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2"/>
    <p:sldMasterId id="2147483668" r:id="rId3"/>
  </p:sldMasterIdLst>
  <p:notesMasterIdLst>
    <p:notesMasterId r:id="rId56"/>
  </p:notesMasterIdLst>
  <p:handoutMasterIdLst>
    <p:handoutMasterId r:id="rId57"/>
  </p:handoutMasterIdLst>
  <p:sldIdLst>
    <p:sldId id="332" r:id="rId4"/>
    <p:sldId id="340" r:id="rId5"/>
    <p:sldId id="469" r:id="rId6"/>
    <p:sldId id="468" r:id="rId7"/>
    <p:sldId id="374" r:id="rId8"/>
    <p:sldId id="422" r:id="rId9"/>
    <p:sldId id="358" r:id="rId10"/>
    <p:sldId id="467" r:id="rId11"/>
    <p:sldId id="416" r:id="rId12"/>
    <p:sldId id="391" r:id="rId13"/>
    <p:sldId id="392" r:id="rId14"/>
    <p:sldId id="350" r:id="rId15"/>
    <p:sldId id="423" r:id="rId16"/>
    <p:sldId id="463" r:id="rId17"/>
    <p:sldId id="393" r:id="rId18"/>
    <p:sldId id="452" r:id="rId19"/>
    <p:sldId id="471" r:id="rId20"/>
    <p:sldId id="453" r:id="rId21"/>
    <p:sldId id="478" r:id="rId22"/>
    <p:sldId id="479" r:id="rId23"/>
    <p:sldId id="472" r:id="rId24"/>
    <p:sldId id="455" r:id="rId25"/>
    <p:sldId id="456" r:id="rId26"/>
    <p:sldId id="477" r:id="rId27"/>
    <p:sldId id="404" r:id="rId28"/>
    <p:sldId id="379" r:id="rId29"/>
    <p:sldId id="460" r:id="rId30"/>
    <p:sldId id="434" r:id="rId31"/>
    <p:sldId id="435" r:id="rId32"/>
    <p:sldId id="475" r:id="rId33"/>
    <p:sldId id="415" r:id="rId34"/>
    <p:sldId id="438" r:id="rId35"/>
    <p:sldId id="480" r:id="rId36"/>
    <p:sldId id="436" r:id="rId37"/>
    <p:sldId id="437" r:id="rId38"/>
    <p:sldId id="473" r:id="rId39"/>
    <p:sldId id="424" r:id="rId40"/>
    <p:sldId id="425" r:id="rId41"/>
    <p:sldId id="426" r:id="rId42"/>
    <p:sldId id="427" r:id="rId43"/>
    <p:sldId id="439" r:id="rId44"/>
    <p:sldId id="359" r:id="rId45"/>
    <p:sldId id="462" r:id="rId46"/>
    <p:sldId id="428" r:id="rId47"/>
    <p:sldId id="474" r:id="rId48"/>
    <p:sldId id="429" r:id="rId49"/>
    <p:sldId id="430" r:id="rId50"/>
    <p:sldId id="431" r:id="rId51"/>
    <p:sldId id="432" r:id="rId52"/>
    <p:sldId id="441" r:id="rId53"/>
    <p:sldId id="433" r:id="rId54"/>
    <p:sldId id="336" r:id="rId55"/>
  </p:sldIdLst>
  <p:sldSz cx="10691813" cy="7559675"/>
  <p:notesSz cx="6805613" cy="9944100"/>
  <p:defaultTextStyle>
    <a:defPPr>
      <a:defRPr lang="en-GB"/>
    </a:defPPr>
    <a:lvl1pPr marL="0" indent="0" algn="l" defTabSz="914342" rtl="0" eaLnBrk="1" latinLnBrk="0" hangingPunct="1">
      <a:spcBef>
        <a:spcPts val="200"/>
      </a:spcBef>
      <a:spcAft>
        <a:spcPts val="200"/>
      </a:spcAft>
      <a:buFont typeface="Arial" panose="05020102010507070707" pitchFamily="18" charset="2"/>
      <a:buNone/>
      <a:defRPr sz="1400" kern="1200">
        <a:solidFill>
          <a:schemeClr val="tx1"/>
        </a:solidFill>
        <a:latin typeface="+mn-lt"/>
        <a:ea typeface="+mn-ea"/>
        <a:cs typeface="+mn-cs"/>
      </a:defRPr>
    </a:lvl1pPr>
    <a:lvl2pPr marL="180975" indent="-180975" algn="l" defTabSz="914342" rtl="0" eaLnBrk="1" latinLnBrk="0" hangingPunct="1">
      <a:spcBef>
        <a:spcPts val="200"/>
      </a:spcBef>
      <a:spcAft>
        <a:spcPts val="200"/>
      </a:spcAft>
      <a:buClr>
        <a:schemeClr val="accent1"/>
      </a:buClr>
      <a:buFont typeface="Wingdings" panose="05000000000000000000" pitchFamily="2" charset="2"/>
      <a:buChar char="§"/>
      <a:defRPr lang="en-GB" sz="1400" kern="1200" noProof="0" dirty="0" smtClean="0">
        <a:solidFill>
          <a:schemeClr val="tx1"/>
        </a:solidFill>
        <a:latin typeface="+mn-lt"/>
        <a:ea typeface="+mn-ea"/>
        <a:cs typeface="+mn-cs"/>
      </a:defRPr>
    </a:lvl2pPr>
    <a:lvl3pPr marL="361950" indent="-180975" algn="l" defTabSz="914342" rtl="0" eaLnBrk="1" latinLnBrk="0" hangingPunct="1">
      <a:spcBef>
        <a:spcPts val="200"/>
      </a:spcBef>
      <a:spcAft>
        <a:spcPts val="200"/>
      </a:spcAft>
      <a:buClr>
        <a:schemeClr val="accent1"/>
      </a:buClr>
      <a:buFont typeface="Wingdings" panose="05000000000000000000" pitchFamily="2" charset="2"/>
      <a:buChar char=""/>
      <a:defRPr lang="en-GB" sz="1400" kern="1200" noProof="0" dirty="0" smtClean="0">
        <a:solidFill>
          <a:schemeClr val="tx1"/>
        </a:solidFill>
        <a:latin typeface="+mn-lt"/>
        <a:ea typeface="+mn-ea"/>
        <a:cs typeface="+mn-cs"/>
      </a:defRPr>
    </a:lvl3pPr>
    <a:lvl4pPr marL="542925" indent="-180975" algn="l" defTabSz="914342" rtl="0" eaLnBrk="1" latinLnBrk="0" hangingPunct="1">
      <a:spcBef>
        <a:spcPts val="200"/>
      </a:spcBef>
      <a:spcAft>
        <a:spcPts val="200"/>
      </a:spcAft>
      <a:buClr>
        <a:schemeClr val="accent1"/>
      </a:buClr>
      <a:buFont typeface="Arial" pitchFamily="34" charset="0"/>
      <a:buChar char="–"/>
      <a:defRPr lang="en-GB" sz="1400" kern="1200" baseline="0" noProof="0" dirty="0" smtClean="0">
        <a:solidFill>
          <a:schemeClr val="tx1"/>
        </a:solidFill>
        <a:latin typeface="+mn-lt"/>
        <a:ea typeface="+mn-ea"/>
        <a:cs typeface="+mn-cs"/>
      </a:defRPr>
    </a:lvl4pPr>
    <a:lvl5pPr marL="723900" indent="-180975" algn="l" defTabSz="914342" rtl="0" eaLnBrk="1" latinLnBrk="0" hangingPunct="1">
      <a:spcBef>
        <a:spcPts val="200"/>
      </a:spcBef>
      <a:spcAft>
        <a:spcPts val="200"/>
      </a:spcAft>
      <a:buClr>
        <a:schemeClr val="accent1"/>
      </a:buClr>
      <a:buFont typeface="Arial" pitchFamily="34" charset="0"/>
      <a:buChar char="–"/>
      <a:defRPr lang="en-GB" sz="1400" kern="1200" noProof="0" dirty="0" smtClean="0">
        <a:solidFill>
          <a:schemeClr val="tx1"/>
        </a:solidFill>
        <a:latin typeface="+mn-lt"/>
        <a:ea typeface="+mn-ea"/>
        <a:cs typeface="+mn-cs"/>
      </a:defRPr>
    </a:lvl5pPr>
    <a:lvl6pPr marL="904875" indent="-180975" algn="l" defTabSz="914342" rtl="0" eaLnBrk="1" latinLnBrk="0" hangingPunct="1">
      <a:spcBef>
        <a:spcPts val="200"/>
      </a:spcBef>
      <a:spcAft>
        <a:spcPts val="200"/>
      </a:spcAft>
      <a:buClr>
        <a:schemeClr val="accent1"/>
      </a:buClr>
      <a:buFont typeface="Arial" pitchFamily="34" charset="0"/>
      <a:buChar char="–"/>
      <a:defRPr lang="en-GB" sz="1400" kern="1200" noProof="0" dirty="0" smtClean="0">
        <a:solidFill>
          <a:schemeClr val="tx1"/>
        </a:solidFill>
        <a:latin typeface="+mn-lt"/>
        <a:ea typeface="+mn-ea"/>
        <a:cs typeface="+mn-cs"/>
      </a:defRPr>
    </a:lvl6pPr>
    <a:lvl7pPr marL="1085850" indent="-180975" algn="l" defTabSz="914342" rtl="0" eaLnBrk="1" latinLnBrk="0" hangingPunct="1">
      <a:spcBef>
        <a:spcPts val="200"/>
      </a:spcBef>
      <a:spcAft>
        <a:spcPts val="200"/>
      </a:spcAft>
      <a:buClr>
        <a:schemeClr val="accent1"/>
      </a:buClr>
      <a:buFont typeface="Arial" pitchFamily="34" charset="0"/>
      <a:buChar char="–"/>
      <a:defRPr lang="en-GB" sz="1400" kern="1200" noProof="0" dirty="0" smtClean="0">
        <a:solidFill>
          <a:schemeClr val="tx1"/>
        </a:solidFill>
        <a:latin typeface="+mn-lt"/>
        <a:ea typeface="+mn-ea"/>
        <a:cs typeface="+mn-cs"/>
      </a:defRPr>
    </a:lvl7pPr>
    <a:lvl8pPr marL="1266825" indent="-180975" algn="l" defTabSz="914342" rtl="0" eaLnBrk="1" latinLnBrk="0" hangingPunct="1">
      <a:spcBef>
        <a:spcPts val="200"/>
      </a:spcBef>
      <a:spcAft>
        <a:spcPts val="200"/>
      </a:spcAft>
      <a:buClr>
        <a:schemeClr val="accent1"/>
      </a:buClr>
      <a:buFont typeface="Arial" pitchFamily="34" charset="0"/>
      <a:buChar char="–"/>
      <a:defRPr lang="en-GB" sz="1400" kern="1200" baseline="0" noProof="0" dirty="0">
        <a:solidFill>
          <a:schemeClr val="tx1"/>
        </a:solidFill>
        <a:latin typeface="+mn-lt"/>
        <a:ea typeface="+mn-ea"/>
        <a:cs typeface="+mn-cs"/>
      </a:defRPr>
    </a:lvl8pPr>
    <a:lvl9pPr marL="1447800" indent="-180975" algn="l" defTabSz="914342" rtl="0" eaLnBrk="1" latinLnBrk="0" hangingPunct="1">
      <a:spcBef>
        <a:spcPts val="200"/>
      </a:spcBef>
      <a:spcAft>
        <a:spcPts val="200"/>
      </a:spcAft>
      <a:buClr>
        <a:schemeClr val="accent1"/>
      </a:buClr>
      <a:buFont typeface="Arial" pitchFamily="34" charset="0"/>
      <a:buChar char="–"/>
      <a:defRPr lang="en-GB" sz="1400" kern="1200" baseline="0" noProof="0" dirty="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2" userDrawn="1">
          <p15:clr>
            <a:srgbClr val="A4A3A4"/>
          </p15:clr>
        </p15:guide>
        <p15:guide id="2" orient="horz" pos="272" userDrawn="1">
          <p15:clr>
            <a:srgbClr val="A4A3A4"/>
          </p15:clr>
        </p15:guide>
        <p15:guide id="3" orient="horz" pos="1111" userDrawn="1">
          <p15:clr>
            <a:srgbClr val="A4A3A4"/>
          </p15:clr>
        </p15:guide>
        <p15:guide id="4" orient="horz" pos="907" userDrawn="1">
          <p15:clr>
            <a:srgbClr val="A4A3A4"/>
          </p15:clr>
        </p15:guide>
        <p15:guide id="5" orient="horz" pos="4195" userDrawn="1">
          <p15:clr>
            <a:srgbClr val="A4A3A4"/>
          </p15:clr>
        </p15:guide>
        <p15:guide id="6" orient="horz" pos="4286" userDrawn="1">
          <p15:clr>
            <a:srgbClr val="A4A3A4"/>
          </p15:clr>
        </p15:guide>
        <p15:guide id="7" orient="horz" pos="2880" userDrawn="1">
          <p15:clr>
            <a:srgbClr val="A4A3A4"/>
          </p15:clr>
        </p15:guide>
        <p15:guide id="8" pos="284" userDrawn="1">
          <p15:clr>
            <a:srgbClr val="A4A3A4"/>
          </p15:clr>
        </p15:guide>
        <p15:guide id="9" pos="6452" userDrawn="1">
          <p15:clr>
            <a:srgbClr val="A4A3A4"/>
          </p15:clr>
        </p15:guide>
        <p15:guide id="10" pos="3299" userDrawn="1">
          <p15:clr>
            <a:srgbClr val="A4A3A4"/>
          </p15:clr>
        </p15:guide>
        <p15:guide id="11" pos="3436" userDrawn="1">
          <p15:clr>
            <a:srgbClr val="A4A3A4"/>
          </p15:clr>
        </p15:guide>
        <p15:guide id="12" orient="horz" pos="2426" userDrawn="1">
          <p15:clr>
            <a:srgbClr val="A4A3A4"/>
          </p15:clr>
        </p15:guide>
        <p15:guide id="13" orient="horz" pos="2676" userDrawn="1">
          <p15:clr>
            <a:srgbClr val="A4A3A4"/>
          </p15:clr>
        </p15:guide>
        <p15:guide id="14" pos="4479" userDrawn="1">
          <p15:clr>
            <a:srgbClr val="A4A3A4"/>
          </p15:clr>
        </p15:guide>
        <p15:guide id="15" pos="43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 Deyes" initials="KD" lastIdx="42" clrIdx="0">
    <p:extLst>
      <p:ext uri="{19B8F6BF-5375-455C-9EA6-DF929625EA0E}">
        <p15:presenceInfo xmlns:p15="http://schemas.microsoft.com/office/powerpoint/2012/main" userId="S-1-5-21-1276385650-750928249-569397357-7251" providerId="AD"/>
      </p:ext>
    </p:extLst>
  </p:cmAuthor>
  <p:cmAuthor id="2" name="James Collis" initials="JC" lastIdx="24" clrIdx="1">
    <p:extLst>
      <p:ext uri="{19B8F6BF-5375-455C-9EA6-DF929625EA0E}">
        <p15:presenceInfo xmlns:p15="http://schemas.microsoft.com/office/powerpoint/2012/main" userId="S-1-5-21-1276385650-750928249-569397357-12067" providerId="AD"/>
      </p:ext>
    </p:extLst>
  </p:cmAuthor>
  <p:cmAuthor id="3" name="Frontier Economics" initials="FNT" lastIdx="30" clrIdx="2">
    <p:extLst>
      <p:ext uri="{19B8F6BF-5375-455C-9EA6-DF929625EA0E}">
        <p15:presenceInfo xmlns:p15="http://schemas.microsoft.com/office/powerpoint/2012/main" userId="Frontier Economics" providerId="None"/>
      </p:ext>
    </p:extLst>
  </p:cmAuthor>
  <p:cmAuthor id="4" name="Dario Vanderlinden" initials="DV" lastIdx="9" clrIdx="3">
    <p:extLst>
      <p:ext uri="{19B8F6BF-5375-455C-9EA6-DF929625EA0E}">
        <p15:presenceInfo xmlns:p15="http://schemas.microsoft.com/office/powerpoint/2012/main" userId="S-1-5-21-1276385650-750928249-569397357-16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3F35"/>
    <a:srgbClr val="8BB96A"/>
    <a:srgbClr val="007B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EF6447A-24EA-4742-A8FB-1DF080B5CEFA}" styleName="Frontier Table">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w="6350" cmpd="sng">
              <a:solidFill>
                <a:schemeClr val="dk2"/>
              </a:solidFill>
            </a:ln>
          </a:insideH>
          <a:insideV>
            <a:ln>
              <a:noFill/>
            </a:ln>
          </a:insideV>
        </a:tcBdr>
        <a:fill>
          <a:noFill/>
        </a:fill>
      </a:tcStyle>
    </a:wholeTbl>
    <a:band1H>
      <a:tcStyle>
        <a:tcBdr/>
        <a:fill>
          <a:solidFill>
            <a:srgbClr val="F2F2F2"/>
          </a:solidFill>
        </a:fill>
      </a:tcStyle>
    </a:band1H>
    <a:firstCol>
      <a:tcTxStyle b="on">
        <a:fontRef idx="minor">
          <a:prstClr val="black"/>
        </a:fontRef>
        <a:schemeClr val="tx1"/>
      </a:tcTxStyle>
      <a:tcStyle>
        <a:tcBdr/>
      </a:tcStyle>
    </a:firstCol>
    <a:lastRow>
      <a:tcTxStyle b="on">
        <a:fontRef idx="minor">
          <a:prstClr val="black"/>
        </a:fontRef>
        <a:schemeClr val="accent3"/>
      </a:tcTxStyle>
      <a:tcStyle>
        <a:tcBdr>
          <a:top>
            <a:ln w="12700" cmpd="sng">
              <a:solidFill>
                <a:schemeClr val="accent3"/>
              </a:solidFill>
            </a:ln>
          </a:top>
        </a:tcBdr>
        <a:fill>
          <a:noFill/>
        </a:fill>
      </a:tcStyle>
    </a:lastRow>
    <a:firstRow>
      <a:tcTxStyle b="on">
        <a:fontRef idx="minor">
          <a:prstClr val="black"/>
        </a:fontRef>
        <a:schemeClr val="accent3"/>
      </a:tcTxStyle>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370" autoAdjust="0"/>
  </p:normalViewPr>
  <p:slideViewPr>
    <p:cSldViewPr snapToGrid="0" showGuides="1">
      <p:cViewPr varScale="1">
        <p:scale>
          <a:sx n="78" d="100"/>
          <a:sy n="78" d="100"/>
        </p:scale>
        <p:origin x="1109" y="67"/>
      </p:cViewPr>
      <p:guideLst>
        <p:guide orient="horz" pos="762"/>
        <p:guide orient="horz" pos="272"/>
        <p:guide orient="horz" pos="1111"/>
        <p:guide orient="horz" pos="907"/>
        <p:guide orient="horz" pos="4195"/>
        <p:guide orient="horz" pos="4286"/>
        <p:guide orient="horz" pos="2880"/>
        <p:guide pos="284"/>
        <p:guide pos="6452"/>
        <p:guide pos="3299"/>
        <p:guide pos="3436"/>
        <p:guide orient="horz" pos="2426"/>
        <p:guide orient="horz" pos="2676"/>
        <p:guide pos="4479"/>
        <p:guide pos="4343"/>
      </p:guideLst>
    </p:cSldViewPr>
  </p:slideViewPr>
  <p:outlineViewPr>
    <p:cViewPr>
      <p:scale>
        <a:sx n="33" d="100"/>
        <a:sy n="33" d="100"/>
      </p:scale>
      <p:origin x="0" y="-30648"/>
    </p:cViewPr>
  </p:outlineViewPr>
  <p:notesTextViewPr>
    <p:cViewPr>
      <p:scale>
        <a:sx n="100" d="100"/>
        <a:sy n="100" d="100"/>
      </p:scale>
      <p:origin x="0" y="0"/>
    </p:cViewPr>
  </p:notesTextViewPr>
  <p:sorterViewPr>
    <p:cViewPr>
      <p:scale>
        <a:sx n="66" d="100"/>
        <a:sy n="66" d="100"/>
      </p:scale>
      <p:origin x="0" y="-15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FDB0E7-25E9-4493-8810-3A95F3070EF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DE7D6C-8FFC-4181-B8D6-7A05F534E0B9}"/>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659F0ECB-0442-4BD9-B5FF-E5C3FA202526}" type="datetimeFigureOut">
              <a:rPr lang="en-GB" smtClean="0"/>
              <a:t>02/12/2019</a:t>
            </a:fld>
            <a:endParaRPr lang="en-GB" dirty="0"/>
          </a:p>
        </p:txBody>
      </p:sp>
      <p:sp>
        <p:nvSpPr>
          <p:cNvPr id="4" name="Footer Placeholder 3">
            <a:extLst>
              <a:ext uri="{FF2B5EF4-FFF2-40B4-BE49-F238E27FC236}">
                <a16:creationId xmlns:a16="http://schemas.microsoft.com/office/drawing/2014/main" id="{1903E80C-3916-4AB1-A6BF-B0142CCBA869}"/>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3334A10-9D7D-46CB-8FFC-CC55354A8A04}"/>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C3254DB-85AB-4B65-AA64-4A7293EEB517}" type="slidenum">
              <a:rPr lang="en-GB" smtClean="0"/>
              <a:t>‹#›</a:t>
            </a:fld>
            <a:endParaRPr lang="en-GB" dirty="0"/>
          </a:p>
        </p:txBody>
      </p:sp>
    </p:spTree>
    <p:extLst>
      <p:ext uri="{BB962C8B-B14F-4D97-AF65-F5344CB8AC3E}">
        <p14:creationId xmlns:p14="http://schemas.microsoft.com/office/powerpoint/2010/main" val="443031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73A274C-C9C6-4949-A8E9-450F7DE7AC13}" type="datetimeFigureOut">
              <a:rPr lang="en-GB" smtClean="0"/>
              <a:pPr/>
              <a:t>02/12/2019</a:t>
            </a:fld>
            <a:endParaRPr lang="en-GB" dirty="0"/>
          </a:p>
        </p:txBody>
      </p:sp>
      <p:sp>
        <p:nvSpPr>
          <p:cNvPr id="4" name="Slide Image Placeholder 3"/>
          <p:cNvSpPr>
            <a:spLocks noGrp="1" noRot="1" noChangeAspect="1"/>
          </p:cNvSpPr>
          <p:nvPr>
            <p:ph type="sldImg" idx="2"/>
          </p:nvPr>
        </p:nvSpPr>
        <p:spPr>
          <a:xfrm>
            <a:off x="766763" y="746125"/>
            <a:ext cx="5272087"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B1B492F-E6BA-4409-9212-AB9CAE5B4C56}" type="slidenum">
              <a:rPr lang="en-GB" smtClean="0"/>
              <a:pPr/>
              <a:t>‹#›</a:t>
            </a:fld>
            <a:endParaRPr lang="en-GB" dirty="0"/>
          </a:p>
        </p:txBody>
      </p:sp>
    </p:spTree>
    <p:extLst>
      <p:ext uri="{BB962C8B-B14F-4D97-AF65-F5344CB8AC3E}">
        <p14:creationId xmlns:p14="http://schemas.microsoft.com/office/powerpoint/2010/main" val="4177476931"/>
      </p:ext>
    </p:extLst>
  </p:cSld>
  <p:clrMap bg1="lt1" tx1="dk1" bg2="lt2" tx2="dk2" accent1="accent1" accent2="accent2" accent3="accent3" accent4="accent4" accent5="accent5" accent6="accent6" hlink="hlink" folHlink="folHlink"/>
  <p:notesStyle>
    <a:lvl1pPr marL="0" algn="l" defTabSz="914175" rtl="0" eaLnBrk="1" latinLnBrk="0" hangingPunct="1">
      <a:defRPr sz="1198" kern="1200">
        <a:solidFill>
          <a:schemeClr val="tx1"/>
        </a:solidFill>
        <a:latin typeface="+mn-lt"/>
        <a:ea typeface="+mn-ea"/>
        <a:cs typeface="+mn-cs"/>
      </a:defRPr>
    </a:lvl1pPr>
    <a:lvl2pPr marL="457087" algn="l" defTabSz="914175" rtl="0" eaLnBrk="1" latinLnBrk="0" hangingPunct="1">
      <a:defRPr sz="1198" kern="1200">
        <a:solidFill>
          <a:schemeClr val="tx1"/>
        </a:solidFill>
        <a:latin typeface="+mn-lt"/>
        <a:ea typeface="+mn-ea"/>
        <a:cs typeface="+mn-cs"/>
      </a:defRPr>
    </a:lvl2pPr>
    <a:lvl3pPr marL="914175" algn="l" defTabSz="914175" rtl="0" eaLnBrk="1" latinLnBrk="0" hangingPunct="1">
      <a:defRPr sz="1198" kern="1200">
        <a:solidFill>
          <a:schemeClr val="tx1"/>
        </a:solidFill>
        <a:latin typeface="+mn-lt"/>
        <a:ea typeface="+mn-ea"/>
        <a:cs typeface="+mn-cs"/>
      </a:defRPr>
    </a:lvl3pPr>
    <a:lvl4pPr marL="1371261" algn="l" defTabSz="914175" rtl="0" eaLnBrk="1" latinLnBrk="0" hangingPunct="1">
      <a:defRPr sz="1198" kern="1200">
        <a:solidFill>
          <a:schemeClr val="tx1"/>
        </a:solidFill>
        <a:latin typeface="+mn-lt"/>
        <a:ea typeface="+mn-ea"/>
        <a:cs typeface="+mn-cs"/>
      </a:defRPr>
    </a:lvl4pPr>
    <a:lvl5pPr marL="1828349" algn="l" defTabSz="914175" rtl="0" eaLnBrk="1" latinLnBrk="0" hangingPunct="1">
      <a:defRPr sz="1198" kern="1200">
        <a:solidFill>
          <a:schemeClr val="tx1"/>
        </a:solidFill>
        <a:latin typeface="+mn-lt"/>
        <a:ea typeface="+mn-ea"/>
        <a:cs typeface="+mn-cs"/>
      </a:defRPr>
    </a:lvl5pPr>
    <a:lvl6pPr marL="2285436" algn="l" defTabSz="914175" rtl="0" eaLnBrk="1" latinLnBrk="0" hangingPunct="1">
      <a:defRPr sz="1198" kern="1200">
        <a:solidFill>
          <a:schemeClr val="tx1"/>
        </a:solidFill>
        <a:latin typeface="+mn-lt"/>
        <a:ea typeface="+mn-ea"/>
        <a:cs typeface="+mn-cs"/>
      </a:defRPr>
    </a:lvl6pPr>
    <a:lvl7pPr marL="2742523" algn="l" defTabSz="914175" rtl="0" eaLnBrk="1" latinLnBrk="0" hangingPunct="1">
      <a:defRPr sz="1198" kern="1200">
        <a:solidFill>
          <a:schemeClr val="tx1"/>
        </a:solidFill>
        <a:latin typeface="+mn-lt"/>
        <a:ea typeface="+mn-ea"/>
        <a:cs typeface="+mn-cs"/>
      </a:defRPr>
    </a:lvl7pPr>
    <a:lvl8pPr marL="3199610" algn="l" defTabSz="914175" rtl="0" eaLnBrk="1" latinLnBrk="0" hangingPunct="1">
      <a:defRPr sz="1198" kern="1200">
        <a:solidFill>
          <a:schemeClr val="tx1"/>
        </a:solidFill>
        <a:latin typeface="+mn-lt"/>
        <a:ea typeface="+mn-ea"/>
        <a:cs typeface="+mn-cs"/>
      </a:defRPr>
    </a:lvl8pPr>
    <a:lvl9pPr marL="3656697" algn="l" defTabSz="914175" rtl="0" eaLnBrk="1" latinLnBrk="0" hangingPunct="1">
      <a:defRPr sz="11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1</a:t>
            </a:fld>
            <a:endParaRPr lang="en-GB" dirty="0"/>
          </a:p>
        </p:txBody>
      </p:sp>
    </p:spTree>
    <p:extLst>
      <p:ext uri="{BB962C8B-B14F-4D97-AF65-F5344CB8AC3E}">
        <p14:creationId xmlns:p14="http://schemas.microsoft.com/office/powerpoint/2010/main" val="333323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Theory that underpins the evaluation.</a:t>
            </a:r>
          </a:p>
          <a:p>
            <a:r>
              <a:rPr lang="en-GB" dirty="0"/>
              <a:t>Covers both expected impacts and unintended consequences (good or bad)</a:t>
            </a:r>
          </a:p>
          <a:p>
            <a:r>
              <a:rPr lang="en-GB" dirty="0"/>
              <a:t>We will develop a high level logic model in the first phase of work, and a more detailed model in the background evidence collection phase</a:t>
            </a:r>
          </a:p>
        </p:txBody>
      </p:sp>
      <p:sp>
        <p:nvSpPr>
          <p:cNvPr id="4" name="Slide Number Placeholder 3"/>
          <p:cNvSpPr>
            <a:spLocks noGrp="1"/>
          </p:cNvSpPr>
          <p:nvPr>
            <p:ph type="sldNum" sz="quarter" idx="10"/>
          </p:nvPr>
        </p:nvSpPr>
        <p:spPr/>
        <p:txBody>
          <a:bodyPr/>
          <a:lstStyle/>
          <a:p>
            <a:fld id="{5B1B492F-E6BA-4409-9212-AB9CAE5B4C56}" type="slidenum">
              <a:rPr lang="en-GB" smtClean="0"/>
              <a:pPr/>
              <a:t>10</a:t>
            </a:fld>
            <a:endParaRPr lang="en-GB" dirty="0"/>
          </a:p>
        </p:txBody>
      </p:sp>
    </p:spTree>
    <p:extLst>
      <p:ext uri="{BB962C8B-B14F-4D97-AF65-F5344CB8AC3E}">
        <p14:creationId xmlns:p14="http://schemas.microsoft.com/office/powerpoint/2010/main" val="165272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Comparator areas:</a:t>
            </a:r>
          </a:p>
          <a:p>
            <a:pPr marL="171450" indent="-171450">
              <a:buFontTx/>
              <a:buChar char="-"/>
            </a:pPr>
            <a:r>
              <a:rPr lang="en-GB" dirty="0"/>
              <a:t>More robust in theory as helps to isolate policy impact from other factors</a:t>
            </a:r>
          </a:p>
          <a:p>
            <a:pPr marL="171450" indent="-171450">
              <a:buFontTx/>
              <a:buChar char="-"/>
            </a:pPr>
            <a:r>
              <a:rPr lang="en-GB" dirty="0"/>
              <a:t>But not realistic given only 2 pilot sites, as an exact match for comparator areas is very challenging.</a:t>
            </a:r>
          </a:p>
          <a:p>
            <a:pPr marL="0" indent="0">
              <a:buFontTx/>
              <a:buNone/>
            </a:pPr>
            <a:r>
              <a:rPr lang="en-GB" dirty="0"/>
              <a:t>Before-and-after:</a:t>
            </a:r>
          </a:p>
          <a:p>
            <a:pPr marL="0" indent="0">
              <a:buFontTx/>
              <a:buNone/>
            </a:pPr>
            <a:r>
              <a:rPr lang="en-GB" dirty="0"/>
              <a:t>- Also provides a good approach if designed well. Theory of change, the ‘before’ situation, and other outside drivers need to be understood – fieldwork.</a:t>
            </a:r>
          </a:p>
        </p:txBody>
      </p:sp>
      <p:sp>
        <p:nvSpPr>
          <p:cNvPr id="4" name="Slide Number Placeholder 3"/>
          <p:cNvSpPr>
            <a:spLocks noGrp="1"/>
          </p:cNvSpPr>
          <p:nvPr>
            <p:ph type="sldNum" sz="quarter" idx="10"/>
          </p:nvPr>
        </p:nvSpPr>
        <p:spPr/>
        <p:txBody>
          <a:bodyPr/>
          <a:lstStyle/>
          <a:p>
            <a:fld id="{5B1B492F-E6BA-4409-9212-AB9CAE5B4C56}" type="slidenum">
              <a:rPr lang="en-GB" smtClean="0"/>
              <a:pPr/>
              <a:t>13</a:t>
            </a:fld>
            <a:endParaRPr lang="en-GB" dirty="0"/>
          </a:p>
        </p:txBody>
      </p:sp>
    </p:spTree>
    <p:extLst>
      <p:ext uri="{BB962C8B-B14F-4D97-AF65-F5344CB8AC3E}">
        <p14:creationId xmlns:p14="http://schemas.microsoft.com/office/powerpoint/2010/main" val="99349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Comparator areas:</a:t>
            </a:r>
          </a:p>
          <a:p>
            <a:pPr marL="171450" indent="-171450">
              <a:buFontTx/>
              <a:buChar char="-"/>
            </a:pPr>
            <a:r>
              <a:rPr lang="en-GB" dirty="0"/>
              <a:t>More robust in theory as helps to isolate policy impact from other factors</a:t>
            </a:r>
          </a:p>
          <a:p>
            <a:pPr marL="171450" indent="-171450">
              <a:buFontTx/>
              <a:buChar char="-"/>
            </a:pPr>
            <a:r>
              <a:rPr lang="en-GB" dirty="0"/>
              <a:t>But not realistic given only 2 pilot sites, as an exact match for comparator areas is very challenging.</a:t>
            </a:r>
          </a:p>
          <a:p>
            <a:pPr marL="0" indent="0">
              <a:buFontTx/>
              <a:buNone/>
            </a:pPr>
            <a:r>
              <a:rPr lang="en-GB" dirty="0"/>
              <a:t>Before-and-after:</a:t>
            </a:r>
          </a:p>
          <a:p>
            <a:pPr marL="0" indent="0">
              <a:buFontTx/>
              <a:buNone/>
            </a:pPr>
            <a:r>
              <a:rPr lang="en-GB" dirty="0"/>
              <a:t>- Also provides a good approach if designed well. Theory of change, the ‘before’ situation, and other outside drivers need to be understood – fieldwork.</a:t>
            </a:r>
          </a:p>
        </p:txBody>
      </p:sp>
      <p:sp>
        <p:nvSpPr>
          <p:cNvPr id="4" name="Slide Number Placeholder 3"/>
          <p:cNvSpPr>
            <a:spLocks noGrp="1"/>
          </p:cNvSpPr>
          <p:nvPr>
            <p:ph type="sldNum" sz="quarter" idx="10"/>
          </p:nvPr>
        </p:nvSpPr>
        <p:spPr/>
        <p:txBody>
          <a:bodyPr/>
          <a:lstStyle/>
          <a:p>
            <a:fld id="{5B1B492F-E6BA-4409-9212-AB9CAE5B4C56}" type="slidenum">
              <a:rPr lang="en-GB" smtClean="0"/>
              <a:pPr/>
              <a:t>14</a:t>
            </a:fld>
            <a:endParaRPr lang="en-GB" dirty="0"/>
          </a:p>
        </p:txBody>
      </p:sp>
    </p:spTree>
    <p:extLst>
      <p:ext uri="{BB962C8B-B14F-4D97-AF65-F5344CB8AC3E}">
        <p14:creationId xmlns:p14="http://schemas.microsoft.com/office/powerpoint/2010/main" val="186255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25</a:t>
            </a:fld>
            <a:endParaRPr lang="en-GB" dirty="0"/>
          </a:p>
        </p:txBody>
      </p:sp>
    </p:spTree>
    <p:extLst>
      <p:ext uri="{BB962C8B-B14F-4D97-AF65-F5344CB8AC3E}">
        <p14:creationId xmlns:p14="http://schemas.microsoft.com/office/powerpoint/2010/main" val="41173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52</a:t>
            </a:fld>
            <a:endParaRPr lang="en-GB" dirty="0"/>
          </a:p>
        </p:txBody>
      </p:sp>
    </p:spTree>
    <p:extLst>
      <p:ext uri="{BB962C8B-B14F-4D97-AF65-F5344CB8AC3E}">
        <p14:creationId xmlns:p14="http://schemas.microsoft.com/office/powerpoint/2010/main" val="86283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hadedBox"/>
          <p:cNvSpPr>
            <a:spLocks/>
          </p:cNvSpPr>
          <p:nvPr userDrawn="1"/>
        </p:nvSpPr>
        <p:spPr bwMode="gray">
          <a:xfrm>
            <a:off x="0" y="5723675"/>
            <a:ext cx="10693400"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spcBef>
                <a:spcPts val="600"/>
              </a:spcBef>
            </a:pPr>
            <a:endParaRPr lang="en-GB" sz="2200" b="1" noProof="0" dirty="0">
              <a:solidFill>
                <a:schemeClr val="tx1"/>
              </a:solidFill>
            </a:endParaRPr>
          </a:p>
        </p:txBody>
      </p:sp>
      <p:grpSp>
        <p:nvGrpSpPr>
          <p:cNvPr id="5" name="Icons" hidden="1"/>
          <p:cNvGrpSpPr/>
          <p:nvPr userDrawn="1"/>
        </p:nvGrpSpPr>
        <p:grpSpPr>
          <a:xfrm>
            <a:off x="-6486033" y="5854449"/>
            <a:ext cx="26040980" cy="1660707"/>
            <a:chOff x="-6486033" y="5854449"/>
            <a:chExt cx="26040980" cy="1660707"/>
          </a:xfrm>
        </p:grpSpPr>
        <p:sp>
          <p:nvSpPr>
            <p:cNvPr id="149" name="Icon"/>
            <p:cNvSpPr>
              <a:spLocks noEditPoints="1"/>
            </p:cNvSpPr>
            <p:nvPr/>
          </p:nvSpPr>
          <p:spPr bwMode="auto">
            <a:xfrm>
              <a:off x="-5215346" y="5923928"/>
              <a:ext cx="447529" cy="307730"/>
            </a:xfrm>
            <a:custGeom>
              <a:avLst/>
              <a:gdLst>
                <a:gd name="T0" fmla="*/ 65 w 122"/>
                <a:gd name="T1" fmla="*/ 80 h 96"/>
                <a:gd name="T2" fmla="*/ 89 w 122"/>
                <a:gd name="T3" fmla="*/ 9 h 96"/>
                <a:gd name="T4" fmla="*/ 113 w 122"/>
                <a:gd name="T5" fmla="*/ 23 h 96"/>
                <a:gd name="T6" fmla="*/ 32 w 122"/>
                <a:gd name="T7" fmla="*/ 70 h 96"/>
                <a:gd name="T8" fmla="*/ 8 w 122"/>
                <a:gd name="T9" fmla="*/ 23 h 96"/>
                <a:gd name="T10" fmla="*/ 51 w 122"/>
                <a:gd name="T11" fmla="*/ 17 h 96"/>
                <a:gd name="T12" fmla="*/ 56 w 122"/>
                <a:gd name="T13" fmla="*/ 80 h 96"/>
                <a:gd name="T14" fmla="*/ 89 w 122"/>
                <a:gd name="T15" fmla="*/ 0 h 96"/>
                <a:gd name="T16" fmla="*/ 57 w 122"/>
                <a:gd name="T17" fmla="*/ 10 h 96"/>
                <a:gd name="T18" fmla="*/ 0 w 122"/>
                <a:gd name="T19" fmla="*/ 20 h 96"/>
                <a:gd name="T20" fmla="*/ 8 w 122"/>
                <a:gd name="T21" fmla="*/ 94 h 96"/>
                <a:gd name="T22" fmla="*/ 32 w 122"/>
                <a:gd name="T23" fmla="*/ 79 h 96"/>
                <a:gd name="T24" fmla="*/ 57 w 122"/>
                <a:gd name="T25" fmla="*/ 93 h 96"/>
                <a:gd name="T26" fmla="*/ 65 w 122"/>
                <a:gd name="T27" fmla="*/ 94 h 96"/>
                <a:gd name="T28" fmla="*/ 107 w 122"/>
                <a:gd name="T29" fmla="*/ 87 h 96"/>
                <a:gd name="T30" fmla="*/ 114 w 122"/>
                <a:gd name="T31" fmla="*/ 94 h 96"/>
                <a:gd name="T32" fmla="*/ 122 w 122"/>
                <a:gd name="T33" fmla="*/ 92 h 96"/>
                <a:gd name="T34" fmla="*/ 14 w 122"/>
                <a:gd name="T35" fmla="*/ 27 h 96"/>
                <a:gd name="T36" fmla="*/ 33 w 122"/>
                <a:gd name="T37" fmla="*/ 29 h 96"/>
                <a:gd name="T38" fmla="*/ 48 w 122"/>
                <a:gd name="T39" fmla="*/ 33 h 96"/>
                <a:gd name="T40" fmla="*/ 48 w 122"/>
                <a:gd name="T41" fmla="*/ 33 h 96"/>
                <a:gd name="T42" fmla="*/ 33 w 122"/>
                <a:gd name="T43" fmla="*/ 22 h 96"/>
                <a:gd name="T44" fmla="*/ 33 w 122"/>
                <a:gd name="T45" fmla="*/ 44 h 96"/>
                <a:gd name="T46" fmla="*/ 48 w 122"/>
                <a:gd name="T47" fmla="*/ 48 h 96"/>
                <a:gd name="T48" fmla="*/ 49 w 122"/>
                <a:gd name="T49" fmla="*/ 46 h 96"/>
                <a:gd name="T50" fmla="*/ 14 w 122"/>
                <a:gd name="T51" fmla="*/ 42 h 96"/>
                <a:gd name="T52" fmla="*/ 18 w 122"/>
                <a:gd name="T53" fmla="*/ 48 h 96"/>
                <a:gd name="T54" fmla="*/ 18 w 122"/>
                <a:gd name="T55" fmla="*/ 62 h 96"/>
                <a:gd name="T56" fmla="*/ 33 w 122"/>
                <a:gd name="T57" fmla="*/ 59 h 96"/>
                <a:gd name="T58" fmla="*/ 48 w 122"/>
                <a:gd name="T59" fmla="*/ 63 h 96"/>
                <a:gd name="T60" fmla="*/ 48 w 122"/>
                <a:gd name="T61" fmla="*/ 63 h 96"/>
                <a:gd name="T62" fmla="*/ 33 w 122"/>
                <a:gd name="T63" fmla="*/ 52 h 96"/>
                <a:gd name="T64" fmla="*/ 106 w 122"/>
                <a:gd name="T65" fmla="*/ 31 h 96"/>
                <a:gd name="T66" fmla="*/ 75 w 122"/>
                <a:gd name="T67" fmla="*/ 32 h 96"/>
                <a:gd name="T68" fmla="*/ 102 w 122"/>
                <a:gd name="T69" fmla="*/ 31 h 96"/>
                <a:gd name="T70" fmla="*/ 105 w 122"/>
                <a:gd name="T71" fmla="*/ 33 h 96"/>
                <a:gd name="T72" fmla="*/ 71 w 122"/>
                <a:gd name="T73" fmla="*/ 27 h 96"/>
                <a:gd name="T74" fmla="*/ 75 w 122"/>
                <a:gd name="T75" fmla="*/ 48 h 96"/>
                <a:gd name="T76" fmla="*/ 104 w 122"/>
                <a:gd name="T77" fmla="*/ 47 h 96"/>
                <a:gd name="T78" fmla="*/ 105 w 122"/>
                <a:gd name="T79" fmla="*/ 48 h 96"/>
                <a:gd name="T80" fmla="*/ 90 w 122"/>
                <a:gd name="T81" fmla="*/ 37 h 96"/>
                <a:gd name="T82" fmla="*/ 75 w 122"/>
                <a:gd name="T83" fmla="*/ 47 h 96"/>
                <a:gd name="T84" fmla="*/ 75 w 122"/>
                <a:gd name="T85" fmla="*/ 62 h 96"/>
                <a:gd name="T86" fmla="*/ 90 w 122"/>
                <a:gd name="T87" fmla="*/ 59 h 96"/>
                <a:gd name="T88" fmla="*/ 105 w 122"/>
                <a:gd name="T89" fmla="*/ 63 h 96"/>
                <a:gd name="T90" fmla="*/ 105 w 122"/>
                <a:gd name="T91" fmla="*/ 63 h 96"/>
                <a:gd name="T92" fmla="*/ 90 w 122"/>
                <a:gd name="T9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13" y="80"/>
                  </a:moveTo>
                  <a:cubicBezTo>
                    <a:pt x="108" y="75"/>
                    <a:pt x="100" y="70"/>
                    <a:pt x="89" y="70"/>
                  </a:cubicBezTo>
                  <a:cubicBezTo>
                    <a:pt x="78" y="70"/>
                    <a:pt x="70" y="75"/>
                    <a:pt x="65" y="80"/>
                  </a:cubicBezTo>
                  <a:cubicBezTo>
                    <a:pt x="65" y="23"/>
                    <a:pt x="65" y="23"/>
                    <a:pt x="65" y="23"/>
                  </a:cubicBezTo>
                  <a:cubicBezTo>
                    <a:pt x="66" y="22"/>
                    <a:pt x="68" y="19"/>
                    <a:pt x="71" y="16"/>
                  </a:cubicBezTo>
                  <a:cubicBezTo>
                    <a:pt x="75" y="13"/>
                    <a:pt x="81" y="9"/>
                    <a:pt x="89" y="9"/>
                  </a:cubicBezTo>
                  <a:cubicBezTo>
                    <a:pt x="97" y="9"/>
                    <a:pt x="103" y="13"/>
                    <a:pt x="107" y="17"/>
                  </a:cubicBezTo>
                  <a:cubicBezTo>
                    <a:pt x="110" y="19"/>
                    <a:pt x="111" y="20"/>
                    <a:pt x="112" y="22"/>
                  </a:cubicBezTo>
                  <a:cubicBezTo>
                    <a:pt x="113" y="22"/>
                    <a:pt x="113" y="23"/>
                    <a:pt x="113" y="23"/>
                  </a:cubicBezTo>
                  <a:lnTo>
                    <a:pt x="113" y="80"/>
                  </a:lnTo>
                  <a:close/>
                  <a:moveTo>
                    <a:pt x="56" y="80"/>
                  </a:moveTo>
                  <a:cubicBezTo>
                    <a:pt x="51" y="75"/>
                    <a:pt x="43" y="70"/>
                    <a:pt x="32" y="70"/>
                  </a:cubicBezTo>
                  <a:cubicBezTo>
                    <a:pt x="32" y="70"/>
                    <a:pt x="32" y="70"/>
                    <a:pt x="32" y="70"/>
                  </a:cubicBezTo>
                  <a:cubicBezTo>
                    <a:pt x="22" y="70"/>
                    <a:pt x="14" y="75"/>
                    <a:pt x="8" y="79"/>
                  </a:cubicBezTo>
                  <a:cubicBezTo>
                    <a:pt x="8" y="23"/>
                    <a:pt x="8" y="23"/>
                    <a:pt x="8" y="23"/>
                  </a:cubicBezTo>
                  <a:cubicBezTo>
                    <a:pt x="9" y="22"/>
                    <a:pt x="11" y="19"/>
                    <a:pt x="14" y="16"/>
                  </a:cubicBezTo>
                  <a:cubicBezTo>
                    <a:pt x="19" y="13"/>
                    <a:pt x="24" y="9"/>
                    <a:pt x="32" y="9"/>
                  </a:cubicBezTo>
                  <a:cubicBezTo>
                    <a:pt x="40" y="9"/>
                    <a:pt x="46" y="13"/>
                    <a:pt x="51" y="17"/>
                  </a:cubicBezTo>
                  <a:cubicBezTo>
                    <a:pt x="53" y="19"/>
                    <a:pt x="54" y="20"/>
                    <a:pt x="55" y="22"/>
                  </a:cubicBezTo>
                  <a:cubicBezTo>
                    <a:pt x="56" y="22"/>
                    <a:pt x="56" y="23"/>
                    <a:pt x="56" y="23"/>
                  </a:cubicBezTo>
                  <a:lnTo>
                    <a:pt x="56" y="80"/>
                  </a:lnTo>
                  <a:close/>
                  <a:moveTo>
                    <a:pt x="121" y="20"/>
                  </a:moveTo>
                  <a:cubicBezTo>
                    <a:pt x="121" y="19"/>
                    <a:pt x="119" y="15"/>
                    <a:pt x="113" y="10"/>
                  </a:cubicBezTo>
                  <a:cubicBezTo>
                    <a:pt x="108" y="5"/>
                    <a:pt x="100" y="0"/>
                    <a:pt x="89" y="0"/>
                  </a:cubicBezTo>
                  <a:cubicBezTo>
                    <a:pt x="78" y="0"/>
                    <a:pt x="70" y="5"/>
                    <a:pt x="65" y="10"/>
                  </a:cubicBezTo>
                  <a:cubicBezTo>
                    <a:pt x="63" y="11"/>
                    <a:pt x="62" y="13"/>
                    <a:pt x="61" y="14"/>
                  </a:cubicBezTo>
                  <a:cubicBezTo>
                    <a:pt x="60" y="13"/>
                    <a:pt x="58" y="11"/>
                    <a:pt x="57" y="10"/>
                  </a:cubicBezTo>
                  <a:cubicBezTo>
                    <a:pt x="51" y="5"/>
                    <a:pt x="43" y="0"/>
                    <a:pt x="32" y="0"/>
                  </a:cubicBezTo>
                  <a:cubicBezTo>
                    <a:pt x="21" y="0"/>
                    <a:pt x="13" y="5"/>
                    <a:pt x="8" y="10"/>
                  </a:cubicBezTo>
                  <a:cubicBezTo>
                    <a:pt x="3" y="15"/>
                    <a:pt x="0" y="19"/>
                    <a:pt x="0" y="20"/>
                  </a:cubicBezTo>
                  <a:cubicBezTo>
                    <a:pt x="0" y="22"/>
                    <a:pt x="0" y="22"/>
                    <a:pt x="0" y="22"/>
                  </a:cubicBezTo>
                  <a:cubicBezTo>
                    <a:pt x="0" y="92"/>
                    <a:pt x="0" y="92"/>
                    <a:pt x="0" y="92"/>
                  </a:cubicBezTo>
                  <a:cubicBezTo>
                    <a:pt x="8" y="94"/>
                    <a:pt x="8" y="94"/>
                    <a:pt x="8" y="94"/>
                  </a:cubicBezTo>
                  <a:cubicBezTo>
                    <a:pt x="8" y="94"/>
                    <a:pt x="8" y="94"/>
                    <a:pt x="8" y="94"/>
                  </a:cubicBezTo>
                  <a:cubicBezTo>
                    <a:pt x="8" y="94"/>
                    <a:pt x="10" y="90"/>
                    <a:pt x="14" y="86"/>
                  </a:cubicBezTo>
                  <a:cubicBezTo>
                    <a:pt x="19" y="83"/>
                    <a:pt x="24" y="79"/>
                    <a:pt x="32" y="79"/>
                  </a:cubicBezTo>
                  <a:cubicBezTo>
                    <a:pt x="40" y="79"/>
                    <a:pt x="46" y="83"/>
                    <a:pt x="51" y="87"/>
                  </a:cubicBezTo>
                  <a:cubicBezTo>
                    <a:pt x="53" y="88"/>
                    <a:pt x="54" y="90"/>
                    <a:pt x="55" y="92"/>
                  </a:cubicBezTo>
                  <a:cubicBezTo>
                    <a:pt x="56" y="92"/>
                    <a:pt x="56" y="93"/>
                    <a:pt x="57" y="93"/>
                  </a:cubicBezTo>
                  <a:cubicBezTo>
                    <a:pt x="57" y="94"/>
                    <a:pt x="57" y="94"/>
                    <a:pt x="57" y="94"/>
                  </a:cubicBezTo>
                  <a:cubicBezTo>
                    <a:pt x="58" y="95"/>
                    <a:pt x="59" y="96"/>
                    <a:pt x="61" y="96"/>
                  </a:cubicBezTo>
                  <a:cubicBezTo>
                    <a:pt x="63" y="96"/>
                    <a:pt x="64" y="95"/>
                    <a:pt x="65" y="94"/>
                  </a:cubicBezTo>
                  <a:cubicBezTo>
                    <a:pt x="65" y="93"/>
                    <a:pt x="67" y="90"/>
                    <a:pt x="71" y="86"/>
                  </a:cubicBezTo>
                  <a:cubicBezTo>
                    <a:pt x="75" y="83"/>
                    <a:pt x="81" y="79"/>
                    <a:pt x="89" y="79"/>
                  </a:cubicBezTo>
                  <a:cubicBezTo>
                    <a:pt x="97" y="79"/>
                    <a:pt x="103" y="83"/>
                    <a:pt x="107" y="87"/>
                  </a:cubicBezTo>
                  <a:cubicBezTo>
                    <a:pt x="110" y="88"/>
                    <a:pt x="111" y="90"/>
                    <a:pt x="112" y="92"/>
                  </a:cubicBezTo>
                  <a:cubicBezTo>
                    <a:pt x="113" y="92"/>
                    <a:pt x="113" y="93"/>
                    <a:pt x="113" y="93"/>
                  </a:cubicBezTo>
                  <a:cubicBezTo>
                    <a:pt x="114" y="94"/>
                    <a:pt x="114" y="94"/>
                    <a:pt x="114" y="94"/>
                  </a:cubicBezTo>
                  <a:cubicBezTo>
                    <a:pt x="114" y="94"/>
                    <a:pt x="114" y="94"/>
                    <a:pt x="114" y="94"/>
                  </a:cubicBezTo>
                  <a:cubicBezTo>
                    <a:pt x="114" y="94"/>
                    <a:pt x="114" y="94"/>
                    <a:pt x="114" y="94"/>
                  </a:cubicBezTo>
                  <a:cubicBezTo>
                    <a:pt x="122" y="92"/>
                    <a:pt x="122" y="92"/>
                    <a:pt x="122" y="92"/>
                  </a:cubicBezTo>
                  <a:cubicBezTo>
                    <a:pt x="122" y="22"/>
                    <a:pt x="122" y="22"/>
                    <a:pt x="122" y="22"/>
                  </a:cubicBezTo>
                  <a:lnTo>
                    <a:pt x="121" y="20"/>
                  </a:lnTo>
                  <a:close/>
                  <a:moveTo>
                    <a:pt x="14" y="27"/>
                  </a:moveTo>
                  <a:cubicBezTo>
                    <a:pt x="18" y="32"/>
                    <a:pt x="18" y="32"/>
                    <a:pt x="18" y="32"/>
                  </a:cubicBezTo>
                  <a:cubicBezTo>
                    <a:pt x="18" y="33"/>
                    <a:pt x="18" y="33"/>
                    <a:pt x="18" y="33"/>
                  </a:cubicBezTo>
                  <a:cubicBezTo>
                    <a:pt x="18" y="33"/>
                    <a:pt x="23" y="29"/>
                    <a:pt x="33" y="29"/>
                  </a:cubicBezTo>
                  <a:cubicBezTo>
                    <a:pt x="38" y="29"/>
                    <a:pt x="42" y="30"/>
                    <a:pt x="44" y="31"/>
                  </a:cubicBezTo>
                  <a:cubicBezTo>
                    <a:pt x="46" y="32"/>
                    <a:pt x="47" y="32"/>
                    <a:pt x="47" y="32"/>
                  </a:cubicBezTo>
                  <a:cubicBezTo>
                    <a:pt x="48" y="33"/>
                    <a:pt x="48" y="33"/>
                    <a:pt x="48" y="33"/>
                  </a:cubicBezTo>
                  <a:cubicBezTo>
                    <a:pt x="48" y="33"/>
                    <a:pt x="48" y="33"/>
                    <a:pt x="48" y="33"/>
                  </a:cubicBezTo>
                  <a:cubicBezTo>
                    <a:pt x="48" y="33"/>
                    <a:pt x="48" y="33"/>
                    <a:pt x="48" y="33"/>
                  </a:cubicBezTo>
                  <a:cubicBezTo>
                    <a:pt x="48" y="33"/>
                    <a:pt x="48" y="33"/>
                    <a:pt x="48" y="33"/>
                  </a:cubicBezTo>
                  <a:cubicBezTo>
                    <a:pt x="49" y="31"/>
                    <a:pt x="49" y="31"/>
                    <a:pt x="49" y="31"/>
                  </a:cubicBezTo>
                  <a:cubicBezTo>
                    <a:pt x="52" y="27"/>
                    <a:pt x="52" y="27"/>
                    <a:pt x="52" y="27"/>
                  </a:cubicBezTo>
                  <a:cubicBezTo>
                    <a:pt x="52" y="27"/>
                    <a:pt x="45" y="22"/>
                    <a:pt x="33" y="22"/>
                  </a:cubicBezTo>
                  <a:cubicBezTo>
                    <a:pt x="21" y="22"/>
                    <a:pt x="14" y="27"/>
                    <a:pt x="14" y="27"/>
                  </a:cubicBezTo>
                  <a:moveTo>
                    <a:pt x="18" y="48"/>
                  </a:moveTo>
                  <a:cubicBezTo>
                    <a:pt x="18" y="48"/>
                    <a:pt x="23" y="44"/>
                    <a:pt x="33" y="44"/>
                  </a:cubicBezTo>
                  <a:cubicBezTo>
                    <a:pt x="38" y="44"/>
                    <a:pt x="42" y="45"/>
                    <a:pt x="44" y="46"/>
                  </a:cubicBezTo>
                  <a:cubicBezTo>
                    <a:pt x="46" y="47"/>
                    <a:pt x="47" y="47"/>
                    <a:pt x="47" y="47"/>
                  </a:cubicBezTo>
                  <a:cubicBezTo>
                    <a:pt x="48" y="48"/>
                    <a:pt x="48" y="48"/>
                    <a:pt x="48" y="48"/>
                  </a:cubicBezTo>
                  <a:cubicBezTo>
                    <a:pt x="48" y="48"/>
                    <a:pt x="48" y="48"/>
                    <a:pt x="48" y="48"/>
                  </a:cubicBezTo>
                  <a:cubicBezTo>
                    <a:pt x="48" y="48"/>
                    <a:pt x="48" y="48"/>
                    <a:pt x="48" y="48"/>
                  </a:cubicBezTo>
                  <a:cubicBezTo>
                    <a:pt x="49" y="46"/>
                    <a:pt x="49" y="46"/>
                    <a:pt x="49" y="46"/>
                  </a:cubicBezTo>
                  <a:cubicBezTo>
                    <a:pt x="52" y="42"/>
                    <a:pt x="52" y="42"/>
                    <a:pt x="52" y="42"/>
                  </a:cubicBezTo>
                  <a:cubicBezTo>
                    <a:pt x="52" y="42"/>
                    <a:pt x="45" y="37"/>
                    <a:pt x="33" y="37"/>
                  </a:cubicBezTo>
                  <a:cubicBezTo>
                    <a:pt x="21" y="37"/>
                    <a:pt x="14" y="42"/>
                    <a:pt x="14" y="42"/>
                  </a:cubicBezTo>
                  <a:cubicBezTo>
                    <a:pt x="18" y="48"/>
                    <a:pt x="18" y="48"/>
                    <a:pt x="18" y="48"/>
                  </a:cubicBezTo>
                  <a:cubicBezTo>
                    <a:pt x="18" y="47"/>
                    <a:pt x="18" y="47"/>
                    <a:pt x="18" y="47"/>
                  </a:cubicBezTo>
                  <a:lnTo>
                    <a:pt x="18" y="48"/>
                  </a:lnTo>
                  <a:close/>
                  <a:moveTo>
                    <a:pt x="14" y="57"/>
                  </a:moveTo>
                  <a:cubicBezTo>
                    <a:pt x="18" y="62"/>
                    <a:pt x="18" y="62"/>
                    <a:pt x="18" y="62"/>
                  </a:cubicBezTo>
                  <a:cubicBezTo>
                    <a:pt x="18" y="62"/>
                    <a:pt x="18" y="62"/>
                    <a:pt x="18" y="62"/>
                  </a:cubicBezTo>
                  <a:cubicBezTo>
                    <a:pt x="18" y="63"/>
                    <a:pt x="18" y="63"/>
                    <a:pt x="18" y="63"/>
                  </a:cubicBezTo>
                  <a:cubicBezTo>
                    <a:pt x="18" y="63"/>
                    <a:pt x="18" y="63"/>
                    <a:pt x="18" y="63"/>
                  </a:cubicBezTo>
                  <a:cubicBezTo>
                    <a:pt x="18" y="62"/>
                    <a:pt x="23" y="59"/>
                    <a:pt x="33" y="59"/>
                  </a:cubicBezTo>
                  <a:cubicBezTo>
                    <a:pt x="38" y="59"/>
                    <a:pt x="42" y="60"/>
                    <a:pt x="44" y="61"/>
                  </a:cubicBezTo>
                  <a:cubicBezTo>
                    <a:pt x="46" y="61"/>
                    <a:pt x="47" y="62"/>
                    <a:pt x="47" y="62"/>
                  </a:cubicBezTo>
                  <a:cubicBezTo>
                    <a:pt x="48" y="62"/>
                    <a:pt x="48" y="62"/>
                    <a:pt x="48" y="63"/>
                  </a:cubicBezTo>
                  <a:cubicBezTo>
                    <a:pt x="48" y="63"/>
                    <a:pt x="48" y="63"/>
                    <a:pt x="48" y="63"/>
                  </a:cubicBezTo>
                  <a:cubicBezTo>
                    <a:pt x="48" y="63"/>
                    <a:pt x="48" y="63"/>
                    <a:pt x="48" y="63"/>
                  </a:cubicBezTo>
                  <a:cubicBezTo>
                    <a:pt x="48" y="63"/>
                    <a:pt x="48" y="63"/>
                    <a:pt x="48" y="63"/>
                  </a:cubicBezTo>
                  <a:cubicBezTo>
                    <a:pt x="49" y="61"/>
                    <a:pt x="49" y="61"/>
                    <a:pt x="49" y="61"/>
                  </a:cubicBezTo>
                  <a:cubicBezTo>
                    <a:pt x="52" y="57"/>
                    <a:pt x="52" y="57"/>
                    <a:pt x="52" y="57"/>
                  </a:cubicBezTo>
                  <a:cubicBezTo>
                    <a:pt x="52" y="57"/>
                    <a:pt x="45" y="52"/>
                    <a:pt x="33" y="52"/>
                  </a:cubicBezTo>
                  <a:cubicBezTo>
                    <a:pt x="21" y="52"/>
                    <a:pt x="14" y="57"/>
                    <a:pt x="14" y="57"/>
                  </a:cubicBezTo>
                  <a:moveTo>
                    <a:pt x="105" y="33"/>
                  </a:moveTo>
                  <a:cubicBezTo>
                    <a:pt x="106" y="31"/>
                    <a:pt x="106" y="31"/>
                    <a:pt x="106" y="31"/>
                  </a:cubicBezTo>
                  <a:cubicBezTo>
                    <a:pt x="105" y="33"/>
                    <a:pt x="105" y="33"/>
                    <a:pt x="105" y="33"/>
                  </a:cubicBezTo>
                  <a:cubicBezTo>
                    <a:pt x="105" y="33"/>
                    <a:pt x="105" y="33"/>
                    <a:pt x="105" y="33"/>
                  </a:cubicBezTo>
                  <a:moveTo>
                    <a:pt x="75" y="32"/>
                  </a:moveTo>
                  <a:cubicBezTo>
                    <a:pt x="75" y="33"/>
                    <a:pt x="75" y="33"/>
                    <a:pt x="75" y="33"/>
                  </a:cubicBezTo>
                  <a:cubicBezTo>
                    <a:pt x="75" y="33"/>
                    <a:pt x="80" y="29"/>
                    <a:pt x="90" y="29"/>
                  </a:cubicBezTo>
                  <a:cubicBezTo>
                    <a:pt x="95" y="29"/>
                    <a:pt x="99" y="30"/>
                    <a:pt x="102" y="31"/>
                  </a:cubicBezTo>
                  <a:cubicBezTo>
                    <a:pt x="103" y="32"/>
                    <a:pt x="104" y="32"/>
                    <a:pt x="104" y="32"/>
                  </a:cubicBezTo>
                  <a:cubicBezTo>
                    <a:pt x="105" y="33"/>
                    <a:pt x="105" y="33"/>
                    <a:pt x="105" y="33"/>
                  </a:cubicBezTo>
                  <a:cubicBezTo>
                    <a:pt x="105" y="33"/>
                    <a:pt x="105" y="33"/>
                    <a:pt x="105" y="33"/>
                  </a:cubicBezTo>
                  <a:cubicBezTo>
                    <a:pt x="109" y="27"/>
                    <a:pt x="109" y="27"/>
                    <a:pt x="109" y="27"/>
                  </a:cubicBezTo>
                  <a:cubicBezTo>
                    <a:pt x="109" y="27"/>
                    <a:pt x="102" y="22"/>
                    <a:pt x="90" y="22"/>
                  </a:cubicBezTo>
                  <a:cubicBezTo>
                    <a:pt x="78" y="22"/>
                    <a:pt x="71" y="27"/>
                    <a:pt x="71" y="27"/>
                  </a:cubicBezTo>
                  <a:cubicBezTo>
                    <a:pt x="75" y="33"/>
                    <a:pt x="75" y="33"/>
                    <a:pt x="75" y="33"/>
                  </a:cubicBezTo>
                  <a:lnTo>
                    <a:pt x="75" y="32"/>
                  </a:lnTo>
                  <a:close/>
                  <a:moveTo>
                    <a:pt x="75" y="48"/>
                  </a:moveTo>
                  <a:cubicBezTo>
                    <a:pt x="75" y="48"/>
                    <a:pt x="80" y="44"/>
                    <a:pt x="90" y="44"/>
                  </a:cubicBezTo>
                  <a:cubicBezTo>
                    <a:pt x="95" y="44"/>
                    <a:pt x="99" y="45"/>
                    <a:pt x="102" y="46"/>
                  </a:cubicBezTo>
                  <a:cubicBezTo>
                    <a:pt x="103" y="47"/>
                    <a:pt x="104" y="47"/>
                    <a:pt x="104" y="47"/>
                  </a:cubicBezTo>
                  <a:cubicBezTo>
                    <a:pt x="105" y="48"/>
                    <a:pt x="105" y="48"/>
                    <a:pt x="105" y="48"/>
                  </a:cubicBezTo>
                  <a:cubicBezTo>
                    <a:pt x="105" y="48"/>
                    <a:pt x="105" y="48"/>
                    <a:pt x="105" y="48"/>
                  </a:cubicBezTo>
                  <a:cubicBezTo>
                    <a:pt x="105" y="48"/>
                    <a:pt x="105" y="48"/>
                    <a:pt x="105" y="48"/>
                  </a:cubicBezTo>
                  <a:cubicBezTo>
                    <a:pt x="106" y="46"/>
                    <a:pt x="106" y="46"/>
                    <a:pt x="106" y="46"/>
                  </a:cubicBezTo>
                  <a:cubicBezTo>
                    <a:pt x="109" y="42"/>
                    <a:pt x="109" y="42"/>
                    <a:pt x="109" y="42"/>
                  </a:cubicBezTo>
                  <a:cubicBezTo>
                    <a:pt x="109" y="42"/>
                    <a:pt x="102" y="37"/>
                    <a:pt x="90" y="37"/>
                  </a:cubicBezTo>
                  <a:cubicBezTo>
                    <a:pt x="78" y="37"/>
                    <a:pt x="71" y="42"/>
                    <a:pt x="71" y="42"/>
                  </a:cubicBezTo>
                  <a:cubicBezTo>
                    <a:pt x="75" y="48"/>
                    <a:pt x="75" y="48"/>
                    <a:pt x="75" y="48"/>
                  </a:cubicBezTo>
                  <a:cubicBezTo>
                    <a:pt x="75" y="47"/>
                    <a:pt x="75" y="47"/>
                    <a:pt x="75" y="47"/>
                  </a:cubicBezTo>
                  <a:lnTo>
                    <a:pt x="75" y="48"/>
                  </a:lnTo>
                  <a:close/>
                  <a:moveTo>
                    <a:pt x="71" y="57"/>
                  </a:moveTo>
                  <a:cubicBezTo>
                    <a:pt x="75" y="62"/>
                    <a:pt x="75" y="62"/>
                    <a:pt x="75" y="62"/>
                  </a:cubicBezTo>
                  <a:cubicBezTo>
                    <a:pt x="75" y="63"/>
                    <a:pt x="75" y="63"/>
                    <a:pt x="75" y="63"/>
                  </a:cubicBezTo>
                  <a:cubicBezTo>
                    <a:pt x="75" y="63"/>
                    <a:pt x="75" y="63"/>
                    <a:pt x="75" y="63"/>
                  </a:cubicBezTo>
                  <a:cubicBezTo>
                    <a:pt x="76" y="62"/>
                    <a:pt x="80" y="59"/>
                    <a:pt x="90" y="59"/>
                  </a:cubicBezTo>
                  <a:cubicBezTo>
                    <a:pt x="95" y="59"/>
                    <a:pt x="99" y="60"/>
                    <a:pt x="102" y="61"/>
                  </a:cubicBezTo>
                  <a:cubicBezTo>
                    <a:pt x="103" y="61"/>
                    <a:pt x="104" y="62"/>
                    <a:pt x="104" y="62"/>
                  </a:cubicBezTo>
                  <a:cubicBezTo>
                    <a:pt x="105" y="62"/>
                    <a:pt x="105" y="62"/>
                    <a:pt x="105" y="63"/>
                  </a:cubicBezTo>
                  <a:cubicBezTo>
                    <a:pt x="105" y="63"/>
                    <a:pt x="105" y="63"/>
                    <a:pt x="105" y="63"/>
                  </a:cubicBezTo>
                  <a:cubicBezTo>
                    <a:pt x="105" y="63"/>
                    <a:pt x="105" y="63"/>
                    <a:pt x="105" y="63"/>
                  </a:cubicBezTo>
                  <a:cubicBezTo>
                    <a:pt x="105" y="63"/>
                    <a:pt x="105" y="63"/>
                    <a:pt x="105" y="63"/>
                  </a:cubicBezTo>
                  <a:cubicBezTo>
                    <a:pt x="106" y="61"/>
                    <a:pt x="106" y="61"/>
                    <a:pt x="106" y="61"/>
                  </a:cubicBezTo>
                  <a:cubicBezTo>
                    <a:pt x="109" y="57"/>
                    <a:pt x="109" y="57"/>
                    <a:pt x="109" y="57"/>
                  </a:cubicBezTo>
                  <a:cubicBezTo>
                    <a:pt x="109" y="57"/>
                    <a:pt x="102" y="52"/>
                    <a:pt x="90" y="52"/>
                  </a:cubicBezTo>
                  <a:cubicBezTo>
                    <a:pt x="78" y="52"/>
                    <a:pt x="71" y="57"/>
                    <a:pt x="71"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0" name="Icon"/>
            <p:cNvSpPr>
              <a:spLocks noEditPoints="1"/>
            </p:cNvSpPr>
            <p:nvPr/>
          </p:nvSpPr>
          <p:spPr bwMode="auto">
            <a:xfrm>
              <a:off x="-2103138" y="5871680"/>
              <a:ext cx="370871" cy="412227"/>
            </a:xfrm>
            <a:custGeom>
              <a:avLst/>
              <a:gdLst>
                <a:gd name="T0" fmla="*/ 12 w 115"/>
                <a:gd name="T1" fmla="*/ 128 h 128"/>
                <a:gd name="T2" fmla="*/ 0 w 115"/>
                <a:gd name="T3" fmla="*/ 116 h 128"/>
                <a:gd name="T4" fmla="*/ 12 w 115"/>
                <a:gd name="T5" fmla="*/ 95 h 128"/>
                <a:gd name="T6" fmla="*/ 24 w 115"/>
                <a:gd name="T7" fmla="*/ 116 h 128"/>
                <a:gd name="T8" fmla="*/ 12 w 115"/>
                <a:gd name="T9" fmla="*/ 128 h 128"/>
                <a:gd name="T10" fmla="*/ 97 w 115"/>
                <a:gd name="T11" fmla="*/ 41 h 128"/>
                <a:gd name="T12" fmla="*/ 95 w 115"/>
                <a:gd name="T13" fmla="*/ 59 h 128"/>
                <a:gd name="T14" fmla="*/ 115 w 115"/>
                <a:gd name="T15" fmla="*/ 59 h 128"/>
                <a:gd name="T16" fmla="*/ 115 w 115"/>
                <a:gd name="T17" fmla="*/ 59 h 128"/>
                <a:gd name="T18" fmla="*/ 115 w 115"/>
                <a:gd name="T19" fmla="*/ 41 h 128"/>
                <a:gd name="T20" fmla="*/ 97 w 115"/>
                <a:gd name="T21" fmla="*/ 41 h 128"/>
                <a:gd name="T22" fmla="*/ 42 w 115"/>
                <a:gd name="T23" fmla="*/ 42 h 128"/>
                <a:gd name="T24" fmla="*/ 3 w 115"/>
                <a:gd name="T25" fmla="*/ 83 h 128"/>
                <a:gd name="T26" fmla="*/ 3 w 115"/>
                <a:gd name="T27" fmla="*/ 91 h 128"/>
                <a:gd name="T28" fmla="*/ 20 w 115"/>
                <a:gd name="T29" fmla="*/ 91 h 128"/>
                <a:gd name="T30" fmla="*/ 20 w 115"/>
                <a:gd name="T31" fmla="*/ 84 h 128"/>
                <a:gd name="T32" fmla="*/ 44 w 115"/>
                <a:gd name="T33" fmla="*/ 59 h 128"/>
                <a:gd name="T34" fmla="*/ 42 w 115"/>
                <a:gd name="T35" fmla="*/ 42 h 128"/>
                <a:gd name="T36" fmla="*/ 96 w 115"/>
                <a:gd name="T37" fmla="*/ 5 h 128"/>
                <a:gd name="T38" fmla="*/ 76 w 115"/>
                <a:gd name="T39" fmla="*/ 5 h 128"/>
                <a:gd name="T40" fmla="*/ 76 w 115"/>
                <a:gd name="T41" fmla="*/ 3 h 128"/>
                <a:gd name="T42" fmla="*/ 73 w 115"/>
                <a:gd name="T43" fmla="*/ 0 h 128"/>
                <a:gd name="T44" fmla="*/ 65 w 115"/>
                <a:gd name="T45" fmla="*/ 0 h 128"/>
                <a:gd name="T46" fmla="*/ 63 w 115"/>
                <a:gd name="T47" fmla="*/ 3 h 128"/>
                <a:gd name="T48" fmla="*/ 63 w 115"/>
                <a:gd name="T49" fmla="*/ 5 h 128"/>
                <a:gd name="T50" fmla="*/ 43 w 115"/>
                <a:gd name="T51" fmla="*/ 5 h 128"/>
                <a:gd name="T52" fmla="*/ 38 w 115"/>
                <a:gd name="T53" fmla="*/ 11 h 128"/>
                <a:gd name="T54" fmla="*/ 43 w 115"/>
                <a:gd name="T55" fmla="*/ 16 h 128"/>
                <a:gd name="T56" fmla="*/ 63 w 115"/>
                <a:gd name="T57" fmla="*/ 16 h 128"/>
                <a:gd name="T58" fmla="*/ 63 w 115"/>
                <a:gd name="T59" fmla="*/ 23 h 128"/>
                <a:gd name="T60" fmla="*/ 63 w 115"/>
                <a:gd name="T61" fmla="*/ 23 h 128"/>
                <a:gd name="T62" fmla="*/ 52 w 115"/>
                <a:gd name="T63" fmla="*/ 23 h 128"/>
                <a:gd name="T64" fmla="*/ 52 w 115"/>
                <a:gd name="T65" fmla="*/ 74 h 128"/>
                <a:gd name="T66" fmla="*/ 87 w 115"/>
                <a:gd name="T67" fmla="*/ 74 h 128"/>
                <a:gd name="T68" fmla="*/ 87 w 115"/>
                <a:gd name="T69" fmla="*/ 23 h 128"/>
                <a:gd name="T70" fmla="*/ 76 w 115"/>
                <a:gd name="T71" fmla="*/ 23 h 128"/>
                <a:gd name="T72" fmla="*/ 76 w 115"/>
                <a:gd name="T73" fmla="*/ 23 h 128"/>
                <a:gd name="T74" fmla="*/ 76 w 115"/>
                <a:gd name="T75" fmla="*/ 16 h 128"/>
                <a:gd name="T76" fmla="*/ 96 w 115"/>
                <a:gd name="T77" fmla="*/ 16 h 128"/>
                <a:gd name="T78" fmla="*/ 101 w 115"/>
                <a:gd name="T79" fmla="*/ 11 h 128"/>
                <a:gd name="T80" fmla="*/ 96 w 115"/>
                <a:gd name="T81"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28">
                  <a:moveTo>
                    <a:pt x="12" y="128"/>
                  </a:moveTo>
                  <a:cubicBezTo>
                    <a:pt x="5" y="128"/>
                    <a:pt x="0" y="123"/>
                    <a:pt x="0" y="116"/>
                  </a:cubicBezTo>
                  <a:cubicBezTo>
                    <a:pt x="0" y="109"/>
                    <a:pt x="8" y="103"/>
                    <a:pt x="12" y="95"/>
                  </a:cubicBezTo>
                  <a:cubicBezTo>
                    <a:pt x="15" y="103"/>
                    <a:pt x="24" y="109"/>
                    <a:pt x="24" y="116"/>
                  </a:cubicBezTo>
                  <a:cubicBezTo>
                    <a:pt x="24" y="123"/>
                    <a:pt x="18" y="128"/>
                    <a:pt x="12" y="128"/>
                  </a:cubicBezTo>
                  <a:moveTo>
                    <a:pt x="97" y="41"/>
                  </a:moveTo>
                  <a:cubicBezTo>
                    <a:pt x="97" y="47"/>
                    <a:pt x="96" y="53"/>
                    <a:pt x="95" y="59"/>
                  </a:cubicBezTo>
                  <a:cubicBezTo>
                    <a:pt x="115" y="59"/>
                    <a:pt x="115" y="59"/>
                    <a:pt x="115" y="59"/>
                  </a:cubicBezTo>
                  <a:cubicBezTo>
                    <a:pt x="115" y="59"/>
                    <a:pt x="115" y="59"/>
                    <a:pt x="115" y="59"/>
                  </a:cubicBezTo>
                  <a:cubicBezTo>
                    <a:pt x="115" y="41"/>
                    <a:pt x="115" y="41"/>
                    <a:pt x="115" y="41"/>
                  </a:cubicBezTo>
                  <a:lnTo>
                    <a:pt x="97" y="41"/>
                  </a:lnTo>
                  <a:close/>
                  <a:moveTo>
                    <a:pt x="42" y="42"/>
                  </a:moveTo>
                  <a:cubicBezTo>
                    <a:pt x="20" y="43"/>
                    <a:pt x="3" y="61"/>
                    <a:pt x="3" y="83"/>
                  </a:cubicBezTo>
                  <a:cubicBezTo>
                    <a:pt x="3" y="91"/>
                    <a:pt x="3" y="91"/>
                    <a:pt x="3" y="91"/>
                  </a:cubicBezTo>
                  <a:cubicBezTo>
                    <a:pt x="20" y="91"/>
                    <a:pt x="20" y="91"/>
                    <a:pt x="20" y="91"/>
                  </a:cubicBezTo>
                  <a:cubicBezTo>
                    <a:pt x="20" y="84"/>
                    <a:pt x="20" y="84"/>
                    <a:pt x="20" y="84"/>
                  </a:cubicBezTo>
                  <a:cubicBezTo>
                    <a:pt x="20" y="71"/>
                    <a:pt x="31" y="60"/>
                    <a:pt x="44" y="59"/>
                  </a:cubicBezTo>
                  <a:cubicBezTo>
                    <a:pt x="43" y="53"/>
                    <a:pt x="42" y="47"/>
                    <a:pt x="42" y="42"/>
                  </a:cubicBezTo>
                  <a:moveTo>
                    <a:pt x="96" y="5"/>
                  </a:moveTo>
                  <a:cubicBezTo>
                    <a:pt x="76" y="5"/>
                    <a:pt x="76" y="5"/>
                    <a:pt x="76" y="5"/>
                  </a:cubicBezTo>
                  <a:cubicBezTo>
                    <a:pt x="76" y="3"/>
                    <a:pt x="76" y="3"/>
                    <a:pt x="76" y="3"/>
                  </a:cubicBezTo>
                  <a:cubicBezTo>
                    <a:pt x="76" y="2"/>
                    <a:pt x="75" y="0"/>
                    <a:pt x="73" y="0"/>
                  </a:cubicBezTo>
                  <a:cubicBezTo>
                    <a:pt x="65" y="0"/>
                    <a:pt x="65" y="0"/>
                    <a:pt x="65" y="0"/>
                  </a:cubicBezTo>
                  <a:cubicBezTo>
                    <a:pt x="64" y="0"/>
                    <a:pt x="63" y="2"/>
                    <a:pt x="63" y="3"/>
                  </a:cubicBezTo>
                  <a:cubicBezTo>
                    <a:pt x="63" y="5"/>
                    <a:pt x="63" y="5"/>
                    <a:pt x="63" y="5"/>
                  </a:cubicBezTo>
                  <a:cubicBezTo>
                    <a:pt x="43" y="5"/>
                    <a:pt x="43" y="5"/>
                    <a:pt x="43" y="5"/>
                  </a:cubicBezTo>
                  <a:cubicBezTo>
                    <a:pt x="40" y="5"/>
                    <a:pt x="38" y="8"/>
                    <a:pt x="38" y="11"/>
                  </a:cubicBezTo>
                  <a:cubicBezTo>
                    <a:pt x="38" y="13"/>
                    <a:pt x="40" y="16"/>
                    <a:pt x="43" y="16"/>
                  </a:cubicBezTo>
                  <a:cubicBezTo>
                    <a:pt x="63" y="16"/>
                    <a:pt x="63" y="16"/>
                    <a:pt x="63" y="16"/>
                  </a:cubicBezTo>
                  <a:cubicBezTo>
                    <a:pt x="63" y="23"/>
                    <a:pt x="63" y="23"/>
                    <a:pt x="63" y="23"/>
                  </a:cubicBezTo>
                  <a:cubicBezTo>
                    <a:pt x="63" y="23"/>
                    <a:pt x="63" y="23"/>
                    <a:pt x="63" y="23"/>
                  </a:cubicBezTo>
                  <a:cubicBezTo>
                    <a:pt x="52" y="23"/>
                    <a:pt x="52" y="23"/>
                    <a:pt x="52" y="23"/>
                  </a:cubicBezTo>
                  <a:cubicBezTo>
                    <a:pt x="43" y="36"/>
                    <a:pt x="47" y="55"/>
                    <a:pt x="52" y="74"/>
                  </a:cubicBezTo>
                  <a:cubicBezTo>
                    <a:pt x="87" y="74"/>
                    <a:pt x="87" y="74"/>
                    <a:pt x="87" y="74"/>
                  </a:cubicBezTo>
                  <a:cubicBezTo>
                    <a:pt x="92" y="55"/>
                    <a:pt x="96" y="36"/>
                    <a:pt x="87" y="23"/>
                  </a:cubicBezTo>
                  <a:cubicBezTo>
                    <a:pt x="76" y="23"/>
                    <a:pt x="76" y="23"/>
                    <a:pt x="76" y="23"/>
                  </a:cubicBezTo>
                  <a:cubicBezTo>
                    <a:pt x="76" y="23"/>
                    <a:pt x="76" y="23"/>
                    <a:pt x="76" y="23"/>
                  </a:cubicBezTo>
                  <a:cubicBezTo>
                    <a:pt x="76" y="16"/>
                    <a:pt x="76" y="16"/>
                    <a:pt x="76" y="16"/>
                  </a:cubicBezTo>
                  <a:cubicBezTo>
                    <a:pt x="96" y="16"/>
                    <a:pt x="96" y="16"/>
                    <a:pt x="96" y="16"/>
                  </a:cubicBezTo>
                  <a:cubicBezTo>
                    <a:pt x="99" y="16"/>
                    <a:pt x="101" y="13"/>
                    <a:pt x="101" y="11"/>
                  </a:cubicBezTo>
                  <a:cubicBezTo>
                    <a:pt x="101" y="8"/>
                    <a:pt x="99" y="5"/>
                    <a:pt x="96"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1" name="Icon"/>
            <p:cNvSpPr>
              <a:spLocks noEditPoints="1"/>
            </p:cNvSpPr>
            <p:nvPr/>
          </p:nvSpPr>
          <p:spPr bwMode="auto">
            <a:xfrm>
              <a:off x="-6486033" y="5899957"/>
              <a:ext cx="430350" cy="355672"/>
            </a:xfrm>
            <a:custGeom>
              <a:avLst/>
              <a:gdLst>
                <a:gd name="T0" fmla="*/ 49 w 285"/>
                <a:gd name="T1" fmla="*/ 43 h 235"/>
                <a:gd name="T2" fmla="*/ 49 w 285"/>
                <a:gd name="T3" fmla="*/ 235 h 235"/>
                <a:gd name="T4" fmla="*/ 34 w 285"/>
                <a:gd name="T5" fmla="*/ 235 h 235"/>
                <a:gd name="T6" fmla="*/ 0 w 285"/>
                <a:gd name="T7" fmla="*/ 202 h 235"/>
                <a:gd name="T8" fmla="*/ 0 w 285"/>
                <a:gd name="T9" fmla="*/ 77 h 235"/>
                <a:gd name="T10" fmla="*/ 34 w 285"/>
                <a:gd name="T11" fmla="*/ 43 h 235"/>
                <a:gd name="T12" fmla="*/ 49 w 285"/>
                <a:gd name="T13" fmla="*/ 43 h 235"/>
                <a:gd name="T14" fmla="*/ 221 w 285"/>
                <a:gd name="T15" fmla="*/ 43 h 235"/>
                <a:gd name="T16" fmla="*/ 221 w 285"/>
                <a:gd name="T17" fmla="*/ 235 h 235"/>
                <a:gd name="T18" fmla="*/ 64 w 285"/>
                <a:gd name="T19" fmla="*/ 235 h 235"/>
                <a:gd name="T20" fmla="*/ 63 w 285"/>
                <a:gd name="T21" fmla="*/ 43 h 235"/>
                <a:gd name="T22" fmla="*/ 102 w 285"/>
                <a:gd name="T23" fmla="*/ 43 h 235"/>
                <a:gd name="T24" fmla="*/ 102 w 285"/>
                <a:gd name="T25" fmla="*/ 17 h 235"/>
                <a:gd name="T26" fmla="*/ 119 w 285"/>
                <a:gd name="T27" fmla="*/ 0 h 235"/>
                <a:gd name="T28" fmla="*/ 165 w 285"/>
                <a:gd name="T29" fmla="*/ 0 h 235"/>
                <a:gd name="T30" fmla="*/ 182 w 285"/>
                <a:gd name="T31" fmla="*/ 17 h 235"/>
                <a:gd name="T32" fmla="*/ 182 w 285"/>
                <a:gd name="T33" fmla="*/ 43 h 235"/>
                <a:gd name="T34" fmla="*/ 221 w 285"/>
                <a:gd name="T35" fmla="*/ 43 h 235"/>
                <a:gd name="T36" fmla="*/ 116 w 285"/>
                <a:gd name="T37" fmla="*/ 43 h 235"/>
                <a:gd name="T38" fmla="*/ 168 w 285"/>
                <a:gd name="T39" fmla="*/ 43 h 235"/>
                <a:gd name="T40" fmla="*/ 168 w 285"/>
                <a:gd name="T41" fmla="*/ 16 h 235"/>
                <a:gd name="T42" fmla="*/ 116 w 285"/>
                <a:gd name="T43" fmla="*/ 16 h 235"/>
                <a:gd name="T44" fmla="*/ 116 w 285"/>
                <a:gd name="T45" fmla="*/ 43 h 235"/>
                <a:gd name="T46" fmla="*/ 195 w 285"/>
                <a:gd name="T47" fmla="*/ 137 h 235"/>
                <a:gd name="T48" fmla="*/ 160 w 285"/>
                <a:gd name="T49" fmla="*/ 102 h 235"/>
                <a:gd name="T50" fmla="*/ 160 w 285"/>
                <a:gd name="T51" fmla="*/ 102 h 235"/>
                <a:gd name="T52" fmla="*/ 143 w 285"/>
                <a:gd name="T53" fmla="*/ 102 h 235"/>
                <a:gd name="T54" fmla="*/ 143 w 285"/>
                <a:gd name="T55" fmla="*/ 120 h 235"/>
                <a:gd name="T56" fmla="*/ 143 w 285"/>
                <a:gd name="T57" fmla="*/ 120 h 235"/>
                <a:gd name="T58" fmla="*/ 157 w 285"/>
                <a:gd name="T59" fmla="*/ 133 h 235"/>
                <a:gd name="T60" fmla="*/ 100 w 285"/>
                <a:gd name="T61" fmla="*/ 133 h 235"/>
                <a:gd name="T62" fmla="*/ 100 w 285"/>
                <a:gd name="T63" fmla="*/ 133 h 235"/>
                <a:gd name="T64" fmla="*/ 91 w 285"/>
                <a:gd name="T65" fmla="*/ 137 h 235"/>
                <a:gd name="T66" fmla="*/ 91 w 285"/>
                <a:gd name="T67" fmla="*/ 154 h 235"/>
                <a:gd name="T68" fmla="*/ 100 w 285"/>
                <a:gd name="T69" fmla="*/ 158 h 235"/>
                <a:gd name="T70" fmla="*/ 100 w 285"/>
                <a:gd name="T71" fmla="*/ 158 h 235"/>
                <a:gd name="T72" fmla="*/ 157 w 285"/>
                <a:gd name="T73" fmla="*/ 158 h 235"/>
                <a:gd name="T74" fmla="*/ 143 w 285"/>
                <a:gd name="T75" fmla="*/ 171 h 235"/>
                <a:gd name="T76" fmla="*/ 143 w 285"/>
                <a:gd name="T77" fmla="*/ 172 h 235"/>
                <a:gd name="T78" fmla="*/ 143 w 285"/>
                <a:gd name="T79" fmla="*/ 172 h 235"/>
                <a:gd name="T80" fmla="*/ 143 w 285"/>
                <a:gd name="T81" fmla="*/ 189 h 235"/>
                <a:gd name="T82" fmla="*/ 160 w 285"/>
                <a:gd name="T83" fmla="*/ 189 h 235"/>
                <a:gd name="T84" fmla="*/ 162 w 285"/>
                <a:gd name="T85" fmla="*/ 187 h 235"/>
                <a:gd name="T86" fmla="*/ 195 w 285"/>
                <a:gd name="T87" fmla="*/ 154 h 235"/>
                <a:gd name="T88" fmla="*/ 195 w 285"/>
                <a:gd name="T89" fmla="*/ 137 h 235"/>
                <a:gd name="T90" fmla="*/ 251 w 285"/>
                <a:gd name="T91" fmla="*/ 43 h 235"/>
                <a:gd name="T92" fmla="*/ 236 w 285"/>
                <a:gd name="T93" fmla="*/ 43 h 235"/>
                <a:gd name="T94" fmla="*/ 235 w 285"/>
                <a:gd name="T95" fmla="*/ 217 h 235"/>
                <a:gd name="T96" fmla="*/ 235 w 285"/>
                <a:gd name="T97" fmla="*/ 235 h 235"/>
                <a:gd name="T98" fmla="*/ 252 w 285"/>
                <a:gd name="T99" fmla="*/ 235 h 235"/>
                <a:gd name="T100" fmla="*/ 285 w 285"/>
                <a:gd name="T101" fmla="*/ 201 h 235"/>
                <a:gd name="T102" fmla="*/ 285 w 285"/>
                <a:gd name="T103" fmla="*/ 76 h 235"/>
                <a:gd name="T104" fmla="*/ 251 w 285"/>
                <a:gd name="T105"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235">
                  <a:moveTo>
                    <a:pt x="49" y="43"/>
                  </a:moveTo>
                  <a:cubicBezTo>
                    <a:pt x="49" y="235"/>
                    <a:pt x="49" y="235"/>
                    <a:pt x="49" y="235"/>
                  </a:cubicBezTo>
                  <a:cubicBezTo>
                    <a:pt x="34" y="235"/>
                    <a:pt x="34" y="235"/>
                    <a:pt x="34" y="235"/>
                  </a:cubicBezTo>
                  <a:cubicBezTo>
                    <a:pt x="0" y="235"/>
                    <a:pt x="0" y="202"/>
                    <a:pt x="0" y="202"/>
                  </a:cubicBezTo>
                  <a:cubicBezTo>
                    <a:pt x="0" y="77"/>
                    <a:pt x="0" y="77"/>
                    <a:pt x="0" y="77"/>
                  </a:cubicBezTo>
                  <a:cubicBezTo>
                    <a:pt x="0" y="44"/>
                    <a:pt x="34" y="43"/>
                    <a:pt x="34" y="43"/>
                  </a:cubicBezTo>
                  <a:lnTo>
                    <a:pt x="49" y="43"/>
                  </a:lnTo>
                  <a:close/>
                  <a:moveTo>
                    <a:pt x="221" y="43"/>
                  </a:moveTo>
                  <a:cubicBezTo>
                    <a:pt x="221" y="235"/>
                    <a:pt x="221" y="235"/>
                    <a:pt x="221" y="235"/>
                  </a:cubicBezTo>
                  <a:cubicBezTo>
                    <a:pt x="64" y="235"/>
                    <a:pt x="64" y="235"/>
                    <a:pt x="64" y="235"/>
                  </a:cubicBezTo>
                  <a:cubicBezTo>
                    <a:pt x="63" y="43"/>
                    <a:pt x="63" y="43"/>
                    <a:pt x="63" y="43"/>
                  </a:cubicBezTo>
                  <a:cubicBezTo>
                    <a:pt x="102" y="43"/>
                    <a:pt x="102" y="43"/>
                    <a:pt x="102" y="43"/>
                  </a:cubicBezTo>
                  <a:cubicBezTo>
                    <a:pt x="102" y="17"/>
                    <a:pt x="102" y="17"/>
                    <a:pt x="102" y="17"/>
                  </a:cubicBezTo>
                  <a:cubicBezTo>
                    <a:pt x="102" y="0"/>
                    <a:pt x="119" y="0"/>
                    <a:pt x="119" y="0"/>
                  </a:cubicBezTo>
                  <a:cubicBezTo>
                    <a:pt x="165" y="0"/>
                    <a:pt x="165" y="0"/>
                    <a:pt x="165" y="0"/>
                  </a:cubicBezTo>
                  <a:cubicBezTo>
                    <a:pt x="182" y="0"/>
                    <a:pt x="182" y="17"/>
                    <a:pt x="182" y="17"/>
                  </a:cubicBezTo>
                  <a:cubicBezTo>
                    <a:pt x="182" y="43"/>
                    <a:pt x="182" y="43"/>
                    <a:pt x="182" y="43"/>
                  </a:cubicBezTo>
                  <a:lnTo>
                    <a:pt x="221" y="43"/>
                  </a:lnTo>
                  <a:close/>
                  <a:moveTo>
                    <a:pt x="116" y="43"/>
                  </a:moveTo>
                  <a:cubicBezTo>
                    <a:pt x="168" y="43"/>
                    <a:pt x="168" y="43"/>
                    <a:pt x="168" y="43"/>
                  </a:cubicBezTo>
                  <a:cubicBezTo>
                    <a:pt x="168" y="16"/>
                    <a:pt x="168" y="16"/>
                    <a:pt x="168" y="16"/>
                  </a:cubicBezTo>
                  <a:cubicBezTo>
                    <a:pt x="116" y="16"/>
                    <a:pt x="116" y="16"/>
                    <a:pt x="116" y="16"/>
                  </a:cubicBezTo>
                  <a:lnTo>
                    <a:pt x="116" y="43"/>
                  </a:lnTo>
                  <a:close/>
                  <a:moveTo>
                    <a:pt x="195" y="137"/>
                  </a:moveTo>
                  <a:cubicBezTo>
                    <a:pt x="160" y="102"/>
                    <a:pt x="160" y="102"/>
                    <a:pt x="160" y="102"/>
                  </a:cubicBezTo>
                  <a:cubicBezTo>
                    <a:pt x="160" y="102"/>
                    <a:pt x="160" y="102"/>
                    <a:pt x="160" y="102"/>
                  </a:cubicBezTo>
                  <a:cubicBezTo>
                    <a:pt x="155" y="98"/>
                    <a:pt x="148" y="98"/>
                    <a:pt x="143" y="102"/>
                  </a:cubicBezTo>
                  <a:cubicBezTo>
                    <a:pt x="138" y="107"/>
                    <a:pt x="138" y="115"/>
                    <a:pt x="143" y="120"/>
                  </a:cubicBezTo>
                  <a:cubicBezTo>
                    <a:pt x="143" y="120"/>
                    <a:pt x="143" y="120"/>
                    <a:pt x="143" y="120"/>
                  </a:cubicBezTo>
                  <a:cubicBezTo>
                    <a:pt x="157" y="133"/>
                    <a:pt x="157" y="133"/>
                    <a:pt x="157" y="133"/>
                  </a:cubicBezTo>
                  <a:cubicBezTo>
                    <a:pt x="100" y="133"/>
                    <a:pt x="100" y="133"/>
                    <a:pt x="100" y="133"/>
                  </a:cubicBezTo>
                  <a:cubicBezTo>
                    <a:pt x="100" y="133"/>
                    <a:pt x="100" y="133"/>
                    <a:pt x="100" y="133"/>
                  </a:cubicBezTo>
                  <a:cubicBezTo>
                    <a:pt x="97" y="133"/>
                    <a:pt x="94" y="134"/>
                    <a:pt x="91" y="137"/>
                  </a:cubicBezTo>
                  <a:cubicBezTo>
                    <a:pt x="86" y="142"/>
                    <a:pt x="86" y="149"/>
                    <a:pt x="91" y="154"/>
                  </a:cubicBezTo>
                  <a:cubicBezTo>
                    <a:pt x="94" y="157"/>
                    <a:pt x="97" y="158"/>
                    <a:pt x="100" y="158"/>
                  </a:cubicBezTo>
                  <a:cubicBezTo>
                    <a:pt x="100" y="158"/>
                    <a:pt x="100" y="158"/>
                    <a:pt x="100" y="158"/>
                  </a:cubicBezTo>
                  <a:cubicBezTo>
                    <a:pt x="157" y="158"/>
                    <a:pt x="157" y="158"/>
                    <a:pt x="157" y="158"/>
                  </a:cubicBezTo>
                  <a:cubicBezTo>
                    <a:pt x="143" y="171"/>
                    <a:pt x="143" y="171"/>
                    <a:pt x="143" y="171"/>
                  </a:cubicBezTo>
                  <a:cubicBezTo>
                    <a:pt x="143" y="172"/>
                    <a:pt x="143" y="172"/>
                    <a:pt x="143" y="172"/>
                  </a:cubicBezTo>
                  <a:cubicBezTo>
                    <a:pt x="143" y="172"/>
                    <a:pt x="143" y="172"/>
                    <a:pt x="143" y="172"/>
                  </a:cubicBezTo>
                  <a:cubicBezTo>
                    <a:pt x="138" y="177"/>
                    <a:pt x="138" y="184"/>
                    <a:pt x="143" y="189"/>
                  </a:cubicBezTo>
                  <a:cubicBezTo>
                    <a:pt x="148" y="194"/>
                    <a:pt x="155" y="194"/>
                    <a:pt x="160" y="189"/>
                  </a:cubicBezTo>
                  <a:cubicBezTo>
                    <a:pt x="161" y="188"/>
                    <a:pt x="161" y="188"/>
                    <a:pt x="162" y="187"/>
                  </a:cubicBezTo>
                  <a:cubicBezTo>
                    <a:pt x="195" y="154"/>
                    <a:pt x="195" y="154"/>
                    <a:pt x="195" y="154"/>
                  </a:cubicBezTo>
                  <a:cubicBezTo>
                    <a:pt x="199" y="149"/>
                    <a:pt x="199" y="141"/>
                    <a:pt x="195" y="137"/>
                  </a:cubicBezTo>
                  <a:close/>
                  <a:moveTo>
                    <a:pt x="251" y="43"/>
                  </a:moveTo>
                  <a:cubicBezTo>
                    <a:pt x="236" y="43"/>
                    <a:pt x="236" y="43"/>
                    <a:pt x="236" y="43"/>
                  </a:cubicBezTo>
                  <a:cubicBezTo>
                    <a:pt x="235" y="217"/>
                    <a:pt x="235" y="217"/>
                    <a:pt x="235" y="217"/>
                  </a:cubicBezTo>
                  <a:cubicBezTo>
                    <a:pt x="235" y="235"/>
                    <a:pt x="235" y="235"/>
                    <a:pt x="235" y="235"/>
                  </a:cubicBezTo>
                  <a:cubicBezTo>
                    <a:pt x="252" y="235"/>
                    <a:pt x="252" y="235"/>
                    <a:pt x="252" y="235"/>
                  </a:cubicBezTo>
                  <a:cubicBezTo>
                    <a:pt x="252" y="235"/>
                    <a:pt x="285" y="235"/>
                    <a:pt x="285" y="201"/>
                  </a:cubicBezTo>
                  <a:cubicBezTo>
                    <a:pt x="285" y="76"/>
                    <a:pt x="285" y="76"/>
                    <a:pt x="285" y="76"/>
                  </a:cubicBezTo>
                  <a:cubicBezTo>
                    <a:pt x="285" y="76"/>
                    <a:pt x="285" y="43"/>
                    <a:pt x="251"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2" name="Icon"/>
            <p:cNvSpPr>
              <a:spLocks noEditPoints="1"/>
            </p:cNvSpPr>
            <p:nvPr/>
          </p:nvSpPr>
          <p:spPr bwMode="auto">
            <a:xfrm>
              <a:off x="-5853926" y="5889794"/>
              <a:ext cx="436823" cy="375999"/>
            </a:xfrm>
            <a:custGeom>
              <a:avLst/>
              <a:gdLst>
                <a:gd name="T0" fmla="*/ 64 w 298"/>
                <a:gd name="T1" fmla="*/ 96 h 256"/>
                <a:gd name="T2" fmla="*/ 112 w 298"/>
                <a:gd name="T3" fmla="*/ 9 h 256"/>
                <a:gd name="T4" fmla="*/ 132 w 298"/>
                <a:gd name="T5" fmla="*/ 4 h 256"/>
                <a:gd name="T6" fmla="*/ 138 w 298"/>
                <a:gd name="T7" fmla="*/ 24 h 256"/>
                <a:gd name="T8" fmla="*/ 90 w 298"/>
                <a:gd name="T9" fmla="*/ 111 h 256"/>
                <a:gd name="T10" fmla="*/ 69 w 298"/>
                <a:gd name="T11" fmla="*/ 118 h 256"/>
                <a:gd name="T12" fmla="*/ 161 w 298"/>
                <a:gd name="T13" fmla="*/ 24 h 256"/>
                <a:gd name="T14" fmla="*/ 208 w 298"/>
                <a:gd name="T15" fmla="*/ 112 h 256"/>
                <a:gd name="T16" fmla="*/ 228 w 298"/>
                <a:gd name="T17" fmla="*/ 119 h 256"/>
                <a:gd name="T18" fmla="*/ 234 w 298"/>
                <a:gd name="T19" fmla="*/ 98 h 256"/>
                <a:gd name="T20" fmla="*/ 188 w 298"/>
                <a:gd name="T21" fmla="*/ 10 h 256"/>
                <a:gd name="T22" fmla="*/ 168 w 298"/>
                <a:gd name="T23" fmla="*/ 4 h 256"/>
                <a:gd name="T24" fmla="*/ 297 w 298"/>
                <a:gd name="T25" fmla="*/ 115 h 256"/>
                <a:gd name="T26" fmla="*/ 245 w 298"/>
                <a:gd name="T27" fmla="*/ 100 h 256"/>
                <a:gd name="T28" fmla="*/ 232 w 298"/>
                <a:gd name="T29" fmla="*/ 126 h 256"/>
                <a:gd name="T30" fmla="*/ 202 w 298"/>
                <a:gd name="T31" fmla="*/ 116 h 256"/>
                <a:gd name="T32" fmla="*/ 193 w 298"/>
                <a:gd name="T33" fmla="*/ 99 h 256"/>
                <a:gd name="T34" fmla="*/ 157 w 298"/>
                <a:gd name="T35" fmla="*/ 99 h 256"/>
                <a:gd name="T36" fmla="*/ 156 w 298"/>
                <a:gd name="T37" fmla="*/ 99 h 256"/>
                <a:gd name="T38" fmla="*/ 105 w 298"/>
                <a:gd name="T39" fmla="*/ 98 h 256"/>
                <a:gd name="T40" fmla="*/ 96 w 298"/>
                <a:gd name="T41" fmla="*/ 115 h 256"/>
                <a:gd name="T42" fmla="*/ 65 w 298"/>
                <a:gd name="T43" fmla="*/ 124 h 256"/>
                <a:gd name="T44" fmla="*/ 16 w 298"/>
                <a:gd name="T45" fmla="*/ 97 h 256"/>
                <a:gd name="T46" fmla="*/ 15 w 298"/>
                <a:gd name="T47" fmla="*/ 97 h 256"/>
                <a:gd name="T48" fmla="*/ 15 w 298"/>
                <a:gd name="T49" fmla="*/ 128 h 256"/>
                <a:gd name="T50" fmla="*/ 15 w 298"/>
                <a:gd name="T51" fmla="*/ 128 h 256"/>
                <a:gd name="T52" fmla="*/ 43 w 298"/>
                <a:gd name="T53" fmla="*/ 234 h 256"/>
                <a:gd name="T54" fmla="*/ 138 w 298"/>
                <a:gd name="T55" fmla="*/ 255 h 256"/>
                <a:gd name="T56" fmla="*/ 230 w 298"/>
                <a:gd name="T57" fmla="*/ 256 h 256"/>
                <a:gd name="T58" fmla="*/ 277 w 298"/>
                <a:gd name="T59" fmla="*/ 130 h 256"/>
                <a:gd name="T60" fmla="*/ 283 w 298"/>
                <a:gd name="T61" fmla="*/ 130 h 256"/>
                <a:gd name="T62" fmla="*/ 79 w 298"/>
                <a:gd name="T63" fmla="*/ 234 h 256"/>
                <a:gd name="T64" fmla="*/ 69 w 298"/>
                <a:gd name="T65" fmla="*/ 223 h 256"/>
                <a:gd name="T66" fmla="*/ 70 w 298"/>
                <a:gd name="T67" fmla="*/ 165 h 256"/>
                <a:gd name="T68" fmla="*/ 80 w 298"/>
                <a:gd name="T69" fmla="*/ 156 h 256"/>
                <a:gd name="T70" fmla="*/ 90 w 298"/>
                <a:gd name="T71" fmla="*/ 166 h 256"/>
                <a:gd name="T72" fmla="*/ 89 w 298"/>
                <a:gd name="T73" fmla="*/ 224 h 256"/>
                <a:gd name="T74" fmla="*/ 79 w 298"/>
                <a:gd name="T75" fmla="*/ 234 h 256"/>
                <a:gd name="T76" fmla="*/ 115 w 298"/>
                <a:gd name="T77" fmla="*/ 224 h 256"/>
                <a:gd name="T78" fmla="*/ 115 w 298"/>
                <a:gd name="T79" fmla="*/ 224 h 256"/>
                <a:gd name="T80" fmla="*/ 115 w 298"/>
                <a:gd name="T81" fmla="*/ 166 h 256"/>
                <a:gd name="T82" fmla="*/ 135 w 298"/>
                <a:gd name="T83" fmla="*/ 166 h 256"/>
                <a:gd name="T84" fmla="*/ 135 w 298"/>
                <a:gd name="T85" fmla="*/ 224 h 256"/>
                <a:gd name="T86" fmla="*/ 135 w 298"/>
                <a:gd name="T87" fmla="*/ 224 h 256"/>
                <a:gd name="T88" fmla="*/ 170 w 298"/>
                <a:gd name="T89" fmla="*/ 235 h 256"/>
                <a:gd name="T90" fmla="*/ 160 w 298"/>
                <a:gd name="T91" fmla="*/ 224 h 256"/>
                <a:gd name="T92" fmla="*/ 161 w 298"/>
                <a:gd name="T93" fmla="*/ 166 h 256"/>
                <a:gd name="T94" fmla="*/ 171 w 298"/>
                <a:gd name="T95" fmla="*/ 157 h 256"/>
                <a:gd name="T96" fmla="*/ 181 w 298"/>
                <a:gd name="T97" fmla="*/ 166 h 256"/>
                <a:gd name="T98" fmla="*/ 180 w 298"/>
                <a:gd name="T99" fmla="*/ 225 h 256"/>
                <a:gd name="T100" fmla="*/ 170 w 298"/>
                <a:gd name="T101" fmla="*/ 235 h 256"/>
                <a:gd name="T102" fmla="*/ 206 w 298"/>
                <a:gd name="T103" fmla="*/ 225 h 256"/>
                <a:gd name="T104" fmla="*/ 206 w 298"/>
                <a:gd name="T105" fmla="*/ 225 h 256"/>
                <a:gd name="T106" fmla="*/ 207 w 298"/>
                <a:gd name="T107" fmla="*/ 167 h 256"/>
                <a:gd name="T108" fmla="*/ 226 w 298"/>
                <a:gd name="T109" fmla="*/ 167 h 256"/>
                <a:gd name="T110" fmla="*/ 226 w 298"/>
                <a:gd name="T111" fmla="*/ 225 h 256"/>
                <a:gd name="T112" fmla="*/ 226 w 298"/>
                <a:gd name="T113" fmla="*/ 22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256">
                  <a:moveTo>
                    <a:pt x="63" y="97"/>
                  </a:moveTo>
                  <a:cubicBezTo>
                    <a:pt x="63" y="97"/>
                    <a:pt x="63" y="97"/>
                    <a:pt x="64" y="96"/>
                  </a:cubicBezTo>
                  <a:cubicBezTo>
                    <a:pt x="64" y="96"/>
                    <a:pt x="64" y="96"/>
                    <a:pt x="64" y="96"/>
                  </a:cubicBezTo>
                  <a:cubicBezTo>
                    <a:pt x="112" y="9"/>
                    <a:pt x="112" y="9"/>
                    <a:pt x="112" y="9"/>
                  </a:cubicBezTo>
                  <a:cubicBezTo>
                    <a:pt x="112" y="9"/>
                    <a:pt x="112" y="9"/>
                    <a:pt x="112" y="9"/>
                  </a:cubicBezTo>
                  <a:cubicBezTo>
                    <a:pt x="116" y="2"/>
                    <a:pt x="125" y="0"/>
                    <a:pt x="132" y="4"/>
                  </a:cubicBezTo>
                  <a:cubicBezTo>
                    <a:pt x="139" y="8"/>
                    <a:pt x="142" y="17"/>
                    <a:pt x="138" y="24"/>
                  </a:cubicBezTo>
                  <a:cubicBezTo>
                    <a:pt x="138" y="24"/>
                    <a:pt x="138" y="24"/>
                    <a:pt x="138" y="24"/>
                  </a:cubicBezTo>
                  <a:cubicBezTo>
                    <a:pt x="90" y="111"/>
                    <a:pt x="90" y="111"/>
                    <a:pt x="90" y="111"/>
                  </a:cubicBezTo>
                  <a:cubicBezTo>
                    <a:pt x="90" y="111"/>
                    <a:pt x="90" y="111"/>
                    <a:pt x="90" y="111"/>
                  </a:cubicBezTo>
                  <a:cubicBezTo>
                    <a:pt x="90" y="111"/>
                    <a:pt x="90" y="111"/>
                    <a:pt x="90" y="112"/>
                  </a:cubicBezTo>
                  <a:cubicBezTo>
                    <a:pt x="86" y="119"/>
                    <a:pt x="76" y="122"/>
                    <a:pt x="69" y="118"/>
                  </a:cubicBezTo>
                  <a:cubicBezTo>
                    <a:pt x="62" y="113"/>
                    <a:pt x="59" y="104"/>
                    <a:pt x="63" y="97"/>
                  </a:cubicBezTo>
                  <a:close/>
                  <a:moveTo>
                    <a:pt x="161" y="24"/>
                  </a:moveTo>
                  <a:cubicBezTo>
                    <a:pt x="207" y="112"/>
                    <a:pt x="207" y="112"/>
                    <a:pt x="207" y="112"/>
                  </a:cubicBezTo>
                  <a:cubicBezTo>
                    <a:pt x="208" y="112"/>
                    <a:pt x="208" y="112"/>
                    <a:pt x="208" y="112"/>
                  </a:cubicBezTo>
                  <a:cubicBezTo>
                    <a:pt x="208" y="112"/>
                    <a:pt x="208" y="113"/>
                    <a:pt x="208" y="113"/>
                  </a:cubicBezTo>
                  <a:cubicBezTo>
                    <a:pt x="212" y="120"/>
                    <a:pt x="221" y="123"/>
                    <a:pt x="228" y="119"/>
                  </a:cubicBezTo>
                  <a:cubicBezTo>
                    <a:pt x="236" y="115"/>
                    <a:pt x="238" y="106"/>
                    <a:pt x="234" y="99"/>
                  </a:cubicBezTo>
                  <a:cubicBezTo>
                    <a:pt x="234" y="98"/>
                    <a:pt x="234" y="98"/>
                    <a:pt x="234" y="98"/>
                  </a:cubicBezTo>
                  <a:cubicBezTo>
                    <a:pt x="234" y="98"/>
                    <a:pt x="234" y="98"/>
                    <a:pt x="234" y="98"/>
                  </a:cubicBezTo>
                  <a:cubicBezTo>
                    <a:pt x="188" y="10"/>
                    <a:pt x="188" y="10"/>
                    <a:pt x="188" y="10"/>
                  </a:cubicBezTo>
                  <a:cubicBezTo>
                    <a:pt x="188" y="10"/>
                    <a:pt x="188" y="10"/>
                    <a:pt x="188" y="10"/>
                  </a:cubicBezTo>
                  <a:cubicBezTo>
                    <a:pt x="184" y="3"/>
                    <a:pt x="175" y="0"/>
                    <a:pt x="168" y="4"/>
                  </a:cubicBezTo>
                  <a:cubicBezTo>
                    <a:pt x="160" y="8"/>
                    <a:pt x="157" y="17"/>
                    <a:pt x="161" y="24"/>
                  </a:cubicBezTo>
                  <a:close/>
                  <a:moveTo>
                    <a:pt x="297" y="115"/>
                  </a:moveTo>
                  <a:cubicBezTo>
                    <a:pt x="298" y="107"/>
                    <a:pt x="291" y="100"/>
                    <a:pt x="283" y="100"/>
                  </a:cubicBezTo>
                  <a:cubicBezTo>
                    <a:pt x="245" y="100"/>
                    <a:pt x="245" y="100"/>
                    <a:pt x="245" y="100"/>
                  </a:cubicBezTo>
                  <a:cubicBezTo>
                    <a:pt x="242" y="100"/>
                    <a:pt x="242" y="100"/>
                    <a:pt x="242" y="100"/>
                  </a:cubicBezTo>
                  <a:cubicBezTo>
                    <a:pt x="246" y="110"/>
                    <a:pt x="241" y="121"/>
                    <a:pt x="232" y="126"/>
                  </a:cubicBezTo>
                  <a:cubicBezTo>
                    <a:pt x="221" y="132"/>
                    <a:pt x="208" y="127"/>
                    <a:pt x="202" y="117"/>
                  </a:cubicBezTo>
                  <a:cubicBezTo>
                    <a:pt x="202" y="117"/>
                    <a:pt x="202" y="116"/>
                    <a:pt x="202" y="116"/>
                  </a:cubicBezTo>
                  <a:cubicBezTo>
                    <a:pt x="202" y="116"/>
                    <a:pt x="202" y="116"/>
                    <a:pt x="202" y="116"/>
                  </a:cubicBezTo>
                  <a:cubicBezTo>
                    <a:pt x="193" y="99"/>
                    <a:pt x="193" y="99"/>
                    <a:pt x="193" y="99"/>
                  </a:cubicBezTo>
                  <a:cubicBezTo>
                    <a:pt x="157" y="99"/>
                    <a:pt x="157" y="99"/>
                    <a:pt x="157" y="99"/>
                  </a:cubicBezTo>
                  <a:cubicBezTo>
                    <a:pt x="157" y="99"/>
                    <a:pt x="157" y="99"/>
                    <a:pt x="157" y="99"/>
                  </a:cubicBezTo>
                  <a:cubicBezTo>
                    <a:pt x="156" y="99"/>
                    <a:pt x="156" y="99"/>
                    <a:pt x="156" y="99"/>
                  </a:cubicBezTo>
                  <a:cubicBezTo>
                    <a:pt x="156" y="99"/>
                    <a:pt x="156" y="99"/>
                    <a:pt x="156" y="99"/>
                  </a:cubicBezTo>
                  <a:cubicBezTo>
                    <a:pt x="156" y="99"/>
                    <a:pt x="156" y="99"/>
                    <a:pt x="156" y="99"/>
                  </a:cubicBezTo>
                  <a:cubicBezTo>
                    <a:pt x="105" y="98"/>
                    <a:pt x="105" y="98"/>
                    <a:pt x="105" y="98"/>
                  </a:cubicBezTo>
                  <a:cubicBezTo>
                    <a:pt x="96" y="115"/>
                    <a:pt x="96" y="115"/>
                    <a:pt x="96" y="115"/>
                  </a:cubicBezTo>
                  <a:cubicBezTo>
                    <a:pt x="96" y="115"/>
                    <a:pt x="96" y="115"/>
                    <a:pt x="96" y="115"/>
                  </a:cubicBezTo>
                  <a:cubicBezTo>
                    <a:pt x="96" y="115"/>
                    <a:pt x="95" y="115"/>
                    <a:pt x="95" y="116"/>
                  </a:cubicBezTo>
                  <a:cubicBezTo>
                    <a:pt x="89" y="126"/>
                    <a:pt x="76" y="130"/>
                    <a:pt x="65" y="124"/>
                  </a:cubicBezTo>
                  <a:cubicBezTo>
                    <a:pt x="56" y="119"/>
                    <a:pt x="52" y="108"/>
                    <a:pt x="55" y="98"/>
                  </a:cubicBezTo>
                  <a:cubicBezTo>
                    <a:pt x="16" y="97"/>
                    <a:pt x="16" y="97"/>
                    <a:pt x="16" y="97"/>
                  </a:cubicBezTo>
                  <a:cubicBezTo>
                    <a:pt x="16" y="98"/>
                    <a:pt x="16" y="98"/>
                    <a:pt x="16" y="98"/>
                  </a:cubicBezTo>
                  <a:cubicBezTo>
                    <a:pt x="16" y="98"/>
                    <a:pt x="15" y="97"/>
                    <a:pt x="15" y="97"/>
                  </a:cubicBezTo>
                  <a:cubicBezTo>
                    <a:pt x="7" y="97"/>
                    <a:pt x="0" y="104"/>
                    <a:pt x="0" y="112"/>
                  </a:cubicBezTo>
                  <a:cubicBezTo>
                    <a:pt x="0" y="121"/>
                    <a:pt x="7" y="128"/>
                    <a:pt x="15" y="128"/>
                  </a:cubicBezTo>
                  <a:cubicBezTo>
                    <a:pt x="15" y="128"/>
                    <a:pt x="15" y="128"/>
                    <a:pt x="15" y="128"/>
                  </a:cubicBezTo>
                  <a:cubicBezTo>
                    <a:pt x="15" y="128"/>
                    <a:pt x="15" y="128"/>
                    <a:pt x="15" y="128"/>
                  </a:cubicBezTo>
                  <a:cubicBezTo>
                    <a:pt x="20" y="128"/>
                    <a:pt x="20" y="128"/>
                    <a:pt x="20" y="128"/>
                  </a:cubicBezTo>
                  <a:cubicBezTo>
                    <a:pt x="24" y="143"/>
                    <a:pt x="42" y="229"/>
                    <a:pt x="43" y="234"/>
                  </a:cubicBezTo>
                  <a:cubicBezTo>
                    <a:pt x="45" y="241"/>
                    <a:pt x="51" y="254"/>
                    <a:pt x="65" y="255"/>
                  </a:cubicBezTo>
                  <a:cubicBezTo>
                    <a:pt x="75" y="255"/>
                    <a:pt x="115" y="255"/>
                    <a:pt x="138" y="255"/>
                  </a:cubicBezTo>
                  <a:cubicBezTo>
                    <a:pt x="138" y="255"/>
                    <a:pt x="146" y="255"/>
                    <a:pt x="156" y="255"/>
                  </a:cubicBezTo>
                  <a:cubicBezTo>
                    <a:pt x="180" y="256"/>
                    <a:pt x="220" y="256"/>
                    <a:pt x="230" y="256"/>
                  </a:cubicBezTo>
                  <a:cubicBezTo>
                    <a:pt x="244" y="256"/>
                    <a:pt x="250" y="243"/>
                    <a:pt x="252" y="236"/>
                  </a:cubicBezTo>
                  <a:cubicBezTo>
                    <a:pt x="253" y="231"/>
                    <a:pt x="273" y="146"/>
                    <a:pt x="277" y="130"/>
                  </a:cubicBezTo>
                  <a:cubicBezTo>
                    <a:pt x="283" y="130"/>
                    <a:pt x="283" y="130"/>
                    <a:pt x="283" y="130"/>
                  </a:cubicBezTo>
                  <a:cubicBezTo>
                    <a:pt x="283" y="130"/>
                    <a:pt x="283" y="130"/>
                    <a:pt x="283" y="130"/>
                  </a:cubicBezTo>
                  <a:cubicBezTo>
                    <a:pt x="291" y="130"/>
                    <a:pt x="297" y="124"/>
                    <a:pt x="297" y="115"/>
                  </a:cubicBezTo>
                  <a:close/>
                  <a:moveTo>
                    <a:pt x="79" y="234"/>
                  </a:moveTo>
                  <a:cubicBezTo>
                    <a:pt x="74" y="234"/>
                    <a:pt x="69" y="229"/>
                    <a:pt x="69" y="224"/>
                  </a:cubicBezTo>
                  <a:cubicBezTo>
                    <a:pt x="69" y="224"/>
                    <a:pt x="69" y="224"/>
                    <a:pt x="69" y="223"/>
                  </a:cubicBezTo>
                  <a:cubicBezTo>
                    <a:pt x="69" y="223"/>
                    <a:pt x="69" y="223"/>
                    <a:pt x="69" y="223"/>
                  </a:cubicBezTo>
                  <a:cubicBezTo>
                    <a:pt x="70" y="165"/>
                    <a:pt x="70" y="165"/>
                    <a:pt x="70" y="165"/>
                  </a:cubicBezTo>
                  <a:cubicBezTo>
                    <a:pt x="70" y="165"/>
                    <a:pt x="70" y="165"/>
                    <a:pt x="70" y="165"/>
                  </a:cubicBezTo>
                  <a:cubicBezTo>
                    <a:pt x="70" y="160"/>
                    <a:pt x="75" y="156"/>
                    <a:pt x="80" y="156"/>
                  </a:cubicBezTo>
                  <a:cubicBezTo>
                    <a:pt x="85" y="156"/>
                    <a:pt x="90" y="160"/>
                    <a:pt x="90" y="166"/>
                  </a:cubicBezTo>
                  <a:cubicBezTo>
                    <a:pt x="90" y="166"/>
                    <a:pt x="90" y="166"/>
                    <a:pt x="90" y="166"/>
                  </a:cubicBezTo>
                  <a:cubicBezTo>
                    <a:pt x="89" y="224"/>
                    <a:pt x="89" y="224"/>
                    <a:pt x="89" y="224"/>
                  </a:cubicBezTo>
                  <a:cubicBezTo>
                    <a:pt x="89" y="224"/>
                    <a:pt x="89" y="224"/>
                    <a:pt x="89" y="224"/>
                  </a:cubicBezTo>
                  <a:cubicBezTo>
                    <a:pt x="89" y="224"/>
                    <a:pt x="89" y="224"/>
                    <a:pt x="89" y="224"/>
                  </a:cubicBezTo>
                  <a:cubicBezTo>
                    <a:pt x="89" y="230"/>
                    <a:pt x="85" y="234"/>
                    <a:pt x="79" y="234"/>
                  </a:cubicBezTo>
                  <a:close/>
                  <a:moveTo>
                    <a:pt x="125" y="234"/>
                  </a:moveTo>
                  <a:cubicBezTo>
                    <a:pt x="119" y="234"/>
                    <a:pt x="115" y="230"/>
                    <a:pt x="115" y="224"/>
                  </a:cubicBezTo>
                  <a:cubicBezTo>
                    <a:pt x="115" y="224"/>
                    <a:pt x="115" y="224"/>
                    <a:pt x="115" y="224"/>
                  </a:cubicBezTo>
                  <a:cubicBezTo>
                    <a:pt x="115" y="224"/>
                    <a:pt x="115" y="224"/>
                    <a:pt x="115" y="224"/>
                  </a:cubicBezTo>
                  <a:cubicBezTo>
                    <a:pt x="115" y="166"/>
                    <a:pt x="115" y="166"/>
                    <a:pt x="115" y="166"/>
                  </a:cubicBezTo>
                  <a:cubicBezTo>
                    <a:pt x="115" y="166"/>
                    <a:pt x="115" y="166"/>
                    <a:pt x="115" y="166"/>
                  </a:cubicBezTo>
                  <a:cubicBezTo>
                    <a:pt x="116" y="160"/>
                    <a:pt x="120" y="156"/>
                    <a:pt x="126" y="156"/>
                  </a:cubicBezTo>
                  <a:cubicBezTo>
                    <a:pt x="131" y="156"/>
                    <a:pt x="135" y="161"/>
                    <a:pt x="135" y="166"/>
                  </a:cubicBezTo>
                  <a:cubicBezTo>
                    <a:pt x="135" y="166"/>
                    <a:pt x="135" y="166"/>
                    <a:pt x="135" y="166"/>
                  </a:cubicBezTo>
                  <a:cubicBezTo>
                    <a:pt x="135" y="224"/>
                    <a:pt x="135" y="224"/>
                    <a:pt x="135" y="224"/>
                  </a:cubicBezTo>
                  <a:cubicBezTo>
                    <a:pt x="135" y="224"/>
                    <a:pt x="135" y="224"/>
                    <a:pt x="135" y="224"/>
                  </a:cubicBezTo>
                  <a:cubicBezTo>
                    <a:pt x="135" y="224"/>
                    <a:pt x="135" y="224"/>
                    <a:pt x="135" y="224"/>
                  </a:cubicBezTo>
                  <a:cubicBezTo>
                    <a:pt x="135" y="230"/>
                    <a:pt x="130" y="234"/>
                    <a:pt x="125" y="234"/>
                  </a:cubicBezTo>
                  <a:close/>
                  <a:moveTo>
                    <a:pt x="170" y="235"/>
                  </a:moveTo>
                  <a:cubicBezTo>
                    <a:pt x="165" y="235"/>
                    <a:pt x="160" y="230"/>
                    <a:pt x="160" y="225"/>
                  </a:cubicBezTo>
                  <a:cubicBezTo>
                    <a:pt x="160" y="225"/>
                    <a:pt x="160" y="224"/>
                    <a:pt x="160" y="224"/>
                  </a:cubicBezTo>
                  <a:cubicBezTo>
                    <a:pt x="160" y="224"/>
                    <a:pt x="160" y="224"/>
                    <a:pt x="160" y="224"/>
                  </a:cubicBezTo>
                  <a:cubicBezTo>
                    <a:pt x="161" y="166"/>
                    <a:pt x="161" y="166"/>
                    <a:pt x="161" y="166"/>
                  </a:cubicBezTo>
                  <a:cubicBezTo>
                    <a:pt x="161" y="166"/>
                    <a:pt x="161" y="166"/>
                    <a:pt x="161" y="166"/>
                  </a:cubicBezTo>
                  <a:cubicBezTo>
                    <a:pt x="161" y="161"/>
                    <a:pt x="166" y="157"/>
                    <a:pt x="171" y="157"/>
                  </a:cubicBezTo>
                  <a:cubicBezTo>
                    <a:pt x="176" y="157"/>
                    <a:pt x="181" y="161"/>
                    <a:pt x="181" y="166"/>
                  </a:cubicBezTo>
                  <a:cubicBezTo>
                    <a:pt x="181" y="166"/>
                    <a:pt x="181" y="166"/>
                    <a:pt x="181" y="166"/>
                  </a:cubicBezTo>
                  <a:cubicBezTo>
                    <a:pt x="180" y="225"/>
                    <a:pt x="180" y="225"/>
                    <a:pt x="180" y="225"/>
                  </a:cubicBezTo>
                  <a:cubicBezTo>
                    <a:pt x="180" y="225"/>
                    <a:pt x="180" y="225"/>
                    <a:pt x="180" y="225"/>
                  </a:cubicBezTo>
                  <a:cubicBezTo>
                    <a:pt x="180" y="225"/>
                    <a:pt x="180" y="225"/>
                    <a:pt x="180" y="225"/>
                  </a:cubicBezTo>
                  <a:cubicBezTo>
                    <a:pt x="180" y="230"/>
                    <a:pt x="176" y="235"/>
                    <a:pt x="170" y="235"/>
                  </a:cubicBezTo>
                  <a:close/>
                  <a:moveTo>
                    <a:pt x="216" y="235"/>
                  </a:moveTo>
                  <a:cubicBezTo>
                    <a:pt x="210" y="235"/>
                    <a:pt x="206" y="231"/>
                    <a:pt x="206" y="225"/>
                  </a:cubicBezTo>
                  <a:cubicBezTo>
                    <a:pt x="206" y="225"/>
                    <a:pt x="206" y="225"/>
                    <a:pt x="206" y="225"/>
                  </a:cubicBezTo>
                  <a:cubicBezTo>
                    <a:pt x="206" y="225"/>
                    <a:pt x="206" y="225"/>
                    <a:pt x="206" y="225"/>
                  </a:cubicBezTo>
                  <a:cubicBezTo>
                    <a:pt x="207" y="167"/>
                    <a:pt x="207" y="167"/>
                    <a:pt x="207" y="167"/>
                  </a:cubicBezTo>
                  <a:cubicBezTo>
                    <a:pt x="207" y="167"/>
                    <a:pt x="207" y="167"/>
                    <a:pt x="207" y="167"/>
                  </a:cubicBezTo>
                  <a:cubicBezTo>
                    <a:pt x="207" y="161"/>
                    <a:pt x="211" y="157"/>
                    <a:pt x="217" y="157"/>
                  </a:cubicBezTo>
                  <a:cubicBezTo>
                    <a:pt x="222" y="157"/>
                    <a:pt x="226" y="161"/>
                    <a:pt x="226" y="167"/>
                  </a:cubicBezTo>
                  <a:cubicBezTo>
                    <a:pt x="226" y="167"/>
                    <a:pt x="226" y="167"/>
                    <a:pt x="226" y="167"/>
                  </a:cubicBezTo>
                  <a:cubicBezTo>
                    <a:pt x="226" y="225"/>
                    <a:pt x="226" y="225"/>
                    <a:pt x="226" y="225"/>
                  </a:cubicBezTo>
                  <a:cubicBezTo>
                    <a:pt x="226" y="225"/>
                    <a:pt x="226" y="225"/>
                    <a:pt x="226" y="225"/>
                  </a:cubicBezTo>
                  <a:cubicBezTo>
                    <a:pt x="226" y="225"/>
                    <a:pt x="226" y="225"/>
                    <a:pt x="226" y="225"/>
                  </a:cubicBezTo>
                  <a:cubicBezTo>
                    <a:pt x="226" y="231"/>
                    <a:pt x="221" y="235"/>
                    <a:pt x="216" y="2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3" name="Icon"/>
            <p:cNvSpPr>
              <a:spLocks noEditPoints="1"/>
            </p:cNvSpPr>
            <p:nvPr/>
          </p:nvSpPr>
          <p:spPr bwMode="auto">
            <a:xfrm>
              <a:off x="-4566060" y="5865467"/>
              <a:ext cx="143063" cy="424653"/>
            </a:xfrm>
            <a:custGeom>
              <a:avLst/>
              <a:gdLst>
                <a:gd name="T0" fmla="*/ 107 w 144"/>
                <a:gd name="T1" fmla="*/ 32 h 433"/>
                <a:gd name="T2" fmla="*/ 107 w 144"/>
                <a:gd name="T3" fmla="*/ 32 h 433"/>
                <a:gd name="T4" fmla="*/ 103 w 144"/>
                <a:gd name="T5" fmla="*/ 5 h 433"/>
                <a:gd name="T6" fmla="*/ 78 w 144"/>
                <a:gd name="T7" fmla="*/ 0 h 433"/>
                <a:gd name="T8" fmla="*/ 76 w 144"/>
                <a:gd name="T9" fmla="*/ 0 h 433"/>
                <a:gd name="T10" fmla="*/ 70 w 144"/>
                <a:gd name="T11" fmla="*/ 0 h 433"/>
                <a:gd name="T12" fmla="*/ 66 w 144"/>
                <a:gd name="T13" fmla="*/ 1 h 433"/>
                <a:gd name="T14" fmla="*/ 62 w 144"/>
                <a:gd name="T15" fmla="*/ 1 h 433"/>
                <a:gd name="T16" fmla="*/ 58 w 144"/>
                <a:gd name="T17" fmla="*/ 1 h 433"/>
                <a:gd name="T18" fmla="*/ 56 w 144"/>
                <a:gd name="T19" fmla="*/ 2 h 433"/>
                <a:gd name="T20" fmla="*/ 53 w 144"/>
                <a:gd name="T21" fmla="*/ 3 h 433"/>
                <a:gd name="T22" fmla="*/ 51 w 144"/>
                <a:gd name="T23" fmla="*/ 3 h 433"/>
                <a:gd name="T24" fmla="*/ 49 w 144"/>
                <a:gd name="T25" fmla="*/ 4 h 433"/>
                <a:gd name="T26" fmla="*/ 45 w 144"/>
                <a:gd name="T27" fmla="*/ 31 h 433"/>
                <a:gd name="T28" fmla="*/ 43 w 144"/>
                <a:gd name="T29" fmla="*/ 32 h 433"/>
                <a:gd name="T30" fmla="*/ 40 w 144"/>
                <a:gd name="T31" fmla="*/ 39 h 433"/>
                <a:gd name="T32" fmla="*/ 41 w 144"/>
                <a:gd name="T33" fmla="*/ 40 h 433"/>
                <a:gd name="T34" fmla="*/ 47 w 144"/>
                <a:gd name="T35" fmla="*/ 46 h 433"/>
                <a:gd name="T36" fmla="*/ 27 w 144"/>
                <a:gd name="T37" fmla="*/ 89 h 433"/>
                <a:gd name="T38" fmla="*/ 8 w 144"/>
                <a:gd name="T39" fmla="*/ 124 h 433"/>
                <a:gd name="T40" fmla="*/ 3 w 144"/>
                <a:gd name="T41" fmla="*/ 145 h 433"/>
                <a:gd name="T42" fmla="*/ 6 w 144"/>
                <a:gd name="T43" fmla="*/ 151 h 433"/>
                <a:gd name="T44" fmla="*/ 4 w 144"/>
                <a:gd name="T45" fmla="*/ 256 h 433"/>
                <a:gd name="T46" fmla="*/ 2 w 144"/>
                <a:gd name="T47" fmla="*/ 266 h 433"/>
                <a:gd name="T48" fmla="*/ 2 w 144"/>
                <a:gd name="T49" fmla="*/ 272 h 433"/>
                <a:gd name="T50" fmla="*/ 4 w 144"/>
                <a:gd name="T51" fmla="*/ 273 h 433"/>
                <a:gd name="T52" fmla="*/ 5 w 144"/>
                <a:gd name="T53" fmla="*/ 276 h 433"/>
                <a:gd name="T54" fmla="*/ 12 w 144"/>
                <a:gd name="T55" fmla="*/ 319 h 433"/>
                <a:gd name="T56" fmla="*/ 5 w 144"/>
                <a:gd name="T57" fmla="*/ 359 h 433"/>
                <a:gd name="T58" fmla="*/ 1 w 144"/>
                <a:gd name="T59" fmla="*/ 368 h 433"/>
                <a:gd name="T60" fmla="*/ 0 w 144"/>
                <a:gd name="T61" fmla="*/ 382 h 433"/>
                <a:gd name="T62" fmla="*/ 29 w 144"/>
                <a:gd name="T63" fmla="*/ 430 h 433"/>
                <a:gd name="T64" fmla="*/ 44 w 144"/>
                <a:gd name="T65" fmla="*/ 429 h 433"/>
                <a:gd name="T66" fmla="*/ 55 w 144"/>
                <a:gd name="T67" fmla="*/ 424 h 433"/>
                <a:gd name="T68" fmla="*/ 68 w 144"/>
                <a:gd name="T69" fmla="*/ 433 h 433"/>
                <a:gd name="T70" fmla="*/ 88 w 144"/>
                <a:gd name="T71" fmla="*/ 427 h 433"/>
                <a:gd name="T72" fmla="*/ 102 w 144"/>
                <a:gd name="T73" fmla="*/ 432 h 433"/>
                <a:gd name="T74" fmla="*/ 103 w 144"/>
                <a:gd name="T75" fmla="*/ 432 h 433"/>
                <a:gd name="T76" fmla="*/ 139 w 144"/>
                <a:gd name="T77" fmla="*/ 383 h 433"/>
                <a:gd name="T78" fmla="*/ 139 w 144"/>
                <a:gd name="T79" fmla="*/ 374 h 433"/>
                <a:gd name="T80" fmla="*/ 138 w 144"/>
                <a:gd name="T81" fmla="*/ 371 h 433"/>
                <a:gd name="T82" fmla="*/ 136 w 144"/>
                <a:gd name="T83" fmla="*/ 369 h 433"/>
                <a:gd name="T84" fmla="*/ 129 w 144"/>
                <a:gd name="T85" fmla="*/ 318 h 433"/>
                <a:gd name="T86" fmla="*/ 129 w 144"/>
                <a:gd name="T87" fmla="*/ 317 h 433"/>
                <a:gd name="T88" fmla="*/ 138 w 144"/>
                <a:gd name="T89" fmla="*/ 276 h 433"/>
                <a:gd name="T90" fmla="*/ 140 w 144"/>
                <a:gd name="T91" fmla="*/ 275 h 433"/>
                <a:gd name="T92" fmla="*/ 141 w 144"/>
                <a:gd name="T93" fmla="*/ 272 h 433"/>
                <a:gd name="T94" fmla="*/ 141 w 144"/>
                <a:gd name="T95" fmla="*/ 264 h 433"/>
                <a:gd name="T96" fmla="*/ 139 w 144"/>
                <a:gd name="T97" fmla="*/ 258 h 433"/>
                <a:gd name="T98" fmla="*/ 144 w 144"/>
                <a:gd name="T99" fmla="*/ 148 h 433"/>
                <a:gd name="T100" fmla="*/ 140 w 144"/>
                <a:gd name="T101" fmla="*/ 124 h 433"/>
                <a:gd name="T102" fmla="*/ 118 w 144"/>
                <a:gd name="T103" fmla="*/ 84 h 433"/>
                <a:gd name="T104" fmla="*/ 104 w 144"/>
                <a:gd name="T105" fmla="*/ 43 h 433"/>
                <a:gd name="T106" fmla="*/ 111 w 144"/>
                <a:gd name="T107" fmla="*/ 39 h 433"/>
                <a:gd name="T108" fmla="*/ 108 w 144"/>
                <a:gd name="T109" fmla="*/ 33 h 433"/>
                <a:gd name="T110" fmla="*/ 109 w 144"/>
                <a:gd name="T111" fmla="*/ 80 h 433"/>
                <a:gd name="T112" fmla="*/ 133 w 144"/>
                <a:gd name="T113" fmla="*/ 122 h 433"/>
                <a:gd name="T114" fmla="*/ 32 w 144"/>
                <a:gd name="T115" fmla="*/ 92 h 433"/>
                <a:gd name="T116" fmla="*/ 53 w 144"/>
                <a:gd name="T117" fmla="*/ 46 h 433"/>
                <a:gd name="T118" fmla="*/ 52 w 144"/>
                <a:gd name="T119" fmla="*/ 38 h 433"/>
                <a:gd name="T120" fmla="*/ 98 w 144"/>
                <a:gd name="T12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433">
                  <a:moveTo>
                    <a:pt x="108" y="33"/>
                  </a:moveTo>
                  <a:cubicBezTo>
                    <a:pt x="108" y="33"/>
                    <a:pt x="107" y="32"/>
                    <a:pt x="107" y="32"/>
                  </a:cubicBezTo>
                  <a:cubicBezTo>
                    <a:pt x="106" y="32"/>
                    <a:pt x="106" y="32"/>
                    <a:pt x="106" y="32"/>
                  </a:cubicBezTo>
                  <a:cubicBezTo>
                    <a:pt x="106" y="32"/>
                    <a:pt x="107" y="32"/>
                    <a:pt x="107" y="32"/>
                  </a:cubicBezTo>
                  <a:cubicBezTo>
                    <a:pt x="107" y="21"/>
                    <a:pt x="106" y="12"/>
                    <a:pt x="103" y="5"/>
                  </a:cubicBezTo>
                  <a:cubicBezTo>
                    <a:pt x="103" y="5"/>
                    <a:pt x="103" y="5"/>
                    <a:pt x="103" y="5"/>
                  </a:cubicBezTo>
                  <a:cubicBezTo>
                    <a:pt x="103" y="5"/>
                    <a:pt x="103" y="5"/>
                    <a:pt x="102" y="5"/>
                  </a:cubicBezTo>
                  <a:cubicBezTo>
                    <a:pt x="99" y="3"/>
                    <a:pt x="89" y="1"/>
                    <a:pt x="78" y="0"/>
                  </a:cubicBezTo>
                  <a:cubicBezTo>
                    <a:pt x="77" y="0"/>
                    <a:pt x="77" y="0"/>
                    <a:pt x="76" y="0"/>
                  </a:cubicBezTo>
                  <a:cubicBezTo>
                    <a:pt x="76" y="0"/>
                    <a:pt x="76" y="0"/>
                    <a:pt x="76" y="0"/>
                  </a:cubicBezTo>
                  <a:cubicBezTo>
                    <a:pt x="75" y="0"/>
                    <a:pt x="75" y="0"/>
                    <a:pt x="75" y="0"/>
                  </a:cubicBezTo>
                  <a:cubicBezTo>
                    <a:pt x="73" y="0"/>
                    <a:pt x="72" y="0"/>
                    <a:pt x="70" y="0"/>
                  </a:cubicBezTo>
                  <a:cubicBezTo>
                    <a:pt x="70" y="0"/>
                    <a:pt x="70" y="0"/>
                    <a:pt x="69" y="0"/>
                  </a:cubicBezTo>
                  <a:cubicBezTo>
                    <a:pt x="68" y="0"/>
                    <a:pt x="67" y="0"/>
                    <a:pt x="66" y="1"/>
                  </a:cubicBezTo>
                  <a:cubicBezTo>
                    <a:pt x="66" y="1"/>
                    <a:pt x="66" y="1"/>
                    <a:pt x="65" y="1"/>
                  </a:cubicBezTo>
                  <a:cubicBezTo>
                    <a:pt x="64" y="1"/>
                    <a:pt x="63" y="1"/>
                    <a:pt x="62" y="1"/>
                  </a:cubicBezTo>
                  <a:cubicBezTo>
                    <a:pt x="62" y="1"/>
                    <a:pt x="62" y="1"/>
                    <a:pt x="62" y="1"/>
                  </a:cubicBezTo>
                  <a:cubicBezTo>
                    <a:pt x="61" y="1"/>
                    <a:pt x="59" y="1"/>
                    <a:pt x="58" y="1"/>
                  </a:cubicBezTo>
                  <a:cubicBezTo>
                    <a:pt x="58" y="1"/>
                    <a:pt x="58" y="1"/>
                    <a:pt x="58" y="1"/>
                  </a:cubicBezTo>
                  <a:cubicBezTo>
                    <a:pt x="57" y="2"/>
                    <a:pt x="56" y="2"/>
                    <a:pt x="56" y="2"/>
                  </a:cubicBezTo>
                  <a:cubicBezTo>
                    <a:pt x="55" y="2"/>
                    <a:pt x="55" y="2"/>
                    <a:pt x="55" y="2"/>
                  </a:cubicBezTo>
                  <a:cubicBezTo>
                    <a:pt x="54" y="2"/>
                    <a:pt x="54" y="2"/>
                    <a:pt x="53" y="3"/>
                  </a:cubicBezTo>
                  <a:cubicBezTo>
                    <a:pt x="53" y="3"/>
                    <a:pt x="52" y="3"/>
                    <a:pt x="52" y="3"/>
                  </a:cubicBezTo>
                  <a:cubicBezTo>
                    <a:pt x="52" y="3"/>
                    <a:pt x="51" y="3"/>
                    <a:pt x="51" y="3"/>
                  </a:cubicBezTo>
                  <a:cubicBezTo>
                    <a:pt x="51" y="3"/>
                    <a:pt x="51" y="3"/>
                    <a:pt x="50" y="4"/>
                  </a:cubicBezTo>
                  <a:cubicBezTo>
                    <a:pt x="50" y="4"/>
                    <a:pt x="49" y="4"/>
                    <a:pt x="49" y="4"/>
                  </a:cubicBezTo>
                  <a:cubicBezTo>
                    <a:pt x="46" y="11"/>
                    <a:pt x="45" y="19"/>
                    <a:pt x="45" y="30"/>
                  </a:cubicBezTo>
                  <a:cubicBezTo>
                    <a:pt x="45" y="31"/>
                    <a:pt x="45" y="31"/>
                    <a:pt x="45" y="31"/>
                  </a:cubicBezTo>
                  <a:cubicBezTo>
                    <a:pt x="45" y="31"/>
                    <a:pt x="45" y="31"/>
                    <a:pt x="45" y="31"/>
                  </a:cubicBezTo>
                  <a:cubicBezTo>
                    <a:pt x="44" y="31"/>
                    <a:pt x="44" y="31"/>
                    <a:pt x="43" y="32"/>
                  </a:cubicBezTo>
                  <a:cubicBezTo>
                    <a:pt x="42" y="33"/>
                    <a:pt x="38" y="35"/>
                    <a:pt x="40" y="38"/>
                  </a:cubicBezTo>
                  <a:cubicBezTo>
                    <a:pt x="40" y="38"/>
                    <a:pt x="40" y="38"/>
                    <a:pt x="40" y="39"/>
                  </a:cubicBezTo>
                  <a:cubicBezTo>
                    <a:pt x="40" y="39"/>
                    <a:pt x="41" y="39"/>
                    <a:pt x="41" y="39"/>
                  </a:cubicBezTo>
                  <a:cubicBezTo>
                    <a:pt x="41" y="39"/>
                    <a:pt x="41" y="40"/>
                    <a:pt x="41" y="40"/>
                  </a:cubicBezTo>
                  <a:cubicBezTo>
                    <a:pt x="42" y="41"/>
                    <a:pt x="44" y="41"/>
                    <a:pt x="47" y="42"/>
                  </a:cubicBezTo>
                  <a:cubicBezTo>
                    <a:pt x="47" y="43"/>
                    <a:pt x="47" y="44"/>
                    <a:pt x="47" y="46"/>
                  </a:cubicBezTo>
                  <a:cubicBezTo>
                    <a:pt x="46" y="56"/>
                    <a:pt x="41" y="66"/>
                    <a:pt x="36" y="75"/>
                  </a:cubicBezTo>
                  <a:cubicBezTo>
                    <a:pt x="33" y="79"/>
                    <a:pt x="30" y="84"/>
                    <a:pt x="27" y="89"/>
                  </a:cubicBezTo>
                  <a:cubicBezTo>
                    <a:pt x="18" y="102"/>
                    <a:pt x="12" y="112"/>
                    <a:pt x="8" y="121"/>
                  </a:cubicBezTo>
                  <a:cubicBezTo>
                    <a:pt x="7" y="122"/>
                    <a:pt x="7" y="123"/>
                    <a:pt x="8" y="124"/>
                  </a:cubicBezTo>
                  <a:cubicBezTo>
                    <a:pt x="8" y="125"/>
                    <a:pt x="9" y="125"/>
                    <a:pt x="9" y="125"/>
                  </a:cubicBezTo>
                  <a:cubicBezTo>
                    <a:pt x="6" y="133"/>
                    <a:pt x="4" y="140"/>
                    <a:pt x="3" y="145"/>
                  </a:cubicBezTo>
                  <a:cubicBezTo>
                    <a:pt x="3" y="147"/>
                    <a:pt x="4" y="148"/>
                    <a:pt x="4" y="149"/>
                  </a:cubicBezTo>
                  <a:cubicBezTo>
                    <a:pt x="5" y="151"/>
                    <a:pt x="6" y="151"/>
                    <a:pt x="6" y="151"/>
                  </a:cubicBezTo>
                  <a:cubicBezTo>
                    <a:pt x="6" y="151"/>
                    <a:pt x="5" y="210"/>
                    <a:pt x="5" y="239"/>
                  </a:cubicBezTo>
                  <a:cubicBezTo>
                    <a:pt x="5" y="249"/>
                    <a:pt x="5" y="255"/>
                    <a:pt x="4" y="256"/>
                  </a:cubicBezTo>
                  <a:cubicBezTo>
                    <a:pt x="2" y="257"/>
                    <a:pt x="2" y="258"/>
                    <a:pt x="2" y="262"/>
                  </a:cubicBezTo>
                  <a:cubicBezTo>
                    <a:pt x="2" y="263"/>
                    <a:pt x="2" y="265"/>
                    <a:pt x="2" y="266"/>
                  </a:cubicBezTo>
                  <a:cubicBezTo>
                    <a:pt x="2" y="268"/>
                    <a:pt x="2" y="270"/>
                    <a:pt x="2" y="272"/>
                  </a:cubicBezTo>
                  <a:cubicBezTo>
                    <a:pt x="2" y="272"/>
                    <a:pt x="2" y="272"/>
                    <a:pt x="2" y="272"/>
                  </a:cubicBezTo>
                  <a:cubicBezTo>
                    <a:pt x="3" y="273"/>
                    <a:pt x="3" y="273"/>
                    <a:pt x="4" y="273"/>
                  </a:cubicBezTo>
                  <a:cubicBezTo>
                    <a:pt x="4" y="273"/>
                    <a:pt x="4" y="273"/>
                    <a:pt x="4" y="273"/>
                  </a:cubicBezTo>
                  <a:cubicBezTo>
                    <a:pt x="4" y="273"/>
                    <a:pt x="4" y="273"/>
                    <a:pt x="4" y="273"/>
                  </a:cubicBezTo>
                  <a:cubicBezTo>
                    <a:pt x="4" y="274"/>
                    <a:pt x="5" y="275"/>
                    <a:pt x="5" y="276"/>
                  </a:cubicBezTo>
                  <a:cubicBezTo>
                    <a:pt x="7" y="283"/>
                    <a:pt x="12" y="300"/>
                    <a:pt x="12" y="316"/>
                  </a:cubicBezTo>
                  <a:cubicBezTo>
                    <a:pt x="12" y="317"/>
                    <a:pt x="12" y="318"/>
                    <a:pt x="12" y="319"/>
                  </a:cubicBezTo>
                  <a:cubicBezTo>
                    <a:pt x="11" y="326"/>
                    <a:pt x="10" y="332"/>
                    <a:pt x="9" y="339"/>
                  </a:cubicBezTo>
                  <a:cubicBezTo>
                    <a:pt x="8" y="347"/>
                    <a:pt x="6" y="354"/>
                    <a:pt x="5" y="359"/>
                  </a:cubicBezTo>
                  <a:cubicBezTo>
                    <a:pt x="4" y="363"/>
                    <a:pt x="3" y="366"/>
                    <a:pt x="3" y="367"/>
                  </a:cubicBezTo>
                  <a:cubicBezTo>
                    <a:pt x="1" y="367"/>
                    <a:pt x="1" y="368"/>
                    <a:pt x="1" y="368"/>
                  </a:cubicBezTo>
                  <a:cubicBezTo>
                    <a:pt x="0" y="372"/>
                    <a:pt x="0" y="379"/>
                    <a:pt x="0" y="381"/>
                  </a:cubicBezTo>
                  <a:cubicBezTo>
                    <a:pt x="0" y="381"/>
                    <a:pt x="0" y="381"/>
                    <a:pt x="0" y="382"/>
                  </a:cubicBezTo>
                  <a:cubicBezTo>
                    <a:pt x="2" y="390"/>
                    <a:pt x="14" y="423"/>
                    <a:pt x="19" y="427"/>
                  </a:cubicBezTo>
                  <a:cubicBezTo>
                    <a:pt x="22" y="429"/>
                    <a:pt x="25" y="430"/>
                    <a:pt x="29" y="430"/>
                  </a:cubicBezTo>
                  <a:cubicBezTo>
                    <a:pt x="34" y="431"/>
                    <a:pt x="39" y="431"/>
                    <a:pt x="42" y="430"/>
                  </a:cubicBezTo>
                  <a:cubicBezTo>
                    <a:pt x="43" y="430"/>
                    <a:pt x="43" y="429"/>
                    <a:pt x="44" y="429"/>
                  </a:cubicBezTo>
                  <a:cubicBezTo>
                    <a:pt x="47" y="428"/>
                    <a:pt x="49" y="427"/>
                    <a:pt x="51" y="425"/>
                  </a:cubicBezTo>
                  <a:cubicBezTo>
                    <a:pt x="53" y="425"/>
                    <a:pt x="54" y="424"/>
                    <a:pt x="55" y="424"/>
                  </a:cubicBezTo>
                  <a:cubicBezTo>
                    <a:pt x="55" y="426"/>
                    <a:pt x="57" y="427"/>
                    <a:pt x="58" y="429"/>
                  </a:cubicBezTo>
                  <a:cubicBezTo>
                    <a:pt x="61" y="431"/>
                    <a:pt x="64" y="433"/>
                    <a:pt x="68" y="433"/>
                  </a:cubicBezTo>
                  <a:cubicBezTo>
                    <a:pt x="75" y="433"/>
                    <a:pt x="80" y="429"/>
                    <a:pt x="82" y="424"/>
                  </a:cubicBezTo>
                  <a:cubicBezTo>
                    <a:pt x="84" y="425"/>
                    <a:pt x="86" y="426"/>
                    <a:pt x="88" y="427"/>
                  </a:cubicBezTo>
                  <a:cubicBezTo>
                    <a:pt x="91" y="429"/>
                    <a:pt x="93" y="430"/>
                    <a:pt x="95" y="431"/>
                  </a:cubicBezTo>
                  <a:cubicBezTo>
                    <a:pt x="97" y="431"/>
                    <a:pt x="99" y="432"/>
                    <a:pt x="102" y="432"/>
                  </a:cubicBezTo>
                  <a:cubicBezTo>
                    <a:pt x="102" y="432"/>
                    <a:pt x="102" y="432"/>
                    <a:pt x="102" y="432"/>
                  </a:cubicBezTo>
                  <a:cubicBezTo>
                    <a:pt x="103" y="432"/>
                    <a:pt x="103" y="432"/>
                    <a:pt x="103" y="432"/>
                  </a:cubicBezTo>
                  <a:cubicBezTo>
                    <a:pt x="108" y="432"/>
                    <a:pt x="114" y="432"/>
                    <a:pt x="118" y="429"/>
                  </a:cubicBezTo>
                  <a:cubicBezTo>
                    <a:pt x="123" y="425"/>
                    <a:pt x="137" y="391"/>
                    <a:pt x="139" y="383"/>
                  </a:cubicBezTo>
                  <a:cubicBezTo>
                    <a:pt x="139" y="383"/>
                    <a:pt x="139" y="382"/>
                    <a:pt x="139" y="382"/>
                  </a:cubicBezTo>
                  <a:cubicBezTo>
                    <a:pt x="139" y="379"/>
                    <a:pt x="139" y="376"/>
                    <a:pt x="139" y="374"/>
                  </a:cubicBezTo>
                  <a:cubicBezTo>
                    <a:pt x="139" y="373"/>
                    <a:pt x="139" y="372"/>
                    <a:pt x="138" y="371"/>
                  </a:cubicBezTo>
                  <a:cubicBezTo>
                    <a:pt x="138" y="371"/>
                    <a:pt x="138" y="371"/>
                    <a:pt x="138" y="371"/>
                  </a:cubicBezTo>
                  <a:cubicBezTo>
                    <a:pt x="138" y="370"/>
                    <a:pt x="138" y="369"/>
                    <a:pt x="136" y="369"/>
                  </a:cubicBezTo>
                  <a:cubicBezTo>
                    <a:pt x="136" y="369"/>
                    <a:pt x="136" y="369"/>
                    <a:pt x="136" y="369"/>
                  </a:cubicBezTo>
                  <a:cubicBezTo>
                    <a:pt x="136" y="368"/>
                    <a:pt x="130" y="341"/>
                    <a:pt x="129" y="322"/>
                  </a:cubicBezTo>
                  <a:cubicBezTo>
                    <a:pt x="129" y="320"/>
                    <a:pt x="129" y="319"/>
                    <a:pt x="129" y="318"/>
                  </a:cubicBezTo>
                  <a:cubicBezTo>
                    <a:pt x="129" y="318"/>
                    <a:pt x="129" y="318"/>
                    <a:pt x="129" y="318"/>
                  </a:cubicBezTo>
                  <a:cubicBezTo>
                    <a:pt x="129" y="318"/>
                    <a:pt x="129" y="318"/>
                    <a:pt x="129" y="317"/>
                  </a:cubicBezTo>
                  <a:cubicBezTo>
                    <a:pt x="130" y="308"/>
                    <a:pt x="132" y="299"/>
                    <a:pt x="134" y="291"/>
                  </a:cubicBezTo>
                  <a:cubicBezTo>
                    <a:pt x="136" y="284"/>
                    <a:pt x="138" y="278"/>
                    <a:pt x="138" y="276"/>
                  </a:cubicBezTo>
                  <a:cubicBezTo>
                    <a:pt x="138" y="276"/>
                    <a:pt x="139" y="276"/>
                    <a:pt x="139" y="276"/>
                  </a:cubicBezTo>
                  <a:cubicBezTo>
                    <a:pt x="139" y="276"/>
                    <a:pt x="140" y="275"/>
                    <a:pt x="140" y="275"/>
                  </a:cubicBezTo>
                  <a:cubicBezTo>
                    <a:pt x="140" y="275"/>
                    <a:pt x="140" y="274"/>
                    <a:pt x="140" y="274"/>
                  </a:cubicBezTo>
                  <a:cubicBezTo>
                    <a:pt x="141" y="274"/>
                    <a:pt x="141" y="273"/>
                    <a:pt x="141" y="272"/>
                  </a:cubicBezTo>
                  <a:cubicBezTo>
                    <a:pt x="141" y="271"/>
                    <a:pt x="141" y="270"/>
                    <a:pt x="141" y="268"/>
                  </a:cubicBezTo>
                  <a:cubicBezTo>
                    <a:pt x="141" y="267"/>
                    <a:pt x="141" y="266"/>
                    <a:pt x="141" y="264"/>
                  </a:cubicBezTo>
                  <a:cubicBezTo>
                    <a:pt x="141" y="263"/>
                    <a:pt x="141" y="262"/>
                    <a:pt x="141" y="261"/>
                  </a:cubicBezTo>
                  <a:cubicBezTo>
                    <a:pt x="141" y="260"/>
                    <a:pt x="140" y="259"/>
                    <a:pt x="139" y="258"/>
                  </a:cubicBezTo>
                  <a:cubicBezTo>
                    <a:pt x="138" y="256"/>
                    <a:pt x="141" y="154"/>
                    <a:pt x="141" y="154"/>
                  </a:cubicBezTo>
                  <a:cubicBezTo>
                    <a:pt x="141" y="154"/>
                    <a:pt x="143" y="152"/>
                    <a:pt x="144" y="148"/>
                  </a:cubicBezTo>
                  <a:cubicBezTo>
                    <a:pt x="144" y="142"/>
                    <a:pt x="142" y="135"/>
                    <a:pt x="139" y="128"/>
                  </a:cubicBezTo>
                  <a:cubicBezTo>
                    <a:pt x="140" y="127"/>
                    <a:pt x="141" y="126"/>
                    <a:pt x="140" y="124"/>
                  </a:cubicBezTo>
                  <a:cubicBezTo>
                    <a:pt x="140" y="124"/>
                    <a:pt x="140" y="123"/>
                    <a:pt x="140" y="123"/>
                  </a:cubicBezTo>
                  <a:cubicBezTo>
                    <a:pt x="135" y="112"/>
                    <a:pt x="128" y="99"/>
                    <a:pt x="118" y="84"/>
                  </a:cubicBezTo>
                  <a:cubicBezTo>
                    <a:pt x="117" y="81"/>
                    <a:pt x="115" y="79"/>
                    <a:pt x="114" y="77"/>
                  </a:cubicBezTo>
                  <a:cubicBezTo>
                    <a:pt x="108" y="65"/>
                    <a:pt x="103" y="54"/>
                    <a:pt x="104" y="43"/>
                  </a:cubicBezTo>
                  <a:cubicBezTo>
                    <a:pt x="106" y="43"/>
                    <a:pt x="108" y="42"/>
                    <a:pt x="109" y="41"/>
                  </a:cubicBezTo>
                  <a:cubicBezTo>
                    <a:pt x="110" y="41"/>
                    <a:pt x="111" y="40"/>
                    <a:pt x="111" y="39"/>
                  </a:cubicBezTo>
                  <a:cubicBezTo>
                    <a:pt x="112" y="37"/>
                    <a:pt x="112" y="35"/>
                    <a:pt x="109" y="34"/>
                  </a:cubicBezTo>
                  <a:cubicBezTo>
                    <a:pt x="109" y="33"/>
                    <a:pt x="108" y="33"/>
                    <a:pt x="108" y="33"/>
                  </a:cubicBezTo>
                  <a:close/>
                  <a:moveTo>
                    <a:pt x="98" y="40"/>
                  </a:moveTo>
                  <a:cubicBezTo>
                    <a:pt x="96" y="53"/>
                    <a:pt x="102" y="67"/>
                    <a:pt x="109" y="80"/>
                  </a:cubicBezTo>
                  <a:cubicBezTo>
                    <a:pt x="110" y="82"/>
                    <a:pt x="112" y="85"/>
                    <a:pt x="113" y="87"/>
                  </a:cubicBezTo>
                  <a:cubicBezTo>
                    <a:pt x="122" y="101"/>
                    <a:pt x="128" y="112"/>
                    <a:pt x="133" y="122"/>
                  </a:cubicBezTo>
                  <a:cubicBezTo>
                    <a:pt x="16" y="120"/>
                    <a:pt x="16" y="120"/>
                    <a:pt x="16" y="120"/>
                  </a:cubicBezTo>
                  <a:cubicBezTo>
                    <a:pt x="20" y="112"/>
                    <a:pt x="25" y="103"/>
                    <a:pt x="32" y="92"/>
                  </a:cubicBezTo>
                  <a:cubicBezTo>
                    <a:pt x="35" y="87"/>
                    <a:pt x="38" y="83"/>
                    <a:pt x="41" y="79"/>
                  </a:cubicBezTo>
                  <a:cubicBezTo>
                    <a:pt x="47" y="68"/>
                    <a:pt x="52" y="58"/>
                    <a:pt x="53" y="46"/>
                  </a:cubicBezTo>
                  <a:cubicBezTo>
                    <a:pt x="53" y="44"/>
                    <a:pt x="53" y="41"/>
                    <a:pt x="53" y="39"/>
                  </a:cubicBezTo>
                  <a:cubicBezTo>
                    <a:pt x="53" y="39"/>
                    <a:pt x="52" y="38"/>
                    <a:pt x="52" y="38"/>
                  </a:cubicBezTo>
                  <a:cubicBezTo>
                    <a:pt x="99" y="38"/>
                    <a:pt x="99" y="38"/>
                    <a:pt x="99" y="38"/>
                  </a:cubicBezTo>
                  <a:cubicBezTo>
                    <a:pt x="99" y="39"/>
                    <a:pt x="98" y="39"/>
                    <a:pt x="98"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4" name="Icon"/>
            <p:cNvSpPr>
              <a:spLocks noEditPoints="1"/>
            </p:cNvSpPr>
            <p:nvPr/>
          </p:nvSpPr>
          <p:spPr bwMode="auto">
            <a:xfrm>
              <a:off x="-4221241" y="5961514"/>
              <a:ext cx="674294" cy="232559"/>
            </a:xfrm>
            <a:custGeom>
              <a:avLst/>
              <a:gdLst>
                <a:gd name="T0" fmla="*/ 328 w 449"/>
                <a:gd name="T1" fmla="*/ 119 h 153"/>
                <a:gd name="T2" fmla="*/ 328 w 449"/>
                <a:gd name="T3" fmla="*/ 136 h 153"/>
                <a:gd name="T4" fmla="*/ 302 w 449"/>
                <a:gd name="T5" fmla="*/ 128 h 153"/>
                <a:gd name="T6" fmla="*/ 353 w 449"/>
                <a:gd name="T7" fmla="*/ 128 h 153"/>
                <a:gd name="T8" fmla="*/ 302 w 449"/>
                <a:gd name="T9" fmla="*/ 128 h 153"/>
                <a:gd name="T10" fmla="*/ 100 w 449"/>
                <a:gd name="T11" fmla="*/ 118 h 153"/>
                <a:gd name="T12" fmla="*/ 100 w 449"/>
                <a:gd name="T13" fmla="*/ 135 h 153"/>
                <a:gd name="T14" fmla="*/ 75 w 449"/>
                <a:gd name="T15" fmla="*/ 127 h 153"/>
                <a:gd name="T16" fmla="*/ 126 w 449"/>
                <a:gd name="T17" fmla="*/ 127 h 153"/>
                <a:gd name="T18" fmla="*/ 75 w 449"/>
                <a:gd name="T19" fmla="*/ 127 h 153"/>
                <a:gd name="T20" fmla="*/ 428 w 449"/>
                <a:gd name="T21" fmla="*/ 65 h 153"/>
                <a:gd name="T22" fmla="*/ 356 w 449"/>
                <a:gd name="T23" fmla="*/ 60 h 153"/>
                <a:gd name="T24" fmla="*/ 361 w 449"/>
                <a:gd name="T25" fmla="*/ 27 h 153"/>
                <a:gd name="T26" fmla="*/ 433 w 449"/>
                <a:gd name="T27" fmla="*/ 39 h 153"/>
                <a:gd name="T28" fmla="*/ 340 w 449"/>
                <a:gd name="T29" fmla="*/ 60 h 153"/>
                <a:gd name="T30" fmla="*/ 267 w 449"/>
                <a:gd name="T31" fmla="*/ 65 h 153"/>
                <a:gd name="T32" fmla="*/ 262 w 449"/>
                <a:gd name="T33" fmla="*/ 31 h 153"/>
                <a:gd name="T34" fmla="*/ 335 w 449"/>
                <a:gd name="T35" fmla="*/ 27 h 153"/>
                <a:gd name="T36" fmla="*/ 340 w 449"/>
                <a:gd name="T37" fmla="*/ 60 h 153"/>
                <a:gd name="T38" fmla="*/ 241 w 449"/>
                <a:gd name="T39" fmla="*/ 64 h 153"/>
                <a:gd name="T40" fmla="*/ 169 w 449"/>
                <a:gd name="T41" fmla="*/ 59 h 153"/>
                <a:gd name="T42" fmla="*/ 174 w 449"/>
                <a:gd name="T43" fmla="*/ 26 h 153"/>
                <a:gd name="T44" fmla="*/ 246 w 449"/>
                <a:gd name="T45" fmla="*/ 31 h 153"/>
                <a:gd name="T46" fmla="*/ 153 w 449"/>
                <a:gd name="T47" fmla="*/ 59 h 153"/>
                <a:gd name="T48" fmla="*/ 80 w 449"/>
                <a:gd name="T49" fmla="*/ 64 h 153"/>
                <a:gd name="T50" fmla="*/ 75 w 449"/>
                <a:gd name="T51" fmla="*/ 31 h 153"/>
                <a:gd name="T52" fmla="*/ 148 w 449"/>
                <a:gd name="T53" fmla="*/ 26 h 153"/>
                <a:gd name="T54" fmla="*/ 153 w 449"/>
                <a:gd name="T55" fmla="*/ 59 h 153"/>
                <a:gd name="T56" fmla="*/ 51 w 449"/>
                <a:gd name="T57" fmla="*/ 118 h 153"/>
                <a:gd name="T58" fmla="*/ 27 w 449"/>
                <a:gd name="T59" fmla="*/ 113 h 153"/>
                <a:gd name="T60" fmla="*/ 32 w 449"/>
                <a:gd name="T61" fmla="*/ 25 h 153"/>
                <a:gd name="T62" fmla="*/ 56 w 449"/>
                <a:gd name="T63" fmla="*/ 31 h 153"/>
                <a:gd name="T64" fmla="*/ 449 w 449"/>
                <a:gd name="T65" fmla="*/ 109 h 153"/>
                <a:gd name="T66" fmla="*/ 424 w 449"/>
                <a:gd name="T67" fmla="*/ 2 h 153"/>
                <a:gd name="T68" fmla="*/ 172 w 449"/>
                <a:gd name="T69" fmla="*/ 1 h 153"/>
                <a:gd name="T70" fmla="*/ 8 w 449"/>
                <a:gd name="T71" fmla="*/ 10 h 153"/>
                <a:gd name="T72" fmla="*/ 0 w 449"/>
                <a:gd name="T73" fmla="*/ 76 h 153"/>
                <a:gd name="T74" fmla="*/ 10 w 449"/>
                <a:gd name="T75" fmla="*/ 133 h 153"/>
                <a:gd name="T76" fmla="*/ 72 w 449"/>
                <a:gd name="T77" fmla="*/ 127 h 153"/>
                <a:gd name="T78" fmla="*/ 129 w 449"/>
                <a:gd name="T79" fmla="*/ 127 h 153"/>
                <a:gd name="T80" fmla="*/ 171 w 449"/>
                <a:gd name="T81" fmla="*/ 133 h 153"/>
                <a:gd name="T82" fmla="*/ 300 w 449"/>
                <a:gd name="T83" fmla="*/ 133 h 153"/>
                <a:gd name="T84" fmla="*/ 328 w 449"/>
                <a:gd name="T85" fmla="*/ 99 h 153"/>
                <a:gd name="T86" fmla="*/ 356 w 449"/>
                <a:gd name="T87" fmla="*/ 134 h 153"/>
                <a:gd name="T88" fmla="*/ 448 w 449"/>
                <a:gd name="T89" fmla="*/ 1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9" h="153">
                  <a:moveTo>
                    <a:pt x="319" y="128"/>
                  </a:moveTo>
                  <a:cubicBezTo>
                    <a:pt x="319" y="123"/>
                    <a:pt x="323" y="119"/>
                    <a:pt x="328" y="119"/>
                  </a:cubicBezTo>
                  <a:cubicBezTo>
                    <a:pt x="332" y="119"/>
                    <a:pt x="336" y="123"/>
                    <a:pt x="336" y="128"/>
                  </a:cubicBezTo>
                  <a:cubicBezTo>
                    <a:pt x="336" y="132"/>
                    <a:pt x="332" y="136"/>
                    <a:pt x="328" y="136"/>
                  </a:cubicBezTo>
                  <a:cubicBezTo>
                    <a:pt x="323" y="136"/>
                    <a:pt x="319" y="132"/>
                    <a:pt x="319" y="128"/>
                  </a:cubicBezTo>
                  <a:moveTo>
                    <a:pt x="302" y="128"/>
                  </a:moveTo>
                  <a:cubicBezTo>
                    <a:pt x="302" y="142"/>
                    <a:pt x="313" y="153"/>
                    <a:pt x="328" y="153"/>
                  </a:cubicBezTo>
                  <a:cubicBezTo>
                    <a:pt x="342" y="153"/>
                    <a:pt x="353" y="142"/>
                    <a:pt x="353" y="128"/>
                  </a:cubicBezTo>
                  <a:cubicBezTo>
                    <a:pt x="353" y="114"/>
                    <a:pt x="342" y="102"/>
                    <a:pt x="328" y="102"/>
                  </a:cubicBezTo>
                  <a:cubicBezTo>
                    <a:pt x="314" y="102"/>
                    <a:pt x="302" y="113"/>
                    <a:pt x="302" y="128"/>
                  </a:cubicBezTo>
                  <a:moveTo>
                    <a:pt x="92" y="127"/>
                  </a:moveTo>
                  <a:cubicBezTo>
                    <a:pt x="92" y="122"/>
                    <a:pt x="96" y="118"/>
                    <a:pt x="100" y="118"/>
                  </a:cubicBezTo>
                  <a:cubicBezTo>
                    <a:pt x="105" y="118"/>
                    <a:pt x="109" y="122"/>
                    <a:pt x="109" y="127"/>
                  </a:cubicBezTo>
                  <a:cubicBezTo>
                    <a:pt x="109" y="131"/>
                    <a:pt x="105" y="135"/>
                    <a:pt x="100" y="135"/>
                  </a:cubicBezTo>
                  <a:cubicBezTo>
                    <a:pt x="96" y="135"/>
                    <a:pt x="92" y="131"/>
                    <a:pt x="92" y="127"/>
                  </a:cubicBezTo>
                  <a:moveTo>
                    <a:pt x="75" y="127"/>
                  </a:moveTo>
                  <a:cubicBezTo>
                    <a:pt x="75" y="141"/>
                    <a:pt x="86" y="152"/>
                    <a:pt x="100" y="152"/>
                  </a:cubicBezTo>
                  <a:cubicBezTo>
                    <a:pt x="114" y="152"/>
                    <a:pt x="126" y="141"/>
                    <a:pt x="126" y="127"/>
                  </a:cubicBezTo>
                  <a:cubicBezTo>
                    <a:pt x="126" y="113"/>
                    <a:pt x="115" y="101"/>
                    <a:pt x="100" y="101"/>
                  </a:cubicBezTo>
                  <a:cubicBezTo>
                    <a:pt x="86" y="101"/>
                    <a:pt x="75" y="113"/>
                    <a:pt x="75" y="127"/>
                  </a:cubicBezTo>
                  <a:moveTo>
                    <a:pt x="433" y="60"/>
                  </a:moveTo>
                  <a:cubicBezTo>
                    <a:pt x="433" y="60"/>
                    <a:pt x="433" y="65"/>
                    <a:pt x="428" y="65"/>
                  </a:cubicBezTo>
                  <a:cubicBezTo>
                    <a:pt x="361" y="65"/>
                    <a:pt x="361" y="65"/>
                    <a:pt x="361" y="65"/>
                  </a:cubicBezTo>
                  <a:cubicBezTo>
                    <a:pt x="361" y="65"/>
                    <a:pt x="356" y="65"/>
                    <a:pt x="356" y="60"/>
                  </a:cubicBezTo>
                  <a:cubicBezTo>
                    <a:pt x="356" y="32"/>
                    <a:pt x="356" y="32"/>
                    <a:pt x="356" y="32"/>
                  </a:cubicBezTo>
                  <a:cubicBezTo>
                    <a:pt x="356" y="32"/>
                    <a:pt x="356" y="27"/>
                    <a:pt x="361" y="27"/>
                  </a:cubicBezTo>
                  <a:cubicBezTo>
                    <a:pt x="361" y="27"/>
                    <a:pt x="409" y="27"/>
                    <a:pt x="415" y="27"/>
                  </a:cubicBezTo>
                  <a:cubicBezTo>
                    <a:pt x="422" y="27"/>
                    <a:pt x="433" y="28"/>
                    <a:pt x="433" y="39"/>
                  </a:cubicBezTo>
                  <a:lnTo>
                    <a:pt x="433" y="60"/>
                  </a:lnTo>
                  <a:close/>
                  <a:moveTo>
                    <a:pt x="340" y="60"/>
                  </a:moveTo>
                  <a:cubicBezTo>
                    <a:pt x="340" y="60"/>
                    <a:pt x="340" y="65"/>
                    <a:pt x="335" y="65"/>
                  </a:cubicBezTo>
                  <a:cubicBezTo>
                    <a:pt x="267" y="65"/>
                    <a:pt x="267" y="65"/>
                    <a:pt x="267" y="65"/>
                  </a:cubicBezTo>
                  <a:cubicBezTo>
                    <a:pt x="267" y="65"/>
                    <a:pt x="262" y="65"/>
                    <a:pt x="262" y="60"/>
                  </a:cubicBezTo>
                  <a:cubicBezTo>
                    <a:pt x="262" y="31"/>
                    <a:pt x="262" y="31"/>
                    <a:pt x="262" y="31"/>
                  </a:cubicBezTo>
                  <a:cubicBezTo>
                    <a:pt x="262" y="31"/>
                    <a:pt x="262" y="26"/>
                    <a:pt x="267" y="27"/>
                  </a:cubicBezTo>
                  <a:cubicBezTo>
                    <a:pt x="335" y="27"/>
                    <a:pt x="335" y="27"/>
                    <a:pt x="335" y="27"/>
                  </a:cubicBezTo>
                  <a:cubicBezTo>
                    <a:pt x="335" y="27"/>
                    <a:pt x="340" y="27"/>
                    <a:pt x="340" y="32"/>
                  </a:cubicBezTo>
                  <a:lnTo>
                    <a:pt x="340" y="60"/>
                  </a:lnTo>
                  <a:close/>
                  <a:moveTo>
                    <a:pt x="246" y="59"/>
                  </a:moveTo>
                  <a:cubicBezTo>
                    <a:pt x="246" y="59"/>
                    <a:pt x="246" y="64"/>
                    <a:pt x="241" y="64"/>
                  </a:cubicBezTo>
                  <a:cubicBezTo>
                    <a:pt x="174" y="64"/>
                    <a:pt x="174" y="64"/>
                    <a:pt x="174" y="64"/>
                  </a:cubicBezTo>
                  <a:cubicBezTo>
                    <a:pt x="174" y="64"/>
                    <a:pt x="169" y="64"/>
                    <a:pt x="169" y="59"/>
                  </a:cubicBezTo>
                  <a:cubicBezTo>
                    <a:pt x="169" y="31"/>
                    <a:pt x="169" y="31"/>
                    <a:pt x="169" y="31"/>
                  </a:cubicBezTo>
                  <a:cubicBezTo>
                    <a:pt x="169" y="31"/>
                    <a:pt x="169" y="26"/>
                    <a:pt x="174" y="26"/>
                  </a:cubicBezTo>
                  <a:cubicBezTo>
                    <a:pt x="241" y="26"/>
                    <a:pt x="241" y="26"/>
                    <a:pt x="241" y="26"/>
                  </a:cubicBezTo>
                  <a:cubicBezTo>
                    <a:pt x="241" y="26"/>
                    <a:pt x="246" y="26"/>
                    <a:pt x="246" y="31"/>
                  </a:cubicBezTo>
                  <a:lnTo>
                    <a:pt x="246" y="59"/>
                  </a:lnTo>
                  <a:close/>
                  <a:moveTo>
                    <a:pt x="153" y="59"/>
                  </a:moveTo>
                  <a:cubicBezTo>
                    <a:pt x="153" y="59"/>
                    <a:pt x="153" y="64"/>
                    <a:pt x="148" y="64"/>
                  </a:cubicBezTo>
                  <a:cubicBezTo>
                    <a:pt x="80" y="64"/>
                    <a:pt x="80" y="64"/>
                    <a:pt x="80" y="64"/>
                  </a:cubicBezTo>
                  <a:cubicBezTo>
                    <a:pt x="80" y="64"/>
                    <a:pt x="75" y="64"/>
                    <a:pt x="75" y="59"/>
                  </a:cubicBezTo>
                  <a:cubicBezTo>
                    <a:pt x="75" y="31"/>
                    <a:pt x="75" y="31"/>
                    <a:pt x="75" y="31"/>
                  </a:cubicBezTo>
                  <a:cubicBezTo>
                    <a:pt x="75" y="31"/>
                    <a:pt x="75" y="26"/>
                    <a:pt x="80" y="26"/>
                  </a:cubicBezTo>
                  <a:cubicBezTo>
                    <a:pt x="148" y="26"/>
                    <a:pt x="148" y="26"/>
                    <a:pt x="148" y="26"/>
                  </a:cubicBezTo>
                  <a:cubicBezTo>
                    <a:pt x="148" y="26"/>
                    <a:pt x="153" y="26"/>
                    <a:pt x="153" y="31"/>
                  </a:cubicBezTo>
                  <a:lnTo>
                    <a:pt x="153" y="59"/>
                  </a:lnTo>
                  <a:close/>
                  <a:moveTo>
                    <a:pt x="56" y="113"/>
                  </a:moveTo>
                  <a:cubicBezTo>
                    <a:pt x="56" y="118"/>
                    <a:pt x="51" y="118"/>
                    <a:pt x="51" y="118"/>
                  </a:cubicBezTo>
                  <a:cubicBezTo>
                    <a:pt x="31" y="118"/>
                    <a:pt x="31" y="118"/>
                    <a:pt x="31" y="118"/>
                  </a:cubicBezTo>
                  <a:cubicBezTo>
                    <a:pt x="26" y="118"/>
                    <a:pt x="27" y="113"/>
                    <a:pt x="27" y="113"/>
                  </a:cubicBezTo>
                  <a:cubicBezTo>
                    <a:pt x="27" y="30"/>
                    <a:pt x="27" y="30"/>
                    <a:pt x="27" y="30"/>
                  </a:cubicBezTo>
                  <a:cubicBezTo>
                    <a:pt x="27" y="25"/>
                    <a:pt x="32" y="25"/>
                    <a:pt x="32" y="25"/>
                  </a:cubicBezTo>
                  <a:cubicBezTo>
                    <a:pt x="51" y="26"/>
                    <a:pt x="51" y="26"/>
                    <a:pt x="51" y="26"/>
                  </a:cubicBezTo>
                  <a:cubicBezTo>
                    <a:pt x="56" y="26"/>
                    <a:pt x="56" y="31"/>
                    <a:pt x="56" y="31"/>
                  </a:cubicBezTo>
                  <a:lnTo>
                    <a:pt x="56" y="113"/>
                  </a:lnTo>
                  <a:close/>
                  <a:moveTo>
                    <a:pt x="449" y="109"/>
                  </a:moveTo>
                  <a:cubicBezTo>
                    <a:pt x="449" y="27"/>
                    <a:pt x="449" y="27"/>
                    <a:pt x="449" y="27"/>
                  </a:cubicBezTo>
                  <a:cubicBezTo>
                    <a:pt x="449" y="27"/>
                    <a:pt x="449" y="2"/>
                    <a:pt x="424" y="2"/>
                  </a:cubicBezTo>
                  <a:cubicBezTo>
                    <a:pt x="300" y="2"/>
                    <a:pt x="300" y="2"/>
                    <a:pt x="300" y="2"/>
                  </a:cubicBezTo>
                  <a:cubicBezTo>
                    <a:pt x="172" y="1"/>
                    <a:pt x="172" y="1"/>
                    <a:pt x="172" y="1"/>
                  </a:cubicBezTo>
                  <a:cubicBezTo>
                    <a:pt x="18" y="1"/>
                    <a:pt x="18" y="1"/>
                    <a:pt x="18" y="1"/>
                  </a:cubicBezTo>
                  <a:cubicBezTo>
                    <a:pt x="18" y="1"/>
                    <a:pt x="8" y="0"/>
                    <a:pt x="8" y="10"/>
                  </a:cubicBezTo>
                  <a:cubicBezTo>
                    <a:pt x="7" y="67"/>
                    <a:pt x="7" y="67"/>
                    <a:pt x="7" y="67"/>
                  </a:cubicBezTo>
                  <a:cubicBezTo>
                    <a:pt x="4" y="67"/>
                    <a:pt x="0" y="70"/>
                    <a:pt x="0" y="76"/>
                  </a:cubicBezTo>
                  <a:cubicBezTo>
                    <a:pt x="0" y="123"/>
                    <a:pt x="0" y="123"/>
                    <a:pt x="0" y="123"/>
                  </a:cubicBezTo>
                  <a:cubicBezTo>
                    <a:pt x="0" y="123"/>
                    <a:pt x="0" y="133"/>
                    <a:pt x="10" y="133"/>
                  </a:cubicBezTo>
                  <a:cubicBezTo>
                    <a:pt x="73" y="133"/>
                    <a:pt x="73" y="133"/>
                    <a:pt x="73" y="133"/>
                  </a:cubicBezTo>
                  <a:cubicBezTo>
                    <a:pt x="72" y="131"/>
                    <a:pt x="72" y="129"/>
                    <a:pt x="72" y="127"/>
                  </a:cubicBezTo>
                  <a:cubicBezTo>
                    <a:pt x="72" y="111"/>
                    <a:pt x="85" y="98"/>
                    <a:pt x="100" y="98"/>
                  </a:cubicBezTo>
                  <a:cubicBezTo>
                    <a:pt x="116" y="98"/>
                    <a:pt x="129" y="111"/>
                    <a:pt x="129" y="127"/>
                  </a:cubicBezTo>
                  <a:cubicBezTo>
                    <a:pt x="129" y="129"/>
                    <a:pt x="129" y="131"/>
                    <a:pt x="128" y="133"/>
                  </a:cubicBezTo>
                  <a:cubicBezTo>
                    <a:pt x="171" y="133"/>
                    <a:pt x="171" y="133"/>
                    <a:pt x="171" y="133"/>
                  </a:cubicBezTo>
                  <a:cubicBezTo>
                    <a:pt x="300" y="133"/>
                    <a:pt x="300" y="133"/>
                    <a:pt x="300" y="133"/>
                  </a:cubicBezTo>
                  <a:cubicBezTo>
                    <a:pt x="300" y="133"/>
                    <a:pt x="300" y="133"/>
                    <a:pt x="300" y="133"/>
                  </a:cubicBezTo>
                  <a:cubicBezTo>
                    <a:pt x="299" y="131"/>
                    <a:pt x="299" y="130"/>
                    <a:pt x="299" y="128"/>
                  </a:cubicBezTo>
                  <a:cubicBezTo>
                    <a:pt x="299" y="112"/>
                    <a:pt x="312" y="99"/>
                    <a:pt x="328" y="99"/>
                  </a:cubicBezTo>
                  <a:cubicBezTo>
                    <a:pt x="344" y="99"/>
                    <a:pt x="356" y="112"/>
                    <a:pt x="356" y="128"/>
                  </a:cubicBezTo>
                  <a:cubicBezTo>
                    <a:pt x="356" y="130"/>
                    <a:pt x="356" y="132"/>
                    <a:pt x="356" y="134"/>
                  </a:cubicBezTo>
                  <a:cubicBezTo>
                    <a:pt x="363" y="134"/>
                    <a:pt x="363" y="134"/>
                    <a:pt x="363" y="134"/>
                  </a:cubicBezTo>
                  <a:cubicBezTo>
                    <a:pt x="448" y="117"/>
                    <a:pt x="448" y="117"/>
                    <a:pt x="448" y="117"/>
                  </a:cubicBezTo>
                  <a:cubicBezTo>
                    <a:pt x="448" y="114"/>
                    <a:pt x="449" y="112"/>
                    <a:pt x="449" y="10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5" name="Icon"/>
            <p:cNvSpPr>
              <a:spLocks noEditPoints="1"/>
            </p:cNvSpPr>
            <p:nvPr/>
          </p:nvSpPr>
          <p:spPr bwMode="auto">
            <a:xfrm>
              <a:off x="-3345190" y="5905366"/>
              <a:ext cx="409329" cy="344854"/>
            </a:xfrm>
            <a:custGeom>
              <a:avLst/>
              <a:gdLst>
                <a:gd name="T0" fmla="*/ 240 w 290"/>
                <a:gd name="T1" fmla="*/ 86 h 244"/>
                <a:gd name="T2" fmla="*/ 50 w 290"/>
                <a:gd name="T3" fmla="*/ 87 h 244"/>
                <a:gd name="T4" fmla="*/ 70 w 290"/>
                <a:gd name="T5" fmla="*/ 30 h 244"/>
                <a:gd name="T6" fmla="*/ 83 w 290"/>
                <a:gd name="T7" fmla="*/ 24 h 244"/>
                <a:gd name="T8" fmla="*/ 124 w 290"/>
                <a:gd name="T9" fmla="*/ 24 h 244"/>
                <a:gd name="T10" fmla="*/ 165 w 290"/>
                <a:gd name="T11" fmla="*/ 23 h 244"/>
                <a:gd name="T12" fmla="*/ 206 w 290"/>
                <a:gd name="T13" fmla="*/ 23 h 244"/>
                <a:gd name="T14" fmla="*/ 219 w 290"/>
                <a:gd name="T15" fmla="*/ 29 h 244"/>
                <a:gd name="T16" fmla="*/ 240 w 290"/>
                <a:gd name="T17" fmla="*/ 86 h 244"/>
                <a:gd name="T18" fmla="*/ 25 w 290"/>
                <a:gd name="T19" fmla="*/ 128 h 244"/>
                <a:gd name="T20" fmla="*/ 45 w 290"/>
                <a:gd name="T21" fmla="*/ 108 h 244"/>
                <a:gd name="T22" fmla="*/ 65 w 290"/>
                <a:gd name="T23" fmla="*/ 128 h 244"/>
                <a:gd name="T24" fmla="*/ 45 w 290"/>
                <a:gd name="T25" fmla="*/ 148 h 244"/>
                <a:gd name="T26" fmla="*/ 25 w 290"/>
                <a:gd name="T27" fmla="*/ 128 h 244"/>
                <a:gd name="T28" fmla="*/ 225 w 290"/>
                <a:gd name="T29" fmla="*/ 127 h 244"/>
                <a:gd name="T30" fmla="*/ 245 w 290"/>
                <a:gd name="T31" fmla="*/ 107 h 244"/>
                <a:gd name="T32" fmla="*/ 265 w 290"/>
                <a:gd name="T33" fmla="*/ 127 h 244"/>
                <a:gd name="T34" fmla="*/ 245 w 290"/>
                <a:gd name="T35" fmla="*/ 147 h 244"/>
                <a:gd name="T36" fmla="*/ 225 w 290"/>
                <a:gd name="T37" fmla="*/ 127 h 244"/>
                <a:gd name="T38" fmla="*/ 290 w 290"/>
                <a:gd name="T39" fmla="*/ 196 h 244"/>
                <a:gd name="T40" fmla="*/ 290 w 290"/>
                <a:gd name="T41" fmla="*/ 108 h 244"/>
                <a:gd name="T42" fmla="*/ 267 w 290"/>
                <a:gd name="T43" fmla="*/ 85 h 244"/>
                <a:gd name="T44" fmla="*/ 264 w 290"/>
                <a:gd name="T45" fmla="*/ 86 h 244"/>
                <a:gd name="T46" fmla="*/ 239 w 290"/>
                <a:gd name="T47" fmla="*/ 20 h 244"/>
                <a:gd name="T48" fmla="*/ 206 w 290"/>
                <a:gd name="T49" fmla="*/ 0 h 244"/>
                <a:gd name="T50" fmla="*/ 164 w 290"/>
                <a:gd name="T51" fmla="*/ 0 h 244"/>
                <a:gd name="T52" fmla="*/ 124 w 290"/>
                <a:gd name="T53" fmla="*/ 0 h 244"/>
                <a:gd name="T54" fmla="*/ 83 w 290"/>
                <a:gd name="T55" fmla="*/ 1 h 244"/>
                <a:gd name="T56" fmla="*/ 50 w 290"/>
                <a:gd name="T57" fmla="*/ 21 h 244"/>
                <a:gd name="T58" fmla="*/ 26 w 290"/>
                <a:gd name="T59" fmla="*/ 87 h 244"/>
                <a:gd name="T60" fmla="*/ 23 w 290"/>
                <a:gd name="T61" fmla="*/ 87 h 244"/>
                <a:gd name="T62" fmla="*/ 0 w 290"/>
                <a:gd name="T63" fmla="*/ 109 h 244"/>
                <a:gd name="T64" fmla="*/ 1 w 290"/>
                <a:gd name="T65" fmla="*/ 198 h 244"/>
                <a:gd name="T66" fmla="*/ 23 w 290"/>
                <a:gd name="T67" fmla="*/ 198 h 244"/>
                <a:gd name="T68" fmla="*/ 24 w 290"/>
                <a:gd name="T69" fmla="*/ 222 h 244"/>
                <a:gd name="T70" fmla="*/ 24 w 290"/>
                <a:gd name="T71" fmla="*/ 222 h 244"/>
                <a:gd name="T72" fmla="*/ 24 w 290"/>
                <a:gd name="T73" fmla="*/ 223 h 244"/>
                <a:gd name="T74" fmla="*/ 46 w 290"/>
                <a:gd name="T75" fmla="*/ 244 h 244"/>
                <a:gd name="T76" fmla="*/ 67 w 290"/>
                <a:gd name="T77" fmla="*/ 222 h 244"/>
                <a:gd name="T78" fmla="*/ 67 w 290"/>
                <a:gd name="T79" fmla="*/ 221 h 244"/>
                <a:gd name="T80" fmla="*/ 67 w 290"/>
                <a:gd name="T81" fmla="*/ 221 h 244"/>
                <a:gd name="T82" fmla="*/ 67 w 290"/>
                <a:gd name="T83" fmla="*/ 197 h 244"/>
                <a:gd name="T84" fmla="*/ 224 w 290"/>
                <a:gd name="T85" fmla="*/ 196 h 244"/>
                <a:gd name="T86" fmla="*/ 224 w 290"/>
                <a:gd name="T87" fmla="*/ 221 h 244"/>
                <a:gd name="T88" fmla="*/ 224 w 290"/>
                <a:gd name="T89" fmla="*/ 221 h 244"/>
                <a:gd name="T90" fmla="*/ 224 w 290"/>
                <a:gd name="T91" fmla="*/ 221 h 244"/>
                <a:gd name="T92" fmla="*/ 246 w 290"/>
                <a:gd name="T93" fmla="*/ 243 h 244"/>
                <a:gd name="T94" fmla="*/ 268 w 290"/>
                <a:gd name="T95" fmla="*/ 221 h 244"/>
                <a:gd name="T96" fmla="*/ 268 w 290"/>
                <a:gd name="T97" fmla="*/ 220 h 244"/>
                <a:gd name="T98" fmla="*/ 268 w 290"/>
                <a:gd name="T99" fmla="*/ 220 h 244"/>
                <a:gd name="T100" fmla="*/ 268 w 290"/>
                <a:gd name="T101" fmla="*/ 196 h 244"/>
                <a:gd name="T102" fmla="*/ 290 w 290"/>
                <a:gd name="T103"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244">
                  <a:moveTo>
                    <a:pt x="240" y="86"/>
                  </a:moveTo>
                  <a:cubicBezTo>
                    <a:pt x="50" y="87"/>
                    <a:pt x="50" y="87"/>
                    <a:pt x="50" y="87"/>
                  </a:cubicBezTo>
                  <a:cubicBezTo>
                    <a:pt x="55" y="73"/>
                    <a:pt x="69" y="34"/>
                    <a:pt x="70" y="30"/>
                  </a:cubicBezTo>
                  <a:cubicBezTo>
                    <a:pt x="72" y="26"/>
                    <a:pt x="75" y="24"/>
                    <a:pt x="83" y="24"/>
                  </a:cubicBezTo>
                  <a:cubicBezTo>
                    <a:pt x="87" y="24"/>
                    <a:pt x="106" y="24"/>
                    <a:pt x="124" y="24"/>
                  </a:cubicBezTo>
                  <a:cubicBezTo>
                    <a:pt x="124" y="24"/>
                    <a:pt x="144" y="24"/>
                    <a:pt x="165" y="23"/>
                  </a:cubicBezTo>
                  <a:cubicBezTo>
                    <a:pt x="183" y="23"/>
                    <a:pt x="202" y="23"/>
                    <a:pt x="206" y="23"/>
                  </a:cubicBezTo>
                  <a:cubicBezTo>
                    <a:pt x="214" y="23"/>
                    <a:pt x="217" y="25"/>
                    <a:pt x="219" y="29"/>
                  </a:cubicBezTo>
                  <a:cubicBezTo>
                    <a:pt x="220" y="33"/>
                    <a:pt x="234" y="72"/>
                    <a:pt x="240" y="86"/>
                  </a:cubicBezTo>
                  <a:moveTo>
                    <a:pt x="25" y="128"/>
                  </a:moveTo>
                  <a:cubicBezTo>
                    <a:pt x="25" y="117"/>
                    <a:pt x="34" y="108"/>
                    <a:pt x="45" y="108"/>
                  </a:cubicBezTo>
                  <a:cubicBezTo>
                    <a:pt x="56" y="108"/>
                    <a:pt x="65" y="117"/>
                    <a:pt x="65" y="128"/>
                  </a:cubicBezTo>
                  <a:cubicBezTo>
                    <a:pt x="65" y="139"/>
                    <a:pt x="56" y="148"/>
                    <a:pt x="45" y="148"/>
                  </a:cubicBezTo>
                  <a:cubicBezTo>
                    <a:pt x="35" y="148"/>
                    <a:pt x="26" y="139"/>
                    <a:pt x="25" y="128"/>
                  </a:cubicBezTo>
                  <a:moveTo>
                    <a:pt x="225" y="127"/>
                  </a:moveTo>
                  <a:cubicBezTo>
                    <a:pt x="225" y="116"/>
                    <a:pt x="234" y="107"/>
                    <a:pt x="245" y="107"/>
                  </a:cubicBezTo>
                  <a:cubicBezTo>
                    <a:pt x="256" y="107"/>
                    <a:pt x="265" y="116"/>
                    <a:pt x="265" y="127"/>
                  </a:cubicBezTo>
                  <a:cubicBezTo>
                    <a:pt x="265" y="138"/>
                    <a:pt x="256" y="147"/>
                    <a:pt x="245" y="147"/>
                  </a:cubicBezTo>
                  <a:cubicBezTo>
                    <a:pt x="234" y="147"/>
                    <a:pt x="225" y="138"/>
                    <a:pt x="225" y="127"/>
                  </a:cubicBezTo>
                  <a:moveTo>
                    <a:pt x="290" y="196"/>
                  </a:moveTo>
                  <a:cubicBezTo>
                    <a:pt x="290" y="108"/>
                    <a:pt x="290" y="108"/>
                    <a:pt x="290" y="108"/>
                  </a:cubicBezTo>
                  <a:cubicBezTo>
                    <a:pt x="290" y="108"/>
                    <a:pt x="290" y="85"/>
                    <a:pt x="267" y="85"/>
                  </a:cubicBezTo>
                  <a:cubicBezTo>
                    <a:pt x="264" y="86"/>
                    <a:pt x="264" y="86"/>
                    <a:pt x="264" y="86"/>
                  </a:cubicBezTo>
                  <a:cubicBezTo>
                    <a:pt x="259" y="73"/>
                    <a:pt x="242" y="26"/>
                    <a:pt x="239" y="20"/>
                  </a:cubicBezTo>
                  <a:cubicBezTo>
                    <a:pt x="235" y="12"/>
                    <a:pt x="226" y="0"/>
                    <a:pt x="206" y="0"/>
                  </a:cubicBezTo>
                  <a:cubicBezTo>
                    <a:pt x="197" y="0"/>
                    <a:pt x="181" y="0"/>
                    <a:pt x="164" y="0"/>
                  </a:cubicBezTo>
                  <a:cubicBezTo>
                    <a:pt x="144" y="0"/>
                    <a:pt x="124" y="0"/>
                    <a:pt x="124" y="0"/>
                  </a:cubicBezTo>
                  <a:cubicBezTo>
                    <a:pt x="108" y="0"/>
                    <a:pt x="91" y="1"/>
                    <a:pt x="83" y="1"/>
                  </a:cubicBezTo>
                  <a:cubicBezTo>
                    <a:pt x="62" y="1"/>
                    <a:pt x="53" y="13"/>
                    <a:pt x="50" y="21"/>
                  </a:cubicBezTo>
                  <a:cubicBezTo>
                    <a:pt x="47" y="28"/>
                    <a:pt x="30" y="74"/>
                    <a:pt x="26" y="87"/>
                  </a:cubicBezTo>
                  <a:cubicBezTo>
                    <a:pt x="23" y="87"/>
                    <a:pt x="23" y="87"/>
                    <a:pt x="23" y="87"/>
                  </a:cubicBezTo>
                  <a:cubicBezTo>
                    <a:pt x="23" y="87"/>
                    <a:pt x="0" y="87"/>
                    <a:pt x="0" y="109"/>
                  </a:cubicBezTo>
                  <a:cubicBezTo>
                    <a:pt x="1" y="198"/>
                    <a:pt x="1" y="198"/>
                    <a:pt x="1" y="198"/>
                  </a:cubicBezTo>
                  <a:cubicBezTo>
                    <a:pt x="23" y="198"/>
                    <a:pt x="23" y="198"/>
                    <a:pt x="23" y="198"/>
                  </a:cubicBezTo>
                  <a:cubicBezTo>
                    <a:pt x="24" y="222"/>
                    <a:pt x="24" y="222"/>
                    <a:pt x="24" y="222"/>
                  </a:cubicBezTo>
                  <a:cubicBezTo>
                    <a:pt x="24" y="222"/>
                    <a:pt x="24" y="222"/>
                    <a:pt x="24" y="222"/>
                  </a:cubicBezTo>
                  <a:cubicBezTo>
                    <a:pt x="24" y="222"/>
                    <a:pt x="24" y="222"/>
                    <a:pt x="24" y="223"/>
                  </a:cubicBezTo>
                  <a:cubicBezTo>
                    <a:pt x="24" y="235"/>
                    <a:pt x="34" y="244"/>
                    <a:pt x="46" y="244"/>
                  </a:cubicBezTo>
                  <a:cubicBezTo>
                    <a:pt x="58" y="244"/>
                    <a:pt x="67" y="234"/>
                    <a:pt x="67" y="222"/>
                  </a:cubicBezTo>
                  <a:cubicBezTo>
                    <a:pt x="67" y="222"/>
                    <a:pt x="67" y="222"/>
                    <a:pt x="67" y="221"/>
                  </a:cubicBezTo>
                  <a:cubicBezTo>
                    <a:pt x="67" y="221"/>
                    <a:pt x="67" y="221"/>
                    <a:pt x="67" y="221"/>
                  </a:cubicBezTo>
                  <a:cubicBezTo>
                    <a:pt x="67" y="197"/>
                    <a:pt x="67" y="197"/>
                    <a:pt x="67" y="197"/>
                  </a:cubicBezTo>
                  <a:cubicBezTo>
                    <a:pt x="224" y="196"/>
                    <a:pt x="224" y="196"/>
                    <a:pt x="224" y="196"/>
                  </a:cubicBezTo>
                  <a:cubicBezTo>
                    <a:pt x="224" y="221"/>
                    <a:pt x="224" y="221"/>
                    <a:pt x="224" y="221"/>
                  </a:cubicBezTo>
                  <a:cubicBezTo>
                    <a:pt x="224" y="221"/>
                    <a:pt x="224" y="221"/>
                    <a:pt x="224" y="221"/>
                  </a:cubicBezTo>
                  <a:cubicBezTo>
                    <a:pt x="224" y="221"/>
                    <a:pt x="224" y="221"/>
                    <a:pt x="224" y="221"/>
                  </a:cubicBezTo>
                  <a:cubicBezTo>
                    <a:pt x="224" y="234"/>
                    <a:pt x="234" y="243"/>
                    <a:pt x="246" y="243"/>
                  </a:cubicBezTo>
                  <a:cubicBezTo>
                    <a:pt x="258" y="243"/>
                    <a:pt x="268" y="233"/>
                    <a:pt x="268" y="221"/>
                  </a:cubicBezTo>
                  <a:cubicBezTo>
                    <a:pt x="268" y="221"/>
                    <a:pt x="268" y="221"/>
                    <a:pt x="268" y="220"/>
                  </a:cubicBezTo>
                  <a:cubicBezTo>
                    <a:pt x="268" y="220"/>
                    <a:pt x="268" y="220"/>
                    <a:pt x="268" y="220"/>
                  </a:cubicBezTo>
                  <a:cubicBezTo>
                    <a:pt x="268" y="196"/>
                    <a:pt x="268" y="196"/>
                    <a:pt x="268" y="196"/>
                  </a:cubicBezTo>
                  <a:lnTo>
                    <a:pt x="29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6" name="Icon"/>
            <p:cNvSpPr>
              <a:spLocks noEditPoints="1"/>
            </p:cNvSpPr>
            <p:nvPr/>
          </p:nvSpPr>
          <p:spPr bwMode="auto">
            <a:xfrm>
              <a:off x="-364343" y="5854449"/>
              <a:ext cx="218823" cy="446689"/>
            </a:xfrm>
            <a:custGeom>
              <a:avLst/>
              <a:gdLst>
                <a:gd name="T0" fmla="*/ 149 w 151"/>
                <a:gd name="T1" fmla="*/ 294 h 311"/>
                <a:gd name="T2" fmla="*/ 133 w 151"/>
                <a:gd name="T3" fmla="*/ 310 h 311"/>
                <a:gd name="T4" fmla="*/ 116 w 151"/>
                <a:gd name="T5" fmla="*/ 294 h 311"/>
                <a:gd name="T6" fmla="*/ 116 w 151"/>
                <a:gd name="T7" fmla="*/ 294 h 311"/>
                <a:gd name="T8" fmla="*/ 117 w 151"/>
                <a:gd name="T9" fmla="*/ 188 h 311"/>
                <a:gd name="T10" fmla="*/ 99 w 151"/>
                <a:gd name="T11" fmla="*/ 188 h 311"/>
                <a:gd name="T12" fmla="*/ 100 w 151"/>
                <a:gd name="T13" fmla="*/ 26 h 311"/>
                <a:gd name="T14" fmla="*/ 100 w 151"/>
                <a:gd name="T15" fmla="*/ 26 h 311"/>
                <a:gd name="T16" fmla="*/ 126 w 151"/>
                <a:gd name="T17" fmla="*/ 1 h 311"/>
                <a:gd name="T18" fmla="*/ 151 w 151"/>
                <a:gd name="T19" fmla="*/ 26 h 311"/>
                <a:gd name="T20" fmla="*/ 151 w 151"/>
                <a:gd name="T21" fmla="*/ 26 h 311"/>
                <a:gd name="T22" fmla="*/ 150 w 151"/>
                <a:gd name="T23" fmla="*/ 176 h 311"/>
                <a:gd name="T24" fmla="*/ 150 w 151"/>
                <a:gd name="T25" fmla="*/ 189 h 311"/>
                <a:gd name="T26" fmla="*/ 149 w 151"/>
                <a:gd name="T27" fmla="*/ 294 h 311"/>
                <a:gd name="T28" fmla="*/ 77 w 151"/>
                <a:gd name="T29" fmla="*/ 104 h 311"/>
                <a:gd name="T30" fmla="*/ 77 w 151"/>
                <a:gd name="T31" fmla="*/ 79 h 311"/>
                <a:gd name="T32" fmla="*/ 77 w 151"/>
                <a:gd name="T33" fmla="*/ 76 h 311"/>
                <a:gd name="T34" fmla="*/ 77 w 151"/>
                <a:gd name="T35" fmla="*/ 6 h 311"/>
                <a:gd name="T36" fmla="*/ 77 w 151"/>
                <a:gd name="T37" fmla="*/ 6 h 311"/>
                <a:gd name="T38" fmla="*/ 72 w 151"/>
                <a:gd name="T39" fmla="*/ 0 h 311"/>
                <a:gd name="T40" fmla="*/ 66 w 151"/>
                <a:gd name="T41" fmla="*/ 6 h 311"/>
                <a:gd name="T42" fmla="*/ 66 w 151"/>
                <a:gd name="T43" fmla="*/ 6 h 311"/>
                <a:gd name="T44" fmla="*/ 66 w 151"/>
                <a:gd name="T45" fmla="*/ 76 h 311"/>
                <a:gd name="T46" fmla="*/ 55 w 151"/>
                <a:gd name="T47" fmla="*/ 76 h 311"/>
                <a:gd name="T48" fmla="*/ 56 w 151"/>
                <a:gd name="T49" fmla="*/ 6 h 311"/>
                <a:gd name="T50" fmla="*/ 56 w 151"/>
                <a:gd name="T51" fmla="*/ 6 h 311"/>
                <a:gd name="T52" fmla="*/ 50 w 151"/>
                <a:gd name="T53" fmla="*/ 0 h 311"/>
                <a:gd name="T54" fmla="*/ 44 w 151"/>
                <a:gd name="T55" fmla="*/ 6 h 311"/>
                <a:gd name="T56" fmla="*/ 44 w 151"/>
                <a:gd name="T57" fmla="*/ 6 h 311"/>
                <a:gd name="T58" fmla="*/ 44 w 151"/>
                <a:gd name="T59" fmla="*/ 76 h 311"/>
                <a:gd name="T60" fmla="*/ 33 w 151"/>
                <a:gd name="T61" fmla="*/ 76 h 311"/>
                <a:gd name="T62" fmla="*/ 34 w 151"/>
                <a:gd name="T63" fmla="*/ 6 h 311"/>
                <a:gd name="T64" fmla="*/ 34 w 151"/>
                <a:gd name="T65" fmla="*/ 6 h 311"/>
                <a:gd name="T66" fmla="*/ 28 w 151"/>
                <a:gd name="T67" fmla="*/ 0 h 311"/>
                <a:gd name="T68" fmla="*/ 23 w 151"/>
                <a:gd name="T69" fmla="*/ 6 h 311"/>
                <a:gd name="T70" fmla="*/ 23 w 151"/>
                <a:gd name="T71" fmla="*/ 6 h 311"/>
                <a:gd name="T72" fmla="*/ 22 w 151"/>
                <a:gd name="T73" fmla="*/ 76 h 311"/>
                <a:gd name="T74" fmla="*/ 12 w 151"/>
                <a:gd name="T75" fmla="*/ 76 h 311"/>
                <a:gd name="T76" fmla="*/ 12 w 151"/>
                <a:gd name="T77" fmla="*/ 6 h 311"/>
                <a:gd name="T78" fmla="*/ 12 w 151"/>
                <a:gd name="T79" fmla="*/ 6 h 311"/>
                <a:gd name="T80" fmla="*/ 6 w 151"/>
                <a:gd name="T81" fmla="*/ 0 h 311"/>
                <a:gd name="T82" fmla="*/ 1 w 151"/>
                <a:gd name="T83" fmla="*/ 6 h 311"/>
                <a:gd name="T84" fmla="*/ 1 w 151"/>
                <a:gd name="T85" fmla="*/ 6 h 311"/>
                <a:gd name="T86" fmla="*/ 0 w 151"/>
                <a:gd name="T87" fmla="*/ 76 h 311"/>
                <a:gd name="T88" fmla="*/ 0 w 151"/>
                <a:gd name="T89" fmla="*/ 79 h 311"/>
                <a:gd name="T90" fmla="*/ 0 w 151"/>
                <a:gd name="T91" fmla="*/ 104 h 311"/>
                <a:gd name="T92" fmla="*/ 0 w 151"/>
                <a:gd name="T93" fmla="*/ 104 h 311"/>
                <a:gd name="T94" fmla="*/ 19 w 151"/>
                <a:gd name="T95" fmla="*/ 123 h 311"/>
                <a:gd name="T96" fmla="*/ 19 w 151"/>
                <a:gd name="T97" fmla="*/ 123 h 311"/>
                <a:gd name="T98" fmla="*/ 21 w 151"/>
                <a:gd name="T99" fmla="*/ 123 h 311"/>
                <a:gd name="T100" fmla="*/ 20 w 151"/>
                <a:gd name="T101" fmla="*/ 295 h 311"/>
                <a:gd name="T102" fmla="*/ 21 w 151"/>
                <a:gd name="T103" fmla="*/ 295 h 311"/>
                <a:gd name="T104" fmla="*/ 37 w 151"/>
                <a:gd name="T105" fmla="*/ 311 h 311"/>
                <a:gd name="T106" fmla="*/ 54 w 151"/>
                <a:gd name="T107" fmla="*/ 295 h 311"/>
                <a:gd name="T108" fmla="*/ 54 w 151"/>
                <a:gd name="T109" fmla="*/ 295 h 311"/>
                <a:gd name="T110" fmla="*/ 55 w 151"/>
                <a:gd name="T111" fmla="*/ 123 h 311"/>
                <a:gd name="T112" fmla="*/ 57 w 151"/>
                <a:gd name="T113" fmla="*/ 123 h 311"/>
                <a:gd name="T114" fmla="*/ 57 w 151"/>
                <a:gd name="T115" fmla="*/ 123 h 311"/>
                <a:gd name="T116" fmla="*/ 57 w 151"/>
                <a:gd name="T117" fmla="*/ 123 h 311"/>
                <a:gd name="T118" fmla="*/ 77 w 151"/>
                <a:gd name="T119"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311">
                  <a:moveTo>
                    <a:pt x="149" y="294"/>
                  </a:moveTo>
                  <a:cubicBezTo>
                    <a:pt x="149" y="303"/>
                    <a:pt x="142" y="310"/>
                    <a:pt x="133" y="310"/>
                  </a:cubicBezTo>
                  <a:cubicBezTo>
                    <a:pt x="124" y="310"/>
                    <a:pt x="116" y="303"/>
                    <a:pt x="116" y="294"/>
                  </a:cubicBezTo>
                  <a:cubicBezTo>
                    <a:pt x="116" y="294"/>
                    <a:pt x="116" y="294"/>
                    <a:pt x="116" y="294"/>
                  </a:cubicBezTo>
                  <a:cubicBezTo>
                    <a:pt x="117" y="188"/>
                    <a:pt x="117" y="188"/>
                    <a:pt x="117" y="188"/>
                  </a:cubicBezTo>
                  <a:cubicBezTo>
                    <a:pt x="99" y="188"/>
                    <a:pt x="99" y="188"/>
                    <a:pt x="99" y="188"/>
                  </a:cubicBezTo>
                  <a:cubicBezTo>
                    <a:pt x="100" y="26"/>
                    <a:pt x="100" y="26"/>
                    <a:pt x="100" y="26"/>
                  </a:cubicBezTo>
                  <a:cubicBezTo>
                    <a:pt x="100" y="26"/>
                    <a:pt x="100" y="26"/>
                    <a:pt x="100" y="26"/>
                  </a:cubicBezTo>
                  <a:cubicBezTo>
                    <a:pt x="100" y="12"/>
                    <a:pt x="112" y="1"/>
                    <a:pt x="126" y="1"/>
                  </a:cubicBezTo>
                  <a:cubicBezTo>
                    <a:pt x="139" y="1"/>
                    <a:pt x="151" y="13"/>
                    <a:pt x="151" y="26"/>
                  </a:cubicBezTo>
                  <a:cubicBezTo>
                    <a:pt x="151" y="26"/>
                    <a:pt x="151" y="26"/>
                    <a:pt x="151" y="26"/>
                  </a:cubicBezTo>
                  <a:cubicBezTo>
                    <a:pt x="150" y="176"/>
                    <a:pt x="150" y="176"/>
                    <a:pt x="150" y="176"/>
                  </a:cubicBezTo>
                  <a:cubicBezTo>
                    <a:pt x="150" y="189"/>
                    <a:pt x="150" y="189"/>
                    <a:pt x="150" y="189"/>
                  </a:cubicBezTo>
                  <a:cubicBezTo>
                    <a:pt x="149" y="294"/>
                    <a:pt x="149" y="294"/>
                    <a:pt x="149" y="294"/>
                  </a:cubicBezTo>
                  <a:close/>
                  <a:moveTo>
                    <a:pt x="77" y="104"/>
                  </a:moveTo>
                  <a:cubicBezTo>
                    <a:pt x="77" y="79"/>
                    <a:pt x="77" y="79"/>
                    <a:pt x="77" y="79"/>
                  </a:cubicBezTo>
                  <a:cubicBezTo>
                    <a:pt x="77" y="76"/>
                    <a:pt x="77" y="76"/>
                    <a:pt x="77" y="76"/>
                  </a:cubicBezTo>
                  <a:cubicBezTo>
                    <a:pt x="77" y="6"/>
                    <a:pt x="77" y="6"/>
                    <a:pt x="77" y="6"/>
                  </a:cubicBezTo>
                  <a:cubicBezTo>
                    <a:pt x="77" y="6"/>
                    <a:pt x="77" y="6"/>
                    <a:pt x="77" y="6"/>
                  </a:cubicBezTo>
                  <a:cubicBezTo>
                    <a:pt x="77" y="3"/>
                    <a:pt x="75" y="0"/>
                    <a:pt x="72" y="0"/>
                  </a:cubicBezTo>
                  <a:cubicBezTo>
                    <a:pt x="69" y="0"/>
                    <a:pt x="66" y="3"/>
                    <a:pt x="66" y="6"/>
                  </a:cubicBezTo>
                  <a:cubicBezTo>
                    <a:pt x="66" y="6"/>
                    <a:pt x="66" y="6"/>
                    <a:pt x="66" y="6"/>
                  </a:cubicBezTo>
                  <a:cubicBezTo>
                    <a:pt x="66" y="76"/>
                    <a:pt x="66" y="76"/>
                    <a:pt x="66" y="76"/>
                  </a:cubicBezTo>
                  <a:cubicBezTo>
                    <a:pt x="55" y="76"/>
                    <a:pt x="55" y="76"/>
                    <a:pt x="55" y="76"/>
                  </a:cubicBezTo>
                  <a:cubicBezTo>
                    <a:pt x="56" y="6"/>
                    <a:pt x="56" y="6"/>
                    <a:pt x="56" y="6"/>
                  </a:cubicBezTo>
                  <a:cubicBezTo>
                    <a:pt x="56" y="6"/>
                    <a:pt x="56" y="6"/>
                    <a:pt x="56" y="6"/>
                  </a:cubicBezTo>
                  <a:cubicBezTo>
                    <a:pt x="56" y="3"/>
                    <a:pt x="53" y="0"/>
                    <a:pt x="50" y="0"/>
                  </a:cubicBezTo>
                  <a:cubicBezTo>
                    <a:pt x="47" y="0"/>
                    <a:pt x="44" y="3"/>
                    <a:pt x="44" y="6"/>
                  </a:cubicBezTo>
                  <a:cubicBezTo>
                    <a:pt x="44" y="6"/>
                    <a:pt x="44" y="6"/>
                    <a:pt x="44" y="6"/>
                  </a:cubicBezTo>
                  <a:cubicBezTo>
                    <a:pt x="44" y="76"/>
                    <a:pt x="44" y="76"/>
                    <a:pt x="44" y="76"/>
                  </a:cubicBezTo>
                  <a:cubicBezTo>
                    <a:pt x="33" y="76"/>
                    <a:pt x="33" y="76"/>
                    <a:pt x="33" y="76"/>
                  </a:cubicBezTo>
                  <a:cubicBezTo>
                    <a:pt x="34" y="6"/>
                    <a:pt x="34" y="6"/>
                    <a:pt x="34" y="6"/>
                  </a:cubicBezTo>
                  <a:cubicBezTo>
                    <a:pt x="34" y="6"/>
                    <a:pt x="34" y="6"/>
                    <a:pt x="34" y="6"/>
                  </a:cubicBezTo>
                  <a:cubicBezTo>
                    <a:pt x="34" y="3"/>
                    <a:pt x="31" y="0"/>
                    <a:pt x="28" y="0"/>
                  </a:cubicBezTo>
                  <a:cubicBezTo>
                    <a:pt x="25" y="0"/>
                    <a:pt x="23" y="3"/>
                    <a:pt x="23" y="6"/>
                  </a:cubicBezTo>
                  <a:cubicBezTo>
                    <a:pt x="23" y="6"/>
                    <a:pt x="23" y="6"/>
                    <a:pt x="23" y="6"/>
                  </a:cubicBezTo>
                  <a:cubicBezTo>
                    <a:pt x="22" y="76"/>
                    <a:pt x="22" y="76"/>
                    <a:pt x="22" y="76"/>
                  </a:cubicBezTo>
                  <a:cubicBezTo>
                    <a:pt x="12" y="76"/>
                    <a:pt x="12" y="76"/>
                    <a:pt x="12" y="76"/>
                  </a:cubicBezTo>
                  <a:cubicBezTo>
                    <a:pt x="12" y="6"/>
                    <a:pt x="12" y="6"/>
                    <a:pt x="12" y="6"/>
                  </a:cubicBezTo>
                  <a:cubicBezTo>
                    <a:pt x="12" y="6"/>
                    <a:pt x="12" y="6"/>
                    <a:pt x="12" y="6"/>
                  </a:cubicBezTo>
                  <a:cubicBezTo>
                    <a:pt x="12" y="3"/>
                    <a:pt x="10" y="0"/>
                    <a:pt x="6" y="0"/>
                  </a:cubicBezTo>
                  <a:cubicBezTo>
                    <a:pt x="3" y="0"/>
                    <a:pt x="1" y="3"/>
                    <a:pt x="1" y="6"/>
                  </a:cubicBezTo>
                  <a:cubicBezTo>
                    <a:pt x="1" y="6"/>
                    <a:pt x="1" y="6"/>
                    <a:pt x="1" y="6"/>
                  </a:cubicBezTo>
                  <a:cubicBezTo>
                    <a:pt x="0" y="76"/>
                    <a:pt x="0" y="76"/>
                    <a:pt x="0" y="76"/>
                  </a:cubicBezTo>
                  <a:cubicBezTo>
                    <a:pt x="0" y="79"/>
                    <a:pt x="0" y="79"/>
                    <a:pt x="0" y="79"/>
                  </a:cubicBezTo>
                  <a:cubicBezTo>
                    <a:pt x="0" y="104"/>
                    <a:pt x="0" y="104"/>
                    <a:pt x="0" y="104"/>
                  </a:cubicBezTo>
                  <a:cubicBezTo>
                    <a:pt x="0" y="104"/>
                    <a:pt x="0" y="104"/>
                    <a:pt x="0" y="104"/>
                  </a:cubicBezTo>
                  <a:cubicBezTo>
                    <a:pt x="0" y="114"/>
                    <a:pt x="9" y="123"/>
                    <a:pt x="19" y="123"/>
                  </a:cubicBezTo>
                  <a:cubicBezTo>
                    <a:pt x="19" y="123"/>
                    <a:pt x="19" y="123"/>
                    <a:pt x="19" y="123"/>
                  </a:cubicBezTo>
                  <a:cubicBezTo>
                    <a:pt x="21" y="123"/>
                    <a:pt x="21" y="123"/>
                    <a:pt x="21" y="123"/>
                  </a:cubicBezTo>
                  <a:cubicBezTo>
                    <a:pt x="20" y="295"/>
                    <a:pt x="20" y="295"/>
                    <a:pt x="20" y="295"/>
                  </a:cubicBezTo>
                  <a:cubicBezTo>
                    <a:pt x="21" y="295"/>
                    <a:pt x="21" y="295"/>
                    <a:pt x="21" y="295"/>
                  </a:cubicBezTo>
                  <a:cubicBezTo>
                    <a:pt x="21" y="304"/>
                    <a:pt x="28" y="311"/>
                    <a:pt x="37" y="311"/>
                  </a:cubicBezTo>
                  <a:cubicBezTo>
                    <a:pt x="46" y="311"/>
                    <a:pt x="53" y="304"/>
                    <a:pt x="54" y="295"/>
                  </a:cubicBezTo>
                  <a:cubicBezTo>
                    <a:pt x="54" y="295"/>
                    <a:pt x="54" y="295"/>
                    <a:pt x="54" y="295"/>
                  </a:cubicBezTo>
                  <a:cubicBezTo>
                    <a:pt x="55" y="123"/>
                    <a:pt x="55" y="123"/>
                    <a:pt x="55" y="123"/>
                  </a:cubicBezTo>
                  <a:cubicBezTo>
                    <a:pt x="57" y="123"/>
                    <a:pt x="57" y="123"/>
                    <a:pt x="57" y="123"/>
                  </a:cubicBezTo>
                  <a:cubicBezTo>
                    <a:pt x="57" y="123"/>
                    <a:pt x="57" y="123"/>
                    <a:pt x="57" y="123"/>
                  </a:cubicBezTo>
                  <a:cubicBezTo>
                    <a:pt x="57" y="123"/>
                    <a:pt x="57" y="123"/>
                    <a:pt x="57" y="123"/>
                  </a:cubicBezTo>
                  <a:cubicBezTo>
                    <a:pt x="68" y="123"/>
                    <a:pt x="76" y="115"/>
                    <a:pt x="77"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7" name="Icon"/>
            <p:cNvSpPr>
              <a:spLocks noEditPoints="1"/>
            </p:cNvSpPr>
            <p:nvPr/>
          </p:nvSpPr>
          <p:spPr bwMode="auto">
            <a:xfrm>
              <a:off x="-2734104" y="5858322"/>
              <a:ext cx="429210" cy="438943"/>
            </a:xfrm>
            <a:custGeom>
              <a:avLst/>
              <a:gdLst>
                <a:gd name="T0" fmla="*/ 145 w 184"/>
                <a:gd name="T1" fmla="*/ 95 h 188"/>
                <a:gd name="T2" fmla="*/ 161 w 184"/>
                <a:gd name="T3" fmla="*/ 69 h 188"/>
                <a:gd name="T4" fmla="*/ 151 w 184"/>
                <a:gd name="T5" fmla="*/ 27 h 188"/>
                <a:gd name="T6" fmla="*/ 125 w 184"/>
                <a:gd name="T7" fmla="*/ 27 h 188"/>
                <a:gd name="T8" fmla="*/ 151 w 184"/>
                <a:gd name="T9" fmla="*/ 27 h 188"/>
                <a:gd name="T10" fmla="*/ 138 w 184"/>
                <a:gd name="T11" fmla="*/ 121 h 188"/>
                <a:gd name="T12" fmla="*/ 120 w 184"/>
                <a:gd name="T13" fmla="*/ 110 h 188"/>
                <a:gd name="T14" fmla="*/ 123 w 184"/>
                <a:gd name="T15" fmla="*/ 36 h 188"/>
                <a:gd name="T16" fmla="*/ 94 w 184"/>
                <a:gd name="T17" fmla="*/ 36 h 188"/>
                <a:gd name="T18" fmla="*/ 123 w 184"/>
                <a:gd name="T19" fmla="*/ 36 h 188"/>
                <a:gd name="T20" fmla="*/ 108 w 184"/>
                <a:gd name="T21" fmla="*/ 18 h 188"/>
                <a:gd name="T22" fmla="*/ 108 w 184"/>
                <a:gd name="T23" fmla="*/ 8 h 188"/>
                <a:gd name="T24" fmla="*/ 93 w 184"/>
                <a:gd name="T25" fmla="*/ 20 h 188"/>
                <a:gd name="T26" fmla="*/ 63 w 184"/>
                <a:gd name="T27" fmla="*/ 20 h 188"/>
                <a:gd name="T28" fmla="*/ 93 w 184"/>
                <a:gd name="T29" fmla="*/ 20 h 188"/>
                <a:gd name="T30" fmla="*/ 47 w 184"/>
                <a:gd name="T31" fmla="*/ 34 h 188"/>
                <a:gd name="T32" fmla="*/ 47 w 184"/>
                <a:gd name="T33" fmla="*/ 23 h 188"/>
                <a:gd name="T34" fmla="*/ 22 w 184"/>
                <a:gd name="T35" fmla="*/ 84 h 188"/>
                <a:gd name="T36" fmla="*/ 12 w 184"/>
                <a:gd name="T37" fmla="*/ 54 h 188"/>
                <a:gd name="T38" fmla="*/ 22 w 184"/>
                <a:gd name="T39" fmla="*/ 84 h 188"/>
                <a:gd name="T40" fmla="*/ 55 w 184"/>
                <a:gd name="T41" fmla="*/ 141 h 188"/>
                <a:gd name="T42" fmla="*/ 42 w 184"/>
                <a:gd name="T43" fmla="*/ 145 h 188"/>
                <a:gd name="T44" fmla="*/ 60 w 184"/>
                <a:gd name="T45" fmla="*/ 45 h 188"/>
                <a:gd name="T46" fmla="*/ 91 w 184"/>
                <a:gd name="T47" fmla="*/ 45 h 188"/>
                <a:gd name="T48" fmla="*/ 60 w 184"/>
                <a:gd name="T49" fmla="*/ 45 h 188"/>
                <a:gd name="T50" fmla="*/ 112 w 184"/>
                <a:gd name="T51" fmla="*/ 136 h 188"/>
                <a:gd name="T52" fmla="*/ 96 w 184"/>
                <a:gd name="T53" fmla="*/ 162 h 188"/>
                <a:gd name="T54" fmla="*/ 166 w 184"/>
                <a:gd name="T55" fmla="*/ 26 h 188"/>
                <a:gd name="T56" fmla="*/ 89 w 184"/>
                <a:gd name="T57" fmla="*/ 1 h 188"/>
                <a:gd name="T58" fmla="*/ 0 w 184"/>
                <a:gd name="T59" fmla="*/ 42 h 188"/>
                <a:gd name="T60" fmla="*/ 13 w 184"/>
                <a:gd name="T61" fmla="*/ 139 h 188"/>
                <a:gd name="T62" fmla="*/ 93 w 184"/>
                <a:gd name="T63" fmla="*/ 183 h 188"/>
                <a:gd name="T64" fmla="*/ 179 w 184"/>
                <a:gd name="T65" fmla="*/ 122 h 188"/>
                <a:gd name="T66" fmla="*/ 166 w 184"/>
                <a:gd name="T67" fmla="*/ 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88">
                  <a:moveTo>
                    <a:pt x="162" y="87"/>
                  </a:moveTo>
                  <a:cubicBezTo>
                    <a:pt x="157" y="94"/>
                    <a:pt x="150" y="98"/>
                    <a:pt x="145" y="95"/>
                  </a:cubicBezTo>
                  <a:cubicBezTo>
                    <a:pt x="140" y="92"/>
                    <a:pt x="140" y="84"/>
                    <a:pt x="144" y="77"/>
                  </a:cubicBezTo>
                  <a:cubicBezTo>
                    <a:pt x="149" y="69"/>
                    <a:pt x="156" y="66"/>
                    <a:pt x="161" y="69"/>
                  </a:cubicBezTo>
                  <a:cubicBezTo>
                    <a:pt x="166" y="72"/>
                    <a:pt x="166" y="80"/>
                    <a:pt x="162" y="87"/>
                  </a:cubicBezTo>
                  <a:moveTo>
                    <a:pt x="151" y="27"/>
                  </a:moveTo>
                  <a:cubicBezTo>
                    <a:pt x="151" y="30"/>
                    <a:pt x="145" y="32"/>
                    <a:pt x="138" y="32"/>
                  </a:cubicBezTo>
                  <a:cubicBezTo>
                    <a:pt x="131" y="32"/>
                    <a:pt x="125" y="30"/>
                    <a:pt x="125" y="27"/>
                  </a:cubicBezTo>
                  <a:cubicBezTo>
                    <a:pt x="125" y="25"/>
                    <a:pt x="131" y="23"/>
                    <a:pt x="138" y="23"/>
                  </a:cubicBezTo>
                  <a:cubicBezTo>
                    <a:pt x="145" y="23"/>
                    <a:pt x="151" y="25"/>
                    <a:pt x="151" y="27"/>
                  </a:cubicBezTo>
                  <a:moveTo>
                    <a:pt x="137" y="102"/>
                  </a:moveTo>
                  <a:cubicBezTo>
                    <a:pt x="142" y="105"/>
                    <a:pt x="142" y="114"/>
                    <a:pt x="138" y="121"/>
                  </a:cubicBezTo>
                  <a:cubicBezTo>
                    <a:pt x="133" y="128"/>
                    <a:pt x="126" y="132"/>
                    <a:pt x="121" y="129"/>
                  </a:cubicBezTo>
                  <a:cubicBezTo>
                    <a:pt x="116" y="126"/>
                    <a:pt x="116" y="117"/>
                    <a:pt x="120" y="110"/>
                  </a:cubicBezTo>
                  <a:cubicBezTo>
                    <a:pt x="125" y="103"/>
                    <a:pt x="132" y="99"/>
                    <a:pt x="137" y="102"/>
                  </a:cubicBezTo>
                  <a:moveTo>
                    <a:pt x="123" y="36"/>
                  </a:moveTo>
                  <a:cubicBezTo>
                    <a:pt x="123" y="39"/>
                    <a:pt x="116" y="41"/>
                    <a:pt x="108" y="41"/>
                  </a:cubicBezTo>
                  <a:cubicBezTo>
                    <a:pt x="100" y="41"/>
                    <a:pt x="94" y="39"/>
                    <a:pt x="94" y="36"/>
                  </a:cubicBezTo>
                  <a:cubicBezTo>
                    <a:pt x="94" y="33"/>
                    <a:pt x="100" y="30"/>
                    <a:pt x="108" y="30"/>
                  </a:cubicBezTo>
                  <a:cubicBezTo>
                    <a:pt x="116" y="30"/>
                    <a:pt x="123" y="33"/>
                    <a:pt x="123" y="36"/>
                  </a:cubicBezTo>
                  <a:moveTo>
                    <a:pt x="122" y="13"/>
                  </a:moveTo>
                  <a:cubicBezTo>
                    <a:pt x="122" y="15"/>
                    <a:pt x="116" y="18"/>
                    <a:pt x="108" y="18"/>
                  </a:cubicBezTo>
                  <a:cubicBezTo>
                    <a:pt x="100" y="18"/>
                    <a:pt x="94" y="15"/>
                    <a:pt x="94" y="13"/>
                  </a:cubicBezTo>
                  <a:cubicBezTo>
                    <a:pt x="94" y="10"/>
                    <a:pt x="100" y="8"/>
                    <a:pt x="108" y="8"/>
                  </a:cubicBezTo>
                  <a:cubicBezTo>
                    <a:pt x="116" y="8"/>
                    <a:pt x="122" y="10"/>
                    <a:pt x="122" y="13"/>
                  </a:cubicBezTo>
                  <a:moveTo>
                    <a:pt x="93" y="20"/>
                  </a:moveTo>
                  <a:cubicBezTo>
                    <a:pt x="93" y="23"/>
                    <a:pt x="86" y="25"/>
                    <a:pt x="78" y="25"/>
                  </a:cubicBezTo>
                  <a:cubicBezTo>
                    <a:pt x="70" y="25"/>
                    <a:pt x="63" y="23"/>
                    <a:pt x="63" y="20"/>
                  </a:cubicBezTo>
                  <a:cubicBezTo>
                    <a:pt x="63" y="17"/>
                    <a:pt x="70" y="15"/>
                    <a:pt x="78" y="15"/>
                  </a:cubicBezTo>
                  <a:cubicBezTo>
                    <a:pt x="86" y="15"/>
                    <a:pt x="93" y="17"/>
                    <a:pt x="93" y="20"/>
                  </a:cubicBezTo>
                  <a:moveTo>
                    <a:pt x="63" y="28"/>
                  </a:moveTo>
                  <a:cubicBezTo>
                    <a:pt x="63" y="31"/>
                    <a:pt x="56" y="34"/>
                    <a:pt x="47" y="34"/>
                  </a:cubicBezTo>
                  <a:cubicBezTo>
                    <a:pt x="38" y="34"/>
                    <a:pt x="31" y="31"/>
                    <a:pt x="31" y="28"/>
                  </a:cubicBezTo>
                  <a:cubicBezTo>
                    <a:pt x="31" y="25"/>
                    <a:pt x="38" y="23"/>
                    <a:pt x="47" y="23"/>
                  </a:cubicBezTo>
                  <a:cubicBezTo>
                    <a:pt x="56" y="23"/>
                    <a:pt x="63" y="25"/>
                    <a:pt x="63" y="28"/>
                  </a:cubicBezTo>
                  <a:moveTo>
                    <a:pt x="22" y="84"/>
                  </a:moveTo>
                  <a:cubicBezTo>
                    <a:pt x="18" y="85"/>
                    <a:pt x="13" y="79"/>
                    <a:pt x="11" y="71"/>
                  </a:cubicBezTo>
                  <a:cubicBezTo>
                    <a:pt x="8" y="63"/>
                    <a:pt x="9" y="55"/>
                    <a:pt x="12" y="54"/>
                  </a:cubicBezTo>
                  <a:cubicBezTo>
                    <a:pt x="16" y="53"/>
                    <a:pt x="21" y="59"/>
                    <a:pt x="24" y="67"/>
                  </a:cubicBezTo>
                  <a:cubicBezTo>
                    <a:pt x="26" y="75"/>
                    <a:pt x="25" y="83"/>
                    <a:pt x="22" y="84"/>
                  </a:cubicBezTo>
                  <a:moveTo>
                    <a:pt x="44" y="128"/>
                  </a:moveTo>
                  <a:cubicBezTo>
                    <a:pt x="47" y="127"/>
                    <a:pt x="52" y="133"/>
                    <a:pt x="55" y="141"/>
                  </a:cubicBezTo>
                  <a:cubicBezTo>
                    <a:pt x="58" y="150"/>
                    <a:pt x="57" y="157"/>
                    <a:pt x="53" y="158"/>
                  </a:cubicBezTo>
                  <a:cubicBezTo>
                    <a:pt x="50" y="160"/>
                    <a:pt x="45" y="154"/>
                    <a:pt x="42" y="145"/>
                  </a:cubicBezTo>
                  <a:cubicBezTo>
                    <a:pt x="39" y="137"/>
                    <a:pt x="40" y="130"/>
                    <a:pt x="44" y="128"/>
                  </a:cubicBezTo>
                  <a:moveTo>
                    <a:pt x="60" y="45"/>
                  </a:moveTo>
                  <a:cubicBezTo>
                    <a:pt x="60" y="42"/>
                    <a:pt x="67" y="39"/>
                    <a:pt x="76" y="39"/>
                  </a:cubicBezTo>
                  <a:cubicBezTo>
                    <a:pt x="84" y="39"/>
                    <a:pt x="91" y="42"/>
                    <a:pt x="91" y="45"/>
                  </a:cubicBezTo>
                  <a:cubicBezTo>
                    <a:pt x="91" y="48"/>
                    <a:pt x="84" y="50"/>
                    <a:pt x="76" y="50"/>
                  </a:cubicBezTo>
                  <a:cubicBezTo>
                    <a:pt x="67" y="50"/>
                    <a:pt x="60" y="48"/>
                    <a:pt x="60" y="45"/>
                  </a:cubicBezTo>
                  <a:moveTo>
                    <a:pt x="95" y="144"/>
                  </a:moveTo>
                  <a:cubicBezTo>
                    <a:pt x="99" y="137"/>
                    <a:pt x="107" y="133"/>
                    <a:pt x="112" y="136"/>
                  </a:cubicBezTo>
                  <a:cubicBezTo>
                    <a:pt x="117" y="139"/>
                    <a:pt x="117" y="148"/>
                    <a:pt x="113" y="155"/>
                  </a:cubicBezTo>
                  <a:cubicBezTo>
                    <a:pt x="109" y="162"/>
                    <a:pt x="101" y="165"/>
                    <a:pt x="96" y="162"/>
                  </a:cubicBezTo>
                  <a:cubicBezTo>
                    <a:pt x="91" y="159"/>
                    <a:pt x="91" y="151"/>
                    <a:pt x="95" y="144"/>
                  </a:cubicBezTo>
                  <a:moveTo>
                    <a:pt x="166" y="26"/>
                  </a:moveTo>
                  <a:cubicBezTo>
                    <a:pt x="153" y="19"/>
                    <a:pt x="129" y="6"/>
                    <a:pt x="120" y="4"/>
                  </a:cubicBezTo>
                  <a:cubicBezTo>
                    <a:pt x="110" y="1"/>
                    <a:pt x="100" y="0"/>
                    <a:pt x="89" y="1"/>
                  </a:cubicBezTo>
                  <a:cubicBezTo>
                    <a:pt x="78" y="3"/>
                    <a:pt x="36" y="13"/>
                    <a:pt x="24" y="16"/>
                  </a:cubicBezTo>
                  <a:cubicBezTo>
                    <a:pt x="12" y="19"/>
                    <a:pt x="0" y="28"/>
                    <a:pt x="0" y="42"/>
                  </a:cubicBezTo>
                  <a:cubicBezTo>
                    <a:pt x="0" y="55"/>
                    <a:pt x="1" y="97"/>
                    <a:pt x="2" y="108"/>
                  </a:cubicBezTo>
                  <a:cubicBezTo>
                    <a:pt x="3" y="118"/>
                    <a:pt x="6" y="132"/>
                    <a:pt x="13" y="139"/>
                  </a:cubicBezTo>
                  <a:cubicBezTo>
                    <a:pt x="20" y="145"/>
                    <a:pt x="50" y="173"/>
                    <a:pt x="56" y="178"/>
                  </a:cubicBezTo>
                  <a:cubicBezTo>
                    <a:pt x="63" y="183"/>
                    <a:pt x="77" y="188"/>
                    <a:pt x="93" y="183"/>
                  </a:cubicBezTo>
                  <a:cubicBezTo>
                    <a:pt x="110" y="178"/>
                    <a:pt x="150" y="159"/>
                    <a:pt x="160" y="155"/>
                  </a:cubicBezTo>
                  <a:cubicBezTo>
                    <a:pt x="170" y="151"/>
                    <a:pt x="177" y="136"/>
                    <a:pt x="179" y="122"/>
                  </a:cubicBezTo>
                  <a:cubicBezTo>
                    <a:pt x="180" y="107"/>
                    <a:pt x="181" y="74"/>
                    <a:pt x="182" y="58"/>
                  </a:cubicBezTo>
                  <a:cubicBezTo>
                    <a:pt x="184" y="42"/>
                    <a:pt x="179" y="33"/>
                    <a:pt x="166"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9" name="Icon"/>
            <p:cNvSpPr>
              <a:spLocks noEditPoints="1"/>
            </p:cNvSpPr>
            <p:nvPr/>
          </p:nvSpPr>
          <p:spPr bwMode="auto">
            <a:xfrm>
              <a:off x="-2012244" y="6443014"/>
              <a:ext cx="262678" cy="461133"/>
            </a:xfrm>
            <a:custGeom>
              <a:avLst/>
              <a:gdLst>
                <a:gd name="T0" fmla="*/ 185 w 189"/>
                <a:gd name="T1" fmla="*/ 1 h 334"/>
                <a:gd name="T2" fmla="*/ 183 w 189"/>
                <a:gd name="T3" fmla="*/ 0 h 334"/>
                <a:gd name="T4" fmla="*/ 4 w 189"/>
                <a:gd name="T5" fmla="*/ 1 h 334"/>
                <a:gd name="T6" fmla="*/ 2 w 189"/>
                <a:gd name="T7" fmla="*/ 2 h 334"/>
                <a:gd name="T8" fmla="*/ 1 w 189"/>
                <a:gd name="T9" fmla="*/ 5 h 334"/>
                <a:gd name="T10" fmla="*/ 4 w 189"/>
                <a:gd name="T11" fmla="*/ 50 h 334"/>
                <a:gd name="T12" fmla="*/ 7 w 189"/>
                <a:gd name="T13" fmla="*/ 50 h 334"/>
                <a:gd name="T14" fmla="*/ 182 w 189"/>
                <a:gd name="T15" fmla="*/ 48 h 334"/>
                <a:gd name="T16" fmla="*/ 185 w 189"/>
                <a:gd name="T17" fmla="*/ 48 h 334"/>
                <a:gd name="T18" fmla="*/ 185 w 189"/>
                <a:gd name="T19" fmla="*/ 3 h 334"/>
                <a:gd name="T20" fmla="*/ 185 w 189"/>
                <a:gd name="T21" fmla="*/ 1 h 334"/>
                <a:gd name="T22" fmla="*/ 179 w 189"/>
                <a:gd name="T23" fmla="*/ 46 h 334"/>
                <a:gd name="T24" fmla="*/ 9 w 189"/>
                <a:gd name="T25" fmla="*/ 48 h 334"/>
                <a:gd name="T26" fmla="*/ 7 w 189"/>
                <a:gd name="T27" fmla="*/ 7 h 334"/>
                <a:gd name="T28" fmla="*/ 180 w 189"/>
                <a:gd name="T29" fmla="*/ 6 h 334"/>
                <a:gd name="T30" fmla="*/ 179 w 189"/>
                <a:gd name="T31" fmla="*/ 46 h 334"/>
                <a:gd name="T32" fmla="*/ 2 w 189"/>
                <a:gd name="T33" fmla="*/ 58 h 334"/>
                <a:gd name="T34" fmla="*/ 0 w 189"/>
                <a:gd name="T35" fmla="*/ 78 h 334"/>
                <a:gd name="T36" fmla="*/ 0 w 189"/>
                <a:gd name="T37" fmla="*/ 78 h 334"/>
                <a:gd name="T38" fmla="*/ 10 w 189"/>
                <a:gd name="T39" fmla="*/ 110 h 334"/>
                <a:gd name="T40" fmla="*/ 10 w 189"/>
                <a:gd name="T41" fmla="*/ 111 h 334"/>
                <a:gd name="T42" fmla="*/ 10 w 189"/>
                <a:gd name="T43" fmla="*/ 111 h 334"/>
                <a:gd name="T44" fmla="*/ 10 w 189"/>
                <a:gd name="T45" fmla="*/ 111 h 334"/>
                <a:gd name="T46" fmla="*/ 13 w 189"/>
                <a:gd name="T47" fmla="*/ 143 h 334"/>
                <a:gd name="T48" fmla="*/ 13 w 189"/>
                <a:gd name="T49" fmla="*/ 150 h 334"/>
                <a:gd name="T50" fmla="*/ 14 w 189"/>
                <a:gd name="T51" fmla="*/ 158 h 334"/>
                <a:gd name="T52" fmla="*/ 26 w 189"/>
                <a:gd name="T53" fmla="*/ 294 h 334"/>
                <a:gd name="T54" fmla="*/ 27 w 189"/>
                <a:gd name="T55" fmla="*/ 299 h 334"/>
                <a:gd name="T56" fmla="*/ 28 w 189"/>
                <a:gd name="T57" fmla="*/ 311 h 334"/>
                <a:gd name="T58" fmla="*/ 40 w 189"/>
                <a:gd name="T59" fmla="*/ 323 h 334"/>
                <a:gd name="T60" fmla="*/ 98 w 189"/>
                <a:gd name="T61" fmla="*/ 333 h 334"/>
                <a:gd name="T62" fmla="*/ 104 w 189"/>
                <a:gd name="T63" fmla="*/ 333 h 334"/>
                <a:gd name="T64" fmla="*/ 167 w 189"/>
                <a:gd name="T65" fmla="*/ 310 h 334"/>
                <a:gd name="T66" fmla="*/ 167 w 189"/>
                <a:gd name="T67" fmla="*/ 306 h 334"/>
                <a:gd name="T68" fmla="*/ 167 w 189"/>
                <a:gd name="T69" fmla="*/ 303 h 334"/>
                <a:gd name="T70" fmla="*/ 180 w 189"/>
                <a:gd name="T71" fmla="*/ 110 h 334"/>
                <a:gd name="T72" fmla="*/ 180 w 189"/>
                <a:gd name="T73" fmla="*/ 109 h 334"/>
                <a:gd name="T74" fmla="*/ 189 w 189"/>
                <a:gd name="T75" fmla="*/ 76 h 334"/>
                <a:gd name="T76" fmla="*/ 189 w 189"/>
                <a:gd name="T77" fmla="*/ 67 h 334"/>
                <a:gd name="T78" fmla="*/ 186 w 189"/>
                <a:gd name="T79" fmla="*/ 47 h 334"/>
                <a:gd name="T80" fmla="*/ 3 w 189"/>
                <a:gd name="T81" fmla="*/ 49 h 334"/>
                <a:gd name="T82" fmla="*/ 2 w 189"/>
                <a:gd name="T83" fmla="*/ 5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334">
                  <a:moveTo>
                    <a:pt x="185" y="1"/>
                  </a:moveTo>
                  <a:cubicBezTo>
                    <a:pt x="184" y="0"/>
                    <a:pt x="183" y="0"/>
                    <a:pt x="183" y="0"/>
                  </a:cubicBezTo>
                  <a:cubicBezTo>
                    <a:pt x="4" y="1"/>
                    <a:pt x="4" y="1"/>
                    <a:pt x="4" y="1"/>
                  </a:cubicBezTo>
                  <a:cubicBezTo>
                    <a:pt x="3" y="1"/>
                    <a:pt x="3" y="2"/>
                    <a:pt x="2" y="2"/>
                  </a:cubicBezTo>
                  <a:cubicBezTo>
                    <a:pt x="2" y="3"/>
                    <a:pt x="1" y="4"/>
                    <a:pt x="1" y="5"/>
                  </a:cubicBezTo>
                  <a:cubicBezTo>
                    <a:pt x="1" y="5"/>
                    <a:pt x="3" y="39"/>
                    <a:pt x="4" y="50"/>
                  </a:cubicBezTo>
                  <a:cubicBezTo>
                    <a:pt x="7" y="50"/>
                    <a:pt x="7" y="50"/>
                    <a:pt x="7" y="50"/>
                  </a:cubicBezTo>
                  <a:cubicBezTo>
                    <a:pt x="182" y="48"/>
                    <a:pt x="182" y="48"/>
                    <a:pt x="182" y="48"/>
                  </a:cubicBezTo>
                  <a:cubicBezTo>
                    <a:pt x="185" y="48"/>
                    <a:pt x="185" y="48"/>
                    <a:pt x="185" y="48"/>
                  </a:cubicBezTo>
                  <a:cubicBezTo>
                    <a:pt x="185" y="37"/>
                    <a:pt x="185" y="3"/>
                    <a:pt x="185" y="3"/>
                  </a:cubicBezTo>
                  <a:cubicBezTo>
                    <a:pt x="185" y="2"/>
                    <a:pt x="185" y="1"/>
                    <a:pt x="185" y="1"/>
                  </a:cubicBezTo>
                  <a:close/>
                  <a:moveTo>
                    <a:pt x="179" y="46"/>
                  </a:moveTo>
                  <a:cubicBezTo>
                    <a:pt x="9" y="48"/>
                    <a:pt x="9" y="48"/>
                    <a:pt x="9" y="48"/>
                  </a:cubicBezTo>
                  <a:cubicBezTo>
                    <a:pt x="9" y="38"/>
                    <a:pt x="8" y="15"/>
                    <a:pt x="7" y="7"/>
                  </a:cubicBezTo>
                  <a:cubicBezTo>
                    <a:pt x="180" y="6"/>
                    <a:pt x="180" y="6"/>
                    <a:pt x="180" y="6"/>
                  </a:cubicBezTo>
                  <a:cubicBezTo>
                    <a:pt x="180" y="14"/>
                    <a:pt x="179" y="36"/>
                    <a:pt x="179" y="46"/>
                  </a:cubicBezTo>
                  <a:close/>
                  <a:moveTo>
                    <a:pt x="2" y="58"/>
                  </a:moveTo>
                  <a:cubicBezTo>
                    <a:pt x="1" y="63"/>
                    <a:pt x="0" y="68"/>
                    <a:pt x="0" y="78"/>
                  </a:cubicBezTo>
                  <a:cubicBezTo>
                    <a:pt x="0" y="78"/>
                    <a:pt x="0" y="78"/>
                    <a:pt x="0" y="78"/>
                  </a:cubicBezTo>
                  <a:cubicBezTo>
                    <a:pt x="1" y="95"/>
                    <a:pt x="9" y="99"/>
                    <a:pt x="10" y="110"/>
                  </a:cubicBezTo>
                  <a:cubicBezTo>
                    <a:pt x="10" y="110"/>
                    <a:pt x="10" y="111"/>
                    <a:pt x="10" y="111"/>
                  </a:cubicBezTo>
                  <a:cubicBezTo>
                    <a:pt x="10" y="111"/>
                    <a:pt x="10" y="111"/>
                    <a:pt x="10" y="111"/>
                  </a:cubicBezTo>
                  <a:cubicBezTo>
                    <a:pt x="10" y="111"/>
                    <a:pt x="10" y="111"/>
                    <a:pt x="10" y="111"/>
                  </a:cubicBezTo>
                  <a:cubicBezTo>
                    <a:pt x="10" y="113"/>
                    <a:pt x="11" y="126"/>
                    <a:pt x="13" y="143"/>
                  </a:cubicBezTo>
                  <a:cubicBezTo>
                    <a:pt x="13" y="145"/>
                    <a:pt x="13" y="148"/>
                    <a:pt x="13" y="150"/>
                  </a:cubicBezTo>
                  <a:cubicBezTo>
                    <a:pt x="13" y="153"/>
                    <a:pt x="14" y="155"/>
                    <a:pt x="14" y="158"/>
                  </a:cubicBezTo>
                  <a:cubicBezTo>
                    <a:pt x="18" y="202"/>
                    <a:pt x="23" y="264"/>
                    <a:pt x="26" y="294"/>
                  </a:cubicBezTo>
                  <a:cubicBezTo>
                    <a:pt x="26" y="295"/>
                    <a:pt x="27" y="297"/>
                    <a:pt x="27" y="299"/>
                  </a:cubicBezTo>
                  <a:cubicBezTo>
                    <a:pt x="27" y="307"/>
                    <a:pt x="28" y="311"/>
                    <a:pt x="28" y="311"/>
                  </a:cubicBezTo>
                  <a:cubicBezTo>
                    <a:pt x="28" y="316"/>
                    <a:pt x="33" y="320"/>
                    <a:pt x="40" y="323"/>
                  </a:cubicBezTo>
                  <a:cubicBezTo>
                    <a:pt x="52" y="329"/>
                    <a:pt x="73" y="334"/>
                    <a:pt x="98" y="333"/>
                  </a:cubicBezTo>
                  <a:cubicBezTo>
                    <a:pt x="100" y="333"/>
                    <a:pt x="102" y="333"/>
                    <a:pt x="104" y="333"/>
                  </a:cubicBezTo>
                  <a:cubicBezTo>
                    <a:pt x="139" y="331"/>
                    <a:pt x="165" y="322"/>
                    <a:pt x="167" y="310"/>
                  </a:cubicBezTo>
                  <a:cubicBezTo>
                    <a:pt x="167" y="310"/>
                    <a:pt x="167" y="308"/>
                    <a:pt x="167" y="306"/>
                  </a:cubicBezTo>
                  <a:cubicBezTo>
                    <a:pt x="167" y="305"/>
                    <a:pt x="167" y="304"/>
                    <a:pt x="167" y="303"/>
                  </a:cubicBezTo>
                  <a:cubicBezTo>
                    <a:pt x="169" y="271"/>
                    <a:pt x="179" y="129"/>
                    <a:pt x="180" y="110"/>
                  </a:cubicBezTo>
                  <a:cubicBezTo>
                    <a:pt x="180" y="109"/>
                    <a:pt x="180" y="109"/>
                    <a:pt x="180" y="109"/>
                  </a:cubicBezTo>
                  <a:cubicBezTo>
                    <a:pt x="181" y="97"/>
                    <a:pt x="188" y="93"/>
                    <a:pt x="189" y="76"/>
                  </a:cubicBezTo>
                  <a:cubicBezTo>
                    <a:pt x="189" y="73"/>
                    <a:pt x="189" y="70"/>
                    <a:pt x="189" y="67"/>
                  </a:cubicBezTo>
                  <a:cubicBezTo>
                    <a:pt x="188" y="59"/>
                    <a:pt x="186" y="56"/>
                    <a:pt x="186" y="47"/>
                  </a:cubicBezTo>
                  <a:cubicBezTo>
                    <a:pt x="3" y="49"/>
                    <a:pt x="3" y="49"/>
                    <a:pt x="3" y="49"/>
                  </a:cubicBezTo>
                  <a:cubicBezTo>
                    <a:pt x="3" y="53"/>
                    <a:pt x="3" y="56"/>
                    <a:pt x="2"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0" name="Icon"/>
            <p:cNvSpPr>
              <a:spLocks noEditPoints="1"/>
            </p:cNvSpPr>
            <p:nvPr/>
          </p:nvSpPr>
          <p:spPr bwMode="auto">
            <a:xfrm>
              <a:off x="-6486033" y="6475353"/>
              <a:ext cx="396454" cy="396454"/>
            </a:xfrm>
            <a:custGeom>
              <a:avLst/>
              <a:gdLst>
                <a:gd name="T0" fmla="*/ 380 w 433"/>
                <a:gd name="T1" fmla="*/ 74 h 433"/>
                <a:gd name="T2" fmla="*/ 231 w 433"/>
                <a:gd name="T3" fmla="*/ 1 h 433"/>
                <a:gd name="T4" fmla="*/ 203 w 433"/>
                <a:gd name="T5" fmla="*/ 1 h 433"/>
                <a:gd name="T6" fmla="*/ 54 w 433"/>
                <a:gd name="T7" fmla="*/ 74 h 433"/>
                <a:gd name="T8" fmla="*/ 0 w 433"/>
                <a:gd name="T9" fmla="*/ 217 h 433"/>
                <a:gd name="T10" fmla="*/ 54 w 433"/>
                <a:gd name="T11" fmla="*/ 359 h 433"/>
                <a:gd name="T12" fmla="*/ 203 w 433"/>
                <a:gd name="T13" fmla="*/ 433 h 433"/>
                <a:gd name="T14" fmla="*/ 231 w 433"/>
                <a:gd name="T15" fmla="*/ 433 h 433"/>
                <a:gd name="T16" fmla="*/ 380 w 433"/>
                <a:gd name="T17" fmla="*/ 359 h 433"/>
                <a:gd name="T18" fmla="*/ 433 w 433"/>
                <a:gd name="T19" fmla="*/ 217 h 433"/>
                <a:gd name="T20" fmla="*/ 376 w 433"/>
                <a:gd name="T21" fmla="*/ 105 h 433"/>
                <a:gd name="T22" fmla="*/ 337 w 433"/>
                <a:gd name="T23" fmla="*/ 206 h 433"/>
                <a:gd name="T24" fmla="*/ 376 w 433"/>
                <a:gd name="T25" fmla="*/ 105 h 433"/>
                <a:gd name="T26" fmla="*/ 319 w 433"/>
                <a:gd name="T27" fmla="*/ 111 h 433"/>
                <a:gd name="T28" fmla="*/ 363 w 433"/>
                <a:gd name="T29" fmla="*/ 88 h 433"/>
                <a:gd name="T30" fmla="*/ 298 w 433"/>
                <a:gd name="T31" fmla="*/ 118 h 433"/>
                <a:gd name="T32" fmla="*/ 228 w 433"/>
                <a:gd name="T33" fmla="*/ 30 h 433"/>
                <a:gd name="T34" fmla="*/ 305 w 433"/>
                <a:gd name="T35" fmla="*/ 139 h 433"/>
                <a:gd name="T36" fmla="*/ 228 w 433"/>
                <a:gd name="T37" fmla="*/ 206 h 433"/>
                <a:gd name="T38" fmla="*/ 228 w 433"/>
                <a:gd name="T39" fmla="*/ 227 h 433"/>
                <a:gd name="T40" fmla="*/ 305 w 433"/>
                <a:gd name="T41" fmla="*/ 294 h 433"/>
                <a:gd name="T42" fmla="*/ 228 w 433"/>
                <a:gd name="T43" fmla="*/ 227 h 433"/>
                <a:gd name="T44" fmla="*/ 206 w 433"/>
                <a:gd name="T45" fmla="*/ 129 h 433"/>
                <a:gd name="T46" fmla="*/ 206 w 433"/>
                <a:gd name="T47" fmla="*/ 30 h 433"/>
                <a:gd name="T48" fmla="*/ 129 w 433"/>
                <a:gd name="T49" fmla="*/ 139 h 433"/>
                <a:gd name="T50" fmla="*/ 206 w 433"/>
                <a:gd name="T51" fmla="*/ 206 h 433"/>
                <a:gd name="T52" fmla="*/ 206 w 433"/>
                <a:gd name="T53" fmla="*/ 227 h 433"/>
                <a:gd name="T54" fmla="*/ 129 w 433"/>
                <a:gd name="T55" fmla="*/ 294 h 433"/>
                <a:gd name="T56" fmla="*/ 206 w 433"/>
                <a:gd name="T57" fmla="*/ 227 h 433"/>
                <a:gd name="T58" fmla="*/ 115 w 433"/>
                <a:gd name="T59" fmla="*/ 111 h 433"/>
                <a:gd name="T60" fmla="*/ 171 w 433"/>
                <a:gd name="T61" fmla="*/ 27 h 433"/>
                <a:gd name="T62" fmla="*/ 108 w 433"/>
                <a:gd name="T63" fmla="*/ 132 h 433"/>
                <a:gd name="T64" fmla="*/ 22 w 433"/>
                <a:gd name="T65" fmla="*/ 206 h 433"/>
                <a:gd name="T66" fmla="*/ 58 w 433"/>
                <a:gd name="T67" fmla="*/ 328 h 433"/>
                <a:gd name="T68" fmla="*/ 97 w 433"/>
                <a:gd name="T69" fmla="*/ 227 h 433"/>
                <a:gd name="T70" fmla="*/ 58 w 433"/>
                <a:gd name="T71" fmla="*/ 328 h 433"/>
                <a:gd name="T72" fmla="*/ 115 w 433"/>
                <a:gd name="T73" fmla="*/ 322 h 433"/>
                <a:gd name="T74" fmla="*/ 71 w 433"/>
                <a:gd name="T75" fmla="*/ 345 h 433"/>
                <a:gd name="T76" fmla="*/ 206 w 433"/>
                <a:gd name="T77" fmla="*/ 304 h 433"/>
                <a:gd name="T78" fmla="*/ 136 w 433"/>
                <a:gd name="T79" fmla="*/ 315 h 433"/>
                <a:gd name="T80" fmla="*/ 228 w 433"/>
                <a:gd name="T81" fmla="*/ 304 h 433"/>
                <a:gd name="T82" fmla="*/ 228 w 433"/>
                <a:gd name="T83" fmla="*/ 403 h 433"/>
                <a:gd name="T84" fmla="*/ 319 w 433"/>
                <a:gd name="T85" fmla="*/ 322 h 433"/>
                <a:gd name="T86" fmla="*/ 263 w 433"/>
                <a:gd name="T87" fmla="*/ 406 h 433"/>
                <a:gd name="T88" fmla="*/ 325 w 433"/>
                <a:gd name="T89" fmla="*/ 301 h 433"/>
                <a:gd name="T90" fmla="*/ 411 w 433"/>
                <a:gd name="T91" fmla="*/ 22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3" h="433">
                  <a:moveTo>
                    <a:pt x="393" y="91"/>
                  </a:moveTo>
                  <a:cubicBezTo>
                    <a:pt x="389" y="85"/>
                    <a:pt x="384" y="79"/>
                    <a:pt x="380" y="74"/>
                  </a:cubicBezTo>
                  <a:cubicBezTo>
                    <a:pt x="345" y="34"/>
                    <a:pt x="296" y="7"/>
                    <a:pt x="241" y="1"/>
                  </a:cubicBezTo>
                  <a:cubicBezTo>
                    <a:pt x="238" y="1"/>
                    <a:pt x="234" y="1"/>
                    <a:pt x="231" y="1"/>
                  </a:cubicBezTo>
                  <a:cubicBezTo>
                    <a:pt x="226" y="0"/>
                    <a:pt x="222" y="0"/>
                    <a:pt x="217" y="0"/>
                  </a:cubicBezTo>
                  <a:cubicBezTo>
                    <a:pt x="212" y="0"/>
                    <a:pt x="207" y="0"/>
                    <a:pt x="203" y="1"/>
                  </a:cubicBezTo>
                  <a:cubicBezTo>
                    <a:pt x="199" y="1"/>
                    <a:pt x="196" y="1"/>
                    <a:pt x="193" y="1"/>
                  </a:cubicBezTo>
                  <a:cubicBezTo>
                    <a:pt x="138" y="7"/>
                    <a:pt x="89" y="34"/>
                    <a:pt x="54" y="74"/>
                  </a:cubicBezTo>
                  <a:cubicBezTo>
                    <a:pt x="49" y="79"/>
                    <a:pt x="45" y="85"/>
                    <a:pt x="41" y="91"/>
                  </a:cubicBezTo>
                  <a:cubicBezTo>
                    <a:pt x="15" y="126"/>
                    <a:pt x="0" y="170"/>
                    <a:pt x="0" y="217"/>
                  </a:cubicBezTo>
                  <a:cubicBezTo>
                    <a:pt x="0" y="263"/>
                    <a:pt x="15" y="307"/>
                    <a:pt x="41" y="342"/>
                  </a:cubicBezTo>
                  <a:cubicBezTo>
                    <a:pt x="45" y="348"/>
                    <a:pt x="49" y="354"/>
                    <a:pt x="54" y="359"/>
                  </a:cubicBezTo>
                  <a:cubicBezTo>
                    <a:pt x="89" y="399"/>
                    <a:pt x="138" y="426"/>
                    <a:pt x="193" y="432"/>
                  </a:cubicBezTo>
                  <a:cubicBezTo>
                    <a:pt x="196" y="432"/>
                    <a:pt x="199" y="432"/>
                    <a:pt x="203" y="433"/>
                  </a:cubicBezTo>
                  <a:cubicBezTo>
                    <a:pt x="207" y="433"/>
                    <a:pt x="212" y="433"/>
                    <a:pt x="217" y="433"/>
                  </a:cubicBezTo>
                  <a:cubicBezTo>
                    <a:pt x="222" y="433"/>
                    <a:pt x="226" y="433"/>
                    <a:pt x="231" y="433"/>
                  </a:cubicBezTo>
                  <a:cubicBezTo>
                    <a:pt x="234" y="432"/>
                    <a:pt x="238" y="432"/>
                    <a:pt x="241" y="432"/>
                  </a:cubicBezTo>
                  <a:cubicBezTo>
                    <a:pt x="296" y="426"/>
                    <a:pt x="345" y="399"/>
                    <a:pt x="380" y="359"/>
                  </a:cubicBezTo>
                  <a:cubicBezTo>
                    <a:pt x="384" y="354"/>
                    <a:pt x="389" y="348"/>
                    <a:pt x="393" y="342"/>
                  </a:cubicBezTo>
                  <a:cubicBezTo>
                    <a:pt x="418" y="307"/>
                    <a:pt x="433" y="263"/>
                    <a:pt x="433" y="217"/>
                  </a:cubicBezTo>
                  <a:cubicBezTo>
                    <a:pt x="433" y="170"/>
                    <a:pt x="418" y="126"/>
                    <a:pt x="393" y="91"/>
                  </a:cubicBezTo>
                  <a:close/>
                  <a:moveTo>
                    <a:pt x="376" y="105"/>
                  </a:moveTo>
                  <a:cubicBezTo>
                    <a:pt x="396" y="134"/>
                    <a:pt x="409" y="168"/>
                    <a:pt x="411" y="206"/>
                  </a:cubicBezTo>
                  <a:cubicBezTo>
                    <a:pt x="337" y="206"/>
                    <a:pt x="337" y="206"/>
                    <a:pt x="337" y="206"/>
                  </a:cubicBezTo>
                  <a:cubicBezTo>
                    <a:pt x="336" y="180"/>
                    <a:pt x="332" y="155"/>
                    <a:pt x="325" y="132"/>
                  </a:cubicBezTo>
                  <a:cubicBezTo>
                    <a:pt x="344" y="125"/>
                    <a:pt x="361" y="115"/>
                    <a:pt x="376" y="105"/>
                  </a:cubicBezTo>
                  <a:close/>
                  <a:moveTo>
                    <a:pt x="363" y="88"/>
                  </a:moveTo>
                  <a:cubicBezTo>
                    <a:pt x="350" y="97"/>
                    <a:pt x="335" y="105"/>
                    <a:pt x="319" y="111"/>
                  </a:cubicBezTo>
                  <a:cubicBezTo>
                    <a:pt x="306" y="76"/>
                    <a:pt x="286" y="47"/>
                    <a:pt x="263" y="27"/>
                  </a:cubicBezTo>
                  <a:cubicBezTo>
                    <a:pt x="302" y="37"/>
                    <a:pt x="337" y="58"/>
                    <a:pt x="363" y="88"/>
                  </a:cubicBezTo>
                  <a:close/>
                  <a:moveTo>
                    <a:pt x="228" y="30"/>
                  </a:moveTo>
                  <a:cubicBezTo>
                    <a:pt x="258" y="44"/>
                    <a:pt x="283" y="76"/>
                    <a:pt x="298" y="118"/>
                  </a:cubicBezTo>
                  <a:cubicBezTo>
                    <a:pt x="277" y="124"/>
                    <a:pt x="253" y="128"/>
                    <a:pt x="228" y="129"/>
                  </a:cubicBezTo>
                  <a:lnTo>
                    <a:pt x="228" y="30"/>
                  </a:lnTo>
                  <a:close/>
                  <a:moveTo>
                    <a:pt x="228" y="151"/>
                  </a:moveTo>
                  <a:cubicBezTo>
                    <a:pt x="255" y="150"/>
                    <a:pt x="281" y="146"/>
                    <a:pt x="305" y="139"/>
                  </a:cubicBezTo>
                  <a:cubicBezTo>
                    <a:pt x="310" y="159"/>
                    <a:pt x="314" y="182"/>
                    <a:pt x="315" y="206"/>
                  </a:cubicBezTo>
                  <a:cubicBezTo>
                    <a:pt x="228" y="206"/>
                    <a:pt x="228" y="206"/>
                    <a:pt x="228" y="206"/>
                  </a:cubicBezTo>
                  <a:lnTo>
                    <a:pt x="228" y="151"/>
                  </a:lnTo>
                  <a:close/>
                  <a:moveTo>
                    <a:pt x="228" y="227"/>
                  </a:moveTo>
                  <a:cubicBezTo>
                    <a:pt x="315" y="227"/>
                    <a:pt x="315" y="227"/>
                    <a:pt x="315" y="227"/>
                  </a:cubicBezTo>
                  <a:cubicBezTo>
                    <a:pt x="314" y="251"/>
                    <a:pt x="310" y="274"/>
                    <a:pt x="305" y="294"/>
                  </a:cubicBezTo>
                  <a:cubicBezTo>
                    <a:pt x="281" y="287"/>
                    <a:pt x="255" y="283"/>
                    <a:pt x="228" y="282"/>
                  </a:cubicBezTo>
                  <a:lnTo>
                    <a:pt x="228" y="227"/>
                  </a:lnTo>
                  <a:close/>
                  <a:moveTo>
                    <a:pt x="206" y="30"/>
                  </a:moveTo>
                  <a:cubicBezTo>
                    <a:pt x="206" y="129"/>
                    <a:pt x="206" y="129"/>
                    <a:pt x="206" y="129"/>
                  </a:cubicBezTo>
                  <a:cubicBezTo>
                    <a:pt x="181" y="128"/>
                    <a:pt x="157" y="124"/>
                    <a:pt x="136" y="118"/>
                  </a:cubicBezTo>
                  <a:cubicBezTo>
                    <a:pt x="151" y="76"/>
                    <a:pt x="176" y="44"/>
                    <a:pt x="206" y="30"/>
                  </a:cubicBezTo>
                  <a:close/>
                  <a:moveTo>
                    <a:pt x="119" y="206"/>
                  </a:moveTo>
                  <a:cubicBezTo>
                    <a:pt x="120" y="182"/>
                    <a:pt x="123" y="159"/>
                    <a:pt x="129" y="139"/>
                  </a:cubicBezTo>
                  <a:cubicBezTo>
                    <a:pt x="153" y="146"/>
                    <a:pt x="179" y="150"/>
                    <a:pt x="206" y="151"/>
                  </a:cubicBezTo>
                  <a:cubicBezTo>
                    <a:pt x="206" y="206"/>
                    <a:pt x="206" y="206"/>
                    <a:pt x="206" y="206"/>
                  </a:cubicBezTo>
                  <a:lnTo>
                    <a:pt x="119" y="206"/>
                  </a:lnTo>
                  <a:close/>
                  <a:moveTo>
                    <a:pt x="206" y="227"/>
                  </a:moveTo>
                  <a:cubicBezTo>
                    <a:pt x="206" y="282"/>
                    <a:pt x="206" y="282"/>
                    <a:pt x="206" y="282"/>
                  </a:cubicBezTo>
                  <a:cubicBezTo>
                    <a:pt x="179" y="283"/>
                    <a:pt x="153" y="287"/>
                    <a:pt x="129" y="294"/>
                  </a:cubicBezTo>
                  <a:cubicBezTo>
                    <a:pt x="123" y="274"/>
                    <a:pt x="120" y="251"/>
                    <a:pt x="119" y="227"/>
                  </a:cubicBezTo>
                  <a:lnTo>
                    <a:pt x="206" y="227"/>
                  </a:lnTo>
                  <a:close/>
                  <a:moveTo>
                    <a:pt x="171" y="27"/>
                  </a:moveTo>
                  <a:cubicBezTo>
                    <a:pt x="148" y="47"/>
                    <a:pt x="128" y="76"/>
                    <a:pt x="115" y="111"/>
                  </a:cubicBezTo>
                  <a:cubicBezTo>
                    <a:pt x="99" y="105"/>
                    <a:pt x="84" y="97"/>
                    <a:pt x="71" y="88"/>
                  </a:cubicBezTo>
                  <a:cubicBezTo>
                    <a:pt x="97" y="58"/>
                    <a:pt x="132" y="37"/>
                    <a:pt x="171" y="27"/>
                  </a:cubicBezTo>
                  <a:close/>
                  <a:moveTo>
                    <a:pt x="58" y="105"/>
                  </a:moveTo>
                  <a:cubicBezTo>
                    <a:pt x="72" y="115"/>
                    <a:pt x="89" y="125"/>
                    <a:pt x="108" y="132"/>
                  </a:cubicBezTo>
                  <a:cubicBezTo>
                    <a:pt x="102" y="155"/>
                    <a:pt x="98" y="180"/>
                    <a:pt x="97" y="206"/>
                  </a:cubicBezTo>
                  <a:cubicBezTo>
                    <a:pt x="22" y="206"/>
                    <a:pt x="22" y="206"/>
                    <a:pt x="22" y="206"/>
                  </a:cubicBezTo>
                  <a:cubicBezTo>
                    <a:pt x="25" y="168"/>
                    <a:pt x="37" y="134"/>
                    <a:pt x="58" y="105"/>
                  </a:cubicBezTo>
                  <a:close/>
                  <a:moveTo>
                    <a:pt x="58" y="328"/>
                  </a:moveTo>
                  <a:cubicBezTo>
                    <a:pt x="37" y="299"/>
                    <a:pt x="25" y="265"/>
                    <a:pt x="22" y="227"/>
                  </a:cubicBezTo>
                  <a:cubicBezTo>
                    <a:pt x="97" y="227"/>
                    <a:pt x="97" y="227"/>
                    <a:pt x="97" y="227"/>
                  </a:cubicBezTo>
                  <a:cubicBezTo>
                    <a:pt x="98" y="254"/>
                    <a:pt x="102" y="278"/>
                    <a:pt x="108" y="301"/>
                  </a:cubicBezTo>
                  <a:cubicBezTo>
                    <a:pt x="89" y="309"/>
                    <a:pt x="72" y="318"/>
                    <a:pt x="58" y="328"/>
                  </a:cubicBezTo>
                  <a:close/>
                  <a:moveTo>
                    <a:pt x="71" y="345"/>
                  </a:moveTo>
                  <a:cubicBezTo>
                    <a:pt x="84" y="336"/>
                    <a:pt x="99" y="328"/>
                    <a:pt x="115" y="322"/>
                  </a:cubicBezTo>
                  <a:cubicBezTo>
                    <a:pt x="128" y="357"/>
                    <a:pt x="148" y="386"/>
                    <a:pt x="171" y="406"/>
                  </a:cubicBezTo>
                  <a:cubicBezTo>
                    <a:pt x="132" y="396"/>
                    <a:pt x="97" y="375"/>
                    <a:pt x="71" y="345"/>
                  </a:cubicBezTo>
                  <a:close/>
                  <a:moveTo>
                    <a:pt x="136" y="315"/>
                  </a:moveTo>
                  <a:cubicBezTo>
                    <a:pt x="157" y="309"/>
                    <a:pt x="181" y="305"/>
                    <a:pt x="206" y="304"/>
                  </a:cubicBezTo>
                  <a:cubicBezTo>
                    <a:pt x="206" y="403"/>
                    <a:pt x="206" y="403"/>
                    <a:pt x="206" y="403"/>
                  </a:cubicBezTo>
                  <a:cubicBezTo>
                    <a:pt x="176" y="389"/>
                    <a:pt x="151" y="357"/>
                    <a:pt x="136" y="315"/>
                  </a:cubicBezTo>
                  <a:close/>
                  <a:moveTo>
                    <a:pt x="228" y="403"/>
                  </a:moveTo>
                  <a:cubicBezTo>
                    <a:pt x="228" y="304"/>
                    <a:pt x="228" y="304"/>
                    <a:pt x="228" y="304"/>
                  </a:cubicBezTo>
                  <a:cubicBezTo>
                    <a:pt x="253" y="305"/>
                    <a:pt x="277" y="309"/>
                    <a:pt x="298" y="315"/>
                  </a:cubicBezTo>
                  <a:cubicBezTo>
                    <a:pt x="283" y="357"/>
                    <a:pt x="258" y="389"/>
                    <a:pt x="228" y="403"/>
                  </a:cubicBezTo>
                  <a:close/>
                  <a:moveTo>
                    <a:pt x="263" y="406"/>
                  </a:moveTo>
                  <a:cubicBezTo>
                    <a:pt x="286" y="386"/>
                    <a:pt x="306" y="357"/>
                    <a:pt x="319" y="322"/>
                  </a:cubicBezTo>
                  <a:cubicBezTo>
                    <a:pt x="335" y="328"/>
                    <a:pt x="350" y="336"/>
                    <a:pt x="363" y="345"/>
                  </a:cubicBezTo>
                  <a:cubicBezTo>
                    <a:pt x="337" y="375"/>
                    <a:pt x="302" y="396"/>
                    <a:pt x="263" y="406"/>
                  </a:cubicBezTo>
                  <a:close/>
                  <a:moveTo>
                    <a:pt x="376" y="328"/>
                  </a:moveTo>
                  <a:cubicBezTo>
                    <a:pt x="361" y="318"/>
                    <a:pt x="344" y="309"/>
                    <a:pt x="325" y="301"/>
                  </a:cubicBezTo>
                  <a:cubicBezTo>
                    <a:pt x="332" y="278"/>
                    <a:pt x="336" y="254"/>
                    <a:pt x="337" y="227"/>
                  </a:cubicBezTo>
                  <a:cubicBezTo>
                    <a:pt x="411" y="227"/>
                    <a:pt x="411" y="227"/>
                    <a:pt x="411" y="227"/>
                  </a:cubicBezTo>
                  <a:cubicBezTo>
                    <a:pt x="409" y="265"/>
                    <a:pt x="396" y="299"/>
                    <a:pt x="376" y="3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1" name="Icon"/>
            <p:cNvSpPr>
              <a:spLocks noEditPoints="1"/>
            </p:cNvSpPr>
            <p:nvPr/>
          </p:nvSpPr>
          <p:spPr bwMode="auto">
            <a:xfrm>
              <a:off x="-5910164" y="6467774"/>
              <a:ext cx="378202" cy="411612"/>
            </a:xfrm>
            <a:custGeom>
              <a:avLst/>
              <a:gdLst>
                <a:gd name="T0" fmla="*/ 849 w 849"/>
                <a:gd name="T1" fmla="*/ 424 h 924"/>
                <a:gd name="T2" fmla="*/ 702 w 849"/>
                <a:gd name="T3" fmla="*/ 274 h 924"/>
                <a:gd name="T4" fmla="*/ 702 w 849"/>
                <a:gd name="T5" fmla="*/ 55 h 924"/>
                <a:gd name="T6" fmla="*/ 582 w 849"/>
                <a:gd name="T7" fmla="*/ 55 h 924"/>
                <a:gd name="T8" fmla="*/ 582 w 849"/>
                <a:gd name="T9" fmla="*/ 155 h 924"/>
                <a:gd name="T10" fmla="*/ 425 w 849"/>
                <a:gd name="T11" fmla="*/ 0 h 924"/>
                <a:gd name="T12" fmla="*/ 0 w 849"/>
                <a:gd name="T13" fmla="*/ 424 h 924"/>
                <a:gd name="T14" fmla="*/ 96 w 849"/>
                <a:gd name="T15" fmla="*/ 424 h 924"/>
                <a:gd name="T16" fmla="*/ 96 w 849"/>
                <a:gd name="T17" fmla="*/ 924 h 924"/>
                <a:gd name="T18" fmla="*/ 222 w 849"/>
                <a:gd name="T19" fmla="*/ 924 h 924"/>
                <a:gd name="T20" fmla="*/ 222 w 849"/>
                <a:gd name="T21" fmla="*/ 629 h 924"/>
                <a:gd name="T22" fmla="*/ 399 w 849"/>
                <a:gd name="T23" fmla="*/ 629 h 924"/>
                <a:gd name="T24" fmla="*/ 399 w 849"/>
                <a:gd name="T25" fmla="*/ 924 h 924"/>
                <a:gd name="T26" fmla="*/ 754 w 849"/>
                <a:gd name="T27" fmla="*/ 924 h 924"/>
                <a:gd name="T28" fmla="*/ 754 w 849"/>
                <a:gd name="T29" fmla="*/ 424 h 924"/>
                <a:gd name="T30" fmla="*/ 849 w 849"/>
                <a:gd name="T31" fmla="*/ 424 h 924"/>
                <a:gd name="T32" fmla="*/ 849 w 849"/>
                <a:gd name="T33" fmla="*/ 424 h 924"/>
                <a:gd name="T34" fmla="*/ 651 w 849"/>
                <a:gd name="T35" fmla="*/ 572 h 924"/>
                <a:gd name="T36" fmla="*/ 506 w 849"/>
                <a:gd name="T37" fmla="*/ 572 h 924"/>
                <a:gd name="T38" fmla="*/ 506 w 849"/>
                <a:gd name="T39" fmla="*/ 426 h 924"/>
                <a:gd name="T40" fmla="*/ 651 w 849"/>
                <a:gd name="T41" fmla="*/ 426 h 924"/>
                <a:gd name="T42" fmla="*/ 651 w 849"/>
                <a:gd name="T43" fmla="*/ 572 h 924"/>
                <a:gd name="T44" fmla="*/ 651 w 849"/>
                <a:gd name="T45" fmla="*/ 57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9" h="924">
                  <a:moveTo>
                    <a:pt x="849" y="424"/>
                  </a:moveTo>
                  <a:lnTo>
                    <a:pt x="702" y="274"/>
                  </a:lnTo>
                  <a:lnTo>
                    <a:pt x="702" y="55"/>
                  </a:lnTo>
                  <a:lnTo>
                    <a:pt x="582" y="55"/>
                  </a:lnTo>
                  <a:lnTo>
                    <a:pt x="582" y="155"/>
                  </a:lnTo>
                  <a:lnTo>
                    <a:pt x="425" y="0"/>
                  </a:lnTo>
                  <a:lnTo>
                    <a:pt x="0" y="424"/>
                  </a:lnTo>
                  <a:lnTo>
                    <a:pt x="96" y="424"/>
                  </a:lnTo>
                  <a:lnTo>
                    <a:pt x="96" y="924"/>
                  </a:lnTo>
                  <a:lnTo>
                    <a:pt x="222" y="924"/>
                  </a:lnTo>
                  <a:lnTo>
                    <a:pt x="222" y="629"/>
                  </a:lnTo>
                  <a:lnTo>
                    <a:pt x="399" y="629"/>
                  </a:lnTo>
                  <a:lnTo>
                    <a:pt x="399" y="924"/>
                  </a:lnTo>
                  <a:lnTo>
                    <a:pt x="754" y="924"/>
                  </a:lnTo>
                  <a:lnTo>
                    <a:pt x="754" y="424"/>
                  </a:lnTo>
                  <a:lnTo>
                    <a:pt x="849" y="424"/>
                  </a:lnTo>
                  <a:lnTo>
                    <a:pt x="849" y="424"/>
                  </a:lnTo>
                  <a:close/>
                  <a:moveTo>
                    <a:pt x="651" y="572"/>
                  </a:moveTo>
                  <a:lnTo>
                    <a:pt x="506" y="572"/>
                  </a:lnTo>
                  <a:lnTo>
                    <a:pt x="506" y="426"/>
                  </a:lnTo>
                  <a:lnTo>
                    <a:pt x="651" y="426"/>
                  </a:lnTo>
                  <a:lnTo>
                    <a:pt x="651" y="572"/>
                  </a:lnTo>
                  <a:lnTo>
                    <a:pt x="651" y="5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2" name="Icon"/>
            <p:cNvSpPr>
              <a:spLocks noEditPoints="1"/>
            </p:cNvSpPr>
            <p:nvPr/>
          </p:nvSpPr>
          <p:spPr bwMode="auto">
            <a:xfrm>
              <a:off x="-5266795" y="7058361"/>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3" name="Icon"/>
            <p:cNvSpPr>
              <a:spLocks noEditPoints="1"/>
            </p:cNvSpPr>
            <p:nvPr/>
          </p:nvSpPr>
          <p:spPr bwMode="auto">
            <a:xfrm>
              <a:off x="-4913637" y="6467774"/>
              <a:ext cx="354583" cy="411612"/>
            </a:xfrm>
            <a:custGeom>
              <a:avLst/>
              <a:gdLst>
                <a:gd name="T0" fmla="*/ 137 w 204"/>
                <a:gd name="T1" fmla="*/ 204 h 206"/>
                <a:gd name="T2" fmla="*/ 140 w 204"/>
                <a:gd name="T3" fmla="*/ 122 h 206"/>
                <a:gd name="T4" fmla="*/ 160 w 204"/>
                <a:gd name="T5" fmla="*/ 30 h 206"/>
                <a:gd name="T6" fmla="*/ 134 w 204"/>
                <a:gd name="T7" fmla="*/ 121 h 206"/>
                <a:gd name="T8" fmla="*/ 119 w 204"/>
                <a:gd name="T9" fmla="*/ 202 h 206"/>
                <a:gd name="T10" fmla="*/ 87 w 204"/>
                <a:gd name="T11" fmla="*/ 152 h 206"/>
                <a:gd name="T12" fmla="*/ 126 w 204"/>
                <a:gd name="T13" fmla="*/ 51 h 206"/>
                <a:gd name="T14" fmla="*/ 167 w 204"/>
                <a:gd name="T15" fmla="*/ 0 h 206"/>
                <a:gd name="T16" fmla="*/ 183 w 204"/>
                <a:gd name="T17" fmla="*/ 71 h 206"/>
                <a:gd name="T18" fmla="*/ 176 w 204"/>
                <a:gd name="T19" fmla="*/ 178 h 206"/>
                <a:gd name="T20" fmla="*/ 137 w 204"/>
                <a:gd name="T21" fmla="*/ 204 h 206"/>
                <a:gd name="T22" fmla="*/ 72 w 204"/>
                <a:gd name="T23" fmla="*/ 167 h 206"/>
                <a:gd name="T24" fmla="*/ 32 w 204"/>
                <a:gd name="T25" fmla="*/ 156 h 206"/>
                <a:gd name="T26" fmla="*/ 72 w 204"/>
                <a:gd name="T27" fmla="*/ 158 h 206"/>
                <a:gd name="T28" fmla="*/ 68 w 204"/>
                <a:gd name="T29" fmla="*/ 144 h 206"/>
                <a:gd name="T30" fmla="*/ 67 w 204"/>
                <a:gd name="T31" fmla="*/ 138 h 206"/>
                <a:gd name="T32" fmla="*/ 67 w 204"/>
                <a:gd name="T33" fmla="*/ 138 h 206"/>
                <a:gd name="T34" fmla="*/ 71 w 204"/>
                <a:gd name="T35" fmla="*/ 100 h 206"/>
                <a:gd name="T36" fmla="*/ 66 w 204"/>
                <a:gd name="T37" fmla="*/ 89 h 206"/>
                <a:gd name="T38" fmla="*/ 33 w 204"/>
                <a:gd name="T39" fmla="*/ 27 h 206"/>
                <a:gd name="T40" fmla="*/ 76 w 204"/>
                <a:gd name="T41" fmla="*/ 85 h 206"/>
                <a:gd name="T42" fmla="*/ 77 w 204"/>
                <a:gd name="T43" fmla="*/ 87 h 206"/>
                <a:gd name="T44" fmla="*/ 95 w 204"/>
                <a:gd name="T45" fmla="*/ 58 h 206"/>
                <a:gd name="T46" fmla="*/ 7 w 204"/>
                <a:gd name="T47" fmla="*/ 4 h 206"/>
                <a:gd name="T48" fmla="*/ 51 w 204"/>
                <a:gd name="T49" fmla="*/ 133 h 206"/>
                <a:gd name="T50" fmla="*/ 7 w 204"/>
                <a:gd name="T51" fmla="*/ 151 h 206"/>
                <a:gd name="T52" fmla="*/ 61 w 204"/>
                <a:gd name="T53" fmla="*/ 190 h 206"/>
                <a:gd name="T54" fmla="*/ 86 w 204"/>
                <a:gd name="T55" fmla="*/ 187 h 206"/>
                <a:gd name="T56" fmla="*/ 75 w 204"/>
                <a:gd name="T57" fmla="*/ 167 h 206"/>
                <a:gd name="T58" fmla="*/ 72 w 204"/>
                <a:gd name="T59" fmla="*/ 1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4" h="206">
                  <a:moveTo>
                    <a:pt x="137" y="204"/>
                  </a:moveTo>
                  <a:cubicBezTo>
                    <a:pt x="134" y="206"/>
                    <a:pt x="134" y="162"/>
                    <a:pt x="140" y="122"/>
                  </a:cubicBezTo>
                  <a:cubicBezTo>
                    <a:pt x="147" y="75"/>
                    <a:pt x="160" y="30"/>
                    <a:pt x="160" y="30"/>
                  </a:cubicBezTo>
                  <a:cubicBezTo>
                    <a:pt x="160" y="30"/>
                    <a:pt x="145" y="74"/>
                    <a:pt x="134" y="121"/>
                  </a:cubicBezTo>
                  <a:cubicBezTo>
                    <a:pt x="125" y="160"/>
                    <a:pt x="120" y="204"/>
                    <a:pt x="119" y="202"/>
                  </a:cubicBezTo>
                  <a:cubicBezTo>
                    <a:pt x="111" y="194"/>
                    <a:pt x="97" y="178"/>
                    <a:pt x="87" y="152"/>
                  </a:cubicBezTo>
                  <a:cubicBezTo>
                    <a:pt x="72" y="114"/>
                    <a:pt x="100" y="71"/>
                    <a:pt x="126" y="51"/>
                  </a:cubicBezTo>
                  <a:cubicBezTo>
                    <a:pt x="152" y="31"/>
                    <a:pt x="167" y="0"/>
                    <a:pt x="167" y="0"/>
                  </a:cubicBezTo>
                  <a:cubicBezTo>
                    <a:pt x="167" y="0"/>
                    <a:pt x="168" y="43"/>
                    <a:pt x="183" y="71"/>
                  </a:cubicBezTo>
                  <a:cubicBezTo>
                    <a:pt x="198" y="99"/>
                    <a:pt x="204" y="150"/>
                    <a:pt x="176" y="178"/>
                  </a:cubicBezTo>
                  <a:cubicBezTo>
                    <a:pt x="160" y="193"/>
                    <a:pt x="147" y="201"/>
                    <a:pt x="137" y="204"/>
                  </a:cubicBezTo>
                  <a:moveTo>
                    <a:pt x="72" y="167"/>
                  </a:moveTo>
                  <a:cubicBezTo>
                    <a:pt x="53" y="163"/>
                    <a:pt x="32" y="156"/>
                    <a:pt x="32" y="156"/>
                  </a:cubicBezTo>
                  <a:cubicBezTo>
                    <a:pt x="32" y="156"/>
                    <a:pt x="52" y="155"/>
                    <a:pt x="72" y="158"/>
                  </a:cubicBezTo>
                  <a:cubicBezTo>
                    <a:pt x="70" y="153"/>
                    <a:pt x="68" y="148"/>
                    <a:pt x="68" y="144"/>
                  </a:cubicBezTo>
                  <a:cubicBezTo>
                    <a:pt x="67" y="142"/>
                    <a:pt x="67" y="140"/>
                    <a:pt x="67" y="138"/>
                  </a:cubicBezTo>
                  <a:cubicBezTo>
                    <a:pt x="67" y="138"/>
                    <a:pt x="67" y="138"/>
                    <a:pt x="67" y="138"/>
                  </a:cubicBezTo>
                  <a:cubicBezTo>
                    <a:pt x="66" y="125"/>
                    <a:pt x="67" y="112"/>
                    <a:pt x="71" y="100"/>
                  </a:cubicBezTo>
                  <a:cubicBezTo>
                    <a:pt x="70" y="97"/>
                    <a:pt x="68" y="93"/>
                    <a:pt x="66" y="89"/>
                  </a:cubicBezTo>
                  <a:cubicBezTo>
                    <a:pt x="55" y="62"/>
                    <a:pt x="34" y="27"/>
                    <a:pt x="33" y="27"/>
                  </a:cubicBezTo>
                  <a:cubicBezTo>
                    <a:pt x="34" y="27"/>
                    <a:pt x="63" y="56"/>
                    <a:pt x="76" y="85"/>
                  </a:cubicBezTo>
                  <a:cubicBezTo>
                    <a:pt x="76" y="86"/>
                    <a:pt x="76" y="86"/>
                    <a:pt x="77" y="87"/>
                  </a:cubicBezTo>
                  <a:cubicBezTo>
                    <a:pt x="81" y="76"/>
                    <a:pt x="88" y="67"/>
                    <a:pt x="95" y="58"/>
                  </a:cubicBezTo>
                  <a:cubicBezTo>
                    <a:pt x="73" y="31"/>
                    <a:pt x="33" y="13"/>
                    <a:pt x="7" y="4"/>
                  </a:cubicBezTo>
                  <a:cubicBezTo>
                    <a:pt x="38" y="48"/>
                    <a:pt x="0" y="96"/>
                    <a:pt x="51" y="133"/>
                  </a:cubicBezTo>
                  <a:cubicBezTo>
                    <a:pt x="28" y="137"/>
                    <a:pt x="7" y="151"/>
                    <a:pt x="7" y="151"/>
                  </a:cubicBezTo>
                  <a:cubicBezTo>
                    <a:pt x="7" y="151"/>
                    <a:pt x="33" y="185"/>
                    <a:pt x="61" y="190"/>
                  </a:cubicBezTo>
                  <a:cubicBezTo>
                    <a:pt x="70" y="192"/>
                    <a:pt x="79" y="190"/>
                    <a:pt x="86" y="187"/>
                  </a:cubicBezTo>
                  <a:cubicBezTo>
                    <a:pt x="82" y="181"/>
                    <a:pt x="79" y="175"/>
                    <a:pt x="75" y="167"/>
                  </a:cubicBezTo>
                  <a:cubicBezTo>
                    <a:pt x="74" y="167"/>
                    <a:pt x="73" y="167"/>
                    <a:pt x="72" y="16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4" name="Icon"/>
            <p:cNvSpPr>
              <a:spLocks noEditPoints="1"/>
            </p:cNvSpPr>
            <p:nvPr/>
          </p:nvSpPr>
          <p:spPr bwMode="auto">
            <a:xfrm>
              <a:off x="-4379638" y="6495330"/>
              <a:ext cx="509449" cy="356500"/>
            </a:xfrm>
            <a:custGeom>
              <a:avLst/>
              <a:gdLst>
                <a:gd name="T0" fmla="*/ 26 w 372"/>
                <a:gd name="T1" fmla="*/ 0 h 260"/>
                <a:gd name="T2" fmla="*/ 346 w 372"/>
                <a:gd name="T3" fmla="*/ 0 h 260"/>
                <a:gd name="T4" fmla="*/ 199 w 372"/>
                <a:gd name="T5" fmla="*/ 146 h 260"/>
                <a:gd name="T6" fmla="*/ 186 w 372"/>
                <a:gd name="T7" fmla="*/ 152 h 260"/>
                <a:gd name="T8" fmla="*/ 173 w 372"/>
                <a:gd name="T9" fmla="*/ 146 h 260"/>
                <a:gd name="T10" fmla="*/ 26 w 372"/>
                <a:gd name="T11" fmla="*/ 0 h 260"/>
                <a:gd name="T12" fmla="*/ 242 w 372"/>
                <a:gd name="T13" fmla="*/ 130 h 260"/>
                <a:gd name="T14" fmla="*/ 213 w 372"/>
                <a:gd name="T15" fmla="*/ 160 h 260"/>
                <a:gd name="T16" fmla="*/ 187 w 372"/>
                <a:gd name="T17" fmla="*/ 170 h 260"/>
                <a:gd name="T18" fmla="*/ 160 w 372"/>
                <a:gd name="T19" fmla="*/ 160 h 260"/>
                <a:gd name="T20" fmla="*/ 131 w 372"/>
                <a:gd name="T21" fmla="*/ 130 h 260"/>
                <a:gd name="T22" fmla="*/ 8 w 372"/>
                <a:gd name="T23" fmla="*/ 252 h 260"/>
                <a:gd name="T24" fmla="*/ 6 w 372"/>
                <a:gd name="T25" fmla="*/ 254 h 260"/>
                <a:gd name="T26" fmla="*/ 19 w 372"/>
                <a:gd name="T27" fmla="*/ 260 h 260"/>
                <a:gd name="T28" fmla="*/ 353 w 372"/>
                <a:gd name="T29" fmla="*/ 260 h 260"/>
                <a:gd name="T30" fmla="*/ 366 w 372"/>
                <a:gd name="T31" fmla="*/ 254 h 260"/>
                <a:gd name="T32" fmla="*/ 364 w 372"/>
                <a:gd name="T33" fmla="*/ 252 h 260"/>
                <a:gd name="T34" fmla="*/ 242 w 372"/>
                <a:gd name="T35" fmla="*/ 130 h 260"/>
                <a:gd name="T36" fmla="*/ 9 w 372"/>
                <a:gd name="T37" fmla="*/ 8 h 260"/>
                <a:gd name="T38" fmla="*/ 6 w 372"/>
                <a:gd name="T39" fmla="*/ 5 h 260"/>
                <a:gd name="T40" fmla="*/ 0 w 372"/>
                <a:gd name="T41" fmla="*/ 19 h 260"/>
                <a:gd name="T42" fmla="*/ 0 w 372"/>
                <a:gd name="T43" fmla="*/ 234 h 260"/>
                <a:gd name="T44" fmla="*/ 118 w 372"/>
                <a:gd name="T45" fmla="*/ 117 h 260"/>
                <a:gd name="T46" fmla="*/ 9 w 372"/>
                <a:gd name="T47" fmla="*/ 8 h 260"/>
                <a:gd name="T48" fmla="*/ 364 w 372"/>
                <a:gd name="T49" fmla="*/ 8 h 260"/>
                <a:gd name="T50" fmla="*/ 255 w 372"/>
                <a:gd name="T51" fmla="*/ 117 h 260"/>
                <a:gd name="T52" fmla="*/ 372 w 372"/>
                <a:gd name="T53" fmla="*/ 234 h 260"/>
                <a:gd name="T54" fmla="*/ 372 w 372"/>
                <a:gd name="T55" fmla="*/ 19 h 260"/>
                <a:gd name="T56" fmla="*/ 366 w 372"/>
                <a:gd name="T57" fmla="*/ 6 h 260"/>
                <a:gd name="T58" fmla="*/ 364 w 372"/>
                <a:gd name="T5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 h="260">
                  <a:moveTo>
                    <a:pt x="26" y="0"/>
                  </a:moveTo>
                  <a:cubicBezTo>
                    <a:pt x="346" y="0"/>
                    <a:pt x="346" y="0"/>
                    <a:pt x="346" y="0"/>
                  </a:cubicBezTo>
                  <a:cubicBezTo>
                    <a:pt x="199" y="146"/>
                    <a:pt x="199" y="146"/>
                    <a:pt x="199" y="146"/>
                  </a:cubicBezTo>
                  <a:cubicBezTo>
                    <a:pt x="196" y="150"/>
                    <a:pt x="191" y="152"/>
                    <a:pt x="186" y="152"/>
                  </a:cubicBezTo>
                  <a:cubicBezTo>
                    <a:pt x="181" y="152"/>
                    <a:pt x="176" y="150"/>
                    <a:pt x="173" y="146"/>
                  </a:cubicBezTo>
                  <a:cubicBezTo>
                    <a:pt x="26" y="0"/>
                    <a:pt x="26" y="0"/>
                    <a:pt x="26" y="0"/>
                  </a:cubicBezTo>
                  <a:close/>
                  <a:moveTo>
                    <a:pt x="242" y="130"/>
                  </a:moveTo>
                  <a:cubicBezTo>
                    <a:pt x="213" y="160"/>
                    <a:pt x="213" y="160"/>
                    <a:pt x="213" y="160"/>
                  </a:cubicBezTo>
                  <a:cubicBezTo>
                    <a:pt x="206" y="167"/>
                    <a:pt x="196" y="170"/>
                    <a:pt x="187" y="170"/>
                  </a:cubicBezTo>
                  <a:cubicBezTo>
                    <a:pt x="177" y="170"/>
                    <a:pt x="168" y="167"/>
                    <a:pt x="160" y="160"/>
                  </a:cubicBezTo>
                  <a:cubicBezTo>
                    <a:pt x="131" y="130"/>
                    <a:pt x="131" y="130"/>
                    <a:pt x="131" y="130"/>
                  </a:cubicBezTo>
                  <a:cubicBezTo>
                    <a:pt x="8" y="252"/>
                    <a:pt x="8" y="252"/>
                    <a:pt x="8" y="252"/>
                  </a:cubicBezTo>
                  <a:cubicBezTo>
                    <a:pt x="7" y="253"/>
                    <a:pt x="7" y="254"/>
                    <a:pt x="6" y="254"/>
                  </a:cubicBezTo>
                  <a:cubicBezTo>
                    <a:pt x="9" y="258"/>
                    <a:pt x="14" y="260"/>
                    <a:pt x="19" y="260"/>
                  </a:cubicBezTo>
                  <a:cubicBezTo>
                    <a:pt x="353" y="260"/>
                    <a:pt x="353" y="260"/>
                    <a:pt x="353" y="260"/>
                  </a:cubicBezTo>
                  <a:cubicBezTo>
                    <a:pt x="358" y="260"/>
                    <a:pt x="363" y="258"/>
                    <a:pt x="366" y="254"/>
                  </a:cubicBezTo>
                  <a:cubicBezTo>
                    <a:pt x="365" y="254"/>
                    <a:pt x="365" y="253"/>
                    <a:pt x="364" y="252"/>
                  </a:cubicBezTo>
                  <a:cubicBezTo>
                    <a:pt x="242" y="130"/>
                    <a:pt x="242" y="130"/>
                    <a:pt x="242" y="130"/>
                  </a:cubicBezTo>
                  <a:close/>
                  <a:moveTo>
                    <a:pt x="9" y="8"/>
                  </a:moveTo>
                  <a:cubicBezTo>
                    <a:pt x="8" y="7"/>
                    <a:pt x="7" y="6"/>
                    <a:pt x="6" y="5"/>
                  </a:cubicBezTo>
                  <a:cubicBezTo>
                    <a:pt x="3" y="9"/>
                    <a:pt x="0" y="13"/>
                    <a:pt x="0" y="19"/>
                  </a:cubicBezTo>
                  <a:cubicBezTo>
                    <a:pt x="0" y="234"/>
                    <a:pt x="0" y="234"/>
                    <a:pt x="0" y="234"/>
                  </a:cubicBezTo>
                  <a:cubicBezTo>
                    <a:pt x="118" y="117"/>
                    <a:pt x="118" y="117"/>
                    <a:pt x="118" y="117"/>
                  </a:cubicBezTo>
                  <a:cubicBezTo>
                    <a:pt x="9" y="8"/>
                    <a:pt x="9" y="8"/>
                    <a:pt x="9" y="8"/>
                  </a:cubicBezTo>
                  <a:close/>
                  <a:moveTo>
                    <a:pt x="364" y="8"/>
                  </a:moveTo>
                  <a:cubicBezTo>
                    <a:pt x="255" y="117"/>
                    <a:pt x="255" y="117"/>
                    <a:pt x="255" y="117"/>
                  </a:cubicBezTo>
                  <a:cubicBezTo>
                    <a:pt x="372" y="234"/>
                    <a:pt x="372" y="234"/>
                    <a:pt x="372" y="234"/>
                  </a:cubicBezTo>
                  <a:cubicBezTo>
                    <a:pt x="372" y="19"/>
                    <a:pt x="372" y="19"/>
                    <a:pt x="372" y="19"/>
                  </a:cubicBezTo>
                  <a:cubicBezTo>
                    <a:pt x="372" y="14"/>
                    <a:pt x="370" y="9"/>
                    <a:pt x="366" y="6"/>
                  </a:cubicBezTo>
                  <a:cubicBezTo>
                    <a:pt x="366" y="6"/>
                    <a:pt x="365" y="7"/>
                    <a:pt x="364"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5" name="Icon"/>
            <p:cNvSpPr>
              <a:spLocks noEditPoints="1"/>
            </p:cNvSpPr>
            <p:nvPr/>
          </p:nvSpPr>
          <p:spPr bwMode="auto">
            <a:xfrm>
              <a:off x="-3690773" y="6483673"/>
              <a:ext cx="430134" cy="379815"/>
            </a:xfrm>
            <a:custGeom>
              <a:avLst/>
              <a:gdLst>
                <a:gd name="T0" fmla="*/ 36 w 261"/>
                <a:gd name="T1" fmla="*/ 55 h 230"/>
                <a:gd name="T2" fmla="*/ 37 w 261"/>
                <a:gd name="T3" fmla="*/ 55 h 230"/>
                <a:gd name="T4" fmla="*/ 42 w 261"/>
                <a:gd name="T5" fmla="*/ 76 h 230"/>
                <a:gd name="T6" fmla="*/ 41 w 261"/>
                <a:gd name="T7" fmla="*/ 75 h 230"/>
                <a:gd name="T8" fmla="*/ 42 w 261"/>
                <a:gd name="T9" fmla="*/ 75 h 230"/>
                <a:gd name="T10" fmla="*/ 34 w 261"/>
                <a:gd name="T11" fmla="*/ 117 h 230"/>
                <a:gd name="T12" fmla="*/ 34 w 261"/>
                <a:gd name="T13" fmla="*/ 116 h 230"/>
                <a:gd name="T14" fmla="*/ 111 w 261"/>
                <a:gd name="T15" fmla="*/ 126 h 230"/>
                <a:gd name="T16" fmla="*/ 90 w 261"/>
                <a:gd name="T17" fmla="*/ 121 h 230"/>
                <a:gd name="T18" fmla="*/ 111 w 261"/>
                <a:gd name="T19" fmla="*/ 126 h 230"/>
                <a:gd name="T20" fmla="*/ 98 w 261"/>
                <a:gd name="T21" fmla="*/ 88 h 230"/>
                <a:gd name="T22" fmla="*/ 111 w 261"/>
                <a:gd name="T23" fmla="*/ 125 h 230"/>
                <a:gd name="T24" fmla="*/ 77 w 261"/>
                <a:gd name="T25" fmla="*/ 82 h 230"/>
                <a:gd name="T26" fmla="*/ 98 w 261"/>
                <a:gd name="T27" fmla="*/ 87 h 230"/>
                <a:gd name="T28" fmla="*/ 97 w 261"/>
                <a:gd name="T29" fmla="*/ 88 h 230"/>
                <a:gd name="T30" fmla="*/ 13 w 261"/>
                <a:gd name="T31" fmla="*/ 137 h 230"/>
                <a:gd name="T32" fmla="*/ 36 w 261"/>
                <a:gd name="T33" fmla="*/ 142 h 230"/>
                <a:gd name="T34" fmla="*/ 6 w 261"/>
                <a:gd name="T35" fmla="*/ 160 h 230"/>
                <a:gd name="T36" fmla="*/ 22 w 261"/>
                <a:gd name="T37" fmla="*/ 135 h 230"/>
                <a:gd name="T38" fmla="*/ 59 w 261"/>
                <a:gd name="T39" fmla="*/ 178 h 230"/>
                <a:gd name="T40" fmla="*/ 29 w 261"/>
                <a:gd name="T41" fmla="*/ 196 h 230"/>
                <a:gd name="T42" fmla="*/ 58 w 261"/>
                <a:gd name="T43" fmla="*/ 177 h 230"/>
                <a:gd name="T44" fmla="*/ 19 w 261"/>
                <a:gd name="T45" fmla="*/ 178 h 230"/>
                <a:gd name="T46" fmla="*/ 116 w 261"/>
                <a:gd name="T47" fmla="*/ 131 h 230"/>
                <a:gd name="T48" fmla="*/ 135 w 261"/>
                <a:gd name="T49" fmla="*/ 147 h 230"/>
                <a:gd name="T50" fmla="*/ 118 w 261"/>
                <a:gd name="T51" fmla="*/ 166 h 230"/>
                <a:gd name="T52" fmla="*/ 98 w 261"/>
                <a:gd name="T53" fmla="*/ 166 h 230"/>
                <a:gd name="T54" fmla="*/ 74 w 261"/>
                <a:gd name="T55" fmla="*/ 133 h 230"/>
                <a:gd name="T56" fmla="*/ 76 w 261"/>
                <a:gd name="T57" fmla="*/ 168 h 230"/>
                <a:gd name="T58" fmla="*/ 76 w 261"/>
                <a:gd name="T59" fmla="*/ 167 h 230"/>
                <a:gd name="T60" fmla="*/ 150 w 261"/>
                <a:gd name="T61" fmla="*/ 74 h 230"/>
                <a:gd name="T62" fmla="*/ 178 w 261"/>
                <a:gd name="T63" fmla="*/ 54 h 230"/>
                <a:gd name="T64" fmla="*/ 149 w 261"/>
                <a:gd name="T65" fmla="*/ 74 h 230"/>
                <a:gd name="T66" fmla="*/ 151 w 261"/>
                <a:gd name="T67" fmla="*/ 74 h 230"/>
                <a:gd name="T68" fmla="*/ 176 w 261"/>
                <a:gd name="T69" fmla="*/ 97 h 230"/>
                <a:gd name="T70" fmla="*/ 166 w 261"/>
                <a:gd name="T71" fmla="*/ 36 h 230"/>
                <a:gd name="T72" fmla="*/ 150 w 261"/>
                <a:gd name="T73" fmla="*/ 74 h 230"/>
                <a:gd name="T74" fmla="*/ 166 w 261"/>
                <a:gd name="T75" fmla="*/ 37 h 230"/>
                <a:gd name="T76" fmla="*/ 123 w 261"/>
                <a:gd name="T77" fmla="*/ 197 h 230"/>
                <a:gd name="T78" fmla="*/ 144 w 261"/>
                <a:gd name="T79" fmla="*/ 225 h 230"/>
                <a:gd name="T80" fmla="*/ 122 w 261"/>
                <a:gd name="T81" fmla="*/ 197 h 230"/>
                <a:gd name="T82" fmla="*/ 144 w 261"/>
                <a:gd name="T83" fmla="*/ 224 h 230"/>
                <a:gd name="T84" fmla="*/ 124 w 261"/>
                <a:gd name="T85" fmla="*/ 197 h 230"/>
                <a:gd name="T86" fmla="*/ 167 w 261"/>
                <a:gd name="T87" fmla="*/ 168 h 230"/>
                <a:gd name="T88" fmla="*/ 157 w 261"/>
                <a:gd name="T89" fmla="*/ 173 h 230"/>
                <a:gd name="T90" fmla="*/ 161 w 261"/>
                <a:gd name="T91" fmla="*/ 211 h 230"/>
                <a:gd name="T92" fmla="*/ 256 w 261"/>
                <a:gd name="T93" fmla="*/ 47 h 230"/>
                <a:gd name="T94" fmla="*/ 250 w 261"/>
                <a:gd name="T95" fmla="*/ 24 h 230"/>
                <a:gd name="T96" fmla="*/ 233 w 261"/>
                <a:gd name="T97" fmla="*/ 54 h 230"/>
                <a:gd name="T98" fmla="*/ 249 w 261"/>
                <a:gd name="T99" fmla="*/ 24 h 230"/>
                <a:gd name="T100" fmla="*/ 215 w 261"/>
                <a:gd name="T101" fmla="*/ 43 h 230"/>
                <a:gd name="T102" fmla="*/ 190 w 261"/>
                <a:gd name="T103" fmla="*/ 9 h 230"/>
                <a:gd name="T104" fmla="*/ 196 w 261"/>
                <a:gd name="T105" fmla="*/ 32 h 230"/>
                <a:gd name="T106" fmla="*/ 197 w 261"/>
                <a:gd name="T107" fmla="*/ 32 h 230"/>
                <a:gd name="T108" fmla="*/ 191 w 261"/>
                <a:gd name="T109" fmla="*/ 109 h 230"/>
                <a:gd name="T110" fmla="*/ 214 w 261"/>
                <a:gd name="T111" fmla="*/ 118 h 230"/>
                <a:gd name="T112" fmla="*/ 205 w 261"/>
                <a:gd name="T113" fmla="*/ 141 h 230"/>
                <a:gd name="T114" fmla="*/ 205 w 261"/>
                <a:gd name="T115" fmla="*/ 140 h 230"/>
                <a:gd name="T116" fmla="*/ 187 w 261"/>
                <a:gd name="T117" fmla="*/ 149 h 230"/>
                <a:gd name="T118" fmla="*/ 160 w 261"/>
                <a:gd name="T119" fmla="*/ 160 h 230"/>
                <a:gd name="T120" fmla="*/ 166 w 261"/>
                <a:gd name="T121" fmla="*/ 1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230">
                  <a:moveTo>
                    <a:pt x="8" y="84"/>
                  </a:moveTo>
                  <a:cubicBezTo>
                    <a:pt x="3" y="64"/>
                    <a:pt x="3" y="64"/>
                    <a:pt x="3" y="64"/>
                  </a:cubicBezTo>
                  <a:cubicBezTo>
                    <a:pt x="3" y="64"/>
                    <a:pt x="3" y="64"/>
                    <a:pt x="3" y="64"/>
                  </a:cubicBezTo>
                  <a:cubicBezTo>
                    <a:pt x="1" y="54"/>
                    <a:pt x="6" y="45"/>
                    <a:pt x="15" y="43"/>
                  </a:cubicBezTo>
                  <a:cubicBezTo>
                    <a:pt x="25" y="41"/>
                    <a:pt x="34" y="46"/>
                    <a:pt x="36" y="55"/>
                  </a:cubicBezTo>
                  <a:cubicBezTo>
                    <a:pt x="36" y="55"/>
                    <a:pt x="36" y="55"/>
                    <a:pt x="36" y="55"/>
                  </a:cubicBezTo>
                  <a:cubicBezTo>
                    <a:pt x="41" y="76"/>
                    <a:pt x="41" y="76"/>
                    <a:pt x="41" y="76"/>
                  </a:cubicBezTo>
                  <a:lnTo>
                    <a:pt x="8" y="84"/>
                  </a:lnTo>
                  <a:close/>
                  <a:moveTo>
                    <a:pt x="42" y="76"/>
                  </a:moveTo>
                  <a:cubicBezTo>
                    <a:pt x="37" y="55"/>
                    <a:pt x="37" y="55"/>
                    <a:pt x="37" y="55"/>
                  </a:cubicBezTo>
                  <a:cubicBezTo>
                    <a:pt x="37" y="55"/>
                    <a:pt x="37" y="55"/>
                    <a:pt x="37" y="55"/>
                  </a:cubicBezTo>
                  <a:cubicBezTo>
                    <a:pt x="37" y="55"/>
                    <a:pt x="37" y="55"/>
                    <a:pt x="37" y="55"/>
                  </a:cubicBezTo>
                  <a:cubicBezTo>
                    <a:pt x="34" y="47"/>
                    <a:pt x="27" y="42"/>
                    <a:pt x="20" y="42"/>
                  </a:cubicBezTo>
                  <a:cubicBezTo>
                    <a:pt x="18" y="42"/>
                    <a:pt x="17" y="42"/>
                    <a:pt x="15" y="43"/>
                  </a:cubicBezTo>
                  <a:cubicBezTo>
                    <a:pt x="6" y="45"/>
                    <a:pt x="0" y="54"/>
                    <a:pt x="2" y="63"/>
                  </a:cubicBezTo>
                  <a:cubicBezTo>
                    <a:pt x="2" y="63"/>
                    <a:pt x="2" y="63"/>
                    <a:pt x="2" y="63"/>
                  </a:cubicBezTo>
                  <a:cubicBezTo>
                    <a:pt x="8" y="85"/>
                    <a:pt x="8" y="85"/>
                    <a:pt x="8" y="85"/>
                  </a:cubicBezTo>
                  <a:lnTo>
                    <a:pt x="42" y="76"/>
                  </a:lnTo>
                  <a:close/>
                  <a:moveTo>
                    <a:pt x="3" y="64"/>
                  </a:moveTo>
                  <a:cubicBezTo>
                    <a:pt x="3" y="63"/>
                    <a:pt x="3" y="63"/>
                    <a:pt x="3" y="63"/>
                  </a:cubicBezTo>
                  <a:cubicBezTo>
                    <a:pt x="1" y="55"/>
                    <a:pt x="7" y="46"/>
                    <a:pt x="16" y="44"/>
                  </a:cubicBezTo>
                  <a:cubicBezTo>
                    <a:pt x="17" y="43"/>
                    <a:pt x="18" y="43"/>
                    <a:pt x="20" y="43"/>
                  </a:cubicBezTo>
                  <a:cubicBezTo>
                    <a:pt x="27" y="43"/>
                    <a:pt x="34" y="48"/>
                    <a:pt x="36" y="55"/>
                  </a:cubicBezTo>
                  <a:cubicBezTo>
                    <a:pt x="41" y="75"/>
                    <a:pt x="41" y="75"/>
                    <a:pt x="41" y="75"/>
                  </a:cubicBezTo>
                  <a:cubicBezTo>
                    <a:pt x="8" y="83"/>
                    <a:pt x="8" y="83"/>
                    <a:pt x="8" y="83"/>
                  </a:cubicBezTo>
                  <a:cubicBezTo>
                    <a:pt x="3" y="64"/>
                    <a:pt x="3" y="64"/>
                    <a:pt x="3" y="64"/>
                  </a:cubicBezTo>
                  <a:close/>
                  <a:moveTo>
                    <a:pt x="34" y="117"/>
                  </a:moveTo>
                  <a:cubicBezTo>
                    <a:pt x="43" y="115"/>
                    <a:pt x="49" y="106"/>
                    <a:pt x="47" y="96"/>
                  </a:cubicBezTo>
                  <a:cubicBezTo>
                    <a:pt x="47" y="96"/>
                    <a:pt x="47" y="96"/>
                    <a:pt x="47" y="96"/>
                  </a:cubicBezTo>
                  <a:cubicBezTo>
                    <a:pt x="42" y="75"/>
                    <a:pt x="42" y="75"/>
                    <a:pt x="42" y="75"/>
                  </a:cubicBezTo>
                  <a:cubicBezTo>
                    <a:pt x="7" y="84"/>
                    <a:pt x="7" y="84"/>
                    <a:pt x="7" y="84"/>
                  </a:cubicBezTo>
                  <a:cubicBezTo>
                    <a:pt x="12" y="104"/>
                    <a:pt x="12" y="104"/>
                    <a:pt x="12" y="104"/>
                  </a:cubicBezTo>
                  <a:cubicBezTo>
                    <a:pt x="13" y="105"/>
                    <a:pt x="13" y="105"/>
                    <a:pt x="13" y="105"/>
                  </a:cubicBezTo>
                  <a:cubicBezTo>
                    <a:pt x="13" y="105"/>
                    <a:pt x="13" y="105"/>
                    <a:pt x="13" y="105"/>
                  </a:cubicBezTo>
                  <a:cubicBezTo>
                    <a:pt x="15" y="112"/>
                    <a:pt x="22" y="118"/>
                    <a:pt x="30" y="118"/>
                  </a:cubicBezTo>
                  <a:cubicBezTo>
                    <a:pt x="31" y="118"/>
                    <a:pt x="32" y="117"/>
                    <a:pt x="34" y="117"/>
                  </a:cubicBezTo>
                  <a:close/>
                  <a:moveTo>
                    <a:pt x="8" y="84"/>
                  </a:moveTo>
                  <a:cubicBezTo>
                    <a:pt x="41" y="76"/>
                    <a:pt x="41" y="76"/>
                    <a:pt x="41" y="76"/>
                  </a:cubicBezTo>
                  <a:cubicBezTo>
                    <a:pt x="46" y="96"/>
                    <a:pt x="46" y="96"/>
                    <a:pt x="46" y="96"/>
                  </a:cubicBezTo>
                  <a:cubicBezTo>
                    <a:pt x="46" y="96"/>
                    <a:pt x="46" y="96"/>
                    <a:pt x="46" y="96"/>
                  </a:cubicBezTo>
                  <a:cubicBezTo>
                    <a:pt x="46" y="96"/>
                    <a:pt x="46" y="96"/>
                    <a:pt x="46" y="96"/>
                  </a:cubicBezTo>
                  <a:cubicBezTo>
                    <a:pt x="48" y="105"/>
                    <a:pt x="43" y="114"/>
                    <a:pt x="34" y="116"/>
                  </a:cubicBezTo>
                  <a:cubicBezTo>
                    <a:pt x="32" y="116"/>
                    <a:pt x="31" y="117"/>
                    <a:pt x="30" y="117"/>
                  </a:cubicBezTo>
                  <a:cubicBezTo>
                    <a:pt x="22" y="117"/>
                    <a:pt x="15" y="111"/>
                    <a:pt x="13" y="104"/>
                  </a:cubicBezTo>
                  <a:cubicBezTo>
                    <a:pt x="13" y="104"/>
                    <a:pt x="13" y="104"/>
                    <a:pt x="13" y="104"/>
                  </a:cubicBezTo>
                  <a:lnTo>
                    <a:pt x="8" y="84"/>
                  </a:lnTo>
                  <a:close/>
                  <a:moveTo>
                    <a:pt x="90" y="121"/>
                  </a:moveTo>
                  <a:cubicBezTo>
                    <a:pt x="111" y="126"/>
                    <a:pt x="111" y="126"/>
                    <a:pt x="111" y="126"/>
                  </a:cubicBezTo>
                  <a:cubicBezTo>
                    <a:pt x="111" y="126"/>
                    <a:pt x="111" y="126"/>
                    <a:pt x="111" y="126"/>
                  </a:cubicBezTo>
                  <a:cubicBezTo>
                    <a:pt x="120" y="128"/>
                    <a:pt x="129" y="122"/>
                    <a:pt x="131" y="113"/>
                  </a:cubicBezTo>
                  <a:cubicBezTo>
                    <a:pt x="133" y="103"/>
                    <a:pt x="127" y="94"/>
                    <a:pt x="118" y="92"/>
                  </a:cubicBezTo>
                  <a:cubicBezTo>
                    <a:pt x="118" y="92"/>
                    <a:pt x="118" y="92"/>
                    <a:pt x="118" y="92"/>
                  </a:cubicBezTo>
                  <a:cubicBezTo>
                    <a:pt x="98" y="87"/>
                    <a:pt x="98" y="87"/>
                    <a:pt x="98" y="87"/>
                  </a:cubicBezTo>
                  <a:lnTo>
                    <a:pt x="90" y="121"/>
                  </a:lnTo>
                  <a:close/>
                  <a:moveTo>
                    <a:pt x="131" y="113"/>
                  </a:moveTo>
                  <a:cubicBezTo>
                    <a:pt x="134" y="103"/>
                    <a:pt x="128" y="94"/>
                    <a:pt x="119" y="92"/>
                  </a:cubicBezTo>
                  <a:cubicBezTo>
                    <a:pt x="119" y="92"/>
                    <a:pt x="119" y="92"/>
                    <a:pt x="119" y="92"/>
                  </a:cubicBezTo>
                  <a:cubicBezTo>
                    <a:pt x="98" y="87"/>
                    <a:pt x="98" y="87"/>
                    <a:pt x="98" y="87"/>
                  </a:cubicBezTo>
                  <a:cubicBezTo>
                    <a:pt x="90" y="121"/>
                    <a:pt x="90" y="121"/>
                    <a:pt x="90" y="121"/>
                  </a:cubicBezTo>
                  <a:cubicBezTo>
                    <a:pt x="111" y="126"/>
                    <a:pt x="111" y="126"/>
                    <a:pt x="111" y="126"/>
                  </a:cubicBezTo>
                  <a:cubicBezTo>
                    <a:pt x="111" y="126"/>
                    <a:pt x="111" y="126"/>
                    <a:pt x="111" y="126"/>
                  </a:cubicBezTo>
                  <a:cubicBezTo>
                    <a:pt x="111" y="126"/>
                    <a:pt x="111" y="126"/>
                    <a:pt x="111" y="126"/>
                  </a:cubicBezTo>
                  <a:cubicBezTo>
                    <a:pt x="112" y="126"/>
                    <a:pt x="113" y="126"/>
                    <a:pt x="114" y="126"/>
                  </a:cubicBezTo>
                  <a:cubicBezTo>
                    <a:pt x="122" y="126"/>
                    <a:pt x="129" y="121"/>
                    <a:pt x="131" y="113"/>
                  </a:cubicBezTo>
                  <a:close/>
                  <a:moveTo>
                    <a:pt x="91" y="121"/>
                  </a:moveTo>
                  <a:cubicBezTo>
                    <a:pt x="98" y="88"/>
                    <a:pt x="98" y="88"/>
                    <a:pt x="98" y="88"/>
                  </a:cubicBezTo>
                  <a:cubicBezTo>
                    <a:pt x="118" y="92"/>
                    <a:pt x="118" y="92"/>
                    <a:pt x="118" y="92"/>
                  </a:cubicBezTo>
                  <a:cubicBezTo>
                    <a:pt x="118" y="92"/>
                    <a:pt x="118" y="92"/>
                    <a:pt x="118" y="92"/>
                  </a:cubicBezTo>
                  <a:cubicBezTo>
                    <a:pt x="118" y="93"/>
                    <a:pt x="118" y="93"/>
                    <a:pt x="118" y="93"/>
                  </a:cubicBezTo>
                  <a:cubicBezTo>
                    <a:pt x="127" y="95"/>
                    <a:pt x="132" y="104"/>
                    <a:pt x="130" y="113"/>
                  </a:cubicBezTo>
                  <a:cubicBezTo>
                    <a:pt x="129" y="120"/>
                    <a:pt x="122" y="125"/>
                    <a:pt x="114" y="125"/>
                  </a:cubicBezTo>
                  <a:cubicBezTo>
                    <a:pt x="113" y="125"/>
                    <a:pt x="112" y="125"/>
                    <a:pt x="111" y="125"/>
                  </a:cubicBezTo>
                  <a:cubicBezTo>
                    <a:pt x="110" y="125"/>
                    <a:pt x="110" y="125"/>
                    <a:pt x="110" y="125"/>
                  </a:cubicBezTo>
                  <a:lnTo>
                    <a:pt x="91" y="121"/>
                  </a:lnTo>
                  <a:close/>
                  <a:moveTo>
                    <a:pt x="98" y="87"/>
                  </a:moveTo>
                  <a:cubicBezTo>
                    <a:pt x="78" y="82"/>
                    <a:pt x="78" y="82"/>
                    <a:pt x="78" y="82"/>
                  </a:cubicBezTo>
                  <a:cubicBezTo>
                    <a:pt x="77" y="82"/>
                    <a:pt x="77" y="82"/>
                    <a:pt x="77" y="82"/>
                  </a:cubicBezTo>
                  <a:cubicBezTo>
                    <a:pt x="77" y="82"/>
                    <a:pt x="77" y="82"/>
                    <a:pt x="77" y="82"/>
                  </a:cubicBezTo>
                  <a:cubicBezTo>
                    <a:pt x="76" y="82"/>
                    <a:pt x="75" y="82"/>
                    <a:pt x="74" y="82"/>
                  </a:cubicBezTo>
                  <a:cubicBezTo>
                    <a:pt x="66" y="82"/>
                    <a:pt x="59" y="87"/>
                    <a:pt x="57" y="96"/>
                  </a:cubicBezTo>
                  <a:cubicBezTo>
                    <a:pt x="55" y="105"/>
                    <a:pt x="60" y="114"/>
                    <a:pt x="69" y="117"/>
                  </a:cubicBezTo>
                  <a:cubicBezTo>
                    <a:pt x="69" y="117"/>
                    <a:pt x="69" y="117"/>
                    <a:pt x="69" y="117"/>
                  </a:cubicBezTo>
                  <a:cubicBezTo>
                    <a:pt x="91" y="122"/>
                    <a:pt x="91" y="122"/>
                    <a:pt x="91" y="122"/>
                  </a:cubicBezTo>
                  <a:lnTo>
                    <a:pt x="98" y="87"/>
                  </a:lnTo>
                  <a:close/>
                  <a:moveTo>
                    <a:pt x="70" y="116"/>
                  </a:moveTo>
                  <a:cubicBezTo>
                    <a:pt x="70" y="116"/>
                    <a:pt x="70" y="116"/>
                    <a:pt x="70" y="116"/>
                  </a:cubicBezTo>
                  <a:cubicBezTo>
                    <a:pt x="61" y="113"/>
                    <a:pt x="56" y="105"/>
                    <a:pt x="58" y="96"/>
                  </a:cubicBezTo>
                  <a:cubicBezTo>
                    <a:pt x="59" y="88"/>
                    <a:pt x="66" y="83"/>
                    <a:pt x="74" y="83"/>
                  </a:cubicBezTo>
                  <a:cubicBezTo>
                    <a:pt x="75" y="83"/>
                    <a:pt x="76" y="83"/>
                    <a:pt x="77" y="83"/>
                  </a:cubicBezTo>
                  <a:cubicBezTo>
                    <a:pt x="97" y="88"/>
                    <a:pt x="97" y="88"/>
                    <a:pt x="97" y="88"/>
                  </a:cubicBezTo>
                  <a:cubicBezTo>
                    <a:pt x="90" y="120"/>
                    <a:pt x="90" y="120"/>
                    <a:pt x="90" y="120"/>
                  </a:cubicBezTo>
                  <a:cubicBezTo>
                    <a:pt x="70" y="116"/>
                    <a:pt x="70" y="116"/>
                    <a:pt x="70" y="116"/>
                  </a:cubicBezTo>
                  <a:close/>
                  <a:moveTo>
                    <a:pt x="47" y="160"/>
                  </a:moveTo>
                  <a:cubicBezTo>
                    <a:pt x="36" y="142"/>
                    <a:pt x="36" y="142"/>
                    <a:pt x="36" y="142"/>
                  </a:cubicBezTo>
                  <a:cubicBezTo>
                    <a:pt x="36" y="142"/>
                    <a:pt x="36" y="142"/>
                    <a:pt x="36" y="142"/>
                  </a:cubicBezTo>
                  <a:cubicBezTo>
                    <a:pt x="31" y="134"/>
                    <a:pt x="20" y="132"/>
                    <a:pt x="13" y="137"/>
                  </a:cubicBezTo>
                  <a:cubicBezTo>
                    <a:pt x="5" y="142"/>
                    <a:pt x="2" y="152"/>
                    <a:pt x="7" y="160"/>
                  </a:cubicBezTo>
                  <a:cubicBezTo>
                    <a:pt x="7" y="160"/>
                    <a:pt x="7" y="160"/>
                    <a:pt x="7" y="160"/>
                  </a:cubicBezTo>
                  <a:cubicBezTo>
                    <a:pt x="18" y="178"/>
                    <a:pt x="18" y="178"/>
                    <a:pt x="18" y="178"/>
                  </a:cubicBezTo>
                  <a:lnTo>
                    <a:pt x="47" y="160"/>
                  </a:lnTo>
                  <a:close/>
                  <a:moveTo>
                    <a:pt x="48" y="160"/>
                  </a:moveTo>
                  <a:cubicBezTo>
                    <a:pt x="36" y="142"/>
                    <a:pt x="36" y="142"/>
                    <a:pt x="36" y="142"/>
                  </a:cubicBezTo>
                  <a:cubicBezTo>
                    <a:pt x="36" y="141"/>
                    <a:pt x="36" y="141"/>
                    <a:pt x="36" y="141"/>
                  </a:cubicBezTo>
                  <a:cubicBezTo>
                    <a:pt x="36" y="141"/>
                    <a:pt x="36" y="141"/>
                    <a:pt x="36" y="141"/>
                  </a:cubicBezTo>
                  <a:cubicBezTo>
                    <a:pt x="33" y="136"/>
                    <a:pt x="27" y="134"/>
                    <a:pt x="22" y="134"/>
                  </a:cubicBezTo>
                  <a:cubicBezTo>
                    <a:pt x="18" y="134"/>
                    <a:pt x="15" y="135"/>
                    <a:pt x="12" y="136"/>
                  </a:cubicBezTo>
                  <a:cubicBezTo>
                    <a:pt x="4" y="141"/>
                    <a:pt x="2" y="152"/>
                    <a:pt x="6" y="160"/>
                  </a:cubicBezTo>
                  <a:cubicBezTo>
                    <a:pt x="6" y="160"/>
                    <a:pt x="6" y="160"/>
                    <a:pt x="6" y="160"/>
                  </a:cubicBezTo>
                  <a:cubicBezTo>
                    <a:pt x="18" y="179"/>
                    <a:pt x="18" y="179"/>
                    <a:pt x="18" y="179"/>
                  </a:cubicBezTo>
                  <a:lnTo>
                    <a:pt x="48" y="160"/>
                  </a:lnTo>
                  <a:close/>
                  <a:moveTo>
                    <a:pt x="7" y="160"/>
                  </a:moveTo>
                  <a:cubicBezTo>
                    <a:pt x="7" y="160"/>
                    <a:pt x="7" y="160"/>
                    <a:pt x="7" y="160"/>
                  </a:cubicBezTo>
                  <a:cubicBezTo>
                    <a:pt x="3" y="152"/>
                    <a:pt x="5" y="142"/>
                    <a:pt x="13" y="137"/>
                  </a:cubicBezTo>
                  <a:cubicBezTo>
                    <a:pt x="15" y="135"/>
                    <a:pt x="19" y="135"/>
                    <a:pt x="22" y="135"/>
                  </a:cubicBezTo>
                  <a:cubicBezTo>
                    <a:pt x="27" y="135"/>
                    <a:pt x="33" y="137"/>
                    <a:pt x="36" y="142"/>
                  </a:cubicBezTo>
                  <a:cubicBezTo>
                    <a:pt x="47" y="160"/>
                    <a:pt x="47" y="160"/>
                    <a:pt x="47" y="160"/>
                  </a:cubicBezTo>
                  <a:cubicBezTo>
                    <a:pt x="18" y="177"/>
                    <a:pt x="18" y="177"/>
                    <a:pt x="18" y="177"/>
                  </a:cubicBezTo>
                  <a:cubicBezTo>
                    <a:pt x="7" y="160"/>
                    <a:pt x="7" y="160"/>
                    <a:pt x="7" y="160"/>
                  </a:cubicBezTo>
                  <a:close/>
                  <a:moveTo>
                    <a:pt x="53" y="201"/>
                  </a:moveTo>
                  <a:cubicBezTo>
                    <a:pt x="61" y="196"/>
                    <a:pt x="64" y="186"/>
                    <a:pt x="59" y="178"/>
                  </a:cubicBezTo>
                  <a:cubicBezTo>
                    <a:pt x="59" y="178"/>
                    <a:pt x="59" y="178"/>
                    <a:pt x="59" y="178"/>
                  </a:cubicBezTo>
                  <a:cubicBezTo>
                    <a:pt x="47" y="159"/>
                    <a:pt x="47" y="159"/>
                    <a:pt x="47" y="159"/>
                  </a:cubicBezTo>
                  <a:cubicBezTo>
                    <a:pt x="17" y="178"/>
                    <a:pt x="17" y="178"/>
                    <a:pt x="17" y="178"/>
                  </a:cubicBezTo>
                  <a:cubicBezTo>
                    <a:pt x="29" y="196"/>
                    <a:pt x="29" y="196"/>
                    <a:pt x="29" y="196"/>
                  </a:cubicBezTo>
                  <a:cubicBezTo>
                    <a:pt x="29" y="196"/>
                    <a:pt x="29" y="196"/>
                    <a:pt x="29" y="196"/>
                  </a:cubicBezTo>
                  <a:cubicBezTo>
                    <a:pt x="29" y="196"/>
                    <a:pt x="29" y="196"/>
                    <a:pt x="29" y="196"/>
                  </a:cubicBezTo>
                  <a:cubicBezTo>
                    <a:pt x="32" y="201"/>
                    <a:pt x="38" y="204"/>
                    <a:pt x="44" y="204"/>
                  </a:cubicBezTo>
                  <a:cubicBezTo>
                    <a:pt x="47" y="204"/>
                    <a:pt x="50" y="203"/>
                    <a:pt x="53" y="201"/>
                  </a:cubicBezTo>
                  <a:close/>
                  <a:moveTo>
                    <a:pt x="19" y="178"/>
                  </a:moveTo>
                  <a:cubicBezTo>
                    <a:pt x="47" y="160"/>
                    <a:pt x="47" y="160"/>
                    <a:pt x="47" y="160"/>
                  </a:cubicBezTo>
                  <a:cubicBezTo>
                    <a:pt x="58" y="177"/>
                    <a:pt x="58" y="177"/>
                    <a:pt x="58" y="177"/>
                  </a:cubicBezTo>
                  <a:cubicBezTo>
                    <a:pt x="58" y="177"/>
                    <a:pt x="58" y="177"/>
                    <a:pt x="58" y="177"/>
                  </a:cubicBezTo>
                  <a:cubicBezTo>
                    <a:pt x="58" y="178"/>
                    <a:pt x="58" y="178"/>
                    <a:pt x="58" y="178"/>
                  </a:cubicBezTo>
                  <a:cubicBezTo>
                    <a:pt x="63" y="186"/>
                    <a:pt x="60" y="196"/>
                    <a:pt x="52" y="200"/>
                  </a:cubicBezTo>
                  <a:cubicBezTo>
                    <a:pt x="50" y="202"/>
                    <a:pt x="47" y="203"/>
                    <a:pt x="44" y="203"/>
                  </a:cubicBezTo>
                  <a:cubicBezTo>
                    <a:pt x="38" y="203"/>
                    <a:pt x="33" y="200"/>
                    <a:pt x="30" y="195"/>
                  </a:cubicBezTo>
                  <a:cubicBezTo>
                    <a:pt x="29" y="195"/>
                    <a:pt x="29" y="195"/>
                    <a:pt x="29" y="195"/>
                  </a:cubicBezTo>
                  <a:lnTo>
                    <a:pt x="19" y="178"/>
                  </a:lnTo>
                  <a:close/>
                  <a:moveTo>
                    <a:pt x="97" y="167"/>
                  </a:moveTo>
                  <a:cubicBezTo>
                    <a:pt x="118" y="165"/>
                    <a:pt x="118" y="165"/>
                    <a:pt x="118" y="165"/>
                  </a:cubicBezTo>
                  <a:cubicBezTo>
                    <a:pt x="118" y="165"/>
                    <a:pt x="118" y="165"/>
                    <a:pt x="118" y="165"/>
                  </a:cubicBezTo>
                  <a:cubicBezTo>
                    <a:pt x="127" y="165"/>
                    <a:pt x="135" y="157"/>
                    <a:pt x="134" y="147"/>
                  </a:cubicBezTo>
                  <a:cubicBezTo>
                    <a:pt x="134" y="138"/>
                    <a:pt x="126" y="131"/>
                    <a:pt x="116" y="131"/>
                  </a:cubicBezTo>
                  <a:cubicBezTo>
                    <a:pt x="116" y="131"/>
                    <a:pt x="116" y="131"/>
                    <a:pt x="116" y="131"/>
                  </a:cubicBezTo>
                  <a:cubicBezTo>
                    <a:pt x="95" y="132"/>
                    <a:pt x="95" y="132"/>
                    <a:pt x="95" y="132"/>
                  </a:cubicBezTo>
                  <a:lnTo>
                    <a:pt x="97" y="167"/>
                  </a:lnTo>
                  <a:close/>
                  <a:moveTo>
                    <a:pt x="118" y="166"/>
                  </a:moveTo>
                  <a:cubicBezTo>
                    <a:pt x="119" y="166"/>
                    <a:pt x="119" y="166"/>
                    <a:pt x="119" y="166"/>
                  </a:cubicBezTo>
                  <a:cubicBezTo>
                    <a:pt x="119" y="166"/>
                    <a:pt x="119" y="166"/>
                    <a:pt x="119" y="166"/>
                  </a:cubicBezTo>
                  <a:cubicBezTo>
                    <a:pt x="128" y="165"/>
                    <a:pt x="135" y="157"/>
                    <a:pt x="135" y="147"/>
                  </a:cubicBezTo>
                  <a:cubicBezTo>
                    <a:pt x="134" y="138"/>
                    <a:pt x="126" y="130"/>
                    <a:pt x="117" y="130"/>
                  </a:cubicBezTo>
                  <a:cubicBezTo>
                    <a:pt x="117" y="130"/>
                    <a:pt x="117" y="130"/>
                    <a:pt x="117" y="130"/>
                  </a:cubicBezTo>
                  <a:cubicBezTo>
                    <a:pt x="95" y="132"/>
                    <a:pt x="95" y="132"/>
                    <a:pt x="95" y="132"/>
                  </a:cubicBezTo>
                  <a:cubicBezTo>
                    <a:pt x="97" y="167"/>
                    <a:pt x="97" y="167"/>
                    <a:pt x="97" y="167"/>
                  </a:cubicBezTo>
                  <a:cubicBezTo>
                    <a:pt x="97" y="167"/>
                    <a:pt x="97" y="167"/>
                    <a:pt x="97" y="167"/>
                  </a:cubicBezTo>
                  <a:lnTo>
                    <a:pt x="118" y="166"/>
                  </a:lnTo>
                  <a:close/>
                  <a:moveTo>
                    <a:pt x="116" y="131"/>
                  </a:moveTo>
                  <a:cubicBezTo>
                    <a:pt x="116" y="131"/>
                    <a:pt x="116" y="131"/>
                    <a:pt x="116" y="131"/>
                  </a:cubicBezTo>
                  <a:cubicBezTo>
                    <a:pt x="116" y="131"/>
                    <a:pt x="116" y="131"/>
                    <a:pt x="116" y="131"/>
                  </a:cubicBezTo>
                  <a:cubicBezTo>
                    <a:pt x="126" y="131"/>
                    <a:pt x="133" y="138"/>
                    <a:pt x="134" y="147"/>
                  </a:cubicBezTo>
                  <a:cubicBezTo>
                    <a:pt x="134" y="156"/>
                    <a:pt x="127" y="164"/>
                    <a:pt x="118" y="165"/>
                  </a:cubicBezTo>
                  <a:cubicBezTo>
                    <a:pt x="98" y="166"/>
                    <a:pt x="98" y="166"/>
                    <a:pt x="98" y="166"/>
                  </a:cubicBezTo>
                  <a:cubicBezTo>
                    <a:pt x="96" y="133"/>
                    <a:pt x="96" y="133"/>
                    <a:pt x="96" y="133"/>
                  </a:cubicBezTo>
                  <a:lnTo>
                    <a:pt x="116" y="131"/>
                  </a:lnTo>
                  <a:close/>
                  <a:moveTo>
                    <a:pt x="98" y="167"/>
                  </a:moveTo>
                  <a:cubicBezTo>
                    <a:pt x="96" y="132"/>
                    <a:pt x="96" y="132"/>
                    <a:pt x="96" y="132"/>
                  </a:cubicBezTo>
                  <a:cubicBezTo>
                    <a:pt x="96" y="132"/>
                    <a:pt x="96" y="132"/>
                    <a:pt x="96" y="132"/>
                  </a:cubicBezTo>
                  <a:cubicBezTo>
                    <a:pt x="74" y="133"/>
                    <a:pt x="74" y="133"/>
                    <a:pt x="74" y="133"/>
                  </a:cubicBezTo>
                  <a:cubicBezTo>
                    <a:pt x="74" y="133"/>
                    <a:pt x="74" y="133"/>
                    <a:pt x="74" y="133"/>
                  </a:cubicBezTo>
                  <a:cubicBezTo>
                    <a:pt x="74" y="133"/>
                    <a:pt x="74" y="133"/>
                    <a:pt x="74" y="133"/>
                  </a:cubicBezTo>
                  <a:cubicBezTo>
                    <a:pt x="64" y="134"/>
                    <a:pt x="57" y="142"/>
                    <a:pt x="58" y="151"/>
                  </a:cubicBezTo>
                  <a:cubicBezTo>
                    <a:pt x="58" y="161"/>
                    <a:pt x="66" y="168"/>
                    <a:pt x="76" y="168"/>
                  </a:cubicBezTo>
                  <a:cubicBezTo>
                    <a:pt x="76" y="168"/>
                    <a:pt x="76" y="168"/>
                    <a:pt x="76" y="168"/>
                  </a:cubicBezTo>
                  <a:cubicBezTo>
                    <a:pt x="76" y="168"/>
                    <a:pt x="76" y="168"/>
                    <a:pt x="76" y="168"/>
                  </a:cubicBezTo>
                  <a:lnTo>
                    <a:pt x="98" y="167"/>
                  </a:lnTo>
                  <a:close/>
                  <a:moveTo>
                    <a:pt x="95" y="133"/>
                  </a:moveTo>
                  <a:cubicBezTo>
                    <a:pt x="97" y="166"/>
                    <a:pt x="97" y="166"/>
                    <a:pt x="97" y="166"/>
                  </a:cubicBezTo>
                  <a:cubicBezTo>
                    <a:pt x="77" y="167"/>
                    <a:pt x="77" y="167"/>
                    <a:pt x="77" y="167"/>
                  </a:cubicBezTo>
                  <a:cubicBezTo>
                    <a:pt x="77" y="167"/>
                    <a:pt x="77" y="167"/>
                    <a:pt x="77" y="167"/>
                  </a:cubicBezTo>
                  <a:cubicBezTo>
                    <a:pt x="76" y="167"/>
                    <a:pt x="76" y="167"/>
                    <a:pt x="76" y="167"/>
                  </a:cubicBezTo>
                  <a:cubicBezTo>
                    <a:pt x="76" y="167"/>
                    <a:pt x="76" y="167"/>
                    <a:pt x="76" y="167"/>
                  </a:cubicBezTo>
                  <a:cubicBezTo>
                    <a:pt x="67" y="167"/>
                    <a:pt x="59" y="160"/>
                    <a:pt x="59" y="151"/>
                  </a:cubicBezTo>
                  <a:cubicBezTo>
                    <a:pt x="58" y="142"/>
                    <a:pt x="65" y="134"/>
                    <a:pt x="74" y="134"/>
                  </a:cubicBezTo>
                  <a:cubicBezTo>
                    <a:pt x="75" y="134"/>
                    <a:pt x="75" y="134"/>
                    <a:pt x="75" y="134"/>
                  </a:cubicBezTo>
                  <a:lnTo>
                    <a:pt x="95" y="133"/>
                  </a:lnTo>
                  <a:close/>
                  <a:moveTo>
                    <a:pt x="150" y="74"/>
                  </a:moveTo>
                  <a:cubicBezTo>
                    <a:pt x="162" y="91"/>
                    <a:pt x="162" y="91"/>
                    <a:pt x="162" y="91"/>
                  </a:cubicBezTo>
                  <a:cubicBezTo>
                    <a:pt x="162" y="91"/>
                    <a:pt x="162" y="91"/>
                    <a:pt x="162" y="91"/>
                  </a:cubicBezTo>
                  <a:cubicBezTo>
                    <a:pt x="168" y="98"/>
                    <a:pt x="178" y="100"/>
                    <a:pt x="186" y="95"/>
                  </a:cubicBezTo>
                  <a:cubicBezTo>
                    <a:pt x="193" y="89"/>
                    <a:pt x="195" y="79"/>
                    <a:pt x="190" y="71"/>
                  </a:cubicBezTo>
                  <a:cubicBezTo>
                    <a:pt x="190" y="71"/>
                    <a:pt x="190" y="71"/>
                    <a:pt x="190" y="71"/>
                  </a:cubicBezTo>
                  <a:cubicBezTo>
                    <a:pt x="178" y="54"/>
                    <a:pt x="178" y="54"/>
                    <a:pt x="178" y="54"/>
                  </a:cubicBezTo>
                  <a:lnTo>
                    <a:pt x="150" y="74"/>
                  </a:lnTo>
                  <a:close/>
                  <a:moveTo>
                    <a:pt x="186" y="95"/>
                  </a:moveTo>
                  <a:cubicBezTo>
                    <a:pt x="194" y="90"/>
                    <a:pt x="196" y="79"/>
                    <a:pt x="191" y="71"/>
                  </a:cubicBezTo>
                  <a:cubicBezTo>
                    <a:pt x="191" y="71"/>
                    <a:pt x="191" y="71"/>
                    <a:pt x="191" y="71"/>
                  </a:cubicBezTo>
                  <a:cubicBezTo>
                    <a:pt x="178" y="53"/>
                    <a:pt x="178" y="53"/>
                    <a:pt x="178" y="53"/>
                  </a:cubicBezTo>
                  <a:cubicBezTo>
                    <a:pt x="149" y="74"/>
                    <a:pt x="149" y="74"/>
                    <a:pt x="149" y="74"/>
                  </a:cubicBezTo>
                  <a:cubicBezTo>
                    <a:pt x="162" y="91"/>
                    <a:pt x="162" y="91"/>
                    <a:pt x="162" y="91"/>
                  </a:cubicBezTo>
                  <a:cubicBezTo>
                    <a:pt x="162" y="92"/>
                    <a:pt x="162" y="92"/>
                    <a:pt x="162" y="92"/>
                  </a:cubicBezTo>
                  <a:cubicBezTo>
                    <a:pt x="162" y="92"/>
                    <a:pt x="162" y="92"/>
                    <a:pt x="162" y="92"/>
                  </a:cubicBezTo>
                  <a:cubicBezTo>
                    <a:pt x="165" y="96"/>
                    <a:pt x="170" y="98"/>
                    <a:pt x="176" y="98"/>
                  </a:cubicBezTo>
                  <a:cubicBezTo>
                    <a:pt x="180" y="98"/>
                    <a:pt x="183" y="97"/>
                    <a:pt x="186" y="95"/>
                  </a:cubicBezTo>
                  <a:close/>
                  <a:moveTo>
                    <a:pt x="151" y="74"/>
                  </a:moveTo>
                  <a:cubicBezTo>
                    <a:pt x="178" y="55"/>
                    <a:pt x="178" y="55"/>
                    <a:pt x="178" y="55"/>
                  </a:cubicBezTo>
                  <a:cubicBezTo>
                    <a:pt x="190" y="71"/>
                    <a:pt x="190" y="71"/>
                    <a:pt x="190" y="71"/>
                  </a:cubicBezTo>
                  <a:cubicBezTo>
                    <a:pt x="190" y="71"/>
                    <a:pt x="190" y="71"/>
                    <a:pt x="190" y="71"/>
                  </a:cubicBezTo>
                  <a:cubicBezTo>
                    <a:pt x="190" y="71"/>
                    <a:pt x="190" y="71"/>
                    <a:pt x="190" y="71"/>
                  </a:cubicBezTo>
                  <a:cubicBezTo>
                    <a:pt x="195" y="79"/>
                    <a:pt x="193" y="89"/>
                    <a:pt x="185" y="94"/>
                  </a:cubicBezTo>
                  <a:cubicBezTo>
                    <a:pt x="183" y="96"/>
                    <a:pt x="179" y="97"/>
                    <a:pt x="176" y="97"/>
                  </a:cubicBezTo>
                  <a:cubicBezTo>
                    <a:pt x="171" y="97"/>
                    <a:pt x="166" y="95"/>
                    <a:pt x="162" y="91"/>
                  </a:cubicBezTo>
                  <a:cubicBezTo>
                    <a:pt x="162" y="90"/>
                    <a:pt x="162" y="90"/>
                    <a:pt x="162" y="90"/>
                  </a:cubicBezTo>
                  <a:lnTo>
                    <a:pt x="151" y="74"/>
                  </a:lnTo>
                  <a:close/>
                  <a:moveTo>
                    <a:pt x="179" y="54"/>
                  </a:moveTo>
                  <a:cubicBezTo>
                    <a:pt x="167" y="36"/>
                    <a:pt x="167" y="36"/>
                    <a:pt x="167" y="36"/>
                  </a:cubicBezTo>
                  <a:cubicBezTo>
                    <a:pt x="166" y="36"/>
                    <a:pt x="166" y="36"/>
                    <a:pt x="166" y="36"/>
                  </a:cubicBezTo>
                  <a:cubicBezTo>
                    <a:pt x="166" y="36"/>
                    <a:pt x="166" y="36"/>
                    <a:pt x="166" y="36"/>
                  </a:cubicBezTo>
                  <a:cubicBezTo>
                    <a:pt x="163" y="32"/>
                    <a:pt x="158" y="29"/>
                    <a:pt x="152" y="29"/>
                  </a:cubicBezTo>
                  <a:cubicBezTo>
                    <a:pt x="149" y="29"/>
                    <a:pt x="145" y="30"/>
                    <a:pt x="142" y="32"/>
                  </a:cubicBezTo>
                  <a:cubicBezTo>
                    <a:pt x="134" y="38"/>
                    <a:pt x="132" y="48"/>
                    <a:pt x="137" y="56"/>
                  </a:cubicBezTo>
                  <a:cubicBezTo>
                    <a:pt x="137" y="56"/>
                    <a:pt x="137" y="56"/>
                    <a:pt x="137" y="56"/>
                  </a:cubicBezTo>
                  <a:cubicBezTo>
                    <a:pt x="150" y="74"/>
                    <a:pt x="150" y="74"/>
                    <a:pt x="150" y="74"/>
                  </a:cubicBezTo>
                  <a:lnTo>
                    <a:pt x="179" y="54"/>
                  </a:lnTo>
                  <a:close/>
                  <a:moveTo>
                    <a:pt x="139" y="57"/>
                  </a:moveTo>
                  <a:cubicBezTo>
                    <a:pt x="138" y="56"/>
                    <a:pt x="138" y="56"/>
                    <a:pt x="138" y="56"/>
                  </a:cubicBezTo>
                  <a:cubicBezTo>
                    <a:pt x="133" y="49"/>
                    <a:pt x="135" y="38"/>
                    <a:pt x="143" y="33"/>
                  </a:cubicBezTo>
                  <a:cubicBezTo>
                    <a:pt x="145" y="31"/>
                    <a:pt x="149" y="30"/>
                    <a:pt x="152" y="30"/>
                  </a:cubicBezTo>
                  <a:cubicBezTo>
                    <a:pt x="157" y="30"/>
                    <a:pt x="163" y="33"/>
                    <a:pt x="166" y="37"/>
                  </a:cubicBezTo>
                  <a:cubicBezTo>
                    <a:pt x="177" y="54"/>
                    <a:pt x="177" y="54"/>
                    <a:pt x="177" y="54"/>
                  </a:cubicBezTo>
                  <a:cubicBezTo>
                    <a:pt x="150" y="73"/>
                    <a:pt x="150" y="73"/>
                    <a:pt x="150" y="73"/>
                  </a:cubicBezTo>
                  <a:cubicBezTo>
                    <a:pt x="139" y="57"/>
                    <a:pt x="139" y="57"/>
                    <a:pt x="139" y="57"/>
                  </a:cubicBezTo>
                  <a:close/>
                  <a:moveTo>
                    <a:pt x="140" y="185"/>
                  </a:moveTo>
                  <a:cubicBezTo>
                    <a:pt x="123" y="197"/>
                    <a:pt x="123" y="197"/>
                    <a:pt x="123" y="197"/>
                  </a:cubicBezTo>
                  <a:cubicBezTo>
                    <a:pt x="123" y="197"/>
                    <a:pt x="123" y="197"/>
                    <a:pt x="123" y="197"/>
                  </a:cubicBezTo>
                  <a:cubicBezTo>
                    <a:pt x="116" y="203"/>
                    <a:pt x="114" y="214"/>
                    <a:pt x="120" y="221"/>
                  </a:cubicBezTo>
                  <a:cubicBezTo>
                    <a:pt x="126" y="229"/>
                    <a:pt x="136" y="230"/>
                    <a:pt x="144" y="225"/>
                  </a:cubicBezTo>
                  <a:cubicBezTo>
                    <a:pt x="144" y="225"/>
                    <a:pt x="144" y="225"/>
                    <a:pt x="144" y="225"/>
                  </a:cubicBezTo>
                  <a:cubicBezTo>
                    <a:pt x="161" y="212"/>
                    <a:pt x="161" y="212"/>
                    <a:pt x="161" y="212"/>
                  </a:cubicBezTo>
                  <a:lnTo>
                    <a:pt x="140" y="185"/>
                  </a:lnTo>
                  <a:close/>
                  <a:moveTo>
                    <a:pt x="144" y="225"/>
                  </a:moveTo>
                  <a:cubicBezTo>
                    <a:pt x="144" y="225"/>
                    <a:pt x="144" y="225"/>
                    <a:pt x="144" y="225"/>
                  </a:cubicBezTo>
                  <a:cubicBezTo>
                    <a:pt x="161" y="212"/>
                    <a:pt x="161" y="212"/>
                    <a:pt x="161" y="212"/>
                  </a:cubicBezTo>
                  <a:cubicBezTo>
                    <a:pt x="140" y="184"/>
                    <a:pt x="140" y="184"/>
                    <a:pt x="140" y="184"/>
                  </a:cubicBezTo>
                  <a:cubicBezTo>
                    <a:pt x="123" y="197"/>
                    <a:pt x="123" y="197"/>
                    <a:pt x="123" y="197"/>
                  </a:cubicBezTo>
                  <a:cubicBezTo>
                    <a:pt x="122" y="197"/>
                    <a:pt x="122" y="197"/>
                    <a:pt x="122" y="197"/>
                  </a:cubicBezTo>
                  <a:cubicBezTo>
                    <a:pt x="122" y="197"/>
                    <a:pt x="122" y="197"/>
                    <a:pt x="122" y="197"/>
                  </a:cubicBezTo>
                  <a:cubicBezTo>
                    <a:pt x="115" y="203"/>
                    <a:pt x="114" y="214"/>
                    <a:pt x="120" y="221"/>
                  </a:cubicBezTo>
                  <a:cubicBezTo>
                    <a:pt x="123" y="226"/>
                    <a:pt x="128" y="228"/>
                    <a:pt x="134" y="228"/>
                  </a:cubicBezTo>
                  <a:cubicBezTo>
                    <a:pt x="137" y="228"/>
                    <a:pt x="141" y="227"/>
                    <a:pt x="144" y="225"/>
                  </a:cubicBezTo>
                  <a:close/>
                  <a:moveTo>
                    <a:pt x="140" y="185"/>
                  </a:moveTo>
                  <a:cubicBezTo>
                    <a:pt x="160" y="212"/>
                    <a:pt x="160" y="212"/>
                    <a:pt x="160" y="212"/>
                  </a:cubicBezTo>
                  <a:cubicBezTo>
                    <a:pt x="144" y="224"/>
                    <a:pt x="144" y="224"/>
                    <a:pt x="144" y="224"/>
                  </a:cubicBezTo>
                  <a:cubicBezTo>
                    <a:pt x="144" y="224"/>
                    <a:pt x="144" y="224"/>
                    <a:pt x="144" y="224"/>
                  </a:cubicBezTo>
                  <a:cubicBezTo>
                    <a:pt x="144" y="224"/>
                    <a:pt x="144" y="224"/>
                    <a:pt x="144" y="224"/>
                  </a:cubicBezTo>
                  <a:cubicBezTo>
                    <a:pt x="141" y="226"/>
                    <a:pt x="137" y="227"/>
                    <a:pt x="134" y="227"/>
                  </a:cubicBezTo>
                  <a:cubicBezTo>
                    <a:pt x="129" y="227"/>
                    <a:pt x="124" y="225"/>
                    <a:pt x="121" y="221"/>
                  </a:cubicBezTo>
                  <a:cubicBezTo>
                    <a:pt x="115" y="214"/>
                    <a:pt x="116" y="203"/>
                    <a:pt x="123" y="198"/>
                  </a:cubicBezTo>
                  <a:cubicBezTo>
                    <a:pt x="124" y="197"/>
                    <a:pt x="124" y="197"/>
                    <a:pt x="124" y="197"/>
                  </a:cubicBezTo>
                  <a:lnTo>
                    <a:pt x="140" y="185"/>
                  </a:lnTo>
                  <a:close/>
                  <a:moveTo>
                    <a:pt x="178" y="200"/>
                  </a:moveTo>
                  <a:cubicBezTo>
                    <a:pt x="178" y="200"/>
                    <a:pt x="178" y="200"/>
                    <a:pt x="178" y="200"/>
                  </a:cubicBezTo>
                  <a:cubicBezTo>
                    <a:pt x="178" y="200"/>
                    <a:pt x="178" y="200"/>
                    <a:pt x="178" y="200"/>
                  </a:cubicBezTo>
                  <a:cubicBezTo>
                    <a:pt x="185" y="193"/>
                    <a:pt x="187" y="183"/>
                    <a:pt x="181" y="175"/>
                  </a:cubicBezTo>
                  <a:cubicBezTo>
                    <a:pt x="178" y="171"/>
                    <a:pt x="172" y="168"/>
                    <a:pt x="167" y="168"/>
                  </a:cubicBezTo>
                  <a:cubicBezTo>
                    <a:pt x="163" y="168"/>
                    <a:pt x="160" y="169"/>
                    <a:pt x="157" y="171"/>
                  </a:cubicBezTo>
                  <a:cubicBezTo>
                    <a:pt x="157" y="171"/>
                    <a:pt x="157" y="171"/>
                    <a:pt x="157" y="171"/>
                  </a:cubicBezTo>
                  <a:cubicBezTo>
                    <a:pt x="139" y="184"/>
                    <a:pt x="139" y="184"/>
                    <a:pt x="139" y="184"/>
                  </a:cubicBezTo>
                  <a:cubicBezTo>
                    <a:pt x="161" y="213"/>
                    <a:pt x="161" y="213"/>
                    <a:pt x="161" y="213"/>
                  </a:cubicBezTo>
                  <a:lnTo>
                    <a:pt x="178" y="200"/>
                  </a:lnTo>
                  <a:close/>
                  <a:moveTo>
                    <a:pt x="157" y="173"/>
                  </a:moveTo>
                  <a:cubicBezTo>
                    <a:pt x="157" y="173"/>
                    <a:pt x="157" y="173"/>
                    <a:pt x="157" y="173"/>
                  </a:cubicBezTo>
                  <a:cubicBezTo>
                    <a:pt x="157" y="172"/>
                    <a:pt x="157" y="172"/>
                    <a:pt x="157" y="172"/>
                  </a:cubicBezTo>
                  <a:cubicBezTo>
                    <a:pt x="160" y="170"/>
                    <a:pt x="163" y="169"/>
                    <a:pt x="167" y="169"/>
                  </a:cubicBezTo>
                  <a:cubicBezTo>
                    <a:pt x="172" y="169"/>
                    <a:pt x="177" y="172"/>
                    <a:pt x="180" y="176"/>
                  </a:cubicBezTo>
                  <a:cubicBezTo>
                    <a:pt x="186" y="183"/>
                    <a:pt x="184" y="193"/>
                    <a:pt x="177" y="199"/>
                  </a:cubicBezTo>
                  <a:cubicBezTo>
                    <a:pt x="161" y="211"/>
                    <a:pt x="161" y="211"/>
                    <a:pt x="161" y="211"/>
                  </a:cubicBezTo>
                  <a:cubicBezTo>
                    <a:pt x="141" y="185"/>
                    <a:pt x="141" y="185"/>
                    <a:pt x="141" y="185"/>
                  </a:cubicBezTo>
                  <a:lnTo>
                    <a:pt x="157" y="173"/>
                  </a:lnTo>
                  <a:close/>
                  <a:moveTo>
                    <a:pt x="214" y="43"/>
                  </a:moveTo>
                  <a:cubicBezTo>
                    <a:pt x="232" y="54"/>
                    <a:pt x="232" y="54"/>
                    <a:pt x="232" y="54"/>
                  </a:cubicBezTo>
                  <a:cubicBezTo>
                    <a:pt x="232" y="54"/>
                    <a:pt x="232" y="54"/>
                    <a:pt x="232" y="54"/>
                  </a:cubicBezTo>
                  <a:cubicBezTo>
                    <a:pt x="241" y="58"/>
                    <a:pt x="251" y="55"/>
                    <a:pt x="256" y="47"/>
                  </a:cubicBezTo>
                  <a:cubicBezTo>
                    <a:pt x="260" y="39"/>
                    <a:pt x="258" y="29"/>
                    <a:pt x="250" y="24"/>
                  </a:cubicBezTo>
                  <a:cubicBezTo>
                    <a:pt x="250" y="24"/>
                    <a:pt x="250" y="24"/>
                    <a:pt x="250" y="24"/>
                  </a:cubicBezTo>
                  <a:cubicBezTo>
                    <a:pt x="231" y="13"/>
                    <a:pt x="231" y="13"/>
                    <a:pt x="231" y="13"/>
                  </a:cubicBezTo>
                  <a:lnTo>
                    <a:pt x="214" y="43"/>
                  </a:lnTo>
                  <a:close/>
                  <a:moveTo>
                    <a:pt x="256" y="47"/>
                  </a:moveTo>
                  <a:cubicBezTo>
                    <a:pt x="261" y="39"/>
                    <a:pt x="258" y="29"/>
                    <a:pt x="250" y="24"/>
                  </a:cubicBezTo>
                  <a:cubicBezTo>
                    <a:pt x="250" y="23"/>
                    <a:pt x="250" y="23"/>
                    <a:pt x="250" y="23"/>
                  </a:cubicBezTo>
                  <a:cubicBezTo>
                    <a:pt x="231" y="12"/>
                    <a:pt x="231" y="12"/>
                    <a:pt x="231" y="12"/>
                  </a:cubicBezTo>
                  <a:cubicBezTo>
                    <a:pt x="214" y="43"/>
                    <a:pt x="214" y="43"/>
                    <a:pt x="214" y="43"/>
                  </a:cubicBezTo>
                  <a:cubicBezTo>
                    <a:pt x="232" y="54"/>
                    <a:pt x="232" y="54"/>
                    <a:pt x="232" y="54"/>
                  </a:cubicBezTo>
                  <a:cubicBezTo>
                    <a:pt x="233" y="54"/>
                    <a:pt x="233" y="54"/>
                    <a:pt x="233" y="54"/>
                  </a:cubicBezTo>
                  <a:cubicBezTo>
                    <a:pt x="233" y="54"/>
                    <a:pt x="233" y="54"/>
                    <a:pt x="233" y="54"/>
                  </a:cubicBezTo>
                  <a:cubicBezTo>
                    <a:pt x="235" y="55"/>
                    <a:pt x="238" y="56"/>
                    <a:pt x="241" y="56"/>
                  </a:cubicBezTo>
                  <a:cubicBezTo>
                    <a:pt x="247" y="56"/>
                    <a:pt x="253" y="53"/>
                    <a:pt x="256" y="47"/>
                  </a:cubicBezTo>
                  <a:close/>
                  <a:moveTo>
                    <a:pt x="215" y="43"/>
                  </a:moveTo>
                  <a:cubicBezTo>
                    <a:pt x="232" y="14"/>
                    <a:pt x="232" y="14"/>
                    <a:pt x="232" y="14"/>
                  </a:cubicBezTo>
                  <a:cubicBezTo>
                    <a:pt x="249" y="24"/>
                    <a:pt x="249" y="24"/>
                    <a:pt x="249" y="24"/>
                  </a:cubicBezTo>
                  <a:cubicBezTo>
                    <a:pt x="249" y="24"/>
                    <a:pt x="249" y="24"/>
                    <a:pt x="249" y="24"/>
                  </a:cubicBezTo>
                  <a:cubicBezTo>
                    <a:pt x="249" y="24"/>
                    <a:pt x="249" y="24"/>
                    <a:pt x="249" y="24"/>
                  </a:cubicBezTo>
                  <a:cubicBezTo>
                    <a:pt x="257" y="29"/>
                    <a:pt x="260" y="39"/>
                    <a:pt x="255" y="47"/>
                  </a:cubicBezTo>
                  <a:cubicBezTo>
                    <a:pt x="252" y="52"/>
                    <a:pt x="247" y="55"/>
                    <a:pt x="241" y="55"/>
                  </a:cubicBezTo>
                  <a:cubicBezTo>
                    <a:pt x="238" y="55"/>
                    <a:pt x="235" y="54"/>
                    <a:pt x="233" y="53"/>
                  </a:cubicBezTo>
                  <a:cubicBezTo>
                    <a:pt x="232" y="53"/>
                    <a:pt x="232" y="53"/>
                    <a:pt x="232" y="53"/>
                  </a:cubicBezTo>
                  <a:lnTo>
                    <a:pt x="215" y="43"/>
                  </a:lnTo>
                  <a:close/>
                  <a:moveTo>
                    <a:pt x="232" y="13"/>
                  </a:moveTo>
                  <a:cubicBezTo>
                    <a:pt x="214" y="2"/>
                    <a:pt x="214" y="2"/>
                    <a:pt x="214" y="2"/>
                  </a:cubicBezTo>
                  <a:cubicBezTo>
                    <a:pt x="213" y="2"/>
                    <a:pt x="213" y="2"/>
                    <a:pt x="213" y="2"/>
                  </a:cubicBezTo>
                  <a:cubicBezTo>
                    <a:pt x="213" y="2"/>
                    <a:pt x="213" y="2"/>
                    <a:pt x="213" y="2"/>
                  </a:cubicBezTo>
                  <a:cubicBezTo>
                    <a:pt x="211" y="1"/>
                    <a:pt x="208" y="0"/>
                    <a:pt x="205" y="0"/>
                  </a:cubicBezTo>
                  <a:cubicBezTo>
                    <a:pt x="199" y="0"/>
                    <a:pt x="193" y="3"/>
                    <a:pt x="190" y="9"/>
                  </a:cubicBezTo>
                  <a:cubicBezTo>
                    <a:pt x="185" y="17"/>
                    <a:pt x="187" y="27"/>
                    <a:pt x="195" y="33"/>
                  </a:cubicBezTo>
                  <a:cubicBezTo>
                    <a:pt x="195" y="33"/>
                    <a:pt x="195" y="33"/>
                    <a:pt x="195" y="33"/>
                  </a:cubicBezTo>
                  <a:cubicBezTo>
                    <a:pt x="214" y="44"/>
                    <a:pt x="214" y="44"/>
                    <a:pt x="214" y="44"/>
                  </a:cubicBezTo>
                  <a:lnTo>
                    <a:pt x="232" y="13"/>
                  </a:lnTo>
                  <a:close/>
                  <a:moveTo>
                    <a:pt x="197" y="32"/>
                  </a:moveTo>
                  <a:cubicBezTo>
                    <a:pt x="196" y="32"/>
                    <a:pt x="196" y="32"/>
                    <a:pt x="196" y="32"/>
                  </a:cubicBezTo>
                  <a:cubicBezTo>
                    <a:pt x="188" y="27"/>
                    <a:pt x="186" y="17"/>
                    <a:pt x="191" y="9"/>
                  </a:cubicBezTo>
                  <a:cubicBezTo>
                    <a:pt x="194" y="4"/>
                    <a:pt x="199" y="1"/>
                    <a:pt x="205" y="1"/>
                  </a:cubicBezTo>
                  <a:cubicBezTo>
                    <a:pt x="208" y="1"/>
                    <a:pt x="211" y="2"/>
                    <a:pt x="213" y="3"/>
                  </a:cubicBezTo>
                  <a:cubicBezTo>
                    <a:pt x="231" y="13"/>
                    <a:pt x="231" y="13"/>
                    <a:pt x="231" y="13"/>
                  </a:cubicBezTo>
                  <a:cubicBezTo>
                    <a:pt x="214" y="42"/>
                    <a:pt x="214" y="42"/>
                    <a:pt x="214" y="42"/>
                  </a:cubicBezTo>
                  <a:cubicBezTo>
                    <a:pt x="197" y="32"/>
                    <a:pt x="197" y="32"/>
                    <a:pt x="197" y="32"/>
                  </a:cubicBezTo>
                  <a:close/>
                  <a:moveTo>
                    <a:pt x="186" y="149"/>
                  </a:moveTo>
                  <a:cubicBezTo>
                    <a:pt x="205" y="141"/>
                    <a:pt x="205" y="141"/>
                    <a:pt x="205" y="141"/>
                  </a:cubicBezTo>
                  <a:cubicBezTo>
                    <a:pt x="205" y="141"/>
                    <a:pt x="205" y="141"/>
                    <a:pt x="205" y="141"/>
                  </a:cubicBezTo>
                  <a:cubicBezTo>
                    <a:pt x="214" y="137"/>
                    <a:pt x="217" y="127"/>
                    <a:pt x="213" y="118"/>
                  </a:cubicBezTo>
                  <a:cubicBezTo>
                    <a:pt x="210" y="109"/>
                    <a:pt x="200" y="106"/>
                    <a:pt x="191" y="109"/>
                  </a:cubicBezTo>
                  <a:cubicBezTo>
                    <a:pt x="191" y="109"/>
                    <a:pt x="191" y="109"/>
                    <a:pt x="191" y="109"/>
                  </a:cubicBezTo>
                  <a:cubicBezTo>
                    <a:pt x="172" y="118"/>
                    <a:pt x="172" y="118"/>
                    <a:pt x="172" y="118"/>
                  </a:cubicBezTo>
                  <a:lnTo>
                    <a:pt x="186" y="149"/>
                  </a:lnTo>
                  <a:close/>
                  <a:moveTo>
                    <a:pt x="205" y="141"/>
                  </a:moveTo>
                  <a:cubicBezTo>
                    <a:pt x="206" y="141"/>
                    <a:pt x="206" y="141"/>
                    <a:pt x="206" y="141"/>
                  </a:cubicBezTo>
                  <a:cubicBezTo>
                    <a:pt x="206" y="141"/>
                    <a:pt x="206" y="141"/>
                    <a:pt x="206" y="141"/>
                  </a:cubicBezTo>
                  <a:cubicBezTo>
                    <a:pt x="214" y="137"/>
                    <a:pt x="218" y="127"/>
                    <a:pt x="214" y="118"/>
                  </a:cubicBezTo>
                  <a:cubicBezTo>
                    <a:pt x="211" y="111"/>
                    <a:pt x="205" y="107"/>
                    <a:pt x="198" y="107"/>
                  </a:cubicBezTo>
                  <a:cubicBezTo>
                    <a:pt x="196" y="107"/>
                    <a:pt x="193" y="108"/>
                    <a:pt x="191" y="108"/>
                  </a:cubicBezTo>
                  <a:cubicBezTo>
                    <a:pt x="191" y="108"/>
                    <a:pt x="191" y="108"/>
                    <a:pt x="191" y="108"/>
                  </a:cubicBezTo>
                  <a:cubicBezTo>
                    <a:pt x="171" y="117"/>
                    <a:pt x="171" y="117"/>
                    <a:pt x="171" y="117"/>
                  </a:cubicBezTo>
                  <a:cubicBezTo>
                    <a:pt x="186" y="150"/>
                    <a:pt x="186" y="150"/>
                    <a:pt x="186" y="150"/>
                  </a:cubicBezTo>
                  <a:lnTo>
                    <a:pt x="205" y="141"/>
                  </a:lnTo>
                  <a:close/>
                  <a:moveTo>
                    <a:pt x="191" y="110"/>
                  </a:moveTo>
                  <a:cubicBezTo>
                    <a:pt x="191" y="110"/>
                    <a:pt x="191" y="110"/>
                    <a:pt x="191" y="110"/>
                  </a:cubicBezTo>
                  <a:cubicBezTo>
                    <a:pt x="191" y="110"/>
                    <a:pt x="191" y="110"/>
                    <a:pt x="191" y="110"/>
                  </a:cubicBezTo>
                  <a:cubicBezTo>
                    <a:pt x="193" y="109"/>
                    <a:pt x="195" y="108"/>
                    <a:pt x="198" y="108"/>
                  </a:cubicBezTo>
                  <a:cubicBezTo>
                    <a:pt x="204" y="108"/>
                    <a:pt x="210" y="112"/>
                    <a:pt x="213" y="118"/>
                  </a:cubicBezTo>
                  <a:cubicBezTo>
                    <a:pt x="217" y="127"/>
                    <a:pt x="213" y="136"/>
                    <a:pt x="205" y="140"/>
                  </a:cubicBezTo>
                  <a:cubicBezTo>
                    <a:pt x="186" y="148"/>
                    <a:pt x="186" y="148"/>
                    <a:pt x="186" y="148"/>
                  </a:cubicBezTo>
                  <a:cubicBezTo>
                    <a:pt x="173" y="118"/>
                    <a:pt x="173" y="118"/>
                    <a:pt x="173" y="118"/>
                  </a:cubicBezTo>
                  <a:lnTo>
                    <a:pt x="191" y="110"/>
                  </a:lnTo>
                  <a:close/>
                  <a:moveTo>
                    <a:pt x="166" y="158"/>
                  </a:moveTo>
                  <a:cubicBezTo>
                    <a:pt x="166" y="158"/>
                    <a:pt x="166" y="158"/>
                    <a:pt x="166" y="158"/>
                  </a:cubicBezTo>
                  <a:cubicBezTo>
                    <a:pt x="187" y="149"/>
                    <a:pt x="187" y="149"/>
                    <a:pt x="187" y="149"/>
                  </a:cubicBezTo>
                  <a:cubicBezTo>
                    <a:pt x="172" y="117"/>
                    <a:pt x="172" y="117"/>
                    <a:pt x="172" y="117"/>
                  </a:cubicBezTo>
                  <a:cubicBezTo>
                    <a:pt x="152" y="126"/>
                    <a:pt x="152" y="126"/>
                    <a:pt x="152" y="126"/>
                  </a:cubicBezTo>
                  <a:cubicBezTo>
                    <a:pt x="152" y="126"/>
                    <a:pt x="152" y="126"/>
                    <a:pt x="152" y="126"/>
                  </a:cubicBezTo>
                  <a:cubicBezTo>
                    <a:pt x="152" y="126"/>
                    <a:pt x="152" y="126"/>
                    <a:pt x="152" y="126"/>
                  </a:cubicBezTo>
                  <a:cubicBezTo>
                    <a:pt x="144" y="130"/>
                    <a:pt x="140" y="140"/>
                    <a:pt x="144" y="149"/>
                  </a:cubicBezTo>
                  <a:cubicBezTo>
                    <a:pt x="147" y="155"/>
                    <a:pt x="153" y="160"/>
                    <a:pt x="160" y="160"/>
                  </a:cubicBezTo>
                  <a:cubicBezTo>
                    <a:pt x="162" y="160"/>
                    <a:pt x="164" y="159"/>
                    <a:pt x="166" y="158"/>
                  </a:cubicBezTo>
                  <a:close/>
                  <a:moveTo>
                    <a:pt x="172" y="118"/>
                  </a:moveTo>
                  <a:cubicBezTo>
                    <a:pt x="185" y="149"/>
                    <a:pt x="185" y="149"/>
                    <a:pt x="185" y="149"/>
                  </a:cubicBezTo>
                  <a:cubicBezTo>
                    <a:pt x="167" y="157"/>
                    <a:pt x="167" y="157"/>
                    <a:pt x="167" y="157"/>
                  </a:cubicBezTo>
                  <a:cubicBezTo>
                    <a:pt x="167" y="157"/>
                    <a:pt x="167" y="157"/>
                    <a:pt x="167" y="157"/>
                  </a:cubicBezTo>
                  <a:cubicBezTo>
                    <a:pt x="166" y="157"/>
                    <a:pt x="166" y="157"/>
                    <a:pt x="166" y="157"/>
                  </a:cubicBezTo>
                  <a:cubicBezTo>
                    <a:pt x="164" y="158"/>
                    <a:pt x="162" y="159"/>
                    <a:pt x="160" y="159"/>
                  </a:cubicBezTo>
                  <a:cubicBezTo>
                    <a:pt x="153" y="159"/>
                    <a:pt x="147" y="155"/>
                    <a:pt x="145" y="149"/>
                  </a:cubicBezTo>
                  <a:cubicBezTo>
                    <a:pt x="141" y="140"/>
                    <a:pt x="145" y="131"/>
                    <a:pt x="153" y="127"/>
                  </a:cubicBezTo>
                  <a:cubicBezTo>
                    <a:pt x="153" y="127"/>
                    <a:pt x="153" y="127"/>
                    <a:pt x="153" y="127"/>
                  </a:cubicBezTo>
                  <a:lnTo>
                    <a:pt x="172"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66" name="Icon"/>
            <p:cNvSpPr>
              <a:spLocks noEditPoints="1"/>
            </p:cNvSpPr>
            <p:nvPr/>
          </p:nvSpPr>
          <p:spPr bwMode="auto">
            <a:xfrm>
              <a:off x="-2443684" y="6464368"/>
              <a:ext cx="252024" cy="418424"/>
            </a:xfrm>
            <a:custGeom>
              <a:avLst/>
              <a:gdLst>
                <a:gd name="T0" fmla="*/ 173 w 195"/>
                <a:gd name="T1" fmla="*/ 266 h 326"/>
                <a:gd name="T2" fmla="*/ 20 w 195"/>
                <a:gd name="T3" fmla="*/ 265 h 326"/>
                <a:gd name="T4" fmla="*/ 22 w 195"/>
                <a:gd name="T5" fmla="*/ 51 h 326"/>
                <a:gd name="T6" fmla="*/ 174 w 195"/>
                <a:gd name="T7" fmla="*/ 52 h 326"/>
                <a:gd name="T8" fmla="*/ 173 w 195"/>
                <a:gd name="T9" fmla="*/ 266 h 326"/>
                <a:gd name="T10" fmla="*/ 131 w 195"/>
                <a:gd name="T11" fmla="*/ 36 h 326"/>
                <a:gd name="T12" fmla="*/ 129 w 195"/>
                <a:gd name="T13" fmla="*/ 37 h 326"/>
                <a:gd name="T14" fmla="*/ 90 w 195"/>
                <a:gd name="T15" fmla="*/ 37 h 326"/>
                <a:gd name="T16" fmla="*/ 88 w 195"/>
                <a:gd name="T17" fmla="*/ 35 h 326"/>
                <a:gd name="T18" fmla="*/ 88 w 195"/>
                <a:gd name="T19" fmla="*/ 29 h 326"/>
                <a:gd name="T20" fmla="*/ 90 w 195"/>
                <a:gd name="T21" fmla="*/ 27 h 326"/>
                <a:gd name="T22" fmla="*/ 129 w 195"/>
                <a:gd name="T23" fmla="*/ 27 h 326"/>
                <a:gd name="T24" fmla="*/ 131 w 195"/>
                <a:gd name="T25" fmla="*/ 29 h 326"/>
                <a:gd name="T26" fmla="*/ 131 w 195"/>
                <a:gd name="T27" fmla="*/ 36 h 326"/>
                <a:gd name="T28" fmla="*/ 78 w 195"/>
                <a:gd name="T29" fmla="*/ 32 h 326"/>
                <a:gd name="T30" fmla="*/ 72 w 195"/>
                <a:gd name="T31" fmla="*/ 38 h 326"/>
                <a:gd name="T32" fmla="*/ 66 w 195"/>
                <a:gd name="T33" fmla="*/ 32 h 326"/>
                <a:gd name="T34" fmla="*/ 72 w 195"/>
                <a:gd name="T35" fmla="*/ 26 h 326"/>
                <a:gd name="T36" fmla="*/ 78 w 195"/>
                <a:gd name="T37" fmla="*/ 32 h 326"/>
                <a:gd name="T38" fmla="*/ 74 w 195"/>
                <a:gd name="T39" fmla="*/ 294 h 326"/>
                <a:gd name="T40" fmla="*/ 97 w 195"/>
                <a:gd name="T41" fmla="*/ 272 h 326"/>
                <a:gd name="T42" fmla="*/ 118 w 195"/>
                <a:gd name="T43" fmla="*/ 294 h 326"/>
                <a:gd name="T44" fmla="*/ 96 w 195"/>
                <a:gd name="T45" fmla="*/ 316 h 326"/>
                <a:gd name="T46" fmla="*/ 74 w 195"/>
                <a:gd name="T47" fmla="*/ 294 h 326"/>
                <a:gd name="T48" fmla="*/ 192 w 195"/>
                <a:gd name="T49" fmla="*/ 297 h 326"/>
                <a:gd name="T50" fmla="*/ 194 w 195"/>
                <a:gd name="T51" fmla="*/ 32 h 326"/>
                <a:gd name="T52" fmla="*/ 165 w 195"/>
                <a:gd name="T53" fmla="*/ 2 h 326"/>
                <a:gd name="T54" fmla="*/ 32 w 195"/>
                <a:gd name="T55" fmla="*/ 1 h 326"/>
                <a:gd name="T56" fmla="*/ 3 w 195"/>
                <a:gd name="T57" fmla="*/ 30 h 326"/>
                <a:gd name="T58" fmla="*/ 0 w 195"/>
                <a:gd name="T59" fmla="*/ 295 h 326"/>
                <a:gd name="T60" fmla="*/ 30 w 195"/>
                <a:gd name="T61" fmla="*/ 325 h 326"/>
                <a:gd name="T62" fmla="*/ 162 w 195"/>
                <a:gd name="T63" fmla="*/ 326 h 326"/>
                <a:gd name="T64" fmla="*/ 192 w 195"/>
                <a:gd name="T65" fmla="*/ 29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326">
                  <a:moveTo>
                    <a:pt x="173" y="266"/>
                  </a:moveTo>
                  <a:cubicBezTo>
                    <a:pt x="20" y="265"/>
                    <a:pt x="20" y="265"/>
                    <a:pt x="20" y="265"/>
                  </a:cubicBezTo>
                  <a:cubicBezTo>
                    <a:pt x="22" y="51"/>
                    <a:pt x="22" y="51"/>
                    <a:pt x="22" y="51"/>
                  </a:cubicBezTo>
                  <a:cubicBezTo>
                    <a:pt x="174" y="52"/>
                    <a:pt x="174" y="52"/>
                    <a:pt x="174" y="52"/>
                  </a:cubicBezTo>
                  <a:lnTo>
                    <a:pt x="173" y="266"/>
                  </a:lnTo>
                  <a:close/>
                  <a:moveTo>
                    <a:pt x="131" y="36"/>
                  </a:moveTo>
                  <a:cubicBezTo>
                    <a:pt x="131" y="36"/>
                    <a:pt x="131" y="38"/>
                    <a:pt x="129" y="37"/>
                  </a:cubicBezTo>
                  <a:cubicBezTo>
                    <a:pt x="90" y="37"/>
                    <a:pt x="90" y="37"/>
                    <a:pt x="90" y="37"/>
                  </a:cubicBezTo>
                  <a:cubicBezTo>
                    <a:pt x="90" y="37"/>
                    <a:pt x="88" y="37"/>
                    <a:pt x="88" y="35"/>
                  </a:cubicBezTo>
                  <a:cubicBezTo>
                    <a:pt x="88" y="29"/>
                    <a:pt x="88" y="29"/>
                    <a:pt x="88" y="29"/>
                  </a:cubicBezTo>
                  <a:cubicBezTo>
                    <a:pt x="88" y="29"/>
                    <a:pt x="88" y="27"/>
                    <a:pt x="90" y="27"/>
                  </a:cubicBezTo>
                  <a:cubicBezTo>
                    <a:pt x="129" y="27"/>
                    <a:pt x="129" y="27"/>
                    <a:pt x="129" y="27"/>
                  </a:cubicBezTo>
                  <a:cubicBezTo>
                    <a:pt x="129" y="27"/>
                    <a:pt x="131" y="27"/>
                    <a:pt x="131" y="29"/>
                  </a:cubicBezTo>
                  <a:lnTo>
                    <a:pt x="131" y="36"/>
                  </a:lnTo>
                  <a:close/>
                  <a:moveTo>
                    <a:pt x="78" y="32"/>
                  </a:moveTo>
                  <a:cubicBezTo>
                    <a:pt x="78" y="35"/>
                    <a:pt x="76" y="38"/>
                    <a:pt x="72" y="38"/>
                  </a:cubicBezTo>
                  <a:cubicBezTo>
                    <a:pt x="69" y="38"/>
                    <a:pt x="66" y="35"/>
                    <a:pt x="66" y="32"/>
                  </a:cubicBezTo>
                  <a:cubicBezTo>
                    <a:pt x="66" y="28"/>
                    <a:pt x="69" y="26"/>
                    <a:pt x="72" y="26"/>
                  </a:cubicBezTo>
                  <a:cubicBezTo>
                    <a:pt x="76" y="26"/>
                    <a:pt x="79" y="29"/>
                    <a:pt x="78" y="32"/>
                  </a:cubicBezTo>
                  <a:moveTo>
                    <a:pt x="74" y="294"/>
                  </a:moveTo>
                  <a:cubicBezTo>
                    <a:pt x="75" y="282"/>
                    <a:pt x="84" y="272"/>
                    <a:pt x="97" y="272"/>
                  </a:cubicBezTo>
                  <a:cubicBezTo>
                    <a:pt x="109" y="272"/>
                    <a:pt x="118" y="282"/>
                    <a:pt x="118" y="294"/>
                  </a:cubicBezTo>
                  <a:cubicBezTo>
                    <a:pt x="118" y="306"/>
                    <a:pt x="108" y="316"/>
                    <a:pt x="96" y="316"/>
                  </a:cubicBezTo>
                  <a:cubicBezTo>
                    <a:pt x="84" y="316"/>
                    <a:pt x="74" y="306"/>
                    <a:pt x="74" y="294"/>
                  </a:cubicBezTo>
                  <a:moveTo>
                    <a:pt x="192" y="297"/>
                  </a:moveTo>
                  <a:cubicBezTo>
                    <a:pt x="194" y="32"/>
                    <a:pt x="194" y="32"/>
                    <a:pt x="194" y="32"/>
                  </a:cubicBezTo>
                  <a:cubicBezTo>
                    <a:pt x="194" y="32"/>
                    <a:pt x="195" y="2"/>
                    <a:pt x="165" y="2"/>
                  </a:cubicBezTo>
                  <a:cubicBezTo>
                    <a:pt x="32" y="1"/>
                    <a:pt x="32" y="1"/>
                    <a:pt x="32" y="1"/>
                  </a:cubicBezTo>
                  <a:cubicBezTo>
                    <a:pt x="32" y="1"/>
                    <a:pt x="3" y="0"/>
                    <a:pt x="3" y="30"/>
                  </a:cubicBezTo>
                  <a:cubicBezTo>
                    <a:pt x="0" y="295"/>
                    <a:pt x="0" y="295"/>
                    <a:pt x="0" y="295"/>
                  </a:cubicBezTo>
                  <a:cubicBezTo>
                    <a:pt x="0" y="295"/>
                    <a:pt x="0" y="325"/>
                    <a:pt x="30" y="325"/>
                  </a:cubicBezTo>
                  <a:cubicBezTo>
                    <a:pt x="162" y="326"/>
                    <a:pt x="162" y="326"/>
                    <a:pt x="162" y="326"/>
                  </a:cubicBezTo>
                  <a:cubicBezTo>
                    <a:pt x="162" y="326"/>
                    <a:pt x="192" y="326"/>
                    <a:pt x="192" y="2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7" name="Icon"/>
            <p:cNvSpPr>
              <a:spLocks noEditPoints="1"/>
            </p:cNvSpPr>
            <p:nvPr/>
          </p:nvSpPr>
          <p:spPr bwMode="auto">
            <a:xfrm>
              <a:off x="-3134613" y="6432786"/>
              <a:ext cx="458124" cy="481588"/>
            </a:xfrm>
            <a:custGeom>
              <a:avLst/>
              <a:gdLst>
                <a:gd name="T0" fmla="*/ 200 w 501"/>
                <a:gd name="T1" fmla="*/ 250 h 527"/>
                <a:gd name="T2" fmla="*/ 189 w 501"/>
                <a:gd name="T3" fmla="*/ 250 h 527"/>
                <a:gd name="T4" fmla="*/ 270 w 501"/>
                <a:gd name="T5" fmla="*/ 307 h 527"/>
                <a:gd name="T6" fmla="*/ 251 w 501"/>
                <a:gd name="T7" fmla="*/ 0 h 527"/>
                <a:gd name="T8" fmla="*/ 196 w 501"/>
                <a:gd name="T9" fmla="*/ 483 h 527"/>
                <a:gd name="T10" fmla="*/ 490 w 501"/>
                <a:gd name="T11" fmla="*/ 250 h 527"/>
                <a:gd name="T12" fmla="*/ 501 w 501"/>
                <a:gd name="T13" fmla="*/ 250 h 527"/>
                <a:gd name="T14" fmla="*/ 250 w 501"/>
                <a:gd name="T15" fmla="*/ 76 h 527"/>
                <a:gd name="T16" fmla="*/ 209 w 501"/>
                <a:gd name="T17" fmla="*/ 408 h 527"/>
                <a:gd name="T18" fmla="*/ 413 w 501"/>
                <a:gd name="T19" fmla="*/ 250 h 527"/>
                <a:gd name="T20" fmla="*/ 424 w 501"/>
                <a:gd name="T21" fmla="*/ 250 h 527"/>
                <a:gd name="T22" fmla="*/ 38 w 501"/>
                <a:gd name="T23" fmla="*/ 250 h 527"/>
                <a:gd name="T24" fmla="*/ 49 w 501"/>
                <a:gd name="T25" fmla="*/ 250 h 527"/>
                <a:gd name="T26" fmla="*/ 297 w 501"/>
                <a:gd name="T27" fmla="*/ 445 h 527"/>
                <a:gd name="T28" fmla="*/ 349 w 501"/>
                <a:gd name="T29" fmla="*/ 250 h 527"/>
                <a:gd name="T30" fmla="*/ 221 w 501"/>
                <a:gd name="T31" fmla="*/ 345 h 527"/>
                <a:gd name="T32" fmla="*/ 250 w 501"/>
                <a:gd name="T33" fmla="*/ 162 h 527"/>
                <a:gd name="T34" fmla="*/ 278 w 501"/>
                <a:gd name="T35" fmla="*/ 345 h 527"/>
                <a:gd name="T36" fmla="*/ 250 w 501"/>
                <a:gd name="T37" fmla="*/ 114 h 527"/>
                <a:gd name="T38" fmla="*/ 216 w 501"/>
                <a:gd name="T39" fmla="*/ 370 h 527"/>
                <a:gd name="T40" fmla="*/ 375 w 501"/>
                <a:gd name="T41" fmla="*/ 250 h 527"/>
                <a:gd name="T42" fmla="*/ 386 w 501"/>
                <a:gd name="T43" fmla="*/ 250 h 527"/>
                <a:gd name="T44" fmla="*/ 167 w 501"/>
                <a:gd name="T45" fmla="*/ 527 h 527"/>
                <a:gd name="T46" fmla="*/ 242 w 501"/>
                <a:gd name="T47" fmla="*/ 265 h 527"/>
                <a:gd name="T48" fmla="*/ 269 w 501"/>
                <a:gd name="T49" fmla="*/ 250 h 527"/>
                <a:gd name="T50" fmla="*/ 267 w 501"/>
                <a:gd name="T51" fmla="*/ 308 h 527"/>
                <a:gd name="T52" fmla="*/ 334 w 501"/>
                <a:gd name="T53" fmla="*/ 516 h 527"/>
                <a:gd name="T54" fmla="*/ 289 w 501"/>
                <a:gd name="T55" fmla="*/ 493 h 527"/>
                <a:gd name="T56" fmla="*/ 259 w 501"/>
                <a:gd name="T57" fmla="*/ 415 h 527"/>
                <a:gd name="T58" fmla="*/ 264 w 501"/>
                <a:gd name="T59" fmla="*/ 358 h 527"/>
                <a:gd name="T60" fmla="*/ 264 w 501"/>
                <a:gd name="T61" fmla="*/ 358 h 527"/>
                <a:gd name="T62" fmla="*/ 251 w 501"/>
                <a:gd name="T63" fmla="*/ 241 h 527"/>
                <a:gd name="T64" fmla="*/ 251 w 501"/>
                <a:gd name="T65" fmla="*/ 285 h 527"/>
                <a:gd name="T66" fmla="*/ 254 w 501"/>
                <a:gd name="T67" fmla="*/ 305 h 527"/>
                <a:gd name="T68" fmla="*/ 251 w 501"/>
                <a:gd name="T69" fmla="*/ 356 h 527"/>
                <a:gd name="T70" fmla="*/ 251 w 501"/>
                <a:gd name="T71" fmla="*/ 317 h 527"/>
                <a:gd name="T72" fmla="*/ 236 w 501"/>
                <a:gd name="T73" fmla="*/ 364 h 527"/>
                <a:gd name="T74" fmla="*/ 236 w 501"/>
                <a:gd name="T75" fmla="*/ 364 h 527"/>
                <a:gd name="T76" fmla="*/ 272 w 501"/>
                <a:gd name="T77" fmla="*/ 398 h 527"/>
                <a:gd name="T78" fmla="*/ 234 w 501"/>
                <a:gd name="T79" fmla="*/ 375 h 527"/>
                <a:gd name="T80" fmla="*/ 243 w 501"/>
                <a:gd name="T81" fmla="*/ 415 h 527"/>
                <a:gd name="T82" fmla="*/ 220 w 501"/>
                <a:gd name="T83" fmla="*/ 453 h 527"/>
                <a:gd name="T84" fmla="*/ 278 w 501"/>
                <a:gd name="T85" fmla="*/ 436 h 527"/>
                <a:gd name="T86" fmla="*/ 220 w 501"/>
                <a:gd name="T87" fmla="*/ 453 h 527"/>
                <a:gd name="T88" fmla="*/ 218 w 501"/>
                <a:gd name="T89" fmla="*/ 462 h 527"/>
                <a:gd name="T90" fmla="*/ 291 w 501"/>
                <a:gd name="T91" fmla="*/ 503 h 527"/>
                <a:gd name="T92" fmla="*/ 208 w 501"/>
                <a:gd name="T93" fmla="*/ 5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527">
                  <a:moveTo>
                    <a:pt x="299" y="250"/>
                  </a:moveTo>
                  <a:cubicBezTo>
                    <a:pt x="299" y="223"/>
                    <a:pt x="277" y="201"/>
                    <a:pt x="250" y="201"/>
                  </a:cubicBezTo>
                  <a:cubicBezTo>
                    <a:pt x="223" y="201"/>
                    <a:pt x="200" y="223"/>
                    <a:pt x="200" y="250"/>
                  </a:cubicBezTo>
                  <a:cubicBezTo>
                    <a:pt x="200" y="270"/>
                    <a:pt x="213" y="288"/>
                    <a:pt x="230" y="295"/>
                  </a:cubicBezTo>
                  <a:cubicBezTo>
                    <a:pt x="228" y="306"/>
                    <a:pt x="228" y="306"/>
                    <a:pt x="228" y="306"/>
                  </a:cubicBezTo>
                  <a:cubicBezTo>
                    <a:pt x="206" y="298"/>
                    <a:pt x="189" y="276"/>
                    <a:pt x="189" y="250"/>
                  </a:cubicBezTo>
                  <a:cubicBezTo>
                    <a:pt x="189" y="217"/>
                    <a:pt x="216" y="189"/>
                    <a:pt x="250" y="189"/>
                  </a:cubicBezTo>
                  <a:cubicBezTo>
                    <a:pt x="283" y="189"/>
                    <a:pt x="310" y="217"/>
                    <a:pt x="310" y="250"/>
                  </a:cubicBezTo>
                  <a:cubicBezTo>
                    <a:pt x="310" y="276"/>
                    <a:pt x="293" y="299"/>
                    <a:pt x="270" y="307"/>
                  </a:cubicBezTo>
                  <a:cubicBezTo>
                    <a:pt x="268" y="296"/>
                    <a:pt x="268" y="296"/>
                    <a:pt x="268" y="296"/>
                  </a:cubicBezTo>
                  <a:cubicBezTo>
                    <a:pt x="286" y="289"/>
                    <a:pt x="299" y="271"/>
                    <a:pt x="299" y="250"/>
                  </a:cubicBezTo>
                  <a:close/>
                  <a:moveTo>
                    <a:pt x="251" y="0"/>
                  </a:moveTo>
                  <a:cubicBezTo>
                    <a:pt x="113" y="0"/>
                    <a:pt x="0" y="112"/>
                    <a:pt x="0" y="250"/>
                  </a:cubicBezTo>
                  <a:cubicBezTo>
                    <a:pt x="0" y="369"/>
                    <a:pt x="83" y="468"/>
                    <a:pt x="194" y="494"/>
                  </a:cubicBezTo>
                  <a:cubicBezTo>
                    <a:pt x="196" y="483"/>
                    <a:pt x="196" y="483"/>
                    <a:pt x="196" y="483"/>
                  </a:cubicBezTo>
                  <a:cubicBezTo>
                    <a:pt x="91" y="458"/>
                    <a:pt x="11" y="363"/>
                    <a:pt x="11" y="250"/>
                  </a:cubicBezTo>
                  <a:cubicBezTo>
                    <a:pt x="11" y="118"/>
                    <a:pt x="119" y="11"/>
                    <a:pt x="251" y="11"/>
                  </a:cubicBezTo>
                  <a:cubicBezTo>
                    <a:pt x="383" y="11"/>
                    <a:pt x="490" y="118"/>
                    <a:pt x="490" y="250"/>
                  </a:cubicBezTo>
                  <a:cubicBezTo>
                    <a:pt x="490" y="363"/>
                    <a:pt x="411" y="458"/>
                    <a:pt x="305" y="483"/>
                  </a:cubicBezTo>
                  <a:cubicBezTo>
                    <a:pt x="308" y="494"/>
                    <a:pt x="308" y="494"/>
                    <a:pt x="308" y="494"/>
                  </a:cubicBezTo>
                  <a:cubicBezTo>
                    <a:pt x="418" y="468"/>
                    <a:pt x="501" y="369"/>
                    <a:pt x="501" y="250"/>
                  </a:cubicBezTo>
                  <a:cubicBezTo>
                    <a:pt x="501" y="112"/>
                    <a:pt x="389" y="0"/>
                    <a:pt x="251" y="0"/>
                  </a:cubicBezTo>
                  <a:close/>
                  <a:moveTo>
                    <a:pt x="424" y="250"/>
                  </a:moveTo>
                  <a:cubicBezTo>
                    <a:pt x="424" y="154"/>
                    <a:pt x="346" y="76"/>
                    <a:pt x="250" y="76"/>
                  </a:cubicBezTo>
                  <a:cubicBezTo>
                    <a:pt x="154" y="76"/>
                    <a:pt x="76" y="154"/>
                    <a:pt x="76" y="250"/>
                  </a:cubicBezTo>
                  <a:cubicBezTo>
                    <a:pt x="76" y="331"/>
                    <a:pt x="132" y="400"/>
                    <a:pt x="207" y="419"/>
                  </a:cubicBezTo>
                  <a:cubicBezTo>
                    <a:pt x="209" y="408"/>
                    <a:pt x="209" y="408"/>
                    <a:pt x="209" y="408"/>
                  </a:cubicBezTo>
                  <a:cubicBezTo>
                    <a:pt x="139" y="390"/>
                    <a:pt x="87" y="326"/>
                    <a:pt x="87" y="250"/>
                  </a:cubicBezTo>
                  <a:cubicBezTo>
                    <a:pt x="87" y="160"/>
                    <a:pt x="160" y="87"/>
                    <a:pt x="250" y="87"/>
                  </a:cubicBezTo>
                  <a:cubicBezTo>
                    <a:pt x="340" y="87"/>
                    <a:pt x="413" y="160"/>
                    <a:pt x="413" y="250"/>
                  </a:cubicBezTo>
                  <a:cubicBezTo>
                    <a:pt x="413" y="326"/>
                    <a:pt x="360" y="390"/>
                    <a:pt x="290" y="408"/>
                  </a:cubicBezTo>
                  <a:cubicBezTo>
                    <a:pt x="292" y="419"/>
                    <a:pt x="292" y="419"/>
                    <a:pt x="292" y="419"/>
                  </a:cubicBezTo>
                  <a:cubicBezTo>
                    <a:pt x="368" y="400"/>
                    <a:pt x="424" y="331"/>
                    <a:pt x="424" y="250"/>
                  </a:cubicBezTo>
                  <a:close/>
                  <a:moveTo>
                    <a:pt x="461" y="250"/>
                  </a:moveTo>
                  <a:cubicBezTo>
                    <a:pt x="461" y="133"/>
                    <a:pt x="366" y="39"/>
                    <a:pt x="250" y="39"/>
                  </a:cubicBezTo>
                  <a:cubicBezTo>
                    <a:pt x="133" y="39"/>
                    <a:pt x="38" y="133"/>
                    <a:pt x="38" y="250"/>
                  </a:cubicBezTo>
                  <a:cubicBezTo>
                    <a:pt x="38" y="350"/>
                    <a:pt x="108" y="433"/>
                    <a:pt x="200" y="455"/>
                  </a:cubicBezTo>
                  <a:cubicBezTo>
                    <a:pt x="202" y="445"/>
                    <a:pt x="202" y="445"/>
                    <a:pt x="202" y="445"/>
                  </a:cubicBezTo>
                  <a:cubicBezTo>
                    <a:pt x="115" y="423"/>
                    <a:pt x="49" y="344"/>
                    <a:pt x="49" y="250"/>
                  </a:cubicBezTo>
                  <a:cubicBezTo>
                    <a:pt x="49" y="140"/>
                    <a:pt x="139" y="50"/>
                    <a:pt x="250" y="50"/>
                  </a:cubicBezTo>
                  <a:cubicBezTo>
                    <a:pt x="360" y="50"/>
                    <a:pt x="450" y="140"/>
                    <a:pt x="450" y="250"/>
                  </a:cubicBezTo>
                  <a:cubicBezTo>
                    <a:pt x="450" y="344"/>
                    <a:pt x="385" y="423"/>
                    <a:pt x="297" y="445"/>
                  </a:cubicBezTo>
                  <a:cubicBezTo>
                    <a:pt x="299" y="456"/>
                    <a:pt x="299" y="456"/>
                    <a:pt x="299" y="456"/>
                  </a:cubicBezTo>
                  <a:cubicBezTo>
                    <a:pt x="392" y="433"/>
                    <a:pt x="461" y="350"/>
                    <a:pt x="461" y="250"/>
                  </a:cubicBezTo>
                  <a:close/>
                  <a:moveTo>
                    <a:pt x="349" y="250"/>
                  </a:moveTo>
                  <a:cubicBezTo>
                    <a:pt x="349" y="195"/>
                    <a:pt x="305" y="151"/>
                    <a:pt x="250" y="151"/>
                  </a:cubicBezTo>
                  <a:cubicBezTo>
                    <a:pt x="195" y="151"/>
                    <a:pt x="151" y="195"/>
                    <a:pt x="151" y="250"/>
                  </a:cubicBezTo>
                  <a:cubicBezTo>
                    <a:pt x="151" y="295"/>
                    <a:pt x="180" y="333"/>
                    <a:pt x="221" y="345"/>
                  </a:cubicBezTo>
                  <a:cubicBezTo>
                    <a:pt x="223" y="334"/>
                    <a:pt x="223" y="334"/>
                    <a:pt x="223" y="334"/>
                  </a:cubicBezTo>
                  <a:cubicBezTo>
                    <a:pt x="187" y="323"/>
                    <a:pt x="162" y="289"/>
                    <a:pt x="162" y="250"/>
                  </a:cubicBezTo>
                  <a:cubicBezTo>
                    <a:pt x="162" y="201"/>
                    <a:pt x="201" y="162"/>
                    <a:pt x="250" y="162"/>
                  </a:cubicBezTo>
                  <a:cubicBezTo>
                    <a:pt x="299" y="162"/>
                    <a:pt x="338" y="201"/>
                    <a:pt x="338" y="250"/>
                  </a:cubicBezTo>
                  <a:cubicBezTo>
                    <a:pt x="338" y="290"/>
                    <a:pt x="312" y="324"/>
                    <a:pt x="275" y="335"/>
                  </a:cubicBezTo>
                  <a:cubicBezTo>
                    <a:pt x="278" y="345"/>
                    <a:pt x="278" y="345"/>
                    <a:pt x="278" y="345"/>
                  </a:cubicBezTo>
                  <a:cubicBezTo>
                    <a:pt x="319" y="333"/>
                    <a:pt x="349" y="295"/>
                    <a:pt x="349" y="250"/>
                  </a:cubicBezTo>
                  <a:close/>
                  <a:moveTo>
                    <a:pt x="386" y="250"/>
                  </a:moveTo>
                  <a:cubicBezTo>
                    <a:pt x="386" y="175"/>
                    <a:pt x="325" y="114"/>
                    <a:pt x="250" y="114"/>
                  </a:cubicBezTo>
                  <a:cubicBezTo>
                    <a:pt x="175" y="114"/>
                    <a:pt x="114" y="175"/>
                    <a:pt x="114" y="250"/>
                  </a:cubicBezTo>
                  <a:cubicBezTo>
                    <a:pt x="114" y="313"/>
                    <a:pt x="157" y="365"/>
                    <a:pt x="214" y="381"/>
                  </a:cubicBezTo>
                  <a:cubicBezTo>
                    <a:pt x="216" y="370"/>
                    <a:pt x="216" y="370"/>
                    <a:pt x="216" y="370"/>
                  </a:cubicBezTo>
                  <a:cubicBezTo>
                    <a:pt x="164" y="355"/>
                    <a:pt x="125" y="307"/>
                    <a:pt x="125" y="250"/>
                  </a:cubicBezTo>
                  <a:cubicBezTo>
                    <a:pt x="125" y="181"/>
                    <a:pt x="181" y="125"/>
                    <a:pt x="250" y="125"/>
                  </a:cubicBezTo>
                  <a:cubicBezTo>
                    <a:pt x="319" y="125"/>
                    <a:pt x="375" y="181"/>
                    <a:pt x="375" y="250"/>
                  </a:cubicBezTo>
                  <a:cubicBezTo>
                    <a:pt x="375" y="308"/>
                    <a:pt x="335" y="356"/>
                    <a:pt x="282" y="370"/>
                  </a:cubicBezTo>
                  <a:cubicBezTo>
                    <a:pt x="285" y="381"/>
                    <a:pt x="285" y="381"/>
                    <a:pt x="285" y="381"/>
                  </a:cubicBezTo>
                  <a:cubicBezTo>
                    <a:pt x="343" y="366"/>
                    <a:pt x="386" y="313"/>
                    <a:pt x="386" y="250"/>
                  </a:cubicBezTo>
                  <a:close/>
                  <a:moveTo>
                    <a:pt x="334" y="516"/>
                  </a:moveTo>
                  <a:cubicBezTo>
                    <a:pt x="334" y="527"/>
                    <a:pt x="334" y="527"/>
                    <a:pt x="334" y="527"/>
                  </a:cubicBezTo>
                  <a:cubicBezTo>
                    <a:pt x="167" y="527"/>
                    <a:pt x="167" y="527"/>
                    <a:pt x="167" y="527"/>
                  </a:cubicBezTo>
                  <a:cubicBezTo>
                    <a:pt x="167" y="516"/>
                    <a:pt x="167" y="516"/>
                    <a:pt x="167" y="516"/>
                  </a:cubicBezTo>
                  <a:cubicBezTo>
                    <a:pt x="196" y="516"/>
                    <a:pt x="196" y="516"/>
                    <a:pt x="196" y="516"/>
                  </a:cubicBezTo>
                  <a:cubicBezTo>
                    <a:pt x="242" y="265"/>
                    <a:pt x="242" y="265"/>
                    <a:pt x="242" y="265"/>
                  </a:cubicBezTo>
                  <a:cubicBezTo>
                    <a:pt x="237" y="262"/>
                    <a:pt x="233" y="257"/>
                    <a:pt x="233" y="250"/>
                  </a:cubicBezTo>
                  <a:cubicBezTo>
                    <a:pt x="233" y="240"/>
                    <a:pt x="241" y="232"/>
                    <a:pt x="251" y="232"/>
                  </a:cubicBezTo>
                  <a:cubicBezTo>
                    <a:pt x="261" y="232"/>
                    <a:pt x="269" y="240"/>
                    <a:pt x="269" y="250"/>
                  </a:cubicBezTo>
                  <a:cubicBezTo>
                    <a:pt x="269" y="257"/>
                    <a:pt x="265" y="263"/>
                    <a:pt x="259" y="266"/>
                  </a:cubicBezTo>
                  <a:cubicBezTo>
                    <a:pt x="267" y="307"/>
                    <a:pt x="267" y="307"/>
                    <a:pt x="267" y="307"/>
                  </a:cubicBezTo>
                  <a:cubicBezTo>
                    <a:pt x="267" y="308"/>
                    <a:pt x="267" y="308"/>
                    <a:pt x="267" y="308"/>
                  </a:cubicBezTo>
                  <a:cubicBezTo>
                    <a:pt x="267" y="308"/>
                    <a:pt x="267" y="308"/>
                    <a:pt x="267" y="308"/>
                  </a:cubicBezTo>
                  <a:cubicBezTo>
                    <a:pt x="305" y="516"/>
                    <a:pt x="305" y="516"/>
                    <a:pt x="305" y="516"/>
                  </a:cubicBezTo>
                  <a:lnTo>
                    <a:pt x="334" y="516"/>
                  </a:lnTo>
                  <a:close/>
                  <a:moveTo>
                    <a:pt x="283" y="462"/>
                  </a:moveTo>
                  <a:cubicBezTo>
                    <a:pt x="259" y="476"/>
                    <a:pt x="259" y="476"/>
                    <a:pt x="259" y="476"/>
                  </a:cubicBezTo>
                  <a:cubicBezTo>
                    <a:pt x="289" y="493"/>
                    <a:pt x="289" y="493"/>
                    <a:pt x="289" y="493"/>
                  </a:cubicBezTo>
                  <a:lnTo>
                    <a:pt x="283" y="462"/>
                  </a:lnTo>
                  <a:close/>
                  <a:moveTo>
                    <a:pt x="273" y="407"/>
                  </a:moveTo>
                  <a:cubicBezTo>
                    <a:pt x="259" y="415"/>
                    <a:pt x="259" y="415"/>
                    <a:pt x="259" y="415"/>
                  </a:cubicBezTo>
                  <a:cubicBezTo>
                    <a:pt x="277" y="425"/>
                    <a:pt x="277" y="425"/>
                    <a:pt x="277" y="425"/>
                  </a:cubicBezTo>
                  <a:lnTo>
                    <a:pt x="273" y="407"/>
                  </a:lnTo>
                  <a:close/>
                  <a:moveTo>
                    <a:pt x="264" y="358"/>
                  </a:moveTo>
                  <a:cubicBezTo>
                    <a:pt x="259" y="361"/>
                    <a:pt x="259" y="361"/>
                    <a:pt x="259" y="361"/>
                  </a:cubicBezTo>
                  <a:cubicBezTo>
                    <a:pt x="265" y="364"/>
                    <a:pt x="265" y="364"/>
                    <a:pt x="265" y="364"/>
                  </a:cubicBezTo>
                  <a:lnTo>
                    <a:pt x="264" y="358"/>
                  </a:lnTo>
                  <a:close/>
                  <a:moveTo>
                    <a:pt x="251" y="259"/>
                  </a:moveTo>
                  <a:cubicBezTo>
                    <a:pt x="256" y="259"/>
                    <a:pt x="260" y="255"/>
                    <a:pt x="260" y="250"/>
                  </a:cubicBezTo>
                  <a:cubicBezTo>
                    <a:pt x="260" y="245"/>
                    <a:pt x="256" y="241"/>
                    <a:pt x="251" y="241"/>
                  </a:cubicBezTo>
                  <a:cubicBezTo>
                    <a:pt x="246" y="241"/>
                    <a:pt x="241" y="245"/>
                    <a:pt x="241" y="250"/>
                  </a:cubicBezTo>
                  <a:cubicBezTo>
                    <a:pt x="241" y="255"/>
                    <a:pt x="246" y="259"/>
                    <a:pt x="251" y="259"/>
                  </a:cubicBezTo>
                  <a:close/>
                  <a:moveTo>
                    <a:pt x="251" y="285"/>
                  </a:moveTo>
                  <a:cubicBezTo>
                    <a:pt x="247" y="305"/>
                    <a:pt x="247" y="305"/>
                    <a:pt x="247" y="305"/>
                  </a:cubicBezTo>
                  <a:cubicBezTo>
                    <a:pt x="251" y="307"/>
                    <a:pt x="251" y="307"/>
                    <a:pt x="251" y="307"/>
                  </a:cubicBezTo>
                  <a:cubicBezTo>
                    <a:pt x="254" y="305"/>
                    <a:pt x="254" y="305"/>
                    <a:pt x="254" y="305"/>
                  </a:cubicBezTo>
                  <a:lnTo>
                    <a:pt x="251" y="285"/>
                  </a:lnTo>
                  <a:close/>
                  <a:moveTo>
                    <a:pt x="239" y="349"/>
                  </a:moveTo>
                  <a:cubicBezTo>
                    <a:pt x="251" y="356"/>
                    <a:pt x="251" y="356"/>
                    <a:pt x="251" y="356"/>
                  </a:cubicBezTo>
                  <a:cubicBezTo>
                    <a:pt x="262" y="349"/>
                    <a:pt x="262" y="349"/>
                    <a:pt x="262" y="349"/>
                  </a:cubicBezTo>
                  <a:cubicBezTo>
                    <a:pt x="257" y="321"/>
                    <a:pt x="257" y="321"/>
                    <a:pt x="257" y="321"/>
                  </a:cubicBezTo>
                  <a:cubicBezTo>
                    <a:pt x="251" y="317"/>
                    <a:pt x="251" y="317"/>
                    <a:pt x="251" y="317"/>
                  </a:cubicBezTo>
                  <a:cubicBezTo>
                    <a:pt x="244" y="321"/>
                    <a:pt x="244" y="321"/>
                    <a:pt x="244" y="321"/>
                  </a:cubicBezTo>
                  <a:lnTo>
                    <a:pt x="239" y="349"/>
                  </a:lnTo>
                  <a:close/>
                  <a:moveTo>
                    <a:pt x="236" y="364"/>
                  </a:moveTo>
                  <a:cubicBezTo>
                    <a:pt x="243" y="361"/>
                    <a:pt x="243" y="361"/>
                    <a:pt x="243" y="361"/>
                  </a:cubicBezTo>
                  <a:cubicBezTo>
                    <a:pt x="237" y="358"/>
                    <a:pt x="237" y="358"/>
                    <a:pt x="237" y="358"/>
                  </a:cubicBezTo>
                  <a:lnTo>
                    <a:pt x="236" y="364"/>
                  </a:lnTo>
                  <a:close/>
                  <a:moveTo>
                    <a:pt x="230" y="398"/>
                  </a:moveTo>
                  <a:cubicBezTo>
                    <a:pt x="251" y="410"/>
                    <a:pt x="251" y="410"/>
                    <a:pt x="251" y="410"/>
                  </a:cubicBezTo>
                  <a:cubicBezTo>
                    <a:pt x="272" y="398"/>
                    <a:pt x="272" y="398"/>
                    <a:pt x="272" y="398"/>
                  </a:cubicBezTo>
                  <a:cubicBezTo>
                    <a:pt x="267" y="375"/>
                    <a:pt x="267" y="375"/>
                    <a:pt x="267" y="375"/>
                  </a:cubicBezTo>
                  <a:cubicBezTo>
                    <a:pt x="251" y="365"/>
                    <a:pt x="251" y="365"/>
                    <a:pt x="251" y="365"/>
                  </a:cubicBezTo>
                  <a:cubicBezTo>
                    <a:pt x="234" y="375"/>
                    <a:pt x="234" y="375"/>
                    <a:pt x="234" y="375"/>
                  </a:cubicBezTo>
                  <a:lnTo>
                    <a:pt x="230" y="398"/>
                  </a:lnTo>
                  <a:close/>
                  <a:moveTo>
                    <a:pt x="225" y="425"/>
                  </a:moveTo>
                  <a:cubicBezTo>
                    <a:pt x="243" y="415"/>
                    <a:pt x="243" y="415"/>
                    <a:pt x="243" y="415"/>
                  </a:cubicBezTo>
                  <a:cubicBezTo>
                    <a:pt x="228" y="407"/>
                    <a:pt x="228" y="407"/>
                    <a:pt x="228" y="407"/>
                  </a:cubicBezTo>
                  <a:lnTo>
                    <a:pt x="225" y="425"/>
                  </a:lnTo>
                  <a:close/>
                  <a:moveTo>
                    <a:pt x="220" y="453"/>
                  </a:moveTo>
                  <a:cubicBezTo>
                    <a:pt x="251" y="471"/>
                    <a:pt x="251" y="471"/>
                    <a:pt x="251" y="471"/>
                  </a:cubicBezTo>
                  <a:cubicBezTo>
                    <a:pt x="282" y="453"/>
                    <a:pt x="282" y="453"/>
                    <a:pt x="282" y="453"/>
                  </a:cubicBezTo>
                  <a:cubicBezTo>
                    <a:pt x="278" y="436"/>
                    <a:pt x="278" y="436"/>
                    <a:pt x="278" y="436"/>
                  </a:cubicBezTo>
                  <a:cubicBezTo>
                    <a:pt x="251" y="420"/>
                    <a:pt x="251" y="420"/>
                    <a:pt x="251" y="420"/>
                  </a:cubicBezTo>
                  <a:cubicBezTo>
                    <a:pt x="223" y="436"/>
                    <a:pt x="223" y="436"/>
                    <a:pt x="223" y="436"/>
                  </a:cubicBezTo>
                  <a:lnTo>
                    <a:pt x="220" y="453"/>
                  </a:lnTo>
                  <a:close/>
                  <a:moveTo>
                    <a:pt x="213" y="493"/>
                  </a:moveTo>
                  <a:cubicBezTo>
                    <a:pt x="243" y="476"/>
                    <a:pt x="243" y="476"/>
                    <a:pt x="243" y="476"/>
                  </a:cubicBezTo>
                  <a:cubicBezTo>
                    <a:pt x="218" y="462"/>
                    <a:pt x="218" y="462"/>
                    <a:pt x="218" y="462"/>
                  </a:cubicBezTo>
                  <a:lnTo>
                    <a:pt x="213" y="493"/>
                  </a:lnTo>
                  <a:close/>
                  <a:moveTo>
                    <a:pt x="293" y="516"/>
                  </a:moveTo>
                  <a:cubicBezTo>
                    <a:pt x="291" y="503"/>
                    <a:pt x="291" y="503"/>
                    <a:pt x="291" y="503"/>
                  </a:cubicBezTo>
                  <a:cubicBezTo>
                    <a:pt x="251" y="481"/>
                    <a:pt x="251" y="481"/>
                    <a:pt x="251" y="481"/>
                  </a:cubicBezTo>
                  <a:cubicBezTo>
                    <a:pt x="211" y="504"/>
                    <a:pt x="211" y="504"/>
                    <a:pt x="211" y="504"/>
                  </a:cubicBezTo>
                  <a:cubicBezTo>
                    <a:pt x="208" y="516"/>
                    <a:pt x="208" y="516"/>
                    <a:pt x="208" y="516"/>
                  </a:cubicBezTo>
                  <a:lnTo>
                    <a:pt x="293"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8" name="Icon"/>
            <p:cNvSpPr>
              <a:spLocks noEditPoints="1"/>
            </p:cNvSpPr>
            <p:nvPr/>
          </p:nvSpPr>
          <p:spPr bwMode="auto">
            <a:xfrm>
              <a:off x="-3351796" y="7095851"/>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9" name="Icon"/>
            <p:cNvSpPr>
              <a:spLocks noEditPoints="1"/>
            </p:cNvSpPr>
            <p:nvPr/>
          </p:nvSpPr>
          <p:spPr bwMode="auto">
            <a:xfrm>
              <a:off x="-2863245" y="7067974"/>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0" name="Icon"/>
            <p:cNvSpPr>
              <a:spLocks/>
            </p:cNvSpPr>
            <p:nvPr/>
          </p:nvSpPr>
          <p:spPr bwMode="auto">
            <a:xfrm>
              <a:off x="-2285849" y="7061300"/>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1" name="Icon"/>
            <p:cNvSpPr>
              <a:spLocks noEditPoints="1"/>
            </p:cNvSpPr>
            <p:nvPr/>
          </p:nvSpPr>
          <p:spPr bwMode="auto">
            <a:xfrm>
              <a:off x="-6486033" y="7066335"/>
              <a:ext cx="473375" cy="412327"/>
            </a:xfrm>
            <a:custGeom>
              <a:avLst/>
              <a:gdLst>
                <a:gd name="T0" fmla="*/ 427 w 585"/>
                <a:gd name="T1" fmla="*/ 104 h 509"/>
                <a:gd name="T2" fmla="*/ 437 w 585"/>
                <a:gd name="T3" fmla="*/ 283 h 509"/>
                <a:gd name="T4" fmla="*/ 416 w 585"/>
                <a:gd name="T5" fmla="*/ 227 h 509"/>
                <a:gd name="T6" fmla="*/ 437 w 585"/>
                <a:gd name="T7" fmla="*/ 283 h 509"/>
                <a:gd name="T8" fmla="*/ 427 w 585"/>
                <a:gd name="T9" fmla="*/ 15 h 509"/>
                <a:gd name="T10" fmla="*/ 427 w 585"/>
                <a:gd name="T11" fmla="*/ 92 h 509"/>
                <a:gd name="T12" fmla="*/ 401 w 585"/>
                <a:gd name="T13" fmla="*/ 223 h 509"/>
                <a:gd name="T14" fmla="*/ 352 w 585"/>
                <a:gd name="T15" fmla="*/ 260 h 509"/>
                <a:gd name="T16" fmla="*/ 370 w 585"/>
                <a:gd name="T17" fmla="*/ 272 h 509"/>
                <a:gd name="T18" fmla="*/ 498 w 585"/>
                <a:gd name="T19" fmla="*/ 33 h 509"/>
                <a:gd name="T20" fmla="*/ 456 w 585"/>
                <a:gd name="T21" fmla="*/ 100 h 509"/>
                <a:gd name="T22" fmla="*/ 321 w 585"/>
                <a:gd name="T23" fmla="*/ 229 h 509"/>
                <a:gd name="T24" fmla="*/ 358 w 585"/>
                <a:gd name="T25" fmla="*/ 180 h 509"/>
                <a:gd name="T26" fmla="*/ 315 w 585"/>
                <a:gd name="T27" fmla="*/ 231 h 509"/>
                <a:gd name="T28" fmla="*/ 544 w 585"/>
                <a:gd name="T29" fmla="*/ 97 h 509"/>
                <a:gd name="T30" fmla="*/ 484 w 585"/>
                <a:gd name="T31" fmla="*/ 110 h 509"/>
                <a:gd name="T32" fmla="*/ 495 w 585"/>
                <a:gd name="T33" fmla="*/ 128 h 509"/>
                <a:gd name="T34" fmla="*/ 500 w 585"/>
                <a:gd name="T35" fmla="*/ 143 h 509"/>
                <a:gd name="T36" fmla="*/ 555 w 585"/>
                <a:gd name="T37" fmla="*/ 165 h 509"/>
                <a:gd name="T38" fmla="*/ 353 w 585"/>
                <a:gd name="T39" fmla="*/ 143 h 509"/>
                <a:gd name="T40" fmla="*/ 298 w 585"/>
                <a:gd name="T41" fmla="*/ 165 h 509"/>
                <a:gd name="T42" fmla="*/ 498 w 585"/>
                <a:gd name="T43" fmla="*/ 275 h 509"/>
                <a:gd name="T44" fmla="*/ 456 w 585"/>
                <a:gd name="T45" fmla="*/ 208 h 509"/>
                <a:gd name="T46" fmla="*/ 492 w 585"/>
                <a:gd name="T47" fmla="*/ 277 h 509"/>
                <a:gd name="T48" fmla="*/ 401 w 585"/>
                <a:gd name="T49" fmla="*/ 85 h 509"/>
                <a:gd name="T50" fmla="*/ 352 w 585"/>
                <a:gd name="T51" fmla="*/ 48 h 509"/>
                <a:gd name="T52" fmla="*/ 397 w 585"/>
                <a:gd name="T53" fmla="*/ 100 h 509"/>
                <a:gd name="T54" fmla="*/ 495 w 585"/>
                <a:gd name="T55" fmla="*/ 180 h 509"/>
                <a:gd name="T56" fmla="*/ 532 w 585"/>
                <a:gd name="T57" fmla="*/ 229 h 509"/>
                <a:gd name="T58" fmla="*/ 373 w 585"/>
                <a:gd name="T59" fmla="*/ 125 h 509"/>
                <a:gd name="T60" fmla="*/ 306 w 585"/>
                <a:gd name="T61" fmla="*/ 82 h 509"/>
                <a:gd name="T62" fmla="*/ 364 w 585"/>
                <a:gd name="T63" fmla="*/ 130 h 509"/>
                <a:gd name="T64" fmla="*/ 9 w 585"/>
                <a:gd name="T65" fmla="*/ 196 h 509"/>
                <a:gd name="T66" fmla="*/ 182 w 585"/>
                <a:gd name="T67" fmla="*/ 190 h 509"/>
                <a:gd name="T68" fmla="*/ 7 w 585"/>
                <a:gd name="T69" fmla="*/ 185 h 509"/>
                <a:gd name="T70" fmla="*/ 214 w 585"/>
                <a:gd name="T71" fmla="*/ 154 h 509"/>
                <a:gd name="T72" fmla="*/ 223 w 585"/>
                <a:gd name="T73" fmla="*/ 68 h 509"/>
                <a:gd name="T74" fmla="*/ 283 w 585"/>
                <a:gd name="T75" fmla="*/ 248 h 509"/>
                <a:gd name="T76" fmla="*/ 207 w 585"/>
                <a:gd name="T77" fmla="*/ 194 h 509"/>
                <a:gd name="T78" fmla="*/ 283 w 585"/>
                <a:gd name="T79" fmla="*/ 248 h 509"/>
                <a:gd name="T80" fmla="*/ 199 w 585"/>
                <a:gd name="T81" fmla="*/ 160 h 509"/>
                <a:gd name="T82" fmla="*/ 499 w 585"/>
                <a:gd name="T83" fmla="*/ 375 h 509"/>
                <a:gd name="T84" fmla="*/ 210 w 585"/>
                <a:gd name="T85" fmla="*/ 210 h 509"/>
                <a:gd name="T86" fmla="*/ 172 w 585"/>
                <a:gd name="T87" fmla="*/ 376 h 509"/>
                <a:gd name="T88" fmla="*/ 68 w 585"/>
                <a:gd name="T89" fmla="*/ 320 h 509"/>
                <a:gd name="T90" fmla="*/ 260 w 585"/>
                <a:gd name="T91" fmla="*/ 451 h 509"/>
                <a:gd name="T92" fmla="*/ 50 w 585"/>
                <a:gd name="T93" fmla="*/ 425 h 509"/>
                <a:gd name="T94" fmla="*/ 267 w 585"/>
                <a:gd name="T95" fmla="*/ 475 h 509"/>
                <a:gd name="T96" fmla="*/ 361 w 585"/>
                <a:gd name="T97" fmla="*/ 424 h 509"/>
                <a:gd name="T98" fmla="*/ 585 w 585"/>
                <a:gd name="T99" fmla="*/ 430 h 509"/>
                <a:gd name="T100" fmla="*/ 180 w 585"/>
                <a:gd name="T101" fmla="*/ 399 h 509"/>
                <a:gd name="T102" fmla="*/ 359 w 585"/>
                <a:gd name="T103" fmla="*/ 4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09">
                  <a:moveTo>
                    <a:pt x="427" y="204"/>
                  </a:moveTo>
                  <a:cubicBezTo>
                    <a:pt x="399" y="204"/>
                    <a:pt x="377" y="182"/>
                    <a:pt x="377" y="154"/>
                  </a:cubicBezTo>
                  <a:cubicBezTo>
                    <a:pt x="377" y="127"/>
                    <a:pt x="399" y="104"/>
                    <a:pt x="427" y="104"/>
                  </a:cubicBezTo>
                  <a:cubicBezTo>
                    <a:pt x="454" y="104"/>
                    <a:pt x="476" y="127"/>
                    <a:pt x="476" y="154"/>
                  </a:cubicBezTo>
                  <a:cubicBezTo>
                    <a:pt x="476" y="182"/>
                    <a:pt x="454" y="204"/>
                    <a:pt x="427" y="204"/>
                  </a:cubicBezTo>
                  <a:close/>
                  <a:moveTo>
                    <a:pt x="437" y="283"/>
                  </a:moveTo>
                  <a:cubicBezTo>
                    <a:pt x="437" y="227"/>
                    <a:pt x="437" y="227"/>
                    <a:pt x="437" y="227"/>
                  </a:cubicBezTo>
                  <a:cubicBezTo>
                    <a:pt x="437" y="221"/>
                    <a:pt x="433" y="217"/>
                    <a:pt x="427" y="217"/>
                  </a:cubicBezTo>
                  <a:cubicBezTo>
                    <a:pt x="421" y="217"/>
                    <a:pt x="416" y="221"/>
                    <a:pt x="416" y="227"/>
                  </a:cubicBezTo>
                  <a:cubicBezTo>
                    <a:pt x="416" y="283"/>
                    <a:pt x="416" y="283"/>
                    <a:pt x="416" y="283"/>
                  </a:cubicBezTo>
                  <a:cubicBezTo>
                    <a:pt x="416" y="289"/>
                    <a:pt x="421" y="293"/>
                    <a:pt x="427" y="293"/>
                  </a:cubicBezTo>
                  <a:cubicBezTo>
                    <a:pt x="433" y="293"/>
                    <a:pt x="437" y="289"/>
                    <a:pt x="437" y="283"/>
                  </a:cubicBezTo>
                  <a:close/>
                  <a:moveTo>
                    <a:pt x="437" y="81"/>
                  </a:moveTo>
                  <a:cubicBezTo>
                    <a:pt x="437" y="26"/>
                    <a:pt x="437" y="26"/>
                    <a:pt x="437" y="26"/>
                  </a:cubicBezTo>
                  <a:cubicBezTo>
                    <a:pt x="437" y="20"/>
                    <a:pt x="433" y="15"/>
                    <a:pt x="427" y="15"/>
                  </a:cubicBezTo>
                  <a:cubicBezTo>
                    <a:pt x="421" y="15"/>
                    <a:pt x="416" y="20"/>
                    <a:pt x="416" y="26"/>
                  </a:cubicBezTo>
                  <a:cubicBezTo>
                    <a:pt x="416" y="81"/>
                    <a:pt x="416" y="81"/>
                    <a:pt x="416" y="81"/>
                  </a:cubicBezTo>
                  <a:cubicBezTo>
                    <a:pt x="416" y="87"/>
                    <a:pt x="421" y="92"/>
                    <a:pt x="427" y="92"/>
                  </a:cubicBezTo>
                  <a:cubicBezTo>
                    <a:pt x="433" y="92"/>
                    <a:pt x="437" y="87"/>
                    <a:pt x="437" y="81"/>
                  </a:cubicBezTo>
                  <a:close/>
                  <a:moveTo>
                    <a:pt x="370" y="272"/>
                  </a:moveTo>
                  <a:cubicBezTo>
                    <a:pt x="401" y="223"/>
                    <a:pt x="401" y="223"/>
                    <a:pt x="401" y="223"/>
                  </a:cubicBezTo>
                  <a:cubicBezTo>
                    <a:pt x="404" y="218"/>
                    <a:pt x="402" y="211"/>
                    <a:pt x="397" y="208"/>
                  </a:cubicBezTo>
                  <a:cubicBezTo>
                    <a:pt x="392" y="205"/>
                    <a:pt x="386" y="206"/>
                    <a:pt x="383" y="211"/>
                  </a:cubicBezTo>
                  <a:cubicBezTo>
                    <a:pt x="352" y="260"/>
                    <a:pt x="352" y="260"/>
                    <a:pt x="352" y="260"/>
                  </a:cubicBezTo>
                  <a:cubicBezTo>
                    <a:pt x="348" y="265"/>
                    <a:pt x="350" y="272"/>
                    <a:pt x="355" y="275"/>
                  </a:cubicBezTo>
                  <a:cubicBezTo>
                    <a:pt x="357" y="276"/>
                    <a:pt x="359" y="277"/>
                    <a:pt x="361" y="277"/>
                  </a:cubicBezTo>
                  <a:cubicBezTo>
                    <a:pt x="364" y="277"/>
                    <a:pt x="368" y="275"/>
                    <a:pt x="370" y="272"/>
                  </a:cubicBezTo>
                  <a:close/>
                  <a:moveTo>
                    <a:pt x="471" y="97"/>
                  </a:moveTo>
                  <a:cubicBezTo>
                    <a:pt x="502" y="48"/>
                    <a:pt x="502" y="48"/>
                    <a:pt x="502" y="48"/>
                  </a:cubicBezTo>
                  <a:cubicBezTo>
                    <a:pt x="505" y="43"/>
                    <a:pt x="503" y="37"/>
                    <a:pt x="498" y="33"/>
                  </a:cubicBezTo>
                  <a:cubicBezTo>
                    <a:pt x="493" y="30"/>
                    <a:pt x="487" y="32"/>
                    <a:pt x="483" y="37"/>
                  </a:cubicBezTo>
                  <a:cubicBezTo>
                    <a:pt x="452" y="85"/>
                    <a:pt x="452" y="85"/>
                    <a:pt x="452" y="85"/>
                  </a:cubicBezTo>
                  <a:cubicBezTo>
                    <a:pt x="449" y="90"/>
                    <a:pt x="451" y="97"/>
                    <a:pt x="456" y="100"/>
                  </a:cubicBezTo>
                  <a:cubicBezTo>
                    <a:pt x="457" y="101"/>
                    <a:pt x="459" y="102"/>
                    <a:pt x="461" y="102"/>
                  </a:cubicBezTo>
                  <a:cubicBezTo>
                    <a:pt x="465" y="102"/>
                    <a:pt x="469" y="100"/>
                    <a:pt x="471" y="97"/>
                  </a:cubicBezTo>
                  <a:close/>
                  <a:moveTo>
                    <a:pt x="321" y="229"/>
                  </a:moveTo>
                  <a:cubicBezTo>
                    <a:pt x="369" y="198"/>
                    <a:pt x="369" y="198"/>
                    <a:pt x="369" y="198"/>
                  </a:cubicBezTo>
                  <a:cubicBezTo>
                    <a:pt x="374" y="195"/>
                    <a:pt x="376" y="188"/>
                    <a:pt x="373" y="183"/>
                  </a:cubicBezTo>
                  <a:cubicBezTo>
                    <a:pt x="370" y="178"/>
                    <a:pt x="363" y="177"/>
                    <a:pt x="358" y="180"/>
                  </a:cubicBezTo>
                  <a:cubicBezTo>
                    <a:pt x="309" y="211"/>
                    <a:pt x="309" y="211"/>
                    <a:pt x="309" y="211"/>
                  </a:cubicBezTo>
                  <a:cubicBezTo>
                    <a:pt x="304" y="214"/>
                    <a:pt x="303" y="221"/>
                    <a:pt x="306" y="226"/>
                  </a:cubicBezTo>
                  <a:cubicBezTo>
                    <a:pt x="308" y="229"/>
                    <a:pt x="311" y="231"/>
                    <a:pt x="315" y="231"/>
                  </a:cubicBezTo>
                  <a:cubicBezTo>
                    <a:pt x="317" y="231"/>
                    <a:pt x="319" y="230"/>
                    <a:pt x="321" y="229"/>
                  </a:cubicBezTo>
                  <a:close/>
                  <a:moveTo>
                    <a:pt x="495" y="128"/>
                  </a:moveTo>
                  <a:cubicBezTo>
                    <a:pt x="544" y="97"/>
                    <a:pt x="544" y="97"/>
                    <a:pt x="544" y="97"/>
                  </a:cubicBezTo>
                  <a:cubicBezTo>
                    <a:pt x="549" y="94"/>
                    <a:pt x="551" y="87"/>
                    <a:pt x="547" y="82"/>
                  </a:cubicBezTo>
                  <a:cubicBezTo>
                    <a:pt x="544" y="77"/>
                    <a:pt x="537" y="76"/>
                    <a:pt x="532" y="79"/>
                  </a:cubicBezTo>
                  <a:cubicBezTo>
                    <a:pt x="484" y="110"/>
                    <a:pt x="484" y="110"/>
                    <a:pt x="484" y="110"/>
                  </a:cubicBezTo>
                  <a:cubicBezTo>
                    <a:pt x="479" y="113"/>
                    <a:pt x="477" y="120"/>
                    <a:pt x="480" y="125"/>
                  </a:cubicBezTo>
                  <a:cubicBezTo>
                    <a:pt x="482" y="128"/>
                    <a:pt x="486" y="130"/>
                    <a:pt x="490" y="130"/>
                  </a:cubicBezTo>
                  <a:cubicBezTo>
                    <a:pt x="492" y="130"/>
                    <a:pt x="494" y="130"/>
                    <a:pt x="495" y="128"/>
                  </a:cubicBezTo>
                  <a:close/>
                  <a:moveTo>
                    <a:pt x="566" y="154"/>
                  </a:moveTo>
                  <a:cubicBezTo>
                    <a:pt x="566" y="148"/>
                    <a:pt x="561" y="143"/>
                    <a:pt x="555" y="143"/>
                  </a:cubicBezTo>
                  <a:cubicBezTo>
                    <a:pt x="500" y="143"/>
                    <a:pt x="500" y="143"/>
                    <a:pt x="500" y="143"/>
                  </a:cubicBezTo>
                  <a:cubicBezTo>
                    <a:pt x="494" y="143"/>
                    <a:pt x="489" y="148"/>
                    <a:pt x="489" y="154"/>
                  </a:cubicBezTo>
                  <a:cubicBezTo>
                    <a:pt x="489" y="160"/>
                    <a:pt x="494" y="165"/>
                    <a:pt x="500" y="165"/>
                  </a:cubicBezTo>
                  <a:cubicBezTo>
                    <a:pt x="555" y="165"/>
                    <a:pt x="555" y="165"/>
                    <a:pt x="555" y="165"/>
                  </a:cubicBezTo>
                  <a:cubicBezTo>
                    <a:pt x="561" y="165"/>
                    <a:pt x="566" y="160"/>
                    <a:pt x="566" y="154"/>
                  </a:cubicBezTo>
                  <a:close/>
                  <a:moveTo>
                    <a:pt x="364" y="154"/>
                  </a:moveTo>
                  <a:cubicBezTo>
                    <a:pt x="364" y="148"/>
                    <a:pt x="359" y="143"/>
                    <a:pt x="353" y="143"/>
                  </a:cubicBezTo>
                  <a:cubicBezTo>
                    <a:pt x="298" y="143"/>
                    <a:pt x="298" y="143"/>
                    <a:pt x="298" y="143"/>
                  </a:cubicBezTo>
                  <a:cubicBezTo>
                    <a:pt x="292" y="143"/>
                    <a:pt x="287" y="148"/>
                    <a:pt x="287" y="154"/>
                  </a:cubicBezTo>
                  <a:cubicBezTo>
                    <a:pt x="287" y="160"/>
                    <a:pt x="292" y="165"/>
                    <a:pt x="298" y="165"/>
                  </a:cubicBezTo>
                  <a:cubicBezTo>
                    <a:pt x="353" y="165"/>
                    <a:pt x="353" y="165"/>
                    <a:pt x="353" y="165"/>
                  </a:cubicBezTo>
                  <a:cubicBezTo>
                    <a:pt x="359" y="165"/>
                    <a:pt x="364" y="160"/>
                    <a:pt x="364" y="154"/>
                  </a:cubicBezTo>
                  <a:close/>
                  <a:moveTo>
                    <a:pt x="498" y="275"/>
                  </a:moveTo>
                  <a:cubicBezTo>
                    <a:pt x="503" y="272"/>
                    <a:pt x="505" y="265"/>
                    <a:pt x="502" y="260"/>
                  </a:cubicBezTo>
                  <a:cubicBezTo>
                    <a:pt x="471" y="211"/>
                    <a:pt x="471" y="211"/>
                    <a:pt x="471" y="211"/>
                  </a:cubicBezTo>
                  <a:cubicBezTo>
                    <a:pt x="467" y="206"/>
                    <a:pt x="461" y="205"/>
                    <a:pt x="456" y="208"/>
                  </a:cubicBezTo>
                  <a:cubicBezTo>
                    <a:pt x="451" y="211"/>
                    <a:pt x="449" y="218"/>
                    <a:pt x="452" y="223"/>
                  </a:cubicBezTo>
                  <a:cubicBezTo>
                    <a:pt x="483" y="272"/>
                    <a:pt x="483" y="272"/>
                    <a:pt x="483" y="272"/>
                  </a:cubicBezTo>
                  <a:cubicBezTo>
                    <a:pt x="485" y="275"/>
                    <a:pt x="489" y="277"/>
                    <a:pt x="492" y="277"/>
                  </a:cubicBezTo>
                  <a:cubicBezTo>
                    <a:pt x="494" y="277"/>
                    <a:pt x="496" y="276"/>
                    <a:pt x="498" y="275"/>
                  </a:cubicBezTo>
                  <a:close/>
                  <a:moveTo>
                    <a:pt x="397" y="100"/>
                  </a:moveTo>
                  <a:cubicBezTo>
                    <a:pt x="402" y="97"/>
                    <a:pt x="404" y="90"/>
                    <a:pt x="401" y="85"/>
                  </a:cubicBezTo>
                  <a:cubicBezTo>
                    <a:pt x="370" y="37"/>
                    <a:pt x="370" y="37"/>
                    <a:pt x="370" y="37"/>
                  </a:cubicBezTo>
                  <a:cubicBezTo>
                    <a:pt x="367" y="32"/>
                    <a:pt x="360" y="30"/>
                    <a:pt x="355" y="33"/>
                  </a:cubicBezTo>
                  <a:cubicBezTo>
                    <a:pt x="350" y="37"/>
                    <a:pt x="348" y="43"/>
                    <a:pt x="352" y="48"/>
                  </a:cubicBezTo>
                  <a:cubicBezTo>
                    <a:pt x="383" y="97"/>
                    <a:pt x="383" y="97"/>
                    <a:pt x="383" y="97"/>
                  </a:cubicBezTo>
                  <a:cubicBezTo>
                    <a:pt x="385" y="100"/>
                    <a:pt x="388" y="102"/>
                    <a:pt x="392" y="102"/>
                  </a:cubicBezTo>
                  <a:cubicBezTo>
                    <a:pt x="394" y="102"/>
                    <a:pt x="396" y="101"/>
                    <a:pt x="397" y="100"/>
                  </a:cubicBezTo>
                  <a:close/>
                  <a:moveTo>
                    <a:pt x="547" y="226"/>
                  </a:moveTo>
                  <a:cubicBezTo>
                    <a:pt x="551" y="221"/>
                    <a:pt x="549" y="214"/>
                    <a:pt x="544" y="211"/>
                  </a:cubicBezTo>
                  <a:cubicBezTo>
                    <a:pt x="495" y="180"/>
                    <a:pt x="495" y="180"/>
                    <a:pt x="495" y="180"/>
                  </a:cubicBezTo>
                  <a:cubicBezTo>
                    <a:pt x="490" y="177"/>
                    <a:pt x="484" y="178"/>
                    <a:pt x="480" y="183"/>
                  </a:cubicBezTo>
                  <a:cubicBezTo>
                    <a:pt x="477" y="188"/>
                    <a:pt x="479" y="195"/>
                    <a:pt x="484" y="198"/>
                  </a:cubicBezTo>
                  <a:cubicBezTo>
                    <a:pt x="532" y="229"/>
                    <a:pt x="532" y="229"/>
                    <a:pt x="532" y="229"/>
                  </a:cubicBezTo>
                  <a:cubicBezTo>
                    <a:pt x="534" y="230"/>
                    <a:pt x="536" y="231"/>
                    <a:pt x="538" y="231"/>
                  </a:cubicBezTo>
                  <a:cubicBezTo>
                    <a:pt x="542" y="231"/>
                    <a:pt x="545" y="229"/>
                    <a:pt x="547" y="226"/>
                  </a:cubicBezTo>
                  <a:close/>
                  <a:moveTo>
                    <a:pt x="373" y="125"/>
                  </a:moveTo>
                  <a:cubicBezTo>
                    <a:pt x="376" y="120"/>
                    <a:pt x="374" y="113"/>
                    <a:pt x="369" y="110"/>
                  </a:cubicBezTo>
                  <a:cubicBezTo>
                    <a:pt x="321" y="79"/>
                    <a:pt x="321" y="79"/>
                    <a:pt x="321" y="79"/>
                  </a:cubicBezTo>
                  <a:cubicBezTo>
                    <a:pt x="316" y="76"/>
                    <a:pt x="309" y="77"/>
                    <a:pt x="306" y="82"/>
                  </a:cubicBezTo>
                  <a:cubicBezTo>
                    <a:pt x="303" y="87"/>
                    <a:pt x="304" y="94"/>
                    <a:pt x="309" y="97"/>
                  </a:cubicBezTo>
                  <a:cubicBezTo>
                    <a:pt x="358" y="128"/>
                    <a:pt x="358" y="128"/>
                    <a:pt x="358" y="128"/>
                  </a:cubicBezTo>
                  <a:cubicBezTo>
                    <a:pt x="360" y="130"/>
                    <a:pt x="362" y="130"/>
                    <a:pt x="364" y="130"/>
                  </a:cubicBezTo>
                  <a:cubicBezTo>
                    <a:pt x="367" y="130"/>
                    <a:pt x="371" y="128"/>
                    <a:pt x="373" y="125"/>
                  </a:cubicBezTo>
                  <a:close/>
                  <a:moveTo>
                    <a:pt x="7" y="185"/>
                  </a:moveTo>
                  <a:cubicBezTo>
                    <a:pt x="1" y="185"/>
                    <a:pt x="0" y="194"/>
                    <a:pt x="9" y="196"/>
                  </a:cubicBezTo>
                  <a:cubicBezTo>
                    <a:pt x="13" y="197"/>
                    <a:pt x="52" y="202"/>
                    <a:pt x="89" y="205"/>
                  </a:cubicBezTo>
                  <a:cubicBezTo>
                    <a:pt x="122" y="209"/>
                    <a:pt x="151" y="212"/>
                    <a:pt x="161" y="208"/>
                  </a:cubicBezTo>
                  <a:cubicBezTo>
                    <a:pt x="169" y="204"/>
                    <a:pt x="177" y="197"/>
                    <a:pt x="182" y="190"/>
                  </a:cubicBezTo>
                  <a:cubicBezTo>
                    <a:pt x="178" y="185"/>
                    <a:pt x="174" y="179"/>
                    <a:pt x="174" y="172"/>
                  </a:cubicBezTo>
                  <a:cubicBezTo>
                    <a:pt x="174" y="172"/>
                    <a:pt x="175" y="171"/>
                    <a:pt x="175" y="170"/>
                  </a:cubicBezTo>
                  <a:cubicBezTo>
                    <a:pt x="134" y="174"/>
                    <a:pt x="12" y="184"/>
                    <a:pt x="7" y="185"/>
                  </a:cubicBezTo>
                  <a:close/>
                  <a:moveTo>
                    <a:pt x="190" y="151"/>
                  </a:moveTo>
                  <a:cubicBezTo>
                    <a:pt x="193" y="150"/>
                    <a:pt x="196" y="149"/>
                    <a:pt x="199" y="149"/>
                  </a:cubicBezTo>
                  <a:cubicBezTo>
                    <a:pt x="204" y="149"/>
                    <a:pt x="209" y="151"/>
                    <a:pt x="214" y="154"/>
                  </a:cubicBezTo>
                  <a:cubicBezTo>
                    <a:pt x="232" y="117"/>
                    <a:pt x="281" y="15"/>
                    <a:pt x="283" y="11"/>
                  </a:cubicBezTo>
                  <a:cubicBezTo>
                    <a:pt x="286" y="5"/>
                    <a:pt x="278" y="0"/>
                    <a:pt x="272" y="6"/>
                  </a:cubicBezTo>
                  <a:cubicBezTo>
                    <a:pt x="269" y="9"/>
                    <a:pt x="245" y="39"/>
                    <a:pt x="223" y="68"/>
                  </a:cubicBezTo>
                  <a:cubicBezTo>
                    <a:pt x="204" y="94"/>
                    <a:pt x="186" y="116"/>
                    <a:pt x="185" y="125"/>
                  </a:cubicBezTo>
                  <a:cubicBezTo>
                    <a:pt x="184" y="134"/>
                    <a:pt x="187" y="143"/>
                    <a:pt x="190" y="151"/>
                  </a:cubicBezTo>
                  <a:close/>
                  <a:moveTo>
                    <a:pt x="283" y="248"/>
                  </a:moveTo>
                  <a:cubicBezTo>
                    <a:pt x="269" y="219"/>
                    <a:pt x="258" y="193"/>
                    <a:pt x="250" y="187"/>
                  </a:cubicBezTo>
                  <a:cubicBezTo>
                    <a:pt x="242" y="182"/>
                    <a:pt x="232" y="180"/>
                    <a:pt x="222" y="179"/>
                  </a:cubicBezTo>
                  <a:cubicBezTo>
                    <a:pt x="220" y="186"/>
                    <a:pt x="215" y="191"/>
                    <a:pt x="207" y="194"/>
                  </a:cubicBezTo>
                  <a:cubicBezTo>
                    <a:pt x="230" y="225"/>
                    <a:pt x="302" y="322"/>
                    <a:pt x="305" y="326"/>
                  </a:cubicBezTo>
                  <a:cubicBezTo>
                    <a:pt x="309" y="330"/>
                    <a:pt x="317" y="327"/>
                    <a:pt x="315" y="319"/>
                  </a:cubicBezTo>
                  <a:cubicBezTo>
                    <a:pt x="314" y="314"/>
                    <a:pt x="298" y="280"/>
                    <a:pt x="283" y="248"/>
                  </a:cubicBezTo>
                  <a:close/>
                  <a:moveTo>
                    <a:pt x="199" y="185"/>
                  </a:moveTo>
                  <a:cubicBezTo>
                    <a:pt x="206" y="185"/>
                    <a:pt x="212" y="180"/>
                    <a:pt x="212" y="172"/>
                  </a:cubicBezTo>
                  <a:cubicBezTo>
                    <a:pt x="212" y="165"/>
                    <a:pt x="206" y="160"/>
                    <a:pt x="199" y="160"/>
                  </a:cubicBezTo>
                  <a:cubicBezTo>
                    <a:pt x="191" y="160"/>
                    <a:pt x="185" y="165"/>
                    <a:pt x="185" y="172"/>
                  </a:cubicBezTo>
                  <a:cubicBezTo>
                    <a:pt x="185" y="180"/>
                    <a:pt x="191" y="185"/>
                    <a:pt x="199" y="185"/>
                  </a:cubicBezTo>
                  <a:close/>
                  <a:moveTo>
                    <a:pt x="499" y="375"/>
                  </a:moveTo>
                  <a:cubicBezTo>
                    <a:pt x="415" y="289"/>
                    <a:pt x="341" y="320"/>
                    <a:pt x="276" y="348"/>
                  </a:cubicBezTo>
                  <a:cubicBezTo>
                    <a:pt x="258" y="356"/>
                    <a:pt x="239" y="364"/>
                    <a:pt x="221" y="369"/>
                  </a:cubicBezTo>
                  <a:cubicBezTo>
                    <a:pt x="210" y="210"/>
                    <a:pt x="210" y="210"/>
                    <a:pt x="210" y="210"/>
                  </a:cubicBezTo>
                  <a:cubicBezTo>
                    <a:pt x="193" y="191"/>
                    <a:pt x="193" y="191"/>
                    <a:pt x="193" y="191"/>
                  </a:cubicBezTo>
                  <a:cubicBezTo>
                    <a:pt x="186" y="199"/>
                    <a:pt x="186" y="199"/>
                    <a:pt x="186" y="199"/>
                  </a:cubicBezTo>
                  <a:cubicBezTo>
                    <a:pt x="172" y="376"/>
                    <a:pt x="172" y="376"/>
                    <a:pt x="172" y="376"/>
                  </a:cubicBezTo>
                  <a:cubicBezTo>
                    <a:pt x="165" y="375"/>
                    <a:pt x="159" y="375"/>
                    <a:pt x="152" y="373"/>
                  </a:cubicBezTo>
                  <a:cubicBezTo>
                    <a:pt x="151" y="373"/>
                    <a:pt x="151" y="373"/>
                    <a:pt x="150" y="373"/>
                  </a:cubicBezTo>
                  <a:cubicBezTo>
                    <a:pt x="124" y="366"/>
                    <a:pt x="97" y="351"/>
                    <a:pt x="68" y="320"/>
                  </a:cubicBezTo>
                  <a:cubicBezTo>
                    <a:pt x="51" y="335"/>
                    <a:pt x="51" y="335"/>
                    <a:pt x="51" y="335"/>
                  </a:cubicBezTo>
                  <a:cubicBezTo>
                    <a:pt x="82" y="369"/>
                    <a:pt x="112" y="386"/>
                    <a:pt x="140" y="394"/>
                  </a:cubicBezTo>
                  <a:cubicBezTo>
                    <a:pt x="183" y="437"/>
                    <a:pt x="223" y="451"/>
                    <a:pt x="260" y="451"/>
                  </a:cubicBezTo>
                  <a:cubicBezTo>
                    <a:pt x="261" y="451"/>
                    <a:pt x="263" y="451"/>
                    <a:pt x="264" y="451"/>
                  </a:cubicBezTo>
                  <a:cubicBezTo>
                    <a:pt x="262" y="452"/>
                    <a:pt x="260" y="453"/>
                    <a:pt x="258" y="453"/>
                  </a:cubicBezTo>
                  <a:cubicBezTo>
                    <a:pt x="192" y="482"/>
                    <a:pt x="129" y="509"/>
                    <a:pt x="50" y="425"/>
                  </a:cubicBezTo>
                  <a:cubicBezTo>
                    <a:pt x="33" y="441"/>
                    <a:pt x="33" y="441"/>
                    <a:pt x="33" y="441"/>
                  </a:cubicBezTo>
                  <a:cubicBezTo>
                    <a:pt x="78" y="489"/>
                    <a:pt x="120" y="504"/>
                    <a:pt x="159" y="504"/>
                  </a:cubicBezTo>
                  <a:cubicBezTo>
                    <a:pt x="198" y="504"/>
                    <a:pt x="234" y="489"/>
                    <a:pt x="267" y="475"/>
                  </a:cubicBezTo>
                  <a:cubicBezTo>
                    <a:pt x="335" y="446"/>
                    <a:pt x="393" y="421"/>
                    <a:pt x="467" y="499"/>
                  </a:cubicBezTo>
                  <a:cubicBezTo>
                    <a:pt x="484" y="484"/>
                    <a:pt x="484" y="484"/>
                    <a:pt x="484" y="484"/>
                  </a:cubicBezTo>
                  <a:cubicBezTo>
                    <a:pt x="440" y="437"/>
                    <a:pt x="399" y="423"/>
                    <a:pt x="361" y="424"/>
                  </a:cubicBezTo>
                  <a:cubicBezTo>
                    <a:pt x="364" y="423"/>
                    <a:pt x="366" y="422"/>
                    <a:pt x="368" y="421"/>
                  </a:cubicBezTo>
                  <a:cubicBezTo>
                    <a:pt x="436" y="392"/>
                    <a:pt x="494" y="367"/>
                    <a:pt x="568" y="446"/>
                  </a:cubicBezTo>
                  <a:cubicBezTo>
                    <a:pt x="585" y="430"/>
                    <a:pt x="585" y="430"/>
                    <a:pt x="585" y="430"/>
                  </a:cubicBezTo>
                  <a:cubicBezTo>
                    <a:pt x="555" y="398"/>
                    <a:pt x="526" y="382"/>
                    <a:pt x="499" y="375"/>
                  </a:cubicBezTo>
                  <a:close/>
                  <a:moveTo>
                    <a:pt x="359" y="400"/>
                  </a:moveTo>
                  <a:cubicBezTo>
                    <a:pt x="301" y="425"/>
                    <a:pt x="246" y="449"/>
                    <a:pt x="180" y="399"/>
                  </a:cubicBezTo>
                  <a:cubicBezTo>
                    <a:pt x="218" y="398"/>
                    <a:pt x="253" y="383"/>
                    <a:pt x="285" y="369"/>
                  </a:cubicBezTo>
                  <a:cubicBezTo>
                    <a:pt x="345" y="343"/>
                    <a:pt x="398" y="321"/>
                    <a:pt x="460" y="371"/>
                  </a:cubicBezTo>
                  <a:cubicBezTo>
                    <a:pt x="424" y="372"/>
                    <a:pt x="391" y="386"/>
                    <a:pt x="359" y="4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2" name="Icon"/>
            <p:cNvSpPr>
              <a:spLocks noEditPoints="1"/>
            </p:cNvSpPr>
            <p:nvPr/>
          </p:nvSpPr>
          <p:spPr bwMode="auto">
            <a:xfrm>
              <a:off x="-5844312" y="7090993"/>
              <a:ext cx="409170" cy="363011"/>
            </a:xfrm>
            <a:custGeom>
              <a:avLst/>
              <a:gdLst>
                <a:gd name="T0" fmla="*/ 514 w 522"/>
                <a:gd name="T1" fmla="*/ 86 h 463"/>
                <a:gd name="T2" fmla="*/ 484 w 522"/>
                <a:gd name="T3" fmla="*/ 87 h 463"/>
                <a:gd name="T4" fmla="*/ 433 w 522"/>
                <a:gd name="T5" fmla="*/ 140 h 463"/>
                <a:gd name="T6" fmla="*/ 362 w 522"/>
                <a:gd name="T7" fmla="*/ 69 h 463"/>
                <a:gd name="T8" fmla="*/ 239 w 522"/>
                <a:gd name="T9" fmla="*/ 69 h 463"/>
                <a:gd name="T10" fmla="*/ 239 w 522"/>
                <a:gd name="T11" fmla="*/ 69 h 463"/>
                <a:gd name="T12" fmla="*/ 239 w 522"/>
                <a:gd name="T13" fmla="*/ 69 h 463"/>
                <a:gd name="T14" fmla="*/ 165 w 522"/>
                <a:gd name="T15" fmla="*/ 156 h 463"/>
                <a:gd name="T16" fmla="*/ 168 w 522"/>
                <a:gd name="T17" fmla="*/ 185 h 463"/>
                <a:gd name="T18" fmla="*/ 197 w 522"/>
                <a:gd name="T19" fmla="*/ 183 h 463"/>
                <a:gd name="T20" fmla="*/ 259 w 522"/>
                <a:gd name="T21" fmla="*/ 109 h 463"/>
                <a:gd name="T22" fmla="*/ 296 w 522"/>
                <a:gd name="T23" fmla="*/ 109 h 463"/>
                <a:gd name="T24" fmla="*/ 157 w 522"/>
                <a:gd name="T25" fmla="*/ 273 h 463"/>
                <a:gd name="T26" fmla="*/ 61 w 522"/>
                <a:gd name="T27" fmla="*/ 273 h 463"/>
                <a:gd name="T28" fmla="*/ 35 w 522"/>
                <a:gd name="T29" fmla="*/ 298 h 463"/>
                <a:gd name="T30" fmla="*/ 61 w 522"/>
                <a:gd name="T31" fmla="*/ 324 h 463"/>
                <a:gd name="T32" fmla="*/ 186 w 522"/>
                <a:gd name="T33" fmla="*/ 324 h 463"/>
                <a:gd name="T34" fmla="*/ 207 w 522"/>
                <a:gd name="T35" fmla="*/ 312 h 463"/>
                <a:gd name="T36" fmla="*/ 259 w 522"/>
                <a:gd name="T37" fmla="*/ 253 h 463"/>
                <a:gd name="T38" fmla="*/ 321 w 522"/>
                <a:gd name="T39" fmla="*/ 314 h 463"/>
                <a:gd name="T40" fmla="*/ 296 w 522"/>
                <a:gd name="T41" fmla="*/ 430 h 463"/>
                <a:gd name="T42" fmla="*/ 316 w 522"/>
                <a:gd name="T43" fmla="*/ 460 h 463"/>
                <a:gd name="T44" fmla="*/ 346 w 522"/>
                <a:gd name="T45" fmla="*/ 440 h 463"/>
                <a:gd name="T46" fmla="*/ 378 w 522"/>
                <a:gd name="T47" fmla="*/ 289 h 463"/>
                <a:gd name="T48" fmla="*/ 378 w 522"/>
                <a:gd name="T49" fmla="*/ 289 h 463"/>
                <a:gd name="T50" fmla="*/ 369 w 522"/>
                <a:gd name="T51" fmla="*/ 267 h 463"/>
                <a:gd name="T52" fmla="*/ 318 w 522"/>
                <a:gd name="T53" fmla="*/ 214 h 463"/>
                <a:gd name="T54" fmla="*/ 378 w 522"/>
                <a:gd name="T55" fmla="*/ 144 h 463"/>
                <a:gd name="T56" fmla="*/ 419 w 522"/>
                <a:gd name="T57" fmla="*/ 182 h 463"/>
                <a:gd name="T58" fmla="*/ 420 w 522"/>
                <a:gd name="T59" fmla="*/ 183 h 463"/>
                <a:gd name="T60" fmla="*/ 422 w 522"/>
                <a:gd name="T61" fmla="*/ 184 h 463"/>
                <a:gd name="T62" fmla="*/ 423 w 522"/>
                <a:gd name="T63" fmla="*/ 186 h 463"/>
                <a:gd name="T64" fmla="*/ 423 w 522"/>
                <a:gd name="T65" fmla="*/ 186 h 463"/>
                <a:gd name="T66" fmla="*/ 446 w 522"/>
                <a:gd name="T67" fmla="*/ 185 h 463"/>
                <a:gd name="T68" fmla="*/ 447 w 522"/>
                <a:gd name="T69" fmla="*/ 185 h 463"/>
                <a:gd name="T70" fmla="*/ 514 w 522"/>
                <a:gd name="T71" fmla="*/ 116 h 463"/>
                <a:gd name="T72" fmla="*/ 514 w 522"/>
                <a:gd name="T73" fmla="*/ 86 h 463"/>
                <a:gd name="T74" fmla="*/ 440 w 522"/>
                <a:gd name="T75" fmla="*/ 40 h 463"/>
                <a:gd name="T76" fmla="*/ 400 w 522"/>
                <a:gd name="T77" fmla="*/ 0 h 463"/>
                <a:gd name="T78" fmla="*/ 361 w 522"/>
                <a:gd name="T79" fmla="*/ 40 h 463"/>
                <a:gd name="T80" fmla="*/ 400 w 522"/>
                <a:gd name="T81" fmla="*/ 79 h 463"/>
                <a:gd name="T82" fmla="*/ 440 w 522"/>
                <a:gd name="T83" fmla="*/ 40 h 463"/>
                <a:gd name="T84" fmla="*/ 109 w 522"/>
                <a:gd name="T85" fmla="*/ 206 h 463"/>
                <a:gd name="T86" fmla="*/ 13 w 522"/>
                <a:gd name="T87" fmla="*/ 206 h 463"/>
                <a:gd name="T88" fmla="*/ 0 w 522"/>
                <a:gd name="T89" fmla="*/ 194 h 463"/>
                <a:gd name="T90" fmla="*/ 13 w 522"/>
                <a:gd name="T91" fmla="*/ 181 h 463"/>
                <a:gd name="T92" fmla="*/ 109 w 522"/>
                <a:gd name="T93" fmla="*/ 181 h 463"/>
                <a:gd name="T94" fmla="*/ 122 w 522"/>
                <a:gd name="T95" fmla="*/ 194 h 463"/>
                <a:gd name="T96" fmla="*/ 109 w 522"/>
                <a:gd name="T97" fmla="*/ 206 h 463"/>
                <a:gd name="T98" fmla="*/ 134 w 522"/>
                <a:gd name="T99" fmla="*/ 122 h 463"/>
                <a:gd name="T100" fmla="*/ 13 w 522"/>
                <a:gd name="T101" fmla="*/ 122 h 463"/>
                <a:gd name="T102" fmla="*/ 0 w 522"/>
                <a:gd name="T103" fmla="*/ 109 h 463"/>
                <a:gd name="T104" fmla="*/ 13 w 522"/>
                <a:gd name="T105" fmla="*/ 96 h 463"/>
                <a:gd name="T106" fmla="*/ 134 w 522"/>
                <a:gd name="T107" fmla="*/ 96 h 463"/>
                <a:gd name="T108" fmla="*/ 147 w 522"/>
                <a:gd name="T109" fmla="*/ 109 h 463"/>
                <a:gd name="T110" fmla="*/ 134 w 522"/>
                <a:gd name="T111" fmla="*/ 122 h 463"/>
                <a:gd name="T112" fmla="*/ 227 w 522"/>
                <a:gd name="T113" fmla="*/ 37 h 463"/>
                <a:gd name="T114" fmla="*/ 13 w 522"/>
                <a:gd name="T115" fmla="*/ 37 h 463"/>
                <a:gd name="T116" fmla="*/ 0 w 522"/>
                <a:gd name="T117" fmla="*/ 24 h 463"/>
                <a:gd name="T118" fmla="*/ 13 w 522"/>
                <a:gd name="T119" fmla="*/ 12 h 463"/>
                <a:gd name="T120" fmla="*/ 227 w 522"/>
                <a:gd name="T121" fmla="*/ 12 h 463"/>
                <a:gd name="T122" fmla="*/ 240 w 522"/>
                <a:gd name="T123" fmla="*/ 24 h 463"/>
                <a:gd name="T124" fmla="*/ 227 w 522"/>
                <a:gd name="T125" fmla="*/ 3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463">
                  <a:moveTo>
                    <a:pt x="514" y="86"/>
                  </a:moveTo>
                  <a:cubicBezTo>
                    <a:pt x="505" y="78"/>
                    <a:pt x="492" y="79"/>
                    <a:pt x="484" y="87"/>
                  </a:cubicBezTo>
                  <a:cubicBezTo>
                    <a:pt x="433" y="140"/>
                    <a:pt x="433" y="140"/>
                    <a:pt x="433" y="140"/>
                  </a:cubicBezTo>
                  <a:cubicBezTo>
                    <a:pt x="362" y="69"/>
                    <a:pt x="362" y="69"/>
                    <a:pt x="362" y="69"/>
                  </a:cubicBezTo>
                  <a:cubicBezTo>
                    <a:pt x="239" y="69"/>
                    <a:pt x="239" y="69"/>
                    <a:pt x="239" y="69"/>
                  </a:cubicBezTo>
                  <a:cubicBezTo>
                    <a:pt x="239" y="69"/>
                    <a:pt x="239" y="69"/>
                    <a:pt x="239" y="69"/>
                  </a:cubicBezTo>
                  <a:cubicBezTo>
                    <a:pt x="239" y="69"/>
                    <a:pt x="239" y="69"/>
                    <a:pt x="239" y="69"/>
                  </a:cubicBezTo>
                  <a:cubicBezTo>
                    <a:pt x="165" y="156"/>
                    <a:pt x="165" y="156"/>
                    <a:pt x="165" y="156"/>
                  </a:cubicBezTo>
                  <a:cubicBezTo>
                    <a:pt x="158" y="165"/>
                    <a:pt x="159" y="178"/>
                    <a:pt x="168" y="185"/>
                  </a:cubicBezTo>
                  <a:cubicBezTo>
                    <a:pt x="177" y="193"/>
                    <a:pt x="190" y="191"/>
                    <a:pt x="197" y="183"/>
                  </a:cubicBezTo>
                  <a:cubicBezTo>
                    <a:pt x="259" y="109"/>
                    <a:pt x="259" y="109"/>
                    <a:pt x="259" y="109"/>
                  </a:cubicBezTo>
                  <a:cubicBezTo>
                    <a:pt x="296" y="109"/>
                    <a:pt x="296" y="109"/>
                    <a:pt x="296" y="109"/>
                  </a:cubicBezTo>
                  <a:cubicBezTo>
                    <a:pt x="157" y="273"/>
                    <a:pt x="157" y="273"/>
                    <a:pt x="157" y="273"/>
                  </a:cubicBezTo>
                  <a:cubicBezTo>
                    <a:pt x="61" y="273"/>
                    <a:pt x="61" y="273"/>
                    <a:pt x="61" y="273"/>
                  </a:cubicBezTo>
                  <a:cubicBezTo>
                    <a:pt x="47" y="273"/>
                    <a:pt x="35" y="284"/>
                    <a:pt x="35" y="298"/>
                  </a:cubicBezTo>
                  <a:cubicBezTo>
                    <a:pt x="35" y="312"/>
                    <a:pt x="47" y="324"/>
                    <a:pt x="61" y="324"/>
                  </a:cubicBezTo>
                  <a:cubicBezTo>
                    <a:pt x="186" y="324"/>
                    <a:pt x="186" y="324"/>
                    <a:pt x="186" y="324"/>
                  </a:cubicBezTo>
                  <a:cubicBezTo>
                    <a:pt x="195" y="324"/>
                    <a:pt x="202" y="319"/>
                    <a:pt x="207" y="312"/>
                  </a:cubicBezTo>
                  <a:cubicBezTo>
                    <a:pt x="259" y="253"/>
                    <a:pt x="259" y="253"/>
                    <a:pt x="259" y="253"/>
                  </a:cubicBezTo>
                  <a:cubicBezTo>
                    <a:pt x="321" y="314"/>
                    <a:pt x="321" y="314"/>
                    <a:pt x="321" y="314"/>
                  </a:cubicBezTo>
                  <a:cubicBezTo>
                    <a:pt x="296" y="430"/>
                    <a:pt x="296" y="430"/>
                    <a:pt x="296" y="430"/>
                  </a:cubicBezTo>
                  <a:cubicBezTo>
                    <a:pt x="293" y="444"/>
                    <a:pt x="302" y="457"/>
                    <a:pt x="316" y="460"/>
                  </a:cubicBezTo>
                  <a:cubicBezTo>
                    <a:pt x="329" y="463"/>
                    <a:pt x="343" y="454"/>
                    <a:pt x="346" y="440"/>
                  </a:cubicBezTo>
                  <a:cubicBezTo>
                    <a:pt x="378" y="289"/>
                    <a:pt x="378" y="289"/>
                    <a:pt x="378" y="289"/>
                  </a:cubicBezTo>
                  <a:cubicBezTo>
                    <a:pt x="378" y="289"/>
                    <a:pt x="378" y="289"/>
                    <a:pt x="378" y="289"/>
                  </a:cubicBezTo>
                  <a:cubicBezTo>
                    <a:pt x="379" y="281"/>
                    <a:pt x="375" y="272"/>
                    <a:pt x="369" y="267"/>
                  </a:cubicBezTo>
                  <a:cubicBezTo>
                    <a:pt x="318" y="214"/>
                    <a:pt x="318" y="214"/>
                    <a:pt x="318" y="214"/>
                  </a:cubicBezTo>
                  <a:cubicBezTo>
                    <a:pt x="378" y="144"/>
                    <a:pt x="378" y="144"/>
                    <a:pt x="378" y="144"/>
                  </a:cubicBezTo>
                  <a:cubicBezTo>
                    <a:pt x="419" y="182"/>
                    <a:pt x="419" y="182"/>
                    <a:pt x="419" y="182"/>
                  </a:cubicBezTo>
                  <a:cubicBezTo>
                    <a:pt x="420" y="183"/>
                    <a:pt x="420" y="183"/>
                    <a:pt x="420" y="183"/>
                  </a:cubicBezTo>
                  <a:cubicBezTo>
                    <a:pt x="421" y="184"/>
                    <a:pt x="421" y="184"/>
                    <a:pt x="422" y="184"/>
                  </a:cubicBezTo>
                  <a:cubicBezTo>
                    <a:pt x="423" y="186"/>
                    <a:pt x="423" y="186"/>
                    <a:pt x="423" y="186"/>
                  </a:cubicBezTo>
                  <a:cubicBezTo>
                    <a:pt x="423" y="186"/>
                    <a:pt x="423" y="186"/>
                    <a:pt x="423" y="186"/>
                  </a:cubicBezTo>
                  <a:cubicBezTo>
                    <a:pt x="430" y="190"/>
                    <a:pt x="439" y="190"/>
                    <a:pt x="446" y="185"/>
                  </a:cubicBezTo>
                  <a:cubicBezTo>
                    <a:pt x="447" y="185"/>
                    <a:pt x="447" y="185"/>
                    <a:pt x="447" y="185"/>
                  </a:cubicBezTo>
                  <a:cubicBezTo>
                    <a:pt x="514" y="116"/>
                    <a:pt x="514" y="116"/>
                    <a:pt x="514" y="116"/>
                  </a:cubicBezTo>
                  <a:cubicBezTo>
                    <a:pt x="522" y="107"/>
                    <a:pt x="522" y="94"/>
                    <a:pt x="514" y="86"/>
                  </a:cubicBezTo>
                  <a:close/>
                  <a:moveTo>
                    <a:pt x="440" y="40"/>
                  </a:moveTo>
                  <a:cubicBezTo>
                    <a:pt x="440" y="18"/>
                    <a:pt x="422" y="0"/>
                    <a:pt x="400" y="0"/>
                  </a:cubicBezTo>
                  <a:cubicBezTo>
                    <a:pt x="379" y="0"/>
                    <a:pt x="361" y="18"/>
                    <a:pt x="361" y="40"/>
                  </a:cubicBezTo>
                  <a:cubicBezTo>
                    <a:pt x="361" y="61"/>
                    <a:pt x="379" y="79"/>
                    <a:pt x="400" y="79"/>
                  </a:cubicBezTo>
                  <a:cubicBezTo>
                    <a:pt x="422" y="79"/>
                    <a:pt x="440" y="61"/>
                    <a:pt x="440" y="40"/>
                  </a:cubicBezTo>
                  <a:close/>
                  <a:moveTo>
                    <a:pt x="109" y="206"/>
                  </a:moveTo>
                  <a:cubicBezTo>
                    <a:pt x="13" y="206"/>
                    <a:pt x="13" y="206"/>
                    <a:pt x="13" y="206"/>
                  </a:cubicBezTo>
                  <a:cubicBezTo>
                    <a:pt x="6" y="206"/>
                    <a:pt x="0" y="201"/>
                    <a:pt x="0" y="194"/>
                  </a:cubicBezTo>
                  <a:cubicBezTo>
                    <a:pt x="0" y="186"/>
                    <a:pt x="6" y="181"/>
                    <a:pt x="13" y="181"/>
                  </a:cubicBezTo>
                  <a:cubicBezTo>
                    <a:pt x="109" y="181"/>
                    <a:pt x="109" y="181"/>
                    <a:pt x="109" y="181"/>
                  </a:cubicBezTo>
                  <a:cubicBezTo>
                    <a:pt x="116" y="181"/>
                    <a:pt x="122" y="186"/>
                    <a:pt x="122" y="194"/>
                  </a:cubicBezTo>
                  <a:cubicBezTo>
                    <a:pt x="122" y="201"/>
                    <a:pt x="116" y="206"/>
                    <a:pt x="109" y="206"/>
                  </a:cubicBezTo>
                  <a:close/>
                  <a:moveTo>
                    <a:pt x="134" y="122"/>
                  </a:moveTo>
                  <a:cubicBezTo>
                    <a:pt x="13" y="122"/>
                    <a:pt x="13" y="122"/>
                    <a:pt x="13" y="122"/>
                  </a:cubicBezTo>
                  <a:cubicBezTo>
                    <a:pt x="6" y="122"/>
                    <a:pt x="0" y="116"/>
                    <a:pt x="0" y="109"/>
                  </a:cubicBezTo>
                  <a:cubicBezTo>
                    <a:pt x="0" y="102"/>
                    <a:pt x="6" y="96"/>
                    <a:pt x="13" y="96"/>
                  </a:cubicBezTo>
                  <a:cubicBezTo>
                    <a:pt x="134" y="96"/>
                    <a:pt x="134" y="96"/>
                    <a:pt x="134" y="96"/>
                  </a:cubicBezTo>
                  <a:cubicBezTo>
                    <a:pt x="141" y="96"/>
                    <a:pt x="147" y="102"/>
                    <a:pt x="147" y="109"/>
                  </a:cubicBezTo>
                  <a:cubicBezTo>
                    <a:pt x="147" y="116"/>
                    <a:pt x="141" y="122"/>
                    <a:pt x="134" y="122"/>
                  </a:cubicBezTo>
                  <a:close/>
                  <a:moveTo>
                    <a:pt x="227" y="37"/>
                  </a:moveTo>
                  <a:cubicBezTo>
                    <a:pt x="13" y="37"/>
                    <a:pt x="13" y="37"/>
                    <a:pt x="13" y="37"/>
                  </a:cubicBezTo>
                  <a:cubicBezTo>
                    <a:pt x="6" y="37"/>
                    <a:pt x="0" y="32"/>
                    <a:pt x="0" y="24"/>
                  </a:cubicBezTo>
                  <a:cubicBezTo>
                    <a:pt x="0" y="17"/>
                    <a:pt x="6" y="12"/>
                    <a:pt x="13" y="12"/>
                  </a:cubicBezTo>
                  <a:cubicBezTo>
                    <a:pt x="227" y="12"/>
                    <a:pt x="227" y="12"/>
                    <a:pt x="227" y="12"/>
                  </a:cubicBezTo>
                  <a:cubicBezTo>
                    <a:pt x="234" y="12"/>
                    <a:pt x="240" y="17"/>
                    <a:pt x="240" y="24"/>
                  </a:cubicBezTo>
                  <a:cubicBezTo>
                    <a:pt x="240" y="32"/>
                    <a:pt x="234" y="37"/>
                    <a:pt x="2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3" name="Icon"/>
            <p:cNvSpPr>
              <a:spLocks noEditPoints="1"/>
            </p:cNvSpPr>
            <p:nvPr/>
          </p:nvSpPr>
          <p:spPr bwMode="auto">
            <a:xfrm>
              <a:off x="-1570151" y="6457716"/>
              <a:ext cx="430983" cy="431729"/>
            </a:xfrm>
            <a:custGeom>
              <a:avLst/>
              <a:gdLst>
                <a:gd name="T0" fmla="*/ 181 w 486"/>
                <a:gd name="T1" fmla="*/ 334 h 487"/>
                <a:gd name="T2" fmla="*/ 91 w 486"/>
                <a:gd name="T3" fmla="*/ 326 h 487"/>
                <a:gd name="T4" fmla="*/ 111 w 486"/>
                <a:gd name="T5" fmla="*/ 264 h 487"/>
                <a:gd name="T6" fmla="*/ 333 w 486"/>
                <a:gd name="T7" fmla="*/ 140 h 487"/>
                <a:gd name="T8" fmla="*/ 417 w 486"/>
                <a:gd name="T9" fmla="*/ 66 h 487"/>
                <a:gd name="T10" fmla="*/ 421 w 486"/>
                <a:gd name="T11" fmla="*/ 70 h 487"/>
                <a:gd name="T12" fmla="*/ 346 w 486"/>
                <a:gd name="T13" fmla="*/ 154 h 487"/>
                <a:gd name="T14" fmla="*/ 335 w 486"/>
                <a:gd name="T15" fmla="*/ 461 h 487"/>
                <a:gd name="T16" fmla="*/ 339 w 486"/>
                <a:gd name="T17" fmla="*/ 456 h 487"/>
                <a:gd name="T18" fmla="*/ 339 w 486"/>
                <a:gd name="T19" fmla="*/ 456 h 487"/>
                <a:gd name="T20" fmla="*/ 344 w 486"/>
                <a:gd name="T21" fmla="*/ 400 h 487"/>
                <a:gd name="T22" fmla="*/ 400 w 486"/>
                <a:gd name="T23" fmla="*/ 344 h 487"/>
                <a:gd name="T24" fmla="*/ 456 w 486"/>
                <a:gd name="T25" fmla="*/ 339 h 487"/>
                <a:gd name="T26" fmla="*/ 461 w 486"/>
                <a:gd name="T27" fmla="*/ 335 h 487"/>
                <a:gd name="T28" fmla="*/ 461 w 486"/>
                <a:gd name="T29" fmla="*/ 335 h 487"/>
                <a:gd name="T30" fmla="*/ 223 w 486"/>
                <a:gd name="T31" fmla="*/ 401 h 487"/>
                <a:gd name="T32" fmla="*/ 279 w 486"/>
                <a:gd name="T33" fmla="*/ 345 h 487"/>
                <a:gd name="T34" fmla="*/ 335 w 486"/>
                <a:gd name="T35" fmla="*/ 340 h 487"/>
                <a:gd name="T36" fmla="*/ 340 w 486"/>
                <a:gd name="T37" fmla="*/ 336 h 487"/>
                <a:gd name="T38" fmla="*/ 340 w 486"/>
                <a:gd name="T39" fmla="*/ 336 h 487"/>
                <a:gd name="T40" fmla="*/ 345 w 486"/>
                <a:gd name="T41" fmla="*/ 280 h 487"/>
                <a:gd name="T42" fmla="*/ 401 w 486"/>
                <a:gd name="T43" fmla="*/ 223 h 487"/>
                <a:gd name="T44" fmla="*/ 305 w 486"/>
                <a:gd name="T45" fmla="*/ 431 h 487"/>
                <a:gd name="T46" fmla="*/ 309 w 486"/>
                <a:gd name="T47" fmla="*/ 426 h 487"/>
                <a:gd name="T48" fmla="*/ 309 w 486"/>
                <a:gd name="T49" fmla="*/ 426 h 487"/>
                <a:gd name="T50" fmla="*/ 314 w 486"/>
                <a:gd name="T51" fmla="*/ 370 h 487"/>
                <a:gd name="T52" fmla="*/ 370 w 486"/>
                <a:gd name="T53" fmla="*/ 314 h 487"/>
                <a:gd name="T54" fmla="*/ 426 w 486"/>
                <a:gd name="T55" fmla="*/ 309 h 487"/>
                <a:gd name="T56" fmla="*/ 431 w 486"/>
                <a:gd name="T57" fmla="*/ 305 h 487"/>
                <a:gd name="T58" fmla="*/ 431 w 486"/>
                <a:gd name="T59" fmla="*/ 305 h 487"/>
                <a:gd name="T60" fmla="*/ 59 w 486"/>
                <a:gd name="T61" fmla="*/ 237 h 487"/>
                <a:gd name="T62" fmla="*/ 116 w 486"/>
                <a:gd name="T63" fmla="*/ 181 h 487"/>
                <a:gd name="T64" fmla="*/ 172 w 486"/>
                <a:gd name="T65" fmla="*/ 177 h 487"/>
                <a:gd name="T66" fmla="*/ 176 w 486"/>
                <a:gd name="T67" fmla="*/ 172 h 487"/>
                <a:gd name="T68" fmla="*/ 176 w 486"/>
                <a:gd name="T69" fmla="*/ 172 h 487"/>
                <a:gd name="T70" fmla="*/ 181 w 486"/>
                <a:gd name="T71" fmla="*/ 116 h 487"/>
                <a:gd name="T72" fmla="*/ 237 w 486"/>
                <a:gd name="T73" fmla="*/ 60 h 487"/>
                <a:gd name="T74" fmla="*/ 51 w 486"/>
                <a:gd name="T75" fmla="*/ 178 h 487"/>
                <a:gd name="T76" fmla="*/ 56 w 486"/>
                <a:gd name="T77" fmla="*/ 173 h 487"/>
                <a:gd name="T78" fmla="*/ 56 w 486"/>
                <a:gd name="T79" fmla="*/ 173 h 487"/>
                <a:gd name="T80" fmla="*/ 60 w 486"/>
                <a:gd name="T81" fmla="*/ 117 h 487"/>
                <a:gd name="T82" fmla="*/ 117 w 486"/>
                <a:gd name="T83" fmla="*/ 61 h 487"/>
                <a:gd name="T84" fmla="*/ 173 w 486"/>
                <a:gd name="T85" fmla="*/ 56 h 487"/>
                <a:gd name="T86" fmla="*/ 177 w 486"/>
                <a:gd name="T87" fmla="*/ 52 h 487"/>
                <a:gd name="T88" fmla="*/ 177 w 486"/>
                <a:gd name="T89" fmla="*/ 52 h 487"/>
                <a:gd name="T90" fmla="*/ 30 w 486"/>
                <a:gd name="T91" fmla="*/ 207 h 487"/>
                <a:gd name="T92" fmla="*/ 86 w 486"/>
                <a:gd name="T93" fmla="*/ 151 h 487"/>
                <a:gd name="T94" fmla="*/ 142 w 486"/>
                <a:gd name="T95" fmla="*/ 147 h 487"/>
                <a:gd name="T96" fmla="*/ 146 w 486"/>
                <a:gd name="T97" fmla="*/ 142 h 487"/>
                <a:gd name="T98" fmla="*/ 146 w 486"/>
                <a:gd name="T99" fmla="*/ 142 h 487"/>
                <a:gd name="T100" fmla="*/ 151 w 486"/>
                <a:gd name="T101" fmla="*/ 86 h 487"/>
                <a:gd name="T102" fmla="*/ 207 w 486"/>
                <a:gd name="T103" fmla="*/ 3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6" h="487">
                  <a:moveTo>
                    <a:pt x="333" y="182"/>
                  </a:moveTo>
                  <a:cubicBezTo>
                    <a:pt x="374" y="224"/>
                    <a:pt x="374" y="224"/>
                    <a:pt x="374" y="224"/>
                  </a:cubicBezTo>
                  <a:cubicBezTo>
                    <a:pt x="222" y="375"/>
                    <a:pt x="222" y="375"/>
                    <a:pt x="222" y="375"/>
                  </a:cubicBezTo>
                  <a:cubicBezTo>
                    <a:pt x="181" y="334"/>
                    <a:pt x="181" y="334"/>
                    <a:pt x="181" y="334"/>
                  </a:cubicBezTo>
                  <a:cubicBezTo>
                    <a:pt x="171" y="344"/>
                    <a:pt x="171" y="344"/>
                    <a:pt x="171" y="344"/>
                  </a:cubicBezTo>
                  <a:cubicBezTo>
                    <a:pt x="191" y="365"/>
                    <a:pt x="191" y="365"/>
                    <a:pt x="191" y="365"/>
                  </a:cubicBezTo>
                  <a:cubicBezTo>
                    <a:pt x="161" y="396"/>
                    <a:pt x="161" y="396"/>
                    <a:pt x="161" y="396"/>
                  </a:cubicBezTo>
                  <a:cubicBezTo>
                    <a:pt x="91" y="326"/>
                    <a:pt x="91" y="326"/>
                    <a:pt x="91" y="326"/>
                  </a:cubicBezTo>
                  <a:cubicBezTo>
                    <a:pt x="121" y="295"/>
                    <a:pt x="121" y="295"/>
                    <a:pt x="121" y="295"/>
                  </a:cubicBezTo>
                  <a:cubicBezTo>
                    <a:pt x="142" y="316"/>
                    <a:pt x="142" y="316"/>
                    <a:pt x="142" y="316"/>
                  </a:cubicBezTo>
                  <a:cubicBezTo>
                    <a:pt x="152" y="305"/>
                    <a:pt x="152" y="305"/>
                    <a:pt x="152" y="305"/>
                  </a:cubicBezTo>
                  <a:cubicBezTo>
                    <a:pt x="111" y="264"/>
                    <a:pt x="111" y="264"/>
                    <a:pt x="111" y="264"/>
                  </a:cubicBezTo>
                  <a:cubicBezTo>
                    <a:pt x="263" y="113"/>
                    <a:pt x="263" y="113"/>
                    <a:pt x="263" y="113"/>
                  </a:cubicBezTo>
                  <a:cubicBezTo>
                    <a:pt x="304" y="154"/>
                    <a:pt x="304" y="154"/>
                    <a:pt x="304" y="154"/>
                  </a:cubicBezTo>
                  <a:cubicBezTo>
                    <a:pt x="325" y="132"/>
                    <a:pt x="325" y="132"/>
                    <a:pt x="325" y="132"/>
                  </a:cubicBezTo>
                  <a:cubicBezTo>
                    <a:pt x="333" y="140"/>
                    <a:pt x="333" y="140"/>
                    <a:pt x="333" y="140"/>
                  </a:cubicBezTo>
                  <a:cubicBezTo>
                    <a:pt x="342" y="131"/>
                    <a:pt x="342" y="131"/>
                    <a:pt x="342" y="131"/>
                  </a:cubicBezTo>
                  <a:cubicBezTo>
                    <a:pt x="313" y="99"/>
                    <a:pt x="297" y="61"/>
                    <a:pt x="295" y="23"/>
                  </a:cubicBezTo>
                  <a:cubicBezTo>
                    <a:pt x="337" y="66"/>
                    <a:pt x="337" y="66"/>
                    <a:pt x="337" y="66"/>
                  </a:cubicBezTo>
                  <a:cubicBezTo>
                    <a:pt x="417" y="66"/>
                    <a:pt x="417" y="66"/>
                    <a:pt x="417" y="66"/>
                  </a:cubicBezTo>
                  <a:cubicBezTo>
                    <a:pt x="414" y="62"/>
                    <a:pt x="415" y="56"/>
                    <a:pt x="418" y="52"/>
                  </a:cubicBezTo>
                  <a:cubicBezTo>
                    <a:pt x="423" y="48"/>
                    <a:pt x="430" y="48"/>
                    <a:pt x="434" y="52"/>
                  </a:cubicBezTo>
                  <a:cubicBezTo>
                    <a:pt x="438" y="57"/>
                    <a:pt x="438" y="64"/>
                    <a:pt x="434" y="68"/>
                  </a:cubicBezTo>
                  <a:cubicBezTo>
                    <a:pt x="430" y="71"/>
                    <a:pt x="425" y="72"/>
                    <a:pt x="421" y="70"/>
                  </a:cubicBezTo>
                  <a:cubicBezTo>
                    <a:pt x="420" y="149"/>
                    <a:pt x="420" y="149"/>
                    <a:pt x="420" y="149"/>
                  </a:cubicBezTo>
                  <a:cubicBezTo>
                    <a:pt x="463" y="192"/>
                    <a:pt x="463" y="192"/>
                    <a:pt x="463" y="192"/>
                  </a:cubicBezTo>
                  <a:cubicBezTo>
                    <a:pt x="425" y="189"/>
                    <a:pt x="387" y="173"/>
                    <a:pt x="355" y="145"/>
                  </a:cubicBezTo>
                  <a:cubicBezTo>
                    <a:pt x="346" y="154"/>
                    <a:pt x="346" y="154"/>
                    <a:pt x="346" y="154"/>
                  </a:cubicBezTo>
                  <a:cubicBezTo>
                    <a:pt x="354" y="161"/>
                    <a:pt x="354" y="161"/>
                    <a:pt x="354" y="161"/>
                  </a:cubicBezTo>
                  <a:lnTo>
                    <a:pt x="333" y="182"/>
                  </a:lnTo>
                  <a:close/>
                  <a:moveTo>
                    <a:pt x="309" y="487"/>
                  </a:moveTo>
                  <a:cubicBezTo>
                    <a:pt x="335" y="461"/>
                    <a:pt x="335" y="461"/>
                    <a:pt x="335" y="461"/>
                  </a:cubicBezTo>
                  <a:cubicBezTo>
                    <a:pt x="309" y="435"/>
                    <a:pt x="309" y="435"/>
                    <a:pt x="309" y="435"/>
                  </a:cubicBezTo>
                  <a:cubicBezTo>
                    <a:pt x="283" y="461"/>
                    <a:pt x="283" y="461"/>
                    <a:pt x="283" y="461"/>
                  </a:cubicBezTo>
                  <a:cubicBezTo>
                    <a:pt x="309" y="487"/>
                    <a:pt x="309" y="487"/>
                    <a:pt x="309" y="487"/>
                  </a:cubicBezTo>
                  <a:close/>
                  <a:moveTo>
                    <a:pt x="339" y="456"/>
                  </a:moveTo>
                  <a:cubicBezTo>
                    <a:pt x="365" y="430"/>
                    <a:pt x="365" y="430"/>
                    <a:pt x="365" y="430"/>
                  </a:cubicBezTo>
                  <a:cubicBezTo>
                    <a:pt x="339" y="405"/>
                    <a:pt x="339" y="405"/>
                    <a:pt x="339" y="405"/>
                  </a:cubicBezTo>
                  <a:cubicBezTo>
                    <a:pt x="313" y="430"/>
                    <a:pt x="313" y="430"/>
                    <a:pt x="313" y="430"/>
                  </a:cubicBezTo>
                  <a:cubicBezTo>
                    <a:pt x="339" y="456"/>
                    <a:pt x="339" y="456"/>
                    <a:pt x="339" y="456"/>
                  </a:cubicBezTo>
                  <a:close/>
                  <a:moveTo>
                    <a:pt x="369" y="426"/>
                  </a:moveTo>
                  <a:cubicBezTo>
                    <a:pt x="395" y="400"/>
                    <a:pt x="395" y="400"/>
                    <a:pt x="395" y="400"/>
                  </a:cubicBezTo>
                  <a:cubicBezTo>
                    <a:pt x="369" y="374"/>
                    <a:pt x="369" y="374"/>
                    <a:pt x="369" y="374"/>
                  </a:cubicBezTo>
                  <a:cubicBezTo>
                    <a:pt x="344" y="400"/>
                    <a:pt x="344" y="400"/>
                    <a:pt x="344" y="400"/>
                  </a:cubicBezTo>
                  <a:cubicBezTo>
                    <a:pt x="369" y="426"/>
                    <a:pt x="369" y="426"/>
                    <a:pt x="369" y="426"/>
                  </a:cubicBezTo>
                  <a:close/>
                  <a:moveTo>
                    <a:pt x="400" y="396"/>
                  </a:moveTo>
                  <a:cubicBezTo>
                    <a:pt x="426" y="370"/>
                    <a:pt x="426" y="370"/>
                    <a:pt x="426" y="370"/>
                  </a:cubicBezTo>
                  <a:cubicBezTo>
                    <a:pt x="400" y="344"/>
                    <a:pt x="400" y="344"/>
                    <a:pt x="400" y="344"/>
                  </a:cubicBezTo>
                  <a:cubicBezTo>
                    <a:pt x="374" y="370"/>
                    <a:pt x="374" y="370"/>
                    <a:pt x="374" y="370"/>
                  </a:cubicBezTo>
                  <a:cubicBezTo>
                    <a:pt x="400" y="396"/>
                    <a:pt x="400" y="396"/>
                    <a:pt x="400" y="396"/>
                  </a:cubicBezTo>
                  <a:close/>
                  <a:moveTo>
                    <a:pt x="430" y="365"/>
                  </a:moveTo>
                  <a:cubicBezTo>
                    <a:pt x="456" y="339"/>
                    <a:pt x="456" y="339"/>
                    <a:pt x="456" y="339"/>
                  </a:cubicBezTo>
                  <a:cubicBezTo>
                    <a:pt x="430" y="314"/>
                    <a:pt x="430" y="314"/>
                    <a:pt x="430" y="314"/>
                  </a:cubicBezTo>
                  <a:cubicBezTo>
                    <a:pt x="404" y="339"/>
                    <a:pt x="404" y="339"/>
                    <a:pt x="404" y="339"/>
                  </a:cubicBezTo>
                  <a:cubicBezTo>
                    <a:pt x="430" y="365"/>
                    <a:pt x="430" y="365"/>
                    <a:pt x="430" y="365"/>
                  </a:cubicBezTo>
                  <a:close/>
                  <a:moveTo>
                    <a:pt x="461" y="335"/>
                  </a:moveTo>
                  <a:cubicBezTo>
                    <a:pt x="486" y="309"/>
                    <a:pt x="486" y="309"/>
                    <a:pt x="486" y="309"/>
                  </a:cubicBezTo>
                  <a:cubicBezTo>
                    <a:pt x="461" y="283"/>
                    <a:pt x="461" y="283"/>
                    <a:pt x="461" y="283"/>
                  </a:cubicBezTo>
                  <a:cubicBezTo>
                    <a:pt x="435" y="309"/>
                    <a:pt x="435" y="309"/>
                    <a:pt x="435" y="309"/>
                  </a:cubicBezTo>
                  <a:cubicBezTo>
                    <a:pt x="461" y="335"/>
                    <a:pt x="461" y="335"/>
                    <a:pt x="461" y="335"/>
                  </a:cubicBezTo>
                  <a:close/>
                  <a:moveTo>
                    <a:pt x="249" y="427"/>
                  </a:moveTo>
                  <a:cubicBezTo>
                    <a:pt x="275" y="401"/>
                    <a:pt x="275" y="401"/>
                    <a:pt x="275" y="401"/>
                  </a:cubicBezTo>
                  <a:cubicBezTo>
                    <a:pt x="249" y="375"/>
                    <a:pt x="249" y="375"/>
                    <a:pt x="249" y="375"/>
                  </a:cubicBezTo>
                  <a:cubicBezTo>
                    <a:pt x="223" y="401"/>
                    <a:pt x="223" y="401"/>
                    <a:pt x="223" y="401"/>
                  </a:cubicBezTo>
                  <a:cubicBezTo>
                    <a:pt x="249" y="427"/>
                    <a:pt x="249" y="427"/>
                    <a:pt x="249" y="427"/>
                  </a:cubicBezTo>
                  <a:close/>
                  <a:moveTo>
                    <a:pt x="279" y="396"/>
                  </a:moveTo>
                  <a:cubicBezTo>
                    <a:pt x="305" y="371"/>
                    <a:pt x="305" y="371"/>
                    <a:pt x="305" y="371"/>
                  </a:cubicBezTo>
                  <a:cubicBezTo>
                    <a:pt x="279" y="345"/>
                    <a:pt x="279" y="345"/>
                    <a:pt x="279" y="345"/>
                  </a:cubicBezTo>
                  <a:cubicBezTo>
                    <a:pt x="254" y="371"/>
                    <a:pt x="254" y="371"/>
                    <a:pt x="254" y="371"/>
                  </a:cubicBezTo>
                  <a:cubicBezTo>
                    <a:pt x="279" y="396"/>
                    <a:pt x="279" y="396"/>
                    <a:pt x="279" y="396"/>
                  </a:cubicBezTo>
                  <a:close/>
                  <a:moveTo>
                    <a:pt x="310" y="366"/>
                  </a:moveTo>
                  <a:cubicBezTo>
                    <a:pt x="335" y="340"/>
                    <a:pt x="335" y="340"/>
                    <a:pt x="335" y="340"/>
                  </a:cubicBezTo>
                  <a:cubicBezTo>
                    <a:pt x="310" y="315"/>
                    <a:pt x="310" y="315"/>
                    <a:pt x="310" y="315"/>
                  </a:cubicBezTo>
                  <a:cubicBezTo>
                    <a:pt x="284" y="340"/>
                    <a:pt x="284" y="340"/>
                    <a:pt x="284" y="340"/>
                  </a:cubicBezTo>
                  <a:cubicBezTo>
                    <a:pt x="310" y="366"/>
                    <a:pt x="310" y="366"/>
                    <a:pt x="310" y="366"/>
                  </a:cubicBezTo>
                  <a:close/>
                  <a:moveTo>
                    <a:pt x="340" y="336"/>
                  </a:moveTo>
                  <a:cubicBezTo>
                    <a:pt x="366" y="310"/>
                    <a:pt x="366" y="310"/>
                    <a:pt x="366" y="310"/>
                  </a:cubicBezTo>
                  <a:cubicBezTo>
                    <a:pt x="340" y="284"/>
                    <a:pt x="340" y="284"/>
                    <a:pt x="340" y="284"/>
                  </a:cubicBezTo>
                  <a:cubicBezTo>
                    <a:pt x="314" y="310"/>
                    <a:pt x="314" y="310"/>
                    <a:pt x="314" y="310"/>
                  </a:cubicBezTo>
                  <a:cubicBezTo>
                    <a:pt x="340" y="336"/>
                    <a:pt x="340" y="336"/>
                    <a:pt x="340" y="336"/>
                  </a:cubicBezTo>
                  <a:close/>
                  <a:moveTo>
                    <a:pt x="370" y="305"/>
                  </a:moveTo>
                  <a:cubicBezTo>
                    <a:pt x="396" y="280"/>
                    <a:pt x="396" y="280"/>
                    <a:pt x="396" y="280"/>
                  </a:cubicBezTo>
                  <a:cubicBezTo>
                    <a:pt x="370" y="254"/>
                    <a:pt x="370" y="254"/>
                    <a:pt x="370" y="254"/>
                  </a:cubicBezTo>
                  <a:cubicBezTo>
                    <a:pt x="345" y="280"/>
                    <a:pt x="345" y="280"/>
                    <a:pt x="345" y="280"/>
                  </a:cubicBezTo>
                  <a:cubicBezTo>
                    <a:pt x="370" y="305"/>
                    <a:pt x="370" y="305"/>
                    <a:pt x="370" y="305"/>
                  </a:cubicBezTo>
                  <a:close/>
                  <a:moveTo>
                    <a:pt x="401" y="275"/>
                  </a:moveTo>
                  <a:cubicBezTo>
                    <a:pt x="427" y="249"/>
                    <a:pt x="427" y="249"/>
                    <a:pt x="427" y="249"/>
                  </a:cubicBezTo>
                  <a:cubicBezTo>
                    <a:pt x="401" y="223"/>
                    <a:pt x="401" y="223"/>
                    <a:pt x="401" y="223"/>
                  </a:cubicBezTo>
                  <a:cubicBezTo>
                    <a:pt x="375" y="249"/>
                    <a:pt x="375" y="249"/>
                    <a:pt x="375" y="249"/>
                  </a:cubicBezTo>
                  <a:cubicBezTo>
                    <a:pt x="401" y="275"/>
                    <a:pt x="401" y="275"/>
                    <a:pt x="401" y="275"/>
                  </a:cubicBezTo>
                  <a:close/>
                  <a:moveTo>
                    <a:pt x="279" y="457"/>
                  </a:moveTo>
                  <a:cubicBezTo>
                    <a:pt x="305" y="431"/>
                    <a:pt x="305" y="431"/>
                    <a:pt x="305" y="431"/>
                  </a:cubicBezTo>
                  <a:cubicBezTo>
                    <a:pt x="279" y="405"/>
                    <a:pt x="279" y="405"/>
                    <a:pt x="279" y="405"/>
                  </a:cubicBezTo>
                  <a:cubicBezTo>
                    <a:pt x="253" y="431"/>
                    <a:pt x="253" y="431"/>
                    <a:pt x="253" y="431"/>
                  </a:cubicBezTo>
                  <a:cubicBezTo>
                    <a:pt x="279" y="457"/>
                    <a:pt x="279" y="457"/>
                    <a:pt x="279" y="457"/>
                  </a:cubicBezTo>
                  <a:close/>
                  <a:moveTo>
                    <a:pt x="309" y="426"/>
                  </a:moveTo>
                  <a:cubicBezTo>
                    <a:pt x="335" y="401"/>
                    <a:pt x="335" y="401"/>
                    <a:pt x="335" y="401"/>
                  </a:cubicBezTo>
                  <a:cubicBezTo>
                    <a:pt x="309" y="375"/>
                    <a:pt x="309" y="375"/>
                    <a:pt x="309" y="375"/>
                  </a:cubicBezTo>
                  <a:cubicBezTo>
                    <a:pt x="283" y="401"/>
                    <a:pt x="283" y="401"/>
                    <a:pt x="283" y="401"/>
                  </a:cubicBezTo>
                  <a:cubicBezTo>
                    <a:pt x="309" y="426"/>
                    <a:pt x="309" y="426"/>
                    <a:pt x="309" y="426"/>
                  </a:cubicBezTo>
                  <a:close/>
                  <a:moveTo>
                    <a:pt x="340" y="396"/>
                  </a:moveTo>
                  <a:cubicBezTo>
                    <a:pt x="365" y="370"/>
                    <a:pt x="365" y="370"/>
                    <a:pt x="365" y="370"/>
                  </a:cubicBezTo>
                  <a:cubicBezTo>
                    <a:pt x="340" y="344"/>
                    <a:pt x="340" y="344"/>
                    <a:pt x="340" y="344"/>
                  </a:cubicBezTo>
                  <a:cubicBezTo>
                    <a:pt x="314" y="370"/>
                    <a:pt x="314" y="370"/>
                    <a:pt x="314" y="370"/>
                  </a:cubicBezTo>
                  <a:cubicBezTo>
                    <a:pt x="340" y="396"/>
                    <a:pt x="340" y="396"/>
                    <a:pt x="340" y="396"/>
                  </a:cubicBezTo>
                  <a:close/>
                  <a:moveTo>
                    <a:pt x="370" y="366"/>
                  </a:moveTo>
                  <a:cubicBezTo>
                    <a:pt x="396" y="340"/>
                    <a:pt x="396" y="340"/>
                    <a:pt x="396" y="340"/>
                  </a:cubicBezTo>
                  <a:cubicBezTo>
                    <a:pt x="370" y="314"/>
                    <a:pt x="370" y="314"/>
                    <a:pt x="370" y="314"/>
                  </a:cubicBezTo>
                  <a:cubicBezTo>
                    <a:pt x="344" y="340"/>
                    <a:pt x="344" y="340"/>
                    <a:pt x="344" y="340"/>
                  </a:cubicBezTo>
                  <a:cubicBezTo>
                    <a:pt x="370" y="366"/>
                    <a:pt x="370" y="366"/>
                    <a:pt x="370" y="366"/>
                  </a:cubicBezTo>
                  <a:close/>
                  <a:moveTo>
                    <a:pt x="400" y="335"/>
                  </a:moveTo>
                  <a:cubicBezTo>
                    <a:pt x="426" y="309"/>
                    <a:pt x="426" y="309"/>
                    <a:pt x="426" y="309"/>
                  </a:cubicBezTo>
                  <a:cubicBezTo>
                    <a:pt x="400" y="284"/>
                    <a:pt x="400" y="284"/>
                    <a:pt x="400" y="284"/>
                  </a:cubicBezTo>
                  <a:cubicBezTo>
                    <a:pt x="374" y="309"/>
                    <a:pt x="374" y="309"/>
                    <a:pt x="374" y="309"/>
                  </a:cubicBezTo>
                  <a:cubicBezTo>
                    <a:pt x="400" y="335"/>
                    <a:pt x="400" y="335"/>
                    <a:pt x="400" y="335"/>
                  </a:cubicBezTo>
                  <a:close/>
                  <a:moveTo>
                    <a:pt x="431" y="305"/>
                  </a:moveTo>
                  <a:cubicBezTo>
                    <a:pt x="456" y="279"/>
                    <a:pt x="456" y="279"/>
                    <a:pt x="456" y="279"/>
                  </a:cubicBezTo>
                  <a:cubicBezTo>
                    <a:pt x="431" y="253"/>
                    <a:pt x="431" y="253"/>
                    <a:pt x="431" y="253"/>
                  </a:cubicBezTo>
                  <a:cubicBezTo>
                    <a:pt x="405" y="279"/>
                    <a:pt x="405" y="279"/>
                    <a:pt x="405" y="279"/>
                  </a:cubicBezTo>
                  <a:cubicBezTo>
                    <a:pt x="431" y="305"/>
                    <a:pt x="431" y="305"/>
                    <a:pt x="431" y="305"/>
                  </a:cubicBezTo>
                  <a:close/>
                  <a:moveTo>
                    <a:pt x="85" y="263"/>
                  </a:moveTo>
                  <a:cubicBezTo>
                    <a:pt x="111" y="237"/>
                    <a:pt x="111" y="237"/>
                    <a:pt x="111" y="237"/>
                  </a:cubicBezTo>
                  <a:cubicBezTo>
                    <a:pt x="85" y="211"/>
                    <a:pt x="85" y="211"/>
                    <a:pt x="85" y="211"/>
                  </a:cubicBezTo>
                  <a:cubicBezTo>
                    <a:pt x="59" y="237"/>
                    <a:pt x="59" y="237"/>
                    <a:pt x="59" y="237"/>
                  </a:cubicBezTo>
                  <a:cubicBezTo>
                    <a:pt x="85" y="263"/>
                    <a:pt x="85" y="263"/>
                    <a:pt x="85" y="263"/>
                  </a:cubicBezTo>
                  <a:close/>
                  <a:moveTo>
                    <a:pt x="116" y="233"/>
                  </a:moveTo>
                  <a:cubicBezTo>
                    <a:pt x="141" y="207"/>
                    <a:pt x="141" y="207"/>
                    <a:pt x="141" y="207"/>
                  </a:cubicBezTo>
                  <a:cubicBezTo>
                    <a:pt x="116" y="181"/>
                    <a:pt x="116" y="181"/>
                    <a:pt x="116" y="181"/>
                  </a:cubicBezTo>
                  <a:cubicBezTo>
                    <a:pt x="90" y="207"/>
                    <a:pt x="90" y="207"/>
                    <a:pt x="90" y="207"/>
                  </a:cubicBezTo>
                  <a:cubicBezTo>
                    <a:pt x="116" y="233"/>
                    <a:pt x="116" y="233"/>
                    <a:pt x="116" y="233"/>
                  </a:cubicBezTo>
                  <a:close/>
                  <a:moveTo>
                    <a:pt x="146" y="202"/>
                  </a:moveTo>
                  <a:cubicBezTo>
                    <a:pt x="172" y="177"/>
                    <a:pt x="172" y="177"/>
                    <a:pt x="172" y="177"/>
                  </a:cubicBezTo>
                  <a:cubicBezTo>
                    <a:pt x="146" y="151"/>
                    <a:pt x="146" y="151"/>
                    <a:pt x="146" y="151"/>
                  </a:cubicBezTo>
                  <a:cubicBezTo>
                    <a:pt x="120" y="177"/>
                    <a:pt x="120" y="177"/>
                    <a:pt x="120" y="177"/>
                  </a:cubicBezTo>
                  <a:cubicBezTo>
                    <a:pt x="146" y="202"/>
                    <a:pt x="146" y="202"/>
                    <a:pt x="146" y="202"/>
                  </a:cubicBezTo>
                  <a:close/>
                  <a:moveTo>
                    <a:pt x="176" y="172"/>
                  </a:moveTo>
                  <a:cubicBezTo>
                    <a:pt x="202" y="146"/>
                    <a:pt x="202" y="146"/>
                    <a:pt x="202" y="146"/>
                  </a:cubicBezTo>
                  <a:cubicBezTo>
                    <a:pt x="176" y="120"/>
                    <a:pt x="176" y="120"/>
                    <a:pt x="176" y="120"/>
                  </a:cubicBezTo>
                  <a:cubicBezTo>
                    <a:pt x="151" y="146"/>
                    <a:pt x="151" y="146"/>
                    <a:pt x="151" y="146"/>
                  </a:cubicBezTo>
                  <a:cubicBezTo>
                    <a:pt x="176" y="172"/>
                    <a:pt x="176" y="172"/>
                    <a:pt x="176" y="172"/>
                  </a:cubicBezTo>
                  <a:close/>
                  <a:moveTo>
                    <a:pt x="207" y="142"/>
                  </a:moveTo>
                  <a:cubicBezTo>
                    <a:pt x="232" y="116"/>
                    <a:pt x="232" y="116"/>
                    <a:pt x="232" y="116"/>
                  </a:cubicBezTo>
                  <a:cubicBezTo>
                    <a:pt x="207" y="90"/>
                    <a:pt x="207" y="90"/>
                    <a:pt x="207" y="90"/>
                  </a:cubicBezTo>
                  <a:cubicBezTo>
                    <a:pt x="181" y="116"/>
                    <a:pt x="181" y="116"/>
                    <a:pt x="181" y="116"/>
                  </a:cubicBezTo>
                  <a:cubicBezTo>
                    <a:pt x="207" y="142"/>
                    <a:pt x="207" y="142"/>
                    <a:pt x="207" y="142"/>
                  </a:cubicBezTo>
                  <a:close/>
                  <a:moveTo>
                    <a:pt x="237" y="111"/>
                  </a:moveTo>
                  <a:cubicBezTo>
                    <a:pt x="263" y="86"/>
                    <a:pt x="263" y="86"/>
                    <a:pt x="263" y="86"/>
                  </a:cubicBezTo>
                  <a:cubicBezTo>
                    <a:pt x="237" y="60"/>
                    <a:pt x="237" y="60"/>
                    <a:pt x="237" y="60"/>
                  </a:cubicBezTo>
                  <a:cubicBezTo>
                    <a:pt x="211" y="86"/>
                    <a:pt x="211" y="86"/>
                    <a:pt x="211" y="86"/>
                  </a:cubicBezTo>
                  <a:cubicBezTo>
                    <a:pt x="237" y="111"/>
                    <a:pt x="237" y="111"/>
                    <a:pt x="237" y="111"/>
                  </a:cubicBezTo>
                  <a:close/>
                  <a:moveTo>
                    <a:pt x="25" y="203"/>
                  </a:moveTo>
                  <a:cubicBezTo>
                    <a:pt x="51" y="178"/>
                    <a:pt x="51" y="178"/>
                    <a:pt x="51" y="178"/>
                  </a:cubicBezTo>
                  <a:cubicBezTo>
                    <a:pt x="25" y="152"/>
                    <a:pt x="25" y="152"/>
                    <a:pt x="25" y="152"/>
                  </a:cubicBezTo>
                  <a:cubicBezTo>
                    <a:pt x="0" y="178"/>
                    <a:pt x="0" y="178"/>
                    <a:pt x="0" y="178"/>
                  </a:cubicBezTo>
                  <a:cubicBezTo>
                    <a:pt x="25" y="203"/>
                    <a:pt x="25" y="203"/>
                    <a:pt x="25" y="203"/>
                  </a:cubicBezTo>
                  <a:close/>
                  <a:moveTo>
                    <a:pt x="56" y="173"/>
                  </a:moveTo>
                  <a:cubicBezTo>
                    <a:pt x="82" y="147"/>
                    <a:pt x="82" y="147"/>
                    <a:pt x="82" y="147"/>
                  </a:cubicBezTo>
                  <a:cubicBezTo>
                    <a:pt x="56" y="121"/>
                    <a:pt x="56" y="121"/>
                    <a:pt x="56" y="121"/>
                  </a:cubicBezTo>
                  <a:cubicBezTo>
                    <a:pt x="30" y="147"/>
                    <a:pt x="30" y="147"/>
                    <a:pt x="30" y="147"/>
                  </a:cubicBezTo>
                  <a:cubicBezTo>
                    <a:pt x="56" y="173"/>
                    <a:pt x="56" y="173"/>
                    <a:pt x="56" y="173"/>
                  </a:cubicBezTo>
                  <a:close/>
                  <a:moveTo>
                    <a:pt x="86" y="143"/>
                  </a:moveTo>
                  <a:cubicBezTo>
                    <a:pt x="112" y="117"/>
                    <a:pt x="112" y="117"/>
                    <a:pt x="112" y="117"/>
                  </a:cubicBezTo>
                  <a:cubicBezTo>
                    <a:pt x="86" y="91"/>
                    <a:pt x="86" y="91"/>
                    <a:pt x="86" y="91"/>
                  </a:cubicBezTo>
                  <a:cubicBezTo>
                    <a:pt x="60" y="117"/>
                    <a:pt x="60" y="117"/>
                    <a:pt x="60" y="117"/>
                  </a:cubicBezTo>
                  <a:cubicBezTo>
                    <a:pt x="86" y="143"/>
                    <a:pt x="86" y="143"/>
                    <a:pt x="86" y="143"/>
                  </a:cubicBezTo>
                  <a:close/>
                  <a:moveTo>
                    <a:pt x="117" y="112"/>
                  </a:moveTo>
                  <a:cubicBezTo>
                    <a:pt x="142" y="86"/>
                    <a:pt x="142" y="86"/>
                    <a:pt x="142" y="86"/>
                  </a:cubicBezTo>
                  <a:cubicBezTo>
                    <a:pt x="117" y="61"/>
                    <a:pt x="117" y="61"/>
                    <a:pt x="117" y="61"/>
                  </a:cubicBezTo>
                  <a:cubicBezTo>
                    <a:pt x="91" y="86"/>
                    <a:pt x="91" y="86"/>
                    <a:pt x="91" y="86"/>
                  </a:cubicBezTo>
                  <a:cubicBezTo>
                    <a:pt x="117" y="112"/>
                    <a:pt x="117" y="112"/>
                    <a:pt x="117" y="112"/>
                  </a:cubicBezTo>
                  <a:close/>
                  <a:moveTo>
                    <a:pt x="147" y="82"/>
                  </a:moveTo>
                  <a:cubicBezTo>
                    <a:pt x="173" y="56"/>
                    <a:pt x="173" y="56"/>
                    <a:pt x="173" y="56"/>
                  </a:cubicBezTo>
                  <a:cubicBezTo>
                    <a:pt x="147" y="30"/>
                    <a:pt x="147" y="30"/>
                    <a:pt x="147" y="30"/>
                  </a:cubicBezTo>
                  <a:cubicBezTo>
                    <a:pt x="121" y="56"/>
                    <a:pt x="121" y="56"/>
                    <a:pt x="121" y="56"/>
                  </a:cubicBezTo>
                  <a:cubicBezTo>
                    <a:pt x="147" y="82"/>
                    <a:pt x="147" y="82"/>
                    <a:pt x="147" y="82"/>
                  </a:cubicBezTo>
                  <a:close/>
                  <a:moveTo>
                    <a:pt x="177" y="52"/>
                  </a:moveTo>
                  <a:cubicBezTo>
                    <a:pt x="203" y="26"/>
                    <a:pt x="203" y="26"/>
                    <a:pt x="203" y="26"/>
                  </a:cubicBezTo>
                  <a:cubicBezTo>
                    <a:pt x="177" y="0"/>
                    <a:pt x="177" y="0"/>
                    <a:pt x="177" y="0"/>
                  </a:cubicBezTo>
                  <a:cubicBezTo>
                    <a:pt x="151" y="26"/>
                    <a:pt x="151" y="26"/>
                    <a:pt x="151" y="26"/>
                  </a:cubicBezTo>
                  <a:cubicBezTo>
                    <a:pt x="177" y="52"/>
                    <a:pt x="177" y="52"/>
                    <a:pt x="177" y="52"/>
                  </a:cubicBezTo>
                  <a:close/>
                  <a:moveTo>
                    <a:pt x="55" y="233"/>
                  </a:moveTo>
                  <a:cubicBezTo>
                    <a:pt x="81" y="207"/>
                    <a:pt x="81" y="207"/>
                    <a:pt x="81" y="207"/>
                  </a:cubicBezTo>
                  <a:cubicBezTo>
                    <a:pt x="55" y="182"/>
                    <a:pt x="55" y="182"/>
                    <a:pt x="55" y="182"/>
                  </a:cubicBezTo>
                  <a:cubicBezTo>
                    <a:pt x="30" y="207"/>
                    <a:pt x="30" y="207"/>
                    <a:pt x="30" y="207"/>
                  </a:cubicBezTo>
                  <a:cubicBezTo>
                    <a:pt x="55" y="233"/>
                    <a:pt x="55" y="233"/>
                    <a:pt x="55" y="233"/>
                  </a:cubicBezTo>
                  <a:close/>
                  <a:moveTo>
                    <a:pt x="86" y="203"/>
                  </a:moveTo>
                  <a:cubicBezTo>
                    <a:pt x="112" y="177"/>
                    <a:pt x="112" y="177"/>
                    <a:pt x="112" y="177"/>
                  </a:cubicBezTo>
                  <a:cubicBezTo>
                    <a:pt x="86" y="151"/>
                    <a:pt x="86" y="151"/>
                    <a:pt x="86" y="151"/>
                  </a:cubicBezTo>
                  <a:cubicBezTo>
                    <a:pt x="60" y="177"/>
                    <a:pt x="60" y="177"/>
                    <a:pt x="60" y="177"/>
                  </a:cubicBezTo>
                  <a:cubicBezTo>
                    <a:pt x="86" y="203"/>
                    <a:pt x="86" y="203"/>
                    <a:pt x="86" y="203"/>
                  </a:cubicBezTo>
                  <a:close/>
                  <a:moveTo>
                    <a:pt x="116" y="172"/>
                  </a:moveTo>
                  <a:cubicBezTo>
                    <a:pt x="142" y="147"/>
                    <a:pt x="142" y="147"/>
                    <a:pt x="142" y="147"/>
                  </a:cubicBezTo>
                  <a:cubicBezTo>
                    <a:pt x="116" y="121"/>
                    <a:pt x="116" y="121"/>
                    <a:pt x="116" y="121"/>
                  </a:cubicBezTo>
                  <a:cubicBezTo>
                    <a:pt x="90" y="147"/>
                    <a:pt x="90" y="147"/>
                    <a:pt x="90" y="147"/>
                  </a:cubicBezTo>
                  <a:cubicBezTo>
                    <a:pt x="116" y="172"/>
                    <a:pt x="116" y="172"/>
                    <a:pt x="116" y="172"/>
                  </a:cubicBezTo>
                  <a:close/>
                  <a:moveTo>
                    <a:pt x="146" y="142"/>
                  </a:moveTo>
                  <a:cubicBezTo>
                    <a:pt x="172" y="116"/>
                    <a:pt x="172" y="116"/>
                    <a:pt x="172" y="116"/>
                  </a:cubicBezTo>
                  <a:cubicBezTo>
                    <a:pt x="146" y="91"/>
                    <a:pt x="146" y="91"/>
                    <a:pt x="146" y="91"/>
                  </a:cubicBezTo>
                  <a:cubicBezTo>
                    <a:pt x="121" y="116"/>
                    <a:pt x="121" y="116"/>
                    <a:pt x="121" y="116"/>
                  </a:cubicBezTo>
                  <a:cubicBezTo>
                    <a:pt x="146" y="142"/>
                    <a:pt x="146" y="142"/>
                    <a:pt x="146" y="142"/>
                  </a:cubicBezTo>
                  <a:close/>
                  <a:moveTo>
                    <a:pt x="177" y="112"/>
                  </a:moveTo>
                  <a:cubicBezTo>
                    <a:pt x="203" y="86"/>
                    <a:pt x="203" y="86"/>
                    <a:pt x="203" y="86"/>
                  </a:cubicBezTo>
                  <a:cubicBezTo>
                    <a:pt x="177" y="60"/>
                    <a:pt x="177" y="60"/>
                    <a:pt x="177" y="60"/>
                  </a:cubicBezTo>
                  <a:cubicBezTo>
                    <a:pt x="151" y="86"/>
                    <a:pt x="151" y="86"/>
                    <a:pt x="151" y="86"/>
                  </a:cubicBezTo>
                  <a:cubicBezTo>
                    <a:pt x="177" y="112"/>
                    <a:pt x="177" y="112"/>
                    <a:pt x="177" y="112"/>
                  </a:cubicBezTo>
                  <a:close/>
                  <a:moveTo>
                    <a:pt x="207" y="81"/>
                  </a:moveTo>
                  <a:cubicBezTo>
                    <a:pt x="233" y="56"/>
                    <a:pt x="233" y="56"/>
                    <a:pt x="233" y="56"/>
                  </a:cubicBezTo>
                  <a:cubicBezTo>
                    <a:pt x="207" y="30"/>
                    <a:pt x="207" y="30"/>
                    <a:pt x="207" y="30"/>
                  </a:cubicBezTo>
                  <a:cubicBezTo>
                    <a:pt x="181" y="56"/>
                    <a:pt x="181" y="56"/>
                    <a:pt x="181" y="56"/>
                  </a:cubicBezTo>
                  <a:cubicBezTo>
                    <a:pt x="207" y="81"/>
                    <a:pt x="207" y="81"/>
                    <a:pt x="207"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4" name="Icon"/>
            <p:cNvSpPr>
              <a:spLocks noEditPoints="1"/>
            </p:cNvSpPr>
            <p:nvPr/>
          </p:nvSpPr>
          <p:spPr bwMode="auto">
            <a:xfrm>
              <a:off x="-1091444" y="7054487"/>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5" name="Icon"/>
            <p:cNvSpPr>
              <a:spLocks noEditPoints="1"/>
            </p:cNvSpPr>
            <p:nvPr/>
          </p:nvSpPr>
          <p:spPr bwMode="auto">
            <a:xfrm>
              <a:off x="-5352546" y="6476905"/>
              <a:ext cx="259493" cy="393350"/>
            </a:xfrm>
            <a:custGeom>
              <a:avLst/>
              <a:gdLst>
                <a:gd name="T0" fmla="*/ 94 w 184"/>
                <a:gd name="T1" fmla="*/ 9 h 280"/>
                <a:gd name="T2" fmla="*/ 85 w 184"/>
                <a:gd name="T3" fmla="*/ 0 h 280"/>
                <a:gd name="T4" fmla="*/ 76 w 184"/>
                <a:gd name="T5" fmla="*/ 9 h 280"/>
                <a:gd name="T6" fmla="*/ 85 w 184"/>
                <a:gd name="T7" fmla="*/ 18 h 280"/>
                <a:gd name="T8" fmla="*/ 94 w 184"/>
                <a:gd name="T9" fmla="*/ 9 h 280"/>
                <a:gd name="T10" fmla="*/ 119 w 184"/>
                <a:gd name="T11" fmla="*/ 10 h 280"/>
                <a:gd name="T12" fmla="*/ 111 w 184"/>
                <a:gd name="T13" fmla="*/ 1 h 280"/>
                <a:gd name="T14" fmla="*/ 102 w 184"/>
                <a:gd name="T15" fmla="*/ 10 h 280"/>
                <a:gd name="T16" fmla="*/ 110 w 184"/>
                <a:gd name="T17" fmla="*/ 19 h 280"/>
                <a:gd name="T18" fmla="*/ 119 w 184"/>
                <a:gd name="T19" fmla="*/ 10 h 280"/>
                <a:gd name="T20" fmla="*/ 155 w 184"/>
                <a:gd name="T21" fmla="*/ 105 h 280"/>
                <a:gd name="T22" fmla="*/ 142 w 184"/>
                <a:gd name="T23" fmla="*/ 118 h 280"/>
                <a:gd name="T24" fmla="*/ 49 w 184"/>
                <a:gd name="T25" fmla="*/ 116 h 280"/>
                <a:gd name="T26" fmla="*/ 36 w 184"/>
                <a:gd name="T27" fmla="*/ 103 h 280"/>
                <a:gd name="T28" fmla="*/ 37 w 184"/>
                <a:gd name="T29" fmla="*/ 71 h 280"/>
                <a:gd name="T30" fmla="*/ 51 w 184"/>
                <a:gd name="T31" fmla="*/ 58 h 280"/>
                <a:gd name="T32" fmla="*/ 143 w 184"/>
                <a:gd name="T33" fmla="*/ 60 h 280"/>
                <a:gd name="T34" fmla="*/ 156 w 184"/>
                <a:gd name="T35" fmla="*/ 73 h 280"/>
                <a:gd name="T36" fmla="*/ 155 w 184"/>
                <a:gd name="T37" fmla="*/ 105 h 280"/>
                <a:gd name="T38" fmla="*/ 120 w 184"/>
                <a:gd name="T39" fmla="*/ 48 h 280"/>
                <a:gd name="T40" fmla="*/ 114 w 184"/>
                <a:gd name="T41" fmla="*/ 53 h 280"/>
                <a:gd name="T42" fmla="*/ 80 w 184"/>
                <a:gd name="T43" fmla="*/ 52 h 280"/>
                <a:gd name="T44" fmla="*/ 75 w 184"/>
                <a:gd name="T45" fmla="*/ 47 h 280"/>
                <a:gd name="T46" fmla="*/ 75 w 184"/>
                <a:gd name="T47" fmla="*/ 36 h 280"/>
                <a:gd name="T48" fmla="*/ 80 w 184"/>
                <a:gd name="T49" fmla="*/ 31 h 280"/>
                <a:gd name="T50" fmla="*/ 115 w 184"/>
                <a:gd name="T51" fmla="*/ 31 h 280"/>
                <a:gd name="T52" fmla="*/ 120 w 184"/>
                <a:gd name="T53" fmla="*/ 37 h 280"/>
                <a:gd name="T54" fmla="*/ 120 w 184"/>
                <a:gd name="T55" fmla="*/ 48 h 280"/>
                <a:gd name="T56" fmla="*/ 35 w 184"/>
                <a:gd name="T57" fmla="*/ 182 h 280"/>
                <a:gd name="T58" fmla="*/ 51 w 184"/>
                <a:gd name="T59" fmla="*/ 167 h 280"/>
                <a:gd name="T60" fmla="*/ 65 w 184"/>
                <a:gd name="T61" fmla="*/ 183 h 280"/>
                <a:gd name="T62" fmla="*/ 50 w 184"/>
                <a:gd name="T63" fmla="*/ 198 h 280"/>
                <a:gd name="T64" fmla="*/ 35 w 184"/>
                <a:gd name="T65" fmla="*/ 182 h 280"/>
                <a:gd name="T66" fmla="*/ 123 w 184"/>
                <a:gd name="T67" fmla="*/ 184 h 280"/>
                <a:gd name="T68" fmla="*/ 139 w 184"/>
                <a:gd name="T69" fmla="*/ 169 h 280"/>
                <a:gd name="T70" fmla="*/ 153 w 184"/>
                <a:gd name="T71" fmla="*/ 185 h 280"/>
                <a:gd name="T72" fmla="*/ 138 w 184"/>
                <a:gd name="T73" fmla="*/ 199 h 280"/>
                <a:gd name="T74" fmla="*/ 123 w 184"/>
                <a:gd name="T75" fmla="*/ 184 h 280"/>
                <a:gd name="T76" fmla="*/ 173 w 184"/>
                <a:gd name="T77" fmla="*/ 193 h 280"/>
                <a:gd name="T78" fmla="*/ 176 w 184"/>
                <a:gd name="T79" fmla="*/ 52 h 280"/>
                <a:gd name="T80" fmla="*/ 150 w 184"/>
                <a:gd name="T81" fmla="*/ 25 h 280"/>
                <a:gd name="T82" fmla="*/ 45 w 184"/>
                <a:gd name="T83" fmla="*/ 23 h 280"/>
                <a:gd name="T84" fmla="*/ 18 w 184"/>
                <a:gd name="T85" fmla="*/ 49 h 280"/>
                <a:gd name="T86" fmla="*/ 15 w 184"/>
                <a:gd name="T87" fmla="*/ 189 h 280"/>
                <a:gd name="T88" fmla="*/ 41 w 184"/>
                <a:gd name="T89" fmla="*/ 216 h 280"/>
                <a:gd name="T90" fmla="*/ 42 w 184"/>
                <a:gd name="T91" fmla="*/ 216 h 280"/>
                <a:gd name="T92" fmla="*/ 0 w 184"/>
                <a:gd name="T93" fmla="*/ 276 h 280"/>
                <a:gd name="T94" fmla="*/ 23 w 184"/>
                <a:gd name="T95" fmla="*/ 276 h 280"/>
                <a:gd name="T96" fmla="*/ 53 w 184"/>
                <a:gd name="T97" fmla="*/ 233 h 280"/>
                <a:gd name="T98" fmla="*/ 84 w 184"/>
                <a:gd name="T99" fmla="*/ 234 h 280"/>
                <a:gd name="T100" fmla="*/ 102 w 184"/>
                <a:gd name="T101" fmla="*/ 234 h 280"/>
                <a:gd name="T102" fmla="*/ 133 w 184"/>
                <a:gd name="T103" fmla="*/ 235 h 280"/>
                <a:gd name="T104" fmla="*/ 161 w 184"/>
                <a:gd name="T105" fmla="*/ 279 h 280"/>
                <a:gd name="T106" fmla="*/ 184 w 184"/>
                <a:gd name="T107" fmla="*/ 280 h 280"/>
                <a:gd name="T108" fmla="*/ 145 w 184"/>
                <a:gd name="T109" fmla="*/ 218 h 280"/>
                <a:gd name="T110" fmla="*/ 146 w 184"/>
                <a:gd name="T111" fmla="*/ 218 h 280"/>
                <a:gd name="T112" fmla="*/ 173 w 184"/>
                <a:gd name="T113" fmla="*/ 19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280">
                  <a:moveTo>
                    <a:pt x="94" y="9"/>
                  </a:moveTo>
                  <a:cubicBezTo>
                    <a:pt x="94" y="5"/>
                    <a:pt x="90" y="1"/>
                    <a:pt x="85" y="0"/>
                  </a:cubicBezTo>
                  <a:cubicBezTo>
                    <a:pt x="81" y="0"/>
                    <a:pt x="77" y="4"/>
                    <a:pt x="76" y="9"/>
                  </a:cubicBezTo>
                  <a:cubicBezTo>
                    <a:pt x="76" y="14"/>
                    <a:pt x="80" y="18"/>
                    <a:pt x="85" y="18"/>
                  </a:cubicBezTo>
                  <a:cubicBezTo>
                    <a:pt x="90" y="18"/>
                    <a:pt x="94" y="14"/>
                    <a:pt x="94" y="9"/>
                  </a:cubicBezTo>
                  <a:moveTo>
                    <a:pt x="119" y="10"/>
                  </a:moveTo>
                  <a:cubicBezTo>
                    <a:pt x="120" y="5"/>
                    <a:pt x="116" y="1"/>
                    <a:pt x="111" y="1"/>
                  </a:cubicBezTo>
                  <a:cubicBezTo>
                    <a:pt x="106" y="1"/>
                    <a:pt x="102" y="5"/>
                    <a:pt x="102" y="10"/>
                  </a:cubicBezTo>
                  <a:cubicBezTo>
                    <a:pt x="102" y="14"/>
                    <a:pt x="106" y="18"/>
                    <a:pt x="110" y="19"/>
                  </a:cubicBezTo>
                  <a:cubicBezTo>
                    <a:pt x="115" y="19"/>
                    <a:pt x="119" y="15"/>
                    <a:pt x="119" y="10"/>
                  </a:cubicBezTo>
                  <a:moveTo>
                    <a:pt x="155" y="105"/>
                  </a:moveTo>
                  <a:cubicBezTo>
                    <a:pt x="155" y="118"/>
                    <a:pt x="142" y="118"/>
                    <a:pt x="142" y="118"/>
                  </a:cubicBezTo>
                  <a:cubicBezTo>
                    <a:pt x="49" y="116"/>
                    <a:pt x="49" y="116"/>
                    <a:pt x="49" y="116"/>
                  </a:cubicBezTo>
                  <a:cubicBezTo>
                    <a:pt x="36" y="116"/>
                    <a:pt x="36" y="103"/>
                    <a:pt x="36" y="103"/>
                  </a:cubicBezTo>
                  <a:cubicBezTo>
                    <a:pt x="37" y="71"/>
                    <a:pt x="37" y="71"/>
                    <a:pt x="37" y="71"/>
                  </a:cubicBezTo>
                  <a:cubicBezTo>
                    <a:pt x="37" y="58"/>
                    <a:pt x="51" y="58"/>
                    <a:pt x="51" y="58"/>
                  </a:cubicBezTo>
                  <a:cubicBezTo>
                    <a:pt x="143" y="60"/>
                    <a:pt x="143" y="60"/>
                    <a:pt x="143" y="60"/>
                  </a:cubicBezTo>
                  <a:cubicBezTo>
                    <a:pt x="156" y="60"/>
                    <a:pt x="156" y="73"/>
                    <a:pt x="156" y="73"/>
                  </a:cubicBezTo>
                  <a:lnTo>
                    <a:pt x="155" y="105"/>
                  </a:lnTo>
                  <a:close/>
                  <a:moveTo>
                    <a:pt x="120" y="48"/>
                  </a:moveTo>
                  <a:cubicBezTo>
                    <a:pt x="120" y="53"/>
                    <a:pt x="114" y="53"/>
                    <a:pt x="114" y="53"/>
                  </a:cubicBezTo>
                  <a:cubicBezTo>
                    <a:pt x="80" y="52"/>
                    <a:pt x="80" y="52"/>
                    <a:pt x="80" y="52"/>
                  </a:cubicBezTo>
                  <a:cubicBezTo>
                    <a:pt x="75" y="52"/>
                    <a:pt x="75" y="47"/>
                    <a:pt x="75" y="47"/>
                  </a:cubicBezTo>
                  <a:cubicBezTo>
                    <a:pt x="75" y="36"/>
                    <a:pt x="75" y="36"/>
                    <a:pt x="75" y="36"/>
                  </a:cubicBezTo>
                  <a:cubicBezTo>
                    <a:pt x="75" y="30"/>
                    <a:pt x="80" y="31"/>
                    <a:pt x="80" y="31"/>
                  </a:cubicBezTo>
                  <a:cubicBezTo>
                    <a:pt x="115" y="31"/>
                    <a:pt x="115" y="31"/>
                    <a:pt x="115" y="31"/>
                  </a:cubicBezTo>
                  <a:cubicBezTo>
                    <a:pt x="120" y="31"/>
                    <a:pt x="120" y="37"/>
                    <a:pt x="120" y="37"/>
                  </a:cubicBezTo>
                  <a:lnTo>
                    <a:pt x="120" y="48"/>
                  </a:lnTo>
                  <a:close/>
                  <a:moveTo>
                    <a:pt x="35" y="182"/>
                  </a:moveTo>
                  <a:cubicBezTo>
                    <a:pt x="35" y="174"/>
                    <a:pt x="42" y="167"/>
                    <a:pt x="51" y="167"/>
                  </a:cubicBezTo>
                  <a:cubicBezTo>
                    <a:pt x="59" y="167"/>
                    <a:pt x="66" y="174"/>
                    <a:pt x="65" y="183"/>
                  </a:cubicBezTo>
                  <a:cubicBezTo>
                    <a:pt x="65" y="191"/>
                    <a:pt x="58" y="198"/>
                    <a:pt x="50" y="198"/>
                  </a:cubicBezTo>
                  <a:cubicBezTo>
                    <a:pt x="41" y="197"/>
                    <a:pt x="35" y="190"/>
                    <a:pt x="35" y="182"/>
                  </a:cubicBezTo>
                  <a:moveTo>
                    <a:pt x="123" y="184"/>
                  </a:moveTo>
                  <a:cubicBezTo>
                    <a:pt x="123" y="175"/>
                    <a:pt x="130" y="169"/>
                    <a:pt x="139" y="169"/>
                  </a:cubicBezTo>
                  <a:cubicBezTo>
                    <a:pt x="147" y="169"/>
                    <a:pt x="154" y="176"/>
                    <a:pt x="153" y="185"/>
                  </a:cubicBezTo>
                  <a:cubicBezTo>
                    <a:pt x="153" y="193"/>
                    <a:pt x="146" y="200"/>
                    <a:pt x="138" y="199"/>
                  </a:cubicBezTo>
                  <a:cubicBezTo>
                    <a:pt x="129" y="199"/>
                    <a:pt x="123" y="192"/>
                    <a:pt x="123" y="184"/>
                  </a:cubicBezTo>
                  <a:moveTo>
                    <a:pt x="173" y="193"/>
                  </a:moveTo>
                  <a:cubicBezTo>
                    <a:pt x="176" y="52"/>
                    <a:pt x="176" y="52"/>
                    <a:pt x="176" y="52"/>
                  </a:cubicBezTo>
                  <a:cubicBezTo>
                    <a:pt x="176" y="52"/>
                    <a:pt x="177" y="25"/>
                    <a:pt x="150" y="25"/>
                  </a:cubicBezTo>
                  <a:cubicBezTo>
                    <a:pt x="45" y="23"/>
                    <a:pt x="45" y="23"/>
                    <a:pt x="45" y="23"/>
                  </a:cubicBezTo>
                  <a:cubicBezTo>
                    <a:pt x="45" y="23"/>
                    <a:pt x="19" y="22"/>
                    <a:pt x="18" y="49"/>
                  </a:cubicBezTo>
                  <a:cubicBezTo>
                    <a:pt x="15" y="189"/>
                    <a:pt x="15" y="189"/>
                    <a:pt x="15" y="189"/>
                  </a:cubicBezTo>
                  <a:cubicBezTo>
                    <a:pt x="15" y="189"/>
                    <a:pt x="15" y="216"/>
                    <a:pt x="41" y="216"/>
                  </a:cubicBezTo>
                  <a:cubicBezTo>
                    <a:pt x="42" y="216"/>
                    <a:pt x="42" y="216"/>
                    <a:pt x="42" y="216"/>
                  </a:cubicBezTo>
                  <a:cubicBezTo>
                    <a:pt x="0" y="276"/>
                    <a:pt x="0" y="276"/>
                    <a:pt x="0" y="276"/>
                  </a:cubicBezTo>
                  <a:cubicBezTo>
                    <a:pt x="23" y="276"/>
                    <a:pt x="23" y="276"/>
                    <a:pt x="23" y="276"/>
                  </a:cubicBezTo>
                  <a:cubicBezTo>
                    <a:pt x="53" y="233"/>
                    <a:pt x="53" y="233"/>
                    <a:pt x="53" y="233"/>
                  </a:cubicBezTo>
                  <a:cubicBezTo>
                    <a:pt x="84" y="234"/>
                    <a:pt x="84" y="234"/>
                    <a:pt x="84" y="234"/>
                  </a:cubicBezTo>
                  <a:cubicBezTo>
                    <a:pt x="102" y="234"/>
                    <a:pt x="102" y="234"/>
                    <a:pt x="102" y="234"/>
                  </a:cubicBezTo>
                  <a:cubicBezTo>
                    <a:pt x="133" y="235"/>
                    <a:pt x="133" y="235"/>
                    <a:pt x="133" y="235"/>
                  </a:cubicBezTo>
                  <a:cubicBezTo>
                    <a:pt x="161" y="279"/>
                    <a:pt x="161" y="279"/>
                    <a:pt x="161" y="279"/>
                  </a:cubicBezTo>
                  <a:cubicBezTo>
                    <a:pt x="184" y="280"/>
                    <a:pt x="184" y="280"/>
                    <a:pt x="184" y="280"/>
                  </a:cubicBezTo>
                  <a:cubicBezTo>
                    <a:pt x="145" y="218"/>
                    <a:pt x="145" y="218"/>
                    <a:pt x="145" y="218"/>
                  </a:cubicBezTo>
                  <a:cubicBezTo>
                    <a:pt x="146" y="218"/>
                    <a:pt x="146" y="218"/>
                    <a:pt x="146" y="218"/>
                  </a:cubicBezTo>
                  <a:cubicBezTo>
                    <a:pt x="146" y="218"/>
                    <a:pt x="172" y="219"/>
                    <a:pt x="173" y="19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6" name="Icon"/>
            <p:cNvSpPr>
              <a:spLocks noEditPoints="1"/>
            </p:cNvSpPr>
            <p:nvPr/>
          </p:nvSpPr>
          <p:spPr bwMode="auto">
            <a:xfrm>
              <a:off x="-4559138" y="7060897"/>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7" name="Icon"/>
            <p:cNvSpPr>
              <a:spLocks noEditPoints="1"/>
            </p:cNvSpPr>
            <p:nvPr/>
          </p:nvSpPr>
          <p:spPr bwMode="auto">
            <a:xfrm>
              <a:off x="-1682187" y="7132437"/>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8" name="Icon"/>
            <p:cNvSpPr>
              <a:spLocks noEditPoints="1"/>
            </p:cNvSpPr>
            <p:nvPr/>
          </p:nvSpPr>
          <p:spPr bwMode="auto">
            <a:xfrm>
              <a:off x="-412131" y="6446193"/>
              <a:ext cx="268813" cy="454774"/>
            </a:xfrm>
            <a:custGeom>
              <a:avLst/>
              <a:gdLst>
                <a:gd name="T0" fmla="*/ 37 w 59"/>
                <a:gd name="T1" fmla="*/ 65 h 102"/>
                <a:gd name="T2" fmla="*/ 43 w 59"/>
                <a:gd name="T3" fmla="*/ 51 h 102"/>
                <a:gd name="T4" fmla="*/ 49 w 59"/>
                <a:gd name="T5" fmla="*/ 65 h 102"/>
                <a:gd name="T6" fmla="*/ 37 w 59"/>
                <a:gd name="T7" fmla="*/ 65 h 102"/>
                <a:gd name="T8" fmla="*/ 43 w 59"/>
                <a:gd name="T9" fmla="*/ 20 h 102"/>
                <a:gd name="T10" fmla="*/ 27 w 59"/>
                <a:gd name="T11" fmla="*/ 58 h 102"/>
                <a:gd name="T12" fmla="*/ 59 w 59"/>
                <a:gd name="T13" fmla="*/ 58 h 102"/>
                <a:gd name="T14" fmla="*/ 43 w 59"/>
                <a:gd name="T15" fmla="*/ 20 h 102"/>
                <a:gd name="T16" fmla="*/ 43 w 59"/>
                <a:gd name="T17" fmla="*/ 83 h 102"/>
                <a:gd name="T18" fmla="*/ 26 w 59"/>
                <a:gd name="T19" fmla="*/ 76 h 102"/>
                <a:gd name="T20" fmla="*/ 18 w 59"/>
                <a:gd name="T21" fmla="*/ 58 h 102"/>
                <a:gd name="T22" fmla="*/ 27 w 59"/>
                <a:gd name="T23" fmla="*/ 31 h 102"/>
                <a:gd name="T24" fmla="*/ 35 w 59"/>
                <a:gd name="T25" fmla="*/ 16 h 102"/>
                <a:gd name="T26" fmla="*/ 38 w 59"/>
                <a:gd name="T27" fmla="*/ 12 h 102"/>
                <a:gd name="T28" fmla="*/ 29 w 59"/>
                <a:gd name="T29" fmla="*/ 0 h 102"/>
                <a:gd name="T30" fmla="*/ 0 w 59"/>
                <a:gd name="T31" fmla="*/ 61 h 102"/>
                <a:gd name="T32" fmla="*/ 53 w 59"/>
                <a:gd name="T33" fmla="*/ 81 h 102"/>
                <a:gd name="T34" fmla="*/ 43 w 59"/>
                <a:gd name="T35"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02">
                  <a:moveTo>
                    <a:pt x="37" y="65"/>
                  </a:moveTo>
                  <a:cubicBezTo>
                    <a:pt x="37" y="60"/>
                    <a:pt x="43" y="51"/>
                    <a:pt x="43" y="51"/>
                  </a:cubicBezTo>
                  <a:cubicBezTo>
                    <a:pt x="43" y="51"/>
                    <a:pt x="49" y="60"/>
                    <a:pt x="49" y="65"/>
                  </a:cubicBezTo>
                  <a:cubicBezTo>
                    <a:pt x="49" y="74"/>
                    <a:pt x="37" y="74"/>
                    <a:pt x="37" y="65"/>
                  </a:cubicBezTo>
                  <a:moveTo>
                    <a:pt x="43" y="20"/>
                  </a:moveTo>
                  <a:cubicBezTo>
                    <a:pt x="43" y="20"/>
                    <a:pt x="27" y="46"/>
                    <a:pt x="27" y="58"/>
                  </a:cubicBezTo>
                  <a:cubicBezTo>
                    <a:pt x="27" y="81"/>
                    <a:pt x="59" y="81"/>
                    <a:pt x="59" y="58"/>
                  </a:cubicBezTo>
                  <a:cubicBezTo>
                    <a:pt x="59" y="46"/>
                    <a:pt x="43" y="20"/>
                    <a:pt x="43" y="20"/>
                  </a:cubicBezTo>
                  <a:moveTo>
                    <a:pt x="43" y="83"/>
                  </a:moveTo>
                  <a:cubicBezTo>
                    <a:pt x="36" y="83"/>
                    <a:pt x="30" y="81"/>
                    <a:pt x="26" y="76"/>
                  </a:cubicBezTo>
                  <a:cubicBezTo>
                    <a:pt x="22" y="73"/>
                    <a:pt x="18" y="67"/>
                    <a:pt x="18" y="58"/>
                  </a:cubicBezTo>
                  <a:cubicBezTo>
                    <a:pt x="18" y="52"/>
                    <a:pt x="21" y="43"/>
                    <a:pt x="27" y="31"/>
                  </a:cubicBezTo>
                  <a:cubicBezTo>
                    <a:pt x="31" y="23"/>
                    <a:pt x="35" y="16"/>
                    <a:pt x="35" y="16"/>
                  </a:cubicBezTo>
                  <a:cubicBezTo>
                    <a:pt x="38" y="12"/>
                    <a:pt x="38" y="12"/>
                    <a:pt x="38" y="12"/>
                  </a:cubicBezTo>
                  <a:cubicBezTo>
                    <a:pt x="33" y="5"/>
                    <a:pt x="29" y="0"/>
                    <a:pt x="29" y="0"/>
                  </a:cubicBezTo>
                  <a:cubicBezTo>
                    <a:pt x="29" y="0"/>
                    <a:pt x="0" y="37"/>
                    <a:pt x="0" y="61"/>
                  </a:cubicBezTo>
                  <a:cubicBezTo>
                    <a:pt x="0" y="96"/>
                    <a:pt x="38" y="102"/>
                    <a:pt x="53" y="81"/>
                  </a:cubicBezTo>
                  <a:cubicBezTo>
                    <a:pt x="50" y="82"/>
                    <a:pt x="46" y="83"/>
                    <a:pt x="43"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79" name="Icon"/>
            <p:cNvSpPr>
              <a:spLocks noEditPoints="1"/>
            </p:cNvSpPr>
            <p:nvPr/>
          </p:nvSpPr>
          <p:spPr bwMode="auto">
            <a:xfrm>
              <a:off x="-4050484" y="7074764"/>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0" name="Icon"/>
            <p:cNvSpPr>
              <a:spLocks noEditPoints="1"/>
            </p:cNvSpPr>
            <p:nvPr/>
          </p:nvSpPr>
          <p:spPr bwMode="auto">
            <a:xfrm>
              <a:off x="-922922" y="5872474"/>
              <a:ext cx="356821" cy="410638"/>
            </a:xfrm>
            <a:custGeom>
              <a:avLst/>
              <a:gdLst>
                <a:gd name="T0" fmla="*/ 21 w 202"/>
                <a:gd name="T1" fmla="*/ 167 h 233"/>
                <a:gd name="T2" fmla="*/ 1 w 202"/>
                <a:gd name="T3" fmla="*/ 214 h 233"/>
                <a:gd name="T4" fmla="*/ 7 w 202"/>
                <a:gd name="T5" fmla="*/ 219 h 233"/>
                <a:gd name="T6" fmla="*/ 70 w 202"/>
                <a:gd name="T7" fmla="*/ 131 h 233"/>
                <a:gd name="T8" fmla="*/ 60 w 202"/>
                <a:gd name="T9" fmla="*/ 120 h 233"/>
                <a:gd name="T10" fmla="*/ 43 w 202"/>
                <a:gd name="T11" fmla="*/ 126 h 233"/>
                <a:gd name="T12" fmla="*/ 21 w 202"/>
                <a:gd name="T13" fmla="*/ 167 h 233"/>
                <a:gd name="T14" fmla="*/ 81 w 202"/>
                <a:gd name="T15" fmla="*/ 101 h 233"/>
                <a:gd name="T16" fmla="*/ 84 w 202"/>
                <a:gd name="T17" fmla="*/ 84 h 233"/>
                <a:gd name="T18" fmla="*/ 59 w 202"/>
                <a:gd name="T19" fmla="*/ 46 h 233"/>
                <a:gd name="T20" fmla="*/ 28 w 202"/>
                <a:gd name="T21" fmla="*/ 4 h 233"/>
                <a:gd name="T22" fmla="*/ 21 w 202"/>
                <a:gd name="T23" fmla="*/ 7 h 233"/>
                <a:gd name="T24" fmla="*/ 66 w 202"/>
                <a:gd name="T25" fmla="*/ 104 h 233"/>
                <a:gd name="T26" fmla="*/ 75 w 202"/>
                <a:gd name="T27" fmla="*/ 100 h 233"/>
                <a:gd name="T28" fmla="*/ 81 w 202"/>
                <a:gd name="T29" fmla="*/ 101 h 233"/>
                <a:gd name="T30" fmla="*/ 198 w 202"/>
                <a:gd name="T31" fmla="*/ 124 h 233"/>
                <a:gd name="T32" fmla="*/ 91 w 202"/>
                <a:gd name="T33" fmla="*/ 114 h 233"/>
                <a:gd name="T34" fmla="*/ 91 w 202"/>
                <a:gd name="T35" fmla="*/ 116 h 233"/>
                <a:gd name="T36" fmla="*/ 86 w 202"/>
                <a:gd name="T37" fmla="*/ 128 h 233"/>
                <a:gd name="T38" fmla="*/ 99 w 202"/>
                <a:gd name="T39" fmla="*/ 140 h 233"/>
                <a:gd name="T40" fmla="*/ 145 w 202"/>
                <a:gd name="T41" fmla="*/ 138 h 233"/>
                <a:gd name="T42" fmla="*/ 197 w 202"/>
                <a:gd name="T43" fmla="*/ 132 h 233"/>
                <a:gd name="T44" fmla="*/ 198 w 202"/>
                <a:gd name="T45" fmla="*/ 124 h 233"/>
                <a:gd name="T46" fmla="*/ 75 w 202"/>
                <a:gd name="T47" fmla="*/ 125 h 233"/>
                <a:gd name="T48" fmla="*/ 67 w 202"/>
                <a:gd name="T49" fmla="*/ 116 h 233"/>
                <a:gd name="T50" fmla="*/ 75 w 202"/>
                <a:gd name="T51" fmla="*/ 107 h 233"/>
                <a:gd name="T52" fmla="*/ 84 w 202"/>
                <a:gd name="T53" fmla="*/ 116 h 233"/>
                <a:gd name="T54" fmla="*/ 75 w 202"/>
                <a:gd name="T55" fmla="*/ 125 h 233"/>
                <a:gd name="T56" fmla="*/ 68 w 202"/>
                <a:gd name="T57" fmla="*/ 141 h 233"/>
                <a:gd name="T58" fmla="*/ 79 w 202"/>
                <a:gd name="T59" fmla="*/ 128 h 233"/>
                <a:gd name="T60" fmla="*/ 84 w 202"/>
                <a:gd name="T61" fmla="*/ 134 h 233"/>
                <a:gd name="T62" fmla="*/ 93 w 202"/>
                <a:gd name="T63" fmla="*/ 233 h 233"/>
                <a:gd name="T64" fmla="*/ 61 w 202"/>
                <a:gd name="T65" fmla="*/ 233 h 233"/>
                <a:gd name="T66" fmla="*/ 68 w 202"/>
                <a:gd name="T67"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 h="233">
                  <a:moveTo>
                    <a:pt x="21" y="167"/>
                  </a:moveTo>
                  <a:cubicBezTo>
                    <a:pt x="12" y="188"/>
                    <a:pt x="2" y="211"/>
                    <a:pt x="1" y="214"/>
                  </a:cubicBezTo>
                  <a:cubicBezTo>
                    <a:pt x="0" y="219"/>
                    <a:pt x="5" y="222"/>
                    <a:pt x="7" y="219"/>
                  </a:cubicBezTo>
                  <a:cubicBezTo>
                    <a:pt x="9" y="216"/>
                    <a:pt x="55" y="151"/>
                    <a:pt x="70" y="131"/>
                  </a:cubicBezTo>
                  <a:cubicBezTo>
                    <a:pt x="65" y="129"/>
                    <a:pt x="62" y="125"/>
                    <a:pt x="60" y="120"/>
                  </a:cubicBezTo>
                  <a:cubicBezTo>
                    <a:pt x="54" y="121"/>
                    <a:pt x="48" y="123"/>
                    <a:pt x="43" y="126"/>
                  </a:cubicBezTo>
                  <a:cubicBezTo>
                    <a:pt x="37" y="130"/>
                    <a:pt x="30" y="147"/>
                    <a:pt x="21" y="167"/>
                  </a:cubicBezTo>
                  <a:moveTo>
                    <a:pt x="81" y="101"/>
                  </a:moveTo>
                  <a:cubicBezTo>
                    <a:pt x="83" y="96"/>
                    <a:pt x="84" y="90"/>
                    <a:pt x="84" y="84"/>
                  </a:cubicBezTo>
                  <a:cubicBezTo>
                    <a:pt x="83" y="78"/>
                    <a:pt x="72" y="63"/>
                    <a:pt x="59" y="46"/>
                  </a:cubicBezTo>
                  <a:cubicBezTo>
                    <a:pt x="46" y="26"/>
                    <a:pt x="31" y="6"/>
                    <a:pt x="28" y="4"/>
                  </a:cubicBezTo>
                  <a:cubicBezTo>
                    <a:pt x="25" y="0"/>
                    <a:pt x="20" y="4"/>
                    <a:pt x="21" y="7"/>
                  </a:cubicBezTo>
                  <a:cubicBezTo>
                    <a:pt x="22" y="10"/>
                    <a:pt x="54" y="79"/>
                    <a:pt x="66" y="104"/>
                  </a:cubicBezTo>
                  <a:cubicBezTo>
                    <a:pt x="68" y="102"/>
                    <a:pt x="72" y="100"/>
                    <a:pt x="75" y="100"/>
                  </a:cubicBezTo>
                  <a:cubicBezTo>
                    <a:pt x="77" y="100"/>
                    <a:pt x="79" y="101"/>
                    <a:pt x="81" y="101"/>
                  </a:cubicBezTo>
                  <a:moveTo>
                    <a:pt x="198" y="124"/>
                  </a:moveTo>
                  <a:cubicBezTo>
                    <a:pt x="194" y="124"/>
                    <a:pt x="117" y="117"/>
                    <a:pt x="91" y="114"/>
                  </a:cubicBezTo>
                  <a:cubicBezTo>
                    <a:pt x="91" y="115"/>
                    <a:pt x="91" y="115"/>
                    <a:pt x="91" y="116"/>
                  </a:cubicBezTo>
                  <a:cubicBezTo>
                    <a:pt x="91" y="121"/>
                    <a:pt x="89" y="125"/>
                    <a:pt x="86" y="128"/>
                  </a:cubicBezTo>
                  <a:cubicBezTo>
                    <a:pt x="89" y="133"/>
                    <a:pt x="94" y="137"/>
                    <a:pt x="99" y="140"/>
                  </a:cubicBezTo>
                  <a:cubicBezTo>
                    <a:pt x="105" y="143"/>
                    <a:pt x="124" y="140"/>
                    <a:pt x="145" y="138"/>
                  </a:cubicBezTo>
                  <a:cubicBezTo>
                    <a:pt x="169" y="136"/>
                    <a:pt x="194" y="133"/>
                    <a:pt x="197" y="132"/>
                  </a:cubicBezTo>
                  <a:cubicBezTo>
                    <a:pt x="202" y="131"/>
                    <a:pt x="202" y="125"/>
                    <a:pt x="198" y="124"/>
                  </a:cubicBezTo>
                  <a:moveTo>
                    <a:pt x="75" y="125"/>
                  </a:moveTo>
                  <a:cubicBezTo>
                    <a:pt x="70" y="125"/>
                    <a:pt x="67" y="121"/>
                    <a:pt x="67" y="116"/>
                  </a:cubicBezTo>
                  <a:cubicBezTo>
                    <a:pt x="67" y="111"/>
                    <a:pt x="70" y="107"/>
                    <a:pt x="75" y="107"/>
                  </a:cubicBezTo>
                  <a:cubicBezTo>
                    <a:pt x="80" y="107"/>
                    <a:pt x="84" y="111"/>
                    <a:pt x="84" y="116"/>
                  </a:cubicBezTo>
                  <a:cubicBezTo>
                    <a:pt x="84" y="121"/>
                    <a:pt x="80" y="125"/>
                    <a:pt x="75" y="125"/>
                  </a:cubicBezTo>
                  <a:moveTo>
                    <a:pt x="68" y="141"/>
                  </a:moveTo>
                  <a:cubicBezTo>
                    <a:pt x="79" y="128"/>
                    <a:pt x="79" y="128"/>
                    <a:pt x="79" y="128"/>
                  </a:cubicBezTo>
                  <a:cubicBezTo>
                    <a:pt x="84" y="134"/>
                    <a:pt x="84" y="134"/>
                    <a:pt x="84" y="134"/>
                  </a:cubicBezTo>
                  <a:cubicBezTo>
                    <a:pt x="93" y="233"/>
                    <a:pt x="93" y="233"/>
                    <a:pt x="93" y="233"/>
                  </a:cubicBezTo>
                  <a:cubicBezTo>
                    <a:pt x="61" y="233"/>
                    <a:pt x="61" y="233"/>
                    <a:pt x="61" y="233"/>
                  </a:cubicBezTo>
                  <a:lnTo>
                    <a:pt x="68" y="1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81" name="Icon"/>
            <p:cNvSpPr>
              <a:spLocks noChangeAspect="1" noEditPoints="1"/>
            </p:cNvSpPr>
            <p:nvPr/>
          </p:nvSpPr>
          <p:spPr bwMode="auto">
            <a:xfrm>
              <a:off x="-959752" y="6457628"/>
              <a:ext cx="368203" cy="431904"/>
            </a:xfrm>
            <a:custGeom>
              <a:avLst/>
              <a:gdLst>
                <a:gd name="T0" fmla="*/ 39 w 342"/>
                <a:gd name="T1" fmla="*/ 152 h 402"/>
                <a:gd name="T2" fmla="*/ 2 w 342"/>
                <a:gd name="T3" fmla="*/ 243 h 402"/>
                <a:gd name="T4" fmla="*/ 0 w 342"/>
                <a:gd name="T5" fmla="*/ 250 h 402"/>
                <a:gd name="T6" fmla="*/ 16 w 342"/>
                <a:gd name="T7" fmla="*/ 265 h 402"/>
                <a:gd name="T8" fmla="*/ 39 w 342"/>
                <a:gd name="T9" fmla="*/ 265 h 402"/>
                <a:gd name="T10" fmla="*/ 39 w 342"/>
                <a:gd name="T11" fmla="*/ 323 h 402"/>
                <a:gd name="T12" fmla="*/ 69 w 342"/>
                <a:gd name="T13" fmla="*/ 353 h 402"/>
                <a:gd name="T14" fmla="*/ 69 w 342"/>
                <a:gd name="T15" fmla="*/ 353 h 402"/>
                <a:gd name="T16" fmla="*/ 115 w 342"/>
                <a:gd name="T17" fmla="*/ 402 h 402"/>
                <a:gd name="T18" fmla="*/ 295 w 342"/>
                <a:gd name="T19" fmla="*/ 261 h 402"/>
                <a:gd name="T20" fmla="*/ 191 w 342"/>
                <a:gd name="T21" fmla="*/ 0 h 402"/>
                <a:gd name="T22" fmla="*/ 144 w 342"/>
                <a:gd name="T23" fmla="*/ 147 h 402"/>
                <a:gd name="T24" fmla="*/ 139 w 342"/>
                <a:gd name="T25" fmla="*/ 147 h 402"/>
                <a:gd name="T26" fmla="*/ 127 w 342"/>
                <a:gd name="T27" fmla="*/ 131 h 402"/>
                <a:gd name="T28" fmla="*/ 104 w 342"/>
                <a:gd name="T29" fmla="*/ 130 h 402"/>
                <a:gd name="T30" fmla="*/ 100 w 342"/>
                <a:gd name="T31" fmla="*/ 123 h 402"/>
                <a:gd name="T32" fmla="*/ 109 w 342"/>
                <a:gd name="T33" fmla="*/ 108 h 402"/>
                <a:gd name="T34" fmla="*/ 109 w 342"/>
                <a:gd name="T35" fmla="*/ 100 h 402"/>
                <a:gd name="T36" fmla="*/ 102 w 342"/>
                <a:gd name="T37" fmla="*/ 82 h 402"/>
                <a:gd name="T38" fmla="*/ 104 w 342"/>
                <a:gd name="T39" fmla="*/ 78 h 402"/>
                <a:gd name="T40" fmla="*/ 127 w 342"/>
                <a:gd name="T41" fmla="*/ 76 h 402"/>
                <a:gd name="T42" fmla="*/ 139 w 342"/>
                <a:gd name="T43" fmla="*/ 61 h 402"/>
                <a:gd name="T44" fmla="*/ 144 w 342"/>
                <a:gd name="T45" fmla="*/ 61 h 402"/>
                <a:gd name="T46" fmla="*/ 156 w 342"/>
                <a:gd name="T47" fmla="*/ 80 h 402"/>
                <a:gd name="T48" fmla="*/ 174 w 342"/>
                <a:gd name="T49" fmla="*/ 81 h 402"/>
                <a:gd name="T50" fmla="*/ 178 w 342"/>
                <a:gd name="T51" fmla="*/ 88 h 402"/>
                <a:gd name="T52" fmla="*/ 168 w 342"/>
                <a:gd name="T53" fmla="*/ 104 h 402"/>
                <a:gd name="T54" fmla="*/ 178 w 342"/>
                <a:gd name="T55" fmla="*/ 120 h 402"/>
                <a:gd name="T56" fmla="*/ 176 w 342"/>
                <a:gd name="T57" fmla="*/ 125 h 402"/>
                <a:gd name="T58" fmla="*/ 156 w 342"/>
                <a:gd name="T59" fmla="*/ 128 h 402"/>
                <a:gd name="T60" fmla="*/ 285 w 342"/>
                <a:gd name="T61" fmla="*/ 182 h 402"/>
                <a:gd name="T62" fmla="*/ 281 w 342"/>
                <a:gd name="T63" fmla="*/ 189 h 402"/>
                <a:gd name="T64" fmla="*/ 262 w 342"/>
                <a:gd name="T65" fmla="*/ 189 h 402"/>
                <a:gd name="T66" fmla="*/ 254 w 342"/>
                <a:gd name="T67" fmla="*/ 214 h 402"/>
                <a:gd name="T68" fmla="*/ 246 w 342"/>
                <a:gd name="T69" fmla="*/ 217 h 402"/>
                <a:gd name="T70" fmla="*/ 231 w 342"/>
                <a:gd name="T71" fmla="*/ 204 h 402"/>
                <a:gd name="T72" fmla="*/ 221 w 342"/>
                <a:gd name="T73" fmla="*/ 204 h 402"/>
                <a:gd name="T74" fmla="*/ 206 w 342"/>
                <a:gd name="T75" fmla="*/ 217 h 402"/>
                <a:gd name="T76" fmla="*/ 198 w 342"/>
                <a:gd name="T77" fmla="*/ 214 h 402"/>
                <a:gd name="T78" fmla="*/ 191 w 342"/>
                <a:gd name="T79" fmla="*/ 190 h 402"/>
                <a:gd name="T80" fmla="*/ 171 w 342"/>
                <a:gd name="T81" fmla="*/ 190 h 402"/>
                <a:gd name="T82" fmla="*/ 167 w 342"/>
                <a:gd name="T83" fmla="*/ 183 h 402"/>
                <a:gd name="T84" fmla="*/ 177 w 342"/>
                <a:gd name="T85" fmla="*/ 159 h 402"/>
                <a:gd name="T86" fmla="*/ 162 w 342"/>
                <a:gd name="T87" fmla="*/ 146 h 402"/>
                <a:gd name="T88" fmla="*/ 163 w 342"/>
                <a:gd name="T89" fmla="*/ 138 h 402"/>
                <a:gd name="T90" fmla="*/ 186 w 342"/>
                <a:gd name="T91" fmla="*/ 127 h 402"/>
                <a:gd name="T92" fmla="*/ 182 w 342"/>
                <a:gd name="T93" fmla="*/ 107 h 402"/>
                <a:gd name="T94" fmla="*/ 188 w 342"/>
                <a:gd name="T95" fmla="*/ 101 h 402"/>
                <a:gd name="T96" fmla="*/ 214 w 342"/>
                <a:gd name="T97" fmla="*/ 107 h 402"/>
                <a:gd name="T98" fmla="*/ 227 w 342"/>
                <a:gd name="T99" fmla="*/ 90 h 402"/>
                <a:gd name="T100" fmla="*/ 232 w 342"/>
                <a:gd name="T101" fmla="*/ 90 h 402"/>
                <a:gd name="T102" fmla="*/ 248 w 342"/>
                <a:gd name="T103" fmla="*/ 110 h 402"/>
                <a:gd name="T104" fmla="*/ 268 w 342"/>
                <a:gd name="T105" fmla="*/ 106 h 402"/>
                <a:gd name="T106" fmla="*/ 272 w 342"/>
                <a:gd name="T107" fmla="*/ 109 h 402"/>
                <a:gd name="T108" fmla="*/ 272 w 342"/>
                <a:gd name="T109" fmla="*/ 135 h 402"/>
                <a:gd name="T110" fmla="*/ 290 w 342"/>
                <a:gd name="T111" fmla="*/ 145 h 402"/>
                <a:gd name="T112" fmla="*/ 291 w 342"/>
                <a:gd name="T113" fmla="*/ 149 h 402"/>
                <a:gd name="T114" fmla="*/ 274 w 342"/>
                <a:gd name="T115" fmla="*/ 169 h 402"/>
                <a:gd name="T116" fmla="*/ 150 w 342"/>
                <a:gd name="T117" fmla="*/ 104 h 402"/>
                <a:gd name="T118" fmla="*/ 127 w 342"/>
                <a:gd name="T119" fmla="*/ 104 h 402"/>
                <a:gd name="T120" fmla="*/ 150 w 342"/>
                <a:gd name="T121" fmla="*/ 104 h 402"/>
                <a:gd name="T122" fmla="*/ 226 w 342"/>
                <a:gd name="T123" fmla="*/ 171 h 402"/>
                <a:gd name="T124" fmla="*/ 226 w 342"/>
                <a:gd name="T125" fmla="*/ 13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 h="402">
                  <a:moveTo>
                    <a:pt x="191" y="0"/>
                  </a:moveTo>
                  <a:cubicBezTo>
                    <a:pt x="107" y="0"/>
                    <a:pt x="39" y="68"/>
                    <a:pt x="39" y="152"/>
                  </a:cubicBezTo>
                  <a:cubicBezTo>
                    <a:pt x="39" y="157"/>
                    <a:pt x="39" y="163"/>
                    <a:pt x="40" y="168"/>
                  </a:cubicBezTo>
                  <a:cubicBezTo>
                    <a:pt x="2" y="243"/>
                    <a:pt x="2" y="243"/>
                    <a:pt x="2" y="243"/>
                  </a:cubicBezTo>
                  <a:cubicBezTo>
                    <a:pt x="2" y="243"/>
                    <a:pt x="2" y="243"/>
                    <a:pt x="2" y="243"/>
                  </a:cubicBezTo>
                  <a:cubicBezTo>
                    <a:pt x="1" y="245"/>
                    <a:pt x="0" y="247"/>
                    <a:pt x="0" y="250"/>
                  </a:cubicBezTo>
                  <a:cubicBezTo>
                    <a:pt x="0" y="258"/>
                    <a:pt x="7" y="265"/>
                    <a:pt x="16" y="265"/>
                  </a:cubicBezTo>
                  <a:cubicBezTo>
                    <a:pt x="16" y="265"/>
                    <a:pt x="16" y="265"/>
                    <a:pt x="16" y="265"/>
                  </a:cubicBezTo>
                  <a:cubicBezTo>
                    <a:pt x="16" y="265"/>
                    <a:pt x="16" y="265"/>
                    <a:pt x="16" y="265"/>
                  </a:cubicBezTo>
                  <a:cubicBezTo>
                    <a:pt x="39" y="265"/>
                    <a:pt x="39" y="265"/>
                    <a:pt x="39" y="265"/>
                  </a:cubicBezTo>
                  <a:cubicBezTo>
                    <a:pt x="39" y="323"/>
                    <a:pt x="39" y="323"/>
                    <a:pt x="39" y="323"/>
                  </a:cubicBezTo>
                  <a:cubicBezTo>
                    <a:pt x="39" y="323"/>
                    <a:pt x="39" y="323"/>
                    <a:pt x="39" y="323"/>
                  </a:cubicBezTo>
                  <a:cubicBezTo>
                    <a:pt x="39" y="323"/>
                    <a:pt x="39" y="323"/>
                    <a:pt x="39" y="323"/>
                  </a:cubicBezTo>
                  <a:cubicBezTo>
                    <a:pt x="39" y="340"/>
                    <a:pt x="53" y="353"/>
                    <a:pt x="69" y="353"/>
                  </a:cubicBezTo>
                  <a:cubicBezTo>
                    <a:pt x="69" y="353"/>
                    <a:pt x="69" y="353"/>
                    <a:pt x="69" y="353"/>
                  </a:cubicBezTo>
                  <a:cubicBezTo>
                    <a:pt x="69" y="353"/>
                    <a:pt x="69" y="353"/>
                    <a:pt x="69" y="353"/>
                  </a:cubicBezTo>
                  <a:cubicBezTo>
                    <a:pt x="115" y="353"/>
                    <a:pt x="115" y="353"/>
                    <a:pt x="115" y="353"/>
                  </a:cubicBezTo>
                  <a:cubicBezTo>
                    <a:pt x="115" y="402"/>
                    <a:pt x="115" y="402"/>
                    <a:pt x="115" y="402"/>
                  </a:cubicBezTo>
                  <a:cubicBezTo>
                    <a:pt x="295" y="402"/>
                    <a:pt x="295" y="402"/>
                    <a:pt x="295" y="402"/>
                  </a:cubicBezTo>
                  <a:cubicBezTo>
                    <a:pt x="295" y="261"/>
                    <a:pt x="295" y="261"/>
                    <a:pt x="295" y="261"/>
                  </a:cubicBezTo>
                  <a:cubicBezTo>
                    <a:pt x="324" y="234"/>
                    <a:pt x="342" y="195"/>
                    <a:pt x="342" y="152"/>
                  </a:cubicBezTo>
                  <a:cubicBezTo>
                    <a:pt x="342" y="68"/>
                    <a:pt x="274" y="0"/>
                    <a:pt x="191" y="0"/>
                  </a:cubicBezTo>
                  <a:close/>
                  <a:moveTo>
                    <a:pt x="150" y="131"/>
                  </a:moveTo>
                  <a:cubicBezTo>
                    <a:pt x="144" y="147"/>
                    <a:pt x="144" y="147"/>
                    <a:pt x="144" y="147"/>
                  </a:cubicBezTo>
                  <a:cubicBezTo>
                    <a:pt x="141" y="147"/>
                    <a:pt x="141" y="147"/>
                    <a:pt x="141" y="147"/>
                  </a:cubicBezTo>
                  <a:cubicBezTo>
                    <a:pt x="139" y="147"/>
                    <a:pt x="139" y="147"/>
                    <a:pt x="139" y="147"/>
                  </a:cubicBezTo>
                  <a:cubicBezTo>
                    <a:pt x="133" y="147"/>
                    <a:pt x="133" y="147"/>
                    <a:pt x="133" y="147"/>
                  </a:cubicBezTo>
                  <a:cubicBezTo>
                    <a:pt x="127" y="131"/>
                    <a:pt x="127" y="131"/>
                    <a:pt x="127" y="131"/>
                  </a:cubicBezTo>
                  <a:cubicBezTo>
                    <a:pt x="124" y="130"/>
                    <a:pt x="122" y="129"/>
                    <a:pt x="120" y="128"/>
                  </a:cubicBezTo>
                  <a:cubicBezTo>
                    <a:pt x="104" y="130"/>
                    <a:pt x="104" y="130"/>
                    <a:pt x="104" y="130"/>
                  </a:cubicBezTo>
                  <a:cubicBezTo>
                    <a:pt x="101" y="125"/>
                    <a:pt x="101" y="125"/>
                    <a:pt x="101" y="125"/>
                  </a:cubicBezTo>
                  <a:cubicBezTo>
                    <a:pt x="100" y="123"/>
                    <a:pt x="100" y="123"/>
                    <a:pt x="100" y="123"/>
                  </a:cubicBezTo>
                  <a:cubicBezTo>
                    <a:pt x="98" y="120"/>
                    <a:pt x="98" y="120"/>
                    <a:pt x="98" y="120"/>
                  </a:cubicBezTo>
                  <a:cubicBezTo>
                    <a:pt x="109" y="108"/>
                    <a:pt x="109" y="108"/>
                    <a:pt x="109" y="108"/>
                  </a:cubicBezTo>
                  <a:cubicBezTo>
                    <a:pt x="109" y="106"/>
                    <a:pt x="108" y="105"/>
                    <a:pt x="108" y="104"/>
                  </a:cubicBezTo>
                  <a:cubicBezTo>
                    <a:pt x="108" y="103"/>
                    <a:pt x="109" y="102"/>
                    <a:pt x="109" y="100"/>
                  </a:cubicBezTo>
                  <a:cubicBezTo>
                    <a:pt x="98" y="88"/>
                    <a:pt x="98" y="88"/>
                    <a:pt x="98" y="88"/>
                  </a:cubicBezTo>
                  <a:cubicBezTo>
                    <a:pt x="102" y="82"/>
                    <a:pt x="102" y="82"/>
                    <a:pt x="102" y="82"/>
                  </a:cubicBezTo>
                  <a:cubicBezTo>
                    <a:pt x="102" y="81"/>
                    <a:pt x="102" y="81"/>
                    <a:pt x="102" y="81"/>
                  </a:cubicBezTo>
                  <a:cubicBezTo>
                    <a:pt x="104" y="78"/>
                    <a:pt x="104" y="78"/>
                    <a:pt x="104" y="78"/>
                  </a:cubicBezTo>
                  <a:cubicBezTo>
                    <a:pt x="120" y="80"/>
                    <a:pt x="120" y="80"/>
                    <a:pt x="120" y="80"/>
                  </a:cubicBezTo>
                  <a:cubicBezTo>
                    <a:pt x="122" y="79"/>
                    <a:pt x="124" y="77"/>
                    <a:pt x="127" y="76"/>
                  </a:cubicBezTo>
                  <a:cubicBezTo>
                    <a:pt x="133" y="61"/>
                    <a:pt x="133" y="61"/>
                    <a:pt x="133" y="61"/>
                  </a:cubicBezTo>
                  <a:cubicBezTo>
                    <a:pt x="139" y="61"/>
                    <a:pt x="139" y="61"/>
                    <a:pt x="139" y="61"/>
                  </a:cubicBezTo>
                  <a:cubicBezTo>
                    <a:pt x="141" y="61"/>
                    <a:pt x="141" y="61"/>
                    <a:pt x="141" y="61"/>
                  </a:cubicBezTo>
                  <a:cubicBezTo>
                    <a:pt x="144" y="61"/>
                    <a:pt x="144" y="61"/>
                    <a:pt x="144" y="61"/>
                  </a:cubicBezTo>
                  <a:cubicBezTo>
                    <a:pt x="150" y="76"/>
                    <a:pt x="150" y="76"/>
                    <a:pt x="150" y="76"/>
                  </a:cubicBezTo>
                  <a:cubicBezTo>
                    <a:pt x="152" y="77"/>
                    <a:pt x="154" y="79"/>
                    <a:pt x="156" y="80"/>
                  </a:cubicBezTo>
                  <a:cubicBezTo>
                    <a:pt x="173" y="78"/>
                    <a:pt x="173" y="78"/>
                    <a:pt x="173" y="78"/>
                  </a:cubicBezTo>
                  <a:cubicBezTo>
                    <a:pt x="174" y="81"/>
                    <a:pt x="174" y="81"/>
                    <a:pt x="174" y="81"/>
                  </a:cubicBezTo>
                  <a:cubicBezTo>
                    <a:pt x="175" y="82"/>
                    <a:pt x="175" y="82"/>
                    <a:pt x="175" y="82"/>
                  </a:cubicBezTo>
                  <a:cubicBezTo>
                    <a:pt x="178" y="88"/>
                    <a:pt x="178" y="88"/>
                    <a:pt x="178" y="88"/>
                  </a:cubicBezTo>
                  <a:cubicBezTo>
                    <a:pt x="168" y="100"/>
                    <a:pt x="168" y="100"/>
                    <a:pt x="168" y="100"/>
                  </a:cubicBezTo>
                  <a:cubicBezTo>
                    <a:pt x="168" y="102"/>
                    <a:pt x="168" y="103"/>
                    <a:pt x="168" y="104"/>
                  </a:cubicBezTo>
                  <a:cubicBezTo>
                    <a:pt x="168" y="105"/>
                    <a:pt x="168" y="106"/>
                    <a:pt x="168" y="108"/>
                  </a:cubicBezTo>
                  <a:cubicBezTo>
                    <a:pt x="178" y="120"/>
                    <a:pt x="178" y="120"/>
                    <a:pt x="178" y="120"/>
                  </a:cubicBezTo>
                  <a:cubicBezTo>
                    <a:pt x="177" y="123"/>
                    <a:pt x="177" y="123"/>
                    <a:pt x="177" y="123"/>
                  </a:cubicBezTo>
                  <a:cubicBezTo>
                    <a:pt x="176" y="125"/>
                    <a:pt x="176" y="125"/>
                    <a:pt x="176" y="125"/>
                  </a:cubicBezTo>
                  <a:cubicBezTo>
                    <a:pt x="173" y="130"/>
                    <a:pt x="173" y="130"/>
                    <a:pt x="173" y="130"/>
                  </a:cubicBezTo>
                  <a:cubicBezTo>
                    <a:pt x="156" y="128"/>
                    <a:pt x="156" y="128"/>
                    <a:pt x="156" y="128"/>
                  </a:cubicBezTo>
                  <a:cubicBezTo>
                    <a:pt x="154" y="129"/>
                    <a:pt x="152" y="130"/>
                    <a:pt x="150" y="131"/>
                  </a:cubicBezTo>
                  <a:close/>
                  <a:moveTo>
                    <a:pt x="285" y="182"/>
                  </a:moveTo>
                  <a:cubicBezTo>
                    <a:pt x="281" y="188"/>
                    <a:pt x="281" y="188"/>
                    <a:pt x="281" y="188"/>
                  </a:cubicBezTo>
                  <a:cubicBezTo>
                    <a:pt x="281" y="189"/>
                    <a:pt x="281" y="189"/>
                    <a:pt x="281" y="189"/>
                  </a:cubicBezTo>
                  <a:cubicBezTo>
                    <a:pt x="279" y="192"/>
                    <a:pt x="279" y="192"/>
                    <a:pt x="279" y="192"/>
                  </a:cubicBezTo>
                  <a:cubicBezTo>
                    <a:pt x="262" y="189"/>
                    <a:pt x="262" y="189"/>
                    <a:pt x="262" y="189"/>
                  </a:cubicBezTo>
                  <a:cubicBezTo>
                    <a:pt x="259" y="192"/>
                    <a:pt x="257" y="194"/>
                    <a:pt x="254" y="196"/>
                  </a:cubicBezTo>
                  <a:cubicBezTo>
                    <a:pt x="254" y="214"/>
                    <a:pt x="254" y="214"/>
                    <a:pt x="254" y="214"/>
                  </a:cubicBezTo>
                  <a:cubicBezTo>
                    <a:pt x="247" y="216"/>
                    <a:pt x="247" y="216"/>
                    <a:pt x="247" y="216"/>
                  </a:cubicBezTo>
                  <a:cubicBezTo>
                    <a:pt x="246" y="217"/>
                    <a:pt x="246" y="217"/>
                    <a:pt x="246" y="217"/>
                  </a:cubicBezTo>
                  <a:cubicBezTo>
                    <a:pt x="243" y="218"/>
                    <a:pt x="243" y="218"/>
                    <a:pt x="243" y="218"/>
                  </a:cubicBezTo>
                  <a:cubicBezTo>
                    <a:pt x="231" y="204"/>
                    <a:pt x="231" y="204"/>
                    <a:pt x="231" y="204"/>
                  </a:cubicBezTo>
                  <a:cubicBezTo>
                    <a:pt x="230" y="204"/>
                    <a:pt x="228" y="204"/>
                    <a:pt x="226" y="204"/>
                  </a:cubicBezTo>
                  <a:cubicBezTo>
                    <a:pt x="225" y="204"/>
                    <a:pt x="223" y="204"/>
                    <a:pt x="221" y="204"/>
                  </a:cubicBezTo>
                  <a:cubicBezTo>
                    <a:pt x="209" y="218"/>
                    <a:pt x="209" y="218"/>
                    <a:pt x="209" y="218"/>
                  </a:cubicBezTo>
                  <a:cubicBezTo>
                    <a:pt x="206" y="217"/>
                    <a:pt x="206" y="217"/>
                    <a:pt x="206" y="217"/>
                  </a:cubicBezTo>
                  <a:cubicBezTo>
                    <a:pt x="205" y="217"/>
                    <a:pt x="205" y="217"/>
                    <a:pt x="205" y="217"/>
                  </a:cubicBezTo>
                  <a:cubicBezTo>
                    <a:pt x="198" y="214"/>
                    <a:pt x="198" y="214"/>
                    <a:pt x="198" y="214"/>
                  </a:cubicBezTo>
                  <a:cubicBezTo>
                    <a:pt x="198" y="195"/>
                    <a:pt x="198" y="195"/>
                    <a:pt x="198" y="195"/>
                  </a:cubicBezTo>
                  <a:cubicBezTo>
                    <a:pt x="196" y="194"/>
                    <a:pt x="194" y="192"/>
                    <a:pt x="191" y="190"/>
                  </a:cubicBezTo>
                  <a:cubicBezTo>
                    <a:pt x="173" y="193"/>
                    <a:pt x="173" y="193"/>
                    <a:pt x="173" y="193"/>
                  </a:cubicBezTo>
                  <a:cubicBezTo>
                    <a:pt x="171" y="190"/>
                    <a:pt x="171" y="190"/>
                    <a:pt x="171" y="190"/>
                  </a:cubicBezTo>
                  <a:cubicBezTo>
                    <a:pt x="171" y="189"/>
                    <a:pt x="171" y="189"/>
                    <a:pt x="171" y="189"/>
                  </a:cubicBezTo>
                  <a:cubicBezTo>
                    <a:pt x="167" y="183"/>
                    <a:pt x="167" y="183"/>
                    <a:pt x="167" y="183"/>
                  </a:cubicBezTo>
                  <a:cubicBezTo>
                    <a:pt x="179" y="169"/>
                    <a:pt x="179" y="169"/>
                    <a:pt x="179" y="169"/>
                  </a:cubicBezTo>
                  <a:cubicBezTo>
                    <a:pt x="178" y="165"/>
                    <a:pt x="178" y="162"/>
                    <a:pt x="177" y="159"/>
                  </a:cubicBezTo>
                  <a:cubicBezTo>
                    <a:pt x="161" y="149"/>
                    <a:pt x="161" y="149"/>
                    <a:pt x="161" y="149"/>
                  </a:cubicBezTo>
                  <a:cubicBezTo>
                    <a:pt x="162" y="146"/>
                    <a:pt x="162" y="146"/>
                    <a:pt x="162" y="146"/>
                  </a:cubicBezTo>
                  <a:cubicBezTo>
                    <a:pt x="162" y="144"/>
                    <a:pt x="162" y="144"/>
                    <a:pt x="162" y="144"/>
                  </a:cubicBezTo>
                  <a:cubicBezTo>
                    <a:pt x="163" y="138"/>
                    <a:pt x="163" y="138"/>
                    <a:pt x="163" y="138"/>
                  </a:cubicBezTo>
                  <a:cubicBezTo>
                    <a:pt x="182" y="134"/>
                    <a:pt x="182" y="134"/>
                    <a:pt x="182" y="134"/>
                  </a:cubicBezTo>
                  <a:cubicBezTo>
                    <a:pt x="183" y="132"/>
                    <a:pt x="184" y="129"/>
                    <a:pt x="186" y="127"/>
                  </a:cubicBezTo>
                  <a:cubicBezTo>
                    <a:pt x="180" y="109"/>
                    <a:pt x="180" y="109"/>
                    <a:pt x="180" y="109"/>
                  </a:cubicBezTo>
                  <a:cubicBezTo>
                    <a:pt x="182" y="107"/>
                    <a:pt x="182" y="107"/>
                    <a:pt x="182" y="107"/>
                  </a:cubicBezTo>
                  <a:cubicBezTo>
                    <a:pt x="183" y="106"/>
                    <a:pt x="183" y="106"/>
                    <a:pt x="183" y="106"/>
                  </a:cubicBezTo>
                  <a:cubicBezTo>
                    <a:pt x="188" y="101"/>
                    <a:pt x="188" y="101"/>
                    <a:pt x="188" y="101"/>
                  </a:cubicBezTo>
                  <a:cubicBezTo>
                    <a:pt x="205" y="111"/>
                    <a:pt x="205" y="111"/>
                    <a:pt x="205" y="111"/>
                  </a:cubicBezTo>
                  <a:cubicBezTo>
                    <a:pt x="208" y="109"/>
                    <a:pt x="211" y="108"/>
                    <a:pt x="214" y="107"/>
                  </a:cubicBezTo>
                  <a:cubicBezTo>
                    <a:pt x="220" y="90"/>
                    <a:pt x="220" y="90"/>
                    <a:pt x="220" y="90"/>
                  </a:cubicBezTo>
                  <a:cubicBezTo>
                    <a:pt x="227" y="90"/>
                    <a:pt x="227" y="90"/>
                    <a:pt x="227" y="90"/>
                  </a:cubicBezTo>
                  <a:cubicBezTo>
                    <a:pt x="229" y="90"/>
                    <a:pt x="229" y="90"/>
                    <a:pt x="229" y="90"/>
                  </a:cubicBezTo>
                  <a:cubicBezTo>
                    <a:pt x="232" y="90"/>
                    <a:pt x="232" y="90"/>
                    <a:pt x="232" y="90"/>
                  </a:cubicBezTo>
                  <a:cubicBezTo>
                    <a:pt x="238" y="107"/>
                    <a:pt x="238" y="107"/>
                    <a:pt x="238" y="107"/>
                  </a:cubicBezTo>
                  <a:cubicBezTo>
                    <a:pt x="242" y="108"/>
                    <a:pt x="245" y="109"/>
                    <a:pt x="248" y="110"/>
                  </a:cubicBezTo>
                  <a:cubicBezTo>
                    <a:pt x="263" y="101"/>
                    <a:pt x="263" y="101"/>
                    <a:pt x="263" y="101"/>
                  </a:cubicBezTo>
                  <a:cubicBezTo>
                    <a:pt x="268" y="106"/>
                    <a:pt x="268" y="106"/>
                    <a:pt x="268" y="106"/>
                  </a:cubicBezTo>
                  <a:cubicBezTo>
                    <a:pt x="270" y="107"/>
                    <a:pt x="270" y="107"/>
                    <a:pt x="270" y="107"/>
                  </a:cubicBezTo>
                  <a:cubicBezTo>
                    <a:pt x="272" y="109"/>
                    <a:pt x="272" y="109"/>
                    <a:pt x="272" y="109"/>
                  </a:cubicBezTo>
                  <a:cubicBezTo>
                    <a:pt x="266" y="126"/>
                    <a:pt x="266" y="126"/>
                    <a:pt x="266" y="126"/>
                  </a:cubicBezTo>
                  <a:cubicBezTo>
                    <a:pt x="268" y="129"/>
                    <a:pt x="270" y="132"/>
                    <a:pt x="272" y="135"/>
                  </a:cubicBezTo>
                  <a:cubicBezTo>
                    <a:pt x="289" y="138"/>
                    <a:pt x="289" y="138"/>
                    <a:pt x="289" y="138"/>
                  </a:cubicBezTo>
                  <a:cubicBezTo>
                    <a:pt x="290" y="145"/>
                    <a:pt x="290" y="145"/>
                    <a:pt x="290" y="145"/>
                  </a:cubicBezTo>
                  <a:cubicBezTo>
                    <a:pt x="290" y="146"/>
                    <a:pt x="290" y="146"/>
                    <a:pt x="290" y="146"/>
                  </a:cubicBezTo>
                  <a:cubicBezTo>
                    <a:pt x="291" y="149"/>
                    <a:pt x="291" y="149"/>
                    <a:pt x="291" y="149"/>
                  </a:cubicBezTo>
                  <a:cubicBezTo>
                    <a:pt x="276" y="158"/>
                    <a:pt x="276" y="158"/>
                    <a:pt x="276" y="158"/>
                  </a:cubicBezTo>
                  <a:cubicBezTo>
                    <a:pt x="275" y="162"/>
                    <a:pt x="275" y="166"/>
                    <a:pt x="274" y="169"/>
                  </a:cubicBezTo>
                  <a:lnTo>
                    <a:pt x="285" y="182"/>
                  </a:lnTo>
                  <a:close/>
                  <a:moveTo>
                    <a:pt x="150" y="104"/>
                  </a:moveTo>
                  <a:cubicBezTo>
                    <a:pt x="150" y="110"/>
                    <a:pt x="145" y="116"/>
                    <a:pt x="138" y="116"/>
                  </a:cubicBezTo>
                  <a:cubicBezTo>
                    <a:pt x="132" y="116"/>
                    <a:pt x="127" y="110"/>
                    <a:pt x="127" y="104"/>
                  </a:cubicBezTo>
                  <a:cubicBezTo>
                    <a:pt x="127" y="98"/>
                    <a:pt x="132" y="92"/>
                    <a:pt x="138" y="92"/>
                  </a:cubicBezTo>
                  <a:cubicBezTo>
                    <a:pt x="145" y="92"/>
                    <a:pt x="150" y="98"/>
                    <a:pt x="150" y="104"/>
                  </a:cubicBezTo>
                  <a:close/>
                  <a:moveTo>
                    <a:pt x="242" y="155"/>
                  </a:moveTo>
                  <a:cubicBezTo>
                    <a:pt x="242" y="164"/>
                    <a:pt x="235" y="171"/>
                    <a:pt x="226" y="171"/>
                  </a:cubicBezTo>
                  <a:cubicBezTo>
                    <a:pt x="217" y="171"/>
                    <a:pt x="210" y="164"/>
                    <a:pt x="210" y="155"/>
                  </a:cubicBezTo>
                  <a:cubicBezTo>
                    <a:pt x="210" y="146"/>
                    <a:pt x="217" y="139"/>
                    <a:pt x="226" y="139"/>
                  </a:cubicBezTo>
                  <a:cubicBezTo>
                    <a:pt x="235" y="139"/>
                    <a:pt x="242" y="146"/>
                    <a:pt x="242"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2" name="Icon"/>
            <p:cNvSpPr>
              <a:spLocks noChangeAspect="1" noEditPoints="1"/>
            </p:cNvSpPr>
            <p:nvPr/>
          </p:nvSpPr>
          <p:spPr bwMode="auto">
            <a:xfrm>
              <a:off x="-489021" y="7068671"/>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3" name="Icon"/>
            <p:cNvSpPr>
              <a:spLocks noEditPoints="1"/>
            </p:cNvSpPr>
            <p:nvPr/>
          </p:nvSpPr>
          <p:spPr bwMode="auto">
            <a:xfrm>
              <a:off x="1331026" y="5923928"/>
              <a:ext cx="447529" cy="307730"/>
            </a:xfrm>
            <a:custGeom>
              <a:avLst/>
              <a:gdLst>
                <a:gd name="T0" fmla="*/ 65 w 122"/>
                <a:gd name="T1" fmla="*/ 80 h 96"/>
                <a:gd name="T2" fmla="*/ 89 w 122"/>
                <a:gd name="T3" fmla="*/ 9 h 96"/>
                <a:gd name="T4" fmla="*/ 113 w 122"/>
                <a:gd name="T5" fmla="*/ 23 h 96"/>
                <a:gd name="T6" fmla="*/ 32 w 122"/>
                <a:gd name="T7" fmla="*/ 70 h 96"/>
                <a:gd name="T8" fmla="*/ 8 w 122"/>
                <a:gd name="T9" fmla="*/ 23 h 96"/>
                <a:gd name="T10" fmla="*/ 51 w 122"/>
                <a:gd name="T11" fmla="*/ 17 h 96"/>
                <a:gd name="T12" fmla="*/ 56 w 122"/>
                <a:gd name="T13" fmla="*/ 80 h 96"/>
                <a:gd name="T14" fmla="*/ 89 w 122"/>
                <a:gd name="T15" fmla="*/ 0 h 96"/>
                <a:gd name="T16" fmla="*/ 57 w 122"/>
                <a:gd name="T17" fmla="*/ 10 h 96"/>
                <a:gd name="T18" fmla="*/ 0 w 122"/>
                <a:gd name="T19" fmla="*/ 20 h 96"/>
                <a:gd name="T20" fmla="*/ 8 w 122"/>
                <a:gd name="T21" fmla="*/ 94 h 96"/>
                <a:gd name="T22" fmla="*/ 32 w 122"/>
                <a:gd name="T23" fmla="*/ 79 h 96"/>
                <a:gd name="T24" fmla="*/ 57 w 122"/>
                <a:gd name="T25" fmla="*/ 93 h 96"/>
                <a:gd name="T26" fmla="*/ 65 w 122"/>
                <a:gd name="T27" fmla="*/ 94 h 96"/>
                <a:gd name="T28" fmla="*/ 107 w 122"/>
                <a:gd name="T29" fmla="*/ 87 h 96"/>
                <a:gd name="T30" fmla="*/ 114 w 122"/>
                <a:gd name="T31" fmla="*/ 94 h 96"/>
                <a:gd name="T32" fmla="*/ 122 w 122"/>
                <a:gd name="T33" fmla="*/ 92 h 96"/>
                <a:gd name="T34" fmla="*/ 14 w 122"/>
                <a:gd name="T35" fmla="*/ 27 h 96"/>
                <a:gd name="T36" fmla="*/ 33 w 122"/>
                <a:gd name="T37" fmla="*/ 29 h 96"/>
                <a:gd name="T38" fmla="*/ 48 w 122"/>
                <a:gd name="T39" fmla="*/ 33 h 96"/>
                <a:gd name="T40" fmla="*/ 48 w 122"/>
                <a:gd name="T41" fmla="*/ 33 h 96"/>
                <a:gd name="T42" fmla="*/ 33 w 122"/>
                <a:gd name="T43" fmla="*/ 22 h 96"/>
                <a:gd name="T44" fmla="*/ 33 w 122"/>
                <a:gd name="T45" fmla="*/ 44 h 96"/>
                <a:gd name="T46" fmla="*/ 48 w 122"/>
                <a:gd name="T47" fmla="*/ 48 h 96"/>
                <a:gd name="T48" fmla="*/ 49 w 122"/>
                <a:gd name="T49" fmla="*/ 46 h 96"/>
                <a:gd name="T50" fmla="*/ 14 w 122"/>
                <a:gd name="T51" fmla="*/ 42 h 96"/>
                <a:gd name="T52" fmla="*/ 18 w 122"/>
                <a:gd name="T53" fmla="*/ 48 h 96"/>
                <a:gd name="T54" fmla="*/ 18 w 122"/>
                <a:gd name="T55" fmla="*/ 62 h 96"/>
                <a:gd name="T56" fmla="*/ 33 w 122"/>
                <a:gd name="T57" fmla="*/ 59 h 96"/>
                <a:gd name="T58" fmla="*/ 48 w 122"/>
                <a:gd name="T59" fmla="*/ 63 h 96"/>
                <a:gd name="T60" fmla="*/ 48 w 122"/>
                <a:gd name="T61" fmla="*/ 63 h 96"/>
                <a:gd name="T62" fmla="*/ 33 w 122"/>
                <a:gd name="T63" fmla="*/ 52 h 96"/>
                <a:gd name="T64" fmla="*/ 106 w 122"/>
                <a:gd name="T65" fmla="*/ 31 h 96"/>
                <a:gd name="T66" fmla="*/ 75 w 122"/>
                <a:gd name="T67" fmla="*/ 32 h 96"/>
                <a:gd name="T68" fmla="*/ 102 w 122"/>
                <a:gd name="T69" fmla="*/ 31 h 96"/>
                <a:gd name="T70" fmla="*/ 105 w 122"/>
                <a:gd name="T71" fmla="*/ 33 h 96"/>
                <a:gd name="T72" fmla="*/ 71 w 122"/>
                <a:gd name="T73" fmla="*/ 27 h 96"/>
                <a:gd name="T74" fmla="*/ 75 w 122"/>
                <a:gd name="T75" fmla="*/ 48 h 96"/>
                <a:gd name="T76" fmla="*/ 104 w 122"/>
                <a:gd name="T77" fmla="*/ 47 h 96"/>
                <a:gd name="T78" fmla="*/ 105 w 122"/>
                <a:gd name="T79" fmla="*/ 48 h 96"/>
                <a:gd name="T80" fmla="*/ 90 w 122"/>
                <a:gd name="T81" fmla="*/ 37 h 96"/>
                <a:gd name="T82" fmla="*/ 75 w 122"/>
                <a:gd name="T83" fmla="*/ 47 h 96"/>
                <a:gd name="T84" fmla="*/ 75 w 122"/>
                <a:gd name="T85" fmla="*/ 62 h 96"/>
                <a:gd name="T86" fmla="*/ 90 w 122"/>
                <a:gd name="T87" fmla="*/ 59 h 96"/>
                <a:gd name="T88" fmla="*/ 105 w 122"/>
                <a:gd name="T89" fmla="*/ 63 h 96"/>
                <a:gd name="T90" fmla="*/ 105 w 122"/>
                <a:gd name="T91" fmla="*/ 63 h 96"/>
                <a:gd name="T92" fmla="*/ 90 w 122"/>
                <a:gd name="T9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13" y="80"/>
                  </a:moveTo>
                  <a:cubicBezTo>
                    <a:pt x="108" y="75"/>
                    <a:pt x="100" y="70"/>
                    <a:pt x="89" y="70"/>
                  </a:cubicBezTo>
                  <a:cubicBezTo>
                    <a:pt x="78" y="70"/>
                    <a:pt x="70" y="75"/>
                    <a:pt x="65" y="80"/>
                  </a:cubicBezTo>
                  <a:cubicBezTo>
                    <a:pt x="65" y="23"/>
                    <a:pt x="65" y="23"/>
                    <a:pt x="65" y="23"/>
                  </a:cubicBezTo>
                  <a:cubicBezTo>
                    <a:pt x="66" y="22"/>
                    <a:pt x="68" y="19"/>
                    <a:pt x="71" y="16"/>
                  </a:cubicBezTo>
                  <a:cubicBezTo>
                    <a:pt x="75" y="13"/>
                    <a:pt x="81" y="9"/>
                    <a:pt x="89" y="9"/>
                  </a:cubicBezTo>
                  <a:cubicBezTo>
                    <a:pt x="97" y="9"/>
                    <a:pt x="103" y="13"/>
                    <a:pt x="107" y="17"/>
                  </a:cubicBezTo>
                  <a:cubicBezTo>
                    <a:pt x="110" y="19"/>
                    <a:pt x="111" y="20"/>
                    <a:pt x="112" y="22"/>
                  </a:cubicBezTo>
                  <a:cubicBezTo>
                    <a:pt x="113" y="22"/>
                    <a:pt x="113" y="23"/>
                    <a:pt x="113" y="23"/>
                  </a:cubicBezTo>
                  <a:lnTo>
                    <a:pt x="113" y="80"/>
                  </a:lnTo>
                  <a:close/>
                  <a:moveTo>
                    <a:pt x="56" y="80"/>
                  </a:moveTo>
                  <a:cubicBezTo>
                    <a:pt x="51" y="75"/>
                    <a:pt x="43" y="70"/>
                    <a:pt x="32" y="70"/>
                  </a:cubicBezTo>
                  <a:cubicBezTo>
                    <a:pt x="32" y="70"/>
                    <a:pt x="32" y="70"/>
                    <a:pt x="32" y="70"/>
                  </a:cubicBezTo>
                  <a:cubicBezTo>
                    <a:pt x="22" y="70"/>
                    <a:pt x="14" y="75"/>
                    <a:pt x="8" y="79"/>
                  </a:cubicBezTo>
                  <a:cubicBezTo>
                    <a:pt x="8" y="23"/>
                    <a:pt x="8" y="23"/>
                    <a:pt x="8" y="23"/>
                  </a:cubicBezTo>
                  <a:cubicBezTo>
                    <a:pt x="9" y="22"/>
                    <a:pt x="11" y="19"/>
                    <a:pt x="14" y="16"/>
                  </a:cubicBezTo>
                  <a:cubicBezTo>
                    <a:pt x="19" y="13"/>
                    <a:pt x="24" y="9"/>
                    <a:pt x="32" y="9"/>
                  </a:cubicBezTo>
                  <a:cubicBezTo>
                    <a:pt x="40" y="9"/>
                    <a:pt x="46" y="13"/>
                    <a:pt x="51" y="17"/>
                  </a:cubicBezTo>
                  <a:cubicBezTo>
                    <a:pt x="53" y="19"/>
                    <a:pt x="54" y="20"/>
                    <a:pt x="55" y="22"/>
                  </a:cubicBezTo>
                  <a:cubicBezTo>
                    <a:pt x="56" y="22"/>
                    <a:pt x="56" y="23"/>
                    <a:pt x="56" y="23"/>
                  </a:cubicBezTo>
                  <a:lnTo>
                    <a:pt x="56" y="80"/>
                  </a:lnTo>
                  <a:close/>
                  <a:moveTo>
                    <a:pt x="121" y="20"/>
                  </a:moveTo>
                  <a:cubicBezTo>
                    <a:pt x="121" y="19"/>
                    <a:pt x="119" y="15"/>
                    <a:pt x="113" y="10"/>
                  </a:cubicBezTo>
                  <a:cubicBezTo>
                    <a:pt x="108" y="5"/>
                    <a:pt x="100" y="0"/>
                    <a:pt x="89" y="0"/>
                  </a:cubicBezTo>
                  <a:cubicBezTo>
                    <a:pt x="78" y="0"/>
                    <a:pt x="70" y="5"/>
                    <a:pt x="65" y="10"/>
                  </a:cubicBezTo>
                  <a:cubicBezTo>
                    <a:pt x="63" y="11"/>
                    <a:pt x="62" y="13"/>
                    <a:pt x="61" y="14"/>
                  </a:cubicBezTo>
                  <a:cubicBezTo>
                    <a:pt x="60" y="13"/>
                    <a:pt x="58" y="11"/>
                    <a:pt x="57" y="10"/>
                  </a:cubicBezTo>
                  <a:cubicBezTo>
                    <a:pt x="51" y="5"/>
                    <a:pt x="43" y="0"/>
                    <a:pt x="32" y="0"/>
                  </a:cubicBezTo>
                  <a:cubicBezTo>
                    <a:pt x="21" y="0"/>
                    <a:pt x="13" y="5"/>
                    <a:pt x="8" y="10"/>
                  </a:cubicBezTo>
                  <a:cubicBezTo>
                    <a:pt x="3" y="15"/>
                    <a:pt x="0" y="19"/>
                    <a:pt x="0" y="20"/>
                  </a:cubicBezTo>
                  <a:cubicBezTo>
                    <a:pt x="0" y="22"/>
                    <a:pt x="0" y="22"/>
                    <a:pt x="0" y="22"/>
                  </a:cubicBezTo>
                  <a:cubicBezTo>
                    <a:pt x="0" y="92"/>
                    <a:pt x="0" y="92"/>
                    <a:pt x="0" y="92"/>
                  </a:cubicBezTo>
                  <a:cubicBezTo>
                    <a:pt x="8" y="94"/>
                    <a:pt x="8" y="94"/>
                    <a:pt x="8" y="94"/>
                  </a:cubicBezTo>
                  <a:cubicBezTo>
                    <a:pt x="8" y="94"/>
                    <a:pt x="8" y="94"/>
                    <a:pt x="8" y="94"/>
                  </a:cubicBezTo>
                  <a:cubicBezTo>
                    <a:pt x="8" y="94"/>
                    <a:pt x="10" y="90"/>
                    <a:pt x="14" y="86"/>
                  </a:cubicBezTo>
                  <a:cubicBezTo>
                    <a:pt x="19" y="83"/>
                    <a:pt x="24" y="79"/>
                    <a:pt x="32" y="79"/>
                  </a:cubicBezTo>
                  <a:cubicBezTo>
                    <a:pt x="40" y="79"/>
                    <a:pt x="46" y="83"/>
                    <a:pt x="51" y="87"/>
                  </a:cubicBezTo>
                  <a:cubicBezTo>
                    <a:pt x="53" y="88"/>
                    <a:pt x="54" y="90"/>
                    <a:pt x="55" y="92"/>
                  </a:cubicBezTo>
                  <a:cubicBezTo>
                    <a:pt x="56" y="92"/>
                    <a:pt x="56" y="93"/>
                    <a:pt x="57" y="93"/>
                  </a:cubicBezTo>
                  <a:cubicBezTo>
                    <a:pt x="57" y="94"/>
                    <a:pt x="57" y="94"/>
                    <a:pt x="57" y="94"/>
                  </a:cubicBezTo>
                  <a:cubicBezTo>
                    <a:pt x="58" y="95"/>
                    <a:pt x="59" y="96"/>
                    <a:pt x="61" y="96"/>
                  </a:cubicBezTo>
                  <a:cubicBezTo>
                    <a:pt x="63" y="96"/>
                    <a:pt x="64" y="95"/>
                    <a:pt x="65" y="94"/>
                  </a:cubicBezTo>
                  <a:cubicBezTo>
                    <a:pt x="65" y="93"/>
                    <a:pt x="67" y="90"/>
                    <a:pt x="71" y="86"/>
                  </a:cubicBezTo>
                  <a:cubicBezTo>
                    <a:pt x="75" y="83"/>
                    <a:pt x="81" y="79"/>
                    <a:pt x="89" y="79"/>
                  </a:cubicBezTo>
                  <a:cubicBezTo>
                    <a:pt x="97" y="79"/>
                    <a:pt x="103" y="83"/>
                    <a:pt x="107" y="87"/>
                  </a:cubicBezTo>
                  <a:cubicBezTo>
                    <a:pt x="110" y="88"/>
                    <a:pt x="111" y="90"/>
                    <a:pt x="112" y="92"/>
                  </a:cubicBezTo>
                  <a:cubicBezTo>
                    <a:pt x="113" y="92"/>
                    <a:pt x="113" y="93"/>
                    <a:pt x="113" y="93"/>
                  </a:cubicBezTo>
                  <a:cubicBezTo>
                    <a:pt x="114" y="94"/>
                    <a:pt x="114" y="94"/>
                    <a:pt x="114" y="94"/>
                  </a:cubicBezTo>
                  <a:cubicBezTo>
                    <a:pt x="114" y="94"/>
                    <a:pt x="114" y="94"/>
                    <a:pt x="114" y="94"/>
                  </a:cubicBezTo>
                  <a:cubicBezTo>
                    <a:pt x="114" y="94"/>
                    <a:pt x="114" y="94"/>
                    <a:pt x="114" y="94"/>
                  </a:cubicBezTo>
                  <a:cubicBezTo>
                    <a:pt x="122" y="92"/>
                    <a:pt x="122" y="92"/>
                    <a:pt x="122" y="92"/>
                  </a:cubicBezTo>
                  <a:cubicBezTo>
                    <a:pt x="122" y="22"/>
                    <a:pt x="122" y="22"/>
                    <a:pt x="122" y="22"/>
                  </a:cubicBezTo>
                  <a:lnTo>
                    <a:pt x="121" y="20"/>
                  </a:lnTo>
                  <a:close/>
                  <a:moveTo>
                    <a:pt x="14" y="27"/>
                  </a:moveTo>
                  <a:cubicBezTo>
                    <a:pt x="18" y="32"/>
                    <a:pt x="18" y="32"/>
                    <a:pt x="18" y="32"/>
                  </a:cubicBezTo>
                  <a:cubicBezTo>
                    <a:pt x="18" y="33"/>
                    <a:pt x="18" y="33"/>
                    <a:pt x="18" y="33"/>
                  </a:cubicBezTo>
                  <a:cubicBezTo>
                    <a:pt x="18" y="33"/>
                    <a:pt x="23" y="29"/>
                    <a:pt x="33" y="29"/>
                  </a:cubicBezTo>
                  <a:cubicBezTo>
                    <a:pt x="38" y="29"/>
                    <a:pt x="42" y="30"/>
                    <a:pt x="44" y="31"/>
                  </a:cubicBezTo>
                  <a:cubicBezTo>
                    <a:pt x="46" y="32"/>
                    <a:pt x="47" y="32"/>
                    <a:pt x="47" y="32"/>
                  </a:cubicBezTo>
                  <a:cubicBezTo>
                    <a:pt x="48" y="33"/>
                    <a:pt x="48" y="33"/>
                    <a:pt x="48" y="33"/>
                  </a:cubicBezTo>
                  <a:cubicBezTo>
                    <a:pt x="48" y="33"/>
                    <a:pt x="48" y="33"/>
                    <a:pt x="48" y="33"/>
                  </a:cubicBezTo>
                  <a:cubicBezTo>
                    <a:pt x="48" y="33"/>
                    <a:pt x="48" y="33"/>
                    <a:pt x="48" y="33"/>
                  </a:cubicBezTo>
                  <a:cubicBezTo>
                    <a:pt x="48" y="33"/>
                    <a:pt x="48" y="33"/>
                    <a:pt x="48" y="33"/>
                  </a:cubicBezTo>
                  <a:cubicBezTo>
                    <a:pt x="49" y="31"/>
                    <a:pt x="49" y="31"/>
                    <a:pt x="49" y="31"/>
                  </a:cubicBezTo>
                  <a:cubicBezTo>
                    <a:pt x="52" y="27"/>
                    <a:pt x="52" y="27"/>
                    <a:pt x="52" y="27"/>
                  </a:cubicBezTo>
                  <a:cubicBezTo>
                    <a:pt x="52" y="27"/>
                    <a:pt x="45" y="22"/>
                    <a:pt x="33" y="22"/>
                  </a:cubicBezTo>
                  <a:cubicBezTo>
                    <a:pt x="21" y="22"/>
                    <a:pt x="14" y="27"/>
                    <a:pt x="14" y="27"/>
                  </a:cubicBezTo>
                  <a:moveTo>
                    <a:pt x="18" y="48"/>
                  </a:moveTo>
                  <a:cubicBezTo>
                    <a:pt x="18" y="48"/>
                    <a:pt x="23" y="44"/>
                    <a:pt x="33" y="44"/>
                  </a:cubicBezTo>
                  <a:cubicBezTo>
                    <a:pt x="38" y="44"/>
                    <a:pt x="42" y="45"/>
                    <a:pt x="44" y="46"/>
                  </a:cubicBezTo>
                  <a:cubicBezTo>
                    <a:pt x="46" y="47"/>
                    <a:pt x="47" y="47"/>
                    <a:pt x="47" y="47"/>
                  </a:cubicBezTo>
                  <a:cubicBezTo>
                    <a:pt x="48" y="48"/>
                    <a:pt x="48" y="48"/>
                    <a:pt x="48" y="48"/>
                  </a:cubicBezTo>
                  <a:cubicBezTo>
                    <a:pt x="48" y="48"/>
                    <a:pt x="48" y="48"/>
                    <a:pt x="48" y="48"/>
                  </a:cubicBezTo>
                  <a:cubicBezTo>
                    <a:pt x="48" y="48"/>
                    <a:pt x="48" y="48"/>
                    <a:pt x="48" y="48"/>
                  </a:cubicBezTo>
                  <a:cubicBezTo>
                    <a:pt x="49" y="46"/>
                    <a:pt x="49" y="46"/>
                    <a:pt x="49" y="46"/>
                  </a:cubicBezTo>
                  <a:cubicBezTo>
                    <a:pt x="52" y="42"/>
                    <a:pt x="52" y="42"/>
                    <a:pt x="52" y="42"/>
                  </a:cubicBezTo>
                  <a:cubicBezTo>
                    <a:pt x="52" y="42"/>
                    <a:pt x="45" y="37"/>
                    <a:pt x="33" y="37"/>
                  </a:cubicBezTo>
                  <a:cubicBezTo>
                    <a:pt x="21" y="37"/>
                    <a:pt x="14" y="42"/>
                    <a:pt x="14" y="42"/>
                  </a:cubicBezTo>
                  <a:cubicBezTo>
                    <a:pt x="18" y="48"/>
                    <a:pt x="18" y="48"/>
                    <a:pt x="18" y="48"/>
                  </a:cubicBezTo>
                  <a:cubicBezTo>
                    <a:pt x="18" y="47"/>
                    <a:pt x="18" y="47"/>
                    <a:pt x="18" y="47"/>
                  </a:cubicBezTo>
                  <a:lnTo>
                    <a:pt x="18" y="48"/>
                  </a:lnTo>
                  <a:close/>
                  <a:moveTo>
                    <a:pt x="14" y="57"/>
                  </a:moveTo>
                  <a:cubicBezTo>
                    <a:pt x="18" y="62"/>
                    <a:pt x="18" y="62"/>
                    <a:pt x="18" y="62"/>
                  </a:cubicBezTo>
                  <a:cubicBezTo>
                    <a:pt x="18" y="62"/>
                    <a:pt x="18" y="62"/>
                    <a:pt x="18" y="62"/>
                  </a:cubicBezTo>
                  <a:cubicBezTo>
                    <a:pt x="18" y="63"/>
                    <a:pt x="18" y="63"/>
                    <a:pt x="18" y="63"/>
                  </a:cubicBezTo>
                  <a:cubicBezTo>
                    <a:pt x="18" y="63"/>
                    <a:pt x="18" y="63"/>
                    <a:pt x="18" y="63"/>
                  </a:cubicBezTo>
                  <a:cubicBezTo>
                    <a:pt x="18" y="62"/>
                    <a:pt x="23" y="59"/>
                    <a:pt x="33" y="59"/>
                  </a:cubicBezTo>
                  <a:cubicBezTo>
                    <a:pt x="38" y="59"/>
                    <a:pt x="42" y="60"/>
                    <a:pt x="44" y="61"/>
                  </a:cubicBezTo>
                  <a:cubicBezTo>
                    <a:pt x="46" y="61"/>
                    <a:pt x="47" y="62"/>
                    <a:pt x="47" y="62"/>
                  </a:cubicBezTo>
                  <a:cubicBezTo>
                    <a:pt x="48" y="62"/>
                    <a:pt x="48" y="62"/>
                    <a:pt x="48" y="63"/>
                  </a:cubicBezTo>
                  <a:cubicBezTo>
                    <a:pt x="48" y="63"/>
                    <a:pt x="48" y="63"/>
                    <a:pt x="48" y="63"/>
                  </a:cubicBezTo>
                  <a:cubicBezTo>
                    <a:pt x="48" y="63"/>
                    <a:pt x="48" y="63"/>
                    <a:pt x="48" y="63"/>
                  </a:cubicBezTo>
                  <a:cubicBezTo>
                    <a:pt x="48" y="63"/>
                    <a:pt x="48" y="63"/>
                    <a:pt x="48" y="63"/>
                  </a:cubicBezTo>
                  <a:cubicBezTo>
                    <a:pt x="49" y="61"/>
                    <a:pt x="49" y="61"/>
                    <a:pt x="49" y="61"/>
                  </a:cubicBezTo>
                  <a:cubicBezTo>
                    <a:pt x="52" y="57"/>
                    <a:pt x="52" y="57"/>
                    <a:pt x="52" y="57"/>
                  </a:cubicBezTo>
                  <a:cubicBezTo>
                    <a:pt x="52" y="57"/>
                    <a:pt x="45" y="52"/>
                    <a:pt x="33" y="52"/>
                  </a:cubicBezTo>
                  <a:cubicBezTo>
                    <a:pt x="21" y="52"/>
                    <a:pt x="14" y="57"/>
                    <a:pt x="14" y="57"/>
                  </a:cubicBezTo>
                  <a:moveTo>
                    <a:pt x="105" y="33"/>
                  </a:moveTo>
                  <a:cubicBezTo>
                    <a:pt x="106" y="31"/>
                    <a:pt x="106" y="31"/>
                    <a:pt x="106" y="31"/>
                  </a:cubicBezTo>
                  <a:cubicBezTo>
                    <a:pt x="105" y="33"/>
                    <a:pt x="105" y="33"/>
                    <a:pt x="105" y="33"/>
                  </a:cubicBezTo>
                  <a:cubicBezTo>
                    <a:pt x="105" y="33"/>
                    <a:pt x="105" y="33"/>
                    <a:pt x="105" y="33"/>
                  </a:cubicBezTo>
                  <a:moveTo>
                    <a:pt x="75" y="32"/>
                  </a:moveTo>
                  <a:cubicBezTo>
                    <a:pt x="75" y="33"/>
                    <a:pt x="75" y="33"/>
                    <a:pt x="75" y="33"/>
                  </a:cubicBezTo>
                  <a:cubicBezTo>
                    <a:pt x="75" y="33"/>
                    <a:pt x="80" y="29"/>
                    <a:pt x="90" y="29"/>
                  </a:cubicBezTo>
                  <a:cubicBezTo>
                    <a:pt x="95" y="29"/>
                    <a:pt x="99" y="30"/>
                    <a:pt x="102" y="31"/>
                  </a:cubicBezTo>
                  <a:cubicBezTo>
                    <a:pt x="103" y="32"/>
                    <a:pt x="104" y="32"/>
                    <a:pt x="104" y="32"/>
                  </a:cubicBezTo>
                  <a:cubicBezTo>
                    <a:pt x="105" y="33"/>
                    <a:pt x="105" y="33"/>
                    <a:pt x="105" y="33"/>
                  </a:cubicBezTo>
                  <a:cubicBezTo>
                    <a:pt x="105" y="33"/>
                    <a:pt x="105" y="33"/>
                    <a:pt x="105" y="33"/>
                  </a:cubicBezTo>
                  <a:cubicBezTo>
                    <a:pt x="109" y="27"/>
                    <a:pt x="109" y="27"/>
                    <a:pt x="109" y="27"/>
                  </a:cubicBezTo>
                  <a:cubicBezTo>
                    <a:pt x="109" y="27"/>
                    <a:pt x="102" y="22"/>
                    <a:pt x="90" y="22"/>
                  </a:cubicBezTo>
                  <a:cubicBezTo>
                    <a:pt x="78" y="22"/>
                    <a:pt x="71" y="27"/>
                    <a:pt x="71" y="27"/>
                  </a:cubicBezTo>
                  <a:cubicBezTo>
                    <a:pt x="75" y="33"/>
                    <a:pt x="75" y="33"/>
                    <a:pt x="75" y="33"/>
                  </a:cubicBezTo>
                  <a:lnTo>
                    <a:pt x="75" y="32"/>
                  </a:lnTo>
                  <a:close/>
                  <a:moveTo>
                    <a:pt x="75" y="48"/>
                  </a:moveTo>
                  <a:cubicBezTo>
                    <a:pt x="75" y="48"/>
                    <a:pt x="80" y="44"/>
                    <a:pt x="90" y="44"/>
                  </a:cubicBezTo>
                  <a:cubicBezTo>
                    <a:pt x="95" y="44"/>
                    <a:pt x="99" y="45"/>
                    <a:pt x="102" y="46"/>
                  </a:cubicBezTo>
                  <a:cubicBezTo>
                    <a:pt x="103" y="47"/>
                    <a:pt x="104" y="47"/>
                    <a:pt x="104" y="47"/>
                  </a:cubicBezTo>
                  <a:cubicBezTo>
                    <a:pt x="105" y="48"/>
                    <a:pt x="105" y="48"/>
                    <a:pt x="105" y="48"/>
                  </a:cubicBezTo>
                  <a:cubicBezTo>
                    <a:pt x="105" y="48"/>
                    <a:pt x="105" y="48"/>
                    <a:pt x="105" y="48"/>
                  </a:cubicBezTo>
                  <a:cubicBezTo>
                    <a:pt x="105" y="48"/>
                    <a:pt x="105" y="48"/>
                    <a:pt x="105" y="48"/>
                  </a:cubicBezTo>
                  <a:cubicBezTo>
                    <a:pt x="106" y="46"/>
                    <a:pt x="106" y="46"/>
                    <a:pt x="106" y="46"/>
                  </a:cubicBezTo>
                  <a:cubicBezTo>
                    <a:pt x="109" y="42"/>
                    <a:pt x="109" y="42"/>
                    <a:pt x="109" y="42"/>
                  </a:cubicBezTo>
                  <a:cubicBezTo>
                    <a:pt x="109" y="42"/>
                    <a:pt x="102" y="37"/>
                    <a:pt x="90" y="37"/>
                  </a:cubicBezTo>
                  <a:cubicBezTo>
                    <a:pt x="78" y="37"/>
                    <a:pt x="71" y="42"/>
                    <a:pt x="71" y="42"/>
                  </a:cubicBezTo>
                  <a:cubicBezTo>
                    <a:pt x="75" y="48"/>
                    <a:pt x="75" y="48"/>
                    <a:pt x="75" y="48"/>
                  </a:cubicBezTo>
                  <a:cubicBezTo>
                    <a:pt x="75" y="47"/>
                    <a:pt x="75" y="47"/>
                    <a:pt x="75" y="47"/>
                  </a:cubicBezTo>
                  <a:lnTo>
                    <a:pt x="75" y="48"/>
                  </a:lnTo>
                  <a:close/>
                  <a:moveTo>
                    <a:pt x="71" y="57"/>
                  </a:moveTo>
                  <a:cubicBezTo>
                    <a:pt x="75" y="62"/>
                    <a:pt x="75" y="62"/>
                    <a:pt x="75" y="62"/>
                  </a:cubicBezTo>
                  <a:cubicBezTo>
                    <a:pt x="75" y="63"/>
                    <a:pt x="75" y="63"/>
                    <a:pt x="75" y="63"/>
                  </a:cubicBezTo>
                  <a:cubicBezTo>
                    <a:pt x="75" y="63"/>
                    <a:pt x="75" y="63"/>
                    <a:pt x="75" y="63"/>
                  </a:cubicBezTo>
                  <a:cubicBezTo>
                    <a:pt x="76" y="62"/>
                    <a:pt x="80" y="59"/>
                    <a:pt x="90" y="59"/>
                  </a:cubicBezTo>
                  <a:cubicBezTo>
                    <a:pt x="95" y="59"/>
                    <a:pt x="99" y="60"/>
                    <a:pt x="102" y="61"/>
                  </a:cubicBezTo>
                  <a:cubicBezTo>
                    <a:pt x="103" y="61"/>
                    <a:pt x="104" y="62"/>
                    <a:pt x="104" y="62"/>
                  </a:cubicBezTo>
                  <a:cubicBezTo>
                    <a:pt x="105" y="62"/>
                    <a:pt x="105" y="62"/>
                    <a:pt x="105" y="63"/>
                  </a:cubicBezTo>
                  <a:cubicBezTo>
                    <a:pt x="105" y="63"/>
                    <a:pt x="105" y="63"/>
                    <a:pt x="105" y="63"/>
                  </a:cubicBezTo>
                  <a:cubicBezTo>
                    <a:pt x="105" y="63"/>
                    <a:pt x="105" y="63"/>
                    <a:pt x="105" y="63"/>
                  </a:cubicBezTo>
                  <a:cubicBezTo>
                    <a:pt x="105" y="63"/>
                    <a:pt x="105" y="63"/>
                    <a:pt x="105" y="63"/>
                  </a:cubicBezTo>
                  <a:cubicBezTo>
                    <a:pt x="106" y="61"/>
                    <a:pt x="106" y="61"/>
                    <a:pt x="106" y="61"/>
                  </a:cubicBezTo>
                  <a:cubicBezTo>
                    <a:pt x="109" y="57"/>
                    <a:pt x="109" y="57"/>
                    <a:pt x="109" y="57"/>
                  </a:cubicBezTo>
                  <a:cubicBezTo>
                    <a:pt x="109" y="57"/>
                    <a:pt x="102" y="52"/>
                    <a:pt x="90" y="52"/>
                  </a:cubicBezTo>
                  <a:cubicBezTo>
                    <a:pt x="78" y="52"/>
                    <a:pt x="71" y="57"/>
                    <a:pt x="71"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4" name="Icon"/>
            <p:cNvSpPr>
              <a:spLocks noEditPoints="1"/>
            </p:cNvSpPr>
            <p:nvPr/>
          </p:nvSpPr>
          <p:spPr bwMode="auto">
            <a:xfrm>
              <a:off x="4443235" y="5871680"/>
              <a:ext cx="370871" cy="412227"/>
            </a:xfrm>
            <a:custGeom>
              <a:avLst/>
              <a:gdLst>
                <a:gd name="T0" fmla="*/ 12 w 115"/>
                <a:gd name="T1" fmla="*/ 128 h 128"/>
                <a:gd name="T2" fmla="*/ 0 w 115"/>
                <a:gd name="T3" fmla="*/ 116 h 128"/>
                <a:gd name="T4" fmla="*/ 12 w 115"/>
                <a:gd name="T5" fmla="*/ 95 h 128"/>
                <a:gd name="T6" fmla="*/ 24 w 115"/>
                <a:gd name="T7" fmla="*/ 116 h 128"/>
                <a:gd name="T8" fmla="*/ 12 w 115"/>
                <a:gd name="T9" fmla="*/ 128 h 128"/>
                <a:gd name="T10" fmla="*/ 97 w 115"/>
                <a:gd name="T11" fmla="*/ 41 h 128"/>
                <a:gd name="T12" fmla="*/ 95 w 115"/>
                <a:gd name="T13" fmla="*/ 59 h 128"/>
                <a:gd name="T14" fmla="*/ 115 w 115"/>
                <a:gd name="T15" fmla="*/ 59 h 128"/>
                <a:gd name="T16" fmla="*/ 115 w 115"/>
                <a:gd name="T17" fmla="*/ 59 h 128"/>
                <a:gd name="T18" fmla="*/ 115 w 115"/>
                <a:gd name="T19" fmla="*/ 41 h 128"/>
                <a:gd name="T20" fmla="*/ 97 w 115"/>
                <a:gd name="T21" fmla="*/ 41 h 128"/>
                <a:gd name="T22" fmla="*/ 42 w 115"/>
                <a:gd name="T23" fmla="*/ 42 h 128"/>
                <a:gd name="T24" fmla="*/ 3 w 115"/>
                <a:gd name="T25" fmla="*/ 83 h 128"/>
                <a:gd name="T26" fmla="*/ 3 w 115"/>
                <a:gd name="T27" fmla="*/ 91 h 128"/>
                <a:gd name="T28" fmla="*/ 20 w 115"/>
                <a:gd name="T29" fmla="*/ 91 h 128"/>
                <a:gd name="T30" fmla="*/ 20 w 115"/>
                <a:gd name="T31" fmla="*/ 84 h 128"/>
                <a:gd name="T32" fmla="*/ 44 w 115"/>
                <a:gd name="T33" fmla="*/ 59 h 128"/>
                <a:gd name="T34" fmla="*/ 42 w 115"/>
                <a:gd name="T35" fmla="*/ 42 h 128"/>
                <a:gd name="T36" fmla="*/ 96 w 115"/>
                <a:gd name="T37" fmla="*/ 5 h 128"/>
                <a:gd name="T38" fmla="*/ 76 w 115"/>
                <a:gd name="T39" fmla="*/ 5 h 128"/>
                <a:gd name="T40" fmla="*/ 76 w 115"/>
                <a:gd name="T41" fmla="*/ 3 h 128"/>
                <a:gd name="T42" fmla="*/ 73 w 115"/>
                <a:gd name="T43" fmla="*/ 0 h 128"/>
                <a:gd name="T44" fmla="*/ 65 w 115"/>
                <a:gd name="T45" fmla="*/ 0 h 128"/>
                <a:gd name="T46" fmla="*/ 63 w 115"/>
                <a:gd name="T47" fmla="*/ 3 h 128"/>
                <a:gd name="T48" fmla="*/ 63 w 115"/>
                <a:gd name="T49" fmla="*/ 5 h 128"/>
                <a:gd name="T50" fmla="*/ 43 w 115"/>
                <a:gd name="T51" fmla="*/ 5 h 128"/>
                <a:gd name="T52" fmla="*/ 38 w 115"/>
                <a:gd name="T53" fmla="*/ 11 h 128"/>
                <a:gd name="T54" fmla="*/ 43 w 115"/>
                <a:gd name="T55" fmla="*/ 16 h 128"/>
                <a:gd name="T56" fmla="*/ 63 w 115"/>
                <a:gd name="T57" fmla="*/ 16 h 128"/>
                <a:gd name="T58" fmla="*/ 63 w 115"/>
                <a:gd name="T59" fmla="*/ 23 h 128"/>
                <a:gd name="T60" fmla="*/ 63 w 115"/>
                <a:gd name="T61" fmla="*/ 23 h 128"/>
                <a:gd name="T62" fmla="*/ 52 w 115"/>
                <a:gd name="T63" fmla="*/ 23 h 128"/>
                <a:gd name="T64" fmla="*/ 52 w 115"/>
                <a:gd name="T65" fmla="*/ 74 h 128"/>
                <a:gd name="T66" fmla="*/ 87 w 115"/>
                <a:gd name="T67" fmla="*/ 74 h 128"/>
                <a:gd name="T68" fmla="*/ 87 w 115"/>
                <a:gd name="T69" fmla="*/ 23 h 128"/>
                <a:gd name="T70" fmla="*/ 76 w 115"/>
                <a:gd name="T71" fmla="*/ 23 h 128"/>
                <a:gd name="T72" fmla="*/ 76 w 115"/>
                <a:gd name="T73" fmla="*/ 23 h 128"/>
                <a:gd name="T74" fmla="*/ 76 w 115"/>
                <a:gd name="T75" fmla="*/ 16 h 128"/>
                <a:gd name="T76" fmla="*/ 96 w 115"/>
                <a:gd name="T77" fmla="*/ 16 h 128"/>
                <a:gd name="T78" fmla="*/ 101 w 115"/>
                <a:gd name="T79" fmla="*/ 11 h 128"/>
                <a:gd name="T80" fmla="*/ 96 w 115"/>
                <a:gd name="T81"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28">
                  <a:moveTo>
                    <a:pt x="12" y="128"/>
                  </a:moveTo>
                  <a:cubicBezTo>
                    <a:pt x="5" y="128"/>
                    <a:pt x="0" y="123"/>
                    <a:pt x="0" y="116"/>
                  </a:cubicBezTo>
                  <a:cubicBezTo>
                    <a:pt x="0" y="109"/>
                    <a:pt x="8" y="103"/>
                    <a:pt x="12" y="95"/>
                  </a:cubicBezTo>
                  <a:cubicBezTo>
                    <a:pt x="15" y="103"/>
                    <a:pt x="24" y="109"/>
                    <a:pt x="24" y="116"/>
                  </a:cubicBezTo>
                  <a:cubicBezTo>
                    <a:pt x="24" y="123"/>
                    <a:pt x="18" y="128"/>
                    <a:pt x="12" y="128"/>
                  </a:cubicBezTo>
                  <a:moveTo>
                    <a:pt x="97" y="41"/>
                  </a:moveTo>
                  <a:cubicBezTo>
                    <a:pt x="97" y="47"/>
                    <a:pt x="96" y="53"/>
                    <a:pt x="95" y="59"/>
                  </a:cubicBezTo>
                  <a:cubicBezTo>
                    <a:pt x="115" y="59"/>
                    <a:pt x="115" y="59"/>
                    <a:pt x="115" y="59"/>
                  </a:cubicBezTo>
                  <a:cubicBezTo>
                    <a:pt x="115" y="59"/>
                    <a:pt x="115" y="59"/>
                    <a:pt x="115" y="59"/>
                  </a:cubicBezTo>
                  <a:cubicBezTo>
                    <a:pt x="115" y="41"/>
                    <a:pt x="115" y="41"/>
                    <a:pt x="115" y="41"/>
                  </a:cubicBezTo>
                  <a:lnTo>
                    <a:pt x="97" y="41"/>
                  </a:lnTo>
                  <a:close/>
                  <a:moveTo>
                    <a:pt x="42" y="42"/>
                  </a:moveTo>
                  <a:cubicBezTo>
                    <a:pt x="20" y="43"/>
                    <a:pt x="3" y="61"/>
                    <a:pt x="3" y="83"/>
                  </a:cubicBezTo>
                  <a:cubicBezTo>
                    <a:pt x="3" y="91"/>
                    <a:pt x="3" y="91"/>
                    <a:pt x="3" y="91"/>
                  </a:cubicBezTo>
                  <a:cubicBezTo>
                    <a:pt x="20" y="91"/>
                    <a:pt x="20" y="91"/>
                    <a:pt x="20" y="91"/>
                  </a:cubicBezTo>
                  <a:cubicBezTo>
                    <a:pt x="20" y="84"/>
                    <a:pt x="20" y="84"/>
                    <a:pt x="20" y="84"/>
                  </a:cubicBezTo>
                  <a:cubicBezTo>
                    <a:pt x="20" y="71"/>
                    <a:pt x="31" y="60"/>
                    <a:pt x="44" y="59"/>
                  </a:cubicBezTo>
                  <a:cubicBezTo>
                    <a:pt x="43" y="53"/>
                    <a:pt x="42" y="47"/>
                    <a:pt x="42" y="42"/>
                  </a:cubicBezTo>
                  <a:moveTo>
                    <a:pt x="96" y="5"/>
                  </a:moveTo>
                  <a:cubicBezTo>
                    <a:pt x="76" y="5"/>
                    <a:pt x="76" y="5"/>
                    <a:pt x="76" y="5"/>
                  </a:cubicBezTo>
                  <a:cubicBezTo>
                    <a:pt x="76" y="3"/>
                    <a:pt x="76" y="3"/>
                    <a:pt x="76" y="3"/>
                  </a:cubicBezTo>
                  <a:cubicBezTo>
                    <a:pt x="76" y="2"/>
                    <a:pt x="75" y="0"/>
                    <a:pt x="73" y="0"/>
                  </a:cubicBezTo>
                  <a:cubicBezTo>
                    <a:pt x="65" y="0"/>
                    <a:pt x="65" y="0"/>
                    <a:pt x="65" y="0"/>
                  </a:cubicBezTo>
                  <a:cubicBezTo>
                    <a:pt x="64" y="0"/>
                    <a:pt x="63" y="2"/>
                    <a:pt x="63" y="3"/>
                  </a:cubicBezTo>
                  <a:cubicBezTo>
                    <a:pt x="63" y="5"/>
                    <a:pt x="63" y="5"/>
                    <a:pt x="63" y="5"/>
                  </a:cubicBezTo>
                  <a:cubicBezTo>
                    <a:pt x="43" y="5"/>
                    <a:pt x="43" y="5"/>
                    <a:pt x="43" y="5"/>
                  </a:cubicBezTo>
                  <a:cubicBezTo>
                    <a:pt x="40" y="5"/>
                    <a:pt x="38" y="8"/>
                    <a:pt x="38" y="11"/>
                  </a:cubicBezTo>
                  <a:cubicBezTo>
                    <a:pt x="38" y="13"/>
                    <a:pt x="40" y="16"/>
                    <a:pt x="43" y="16"/>
                  </a:cubicBezTo>
                  <a:cubicBezTo>
                    <a:pt x="63" y="16"/>
                    <a:pt x="63" y="16"/>
                    <a:pt x="63" y="16"/>
                  </a:cubicBezTo>
                  <a:cubicBezTo>
                    <a:pt x="63" y="23"/>
                    <a:pt x="63" y="23"/>
                    <a:pt x="63" y="23"/>
                  </a:cubicBezTo>
                  <a:cubicBezTo>
                    <a:pt x="63" y="23"/>
                    <a:pt x="63" y="23"/>
                    <a:pt x="63" y="23"/>
                  </a:cubicBezTo>
                  <a:cubicBezTo>
                    <a:pt x="52" y="23"/>
                    <a:pt x="52" y="23"/>
                    <a:pt x="52" y="23"/>
                  </a:cubicBezTo>
                  <a:cubicBezTo>
                    <a:pt x="43" y="36"/>
                    <a:pt x="47" y="55"/>
                    <a:pt x="52" y="74"/>
                  </a:cubicBezTo>
                  <a:cubicBezTo>
                    <a:pt x="87" y="74"/>
                    <a:pt x="87" y="74"/>
                    <a:pt x="87" y="74"/>
                  </a:cubicBezTo>
                  <a:cubicBezTo>
                    <a:pt x="92" y="55"/>
                    <a:pt x="96" y="36"/>
                    <a:pt x="87" y="23"/>
                  </a:cubicBezTo>
                  <a:cubicBezTo>
                    <a:pt x="76" y="23"/>
                    <a:pt x="76" y="23"/>
                    <a:pt x="76" y="23"/>
                  </a:cubicBezTo>
                  <a:cubicBezTo>
                    <a:pt x="76" y="23"/>
                    <a:pt x="76" y="23"/>
                    <a:pt x="76" y="23"/>
                  </a:cubicBezTo>
                  <a:cubicBezTo>
                    <a:pt x="76" y="16"/>
                    <a:pt x="76" y="16"/>
                    <a:pt x="76" y="16"/>
                  </a:cubicBezTo>
                  <a:cubicBezTo>
                    <a:pt x="96" y="16"/>
                    <a:pt x="96" y="16"/>
                    <a:pt x="96" y="16"/>
                  </a:cubicBezTo>
                  <a:cubicBezTo>
                    <a:pt x="99" y="16"/>
                    <a:pt x="101" y="13"/>
                    <a:pt x="101" y="11"/>
                  </a:cubicBezTo>
                  <a:cubicBezTo>
                    <a:pt x="101" y="8"/>
                    <a:pt x="99" y="5"/>
                    <a:pt x="96"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5" name="Icon"/>
            <p:cNvSpPr>
              <a:spLocks noEditPoints="1"/>
            </p:cNvSpPr>
            <p:nvPr/>
          </p:nvSpPr>
          <p:spPr bwMode="auto">
            <a:xfrm>
              <a:off x="60340" y="5899957"/>
              <a:ext cx="430350" cy="355672"/>
            </a:xfrm>
            <a:custGeom>
              <a:avLst/>
              <a:gdLst>
                <a:gd name="T0" fmla="*/ 49 w 285"/>
                <a:gd name="T1" fmla="*/ 43 h 235"/>
                <a:gd name="T2" fmla="*/ 49 w 285"/>
                <a:gd name="T3" fmla="*/ 235 h 235"/>
                <a:gd name="T4" fmla="*/ 34 w 285"/>
                <a:gd name="T5" fmla="*/ 235 h 235"/>
                <a:gd name="T6" fmla="*/ 0 w 285"/>
                <a:gd name="T7" fmla="*/ 202 h 235"/>
                <a:gd name="T8" fmla="*/ 0 w 285"/>
                <a:gd name="T9" fmla="*/ 77 h 235"/>
                <a:gd name="T10" fmla="*/ 34 w 285"/>
                <a:gd name="T11" fmla="*/ 43 h 235"/>
                <a:gd name="T12" fmla="*/ 49 w 285"/>
                <a:gd name="T13" fmla="*/ 43 h 235"/>
                <a:gd name="T14" fmla="*/ 221 w 285"/>
                <a:gd name="T15" fmla="*/ 43 h 235"/>
                <a:gd name="T16" fmla="*/ 221 w 285"/>
                <a:gd name="T17" fmla="*/ 235 h 235"/>
                <a:gd name="T18" fmla="*/ 64 w 285"/>
                <a:gd name="T19" fmla="*/ 235 h 235"/>
                <a:gd name="T20" fmla="*/ 63 w 285"/>
                <a:gd name="T21" fmla="*/ 43 h 235"/>
                <a:gd name="T22" fmla="*/ 102 w 285"/>
                <a:gd name="T23" fmla="*/ 43 h 235"/>
                <a:gd name="T24" fmla="*/ 102 w 285"/>
                <a:gd name="T25" fmla="*/ 17 h 235"/>
                <a:gd name="T26" fmla="*/ 119 w 285"/>
                <a:gd name="T27" fmla="*/ 0 h 235"/>
                <a:gd name="T28" fmla="*/ 165 w 285"/>
                <a:gd name="T29" fmla="*/ 0 h 235"/>
                <a:gd name="T30" fmla="*/ 182 w 285"/>
                <a:gd name="T31" fmla="*/ 17 h 235"/>
                <a:gd name="T32" fmla="*/ 182 w 285"/>
                <a:gd name="T33" fmla="*/ 43 h 235"/>
                <a:gd name="T34" fmla="*/ 221 w 285"/>
                <a:gd name="T35" fmla="*/ 43 h 235"/>
                <a:gd name="T36" fmla="*/ 116 w 285"/>
                <a:gd name="T37" fmla="*/ 43 h 235"/>
                <a:gd name="T38" fmla="*/ 168 w 285"/>
                <a:gd name="T39" fmla="*/ 43 h 235"/>
                <a:gd name="T40" fmla="*/ 168 w 285"/>
                <a:gd name="T41" fmla="*/ 16 h 235"/>
                <a:gd name="T42" fmla="*/ 116 w 285"/>
                <a:gd name="T43" fmla="*/ 16 h 235"/>
                <a:gd name="T44" fmla="*/ 116 w 285"/>
                <a:gd name="T45" fmla="*/ 43 h 235"/>
                <a:gd name="T46" fmla="*/ 195 w 285"/>
                <a:gd name="T47" fmla="*/ 137 h 235"/>
                <a:gd name="T48" fmla="*/ 160 w 285"/>
                <a:gd name="T49" fmla="*/ 102 h 235"/>
                <a:gd name="T50" fmla="*/ 160 w 285"/>
                <a:gd name="T51" fmla="*/ 102 h 235"/>
                <a:gd name="T52" fmla="*/ 143 w 285"/>
                <a:gd name="T53" fmla="*/ 102 h 235"/>
                <a:gd name="T54" fmla="*/ 143 w 285"/>
                <a:gd name="T55" fmla="*/ 120 h 235"/>
                <a:gd name="T56" fmla="*/ 143 w 285"/>
                <a:gd name="T57" fmla="*/ 120 h 235"/>
                <a:gd name="T58" fmla="*/ 157 w 285"/>
                <a:gd name="T59" fmla="*/ 133 h 235"/>
                <a:gd name="T60" fmla="*/ 100 w 285"/>
                <a:gd name="T61" fmla="*/ 133 h 235"/>
                <a:gd name="T62" fmla="*/ 100 w 285"/>
                <a:gd name="T63" fmla="*/ 133 h 235"/>
                <a:gd name="T64" fmla="*/ 91 w 285"/>
                <a:gd name="T65" fmla="*/ 137 h 235"/>
                <a:gd name="T66" fmla="*/ 91 w 285"/>
                <a:gd name="T67" fmla="*/ 154 h 235"/>
                <a:gd name="T68" fmla="*/ 100 w 285"/>
                <a:gd name="T69" fmla="*/ 158 h 235"/>
                <a:gd name="T70" fmla="*/ 100 w 285"/>
                <a:gd name="T71" fmla="*/ 158 h 235"/>
                <a:gd name="T72" fmla="*/ 157 w 285"/>
                <a:gd name="T73" fmla="*/ 158 h 235"/>
                <a:gd name="T74" fmla="*/ 143 w 285"/>
                <a:gd name="T75" fmla="*/ 171 h 235"/>
                <a:gd name="T76" fmla="*/ 143 w 285"/>
                <a:gd name="T77" fmla="*/ 172 h 235"/>
                <a:gd name="T78" fmla="*/ 143 w 285"/>
                <a:gd name="T79" fmla="*/ 172 h 235"/>
                <a:gd name="T80" fmla="*/ 143 w 285"/>
                <a:gd name="T81" fmla="*/ 189 h 235"/>
                <a:gd name="T82" fmla="*/ 160 w 285"/>
                <a:gd name="T83" fmla="*/ 189 h 235"/>
                <a:gd name="T84" fmla="*/ 162 w 285"/>
                <a:gd name="T85" fmla="*/ 187 h 235"/>
                <a:gd name="T86" fmla="*/ 195 w 285"/>
                <a:gd name="T87" fmla="*/ 154 h 235"/>
                <a:gd name="T88" fmla="*/ 195 w 285"/>
                <a:gd name="T89" fmla="*/ 137 h 235"/>
                <a:gd name="T90" fmla="*/ 251 w 285"/>
                <a:gd name="T91" fmla="*/ 43 h 235"/>
                <a:gd name="T92" fmla="*/ 236 w 285"/>
                <a:gd name="T93" fmla="*/ 43 h 235"/>
                <a:gd name="T94" fmla="*/ 235 w 285"/>
                <a:gd name="T95" fmla="*/ 217 h 235"/>
                <a:gd name="T96" fmla="*/ 235 w 285"/>
                <a:gd name="T97" fmla="*/ 235 h 235"/>
                <a:gd name="T98" fmla="*/ 252 w 285"/>
                <a:gd name="T99" fmla="*/ 235 h 235"/>
                <a:gd name="T100" fmla="*/ 285 w 285"/>
                <a:gd name="T101" fmla="*/ 201 h 235"/>
                <a:gd name="T102" fmla="*/ 285 w 285"/>
                <a:gd name="T103" fmla="*/ 76 h 235"/>
                <a:gd name="T104" fmla="*/ 251 w 285"/>
                <a:gd name="T105"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235">
                  <a:moveTo>
                    <a:pt x="49" y="43"/>
                  </a:moveTo>
                  <a:cubicBezTo>
                    <a:pt x="49" y="235"/>
                    <a:pt x="49" y="235"/>
                    <a:pt x="49" y="235"/>
                  </a:cubicBezTo>
                  <a:cubicBezTo>
                    <a:pt x="34" y="235"/>
                    <a:pt x="34" y="235"/>
                    <a:pt x="34" y="235"/>
                  </a:cubicBezTo>
                  <a:cubicBezTo>
                    <a:pt x="0" y="235"/>
                    <a:pt x="0" y="202"/>
                    <a:pt x="0" y="202"/>
                  </a:cubicBezTo>
                  <a:cubicBezTo>
                    <a:pt x="0" y="77"/>
                    <a:pt x="0" y="77"/>
                    <a:pt x="0" y="77"/>
                  </a:cubicBezTo>
                  <a:cubicBezTo>
                    <a:pt x="0" y="44"/>
                    <a:pt x="34" y="43"/>
                    <a:pt x="34" y="43"/>
                  </a:cubicBezTo>
                  <a:lnTo>
                    <a:pt x="49" y="43"/>
                  </a:lnTo>
                  <a:close/>
                  <a:moveTo>
                    <a:pt x="221" y="43"/>
                  </a:moveTo>
                  <a:cubicBezTo>
                    <a:pt x="221" y="235"/>
                    <a:pt x="221" y="235"/>
                    <a:pt x="221" y="235"/>
                  </a:cubicBezTo>
                  <a:cubicBezTo>
                    <a:pt x="64" y="235"/>
                    <a:pt x="64" y="235"/>
                    <a:pt x="64" y="235"/>
                  </a:cubicBezTo>
                  <a:cubicBezTo>
                    <a:pt x="63" y="43"/>
                    <a:pt x="63" y="43"/>
                    <a:pt x="63" y="43"/>
                  </a:cubicBezTo>
                  <a:cubicBezTo>
                    <a:pt x="102" y="43"/>
                    <a:pt x="102" y="43"/>
                    <a:pt x="102" y="43"/>
                  </a:cubicBezTo>
                  <a:cubicBezTo>
                    <a:pt x="102" y="17"/>
                    <a:pt x="102" y="17"/>
                    <a:pt x="102" y="17"/>
                  </a:cubicBezTo>
                  <a:cubicBezTo>
                    <a:pt x="102" y="0"/>
                    <a:pt x="119" y="0"/>
                    <a:pt x="119" y="0"/>
                  </a:cubicBezTo>
                  <a:cubicBezTo>
                    <a:pt x="165" y="0"/>
                    <a:pt x="165" y="0"/>
                    <a:pt x="165" y="0"/>
                  </a:cubicBezTo>
                  <a:cubicBezTo>
                    <a:pt x="182" y="0"/>
                    <a:pt x="182" y="17"/>
                    <a:pt x="182" y="17"/>
                  </a:cubicBezTo>
                  <a:cubicBezTo>
                    <a:pt x="182" y="43"/>
                    <a:pt x="182" y="43"/>
                    <a:pt x="182" y="43"/>
                  </a:cubicBezTo>
                  <a:lnTo>
                    <a:pt x="221" y="43"/>
                  </a:lnTo>
                  <a:close/>
                  <a:moveTo>
                    <a:pt x="116" y="43"/>
                  </a:moveTo>
                  <a:cubicBezTo>
                    <a:pt x="168" y="43"/>
                    <a:pt x="168" y="43"/>
                    <a:pt x="168" y="43"/>
                  </a:cubicBezTo>
                  <a:cubicBezTo>
                    <a:pt x="168" y="16"/>
                    <a:pt x="168" y="16"/>
                    <a:pt x="168" y="16"/>
                  </a:cubicBezTo>
                  <a:cubicBezTo>
                    <a:pt x="116" y="16"/>
                    <a:pt x="116" y="16"/>
                    <a:pt x="116" y="16"/>
                  </a:cubicBezTo>
                  <a:lnTo>
                    <a:pt x="116" y="43"/>
                  </a:lnTo>
                  <a:close/>
                  <a:moveTo>
                    <a:pt x="195" y="137"/>
                  </a:moveTo>
                  <a:cubicBezTo>
                    <a:pt x="160" y="102"/>
                    <a:pt x="160" y="102"/>
                    <a:pt x="160" y="102"/>
                  </a:cubicBezTo>
                  <a:cubicBezTo>
                    <a:pt x="160" y="102"/>
                    <a:pt x="160" y="102"/>
                    <a:pt x="160" y="102"/>
                  </a:cubicBezTo>
                  <a:cubicBezTo>
                    <a:pt x="155" y="98"/>
                    <a:pt x="148" y="98"/>
                    <a:pt x="143" y="102"/>
                  </a:cubicBezTo>
                  <a:cubicBezTo>
                    <a:pt x="138" y="107"/>
                    <a:pt x="138" y="115"/>
                    <a:pt x="143" y="120"/>
                  </a:cubicBezTo>
                  <a:cubicBezTo>
                    <a:pt x="143" y="120"/>
                    <a:pt x="143" y="120"/>
                    <a:pt x="143" y="120"/>
                  </a:cubicBezTo>
                  <a:cubicBezTo>
                    <a:pt x="157" y="133"/>
                    <a:pt x="157" y="133"/>
                    <a:pt x="157" y="133"/>
                  </a:cubicBezTo>
                  <a:cubicBezTo>
                    <a:pt x="100" y="133"/>
                    <a:pt x="100" y="133"/>
                    <a:pt x="100" y="133"/>
                  </a:cubicBezTo>
                  <a:cubicBezTo>
                    <a:pt x="100" y="133"/>
                    <a:pt x="100" y="133"/>
                    <a:pt x="100" y="133"/>
                  </a:cubicBezTo>
                  <a:cubicBezTo>
                    <a:pt x="97" y="133"/>
                    <a:pt x="94" y="134"/>
                    <a:pt x="91" y="137"/>
                  </a:cubicBezTo>
                  <a:cubicBezTo>
                    <a:pt x="86" y="142"/>
                    <a:pt x="86" y="149"/>
                    <a:pt x="91" y="154"/>
                  </a:cubicBezTo>
                  <a:cubicBezTo>
                    <a:pt x="94" y="157"/>
                    <a:pt x="97" y="158"/>
                    <a:pt x="100" y="158"/>
                  </a:cubicBezTo>
                  <a:cubicBezTo>
                    <a:pt x="100" y="158"/>
                    <a:pt x="100" y="158"/>
                    <a:pt x="100" y="158"/>
                  </a:cubicBezTo>
                  <a:cubicBezTo>
                    <a:pt x="157" y="158"/>
                    <a:pt x="157" y="158"/>
                    <a:pt x="157" y="158"/>
                  </a:cubicBezTo>
                  <a:cubicBezTo>
                    <a:pt x="143" y="171"/>
                    <a:pt x="143" y="171"/>
                    <a:pt x="143" y="171"/>
                  </a:cubicBezTo>
                  <a:cubicBezTo>
                    <a:pt x="143" y="172"/>
                    <a:pt x="143" y="172"/>
                    <a:pt x="143" y="172"/>
                  </a:cubicBezTo>
                  <a:cubicBezTo>
                    <a:pt x="143" y="172"/>
                    <a:pt x="143" y="172"/>
                    <a:pt x="143" y="172"/>
                  </a:cubicBezTo>
                  <a:cubicBezTo>
                    <a:pt x="138" y="177"/>
                    <a:pt x="138" y="184"/>
                    <a:pt x="143" y="189"/>
                  </a:cubicBezTo>
                  <a:cubicBezTo>
                    <a:pt x="148" y="194"/>
                    <a:pt x="155" y="194"/>
                    <a:pt x="160" y="189"/>
                  </a:cubicBezTo>
                  <a:cubicBezTo>
                    <a:pt x="161" y="188"/>
                    <a:pt x="161" y="188"/>
                    <a:pt x="162" y="187"/>
                  </a:cubicBezTo>
                  <a:cubicBezTo>
                    <a:pt x="195" y="154"/>
                    <a:pt x="195" y="154"/>
                    <a:pt x="195" y="154"/>
                  </a:cubicBezTo>
                  <a:cubicBezTo>
                    <a:pt x="199" y="149"/>
                    <a:pt x="199" y="141"/>
                    <a:pt x="195" y="137"/>
                  </a:cubicBezTo>
                  <a:close/>
                  <a:moveTo>
                    <a:pt x="251" y="43"/>
                  </a:moveTo>
                  <a:cubicBezTo>
                    <a:pt x="236" y="43"/>
                    <a:pt x="236" y="43"/>
                    <a:pt x="236" y="43"/>
                  </a:cubicBezTo>
                  <a:cubicBezTo>
                    <a:pt x="235" y="217"/>
                    <a:pt x="235" y="217"/>
                    <a:pt x="235" y="217"/>
                  </a:cubicBezTo>
                  <a:cubicBezTo>
                    <a:pt x="235" y="235"/>
                    <a:pt x="235" y="235"/>
                    <a:pt x="235" y="235"/>
                  </a:cubicBezTo>
                  <a:cubicBezTo>
                    <a:pt x="252" y="235"/>
                    <a:pt x="252" y="235"/>
                    <a:pt x="252" y="235"/>
                  </a:cubicBezTo>
                  <a:cubicBezTo>
                    <a:pt x="252" y="235"/>
                    <a:pt x="285" y="235"/>
                    <a:pt x="285" y="201"/>
                  </a:cubicBezTo>
                  <a:cubicBezTo>
                    <a:pt x="285" y="76"/>
                    <a:pt x="285" y="76"/>
                    <a:pt x="285" y="76"/>
                  </a:cubicBezTo>
                  <a:cubicBezTo>
                    <a:pt x="285" y="76"/>
                    <a:pt x="285" y="43"/>
                    <a:pt x="251"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6" name="Icon"/>
            <p:cNvSpPr>
              <a:spLocks noEditPoints="1"/>
            </p:cNvSpPr>
            <p:nvPr/>
          </p:nvSpPr>
          <p:spPr bwMode="auto">
            <a:xfrm>
              <a:off x="692447" y="5889794"/>
              <a:ext cx="436823" cy="375999"/>
            </a:xfrm>
            <a:custGeom>
              <a:avLst/>
              <a:gdLst>
                <a:gd name="T0" fmla="*/ 64 w 298"/>
                <a:gd name="T1" fmla="*/ 96 h 256"/>
                <a:gd name="T2" fmla="*/ 112 w 298"/>
                <a:gd name="T3" fmla="*/ 9 h 256"/>
                <a:gd name="T4" fmla="*/ 132 w 298"/>
                <a:gd name="T5" fmla="*/ 4 h 256"/>
                <a:gd name="T6" fmla="*/ 138 w 298"/>
                <a:gd name="T7" fmla="*/ 24 h 256"/>
                <a:gd name="T8" fmla="*/ 90 w 298"/>
                <a:gd name="T9" fmla="*/ 111 h 256"/>
                <a:gd name="T10" fmla="*/ 69 w 298"/>
                <a:gd name="T11" fmla="*/ 118 h 256"/>
                <a:gd name="T12" fmla="*/ 161 w 298"/>
                <a:gd name="T13" fmla="*/ 24 h 256"/>
                <a:gd name="T14" fmla="*/ 208 w 298"/>
                <a:gd name="T15" fmla="*/ 112 h 256"/>
                <a:gd name="T16" fmla="*/ 228 w 298"/>
                <a:gd name="T17" fmla="*/ 119 h 256"/>
                <a:gd name="T18" fmla="*/ 234 w 298"/>
                <a:gd name="T19" fmla="*/ 98 h 256"/>
                <a:gd name="T20" fmla="*/ 188 w 298"/>
                <a:gd name="T21" fmla="*/ 10 h 256"/>
                <a:gd name="T22" fmla="*/ 168 w 298"/>
                <a:gd name="T23" fmla="*/ 4 h 256"/>
                <a:gd name="T24" fmla="*/ 297 w 298"/>
                <a:gd name="T25" fmla="*/ 115 h 256"/>
                <a:gd name="T26" fmla="*/ 245 w 298"/>
                <a:gd name="T27" fmla="*/ 100 h 256"/>
                <a:gd name="T28" fmla="*/ 232 w 298"/>
                <a:gd name="T29" fmla="*/ 126 h 256"/>
                <a:gd name="T30" fmla="*/ 202 w 298"/>
                <a:gd name="T31" fmla="*/ 116 h 256"/>
                <a:gd name="T32" fmla="*/ 193 w 298"/>
                <a:gd name="T33" fmla="*/ 99 h 256"/>
                <a:gd name="T34" fmla="*/ 157 w 298"/>
                <a:gd name="T35" fmla="*/ 99 h 256"/>
                <a:gd name="T36" fmla="*/ 156 w 298"/>
                <a:gd name="T37" fmla="*/ 99 h 256"/>
                <a:gd name="T38" fmla="*/ 105 w 298"/>
                <a:gd name="T39" fmla="*/ 98 h 256"/>
                <a:gd name="T40" fmla="*/ 96 w 298"/>
                <a:gd name="T41" fmla="*/ 115 h 256"/>
                <a:gd name="T42" fmla="*/ 65 w 298"/>
                <a:gd name="T43" fmla="*/ 124 h 256"/>
                <a:gd name="T44" fmla="*/ 16 w 298"/>
                <a:gd name="T45" fmla="*/ 97 h 256"/>
                <a:gd name="T46" fmla="*/ 15 w 298"/>
                <a:gd name="T47" fmla="*/ 97 h 256"/>
                <a:gd name="T48" fmla="*/ 15 w 298"/>
                <a:gd name="T49" fmla="*/ 128 h 256"/>
                <a:gd name="T50" fmla="*/ 15 w 298"/>
                <a:gd name="T51" fmla="*/ 128 h 256"/>
                <a:gd name="T52" fmla="*/ 43 w 298"/>
                <a:gd name="T53" fmla="*/ 234 h 256"/>
                <a:gd name="T54" fmla="*/ 138 w 298"/>
                <a:gd name="T55" fmla="*/ 255 h 256"/>
                <a:gd name="T56" fmla="*/ 230 w 298"/>
                <a:gd name="T57" fmla="*/ 256 h 256"/>
                <a:gd name="T58" fmla="*/ 277 w 298"/>
                <a:gd name="T59" fmla="*/ 130 h 256"/>
                <a:gd name="T60" fmla="*/ 283 w 298"/>
                <a:gd name="T61" fmla="*/ 130 h 256"/>
                <a:gd name="T62" fmla="*/ 79 w 298"/>
                <a:gd name="T63" fmla="*/ 234 h 256"/>
                <a:gd name="T64" fmla="*/ 69 w 298"/>
                <a:gd name="T65" fmla="*/ 223 h 256"/>
                <a:gd name="T66" fmla="*/ 70 w 298"/>
                <a:gd name="T67" fmla="*/ 165 h 256"/>
                <a:gd name="T68" fmla="*/ 80 w 298"/>
                <a:gd name="T69" fmla="*/ 156 h 256"/>
                <a:gd name="T70" fmla="*/ 90 w 298"/>
                <a:gd name="T71" fmla="*/ 166 h 256"/>
                <a:gd name="T72" fmla="*/ 89 w 298"/>
                <a:gd name="T73" fmla="*/ 224 h 256"/>
                <a:gd name="T74" fmla="*/ 79 w 298"/>
                <a:gd name="T75" fmla="*/ 234 h 256"/>
                <a:gd name="T76" fmla="*/ 115 w 298"/>
                <a:gd name="T77" fmla="*/ 224 h 256"/>
                <a:gd name="T78" fmla="*/ 115 w 298"/>
                <a:gd name="T79" fmla="*/ 224 h 256"/>
                <a:gd name="T80" fmla="*/ 115 w 298"/>
                <a:gd name="T81" fmla="*/ 166 h 256"/>
                <a:gd name="T82" fmla="*/ 135 w 298"/>
                <a:gd name="T83" fmla="*/ 166 h 256"/>
                <a:gd name="T84" fmla="*/ 135 w 298"/>
                <a:gd name="T85" fmla="*/ 224 h 256"/>
                <a:gd name="T86" fmla="*/ 135 w 298"/>
                <a:gd name="T87" fmla="*/ 224 h 256"/>
                <a:gd name="T88" fmla="*/ 170 w 298"/>
                <a:gd name="T89" fmla="*/ 235 h 256"/>
                <a:gd name="T90" fmla="*/ 160 w 298"/>
                <a:gd name="T91" fmla="*/ 224 h 256"/>
                <a:gd name="T92" fmla="*/ 161 w 298"/>
                <a:gd name="T93" fmla="*/ 166 h 256"/>
                <a:gd name="T94" fmla="*/ 171 w 298"/>
                <a:gd name="T95" fmla="*/ 157 h 256"/>
                <a:gd name="T96" fmla="*/ 181 w 298"/>
                <a:gd name="T97" fmla="*/ 166 h 256"/>
                <a:gd name="T98" fmla="*/ 180 w 298"/>
                <a:gd name="T99" fmla="*/ 225 h 256"/>
                <a:gd name="T100" fmla="*/ 170 w 298"/>
                <a:gd name="T101" fmla="*/ 235 h 256"/>
                <a:gd name="T102" fmla="*/ 206 w 298"/>
                <a:gd name="T103" fmla="*/ 225 h 256"/>
                <a:gd name="T104" fmla="*/ 206 w 298"/>
                <a:gd name="T105" fmla="*/ 225 h 256"/>
                <a:gd name="T106" fmla="*/ 207 w 298"/>
                <a:gd name="T107" fmla="*/ 167 h 256"/>
                <a:gd name="T108" fmla="*/ 226 w 298"/>
                <a:gd name="T109" fmla="*/ 167 h 256"/>
                <a:gd name="T110" fmla="*/ 226 w 298"/>
                <a:gd name="T111" fmla="*/ 225 h 256"/>
                <a:gd name="T112" fmla="*/ 226 w 298"/>
                <a:gd name="T113" fmla="*/ 22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256">
                  <a:moveTo>
                    <a:pt x="63" y="97"/>
                  </a:moveTo>
                  <a:cubicBezTo>
                    <a:pt x="63" y="97"/>
                    <a:pt x="63" y="97"/>
                    <a:pt x="64" y="96"/>
                  </a:cubicBezTo>
                  <a:cubicBezTo>
                    <a:pt x="64" y="96"/>
                    <a:pt x="64" y="96"/>
                    <a:pt x="64" y="96"/>
                  </a:cubicBezTo>
                  <a:cubicBezTo>
                    <a:pt x="112" y="9"/>
                    <a:pt x="112" y="9"/>
                    <a:pt x="112" y="9"/>
                  </a:cubicBezTo>
                  <a:cubicBezTo>
                    <a:pt x="112" y="9"/>
                    <a:pt x="112" y="9"/>
                    <a:pt x="112" y="9"/>
                  </a:cubicBezTo>
                  <a:cubicBezTo>
                    <a:pt x="116" y="2"/>
                    <a:pt x="125" y="0"/>
                    <a:pt x="132" y="4"/>
                  </a:cubicBezTo>
                  <a:cubicBezTo>
                    <a:pt x="139" y="8"/>
                    <a:pt x="142" y="17"/>
                    <a:pt x="138" y="24"/>
                  </a:cubicBezTo>
                  <a:cubicBezTo>
                    <a:pt x="138" y="24"/>
                    <a:pt x="138" y="24"/>
                    <a:pt x="138" y="24"/>
                  </a:cubicBezTo>
                  <a:cubicBezTo>
                    <a:pt x="90" y="111"/>
                    <a:pt x="90" y="111"/>
                    <a:pt x="90" y="111"/>
                  </a:cubicBezTo>
                  <a:cubicBezTo>
                    <a:pt x="90" y="111"/>
                    <a:pt x="90" y="111"/>
                    <a:pt x="90" y="111"/>
                  </a:cubicBezTo>
                  <a:cubicBezTo>
                    <a:pt x="90" y="111"/>
                    <a:pt x="90" y="111"/>
                    <a:pt x="90" y="112"/>
                  </a:cubicBezTo>
                  <a:cubicBezTo>
                    <a:pt x="86" y="119"/>
                    <a:pt x="76" y="122"/>
                    <a:pt x="69" y="118"/>
                  </a:cubicBezTo>
                  <a:cubicBezTo>
                    <a:pt x="62" y="113"/>
                    <a:pt x="59" y="104"/>
                    <a:pt x="63" y="97"/>
                  </a:cubicBezTo>
                  <a:close/>
                  <a:moveTo>
                    <a:pt x="161" y="24"/>
                  </a:moveTo>
                  <a:cubicBezTo>
                    <a:pt x="207" y="112"/>
                    <a:pt x="207" y="112"/>
                    <a:pt x="207" y="112"/>
                  </a:cubicBezTo>
                  <a:cubicBezTo>
                    <a:pt x="208" y="112"/>
                    <a:pt x="208" y="112"/>
                    <a:pt x="208" y="112"/>
                  </a:cubicBezTo>
                  <a:cubicBezTo>
                    <a:pt x="208" y="112"/>
                    <a:pt x="208" y="113"/>
                    <a:pt x="208" y="113"/>
                  </a:cubicBezTo>
                  <a:cubicBezTo>
                    <a:pt x="212" y="120"/>
                    <a:pt x="221" y="123"/>
                    <a:pt x="228" y="119"/>
                  </a:cubicBezTo>
                  <a:cubicBezTo>
                    <a:pt x="236" y="115"/>
                    <a:pt x="238" y="106"/>
                    <a:pt x="234" y="99"/>
                  </a:cubicBezTo>
                  <a:cubicBezTo>
                    <a:pt x="234" y="98"/>
                    <a:pt x="234" y="98"/>
                    <a:pt x="234" y="98"/>
                  </a:cubicBezTo>
                  <a:cubicBezTo>
                    <a:pt x="234" y="98"/>
                    <a:pt x="234" y="98"/>
                    <a:pt x="234" y="98"/>
                  </a:cubicBezTo>
                  <a:cubicBezTo>
                    <a:pt x="188" y="10"/>
                    <a:pt x="188" y="10"/>
                    <a:pt x="188" y="10"/>
                  </a:cubicBezTo>
                  <a:cubicBezTo>
                    <a:pt x="188" y="10"/>
                    <a:pt x="188" y="10"/>
                    <a:pt x="188" y="10"/>
                  </a:cubicBezTo>
                  <a:cubicBezTo>
                    <a:pt x="184" y="3"/>
                    <a:pt x="175" y="0"/>
                    <a:pt x="168" y="4"/>
                  </a:cubicBezTo>
                  <a:cubicBezTo>
                    <a:pt x="160" y="8"/>
                    <a:pt x="157" y="17"/>
                    <a:pt x="161" y="24"/>
                  </a:cubicBezTo>
                  <a:close/>
                  <a:moveTo>
                    <a:pt x="297" y="115"/>
                  </a:moveTo>
                  <a:cubicBezTo>
                    <a:pt x="298" y="107"/>
                    <a:pt x="291" y="100"/>
                    <a:pt x="283" y="100"/>
                  </a:cubicBezTo>
                  <a:cubicBezTo>
                    <a:pt x="245" y="100"/>
                    <a:pt x="245" y="100"/>
                    <a:pt x="245" y="100"/>
                  </a:cubicBezTo>
                  <a:cubicBezTo>
                    <a:pt x="242" y="100"/>
                    <a:pt x="242" y="100"/>
                    <a:pt x="242" y="100"/>
                  </a:cubicBezTo>
                  <a:cubicBezTo>
                    <a:pt x="246" y="110"/>
                    <a:pt x="241" y="121"/>
                    <a:pt x="232" y="126"/>
                  </a:cubicBezTo>
                  <a:cubicBezTo>
                    <a:pt x="221" y="132"/>
                    <a:pt x="208" y="127"/>
                    <a:pt x="202" y="117"/>
                  </a:cubicBezTo>
                  <a:cubicBezTo>
                    <a:pt x="202" y="117"/>
                    <a:pt x="202" y="116"/>
                    <a:pt x="202" y="116"/>
                  </a:cubicBezTo>
                  <a:cubicBezTo>
                    <a:pt x="202" y="116"/>
                    <a:pt x="202" y="116"/>
                    <a:pt x="202" y="116"/>
                  </a:cubicBezTo>
                  <a:cubicBezTo>
                    <a:pt x="193" y="99"/>
                    <a:pt x="193" y="99"/>
                    <a:pt x="193" y="99"/>
                  </a:cubicBezTo>
                  <a:cubicBezTo>
                    <a:pt x="157" y="99"/>
                    <a:pt x="157" y="99"/>
                    <a:pt x="157" y="99"/>
                  </a:cubicBezTo>
                  <a:cubicBezTo>
                    <a:pt x="157" y="99"/>
                    <a:pt x="157" y="99"/>
                    <a:pt x="157" y="99"/>
                  </a:cubicBezTo>
                  <a:cubicBezTo>
                    <a:pt x="156" y="99"/>
                    <a:pt x="156" y="99"/>
                    <a:pt x="156" y="99"/>
                  </a:cubicBezTo>
                  <a:cubicBezTo>
                    <a:pt x="156" y="99"/>
                    <a:pt x="156" y="99"/>
                    <a:pt x="156" y="99"/>
                  </a:cubicBezTo>
                  <a:cubicBezTo>
                    <a:pt x="156" y="99"/>
                    <a:pt x="156" y="99"/>
                    <a:pt x="156" y="99"/>
                  </a:cubicBezTo>
                  <a:cubicBezTo>
                    <a:pt x="105" y="98"/>
                    <a:pt x="105" y="98"/>
                    <a:pt x="105" y="98"/>
                  </a:cubicBezTo>
                  <a:cubicBezTo>
                    <a:pt x="96" y="115"/>
                    <a:pt x="96" y="115"/>
                    <a:pt x="96" y="115"/>
                  </a:cubicBezTo>
                  <a:cubicBezTo>
                    <a:pt x="96" y="115"/>
                    <a:pt x="96" y="115"/>
                    <a:pt x="96" y="115"/>
                  </a:cubicBezTo>
                  <a:cubicBezTo>
                    <a:pt x="96" y="115"/>
                    <a:pt x="95" y="115"/>
                    <a:pt x="95" y="116"/>
                  </a:cubicBezTo>
                  <a:cubicBezTo>
                    <a:pt x="89" y="126"/>
                    <a:pt x="76" y="130"/>
                    <a:pt x="65" y="124"/>
                  </a:cubicBezTo>
                  <a:cubicBezTo>
                    <a:pt x="56" y="119"/>
                    <a:pt x="52" y="108"/>
                    <a:pt x="55" y="98"/>
                  </a:cubicBezTo>
                  <a:cubicBezTo>
                    <a:pt x="16" y="97"/>
                    <a:pt x="16" y="97"/>
                    <a:pt x="16" y="97"/>
                  </a:cubicBezTo>
                  <a:cubicBezTo>
                    <a:pt x="16" y="98"/>
                    <a:pt x="16" y="98"/>
                    <a:pt x="16" y="98"/>
                  </a:cubicBezTo>
                  <a:cubicBezTo>
                    <a:pt x="16" y="98"/>
                    <a:pt x="15" y="97"/>
                    <a:pt x="15" y="97"/>
                  </a:cubicBezTo>
                  <a:cubicBezTo>
                    <a:pt x="7" y="97"/>
                    <a:pt x="0" y="104"/>
                    <a:pt x="0" y="112"/>
                  </a:cubicBezTo>
                  <a:cubicBezTo>
                    <a:pt x="0" y="121"/>
                    <a:pt x="7" y="128"/>
                    <a:pt x="15" y="128"/>
                  </a:cubicBezTo>
                  <a:cubicBezTo>
                    <a:pt x="15" y="128"/>
                    <a:pt x="15" y="128"/>
                    <a:pt x="15" y="128"/>
                  </a:cubicBezTo>
                  <a:cubicBezTo>
                    <a:pt x="15" y="128"/>
                    <a:pt x="15" y="128"/>
                    <a:pt x="15" y="128"/>
                  </a:cubicBezTo>
                  <a:cubicBezTo>
                    <a:pt x="20" y="128"/>
                    <a:pt x="20" y="128"/>
                    <a:pt x="20" y="128"/>
                  </a:cubicBezTo>
                  <a:cubicBezTo>
                    <a:pt x="24" y="143"/>
                    <a:pt x="42" y="229"/>
                    <a:pt x="43" y="234"/>
                  </a:cubicBezTo>
                  <a:cubicBezTo>
                    <a:pt x="45" y="241"/>
                    <a:pt x="51" y="254"/>
                    <a:pt x="65" y="255"/>
                  </a:cubicBezTo>
                  <a:cubicBezTo>
                    <a:pt x="75" y="255"/>
                    <a:pt x="115" y="255"/>
                    <a:pt x="138" y="255"/>
                  </a:cubicBezTo>
                  <a:cubicBezTo>
                    <a:pt x="138" y="255"/>
                    <a:pt x="146" y="255"/>
                    <a:pt x="156" y="255"/>
                  </a:cubicBezTo>
                  <a:cubicBezTo>
                    <a:pt x="180" y="256"/>
                    <a:pt x="220" y="256"/>
                    <a:pt x="230" y="256"/>
                  </a:cubicBezTo>
                  <a:cubicBezTo>
                    <a:pt x="244" y="256"/>
                    <a:pt x="250" y="243"/>
                    <a:pt x="252" y="236"/>
                  </a:cubicBezTo>
                  <a:cubicBezTo>
                    <a:pt x="253" y="231"/>
                    <a:pt x="273" y="146"/>
                    <a:pt x="277" y="130"/>
                  </a:cubicBezTo>
                  <a:cubicBezTo>
                    <a:pt x="283" y="130"/>
                    <a:pt x="283" y="130"/>
                    <a:pt x="283" y="130"/>
                  </a:cubicBezTo>
                  <a:cubicBezTo>
                    <a:pt x="283" y="130"/>
                    <a:pt x="283" y="130"/>
                    <a:pt x="283" y="130"/>
                  </a:cubicBezTo>
                  <a:cubicBezTo>
                    <a:pt x="291" y="130"/>
                    <a:pt x="297" y="124"/>
                    <a:pt x="297" y="115"/>
                  </a:cubicBezTo>
                  <a:close/>
                  <a:moveTo>
                    <a:pt x="79" y="234"/>
                  </a:moveTo>
                  <a:cubicBezTo>
                    <a:pt x="74" y="234"/>
                    <a:pt x="69" y="229"/>
                    <a:pt x="69" y="224"/>
                  </a:cubicBezTo>
                  <a:cubicBezTo>
                    <a:pt x="69" y="224"/>
                    <a:pt x="69" y="224"/>
                    <a:pt x="69" y="223"/>
                  </a:cubicBezTo>
                  <a:cubicBezTo>
                    <a:pt x="69" y="223"/>
                    <a:pt x="69" y="223"/>
                    <a:pt x="69" y="223"/>
                  </a:cubicBezTo>
                  <a:cubicBezTo>
                    <a:pt x="70" y="165"/>
                    <a:pt x="70" y="165"/>
                    <a:pt x="70" y="165"/>
                  </a:cubicBezTo>
                  <a:cubicBezTo>
                    <a:pt x="70" y="165"/>
                    <a:pt x="70" y="165"/>
                    <a:pt x="70" y="165"/>
                  </a:cubicBezTo>
                  <a:cubicBezTo>
                    <a:pt x="70" y="160"/>
                    <a:pt x="75" y="156"/>
                    <a:pt x="80" y="156"/>
                  </a:cubicBezTo>
                  <a:cubicBezTo>
                    <a:pt x="85" y="156"/>
                    <a:pt x="90" y="160"/>
                    <a:pt x="90" y="166"/>
                  </a:cubicBezTo>
                  <a:cubicBezTo>
                    <a:pt x="90" y="166"/>
                    <a:pt x="90" y="166"/>
                    <a:pt x="90" y="166"/>
                  </a:cubicBezTo>
                  <a:cubicBezTo>
                    <a:pt x="89" y="224"/>
                    <a:pt x="89" y="224"/>
                    <a:pt x="89" y="224"/>
                  </a:cubicBezTo>
                  <a:cubicBezTo>
                    <a:pt x="89" y="224"/>
                    <a:pt x="89" y="224"/>
                    <a:pt x="89" y="224"/>
                  </a:cubicBezTo>
                  <a:cubicBezTo>
                    <a:pt x="89" y="224"/>
                    <a:pt x="89" y="224"/>
                    <a:pt x="89" y="224"/>
                  </a:cubicBezTo>
                  <a:cubicBezTo>
                    <a:pt x="89" y="230"/>
                    <a:pt x="85" y="234"/>
                    <a:pt x="79" y="234"/>
                  </a:cubicBezTo>
                  <a:close/>
                  <a:moveTo>
                    <a:pt x="125" y="234"/>
                  </a:moveTo>
                  <a:cubicBezTo>
                    <a:pt x="119" y="234"/>
                    <a:pt x="115" y="230"/>
                    <a:pt x="115" y="224"/>
                  </a:cubicBezTo>
                  <a:cubicBezTo>
                    <a:pt x="115" y="224"/>
                    <a:pt x="115" y="224"/>
                    <a:pt x="115" y="224"/>
                  </a:cubicBezTo>
                  <a:cubicBezTo>
                    <a:pt x="115" y="224"/>
                    <a:pt x="115" y="224"/>
                    <a:pt x="115" y="224"/>
                  </a:cubicBezTo>
                  <a:cubicBezTo>
                    <a:pt x="115" y="166"/>
                    <a:pt x="115" y="166"/>
                    <a:pt x="115" y="166"/>
                  </a:cubicBezTo>
                  <a:cubicBezTo>
                    <a:pt x="115" y="166"/>
                    <a:pt x="115" y="166"/>
                    <a:pt x="115" y="166"/>
                  </a:cubicBezTo>
                  <a:cubicBezTo>
                    <a:pt x="116" y="160"/>
                    <a:pt x="120" y="156"/>
                    <a:pt x="126" y="156"/>
                  </a:cubicBezTo>
                  <a:cubicBezTo>
                    <a:pt x="131" y="156"/>
                    <a:pt x="135" y="161"/>
                    <a:pt x="135" y="166"/>
                  </a:cubicBezTo>
                  <a:cubicBezTo>
                    <a:pt x="135" y="166"/>
                    <a:pt x="135" y="166"/>
                    <a:pt x="135" y="166"/>
                  </a:cubicBezTo>
                  <a:cubicBezTo>
                    <a:pt x="135" y="224"/>
                    <a:pt x="135" y="224"/>
                    <a:pt x="135" y="224"/>
                  </a:cubicBezTo>
                  <a:cubicBezTo>
                    <a:pt x="135" y="224"/>
                    <a:pt x="135" y="224"/>
                    <a:pt x="135" y="224"/>
                  </a:cubicBezTo>
                  <a:cubicBezTo>
                    <a:pt x="135" y="224"/>
                    <a:pt x="135" y="224"/>
                    <a:pt x="135" y="224"/>
                  </a:cubicBezTo>
                  <a:cubicBezTo>
                    <a:pt x="135" y="230"/>
                    <a:pt x="130" y="234"/>
                    <a:pt x="125" y="234"/>
                  </a:cubicBezTo>
                  <a:close/>
                  <a:moveTo>
                    <a:pt x="170" y="235"/>
                  </a:moveTo>
                  <a:cubicBezTo>
                    <a:pt x="165" y="235"/>
                    <a:pt x="160" y="230"/>
                    <a:pt x="160" y="225"/>
                  </a:cubicBezTo>
                  <a:cubicBezTo>
                    <a:pt x="160" y="225"/>
                    <a:pt x="160" y="224"/>
                    <a:pt x="160" y="224"/>
                  </a:cubicBezTo>
                  <a:cubicBezTo>
                    <a:pt x="160" y="224"/>
                    <a:pt x="160" y="224"/>
                    <a:pt x="160" y="224"/>
                  </a:cubicBezTo>
                  <a:cubicBezTo>
                    <a:pt x="161" y="166"/>
                    <a:pt x="161" y="166"/>
                    <a:pt x="161" y="166"/>
                  </a:cubicBezTo>
                  <a:cubicBezTo>
                    <a:pt x="161" y="166"/>
                    <a:pt x="161" y="166"/>
                    <a:pt x="161" y="166"/>
                  </a:cubicBezTo>
                  <a:cubicBezTo>
                    <a:pt x="161" y="161"/>
                    <a:pt x="166" y="157"/>
                    <a:pt x="171" y="157"/>
                  </a:cubicBezTo>
                  <a:cubicBezTo>
                    <a:pt x="176" y="157"/>
                    <a:pt x="181" y="161"/>
                    <a:pt x="181" y="166"/>
                  </a:cubicBezTo>
                  <a:cubicBezTo>
                    <a:pt x="181" y="166"/>
                    <a:pt x="181" y="166"/>
                    <a:pt x="181" y="166"/>
                  </a:cubicBezTo>
                  <a:cubicBezTo>
                    <a:pt x="180" y="225"/>
                    <a:pt x="180" y="225"/>
                    <a:pt x="180" y="225"/>
                  </a:cubicBezTo>
                  <a:cubicBezTo>
                    <a:pt x="180" y="225"/>
                    <a:pt x="180" y="225"/>
                    <a:pt x="180" y="225"/>
                  </a:cubicBezTo>
                  <a:cubicBezTo>
                    <a:pt x="180" y="225"/>
                    <a:pt x="180" y="225"/>
                    <a:pt x="180" y="225"/>
                  </a:cubicBezTo>
                  <a:cubicBezTo>
                    <a:pt x="180" y="230"/>
                    <a:pt x="176" y="235"/>
                    <a:pt x="170" y="235"/>
                  </a:cubicBezTo>
                  <a:close/>
                  <a:moveTo>
                    <a:pt x="216" y="235"/>
                  </a:moveTo>
                  <a:cubicBezTo>
                    <a:pt x="210" y="235"/>
                    <a:pt x="206" y="231"/>
                    <a:pt x="206" y="225"/>
                  </a:cubicBezTo>
                  <a:cubicBezTo>
                    <a:pt x="206" y="225"/>
                    <a:pt x="206" y="225"/>
                    <a:pt x="206" y="225"/>
                  </a:cubicBezTo>
                  <a:cubicBezTo>
                    <a:pt x="206" y="225"/>
                    <a:pt x="206" y="225"/>
                    <a:pt x="206" y="225"/>
                  </a:cubicBezTo>
                  <a:cubicBezTo>
                    <a:pt x="207" y="167"/>
                    <a:pt x="207" y="167"/>
                    <a:pt x="207" y="167"/>
                  </a:cubicBezTo>
                  <a:cubicBezTo>
                    <a:pt x="207" y="167"/>
                    <a:pt x="207" y="167"/>
                    <a:pt x="207" y="167"/>
                  </a:cubicBezTo>
                  <a:cubicBezTo>
                    <a:pt x="207" y="161"/>
                    <a:pt x="211" y="157"/>
                    <a:pt x="217" y="157"/>
                  </a:cubicBezTo>
                  <a:cubicBezTo>
                    <a:pt x="222" y="157"/>
                    <a:pt x="226" y="161"/>
                    <a:pt x="226" y="167"/>
                  </a:cubicBezTo>
                  <a:cubicBezTo>
                    <a:pt x="226" y="167"/>
                    <a:pt x="226" y="167"/>
                    <a:pt x="226" y="167"/>
                  </a:cubicBezTo>
                  <a:cubicBezTo>
                    <a:pt x="226" y="225"/>
                    <a:pt x="226" y="225"/>
                    <a:pt x="226" y="225"/>
                  </a:cubicBezTo>
                  <a:cubicBezTo>
                    <a:pt x="226" y="225"/>
                    <a:pt x="226" y="225"/>
                    <a:pt x="226" y="225"/>
                  </a:cubicBezTo>
                  <a:cubicBezTo>
                    <a:pt x="226" y="225"/>
                    <a:pt x="226" y="225"/>
                    <a:pt x="226" y="225"/>
                  </a:cubicBezTo>
                  <a:cubicBezTo>
                    <a:pt x="226" y="231"/>
                    <a:pt x="221" y="235"/>
                    <a:pt x="216" y="2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7" name="Icon"/>
            <p:cNvSpPr>
              <a:spLocks noEditPoints="1"/>
            </p:cNvSpPr>
            <p:nvPr/>
          </p:nvSpPr>
          <p:spPr bwMode="auto">
            <a:xfrm>
              <a:off x="1980313" y="5865467"/>
              <a:ext cx="143063" cy="424653"/>
            </a:xfrm>
            <a:custGeom>
              <a:avLst/>
              <a:gdLst>
                <a:gd name="T0" fmla="*/ 107 w 144"/>
                <a:gd name="T1" fmla="*/ 32 h 433"/>
                <a:gd name="T2" fmla="*/ 107 w 144"/>
                <a:gd name="T3" fmla="*/ 32 h 433"/>
                <a:gd name="T4" fmla="*/ 103 w 144"/>
                <a:gd name="T5" fmla="*/ 5 h 433"/>
                <a:gd name="T6" fmla="*/ 78 w 144"/>
                <a:gd name="T7" fmla="*/ 0 h 433"/>
                <a:gd name="T8" fmla="*/ 76 w 144"/>
                <a:gd name="T9" fmla="*/ 0 h 433"/>
                <a:gd name="T10" fmla="*/ 70 w 144"/>
                <a:gd name="T11" fmla="*/ 0 h 433"/>
                <a:gd name="T12" fmla="*/ 66 w 144"/>
                <a:gd name="T13" fmla="*/ 1 h 433"/>
                <a:gd name="T14" fmla="*/ 62 w 144"/>
                <a:gd name="T15" fmla="*/ 1 h 433"/>
                <a:gd name="T16" fmla="*/ 58 w 144"/>
                <a:gd name="T17" fmla="*/ 1 h 433"/>
                <a:gd name="T18" fmla="*/ 56 w 144"/>
                <a:gd name="T19" fmla="*/ 2 h 433"/>
                <a:gd name="T20" fmla="*/ 53 w 144"/>
                <a:gd name="T21" fmla="*/ 3 h 433"/>
                <a:gd name="T22" fmla="*/ 51 w 144"/>
                <a:gd name="T23" fmla="*/ 3 h 433"/>
                <a:gd name="T24" fmla="*/ 49 w 144"/>
                <a:gd name="T25" fmla="*/ 4 h 433"/>
                <a:gd name="T26" fmla="*/ 45 w 144"/>
                <a:gd name="T27" fmla="*/ 31 h 433"/>
                <a:gd name="T28" fmla="*/ 43 w 144"/>
                <a:gd name="T29" fmla="*/ 32 h 433"/>
                <a:gd name="T30" fmla="*/ 40 w 144"/>
                <a:gd name="T31" fmla="*/ 39 h 433"/>
                <a:gd name="T32" fmla="*/ 41 w 144"/>
                <a:gd name="T33" fmla="*/ 40 h 433"/>
                <a:gd name="T34" fmla="*/ 47 w 144"/>
                <a:gd name="T35" fmla="*/ 46 h 433"/>
                <a:gd name="T36" fmla="*/ 27 w 144"/>
                <a:gd name="T37" fmla="*/ 89 h 433"/>
                <a:gd name="T38" fmla="*/ 8 w 144"/>
                <a:gd name="T39" fmla="*/ 124 h 433"/>
                <a:gd name="T40" fmla="*/ 3 w 144"/>
                <a:gd name="T41" fmla="*/ 145 h 433"/>
                <a:gd name="T42" fmla="*/ 6 w 144"/>
                <a:gd name="T43" fmla="*/ 151 h 433"/>
                <a:gd name="T44" fmla="*/ 4 w 144"/>
                <a:gd name="T45" fmla="*/ 256 h 433"/>
                <a:gd name="T46" fmla="*/ 2 w 144"/>
                <a:gd name="T47" fmla="*/ 266 h 433"/>
                <a:gd name="T48" fmla="*/ 2 w 144"/>
                <a:gd name="T49" fmla="*/ 272 h 433"/>
                <a:gd name="T50" fmla="*/ 4 w 144"/>
                <a:gd name="T51" fmla="*/ 273 h 433"/>
                <a:gd name="T52" fmla="*/ 5 w 144"/>
                <a:gd name="T53" fmla="*/ 276 h 433"/>
                <a:gd name="T54" fmla="*/ 12 w 144"/>
                <a:gd name="T55" fmla="*/ 319 h 433"/>
                <a:gd name="T56" fmla="*/ 5 w 144"/>
                <a:gd name="T57" fmla="*/ 359 h 433"/>
                <a:gd name="T58" fmla="*/ 1 w 144"/>
                <a:gd name="T59" fmla="*/ 368 h 433"/>
                <a:gd name="T60" fmla="*/ 0 w 144"/>
                <a:gd name="T61" fmla="*/ 382 h 433"/>
                <a:gd name="T62" fmla="*/ 29 w 144"/>
                <a:gd name="T63" fmla="*/ 430 h 433"/>
                <a:gd name="T64" fmla="*/ 44 w 144"/>
                <a:gd name="T65" fmla="*/ 429 h 433"/>
                <a:gd name="T66" fmla="*/ 55 w 144"/>
                <a:gd name="T67" fmla="*/ 424 h 433"/>
                <a:gd name="T68" fmla="*/ 68 w 144"/>
                <a:gd name="T69" fmla="*/ 433 h 433"/>
                <a:gd name="T70" fmla="*/ 88 w 144"/>
                <a:gd name="T71" fmla="*/ 427 h 433"/>
                <a:gd name="T72" fmla="*/ 102 w 144"/>
                <a:gd name="T73" fmla="*/ 432 h 433"/>
                <a:gd name="T74" fmla="*/ 103 w 144"/>
                <a:gd name="T75" fmla="*/ 432 h 433"/>
                <a:gd name="T76" fmla="*/ 139 w 144"/>
                <a:gd name="T77" fmla="*/ 383 h 433"/>
                <a:gd name="T78" fmla="*/ 139 w 144"/>
                <a:gd name="T79" fmla="*/ 374 h 433"/>
                <a:gd name="T80" fmla="*/ 138 w 144"/>
                <a:gd name="T81" fmla="*/ 371 h 433"/>
                <a:gd name="T82" fmla="*/ 136 w 144"/>
                <a:gd name="T83" fmla="*/ 369 h 433"/>
                <a:gd name="T84" fmla="*/ 129 w 144"/>
                <a:gd name="T85" fmla="*/ 318 h 433"/>
                <a:gd name="T86" fmla="*/ 129 w 144"/>
                <a:gd name="T87" fmla="*/ 317 h 433"/>
                <a:gd name="T88" fmla="*/ 138 w 144"/>
                <a:gd name="T89" fmla="*/ 276 h 433"/>
                <a:gd name="T90" fmla="*/ 140 w 144"/>
                <a:gd name="T91" fmla="*/ 275 h 433"/>
                <a:gd name="T92" fmla="*/ 141 w 144"/>
                <a:gd name="T93" fmla="*/ 272 h 433"/>
                <a:gd name="T94" fmla="*/ 141 w 144"/>
                <a:gd name="T95" fmla="*/ 264 h 433"/>
                <a:gd name="T96" fmla="*/ 139 w 144"/>
                <a:gd name="T97" fmla="*/ 258 h 433"/>
                <a:gd name="T98" fmla="*/ 144 w 144"/>
                <a:gd name="T99" fmla="*/ 148 h 433"/>
                <a:gd name="T100" fmla="*/ 140 w 144"/>
                <a:gd name="T101" fmla="*/ 124 h 433"/>
                <a:gd name="T102" fmla="*/ 118 w 144"/>
                <a:gd name="T103" fmla="*/ 84 h 433"/>
                <a:gd name="T104" fmla="*/ 104 w 144"/>
                <a:gd name="T105" fmla="*/ 43 h 433"/>
                <a:gd name="T106" fmla="*/ 111 w 144"/>
                <a:gd name="T107" fmla="*/ 39 h 433"/>
                <a:gd name="T108" fmla="*/ 108 w 144"/>
                <a:gd name="T109" fmla="*/ 33 h 433"/>
                <a:gd name="T110" fmla="*/ 109 w 144"/>
                <a:gd name="T111" fmla="*/ 80 h 433"/>
                <a:gd name="T112" fmla="*/ 133 w 144"/>
                <a:gd name="T113" fmla="*/ 122 h 433"/>
                <a:gd name="T114" fmla="*/ 32 w 144"/>
                <a:gd name="T115" fmla="*/ 92 h 433"/>
                <a:gd name="T116" fmla="*/ 53 w 144"/>
                <a:gd name="T117" fmla="*/ 46 h 433"/>
                <a:gd name="T118" fmla="*/ 52 w 144"/>
                <a:gd name="T119" fmla="*/ 38 h 433"/>
                <a:gd name="T120" fmla="*/ 98 w 144"/>
                <a:gd name="T12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433">
                  <a:moveTo>
                    <a:pt x="108" y="33"/>
                  </a:moveTo>
                  <a:cubicBezTo>
                    <a:pt x="108" y="33"/>
                    <a:pt x="107" y="32"/>
                    <a:pt x="107" y="32"/>
                  </a:cubicBezTo>
                  <a:cubicBezTo>
                    <a:pt x="106" y="32"/>
                    <a:pt x="106" y="32"/>
                    <a:pt x="106" y="32"/>
                  </a:cubicBezTo>
                  <a:cubicBezTo>
                    <a:pt x="106" y="32"/>
                    <a:pt x="107" y="32"/>
                    <a:pt x="107" y="32"/>
                  </a:cubicBezTo>
                  <a:cubicBezTo>
                    <a:pt x="107" y="21"/>
                    <a:pt x="106" y="12"/>
                    <a:pt x="103" y="5"/>
                  </a:cubicBezTo>
                  <a:cubicBezTo>
                    <a:pt x="103" y="5"/>
                    <a:pt x="103" y="5"/>
                    <a:pt x="103" y="5"/>
                  </a:cubicBezTo>
                  <a:cubicBezTo>
                    <a:pt x="103" y="5"/>
                    <a:pt x="103" y="5"/>
                    <a:pt x="102" y="5"/>
                  </a:cubicBezTo>
                  <a:cubicBezTo>
                    <a:pt x="99" y="3"/>
                    <a:pt x="89" y="1"/>
                    <a:pt x="78" y="0"/>
                  </a:cubicBezTo>
                  <a:cubicBezTo>
                    <a:pt x="77" y="0"/>
                    <a:pt x="77" y="0"/>
                    <a:pt x="76" y="0"/>
                  </a:cubicBezTo>
                  <a:cubicBezTo>
                    <a:pt x="76" y="0"/>
                    <a:pt x="76" y="0"/>
                    <a:pt x="76" y="0"/>
                  </a:cubicBezTo>
                  <a:cubicBezTo>
                    <a:pt x="75" y="0"/>
                    <a:pt x="75" y="0"/>
                    <a:pt x="75" y="0"/>
                  </a:cubicBezTo>
                  <a:cubicBezTo>
                    <a:pt x="73" y="0"/>
                    <a:pt x="72" y="0"/>
                    <a:pt x="70" y="0"/>
                  </a:cubicBezTo>
                  <a:cubicBezTo>
                    <a:pt x="70" y="0"/>
                    <a:pt x="70" y="0"/>
                    <a:pt x="69" y="0"/>
                  </a:cubicBezTo>
                  <a:cubicBezTo>
                    <a:pt x="68" y="0"/>
                    <a:pt x="67" y="0"/>
                    <a:pt x="66" y="1"/>
                  </a:cubicBezTo>
                  <a:cubicBezTo>
                    <a:pt x="66" y="1"/>
                    <a:pt x="66" y="1"/>
                    <a:pt x="65" y="1"/>
                  </a:cubicBezTo>
                  <a:cubicBezTo>
                    <a:pt x="64" y="1"/>
                    <a:pt x="63" y="1"/>
                    <a:pt x="62" y="1"/>
                  </a:cubicBezTo>
                  <a:cubicBezTo>
                    <a:pt x="62" y="1"/>
                    <a:pt x="62" y="1"/>
                    <a:pt x="62" y="1"/>
                  </a:cubicBezTo>
                  <a:cubicBezTo>
                    <a:pt x="61" y="1"/>
                    <a:pt x="59" y="1"/>
                    <a:pt x="58" y="1"/>
                  </a:cubicBezTo>
                  <a:cubicBezTo>
                    <a:pt x="58" y="1"/>
                    <a:pt x="58" y="1"/>
                    <a:pt x="58" y="1"/>
                  </a:cubicBezTo>
                  <a:cubicBezTo>
                    <a:pt x="57" y="2"/>
                    <a:pt x="56" y="2"/>
                    <a:pt x="56" y="2"/>
                  </a:cubicBezTo>
                  <a:cubicBezTo>
                    <a:pt x="55" y="2"/>
                    <a:pt x="55" y="2"/>
                    <a:pt x="55" y="2"/>
                  </a:cubicBezTo>
                  <a:cubicBezTo>
                    <a:pt x="54" y="2"/>
                    <a:pt x="54" y="2"/>
                    <a:pt x="53" y="3"/>
                  </a:cubicBezTo>
                  <a:cubicBezTo>
                    <a:pt x="53" y="3"/>
                    <a:pt x="52" y="3"/>
                    <a:pt x="52" y="3"/>
                  </a:cubicBezTo>
                  <a:cubicBezTo>
                    <a:pt x="52" y="3"/>
                    <a:pt x="51" y="3"/>
                    <a:pt x="51" y="3"/>
                  </a:cubicBezTo>
                  <a:cubicBezTo>
                    <a:pt x="51" y="3"/>
                    <a:pt x="51" y="3"/>
                    <a:pt x="50" y="4"/>
                  </a:cubicBezTo>
                  <a:cubicBezTo>
                    <a:pt x="50" y="4"/>
                    <a:pt x="49" y="4"/>
                    <a:pt x="49" y="4"/>
                  </a:cubicBezTo>
                  <a:cubicBezTo>
                    <a:pt x="46" y="11"/>
                    <a:pt x="45" y="19"/>
                    <a:pt x="45" y="30"/>
                  </a:cubicBezTo>
                  <a:cubicBezTo>
                    <a:pt x="45" y="31"/>
                    <a:pt x="45" y="31"/>
                    <a:pt x="45" y="31"/>
                  </a:cubicBezTo>
                  <a:cubicBezTo>
                    <a:pt x="45" y="31"/>
                    <a:pt x="45" y="31"/>
                    <a:pt x="45" y="31"/>
                  </a:cubicBezTo>
                  <a:cubicBezTo>
                    <a:pt x="44" y="31"/>
                    <a:pt x="44" y="31"/>
                    <a:pt x="43" y="32"/>
                  </a:cubicBezTo>
                  <a:cubicBezTo>
                    <a:pt x="42" y="33"/>
                    <a:pt x="38" y="35"/>
                    <a:pt x="40" y="38"/>
                  </a:cubicBezTo>
                  <a:cubicBezTo>
                    <a:pt x="40" y="38"/>
                    <a:pt x="40" y="38"/>
                    <a:pt x="40" y="39"/>
                  </a:cubicBezTo>
                  <a:cubicBezTo>
                    <a:pt x="40" y="39"/>
                    <a:pt x="41" y="39"/>
                    <a:pt x="41" y="39"/>
                  </a:cubicBezTo>
                  <a:cubicBezTo>
                    <a:pt x="41" y="39"/>
                    <a:pt x="41" y="40"/>
                    <a:pt x="41" y="40"/>
                  </a:cubicBezTo>
                  <a:cubicBezTo>
                    <a:pt x="42" y="41"/>
                    <a:pt x="44" y="41"/>
                    <a:pt x="47" y="42"/>
                  </a:cubicBezTo>
                  <a:cubicBezTo>
                    <a:pt x="47" y="43"/>
                    <a:pt x="47" y="44"/>
                    <a:pt x="47" y="46"/>
                  </a:cubicBezTo>
                  <a:cubicBezTo>
                    <a:pt x="46" y="56"/>
                    <a:pt x="41" y="66"/>
                    <a:pt x="36" y="75"/>
                  </a:cubicBezTo>
                  <a:cubicBezTo>
                    <a:pt x="33" y="79"/>
                    <a:pt x="30" y="84"/>
                    <a:pt x="27" y="89"/>
                  </a:cubicBezTo>
                  <a:cubicBezTo>
                    <a:pt x="18" y="102"/>
                    <a:pt x="12" y="112"/>
                    <a:pt x="8" y="121"/>
                  </a:cubicBezTo>
                  <a:cubicBezTo>
                    <a:pt x="7" y="122"/>
                    <a:pt x="7" y="123"/>
                    <a:pt x="8" y="124"/>
                  </a:cubicBezTo>
                  <a:cubicBezTo>
                    <a:pt x="8" y="125"/>
                    <a:pt x="9" y="125"/>
                    <a:pt x="9" y="125"/>
                  </a:cubicBezTo>
                  <a:cubicBezTo>
                    <a:pt x="6" y="133"/>
                    <a:pt x="4" y="140"/>
                    <a:pt x="3" y="145"/>
                  </a:cubicBezTo>
                  <a:cubicBezTo>
                    <a:pt x="3" y="147"/>
                    <a:pt x="4" y="148"/>
                    <a:pt x="4" y="149"/>
                  </a:cubicBezTo>
                  <a:cubicBezTo>
                    <a:pt x="5" y="151"/>
                    <a:pt x="6" y="151"/>
                    <a:pt x="6" y="151"/>
                  </a:cubicBezTo>
                  <a:cubicBezTo>
                    <a:pt x="6" y="151"/>
                    <a:pt x="5" y="210"/>
                    <a:pt x="5" y="239"/>
                  </a:cubicBezTo>
                  <a:cubicBezTo>
                    <a:pt x="5" y="249"/>
                    <a:pt x="5" y="255"/>
                    <a:pt x="4" y="256"/>
                  </a:cubicBezTo>
                  <a:cubicBezTo>
                    <a:pt x="2" y="257"/>
                    <a:pt x="2" y="258"/>
                    <a:pt x="2" y="262"/>
                  </a:cubicBezTo>
                  <a:cubicBezTo>
                    <a:pt x="2" y="263"/>
                    <a:pt x="2" y="265"/>
                    <a:pt x="2" y="266"/>
                  </a:cubicBezTo>
                  <a:cubicBezTo>
                    <a:pt x="2" y="268"/>
                    <a:pt x="2" y="270"/>
                    <a:pt x="2" y="272"/>
                  </a:cubicBezTo>
                  <a:cubicBezTo>
                    <a:pt x="2" y="272"/>
                    <a:pt x="2" y="272"/>
                    <a:pt x="2" y="272"/>
                  </a:cubicBezTo>
                  <a:cubicBezTo>
                    <a:pt x="3" y="273"/>
                    <a:pt x="3" y="273"/>
                    <a:pt x="4" y="273"/>
                  </a:cubicBezTo>
                  <a:cubicBezTo>
                    <a:pt x="4" y="273"/>
                    <a:pt x="4" y="273"/>
                    <a:pt x="4" y="273"/>
                  </a:cubicBezTo>
                  <a:cubicBezTo>
                    <a:pt x="4" y="273"/>
                    <a:pt x="4" y="273"/>
                    <a:pt x="4" y="273"/>
                  </a:cubicBezTo>
                  <a:cubicBezTo>
                    <a:pt x="4" y="274"/>
                    <a:pt x="5" y="275"/>
                    <a:pt x="5" y="276"/>
                  </a:cubicBezTo>
                  <a:cubicBezTo>
                    <a:pt x="7" y="283"/>
                    <a:pt x="12" y="300"/>
                    <a:pt x="12" y="316"/>
                  </a:cubicBezTo>
                  <a:cubicBezTo>
                    <a:pt x="12" y="317"/>
                    <a:pt x="12" y="318"/>
                    <a:pt x="12" y="319"/>
                  </a:cubicBezTo>
                  <a:cubicBezTo>
                    <a:pt x="11" y="326"/>
                    <a:pt x="10" y="332"/>
                    <a:pt x="9" y="339"/>
                  </a:cubicBezTo>
                  <a:cubicBezTo>
                    <a:pt x="8" y="347"/>
                    <a:pt x="6" y="354"/>
                    <a:pt x="5" y="359"/>
                  </a:cubicBezTo>
                  <a:cubicBezTo>
                    <a:pt x="4" y="363"/>
                    <a:pt x="3" y="366"/>
                    <a:pt x="3" y="367"/>
                  </a:cubicBezTo>
                  <a:cubicBezTo>
                    <a:pt x="1" y="367"/>
                    <a:pt x="1" y="368"/>
                    <a:pt x="1" y="368"/>
                  </a:cubicBezTo>
                  <a:cubicBezTo>
                    <a:pt x="0" y="372"/>
                    <a:pt x="0" y="379"/>
                    <a:pt x="0" y="381"/>
                  </a:cubicBezTo>
                  <a:cubicBezTo>
                    <a:pt x="0" y="381"/>
                    <a:pt x="0" y="381"/>
                    <a:pt x="0" y="382"/>
                  </a:cubicBezTo>
                  <a:cubicBezTo>
                    <a:pt x="2" y="390"/>
                    <a:pt x="14" y="423"/>
                    <a:pt x="19" y="427"/>
                  </a:cubicBezTo>
                  <a:cubicBezTo>
                    <a:pt x="22" y="429"/>
                    <a:pt x="25" y="430"/>
                    <a:pt x="29" y="430"/>
                  </a:cubicBezTo>
                  <a:cubicBezTo>
                    <a:pt x="34" y="431"/>
                    <a:pt x="39" y="431"/>
                    <a:pt x="42" y="430"/>
                  </a:cubicBezTo>
                  <a:cubicBezTo>
                    <a:pt x="43" y="430"/>
                    <a:pt x="43" y="429"/>
                    <a:pt x="44" y="429"/>
                  </a:cubicBezTo>
                  <a:cubicBezTo>
                    <a:pt x="47" y="428"/>
                    <a:pt x="49" y="427"/>
                    <a:pt x="51" y="425"/>
                  </a:cubicBezTo>
                  <a:cubicBezTo>
                    <a:pt x="53" y="425"/>
                    <a:pt x="54" y="424"/>
                    <a:pt x="55" y="424"/>
                  </a:cubicBezTo>
                  <a:cubicBezTo>
                    <a:pt x="55" y="426"/>
                    <a:pt x="57" y="427"/>
                    <a:pt x="58" y="429"/>
                  </a:cubicBezTo>
                  <a:cubicBezTo>
                    <a:pt x="61" y="431"/>
                    <a:pt x="64" y="433"/>
                    <a:pt x="68" y="433"/>
                  </a:cubicBezTo>
                  <a:cubicBezTo>
                    <a:pt x="75" y="433"/>
                    <a:pt x="80" y="429"/>
                    <a:pt x="82" y="424"/>
                  </a:cubicBezTo>
                  <a:cubicBezTo>
                    <a:pt x="84" y="425"/>
                    <a:pt x="86" y="426"/>
                    <a:pt x="88" y="427"/>
                  </a:cubicBezTo>
                  <a:cubicBezTo>
                    <a:pt x="91" y="429"/>
                    <a:pt x="93" y="430"/>
                    <a:pt x="95" y="431"/>
                  </a:cubicBezTo>
                  <a:cubicBezTo>
                    <a:pt x="97" y="431"/>
                    <a:pt x="99" y="432"/>
                    <a:pt x="102" y="432"/>
                  </a:cubicBezTo>
                  <a:cubicBezTo>
                    <a:pt x="102" y="432"/>
                    <a:pt x="102" y="432"/>
                    <a:pt x="102" y="432"/>
                  </a:cubicBezTo>
                  <a:cubicBezTo>
                    <a:pt x="103" y="432"/>
                    <a:pt x="103" y="432"/>
                    <a:pt x="103" y="432"/>
                  </a:cubicBezTo>
                  <a:cubicBezTo>
                    <a:pt x="108" y="432"/>
                    <a:pt x="114" y="432"/>
                    <a:pt x="118" y="429"/>
                  </a:cubicBezTo>
                  <a:cubicBezTo>
                    <a:pt x="123" y="425"/>
                    <a:pt x="137" y="391"/>
                    <a:pt x="139" y="383"/>
                  </a:cubicBezTo>
                  <a:cubicBezTo>
                    <a:pt x="139" y="383"/>
                    <a:pt x="139" y="382"/>
                    <a:pt x="139" y="382"/>
                  </a:cubicBezTo>
                  <a:cubicBezTo>
                    <a:pt x="139" y="379"/>
                    <a:pt x="139" y="376"/>
                    <a:pt x="139" y="374"/>
                  </a:cubicBezTo>
                  <a:cubicBezTo>
                    <a:pt x="139" y="373"/>
                    <a:pt x="139" y="372"/>
                    <a:pt x="138" y="371"/>
                  </a:cubicBezTo>
                  <a:cubicBezTo>
                    <a:pt x="138" y="371"/>
                    <a:pt x="138" y="371"/>
                    <a:pt x="138" y="371"/>
                  </a:cubicBezTo>
                  <a:cubicBezTo>
                    <a:pt x="138" y="370"/>
                    <a:pt x="138" y="369"/>
                    <a:pt x="136" y="369"/>
                  </a:cubicBezTo>
                  <a:cubicBezTo>
                    <a:pt x="136" y="369"/>
                    <a:pt x="136" y="369"/>
                    <a:pt x="136" y="369"/>
                  </a:cubicBezTo>
                  <a:cubicBezTo>
                    <a:pt x="136" y="368"/>
                    <a:pt x="130" y="341"/>
                    <a:pt x="129" y="322"/>
                  </a:cubicBezTo>
                  <a:cubicBezTo>
                    <a:pt x="129" y="320"/>
                    <a:pt x="129" y="319"/>
                    <a:pt x="129" y="318"/>
                  </a:cubicBezTo>
                  <a:cubicBezTo>
                    <a:pt x="129" y="318"/>
                    <a:pt x="129" y="318"/>
                    <a:pt x="129" y="318"/>
                  </a:cubicBezTo>
                  <a:cubicBezTo>
                    <a:pt x="129" y="318"/>
                    <a:pt x="129" y="318"/>
                    <a:pt x="129" y="317"/>
                  </a:cubicBezTo>
                  <a:cubicBezTo>
                    <a:pt x="130" y="308"/>
                    <a:pt x="132" y="299"/>
                    <a:pt x="134" y="291"/>
                  </a:cubicBezTo>
                  <a:cubicBezTo>
                    <a:pt x="136" y="284"/>
                    <a:pt x="138" y="278"/>
                    <a:pt x="138" y="276"/>
                  </a:cubicBezTo>
                  <a:cubicBezTo>
                    <a:pt x="138" y="276"/>
                    <a:pt x="139" y="276"/>
                    <a:pt x="139" y="276"/>
                  </a:cubicBezTo>
                  <a:cubicBezTo>
                    <a:pt x="139" y="276"/>
                    <a:pt x="140" y="275"/>
                    <a:pt x="140" y="275"/>
                  </a:cubicBezTo>
                  <a:cubicBezTo>
                    <a:pt x="140" y="275"/>
                    <a:pt x="140" y="274"/>
                    <a:pt x="140" y="274"/>
                  </a:cubicBezTo>
                  <a:cubicBezTo>
                    <a:pt x="141" y="274"/>
                    <a:pt x="141" y="273"/>
                    <a:pt x="141" y="272"/>
                  </a:cubicBezTo>
                  <a:cubicBezTo>
                    <a:pt x="141" y="271"/>
                    <a:pt x="141" y="270"/>
                    <a:pt x="141" y="268"/>
                  </a:cubicBezTo>
                  <a:cubicBezTo>
                    <a:pt x="141" y="267"/>
                    <a:pt x="141" y="266"/>
                    <a:pt x="141" y="264"/>
                  </a:cubicBezTo>
                  <a:cubicBezTo>
                    <a:pt x="141" y="263"/>
                    <a:pt x="141" y="262"/>
                    <a:pt x="141" y="261"/>
                  </a:cubicBezTo>
                  <a:cubicBezTo>
                    <a:pt x="141" y="260"/>
                    <a:pt x="140" y="259"/>
                    <a:pt x="139" y="258"/>
                  </a:cubicBezTo>
                  <a:cubicBezTo>
                    <a:pt x="138" y="256"/>
                    <a:pt x="141" y="154"/>
                    <a:pt x="141" y="154"/>
                  </a:cubicBezTo>
                  <a:cubicBezTo>
                    <a:pt x="141" y="154"/>
                    <a:pt x="143" y="152"/>
                    <a:pt x="144" y="148"/>
                  </a:cubicBezTo>
                  <a:cubicBezTo>
                    <a:pt x="144" y="142"/>
                    <a:pt x="142" y="135"/>
                    <a:pt x="139" y="128"/>
                  </a:cubicBezTo>
                  <a:cubicBezTo>
                    <a:pt x="140" y="127"/>
                    <a:pt x="141" y="126"/>
                    <a:pt x="140" y="124"/>
                  </a:cubicBezTo>
                  <a:cubicBezTo>
                    <a:pt x="140" y="124"/>
                    <a:pt x="140" y="123"/>
                    <a:pt x="140" y="123"/>
                  </a:cubicBezTo>
                  <a:cubicBezTo>
                    <a:pt x="135" y="112"/>
                    <a:pt x="128" y="99"/>
                    <a:pt x="118" y="84"/>
                  </a:cubicBezTo>
                  <a:cubicBezTo>
                    <a:pt x="117" y="81"/>
                    <a:pt x="115" y="79"/>
                    <a:pt x="114" y="77"/>
                  </a:cubicBezTo>
                  <a:cubicBezTo>
                    <a:pt x="108" y="65"/>
                    <a:pt x="103" y="54"/>
                    <a:pt x="104" y="43"/>
                  </a:cubicBezTo>
                  <a:cubicBezTo>
                    <a:pt x="106" y="43"/>
                    <a:pt x="108" y="42"/>
                    <a:pt x="109" y="41"/>
                  </a:cubicBezTo>
                  <a:cubicBezTo>
                    <a:pt x="110" y="41"/>
                    <a:pt x="111" y="40"/>
                    <a:pt x="111" y="39"/>
                  </a:cubicBezTo>
                  <a:cubicBezTo>
                    <a:pt x="112" y="37"/>
                    <a:pt x="112" y="35"/>
                    <a:pt x="109" y="34"/>
                  </a:cubicBezTo>
                  <a:cubicBezTo>
                    <a:pt x="109" y="33"/>
                    <a:pt x="108" y="33"/>
                    <a:pt x="108" y="33"/>
                  </a:cubicBezTo>
                  <a:close/>
                  <a:moveTo>
                    <a:pt x="98" y="40"/>
                  </a:moveTo>
                  <a:cubicBezTo>
                    <a:pt x="96" y="53"/>
                    <a:pt x="102" y="67"/>
                    <a:pt x="109" y="80"/>
                  </a:cubicBezTo>
                  <a:cubicBezTo>
                    <a:pt x="110" y="82"/>
                    <a:pt x="112" y="85"/>
                    <a:pt x="113" y="87"/>
                  </a:cubicBezTo>
                  <a:cubicBezTo>
                    <a:pt x="122" y="101"/>
                    <a:pt x="128" y="112"/>
                    <a:pt x="133" y="122"/>
                  </a:cubicBezTo>
                  <a:cubicBezTo>
                    <a:pt x="16" y="120"/>
                    <a:pt x="16" y="120"/>
                    <a:pt x="16" y="120"/>
                  </a:cubicBezTo>
                  <a:cubicBezTo>
                    <a:pt x="20" y="112"/>
                    <a:pt x="25" y="103"/>
                    <a:pt x="32" y="92"/>
                  </a:cubicBezTo>
                  <a:cubicBezTo>
                    <a:pt x="35" y="87"/>
                    <a:pt x="38" y="83"/>
                    <a:pt x="41" y="79"/>
                  </a:cubicBezTo>
                  <a:cubicBezTo>
                    <a:pt x="47" y="68"/>
                    <a:pt x="52" y="58"/>
                    <a:pt x="53" y="46"/>
                  </a:cubicBezTo>
                  <a:cubicBezTo>
                    <a:pt x="53" y="44"/>
                    <a:pt x="53" y="41"/>
                    <a:pt x="53" y="39"/>
                  </a:cubicBezTo>
                  <a:cubicBezTo>
                    <a:pt x="53" y="39"/>
                    <a:pt x="52" y="38"/>
                    <a:pt x="52" y="38"/>
                  </a:cubicBezTo>
                  <a:cubicBezTo>
                    <a:pt x="99" y="38"/>
                    <a:pt x="99" y="38"/>
                    <a:pt x="99" y="38"/>
                  </a:cubicBezTo>
                  <a:cubicBezTo>
                    <a:pt x="99" y="39"/>
                    <a:pt x="98" y="39"/>
                    <a:pt x="98"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8" name="Icon"/>
            <p:cNvSpPr>
              <a:spLocks noEditPoints="1"/>
            </p:cNvSpPr>
            <p:nvPr/>
          </p:nvSpPr>
          <p:spPr bwMode="auto">
            <a:xfrm>
              <a:off x="2325132" y="5961514"/>
              <a:ext cx="674294" cy="232559"/>
            </a:xfrm>
            <a:custGeom>
              <a:avLst/>
              <a:gdLst>
                <a:gd name="T0" fmla="*/ 328 w 449"/>
                <a:gd name="T1" fmla="*/ 119 h 153"/>
                <a:gd name="T2" fmla="*/ 328 w 449"/>
                <a:gd name="T3" fmla="*/ 136 h 153"/>
                <a:gd name="T4" fmla="*/ 302 w 449"/>
                <a:gd name="T5" fmla="*/ 128 h 153"/>
                <a:gd name="T6" fmla="*/ 353 w 449"/>
                <a:gd name="T7" fmla="*/ 128 h 153"/>
                <a:gd name="T8" fmla="*/ 302 w 449"/>
                <a:gd name="T9" fmla="*/ 128 h 153"/>
                <a:gd name="T10" fmla="*/ 100 w 449"/>
                <a:gd name="T11" fmla="*/ 118 h 153"/>
                <a:gd name="T12" fmla="*/ 100 w 449"/>
                <a:gd name="T13" fmla="*/ 135 h 153"/>
                <a:gd name="T14" fmla="*/ 75 w 449"/>
                <a:gd name="T15" fmla="*/ 127 h 153"/>
                <a:gd name="T16" fmla="*/ 126 w 449"/>
                <a:gd name="T17" fmla="*/ 127 h 153"/>
                <a:gd name="T18" fmla="*/ 75 w 449"/>
                <a:gd name="T19" fmla="*/ 127 h 153"/>
                <a:gd name="T20" fmla="*/ 428 w 449"/>
                <a:gd name="T21" fmla="*/ 65 h 153"/>
                <a:gd name="T22" fmla="*/ 356 w 449"/>
                <a:gd name="T23" fmla="*/ 60 h 153"/>
                <a:gd name="T24" fmla="*/ 361 w 449"/>
                <a:gd name="T25" fmla="*/ 27 h 153"/>
                <a:gd name="T26" fmla="*/ 433 w 449"/>
                <a:gd name="T27" fmla="*/ 39 h 153"/>
                <a:gd name="T28" fmla="*/ 340 w 449"/>
                <a:gd name="T29" fmla="*/ 60 h 153"/>
                <a:gd name="T30" fmla="*/ 267 w 449"/>
                <a:gd name="T31" fmla="*/ 65 h 153"/>
                <a:gd name="T32" fmla="*/ 262 w 449"/>
                <a:gd name="T33" fmla="*/ 31 h 153"/>
                <a:gd name="T34" fmla="*/ 335 w 449"/>
                <a:gd name="T35" fmla="*/ 27 h 153"/>
                <a:gd name="T36" fmla="*/ 340 w 449"/>
                <a:gd name="T37" fmla="*/ 60 h 153"/>
                <a:gd name="T38" fmla="*/ 241 w 449"/>
                <a:gd name="T39" fmla="*/ 64 h 153"/>
                <a:gd name="T40" fmla="*/ 169 w 449"/>
                <a:gd name="T41" fmla="*/ 59 h 153"/>
                <a:gd name="T42" fmla="*/ 174 w 449"/>
                <a:gd name="T43" fmla="*/ 26 h 153"/>
                <a:gd name="T44" fmla="*/ 246 w 449"/>
                <a:gd name="T45" fmla="*/ 31 h 153"/>
                <a:gd name="T46" fmla="*/ 153 w 449"/>
                <a:gd name="T47" fmla="*/ 59 h 153"/>
                <a:gd name="T48" fmla="*/ 80 w 449"/>
                <a:gd name="T49" fmla="*/ 64 h 153"/>
                <a:gd name="T50" fmla="*/ 75 w 449"/>
                <a:gd name="T51" fmla="*/ 31 h 153"/>
                <a:gd name="T52" fmla="*/ 148 w 449"/>
                <a:gd name="T53" fmla="*/ 26 h 153"/>
                <a:gd name="T54" fmla="*/ 153 w 449"/>
                <a:gd name="T55" fmla="*/ 59 h 153"/>
                <a:gd name="T56" fmla="*/ 51 w 449"/>
                <a:gd name="T57" fmla="*/ 118 h 153"/>
                <a:gd name="T58" fmla="*/ 27 w 449"/>
                <a:gd name="T59" fmla="*/ 113 h 153"/>
                <a:gd name="T60" fmla="*/ 32 w 449"/>
                <a:gd name="T61" fmla="*/ 25 h 153"/>
                <a:gd name="T62" fmla="*/ 56 w 449"/>
                <a:gd name="T63" fmla="*/ 31 h 153"/>
                <a:gd name="T64" fmla="*/ 449 w 449"/>
                <a:gd name="T65" fmla="*/ 109 h 153"/>
                <a:gd name="T66" fmla="*/ 424 w 449"/>
                <a:gd name="T67" fmla="*/ 2 h 153"/>
                <a:gd name="T68" fmla="*/ 172 w 449"/>
                <a:gd name="T69" fmla="*/ 1 h 153"/>
                <a:gd name="T70" fmla="*/ 8 w 449"/>
                <a:gd name="T71" fmla="*/ 10 h 153"/>
                <a:gd name="T72" fmla="*/ 0 w 449"/>
                <a:gd name="T73" fmla="*/ 76 h 153"/>
                <a:gd name="T74" fmla="*/ 10 w 449"/>
                <a:gd name="T75" fmla="*/ 133 h 153"/>
                <a:gd name="T76" fmla="*/ 72 w 449"/>
                <a:gd name="T77" fmla="*/ 127 h 153"/>
                <a:gd name="T78" fmla="*/ 129 w 449"/>
                <a:gd name="T79" fmla="*/ 127 h 153"/>
                <a:gd name="T80" fmla="*/ 171 w 449"/>
                <a:gd name="T81" fmla="*/ 133 h 153"/>
                <a:gd name="T82" fmla="*/ 300 w 449"/>
                <a:gd name="T83" fmla="*/ 133 h 153"/>
                <a:gd name="T84" fmla="*/ 328 w 449"/>
                <a:gd name="T85" fmla="*/ 99 h 153"/>
                <a:gd name="T86" fmla="*/ 356 w 449"/>
                <a:gd name="T87" fmla="*/ 134 h 153"/>
                <a:gd name="T88" fmla="*/ 448 w 449"/>
                <a:gd name="T89" fmla="*/ 1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9" h="153">
                  <a:moveTo>
                    <a:pt x="319" y="128"/>
                  </a:moveTo>
                  <a:cubicBezTo>
                    <a:pt x="319" y="123"/>
                    <a:pt x="323" y="119"/>
                    <a:pt x="328" y="119"/>
                  </a:cubicBezTo>
                  <a:cubicBezTo>
                    <a:pt x="332" y="119"/>
                    <a:pt x="336" y="123"/>
                    <a:pt x="336" y="128"/>
                  </a:cubicBezTo>
                  <a:cubicBezTo>
                    <a:pt x="336" y="132"/>
                    <a:pt x="332" y="136"/>
                    <a:pt x="328" y="136"/>
                  </a:cubicBezTo>
                  <a:cubicBezTo>
                    <a:pt x="323" y="136"/>
                    <a:pt x="319" y="132"/>
                    <a:pt x="319" y="128"/>
                  </a:cubicBezTo>
                  <a:moveTo>
                    <a:pt x="302" y="128"/>
                  </a:moveTo>
                  <a:cubicBezTo>
                    <a:pt x="302" y="142"/>
                    <a:pt x="313" y="153"/>
                    <a:pt x="328" y="153"/>
                  </a:cubicBezTo>
                  <a:cubicBezTo>
                    <a:pt x="342" y="153"/>
                    <a:pt x="353" y="142"/>
                    <a:pt x="353" y="128"/>
                  </a:cubicBezTo>
                  <a:cubicBezTo>
                    <a:pt x="353" y="114"/>
                    <a:pt x="342" y="102"/>
                    <a:pt x="328" y="102"/>
                  </a:cubicBezTo>
                  <a:cubicBezTo>
                    <a:pt x="314" y="102"/>
                    <a:pt x="302" y="113"/>
                    <a:pt x="302" y="128"/>
                  </a:cubicBezTo>
                  <a:moveTo>
                    <a:pt x="92" y="127"/>
                  </a:moveTo>
                  <a:cubicBezTo>
                    <a:pt x="92" y="122"/>
                    <a:pt x="96" y="118"/>
                    <a:pt x="100" y="118"/>
                  </a:cubicBezTo>
                  <a:cubicBezTo>
                    <a:pt x="105" y="118"/>
                    <a:pt x="109" y="122"/>
                    <a:pt x="109" y="127"/>
                  </a:cubicBezTo>
                  <a:cubicBezTo>
                    <a:pt x="109" y="131"/>
                    <a:pt x="105" y="135"/>
                    <a:pt x="100" y="135"/>
                  </a:cubicBezTo>
                  <a:cubicBezTo>
                    <a:pt x="96" y="135"/>
                    <a:pt x="92" y="131"/>
                    <a:pt x="92" y="127"/>
                  </a:cubicBezTo>
                  <a:moveTo>
                    <a:pt x="75" y="127"/>
                  </a:moveTo>
                  <a:cubicBezTo>
                    <a:pt x="75" y="141"/>
                    <a:pt x="86" y="152"/>
                    <a:pt x="100" y="152"/>
                  </a:cubicBezTo>
                  <a:cubicBezTo>
                    <a:pt x="114" y="152"/>
                    <a:pt x="126" y="141"/>
                    <a:pt x="126" y="127"/>
                  </a:cubicBezTo>
                  <a:cubicBezTo>
                    <a:pt x="126" y="113"/>
                    <a:pt x="115" y="101"/>
                    <a:pt x="100" y="101"/>
                  </a:cubicBezTo>
                  <a:cubicBezTo>
                    <a:pt x="86" y="101"/>
                    <a:pt x="75" y="113"/>
                    <a:pt x="75" y="127"/>
                  </a:cubicBezTo>
                  <a:moveTo>
                    <a:pt x="433" y="60"/>
                  </a:moveTo>
                  <a:cubicBezTo>
                    <a:pt x="433" y="60"/>
                    <a:pt x="433" y="65"/>
                    <a:pt x="428" y="65"/>
                  </a:cubicBezTo>
                  <a:cubicBezTo>
                    <a:pt x="361" y="65"/>
                    <a:pt x="361" y="65"/>
                    <a:pt x="361" y="65"/>
                  </a:cubicBezTo>
                  <a:cubicBezTo>
                    <a:pt x="361" y="65"/>
                    <a:pt x="356" y="65"/>
                    <a:pt x="356" y="60"/>
                  </a:cubicBezTo>
                  <a:cubicBezTo>
                    <a:pt x="356" y="32"/>
                    <a:pt x="356" y="32"/>
                    <a:pt x="356" y="32"/>
                  </a:cubicBezTo>
                  <a:cubicBezTo>
                    <a:pt x="356" y="32"/>
                    <a:pt x="356" y="27"/>
                    <a:pt x="361" y="27"/>
                  </a:cubicBezTo>
                  <a:cubicBezTo>
                    <a:pt x="361" y="27"/>
                    <a:pt x="409" y="27"/>
                    <a:pt x="415" y="27"/>
                  </a:cubicBezTo>
                  <a:cubicBezTo>
                    <a:pt x="422" y="27"/>
                    <a:pt x="433" y="28"/>
                    <a:pt x="433" y="39"/>
                  </a:cubicBezTo>
                  <a:lnTo>
                    <a:pt x="433" y="60"/>
                  </a:lnTo>
                  <a:close/>
                  <a:moveTo>
                    <a:pt x="340" y="60"/>
                  </a:moveTo>
                  <a:cubicBezTo>
                    <a:pt x="340" y="60"/>
                    <a:pt x="340" y="65"/>
                    <a:pt x="335" y="65"/>
                  </a:cubicBezTo>
                  <a:cubicBezTo>
                    <a:pt x="267" y="65"/>
                    <a:pt x="267" y="65"/>
                    <a:pt x="267" y="65"/>
                  </a:cubicBezTo>
                  <a:cubicBezTo>
                    <a:pt x="267" y="65"/>
                    <a:pt x="262" y="65"/>
                    <a:pt x="262" y="60"/>
                  </a:cubicBezTo>
                  <a:cubicBezTo>
                    <a:pt x="262" y="31"/>
                    <a:pt x="262" y="31"/>
                    <a:pt x="262" y="31"/>
                  </a:cubicBezTo>
                  <a:cubicBezTo>
                    <a:pt x="262" y="31"/>
                    <a:pt x="262" y="26"/>
                    <a:pt x="267" y="27"/>
                  </a:cubicBezTo>
                  <a:cubicBezTo>
                    <a:pt x="335" y="27"/>
                    <a:pt x="335" y="27"/>
                    <a:pt x="335" y="27"/>
                  </a:cubicBezTo>
                  <a:cubicBezTo>
                    <a:pt x="335" y="27"/>
                    <a:pt x="340" y="27"/>
                    <a:pt x="340" y="32"/>
                  </a:cubicBezTo>
                  <a:lnTo>
                    <a:pt x="340" y="60"/>
                  </a:lnTo>
                  <a:close/>
                  <a:moveTo>
                    <a:pt x="246" y="59"/>
                  </a:moveTo>
                  <a:cubicBezTo>
                    <a:pt x="246" y="59"/>
                    <a:pt x="246" y="64"/>
                    <a:pt x="241" y="64"/>
                  </a:cubicBezTo>
                  <a:cubicBezTo>
                    <a:pt x="174" y="64"/>
                    <a:pt x="174" y="64"/>
                    <a:pt x="174" y="64"/>
                  </a:cubicBezTo>
                  <a:cubicBezTo>
                    <a:pt x="174" y="64"/>
                    <a:pt x="169" y="64"/>
                    <a:pt x="169" y="59"/>
                  </a:cubicBezTo>
                  <a:cubicBezTo>
                    <a:pt x="169" y="31"/>
                    <a:pt x="169" y="31"/>
                    <a:pt x="169" y="31"/>
                  </a:cubicBezTo>
                  <a:cubicBezTo>
                    <a:pt x="169" y="31"/>
                    <a:pt x="169" y="26"/>
                    <a:pt x="174" y="26"/>
                  </a:cubicBezTo>
                  <a:cubicBezTo>
                    <a:pt x="241" y="26"/>
                    <a:pt x="241" y="26"/>
                    <a:pt x="241" y="26"/>
                  </a:cubicBezTo>
                  <a:cubicBezTo>
                    <a:pt x="241" y="26"/>
                    <a:pt x="246" y="26"/>
                    <a:pt x="246" y="31"/>
                  </a:cubicBezTo>
                  <a:lnTo>
                    <a:pt x="246" y="59"/>
                  </a:lnTo>
                  <a:close/>
                  <a:moveTo>
                    <a:pt x="153" y="59"/>
                  </a:moveTo>
                  <a:cubicBezTo>
                    <a:pt x="153" y="59"/>
                    <a:pt x="153" y="64"/>
                    <a:pt x="148" y="64"/>
                  </a:cubicBezTo>
                  <a:cubicBezTo>
                    <a:pt x="80" y="64"/>
                    <a:pt x="80" y="64"/>
                    <a:pt x="80" y="64"/>
                  </a:cubicBezTo>
                  <a:cubicBezTo>
                    <a:pt x="80" y="64"/>
                    <a:pt x="75" y="64"/>
                    <a:pt x="75" y="59"/>
                  </a:cubicBezTo>
                  <a:cubicBezTo>
                    <a:pt x="75" y="31"/>
                    <a:pt x="75" y="31"/>
                    <a:pt x="75" y="31"/>
                  </a:cubicBezTo>
                  <a:cubicBezTo>
                    <a:pt x="75" y="31"/>
                    <a:pt x="75" y="26"/>
                    <a:pt x="80" y="26"/>
                  </a:cubicBezTo>
                  <a:cubicBezTo>
                    <a:pt x="148" y="26"/>
                    <a:pt x="148" y="26"/>
                    <a:pt x="148" y="26"/>
                  </a:cubicBezTo>
                  <a:cubicBezTo>
                    <a:pt x="148" y="26"/>
                    <a:pt x="153" y="26"/>
                    <a:pt x="153" y="31"/>
                  </a:cubicBezTo>
                  <a:lnTo>
                    <a:pt x="153" y="59"/>
                  </a:lnTo>
                  <a:close/>
                  <a:moveTo>
                    <a:pt x="56" y="113"/>
                  </a:moveTo>
                  <a:cubicBezTo>
                    <a:pt x="56" y="118"/>
                    <a:pt x="51" y="118"/>
                    <a:pt x="51" y="118"/>
                  </a:cubicBezTo>
                  <a:cubicBezTo>
                    <a:pt x="31" y="118"/>
                    <a:pt x="31" y="118"/>
                    <a:pt x="31" y="118"/>
                  </a:cubicBezTo>
                  <a:cubicBezTo>
                    <a:pt x="26" y="118"/>
                    <a:pt x="27" y="113"/>
                    <a:pt x="27" y="113"/>
                  </a:cubicBezTo>
                  <a:cubicBezTo>
                    <a:pt x="27" y="30"/>
                    <a:pt x="27" y="30"/>
                    <a:pt x="27" y="30"/>
                  </a:cubicBezTo>
                  <a:cubicBezTo>
                    <a:pt x="27" y="25"/>
                    <a:pt x="32" y="25"/>
                    <a:pt x="32" y="25"/>
                  </a:cubicBezTo>
                  <a:cubicBezTo>
                    <a:pt x="51" y="26"/>
                    <a:pt x="51" y="26"/>
                    <a:pt x="51" y="26"/>
                  </a:cubicBezTo>
                  <a:cubicBezTo>
                    <a:pt x="56" y="26"/>
                    <a:pt x="56" y="31"/>
                    <a:pt x="56" y="31"/>
                  </a:cubicBezTo>
                  <a:lnTo>
                    <a:pt x="56" y="113"/>
                  </a:lnTo>
                  <a:close/>
                  <a:moveTo>
                    <a:pt x="449" y="109"/>
                  </a:moveTo>
                  <a:cubicBezTo>
                    <a:pt x="449" y="27"/>
                    <a:pt x="449" y="27"/>
                    <a:pt x="449" y="27"/>
                  </a:cubicBezTo>
                  <a:cubicBezTo>
                    <a:pt x="449" y="27"/>
                    <a:pt x="449" y="2"/>
                    <a:pt x="424" y="2"/>
                  </a:cubicBezTo>
                  <a:cubicBezTo>
                    <a:pt x="300" y="2"/>
                    <a:pt x="300" y="2"/>
                    <a:pt x="300" y="2"/>
                  </a:cubicBezTo>
                  <a:cubicBezTo>
                    <a:pt x="172" y="1"/>
                    <a:pt x="172" y="1"/>
                    <a:pt x="172" y="1"/>
                  </a:cubicBezTo>
                  <a:cubicBezTo>
                    <a:pt x="18" y="1"/>
                    <a:pt x="18" y="1"/>
                    <a:pt x="18" y="1"/>
                  </a:cubicBezTo>
                  <a:cubicBezTo>
                    <a:pt x="18" y="1"/>
                    <a:pt x="8" y="0"/>
                    <a:pt x="8" y="10"/>
                  </a:cubicBezTo>
                  <a:cubicBezTo>
                    <a:pt x="7" y="67"/>
                    <a:pt x="7" y="67"/>
                    <a:pt x="7" y="67"/>
                  </a:cubicBezTo>
                  <a:cubicBezTo>
                    <a:pt x="4" y="67"/>
                    <a:pt x="0" y="70"/>
                    <a:pt x="0" y="76"/>
                  </a:cubicBezTo>
                  <a:cubicBezTo>
                    <a:pt x="0" y="123"/>
                    <a:pt x="0" y="123"/>
                    <a:pt x="0" y="123"/>
                  </a:cubicBezTo>
                  <a:cubicBezTo>
                    <a:pt x="0" y="123"/>
                    <a:pt x="0" y="133"/>
                    <a:pt x="10" y="133"/>
                  </a:cubicBezTo>
                  <a:cubicBezTo>
                    <a:pt x="73" y="133"/>
                    <a:pt x="73" y="133"/>
                    <a:pt x="73" y="133"/>
                  </a:cubicBezTo>
                  <a:cubicBezTo>
                    <a:pt x="72" y="131"/>
                    <a:pt x="72" y="129"/>
                    <a:pt x="72" y="127"/>
                  </a:cubicBezTo>
                  <a:cubicBezTo>
                    <a:pt x="72" y="111"/>
                    <a:pt x="85" y="98"/>
                    <a:pt x="100" y="98"/>
                  </a:cubicBezTo>
                  <a:cubicBezTo>
                    <a:pt x="116" y="98"/>
                    <a:pt x="129" y="111"/>
                    <a:pt x="129" y="127"/>
                  </a:cubicBezTo>
                  <a:cubicBezTo>
                    <a:pt x="129" y="129"/>
                    <a:pt x="129" y="131"/>
                    <a:pt x="128" y="133"/>
                  </a:cubicBezTo>
                  <a:cubicBezTo>
                    <a:pt x="171" y="133"/>
                    <a:pt x="171" y="133"/>
                    <a:pt x="171" y="133"/>
                  </a:cubicBezTo>
                  <a:cubicBezTo>
                    <a:pt x="300" y="133"/>
                    <a:pt x="300" y="133"/>
                    <a:pt x="300" y="133"/>
                  </a:cubicBezTo>
                  <a:cubicBezTo>
                    <a:pt x="300" y="133"/>
                    <a:pt x="300" y="133"/>
                    <a:pt x="300" y="133"/>
                  </a:cubicBezTo>
                  <a:cubicBezTo>
                    <a:pt x="299" y="131"/>
                    <a:pt x="299" y="130"/>
                    <a:pt x="299" y="128"/>
                  </a:cubicBezTo>
                  <a:cubicBezTo>
                    <a:pt x="299" y="112"/>
                    <a:pt x="312" y="99"/>
                    <a:pt x="328" y="99"/>
                  </a:cubicBezTo>
                  <a:cubicBezTo>
                    <a:pt x="344" y="99"/>
                    <a:pt x="356" y="112"/>
                    <a:pt x="356" y="128"/>
                  </a:cubicBezTo>
                  <a:cubicBezTo>
                    <a:pt x="356" y="130"/>
                    <a:pt x="356" y="132"/>
                    <a:pt x="356" y="134"/>
                  </a:cubicBezTo>
                  <a:cubicBezTo>
                    <a:pt x="363" y="134"/>
                    <a:pt x="363" y="134"/>
                    <a:pt x="363" y="134"/>
                  </a:cubicBezTo>
                  <a:cubicBezTo>
                    <a:pt x="448" y="117"/>
                    <a:pt x="448" y="117"/>
                    <a:pt x="448" y="117"/>
                  </a:cubicBezTo>
                  <a:cubicBezTo>
                    <a:pt x="448" y="114"/>
                    <a:pt x="449" y="112"/>
                    <a:pt x="449" y="10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89" name="Icon"/>
            <p:cNvSpPr>
              <a:spLocks noEditPoints="1"/>
            </p:cNvSpPr>
            <p:nvPr/>
          </p:nvSpPr>
          <p:spPr bwMode="auto">
            <a:xfrm>
              <a:off x="3201183" y="5905366"/>
              <a:ext cx="409329" cy="344854"/>
            </a:xfrm>
            <a:custGeom>
              <a:avLst/>
              <a:gdLst>
                <a:gd name="T0" fmla="*/ 240 w 290"/>
                <a:gd name="T1" fmla="*/ 86 h 244"/>
                <a:gd name="T2" fmla="*/ 50 w 290"/>
                <a:gd name="T3" fmla="*/ 87 h 244"/>
                <a:gd name="T4" fmla="*/ 70 w 290"/>
                <a:gd name="T5" fmla="*/ 30 h 244"/>
                <a:gd name="T6" fmla="*/ 83 w 290"/>
                <a:gd name="T7" fmla="*/ 24 h 244"/>
                <a:gd name="T8" fmla="*/ 124 w 290"/>
                <a:gd name="T9" fmla="*/ 24 h 244"/>
                <a:gd name="T10" fmla="*/ 165 w 290"/>
                <a:gd name="T11" fmla="*/ 23 h 244"/>
                <a:gd name="T12" fmla="*/ 206 w 290"/>
                <a:gd name="T13" fmla="*/ 23 h 244"/>
                <a:gd name="T14" fmla="*/ 219 w 290"/>
                <a:gd name="T15" fmla="*/ 29 h 244"/>
                <a:gd name="T16" fmla="*/ 240 w 290"/>
                <a:gd name="T17" fmla="*/ 86 h 244"/>
                <a:gd name="T18" fmla="*/ 25 w 290"/>
                <a:gd name="T19" fmla="*/ 128 h 244"/>
                <a:gd name="T20" fmla="*/ 45 w 290"/>
                <a:gd name="T21" fmla="*/ 108 h 244"/>
                <a:gd name="T22" fmla="*/ 65 w 290"/>
                <a:gd name="T23" fmla="*/ 128 h 244"/>
                <a:gd name="T24" fmla="*/ 45 w 290"/>
                <a:gd name="T25" fmla="*/ 148 h 244"/>
                <a:gd name="T26" fmla="*/ 25 w 290"/>
                <a:gd name="T27" fmla="*/ 128 h 244"/>
                <a:gd name="T28" fmla="*/ 225 w 290"/>
                <a:gd name="T29" fmla="*/ 127 h 244"/>
                <a:gd name="T30" fmla="*/ 245 w 290"/>
                <a:gd name="T31" fmla="*/ 107 h 244"/>
                <a:gd name="T32" fmla="*/ 265 w 290"/>
                <a:gd name="T33" fmla="*/ 127 h 244"/>
                <a:gd name="T34" fmla="*/ 245 w 290"/>
                <a:gd name="T35" fmla="*/ 147 h 244"/>
                <a:gd name="T36" fmla="*/ 225 w 290"/>
                <a:gd name="T37" fmla="*/ 127 h 244"/>
                <a:gd name="T38" fmla="*/ 290 w 290"/>
                <a:gd name="T39" fmla="*/ 196 h 244"/>
                <a:gd name="T40" fmla="*/ 290 w 290"/>
                <a:gd name="T41" fmla="*/ 108 h 244"/>
                <a:gd name="T42" fmla="*/ 267 w 290"/>
                <a:gd name="T43" fmla="*/ 85 h 244"/>
                <a:gd name="T44" fmla="*/ 264 w 290"/>
                <a:gd name="T45" fmla="*/ 86 h 244"/>
                <a:gd name="T46" fmla="*/ 239 w 290"/>
                <a:gd name="T47" fmla="*/ 20 h 244"/>
                <a:gd name="T48" fmla="*/ 206 w 290"/>
                <a:gd name="T49" fmla="*/ 0 h 244"/>
                <a:gd name="T50" fmla="*/ 164 w 290"/>
                <a:gd name="T51" fmla="*/ 0 h 244"/>
                <a:gd name="T52" fmla="*/ 124 w 290"/>
                <a:gd name="T53" fmla="*/ 0 h 244"/>
                <a:gd name="T54" fmla="*/ 83 w 290"/>
                <a:gd name="T55" fmla="*/ 1 h 244"/>
                <a:gd name="T56" fmla="*/ 50 w 290"/>
                <a:gd name="T57" fmla="*/ 21 h 244"/>
                <a:gd name="T58" fmla="*/ 26 w 290"/>
                <a:gd name="T59" fmla="*/ 87 h 244"/>
                <a:gd name="T60" fmla="*/ 23 w 290"/>
                <a:gd name="T61" fmla="*/ 87 h 244"/>
                <a:gd name="T62" fmla="*/ 0 w 290"/>
                <a:gd name="T63" fmla="*/ 109 h 244"/>
                <a:gd name="T64" fmla="*/ 1 w 290"/>
                <a:gd name="T65" fmla="*/ 198 h 244"/>
                <a:gd name="T66" fmla="*/ 23 w 290"/>
                <a:gd name="T67" fmla="*/ 198 h 244"/>
                <a:gd name="T68" fmla="*/ 24 w 290"/>
                <a:gd name="T69" fmla="*/ 222 h 244"/>
                <a:gd name="T70" fmla="*/ 24 w 290"/>
                <a:gd name="T71" fmla="*/ 222 h 244"/>
                <a:gd name="T72" fmla="*/ 24 w 290"/>
                <a:gd name="T73" fmla="*/ 223 h 244"/>
                <a:gd name="T74" fmla="*/ 46 w 290"/>
                <a:gd name="T75" fmla="*/ 244 h 244"/>
                <a:gd name="T76" fmla="*/ 67 w 290"/>
                <a:gd name="T77" fmla="*/ 222 h 244"/>
                <a:gd name="T78" fmla="*/ 67 w 290"/>
                <a:gd name="T79" fmla="*/ 221 h 244"/>
                <a:gd name="T80" fmla="*/ 67 w 290"/>
                <a:gd name="T81" fmla="*/ 221 h 244"/>
                <a:gd name="T82" fmla="*/ 67 w 290"/>
                <a:gd name="T83" fmla="*/ 197 h 244"/>
                <a:gd name="T84" fmla="*/ 224 w 290"/>
                <a:gd name="T85" fmla="*/ 196 h 244"/>
                <a:gd name="T86" fmla="*/ 224 w 290"/>
                <a:gd name="T87" fmla="*/ 221 h 244"/>
                <a:gd name="T88" fmla="*/ 224 w 290"/>
                <a:gd name="T89" fmla="*/ 221 h 244"/>
                <a:gd name="T90" fmla="*/ 224 w 290"/>
                <a:gd name="T91" fmla="*/ 221 h 244"/>
                <a:gd name="T92" fmla="*/ 246 w 290"/>
                <a:gd name="T93" fmla="*/ 243 h 244"/>
                <a:gd name="T94" fmla="*/ 268 w 290"/>
                <a:gd name="T95" fmla="*/ 221 h 244"/>
                <a:gd name="T96" fmla="*/ 268 w 290"/>
                <a:gd name="T97" fmla="*/ 220 h 244"/>
                <a:gd name="T98" fmla="*/ 268 w 290"/>
                <a:gd name="T99" fmla="*/ 220 h 244"/>
                <a:gd name="T100" fmla="*/ 268 w 290"/>
                <a:gd name="T101" fmla="*/ 196 h 244"/>
                <a:gd name="T102" fmla="*/ 290 w 290"/>
                <a:gd name="T103"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244">
                  <a:moveTo>
                    <a:pt x="240" y="86"/>
                  </a:moveTo>
                  <a:cubicBezTo>
                    <a:pt x="50" y="87"/>
                    <a:pt x="50" y="87"/>
                    <a:pt x="50" y="87"/>
                  </a:cubicBezTo>
                  <a:cubicBezTo>
                    <a:pt x="55" y="73"/>
                    <a:pt x="69" y="34"/>
                    <a:pt x="70" y="30"/>
                  </a:cubicBezTo>
                  <a:cubicBezTo>
                    <a:pt x="72" y="26"/>
                    <a:pt x="75" y="24"/>
                    <a:pt x="83" y="24"/>
                  </a:cubicBezTo>
                  <a:cubicBezTo>
                    <a:pt x="87" y="24"/>
                    <a:pt x="106" y="24"/>
                    <a:pt x="124" y="24"/>
                  </a:cubicBezTo>
                  <a:cubicBezTo>
                    <a:pt x="124" y="24"/>
                    <a:pt x="144" y="24"/>
                    <a:pt x="165" y="23"/>
                  </a:cubicBezTo>
                  <a:cubicBezTo>
                    <a:pt x="183" y="23"/>
                    <a:pt x="202" y="23"/>
                    <a:pt x="206" y="23"/>
                  </a:cubicBezTo>
                  <a:cubicBezTo>
                    <a:pt x="214" y="23"/>
                    <a:pt x="217" y="25"/>
                    <a:pt x="219" y="29"/>
                  </a:cubicBezTo>
                  <a:cubicBezTo>
                    <a:pt x="220" y="33"/>
                    <a:pt x="234" y="72"/>
                    <a:pt x="240" y="86"/>
                  </a:cubicBezTo>
                  <a:moveTo>
                    <a:pt x="25" y="128"/>
                  </a:moveTo>
                  <a:cubicBezTo>
                    <a:pt x="25" y="117"/>
                    <a:pt x="34" y="108"/>
                    <a:pt x="45" y="108"/>
                  </a:cubicBezTo>
                  <a:cubicBezTo>
                    <a:pt x="56" y="108"/>
                    <a:pt x="65" y="117"/>
                    <a:pt x="65" y="128"/>
                  </a:cubicBezTo>
                  <a:cubicBezTo>
                    <a:pt x="65" y="139"/>
                    <a:pt x="56" y="148"/>
                    <a:pt x="45" y="148"/>
                  </a:cubicBezTo>
                  <a:cubicBezTo>
                    <a:pt x="35" y="148"/>
                    <a:pt x="26" y="139"/>
                    <a:pt x="25" y="128"/>
                  </a:cubicBezTo>
                  <a:moveTo>
                    <a:pt x="225" y="127"/>
                  </a:moveTo>
                  <a:cubicBezTo>
                    <a:pt x="225" y="116"/>
                    <a:pt x="234" y="107"/>
                    <a:pt x="245" y="107"/>
                  </a:cubicBezTo>
                  <a:cubicBezTo>
                    <a:pt x="256" y="107"/>
                    <a:pt x="265" y="116"/>
                    <a:pt x="265" y="127"/>
                  </a:cubicBezTo>
                  <a:cubicBezTo>
                    <a:pt x="265" y="138"/>
                    <a:pt x="256" y="147"/>
                    <a:pt x="245" y="147"/>
                  </a:cubicBezTo>
                  <a:cubicBezTo>
                    <a:pt x="234" y="147"/>
                    <a:pt x="225" y="138"/>
                    <a:pt x="225" y="127"/>
                  </a:cubicBezTo>
                  <a:moveTo>
                    <a:pt x="290" y="196"/>
                  </a:moveTo>
                  <a:cubicBezTo>
                    <a:pt x="290" y="108"/>
                    <a:pt x="290" y="108"/>
                    <a:pt x="290" y="108"/>
                  </a:cubicBezTo>
                  <a:cubicBezTo>
                    <a:pt x="290" y="108"/>
                    <a:pt x="290" y="85"/>
                    <a:pt x="267" y="85"/>
                  </a:cubicBezTo>
                  <a:cubicBezTo>
                    <a:pt x="264" y="86"/>
                    <a:pt x="264" y="86"/>
                    <a:pt x="264" y="86"/>
                  </a:cubicBezTo>
                  <a:cubicBezTo>
                    <a:pt x="259" y="73"/>
                    <a:pt x="242" y="26"/>
                    <a:pt x="239" y="20"/>
                  </a:cubicBezTo>
                  <a:cubicBezTo>
                    <a:pt x="235" y="12"/>
                    <a:pt x="226" y="0"/>
                    <a:pt x="206" y="0"/>
                  </a:cubicBezTo>
                  <a:cubicBezTo>
                    <a:pt x="197" y="0"/>
                    <a:pt x="181" y="0"/>
                    <a:pt x="164" y="0"/>
                  </a:cubicBezTo>
                  <a:cubicBezTo>
                    <a:pt x="144" y="0"/>
                    <a:pt x="124" y="0"/>
                    <a:pt x="124" y="0"/>
                  </a:cubicBezTo>
                  <a:cubicBezTo>
                    <a:pt x="108" y="0"/>
                    <a:pt x="91" y="1"/>
                    <a:pt x="83" y="1"/>
                  </a:cubicBezTo>
                  <a:cubicBezTo>
                    <a:pt x="62" y="1"/>
                    <a:pt x="53" y="13"/>
                    <a:pt x="50" y="21"/>
                  </a:cubicBezTo>
                  <a:cubicBezTo>
                    <a:pt x="47" y="28"/>
                    <a:pt x="30" y="74"/>
                    <a:pt x="26" y="87"/>
                  </a:cubicBezTo>
                  <a:cubicBezTo>
                    <a:pt x="23" y="87"/>
                    <a:pt x="23" y="87"/>
                    <a:pt x="23" y="87"/>
                  </a:cubicBezTo>
                  <a:cubicBezTo>
                    <a:pt x="23" y="87"/>
                    <a:pt x="0" y="87"/>
                    <a:pt x="0" y="109"/>
                  </a:cubicBezTo>
                  <a:cubicBezTo>
                    <a:pt x="1" y="198"/>
                    <a:pt x="1" y="198"/>
                    <a:pt x="1" y="198"/>
                  </a:cubicBezTo>
                  <a:cubicBezTo>
                    <a:pt x="23" y="198"/>
                    <a:pt x="23" y="198"/>
                    <a:pt x="23" y="198"/>
                  </a:cubicBezTo>
                  <a:cubicBezTo>
                    <a:pt x="24" y="222"/>
                    <a:pt x="24" y="222"/>
                    <a:pt x="24" y="222"/>
                  </a:cubicBezTo>
                  <a:cubicBezTo>
                    <a:pt x="24" y="222"/>
                    <a:pt x="24" y="222"/>
                    <a:pt x="24" y="222"/>
                  </a:cubicBezTo>
                  <a:cubicBezTo>
                    <a:pt x="24" y="222"/>
                    <a:pt x="24" y="222"/>
                    <a:pt x="24" y="223"/>
                  </a:cubicBezTo>
                  <a:cubicBezTo>
                    <a:pt x="24" y="235"/>
                    <a:pt x="34" y="244"/>
                    <a:pt x="46" y="244"/>
                  </a:cubicBezTo>
                  <a:cubicBezTo>
                    <a:pt x="58" y="244"/>
                    <a:pt x="67" y="234"/>
                    <a:pt x="67" y="222"/>
                  </a:cubicBezTo>
                  <a:cubicBezTo>
                    <a:pt x="67" y="222"/>
                    <a:pt x="67" y="222"/>
                    <a:pt x="67" y="221"/>
                  </a:cubicBezTo>
                  <a:cubicBezTo>
                    <a:pt x="67" y="221"/>
                    <a:pt x="67" y="221"/>
                    <a:pt x="67" y="221"/>
                  </a:cubicBezTo>
                  <a:cubicBezTo>
                    <a:pt x="67" y="197"/>
                    <a:pt x="67" y="197"/>
                    <a:pt x="67" y="197"/>
                  </a:cubicBezTo>
                  <a:cubicBezTo>
                    <a:pt x="224" y="196"/>
                    <a:pt x="224" y="196"/>
                    <a:pt x="224" y="196"/>
                  </a:cubicBezTo>
                  <a:cubicBezTo>
                    <a:pt x="224" y="221"/>
                    <a:pt x="224" y="221"/>
                    <a:pt x="224" y="221"/>
                  </a:cubicBezTo>
                  <a:cubicBezTo>
                    <a:pt x="224" y="221"/>
                    <a:pt x="224" y="221"/>
                    <a:pt x="224" y="221"/>
                  </a:cubicBezTo>
                  <a:cubicBezTo>
                    <a:pt x="224" y="221"/>
                    <a:pt x="224" y="221"/>
                    <a:pt x="224" y="221"/>
                  </a:cubicBezTo>
                  <a:cubicBezTo>
                    <a:pt x="224" y="234"/>
                    <a:pt x="234" y="243"/>
                    <a:pt x="246" y="243"/>
                  </a:cubicBezTo>
                  <a:cubicBezTo>
                    <a:pt x="258" y="243"/>
                    <a:pt x="268" y="233"/>
                    <a:pt x="268" y="221"/>
                  </a:cubicBezTo>
                  <a:cubicBezTo>
                    <a:pt x="268" y="221"/>
                    <a:pt x="268" y="221"/>
                    <a:pt x="268" y="220"/>
                  </a:cubicBezTo>
                  <a:cubicBezTo>
                    <a:pt x="268" y="220"/>
                    <a:pt x="268" y="220"/>
                    <a:pt x="268" y="220"/>
                  </a:cubicBezTo>
                  <a:cubicBezTo>
                    <a:pt x="268" y="196"/>
                    <a:pt x="268" y="196"/>
                    <a:pt x="268" y="196"/>
                  </a:cubicBezTo>
                  <a:lnTo>
                    <a:pt x="29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0" name="Icon"/>
            <p:cNvSpPr>
              <a:spLocks noEditPoints="1"/>
            </p:cNvSpPr>
            <p:nvPr/>
          </p:nvSpPr>
          <p:spPr bwMode="auto">
            <a:xfrm>
              <a:off x="6182030" y="5854449"/>
              <a:ext cx="218823" cy="446689"/>
            </a:xfrm>
            <a:custGeom>
              <a:avLst/>
              <a:gdLst>
                <a:gd name="T0" fmla="*/ 149 w 151"/>
                <a:gd name="T1" fmla="*/ 294 h 311"/>
                <a:gd name="T2" fmla="*/ 133 w 151"/>
                <a:gd name="T3" fmla="*/ 310 h 311"/>
                <a:gd name="T4" fmla="*/ 116 w 151"/>
                <a:gd name="T5" fmla="*/ 294 h 311"/>
                <a:gd name="T6" fmla="*/ 116 w 151"/>
                <a:gd name="T7" fmla="*/ 294 h 311"/>
                <a:gd name="T8" fmla="*/ 117 w 151"/>
                <a:gd name="T9" fmla="*/ 188 h 311"/>
                <a:gd name="T10" fmla="*/ 99 w 151"/>
                <a:gd name="T11" fmla="*/ 188 h 311"/>
                <a:gd name="T12" fmla="*/ 100 w 151"/>
                <a:gd name="T13" fmla="*/ 26 h 311"/>
                <a:gd name="T14" fmla="*/ 100 w 151"/>
                <a:gd name="T15" fmla="*/ 26 h 311"/>
                <a:gd name="T16" fmla="*/ 126 w 151"/>
                <a:gd name="T17" fmla="*/ 1 h 311"/>
                <a:gd name="T18" fmla="*/ 151 w 151"/>
                <a:gd name="T19" fmla="*/ 26 h 311"/>
                <a:gd name="T20" fmla="*/ 151 w 151"/>
                <a:gd name="T21" fmla="*/ 26 h 311"/>
                <a:gd name="T22" fmla="*/ 150 w 151"/>
                <a:gd name="T23" fmla="*/ 176 h 311"/>
                <a:gd name="T24" fmla="*/ 150 w 151"/>
                <a:gd name="T25" fmla="*/ 189 h 311"/>
                <a:gd name="T26" fmla="*/ 149 w 151"/>
                <a:gd name="T27" fmla="*/ 294 h 311"/>
                <a:gd name="T28" fmla="*/ 77 w 151"/>
                <a:gd name="T29" fmla="*/ 104 h 311"/>
                <a:gd name="T30" fmla="*/ 77 w 151"/>
                <a:gd name="T31" fmla="*/ 79 h 311"/>
                <a:gd name="T32" fmla="*/ 77 w 151"/>
                <a:gd name="T33" fmla="*/ 76 h 311"/>
                <a:gd name="T34" fmla="*/ 77 w 151"/>
                <a:gd name="T35" fmla="*/ 6 h 311"/>
                <a:gd name="T36" fmla="*/ 77 w 151"/>
                <a:gd name="T37" fmla="*/ 6 h 311"/>
                <a:gd name="T38" fmla="*/ 72 w 151"/>
                <a:gd name="T39" fmla="*/ 0 h 311"/>
                <a:gd name="T40" fmla="*/ 66 w 151"/>
                <a:gd name="T41" fmla="*/ 6 h 311"/>
                <a:gd name="T42" fmla="*/ 66 w 151"/>
                <a:gd name="T43" fmla="*/ 6 h 311"/>
                <a:gd name="T44" fmla="*/ 66 w 151"/>
                <a:gd name="T45" fmla="*/ 76 h 311"/>
                <a:gd name="T46" fmla="*/ 55 w 151"/>
                <a:gd name="T47" fmla="*/ 76 h 311"/>
                <a:gd name="T48" fmla="*/ 56 w 151"/>
                <a:gd name="T49" fmla="*/ 6 h 311"/>
                <a:gd name="T50" fmla="*/ 56 w 151"/>
                <a:gd name="T51" fmla="*/ 6 h 311"/>
                <a:gd name="T52" fmla="*/ 50 w 151"/>
                <a:gd name="T53" fmla="*/ 0 h 311"/>
                <a:gd name="T54" fmla="*/ 44 w 151"/>
                <a:gd name="T55" fmla="*/ 6 h 311"/>
                <a:gd name="T56" fmla="*/ 44 w 151"/>
                <a:gd name="T57" fmla="*/ 6 h 311"/>
                <a:gd name="T58" fmla="*/ 44 w 151"/>
                <a:gd name="T59" fmla="*/ 76 h 311"/>
                <a:gd name="T60" fmla="*/ 33 w 151"/>
                <a:gd name="T61" fmla="*/ 76 h 311"/>
                <a:gd name="T62" fmla="*/ 34 w 151"/>
                <a:gd name="T63" fmla="*/ 6 h 311"/>
                <a:gd name="T64" fmla="*/ 34 w 151"/>
                <a:gd name="T65" fmla="*/ 6 h 311"/>
                <a:gd name="T66" fmla="*/ 28 w 151"/>
                <a:gd name="T67" fmla="*/ 0 h 311"/>
                <a:gd name="T68" fmla="*/ 23 w 151"/>
                <a:gd name="T69" fmla="*/ 6 h 311"/>
                <a:gd name="T70" fmla="*/ 23 w 151"/>
                <a:gd name="T71" fmla="*/ 6 h 311"/>
                <a:gd name="T72" fmla="*/ 22 w 151"/>
                <a:gd name="T73" fmla="*/ 76 h 311"/>
                <a:gd name="T74" fmla="*/ 12 w 151"/>
                <a:gd name="T75" fmla="*/ 76 h 311"/>
                <a:gd name="T76" fmla="*/ 12 w 151"/>
                <a:gd name="T77" fmla="*/ 6 h 311"/>
                <a:gd name="T78" fmla="*/ 12 w 151"/>
                <a:gd name="T79" fmla="*/ 6 h 311"/>
                <a:gd name="T80" fmla="*/ 6 w 151"/>
                <a:gd name="T81" fmla="*/ 0 h 311"/>
                <a:gd name="T82" fmla="*/ 1 w 151"/>
                <a:gd name="T83" fmla="*/ 6 h 311"/>
                <a:gd name="T84" fmla="*/ 1 w 151"/>
                <a:gd name="T85" fmla="*/ 6 h 311"/>
                <a:gd name="T86" fmla="*/ 0 w 151"/>
                <a:gd name="T87" fmla="*/ 76 h 311"/>
                <a:gd name="T88" fmla="*/ 0 w 151"/>
                <a:gd name="T89" fmla="*/ 79 h 311"/>
                <a:gd name="T90" fmla="*/ 0 w 151"/>
                <a:gd name="T91" fmla="*/ 104 h 311"/>
                <a:gd name="T92" fmla="*/ 0 w 151"/>
                <a:gd name="T93" fmla="*/ 104 h 311"/>
                <a:gd name="T94" fmla="*/ 19 w 151"/>
                <a:gd name="T95" fmla="*/ 123 h 311"/>
                <a:gd name="T96" fmla="*/ 19 w 151"/>
                <a:gd name="T97" fmla="*/ 123 h 311"/>
                <a:gd name="T98" fmla="*/ 21 w 151"/>
                <a:gd name="T99" fmla="*/ 123 h 311"/>
                <a:gd name="T100" fmla="*/ 20 w 151"/>
                <a:gd name="T101" fmla="*/ 295 h 311"/>
                <a:gd name="T102" fmla="*/ 21 w 151"/>
                <a:gd name="T103" fmla="*/ 295 h 311"/>
                <a:gd name="T104" fmla="*/ 37 w 151"/>
                <a:gd name="T105" fmla="*/ 311 h 311"/>
                <a:gd name="T106" fmla="*/ 54 w 151"/>
                <a:gd name="T107" fmla="*/ 295 h 311"/>
                <a:gd name="T108" fmla="*/ 54 w 151"/>
                <a:gd name="T109" fmla="*/ 295 h 311"/>
                <a:gd name="T110" fmla="*/ 55 w 151"/>
                <a:gd name="T111" fmla="*/ 123 h 311"/>
                <a:gd name="T112" fmla="*/ 57 w 151"/>
                <a:gd name="T113" fmla="*/ 123 h 311"/>
                <a:gd name="T114" fmla="*/ 57 w 151"/>
                <a:gd name="T115" fmla="*/ 123 h 311"/>
                <a:gd name="T116" fmla="*/ 57 w 151"/>
                <a:gd name="T117" fmla="*/ 123 h 311"/>
                <a:gd name="T118" fmla="*/ 77 w 151"/>
                <a:gd name="T119"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311">
                  <a:moveTo>
                    <a:pt x="149" y="294"/>
                  </a:moveTo>
                  <a:cubicBezTo>
                    <a:pt x="149" y="303"/>
                    <a:pt x="142" y="310"/>
                    <a:pt x="133" y="310"/>
                  </a:cubicBezTo>
                  <a:cubicBezTo>
                    <a:pt x="124" y="310"/>
                    <a:pt x="116" y="303"/>
                    <a:pt x="116" y="294"/>
                  </a:cubicBezTo>
                  <a:cubicBezTo>
                    <a:pt x="116" y="294"/>
                    <a:pt x="116" y="294"/>
                    <a:pt x="116" y="294"/>
                  </a:cubicBezTo>
                  <a:cubicBezTo>
                    <a:pt x="117" y="188"/>
                    <a:pt x="117" y="188"/>
                    <a:pt x="117" y="188"/>
                  </a:cubicBezTo>
                  <a:cubicBezTo>
                    <a:pt x="99" y="188"/>
                    <a:pt x="99" y="188"/>
                    <a:pt x="99" y="188"/>
                  </a:cubicBezTo>
                  <a:cubicBezTo>
                    <a:pt x="100" y="26"/>
                    <a:pt x="100" y="26"/>
                    <a:pt x="100" y="26"/>
                  </a:cubicBezTo>
                  <a:cubicBezTo>
                    <a:pt x="100" y="26"/>
                    <a:pt x="100" y="26"/>
                    <a:pt x="100" y="26"/>
                  </a:cubicBezTo>
                  <a:cubicBezTo>
                    <a:pt x="100" y="12"/>
                    <a:pt x="112" y="1"/>
                    <a:pt x="126" y="1"/>
                  </a:cubicBezTo>
                  <a:cubicBezTo>
                    <a:pt x="139" y="1"/>
                    <a:pt x="151" y="13"/>
                    <a:pt x="151" y="26"/>
                  </a:cubicBezTo>
                  <a:cubicBezTo>
                    <a:pt x="151" y="26"/>
                    <a:pt x="151" y="26"/>
                    <a:pt x="151" y="26"/>
                  </a:cubicBezTo>
                  <a:cubicBezTo>
                    <a:pt x="150" y="176"/>
                    <a:pt x="150" y="176"/>
                    <a:pt x="150" y="176"/>
                  </a:cubicBezTo>
                  <a:cubicBezTo>
                    <a:pt x="150" y="189"/>
                    <a:pt x="150" y="189"/>
                    <a:pt x="150" y="189"/>
                  </a:cubicBezTo>
                  <a:cubicBezTo>
                    <a:pt x="149" y="294"/>
                    <a:pt x="149" y="294"/>
                    <a:pt x="149" y="294"/>
                  </a:cubicBezTo>
                  <a:close/>
                  <a:moveTo>
                    <a:pt x="77" y="104"/>
                  </a:moveTo>
                  <a:cubicBezTo>
                    <a:pt x="77" y="79"/>
                    <a:pt x="77" y="79"/>
                    <a:pt x="77" y="79"/>
                  </a:cubicBezTo>
                  <a:cubicBezTo>
                    <a:pt x="77" y="76"/>
                    <a:pt x="77" y="76"/>
                    <a:pt x="77" y="76"/>
                  </a:cubicBezTo>
                  <a:cubicBezTo>
                    <a:pt x="77" y="6"/>
                    <a:pt x="77" y="6"/>
                    <a:pt x="77" y="6"/>
                  </a:cubicBezTo>
                  <a:cubicBezTo>
                    <a:pt x="77" y="6"/>
                    <a:pt x="77" y="6"/>
                    <a:pt x="77" y="6"/>
                  </a:cubicBezTo>
                  <a:cubicBezTo>
                    <a:pt x="77" y="3"/>
                    <a:pt x="75" y="0"/>
                    <a:pt x="72" y="0"/>
                  </a:cubicBezTo>
                  <a:cubicBezTo>
                    <a:pt x="69" y="0"/>
                    <a:pt x="66" y="3"/>
                    <a:pt x="66" y="6"/>
                  </a:cubicBezTo>
                  <a:cubicBezTo>
                    <a:pt x="66" y="6"/>
                    <a:pt x="66" y="6"/>
                    <a:pt x="66" y="6"/>
                  </a:cubicBezTo>
                  <a:cubicBezTo>
                    <a:pt x="66" y="76"/>
                    <a:pt x="66" y="76"/>
                    <a:pt x="66" y="76"/>
                  </a:cubicBezTo>
                  <a:cubicBezTo>
                    <a:pt x="55" y="76"/>
                    <a:pt x="55" y="76"/>
                    <a:pt x="55" y="76"/>
                  </a:cubicBezTo>
                  <a:cubicBezTo>
                    <a:pt x="56" y="6"/>
                    <a:pt x="56" y="6"/>
                    <a:pt x="56" y="6"/>
                  </a:cubicBezTo>
                  <a:cubicBezTo>
                    <a:pt x="56" y="6"/>
                    <a:pt x="56" y="6"/>
                    <a:pt x="56" y="6"/>
                  </a:cubicBezTo>
                  <a:cubicBezTo>
                    <a:pt x="56" y="3"/>
                    <a:pt x="53" y="0"/>
                    <a:pt x="50" y="0"/>
                  </a:cubicBezTo>
                  <a:cubicBezTo>
                    <a:pt x="47" y="0"/>
                    <a:pt x="44" y="3"/>
                    <a:pt x="44" y="6"/>
                  </a:cubicBezTo>
                  <a:cubicBezTo>
                    <a:pt x="44" y="6"/>
                    <a:pt x="44" y="6"/>
                    <a:pt x="44" y="6"/>
                  </a:cubicBezTo>
                  <a:cubicBezTo>
                    <a:pt x="44" y="76"/>
                    <a:pt x="44" y="76"/>
                    <a:pt x="44" y="76"/>
                  </a:cubicBezTo>
                  <a:cubicBezTo>
                    <a:pt x="33" y="76"/>
                    <a:pt x="33" y="76"/>
                    <a:pt x="33" y="76"/>
                  </a:cubicBezTo>
                  <a:cubicBezTo>
                    <a:pt x="34" y="6"/>
                    <a:pt x="34" y="6"/>
                    <a:pt x="34" y="6"/>
                  </a:cubicBezTo>
                  <a:cubicBezTo>
                    <a:pt x="34" y="6"/>
                    <a:pt x="34" y="6"/>
                    <a:pt x="34" y="6"/>
                  </a:cubicBezTo>
                  <a:cubicBezTo>
                    <a:pt x="34" y="3"/>
                    <a:pt x="31" y="0"/>
                    <a:pt x="28" y="0"/>
                  </a:cubicBezTo>
                  <a:cubicBezTo>
                    <a:pt x="25" y="0"/>
                    <a:pt x="23" y="3"/>
                    <a:pt x="23" y="6"/>
                  </a:cubicBezTo>
                  <a:cubicBezTo>
                    <a:pt x="23" y="6"/>
                    <a:pt x="23" y="6"/>
                    <a:pt x="23" y="6"/>
                  </a:cubicBezTo>
                  <a:cubicBezTo>
                    <a:pt x="22" y="76"/>
                    <a:pt x="22" y="76"/>
                    <a:pt x="22" y="76"/>
                  </a:cubicBezTo>
                  <a:cubicBezTo>
                    <a:pt x="12" y="76"/>
                    <a:pt x="12" y="76"/>
                    <a:pt x="12" y="76"/>
                  </a:cubicBezTo>
                  <a:cubicBezTo>
                    <a:pt x="12" y="6"/>
                    <a:pt x="12" y="6"/>
                    <a:pt x="12" y="6"/>
                  </a:cubicBezTo>
                  <a:cubicBezTo>
                    <a:pt x="12" y="6"/>
                    <a:pt x="12" y="6"/>
                    <a:pt x="12" y="6"/>
                  </a:cubicBezTo>
                  <a:cubicBezTo>
                    <a:pt x="12" y="3"/>
                    <a:pt x="10" y="0"/>
                    <a:pt x="6" y="0"/>
                  </a:cubicBezTo>
                  <a:cubicBezTo>
                    <a:pt x="3" y="0"/>
                    <a:pt x="1" y="3"/>
                    <a:pt x="1" y="6"/>
                  </a:cubicBezTo>
                  <a:cubicBezTo>
                    <a:pt x="1" y="6"/>
                    <a:pt x="1" y="6"/>
                    <a:pt x="1" y="6"/>
                  </a:cubicBezTo>
                  <a:cubicBezTo>
                    <a:pt x="0" y="76"/>
                    <a:pt x="0" y="76"/>
                    <a:pt x="0" y="76"/>
                  </a:cubicBezTo>
                  <a:cubicBezTo>
                    <a:pt x="0" y="79"/>
                    <a:pt x="0" y="79"/>
                    <a:pt x="0" y="79"/>
                  </a:cubicBezTo>
                  <a:cubicBezTo>
                    <a:pt x="0" y="104"/>
                    <a:pt x="0" y="104"/>
                    <a:pt x="0" y="104"/>
                  </a:cubicBezTo>
                  <a:cubicBezTo>
                    <a:pt x="0" y="104"/>
                    <a:pt x="0" y="104"/>
                    <a:pt x="0" y="104"/>
                  </a:cubicBezTo>
                  <a:cubicBezTo>
                    <a:pt x="0" y="114"/>
                    <a:pt x="9" y="123"/>
                    <a:pt x="19" y="123"/>
                  </a:cubicBezTo>
                  <a:cubicBezTo>
                    <a:pt x="19" y="123"/>
                    <a:pt x="19" y="123"/>
                    <a:pt x="19" y="123"/>
                  </a:cubicBezTo>
                  <a:cubicBezTo>
                    <a:pt x="21" y="123"/>
                    <a:pt x="21" y="123"/>
                    <a:pt x="21" y="123"/>
                  </a:cubicBezTo>
                  <a:cubicBezTo>
                    <a:pt x="20" y="295"/>
                    <a:pt x="20" y="295"/>
                    <a:pt x="20" y="295"/>
                  </a:cubicBezTo>
                  <a:cubicBezTo>
                    <a:pt x="21" y="295"/>
                    <a:pt x="21" y="295"/>
                    <a:pt x="21" y="295"/>
                  </a:cubicBezTo>
                  <a:cubicBezTo>
                    <a:pt x="21" y="304"/>
                    <a:pt x="28" y="311"/>
                    <a:pt x="37" y="311"/>
                  </a:cubicBezTo>
                  <a:cubicBezTo>
                    <a:pt x="46" y="311"/>
                    <a:pt x="53" y="304"/>
                    <a:pt x="54" y="295"/>
                  </a:cubicBezTo>
                  <a:cubicBezTo>
                    <a:pt x="54" y="295"/>
                    <a:pt x="54" y="295"/>
                    <a:pt x="54" y="295"/>
                  </a:cubicBezTo>
                  <a:cubicBezTo>
                    <a:pt x="55" y="123"/>
                    <a:pt x="55" y="123"/>
                    <a:pt x="55" y="123"/>
                  </a:cubicBezTo>
                  <a:cubicBezTo>
                    <a:pt x="57" y="123"/>
                    <a:pt x="57" y="123"/>
                    <a:pt x="57" y="123"/>
                  </a:cubicBezTo>
                  <a:cubicBezTo>
                    <a:pt x="57" y="123"/>
                    <a:pt x="57" y="123"/>
                    <a:pt x="57" y="123"/>
                  </a:cubicBezTo>
                  <a:cubicBezTo>
                    <a:pt x="57" y="123"/>
                    <a:pt x="57" y="123"/>
                    <a:pt x="57" y="123"/>
                  </a:cubicBezTo>
                  <a:cubicBezTo>
                    <a:pt x="68" y="123"/>
                    <a:pt x="76" y="115"/>
                    <a:pt x="77"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1" name="Icon"/>
            <p:cNvSpPr>
              <a:spLocks noEditPoints="1"/>
            </p:cNvSpPr>
            <p:nvPr/>
          </p:nvSpPr>
          <p:spPr bwMode="auto">
            <a:xfrm>
              <a:off x="3812269" y="5858322"/>
              <a:ext cx="429210" cy="438943"/>
            </a:xfrm>
            <a:custGeom>
              <a:avLst/>
              <a:gdLst>
                <a:gd name="T0" fmla="*/ 145 w 184"/>
                <a:gd name="T1" fmla="*/ 95 h 188"/>
                <a:gd name="T2" fmla="*/ 161 w 184"/>
                <a:gd name="T3" fmla="*/ 69 h 188"/>
                <a:gd name="T4" fmla="*/ 151 w 184"/>
                <a:gd name="T5" fmla="*/ 27 h 188"/>
                <a:gd name="T6" fmla="*/ 125 w 184"/>
                <a:gd name="T7" fmla="*/ 27 h 188"/>
                <a:gd name="T8" fmla="*/ 151 w 184"/>
                <a:gd name="T9" fmla="*/ 27 h 188"/>
                <a:gd name="T10" fmla="*/ 138 w 184"/>
                <a:gd name="T11" fmla="*/ 121 h 188"/>
                <a:gd name="T12" fmla="*/ 120 w 184"/>
                <a:gd name="T13" fmla="*/ 110 h 188"/>
                <a:gd name="T14" fmla="*/ 123 w 184"/>
                <a:gd name="T15" fmla="*/ 36 h 188"/>
                <a:gd name="T16" fmla="*/ 94 w 184"/>
                <a:gd name="T17" fmla="*/ 36 h 188"/>
                <a:gd name="T18" fmla="*/ 123 w 184"/>
                <a:gd name="T19" fmla="*/ 36 h 188"/>
                <a:gd name="T20" fmla="*/ 108 w 184"/>
                <a:gd name="T21" fmla="*/ 18 h 188"/>
                <a:gd name="T22" fmla="*/ 108 w 184"/>
                <a:gd name="T23" fmla="*/ 8 h 188"/>
                <a:gd name="T24" fmla="*/ 93 w 184"/>
                <a:gd name="T25" fmla="*/ 20 h 188"/>
                <a:gd name="T26" fmla="*/ 63 w 184"/>
                <a:gd name="T27" fmla="*/ 20 h 188"/>
                <a:gd name="T28" fmla="*/ 93 w 184"/>
                <a:gd name="T29" fmla="*/ 20 h 188"/>
                <a:gd name="T30" fmla="*/ 47 w 184"/>
                <a:gd name="T31" fmla="*/ 34 h 188"/>
                <a:gd name="T32" fmla="*/ 47 w 184"/>
                <a:gd name="T33" fmla="*/ 23 h 188"/>
                <a:gd name="T34" fmla="*/ 22 w 184"/>
                <a:gd name="T35" fmla="*/ 84 h 188"/>
                <a:gd name="T36" fmla="*/ 12 w 184"/>
                <a:gd name="T37" fmla="*/ 54 h 188"/>
                <a:gd name="T38" fmla="*/ 22 w 184"/>
                <a:gd name="T39" fmla="*/ 84 h 188"/>
                <a:gd name="T40" fmla="*/ 55 w 184"/>
                <a:gd name="T41" fmla="*/ 141 h 188"/>
                <a:gd name="T42" fmla="*/ 42 w 184"/>
                <a:gd name="T43" fmla="*/ 145 h 188"/>
                <a:gd name="T44" fmla="*/ 60 w 184"/>
                <a:gd name="T45" fmla="*/ 45 h 188"/>
                <a:gd name="T46" fmla="*/ 91 w 184"/>
                <a:gd name="T47" fmla="*/ 45 h 188"/>
                <a:gd name="T48" fmla="*/ 60 w 184"/>
                <a:gd name="T49" fmla="*/ 45 h 188"/>
                <a:gd name="T50" fmla="*/ 112 w 184"/>
                <a:gd name="T51" fmla="*/ 136 h 188"/>
                <a:gd name="T52" fmla="*/ 96 w 184"/>
                <a:gd name="T53" fmla="*/ 162 h 188"/>
                <a:gd name="T54" fmla="*/ 166 w 184"/>
                <a:gd name="T55" fmla="*/ 26 h 188"/>
                <a:gd name="T56" fmla="*/ 89 w 184"/>
                <a:gd name="T57" fmla="*/ 1 h 188"/>
                <a:gd name="T58" fmla="*/ 0 w 184"/>
                <a:gd name="T59" fmla="*/ 42 h 188"/>
                <a:gd name="T60" fmla="*/ 13 w 184"/>
                <a:gd name="T61" fmla="*/ 139 h 188"/>
                <a:gd name="T62" fmla="*/ 93 w 184"/>
                <a:gd name="T63" fmla="*/ 183 h 188"/>
                <a:gd name="T64" fmla="*/ 179 w 184"/>
                <a:gd name="T65" fmla="*/ 122 h 188"/>
                <a:gd name="T66" fmla="*/ 166 w 184"/>
                <a:gd name="T67" fmla="*/ 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88">
                  <a:moveTo>
                    <a:pt x="162" y="87"/>
                  </a:moveTo>
                  <a:cubicBezTo>
                    <a:pt x="157" y="94"/>
                    <a:pt x="150" y="98"/>
                    <a:pt x="145" y="95"/>
                  </a:cubicBezTo>
                  <a:cubicBezTo>
                    <a:pt x="140" y="92"/>
                    <a:pt x="140" y="84"/>
                    <a:pt x="144" y="77"/>
                  </a:cubicBezTo>
                  <a:cubicBezTo>
                    <a:pt x="149" y="69"/>
                    <a:pt x="156" y="66"/>
                    <a:pt x="161" y="69"/>
                  </a:cubicBezTo>
                  <a:cubicBezTo>
                    <a:pt x="166" y="72"/>
                    <a:pt x="166" y="80"/>
                    <a:pt x="162" y="87"/>
                  </a:cubicBezTo>
                  <a:moveTo>
                    <a:pt x="151" y="27"/>
                  </a:moveTo>
                  <a:cubicBezTo>
                    <a:pt x="151" y="30"/>
                    <a:pt x="145" y="32"/>
                    <a:pt x="138" y="32"/>
                  </a:cubicBezTo>
                  <a:cubicBezTo>
                    <a:pt x="131" y="32"/>
                    <a:pt x="125" y="30"/>
                    <a:pt x="125" y="27"/>
                  </a:cubicBezTo>
                  <a:cubicBezTo>
                    <a:pt x="125" y="25"/>
                    <a:pt x="131" y="23"/>
                    <a:pt x="138" y="23"/>
                  </a:cubicBezTo>
                  <a:cubicBezTo>
                    <a:pt x="145" y="23"/>
                    <a:pt x="151" y="25"/>
                    <a:pt x="151" y="27"/>
                  </a:cubicBezTo>
                  <a:moveTo>
                    <a:pt x="137" y="102"/>
                  </a:moveTo>
                  <a:cubicBezTo>
                    <a:pt x="142" y="105"/>
                    <a:pt x="142" y="114"/>
                    <a:pt x="138" y="121"/>
                  </a:cubicBezTo>
                  <a:cubicBezTo>
                    <a:pt x="133" y="128"/>
                    <a:pt x="126" y="132"/>
                    <a:pt x="121" y="129"/>
                  </a:cubicBezTo>
                  <a:cubicBezTo>
                    <a:pt x="116" y="126"/>
                    <a:pt x="116" y="117"/>
                    <a:pt x="120" y="110"/>
                  </a:cubicBezTo>
                  <a:cubicBezTo>
                    <a:pt x="125" y="103"/>
                    <a:pt x="132" y="99"/>
                    <a:pt x="137" y="102"/>
                  </a:cubicBezTo>
                  <a:moveTo>
                    <a:pt x="123" y="36"/>
                  </a:moveTo>
                  <a:cubicBezTo>
                    <a:pt x="123" y="39"/>
                    <a:pt x="116" y="41"/>
                    <a:pt x="108" y="41"/>
                  </a:cubicBezTo>
                  <a:cubicBezTo>
                    <a:pt x="100" y="41"/>
                    <a:pt x="94" y="39"/>
                    <a:pt x="94" y="36"/>
                  </a:cubicBezTo>
                  <a:cubicBezTo>
                    <a:pt x="94" y="33"/>
                    <a:pt x="100" y="30"/>
                    <a:pt x="108" y="30"/>
                  </a:cubicBezTo>
                  <a:cubicBezTo>
                    <a:pt x="116" y="30"/>
                    <a:pt x="123" y="33"/>
                    <a:pt x="123" y="36"/>
                  </a:cubicBezTo>
                  <a:moveTo>
                    <a:pt x="122" y="13"/>
                  </a:moveTo>
                  <a:cubicBezTo>
                    <a:pt x="122" y="15"/>
                    <a:pt x="116" y="18"/>
                    <a:pt x="108" y="18"/>
                  </a:cubicBezTo>
                  <a:cubicBezTo>
                    <a:pt x="100" y="18"/>
                    <a:pt x="94" y="15"/>
                    <a:pt x="94" y="13"/>
                  </a:cubicBezTo>
                  <a:cubicBezTo>
                    <a:pt x="94" y="10"/>
                    <a:pt x="100" y="8"/>
                    <a:pt x="108" y="8"/>
                  </a:cubicBezTo>
                  <a:cubicBezTo>
                    <a:pt x="116" y="8"/>
                    <a:pt x="122" y="10"/>
                    <a:pt x="122" y="13"/>
                  </a:cubicBezTo>
                  <a:moveTo>
                    <a:pt x="93" y="20"/>
                  </a:moveTo>
                  <a:cubicBezTo>
                    <a:pt x="93" y="23"/>
                    <a:pt x="86" y="25"/>
                    <a:pt x="78" y="25"/>
                  </a:cubicBezTo>
                  <a:cubicBezTo>
                    <a:pt x="70" y="25"/>
                    <a:pt x="63" y="23"/>
                    <a:pt x="63" y="20"/>
                  </a:cubicBezTo>
                  <a:cubicBezTo>
                    <a:pt x="63" y="17"/>
                    <a:pt x="70" y="15"/>
                    <a:pt x="78" y="15"/>
                  </a:cubicBezTo>
                  <a:cubicBezTo>
                    <a:pt x="86" y="15"/>
                    <a:pt x="93" y="17"/>
                    <a:pt x="93" y="20"/>
                  </a:cubicBezTo>
                  <a:moveTo>
                    <a:pt x="63" y="28"/>
                  </a:moveTo>
                  <a:cubicBezTo>
                    <a:pt x="63" y="31"/>
                    <a:pt x="56" y="34"/>
                    <a:pt x="47" y="34"/>
                  </a:cubicBezTo>
                  <a:cubicBezTo>
                    <a:pt x="38" y="34"/>
                    <a:pt x="31" y="31"/>
                    <a:pt x="31" y="28"/>
                  </a:cubicBezTo>
                  <a:cubicBezTo>
                    <a:pt x="31" y="25"/>
                    <a:pt x="38" y="23"/>
                    <a:pt x="47" y="23"/>
                  </a:cubicBezTo>
                  <a:cubicBezTo>
                    <a:pt x="56" y="23"/>
                    <a:pt x="63" y="25"/>
                    <a:pt x="63" y="28"/>
                  </a:cubicBezTo>
                  <a:moveTo>
                    <a:pt x="22" y="84"/>
                  </a:moveTo>
                  <a:cubicBezTo>
                    <a:pt x="18" y="85"/>
                    <a:pt x="13" y="79"/>
                    <a:pt x="11" y="71"/>
                  </a:cubicBezTo>
                  <a:cubicBezTo>
                    <a:pt x="8" y="63"/>
                    <a:pt x="9" y="55"/>
                    <a:pt x="12" y="54"/>
                  </a:cubicBezTo>
                  <a:cubicBezTo>
                    <a:pt x="16" y="53"/>
                    <a:pt x="21" y="59"/>
                    <a:pt x="24" y="67"/>
                  </a:cubicBezTo>
                  <a:cubicBezTo>
                    <a:pt x="26" y="75"/>
                    <a:pt x="25" y="83"/>
                    <a:pt x="22" y="84"/>
                  </a:cubicBezTo>
                  <a:moveTo>
                    <a:pt x="44" y="128"/>
                  </a:moveTo>
                  <a:cubicBezTo>
                    <a:pt x="47" y="127"/>
                    <a:pt x="52" y="133"/>
                    <a:pt x="55" y="141"/>
                  </a:cubicBezTo>
                  <a:cubicBezTo>
                    <a:pt x="58" y="150"/>
                    <a:pt x="57" y="157"/>
                    <a:pt x="53" y="158"/>
                  </a:cubicBezTo>
                  <a:cubicBezTo>
                    <a:pt x="50" y="160"/>
                    <a:pt x="45" y="154"/>
                    <a:pt x="42" y="145"/>
                  </a:cubicBezTo>
                  <a:cubicBezTo>
                    <a:pt x="39" y="137"/>
                    <a:pt x="40" y="130"/>
                    <a:pt x="44" y="128"/>
                  </a:cubicBezTo>
                  <a:moveTo>
                    <a:pt x="60" y="45"/>
                  </a:moveTo>
                  <a:cubicBezTo>
                    <a:pt x="60" y="42"/>
                    <a:pt x="67" y="39"/>
                    <a:pt x="76" y="39"/>
                  </a:cubicBezTo>
                  <a:cubicBezTo>
                    <a:pt x="84" y="39"/>
                    <a:pt x="91" y="42"/>
                    <a:pt x="91" y="45"/>
                  </a:cubicBezTo>
                  <a:cubicBezTo>
                    <a:pt x="91" y="48"/>
                    <a:pt x="84" y="50"/>
                    <a:pt x="76" y="50"/>
                  </a:cubicBezTo>
                  <a:cubicBezTo>
                    <a:pt x="67" y="50"/>
                    <a:pt x="60" y="48"/>
                    <a:pt x="60" y="45"/>
                  </a:cubicBezTo>
                  <a:moveTo>
                    <a:pt x="95" y="144"/>
                  </a:moveTo>
                  <a:cubicBezTo>
                    <a:pt x="99" y="137"/>
                    <a:pt x="107" y="133"/>
                    <a:pt x="112" y="136"/>
                  </a:cubicBezTo>
                  <a:cubicBezTo>
                    <a:pt x="117" y="139"/>
                    <a:pt x="117" y="148"/>
                    <a:pt x="113" y="155"/>
                  </a:cubicBezTo>
                  <a:cubicBezTo>
                    <a:pt x="109" y="162"/>
                    <a:pt x="101" y="165"/>
                    <a:pt x="96" y="162"/>
                  </a:cubicBezTo>
                  <a:cubicBezTo>
                    <a:pt x="91" y="159"/>
                    <a:pt x="91" y="151"/>
                    <a:pt x="95" y="144"/>
                  </a:cubicBezTo>
                  <a:moveTo>
                    <a:pt x="166" y="26"/>
                  </a:moveTo>
                  <a:cubicBezTo>
                    <a:pt x="153" y="19"/>
                    <a:pt x="129" y="6"/>
                    <a:pt x="120" y="4"/>
                  </a:cubicBezTo>
                  <a:cubicBezTo>
                    <a:pt x="110" y="1"/>
                    <a:pt x="100" y="0"/>
                    <a:pt x="89" y="1"/>
                  </a:cubicBezTo>
                  <a:cubicBezTo>
                    <a:pt x="78" y="3"/>
                    <a:pt x="36" y="13"/>
                    <a:pt x="24" y="16"/>
                  </a:cubicBezTo>
                  <a:cubicBezTo>
                    <a:pt x="12" y="19"/>
                    <a:pt x="0" y="28"/>
                    <a:pt x="0" y="42"/>
                  </a:cubicBezTo>
                  <a:cubicBezTo>
                    <a:pt x="0" y="55"/>
                    <a:pt x="1" y="97"/>
                    <a:pt x="2" y="108"/>
                  </a:cubicBezTo>
                  <a:cubicBezTo>
                    <a:pt x="3" y="118"/>
                    <a:pt x="6" y="132"/>
                    <a:pt x="13" y="139"/>
                  </a:cubicBezTo>
                  <a:cubicBezTo>
                    <a:pt x="20" y="145"/>
                    <a:pt x="50" y="173"/>
                    <a:pt x="56" y="178"/>
                  </a:cubicBezTo>
                  <a:cubicBezTo>
                    <a:pt x="63" y="183"/>
                    <a:pt x="77" y="188"/>
                    <a:pt x="93" y="183"/>
                  </a:cubicBezTo>
                  <a:cubicBezTo>
                    <a:pt x="110" y="178"/>
                    <a:pt x="150" y="159"/>
                    <a:pt x="160" y="155"/>
                  </a:cubicBezTo>
                  <a:cubicBezTo>
                    <a:pt x="170" y="151"/>
                    <a:pt x="177" y="136"/>
                    <a:pt x="179" y="122"/>
                  </a:cubicBezTo>
                  <a:cubicBezTo>
                    <a:pt x="180" y="107"/>
                    <a:pt x="181" y="74"/>
                    <a:pt x="182" y="58"/>
                  </a:cubicBezTo>
                  <a:cubicBezTo>
                    <a:pt x="184" y="42"/>
                    <a:pt x="179" y="33"/>
                    <a:pt x="166"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2" name="Icon"/>
            <p:cNvSpPr>
              <a:spLocks noEditPoints="1"/>
            </p:cNvSpPr>
            <p:nvPr/>
          </p:nvSpPr>
          <p:spPr bwMode="auto">
            <a:xfrm>
              <a:off x="5015863" y="5874506"/>
              <a:ext cx="405831" cy="406575"/>
            </a:xfrm>
            <a:custGeom>
              <a:avLst/>
              <a:gdLst>
                <a:gd name="T0" fmla="*/ 197 w 228"/>
                <a:gd name="T1" fmla="*/ 35 h 228"/>
                <a:gd name="T2" fmla="*/ 114 w 228"/>
                <a:gd name="T3" fmla="*/ 0 h 228"/>
                <a:gd name="T4" fmla="*/ 31 w 228"/>
                <a:gd name="T5" fmla="*/ 36 h 228"/>
                <a:gd name="T6" fmla="*/ 0 w 228"/>
                <a:gd name="T7" fmla="*/ 114 h 228"/>
                <a:gd name="T8" fmla="*/ 32 w 228"/>
                <a:gd name="T9" fmla="*/ 192 h 228"/>
                <a:gd name="T10" fmla="*/ 114 w 228"/>
                <a:gd name="T11" fmla="*/ 228 h 228"/>
                <a:gd name="T12" fmla="*/ 197 w 228"/>
                <a:gd name="T13" fmla="*/ 192 h 228"/>
                <a:gd name="T14" fmla="*/ 228 w 228"/>
                <a:gd name="T15" fmla="*/ 114 h 228"/>
                <a:gd name="T16" fmla="*/ 215 w 228"/>
                <a:gd name="T17" fmla="*/ 83 h 228"/>
                <a:gd name="T18" fmla="*/ 199 w 228"/>
                <a:gd name="T19" fmla="*/ 111 h 228"/>
                <a:gd name="T20" fmla="*/ 159 w 228"/>
                <a:gd name="T21" fmla="*/ 110 h 228"/>
                <a:gd name="T22" fmla="*/ 139 w 228"/>
                <a:gd name="T23" fmla="*/ 76 h 228"/>
                <a:gd name="T24" fmla="*/ 159 w 228"/>
                <a:gd name="T25" fmla="*/ 41 h 228"/>
                <a:gd name="T26" fmla="*/ 215 w 228"/>
                <a:gd name="T27" fmla="*/ 83 h 228"/>
                <a:gd name="T28" fmla="*/ 134 w 228"/>
                <a:gd name="T29" fmla="*/ 149 h 228"/>
                <a:gd name="T30" fmla="*/ 74 w 228"/>
                <a:gd name="T31" fmla="*/ 114 h 228"/>
                <a:gd name="T32" fmla="*/ 134 w 228"/>
                <a:gd name="T33" fmla="*/ 79 h 228"/>
                <a:gd name="T34" fmla="*/ 185 w 228"/>
                <a:gd name="T35" fmla="*/ 35 h 228"/>
                <a:gd name="T36" fmla="*/ 146 w 228"/>
                <a:gd name="T37" fmla="*/ 13 h 228"/>
                <a:gd name="T38" fmla="*/ 89 w 228"/>
                <a:gd name="T39" fmla="*/ 11 h 228"/>
                <a:gd name="T40" fmla="*/ 139 w 228"/>
                <a:gd name="T41" fmla="*/ 11 h 228"/>
                <a:gd name="T42" fmla="*/ 154 w 228"/>
                <a:gd name="T43" fmla="*/ 38 h 228"/>
                <a:gd name="T44" fmla="*/ 134 w 228"/>
                <a:gd name="T45" fmla="*/ 73 h 228"/>
                <a:gd name="T46" fmla="*/ 94 w 228"/>
                <a:gd name="T47" fmla="*/ 73 h 228"/>
                <a:gd name="T48" fmla="*/ 73 w 228"/>
                <a:gd name="T49" fmla="*/ 38 h 228"/>
                <a:gd name="T50" fmla="*/ 82 w 228"/>
                <a:gd name="T51" fmla="*/ 13 h 228"/>
                <a:gd name="T52" fmla="*/ 42 w 228"/>
                <a:gd name="T53" fmla="*/ 36 h 228"/>
                <a:gd name="T54" fmla="*/ 37 w 228"/>
                <a:gd name="T55" fmla="*/ 41 h 228"/>
                <a:gd name="T56" fmla="*/ 69 w 228"/>
                <a:gd name="T57" fmla="*/ 41 h 228"/>
                <a:gd name="T58" fmla="*/ 89 w 228"/>
                <a:gd name="T59" fmla="*/ 76 h 228"/>
                <a:gd name="T60" fmla="*/ 28 w 228"/>
                <a:gd name="T61" fmla="*/ 111 h 228"/>
                <a:gd name="T62" fmla="*/ 37 w 228"/>
                <a:gd name="T63" fmla="*/ 41 h 228"/>
                <a:gd name="T64" fmla="*/ 10 w 228"/>
                <a:gd name="T65" fmla="*/ 91 h 228"/>
                <a:gd name="T66" fmla="*/ 11 w 228"/>
                <a:gd name="T67" fmla="*/ 137 h 228"/>
                <a:gd name="T68" fmla="*/ 13 w 228"/>
                <a:gd name="T69" fmla="*/ 145 h 228"/>
                <a:gd name="T70" fmla="*/ 69 w 228"/>
                <a:gd name="T71" fmla="*/ 117 h 228"/>
                <a:gd name="T72" fmla="*/ 90 w 228"/>
                <a:gd name="T73" fmla="*/ 152 h 228"/>
                <a:gd name="T74" fmla="*/ 68 w 228"/>
                <a:gd name="T75" fmla="*/ 187 h 228"/>
                <a:gd name="T76" fmla="*/ 13 w 228"/>
                <a:gd name="T77" fmla="*/ 145 h 228"/>
                <a:gd name="T78" fmla="*/ 69 w 228"/>
                <a:gd name="T79" fmla="*/ 192 h 228"/>
                <a:gd name="T80" fmla="*/ 43 w 228"/>
                <a:gd name="T81" fmla="*/ 192 h 228"/>
                <a:gd name="T82" fmla="*/ 114 w 228"/>
                <a:gd name="T83" fmla="*/ 220 h 228"/>
                <a:gd name="T84" fmla="*/ 74 w 228"/>
                <a:gd name="T85" fmla="*/ 190 h 228"/>
                <a:gd name="T86" fmla="*/ 94 w 228"/>
                <a:gd name="T87" fmla="*/ 154 h 228"/>
                <a:gd name="T88" fmla="*/ 134 w 228"/>
                <a:gd name="T89" fmla="*/ 154 h 228"/>
                <a:gd name="T90" fmla="*/ 139 w 228"/>
                <a:gd name="T91" fmla="*/ 217 h 228"/>
                <a:gd name="T92" fmla="*/ 159 w 228"/>
                <a:gd name="T93" fmla="*/ 192 h 228"/>
                <a:gd name="T94" fmla="*/ 146 w 228"/>
                <a:gd name="T95" fmla="*/ 215 h 228"/>
                <a:gd name="T96" fmla="*/ 159 w 228"/>
                <a:gd name="T97" fmla="*/ 186 h 228"/>
                <a:gd name="T98" fmla="*/ 159 w 228"/>
                <a:gd name="T99" fmla="*/ 116 h 228"/>
                <a:gd name="T100" fmla="*/ 199 w 228"/>
                <a:gd name="T101" fmla="*/ 116 h 228"/>
                <a:gd name="T102" fmla="*/ 216 w 228"/>
                <a:gd name="T103" fmla="*/ 144 h 228"/>
                <a:gd name="T104" fmla="*/ 217 w 228"/>
                <a:gd name="T105" fmla="*/ 136 h 228"/>
                <a:gd name="T106" fmla="*/ 217 w 228"/>
                <a:gd name="T107" fmla="*/ 91 h 228"/>
                <a:gd name="T108" fmla="*/ 217 w 228"/>
                <a:gd name="T10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28">
                  <a:moveTo>
                    <a:pt x="223" y="81"/>
                  </a:moveTo>
                  <a:cubicBezTo>
                    <a:pt x="218" y="64"/>
                    <a:pt x="209" y="48"/>
                    <a:pt x="197" y="35"/>
                  </a:cubicBezTo>
                  <a:cubicBezTo>
                    <a:pt x="182" y="20"/>
                    <a:pt x="162" y="8"/>
                    <a:pt x="140" y="3"/>
                  </a:cubicBezTo>
                  <a:cubicBezTo>
                    <a:pt x="132" y="1"/>
                    <a:pt x="123" y="0"/>
                    <a:pt x="114" y="0"/>
                  </a:cubicBezTo>
                  <a:cubicBezTo>
                    <a:pt x="105" y="0"/>
                    <a:pt x="96" y="1"/>
                    <a:pt x="87" y="3"/>
                  </a:cubicBezTo>
                  <a:cubicBezTo>
                    <a:pt x="65" y="8"/>
                    <a:pt x="46" y="20"/>
                    <a:pt x="31" y="36"/>
                  </a:cubicBezTo>
                  <a:cubicBezTo>
                    <a:pt x="19" y="48"/>
                    <a:pt x="10" y="64"/>
                    <a:pt x="5" y="81"/>
                  </a:cubicBezTo>
                  <a:cubicBezTo>
                    <a:pt x="2" y="91"/>
                    <a:pt x="0" y="102"/>
                    <a:pt x="0" y="114"/>
                  </a:cubicBezTo>
                  <a:cubicBezTo>
                    <a:pt x="0" y="125"/>
                    <a:pt x="2" y="137"/>
                    <a:pt x="5" y="147"/>
                  </a:cubicBezTo>
                  <a:cubicBezTo>
                    <a:pt x="10" y="164"/>
                    <a:pt x="19" y="180"/>
                    <a:pt x="32" y="192"/>
                  </a:cubicBezTo>
                  <a:cubicBezTo>
                    <a:pt x="46" y="208"/>
                    <a:pt x="66" y="219"/>
                    <a:pt x="87" y="225"/>
                  </a:cubicBezTo>
                  <a:cubicBezTo>
                    <a:pt x="96" y="227"/>
                    <a:pt x="105" y="228"/>
                    <a:pt x="114" y="228"/>
                  </a:cubicBezTo>
                  <a:cubicBezTo>
                    <a:pt x="123" y="228"/>
                    <a:pt x="132" y="227"/>
                    <a:pt x="140" y="225"/>
                  </a:cubicBezTo>
                  <a:cubicBezTo>
                    <a:pt x="162" y="219"/>
                    <a:pt x="182" y="208"/>
                    <a:pt x="197" y="192"/>
                  </a:cubicBezTo>
                  <a:cubicBezTo>
                    <a:pt x="209" y="179"/>
                    <a:pt x="218" y="163"/>
                    <a:pt x="223" y="146"/>
                  </a:cubicBezTo>
                  <a:cubicBezTo>
                    <a:pt x="226" y="136"/>
                    <a:pt x="228" y="125"/>
                    <a:pt x="228" y="114"/>
                  </a:cubicBezTo>
                  <a:cubicBezTo>
                    <a:pt x="228" y="102"/>
                    <a:pt x="226" y="91"/>
                    <a:pt x="223" y="81"/>
                  </a:cubicBezTo>
                  <a:close/>
                  <a:moveTo>
                    <a:pt x="215" y="83"/>
                  </a:moveTo>
                  <a:cubicBezTo>
                    <a:pt x="200" y="110"/>
                    <a:pt x="200" y="110"/>
                    <a:pt x="200" y="110"/>
                  </a:cubicBezTo>
                  <a:cubicBezTo>
                    <a:pt x="199" y="111"/>
                    <a:pt x="199" y="111"/>
                    <a:pt x="199" y="111"/>
                  </a:cubicBezTo>
                  <a:cubicBezTo>
                    <a:pt x="159" y="111"/>
                    <a:pt x="159" y="111"/>
                    <a:pt x="159" y="111"/>
                  </a:cubicBezTo>
                  <a:cubicBezTo>
                    <a:pt x="159" y="110"/>
                    <a:pt x="159" y="110"/>
                    <a:pt x="159" y="110"/>
                  </a:cubicBezTo>
                  <a:cubicBezTo>
                    <a:pt x="139" y="76"/>
                    <a:pt x="139" y="76"/>
                    <a:pt x="139" y="76"/>
                  </a:cubicBezTo>
                  <a:cubicBezTo>
                    <a:pt x="139" y="76"/>
                    <a:pt x="139" y="76"/>
                    <a:pt x="139" y="76"/>
                  </a:cubicBezTo>
                  <a:cubicBezTo>
                    <a:pt x="159" y="41"/>
                    <a:pt x="159" y="41"/>
                    <a:pt x="159" y="41"/>
                  </a:cubicBezTo>
                  <a:cubicBezTo>
                    <a:pt x="159" y="41"/>
                    <a:pt x="159" y="41"/>
                    <a:pt x="159" y="41"/>
                  </a:cubicBezTo>
                  <a:cubicBezTo>
                    <a:pt x="191" y="41"/>
                    <a:pt x="191" y="41"/>
                    <a:pt x="191" y="41"/>
                  </a:cubicBezTo>
                  <a:cubicBezTo>
                    <a:pt x="202" y="53"/>
                    <a:pt x="211" y="67"/>
                    <a:pt x="215" y="83"/>
                  </a:cubicBezTo>
                  <a:close/>
                  <a:moveTo>
                    <a:pt x="154" y="113"/>
                  </a:moveTo>
                  <a:cubicBezTo>
                    <a:pt x="134" y="149"/>
                    <a:pt x="134" y="149"/>
                    <a:pt x="134" y="149"/>
                  </a:cubicBezTo>
                  <a:cubicBezTo>
                    <a:pt x="94" y="149"/>
                    <a:pt x="94" y="149"/>
                    <a:pt x="94" y="149"/>
                  </a:cubicBezTo>
                  <a:cubicBezTo>
                    <a:pt x="74" y="114"/>
                    <a:pt x="74" y="114"/>
                    <a:pt x="74" y="114"/>
                  </a:cubicBezTo>
                  <a:cubicBezTo>
                    <a:pt x="94" y="79"/>
                    <a:pt x="94" y="79"/>
                    <a:pt x="94" y="79"/>
                  </a:cubicBezTo>
                  <a:cubicBezTo>
                    <a:pt x="134" y="79"/>
                    <a:pt x="134" y="79"/>
                    <a:pt x="134" y="79"/>
                  </a:cubicBezTo>
                  <a:lnTo>
                    <a:pt x="154" y="113"/>
                  </a:lnTo>
                  <a:close/>
                  <a:moveTo>
                    <a:pt x="185" y="35"/>
                  </a:moveTo>
                  <a:cubicBezTo>
                    <a:pt x="159" y="35"/>
                    <a:pt x="159" y="35"/>
                    <a:pt x="159" y="35"/>
                  </a:cubicBezTo>
                  <a:cubicBezTo>
                    <a:pt x="146" y="13"/>
                    <a:pt x="146" y="13"/>
                    <a:pt x="146" y="13"/>
                  </a:cubicBezTo>
                  <a:cubicBezTo>
                    <a:pt x="161" y="17"/>
                    <a:pt x="174" y="25"/>
                    <a:pt x="185" y="35"/>
                  </a:cubicBezTo>
                  <a:close/>
                  <a:moveTo>
                    <a:pt x="89" y="11"/>
                  </a:moveTo>
                  <a:cubicBezTo>
                    <a:pt x="97" y="9"/>
                    <a:pt x="105" y="8"/>
                    <a:pt x="114" y="8"/>
                  </a:cubicBezTo>
                  <a:cubicBezTo>
                    <a:pt x="122" y="8"/>
                    <a:pt x="131" y="9"/>
                    <a:pt x="139" y="11"/>
                  </a:cubicBezTo>
                  <a:cubicBezTo>
                    <a:pt x="154" y="38"/>
                    <a:pt x="154" y="38"/>
                    <a:pt x="154" y="38"/>
                  </a:cubicBezTo>
                  <a:cubicBezTo>
                    <a:pt x="154" y="38"/>
                    <a:pt x="154" y="38"/>
                    <a:pt x="154" y="38"/>
                  </a:cubicBezTo>
                  <a:cubicBezTo>
                    <a:pt x="134" y="73"/>
                    <a:pt x="134" y="73"/>
                    <a:pt x="134" y="73"/>
                  </a:cubicBezTo>
                  <a:cubicBezTo>
                    <a:pt x="134" y="73"/>
                    <a:pt x="134" y="73"/>
                    <a:pt x="134" y="73"/>
                  </a:cubicBezTo>
                  <a:cubicBezTo>
                    <a:pt x="94" y="73"/>
                    <a:pt x="94" y="73"/>
                    <a:pt x="94" y="73"/>
                  </a:cubicBezTo>
                  <a:cubicBezTo>
                    <a:pt x="94" y="73"/>
                    <a:pt x="94" y="73"/>
                    <a:pt x="94" y="73"/>
                  </a:cubicBezTo>
                  <a:cubicBezTo>
                    <a:pt x="73" y="38"/>
                    <a:pt x="73" y="38"/>
                    <a:pt x="73" y="38"/>
                  </a:cubicBezTo>
                  <a:cubicBezTo>
                    <a:pt x="73" y="38"/>
                    <a:pt x="73" y="38"/>
                    <a:pt x="73" y="38"/>
                  </a:cubicBezTo>
                  <a:lnTo>
                    <a:pt x="89" y="11"/>
                  </a:lnTo>
                  <a:close/>
                  <a:moveTo>
                    <a:pt x="82" y="13"/>
                  </a:moveTo>
                  <a:cubicBezTo>
                    <a:pt x="68" y="36"/>
                    <a:pt x="68" y="36"/>
                    <a:pt x="68" y="36"/>
                  </a:cubicBezTo>
                  <a:cubicBezTo>
                    <a:pt x="42" y="36"/>
                    <a:pt x="42" y="36"/>
                    <a:pt x="42" y="36"/>
                  </a:cubicBezTo>
                  <a:cubicBezTo>
                    <a:pt x="53" y="25"/>
                    <a:pt x="67" y="17"/>
                    <a:pt x="82" y="13"/>
                  </a:cubicBezTo>
                  <a:close/>
                  <a:moveTo>
                    <a:pt x="37" y="41"/>
                  </a:moveTo>
                  <a:cubicBezTo>
                    <a:pt x="69" y="41"/>
                    <a:pt x="69" y="41"/>
                    <a:pt x="69" y="41"/>
                  </a:cubicBezTo>
                  <a:cubicBezTo>
                    <a:pt x="69" y="41"/>
                    <a:pt x="69" y="41"/>
                    <a:pt x="69" y="41"/>
                  </a:cubicBezTo>
                  <a:cubicBezTo>
                    <a:pt x="89" y="76"/>
                    <a:pt x="89" y="76"/>
                    <a:pt x="89" y="76"/>
                  </a:cubicBezTo>
                  <a:cubicBezTo>
                    <a:pt x="89" y="76"/>
                    <a:pt x="89" y="76"/>
                    <a:pt x="89" y="76"/>
                  </a:cubicBezTo>
                  <a:cubicBezTo>
                    <a:pt x="69" y="111"/>
                    <a:pt x="69" y="111"/>
                    <a:pt x="69" y="111"/>
                  </a:cubicBezTo>
                  <a:cubicBezTo>
                    <a:pt x="28" y="111"/>
                    <a:pt x="28" y="111"/>
                    <a:pt x="28" y="111"/>
                  </a:cubicBezTo>
                  <a:cubicBezTo>
                    <a:pt x="12" y="84"/>
                    <a:pt x="12" y="84"/>
                    <a:pt x="12" y="84"/>
                  </a:cubicBezTo>
                  <a:cubicBezTo>
                    <a:pt x="17" y="67"/>
                    <a:pt x="26" y="53"/>
                    <a:pt x="37" y="41"/>
                  </a:cubicBezTo>
                  <a:close/>
                  <a:moveTo>
                    <a:pt x="8" y="114"/>
                  </a:moveTo>
                  <a:cubicBezTo>
                    <a:pt x="8" y="106"/>
                    <a:pt x="9" y="98"/>
                    <a:pt x="10" y="91"/>
                  </a:cubicBezTo>
                  <a:cubicBezTo>
                    <a:pt x="24" y="114"/>
                    <a:pt x="24" y="114"/>
                    <a:pt x="24" y="114"/>
                  </a:cubicBezTo>
                  <a:cubicBezTo>
                    <a:pt x="11" y="137"/>
                    <a:pt x="11" y="137"/>
                    <a:pt x="11" y="137"/>
                  </a:cubicBezTo>
                  <a:cubicBezTo>
                    <a:pt x="9" y="130"/>
                    <a:pt x="8" y="122"/>
                    <a:pt x="8" y="114"/>
                  </a:cubicBezTo>
                  <a:close/>
                  <a:moveTo>
                    <a:pt x="13" y="145"/>
                  </a:moveTo>
                  <a:cubicBezTo>
                    <a:pt x="29" y="117"/>
                    <a:pt x="29" y="117"/>
                    <a:pt x="29" y="117"/>
                  </a:cubicBezTo>
                  <a:cubicBezTo>
                    <a:pt x="69" y="117"/>
                    <a:pt x="69" y="117"/>
                    <a:pt x="69" y="117"/>
                  </a:cubicBezTo>
                  <a:cubicBezTo>
                    <a:pt x="89" y="151"/>
                    <a:pt x="89" y="151"/>
                    <a:pt x="89" y="151"/>
                  </a:cubicBezTo>
                  <a:cubicBezTo>
                    <a:pt x="90" y="152"/>
                    <a:pt x="90" y="152"/>
                    <a:pt x="90" y="152"/>
                  </a:cubicBezTo>
                  <a:cubicBezTo>
                    <a:pt x="69" y="187"/>
                    <a:pt x="69" y="187"/>
                    <a:pt x="69" y="187"/>
                  </a:cubicBezTo>
                  <a:cubicBezTo>
                    <a:pt x="68" y="187"/>
                    <a:pt x="68" y="187"/>
                    <a:pt x="68" y="187"/>
                  </a:cubicBezTo>
                  <a:cubicBezTo>
                    <a:pt x="37" y="187"/>
                    <a:pt x="37" y="187"/>
                    <a:pt x="37" y="187"/>
                  </a:cubicBezTo>
                  <a:cubicBezTo>
                    <a:pt x="26" y="175"/>
                    <a:pt x="17" y="161"/>
                    <a:pt x="13" y="145"/>
                  </a:cubicBezTo>
                  <a:close/>
                  <a:moveTo>
                    <a:pt x="43" y="192"/>
                  </a:moveTo>
                  <a:cubicBezTo>
                    <a:pt x="69" y="192"/>
                    <a:pt x="69" y="192"/>
                    <a:pt x="69" y="192"/>
                  </a:cubicBezTo>
                  <a:cubicBezTo>
                    <a:pt x="82" y="215"/>
                    <a:pt x="82" y="215"/>
                    <a:pt x="82" y="215"/>
                  </a:cubicBezTo>
                  <a:cubicBezTo>
                    <a:pt x="67" y="210"/>
                    <a:pt x="54" y="202"/>
                    <a:pt x="43" y="192"/>
                  </a:cubicBezTo>
                  <a:close/>
                  <a:moveTo>
                    <a:pt x="139" y="217"/>
                  </a:moveTo>
                  <a:cubicBezTo>
                    <a:pt x="131" y="219"/>
                    <a:pt x="122" y="220"/>
                    <a:pt x="114" y="220"/>
                  </a:cubicBezTo>
                  <a:cubicBezTo>
                    <a:pt x="105" y="220"/>
                    <a:pt x="97" y="219"/>
                    <a:pt x="89" y="217"/>
                  </a:cubicBezTo>
                  <a:cubicBezTo>
                    <a:pt x="74" y="190"/>
                    <a:pt x="74" y="190"/>
                    <a:pt x="74" y="190"/>
                  </a:cubicBezTo>
                  <a:cubicBezTo>
                    <a:pt x="73" y="189"/>
                    <a:pt x="73" y="189"/>
                    <a:pt x="73" y="189"/>
                  </a:cubicBezTo>
                  <a:cubicBezTo>
                    <a:pt x="94" y="154"/>
                    <a:pt x="94" y="154"/>
                    <a:pt x="94" y="154"/>
                  </a:cubicBezTo>
                  <a:cubicBezTo>
                    <a:pt x="95" y="154"/>
                    <a:pt x="95" y="154"/>
                    <a:pt x="95" y="154"/>
                  </a:cubicBezTo>
                  <a:cubicBezTo>
                    <a:pt x="134" y="154"/>
                    <a:pt x="134" y="154"/>
                    <a:pt x="134" y="154"/>
                  </a:cubicBezTo>
                  <a:cubicBezTo>
                    <a:pt x="154" y="189"/>
                    <a:pt x="154" y="189"/>
                    <a:pt x="154" y="189"/>
                  </a:cubicBezTo>
                  <a:lnTo>
                    <a:pt x="139" y="217"/>
                  </a:lnTo>
                  <a:close/>
                  <a:moveTo>
                    <a:pt x="146" y="215"/>
                  </a:moveTo>
                  <a:cubicBezTo>
                    <a:pt x="159" y="192"/>
                    <a:pt x="159" y="192"/>
                    <a:pt x="159" y="192"/>
                  </a:cubicBezTo>
                  <a:cubicBezTo>
                    <a:pt x="186" y="192"/>
                    <a:pt x="186" y="192"/>
                    <a:pt x="186" y="192"/>
                  </a:cubicBezTo>
                  <a:cubicBezTo>
                    <a:pt x="174" y="202"/>
                    <a:pt x="161" y="210"/>
                    <a:pt x="146" y="215"/>
                  </a:cubicBezTo>
                  <a:close/>
                  <a:moveTo>
                    <a:pt x="191" y="186"/>
                  </a:moveTo>
                  <a:cubicBezTo>
                    <a:pt x="159" y="186"/>
                    <a:pt x="159" y="186"/>
                    <a:pt x="159" y="186"/>
                  </a:cubicBezTo>
                  <a:cubicBezTo>
                    <a:pt x="139" y="151"/>
                    <a:pt x="139" y="151"/>
                    <a:pt x="139" y="151"/>
                  </a:cubicBezTo>
                  <a:cubicBezTo>
                    <a:pt x="159" y="116"/>
                    <a:pt x="159" y="116"/>
                    <a:pt x="159" y="116"/>
                  </a:cubicBezTo>
                  <a:cubicBezTo>
                    <a:pt x="159" y="116"/>
                    <a:pt x="159" y="116"/>
                    <a:pt x="159" y="116"/>
                  </a:cubicBezTo>
                  <a:cubicBezTo>
                    <a:pt x="199" y="116"/>
                    <a:pt x="199" y="116"/>
                    <a:pt x="199" y="116"/>
                  </a:cubicBezTo>
                  <a:cubicBezTo>
                    <a:pt x="200" y="116"/>
                    <a:pt x="200" y="116"/>
                    <a:pt x="200" y="116"/>
                  </a:cubicBezTo>
                  <a:cubicBezTo>
                    <a:pt x="216" y="144"/>
                    <a:pt x="216" y="144"/>
                    <a:pt x="216" y="144"/>
                  </a:cubicBezTo>
                  <a:cubicBezTo>
                    <a:pt x="211" y="160"/>
                    <a:pt x="202" y="174"/>
                    <a:pt x="191" y="186"/>
                  </a:cubicBezTo>
                  <a:close/>
                  <a:moveTo>
                    <a:pt x="217" y="136"/>
                  </a:moveTo>
                  <a:cubicBezTo>
                    <a:pt x="204" y="113"/>
                    <a:pt x="204" y="113"/>
                    <a:pt x="204" y="113"/>
                  </a:cubicBezTo>
                  <a:cubicBezTo>
                    <a:pt x="217" y="91"/>
                    <a:pt x="217" y="91"/>
                    <a:pt x="217" y="91"/>
                  </a:cubicBezTo>
                  <a:cubicBezTo>
                    <a:pt x="219" y="98"/>
                    <a:pt x="220" y="106"/>
                    <a:pt x="220" y="114"/>
                  </a:cubicBezTo>
                  <a:cubicBezTo>
                    <a:pt x="220" y="121"/>
                    <a:pt x="219" y="129"/>
                    <a:pt x="217"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3" name="Icon"/>
            <p:cNvSpPr>
              <a:spLocks noEditPoints="1"/>
            </p:cNvSpPr>
            <p:nvPr/>
          </p:nvSpPr>
          <p:spPr bwMode="auto">
            <a:xfrm>
              <a:off x="4534128" y="6443014"/>
              <a:ext cx="262678" cy="461133"/>
            </a:xfrm>
            <a:custGeom>
              <a:avLst/>
              <a:gdLst>
                <a:gd name="T0" fmla="*/ 185 w 189"/>
                <a:gd name="T1" fmla="*/ 1 h 334"/>
                <a:gd name="T2" fmla="*/ 183 w 189"/>
                <a:gd name="T3" fmla="*/ 0 h 334"/>
                <a:gd name="T4" fmla="*/ 4 w 189"/>
                <a:gd name="T5" fmla="*/ 1 h 334"/>
                <a:gd name="T6" fmla="*/ 2 w 189"/>
                <a:gd name="T7" fmla="*/ 2 h 334"/>
                <a:gd name="T8" fmla="*/ 1 w 189"/>
                <a:gd name="T9" fmla="*/ 5 h 334"/>
                <a:gd name="T10" fmla="*/ 4 w 189"/>
                <a:gd name="T11" fmla="*/ 50 h 334"/>
                <a:gd name="T12" fmla="*/ 7 w 189"/>
                <a:gd name="T13" fmla="*/ 50 h 334"/>
                <a:gd name="T14" fmla="*/ 182 w 189"/>
                <a:gd name="T15" fmla="*/ 48 h 334"/>
                <a:gd name="T16" fmla="*/ 185 w 189"/>
                <a:gd name="T17" fmla="*/ 48 h 334"/>
                <a:gd name="T18" fmla="*/ 185 w 189"/>
                <a:gd name="T19" fmla="*/ 3 h 334"/>
                <a:gd name="T20" fmla="*/ 185 w 189"/>
                <a:gd name="T21" fmla="*/ 1 h 334"/>
                <a:gd name="T22" fmla="*/ 179 w 189"/>
                <a:gd name="T23" fmla="*/ 46 h 334"/>
                <a:gd name="T24" fmla="*/ 9 w 189"/>
                <a:gd name="T25" fmla="*/ 48 h 334"/>
                <a:gd name="T26" fmla="*/ 7 w 189"/>
                <a:gd name="T27" fmla="*/ 7 h 334"/>
                <a:gd name="T28" fmla="*/ 180 w 189"/>
                <a:gd name="T29" fmla="*/ 6 h 334"/>
                <a:gd name="T30" fmla="*/ 179 w 189"/>
                <a:gd name="T31" fmla="*/ 46 h 334"/>
                <a:gd name="T32" fmla="*/ 2 w 189"/>
                <a:gd name="T33" fmla="*/ 58 h 334"/>
                <a:gd name="T34" fmla="*/ 0 w 189"/>
                <a:gd name="T35" fmla="*/ 78 h 334"/>
                <a:gd name="T36" fmla="*/ 0 w 189"/>
                <a:gd name="T37" fmla="*/ 78 h 334"/>
                <a:gd name="T38" fmla="*/ 10 w 189"/>
                <a:gd name="T39" fmla="*/ 110 h 334"/>
                <a:gd name="T40" fmla="*/ 10 w 189"/>
                <a:gd name="T41" fmla="*/ 111 h 334"/>
                <a:gd name="T42" fmla="*/ 10 w 189"/>
                <a:gd name="T43" fmla="*/ 111 h 334"/>
                <a:gd name="T44" fmla="*/ 10 w 189"/>
                <a:gd name="T45" fmla="*/ 111 h 334"/>
                <a:gd name="T46" fmla="*/ 13 w 189"/>
                <a:gd name="T47" fmla="*/ 143 h 334"/>
                <a:gd name="T48" fmla="*/ 13 w 189"/>
                <a:gd name="T49" fmla="*/ 150 h 334"/>
                <a:gd name="T50" fmla="*/ 14 w 189"/>
                <a:gd name="T51" fmla="*/ 158 h 334"/>
                <a:gd name="T52" fmla="*/ 26 w 189"/>
                <a:gd name="T53" fmla="*/ 294 h 334"/>
                <a:gd name="T54" fmla="*/ 27 w 189"/>
                <a:gd name="T55" fmla="*/ 299 h 334"/>
                <a:gd name="T56" fmla="*/ 28 w 189"/>
                <a:gd name="T57" fmla="*/ 311 h 334"/>
                <a:gd name="T58" fmla="*/ 40 w 189"/>
                <a:gd name="T59" fmla="*/ 323 h 334"/>
                <a:gd name="T60" fmla="*/ 98 w 189"/>
                <a:gd name="T61" fmla="*/ 333 h 334"/>
                <a:gd name="T62" fmla="*/ 104 w 189"/>
                <a:gd name="T63" fmla="*/ 333 h 334"/>
                <a:gd name="T64" fmla="*/ 167 w 189"/>
                <a:gd name="T65" fmla="*/ 310 h 334"/>
                <a:gd name="T66" fmla="*/ 167 w 189"/>
                <a:gd name="T67" fmla="*/ 306 h 334"/>
                <a:gd name="T68" fmla="*/ 167 w 189"/>
                <a:gd name="T69" fmla="*/ 303 h 334"/>
                <a:gd name="T70" fmla="*/ 180 w 189"/>
                <a:gd name="T71" fmla="*/ 110 h 334"/>
                <a:gd name="T72" fmla="*/ 180 w 189"/>
                <a:gd name="T73" fmla="*/ 109 h 334"/>
                <a:gd name="T74" fmla="*/ 189 w 189"/>
                <a:gd name="T75" fmla="*/ 76 h 334"/>
                <a:gd name="T76" fmla="*/ 189 w 189"/>
                <a:gd name="T77" fmla="*/ 67 h 334"/>
                <a:gd name="T78" fmla="*/ 186 w 189"/>
                <a:gd name="T79" fmla="*/ 47 h 334"/>
                <a:gd name="T80" fmla="*/ 3 w 189"/>
                <a:gd name="T81" fmla="*/ 49 h 334"/>
                <a:gd name="T82" fmla="*/ 2 w 189"/>
                <a:gd name="T83" fmla="*/ 5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334">
                  <a:moveTo>
                    <a:pt x="185" y="1"/>
                  </a:moveTo>
                  <a:cubicBezTo>
                    <a:pt x="184" y="0"/>
                    <a:pt x="183" y="0"/>
                    <a:pt x="183" y="0"/>
                  </a:cubicBezTo>
                  <a:cubicBezTo>
                    <a:pt x="4" y="1"/>
                    <a:pt x="4" y="1"/>
                    <a:pt x="4" y="1"/>
                  </a:cubicBezTo>
                  <a:cubicBezTo>
                    <a:pt x="3" y="1"/>
                    <a:pt x="3" y="2"/>
                    <a:pt x="2" y="2"/>
                  </a:cubicBezTo>
                  <a:cubicBezTo>
                    <a:pt x="2" y="3"/>
                    <a:pt x="1" y="4"/>
                    <a:pt x="1" y="5"/>
                  </a:cubicBezTo>
                  <a:cubicBezTo>
                    <a:pt x="1" y="5"/>
                    <a:pt x="3" y="39"/>
                    <a:pt x="4" y="50"/>
                  </a:cubicBezTo>
                  <a:cubicBezTo>
                    <a:pt x="7" y="50"/>
                    <a:pt x="7" y="50"/>
                    <a:pt x="7" y="50"/>
                  </a:cubicBezTo>
                  <a:cubicBezTo>
                    <a:pt x="182" y="48"/>
                    <a:pt x="182" y="48"/>
                    <a:pt x="182" y="48"/>
                  </a:cubicBezTo>
                  <a:cubicBezTo>
                    <a:pt x="185" y="48"/>
                    <a:pt x="185" y="48"/>
                    <a:pt x="185" y="48"/>
                  </a:cubicBezTo>
                  <a:cubicBezTo>
                    <a:pt x="185" y="37"/>
                    <a:pt x="185" y="3"/>
                    <a:pt x="185" y="3"/>
                  </a:cubicBezTo>
                  <a:cubicBezTo>
                    <a:pt x="185" y="2"/>
                    <a:pt x="185" y="1"/>
                    <a:pt x="185" y="1"/>
                  </a:cubicBezTo>
                  <a:close/>
                  <a:moveTo>
                    <a:pt x="179" y="46"/>
                  </a:moveTo>
                  <a:cubicBezTo>
                    <a:pt x="9" y="48"/>
                    <a:pt x="9" y="48"/>
                    <a:pt x="9" y="48"/>
                  </a:cubicBezTo>
                  <a:cubicBezTo>
                    <a:pt x="9" y="38"/>
                    <a:pt x="8" y="15"/>
                    <a:pt x="7" y="7"/>
                  </a:cubicBezTo>
                  <a:cubicBezTo>
                    <a:pt x="180" y="6"/>
                    <a:pt x="180" y="6"/>
                    <a:pt x="180" y="6"/>
                  </a:cubicBezTo>
                  <a:cubicBezTo>
                    <a:pt x="180" y="14"/>
                    <a:pt x="179" y="36"/>
                    <a:pt x="179" y="46"/>
                  </a:cubicBezTo>
                  <a:close/>
                  <a:moveTo>
                    <a:pt x="2" y="58"/>
                  </a:moveTo>
                  <a:cubicBezTo>
                    <a:pt x="1" y="63"/>
                    <a:pt x="0" y="68"/>
                    <a:pt x="0" y="78"/>
                  </a:cubicBezTo>
                  <a:cubicBezTo>
                    <a:pt x="0" y="78"/>
                    <a:pt x="0" y="78"/>
                    <a:pt x="0" y="78"/>
                  </a:cubicBezTo>
                  <a:cubicBezTo>
                    <a:pt x="1" y="95"/>
                    <a:pt x="9" y="99"/>
                    <a:pt x="10" y="110"/>
                  </a:cubicBezTo>
                  <a:cubicBezTo>
                    <a:pt x="10" y="110"/>
                    <a:pt x="10" y="111"/>
                    <a:pt x="10" y="111"/>
                  </a:cubicBezTo>
                  <a:cubicBezTo>
                    <a:pt x="10" y="111"/>
                    <a:pt x="10" y="111"/>
                    <a:pt x="10" y="111"/>
                  </a:cubicBezTo>
                  <a:cubicBezTo>
                    <a:pt x="10" y="111"/>
                    <a:pt x="10" y="111"/>
                    <a:pt x="10" y="111"/>
                  </a:cubicBezTo>
                  <a:cubicBezTo>
                    <a:pt x="10" y="113"/>
                    <a:pt x="11" y="126"/>
                    <a:pt x="13" y="143"/>
                  </a:cubicBezTo>
                  <a:cubicBezTo>
                    <a:pt x="13" y="145"/>
                    <a:pt x="13" y="148"/>
                    <a:pt x="13" y="150"/>
                  </a:cubicBezTo>
                  <a:cubicBezTo>
                    <a:pt x="13" y="153"/>
                    <a:pt x="14" y="155"/>
                    <a:pt x="14" y="158"/>
                  </a:cubicBezTo>
                  <a:cubicBezTo>
                    <a:pt x="18" y="202"/>
                    <a:pt x="23" y="264"/>
                    <a:pt x="26" y="294"/>
                  </a:cubicBezTo>
                  <a:cubicBezTo>
                    <a:pt x="26" y="295"/>
                    <a:pt x="27" y="297"/>
                    <a:pt x="27" y="299"/>
                  </a:cubicBezTo>
                  <a:cubicBezTo>
                    <a:pt x="27" y="307"/>
                    <a:pt x="28" y="311"/>
                    <a:pt x="28" y="311"/>
                  </a:cubicBezTo>
                  <a:cubicBezTo>
                    <a:pt x="28" y="316"/>
                    <a:pt x="33" y="320"/>
                    <a:pt x="40" y="323"/>
                  </a:cubicBezTo>
                  <a:cubicBezTo>
                    <a:pt x="52" y="329"/>
                    <a:pt x="73" y="334"/>
                    <a:pt x="98" y="333"/>
                  </a:cubicBezTo>
                  <a:cubicBezTo>
                    <a:pt x="100" y="333"/>
                    <a:pt x="102" y="333"/>
                    <a:pt x="104" y="333"/>
                  </a:cubicBezTo>
                  <a:cubicBezTo>
                    <a:pt x="139" y="331"/>
                    <a:pt x="165" y="322"/>
                    <a:pt x="167" y="310"/>
                  </a:cubicBezTo>
                  <a:cubicBezTo>
                    <a:pt x="167" y="310"/>
                    <a:pt x="167" y="308"/>
                    <a:pt x="167" y="306"/>
                  </a:cubicBezTo>
                  <a:cubicBezTo>
                    <a:pt x="167" y="305"/>
                    <a:pt x="167" y="304"/>
                    <a:pt x="167" y="303"/>
                  </a:cubicBezTo>
                  <a:cubicBezTo>
                    <a:pt x="169" y="271"/>
                    <a:pt x="179" y="129"/>
                    <a:pt x="180" y="110"/>
                  </a:cubicBezTo>
                  <a:cubicBezTo>
                    <a:pt x="180" y="109"/>
                    <a:pt x="180" y="109"/>
                    <a:pt x="180" y="109"/>
                  </a:cubicBezTo>
                  <a:cubicBezTo>
                    <a:pt x="181" y="97"/>
                    <a:pt x="188" y="93"/>
                    <a:pt x="189" y="76"/>
                  </a:cubicBezTo>
                  <a:cubicBezTo>
                    <a:pt x="189" y="73"/>
                    <a:pt x="189" y="70"/>
                    <a:pt x="189" y="67"/>
                  </a:cubicBezTo>
                  <a:cubicBezTo>
                    <a:pt x="188" y="59"/>
                    <a:pt x="186" y="56"/>
                    <a:pt x="186" y="47"/>
                  </a:cubicBezTo>
                  <a:cubicBezTo>
                    <a:pt x="3" y="49"/>
                    <a:pt x="3" y="49"/>
                    <a:pt x="3" y="49"/>
                  </a:cubicBezTo>
                  <a:cubicBezTo>
                    <a:pt x="3" y="53"/>
                    <a:pt x="3" y="56"/>
                    <a:pt x="2"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4" name="Icon"/>
            <p:cNvSpPr>
              <a:spLocks noEditPoints="1"/>
            </p:cNvSpPr>
            <p:nvPr/>
          </p:nvSpPr>
          <p:spPr bwMode="auto">
            <a:xfrm>
              <a:off x="60340" y="6475353"/>
              <a:ext cx="396454" cy="396454"/>
            </a:xfrm>
            <a:custGeom>
              <a:avLst/>
              <a:gdLst>
                <a:gd name="T0" fmla="*/ 380 w 433"/>
                <a:gd name="T1" fmla="*/ 74 h 433"/>
                <a:gd name="T2" fmla="*/ 231 w 433"/>
                <a:gd name="T3" fmla="*/ 1 h 433"/>
                <a:gd name="T4" fmla="*/ 203 w 433"/>
                <a:gd name="T5" fmla="*/ 1 h 433"/>
                <a:gd name="T6" fmla="*/ 54 w 433"/>
                <a:gd name="T7" fmla="*/ 74 h 433"/>
                <a:gd name="T8" fmla="*/ 0 w 433"/>
                <a:gd name="T9" fmla="*/ 217 h 433"/>
                <a:gd name="T10" fmla="*/ 54 w 433"/>
                <a:gd name="T11" fmla="*/ 359 h 433"/>
                <a:gd name="T12" fmla="*/ 203 w 433"/>
                <a:gd name="T13" fmla="*/ 433 h 433"/>
                <a:gd name="T14" fmla="*/ 231 w 433"/>
                <a:gd name="T15" fmla="*/ 433 h 433"/>
                <a:gd name="T16" fmla="*/ 380 w 433"/>
                <a:gd name="T17" fmla="*/ 359 h 433"/>
                <a:gd name="T18" fmla="*/ 433 w 433"/>
                <a:gd name="T19" fmla="*/ 217 h 433"/>
                <a:gd name="T20" fmla="*/ 376 w 433"/>
                <a:gd name="T21" fmla="*/ 105 h 433"/>
                <a:gd name="T22" fmla="*/ 337 w 433"/>
                <a:gd name="T23" fmla="*/ 206 h 433"/>
                <a:gd name="T24" fmla="*/ 376 w 433"/>
                <a:gd name="T25" fmla="*/ 105 h 433"/>
                <a:gd name="T26" fmla="*/ 319 w 433"/>
                <a:gd name="T27" fmla="*/ 111 h 433"/>
                <a:gd name="T28" fmla="*/ 363 w 433"/>
                <a:gd name="T29" fmla="*/ 88 h 433"/>
                <a:gd name="T30" fmla="*/ 298 w 433"/>
                <a:gd name="T31" fmla="*/ 118 h 433"/>
                <a:gd name="T32" fmla="*/ 228 w 433"/>
                <a:gd name="T33" fmla="*/ 30 h 433"/>
                <a:gd name="T34" fmla="*/ 305 w 433"/>
                <a:gd name="T35" fmla="*/ 139 h 433"/>
                <a:gd name="T36" fmla="*/ 228 w 433"/>
                <a:gd name="T37" fmla="*/ 206 h 433"/>
                <a:gd name="T38" fmla="*/ 228 w 433"/>
                <a:gd name="T39" fmla="*/ 227 h 433"/>
                <a:gd name="T40" fmla="*/ 305 w 433"/>
                <a:gd name="T41" fmla="*/ 294 h 433"/>
                <a:gd name="T42" fmla="*/ 228 w 433"/>
                <a:gd name="T43" fmla="*/ 227 h 433"/>
                <a:gd name="T44" fmla="*/ 206 w 433"/>
                <a:gd name="T45" fmla="*/ 129 h 433"/>
                <a:gd name="T46" fmla="*/ 206 w 433"/>
                <a:gd name="T47" fmla="*/ 30 h 433"/>
                <a:gd name="T48" fmla="*/ 129 w 433"/>
                <a:gd name="T49" fmla="*/ 139 h 433"/>
                <a:gd name="T50" fmla="*/ 206 w 433"/>
                <a:gd name="T51" fmla="*/ 206 h 433"/>
                <a:gd name="T52" fmla="*/ 206 w 433"/>
                <a:gd name="T53" fmla="*/ 227 h 433"/>
                <a:gd name="T54" fmla="*/ 129 w 433"/>
                <a:gd name="T55" fmla="*/ 294 h 433"/>
                <a:gd name="T56" fmla="*/ 206 w 433"/>
                <a:gd name="T57" fmla="*/ 227 h 433"/>
                <a:gd name="T58" fmla="*/ 115 w 433"/>
                <a:gd name="T59" fmla="*/ 111 h 433"/>
                <a:gd name="T60" fmla="*/ 171 w 433"/>
                <a:gd name="T61" fmla="*/ 27 h 433"/>
                <a:gd name="T62" fmla="*/ 108 w 433"/>
                <a:gd name="T63" fmla="*/ 132 h 433"/>
                <a:gd name="T64" fmla="*/ 22 w 433"/>
                <a:gd name="T65" fmla="*/ 206 h 433"/>
                <a:gd name="T66" fmla="*/ 58 w 433"/>
                <a:gd name="T67" fmla="*/ 328 h 433"/>
                <a:gd name="T68" fmla="*/ 97 w 433"/>
                <a:gd name="T69" fmla="*/ 227 h 433"/>
                <a:gd name="T70" fmla="*/ 58 w 433"/>
                <a:gd name="T71" fmla="*/ 328 h 433"/>
                <a:gd name="T72" fmla="*/ 115 w 433"/>
                <a:gd name="T73" fmla="*/ 322 h 433"/>
                <a:gd name="T74" fmla="*/ 71 w 433"/>
                <a:gd name="T75" fmla="*/ 345 h 433"/>
                <a:gd name="T76" fmla="*/ 206 w 433"/>
                <a:gd name="T77" fmla="*/ 304 h 433"/>
                <a:gd name="T78" fmla="*/ 136 w 433"/>
                <a:gd name="T79" fmla="*/ 315 h 433"/>
                <a:gd name="T80" fmla="*/ 228 w 433"/>
                <a:gd name="T81" fmla="*/ 304 h 433"/>
                <a:gd name="T82" fmla="*/ 228 w 433"/>
                <a:gd name="T83" fmla="*/ 403 h 433"/>
                <a:gd name="T84" fmla="*/ 319 w 433"/>
                <a:gd name="T85" fmla="*/ 322 h 433"/>
                <a:gd name="T86" fmla="*/ 263 w 433"/>
                <a:gd name="T87" fmla="*/ 406 h 433"/>
                <a:gd name="T88" fmla="*/ 325 w 433"/>
                <a:gd name="T89" fmla="*/ 301 h 433"/>
                <a:gd name="T90" fmla="*/ 411 w 433"/>
                <a:gd name="T91" fmla="*/ 22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3" h="433">
                  <a:moveTo>
                    <a:pt x="393" y="91"/>
                  </a:moveTo>
                  <a:cubicBezTo>
                    <a:pt x="389" y="85"/>
                    <a:pt x="384" y="79"/>
                    <a:pt x="380" y="74"/>
                  </a:cubicBezTo>
                  <a:cubicBezTo>
                    <a:pt x="345" y="34"/>
                    <a:pt x="296" y="7"/>
                    <a:pt x="241" y="1"/>
                  </a:cubicBezTo>
                  <a:cubicBezTo>
                    <a:pt x="238" y="1"/>
                    <a:pt x="234" y="1"/>
                    <a:pt x="231" y="1"/>
                  </a:cubicBezTo>
                  <a:cubicBezTo>
                    <a:pt x="226" y="0"/>
                    <a:pt x="222" y="0"/>
                    <a:pt x="217" y="0"/>
                  </a:cubicBezTo>
                  <a:cubicBezTo>
                    <a:pt x="212" y="0"/>
                    <a:pt x="207" y="0"/>
                    <a:pt x="203" y="1"/>
                  </a:cubicBezTo>
                  <a:cubicBezTo>
                    <a:pt x="199" y="1"/>
                    <a:pt x="196" y="1"/>
                    <a:pt x="193" y="1"/>
                  </a:cubicBezTo>
                  <a:cubicBezTo>
                    <a:pt x="138" y="7"/>
                    <a:pt x="89" y="34"/>
                    <a:pt x="54" y="74"/>
                  </a:cubicBezTo>
                  <a:cubicBezTo>
                    <a:pt x="49" y="79"/>
                    <a:pt x="45" y="85"/>
                    <a:pt x="41" y="91"/>
                  </a:cubicBezTo>
                  <a:cubicBezTo>
                    <a:pt x="15" y="126"/>
                    <a:pt x="0" y="170"/>
                    <a:pt x="0" y="217"/>
                  </a:cubicBezTo>
                  <a:cubicBezTo>
                    <a:pt x="0" y="263"/>
                    <a:pt x="15" y="307"/>
                    <a:pt x="41" y="342"/>
                  </a:cubicBezTo>
                  <a:cubicBezTo>
                    <a:pt x="45" y="348"/>
                    <a:pt x="49" y="354"/>
                    <a:pt x="54" y="359"/>
                  </a:cubicBezTo>
                  <a:cubicBezTo>
                    <a:pt x="89" y="399"/>
                    <a:pt x="138" y="426"/>
                    <a:pt x="193" y="432"/>
                  </a:cubicBezTo>
                  <a:cubicBezTo>
                    <a:pt x="196" y="432"/>
                    <a:pt x="199" y="432"/>
                    <a:pt x="203" y="433"/>
                  </a:cubicBezTo>
                  <a:cubicBezTo>
                    <a:pt x="207" y="433"/>
                    <a:pt x="212" y="433"/>
                    <a:pt x="217" y="433"/>
                  </a:cubicBezTo>
                  <a:cubicBezTo>
                    <a:pt x="222" y="433"/>
                    <a:pt x="226" y="433"/>
                    <a:pt x="231" y="433"/>
                  </a:cubicBezTo>
                  <a:cubicBezTo>
                    <a:pt x="234" y="432"/>
                    <a:pt x="238" y="432"/>
                    <a:pt x="241" y="432"/>
                  </a:cubicBezTo>
                  <a:cubicBezTo>
                    <a:pt x="296" y="426"/>
                    <a:pt x="345" y="399"/>
                    <a:pt x="380" y="359"/>
                  </a:cubicBezTo>
                  <a:cubicBezTo>
                    <a:pt x="384" y="354"/>
                    <a:pt x="389" y="348"/>
                    <a:pt x="393" y="342"/>
                  </a:cubicBezTo>
                  <a:cubicBezTo>
                    <a:pt x="418" y="307"/>
                    <a:pt x="433" y="263"/>
                    <a:pt x="433" y="217"/>
                  </a:cubicBezTo>
                  <a:cubicBezTo>
                    <a:pt x="433" y="170"/>
                    <a:pt x="418" y="126"/>
                    <a:pt x="393" y="91"/>
                  </a:cubicBezTo>
                  <a:close/>
                  <a:moveTo>
                    <a:pt x="376" y="105"/>
                  </a:moveTo>
                  <a:cubicBezTo>
                    <a:pt x="396" y="134"/>
                    <a:pt x="409" y="168"/>
                    <a:pt x="411" y="206"/>
                  </a:cubicBezTo>
                  <a:cubicBezTo>
                    <a:pt x="337" y="206"/>
                    <a:pt x="337" y="206"/>
                    <a:pt x="337" y="206"/>
                  </a:cubicBezTo>
                  <a:cubicBezTo>
                    <a:pt x="336" y="180"/>
                    <a:pt x="332" y="155"/>
                    <a:pt x="325" y="132"/>
                  </a:cubicBezTo>
                  <a:cubicBezTo>
                    <a:pt x="344" y="125"/>
                    <a:pt x="361" y="115"/>
                    <a:pt x="376" y="105"/>
                  </a:cubicBezTo>
                  <a:close/>
                  <a:moveTo>
                    <a:pt x="363" y="88"/>
                  </a:moveTo>
                  <a:cubicBezTo>
                    <a:pt x="350" y="97"/>
                    <a:pt x="335" y="105"/>
                    <a:pt x="319" y="111"/>
                  </a:cubicBezTo>
                  <a:cubicBezTo>
                    <a:pt x="306" y="76"/>
                    <a:pt x="286" y="47"/>
                    <a:pt x="263" y="27"/>
                  </a:cubicBezTo>
                  <a:cubicBezTo>
                    <a:pt x="302" y="37"/>
                    <a:pt x="337" y="58"/>
                    <a:pt x="363" y="88"/>
                  </a:cubicBezTo>
                  <a:close/>
                  <a:moveTo>
                    <a:pt x="228" y="30"/>
                  </a:moveTo>
                  <a:cubicBezTo>
                    <a:pt x="258" y="44"/>
                    <a:pt x="283" y="76"/>
                    <a:pt x="298" y="118"/>
                  </a:cubicBezTo>
                  <a:cubicBezTo>
                    <a:pt x="277" y="124"/>
                    <a:pt x="253" y="128"/>
                    <a:pt x="228" y="129"/>
                  </a:cubicBezTo>
                  <a:lnTo>
                    <a:pt x="228" y="30"/>
                  </a:lnTo>
                  <a:close/>
                  <a:moveTo>
                    <a:pt x="228" y="151"/>
                  </a:moveTo>
                  <a:cubicBezTo>
                    <a:pt x="255" y="150"/>
                    <a:pt x="281" y="146"/>
                    <a:pt x="305" y="139"/>
                  </a:cubicBezTo>
                  <a:cubicBezTo>
                    <a:pt x="310" y="159"/>
                    <a:pt x="314" y="182"/>
                    <a:pt x="315" y="206"/>
                  </a:cubicBezTo>
                  <a:cubicBezTo>
                    <a:pt x="228" y="206"/>
                    <a:pt x="228" y="206"/>
                    <a:pt x="228" y="206"/>
                  </a:cubicBezTo>
                  <a:lnTo>
                    <a:pt x="228" y="151"/>
                  </a:lnTo>
                  <a:close/>
                  <a:moveTo>
                    <a:pt x="228" y="227"/>
                  </a:moveTo>
                  <a:cubicBezTo>
                    <a:pt x="315" y="227"/>
                    <a:pt x="315" y="227"/>
                    <a:pt x="315" y="227"/>
                  </a:cubicBezTo>
                  <a:cubicBezTo>
                    <a:pt x="314" y="251"/>
                    <a:pt x="310" y="274"/>
                    <a:pt x="305" y="294"/>
                  </a:cubicBezTo>
                  <a:cubicBezTo>
                    <a:pt x="281" y="287"/>
                    <a:pt x="255" y="283"/>
                    <a:pt x="228" y="282"/>
                  </a:cubicBezTo>
                  <a:lnTo>
                    <a:pt x="228" y="227"/>
                  </a:lnTo>
                  <a:close/>
                  <a:moveTo>
                    <a:pt x="206" y="30"/>
                  </a:moveTo>
                  <a:cubicBezTo>
                    <a:pt x="206" y="129"/>
                    <a:pt x="206" y="129"/>
                    <a:pt x="206" y="129"/>
                  </a:cubicBezTo>
                  <a:cubicBezTo>
                    <a:pt x="181" y="128"/>
                    <a:pt x="157" y="124"/>
                    <a:pt x="136" y="118"/>
                  </a:cubicBezTo>
                  <a:cubicBezTo>
                    <a:pt x="151" y="76"/>
                    <a:pt x="176" y="44"/>
                    <a:pt x="206" y="30"/>
                  </a:cubicBezTo>
                  <a:close/>
                  <a:moveTo>
                    <a:pt x="119" y="206"/>
                  </a:moveTo>
                  <a:cubicBezTo>
                    <a:pt x="120" y="182"/>
                    <a:pt x="123" y="159"/>
                    <a:pt x="129" y="139"/>
                  </a:cubicBezTo>
                  <a:cubicBezTo>
                    <a:pt x="153" y="146"/>
                    <a:pt x="179" y="150"/>
                    <a:pt x="206" y="151"/>
                  </a:cubicBezTo>
                  <a:cubicBezTo>
                    <a:pt x="206" y="206"/>
                    <a:pt x="206" y="206"/>
                    <a:pt x="206" y="206"/>
                  </a:cubicBezTo>
                  <a:lnTo>
                    <a:pt x="119" y="206"/>
                  </a:lnTo>
                  <a:close/>
                  <a:moveTo>
                    <a:pt x="206" y="227"/>
                  </a:moveTo>
                  <a:cubicBezTo>
                    <a:pt x="206" y="282"/>
                    <a:pt x="206" y="282"/>
                    <a:pt x="206" y="282"/>
                  </a:cubicBezTo>
                  <a:cubicBezTo>
                    <a:pt x="179" y="283"/>
                    <a:pt x="153" y="287"/>
                    <a:pt x="129" y="294"/>
                  </a:cubicBezTo>
                  <a:cubicBezTo>
                    <a:pt x="123" y="274"/>
                    <a:pt x="120" y="251"/>
                    <a:pt x="119" y="227"/>
                  </a:cubicBezTo>
                  <a:lnTo>
                    <a:pt x="206" y="227"/>
                  </a:lnTo>
                  <a:close/>
                  <a:moveTo>
                    <a:pt x="171" y="27"/>
                  </a:moveTo>
                  <a:cubicBezTo>
                    <a:pt x="148" y="47"/>
                    <a:pt x="128" y="76"/>
                    <a:pt x="115" y="111"/>
                  </a:cubicBezTo>
                  <a:cubicBezTo>
                    <a:pt x="99" y="105"/>
                    <a:pt x="84" y="97"/>
                    <a:pt x="71" y="88"/>
                  </a:cubicBezTo>
                  <a:cubicBezTo>
                    <a:pt x="97" y="58"/>
                    <a:pt x="132" y="37"/>
                    <a:pt x="171" y="27"/>
                  </a:cubicBezTo>
                  <a:close/>
                  <a:moveTo>
                    <a:pt x="58" y="105"/>
                  </a:moveTo>
                  <a:cubicBezTo>
                    <a:pt x="72" y="115"/>
                    <a:pt x="89" y="125"/>
                    <a:pt x="108" y="132"/>
                  </a:cubicBezTo>
                  <a:cubicBezTo>
                    <a:pt x="102" y="155"/>
                    <a:pt x="98" y="180"/>
                    <a:pt x="97" y="206"/>
                  </a:cubicBezTo>
                  <a:cubicBezTo>
                    <a:pt x="22" y="206"/>
                    <a:pt x="22" y="206"/>
                    <a:pt x="22" y="206"/>
                  </a:cubicBezTo>
                  <a:cubicBezTo>
                    <a:pt x="25" y="168"/>
                    <a:pt x="37" y="134"/>
                    <a:pt x="58" y="105"/>
                  </a:cubicBezTo>
                  <a:close/>
                  <a:moveTo>
                    <a:pt x="58" y="328"/>
                  </a:moveTo>
                  <a:cubicBezTo>
                    <a:pt x="37" y="299"/>
                    <a:pt x="25" y="265"/>
                    <a:pt x="22" y="227"/>
                  </a:cubicBezTo>
                  <a:cubicBezTo>
                    <a:pt x="97" y="227"/>
                    <a:pt x="97" y="227"/>
                    <a:pt x="97" y="227"/>
                  </a:cubicBezTo>
                  <a:cubicBezTo>
                    <a:pt x="98" y="254"/>
                    <a:pt x="102" y="278"/>
                    <a:pt x="108" y="301"/>
                  </a:cubicBezTo>
                  <a:cubicBezTo>
                    <a:pt x="89" y="309"/>
                    <a:pt x="72" y="318"/>
                    <a:pt x="58" y="328"/>
                  </a:cubicBezTo>
                  <a:close/>
                  <a:moveTo>
                    <a:pt x="71" y="345"/>
                  </a:moveTo>
                  <a:cubicBezTo>
                    <a:pt x="84" y="336"/>
                    <a:pt x="99" y="328"/>
                    <a:pt x="115" y="322"/>
                  </a:cubicBezTo>
                  <a:cubicBezTo>
                    <a:pt x="128" y="357"/>
                    <a:pt x="148" y="386"/>
                    <a:pt x="171" y="406"/>
                  </a:cubicBezTo>
                  <a:cubicBezTo>
                    <a:pt x="132" y="396"/>
                    <a:pt x="97" y="375"/>
                    <a:pt x="71" y="345"/>
                  </a:cubicBezTo>
                  <a:close/>
                  <a:moveTo>
                    <a:pt x="136" y="315"/>
                  </a:moveTo>
                  <a:cubicBezTo>
                    <a:pt x="157" y="309"/>
                    <a:pt x="181" y="305"/>
                    <a:pt x="206" y="304"/>
                  </a:cubicBezTo>
                  <a:cubicBezTo>
                    <a:pt x="206" y="403"/>
                    <a:pt x="206" y="403"/>
                    <a:pt x="206" y="403"/>
                  </a:cubicBezTo>
                  <a:cubicBezTo>
                    <a:pt x="176" y="389"/>
                    <a:pt x="151" y="357"/>
                    <a:pt x="136" y="315"/>
                  </a:cubicBezTo>
                  <a:close/>
                  <a:moveTo>
                    <a:pt x="228" y="403"/>
                  </a:moveTo>
                  <a:cubicBezTo>
                    <a:pt x="228" y="304"/>
                    <a:pt x="228" y="304"/>
                    <a:pt x="228" y="304"/>
                  </a:cubicBezTo>
                  <a:cubicBezTo>
                    <a:pt x="253" y="305"/>
                    <a:pt x="277" y="309"/>
                    <a:pt x="298" y="315"/>
                  </a:cubicBezTo>
                  <a:cubicBezTo>
                    <a:pt x="283" y="357"/>
                    <a:pt x="258" y="389"/>
                    <a:pt x="228" y="403"/>
                  </a:cubicBezTo>
                  <a:close/>
                  <a:moveTo>
                    <a:pt x="263" y="406"/>
                  </a:moveTo>
                  <a:cubicBezTo>
                    <a:pt x="286" y="386"/>
                    <a:pt x="306" y="357"/>
                    <a:pt x="319" y="322"/>
                  </a:cubicBezTo>
                  <a:cubicBezTo>
                    <a:pt x="335" y="328"/>
                    <a:pt x="350" y="336"/>
                    <a:pt x="363" y="345"/>
                  </a:cubicBezTo>
                  <a:cubicBezTo>
                    <a:pt x="337" y="375"/>
                    <a:pt x="302" y="396"/>
                    <a:pt x="263" y="406"/>
                  </a:cubicBezTo>
                  <a:close/>
                  <a:moveTo>
                    <a:pt x="376" y="328"/>
                  </a:moveTo>
                  <a:cubicBezTo>
                    <a:pt x="361" y="318"/>
                    <a:pt x="344" y="309"/>
                    <a:pt x="325" y="301"/>
                  </a:cubicBezTo>
                  <a:cubicBezTo>
                    <a:pt x="332" y="278"/>
                    <a:pt x="336" y="254"/>
                    <a:pt x="337" y="227"/>
                  </a:cubicBezTo>
                  <a:cubicBezTo>
                    <a:pt x="411" y="227"/>
                    <a:pt x="411" y="227"/>
                    <a:pt x="411" y="227"/>
                  </a:cubicBezTo>
                  <a:cubicBezTo>
                    <a:pt x="409" y="265"/>
                    <a:pt x="396" y="299"/>
                    <a:pt x="376" y="3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5" name="Icon"/>
            <p:cNvSpPr>
              <a:spLocks noEditPoints="1"/>
            </p:cNvSpPr>
            <p:nvPr/>
          </p:nvSpPr>
          <p:spPr bwMode="auto">
            <a:xfrm>
              <a:off x="636209" y="6467774"/>
              <a:ext cx="378202" cy="411612"/>
            </a:xfrm>
            <a:custGeom>
              <a:avLst/>
              <a:gdLst>
                <a:gd name="T0" fmla="*/ 849 w 849"/>
                <a:gd name="T1" fmla="*/ 424 h 924"/>
                <a:gd name="T2" fmla="*/ 702 w 849"/>
                <a:gd name="T3" fmla="*/ 274 h 924"/>
                <a:gd name="T4" fmla="*/ 702 w 849"/>
                <a:gd name="T5" fmla="*/ 55 h 924"/>
                <a:gd name="T6" fmla="*/ 582 w 849"/>
                <a:gd name="T7" fmla="*/ 55 h 924"/>
                <a:gd name="T8" fmla="*/ 582 w 849"/>
                <a:gd name="T9" fmla="*/ 155 h 924"/>
                <a:gd name="T10" fmla="*/ 425 w 849"/>
                <a:gd name="T11" fmla="*/ 0 h 924"/>
                <a:gd name="T12" fmla="*/ 0 w 849"/>
                <a:gd name="T13" fmla="*/ 424 h 924"/>
                <a:gd name="T14" fmla="*/ 96 w 849"/>
                <a:gd name="T15" fmla="*/ 424 h 924"/>
                <a:gd name="T16" fmla="*/ 96 w 849"/>
                <a:gd name="T17" fmla="*/ 924 h 924"/>
                <a:gd name="T18" fmla="*/ 222 w 849"/>
                <a:gd name="T19" fmla="*/ 924 h 924"/>
                <a:gd name="T20" fmla="*/ 222 w 849"/>
                <a:gd name="T21" fmla="*/ 629 h 924"/>
                <a:gd name="T22" fmla="*/ 399 w 849"/>
                <a:gd name="T23" fmla="*/ 629 h 924"/>
                <a:gd name="T24" fmla="*/ 399 w 849"/>
                <a:gd name="T25" fmla="*/ 924 h 924"/>
                <a:gd name="T26" fmla="*/ 754 w 849"/>
                <a:gd name="T27" fmla="*/ 924 h 924"/>
                <a:gd name="T28" fmla="*/ 754 w 849"/>
                <a:gd name="T29" fmla="*/ 424 h 924"/>
                <a:gd name="T30" fmla="*/ 849 w 849"/>
                <a:gd name="T31" fmla="*/ 424 h 924"/>
                <a:gd name="T32" fmla="*/ 849 w 849"/>
                <a:gd name="T33" fmla="*/ 424 h 924"/>
                <a:gd name="T34" fmla="*/ 651 w 849"/>
                <a:gd name="T35" fmla="*/ 572 h 924"/>
                <a:gd name="T36" fmla="*/ 506 w 849"/>
                <a:gd name="T37" fmla="*/ 572 h 924"/>
                <a:gd name="T38" fmla="*/ 506 w 849"/>
                <a:gd name="T39" fmla="*/ 426 h 924"/>
                <a:gd name="T40" fmla="*/ 651 w 849"/>
                <a:gd name="T41" fmla="*/ 426 h 924"/>
                <a:gd name="T42" fmla="*/ 651 w 849"/>
                <a:gd name="T43" fmla="*/ 572 h 924"/>
                <a:gd name="T44" fmla="*/ 651 w 849"/>
                <a:gd name="T45" fmla="*/ 57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9" h="924">
                  <a:moveTo>
                    <a:pt x="849" y="424"/>
                  </a:moveTo>
                  <a:lnTo>
                    <a:pt x="702" y="274"/>
                  </a:lnTo>
                  <a:lnTo>
                    <a:pt x="702" y="55"/>
                  </a:lnTo>
                  <a:lnTo>
                    <a:pt x="582" y="55"/>
                  </a:lnTo>
                  <a:lnTo>
                    <a:pt x="582" y="155"/>
                  </a:lnTo>
                  <a:lnTo>
                    <a:pt x="425" y="0"/>
                  </a:lnTo>
                  <a:lnTo>
                    <a:pt x="0" y="424"/>
                  </a:lnTo>
                  <a:lnTo>
                    <a:pt x="96" y="424"/>
                  </a:lnTo>
                  <a:lnTo>
                    <a:pt x="96" y="924"/>
                  </a:lnTo>
                  <a:lnTo>
                    <a:pt x="222" y="924"/>
                  </a:lnTo>
                  <a:lnTo>
                    <a:pt x="222" y="629"/>
                  </a:lnTo>
                  <a:lnTo>
                    <a:pt x="399" y="629"/>
                  </a:lnTo>
                  <a:lnTo>
                    <a:pt x="399" y="924"/>
                  </a:lnTo>
                  <a:lnTo>
                    <a:pt x="754" y="924"/>
                  </a:lnTo>
                  <a:lnTo>
                    <a:pt x="754" y="424"/>
                  </a:lnTo>
                  <a:lnTo>
                    <a:pt x="849" y="424"/>
                  </a:lnTo>
                  <a:lnTo>
                    <a:pt x="849" y="424"/>
                  </a:lnTo>
                  <a:close/>
                  <a:moveTo>
                    <a:pt x="651" y="572"/>
                  </a:moveTo>
                  <a:lnTo>
                    <a:pt x="506" y="572"/>
                  </a:lnTo>
                  <a:lnTo>
                    <a:pt x="506" y="426"/>
                  </a:lnTo>
                  <a:lnTo>
                    <a:pt x="651" y="426"/>
                  </a:lnTo>
                  <a:lnTo>
                    <a:pt x="651" y="572"/>
                  </a:lnTo>
                  <a:lnTo>
                    <a:pt x="651" y="5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6" name="Icon"/>
            <p:cNvSpPr>
              <a:spLocks noEditPoints="1"/>
            </p:cNvSpPr>
            <p:nvPr/>
          </p:nvSpPr>
          <p:spPr bwMode="auto">
            <a:xfrm>
              <a:off x="1279578" y="7058361"/>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7" name="Icon"/>
            <p:cNvSpPr>
              <a:spLocks noEditPoints="1"/>
            </p:cNvSpPr>
            <p:nvPr/>
          </p:nvSpPr>
          <p:spPr bwMode="auto">
            <a:xfrm>
              <a:off x="1632736" y="6467774"/>
              <a:ext cx="354583" cy="411612"/>
            </a:xfrm>
            <a:custGeom>
              <a:avLst/>
              <a:gdLst>
                <a:gd name="T0" fmla="*/ 137 w 204"/>
                <a:gd name="T1" fmla="*/ 204 h 206"/>
                <a:gd name="T2" fmla="*/ 140 w 204"/>
                <a:gd name="T3" fmla="*/ 122 h 206"/>
                <a:gd name="T4" fmla="*/ 160 w 204"/>
                <a:gd name="T5" fmla="*/ 30 h 206"/>
                <a:gd name="T6" fmla="*/ 134 w 204"/>
                <a:gd name="T7" fmla="*/ 121 h 206"/>
                <a:gd name="T8" fmla="*/ 119 w 204"/>
                <a:gd name="T9" fmla="*/ 202 h 206"/>
                <a:gd name="T10" fmla="*/ 87 w 204"/>
                <a:gd name="T11" fmla="*/ 152 h 206"/>
                <a:gd name="T12" fmla="*/ 126 w 204"/>
                <a:gd name="T13" fmla="*/ 51 h 206"/>
                <a:gd name="T14" fmla="*/ 167 w 204"/>
                <a:gd name="T15" fmla="*/ 0 h 206"/>
                <a:gd name="T16" fmla="*/ 183 w 204"/>
                <a:gd name="T17" fmla="*/ 71 h 206"/>
                <a:gd name="T18" fmla="*/ 176 w 204"/>
                <a:gd name="T19" fmla="*/ 178 h 206"/>
                <a:gd name="T20" fmla="*/ 137 w 204"/>
                <a:gd name="T21" fmla="*/ 204 h 206"/>
                <a:gd name="T22" fmla="*/ 72 w 204"/>
                <a:gd name="T23" fmla="*/ 167 h 206"/>
                <a:gd name="T24" fmla="*/ 32 w 204"/>
                <a:gd name="T25" fmla="*/ 156 h 206"/>
                <a:gd name="T26" fmla="*/ 72 w 204"/>
                <a:gd name="T27" fmla="*/ 158 h 206"/>
                <a:gd name="T28" fmla="*/ 68 w 204"/>
                <a:gd name="T29" fmla="*/ 144 h 206"/>
                <a:gd name="T30" fmla="*/ 67 w 204"/>
                <a:gd name="T31" fmla="*/ 138 h 206"/>
                <a:gd name="T32" fmla="*/ 67 w 204"/>
                <a:gd name="T33" fmla="*/ 138 h 206"/>
                <a:gd name="T34" fmla="*/ 71 w 204"/>
                <a:gd name="T35" fmla="*/ 100 h 206"/>
                <a:gd name="T36" fmla="*/ 66 w 204"/>
                <a:gd name="T37" fmla="*/ 89 h 206"/>
                <a:gd name="T38" fmla="*/ 33 w 204"/>
                <a:gd name="T39" fmla="*/ 27 h 206"/>
                <a:gd name="T40" fmla="*/ 76 w 204"/>
                <a:gd name="T41" fmla="*/ 85 h 206"/>
                <a:gd name="T42" fmla="*/ 77 w 204"/>
                <a:gd name="T43" fmla="*/ 87 h 206"/>
                <a:gd name="T44" fmla="*/ 95 w 204"/>
                <a:gd name="T45" fmla="*/ 58 h 206"/>
                <a:gd name="T46" fmla="*/ 7 w 204"/>
                <a:gd name="T47" fmla="*/ 4 h 206"/>
                <a:gd name="T48" fmla="*/ 51 w 204"/>
                <a:gd name="T49" fmla="*/ 133 h 206"/>
                <a:gd name="T50" fmla="*/ 7 w 204"/>
                <a:gd name="T51" fmla="*/ 151 h 206"/>
                <a:gd name="T52" fmla="*/ 61 w 204"/>
                <a:gd name="T53" fmla="*/ 190 h 206"/>
                <a:gd name="T54" fmla="*/ 86 w 204"/>
                <a:gd name="T55" fmla="*/ 187 h 206"/>
                <a:gd name="T56" fmla="*/ 75 w 204"/>
                <a:gd name="T57" fmla="*/ 167 h 206"/>
                <a:gd name="T58" fmla="*/ 72 w 204"/>
                <a:gd name="T59" fmla="*/ 1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4" h="206">
                  <a:moveTo>
                    <a:pt x="137" y="204"/>
                  </a:moveTo>
                  <a:cubicBezTo>
                    <a:pt x="134" y="206"/>
                    <a:pt x="134" y="162"/>
                    <a:pt x="140" y="122"/>
                  </a:cubicBezTo>
                  <a:cubicBezTo>
                    <a:pt x="147" y="75"/>
                    <a:pt x="160" y="30"/>
                    <a:pt x="160" y="30"/>
                  </a:cubicBezTo>
                  <a:cubicBezTo>
                    <a:pt x="160" y="30"/>
                    <a:pt x="145" y="74"/>
                    <a:pt x="134" y="121"/>
                  </a:cubicBezTo>
                  <a:cubicBezTo>
                    <a:pt x="125" y="160"/>
                    <a:pt x="120" y="204"/>
                    <a:pt x="119" y="202"/>
                  </a:cubicBezTo>
                  <a:cubicBezTo>
                    <a:pt x="111" y="194"/>
                    <a:pt x="97" y="178"/>
                    <a:pt x="87" y="152"/>
                  </a:cubicBezTo>
                  <a:cubicBezTo>
                    <a:pt x="72" y="114"/>
                    <a:pt x="100" y="71"/>
                    <a:pt x="126" y="51"/>
                  </a:cubicBezTo>
                  <a:cubicBezTo>
                    <a:pt x="152" y="31"/>
                    <a:pt x="167" y="0"/>
                    <a:pt x="167" y="0"/>
                  </a:cubicBezTo>
                  <a:cubicBezTo>
                    <a:pt x="167" y="0"/>
                    <a:pt x="168" y="43"/>
                    <a:pt x="183" y="71"/>
                  </a:cubicBezTo>
                  <a:cubicBezTo>
                    <a:pt x="198" y="99"/>
                    <a:pt x="204" y="150"/>
                    <a:pt x="176" y="178"/>
                  </a:cubicBezTo>
                  <a:cubicBezTo>
                    <a:pt x="160" y="193"/>
                    <a:pt x="147" y="201"/>
                    <a:pt x="137" y="204"/>
                  </a:cubicBezTo>
                  <a:moveTo>
                    <a:pt x="72" y="167"/>
                  </a:moveTo>
                  <a:cubicBezTo>
                    <a:pt x="53" y="163"/>
                    <a:pt x="32" y="156"/>
                    <a:pt x="32" y="156"/>
                  </a:cubicBezTo>
                  <a:cubicBezTo>
                    <a:pt x="32" y="156"/>
                    <a:pt x="52" y="155"/>
                    <a:pt x="72" y="158"/>
                  </a:cubicBezTo>
                  <a:cubicBezTo>
                    <a:pt x="70" y="153"/>
                    <a:pt x="68" y="148"/>
                    <a:pt x="68" y="144"/>
                  </a:cubicBezTo>
                  <a:cubicBezTo>
                    <a:pt x="67" y="142"/>
                    <a:pt x="67" y="140"/>
                    <a:pt x="67" y="138"/>
                  </a:cubicBezTo>
                  <a:cubicBezTo>
                    <a:pt x="67" y="138"/>
                    <a:pt x="67" y="138"/>
                    <a:pt x="67" y="138"/>
                  </a:cubicBezTo>
                  <a:cubicBezTo>
                    <a:pt x="66" y="125"/>
                    <a:pt x="67" y="112"/>
                    <a:pt x="71" y="100"/>
                  </a:cubicBezTo>
                  <a:cubicBezTo>
                    <a:pt x="70" y="97"/>
                    <a:pt x="68" y="93"/>
                    <a:pt x="66" y="89"/>
                  </a:cubicBezTo>
                  <a:cubicBezTo>
                    <a:pt x="55" y="62"/>
                    <a:pt x="34" y="27"/>
                    <a:pt x="33" y="27"/>
                  </a:cubicBezTo>
                  <a:cubicBezTo>
                    <a:pt x="34" y="27"/>
                    <a:pt x="63" y="56"/>
                    <a:pt x="76" y="85"/>
                  </a:cubicBezTo>
                  <a:cubicBezTo>
                    <a:pt x="76" y="86"/>
                    <a:pt x="76" y="86"/>
                    <a:pt x="77" y="87"/>
                  </a:cubicBezTo>
                  <a:cubicBezTo>
                    <a:pt x="81" y="76"/>
                    <a:pt x="88" y="67"/>
                    <a:pt x="95" y="58"/>
                  </a:cubicBezTo>
                  <a:cubicBezTo>
                    <a:pt x="73" y="31"/>
                    <a:pt x="33" y="13"/>
                    <a:pt x="7" y="4"/>
                  </a:cubicBezTo>
                  <a:cubicBezTo>
                    <a:pt x="38" y="48"/>
                    <a:pt x="0" y="96"/>
                    <a:pt x="51" y="133"/>
                  </a:cubicBezTo>
                  <a:cubicBezTo>
                    <a:pt x="28" y="137"/>
                    <a:pt x="7" y="151"/>
                    <a:pt x="7" y="151"/>
                  </a:cubicBezTo>
                  <a:cubicBezTo>
                    <a:pt x="7" y="151"/>
                    <a:pt x="33" y="185"/>
                    <a:pt x="61" y="190"/>
                  </a:cubicBezTo>
                  <a:cubicBezTo>
                    <a:pt x="70" y="192"/>
                    <a:pt x="79" y="190"/>
                    <a:pt x="86" y="187"/>
                  </a:cubicBezTo>
                  <a:cubicBezTo>
                    <a:pt x="82" y="181"/>
                    <a:pt x="79" y="175"/>
                    <a:pt x="75" y="167"/>
                  </a:cubicBezTo>
                  <a:cubicBezTo>
                    <a:pt x="74" y="167"/>
                    <a:pt x="73" y="167"/>
                    <a:pt x="72" y="16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8" name="Icon"/>
            <p:cNvSpPr>
              <a:spLocks noEditPoints="1"/>
            </p:cNvSpPr>
            <p:nvPr/>
          </p:nvSpPr>
          <p:spPr bwMode="auto">
            <a:xfrm>
              <a:off x="2166735" y="6495330"/>
              <a:ext cx="509449" cy="356500"/>
            </a:xfrm>
            <a:custGeom>
              <a:avLst/>
              <a:gdLst>
                <a:gd name="T0" fmla="*/ 26 w 372"/>
                <a:gd name="T1" fmla="*/ 0 h 260"/>
                <a:gd name="T2" fmla="*/ 346 w 372"/>
                <a:gd name="T3" fmla="*/ 0 h 260"/>
                <a:gd name="T4" fmla="*/ 199 w 372"/>
                <a:gd name="T5" fmla="*/ 146 h 260"/>
                <a:gd name="T6" fmla="*/ 186 w 372"/>
                <a:gd name="T7" fmla="*/ 152 h 260"/>
                <a:gd name="T8" fmla="*/ 173 w 372"/>
                <a:gd name="T9" fmla="*/ 146 h 260"/>
                <a:gd name="T10" fmla="*/ 26 w 372"/>
                <a:gd name="T11" fmla="*/ 0 h 260"/>
                <a:gd name="T12" fmla="*/ 242 w 372"/>
                <a:gd name="T13" fmla="*/ 130 h 260"/>
                <a:gd name="T14" fmla="*/ 213 w 372"/>
                <a:gd name="T15" fmla="*/ 160 h 260"/>
                <a:gd name="T16" fmla="*/ 187 w 372"/>
                <a:gd name="T17" fmla="*/ 170 h 260"/>
                <a:gd name="T18" fmla="*/ 160 w 372"/>
                <a:gd name="T19" fmla="*/ 160 h 260"/>
                <a:gd name="T20" fmla="*/ 131 w 372"/>
                <a:gd name="T21" fmla="*/ 130 h 260"/>
                <a:gd name="T22" fmla="*/ 8 w 372"/>
                <a:gd name="T23" fmla="*/ 252 h 260"/>
                <a:gd name="T24" fmla="*/ 6 w 372"/>
                <a:gd name="T25" fmla="*/ 254 h 260"/>
                <a:gd name="T26" fmla="*/ 19 w 372"/>
                <a:gd name="T27" fmla="*/ 260 h 260"/>
                <a:gd name="T28" fmla="*/ 353 w 372"/>
                <a:gd name="T29" fmla="*/ 260 h 260"/>
                <a:gd name="T30" fmla="*/ 366 w 372"/>
                <a:gd name="T31" fmla="*/ 254 h 260"/>
                <a:gd name="T32" fmla="*/ 364 w 372"/>
                <a:gd name="T33" fmla="*/ 252 h 260"/>
                <a:gd name="T34" fmla="*/ 242 w 372"/>
                <a:gd name="T35" fmla="*/ 130 h 260"/>
                <a:gd name="T36" fmla="*/ 9 w 372"/>
                <a:gd name="T37" fmla="*/ 8 h 260"/>
                <a:gd name="T38" fmla="*/ 6 w 372"/>
                <a:gd name="T39" fmla="*/ 5 h 260"/>
                <a:gd name="T40" fmla="*/ 0 w 372"/>
                <a:gd name="T41" fmla="*/ 19 h 260"/>
                <a:gd name="T42" fmla="*/ 0 w 372"/>
                <a:gd name="T43" fmla="*/ 234 h 260"/>
                <a:gd name="T44" fmla="*/ 118 w 372"/>
                <a:gd name="T45" fmla="*/ 117 h 260"/>
                <a:gd name="T46" fmla="*/ 9 w 372"/>
                <a:gd name="T47" fmla="*/ 8 h 260"/>
                <a:gd name="T48" fmla="*/ 364 w 372"/>
                <a:gd name="T49" fmla="*/ 8 h 260"/>
                <a:gd name="T50" fmla="*/ 255 w 372"/>
                <a:gd name="T51" fmla="*/ 117 h 260"/>
                <a:gd name="T52" fmla="*/ 372 w 372"/>
                <a:gd name="T53" fmla="*/ 234 h 260"/>
                <a:gd name="T54" fmla="*/ 372 w 372"/>
                <a:gd name="T55" fmla="*/ 19 h 260"/>
                <a:gd name="T56" fmla="*/ 366 w 372"/>
                <a:gd name="T57" fmla="*/ 6 h 260"/>
                <a:gd name="T58" fmla="*/ 364 w 372"/>
                <a:gd name="T5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 h="260">
                  <a:moveTo>
                    <a:pt x="26" y="0"/>
                  </a:moveTo>
                  <a:cubicBezTo>
                    <a:pt x="346" y="0"/>
                    <a:pt x="346" y="0"/>
                    <a:pt x="346" y="0"/>
                  </a:cubicBezTo>
                  <a:cubicBezTo>
                    <a:pt x="199" y="146"/>
                    <a:pt x="199" y="146"/>
                    <a:pt x="199" y="146"/>
                  </a:cubicBezTo>
                  <a:cubicBezTo>
                    <a:pt x="196" y="150"/>
                    <a:pt x="191" y="152"/>
                    <a:pt x="186" y="152"/>
                  </a:cubicBezTo>
                  <a:cubicBezTo>
                    <a:pt x="181" y="152"/>
                    <a:pt x="176" y="150"/>
                    <a:pt x="173" y="146"/>
                  </a:cubicBezTo>
                  <a:cubicBezTo>
                    <a:pt x="26" y="0"/>
                    <a:pt x="26" y="0"/>
                    <a:pt x="26" y="0"/>
                  </a:cubicBezTo>
                  <a:close/>
                  <a:moveTo>
                    <a:pt x="242" y="130"/>
                  </a:moveTo>
                  <a:cubicBezTo>
                    <a:pt x="213" y="160"/>
                    <a:pt x="213" y="160"/>
                    <a:pt x="213" y="160"/>
                  </a:cubicBezTo>
                  <a:cubicBezTo>
                    <a:pt x="206" y="167"/>
                    <a:pt x="196" y="170"/>
                    <a:pt x="187" y="170"/>
                  </a:cubicBezTo>
                  <a:cubicBezTo>
                    <a:pt x="177" y="170"/>
                    <a:pt x="168" y="167"/>
                    <a:pt x="160" y="160"/>
                  </a:cubicBezTo>
                  <a:cubicBezTo>
                    <a:pt x="131" y="130"/>
                    <a:pt x="131" y="130"/>
                    <a:pt x="131" y="130"/>
                  </a:cubicBezTo>
                  <a:cubicBezTo>
                    <a:pt x="8" y="252"/>
                    <a:pt x="8" y="252"/>
                    <a:pt x="8" y="252"/>
                  </a:cubicBezTo>
                  <a:cubicBezTo>
                    <a:pt x="7" y="253"/>
                    <a:pt x="7" y="254"/>
                    <a:pt x="6" y="254"/>
                  </a:cubicBezTo>
                  <a:cubicBezTo>
                    <a:pt x="9" y="258"/>
                    <a:pt x="14" y="260"/>
                    <a:pt x="19" y="260"/>
                  </a:cubicBezTo>
                  <a:cubicBezTo>
                    <a:pt x="353" y="260"/>
                    <a:pt x="353" y="260"/>
                    <a:pt x="353" y="260"/>
                  </a:cubicBezTo>
                  <a:cubicBezTo>
                    <a:pt x="358" y="260"/>
                    <a:pt x="363" y="258"/>
                    <a:pt x="366" y="254"/>
                  </a:cubicBezTo>
                  <a:cubicBezTo>
                    <a:pt x="365" y="254"/>
                    <a:pt x="365" y="253"/>
                    <a:pt x="364" y="252"/>
                  </a:cubicBezTo>
                  <a:cubicBezTo>
                    <a:pt x="242" y="130"/>
                    <a:pt x="242" y="130"/>
                    <a:pt x="242" y="130"/>
                  </a:cubicBezTo>
                  <a:close/>
                  <a:moveTo>
                    <a:pt x="9" y="8"/>
                  </a:moveTo>
                  <a:cubicBezTo>
                    <a:pt x="8" y="7"/>
                    <a:pt x="7" y="6"/>
                    <a:pt x="6" y="5"/>
                  </a:cubicBezTo>
                  <a:cubicBezTo>
                    <a:pt x="3" y="9"/>
                    <a:pt x="0" y="13"/>
                    <a:pt x="0" y="19"/>
                  </a:cubicBezTo>
                  <a:cubicBezTo>
                    <a:pt x="0" y="234"/>
                    <a:pt x="0" y="234"/>
                    <a:pt x="0" y="234"/>
                  </a:cubicBezTo>
                  <a:cubicBezTo>
                    <a:pt x="118" y="117"/>
                    <a:pt x="118" y="117"/>
                    <a:pt x="118" y="117"/>
                  </a:cubicBezTo>
                  <a:cubicBezTo>
                    <a:pt x="9" y="8"/>
                    <a:pt x="9" y="8"/>
                    <a:pt x="9" y="8"/>
                  </a:cubicBezTo>
                  <a:close/>
                  <a:moveTo>
                    <a:pt x="364" y="8"/>
                  </a:moveTo>
                  <a:cubicBezTo>
                    <a:pt x="255" y="117"/>
                    <a:pt x="255" y="117"/>
                    <a:pt x="255" y="117"/>
                  </a:cubicBezTo>
                  <a:cubicBezTo>
                    <a:pt x="372" y="234"/>
                    <a:pt x="372" y="234"/>
                    <a:pt x="372" y="234"/>
                  </a:cubicBezTo>
                  <a:cubicBezTo>
                    <a:pt x="372" y="19"/>
                    <a:pt x="372" y="19"/>
                    <a:pt x="372" y="19"/>
                  </a:cubicBezTo>
                  <a:cubicBezTo>
                    <a:pt x="372" y="14"/>
                    <a:pt x="370" y="9"/>
                    <a:pt x="366" y="6"/>
                  </a:cubicBezTo>
                  <a:cubicBezTo>
                    <a:pt x="366" y="6"/>
                    <a:pt x="365" y="7"/>
                    <a:pt x="364"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99" name="Icon"/>
            <p:cNvSpPr>
              <a:spLocks noEditPoints="1"/>
            </p:cNvSpPr>
            <p:nvPr/>
          </p:nvSpPr>
          <p:spPr bwMode="auto">
            <a:xfrm>
              <a:off x="2855600" y="6483673"/>
              <a:ext cx="430134" cy="379815"/>
            </a:xfrm>
            <a:custGeom>
              <a:avLst/>
              <a:gdLst>
                <a:gd name="T0" fmla="*/ 36 w 261"/>
                <a:gd name="T1" fmla="*/ 55 h 230"/>
                <a:gd name="T2" fmla="*/ 37 w 261"/>
                <a:gd name="T3" fmla="*/ 55 h 230"/>
                <a:gd name="T4" fmla="*/ 42 w 261"/>
                <a:gd name="T5" fmla="*/ 76 h 230"/>
                <a:gd name="T6" fmla="*/ 41 w 261"/>
                <a:gd name="T7" fmla="*/ 75 h 230"/>
                <a:gd name="T8" fmla="*/ 42 w 261"/>
                <a:gd name="T9" fmla="*/ 75 h 230"/>
                <a:gd name="T10" fmla="*/ 34 w 261"/>
                <a:gd name="T11" fmla="*/ 117 h 230"/>
                <a:gd name="T12" fmla="*/ 34 w 261"/>
                <a:gd name="T13" fmla="*/ 116 h 230"/>
                <a:gd name="T14" fmla="*/ 111 w 261"/>
                <a:gd name="T15" fmla="*/ 126 h 230"/>
                <a:gd name="T16" fmla="*/ 90 w 261"/>
                <a:gd name="T17" fmla="*/ 121 h 230"/>
                <a:gd name="T18" fmla="*/ 111 w 261"/>
                <a:gd name="T19" fmla="*/ 126 h 230"/>
                <a:gd name="T20" fmla="*/ 98 w 261"/>
                <a:gd name="T21" fmla="*/ 88 h 230"/>
                <a:gd name="T22" fmla="*/ 111 w 261"/>
                <a:gd name="T23" fmla="*/ 125 h 230"/>
                <a:gd name="T24" fmla="*/ 77 w 261"/>
                <a:gd name="T25" fmla="*/ 82 h 230"/>
                <a:gd name="T26" fmla="*/ 98 w 261"/>
                <a:gd name="T27" fmla="*/ 87 h 230"/>
                <a:gd name="T28" fmla="*/ 97 w 261"/>
                <a:gd name="T29" fmla="*/ 88 h 230"/>
                <a:gd name="T30" fmla="*/ 13 w 261"/>
                <a:gd name="T31" fmla="*/ 137 h 230"/>
                <a:gd name="T32" fmla="*/ 36 w 261"/>
                <a:gd name="T33" fmla="*/ 142 h 230"/>
                <a:gd name="T34" fmla="*/ 6 w 261"/>
                <a:gd name="T35" fmla="*/ 160 h 230"/>
                <a:gd name="T36" fmla="*/ 22 w 261"/>
                <a:gd name="T37" fmla="*/ 135 h 230"/>
                <a:gd name="T38" fmla="*/ 59 w 261"/>
                <a:gd name="T39" fmla="*/ 178 h 230"/>
                <a:gd name="T40" fmla="*/ 29 w 261"/>
                <a:gd name="T41" fmla="*/ 196 h 230"/>
                <a:gd name="T42" fmla="*/ 58 w 261"/>
                <a:gd name="T43" fmla="*/ 177 h 230"/>
                <a:gd name="T44" fmla="*/ 19 w 261"/>
                <a:gd name="T45" fmla="*/ 178 h 230"/>
                <a:gd name="T46" fmla="*/ 116 w 261"/>
                <a:gd name="T47" fmla="*/ 131 h 230"/>
                <a:gd name="T48" fmla="*/ 135 w 261"/>
                <a:gd name="T49" fmla="*/ 147 h 230"/>
                <a:gd name="T50" fmla="*/ 118 w 261"/>
                <a:gd name="T51" fmla="*/ 166 h 230"/>
                <a:gd name="T52" fmla="*/ 98 w 261"/>
                <a:gd name="T53" fmla="*/ 166 h 230"/>
                <a:gd name="T54" fmla="*/ 74 w 261"/>
                <a:gd name="T55" fmla="*/ 133 h 230"/>
                <a:gd name="T56" fmla="*/ 76 w 261"/>
                <a:gd name="T57" fmla="*/ 168 h 230"/>
                <a:gd name="T58" fmla="*/ 76 w 261"/>
                <a:gd name="T59" fmla="*/ 167 h 230"/>
                <a:gd name="T60" fmla="*/ 150 w 261"/>
                <a:gd name="T61" fmla="*/ 74 h 230"/>
                <a:gd name="T62" fmla="*/ 178 w 261"/>
                <a:gd name="T63" fmla="*/ 54 h 230"/>
                <a:gd name="T64" fmla="*/ 149 w 261"/>
                <a:gd name="T65" fmla="*/ 74 h 230"/>
                <a:gd name="T66" fmla="*/ 151 w 261"/>
                <a:gd name="T67" fmla="*/ 74 h 230"/>
                <a:gd name="T68" fmla="*/ 176 w 261"/>
                <a:gd name="T69" fmla="*/ 97 h 230"/>
                <a:gd name="T70" fmla="*/ 166 w 261"/>
                <a:gd name="T71" fmla="*/ 36 h 230"/>
                <a:gd name="T72" fmla="*/ 150 w 261"/>
                <a:gd name="T73" fmla="*/ 74 h 230"/>
                <a:gd name="T74" fmla="*/ 166 w 261"/>
                <a:gd name="T75" fmla="*/ 37 h 230"/>
                <a:gd name="T76" fmla="*/ 123 w 261"/>
                <a:gd name="T77" fmla="*/ 197 h 230"/>
                <a:gd name="T78" fmla="*/ 144 w 261"/>
                <a:gd name="T79" fmla="*/ 225 h 230"/>
                <a:gd name="T80" fmla="*/ 122 w 261"/>
                <a:gd name="T81" fmla="*/ 197 h 230"/>
                <a:gd name="T82" fmla="*/ 144 w 261"/>
                <a:gd name="T83" fmla="*/ 224 h 230"/>
                <a:gd name="T84" fmla="*/ 124 w 261"/>
                <a:gd name="T85" fmla="*/ 197 h 230"/>
                <a:gd name="T86" fmla="*/ 167 w 261"/>
                <a:gd name="T87" fmla="*/ 168 h 230"/>
                <a:gd name="T88" fmla="*/ 157 w 261"/>
                <a:gd name="T89" fmla="*/ 173 h 230"/>
                <a:gd name="T90" fmla="*/ 161 w 261"/>
                <a:gd name="T91" fmla="*/ 211 h 230"/>
                <a:gd name="T92" fmla="*/ 256 w 261"/>
                <a:gd name="T93" fmla="*/ 47 h 230"/>
                <a:gd name="T94" fmla="*/ 250 w 261"/>
                <a:gd name="T95" fmla="*/ 24 h 230"/>
                <a:gd name="T96" fmla="*/ 233 w 261"/>
                <a:gd name="T97" fmla="*/ 54 h 230"/>
                <a:gd name="T98" fmla="*/ 249 w 261"/>
                <a:gd name="T99" fmla="*/ 24 h 230"/>
                <a:gd name="T100" fmla="*/ 215 w 261"/>
                <a:gd name="T101" fmla="*/ 43 h 230"/>
                <a:gd name="T102" fmla="*/ 190 w 261"/>
                <a:gd name="T103" fmla="*/ 9 h 230"/>
                <a:gd name="T104" fmla="*/ 196 w 261"/>
                <a:gd name="T105" fmla="*/ 32 h 230"/>
                <a:gd name="T106" fmla="*/ 197 w 261"/>
                <a:gd name="T107" fmla="*/ 32 h 230"/>
                <a:gd name="T108" fmla="*/ 191 w 261"/>
                <a:gd name="T109" fmla="*/ 109 h 230"/>
                <a:gd name="T110" fmla="*/ 214 w 261"/>
                <a:gd name="T111" fmla="*/ 118 h 230"/>
                <a:gd name="T112" fmla="*/ 205 w 261"/>
                <a:gd name="T113" fmla="*/ 141 h 230"/>
                <a:gd name="T114" fmla="*/ 205 w 261"/>
                <a:gd name="T115" fmla="*/ 140 h 230"/>
                <a:gd name="T116" fmla="*/ 187 w 261"/>
                <a:gd name="T117" fmla="*/ 149 h 230"/>
                <a:gd name="T118" fmla="*/ 160 w 261"/>
                <a:gd name="T119" fmla="*/ 160 h 230"/>
                <a:gd name="T120" fmla="*/ 166 w 261"/>
                <a:gd name="T121" fmla="*/ 1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230">
                  <a:moveTo>
                    <a:pt x="8" y="84"/>
                  </a:moveTo>
                  <a:cubicBezTo>
                    <a:pt x="3" y="64"/>
                    <a:pt x="3" y="64"/>
                    <a:pt x="3" y="64"/>
                  </a:cubicBezTo>
                  <a:cubicBezTo>
                    <a:pt x="3" y="64"/>
                    <a:pt x="3" y="64"/>
                    <a:pt x="3" y="64"/>
                  </a:cubicBezTo>
                  <a:cubicBezTo>
                    <a:pt x="1" y="54"/>
                    <a:pt x="6" y="45"/>
                    <a:pt x="15" y="43"/>
                  </a:cubicBezTo>
                  <a:cubicBezTo>
                    <a:pt x="25" y="41"/>
                    <a:pt x="34" y="46"/>
                    <a:pt x="36" y="55"/>
                  </a:cubicBezTo>
                  <a:cubicBezTo>
                    <a:pt x="36" y="55"/>
                    <a:pt x="36" y="55"/>
                    <a:pt x="36" y="55"/>
                  </a:cubicBezTo>
                  <a:cubicBezTo>
                    <a:pt x="41" y="76"/>
                    <a:pt x="41" y="76"/>
                    <a:pt x="41" y="76"/>
                  </a:cubicBezTo>
                  <a:lnTo>
                    <a:pt x="8" y="84"/>
                  </a:lnTo>
                  <a:close/>
                  <a:moveTo>
                    <a:pt x="42" y="76"/>
                  </a:moveTo>
                  <a:cubicBezTo>
                    <a:pt x="37" y="55"/>
                    <a:pt x="37" y="55"/>
                    <a:pt x="37" y="55"/>
                  </a:cubicBezTo>
                  <a:cubicBezTo>
                    <a:pt x="37" y="55"/>
                    <a:pt x="37" y="55"/>
                    <a:pt x="37" y="55"/>
                  </a:cubicBezTo>
                  <a:cubicBezTo>
                    <a:pt x="37" y="55"/>
                    <a:pt x="37" y="55"/>
                    <a:pt x="37" y="55"/>
                  </a:cubicBezTo>
                  <a:cubicBezTo>
                    <a:pt x="34" y="47"/>
                    <a:pt x="27" y="42"/>
                    <a:pt x="20" y="42"/>
                  </a:cubicBezTo>
                  <a:cubicBezTo>
                    <a:pt x="18" y="42"/>
                    <a:pt x="17" y="42"/>
                    <a:pt x="15" y="43"/>
                  </a:cubicBezTo>
                  <a:cubicBezTo>
                    <a:pt x="6" y="45"/>
                    <a:pt x="0" y="54"/>
                    <a:pt x="2" y="63"/>
                  </a:cubicBezTo>
                  <a:cubicBezTo>
                    <a:pt x="2" y="63"/>
                    <a:pt x="2" y="63"/>
                    <a:pt x="2" y="63"/>
                  </a:cubicBezTo>
                  <a:cubicBezTo>
                    <a:pt x="8" y="85"/>
                    <a:pt x="8" y="85"/>
                    <a:pt x="8" y="85"/>
                  </a:cubicBezTo>
                  <a:lnTo>
                    <a:pt x="42" y="76"/>
                  </a:lnTo>
                  <a:close/>
                  <a:moveTo>
                    <a:pt x="3" y="64"/>
                  </a:moveTo>
                  <a:cubicBezTo>
                    <a:pt x="3" y="63"/>
                    <a:pt x="3" y="63"/>
                    <a:pt x="3" y="63"/>
                  </a:cubicBezTo>
                  <a:cubicBezTo>
                    <a:pt x="1" y="55"/>
                    <a:pt x="7" y="46"/>
                    <a:pt x="16" y="44"/>
                  </a:cubicBezTo>
                  <a:cubicBezTo>
                    <a:pt x="17" y="43"/>
                    <a:pt x="18" y="43"/>
                    <a:pt x="20" y="43"/>
                  </a:cubicBezTo>
                  <a:cubicBezTo>
                    <a:pt x="27" y="43"/>
                    <a:pt x="34" y="48"/>
                    <a:pt x="36" y="55"/>
                  </a:cubicBezTo>
                  <a:cubicBezTo>
                    <a:pt x="41" y="75"/>
                    <a:pt x="41" y="75"/>
                    <a:pt x="41" y="75"/>
                  </a:cubicBezTo>
                  <a:cubicBezTo>
                    <a:pt x="8" y="83"/>
                    <a:pt x="8" y="83"/>
                    <a:pt x="8" y="83"/>
                  </a:cubicBezTo>
                  <a:cubicBezTo>
                    <a:pt x="3" y="64"/>
                    <a:pt x="3" y="64"/>
                    <a:pt x="3" y="64"/>
                  </a:cubicBezTo>
                  <a:close/>
                  <a:moveTo>
                    <a:pt x="34" y="117"/>
                  </a:moveTo>
                  <a:cubicBezTo>
                    <a:pt x="43" y="115"/>
                    <a:pt x="49" y="106"/>
                    <a:pt x="47" y="96"/>
                  </a:cubicBezTo>
                  <a:cubicBezTo>
                    <a:pt x="47" y="96"/>
                    <a:pt x="47" y="96"/>
                    <a:pt x="47" y="96"/>
                  </a:cubicBezTo>
                  <a:cubicBezTo>
                    <a:pt x="42" y="75"/>
                    <a:pt x="42" y="75"/>
                    <a:pt x="42" y="75"/>
                  </a:cubicBezTo>
                  <a:cubicBezTo>
                    <a:pt x="7" y="84"/>
                    <a:pt x="7" y="84"/>
                    <a:pt x="7" y="84"/>
                  </a:cubicBezTo>
                  <a:cubicBezTo>
                    <a:pt x="12" y="104"/>
                    <a:pt x="12" y="104"/>
                    <a:pt x="12" y="104"/>
                  </a:cubicBezTo>
                  <a:cubicBezTo>
                    <a:pt x="13" y="105"/>
                    <a:pt x="13" y="105"/>
                    <a:pt x="13" y="105"/>
                  </a:cubicBezTo>
                  <a:cubicBezTo>
                    <a:pt x="13" y="105"/>
                    <a:pt x="13" y="105"/>
                    <a:pt x="13" y="105"/>
                  </a:cubicBezTo>
                  <a:cubicBezTo>
                    <a:pt x="15" y="112"/>
                    <a:pt x="22" y="118"/>
                    <a:pt x="30" y="118"/>
                  </a:cubicBezTo>
                  <a:cubicBezTo>
                    <a:pt x="31" y="118"/>
                    <a:pt x="32" y="117"/>
                    <a:pt x="34" y="117"/>
                  </a:cubicBezTo>
                  <a:close/>
                  <a:moveTo>
                    <a:pt x="8" y="84"/>
                  </a:moveTo>
                  <a:cubicBezTo>
                    <a:pt x="41" y="76"/>
                    <a:pt x="41" y="76"/>
                    <a:pt x="41" y="76"/>
                  </a:cubicBezTo>
                  <a:cubicBezTo>
                    <a:pt x="46" y="96"/>
                    <a:pt x="46" y="96"/>
                    <a:pt x="46" y="96"/>
                  </a:cubicBezTo>
                  <a:cubicBezTo>
                    <a:pt x="46" y="96"/>
                    <a:pt x="46" y="96"/>
                    <a:pt x="46" y="96"/>
                  </a:cubicBezTo>
                  <a:cubicBezTo>
                    <a:pt x="46" y="96"/>
                    <a:pt x="46" y="96"/>
                    <a:pt x="46" y="96"/>
                  </a:cubicBezTo>
                  <a:cubicBezTo>
                    <a:pt x="48" y="105"/>
                    <a:pt x="43" y="114"/>
                    <a:pt x="34" y="116"/>
                  </a:cubicBezTo>
                  <a:cubicBezTo>
                    <a:pt x="32" y="116"/>
                    <a:pt x="31" y="117"/>
                    <a:pt x="30" y="117"/>
                  </a:cubicBezTo>
                  <a:cubicBezTo>
                    <a:pt x="22" y="117"/>
                    <a:pt x="15" y="111"/>
                    <a:pt x="13" y="104"/>
                  </a:cubicBezTo>
                  <a:cubicBezTo>
                    <a:pt x="13" y="104"/>
                    <a:pt x="13" y="104"/>
                    <a:pt x="13" y="104"/>
                  </a:cubicBezTo>
                  <a:lnTo>
                    <a:pt x="8" y="84"/>
                  </a:lnTo>
                  <a:close/>
                  <a:moveTo>
                    <a:pt x="90" y="121"/>
                  </a:moveTo>
                  <a:cubicBezTo>
                    <a:pt x="111" y="126"/>
                    <a:pt x="111" y="126"/>
                    <a:pt x="111" y="126"/>
                  </a:cubicBezTo>
                  <a:cubicBezTo>
                    <a:pt x="111" y="126"/>
                    <a:pt x="111" y="126"/>
                    <a:pt x="111" y="126"/>
                  </a:cubicBezTo>
                  <a:cubicBezTo>
                    <a:pt x="120" y="128"/>
                    <a:pt x="129" y="122"/>
                    <a:pt x="131" y="113"/>
                  </a:cubicBezTo>
                  <a:cubicBezTo>
                    <a:pt x="133" y="103"/>
                    <a:pt x="127" y="94"/>
                    <a:pt x="118" y="92"/>
                  </a:cubicBezTo>
                  <a:cubicBezTo>
                    <a:pt x="118" y="92"/>
                    <a:pt x="118" y="92"/>
                    <a:pt x="118" y="92"/>
                  </a:cubicBezTo>
                  <a:cubicBezTo>
                    <a:pt x="98" y="87"/>
                    <a:pt x="98" y="87"/>
                    <a:pt x="98" y="87"/>
                  </a:cubicBezTo>
                  <a:lnTo>
                    <a:pt x="90" y="121"/>
                  </a:lnTo>
                  <a:close/>
                  <a:moveTo>
                    <a:pt x="131" y="113"/>
                  </a:moveTo>
                  <a:cubicBezTo>
                    <a:pt x="134" y="103"/>
                    <a:pt x="128" y="94"/>
                    <a:pt x="119" y="92"/>
                  </a:cubicBezTo>
                  <a:cubicBezTo>
                    <a:pt x="119" y="92"/>
                    <a:pt x="119" y="92"/>
                    <a:pt x="119" y="92"/>
                  </a:cubicBezTo>
                  <a:cubicBezTo>
                    <a:pt x="98" y="87"/>
                    <a:pt x="98" y="87"/>
                    <a:pt x="98" y="87"/>
                  </a:cubicBezTo>
                  <a:cubicBezTo>
                    <a:pt x="90" y="121"/>
                    <a:pt x="90" y="121"/>
                    <a:pt x="90" y="121"/>
                  </a:cubicBezTo>
                  <a:cubicBezTo>
                    <a:pt x="111" y="126"/>
                    <a:pt x="111" y="126"/>
                    <a:pt x="111" y="126"/>
                  </a:cubicBezTo>
                  <a:cubicBezTo>
                    <a:pt x="111" y="126"/>
                    <a:pt x="111" y="126"/>
                    <a:pt x="111" y="126"/>
                  </a:cubicBezTo>
                  <a:cubicBezTo>
                    <a:pt x="111" y="126"/>
                    <a:pt x="111" y="126"/>
                    <a:pt x="111" y="126"/>
                  </a:cubicBezTo>
                  <a:cubicBezTo>
                    <a:pt x="112" y="126"/>
                    <a:pt x="113" y="126"/>
                    <a:pt x="114" y="126"/>
                  </a:cubicBezTo>
                  <a:cubicBezTo>
                    <a:pt x="122" y="126"/>
                    <a:pt x="129" y="121"/>
                    <a:pt x="131" y="113"/>
                  </a:cubicBezTo>
                  <a:close/>
                  <a:moveTo>
                    <a:pt x="91" y="121"/>
                  </a:moveTo>
                  <a:cubicBezTo>
                    <a:pt x="98" y="88"/>
                    <a:pt x="98" y="88"/>
                    <a:pt x="98" y="88"/>
                  </a:cubicBezTo>
                  <a:cubicBezTo>
                    <a:pt x="118" y="92"/>
                    <a:pt x="118" y="92"/>
                    <a:pt x="118" y="92"/>
                  </a:cubicBezTo>
                  <a:cubicBezTo>
                    <a:pt x="118" y="92"/>
                    <a:pt x="118" y="92"/>
                    <a:pt x="118" y="92"/>
                  </a:cubicBezTo>
                  <a:cubicBezTo>
                    <a:pt x="118" y="93"/>
                    <a:pt x="118" y="93"/>
                    <a:pt x="118" y="93"/>
                  </a:cubicBezTo>
                  <a:cubicBezTo>
                    <a:pt x="127" y="95"/>
                    <a:pt x="132" y="104"/>
                    <a:pt x="130" y="113"/>
                  </a:cubicBezTo>
                  <a:cubicBezTo>
                    <a:pt x="129" y="120"/>
                    <a:pt x="122" y="125"/>
                    <a:pt x="114" y="125"/>
                  </a:cubicBezTo>
                  <a:cubicBezTo>
                    <a:pt x="113" y="125"/>
                    <a:pt x="112" y="125"/>
                    <a:pt x="111" y="125"/>
                  </a:cubicBezTo>
                  <a:cubicBezTo>
                    <a:pt x="110" y="125"/>
                    <a:pt x="110" y="125"/>
                    <a:pt x="110" y="125"/>
                  </a:cubicBezTo>
                  <a:lnTo>
                    <a:pt x="91" y="121"/>
                  </a:lnTo>
                  <a:close/>
                  <a:moveTo>
                    <a:pt x="98" y="87"/>
                  </a:moveTo>
                  <a:cubicBezTo>
                    <a:pt x="78" y="82"/>
                    <a:pt x="78" y="82"/>
                    <a:pt x="78" y="82"/>
                  </a:cubicBezTo>
                  <a:cubicBezTo>
                    <a:pt x="77" y="82"/>
                    <a:pt x="77" y="82"/>
                    <a:pt x="77" y="82"/>
                  </a:cubicBezTo>
                  <a:cubicBezTo>
                    <a:pt x="77" y="82"/>
                    <a:pt x="77" y="82"/>
                    <a:pt x="77" y="82"/>
                  </a:cubicBezTo>
                  <a:cubicBezTo>
                    <a:pt x="76" y="82"/>
                    <a:pt x="75" y="82"/>
                    <a:pt x="74" y="82"/>
                  </a:cubicBezTo>
                  <a:cubicBezTo>
                    <a:pt x="66" y="82"/>
                    <a:pt x="59" y="87"/>
                    <a:pt x="57" y="96"/>
                  </a:cubicBezTo>
                  <a:cubicBezTo>
                    <a:pt x="55" y="105"/>
                    <a:pt x="60" y="114"/>
                    <a:pt x="69" y="117"/>
                  </a:cubicBezTo>
                  <a:cubicBezTo>
                    <a:pt x="69" y="117"/>
                    <a:pt x="69" y="117"/>
                    <a:pt x="69" y="117"/>
                  </a:cubicBezTo>
                  <a:cubicBezTo>
                    <a:pt x="91" y="122"/>
                    <a:pt x="91" y="122"/>
                    <a:pt x="91" y="122"/>
                  </a:cubicBezTo>
                  <a:lnTo>
                    <a:pt x="98" y="87"/>
                  </a:lnTo>
                  <a:close/>
                  <a:moveTo>
                    <a:pt x="70" y="116"/>
                  </a:moveTo>
                  <a:cubicBezTo>
                    <a:pt x="70" y="116"/>
                    <a:pt x="70" y="116"/>
                    <a:pt x="70" y="116"/>
                  </a:cubicBezTo>
                  <a:cubicBezTo>
                    <a:pt x="61" y="113"/>
                    <a:pt x="56" y="105"/>
                    <a:pt x="58" y="96"/>
                  </a:cubicBezTo>
                  <a:cubicBezTo>
                    <a:pt x="59" y="88"/>
                    <a:pt x="66" y="83"/>
                    <a:pt x="74" y="83"/>
                  </a:cubicBezTo>
                  <a:cubicBezTo>
                    <a:pt x="75" y="83"/>
                    <a:pt x="76" y="83"/>
                    <a:pt x="77" y="83"/>
                  </a:cubicBezTo>
                  <a:cubicBezTo>
                    <a:pt x="97" y="88"/>
                    <a:pt x="97" y="88"/>
                    <a:pt x="97" y="88"/>
                  </a:cubicBezTo>
                  <a:cubicBezTo>
                    <a:pt x="90" y="120"/>
                    <a:pt x="90" y="120"/>
                    <a:pt x="90" y="120"/>
                  </a:cubicBezTo>
                  <a:cubicBezTo>
                    <a:pt x="70" y="116"/>
                    <a:pt x="70" y="116"/>
                    <a:pt x="70" y="116"/>
                  </a:cubicBezTo>
                  <a:close/>
                  <a:moveTo>
                    <a:pt x="47" y="160"/>
                  </a:moveTo>
                  <a:cubicBezTo>
                    <a:pt x="36" y="142"/>
                    <a:pt x="36" y="142"/>
                    <a:pt x="36" y="142"/>
                  </a:cubicBezTo>
                  <a:cubicBezTo>
                    <a:pt x="36" y="142"/>
                    <a:pt x="36" y="142"/>
                    <a:pt x="36" y="142"/>
                  </a:cubicBezTo>
                  <a:cubicBezTo>
                    <a:pt x="31" y="134"/>
                    <a:pt x="20" y="132"/>
                    <a:pt x="13" y="137"/>
                  </a:cubicBezTo>
                  <a:cubicBezTo>
                    <a:pt x="5" y="142"/>
                    <a:pt x="2" y="152"/>
                    <a:pt x="7" y="160"/>
                  </a:cubicBezTo>
                  <a:cubicBezTo>
                    <a:pt x="7" y="160"/>
                    <a:pt x="7" y="160"/>
                    <a:pt x="7" y="160"/>
                  </a:cubicBezTo>
                  <a:cubicBezTo>
                    <a:pt x="18" y="178"/>
                    <a:pt x="18" y="178"/>
                    <a:pt x="18" y="178"/>
                  </a:cubicBezTo>
                  <a:lnTo>
                    <a:pt x="47" y="160"/>
                  </a:lnTo>
                  <a:close/>
                  <a:moveTo>
                    <a:pt x="48" y="160"/>
                  </a:moveTo>
                  <a:cubicBezTo>
                    <a:pt x="36" y="142"/>
                    <a:pt x="36" y="142"/>
                    <a:pt x="36" y="142"/>
                  </a:cubicBezTo>
                  <a:cubicBezTo>
                    <a:pt x="36" y="141"/>
                    <a:pt x="36" y="141"/>
                    <a:pt x="36" y="141"/>
                  </a:cubicBezTo>
                  <a:cubicBezTo>
                    <a:pt x="36" y="141"/>
                    <a:pt x="36" y="141"/>
                    <a:pt x="36" y="141"/>
                  </a:cubicBezTo>
                  <a:cubicBezTo>
                    <a:pt x="33" y="136"/>
                    <a:pt x="27" y="134"/>
                    <a:pt x="22" y="134"/>
                  </a:cubicBezTo>
                  <a:cubicBezTo>
                    <a:pt x="18" y="134"/>
                    <a:pt x="15" y="135"/>
                    <a:pt x="12" y="136"/>
                  </a:cubicBezTo>
                  <a:cubicBezTo>
                    <a:pt x="4" y="141"/>
                    <a:pt x="2" y="152"/>
                    <a:pt x="6" y="160"/>
                  </a:cubicBezTo>
                  <a:cubicBezTo>
                    <a:pt x="6" y="160"/>
                    <a:pt x="6" y="160"/>
                    <a:pt x="6" y="160"/>
                  </a:cubicBezTo>
                  <a:cubicBezTo>
                    <a:pt x="18" y="179"/>
                    <a:pt x="18" y="179"/>
                    <a:pt x="18" y="179"/>
                  </a:cubicBezTo>
                  <a:lnTo>
                    <a:pt x="48" y="160"/>
                  </a:lnTo>
                  <a:close/>
                  <a:moveTo>
                    <a:pt x="7" y="160"/>
                  </a:moveTo>
                  <a:cubicBezTo>
                    <a:pt x="7" y="160"/>
                    <a:pt x="7" y="160"/>
                    <a:pt x="7" y="160"/>
                  </a:cubicBezTo>
                  <a:cubicBezTo>
                    <a:pt x="3" y="152"/>
                    <a:pt x="5" y="142"/>
                    <a:pt x="13" y="137"/>
                  </a:cubicBezTo>
                  <a:cubicBezTo>
                    <a:pt x="15" y="135"/>
                    <a:pt x="19" y="135"/>
                    <a:pt x="22" y="135"/>
                  </a:cubicBezTo>
                  <a:cubicBezTo>
                    <a:pt x="27" y="135"/>
                    <a:pt x="33" y="137"/>
                    <a:pt x="36" y="142"/>
                  </a:cubicBezTo>
                  <a:cubicBezTo>
                    <a:pt x="47" y="160"/>
                    <a:pt x="47" y="160"/>
                    <a:pt x="47" y="160"/>
                  </a:cubicBezTo>
                  <a:cubicBezTo>
                    <a:pt x="18" y="177"/>
                    <a:pt x="18" y="177"/>
                    <a:pt x="18" y="177"/>
                  </a:cubicBezTo>
                  <a:cubicBezTo>
                    <a:pt x="7" y="160"/>
                    <a:pt x="7" y="160"/>
                    <a:pt x="7" y="160"/>
                  </a:cubicBezTo>
                  <a:close/>
                  <a:moveTo>
                    <a:pt x="53" y="201"/>
                  </a:moveTo>
                  <a:cubicBezTo>
                    <a:pt x="61" y="196"/>
                    <a:pt x="64" y="186"/>
                    <a:pt x="59" y="178"/>
                  </a:cubicBezTo>
                  <a:cubicBezTo>
                    <a:pt x="59" y="178"/>
                    <a:pt x="59" y="178"/>
                    <a:pt x="59" y="178"/>
                  </a:cubicBezTo>
                  <a:cubicBezTo>
                    <a:pt x="47" y="159"/>
                    <a:pt x="47" y="159"/>
                    <a:pt x="47" y="159"/>
                  </a:cubicBezTo>
                  <a:cubicBezTo>
                    <a:pt x="17" y="178"/>
                    <a:pt x="17" y="178"/>
                    <a:pt x="17" y="178"/>
                  </a:cubicBezTo>
                  <a:cubicBezTo>
                    <a:pt x="29" y="196"/>
                    <a:pt x="29" y="196"/>
                    <a:pt x="29" y="196"/>
                  </a:cubicBezTo>
                  <a:cubicBezTo>
                    <a:pt x="29" y="196"/>
                    <a:pt x="29" y="196"/>
                    <a:pt x="29" y="196"/>
                  </a:cubicBezTo>
                  <a:cubicBezTo>
                    <a:pt x="29" y="196"/>
                    <a:pt x="29" y="196"/>
                    <a:pt x="29" y="196"/>
                  </a:cubicBezTo>
                  <a:cubicBezTo>
                    <a:pt x="32" y="201"/>
                    <a:pt x="38" y="204"/>
                    <a:pt x="44" y="204"/>
                  </a:cubicBezTo>
                  <a:cubicBezTo>
                    <a:pt x="47" y="204"/>
                    <a:pt x="50" y="203"/>
                    <a:pt x="53" y="201"/>
                  </a:cubicBezTo>
                  <a:close/>
                  <a:moveTo>
                    <a:pt x="19" y="178"/>
                  </a:moveTo>
                  <a:cubicBezTo>
                    <a:pt x="47" y="160"/>
                    <a:pt x="47" y="160"/>
                    <a:pt x="47" y="160"/>
                  </a:cubicBezTo>
                  <a:cubicBezTo>
                    <a:pt x="58" y="177"/>
                    <a:pt x="58" y="177"/>
                    <a:pt x="58" y="177"/>
                  </a:cubicBezTo>
                  <a:cubicBezTo>
                    <a:pt x="58" y="177"/>
                    <a:pt x="58" y="177"/>
                    <a:pt x="58" y="177"/>
                  </a:cubicBezTo>
                  <a:cubicBezTo>
                    <a:pt x="58" y="178"/>
                    <a:pt x="58" y="178"/>
                    <a:pt x="58" y="178"/>
                  </a:cubicBezTo>
                  <a:cubicBezTo>
                    <a:pt x="63" y="186"/>
                    <a:pt x="60" y="196"/>
                    <a:pt x="52" y="200"/>
                  </a:cubicBezTo>
                  <a:cubicBezTo>
                    <a:pt x="50" y="202"/>
                    <a:pt x="47" y="203"/>
                    <a:pt x="44" y="203"/>
                  </a:cubicBezTo>
                  <a:cubicBezTo>
                    <a:pt x="38" y="203"/>
                    <a:pt x="33" y="200"/>
                    <a:pt x="30" y="195"/>
                  </a:cubicBezTo>
                  <a:cubicBezTo>
                    <a:pt x="29" y="195"/>
                    <a:pt x="29" y="195"/>
                    <a:pt x="29" y="195"/>
                  </a:cubicBezTo>
                  <a:lnTo>
                    <a:pt x="19" y="178"/>
                  </a:lnTo>
                  <a:close/>
                  <a:moveTo>
                    <a:pt x="97" y="167"/>
                  </a:moveTo>
                  <a:cubicBezTo>
                    <a:pt x="118" y="165"/>
                    <a:pt x="118" y="165"/>
                    <a:pt x="118" y="165"/>
                  </a:cubicBezTo>
                  <a:cubicBezTo>
                    <a:pt x="118" y="165"/>
                    <a:pt x="118" y="165"/>
                    <a:pt x="118" y="165"/>
                  </a:cubicBezTo>
                  <a:cubicBezTo>
                    <a:pt x="127" y="165"/>
                    <a:pt x="135" y="157"/>
                    <a:pt x="134" y="147"/>
                  </a:cubicBezTo>
                  <a:cubicBezTo>
                    <a:pt x="134" y="138"/>
                    <a:pt x="126" y="131"/>
                    <a:pt x="116" y="131"/>
                  </a:cubicBezTo>
                  <a:cubicBezTo>
                    <a:pt x="116" y="131"/>
                    <a:pt x="116" y="131"/>
                    <a:pt x="116" y="131"/>
                  </a:cubicBezTo>
                  <a:cubicBezTo>
                    <a:pt x="95" y="132"/>
                    <a:pt x="95" y="132"/>
                    <a:pt x="95" y="132"/>
                  </a:cubicBezTo>
                  <a:lnTo>
                    <a:pt x="97" y="167"/>
                  </a:lnTo>
                  <a:close/>
                  <a:moveTo>
                    <a:pt x="118" y="166"/>
                  </a:moveTo>
                  <a:cubicBezTo>
                    <a:pt x="119" y="166"/>
                    <a:pt x="119" y="166"/>
                    <a:pt x="119" y="166"/>
                  </a:cubicBezTo>
                  <a:cubicBezTo>
                    <a:pt x="119" y="166"/>
                    <a:pt x="119" y="166"/>
                    <a:pt x="119" y="166"/>
                  </a:cubicBezTo>
                  <a:cubicBezTo>
                    <a:pt x="128" y="165"/>
                    <a:pt x="135" y="157"/>
                    <a:pt x="135" y="147"/>
                  </a:cubicBezTo>
                  <a:cubicBezTo>
                    <a:pt x="134" y="138"/>
                    <a:pt x="126" y="130"/>
                    <a:pt x="117" y="130"/>
                  </a:cubicBezTo>
                  <a:cubicBezTo>
                    <a:pt x="117" y="130"/>
                    <a:pt x="117" y="130"/>
                    <a:pt x="117" y="130"/>
                  </a:cubicBezTo>
                  <a:cubicBezTo>
                    <a:pt x="95" y="132"/>
                    <a:pt x="95" y="132"/>
                    <a:pt x="95" y="132"/>
                  </a:cubicBezTo>
                  <a:cubicBezTo>
                    <a:pt x="97" y="167"/>
                    <a:pt x="97" y="167"/>
                    <a:pt x="97" y="167"/>
                  </a:cubicBezTo>
                  <a:cubicBezTo>
                    <a:pt x="97" y="167"/>
                    <a:pt x="97" y="167"/>
                    <a:pt x="97" y="167"/>
                  </a:cubicBezTo>
                  <a:lnTo>
                    <a:pt x="118" y="166"/>
                  </a:lnTo>
                  <a:close/>
                  <a:moveTo>
                    <a:pt x="116" y="131"/>
                  </a:moveTo>
                  <a:cubicBezTo>
                    <a:pt x="116" y="131"/>
                    <a:pt x="116" y="131"/>
                    <a:pt x="116" y="131"/>
                  </a:cubicBezTo>
                  <a:cubicBezTo>
                    <a:pt x="116" y="131"/>
                    <a:pt x="116" y="131"/>
                    <a:pt x="116" y="131"/>
                  </a:cubicBezTo>
                  <a:cubicBezTo>
                    <a:pt x="126" y="131"/>
                    <a:pt x="133" y="138"/>
                    <a:pt x="134" y="147"/>
                  </a:cubicBezTo>
                  <a:cubicBezTo>
                    <a:pt x="134" y="156"/>
                    <a:pt x="127" y="164"/>
                    <a:pt x="118" y="165"/>
                  </a:cubicBezTo>
                  <a:cubicBezTo>
                    <a:pt x="98" y="166"/>
                    <a:pt x="98" y="166"/>
                    <a:pt x="98" y="166"/>
                  </a:cubicBezTo>
                  <a:cubicBezTo>
                    <a:pt x="96" y="133"/>
                    <a:pt x="96" y="133"/>
                    <a:pt x="96" y="133"/>
                  </a:cubicBezTo>
                  <a:lnTo>
                    <a:pt x="116" y="131"/>
                  </a:lnTo>
                  <a:close/>
                  <a:moveTo>
                    <a:pt x="98" y="167"/>
                  </a:moveTo>
                  <a:cubicBezTo>
                    <a:pt x="96" y="132"/>
                    <a:pt x="96" y="132"/>
                    <a:pt x="96" y="132"/>
                  </a:cubicBezTo>
                  <a:cubicBezTo>
                    <a:pt x="96" y="132"/>
                    <a:pt x="96" y="132"/>
                    <a:pt x="96" y="132"/>
                  </a:cubicBezTo>
                  <a:cubicBezTo>
                    <a:pt x="74" y="133"/>
                    <a:pt x="74" y="133"/>
                    <a:pt x="74" y="133"/>
                  </a:cubicBezTo>
                  <a:cubicBezTo>
                    <a:pt x="74" y="133"/>
                    <a:pt x="74" y="133"/>
                    <a:pt x="74" y="133"/>
                  </a:cubicBezTo>
                  <a:cubicBezTo>
                    <a:pt x="74" y="133"/>
                    <a:pt x="74" y="133"/>
                    <a:pt x="74" y="133"/>
                  </a:cubicBezTo>
                  <a:cubicBezTo>
                    <a:pt x="64" y="134"/>
                    <a:pt x="57" y="142"/>
                    <a:pt x="58" y="151"/>
                  </a:cubicBezTo>
                  <a:cubicBezTo>
                    <a:pt x="58" y="161"/>
                    <a:pt x="66" y="168"/>
                    <a:pt x="76" y="168"/>
                  </a:cubicBezTo>
                  <a:cubicBezTo>
                    <a:pt x="76" y="168"/>
                    <a:pt x="76" y="168"/>
                    <a:pt x="76" y="168"/>
                  </a:cubicBezTo>
                  <a:cubicBezTo>
                    <a:pt x="76" y="168"/>
                    <a:pt x="76" y="168"/>
                    <a:pt x="76" y="168"/>
                  </a:cubicBezTo>
                  <a:lnTo>
                    <a:pt x="98" y="167"/>
                  </a:lnTo>
                  <a:close/>
                  <a:moveTo>
                    <a:pt x="95" y="133"/>
                  </a:moveTo>
                  <a:cubicBezTo>
                    <a:pt x="97" y="166"/>
                    <a:pt x="97" y="166"/>
                    <a:pt x="97" y="166"/>
                  </a:cubicBezTo>
                  <a:cubicBezTo>
                    <a:pt x="77" y="167"/>
                    <a:pt x="77" y="167"/>
                    <a:pt x="77" y="167"/>
                  </a:cubicBezTo>
                  <a:cubicBezTo>
                    <a:pt x="77" y="167"/>
                    <a:pt x="77" y="167"/>
                    <a:pt x="77" y="167"/>
                  </a:cubicBezTo>
                  <a:cubicBezTo>
                    <a:pt x="76" y="167"/>
                    <a:pt x="76" y="167"/>
                    <a:pt x="76" y="167"/>
                  </a:cubicBezTo>
                  <a:cubicBezTo>
                    <a:pt x="76" y="167"/>
                    <a:pt x="76" y="167"/>
                    <a:pt x="76" y="167"/>
                  </a:cubicBezTo>
                  <a:cubicBezTo>
                    <a:pt x="67" y="167"/>
                    <a:pt x="59" y="160"/>
                    <a:pt x="59" y="151"/>
                  </a:cubicBezTo>
                  <a:cubicBezTo>
                    <a:pt x="58" y="142"/>
                    <a:pt x="65" y="134"/>
                    <a:pt x="74" y="134"/>
                  </a:cubicBezTo>
                  <a:cubicBezTo>
                    <a:pt x="75" y="134"/>
                    <a:pt x="75" y="134"/>
                    <a:pt x="75" y="134"/>
                  </a:cubicBezTo>
                  <a:lnTo>
                    <a:pt x="95" y="133"/>
                  </a:lnTo>
                  <a:close/>
                  <a:moveTo>
                    <a:pt x="150" y="74"/>
                  </a:moveTo>
                  <a:cubicBezTo>
                    <a:pt x="162" y="91"/>
                    <a:pt x="162" y="91"/>
                    <a:pt x="162" y="91"/>
                  </a:cubicBezTo>
                  <a:cubicBezTo>
                    <a:pt x="162" y="91"/>
                    <a:pt x="162" y="91"/>
                    <a:pt x="162" y="91"/>
                  </a:cubicBezTo>
                  <a:cubicBezTo>
                    <a:pt x="168" y="98"/>
                    <a:pt x="178" y="100"/>
                    <a:pt x="186" y="95"/>
                  </a:cubicBezTo>
                  <a:cubicBezTo>
                    <a:pt x="193" y="89"/>
                    <a:pt x="195" y="79"/>
                    <a:pt x="190" y="71"/>
                  </a:cubicBezTo>
                  <a:cubicBezTo>
                    <a:pt x="190" y="71"/>
                    <a:pt x="190" y="71"/>
                    <a:pt x="190" y="71"/>
                  </a:cubicBezTo>
                  <a:cubicBezTo>
                    <a:pt x="178" y="54"/>
                    <a:pt x="178" y="54"/>
                    <a:pt x="178" y="54"/>
                  </a:cubicBezTo>
                  <a:lnTo>
                    <a:pt x="150" y="74"/>
                  </a:lnTo>
                  <a:close/>
                  <a:moveTo>
                    <a:pt x="186" y="95"/>
                  </a:moveTo>
                  <a:cubicBezTo>
                    <a:pt x="194" y="90"/>
                    <a:pt x="196" y="79"/>
                    <a:pt x="191" y="71"/>
                  </a:cubicBezTo>
                  <a:cubicBezTo>
                    <a:pt x="191" y="71"/>
                    <a:pt x="191" y="71"/>
                    <a:pt x="191" y="71"/>
                  </a:cubicBezTo>
                  <a:cubicBezTo>
                    <a:pt x="178" y="53"/>
                    <a:pt x="178" y="53"/>
                    <a:pt x="178" y="53"/>
                  </a:cubicBezTo>
                  <a:cubicBezTo>
                    <a:pt x="149" y="74"/>
                    <a:pt x="149" y="74"/>
                    <a:pt x="149" y="74"/>
                  </a:cubicBezTo>
                  <a:cubicBezTo>
                    <a:pt x="162" y="91"/>
                    <a:pt x="162" y="91"/>
                    <a:pt x="162" y="91"/>
                  </a:cubicBezTo>
                  <a:cubicBezTo>
                    <a:pt x="162" y="92"/>
                    <a:pt x="162" y="92"/>
                    <a:pt x="162" y="92"/>
                  </a:cubicBezTo>
                  <a:cubicBezTo>
                    <a:pt x="162" y="92"/>
                    <a:pt x="162" y="92"/>
                    <a:pt x="162" y="92"/>
                  </a:cubicBezTo>
                  <a:cubicBezTo>
                    <a:pt x="165" y="96"/>
                    <a:pt x="170" y="98"/>
                    <a:pt x="176" y="98"/>
                  </a:cubicBezTo>
                  <a:cubicBezTo>
                    <a:pt x="180" y="98"/>
                    <a:pt x="183" y="97"/>
                    <a:pt x="186" y="95"/>
                  </a:cubicBezTo>
                  <a:close/>
                  <a:moveTo>
                    <a:pt x="151" y="74"/>
                  </a:moveTo>
                  <a:cubicBezTo>
                    <a:pt x="178" y="55"/>
                    <a:pt x="178" y="55"/>
                    <a:pt x="178" y="55"/>
                  </a:cubicBezTo>
                  <a:cubicBezTo>
                    <a:pt x="190" y="71"/>
                    <a:pt x="190" y="71"/>
                    <a:pt x="190" y="71"/>
                  </a:cubicBezTo>
                  <a:cubicBezTo>
                    <a:pt x="190" y="71"/>
                    <a:pt x="190" y="71"/>
                    <a:pt x="190" y="71"/>
                  </a:cubicBezTo>
                  <a:cubicBezTo>
                    <a:pt x="190" y="71"/>
                    <a:pt x="190" y="71"/>
                    <a:pt x="190" y="71"/>
                  </a:cubicBezTo>
                  <a:cubicBezTo>
                    <a:pt x="195" y="79"/>
                    <a:pt x="193" y="89"/>
                    <a:pt x="185" y="94"/>
                  </a:cubicBezTo>
                  <a:cubicBezTo>
                    <a:pt x="183" y="96"/>
                    <a:pt x="179" y="97"/>
                    <a:pt x="176" y="97"/>
                  </a:cubicBezTo>
                  <a:cubicBezTo>
                    <a:pt x="171" y="97"/>
                    <a:pt x="166" y="95"/>
                    <a:pt x="162" y="91"/>
                  </a:cubicBezTo>
                  <a:cubicBezTo>
                    <a:pt x="162" y="90"/>
                    <a:pt x="162" y="90"/>
                    <a:pt x="162" y="90"/>
                  </a:cubicBezTo>
                  <a:lnTo>
                    <a:pt x="151" y="74"/>
                  </a:lnTo>
                  <a:close/>
                  <a:moveTo>
                    <a:pt x="179" y="54"/>
                  </a:moveTo>
                  <a:cubicBezTo>
                    <a:pt x="167" y="36"/>
                    <a:pt x="167" y="36"/>
                    <a:pt x="167" y="36"/>
                  </a:cubicBezTo>
                  <a:cubicBezTo>
                    <a:pt x="166" y="36"/>
                    <a:pt x="166" y="36"/>
                    <a:pt x="166" y="36"/>
                  </a:cubicBezTo>
                  <a:cubicBezTo>
                    <a:pt x="166" y="36"/>
                    <a:pt x="166" y="36"/>
                    <a:pt x="166" y="36"/>
                  </a:cubicBezTo>
                  <a:cubicBezTo>
                    <a:pt x="163" y="32"/>
                    <a:pt x="158" y="29"/>
                    <a:pt x="152" y="29"/>
                  </a:cubicBezTo>
                  <a:cubicBezTo>
                    <a:pt x="149" y="29"/>
                    <a:pt x="145" y="30"/>
                    <a:pt x="142" y="32"/>
                  </a:cubicBezTo>
                  <a:cubicBezTo>
                    <a:pt x="134" y="38"/>
                    <a:pt x="132" y="48"/>
                    <a:pt x="137" y="56"/>
                  </a:cubicBezTo>
                  <a:cubicBezTo>
                    <a:pt x="137" y="56"/>
                    <a:pt x="137" y="56"/>
                    <a:pt x="137" y="56"/>
                  </a:cubicBezTo>
                  <a:cubicBezTo>
                    <a:pt x="150" y="74"/>
                    <a:pt x="150" y="74"/>
                    <a:pt x="150" y="74"/>
                  </a:cubicBezTo>
                  <a:lnTo>
                    <a:pt x="179" y="54"/>
                  </a:lnTo>
                  <a:close/>
                  <a:moveTo>
                    <a:pt x="139" y="57"/>
                  </a:moveTo>
                  <a:cubicBezTo>
                    <a:pt x="138" y="56"/>
                    <a:pt x="138" y="56"/>
                    <a:pt x="138" y="56"/>
                  </a:cubicBezTo>
                  <a:cubicBezTo>
                    <a:pt x="133" y="49"/>
                    <a:pt x="135" y="38"/>
                    <a:pt x="143" y="33"/>
                  </a:cubicBezTo>
                  <a:cubicBezTo>
                    <a:pt x="145" y="31"/>
                    <a:pt x="149" y="30"/>
                    <a:pt x="152" y="30"/>
                  </a:cubicBezTo>
                  <a:cubicBezTo>
                    <a:pt x="157" y="30"/>
                    <a:pt x="163" y="33"/>
                    <a:pt x="166" y="37"/>
                  </a:cubicBezTo>
                  <a:cubicBezTo>
                    <a:pt x="177" y="54"/>
                    <a:pt x="177" y="54"/>
                    <a:pt x="177" y="54"/>
                  </a:cubicBezTo>
                  <a:cubicBezTo>
                    <a:pt x="150" y="73"/>
                    <a:pt x="150" y="73"/>
                    <a:pt x="150" y="73"/>
                  </a:cubicBezTo>
                  <a:cubicBezTo>
                    <a:pt x="139" y="57"/>
                    <a:pt x="139" y="57"/>
                    <a:pt x="139" y="57"/>
                  </a:cubicBezTo>
                  <a:close/>
                  <a:moveTo>
                    <a:pt x="140" y="185"/>
                  </a:moveTo>
                  <a:cubicBezTo>
                    <a:pt x="123" y="197"/>
                    <a:pt x="123" y="197"/>
                    <a:pt x="123" y="197"/>
                  </a:cubicBezTo>
                  <a:cubicBezTo>
                    <a:pt x="123" y="197"/>
                    <a:pt x="123" y="197"/>
                    <a:pt x="123" y="197"/>
                  </a:cubicBezTo>
                  <a:cubicBezTo>
                    <a:pt x="116" y="203"/>
                    <a:pt x="114" y="214"/>
                    <a:pt x="120" y="221"/>
                  </a:cubicBezTo>
                  <a:cubicBezTo>
                    <a:pt x="126" y="229"/>
                    <a:pt x="136" y="230"/>
                    <a:pt x="144" y="225"/>
                  </a:cubicBezTo>
                  <a:cubicBezTo>
                    <a:pt x="144" y="225"/>
                    <a:pt x="144" y="225"/>
                    <a:pt x="144" y="225"/>
                  </a:cubicBezTo>
                  <a:cubicBezTo>
                    <a:pt x="161" y="212"/>
                    <a:pt x="161" y="212"/>
                    <a:pt x="161" y="212"/>
                  </a:cubicBezTo>
                  <a:lnTo>
                    <a:pt x="140" y="185"/>
                  </a:lnTo>
                  <a:close/>
                  <a:moveTo>
                    <a:pt x="144" y="225"/>
                  </a:moveTo>
                  <a:cubicBezTo>
                    <a:pt x="144" y="225"/>
                    <a:pt x="144" y="225"/>
                    <a:pt x="144" y="225"/>
                  </a:cubicBezTo>
                  <a:cubicBezTo>
                    <a:pt x="161" y="212"/>
                    <a:pt x="161" y="212"/>
                    <a:pt x="161" y="212"/>
                  </a:cubicBezTo>
                  <a:cubicBezTo>
                    <a:pt x="140" y="184"/>
                    <a:pt x="140" y="184"/>
                    <a:pt x="140" y="184"/>
                  </a:cubicBezTo>
                  <a:cubicBezTo>
                    <a:pt x="123" y="197"/>
                    <a:pt x="123" y="197"/>
                    <a:pt x="123" y="197"/>
                  </a:cubicBezTo>
                  <a:cubicBezTo>
                    <a:pt x="122" y="197"/>
                    <a:pt x="122" y="197"/>
                    <a:pt x="122" y="197"/>
                  </a:cubicBezTo>
                  <a:cubicBezTo>
                    <a:pt x="122" y="197"/>
                    <a:pt x="122" y="197"/>
                    <a:pt x="122" y="197"/>
                  </a:cubicBezTo>
                  <a:cubicBezTo>
                    <a:pt x="115" y="203"/>
                    <a:pt x="114" y="214"/>
                    <a:pt x="120" y="221"/>
                  </a:cubicBezTo>
                  <a:cubicBezTo>
                    <a:pt x="123" y="226"/>
                    <a:pt x="128" y="228"/>
                    <a:pt x="134" y="228"/>
                  </a:cubicBezTo>
                  <a:cubicBezTo>
                    <a:pt x="137" y="228"/>
                    <a:pt x="141" y="227"/>
                    <a:pt x="144" y="225"/>
                  </a:cubicBezTo>
                  <a:close/>
                  <a:moveTo>
                    <a:pt x="140" y="185"/>
                  </a:moveTo>
                  <a:cubicBezTo>
                    <a:pt x="160" y="212"/>
                    <a:pt x="160" y="212"/>
                    <a:pt x="160" y="212"/>
                  </a:cubicBezTo>
                  <a:cubicBezTo>
                    <a:pt x="144" y="224"/>
                    <a:pt x="144" y="224"/>
                    <a:pt x="144" y="224"/>
                  </a:cubicBezTo>
                  <a:cubicBezTo>
                    <a:pt x="144" y="224"/>
                    <a:pt x="144" y="224"/>
                    <a:pt x="144" y="224"/>
                  </a:cubicBezTo>
                  <a:cubicBezTo>
                    <a:pt x="144" y="224"/>
                    <a:pt x="144" y="224"/>
                    <a:pt x="144" y="224"/>
                  </a:cubicBezTo>
                  <a:cubicBezTo>
                    <a:pt x="141" y="226"/>
                    <a:pt x="137" y="227"/>
                    <a:pt x="134" y="227"/>
                  </a:cubicBezTo>
                  <a:cubicBezTo>
                    <a:pt x="129" y="227"/>
                    <a:pt x="124" y="225"/>
                    <a:pt x="121" y="221"/>
                  </a:cubicBezTo>
                  <a:cubicBezTo>
                    <a:pt x="115" y="214"/>
                    <a:pt x="116" y="203"/>
                    <a:pt x="123" y="198"/>
                  </a:cubicBezTo>
                  <a:cubicBezTo>
                    <a:pt x="124" y="197"/>
                    <a:pt x="124" y="197"/>
                    <a:pt x="124" y="197"/>
                  </a:cubicBezTo>
                  <a:lnTo>
                    <a:pt x="140" y="185"/>
                  </a:lnTo>
                  <a:close/>
                  <a:moveTo>
                    <a:pt x="178" y="200"/>
                  </a:moveTo>
                  <a:cubicBezTo>
                    <a:pt x="178" y="200"/>
                    <a:pt x="178" y="200"/>
                    <a:pt x="178" y="200"/>
                  </a:cubicBezTo>
                  <a:cubicBezTo>
                    <a:pt x="178" y="200"/>
                    <a:pt x="178" y="200"/>
                    <a:pt x="178" y="200"/>
                  </a:cubicBezTo>
                  <a:cubicBezTo>
                    <a:pt x="185" y="193"/>
                    <a:pt x="187" y="183"/>
                    <a:pt x="181" y="175"/>
                  </a:cubicBezTo>
                  <a:cubicBezTo>
                    <a:pt x="178" y="171"/>
                    <a:pt x="172" y="168"/>
                    <a:pt x="167" y="168"/>
                  </a:cubicBezTo>
                  <a:cubicBezTo>
                    <a:pt x="163" y="168"/>
                    <a:pt x="160" y="169"/>
                    <a:pt x="157" y="171"/>
                  </a:cubicBezTo>
                  <a:cubicBezTo>
                    <a:pt x="157" y="171"/>
                    <a:pt x="157" y="171"/>
                    <a:pt x="157" y="171"/>
                  </a:cubicBezTo>
                  <a:cubicBezTo>
                    <a:pt x="139" y="184"/>
                    <a:pt x="139" y="184"/>
                    <a:pt x="139" y="184"/>
                  </a:cubicBezTo>
                  <a:cubicBezTo>
                    <a:pt x="161" y="213"/>
                    <a:pt x="161" y="213"/>
                    <a:pt x="161" y="213"/>
                  </a:cubicBezTo>
                  <a:lnTo>
                    <a:pt x="178" y="200"/>
                  </a:lnTo>
                  <a:close/>
                  <a:moveTo>
                    <a:pt x="157" y="173"/>
                  </a:moveTo>
                  <a:cubicBezTo>
                    <a:pt x="157" y="173"/>
                    <a:pt x="157" y="173"/>
                    <a:pt x="157" y="173"/>
                  </a:cubicBezTo>
                  <a:cubicBezTo>
                    <a:pt x="157" y="172"/>
                    <a:pt x="157" y="172"/>
                    <a:pt x="157" y="172"/>
                  </a:cubicBezTo>
                  <a:cubicBezTo>
                    <a:pt x="160" y="170"/>
                    <a:pt x="163" y="169"/>
                    <a:pt x="167" y="169"/>
                  </a:cubicBezTo>
                  <a:cubicBezTo>
                    <a:pt x="172" y="169"/>
                    <a:pt x="177" y="172"/>
                    <a:pt x="180" y="176"/>
                  </a:cubicBezTo>
                  <a:cubicBezTo>
                    <a:pt x="186" y="183"/>
                    <a:pt x="184" y="193"/>
                    <a:pt x="177" y="199"/>
                  </a:cubicBezTo>
                  <a:cubicBezTo>
                    <a:pt x="161" y="211"/>
                    <a:pt x="161" y="211"/>
                    <a:pt x="161" y="211"/>
                  </a:cubicBezTo>
                  <a:cubicBezTo>
                    <a:pt x="141" y="185"/>
                    <a:pt x="141" y="185"/>
                    <a:pt x="141" y="185"/>
                  </a:cubicBezTo>
                  <a:lnTo>
                    <a:pt x="157" y="173"/>
                  </a:lnTo>
                  <a:close/>
                  <a:moveTo>
                    <a:pt x="214" y="43"/>
                  </a:moveTo>
                  <a:cubicBezTo>
                    <a:pt x="232" y="54"/>
                    <a:pt x="232" y="54"/>
                    <a:pt x="232" y="54"/>
                  </a:cubicBezTo>
                  <a:cubicBezTo>
                    <a:pt x="232" y="54"/>
                    <a:pt x="232" y="54"/>
                    <a:pt x="232" y="54"/>
                  </a:cubicBezTo>
                  <a:cubicBezTo>
                    <a:pt x="241" y="58"/>
                    <a:pt x="251" y="55"/>
                    <a:pt x="256" y="47"/>
                  </a:cubicBezTo>
                  <a:cubicBezTo>
                    <a:pt x="260" y="39"/>
                    <a:pt x="258" y="29"/>
                    <a:pt x="250" y="24"/>
                  </a:cubicBezTo>
                  <a:cubicBezTo>
                    <a:pt x="250" y="24"/>
                    <a:pt x="250" y="24"/>
                    <a:pt x="250" y="24"/>
                  </a:cubicBezTo>
                  <a:cubicBezTo>
                    <a:pt x="231" y="13"/>
                    <a:pt x="231" y="13"/>
                    <a:pt x="231" y="13"/>
                  </a:cubicBezTo>
                  <a:lnTo>
                    <a:pt x="214" y="43"/>
                  </a:lnTo>
                  <a:close/>
                  <a:moveTo>
                    <a:pt x="256" y="47"/>
                  </a:moveTo>
                  <a:cubicBezTo>
                    <a:pt x="261" y="39"/>
                    <a:pt x="258" y="29"/>
                    <a:pt x="250" y="24"/>
                  </a:cubicBezTo>
                  <a:cubicBezTo>
                    <a:pt x="250" y="23"/>
                    <a:pt x="250" y="23"/>
                    <a:pt x="250" y="23"/>
                  </a:cubicBezTo>
                  <a:cubicBezTo>
                    <a:pt x="231" y="12"/>
                    <a:pt x="231" y="12"/>
                    <a:pt x="231" y="12"/>
                  </a:cubicBezTo>
                  <a:cubicBezTo>
                    <a:pt x="214" y="43"/>
                    <a:pt x="214" y="43"/>
                    <a:pt x="214" y="43"/>
                  </a:cubicBezTo>
                  <a:cubicBezTo>
                    <a:pt x="232" y="54"/>
                    <a:pt x="232" y="54"/>
                    <a:pt x="232" y="54"/>
                  </a:cubicBezTo>
                  <a:cubicBezTo>
                    <a:pt x="233" y="54"/>
                    <a:pt x="233" y="54"/>
                    <a:pt x="233" y="54"/>
                  </a:cubicBezTo>
                  <a:cubicBezTo>
                    <a:pt x="233" y="54"/>
                    <a:pt x="233" y="54"/>
                    <a:pt x="233" y="54"/>
                  </a:cubicBezTo>
                  <a:cubicBezTo>
                    <a:pt x="235" y="55"/>
                    <a:pt x="238" y="56"/>
                    <a:pt x="241" y="56"/>
                  </a:cubicBezTo>
                  <a:cubicBezTo>
                    <a:pt x="247" y="56"/>
                    <a:pt x="253" y="53"/>
                    <a:pt x="256" y="47"/>
                  </a:cubicBezTo>
                  <a:close/>
                  <a:moveTo>
                    <a:pt x="215" y="43"/>
                  </a:moveTo>
                  <a:cubicBezTo>
                    <a:pt x="232" y="14"/>
                    <a:pt x="232" y="14"/>
                    <a:pt x="232" y="14"/>
                  </a:cubicBezTo>
                  <a:cubicBezTo>
                    <a:pt x="249" y="24"/>
                    <a:pt x="249" y="24"/>
                    <a:pt x="249" y="24"/>
                  </a:cubicBezTo>
                  <a:cubicBezTo>
                    <a:pt x="249" y="24"/>
                    <a:pt x="249" y="24"/>
                    <a:pt x="249" y="24"/>
                  </a:cubicBezTo>
                  <a:cubicBezTo>
                    <a:pt x="249" y="24"/>
                    <a:pt x="249" y="24"/>
                    <a:pt x="249" y="24"/>
                  </a:cubicBezTo>
                  <a:cubicBezTo>
                    <a:pt x="257" y="29"/>
                    <a:pt x="260" y="39"/>
                    <a:pt x="255" y="47"/>
                  </a:cubicBezTo>
                  <a:cubicBezTo>
                    <a:pt x="252" y="52"/>
                    <a:pt x="247" y="55"/>
                    <a:pt x="241" y="55"/>
                  </a:cubicBezTo>
                  <a:cubicBezTo>
                    <a:pt x="238" y="55"/>
                    <a:pt x="235" y="54"/>
                    <a:pt x="233" y="53"/>
                  </a:cubicBezTo>
                  <a:cubicBezTo>
                    <a:pt x="232" y="53"/>
                    <a:pt x="232" y="53"/>
                    <a:pt x="232" y="53"/>
                  </a:cubicBezTo>
                  <a:lnTo>
                    <a:pt x="215" y="43"/>
                  </a:lnTo>
                  <a:close/>
                  <a:moveTo>
                    <a:pt x="232" y="13"/>
                  </a:moveTo>
                  <a:cubicBezTo>
                    <a:pt x="214" y="2"/>
                    <a:pt x="214" y="2"/>
                    <a:pt x="214" y="2"/>
                  </a:cubicBezTo>
                  <a:cubicBezTo>
                    <a:pt x="213" y="2"/>
                    <a:pt x="213" y="2"/>
                    <a:pt x="213" y="2"/>
                  </a:cubicBezTo>
                  <a:cubicBezTo>
                    <a:pt x="213" y="2"/>
                    <a:pt x="213" y="2"/>
                    <a:pt x="213" y="2"/>
                  </a:cubicBezTo>
                  <a:cubicBezTo>
                    <a:pt x="211" y="1"/>
                    <a:pt x="208" y="0"/>
                    <a:pt x="205" y="0"/>
                  </a:cubicBezTo>
                  <a:cubicBezTo>
                    <a:pt x="199" y="0"/>
                    <a:pt x="193" y="3"/>
                    <a:pt x="190" y="9"/>
                  </a:cubicBezTo>
                  <a:cubicBezTo>
                    <a:pt x="185" y="17"/>
                    <a:pt x="187" y="27"/>
                    <a:pt x="195" y="33"/>
                  </a:cubicBezTo>
                  <a:cubicBezTo>
                    <a:pt x="195" y="33"/>
                    <a:pt x="195" y="33"/>
                    <a:pt x="195" y="33"/>
                  </a:cubicBezTo>
                  <a:cubicBezTo>
                    <a:pt x="214" y="44"/>
                    <a:pt x="214" y="44"/>
                    <a:pt x="214" y="44"/>
                  </a:cubicBezTo>
                  <a:lnTo>
                    <a:pt x="232" y="13"/>
                  </a:lnTo>
                  <a:close/>
                  <a:moveTo>
                    <a:pt x="197" y="32"/>
                  </a:moveTo>
                  <a:cubicBezTo>
                    <a:pt x="196" y="32"/>
                    <a:pt x="196" y="32"/>
                    <a:pt x="196" y="32"/>
                  </a:cubicBezTo>
                  <a:cubicBezTo>
                    <a:pt x="188" y="27"/>
                    <a:pt x="186" y="17"/>
                    <a:pt x="191" y="9"/>
                  </a:cubicBezTo>
                  <a:cubicBezTo>
                    <a:pt x="194" y="4"/>
                    <a:pt x="199" y="1"/>
                    <a:pt x="205" y="1"/>
                  </a:cubicBezTo>
                  <a:cubicBezTo>
                    <a:pt x="208" y="1"/>
                    <a:pt x="211" y="2"/>
                    <a:pt x="213" y="3"/>
                  </a:cubicBezTo>
                  <a:cubicBezTo>
                    <a:pt x="231" y="13"/>
                    <a:pt x="231" y="13"/>
                    <a:pt x="231" y="13"/>
                  </a:cubicBezTo>
                  <a:cubicBezTo>
                    <a:pt x="214" y="42"/>
                    <a:pt x="214" y="42"/>
                    <a:pt x="214" y="42"/>
                  </a:cubicBezTo>
                  <a:cubicBezTo>
                    <a:pt x="197" y="32"/>
                    <a:pt x="197" y="32"/>
                    <a:pt x="197" y="32"/>
                  </a:cubicBezTo>
                  <a:close/>
                  <a:moveTo>
                    <a:pt x="186" y="149"/>
                  </a:moveTo>
                  <a:cubicBezTo>
                    <a:pt x="205" y="141"/>
                    <a:pt x="205" y="141"/>
                    <a:pt x="205" y="141"/>
                  </a:cubicBezTo>
                  <a:cubicBezTo>
                    <a:pt x="205" y="141"/>
                    <a:pt x="205" y="141"/>
                    <a:pt x="205" y="141"/>
                  </a:cubicBezTo>
                  <a:cubicBezTo>
                    <a:pt x="214" y="137"/>
                    <a:pt x="217" y="127"/>
                    <a:pt x="213" y="118"/>
                  </a:cubicBezTo>
                  <a:cubicBezTo>
                    <a:pt x="210" y="109"/>
                    <a:pt x="200" y="106"/>
                    <a:pt x="191" y="109"/>
                  </a:cubicBezTo>
                  <a:cubicBezTo>
                    <a:pt x="191" y="109"/>
                    <a:pt x="191" y="109"/>
                    <a:pt x="191" y="109"/>
                  </a:cubicBezTo>
                  <a:cubicBezTo>
                    <a:pt x="172" y="118"/>
                    <a:pt x="172" y="118"/>
                    <a:pt x="172" y="118"/>
                  </a:cubicBezTo>
                  <a:lnTo>
                    <a:pt x="186" y="149"/>
                  </a:lnTo>
                  <a:close/>
                  <a:moveTo>
                    <a:pt x="205" y="141"/>
                  </a:moveTo>
                  <a:cubicBezTo>
                    <a:pt x="206" y="141"/>
                    <a:pt x="206" y="141"/>
                    <a:pt x="206" y="141"/>
                  </a:cubicBezTo>
                  <a:cubicBezTo>
                    <a:pt x="206" y="141"/>
                    <a:pt x="206" y="141"/>
                    <a:pt x="206" y="141"/>
                  </a:cubicBezTo>
                  <a:cubicBezTo>
                    <a:pt x="214" y="137"/>
                    <a:pt x="218" y="127"/>
                    <a:pt x="214" y="118"/>
                  </a:cubicBezTo>
                  <a:cubicBezTo>
                    <a:pt x="211" y="111"/>
                    <a:pt x="205" y="107"/>
                    <a:pt x="198" y="107"/>
                  </a:cubicBezTo>
                  <a:cubicBezTo>
                    <a:pt x="196" y="107"/>
                    <a:pt x="193" y="108"/>
                    <a:pt x="191" y="108"/>
                  </a:cubicBezTo>
                  <a:cubicBezTo>
                    <a:pt x="191" y="108"/>
                    <a:pt x="191" y="108"/>
                    <a:pt x="191" y="108"/>
                  </a:cubicBezTo>
                  <a:cubicBezTo>
                    <a:pt x="171" y="117"/>
                    <a:pt x="171" y="117"/>
                    <a:pt x="171" y="117"/>
                  </a:cubicBezTo>
                  <a:cubicBezTo>
                    <a:pt x="186" y="150"/>
                    <a:pt x="186" y="150"/>
                    <a:pt x="186" y="150"/>
                  </a:cubicBezTo>
                  <a:lnTo>
                    <a:pt x="205" y="141"/>
                  </a:lnTo>
                  <a:close/>
                  <a:moveTo>
                    <a:pt x="191" y="110"/>
                  </a:moveTo>
                  <a:cubicBezTo>
                    <a:pt x="191" y="110"/>
                    <a:pt x="191" y="110"/>
                    <a:pt x="191" y="110"/>
                  </a:cubicBezTo>
                  <a:cubicBezTo>
                    <a:pt x="191" y="110"/>
                    <a:pt x="191" y="110"/>
                    <a:pt x="191" y="110"/>
                  </a:cubicBezTo>
                  <a:cubicBezTo>
                    <a:pt x="193" y="109"/>
                    <a:pt x="195" y="108"/>
                    <a:pt x="198" y="108"/>
                  </a:cubicBezTo>
                  <a:cubicBezTo>
                    <a:pt x="204" y="108"/>
                    <a:pt x="210" y="112"/>
                    <a:pt x="213" y="118"/>
                  </a:cubicBezTo>
                  <a:cubicBezTo>
                    <a:pt x="217" y="127"/>
                    <a:pt x="213" y="136"/>
                    <a:pt x="205" y="140"/>
                  </a:cubicBezTo>
                  <a:cubicBezTo>
                    <a:pt x="186" y="148"/>
                    <a:pt x="186" y="148"/>
                    <a:pt x="186" y="148"/>
                  </a:cubicBezTo>
                  <a:cubicBezTo>
                    <a:pt x="173" y="118"/>
                    <a:pt x="173" y="118"/>
                    <a:pt x="173" y="118"/>
                  </a:cubicBezTo>
                  <a:lnTo>
                    <a:pt x="191" y="110"/>
                  </a:lnTo>
                  <a:close/>
                  <a:moveTo>
                    <a:pt x="166" y="158"/>
                  </a:moveTo>
                  <a:cubicBezTo>
                    <a:pt x="166" y="158"/>
                    <a:pt x="166" y="158"/>
                    <a:pt x="166" y="158"/>
                  </a:cubicBezTo>
                  <a:cubicBezTo>
                    <a:pt x="187" y="149"/>
                    <a:pt x="187" y="149"/>
                    <a:pt x="187" y="149"/>
                  </a:cubicBezTo>
                  <a:cubicBezTo>
                    <a:pt x="172" y="117"/>
                    <a:pt x="172" y="117"/>
                    <a:pt x="172" y="117"/>
                  </a:cubicBezTo>
                  <a:cubicBezTo>
                    <a:pt x="152" y="126"/>
                    <a:pt x="152" y="126"/>
                    <a:pt x="152" y="126"/>
                  </a:cubicBezTo>
                  <a:cubicBezTo>
                    <a:pt x="152" y="126"/>
                    <a:pt x="152" y="126"/>
                    <a:pt x="152" y="126"/>
                  </a:cubicBezTo>
                  <a:cubicBezTo>
                    <a:pt x="152" y="126"/>
                    <a:pt x="152" y="126"/>
                    <a:pt x="152" y="126"/>
                  </a:cubicBezTo>
                  <a:cubicBezTo>
                    <a:pt x="144" y="130"/>
                    <a:pt x="140" y="140"/>
                    <a:pt x="144" y="149"/>
                  </a:cubicBezTo>
                  <a:cubicBezTo>
                    <a:pt x="147" y="155"/>
                    <a:pt x="153" y="160"/>
                    <a:pt x="160" y="160"/>
                  </a:cubicBezTo>
                  <a:cubicBezTo>
                    <a:pt x="162" y="160"/>
                    <a:pt x="164" y="159"/>
                    <a:pt x="166" y="158"/>
                  </a:cubicBezTo>
                  <a:close/>
                  <a:moveTo>
                    <a:pt x="172" y="118"/>
                  </a:moveTo>
                  <a:cubicBezTo>
                    <a:pt x="185" y="149"/>
                    <a:pt x="185" y="149"/>
                    <a:pt x="185" y="149"/>
                  </a:cubicBezTo>
                  <a:cubicBezTo>
                    <a:pt x="167" y="157"/>
                    <a:pt x="167" y="157"/>
                    <a:pt x="167" y="157"/>
                  </a:cubicBezTo>
                  <a:cubicBezTo>
                    <a:pt x="167" y="157"/>
                    <a:pt x="167" y="157"/>
                    <a:pt x="167" y="157"/>
                  </a:cubicBezTo>
                  <a:cubicBezTo>
                    <a:pt x="166" y="157"/>
                    <a:pt x="166" y="157"/>
                    <a:pt x="166" y="157"/>
                  </a:cubicBezTo>
                  <a:cubicBezTo>
                    <a:pt x="164" y="158"/>
                    <a:pt x="162" y="159"/>
                    <a:pt x="160" y="159"/>
                  </a:cubicBezTo>
                  <a:cubicBezTo>
                    <a:pt x="153" y="159"/>
                    <a:pt x="147" y="155"/>
                    <a:pt x="145" y="149"/>
                  </a:cubicBezTo>
                  <a:cubicBezTo>
                    <a:pt x="141" y="140"/>
                    <a:pt x="145" y="131"/>
                    <a:pt x="153" y="127"/>
                  </a:cubicBezTo>
                  <a:cubicBezTo>
                    <a:pt x="153" y="127"/>
                    <a:pt x="153" y="127"/>
                    <a:pt x="153" y="127"/>
                  </a:cubicBezTo>
                  <a:lnTo>
                    <a:pt x="172"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00" name="Icon"/>
            <p:cNvSpPr>
              <a:spLocks noEditPoints="1"/>
            </p:cNvSpPr>
            <p:nvPr/>
          </p:nvSpPr>
          <p:spPr bwMode="auto">
            <a:xfrm>
              <a:off x="4102689" y="6464368"/>
              <a:ext cx="252024" cy="418424"/>
            </a:xfrm>
            <a:custGeom>
              <a:avLst/>
              <a:gdLst>
                <a:gd name="T0" fmla="*/ 173 w 195"/>
                <a:gd name="T1" fmla="*/ 266 h 326"/>
                <a:gd name="T2" fmla="*/ 20 w 195"/>
                <a:gd name="T3" fmla="*/ 265 h 326"/>
                <a:gd name="T4" fmla="*/ 22 w 195"/>
                <a:gd name="T5" fmla="*/ 51 h 326"/>
                <a:gd name="T6" fmla="*/ 174 w 195"/>
                <a:gd name="T7" fmla="*/ 52 h 326"/>
                <a:gd name="T8" fmla="*/ 173 w 195"/>
                <a:gd name="T9" fmla="*/ 266 h 326"/>
                <a:gd name="T10" fmla="*/ 131 w 195"/>
                <a:gd name="T11" fmla="*/ 36 h 326"/>
                <a:gd name="T12" fmla="*/ 129 w 195"/>
                <a:gd name="T13" fmla="*/ 37 h 326"/>
                <a:gd name="T14" fmla="*/ 90 w 195"/>
                <a:gd name="T15" fmla="*/ 37 h 326"/>
                <a:gd name="T16" fmla="*/ 88 w 195"/>
                <a:gd name="T17" fmla="*/ 35 h 326"/>
                <a:gd name="T18" fmla="*/ 88 w 195"/>
                <a:gd name="T19" fmla="*/ 29 h 326"/>
                <a:gd name="T20" fmla="*/ 90 w 195"/>
                <a:gd name="T21" fmla="*/ 27 h 326"/>
                <a:gd name="T22" fmla="*/ 129 w 195"/>
                <a:gd name="T23" fmla="*/ 27 h 326"/>
                <a:gd name="T24" fmla="*/ 131 w 195"/>
                <a:gd name="T25" fmla="*/ 29 h 326"/>
                <a:gd name="T26" fmla="*/ 131 w 195"/>
                <a:gd name="T27" fmla="*/ 36 h 326"/>
                <a:gd name="T28" fmla="*/ 78 w 195"/>
                <a:gd name="T29" fmla="*/ 32 h 326"/>
                <a:gd name="T30" fmla="*/ 72 w 195"/>
                <a:gd name="T31" fmla="*/ 38 h 326"/>
                <a:gd name="T32" fmla="*/ 66 w 195"/>
                <a:gd name="T33" fmla="*/ 32 h 326"/>
                <a:gd name="T34" fmla="*/ 72 w 195"/>
                <a:gd name="T35" fmla="*/ 26 h 326"/>
                <a:gd name="T36" fmla="*/ 78 w 195"/>
                <a:gd name="T37" fmla="*/ 32 h 326"/>
                <a:gd name="T38" fmla="*/ 74 w 195"/>
                <a:gd name="T39" fmla="*/ 294 h 326"/>
                <a:gd name="T40" fmla="*/ 97 w 195"/>
                <a:gd name="T41" fmla="*/ 272 h 326"/>
                <a:gd name="T42" fmla="*/ 118 w 195"/>
                <a:gd name="T43" fmla="*/ 294 h 326"/>
                <a:gd name="T44" fmla="*/ 96 w 195"/>
                <a:gd name="T45" fmla="*/ 316 h 326"/>
                <a:gd name="T46" fmla="*/ 74 w 195"/>
                <a:gd name="T47" fmla="*/ 294 h 326"/>
                <a:gd name="T48" fmla="*/ 192 w 195"/>
                <a:gd name="T49" fmla="*/ 297 h 326"/>
                <a:gd name="T50" fmla="*/ 194 w 195"/>
                <a:gd name="T51" fmla="*/ 32 h 326"/>
                <a:gd name="T52" fmla="*/ 165 w 195"/>
                <a:gd name="T53" fmla="*/ 2 h 326"/>
                <a:gd name="T54" fmla="*/ 32 w 195"/>
                <a:gd name="T55" fmla="*/ 1 h 326"/>
                <a:gd name="T56" fmla="*/ 3 w 195"/>
                <a:gd name="T57" fmla="*/ 30 h 326"/>
                <a:gd name="T58" fmla="*/ 0 w 195"/>
                <a:gd name="T59" fmla="*/ 295 h 326"/>
                <a:gd name="T60" fmla="*/ 30 w 195"/>
                <a:gd name="T61" fmla="*/ 325 h 326"/>
                <a:gd name="T62" fmla="*/ 162 w 195"/>
                <a:gd name="T63" fmla="*/ 326 h 326"/>
                <a:gd name="T64" fmla="*/ 192 w 195"/>
                <a:gd name="T65" fmla="*/ 29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326">
                  <a:moveTo>
                    <a:pt x="173" y="266"/>
                  </a:moveTo>
                  <a:cubicBezTo>
                    <a:pt x="20" y="265"/>
                    <a:pt x="20" y="265"/>
                    <a:pt x="20" y="265"/>
                  </a:cubicBezTo>
                  <a:cubicBezTo>
                    <a:pt x="22" y="51"/>
                    <a:pt x="22" y="51"/>
                    <a:pt x="22" y="51"/>
                  </a:cubicBezTo>
                  <a:cubicBezTo>
                    <a:pt x="174" y="52"/>
                    <a:pt x="174" y="52"/>
                    <a:pt x="174" y="52"/>
                  </a:cubicBezTo>
                  <a:lnTo>
                    <a:pt x="173" y="266"/>
                  </a:lnTo>
                  <a:close/>
                  <a:moveTo>
                    <a:pt x="131" y="36"/>
                  </a:moveTo>
                  <a:cubicBezTo>
                    <a:pt x="131" y="36"/>
                    <a:pt x="131" y="38"/>
                    <a:pt x="129" y="37"/>
                  </a:cubicBezTo>
                  <a:cubicBezTo>
                    <a:pt x="90" y="37"/>
                    <a:pt x="90" y="37"/>
                    <a:pt x="90" y="37"/>
                  </a:cubicBezTo>
                  <a:cubicBezTo>
                    <a:pt x="90" y="37"/>
                    <a:pt x="88" y="37"/>
                    <a:pt x="88" y="35"/>
                  </a:cubicBezTo>
                  <a:cubicBezTo>
                    <a:pt x="88" y="29"/>
                    <a:pt x="88" y="29"/>
                    <a:pt x="88" y="29"/>
                  </a:cubicBezTo>
                  <a:cubicBezTo>
                    <a:pt x="88" y="29"/>
                    <a:pt x="88" y="27"/>
                    <a:pt x="90" y="27"/>
                  </a:cubicBezTo>
                  <a:cubicBezTo>
                    <a:pt x="129" y="27"/>
                    <a:pt x="129" y="27"/>
                    <a:pt x="129" y="27"/>
                  </a:cubicBezTo>
                  <a:cubicBezTo>
                    <a:pt x="129" y="27"/>
                    <a:pt x="131" y="27"/>
                    <a:pt x="131" y="29"/>
                  </a:cubicBezTo>
                  <a:lnTo>
                    <a:pt x="131" y="36"/>
                  </a:lnTo>
                  <a:close/>
                  <a:moveTo>
                    <a:pt x="78" y="32"/>
                  </a:moveTo>
                  <a:cubicBezTo>
                    <a:pt x="78" y="35"/>
                    <a:pt x="76" y="38"/>
                    <a:pt x="72" y="38"/>
                  </a:cubicBezTo>
                  <a:cubicBezTo>
                    <a:pt x="69" y="38"/>
                    <a:pt x="66" y="35"/>
                    <a:pt x="66" y="32"/>
                  </a:cubicBezTo>
                  <a:cubicBezTo>
                    <a:pt x="66" y="28"/>
                    <a:pt x="69" y="26"/>
                    <a:pt x="72" y="26"/>
                  </a:cubicBezTo>
                  <a:cubicBezTo>
                    <a:pt x="76" y="26"/>
                    <a:pt x="79" y="29"/>
                    <a:pt x="78" y="32"/>
                  </a:cubicBezTo>
                  <a:moveTo>
                    <a:pt x="74" y="294"/>
                  </a:moveTo>
                  <a:cubicBezTo>
                    <a:pt x="75" y="282"/>
                    <a:pt x="84" y="272"/>
                    <a:pt x="97" y="272"/>
                  </a:cubicBezTo>
                  <a:cubicBezTo>
                    <a:pt x="109" y="272"/>
                    <a:pt x="118" y="282"/>
                    <a:pt x="118" y="294"/>
                  </a:cubicBezTo>
                  <a:cubicBezTo>
                    <a:pt x="118" y="306"/>
                    <a:pt x="108" y="316"/>
                    <a:pt x="96" y="316"/>
                  </a:cubicBezTo>
                  <a:cubicBezTo>
                    <a:pt x="84" y="316"/>
                    <a:pt x="74" y="306"/>
                    <a:pt x="74" y="294"/>
                  </a:cubicBezTo>
                  <a:moveTo>
                    <a:pt x="192" y="297"/>
                  </a:moveTo>
                  <a:cubicBezTo>
                    <a:pt x="194" y="32"/>
                    <a:pt x="194" y="32"/>
                    <a:pt x="194" y="32"/>
                  </a:cubicBezTo>
                  <a:cubicBezTo>
                    <a:pt x="194" y="32"/>
                    <a:pt x="195" y="2"/>
                    <a:pt x="165" y="2"/>
                  </a:cubicBezTo>
                  <a:cubicBezTo>
                    <a:pt x="32" y="1"/>
                    <a:pt x="32" y="1"/>
                    <a:pt x="32" y="1"/>
                  </a:cubicBezTo>
                  <a:cubicBezTo>
                    <a:pt x="32" y="1"/>
                    <a:pt x="3" y="0"/>
                    <a:pt x="3" y="30"/>
                  </a:cubicBezTo>
                  <a:cubicBezTo>
                    <a:pt x="0" y="295"/>
                    <a:pt x="0" y="295"/>
                    <a:pt x="0" y="295"/>
                  </a:cubicBezTo>
                  <a:cubicBezTo>
                    <a:pt x="0" y="295"/>
                    <a:pt x="0" y="325"/>
                    <a:pt x="30" y="325"/>
                  </a:cubicBezTo>
                  <a:cubicBezTo>
                    <a:pt x="162" y="326"/>
                    <a:pt x="162" y="326"/>
                    <a:pt x="162" y="326"/>
                  </a:cubicBezTo>
                  <a:cubicBezTo>
                    <a:pt x="162" y="326"/>
                    <a:pt x="192" y="326"/>
                    <a:pt x="192" y="2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1" name="Icon"/>
            <p:cNvSpPr>
              <a:spLocks noEditPoints="1"/>
            </p:cNvSpPr>
            <p:nvPr/>
          </p:nvSpPr>
          <p:spPr bwMode="auto">
            <a:xfrm>
              <a:off x="3411760" y="6432786"/>
              <a:ext cx="458124" cy="481588"/>
            </a:xfrm>
            <a:custGeom>
              <a:avLst/>
              <a:gdLst>
                <a:gd name="T0" fmla="*/ 200 w 501"/>
                <a:gd name="T1" fmla="*/ 250 h 527"/>
                <a:gd name="T2" fmla="*/ 189 w 501"/>
                <a:gd name="T3" fmla="*/ 250 h 527"/>
                <a:gd name="T4" fmla="*/ 270 w 501"/>
                <a:gd name="T5" fmla="*/ 307 h 527"/>
                <a:gd name="T6" fmla="*/ 251 w 501"/>
                <a:gd name="T7" fmla="*/ 0 h 527"/>
                <a:gd name="T8" fmla="*/ 196 w 501"/>
                <a:gd name="T9" fmla="*/ 483 h 527"/>
                <a:gd name="T10" fmla="*/ 490 w 501"/>
                <a:gd name="T11" fmla="*/ 250 h 527"/>
                <a:gd name="T12" fmla="*/ 501 w 501"/>
                <a:gd name="T13" fmla="*/ 250 h 527"/>
                <a:gd name="T14" fmla="*/ 250 w 501"/>
                <a:gd name="T15" fmla="*/ 76 h 527"/>
                <a:gd name="T16" fmla="*/ 209 w 501"/>
                <a:gd name="T17" fmla="*/ 408 h 527"/>
                <a:gd name="T18" fmla="*/ 413 w 501"/>
                <a:gd name="T19" fmla="*/ 250 h 527"/>
                <a:gd name="T20" fmla="*/ 424 w 501"/>
                <a:gd name="T21" fmla="*/ 250 h 527"/>
                <a:gd name="T22" fmla="*/ 38 w 501"/>
                <a:gd name="T23" fmla="*/ 250 h 527"/>
                <a:gd name="T24" fmla="*/ 49 w 501"/>
                <a:gd name="T25" fmla="*/ 250 h 527"/>
                <a:gd name="T26" fmla="*/ 297 w 501"/>
                <a:gd name="T27" fmla="*/ 445 h 527"/>
                <a:gd name="T28" fmla="*/ 349 w 501"/>
                <a:gd name="T29" fmla="*/ 250 h 527"/>
                <a:gd name="T30" fmla="*/ 221 w 501"/>
                <a:gd name="T31" fmla="*/ 345 h 527"/>
                <a:gd name="T32" fmla="*/ 250 w 501"/>
                <a:gd name="T33" fmla="*/ 162 h 527"/>
                <a:gd name="T34" fmla="*/ 278 w 501"/>
                <a:gd name="T35" fmla="*/ 345 h 527"/>
                <a:gd name="T36" fmla="*/ 250 w 501"/>
                <a:gd name="T37" fmla="*/ 114 h 527"/>
                <a:gd name="T38" fmla="*/ 216 w 501"/>
                <a:gd name="T39" fmla="*/ 370 h 527"/>
                <a:gd name="T40" fmla="*/ 375 w 501"/>
                <a:gd name="T41" fmla="*/ 250 h 527"/>
                <a:gd name="T42" fmla="*/ 386 w 501"/>
                <a:gd name="T43" fmla="*/ 250 h 527"/>
                <a:gd name="T44" fmla="*/ 167 w 501"/>
                <a:gd name="T45" fmla="*/ 527 h 527"/>
                <a:gd name="T46" fmla="*/ 242 w 501"/>
                <a:gd name="T47" fmla="*/ 265 h 527"/>
                <a:gd name="T48" fmla="*/ 269 w 501"/>
                <a:gd name="T49" fmla="*/ 250 h 527"/>
                <a:gd name="T50" fmla="*/ 267 w 501"/>
                <a:gd name="T51" fmla="*/ 308 h 527"/>
                <a:gd name="T52" fmla="*/ 334 w 501"/>
                <a:gd name="T53" fmla="*/ 516 h 527"/>
                <a:gd name="T54" fmla="*/ 289 w 501"/>
                <a:gd name="T55" fmla="*/ 493 h 527"/>
                <a:gd name="T56" fmla="*/ 259 w 501"/>
                <a:gd name="T57" fmla="*/ 415 h 527"/>
                <a:gd name="T58" fmla="*/ 264 w 501"/>
                <a:gd name="T59" fmla="*/ 358 h 527"/>
                <a:gd name="T60" fmla="*/ 264 w 501"/>
                <a:gd name="T61" fmla="*/ 358 h 527"/>
                <a:gd name="T62" fmla="*/ 251 w 501"/>
                <a:gd name="T63" fmla="*/ 241 h 527"/>
                <a:gd name="T64" fmla="*/ 251 w 501"/>
                <a:gd name="T65" fmla="*/ 285 h 527"/>
                <a:gd name="T66" fmla="*/ 254 w 501"/>
                <a:gd name="T67" fmla="*/ 305 h 527"/>
                <a:gd name="T68" fmla="*/ 251 w 501"/>
                <a:gd name="T69" fmla="*/ 356 h 527"/>
                <a:gd name="T70" fmla="*/ 251 w 501"/>
                <a:gd name="T71" fmla="*/ 317 h 527"/>
                <a:gd name="T72" fmla="*/ 236 w 501"/>
                <a:gd name="T73" fmla="*/ 364 h 527"/>
                <a:gd name="T74" fmla="*/ 236 w 501"/>
                <a:gd name="T75" fmla="*/ 364 h 527"/>
                <a:gd name="T76" fmla="*/ 272 w 501"/>
                <a:gd name="T77" fmla="*/ 398 h 527"/>
                <a:gd name="T78" fmla="*/ 234 w 501"/>
                <a:gd name="T79" fmla="*/ 375 h 527"/>
                <a:gd name="T80" fmla="*/ 243 w 501"/>
                <a:gd name="T81" fmla="*/ 415 h 527"/>
                <a:gd name="T82" fmla="*/ 220 w 501"/>
                <a:gd name="T83" fmla="*/ 453 h 527"/>
                <a:gd name="T84" fmla="*/ 278 w 501"/>
                <a:gd name="T85" fmla="*/ 436 h 527"/>
                <a:gd name="T86" fmla="*/ 220 w 501"/>
                <a:gd name="T87" fmla="*/ 453 h 527"/>
                <a:gd name="T88" fmla="*/ 218 w 501"/>
                <a:gd name="T89" fmla="*/ 462 h 527"/>
                <a:gd name="T90" fmla="*/ 291 w 501"/>
                <a:gd name="T91" fmla="*/ 503 h 527"/>
                <a:gd name="T92" fmla="*/ 208 w 501"/>
                <a:gd name="T93" fmla="*/ 5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527">
                  <a:moveTo>
                    <a:pt x="299" y="250"/>
                  </a:moveTo>
                  <a:cubicBezTo>
                    <a:pt x="299" y="223"/>
                    <a:pt x="277" y="201"/>
                    <a:pt x="250" y="201"/>
                  </a:cubicBezTo>
                  <a:cubicBezTo>
                    <a:pt x="223" y="201"/>
                    <a:pt x="200" y="223"/>
                    <a:pt x="200" y="250"/>
                  </a:cubicBezTo>
                  <a:cubicBezTo>
                    <a:pt x="200" y="270"/>
                    <a:pt x="213" y="288"/>
                    <a:pt x="230" y="295"/>
                  </a:cubicBezTo>
                  <a:cubicBezTo>
                    <a:pt x="228" y="306"/>
                    <a:pt x="228" y="306"/>
                    <a:pt x="228" y="306"/>
                  </a:cubicBezTo>
                  <a:cubicBezTo>
                    <a:pt x="206" y="298"/>
                    <a:pt x="189" y="276"/>
                    <a:pt x="189" y="250"/>
                  </a:cubicBezTo>
                  <a:cubicBezTo>
                    <a:pt x="189" y="217"/>
                    <a:pt x="216" y="189"/>
                    <a:pt x="250" y="189"/>
                  </a:cubicBezTo>
                  <a:cubicBezTo>
                    <a:pt x="283" y="189"/>
                    <a:pt x="310" y="217"/>
                    <a:pt x="310" y="250"/>
                  </a:cubicBezTo>
                  <a:cubicBezTo>
                    <a:pt x="310" y="276"/>
                    <a:pt x="293" y="299"/>
                    <a:pt x="270" y="307"/>
                  </a:cubicBezTo>
                  <a:cubicBezTo>
                    <a:pt x="268" y="296"/>
                    <a:pt x="268" y="296"/>
                    <a:pt x="268" y="296"/>
                  </a:cubicBezTo>
                  <a:cubicBezTo>
                    <a:pt x="286" y="289"/>
                    <a:pt x="299" y="271"/>
                    <a:pt x="299" y="250"/>
                  </a:cubicBezTo>
                  <a:close/>
                  <a:moveTo>
                    <a:pt x="251" y="0"/>
                  </a:moveTo>
                  <a:cubicBezTo>
                    <a:pt x="113" y="0"/>
                    <a:pt x="0" y="112"/>
                    <a:pt x="0" y="250"/>
                  </a:cubicBezTo>
                  <a:cubicBezTo>
                    <a:pt x="0" y="369"/>
                    <a:pt x="83" y="468"/>
                    <a:pt x="194" y="494"/>
                  </a:cubicBezTo>
                  <a:cubicBezTo>
                    <a:pt x="196" y="483"/>
                    <a:pt x="196" y="483"/>
                    <a:pt x="196" y="483"/>
                  </a:cubicBezTo>
                  <a:cubicBezTo>
                    <a:pt x="91" y="458"/>
                    <a:pt x="11" y="363"/>
                    <a:pt x="11" y="250"/>
                  </a:cubicBezTo>
                  <a:cubicBezTo>
                    <a:pt x="11" y="118"/>
                    <a:pt x="119" y="11"/>
                    <a:pt x="251" y="11"/>
                  </a:cubicBezTo>
                  <a:cubicBezTo>
                    <a:pt x="383" y="11"/>
                    <a:pt x="490" y="118"/>
                    <a:pt x="490" y="250"/>
                  </a:cubicBezTo>
                  <a:cubicBezTo>
                    <a:pt x="490" y="363"/>
                    <a:pt x="411" y="458"/>
                    <a:pt x="305" y="483"/>
                  </a:cubicBezTo>
                  <a:cubicBezTo>
                    <a:pt x="308" y="494"/>
                    <a:pt x="308" y="494"/>
                    <a:pt x="308" y="494"/>
                  </a:cubicBezTo>
                  <a:cubicBezTo>
                    <a:pt x="418" y="468"/>
                    <a:pt x="501" y="369"/>
                    <a:pt x="501" y="250"/>
                  </a:cubicBezTo>
                  <a:cubicBezTo>
                    <a:pt x="501" y="112"/>
                    <a:pt x="389" y="0"/>
                    <a:pt x="251" y="0"/>
                  </a:cubicBezTo>
                  <a:close/>
                  <a:moveTo>
                    <a:pt x="424" y="250"/>
                  </a:moveTo>
                  <a:cubicBezTo>
                    <a:pt x="424" y="154"/>
                    <a:pt x="346" y="76"/>
                    <a:pt x="250" y="76"/>
                  </a:cubicBezTo>
                  <a:cubicBezTo>
                    <a:pt x="154" y="76"/>
                    <a:pt x="76" y="154"/>
                    <a:pt x="76" y="250"/>
                  </a:cubicBezTo>
                  <a:cubicBezTo>
                    <a:pt x="76" y="331"/>
                    <a:pt x="132" y="400"/>
                    <a:pt x="207" y="419"/>
                  </a:cubicBezTo>
                  <a:cubicBezTo>
                    <a:pt x="209" y="408"/>
                    <a:pt x="209" y="408"/>
                    <a:pt x="209" y="408"/>
                  </a:cubicBezTo>
                  <a:cubicBezTo>
                    <a:pt x="139" y="390"/>
                    <a:pt x="87" y="326"/>
                    <a:pt x="87" y="250"/>
                  </a:cubicBezTo>
                  <a:cubicBezTo>
                    <a:pt x="87" y="160"/>
                    <a:pt x="160" y="87"/>
                    <a:pt x="250" y="87"/>
                  </a:cubicBezTo>
                  <a:cubicBezTo>
                    <a:pt x="340" y="87"/>
                    <a:pt x="413" y="160"/>
                    <a:pt x="413" y="250"/>
                  </a:cubicBezTo>
                  <a:cubicBezTo>
                    <a:pt x="413" y="326"/>
                    <a:pt x="360" y="390"/>
                    <a:pt x="290" y="408"/>
                  </a:cubicBezTo>
                  <a:cubicBezTo>
                    <a:pt x="292" y="419"/>
                    <a:pt x="292" y="419"/>
                    <a:pt x="292" y="419"/>
                  </a:cubicBezTo>
                  <a:cubicBezTo>
                    <a:pt x="368" y="400"/>
                    <a:pt x="424" y="331"/>
                    <a:pt x="424" y="250"/>
                  </a:cubicBezTo>
                  <a:close/>
                  <a:moveTo>
                    <a:pt x="461" y="250"/>
                  </a:moveTo>
                  <a:cubicBezTo>
                    <a:pt x="461" y="133"/>
                    <a:pt x="366" y="39"/>
                    <a:pt x="250" y="39"/>
                  </a:cubicBezTo>
                  <a:cubicBezTo>
                    <a:pt x="133" y="39"/>
                    <a:pt x="38" y="133"/>
                    <a:pt x="38" y="250"/>
                  </a:cubicBezTo>
                  <a:cubicBezTo>
                    <a:pt x="38" y="350"/>
                    <a:pt x="108" y="433"/>
                    <a:pt x="200" y="455"/>
                  </a:cubicBezTo>
                  <a:cubicBezTo>
                    <a:pt x="202" y="445"/>
                    <a:pt x="202" y="445"/>
                    <a:pt x="202" y="445"/>
                  </a:cubicBezTo>
                  <a:cubicBezTo>
                    <a:pt x="115" y="423"/>
                    <a:pt x="49" y="344"/>
                    <a:pt x="49" y="250"/>
                  </a:cubicBezTo>
                  <a:cubicBezTo>
                    <a:pt x="49" y="140"/>
                    <a:pt x="139" y="50"/>
                    <a:pt x="250" y="50"/>
                  </a:cubicBezTo>
                  <a:cubicBezTo>
                    <a:pt x="360" y="50"/>
                    <a:pt x="450" y="140"/>
                    <a:pt x="450" y="250"/>
                  </a:cubicBezTo>
                  <a:cubicBezTo>
                    <a:pt x="450" y="344"/>
                    <a:pt x="385" y="423"/>
                    <a:pt x="297" y="445"/>
                  </a:cubicBezTo>
                  <a:cubicBezTo>
                    <a:pt x="299" y="456"/>
                    <a:pt x="299" y="456"/>
                    <a:pt x="299" y="456"/>
                  </a:cubicBezTo>
                  <a:cubicBezTo>
                    <a:pt x="392" y="433"/>
                    <a:pt x="461" y="350"/>
                    <a:pt x="461" y="250"/>
                  </a:cubicBezTo>
                  <a:close/>
                  <a:moveTo>
                    <a:pt x="349" y="250"/>
                  </a:moveTo>
                  <a:cubicBezTo>
                    <a:pt x="349" y="195"/>
                    <a:pt x="305" y="151"/>
                    <a:pt x="250" y="151"/>
                  </a:cubicBezTo>
                  <a:cubicBezTo>
                    <a:pt x="195" y="151"/>
                    <a:pt x="151" y="195"/>
                    <a:pt x="151" y="250"/>
                  </a:cubicBezTo>
                  <a:cubicBezTo>
                    <a:pt x="151" y="295"/>
                    <a:pt x="180" y="333"/>
                    <a:pt x="221" y="345"/>
                  </a:cubicBezTo>
                  <a:cubicBezTo>
                    <a:pt x="223" y="334"/>
                    <a:pt x="223" y="334"/>
                    <a:pt x="223" y="334"/>
                  </a:cubicBezTo>
                  <a:cubicBezTo>
                    <a:pt x="187" y="323"/>
                    <a:pt x="162" y="289"/>
                    <a:pt x="162" y="250"/>
                  </a:cubicBezTo>
                  <a:cubicBezTo>
                    <a:pt x="162" y="201"/>
                    <a:pt x="201" y="162"/>
                    <a:pt x="250" y="162"/>
                  </a:cubicBezTo>
                  <a:cubicBezTo>
                    <a:pt x="299" y="162"/>
                    <a:pt x="338" y="201"/>
                    <a:pt x="338" y="250"/>
                  </a:cubicBezTo>
                  <a:cubicBezTo>
                    <a:pt x="338" y="290"/>
                    <a:pt x="312" y="324"/>
                    <a:pt x="275" y="335"/>
                  </a:cubicBezTo>
                  <a:cubicBezTo>
                    <a:pt x="278" y="345"/>
                    <a:pt x="278" y="345"/>
                    <a:pt x="278" y="345"/>
                  </a:cubicBezTo>
                  <a:cubicBezTo>
                    <a:pt x="319" y="333"/>
                    <a:pt x="349" y="295"/>
                    <a:pt x="349" y="250"/>
                  </a:cubicBezTo>
                  <a:close/>
                  <a:moveTo>
                    <a:pt x="386" y="250"/>
                  </a:moveTo>
                  <a:cubicBezTo>
                    <a:pt x="386" y="175"/>
                    <a:pt x="325" y="114"/>
                    <a:pt x="250" y="114"/>
                  </a:cubicBezTo>
                  <a:cubicBezTo>
                    <a:pt x="175" y="114"/>
                    <a:pt x="114" y="175"/>
                    <a:pt x="114" y="250"/>
                  </a:cubicBezTo>
                  <a:cubicBezTo>
                    <a:pt x="114" y="313"/>
                    <a:pt x="157" y="365"/>
                    <a:pt x="214" y="381"/>
                  </a:cubicBezTo>
                  <a:cubicBezTo>
                    <a:pt x="216" y="370"/>
                    <a:pt x="216" y="370"/>
                    <a:pt x="216" y="370"/>
                  </a:cubicBezTo>
                  <a:cubicBezTo>
                    <a:pt x="164" y="355"/>
                    <a:pt x="125" y="307"/>
                    <a:pt x="125" y="250"/>
                  </a:cubicBezTo>
                  <a:cubicBezTo>
                    <a:pt x="125" y="181"/>
                    <a:pt x="181" y="125"/>
                    <a:pt x="250" y="125"/>
                  </a:cubicBezTo>
                  <a:cubicBezTo>
                    <a:pt x="319" y="125"/>
                    <a:pt x="375" y="181"/>
                    <a:pt x="375" y="250"/>
                  </a:cubicBezTo>
                  <a:cubicBezTo>
                    <a:pt x="375" y="308"/>
                    <a:pt x="335" y="356"/>
                    <a:pt x="282" y="370"/>
                  </a:cubicBezTo>
                  <a:cubicBezTo>
                    <a:pt x="285" y="381"/>
                    <a:pt x="285" y="381"/>
                    <a:pt x="285" y="381"/>
                  </a:cubicBezTo>
                  <a:cubicBezTo>
                    <a:pt x="343" y="366"/>
                    <a:pt x="386" y="313"/>
                    <a:pt x="386" y="250"/>
                  </a:cubicBezTo>
                  <a:close/>
                  <a:moveTo>
                    <a:pt x="334" y="516"/>
                  </a:moveTo>
                  <a:cubicBezTo>
                    <a:pt x="334" y="527"/>
                    <a:pt x="334" y="527"/>
                    <a:pt x="334" y="527"/>
                  </a:cubicBezTo>
                  <a:cubicBezTo>
                    <a:pt x="167" y="527"/>
                    <a:pt x="167" y="527"/>
                    <a:pt x="167" y="527"/>
                  </a:cubicBezTo>
                  <a:cubicBezTo>
                    <a:pt x="167" y="516"/>
                    <a:pt x="167" y="516"/>
                    <a:pt x="167" y="516"/>
                  </a:cubicBezTo>
                  <a:cubicBezTo>
                    <a:pt x="196" y="516"/>
                    <a:pt x="196" y="516"/>
                    <a:pt x="196" y="516"/>
                  </a:cubicBezTo>
                  <a:cubicBezTo>
                    <a:pt x="242" y="265"/>
                    <a:pt x="242" y="265"/>
                    <a:pt x="242" y="265"/>
                  </a:cubicBezTo>
                  <a:cubicBezTo>
                    <a:pt x="237" y="262"/>
                    <a:pt x="233" y="257"/>
                    <a:pt x="233" y="250"/>
                  </a:cubicBezTo>
                  <a:cubicBezTo>
                    <a:pt x="233" y="240"/>
                    <a:pt x="241" y="232"/>
                    <a:pt x="251" y="232"/>
                  </a:cubicBezTo>
                  <a:cubicBezTo>
                    <a:pt x="261" y="232"/>
                    <a:pt x="269" y="240"/>
                    <a:pt x="269" y="250"/>
                  </a:cubicBezTo>
                  <a:cubicBezTo>
                    <a:pt x="269" y="257"/>
                    <a:pt x="265" y="263"/>
                    <a:pt x="259" y="266"/>
                  </a:cubicBezTo>
                  <a:cubicBezTo>
                    <a:pt x="267" y="307"/>
                    <a:pt x="267" y="307"/>
                    <a:pt x="267" y="307"/>
                  </a:cubicBezTo>
                  <a:cubicBezTo>
                    <a:pt x="267" y="308"/>
                    <a:pt x="267" y="308"/>
                    <a:pt x="267" y="308"/>
                  </a:cubicBezTo>
                  <a:cubicBezTo>
                    <a:pt x="267" y="308"/>
                    <a:pt x="267" y="308"/>
                    <a:pt x="267" y="308"/>
                  </a:cubicBezTo>
                  <a:cubicBezTo>
                    <a:pt x="305" y="516"/>
                    <a:pt x="305" y="516"/>
                    <a:pt x="305" y="516"/>
                  </a:cubicBezTo>
                  <a:lnTo>
                    <a:pt x="334" y="516"/>
                  </a:lnTo>
                  <a:close/>
                  <a:moveTo>
                    <a:pt x="283" y="462"/>
                  </a:moveTo>
                  <a:cubicBezTo>
                    <a:pt x="259" y="476"/>
                    <a:pt x="259" y="476"/>
                    <a:pt x="259" y="476"/>
                  </a:cubicBezTo>
                  <a:cubicBezTo>
                    <a:pt x="289" y="493"/>
                    <a:pt x="289" y="493"/>
                    <a:pt x="289" y="493"/>
                  </a:cubicBezTo>
                  <a:lnTo>
                    <a:pt x="283" y="462"/>
                  </a:lnTo>
                  <a:close/>
                  <a:moveTo>
                    <a:pt x="273" y="407"/>
                  </a:moveTo>
                  <a:cubicBezTo>
                    <a:pt x="259" y="415"/>
                    <a:pt x="259" y="415"/>
                    <a:pt x="259" y="415"/>
                  </a:cubicBezTo>
                  <a:cubicBezTo>
                    <a:pt x="277" y="425"/>
                    <a:pt x="277" y="425"/>
                    <a:pt x="277" y="425"/>
                  </a:cubicBezTo>
                  <a:lnTo>
                    <a:pt x="273" y="407"/>
                  </a:lnTo>
                  <a:close/>
                  <a:moveTo>
                    <a:pt x="264" y="358"/>
                  </a:moveTo>
                  <a:cubicBezTo>
                    <a:pt x="259" y="361"/>
                    <a:pt x="259" y="361"/>
                    <a:pt x="259" y="361"/>
                  </a:cubicBezTo>
                  <a:cubicBezTo>
                    <a:pt x="265" y="364"/>
                    <a:pt x="265" y="364"/>
                    <a:pt x="265" y="364"/>
                  </a:cubicBezTo>
                  <a:lnTo>
                    <a:pt x="264" y="358"/>
                  </a:lnTo>
                  <a:close/>
                  <a:moveTo>
                    <a:pt x="251" y="259"/>
                  </a:moveTo>
                  <a:cubicBezTo>
                    <a:pt x="256" y="259"/>
                    <a:pt x="260" y="255"/>
                    <a:pt x="260" y="250"/>
                  </a:cubicBezTo>
                  <a:cubicBezTo>
                    <a:pt x="260" y="245"/>
                    <a:pt x="256" y="241"/>
                    <a:pt x="251" y="241"/>
                  </a:cubicBezTo>
                  <a:cubicBezTo>
                    <a:pt x="246" y="241"/>
                    <a:pt x="241" y="245"/>
                    <a:pt x="241" y="250"/>
                  </a:cubicBezTo>
                  <a:cubicBezTo>
                    <a:pt x="241" y="255"/>
                    <a:pt x="246" y="259"/>
                    <a:pt x="251" y="259"/>
                  </a:cubicBezTo>
                  <a:close/>
                  <a:moveTo>
                    <a:pt x="251" y="285"/>
                  </a:moveTo>
                  <a:cubicBezTo>
                    <a:pt x="247" y="305"/>
                    <a:pt x="247" y="305"/>
                    <a:pt x="247" y="305"/>
                  </a:cubicBezTo>
                  <a:cubicBezTo>
                    <a:pt x="251" y="307"/>
                    <a:pt x="251" y="307"/>
                    <a:pt x="251" y="307"/>
                  </a:cubicBezTo>
                  <a:cubicBezTo>
                    <a:pt x="254" y="305"/>
                    <a:pt x="254" y="305"/>
                    <a:pt x="254" y="305"/>
                  </a:cubicBezTo>
                  <a:lnTo>
                    <a:pt x="251" y="285"/>
                  </a:lnTo>
                  <a:close/>
                  <a:moveTo>
                    <a:pt x="239" y="349"/>
                  </a:moveTo>
                  <a:cubicBezTo>
                    <a:pt x="251" y="356"/>
                    <a:pt x="251" y="356"/>
                    <a:pt x="251" y="356"/>
                  </a:cubicBezTo>
                  <a:cubicBezTo>
                    <a:pt x="262" y="349"/>
                    <a:pt x="262" y="349"/>
                    <a:pt x="262" y="349"/>
                  </a:cubicBezTo>
                  <a:cubicBezTo>
                    <a:pt x="257" y="321"/>
                    <a:pt x="257" y="321"/>
                    <a:pt x="257" y="321"/>
                  </a:cubicBezTo>
                  <a:cubicBezTo>
                    <a:pt x="251" y="317"/>
                    <a:pt x="251" y="317"/>
                    <a:pt x="251" y="317"/>
                  </a:cubicBezTo>
                  <a:cubicBezTo>
                    <a:pt x="244" y="321"/>
                    <a:pt x="244" y="321"/>
                    <a:pt x="244" y="321"/>
                  </a:cubicBezTo>
                  <a:lnTo>
                    <a:pt x="239" y="349"/>
                  </a:lnTo>
                  <a:close/>
                  <a:moveTo>
                    <a:pt x="236" y="364"/>
                  </a:moveTo>
                  <a:cubicBezTo>
                    <a:pt x="243" y="361"/>
                    <a:pt x="243" y="361"/>
                    <a:pt x="243" y="361"/>
                  </a:cubicBezTo>
                  <a:cubicBezTo>
                    <a:pt x="237" y="358"/>
                    <a:pt x="237" y="358"/>
                    <a:pt x="237" y="358"/>
                  </a:cubicBezTo>
                  <a:lnTo>
                    <a:pt x="236" y="364"/>
                  </a:lnTo>
                  <a:close/>
                  <a:moveTo>
                    <a:pt x="230" y="398"/>
                  </a:moveTo>
                  <a:cubicBezTo>
                    <a:pt x="251" y="410"/>
                    <a:pt x="251" y="410"/>
                    <a:pt x="251" y="410"/>
                  </a:cubicBezTo>
                  <a:cubicBezTo>
                    <a:pt x="272" y="398"/>
                    <a:pt x="272" y="398"/>
                    <a:pt x="272" y="398"/>
                  </a:cubicBezTo>
                  <a:cubicBezTo>
                    <a:pt x="267" y="375"/>
                    <a:pt x="267" y="375"/>
                    <a:pt x="267" y="375"/>
                  </a:cubicBezTo>
                  <a:cubicBezTo>
                    <a:pt x="251" y="365"/>
                    <a:pt x="251" y="365"/>
                    <a:pt x="251" y="365"/>
                  </a:cubicBezTo>
                  <a:cubicBezTo>
                    <a:pt x="234" y="375"/>
                    <a:pt x="234" y="375"/>
                    <a:pt x="234" y="375"/>
                  </a:cubicBezTo>
                  <a:lnTo>
                    <a:pt x="230" y="398"/>
                  </a:lnTo>
                  <a:close/>
                  <a:moveTo>
                    <a:pt x="225" y="425"/>
                  </a:moveTo>
                  <a:cubicBezTo>
                    <a:pt x="243" y="415"/>
                    <a:pt x="243" y="415"/>
                    <a:pt x="243" y="415"/>
                  </a:cubicBezTo>
                  <a:cubicBezTo>
                    <a:pt x="228" y="407"/>
                    <a:pt x="228" y="407"/>
                    <a:pt x="228" y="407"/>
                  </a:cubicBezTo>
                  <a:lnTo>
                    <a:pt x="225" y="425"/>
                  </a:lnTo>
                  <a:close/>
                  <a:moveTo>
                    <a:pt x="220" y="453"/>
                  </a:moveTo>
                  <a:cubicBezTo>
                    <a:pt x="251" y="471"/>
                    <a:pt x="251" y="471"/>
                    <a:pt x="251" y="471"/>
                  </a:cubicBezTo>
                  <a:cubicBezTo>
                    <a:pt x="282" y="453"/>
                    <a:pt x="282" y="453"/>
                    <a:pt x="282" y="453"/>
                  </a:cubicBezTo>
                  <a:cubicBezTo>
                    <a:pt x="278" y="436"/>
                    <a:pt x="278" y="436"/>
                    <a:pt x="278" y="436"/>
                  </a:cubicBezTo>
                  <a:cubicBezTo>
                    <a:pt x="251" y="420"/>
                    <a:pt x="251" y="420"/>
                    <a:pt x="251" y="420"/>
                  </a:cubicBezTo>
                  <a:cubicBezTo>
                    <a:pt x="223" y="436"/>
                    <a:pt x="223" y="436"/>
                    <a:pt x="223" y="436"/>
                  </a:cubicBezTo>
                  <a:lnTo>
                    <a:pt x="220" y="453"/>
                  </a:lnTo>
                  <a:close/>
                  <a:moveTo>
                    <a:pt x="213" y="493"/>
                  </a:moveTo>
                  <a:cubicBezTo>
                    <a:pt x="243" y="476"/>
                    <a:pt x="243" y="476"/>
                    <a:pt x="243" y="476"/>
                  </a:cubicBezTo>
                  <a:cubicBezTo>
                    <a:pt x="218" y="462"/>
                    <a:pt x="218" y="462"/>
                    <a:pt x="218" y="462"/>
                  </a:cubicBezTo>
                  <a:lnTo>
                    <a:pt x="213" y="493"/>
                  </a:lnTo>
                  <a:close/>
                  <a:moveTo>
                    <a:pt x="293" y="516"/>
                  </a:moveTo>
                  <a:cubicBezTo>
                    <a:pt x="291" y="503"/>
                    <a:pt x="291" y="503"/>
                    <a:pt x="291" y="503"/>
                  </a:cubicBezTo>
                  <a:cubicBezTo>
                    <a:pt x="251" y="481"/>
                    <a:pt x="251" y="481"/>
                    <a:pt x="251" y="481"/>
                  </a:cubicBezTo>
                  <a:cubicBezTo>
                    <a:pt x="211" y="504"/>
                    <a:pt x="211" y="504"/>
                    <a:pt x="211" y="504"/>
                  </a:cubicBezTo>
                  <a:cubicBezTo>
                    <a:pt x="208" y="516"/>
                    <a:pt x="208" y="516"/>
                    <a:pt x="208" y="516"/>
                  </a:cubicBezTo>
                  <a:lnTo>
                    <a:pt x="293"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2" name="Icon"/>
            <p:cNvSpPr>
              <a:spLocks noEditPoints="1"/>
            </p:cNvSpPr>
            <p:nvPr/>
          </p:nvSpPr>
          <p:spPr bwMode="auto">
            <a:xfrm>
              <a:off x="3194577" y="7095851"/>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3" name="Icon"/>
            <p:cNvSpPr>
              <a:spLocks noEditPoints="1"/>
            </p:cNvSpPr>
            <p:nvPr/>
          </p:nvSpPr>
          <p:spPr bwMode="auto">
            <a:xfrm>
              <a:off x="3683128" y="7067974"/>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4" name="Icon"/>
            <p:cNvSpPr>
              <a:spLocks/>
            </p:cNvSpPr>
            <p:nvPr/>
          </p:nvSpPr>
          <p:spPr bwMode="auto">
            <a:xfrm>
              <a:off x="4260524" y="7061300"/>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5" name="Icon"/>
            <p:cNvSpPr>
              <a:spLocks noEditPoints="1"/>
            </p:cNvSpPr>
            <p:nvPr/>
          </p:nvSpPr>
          <p:spPr bwMode="auto">
            <a:xfrm>
              <a:off x="60340" y="7066335"/>
              <a:ext cx="473375" cy="412327"/>
            </a:xfrm>
            <a:custGeom>
              <a:avLst/>
              <a:gdLst>
                <a:gd name="T0" fmla="*/ 427 w 585"/>
                <a:gd name="T1" fmla="*/ 104 h 509"/>
                <a:gd name="T2" fmla="*/ 437 w 585"/>
                <a:gd name="T3" fmla="*/ 283 h 509"/>
                <a:gd name="T4" fmla="*/ 416 w 585"/>
                <a:gd name="T5" fmla="*/ 227 h 509"/>
                <a:gd name="T6" fmla="*/ 437 w 585"/>
                <a:gd name="T7" fmla="*/ 283 h 509"/>
                <a:gd name="T8" fmla="*/ 427 w 585"/>
                <a:gd name="T9" fmla="*/ 15 h 509"/>
                <a:gd name="T10" fmla="*/ 427 w 585"/>
                <a:gd name="T11" fmla="*/ 92 h 509"/>
                <a:gd name="T12" fmla="*/ 401 w 585"/>
                <a:gd name="T13" fmla="*/ 223 h 509"/>
                <a:gd name="T14" fmla="*/ 352 w 585"/>
                <a:gd name="T15" fmla="*/ 260 h 509"/>
                <a:gd name="T16" fmla="*/ 370 w 585"/>
                <a:gd name="T17" fmla="*/ 272 h 509"/>
                <a:gd name="T18" fmla="*/ 498 w 585"/>
                <a:gd name="T19" fmla="*/ 33 h 509"/>
                <a:gd name="T20" fmla="*/ 456 w 585"/>
                <a:gd name="T21" fmla="*/ 100 h 509"/>
                <a:gd name="T22" fmla="*/ 321 w 585"/>
                <a:gd name="T23" fmla="*/ 229 h 509"/>
                <a:gd name="T24" fmla="*/ 358 w 585"/>
                <a:gd name="T25" fmla="*/ 180 h 509"/>
                <a:gd name="T26" fmla="*/ 315 w 585"/>
                <a:gd name="T27" fmla="*/ 231 h 509"/>
                <a:gd name="T28" fmla="*/ 544 w 585"/>
                <a:gd name="T29" fmla="*/ 97 h 509"/>
                <a:gd name="T30" fmla="*/ 484 w 585"/>
                <a:gd name="T31" fmla="*/ 110 h 509"/>
                <a:gd name="T32" fmla="*/ 495 w 585"/>
                <a:gd name="T33" fmla="*/ 128 h 509"/>
                <a:gd name="T34" fmla="*/ 500 w 585"/>
                <a:gd name="T35" fmla="*/ 143 h 509"/>
                <a:gd name="T36" fmla="*/ 555 w 585"/>
                <a:gd name="T37" fmla="*/ 165 h 509"/>
                <a:gd name="T38" fmla="*/ 353 w 585"/>
                <a:gd name="T39" fmla="*/ 143 h 509"/>
                <a:gd name="T40" fmla="*/ 298 w 585"/>
                <a:gd name="T41" fmla="*/ 165 h 509"/>
                <a:gd name="T42" fmla="*/ 498 w 585"/>
                <a:gd name="T43" fmla="*/ 275 h 509"/>
                <a:gd name="T44" fmla="*/ 456 w 585"/>
                <a:gd name="T45" fmla="*/ 208 h 509"/>
                <a:gd name="T46" fmla="*/ 492 w 585"/>
                <a:gd name="T47" fmla="*/ 277 h 509"/>
                <a:gd name="T48" fmla="*/ 401 w 585"/>
                <a:gd name="T49" fmla="*/ 85 h 509"/>
                <a:gd name="T50" fmla="*/ 352 w 585"/>
                <a:gd name="T51" fmla="*/ 48 h 509"/>
                <a:gd name="T52" fmla="*/ 397 w 585"/>
                <a:gd name="T53" fmla="*/ 100 h 509"/>
                <a:gd name="T54" fmla="*/ 495 w 585"/>
                <a:gd name="T55" fmla="*/ 180 h 509"/>
                <a:gd name="T56" fmla="*/ 532 w 585"/>
                <a:gd name="T57" fmla="*/ 229 h 509"/>
                <a:gd name="T58" fmla="*/ 373 w 585"/>
                <a:gd name="T59" fmla="*/ 125 h 509"/>
                <a:gd name="T60" fmla="*/ 306 w 585"/>
                <a:gd name="T61" fmla="*/ 82 h 509"/>
                <a:gd name="T62" fmla="*/ 364 w 585"/>
                <a:gd name="T63" fmla="*/ 130 h 509"/>
                <a:gd name="T64" fmla="*/ 9 w 585"/>
                <a:gd name="T65" fmla="*/ 196 h 509"/>
                <a:gd name="T66" fmla="*/ 182 w 585"/>
                <a:gd name="T67" fmla="*/ 190 h 509"/>
                <a:gd name="T68" fmla="*/ 7 w 585"/>
                <a:gd name="T69" fmla="*/ 185 h 509"/>
                <a:gd name="T70" fmla="*/ 214 w 585"/>
                <a:gd name="T71" fmla="*/ 154 h 509"/>
                <a:gd name="T72" fmla="*/ 223 w 585"/>
                <a:gd name="T73" fmla="*/ 68 h 509"/>
                <a:gd name="T74" fmla="*/ 283 w 585"/>
                <a:gd name="T75" fmla="*/ 248 h 509"/>
                <a:gd name="T76" fmla="*/ 207 w 585"/>
                <a:gd name="T77" fmla="*/ 194 h 509"/>
                <a:gd name="T78" fmla="*/ 283 w 585"/>
                <a:gd name="T79" fmla="*/ 248 h 509"/>
                <a:gd name="T80" fmla="*/ 199 w 585"/>
                <a:gd name="T81" fmla="*/ 160 h 509"/>
                <a:gd name="T82" fmla="*/ 499 w 585"/>
                <a:gd name="T83" fmla="*/ 375 h 509"/>
                <a:gd name="T84" fmla="*/ 210 w 585"/>
                <a:gd name="T85" fmla="*/ 210 h 509"/>
                <a:gd name="T86" fmla="*/ 172 w 585"/>
                <a:gd name="T87" fmla="*/ 376 h 509"/>
                <a:gd name="T88" fmla="*/ 68 w 585"/>
                <a:gd name="T89" fmla="*/ 320 h 509"/>
                <a:gd name="T90" fmla="*/ 260 w 585"/>
                <a:gd name="T91" fmla="*/ 451 h 509"/>
                <a:gd name="T92" fmla="*/ 50 w 585"/>
                <a:gd name="T93" fmla="*/ 425 h 509"/>
                <a:gd name="T94" fmla="*/ 267 w 585"/>
                <a:gd name="T95" fmla="*/ 475 h 509"/>
                <a:gd name="T96" fmla="*/ 361 w 585"/>
                <a:gd name="T97" fmla="*/ 424 h 509"/>
                <a:gd name="T98" fmla="*/ 585 w 585"/>
                <a:gd name="T99" fmla="*/ 430 h 509"/>
                <a:gd name="T100" fmla="*/ 180 w 585"/>
                <a:gd name="T101" fmla="*/ 399 h 509"/>
                <a:gd name="T102" fmla="*/ 359 w 585"/>
                <a:gd name="T103" fmla="*/ 4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09">
                  <a:moveTo>
                    <a:pt x="427" y="204"/>
                  </a:moveTo>
                  <a:cubicBezTo>
                    <a:pt x="399" y="204"/>
                    <a:pt x="377" y="182"/>
                    <a:pt x="377" y="154"/>
                  </a:cubicBezTo>
                  <a:cubicBezTo>
                    <a:pt x="377" y="127"/>
                    <a:pt x="399" y="104"/>
                    <a:pt x="427" y="104"/>
                  </a:cubicBezTo>
                  <a:cubicBezTo>
                    <a:pt x="454" y="104"/>
                    <a:pt x="476" y="127"/>
                    <a:pt x="476" y="154"/>
                  </a:cubicBezTo>
                  <a:cubicBezTo>
                    <a:pt x="476" y="182"/>
                    <a:pt x="454" y="204"/>
                    <a:pt x="427" y="204"/>
                  </a:cubicBezTo>
                  <a:close/>
                  <a:moveTo>
                    <a:pt x="437" y="283"/>
                  </a:moveTo>
                  <a:cubicBezTo>
                    <a:pt x="437" y="227"/>
                    <a:pt x="437" y="227"/>
                    <a:pt x="437" y="227"/>
                  </a:cubicBezTo>
                  <a:cubicBezTo>
                    <a:pt x="437" y="221"/>
                    <a:pt x="433" y="217"/>
                    <a:pt x="427" y="217"/>
                  </a:cubicBezTo>
                  <a:cubicBezTo>
                    <a:pt x="421" y="217"/>
                    <a:pt x="416" y="221"/>
                    <a:pt x="416" y="227"/>
                  </a:cubicBezTo>
                  <a:cubicBezTo>
                    <a:pt x="416" y="283"/>
                    <a:pt x="416" y="283"/>
                    <a:pt x="416" y="283"/>
                  </a:cubicBezTo>
                  <a:cubicBezTo>
                    <a:pt x="416" y="289"/>
                    <a:pt x="421" y="293"/>
                    <a:pt x="427" y="293"/>
                  </a:cubicBezTo>
                  <a:cubicBezTo>
                    <a:pt x="433" y="293"/>
                    <a:pt x="437" y="289"/>
                    <a:pt x="437" y="283"/>
                  </a:cubicBezTo>
                  <a:close/>
                  <a:moveTo>
                    <a:pt x="437" y="81"/>
                  </a:moveTo>
                  <a:cubicBezTo>
                    <a:pt x="437" y="26"/>
                    <a:pt x="437" y="26"/>
                    <a:pt x="437" y="26"/>
                  </a:cubicBezTo>
                  <a:cubicBezTo>
                    <a:pt x="437" y="20"/>
                    <a:pt x="433" y="15"/>
                    <a:pt x="427" y="15"/>
                  </a:cubicBezTo>
                  <a:cubicBezTo>
                    <a:pt x="421" y="15"/>
                    <a:pt x="416" y="20"/>
                    <a:pt x="416" y="26"/>
                  </a:cubicBezTo>
                  <a:cubicBezTo>
                    <a:pt x="416" y="81"/>
                    <a:pt x="416" y="81"/>
                    <a:pt x="416" y="81"/>
                  </a:cubicBezTo>
                  <a:cubicBezTo>
                    <a:pt x="416" y="87"/>
                    <a:pt x="421" y="92"/>
                    <a:pt x="427" y="92"/>
                  </a:cubicBezTo>
                  <a:cubicBezTo>
                    <a:pt x="433" y="92"/>
                    <a:pt x="437" y="87"/>
                    <a:pt x="437" y="81"/>
                  </a:cubicBezTo>
                  <a:close/>
                  <a:moveTo>
                    <a:pt x="370" y="272"/>
                  </a:moveTo>
                  <a:cubicBezTo>
                    <a:pt x="401" y="223"/>
                    <a:pt x="401" y="223"/>
                    <a:pt x="401" y="223"/>
                  </a:cubicBezTo>
                  <a:cubicBezTo>
                    <a:pt x="404" y="218"/>
                    <a:pt x="402" y="211"/>
                    <a:pt x="397" y="208"/>
                  </a:cubicBezTo>
                  <a:cubicBezTo>
                    <a:pt x="392" y="205"/>
                    <a:pt x="386" y="206"/>
                    <a:pt x="383" y="211"/>
                  </a:cubicBezTo>
                  <a:cubicBezTo>
                    <a:pt x="352" y="260"/>
                    <a:pt x="352" y="260"/>
                    <a:pt x="352" y="260"/>
                  </a:cubicBezTo>
                  <a:cubicBezTo>
                    <a:pt x="348" y="265"/>
                    <a:pt x="350" y="272"/>
                    <a:pt x="355" y="275"/>
                  </a:cubicBezTo>
                  <a:cubicBezTo>
                    <a:pt x="357" y="276"/>
                    <a:pt x="359" y="277"/>
                    <a:pt x="361" y="277"/>
                  </a:cubicBezTo>
                  <a:cubicBezTo>
                    <a:pt x="364" y="277"/>
                    <a:pt x="368" y="275"/>
                    <a:pt x="370" y="272"/>
                  </a:cubicBezTo>
                  <a:close/>
                  <a:moveTo>
                    <a:pt x="471" y="97"/>
                  </a:moveTo>
                  <a:cubicBezTo>
                    <a:pt x="502" y="48"/>
                    <a:pt x="502" y="48"/>
                    <a:pt x="502" y="48"/>
                  </a:cubicBezTo>
                  <a:cubicBezTo>
                    <a:pt x="505" y="43"/>
                    <a:pt x="503" y="37"/>
                    <a:pt x="498" y="33"/>
                  </a:cubicBezTo>
                  <a:cubicBezTo>
                    <a:pt x="493" y="30"/>
                    <a:pt x="487" y="32"/>
                    <a:pt x="483" y="37"/>
                  </a:cubicBezTo>
                  <a:cubicBezTo>
                    <a:pt x="452" y="85"/>
                    <a:pt x="452" y="85"/>
                    <a:pt x="452" y="85"/>
                  </a:cubicBezTo>
                  <a:cubicBezTo>
                    <a:pt x="449" y="90"/>
                    <a:pt x="451" y="97"/>
                    <a:pt x="456" y="100"/>
                  </a:cubicBezTo>
                  <a:cubicBezTo>
                    <a:pt x="457" y="101"/>
                    <a:pt x="459" y="102"/>
                    <a:pt x="461" y="102"/>
                  </a:cubicBezTo>
                  <a:cubicBezTo>
                    <a:pt x="465" y="102"/>
                    <a:pt x="469" y="100"/>
                    <a:pt x="471" y="97"/>
                  </a:cubicBezTo>
                  <a:close/>
                  <a:moveTo>
                    <a:pt x="321" y="229"/>
                  </a:moveTo>
                  <a:cubicBezTo>
                    <a:pt x="369" y="198"/>
                    <a:pt x="369" y="198"/>
                    <a:pt x="369" y="198"/>
                  </a:cubicBezTo>
                  <a:cubicBezTo>
                    <a:pt x="374" y="195"/>
                    <a:pt x="376" y="188"/>
                    <a:pt x="373" y="183"/>
                  </a:cubicBezTo>
                  <a:cubicBezTo>
                    <a:pt x="370" y="178"/>
                    <a:pt x="363" y="177"/>
                    <a:pt x="358" y="180"/>
                  </a:cubicBezTo>
                  <a:cubicBezTo>
                    <a:pt x="309" y="211"/>
                    <a:pt x="309" y="211"/>
                    <a:pt x="309" y="211"/>
                  </a:cubicBezTo>
                  <a:cubicBezTo>
                    <a:pt x="304" y="214"/>
                    <a:pt x="303" y="221"/>
                    <a:pt x="306" y="226"/>
                  </a:cubicBezTo>
                  <a:cubicBezTo>
                    <a:pt x="308" y="229"/>
                    <a:pt x="311" y="231"/>
                    <a:pt x="315" y="231"/>
                  </a:cubicBezTo>
                  <a:cubicBezTo>
                    <a:pt x="317" y="231"/>
                    <a:pt x="319" y="230"/>
                    <a:pt x="321" y="229"/>
                  </a:cubicBezTo>
                  <a:close/>
                  <a:moveTo>
                    <a:pt x="495" y="128"/>
                  </a:moveTo>
                  <a:cubicBezTo>
                    <a:pt x="544" y="97"/>
                    <a:pt x="544" y="97"/>
                    <a:pt x="544" y="97"/>
                  </a:cubicBezTo>
                  <a:cubicBezTo>
                    <a:pt x="549" y="94"/>
                    <a:pt x="551" y="87"/>
                    <a:pt x="547" y="82"/>
                  </a:cubicBezTo>
                  <a:cubicBezTo>
                    <a:pt x="544" y="77"/>
                    <a:pt x="537" y="76"/>
                    <a:pt x="532" y="79"/>
                  </a:cubicBezTo>
                  <a:cubicBezTo>
                    <a:pt x="484" y="110"/>
                    <a:pt x="484" y="110"/>
                    <a:pt x="484" y="110"/>
                  </a:cubicBezTo>
                  <a:cubicBezTo>
                    <a:pt x="479" y="113"/>
                    <a:pt x="477" y="120"/>
                    <a:pt x="480" y="125"/>
                  </a:cubicBezTo>
                  <a:cubicBezTo>
                    <a:pt x="482" y="128"/>
                    <a:pt x="486" y="130"/>
                    <a:pt x="490" y="130"/>
                  </a:cubicBezTo>
                  <a:cubicBezTo>
                    <a:pt x="492" y="130"/>
                    <a:pt x="494" y="130"/>
                    <a:pt x="495" y="128"/>
                  </a:cubicBezTo>
                  <a:close/>
                  <a:moveTo>
                    <a:pt x="566" y="154"/>
                  </a:moveTo>
                  <a:cubicBezTo>
                    <a:pt x="566" y="148"/>
                    <a:pt x="561" y="143"/>
                    <a:pt x="555" y="143"/>
                  </a:cubicBezTo>
                  <a:cubicBezTo>
                    <a:pt x="500" y="143"/>
                    <a:pt x="500" y="143"/>
                    <a:pt x="500" y="143"/>
                  </a:cubicBezTo>
                  <a:cubicBezTo>
                    <a:pt x="494" y="143"/>
                    <a:pt x="489" y="148"/>
                    <a:pt x="489" y="154"/>
                  </a:cubicBezTo>
                  <a:cubicBezTo>
                    <a:pt x="489" y="160"/>
                    <a:pt x="494" y="165"/>
                    <a:pt x="500" y="165"/>
                  </a:cubicBezTo>
                  <a:cubicBezTo>
                    <a:pt x="555" y="165"/>
                    <a:pt x="555" y="165"/>
                    <a:pt x="555" y="165"/>
                  </a:cubicBezTo>
                  <a:cubicBezTo>
                    <a:pt x="561" y="165"/>
                    <a:pt x="566" y="160"/>
                    <a:pt x="566" y="154"/>
                  </a:cubicBezTo>
                  <a:close/>
                  <a:moveTo>
                    <a:pt x="364" y="154"/>
                  </a:moveTo>
                  <a:cubicBezTo>
                    <a:pt x="364" y="148"/>
                    <a:pt x="359" y="143"/>
                    <a:pt x="353" y="143"/>
                  </a:cubicBezTo>
                  <a:cubicBezTo>
                    <a:pt x="298" y="143"/>
                    <a:pt x="298" y="143"/>
                    <a:pt x="298" y="143"/>
                  </a:cubicBezTo>
                  <a:cubicBezTo>
                    <a:pt x="292" y="143"/>
                    <a:pt x="287" y="148"/>
                    <a:pt x="287" y="154"/>
                  </a:cubicBezTo>
                  <a:cubicBezTo>
                    <a:pt x="287" y="160"/>
                    <a:pt x="292" y="165"/>
                    <a:pt x="298" y="165"/>
                  </a:cubicBezTo>
                  <a:cubicBezTo>
                    <a:pt x="353" y="165"/>
                    <a:pt x="353" y="165"/>
                    <a:pt x="353" y="165"/>
                  </a:cubicBezTo>
                  <a:cubicBezTo>
                    <a:pt x="359" y="165"/>
                    <a:pt x="364" y="160"/>
                    <a:pt x="364" y="154"/>
                  </a:cubicBezTo>
                  <a:close/>
                  <a:moveTo>
                    <a:pt x="498" y="275"/>
                  </a:moveTo>
                  <a:cubicBezTo>
                    <a:pt x="503" y="272"/>
                    <a:pt x="505" y="265"/>
                    <a:pt x="502" y="260"/>
                  </a:cubicBezTo>
                  <a:cubicBezTo>
                    <a:pt x="471" y="211"/>
                    <a:pt x="471" y="211"/>
                    <a:pt x="471" y="211"/>
                  </a:cubicBezTo>
                  <a:cubicBezTo>
                    <a:pt x="467" y="206"/>
                    <a:pt x="461" y="205"/>
                    <a:pt x="456" y="208"/>
                  </a:cubicBezTo>
                  <a:cubicBezTo>
                    <a:pt x="451" y="211"/>
                    <a:pt x="449" y="218"/>
                    <a:pt x="452" y="223"/>
                  </a:cubicBezTo>
                  <a:cubicBezTo>
                    <a:pt x="483" y="272"/>
                    <a:pt x="483" y="272"/>
                    <a:pt x="483" y="272"/>
                  </a:cubicBezTo>
                  <a:cubicBezTo>
                    <a:pt x="485" y="275"/>
                    <a:pt x="489" y="277"/>
                    <a:pt x="492" y="277"/>
                  </a:cubicBezTo>
                  <a:cubicBezTo>
                    <a:pt x="494" y="277"/>
                    <a:pt x="496" y="276"/>
                    <a:pt x="498" y="275"/>
                  </a:cubicBezTo>
                  <a:close/>
                  <a:moveTo>
                    <a:pt x="397" y="100"/>
                  </a:moveTo>
                  <a:cubicBezTo>
                    <a:pt x="402" y="97"/>
                    <a:pt x="404" y="90"/>
                    <a:pt x="401" y="85"/>
                  </a:cubicBezTo>
                  <a:cubicBezTo>
                    <a:pt x="370" y="37"/>
                    <a:pt x="370" y="37"/>
                    <a:pt x="370" y="37"/>
                  </a:cubicBezTo>
                  <a:cubicBezTo>
                    <a:pt x="367" y="32"/>
                    <a:pt x="360" y="30"/>
                    <a:pt x="355" y="33"/>
                  </a:cubicBezTo>
                  <a:cubicBezTo>
                    <a:pt x="350" y="37"/>
                    <a:pt x="348" y="43"/>
                    <a:pt x="352" y="48"/>
                  </a:cubicBezTo>
                  <a:cubicBezTo>
                    <a:pt x="383" y="97"/>
                    <a:pt x="383" y="97"/>
                    <a:pt x="383" y="97"/>
                  </a:cubicBezTo>
                  <a:cubicBezTo>
                    <a:pt x="385" y="100"/>
                    <a:pt x="388" y="102"/>
                    <a:pt x="392" y="102"/>
                  </a:cubicBezTo>
                  <a:cubicBezTo>
                    <a:pt x="394" y="102"/>
                    <a:pt x="396" y="101"/>
                    <a:pt x="397" y="100"/>
                  </a:cubicBezTo>
                  <a:close/>
                  <a:moveTo>
                    <a:pt x="547" y="226"/>
                  </a:moveTo>
                  <a:cubicBezTo>
                    <a:pt x="551" y="221"/>
                    <a:pt x="549" y="214"/>
                    <a:pt x="544" y="211"/>
                  </a:cubicBezTo>
                  <a:cubicBezTo>
                    <a:pt x="495" y="180"/>
                    <a:pt x="495" y="180"/>
                    <a:pt x="495" y="180"/>
                  </a:cubicBezTo>
                  <a:cubicBezTo>
                    <a:pt x="490" y="177"/>
                    <a:pt x="484" y="178"/>
                    <a:pt x="480" y="183"/>
                  </a:cubicBezTo>
                  <a:cubicBezTo>
                    <a:pt x="477" y="188"/>
                    <a:pt x="479" y="195"/>
                    <a:pt x="484" y="198"/>
                  </a:cubicBezTo>
                  <a:cubicBezTo>
                    <a:pt x="532" y="229"/>
                    <a:pt x="532" y="229"/>
                    <a:pt x="532" y="229"/>
                  </a:cubicBezTo>
                  <a:cubicBezTo>
                    <a:pt x="534" y="230"/>
                    <a:pt x="536" y="231"/>
                    <a:pt x="538" y="231"/>
                  </a:cubicBezTo>
                  <a:cubicBezTo>
                    <a:pt x="542" y="231"/>
                    <a:pt x="545" y="229"/>
                    <a:pt x="547" y="226"/>
                  </a:cubicBezTo>
                  <a:close/>
                  <a:moveTo>
                    <a:pt x="373" y="125"/>
                  </a:moveTo>
                  <a:cubicBezTo>
                    <a:pt x="376" y="120"/>
                    <a:pt x="374" y="113"/>
                    <a:pt x="369" y="110"/>
                  </a:cubicBezTo>
                  <a:cubicBezTo>
                    <a:pt x="321" y="79"/>
                    <a:pt x="321" y="79"/>
                    <a:pt x="321" y="79"/>
                  </a:cubicBezTo>
                  <a:cubicBezTo>
                    <a:pt x="316" y="76"/>
                    <a:pt x="309" y="77"/>
                    <a:pt x="306" y="82"/>
                  </a:cubicBezTo>
                  <a:cubicBezTo>
                    <a:pt x="303" y="87"/>
                    <a:pt x="304" y="94"/>
                    <a:pt x="309" y="97"/>
                  </a:cubicBezTo>
                  <a:cubicBezTo>
                    <a:pt x="358" y="128"/>
                    <a:pt x="358" y="128"/>
                    <a:pt x="358" y="128"/>
                  </a:cubicBezTo>
                  <a:cubicBezTo>
                    <a:pt x="360" y="130"/>
                    <a:pt x="362" y="130"/>
                    <a:pt x="364" y="130"/>
                  </a:cubicBezTo>
                  <a:cubicBezTo>
                    <a:pt x="367" y="130"/>
                    <a:pt x="371" y="128"/>
                    <a:pt x="373" y="125"/>
                  </a:cubicBezTo>
                  <a:close/>
                  <a:moveTo>
                    <a:pt x="7" y="185"/>
                  </a:moveTo>
                  <a:cubicBezTo>
                    <a:pt x="1" y="185"/>
                    <a:pt x="0" y="194"/>
                    <a:pt x="9" y="196"/>
                  </a:cubicBezTo>
                  <a:cubicBezTo>
                    <a:pt x="13" y="197"/>
                    <a:pt x="52" y="202"/>
                    <a:pt x="89" y="205"/>
                  </a:cubicBezTo>
                  <a:cubicBezTo>
                    <a:pt x="122" y="209"/>
                    <a:pt x="151" y="212"/>
                    <a:pt x="161" y="208"/>
                  </a:cubicBezTo>
                  <a:cubicBezTo>
                    <a:pt x="169" y="204"/>
                    <a:pt x="177" y="197"/>
                    <a:pt x="182" y="190"/>
                  </a:cubicBezTo>
                  <a:cubicBezTo>
                    <a:pt x="178" y="185"/>
                    <a:pt x="174" y="179"/>
                    <a:pt x="174" y="172"/>
                  </a:cubicBezTo>
                  <a:cubicBezTo>
                    <a:pt x="174" y="172"/>
                    <a:pt x="175" y="171"/>
                    <a:pt x="175" y="170"/>
                  </a:cubicBezTo>
                  <a:cubicBezTo>
                    <a:pt x="134" y="174"/>
                    <a:pt x="12" y="184"/>
                    <a:pt x="7" y="185"/>
                  </a:cubicBezTo>
                  <a:close/>
                  <a:moveTo>
                    <a:pt x="190" y="151"/>
                  </a:moveTo>
                  <a:cubicBezTo>
                    <a:pt x="193" y="150"/>
                    <a:pt x="196" y="149"/>
                    <a:pt x="199" y="149"/>
                  </a:cubicBezTo>
                  <a:cubicBezTo>
                    <a:pt x="204" y="149"/>
                    <a:pt x="209" y="151"/>
                    <a:pt x="214" y="154"/>
                  </a:cubicBezTo>
                  <a:cubicBezTo>
                    <a:pt x="232" y="117"/>
                    <a:pt x="281" y="15"/>
                    <a:pt x="283" y="11"/>
                  </a:cubicBezTo>
                  <a:cubicBezTo>
                    <a:pt x="286" y="5"/>
                    <a:pt x="278" y="0"/>
                    <a:pt x="272" y="6"/>
                  </a:cubicBezTo>
                  <a:cubicBezTo>
                    <a:pt x="269" y="9"/>
                    <a:pt x="245" y="39"/>
                    <a:pt x="223" y="68"/>
                  </a:cubicBezTo>
                  <a:cubicBezTo>
                    <a:pt x="204" y="94"/>
                    <a:pt x="186" y="116"/>
                    <a:pt x="185" y="125"/>
                  </a:cubicBezTo>
                  <a:cubicBezTo>
                    <a:pt x="184" y="134"/>
                    <a:pt x="187" y="143"/>
                    <a:pt x="190" y="151"/>
                  </a:cubicBezTo>
                  <a:close/>
                  <a:moveTo>
                    <a:pt x="283" y="248"/>
                  </a:moveTo>
                  <a:cubicBezTo>
                    <a:pt x="269" y="219"/>
                    <a:pt x="258" y="193"/>
                    <a:pt x="250" y="187"/>
                  </a:cubicBezTo>
                  <a:cubicBezTo>
                    <a:pt x="242" y="182"/>
                    <a:pt x="232" y="180"/>
                    <a:pt x="222" y="179"/>
                  </a:cubicBezTo>
                  <a:cubicBezTo>
                    <a:pt x="220" y="186"/>
                    <a:pt x="215" y="191"/>
                    <a:pt x="207" y="194"/>
                  </a:cubicBezTo>
                  <a:cubicBezTo>
                    <a:pt x="230" y="225"/>
                    <a:pt x="302" y="322"/>
                    <a:pt x="305" y="326"/>
                  </a:cubicBezTo>
                  <a:cubicBezTo>
                    <a:pt x="309" y="330"/>
                    <a:pt x="317" y="327"/>
                    <a:pt x="315" y="319"/>
                  </a:cubicBezTo>
                  <a:cubicBezTo>
                    <a:pt x="314" y="314"/>
                    <a:pt x="298" y="280"/>
                    <a:pt x="283" y="248"/>
                  </a:cubicBezTo>
                  <a:close/>
                  <a:moveTo>
                    <a:pt x="199" y="185"/>
                  </a:moveTo>
                  <a:cubicBezTo>
                    <a:pt x="206" y="185"/>
                    <a:pt x="212" y="180"/>
                    <a:pt x="212" y="172"/>
                  </a:cubicBezTo>
                  <a:cubicBezTo>
                    <a:pt x="212" y="165"/>
                    <a:pt x="206" y="160"/>
                    <a:pt x="199" y="160"/>
                  </a:cubicBezTo>
                  <a:cubicBezTo>
                    <a:pt x="191" y="160"/>
                    <a:pt x="185" y="165"/>
                    <a:pt x="185" y="172"/>
                  </a:cubicBezTo>
                  <a:cubicBezTo>
                    <a:pt x="185" y="180"/>
                    <a:pt x="191" y="185"/>
                    <a:pt x="199" y="185"/>
                  </a:cubicBezTo>
                  <a:close/>
                  <a:moveTo>
                    <a:pt x="499" y="375"/>
                  </a:moveTo>
                  <a:cubicBezTo>
                    <a:pt x="415" y="289"/>
                    <a:pt x="341" y="320"/>
                    <a:pt x="276" y="348"/>
                  </a:cubicBezTo>
                  <a:cubicBezTo>
                    <a:pt x="258" y="356"/>
                    <a:pt x="239" y="364"/>
                    <a:pt x="221" y="369"/>
                  </a:cubicBezTo>
                  <a:cubicBezTo>
                    <a:pt x="210" y="210"/>
                    <a:pt x="210" y="210"/>
                    <a:pt x="210" y="210"/>
                  </a:cubicBezTo>
                  <a:cubicBezTo>
                    <a:pt x="193" y="191"/>
                    <a:pt x="193" y="191"/>
                    <a:pt x="193" y="191"/>
                  </a:cubicBezTo>
                  <a:cubicBezTo>
                    <a:pt x="186" y="199"/>
                    <a:pt x="186" y="199"/>
                    <a:pt x="186" y="199"/>
                  </a:cubicBezTo>
                  <a:cubicBezTo>
                    <a:pt x="172" y="376"/>
                    <a:pt x="172" y="376"/>
                    <a:pt x="172" y="376"/>
                  </a:cubicBezTo>
                  <a:cubicBezTo>
                    <a:pt x="165" y="375"/>
                    <a:pt x="159" y="375"/>
                    <a:pt x="152" y="373"/>
                  </a:cubicBezTo>
                  <a:cubicBezTo>
                    <a:pt x="151" y="373"/>
                    <a:pt x="151" y="373"/>
                    <a:pt x="150" y="373"/>
                  </a:cubicBezTo>
                  <a:cubicBezTo>
                    <a:pt x="124" y="366"/>
                    <a:pt x="97" y="351"/>
                    <a:pt x="68" y="320"/>
                  </a:cubicBezTo>
                  <a:cubicBezTo>
                    <a:pt x="51" y="335"/>
                    <a:pt x="51" y="335"/>
                    <a:pt x="51" y="335"/>
                  </a:cubicBezTo>
                  <a:cubicBezTo>
                    <a:pt x="82" y="369"/>
                    <a:pt x="112" y="386"/>
                    <a:pt x="140" y="394"/>
                  </a:cubicBezTo>
                  <a:cubicBezTo>
                    <a:pt x="183" y="437"/>
                    <a:pt x="223" y="451"/>
                    <a:pt x="260" y="451"/>
                  </a:cubicBezTo>
                  <a:cubicBezTo>
                    <a:pt x="261" y="451"/>
                    <a:pt x="263" y="451"/>
                    <a:pt x="264" y="451"/>
                  </a:cubicBezTo>
                  <a:cubicBezTo>
                    <a:pt x="262" y="452"/>
                    <a:pt x="260" y="453"/>
                    <a:pt x="258" y="453"/>
                  </a:cubicBezTo>
                  <a:cubicBezTo>
                    <a:pt x="192" y="482"/>
                    <a:pt x="129" y="509"/>
                    <a:pt x="50" y="425"/>
                  </a:cubicBezTo>
                  <a:cubicBezTo>
                    <a:pt x="33" y="441"/>
                    <a:pt x="33" y="441"/>
                    <a:pt x="33" y="441"/>
                  </a:cubicBezTo>
                  <a:cubicBezTo>
                    <a:pt x="78" y="489"/>
                    <a:pt x="120" y="504"/>
                    <a:pt x="159" y="504"/>
                  </a:cubicBezTo>
                  <a:cubicBezTo>
                    <a:pt x="198" y="504"/>
                    <a:pt x="234" y="489"/>
                    <a:pt x="267" y="475"/>
                  </a:cubicBezTo>
                  <a:cubicBezTo>
                    <a:pt x="335" y="446"/>
                    <a:pt x="393" y="421"/>
                    <a:pt x="467" y="499"/>
                  </a:cubicBezTo>
                  <a:cubicBezTo>
                    <a:pt x="484" y="484"/>
                    <a:pt x="484" y="484"/>
                    <a:pt x="484" y="484"/>
                  </a:cubicBezTo>
                  <a:cubicBezTo>
                    <a:pt x="440" y="437"/>
                    <a:pt x="399" y="423"/>
                    <a:pt x="361" y="424"/>
                  </a:cubicBezTo>
                  <a:cubicBezTo>
                    <a:pt x="364" y="423"/>
                    <a:pt x="366" y="422"/>
                    <a:pt x="368" y="421"/>
                  </a:cubicBezTo>
                  <a:cubicBezTo>
                    <a:pt x="436" y="392"/>
                    <a:pt x="494" y="367"/>
                    <a:pt x="568" y="446"/>
                  </a:cubicBezTo>
                  <a:cubicBezTo>
                    <a:pt x="585" y="430"/>
                    <a:pt x="585" y="430"/>
                    <a:pt x="585" y="430"/>
                  </a:cubicBezTo>
                  <a:cubicBezTo>
                    <a:pt x="555" y="398"/>
                    <a:pt x="526" y="382"/>
                    <a:pt x="499" y="375"/>
                  </a:cubicBezTo>
                  <a:close/>
                  <a:moveTo>
                    <a:pt x="359" y="400"/>
                  </a:moveTo>
                  <a:cubicBezTo>
                    <a:pt x="301" y="425"/>
                    <a:pt x="246" y="449"/>
                    <a:pt x="180" y="399"/>
                  </a:cubicBezTo>
                  <a:cubicBezTo>
                    <a:pt x="218" y="398"/>
                    <a:pt x="253" y="383"/>
                    <a:pt x="285" y="369"/>
                  </a:cubicBezTo>
                  <a:cubicBezTo>
                    <a:pt x="345" y="343"/>
                    <a:pt x="398" y="321"/>
                    <a:pt x="460" y="371"/>
                  </a:cubicBezTo>
                  <a:cubicBezTo>
                    <a:pt x="424" y="372"/>
                    <a:pt x="391" y="386"/>
                    <a:pt x="359" y="4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6" name="Icon"/>
            <p:cNvSpPr>
              <a:spLocks noEditPoints="1"/>
            </p:cNvSpPr>
            <p:nvPr/>
          </p:nvSpPr>
          <p:spPr bwMode="auto">
            <a:xfrm>
              <a:off x="702061" y="7090993"/>
              <a:ext cx="409170" cy="363011"/>
            </a:xfrm>
            <a:custGeom>
              <a:avLst/>
              <a:gdLst>
                <a:gd name="T0" fmla="*/ 514 w 522"/>
                <a:gd name="T1" fmla="*/ 86 h 463"/>
                <a:gd name="T2" fmla="*/ 484 w 522"/>
                <a:gd name="T3" fmla="*/ 87 h 463"/>
                <a:gd name="T4" fmla="*/ 433 w 522"/>
                <a:gd name="T5" fmla="*/ 140 h 463"/>
                <a:gd name="T6" fmla="*/ 362 w 522"/>
                <a:gd name="T7" fmla="*/ 69 h 463"/>
                <a:gd name="T8" fmla="*/ 239 w 522"/>
                <a:gd name="T9" fmla="*/ 69 h 463"/>
                <a:gd name="T10" fmla="*/ 239 w 522"/>
                <a:gd name="T11" fmla="*/ 69 h 463"/>
                <a:gd name="T12" fmla="*/ 239 w 522"/>
                <a:gd name="T13" fmla="*/ 69 h 463"/>
                <a:gd name="T14" fmla="*/ 165 w 522"/>
                <a:gd name="T15" fmla="*/ 156 h 463"/>
                <a:gd name="T16" fmla="*/ 168 w 522"/>
                <a:gd name="T17" fmla="*/ 185 h 463"/>
                <a:gd name="T18" fmla="*/ 197 w 522"/>
                <a:gd name="T19" fmla="*/ 183 h 463"/>
                <a:gd name="T20" fmla="*/ 259 w 522"/>
                <a:gd name="T21" fmla="*/ 109 h 463"/>
                <a:gd name="T22" fmla="*/ 296 w 522"/>
                <a:gd name="T23" fmla="*/ 109 h 463"/>
                <a:gd name="T24" fmla="*/ 157 w 522"/>
                <a:gd name="T25" fmla="*/ 273 h 463"/>
                <a:gd name="T26" fmla="*/ 61 w 522"/>
                <a:gd name="T27" fmla="*/ 273 h 463"/>
                <a:gd name="T28" fmla="*/ 35 w 522"/>
                <a:gd name="T29" fmla="*/ 298 h 463"/>
                <a:gd name="T30" fmla="*/ 61 w 522"/>
                <a:gd name="T31" fmla="*/ 324 h 463"/>
                <a:gd name="T32" fmla="*/ 186 w 522"/>
                <a:gd name="T33" fmla="*/ 324 h 463"/>
                <a:gd name="T34" fmla="*/ 207 w 522"/>
                <a:gd name="T35" fmla="*/ 312 h 463"/>
                <a:gd name="T36" fmla="*/ 259 w 522"/>
                <a:gd name="T37" fmla="*/ 253 h 463"/>
                <a:gd name="T38" fmla="*/ 321 w 522"/>
                <a:gd name="T39" fmla="*/ 314 h 463"/>
                <a:gd name="T40" fmla="*/ 296 w 522"/>
                <a:gd name="T41" fmla="*/ 430 h 463"/>
                <a:gd name="T42" fmla="*/ 316 w 522"/>
                <a:gd name="T43" fmla="*/ 460 h 463"/>
                <a:gd name="T44" fmla="*/ 346 w 522"/>
                <a:gd name="T45" fmla="*/ 440 h 463"/>
                <a:gd name="T46" fmla="*/ 378 w 522"/>
                <a:gd name="T47" fmla="*/ 289 h 463"/>
                <a:gd name="T48" fmla="*/ 378 w 522"/>
                <a:gd name="T49" fmla="*/ 289 h 463"/>
                <a:gd name="T50" fmla="*/ 369 w 522"/>
                <a:gd name="T51" fmla="*/ 267 h 463"/>
                <a:gd name="T52" fmla="*/ 318 w 522"/>
                <a:gd name="T53" fmla="*/ 214 h 463"/>
                <a:gd name="T54" fmla="*/ 378 w 522"/>
                <a:gd name="T55" fmla="*/ 144 h 463"/>
                <a:gd name="T56" fmla="*/ 419 w 522"/>
                <a:gd name="T57" fmla="*/ 182 h 463"/>
                <a:gd name="T58" fmla="*/ 420 w 522"/>
                <a:gd name="T59" fmla="*/ 183 h 463"/>
                <a:gd name="T60" fmla="*/ 422 w 522"/>
                <a:gd name="T61" fmla="*/ 184 h 463"/>
                <a:gd name="T62" fmla="*/ 423 w 522"/>
                <a:gd name="T63" fmla="*/ 186 h 463"/>
                <a:gd name="T64" fmla="*/ 423 w 522"/>
                <a:gd name="T65" fmla="*/ 186 h 463"/>
                <a:gd name="T66" fmla="*/ 446 w 522"/>
                <a:gd name="T67" fmla="*/ 185 h 463"/>
                <a:gd name="T68" fmla="*/ 447 w 522"/>
                <a:gd name="T69" fmla="*/ 185 h 463"/>
                <a:gd name="T70" fmla="*/ 514 w 522"/>
                <a:gd name="T71" fmla="*/ 116 h 463"/>
                <a:gd name="T72" fmla="*/ 514 w 522"/>
                <a:gd name="T73" fmla="*/ 86 h 463"/>
                <a:gd name="T74" fmla="*/ 440 w 522"/>
                <a:gd name="T75" fmla="*/ 40 h 463"/>
                <a:gd name="T76" fmla="*/ 400 w 522"/>
                <a:gd name="T77" fmla="*/ 0 h 463"/>
                <a:gd name="T78" fmla="*/ 361 w 522"/>
                <a:gd name="T79" fmla="*/ 40 h 463"/>
                <a:gd name="T80" fmla="*/ 400 w 522"/>
                <a:gd name="T81" fmla="*/ 79 h 463"/>
                <a:gd name="T82" fmla="*/ 440 w 522"/>
                <a:gd name="T83" fmla="*/ 40 h 463"/>
                <a:gd name="T84" fmla="*/ 109 w 522"/>
                <a:gd name="T85" fmla="*/ 206 h 463"/>
                <a:gd name="T86" fmla="*/ 13 w 522"/>
                <a:gd name="T87" fmla="*/ 206 h 463"/>
                <a:gd name="T88" fmla="*/ 0 w 522"/>
                <a:gd name="T89" fmla="*/ 194 h 463"/>
                <a:gd name="T90" fmla="*/ 13 w 522"/>
                <a:gd name="T91" fmla="*/ 181 h 463"/>
                <a:gd name="T92" fmla="*/ 109 w 522"/>
                <a:gd name="T93" fmla="*/ 181 h 463"/>
                <a:gd name="T94" fmla="*/ 122 w 522"/>
                <a:gd name="T95" fmla="*/ 194 h 463"/>
                <a:gd name="T96" fmla="*/ 109 w 522"/>
                <a:gd name="T97" fmla="*/ 206 h 463"/>
                <a:gd name="T98" fmla="*/ 134 w 522"/>
                <a:gd name="T99" fmla="*/ 122 h 463"/>
                <a:gd name="T100" fmla="*/ 13 w 522"/>
                <a:gd name="T101" fmla="*/ 122 h 463"/>
                <a:gd name="T102" fmla="*/ 0 w 522"/>
                <a:gd name="T103" fmla="*/ 109 h 463"/>
                <a:gd name="T104" fmla="*/ 13 w 522"/>
                <a:gd name="T105" fmla="*/ 96 h 463"/>
                <a:gd name="T106" fmla="*/ 134 w 522"/>
                <a:gd name="T107" fmla="*/ 96 h 463"/>
                <a:gd name="T108" fmla="*/ 147 w 522"/>
                <a:gd name="T109" fmla="*/ 109 h 463"/>
                <a:gd name="T110" fmla="*/ 134 w 522"/>
                <a:gd name="T111" fmla="*/ 122 h 463"/>
                <a:gd name="T112" fmla="*/ 227 w 522"/>
                <a:gd name="T113" fmla="*/ 37 h 463"/>
                <a:gd name="T114" fmla="*/ 13 w 522"/>
                <a:gd name="T115" fmla="*/ 37 h 463"/>
                <a:gd name="T116" fmla="*/ 0 w 522"/>
                <a:gd name="T117" fmla="*/ 24 h 463"/>
                <a:gd name="T118" fmla="*/ 13 w 522"/>
                <a:gd name="T119" fmla="*/ 12 h 463"/>
                <a:gd name="T120" fmla="*/ 227 w 522"/>
                <a:gd name="T121" fmla="*/ 12 h 463"/>
                <a:gd name="T122" fmla="*/ 240 w 522"/>
                <a:gd name="T123" fmla="*/ 24 h 463"/>
                <a:gd name="T124" fmla="*/ 227 w 522"/>
                <a:gd name="T125" fmla="*/ 3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463">
                  <a:moveTo>
                    <a:pt x="514" y="86"/>
                  </a:moveTo>
                  <a:cubicBezTo>
                    <a:pt x="505" y="78"/>
                    <a:pt x="492" y="79"/>
                    <a:pt x="484" y="87"/>
                  </a:cubicBezTo>
                  <a:cubicBezTo>
                    <a:pt x="433" y="140"/>
                    <a:pt x="433" y="140"/>
                    <a:pt x="433" y="140"/>
                  </a:cubicBezTo>
                  <a:cubicBezTo>
                    <a:pt x="362" y="69"/>
                    <a:pt x="362" y="69"/>
                    <a:pt x="362" y="69"/>
                  </a:cubicBezTo>
                  <a:cubicBezTo>
                    <a:pt x="239" y="69"/>
                    <a:pt x="239" y="69"/>
                    <a:pt x="239" y="69"/>
                  </a:cubicBezTo>
                  <a:cubicBezTo>
                    <a:pt x="239" y="69"/>
                    <a:pt x="239" y="69"/>
                    <a:pt x="239" y="69"/>
                  </a:cubicBezTo>
                  <a:cubicBezTo>
                    <a:pt x="239" y="69"/>
                    <a:pt x="239" y="69"/>
                    <a:pt x="239" y="69"/>
                  </a:cubicBezTo>
                  <a:cubicBezTo>
                    <a:pt x="165" y="156"/>
                    <a:pt x="165" y="156"/>
                    <a:pt x="165" y="156"/>
                  </a:cubicBezTo>
                  <a:cubicBezTo>
                    <a:pt x="158" y="165"/>
                    <a:pt x="159" y="178"/>
                    <a:pt x="168" y="185"/>
                  </a:cubicBezTo>
                  <a:cubicBezTo>
                    <a:pt x="177" y="193"/>
                    <a:pt x="190" y="191"/>
                    <a:pt x="197" y="183"/>
                  </a:cubicBezTo>
                  <a:cubicBezTo>
                    <a:pt x="259" y="109"/>
                    <a:pt x="259" y="109"/>
                    <a:pt x="259" y="109"/>
                  </a:cubicBezTo>
                  <a:cubicBezTo>
                    <a:pt x="296" y="109"/>
                    <a:pt x="296" y="109"/>
                    <a:pt x="296" y="109"/>
                  </a:cubicBezTo>
                  <a:cubicBezTo>
                    <a:pt x="157" y="273"/>
                    <a:pt x="157" y="273"/>
                    <a:pt x="157" y="273"/>
                  </a:cubicBezTo>
                  <a:cubicBezTo>
                    <a:pt x="61" y="273"/>
                    <a:pt x="61" y="273"/>
                    <a:pt x="61" y="273"/>
                  </a:cubicBezTo>
                  <a:cubicBezTo>
                    <a:pt x="47" y="273"/>
                    <a:pt x="35" y="284"/>
                    <a:pt x="35" y="298"/>
                  </a:cubicBezTo>
                  <a:cubicBezTo>
                    <a:pt x="35" y="312"/>
                    <a:pt x="47" y="324"/>
                    <a:pt x="61" y="324"/>
                  </a:cubicBezTo>
                  <a:cubicBezTo>
                    <a:pt x="186" y="324"/>
                    <a:pt x="186" y="324"/>
                    <a:pt x="186" y="324"/>
                  </a:cubicBezTo>
                  <a:cubicBezTo>
                    <a:pt x="195" y="324"/>
                    <a:pt x="202" y="319"/>
                    <a:pt x="207" y="312"/>
                  </a:cubicBezTo>
                  <a:cubicBezTo>
                    <a:pt x="259" y="253"/>
                    <a:pt x="259" y="253"/>
                    <a:pt x="259" y="253"/>
                  </a:cubicBezTo>
                  <a:cubicBezTo>
                    <a:pt x="321" y="314"/>
                    <a:pt x="321" y="314"/>
                    <a:pt x="321" y="314"/>
                  </a:cubicBezTo>
                  <a:cubicBezTo>
                    <a:pt x="296" y="430"/>
                    <a:pt x="296" y="430"/>
                    <a:pt x="296" y="430"/>
                  </a:cubicBezTo>
                  <a:cubicBezTo>
                    <a:pt x="293" y="444"/>
                    <a:pt x="302" y="457"/>
                    <a:pt x="316" y="460"/>
                  </a:cubicBezTo>
                  <a:cubicBezTo>
                    <a:pt x="329" y="463"/>
                    <a:pt x="343" y="454"/>
                    <a:pt x="346" y="440"/>
                  </a:cubicBezTo>
                  <a:cubicBezTo>
                    <a:pt x="378" y="289"/>
                    <a:pt x="378" y="289"/>
                    <a:pt x="378" y="289"/>
                  </a:cubicBezTo>
                  <a:cubicBezTo>
                    <a:pt x="378" y="289"/>
                    <a:pt x="378" y="289"/>
                    <a:pt x="378" y="289"/>
                  </a:cubicBezTo>
                  <a:cubicBezTo>
                    <a:pt x="379" y="281"/>
                    <a:pt x="375" y="272"/>
                    <a:pt x="369" y="267"/>
                  </a:cubicBezTo>
                  <a:cubicBezTo>
                    <a:pt x="318" y="214"/>
                    <a:pt x="318" y="214"/>
                    <a:pt x="318" y="214"/>
                  </a:cubicBezTo>
                  <a:cubicBezTo>
                    <a:pt x="378" y="144"/>
                    <a:pt x="378" y="144"/>
                    <a:pt x="378" y="144"/>
                  </a:cubicBezTo>
                  <a:cubicBezTo>
                    <a:pt x="419" y="182"/>
                    <a:pt x="419" y="182"/>
                    <a:pt x="419" y="182"/>
                  </a:cubicBezTo>
                  <a:cubicBezTo>
                    <a:pt x="420" y="183"/>
                    <a:pt x="420" y="183"/>
                    <a:pt x="420" y="183"/>
                  </a:cubicBezTo>
                  <a:cubicBezTo>
                    <a:pt x="421" y="184"/>
                    <a:pt x="421" y="184"/>
                    <a:pt x="422" y="184"/>
                  </a:cubicBezTo>
                  <a:cubicBezTo>
                    <a:pt x="423" y="186"/>
                    <a:pt x="423" y="186"/>
                    <a:pt x="423" y="186"/>
                  </a:cubicBezTo>
                  <a:cubicBezTo>
                    <a:pt x="423" y="186"/>
                    <a:pt x="423" y="186"/>
                    <a:pt x="423" y="186"/>
                  </a:cubicBezTo>
                  <a:cubicBezTo>
                    <a:pt x="430" y="190"/>
                    <a:pt x="439" y="190"/>
                    <a:pt x="446" y="185"/>
                  </a:cubicBezTo>
                  <a:cubicBezTo>
                    <a:pt x="447" y="185"/>
                    <a:pt x="447" y="185"/>
                    <a:pt x="447" y="185"/>
                  </a:cubicBezTo>
                  <a:cubicBezTo>
                    <a:pt x="514" y="116"/>
                    <a:pt x="514" y="116"/>
                    <a:pt x="514" y="116"/>
                  </a:cubicBezTo>
                  <a:cubicBezTo>
                    <a:pt x="522" y="107"/>
                    <a:pt x="522" y="94"/>
                    <a:pt x="514" y="86"/>
                  </a:cubicBezTo>
                  <a:close/>
                  <a:moveTo>
                    <a:pt x="440" y="40"/>
                  </a:moveTo>
                  <a:cubicBezTo>
                    <a:pt x="440" y="18"/>
                    <a:pt x="422" y="0"/>
                    <a:pt x="400" y="0"/>
                  </a:cubicBezTo>
                  <a:cubicBezTo>
                    <a:pt x="379" y="0"/>
                    <a:pt x="361" y="18"/>
                    <a:pt x="361" y="40"/>
                  </a:cubicBezTo>
                  <a:cubicBezTo>
                    <a:pt x="361" y="61"/>
                    <a:pt x="379" y="79"/>
                    <a:pt x="400" y="79"/>
                  </a:cubicBezTo>
                  <a:cubicBezTo>
                    <a:pt x="422" y="79"/>
                    <a:pt x="440" y="61"/>
                    <a:pt x="440" y="40"/>
                  </a:cubicBezTo>
                  <a:close/>
                  <a:moveTo>
                    <a:pt x="109" y="206"/>
                  </a:moveTo>
                  <a:cubicBezTo>
                    <a:pt x="13" y="206"/>
                    <a:pt x="13" y="206"/>
                    <a:pt x="13" y="206"/>
                  </a:cubicBezTo>
                  <a:cubicBezTo>
                    <a:pt x="6" y="206"/>
                    <a:pt x="0" y="201"/>
                    <a:pt x="0" y="194"/>
                  </a:cubicBezTo>
                  <a:cubicBezTo>
                    <a:pt x="0" y="186"/>
                    <a:pt x="6" y="181"/>
                    <a:pt x="13" y="181"/>
                  </a:cubicBezTo>
                  <a:cubicBezTo>
                    <a:pt x="109" y="181"/>
                    <a:pt x="109" y="181"/>
                    <a:pt x="109" y="181"/>
                  </a:cubicBezTo>
                  <a:cubicBezTo>
                    <a:pt x="116" y="181"/>
                    <a:pt x="122" y="186"/>
                    <a:pt x="122" y="194"/>
                  </a:cubicBezTo>
                  <a:cubicBezTo>
                    <a:pt x="122" y="201"/>
                    <a:pt x="116" y="206"/>
                    <a:pt x="109" y="206"/>
                  </a:cubicBezTo>
                  <a:close/>
                  <a:moveTo>
                    <a:pt x="134" y="122"/>
                  </a:moveTo>
                  <a:cubicBezTo>
                    <a:pt x="13" y="122"/>
                    <a:pt x="13" y="122"/>
                    <a:pt x="13" y="122"/>
                  </a:cubicBezTo>
                  <a:cubicBezTo>
                    <a:pt x="6" y="122"/>
                    <a:pt x="0" y="116"/>
                    <a:pt x="0" y="109"/>
                  </a:cubicBezTo>
                  <a:cubicBezTo>
                    <a:pt x="0" y="102"/>
                    <a:pt x="6" y="96"/>
                    <a:pt x="13" y="96"/>
                  </a:cubicBezTo>
                  <a:cubicBezTo>
                    <a:pt x="134" y="96"/>
                    <a:pt x="134" y="96"/>
                    <a:pt x="134" y="96"/>
                  </a:cubicBezTo>
                  <a:cubicBezTo>
                    <a:pt x="141" y="96"/>
                    <a:pt x="147" y="102"/>
                    <a:pt x="147" y="109"/>
                  </a:cubicBezTo>
                  <a:cubicBezTo>
                    <a:pt x="147" y="116"/>
                    <a:pt x="141" y="122"/>
                    <a:pt x="134" y="122"/>
                  </a:cubicBezTo>
                  <a:close/>
                  <a:moveTo>
                    <a:pt x="227" y="37"/>
                  </a:moveTo>
                  <a:cubicBezTo>
                    <a:pt x="13" y="37"/>
                    <a:pt x="13" y="37"/>
                    <a:pt x="13" y="37"/>
                  </a:cubicBezTo>
                  <a:cubicBezTo>
                    <a:pt x="6" y="37"/>
                    <a:pt x="0" y="32"/>
                    <a:pt x="0" y="24"/>
                  </a:cubicBezTo>
                  <a:cubicBezTo>
                    <a:pt x="0" y="17"/>
                    <a:pt x="6" y="12"/>
                    <a:pt x="13" y="12"/>
                  </a:cubicBezTo>
                  <a:cubicBezTo>
                    <a:pt x="227" y="12"/>
                    <a:pt x="227" y="12"/>
                    <a:pt x="227" y="12"/>
                  </a:cubicBezTo>
                  <a:cubicBezTo>
                    <a:pt x="234" y="12"/>
                    <a:pt x="240" y="17"/>
                    <a:pt x="240" y="24"/>
                  </a:cubicBezTo>
                  <a:cubicBezTo>
                    <a:pt x="240" y="32"/>
                    <a:pt x="234" y="37"/>
                    <a:pt x="2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7" name="Icon"/>
            <p:cNvSpPr>
              <a:spLocks noEditPoints="1"/>
            </p:cNvSpPr>
            <p:nvPr/>
          </p:nvSpPr>
          <p:spPr bwMode="auto">
            <a:xfrm>
              <a:off x="4976222" y="6457716"/>
              <a:ext cx="430983" cy="431729"/>
            </a:xfrm>
            <a:custGeom>
              <a:avLst/>
              <a:gdLst>
                <a:gd name="T0" fmla="*/ 181 w 486"/>
                <a:gd name="T1" fmla="*/ 334 h 487"/>
                <a:gd name="T2" fmla="*/ 91 w 486"/>
                <a:gd name="T3" fmla="*/ 326 h 487"/>
                <a:gd name="T4" fmla="*/ 111 w 486"/>
                <a:gd name="T5" fmla="*/ 264 h 487"/>
                <a:gd name="T6" fmla="*/ 333 w 486"/>
                <a:gd name="T7" fmla="*/ 140 h 487"/>
                <a:gd name="T8" fmla="*/ 417 w 486"/>
                <a:gd name="T9" fmla="*/ 66 h 487"/>
                <a:gd name="T10" fmla="*/ 421 w 486"/>
                <a:gd name="T11" fmla="*/ 70 h 487"/>
                <a:gd name="T12" fmla="*/ 346 w 486"/>
                <a:gd name="T13" fmla="*/ 154 h 487"/>
                <a:gd name="T14" fmla="*/ 335 w 486"/>
                <a:gd name="T15" fmla="*/ 461 h 487"/>
                <a:gd name="T16" fmla="*/ 339 w 486"/>
                <a:gd name="T17" fmla="*/ 456 h 487"/>
                <a:gd name="T18" fmla="*/ 339 w 486"/>
                <a:gd name="T19" fmla="*/ 456 h 487"/>
                <a:gd name="T20" fmla="*/ 344 w 486"/>
                <a:gd name="T21" fmla="*/ 400 h 487"/>
                <a:gd name="T22" fmla="*/ 400 w 486"/>
                <a:gd name="T23" fmla="*/ 344 h 487"/>
                <a:gd name="T24" fmla="*/ 456 w 486"/>
                <a:gd name="T25" fmla="*/ 339 h 487"/>
                <a:gd name="T26" fmla="*/ 461 w 486"/>
                <a:gd name="T27" fmla="*/ 335 h 487"/>
                <a:gd name="T28" fmla="*/ 461 w 486"/>
                <a:gd name="T29" fmla="*/ 335 h 487"/>
                <a:gd name="T30" fmla="*/ 223 w 486"/>
                <a:gd name="T31" fmla="*/ 401 h 487"/>
                <a:gd name="T32" fmla="*/ 279 w 486"/>
                <a:gd name="T33" fmla="*/ 345 h 487"/>
                <a:gd name="T34" fmla="*/ 335 w 486"/>
                <a:gd name="T35" fmla="*/ 340 h 487"/>
                <a:gd name="T36" fmla="*/ 340 w 486"/>
                <a:gd name="T37" fmla="*/ 336 h 487"/>
                <a:gd name="T38" fmla="*/ 340 w 486"/>
                <a:gd name="T39" fmla="*/ 336 h 487"/>
                <a:gd name="T40" fmla="*/ 345 w 486"/>
                <a:gd name="T41" fmla="*/ 280 h 487"/>
                <a:gd name="T42" fmla="*/ 401 w 486"/>
                <a:gd name="T43" fmla="*/ 223 h 487"/>
                <a:gd name="T44" fmla="*/ 305 w 486"/>
                <a:gd name="T45" fmla="*/ 431 h 487"/>
                <a:gd name="T46" fmla="*/ 309 w 486"/>
                <a:gd name="T47" fmla="*/ 426 h 487"/>
                <a:gd name="T48" fmla="*/ 309 w 486"/>
                <a:gd name="T49" fmla="*/ 426 h 487"/>
                <a:gd name="T50" fmla="*/ 314 w 486"/>
                <a:gd name="T51" fmla="*/ 370 h 487"/>
                <a:gd name="T52" fmla="*/ 370 w 486"/>
                <a:gd name="T53" fmla="*/ 314 h 487"/>
                <a:gd name="T54" fmla="*/ 426 w 486"/>
                <a:gd name="T55" fmla="*/ 309 h 487"/>
                <a:gd name="T56" fmla="*/ 431 w 486"/>
                <a:gd name="T57" fmla="*/ 305 h 487"/>
                <a:gd name="T58" fmla="*/ 431 w 486"/>
                <a:gd name="T59" fmla="*/ 305 h 487"/>
                <a:gd name="T60" fmla="*/ 59 w 486"/>
                <a:gd name="T61" fmla="*/ 237 h 487"/>
                <a:gd name="T62" fmla="*/ 116 w 486"/>
                <a:gd name="T63" fmla="*/ 181 h 487"/>
                <a:gd name="T64" fmla="*/ 172 w 486"/>
                <a:gd name="T65" fmla="*/ 177 h 487"/>
                <a:gd name="T66" fmla="*/ 176 w 486"/>
                <a:gd name="T67" fmla="*/ 172 h 487"/>
                <a:gd name="T68" fmla="*/ 176 w 486"/>
                <a:gd name="T69" fmla="*/ 172 h 487"/>
                <a:gd name="T70" fmla="*/ 181 w 486"/>
                <a:gd name="T71" fmla="*/ 116 h 487"/>
                <a:gd name="T72" fmla="*/ 237 w 486"/>
                <a:gd name="T73" fmla="*/ 60 h 487"/>
                <a:gd name="T74" fmla="*/ 51 w 486"/>
                <a:gd name="T75" fmla="*/ 178 h 487"/>
                <a:gd name="T76" fmla="*/ 56 w 486"/>
                <a:gd name="T77" fmla="*/ 173 h 487"/>
                <a:gd name="T78" fmla="*/ 56 w 486"/>
                <a:gd name="T79" fmla="*/ 173 h 487"/>
                <a:gd name="T80" fmla="*/ 60 w 486"/>
                <a:gd name="T81" fmla="*/ 117 h 487"/>
                <a:gd name="T82" fmla="*/ 117 w 486"/>
                <a:gd name="T83" fmla="*/ 61 h 487"/>
                <a:gd name="T84" fmla="*/ 173 w 486"/>
                <a:gd name="T85" fmla="*/ 56 h 487"/>
                <a:gd name="T86" fmla="*/ 177 w 486"/>
                <a:gd name="T87" fmla="*/ 52 h 487"/>
                <a:gd name="T88" fmla="*/ 177 w 486"/>
                <a:gd name="T89" fmla="*/ 52 h 487"/>
                <a:gd name="T90" fmla="*/ 30 w 486"/>
                <a:gd name="T91" fmla="*/ 207 h 487"/>
                <a:gd name="T92" fmla="*/ 86 w 486"/>
                <a:gd name="T93" fmla="*/ 151 h 487"/>
                <a:gd name="T94" fmla="*/ 142 w 486"/>
                <a:gd name="T95" fmla="*/ 147 h 487"/>
                <a:gd name="T96" fmla="*/ 146 w 486"/>
                <a:gd name="T97" fmla="*/ 142 h 487"/>
                <a:gd name="T98" fmla="*/ 146 w 486"/>
                <a:gd name="T99" fmla="*/ 142 h 487"/>
                <a:gd name="T100" fmla="*/ 151 w 486"/>
                <a:gd name="T101" fmla="*/ 86 h 487"/>
                <a:gd name="T102" fmla="*/ 207 w 486"/>
                <a:gd name="T103" fmla="*/ 3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6" h="487">
                  <a:moveTo>
                    <a:pt x="333" y="182"/>
                  </a:moveTo>
                  <a:cubicBezTo>
                    <a:pt x="374" y="224"/>
                    <a:pt x="374" y="224"/>
                    <a:pt x="374" y="224"/>
                  </a:cubicBezTo>
                  <a:cubicBezTo>
                    <a:pt x="222" y="375"/>
                    <a:pt x="222" y="375"/>
                    <a:pt x="222" y="375"/>
                  </a:cubicBezTo>
                  <a:cubicBezTo>
                    <a:pt x="181" y="334"/>
                    <a:pt x="181" y="334"/>
                    <a:pt x="181" y="334"/>
                  </a:cubicBezTo>
                  <a:cubicBezTo>
                    <a:pt x="171" y="344"/>
                    <a:pt x="171" y="344"/>
                    <a:pt x="171" y="344"/>
                  </a:cubicBezTo>
                  <a:cubicBezTo>
                    <a:pt x="191" y="365"/>
                    <a:pt x="191" y="365"/>
                    <a:pt x="191" y="365"/>
                  </a:cubicBezTo>
                  <a:cubicBezTo>
                    <a:pt x="161" y="396"/>
                    <a:pt x="161" y="396"/>
                    <a:pt x="161" y="396"/>
                  </a:cubicBezTo>
                  <a:cubicBezTo>
                    <a:pt x="91" y="326"/>
                    <a:pt x="91" y="326"/>
                    <a:pt x="91" y="326"/>
                  </a:cubicBezTo>
                  <a:cubicBezTo>
                    <a:pt x="121" y="295"/>
                    <a:pt x="121" y="295"/>
                    <a:pt x="121" y="295"/>
                  </a:cubicBezTo>
                  <a:cubicBezTo>
                    <a:pt x="142" y="316"/>
                    <a:pt x="142" y="316"/>
                    <a:pt x="142" y="316"/>
                  </a:cubicBezTo>
                  <a:cubicBezTo>
                    <a:pt x="152" y="305"/>
                    <a:pt x="152" y="305"/>
                    <a:pt x="152" y="305"/>
                  </a:cubicBezTo>
                  <a:cubicBezTo>
                    <a:pt x="111" y="264"/>
                    <a:pt x="111" y="264"/>
                    <a:pt x="111" y="264"/>
                  </a:cubicBezTo>
                  <a:cubicBezTo>
                    <a:pt x="263" y="113"/>
                    <a:pt x="263" y="113"/>
                    <a:pt x="263" y="113"/>
                  </a:cubicBezTo>
                  <a:cubicBezTo>
                    <a:pt x="304" y="154"/>
                    <a:pt x="304" y="154"/>
                    <a:pt x="304" y="154"/>
                  </a:cubicBezTo>
                  <a:cubicBezTo>
                    <a:pt x="325" y="132"/>
                    <a:pt x="325" y="132"/>
                    <a:pt x="325" y="132"/>
                  </a:cubicBezTo>
                  <a:cubicBezTo>
                    <a:pt x="333" y="140"/>
                    <a:pt x="333" y="140"/>
                    <a:pt x="333" y="140"/>
                  </a:cubicBezTo>
                  <a:cubicBezTo>
                    <a:pt x="342" y="131"/>
                    <a:pt x="342" y="131"/>
                    <a:pt x="342" y="131"/>
                  </a:cubicBezTo>
                  <a:cubicBezTo>
                    <a:pt x="313" y="99"/>
                    <a:pt x="297" y="61"/>
                    <a:pt x="295" y="23"/>
                  </a:cubicBezTo>
                  <a:cubicBezTo>
                    <a:pt x="337" y="66"/>
                    <a:pt x="337" y="66"/>
                    <a:pt x="337" y="66"/>
                  </a:cubicBezTo>
                  <a:cubicBezTo>
                    <a:pt x="417" y="66"/>
                    <a:pt x="417" y="66"/>
                    <a:pt x="417" y="66"/>
                  </a:cubicBezTo>
                  <a:cubicBezTo>
                    <a:pt x="414" y="62"/>
                    <a:pt x="415" y="56"/>
                    <a:pt x="418" y="52"/>
                  </a:cubicBezTo>
                  <a:cubicBezTo>
                    <a:pt x="423" y="48"/>
                    <a:pt x="430" y="48"/>
                    <a:pt x="434" y="52"/>
                  </a:cubicBezTo>
                  <a:cubicBezTo>
                    <a:pt x="438" y="57"/>
                    <a:pt x="438" y="64"/>
                    <a:pt x="434" y="68"/>
                  </a:cubicBezTo>
                  <a:cubicBezTo>
                    <a:pt x="430" y="71"/>
                    <a:pt x="425" y="72"/>
                    <a:pt x="421" y="70"/>
                  </a:cubicBezTo>
                  <a:cubicBezTo>
                    <a:pt x="420" y="149"/>
                    <a:pt x="420" y="149"/>
                    <a:pt x="420" y="149"/>
                  </a:cubicBezTo>
                  <a:cubicBezTo>
                    <a:pt x="463" y="192"/>
                    <a:pt x="463" y="192"/>
                    <a:pt x="463" y="192"/>
                  </a:cubicBezTo>
                  <a:cubicBezTo>
                    <a:pt x="425" y="189"/>
                    <a:pt x="387" y="173"/>
                    <a:pt x="355" y="145"/>
                  </a:cubicBezTo>
                  <a:cubicBezTo>
                    <a:pt x="346" y="154"/>
                    <a:pt x="346" y="154"/>
                    <a:pt x="346" y="154"/>
                  </a:cubicBezTo>
                  <a:cubicBezTo>
                    <a:pt x="354" y="161"/>
                    <a:pt x="354" y="161"/>
                    <a:pt x="354" y="161"/>
                  </a:cubicBezTo>
                  <a:lnTo>
                    <a:pt x="333" y="182"/>
                  </a:lnTo>
                  <a:close/>
                  <a:moveTo>
                    <a:pt x="309" y="487"/>
                  </a:moveTo>
                  <a:cubicBezTo>
                    <a:pt x="335" y="461"/>
                    <a:pt x="335" y="461"/>
                    <a:pt x="335" y="461"/>
                  </a:cubicBezTo>
                  <a:cubicBezTo>
                    <a:pt x="309" y="435"/>
                    <a:pt x="309" y="435"/>
                    <a:pt x="309" y="435"/>
                  </a:cubicBezTo>
                  <a:cubicBezTo>
                    <a:pt x="283" y="461"/>
                    <a:pt x="283" y="461"/>
                    <a:pt x="283" y="461"/>
                  </a:cubicBezTo>
                  <a:cubicBezTo>
                    <a:pt x="309" y="487"/>
                    <a:pt x="309" y="487"/>
                    <a:pt x="309" y="487"/>
                  </a:cubicBezTo>
                  <a:close/>
                  <a:moveTo>
                    <a:pt x="339" y="456"/>
                  </a:moveTo>
                  <a:cubicBezTo>
                    <a:pt x="365" y="430"/>
                    <a:pt x="365" y="430"/>
                    <a:pt x="365" y="430"/>
                  </a:cubicBezTo>
                  <a:cubicBezTo>
                    <a:pt x="339" y="405"/>
                    <a:pt x="339" y="405"/>
                    <a:pt x="339" y="405"/>
                  </a:cubicBezTo>
                  <a:cubicBezTo>
                    <a:pt x="313" y="430"/>
                    <a:pt x="313" y="430"/>
                    <a:pt x="313" y="430"/>
                  </a:cubicBezTo>
                  <a:cubicBezTo>
                    <a:pt x="339" y="456"/>
                    <a:pt x="339" y="456"/>
                    <a:pt x="339" y="456"/>
                  </a:cubicBezTo>
                  <a:close/>
                  <a:moveTo>
                    <a:pt x="369" y="426"/>
                  </a:moveTo>
                  <a:cubicBezTo>
                    <a:pt x="395" y="400"/>
                    <a:pt x="395" y="400"/>
                    <a:pt x="395" y="400"/>
                  </a:cubicBezTo>
                  <a:cubicBezTo>
                    <a:pt x="369" y="374"/>
                    <a:pt x="369" y="374"/>
                    <a:pt x="369" y="374"/>
                  </a:cubicBezTo>
                  <a:cubicBezTo>
                    <a:pt x="344" y="400"/>
                    <a:pt x="344" y="400"/>
                    <a:pt x="344" y="400"/>
                  </a:cubicBezTo>
                  <a:cubicBezTo>
                    <a:pt x="369" y="426"/>
                    <a:pt x="369" y="426"/>
                    <a:pt x="369" y="426"/>
                  </a:cubicBezTo>
                  <a:close/>
                  <a:moveTo>
                    <a:pt x="400" y="396"/>
                  </a:moveTo>
                  <a:cubicBezTo>
                    <a:pt x="426" y="370"/>
                    <a:pt x="426" y="370"/>
                    <a:pt x="426" y="370"/>
                  </a:cubicBezTo>
                  <a:cubicBezTo>
                    <a:pt x="400" y="344"/>
                    <a:pt x="400" y="344"/>
                    <a:pt x="400" y="344"/>
                  </a:cubicBezTo>
                  <a:cubicBezTo>
                    <a:pt x="374" y="370"/>
                    <a:pt x="374" y="370"/>
                    <a:pt x="374" y="370"/>
                  </a:cubicBezTo>
                  <a:cubicBezTo>
                    <a:pt x="400" y="396"/>
                    <a:pt x="400" y="396"/>
                    <a:pt x="400" y="396"/>
                  </a:cubicBezTo>
                  <a:close/>
                  <a:moveTo>
                    <a:pt x="430" y="365"/>
                  </a:moveTo>
                  <a:cubicBezTo>
                    <a:pt x="456" y="339"/>
                    <a:pt x="456" y="339"/>
                    <a:pt x="456" y="339"/>
                  </a:cubicBezTo>
                  <a:cubicBezTo>
                    <a:pt x="430" y="314"/>
                    <a:pt x="430" y="314"/>
                    <a:pt x="430" y="314"/>
                  </a:cubicBezTo>
                  <a:cubicBezTo>
                    <a:pt x="404" y="339"/>
                    <a:pt x="404" y="339"/>
                    <a:pt x="404" y="339"/>
                  </a:cubicBezTo>
                  <a:cubicBezTo>
                    <a:pt x="430" y="365"/>
                    <a:pt x="430" y="365"/>
                    <a:pt x="430" y="365"/>
                  </a:cubicBezTo>
                  <a:close/>
                  <a:moveTo>
                    <a:pt x="461" y="335"/>
                  </a:moveTo>
                  <a:cubicBezTo>
                    <a:pt x="486" y="309"/>
                    <a:pt x="486" y="309"/>
                    <a:pt x="486" y="309"/>
                  </a:cubicBezTo>
                  <a:cubicBezTo>
                    <a:pt x="461" y="283"/>
                    <a:pt x="461" y="283"/>
                    <a:pt x="461" y="283"/>
                  </a:cubicBezTo>
                  <a:cubicBezTo>
                    <a:pt x="435" y="309"/>
                    <a:pt x="435" y="309"/>
                    <a:pt x="435" y="309"/>
                  </a:cubicBezTo>
                  <a:cubicBezTo>
                    <a:pt x="461" y="335"/>
                    <a:pt x="461" y="335"/>
                    <a:pt x="461" y="335"/>
                  </a:cubicBezTo>
                  <a:close/>
                  <a:moveTo>
                    <a:pt x="249" y="427"/>
                  </a:moveTo>
                  <a:cubicBezTo>
                    <a:pt x="275" y="401"/>
                    <a:pt x="275" y="401"/>
                    <a:pt x="275" y="401"/>
                  </a:cubicBezTo>
                  <a:cubicBezTo>
                    <a:pt x="249" y="375"/>
                    <a:pt x="249" y="375"/>
                    <a:pt x="249" y="375"/>
                  </a:cubicBezTo>
                  <a:cubicBezTo>
                    <a:pt x="223" y="401"/>
                    <a:pt x="223" y="401"/>
                    <a:pt x="223" y="401"/>
                  </a:cubicBezTo>
                  <a:cubicBezTo>
                    <a:pt x="249" y="427"/>
                    <a:pt x="249" y="427"/>
                    <a:pt x="249" y="427"/>
                  </a:cubicBezTo>
                  <a:close/>
                  <a:moveTo>
                    <a:pt x="279" y="396"/>
                  </a:moveTo>
                  <a:cubicBezTo>
                    <a:pt x="305" y="371"/>
                    <a:pt x="305" y="371"/>
                    <a:pt x="305" y="371"/>
                  </a:cubicBezTo>
                  <a:cubicBezTo>
                    <a:pt x="279" y="345"/>
                    <a:pt x="279" y="345"/>
                    <a:pt x="279" y="345"/>
                  </a:cubicBezTo>
                  <a:cubicBezTo>
                    <a:pt x="254" y="371"/>
                    <a:pt x="254" y="371"/>
                    <a:pt x="254" y="371"/>
                  </a:cubicBezTo>
                  <a:cubicBezTo>
                    <a:pt x="279" y="396"/>
                    <a:pt x="279" y="396"/>
                    <a:pt x="279" y="396"/>
                  </a:cubicBezTo>
                  <a:close/>
                  <a:moveTo>
                    <a:pt x="310" y="366"/>
                  </a:moveTo>
                  <a:cubicBezTo>
                    <a:pt x="335" y="340"/>
                    <a:pt x="335" y="340"/>
                    <a:pt x="335" y="340"/>
                  </a:cubicBezTo>
                  <a:cubicBezTo>
                    <a:pt x="310" y="315"/>
                    <a:pt x="310" y="315"/>
                    <a:pt x="310" y="315"/>
                  </a:cubicBezTo>
                  <a:cubicBezTo>
                    <a:pt x="284" y="340"/>
                    <a:pt x="284" y="340"/>
                    <a:pt x="284" y="340"/>
                  </a:cubicBezTo>
                  <a:cubicBezTo>
                    <a:pt x="310" y="366"/>
                    <a:pt x="310" y="366"/>
                    <a:pt x="310" y="366"/>
                  </a:cubicBezTo>
                  <a:close/>
                  <a:moveTo>
                    <a:pt x="340" y="336"/>
                  </a:moveTo>
                  <a:cubicBezTo>
                    <a:pt x="366" y="310"/>
                    <a:pt x="366" y="310"/>
                    <a:pt x="366" y="310"/>
                  </a:cubicBezTo>
                  <a:cubicBezTo>
                    <a:pt x="340" y="284"/>
                    <a:pt x="340" y="284"/>
                    <a:pt x="340" y="284"/>
                  </a:cubicBezTo>
                  <a:cubicBezTo>
                    <a:pt x="314" y="310"/>
                    <a:pt x="314" y="310"/>
                    <a:pt x="314" y="310"/>
                  </a:cubicBezTo>
                  <a:cubicBezTo>
                    <a:pt x="340" y="336"/>
                    <a:pt x="340" y="336"/>
                    <a:pt x="340" y="336"/>
                  </a:cubicBezTo>
                  <a:close/>
                  <a:moveTo>
                    <a:pt x="370" y="305"/>
                  </a:moveTo>
                  <a:cubicBezTo>
                    <a:pt x="396" y="280"/>
                    <a:pt x="396" y="280"/>
                    <a:pt x="396" y="280"/>
                  </a:cubicBezTo>
                  <a:cubicBezTo>
                    <a:pt x="370" y="254"/>
                    <a:pt x="370" y="254"/>
                    <a:pt x="370" y="254"/>
                  </a:cubicBezTo>
                  <a:cubicBezTo>
                    <a:pt x="345" y="280"/>
                    <a:pt x="345" y="280"/>
                    <a:pt x="345" y="280"/>
                  </a:cubicBezTo>
                  <a:cubicBezTo>
                    <a:pt x="370" y="305"/>
                    <a:pt x="370" y="305"/>
                    <a:pt x="370" y="305"/>
                  </a:cubicBezTo>
                  <a:close/>
                  <a:moveTo>
                    <a:pt x="401" y="275"/>
                  </a:moveTo>
                  <a:cubicBezTo>
                    <a:pt x="427" y="249"/>
                    <a:pt x="427" y="249"/>
                    <a:pt x="427" y="249"/>
                  </a:cubicBezTo>
                  <a:cubicBezTo>
                    <a:pt x="401" y="223"/>
                    <a:pt x="401" y="223"/>
                    <a:pt x="401" y="223"/>
                  </a:cubicBezTo>
                  <a:cubicBezTo>
                    <a:pt x="375" y="249"/>
                    <a:pt x="375" y="249"/>
                    <a:pt x="375" y="249"/>
                  </a:cubicBezTo>
                  <a:cubicBezTo>
                    <a:pt x="401" y="275"/>
                    <a:pt x="401" y="275"/>
                    <a:pt x="401" y="275"/>
                  </a:cubicBezTo>
                  <a:close/>
                  <a:moveTo>
                    <a:pt x="279" y="457"/>
                  </a:moveTo>
                  <a:cubicBezTo>
                    <a:pt x="305" y="431"/>
                    <a:pt x="305" y="431"/>
                    <a:pt x="305" y="431"/>
                  </a:cubicBezTo>
                  <a:cubicBezTo>
                    <a:pt x="279" y="405"/>
                    <a:pt x="279" y="405"/>
                    <a:pt x="279" y="405"/>
                  </a:cubicBezTo>
                  <a:cubicBezTo>
                    <a:pt x="253" y="431"/>
                    <a:pt x="253" y="431"/>
                    <a:pt x="253" y="431"/>
                  </a:cubicBezTo>
                  <a:cubicBezTo>
                    <a:pt x="279" y="457"/>
                    <a:pt x="279" y="457"/>
                    <a:pt x="279" y="457"/>
                  </a:cubicBezTo>
                  <a:close/>
                  <a:moveTo>
                    <a:pt x="309" y="426"/>
                  </a:moveTo>
                  <a:cubicBezTo>
                    <a:pt x="335" y="401"/>
                    <a:pt x="335" y="401"/>
                    <a:pt x="335" y="401"/>
                  </a:cubicBezTo>
                  <a:cubicBezTo>
                    <a:pt x="309" y="375"/>
                    <a:pt x="309" y="375"/>
                    <a:pt x="309" y="375"/>
                  </a:cubicBezTo>
                  <a:cubicBezTo>
                    <a:pt x="283" y="401"/>
                    <a:pt x="283" y="401"/>
                    <a:pt x="283" y="401"/>
                  </a:cubicBezTo>
                  <a:cubicBezTo>
                    <a:pt x="309" y="426"/>
                    <a:pt x="309" y="426"/>
                    <a:pt x="309" y="426"/>
                  </a:cubicBezTo>
                  <a:close/>
                  <a:moveTo>
                    <a:pt x="340" y="396"/>
                  </a:moveTo>
                  <a:cubicBezTo>
                    <a:pt x="365" y="370"/>
                    <a:pt x="365" y="370"/>
                    <a:pt x="365" y="370"/>
                  </a:cubicBezTo>
                  <a:cubicBezTo>
                    <a:pt x="340" y="344"/>
                    <a:pt x="340" y="344"/>
                    <a:pt x="340" y="344"/>
                  </a:cubicBezTo>
                  <a:cubicBezTo>
                    <a:pt x="314" y="370"/>
                    <a:pt x="314" y="370"/>
                    <a:pt x="314" y="370"/>
                  </a:cubicBezTo>
                  <a:cubicBezTo>
                    <a:pt x="340" y="396"/>
                    <a:pt x="340" y="396"/>
                    <a:pt x="340" y="396"/>
                  </a:cubicBezTo>
                  <a:close/>
                  <a:moveTo>
                    <a:pt x="370" y="366"/>
                  </a:moveTo>
                  <a:cubicBezTo>
                    <a:pt x="396" y="340"/>
                    <a:pt x="396" y="340"/>
                    <a:pt x="396" y="340"/>
                  </a:cubicBezTo>
                  <a:cubicBezTo>
                    <a:pt x="370" y="314"/>
                    <a:pt x="370" y="314"/>
                    <a:pt x="370" y="314"/>
                  </a:cubicBezTo>
                  <a:cubicBezTo>
                    <a:pt x="344" y="340"/>
                    <a:pt x="344" y="340"/>
                    <a:pt x="344" y="340"/>
                  </a:cubicBezTo>
                  <a:cubicBezTo>
                    <a:pt x="370" y="366"/>
                    <a:pt x="370" y="366"/>
                    <a:pt x="370" y="366"/>
                  </a:cubicBezTo>
                  <a:close/>
                  <a:moveTo>
                    <a:pt x="400" y="335"/>
                  </a:moveTo>
                  <a:cubicBezTo>
                    <a:pt x="426" y="309"/>
                    <a:pt x="426" y="309"/>
                    <a:pt x="426" y="309"/>
                  </a:cubicBezTo>
                  <a:cubicBezTo>
                    <a:pt x="400" y="284"/>
                    <a:pt x="400" y="284"/>
                    <a:pt x="400" y="284"/>
                  </a:cubicBezTo>
                  <a:cubicBezTo>
                    <a:pt x="374" y="309"/>
                    <a:pt x="374" y="309"/>
                    <a:pt x="374" y="309"/>
                  </a:cubicBezTo>
                  <a:cubicBezTo>
                    <a:pt x="400" y="335"/>
                    <a:pt x="400" y="335"/>
                    <a:pt x="400" y="335"/>
                  </a:cubicBezTo>
                  <a:close/>
                  <a:moveTo>
                    <a:pt x="431" y="305"/>
                  </a:moveTo>
                  <a:cubicBezTo>
                    <a:pt x="456" y="279"/>
                    <a:pt x="456" y="279"/>
                    <a:pt x="456" y="279"/>
                  </a:cubicBezTo>
                  <a:cubicBezTo>
                    <a:pt x="431" y="253"/>
                    <a:pt x="431" y="253"/>
                    <a:pt x="431" y="253"/>
                  </a:cubicBezTo>
                  <a:cubicBezTo>
                    <a:pt x="405" y="279"/>
                    <a:pt x="405" y="279"/>
                    <a:pt x="405" y="279"/>
                  </a:cubicBezTo>
                  <a:cubicBezTo>
                    <a:pt x="431" y="305"/>
                    <a:pt x="431" y="305"/>
                    <a:pt x="431" y="305"/>
                  </a:cubicBezTo>
                  <a:close/>
                  <a:moveTo>
                    <a:pt x="85" y="263"/>
                  </a:moveTo>
                  <a:cubicBezTo>
                    <a:pt x="111" y="237"/>
                    <a:pt x="111" y="237"/>
                    <a:pt x="111" y="237"/>
                  </a:cubicBezTo>
                  <a:cubicBezTo>
                    <a:pt x="85" y="211"/>
                    <a:pt x="85" y="211"/>
                    <a:pt x="85" y="211"/>
                  </a:cubicBezTo>
                  <a:cubicBezTo>
                    <a:pt x="59" y="237"/>
                    <a:pt x="59" y="237"/>
                    <a:pt x="59" y="237"/>
                  </a:cubicBezTo>
                  <a:cubicBezTo>
                    <a:pt x="85" y="263"/>
                    <a:pt x="85" y="263"/>
                    <a:pt x="85" y="263"/>
                  </a:cubicBezTo>
                  <a:close/>
                  <a:moveTo>
                    <a:pt x="116" y="233"/>
                  </a:moveTo>
                  <a:cubicBezTo>
                    <a:pt x="141" y="207"/>
                    <a:pt x="141" y="207"/>
                    <a:pt x="141" y="207"/>
                  </a:cubicBezTo>
                  <a:cubicBezTo>
                    <a:pt x="116" y="181"/>
                    <a:pt x="116" y="181"/>
                    <a:pt x="116" y="181"/>
                  </a:cubicBezTo>
                  <a:cubicBezTo>
                    <a:pt x="90" y="207"/>
                    <a:pt x="90" y="207"/>
                    <a:pt x="90" y="207"/>
                  </a:cubicBezTo>
                  <a:cubicBezTo>
                    <a:pt x="116" y="233"/>
                    <a:pt x="116" y="233"/>
                    <a:pt x="116" y="233"/>
                  </a:cubicBezTo>
                  <a:close/>
                  <a:moveTo>
                    <a:pt x="146" y="202"/>
                  </a:moveTo>
                  <a:cubicBezTo>
                    <a:pt x="172" y="177"/>
                    <a:pt x="172" y="177"/>
                    <a:pt x="172" y="177"/>
                  </a:cubicBezTo>
                  <a:cubicBezTo>
                    <a:pt x="146" y="151"/>
                    <a:pt x="146" y="151"/>
                    <a:pt x="146" y="151"/>
                  </a:cubicBezTo>
                  <a:cubicBezTo>
                    <a:pt x="120" y="177"/>
                    <a:pt x="120" y="177"/>
                    <a:pt x="120" y="177"/>
                  </a:cubicBezTo>
                  <a:cubicBezTo>
                    <a:pt x="146" y="202"/>
                    <a:pt x="146" y="202"/>
                    <a:pt x="146" y="202"/>
                  </a:cubicBezTo>
                  <a:close/>
                  <a:moveTo>
                    <a:pt x="176" y="172"/>
                  </a:moveTo>
                  <a:cubicBezTo>
                    <a:pt x="202" y="146"/>
                    <a:pt x="202" y="146"/>
                    <a:pt x="202" y="146"/>
                  </a:cubicBezTo>
                  <a:cubicBezTo>
                    <a:pt x="176" y="120"/>
                    <a:pt x="176" y="120"/>
                    <a:pt x="176" y="120"/>
                  </a:cubicBezTo>
                  <a:cubicBezTo>
                    <a:pt x="151" y="146"/>
                    <a:pt x="151" y="146"/>
                    <a:pt x="151" y="146"/>
                  </a:cubicBezTo>
                  <a:cubicBezTo>
                    <a:pt x="176" y="172"/>
                    <a:pt x="176" y="172"/>
                    <a:pt x="176" y="172"/>
                  </a:cubicBezTo>
                  <a:close/>
                  <a:moveTo>
                    <a:pt x="207" y="142"/>
                  </a:moveTo>
                  <a:cubicBezTo>
                    <a:pt x="232" y="116"/>
                    <a:pt x="232" y="116"/>
                    <a:pt x="232" y="116"/>
                  </a:cubicBezTo>
                  <a:cubicBezTo>
                    <a:pt x="207" y="90"/>
                    <a:pt x="207" y="90"/>
                    <a:pt x="207" y="90"/>
                  </a:cubicBezTo>
                  <a:cubicBezTo>
                    <a:pt x="181" y="116"/>
                    <a:pt x="181" y="116"/>
                    <a:pt x="181" y="116"/>
                  </a:cubicBezTo>
                  <a:cubicBezTo>
                    <a:pt x="207" y="142"/>
                    <a:pt x="207" y="142"/>
                    <a:pt x="207" y="142"/>
                  </a:cubicBezTo>
                  <a:close/>
                  <a:moveTo>
                    <a:pt x="237" y="111"/>
                  </a:moveTo>
                  <a:cubicBezTo>
                    <a:pt x="263" y="86"/>
                    <a:pt x="263" y="86"/>
                    <a:pt x="263" y="86"/>
                  </a:cubicBezTo>
                  <a:cubicBezTo>
                    <a:pt x="237" y="60"/>
                    <a:pt x="237" y="60"/>
                    <a:pt x="237" y="60"/>
                  </a:cubicBezTo>
                  <a:cubicBezTo>
                    <a:pt x="211" y="86"/>
                    <a:pt x="211" y="86"/>
                    <a:pt x="211" y="86"/>
                  </a:cubicBezTo>
                  <a:cubicBezTo>
                    <a:pt x="237" y="111"/>
                    <a:pt x="237" y="111"/>
                    <a:pt x="237" y="111"/>
                  </a:cubicBezTo>
                  <a:close/>
                  <a:moveTo>
                    <a:pt x="25" y="203"/>
                  </a:moveTo>
                  <a:cubicBezTo>
                    <a:pt x="51" y="178"/>
                    <a:pt x="51" y="178"/>
                    <a:pt x="51" y="178"/>
                  </a:cubicBezTo>
                  <a:cubicBezTo>
                    <a:pt x="25" y="152"/>
                    <a:pt x="25" y="152"/>
                    <a:pt x="25" y="152"/>
                  </a:cubicBezTo>
                  <a:cubicBezTo>
                    <a:pt x="0" y="178"/>
                    <a:pt x="0" y="178"/>
                    <a:pt x="0" y="178"/>
                  </a:cubicBezTo>
                  <a:cubicBezTo>
                    <a:pt x="25" y="203"/>
                    <a:pt x="25" y="203"/>
                    <a:pt x="25" y="203"/>
                  </a:cubicBezTo>
                  <a:close/>
                  <a:moveTo>
                    <a:pt x="56" y="173"/>
                  </a:moveTo>
                  <a:cubicBezTo>
                    <a:pt x="82" y="147"/>
                    <a:pt x="82" y="147"/>
                    <a:pt x="82" y="147"/>
                  </a:cubicBezTo>
                  <a:cubicBezTo>
                    <a:pt x="56" y="121"/>
                    <a:pt x="56" y="121"/>
                    <a:pt x="56" y="121"/>
                  </a:cubicBezTo>
                  <a:cubicBezTo>
                    <a:pt x="30" y="147"/>
                    <a:pt x="30" y="147"/>
                    <a:pt x="30" y="147"/>
                  </a:cubicBezTo>
                  <a:cubicBezTo>
                    <a:pt x="56" y="173"/>
                    <a:pt x="56" y="173"/>
                    <a:pt x="56" y="173"/>
                  </a:cubicBezTo>
                  <a:close/>
                  <a:moveTo>
                    <a:pt x="86" y="143"/>
                  </a:moveTo>
                  <a:cubicBezTo>
                    <a:pt x="112" y="117"/>
                    <a:pt x="112" y="117"/>
                    <a:pt x="112" y="117"/>
                  </a:cubicBezTo>
                  <a:cubicBezTo>
                    <a:pt x="86" y="91"/>
                    <a:pt x="86" y="91"/>
                    <a:pt x="86" y="91"/>
                  </a:cubicBezTo>
                  <a:cubicBezTo>
                    <a:pt x="60" y="117"/>
                    <a:pt x="60" y="117"/>
                    <a:pt x="60" y="117"/>
                  </a:cubicBezTo>
                  <a:cubicBezTo>
                    <a:pt x="86" y="143"/>
                    <a:pt x="86" y="143"/>
                    <a:pt x="86" y="143"/>
                  </a:cubicBezTo>
                  <a:close/>
                  <a:moveTo>
                    <a:pt x="117" y="112"/>
                  </a:moveTo>
                  <a:cubicBezTo>
                    <a:pt x="142" y="86"/>
                    <a:pt x="142" y="86"/>
                    <a:pt x="142" y="86"/>
                  </a:cubicBezTo>
                  <a:cubicBezTo>
                    <a:pt x="117" y="61"/>
                    <a:pt x="117" y="61"/>
                    <a:pt x="117" y="61"/>
                  </a:cubicBezTo>
                  <a:cubicBezTo>
                    <a:pt x="91" y="86"/>
                    <a:pt x="91" y="86"/>
                    <a:pt x="91" y="86"/>
                  </a:cubicBezTo>
                  <a:cubicBezTo>
                    <a:pt x="117" y="112"/>
                    <a:pt x="117" y="112"/>
                    <a:pt x="117" y="112"/>
                  </a:cubicBezTo>
                  <a:close/>
                  <a:moveTo>
                    <a:pt x="147" y="82"/>
                  </a:moveTo>
                  <a:cubicBezTo>
                    <a:pt x="173" y="56"/>
                    <a:pt x="173" y="56"/>
                    <a:pt x="173" y="56"/>
                  </a:cubicBezTo>
                  <a:cubicBezTo>
                    <a:pt x="147" y="30"/>
                    <a:pt x="147" y="30"/>
                    <a:pt x="147" y="30"/>
                  </a:cubicBezTo>
                  <a:cubicBezTo>
                    <a:pt x="121" y="56"/>
                    <a:pt x="121" y="56"/>
                    <a:pt x="121" y="56"/>
                  </a:cubicBezTo>
                  <a:cubicBezTo>
                    <a:pt x="147" y="82"/>
                    <a:pt x="147" y="82"/>
                    <a:pt x="147" y="82"/>
                  </a:cubicBezTo>
                  <a:close/>
                  <a:moveTo>
                    <a:pt x="177" y="52"/>
                  </a:moveTo>
                  <a:cubicBezTo>
                    <a:pt x="203" y="26"/>
                    <a:pt x="203" y="26"/>
                    <a:pt x="203" y="26"/>
                  </a:cubicBezTo>
                  <a:cubicBezTo>
                    <a:pt x="177" y="0"/>
                    <a:pt x="177" y="0"/>
                    <a:pt x="177" y="0"/>
                  </a:cubicBezTo>
                  <a:cubicBezTo>
                    <a:pt x="151" y="26"/>
                    <a:pt x="151" y="26"/>
                    <a:pt x="151" y="26"/>
                  </a:cubicBezTo>
                  <a:cubicBezTo>
                    <a:pt x="177" y="52"/>
                    <a:pt x="177" y="52"/>
                    <a:pt x="177" y="52"/>
                  </a:cubicBezTo>
                  <a:close/>
                  <a:moveTo>
                    <a:pt x="55" y="233"/>
                  </a:moveTo>
                  <a:cubicBezTo>
                    <a:pt x="81" y="207"/>
                    <a:pt x="81" y="207"/>
                    <a:pt x="81" y="207"/>
                  </a:cubicBezTo>
                  <a:cubicBezTo>
                    <a:pt x="55" y="182"/>
                    <a:pt x="55" y="182"/>
                    <a:pt x="55" y="182"/>
                  </a:cubicBezTo>
                  <a:cubicBezTo>
                    <a:pt x="30" y="207"/>
                    <a:pt x="30" y="207"/>
                    <a:pt x="30" y="207"/>
                  </a:cubicBezTo>
                  <a:cubicBezTo>
                    <a:pt x="55" y="233"/>
                    <a:pt x="55" y="233"/>
                    <a:pt x="55" y="233"/>
                  </a:cubicBezTo>
                  <a:close/>
                  <a:moveTo>
                    <a:pt x="86" y="203"/>
                  </a:moveTo>
                  <a:cubicBezTo>
                    <a:pt x="112" y="177"/>
                    <a:pt x="112" y="177"/>
                    <a:pt x="112" y="177"/>
                  </a:cubicBezTo>
                  <a:cubicBezTo>
                    <a:pt x="86" y="151"/>
                    <a:pt x="86" y="151"/>
                    <a:pt x="86" y="151"/>
                  </a:cubicBezTo>
                  <a:cubicBezTo>
                    <a:pt x="60" y="177"/>
                    <a:pt x="60" y="177"/>
                    <a:pt x="60" y="177"/>
                  </a:cubicBezTo>
                  <a:cubicBezTo>
                    <a:pt x="86" y="203"/>
                    <a:pt x="86" y="203"/>
                    <a:pt x="86" y="203"/>
                  </a:cubicBezTo>
                  <a:close/>
                  <a:moveTo>
                    <a:pt x="116" y="172"/>
                  </a:moveTo>
                  <a:cubicBezTo>
                    <a:pt x="142" y="147"/>
                    <a:pt x="142" y="147"/>
                    <a:pt x="142" y="147"/>
                  </a:cubicBezTo>
                  <a:cubicBezTo>
                    <a:pt x="116" y="121"/>
                    <a:pt x="116" y="121"/>
                    <a:pt x="116" y="121"/>
                  </a:cubicBezTo>
                  <a:cubicBezTo>
                    <a:pt x="90" y="147"/>
                    <a:pt x="90" y="147"/>
                    <a:pt x="90" y="147"/>
                  </a:cubicBezTo>
                  <a:cubicBezTo>
                    <a:pt x="116" y="172"/>
                    <a:pt x="116" y="172"/>
                    <a:pt x="116" y="172"/>
                  </a:cubicBezTo>
                  <a:close/>
                  <a:moveTo>
                    <a:pt x="146" y="142"/>
                  </a:moveTo>
                  <a:cubicBezTo>
                    <a:pt x="172" y="116"/>
                    <a:pt x="172" y="116"/>
                    <a:pt x="172" y="116"/>
                  </a:cubicBezTo>
                  <a:cubicBezTo>
                    <a:pt x="146" y="91"/>
                    <a:pt x="146" y="91"/>
                    <a:pt x="146" y="91"/>
                  </a:cubicBezTo>
                  <a:cubicBezTo>
                    <a:pt x="121" y="116"/>
                    <a:pt x="121" y="116"/>
                    <a:pt x="121" y="116"/>
                  </a:cubicBezTo>
                  <a:cubicBezTo>
                    <a:pt x="146" y="142"/>
                    <a:pt x="146" y="142"/>
                    <a:pt x="146" y="142"/>
                  </a:cubicBezTo>
                  <a:close/>
                  <a:moveTo>
                    <a:pt x="177" y="112"/>
                  </a:moveTo>
                  <a:cubicBezTo>
                    <a:pt x="203" y="86"/>
                    <a:pt x="203" y="86"/>
                    <a:pt x="203" y="86"/>
                  </a:cubicBezTo>
                  <a:cubicBezTo>
                    <a:pt x="177" y="60"/>
                    <a:pt x="177" y="60"/>
                    <a:pt x="177" y="60"/>
                  </a:cubicBezTo>
                  <a:cubicBezTo>
                    <a:pt x="151" y="86"/>
                    <a:pt x="151" y="86"/>
                    <a:pt x="151" y="86"/>
                  </a:cubicBezTo>
                  <a:cubicBezTo>
                    <a:pt x="177" y="112"/>
                    <a:pt x="177" y="112"/>
                    <a:pt x="177" y="112"/>
                  </a:cubicBezTo>
                  <a:close/>
                  <a:moveTo>
                    <a:pt x="207" y="81"/>
                  </a:moveTo>
                  <a:cubicBezTo>
                    <a:pt x="233" y="56"/>
                    <a:pt x="233" y="56"/>
                    <a:pt x="233" y="56"/>
                  </a:cubicBezTo>
                  <a:cubicBezTo>
                    <a:pt x="207" y="30"/>
                    <a:pt x="207" y="30"/>
                    <a:pt x="207" y="30"/>
                  </a:cubicBezTo>
                  <a:cubicBezTo>
                    <a:pt x="181" y="56"/>
                    <a:pt x="181" y="56"/>
                    <a:pt x="181" y="56"/>
                  </a:cubicBezTo>
                  <a:cubicBezTo>
                    <a:pt x="207" y="81"/>
                    <a:pt x="207" y="81"/>
                    <a:pt x="207"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8" name="Icon"/>
            <p:cNvSpPr>
              <a:spLocks noEditPoints="1"/>
            </p:cNvSpPr>
            <p:nvPr/>
          </p:nvSpPr>
          <p:spPr bwMode="auto">
            <a:xfrm>
              <a:off x="5454929" y="7054487"/>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09" name="Icon"/>
            <p:cNvSpPr>
              <a:spLocks noEditPoints="1"/>
            </p:cNvSpPr>
            <p:nvPr/>
          </p:nvSpPr>
          <p:spPr bwMode="auto">
            <a:xfrm>
              <a:off x="1193827" y="6476905"/>
              <a:ext cx="259493" cy="393350"/>
            </a:xfrm>
            <a:custGeom>
              <a:avLst/>
              <a:gdLst>
                <a:gd name="T0" fmla="*/ 94 w 184"/>
                <a:gd name="T1" fmla="*/ 9 h 280"/>
                <a:gd name="T2" fmla="*/ 85 w 184"/>
                <a:gd name="T3" fmla="*/ 0 h 280"/>
                <a:gd name="T4" fmla="*/ 76 w 184"/>
                <a:gd name="T5" fmla="*/ 9 h 280"/>
                <a:gd name="T6" fmla="*/ 85 w 184"/>
                <a:gd name="T7" fmla="*/ 18 h 280"/>
                <a:gd name="T8" fmla="*/ 94 w 184"/>
                <a:gd name="T9" fmla="*/ 9 h 280"/>
                <a:gd name="T10" fmla="*/ 119 w 184"/>
                <a:gd name="T11" fmla="*/ 10 h 280"/>
                <a:gd name="T12" fmla="*/ 111 w 184"/>
                <a:gd name="T13" fmla="*/ 1 h 280"/>
                <a:gd name="T14" fmla="*/ 102 w 184"/>
                <a:gd name="T15" fmla="*/ 10 h 280"/>
                <a:gd name="T16" fmla="*/ 110 w 184"/>
                <a:gd name="T17" fmla="*/ 19 h 280"/>
                <a:gd name="T18" fmla="*/ 119 w 184"/>
                <a:gd name="T19" fmla="*/ 10 h 280"/>
                <a:gd name="T20" fmla="*/ 155 w 184"/>
                <a:gd name="T21" fmla="*/ 105 h 280"/>
                <a:gd name="T22" fmla="*/ 142 w 184"/>
                <a:gd name="T23" fmla="*/ 118 h 280"/>
                <a:gd name="T24" fmla="*/ 49 w 184"/>
                <a:gd name="T25" fmla="*/ 116 h 280"/>
                <a:gd name="T26" fmla="*/ 36 w 184"/>
                <a:gd name="T27" fmla="*/ 103 h 280"/>
                <a:gd name="T28" fmla="*/ 37 w 184"/>
                <a:gd name="T29" fmla="*/ 71 h 280"/>
                <a:gd name="T30" fmla="*/ 51 w 184"/>
                <a:gd name="T31" fmla="*/ 58 h 280"/>
                <a:gd name="T32" fmla="*/ 143 w 184"/>
                <a:gd name="T33" fmla="*/ 60 h 280"/>
                <a:gd name="T34" fmla="*/ 156 w 184"/>
                <a:gd name="T35" fmla="*/ 73 h 280"/>
                <a:gd name="T36" fmla="*/ 155 w 184"/>
                <a:gd name="T37" fmla="*/ 105 h 280"/>
                <a:gd name="T38" fmla="*/ 120 w 184"/>
                <a:gd name="T39" fmla="*/ 48 h 280"/>
                <a:gd name="T40" fmla="*/ 114 w 184"/>
                <a:gd name="T41" fmla="*/ 53 h 280"/>
                <a:gd name="T42" fmla="*/ 80 w 184"/>
                <a:gd name="T43" fmla="*/ 52 h 280"/>
                <a:gd name="T44" fmla="*/ 75 w 184"/>
                <a:gd name="T45" fmla="*/ 47 h 280"/>
                <a:gd name="T46" fmla="*/ 75 w 184"/>
                <a:gd name="T47" fmla="*/ 36 h 280"/>
                <a:gd name="T48" fmla="*/ 80 w 184"/>
                <a:gd name="T49" fmla="*/ 31 h 280"/>
                <a:gd name="T50" fmla="*/ 115 w 184"/>
                <a:gd name="T51" fmla="*/ 31 h 280"/>
                <a:gd name="T52" fmla="*/ 120 w 184"/>
                <a:gd name="T53" fmla="*/ 37 h 280"/>
                <a:gd name="T54" fmla="*/ 120 w 184"/>
                <a:gd name="T55" fmla="*/ 48 h 280"/>
                <a:gd name="T56" fmla="*/ 35 w 184"/>
                <a:gd name="T57" fmla="*/ 182 h 280"/>
                <a:gd name="T58" fmla="*/ 51 w 184"/>
                <a:gd name="T59" fmla="*/ 167 h 280"/>
                <a:gd name="T60" fmla="*/ 65 w 184"/>
                <a:gd name="T61" fmla="*/ 183 h 280"/>
                <a:gd name="T62" fmla="*/ 50 w 184"/>
                <a:gd name="T63" fmla="*/ 198 h 280"/>
                <a:gd name="T64" fmla="*/ 35 w 184"/>
                <a:gd name="T65" fmla="*/ 182 h 280"/>
                <a:gd name="T66" fmla="*/ 123 w 184"/>
                <a:gd name="T67" fmla="*/ 184 h 280"/>
                <a:gd name="T68" fmla="*/ 139 w 184"/>
                <a:gd name="T69" fmla="*/ 169 h 280"/>
                <a:gd name="T70" fmla="*/ 153 w 184"/>
                <a:gd name="T71" fmla="*/ 185 h 280"/>
                <a:gd name="T72" fmla="*/ 138 w 184"/>
                <a:gd name="T73" fmla="*/ 199 h 280"/>
                <a:gd name="T74" fmla="*/ 123 w 184"/>
                <a:gd name="T75" fmla="*/ 184 h 280"/>
                <a:gd name="T76" fmla="*/ 173 w 184"/>
                <a:gd name="T77" fmla="*/ 193 h 280"/>
                <a:gd name="T78" fmla="*/ 176 w 184"/>
                <a:gd name="T79" fmla="*/ 52 h 280"/>
                <a:gd name="T80" fmla="*/ 150 w 184"/>
                <a:gd name="T81" fmla="*/ 25 h 280"/>
                <a:gd name="T82" fmla="*/ 45 w 184"/>
                <a:gd name="T83" fmla="*/ 23 h 280"/>
                <a:gd name="T84" fmla="*/ 18 w 184"/>
                <a:gd name="T85" fmla="*/ 49 h 280"/>
                <a:gd name="T86" fmla="*/ 15 w 184"/>
                <a:gd name="T87" fmla="*/ 189 h 280"/>
                <a:gd name="T88" fmla="*/ 41 w 184"/>
                <a:gd name="T89" fmla="*/ 216 h 280"/>
                <a:gd name="T90" fmla="*/ 42 w 184"/>
                <a:gd name="T91" fmla="*/ 216 h 280"/>
                <a:gd name="T92" fmla="*/ 0 w 184"/>
                <a:gd name="T93" fmla="*/ 276 h 280"/>
                <a:gd name="T94" fmla="*/ 23 w 184"/>
                <a:gd name="T95" fmla="*/ 276 h 280"/>
                <a:gd name="T96" fmla="*/ 53 w 184"/>
                <a:gd name="T97" fmla="*/ 233 h 280"/>
                <a:gd name="T98" fmla="*/ 84 w 184"/>
                <a:gd name="T99" fmla="*/ 234 h 280"/>
                <a:gd name="T100" fmla="*/ 102 w 184"/>
                <a:gd name="T101" fmla="*/ 234 h 280"/>
                <a:gd name="T102" fmla="*/ 133 w 184"/>
                <a:gd name="T103" fmla="*/ 235 h 280"/>
                <a:gd name="T104" fmla="*/ 161 w 184"/>
                <a:gd name="T105" fmla="*/ 279 h 280"/>
                <a:gd name="T106" fmla="*/ 184 w 184"/>
                <a:gd name="T107" fmla="*/ 280 h 280"/>
                <a:gd name="T108" fmla="*/ 145 w 184"/>
                <a:gd name="T109" fmla="*/ 218 h 280"/>
                <a:gd name="T110" fmla="*/ 146 w 184"/>
                <a:gd name="T111" fmla="*/ 218 h 280"/>
                <a:gd name="T112" fmla="*/ 173 w 184"/>
                <a:gd name="T113" fmla="*/ 19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280">
                  <a:moveTo>
                    <a:pt x="94" y="9"/>
                  </a:moveTo>
                  <a:cubicBezTo>
                    <a:pt x="94" y="5"/>
                    <a:pt x="90" y="1"/>
                    <a:pt x="85" y="0"/>
                  </a:cubicBezTo>
                  <a:cubicBezTo>
                    <a:pt x="81" y="0"/>
                    <a:pt x="77" y="4"/>
                    <a:pt x="76" y="9"/>
                  </a:cubicBezTo>
                  <a:cubicBezTo>
                    <a:pt x="76" y="14"/>
                    <a:pt x="80" y="18"/>
                    <a:pt x="85" y="18"/>
                  </a:cubicBezTo>
                  <a:cubicBezTo>
                    <a:pt x="90" y="18"/>
                    <a:pt x="94" y="14"/>
                    <a:pt x="94" y="9"/>
                  </a:cubicBezTo>
                  <a:moveTo>
                    <a:pt x="119" y="10"/>
                  </a:moveTo>
                  <a:cubicBezTo>
                    <a:pt x="120" y="5"/>
                    <a:pt x="116" y="1"/>
                    <a:pt x="111" y="1"/>
                  </a:cubicBezTo>
                  <a:cubicBezTo>
                    <a:pt x="106" y="1"/>
                    <a:pt x="102" y="5"/>
                    <a:pt x="102" y="10"/>
                  </a:cubicBezTo>
                  <a:cubicBezTo>
                    <a:pt x="102" y="14"/>
                    <a:pt x="106" y="18"/>
                    <a:pt x="110" y="19"/>
                  </a:cubicBezTo>
                  <a:cubicBezTo>
                    <a:pt x="115" y="19"/>
                    <a:pt x="119" y="15"/>
                    <a:pt x="119" y="10"/>
                  </a:cubicBezTo>
                  <a:moveTo>
                    <a:pt x="155" y="105"/>
                  </a:moveTo>
                  <a:cubicBezTo>
                    <a:pt x="155" y="118"/>
                    <a:pt x="142" y="118"/>
                    <a:pt x="142" y="118"/>
                  </a:cubicBezTo>
                  <a:cubicBezTo>
                    <a:pt x="49" y="116"/>
                    <a:pt x="49" y="116"/>
                    <a:pt x="49" y="116"/>
                  </a:cubicBezTo>
                  <a:cubicBezTo>
                    <a:pt x="36" y="116"/>
                    <a:pt x="36" y="103"/>
                    <a:pt x="36" y="103"/>
                  </a:cubicBezTo>
                  <a:cubicBezTo>
                    <a:pt x="37" y="71"/>
                    <a:pt x="37" y="71"/>
                    <a:pt x="37" y="71"/>
                  </a:cubicBezTo>
                  <a:cubicBezTo>
                    <a:pt x="37" y="58"/>
                    <a:pt x="51" y="58"/>
                    <a:pt x="51" y="58"/>
                  </a:cubicBezTo>
                  <a:cubicBezTo>
                    <a:pt x="143" y="60"/>
                    <a:pt x="143" y="60"/>
                    <a:pt x="143" y="60"/>
                  </a:cubicBezTo>
                  <a:cubicBezTo>
                    <a:pt x="156" y="60"/>
                    <a:pt x="156" y="73"/>
                    <a:pt x="156" y="73"/>
                  </a:cubicBezTo>
                  <a:lnTo>
                    <a:pt x="155" y="105"/>
                  </a:lnTo>
                  <a:close/>
                  <a:moveTo>
                    <a:pt x="120" y="48"/>
                  </a:moveTo>
                  <a:cubicBezTo>
                    <a:pt x="120" y="53"/>
                    <a:pt x="114" y="53"/>
                    <a:pt x="114" y="53"/>
                  </a:cubicBezTo>
                  <a:cubicBezTo>
                    <a:pt x="80" y="52"/>
                    <a:pt x="80" y="52"/>
                    <a:pt x="80" y="52"/>
                  </a:cubicBezTo>
                  <a:cubicBezTo>
                    <a:pt x="75" y="52"/>
                    <a:pt x="75" y="47"/>
                    <a:pt x="75" y="47"/>
                  </a:cubicBezTo>
                  <a:cubicBezTo>
                    <a:pt x="75" y="36"/>
                    <a:pt x="75" y="36"/>
                    <a:pt x="75" y="36"/>
                  </a:cubicBezTo>
                  <a:cubicBezTo>
                    <a:pt x="75" y="30"/>
                    <a:pt x="80" y="31"/>
                    <a:pt x="80" y="31"/>
                  </a:cubicBezTo>
                  <a:cubicBezTo>
                    <a:pt x="115" y="31"/>
                    <a:pt x="115" y="31"/>
                    <a:pt x="115" y="31"/>
                  </a:cubicBezTo>
                  <a:cubicBezTo>
                    <a:pt x="120" y="31"/>
                    <a:pt x="120" y="37"/>
                    <a:pt x="120" y="37"/>
                  </a:cubicBezTo>
                  <a:lnTo>
                    <a:pt x="120" y="48"/>
                  </a:lnTo>
                  <a:close/>
                  <a:moveTo>
                    <a:pt x="35" y="182"/>
                  </a:moveTo>
                  <a:cubicBezTo>
                    <a:pt x="35" y="174"/>
                    <a:pt x="42" y="167"/>
                    <a:pt x="51" y="167"/>
                  </a:cubicBezTo>
                  <a:cubicBezTo>
                    <a:pt x="59" y="167"/>
                    <a:pt x="66" y="174"/>
                    <a:pt x="65" y="183"/>
                  </a:cubicBezTo>
                  <a:cubicBezTo>
                    <a:pt x="65" y="191"/>
                    <a:pt x="58" y="198"/>
                    <a:pt x="50" y="198"/>
                  </a:cubicBezTo>
                  <a:cubicBezTo>
                    <a:pt x="41" y="197"/>
                    <a:pt x="35" y="190"/>
                    <a:pt x="35" y="182"/>
                  </a:cubicBezTo>
                  <a:moveTo>
                    <a:pt x="123" y="184"/>
                  </a:moveTo>
                  <a:cubicBezTo>
                    <a:pt x="123" y="175"/>
                    <a:pt x="130" y="169"/>
                    <a:pt x="139" y="169"/>
                  </a:cubicBezTo>
                  <a:cubicBezTo>
                    <a:pt x="147" y="169"/>
                    <a:pt x="154" y="176"/>
                    <a:pt x="153" y="185"/>
                  </a:cubicBezTo>
                  <a:cubicBezTo>
                    <a:pt x="153" y="193"/>
                    <a:pt x="146" y="200"/>
                    <a:pt x="138" y="199"/>
                  </a:cubicBezTo>
                  <a:cubicBezTo>
                    <a:pt x="129" y="199"/>
                    <a:pt x="123" y="192"/>
                    <a:pt x="123" y="184"/>
                  </a:cubicBezTo>
                  <a:moveTo>
                    <a:pt x="173" y="193"/>
                  </a:moveTo>
                  <a:cubicBezTo>
                    <a:pt x="176" y="52"/>
                    <a:pt x="176" y="52"/>
                    <a:pt x="176" y="52"/>
                  </a:cubicBezTo>
                  <a:cubicBezTo>
                    <a:pt x="176" y="52"/>
                    <a:pt x="177" y="25"/>
                    <a:pt x="150" y="25"/>
                  </a:cubicBezTo>
                  <a:cubicBezTo>
                    <a:pt x="45" y="23"/>
                    <a:pt x="45" y="23"/>
                    <a:pt x="45" y="23"/>
                  </a:cubicBezTo>
                  <a:cubicBezTo>
                    <a:pt x="45" y="23"/>
                    <a:pt x="19" y="22"/>
                    <a:pt x="18" y="49"/>
                  </a:cubicBezTo>
                  <a:cubicBezTo>
                    <a:pt x="15" y="189"/>
                    <a:pt x="15" y="189"/>
                    <a:pt x="15" y="189"/>
                  </a:cubicBezTo>
                  <a:cubicBezTo>
                    <a:pt x="15" y="189"/>
                    <a:pt x="15" y="216"/>
                    <a:pt x="41" y="216"/>
                  </a:cubicBezTo>
                  <a:cubicBezTo>
                    <a:pt x="42" y="216"/>
                    <a:pt x="42" y="216"/>
                    <a:pt x="42" y="216"/>
                  </a:cubicBezTo>
                  <a:cubicBezTo>
                    <a:pt x="0" y="276"/>
                    <a:pt x="0" y="276"/>
                    <a:pt x="0" y="276"/>
                  </a:cubicBezTo>
                  <a:cubicBezTo>
                    <a:pt x="23" y="276"/>
                    <a:pt x="23" y="276"/>
                    <a:pt x="23" y="276"/>
                  </a:cubicBezTo>
                  <a:cubicBezTo>
                    <a:pt x="53" y="233"/>
                    <a:pt x="53" y="233"/>
                    <a:pt x="53" y="233"/>
                  </a:cubicBezTo>
                  <a:cubicBezTo>
                    <a:pt x="84" y="234"/>
                    <a:pt x="84" y="234"/>
                    <a:pt x="84" y="234"/>
                  </a:cubicBezTo>
                  <a:cubicBezTo>
                    <a:pt x="102" y="234"/>
                    <a:pt x="102" y="234"/>
                    <a:pt x="102" y="234"/>
                  </a:cubicBezTo>
                  <a:cubicBezTo>
                    <a:pt x="133" y="235"/>
                    <a:pt x="133" y="235"/>
                    <a:pt x="133" y="235"/>
                  </a:cubicBezTo>
                  <a:cubicBezTo>
                    <a:pt x="161" y="279"/>
                    <a:pt x="161" y="279"/>
                    <a:pt x="161" y="279"/>
                  </a:cubicBezTo>
                  <a:cubicBezTo>
                    <a:pt x="184" y="280"/>
                    <a:pt x="184" y="280"/>
                    <a:pt x="184" y="280"/>
                  </a:cubicBezTo>
                  <a:cubicBezTo>
                    <a:pt x="145" y="218"/>
                    <a:pt x="145" y="218"/>
                    <a:pt x="145" y="218"/>
                  </a:cubicBezTo>
                  <a:cubicBezTo>
                    <a:pt x="146" y="218"/>
                    <a:pt x="146" y="218"/>
                    <a:pt x="146" y="218"/>
                  </a:cubicBezTo>
                  <a:cubicBezTo>
                    <a:pt x="146" y="218"/>
                    <a:pt x="172" y="219"/>
                    <a:pt x="173" y="19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0" name="Icon"/>
            <p:cNvSpPr>
              <a:spLocks noEditPoints="1"/>
            </p:cNvSpPr>
            <p:nvPr/>
          </p:nvSpPr>
          <p:spPr bwMode="auto">
            <a:xfrm>
              <a:off x="1987235" y="7060897"/>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1" name="Icon"/>
            <p:cNvSpPr>
              <a:spLocks noEditPoints="1"/>
            </p:cNvSpPr>
            <p:nvPr/>
          </p:nvSpPr>
          <p:spPr bwMode="auto">
            <a:xfrm>
              <a:off x="4864186" y="7132437"/>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2" name="Icon"/>
            <p:cNvSpPr>
              <a:spLocks noEditPoints="1"/>
            </p:cNvSpPr>
            <p:nvPr/>
          </p:nvSpPr>
          <p:spPr bwMode="auto">
            <a:xfrm>
              <a:off x="6134242" y="6446193"/>
              <a:ext cx="268813" cy="454774"/>
            </a:xfrm>
            <a:custGeom>
              <a:avLst/>
              <a:gdLst>
                <a:gd name="T0" fmla="*/ 37 w 59"/>
                <a:gd name="T1" fmla="*/ 65 h 102"/>
                <a:gd name="T2" fmla="*/ 43 w 59"/>
                <a:gd name="T3" fmla="*/ 51 h 102"/>
                <a:gd name="T4" fmla="*/ 49 w 59"/>
                <a:gd name="T5" fmla="*/ 65 h 102"/>
                <a:gd name="T6" fmla="*/ 37 w 59"/>
                <a:gd name="T7" fmla="*/ 65 h 102"/>
                <a:gd name="T8" fmla="*/ 43 w 59"/>
                <a:gd name="T9" fmla="*/ 20 h 102"/>
                <a:gd name="T10" fmla="*/ 27 w 59"/>
                <a:gd name="T11" fmla="*/ 58 h 102"/>
                <a:gd name="T12" fmla="*/ 59 w 59"/>
                <a:gd name="T13" fmla="*/ 58 h 102"/>
                <a:gd name="T14" fmla="*/ 43 w 59"/>
                <a:gd name="T15" fmla="*/ 20 h 102"/>
                <a:gd name="T16" fmla="*/ 43 w 59"/>
                <a:gd name="T17" fmla="*/ 83 h 102"/>
                <a:gd name="T18" fmla="*/ 26 w 59"/>
                <a:gd name="T19" fmla="*/ 76 h 102"/>
                <a:gd name="T20" fmla="*/ 18 w 59"/>
                <a:gd name="T21" fmla="*/ 58 h 102"/>
                <a:gd name="T22" fmla="*/ 27 w 59"/>
                <a:gd name="T23" fmla="*/ 31 h 102"/>
                <a:gd name="T24" fmla="*/ 35 w 59"/>
                <a:gd name="T25" fmla="*/ 16 h 102"/>
                <a:gd name="T26" fmla="*/ 38 w 59"/>
                <a:gd name="T27" fmla="*/ 12 h 102"/>
                <a:gd name="T28" fmla="*/ 29 w 59"/>
                <a:gd name="T29" fmla="*/ 0 h 102"/>
                <a:gd name="T30" fmla="*/ 0 w 59"/>
                <a:gd name="T31" fmla="*/ 61 h 102"/>
                <a:gd name="T32" fmla="*/ 53 w 59"/>
                <a:gd name="T33" fmla="*/ 81 h 102"/>
                <a:gd name="T34" fmla="*/ 43 w 59"/>
                <a:gd name="T35"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02">
                  <a:moveTo>
                    <a:pt x="37" y="65"/>
                  </a:moveTo>
                  <a:cubicBezTo>
                    <a:pt x="37" y="60"/>
                    <a:pt x="43" y="51"/>
                    <a:pt x="43" y="51"/>
                  </a:cubicBezTo>
                  <a:cubicBezTo>
                    <a:pt x="43" y="51"/>
                    <a:pt x="49" y="60"/>
                    <a:pt x="49" y="65"/>
                  </a:cubicBezTo>
                  <a:cubicBezTo>
                    <a:pt x="49" y="74"/>
                    <a:pt x="37" y="74"/>
                    <a:pt x="37" y="65"/>
                  </a:cubicBezTo>
                  <a:moveTo>
                    <a:pt x="43" y="20"/>
                  </a:moveTo>
                  <a:cubicBezTo>
                    <a:pt x="43" y="20"/>
                    <a:pt x="27" y="46"/>
                    <a:pt x="27" y="58"/>
                  </a:cubicBezTo>
                  <a:cubicBezTo>
                    <a:pt x="27" y="81"/>
                    <a:pt x="59" y="81"/>
                    <a:pt x="59" y="58"/>
                  </a:cubicBezTo>
                  <a:cubicBezTo>
                    <a:pt x="59" y="46"/>
                    <a:pt x="43" y="20"/>
                    <a:pt x="43" y="20"/>
                  </a:cubicBezTo>
                  <a:moveTo>
                    <a:pt x="43" y="83"/>
                  </a:moveTo>
                  <a:cubicBezTo>
                    <a:pt x="36" y="83"/>
                    <a:pt x="30" y="81"/>
                    <a:pt x="26" y="76"/>
                  </a:cubicBezTo>
                  <a:cubicBezTo>
                    <a:pt x="22" y="73"/>
                    <a:pt x="18" y="67"/>
                    <a:pt x="18" y="58"/>
                  </a:cubicBezTo>
                  <a:cubicBezTo>
                    <a:pt x="18" y="52"/>
                    <a:pt x="21" y="43"/>
                    <a:pt x="27" y="31"/>
                  </a:cubicBezTo>
                  <a:cubicBezTo>
                    <a:pt x="31" y="23"/>
                    <a:pt x="35" y="16"/>
                    <a:pt x="35" y="16"/>
                  </a:cubicBezTo>
                  <a:cubicBezTo>
                    <a:pt x="38" y="12"/>
                    <a:pt x="38" y="12"/>
                    <a:pt x="38" y="12"/>
                  </a:cubicBezTo>
                  <a:cubicBezTo>
                    <a:pt x="33" y="5"/>
                    <a:pt x="29" y="0"/>
                    <a:pt x="29" y="0"/>
                  </a:cubicBezTo>
                  <a:cubicBezTo>
                    <a:pt x="29" y="0"/>
                    <a:pt x="0" y="37"/>
                    <a:pt x="0" y="61"/>
                  </a:cubicBezTo>
                  <a:cubicBezTo>
                    <a:pt x="0" y="96"/>
                    <a:pt x="38" y="102"/>
                    <a:pt x="53" y="81"/>
                  </a:cubicBezTo>
                  <a:cubicBezTo>
                    <a:pt x="50" y="82"/>
                    <a:pt x="46" y="83"/>
                    <a:pt x="43"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3" name="Icon"/>
            <p:cNvSpPr>
              <a:spLocks noEditPoints="1"/>
            </p:cNvSpPr>
            <p:nvPr/>
          </p:nvSpPr>
          <p:spPr bwMode="auto">
            <a:xfrm>
              <a:off x="2495888" y="7074764"/>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4" name="Icon"/>
            <p:cNvSpPr>
              <a:spLocks noEditPoints="1"/>
            </p:cNvSpPr>
            <p:nvPr/>
          </p:nvSpPr>
          <p:spPr bwMode="auto">
            <a:xfrm>
              <a:off x="5623450" y="5872474"/>
              <a:ext cx="356821" cy="410638"/>
            </a:xfrm>
            <a:custGeom>
              <a:avLst/>
              <a:gdLst>
                <a:gd name="T0" fmla="*/ 21 w 202"/>
                <a:gd name="T1" fmla="*/ 167 h 233"/>
                <a:gd name="T2" fmla="*/ 1 w 202"/>
                <a:gd name="T3" fmla="*/ 214 h 233"/>
                <a:gd name="T4" fmla="*/ 7 w 202"/>
                <a:gd name="T5" fmla="*/ 219 h 233"/>
                <a:gd name="T6" fmla="*/ 70 w 202"/>
                <a:gd name="T7" fmla="*/ 131 h 233"/>
                <a:gd name="T8" fmla="*/ 60 w 202"/>
                <a:gd name="T9" fmla="*/ 120 h 233"/>
                <a:gd name="T10" fmla="*/ 43 w 202"/>
                <a:gd name="T11" fmla="*/ 126 h 233"/>
                <a:gd name="T12" fmla="*/ 21 w 202"/>
                <a:gd name="T13" fmla="*/ 167 h 233"/>
                <a:gd name="T14" fmla="*/ 81 w 202"/>
                <a:gd name="T15" fmla="*/ 101 h 233"/>
                <a:gd name="T16" fmla="*/ 84 w 202"/>
                <a:gd name="T17" fmla="*/ 84 h 233"/>
                <a:gd name="T18" fmla="*/ 59 w 202"/>
                <a:gd name="T19" fmla="*/ 46 h 233"/>
                <a:gd name="T20" fmla="*/ 28 w 202"/>
                <a:gd name="T21" fmla="*/ 4 h 233"/>
                <a:gd name="T22" fmla="*/ 21 w 202"/>
                <a:gd name="T23" fmla="*/ 7 h 233"/>
                <a:gd name="T24" fmla="*/ 66 w 202"/>
                <a:gd name="T25" fmla="*/ 104 h 233"/>
                <a:gd name="T26" fmla="*/ 75 w 202"/>
                <a:gd name="T27" fmla="*/ 100 h 233"/>
                <a:gd name="T28" fmla="*/ 81 w 202"/>
                <a:gd name="T29" fmla="*/ 101 h 233"/>
                <a:gd name="T30" fmla="*/ 198 w 202"/>
                <a:gd name="T31" fmla="*/ 124 h 233"/>
                <a:gd name="T32" fmla="*/ 91 w 202"/>
                <a:gd name="T33" fmla="*/ 114 h 233"/>
                <a:gd name="T34" fmla="*/ 91 w 202"/>
                <a:gd name="T35" fmla="*/ 116 h 233"/>
                <a:gd name="T36" fmla="*/ 86 w 202"/>
                <a:gd name="T37" fmla="*/ 128 h 233"/>
                <a:gd name="T38" fmla="*/ 99 w 202"/>
                <a:gd name="T39" fmla="*/ 140 h 233"/>
                <a:gd name="T40" fmla="*/ 145 w 202"/>
                <a:gd name="T41" fmla="*/ 138 h 233"/>
                <a:gd name="T42" fmla="*/ 197 w 202"/>
                <a:gd name="T43" fmla="*/ 132 h 233"/>
                <a:gd name="T44" fmla="*/ 198 w 202"/>
                <a:gd name="T45" fmla="*/ 124 h 233"/>
                <a:gd name="T46" fmla="*/ 75 w 202"/>
                <a:gd name="T47" fmla="*/ 125 h 233"/>
                <a:gd name="T48" fmla="*/ 67 w 202"/>
                <a:gd name="T49" fmla="*/ 116 h 233"/>
                <a:gd name="T50" fmla="*/ 75 w 202"/>
                <a:gd name="T51" fmla="*/ 107 h 233"/>
                <a:gd name="T52" fmla="*/ 84 w 202"/>
                <a:gd name="T53" fmla="*/ 116 h 233"/>
                <a:gd name="T54" fmla="*/ 75 w 202"/>
                <a:gd name="T55" fmla="*/ 125 h 233"/>
                <a:gd name="T56" fmla="*/ 68 w 202"/>
                <a:gd name="T57" fmla="*/ 141 h 233"/>
                <a:gd name="T58" fmla="*/ 79 w 202"/>
                <a:gd name="T59" fmla="*/ 128 h 233"/>
                <a:gd name="T60" fmla="*/ 84 w 202"/>
                <a:gd name="T61" fmla="*/ 134 h 233"/>
                <a:gd name="T62" fmla="*/ 93 w 202"/>
                <a:gd name="T63" fmla="*/ 233 h 233"/>
                <a:gd name="T64" fmla="*/ 61 w 202"/>
                <a:gd name="T65" fmla="*/ 233 h 233"/>
                <a:gd name="T66" fmla="*/ 68 w 202"/>
                <a:gd name="T67"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 h="233">
                  <a:moveTo>
                    <a:pt x="21" y="167"/>
                  </a:moveTo>
                  <a:cubicBezTo>
                    <a:pt x="12" y="188"/>
                    <a:pt x="2" y="211"/>
                    <a:pt x="1" y="214"/>
                  </a:cubicBezTo>
                  <a:cubicBezTo>
                    <a:pt x="0" y="219"/>
                    <a:pt x="5" y="222"/>
                    <a:pt x="7" y="219"/>
                  </a:cubicBezTo>
                  <a:cubicBezTo>
                    <a:pt x="9" y="216"/>
                    <a:pt x="55" y="151"/>
                    <a:pt x="70" y="131"/>
                  </a:cubicBezTo>
                  <a:cubicBezTo>
                    <a:pt x="65" y="129"/>
                    <a:pt x="62" y="125"/>
                    <a:pt x="60" y="120"/>
                  </a:cubicBezTo>
                  <a:cubicBezTo>
                    <a:pt x="54" y="121"/>
                    <a:pt x="48" y="123"/>
                    <a:pt x="43" y="126"/>
                  </a:cubicBezTo>
                  <a:cubicBezTo>
                    <a:pt x="37" y="130"/>
                    <a:pt x="30" y="147"/>
                    <a:pt x="21" y="167"/>
                  </a:cubicBezTo>
                  <a:moveTo>
                    <a:pt x="81" y="101"/>
                  </a:moveTo>
                  <a:cubicBezTo>
                    <a:pt x="83" y="96"/>
                    <a:pt x="84" y="90"/>
                    <a:pt x="84" y="84"/>
                  </a:cubicBezTo>
                  <a:cubicBezTo>
                    <a:pt x="83" y="78"/>
                    <a:pt x="72" y="63"/>
                    <a:pt x="59" y="46"/>
                  </a:cubicBezTo>
                  <a:cubicBezTo>
                    <a:pt x="46" y="26"/>
                    <a:pt x="31" y="6"/>
                    <a:pt x="28" y="4"/>
                  </a:cubicBezTo>
                  <a:cubicBezTo>
                    <a:pt x="25" y="0"/>
                    <a:pt x="20" y="4"/>
                    <a:pt x="21" y="7"/>
                  </a:cubicBezTo>
                  <a:cubicBezTo>
                    <a:pt x="22" y="10"/>
                    <a:pt x="54" y="79"/>
                    <a:pt x="66" y="104"/>
                  </a:cubicBezTo>
                  <a:cubicBezTo>
                    <a:pt x="68" y="102"/>
                    <a:pt x="72" y="100"/>
                    <a:pt x="75" y="100"/>
                  </a:cubicBezTo>
                  <a:cubicBezTo>
                    <a:pt x="77" y="100"/>
                    <a:pt x="79" y="101"/>
                    <a:pt x="81" y="101"/>
                  </a:cubicBezTo>
                  <a:moveTo>
                    <a:pt x="198" y="124"/>
                  </a:moveTo>
                  <a:cubicBezTo>
                    <a:pt x="194" y="124"/>
                    <a:pt x="117" y="117"/>
                    <a:pt x="91" y="114"/>
                  </a:cubicBezTo>
                  <a:cubicBezTo>
                    <a:pt x="91" y="115"/>
                    <a:pt x="91" y="115"/>
                    <a:pt x="91" y="116"/>
                  </a:cubicBezTo>
                  <a:cubicBezTo>
                    <a:pt x="91" y="121"/>
                    <a:pt x="89" y="125"/>
                    <a:pt x="86" y="128"/>
                  </a:cubicBezTo>
                  <a:cubicBezTo>
                    <a:pt x="89" y="133"/>
                    <a:pt x="94" y="137"/>
                    <a:pt x="99" y="140"/>
                  </a:cubicBezTo>
                  <a:cubicBezTo>
                    <a:pt x="105" y="143"/>
                    <a:pt x="124" y="140"/>
                    <a:pt x="145" y="138"/>
                  </a:cubicBezTo>
                  <a:cubicBezTo>
                    <a:pt x="169" y="136"/>
                    <a:pt x="194" y="133"/>
                    <a:pt x="197" y="132"/>
                  </a:cubicBezTo>
                  <a:cubicBezTo>
                    <a:pt x="202" y="131"/>
                    <a:pt x="202" y="125"/>
                    <a:pt x="198" y="124"/>
                  </a:cubicBezTo>
                  <a:moveTo>
                    <a:pt x="75" y="125"/>
                  </a:moveTo>
                  <a:cubicBezTo>
                    <a:pt x="70" y="125"/>
                    <a:pt x="67" y="121"/>
                    <a:pt x="67" y="116"/>
                  </a:cubicBezTo>
                  <a:cubicBezTo>
                    <a:pt x="67" y="111"/>
                    <a:pt x="70" y="107"/>
                    <a:pt x="75" y="107"/>
                  </a:cubicBezTo>
                  <a:cubicBezTo>
                    <a:pt x="80" y="107"/>
                    <a:pt x="84" y="111"/>
                    <a:pt x="84" y="116"/>
                  </a:cubicBezTo>
                  <a:cubicBezTo>
                    <a:pt x="84" y="121"/>
                    <a:pt x="80" y="125"/>
                    <a:pt x="75" y="125"/>
                  </a:cubicBezTo>
                  <a:moveTo>
                    <a:pt x="68" y="141"/>
                  </a:moveTo>
                  <a:cubicBezTo>
                    <a:pt x="79" y="128"/>
                    <a:pt x="79" y="128"/>
                    <a:pt x="79" y="128"/>
                  </a:cubicBezTo>
                  <a:cubicBezTo>
                    <a:pt x="84" y="134"/>
                    <a:pt x="84" y="134"/>
                    <a:pt x="84" y="134"/>
                  </a:cubicBezTo>
                  <a:cubicBezTo>
                    <a:pt x="93" y="233"/>
                    <a:pt x="93" y="233"/>
                    <a:pt x="93" y="233"/>
                  </a:cubicBezTo>
                  <a:cubicBezTo>
                    <a:pt x="61" y="233"/>
                    <a:pt x="61" y="233"/>
                    <a:pt x="61" y="233"/>
                  </a:cubicBezTo>
                  <a:lnTo>
                    <a:pt x="68" y="1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15" name="Icon"/>
            <p:cNvSpPr>
              <a:spLocks noChangeAspect="1" noEditPoints="1"/>
            </p:cNvSpPr>
            <p:nvPr/>
          </p:nvSpPr>
          <p:spPr bwMode="auto">
            <a:xfrm>
              <a:off x="5586621" y="6457628"/>
              <a:ext cx="368203" cy="431904"/>
            </a:xfrm>
            <a:custGeom>
              <a:avLst/>
              <a:gdLst>
                <a:gd name="T0" fmla="*/ 39 w 342"/>
                <a:gd name="T1" fmla="*/ 152 h 402"/>
                <a:gd name="T2" fmla="*/ 2 w 342"/>
                <a:gd name="T3" fmla="*/ 243 h 402"/>
                <a:gd name="T4" fmla="*/ 0 w 342"/>
                <a:gd name="T5" fmla="*/ 250 h 402"/>
                <a:gd name="T6" fmla="*/ 16 w 342"/>
                <a:gd name="T7" fmla="*/ 265 h 402"/>
                <a:gd name="T8" fmla="*/ 39 w 342"/>
                <a:gd name="T9" fmla="*/ 265 h 402"/>
                <a:gd name="T10" fmla="*/ 39 w 342"/>
                <a:gd name="T11" fmla="*/ 323 h 402"/>
                <a:gd name="T12" fmla="*/ 69 w 342"/>
                <a:gd name="T13" fmla="*/ 353 h 402"/>
                <a:gd name="T14" fmla="*/ 69 w 342"/>
                <a:gd name="T15" fmla="*/ 353 h 402"/>
                <a:gd name="T16" fmla="*/ 115 w 342"/>
                <a:gd name="T17" fmla="*/ 402 h 402"/>
                <a:gd name="T18" fmla="*/ 295 w 342"/>
                <a:gd name="T19" fmla="*/ 261 h 402"/>
                <a:gd name="T20" fmla="*/ 191 w 342"/>
                <a:gd name="T21" fmla="*/ 0 h 402"/>
                <a:gd name="T22" fmla="*/ 144 w 342"/>
                <a:gd name="T23" fmla="*/ 147 h 402"/>
                <a:gd name="T24" fmla="*/ 139 w 342"/>
                <a:gd name="T25" fmla="*/ 147 h 402"/>
                <a:gd name="T26" fmla="*/ 127 w 342"/>
                <a:gd name="T27" fmla="*/ 131 h 402"/>
                <a:gd name="T28" fmla="*/ 104 w 342"/>
                <a:gd name="T29" fmla="*/ 130 h 402"/>
                <a:gd name="T30" fmla="*/ 100 w 342"/>
                <a:gd name="T31" fmla="*/ 123 h 402"/>
                <a:gd name="T32" fmla="*/ 109 w 342"/>
                <a:gd name="T33" fmla="*/ 108 h 402"/>
                <a:gd name="T34" fmla="*/ 109 w 342"/>
                <a:gd name="T35" fmla="*/ 100 h 402"/>
                <a:gd name="T36" fmla="*/ 102 w 342"/>
                <a:gd name="T37" fmla="*/ 82 h 402"/>
                <a:gd name="T38" fmla="*/ 104 w 342"/>
                <a:gd name="T39" fmla="*/ 78 h 402"/>
                <a:gd name="T40" fmla="*/ 127 w 342"/>
                <a:gd name="T41" fmla="*/ 76 h 402"/>
                <a:gd name="T42" fmla="*/ 139 w 342"/>
                <a:gd name="T43" fmla="*/ 61 h 402"/>
                <a:gd name="T44" fmla="*/ 144 w 342"/>
                <a:gd name="T45" fmla="*/ 61 h 402"/>
                <a:gd name="T46" fmla="*/ 156 w 342"/>
                <a:gd name="T47" fmla="*/ 80 h 402"/>
                <a:gd name="T48" fmla="*/ 174 w 342"/>
                <a:gd name="T49" fmla="*/ 81 h 402"/>
                <a:gd name="T50" fmla="*/ 178 w 342"/>
                <a:gd name="T51" fmla="*/ 88 h 402"/>
                <a:gd name="T52" fmla="*/ 168 w 342"/>
                <a:gd name="T53" fmla="*/ 104 h 402"/>
                <a:gd name="T54" fmla="*/ 178 w 342"/>
                <a:gd name="T55" fmla="*/ 120 h 402"/>
                <a:gd name="T56" fmla="*/ 176 w 342"/>
                <a:gd name="T57" fmla="*/ 125 h 402"/>
                <a:gd name="T58" fmla="*/ 156 w 342"/>
                <a:gd name="T59" fmla="*/ 128 h 402"/>
                <a:gd name="T60" fmla="*/ 285 w 342"/>
                <a:gd name="T61" fmla="*/ 182 h 402"/>
                <a:gd name="T62" fmla="*/ 281 w 342"/>
                <a:gd name="T63" fmla="*/ 189 h 402"/>
                <a:gd name="T64" fmla="*/ 262 w 342"/>
                <a:gd name="T65" fmla="*/ 189 h 402"/>
                <a:gd name="T66" fmla="*/ 254 w 342"/>
                <a:gd name="T67" fmla="*/ 214 h 402"/>
                <a:gd name="T68" fmla="*/ 246 w 342"/>
                <a:gd name="T69" fmla="*/ 217 h 402"/>
                <a:gd name="T70" fmla="*/ 231 w 342"/>
                <a:gd name="T71" fmla="*/ 204 h 402"/>
                <a:gd name="T72" fmla="*/ 221 w 342"/>
                <a:gd name="T73" fmla="*/ 204 h 402"/>
                <a:gd name="T74" fmla="*/ 206 w 342"/>
                <a:gd name="T75" fmla="*/ 217 h 402"/>
                <a:gd name="T76" fmla="*/ 198 w 342"/>
                <a:gd name="T77" fmla="*/ 214 h 402"/>
                <a:gd name="T78" fmla="*/ 191 w 342"/>
                <a:gd name="T79" fmla="*/ 190 h 402"/>
                <a:gd name="T80" fmla="*/ 171 w 342"/>
                <a:gd name="T81" fmla="*/ 190 h 402"/>
                <a:gd name="T82" fmla="*/ 167 w 342"/>
                <a:gd name="T83" fmla="*/ 183 h 402"/>
                <a:gd name="T84" fmla="*/ 177 w 342"/>
                <a:gd name="T85" fmla="*/ 159 h 402"/>
                <a:gd name="T86" fmla="*/ 162 w 342"/>
                <a:gd name="T87" fmla="*/ 146 h 402"/>
                <a:gd name="T88" fmla="*/ 163 w 342"/>
                <a:gd name="T89" fmla="*/ 138 h 402"/>
                <a:gd name="T90" fmla="*/ 186 w 342"/>
                <a:gd name="T91" fmla="*/ 127 h 402"/>
                <a:gd name="T92" fmla="*/ 182 w 342"/>
                <a:gd name="T93" fmla="*/ 107 h 402"/>
                <a:gd name="T94" fmla="*/ 188 w 342"/>
                <a:gd name="T95" fmla="*/ 101 h 402"/>
                <a:gd name="T96" fmla="*/ 214 w 342"/>
                <a:gd name="T97" fmla="*/ 107 h 402"/>
                <a:gd name="T98" fmla="*/ 227 w 342"/>
                <a:gd name="T99" fmla="*/ 90 h 402"/>
                <a:gd name="T100" fmla="*/ 232 w 342"/>
                <a:gd name="T101" fmla="*/ 90 h 402"/>
                <a:gd name="T102" fmla="*/ 248 w 342"/>
                <a:gd name="T103" fmla="*/ 110 h 402"/>
                <a:gd name="T104" fmla="*/ 268 w 342"/>
                <a:gd name="T105" fmla="*/ 106 h 402"/>
                <a:gd name="T106" fmla="*/ 272 w 342"/>
                <a:gd name="T107" fmla="*/ 109 h 402"/>
                <a:gd name="T108" fmla="*/ 272 w 342"/>
                <a:gd name="T109" fmla="*/ 135 h 402"/>
                <a:gd name="T110" fmla="*/ 290 w 342"/>
                <a:gd name="T111" fmla="*/ 145 h 402"/>
                <a:gd name="T112" fmla="*/ 291 w 342"/>
                <a:gd name="T113" fmla="*/ 149 h 402"/>
                <a:gd name="T114" fmla="*/ 274 w 342"/>
                <a:gd name="T115" fmla="*/ 169 h 402"/>
                <a:gd name="T116" fmla="*/ 150 w 342"/>
                <a:gd name="T117" fmla="*/ 104 h 402"/>
                <a:gd name="T118" fmla="*/ 127 w 342"/>
                <a:gd name="T119" fmla="*/ 104 h 402"/>
                <a:gd name="T120" fmla="*/ 150 w 342"/>
                <a:gd name="T121" fmla="*/ 104 h 402"/>
                <a:gd name="T122" fmla="*/ 226 w 342"/>
                <a:gd name="T123" fmla="*/ 171 h 402"/>
                <a:gd name="T124" fmla="*/ 226 w 342"/>
                <a:gd name="T125" fmla="*/ 13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 h="402">
                  <a:moveTo>
                    <a:pt x="191" y="0"/>
                  </a:moveTo>
                  <a:cubicBezTo>
                    <a:pt x="107" y="0"/>
                    <a:pt x="39" y="68"/>
                    <a:pt x="39" y="152"/>
                  </a:cubicBezTo>
                  <a:cubicBezTo>
                    <a:pt x="39" y="157"/>
                    <a:pt x="39" y="163"/>
                    <a:pt x="40" y="168"/>
                  </a:cubicBezTo>
                  <a:cubicBezTo>
                    <a:pt x="2" y="243"/>
                    <a:pt x="2" y="243"/>
                    <a:pt x="2" y="243"/>
                  </a:cubicBezTo>
                  <a:cubicBezTo>
                    <a:pt x="2" y="243"/>
                    <a:pt x="2" y="243"/>
                    <a:pt x="2" y="243"/>
                  </a:cubicBezTo>
                  <a:cubicBezTo>
                    <a:pt x="1" y="245"/>
                    <a:pt x="0" y="247"/>
                    <a:pt x="0" y="250"/>
                  </a:cubicBezTo>
                  <a:cubicBezTo>
                    <a:pt x="0" y="258"/>
                    <a:pt x="7" y="265"/>
                    <a:pt x="16" y="265"/>
                  </a:cubicBezTo>
                  <a:cubicBezTo>
                    <a:pt x="16" y="265"/>
                    <a:pt x="16" y="265"/>
                    <a:pt x="16" y="265"/>
                  </a:cubicBezTo>
                  <a:cubicBezTo>
                    <a:pt x="16" y="265"/>
                    <a:pt x="16" y="265"/>
                    <a:pt x="16" y="265"/>
                  </a:cubicBezTo>
                  <a:cubicBezTo>
                    <a:pt x="39" y="265"/>
                    <a:pt x="39" y="265"/>
                    <a:pt x="39" y="265"/>
                  </a:cubicBezTo>
                  <a:cubicBezTo>
                    <a:pt x="39" y="323"/>
                    <a:pt x="39" y="323"/>
                    <a:pt x="39" y="323"/>
                  </a:cubicBezTo>
                  <a:cubicBezTo>
                    <a:pt x="39" y="323"/>
                    <a:pt x="39" y="323"/>
                    <a:pt x="39" y="323"/>
                  </a:cubicBezTo>
                  <a:cubicBezTo>
                    <a:pt x="39" y="323"/>
                    <a:pt x="39" y="323"/>
                    <a:pt x="39" y="323"/>
                  </a:cubicBezTo>
                  <a:cubicBezTo>
                    <a:pt x="39" y="340"/>
                    <a:pt x="53" y="353"/>
                    <a:pt x="69" y="353"/>
                  </a:cubicBezTo>
                  <a:cubicBezTo>
                    <a:pt x="69" y="353"/>
                    <a:pt x="69" y="353"/>
                    <a:pt x="69" y="353"/>
                  </a:cubicBezTo>
                  <a:cubicBezTo>
                    <a:pt x="69" y="353"/>
                    <a:pt x="69" y="353"/>
                    <a:pt x="69" y="353"/>
                  </a:cubicBezTo>
                  <a:cubicBezTo>
                    <a:pt x="115" y="353"/>
                    <a:pt x="115" y="353"/>
                    <a:pt x="115" y="353"/>
                  </a:cubicBezTo>
                  <a:cubicBezTo>
                    <a:pt x="115" y="402"/>
                    <a:pt x="115" y="402"/>
                    <a:pt x="115" y="402"/>
                  </a:cubicBezTo>
                  <a:cubicBezTo>
                    <a:pt x="295" y="402"/>
                    <a:pt x="295" y="402"/>
                    <a:pt x="295" y="402"/>
                  </a:cubicBezTo>
                  <a:cubicBezTo>
                    <a:pt x="295" y="261"/>
                    <a:pt x="295" y="261"/>
                    <a:pt x="295" y="261"/>
                  </a:cubicBezTo>
                  <a:cubicBezTo>
                    <a:pt x="324" y="234"/>
                    <a:pt x="342" y="195"/>
                    <a:pt x="342" y="152"/>
                  </a:cubicBezTo>
                  <a:cubicBezTo>
                    <a:pt x="342" y="68"/>
                    <a:pt x="274" y="0"/>
                    <a:pt x="191" y="0"/>
                  </a:cubicBezTo>
                  <a:close/>
                  <a:moveTo>
                    <a:pt x="150" y="131"/>
                  </a:moveTo>
                  <a:cubicBezTo>
                    <a:pt x="144" y="147"/>
                    <a:pt x="144" y="147"/>
                    <a:pt x="144" y="147"/>
                  </a:cubicBezTo>
                  <a:cubicBezTo>
                    <a:pt x="141" y="147"/>
                    <a:pt x="141" y="147"/>
                    <a:pt x="141" y="147"/>
                  </a:cubicBezTo>
                  <a:cubicBezTo>
                    <a:pt x="139" y="147"/>
                    <a:pt x="139" y="147"/>
                    <a:pt x="139" y="147"/>
                  </a:cubicBezTo>
                  <a:cubicBezTo>
                    <a:pt x="133" y="147"/>
                    <a:pt x="133" y="147"/>
                    <a:pt x="133" y="147"/>
                  </a:cubicBezTo>
                  <a:cubicBezTo>
                    <a:pt x="127" y="131"/>
                    <a:pt x="127" y="131"/>
                    <a:pt x="127" y="131"/>
                  </a:cubicBezTo>
                  <a:cubicBezTo>
                    <a:pt x="124" y="130"/>
                    <a:pt x="122" y="129"/>
                    <a:pt x="120" y="128"/>
                  </a:cubicBezTo>
                  <a:cubicBezTo>
                    <a:pt x="104" y="130"/>
                    <a:pt x="104" y="130"/>
                    <a:pt x="104" y="130"/>
                  </a:cubicBezTo>
                  <a:cubicBezTo>
                    <a:pt x="101" y="125"/>
                    <a:pt x="101" y="125"/>
                    <a:pt x="101" y="125"/>
                  </a:cubicBezTo>
                  <a:cubicBezTo>
                    <a:pt x="100" y="123"/>
                    <a:pt x="100" y="123"/>
                    <a:pt x="100" y="123"/>
                  </a:cubicBezTo>
                  <a:cubicBezTo>
                    <a:pt x="98" y="120"/>
                    <a:pt x="98" y="120"/>
                    <a:pt x="98" y="120"/>
                  </a:cubicBezTo>
                  <a:cubicBezTo>
                    <a:pt x="109" y="108"/>
                    <a:pt x="109" y="108"/>
                    <a:pt x="109" y="108"/>
                  </a:cubicBezTo>
                  <a:cubicBezTo>
                    <a:pt x="109" y="106"/>
                    <a:pt x="108" y="105"/>
                    <a:pt x="108" y="104"/>
                  </a:cubicBezTo>
                  <a:cubicBezTo>
                    <a:pt x="108" y="103"/>
                    <a:pt x="109" y="102"/>
                    <a:pt x="109" y="100"/>
                  </a:cubicBezTo>
                  <a:cubicBezTo>
                    <a:pt x="98" y="88"/>
                    <a:pt x="98" y="88"/>
                    <a:pt x="98" y="88"/>
                  </a:cubicBezTo>
                  <a:cubicBezTo>
                    <a:pt x="102" y="82"/>
                    <a:pt x="102" y="82"/>
                    <a:pt x="102" y="82"/>
                  </a:cubicBezTo>
                  <a:cubicBezTo>
                    <a:pt x="102" y="81"/>
                    <a:pt x="102" y="81"/>
                    <a:pt x="102" y="81"/>
                  </a:cubicBezTo>
                  <a:cubicBezTo>
                    <a:pt x="104" y="78"/>
                    <a:pt x="104" y="78"/>
                    <a:pt x="104" y="78"/>
                  </a:cubicBezTo>
                  <a:cubicBezTo>
                    <a:pt x="120" y="80"/>
                    <a:pt x="120" y="80"/>
                    <a:pt x="120" y="80"/>
                  </a:cubicBezTo>
                  <a:cubicBezTo>
                    <a:pt x="122" y="79"/>
                    <a:pt x="124" y="77"/>
                    <a:pt x="127" y="76"/>
                  </a:cubicBezTo>
                  <a:cubicBezTo>
                    <a:pt x="133" y="61"/>
                    <a:pt x="133" y="61"/>
                    <a:pt x="133" y="61"/>
                  </a:cubicBezTo>
                  <a:cubicBezTo>
                    <a:pt x="139" y="61"/>
                    <a:pt x="139" y="61"/>
                    <a:pt x="139" y="61"/>
                  </a:cubicBezTo>
                  <a:cubicBezTo>
                    <a:pt x="141" y="61"/>
                    <a:pt x="141" y="61"/>
                    <a:pt x="141" y="61"/>
                  </a:cubicBezTo>
                  <a:cubicBezTo>
                    <a:pt x="144" y="61"/>
                    <a:pt x="144" y="61"/>
                    <a:pt x="144" y="61"/>
                  </a:cubicBezTo>
                  <a:cubicBezTo>
                    <a:pt x="150" y="76"/>
                    <a:pt x="150" y="76"/>
                    <a:pt x="150" y="76"/>
                  </a:cubicBezTo>
                  <a:cubicBezTo>
                    <a:pt x="152" y="77"/>
                    <a:pt x="154" y="79"/>
                    <a:pt x="156" y="80"/>
                  </a:cubicBezTo>
                  <a:cubicBezTo>
                    <a:pt x="173" y="78"/>
                    <a:pt x="173" y="78"/>
                    <a:pt x="173" y="78"/>
                  </a:cubicBezTo>
                  <a:cubicBezTo>
                    <a:pt x="174" y="81"/>
                    <a:pt x="174" y="81"/>
                    <a:pt x="174" y="81"/>
                  </a:cubicBezTo>
                  <a:cubicBezTo>
                    <a:pt x="175" y="82"/>
                    <a:pt x="175" y="82"/>
                    <a:pt x="175" y="82"/>
                  </a:cubicBezTo>
                  <a:cubicBezTo>
                    <a:pt x="178" y="88"/>
                    <a:pt x="178" y="88"/>
                    <a:pt x="178" y="88"/>
                  </a:cubicBezTo>
                  <a:cubicBezTo>
                    <a:pt x="168" y="100"/>
                    <a:pt x="168" y="100"/>
                    <a:pt x="168" y="100"/>
                  </a:cubicBezTo>
                  <a:cubicBezTo>
                    <a:pt x="168" y="102"/>
                    <a:pt x="168" y="103"/>
                    <a:pt x="168" y="104"/>
                  </a:cubicBezTo>
                  <a:cubicBezTo>
                    <a:pt x="168" y="105"/>
                    <a:pt x="168" y="106"/>
                    <a:pt x="168" y="108"/>
                  </a:cubicBezTo>
                  <a:cubicBezTo>
                    <a:pt x="178" y="120"/>
                    <a:pt x="178" y="120"/>
                    <a:pt x="178" y="120"/>
                  </a:cubicBezTo>
                  <a:cubicBezTo>
                    <a:pt x="177" y="123"/>
                    <a:pt x="177" y="123"/>
                    <a:pt x="177" y="123"/>
                  </a:cubicBezTo>
                  <a:cubicBezTo>
                    <a:pt x="176" y="125"/>
                    <a:pt x="176" y="125"/>
                    <a:pt x="176" y="125"/>
                  </a:cubicBezTo>
                  <a:cubicBezTo>
                    <a:pt x="173" y="130"/>
                    <a:pt x="173" y="130"/>
                    <a:pt x="173" y="130"/>
                  </a:cubicBezTo>
                  <a:cubicBezTo>
                    <a:pt x="156" y="128"/>
                    <a:pt x="156" y="128"/>
                    <a:pt x="156" y="128"/>
                  </a:cubicBezTo>
                  <a:cubicBezTo>
                    <a:pt x="154" y="129"/>
                    <a:pt x="152" y="130"/>
                    <a:pt x="150" y="131"/>
                  </a:cubicBezTo>
                  <a:close/>
                  <a:moveTo>
                    <a:pt x="285" y="182"/>
                  </a:moveTo>
                  <a:cubicBezTo>
                    <a:pt x="281" y="188"/>
                    <a:pt x="281" y="188"/>
                    <a:pt x="281" y="188"/>
                  </a:cubicBezTo>
                  <a:cubicBezTo>
                    <a:pt x="281" y="189"/>
                    <a:pt x="281" y="189"/>
                    <a:pt x="281" y="189"/>
                  </a:cubicBezTo>
                  <a:cubicBezTo>
                    <a:pt x="279" y="192"/>
                    <a:pt x="279" y="192"/>
                    <a:pt x="279" y="192"/>
                  </a:cubicBezTo>
                  <a:cubicBezTo>
                    <a:pt x="262" y="189"/>
                    <a:pt x="262" y="189"/>
                    <a:pt x="262" y="189"/>
                  </a:cubicBezTo>
                  <a:cubicBezTo>
                    <a:pt x="259" y="192"/>
                    <a:pt x="257" y="194"/>
                    <a:pt x="254" y="196"/>
                  </a:cubicBezTo>
                  <a:cubicBezTo>
                    <a:pt x="254" y="214"/>
                    <a:pt x="254" y="214"/>
                    <a:pt x="254" y="214"/>
                  </a:cubicBezTo>
                  <a:cubicBezTo>
                    <a:pt x="247" y="216"/>
                    <a:pt x="247" y="216"/>
                    <a:pt x="247" y="216"/>
                  </a:cubicBezTo>
                  <a:cubicBezTo>
                    <a:pt x="246" y="217"/>
                    <a:pt x="246" y="217"/>
                    <a:pt x="246" y="217"/>
                  </a:cubicBezTo>
                  <a:cubicBezTo>
                    <a:pt x="243" y="218"/>
                    <a:pt x="243" y="218"/>
                    <a:pt x="243" y="218"/>
                  </a:cubicBezTo>
                  <a:cubicBezTo>
                    <a:pt x="231" y="204"/>
                    <a:pt x="231" y="204"/>
                    <a:pt x="231" y="204"/>
                  </a:cubicBezTo>
                  <a:cubicBezTo>
                    <a:pt x="230" y="204"/>
                    <a:pt x="228" y="204"/>
                    <a:pt x="226" y="204"/>
                  </a:cubicBezTo>
                  <a:cubicBezTo>
                    <a:pt x="225" y="204"/>
                    <a:pt x="223" y="204"/>
                    <a:pt x="221" y="204"/>
                  </a:cubicBezTo>
                  <a:cubicBezTo>
                    <a:pt x="209" y="218"/>
                    <a:pt x="209" y="218"/>
                    <a:pt x="209" y="218"/>
                  </a:cubicBezTo>
                  <a:cubicBezTo>
                    <a:pt x="206" y="217"/>
                    <a:pt x="206" y="217"/>
                    <a:pt x="206" y="217"/>
                  </a:cubicBezTo>
                  <a:cubicBezTo>
                    <a:pt x="205" y="217"/>
                    <a:pt x="205" y="217"/>
                    <a:pt x="205" y="217"/>
                  </a:cubicBezTo>
                  <a:cubicBezTo>
                    <a:pt x="198" y="214"/>
                    <a:pt x="198" y="214"/>
                    <a:pt x="198" y="214"/>
                  </a:cubicBezTo>
                  <a:cubicBezTo>
                    <a:pt x="198" y="195"/>
                    <a:pt x="198" y="195"/>
                    <a:pt x="198" y="195"/>
                  </a:cubicBezTo>
                  <a:cubicBezTo>
                    <a:pt x="196" y="194"/>
                    <a:pt x="194" y="192"/>
                    <a:pt x="191" y="190"/>
                  </a:cubicBezTo>
                  <a:cubicBezTo>
                    <a:pt x="173" y="193"/>
                    <a:pt x="173" y="193"/>
                    <a:pt x="173" y="193"/>
                  </a:cubicBezTo>
                  <a:cubicBezTo>
                    <a:pt x="171" y="190"/>
                    <a:pt x="171" y="190"/>
                    <a:pt x="171" y="190"/>
                  </a:cubicBezTo>
                  <a:cubicBezTo>
                    <a:pt x="171" y="189"/>
                    <a:pt x="171" y="189"/>
                    <a:pt x="171" y="189"/>
                  </a:cubicBezTo>
                  <a:cubicBezTo>
                    <a:pt x="167" y="183"/>
                    <a:pt x="167" y="183"/>
                    <a:pt x="167" y="183"/>
                  </a:cubicBezTo>
                  <a:cubicBezTo>
                    <a:pt x="179" y="169"/>
                    <a:pt x="179" y="169"/>
                    <a:pt x="179" y="169"/>
                  </a:cubicBezTo>
                  <a:cubicBezTo>
                    <a:pt x="178" y="165"/>
                    <a:pt x="178" y="162"/>
                    <a:pt x="177" y="159"/>
                  </a:cubicBezTo>
                  <a:cubicBezTo>
                    <a:pt x="161" y="149"/>
                    <a:pt x="161" y="149"/>
                    <a:pt x="161" y="149"/>
                  </a:cubicBezTo>
                  <a:cubicBezTo>
                    <a:pt x="162" y="146"/>
                    <a:pt x="162" y="146"/>
                    <a:pt x="162" y="146"/>
                  </a:cubicBezTo>
                  <a:cubicBezTo>
                    <a:pt x="162" y="144"/>
                    <a:pt x="162" y="144"/>
                    <a:pt x="162" y="144"/>
                  </a:cubicBezTo>
                  <a:cubicBezTo>
                    <a:pt x="163" y="138"/>
                    <a:pt x="163" y="138"/>
                    <a:pt x="163" y="138"/>
                  </a:cubicBezTo>
                  <a:cubicBezTo>
                    <a:pt x="182" y="134"/>
                    <a:pt x="182" y="134"/>
                    <a:pt x="182" y="134"/>
                  </a:cubicBezTo>
                  <a:cubicBezTo>
                    <a:pt x="183" y="132"/>
                    <a:pt x="184" y="129"/>
                    <a:pt x="186" y="127"/>
                  </a:cubicBezTo>
                  <a:cubicBezTo>
                    <a:pt x="180" y="109"/>
                    <a:pt x="180" y="109"/>
                    <a:pt x="180" y="109"/>
                  </a:cubicBezTo>
                  <a:cubicBezTo>
                    <a:pt x="182" y="107"/>
                    <a:pt x="182" y="107"/>
                    <a:pt x="182" y="107"/>
                  </a:cubicBezTo>
                  <a:cubicBezTo>
                    <a:pt x="183" y="106"/>
                    <a:pt x="183" y="106"/>
                    <a:pt x="183" y="106"/>
                  </a:cubicBezTo>
                  <a:cubicBezTo>
                    <a:pt x="188" y="101"/>
                    <a:pt x="188" y="101"/>
                    <a:pt x="188" y="101"/>
                  </a:cubicBezTo>
                  <a:cubicBezTo>
                    <a:pt x="205" y="111"/>
                    <a:pt x="205" y="111"/>
                    <a:pt x="205" y="111"/>
                  </a:cubicBezTo>
                  <a:cubicBezTo>
                    <a:pt x="208" y="109"/>
                    <a:pt x="211" y="108"/>
                    <a:pt x="214" y="107"/>
                  </a:cubicBezTo>
                  <a:cubicBezTo>
                    <a:pt x="220" y="90"/>
                    <a:pt x="220" y="90"/>
                    <a:pt x="220" y="90"/>
                  </a:cubicBezTo>
                  <a:cubicBezTo>
                    <a:pt x="227" y="90"/>
                    <a:pt x="227" y="90"/>
                    <a:pt x="227" y="90"/>
                  </a:cubicBezTo>
                  <a:cubicBezTo>
                    <a:pt x="229" y="90"/>
                    <a:pt x="229" y="90"/>
                    <a:pt x="229" y="90"/>
                  </a:cubicBezTo>
                  <a:cubicBezTo>
                    <a:pt x="232" y="90"/>
                    <a:pt x="232" y="90"/>
                    <a:pt x="232" y="90"/>
                  </a:cubicBezTo>
                  <a:cubicBezTo>
                    <a:pt x="238" y="107"/>
                    <a:pt x="238" y="107"/>
                    <a:pt x="238" y="107"/>
                  </a:cubicBezTo>
                  <a:cubicBezTo>
                    <a:pt x="242" y="108"/>
                    <a:pt x="245" y="109"/>
                    <a:pt x="248" y="110"/>
                  </a:cubicBezTo>
                  <a:cubicBezTo>
                    <a:pt x="263" y="101"/>
                    <a:pt x="263" y="101"/>
                    <a:pt x="263" y="101"/>
                  </a:cubicBezTo>
                  <a:cubicBezTo>
                    <a:pt x="268" y="106"/>
                    <a:pt x="268" y="106"/>
                    <a:pt x="268" y="106"/>
                  </a:cubicBezTo>
                  <a:cubicBezTo>
                    <a:pt x="270" y="107"/>
                    <a:pt x="270" y="107"/>
                    <a:pt x="270" y="107"/>
                  </a:cubicBezTo>
                  <a:cubicBezTo>
                    <a:pt x="272" y="109"/>
                    <a:pt x="272" y="109"/>
                    <a:pt x="272" y="109"/>
                  </a:cubicBezTo>
                  <a:cubicBezTo>
                    <a:pt x="266" y="126"/>
                    <a:pt x="266" y="126"/>
                    <a:pt x="266" y="126"/>
                  </a:cubicBezTo>
                  <a:cubicBezTo>
                    <a:pt x="268" y="129"/>
                    <a:pt x="270" y="132"/>
                    <a:pt x="272" y="135"/>
                  </a:cubicBezTo>
                  <a:cubicBezTo>
                    <a:pt x="289" y="138"/>
                    <a:pt x="289" y="138"/>
                    <a:pt x="289" y="138"/>
                  </a:cubicBezTo>
                  <a:cubicBezTo>
                    <a:pt x="290" y="145"/>
                    <a:pt x="290" y="145"/>
                    <a:pt x="290" y="145"/>
                  </a:cubicBezTo>
                  <a:cubicBezTo>
                    <a:pt x="290" y="146"/>
                    <a:pt x="290" y="146"/>
                    <a:pt x="290" y="146"/>
                  </a:cubicBezTo>
                  <a:cubicBezTo>
                    <a:pt x="291" y="149"/>
                    <a:pt x="291" y="149"/>
                    <a:pt x="291" y="149"/>
                  </a:cubicBezTo>
                  <a:cubicBezTo>
                    <a:pt x="276" y="158"/>
                    <a:pt x="276" y="158"/>
                    <a:pt x="276" y="158"/>
                  </a:cubicBezTo>
                  <a:cubicBezTo>
                    <a:pt x="275" y="162"/>
                    <a:pt x="275" y="166"/>
                    <a:pt x="274" y="169"/>
                  </a:cubicBezTo>
                  <a:lnTo>
                    <a:pt x="285" y="182"/>
                  </a:lnTo>
                  <a:close/>
                  <a:moveTo>
                    <a:pt x="150" y="104"/>
                  </a:moveTo>
                  <a:cubicBezTo>
                    <a:pt x="150" y="110"/>
                    <a:pt x="145" y="116"/>
                    <a:pt x="138" y="116"/>
                  </a:cubicBezTo>
                  <a:cubicBezTo>
                    <a:pt x="132" y="116"/>
                    <a:pt x="127" y="110"/>
                    <a:pt x="127" y="104"/>
                  </a:cubicBezTo>
                  <a:cubicBezTo>
                    <a:pt x="127" y="98"/>
                    <a:pt x="132" y="92"/>
                    <a:pt x="138" y="92"/>
                  </a:cubicBezTo>
                  <a:cubicBezTo>
                    <a:pt x="145" y="92"/>
                    <a:pt x="150" y="98"/>
                    <a:pt x="150" y="104"/>
                  </a:cubicBezTo>
                  <a:close/>
                  <a:moveTo>
                    <a:pt x="242" y="155"/>
                  </a:moveTo>
                  <a:cubicBezTo>
                    <a:pt x="242" y="164"/>
                    <a:pt x="235" y="171"/>
                    <a:pt x="226" y="171"/>
                  </a:cubicBezTo>
                  <a:cubicBezTo>
                    <a:pt x="217" y="171"/>
                    <a:pt x="210" y="164"/>
                    <a:pt x="210" y="155"/>
                  </a:cubicBezTo>
                  <a:cubicBezTo>
                    <a:pt x="210" y="146"/>
                    <a:pt x="217" y="139"/>
                    <a:pt x="226" y="139"/>
                  </a:cubicBezTo>
                  <a:cubicBezTo>
                    <a:pt x="235" y="139"/>
                    <a:pt x="242" y="146"/>
                    <a:pt x="242"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6" name="Icon"/>
            <p:cNvSpPr>
              <a:spLocks noChangeAspect="1" noEditPoints="1"/>
            </p:cNvSpPr>
            <p:nvPr/>
          </p:nvSpPr>
          <p:spPr bwMode="auto">
            <a:xfrm>
              <a:off x="6057352" y="7068671"/>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7" name="Icon"/>
            <p:cNvSpPr>
              <a:spLocks noEditPoints="1"/>
            </p:cNvSpPr>
            <p:nvPr/>
          </p:nvSpPr>
          <p:spPr bwMode="auto">
            <a:xfrm>
              <a:off x="7819535" y="5863656"/>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8" name="Icon"/>
            <p:cNvSpPr>
              <a:spLocks noEditPoints="1"/>
            </p:cNvSpPr>
            <p:nvPr/>
          </p:nvSpPr>
          <p:spPr bwMode="auto">
            <a:xfrm>
              <a:off x="9734534" y="5901146"/>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9" name="Icon"/>
            <p:cNvSpPr>
              <a:spLocks noEditPoints="1"/>
            </p:cNvSpPr>
            <p:nvPr/>
          </p:nvSpPr>
          <p:spPr bwMode="auto">
            <a:xfrm>
              <a:off x="10223085" y="5873269"/>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0" name="Icon"/>
            <p:cNvSpPr>
              <a:spLocks/>
            </p:cNvSpPr>
            <p:nvPr/>
          </p:nvSpPr>
          <p:spPr bwMode="auto">
            <a:xfrm>
              <a:off x="10800481" y="5866595"/>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1" name="Icon"/>
            <p:cNvSpPr>
              <a:spLocks noEditPoints="1"/>
            </p:cNvSpPr>
            <p:nvPr/>
          </p:nvSpPr>
          <p:spPr bwMode="auto">
            <a:xfrm>
              <a:off x="6600297" y="5871630"/>
              <a:ext cx="473375" cy="412327"/>
            </a:xfrm>
            <a:custGeom>
              <a:avLst/>
              <a:gdLst>
                <a:gd name="T0" fmla="*/ 427 w 585"/>
                <a:gd name="T1" fmla="*/ 104 h 509"/>
                <a:gd name="T2" fmla="*/ 437 w 585"/>
                <a:gd name="T3" fmla="*/ 283 h 509"/>
                <a:gd name="T4" fmla="*/ 416 w 585"/>
                <a:gd name="T5" fmla="*/ 227 h 509"/>
                <a:gd name="T6" fmla="*/ 437 w 585"/>
                <a:gd name="T7" fmla="*/ 283 h 509"/>
                <a:gd name="T8" fmla="*/ 427 w 585"/>
                <a:gd name="T9" fmla="*/ 15 h 509"/>
                <a:gd name="T10" fmla="*/ 427 w 585"/>
                <a:gd name="T11" fmla="*/ 92 h 509"/>
                <a:gd name="T12" fmla="*/ 401 w 585"/>
                <a:gd name="T13" fmla="*/ 223 h 509"/>
                <a:gd name="T14" fmla="*/ 352 w 585"/>
                <a:gd name="T15" fmla="*/ 260 h 509"/>
                <a:gd name="T16" fmla="*/ 370 w 585"/>
                <a:gd name="T17" fmla="*/ 272 h 509"/>
                <a:gd name="T18" fmla="*/ 498 w 585"/>
                <a:gd name="T19" fmla="*/ 33 h 509"/>
                <a:gd name="T20" fmla="*/ 456 w 585"/>
                <a:gd name="T21" fmla="*/ 100 h 509"/>
                <a:gd name="T22" fmla="*/ 321 w 585"/>
                <a:gd name="T23" fmla="*/ 229 h 509"/>
                <a:gd name="T24" fmla="*/ 358 w 585"/>
                <a:gd name="T25" fmla="*/ 180 h 509"/>
                <a:gd name="T26" fmla="*/ 315 w 585"/>
                <a:gd name="T27" fmla="*/ 231 h 509"/>
                <a:gd name="T28" fmla="*/ 544 w 585"/>
                <a:gd name="T29" fmla="*/ 97 h 509"/>
                <a:gd name="T30" fmla="*/ 484 w 585"/>
                <a:gd name="T31" fmla="*/ 110 h 509"/>
                <a:gd name="T32" fmla="*/ 495 w 585"/>
                <a:gd name="T33" fmla="*/ 128 h 509"/>
                <a:gd name="T34" fmla="*/ 500 w 585"/>
                <a:gd name="T35" fmla="*/ 143 h 509"/>
                <a:gd name="T36" fmla="*/ 555 w 585"/>
                <a:gd name="T37" fmla="*/ 165 h 509"/>
                <a:gd name="T38" fmla="*/ 353 w 585"/>
                <a:gd name="T39" fmla="*/ 143 h 509"/>
                <a:gd name="T40" fmla="*/ 298 w 585"/>
                <a:gd name="T41" fmla="*/ 165 h 509"/>
                <a:gd name="T42" fmla="*/ 498 w 585"/>
                <a:gd name="T43" fmla="*/ 275 h 509"/>
                <a:gd name="T44" fmla="*/ 456 w 585"/>
                <a:gd name="T45" fmla="*/ 208 h 509"/>
                <a:gd name="T46" fmla="*/ 492 w 585"/>
                <a:gd name="T47" fmla="*/ 277 h 509"/>
                <a:gd name="T48" fmla="*/ 401 w 585"/>
                <a:gd name="T49" fmla="*/ 85 h 509"/>
                <a:gd name="T50" fmla="*/ 352 w 585"/>
                <a:gd name="T51" fmla="*/ 48 h 509"/>
                <a:gd name="T52" fmla="*/ 397 w 585"/>
                <a:gd name="T53" fmla="*/ 100 h 509"/>
                <a:gd name="T54" fmla="*/ 495 w 585"/>
                <a:gd name="T55" fmla="*/ 180 h 509"/>
                <a:gd name="T56" fmla="*/ 532 w 585"/>
                <a:gd name="T57" fmla="*/ 229 h 509"/>
                <a:gd name="T58" fmla="*/ 373 w 585"/>
                <a:gd name="T59" fmla="*/ 125 h 509"/>
                <a:gd name="T60" fmla="*/ 306 w 585"/>
                <a:gd name="T61" fmla="*/ 82 h 509"/>
                <a:gd name="T62" fmla="*/ 364 w 585"/>
                <a:gd name="T63" fmla="*/ 130 h 509"/>
                <a:gd name="T64" fmla="*/ 9 w 585"/>
                <a:gd name="T65" fmla="*/ 196 h 509"/>
                <a:gd name="T66" fmla="*/ 182 w 585"/>
                <a:gd name="T67" fmla="*/ 190 h 509"/>
                <a:gd name="T68" fmla="*/ 7 w 585"/>
                <a:gd name="T69" fmla="*/ 185 h 509"/>
                <a:gd name="T70" fmla="*/ 214 w 585"/>
                <a:gd name="T71" fmla="*/ 154 h 509"/>
                <a:gd name="T72" fmla="*/ 223 w 585"/>
                <a:gd name="T73" fmla="*/ 68 h 509"/>
                <a:gd name="T74" fmla="*/ 283 w 585"/>
                <a:gd name="T75" fmla="*/ 248 h 509"/>
                <a:gd name="T76" fmla="*/ 207 w 585"/>
                <a:gd name="T77" fmla="*/ 194 h 509"/>
                <a:gd name="T78" fmla="*/ 283 w 585"/>
                <a:gd name="T79" fmla="*/ 248 h 509"/>
                <a:gd name="T80" fmla="*/ 199 w 585"/>
                <a:gd name="T81" fmla="*/ 160 h 509"/>
                <a:gd name="T82" fmla="*/ 499 w 585"/>
                <a:gd name="T83" fmla="*/ 375 h 509"/>
                <a:gd name="T84" fmla="*/ 210 w 585"/>
                <a:gd name="T85" fmla="*/ 210 h 509"/>
                <a:gd name="T86" fmla="*/ 172 w 585"/>
                <a:gd name="T87" fmla="*/ 376 h 509"/>
                <a:gd name="T88" fmla="*/ 68 w 585"/>
                <a:gd name="T89" fmla="*/ 320 h 509"/>
                <a:gd name="T90" fmla="*/ 260 w 585"/>
                <a:gd name="T91" fmla="*/ 451 h 509"/>
                <a:gd name="T92" fmla="*/ 50 w 585"/>
                <a:gd name="T93" fmla="*/ 425 h 509"/>
                <a:gd name="T94" fmla="*/ 267 w 585"/>
                <a:gd name="T95" fmla="*/ 475 h 509"/>
                <a:gd name="T96" fmla="*/ 361 w 585"/>
                <a:gd name="T97" fmla="*/ 424 h 509"/>
                <a:gd name="T98" fmla="*/ 585 w 585"/>
                <a:gd name="T99" fmla="*/ 430 h 509"/>
                <a:gd name="T100" fmla="*/ 180 w 585"/>
                <a:gd name="T101" fmla="*/ 399 h 509"/>
                <a:gd name="T102" fmla="*/ 359 w 585"/>
                <a:gd name="T103" fmla="*/ 4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09">
                  <a:moveTo>
                    <a:pt x="427" y="204"/>
                  </a:moveTo>
                  <a:cubicBezTo>
                    <a:pt x="399" y="204"/>
                    <a:pt x="377" y="182"/>
                    <a:pt x="377" y="154"/>
                  </a:cubicBezTo>
                  <a:cubicBezTo>
                    <a:pt x="377" y="127"/>
                    <a:pt x="399" y="104"/>
                    <a:pt x="427" y="104"/>
                  </a:cubicBezTo>
                  <a:cubicBezTo>
                    <a:pt x="454" y="104"/>
                    <a:pt x="476" y="127"/>
                    <a:pt x="476" y="154"/>
                  </a:cubicBezTo>
                  <a:cubicBezTo>
                    <a:pt x="476" y="182"/>
                    <a:pt x="454" y="204"/>
                    <a:pt x="427" y="204"/>
                  </a:cubicBezTo>
                  <a:close/>
                  <a:moveTo>
                    <a:pt x="437" y="283"/>
                  </a:moveTo>
                  <a:cubicBezTo>
                    <a:pt x="437" y="227"/>
                    <a:pt x="437" y="227"/>
                    <a:pt x="437" y="227"/>
                  </a:cubicBezTo>
                  <a:cubicBezTo>
                    <a:pt x="437" y="221"/>
                    <a:pt x="433" y="217"/>
                    <a:pt x="427" y="217"/>
                  </a:cubicBezTo>
                  <a:cubicBezTo>
                    <a:pt x="421" y="217"/>
                    <a:pt x="416" y="221"/>
                    <a:pt x="416" y="227"/>
                  </a:cubicBezTo>
                  <a:cubicBezTo>
                    <a:pt x="416" y="283"/>
                    <a:pt x="416" y="283"/>
                    <a:pt x="416" y="283"/>
                  </a:cubicBezTo>
                  <a:cubicBezTo>
                    <a:pt x="416" y="289"/>
                    <a:pt x="421" y="293"/>
                    <a:pt x="427" y="293"/>
                  </a:cubicBezTo>
                  <a:cubicBezTo>
                    <a:pt x="433" y="293"/>
                    <a:pt x="437" y="289"/>
                    <a:pt x="437" y="283"/>
                  </a:cubicBezTo>
                  <a:close/>
                  <a:moveTo>
                    <a:pt x="437" y="81"/>
                  </a:moveTo>
                  <a:cubicBezTo>
                    <a:pt x="437" y="26"/>
                    <a:pt x="437" y="26"/>
                    <a:pt x="437" y="26"/>
                  </a:cubicBezTo>
                  <a:cubicBezTo>
                    <a:pt x="437" y="20"/>
                    <a:pt x="433" y="15"/>
                    <a:pt x="427" y="15"/>
                  </a:cubicBezTo>
                  <a:cubicBezTo>
                    <a:pt x="421" y="15"/>
                    <a:pt x="416" y="20"/>
                    <a:pt x="416" y="26"/>
                  </a:cubicBezTo>
                  <a:cubicBezTo>
                    <a:pt x="416" y="81"/>
                    <a:pt x="416" y="81"/>
                    <a:pt x="416" y="81"/>
                  </a:cubicBezTo>
                  <a:cubicBezTo>
                    <a:pt x="416" y="87"/>
                    <a:pt x="421" y="92"/>
                    <a:pt x="427" y="92"/>
                  </a:cubicBezTo>
                  <a:cubicBezTo>
                    <a:pt x="433" y="92"/>
                    <a:pt x="437" y="87"/>
                    <a:pt x="437" y="81"/>
                  </a:cubicBezTo>
                  <a:close/>
                  <a:moveTo>
                    <a:pt x="370" y="272"/>
                  </a:moveTo>
                  <a:cubicBezTo>
                    <a:pt x="401" y="223"/>
                    <a:pt x="401" y="223"/>
                    <a:pt x="401" y="223"/>
                  </a:cubicBezTo>
                  <a:cubicBezTo>
                    <a:pt x="404" y="218"/>
                    <a:pt x="402" y="211"/>
                    <a:pt x="397" y="208"/>
                  </a:cubicBezTo>
                  <a:cubicBezTo>
                    <a:pt x="392" y="205"/>
                    <a:pt x="386" y="206"/>
                    <a:pt x="383" y="211"/>
                  </a:cubicBezTo>
                  <a:cubicBezTo>
                    <a:pt x="352" y="260"/>
                    <a:pt x="352" y="260"/>
                    <a:pt x="352" y="260"/>
                  </a:cubicBezTo>
                  <a:cubicBezTo>
                    <a:pt x="348" y="265"/>
                    <a:pt x="350" y="272"/>
                    <a:pt x="355" y="275"/>
                  </a:cubicBezTo>
                  <a:cubicBezTo>
                    <a:pt x="357" y="276"/>
                    <a:pt x="359" y="277"/>
                    <a:pt x="361" y="277"/>
                  </a:cubicBezTo>
                  <a:cubicBezTo>
                    <a:pt x="364" y="277"/>
                    <a:pt x="368" y="275"/>
                    <a:pt x="370" y="272"/>
                  </a:cubicBezTo>
                  <a:close/>
                  <a:moveTo>
                    <a:pt x="471" y="97"/>
                  </a:moveTo>
                  <a:cubicBezTo>
                    <a:pt x="502" y="48"/>
                    <a:pt x="502" y="48"/>
                    <a:pt x="502" y="48"/>
                  </a:cubicBezTo>
                  <a:cubicBezTo>
                    <a:pt x="505" y="43"/>
                    <a:pt x="503" y="37"/>
                    <a:pt x="498" y="33"/>
                  </a:cubicBezTo>
                  <a:cubicBezTo>
                    <a:pt x="493" y="30"/>
                    <a:pt x="487" y="32"/>
                    <a:pt x="483" y="37"/>
                  </a:cubicBezTo>
                  <a:cubicBezTo>
                    <a:pt x="452" y="85"/>
                    <a:pt x="452" y="85"/>
                    <a:pt x="452" y="85"/>
                  </a:cubicBezTo>
                  <a:cubicBezTo>
                    <a:pt x="449" y="90"/>
                    <a:pt x="451" y="97"/>
                    <a:pt x="456" y="100"/>
                  </a:cubicBezTo>
                  <a:cubicBezTo>
                    <a:pt x="457" y="101"/>
                    <a:pt x="459" y="102"/>
                    <a:pt x="461" y="102"/>
                  </a:cubicBezTo>
                  <a:cubicBezTo>
                    <a:pt x="465" y="102"/>
                    <a:pt x="469" y="100"/>
                    <a:pt x="471" y="97"/>
                  </a:cubicBezTo>
                  <a:close/>
                  <a:moveTo>
                    <a:pt x="321" y="229"/>
                  </a:moveTo>
                  <a:cubicBezTo>
                    <a:pt x="369" y="198"/>
                    <a:pt x="369" y="198"/>
                    <a:pt x="369" y="198"/>
                  </a:cubicBezTo>
                  <a:cubicBezTo>
                    <a:pt x="374" y="195"/>
                    <a:pt x="376" y="188"/>
                    <a:pt x="373" y="183"/>
                  </a:cubicBezTo>
                  <a:cubicBezTo>
                    <a:pt x="370" y="178"/>
                    <a:pt x="363" y="177"/>
                    <a:pt x="358" y="180"/>
                  </a:cubicBezTo>
                  <a:cubicBezTo>
                    <a:pt x="309" y="211"/>
                    <a:pt x="309" y="211"/>
                    <a:pt x="309" y="211"/>
                  </a:cubicBezTo>
                  <a:cubicBezTo>
                    <a:pt x="304" y="214"/>
                    <a:pt x="303" y="221"/>
                    <a:pt x="306" y="226"/>
                  </a:cubicBezTo>
                  <a:cubicBezTo>
                    <a:pt x="308" y="229"/>
                    <a:pt x="311" y="231"/>
                    <a:pt x="315" y="231"/>
                  </a:cubicBezTo>
                  <a:cubicBezTo>
                    <a:pt x="317" y="231"/>
                    <a:pt x="319" y="230"/>
                    <a:pt x="321" y="229"/>
                  </a:cubicBezTo>
                  <a:close/>
                  <a:moveTo>
                    <a:pt x="495" y="128"/>
                  </a:moveTo>
                  <a:cubicBezTo>
                    <a:pt x="544" y="97"/>
                    <a:pt x="544" y="97"/>
                    <a:pt x="544" y="97"/>
                  </a:cubicBezTo>
                  <a:cubicBezTo>
                    <a:pt x="549" y="94"/>
                    <a:pt x="551" y="87"/>
                    <a:pt x="547" y="82"/>
                  </a:cubicBezTo>
                  <a:cubicBezTo>
                    <a:pt x="544" y="77"/>
                    <a:pt x="537" y="76"/>
                    <a:pt x="532" y="79"/>
                  </a:cubicBezTo>
                  <a:cubicBezTo>
                    <a:pt x="484" y="110"/>
                    <a:pt x="484" y="110"/>
                    <a:pt x="484" y="110"/>
                  </a:cubicBezTo>
                  <a:cubicBezTo>
                    <a:pt x="479" y="113"/>
                    <a:pt x="477" y="120"/>
                    <a:pt x="480" y="125"/>
                  </a:cubicBezTo>
                  <a:cubicBezTo>
                    <a:pt x="482" y="128"/>
                    <a:pt x="486" y="130"/>
                    <a:pt x="490" y="130"/>
                  </a:cubicBezTo>
                  <a:cubicBezTo>
                    <a:pt x="492" y="130"/>
                    <a:pt x="494" y="130"/>
                    <a:pt x="495" y="128"/>
                  </a:cubicBezTo>
                  <a:close/>
                  <a:moveTo>
                    <a:pt x="566" y="154"/>
                  </a:moveTo>
                  <a:cubicBezTo>
                    <a:pt x="566" y="148"/>
                    <a:pt x="561" y="143"/>
                    <a:pt x="555" y="143"/>
                  </a:cubicBezTo>
                  <a:cubicBezTo>
                    <a:pt x="500" y="143"/>
                    <a:pt x="500" y="143"/>
                    <a:pt x="500" y="143"/>
                  </a:cubicBezTo>
                  <a:cubicBezTo>
                    <a:pt x="494" y="143"/>
                    <a:pt x="489" y="148"/>
                    <a:pt x="489" y="154"/>
                  </a:cubicBezTo>
                  <a:cubicBezTo>
                    <a:pt x="489" y="160"/>
                    <a:pt x="494" y="165"/>
                    <a:pt x="500" y="165"/>
                  </a:cubicBezTo>
                  <a:cubicBezTo>
                    <a:pt x="555" y="165"/>
                    <a:pt x="555" y="165"/>
                    <a:pt x="555" y="165"/>
                  </a:cubicBezTo>
                  <a:cubicBezTo>
                    <a:pt x="561" y="165"/>
                    <a:pt x="566" y="160"/>
                    <a:pt x="566" y="154"/>
                  </a:cubicBezTo>
                  <a:close/>
                  <a:moveTo>
                    <a:pt x="364" y="154"/>
                  </a:moveTo>
                  <a:cubicBezTo>
                    <a:pt x="364" y="148"/>
                    <a:pt x="359" y="143"/>
                    <a:pt x="353" y="143"/>
                  </a:cubicBezTo>
                  <a:cubicBezTo>
                    <a:pt x="298" y="143"/>
                    <a:pt x="298" y="143"/>
                    <a:pt x="298" y="143"/>
                  </a:cubicBezTo>
                  <a:cubicBezTo>
                    <a:pt x="292" y="143"/>
                    <a:pt x="287" y="148"/>
                    <a:pt x="287" y="154"/>
                  </a:cubicBezTo>
                  <a:cubicBezTo>
                    <a:pt x="287" y="160"/>
                    <a:pt x="292" y="165"/>
                    <a:pt x="298" y="165"/>
                  </a:cubicBezTo>
                  <a:cubicBezTo>
                    <a:pt x="353" y="165"/>
                    <a:pt x="353" y="165"/>
                    <a:pt x="353" y="165"/>
                  </a:cubicBezTo>
                  <a:cubicBezTo>
                    <a:pt x="359" y="165"/>
                    <a:pt x="364" y="160"/>
                    <a:pt x="364" y="154"/>
                  </a:cubicBezTo>
                  <a:close/>
                  <a:moveTo>
                    <a:pt x="498" y="275"/>
                  </a:moveTo>
                  <a:cubicBezTo>
                    <a:pt x="503" y="272"/>
                    <a:pt x="505" y="265"/>
                    <a:pt x="502" y="260"/>
                  </a:cubicBezTo>
                  <a:cubicBezTo>
                    <a:pt x="471" y="211"/>
                    <a:pt x="471" y="211"/>
                    <a:pt x="471" y="211"/>
                  </a:cubicBezTo>
                  <a:cubicBezTo>
                    <a:pt x="467" y="206"/>
                    <a:pt x="461" y="205"/>
                    <a:pt x="456" y="208"/>
                  </a:cubicBezTo>
                  <a:cubicBezTo>
                    <a:pt x="451" y="211"/>
                    <a:pt x="449" y="218"/>
                    <a:pt x="452" y="223"/>
                  </a:cubicBezTo>
                  <a:cubicBezTo>
                    <a:pt x="483" y="272"/>
                    <a:pt x="483" y="272"/>
                    <a:pt x="483" y="272"/>
                  </a:cubicBezTo>
                  <a:cubicBezTo>
                    <a:pt x="485" y="275"/>
                    <a:pt x="489" y="277"/>
                    <a:pt x="492" y="277"/>
                  </a:cubicBezTo>
                  <a:cubicBezTo>
                    <a:pt x="494" y="277"/>
                    <a:pt x="496" y="276"/>
                    <a:pt x="498" y="275"/>
                  </a:cubicBezTo>
                  <a:close/>
                  <a:moveTo>
                    <a:pt x="397" y="100"/>
                  </a:moveTo>
                  <a:cubicBezTo>
                    <a:pt x="402" y="97"/>
                    <a:pt x="404" y="90"/>
                    <a:pt x="401" y="85"/>
                  </a:cubicBezTo>
                  <a:cubicBezTo>
                    <a:pt x="370" y="37"/>
                    <a:pt x="370" y="37"/>
                    <a:pt x="370" y="37"/>
                  </a:cubicBezTo>
                  <a:cubicBezTo>
                    <a:pt x="367" y="32"/>
                    <a:pt x="360" y="30"/>
                    <a:pt x="355" y="33"/>
                  </a:cubicBezTo>
                  <a:cubicBezTo>
                    <a:pt x="350" y="37"/>
                    <a:pt x="348" y="43"/>
                    <a:pt x="352" y="48"/>
                  </a:cubicBezTo>
                  <a:cubicBezTo>
                    <a:pt x="383" y="97"/>
                    <a:pt x="383" y="97"/>
                    <a:pt x="383" y="97"/>
                  </a:cubicBezTo>
                  <a:cubicBezTo>
                    <a:pt x="385" y="100"/>
                    <a:pt x="388" y="102"/>
                    <a:pt x="392" y="102"/>
                  </a:cubicBezTo>
                  <a:cubicBezTo>
                    <a:pt x="394" y="102"/>
                    <a:pt x="396" y="101"/>
                    <a:pt x="397" y="100"/>
                  </a:cubicBezTo>
                  <a:close/>
                  <a:moveTo>
                    <a:pt x="547" y="226"/>
                  </a:moveTo>
                  <a:cubicBezTo>
                    <a:pt x="551" y="221"/>
                    <a:pt x="549" y="214"/>
                    <a:pt x="544" y="211"/>
                  </a:cubicBezTo>
                  <a:cubicBezTo>
                    <a:pt x="495" y="180"/>
                    <a:pt x="495" y="180"/>
                    <a:pt x="495" y="180"/>
                  </a:cubicBezTo>
                  <a:cubicBezTo>
                    <a:pt x="490" y="177"/>
                    <a:pt x="484" y="178"/>
                    <a:pt x="480" y="183"/>
                  </a:cubicBezTo>
                  <a:cubicBezTo>
                    <a:pt x="477" y="188"/>
                    <a:pt x="479" y="195"/>
                    <a:pt x="484" y="198"/>
                  </a:cubicBezTo>
                  <a:cubicBezTo>
                    <a:pt x="532" y="229"/>
                    <a:pt x="532" y="229"/>
                    <a:pt x="532" y="229"/>
                  </a:cubicBezTo>
                  <a:cubicBezTo>
                    <a:pt x="534" y="230"/>
                    <a:pt x="536" y="231"/>
                    <a:pt x="538" y="231"/>
                  </a:cubicBezTo>
                  <a:cubicBezTo>
                    <a:pt x="542" y="231"/>
                    <a:pt x="545" y="229"/>
                    <a:pt x="547" y="226"/>
                  </a:cubicBezTo>
                  <a:close/>
                  <a:moveTo>
                    <a:pt x="373" y="125"/>
                  </a:moveTo>
                  <a:cubicBezTo>
                    <a:pt x="376" y="120"/>
                    <a:pt x="374" y="113"/>
                    <a:pt x="369" y="110"/>
                  </a:cubicBezTo>
                  <a:cubicBezTo>
                    <a:pt x="321" y="79"/>
                    <a:pt x="321" y="79"/>
                    <a:pt x="321" y="79"/>
                  </a:cubicBezTo>
                  <a:cubicBezTo>
                    <a:pt x="316" y="76"/>
                    <a:pt x="309" y="77"/>
                    <a:pt x="306" y="82"/>
                  </a:cubicBezTo>
                  <a:cubicBezTo>
                    <a:pt x="303" y="87"/>
                    <a:pt x="304" y="94"/>
                    <a:pt x="309" y="97"/>
                  </a:cubicBezTo>
                  <a:cubicBezTo>
                    <a:pt x="358" y="128"/>
                    <a:pt x="358" y="128"/>
                    <a:pt x="358" y="128"/>
                  </a:cubicBezTo>
                  <a:cubicBezTo>
                    <a:pt x="360" y="130"/>
                    <a:pt x="362" y="130"/>
                    <a:pt x="364" y="130"/>
                  </a:cubicBezTo>
                  <a:cubicBezTo>
                    <a:pt x="367" y="130"/>
                    <a:pt x="371" y="128"/>
                    <a:pt x="373" y="125"/>
                  </a:cubicBezTo>
                  <a:close/>
                  <a:moveTo>
                    <a:pt x="7" y="185"/>
                  </a:moveTo>
                  <a:cubicBezTo>
                    <a:pt x="1" y="185"/>
                    <a:pt x="0" y="194"/>
                    <a:pt x="9" y="196"/>
                  </a:cubicBezTo>
                  <a:cubicBezTo>
                    <a:pt x="13" y="197"/>
                    <a:pt x="52" y="202"/>
                    <a:pt x="89" y="205"/>
                  </a:cubicBezTo>
                  <a:cubicBezTo>
                    <a:pt x="122" y="209"/>
                    <a:pt x="151" y="212"/>
                    <a:pt x="161" y="208"/>
                  </a:cubicBezTo>
                  <a:cubicBezTo>
                    <a:pt x="169" y="204"/>
                    <a:pt x="177" y="197"/>
                    <a:pt x="182" y="190"/>
                  </a:cubicBezTo>
                  <a:cubicBezTo>
                    <a:pt x="178" y="185"/>
                    <a:pt x="174" y="179"/>
                    <a:pt x="174" y="172"/>
                  </a:cubicBezTo>
                  <a:cubicBezTo>
                    <a:pt x="174" y="172"/>
                    <a:pt x="175" y="171"/>
                    <a:pt x="175" y="170"/>
                  </a:cubicBezTo>
                  <a:cubicBezTo>
                    <a:pt x="134" y="174"/>
                    <a:pt x="12" y="184"/>
                    <a:pt x="7" y="185"/>
                  </a:cubicBezTo>
                  <a:close/>
                  <a:moveTo>
                    <a:pt x="190" y="151"/>
                  </a:moveTo>
                  <a:cubicBezTo>
                    <a:pt x="193" y="150"/>
                    <a:pt x="196" y="149"/>
                    <a:pt x="199" y="149"/>
                  </a:cubicBezTo>
                  <a:cubicBezTo>
                    <a:pt x="204" y="149"/>
                    <a:pt x="209" y="151"/>
                    <a:pt x="214" y="154"/>
                  </a:cubicBezTo>
                  <a:cubicBezTo>
                    <a:pt x="232" y="117"/>
                    <a:pt x="281" y="15"/>
                    <a:pt x="283" y="11"/>
                  </a:cubicBezTo>
                  <a:cubicBezTo>
                    <a:pt x="286" y="5"/>
                    <a:pt x="278" y="0"/>
                    <a:pt x="272" y="6"/>
                  </a:cubicBezTo>
                  <a:cubicBezTo>
                    <a:pt x="269" y="9"/>
                    <a:pt x="245" y="39"/>
                    <a:pt x="223" y="68"/>
                  </a:cubicBezTo>
                  <a:cubicBezTo>
                    <a:pt x="204" y="94"/>
                    <a:pt x="186" y="116"/>
                    <a:pt x="185" y="125"/>
                  </a:cubicBezTo>
                  <a:cubicBezTo>
                    <a:pt x="184" y="134"/>
                    <a:pt x="187" y="143"/>
                    <a:pt x="190" y="151"/>
                  </a:cubicBezTo>
                  <a:close/>
                  <a:moveTo>
                    <a:pt x="283" y="248"/>
                  </a:moveTo>
                  <a:cubicBezTo>
                    <a:pt x="269" y="219"/>
                    <a:pt x="258" y="193"/>
                    <a:pt x="250" y="187"/>
                  </a:cubicBezTo>
                  <a:cubicBezTo>
                    <a:pt x="242" y="182"/>
                    <a:pt x="232" y="180"/>
                    <a:pt x="222" y="179"/>
                  </a:cubicBezTo>
                  <a:cubicBezTo>
                    <a:pt x="220" y="186"/>
                    <a:pt x="215" y="191"/>
                    <a:pt x="207" y="194"/>
                  </a:cubicBezTo>
                  <a:cubicBezTo>
                    <a:pt x="230" y="225"/>
                    <a:pt x="302" y="322"/>
                    <a:pt x="305" y="326"/>
                  </a:cubicBezTo>
                  <a:cubicBezTo>
                    <a:pt x="309" y="330"/>
                    <a:pt x="317" y="327"/>
                    <a:pt x="315" y="319"/>
                  </a:cubicBezTo>
                  <a:cubicBezTo>
                    <a:pt x="314" y="314"/>
                    <a:pt x="298" y="280"/>
                    <a:pt x="283" y="248"/>
                  </a:cubicBezTo>
                  <a:close/>
                  <a:moveTo>
                    <a:pt x="199" y="185"/>
                  </a:moveTo>
                  <a:cubicBezTo>
                    <a:pt x="206" y="185"/>
                    <a:pt x="212" y="180"/>
                    <a:pt x="212" y="172"/>
                  </a:cubicBezTo>
                  <a:cubicBezTo>
                    <a:pt x="212" y="165"/>
                    <a:pt x="206" y="160"/>
                    <a:pt x="199" y="160"/>
                  </a:cubicBezTo>
                  <a:cubicBezTo>
                    <a:pt x="191" y="160"/>
                    <a:pt x="185" y="165"/>
                    <a:pt x="185" y="172"/>
                  </a:cubicBezTo>
                  <a:cubicBezTo>
                    <a:pt x="185" y="180"/>
                    <a:pt x="191" y="185"/>
                    <a:pt x="199" y="185"/>
                  </a:cubicBezTo>
                  <a:close/>
                  <a:moveTo>
                    <a:pt x="499" y="375"/>
                  </a:moveTo>
                  <a:cubicBezTo>
                    <a:pt x="415" y="289"/>
                    <a:pt x="341" y="320"/>
                    <a:pt x="276" y="348"/>
                  </a:cubicBezTo>
                  <a:cubicBezTo>
                    <a:pt x="258" y="356"/>
                    <a:pt x="239" y="364"/>
                    <a:pt x="221" y="369"/>
                  </a:cubicBezTo>
                  <a:cubicBezTo>
                    <a:pt x="210" y="210"/>
                    <a:pt x="210" y="210"/>
                    <a:pt x="210" y="210"/>
                  </a:cubicBezTo>
                  <a:cubicBezTo>
                    <a:pt x="193" y="191"/>
                    <a:pt x="193" y="191"/>
                    <a:pt x="193" y="191"/>
                  </a:cubicBezTo>
                  <a:cubicBezTo>
                    <a:pt x="186" y="199"/>
                    <a:pt x="186" y="199"/>
                    <a:pt x="186" y="199"/>
                  </a:cubicBezTo>
                  <a:cubicBezTo>
                    <a:pt x="172" y="376"/>
                    <a:pt x="172" y="376"/>
                    <a:pt x="172" y="376"/>
                  </a:cubicBezTo>
                  <a:cubicBezTo>
                    <a:pt x="165" y="375"/>
                    <a:pt x="159" y="375"/>
                    <a:pt x="152" y="373"/>
                  </a:cubicBezTo>
                  <a:cubicBezTo>
                    <a:pt x="151" y="373"/>
                    <a:pt x="151" y="373"/>
                    <a:pt x="150" y="373"/>
                  </a:cubicBezTo>
                  <a:cubicBezTo>
                    <a:pt x="124" y="366"/>
                    <a:pt x="97" y="351"/>
                    <a:pt x="68" y="320"/>
                  </a:cubicBezTo>
                  <a:cubicBezTo>
                    <a:pt x="51" y="335"/>
                    <a:pt x="51" y="335"/>
                    <a:pt x="51" y="335"/>
                  </a:cubicBezTo>
                  <a:cubicBezTo>
                    <a:pt x="82" y="369"/>
                    <a:pt x="112" y="386"/>
                    <a:pt x="140" y="394"/>
                  </a:cubicBezTo>
                  <a:cubicBezTo>
                    <a:pt x="183" y="437"/>
                    <a:pt x="223" y="451"/>
                    <a:pt x="260" y="451"/>
                  </a:cubicBezTo>
                  <a:cubicBezTo>
                    <a:pt x="261" y="451"/>
                    <a:pt x="263" y="451"/>
                    <a:pt x="264" y="451"/>
                  </a:cubicBezTo>
                  <a:cubicBezTo>
                    <a:pt x="262" y="452"/>
                    <a:pt x="260" y="453"/>
                    <a:pt x="258" y="453"/>
                  </a:cubicBezTo>
                  <a:cubicBezTo>
                    <a:pt x="192" y="482"/>
                    <a:pt x="129" y="509"/>
                    <a:pt x="50" y="425"/>
                  </a:cubicBezTo>
                  <a:cubicBezTo>
                    <a:pt x="33" y="441"/>
                    <a:pt x="33" y="441"/>
                    <a:pt x="33" y="441"/>
                  </a:cubicBezTo>
                  <a:cubicBezTo>
                    <a:pt x="78" y="489"/>
                    <a:pt x="120" y="504"/>
                    <a:pt x="159" y="504"/>
                  </a:cubicBezTo>
                  <a:cubicBezTo>
                    <a:pt x="198" y="504"/>
                    <a:pt x="234" y="489"/>
                    <a:pt x="267" y="475"/>
                  </a:cubicBezTo>
                  <a:cubicBezTo>
                    <a:pt x="335" y="446"/>
                    <a:pt x="393" y="421"/>
                    <a:pt x="467" y="499"/>
                  </a:cubicBezTo>
                  <a:cubicBezTo>
                    <a:pt x="484" y="484"/>
                    <a:pt x="484" y="484"/>
                    <a:pt x="484" y="484"/>
                  </a:cubicBezTo>
                  <a:cubicBezTo>
                    <a:pt x="440" y="437"/>
                    <a:pt x="399" y="423"/>
                    <a:pt x="361" y="424"/>
                  </a:cubicBezTo>
                  <a:cubicBezTo>
                    <a:pt x="364" y="423"/>
                    <a:pt x="366" y="422"/>
                    <a:pt x="368" y="421"/>
                  </a:cubicBezTo>
                  <a:cubicBezTo>
                    <a:pt x="436" y="392"/>
                    <a:pt x="494" y="367"/>
                    <a:pt x="568" y="446"/>
                  </a:cubicBezTo>
                  <a:cubicBezTo>
                    <a:pt x="585" y="430"/>
                    <a:pt x="585" y="430"/>
                    <a:pt x="585" y="430"/>
                  </a:cubicBezTo>
                  <a:cubicBezTo>
                    <a:pt x="555" y="398"/>
                    <a:pt x="526" y="382"/>
                    <a:pt x="499" y="375"/>
                  </a:cubicBezTo>
                  <a:close/>
                  <a:moveTo>
                    <a:pt x="359" y="400"/>
                  </a:moveTo>
                  <a:cubicBezTo>
                    <a:pt x="301" y="425"/>
                    <a:pt x="246" y="449"/>
                    <a:pt x="180" y="399"/>
                  </a:cubicBezTo>
                  <a:cubicBezTo>
                    <a:pt x="218" y="398"/>
                    <a:pt x="253" y="383"/>
                    <a:pt x="285" y="369"/>
                  </a:cubicBezTo>
                  <a:cubicBezTo>
                    <a:pt x="345" y="343"/>
                    <a:pt x="398" y="321"/>
                    <a:pt x="460" y="371"/>
                  </a:cubicBezTo>
                  <a:cubicBezTo>
                    <a:pt x="424" y="372"/>
                    <a:pt x="391" y="386"/>
                    <a:pt x="359" y="4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2" name="Icon"/>
            <p:cNvSpPr>
              <a:spLocks noEditPoints="1"/>
            </p:cNvSpPr>
            <p:nvPr/>
          </p:nvSpPr>
          <p:spPr bwMode="auto">
            <a:xfrm>
              <a:off x="7242018" y="5896288"/>
              <a:ext cx="409170" cy="363011"/>
            </a:xfrm>
            <a:custGeom>
              <a:avLst/>
              <a:gdLst>
                <a:gd name="T0" fmla="*/ 514 w 522"/>
                <a:gd name="T1" fmla="*/ 86 h 463"/>
                <a:gd name="T2" fmla="*/ 484 w 522"/>
                <a:gd name="T3" fmla="*/ 87 h 463"/>
                <a:gd name="T4" fmla="*/ 433 w 522"/>
                <a:gd name="T5" fmla="*/ 140 h 463"/>
                <a:gd name="T6" fmla="*/ 362 w 522"/>
                <a:gd name="T7" fmla="*/ 69 h 463"/>
                <a:gd name="T8" fmla="*/ 239 w 522"/>
                <a:gd name="T9" fmla="*/ 69 h 463"/>
                <a:gd name="T10" fmla="*/ 239 w 522"/>
                <a:gd name="T11" fmla="*/ 69 h 463"/>
                <a:gd name="T12" fmla="*/ 239 w 522"/>
                <a:gd name="T13" fmla="*/ 69 h 463"/>
                <a:gd name="T14" fmla="*/ 165 w 522"/>
                <a:gd name="T15" fmla="*/ 156 h 463"/>
                <a:gd name="T16" fmla="*/ 168 w 522"/>
                <a:gd name="T17" fmla="*/ 185 h 463"/>
                <a:gd name="T18" fmla="*/ 197 w 522"/>
                <a:gd name="T19" fmla="*/ 183 h 463"/>
                <a:gd name="T20" fmla="*/ 259 w 522"/>
                <a:gd name="T21" fmla="*/ 109 h 463"/>
                <a:gd name="T22" fmla="*/ 296 w 522"/>
                <a:gd name="T23" fmla="*/ 109 h 463"/>
                <a:gd name="T24" fmla="*/ 157 w 522"/>
                <a:gd name="T25" fmla="*/ 273 h 463"/>
                <a:gd name="T26" fmla="*/ 61 w 522"/>
                <a:gd name="T27" fmla="*/ 273 h 463"/>
                <a:gd name="T28" fmla="*/ 35 w 522"/>
                <a:gd name="T29" fmla="*/ 298 h 463"/>
                <a:gd name="T30" fmla="*/ 61 w 522"/>
                <a:gd name="T31" fmla="*/ 324 h 463"/>
                <a:gd name="T32" fmla="*/ 186 w 522"/>
                <a:gd name="T33" fmla="*/ 324 h 463"/>
                <a:gd name="T34" fmla="*/ 207 w 522"/>
                <a:gd name="T35" fmla="*/ 312 h 463"/>
                <a:gd name="T36" fmla="*/ 259 w 522"/>
                <a:gd name="T37" fmla="*/ 253 h 463"/>
                <a:gd name="T38" fmla="*/ 321 w 522"/>
                <a:gd name="T39" fmla="*/ 314 h 463"/>
                <a:gd name="T40" fmla="*/ 296 w 522"/>
                <a:gd name="T41" fmla="*/ 430 h 463"/>
                <a:gd name="T42" fmla="*/ 316 w 522"/>
                <a:gd name="T43" fmla="*/ 460 h 463"/>
                <a:gd name="T44" fmla="*/ 346 w 522"/>
                <a:gd name="T45" fmla="*/ 440 h 463"/>
                <a:gd name="T46" fmla="*/ 378 w 522"/>
                <a:gd name="T47" fmla="*/ 289 h 463"/>
                <a:gd name="T48" fmla="*/ 378 w 522"/>
                <a:gd name="T49" fmla="*/ 289 h 463"/>
                <a:gd name="T50" fmla="*/ 369 w 522"/>
                <a:gd name="T51" fmla="*/ 267 h 463"/>
                <a:gd name="T52" fmla="*/ 318 w 522"/>
                <a:gd name="T53" fmla="*/ 214 h 463"/>
                <a:gd name="T54" fmla="*/ 378 w 522"/>
                <a:gd name="T55" fmla="*/ 144 h 463"/>
                <a:gd name="T56" fmla="*/ 419 w 522"/>
                <a:gd name="T57" fmla="*/ 182 h 463"/>
                <a:gd name="T58" fmla="*/ 420 w 522"/>
                <a:gd name="T59" fmla="*/ 183 h 463"/>
                <a:gd name="T60" fmla="*/ 422 w 522"/>
                <a:gd name="T61" fmla="*/ 184 h 463"/>
                <a:gd name="T62" fmla="*/ 423 w 522"/>
                <a:gd name="T63" fmla="*/ 186 h 463"/>
                <a:gd name="T64" fmla="*/ 423 w 522"/>
                <a:gd name="T65" fmla="*/ 186 h 463"/>
                <a:gd name="T66" fmla="*/ 446 w 522"/>
                <a:gd name="T67" fmla="*/ 185 h 463"/>
                <a:gd name="T68" fmla="*/ 447 w 522"/>
                <a:gd name="T69" fmla="*/ 185 h 463"/>
                <a:gd name="T70" fmla="*/ 514 w 522"/>
                <a:gd name="T71" fmla="*/ 116 h 463"/>
                <a:gd name="T72" fmla="*/ 514 w 522"/>
                <a:gd name="T73" fmla="*/ 86 h 463"/>
                <a:gd name="T74" fmla="*/ 440 w 522"/>
                <a:gd name="T75" fmla="*/ 40 h 463"/>
                <a:gd name="T76" fmla="*/ 400 w 522"/>
                <a:gd name="T77" fmla="*/ 0 h 463"/>
                <a:gd name="T78" fmla="*/ 361 w 522"/>
                <a:gd name="T79" fmla="*/ 40 h 463"/>
                <a:gd name="T80" fmla="*/ 400 w 522"/>
                <a:gd name="T81" fmla="*/ 79 h 463"/>
                <a:gd name="T82" fmla="*/ 440 w 522"/>
                <a:gd name="T83" fmla="*/ 40 h 463"/>
                <a:gd name="T84" fmla="*/ 109 w 522"/>
                <a:gd name="T85" fmla="*/ 206 h 463"/>
                <a:gd name="T86" fmla="*/ 13 w 522"/>
                <a:gd name="T87" fmla="*/ 206 h 463"/>
                <a:gd name="T88" fmla="*/ 0 w 522"/>
                <a:gd name="T89" fmla="*/ 194 h 463"/>
                <a:gd name="T90" fmla="*/ 13 w 522"/>
                <a:gd name="T91" fmla="*/ 181 h 463"/>
                <a:gd name="T92" fmla="*/ 109 w 522"/>
                <a:gd name="T93" fmla="*/ 181 h 463"/>
                <a:gd name="T94" fmla="*/ 122 w 522"/>
                <a:gd name="T95" fmla="*/ 194 h 463"/>
                <a:gd name="T96" fmla="*/ 109 w 522"/>
                <a:gd name="T97" fmla="*/ 206 h 463"/>
                <a:gd name="T98" fmla="*/ 134 w 522"/>
                <a:gd name="T99" fmla="*/ 122 h 463"/>
                <a:gd name="T100" fmla="*/ 13 w 522"/>
                <a:gd name="T101" fmla="*/ 122 h 463"/>
                <a:gd name="T102" fmla="*/ 0 w 522"/>
                <a:gd name="T103" fmla="*/ 109 h 463"/>
                <a:gd name="T104" fmla="*/ 13 w 522"/>
                <a:gd name="T105" fmla="*/ 96 h 463"/>
                <a:gd name="T106" fmla="*/ 134 w 522"/>
                <a:gd name="T107" fmla="*/ 96 h 463"/>
                <a:gd name="T108" fmla="*/ 147 w 522"/>
                <a:gd name="T109" fmla="*/ 109 h 463"/>
                <a:gd name="T110" fmla="*/ 134 w 522"/>
                <a:gd name="T111" fmla="*/ 122 h 463"/>
                <a:gd name="T112" fmla="*/ 227 w 522"/>
                <a:gd name="T113" fmla="*/ 37 h 463"/>
                <a:gd name="T114" fmla="*/ 13 w 522"/>
                <a:gd name="T115" fmla="*/ 37 h 463"/>
                <a:gd name="T116" fmla="*/ 0 w 522"/>
                <a:gd name="T117" fmla="*/ 24 h 463"/>
                <a:gd name="T118" fmla="*/ 13 w 522"/>
                <a:gd name="T119" fmla="*/ 12 h 463"/>
                <a:gd name="T120" fmla="*/ 227 w 522"/>
                <a:gd name="T121" fmla="*/ 12 h 463"/>
                <a:gd name="T122" fmla="*/ 240 w 522"/>
                <a:gd name="T123" fmla="*/ 24 h 463"/>
                <a:gd name="T124" fmla="*/ 227 w 522"/>
                <a:gd name="T125" fmla="*/ 3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463">
                  <a:moveTo>
                    <a:pt x="514" y="86"/>
                  </a:moveTo>
                  <a:cubicBezTo>
                    <a:pt x="505" y="78"/>
                    <a:pt x="492" y="79"/>
                    <a:pt x="484" y="87"/>
                  </a:cubicBezTo>
                  <a:cubicBezTo>
                    <a:pt x="433" y="140"/>
                    <a:pt x="433" y="140"/>
                    <a:pt x="433" y="140"/>
                  </a:cubicBezTo>
                  <a:cubicBezTo>
                    <a:pt x="362" y="69"/>
                    <a:pt x="362" y="69"/>
                    <a:pt x="362" y="69"/>
                  </a:cubicBezTo>
                  <a:cubicBezTo>
                    <a:pt x="239" y="69"/>
                    <a:pt x="239" y="69"/>
                    <a:pt x="239" y="69"/>
                  </a:cubicBezTo>
                  <a:cubicBezTo>
                    <a:pt x="239" y="69"/>
                    <a:pt x="239" y="69"/>
                    <a:pt x="239" y="69"/>
                  </a:cubicBezTo>
                  <a:cubicBezTo>
                    <a:pt x="239" y="69"/>
                    <a:pt x="239" y="69"/>
                    <a:pt x="239" y="69"/>
                  </a:cubicBezTo>
                  <a:cubicBezTo>
                    <a:pt x="165" y="156"/>
                    <a:pt x="165" y="156"/>
                    <a:pt x="165" y="156"/>
                  </a:cubicBezTo>
                  <a:cubicBezTo>
                    <a:pt x="158" y="165"/>
                    <a:pt x="159" y="178"/>
                    <a:pt x="168" y="185"/>
                  </a:cubicBezTo>
                  <a:cubicBezTo>
                    <a:pt x="177" y="193"/>
                    <a:pt x="190" y="191"/>
                    <a:pt x="197" y="183"/>
                  </a:cubicBezTo>
                  <a:cubicBezTo>
                    <a:pt x="259" y="109"/>
                    <a:pt x="259" y="109"/>
                    <a:pt x="259" y="109"/>
                  </a:cubicBezTo>
                  <a:cubicBezTo>
                    <a:pt x="296" y="109"/>
                    <a:pt x="296" y="109"/>
                    <a:pt x="296" y="109"/>
                  </a:cubicBezTo>
                  <a:cubicBezTo>
                    <a:pt x="157" y="273"/>
                    <a:pt x="157" y="273"/>
                    <a:pt x="157" y="273"/>
                  </a:cubicBezTo>
                  <a:cubicBezTo>
                    <a:pt x="61" y="273"/>
                    <a:pt x="61" y="273"/>
                    <a:pt x="61" y="273"/>
                  </a:cubicBezTo>
                  <a:cubicBezTo>
                    <a:pt x="47" y="273"/>
                    <a:pt x="35" y="284"/>
                    <a:pt x="35" y="298"/>
                  </a:cubicBezTo>
                  <a:cubicBezTo>
                    <a:pt x="35" y="312"/>
                    <a:pt x="47" y="324"/>
                    <a:pt x="61" y="324"/>
                  </a:cubicBezTo>
                  <a:cubicBezTo>
                    <a:pt x="186" y="324"/>
                    <a:pt x="186" y="324"/>
                    <a:pt x="186" y="324"/>
                  </a:cubicBezTo>
                  <a:cubicBezTo>
                    <a:pt x="195" y="324"/>
                    <a:pt x="202" y="319"/>
                    <a:pt x="207" y="312"/>
                  </a:cubicBezTo>
                  <a:cubicBezTo>
                    <a:pt x="259" y="253"/>
                    <a:pt x="259" y="253"/>
                    <a:pt x="259" y="253"/>
                  </a:cubicBezTo>
                  <a:cubicBezTo>
                    <a:pt x="321" y="314"/>
                    <a:pt x="321" y="314"/>
                    <a:pt x="321" y="314"/>
                  </a:cubicBezTo>
                  <a:cubicBezTo>
                    <a:pt x="296" y="430"/>
                    <a:pt x="296" y="430"/>
                    <a:pt x="296" y="430"/>
                  </a:cubicBezTo>
                  <a:cubicBezTo>
                    <a:pt x="293" y="444"/>
                    <a:pt x="302" y="457"/>
                    <a:pt x="316" y="460"/>
                  </a:cubicBezTo>
                  <a:cubicBezTo>
                    <a:pt x="329" y="463"/>
                    <a:pt x="343" y="454"/>
                    <a:pt x="346" y="440"/>
                  </a:cubicBezTo>
                  <a:cubicBezTo>
                    <a:pt x="378" y="289"/>
                    <a:pt x="378" y="289"/>
                    <a:pt x="378" y="289"/>
                  </a:cubicBezTo>
                  <a:cubicBezTo>
                    <a:pt x="378" y="289"/>
                    <a:pt x="378" y="289"/>
                    <a:pt x="378" y="289"/>
                  </a:cubicBezTo>
                  <a:cubicBezTo>
                    <a:pt x="379" y="281"/>
                    <a:pt x="375" y="272"/>
                    <a:pt x="369" y="267"/>
                  </a:cubicBezTo>
                  <a:cubicBezTo>
                    <a:pt x="318" y="214"/>
                    <a:pt x="318" y="214"/>
                    <a:pt x="318" y="214"/>
                  </a:cubicBezTo>
                  <a:cubicBezTo>
                    <a:pt x="378" y="144"/>
                    <a:pt x="378" y="144"/>
                    <a:pt x="378" y="144"/>
                  </a:cubicBezTo>
                  <a:cubicBezTo>
                    <a:pt x="419" y="182"/>
                    <a:pt x="419" y="182"/>
                    <a:pt x="419" y="182"/>
                  </a:cubicBezTo>
                  <a:cubicBezTo>
                    <a:pt x="420" y="183"/>
                    <a:pt x="420" y="183"/>
                    <a:pt x="420" y="183"/>
                  </a:cubicBezTo>
                  <a:cubicBezTo>
                    <a:pt x="421" y="184"/>
                    <a:pt x="421" y="184"/>
                    <a:pt x="422" y="184"/>
                  </a:cubicBezTo>
                  <a:cubicBezTo>
                    <a:pt x="423" y="186"/>
                    <a:pt x="423" y="186"/>
                    <a:pt x="423" y="186"/>
                  </a:cubicBezTo>
                  <a:cubicBezTo>
                    <a:pt x="423" y="186"/>
                    <a:pt x="423" y="186"/>
                    <a:pt x="423" y="186"/>
                  </a:cubicBezTo>
                  <a:cubicBezTo>
                    <a:pt x="430" y="190"/>
                    <a:pt x="439" y="190"/>
                    <a:pt x="446" y="185"/>
                  </a:cubicBezTo>
                  <a:cubicBezTo>
                    <a:pt x="447" y="185"/>
                    <a:pt x="447" y="185"/>
                    <a:pt x="447" y="185"/>
                  </a:cubicBezTo>
                  <a:cubicBezTo>
                    <a:pt x="514" y="116"/>
                    <a:pt x="514" y="116"/>
                    <a:pt x="514" y="116"/>
                  </a:cubicBezTo>
                  <a:cubicBezTo>
                    <a:pt x="522" y="107"/>
                    <a:pt x="522" y="94"/>
                    <a:pt x="514" y="86"/>
                  </a:cubicBezTo>
                  <a:close/>
                  <a:moveTo>
                    <a:pt x="440" y="40"/>
                  </a:moveTo>
                  <a:cubicBezTo>
                    <a:pt x="440" y="18"/>
                    <a:pt x="422" y="0"/>
                    <a:pt x="400" y="0"/>
                  </a:cubicBezTo>
                  <a:cubicBezTo>
                    <a:pt x="379" y="0"/>
                    <a:pt x="361" y="18"/>
                    <a:pt x="361" y="40"/>
                  </a:cubicBezTo>
                  <a:cubicBezTo>
                    <a:pt x="361" y="61"/>
                    <a:pt x="379" y="79"/>
                    <a:pt x="400" y="79"/>
                  </a:cubicBezTo>
                  <a:cubicBezTo>
                    <a:pt x="422" y="79"/>
                    <a:pt x="440" y="61"/>
                    <a:pt x="440" y="40"/>
                  </a:cubicBezTo>
                  <a:close/>
                  <a:moveTo>
                    <a:pt x="109" y="206"/>
                  </a:moveTo>
                  <a:cubicBezTo>
                    <a:pt x="13" y="206"/>
                    <a:pt x="13" y="206"/>
                    <a:pt x="13" y="206"/>
                  </a:cubicBezTo>
                  <a:cubicBezTo>
                    <a:pt x="6" y="206"/>
                    <a:pt x="0" y="201"/>
                    <a:pt x="0" y="194"/>
                  </a:cubicBezTo>
                  <a:cubicBezTo>
                    <a:pt x="0" y="186"/>
                    <a:pt x="6" y="181"/>
                    <a:pt x="13" y="181"/>
                  </a:cubicBezTo>
                  <a:cubicBezTo>
                    <a:pt x="109" y="181"/>
                    <a:pt x="109" y="181"/>
                    <a:pt x="109" y="181"/>
                  </a:cubicBezTo>
                  <a:cubicBezTo>
                    <a:pt x="116" y="181"/>
                    <a:pt x="122" y="186"/>
                    <a:pt x="122" y="194"/>
                  </a:cubicBezTo>
                  <a:cubicBezTo>
                    <a:pt x="122" y="201"/>
                    <a:pt x="116" y="206"/>
                    <a:pt x="109" y="206"/>
                  </a:cubicBezTo>
                  <a:close/>
                  <a:moveTo>
                    <a:pt x="134" y="122"/>
                  </a:moveTo>
                  <a:cubicBezTo>
                    <a:pt x="13" y="122"/>
                    <a:pt x="13" y="122"/>
                    <a:pt x="13" y="122"/>
                  </a:cubicBezTo>
                  <a:cubicBezTo>
                    <a:pt x="6" y="122"/>
                    <a:pt x="0" y="116"/>
                    <a:pt x="0" y="109"/>
                  </a:cubicBezTo>
                  <a:cubicBezTo>
                    <a:pt x="0" y="102"/>
                    <a:pt x="6" y="96"/>
                    <a:pt x="13" y="96"/>
                  </a:cubicBezTo>
                  <a:cubicBezTo>
                    <a:pt x="134" y="96"/>
                    <a:pt x="134" y="96"/>
                    <a:pt x="134" y="96"/>
                  </a:cubicBezTo>
                  <a:cubicBezTo>
                    <a:pt x="141" y="96"/>
                    <a:pt x="147" y="102"/>
                    <a:pt x="147" y="109"/>
                  </a:cubicBezTo>
                  <a:cubicBezTo>
                    <a:pt x="147" y="116"/>
                    <a:pt x="141" y="122"/>
                    <a:pt x="134" y="122"/>
                  </a:cubicBezTo>
                  <a:close/>
                  <a:moveTo>
                    <a:pt x="227" y="37"/>
                  </a:moveTo>
                  <a:cubicBezTo>
                    <a:pt x="13" y="37"/>
                    <a:pt x="13" y="37"/>
                    <a:pt x="13" y="37"/>
                  </a:cubicBezTo>
                  <a:cubicBezTo>
                    <a:pt x="6" y="37"/>
                    <a:pt x="0" y="32"/>
                    <a:pt x="0" y="24"/>
                  </a:cubicBezTo>
                  <a:cubicBezTo>
                    <a:pt x="0" y="17"/>
                    <a:pt x="6" y="12"/>
                    <a:pt x="13" y="12"/>
                  </a:cubicBezTo>
                  <a:cubicBezTo>
                    <a:pt x="227" y="12"/>
                    <a:pt x="227" y="12"/>
                    <a:pt x="227" y="12"/>
                  </a:cubicBezTo>
                  <a:cubicBezTo>
                    <a:pt x="234" y="12"/>
                    <a:pt x="240" y="17"/>
                    <a:pt x="240" y="24"/>
                  </a:cubicBezTo>
                  <a:cubicBezTo>
                    <a:pt x="240" y="32"/>
                    <a:pt x="234" y="37"/>
                    <a:pt x="2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3" name="Icon"/>
            <p:cNvSpPr>
              <a:spLocks noEditPoints="1"/>
            </p:cNvSpPr>
            <p:nvPr/>
          </p:nvSpPr>
          <p:spPr bwMode="auto">
            <a:xfrm>
              <a:off x="8527192" y="5866192"/>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4" name="Icon"/>
            <p:cNvSpPr>
              <a:spLocks noEditPoints="1"/>
            </p:cNvSpPr>
            <p:nvPr/>
          </p:nvSpPr>
          <p:spPr bwMode="auto">
            <a:xfrm>
              <a:off x="11404143" y="5937732"/>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5" name="Icon"/>
            <p:cNvSpPr>
              <a:spLocks noEditPoints="1"/>
            </p:cNvSpPr>
            <p:nvPr/>
          </p:nvSpPr>
          <p:spPr bwMode="auto">
            <a:xfrm>
              <a:off x="9035846" y="5880059"/>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6" name="Icon"/>
            <p:cNvSpPr>
              <a:spLocks noChangeAspect="1" noEditPoints="1"/>
            </p:cNvSpPr>
            <p:nvPr/>
          </p:nvSpPr>
          <p:spPr bwMode="auto">
            <a:xfrm>
              <a:off x="12637682" y="5873966"/>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7" name="Icon"/>
            <p:cNvSpPr>
              <a:spLocks noEditPoints="1"/>
            </p:cNvSpPr>
            <p:nvPr/>
          </p:nvSpPr>
          <p:spPr bwMode="auto">
            <a:xfrm>
              <a:off x="14365908" y="5863656"/>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8" name="Icon"/>
            <p:cNvSpPr>
              <a:spLocks noEditPoints="1"/>
            </p:cNvSpPr>
            <p:nvPr/>
          </p:nvSpPr>
          <p:spPr bwMode="auto">
            <a:xfrm>
              <a:off x="16280907" y="5901146"/>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9" name="Icon"/>
            <p:cNvSpPr>
              <a:spLocks noEditPoints="1"/>
            </p:cNvSpPr>
            <p:nvPr/>
          </p:nvSpPr>
          <p:spPr bwMode="auto">
            <a:xfrm>
              <a:off x="16769458" y="5873269"/>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0" name="Icon"/>
            <p:cNvSpPr>
              <a:spLocks/>
            </p:cNvSpPr>
            <p:nvPr/>
          </p:nvSpPr>
          <p:spPr bwMode="auto">
            <a:xfrm>
              <a:off x="17346854" y="5866595"/>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1" name="Icon"/>
            <p:cNvSpPr>
              <a:spLocks noEditPoints="1"/>
            </p:cNvSpPr>
            <p:nvPr/>
          </p:nvSpPr>
          <p:spPr bwMode="auto">
            <a:xfrm>
              <a:off x="18541259" y="5859782"/>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2" name="Icon"/>
            <p:cNvSpPr>
              <a:spLocks noEditPoints="1"/>
            </p:cNvSpPr>
            <p:nvPr/>
          </p:nvSpPr>
          <p:spPr bwMode="auto">
            <a:xfrm>
              <a:off x="15073565" y="5866192"/>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3" name="Icon"/>
            <p:cNvSpPr>
              <a:spLocks noEditPoints="1"/>
            </p:cNvSpPr>
            <p:nvPr/>
          </p:nvSpPr>
          <p:spPr bwMode="auto">
            <a:xfrm>
              <a:off x="17950516" y="5937732"/>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4" name="Icon"/>
            <p:cNvSpPr>
              <a:spLocks noEditPoints="1"/>
            </p:cNvSpPr>
            <p:nvPr/>
          </p:nvSpPr>
          <p:spPr bwMode="auto">
            <a:xfrm>
              <a:off x="15582218" y="5880059"/>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5" name="Icon"/>
            <p:cNvSpPr>
              <a:spLocks noChangeAspect="1" noEditPoints="1"/>
            </p:cNvSpPr>
            <p:nvPr/>
          </p:nvSpPr>
          <p:spPr bwMode="auto">
            <a:xfrm>
              <a:off x="19143682" y="5873966"/>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6" name="Icon"/>
            <p:cNvSpPr>
              <a:spLocks noChangeAspect="1" noEditPoints="1"/>
            </p:cNvSpPr>
            <p:nvPr/>
          </p:nvSpPr>
          <p:spPr bwMode="auto">
            <a:xfrm>
              <a:off x="11840148" y="7064031"/>
              <a:ext cx="294862" cy="416935"/>
            </a:xfrm>
            <a:custGeom>
              <a:avLst/>
              <a:gdLst>
                <a:gd name="T0" fmla="*/ 99 w 275"/>
                <a:gd name="T1" fmla="*/ 383 h 390"/>
                <a:gd name="T2" fmla="*/ 17 w 275"/>
                <a:gd name="T3" fmla="*/ 248 h 390"/>
                <a:gd name="T4" fmla="*/ 106 w 275"/>
                <a:gd name="T5" fmla="*/ 107 h 390"/>
                <a:gd name="T6" fmla="*/ 88 w 275"/>
                <a:gd name="T7" fmla="*/ 0 h 390"/>
                <a:gd name="T8" fmla="*/ 240 w 275"/>
                <a:gd name="T9" fmla="*/ 148 h 390"/>
                <a:gd name="T10" fmla="*/ 252 w 275"/>
                <a:gd name="T11" fmla="*/ 326 h 390"/>
                <a:gd name="T12" fmla="*/ 169 w 275"/>
                <a:gd name="T13" fmla="*/ 386 h 390"/>
                <a:gd name="T14" fmla="*/ 208 w 275"/>
                <a:gd name="T15" fmla="*/ 272 h 390"/>
                <a:gd name="T16" fmla="*/ 133 w 275"/>
                <a:gd name="T17" fmla="*/ 154 h 390"/>
                <a:gd name="T18" fmla="*/ 129 w 275"/>
                <a:gd name="T19" fmla="*/ 214 h 390"/>
                <a:gd name="T20" fmla="*/ 78 w 275"/>
                <a:gd name="T21" fmla="*/ 282 h 390"/>
                <a:gd name="T22" fmla="*/ 99 w 275"/>
                <a:gd name="T23" fmla="*/ 383 h 390"/>
                <a:gd name="T24" fmla="*/ 139 w 275"/>
                <a:gd name="T25" fmla="*/ 305 h 390"/>
                <a:gd name="T26" fmla="*/ 118 w 275"/>
                <a:gd name="T27" fmla="*/ 351 h 390"/>
                <a:gd name="T28" fmla="*/ 134 w 275"/>
                <a:gd name="T29" fmla="*/ 390 h 390"/>
                <a:gd name="T30" fmla="*/ 163 w 275"/>
                <a:gd name="T31" fmla="*/ 352 h 390"/>
                <a:gd name="T32" fmla="*/ 139 w 275"/>
                <a:gd name="T33" fmla="*/ 3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90">
                  <a:moveTo>
                    <a:pt x="99" y="383"/>
                  </a:moveTo>
                  <a:cubicBezTo>
                    <a:pt x="46" y="378"/>
                    <a:pt x="0" y="307"/>
                    <a:pt x="17" y="248"/>
                  </a:cubicBezTo>
                  <a:cubicBezTo>
                    <a:pt x="34" y="190"/>
                    <a:pt x="93" y="142"/>
                    <a:pt x="106" y="107"/>
                  </a:cubicBezTo>
                  <a:cubicBezTo>
                    <a:pt x="117" y="77"/>
                    <a:pt x="120" y="52"/>
                    <a:pt x="88" y="0"/>
                  </a:cubicBezTo>
                  <a:cubicBezTo>
                    <a:pt x="157" y="45"/>
                    <a:pt x="211" y="95"/>
                    <a:pt x="240" y="148"/>
                  </a:cubicBezTo>
                  <a:cubicBezTo>
                    <a:pt x="269" y="200"/>
                    <a:pt x="275" y="278"/>
                    <a:pt x="252" y="326"/>
                  </a:cubicBezTo>
                  <a:cubicBezTo>
                    <a:pt x="234" y="365"/>
                    <a:pt x="204" y="379"/>
                    <a:pt x="169" y="386"/>
                  </a:cubicBezTo>
                  <a:cubicBezTo>
                    <a:pt x="206" y="350"/>
                    <a:pt x="212" y="312"/>
                    <a:pt x="208" y="272"/>
                  </a:cubicBezTo>
                  <a:cubicBezTo>
                    <a:pt x="203" y="224"/>
                    <a:pt x="133" y="154"/>
                    <a:pt x="133" y="154"/>
                  </a:cubicBezTo>
                  <a:cubicBezTo>
                    <a:pt x="133" y="154"/>
                    <a:pt x="145" y="177"/>
                    <a:pt x="129" y="214"/>
                  </a:cubicBezTo>
                  <a:cubicBezTo>
                    <a:pt x="112" y="252"/>
                    <a:pt x="88" y="253"/>
                    <a:pt x="78" y="282"/>
                  </a:cubicBezTo>
                  <a:cubicBezTo>
                    <a:pt x="68" y="311"/>
                    <a:pt x="78" y="343"/>
                    <a:pt x="99" y="383"/>
                  </a:cubicBezTo>
                  <a:close/>
                  <a:moveTo>
                    <a:pt x="139" y="305"/>
                  </a:moveTo>
                  <a:cubicBezTo>
                    <a:pt x="146" y="330"/>
                    <a:pt x="123" y="334"/>
                    <a:pt x="118" y="351"/>
                  </a:cubicBezTo>
                  <a:cubicBezTo>
                    <a:pt x="111" y="372"/>
                    <a:pt x="124" y="390"/>
                    <a:pt x="134" y="390"/>
                  </a:cubicBezTo>
                  <a:cubicBezTo>
                    <a:pt x="153" y="390"/>
                    <a:pt x="163" y="366"/>
                    <a:pt x="163" y="352"/>
                  </a:cubicBezTo>
                  <a:cubicBezTo>
                    <a:pt x="163" y="335"/>
                    <a:pt x="159" y="326"/>
                    <a:pt x="139"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7" name="Icon"/>
            <p:cNvSpPr>
              <a:spLocks noChangeAspect="1"/>
            </p:cNvSpPr>
            <p:nvPr/>
          </p:nvSpPr>
          <p:spPr bwMode="auto">
            <a:xfrm>
              <a:off x="10375765" y="7074597"/>
              <a:ext cx="169404" cy="395803"/>
            </a:xfrm>
            <a:custGeom>
              <a:avLst/>
              <a:gdLst>
                <a:gd name="T0" fmla="*/ 49 w 178"/>
                <a:gd name="T1" fmla="*/ 214 h 420"/>
                <a:gd name="T2" fmla="*/ 146 w 178"/>
                <a:gd name="T3" fmla="*/ 0 h 420"/>
                <a:gd name="T4" fmla="*/ 81 w 178"/>
                <a:gd name="T5" fmla="*/ 0 h 420"/>
                <a:gd name="T6" fmla="*/ 0 w 178"/>
                <a:gd name="T7" fmla="*/ 277 h 420"/>
                <a:gd name="T8" fmla="*/ 98 w 178"/>
                <a:gd name="T9" fmla="*/ 229 h 420"/>
                <a:gd name="T10" fmla="*/ 96 w 178"/>
                <a:gd name="T11" fmla="*/ 327 h 420"/>
                <a:gd name="T12" fmla="*/ 68 w 178"/>
                <a:gd name="T13" fmla="*/ 323 h 420"/>
                <a:gd name="T14" fmla="*/ 95 w 178"/>
                <a:gd name="T15" fmla="*/ 420 h 420"/>
                <a:gd name="T16" fmla="*/ 152 w 178"/>
                <a:gd name="T17" fmla="*/ 336 h 420"/>
                <a:gd name="T18" fmla="*/ 124 w 178"/>
                <a:gd name="T19" fmla="*/ 332 h 420"/>
                <a:gd name="T20" fmla="*/ 178 w 178"/>
                <a:gd name="T21" fmla="*/ 145 h 420"/>
                <a:gd name="T22" fmla="*/ 49 w 178"/>
                <a:gd name="T23" fmla="*/ 2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20">
                  <a:moveTo>
                    <a:pt x="49" y="214"/>
                  </a:moveTo>
                  <a:cubicBezTo>
                    <a:pt x="146" y="0"/>
                    <a:pt x="146" y="0"/>
                    <a:pt x="146" y="0"/>
                  </a:cubicBezTo>
                  <a:cubicBezTo>
                    <a:pt x="146" y="0"/>
                    <a:pt x="99" y="0"/>
                    <a:pt x="81" y="0"/>
                  </a:cubicBezTo>
                  <a:cubicBezTo>
                    <a:pt x="0" y="277"/>
                    <a:pt x="0" y="277"/>
                    <a:pt x="0" y="277"/>
                  </a:cubicBezTo>
                  <a:cubicBezTo>
                    <a:pt x="98" y="229"/>
                    <a:pt x="98" y="229"/>
                    <a:pt x="98" y="229"/>
                  </a:cubicBezTo>
                  <a:cubicBezTo>
                    <a:pt x="96" y="327"/>
                    <a:pt x="96" y="327"/>
                    <a:pt x="96" y="327"/>
                  </a:cubicBezTo>
                  <a:cubicBezTo>
                    <a:pt x="68" y="323"/>
                    <a:pt x="68" y="323"/>
                    <a:pt x="68" y="323"/>
                  </a:cubicBezTo>
                  <a:cubicBezTo>
                    <a:pt x="95" y="420"/>
                    <a:pt x="95" y="420"/>
                    <a:pt x="95" y="420"/>
                  </a:cubicBezTo>
                  <a:cubicBezTo>
                    <a:pt x="152" y="336"/>
                    <a:pt x="152" y="336"/>
                    <a:pt x="152" y="336"/>
                  </a:cubicBezTo>
                  <a:cubicBezTo>
                    <a:pt x="124" y="332"/>
                    <a:pt x="124" y="332"/>
                    <a:pt x="124" y="332"/>
                  </a:cubicBezTo>
                  <a:cubicBezTo>
                    <a:pt x="178" y="145"/>
                    <a:pt x="178" y="145"/>
                    <a:pt x="178" y="145"/>
                  </a:cubicBezTo>
                  <a:cubicBezTo>
                    <a:pt x="49" y="214"/>
                    <a:pt x="49" y="214"/>
                    <a:pt x="49" y="2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8" name="Icon"/>
            <p:cNvSpPr>
              <a:spLocks noChangeAspect="1" noEditPoints="1"/>
            </p:cNvSpPr>
            <p:nvPr/>
          </p:nvSpPr>
          <p:spPr bwMode="auto">
            <a:xfrm>
              <a:off x="10699434" y="7089750"/>
              <a:ext cx="368203" cy="365496"/>
            </a:xfrm>
            <a:custGeom>
              <a:avLst/>
              <a:gdLst>
                <a:gd name="T0" fmla="*/ 428 w 816"/>
                <a:gd name="T1" fmla="*/ 69 h 810"/>
                <a:gd name="T2" fmla="*/ 371 w 816"/>
                <a:gd name="T3" fmla="*/ 112 h 810"/>
                <a:gd name="T4" fmla="*/ 392 w 816"/>
                <a:gd name="T5" fmla="*/ 41 h 810"/>
                <a:gd name="T6" fmla="*/ 418 w 816"/>
                <a:gd name="T7" fmla="*/ 41 h 810"/>
                <a:gd name="T8" fmla="*/ 395 w 816"/>
                <a:gd name="T9" fmla="*/ 741 h 810"/>
                <a:gd name="T10" fmla="*/ 371 w 816"/>
                <a:gd name="T11" fmla="*/ 810 h 810"/>
                <a:gd name="T12" fmla="*/ 430 w 816"/>
                <a:gd name="T13" fmla="*/ 767 h 810"/>
                <a:gd name="T14" fmla="*/ 421 w 816"/>
                <a:gd name="T15" fmla="*/ 741 h 810"/>
                <a:gd name="T16" fmla="*/ 568 w 816"/>
                <a:gd name="T17" fmla="*/ 693 h 810"/>
                <a:gd name="T18" fmla="*/ 545 w 816"/>
                <a:gd name="T19" fmla="*/ 764 h 810"/>
                <a:gd name="T20" fmla="*/ 604 w 816"/>
                <a:gd name="T21" fmla="*/ 721 h 810"/>
                <a:gd name="T22" fmla="*/ 595 w 816"/>
                <a:gd name="T23" fmla="*/ 693 h 810"/>
                <a:gd name="T24" fmla="*/ 568 w 816"/>
                <a:gd name="T25" fmla="*/ 88 h 810"/>
                <a:gd name="T26" fmla="*/ 545 w 816"/>
                <a:gd name="T27" fmla="*/ 157 h 810"/>
                <a:gd name="T28" fmla="*/ 604 w 816"/>
                <a:gd name="T29" fmla="*/ 115 h 810"/>
                <a:gd name="T30" fmla="*/ 595 w 816"/>
                <a:gd name="T31" fmla="*/ 88 h 810"/>
                <a:gd name="T32" fmla="*/ 695 w 816"/>
                <a:gd name="T33" fmla="*/ 217 h 810"/>
                <a:gd name="T34" fmla="*/ 673 w 816"/>
                <a:gd name="T35" fmla="*/ 286 h 810"/>
                <a:gd name="T36" fmla="*/ 730 w 816"/>
                <a:gd name="T37" fmla="*/ 243 h 810"/>
                <a:gd name="T38" fmla="*/ 723 w 816"/>
                <a:gd name="T39" fmla="*/ 217 h 810"/>
                <a:gd name="T40" fmla="*/ 695 w 816"/>
                <a:gd name="T41" fmla="*/ 567 h 810"/>
                <a:gd name="T42" fmla="*/ 673 w 816"/>
                <a:gd name="T43" fmla="*/ 638 h 810"/>
                <a:gd name="T44" fmla="*/ 730 w 816"/>
                <a:gd name="T45" fmla="*/ 593 h 810"/>
                <a:gd name="T46" fmla="*/ 723 w 816"/>
                <a:gd name="T47" fmla="*/ 567 h 810"/>
                <a:gd name="T48" fmla="*/ 745 w 816"/>
                <a:gd name="T49" fmla="*/ 388 h 810"/>
                <a:gd name="T50" fmla="*/ 721 w 816"/>
                <a:gd name="T51" fmla="*/ 460 h 810"/>
                <a:gd name="T52" fmla="*/ 780 w 816"/>
                <a:gd name="T53" fmla="*/ 417 h 810"/>
                <a:gd name="T54" fmla="*/ 771 w 816"/>
                <a:gd name="T55" fmla="*/ 388 h 810"/>
                <a:gd name="T56" fmla="*/ 216 w 816"/>
                <a:gd name="T57" fmla="*/ 88 h 810"/>
                <a:gd name="T58" fmla="*/ 195 w 816"/>
                <a:gd name="T59" fmla="*/ 160 h 810"/>
                <a:gd name="T60" fmla="*/ 252 w 816"/>
                <a:gd name="T61" fmla="*/ 115 h 810"/>
                <a:gd name="T62" fmla="*/ 242 w 816"/>
                <a:gd name="T63" fmla="*/ 88 h 810"/>
                <a:gd name="T64" fmla="*/ 92 w 816"/>
                <a:gd name="T65" fmla="*/ 217 h 810"/>
                <a:gd name="T66" fmla="*/ 69 w 816"/>
                <a:gd name="T67" fmla="*/ 286 h 810"/>
                <a:gd name="T68" fmla="*/ 128 w 816"/>
                <a:gd name="T69" fmla="*/ 243 h 810"/>
                <a:gd name="T70" fmla="*/ 119 w 816"/>
                <a:gd name="T71" fmla="*/ 217 h 810"/>
                <a:gd name="T72" fmla="*/ 45 w 816"/>
                <a:gd name="T73" fmla="*/ 388 h 810"/>
                <a:gd name="T74" fmla="*/ 23 w 816"/>
                <a:gd name="T75" fmla="*/ 460 h 810"/>
                <a:gd name="T76" fmla="*/ 80 w 816"/>
                <a:gd name="T77" fmla="*/ 417 h 810"/>
                <a:gd name="T78" fmla="*/ 73 w 816"/>
                <a:gd name="T79" fmla="*/ 388 h 810"/>
                <a:gd name="T80" fmla="*/ 92 w 816"/>
                <a:gd name="T81" fmla="*/ 567 h 810"/>
                <a:gd name="T82" fmla="*/ 69 w 816"/>
                <a:gd name="T83" fmla="*/ 638 h 810"/>
                <a:gd name="T84" fmla="*/ 128 w 816"/>
                <a:gd name="T85" fmla="*/ 595 h 810"/>
                <a:gd name="T86" fmla="*/ 119 w 816"/>
                <a:gd name="T87" fmla="*/ 567 h 810"/>
                <a:gd name="T88" fmla="*/ 219 w 816"/>
                <a:gd name="T89" fmla="*/ 693 h 810"/>
                <a:gd name="T90" fmla="*/ 195 w 816"/>
                <a:gd name="T91" fmla="*/ 764 h 810"/>
                <a:gd name="T92" fmla="*/ 254 w 816"/>
                <a:gd name="T93" fmla="*/ 721 h 810"/>
                <a:gd name="T94" fmla="*/ 245 w 816"/>
                <a:gd name="T95" fmla="*/ 69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810">
                  <a:moveTo>
                    <a:pt x="418" y="41"/>
                  </a:moveTo>
                  <a:lnTo>
                    <a:pt x="464" y="41"/>
                  </a:lnTo>
                  <a:lnTo>
                    <a:pt x="428" y="69"/>
                  </a:lnTo>
                  <a:lnTo>
                    <a:pt x="442" y="112"/>
                  </a:lnTo>
                  <a:lnTo>
                    <a:pt x="407" y="86"/>
                  </a:lnTo>
                  <a:lnTo>
                    <a:pt x="371" y="112"/>
                  </a:lnTo>
                  <a:lnTo>
                    <a:pt x="385" y="69"/>
                  </a:lnTo>
                  <a:lnTo>
                    <a:pt x="347" y="41"/>
                  </a:lnTo>
                  <a:lnTo>
                    <a:pt x="392" y="41"/>
                  </a:lnTo>
                  <a:lnTo>
                    <a:pt x="407" y="0"/>
                  </a:lnTo>
                  <a:lnTo>
                    <a:pt x="418" y="41"/>
                  </a:lnTo>
                  <a:lnTo>
                    <a:pt x="418" y="41"/>
                  </a:lnTo>
                  <a:close/>
                  <a:moveTo>
                    <a:pt x="421" y="741"/>
                  </a:moveTo>
                  <a:lnTo>
                    <a:pt x="409" y="698"/>
                  </a:lnTo>
                  <a:lnTo>
                    <a:pt x="395" y="741"/>
                  </a:lnTo>
                  <a:lnTo>
                    <a:pt x="349" y="741"/>
                  </a:lnTo>
                  <a:lnTo>
                    <a:pt x="385" y="767"/>
                  </a:lnTo>
                  <a:lnTo>
                    <a:pt x="371" y="810"/>
                  </a:lnTo>
                  <a:lnTo>
                    <a:pt x="409" y="783"/>
                  </a:lnTo>
                  <a:lnTo>
                    <a:pt x="445" y="810"/>
                  </a:lnTo>
                  <a:lnTo>
                    <a:pt x="430" y="767"/>
                  </a:lnTo>
                  <a:lnTo>
                    <a:pt x="466" y="741"/>
                  </a:lnTo>
                  <a:lnTo>
                    <a:pt x="421" y="741"/>
                  </a:lnTo>
                  <a:lnTo>
                    <a:pt x="421" y="741"/>
                  </a:lnTo>
                  <a:close/>
                  <a:moveTo>
                    <a:pt x="595" y="693"/>
                  </a:moveTo>
                  <a:lnTo>
                    <a:pt x="580" y="650"/>
                  </a:lnTo>
                  <a:lnTo>
                    <a:pt x="568" y="693"/>
                  </a:lnTo>
                  <a:lnTo>
                    <a:pt x="523" y="693"/>
                  </a:lnTo>
                  <a:lnTo>
                    <a:pt x="559" y="721"/>
                  </a:lnTo>
                  <a:lnTo>
                    <a:pt x="545" y="764"/>
                  </a:lnTo>
                  <a:lnTo>
                    <a:pt x="580" y="738"/>
                  </a:lnTo>
                  <a:lnTo>
                    <a:pt x="616" y="764"/>
                  </a:lnTo>
                  <a:lnTo>
                    <a:pt x="604" y="721"/>
                  </a:lnTo>
                  <a:lnTo>
                    <a:pt x="640" y="693"/>
                  </a:lnTo>
                  <a:lnTo>
                    <a:pt x="595" y="693"/>
                  </a:lnTo>
                  <a:lnTo>
                    <a:pt x="595" y="693"/>
                  </a:lnTo>
                  <a:close/>
                  <a:moveTo>
                    <a:pt x="595" y="88"/>
                  </a:moveTo>
                  <a:lnTo>
                    <a:pt x="580" y="46"/>
                  </a:lnTo>
                  <a:lnTo>
                    <a:pt x="568" y="88"/>
                  </a:lnTo>
                  <a:lnTo>
                    <a:pt x="523" y="88"/>
                  </a:lnTo>
                  <a:lnTo>
                    <a:pt x="559" y="115"/>
                  </a:lnTo>
                  <a:lnTo>
                    <a:pt x="545" y="157"/>
                  </a:lnTo>
                  <a:lnTo>
                    <a:pt x="580" y="131"/>
                  </a:lnTo>
                  <a:lnTo>
                    <a:pt x="616" y="157"/>
                  </a:lnTo>
                  <a:lnTo>
                    <a:pt x="604" y="115"/>
                  </a:lnTo>
                  <a:lnTo>
                    <a:pt x="640" y="88"/>
                  </a:lnTo>
                  <a:lnTo>
                    <a:pt x="595" y="88"/>
                  </a:lnTo>
                  <a:lnTo>
                    <a:pt x="595" y="88"/>
                  </a:lnTo>
                  <a:close/>
                  <a:moveTo>
                    <a:pt x="723" y="217"/>
                  </a:moveTo>
                  <a:lnTo>
                    <a:pt x="709" y="174"/>
                  </a:lnTo>
                  <a:lnTo>
                    <a:pt x="695" y="217"/>
                  </a:lnTo>
                  <a:lnTo>
                    <a:pt x="649" y="217"/>
                  </a:lnTo>
                  <a:lnTo>
                    <a:pt x="687" y="243"/>
                  </a:lnTo>
                  <a:lnTo>
                    <a:pt x="673" y="286"/>
                  </a:lnTo>
                  <a:lnTo>
                    <a:pt x="709" y="260"/>
                  </a:lnTo>
                  <a:lnTo>
                    <a:pt x="745" y="286"/>
                  </a:lnTo>
                  <a:lnTo>
                    <a:pt x="730" y="243"/>
                  </a:lnTo>
                  <a:lnTo>
                    <a:pt x="768" y="217"/>
                  </a:lnTo>
                  <a:lnTo>
                    <a:pt x="723" y="217"/>
                  </a:lnTo>
                  <a:lnTo>
                    <a:pt x="723" y="217"/>
                  </a:lnTo>
                  <a:close/>
                  <a:moveTo>
                    <a:pt x="723" y="567"/>
                  </a:moveTo>
                  <a:lnTo>
                    <a:pt x="709" y="524"/>
                  </a:lnTo>
                  <a:lnTo>
                    <a:pt x="695" y="567"/>
                  </a:lnTo>
                  <a:lnTo>
                    <a:pt x="649" y="567"/>
                  </a:lnTo>
                  <a:lnTo>
                    <a:pt x="687" y="593"/>
                  </a:lnTo>
                  <a:lnTo>
                    <a:pt x="673" y="638"/>
                  </a:lnTo>
                  <a:lnTo>
                    <a:pt x="709" y="610"/>
                  </a:lnTo>
                  <a:lnTo>
                    <a:pt x="745" y="638"/>
                  </a:lnTo>
                  <a:lnTo>
                    <a:pt x="730" y="593"/>
                  </a:lnTo>
                  <a:lnTo>
                    <a:pt x="768" y="567"/>
                  </a:lnTo>
                  <a:lnTo>
                    <a:pt x="723" y="567"/>
                  </a:lnTo>
                  <a:lnTo>
                    <a:pt x="723" y="567"/>
                  </a:lnTo>
                  <a:close/>
                  <a:moveTo>
                    <a:pt x="771" y="388"/>
                  </a:moveTo>
                  <a:lnTo>
                    <a:pt x="757" y="345"/>
                  </a:lnTo>
                  <a:lnTo>
                    <a:pt x="745" y="388"/>
                  </a:lnTo>
                  <a:lnTo>
                    <a:pt x="699" y="388"/>
                  </a:lnTo>
                  <a:lnTo>
                    <a:pt x="735" y="417"/>
                  </a:lnTo>
                  <a:lnTo>
                    <a:pt x="721" y="460"/>
                  </a:lnTo>
                  <a:lnTo>
                    <a:pt x="757" y="434"/>
                  </a:lnTo>
                  <a:lnTo>
                    <a:pt x="795" y="460"/>
                  </a:lnTo>
                  <a:lnTo>
                    <a:pt x="780" y="417"/>
                  </a:lnTo>
                  <a:lnTo>
                    <a:pt x="816" y="388"/>
                  </a:lnTo>
                  <a:lnTo>
                    <a:pt x="771" y="388"/>
                  </a:lnTo>
                  <a:lnTo>
                    <a:pt x="771" y="388"/>
                  </a:lnTo>
                  <a:close/>
                  <a:moveTo>
                    <a:pt x="242" y="88"/>
                  </a:moveTo>
                  <a:lnTo>
                    <a:pt x="230" y="46"/>
                  </a:lnTo>
                  <a:lnTo>
                    <a:pt x="216" y="88"/>
                  </a:lnTo>
                  <a:lnTo>
                    <a:pt x="171" y="88"/>
                  </a:lnTo>
                  <a:lnTo>
                    <a:pt x="209" y="115"/>
                  </a:lnTo>
                  <a:lnTo>
                    <a:pt x="195" y="160"/>
                  </a:lnTo>
                  <a:lnTo>
                    <a:pt x="230" y="131"/>
                  </a:lnTo>
                  <a:lnTo>
                    <a:pt x="266" y="160"/>
                  </a:lnTo>
                  <a:lnTo>
                    <a:pt x="252" y="115"/>
                  </a:lnTo>
                  <a:lnTo>
                    <a:pt x="288" y="88"/>
                  </a:lnTo>
                  <a:lnTo>
                    <a:pt x="242" y="88"/>
                  </a:lnTo>
                  <a:lnTo>
                    <a:pt x="242" y="88"/>
                  </a:lnTo>
                  <a:close/>
                  <a:moveTo>
                    <a:pt x="119" y="217"/>
                  </a:moveTo>
                  <a:lnTo>
                    <a:pt x="107" y="174"/>
                  </a:lnTo>
                  <a:lnTo>
                    <a:pt x="92" y="217"/>
                  </a:lnTo>
                  <a:lnTo>
                    <a:pt x="47" y="217"/>
                  </a:lnTo>
                  <a:lnTo>
                    <a:pt x="83" y="243"/>
                  </a:lnTo>
                  <a:lnTo>
                    <a:pt x="69" y="286"/>
                  </a:lnTo>
                  <a:lnTo>
                    <a:pt x="107" y="260"/>
                  </a:lnTo>
                  <a:lnTo>
                    <a:pt x="142" y="286"/>
                  </a:lnTo>
                  <a:lnTo>
                    <a:pt x="128" y="243"/>
                  </a:lnTo>
                  <a:lnTo>
                    <a:pt x="164" y="217"/>
                  </a:lnTo>
                  <a:lnTo>
                    <a:pt x="119" y="217"/>
                  </a:lnTo>
                  <a:lnTo>
                    <a:pt x="119" y="217"/>
                  </a:lnTo>
                  <a:close/>
                  <a:moveTo>
                    <a:pt x="73" y="388"/>
                  </a:moveTo>
                  <a:lnTo>
                    <a:pt x="59" y="348"/>
                  </a:lnTo>
                  <a:lnTo>
                    <a:pt x="45" y="388"/>
                  </a:lnTo>
                  <a:lnTo>
                    <a:pt x="0" y="388"/>
                  </a:lnTo>
                  <a:lnTo>
                    <a:pt x="38" y="417"/>
                  </a:lnTo>
                  <a:lnTo>
                    <a:pt x="23" y="460"/>
                  </a:lnTo>
                  <a:lnTo>
                    <a:pt x="59" y="434"/>
                  </a:lnTo>
                  <a:lnTo>
                    <a:pt x="95" y="460"/>
                  </a:lnTo>
                  <a:lnTo>
                    <a:pt x="80" y="417"/>
                  </a:lnTo>
                  <a:lnTo>
                    <a:pt x="119" y="388"/>
                  </a:lnTo>
                  <a:lnTo>
                    <a:pt x="73" y="388"/>
                  </a:lnTo>
                  <a:lnTo>
                    <a:pt x="73" y="388"/>
                  </a:lnTo>
                  <a:close/>
                  <a:moveTo>
                    <a:pt x="119" y="567"/>
                  </a:moveTo>
                  <a:lnTo>
                    <a:pt x="107" y="524"/>
                  </a:lnTo>
                  <a:lnTo>
                    <a:pt x="92" y="567"/>
                  </a:lnTo>
                  <a:lnTo>
                    <a:pt x="47" y="567"/>
                  </a:lnTo>
                  <a:lnTo>
                    <a:pt x="83" y="595"/>
                  </a:lnTo>
                  <a:lnTo>
                    <a:pt x="69" y="638"/>
                  </a:lnTo>
                  <a:lnTo>
                    <a:pt x="107" y="612"/>
                  </a:lnTo>
                  <a:lnTo>
                    <a:pt x="142" y="638"/>
                  </a:lnTo>
                  <a:lnTo>
                    <a:pt x="128" y="595"/>
                  </a:lnTo>
                  <a:lnTo>
                    <a:pt x="164" y="567"/>
                  </a:lnTo>
                  <a:lnTo>
                    <a:pt x="119" y="567"/>
                  </a:lnTo>
                  <a:lnTo>
                    <a:pt x="119" y="567"/>
                  </a:lnTo>
                  <a:close/>
                  <a:moveTo>
                    <a:pt x="245" y="693"/>
                  </a:moveTo>
                  <a:lnTo>
                    <a:pt x="233" y="652"/>
                  </a:lnTo>
                  <a:lnTo>
                    <a:pt x="219" y="693"/>
                  </a:lnTo>
                  <a:lnTo>
                    <a:pt x="173" y="693"/>
                  </a:lnTo>
                  <a:lnTo>
                    <a:pt x="209" y="721"/>
                  </a:lnTo>
                  <a:lnTo>
                    <a:pt x="195" y="764"/>
                  </a:lnTo>
                  <a:lnTo>
                    <a:pt x="233" y="738"/>
                  </a:lnTo>
                  <a:lnTo>
                    <a:pt x="269" y="764"/>
                  </a:lnTo>
                  <a:lnTo>
                    <a:pt x="254" y="721"/>
                  </a:lnTo>
                  <a:lnTo>
                    <a:pt x="290" y="693"/>
                  </a:lnTo>
                  <a:lnTo>
                    <a:pt x="245" y="693"/>
                  </a:lnTo>
                  <a:lnTo>
                    <a:pt x="245" y="6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9" name="Icon"/>
            <p:cNvSpPr>
              <a:spLocks noChangeAspect="1" noEditPoints="1"/>
            </p:cNvSpPr>
            <p:nvPr/>
          </p:nvSpPr>
          <p:spPr bwMode="auto">
            <a:xfrm>
              <a:off x="7724932" y="6507889"/>
              <a:ext cx="618849" cy="331383"/>
            </a:xfrm>
            <a:custGeom>
              <a:avLst/>
              <a:gdLst>
                <a:gd name="T0" fmla="*/ 354 w 522"/>
                <a:gd name="T1" fmla="*/ 228 h 278"/>
                <a:gd name="T2" fmla="*/ 170 w 522"/>
                <a:gd name="T3" fmla="*/ 234 h 278"/>
                <a:gd name="T4" fmla="*/ 354 w 522"/>
                <a:gd name="T5" fmla="*/ 239 h 278"/>
                <a:gd name="T6" fmla="*/ 354 w 522"/>
                <a:gd name="T7" fmla="*/ 222 h 278"/>
                <a:gd name="T8" fmla="*/ 354 w 522"/>
                <a:gd name="T9" fmla="*/ 45 h 278"/>
                <a:gd name="T10" fmla="*/ 337 w 522"/>
                <a:gd name="T11" fmla="*/ 0 h 278"/>
                <a:gd name="T12" fmla="*/ 0 w 522"/>
                <a:gd name="T13" fmla="*/ 0 h 278"/>
                <a:gd name="T14" fmla="*/ 17 w 522"/>
                <a:gd name="T15" fmla="*/ 169 h 278"/>
                <a:gd name="T16" fmla="*/ 46 w 522"/>
                <a:gd name="T17" fmla="*/ 222 h 278"/>
                <a:gd name="T18" fmla="*/ 115 w 522"/>
                <a:gd name="T19" fmla="*/ 179 h 278"/>
                <a:gd name="T20" fmla="*/ 55 w 522"/>
                <a:gd name="T21" fmla="*/ 222 h 278"/>
                <a:gd name="T22" fmla="*/ 6 w 522"/>
                <a:gd name="T23" fmla="*/ 227 h 278"/>
                <a:gd name="T24" fmla="*/ 58 w 522"/>
                <a:gd name="T25" fmla="*/ 237 h 278"/>
                <a:gd name="T26" fmla="*/ 6 w 522"/>
                <a:gd name="T27" fmla="*/ 227 h 278"/>
                <a:gd name="T28" fmla="*/ 115 w 522"/>
                <a:gd name="T29" fmla="*/ 190 h 278"/>
                <a:gd name="T30" fmla="*/ 115 w 522"/>
                <a:gd name="T31" fmla="*/ 278 h 278"/>
                <a:gd name="T32" fmla="*/ 134 w 522"/>
                <a:gd name="T33" fmla="*/ 234 h 278"/>
                <a:gd name="T34" fmla="*/ 96 w 522"/>
                <a:gd name="T35" fmla="*/ 234 h 278"/>
                <a:gd name="T36" fmla="*/ 134 w 522"/>
                <a:gd name="T37" fmla="*/ 234 h 278"/>
                <a:gd name="T38" fmla="*/ 435 w 522"/>
                <a:gd name="T39" fmla="*/ 182 h 278"/>
                <a:gd name="T40" fmla="*/ 435 w 522"/>
                <a:gd name="T41" fmla="*/ 277 h 278"/>
                <a:gd name="T42" fmla="*/ 455 w 522"/>
                <a:gd name="T43" fmla="*/ 229 h 278"/>
                <a:gd name="T44" fmla="*/ 414 w 522"/>
                <a:gd name="T45" fmla="*/ 229 h 278"/>
                <a:gd name="T46" fmla="*/ 455 w 522"/>
                <a:gd name="T47" fmla="*/ 229 h 278"/>
                <a:gd name="T48" fmla="*/ 521 w 522"/>
                <a:gd name="T49" fmla="*/ 129 h 278"/>
                <a:gd name="T50" fmla="*/ 358 w 522"/>
                <a:gd name="T51" fmla="*/ 44 h 278"/>
                <a:gd name="T52" fmla="*/ 376 w 522"/>
                <a:gd name="T53" fmla="*/ 213 h 278"/>
                <a:gd name="T54" fmla="*/ 493 w 522"/>
                <a:gd name="T55" fmla="*/ 213 h 278"/>
                <a:gd name="T56" fmla="*/ 378 w 522"/>
                <a:gd name="T57" fmla="*/ 125 h 278"/>
                <a:gd name="T58" fmla="*/ 400 w 522"/>
                <a:gd name="T59" fmla="*/ 137 h 278"/>
                <a:gd name="T60" fmla="*/ 378 w 522"/>
                <a:gd name="T61" fmla="*/ 125 h 278"/>
                <a:gd name="T62" fmla="*/ 455 w 522"/>
                <a:gd name="T63" fmla="*/ 128 h 278"/>
                <a:gd name="T64" fmla="*/ 372 w 522"/>
                <a:gd name="T65" fmla="*/ 99 h 278"/>
                <a:gd name="T66" fmla="*/ 476 w 522"/>
                <a:gd name="T67" fmla="*/ 56 h 278"/>
                <a:gd name="T68" fmla="*/ 358 w 522"/>
                <a:gd name="T69" fmla="*/ 217 h 278"/>
                <a:gd name="T70" fmla="*/ 378 w 522"/>
                <a:gd name="T71" fmla="*/ 238 h 278"/>
                <a:gd name="T72" fmla="*/ 358 w 522"/>
                <a:gd name="T73" fmla="*/ 217 h 278"/>
                <a:gd name="T74" fmla="*/ 522 w 522"/>
                <a:gd name="T75" fmla="*/ 218 h 278"/>
                <a:gd name="T76" fmla="*/ 502 w 522"/>
                <a:gd name="T77" fmla="*/ 23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2" h="278">
                  <a:moveTo>
                    <a:pt x="354" y="239"/>
                  </a:moveTo>
                  <a:cubicBezTo>
                    <a:pt x="354" y="228"/>
                    <a:pt x="354" y="228"/>
                    <a:pt x="354" y="228"/>
                  </a:cubicBezTo>
                  <a:cubicBezTo>
                    <a:pt x="169" y="228"/>
                    <a:pt x="169" y="228"/>
                    <a:pt x="169" y="228"/>
                  </a:cubicBezTo>
                  <a:cubicBezTo>
                    <a:pt x="170" y="230"/>
                    <a:pt x="170" y="232"/>
                    <a:pt x="170" y="234"/>
                  </a:cubicBezTo>
                  <a:cubicBezTo>
                    <a:pt x="170" y="236"/>
                    <a:pt x="170" y="237"/>
                    <a:pt x="169" y="239"/>
                  </a:cubicBezTo>
                  <a:cubicBezTo>
                    <a:pt x="354" y="239"/>
                    <a:pt x="354" y="239"/>
                    <a:pt x="354" y="239"/>
                  </a:cubicBezTo>
                  <a:close/>
                  <a:moveTo>
                    <a:pt x="169" y="222"/>
                  </a:moveTo>
                  <a:cubicBezTo>
                    <a:pt x="354" y="222"/>
                    <a:pt x="354" y="222"/>
                    <a:pt x="354" y="222"/>
                  </a:cubicBezTo>
                  <a:cubicBezTo>
                    <a:pt x="354" y="169"/>
                    <a:pt x="354" y="169"/>
                    <a:pt x="354" y="169"/>
                  </a:cubicBezTo>
                  <a:cubicBezTo>
                    <a:pt x="354" y="45"/>
                    <a:pt x="354" y="45"/>
                    <a:pt x="354" y="45"/>
                  </a:cubicBezTo>
                  <a:cubicBezTo>
                    <a:pt x="337" y="45"/>
                    <a:pt x="337" y="45"/>
                    <a:pt x="337" y="45"/>
                  </a:cubicBezTo>
                  <a:cubicBezTo>
                    <a:pt x="337" y="0"/>
                    <a:pt x="337" y="0"/>
                    <a:pt x="337" y="0"/>
                  </a:cubicBezTo>
                  <a:cubicBezTo>
                    <a:pt x="17" y="0"/>
                    <a:pt x="17" y="0"/>
                    <a:pt x="17" y="0"/>
                  </a:cubicBezTo>
                  <a:cubicBezTo>
                    <a:pt x="0" y="0"/>
                    <a:pt x="0" y="0"/>
                    <a:pt x="0" y="0"/>
                  </a:cubicBezTo>
                  <a:cubicBezTo>
                    <a:pt x="0" y="169"/>
                    <a:pt x="0" y="169"/>
                    <a:pt x="0" y="169"/>
                  </a:cubicBezTo>
                  <a:cubicBezTo>
                    <a:pt x="17" y="169"/>
                    <a:pt x="17" y="169"/>
                    <a:pt x="17" y="169"/>
                  </a:cubicBezTo>
                  <a:cubicBezTo>
                    <a:pt x="17" y="204"/>
                    <a:pt x="17" y="204"/>
                    <a:pt x="17" y="204"/>
                  </a:cubicBezTo>
                  <a:cubicBezTo>
                    <a:pt x="46" y="222"/>
                    <a:pt x="46" y="222"/>
                    <a:pt x="46" y="222"/>
                  </a:cubicBezTo>
                  <a:cubicBezTo>
                    <a:pt x="61" y="222"/>
                    <a:pt x="61" y="222"/>
                    <a:pt x="61" y="222"/>
                  </a:cubicBezTo>
                  <a:cubicBezTo>
                    <a:pt x="66" y="198"/>
                    <a:pt x="88" y="179"/>
                    <a:pt x="115" y="179"/>
                  </a:cubicBezTo>
                  <a:cubicBezTo>
                    <a:pt x="141" y="179"/>
                    <a:pt x="163" y="198"/>
                    <a:pt x="169" y="222"/>
                  </a:cubicBezTo>
                  <a:close/>
                  <a:moveTo>
                    <a:pt x="55" y="222"/>
                  </a:moveTo>
                  <a:cubicBezTo>
                    <a:pt x="55" y="222"/>
                    <a:pt x="55" y="222"/>
                    <a:pt x="55" y="222"/>
                  </a:cubicBezTo>
                  <a:moveTo>
                    <a:pt x="6" y="227"/>
                  </a:moveTo>
                  <a:cubicBezTo>
                    <a:pt x="58" y="227"/>
                    <a:pt x="58" y="227"/>
                    <a:pt x="58" y="227"/>
                  </a:cubicBezTo>
                  <a:cubicBezTo>
                    <a:pt x="58" y="237"/>
                    <a:pt x="58" y="237"/>
                    <a:pt x="58" y="237"/>
                  </a:cubicBezTo>
                  <a:cubicBezTo>
                    <a:pt x="6" y="237"/>
                    <a:pt x="6" y="237"/>
                    <a:pt x="6" y="237"/>
                  </a:cubicBezTo>
                  <a:cubicBezTo>
                    <a:pt x="6" y="227"/>
                    <a:pt x="6" y="227"/>
                    <a:pt x="6" y="227"/>
                  </a:cubicBezTo>
                  <a:close/>
                  <a:moveTo>
                    <a:pt x="159" y="234"/>
                  </a:moveTo>
                  <a:cubicBezTo>
                    <a:pt x="159" y="210"/>
                    <a:pt x="139" y="190"/>
                    <a:pt x="115" y="190"/>
                  </a:cubicBezTo>
                  <a:cubicBezTo>
                    <a:pt x="90" y="190"/>
                    <a:pt x="71" y="210"/>
                    <a:pt x="71" y="234"/>
                  </a:cubicBezTo>
                  <a:cubicBezTo>
                    <a:pt x="71" y="258"/>
                    <a:pt x="90" y="278"/>
                    <a:pt x="115" y="278"/>
                  </a:cubicBezTo>
                  <a:cubicBezTo>
                    <a:pt x="139" y="278"/>
                    <a:pt x="159" y="258"/>
                    <a:pt x="159" y="234"/>
                  </a:cubicBezTo>
                  <a:close/>
                  <a:moveTo>
                    <a:pt x="134" y="234"/>
                  </a:moveTo>
                  <a:cubicBezTo>
                    <a:pt x="134" y="244"/>
                    <a:pt x="125" y="253"/>
                    <a:pt x="115" y="253"/>
                  </a:cubicBezTo>
                  <a:cubicBezTo>
                    <a:pt x="104" y="253"/>
                    <a:pt x="96" y="244"/>
                    <a:pt x="96" y="234"/>
                  </a:cubicBezTo>
                  <a:cubicBezTo>
                    <a:pt x="96" y="223"/>
                    <a:pt x="104" y="215"/>
                    <a:pt x="115" y="215"/>
                  </a:cubicBezTo>
                  <a:cubicBezTo>
                    <a:pt x="125" y="215"/>
                    <a:pt x="134" y="223"/>
                    <a:pt x="134" y="234"/>
                  </a:cubicBezTo>
                  <a:close/>
                  <a:moveTo>
                    <a:pt x="482" y="229"/>
                  </a:moveTo>
                  <a:cubicBezTo>
                    <a:pt x="482" y="203"/>
                    <a:pt x="461" y="182"/>
                    <a:pt x="435" y="182"/>
                  </a:cubicBezTo>
                  <a:cubicBezTo>
                    <a:pt x="408" y="182"/>
                    <a:pt x="387" y="203"/>
                    <a:pt x="387" y="229"/>
                  </a:cubicBezTo>
                  <a:cubicBezTo>
                    <a:pt x="387" y="255"/>
                    <a:pt x="408" y="277"/>
                    <a:pt x="435" y="277"/>
                  </a:cubicBezTo>
                  <a:cubicBezTo>
                    <a:pt x="461" y="277"/>
                    <a:pt x="482" y="255"/>
                    <a:pt x="482" y="229"/>
                  </a:cubicBezTo>
                  <a:close/>
                  <a:moveTo>
                    <a:pt x="455" y="229"/>
                  </a:moveTo>
                  <a:cubicBezTo>
                    <a:pt x="455" y="241"/>
                    <a:pt x="446" y="250"/>
                    <a:pt x="435" y="250"/>
                  </a:cubicBezTo>
                  <a:cubicBezTo>
                    <a:pt x="423" y="250"/>
                    <a:pt x="414" y="241"/>
                    <a:pt x="414" y="229"/>
                  </a:cubicBezTo>
                  <a:cubicBezTo>
                    <a:pt x="414" y="218"/>
                    <a:pt x="423" y="209"/>
                    <a:pt x="435" y="209"/>
                  </a:cubicBezTo>
                  <a:cubicBezTo>
                    <a:pt x="446" y="209"/>
                    <a:pt x="455" y="218"/>
                    <a:pt x="455" y="229"/>
                  </a:cubicBezTo>
                  <a:close/>
                  <a:moveTo>
                    <a:pt x="521" y="213"/>
                  </a:moveTo>
                  <a:cubicBezTo>
                    <a:pt x="521" y="129"/>
                    <a:pt x="521" y="129"/>
                    <a:pt x="521" y="129"/>
                  </a:cubicBezTo>
                  <a:cubicBezTo>
                    <a:pt x="490" y="44"/>
                    <a:pt x="490" y="44"/>
                    <a:pt x="490" y="44"/>
                  </a:cubicBezTo>
                  <a:cubicBezTo>
                    <a:pt x="358" y="44"/>
                    <a:pt x="358" y="44"/>
                    <a:pt x="358" y="44"/>
                  </a:cubicBezTo>
                  <a:cubicBezTo>
                    <a:pt x="358" y="213"/>
                    <a:pt x="358" y="213"/>
                    <a:pt x="358" y="213"/>
                  </a:cubicBezTo>
                  <a:cubicBezTo>
                    <a:pt x="376" y="213"/>
                    <a:pt x="376" y="213"/>
                    <a:pt x="376" y="213"/>
                  </a:cubicBezTo>
                  <a:cubicBezTo>
                    <a:pt x="383" y="188"/>
                    <a:pt x="407" y="169"/>
                    <a:pt x="435" y="169"/>
                  </a:cubicBezTo>
                  <a:cubicBezTo>
                    <a:pt x="463" y="169"/>
                    <a:pt x="486" y="188"/>
                    <a:pt x="493" y="213"/>
                  </a:cubicBezTo>
                  <a:cubicBezTo>
                    <a:pt x="521" y="213"/>
                    <a:pt x="521" y="213"/>
                    <a:pt x="521" y="213"/>
                  </a:cubicBezTo>
                  <a:close/>
                  <a:moveTo>
                    <a:pt x="378" y="125"/>
                  </a:moveTo>
                  <a:cubicBezTo>
                    <a:pt x="400" y="125"/>
                    <a:pt x="400" y="125"/>
                    <a:pt x="400" y="125"/>
                  </a:cubicBezTo>
                  <a:cubicBezTo>
                    <a:pt x="400" y="137"/>
                    <a:pt x="400" y="137"/>
                    <a:pt x="400" y="137"/>
                  </a:cubicBezTo>
                  <a:cubicBezTo>
                    <a:pt x="378" y="137"/>
                    <a:pt x="378" y="137"/>
                    <a:pt x="378" y="137"/>
                  </a:cubicBezTo>
                  <a:cubicBezTo>
                    <a:pt x="378" y="125"/>
                    <a:pt x="378" y="125"/>
                    <a:pt x="378" y="125"/>
                  </a:cubicBezTo>
                  <a:close/>
                  <a:moveTo>
                    <a:pt x="502" y="128"/>
                  </a:moveTo>
                  <a:cubicBezTo>
                    <a:pt x="455" y="128"/>
                    <a:pt x="455" y="128"/>
                    <a:pt x="455" y="128"/>
                  </a:cubicBezTo>
                  <a:cubicBezTo>
                    <a:pt x="426" y="99"/>
                    <a:pt x="426" y="99"/>
                    <a:pt x="426" y="99"/>
                  </a:cubicBezTo>
                  <a:cubicBezTo>
                    <a:pt x="372" y="99"/>
                    <a:pt x="372" y="99"/>
                    <a:pt x="372" y="99"/>
                  </a:cubicBezTo>
                  <a:cubicBezTo>
                    <a:pt x="372" y="56"/>
                    <a:pt x="372" y="56"/>
                    <a:pt x="372" y="56"/>
                  </a:cubicBezTo>
                  <a:cubicBezTo>
                    <a:pt x="476" y="56"/>
                    <a:pt x="476" y="56"/>
                    <a:pt x="476" y="56"/>
                  </a:cubicBezTo>
                  <a:cubicBezTo>
                    <a:pt x="502" y="128"/>
                    <a:pt x="502" y="128"/>
                    <a:pt x="502" y="128"/>
                  </a:cubicBezTo>
                  <a:close/>
                  <a:moveTo>
                    <a:pt x="358" y="217"/>
                  </a:moveTo>
                  <a:cubicBezTo>
                    <a:pt x="378" y="217"/>
                    <a:pt x="378" y="217"/>
                    <a:pt x="378" y="217"/>
                  </a:cubicBezTo>
                  <a:cubicBezTo>
                    <a:pt x="378" y="238"/>
                    <a:pt x="378" y="238"/>
                    <a:pt x="378" y="238"/>
                  </a:cubicBezTo>
                  <a:cubicBezTo>
                    <a:pt x="358" y="238"/>
                    <a:pt x="358" y="238"/>
                    <a:pt x="358" y="238"/>
                  </a:cubicBezTo>
                  <a:cubicBezTo>
                    <a:pt x="358" y="217"/>
                    <a:pt x="358" y="217"/>
                    <a:pt x="358" y="217"/>
                  </a:cubicBezTo>
                  <a:close/>
                  <a:moveTo>
                    <a:pt x="497" y="218"/>
                  </a:moveTo>
                  <a:cubicBezTo>
                    <a:pt x="522" y="218"/>
                    <a:pt x="522" y="218"/>
                    <a:pt x="522" y="218"/>
                  </a:cubicBezTo>
                  <a:cubicBezTo>
                    <a:pt x="522" y="237"/>
                    <a:pt x="522" y="237"/>
                    <a:pt x="522" y="237"/>
                  </a:cubicBezTo>
                  <a:cubicBezTo>
                    <a:pt x="502" y="237"/>
                    <a:pt x="502" y="237"/>
                    <a:pt x="502" y="237"/>
                  </a:cubicBezTo>
                  <a:cubicBezTo>
                    <a:pt x="497" y="218"/>
                    <a:pt x="497" y="218"/>
                    <a:pt x="497"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0" name="Icon"/>
            <p:cNvSpPr>
              <a:spLocks noChangeAspect="1" noEditPoints="1"/>
            </p:cNvSpPr>
            <p:nvPr/>
          </p:nvSpPr>
          <p:spPr bwMode="auto">
            <a:xfrm>
              <a:off x="8339187" y="7088397"/>
              <a:ext cx="388029" cy="368203"/>
            </a:xfrm>
            <a:custGeom>
              <a:avLst/>
              <a:gdLst>
                <a:gd name="T0" fmla="*/ 172 w 345"/>
                <a:gd name="T1" fmla="*/ 0 h 327"/>
                <a:gd name="T2" fmla="*/ 23 w 345"/>
                <a:gd name="T3" fmla="*/ 81 h 327"/>
                <a:gd name="T4" fmla="*/ 322 w 345"/>
                <a:gd name="T5" fmla="*/ 81 h 327"/>
                <a:gd name="T6" fmla="*/ 172 w 345"/>
                <a:gd name="T7" fmla="*/ 0 h 327"/>
                <a:gd name="T8" fmla="*/ 172 w 345"/>
                <a:gd name="T9" fmla="*/ 68 h 327"/>
                <a:gd name="T10" fmla="*/ 151 w 345"/>
                <a:gd name="T11" fmla="*/ 47 h 327"/>
                <a:gd name="T12" fmla="*/ 172 w 345"/>
                <a:gd name="T13" fmla="*/ 26 h 327"/>
                <a:gd name="T14" fmla="*/ 193 w 345"/>
                <a:gd name="T15" fmla="*/ 47 h 327"/>
                <a:gd name="T16" fmla="*/ 172 w 345"/>
                <a:gd name="T17" fmla="*/ 68 h 327"/>
                <a:gd name="T18" fmla="*/ 325 w 345"/>
                <a:gd name="T19" fmla="*/ 112 h 327"/>
                <a:gd name="T20" fmla="*/ 19 w 345"/>
                <a:gd name="T21" fmla="*/ 112 h 327"/>
                <a:gd name="T22" fmla="*/ 19 w 345"/>
                <a:gd name="T23" fmla="*/ 91 h 327"/>
                <a:gd name="T24" fmla="*/ 325 w 345"/>
                <a:gd name="T25" fmla="*/ 91 h 327"/>
                <a:gd name="T26" fmla="*/ 325 w 345"/>
                <a:gd name="T27" fmla="*/ 112 h 327"/>
                <a:gd name="T28" fmla="*/ 85 w 345"/>
                <a:gd name="T29" fmla="*/ 123 h 327"/>
                <a:gd name="T30" fmla="*/ 85 w 345"/>
                <a:gd name="T31" fmla="*/ 257 h 327"/>
                <a:gd name="T32" fmla="*/ 45 w 345"/>
                <a:gd name="T33" fmla="*/ 257 h 327"/>
                <a:gd name="T34" fmla="*/ 45 w 345"/>
                <a:gd name="T35" fmla="*/ 123 h 327"/>
                <a:gd name="T36" fmla="*/ 85 w 345"/>
                <a:gd name="T37" fmla="*/ 123 h 327"/>
                <a:gd name="T38" fmla="*/ 157 w 345"/>
                <a:gd name="T39" fmla="*/ 123 h 327"/>
                <a:gd name="T40" fmla="*/ 157 w 345"/>
                <a:gd name="T41" fmla="*/ 257 h 327"/>
                <a:gd name="T42" fmla="*/ 117 w 345"/>
                <a:gd name="T43" fmla="*/ 257 h 327"/>
                <a:gd name="T44" fmla="*/ 117 w 345"/>
                <a:gd name="T45" fmla="*/ 123 h 327"/>
                <a:gd name="T46" fmla="*/ 157 w 345"/>
                <a:gd name="T47" fmla="*/ 123 h 327"/>
                <a:gd name="T48" fmla="*/ 229 w 345"/>
                <a:gd name="T49" fmla="*/ 123 h 327"/>
                <a:gd name="T50" fmla="*/ 229 w 345"/>
                <a:gd name="T51" fmla="*/ 257 h 327"/>
                <a:gd name="T52" fmla="*/ 189 w 345"/>
                <a:gd name="T53" fmla="*/ 257 h 327"/>
                <a:gd name="T54" fmla="*/ 189 w 345"/>
                <a:gd name="T55" fmla="*/ 123 h 327"/>
                <a:gd name="T56" fmla="*/ 229 w 345"/>
                <a:gd name="T57" fmla="*/ 123 h 327"/>
                <a:gd name="T58" fmla="*/ 300 w 345"/>
                <a:gd name="T59" fmla="*/ 123 h 327"/>
                <a:gd name="T60" fmla="*/ 300 w 345"/>
                <a:gd name="T61" fmla="*/ 257 h 327"/>
                <a:gd name="T62" fmla="*/ 260 w 345"/>
                <a:gd name="T63" fmla="*/ 257 h 327"/>
                <a:gd name="T64" fmla="*/ 260 w 345"/>
                <a:gd name="T65" fmla="*/ 123 h 327"/>
                <a:gd name="T66" fmla="*/ 300 w 345"/>
                <a:gd name="T67" fmla="*/ 123 h 327"/>
                <a:gd name="T68" fmla="*/ 20 w 345"/>
                <a:gd name="T69" fmla="*/ 270 h 327"/>
                <a:gd name="T70" fmla="*/ 324 w 345"/>
                <a:gd name="T71" fmla="*/ 270 h 327"/>
                <a:gd name="T72" fmla="*/ 324 w 345"/>
                <a:gd name="T73" fmla="*/ 286 h 327"/>
                <a:gd name="T74" fmla="*/ 20 w 345"/>
                <a:gd name="T75" fmla="*/ 286 h 327"/>
                <a:gd name="T76" fmla="*/ 20 w 345"/>
                <a:gd name="T77" fmla="*/ 270 h 327"/>
                <a:gd name="T78" fmla="*/ 345 w 345"/>
                <a:gd name="T79" fmla="*/ 300 h 327"/>
                <a:gd name="T80" fmla="*/ 345 w 345"/>
                <a:gd name="T81" fmla="*/ 327 h 327"/>
                <a:gd name="T82" fmla="*/ 0 w 345"/>
                <a:gd name="T83" fmla="*/ 327 h 327"/>
                <a:gd name="T84" fmla="*/ 0 w 345"/>
                <a:gd name="T85" fmla="*/ 300 h 327"/>
                <a:gd name="T86" fmla="*/ 345 w 345"/>
                <a:gd name="T87" fmla="*/ 30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327">
                  <a:moveTo>
                    <a:pt x="172" y="0"/>
                  </a:moveTo>
                  <a:cubicBezTo>
                    <a:pt x="23" y="81"/>
                    <a:pt x="23" y="81"/>
                    <a:pt x="23" y="81"/>
                  </a:cubicBezTo>
                  <a:cubicBezTo>
                    <a:pt x="322" y="81"/>
                    <a:pt x="322" y="81"/>
                    <a:pt x="322" y="81"/>
                  </a:cubicBezTo>
                  <a:lnTo>
                    <a:pt x="172" y="0"/>
                  </a:lnTo>
                  <a:close/>
                  <a:moveTo>
                    <a:pt x="172" y="68"/>
                  </a:moveTo>
                  <a:cubicBezTo>
                    <a:pt x="161" y="68"/>
                    <a:pt x="151" y="59"/>
                    <a:pt x="151" y="47"/>
                  </a:cubicBezTo>
                  <a:cubicBezTo>
                    <a:pt x="151" y="35"/>
                    <a:pt x="161" y="26"/>
                    <a:pt x="172" y="26"/>
                  </a:cubicBezTo>
                  <a:cubicBezTo>
                    <a:pt x="184" y="26"/>
                    <a:pt x="193" y="35"/>
                    <a:pt x="193" y="47"/>
                  </a:cubicBezTo>
                  <a:cubicBezTo>
                    <a:pt x="193" y="59"/>
                    <a:pt x="184" y="68"/>
                    <a:pt x="172" y="68"/>
                  </a:cubicBezTo>
                  <a:close/>
                  <a:moveTo>
                    <a:pt x="325" y="112"/>
                  </a:moveTo>
                  <a:cubicBezTo>
                    <a:pt x="19" y="112"/>
                    <a:pt x="19" y="112"/>
                    <a:pt x="19" y="112"/>
                  </a:cubicBezTo>
                  <a:cubicBezTo>
                    <a:pt x="19" y="91"/>
                    <a:pt x="19" y="91"/>
                    <a:pt x="19" y="91"/>
                  </a:cubicBezTo>
                  <a:cubicBezTo>
                    <a:pt x="325" y="91"/>
                    <a:pt x="325" y="91"/>
                    <a:pt x="325" y="91"/>
                  </a:cubicBezTo>
                  <a:lnTo>
                    <a:pt x="325" y="112"/>
                  </a:lnTo>
                  <a:close/>
                  <a:moveTo>
                    <a:pt x="85" y="123"/>
                  </a:moveTo>
                  <a:cubicBezTo>
                    <a:pt x="85" y="257"/>
                    <a:pt x="85" y="257"/>
                    <a:pt x="85" y="257"/>
                  </a:cubicBezTo>
                  <a:cubicBezTo>
                    <a:pt x="45" y="257"/>
                    <a:pt x="45" y="257"/>
                    <a:pt x="45" y="257"/>
                  </a:cubicBezTo>
                  <a:cubicBezTo>
                    <a:pt x="45" y="123"/>
                    <a:pt x="45" y="123"/>
                    <a:pt x="45" y="123"/>
                  </a:cubicBezTo>
                  <a:lnTo>
                    <a:pt x="85" y="123"/>
                  </a:lnTo>
                  <a:close/>
                  <a:moveTo>
                    <a:pt x="157" y="123"/>
                  </a:moveTo>
                  <a:cubicBezTo>
                    <a:pt x="157" y="257"/>
                    <a:pt x="157" y="257"/>
                    <a:pt x="157" y="257"/>
                  </a:cubicBezTo>
                  <a:cubicBezTo>
                    <a:pt x="117" y="257"/>
                    <a:pt x="117" y="257"/>
                    <a:pt x="117" y="257"/>
                  </a:cubicBezTo>
                  <a:cubicBezTo>
                    <a:pt x="117" y="123"/>
                    <a:pt x="117" y="123"/>
                    <a:pt x="117" y="123"/>
                  </a:cubicBezTo>
                  <a:lnTo>
                    <a:pt x="157" y="123"/>
                  </a:lnTo>
                  <a:close/>
                  <a:moveTo>
                    <a:pt x="229" y="123"/>
                  </a:moveTo>
                  <a:cubicBezTo>
                    <a:pt x="229" y="257"/>
                    <a:pt x="229" y="257"/>
                    <a:pt x="229" y="257"/>
                  </a:cubicBezTo>
                  <a:cubicBezTo>
                    <a:pt x="189" y="257"/>
                    <a:pt x="189" y="257"/>
                    <a:pt x="189" y="257"/>
                  </a:cubicBezTo>
                  <a:cubicBezTo>
                    <a:pt x="189" y="123"/>
                    <a:pt x="189" y="123"/>
                    <a:pt x="189" y="123"/>
                  </a:cubicBezTo>
                  <a:lnTo>
                    <a:pt x="229" y="123"/>
                  </a:lnTo>
                  <a:close/>
                  <a:moveTo>
                    <a:pt x="300" y="123"/>
                  </a:moveTo>
                  <a:cubicBezTo>
                    <a:pt x="300" y="257"/>
                    <a:pt x="300" y="257"/>
                    <a:pt x="300" y="257"/>
                  </a:cubicBezTo>
                  <a:cubicBezTo>
                    <a:pt x="260" y="257"/>
                    <a:pt x="260" y="257"/>
                    <a:pt x="260" y="257"/>
                  </a:cubicBezTo>
                  <a:cubicBezTo>
                    <a:pt x="260" y="123"/>
                    <a:pt x="260" y="123"/>
                    <a:pt x="260" y="123"/>
                  </a:cubicBezTo>
                  <a:lnTo>
                    <a:pt x="300" y="123"/>
                  </a:lnTo>
                  <a:close/>
                  <a:moveTo>
                    <a:pt x="20" y="270"/>
                  </a:moveTo>
                  <a:cubicBezTo>
                    <a:pt x="324" y="270"/>
                    <a:pt x="324" y="270"/>
                    <a:pt x="324" y="270"/>
                  </a:cubicBezTo>
                  <a:cubicBezTo>
                    <a:pt x="324" y="286"/>
                    <a:pt x="324" y="286"/>
                    <a:pt x="324" y="286"/>
                  </a:cubicBezTo>
                  <a:cubicBezTo>
                    <a:pt x="20" y="286"/>
                    <a:pt x="20" y="286"/>
                    <a:pt x="20" y="286"/>
                  </a:cubicBezTo>
                  <a:lnTo>
                    <a:pt x="20" y="270"/>
                  </a:lnTo>
                  <a:close/>
                  <a:moveTo>
                    <a:pt x="345" y="300"/>
                  </a:moveTo>
                  <a:cubicBezTo>
                    <a:pt x="345" y="327"/>
                    <a:pt x="345" y="327"/>
                    <a:pt x="345" y="327"/>
                  </a:cubicBezTo>
                  <a:cubicBezTo>
                    <a:pt x="0" y="327"/>
                    <a:pt x="0" y="327"/>
                    <a:pt x="0" y="327"/>
                  </a:cubicBezTo>
                  <a:cubicBezTo>
                    <a:pt x="0" y="300"/>
                    <a:pt x="0" y="300"/>
                    <a:pt x="0" y="300"/>
                  </a:cubicBezTo>
                  <a:lnTo>
                    <a:pt x="345" y="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1" name="Icon"/>
            <p:cNvSpPr>
              <a:spLocks noChangeAspect="1" noEditPoints="1"/>
            </p:cNvSpPr>
            <p:nvPr/>
          </p:nvSpPr>
          <p:spPr bwMode="auto">
            <a:xfrm>
              <a:off x="10185706" y="6489479"/>
              <a:ext cx="373868" cy="368203"/>
            </a:xfrm>
            <a:custGeom>
              <a:avLst/>
              <a:gdLst>
                <a:gd name="T0" fmla="*/ 325 w 388"/>
                <a:gd name="T1" fmla="*/ 258 h 382"/>
                <a:gd name="T2" fmla="*/ 370 w 388"/>
                <a:gd name="T3" fmla="*/ 239 h 382"/>
                <a:gd name="T4" fmla="*/ 319 w 388"/>
                <a:gd name="T5" fmla="*/ 332 h 382"/>
                <a:gd name="T6" fmla="*/ 288 w 388"/>
                <a:gd name="T7" fmla="*/ 352 h 382"/>
                <a:gd name="T8" fmla="*/ 242 w 388"/>
                <a:gd name="T9" fmla="*/ 352 h 382"/>
                <a:gd name="T10" fmla="*/ 242 w 388"/>
                <a:gd name="T11" fmla="*/ 382 h 382"/>
                <a:gd name="T12" fmla="*/ 199 w 388"/>
                <a:gd name="T13" fmla="*/ 307 h 382"/>
                <a:gd name="T14" fmla="*/ 242 w 388"/>
                <a:gd name="T15" fmla="*/ 232 h 382"/>
                <a:gd name="T16" fmla="*/ 242 w 388"/>
                <a:gd name="T17" fmla="*/ 258 h 382"/>
                <a:gd name="T18" fmla="*/ 325 w 388"/>
                <a:gd name="T19" fmla="*/ 258 h 382"/>
                <a:gd name="T20" fmla="*/ 260 w 388"/>
                <a:gd name="T21" fmla="*/ 179 h 382"/>
                <a:gd name="T22" fmla="*/ 299 w 388"/>
                <a:gd name="T23" fmla="*/ 251 h 382"/>
                <a:gd name="T24" fmla="*/ 375 w 388"/>
                <a:gd name="T25" fmla="*/ 199 h 382"/>
                <a:gd name="T26" fmla="*/ 339 w 388"/>
                <a:gd name="T27" fmla="*/ 130 h 382"/>
                <a:gd name="T28" fmla="*/ 260 w 388"/>
                <a:gd name="T29" fmla="*/ 179 h 382"/>
                <a:gd name="T30" fmla="*/ 182 w 388"/>
                <a:gd name="T31" fmla="*/ 40 h 382"/>
                <a:gd name="T32" fmla="*/ 222 w 388"/>
                <a:gd name="T33" fmla="*/ 113 h 382"/>
                <a:gd name="T34" fmla="*/ 198 w 388"/>
                <a:gd name="T35" fmla="*/ 126 h 382"/>
                <a:gd name="T36" fmla="*/ 285 w 388"/>
                <a:gd name="T37" fmla="*/ 128 h 382"/>
                <a:gd name="T38" fmla="*/ 330 w 388"/>
                <a:gd name="T39" fmla="*/ 54 h 382"/>
                <a:gd name="T40" fmla="*/ 304 w 388"/>
                <a:gd name="T41" fmla="*/ 68 h 382"/>
                <a:gd name="T42" fmla="*/ 282 w 388"/>
                <a:gd name="T43" fmla="*/ 27 h 382"/>
                <a:gd name="T44" fmla="*/ 250 w 388"/>
                <a:gd name="T45" fmla="*/ 10 h 382"/>
                <a:gd name="T46" fmla="*/ 144 w 388"/>
                <a:gd name="T47" fmla="*/ 10 h 382"/>
                <a:gd name="T48" fmla="*/ 182 w 388"/>
                <a:gd name="T49" fmla="*/ 40 h 382"/>
                <a:gd name="T50" fmla="*/ 144 w 388"/>
                <a:gd name="T51" fmla="*/ 135 h 382"/>
                <a:gd name="T52" fmla="*/ 188 w 388"/>
                <a:gd name="T53" fmla="*/ 66 h 382"/>
                <a:gd name="T54" fmla="*/ 107 w 388"/>
                <a:gd name="T55" fmla="*/ 24 h 382"/>
                <a:gd name="T56" fmla="*/ 63 w 388"/>
                <a:gd name="T57" fmla="*/ 89 h 382"/>
                <a:gd name="T58" fmla="*/ 144 w 388"/>
                <a:gd name="T59" fmla="*/ 135 h 382"/>
                <a:gd name="T60" fmla="*/ 78 w 388"/>
                <a:gd name="T61" fmla="*/ 251 h 382"/>
                <a:gd name="T62" fmla="*/ 111 w 388"/>
                <a:gd name="T63" fmla="*/ 196 h 382"/>
                <a:gd name="T64" fmla="*/ 134 w 388"/>
                <a:gd name="T65" fmla="*/ 210 h 382"/>
                <a:gd name="T66" fmla="*/ 92 w 388"/>
                <a:gd name="T67" fmla="*/ 134 h 382"/>
                <a:gd name="T68" fmla="*/ 5 w 388"/>
                <a:gd name="T69" fmla="*/ 132 h 382"/>
                <a:gd name="T70" fmla="*/ 30 w 388"/>
                <a:gd name="T71" fmla="*/ 148 h 382"/>
                <a:gd name="T72" fmla="*/ 6 w 388"/>
                <a:gd name="T73" fmla="*/ 187 h 382"/>
                <a:gd name="T74" fmla="*/ 8 w 388"/>
                <a:gd name="T75" fmla="*/ 224 h 382"/>
                <a:gd name="T76" fmla="*/ 78 w 388"/>
                <a:gd name="T77" fmla="*/ 251 h 382"/>
                <a:gd name="T78" fmla="*/ 8 w 388"/>
                <a:gd name="T79" fmla="*/ 236 h 382"/>
                <a:gd name="T80" fmla="*/ 62 w 388"/>
                <a:gd name="T81" fmla="*/ 338 h 382"/>
                <a:gd name="T82" fmla="*/ 105 w 388"/>
                <a:gd name="T83" fmla="*/ 353 h 382"/>
                <a:gd name="T84" fmla="*/ 170 w 388"/>
                <a:gd name="T85" fmla="*/ 353 h 382"/>
                <a:gd name="T86" fmla="*/ 170 w 388"/>
                <a:gd name="T87" fmla="*/ 259 h 382"/>
                <a:gd name="T88" fmla="*/ 54 w 388"/>
                <a:gd name="T89" fmla="*/ 259 h 382"/>
                <a:gd name="T90" fmla="*/ 8 w 388"/>
                <a:gd name="T91" fmla="*/ 23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382">
                  <a:moveTo>
                    <a:pt x="325" y="258"/>
                  </a:moveTo>
                  <a:cubicBezTo>
                    <a:pt x="349" y="258"/>
                    <a:pt x="370" y="239"/>
                    <a:pt x="370" y="239"/>
                  </a:cubicBezTo>
                  <a:cubicBezTo>
                    <a:pt x="370" y="239"/>
                    <a:pt x="326" y="319"/>
                    <a:pt x="319" y="332"/>
                  </a:cubicBezTo>
                  <a:cubicBezTo>
                    <a:pt x="313" y="346"/>
                    <a:pt x="288" y="352"/>
                    <a:pt x="288" y="352"/>
                  </a:cubicBezTo>
                  <a:cubicBezTo>
                    <a:pt x="242" y="352"/>
                    <a:pt x="242" y="352"/>
                    <a:pt x="242" y="352"/>
                  </a:cubicBezTo>
                  <a:cubicBezTo>
                    <a:pt x="242" y="382"/>
                    <a:pt x="242" y="382"/>
                    <a:pt x="242" y="382"/>
                  </a:cubicBezTo>
                  <a:cubicBezTo>
                    <a:pt x="199" y="307"/>
                    <a:pt x="199" y="307"/>
                    <a:pt x="199" y="307"/>
                  </a:cubicBezTo>
                  <a:cubicBezTo>
                    <a:pt x="242" y="232"/>
                    <a:pt x="242" y="232"/>
                    <a:pt x="242" y="232"/>
                  </a:cubicBezTo>
                  <a:cubicBezTo>
                    <a:pt x="242" y="258"/>
                    <a:pt x="242" y="258"/>
                    <a:pt x="242" y="258"/>
                  </a:cubicBezTo>
                  <a:cubicBezTo>
                    <a:pt x="255" y="258"/>
                    <a:pt x="304" y="258"/>
                    <a:pt x="325" y="258"/>
                  </a:cubicBezTo>
                  <a:close/>
                  <a:moveTo>
                    <a:pt x="260" y="179"/>
                  </a:moveTo>
                  <a:cubicBezTo>
                    <a:pt x="260" y="179"/>
                    <a:pt x="293" y="238"/>
                    <a:pt x="299" y="251"/>
                  </a:cubicBezTo>
                  <a:cubicBezTo>
                    <a:pt x="349" y="258"/>
                    <a:pt x="388" y="227"/>
                    <a:pt x="375" y="199"/>
                  </a:cubicBezTo>
                  <a:cubicBezTo>
                    <a:pt x="364" y="177"/>
                    <a:pt x="339" y="130"/>
                    <a:pt x="339" y="130"/>
                  </a:cubicBezTo>
                  <a:cubicBezTo>
                    <a:pt x="260" y="179"/>
                    <a:pt x="260" y="179"/>
                    <a:pt x="260" y="179"/>
                  </a:cubicBezTo>
                  <a:close/>
                  <a:moveTo>
                    <a:pt x="182" y="40"/>
                  </a:moveTo>
                  <a:cubicBezTo>
                    <a:pt x="192" y="59"/>
                    <a:pt x="216" y="102"/>
                    <a:pt x="222" y="113"/>
                  </a:cubicBezTo>
                  <a:cubicBezTo>
                    <a:pt x="198" y="126"/>
                    <a:pt x="198" y="126"/>
                    <a:pt x="198" y="126"/>
                  </a:cubicBezTo>
                  <a:cubicBezTo>
                    <a:pt x="285" y="128"/>
                    <a:pt x="285" y="128"/>
                    <a:pt x="285" y="128"/>
                  </a:cubicBezTo>
                  <a:cubicBezTo>
                    <a:pt x="330" y="54"/>
                    <a:pt x="330" y="54"/>
                    <a:pt x="330" y="54"/>
                  </a:cubicBezTo>
                  <a:cubicBezTo>
                    <a:pt x="304" y="68"/>
                    <a:pt x="304" y="68"/>
                    <a:pt x="304" y="68"/>
                  </a:cubicBezTo>
                  <a:cubicBezTo>
                    <a:pt x="282" y="27"/>
                    <a:pt x="282" y="27"/>
                    <a:pt x="282" y="27"/>
                  </a:cubicBezTo>
                  <a:cubicBezTo>
                    <a:pt x="282" y="27"/>
                    <a:pt x="265" y="9"/>
                    <a:pt x="250" y="10"/>
                  </a:cubicBezTo>
                  <a:cubicBezTo>
                    <a:pt x="235" y="10"/>
                    <a:pt x="144" y="10"/>
                    <a:pt x="144" y="10"/>
                  </a:cubicBezTo>
                  <a:cubicBezTo>
                    <a:pt x="144" y="10"/>
                    <a:pt x="171" y="19"/>
                    <a:pt x="182" y="40"/>
                  </a:cubicBezTo>
                  <a:close/>
                  <a:moveTo>
                    <a:pt x="144" y="135"/>
                  </a:moveTo>
                  <a:cubicBezTo>
                    <a:pt x="144" y="135"/>
                    <a:pt x="179" y="78"/>
                    <a:pt x="188" y="66"/>
                  </a:cubicBezTo>
                  <a:cubicBezTo>
                    <a:pt x="170" y="19"/>
                    <a:pt x="124" y="0"/>
                    <a:pt x="107" y="24"/>
                  </a:cubicBezTo>
                  <a:cubicBezTo>
                    <a:pt x="92" y="45"/>
                    <a:pt x="63" y="89"/>
                    <a:pt x="63" y="89"/>
                  </a:cubicBezTo>
                  <a:cubicBezTo>
                    <a:pt x="144" y="135"/>
                    <a:pt x="144" y="135"/>
                    <a:pt x="144" y="135"/>
                  </a:cubicBezTo>
                  <a:close/>
                  <a:moveTo>
                    <a:pt x="78" y="251"/>
                  </a:moveTo>
                  <a:cubicBezTo>
                    <a:pt x="89" y="233"/>
                    <a:pt x="104" y="207"/>
                    <a:pt x="111" y="196"/>
                  </a:cubicBezTo>
                  <a:cubicBezTo>
                    <a:pt x="134" y="210"/>
                    <a:pt x="134" y="210"/>
                    <a:pt x="134" y="210"/>
                  </a:cubicBezTo>
                  <a:cubicBezTo>
                    <a:pt x="92" y="134"/>
                    <a:pt x="92" y="134"/>
                    <a:pt x="92" y="134"/>
                  </a:cubicBezTo>
                  <a:cubicBezTo>
                    <a:pt x="5" y="132"/>
                    <a:pt x="5" y="132"/>
                    <a:pt x="5" y="132"/>
                  </a:cubicBezTo>
                  <a:cubicBezTo>
                    <a:pt x="30" y="148"/>
                    <a:pt x="30" y="148"/>
                    <a:pt x="30" y="148"/>
                  </a:cubicBezTo>
                  <a:cubicBezTo>
                    <a:pt x="6" y="187"/>
                    <a:pt x="6" y="187"/>
                    <a:pt x="6" y="187"/>
                  </a:cubicBezTo>
                  <a:cubicBezTo>
                    <a:pt x="6" y="187"/>
                    <a:pt x="0" y="212"/>
                    <a:pt x="8" y="224"/>
                  </a:cubicBezTo>
                  <a:cubicBezTo>
                    <a:pt x="16" y="237"/>
                    <a:pt x="33" y="258"/>
                    <a:pt x="78" y="251"/>
                  </a:cubicBezTo>
                  <a:close/>
                  <a:moveTo>
                    <a:pt x="8" y="236"/>
                  </a:moveTo>
                  <a:cubicBezTo>
                    <a:pt x="62" y="338"/>
                    <a:pt x="62" y="338"/>
                    <a:pt x="62" y="338"/>
                  </a:cubicBezTo>
                  <a:cubicBezTo>
                    <a:pt x="62" y="338"/>
                    <a:pt x="78" y="353"/>
                    <a:pt x="105" y="353"/>
                  </a:cubicBezTo>
                  <a:cubicBezTo>
                    <a:pt x="132" y="353"/>
                    <a:pt x="170" y="353"/>
                    <a:pt x="170" y="353"/>
                  </a:cubicBezTo>
                  <a:cubicBezTo>
                    <a:pt x="170" y="259"/>
                    <a:pt x="170" y="259"/>
                    <a:pt x="170" y="259"/>
                  </a:cubicBezTo>
                  <a:cubicBezTo>
                    <a:pt x="170" y="259"/>
                    <a:pt x="77" y="259"/>
                    <a:pt x="54" y="259"/>
                  </a:cubicBezTo>
                  <a:cubicBezTo>
                    <a:pt x="25" y="259"/>
                    <a:pt x="8" y="236"/>
                    <a:pt x="8" y="2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2" name="Icon"/>
            <p:cNvSpPr>
              <a:spLocks noChangeAspect="1" noEditPoints="1"/>
            </p:cNvSpPr>
            <p:nvPr/>
          </p:nvSpPr>
          <p:spPr bwMode="auto">
            <a:xfrm>
              <a:off x="9669195" y="7121025"/>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3" name="Icon"/>
            <p:cNvSpPr>
              <a:spLocks noChangeAspect="1" noEditPoints="1"/>
            </p:cNvSpPr>
            <p:nvPr/>
          </p:nvSpPr>
          <p:spPr bwMode="auto">
            <a:xfrm>
              <a:off x="7748721" y="7088397"/>
              <a:ext cx="436201" cy="368203"/>
            </a:xfrm>
            <a:custGeom>
              <a:avLst/>
              <a:gdLst>
                <a:gd name="T0" fmla="*/ 396 w 396"/>
                <a:gd name="T1" fmla="*/ 334 h 334"/>
                <a:gd name="T2" fmla="*/ 396 w 396"/>
                <a:gd name="T3" fmla="*/ 316 h 334"/>
                <a:gd name="T4" fmla="*/ 377 w 396"/>
                <a:gd name="T5" fmla="*/ 291 h 334"/>
                <a:gd name="T6" fmla="*/ 377 w 396"/>
                <a:gd name="T7" fmla="*/ 286 h 334"/>
                <a:gd name="T8" fmla="*/ 356 w 396"/>
                <a:gd name="T9" fmla="*/ 266 h 334"/>
                <a:gd name="T10" fmla="*/ 212 w 396"/>
                <a:gd name="T11" fmla="*/ 266 h 334"/>
                <a:gd name="T12" fmla="*/ 191 w 396"/>
                <a:gd name="T13" fmla="*/ 286 h 334"/>
                <a:gd name="T14" fmla="*/ 191 w 396"/>
                <a:gd name="T15" fmla="*/ 292 h 334"/>
                <a:gd name="T16" fmla="*/ 172 w 396"/>
                <a:gd name="T17" fmla="*/ 316 h 334"/>
                <a:gd name="T18" fmla="*/ 172 w 396"/>
                <a:gd name="T19" fmla="*/ 334 h 334"/>
                <a:gd name="T20" fmla="*/ 396 w 396"/>
                <a:gd name="T21" fmla="*/ 334 h 334"/>
                <a:gd name="T22" fmla="*/ 261 w 396"/>
                <a:gd name="T23" fmla="*/ 229 h 334"/>
                <a:gd name="T24" fmla="*/ 350 w 396"/>
                <a:gd name="T25" fmla="*/ 164 h 334"/>
                <a:gd name="T26" fmla="*/ 331 w 396"/>
                <a:gd name="T27" fmla="*/ 139 h 334"/>
                <a:gd name="T28" fmla="*/ 242 w 396"/>
                <a:gd name="T29" fmla="*/ 203 h 334"/>
                <a:gd name="T30" fmla="*/ 261 w 396"/>
                <a:gd name="T31" fmla="*/ 229 h 334"/>
                <a:gd name="T32" fmla="*/ 240 w 396"/>
                <a:gd name="T33" fmla="*/ 191 h 334"/>
                <a:gd name="T34" fmla="*/ 320 w 396"/>
                <a:gd name="T35" fmla="*/ 133 h 334"/>
                <a:gd name="T36" fmla="*/ 297 w 396"/>
                <a:gd name="T37" fmla="*/ 77 h 334"/>
                <a:gd name="T38" fmla="*/ 251 w 396"/>
                <a:gd name="T39" fmla="*/ 38 h 334"/>
                <a:gd name="T40" fmla="*/ 171 w 396"/>
                <a:gd name="T41" fmla="*/ 96 h 334"/>
                <a:gd name="T42" fmla="*/ 194 w 396"/>
                <a:gd name="T43" fmla="*/ 152 h 334"/>
                <a:gd name="T44" fmla="*/ 240 w 396"/>
                <a:gd name="T45" fmla="*/ 191 h 334"/>
                <a:gd name="T46" fmla="*/ 160 w 396"/>
                <a:gd name="T47" fmla="*/ 90 h 334"/>
                <a:gd name="T48" fmla="*/ 249 w 396"/>
                <a:gd name="T49" fmla="*/ 26 h 334"/>
                <a:gd name="T50" fmla="*/ 230 w 396"/>
                <a:gd name="T51" fmla="*/ 0 h 334"/>
                <a:gd name="T52" fmla="*/ 142 w 396"/>
                <a:gd name="T53" fmla="*/ 64 h 334"/>
                <a:gd name="T54" fmla="*/ 160 w 396"/>
                <a:gd name="T55" fmla="*/ 90 h 334"/>
                <a:gd name="T56" fmla="*/ 15 w 396"/>
                <a:gd name="T57" fmla="*/ 249 h 334"/>
                <a:gd name="T58" fmla="*/ 15 w 396"/>
                <a:gd name="T59" fmla="*/ 249 h 334"/>
                <a:gd name="T60" fmla="*/ 15 w 396"/>
                <a:gd name="T61" fmla="*/ 249 h 334"/>
                <a:gd name="T62" fmla="*/ 9 w 396"/>
                <a:gd name="T63" fmla="*/ 287 h 334"/>
                <a:gd name="T64" fmla="*/ 46 w 396"/>
                <a:gd name="T65" fmla="*/ 292 h 334"/>
                <a:gd name="T66" fmla="*/ 47 w 396"/>
                <a:gd name="T67" fmla="*/ 292 h 334"/>
                <a:gd name="T68" fmla="*/ 47 w 396"/>
                <a:gd name="T69" fmla="*/ 292 h 334"/>
                <a:gd name="T70" fmla="*/ 201 w 396"/>
                <a:gd name="T71" fmla="*/ 180 h 334"/>
                <a:gd name="T72" fmla="*/ 169 w 396"/>
                <a:gd name="T73" fmla="*/ 137 h 334"/>
                <a:gd name="T74" fmla="*/ 15 w 396"/>
                <a:gd name="T75" fmla="*/ 24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34">
                  <a:moveTo>
                    <a:pt x="396" y="334"/>
                  </a:moveTo>
                  <a:cubicBezTo>
                    <a:pt x="396" y="316"/>
                    <a:pt x="396" y="316"/>
                    <a:pt x="396" y="316"/>
                  </a:cubicBezTo>
                  <a:cubicBezTo>
                    <a:pt x="396" y="316"/>
                    <a:pt x="396" y="296"/>
                    <a:pt x="377" y="291"/>
                  </a:cubicBezTo>
                  <a:cubicBezTo>
                    <a:pt x="377" y="286"/>
                    <a:pt x="377" y="286"/>
                    <a:pt x="377" y="286"/>
                  </a:cubicBezTo>
                  <a:cubicBezTo>
                    <a:pt x="377" y="286"/>
                    <a:pt x="377" y="266"/>
                    <a:pt x="356" y="266"/>
                  </a:cubicBezTo>
                  <a:cubicBezTo>
                    <a:pt x="212" y="266"/>
                    <a:pt x="212" y="266"/>
                    <a:pt x="212" y="266"/>
                  </a:cubicBezTo>
                  <a:cubicBezTo>
                    <a:pt x="212" y="266"/>
                    <a:pt x="191" y="266"/>
                    <a:pt x="191" y="286"/>
                  </a:cubicBezTo>
                  <a:cubicBezTo>
                    <a:pt x="191" y="292"/>
                    <a:pt x="191" y="292"/>
                    <a:pt x="191" y="292"/>
                  </a:cubicBezTo>
                  <a:cubicBezTo>
                    <a:pt x="183" y="294"/>
                    <a:pt x="172" y="299"/>
                    <a:pt x="172" y="316"/>
                  </a:cubicBezTo>
                  <a:cubicBezTo>
                    <a:pt x="172" y="334"/>
                    <a:pt x="172" y="334"/>
                    <a:pt x="172" y="334"/>
                  </a:cubicBezTo>
                  <a:cubicBezTo>
                    <a:pt x="396" y="334"/>
                    <a:pt x="396" y="334"/>
                    <a:pt x="396" y="334"/>
                  </a:cubicBezTo>
                  <a:close/>
                  <a:moveTo>
                    <a:pt x="261" y="229"/>
                  </a:moveTo>
                  <a:cubicBezTo>
                    <a:pt x="350" y="164"/>
                    <a:pt x="350" y="164"/>
                    <a:pt x="350" y="164"/>
                  </a:cubicBezTo>
                  <a:cubicBezTo>
                    <a:pt x="331" y="139"/>
                    <a:pt x="331" y="139"/>
                    <a:pt x="331" y="139"/>
                  </a:cubicBezTo>
                  <a:cubicBezTo>
                    <a:pt x="242" y="203"/>
                    <a:pt x="242" y="203"/>
                    <a:pt x="242" y="203"/>
                  </a:cubicBezTo>
                  <a:cubicBezTo>
                    <a:pt x="261" y="229"/>
                    <a:pt x="261" y="229"/>
                    <a:pt x="261" y="229"/>
                  </a:cubicBezTo>
                  <a:close/>
                  <a:moveTo>
                    <a:pt x="240" y="191"/>
                  </a:moveTo>
                  <a:cubicBezTo>
                    <a:pt x="320" y="133"/>
                    <a:pt x="320" y="133"/>
                    <a:pt x="320" y="133"/>
                  </a:cubicBezTo>
                  <a:cubicBezTo>
                    <a:pt x="318" y="115"/>
                    <a:pt x="310" y="95"/>
                    <a:pt x="297" y="77"/>
                  </a:cubicBezTo>
                  <a:cubicBezTo>
                    <a:pt x="284" y="59"/>
                    <a:pt x="268" y="46"/>
                    <a:pt x="251" y="38"/>
                  </a:cubicBezTo>
                  <a:cubicBezTo>
                    <a:pt x="171" y="96"/>
                    <a:pt x="171" y="96"/>
                    <a:pt x="171" y="96"/>
                  </a:cubicBezTo>
                  <a:cubicBezTo>
                    <a:pt x="173" y="114"/>
                    <a:pt x="181" y="134"/>
                    <a:pt x="194" y="152"/>
                  </a:cubicBezTo>
                  <a:cubicBezTo>
                    <a:pt x="207" y="170"/>
                    <a:pt x="223" y="183"/>
                    <a:pt x="240" y="191"/>
                  </a:cubicBezTo>
                  <a:close/>
                  <a:moveTo>
                    <a:pt x="160" y="90"/>
                  </a:moveTo>
                  <a:cubicBezTo>
                    <a:pt x="249" y="26"/>
                    <a:pt x="249" y="26"/>
                    <a:pt x="249" y="26"/>
                  </a:cubicBezTo>
                  <a:cubicBezTo>
                    <a:pt x="230" y="0"/>
                    <a:pt x="230" y="0"/>
                    <a:pt x="230" y="0"/>
                  </a:cubicBezTo>
                  <a:cubicBezTo>
                    <a:pt x="142" y="64"/>
                    <a:pt x="142" y="64"/>
                    <a:pt x="142" y="64"/>
                  </a:cubicBezTo>
                  <a:cubicBezTo>
                    <a:pt x="160" y="90"/>
                    <a:pt x="160" y="90"/>
                    <a:pt x="160" y="90"/>
                  </a:cubicBezTo>
                  <a:close/>
                  <a:moveTo>
                    <a:pt x="15" y="249"/>
                  </a:moveTo>
                  <a:cubicBezTo>
                    <a:pt x="15" y="249"/>
                    <a:pt x="15" y="249"/>
                    <a:pt x="15" y="249"/>
                  </a:cubicBezTo>
                  <a:cubicBezTo>
                    <a:pt x="15" y="249"/>
                    <a:pt x="15" y="249"/>
                    <a:pt x="15" y="249"/>
                  </a:cubicBezTo>
                  <a:cubicBezTo>
                    <a:pt x="3" y="258"/>
                    <a:pt x="0" y="275"/>
                    <a:pt x="9" y="287"/>
                  </a:cubicBezTo>
                  <a:cubicBezTo>
                    <a:pt x="17" y="299"/>
                    <a:pt x="34" y="301"/>
                    <a:pt x="46" y="292"/>
                  </a:cubicBezTo>
                  <a:cubicBezTo>
                    <a:pt x="46" y="292"/>
                    <a:pt x="47" y="292"/>
                    <a:pt x="47" y="292"/>
                  </a:cubicBezTo>
                  <a:cubicBezTo>
                    <a:pt x="47" y="292"/>
                    <a:pt x="47" y="292"/>
                    <a:pt x="47" y="292"/>
                  </a:cubicBezTo>
                  <a:cubicBezTo>
                    <a:pt x="201" y="180"/>
                    <a:pt x="201" y="180"/>
                    <a:pt x="201" y="180"/>
                  </a:cubicBezTo>
                  <a:cubicBezTo>
                    <a:pt x="169" y="137"/>
                    <a:pt x="169" y="137"/>
                    <a:pt x="169" y="137"/>
                  </a:cubicBezTo>
                  <a:cubicBezTo>
                    <a:pt x="15" y="249"/>
                    <a:pt x="15" y="249"/>
                    <a:pt x="15" y="2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4" name="Icon"/>
            <p:cNvSpPr>
              <a:spLocks noChangeAspect="1" noEditPoints="1"/>
            </p:cNvSpPr>
            <p:nvPr/>
          </p:nvSpPr>
          <p:spPr bwMode="auto">
            <a:xfrm>
              <a:off x="9238246" y="6465839"/>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5" name="Icon"/>
            <p:cNvSpPr>
              <a:spLocks noChangeAspect="1" noEditPoints="1"/>
            </p:cNvSpPr>
            <p:nvPr/>
          </p:nvSpPr>
          <p:spPr bwMode="auto">
            <a:xfrm>
              <a:off x="6600297" y="6489479"/>
              <a:ext cx="433396" cy="368203"/>
            </a:xfrm>
            <a:custGeom>
              <a:avLst/>
              <a:gdLst>
                <a:gd name="T0" fmla="*/ 386 w 396"/>
                <a:gd name="T1" fmla="*/ 312 h 337"/>
                <a:gd name="T2" fmla="*/ 368 w 396"/>
                <a:gd name="T3" fmla="*/ 262 h 337"/>
                <a:gd name="T4" fmla="*/ 348 w 396"/>
                <a:gd name="T5" fmla="*/ 239 h 337"/>
                <a:gd name="T6" fmla="*/ 352 w 396"/>
                <a:gd name="T7" fmla="*/ 224 h 337"/>
                <a:gd name="T8" fmla="*/ 352 w 396"/>
                <a:gd name="T9" fmla="*/ 26 h 337"/>
                <a:gd name="T10" fmla="*/ 326 w 396"/>
                <a:gd name="T11" fmla="*/ 0 h 337"/>
                <a:gd name="T12" fmla="*/ 205 w 396"/>
                <a:gd name="T13" fmla="*/ 0 h 337"/>
                <a:gd name="T14" fmla="*/ 191 w 396"/>
                <a:gd name="T15" fmla="*/ 0 h 337"/>
                <a:gd name="T16" fmla="*/ 70 w 396"/>
                <a:gd name="T17" fmla="*/ 0 h 337"/>
                <a:gd name="T18" fmla="*/ 44 w 396"/>
                <a:gd name="T19" fmla="*/ 26 h 337"/>
                <a:gd name="T20" fmla="*/ 44 w 396"/>
                <a:gd name="T21" fmla="*/ 224 h 337"/>
                <a:gd name="T22" fmla="*/ 48 w 396"/>
                <a:gd name="T23" fmla="*/ 239 h 337"/>
                <a:gd name="T24" fmla="*/ 28 w 396"/>
                <a:gd name="T25" fmla="*/ 262 h 337"/>
                <a:gd name="T26" fmla="*/ 10 w 396"/>
                <a:gd name="T27" fmla="*/ 312 h 337"/>
                <a:gd name="T28" fmla="*/ 26 w 396"/>
                <a:gd name="T29" fmla="*/ 337 h 337"/>
                <a:gd name="T30" fmla="*/ 191 w 396"/>
                <a:gd name="T31" fmla="*/ 337 h 337"/>
                <a:gd name="T32" fmla="*/ 205 w 396"/>
                <a:gd name="T33" fmla="*/ 337 h 337"/>
                <a:gd name="T34" fmla="*/ 370 w 396"/>
                <a:gd name="T35" fmla="*/ 337 h 337"/>
                <a:gd name="T36" fmla="*/ 386 w 396"/>
                <a:gd name="T37" fmla="*/ 312 h 337"/>
                <a:gd name="T38" fmla="*/ 327 w 396"/>
                <a:gd name="T39" fmla="*/ 218 h 337"/>
                <a:gd name="T40" fmla="*/ 69 w 396"/>
                <a:gd name="T41" fmla="*/ 218 h 337"/>
                <a:gd name="T42" fmla="*/ 69 w 396"/>
                <a:gd name="T43" fmla="*/ 28 h 337"/>
                <a:gd name="T44" fmla="*/ 327 w 396"/>
                <a:gd name="T45" fmla="*/ 28 h 337"/>
                <a:gd name="T46" fmla="*/ 327 w 396"/>
                <a:gd name="T47" fmla="*/ 218 h 337"/>
                <a:gd name="T48" fmla="*/ 351 w 396"/>
                <a:gd name="T49" fmla="*/ 304 h 337"/>
                <a:gd name="T50" fmla="*/ 211 w 396"/>
                <a:gd name="T51" fmla="*/ 304 h 337"/>
                <a:gd name="T52" fmla="*/ 178 w 396"/>
                <a:gd name="T53" fmla="*/ 304 h 337"/>
                <a:gd name="T54" fmla="*/ 37 w 396"/>
                <a:gd name="T55" fmla="*/ 304 h 337"/>
                <a:gd name="T56" fmla="*/ 64 w 396"/>
                <a:gd name="T57" fmla="*/ 245 h 337"/>
                <a:gd name="T58" fmla="*/ 185 w 396"/>
                <a:gd name="T59" fmla="*/ 245 h 337"/>
                <a:gd name="T60" fmla="*/ 203 w 396"/>
                <a:gd name="T61" fmla="*/ 245 h 337"/>
                <a:gd name="T62" fmla="*/ 324 w 396"/>
                <a:gd name="T63" fmla="*/ 245 h 337"/>
                <a:gd name="T64" fmla="*/ 351 w 396"/>
                <a:gd name="T65" fmla="*/ 304 h 337"/>
                <a:gd name="T66" fmla="*/ 87 w 396"/>
                <a:gd name="T67" fmla="*/ 47 h 337"/>
                <a:gd name="T68" fmla="*/ 309 w 396"/>
                <a:gd name="T69" fmla="*/ 47 h 337"/>
                <a:gd name="T70" fmla="*/ 309 w 396"/>
                <a:gd name="T71" fmla="*/ 199 h 337"/>
                <a:gd name="T72" fmla="*/ 87 w 396"/>
                <a:gd name="T73" fmla="*/ 199 h 337"/>
                <a:gd name="T74" fmla="*/ 87 w 396"/>
                <a:gd name="T75" fmla="*/ 47 h 337"/>
                <a:gd name="T76" fmla="*/ 232 w 396"/>
                <a:gd name="T77" fmla="*/ 291 h 337"/>
                <a:gd name="T78" fmla="*/ 202 w 396"/>
                <a:gd name="T79" fmla="*/ 291 h 337"/>
                <a:gd name="T80" fmla="*/ 194 w 396"/>
                <a:gd name="T81" fmla="*/ 291 h 337"/>
                <a:gd name="T82" fmla="*/ 164 w 396"/>
                <a:gd name="T83" fmla="*/ 291 h 337"/>
                <a:gd name="T84" fmla="*/ 170 w 396"/>
                <a:gd name="T85" fmla="*/ 263 h 337"/>
                <a:gd name="T86" fmla="*/ 196 w 396"/>
                <a:gd name="T87" fmla="*/ 263 h 337"/>
                <a:gd name="T88" fmla="*/ 200 w 396"/>
                <a:gd name="T89" fmla="*/ 263 h 337"/>
                <a:gd name="T90" fmla="*/ 227 w 396"/>
                <a:gd name="T91" fmla="*/ 263 h 337"/>
                <a:gd name="T92" fmla="*/ 232 w 396"/>
                <a:gd name="T93" fmla="*/ 29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337">
                  <a:moveTo>
                    <a:pt x="386" y="312"/>
                  </a:moveTo>
                  <a:cubicBezTo>
                    <a:pt x="368" y="262"/>
                    <a:pt x="368" y="262"/>
                    <a:pt x="368" y="262"/>
                  </a:cubicBezTo>
                  <a:cubicBezTo>
                    <a:pt x="368" y="262"/>
                    <a:pt x="362" y="246"/>
                    <a:pt x="348" y="239"/>
                  </a:cubicBezTo>
                  <a:cubicBezTo>
                    <a:pt x="352" y="232"/>
                    <a:pt x="352" y="224"/>
                    <a:pt x="352" y="224"/>
                  </a:cubicBezTo>
                  <a:cubicBezTo>
                    <a:pt x="352" y="26"/>
                    <a:pt x="352" y="26"/>
                    <a:pt x="352" y="26"/>
                  </a:cubicBezTo>
                  <a:cubicBezTo>
                    <a:pt x="352" y="0"/>
                    <a:pt x="326" y="0"/>
                    <a:pt x="326" y="0"/>
                  </a:cubicBezTo>
                  <a:cubicBezTo>
                    <a:pt x="205" y="0"/>
                    <a:pt x="205" y="0"/>
                    <a:pt x="205" y="0"/>
                  </a:cubicBezTo>
                  <a:cubicBezTo>
                    <a:pt x="191" y="0"/>
                    <a:pt x="191" y="0"/>
                    <a:pt x="191" y="0"/>
                  </a:cubicBezTo>
                  <a:cubicBezTo>
                    <a:pt x="70" y="0"/>
                    <a:pt x="70" y="0"/>
                    <a:pt x="70" y="0"/>
                  </a:cubicBezTo>
                  <a:cubicBezTo>
                    <a:pt x="70" y="0"/>
                    <a:pt x="44" y="0"/>
                    <a:pt x="44" y="26"/>
                  </a:cubicBezTo>
                  <a:cubicBezTo>
                    <a:pt x="44" y="224"/>
                    <a:pt x="44" y="224"/>
                    <a:pt x="44" y="224"/>
                  </a:cubicBezTo>
                  <a:cubicBezTo>
                    <a:pt x="44" y="224"/>
                    <a:pt x="44" y="232"/>
                    <a:pt x="48" y="239"/>
                  </a:cubicBezTo>
                  <a:cubicBezTo>
                    <a:pt x="34" y="246"/>
                    <a:pt x="28" y="262"/>
                    <a:pt x="28" y="262"/>
                  </a:cubicBezTo>
                  <a:cubicBezTo>
                    <a:pt x="10" y="312"/>
                    <a:pt x="10" y="312"/>
                    <a:pt x="10" y="312"/>
                  </a:cubicBezTo>
                  <a:cubicBezTo>
                    <a:pt x="0" y="337"/>
                    <a:pt x="26" y="337"/>
                    <a:pt x="26" y="337"/>
                  </a:cubicBezTo>
                  <a:cubicBezTo>
                    <a:pt x="191" y="337"/>
                    <a:pt x="191" y="337"/>
                    <a:pt x="191" y="337"/>
                  </a:cubicBezTo>
                  <a:cubicBezTo>
                    <a:pt x="205" y="337"/>
                    <a:pt x="205" y="337"/>
                    <a:pt x="205" y="337"/>
                  </a:cubicBezTo>
                  <a:cubicBezTo>
                    <a:pt x="370" y="337"/>
                    <a:pt x="370" y="337"/>
                    <a:pt x="370" y="337"/>
                  </a:cubicBezTo>
                  <a:cubicBezTo>
                    <a:pt x="370" y="337"/>
                    <a:pt x="396" y="337"/>
                    <a:pt x="386" y="312"/>
                  </a:cubicBezTo>
                  <a:close/>
                  <a:moveTo>
                    <a:pt x="327" y="218"/>
                  </a:moveTo>
                  <a:cubicBezTo>
                    <a:pt x="69" y="218"/>
                    <a:pt x="69" y="218"/>
                    <a:pt x="69" y="218"/>
                  </a:cubicBezTo>
                  <a:cubicBezTo>
                    <a:pt x="69" y="28"/>
                    <a:pt x="69" y="28"/>
                    <a:pt x="69" y="28"/>
                  </a:cubicBezTo>
                  <a:cubicBezTo>
                    <a:pt x="327" y="28"/>
                    <a:pt x="327" y="28"/>
                    <a:pt x="327" y="28"/>
                  </a:cubicBezTo>
                  <a:cubicBezTo>
                    <a:pt x="327" y="218"/>
                    <a:pt x="327" y="218"/>
                    <a:pt x="327" y="218"/>
                  </a:cubicBezTo>
                  <a:close/>
                  <a:moveTo>
                    <a:pt x="351" y="304"/>
                  </a:moveTo>
                  <a:cubicBezTo>
                    <a:pt x="211" y="304"/>
                    <a:pt x="211" y="304"/>
                    <a:pt x="211" y="304"/>
                  </a:cubicBezTo>
                  <a:cubicBezTo>
                    <a:pt x="178" y="304"/>
                    <a:pt x="178" y="304"/>
                    <a:pt x="178" y="304"/>
                  </a:cubicBezTo>
                  <a:cubicBezTo>
                    <a:pt x="37" y="304"/>
                    <a:pt x="37" y="304"/>
                    <a:pt x="37" y="304"/>
                  </a:cubicBezTo>
                  <a:cubicBezTo>
                    <a:pt x="64" y="245"/>
                    <a:pt x="64" y="245"/>
                    <a:pt x="64" y="245"/>
                  </a:cubicBezTo>
                  <a:cubicBezTo>
                    <a:pt x="185" y="245"/>
                    <a:pt x="185" y="245"/>
                    <a:pt x="185" y="245"/>
                  </a:cubicBezTo>
                  <a:cubicBezTo>
                    <a:pt x="203" y="245"/>
                    <a:pt x="203" y="245"/>
                    <a:pt x="203" y="245"/>
                  </a:cubicBezTo>
                  <a:cubicBezTo>
                    <a:pt x="324" y="245"/>
                    <a:pt x="324" y="245"/>
                    <a:pt x="324" y="245"/>
                  </a:cubicBezTo>
                  <a:cubicBezTo>
                    <a:pt x="351" y="304"/>
                    <a:pt x="351" y="304"/>
                    <a:pt x="351" y="304"/>
                  </a:cubicBezTo>
                  <a:close/>
                  <a:moveTo>
                    <a:pt x="87" y="47"/>
                  </a:moveTo>
                  <a:cubicBezTo>
                    <a:pt x="309" y="47"/>
                    <a:pt x="309" y="47"/>
                    <a:pt x="309" y="47"/>
                  </a:cubicBezTo>
                  <a:cubicBezTo>
                    <a:pt x="309" y="199"/>
                    <a:pt x="309" y="199"/>
                    <a:pt x="309" y="199"/>
                  </a:cubicBezTo>
                  <a:cubicBezTo>
                    <a:pt x="87" y="199"/>
                    <a:pt x="87" y="199"/>
                    <a:pt x="87" y="199"/>
                  </a:cubicBezTo>
                  <a:cubicBezTo>
                    <a:pt x="87" y="47"/>
                    <a:pt x="87" y="47"/>
                    <a:pt x="87" y="47"/>
                  </a:cubicBezTo>
                  <a:close/>
                  <a:moveTo>
                    <a:pt x="232" y="291"/>
                  </a:moveTo>
                  <a:cubicBezTo>
                    <a:pt x="202" y="291"/>
                    <a:pt x="202" y="291"/>
                    <a:pt x="202" y="291"/>
                  </a:cubicBezTo>
                  <a:cubicBezTo>
                    <a:pt x="194" y="291"/>
                    <a:pt x="194" y="291"/>
                    <a:pt x="194" y="291"/>
                  </a:cubicBezTo>
                  <a:cubicBezTo>
                    <a:pt x="164" y="291"/>
                    <a:pt x="164" y="291"/>
                    <a:pt x="164" y="291"/>
                  </a:cubicBezTo>
                  <a:cubicBezTo>
                    <a:pt x="170" y="263"/>
                    <a:pt x="170" y="263"/>
                    <a:pt x="170" y="263"/>
                  </a:cubicBezTo>
                  <a:cubicBezTo>
                    <a:pt x="196" y="263"/>
                    <a:pt x="196" y="263"/>
                    <a:pt x="196" y="263"/>
                  </a:cubicBezTo>
                  <a:cubicBezTo>
                    <a:pt x="200" y="263"/>
                    <a:pt x="200" y="263"/>
                    <a:pt x="200" y="263"/>
                  </a:cubicBezTo>
                  <a:cubicBezTo>
                    <a:pt x="227" y="263"/>
                    <a:pt x="227" y="263"/>
                    <a:pt x="227" y="263"/>
                  </a:cubicBezTo>
                  <a:cubicBezTo>
                    <a:pt x="232" y="291"/>
                    <a:pt x="232" y="291"/>
                    <a:pt x="232"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6" name="Icon"/>
            <p:cNvSpPr>
              <a:spLocks noChangeAspect="1" noEditPoints="1"/>
            </p:cNvSpPr>
            <p:nvPr/>
          </p:nvSpPr>
          <p:spPr bwMode="auto">
            <a:xfrm>
              <a:off x="11221903" y="7088397"/>
              <a:ext cx="463979" cy="368203"/>
            </a:xfrm>
            <a:custGeom>
              <a:avLst/>
              <a:gdLst>
                <a:gd name="T0" fmla="*/ 872 w 872"/>
                <a:gd name="T1" fmla="*/ 377 h 692"/>
                <a:gd name="T2" fmla="*/ 536 w 872"/>
                <a:gd name="T3" fmla="*/ 143 h 692"/>
                <a:gd name="T4" fmla="*/ 536 w 872"/>
                <a:gd name="T5" fmla="*/ 308 h 692"/>
                <a:gd name="T6" fmla="*/ 300 w 872"/>
                <a:gd name="T7" fmla="*/ 143 h 692"/>
                <a:gd name="T8" fmla="*/ 300 w 872"/>
                <a:gd name="T9" fmla="*/ 377 h 692"/>
                <a:gd name="T10" fmla="*/ 0 w 872"/>
                <a:gd name="T11" fmla="*/ 377 h 692"/>
                <a:gd name="T12" fmla="*/ 0 w 872"/>
                <a:gd name="T13" fmla="*/ 692 h 692"/>
                <a:gd name="T14" fmla="*/ 682 w 872"/>
                <a:gd name="T15" fmla="*/ 692 h 692"/>
                <a:gd name="T16" fmla="*/ 682 w 872"/>
                <a:gd name="T17" fmla="*/ 544 h 692"/>
                <a:gd name="T18" fmla="*/ 770 w 872"/>
                <a:gd name="T19" fmla="*/ 544 h 692"/>
                <a:gd name="T20" fmla="*/ 770 w 872"/>
                <a:gd name="T21" fmla="*/ 692 h 692"/>
                <a:gd name="T22" fmla="*/ 872 w 872"/>
                <a:gd name="T23" fmla="*/ 692 h 692"/>
                <a:gd name="T24" fmla="*/ 872 w 872"/>
                <a:gd name="T25" fmla="*/ 377 h 692"/>
                <a:gd name="T26" fmla="*/ 872 w 872"/>
                <a:gd name="T27" fmla="*/ 377 h 692"/>
                <a:gd name="T28" fmla="*/ 134 w 872"/>
                <a:gd name="T29" fmla="*/ 508 h 692"/>
                <a:gd name="T30" fmla="*/ 38 w 872"/>
                <a:gd name="T31" fmla="*/ 508 h 692"/>
                <a:gd name="T32" fmla="*/ 38 w 872"/>
                <a:gd name="T33" fmla="*/ 477 h 692"/>
                <a:gd name="T34" fmla="*/ 134 w 872"/>
                <a:gd name="T35" fmla="*/ 477 h 692"/>
                <a:gd name="T36" fmla="*/ 134 w 872"/>
                <a:gd name="T37" fmla="*/ 508 h 692"/>
                <a:gd name="T38" fmla="*/ 134 w 872"/>
                <a:gd name="T39" fmla="*/ 458 h 692"/>
                <a:gd name="T40" fmla="*/ 38 w 872"/>
                <a:gd name="T41" fmla="*/ 458 h 692"/>
                <a:gd name="T42" fmla="*/ 38 w 872"/>
                <a:gd name="T43" fmla="*/ 427 h 692"/>
                <a:gd name="T44" fmla="*/ 134 w 872"/>
                <a:gd name="T45" fmla="*/ 427 h 692"/>
                <a:gd name="T46" fmla="*/ 134 w 872"/>
                <a:gd name="T47" fmla="*/ 458 h 692"/>
                <a:gd name="T48" fmla="*/ 250 w 872"/>
                <a:gd name="T49" fmla="*/ 508 h 692"/>
                <a:gd name="T50" fmla="*/ 155 w 872"/>
                <a:gd name="T51" fmla="*/ 508 h 692"/>
                <a:gd name="T52" fmla="*/ 155 w 872"/>
                <a:gd name="T53" fmla="*/ 477 h 692"/>
                <a:gd name="T54" fmla="*/ 250 w 872"/>
                <a:gd name="T55" fmla="*/ 477 h 692"/>
                <a:gd name="T56" fmla="*/ 250 w 872"/>
                <a:gd name="T57" fmla="*/ 508 h 692"/>
                <a:gd name="T58" fmla="*/ 250 w 872"/>
                <a:gd name="T59" fmla="*/ 458 h 692"/>
                <a:gd name="T60" fmla="*/ 155 w 872"/>
                <a:gd name="T61" fmla="*/ 458 h 692"/>
                <a:gd name="T62" fmla="*/ 155 w 872"/>
                <a:gd name="T63" fmla="*/ 427 h 692"/>
                <a:gd name="T64" fmla="*/ 250 w 872"/>
                <a:gd name="T65" fmla="*/ 427 h 692"/>
                <a:gd name="T66" fmla="*/ 250 w 872"/>
                <a:gd name="T67" fmla="*/ 458 h 692"/>
                <a:gd name="T68" fmla="*/ 370 w 872"/>
                <a:gd name="T69" fmla="*/ 508 h 692"/>
                <a:gd name="T70" fmla="*/ 274 w 872"/>
                <a:gd name="T71" fmla="*/ 508 h 692"/>
                <a:gd name="T72" fmla="*/ 274 w 872"/>
                <a:gd name="T73" fmla="*/ 477 h 692"/>
                <a:gd name="T74" fmla="*/ 370 w 872"/>
                <a:gd name="T75" fmla="*/ 477 h 692"/>
                <a:gd name="T76" fmla="*/ 370 w 872"/>
                <a:gd name="T77" fmla="*/ 508 h 692"/>
                <a:gd name="T78" fmla="*/ 370 w 872"/>
                <a:gd name="T79" fmla="*/ 458 h 692"/>
                <a:gd name="T80" fmla="*/ 274 w 872"/>
                <a:gd name="T81" fmla="*/ 458 h 692"/>
                <a:gd name="T82" fmla="*/ 274 w 872"/>
                <a:gd name="T83" fmla="*/ 427 h 692"/>
                <a:gd name="T84" fmla="*/ 370 w 872"/>
                <a:gd name="T85" fmla="*/ 427 h 692"/>
                <a:gd name="T86" fmla="*/ 370 w 872"/>
                <a:gd name="T87" fmla="*/ 458 h 692"/>
                <a:gd name="T88" fmla="*/ 177 w 872"/>
                <a:gd name="T89" fmla="*/ 365 h 692"/>
                <a:gd name="T90" fmla="*/ 274 w 872"/>
                <a:gd name="T91" fmla="*/ 365 h 692"/>
                <a:gd name="T92" fmla="*/ 269 w 872"/>
                <a:gd name="T93" fmla="*/ 52 h 692"/>
                <a:gd name="T94" fmla="*/ 239 w 872"/>
                <a:gd name="T95" fmla="*/ 52 h 692"/>
                <a:gd name="T96" fmla="*/ 215 w 872"/>
                <a:gd name="T97" fmla="*/ 52 h 692"/>
                <a:gd name="T98" fmla="*/ 184 w 872"/>
                <a:gd name="T99" fmla="*/ 52 h 692"/>
                <a:gd name="T100" fmla="*/ 177 w 872"/>
                <a:gd name="T101" fmla="*/ 365 h 692"/>
                <a:gd name="T102" fmla="*/ 177 w 872"/>
                <a:gd name="T103" fmla="*/ 365 h 692"/>
                <a:gd name="T104" fmla="*/ 57 w 872"/>
                <a:gd name="T105" fmla="*/ 365 h 692"/>
                <a:gd name="T106" fmla="*/ 158 w 872"/>
                <a:gd name="T107" fmla="*/ 365 h 692"/>
                <a:gd name="T108" fmla="*/ 150 w 872"/>
                <a:gd name="T109" fmla="*/ 0 h 692"/>
                <a:gd name="T110" fmla="*/ 119 w 872"/>
                <a:gd name="T111" fmla="*/ 0 h 692"/>
                <a:gd name="T112" fmla="*/ 96 w 872"/>
                <a:gd name="T113" fmla="*/ 0 h 692"/>
                <a:gd name="T114" fmla="*/ 65 w 872"/>
                <a:gd name="T115" fmla="*/ 0 h 692"/>
                <a:gd name="T116" fmla="*/ 57 w 872"/>
                <a:gd name="T117" fmla="*/ 365 h 692"/>
                <a:gd name="T118" fmla="*/ 57 w 872"/>
                <a:gd name="T119" fmla="*/ 36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692">
                  <a:moveTo>
                    <a:pt x="872" y="377"/>
                  </a:moveTo>
                  <a:lnTo>
                    <a:pt x="536" y="143"/>
                  </a:lnTo>
                  <a:lnTo>
                    <a:pt x="536" y="308"/>
                  </a:lnTo>
                  <a:lnTo>
                    <a:pt x="300" y="143"/>
                  </a:lnTo>
                  <a:lnTo>
                    <a:pt x="300" y="377"/>
                  </a:lnTo>
                  <a:lnTo>
                    <a:pt x="0" y="377"/>
                  </a:lnTo>
                  <a:lnTo>
                    <a:pt x="0" y="692"/>
                  </a:lnTo>
                  <a:lnTo>
                    <a:pt x="682" y="692"/>
                  </a:lnTo>
                  <a:lnTo>
                    <a:pt x="682" y="544"/>
                  </a:lnTo>
                  <a:lnTo>
                    <a:pt x="770" y="544"/>
                  </a:lnTo>
                  <a:lnTo>
                    <a:pt x="770" y="692"/>
                  </a:lnTo>
                  <a:lnTo>
                    <a:pt x="872" y="692"/>
                  </a:lnTo>
                  <a:lnTo>
                    <a:pt x="872" y="377"/>
                  </a:lnTo>
                  <a:lnTo>
                    <a:pt x="872" y="377"/>
                  </a:lnTo>
                  <a:close/>
                  <a:moveTo>
                    <a:pt x="134" y="508"/>
                  </a:moveTo>
                  <a:lnTo>
                    <a:pt x="38" y="508"/>
                  </a:lnTo>
                  <a:lnTo>
                    <a:pt x="38" y="477"/>
                  </a:lnTo>
                  <a:lnTo>
                    <a:pt x="134" y="477"/>
                  </a:lnTo>
                  <a:lnTo>
                    <a:pt x="134" y="508"/>
                  </a:lnTo>
                  <a:close/>
                  <a:moveTo>
                    <a:pt x="134" y="458"/>
                  </a:moveTo>
                  <a:lnTo>
                    <a:pt x="38" y="458"/>
                  </a:lnTo>
                  <a:lnTo>
                    <a:pt x="38" y="427"/>
                  </a:lnTo>
                  <a:lnTo>
                    <a:pt x="134" y="427"/>
                  </a:lnTo>
                  <a:lnTo>
                    <a:pt x="134" y="458"/>
                  </a:lnTo>
                  <a:close/>
                  <a:moveTo>
                    <a:pt x="250" y="508"/>
                  </a:moveTo>
                  <a:lnTo>
                    <a:pt x="155" y="508"/>
                  </a:lnTo>
                  <a:lnTo>
                    <a:pt x="155" y="477"/>
                  </a:lnTo>
                  <a:lnTo>
                    <a:pt x="250" y="477"/>
                  </a:lnTo>
                  <a:lnTo>
                    <a:pt x="250" y="508"/>
                  </a:lnTo>
                  <a:close/>
                  <a:moveTo>
                    <a:pt x="250" y="458"/>
                  </a:moveTo>
                  <a:lnTo>
                    <a:pt x="155" y="458"/>
                  </a:lnTo>
                  <a:lnTo>
                    <a:pt x="155" y="427"/>
                  </a:lnTo>
                  <a:lnTo>
                    <a:pt x="250" y="427"/>
                  </a:lnTo>
                  <a:lnTo>
                    <a:pt x="250" y="458"/>
                  </a:lnTo>
                  <a:close/>
                  <a:moveTo>
                    <a:pt x="370" y="508"/>
                  </a:moveTo>
                  <a:lnTo>
                    <a:pt x="274" y="508"/>
                  </a:lnTo>
                  <a:lnTo>
                    <a:pt x="274" y="477"/>
                  </a:lnTo>
                  <a:lnTo>
                    <a:pt x="370" y="477"/>
                  </a:lnTo>
                  <a:lnTo>
                    <a:pt x="370" y="508"/>
                  </a:lnTo>
                  <a:close/>
                  <a:moveTo>
                    <a:pt x="370" y="458"/>
                  </a:moveTo>
                  <a:lnTo>
                    <a:pt x="274" y="458"/>
                  </a:lnTo>
                  <a:lnTo>
                    <a:pt x="274" y="427"/>
                  </a:lnTo>
                  <a:lnTo>
                    <a:pt x="370" y="427"/>
                  </a:lnTo>
                  <a:lnTo>
                    <a:pt x="370" y="458"/>
                  </a:lnTo>
                  <a:close/>
                  <a:moveTo>
                    <a:pt x="177" y="365"/>
                  </a:moveTo>
                  <a:lnTo>
                    <a:pt x="274" y="365"/>
                  </a:lnTo>
                  <a:lnTo>
                    <a:pt x="269" y="52"/>
                  </a:lnTo>
                  <a:lnTo>
                    <a:pt x="239" y="52"/>
                  </a:lnTo>
                  <a:lnTo>
                    <a:pt x="215" y="52"/>
                  </a:lnTo>
                  <a:lnTo>
                    <a:pt x="184" y="52"/>
                  </a:lnTo>
                  <a:lnTo>
                    <a:pt x="177" y="365"/>
                  </a:lnTo>
                  <a:lnTo>
                    <a:pt x="177" y="365"/>
                  </a:lnTo>
                  <a:close/>
                  <a:moveTo>
                    <a:pt x="57" y="365"/>
                  </a:moveTo>
                  <a:lnTo>
                    <a:pt x="158" y="365"/>
                  </a:lnTo>
                  <a:lnTo>
                    <a:pt x="150" y="0"/>
                  </a:lnTo>
                  <a:lnTo>
                    <a:pt x="119" y="0"/>
                  </a:lnTo>
                  <a:lnTo>
                    <a:pt x="96" y="0"/>
                  </a:lnTo>
                  <a:lnTo>
                    <a:pt x="65" y="0"/>
                  </a:lnTo>
                  <a:lnTo>
                    <a:pt x="57" y="365"/>
                  </a:lnTo>
                  <a:lnTo>
                    <a:pt x="57" y="3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7" name="Icon"/>
            <p:cNvSpPr>
              <a:spLocks noChangeAspect="1" noEditPoints="1"/>
            </p:cNvSpPr>
            <p:nvPr/>
          </p:nvSpPr>
          <p:spPr bwMode="auto">
            <a:xfrm>
              <a:off x="12289276" y="7088397"/>
              <a:ext cx="719298" cy="368203"/>
            </a:xfrm>
            <a:custGeom>
              <a:avLst/>
              <a:gdLst>
                <a:gd name="T0" fmla="*/ 321 w 442"/>
                <a:gd name="T1" fmla="*/ 26 h 225"/>
                <a:gd name="T2" fmla="*/ 241 w 442"/>
                <a:gd name="T3" fmla="*/ 26 h 225"/>
                <a:gd name="T4" fmla="*/ 157 w 442"/>
                <a:gd name="T5" fmla="*/ 39 h 225"/>
                <a:gd name="T6" fmla="*/ 50 w 442"/>
                <a:gd name="T7" fmla="*/ 1 h 225"/>
                <a:gd name="T8" fmla="*/ 82 w 442"/>
                <a:gd name="T9" fmla="*/ 161 h 225"/>
                <a:gd name="T10" fmla="*/ 123 w 442"/>
                <a:gd name="T11" fmla="*/ 171 h 225"/>
                <a:gd name="T12" fmla="*/ 154 w 442"/>
                <a:gd name="T13" fmla="*/ 200 h 225"/>
                <a:gd name="T14" fmla="*/ 197 w 442"/>
                <a:gd name="T15" fmla="*/ 219 h 225"/>
                <a:gd name="T16" fmla="*/ 242 w 442"/>
                <a:gd name="T17" fmla="*/ 222 h 225"/>
                <a:gd name="T18" fmla="*/ 272 w 442"/>
                <a:gd name="T19" fmla="*/ 203 h 225"/>
                <a:gd name="T20" fmla="*/ 301 w 442"/>
                <a:gd name="T21" fmla="*/ 184 h 225"/>
                <a:gd name="T22" fmla="*/ 330 w 442"/>
                <a:gd name="T23" fmla="*/ 164 h 225"/>
                <a:gd name="T24" fmla="*/ 358 w 442"/>
                <a:gd name="T25" fmla="*/ 160 h 225"/>
                <a:gd name="T26" fmla="*/ 67 w 442"/>
                <a:gd name="T27" fmla="*/ 142 h 225"/>
                <a:gd name="T28" fmla="*/ 166 w 442"/>
                <a:gd name="T29" fmla="*/ 49 h 225"/>
                <a:gd name="T30" fmla="*/ 282 w 442"/>
                <a:gd name="T31" fmla="*/ 55 h 225"/>
                <a:gd name="T32" fmla="*/ 222 w 442"/>
                <a:gd name="T33" fmla="*/ 57 h 225"/>
                <a:gd name="T34" fmla="*/ 171 w 442"/>
                <a:gd name="T35" fmla="*/ 80 h 225"/>
                <a:gd name="T36" fmla="*/ 153 w 442"/>
                <a:gd name="T37" fmla="*/ 60 h 225"/>
                <a:gd name="T38" fmla="*/ 129 w 442"/>
                <a:gd name="T39" fmla="*/ 147 h 225"/>
                <a:gd name="T40" fmla="*/ 125 w 442"/>
                <a:gd name="T41" fmla="*/ 159 h 225"/>
                <a:gd name="T42" fmla="*/ 104 w 442"/>
                <a:gd name="T43" fmla="*/ 148 h 225"/>
                <a:gd name="T44" fmla="*/ 121 w 442"/>
                <a:gd name="T45" fmla="*/ 131 h 225"/>
                <a:gd name="T46" fmla="*/ 154 w 442"/>
                <a:gd name="T47" fmla="*/ 176 h 225"/>
                <a:gd name="T48" fmla="*/ 131 w 442"/>
                <a:gd name="T49" fmla="*/ 169 h 225"/>
                <a:gd name="T50" fmla="*/ 138 w 442"/>
                <a:gd name="T51" fmla="*/ 146 h 225"/>
                <a:gd name="T52" fmla="*/ 161 w 442"/>
                <a:gd name="T53" fmla="*/ 153 h 225"/>
                <a:gd name="T54" fmla="*/ 185 w 442"/>
                <a:gd name="T55" fmla="*/ 189 h 225"/>
                <a:gd name="T56" fmla="*/ 161 w 442"/>
                <a:gd name="T57" fmla="*/ 196 h 225"/>
                <a:gd name="T58" fmla="*/ 166 w 442"/>
                <a:gd name="T59" fmla="*/ 168 h 225"/>
                <a:gd name="T60" fmla="*/ 193 w 442"/>
                <a:gd name="T61" fmla="*/ 159 h 225"/>
                <a:gd name="T62" fmla="*/ 221 w 442"/>
                <a:gd name="T63" fmla="*/ 177 h 225"/>
                <a:gd name="T64" fmla="*/ 214 w 442"/>
                <a:gd name="T65" fmla="*/ 204 h 225"/>
                <a:gd name="T66" fmla="*/ 191 w 442"/>
                <a:gd name="T67" fmla="*/ 196 h 225"/>
                <a:gd name="T68" fmla="*/ 198 w 442"/>
                <a:gd name="T69" fmla="*/ 170 h 225"/>
                <a:gd name="T70" fmla="*/ 246 w 442"/>
                <a:gd name="T71" fmla="*/ 216 h 225"/>
                <a:gd name="T72" fmla="*/ 257 w 442"/>
                <a:gd name="T73" fmla="*/ 196 h 225"/>
                <a:gd name="T74" fmla="*/ 337 w 442"/>
                <a:gd name="T75" fmla="*/ 157 h 225"/>
                <a:gd name="T76" fmla="*/ 253 w 442"/>
                <a:gd name="T77" fmla="*/ 111 h 225"/>
                <a:gd name="T78" fmla="*/ 317 w 442"/>
                <a:gd name="T79" fmla="*/ 157 h 225"/>
                <a:gd name="T80" fmla="*/ 305 w 442"/>
                <a:gd name="T81" fmla="*/ 177 h 225"/>
                <a:gd name="T82" fmla="*/ 238 w 442"/>
                <a:gd name="T83" fmla="*/ 144 h 225"/>
                <a:gd name="T84" fmla="*/ 292 w 442"/>
                <a:gd name="T85" fmla="*/ 193 h 225"/>
                <a:gd name="T86" fmla="*/ 229 w 442"/>
                <a:gd name="T87" fmla="*/ 170 h 225"/>
                <a:gd name="T88" fmla="*/ 168 w 442"/>
                <a:gd name="T89" fmla="*/ 142 h 225"/>
                <a:gd name="T90" fmla="*/ 123 w 442"/>
                <a:gd name="T91" fmla="*/ 124 h 225"/>
                <a:gd name="T92" fmla="*/ 98 w 442"/>
                <a:gd name="T93" fmla="*/ 140 h 225"/>
                <a:gd name="T94" fmla="*/ 147 w 442"/>
                <a:gd name="T95" fmla="*/ 54 h 225"/>
                <a:gd name="T96" fmla="*/ 176 w 442"/>
                <a:gd name="T97" fmla="*/ 86 h 225"/>
                <a:gd name="T98" fmla="*/ 342 w 442"/>
                <a:gd name="T99" fmla="*/ 136 h 225"/>
                <a:gd name="T100" fmla="*/ 362 w 442"/>
                <a:gd name="T101"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2" h="225">
                  <a:moveTo>
                    <a:pt x="442" y="132"/>
                  </a:moveTo>
                  <a:cubicBezTo>
                    <a:pt x="405" y="6"/>
                    <a:pt x="405" y="6"/>
                    <a:pt x="405" y="6"/>
                  </a:cubicBezTo>
                  <a:cubicBezTo>
                    <a:pt x="405" y="5"/>
                    <a:pt x="404" y="4"/>
                    <a:pt x="403" y="3"/>
                  </a:cubicBezTo>
                  <a:cubicBezTo>
                    <a:pt x="402" y="3"/>
                    <a:pt x="401" y="3"/>
                    <a:pt x="400" y="3"/>
                  </a:cubicBezTo>
                  <a:cubicBezTo>
                    <a:pt x="321" y="26"/>
                    <a:pt x="321" y="26"/>
                    <a:pt x="321" y="26"/>
                  </a:cubicBezTo>
                  <a:cubicBezTo>
                    <a:pt x="318" y="27"/>
                    <a:pt x="317" y="29"/>
                    <a:pt x="318" y="31"/>
                  </a:cubicBezTo>
                  <a:cubicBezTo>
                    <a:pt x="322" y="47"/>
                    <a:pt x="322" y="47"/>
                    <a:pt x="322" y="47"/>
                  </a:cubicBezTo>
                  <a:cubicBezTo>
                    <a:pt x="283" y="47"/>
                    <a:pt x="283" y="47"/>
                    <a:pt x="283" y="47"/>
                  </a:cubicBezTo>
                  <a:cubicBezTo>
                    <a:pt x="243" y="26"/>
                    <a:pt x="243" y="26"/>
                    <a:pt x="243" y="26"/>
                  </a:cubicBezTo>
                  <a:cubicBezTo>
                    <a:pt x="242" y="26"/>
                    <a:pt x="241" y="26"/>
                    <a:pt x="241" y="26"/>
                  </a:cubicBezTo>
                  <a:cubicBezTo>
                    <a:pt x="182" y="25"/>
                    <a:pt x="182" y="25"/>
                    <a:pt x="182" y="25"/>
                  </a:cubicBezTo>
                  <a:cubicBezTo>
                    <a:pt x="181" y="25"/>
                    <a:pt x="180" y="25"/>
                    <a:pt x="179" y="26"/>
                  </a:cubicBezTo>
                  <a:cubicBezTo>
                    <a:pt x="163" y="40"/>
                    <a:pt x="163" y="40"/>
                    <a:pt x="163" y="40"/>
                  </a:cubicBezTo>
                  <a:cubicBezTo>
                    <a:pt x="159" y="39"/>
                    <a:pt x="159" y="39"/>
                    <a:pt x="159" y="39"/>
                  </a:cubicBezTo>
                  <a:cubicBezTo>
                    <a:pt x="158" y="39"/>
                    <a:pt x="158" y="39"/>
                    <a:pt x="157" y="39"/>
                  </a:cubicBezTo>
                  <a:cubicBezTo>
                    <a:pt x="128" y="50"/>
                    <a:pt x="128" y="50"/>
                    <a:pt x="128" y="50"/>
                  </a:cubicBezTo>
                  <a:cubicBezTo>
                    <a:pt x="133" y="36"/>
                    <a:pt x="133" y="36"/>
                    <a:pt x="133" y="36"/>
                  </a:cubicBezTo>
                  <a:cubicBezTo>
                    <a:pt x="134" y="34"/>
                    <a:pt x="133" y="31"/>
                    <a:pt x="131" y="30"/>
                  </a:cubicBezTo>
                  <a:cubicBezTo>
                    <a:pt x="53" y="1"/>
                    <a:pt x="53" y="1"/>
                    <a:pt x="53" y="1"/>
                  </a:cubicBezTo>
                  <a:cubicBezTo>
                    <a:pt x="52" y="0"/>
                    <a:pt x="51" y="0"/>
                    <a:pt x="50" y="1"/>
                  </a:cubicBezTo>
                  <a:cubicBezTo>
                    <a:pt x="49" y="1"/>
                    <a:pt x="49" y="2"/>
                    <a:pt x="48" y="3"/>
                  </a:cubicBezTo>
                  <a:cubicBezTo>
                    <a:pt x="1" y="126"/>
                    <a:pt x="1" y="126"/>
                    <a:pt x="1" y="126"/>
                  </a:cubicBezTo>
                  <a:cubicBezTo>
                    <a:pt x="0" y="128"/>
                    <a:pt x="1" y="130"/>
                    <a:pt x="3" y="131"/>
                  </a:cubicBezTo>
                  <a:cubicBezTo>
                    <a:pt x="81" y="161"/>
                    <a:pt x="81" y="161"/>
                    <a:pt x="81" y="161"/>
                  </a:cubicBezTo>
                  <a:cubicBezTo>
                    <a:pt x="81" y="161"/>
                    <a:pt x="82" y="161"/>
                    <a:pt x="82" y="161"/>
                  </a:cubicBezTo>
                  <a:cubicBezTo>
                    <a:pt x="84" y="161"/>
                    <a:pt x="85" y="160"/>
                    <a:pt x="86" y="159"/>
                  </a:cubicBezTo>
                  <a:cubicBezTo>
                    <a:pt x="91" y="144"/>
                    <a:pt x="91" y="144"/>
                    <a:pt x="91" y="144"/>
                  </a:cubicBezTo>
                  <a:cubicBezTo>
                    <a:pt x="95" y="150"/>
                    <a:pt x="95" y="150"/>
                    <a:pt x="95" y="150"/>
                  </a:cubicBezTo>
                  <a:cubicBezTo>
                    <a:pt x="94" y="159"/>
                    <a:pt x="100" y="169"/>
                    <a:pt x="110" y="171"/>
                  </a:cubicBezTo>
                  <a:cubicBezTo>
                    <a:pt x="114" y="173"/>
                    <a:pt x="119" y="172"/>
                    <a:pt x="123" y="171"/>
                  </a:cubicBezTo>
                  <a:cubicBezTo>
                    <a:pt x="122" y="175"/>
                    <a:pt x="123" y="179"/>
                    <a:pt x="125" y="183"/>
                  </a:cubicBezTo>
                  <a:cubicBezTo>
                    <a:pt x="128" y="187"/>
                    <a:pt x="132" y="191"/>
                    <a:pt x="137" y="192"/>
                  </a:cubicBezTo>
                  <a:cubicBezTo>
                    <a:pt x="139" y="193"/>
                    <a:pt x="141" y="193"/>
                    <a:pt x="143" y="193"/>
                  </a:cubicBezTo>
                  <a:cubicBezTo>
                    <a:pt x="146" y="193"/>
                    <a:pt x="149" y="192"/>
                    <a:pt x="152" y="191"/>
                  </a:cubicBezTo>
                  <a:cubicBezTo>
                    <a:pt x="152" y="194"/>
                    <a:pt x="153" y="197"/>
                    <a:pt x="154" y="200"/>
                  </a:cubicBezTo>
                  <a:cubicBezTo>
                    <a:pt x="157" y="204"/>
                    <a:pt x="161" y="208"/>
                    <a:pt x="166" y="209"/>
                  </a:cubicBezTo>
                  <a:cubicBezTo>
                    <a:pt x="168" y="210"/>
                    <a:pt x="170" y="210"/>
                    <a:pt x="172" y="210"/>
                  </a:cubicBezTo>
                  <a:cubicBezTo>
                    <a:pt x="172" y="210"/>
                    <a:pt x="172" y="210"/>
                    <a:pt x="172" y="210"/>
                  </a:cubicBezTo>
                  <a:cubicBezTo>
                    <a:pt x="176" y="210"/>
                    <a:pt x="180" y="209"/>
                    <a:pt x="183" y="206"/>
                  </a:cubicBezTo>
                  <a:cubicBezTo>
                    <a:pt x="185" y="212"/>
                    <a:pt x="190" y="217"/>
                    <a:pt x="197" y="219"/>
                  </a:cubicBezTo>
                  <a:cubicBezTo>
                    <a:pt x="198" y="220"/>
                    <a:pt x="200" y="220"/>
                    <a:pt x="202" y="220"/>
                  </a:cubicBezTo>
                  <a:cubicBezTo>
                    <a:pt x="210" y="220"/>
                    <a:pt x="216" y="216"/>
                    <a:pt x="220" y="210"/>
                  </a:cubicBezTo>
                  <a:cubicBezTo>
                    <a:pt x="242" y="222"/>
                    <a:pt x="242" y="222"/>
                    <a:pt x="242" y="222"/>
                  </a:cubicBezTo>
                  <a:cubicBezTo>
                    <a:pt x="242" y="222"/>
                    <a:pt x="242" y="222"/>
                    <a:pt x="242" y="222"/>
                  </a:cubicBezTo>
                  <a:cubicBezTo>
                    <a:pt x="242" y="222"/>
                    <a:pt x="242" y="222"/>
                    <a:pt x="242" y="222"/>
                  </a:cubicBezTo>
                  <a:cubicBezTo>
                    <a:pt x="245" y="224"/>
                    <a:pt x="248" y="225"/>
                    <a:pt x="251" y="225"/>
                  </a:cubicBezTo>
                  <a:cubicBezTo>
                    <a:pt x="258" y="225"/>
                    <a:pt x="264" y="221"/>
                    <a:pt x="268" y="216"/>
                  </a:cubicBezTo>
                  <a:cubicBezTo>
                    <a:pt x="270" y="211"/>
                    <a:pt x="271" y="207"/>
                    <a:pt x="270" y="202"/>
                  </a:cubicBezTo>
                  <a:cubicBezTo>
                    <a:pt x="272" y="203"/>
                    <a:pt x="272" y="203"/>
                    <a:pt x="272" y="203"/>
                  </a:cubicBezTo>
                  <a:cubicBezTo>
                    <a:pt x="272" y="203"/>
                    <a:pt x="272" y="203"/>
                    <a:pt x="272" y="203"/>
                  </a:cubicBezTo>
                  <a:cubicBezTo>
                    <a:pt x="272" y="203"/>
                    <a:pt x="272" y="204"/>
                    <a:pt x="272" y="204"/>
                  </a:cubicBezTo>
                  <a:cubicBezTo>
                    <a:pt x="275" y="205"/>
                    <a:pt x="279" y="206"/>
                    <a:pt x="282" y="206"/>
                  </a:cubicBezTo>
                  <a:cubicBezTo>
                    <a:pt x="289" y="206"/>
                    <a:pt x="295" y="203"/>
                    <a:pt x="298" y="197"/>
                  </a:cubicBezTo>
                  <a:cubicBezTo>
                    <a:pt x="301" y="192"/>
                    <a:pt x="302" y="188"/>
                    <a:pt x="301" y="183"/>
                  </a:cubicBezTo>
                  <a:cubicBezTo>
                    <a:pt x="301" y="184"/>
                    <a:pt x="301" y="184"/>
                    <a:pt x="301" y="184"/>
                  </a:cubicBezTo>
                  <a:cubicBezTo>
                    <a:pt x="301" y="184"/>
                    <a:pt x="301" y="184"/>
                    <a:pt x="302" y="184"/>
                  </a:cubicBezTo>
                  <a:cubicBezTo>
                    <a:pt x="302" y="184"/>
                    <a:pt x="302" y="184"/>
                    <a:pt x="302" y="184"/>
                  </a:cubicBezTo>
                  <a:cubicBezTo>
                    <a:pt x="305" y="185"/>
                    <a:pt x="308" y="186"/>
                    <a:pt x="311" y="186"/>
                  </a:cubicBezTo>
                  <a:cubicBezTo>
                    <a:pt x="318" y="186"/>
                    <a:pt x="324" y="183"/>
                    <a:pt x="328" y="177"/>
                  </a:cubicBezTo>
                  <a:cubicBezTo>
                    <a:pt x="330" y="173"/>
                    <a:pt x="331" y="168"/>
                    <a:pt x="330" y="164"/>
                  </a:cubicBezTo>
                  <a:cubicBezTo>
                    <a:pt x="332" y="165"/>
                    <a:pt x="335" y="165"/>
                    <a:pt x="337" y="165"/>
                  </a:cubicBezTo>
                  <a:cubicBezTo>
                    <a:pt x="344" y="165"/>
                    <a:pt x="350" y="162"/>
                    <a:pt x="353" y="156"/>
                  </a:cubicBezTo>
                  <a:cubicBezTo>
                    <a:pt x="353" y="156"/>
                    <a:pt x="353" y="156"/>
                    <a:pt x="354" y="156"/>
                  </a:cubicBezTo>
                  <a:cubicBezTo>
                    <a:pt x="354" y="158"/>
                    <a:pt x="354" y="158"/>
                    <a:pt x="354" y="158"/>
                  </a:cubicBezTo>
                  <a:cubicBezTo>
                    <a:pt x="355" y="159"/>
                    <a:pt x="356" y="160"/>
                    <a:pt x="358" y="160"/>
                  </a:cubicBezTo>
                  <a:cubicBezTo>
                    <a:pt x="358" y="160"/>
                    <a:pt x="359" y="160"/>
                    <a:pt x="359" y="160"/>
                  </a:cubicBezTo>
                  <a:cubicBezTo>
                    <a:pt x="439" y="137"/>
                    <a:pt x="439" y="137"/>
                    <a:pt x="439" y="137"/>
                  </a:cubicBezTo>
                  <a:cubicBezTo>
                    <a:pt x="440" y="137"/>
                    <a:pt x="441" y="136"/>
                    <a:pt x="441" y="136"/>
                  </a:cubicBezTo>
                  <a:cubicBezTo>
                    <a:pt x="442" y="135"/>
                    <a:pt x="442" y="134"/>
                    <a:pt x="442" y="132"/>
                  </a:cubicBezTo>
                  <a:close/>
                  <a:moveTo>
                    <a:pt x="67" y="142"/>
                  </a:moveTo>
                  <a:cubicBezTo>
                    <a:pt x="60" y="142"/>
                    <a:pt x="54" y="136"/>
                    <a:pt x="54" y="129"/>
                  </a:cubicBezTo>
                  <a:cubicBezTo>
                    <a:pt x="54" y="121"/>
                    <a:pt x="60" y="115"/>
                    <a:pt x="67" y="115"/>
                  </a:cubicBezTo>
                  <a:cubicBezTo>
                    <a:pt x="75" y="115"/>
                    <a:pt x="81" y="121"/>
                    <a:pt x="81" y="129"/>
                  </a:cubicBezTo>
                  <a:cubicBezTo>
                    <a:pt x="81" y="136"/>
                    <a:pt x="75" y="142"/>
                    <a:pt x="67" y="142"/>
                  </a:cubicBezTo>
                  <a:close/>
                  <a:moveTo>
                    <a:pt x="166" y="49"/>
                  </a:moveTo>
                  <a:cubicBezTo>
                    <a:pt x="173" y="42"/>
                    <a:pt x="173" y="42"/>
                    <a:pt x="173" y="42"/>
                  </a:cubicBezTo>
                  <a:cubicBezTo>
                    <a:pt x="183" y="33"/>
                    <a:pt x="183" y="33"/>
                    <a:pt x="183" y="33"/>
                  </a:cubicBezTo>
                  <a:cubicBezTo>
                    <a:pt x="240" y="34"/>
                    <a:pt x="240" y="34"/>
                    <a:pt x="240" y="34"/>
                  </a:cubicBezTo>
                  <a:cubicBezTo>
                    <a:pt x="280" y="54"/>
                    <a:pt x="280" y="54"/>
                    <a:pt x="280" y="54"/>
                  </a:cubicBezTo>
                  <a:cubicBezTo>
                    <a:pt x="280" y="55"/>
                    <a:pt x="281" y="55"/>
                    <a:pt x="282" y="55"/>
                  </a:cubicBezTo>
                  <a:cubicBezTo>
                    <a:pt x="324" y="55"/>
                    <a:pt x="324" y="55"/>
                    <a:pt x="324" y="55"/>
                  </a:cubicBezTo>
                  <a:cubicBezTo>
                    <a:pt x="345" y="128"/>
                    <a:pt x="345" y="128"/>
                    <a:pt x="345" y="128"/>
                  </a:cubicBezTo>
                  <a:cubicBezTo>
                    <a:pt x="270" y="85"/>
                    <a:pt x="270" y="85"/>
                    <a:pt x="270" y="85"/>
                  </a:cubicBezTo>
                  <a:cubicBezTo>
                    <a:pt x="223" y="58"/>
                    <a:pt x="223" y="58"/>
                    <a:pt x="223" y="58"/>
                  </a:cubicBezTo>
                  <a:cubicBezTo>
                    <a:pt x="223" y="57"/>
                    <a:pt x="222" y="57"/>
                    <a:pt x="222" y="57"/>
                  </a:cubicBezTo>
                  <a:cubicBezTo>
                    <a:pt x="199" y="56"/>
                    <a:pt x="199" y="56"/>
                    <a:pt x="199" y="56"/>
                  </a:cubicBezTo>
                  <a:cubicBezTo>
                    <a:pt x="199" y="56"/>
                    <a:pt x="199" y="56"/>
                    <a:pt x="199" y="56"/>
                  </a:cubicBezTo>
                  <a:cubicBezTo>
                    <a:pt x="199" y="56"/>
                    <a:pt x="198" y="57"/>
                    <a:pt x="198" y="57"/>
                  </a:cubicBezTo>
                  <a:cubicBezTo>
                    <a:pt x="197" y="57"/>
                    <a:pt x="197" y="57"/>
                    <a:pt x="196" y="57"/>
                  </a:cubicBezTo>
                  <a:cubicBezTo>
                    <a:pt x="171" y="80"/>
                    <a:pt x="171" y="80"/>
                    <a:pt x="171" y="80"/>
                  </a:cubicBezTo>
                  <a:cubicBezTo>
                    <a:pt x="171" y="80"/>
                    <a:pt x="171" y="80"/>
                    <a:pt x="171" y="80"/>
                  </a:cubicBezTo>
                  <a:cubicBezTo>
                    <a:pt x="171" y="80"/>
                    <a:pt x="171" y="80"/>
                    <a:pt x="171" y="80"/>
                  </a:cubicBezTo>
                  <a:cubicBezTo>
                    <a:pt x="165" y="85"/>
                    <a:pt x="157" y="85"/>
                    <a:pt x="152" y="79"/>
                  </a:cubicBezTo>
                  <a:cubicBezTo>
                    <a:pt x="147" y="74"/>
                    <a:pt x="147" y="65"/>
                    <a:pt x="153" y="60"/>
                  </a:cubicBezTo>
                  <a:cubicBezTo>
                    <a:pt x="153" y="60"/>
                    <a:pt x="153" y="60"/>
                    <a:pt x="153" y="60"/>
                  </a:cubicBezTo>
                  <a:cubicBezTo>
                    <a:pt x="153" y="60"/>
                    <a:pt x="153" y="60"/>
                    <a:pt x="153" y="60"/>
                  </a:cubicBezTo>
                  <a:lnTo>
                    <a:pt x="166" y="49"/>
                  </a:lnTo>
                  <a:close/>
                  <a:moveTo>
                    <a:pt x="129" y="146"/>
                  </a:moveTo>
                  <a:cubicBezTo>
                    <a:pt x="129" y="146"/>
                    <a:pt x="129" y="146"/>
                    <a:pt x="129" y="146"/>
                  </a:cubicBezTo>
                  <a:cubicBezTo>
                    <a:pt x="129" y="146"/>
                    <a:pt x="129" y="147"/>
                    <a:pt x="129" y="147"/>
                  </a:cubicBezTo>
                  <a:cubicBezTo>
                    <a:pt x="128" y="151"/>
                    <a:pt x="128" y="151"/>
                    <a:pt x="128" y="151"/>
                  </a:cubicBezTo>
                  <a:cubicBezTo>
                    <a:pt x="127" y="155"/>
                    <a:pt x="127" y="155"/>
                    <a:pt x="127" y="155"/>
                  </a:cubicBezTo>
                  <a:cubicBezTo>
                    <a:pt x="127" y="155"/>
                    <a:pt x="127" y="155"/>
                    <a:pt x="127" y="155"/>
                  </a:cubicBezTo>
                  <a:cubicBezTo>
                    <a:pt x="127" y="155"/>
                    <a:pt x="127" y="156"/>
                    <a:pt x="127" y="156"/>
                  </a:cubicBezTo>
                  <a:cubicBezTo>
                    <a:pt x="126" y="157"/>
                    <a:pt x="126" y="158"/>
                    <a:pt x="125" y="159"/>
                  </a:cubicBezTo>
                  <a:cubicBezTo>
                    <a:pt x="122" y="163"/>
                    <a:pt x="117" y="165"/>
                    <a:pt x="112" y="164"/>
                  </a:cubicBezTo>
                  <a:cubicBezTo>
                    <a:pt x="108" y="162"/>
                    <a:pt x="105" y="159"/>
                    <a:pt x="104" y="155"/>
                  </a:cubicBezTo>
                  <a:cubicBezTo>
                    <a:pt x="103" y="153"/>
                    <a:pt x="103" y="151"/>
                    <a:pt x="104" y="149"/>
                  </a:cubicBezTo>
                  <a:cubicBezTo>
                    <a:pt x="104" y="149"/>
                    <a:pt x="104" y="149"/>
                    <a:pt x="104" y="149"/>
                  </a:cubicBezTo>
                  <a:cubicBezTo>
                    <a:pt x="104" y="149"/>
                    <a:pt x="104" y="148"/>
                    <a:pt x="104" y="148"/>
                  </a:cubicBezTo>
                  <a:cubicBezTo>
                    <a:pt x="104" y="147"/>
                    <a:pt x="104" y="147"/>
                    <a:pt x="104" y="147"/>
                  </a:cubicBezTo>
                  <a:cubicBezTo>
                    <a:pt x="106" y="140"/>
                    <a:pt x="106" y="140"/>
                    <a:pt x="106" y="140"/>
                  </a:cubicBezTo>
                  <a:cubicBezTo>
                    <a:pt x="106" y="140"/>
                    <a:pt x="106" y="140"/>
                    <a:pt x="106" y="140"/>
                  </a:cubicBezTo>
                  <a:cubicBezTo>
                    <a:pt x="106" y="140"/>
                    <a:pt x="106" y="140"/>
                    <a:pt x="106" y="139"/>
                  </a:cubicBezTo>
                  <a:cubicBezTo>
                    <a:pt x="108" y="133"/>
                    <a:pt x="115" y="130"/>
                    <a:pt x="121" y="131"/>
                  </a:cubicBezTo>
                  <a:cubicBezTo>
                    <a:pt x="124" y="132"/>
                    <a:pt x="127" y="134"/>
                    <a:pt x="128" y="137"/>
                  </a:cubicBezTo>
                  <a:cubicBezTo>
                    <a:pt x="130" y="140"/>
                    <a:pt x="130" y="143"/>
                    <a:pt x="129" y="146"/>
                  </a:cubicBezTo>
                  <a:close/>
                  <a:moveTo>
                    <a:pt x="155" y="172"/>
                  </a:moveTo>
                  <a:cubicBezTo>
                    <a:pt x="154" y="175"/>
                    <a:pt x="154" y="175"/>
                    <a:pt x="154" y="175"/>
                  </a:cubicBezTo>
                  <a:cubicBezTo>
                    <a:pt x="154" y="176"/>
                    <a:pt x="154" y="176"/>
                    <a:pt x="154" y="176"/>
                  </a:cubicBezTo>
                  <a:cubicBezTo>
                    <a:pt x="154" y="176"/>
                    <a:pt x="154" y="176"/>
                    <a:pt x="154" y="176"/>
                  </a:cubicBezTo>
                  <a:cubicBezTo>
                    <a:pt x="152" y="182"/>
                    <a:pt x="146" y="186"/>
                    <a:pt x="139" y="184"/>
                  </a:cubicBezTo>
                  <a:cubicBezTo>
                    <a:pt x="136" y="183"/>
                    <a:pt x="134" y="181"/>
                    <a:pt x="132" y="179"/>
                  </a:cubicBezTo>
                  <a:cubicBezTo>
                    <a:pt x="131" y="176"/>
                    <a:pt x="130" y="173"/>
                    <a:pt x="131" y="170"/>
                  </a:cubicBezTo>
                  <a:cubicBezTo>
                    <a:pt x="131" y="170"/>
                    <a:pt x="131" y="169"/>
                    <a:pt x="131" y="169"/>
                  </a:cubicBezTo>
                  <a:cubicBezTo>
                    <a:pt x="131" y="169"/>
                    <a:pt x="131" y="169"/>
                    <a:pt x="131" y="169"/>
                  </a:cubicBezTo>
                  <a:cubicBezTo>
                    <a:pt x="134" y="160"/>
                    <a:pt x="134" y="160"/>
                    <a:pt x="134" y="160"/>
                  </a:cubicBezTo>
                  <a:cubicBezTo>
                    <a:pt x="136" y="153"/>
                    <a:pt x="136" y="153"/>
                    <a:pt x="136" y="153"/>
                  </a:cubicBezTo>
                  <a:cubicBezTo>
                    <a:pt x="138" y="147"/>
                    <a:pt x="138" y="147"/>
                    <a:pt x="138" y="147"/>
                  </a:cubicBezTo>
                  <a:cubicBezTo>
                    <a:pt x="138" y="147"/>
                    <a:pt x="138" y="146"/>
                    <a:pt x="138" y="146"/>
                  </a:cubicBezTo>
                  <a:cubicBezTo>
                    <a:pt x="138" y="146"/>
                    <a:pt x="138" y="146"/>
                    <a:pt x="138" y="146"/>
                  </a:cubicBezTo>
                  <a:cubicBezTo>
                    <a:pt x="140" y="140"/>
                    <a:pt x="147" y="136"/>
                    <a:pt x="153" y="138"/>
                  </a:cubicBezTo>
                  <a:cubicBezTo>
                    <a:pt x="156" y="139"/>
                    <a:pt x="158" y="141"/>
                    <a:pt x="160" y="144"/>
                  </a:cubicBezTo>
                  <a:cubicBezTo>
                    <a:pt x="161" y="146"/>
                    <a:pt x="162" y="149"/>
                    <a:pt x="161" y="152"/>
                  </a:cubicBezTo>
                  <a:cubicBezTo>
                    <a:pt x="161" y="153"/>
                    <a:pt x="161" y="153"/>
                    <a:pt x="161" y="153"/>
                  </a:cubicBezTo>
                  <a:cubicBezTo>
                    <a:pt x="161" y="153"/>
                    <a:pt x="161" y="153"/>
                    <a:pt x="161" y="153"/>
                  </a:cubicBezTo>
                  <a:cubicBezTo>
                    <a:pt x="158" y="164"/>
                    <a:pt x="158" y="164"/>
                    <a:pt x="158" y="164"/>
                  </a:cubicBezTo>
                  <a:lnTo>
                    <a:pt x="155" y="172"/>
                  </a:lnTo>
                  <a:close/>
                  <a:moveTo>
                    <a:pt x="187" y="181"/>
                  </a:moveTo>
                  <a:cubicBezTo>
                    <a:pt x="185" y="189"/>
                    <a:pt x="185" y="189"/>
                    <a:pt x="185" y="189"/>
                  </a:cubicBezTo>
                  <a:cubicBezTo>
                    <a:pt x="183" y="193"/>
                    <a:pt x="183" y="193"/>
                    <a:pt x="183" y="193"/>
                  </a:cubicBezTo>
                  <a:cubicBezTo>
                    <a:pt x="183" y="193"/>
                    <a:pt x="183" y="193"/>
                    <a:pt x="183" y="193"/>
                  </a:cubicBezTo>
                  <a:cubicBezTo>
                    <a:pt x="183" y="193"/>
                    <a:pt x="183" y="194"/>
                    <a:pt x="183" y="194"/>
                  </a:cubicBezTo>
                  <a:cubicBezTo>
                    <a:pt x="181" y="200"/>
                    <a:pt x="175" y="203"/>
                    <a:pt x="168" y="202"/>
                  </a:cubicBezTo>
                  <a:cubicBezTo>
                    <a:pt x="165" y="201"/>
                    <a:pt x="163" y="199"/>
                    <a:pt x="161" y="196"/>
                  </a:cubicBezTo>
                  <a:cubicBezTo>
                    <a:pt x="160" y="193"/>
                    <a:pt x="159" y="190"/>
                    <a:pt x="160" y="187"/>
                  </a:cubicBezTo>
                  <a:cubicBezTo>
                    <a:pt x="160" y="187"/>
                    <a:pt x="160" y="187"/>
                    <a:pt x="160" y="187"/>
                  </a:cubicBezTo>
                  <a:cubicBezTo>
                    <a:pt x="160" y="186"/>
                    <a:pt x="160" y="186"/>
                    <a:pt x="160" y="186"/>
                  </a:cubicBezTo>
                  <a:cubicBezTo>
                    <a:pt x="163" y="176"/>
                    <a:pt x="163" y="176"/>
                    <a:pt x="163" y="176"/>
                  </a:cubicBezTo>
                  <a:cubicBezTo>
                    <a:pt x="166" y="168"/>
                    <a:pt x="166" y="168"/>
                    <a:pt x="166" y="168"/>
                  </a:cubicBezTo>
                  <a:cubicBezTo>
                    <a:pt x="170" y="153"/>
                    <a:pt x="170" y="153"/>
                    <a:pt x="170" y="153"/>
                  </a:cubicBezTo>
                  <a:cubicBezTo>
                    <a:pt x="170" y="153"/>
                    <a:pt x="170" y="153"/>
                    <a:pt x="170" y="153"/>
                  </a:cubicBezTo>
                  <a:cubicBezTo>
                    <a:pt x="170" y="153"/>
                    <a:pt x="170" y="153"/>
                    <a:pt x="170" y="153"/>
                  </a:cubicBezTo>
                  <a:cubicBezTo>
                    <a:pt x="172" y="146"/>
                    <a:pt x="179" y="143"/>
                    <a:pt x="185" y="145"/>
                  </a:cubicBezTo>
                  <a:cubicBezTo>
                    <a:pt x="191" y="146"/>
                    <a:pt x="195" y="153"/>
                    <a:pt x="193" y="159"/>
                  </a:cubicBezTo>
                  <a:cubicBezTo>
                    <a:pt x="193" y="159"/>
                    <a:pt x="193" y="159"/>
                    <a:pt x="193" y="159"/>
                  </a:cubicBezTo>
                  <a:cubicBezTo>
                    <a:pt x="193" y="160"/>
                    <a:pt x="193" y="160"/>
                    <a:pt x="193" y="160"/>
                  </a:cubicBezTo>
                  <a:lnTo>
                    <a:pt x="187" y="181"/>
                  </a:lnTo>
                  <a:close/>
                  <a:moveTo>
                    <a:pt x="221" y="176"/>
                  </a:moveTo>
                  <a:cubicBezTo>
                    <a:pt x="221" y="176"/>
                    <a:pt x="221" y="177"/>
                    <a:pt x="221" y="177"/>
                  </a:cubicBezTo>
                  <a:cubicBezTo>
                    <a:pt x="221" y="177"/>
                    <a:pt x="221" y="177"/>
                    <a:pt x="221" y="177"/>
                  </a:cubicBezTo>
                  <a:cubicBezTo>
                    <a:pt x="215" y="198"/>
                    <a:pt x="215" y="198"/>
                    <a:pt x="215" y="198"/>
                  </a:cubicBezTo>
                  <a:cubicBezTo>
                    <a:pt x="214" y="203"/>
                    <a:pt x="214" y="203"/>
                    <a:pt x="214" y="203"/>
                  </a:cubicBezTo>
                  <a:cubicBezTo>
                    <a:pt x="214" y="203"/>
                    <a:pt x="214" y="203"/>
                    <a:pt x="214" y="203"/>
                  </a:cubicBezTo>
                  <a:cubicBezTo>
                    <a:pt x="214" y="203"/>
                    <a:pt x="214" y="203"/>
                    <a:pt x="214" y="204"/>
                  </a:cubicBezTo>
                  <a:cubicBezTo>
                    <a:pt x="213" y="204"/>
                    <a:pt x="213" y="205"/>
                    <a:pt x="213" y="205"/>
                  </a:cubicBezTo>
                  <a:cubicBezTo>
                    <a:pt x="210" y="210"/>
                    <a:pt x="204" y="213"/>
                    <a:pt x="199" y="212"/>
                  </a:cubicBezTo>
                  <a:cubicBezTo>
                    <a:pt x="193" y="210"/>
                    <a:pt x="189" y="203"/>
                    <a:pt x="191" y="197"/>
                  </a:cubicBezTo>
                  <a:cubicBezTo>
                    <a:pt x="191" y="197"/>
                    <a:pt x="191" y="197"/>
                    <a:pt x="191" y="197"/>
                  </a:cubicBezTo>
                  <a:cubicBezTo>
                    <a:pt x="191" y="196"/>
                    <a:pt x="191" y="196"/>
                    <a:pt x="191" y="196"/>
                  </a:cubicBezTo>
                  <a:cubicBezTo>
                    <a:pt x="192" y="193"/>
                    <a:pt x="192" y="193"/>
                    <a:pt x="192" y="193"/>
                  </a:cubicBezTo>
                  <a:cubicBezTo>
                    <a:pt x="194" y="185"/>
                    <a:pt x="194" y="185"/>
                    <a:pt x="194" y="185"/>
                  </a:cubicBezTo>
                  <a:cubicBezTo>
                    <a:pt x="198" y="170"/>
                    <a:pt x="198" y="170"/>
                    <a:pt x="198" y="170"/>
                  </a:cubicBezTo>
                  <a:cubicBezTo>
                    <a:pt x="198" y="170"/>
                    <a:pt x="198" y="170"/>
                    <a:pt x="198" y="170"/>
                  </a:cubicBezTo>
                  <a:cubicBezTo>
                    <a:pt x="198" y="170"/>
                    <a:pt x="198" y="170"/>
                    <a:pt x="198" y="170"/>
                  </a:cubicBezTo>
                  <a:cubicBezTo>
                    <a:pt x="200" y="164"/>
                    <a:pt x="207" y="160"/>
                    <a:pt x="213" y="162"/>
                  </a:cubicBezTo>
                  <a:cubicBezTo>
                    <a:pt x="216" y="163"/>
                    <a:pt x="219" y="165"/>
                    <a:pt x="220" y="167"/>
                  </a:cubicBezTo>
                  <a:cubicBezTo>
                    <a:pt x="222" y="170"/>
                    <a:pt x="222" y="173"/>
                    <a:pt x="221" y="176"/>
                  </a:cubicBezTo>
                  <a:close/>
                  <a:moveTo>
                    <a:pt x="261" y="212"/>
                  </a:moveTo>
                  <a:cubicBezTo>
                    <a:pt x="258" y="217"/>
                    <a:pt x="251" y="219"/>
                    <a:pt x="246" y="216"/>
                  </a:cubicBezTo>
                  <a:cubicBezTo>
                    <a:pt x="246" y="216"/>
                    <a:pt x="246" y="216"/>
                    <a:pt x="246" y="216"/>
                  </a:cubicBezTo>
                  <a:cubicBezTo>
                    <a:pt x="246" y="215"/>
                    <a:pt x="245" y="215"/>
                    <a:pt x="245" y="215"/>
                  </a:cubicBezTo>
                  <a:cubicBezTo>
                    <a:pt x="222" y="202"/>
                    <a:pt x="222" y="202"/>
                    <a:pt x="222" y="202"/>
                  </a:cubicBezTo>
                  <a:cubicBezTo>
                    <a:pt x="229" y="180"/>
                    <a:pt x="229" y="180"/>
                    <a:pt x="229" y="180"/>
                  </a:cubicBezTo>
                  <a:cubicBezTo>
                    <a:pt x="257" y="196"/>
                    <a:pt x="257" y="196"/>
                    <a:pt x="257" y="196"/>
                  </a:cubicBezTo>
                  <a:cubicBezTo>
                    <a:pt x="257" y="196"/>
                    <a:pt x="257" y="196"/>
                    <a:pt x="257" y="196"/>
                  </a:cubicBezTo>
                  <a:cubicBezTo>
                    <a:pt x="257" y="196"/>
                    <a:pt x="257" y="196"/>
                    <a:pt x="257" y="196"/>
                  </a:cubicBezTo>
                  <a:cubicBezTo>
                    <a:pt x="262" y="200"/>
                    <a:pt x="264" y="206"/>
                    <a:pt x="261" y="212"/>
                  </a:cubicBezTo>
                  <a:close/>
                  <a:moveTo>
                    <a:pt x="347" y="152"/>
                  </a:moveTo>
                  <a:cubicBezTo>
                    <a:pt x="345" y="155"/>
                    <a:pt x="341" y="157"/>
                    <a:pt x="337" y="157"/>
                  </a:cubicBezTo>
                  <a:cubicBezTo>
                    <a:pt x="335" y="157"/>
                    <a:pt x="333" y="157"/>
                    <a:pt x="332" y="156"/>
                  </a:cubicBezTo>
                  <a:cubicBezTo>
                    <a:pt x="331" y="156"/>
                    <a:pt x="331" y="156"/>
                    <a:pt x="331" y="156"/>
                  </a:cubicBezTo>
                  <a:cubicBezTo>
                    <a:pt x="331" y="156"/>
                    <a:pt x="331" y="155"/>
                    <a:pt x="331" y="155"/>
                  </a:cubicBezTo>
                  <a:cubicBezTo>
                    <a:pt x="256" y="111"/>
                    <a:pt x="256" y="111"/>
                    <a:pt x="256" y="111"/>
                  </a:cubicBezTo>
                  <a:cubicBezTo>
                    <a:pt x="255" y="111"/>
                    <a:pt x="254" y="111"/>
                    <a:pt x="253" y="111"/>
                  </a:cubicBezTo>
                  <a:cubicBezTo>
                    <a:pt x="252" y="111"/>
                    <a:pt x="251" y="112"/>
                    <a:pt x="250" y="113"/>
                  </a:cubicBezTo>
                  <a:cubicBezTo>
                    <a:pt x="250" y="114"/>
                    <a:pt x="250" y="114"/>
                    <a:pt x="250" y="114"/>
                  </a:cubicBezTo>
                  <a:cubicBezTo>
                    <a:pt x="249" y="116"/>
                    <a:pt x="250" y="118"/>
                    <a:pt x="252" y="119"/>
                  </a:cubicBezTo>
                  <a:cubicBezTo>
                    <a:pt x="316" y="157"/>
                    <a:pt x="316" y="157"/>
                    <a:pt x="316" y="157"/>
                  </a:cubicBezTo>
                  <a:cubicBezTo>
                    <a:pt x="316" y="157"/>
                    <a:pt x="317" y="157"/>
                    <a:pt x="317" y="157"/>
                  </a:cubicBezTo>
                  <a:cubicBezTo>
                    <a:pt x="317" y="158"/>
                    <a:pt x="317" y="158"/>
                    <a:pt x="317" y="158"/>
                  </a:cubicBezTo>
                  <a:cubicBezTo>
                    <a:pt x="320" y="159"/>
                    <a:pt x="321" y="162"/>
                    <a:pt x="322" y="164"/>
                  </a:cubicBezTo>
                  <a:cubicBezTo>
                    <a:pt x="323" y="167"/>
                    <a:pt x="322" y="170"/>
                    <a:pt x="321" y="173"/>
                  </a:cubicBezTo>
                  <a:cubicBezTo>
                    <a:pt x="318" y="178"/>
                    <a:pt x="311" y="180"/>
                    <a:pt x="306" y="177"/>
                  </a:cubicBezTo>
                  <a:cubicBezTo>
                    <a:pt x="306" y="177"/>
                    <a:pt x="306" y="177"/>
                    <a:pt x="305" y="177"/>
                  </a:cubicBezTo>
                  <a:cubicBezTo>
                    <a:pt x="305" y="177"/>
                    <a:pt x="305" y="176"/>
                    <a:pt x="305" y="176"/>
                  </a:cubicBezTo>
                  <a:cubicBezTo>
                    <a:pt x="244" y="140"/>
                    <a:pt x="244" y="140"/>
                    <a:pt x="244" y="140"/>
                  </a:cubicBezTo>
                  <a:cubicBezTo>
                    <a:pt x="243" y="140"/>
                    <a:pt x="242" y="140"/>
                    <a:pt x="241" y="140"/>
                  </a:cubicBezTo>
                  <a:cubicBezTo>
                    <a:pt x="240" y="140"/>
                    <a:pt x="239" y="141"/>
                    <a:pt x="238" y="142"/>
                  </a:cubicBezTo>
                  <a:cubicBezTo>
                    <a:pt x="238" y="144"/>
                    <a:pt x="238" y="144"/>
                    <a:pt x="238" y="144"/>
                  </a:cubicBezTo>
                  <a:cubicBezTo>
                    <a:pt x="237" y="146"/>
                    <a:pt x="238" y="148"/>
                    <a:pt x="239" y="149"/>
                  </a:cubicBezTo>
                  <a:cubicBezTo>
                    <a:pt x="287" y="177"/>
                    <a:pt x="287" y="177"/>
                    <a:pt x="287" y="177"/>
                  </a:cubicBezTo>
                  <a:cubicBezTo>
                    <a:pt x="287" y="177"/>
                    <a:pt x="288" y="177"/>
                    <a:pt x="288" y="177"/>
                  </a:cubicBezTo>
                  <a:cubicBezTo>
                    <a:pt x="288" y="178"/>
                    <a:pt x="288" y="178"/>
                    <a:pt x="288" y="178"/>
                  </a:cubicBezTo>
                  <a:cubicBezTo>
                    <a:pt x="293" y="181"/>
                    <a:pt x="295" y="187"/>
                    <a:pt x="292" y="193"/>
                  </a:cubicBezTo>
                  <a:cubicBezTo>
                    <a:pt x="289" y="198"/>
                    <a:pt x="282" y="200"/>
                    <a:pt x="277" y="197"/>
                  </a:cubicBezTo>
                  <a:cubicBezTo>
                    <a:pt x="276" y="197"/>
                    <a:pt x="276" y="197"/>
                    <a:pt x="276" y="197"/>
                  </a:cubicBezTo>
                  <a:cubicBezTo>
                    <a:pt x="276" y="196"/>
                    <a:pt x="276" y="196"/>
                    <a:pt x="276" y="196"/>
                  </a:cubicBezTo>
                  <a:cubicBezTo>
                    <a:pt x="231" y="170"/>
                    <a:pt x="231" y="170"/>
                    <a:pt x="231" y="170"/>
                  </a:cubicBezTo>
                  <a:cubicBezTo>
                    <a:pt x="231" y="170"/>
                    <a:pt x="230" y="170"/>
                    <a:pt x="229" y="170"/>
                  </a:cubicBezTo>
                  <a:cubicBezTo>
                    <a:pt x="229" y="168"/>
                    <a:pt x="228" y="165"/>
                    <a:pt x="227" y="163"/>
                  </a:cubicBezTo>
                  <a:cubicBezTo>
                    <a:pt x="225" y="159"/>
                    <a:pt x="221" y="155"/>
                    <a:pt x="215" y="154"/>
                  </a:cubicBezTo>
                  <a:cubicBezTo>
                    <a:pt x="211" y="153"/>
                    <a:pt x="206" y="153"/>
                    <a:pt x="201" y="155"/>
                  </a:cubicBezTo>
                  <a:cubicBezTo>
                    <a:pt x="201" y="147"/>
                    <a:pt x="195" y="139"/>
                    <a:pt x="187" y="137"/>
                  </a:cubicBezTo>
                  <a:cubicBezTo>
                    <a:pt x="180" y="135"/>
                    <a:pt x="173" y="137"/>
                    <a:pt x="168" y="142"/>
                  </a:cubicBezTo>
                  <a:cubicBezTo>
                    <a:pt x="168" y="141"/>
                    <a:pt x="167" y="140"/>
                    <a:pt x="167" y="140"/>
                  </a:cubicBezTo>
                  <a:cubicBezTo>
                    <a:pt x="164" y="135"/>
                    <a:pt x="160" y="132"/>
                    <a:pt x="155" y="130"/>
                  </a:cubicBezTo>
                  <a:cubicBezTo>
                    <a:pt x="148" y="128"/>
                    <a:pt x="141" y="130"/>
                    <a:pt x="136" y="135"/>
                  </a:cubicBezTo>
                  <a:cubicBezTo>
                    <a:pt x="136" y="134"/>
                    <a:pt x="136" y="134"/>
                    <a:pt x="135" y="133"/>
                  </a:cubicBezTo>
                  <a:cubicBezTo>
                    <a:pt x="133" y="129"/>
                    <a:pt x="129" y="125"/>
                    <a:pt x="123" y="124"/>
                  </a:cubicBezTo>
                  <a:cubicBezTo>
                    <a:pt x="122" y="123"/>
                    <a:pt x="120" y="123"/>
                    <a:pt x="118" y="123"/>
                  </a:cubicBezTo>
                  <a:cubicBezTo>
                    <a:pt x="109" y="123"/>
                    <a:pt x="101" y="129"/>
                    <a:pt x="99" y="137"/>
                  </a:cubicBezTo>
                  <a:cubicBezTo>
                    <a:pt x="99" y="137"/>
                    <a:pt x="99" y="137"/>
                    <a:pt x="99" y="137"/>
                  </a:cubicBezTo>
                  <a:cubicBezTo>
                    <a:pt x="99" y="138"/>
                    <a:pt x="99" y="138"/>
                    <a:pt x="99" y="138"/>
                  </a:cubicBezTo>
                  <a:cubicBezTo>
                    <a:pt x="98" y="140"/>
                    <a:pt x="98" y="140"/>
                    <a:pt x="98" y="140"/>
                  </a:cubicBezTo>
                  <a:cubicBezTo>
                    <a:pt x="95" y="136"/>
                    <a:pt x="95" y="136"/>
                    <a:pt x="95" y="136"/>
                  </a:cubicBezTo>
                  <a:cubicBezTo>
                    <a:pt x="125" y="60"/>
                    <a:pt x="125" y="60"/>
                    <a:pt x="125" y="60"/>
                  </a:cubicBezTo>
                  <a:cubicBezTo>
                    <a:pt x="154" y="49"/>
                    <a:pt x="154" y="49"/>
                    <a:pt x="154" y="49"/>
                  </a:cubicBezTo>
                  <a:cubicBezTo>
                    <a:pt x="148" y="54"/>
                    <a:pt x="148" y="54"/>
                    <a:pt x="148" y="54"/>
                  </a:cubicBezTo>
                  <a:cubicBezTo>
                    <a:pt x="148" y="54"/>
                    <a:pt x="147" y="54"/>
                    <a:pt x="147" y="54"/>
                  </a:cubicBezTo>
                  <a:cubicBezTo>
                    <a:pt x="147" y="54"/>
                    <a:pt x="147" y="54"/>
                    <a:pt x="147" y="54"/>
                  </a:cubicBezTo>
                  <a:cubicBezTo>
                    <a:pt x="139" y="62"/>
                    <a:pt x="138" y="76"/>
                    <a:pt x="146" y="85"/>
                  </a:cubicBezTo>
                  <a:cubicBezTo>
                    <a:pt x="150" y="89"/>
                    <a:pt x="156" y="92"/>
                    <a:pt x="162" y="92"/>
                  </a:cubicBezTo>
                  <a:cubicBezTo>
                    <a:pt x="167" y="92"/>
                    <a:pt x="172" y="90"/>
                    <a:pt x="176" y="86"/>
                  </a:cubicBezTo>
                  <a:cubicBezTo>
                    <a:pt x="176" y="86"/>
                    <a:pt x="176" y="86"/>
                    <a:pt x="176" y="86"/>
                  </a:cubicBezTo>
                  <a:cubicBezTo>
                    <a:pt x="176" y="86"/>
                    <a:pt x="176" y="86"/>
                    <a:pt x="176" y="86"/>
                  </a:cubicBezTo>
                  <a:cubicBezTo>
                    <a:pt x="200" y="64"/>
                    <a:pt x="200" y="64"/>
                    <a:pt x="200" y="64"/>
                  </a:cubicBezTo>
                  <a:cubicBezTo>
                    <a:pt x="220" y="65"/>
                    <a:pt x="220" y="65"/>
                    <a:pt x="220" y="65"/>
                  </a:cubicBezTo>
                  <a:cubicBezTo>
                    <a:pt x="266" y="92"/>
                    <a:pt x="266" y="92"/>
                    <a:pt x="266" y="92"/>
                  </a:cubicBezTo>
                  <a:cubicBezTo>
                    <a:pt x="342" y="136"/>
                    <a:pt x="342" y="136"/>
                    <a:pt x="342" y="136"/>
                  </a:cubicBezTo>
                  <a:cubicBezTo>
                    <a:pt x="342" y="136"/>
                    <a:pt x="342" y="136"/>
                    <a:pt x="343" y="136"/>
                  </a:cubicBezTo>
                  <a:cubicBezTo>
                    <a:pt x="343" y="137"/>
                    <a:pt x="343" y="137"/>
                    <a:pt x="343" y="137"/>
                  </a:cubicBezTo>
                  <a:cubicBezTo>
                    <a:pt x="348" y="140"/>
                    <a:pt x="350" y="147"/>
                    <a:pt x="347" y="152"/>
                  </a:cubicBezTo>
                  <a:close/>
                  <a:moveTo>
                    <a:pt x="375" y="142"/>
                  </a:moveTo>
                  <a:cubicBezTo>
                    <a:pt x="368" y="142"/>
                    <a:pt x="362" y="136"/>
                    <a:pt x="362" y="129"/>
                  </a:cubicBezTo>
                  <a:cubicBezTo>
                    <a:pt x="362" y="121"/>
                    <a:pt x="368" y="115"/>
                    <a:pt x="375" y="115"/>
                  </a:cubicBezTo>
                  <a:cubicBezTo>
                    <a:pt x="382" y="115"/>
                    <a:pt x="388" y="121"/>
                    <a:pt x="388" y="129"/>
                  </a:cubicBezTo>
                  <a:cubicBezTo>
                    <a:pt x="388" y="136"/>
                    <a:pt x="382" y="142"/>
                    <a:pt x="375" y="1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8" name="Icon"/>
            <p:cNvSpPr>
              <a:spLocks noChangeAspect="1" noEditPoints="1"/>
            </p:cNvSpPr>
            <p:nvPr/>
          </p:nvSpPr>
          <p:spPr bwMode="auto">
            <a:xfrm>
              <a:off x="10721091" y="6489479"/>
              <a:ext cx="438535" cy="368203"/>
            </a:xfrm>
            <a:custGeom>
              <a:avLst/>
              <a:gdLst>
                <a:gd name="T0" fmla="*/ 301 w 311"/>
                <a:gd name="T1" fmla="*/ 176 h 261"/>
                <a:gd name="T2" fmla="*/ 262 w 311"/>
                <a:gd name="T3" fmla="*/ 82 h 261"/>
                <a:gd name="T4" fmla="*/ 287 w 311"/>
                <a:gd name="T5" fmla="*/ 68 h 261"/>
                <a:gd name="T6" fmla="*/ 287 w 311"/>
                <a:gd name="T7" fmla="*/ 60 h 261"/>
                <a:gd name="T8" fmla="*/ 279 w 311"/>
                <a:gd name="T9" fmla="*/ 60 h 261"/>
                <a:gd name="T10" fmla="*/ 237 w 311"/>
                <a:gd name="T11" fmla="*/ 60 h 261"/>
                <a:gd name="T12" fmla="*/ 235 w 311"/>
                <a:gd name="T13" fmla="*/ 58 h 261"/>
                <a:gd name="T14" fmla="*/ 161 w 311"/>
                <a:gd name="T15" fmla="*/ 25 h 261"/>
                <a:gd name="T16" fmla="*/ 169 w 311"/>
                <a:gd name="T17" fmla="*/ 13 h 261"/>
                <a:gd name="T18" fmla="*/ 155 w 311"/>
                <a:gd name="T19" fmla="*/ 0 h 261"/>
                <a:gd name="T20" fmla="*/ 142 w 311"/>
                <a:gd name="T21" fmla="*/ 13 h 261"/>
                <a:gd name="T22" fmla="*/ 149 w 311"/>
                <a:gd name="T23" fmla="*/ 25 h 261"/>
                <a:gd name="T24" fmla="*/ 76 w 311"/>
                <a:gd name="T25" fmla="*/ 58 h 261"/>
                <a:gd name="T26" fmla="*/ 74 w 311"/>
                <a:gd name="T27" fmla="*/ 60 h 261"/>
                <a:gd name="T28" fmla="*/ 32 w 311"/>
                <a:gd name="T29" fmla="*/ 60 h 261"/>
                <a:gd name="T30" fmla="*/ 24 w 311"/>
                <a:gd name="T31" fmla="*/ 60 h 261"/>
                <a:gd name="T32" fmla="*/ 24 w 311"/>
                <a:gd name="T33" fmla="*/ 68 h 261"/>
                <a:gd name="T34" fmla="*/ 49 w 311"/>
                <a:gd name="T35" fmla="*/ 82 h 261"/>
                <a:gd name="T36" fmla="*/ 10 w 311"/>
                <a:gd name="T37" fmla="*/ 176 h 261"/>
                <a:gd name="T38" fmla="*/ 0 w 311"/>
                <a:gd name="T39" fmla="*/ 176 h 261"/>
                <a:gd name="T40" fmla="*/ 52 w 311"/>
                <a:gd name="T41" fmla="*/ 208 h 261"/>
                <a:gd name="T42" fmla="*/ 104 w 311"/>
                <a:gd name="T43" fmla="*/ 176 h 261"/>
                <a:gd name="T44" fmla="*/ 93 w 311"/>
                <a:gd name="T45" fmla="*/ 176 h 261"/>
                <a:gd name="T46" fmla="*/ 55 w 311"/>
                <a:gd name="T47" fmla="*/ 82 h 261"/>
                <a:gd name="T48" fmla="*/ 81 w 311"/>
                <a:gd name="T49" fmla="*/ 68 h 261"/>
                <a:gd name="T50" fmla="*/ 84 w 311"/>
                <a:gd name="T51" fmla="*/ 65 h 261"/>
                <a:gd name="T52" fmla="*/ 146 w 311"/>
                <a:gd name="T53" fmla="*/ 36 h 261"/>
                <a:gd name="T54" fmla="*/ 146 w 311"/>
                <a:gd name="T55" fmla="*/ 225 h 261"/>
                <a:gd name="T56" fmla="*/ 122 w 311"/>
                <a:gd name="T57" fmla="*/ 225 h 261"/>
                <a:gd name="T58" fmla="*/ 122 w 311"/>
                <a:gd name="T59" fmla="*/ 233 h 261"/>
                <a:gd name="T60" fmla="*/ 101 w 311"/>
                <a:gd name="T61" fmla="*/ 233 h 261"/>
                <a:gd name="T62" fmla="*/ 101 w 311"/>
                <a:gd name="T63" fmla="*/ 245 h 261"/>
                <a:gd name="T64" fmla="*/ 78 w 311"/>
                <a:gd name="T65" fmla="*/ 245 h 261"/>
                <a:gd name="T66" fmla="*/ 78 w 311"/>
                <a:gd name="T67" fmla="*/ 261 h 261"/>
                <a:gd name="T68" fmla="*/ 233 w 311"/>
                <a:gd name="T69" fmla="*/ 261 h 261"/>
                <a:gd name="T70" fmla="*/ 233 w 311"/>
                <a:gd name="T71" fmla="*/ 245 h 261"/>
                <a:gd name="T72" fmla="*/ 210 w 311"/>
                <a:gd name="T73" fmla="*/ 245 h 261"/>
                <a:gd name="T74" fmla="*/ 210 w 311"/>
                <a:gd name="T75" fmla="*/ 233 h 261"/>
                <a:gd name="T76" fmla="*/ 189 w 311"/>
                <a:gd name="T77" fmla="*/ 233 h 261"/>
                <a:gd name="T78" fmla="*/ 189 w 311"/>
                <a:gd name="T79" fmla="*/ 225 h 261"/>
                <a:gd name="T80" fmla="*/ 165 w 311"/>
                <a:gd name="T81" fmla="*/ 225 h 261"/>
                <a:gd name="T82" fmla="*/ 165 w 311"/>
                <a:gd name="T83" fmla="*/ 36 h 261"/>
                <a:gd name="T84" fmla="*/ 227 w 311"/>
                <a:gd name="T85" fmla="*/ 65 h 261"/>
                <a:gd name="T86" fmla="*/ 229 w 311"/>
                <a:gd name="T87" fmla="*/ 68 h 261"/>
                <a:gd name="T88" fmla="*/ 256 w 311"/>
                <a:gd name="T89" fmla="*/ 82 h 261"/>
                <a:gd name="T90" fmla="*/ 217 w 311"/>
                <a:gd name="T91" fmla="*/ 176 h 261"/>
                <a:gd name="T92" fmla="*/ 207 w 311"/>
                <a:gd name="T93" fmla="*/ 176 h 261"/>
                <a:gd name="T94" fmla="*/ 259 w 311"/>
                <a:gd name="T95" fmla="*/ 208 h 261"/>
                <a:gd name="T96" fmla="*/ 311 w 311"/>
                <a:gd name="T97" fmla="*/ 176 h 261"/>
                <a:gd name="T98" fmla="*/ 301 w 311"/>
                <a:gd name="T99" fmla="*/ 176 h 261"/>
                <a:gd name="T100" fmla="*/ 88 w 311"/>
                <a:gd name="T101" fmla="*/ 176 h 261"/>
                <a:gd name="T102" fmla="*/ 16 w 311"/>
                <a:gd name="T103" fmla="*/ 176 h 261"/>
                <a:gd name="T104" fmla="*/ 52 w 311"/>
                <a:gd name="T105" fmla="*/ 88 h 261"/>
                <a:gd name="T106" fmla="*/ 88 w 311"/>
                <a:gd name="T107" fmla="*/ 176 h 261"/>
                <a:gd name="T108" fmla="*/ 223 w 311"/>
                <a:gd name="T109" fmla="*/ 176 h 261"/>
                <a:gd name="T110" fmla="*/ 259 w 311"/>
                <a:gd name="T111" fmla="*/ 88 h 261"/>
                <a:gd name="T112" fmla="*/ 295 w 311"/>
                <a:gd name="T113" fmla="*/ 176 h 261"/>
                <a:gd name="T114" fmla="*/ 223 w 311"/>
                <a:gd name="T115"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261">
                  <a:moveTo>
                    <a:pt x="301" y="176"/>
                  </a:moveTo>
                  <a:cubicBezTo>
                    <a:pt x="262" y="82"/>
                    <a:pt x="262" y="82"/>
                    <a:pt x="262" y="82"/>
                  </a:cubicBezTo>
                  <a:cubicBezTo>
                    <a:pt x="270" y="81"/>
                    <a:pt x="279" y="76"/>
                    <a:pt x="287" y="68"/>
                  </a:cubicBezTo>
                  <a:cubicBezTo>
                    <a:pt x="289" y="66"/>
                    <a:pt x="289" y="63"/>
                    <a:pt x="287" y="60"/>
                  </a:cubicBezTo>
                  <a:cubicBezTo>
                    <a:pt x="284" y="58"/>
                    <a:pt x="281" y="58"/>
                    <a:pt x="279" y="60"/>
                  </a:cubicBezTo>
                  <a:cubicBezTo>
                    <a:pt x="265" y="74"/>
                    <a:pt x="251" y="74"/>
                    <a:pt x="237" y="60"/>
                  </a:cubicBezTo>
                  <a:cubicBezTo>
                    <a:pt x="235" y="58"/>
                    <a:pt x="235" y="58"/>
                    <a:pt x="235" y="58"/>
                  </a:cubicBezTo>
                  <a:cubicBezTo>
                    <a:pt x="218" y="41"/>
                    <a:pt x="203" y="26"/>
                    <a:pt x="161" y="25"/>
                  </a:cubicBezTo>
                  <a:cubicBezTo>
                    <a:pt x="166" y="23"/>
                    <a:pt x="169" y="18"/>
                    <a:pt x="169" y="13"/>
                  </a:cubicBezTo>
                  <a:cubicBezTo>
                    <a:pt x="169" y="6"/>
                    <a:pt x="163" y="0"/>
                    <a:pt x="155" y="0"/>
                  </a:cubicBezTo>
                  <a:cubicBezTo>
                    <a:pt x="148" y="0"/>
                    <a:pt x="142" y="6"/>
                    <a:pt x="142" y="13"/>
                  </a:cubicBezTo>
                  <a:cubicBezTo>
                    <a:pt x="142" y="18"/>
                    <a:pt x="145" y="23"/>
                    <a:pt x="149" y="25"/>
                  </a:cubicBezTo>
                  <a:cubicBezTo>
                    <a:pt x="108" y="26"/>
                    <a:pt x="93" y="41"/>
                    <a:pt x="76" y="58"/>
                  </a:cubicBezTo>
                  <a:cubicBezTo>
                    <a:pt x="74" y="60"/>
                    <a:pt x="74" y="60"/>
                    <a:pt x="74" y="60"/>
                  </a:cubicBezTo>
                  <a:cubicBezTo>
                    <a:pt x="59" y="74"/>
                    <a:pt x="46" y="74"/>
                    <a:pt x="32" y="60"/>
                  </a:cubicBezTo>
                  <a:cubicBezTo>
                    <a:pt x="30" y="58"/>
                    <a:pt x="27" y="58"/>
                    <a:pt x="24" y="60"/>
                  </a:cubicBezTo>
                  <a:cubicBezTo>
                    <a:pt x="22" y="63"/>
                    <a:pt x="22" y="66"/>
                    <a:pt x="24" y="68"/>
                  </a:cubicBezTo>
                  <a:cubicBezTo>
                    <a:pt x="32" y="76"/>
                    <a:pt x="41" y="81"/>
                    <a:pt x="49" y="82"/>
                  </a:cubicBezTo>
                  <a:cubicBezTo>
                    <a:pt x="10" y="176"/>
                    <a:pt x="10" y="176"/>
                    <a:pt x="10" y="176"/>
                  </a:cubicBezTo>
                  <a:cubicBezTo>
                    <a:pt x="0" y="176"/>
                    <a:pt x="0" y="176"/>
                    <a:pt x="0" y="176"/>
                  </a:cubicBezTo>
                  <a:cubicBezTo>
                    <a:pt x="10" y="195"/>
                    <a:pt x="29" y="208"/>
                    <a:pt x="52" y="208"/>
                  </a:cubicBezTo>
                  <a:cubicBezTo>
                    <a:pt x="75" y="208"/>
                    <a:pt x="94" y="195"/>
                    <a:pt x="104" y="176"/>
                  </a:cubicBezTo>
                  <a:cubicBezTo>
                    <a:pt x="93" y="176"/>
                    <a:pt x="93" y="176"/>
                    <a:pt x="93" y="176"/>
                  </a:cubicBezTo>
                  <a:cubicBezTo>
                    <a:pt x="55" y="82"/>
                    <a:pt x="55" y="82"/>
                    <a:pt x="55" y="82"/>
                  </a:cubicBezTo>
                  <a:cubicBezTo>
                    <a:pt x="64" y="81"/>
                    <a:pt x="73" y="77"/>
                    <a:pt x="81" y="68"/>
                  </a:cubicBezTo>
                  <a:cubicBezTo>
                    <a:pt x="84" y="65"/>
                    <a:pt x="84" y="65"/>
                    <a:pt x="84" y="65"/>
                  </a:cubicBezTo>
                  <a:cubicBezTo>
                    <a:pt x="100" y="50"/>
                    <a:pt x="112" y="38"/>
                    <a:pt x="146" y="36"/>
                  </a:cubicBezTo>
                  <a:cubicBezTo>
                    <a:pt x="146" y="225"/>
                    <a:pt x="146" y="225"/>
                    <a:pt x="146" y="225"/>
                  </a:cubicBezTo>
                  <a:cubicBezTo>
                    <a:pt x="122" y="225"/>
                    <a:pt x="122" y="225"/>
                    <a:pt x="122" y="225"/>
                  </a:cubicBezTo>
                  <a:cubicBezTo>
                    <a:pt x="122" y="233"/>
                    <a:pt x="122" y="233"/>
                    <a:pt x="122" y="233"/>
                  </a:cubicBezTo>
                  <a:cubicBezTo>
                    <a:pt x="101" y="233"/>
                    <a:pt x="101" y="233"/>
                    <a:pt x="101" y="233"/>
                  </a:cubicBezTo>
                  <a:cubicBezTo>
                    <a:pt x="101" y="245"/>
                    <a:pt x="101" y="245"/>
                    <a:pt x="101" y="245"/>
                  </a:cubicBezTo>
                  <a:cubicBezTo>
                    <a:pt x="78" y="245"/>
                    <a:pt x="78" y="245"/>
                    <a:pt x="78" y="245"/>
                  </a:cubicBezTo>
                  <a:cubicBezTo>
                    <a:pt x="78" y="261"/>
                    <a:pt x="78" y="261"/>
                    <a:pt x="78" y="261"/>
                  </a:cubicBezTo>
                  <a:cubicBezTo>
                    <a:pt x="233" y="261"/>
                    <a:pt x="233" y="261"/>
                    <a:pt x="233" y="261"/>
                  </a:cubicBezTo>
                  <a:cubicBezTo>
                    <a:pt x="233" y="245"/>
                    <a:pt x="233" y="245"/>
                    <a:pt x="233" y="245"/>
                  </a:cubicBezTo>
                  <a:cubicBezTo>
                    <a:pt x="210" y="245"/>
                    <a:pt x="210" y="245"/>
                    <a:pt x="210" y="245"/>
                  </a:cubicBezTo>
                  <a:cubicBezTo>
                    <a:pt x="210" y="233"/>
                    <a:pt x="210" y="233"/>
                    <a:pt x="210" y="233"/>
                  </a:cubicBezTo>
                  <a:cubicBezTo>
                    <a:pt x="189" y="233"/>
                    <a:pt x="189" y="233"/>
                    <a:pt x="189" y="233"/>
                  </a:cubicBezTo>
                  <a:cubicBezTo>
                    <a:pt x="189" y="225"/>
                    <a:pt x="189" y="225"/>
                    <a:pt x="189" y="225"/>
                  </a:cubicBezTo>
                  <a:cubicBezTo>
                    <a:pt x="165" y="225"/>
                    <a:pt x="165" y="225"/>
                    <a:pt x="165" y="225"/>
                  </a:cubicBezTo>
                  <a:cubicBezTo>
                    <a:pt x="165" y="36"/>
                    <a:pt x="165" y="36"/>
                    <a:pt x="165" y="36"/>
                  </a:cubicBezTo>
                  <a:cubicBezTo>
                    <a:pt x="199" y="38"/>
                    <a:pt x="211" y="50"/>
                    <a:pt x="227" y="65"/>
                  </a:cubicBezTo>
                  <a:cubicBezTo>
                    <a:pt x="229" y="68"/>
                    <a:pt x="229" y="68"/>
                    <a:pt x="229" y="68"/>
                  </a:cubicBezTo>
                  <a:cubicBezTo>
                    <a:pt x="238" y="77"/>
                    <a:pt x="247" y="81"/>
                    <a:pt x="256" y="82"/>
                  </a:cubicBezTo>
                  <a:cubicBezTo>
                    <a:pt x="217" y="176"/>
                    <a:pt x="217" y="176"/>
                    <a:pt x="217" y="176"/>
                  </a:cubicBezTo>
                  <a:cubicBezTo>
                    <a:pt x="207" y="176"/>
                    <a:pt x="207" y="176"/>
                    <a:pt x="207" y="176"/>
                  </a:cubicBezTo>
                  <a:cubicBezTo>
                    <a:pt x="217" y="195"/>
                    <a:pt x="236" y="208"/>
                    <a:pt x="259" y="208"/>
                  </a:cubicBezTo>
                  <a:cubicBezTo>
                    <a:pt x="282" y="208"/>
                    <a:pt x="301" y="195"/>
                    <a:pt x="311" y="176"/>
                  </a:cubicBezTo>
                  <a:lnTo>
                    <a:pt x="301" y="176"/>
                  </a:lnTo>
                  <a:close/>
                  <a:moveTo>
                    <a:pt x="88" y="176"/>
                  </a:moveTo>
                  <a:cubicBezTo>
                    <a:pt x="16" y="176"/>
                    <a:pt x="16" y="176"/>
                    <a:pt x="16" y="176"/>
                  </a:cubicBezTo>
                  <a:cubicBezTo>
                    <a:pt x="52" y="88"/>
                    <a:pt x="52" y="88"/>
                    <a:pt x="52" y="88"/>
                  </a:cubicBezTo>
                  <a:lnTo>
                    <a:pt x="88" y="176"/>
                  </a:lnTo>
                  <a:close/>
                  <a:moveTo>
                    <a:pt x="223" y="176"/>
                  </a:moveTo>
                  <a:cubicBezTo>
                    <a:pt x="259" y="88"/>
                    <a:pt x="259" y="88"/>
                    <a:pt x="259" y="88"/>
                  </a:cubicBezTo>
                  <a:cubicBezTo>
                    <a:pt x="295" y="176"/>
                    <a:pt x="295" y="176"/>
                    <a:pt x="295" y="176"/>
                  </a:cubicBezTo>
                  <a:lnTo>
                    <a:pt x="223"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9" name="Icon"/>
            <p:cNvSpPr>
              <a:spLocks noChangeAspect="1" noEditPoints="1"/>
            </p:cNvSpPr>
            <p:nvPr/>
          </p:nvSpPr>
          <p:spPr bwMode="auto">
            <a:xfrm>
              <a:off x="8881483" y="7088397"/>
              <a:ext cx="633447" cy="368203"/>
            </a:xfrm>
            <a:custGeom>
              <a:avLst/>
              <a:gdLst>
                <a:gd name="T0" fmla="*/ 418 w 544"/>
                <a:gd name="T1" fmla="*/ 95 h 315"/>
                <a:gd name="T2" fmla="*/ 332 w 544"/>
                <a:gd name="T3" fmla="*/ 39 h 315"/>
                <a:gd name="T4" fmla="*/ 197 w 544"/>
                <a:gd name="T5" fmla="*/ 39 h 315"/>
                <a:gd name="T6" fmla="*/ 187 w 544"/>
                <a:gd name="T7" fmla="*/ 0 h 315"/>
                <a:gd name="T8" fmla="*/ 175 w 544"/>
                <a:gd name="T9" fmla="*/ 39 h 315"/>
                <a:gd name="T10" fmla="*/ 155 w 544"/>
                <a:gd name="T11" fmla="*/ 18 h 315"/>
                <a:gd name="T12" fmla="*/ 127 w 544"/>
                <a:gd name="T13" fmla="*/ 39 h 315"/>
                <a:gd name="T14" fmla="*/ 99 w 544"/>
                <a:gd name="T15" fmla="*/ 60 h 315"/>
                <a:gd name="T16" fmla="*/ 97 w 544"/>
                <a:gd name="T17" fmla="*/ 97 h 315"/>
                <a:gd name="T18" fmla="*/ 26 w 544"/>
                <a:gd name="T19" fmla="*/ 118 h 315"/>
                <a:gd name="T20" fmla="*/ 41 w 544"/>
                <a:gd name="T21" fmla="*/ 182 h 315"/>
                <a:gd name="T22" fmla="*/ 21 w 544"/>
                <a:gd name="T23" fmla="*/ 233 h 315"/>
                <a:gd name="T24" fmla="*/ 544 w 544"/>
                <a:gd name="T25" fmla="*/ 163 h 315"/>
                <a:gd name="T26" fmla="*/ 116 w 544"/>
                <a:gd name="T27" fmla="*/ 152 h 315"/>
                <a:gd name="T28" fmla="*/ 74 w 544"/>
                <a:gd name="T29" fmla="*/ 134 h 315"/>
                <a:gd name="T30" fmla="*/ 116 w 544"/>
                <a:gd name="T31" fmla="*/ 152 h 315"/>
                <a:gd name="T32" fmla="*/ 187 w 544"/>
                <a:gd name="T33" fmla="*/ 69 h 315"/>
                <a:gd name="T34" fmla="*/ 145 w 544"/>
                <a:gd name="T35" fmla="*/ 87 h 315"/>
                <a:gd name="T36" fmla="*/ 187 w 544"/>
                <a:gd name="T37" fmla="*/ 152 h 315"/>
                <a:gd name="T38" fmla="*/ 145 w 544"/>
                <a:gd name="T39" fmla="*/ 134 h 315"/>
                <a:gd name="T40" fmla="*/ 187 w 544"/>
                <a:gd name="T41" fmla="*/ 152 h 315"/>
                <a:gd name="T42" fmla="*/ 258 w 544"/>
                <a:gd name="T43" fmla="*/ 69 h 315"/>
                <a:gd name="T44" fmla="*/ 215 w 544"/>
                <a:gd name="T45" fmla="*/ 87 h 315"/>
                <a:gd name="T46" fmla="*/ 259 w 544"/>
                <a:gd name="T47" fmla="*/ 152 h 315"/>
                <a:gd name="T48" fmla="*/ 216 w 544"/>
                <a:gd name="T49" fmla="*/ 134 h 315"/>
                <a:gd name="T50" fmla="*/ 259 w 544"/>
                <a:gd name="T51" fmla="*/ 152 h 315"/>
                <a:gd name="T52" fmla="*/ 329 w 544"/>
                <a:gd name="T53" fmla="*/ 69 h 315"/>
                <a:gd name="T54" fmla="*/ 286 w 544"/>
                <a:gd name="T55" fmla="*/ 87 h 315"/>
                <a:gd name="T56" fmla="*/ 330 w 544"/>
                <a:gd name="T57" fmla="*/ 152 h 315"/>
                <a:gd name="T58" fmla="*/ 287 w 544"/>
                <a:gd name="T59" fmla="*/ 134 h 315"/>
                <a:gd name="T60" fmla="*/ 330 w 544"/>
                <a:gd name="T61" fmla="*/ 152 h 315"/>
                <a:gd name="T62" fmla="*/ 358 w 544"/>
                <a:gd name="T63" fmla="*/ 152 h 315"/>
                <a:gd name="T64" fmla="*/ 401 w 544"/>
                <a:gd name="T65" fmla="*/ 134 h 315"/>
                <a:gd name="T66" fmla="*/ 485 w 544"/>
                <a:gd name="T67" fmla="*/ 195 h 315"/>
                <a:gd name="T68" fmla="*/ 485 w 544"/>
                <a:gd name="T69" fmla="*/ 182 h 315"/>
                <a:gd name="T70" fmla="*/ 485 w 544"/>
                <a:gd name="T71" fmla="*/ 195 h 315"/>
                <a:gd name="T72" fmla="*/ 490 w 544"/>
                <a:gd name="T73" fmla="*/ 315 h 315"/>
                <a:gd name="T74" fmla="*/ 396 w 544"/>
                <a:gd name="T75" fmla="*/ 315 h 315"/>
                <a:gd name="T76" fmla="*/ 302 w 544"/>
                <a:gd name="T77" fmla="*/ 315 h 315"/>
                <a:gd name="T78" fmla="*/ 208 w 544"/>
                <a:gd name="T79" fmla="*/ 315 h 315"/>
                <a:gd name="T80" fmla="*/ 114 w 544"/>
                <a:gd name="T81" fmla="*/ 315 h 315"/>
                <a:gd name="T82" fmla="*/ 20 w 544"/>
                <a:gd name="T83" fmla="*/ 315 h 315"/>
                <a:gd name="T84" fmla="*/ 56 w 544"/>
                <a:gd name="T85" fmla="*/ 270 h 315"/>
                <a:gd name="T86" fmla="*/ 77 w 544"/>
                <a:gd name="T87" fmla="*/ 270 h 315"/>
                <a:gd name="T88" fmla="*/ 150 w 544"/>
                <a:gd name="T89" fmla="*/ 270 h 315"/>
                <a:gd name="T90" fmla="*/ 172 w 544"/>
                <a:gd name="T91" fmla="*/ 270 h 315"/>
                <a:gd name="T92" fmla="*/ 245 w 544"/>
                <a:gd name="T93" fmla="*/ 270 h 315"/>
                <a:gd name="T94" fmla="*/ 266 w 544"/>
                <a:gd name="T95" fmla="*/ 270 h 315"/>
                <a:gd name="T96" fmla="*/ 339 w 544"/>
                <a:gd name="T97" fmla="*/ 270 h 315"/>
                <a:gd name="T98" fmla="*/ 360 w 544"/>
                <a:gd name="T99" fmla="*/ 270 h 315"/>
                <a:gd name="T100" fmla="*/ 433 w 544"/>
                <a:gd name="T101" fmla="*/ 270 h 315"/>
                <a:gd name="T102" fmla="*/ 454 w 544"/>
                <a:gd name="T103" fmla="*/ 27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 h="315">
                  <a:moveTo>
                    <a:pt x="481" y="163"/>
                  </a:moveTo>
                  <a:cubicBezTo>
                    <a:pt x="418" y="95"/>
                    <a:pt x="418" y="95"/>
                    <a:pt x="418" y="95"/>
                  </a:cubicBezTo>
                  <a:cubicBezTo>
                    <a:pt x="388" y="95"/>
                    <a:pt x="388" y="95"/>
                    <a:pt x="388" y="95"/>
                  </a:cubicBezTo>
                  <a:cubicBezTo>
                    <a:pt x="332" y="39"/>
                    <a:pt x="332" y="39"/>
                    <a:pt x="332" y="39"/>
                  </a:cubicBezTo>
                  <a:cubicBezTo>
                    <a:pt x="327" y="39"/>
                    <a:pt x="327" y="39"/>
                    <a:pt x="327" y="39"/>
                  </a:cubicBezTo>
                  <a:cubicBezTo>
                    <a:pt x="197" y="39"/>
                    <a:pt x="197" y="39"/>
                    <a:pt x="197" y="39"/>
                  </a:cubicBezTo>
                  <a:cubicBezTo>
                    <a:pt x="197" y="0"/>
                    <a:pt x="197" y="0"/>
                    <a:pt x="197" y="0"/>
                  </a:cubicBezTo>
                  <a:cubicBezTo>
                    <a:pt x="187" y="0"/>
                    <a:pt x="187" y="0"/>
                    <a:pt x="187" y="0"/>
                  </a:cubicBezTo>
                  <a:cubicBezTo>
                    <a:pt x="187" y="39"/>
                    <a:pt x="187" y="39"/>
                    <a:pt x="187" y="39"/>
                  </a:cubicBezTo>
                  <a:cubicBezTo>
                    <a:pt x="175" y="39"/>
                    <a:pt x="175" y="39"/>
                    <a:pt x="175" y="39"/>
                  </a:cubicBezTo>
                  <a:cubicBezTo>
                    <a:pt x="175" y="18"/>
                    <a:pt x="175" y="18"/>
                    <a:pt x="175" y="18"/>
                  </a:cubicBezTo>
                  <a:cubicBezTo>
                    <a:pt x="155" y="18"/>
                    <a:pt x="155" y="18"/>
                    <a:pt x="155" y="18"/>
                  </a:cubicBezTo>
                  <a:cubicBezTo>
                    <a:pt x="155" y="39"/>
                    <a:pt x="155" y="39"/>
                    <a:pt x="155" y="39"/>
                  </a:cubicBezTo>
                  <a:cubicBezTo>
                    <a:pt x="127" y="39"/>
                    <a:pt x="127" y="39"/>
                    <a:pt x="127" y="39"/>
                  </a:cubicBezTo>
                  <a:cubicBezTo>
                    <a:pt x="99" y="39"/>
                    <a:pt x="99" y="39"/>
                    <a:pt x="99" y="39"/>
                  </a:cubicBezTo>
                  <a:cubicBezTo>
                    <a:pt x="99" y="60"/>
                    <a:pt x="99" y="60"/>
                    <a:pt x="99" y="60"/>
                  </a:cubicBezTo>
                  <a:cubicBezTo>
                    <a:pt x="116" y="60"/>
                    <a:pt x="116" y="60"/>
                    <a:pt x="116" y="60"/>
                  </a:cubicBezTo>
                  <a:cubicBezTo>
                    <a:pt x="97" y="97"/>
                    <a:pt x="97" y="97"/>
                    <a:pt x="97" y="97"/>
                  </a:cubicBezTo>
                  <a:cubicBezTo>
                    <a:pt x="26" y="97"/>
                    <a:pt x="26" y="97"/>
                    <a:pt x="26" y="97"/>
                  </a:cubicBezTo>
                  <a:cubicBezTo>
                    <a:pt x="26" y="118"/>
                    <a:pt x="26" y="118"/>
                    <a:pt x="26" y="118"/>
                  </a:cubicBezTo>
                  <a:cubicBezTo>
                    <a:pt x="41" y="118"/>
                    <a:pt x="41" y="118"/>
                    <a:pt x="41" y="118"/>
                  </a:cubicBezTo>
                  <a:cubicBezTo>
                    <a:pt x="41" y="182"/>
                    <a:pt x="41" y="182"/>
                    <a:pt x="41" y="182"/>
                  </a:cubicBezTo>
                  <a:cubicBezTo>
                    <a:pt x="0" y="182"/>
                    <a:pt x="0" y="182"/>
                    <a:pt x="0" y="182"/>
                  </a:cubicBezTo>
                  <a:cubicBezTo>
                    <a:pt x="21" y="233"/>
                    <a:pt x="21" y="233"/>
                    <a:pt x="21" y="233"/>
                  </a:cubicBezTo>
                  <a:cubicBezTo>
                    <a:pt x="493" y="233"/>
                    <a:pt x="493" y="233"/>
                    <a:pt x="493" y="233"/>
                  </a:cubicBezTo>
                  <a:cubicBezTo>
                    <a:pt x="544" y="163"/>
                    <a:pt x="544" y="163"/>
                    <a:pt x="544" y="163"/>
                  </a:cubicBezTo>
                  <a:lnTo>
                    <a:pt x="481" y="163"/>
                  </a:lnTo>
                  <a:close/>
                  <a:moveTo>
                    <a:pt x="116" y="152"/>
                  </a:moveTo>
                  <a:cubicBezTo>
                    <a:pt x="74" y="152"/>
                    <a:pt x="74" y="152"/>
                    <a:pt x="74" y="152"/>
                  </a:cubicBezTo>
                  <a:cubicBezTo>
                    <a:pt x="74" y="134"/>
                    <a:pt x="74" y="134"/>
                    <a:pt x="74" y="134"/>
                  </a:cubicBezTo>
                  <a:cubicBezTo>
                    <a:pt x="116" y="134"/>
                    <a:pt x="116" y="134"/>
                    <a:pt x="116" y="134"/>
                  </a:cubicBezTo>
                  <a:lnTo>
                    <a:pt x="116" y="152"/>
                  </a:lnTo>
                  <a:close/>
                  <a:moveTo>
                    <a:pt x="145" y="69"/>
                  </a:moveTo>
                  <a:cubicBezTo>
                    <a:pt x="187" y="69"/>
                    <a:pt x="187" y="69"/>
                    <a:pt x="187" y="69"/>
                  </a:cubicBezTo>
                  <a:cubicBezTo>
                    <a:pt x="187" y="87"/>
                    <a:pt x="187" y="87"/>
                    <a:pt x="187" y="87"/>
                  </a:cubicBezTo>
                  <a:cubicBezTo>
                    <a:pt x="145" y="87"/>
                    <a:pt x="145" y="87"/>
                    <a:pt x="145" y="87"/>
                  </a:cubicBezTo>
                  <a:lnTo>
                    <a:pt x="145" y="69"/>
                  </a:lnTo>
                  <a:close/>
                  <a:moveTo>
                    <a:pt x="187" y="152"/>
                  </a:moveTo>
                  <a:cubicBezTo>
                    <a:pt x="145" y="152"/>
                    <a:pt x="145" y="152"/>
                    <a:pt x="145" y="152"/>
                  </a:cubicBezTo>
                  <a:cubicBezTo>
                    <a:pt x="145" y="134"/>
                    <a:pt x="145" y="134"/>
                    <a:pt x="145" y="134"/>
                  </a:cubicBezTo>
                  <a:cubicBezTo>
                    <a:pt x="187" y="134"/>
                    <a:pt x="187" y="134"/>
                    <a:pt x="187" y="134"/>
                  </a:cubicBezTo>
                  <a:lnTo>
                    <a:pt x="187" y="152"/>
                  </a:lnTo>
                  <a:close/>
                  <a:moveTo>
                    <a:pt x="215" y="69"/>
                  </a:moveTo>
                  <a:cubicBezTo>
                    <a:pt x="258" y="69"/>
                    <a:pt x="258" y="69"/>
                    <a:pt x="258" y="69"/>
                  </a:cubicBezTo>
                  <a:cubicBezTo>
                    <a:pt x="258" y="87"/>
                    <a:pt x="258" y="87"/>
                    <a:pt x="258" y="87"/>
                  </a:cubicBezTo>
                  <a:cubicBezTo>
                    <a:pt x="215" y="87"/>
                    <a:pt x="215" y="87"/>
                    <a:pt x="215" y="87"/>
                  </a:cubicBezTo>
                  <a:lnTo>
                    <a:pt x="215" y="69"/>
                  </a:lnTo>
                  <a:close/>
                  <a:moveTo>
                    <a:pt x="259" y="152"/>
                  </a:moveTo>
                  <a:cubicBezTo>
                    <a:pt x="216" y="152"/>
                    <a:pt x="216" y="152"/>
                    <a:pt x="216" y="152"/>
                  </a:cubicBezTo>
                  <a:cubicBezTo>
                    <a:pt x="216" y="134"/>
                    <a:pt x="216" y="134"/>
                    <a:pt x="216" y="134"/>
                  </a:cubicBezTo>
                  <a:cubicBezTo>
                    <a:pt x="259" y="134"/>
                    <a:pt x="259" y="134"/>
                    <a:pt x="259" y="134"/>
                  </a:cubicBezTo>
                  <a:lnTo>
                    <a:pt x="259" y="152"/>
                  </a:lnTo>
                  <a:close/>
                  <a:moveTo>
                    <a:pt x="286" y="69"/>
                  </a:moveTo>
                  <a:cubicBezTo>
                    <a:pt x="329" y="69"/>
                    <a:pt x="329" y="69"/>
                    <a:pt x="329" y="69"/>
                  </a:cubicBezTo>
                  <a:cubicBezTo>
                    <a:pt x="329" y="87"/>
                    <a:pt x="329" y="87"/>
                    <a:pt x="329" y="87"/>
                  </a:cubicBezTo>
                  <a:cubicBezTo>
                    <a:pt x="286" y="87"/>
                    <a:pt x="286" y="87"/>
                    <a:pt x="286" y="87"/>
                  </a:cubicBezTo>
                  <a:lnTo>
                    <a:pt x="286" y="69"/>
                  </a:lnTo>
                  <a:close/>
                  <a:moveTo>
                    <a:pt x="330" y="152"/>
                  </a:moveTo>
                  <a:cubicBezTo>
                    <a:pt x="287" y="152"/>
                    <a:pt x="287" y="152"/>
                    <a:pt x="287" y="152"/>
                  </a:cubicBezTo>
                  <a:cubicBezTo>
                    <a:pt x="287" y="134"/>
                    <a:pt x="287" y="134"/>
                    <a:pt x="287" y="134"/>
                  </a:cubicBezTo>
                  <a:cubicBezTo>
                    <a:pt x="330" y="134"/>
                    <a:pt x="330" y="134"/>
                    <a:pt x="330" y="134"/>
                  </a:cubicBezTo>
                  <a:lnTo>
                    <a:pt x="330" y="152"/>
                  </a:lnTo>
                  <a:close/>
                  <a:moveTo>
                    <a:pt x="401" y="152"/>
                  </a:moveTo>
                  <a:cubicBezTo>
                    <a:pt x="358" y="152"/>
                    <a:pt x="358" y="152"/>
                    <a:pt x="358" y="152"/>
                  </a:cubicBezTo>
                  <a:cubicBezTo>
                    <a:pt x="358" y="134"/>
                    <a:pt x="358" y="134"/>
                    <a:pt x="358" y="134"/>
                  </a:cubicBezTo>
                  <a:cubicBezTo>
                    <a:pt x="401" y="134"/>
                    <a:pt x="401" y="134"/>
                    <a:pt x="401" y="134"/>
                  </a:cubicBezTo>
                  <a:lnTo>
                    <a:pt x="401" y="152"/>
                  </a:lnTo>
                  <a:close/>
                  <a:moveTo>
                    <a:pt x="485" y="195"/>
                  </a:moveTo>
                  <a:cubicBezTo>
                    <a:pt x="481" y="195"/>
                    <a:pt x="478" y="192"/>
                    <a:pt x="478" y="189"/>
                  </a:cubicBezTo>
                  <a:cubicBezTo>
                    <a:pt x="478" y="185"/>
                    <a:pt x="481" y="182"/>
                    <a:pt x="485" y="182"/>
                  </a:cubicBezTo>
                  <a:cubicBezTo>
                    <a:pt x="489" y="182"/>
                    <a:pt x="492" y="185"/>
                    <a:pt x="492" y="189"/>
                  </a:cubicBezTo>
                  <a:cubicBezTo>
                    <a:pt x="492" y="192"/>
                    <a:pt x="489" y="195"/>
                    <a:pt x="485" y="195"/>
                  </a:cubicBezTo>
                  <a:close/>
                  <a:moveTo>
                    <a:pt x="490" y="289"/>
                  </a:moveTo>
                  <a:cubicBezTo>
                    <a:pt x="490" y="315"/>
                    <a:pt x="490" y="315"/>
                    <a:pt x="490" y="315"/>
                  </a:cubicBezTo>
                  <a:cubicBezTo>
                    <a:pt x="473" y="315"/>
                    <a:pt x="456" y="308"/>
                    <a:pt x="443" y="297"/>
                  </a:cubicBezTo>
                  <a:cubicBezTo>
                    <a:pt x="431" y="308"/>
                    <a:pt x="414" y="315"/>
                    <a:pt x="396" y="315"/>
                  </a:cubicBezTo>
                  <a:cubicBezTo>
                    <a:pt x="379" y="315"/>
                    <a:pt x="362" y="308"/>
                    <a:pt x="349" y="297"/>
                  </a:cubicBezTo>
                  <a:cubicBezTo>
                    <a:pt x="336" y="308"/>
                    <a:pt x="320" y="315"/>
                    <a:pt x="302" y="315"/>
                  </a:cubicBezTo>
                  <a:cubicBezTo>
                    <a:pt x="285" y="315"/>
                    <a:pt x="268" y="308"/>
                    <a:pt x="255" y="297"/>
                  </a:cubicBezTo>
                  <a:cubicBezTo>
                    <a:pt x="242" y="308"/>
                    <a:pt x="226" y="315"/>
                    <a:pt x="208" y="315"/>
                  </a:cubicBezTo>
                  <a:cubicBezTo>
                    <a:pt x="191" y="315"/>
                    <a:pt x="174" y="308"/>
                    <a:pt x="161" y="297"/>
                  </a:cubicBezTo>
                  <a:cubicBezTo>
                    <a:pt x="148" y="308"/>
                    <a:pt x="132" y="315"/>
                    <a:pt x="114" y="315"/>
                  </a:cubicBezTo>
                  <a:cubicBezTo>
                    <a:pt x="96" y="315"/>
                    <a:pt x="80" y="308"/>
                    <a:pt x="67" y="297"/>
                  </a:cubicBezTo>
                  <a:cubicBezTo>
                    <a:pt x="54" y="308"/>
                    <a:pt x="37" y="315"/>
                    <a:pt x="20" y="315"/>
                  </a:cubicBezTo>
                  <a:cubicBezTo>
                    <a:pt x="20" y="289"/>
                    <a:pt x="20" y="289"/>
                    <a:pt x="20" y="289"/>
                  </a:cubicBezTo>
                  <a:cubicBezTo>
                    <a:pt x="34" y="289"/>
                    <a:pt x="48" y="282"/>
                    <a:pt x="56" y="270"/>
                  </a:cubicBezTo>
                  <a:cubicBezTo>
                    <a:pt x="67" y="255"/>
                    <a:pt x="67" y="255"/>
                    <a:pt x="67" y="255"/>
                  </a:cubicBezTo>
                  <a:cubicBezTo>
                    <a:pt x="77" y="270"/>
                    <a:pt x="77" y="270"/>
                    <a:pt x="77" y="270"/>
                  </a:cubicBezTo>
                  <a:cubicBezTo>
                    <a:pt x="86" y="282"/>
                    <a:pt x="99" y="289"/>
                    <a:pt x="114" y="289"/>
                  </a:cubicBezTo>
                  <a:cubicBezTo>
                    <a:pt x="128" y="289"/>
                    <a:pt x="142" y="282"/>
                    <a:pt x="150" y="270"/>
                  </a:cubicBezTo>
                  <a:cubicBezTo>
                    <a:pt x="161" y="255"/>
                    <a:pt x="161" y="255"/>
                    <a:pt x="161" y="255"/>
                  </a:cubicBezTo>
                  <a:cubicBezTo>
                    <a:pt x="172" y="270"/>
                    <a:pt x="172" y="270"/>
                    <a:pt x="172" y="270"/>
                  </a:cubicBezTo>
                  <a:cubicBezTo>
                    <a:pt x="180" y="282"/>
                    <a:pt x="194" y="289"/>
                    <a:pt x="208" y="289"/>
                  </a:cubicBezTo>
                  <a:cubicBezTo>
                    <a:pt x="223" y="289"/>
                    <a:pt x="236" y="282"/>
                    <a:pt x="245" y="270"/>
                  </a:cubicBezTo>
                  <a:cubicBezTo>
                    <a:pt x="255" y="255"/>
                    <a:pt x="255" y="255"/>
                    <a:pt x="255" y="255"/>
                  </a:cubicBezTo>
                  <a:cubicBezTo>
                    <a:pt x="266" y="270"/>
                    <a:pt x="266" y="270"/>
                    <a:pt x="266" y="270"/>
                  </a:cubicBezTo>
                  <a:cubicBezTo>
                    <a:pt x="274" y="282"/>
                    <a:pt x="288" y="289"/>
                    <a:pt x="302" y="289"/>
                  </a:cubicBezTo>
                  <a:cubicBezTo>
                    <a:pt x="317" y="289"/>
                    <a:pt x="330" y="282"/>
                    <a:pt x="339" y="270"/>
                  </a:cubicBezTo>
                  <a:cubicBezTo>
                    <a:pt x="349" y="255"/>
                    <a:pt x="349" y="255"/>
                    <a:pt x="349" y="255"/>
                  </a:cubicBezTo>
                  <a:cubicBezTo>
                    <a:pt x="360" y="270"/>
                    <a:pt x="360" y="270"/>
                    <a:pt x="360" y="270"/>
                  </a:cubicBezTo>
                  <a:cubicBezTo>
                    <a:pt x="368" y="282"/>
                    <a:pt x="382" y="289"/>
                    <a:pt x="396" y="289"/>
                  </a:cubicBezTo>
                  <a:cubicBezTo>
                    <a:pt x="411" y="289"/>
                    <a:pt x="424" y="282"/>
                    <a:pt x="433" y="270"/>
                  </a:cubicBezTo>
                  <a:cubicBezTo>
                    <a:pt x="443" y="255"/>
                    <a:pt x="443" y="255"/>
                    <a:pt x="443" y="255"/>
                  </a:cubicBezTo>
                  <a:cubicBezTo>
                    <a:pt x="454" y="270"/>
                    <a:pt x="454" y="270"/>
                    <a:pt x="454" y="270"/>
                  </a:cubicBezTo>
                  <a:cubicBezTo>
                    <a:pt x="462" y="282"/>
                    <a:pt x="476" y="289"/>
                    <a:pt x="490"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0" name="Icon"/>
            <p:cNvSpPr>
              <a:spLocks noChangeAspect="1" noEditPoints="1"/>
            </p:cNvSpPr>
            <p:nvPr/>
          </p:nvSpPr>
          <p:spPr bwMode="auto">
            <a:xfrm>
              <a:off x="7195211" y="6466288"/>
              <a:ext cx="368203" cy="414585"/>
            </a:xfrm>
            <a:custGeom>
              <a:avLst/>
              <a:gdLst>
                <a:gd name="T0" fmla="*/ 146 w 380"/>
                <a:gd name="T1" fmla="*/ 355 h 428"/>
                <a:gd name="T2" fmla="*/ 134 w 380"/>
                <a:gd name="T3" fmla="*/ 286 h 428"/>
                <a:gd name="T4" fmla="*/ 190 w 380"/>
                <a:gd name="T5" fmla="*/ 75 h 428"/>
                <a:gd name="T6" fmla="*/ 246 w 380"/>
                <a:gd name="T7" fmla="*/ 286 h 428"/>
                <a:gd name="T8" fmla="*/ 234 w 380"/>
                <a:gd name="T9" fmla="*/ 355 h 428"/>
                <a:gd name="T10" fmla="*/ 222 w 380"/>
                <a:gd name="T11" fmla="*/ 331 h 428"/>
                <a:gd name="T12" fmla="*/ 229 w 380"/>
                <a:gd name="T13" fmla="*/ 268 h 428"/>
                <a:gd name="T14" fmla="*/ 190 w 380"/>
                <a:gd name="T15" fmla="*/ 99 h 428"/>
                <a:gd name="T16" fmla="*/ 152 w 380"/>
                <a:gd name="T17" fmla="*/ 268 h 428"/>
                <a:gd name="T18" fmla="*/ 158 w 380"/>
                <a:gd name="T19" fmla="*/ 331 h 428"/>
                <a:gd name="T20" fmla="*/ 149 w 380"/>
                <a:gd name="T21" fmla="*/ 383 h 428"/>
                <a:gd name="T22" fmla="*/ 232 w 380"/>
                <a:gd name="T23" fmla="*/ 362 h 428"/>
                <a:gd name="T24" fmla="*/ 153 w 380"/>
                <a:gd name="T25" fmla="*/ 389 h 428"/>
                <a:gd name="T26" fmla="*/ 227 w 380"/>
                <a:gd name="T27" fmla="*/ 405 h 428"/>
                <a:gd name="T28" fmla="*/ 153 w 380"/>
                <a:gd name="T29" fmla="*/ 389 h 428"/>
                <a:gd name="T30" fmla="*/ 162 w 380"/>
                <a:gd name="T31" fmla="*/ 428 h 428"/>
                <a:gd name="T32" fmla="*/ 219 w 380"/>
                <a:gd name="T33" fmla="*/ 412 h 428"/>
                <a:gd name="T34" fmla="*/ 372 w 380"/>
                <a:gd name="T35" fmla="*/ 198 h 428"/>
                <a:gd name="T36" fmla="*/ 323 w 380"/>
                <a:gd name="T37" fmla="*/ 190 h 428"/>
                <a:gd name="T38" fmla="*/ 372 w 380"/>
                <a:gd name="T39" fmla="*/ 182 h 428"/>
                <a:gd name="T40" fmla="*/ 372 w 380"/>
                <a:gd name="T41" fmla="*/ 198 h 428"/>
                <a:gd name="T42" fmla="*/ 8 w 380"/>
                <a:gd name="T43" fmla="*/ 198 h 428"/>
                <a:gd name="T44" fmla="*/ 8 w 380"/>
                <a:gd name="T45" fmla="*/ 182 h 428"/>
                <a:gd name="T46" fmla="*/ 58 w 380"/>
                <a:gd name="T47" fmla="*/ 190 h 428"/>
                <a:gd name="T48" fmla="*/ 33 w 380"/>
                <a:gd name="T49" fmla="*/ 289 h 428"/>
                <a:gd name="T50" fmla="*/ 29 w 380"/>
                <a:gd name="T51" fmla="*/ 274 h 428"/>
                <a:gd name="T52" fmla="*/ 76 w 380"/>
                <a:gd name="T53" fmla="*/ 256 h 428"/>
                <a:gd name="T54" fmla="*/ 37 w 380"/>
                <a:gd name="T55" fmla="*/ 288 h 428"/>
                <a:gd name="T56" fmla="*/ 312 w 380"/>
                <a:gd name="T57" fmla="*/ 128 h 428"/>
                <a:gd name="T58" fmla="*/ 308 w 380"/>
                <a:gd name="T59" fmla="*/ 113 h 428"/>
                <a:gd name="T60" fmla="*/ 355 w 380"/>
                <a:gd name="T61" fmla="*/ 95 h 428"/>
                <a:gd name="T62" fmla="*/ 316 w 380"/>
                <a:gd name="T63" fmla="*/ 127 h 428"/>
                <a:gd name="T64" fmla="*/ 267 w 380"/>
                <a:gd name="T65" fmla="*/ 72 h 428"/>
                <a:gd name="T66" fmla="*/ 285 w 380"/>
                <a:gd name="T67" fmla="*/ 26 h 428"/>
                <a:gd name="T68" fmla="*/ 254 w 380"/>
                <a:gd name="T69" fmla="*/ 64 h 428"/>
                <a:gd name="T70" fmla="*/ 260 w 380"/>
                <a:gd name="T71" fmla="*/ 76 h 428"/>
                <a:gd name="T72" fmla="*/ 198 w 380"/>
                <a:gd name="T73" fmla="*/ 50 h 428"/>
                <a:gd name="T74" fmla="*/ 190 w 380"/>
                <a:gd name="T75" fmla="*/ 0 h 428"/>
                <a:gd name="T76" fmla="*/ 182 w 380"/>
                <a:gd name="T77" fmla="*/ 50 h 428"/>
                <a:gd name="T78" fmla="*/ 198 w 380"/>
                <a:gd name="T79" fmla="*/ 50 h 428"/>
                <a:gd name="T80" fmla="*/ 127 w 380"/>
                <a:gd name="T81" fmla="*/ 64 h 428"/>
                <a:gd name="T82" fmla="*/ 95 w 380"/>
                <a:gd name="T83" fmla="*/ 26 h 428"/>
                <a:gd name="T84" fmla="*/ 113 w 380"/>
                <a:gd name="T85" fmla="*/ 72 h 428"/>
                <a:gd name="T86" fmla="*/ 124 w 380"/>
                <a:gd name="T87" fmla="*/ 75 h 428"/>
                <a:gd name="T88" fmla="*/ 344 w 380"/>
                <a:gd name="T89" fmla="*/ 288 h 428"/>
                <a:gd name="T90" fmla="*/ 305 w 380"/>
                <a:gd name="T91" fmla="*/ 256 h 428"/>
                <a:gd name="T92" fmla="*/ 352 w 380"/>
                <a:gd name="T93" fmla="*/ 274 h 428"/>
                <a:gd name="T94" fmla="*/ 348 w 380"/>
                <a:gd name="T95" fmla="*/ 289 h 428"/>
                <a:gd name="T96" fmla="*/ 65 w 380"/>
                <a:gd name="T97" fmla="*/ 127 h 428"/>
                <a:gd name="T98" fmla="*/ 26 w 380"/>
                <a:gd name="T99" fmla="*/ 95 h 428"/>
                <a:gd name="T100" fmla="*/ 73 w 380"/>
                <a:gd name="T101" fmla="*/ 113 h 428"/>
                <a:gd name="T102" fmla="*/ 69 w 380"/>
                <a:gd name="T103" fmla="*/ 1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428">
                  <a:moveTo>
                    <a:pt x="234" y="355"/>
                  </a:moveTo>
                  <a:cubicBezTo>
                    <a:pt x="146" y="355"/>
                    <a:pt x="146" y="355"/>
                    <a:pt x="146" y="355"/>
                  </a:cubicBezTo>
                  <a:cubicBezTo>
                    <a:pt x="140" y="355"/>
                    <a:pt x="134" y="349"/>
                    <a:pt x="134" y="343"/>
                  </a:cubicBezTo>
                  <a:cubicBezTo>
                    <a:pt x="134" y="286"/>
                    <a:pt x="134" y="286"/>
                    <a:pt x="134" y="286"/>
                  </a:cubicBezTo>
                  <a:cubicBezTo>
                    <a:pt x="99" y="266"/>
                    <a:pt x="77" y="229"/>
                    <a:pt x="77" y="188"/>
                  </a:cubicBezTo>
                  <a:cubicBezTo>
                    <a:pt x="77" y="125"/>
                    <a:pt x="128" y="75"/>
                    <a:pt x="190" y="75"/>
                  </a:cubicBezTo>
                  <a:cubicBezTo>
                    <a:pt x="253" y="75"/>
                    <a:pt x="303" y="125"/>
                    <a:pt x="303" y="188"/>
                  </a:cubicBezTo>
                  <a:cubicBezTo>
                    <a:pt x="303" y="229"/>
                    <a:pt x="282" y="266"/>
                    <a:pt x="246" y="286"/>
                  </a:cubicBezTo>
                  <a:cubicBezTo>
                    <a:pt x="246" y="343"/>
                    <a:pt x="246" y="343"/>
                    <a:pt x="246" y="343"/>
                  </a:cubicBezTo>
                  <a:cubicBezTo>
                    <a:pt x="246" y="349"/>
                    <a:pt x="241" y="355"/>
                    <a:pt x="234" y="355"/>
                  </a:cubicBezTo>
                  <a:close/>
                  <a:moveTo>
                    <a:pt x="158" y="331"/>
                  </a:moveTo>
                  <a:cubicBezTo>
                    <a:pt x="222" y="331"/>
                    <a:pt x="222" y="331"/>
                    <a:pt x="222" y="331"/>
                  </a:cubicBezTo>
                  <a:cubicBezTo>
                    <a:pt x="222" y="279"/>
                    <a:pt x="222" y="279"/>
                    <a:pt x="222" y="279"/>
                  </a:cubicBezTo>
                  <a:cubicBezTo>
                    <a:pt x="222" y="274"/>
                    <a:pt x="225" y="270"/>
                    <a:pt x="229" y="268"/>
                  </a:cubicBezTo>
                  <a:cubicBezTo>
                    <a:pt x="260" y="253"/>
                    <a:pt x="279" y="222"/>
                    <a:pt x="279" y="188"/>
                  </a:cubicBezTo>
                  <a:cubicBezTo>
                    <a:pt x="279" y="139"/>
                    <a:pt x="239" y="99"/>
                    <a:pt x="190" y="99"/>
                  </a:cubicBezTo>
                  <a:cubicBezTo>
                    <a:pt x="141" y="99"/>
                    <a:pt x="101" y="139"/>
                    <a:pt x="101" y="188"/>
                  </a:cubicBezTo>
                  <a:cubicBezTo>
                    <a:pt x="101" y="222"/>
                    <a:pt x="120" y="253"/>
                    <a:pt x="152" y="268"/>
                  </a:cubicBezTo>
                  <a:cubicBezTo>
                    <a:pt x="156" y="270"/>
                    <a:pt x="158" y="274"/>
                    <a:pt x="158" y="279"/>
                  </a:cubicBezTo>
                  <a:lnTo>
                    <a:pt x="158" y="331"/>
                  </a:lnTo>
                  <a:close/>
                  <a:moveTo>
                    <a:pt x="149" y="362"/>
                  </a:moveTo>
                  <a:cubicBezTo>
                    <a:pt x="149" y="383"/>
                    <a:pt x="149" y="383"/>
                    <a:pt x="149" y="383"/>
                  </a:cubicBezTo>
                  <a:cubicBezTo>
                    <a:pt x="232" y="383"/>
                    <a:pt x="232" y="383"/>
                    <a:pt x="232" y="383"/>
                  </a:cubicBezTo>
                  <a:cubicBezTo>
                    <a:pt x="232" y="362"/>
                    <a:pt x="232" y="362"/>
                    <a:pt x="232" y="362"/>
                  </a:cubicBezTo>
                  <a:cubicBezTo>
                    <a:pt x="149" y="362"/>
                    <a:pt x="149" y="362"/>
                    <a:pt x="149" y="362"/>
                  </a:cubicBezTo>
                  <a:close/>
                  <a:moveTo>
                    <a:pt x="153" y="389"/>
                  </a:moveTo>
                  <a:cubicBezTo>
                    <a:pt x="153" y="405"/>
                    <a:pt x="153" y="405"/>
                    <a:pt x="153" y="405"/>
                  </a:cubicBezTo>
                  <a:cubicBezTo>
                    <a:pt x="227" y="405"/>
                    <a:pt x="227" y="405"/>
                    <a:pt x="227" y="405"/>
                  </a:cubicBezTo>
                  <a:cubicBezTo>
                    <a:pt x="227" y="389"/>
                    <a:pt x="227" y="389"/>
                    <a:pt x="227" y="389"/>
                  </a:cubicBezTo>
                  <a:cubicBezTo>
                    <a:pt x="153" y="389"/>
                    <a:pt x="153" y="389"/>
                    <a:pt x="153" y="389"/>
                  </a:cubicBezTo>
                  <a:close/>
                  <a:moveTo>
                    <a:pt x="162" y="412"/>
                  </a:moveTo>
                  <a:cubicBezTo>
                    <a:pt x="162" y="428"/>
                    <a:pt x="162" y="428"/>
                    <a:pt x="162" y="428"/>
                  </a:cubicBezTo>
                  <a:cubicBezTo>
                    <a:pt x="219" y="428"/>
                    <a:pt x="219" y="428"/>
                    <a:pt x="219" y="428"/>
                  </a:cubicBezTo>
                  <a:cubicBezTo>
                    <a:pt x="219" y="412"/>
                    <a:pt x="219" y="412"/>
                    <a:pt x="219" y="412"/>
                  </a:cubicBezTo>
                  <a:cubicBezTo>
                    <a:pt x="162" y="412"/>
                    <a:pt x="162" y="412"/>
                    <a:pt x="162" y="412"/>
                  </a:cubicBezTo>
                  <a:close/>
                  <a:moveTo>
                    <a:pt x="372" y="198"/>
                  </a:moveTo>
                  <a:cubicBezTo>
                    <a:pt x="331" y="198"/>
                    <a:pt x="331" y="198"/>
                    <a:pt x="331" y="198"/>
                  </a:cubicBezTo>
                  <a:cubicBezTo>
                    <a:pt x="326" y="198"/>
                    <a:pt x="323" y="194"/>
                    <a:pt x="323" y="190"/>
                  </a:cubicBezTo>
                  <a:cubicBezTo>
                    <a:pt x="323" y="186"/>
                    <a:pt x="326" y="182"/>
                    <a:pt x="331" y="182"/>
                  </a:cubicBezTo>
                  <a:cubicBezTo>
                    <a:pt x="372" y="182"/>
                    <a:pt x="372" y="182"/>
                    <a:pt x="372" y="182"/>
                  </a:cubicBezTo>
                  <a:cubicBezTo>
                    <a:pt x="377" y="182"/>
                    <a:pt x="380" y="186"/>
                    <a:pt x="380" y="190"/>
                  </a:cubicBezTo>
                  <a:cubicBezTo>
                    <a:pt x="380" y="194"/>
                    <a:pt x="377" y="198"/>
                    <a:pt x="372" y="198"/>
                  </a:cubicBezTo>
                  <a:close/>
                  <a:moveTo>
                    <a:pt x="50" y="198"/>
                  </a:moveTo>
                  <a:cubicBezTo>
                    <a:pt x="8" y="198"/>
                    <a:pt x="8" y="198"/>
                    <a:pt x="8" y="198"/>
                  </a:cubicBezTo>
                  <a:cubicBezTo>
                    <a:pt x="4" y="198"/>
                    <a:pt x="0" y="194"/>
                    <a:pt x="0" y="190"/>
                  </a:cubicBezTo>
                  <a:cubicBezTo>
                    <a:pt x="0" y="186"/>
                    <a:pt x="4" y="182"/>
                    <a:pt x="8" y="182"/>
                  </a:cubicBezTo>
                  <a:cubicBezTo>
                    <a:pt x="50" y="182"/>
                    <a:pt x="50" y="182"/>
                    <a:pt x="50" y="182"/>
                  </a:cubicBezTo>
                  <a:cubicBezTo>
                    <a:pt x="54" y="182"/>
                    <a:pt x="58" y="186"/>
                    <a:pt x="58" y="190"/>
                  </a:cubicBezTo>
                  <a:cubicBezTo>
                    <a:pt x="58" y="194"/>
                    <a:pt x="54" y="198"/>
                    <a:pt x="50" y="198"/>
                  </a:cubicBezTo>
                  <a:close/>
                  <a:moveTo>
                    <a:pt x="33" y="289"/>
                  </a:moveTo>
                  <a:cubicBezTo>
                    <a:pt x="30" y="289"/>
                    <a:pt x="27" y="287"/>
                    <a:pt x="26" y="285"/>
                  </a:cubicBezTo>
                  <a:cubicBezTo>
                    <a:pt x="24" y="281"/>
                    <a:pt x="25" y="276"/>
                    <a:pt x="29" y="274"/>
                  </a:cubicBezTo>
                  <a:cubicBezTo>
                    <a:pt x="65" y="253"/>
                    <a:pt x="65" y="253"/>
                    <a:pt x="65" y="253"/>
                  </a:cubicBezTo>
                  <a:cubicBezTo>
                    <a:pt x="69" y="251"/>
                    <a:pt x="73" y="252"/>
                    <a:pt x="76" y="256"/>
                  </a:cubicBezTo>
                  <a:cubicBezTo>
                    <a:pt x="78" y="260"/>
                    <a:pt x="77" y="265"/>
                    <a:pt x="73" y="267"/>
                  </a:cubicBezTo>
                  <a:cubicBezTo>
                    <a:pt x="37" y="288"/>
                    <a:pt x="37" y="288"/>
                    <a:pt x="37" y="288"/>
                  </a:cubicBezTo>
                  <a:cubicBezTo>
                    <a:pt x="35" y="289"/>
                    <a:pt x="34" y="289"/>
                    <a:pt x="33" y="289"/>
                  </a:cubicBezTo>
                  <a:close/>
                  <a:moveTo>
                    <a:pt x="312" y="128"/>
                  </a:moveTo>
                  <a:cubicBezTo>
                    <a:pt x="309" y="128"/>
                    <a:pt x="306" y="126"/>
                    <a:pt x="305" y="124"/>
                  </a:cubicBezTo>
                  <a:cubicBezTo>
                    <a:pt x="303" y="120"/>
                    <a:pt x="304" y="115"/>
                    <a:pt x="308" y="113"/>
                  </a:cubicBezTo>
                  <a:cubicBezTo>
                    <a:pt x="344" y="92"/>
                    <a:pt x="344" y="92"/>
                    <a:pt x="344" y="92"/>
                  </a:cubicBezTo>
                  <a:cubicBezTo>
                    <a:pt x="348" y="90"/>
                    <a:pt x="353" y="91"/>
                    <a:pt x="355" y="95"/>
                  </a:cubicBezTo>
                  <a:cubicBezTo>
                    <a:pt x="357" y="99"/>
                    <a:pt x="356" y="104"/>
                    <a:pt x="352" y="106"/>
                  </a:cubicBezTo>
                  <a:cubicBezTo>
                    <a:pt x="316" y="127"/>
                    <a:pt x="316" y="127"/>
                    <a:pt x="316" y="127"/>
                  </a:cubicBezTo>
                  <a:cubicBezTo>
                    <a:pt x="315" y="127"/>
                    <a:pt x="313" y="128"/>
                    <a:pt x="312" y="128"/>
                  </a:cubicBezTo>
                  <a:close/>
                  <a:moveTo>
                    <a:pt x="267" y="72"/>
                  </a:moveTo>
                  <a:cubicBezTo>
                    <a:pt x="288" y="36"/>
                    <a:pt x="288" y="36"/>
                    <a:pt x="288" y="36"/>
                  </a:cubicBezTo>
                  <a:cubicBezTo>
                    <a:pt x="290" y="33"/>
                    <a:pt x="289" y="28"/>
                    <a:pt x="285" y="26"/>
                  </a:cubicBezTo>
                  <a:cubicBezTo>
                    <a:pt x="281" y="23"/>
                    <a:pt x="276" y="25"/>
                    <a:pt x="274" y="28"/>
                  </a:cubicBezTo>
                  <a:cubicBezTo>
                    <a:pt x="254" y="64"/>
                    <a:pt x="254" y="64"/>
                    <a:pt x="254" y="64"/>
                  </a:cubicBezTo>
                  <a:cubicBezTo>
                    <a:pt x="251" y="68"/>
                    <a:pt x="253" y="73"/>
                    <a:pt x="256" y="75"/>
                  </a:cubicBezTo>
                  <a:cubicBezTo>
                    <a:pt x="258" y="76"/>
                    <a:pt x="259" y="76"/>
                    <a:pt x="260" y="76"/>
                  </a:cubicBezTo>
                  <a:cubicBezTo>
                    <a:pt x="263" y="76"/>
                    <a:pt x="266" y="75"/>
                    <a:pt x="267" y="72"/>
                  </a:cubicBezTo>
                  <a:close/>
                  <a:moveTo>
                    <a:pt x="198" y="50"/>
                  </a:moveTo>
                  <a:cubicBezTo>
                    <a:pt x="198" y="8"/>
                    <a:pt x="198" y="8"/>
                    <a:pt x="198" y="8"/>
                  </a:cubicBezTo>
                  <a:cubicBezTo>
                    <a:pt x="198" y="4"/>
                    <a:pt x="195" y="0"/>
                    <a:pt x="190" y="0"/>
                  </a:cubicBezTo>
                  <a:cubicBezTo>
                    <a:pt x="186" y="0"/>
                    <a:pt x="182" y="4"/>
                    <a:pt x="182" y="8"/>
                  </a:cubicBezTo>
                  <a:cubicBezTo>
                    <a:pt x="182" y="50"/>
                    <a:pt x="182" y="50"/>
                    <a:pt x="182" y="50"/>
                  </a:cubicBezTo>
                  <a:cubicBezTo>
                    <a:pt x="182" y="54"/>
                    <a:pt x="186" y="58"/>
                    <a:pt x="190" y="58"/>
                  </a:cubicBezTo>
                  <a:cubicBezTo>
                    <a:pt x="195" y="58"/>
                    <a:pt x="198" y="54"/>
                    <a:pt x="198" y="50"/>
                  </a:cubicBezTo>
                  <a:close/>
                  <a:moveTo>
                    <a:pt x="124" y="75"/>
                  </a:moveTo>
                  <a:cubicBezTo>
                    <a:pt x="128" y="73"/>
                    <a:pt x="129" y="68"/>
                    <a:pt x="127" y="64"/>
                  </a:cubicBezTo>
                  <a:cubicBezTo>
                    <a:pt x="106" y="28"/>
                    <a:pt x="106" y="28"/>
                    <a:pt x="106" y="28"/>
                  </a:cubicBezTo>
                  <a:cubicBezTo>
                    <a:pt x="104" y="25"/>
                    <a:pt x="99" y="23"/>
                    <a:pt x="95" y="26"/>
                  </a:cubicBezTo>
                  <a:cubicBezTo>
                    <a:pt x="91" y="28"/>
                    <a:pt x="90" y="33"/>
                    <a:pt x="92" y="36"/>
                  </a:cubicBezTo>
                  <a:cubicBezTo>
                    <a:pt x="113" y="72"/>
                    <a:pt x="113" y="72"/>
                    <a:pt x="113" y="72"/>
                  </a:cubicBezTo>
                  <a:cubicBezTo>
                    <a:pt x="115" y="75"/>
                    <a:pt x="117" y="76"/>
                    <a:pt x="120" y="76"/>
                  </a:cubicBezTo>
                  <a:cubicBezTo>
                    <a:pt x="121" y="76"/>
                    <a:pt x="123" y="76"/>
                    <a:pt x="124" y="75"/>
                  </a:cubicBezTo>
                  <a:close/>
                  <a:moveTo>
                    <a:pt x="348" y="289"/>
                  </a:moveTo>
                  <a:cubicBezTo>
                    <a:pt x="346" y="289"/>
                    <a:pt x="345" y="289"/>
                    <a:pt x="344" y="288"/>
                  </a:cubicBezTo>
                  <a:cubicBezTo>
                    <a:pt x="308" y="267"/>
                    <a:pt x="308" y="267"/>
                    <a:pt x="308" y="267"/>
                  </a:cubicBezTo>
                  <a:cubicBezTo>
                    <a:pt x="304" y="265"/>
                    <a:pt x="303" y="260"/>
                    <a:pt x="305" y="256"/>
                  </a:cubicBezTo>
                  <a:cubicBezTo>
                    <a:pt x="307" y="252"/>
                    <a:pt x="312" y="251"/>
                    <a:pt x="316" y="253"/>
                  </a:cubicBezTo>
                  <a:cubicBezTo>
                    <a:pt x="352" y="274"/>
                    <a:pt x="352" y="274"/>
                    <a:pt x="352" y="274"/>
                  </a:cubicBezTo>
                  <a:cubicBezTo>
                    <a:pt x="356" y="276"/>
                    <a:pt x="357" y="281"/>
                    <a:pt x="355" y="285"/>
                  </a:cubicBezTo>
                  <a:cubicBezTo>
                    <a:pt x="353" y="287"/>
                    <a:pt x="351" y="289"/>
                    <a:pt x="348" y="289"/>
                  </a:cubicBezTo>
                  <a:close/>
                  <a:moveTo>
                    <a:pt x="69" y="128"/>
                  </a:moveTo>
                  <a:cubicBezTo>
                    <a:pt x="67" y="128"/>
                    <a:pt x="66" y="127"/>
                    <a:pt x="65" y="127"/>
                  </a:cubicBezTo>
                  <a:cubicBezTo>
                    <a:pt x="29" y="106"/>
                    <a:pt x="29" y="106"/>
                    <a:pt x="29" y="106"/>
                  </a:cubicBezTo>
                  <a:cubicBezTo>
                    <a:pt x="25" y="104"/>
                    <a:pt x="24" y="99"/>
                    <a:pt x="26" y="95"/>
                  </a:cubicBezTo>
                  <a:cubicBezTo>
                    <a:pt x="28" y="91"/>
                    <a:pt x="33" y="90"/>
                    <a:pt x="37" y="92"/>
                  </a:cubicBezTo>
                  <a:cubicBezTo>
                    <a:pt x="73" y="113"/>
                    <a:pt x="73" y="113"/>
                    <a:pt x="73" y="113"/>
                  </a:cubicBezTo>
                  <a:cubicBezTo>
                    <a:pt x="77" y="115"/>
                    <a:pt x="78" y="120"/>
                    <a:pt x="76" y="124"/>
                  </a:cubicBezTo>
                  <a:cubicBezTo>
                    <a:pt x="74" y="126"/>
                    <a:pt x="71" y="128"/>
                    <a:pt x="69" y="1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1" name="Icon"/>
            <p:cNvSpPr>
              <a:spLocks noChangeAspect="1"/>
            </p:cNvSpPr>
            <p:nvPr/>
          </p:nvSpPr>
          <p:spPr bwMode="auto">
            <a:xfrm>
              <a:off x="11321144" y="6470371"/>
              <a:ext cx="368203" cy="406418"/>
            </a:xfrm>
            <a:custGeom>
              <a:avLst/>
              <a:gdLst>
                <a:gd name="T0" fmla="*/ 243 w 299"/>
                <a:gd name="T1" fmla="*/ 218 h 330"/>
                <a:gd name="T2" fmla="*/ 205 w 299"/>
                <a:gd name="T3" fmla="*/ 233 h 330"/>
                <a:gd name="T4" fmla="*/ 111 w 299"/>
                <a:gd name="T5" fmla="*/ 177 h 330"/>
                <a:gd name="T6" fmla="*/ 112 w 299"/>
                <a:gd name="T7" fmla="*/ 165 h 330"/>
                <a:gd name="T8" fmla="*/ 111 w 299"/>
                <a:gd name="T9" fmla="*/ 157 h 330"/>
                <a:gd name="T10" fmla="*/ 207 w 299"/>
                <a:gd name="T11" fmla="*/ 100 h 330"/>
                <a:gd name="T12" fmla="*/ 243 w 299"/>
                <a:gd name="T13" fmla="*/ 113 h 330"/>
                <a:gd name="T14" fmla="*/ 299 w 299"/>
                <a:gd name="T15" fmla="*/ 57 h 330"/>
                <a:gd name="T16" fmla="*/ 243 w 299"/>
                <a:gd name="T17" fmla="*/ 0 h 330"/>
                <a:gd name="T18" fmla="*/ 187 w 299"/>
                <a:gd name="T19" fmla="*/ 57 h 330"/>
                <a:gd name="T20" fmla="*/ 188 w 299"/>
                <a:gd name="T21" fmla="*/ 65 h 330"/>
                <a:gd name="T22" fmla="*/ 92 w 299"/>
                <a:gd name="T23" fmla="*/ 122 h 330"/>
                <a:gd name="T24" fmla="*/ 56 w 299"/>
                <a:gd name="T25" fmla="*/ 109 h 330"/>
                <a:gd name="T26" fmla="*/ 0 w 299"/>
                <a:gd name="T27" fmla="*/ 165 h 330"/>
                <a:gd name="T28" fmla="*/ 56 w 299"/>
                <a:gd name="T29" fmla="*/ 221 h 330"/>
                <a:gd name="T30" fmla="*/ 90 w 299"/>
                <a:gd name="T31" fmla="*/ 210 h 330"/>
                <a:gd name="T32" fmla="*/ 187 w 299"/>
                <a:gd name="T33" fmla="*/ 268 h 330"/>
                <a:gd name="T34" fmla="*/ 187 w 299"/>
                <a:gd name="T35" fmla="*/ 274 h 330"/>
                <a:gd name="T36" fmla="*/ 243 w 299"/>
                <a:gd name="T37" fmla="*/ 330 h 330"/>
                <a:gd name="T38" fmla="*/ 299 w 299"/>
                <a:gd name="T39" fmla="*/ 274 h 330"/>
                <a:gd name="T40" fmla="*/ 243 w 299"/>
                <a:gd name="T41" fmla="*/ 2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30">
                  <a:moveTo>
                    <a:pt x="243" y="218"/>
                  </a:moveTo>
                  <a:cubicBezTo>
                    <a:pt x="228" y="218"/>
                    <a:pt x="215" y="224"/>
                    <a:pt x="205" y="233"/>
                  </a:cubicBezTo>
                  <a:cubicBezTo>
                    <a:pt x="111" y="177"/>
                    <a:pt x="111" y="177"/>
                    <a:pt x="111" y="177"/>
                  </a:cubicBezTo>
                  <a:cubicBezTo>
                    <a:pt x="112" y="173"/>
                    <a:pt x="112" y="169"/>
                    <a:pt x="112" y="165"/>
                  </a:cubicBezTo>
                  <a:cubicBezTo>
                    <a:pt x="112" y="162"/>
                    <a:pt x="112" y="159"/>
                    <a:pt x="111" y="157"/>
                  </a:cubicBezTo>
                  <a:cubicBezTo>
                    <a:pt x="207" y="100"/>
                    <a:pt x="207" y="100"/>
                    <a:pt x="207" y="100"/>
                  </a:cubicBezTo>
                  <a:cubicBezTo>
                    <a:pt x="217" y="108"/>
                    <a:pt x="229" y="113"/>
                    <a:pt x="243" y="113"/>
                  </a:cubicBezTo>
                  <a:cubicBezTo>
                    <a:pt x="274" y="113"/>
                    <a:pt x="299" y="88"/>
                    <a:pt x="299" y="57"/>
                  </a:cubicBezTo>
                  <a:cubicBezTo>
                    <a:pt x="299" y="26"/>
                    <a:pt x="274" y="0"/>
                    <a:pt x="243" y="0"/>
                  </a:cubicBezTo>
                  <a:cubicBezTo>
                    <a:pt x="212" y="0"/>
                    <a:pt x="187" y="26"/>
                    <a:pt x="187" y="57"/>
                  </a:cubicBezTo>
                  <a:cubicBezTo>
                    <a:pt x="187" y="60"/>
                    <a:pt x="187" y="62"/>
                    <a:pt x="188" y="65"/>
                  </a:cubicBezTo>
                  <a:cubicBezTo>
                    <a:pt x="92" y="122"/>
                    <a:pt x="92" y="122"/>
                    <a:pt x="92" y="122"/>
                  </a:cubicBezTo>
                  <a:cubicBezTo>
                    <a:pt x="82" y="114"/>
                    <a:pt x="70" y="109"/>
                    <a:pt x="56" y="109"/>
                  </a:cubicBezTo>
                  <a:cubicBezTo>
                    <a:pt x="25" y="109"/>
                    <a:pt x="0" y="134"/>
                    <a:pt x="0" y="165"/>
                  </a:cubicBezTo>
                  <a:cubicBezTo>
                    <a:pt x="0" y="196"/>
                    <a:pt x="25" y="221"/>
                    <a:pt x="56" y="221"/>
                  </a:cubicBezTo>
                  <a:cubicBezTo>
                    <a:pt x="69" y="221"/>
                    <a:pt x="80" y="217"/>
                    <a:pt x="90" y="210"/>
                  </a:cubicBezTo>
                  <a:cubicBezTo>
                    <a:pt x="187" y="268"/>
                    <a:pt x="187" y="268"/>
                    <a:pt x="187" y="268"/>
                  </a:cubicBezTo>
                  <a:cubicBezTo>
                    <a:pt x="187" y="270"/>
                    <a:pt x="187" y="272"/>
                    <a:pt x="187" y="274"/>
                  </a:cubicBezTo>
                  <a:cubicBezTo>
                    <a:pt x="187" y="305"/>
                    <a:pt x="212" y="330"/>
                    <a:pt x="243" y="330"/>
                  </a:cubicBezTo>
                  <a:cubicBezTo>
                    <a:pt x="274" y="330"/>
                    <a:pt x="299" y="305"/>
                    <a:pt x="299" y="274"/>
                  </a:cubicBezTo>
                  <a:cubicBezTo>
                    <a:pt x="299" y="243"/>
                    <a:pt x="274" y="218"/>
                    <a:pt x="243"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2" name="Icon"/>
            <p:cNvSpPr>
              <a:spLocks noChangeAspect="1" noEditPoints="1"/>
            </p:cNvSpPr>
            <p:nvPr/>
          </p:nvSpPr>
          <p:spPr bwMode="auto">
            <a:xfrm>
              <a:off x="8505298" y="6489479"/>
              <a:ext cx="571429" cy="368203"/>
            </a:xfrm>
            <a:custGeom>
              <a:avLst/>
              <a:gdLst>
                <a:gd name="T0" fmla="*/ 211 w 421"/>
                <a:gd name="T1" fmla="*/ 0 h 270"/>
                <a:gd name="T2" fmla="*/ 421 w 421"/>
                <a:gd name="T3" fmla="*/ 87 h 270"/>
                <a:gd name="T4" fmla="*/ 211 w 421"/>
                <a:gd name="T5" fmla="*/ 174 h 270"/>
                <a:gd name="T6" fmla="*/ 96 w 421"/>
                <a:gd name="T7" fmla="*/ 127 h 270"/>
                <a:gd name="T8" fmla="*/ 203 w 421"/>
                <a:gd name="T9" fmla="*/ 82 h 270"/>
                <a:gd name="T10" fmla="*/ 206 w 421"/>
                <a:gd name="T11" fmla="*/ 76 h 270"/>
                <a:gd name="T12" fmla="*/ 200 w 421"/>
                <a:gd name="T13" fmla="*/ 74 h 270"/>
                <a:gd name="T14" fmla="*/ 84 w 421"/>
                <a:gd name="T15" fmla="*/ 122 h 270"/>
                <a:gd name="T16" fmla="*/ 0 w 421"/>
                <a:gd name="T17" fmla="*/ 87 h 270"/>
                <a:gd name="T18" fmla="*/ 211 w 421"/>
                <a:gd name="T19" fmla="*/ 0 h 270"/>
                <a:gd name="T20" fmla="*/ 211 w 421"/>
                <a:gd name="T21" fmla="*/ 184 h 270"/>
                <a:gd name="T22" fmla="*/ 209 w 421"/>
                <a:gd name="T23" fmla="*/ 184 h 270"/>
                <a:gd name="T24" fmla="*/ 103 w 421"/>
                <a:gd name="T25" fmla="*/ 140 h 270"/>
                <a:gd name="T26" fmla="*/ 103 w 421"/>
                <a:gd name="T27" fmla="*/ 209 h 270"/>
                <a:gd name="T28" fmla="*/ 209 w 421"/>
                <a:gd name="T29" fmla="*/ 267 h 270"/>
                <a:gd name="T30" fmla="*/ 314 w 421"/>
                <a:gd name="T31" fmla="*/ 209 h 270"/>
                <a:gd name="T32" fmla="*/ 314 w 421"/>
                <a:gd name="T33" fmla="*/ 142 h 270"/>
                <a:gd name="T34" fmla="*/ 212 w 421"/>
                <a:gd name="T35" fmla="*/ 184 h 270"/>
                <a:gd name="T36" fmla="*/ 211 w 421"/>
                <a:gd name="T37" fmla="*/ 184 h 270"/>
                <a:gd name="T38" fmla="*/ 87 w 421"/>
                <a:gd name="T39" fmla="*/ 270 h 270"/>
                <a:gd name="T40" fmla="*/ 73 w 421"/>
                <a:gd name="T41" fmla="*/ 165 h 270"/>
                <a:gd name="T42" fmla="*/ 85 w 421"/>
                <a:gd name="T43" fmla="*/ 146 h 270"/>
                <a:gd name="T44" fmla="*/ 65 w 421"/>
                <a:gd name="T45" fmla="*/ 125 h 270"/>
                <a:gd name="T46" fmla="*/ 45 w 421"/>
                <a:gd name="T47" fmla="*/ 146 h 270"/>
                <a:gd name="T48" fmla="*/ 57 w 421"/>
                <a:gd name="T49" fmla="*/ 165 h 270"/>
                <a:gd name="T50" fmla="*/ 43 w 421"/>
                <a:gd name="T51" fmla="*/ 270 h 270"/>
                <a:gd name="T52" fmla="*/ 87 w 421"/>
                <a:gd name="T53"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270">
                  <a:moveTo>
                    <a:pt x="211" y="0"/>
                  </a:moveTo>
                  <a:cubicBezTo>
                    <a:pt x="421" y="87"/>
                    <a:pt x="421" y="87"/>
                    <a:pt x="421" y="87"/>
                  </a:cubicBezTo>
                  <a:cubicBezTo>
                    <a:pt x="211" y="174"/>
                    <a:pt x="211" y="174"/>
                    <a:pt x="211" y="174"/>
                  </a:cubicBezTo>
                  <a:cubicBezTo>
                    <a:pt x="96" y="127"/>
                    <a:pt x="96" y="127"/>
                    <a:pt x="96" y="127"/>
                  </a:cubicBezTo>
                  <a:cubicBezTo>
                    <a:pt x="203" y="82"/>
                    <a:pt x="203" y="82"/>
                    <a:pt x="203" y="82"/>
                  </a:cubicBezTo>
                  <a:cubicBezTo>
                    <a:pt x="206" y="81"/>
                    <a:pt x="207" y="79"/>
                    <a:pt x="206" y="76"/>
                  </a:cubicBezTo>
                  <a:cubicBezTo>
                    <a:pt x="205" y="74"/>
                    <a:pt x="202" y="73"/>
                    <a:pt x="200" y="74"/>
                  </a:cubicBezTo>
                  <a:cubicBezTo>
                    <a:pt x="84" y="122"/>
                    <a:pt x="84" y="122"/>
                    <a:pt x="84" y="122"/>
                  </a:cubicBezTo>
                  <a:cubicBezTo>
                    <a:pt x="0" y="87"/>
                    <a:pt x="0" y="87"/>
                    <a:pt x="0" y="87"/>
                  </a:cubicBezTo>
                  <a:lnTo>
                    <a:pt x="211" y="0"/>
                  </a:lnTo>
                  <a:close/>
                  <a:moveTo>
                    <a:pt x="211" y="184"/>
                  </a:moveTo>
                  <a:cubicBezTo>
                    <a:pt x="210" y="184"/>
                    <a:pt x="209" y="184"/>
                    <a:pt x="209" y="184"/>
                  </a:cubicBezTo>
                  <a:cubicBezTo>
                    <a:pt x="103" y="140"/>
                    <a:pt x="103" y="140"/>
                    <a:pt x="103" y="140"/>
                  </a:cubicBezTo>
                  <a:cubicBezTo>
                    <a:pt x="103" y="209"/>
                    <a:pt x="103" y="209"/>
                    <a:pt x="103" y="209"/>
                  </a:cubicBezTo>
                  <a:cubicBezTo>
                    <a:pt x="154" y="209"/>
                    <a:pt x="196" y="234"/>
                    <a:pt x="209" y="267"/>
                  </a:cubicBezTo>
                  <a:cubicBezTo>
                    <a:pt x="222" y="234"/>
                    <a:pt x="264" y="209"/>
                    <a:pt x="314" y="209"/>
                  </a:cubicBezTo>
                  <a:cubicBezTo>
                    <a:pt x="314" y="142"/>
                    <a:pt x="314" y="142"/>
                    <a:pt x="314" y="142"/>
                  </a:cubicBezTo>
                  <a:cubicBezTo>
                    <a:pt x="212" y="184"/>
                    <a:pt x="212" y="184"/>
                    <a:pt x="212" y="184"/>
                  </a:cubicBezTo>
                  <a:cubicBezTo>
                    <a:pt x="212" y="184"/>
                    <a:pt x="211" y="184"/>
                    <a:pt x="211" y="184"/>
                  </a:cubicBezTo>
                  <a:close/>
                  <a:moveTo>
                    <a:pt x="87" y="270"/>
                  </a:moveTo>
                  <a:cubicBezTo>
                    <a:pt x="73" y="165"/>
                    <a:pt x="73" y="165"/>
                    <a:pt x="73" y="165"/>
                  </a:cubicBezTo>
                  <a:cubicBezTo>
                    <a:pt x="80" y="161"/>
                    <a:pt x="85" y="154"/>
                    <a:pt x="85" y="146"/>
                  </a:cubicBezTo>
                  <a:cubicBezTo>
                    <a:pt x="85" y="134"/>
                    <a:pt x="76" y="125"/>
                    <a:pt x="65" y="125"/>
                  </a:cubicBezTo>
                  <a:cubicBezTo>
                    <a:pt x="54" y="125"/>
                    <a:pt x="45" y="134"/>
                    <a:pt x="45" y="146"/>
                  </a:cubicBezTo>
                  <a:cubicBezTo>
                    <a:pt x="45" y="154"/>
                    <a:pt x="50" y="161"/>
                    <a:pt x="57" y="165"/>
                  </a:cubicBezTo>
                  <a:cubicBezTo>
                    <a:pt x="43" y="270"/>
                    <a:pt x="43" y="270"/>
                    <a:pt x="43" y="270"/>
                  </a:cubicBezTo>
                  <a:lnTo>
                    <a:pt x="87"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3" name="Icon"/>
            <p:cNvSpPr>
              <a:spLocks noChangeAspect="1" noEditPoints="1"/>
            </p:cNvSpPr>
            <p:nvPr/>
          </p:nvSpPr>
          <p:spPr bwMode="auto">
            <a:xfrm>
              <a:off x="6623947" y="7029841"/>
              <a:ext cx="392016" cy="485315"/>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4" name="Icon"/>
            <p:cNvSpPr>
              <a:spLocks noChangeAspect="1" noEditPoints="1"/>
            </p:cNvSpPr>
            <p:nvPr/>
          </p:nvSpPr>
          <p:spPr bwMode="auto">
            <a:xfrm>
              <a:off x="9744613" y="6499534"/>
              <a:ext cx="279574" cy="348093"/>
            </a:xfrm>
            <a:custGeom>
              <a:avLst/>
              <a:gdLst>
                <a:gd name="T0" fmla="*/ 212 w 320"/>
                <a:gd name="T1" fmla="*/ 3 h 399"/>
                <a:gd name="T2" fmla="*/ 0 w 320"/>
                <a:gd name="T3" fmla="*/ 9 h 399"/>
                <a:gd name="T4" fmla="*/ 34 w 320"/>
                <a:gd name="T5" fmla="*/ 366 h 399"/>
                <a:gd name="T6" fmla="*/ 311 w 320"/>
                <a:gd name="T7" fmla="*/ 399 h 399"/>
                <a:gd name="T8" fmla="*/ 311 w 320"/>
                <a:gd name="T9" fmla="*/ 33 h 399"/>
                <a:gd name="T10" fmla="*/ 214 w 320"/>
                <a:gd name="T11" fmla="*/ 82 h 399"/>
                <a:gd name="T12" fmla="*/ 18 w 320"/>
                <a:gd name="T13" fmla="*/ 18 h 399"/>
                <a:gd name="T14" fmla="*/ 205 w 320"/>
                <a:gd name="T15" fmla="*/ 100 h 399"/>
                <a:gd name="T16" fmla="*/ 18 w 320"/>
                <a:gd name="T17" fmla="*/ 348 h 399"/>
                <a:gd name="T18" fmla="*/ 52 w 320"/>
                <a:gd name="T19" fmla="*/ 366 h 399"/>
                <a:gd name="T20" fmla="*/ 286 w 320"/>
                <a:gd name="T21" fmla="*/ 93 h 399"/>
                <a:gd name="T22" fmla="*/ 302 w 320"/>
                <a:gd name="T23" fmla="*/ 51 h 399"/>
                <a:gd name="T24" fmla="*/ 240 w 320"/>
                <a:gd name="T25" fmla="*/ 169 h 399"/>
                <a:gd name="T26" fmla="*/ 158 w 320"/>
                <a:gd name="T27" fmla="*/ 158 h 399"/>
                <a:gd name="T28" fmla="*/ 43 w 320"/>
                <a:gd name="T29" fmla="*/ 137 h 399"/>
                <a:gd name="T30" fmla="*/ 136 w 320"/>
                <a:gd name="T31" fmla="*/ 137 h 399"/>
                <a:gd name="T32" fmla="*/ 43 w 320"/>
                <a:gd name="T33" fmla="*/ 137 h 399"/>
                <a:gd name="T34" fmla="*/ 49 w 320"/>
                <a:gd name="T35" fmla="*/ 301 h 399"/>
                <a:gd name="T36" fmla="*/ 130 w 320"/>
                <a:gd name="T37" fmla="*/ 290 h 399"/>
                <a:gd name="T38" fmla="*/ 130 w 320"/>
                <a:gd name="T39" fmla="*/ 328 h 399"/>
                <a:gd name="T40" fmla="*/ 49 w 320"/>
                <a:gd name="T41" fmla="*/ 317 h 399"/>
                <a:gd name="T42" fmla="*/ 136 w 320"/>
                <a:gd name="T43" fmla="*/ 269 h 399"/>
                <a:gd name="T44" fmla="*/ 43 w 320"/>
                <a:gd name="T45" fmla="*/ 269 h 399"/>
                <a:gd name="T46" fmla="*/ 136 w 320"/>
                <a:gd name="T47" fmla="*/ 269 h 399"/>
                <a:gd name="T48" fmla="*/ 49 w 320"/>
                <a:gd name="T49" fmla="*/ 248 h 399"/>
                <a:gd name="T50" fmla="*/ 130 w 320"/>
                <a:gd name="T51" fmla="*/ 237 h 399"/>
                <a:gd name="T52" fmla="*/ 240 w 320"/>
                <a:gd name="T53" fmla="*/ 328 h 399"/>
                <a:gd name="T54" fmla="*/ 158 w 320"/>
                <a:gd name="T55" fmla="*/ 317 h 399"/>
                <a:gd name="T56" fmla="*/ 136 w 320"/>
                <a:gd name="T57" fmla="*/ 216 h 399"/>
                <a:gd name="T58" fmla="*/ 43 w 320"/>
                <a:gd name="T59" fmla="*/ 216 h 399"/>
                <a:gd name="T60" fmla="*/ 136 w 320"/>
                <a:gd name="T61" fmla="*/ 216 h 399"/>
                <a:gd name="T62" fmla="*/ 130 w 320"/>
                <a:gd name="T63" fmla="*/ 158 h 399"/>
                <a:gd name="T64" fmla="*/ 49 w 320"/>
                <a:gd name="T65" fmla="*/ 169 h 399"/>
                <a:gd name="T66" fmla="*/ 240 w 320"/>
                <a:gd name="T67" fmla="*/ 195 h 399"/>
                <a:gd name="T68" fmla="*/ 49 w 320"/>
                <a:gd name="T69" fmla="*/ 184 h 399"/>
                <a:gd name="T70" fmla="*/ 153 w 320"/>
                <a:gd name="T71" fmla="*/ 137 h 399"/>
                <a:gd name="T72" fmla="*/ 245 w 320"/>
                <a:gd name="T73" fmla="*/ 137 h 399"/>
                <a:gd name="T74" fmla="*/ 153 w 320"/>
                <a:gd name="T75" fmla="*/ 137 h 399"/>
                <a:gd name="T76" fmla="*/ 158 w 320"/>
                <a:gd name="T77" fmla="*/ 301 h 399"/>
                <a:gd name="T78" fmla="*/ 240 w 320"/>
                <a:gd name="T79" fmla="*/ 290 h 399"/>
                <a:gd name="T80" fmla="*/ 240 w 320"/>
                <a:gd name="T81" fmla="*/ 222 h 399"/>
                <a:gd name="T82" fmla="*/ 158 w 320"/>
                <a:gd name="T83" fmla="*/ 211 h 399"/>
                <a:gd name="T84" fmla="*/ 245 w 320"/>
                <a:gd name="T85" fmla="*/ 269 h 399"/>
                <a:gd name="T86" fmla="*/ 153 w 320"/>
                <a:gd name="T87" fmla="*/ 269 h 399"/>
                <a:gd name="T88" fmla="*/ 245 w 320"/>
                <a:gd name="T89" fmla="*/ 269 h 399"/>
                <a:gd name="T90" fmla="*/ 158 w 320"/>
                <a:gd name="T91" fmla="*/ 248 h 399"/>
                <a:gd name="T92" fmla="*/ 240 w 320"/>
                <a:gd name="T93" fmla="*/ 237 h 399"/>
                <a:gd name="T94" fmla="*/ 124 w 320"/>
                <a:gd name="T95" fmla="*/ 114 h 399"/>
                <a:gd name="T96" fmla="*/ 124 w 320"/>
                <a:gd name="T97" fmla="*/ 44 h 399"/>
                <a:gd name="T98" fmla="*/ 44 w 320"/>
                <a:gd name="T99" fmla="*/ 98 h 399"/>
                <a:gd name="T100" fmla="*/ 59 w 320"/>
                <a:gd name="T101" fmla="*/ 55 h 399"/>
                <a:gd name="T102" fmla="*/ 128 w 320"/>
                <a:gd name="T103" fmla="*/ 98 h 399"/>
                <a:gd name="T104" fmla="*/ 54 w 320"/>
                <a:gd name="T105" fmla="*/ 9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99">
                  <a:moveTo>
                    <a:pt x="311" y="33"/>
                  </a:moveTo>
                  <a:cubicBezTo>
                    <a:pt x="238" y="33"/>
                    <a:pt x="238" y="33"/>
                    <a:pt x="238" y="33"/>
                  </a:cubicBezTo>
                  <a:cubicBezTo>
                    <a:pt x="212" y="3"/>
                    <a:pt x="212" y="3"/>
                    <a:pt x="212" y="3"/>
                  </a:cubicBezTo>
                  <a:cubicBezTo>
                    <a:pt x="210" y="1"/>
                    <a:pt x="208" y="0"/>
                    <a:pt x="205" y="0"/>
                  </a:cubicBezTo>
                  <a:cubicBezTo>
                    <a:pt x="9" y="0"/>
                    <a:pt x="9" y="0"/>
                    <a:pt x="9" y="0"/>
                  </a:cubicBezTo>
                  <a:cubicBezTo>
                    <a:pt x="4" y="0"/>
                    <a:pt x="0" y="4"/>
                    <a:pt x="0" y="9"/>
                  </a:cubicBezTo>
                  <a:cubicBezTo>
                    <a:pt x="0" y="357"/>
                    <a:pt x="0" y="357"/>
                    <a:pt x="0" y="357"/>
                  </a:cubicBezTo>
                  <a:cubicBezTo>
                    <a:pt x="0" y="362"/>
                    <a:pt x="4" y="366"/>
                    <a:pt x="9" y="366"/>
                  </a:cubicBezTo>
                  <a:cubicBezTo>
                    <a:pt x="34" y="366"/>
                    <a:pt x="34" y="366"/>
                    <a:pt x="34" y="366"/>
                  </a:cubicBezTo>
                  <a:cubicBezTo>
                    <a:pt x="34" y="390"/>
                    <a:pt x="34" y="390"/>
                    <a:pt x="34" y="390"/>
                  </a:cubicBezTo>
                  <a:cubicBezTo>
                    <a:pt x="34" y="395"/>
                    <a:pt x="38" y="399"/>
                    <a:pt x="43" y="399"/>
                  </a:cubicBezTo>
                  <a:cubicBezTo>
                    <a:pt x="311" y="399"/>
                    <a:pt x="311" y="399"/>
                    <a:pt x="311" y="399"/>
                  </a:cubicBezTo>
                  <a:cubicBezTo>
                    <a:pt x="316" y="399"/>
                    <a:pt x="320" y="395"/>
                    <a:pt x="320" y="390"/>
                  </a:cubicBezTo>
                  <a:cubicBezTo>
                    <a:pt x="320" y="42"/>
                    <a:pt x="320" y="42"/>
                    <a:pt x="320" y="42"/>
                  </a:cubicBezTo>
                  <a:cubicBezTo>
                    <a:pt x="320" y="37"/>
                    <a:pt x="316" y="33"/>
                    <a:pt x="311" y="33"/>
                  </a:cubicBezTo>
                  <a:close/>
                  <a:moveTo>
                    <a:pt x="214" y="33"/>
                  </a:moveTo>
                  <a:cubicBezTo>
                    <a:pt x="256" y="82"/>
                    <a:pt x="256" y="82"/>
                    <a:pt x="256" y="82"/>
                  </a:cubicBezTo>
                  <a:cubicBezTo>
                    <a:pt x="214" y="82"/>
                    <a:pt x="214" y="82"/>
                    <a:pt x="214" y="82"/>
                  </a:cubicBezTo>
                  <a:lnTo>
                    <a:pt x="214" y="33"/>
                  </a:lnTo>
                  <a:close/>
                  <a:moveTo>
                    <a:pt x="18" y="348"/>
                  </a:moveTo>
                  <a:cubicBezTo>
                    <a:pt x="18" y="18"/>
                    <a:pt x="18" y="18"/>
                    <a:pt x="18" y="18"/>
                  </a:cubicBezTo>
                  <a:cubicBezTo>
                    <a:pt x="196" y="18"/>
                    <a:pt x="196" y="18"/>
                    <a:pt x="196" y="18"/>
                  </a:cubicBezTo>
                  <a:cubicBezTo>
                    <a:pt x="196" y="91"/>
                    <a:pt x="196" y="91"/>
                    <a:pt x="196" y="91"/>
                  </a:cubicBezTo>
                  <a:cubicBezTo>
                    <a:pt x="196" y="96"/>
                    <a:pt x="200" y="100"/>
                    <a:pt x="205" y="100"/>
                  </a:cubicBezTo>
                  <a:cubicBezTo>
                    <a:pt x="268" y="100"/>
                    <a:pt x="268" y="100"/>
                    <a:pt x="268" y="100"/>
                  </a:cubicBezTo>
                  <a:cubicBezTo>
                    <a:pt x="268" y="348"/>
                    <a:pt x="268" y="348"/>
                    <a:pt x="268" y="348"/>
                  </a:cubicBezTo>
                  <a:lnTo>
                    <a:pt x="18" y="348"/>
                  </a:lnTo>
                  <a:close/>
                  <a:moveTo>
                    <a:pt x="302" y="381"/>
                  </a:moveTo>
                  <a:cubicBezTo>
                    <a:pt x="52" y="381"/>
                    <a:pt x="52" y="381"/>
                    <a:pt x="52" y="381"/>
                  </a:cubicBezTo>
                  <a:cubicBezTo>
                    <a:pt x="52" y="366"/>
                    <a:pt x="52" y="366"/>
                    <a:pt x="52" y="366"/>
                  </a:cubicBezTo>
                  <a:cubicBezTo>
                    <a:pt x="277" y="366"/>
                    <a:pt x="277" y="366"/>
                    <a:pt x="277" y="366"/>
                  </a:cubicBezTo>
                  <a:cubicBezTo>
                    <a:pt x="282" y="366"/>
                    <a:pt x="286" y="362"/>
                    <a:pt x="286" y="357"/>
                  </a:cubicBezTo>
                  <a:cubicBezTo>
                    <a:pt x="286" y="93"/>
                    <a:pt x="286" y="93"/>
                    <a:pt x="286" y="93"/>
                  </a:cubicBezTo>
                  <a:cubicBezTo>
                    <a:pt x="286" y="91"/>
                    <a:pt x="285" y="89"/>
                    <a:pt x="284" y="87"/>
                  </a:cubicBezTo>
                  <a:cubicBezTo>
                    <a:pt x="253" y="51"/>
                    <a:pt x="253" y="51"/>
                    <a:pt x="253" y="51"/>
                  </a:cubicBezTo>
                  <a:cubicBezTo>
                    <a:pt x="302" y="51"/>
                    <a:pt x="302" y="51"/>
                    <a:pt x="302" y="51"/>
                  </a:cubicBezTo>
                  <a:lnTo>
                    <a:pt x="302" y="381"/>
                  </a:lnTo>
                  <a:close/>
                  <a:moveTo>
                    <a:pt x="245" y="163"/>
                  </a:moveTo>
                  <a:cubicBezTo>
                    <a:pt x="245" y="166"/>
                    <a:pt x="243" y="169"/>
                    <a:pt x="240" y="169"/>
                  </a:cubicBezTo>
                  <a:cubicBezTo>
                    <a:pt x="158" y="169"/>
                    <a:pt x="158" y="169"/>
                    <a:pt x="158" y="169"/>
                  </a:cubicBezTo>
                  <a:cubicBezTo>
                    <a:pt x="155" y="169"/>
                    <a:pt x="153" y="166"/>
                    <a:pt x="153" y="163"/>
                  </a:cubicBezTo>
                  <a:cubicBezTo>
                    <a:pt x="153" y="160"/>
                    <a:pt x="155" y="158"/>
                    <a:pt x="158" y="158"/>
                  </a:cubicBezTo>
                  <a:cubicBezTo>
                    <a:pt x="240" y="158"/>
                    <a:pt x="240" y="158"/>
                    <a:pt x="240" y="158"/>
                  </a:cubicBezTo>
                  <a:cubicBezTo>
                    <a:pt x="243" y="158"/>
                    <a:pt x="245" y="160"/>
                    <a:pt x="245" y="163"/>
                  </a:cubicBezTo>
                  <a:close/>
                  <a:moveTo>
                    <a:pt x="43" y="137"/>
                  </a:moveTo>
                  <a:cubicBezTo>
                    <a:pt x="43" y="134"/>
                    <a:pt x="46" y="131"/>
                    <a:pt x="49" y="131"/>
                  </a:cubicBezTo>
                  <a:cubicBezTo>
                    <a:pt x="130" y="131"/>
                    <a:pt x="130" y="131"/>
                    <a:pt x="130" y="131"/>
                  </a:cubicBezTo>
                  <a:cubicBezTo>
                    <a:pt x="133" y="131"/>
                    <a:pt x="136" y="134"/>
                    <a:pt x="136" y="137"/>
                  </a:cubicBezTo>
                  <a:cubicBezTo>
                    <a:pt x="136" y="140"/>
                    <a:pt x="133" y="142"/>
                    <a:pt x="130" y="142"/>
                  </a:cubicBezTo>
                  <a:cubicBezTo>
                    <a:pt x="49" y="142"/>
                    <a:pt x="49" y="142"/>
                    <a:pt x="49" y="142"/>
                  </a:cubicBezTo>
                  <a:cubicBezTo>
                    <a:pt x="46" y="142"/>
                    <a:pt x="43" y="140"/>
                    <a:pt x="43" y="137"/>
                  </a:cubicBezTo>
                  <a:close/>
                  <a:moveTo>
                    <a:pt x="136" y="296"/>
                  </a:moveTo>
                  <a:cubicBezTo>
                    <a:pt x="136" y="299"/>
                    <a:pt x="133" y="301"/>
                    <a:pt x="130" y="301"/>
                  </a:cubicBezTo>
                  <a:cubicBezTo>
                    <a:pt x="49" y="301"/>
                    <a:pt x="49" y="301"/>
                    <a:pt x="49" y="301"/>
                  </a:cubicBezTo>
                  <a:cubicBezTo>
                    <a:pt x="46" y="301"/>
                    <a:pt x="43" y="299"/>
                    <a:pt x="43" y="296"/>
                  </a:cubicBezTo>
                  <a:cubicBezTo>
                    <a:pt x="43" y="293"/>
                    <a:pt x="46" y="290"/>
                    <a:pt x="49" y="290"/>
                  </a:cubicBezTo>
                  <a:cubicBezTo>
                    <a:pt x="130" y="290"/>
                    <a:pt x="130" y="290"/>
                    <a:pt x="130" y="290"/>
                  </a:cubicBezTo>
                  <a:cubicBezTo>
                    <a:pt x="133" y="290"/>
                    <a:pt x="136" y="293"/>
                    <a:pt x="136" y="296"/>
                  </a:cubicBezTo>
                  <a:close/>
                  <a:moveTo>
                    <a:pt x="136" y="322"/>
                  </a:moveTo>
                  <a:cubicBezTo>
                    <a:pt x="136" y="325"/>
                    <a:pt x="133" y="328"/>
                    <a:pt x="130" y="328"/>
                  </a:cubicBezTo>
                  <a:cubicBezTo>
                    <a:pt x="49" y="328"/>
                    <a:pt x="49" y="328"/>
                    <a:pt x="49" y="328"/>
                  </a:cubicBezTo>
                  <a:cubicBezTo>
                    <a:pt x="46" y="328"/>
                    <a:pt x="43" y="325"/>
                    <a:pt x="43" y="322"/>
                  </a:cubicBezTo>
                  <a:cubicBezTo>
                    <a:pt x="43" y="319"/>
                    <a:pt x="46" y="317"/>
                    <a:pt x="49" y="317"/>
                  </a:cubicBezTo>
                  <a:cubicBezTo>
                    <a:pt x="130" y="317"/>
                    <a:pt x="130" y="317"/>
                    <a:pt x="130" y="317"/>
                  </a:cubicBezTo>
                  <a:cubicBezTo>
                    <a:pt x="133" y="317"/>
                    <a:pt x="136" y="319"/>
                    <a:pt x="136" y="322"/>
                  </a:cubicBezTo>
                  <a:close/>
                  <a:moveTo>
                    <a:pt x="136" y="269"/>
                  </a:moveTo>
                  <a:cubicBezTo>
                    <a:pt x="136" y="272"/>
                    <a:pt x="133" y="275"/>
                    <a:pt x="130" y="275"/>
                  </a:cubicBezTo>
                  <a:cubicBezTo>
                    <a:pt x="49" y="275"/>
                    <a:pt x="49" y="275"/>
                    <a:pt x="49" y="275"/>
                  </a:cubicBezTo>
                  <a:cubicBezTo>
                    <a:pt x="46" y="275"/>
                    <a:pt x="43" y="272"/>
                    <a:pt x="43" y="269"/>
                  </a:cubicBezTo>
                  <a:cubicBezTo>
                    <a:pt x="43" y="266"/>
                    <a:pt x="46" y="264"/>
                    <a:pt x="49" y="264"/>
                  </a:cubicBezTo>
                  <a:cubicBezTo>
                    <a:pt x="130" y="264"/>
                    <a:pt x="130" y="264"/>
                    <a:pt x="130" y="264"/>
                  </a:cubicBezTo>
                  <a:cubicBezTo>
                    <a:pt x="133" y="264"/>
                    <a:pt x="136" y="266"/>
                    <a:pt x="136" y="269"/>
                  </a:cubicBezTo>
                  <a:close/>
                  <a:moveTo>
                    <a:pt x="136" y="243"/>
                  </a:moveTo>
                  <a:cubicBezTo>
                    <a:pt x="136" y="246"/>
                    <a:pt x="133" y="248"/>
                    <a:pt x="130" y="248"/>
                  </a:cubicBezTo>
                  <a:cubicBezTo>
                    <a:pt x="49" y="248"/>
                    <a:pt x="49" y="248"/>
                    <a:pt x="49" y="248"/>
                  </a:cubicBezTo>
                  <a:cubicBezTo>
                    <a:pt x="46" y="248"/>
                    <a:pt x="43" y="246"/>
                    <a:pt x="43" y="243"/>
                  </a:cubicBezTo>
                  <a:cubicBezTo>
                    <a:pt x="43" y="240"/>
                    <a:pt x="46" y="237"/>
                    <a:pt x="49" y="237"/>
                  </a:cubicBezTo>
                  <a:cubicBezTo>
                    <a:pt x="130" y="237"/>
                    <a:pt x="130" y="237"/>
                    <a:pt x="130" y="237"/>
                  </a:cubicBezTo>
                  <a:cubicBezTo>
                    <a:pt x="133" y="237"/>
                    <a:pt x="136" y="240"/>
                    <a:pt x="136" y="243"/>
                  </a:cubicBezTo>
                  <a:close/>
                  <a:moveTo>
                    <a:pt x="245" y="322"/>
                  </a:moveTo>
                  <a:cubicBezTo>
                    <a:pt x="245" y="325"/>
                    <a:pt x="243" y="328"/>
                    <a:pt x="240" y="328"/>
                  </a:cubicBezTo>
                  <a:cubicBezTo>
                    <a:pt x="158" y="328"/>
                    <a:pt x="158" y="328"/>
                    <a:pt x="158" y="328"/>
                  </a:cubicBezTo>
                  <a:cubicBezTo>
                    <a:pt x="155" y="328"/>
                    <a:pt x="153" y="325"/>
                    <a:pt x="153" y="322"/>
                  </a:cubicBezTo>
                  <a:cubicBezTo>
                    <a:pt x="153" y="319"/>
                    <a:pt x="155" y="317"/>
                    <a:pt x="158" y="317"/>
                  </a:cubicBezTo>
                  <a:cubicBezTo>
                    <a:pt x="240" y="317"/>
                    <a:pt x="240" y="317"/>
                    <a:pt x="240" y="317"/>
                  </a:cubicBezTo>
                  <a:cubicBezTo>
                    <a:pt x="243" y="317"/>
                    <a:pt x="245" y="319"/>
                    <a:pt x="245" y="322"/>
                  </a:cubicBezTo>
                  <a:close/>
                  <a:moveTo>
                    <a:pt x="136" y="216"/>
                  </a:moveTo>
                  <a:cubicBezTo>
                    <a:pt x="136" y="219"/>
                    <a:pt x="133" y="222"/>
                    <a:pt x="130" y="222"/>
                  </a:cubicBezTo>
                  <a:cubicBezTo>
                    <a:pt x="49" y="222"/>
                    <a:pt x="49" y="222"/>
                    <a:pt x="49" y="222"/>
                  </a:cubicBezTo>
                  <a:cubicBezTo>
                    <a:pt x="46" y="222"/>
                    <a:pt x="43" y="219"/>
                    <a:pt x="43" y="216"/>
                  </a:cubicBezTo>
                  <a:cubicBezTo>
                    <a:pt x="43" y="213"/>
                    <a:pt x="46" y="211"/>
                    <a:pt x="49" y="211"/>
                  </a:cubicBezTo>
                  <a:cubicBezTo>
                    <a:pt x="130" y="211"/>
                    <a:pt x="130" y="211"/>
                    <a:pt x="130" y="211"/>
                  </a:cubicBezTo>
                  <a:cubicBezTo>
                    <a:pt x="133" y="211"/>
                    <a:pt x="136" y="213"/>
                    <a:pt x="136" y="216"/>
                  </a:cubicBezTo>
                  <a:close/>
                  <a:moveTo>
                    <a:pt x="43" y="163"/>
                  </a:moveTo>
                  <a:cubicBezTo>
                    <a:pt x="43" y="160"/>
                    <a:pt x="46" y="158"/>
                    <a:pt x="49" y="158"/>
                  </a:cubicBezTo>
                  <a:cubicBezTo>
                    <a:pt x="130" y="158"/>
                    <a:pt x="130" y="158"/>
                    <a:pt x="130" y="158"/>
                  </a:cubicBezTo>
                  <a:cubicBezTo>
                    <a:pt x="133" y="158"/>
                    <a:pt x="136" y="160"/>
                    <a:pt x="136" y="163"/>
                  </a:cubicBezTo>
                  <a:cubicBezTo>
                    <a:pt x="136" y="166"/>
                    <a:pt x="133" y="169"/>
                    <a:pt x="130" y="169"/>
                  </a:cubicBezTo>
                  <a:cubicBezTo>
                    <a:pt x="49" y="169"/>
                    <a:pt x="49" y="169"/>
                    <a:pt x="49" y="169"/>
                  </a:cubicBezTo>
                  <a:cubicBezTo>
                    <a:pt x="46" y="169"/>
                    <a:pt x="43" y="166"/>
                    <a:pt x="43" y="163"/>
                  </a:cubicBezTo>
                  <a:close/>
                  <a:moveTo>
                    <a:pt x="245" y="190"/>
                  </a:moveTo>
                  <a:cubicBezTo>
                    <a:pt x="245" y="193"/>
                    <a:pt x="243" y="195"/>
                    <a:pt x="240" y="195"/>
                  </a:cubicBezTo>
                  <a:cubicBezTo>
                    <a:pt x="49" y="195"/>
                    <a:pt x="49" y="195"/>
                    <a:pt x="49" y="195"/>
                  </a:cubicBezTo>
                  <a:cubicBezTo>
                    <a:pt x="46" y="195"/>
                    <a:pt x="43" y="193"/>
                    <a:pt x="43" y="190"/>
                  </a:cubicBezTo>
                  <a:cubicBezTo>
                    <a:pt x="43" y="187"/>
                    <a:pt x="46" y="184"/>
                    <a:pt x="49" y="184"/>
                  </a:cubicBezTo>
                  <a:cubicBezTo>
                    <a:pt x="240" y="184"/>
                    <a:pt x="240" y="184"/>
                    <a:pt x="240" y="184"/>
                  </a:cubicBezTo>
                  <a:cubicBezTo>
                    <a:pt x="243" y="184"/>
                    <a:pt x="245" y="187"/>
                    <a:pt x="245" y="190"/>
                  </a:cubicBezTo>
                  <a:close/>
                  <a:moveTo>
                    <a:pt x="153" y="137"/>
                  </a:moveTo>
                  <a:cubicBezTo>
                    <a:pt x="153" y="134"/>
                    <a:pt x="155" y="131"/>
                    <a:pt x="158" y="131"/>
                  </a:cubicBezTo>
                  <a:cubicBezTo>
                    <a:pt x="240" y="131"/>
                    <a:pt x="240" y="131"/>
                    <a:pt x="240" y="131"/>
                  </a:cubicBezTo>
                  <a:cubicBezTo>
                    <a:pt x="243" y="131"/>
                    <a:pt x="245" y="134"/>
                    <a:pt x="245" y="137"/>
                  </a:cubicBezTo>
                  <a:cubicBezTo>
                    <a:pt x="245" y="140"/>
                    <a:pt x="243" y="142"/>
                    <a:pt x="240" y="142"/>
                  </a:cubicBezTo>
                  <a:cubicBezTo>
                    <a:pt x="158" y="142"/>
                    <a:pt x="158" y="142"/>
                    <a:pt x="158" y="142"/>
                  </a:cubicBezTo>
                  <a:cubicBezTo>
                    <a:pt x="155" y="142"/>
                    <a:pt x="153" y="140"/>
                    <a:pt x="153" y="137"/>
                  </a:cubicBezTo>
                  <a:close/>
                  <a:moveTo>
                    <a:pt x="245" y="296"/>
                  </a:moveTo>
                  <a:cubicBezTo>
                    <a:pt x="245" y="299"/>
                    <a:pt x="243" y="301"/>
                    <a:pt x="240" y="301"/>
                  </a:cubicBezTo>
                  <a:cubicBezTo>
                    <a:pt x="158" y="301"/>
                    <a:pt x="158" y="301"/>
                    <a:pt x="158" y="301"/>
                  </a:cubicBezTo>
                  <a:cubicBezTo>
                    <a:pt x="155" y="301"/>
                    <a:pt x="153" y="299"/>
                    <a:pt x="153" y="296"/>
                  </a:cubicBezTo>
                  <a:cubicBezTo>
                    <a:pt x="153" y="293"/>
                    <a:pt x="155" y="290"/>
                    <a:pt x="158" y="290"/>
                  </a:cubicBezTo>
                  <a:cubicBezTo>
                    <a:pt x="240" y="290"/>
                    <a:pt x="240" y="290"/>
                    <a:pt x="240" y="290"/>
                  </a:cubicBezTo>
                  <a:cubicBezTo>
                    <a:pt x="243" y="290"/>
                    <a:pt x="245" y="293"/>
                    <a:pt x="245" y="296"/>
                  </a:cubicBezTo>
                  <a:close/>
                  <a:moveTo>
                    <a:pt x="245" y="216"/>
                  </a:moveTo>
                  <a:cubicBezTo>
                    <a:pt x="245" y="219"/>
                    <a:pt x="243" y="222"/>
                    <a:pt x="240" y="222"/>
                  </a:cubicBezTo>
                  <a:cubicBezTo>
                    <a:pt x="158" y="222"/>
                    <a:pt x="158" y="222"/>
                    <a:pt x="158" y="222"/>
                  </a:cubicBezTo>
                  <a:cubicBezTo>
                    <a:pt x="155" y="222"/>
                    <a:pt x="153" y="219"/>
                    <a:pt x="153" y="216"/>
                  </a:cubicBezTo>
                  <a:cubicBezTo>
                    <a:pt x="153" y="213"/>
                    <a:pt x="155" y="211"/>
                    <a:pt x="158" y="211"/>
                  </a:cubicBezTo>
                  <a:cubicBezTo>
                    <a:pt x="240" y="211"/>
                    <a:pt x="240" y="211"/>
                    <a:pt x="240" y="211"/>
                  </a:cubicBezTo>
                  <a:cubicBezTo>
                    <a:pt x="243" y="211"/>
                    <a:pt x="245" y="213"/>
                    <a:pt x="245" y="216"/>
                  </a:cubicBezTo>
                  <a:close/>
                  <a:moveTo>
                    <a:pt x="245" y="269"/>
                  </a:moveTo>
                  <a:cubicBezTo>
                    <a:pt x="245" y="272"/>
                    <a:pt x="243" y="275"/>
                    <a:pt x="240" y="275"/>
                  </a:cubicBezTo>
                  <a:cubicBezTo>
                    <a:pt x="158" y="275"/>
                    <a:pt x="158" y="275"/>
                    <a:pt x="158" y="275"/>
                  </a:cubicBezTo>
                  <a:cubicBezTo>
                    <a:pt x="155" y="275"/>
                    <a:pt x="153" y="272"/>
                    <a:pt x="153" y="269"/>
                  </a:cubicBezTo>
                  <a:cubicBezTo>
                    <a:pt x="153" y="266"/>
                    <a:pt x="155" y="264"/>
                    <a:pt x="158" y="264"/>
                  </a:cubicBezTo>
                  <a:cubicBezTo>
                    <a:pt x="240" y="264"/>
                    <a:pt x="240" y="264"/>
                    <a:pt x="240" y="264"/>
                  </a:cubicBezTo>
                  <a:cubicBezTo>
                    <a:pt x="243" y="264"/>
                    <a:pt x="245" y="266"/>
                    <a:pt x="245" y="269"/>
                  </a:cubicBezTo>
                  <a:close/>
                  <a:moveTo>
                    <a:pt x="245" y="243"/>
                  </a:moveTo>
                  <a:cubicBezTo>
                    <a:pt x="245" y="246"/>
                    <a:pt x="243" y="248"/>
                    <a:pt x="240" y="248"/>
                  </a:cubicBezTo>
                  <a:cubicBezTo>
                    <a:pt x="158" y="248"/>
                    <a:pt x="158" y="248"/>
                    <a:pt x="158" y="248"/>
                  </a:cubicBezTo>
                  <a:cubicBezTo>
                    <a:pt x="155" y="248"/>
                    <a:pt x="153" y="246"/>
                    <a:pt x="153" y="243"/>
                  </a:cubicBezTo>
                  <a:cubicBezTo>
                    <a:pt x="153" y="240"/>
                    <a:pt x="155" y="237"/>
                    <a:pt x="158" y="237"/>
                  </a:cubicBezTo>
                  <a:cubicBezTo>
                    <a:pt x="240" y="237"/>
                    <a:pt x="240" y="237"/>
                    <a:pt x="240" y="237"/>
                  </a:cubicBezTo>
                  <a:cubicBezTo>
                    <a:pt x="243" y="237"/>
                    <a:pt x="245" y="240"/>
                    <a:pt x="245" y="243"/>
                  </a:cubicBezTo>
                  <a:close/>
                  <a:moveTo>
                    <a:pt x="59" y="114"/>
                  </a:moveTo>
                  <a:cubicBezTo>
                    <a:pt x="124" y="114"/>
                    <a:pt x="124" y="114"/>
                    <a:pt x="124" y="114"/>
                  </a:cubicBezTo>
                  <a:cubicBezTo>
                    <a:pt x="130" y="114"/>
                    <a:pt x="139" y="110"/>
                    <a:pt x="139" y="98"/>
                  </a:cubicBezTo>
                  <a:cubicBezTo>
                    <a:pt x="139" y="60"/>
                    <a:pt x="139" y="60"/>
                    <a:pt x="139" y="60"/>
                  </a:cubicBezTo>
                  <a:cubicBezTo>
                    <a:pt x="139" y="53"/>
                    <a:pt x="135" y="44"/>
                    <a:pt x="124" y="44"/>
                  </a:cubicBezTo>
                  <a:cubicBezTo>
                    <a:pt x="59" y="44"/>
                    <a:pt x="59" y="44"/>
                    <a:pt x="59" y="44"/>
                  </a:cubicBezTo>
                  <a:cubicBezTo>
                    <a:pt x="53" y="44"/>
                    <a:pt x="44" y="48"/>
                    <a:pt x="44" y="60"/>
                  </a:cubicBezTo>
                  <a:cubicBezTo>
                    <a:pt x="44" y="98"/>
                    <a:pt x="44" y="98"/>
                    <a:pt x="44" y="98"/>
                  </a:cubicBezTo>
                  <a:cubicBezTo>
                    <a:pt x="44" y="105"/>
                    <a:pt x="48" y="114"/>
                    <a:pt x="59" y="114"/>
                  </a:cubicBezTo>
                  <a:close/>
                  <a:moveTo>
                    <a:pt x="54" y="60"/>
                  </a:moveTo>
                  <a:cubicBezTo>
                    <a:pt x="54" y="56"/>
                    <a:pt x="56" y="55"/>
                    <a:pt x="59" y="55"/>
                  </a:cubicBezTo>
                  <a:cubicBezTo>
                    <a:pt x="124" y="55"/>
                    <a:pt x="124" y="55"/>
                    <a:pt x="124" y="55"/>
                  </a:cubicBezTo>
                  <a:cubicBezTo>
                    <a:pt x="127" y="55"/>
                    <a:pt x="128" y="56"/>
                    <a:pt x="128" y="60"/>
                  </a:cubicBezTo>
                  <a:cubicBezTo>
                    <a:pt x="128" y="98"/>
                    <a:pt x="128" y="98"/>
                    <a:pt x="128" y="98"/>
                  </a:cubicBezTo>
                  <a:cubicBezTo>
                    <a:pt x="128" y="101"/>
                    <a:pt x="127" y="103"/>
                    <a:pt x="124" y="103"/>
                  </a:cubicBezTo>
                  <a:cubicBezTo>
                    <a:pt x="59" y="103"/>
                    <a:pt x="59" y="103"/>
                    <a:pt x="59" y="103"/>
                  </a:cubicBezTo>
                  <a:cubicBezTo>
                    <a:pt x="56" y="103"/>
                    <a:pt x="55" y="101"/>
                    <a:pt x="54" y="98"/>
                  </a:cubicBezTo>
                  <a:lnTo>
                    <a:pt x="54"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5" name="Icon"/>
            <p:cNvSpPr>
              <a:spLocks noChangeAspect="1" noEditPoints="1"/>
            </p:cNvSpPr>
            <p:nvPr/>
          </p:nvSpPr>
          <p:spPr bwMode="auto">
            <a:xfrm>
              <a:off x="7170229" y="7088397"/>
              <a:ext cx="424226" cy="368203"/>
            </a:xfrm>
            <a:custGeom>
              <a:avLst/>
              <a:gdLst>
                <a:gd name="T0" fmla="*/ 433 w 439"/>
                <a:gd name="T1" fmla="*/ 149 h 381"/>
                <a:gd name="T2" fmla="*/ 375 w 439"/>
                <a:gd name="T3" fmla="*/ 369 h 381"/>
                <a:gd name="T4" fmla="*/ 133 w 439"/>
                <a:gd name="T5" fmla="*/ 301 h 381"/>
                <a:gd name="T6" fmla="*/ 108 w 439"/>
                <a:gd name="T7" fmla="*/ 325 h 381"/>
                <a:gd name="T8" fmla="*/ 93 w 439"/>
                <a:gd name="T9" fmla="*/ 369 h 381"/>
                <a:gd name="T10" fmla="*/ 121 w 439"/>
                <a:gd name="T11" fmla="*/ 166 h 381"/>
                <a:gd name="T12" fmla="*/ 193 w 439"/>
                <a:gd name="T13" fmla="*/ 32 h 381"/>
                <a:gd name="T14" fmla="*/ 266 w 439"/>
                <a:gd name="T15" fmla="*/ 118 h 381"/>
                <a:gd name="T16" fmla="*/ 261 w 439"/>
                <a:gd name="T17" fmla="*/ 123 h 381"/>
                <a:gd name="T18" fmla="*/ 188 w 439"/>
                <a:gd name="T19" fmla="*/ 36 h 381"/>
                <a:gd name="T20" fmla="*/ 257 w 439"/>
                <a:gd name="T21" fmla="*/ 203 h 381"/>
                <a:gd name="T22" fmla="*/ 185 w 439"/>
                <a:gd name="T23" fmla="*/ 117 h 381"/>
                <a:gd name="T24" fmla="*/ 190 w 439"/>
                <a:gd name="T25" fmla="*/ 112 h 381"/>
                <a:gd name="T26" fmla="*/ 263 w 439"/>
                <a:gd name="T27" fmla="*/ 199 h 381"/>
                <a:gd name="T28" fmla="*/ 185 w 439"/>
                <a:gd name="T29" fmla="*/ 190 h 381"/>
                <a:gd name="T30" fmla="*/ 257 w 439"/>
                <a:gd name="T31" fmla="*/ 276 h 381"/>
                <a:gd name="T32" fmla="*/ 252 w 439"/>
                <a:gd name="T33" fmla="*/ 280 h 381"/>
                <a:gd name="T34" fmla="*/ 179 w 439"/>
                <a:gd name="T35" fmla="*/ 194 h 381"/>
                <a:gd name="T36" fmla="*/ 242 w 439"/>
                <a:gd name="T37" fmla="*/ 358 h 381"/>
                <a:gd name="T38" fmla="*/ 172 w 439"/>
                <a:gd name="T39" fmla="*/ 274 h 381"/>
                <a:gd name="T40" fmla="*/ 175 w 439"/>
                <a:gd name="T41" fmla="*/ 267 h 381"/>
                <a:gd name="T42" fmla="*/ 250 w 439"/>
                <a:gd name="T43" fmla="*/ 355 h 381"/>
                <a:gd name="T44" fmla="*/ 267 w 439"/>
                <a:gd name="T45" fmla="*/ 153 h 381"/>
                <a:gd name="T46" fmla="*/ 365 w 439"/>
                <a:gd name="T47" fmla="*/ 96 h 381"/>
                <a:gd name="T48" fmla="*/ 332 w 439"/>
                <a:gd name="T49" fmla="*/ 153 h 381"/>
                <a:gd name="T50" fmla="*/ 368 w 439"/>
                <a:gd name="T51" fmla="*/ 103 h 381"/>
                <a:gd name="T52" fmla="*/ 327 w 439"/>
                <a:gd name="T53" fmla="*/ 226 h 381"/>
                <a:gd name="T54" fmla="*/ 363 w 439"/>
                <a:gd name="T55" fmla="*/ 176 h 381"/>
                <a:gd name="T56" fmla="*/ 262 w 439"/>
                <a:gd name="T57" fmla="*/ 226 h 381"/>
                <a:gd name="T58" fmla="*/ 360 w 439"/>
                <a:gd name="T59" fmla="*/ 169 h 381"/>
                <a:gd name="T60" fmla="*/ 253 w 439"/>
                <a:gd name="T61" fmla="*/ 299 h 381"/>
                <a:gd name="T62" fmla="*/ 351 w 439"/>
                <a:gd name="T63" fmla="*/ 242 h 381"/>
                <a:gd name="T64" fmla="*/ 319 w 439"/>
                <a:gd name="T65" fmla="*/ 299 h 381"/>
                <a:gd name="T66" fmla="*/ 354 w 439"/>
                <a:gd name="T67" fmla="*/ 248 h 381"/>
                <a:gd name="T68" fmla="*/ 315 w 439"/>
                <a:gd name="T69" fmla="*/ 369 h 381"/>
                <a:gd name="T70" fmla="*/ 351 w 439"/>
                <a:gd name="T71" fmla="*/ 318 h 381"/>
                <a:gd name="T72" fmla="*/ 250 w 439"/>
                <a:gd name="T73" fmla="*/ 369 h 381"/>
                <a:gd name="T74" fmla="*/ 347 w 439"/>
                <a:gd name="T75" fmla="*/ 312 h 381"/>
                <a:gd name="T76" fmla="*/ 275 w 439"/>
                <a:gd name="T77" fmla="*/ 101 h 381"/>
                <a:gd name="T78" fmla="*/ 324 w 439"/>
                <a:gd name="T79" fmla="*/ 0 h 381"/>
                <a:gd name="T80" fmla="*/ 329 w 439"/>
                <a:gd name="T81" fmla="*/ 65 h 381"/>
                <a:gd name="T82" fmla="*/ 330 w 439"/>
                <a:gd name="T83" fmla="*/ 3 h 381"/>
                <a:gd name="T84" fmla="*/ 406 w 439"/>
                <a:gd name="T85" fmla="*/ 369 h 381"/>
                <a:gd name="T86" fmla="*/ 439 w 439"/>
                <a:gd name="T87" fmla="*/ 2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381">
                  <a:moveTo>
                    <a:pt x="375" y="369"/>
                  </a:moveTo>
                  <a:cubicBezTo>
                    <a:pt x="382" y="327"/>
                    <a:pt x="399" y="238"/>
                    <a:pt x="433" y="149"/>
                  </a:cubicBezTo>
                  <a:cubicBezTo>
                    <a:pt x="390" y="211"/>
                    <a:pt x="361" y="316"/>
                    <a:pt x="348" y="369"/>
                  </a:cubicBezTo>
                  <a:cubicBezTo>
                    <a:pt x="375" y="369"/>
                    <a:pt x="375" y="369"/>
                    <a:pt x="375" y="369"/>
                  </a:cubicBezTo>
                  <a:close/>
                  <a:moveTo>
                    <a:pt x="121" y="166"/>
                  </a:moveTo>
                  <a:cubicBezTo>
                    <a:pt x="136" y="238"/>
                    <a:pt x="133" y="301"/>
                    <a:pt x="133" y="301"/>
                  </a:cubicBezTo>
                  <a:cubicBezTo>
                    <a:pt x="133" y="301"/>
                    <a:pt x="93" y="148"/>
                    <a:pt x="56" y="112"/>
                  </a:cubicBezTo>
                  <a:cubicBezTo>
                    <a:pt x="97" y="223"/>
                    <a:pt x="108" y="325"/>
                    <a:pt x="108" y="325"/>
                  </a:cubicBezTo>
                  <a:cubicBezTo>
                    <a:pt x="108" y="325"/>
                    <a:pt x="51" y="186"/>
                    <a:pt x="0" y="144"/>
                  </a:cubicBezTo>
                  <a:cubicBezTo>
                    <a:pt x="38" y="219"/>
                    <a:pt x="79" y="330"/>
                    <a:pt x="93" y="369"/>
                  </a:cubicBezTo>
                  <a:cubicBezTo>
                    <a:pt x="180" y="369"/>
                    <a:pt x="180" y="369"/>
                    <a:pt x="180" y="369"/>
                  </a:cubicBezTo>
                  <a:cubicBezTo>
                    <a:pt x="169" y="318"/>
                    <a:pt x="144" y="211"/>
                    <a:pt x="121" y="166"/>
                  </a:cubicBezTo>
                  <a:close/>
                  <a:moveTo>
                    <a:pt x="266" y="118"/>
                  </a:moveTo>
                  <a:cubicBezTo>
                    <a:pt x="193" y="32"/>
                    <a:pt x="193" y="32"/>
                    <a:pt x="193" y="32"/>
                  </a:cubicBezTo>
                  <a:cubicBezTo>
                    <a:pt x="216" y="33"/>
                    <a:pt x="236" y="42"/>
                    <a:pt x="250" y="58"/>
                  </a:cubicBezTo>
                  <a:cubicBezTo>
                    <a:pt x="264" y="74"/>
                    <a:pt x="269" y="96"/>
                    <a:pt x="266" y="118"/>
                  </a:cubicBezTo>
                  <a:close/>
                  <a:moveTo>
                    <a:pt x="188" y="36"/>
                  </a:moveTo>
                  <a:cubicBezTo>
                    <a:pt x="261" y="123"/>
                    <a:pt x="261" y="123"/>
                    <a:pt x="261" y="123"/>
                  </a:cubicBezTo>
                  <a:cubicBezTo>
                    <a:pt x="238" y="121"/>
                    <a:pt x="218" y="113"/>
                    <a:pt x="204" y="96"/>
                  </a:cubicBezTo>
                  <a:cubicBezTo>
                    <a:pt x="190" y="80"/>
                    <a:pt x="185" y="58"/>
                    <a:pt x="188" y="36"/>
                  </a:cubicBezTo>
                  <a:close/>
                  <a:moveTo>
                    <a:pt x="185" y="117"/>
                  </a:moveTo>
                  <a:cubicBezTo>
                    <a:pt x="257" y="203"/>
                    <a:pt x="257" y="203"/>
                    <a:pt x="257" y="203"/>
                  </a:cubicBezTo>
                  <a:cubicBezTo>
                    <a:pt x="235" y="202"/>
                    <a:pt x="215" y="193"/>
                    <a:pt x="201" y="177"/>
                  </a:cubicBezTo>
                  <a:cubicBezTo>
                    <a:pt x="187" y="160"/>
                    <a:pt x="182" y="139"/>
                    <a:pt x="185" y="117"/>
                  </a:cubicBezTo>
                  <a:close/>
                  <a:moveTo>
                    <a:pt x="263" y="199"/>
                  </a:moveTo>
                  <a:cubicBezTo>
                    <a:pt x="190" y="112"/>
                    <a:pt x="190" y="112"/>
                    <a:pt x="190" y="112"/>
                  </a:cubicBezTo>
                  <a:cubicBezTo>
                    <a:pt x="213" y="114"/>
                    <a:pt x="233" y="122"/>
                    <a:pt x="247" y="139"/>
                  </a:cubicBezTo>
                  <a:cubicBezTo>
                    <a:pt x="260" y="155"/>
                    <a:pt x="265" y="176"/>
                    <a:pt x="263" y="199"/>
                  </a:cubicBezTo>
                  <a:close/>
                  <a:moveTo>
                    <a:pt x="257" y="276"/>
                  </a:moveTo>
                  <a:cubicBezTo>
                    <a:pt x="185" y="190"/>
                    <a:pt x="185" y="190"/>
                    <a:pt x="185" y="190"/>
                  </a:cubicBezTo>
                  <a:cubicBezTo>
                    <a:pt x="207" y="191"/>
                    <a:pt x="227" y="199"/>
                    <a:pt x="241" y="216"/>
                  </a:cubicBezTo>
                  <a:cubicBezTo>
                    <a:pt x="255" y="232"/>
                    <a:pt x="260" y="254"/>
                    <a:pt x="257" y="276"/>
                  </a:cubicBezTo>
                  <a:close/>
                  <a:moveTo>
                    <a:pt x="179" y="194"/>
                  </a:moveTo>
                  <a:cubicBezTo>
                    <a:pt x="252" y="280"/>
                    <a:pt x="252" y="280"/>
                    <a:pt x="252" y="280"/>
                  </a:cubicBezTo>
                  <a:cubicBezTo>
                    <a:pt x="230" y="279"/>
                    <a:pt x="209" y="271"/>
                    <a:pt x="196" y="254"/>
                  </a:cubicBezTo>
                  <a:cubicBezTo>
                    <a:pt x="182" y="238"/>
                    <a:pt x="177" y="216"/>
                    <a:pt x="179" y="194"/>
                  </a:cubicBezTo>
                  <a:close/>
                  <a:moveTo>
                    <a:pt x="172" y="274"/>
                  </a:moveTo>
                  <a:cubicBezTo>
                    <a:pt x="242" y="358"/>
                    <a:pt x="242" y="358"/>
                    <a:pt x="242" y="358"/>
                  </a:cubicBezTo>
                  <a:cubicBezTo>
                    <a:pt x="221" y="356"/>
                    <a:pt x="202" y="347"/>
                    <a:pt x="188" y="331"/>
                  </a:cubicBezTo>
                  <a:cubicBezTo>
                    <a:pt x="175" y="316"/>
                    <a:pt x="170" y="295"/>
                    <a:pt x="172" y="274"/>
                  </a:cubicBezTo>
                  <a:close/>
                  <a:moveTo>
                    <a:pt x="250" y="355"/>
                  </a:moveTo>
                  <a:cubicBezTo>
                    <a:pt x="175" y="267"/>
                    <a:pt x="175" y="267"/>
                    <a:pt x="175" y="267"/>
                  </a:cubicBezTo>
                  <a:cubicBezTo>
                    <a:pt x="199" y="268"/>
                    <a:pt x="220" y="276"/>
                    <a:pt x="234" y="293"/>
                  </a:cubicBezTo>
                  <a:cubicBezTo>
                    <a:pt x="248" y="310"/>
                    <a:pt x="253" y="332"/>
                    <a:pt x="250" y="355"/>
                  </a:cubicBezTo>
                  <a:close/>
                  <a:moveTo>
                    <a:pt x="365" y="96"/>
                  </a:moveTo>
                  <a:cubicBezTo>
                    <a:pt x="267" y="153"/>
                    <a:pt x="267" y="153"/>
                    <a:pt x="267" y="153"/>
                  </a:cubicBezTo>
                  <a:cubicBezTo>
                    <a:pt x="272" y="131"/>
                    <a:pt x="284" y="113"/>
                    <a:pt x="303" y="102"/>
                  </a:cubicBezTo>
                  <a:cubicBezTo>
                    <a:pt x="321" y="91"/>
                    <a:pt x="343" y="90"/>
                    <a:pt x="365" y="96"/>
                  </a:cubicBezTo>
                  <a:close/>
                  <a:moveTo>
                    <a:pt x="368" y="103"/>
                  </a:moveTo>
                  <a:cubicBezTo>
                    <a:pt x="363" y="124"/>
                    <a:pt x="351" y="143"/>
                    <a:pt x="332" y="153"/>
                  </a:cubicBezTo>
                  <a:cubicBezTo>
                    <a:pt x="314" y="164"/>
                    <a:pt x="292" y="165"/>
                    <a:pt x="270" y="159"/>
                  </a:cubicBezTo>
                  <a:lnTo>
                    <a:pt x="368" y="103"/>
                  </a:lnTo>
                  <a:close/>
                  <a:moveTo>
                    <a:pt x="363" y="176"/>
                  </a:moveTo>
                  <a:cubicBezTo>
                    <a:pt x="358" y="197"/>
                    <a:pt x="346" y="216"/>
                    <a:pt x="327" y="226"/>
                  </a:cubicBezTo>
                  <a:cubicBezTo>
                    <a:pt x="309" y="237"/>
                    <a:pt x="287" y="238"/>
                    <a:pt x="265" y="232"/>
                  </a:cubicBezTo>
                  <a:lnTo>
                    <a:pt x="363" y="176"/>
                  </a:lnTo>
                  <a:close/>
                  <a:moveTo>
                    <a:pt x="360" y="169"/>
                  </a:moveTo>
                  <a:cubicBezTo>
                    <a:pt x="262" y="226"/>
                    <a:pt x="262" y="226"/>
                    <a:pt x="262" y="226"/>
                  </a:cubicBezTo>
                  <a:cubicBezTo>
                    <a:pt x="267" y="204"/>
                    <a:pt x="279" y="186"/>
                    <a:pt x="298" y="175"/>
                  </a:cubicBezTo>
                  <a:cubicBezTo>
                    <a:pt x="316" y="164"/>
                    <a:pt x="338" y="163"/>
                    <a:pt x="360" y="169"/>
                  </a:cubicBezTo>
                  <a:close/>
                  <a:moveTo>
                    <a:pt x="351" y="242"/>
                  </a:moveTo>
                  <a:cubicBezTo>
                    <a:pt x="253" y="299"/>
                    <a:pt x="253" y="299"/>
                    <a:pt x="253" y="299"/>
                  </a:cubicBezTo>
                  <a:cubicBezTo>
                    <a:pt x="258" y="277"/>
                    <a:pt x="270" y="259"/>
                    <a:pt x="289" y="248"/>
                  </a:cubicBezTo>
                  <a:cubicBezTo>
                    <a:pt x="308" y="237"/>
                    <a:pt x="329" y="236"/>
                    <a:pt x="351" y="242"/>
                  </a:cubicBezTo>
                  <a:close/>
                  <a:moveTo>
                    <a:pt x="354" y="248"/>
                  </a:moveTo>
                  <a:cubicBezTo>
                    <a:pt x="349" y="270"/>
                    <a:pt x="337" y="289"/>
                    <a:pt x="319" y="299"/>
                  </a:cubicBezTo>
                  <a:cubicBezTo>
                    <a:pt x="300" y="310"/>
                    <a:pt x="278" y="311"/>
                    <a:pt x="257" y="305"/>
                  </a:cubicBezTo>
                  <a:lnTo>
                    <a:pt x="354" y="248"/>
                  </a:lnTo>
                  <a:close/>
                  <a:moveTo>
                    <a:pt x="351" y="318"/>
                  </a:moveTo>
                  <a:cubicBezTo>
                    <a:pt x="345" y="340"/>
                    <a:pt x="333" y="358"/>
                    <a:pt x="315" y="369"/>
                  </a:cubicBezTo>
                  <a:cubicBezTo>
                    <a:pt x="296" y="380"/>
                    <a:pt x="274" y="381"/>
                    <a:pt x="253" y="375"/>
                  </a:cubicBezTo>
                  <a:lnTo>
                    <a:pt x="351" y="318"/>
                  </a:lnTo>
                  <a:close/>
                  <a:moveTo>
                    <a:pt x="347" y="312"/>
                  </a:moveTo>
                  <a:cubicBezTo>
                    <a:pt x="250" y="369"/>
                    <a:pt x="250" y="369"/>
                    <a:pt x="250" y="369"/>
                  </a:cubicBezTo>
                  <a:cubicBezTo>
                    <a:pt x="255" y="347"/>
                    <a:pt x="267" y="328"/>
                    <a:pt x="285" y="318"/>
                  </a:cubicBezTo>
                  <a:cubicBezTo>
                    <a:pt x="304" y="307"/>
                    <a:pt x="326" y="306"/>
                    <a:pt x="347" y="312"/>
                  </a:cubicBezTo>
                  <a:close/>
                  <a:moveTo>
                    <a:pt x="324" y="0"/>
                  </a:moveTo>
                  <a:cubicBezTo>
                    <a:pt x="275" y="101"/>
                    <a:pt x="275" y="101"/>
                    <a:pt x="275" y="101"/>
                  </a:cubicBezTo>
                  <a:cubicBezTo>
                    <a:pt x="267" y="80"/>
                    <a:pt x="266" y="58"/>
                    <a:pt x="276" y="39"/>
                  </a:cubicBezTo>
                  <a:cubicBezTo>
                    <a:pt x="285" y="20"/>
                    <a:pt x="303" y="6"/>
                    <a:pt x="324" y="0"/>
                  </a:cubicBezTo>
                  <a:close/>
                  <a:moveTo>
                    <a:pt x="330" y="3"/>
                  </a:moveTo>
                  <a:cubicBezTo>
                    <a:pt x="338" y="24"/>
                    <a:pt x="339" y="46"/>
                    <a:pt x="329" y="65"/>
                  </a:cubicBezTo>
                  <a:cubicBezTo>
                    <a:pt x="320" y="84"/>
                    <a:pt x="302" y="98"/>
                    <a:pt x="281" y="104"/>
                  </a:cubicBezTo>
                  <a:lnTo>
                    <a:pt x="330" y="3"/>
                  </a:lnTo>
                  <a:close/>
                  <a:moveTo>
                    <a:pt x="439" y="217"/>
                  </a:moveTo>
                  <a:cubicBezTo>
                    <a:pt x="412" y="288"/>
                    <a:pt x="406" y="339"/>
                    <a:pt x="406" y="369"/>
                  </a:cubicBezTo>
                  <a:cubicBezTo>
                    <a:pt x="380" y="369"/>
                    <a:pt x="380" y="369"/>
                    <a:pt x="380" y="369"/>
                  </a:cubicBezTo>
                  <a:cubicBezTo>
                    <a:pt x="386" y="333"/>
                    <a:pt x="401" y="273"/>
                    <a:pt x="439" y="2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6" name="Icon"/>
            <p:cNvSpPr>
              <a:spLocks noChangeAspect="1" noEditPoints="1"/>
            </p:cNvSpPr>
            <p:nvPr/>
          </p:nvSpPr>
          <p:spPr bwMode="auto">
            <a:xfrm>
              <a:off x="11850866" y="6488700"/>
              <a:ext cx="368203" cy="369761"/>
            </a:xfrm>
            <a:custGeom>
              <a:avLst/>
              <a:gdLst>
                <a:gd name="T0" fmla="*/ 0 w 297"/>
                <a:gd name="T1" fmla="*/ 46 h 299"/>
                <a:gd name="T2" fmla="*/ 201 w 297"/>
                <a:gd name="T3" fmla="*/ 299 h 299"/>
                <a:gd name="T4" fmla="*/ 247 w 297"/>
                <a:gd name="T5" fmla="*/ 173 h 299"/>
                <a:gd name="T6" fmla="*/ 297 w 297"/>
                <a:gd name="T7" fmla="*/ 299 h 299"/>
                <a:gd name="T8" fmla="*/ 297 w 297"/>
                <a:gd name="T9" fmla="*/ 0 h 299"/>
                <a:gd name="T10" fmla="*/ 285 w 297"/>
                <a:gd name="T11" fmla="*/ 287 h 299"/>
                <a:gd name="T12" fmla="*/ 259 w 297"/>
                <a:gd name="T13" fmla="*/ 161 h 299"/>
                <a:gd name="T14" fmla="*/ 189 w 297"/>
                <a:gd name="T15" fmla="*/ 287 h 299"/>
                <a:gd name="T16" fmla="*/ 12 w 297"/>
                <a:gd name="T17" fmla="*/ 136 h 299"/>
                <a:gd name="T18" fmla="*/ 47 w 297"/>
                <a:gd name="T19" fmla="*/ 131 h 299"/>
                <a:gd name="T20" fmla="*/ 87 w 297"/>
                <a:gd name="T21" fmla="*/ 131 h 299"/>
                <a:gd name="T22" fmla="*/ 128 w 297"/>
                <a:gd name="T23" fmla="*/ 131 h 299"/>
                <a:gd name="T24" fmla="*/ 168 w 297"/>
                <a:gd name="T25" fmla="*/ 131 h 299"/>
                <a:gd name="T26" fmla="*/ 208 w 297"/>
                <a:gd name="T27" fmla="*/ 131 h 299"/>
                <a:gd name="T28" fmla="*/ 249 w 297"/>
                <a:gd name="T29" fmla="*/ 131 h 299"/>
                <a:gd name="T30" fmla="*/ 285 w 297"/>
                <a:gd name="T31" fmla="*/ 135 h 299"/>
                <a:gd name="T32" fmla="*/ 53 w 297"/>
                <a:gd name="T33" fmla="*/ 114 h 299"/>
                <a:gd name="T34" fmla="*/ 81 w 297"/>
                <a:gd name="T35" fmla="*/ 46 h 299"/>
                <a:gd name="T36" fmla="*/ 67 w 297"/>
                <a:gd name="T37" fmla="*/ 128 h 299"/>
                <a:gd name="T38" fmla="*/ 53 w 297"/>
                <a:gd name="T39" fmla="*/ 114 h 299"/>
                <a:gd name="T40" fmla="*/ 134 w 297"/>
                <a:gd name="T41" fmla="*/ 46 h 299"/>
                <a:gd name="T42" fmla="*/ 161 w 297"/>
                <a:gd name="T43" fmla="*/ 115 h 299"/>
                <a:gd name="T44" fmla="*/ 134 w 297"/>
                <a:gd name="T45" fmla="*/ 115 h 299"/>
                <a:gd name="T46" fmla="*/ 215 w 297"/>
                <a:gd name="T47" fmla="*/ 114 h 299"/>
                <a:gd name="T48" fmla="*/ 242 w 297"/>
                <a:gd name="T49" fmla="*/ 46 h 299"/>
                <a:gd name="T50" fmla="*/ 228 w 297"/>
                <a:gd name="T51" fmla="*/ 128 h 299"/>
                <a:gd name="T52" fmla="*/ 215 w 297"/>
                <a:gd name="T53" fmla="*/ 114 h 299"/>
                <a:gd name="T54" fmla="*/ 284 w 297"/>
                <a:gd name="T55" fmla="*/ 34 h 299"/>
                <a:gd name="T56" fmla="*/ 215 w 297"/>
                <a:gd name="T57" fmla="*/ 34 h 299"/>
                <a:gd name="T58" fmla="*/ 134 w 297"/>
                <a:gd name="T59" fmla="*/ 34 h 299"/>
                <a:gd name="T60" fmla="*/ 53 w 297"/>
                <a:gd name="T61" fmla="*/ 34 h 299"/>
                <a:gd name="T62" fmla="*/ 12 w 297"/>
                <a:gd name="T63" fmla="*/ 13 h 299"/>
                <a:gd name="T64" fmla="*/ 285 w 297"/>
                <a:gd name="T65" fmla="*/ 12 h 299"/>
                <a:gd name="T66" fmla="*/ 35 w 297"/>
                <a:gd name="T67" fmla="*/ 262 h 299"/>
                <a:gd name="T68" fmla="*/ 161 w 297"/>
                <a:gd name="T69" fmla="*/ 161 h 299"/>
                <a:gd name="T70" fmla="*/ 35 w 297"/>
                <a:gd name="T71" fmla="*/ 262 h 299"/>
                <a:gd name="T72" fmla="*/ 149 w 297"/>
                <a:gd name="T73" fmla="*/ 173 h 299"/>
                <a:gd name="T74" fmla="*/ 47 w 297"/>
                <a:gd name="T75" fmla="*/ 25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299">
                  <a:moveTo>
                    <a:pt x="0" y="0"/>
                  </a:moveTo>
                  <a:cubicBezTo>
                    <a:pt x="0" y="46"/>
                    <a:pt x="0" y="46"/>
                    <a:pt x="0" y="46"/>
                  </a:cubicBezTo>
                  <a:cubicBezTo>
                    <a:pt x="0" y="299"/>
                    <a:pt x="0" y="299"/>
                    <a:pt x="0" y="299"/>
                  </a:cubicBezTo>
                  <a:cubicBezTo>
                    <a:pt x="201" y="299"/>
                    <a:pt x="201" y="299"/>
                    <a:pt x="201" y="299"/>
                  </a:cubicBezTo>
                  <a:cubicBezTo>
                    <a:pt x="201" y="173"/>
                    <a:pt x="201" y="173"/>
                    <a:pt x="201" y="173"/>
                  </a:cubicBezTo>
                  <a:cubicBezTo>
                    <a:pt x="247" y="173"/>
                    <a:pt x="247" y="173"/>
                    <a:pt x="247" y="173"/>
                  </a:cubicBezTo>
                  <a:cubicBezTo>
                    <a:pt x="247" y="299"/>
                    <a:pt x="247" y="299"/>
                    <a:pt x="247" y="299"/>
                  </a:cubicBezTo>
                  <a:cubicBezTo>
                    <a:pt x="297" y="299"/>
                    <a:pt x="297" y="299"/>
                    <a:pt x="297" y="299"/>
                  </a:cubicBezTo>
                  <a:cubicBezTo>
                    <a:pt x="297" y="46"/>
                    <a:pt x="297" y="46"/>
                    <a:pt x="297" y="46"/>
                  </a:cubicBezTo>
                  <a:cubicBezTo>
                    <a:pt x="297" y="0"/>
                    <a:pt x="297" y="0"/>
                    <a:pt x="297" y="0"/>
                  </a:cubicBezTo>
                  <a:lnTo>
                    <a:pt x="0" y="0"/>
                  </a:lnTo>
                  <a:close/>
                  <a:moveTo>
                    <a:pt x="285" y="287"/>
                  </a:moveTo>
                  <a:cubicBezTo>
                    <a:pt x="259" y="287"/>
                    <a:pt x="259" y="287"/>
                    <a:pt x="259" y="287"/>
                  </a:cubicBezTo>
                  <a:cubicBezTo>
                    <a:pt x="259" y="161"/>
                    <a:pt x="259" y="161"/>
                    <a:pt x="259" y="161"/>
                  </a:cubicBezTo>
                  <a:cubicBezTo>
                    <a:pt x="189" y="161"/>
                    <a:pt x="189" y="161"/>
                    <a:pt x="189" y="161"/>
                  </a:cubicBezTo>
                  <a:cubicBezTo>
                    <a:pt x="189" y="287"/>
                    <a:pt x="189" y="287"/>
                    <a:pt x="189" y="287"/>
                  </a:cubicBezTo>
                  <a:cubicBezTo>
                    <a:pt x="12" y="287"/>
                    <a:pt x="12" y="287"/>
                    <a:pt x="12" y="287"/>
                  </a:cubicBezTo>
                  <a:cubicBezTo>
                    <a:pt x="12" y="136"/>
                    <a:pt x="12" y="136"/>
                    <a:pt x="12" y="136"/>
                  </a:cubicBezTo>
                  <a:cubicBezTo>
                    <a:pt x="16" y="139"/>
                    <a:pt x="21" y="140"/>
                    <a:pt x="27" y="140"/>
                  </a:cubicBezTo>
                  <a:cubicBezTo>
                    <a:pt x="35" y="140"/>
                    <a:pt x="42" y="137"/>
                    <a:pt x="47" y="131"/>
                  </a:cubicBezTo>
                  <a:cubicBezTo>
                    <a:pt x="52" y="137"/>
                    <a:pt x="59" y="140"/>
                    <a:pt x="67" y="140"/>
                  </a:cubicBezTo>
                  <a:cubicBezTo>
                    <a:pt x="75" y="140"/>
                    <a:pt x="83" y="137"/>
                    <a:pt x="87" y="131"/>
                  </a:cubicBezTo>
                  <a:cubicBezTo>
                    <a:pt x="92" y="137"/>
                    <a:pt x="99" y="140"/>
                    <a:pt x="107" y="140"/>
                  </a:cubicBezTo>
                  <a:cubicBezTo>
                    <a:pt x="116" y="140"/>
                    <a:pt x="123" y="137"/>
                    <a:pt x="128" y="131"/>
                  </a:cubicBezTo>
                  <a:cubicBezTo>
                    <a:pt x="132" y="137"/>
                    <a:pt x="140" y="140"/>
                    <a:pt x="148" y="140"/>
                  </a:cubicBezTo>
                  <a:cubicBezTo>
                    <a:pt x="156" y="140"/>
                    <a:pt x="163" y="137"/>
                    <a:pt x="168" y="131"/>
                  </a:cubicBezTo>
                  <a:cubicBezTo>
                    <a:pt x="173" y="137"/>
                    <a:pt x="180" y="140"/>
                    <a:pt x="188" y="140"/>
                  </a:cubicBezTo>
                  <a:cubicBezTo>
                    <a:pt x="196" y="140"/>
                    <a:pt x="204" y="137"/>
                    <a:pt x="208" y="131"/>
                  </a:cubicBezTo>
                  <a:cubicBezTo>
                    <a:pt x="213" y="137"/>
                    <a:pt x="220" y="140"/>
                    <a:pt x="228" y="140"/>
                  </a:cubicBezTo>
                  <a:cubicBezTo>
                    <a:pt x="237" y="140"/>
                    <a:pt x="244" y="137"/>
                    <a:pt x="249" y="131"/>
                  </a:cubicBezTo>
                  <a:cubicBezTo>
                    <a:pt x="253" y="137"/>
                    <a:pt x="261" y="140"/>
                    <a:pt x="269" y="140"/>
                  </a:cubicBezTo>
                  <a:cubicBezTo>
                    <a:pt x="275" y="140"/>
                    <a:pt x="280" y="138"/>
                    <a:pt x="285" y="135"/>
                  </a:cubicBezTo>
                  <a:lnTo>
                    <a:pt x="285" y="287"/>
                  </a:lnTo>
                  <a:close/>
                  <a:moveTo>
                    <a:pt x="53" y="114"/>
                  </a:moveTo>
                  <a:cubicBezTo>
                    <a:pt x="53" y="46"/>
                    <a:pt x="53" y="46"/>
                    <a:pt x="53" y="46"/>
                  </a:cubicBezTo>
                  <a:cubicBezTo>
                    <a:pt x="81" y="46"/>
                    <a:pt x="81" y="46"/>
                    <a:pt x="81" y="46"/>
                  </a:cubicBezTo>
                  <a:cubicBezTo>
                    <a:pt x="81" y="115"/>
                    <a:pt x="81" y="115"/>
                    <a:pt x="81" y="115"/>
                  </a:cubicBezTo>
                  <a:cubicBezTo>
                    <a:pt x="81" y="122"/>
                    <a:pt x="75" y="128"/>
                    <a:pt x="67" y="128"/>
                  </a:cubicBezTo>
                  <a:cubicBezTo>
                    <a:pt x="60" y="128"/>
                    <a:pt x="53" y="122"/>
                    <a:pt x="53" y="115"/>
                  </a:cubicBezTo>
                  <a:cubicBezTo>
                    <a:pt x="53" y="114"/>
                    <a:pt x="53" y="114"/>
                    <a:pt x="53" y="114"/>
                  </a:cubicBezTo>
                  <a:close/>
                  <a:moveTo>
                    <a:pt x="134" y="114"/>
                  </a:moveTo>
                  <a:cubicBezTo>
                    <a:pt x="134" y="46"/>
                    <a:pt x="134" y="46"/>
                    <a:pt x="134" y="46"/>
                  </a:cubicBezTo>
                  <a:cubicBezTo>
                    <a:pt x="161" y="46"/>
                    <a:pt x="161" y="46"/>
                    <a:pt x="161" y="46"/>
                  </a:cubicBezTo>
                  <a:cubicBezTo>
                    <a:pt x="161" y="115"/>
                    <a:pt x="161" y="115"/>
                    <a:pt x="161" y="115"/>
                  </a:cubicBezTo>
                  <a:cubicBezTo>
                    <a:pt x="161" y="122"/>
                    <a:pt x="155" y="128"/>
                    <a:pt x="148" y="128"/>
                  </a:cubicBezTo>
                  <a:cubicBezTo>
                    <a:pt x="140" y="128"/>
                    <a:pt x="134" y="122"/>
                    <a:pt x="134" y="115"/>
                  </a:cubicBezTo>
                  <a:cubicBezTo>
                    <a:pt x="134" y="114"/>
                    <a:pt x="134" y="114"/>
                    <a:pt x="134" y="114"/>
                  </a:cubicBezTo>
                  <a:close/>
                  <a:moveTo>
                    <a:pt x="215" y="114"/>
                  </a:moveTo>
                  <a:cubicBezTo>
                    <a:pt x="215" y="46"/>
                    <a:pt x="215" y="46"/>
                    <a:pt x="215" y="46"/>
                  </a:cubicBezTo>
                  <a:cubicBezTo>
                    <a:pt x="242" y="46"/>
                    <a:pt x="242" y="46"/>
                    <a:pt x="242" y="46"/>
                  </a:cubicBezTo>
                  <a:cubicBezTo>
                    <a:pt x="242" y="115"/>
                    <a:pt x="242" y="115"/>
                    <a:pt x="242" y="115"/>
                  </a:cubicBezTo>
                  <a:cubicBezTo>
                    <a:pt x="242" y="122"/>
                    <a:pt x="236" y="128"/>
                    <a:pt x="228" y="128"/>
                  </a:cubicBezTo>
                  <a:cubicBezTo>
                    <a:pt x="221" y="128"/>
                    <a:pt x="215" y="122"/>
                    <a:pt x="215" y="115"/>
                  </a:cubicBezTo>
                  <a:cubicBezTo>
                    <a:pt x="215" y="114"/>
                    <a:pt x="215" y="114"/>
                    <a:pt x="215" y="114"/>
                  </a:cubicBezTo>
                  <a:close/>
                  <a:moveTo>
                    <a:pt x="285" y="34"/>
                  </a:moveTo>
                  <a:cubicBezTo>
                    <a:pt x="284" y="34"/>
                    <a:pt x="284" y="34"/>
                    <a:pt x="284" y="34"/>
                  </a:cubicBezTo>
                  <a:cubicBezTo>
                    <a:pt x="242" y="34"/>
                    <a:pt x="242" y="34"/>
                    <a:pt x="242" y="34"/>
                  </a:cubicBezTo>
                  <a:cubicBezTo>
                    <a:pt x="215" y="34"/>
                    <a:pt x="215" y="34"/>
                    <a:pt x="215" y="34"/>
                  </a:cubicBezTo>
                  <a:cubicBezTo>
                    <a:pt x="161" y="34"/>
                    <a:pt x="161" y="34"/>
                    <a:pt x="161" y="34"/>
                  </a:cubicBezTo>
                  <a:cubicBezTo>
                    <a:pt x="134" y="34"/>
                    <a:pt x="134" y="34"/>
                    <a:pt x="134" y="34"/>
                  </a:cubicBezTo>
                  <a:cubicBezTo>
                    <a:pt x="81" y="34"/>
                    <a:pt x="81" y="34"/>
                    <a:pt x="81" y="34"/>
                  </a:cubicBezTo>
                  <a:cubicBezTo>
                    <a:pt x="53" y="34"/>
                    <a:pt x="53" y="34"/>
                    <a:pt x="53" y="34"/>
                  </a:cubicBezTo>
                  <a:cubicBezTo>
                    <a:pt x="12" y="34"/>
                    <a:pt x="12" y="34"/>
                    <a:pt x="12" y="34"/>
                  </a:cubicBezTo>
                  <a:cubicBezTo>
                    <a:pt x="12" y="13"/>
                    <a:pt x="12" y="13"/>
                    <a:pt x="12" y="13"/>
                  </a:cubicBezTo>
                  <a:cubicBezTo>
                    <a:pt x="12" y="12"/>
                    <a:pt x="12" y="12"/>
                    <a:pt x="12" y="12"/>
                  </a:cubicBezTo>
                  <a:cubicBezTo>
                    <a:pt x="285" y="12"/>
                    <a:pt x="285" y="12"/>
                    <a:pt x="285" y="12"/>
                  </a:cubicBezTo>
                  <a:lnTo>
                    <a:pt x="285" y="34"/>
                  </a:lnTo>
                  <a:close/>
                  <a:moveTo>
                    <a:pt x="35" y="262"/>
                  </a:moveTo>
                  <a:cubicBezTo>
                    <a:pt x="161" y="262"/>
                    <a:pt x="161" y="262"/>
                    <a:pt x="161" y="262"/>
                  </a:cubicBezTo>
                  <a:cubicBezTo>
                    <a:pt x="161" y="161"/>
                    <a:pt x="161" y="161"/>
                    <a:pt x="161" y="161"/>
                  </a:cubicBezTo>
                  <a:cubicBezTo>
                    <a:pt x="35" y="161"/>
                    <a:pt x="35" y="161"/>
                    <a:pt x="35" y="161"/>
                  </a:cubicBezTo>
                  <a:lnTo>
                    <a:pt x="35" y="262"/>
                  </a:lnTo>
                  <a:close/>
                  <a:moveTo>
                    <a:pt x="47" y="173"/>
                  </a:moveTo>
                  <a:cubicBezTo>
                    <a:pt x="149" y="173"/>
                    <a:pt x="149" y="173"/>
                    <a:pt x="149" y="173"/>
                  </a:cubicBezTo>
                  <a:cubicBezTo>
                    <a:pt x="149" y="250"/>
                    <a:pt x="149" y="250"/>
                    <a:pt x="149" y="250"/>
                  </a:cubicBezTo>
                  <a:cubicBezTo>
                    <a:pt x="47" y="250"/>
                    <a:pt x="47" y="250"/>
                    <a:pt x="47" y="250"/>
                  </a:cubicBezTo>
                  <a:lnTo>
                    <a:pt x="4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7" name="Icon"/>
            <p:cNvSpPr>
              <a:spLocks noChangeAspect="1" noEditPoints="1"/>
            </p:cNvSpPr>
            <p:nvPr/>
          </p:nvSpPr>
          <p:spPr bwMode="auto">
            <a:xfrm>
              <a:off x="18386521" y="7064031"/>
              <a:ext cx="294862" cy="416935"/>
            </a:xfrm>
            <a:custGeom>
              <a:avLst/>
              <a:gdLst>
                <a:gd name="T0" fmla="*/ 99 w 275"/>
                <a:gd name="T1" fmla="*/ 383 h 390"/>
                <a:gd name="T2" fmla="*/ 17 w 275"/>
                <a:gd name="T3" fmla="*/ 248 h 390"/>
                <a:gd name="T4" fmla="*/ 106 w 275"/>
                <a:gd name="T5" fmla="*/ 107 h 390"/>
                <a:gd name="T6" fmla="*/ 88 w 275"/>
                <a:gd name="T7" fmla="*/ 0 h 390"/>
                <a:gd name="T8" fmla="*/ 240 w 275"/>
                <a:gd name="T9" fmla="*/ 148 h 390"/>
                <a:gd name="T10" fmla="*/ 252 w 275"/>
                <a:gd name="T11" fmla="*/ 326 h 390"/>
                <a:gd name="T12" fmla="*/ 169 w 275"/>
                <a:gd name="T13" fmla="*/ 386 h 390"/>
                <a:gd name="T14" fmla="*/ 208 w 275"/>
                <a:gd name="T15" fmla="*/ 272 h 390"/>
                <a:gd name="T16" fmla="*/ 133 w 275"/>
                <a:gd name="T17" fmla="*/ 154 h 390"/>
                <a:gd name="T18" fmla="*/ 129 w 275"/>
                <a:gd name="T19" fmla="*/ 214 h 390"/>
                <a:gd name="T20" fmla="*/ 78 w 275"/>
                <a:gd name="T21" fmla="*/ 282 h 390"/>
                <a:gd name="T22" fmla="*/ 99 w 275"/>
                <a:gd name="T23" fmla="*/ 383 h 390"/>
                <a:gd name="T24" fmla="*/ 139 w 275"/>
                <a:gd name="T25" fmla="*/ 305 h 390"/>
                <a:gd name="T26" fmla="*/ 118 w 275"/>
                <a:gd name="T27" fmla="*/ 351 h 390"/>
                <a:gd name="T28" fmla="*/ 134 w 275"/>
                <a:gd name="T29" fmla="*/ 390 h 390"/>
                <a:gd name="T30" fmla="*/ 163 w 275"/>
                <a:gd name="T31" fmla="*/ 352 h 390"/>
                <a:gd name="T32" fmla="*/ 139 w 275"/>
                <a:gd name="T33" fmla="*/ 3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90">
                  <a:moveTo>
                    <a:pt x="99" y="383"/>
                  </a:moveTo>
                  <a:cubicBezTo>
                    <a:pt x="46" y="378"/>
                    <a:pt x="0" y="307"/>
                    <a:pt x="17" y="248"/>
                  </a:cubicBezTo>
                  <a:cubicBezTo>
                    <a:pt x="34" y="190"/>
                    <a:pt x="93" y="142"/>
                    <a:pt x="106" y="107"/>
                  </a:cubicBezTo>
                  <a:cubicBezTo>
                    <a:pt x="117" y="77"/>
                    <a:pt x="120" y="52"/>
                    <a:pt x="88" y="0"/>
                  </a:cubicBezTo>
                  <a:cubicBezTo>
                    <a:pt x="157" y="45"/>
                    <a:pt x="211" y="95"/>
                    <a:pt x="240" y="148"/>
                  </a:cubicBezTo>
                  <a:cubicBezTo>
                    <a:pt x="269" y="200"/>
                    <a:pt x="275" y="278"/>
                    <a:pt x="252" y="326"/>
                  </a:cubicBezTo>
                  <a:cubicBezTo>
                    <a:pt x="234" y="365"/>
                    <a:pt x="204" y="379"/>
                    <a:pt x="169" y="386"/>
                  </a:cubicBezTo>
                  <a:cubicBezTo>
                    <a:pt x="206" y="350"/>
                    <a:pt x="212" y="312"/>
                    <a:pt x="208" y="272"/>
                  </a:cubicBezTo>
                  <a:cubicBezTo>
                    <a:pt x="203" y="224"/>
                    <a:pt x="133" y="154"/>
                    <a:pt x="133" y="154"/>
                  </a:cubicBezTo>
                  <a:cubicBezTo>
                    <a:pt x="133" y="154"/>
                    <a:pt x="145" y="177"/>
                    <a:pt x="129" y="214"/>
                  </a:cubicBezTo>
                  <a:cubicBezTo>
                    <a:pt x="112" y="252"/>
                    <a:pt x="88" y="253"/>
                    <a:pt x="78" y="282"/>
                  </a:cubicBezTo>
                  <a:cubicBezTo>
                    <a:pt x="68" y="311"/>
                    <a:pt x="78" y="343"/>
                    <a:pt x="99" y="383"/>
                  </a:cubicBezTo>
                  <a:close/>
                  <a:moveTo>
                    <a:pt x="139" y="305"/>
                  </a:moveTo>
                  <a:cubicBezTo>
                    <a:pt x="146" y="330"/>
                    <a:pt x="123" y="334"/>
                    <a:pt x="118" y="351"/>
                  </a:cubicBezTo>
                  <a:cubicBezTo>
                    <a:pt x="111" y="372"/>
                    <a:pt x="124" y="390"/>
                    <a:pt x="134" y="390"/>
                  </a:cubicBezTo>
                  <a:cubicBezTo>
                    <a:pt x="153" y="390"/>
                    <a:pt x="163" y="366"/>
                    <a:pt x="163" y="352"/>
                  </a:cubicBezTo>
                  <a:cubicBezTo>
                    <a:pt x="163" y="335"/>
                    <a:pt x="159" y="326"/>
                    <a:pt x="139"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8" name="Icon"/>
            <p:cNvSpPr>
              <a:spLocks noChangeAspect="1"/>
            </p:cNvSpPr>
            <p:nvPr/>
          </p:nvSpPr>
          <p:spPr bwMode="auto">
            <a:xfrm>
              <a:off x="16922138" y="7074597"/>
              <a:ext cx="169404" cy="395803"/>
            </a:xfrm>
            <a:custGeom>
              <a:avLst/>
              <a:gdLst>
                <a:gd name="T0" fmla="*/ 49 w 178"/>
                <a:gd name="T1" fmla="*/ 214 h 420"/>
                <a:gd name="T2" fmla="*/ 146 w 178"/>
                <a:gd name="T3" fmla="*/ 0 h 420"/>
                <a:gd name="T4" fmla="*/ 81 w 178"/>
                <a:gd name="T5" fmla="*/ 0 h 420"/>
                <a:gd name="T6" fmla="*/ 0 w 178"/>
                <a:gd name="T7" fmla="*/ 277 h 420"/>
                <a:gd name="T8" fmla="*/ 98 w 178"/>
                <a:gd name="T9" fmla="*/ 229 h 420"/>
                <a:gd name="T10" fmla="*/ 96 w 178"/>
                <a:gd name="T11" fmla="*/ 327 h 420"/>
                <a:gd name="T12" fmla="*/ 68 w 178"/>
                <a:gd name="T13" fmla="*/ 323 h 420"/>
                <a:gd name="T14" fmla="*/ 95 w 178"/>
                <a:gd name="T15" fmla="*/ 420 h 420"/>
                <a:gd name="T16" fmla="*/ 152 w 178"/>
                <a:gd name="T17" fmla="*/ 336 h 420"/>
                <a:gd name="T18" fmla="*/ 124 w 178"/>
                <a:gd name="T19" fmla="*/ 332 h 420"/>
                <a:gd name="T20" fmla="*/ 178 w 178"/>
                <a:gd name="T21" fmla="*/ 145 h 420"/>
                <a:gd name="T22" fmla="*/ 49 w 178"/>
                <a:gd name="T23" fmla="*/ 2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20">
                  <a:moveTo>
                    <a:pt x="49" y="214"/>
                  </a:moveTo>
                  <a:cubicBezTo>
                    <a:pt x="146" y="0"/>
                    <a:pt x="146" y="0"/>
                    <a:pt x="146" y="0"/>
                  </a:cubicBezTo>
                  <a:cubicBezTo>
                    <a:pt x="146" y="0"/>
                    <a:pt x="99" y="0"/>
                    <a:pt x="81" y="0"/>
                  </a:cubicBezTo>
                  <a:cubicBezTo>
                    <a:pt x="0" y="277"/>
                    <a:pt x="0" y="277"/>
                    <a:pt x="0" y="277"/>
                  </a:cubicBezTo>
                  <a:cubicBezTo>
                    <a:pt x="98" y="229"/>
                    <a:pt x="98" y="229"/>
                    <a:pt x="98" y="229"/>
                  </a:cubicBezTo>
                  <a:cubicBezTo>
                    <a:pt x="96" y="327"/>
                    <a:pt x="96" y="327"/>
                    <a:pt x="96" y="327"/>
                  </a:cubicBezTo>
                  <a:cubicBezTo>
                    <a:pt x="68" y="323"/>
                    <a:pt x="68" y="323"/>
                    <a:pt x="68" y="323"/>
                  </a:cubicBezTo>
                  <a:cubicBezTo>
                    <a:pt x="95" y="420"/>
                    <a:pt x="95" y="420"/>
                    <a:pt x="95" y="420"/>
                  </a:cubicBezTo>
                  <a:cubicBezTo>
                    <a:pt x="152" y="336"/>
                    <a:pt x="152" y="336"/>
                    <a:pt x="152" y="336"/>
                  </a:cubicBezTo>
                  <a:cubicBezTo>
                    <a:pt x="124" y="332"/>
                    <a:pt x="124" y="332"/>
                    <a:pt x="124" y="332"/>
                  </a:cubicBezTo>
                  <a:cubicBezTo>
                    <a:pt x="178" y="145"/>
                    <a:pt x="178" y="145"/>
                    <a:pt x="178" y="145"/>
                  </a:cubicBezTo>
                  <a:cubicBezTo>
                    <a:pt x="49" y="214"/>
                    <a:pt x="49" y="214"/>
                    <a:pt x="49" y="2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9" name="Icon"/>
            <p:cNvSpPr>
              <a:spLocks noChangeAspect="1" noEditPoints="1"/>
            </p:cNvSpPr>
            <p:nvPr/>
          </p:nvSpPr>
          <p:spPr bwMode="auto">
            <a:xfrm>
              <a:off x="17245807" y="7089750"/>
              <a:ext cx="368203" cy="365496"/>
            </a:xfrm>
            <a:custGeom>
              <a:avLst/>
              <a:gdLst>
                <a:gd name="T0" fmla="*/ 428 w 816"/>
                <a:gd name="T1" fmla="*/ 69 h 810"/>
                <a:gd name="T2" fmla="*/ 371 w 816"/>
                <a:gd name="T3" fmla="*/ 112 h 810"/>
                <a:gd name="T4" fmla="*/ 392 w 816"/>
                <a:gd name="T5" fmla="*/ 41 h 810"/>
                <a:gd name="T6" fmla="*/ 418 w 816"/>
                <a:gd name="T7" fmla="*/ 41 h 810"/>
                <a:gd name="T8" fmla="*/ 395 w 816"/>
                <a:gd name="T9" fmla="*/ 741 h 810"/>
                <a:gd name="T10" fmla="*/ 371 w 816"/>
                <a:gd name="T11" fmla="*/ 810 h 810"/>
                <a:gd name="T12" fmla="*/ 430 w 816"/>
                <a:gd name="T13" fmla="*/ 767 h 810"/>
                <a:gd name="T14" fmla="*/ 421 w 816"/>
                <a:gd name="T15" fmla="*/ 741 h 810"/>
                <a:gd name="T16" fmla="*/ 568 w 816"/>
                <a:gd name="T17" fmla="*/ 693 h 810"/>
                <a:gd name="T18" fmla="*/ 545 w 816"/>
                <a:gd name="T19" fmla="*/ 764 h 810"/>
                <a:gd name="T20" fmla="*/ 604 w 816"/>
                <a:gd name="T21" fmla="*/ 721 h 810"/>
                <a:gd name="T22" fmla="*/ 595 w 816"/>
                <a:gd name="T23" fmla="*/ 693 h 810"/>
                <a:gd name="T24" fmla="*/ 568 w 816"/>
                <a:gd name="T25" fmla="*/ 88 h 810"/>
                <a:gd name="T26" fmla="*/ 545 w 816"/>
                <a:gd name="T27" fmla="*/ 157 h 810"/>
                <a:gd name="T28" fmla="*/ 604 w 816"/>
                <a:gd name="T29" fmla="*/ 115 h 810"/>
                <a:gd name="T30" fmla="*/ 595 w 816"/>
                <a:gd name="T31" fmla="*/ 88 h 810"/>
                <a:gd name="T32" fmla="*/ 695 w 816"/>
                <a:gd name="T33" fmla="*/ 217 h 810"/>
                <a:gd name="T34" fmla="*/ 673 w 816"/>
                <a:gd name="T35" fmla="*/ 286 h 810"/>
                <a:gd name="T36" fmla="*/ 730 w 816"/>
                <a:gd name="T37" fmla="*/ 243 h 810"/>
                <a:gd name="T38" fmla="*/ 723 w 816"/>
                <a:gd name="T39" fmla="*/ 217 h 810"/>
                <a:gd name="T40" fmla="*/ 695 w 816"/>
                <a:gd name="T41" fmla="*/ 567 h 810"/>
                <a:gd name="T42" fmla="*/ 673 w 816"/>
                <a:gd name="T43" fmla="*/ 638 h 810"/>
                <a:gd name="T44" fmla="*/ 730 w 816"/>
                <a:gd name="T45" fmla="*/ 593 h 810"/>
                <a:gd name="T46" fmla="*/ 723 w 816"/>
                <a:gd name="T47" fmla="*/ 567 h 810"/>
                <a:gd name="T48" fmla="*/ 745 w 816"/>
                <a:gd name="T49" fmla="*/ 388 h 810"/>
                <a:gd name="T50" fmla="*/ 721 w 816"/>
                <a:gd name="T51" fmla="*/ 460 h 810"/>
                <a:gd name="T52" fmla="*/ 780 w 816"/>
                <a:gd name="T53" fmla="*/ 417 h 810"/>
                <a:gd name="T54" fmla="*/ 771 w 816"/>
                <a:gd name="T55" fmla="*/ 388 h 810"/>
                <a:gd name="T56" fmla="*/ 216 w 816"/>
                <a:gd name="T57" fmla="*/ 88 h 810"/>
                <a:gd name="T58" fmla="*/ 195 w 816"/>
                <a:gd name="T59" fmla="*/ 160 h 810"/>
                <a:gd name="T60" fmla="*/ 252 w 816"/>
                <a:gd name="T61" fmla="*/ 115 h 810"/>
                <a:gd name="T62" fmla="*/ 242 w 816"/>
                <a:gd name="T63" fmla="*/ 88 h 810"/>
                <a:gd name="T64" fmla="*/ 92 w 816"/>
                <a:gd name="T65" fmla="*/ 217 h 810"/>
                <a:gd name="T66" fmla="*/ 69 w 816"/>
                <a:gd name="T67" fmla="*/ 286 h 810"/>
                <a:gd name="T68" fmla="*/ 128 w 816"/>
                <a:gd name="T69" fmla="*/ 243 h 810"/>
                <a:gd name="T70" fmla="*/ 119 w 816"/>
                <a:gd name="T71" fmla="*/ 217 h 810"/>
                <a:gd name="T72" fmla="*/ 45 w 816"/>
                <a:gd name="T73" fmla="*/ 388 h 810"/>
                <a:gd name="T74" fmla="*/ 23 w 816"/>
                <a:gd name="T75" fmla="*/ 460 h 810"/>
                <a:gd name="T76" fmla="*/ 80 w 816"/>
                <a:gd name="T77" fmla="*/ 417 h 810"/>
                <a:gd name="T78" fmla="*/ 73 w 816"/>
                <a:gd name="T79" fmla="*/ 388 h 810"/>
                <a:gd name="T80" fmla="*/ 92 w 816"/>
                <a:gd name="T81" fmla="*/ 567 h 810"/>
                <a:gd name="T82" fmla="*/ 69 w 816"/>
                <a:gd name="T83" fmla="*/ 638 h 810"/>
                <a:gd name="T84" fmla="*/ 128 w 816"/>
                <a:gd name="T85" fmla="*/ 595 h 810"/>
                <a:gd name="T86" fmla="*/ 119 w 816"/>
                <a:gd name="T87" fmla="*/ 567 h 810"/>
                <a:gd name="T88" fmla="*/ 219 w 816"/>
                <a:gd name="T89" fmla="*/ 693 h 810"/>
                <a:gd name="T90" fmla="*/ 195 w 816"/>
                <a:gd name="T91" fmla="*/ 764 h 810"/>
                <a:gd name="T92" fmla="*/ 254 w 816"/>
                <a:gd name="T93" fmla="*/ 721 h 810"/>
                <a:gd name="T94" fmla="*/ 245 w 816"/>
                <a:gd name="T95" fmla="*/ 69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810">
                  <a:moveTo>
                    <a:pt x="418" y="41"/>
                  </a:moveTo>
                  <a:lnTo>
                    <a:pt x="464" y="41"/>
                  </a:lnTo>
                  <a:lnTo>
                    <a:pt x="428" y="69"/>
                  </a:lnTo>
                  <a:lnTo>
                    <a:pt x="442" y="112"/>
                  </a:lnTo>
                  <a:lnTo>
                    <a:pt x="407" y="86"/>
                  </a:lnTo>
                  <a:lnTo>
                    <a:pt x="371" y="112"/>
                  </a:lnTo>
                  <a:lnTo>
                    <a:pt x="385" y="69"/>
                  </a:lnTo>
                  <a:lnTo>
                    <a:pt x="347" y="41"/>
                  </a:lnTo>
                  <a:lnTo>
                    <a:pt x="392" y="41"/>
                  </a:lnTo>
                  <a:lnTo>
                    <a:pt x="407" y="0"/>
                  </a:lnTo>
                  <a:lnTo>
                    <a:pt x="418" y="41"/>
                  </a:lnTo>
                  <a:lnTo>
                    <a:pt x="418" y="41"/>
                  </a:lnTo>
                  <a:close/>
                  <a:moveTo>
                    <a:pt x="421" y="741"/>
                  </a:moveTo>
                  <a:lnTo>
                    <a:pt x="409" y="698"/>
                  </a:lnTo>
                  <a:lnTo>
                    <a:pt x="395" y="741"/>
                  </a:lnTo>
                  <a:lnTo>
                    <a:pt x="349" y="741"/>
                  </a:lnTo>
                  <a:lnTo>
                    <a:pt x="385" y="767"/>
                  </a:lnTo>
                  <a:lnTo>
                    <a:pt x="371" y="810"/>
                  </a:lnTo>
                  <a:lnTo>
                    <a:pt x="409" y="783"/>
                  </a:lnTo>
                  <a:lnTo>
                    <a:pt x="445" y="810"/>
                  </a:lnTo>
                  <a:lnTo>
                    <a:pt x="430" y="767"/>
                  </a:lnTo>
                  <a:lnTo>
                    <a:pt x="466" y="741"/>
                  </a:lnTo>
                  <a:lnTo>
                    <a:pt x="421" y="741"/>
                  </a:lnTo>
                  <a:lnTo>
                    <a:pt x="421" y="741"/>
                  </a:lnTo>
                  <a:close/>
                  <a:moveTo>
                    <a:pt x="595" y="693"/>
                  </a:moveTo>
                  <a:lnTo>
                    <a:pt x="580" y="650"/>
                  </a:lnTo>
                  <a:lnTo>
                    <a:pt x="568" y="693"/>
                  </a:lnTo>
                  <a:lnTo>
                    <a:pt x="523" y="693"/>
                  </a:lnTo>
                  <a:lnTo>
                    <a:pt x="559" y="721"/>
                  </a:lnTo>
                  <a:lnTo>
                    <a:pt x="545" y="764"/>
                  </a:lnTo>
                  <a:lnTo>
                    <a:pt x="580" y="738"/>
                  </a:lnTo>
                  <a:lnTo>
                    <a:pt x="616" y="764"/>
                  </a:lnTo>
                  <a:lnTo>
                    <a:pt x="604" y="721"/>
                  </a:lnTo>
                  <a:lnTo>
                    <a:pt x="640" y="693"/>
                  </a:lnTo>
                  <a:lnTo>
                    <a:pt x="595" y="693"/>
                  </a:lnTo>
                  <a:lnTo>
                    <a:pt x="595" y="693"/>
                  </a:lnTo>
                  <a:close/>
                  <a:moveTo>
                    <a:pt x="595" y="88"/>
                  </a:moveTo>
                  <a:lnTo>
                    <a:pt x="580" y="46"/>
                  </a:lnTo>
                  <a:lnTo>
                    <a:pt x="568" y="88"/>
                  </a:lnTo>
                  <a:lnTo>
                    <a:pt x="523" y="88"/>
                  </a:lnTo>
                  <a:lnTo>
                    <a:pt x="559" y="115"/>
                  </a:lnTo>
                  <a:lnTo>
                    <a:pt x="545" y="157"/>
                  </a:lnTo>
                  <a:lnTo>
                    <a:pt x="580" y="131"/>
                  </a:lnTo>
                  <a:lnTo>
                    <a:pt x="616" y="157"/>
                  </a:lnTo>
                  <a:lnTo>
                    <a:pt x="604" y="115"/>
                  </a:lnTo>
                  <a:lnTo>
                    <a:pt x="640" y="88"/>
                  </a:lnTo>
                  <a:lnTo>
                    <a:pt x="595" y="88"/>
                  </a:lnTo>
                  <a:lnTo>
                    <a:pt x="595" y="88"/>
                  </a:lnTo>
                  <a:close/>
                  <a:moveTo>
                    <a:pt x="723" y="217"/>
                  </a:moveTo>
                  <a:lnTo>
                    <a:pt x="709" y="174"/>
                  </a:lnTo>
                  <a:lnTo>
                    <a:pt x="695" y="217"/>
                  </a:lnTo>
                  <a:lnTo>
                    <a:pt x="649" y="217"/>
                  </a:lnTo>
                  <a:lnTo>
                    <a:pt x="687" y="243"/>
                  </a:lnTo>
                  <a:lnTo>
                    <a:pt x="673" y="286"/>
                  </a:lnTo>
                  <a:lnTo>
                    <a:pt x="709" y="260"/>
                  </a:lnTo>
                  <a:lnTo>
                    <a:pt x="745" y="286"/>
                  </a:lnTo>
                  <a:lnTo>
                    <a:pt x="730" y="243"/>
                  </a:lnTo>
                  <a:lnTo>
                    <a:pt x="768" y="217"/>
                  </a:lnTo>
                  <a:lnTo>
                    <a:pt x="723" y="217"/>
                  </a:lnTo>
                  <a:lnTo>
                    <a:pt x="723" y="217"/>
                  </a:lnTo>
                  <a:close/>
                  <a:moveTo>
                    <a:pt x="723" y="567"/>
                  </a:moveTo>
                  <a:lnTo>
                    <a:pt x="709" y="524"/>
                  </a:lnTo>
                  <a:lnTo>
                    <a:pt x="695" y="567"/>
                  </a:lnTo>
                  <a:lnTo>
                    <a:pt x="649" y="567"/>
                  </a:lnTo>
                  <a:lnTo>
                    <a:pt x="687" y="593"/>
                  </a:lnTo>
                  <a:lnTo>
                    <a:pt x="673" y="638"/>
                  </a:lnTo>
                  <a:lnTo>
                    <a:pt x="709" y="610"/>
                  </a:lnTo>
                  <a:lnTo>
                    <a:pt x="745" y="638"/>
                  </a:lnTo>
                  <a:lnTo>
                    <a:pt x="730" y="593"/>
                  </a:lnTo>
                  <a:lnTo>
                    <a:pt x="768" y="567"/>
                  </a:lnTo>
                  <a:lnTo>
                    <a:pt x="723" y="567"/>
                  </a:lnTo>
                  <a:lnTo>
                    <a:pt x="723" y="567"/>
                  </a:lnTo>
                  <a:close/>
                  <a:moveTo>
                    <a:pt x="771" y="388"/>
                  </a:moveTo>
                  <a:lnTo>
                    <a:pt x="757" y="345"/>
                  </a:lnTo>
                  <a:lnTo>
                    <a:pt x="745" y="388"/>
                  </a:lnTo>
                  <a:lnTo>
                    <a:pt x="699" y="388"/>
                  </a:lnTo>
                  <a:lnTo>
                    <a:pt x="735" y="417"/>
                  </a:lnTo>
                  <a:lnTo>
                    <a:pt x="721" y="460"/>
                  </a:lnTo>
                  <a:lnTo>
                    <a:pt x="757" y="434"/>
                  </a:lnTo>
                  <a:lnTo>
                    <a:pt x="795" y="460"/>
                  </a:lnTo>
                  <a:lnTo>
                    <a:pt x="780" y="417"/>
                  </a:lnTo>
                  <a:lnTo>
                    <a:pt x="816" y="388"/>
                  </a:lnTo>
                  <a:lnTo>
                    <a:pt x="771" y="388"/>
                  </a:lnTo>
                  <a:lnTo>
                    <a:pt x="771" y="388"/>
                  </a:lnTo>
                  <a:close/>
                  <a:moveTo>
                    <a:pt x="242" y="88"/>
                  </a:moveTo>
                  <a:lnTo>
                    <a:pt x="230" y="46"/>
                  </a:lnTo>
                  <a:lnTo>
                    <a:pt x="216" y="88"/>
                  </a:lnTo>
                  <a:lnTo>
                    <a:pt x="171" y="88"/>
                  </a:lnTo>
                  <a:lnTo>
                    <a:pt x="209" y="115"/>
                  </a:lnTo>
                  <a:lnTo>
                    <a:pt x="195" y="160"/>
                  </a:lnTo>
                  <a:lnTo>
                    <a:pt x="230" y="131"/>
                  </a:lnTo>
                  <a:lnTo>
                    <a:pt x="266" y="160"/>
                  </a:lnTo>
                  <a:lnTo>
                    <a:pt x="252" y="115"/>
                  </a:lnTo>
                  <a:lnTo>
                    <a:pt x="288" y="88"/>
                  </a:lnTo>
                  <a:lnTo>
                    <a:pt x="242" y="88"/>
                  </a:lnTo>
                  <a:lnTo>
                    <a:pt x="242" y="88"/>
                  </a:lnTo>
                  <a:close/>
                  <a:moveTo>
                    <a:pt x="119" y="217"/>
                  </a:moveTo>
                  <a:lnTo>
                    <a:pt x="107" y="174"/>
                  </a:lnTo>
                  <a:lnTo>
                    <a:pt x="92" y="217"/>
                  </a:lnTo>
                  <a:lnTo>
                    <a:pt x="47" y="217"/>
                  </a:lnTo>
                  <a:lnTo>
                    <a:pt x="83" y="243"/>
                  </a:lnTo>
                  <a:lnTo>
                    <a:pt x="69" y="286"/>
                  </a:lnTo>
                  <a:lnTo>
                    <a:pt x="107" y="260"/>
                  </a:lnTo>
                  <a:lnTo>
                    <a:pt x="142" y="286"/>
                  </a:lnTo>
                  <a:lnTo>
                    <a:pt x="128" y="243"/>
                  </a:lnTo>
                  <a:lnTo>
                    <a:pt x="164" y="217"/>
                  </a:lnTo>
                  <a:lnTo>
                    <a:pt x="119" y="217"/>
                  </a:lnTo>
                  <a:lnTo>
                    <a:pt x="119" y="217"/>
                  </a:lnTo>
                  <a:close/>
                  <a:moveTo>
                    <a:pt x="73" y="388"/>
                  </a:moveTo>
                  <a:lnTo>
                    <a:pt x="59" y="348"/>
                  </a:lnTo>
                  <a:lnTo>
                    <a:pt x="45" y="388"/>
                  </a:lnTo>
                  <a:lnTo>
                    <a:pt x="0" y="388"/>
                  </a:lnTo>
                  <a:lnTo>
                    <a:pt x="38" y="417"/>
                  </a:lnTo>
                  <a:lnTo>
                    <a:pt x="23" y="460"/>
                  </a:lnTo>
                  <a:lnTo>
                    <a:pt x="59" y="434"/>
                  </a:lnTo>
                  <a:lnTo>
                    <a:pt x="95" y="460"/>
                  </a:lnTo>
                  <a:lnTo>
                    <a:pt x="80" y="417"/>
                  </a:lnTo>
                  <a:lnTo>
                    <a:pt x="119" y="388"/>
                  </a:lnTo>
                  <a:lnTo>
                    <a:pt x="73" y="388"/>
                  </a:lnTo>
                  <a:lnTo>
                    <a:pt x="73" y="388"/>
                  </a:lnTo>
                  <a:close/>
                  <a:moveTo>
                    <a:pt x="119" y="567"/>
                  </a:moveTo>
                  <a:lnTo>
                    <a:pt x="107" y="524"/>
                  </a:lnTo>
                  <a:lnTo>
                    <a:pt x="92" y="567"/>
                  </a:lnTo>
                  <a:lnTo>
                    <a:pt x="47" y="567"/>
                  </a:lnTo>
                  <a:lnTo>
                    <a:pt x="83" y="595"/>
                  </a:lnTo>
                  <a:lnTo>
                    <a:pt x="69" y="638"/>
                  </a:lnTo>
                  <a:lnTo>
                    <a:pt x="107" y="612"/>
                  </a:lnTo>
                  <a:lnTo>
                    <a:pt x="142" y="638"/>
                  </a:lnTo>
                  <a:lnTo>
                    <a:pt x="128" y="595"/>
                  </a:lnTo>
                  <a:lnTo>
                    <a:pt x="164" y="567"/>
                  </a:lnTo>
                  <a:lnTo>
                    <a:pt x="119" y="567"/>
                  </a:lnTo>
                  <a:lnTo>
                    <a:pt x="119" y="567"/>
                  </a:lnTo>
                  <a:close/>
                  <a:moveTo>
                    <a:pt x="245" y="693"/>
                  </a:moveTo>
                  <a:lnTo>
                    <a:pt x="233" y="652"/>
                  </a:lnTo>
                  <a:lnTo>
                    <a:pt x="219" y="693"/>
                  </a:lnTo>
                  <a:lnTo>
                    <a:pt x="173" y="693"/>
                  </a:lnTo>
                  <a:lnTo>
                    <a:pt x="209" y="721"/>
                  </a:lnTo>
                  <a:lnTo>
                    <a:pt x="195" y="764"/>
                  </a:lnTo>
                  <a:lnTo>
                    <a:pt x="233" y="738"/>
                  </a:lnTo>
                  <a:lnTo>
                    <a:pt x="269" y="764"/>
                  </a:lnTo>
                  <a:lnTo>
                    <a:pt x="254" y="721"/>
                  </a:lnTo>
                  <a:lnTo>
                    <a:pt x="290" y="693"/>
                  </a:lnTo>
                  <a:lnTo>
                    <a:pt x="245" y="693"/>
                  </a:lnTo>
                  <a:lnTo>
                    <a:pt x="245" y="6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0" name="Icon"/>
            <p:cNvSpPr>
              <a:spLocks noChangeAspect="1" noEditPoints="1"/>
            </p:cNvSpPr>
            <p:nvPr/>
          </p:nvSpPr>
          <p:spPr bwMode="auto">
            <a:xfrm>
              <a:off x="14271305" y="6507889"/>
              <a:ext cx="618849" cy="331383"/>
            </a:xfrm>
            <a:custGeom>
              <a:avLst/>
              <a:gdLst>
                <a:gd name="T0" fmla="*/ 354 w 522"/>
                <a:gd name="T1" fmla="*/ 228 h 278"/>
                <a:gd name="T2" fmla="*/ 170 w 522"/>
                <a:gd name="T3" fmla="*/ 234 h 278"/>
                <a:gd name="T4" fmla="*/ 354 w 522"/>
                <a:gd name="T5" fmla="*/ 239 h 278"/>
                <a:gd name="T6" fmla="*/ 354 w 522"/>
                <a:gd name="T7" fmla="*/ 222 h 278"/>
                <a:gd name="T8" fmla="*/ 354 w 522"/>
                <a:gd name="T9" fmla="*/ 45 h 278"/>
                <a:gd name="T10" fmla="*/ 337 w 522"/>
                <a:gd name="T11" fmla="*/ 0 h 278"/>
                <a:gd name="T12" fmla="*/ 0 w 522"/>
                <a:gd name="T13" fmla="*/ 0 h 278"/>
                <a:gd name="T14" fmla="*/ 17 w 522"/>
                <a:gd name="T15" fmla="*/ 169 h 278"/>
                <a:gd name="T16" fmla="*/ 46 w 522"/>
                <a:gd name="T17" fmla="*/ 222 h 278"/>
                <a:gd name="T18" fmla="*/ 115 w 522"/>
                <a:gd name="T19" fmla="*/ 179 h 278"/>
                <a:gd name="T20" fmla="*/ 55 w 522"/>
                <a:gd name="T21" fmla="*/ 222 h 278"/>
                <a:gd name="T22" fmla="*/ 6 w 522"/>
                <a:gd name="T23" fmla="*/ 227 h 278"/>
                <a:gd name="T24" fmla="*/ 58 w 522"/>
                <a:gd name="T25" fmla="*/ 237 h 278"/>
                <a:gd name="T26" fmla="*/ 6 w 522"/>
                <a:gd name="T27" fmla="*/ 227 h 278"/>
                <a:gd name="T28" fmla="*/ 115 w 522"/>
                <a:gd name="T29" fmla="*/ 190 h 278"/>
                <a:gd name="T30" fmla="*/ 115 w 522"/>
                <a:gd name="T31" fmla="*/ 278 h 278"/>
                <a:gd name="T32" fmla="*/ 134 w 522"/>
                <a:gd name="T33" fmla="*/ 234 h 278"/>
                <a:gd name="T34" fmla="*/ 96 w 522"/>
                <a:gd name="T35" fmla="*/ 234 h 278"/>
                <a:gd name="T36" fmla="*/ 134 w 522"/>
                <a:gd name="T37" fmla="*/ 234 h 278"/>
                <a:gd name="T38" fmla="*/ 435 w 522"/>
                <a:gd name="T39" fmla="*/ 182 h 278"/>
                <a:gd name="T40" fmla="*/ 435 w 522"/>
                <a:gd name="T41" fmla="*/ 277 h 278"/>
                <a:gd name="T42" fmla="*/ 455 w 522"/>
                <a:gd name="T43" fmla="*/ 229 h 278"/>
                <a:gd name="T44" fmla="*/ 414 w 522"/>
                <a:gd name="T45" fmla="*/ 229 h 278"/>
                <a:gd name="T46" fmla="*/ 455 w 522"/>
                <a:gd name="T47" fmla="*/ 229 h 278"/>
                <a:gd name="T48" fmla="*/ 521 w 522"/>
                <a:gd name="T49" fmla="*/ 129 h 278"/>
                <a:gd name="T50" fmla="*/ 358 w 522"/>
                <a:gd name="T51" fmla="*/ 44 h 278"/>
                <a:gd name="T52" fmla="*/ 376 w 522"/>
                <a:gd name="T53" fmla="*/ 213 h 278"/>
                <a:gd name="T54" fmla="*/ 493 w 522"/>
                <a:gd name="T55" fmla="*/ 213 h 278"/>
                <a:gd name="T56" fmla="*/ 378 w 522"/>
                <a:gd name="T57" fmla="*/ 125 h 278"/>
                <a:gd name="T58" fmla="*/ 400 w 522"/>
                <a:gd name="T59" fmla="*/ 137 h 278"/>
                <a:gd name="T60" fmla="*/ 378 w 522"/>
                <a:gd name="T61" fmla="*/ 125 h 278"/>
                <a:gd name="T62" fmla="*/ 455 w 522"/>
                <a:gd name="T63" fmla="*/ 128 h 278"/>
                <a:gd name="T64" fmla="*/ 372 w 522"/>
                <a:gd name="T65" fmla="*/ 99 h 278"/>
                <a:gd name="T66" fmla="*/ 476 w 522"/>
                <a:gd name="T67" fmla="*/ 56 h 278"/>
                <a:gd name="T68" fmla="*/ 358 w 522"/>
                <a:gd name="T69" fmla="*/ 217 h 278"/>
                <a:gd name="T70" fmla="*/ 378 w 522"/>
                <a:gd name="T71" fmla="*/ 238 h 278"/>
                <a:gd name="T72" fmla="*/ 358 w 522"/>
                <a:gd name="T73" fmla="*/ 217 h 278"/>
                <a:gd name="T74" fmla="*/ 522 w 522"/>
                <a:gd name="T75" fmla="*/ 218 h 278"/>
                <a:gd name="T76" fmla="*/ 502 w 522"/>
                <a:gd name="T77" fmla="*/ 23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2" h="278">
                  <a:moveTo>
                    <a:pt x="354" y="239"/>
                  </a:moveTo>
                  <a:cubicBezTo>
                    <a:pt x="354" y="228"/>
                    <a:pt x="354" y="228"/>
                    <a:pt x="354" y="228"/>
                  </a:cubicBezTo>
                  <a:cubicBezTo>
                    <a:pt x="169" y="228"/>
                    <a:pt x="169" y="228"/>
                    <a:pt x="169" y="228"/>
                  </a:cubicBezTo>
                  <a:cubicBezTo>
                    <a:pt x="170" y="230"/>
                    <a:pt x="170" y="232"/>
                    <a:pt x="170" y="234"/>
                  </a:cubicBezTo>
                  <a:cubicBezTo>
                    <a:pt x="170" y="236"/>
                    <a:pt x="170" y="237"/>
                    <a:pt x="169" y="239"/>
                  </a:cubicBezTo>
                  <a:cubicBezTo>
                    <a:pt x="354" y="239"/>
                    <a:pt x="354" y="239"/>
                    <a:pt x="354" y="239"/>
                  </a:cubicBezTo>
                  <a:close/>
                  <a:moveTo>
                    <a:pt x="169" y="222"/>
                  </a:moveTo>
                  <a:cubicBezTo>
                    <a:pt x="354" y="222"/>
                    <a:pt x="354" y="222"/>
                    <a:pt x="354" y="222"/>
                  </a:cubicBezTo>
                  <a:cubicBezTo>
                    <a:pt x="354" y="169"/>
                    <a:pt x="354" y="169"/>
                    <a:pt x="354" y="169"/>
                  </a:cubicBezTo>
                  <a:cubicBezTo>
                    <a:pt x="354" y="45"/>
                    <a:pt x="354" y="45"/>
                    <a:pt x="354" y="45"/>
                  </a:cubicBezTo>
                  <a:cubicBezTo>
                    <a:pt x="337" y="45"/>
                    <a:pt x="337" y="45"/>
                    <a:pt x="337" y="45"/>
                  </a:cubicBezTo>
                  <a:cubicBezTo>
                    <a:pt x="337" y="0"/>
                    <a:pt x="337" y="0"/>
                    <a:pt x="337" y="0"/>
                  </a:cubicBezTo>
                  <a:cubicBezTo>
                    <a:pt x="17" y="0"/>
                    <a:pt x="17" y="0"/>
                    <a:pt x="17" y="0"/>
                  </a:cubicBezTo>
                  <a:cubicBezTo>
                    <a:pt x="0" y="0"/>
                    <a:pt x="0" y="0"/>
                    <a:pt x="0" y="0"/>
                  </a:cubicBezTo>
                  <a:cubicBezTo>
                    <a:pt x="0" y="169"/>
                    <a:pt x="0" y="169"/>
                    <a:pt x="0" y="169"/>
                  </a:cubicBezTo>
                  <a:cubicBezTo>
                    <a:pt x="17" y="169"/>
                    <a:pt x="17" y="169"/>
                    <a:pt x="17" y="169"/>
                  </a:cubicBezTo>
                  <a:cubicBezTo>
                    <a:pt x="17" y="204"/>
                    <a:pt x="17" y="204"/>
                    <a:pt x="17" y="204"/>
                  </a:cubicBezTo>
                  <a:cubicBezTo>
                    <a:pt x="46" y="222"/>
                    <a:pt x="46" y="222"/>
                    <a:pt x="46" y="222"/>
                  </a:cubicBezTo>
                  <a:cubicBezTo>
                    <a:pt x="61" y="222"/>
                    <a:pt x="61" y="222"/>
                    <a:pt x="61" y="222"/>
                  </a:cubicBezTo>
                  <a:cubicBezTo>
                    <a:pt x="66" y="198"/>
                    <a:pt x="88" y="179"/>
                    <a:pt x="115" y="179"/>
                  </a:cubicBezTo>
                  <a:cubicBezTo>
                    <a:pt x="141" y="179"/>
                    <a:pt x="163" y="198"/>
                    <a:pt x="169" y="222"/>
                  </a:cubicBezTo>
                  <a:close/>
                  <a:moveTo>
                    <a:pt x="55" y="222"/>
                  </a:moveTo>
                  <a:cubicBezTo>
                    <a:pt x="55" y="222"/>
                    <a:pt x="55" y="222"/>
                    <a:pt x="55" y="222"/>
                  </a:cubicBezTo>
                  <a:moveTo>
                    <a:pt x="6" y="227"/>
                  </a:moveTo>
                  <a:cubicBezTo>
                    <a:pt x="58" y="227"/>
                    <a:pt x="58" y="227"/>
                    <a:pt x="58" y="227"/>
                  </a:cubicBezTo>
                  <a:cubicBezTo>
                    <a:pt x="58" y="237"/>
                    <a:pt x="58" y="237"/>
                    <a:pt x="58" y="237"/>
                  </a:cubicBezTo>
                  <a:cubicBezTo>
                    <a:pt x="6" y="237"/>
                    <a:pt x="6" y="237"/>
                    <a:pt x="6" y="237"/>
                  </a:cubicBezTo>
                  <a:cubicBezTo>
                    <a:pt x="6" y="227"/>
                    <a:pt x="6" y="227"/>
                    <a:pt x="6" y="227"/>
                  </a:cubicBezTo>
                  <a:close/>
                  <a:moveTo>
                    <a:pt x="159" y="234"/>
                  </a:moveTo>
                  <a:cubicBezTo>
                    <a:pt x="159" y="210"/>
                    <a:pt x="139" y="190"/>
                    <a:pt x="115" y="190"/>
                  </a:cubicBezTo>
                  <a:cubicBezTo>
                    <a:pt x="90" y="190"/>
                    <a:pt x="71" y="210"/>
                    <a:pt x="71" y="234"/>
                  </a:cubicBezTo>
                  <a:cubicBezTo>
                    <a:pt x="71" y="258"/>
                    <a:pt x="90" y="278"/>
                    <a:pt x="115" y="278"/>
                  </a:cubicBezTo>
                  <a:cubicBezTo>
                    <a:pt x="139" y="278"/>
                    <a:pt x="159" y="258"/>
                    <a:pt x="159" y="234"/>
                  </a:cubicBezTo>
                  <a:close/>
                  <a:moveTo>
                    <a:pt x="134" y="234"/>
                  </a:moveTo>
                  <a:cubicBezTo>
                    <a:pt x="134" y="244"/>
                    <a:pt x="125" y="253"/>
                    <a:pt x="115" y="253"/>
                  </a:cubicBezTo>
                  <a:cubicBezTo>
                    <a:pt x="104" y="253"/>
                    <a:pt x="96" y="244"/>
                    <a:pt x="96" y="234"/>
                  </a:cubicBezTo>
                  <a:cubicBezTo>
                    <a:pt x="96" y="223"/>
                    <a:pt x="104" y="215"/>
                    <a:pt x="115" y="215"/>
                  </a:cubicBezTo>
                  <a:cubicBezTo>
                    <a:pt x="125" y="215"/>
                    <a:pt x="134" y="223"/>
                    <a:pt x="134" y="234"/>
                  </a:cubicBezTo>
                  <a:close/>
                  <a:moveTo>
                    <a:pt x="482" y="229"/>
                  </a:moveTo>
                  <a:cubicBezTo>
                    <a:pt x="482" y="203"/>
                    <a:pt x="461" y="182"/>
                    <a:pt x="435" y="182"/>
                  </a:cubicBezTo>
                  <a:cubicBezTo>
                    <a:pt x="408" y="182"/>
                    <a:pt x="387" y="203"/>
                    <a:pt x="387" y="229"/>
                  </a:cubicBezTo>
                  <a:cubicBezTo>
                    <a:pt x="387" y="255"/>
                    <a:pt x="408" y="277"/>
                    <a:pt x="435" y="277"/>
                  </a:cubicBezTo>
                  <a:cubicBezTo>
                    <a:pt x="461" y="277"/>
                    <a:pt x="482" y="255"/>
                    <a:pt x="482" y="229"/>
                  </a:cubicBezTo>
                  <a:close/>
                  <a:moveTo>
                    <a:pt x="455" y="229"/>
                  </a:moveTo>
                  <a:cubicBezTo>
                    <a:pt x="455" y="241"/>
                    <a:pt x="446" y="250"/>
                    <a:pt x="435" y="250"/>
                  </a:cubicBezTo>
                  <a:cubicBezTo>
                    <a:pt x="423" y="250"/>
                    <a:pt x="414" y="241"/>
                    <a:pt x="414" y="229"/>
                  </a:cubicBezTo>
                  <a:cubicBezTo>
                    <a:pt x="414" y="218"/>
                    <a:pt x="423" y="209"/>
                    <a:pt x="435" y="209"/>
                  </a:cubicBezTo>
                  <a:cubicBezTo>
                    <a:pt x="446" y="209"/>
                    <a:pt x="455" y="218"/>
                    <a:pt x="455" y="229"/>
                  </a:cubicBezTo>
                  <a:close/>
                  <a:moveTo>
                    <a:pt x="521" y="213"/>
                  </a:moveTo>
                  <a:cubicBezTo>
                    <a:pt x="521" y="129"/>
                    <a:pt x="521" y="129"/>
                    <a:pt x="521" y="129"/>
                  </a:cubicBezTo>
                  <a:cubicBezTo>
                    <a:pt x="490" y="44"/>
                    <a:pt x="490" y="44"/>
                    <a:pt x="490" y="44"/>
                  </a:cubicBezTo>
                  <a:cubicBezTo>
                    <a:pt x="358" y="44"/>
                    <a:pt x="358" y="44"/>
                    <a:pt x="358" y="44"/>
                  </a:cubicBezTo>
                  <a:cubicBezTo>
                    <a:pt x="358" y="213"/>
                    <a:pt x="358" y="213"/>
                    <a:pt x="358" y="213"/>
                  </a:cubicBezTo>
                  <a:cubicBezTo>
                    <a:pt x="376" y="213"/>
                    <a:pt x="376" y="213"/>
                    <a:pt x="376" y="213"/>
                  </a:cubicBezTo>
                  <a:cubicBezTo>
                    <a:pt x="383" y="188"/>
                    <a:pt x="407" y="169"/>
                    <a:pt x="435" y="169"/>
                  </a:cubicBezTo>
                  <a:cubicBezTo>
                    <a:pt x="463" y="169"/>
                    <a:pt x="486" y="188"/>
                    <a:pt x="493" y="213"/>
                  </a:cubicBezTo>
                  <a:cubicBezTo>
                    <a:pt x="521" y="213"/>
                    <a:pt x="521" y="213"/>
                    <a:pt x="521" y="213"/>
                  </a:cubicBezTo>
                  <a:close/>
                  <a:moveTo>
                    <a:pt x="378" y="125"/>
                  </a:moveTo>
                  <a:cubicBezTo>
                    <a:pt x="400" y="125"/>
                    <a:pt x="400" y="125"/>
                    <a:pt x="400" y="125"/>
                  </a:cubicBezTo>
                  <a:cubicBezTo>
                    <a:pt x="400" y="137"/>
                    <a:pt x="400" y="137"/>
                    <a:pt x="400" y="137"/>
                  </a:cubicBezTo>
                  <a:cubicBezTo>
                    <a:pt x="378" y="137"/>
                    <a:pt x="378" y="137"/>
                    <a:pt x="378" y="137"/>
                  </a:cubicBezTo>
                  <a:cubicBezTo>
                    <a:pt x="378" y="125"/>
                    <a:pt x="378" y="125"/>
                    <a:pt x="378" y="125"/>
                  </a:cubicBezTo>
                  <a:close/>
                  <a:moveTo>
                    <a:pt x="502" y="128"/>
                  </a:moveTo>
                  <a:cubicBezTo>
                    <a:pt x="455" y="128"/>
                    <a:pt x="455" y="128"/>
                    <a:pt x="455" y="128"/>
                  </a:cubicBezTo>
                  <a:cubicBezTo>
                    <a:pt x="426" y="99"/>
                    <a:pt x="426" y="99"/>
                    <a:pt x="426" y="99"/>
                  </a:cubicBezTo>
                  <a:cubicBezTo>
                    <a:pt x="372" y="99"/>
                    <a:pt x="372" y="99"/>
                    <a:pt x="372" y="99"/>
                  </a:cubicBezTo>
                  <a:cubicBezTo>
                    <a:pt x="372" y="56"/>
                    <a:pt x="372" y="56"/>
                    <a:pt x="372" y="56"/>
                  </a:cubicBezTo>
                  <a:cubicBezTo>
                    <a:pt x="476" y="56"/>
                    <a:pt x="476" y="56"/>
                    <a:pt x="476" y="56"/>
                  </a:cubicBezTo>
                  <a:cubicBezTo>
                    <a:pt x="502" y="128"/>
                    <a:pt x="502" y="128"/>
                    <a:pt x="502" y="128"/>
                  </a:cubicBezTo>
                  <a:close/>
                  <a:moveTo>
                    <a:pt x="358" y="217"/>
                  </a:moveTo>
                  <a:cubicBezTo>
                    <a:pt x="378" y="217"/>
                    <a:pt x="378" y="217"/>
                    <a:pt x="378" y="217"/>
                  </a:cubicBezTo>
                  <a:cubicBezTo>
                    <a:pt x="378" y="238"/>
                    <a:pt x="378" y="238"/>
                    <a:pt x="378" y="238"/>
                  </a:cubicBezTo>
                  <a:cubicBezTo>
                    <a:pt x="358" y="238"/>
                    <a:pt x="358" y="238"/>
                    <a:pt x="358" y="238"/>
                  </a:cubicBezTo>
                  <a:cubicBezTo>
                    <a:pt x="358" y="217"/>
                    <a:pt x="358" y="217"/>
                    <a:pt x="358" y="217"/>
                  </a:cubicBezTo>
                  <a:close/>
                  <a:moveTo>
                    <a:pt x="497" y="218"/>
                  </a:moveTo>
                  <a:cubicBezTo>
                    <a:pt x="522" y="218"/>
                    <a:pt x="522" y="218"/>
                    <a:pt x="522" y="218"/>
                  </a:cubicBezTo>
                  <a:cubicBezTo>
                    <a:pt x="522" y="237"/>
                    <a:pt x="522" y="237"/>
                    <a:pt x="522" y="237"/>
                  </a:cubicBezTo>
                  <a:cubicBezTo>
                    <a:pt x="502" y="237"/>
                    <a:pt x="502" y="237"/>
                    <a:pt x="502" y="237"/>
                  </a:cubicBezTo>
                  <a:cubicBezTo>
                    <a:pt x="497" y="218"/>
                    <a:pt x="497" y="218"/>
                    <a:pt x="497"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1" name="Icon"/>
            <p:cNvSpPr>
              <a:spLocks noChangeAspect="1" noEditPoints="1"/>
            </p:cNvSpPr>
            <p:nvPr/>
          </p:nvSpPr>
          <p:spPr bwMode="auto">
            <a:xfrm>
              <a:off x="14885560" y="7088397"/>
              <a:ext cx="388029" cy="368203"/>
            </a:xfrm>
            <a:custGeom>
              <a:avLst/>
              <a:gdLst>
                <a:gd name="T0" fmla="*/ 172 w 345"/>
                <a:gd name="T1" fmla="*/ 0 h 327"/>
                <a:gd name="T2" fmla="*/ 23 w 345"/>
                <a:gd name="T3" fmla="*/ 81 h 327"/>
                <a:gd name="T4" fmla="*/ 322 w 345"/>
                <a:gd name="T5" fmla="*/ 81 h 327"/>
                <a:gd name="T6" fmla="*/ 172 w 345"/>
                <a:gd name="T7" fmla="*/ 0 h 327"/>
                <a:gd name="T8" fmla="*/ 172 w 345"/>
                <a:gd name="T9" fmla="*/ 68 h 327"/>
                <a:gd name="T10" fmla="*/ 151 w 345"/>
                <a:gd name="T11" fmla="*/ 47 h 327"/>
                <a:gd name="T12" fmla="*/ 172 w 345"/>
                <a:gd name="T13" fmla="*/ 26 h 327"/>
                <a:gd name="T14" fmla="*/ 193 w 345"/>
                <a:gd name="T15" fmla="*/ 47 h 327"/>
                <a:gd name="T16" fmla="*/ 172 w 345"/>
                <a:gd name="T17" fmla="*/ 68 h 327"/>
                <a:gd name="T18" fmla="*/ 325 w 345"/>
                <a:gd name="T19" fmla="*/ 112 h 327"/>
                <a:gd name="T20" fmla="*/ 19 w 345"/>
                <a:gd name="T21" fmla="*/ 112 h 327"/>
                <a:gd name="T22" fmla="*/ 19 w 345"/>
                <a:gd name="T23" fmla="*/ 91 h 327"/>
                <a:gd name="T24" fmla="*/ 325 w 345"/>
                <a:gd name="T25" fmla="*/ 91 h 327"/>
                <a:gd name="T26" fmla="*/ 325 w 345"/>
                <a:gd name="T27" fmla="*/ 112 h 327"/>
                <a:gd name="T28" fmla="*/ 85 w 345"/>
                <a:gd name="T29" fmla="*/ 123 h 327"/>
                <a:gd name="T30" fmla="*/ 85 w 345"/>
                <a:gd name="T31" fmla="*/ 257 h 327"/>
                <a:gd name="T32" fmla="*/ 45 w 345"/>
                <a:gd name="T33" fmla="*/ 257 h 327"/>
                <a:gd name="T34" fmla="*/ 45 w 345"/>
                <a:gd name="T35" fmla="*/ 123 h 327"/>
                <a:gd name="T36" fmla="*/ 85 w 345"/>
                <a:gd name="T37" fmla="*/ 123 h 327"/>
                <a:gd name="T38" fmla="*/ 157 w 345"/>
                <a:gd name="T39" fmla="*/ 123 h 327"/>
                <a:gd name="T40" fmla="*/ 157 w 345"/>
                <a:gd name="T41" fmla="*/ 257 h 327"/>
                <a:gd name="T42" fmla="*/ 117 w 345"/>
                <a:gd name="T43" fmla="*/ 257 h 327"/>
                <a:gd name="T44" fmla="*/ 117 w 345"/>
                <a:gd name="T45" fmla="*/ 123 h 327"/>
                <a:gd name="T46" fmla="*/ 157 w 345"/>
                <a:gd name="T47" fmla="*/ 123 h 327"/>
                <a:gd name="T48" fmla="*/ 229 w 345"/>
                <a:gd name="T49" fmla="*/ 123 h 327"/>
                <a:gd name="T50" fmla="*/ 229 w 345"/>
                <a:gd name="T51" fmla="*/ 257 h 327"/>
                <a:gd name="T52" fmla="*/ 189 w 345"/>
                <a:gd name="T53" fmla="*/ 257 h 327"/>
                <a:gd name="T54" fmla="*/ 189 w 345"/>
                <a:gd name="T55" fmla="*/ 123 h 327"/>
                <a:gd name="T56" fmla="*/ 229 w 345"/>
                <a:gd name="T57" fmla="*/ 123 h 327"/>
                <a:gd name="T58" fmla="*/ 300 w 345"/>
                <a:gd name="T59" fmla="*/ 123 h 327"/>
                <a:gd name="T60" fmla="*/ 300 w 345"/>
                <a:gd name="T61" fmla="*/ 257 h 327"/>
                <a:gd name="T62" fmla="*/ 260 w 345"/>
                <a:gd name="T63" fmla="*/ 257 h 327"/>
                <a:gd name="T64" fmla="*/ 260 w 345"/>
                <a:gd name="T65" fmla="*/ 123 h 327"/>
                <a:gd name="T66" fmla="*/ 300 w 345"/>
                <a:gd name="T67" fmla="*/ 123 h 327"/>
                <a:gd name="T68" fmla="*/ 20 w 345"/>
                <a:gd name="T69" fmla="*/ 270 h 327"/>
                <a:gd name="T70" fmla="*/ 324 w 345"/>
                <a:gd name="T71" fmla="*/ 270 h 327"/>
                <a:gd name="T72" fmla="*/ 324 w 345"/>
                <a:gd name="T73" fmla="*/ 286 h 327"/>
                <a:gd name="T74" fmla="*/ 20 w 345"/>
                <a:gd name="T75" fmla="*/ 286 h 327"/>
                <a:gd name="T76" fmla="*/ 20 w 345"/>
                <a:gd name="T77" fmla="*/ 270 h 327"/>
                <a:gd name="T78" fmla="*/ 345 w 345"/>
                <a:gd name="T79" fmla="*/ 300 h 327"/>
                <a:gd name="T80" fmla="*/ 345 w 345"/>
                <a:gd name="T81" fmla="*/ 327 h 327"/>
                <a:gd name="T82" fmla="*/ 0 w 345"/>
                <a:gd name="T83" fmla="*/ 327 h 327"/>
                <a:gd name="T84" fmla="*/ 0 w 345"/>
                <a:gd name="T85" fmla="*/ 300 h 327"/>
                <a:gd name="T86" fmla="*/ 345 w 345"/>
                <a:gd name="T87" fmla="*/ 30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327">
                  <a:moveTo>
                    <a:pt x="172" y="0"/>
                  </a:moveTo>
                  <a:cubicBezTo>
                    <a:pt x="23" y="81"/>
                    <a:pt x="23" y="81"/>
                    <a:pt x="23" y="81"/>
                  </a:cubicBezTo>
                  <a:cubicBezTo>
                    <a:pt x="322" y="81"/>
                    <a:pt x="322" y="81"/>
                    <a:pt x="322" y="81"/>
                  </a:cubicBezTo>
                  <a:lnTo>
                    <a:pt x="172" y="0"/>
                  </a:lnTo>
                  <a:close/>
                  <a:moveTo>
                    <a:pt x="172" y="68"/>
                  </a:moveTo>
                  <a:cubicBezTo>
                    <a:pt x="161" y="68"/>
                    <a:pt x="151" y="59"/>
                    <a:pt x="151" y="47"/>
                  </a:cubicBezTo>
                  <a:cubicBezTo>
                    <a:pt x="151" y="35"/>
                    <a:pt x="161" y="26"/>
                    <a:pt x="172" y="26"/>
                  </a:cubicBezTo>
                  <a:cubicBezTo>
                    <a:pt x="184" y="26"/>
                    <a:pt x="193" y="35"/>
                    <a:pt x="193" y="47"/>
                  </a:cubicBezTo>
                  <a:cubicBezTo>
                    <a:pt x="193" y="59"/>
                    <a:pt x="184" y="68"/>
                    <a:pt x="172" y="68"/>
                  </a:cubicBezTo>
                  <a:close/>
                  <a:moveTo>
                    <a:pt x="325" y="112"/>
                  </a:moveTo>
                  <a:cubicBezTo>
                    <a:pt x="19" y="112"/>
                    <a:pt x="19" y="112"/>
                    <a:pt x="19" y="112"/>
                  </a:cubicBezTo>
                  <a:cubicBezTo>
                    <a:pt x="19" y="91"/>
                    <a:pt x="19" y="91"/>
                    <a:pt x="19" y="91"/>
                  </a:cubicBezTo>
                  <a:cubicBezTo>
                    <a:pt x="325" y="91"/>
                    <a:pt x="325" y="91"/>
                    <a:pt x="325" y="91"/>
                  </a:cubicBezTo>
                  <a:lnTo>
                    <a:pt x="325" y="112"/>
                  </a:lnTo>
                  <a:close/>
                  <a:moveTo>
                    <a:pt x="85" y="123"/>
                  </a:moveTo>
                  <a:cubicBezTo>
                    <a:pt x="85" y="257"/>
                    <a:pt x="85" y="257"/>
                    <a:pt x="85" y="257"/>
                  </a:cubicBezTo>
                  <a:cubicBezTo>
                    <a:pt x="45" y="257"/>
                    <a:pt x="45" y="257"/>
                    <a:pt x="45" y="257"/>
                  </a:cubicBezTo>
                  <a:cubicBezTo>
                    <a:pt x="45" y="123"/>
                    <a:pt x="45" y="123"/>
                    <a:pt x="45" y="123"/>
                  </a:cubicBezTo>
                  <a:lnTo>
                    <a:pt x="85" y="123"/>
                  </a:lnTo>
                  <a:close/>
                  <a:moveTo>
                    <a:pt x="157" y="123"/>
                  </a:moveTo>
                  <a:cubicBezTo>
                    <a:pt x="157" y="257"/>
                    <a:pt x="157" y="257"/>
                    <a:pt x="157" y="257"/>
                  </a:cubicBezTo>
                  <a:cubicBezTo>
                    <a:pt x="117" y="257"/>
                    <a:pt x="117" y="257"/>
                    <a:pt x="117" y="257"/>
                  </a:cubicBezTo>
                  <a:cubicBezTo>
                    <a:pt x="117" y="123"/>
                    <a:pt x="117" y="123"/>
                    <a:pt x="117" y="123"/>
                  </a:cubicBezTo>
                  <a:lnTo>
                    <a:pt x="157" y="123"/>
                  </a:lnTo>
                  <a:close/>
                  <a:moveTo>
                    <a:pt x="229" y="123"/>
                  </a:moveTo>
                  <a:cubicBezTo>
                    <a:pt x="229" y="257"/>
                    <a:pt x="229" y="257"/>
                    <a:pt x="229" y="257"/>
                  </a:cubicBezTo>
                  <a:cubicBezTo>
                    <a:pt x="189" y="257"/>
                    <a:pt x="189" y="257"/>
                    <a:pt x="189" y="257"/>
                  </a:cubicBezTo>
                  <a:cubicBezTo>
                    <a:pt x="189" y="123"/>
                    <a:pt x="189" y="123"/>
                    <a:pt x="189" y="123"/>
                  </a:cubicBezTo>
                  <a:lnTo>
                    <a:pt x="229" y="123"/>
                  </a:lnTo>
                  <a:close/>
                  <a:moveTo>
                    <a:pt x="300" y="123"/>
                  </a:moveTo>
                  <a:cubicBezTo>
                    <a:pt x="300" y="257"/>
                    <a:pt x="300" y="257"/>
                    <a:pt x="300" y="257"/>
                  </a:cubicBezTo>
                  <a:cubicBezTo>
                    <a:pt x="260" y="257"/>
                    <a:pt x="260" y="257"/>
                    <a:pt x="260" y="257"/>
                  </a:cubicBezTo>
                  <a:cubicBezTo>
                    <a:pt x="260" y="123"/>
                    <a:pt x="260" y="123"/>
                    <a:pt x="260" y="123"/>
                  </a:cubicBezTo>
                  <a:lnTo>
                    <a:pt x="300" y="123"/>
                  </a:lnTo>
                  <a:close/>
                  <a:moveTo>
                    <a:pt x="20" y="270"/>
                  </a:moveTo>
                  <a:cubicBezTo>
                    <a:pt x="324" y="270"/>
                    <a:pt x="324" y="270"/>
                    <a:pt x="324" y="270"/>
                  </a:cubicBezTo>
                  <a:cubicBezTo>
                    <a:pt x="324" y="286"/>
                    <a:pt x="324" y="286"/>
                    <a:pt x="324" y="286"/>
                  </a:cubicBezTo>
                  <a:cubicBezTo>
                    <a:pt x="20" y="286"/>
                    <a:pt x="20" y="286"/>
                    <a:pt x="20" y="286"/>
                  </a:cubicBezTo>
                  <a:lnTo>
                    <a:pt x="20" y="270"/>
                  </a:lnTo>
                  <a:close/>
                  <a:moveTo>
                    <a:pt x="345" y="300"/>
                  </a:moveTo>
                  <a:cubicBezTo>
                    <a:pt x="345" y="327"/>
                    <a:pt x="345" y="327"/>
                    <a:pt x="345" y="327"/>
                  </a:cubicBezTo>
                  <a:cubicBezTo>
                    <a:pt x="0" y="327"/>
                    <a:pt x="0" y="327"/>
                    <a:pt x="0" y="327"/>
                  </a:cubicBezTo>
                  <a:cubicBezTo>
                    <a:pt x="0" y="300"/>
                    <a:pt x="0" y="300"/>
                    <a:pt x="0" y="300"/>
                  </a:cubicBezTo>
                  <a:lnTo>
                    <a:pt x="345" y="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2" name="Icon"/>
            <p:cNvSpPr>
              <a:spLocks noChangeAspect="1" noEditPoints="1"/>
            </p:cNvSpPr>
            <p:nvPr/>
          </p:nvSpPr>
          <p:spPr bwMode="auto">
            <a:xfrm>
              <a:off x="16732079" y="6489479"/>
              <a:ext cx="373868" cy="368203"/>
            </a:xfrm>
            <a:custGeom>
              <a:avLst/>
              <a:gdLst>
                <a:gd name="T0" fmla="*/ 325 w 388"/>
                <a:gd name="T1" fmla="*/ 258 h 382"/>
                <a:gd name="T2" fmla="*/ 370 w 388"/>
                <a:gd name="T3" fmla="*/ 239 h 382"/>
                <a:gd name="T4" fmla="*/ 319 w 388"/>
                <a:gd name="T5" fmla="*/ 332 h 382"/>
                <a:gd name="T6" fmla="*/ 288 w 388"/>
                <a:gd name="T7" fmla="*/ 352 h 382"/>
                <a:gd name="T8" fmla="*/ 242 w 388"/>
                <a:gd name="T9" fmla="*/ 352 h 382"/>
                <a:gd name="T10" fmla="*/ 242 w 388"/>
                <a:gd name="T11" fmla="*/ 382 h 382"/>
                <a:gd name="T12" fmla="*/ 199 w 388"/>
                <a:gd name="T13" fmla="*/ 307 h 382"/>
                <a:gd name="T14" fmla="*/ 242 w 388"/>
                <a:gd name="T15" fmla="*/ 232 h 382"/>
                <a:gd name="T16" fmla="*/ 242 w 388"/>
                <a:gd name="T17" fmla="*/ 258 h 382"/>
                <a:gd name="T18" fmla="*/ 325 w 388"/>
                <a:gd name="T19" fmla="*/ 258 h 382"/>
                <a:gd name="T20" fmla="*/ 260 w 388"/>
                <a:gd name="T21" fmla="*/ 179 h 382"/>
                <a:gd name="T22" fmla="*/ 299 w 388"/>
                <a:gd name="T23" fmla="*/ 251 h 382"/>
                <a:gd name="T24" fmla="*/ 375 w 388"/>
                <a:gd name="T25" fmla="*/ 199 h 382"/>
                <a:gd name="T26" fmla="*/ 339 w 388"/>
                <a:gd name="T27" fmla="*/ 130 h 382"/>
                <a:gd name="T28" fmla="*/ 260 w 388"/>
                <a:gd name="T29" fmla="*/ 179 h 382"/>
                <a:gd name="T30" fmla="*/ 182 w 388"/>
                <a:gd name="T31" fmla="*/ 40 h 382"/>
                <a:gd name="T32" fmla="*/ 222 w 388"/>
                <a:gd name="T33" fmla="*/ 113 h 382"/>
                <a:gd name="T34" fmla="*/ 198 w 388"/>
                <a:gd name="T35" fmla="*/ 126 h 382"/>
                <a:gd name="T36" fmla="*/ 285 w 388"/>
                <a:gd name="T37" fmla="*/ 128 h 382"/>
                <a:gd name="T38" fmla="*/ 330 w 388"/>
                <a:gd name="T39" fmla="*/ 54 h 382"/>
                <a:gd name="T40" fmla="*/ 304 w 388"/>
                <a:gd name="T41" fmla="*/ 68 h 382"/>
                <a:gd name="T42" fmla="*/ 282 w 388"/>
                <a:gd name="T43" fmla="*/ 27 h 382"/>
                <a:gd name="T44" fmla="*/ 250 w 388"/>
                <a:gd name="T45" fmla="*/ 10 h 382"/>
                <a:gd name="T46" fmla="*/ 144 w 388"/>
                <a:gd name="T47" fmla="*/ 10 h 382"/>
                <a:gd name="T48" fmla="*/ 182 w 388"/>
                <a:gd name="T49" fmla="*/ 40 h 382"/>
                <a:gd name="T50" fmla="*/ 144 w 388"/>
                <a:gd name="T51" fmla="*/ 135 h 382"/>
                <a:gd name="T52" fmla="*/ 188 w 388"/>
                <a:gd name="T53" fmla="*/ 66 h 382"/>
                <a:gd name="T54" fmla="*/ 107 w 388"/>
                <a:gd name="T55" fmla="*/ 24 h 382"/>
                <a:gd name="T56" fmla="*/ 63 w 388"/>
                <a:gd name="T57" fmla="*/ 89 h 382"/>
                <a:gd name="T58" fmla="*/ 144 w 388"/>
                <a:gd name="T59" fmla="*/ 135 h 382"/>
                <a:gd name="T60" fmla="*/ 78 w 388"/>
                <a:gd name="T61" fmla="*/ 251 h 382"/>
                <a:gd name="T62" fmla="*/ 111 w 388"/>
                <a:gd name="T63" fmla="*/ 196 h 382"/>
                <a:gd name="T64" fmla="*/ 134 w 388"/>
                <a:gd name="T65" fmla="*/ 210 h 382"/>
                <a:gd name="T66" fmla="*/ 92 w 388"/>
                <a:gd name="T67" fmla="*/ 134 h 382"/>
                <a:gd name="T68" fmla="*/ 5 w 388"/>
                <a:gd name="T69" fmla="*/ 132 h 382"/>
                <a:gd name="T70" fmla="*/ 30 w 388"/>
                <a:gd name="T71" fmla="*/ 148 h 382"/>
                <a:gd name="T72" fmla="*/ 6 w 388"/>
                <a:gd name="T73" fmla="*/ 187 h 382"/>
                <a:gd name="T74" fmla="*/ 8 w 388"/>
                <a:gd name="T75" fmla="*/ 224 h 382"/>
                <a:gd name="T76" fmla="*/ 78 w 388"/>
                <a:gd name="T77" fmla="*/ 251 h 382"/>
                <a:gd name="T78" fmla="*/ 8 w 388"/>
                <a:gd name="T79" fmla="*/ 236 h 382"/>
                <a:gd name="T80" fmla="*/ 62 w 388"/>
                <a:gd name="T81" fmla="*/ 338 h 382"/>
                <a:gd name="T82" fmla="*/ 105 w 388"/>
                <a:gd name="T83" fmla="*/ 353 h 382"/>
                <a:gd name="T84" fmla="*/ 170 w 388"/>
                <a:gd name="T85" fmla="*/ 353 h 382"/>
                <a:gd name="T86" fmla="*/ 170 w 388"/>
                <a:gd name="T87" fmla="*/ 259 h 382"/>
                <a:gd name="T88" fmla="*/ 54 w 388"/>
                <a:gd name="T89" fmla="*/ 259 h 382"/>
                <a:gd name="T90" fmla="*/ 8 w 388"/>
                <a:gd name="T91" fmla="*/ 23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382">
                  <a:moveTo>
                    <a:pt x="325" y="258"/>
                  </a:moveTo>
                  <a:cubicBezTo>
                    <a:pt x="349" y="258"/>
                    <a:pt x="370" y="239"/>
                    <a:pt x="370" y="239"/>
                  </a:cubicBezTo>
                  <a:cubicBezTo>
                    <a:pt x="370" y="239"/>
                    <a:pt x="326" y="319"/>
                    <a:pt x="319" y="332"/>
                  </a:cubicBezTo>
                  <a:cubicBezTo>
                    <a:pt x="313" y="346"/>
                    <a:pt x="288" y="352"/>
                    <a:pt x="288" y="352"/>
                  </a:cubicBezTo>
                  <a:cubicBezTo>
                    <a:pt x="242" y="352"/>
                    <a:pt x="242" y="352"/>
                    <a:pt x="242" y="352"/>
                  </a:cubicBezTo>
                  <a:cubicBezTo>
                    <a:pt x="242" y="382"/>
                    <a:pt x="242" y="382"/>
                    <a:pt x="242" y="382"/>
                  </a:cubicBezTo>
                  <a:cubicBezTo>
                    <a:pt x="199" y="307"/>
                    <a:pt x="199" y="307"/>
                    <a:pt x="199" y="307"/>
                  </a:cubicBezTo>
                  <a:cubicBezTo>
                    <a:pt x="242" y="232"/>
                    <a:pt x="242" y="232"/>
                    <a:pt x="242" y="232"/>
                  </a:cubicBezTo>
                  <a:cubicBezTo>
                    <a:pt x="242" y="258"/>
                    <a:pt x="242" y="258"/>
                    <a:pt x="242" y="258"/>
                  </a:cubicBezTo>
                  <a:cubicBezTo>
                    <a:pt x="255" y="258"/>
                    <a:pt x="304" y="258"/>
                    <a:pt x="325" y="258"/>
                  </a:cubicBezTo>
                  <a:close/>
                  <a:moveTo>
                    <a:pt x="260" y="179"/>
                  </a:moveTo>
                  <a:cubicBezTo>
                    <a:pt x="260" y="179"/>
                    <a:pt x="293" y="238"/>
                    <a:pt x="299" y="251"/>
                  </a:cubicBezTo>
                  <a:cubicBezTo>
                    <a:pt x="349" y="258"/>
                    <a:pt x="388" y="227"/>
                    <a:pt x="375" y="199"/>
                  </a:cubicBezTo>
                  <a:cubicBezTo>
                    <a:pt x="364" y="177"/>
                    <a:pt x="339" y="130"/>
                    <a:pt x="339" y="130"/>
                  </a:cubicBezTo>
                  <a:cubicBezTo>
                    <a:pt x="260" y="179"/>
                    <a:pt x="260" y="179"/>
                    <a:pt x="260" y="179"/>
                  </a:cubicBezTo>
                  <a:close/>
                  <a:moveTo>
                    <a:pt x="182" y="40"/>
                  </a:moveTo>
                  <a:cubicBezTo>
                    <a:pt x="192" y="59"/>
                    <a:pt x="216" y="102"/>
                    <a:pt x="222" y="113"/>
                  </a:cubicBezTo>
                  <a:cubicBezTo>
                    <a:pt x="198" y="126"/>
                    <a:pt x="198" y="126"/>
                    <a:pt x="198" y="126"/>
                  </a:cubicBezTo>
                  <a:cubicBezTo>
                    <a:pt x="285" y="128"/>
                    <a:pt x="285" y="128"/>
                    <a:pt x="285" y="128"/>
                  </a:cubicBezTo>
                  <a:cubicBezTo>
                    <a:pt x="330" y="54"/>
                    <a:pt x="330" y="54"/>
                    <a:pt x="330" y="54"/>
                  </a:cubicBezTo>
                  <a:cubicBezTo>
                    <a:pt x="304" y="68"/>
                    <a:pt x="304" y="68"/>
                    <a:pt x="304" y="68"/>
                  </a:cubicBezTo>
                  <a:cubicBezTo>
                    <a:pt x="282" y="27"/>
                    <a:pt x="282" y="27"/>
                    <a:pt x="282" y="27"/>
                  </a:cubicBezTo>
                  <a:cubicBezTo>
                    <a:pt x="282" y="27"/>
                    <a:pt x="265" y="9"/>
                    <a:pt x="250" y="10"/>
                  </a:cubicBezTo>
                  <a:cubicBezTo>
                    <a:pt x="235" y="10"/>
                    <a:pt x="144" y="10"/>
                    <a:pt x="144" y="10"/>
                  </a:cubicBezTo>
                  <a:cubicBezTo>
                    <a:pt x="144" y="10"/>
                    <a:pt x="171" y="19"/>
                    <a:pt x="182" y="40"/>
                  </a:cubicBezTo>
                  <a:close/>
                  <a:moveTo>
                    <a:pt x="144" y="135"/>
                  </a:moveTo>
                  <a:cubicBezTo>
                    <a:pt x="144" y="135"/>
                    <a:pt x="179" y="78"/>
                    <a:pt x="188" y="66"/>
                  </a:cubicBezTo>
                  <a:cubicBezTo>
                    <a:pt x="170" y="19"/>
                    <a:pt x="124" y="0"/>
                    <a:pt x="107" y="24"/>
                  </a:cubicBezTo>
                  <a:cubicBezTo>
                    <a:pt x="92" y="45"/>
                    <a:pt x="63" y="89"/>
                    <a:pt x="63" y="89"/>
                  </a:cubicBezTo>
                  <a:cubicBezTo>
                    <a:pt x="144" y="135"/>
                    <a:pt x="144" y="135"/>
                    <a:pt x="144" y="135"/>
                  </a:cubicBezTo>
                  <a:close/>
                  <a:moveTo>
                    <a:pt x="78" y="251"/>
                  </a:moveTo>
                  <a:cubicBezTo>
                    <a:pt x="89" y="233"/>
                    <a:pt x="104" y="207"/>
                    <a:pt x="111" y="196"/>
                  </a:cubicBezTo>
                  <a:cubicBezTo>
                    <a:pt x="134" y="210"/>
                    <a:pt x="134" y="210"/>
                    <a:pt x="134" y="210"/>
                  </a:cubicBezTo>
                  <a:cubicBezTo>
                    <a:pt x="92" y="134"/>
                    <a:pt x="92" y="134"/>
                    <a:pt x="92" y="134"/>
                  </a:cubicBezTo>
                  <a:cubicBezTo>
                    <a:pt x="5" y="132"/>
                    <a:pt x="5" y="132"/>
                    <a:pt x="5" y="132"/>
                  </a:cubicBezTo>
                  <a:cubicBezTo>
                    <a:pt x="30" y="148"/>
                    <a:pt x="30" y="148"/>
                    <a:pt x="30" y="148"/>
                  </a:cubicBezTo>
                  <a:cubicBezTo>
                    <a:pt x="6" y="187"/>
                    <a:pt x="6" y="187"/>
                    <a:pt x="6" y="187"/>
                  </a:cubicBezTo>
                  <a:cubicBezTo>
                    <a:pt x="6" y="187"/>
                    <a:pt x="0" y="212"/>
                    <a:pt x="8" y="224"/>
                  </a:cubicBezTo>
                  <a:cubicBezTo>
                    <a:pt x="16" y="237"/>
                    <a:pt x="33" y="258"/>
                    <a:pt x="78" y="251"/>
                  </a:cubicBezTo>
                  <a:close/>
                  <a:moveTo>
                    <a:pt x="8" y="236"/>
                  </a:moveTo>
                  <a:cubicBezTo>
                    <a:pt x="62" y="338"/>
                    <a:pt x="62" y="338"/>
                    <a:pt x="62" y="338"/>
                  </a:cubicBezTo>
                  <a:cubicBezTo>
                    <a:pt x="62" y="338"/>
                    <a:pt x="78" y="353"/>
                    <a:pt x="105" y="353"/>
                  </a:cubicBezTo>
                  <a:cubicBezTo>
                    <a:pt x="132" y="353"/>
                    <a:pt x="170" y="353"/>
                    <a:pt x="170" y="353"/>
                  </a:cubicBezTo>
                  <a:cubicBezTo>
                    <a:pt x="170" y="259"/>
                    <a:pt x="170" y="259"/>
                    <a:pt x="170" y="259"/>
                  </a:cubicBezTo>
                  <a:cubicBezTo>
                    <a:pt x="170" y="259"/>
                    <a:pt x="77" y="259"/>
                    <a:pt x="54" y="259"/>
                  </a:cubicBezTo>
                  <a:cubicBezTo>
                    <a:pt x="25" y="259"/>
                    <a:pt x="8" y="236"/>
                    <a:pt x="8" y="2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3" name="Icon"/>
            <p:cNvSpPr>
              <a:spLocks noChangeAspect="1" noEditPoints="1"/>
            </p:cNvSpPr>
            <p:nvPr/>
          </p:nvSpPr>
          <p:spPr bwMode="auto">
            <a:xfrm>
              <a:off x="16215568" y="7121025"/>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4" name="Icon"/>
            <p:cNvSpPr>
              <a:spLocks noChangeAspect="1" noEditPoints="1"/>
            </p:cNvSpPr>
            <p:nvPr/>
          </p:nvSpPr>
          <p:spPr bwMode="auto">
            <a:xfrm>
              <a:off x="14295094" y="7088397"/>
              <a:ext cx="436201" cy="368203"/>
            </a:xfrm>
            <a:custGeom>
              <a:avLst/>
              <a:gdLst>
                <a:gd name="T0" fmla="*/ 396 w 396"/>
                <a:gd name="T1" fmla="*/ 334 h 334"/>
                <a:gd name="T2" fmla="*/ 396 w 396"/>
                <a:gd name="T3" fmla="*/ 316 h 334"/>
                <a:gd name="T4" fmla="*/ 377 w 396"/>
                <a:gd name="T5" fmla="*/ 291 h 334"/>
                <a:gd name="T6" fmla="*/ 377 w 396"/>
                <a:gd name="T7" fmla="*/ 286 h 334"/>
                <a:gd name="T8" fmla="*/ 356 w 396"/>
                <a:gd name="T9" fmla="*/ 266 h 334"/>
                <a:gd name="T10" fmla="*/ 212 w 396"/>
                <a:gd name="T11" fmla="*/ 266 h 334"/>
                <a:gd name="T12" fmla="*/ 191 w 396"/>
                <a:gd name="T13" fmla="*/ 286 h 334"/>
                <a:gd name="T14" fmla="*/ 191 w 396"/>
                <a:gd name="T15" fmla="*/ 292 h 334"/>
                <a:gd name="T16" fmla="*/ 172 w 396"/>
                <a:gd name="T17" fmla="*/ 316 h 334"/>
                <a:gd name="T18" fmla="*/ 172 w 396"/>
                <a:gd name="T19" fmla="*/ 334 h 334"/>
                <a:gd name="T20" fmla="*/ 396 w 396"/>
                <a:gd name="T21" fmla="*/ 334 h 334"/>
                <a:gd name="T22" fmla="*/ 261 w 396"/>
                <a:gd name="T23" fmla="*/ 229 h 334"/>
                <a:gd name="T24" fmla="*/ 350 w 396"/>
                <a:gd name="T25" fmla="*/ 164 h 334"/>
                <a:gd name="T26" fmla="*/ 331 w 396"/>
                <a:gd name="T27" fmla="*/ 139 h 334"/>
                <a:gd name="T28" fmla="*/ 242 w 396"/>
                <a:gd name="T29" fmla="*/ 203 h 334"/>
                <a:gd name="T30" fmla="*/ 261 w 396"/>
                <a:gd name="T31" fmla="*/ 229 h 334"/>
                <a:gd name="T32" fmla="*/ 240 w 396"/>
                <a:gd name="T33" fmla="*/ 191 h 334"/>
                <a:gd name="T34" fmla="*/ 320 w 396"/>
                <a:gd name="T35" fmla="*/ 133 h 334"/>
                <a:gd name="T36" fmla="*/ 297 w 396"/>
                <a:gd name="T37" fmla="*/ 77 h 334"/>
                <a:gd name="T38" fmla="*/ 251 w 396"/>
                <a:gd name="T39" fmla="*/ 38 h 334"/>
                <a:gd name="T40" fmla="*/ 171 w 396"/>
                <a:gd name="T41" fmla="*/ 96 h 334"/>
                <a:gd name="T42" fmla="*/ 194 w 396"/>
                <a:gd name="T43" fmla="*/ 152 h 334"/>
                <a:gd name="T44" fmla="*/ 240 w 396"/>
                <a:gd name="T45" fmla="*/ 191 h 334"/>
                <a:gd name="T46" fmla="*/ 160 w 396"/>
                <a:gd name="T47" fmla="*/ 90 h 334"/>
                <a:gd name="T48" fmla="*/ 249 w 396"/>
                <a:gd name="T49" fmla="*/ 26 h 334"/>
                <a:gd name="T50" fmla="*/ 230 w 396"/>
                <a:gd name="T51" fmla="*/ 0 h 334"/>
                <a:gd name="T52" fmla="*/ 142 w 396"/>
                <a:gd name="T53" fmla="*/ 64 h 334"/>
                <a:gd name="T54" fmla="*/ 160 w 396"/>
                <a:gd name="T55" fmla="*/ 90 h 334"/>
                <a:gd name="T56" fmla="*/ 15 w 396"/>
                <a:gd name="T57" fmla="*/ 249 h 334"/>
                <a:gd name="T58" fmla="*/ 15 w 396"/>
                <a:gd name="T59" fmla="*/ 249 h 334"/>
                <a:gd name="T60" fmla="*/ 15 w 396"/>
                <a:gd name="T61" fmla="*/ 249 h 334"/>
                <a:gd name="T62" fmla="*/ 9 w 396"/>
                <a:gd name="T63" fmla="*/ 287 h 334"/>
                <a:gd name="T64" fmla="*/ 46 w 396"/>
                <a:gd name="T65" fmla="*/ 292 h 334"/>
                <a:gd name="T66" fmla="*/ 47 w 396"/>
                <a:gd name="T67" fmla="*/ 292 h 334"/>
                <a:gd name="T68" fmla="*/ 47 w 396"/>
                <a:gd name="T69" fmla="*/ 292 h 334"/>
                <a:gd name="T70" fmla="*/ 201 w 396"/>
                <a:gd name="T71" fmla="*/ 180 h 334"/>
                <a:gd name="T72" fmla="*/ 169 w 396"/>
                <a:gd name="T73" fmla="*/ 137 h 334"/>
                <a:gd name="T74" fmla="*/ 15 w 396"/>
                <a:gd name="T75" fmla="*/ 24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34">
                  <a:moveTo>
                    <a:pt x="396" y="334"/>
                  </a:moveTo>
                  <a:cubicBezTo>
                    <a:pt x="396" y="316"/>
                    <a:pt x="396" y="316"/>
                    <a:pt x="396" y="316"/>
                  </a:cubicBezTo>
                  <a:cubicBezTo>
                    <a:pt x="396" y="316"/>
                    <a:pt x="396" y="296"/>
                    <a:pt x="377" y="291"/>
                  </a:cubicBezTo>
                  <a:cubicBezTo>
                    <a:pt x="377" y="286"/>
                    <a:pt x="377" y="286"/>
                    <a:pt x="377" y="286"/>
                  </a:cubicBezTo>
                  <a:cubicBezTo>
                    <a:pt x="377" y="286"/>
                    <a:pt x="377" y="266"/>
                    <a:pt x="356" y="266"/>
                  </a:cubicBezTo>
                  <a:cubicBezTo>
                    <a:pt x="212" y="266"/>
                    <a:pt x="212" y="266"/>
                    <a:pt x="212" y="266"/>
                  </a:cubicBezTo>
                  <a:cubicBezTo>
                    <a:pt x="212" y="266"/>
                    <a:pt x="191" y="266"/>
                    <a:pt x="191" y="286"/>
                  </a:cubicBezTo>
                  <a:cubicBezTo>
                    <a:pt x="191" y="292"/>
                    <a:pt x="191" y="292"/>
                    <a:pt x="191" y="292"/>
                  </a:cubicBezTo>
                  <a:cubicBezTo>
                    <a:pt x="183" y="294"/>
                    <a:pt x="172" y="299"/>
                    <a:pt x="172" y="316"/>
                  </a:cubicBezTo>
                  <a:cubicBezTo>
                    <a:pt x="172" y="334"/>
                    <a:pt x="172" y="334"/>
                    <a:pt x="172" y="334"/>
                  </a:cubicBezTo>
                  <a:cubicBezTo>
                    <a:pt x="396" y="334"/>
                    <a:pt x="396" y="334"/>
                    <a:pt x="396" y="334"/>
                  </a:cubicBezTo>
                  <a:close/>
                  <a:moveTo>
                    <a:pt x="261" y="229"/>
                  </a:moveTo>
                  <a:cubicBezTo>
                    <a:pt x="350" y="164"/>
                    <a:pt x="350" y="164"/>
                    <a:pt x="350" y="164"/>
                  </a:cubicBezTo>
                  <a:cubicBezTo>
                    <a:pt x="331" y="139"/>
                    <a:pt x="331" y="139"/>
                    <a:pt x="331" y="139"/>
                  </a:cubicBezTo>
                  <a:cubicBezTo>
                    <a:pt x="242" y="203"/>
                    <a:pt x="242" y="203"/>
                    <a:pt x="242" y="203"/>
                  </a:cubicBezTo>
                  <a:cubicBezTo>
                    <a:pt x="261" y="229"/>
                    <a:pt x="261" y="229"/>
                    <a:pt x="261" y="229"/>
                  </a:cubicBezTo>
                  <a:close/>
                  <a:moveTo>
                    <a:pt x="240" y="191"/>
                  </a:moveTo>
                  <a:cubicBezTo>
                    <a:pt x="320" y="133"/>
                    <a:pt x="320" y="133"/>
                    <a:pt x="320" y="133"/>
                  </a:cubicBezTo>
                  <a:cubicBezTo>
                    <a:pt x="318" y="115"/>
                    <a:pt x="310" y="95"/>
                    <a:pt x="297" y="77"/>
                  </a:cubicBezTo>
                  <a:cubicBezTo>
                    <a:pt x="284" y="59"/>
                    <a:pt x="268" y="46"/>
                    <a:pt x="251" y="38"/>
                  </a:cubicBezTo>
                  <a:cubicBezTo>
                    <a:pt x="171" y="96"/>
                    <a:pt x="171" y="96"/>
                    <a:pt x="171" y="96"/>
                  </a:cubicBezTo>
                  <a:cubicBezTo>
                    <a:pt x="173" y="114"/>
                    <a:pt x="181" y="134"/>
                    <a:pt x="194" y="152"/>
                  </a:cubicBezTo>
                  <a:cubicBezTo>
                    <a:pt x="207" y="170"/>
                    <a:pt x="223" y="183"/>
                    <a:pt x="240" y="191"/>
                  </a:cubicBezTo>
                  <a:close/>
                  <a:moveTo>
                    <a:pt x="160" y="90"/>
                  </a:moveTo>
                  <a:cubicBezTo>
                    <a:pt x="249" y="26"/>
                    <a:pt x="249" y="26"/>
                    <a:pt x="249" y="26"/>
                  </a:cubicBezTo>
                  <a:cubicBezTo>
                    <a:pt x="230" y="0"/>
                    <a:pt x="230" y="0"/>
                    <a:pt x="230" y="0"/>
                  </a:cubicBezTo>
                  <a:cubicBezTo>
                    <a:pt x="142" y="64"/>
                    <a:pt x="142" y="64"/>
                    <a:pt x="142" y="64"/>
                  </a:cubicBezTo>
                  <a:cubicBezTo>
                    <a:pt x="160" y="90"/>
                    <a:pt x="160" y="90"/>
                    <a:pt x="160" y="90"/>
                  </a:cubicBezTo>
                  <a:close/>
                  <a:moveTo>
                    <a:pt x="15" y="249"/>
                  </a:moveTo>
                  <a:cubicBezTo>
                    <a:pt x="15" y="249"/>
                    <a:pt x="15" y="249"/>
                    <a:pt x="15" y="249"/>
                  </a:cubicBezTo>
                  <a:cubicBezTo>
                    <a:pt x="15" y="249"/>
                    <a:pt x="15" y="249"/>
                    <a:pt x="15" y="249"/>
                  </a:cubicBezTo>
                  <a:cubicBezTo>
                    <a:pt x="3" y="258"/>
                    <a:pt x="0" y="275"/>
                    <a:pt x="9" y="287"/>
                  </a:cubicBezTo>
                  <a:cubicBezTo>
                    <a:pt x="17" y="299"/>
                    <a:pt x="34" y="301"/>
                    <a:pt x="46" y="292"/>
                  </a:cubicBezTo>
                  <a:cubicBezTo>
                    <a:pt x="46" y="292"/>
                    <a:pt x="47" y="292"/>
                    <a:pt x="47" y="292"/>
                  </a:cubicBezTo>
                  <a:cubicBezTo>
                    <a:pt x="47" y="292"/>
                    <a:pt x="47" y="292"/>
                    <a:pt x="47" y="292"/>
                  </a:cubicBezTo>
                  <a:cubicBezTo>
                    <a:pt x="201" y="180"/>
                    <a:pt x="201" y="180"/>
                    <a:pt x="201" y="180"/>
                  </a:cubicBezTo>
                  <a:cubicBezTo>
                    <a:pt x="169" y="137"/>
                    <a:pt x="169" y="137"/>
                    <a:pt x="169" y="137"/>
                  </a:cubicBezTo>
                  <a:cubicBezTo>
                    <a:pt x="15" y="249"/>
                    <a:pt x="15" y="249"/>
                    <a:pt x="15" y="2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5" name="Icon"/>
            <p:cNvSpPr>
              <a:spLocks noChangeAspect="1" noEditPoints="1"/>
            </p:cNvSpPr>
            <p:nvPr/>
          </p:nvSpPr>
          <p:spPr bwMode="auto">
            <a:xfrm>
              <a:off x="12534758" y="6465839"/>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6" name="Icon"/>
            <p:cNvSpPr>
              <a:spLocks noChangeAspect="1" noEditPoints="1"/>
            </p:cNvSpPr>
            <p:nvPr/>
          </p:nvSpPr>
          <p:spPr bwMode="auto">
            <a:xfrm>
              <a:off x="13146670" y="6489479"/>
              <a:ext cx="433396" cy="368203"/>
            </a:xfrm>
            <a:custGeom>
              <a:avLst/>
              <a:gdLst>
                <a:gd name="T0" fmla="*/ 386 w 396"/>
                <a:gd name="T1" fmla="*/ 312 h 337"/>
                <a:gd name="T2" fmla="*/ 368 w 396"/>
                <a:gd name="T3" fmla="*/ 262 h 337"/>
                <a:gd name="T4" fmla="*/ 348 w 396"/>
                <a:gd name="T5" fmla="*/ 239 h 337"/>
                <a:gd name="T6" fmla="*/ 352 w 396"/>
                <a:gd name="T7" fmla="*/ 224 h 337"/>
                <a:gd name="T8" fmla="*/ 352 w 396"/>
                <a:gd name="T9" fmla="*/ 26 h 337"/>
                <a:gd name="T10" fmla="*/ 326 w 396"/>
                <a:gd name="T11" fmla="*/ 0 h 337"/>
                <a:gd name="T12" fmla="*/ 205 w 396"/>
                <a:gd name="T13" fmla="*/ 0 h 337"/>
                <a:gd name="T14" fmla="*/ 191 w 396"/>
                <a:gd name="T15" fmla="*/ 0 h 337"/>
                <a:gd name="T16" fmla="*/ 70 w 396"/>
                <a:gd name="T17" fmla="*/ 0 h 337"/>
                <a:gd name="T18" fmla="*/ 44 w 396"/>
                <a:gd name="T19" fmla="*/ 26 h 337"/>
                <a:gd name="T20" fmla="*/ 44 w 396"/>
                <a:gd name="T21" fmla="*/ 224 h 337"/>
                <a:gd name="T22" fmla="*/ 48 w 396"/>
                <a:gd name="T23" fmla="*/ 239 h 337"/>
                <a:gd name="T24" fmla="*/ 28 w 396"/>
                <a:gd name="T25" fmla="*/ 262 h 337"/>
                <a:gd name="T26" fmla="*/ 10 w 396"/>
                <a:gd name="T27" fmla="*/ 312 h 337"/>
                <a:gd name="T28" fmla="*/ 26 w 396"/>
                <a:gd name="T29" fmla="*/ 337 h 337"/>
                <a:gd name="T30" fmla="*/ 191 w 396"/>
                <a:gd name="T31" fmla="*/ 337 h 337"/>
                <a:gd name="T32" fmla="*/ 205 w 396"/>
                <a:gd name="T33" fmla="*/ 337 h 337"/>
                <a:gd name="T34" fmla="*/ 370 w 396"/>
                <a:gd name="T35" fmla="*/ 337 h 337"/>
                <a:gd name="T36" fmla="*/ 386 w 396"/>
                <a:gd name="T37" fmla="*/ 312 h 337"/>
                <a:gd name="T38" fmla="*/ 327 w 396"/>
                <a:gd name="T39" fmla="*/ 218 h 337"/>
                <a:gd name="T40" fmla="*/ 69 w 396"/>
                <a:gd name="T41" fmla="*/ 218 h 337"/>
                <a:gd name="T42" fmla="*/ 69 w 396"/>
                <a:gd name="T43" fmla="*/ 28 h 337"/>
                <a:gd name="T44" fmla="*/ 327 w 396"/>
                <a:gd name="T45" fmla="*/ 28 h 337"/>
                <a:gd name="T46" fmla="*/ 327 w 396"/>
                <a:gd name="T47" fmla="*/ 218 h 337"/>
                <a:gd name="T48" fmla="*/ 351 w 396"/>
                <a:gd name="T49" fmla="*/ 304 h 337"/>
                <a:gd name="T50" fmla="*/ 211 w 396"/>
                <a:gd name="T51" fmla="*/ 304 h 337"/>
                <a:gd name="T52" fmla="*/ 178 w 396"/>
                <a:gd name="T53" fmla="*/ 304 h 337"/>
                <a:gd name="T54" fmla="*/ 37 w 396"/>
                <a:gd name="T55" fmla="*/ 304 h 337"/>
                <a:gd name="T56" fmla="*/ 64 w 396"/>
                <a:gd name="T57" fmla="*/ 245 h 337"/>
                <a:gd name="T58" fmla="*/ 185 w 396"/>
                <a:gd name="T59" fmla="*/ 245 h 337"/>
                <a:gd name="T60" fmla="*/ 203 w 396"/>
                <a:gd name="T61" fmla="*/ 245 h 337"/>
                <a:gd name="T62" fmla="*/ 324 w 396"/>
                <a:gd name="T63" fmla="*/ 245 h 337"/>
                <a:gd name="T64" fmla="*/ 351 w 396"/>
                <a:gd name="T65" fmla="*/ 304 h 337"/>
                <a:gd name="T66" fmla="*/ 87 w 396"/>
                <a:gd name="T67" fmla="*/ 47 h 337"/>
                <a:gd name="T68" fmla="*/ 309 w 396"/>
                <a:gd name="T69" fmla="*/ 47 h 337"/>
                <a:gd name="T70" fmla="*/ 309 w 396"/>
                <a:gd name="T71" fmla="*/ 199 h 337"/>
                <a:gd name="T72" fmla="*/ 87 w 396"/>
                <a:gd name="T73" fmla="*/ 199 h 337"/>
                <a:gd name="T74" fmla="*/ 87 w 396"/>
                <a:gd name="T75" fmla="*/ 47 h 337"/>
                <a:gd name="T76" fmla="*/ 232 w 396"/>
                <a:gd name="T77" fmla="*/ 291 h 337"/>
                <a:gd name="T78" fmla="*/ 202 w 396"/>
                <a:gd name="T79" fmla="*/ 291 h 337"/>
                <a:gd name="T80" fmla="*/ 194 w 396"/>
                <a:gd name="T81" fmla="*/ 291 h 337"/>
                <a:gd name="T82" fmla="*/ 164 w 396"/>
                <a:gd name="T83" fmla="*/ 291 h 337"/>
                <a:gd name="T84" fmla="*/ 170 w 396"/>
                <a:gd name="T85" fmla="*/ 263 h 337"/>
                <a:gd name="T86" fmla="*/ 196 w 396"/>
                <a:gd name="T87" fmla="*/ 263 h 337"/>
                <a:gd name="T88" fmla="*/ 200 w 396"/>
                <a:gd name="T89" fmla="*/ 263 h 337"/>
                <a:gd name="T90" fmla="*/ 227 w 396"/>
                <a:gd name="T91" fmla="*/ 263 h 337"/>
                <a:gd name="T92" fmla="*/ 232 w 396"/>
                <a:gd name="T93" fmla="*/ 29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337">
                  <a:moveTo>
                    <a:pt x="386" y="312"/>
                  </a:moveTo>
                  <a:cubicBezTo>
                    <a:pt x="368" y="262"/>
                    <a:pt x="368" y="262"/>
                    <a:pt x="368" y="262"/>
                  </a:cubicBezTo>
                  <a:cubicBezTo>
                    <a:pt x="368" y="262"/>
                    <a:pt x="362" y="246"/>
                    <a:pt x="348" y="239"/>
                  </a:cubicBezTo>
                  <a:cubicBezTo>
                    <a:pt x="352" y="232"/>
                    <a:pt x="352" y="224"/>
                    <a:pt x="352" y="224"/>
                  </a:cubicBezTo>
                  <a:cubicBezTo>
                    <a:pt x="352" y="26"/>
                    <a:pt x="352" y="26"/>
                    <a:pt x="352" y="26"/>
                  </a:cubicBezTo>
                  <a:cubicBezTo>
                    <a:pt x="352" y="0"/>
                    <a:pt x="326" y="0"/>
                    <a:pt x="326" y="0"/>
                  </a:cubicBezTo>
                  <a:cubicBezTo>
                    <a:pt x="205" y="0"/>
                    <a:pt x="205" y="0"/>
                    <a:pt x="205" y="0"/>
                  </a:cubicBezTo>
                  <a:cubicBezTo>
                    <a:pt x="191" y="0"/>
                    <a:pt x="191" y="0"/>
                    <a:pt x="191" y="0"/>
                  </a:cubicBezTo>
                  <a:cubicBezTo>
                    <a:pt x="70" y="0"/>
                    <a:pt x="70" y="0"/>
                    <a:pt x="70" y="0"/>
                  </a:cubicBezTo>
                  <a:cubicBezTo>
                    <a:pt x="70" y="0"/>
                    <a:pt x="44" y="0"/>
                    <a:pt x="44" y="26"/>
                  </a:cubicBezTo>
                  <a:cubicBezTo>
                    <a:pt x="44" y="224"/>
                    <a:pt x="44" y="224"/>
                    <a:pt x="44" y="224"/>
                  </a:cubicBezTo>
                  <a:cubicBezTo>
                    <a:pt x="44" y="224"/>
                    <a:pt x="44" y="232"/>
                    <a:pt x="48" y="239"/>
                  </a:cubicBezTo>
                  <a:cubicBezTo>
                    <a:pt x="34" y="246"/>
                    <a:pt x="28" y="262"/>
                    <a:pt x="28" y="262"/>
                  </a:cubicBezTo>
                  <a:cubicBezTo>
                    <a:pt x="10" y="312"/>
                    <a:pt x="10" y="312"/>
                    <a:pt x="10" y="312"/>
                  </a:cubicBezTo>
                  <a:cubicBezTo>
                    <a:pt x="0" y="337"/>
                    <a:pt x="26" y="337"/>
                    <a:pt x="26" y="337"/>
                  </a:cubicBezTo>
                  <a:cubicBezTo>
                    <a:pt x="191" y="337"/>
                    <a:pt x="191" y="337"/>
                    <a:pt x="191" y="337"/>
                  </a:cubicBezTo>
                  <a:cubicBezTo>
                    <a:pt x="205" y="337"/>
                    <a:pt x="205" y="337"/>
                    <a:pt x="205" y="337"/>
                  </a:cubicBezTo>
                  <a:cubicBezTo>
                    <a:pt x="370" y="337"/>
                    <a:pt x="370" y="337"/>
                    <a:pt x="370" y="337"/>
                  </a:cubicBezTo>
                  <a:cubicBezTo>
                    <a:pt x="370" y="337"/>
                    <a:pt x="396" y="337"/>
                    <a:pt x="386" y="312"/>
                  </a:cubicBezTo>
                  <a:close/>
                  <a:moveTo>
                    <a:pt x="327" y="218"/>
                  </a:moveTo>
                  <a:cubicBezTo>
                    <a:pt x="69" y="218"/>
                    <a:pt x="69" y="218"/>
                    <a:pt x="69" y="218"/>
                  </a:cubicBezTo>
                  <a:cubicBezTo>
                    <a:pt x="69" y="28"/>
                    <a:pt x="69" y="28"/>
                    <a:pt x="69" y="28"/>
                  </a:cubicBezTo>
                  <a:cubicBezTo>
                    <a:pt x="327" y="28"/>
                    <a:pt x="327" y="28"/>
                    <a:pt x="327" y="28"/>
                  </a:cubicBezTo>
                  <a:cubicBezTo>
                    <a:pt x="327" y="218"/>
                    <a:pt x="327" y="218"/>
                    <a:pt x="327" y="218"/>
                  </a:cubicBezTo>
                  <a:close/>
                  <a:moveTo>
                    <a:pt x="351" y="304"/>
                  </a:moveTo>
                  <a:cubicBezTo>
                    <a:pt x="211" y="304"/>
                    <a:pt x="211" y="304"/>
                    <a:pt x="211" y="304"/>
                  </a:cubicBezTo>
                  <a:cubicBezTo>
                    <a:pt x="178" y="304"/>
                    <a:pt x="178" y="304"/>
                    <a:pt x="178" y="304"/>
                  </a:cubicBezTo>
                  <a:cubicBezTo>
                    <a:pt x="37" y="304"/>
                    <a:pt x="37" y="304"/>
                    <a:pt x="37" y="304"/>
                  </a:cubicBezTo>
                  <a:cubicBezTo>
                    <a:pt x="64" y="245"/>
                    <a:pt x="64" y="245"/>
                    <a:pt x="64" y="245"/>
                  </a:cubicBezTo>
                  <a:cubicBezTo>
                    <a:pt x="185" y="245"/>
                    <a:pt x="185" y="245"/>
                    <a:pt x="185" y="245"/>
                  </a:cubicBezTo>
                  <a:cubicBezTo>
                    <a:pt x="203" y="245"/>
                    <a:pt x="203" y="245"/>
                    <a:pt x="203" y="245"/>
                  </a:cubicBezTo>
                  <a:cubicBezTo>
                    <a:pt x="324" y="245"/>
                    <a:pt x="324" y="245"/>
                    <a:pt x="324" y="245"/>
                  </a:cubicBezTo>
                  <a:cubicBezTo>
                    <a:pt x="351" y="304"/>
                    <a:pt x="351" y="304"/>
                    <a:pt x="351" y="304"/>
                  </a:cubicBezTo>
                  <a:close/>
                  <a:moveTo>
                    <a:pt x="87" y="47"/>
                  </a:moveTo>
                  <a:cubicBezTo>
                    <a:pt x="309" y="47"/>
                    <a:pt x="309" y="47"/>
                    <a:pt x="309" y="47"/>
                  </a:cubicBezTo>
                  <a:cubicBezTo>
                    <a:pt x="309" y="199"/>
                    <a:pt x="309" y="199"/>
                    <a:pt x="309" y="199"/>
                  </a:cubicBezTo>
                  <a:cubicBezTo>
                    <a:pt x="87" y="199"/>
                    <a:pt x="87" y="199"/>
                    <a:pt x="87" y="199"/>
                  </a:cubicBezTo>
                  <a:cubicBezTo>
                    <a:pt x="87" y="47"/>
                    <a:pt x="87" y="47"/>
                    <a:pt x="87" y="47"/>
                  </a:cubicBezTo>
                  <a:close/>
                  <a:moveTo>
                    <a:pt x="232" y="291"/>
                  </a:moveTo>
                  <a:cubicBezTo>
                    <a:pt x="202" y="291"/>
                    <a:pt x="202" y="291"/>
                    <a:pt x="202" y="291"/>
                  </a:cubicBezTo>
                  <a:cubicBezTo>
                    <a:pt x="194" y="291"/>
                    <a:pt x="194" y="291"/>
                    <a:pt x="194" y="291"/>
                  </a:cubicBezTo>
                  <a:cubicBezTo>
                    <a:pt x="164" y="291"/>
                    <a:pt x="164" y="291"/>
                    <a:pt x="164" y="291"/>
                  </a:cubicBezTo>
                  <a:cubicBezTo>
                    <a:pt x="170" y="263"/>
                    <a:pt x="170" y="263"/>
                    <a:pt x="170" y="263"/>
                  </a:cubicBezTo>
                  <a:cubicBezTo>
                    <a:pt x="196" y="263"/>
                    <a:pt x="196" y="263"/>
                    <a:pt x="196" y="263"/>
                  </a:cubicBezTo>
                  <a:cubicBezTo>
                    <a:pt x="200" y="263"/>
                    <a:pt x="200" y="263"/>
                    <a:pt x="200" y="263"/>
                  </a:cubicBezTo>
                  <a:cubicBezTo>
                    <a:pt x="227" y="263"/>
                    <a:pt x="227" y="263"/>
                    <a:pt x="227" y="263"/>
                  </a:cubicBezTo>
                  <a:cubicBezTo>
                    <a:pt x="232" y="291"/>
                    <a:pt x="232" y="291"/>
                    <a:pt x="232"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7" name="Icon"/>
            <p:cNvSpPr>
              <a:spLocks noChangeAspect="1" noEditPoints="1"/>
            </p:cNvSpPr>
            <p:nvPr/>
          </p:nvSpPr>
          <p:spPr bwMode="auto">
            <a:xfrm>
              <a:off x="17768276" y="7088397"/>
              <a:ext cx="463979" cy="368203"/>
            </a:xfrm>
            <a:custGeom>
              <a:avLst/>
              <a:gdLst>
                <a:gd name="T0" fmla="*/ 872 w 872"/>
                <a:gd name="T1" fmla="*/ 377 h 692"/>
                <a:gd name="T2" fmla="*/ 536 w 872"/>
                <a:gd name="T3" fmla="*/ 143 h 692"/>
                <a:gd name="T4" fmla="*/ 536 w 872"/>
                <a:gd name="T5" fmla="*/ 308 h 692"/>
                <a:gd name="T6" fmla="*/ 300 w 872"/>
                <a:gd name="T7" fmla="*/ 143 h 692"/>
                <a:gd name="T8" fmla="*/ 300 w 872"/>
                <a:gd name="T9" fmla="*/ 377 h 692"/>
                <a:gd name="T10" fmla="*/ 0 w 872"/>
                <a:gd name="T11" fmla="*/ 377 h 692"/>
                <a:gd name="T12" fmla="*/ 0 w 872"/>
                <a:gd name="T13" fmla="*/ 692 h 692"/>
                <a:gd name="T14" fmla="*/ 682 w 872"/>
                <a:gd name="T15" fmla="*/ 692 h 692"/>
                <a:gd name="T16" fmla="*/ 682 w 872"/>
                <a:gd name="T17" fmla="*/ 544 h 692"/>
                <a:gd name="T18" fmla="*/ 770 w 872"/>
                <a:gd name="T19" fmla="*/ 544 h 692"/>
                <a:gd name="T20" fmla="*/ 770 w 872"/>
                <a:gd name="T21" fmla="*/ 692 h 692"/>
                <a:gd name="T22" fmla="*/ 872 w 872"/>
                <a:gd name="T23" fmla="*/ 692 h 692"/>
                <a:gd name="T24" fmla="*/ 872 w 872"/>
                <a:gd name="T25" fmla="*/ 377 h 692"/>
                <a:gd name="T26" fmla="*/ 872 w 872"/>
                <a:gd name="T27" fmla="*/ 377 h 692"/>
                <a:gd name="T28" fmla="*/ 134 w 872"/>
                <a:gd name="T29" fmla="*/ 508 h 692"/>
                <a:gd name="T30" fmla="*/ 38 w 872"/>
                <a:gd name="T31" fmla="*/ 508 h 692"/>
                <a:gd name="T32" fmla="*/ 38 w 872"/>
                <a:gd name="T33" fmla="*/ 477 h 692"/>
                <a:gd name="T34" fmla="*/ 134 w 872"/>
                <a:gd name="T35" fmla="*/ 477 h 692"/>
                <a:gd name="T36" fmla="*/ 134 w 872"/>
                <a:gd name="T37" fmla="*/ 508 h 692"/>
                <a:gd name="T38" fmla="*/ 134 w 872"/>
                <a:gd name="T39" fmla="*/ 458 h 692"/>
                <a:gd name="T40" fmla="*/ 38 w 872"/>
                <a:gd name="T41" fmla="*/ 458 h 692"/>
                <a:gd name="T42" fmla="*/ 38 w 872"/>
                <a:gd name="T43" fmla="*/ 427 h 692"/>
                <a:gd name="T44" fmla="*/ 134 w 872"/>
                <a:gd name="T45" fmla="*/ 427 h 692"/>
                <a:gd name="T46" fmla="*/ 134 w 872"/>
                <a:gd name="T47" fmla="*/ 458 h 692"/>
                <a:gd name="T48" fmla="*/ 250 w 872"/>
                <a:gd name="T49" fmla="*/ 508 h 692"/>
                <a:gd name="T50" fmla="*/ 155 w 872"/>
                <a:gd name="T51" fmla="*/ 508 h 692"/>
                <a:gd name="T52" fmla="*/ 155 w 872"/>
                <a:gd name="T53" fmla="*/ 477 h 692"/>
                <a:gd name="T54" fmla="*/ 250 w 872"/>
                <a:gd name="T55" fmla="*/ 477 h 692"/>
                <a:gd name="T56" fmla="*/ 250 w 872"/>
                <a:gd name="T57" fmla="*/ 508 h 692"/>
                <a:gd name="T58" fmla="*/ 250 w 872"/>
                <a:gd name="T59" fmla="*/ 458 h 692"/>
                <a:gd name="T60" fmla="*/ 155 w 872"/>
                <a:gd name="T61" fmla="*/ 458 h 692"/>
                <a:gd name="T62" fmla="*/ 155 w 872"/>
                <a:gd name="T63" fmla="*/ 427 h 692"/>
                <a:gd name="T64" fmla="*/ 250 w 872"/>
                <a:gd name="T65" fmla="*/ 427 h 692"/>
                <a:gd name="T66" fmla="*/ 250 w 872"/>
                <a:gd name="T67" fmla="*/ 458 h 692"/>
                <a:gd name="T68" fmla="*/ 370 w 872"/>
                <a:gd name="T69" fmla="*/ 508 h 692"/>
                <a:gd name="T70" fmla="*/ 274 w 872"/>
                <a:gd name="T71" fmla="*/ 508 h 692"/>
                <a:gd name="T72" fmla="*/ 274 w 872"/>
                <a:gd name="T73" fmla="*/ 477 h 692"/>
                <a:gd name="T74" fmla="*/ 370 w 872"/>
                <a:gd name="T75" fmla="*/ 477 h 692"/>
                <a:gd name="T76" fmla="*/ 370 w 872"/>
                <a:gd name="T77" fmla="*/ 508 h 692"/>
                <a:gd name="T78" fmla="*/ 370 w 872"/>
                <a:gd name="T79" fmla="*/ 458 h 692"/>
                <a:gd name="T80" fmla="*/ 274 w 872"/>
                <a:gd name="T81" fmla="*/ 458 h 692"/>
                <a:gd name="T82" fmla="*/ 274 w 872"/>
                <a:gd name="T83" fmla="*/ 427 h 692"/>
                <a:gd name="T84" fmla="*/ 370 w 872"/>
                <a:gd name="T85" fmla="*/ 427 h 692"/>
                <a:gd name="T86" fmla="*/ 370 w 872"/>
                <a:gd name="T87" fmla="*/ 458 h 692"/>
                <a:gd name="T88" fmla="*/ 177 w 872"/>
                <a:gd name="T89" fmla="*/ 365 h 692"/>
                <a:gd name="T90" fmla="*/ 274 w 872"/>
                <a:gd name="T91" fmla="*/ 365 h 692"/>
                <a:gd name="T92" fmla="*/ 269 w 872"/>
                <a:gd name="T93" fmla="*/ 52 h 692"/>
                <a:gd name="T94" fmla="*/ 239 w 872"/>
                <a:gd name="T95" fmla="*/ 52 h 692"/>
                <a:gd name="T96" fmla="*/ 215 w 872"/>
                <a:gd name="T97" fmla="*/ 52 h 692"/>
                <a:gd name="T98" fmla="*/ 184 w 872"/>
                <a:gd name="T99" fmla="*/ 52 h 692"/>
                <a:gd name="T100" fmla="*/ 177 w 872"/>
                <a:gd name="T101" fmla="*/ 365 h 692"/>
                <a:gd name="T102" fmla="*/ 177 w 872"/>
                <a:gd name="T103" fmla="*/ 365 h 692"/>
                <a:gd name="T104" fmla="*/ 57 w 872"/>
                <a:gd name="T105" fmla="*/ 365 h 692"/>
                <a:gd name="T106" fmla="*/ 158 w 872"/>
                <a:gd name="T107" fmla="*/ 365 h 692"/>
                <a:gd name="T108" fmla="*/ 150 w 872"/>
                <a:gd name="T109" fmla="*/ 0 h 692"/>
                <a:gd name="T110" fmla="*/ 119 w 872"/>
                <a:gd name="T111" fmla="*/ 0 h 692"/>
                <a:gd name="T112" fmla="*/ 96 w 872"/>
                <a:gd name="T113" fmla="*/ 0 h 692"/>
                <a:gd name="T114" fmla="*/ 65 w 872"/>
                <a:gd name="T115" fmla="*/ 0 h 692"/>
                <a:gd name="T116" fmla="*/ 57 w 872"/>
                <a:gd name="T117" fmla="*/ 365 h 692"/>
                <a:gd name="T118" fmla="*/ 57 w 872"/>
                <a:gd name="T119" fmla="*/ 36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692">
                  <a:moveTo>
                    <a:pt x="872" y="377"/>
                  </a:moveTo>
                  <a:lnTo>
                    <a:pt x="536" y="143"/>
                  </a:lnTo>
                  <a:lnTo>
                    <a:pt x="536" y="308"/>
                  </a:lnTo>
                  <a:lnTo>
                    <a:pt x="300" y="143"/>
                  </a:lnTo>
                  <a:lnTo>
                    <a:pt x="300" y="377"/>
                  </a:lnTo>
                  <a:lnTo>
                    <a:pt x="0" y="377"/>
                  </a:lnTo>
                  <a:lnTo>
                    <a:pt x="0" y="692"/>
                  </a:lnTo>
                  <a:lnTo>
                    <a:pt x="682" y="692"/>
                  </a:lnTo>
                  <a:lnTo>
                    <a:pt x="682" y="544"/>
                  </a:lnTo>
                  <a:lnTo>
                    <a:pt x="770" y="544"/>
                  </a:lnTo>
                  <a:lnTo>
                    <a:pt x="770" y="692"/>
                  </a:lnTo>
                  <a:lnTo>
                    <a:pt x="872" y="692"/>
                  </a:lnTo>
                  <a:lnTo>
                    <a:pt x="872" y="377"/>
                  </a:lnTo>
                  <a:lnTo>
                    <a:pt x="872" y="377"/>
                  </a:lnTo>
                  <a:close/>
                  <a:moveTo>
                    <a:pt x="134" y="508"/>
                  </a:moveTo>
                  <a:lnTo>
                    <a:pt x="38" y="508"/>
                  </a:lnTo>
                  <a:lnTo>
                    <a:pt x="38" y="477"/>
                  </a:lnTo>
                  <a:lnTo>
                    <a:pt x="134" y="477"/>
                  </a:lnTo>
                  <a:lnTo>
                    <a:pt x="134" y="508"/>
                  </a:lnTo>
                  <a:close/>
                  <a:moveTo>
                    <a:pt x="134" y="458"/>
                  </a:moveTo>
                  <a:lnTo>
                    <a:pt x="38" y="458"/>
                  </a:lnTo>
                  <a:lnTo>
                    <a:pt x="38" y="427"/>
                  </a:lnTo>
                  <a:lnTo>
                    <a:pt x="134" y="427"/>
                  </a:lnTo>
                  <a:lnTo>
                    <a:pt x="134" y="458"/>
                  </a:lnTo>
                  <a:close/>
                  <a:moveTo>
                    <a:pt x="250" y="508"/>
                  </a:moveTo>
                  <a:lnTo>
                    <a:pt x="155" y="508"/>
                  </a:lnTo>
                  <a:lnTo>
                    <a:pt x="155" y="477"/>
                  </a:lnTo>
                  <a:lnTo>
                    <a:pt x="250" y="477"/>
                  </a:lnTo>
                  <a:lnTo>
                    <a:pt x="250" y="508"/>
                  </a:lnTo>
                  <a:close/>
                  <a:moveTo>
                    <a:pt x="250" y="458"/>
                  </a:moveTo>
                  <a:lnTo>
                    <a:pt x="155" y="458"/>
                  </a:lnTo>
                  <a:lnTo>
                    <a:pt x="155" y="427"/>
                  </a:lnTo>
                  <a:lnTo>
                    <a:pt x="250" y="427"/>
                  </a:lnTo>
                  <a:lnTo>
                    <a:pt x="250" y="458"/>
                  </a:lnTo>
                  <a:close/>
                  <a:moveTo>
                    <a:pt x="370" y="508"/>
                  </a:moveTo>
                  <a:lnTo>
                    <a:pt x="274" y="508"/>
                  </a:lnTo>
                  <a:lnTo>
                    <a:pt x="274" y="477"/>
                  </a:lnTo>
                  <a:lnTo>
                    <a:pt x="370" y="477"/>
                  </a:lnTo>
                  <a:lnTo>
                    <a:pt x="370" y="508"/>
                  </a:lnTo>
                  <a:close/>
                  <a:moveTo>
                    <a:pt x="370" y="458"/>
                  </a:moveTo>
                  <a:lnTo>
                    <a:pt x="274" y="458"/>
                  </a:lnTo>
                  <a:lnTo>
                    <a:pt x="274" y="427"/>
                  </a:lnTo>
                  <a:lnTo>
                    <a:pt x="370" y="427"/>
                  </a:lnTo>
                  <a:lnTo>
                    <a:pt x="370" y="458"/>
                  </a:lnTo>
                  <a:close/>
                  <a:moveTo>
                    <a:pt x="177" y="365"/>
                  </a:moveTo>
                  <a:lnTo>
                    <a:pt x="274" y="365"/>
                  </a:lnTo>
                  <a:lnTo>
                    <a:pt x="269" y="52"/>
                  </a:lnTo>
                  <a:lnTo>
                    <a:pt x="239" y="52"/>
                  </a:lnTo>
                  <a:lnTo>
                    <a:pt x="215" y="52"/>
                  </a:lnTo>
                  <a:lnTo>
                    <a:pt x="184" y="52"/>
                  </a:lnTo>
                  <a:lnTo>
                    <a:pt x="177" y="365"/>
                  </a:lnTo>
                  <a:lnTo>
                    <a:pt x="177" y="365"/>
                  </a:lnTo>
                  <a:close/>
                  <a:moveTo>
                    <a:pt x="57" y="365"/>
                  </a:moveTo>
                  <a:lnTo>
                    <a:pt x="158" y="365"/>
                  </a:lnTo>
                  <a:lnTo>
                    <a:pt x="150" y="0"/>
                  </a:lnTo>
                  <a:lnTo>
                    <a:pt x="119" y="0"/>
                  </a:lnTo>
                  <a:lnTo>
                    <a:pt x="96" y="0"/>
                  </a:lnTo>
                  <a:lnTo>
                    <a:pt x="65" y="0"/>
                  </a:lnTo>
                  <a:lnTo>
                    <a:pt x="57" y="365"/>
                  </a:lnTo>
                  <a:lnTo>
                    <a:pt x="57" y="3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8" name="Icon"/>
            <p:cNvSpPr>
              <a:spLocks noChangeAspect="1" noEditPoints="1"/>
            </p:cNvSpPr>
            <p:nvPr/>
          </p:nvSpPr>
          <p:spPr bwMode="auto">
            <a:xfrm>
              <a:off x="18835649" y="7088397"/>
              <a:ext cx="719298" cy="368203"/>
            </a:xfrm>
            <a:custGeom>
              <a:avLst/>
              <a:gdLst>
                <a:gd name="T0" fmla="*/ 321 w 442"/>
                <a:gd name="T1" fmla="*/ 26 h 225"/>
                <a:gd name="T2" fmla="*/ 241 w 442"/>
                <a:gd name="T3" fmla="*/ 26 h 225"/>
                <a:gd name="T4" fmla="*/ 157 w 442"/>
                <a:gd name="T5" fmla="*/ 39 h 225"/>
                <a:gd name="T6" fmla="*/ 50 w 442"/>
                <a:gd name="T7" fmla="*/ 1 h 225"/>
                <a:gd name="T8" fmla="*/ 82 w 442"/>
                <a:gd name="T9" fmla="*/ 161 h 225"/>
                <a:gd name="T10" fmla="*/ 123 w 442"/>
                <a:gd name="T11" fmla="*/ 171 h 225"/>
                <a:gd name="T12" fmla="*/ 154 w 442"/>
                <a:gd name="T13" fmla="*/ 200 h 225"/>
                <a:gd name="T14" fmla="*/ 197 w 442"/>
                <a:gd name="T15" fmla="*/ 219 h 225"/>
                <a:gd name="T16" fmla="*/ 242 w 442"/>
                <a:gd name="T17" fmla="*/ 222 h 225"/>
                <a:gd name="T18" fmla="*/ 272 w 442"/>
                <a:gd name="T19" fmla="*/ 203 h 225"/>
                <a:gd name="T20" fmla="*/ 301 w 442"/>
                <a:gd name="T21" fmla="*/ 184 h 225"/>
                <a:gd name="T22" fmla="*/ 330 w 442"/>
                <a:gd name="T23" fmla="*/ 164 h 225"/>
                <a:gd name="T24" fmla="*/ 358 w 442"/>
                <a:gd name="T25" fmla="*/ 160 h 225"/>
                <a:gd name="T26" fmla="*/ 67 w 442"/>
                <a:gd name="T27" fmla="*/ 142 h 225"/>
                <a:gd name="T28" fmla="*/ 166 w 442"/>
                <a:gd name="T29" fmla="*/ 49 h 225"/>
                <a:gd name="T30" fmla="*/ 282 w 442"/>
                <a:gd name="T31" fmla="*/ 55 h 225"/>
                <a:gd name="T32" fmla="*/ 222 w 442"/>
                <a:gd name="T33" fmla="*/ 57 h 225"/>
                <a:gd name="T34" fmla="*/ 171 w 442"/>
                <a:gd name="T35" fmla="*/ 80 h 225"/>
                <a:gd name="T36" fmla="*/ 153 w 442"/>
                <a:gd name="T37" fmla="*/ 60 h 225"/>
                <a:gd name="T38" fmla="*/ 129 w 442"/>
                <a:gd name="T39" fmla="*/ 147 h 225"/>
                <a:gd name="T40" fmla="*/ 125 w 442"/>
                <a:gd name="T41" fmla="*/ 159 h 225"/>
                <a:gd name="T42" fmla="*/ 104 w 442"/>
                <a:gd name="T43" fmla="*/ 148 h 225"/>
                <a:gd name="T44" fmla="*/ 121 w 442"/>
                <a:gd name="T45" fmla="*/ 131 h 225"/>
                <a:gd name="T46" fmla="*/ 154 w 442"/>
                <a:gd name="T47" fmla="*/ 176 h 225"/>
                <a:gd name="T48" fmla="*/ 131 w 442"/>
                <a:gd name="T49" fmla="*/ 169 h 225"/>
                <a:gd name="T50" fmla="*/ 138 w 442"/>
                <a:gd name="T51" fmla="*/ 146 h 225"/>
                <a:gd name="T52" fmla="*/ 161 w 442"/>
                <a:gd name="T53" fmla="*/ 153 h 225"/>
                <a:gd name="T54" fmla="*/ 185 w 442"/>
                <a:gd name="T55" fmla="*/ 189 h 225"/>
                <a:gd name="T56" fmla="*/ 161 w 442"/>
                <a:gd name="T57" fmla="*/ 196 h 225"/>
                <a:gd name="T58" fmla="*/ 166 w 442"/>
                <a:gd name="T59" fmla="*/ 168 h 225"/>
                <a:gd name="T60" fmla="*/ 193 w 442"/>
                <a:gd name="T61" fmla="*/ 159 h 225"/>
                <a:gd name="T62" fmla="*/ 221 w 442"/>
                <a:gd name="T63" fmla="*/ 177 h 225"/>
                <a:gd name="T64" fmla="*/ 214 w 442"/>
                <a:gd name="T65" fmla="*/ 204 h 225"/>
                <a:gd name="T66" fmla="*/ 191 w 442"/>
                <a:gd name="T67" fmla="*/ 196 h 225"/>
                <a:gd name="T68" fmla="*/ 198 w 442"/>
                <a:gd name="T69" fmla="*/ 170 h 225"/>
                <a:gd name="T70" fmla="*/ 246 w 442"/>
                <a:gd name="T71" fmla="*/ 216 h 225"/>
                <a:gd name="T72" fmla="*/ 257 w 442"/>
                <a:gd name="T73" fmla="*/ 196 h 225"/>
                <a:gd name="T74" fmla="*/ 337 w 442"/>
                <a:gd name="T75" fmla="*/ 157 h 225"/>
                <a:gd name="T76" fmla="*/ 253 w 442"/>
                <a:gd name="T77" fmla="*/ 111 h 225"/>
                <a:gd name="T78" fmla="*/ 317 w 442"/>
                <a:gd name="T79" fmla="*/ 157 h 225"/>
                <a:gd name="T80" fmla="*/ 305 w 442"/>
                <a:gd name="T81" fmla="*/ 177 h 225"/>
                <a:gd name="T82" fmla="*/ 238 w 442"/>
                <a:gd name="T83" fmla="*/ 144 h 225"/>
                <a:gd name="T84" fmla="*/ 292 w 442"/>
                <a:gd name="T85" fmla="*/ 193 h 225"/>
                <a:gd name="T86" fmla="*/ 229 w 442"/>
                <a:gd name="T87" fmla="*/ 170 h 225"/>
                <a:gd name="T88" fmla="*/ 168 w 442"/>
                <a:gd name="T89" fmla="*/ 142 h 225"/>
                <a:gd name="T90" fmla="*/ 123 w 442"/>
                <a:gd name="T91" fmla="*/ 124 h 225"/>
                <a:gd name="T92" fmla="*/ 98 w 442"/>
                <a:gd name="T93" fmla="*/ 140 h 225"/>
                <a:gd name="T94" fmla="*/ 147 w 442"/>
                <a:gd name="T95" fmla="*/ 54 h 225"/>
                <a:gd name="T96" fmla="*/ 176 w 442"/>
                <a:gd name="T97" fmla="*/ 86 h 225"/>
                <a:gd name="T98" fmla="*/ 342 w 442"/>
                <a:gd name="T99" fmla="*/ 136 h 225"/>
                <a:gd name="T100" fmla="*/ 362 w 442"/>
                <a:gd name="T101"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2" h="225">
                  <a:moveTo>
                    <a:pt x="442" y="132"/>
                  </a:moveTo>
                  <a:cubicBezTo>
                    <a:pt x="405" y="6"/>
                    <a:pt x="405" y="6"/>
                    <a:pt x="405" y="6"/>
                  </a:cubicBezTo>
                  <a:cubicBezTo>
                    <a:pt x="405" y="5"/>
                    <a:pt x="404" y="4"/>
                    <a:pt x="403" y="3"/>
                  </a:cubicBezTo>
                  <a:cubicBezTo>
                    <a:pt x="402" y="3"/>
                    <a:pt x="401" y="3"/>
                    <a:pt x="400" y="3"/>
                  </a:cubicBezTo>
                  <a:cubicBezTo>
                    <a:pt x="321" y="26"/>
                    <a:pt x="321" y="26"/>
                    <a:pt x="321" y="26"/>
                  </a:cubicBezTo>
                  <a:cubicBezTo>
                    <a:pt x="318" y="27"/>
                    <a:pt x="317" y="29"/>
                    <a:pt x="318" y="31"/>
                  </a:cubicBezTo>
                  <a:cubicBezTo>
                    <a:pt x="322" y="47"/>
                    <a:pt x="322" y="47"/>
                    <a:pt x="322" y="47"/>
                  </a:cubicBezTo>
                  <a:cubicBezTo>
                    <a:pt x="283" y="47"/>
                    <a:pt x="283" y="47"/>
                    <a:pt x="283" y="47"/>
                  </a:cubicBezTo>
                  <a:cubicBezTo>
                    <a:pt x="243" y="26"/>
                    <a:pt x="243" y="26"/>
                    <a:pt x="243" y="26"/>
                  </a:cubicBezTo>
                  <a:cubicBezTo>
                    <a:pt x="242" y="26"/>
                    <a:pt x="241" y="26"/>
                    <a:pt x="241" y="26"/>
                  </a:cubicBezTo>
                  <a:cubicBezTo>
                    <a:pt x="182" y="25"/>
                    <a:pt x="182" y="25"/>
                    <a:pt x="182" y="25"/>
                  </a:cubicBezTo>
                  <a:cubicBezTo>
                    <a:pt x="181" y="25"/>
                    <a:pt x="180" y="25"/>
                    <a:pt x="179" y="26"/>
                  </a:cubicBezTo>
                  <a:cubicBezTo>
                    <a:pt x="163" y="40"/>
                    <a:pt x="163" y="40"/>
                    <a:pt x="163" y="40"/>
                  </a:cubicBezTo>
                  <a:cubicBezTo>
                    <a:pt x="159" y="39"/>
                    <a:pt x="159" y="39"/>
                    <a:pt x="159" y="39"/>
                  </a:cubicBezTo>
                  <a:cubicBezTo>
                    <a:pt x="158" y="39"/>
                    <a:pt x="158" y="39"/>
                    <a:pt x="157" y="39"/>
                  </a:cubicBezTo>
                  <a:cubicBezTo>
                    <a:pt x="128" y="50"/>
                    <a:pt x="128" y="50"/>
                    <a:pt x="128" y="50"/>
                  </a:cubicBezTo>
                  <a:cubicBezTo>
                    <a:pt x="133" y="36"/>
                    <a:pt x="133" y="36"/>
                    <a:pt x="133" y="36"/>
                  </a:cubicBezTo>
                  <a:cubicBezTo>
                    <a:pt x="134" y="34"/>
                    <a:pt x="133" y="31"/>
                    <a:pt x="131" y="30"/>
                  </a:cubicBezTo>
                  <a:cubicBezTo>
                    <a:pt x="53" y="1"/>
                    <a:pt x="53" y="1"/>
                    <a:pt x="53" y="1"/>
                  </a:cubicBezTo>
                  <a:cubicBezTo>
                    <a:pt x="52" y="0"/>
                    <a:pt x="51" y="0"/>
                    <a:pt x="50" y="1"/>
                  </a:cubicBezTo>
                  <a:cubicBezTo>
                    <a:pt x="49" y="1"/>
                    <a:pt x="49" y="2"/>
                    <a:pt x="48" y="3"/>
                  </a:cubicBezTo>
                  <a:cubicBezTo>
                    <a:pt x="1" y="126"/>
                    <a:pt x="1" y="126"/>
                    <a:pt x="1" y="126"/>
                  </a:cubicBezTo>
                  <a:cubicBezTo>
                    <a:pt x="0" y="128"/>
                    <a:pt x="1" y="130"/>
                    <a:pt x="3" y="131"/>
                  </a:cubicBezTo>
                  <a:cubicBezTo>
                    <a:pt x="81" y="161"/>
                    <a:pt x="81" y="161"/>
                    <a:pt x="81" y="161"/>
                  </a:cubicBezTo>
                  <a:cubicBezTo>
                    <a:pt x="81" y="161"/>
                    <a:pt x="82" y="161"/>
                    <a:pt x="82" y="161"/>
                  </a:cubicBezTo>
                  <a:cubicBezTo>
                    <a:pt x="84" y="161"/>
                    <a:pt x="85" y="160"/>
                    <a:pt x="86" y="159"/>
                  </a:cubicBezTo>
                  <a:cubicBezTo>
                    <a:pt x="91" y="144"/>
                    <a:pt x="91" y="144"/>
                    <a:pt x="91" y="144"/>
                  </a:cubicBezTo>
                  <a:cubicBezTo>
                    <a:pt x="95" y="150"/>
                    <a:pt x="95" y="150"/>
                    <a:pt x="95" y="150"/>
                  </a:cubicBezTo>
                  <a:cubicBezTo>
                    <a:pt x="94" y="159"/>
                    <a:pt x="100" y="169"/>
                    <a:pt x="110" y="171"/>
                  </a:cubicBezTo>
                  <a:cubicBezTo>
                    <a:pt x="114" y="173"/>
                    <a:pt x="119" y="172"/>
                    <a:pt x="123" y="171"/>
                  </a:cubicBezTo>
                  <a:cubicBezTo>
                    <a:pt x="122" y="175"/>
                    <a:pt x="123" y="179"/>
                    <a:pt x="125" y="183"/>
                  </a:cubicBezTo>
                  <a:cubicBezTo>
                    <a:pt x="128" y="187"/>
                    <a:pt x="132" y="191"/>
                    <a:pt x="137" y="192"/>
                  </a:cubicBezTo>
                  <a:cubicBezTo>
                    <a:pt x="139" y="193"/>
                    <a:pt x="141" y="193"/>
                    <a:pt x="143" y="193"/>
                  </a:cubicBezTo>
                  <a:cubicBezTo>
                    <a:pt x="146" y="193"/>
                    <a:pt x="149" y="192"/>
                    <a:pt x="152" y="191"/>
                  </a:cubicBezTo>
                  <a:cubicBezTo>
                    <a:pt x="152" y="194"/>
                    <a:pt x="153" y="197"/>
                    <a:pt x="154" y="200"/>
                  </a:cubicBezTo>
                  <a:cubicBezTo>
                    <a:pt x="157" y="204"/>
                    <a:pt x="161" y="208"/>
                    <a:pt x="166" y="209"/>
                  </a:cubicBezTo>
                  <a:cubicBezTo>
                    <a:pt x="168" y="210"/>
                    <a:pt x="170" y="210"/>
                    <a:pt x="172" y="210"/>
                  </a:cubicBezTo>
                  <a:cubicBezTo>
                    <a:pt x="172" y="210"/>
                    <a:pt x="172" y="210"/>
                    <a:pt x="172" y="210"/>
                  </a:cubicBezTo>
                  <a:cubicBezTo>
                    <a:pt x="176" y="210"/>
                    <a:pt x="180" y="209"/>
                    <a:pt x="183" y="206"/>
                  </a:cubicBezTo>
                  <a:cubicBezTo>
                    <a:pt x="185" y="212"/>
                    <a:pt x="190" y="217"/>
                    <a:pt x="197" y="219"/>
                  </a:cubicBezTo>
                  <a:cubicBezTo>
                    <a:pt x="198" y="220"/>
                    <a:pt x="200" y="220"/>
                    <a:pt x="202" y="220"/>
                  </a:cubicBezTo>
                  <a:cubicBezTo>
                    <a:pt x="210" y="220"/>
                    <a:pt x="216" y="216"/>
                    <a:pt x="220" y="210"/>
                  </a:cubicBezTo>
                  <a:cubicBezTo>
                    <a:pt x="242" y="222"/>
                    <a:pt x="242" y="222"/>
                    <a:pt x="242" y="222"/>
                  </a:cubicBezTo>
                  <a:cubicBezTo>
                    <a:pt x="242" y="222"/>
                    <a:pt x="242" y="222"/>
                    <a:pt x="242" y="222"/>
                  </a:cubicBezTo>
                  <a:cubicBezTo>
                    <a:pt x="242" y="222"/>
                    <a:pt x="242" y="222"/>
                    <a:pt x="242" y="222"/>
                  </a:cubicBezTo>
                  <a:cubicBezTo>
                    <a:pt x="245" y="224"/>
                    <a:pt x="248" y="225"/>
                    <a:pt x="251" y="225"/>
                  </a:cubicBezTo>
                  <a:cubicBezTo>
                    <a:pt x="258" y="225"/>
                    <a:pt x="264" y="221"/>
                    <a:pt x="268" y="216"/>
                  </a:cubicBezTo>
                  <a:cubicBezTo>
                    <a:pt x="270" y="211"/>
                    <a:pt x="271" y="207"/>
                    <a:pt x="270" y="202"/>
                  </a:cubicBezTo>
                  <a:cubicBezTo>
                    <a:pt x="272" y="203"/>
                    <a:pt x="272" y="203"/>
                    <a:pt x="272" y="203"/>
                  </a:cubicBezTo>
                  <a:cubicBezTo>
                    <a:pt x="272" y="203"/>
                    <a:pt x="272" y="203"/>
                    <a:pt x="272" y="203"/>
                  </a:cubicBezTo>
                  <a:cubicBezTo>
                    <a:pt x="272" y="203"/>
                    <a:pt x="272" y="204"/>
                    <a:pt x="272" y="204"/>
                  </a:cubicBezTo>
                  <a:cubicBezTo>
                    <a:pt x="275" y="205"/>
                    <a:pt x="279" y="206"/>
                    <a:pt x="282" y="206"/>
                  </a:cubicBezTo>
                  <a:cubicBezTo>
                    <a:pt x="289" y="206"/>
                    <a:pt x="295" y="203"/>
                    <a:pt x="298" y="197"/>
                  </a:cubicBezTo>
                  <a:cubicBezTo>
                    <a:pt x="301" y="192"/>
                    <a:pt x="302" y="188"/>
                    <a:pt x="301" y="183"/>
                  </a:cubicBezTo>
                  <a:cubicBezTo>
                    <a:pt x="301" y="184"/>
                    <a:pt x="301" y="184"/>
                    <a:pt x="301" y="184"/>
                  </a:cubicBezTo>
                  <a:cubicBezTo>
                    <a:pt x="301" y="184"/>
                    <a:pt x="301" y="184"/>
                    <a:pt x="302" y="184"/>
                  </a:cubicBezTo>
                  <a:cubicBezTo>
                    <a:pt x="302" y="184"/>
                    <a:pt x="302" y="184"/>
                    <a:pt x="302" y="184"/>
                  </a:cubicBezTo>
                  <a:cubicBezTo>
                    <a:pt x="305" y="185"/>
                    <a:pt x="308" y="186"/>
                    <a:pt x="311" y="186"/>
                  </a:cubicBezTo>
                  <a:cubicBezTo>
                    <a:pt x="318" y="186"/>
                    <a:pt x="324" y="183"/>
                    <a:pt x="328" y="177"/>
                  </a:cubicBezTo>
                  <a:cubicBezTo>
                    <a:pt x="330" y="173"/>
                    <a:pt x="331" y="168"/>
                    <a:pt x="330" y="164"/>
                  </a:cubicBezTo>
                  <a:cubicBezTo>
                    <a:pt x="332" y="165"/>
                    <a:pt x="335" y="165"/>
                    <a:pt x="337" y="165"/>
                  </a:cubicBezTo>
                  <a:cubicBezTo>
                    <a:pt x="344" y="165"/>
                    <a:pt x="350" y="162"/>
                    <a:pt x="353" y="156"/>
                  </a:cubicBezTo>
                  <a:cubicBezTo>
                    <a:pt x="353" y="156"/>
                    <a:pt x="353" y="156"/>
                    <a:pt x="354" y="156"/>
                  </a:cubicBezTo>
                  <a:cubicBezTo>
                    <a:pt x="354" y="158"/>
                    <a:pt x="354" y="158"/>
                    <a:pt x="354" y="158"/>
                  </a:cubicBezTo>
                  <a:cubicBezTo>
                    <a:pt x="355" y="159"/>
                    <a:pt x="356" y="160"/>
                    <a:pt x="358" y="160"/>
                  </a:cubicBezTo>
                  <a:cubicBezTo>
                    <a:pt x="358" y="160"/>
                    <a:pt x="359" y="160"/>
                    <a:pt x="359" y="160"/>
                  </a:cubicBezTo>
                  <a:cubicBezTo>
                    <a:pt x="439" y="137"/>
                    <a:pt x="439" y="137"/>
                    <a:pt x="439" y="137"/>
                  </a:cubicBezTo>
                  <a:cubicBezTo>
                    <a:pt x="440" y="137"/>
                    <a:pt x="441" y="136"/>
                    <a:pt x="441" y="136"/>
                  </a:cubicBezTo>
                  <a:cubicBezTo>
                    <a:pt x="442" y="135"/>
                    <a:pt x="442" y="134"/>
                    <a:pt x="442" y="132"/>
                  </a:cubicBezTo>
                  <a:close/>
                  <a:moveTo>
                    <a:pt x="67" y="142"/>
                  </a:moveTo>
                  <a:cubicBezTo>
                    <a:pt x="60" y="142"/>
                    <a:pt x="54" y="136"/>
                    <a:pt x="54" y="129"/>
                  </a:cubicBezTo>
                  <a:cubicBezTo>
                    <a:pt x="54" y="121"/>
                    <a:pt x="60" y="115"/>
                    <a:pt x="67" y="115"/>
                  </a:cubicBezTo>
                  <a:cubicBezTo>
                    <a:pt x="75" y="115"/>
                    <a:pt x="81" y="121"/>
                    <a:pt x="81" y="129"/>
                  </a:cubicBezTo>
                  <a:cubicBezTo>
                    <a:pt x="81" y="136"/>
                    <a:pt x="75" y="142"/>
                    <a:pt x="67" y="142"/>
                  </a:cubicBezTo>
                  <a:close/>
                  <a:moveTo>
                    <a:pt x="166" y="49"/>
                  </a:moveTo>
                  <a:cubicBezTo>
                    <a:pt x="173" y="42"/>
                    <a:pt x="173" y="42"/>
                    <a:pt x="173" y="42"/>
                  </a:cubicBezTo>
                  <a:cubicBezTo>
                    <a:pt x="183" y="33"/>
                    <a:pt x="183" y="33"/>
                    <a:pt x="183" y="33"/>
                  </a:cubicBezTo>
                  <a:cubicBezTo>
                    <a:pt x="240" y="34"/>
                    <a:pt x="240" y="34"/>
                    <a:pt x="240" y="34"/>
                  </a:cubicBezTo>
                  <a:cubicBezTo>
                    <a:pt x="280" y="54"/>
                    <a:pt x="280" y="54"/>
                    <a:pt x="280" y="54"/>
                  </a:cubicBezTo>
                  <a:cubicBezTo>
                    <a:pt x="280" y="55"/>
                    <a:pt x="281" y="55"/>
                    <a:pt x="282" y="55"/>
                  </a:cubicBezTo>
                  <a:cubicBezTo>
                    <a:pt x="324" y="55"/>
                    <a:pt x="324" y="55"/>
                    <a:pt x="324" y="55"/>
                  </a:cubicBezTo>
                  <a:cubicBezTo>
                    <a:pt x="345" y="128"/>
                    <a:pt x="345" y="128"/>
                    <a:pt x="345" y="128"/>
                  </a:cubicBezTo>
                  <a:cubicBezTo>
                    <a:pt x="270" y="85"/>
                    <a:pt x="270" y="85"/>
                    <a:pt x="270" y="85"/>
                  </a:cubicBezTo>
                  <a:cubicBezTo>
                    <a:pt x="223" y="58"/>
                    <a:pt x="223" y="58"/>
                    <a:pt x="223" y="58"/>
                  </a:cubicBezTo>
                  <a:cubicBezTo>
                    <a:pt x="223" y="57"/>
                    <a:pt x="222" y="57"/>
                    <a:pt x="222" y="57"/>
                  </a:cubicBezTo>
                  <a:cubicBezTo>
                    <a:pt x="199" y="56"/>
                    <a:pt x="199" y="56"/>
                    <a:pt x="199" y="56"/>
                  </a:cubicBezTo>
                  <a:cubicBezTo>
                    <a:pt x="199" y="56"/>
                    <a:pt x="199" y="56"/>
                    <a:pt x="199" y="56"/>
                  </a:cubicBezTo>
                  <a:cubicBezTo>
                    <a:pt x="199" y="56"/>
                    <a:pt x="198" y="57"/>
                    <a:pt x="198" y="57"/>
                  </a:cubicBezTo>
                  <a:cubicBezTo>
                    <a:pt x="197" y="57"/>
                    <a:pt x="197" y="57"/>
                    <a:pt x="196" y="57"/>
                  </a:cubicBezTo>
                  <a:cubicBezTo>
                    <a:pt x="171" y="80"/>
                    <a:pt x="171" y="80"/>
                    <a:pt x="171" y="80"/>
                  </a:cubicBezTo>
                  <a:cubicBezTo>
                    <a:pt x="171" y="80"/>
                    <a:pt x="171" y="80"/>
                    <a:pt x="171" y="80"/>
                  </a:cubicBezTo>
                  <a:cubicBezTo>
                    <a:pt x="171" y="80"/>
                    <a:pt x="171" y="80"/>
                    <a:pt x="171" y="80"/>
                  </a:cubicBezTo>
                  <a:cubicBezTo>
                    <a:pt x="165" y="85"/>
                    <a:pt x="157" y="85"/>
                    <a:pt x="152" y="79"/>
                  </a:cubicBezTo>
                  <a:cubicBezTo>
                    <a:pt x="147" y="74"/>
                    <a:pt x="147" y="65"/>
                    <a:pt x="153" y="60"/>
                  </a:cubicBezTo>
                  <a:cubicBezTo>
                    <a:pt x="153" y="60"/>
                    <a:pt x="153" y="60"/>
                    <a:pt x="153" y="60"/>
                  </a:cubicBezTo>
                  <a:cubicBezTo>
                    <a:pt x="153" y="60"/>
                    <a:pt x="153" y="60"/>
                    <a:pt x="153" y="60"/>
                  </a:cubicBezTo>
                  <a:lnTo>
                    <a:pt x="166" y="49"/>
                  </a:lnTo>
                  <a:close/>
                  <a:moveTo>
                    <a:pt x="129" y="146"/>
                  </a:moveTo>
                  <a:cubicBezTo>
                    <a:pt x="129" y="146"/>
                    <a:pt x="129" y="146"/>
                    <a:pt x="129" y="146"/>
                  </a:cubicBezTo>
                  <a:cubicBezTo>
                    <a:pt x="129" y="146"/>
                    <a:pt x="129" y="147"/>
                    <a:pt x="129" y="147"/>
                  </a:cubicBezTo>
                  <a:cubicBezTo>
                    <a:pt x="128" y="151"/>
                    <a:pt x="128" y="151"/>
                    <a:pt x="128" y="151"/>
                  </a:cubicBezTo>
                  <a:cubicBezTo>
                    <a:pt x="127" y="155"/>
                    <a:pt x="127" y="155"/>
                    <a:pt x="127" y="155"/>
                  </a:cubicBezTo>
                  <a:cubicBezTo>
                    <a:pt x="127" y="155"/>
                    <a:pt x="127" y="155"/>
                    <a:pt x="127" y="155"/>
                  </a:cubicBezTo>
                  <a:cubicBezTo>
                    <a:pt x="127" y="155"/>
                    <a:pt x="127" y="156"/>
                    <a:pt x="127" y="156"/>
                  </a:cubicBezTo>
                  <a:cubicBezTo>
                    <a:pt x="126" y="157"/>
                    <a:pt x="126" y="158"/>
                    <a:pt x="125" y="159"/>
                  </a:cubicBezTo>
                  <a:cubicBezTo>
                    <a:pt x="122" y="163"/>
                    <a:pt x="117" y="165"/>
                    <a:pt x="112" y="164"/>
                  </a:cubicBezTo>
                  <a:cubicBezTo>
                    <a:pt x="108" y="162"/>
                    <a:pt x="105" y="159"/>
                    <a:pt x="104" y="155"/>
                  </a:cubicBezTo>
                  <a:cubicBezTo>
                    <a:pt x="103" y="153"/>
                    <a:pt x="103" y="151"/>
                    <a:pt x="104" y="149"/>
                  </a:cubicBezTo>
                  <a:cubicBezTo>
                    <a:pt x="104" y="149"/>
                    <a:pt x="104" y="149"/>
                    <a:pt x="104" y="149"/>
                  </a:cubicBezTo>
                  <a:cubicBezTo>
                    <a:pt x="104" y="149"/>
                    <a:pt x="104" y="148"/>
                    <a:pt x="104" y="148"/>
                  </a:cubicBezTo>
                  <a:cubicBezTo>
                    <a:pt x="104" y="147"/>
                    <a:pt x="104" y="147"/>
                    <a:pt x="104" y="147"/>
                  </a:cubicBezTo>
                  <a:cubicBezTo>
                    <a:pt x="106" y="140"/>
                    <a:pt x="106" y="140"/>
                    <a:pt x="106" y="140"/>
                  </a:cubicBezTo>
                  <a:cubicBezTo>
                    <a:pt x="106" y="140"/>
                    <a:pt x="106" y="140"/>
                    <a:pt x="106" y="140"/>
                  </a:cubicBezTo>
                  <a:cubicBezTo>
                    <a:pt x="106" y="140"/>
                    <a:pt x="106" y="140"/>
                    <a:pt x="106" y="139"/>
                  </a:cubicBezTo>
                  <a:cubicBezTo>
                    <a:pt x="108" y="133"/>
                    <a:pt x="115" y="130"/>
                    <a:pt x="121" y="131"/>
                  </a:cubicBezTo>
                  <a:cubicBezTo>
                    <a:pt x="124" y="132"/>
                    <a:pt x="127" y="134"/>
                    <a:pt x="128" y="137"/>
                  </a:cubicBezTo>
                  <a:cubicBezTo>
                    <a:pt x="130" y="140"/>
                    <a:pt x="130" y="143"/>
                    <a:pt x="129" y="146"/>
                  </a:cubicBezTo>
                  <a:close/>
                  <a:moveTo>
                    <a:pt x="155" y="172"/>
                  </a:moveTo>
                  <a:cubicBezTo>
                    <a:pt x="154" y="175"/>
                    <a:pt x="154" y="175"/>
                    <a:pt x="154" y="175"/>
                  </a:cubicBezTo>
                  <a:cubicBezTo>
                    <a:pt x="154" y="176"/>
                    <a:pt x="154" y="176"/>
                    <a:pt x="154" y="176"/>
                  </a:cubicBezTo>
                  <a:cubicBezTo>
                    <a:pt x="154" y="176"/>
                    <a:pt x="154" y="176"/>
                    <a:pt x="154" y="176"/>
                  </a:cubicBezTo>
                  <a:cubicBezTo>
                    <a:pt x="152" y="182"/>
                    <a:pt x="146" y="186"/>
                    <a:pt x="139" y="184"/>
                  </a:cubicBezTo>
                  <a:cubicBezTo>
                    <a:pt x="136" y="183"/>
                    <a:pt x="134" y="181"/>
                    <a:pt x="132" y="179"/>
                  </a:cubicBezTo>
                  <a:cubicBezTo>
                    <a:pt x="131" y="176"/>
                    <a:pt x="130" y="173"/>
                    <a:pt x="131" y="170"/>
                  </a:cubicBezTo>
                  <a:cubicBezTo>
                    <a:pt x="131" y="170"/>
                    <a:pt x="131" y="169"/>
                    <a:pt x="131" y="169"/>
                  </a:cubicBezTo>
                  <a:cubicBezTo>
                    <a:pt x="131" y="169"/>
                    <a:pt x="131" y="169"/>
                    <a:pt x="131" y="169"/>
                  </a:cubicBezTo>
                  <a:cubicBezTo>
                    <a:pt x="134" y="160"/>
                    <a:pt x="134" y="160"/>
                    <a:pt x="134" y="160"/>
                  </a:cubicBezTo>
                  <a:cubicBezTo>
                    <a:pt x="136" y="153"/>
                    <a:pt x="136" y="153"/>
                    <a:pt x="136" y="153"/>
                  </a:cubicBezTo>
                  <a:cubicBezTo>
                    <a:pt x="138" y="147"/>
                    <a:pt x="138" y="147"/>
                    <a:pt x="138" y="147"/>
                  </a:cubicBezTo>
                  <a:cubicBezTo>
                    <a:pt x="138" y="147"/>
                    <a:pt x="138" y="146"/>
                    <a:pt x="138" y="146"/>
                  </a:cubicBezTo>
                  <a:cubicBezTo>
                    <a:pt x="138" y="146"/>
                    <a:pt x="138" y="146"/>
                    <a:pt x="138" y="146"/>
                  </a:cubicBezTo>
                  <a:cubicBezTo>
                    <a:pt x="140" y="140"/>
                    <a:pt x="147" y="136"/>
                    <a:pt x="153" y="138"/>
                  </a:cubicBezTo>
                  <a:cubicBezTo>
                    <a:pt x="156" y="139"/>
                    <a:pt x="158" y="141"/>
                    <a:pt x="160" y="144"/>
                  </a:cubicBezTo>
                  <a:cubicBezTo>
                    <a:pt x="161" y="146"/>
                    <a:pt x="162" y="149"/>
                    <a:pt x="161" y="152"/>
                  </a:cubicBezTo>
                  <a:cubicBezTo>
                    <a:pt x="161" y="153"/>
                    <a:pt x="161" y="153"/>
                    <a:pt x="161" y="153"/>
                  </a:cubicBezTo>
                  <a:cubicBezTo>
                    <a:pt x="161" y="153"/>
                    <a:pt x="161" y="153"/>
                    <a:pt x="161" y="153"/>
                  </a:cubicBezTo>
                  <a:cubicBezTo>
                    <a:pt x="158" y="164"/>
                    <a:pt x="158" y="164"/>
                    <a:pt x="158" y="164"/>
                  </a:cubicBezTo>
                  <a:lnTo>
                    <a:pt x="155" y="172"/>
                  </a:lnTo>
                  <a:close/>
                  <a:moveTo>
                    <a:pt x="187" y="181"/>
                  </a:moveTo>
                  <a:cubicBezTo>
                    <a:pt x="185" y="189"/>
                    <a:pt x="185" y="189"/>
                    <a:pt x="185" y="189"/>
                  </a:cubicBezTo>
                  <a:cubicBezTo>
                    <a:pt x="183" y="193"/>
                    <a:pt x="183" y="193"/>
                    <a:pt x="183" y="193"/>
                  </a:cubicBezTo>
                  <a:cubicBezTo>
                    <a:pt x="183" y="193"/>
                    <a:pt x="183" y="193"/>
                    <a:pt x="183" y="193"/>
                  </a:cubicBezTo>
                  <a:cubicBezTo>
                    <a:pt x="183" y="193"/>
                    <a:pt x="183" y="194"/>
                    <a:pt x="183" y="194"/>
                  </a:cubicBezTo>
                  <a:cubicBezTo>
                    <a:pt x="181" y="200"/>
                    <a:pt x="175" y="203"/>
                    <a:pt x="168" y="202"/>
                  </a:cubicBezTo>
                  <a:cubicBezTo>
                    <a:pt x="165" y="201"/>
                    <a:pt x="163" y="199"/>
                    <a:pt x="161" y="196"/>
                  </a:cubicBezTo>
                  <a:cubicBezTo>
                    <a:pt x="160" y="193"/>
                    <a:pt x="159" y="190"/>
                    <a:pt x="160" y="187"/>
                  </a:cubicBezTo>
                  <a:cubicBezTo>
                    <a:pt x="160" y="187"/>
                    <a:pt x="160" y="187"/>
                    <a:pt x="160" y="187"/>
                  </a:cubicBezTo>
                  <a:cubicBezTo>
                    <a:pt x="160" y="186"/>
                    <a:pt x="160" y="186"/>
                    <a:pt x="160" y="186"/>
                  </a:cubicBezTo>
                  <a:cubicBezTo>
                    <a:pt x="163" y="176"/>
                    <a:pt x="163" y="176"/>
                    <a:pt x="163" y="176"/>
                  </a:cubicBezTo>
                  <a:cubicBezTo>
                    <a:pt x="166" y="168"/>
                    <a:pt x="166" y="168"/>
                    <a:pt x="166" y="168"/>
                  </a:cubicBezTo>
                  <a:cubicBezTo>
                    <a:pt x="170" y="153"/>
                    <a:pt x="170" y="153"/>
                    <a:pt x="170" y="153"/>
                  </a:cubicBezTo>
                  <a:cubicBezTo>
                    <a:pt x="170" y="153"/>
                    <a:pt x="170" y="153"/>
                    <a:pt x="170" y="153"/>
                  </a:cubicBezTo>
                  <a:cubicBezTo>
                    <a:pt x="170" y="153"/>
                    <a:pt x="170" y="153"/>
                    <a:pt x="170" y="153"/>
                  </a:cubicBezTo>
                  <a:cubicBezTo>
                    <a:pt x="172" y="146"/>
                    <a:pt x="179" y="143"/>
                    <a:pt x="185" y="145"/>
                  </a:cubicBezTo>
                  <a:cubicBezTo>
                    <a:pt x="191" y="146"/>
                    <a:pt x="195" y="153"/>
                    <a:pt x="193" y="159"/>
                  </a:cubicBezTo>
                  <a:cubicBezTo>
                    <a:pt x="193" y="159"/>
                    <a:pt x="193" y="159"/>
                    <a:pt x="193" y="159"/>
                  </a:cubicBezTo>
                  <a:cubicBezTo>
                    <a:pt x="193" y="160"/>
                    <a:pt x="193" y="160"/>
                    <a:pt x="193" y="160"/>
                  </a:cubicBezTo>
                  <a:lnTo>
                    <a:pt x="187" y="181"/>
                  </a:lnTo>
                  <a:close/>
                  <a:moveTo>
                    <a:pt x="221" y="176"/>
                  </a:moveTo>
                  <a:cubicBezTo>
                    <a:pt x="221" y="176"/>
                    <a:pt x="221" y="177"/>
                    <a:pt x="221" y="177"/>
                  </a:cubicBezTo>
                  <a:cubicBezTo>
                    <a:pt x="221" y="177"/>
                    <a:pt x="221" y="177"/>
                    <a:pt x="221" y="177"/>
                  </a:cubicBezTo>
                  <a:cubicBezTo>
                    <a:pt x="215" y="198"/>
                    <a:pt x="215" y="198"/>
                    <a:pt x="215" y="198"/>
                  </a:cubicBezTo>
                  <a:cubicBezTo>
                    <a:pt x="214" y="203"/>
                    <a:pt x="214" y="203"/>
                    <a:pt x="214" y="203"/>
                  </a:cubicBezTo>
                  <a:cubicBezTo>
                    <a:pt x="214" y="203"/>
                    <a:pt x="214" y="203"/>
                    <a:pt x="214" y="203"/>
                  </a:cubicBezTo>
                  <a:cubicBezTo>
                    <a:pt x="214" y="203"/>
                    <a:pt x="214" y="203"/>
                    <a:pt x="214" y="204"/>
                  </a:cubicBezTo>
                  <a:cubicBezTo>
                    <a:pt x="213" y="204"/>
                    <a:pt x="213" y="205"/>
                    <a:pt x="213" y="205"/>
                  </a:cubicBezTo>
                  <a:cubicBezTo>
                    <a:pt x="210" y="210"/>
                    <a:pt x="204" y="213"/>
                    <a:pt x="199" y="212"/>
                  </a:cubicBezTo>
                  <a:cubicBezTo>
                    <a:pt x="193" y="210"/>
                    <a:pt x="189" y="203"/>
                    <a:pt x="191" y="197"/>
                  </a:cubicBezTo>
                  <a:cubicBezTo>
                    <a:pt x="191" y="197"/>
                    <a:pt x="191" y="197"/>
                    <a:pt x="191" y="197"/>
                  </a:cubicBezTo>
                  <a:cubicBezTo>
                    <a:pt x="191" y="196"/>
                    <a:pt x="191" y="196"/>
                    <a:pt x="191" y="196"/>
                  </a:cubicBezTo>
                  <a:cubicBezTo>
                    <a:pt x="192" y="193"/>
                    <a:pt x="192" y="193"/>
                    <a:pt x="192" y="193"/>
                  </a:cubicBezTo>
                  <a:cubicBezTo>
                    <a:pt x="194" y="185"/>
                    <a:pt x="194" y="185"/>
                    <a:pt x="194" y="185"/>
                  </a:cubicBezTo>
                  <a:cubicBezTo>
                    <a:pt x="198" y="170"/>
                    <a:pt x="198" y="170"/>
                    <a:pt x="198" y="170"/>
                  </a:cubicBezTo>
                  <a:cubicBezTo>
                    <a:pt x="198" y="170"/>
                    <a:pt x="198" y="170"/>
                    <a:pt x="198" y="170"/>
                  </a:cubicBezTo>
                  <a:cubicBezTo>
                    <a:pt x="198" y="170"/>
                    <a:pt x="198" y="170"/>
                    <a:pt x="198" y="170"/>
                  </a:cubicBezTo>
                  <a:cubicBezTo>
                    <a:pt x="200" y="164"/>
                    <a:pt x="207" y="160"/>
                    <a:pt x="213" y="162"/>
                  </a:cubicBezTo>
                  <a:cubicBezTo>
                    <a:pt x="216" y="163"/>
                    <a:pt x="219" y="165"/>
                    <a:pt x="220" y="167"/>
                  </a:cubicBezTo>
                  <a:cubicBezTo>
                    <a:pt x="222" y="170"/>
                    <a:pt x="222" y="173"/>
                    <a:pt x="221" y="176"/>
                  </a:cubicBezTo>
                  <a:close/>
                  <a:moveTo>
                    <a:pt x="261" y="212"/>
                  </a:moveTo>
                  <a:cubicBezTo>
                    <a:pt x="258" y="217"/>
                    <a:pt x="251" y="219"/>
                    <a:pt x="246" y="216"/>
                  </a:cubicBezTo>
                  <a:cubicBezTo>
                    <a:pt x="246" y="216"/>
                    <a:pt x="246" y="216"/>
                    <a:pt x="246" y="216"/>
                  </a:cubicBezTo>
                  <a:cubicBezTo>
                    <a:pt x="246" y="215"/>
                    <a:pt x="245" y="215"/>
                    <a:pt x="245" y="215"/>
                  </a:cubicBezTo>
                  <a:cubicBezTo>
                    <a:pt x="222" y="202"/>
                    <a:pt x="222" y="202"/>
                    <a:pt x="222" y="202"/>
                  </a:cubicBezTo>
                  <a:cubicBezTo>
                    <a:pt x="229" y="180"/>
                    <a:pt x="229" y="180"/>
                    <a:pt x="229" y="180"/>
                  </a:cubicBezTo>
                  <a:cubicBezTo>
                    <a:pt x="257" y="196"/>
                    <a:pt x="257" y="196"/>
                    <a:pt x="257" y="196"/>
                  </a:cubicBezTo>
                  <a:cubicBezTo>
                    <a:pt x="257" y="196"/>
                    <a:pt x="257" y="196"/>
                    <a:pt x="257" y="196"/>
                  </a:cubicBezTo>
                  <a:cubicBezTo>
                    <a:pt x="257" y="196"/>
                    <a:pt x="257" y="196"/>
                    <a:pt x="257" y="196"/>
                  </a:cubicBezTo>
                  <a:cubicBezTo>
                    <a:pt x="262" y="200"/>
                    <a:pt x="264" y="206"/>
                    <a:pt x="261" y="212"/>
                  </a:cubicBezTo>
                  <a:close/>
                  <a:moveTo>
                    <a:pt x="347" y="152"/>
                  </a:moveTo>
                  <a:cubicBezTo>
                    <a:pt x="345" y="155"/>
                    <a:pt x="341" y="157"/>
                    <a:pt x="337" y="157"/>
                  </a:cubicBezTo>
                  <a:cubicBezTo>
                    <a:pt x="335" y="157"/>
                    <a:pt x="333" y="157"/>
                    <a:pt x="332" y="156"/>
                  </a:cubicBezTo>
                  <a:cubicBezTo>
                    <a:pt x="331" y="156"/>
                    <a:pt x="331" y="156"/>
                    <a:pt x="331" y="156"/>
                  </a:cubicBezTo>
                  <a:cubicBezTo>
                    <a:pt x="331" y="156"/>
                    <a:pt x="331" y="155"/>
                    <a:pt x="331" y="155"/>
                  </a:cubicBezTo>
                  <a:cubicBezTo>
                    <a:pt x="256" y="111"/>
                    <a:pt x="256" y="111"/>
                    <a:pt x="256" y="111"/>
                  </a:cubicBezTo>
                  <a:cubicBezTo>
                    <a:pt x="255" y="111"/>
                    <a:pt x="254" y="111"/>
                    <a:pt x="253" y="111"/>
                  </a:cubicBezTo>
                  <a:cubicBezTo>
                    <a:pt x="252" y="111"/>
                    <a:pt x="251" y="112"/>
                    <a:pt x="250" y="113"/>
                  </a:cubicBezTo>
                  <a:cubicBezTo>
                    <a:pt x="250" y="114"/>
                    <a:pt x="250" y="114"/>
                    <a:pt x="250" y="114"/>
                  </a:cubicBezTo>
                  <a:cubicBezTo>
                    <a:pt x="249" y="116"/>
                    <a:pt x="250" y="118"/>
                    <a:pt x="252" y="119"/>
                  </a:cubicBezTo>
                  <a:cubicBezTo>
                    <a:pt x="316" y="157"/>
                    <a:pt x="316" y="157"/>
                    <a:pt x="316" y="157"/>
                  </a:cubicBezTo>
                  <a:cubicBezTo>
                    <a:pt x="316" y="157"/>
                    <a:pt x="317" y="157"/>
                    <a:pt x="317" y="157"/>
                  </a:cubicBezTo>
                  <a:cubicBezTo>
                    <a:pt x="317" y="158"/>
                    <a:pt x="317" y="158"/>
                    <a:pt x="317" y="158"/>
                  </a:cubicBezTo>
                  <a:cubicBezTo>
                    <a:pt x="320" y="159"/>
                    <a:pt x="321" y="162"/>
                    <a:pt x="322" y="164"/>
                  </a:cubicBezTo>
                  <a:cubicBezTo>
                    <a:pt x="323" y="167"/>
                    <a:pt x="322" y="170"/>
                    <a:pt x="321" y="173"/>
                  </a:cubicBezTo>
                  <a:cubicBezTo>
                    <a:pt x="318" y="178"/>
                    <a:pt x="311" y="180"/>
                    <a:pt x="306" y="177"/>
                  </a:cubicBezTo>
                  <a:cubicBezTo>
                    <a:pt x="306" y="177"/>
                    <a:pt x="306" y="177"/>
                    <a:pt x="305" y="177"/>
                  </a:cubicBezTo>
                  <a:cubicBezTo>
                    <a:pt x="305" y="177"/>
                    <a:pt x="305" y="176"/>
                    <a:pt x="305" y="176"/>
                  </a:cubicBezTo>
                  <a:cubicBezTo>
                    <a:pt x="244" y="140"/>
                    <a:pt x="244" y="140"/>
                    <a:pt x="244" y="140"/>
                  </a:cubicBezTo>
                  <a:cubicBezTo>
                    <a:pt x="243" y="140"/>
                    <a:pt x="242" y="140"/>
                    <a:pt x="241" y="140"/>
                  </a:cubicBezTo>
                  <a:cubicBezTo>
                    <a:pt x="240" y="140"/>
                    <a:pt x="239" y="141"/>
                    <a:pt x="238" y="142"/>
                  </a:cubicBezTo>
                  <a:cubicBezTo>
                    <a:pt x="238" y="144"/>
                    <a:pt x="238" y="144"/>
                    <a:pt x="238" y="144"/>
                  </a:cubicBezTo>
                  <a:cubicBezTo>
                    <a:pt x="237" y="146"/>
                    <a:pt x="238" y="148"/>
                    <a:pt x="239" y="149"/>
                  </a:cubicBezTo>
                  <a:cubicBezTo>
                    <a:pt x="287" y="177"/>
                    <a:pt x="287" y="177"/>
                    <a:pt x="287" y="177"/>
                  </a:cubicBezTo>
                  <a:cubicBezTo>
                    <a:pt x="287" y="177"/>
                    <a:pt x="288" y="177"/>
                    <a:pt x="288" y="177"/>
                  </a:cubicBezTo>
                  <a:cubicBezTo>
                    <a:pt x="288" y="178"/>
                    <a:pt x="288" y="178"/>
                    <a:pt x="288" y="178"/>
                  </a:cubicBezTo>
                  <a:cubicBezTo>
                    <a:pt x="293" y="181"/>
                    <a:pt x="295" y="187"/>
                    <a:pt x="292" y="193"/>
                  </a:cubicBezTo>
                  <a:cubicBezTo>
                    <a:pt x="289" y="198"/>
                    <a:pt x="282" y="200"/>
                    <a:pt x="277" y="197"/>
                  </a:cubicBezTo>
                  <a:cubicBezTo>
                    <a:pt x="276" y="197"/>
                    <a:pt x="276" y="197"/>
                    <a:pt x="276" y="197"/>
                  </a:cubicBezTo>
                  <a:cubicBezTo>
                    <a:pt x="276" y="196"/>
                    <a:pt x="276" y="196"/>
                    <a:pt x="276" y="196"/>
                  </a:cubicBezTo>
                  <a:cubicBezTo>
                    <a:pt x="231" y="170"/>
                    <a:pt x="231" y="170"/>
                    <a:pt x="231" y="170"/>
                  </a:cubicBezTo>
                  <a:cubicBezTo>
                    <a:pt x="231" y="170"/>
                    <a:pt x="230" y="170"/>
                    <a:pt x="229" y="170"/>
                  </a:cubicBezTo>
                  <a:cubicBezTo>
                    <a:pt x="229" y="168"/>
                    <a:pt x="228" y="165"/>
                    <a:pt x="227" y="163"/>
                  </a:cubicBezTo>
                  <a:cubicBezTo>
                    <a:pt x="225" y="159"/>
                    <a:pt x="221" y="155"/>
                    <a:pt x="215" y="154"/>
                  </a:cubicBezTo>
                  <a:cubicBezTo>
                    <a:pt x="211" y="153"/>
                    <a:pt x="206" y="153"/>
                    <a:pt x="201" y="155"/>
                  </a:cubicBezTo>
                  <a:cubicBezTo>
                    <a:pt x="201" y="147"/>
                    <a:pt x="195" y="139"/>
                    <a:pt x="187" y="137"/>
                  </a:cubicBezTo>
                  <a:cubicBezTo>
                    <a:pt x="180" y="135"/>
                    <a:pt x="173" y="137"/>
                    <a:pt x="168" y="142"/>
                  </a:cubicBezTo>
                  <a:cubicBezTo>
                    <a:pt x="168" y="141"/>
                    <a:pt x="167" y="140"/>
                    <a:pt x="167" y="140"/>
                  </a:cubicBezTo>
                  <a:cubicBezTo>
                    <a:pt x="164" y="135"/>
                    <a:pt x="160" y="132"/>
                    <a:pt x="155" y="130"/>
                  </a:cubicBezTo>
                  <a:cubicBezTo>
                    <a:pt x="148" y="128"/>
                    <a:pt x="141" y="130"/>
                    <a:pt x="136" y="135"/>
                  </a:cubicBezTo>
                  <a:cubicBezTo>
                    <a:pt x="136" y="134"/>
                    <a:pt x="136" y="134"/>
                    <a:pt x="135" y="133"/>
                  </a:cubicBezTo>
                  <a:cubicBezTo>
                    <a:pt x="133" y="129"/>
                    <a:pt x="129" y="125"/>
                    <a:pt x="123" y="124"/>
                  </a:cubicBezTo>
                  <a:cubicBezTo>
                    <a:pt x="122" y="123"/>
                    <a:pt x="120" y="123"/>
                    <a:pt x="118" y="123"/>
                  </a:cubicBezTo>
                  <a:cubicBezTo>
                    <a:pt x="109" y="123"/>
                    <a:pt x="101" y="129"/>
                    <a:pt x="99" y="137"/>
                  </a:cubicBezTo>
                  <a:cubicBezTo>
                    <a:pt x="99" y="137"/>
                    <a:pt x="99" y="137"/>
                    <a:pt x="99" y="137"/>
                  </a:cubicBezTo>
                  <a:cubicBezTo>
                    <a:pt x="99" y="138"/>
                    <a:pt x="99" y="138"/>
                    <a:pt x="99" y="138"/>
                  </a:cubicBezTo>
                  <a:cubicBezTo>
                    <a:pt x="98" y="140"/>
                    <a:pt x="98" y="140"/>
                    <a:pt x="98" y="140"/>
                  </a:cubicBezTo>
                  <a:cubicBezTo>
                    <a:pt x="95" y="136"/>
                    <a:pt x="95" y="136"/>
                    <a:pt x="95" y="136"/>
                  </a:cubicBezTo>
                  <a:cubicBezTo>
                    <a:pt x="125" y="60"/>
                    <a:pt x="125" y="60"/>
                    <a:pt x="125" y="60"/>
                  </a:cubicBezTo>
                  <a:cubicBezTo>
                    <a:pt x="154" y="49"/>
                    <a:pt x="154" y="49"/>
                    <a:pt x="154" y="49"/>
                  </a:cubicBezTo>
                  <a:cubicBezTo>
                    <a:pt x="148" y="54"/>
                    <a:pt x="148" y="54"/>
                    <a:pt x="148" y="54"/>
                  </a:cubicBezTo>
                  <a:cubicBezTo>
                    <a:pt x="148" y="54"/>
                    <a:pt x="147" y="54"/>
                    <a:pt x="147" y="54"/>
                  </a:cubicBezTo>
                  <a:cubicBezTo>
                    <a:pt x="147" y="54"/>
                    <a:pt x="147" y="54"/>
                    <a:pt x="147" y="54"/>
                  </a:cubicBezTo>
                  <a:cubicBezTo>
                    <a:pt x="139" y="62"/>
                    <a:pt x="138" y="76"/>
                    <a:pt x="146" y="85"/>
                  </a:cubicBezTo>
                  <a:cubicBezTo>
                    <a:pt x="150" y="89"/>
                    <a:pt x="156" y="92"/>
                    <a:pt x="162" y="92"/>
                  </a:cubicBezTo>
                  <a:cubicBezTo>
                    <a:pt x="167" y="92"/>
                    <a:pt x="172" y="90"/>
                    <a:pt x="176" y="86"/>
                  </a:cubicBezTo>
                  <a:cubicBezTo>
                    <a:pt x="176" y="86"/>
                    <a:pt x="176" y="86"/>
                    <a:pt x="176" y="86"/>
                  </a:cubicBezTo>
                  <a:cubicBezTo>
                    <a:pt x="176" y="86"/>
                    <a:pt x="176" y="86"/>
                    <a:pt x="176" y="86"/>
                  </a:cubicBezTo>
                  <a:cubicBezTo>
                    <a:pt x="200" y="64"/>
                    <a:pt x="200" y="64"/>
                    <a:pt x="200" y="64"/>
                  </a:cubicBezTo>
                  <a:cubicBezTo>
                    <a:pt x="220" y="65"/>
                    <a:pt x="220" y="65"/>
                    <a:pt x="220" y="65"/>
                  </a:cubicBezTo>
                  <a:cubicBezTo>
                    <a:pt x="266" y="92"/>
                    <a:pt x="266" y="92"/>
                    <a:pt x="266" y="92"/>
                  </a:cubicBezTo>
                  <a:cubicBezTo>
                    <a:pt x="342" y="136"/>
                    <a:pt x="342" y="136"/>
                    <a:pt x="342" y="136"/>
                  </a:cubicBezTo>
                  <a:cubicBezTo>
                    <a:pt x="342" y="136"/>
                    <a:pt x="342" y="136"/>
                    <a:pt x="343" y="136"/>
                  </a:cubicBezTo>
                  <a:cubicBezTo>
                    <a:pt x="343" y="137"/>
                    <a:pt x="343" y="137"/>
                    <a:pt x="343" y="137"/>
                  </a:cubicBezTo>
                  <a:cubicBezTo>
                    <a:pt x="348" y="140"/>
                    <a:pt x="350" y="147"/>
                    <a:pt x="347" y="152"/>
                  </a:cubicBezTo>
                  <a:close/>
                  <a:moveTo>
                    <a:pt x="375" y="142"/>
                  </a:moveTo>
                  <a:cubicBezTo>
                    <a:pt x="368" y="142"/>
                    <a:pt x="362" y="136"/>
                    <a:pt x="362" y="129"/>
                  </a:cubicBezTo>
                  <a:cubicBezTo>
                    <a:pt x="362" y="121"/>
                    <a:pt x="368" y="115"/>
                    <a:pt x="375" y="115"/>
                  </a:cubicBezTo>
                  <a:cubicBezTo>
                    <a:pt x="382" y="115"/>
                    <a:pt x="388" y="121"/>
                    <a:pt x="388" y="129"/>
                  </a:cubicBezTo>
                  <a:cubicBezTo>
                    <a:pt x="388" y="136"/>
                    <a:pt x="382" y="142"/>
                    <a:pt x="375" y="1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9" name="Icon"/>
            <p:cNvSpPr>
              <a:spLocks noChangeAspect="1" noEditPoints="1"/>
            </p:cNvSpPr>
            <p:nvPr/>
          </p:nvSpPr>
          <p:spPr bwMode="auto">
            <a:xfrm>
              <a:off x="17267464" y="6489479"/>
              <a:ext cx="438535" cy="368203"/>
            </a:xfrm>
            <a:custGeom>
              <a:avLst/>
              <a:gdLst>
                <a:gd name="T0" fmla="*/ 301 w 311"/>
                <a:gd name="T1" fmla="*/ 176 h 261"/>
                <a:gd name="T2" fmla="*/ 262 w 311"/>
                <a:gd name="T3" fmla="*/ 82 h 261"/>
                <a:gd name="T4" fmla="*/ 287 w 311"/>
                <a:gd name="T5" fmla="*/ 68 h 261"/>
                <a:gd name="T6" fmla="*/ 287 w 311"/>
                <a:gd name="T7" fmla="*/ 60 h 261"/>
                <a:gd name="T8" fmla="*/ 279 w 311"/>
                <a:gd name="T9" fmla="*/ 60 h 261"/>
                <a:gd name="T10" fmla="*/ 237 w 311"/>
                <a:gd name="T11" fmla="*/ 60 h 261"/>
                <a:gd name="T12" fmla="*/ 235 w 311"/>
                <a:gd name="T13" fmla="*/ 58 h 261"/>
                <a:gd name="T14" fmla="*/ 161 w 311"/>
                <a:gd name="T15" fmla="*/ 25 h 261"/>
                <a:gd name="T16" fmla="*/ 169 w 311"/>
                <a:gd name="T17" fmla="*/ 13 h 261"/>
                <a:gd name="T18" fmla="*/ 155 w 311"/>
                <a:gd name="T19" fmla="*/ 0 h 261"/>
                <a:gd name="T20" fmla="*/ 142 w 311"/>
                <a:gd name="T21" fmla="*/ 13 h 261"/>
                <a:gd name="T22" fmla="*/ 149 w 311"/>
                <a:gd name="T23" fmla="*/ 25 h 261"/>
                <a:gd name="T24" fmla="*/ 76 w 311"/>
                <a:gd name="T25" fmla="*/ 58 h 261"/>
                <a:gd name="T26" fmla="*/ 74 w 311"/>
                <a:gd name="T27" fmla="*/ 60 h 261"/>
                <a:gd name="T28" fmla="*/ 32 w 311"/>
                <a:gd name="T29" fmla="*/ 60 h 261"/>
                <a:gd name="T30" fmla="*/ 24 w 311"/>
                <a:gd name="T31" fmla="*/ 60 h 261"/>
                <a:gd name="T32" fmla="*/ 24 w 311"/>
                <a:gd name="T33" fmla="*/ 68 h 261"/>
                <a:gd name="T34" fmla="*/ 49 w 311"/>
                <a:gd name="T35" fmla="*/ 82 h 261"/>
                <a:gd name="T36" fmla="*/ 10 w 311"/>
                <a:gd name="T37" fmla="*/ 176 h 261"/>
                <a:gd name="T38" fmla="*/ 0 w 311"/>
                <a:gd name="T39" fmla="*/ 176 h 261"/>
                <a:gd name="T40" fmla="*/ 52 w 311"/>
                <a:gd name="T41" fmla="*/ 208 h 261"/>
                <a:gd name="T42" fmla="*/ 104 w 311"/>
                <a:gd name="T43" fmla="*/ 176 h 261"/>
                <a:gd name="T44" fmla="*/ 93 w 311"/>
                <a:gd name="T45" fmla="*/ 176 h 261"/>
                <a:gd name="T46" fmla="*/ 55 w 311"/>
                <a:gd name="T47" fmla="*/ 82 h 261"/>
                <a:gd name="T48" fmla="*/ 81 w 311"/>
                <a:gd name="T49" fmla="*/ 68 h 261"/>
                <a:gd name="T50" fmla="*/ 84 w 311"/>
                <a:gd name="T51" fmla="*/ 65 h 261"/>
                <a:gd name="T52" fmla="*/ 146 w 311"/>
                <a:gd name="T53" fmla="*/ 36 h 261"/>
                <a:gd name="T54" fmla="*/ 146 w 311"/>
                <a:gd name="T55" fmla="*/ 225 h 261"/>
                <a:gd name="T56" fmla="*/ 122 w 311"/>
                <a:gd name="T57" fmla="*/ 225 h 261"/>
                <a:gd name="T58" fmla="*/ 122 w 311"/>
                <a:gd name="T59" fmla="*/ 233 h 261"/>
                <a:gd name="T60" fmla="*/ 101 w 311"/>
                <a:gd name="T61" fmla="*/ 233 h 261"/>
                <a:gd name="T62" fmla="*/ 101 w 311"/>
                <a:gd name="T63" fmla="*/ 245 h 261"/>
                <a:gd name="T64" fmla="*/ 78 w 311"/>
                <a:gd name="T65" fmla="*/ 245 h 261"/>
                <a:gd name="T66" fmla="*/ 78 w 311"/>
                <a:gd name="T67" fmla="*/ 261 h 261"/>
                <a:gd name="T68" fmla="*/ 233 w 311"/>
                <a:gd name="T69" fmla="*/ 261 h 261"/>
                <a:gd name="T70" fmla="*/ 233 w 311"/>
                <a:gd name="T71" fmla="*/ 245 h 261"/>
                <a:gd name="T72" fmla="*/ 210 w 311"/>
                <a:gd name="T73" fmla="*/ 245 h 261"/>
                <a:gd name="T74" fmla="*/ 210 w 311"/>
                <a:gd name="T75" fmla="*/ 233 h 261"/>
                <a:gd name="T76" fmla="*/ 189 w 311"/>
                <a:gd name="T77" fmla="*/ 233 h 261"/>
                <a:gd name="T78" fmla="*/ 189 w 311"/>
                <a:gd name="T79" fmla="*/ 225 h 261"/>
                <a:gd name="T80" fmla="*/ 165 w 311"/>
                <a:gd name="T81" fmla="*/ 225 h 261"/>
                <a:gd name="T82" fmla="*/ 165 w 311"/>
                <a:gd name="T83" fmla="*/ 36 h 261"/>
                <a:gd name="T84" fmla="*/ 227 w 311"/>
                <a:gd name="T85" fmla="*/ 65 h 261"/>
                <a:gd name="T86" fmla="*/ 229 w 311"/>
                <a:gd name="T87" fmla="*/ 68 h 261"/>
                <a:gd name="T88" fmla="*/ 256 w 311"/>
                <a:gd name="T89" fmla="*/ 82 h 261"/>
                <a:gd name="T90" fmla="*/ 217 w 311"/>
                <a:gd name="T91" fmla="*/ 176 h 261"/>
                <a:gd name="T92" fmla="*/ 207 w 311"/>
                <a:gd name="T93" fmla="*/ 176 h 261"/>
                <a:gd name="T94" fmla="*/ 259 w 311"/>
                <a:gd name="T95" fmla="*/ 208 h 261"/>
                <a:gd name="T96" fmla="*/ 311 w 311"/>
                <a:gd name="T97" fmla="*/ 176 h 261"/>
                <a:gd name="T98" fmla="*/ 301 w 311"/>
                <a:gd name="T99" fmla="*/ 176 h 261"/>
                <a:gd name="T100" fmla="*/ 88 w 311"/>
                <a:gd name="T101" fmla="*/ 176 h 261"/>
                <a:gd name="T102" fmla="*/ 16 w 311"/>
                <a:gd name="T103" fmla="*/ 176 h 261"/>
                <a:gd name="T104" fmla="*/ 52 w 311"/>
                <a:gd name="T105" fmla="*/ 88 h 261"/>
                <a:gd name="T106" fmla="*/ 88 w 311"/>
                <a:gd name="T107" fmla="*/ 176 h 261"/>
                <a:gd name="T108" fmla="*/ 223 w 311"/>
                <a:gd name="T109" fmla="*/ 176 h 261"/>
                <a:gd name="T110" fmla="*/ 259 w 311"/>
                <a:gd name="T111" fmla="*/ 88 h 261"/>
                <a:gd name="T112" fmla="*/ 295 w 311"/>
                <a:gd name="T113" fmla="*/ 176 h 261"/>
                <a:gd name="T114" fmla="*/ 223 w 311"/>
                <a:gd name="T115"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261">
                  <a:moveTo>
                    <a:pt x="301" y="176"/>
                  </a:moveTo>
                  <a:cubicBezTo>
                    <a:pt x="262" y="82"/>
                    <a:pt x="262" y="82"/>
                    <a:pt x="262" y="82"/>
                  </a:cubicBezTo>
                  <a:cubicBezTo>
                    <a:pt x="270" y="81"/>
                    <a:pt x="279" y="76"/>
                    <a:pt x="287" y="68"/>
                  </a:cubicBezTo>
                  <a:cubicBezTo>
                    <a:pt x="289" y="66"/>
                    <a:pt x="289" y="63"/>
                    <a:pt x="287" y="60"/>
                  </a:cubicBezTo>
                  <a:cubicBezTo>
                    <a:pt x="284" y="58"/>
                    <a:pt x="281" y="58"/>
                    <a:pt x="279" y="60"/>
                  </a:cubicBezTo>
                  <a:cubicBezTo>
                    <a:pt x="265" y="74"/>
                    <a:pt x="251" y="74"/>
                    <a:pt x="237" y="60"/>
                  </a:cubicBezTo>
                  <a:cubicBezTo>
                    <a:pt x="235" y="58"/>
                    <a:pt x="235" y="58"/>
                    <a:pt x="235" y="58"/>
                  </a:cubicBezTo>
                  <a:cubicBezTo>
                    <a:pt x="218" y="41"/>
                    <a:pt x="203" y="26"/>
                    <a:pt x="161" y="25"/>
                  </a:cubicBezTo>
                  <a:cubicBezTo>
                    <a:pt x="166" y="23"/>
                    <a:pt x="169" y="18"/>
                    <a:pt x="169" y="13"/>
                  </a:cubicBezTo>
                  <a:cubicBezTo>
                    <a:pt x="169" y="6"/>
                    <a:pt x="163" y="0"/>
                    <a:pt x="155" y="0"/>
                  </a:cubicBezTo>
                  <a:cubicBezTo>
                    <a:pt x="148" y="0"/>
                    <a:pt x="142" y="6"/>
                    <a:pt x="142" y="13"/>
                  </a:cubicBezTo>
                  <a:cubicBezTo>
                    <a:pt x="142" y="18"/>
                    <a:pt x="145" y="23"/>
                    <a:pt x="149" y="25"/>
                  </a:cubicBezTo>
                  <a:cubicBezTo>
                    <a:pt x="108" y="26"/>
                    <a:pt x="93" y="41"/>
                    <a:pt x="76" y="58"/>
                  </a:cubicBezTo>
                  <a:cubicBezTo>
                    <a:pt x="74" y="60"/>
                    <a:pt x="74" y="60"/>
                    <a:pt x="74" y="60"/>
                  </a:cubicBezTo>
                  <a:cubicBezTo>
                    <a:pt x="59" y="74"/>
                    <a:pt x="46" y="74"/>
                    <a:pt x="32" y="60"/>
                  </a:cubicBezTo>
                  <a:cubicBezTo>
                    <a:pt x="30" y="58"/>
                    <a:pt x="27" y="58"/>
                    <a:pt x="24" y="60"/>
                  </a:cubicBezTo>
                  <a:cubicBezTo>
                    <a:pt x="22" y="63"/>
                    <a:pt x="22" y="66"/>
                    <a:pt x="24" y="68"/>
                  </a:cubicBezTo>
                  <a:cubicBezTo>
                    <a:pt x="32" y="76"/>
                    <a:pt x="41" y="81"/>
                    <a:pt x="49" y="82"/>
                  </a:cubicBezTo>
                  <a:cubicBezTo>
                    <a:pt x="10" y="176"/>
                    <a:pt x="10" y="176"/>
                    <a:pt x="10" y="176"/>
                  </a:cubicBezTo>
                  <a:cubicBezTo>
                    <a:pt x="0" y="176"/>
                    <a:pt x="0" y="176"/>
                    <a:pt x="0" y="176"/>
                  </a:cubicBezTo>
                  <a:cubicBezTo>
                    <a:pt x="10" y="195"/>
                    <a:pt x="29" y="208"/>
                    <a:pt x="52" y="208"/>
                  </a:cubicBezTo>
                  <a:cubicBezTo>
                    <a:pt x="75" y="208"/>
                    <a:pt x="94" y="195"/>
                    <a:pt x="104" y="176"/>
                  </a:cubicBezTo>
                  <a:cubicBezTo>
                    <a:pt x="93" y="176"/>
                    <a:pt x="93" y="176"/>
                    <a:pt x="93" y="176"/>
                  </a:cubicBezTo>
                  <a:cubicBezTo>
                    <a:pt x="55" y="82"/>
                    <a:pt x="55" y="82"/>
                    <a:pt x="55" y="82"/>
                  </a:cubicBezTo>
                  <a:cubicBezTo>
                    <a:pt x="64" y="81"/>
                    <a:pt x="73" y="77"/>
                    <a:pt x="81" y="68"/>
                  </a:cubicBezTo>
                  <a:cubicBezTo>
                    <a:pt x="84" y="65"/>
                    <a:pt x="84" y="65"/>
                    <a:pt x="84" y="65"/>
                  </a:cubicBezTo>
                  <a:cubicBezTo>
                    <a:pt x="100" y="50"/>
                    <a:pt x="112" y="38"/>
                    <a:pt x="146" y="36"/>
                  </a:cubicBezTo>
                  <a:cubicBezTo>
                    <a:pt x="146" y="225"/>
                    <a:pt x="146" y="225"/>
                    <a:pt x="146" y="225"/>
                  </a:cubicBezTo>
                  <a:cubicBezTo>
                    <a:pt x="122" y="225"/>
                    <a:pt x="122" y="225"/>
                    <a:pt x="122" y="225"/>
                  </a:cubicBezTo>
                  <a:cubicBezTo>
                    <a:pt x="122" y="233"/>
                    <a:pt x="122" y="233"/>
                    <a:pt x="122" y="233"/>
                  </a:cubicBezTo>
                  <a:cubicBezTo>
                    <a:pt x="101" y="233"/>
                    <a:pt x="101" y="233"/>
                    <a:pt x="101" y="233"/>
                  </a:cubicBezTo>
                  <a:cubicBezTo>
                    <a:pt x="101" y="245"/>
                    <a:pt x="101" y="245"/>
                    <a:pt x="101" y="245"/>
                  </a:cubicBezTo>
                  <a:cubicBezTo>
                    <a:pt x="78" y="245"/>
                    <a:pt x="78" y="245"/>
                    <a:pt x="78" y="245"/>
                  </a:cubicBezTo>
                  <a:cubicBezTo>
                    <a:pt x="78" y="261"/>
                    <a:pt x="78" y="261"/>
                    <a:pt x="78" y="261"/>
                  </a:cubicBezTo>
                  <a:cubicBezTo>
                    <a:pt x="233" y="261"/>
                    <a:pt x="233" y="261"/>
                    <a:pt x="233" y="261"/>
                  </a:cubicBezTo>
                  <a:cubicBezTo>
                    <a:pt x="233" y="245"/>
                    <a:pt x="233" y="245"/>
                    <a:pt x="233" y="245"/>
                  </a:cubicBezTo>
                  <a:cubicBezTo>
                    <a:pt x="210" y="245"/>
                    <a:pt x="210" y="245"/>
                    <a:pt x="210" y="245"/>
                  </a:cubicBezTo>
                  <a:cubicBezTo>
                    <a:pt x="210" y="233"/>
                    <a:pt x="210" y="233"/>
                    <a:pt x="210" y="233"/>
                  </a:cubicBezTo>
                  <a:cubicBezTo>
                    <a:pt x="189" y="233"/>
                    <a:pt x="189" y="233"/>
                    <a:pt x="189" y="233"/>
                  </a:cubicBezTo>
                  <a:cubicBezTo>
                    <a:pt x="189" y="225"/>
                    <a:pt x="189" y="225"/>
                    <a:pt x="189" y="225"/>
                  </a:cubicBezTo>
                  <a:cubicBezTo>
                    <a:pt x="165" y="225"/>
                    <a:pt x="165" y="225"/>
                    <a:pt x="165" y="225"/>
                  </a:cubicBezTo>
                  <a:cubicBezTo>
                    <a:pt x="165" y="36"/>
                    <a:pt x="165" y="36"/>
                    <a:pt x="165" y="36"/>
                  </a:cubicBezTo>
                  <a:cubicBezTo>
                    <a:pt x="199" y="38"/>
                    <a:pt x="211" y="50"/>
                    <a:pt x="227" y="65"/>
                  </a:cubicBezTo>
                  <a:cubicBezTo>
                    <a:pt x="229" y="68"/>
                    <a:pt x="229" y="68"/>
                    <a:pt x="229" y="68"/>
                  </a:cubicBezTo>
                  <a:cubicBezTo>
                    <a:pt x="238" y="77"/>
                    <a:pt x="247" y="81"/>
                    <a:pt x="256" y="82"/>
                  </a:cubicBezTo>
                  <a:cubicBezTo>
                    <a:pt x="217" y="176"/>
                    <a:pt x="217" y="176"/>
                    <a:pt x="217" y="176"/>
                  </a:cubicBezTo>
                  <a:cubicBezTo>
                    <a:pt x="207" y="176"/>
                    <a:pt x="207" y="176"/>
                    <a:pt x="207" y="176"/>
                  </a:cubicBezTo>
                  <a:cubicBezTo>
                    <a:pt x="217" y="195"/>
                    <a:pt x="236" y="208"/>
                    <a:pt x="259" y="208"/>
                  </a:cubicBezTo>
                  <a:cubicBezTo>
                    <a:pt x="282" y="208"/>
                    <a:pt x="301" y="195"/>
                    <a:pt x="311" y="176"/>
                  </a:cubicBezTo>
                  <a:lnTo>
                    <a:pt x="301" y="176"/>
                  </a:lnTo>
                  <a:close/>
                  <a:moveTo>
                    <a:pt x="88" y="176"/>
                  </a:moveTo>
                  <a:cubicBezTo>
                    <a:pt x="16" y="176"/>
                    <a:pt x="16" y="176"/>
                    <a:pt x="16" y="176"/>
                  </a:cubicBezTo>
                  <a:cubicBezTo>
                    <a:pt x="52" y="88"/>
                    <a:pt x="52" y="88"/>
                    <a:pt x="52" y="88"/>
                  </a:cubicBezTo>
                  <a:lnTo>
                    <a:pt x="88" y="176"/>
                  </a:lnTo>
                  <a:close/>
                  <a:moveTo>
                    <a:pt x="223" y="176"/>
                  </a:moveTo>
                  <a:cubicBezTo>
                    <a:pt x="259" y="88"/>
                    <a:pt x="259" y="88"/>
                    <a:pt x="259" y="88"/>
                  </a:cubicBezTo>
                  <a:cubicBezTo>
                    <a:pt x="295" y="176"/>
                    <a:pt x="295" y="176"/>
                    <a:pt x="295" y="176"/>
                  </a:cubicBezTo>
                  <a:lnTo>
                    <a:pt x="223"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0" name="Icon"/>
            <p:cNvSpPr>
              <a:spLocks noChangeAspect="1" noEditPoints="1"/>
            </p:cNvSpPr>
            <p:nvPr/>
          </p:nvSpPr>
          <p:spPr bwMode="auto">
            <a:xfrm>
              <a:off x="15427856" y="7088397"/>
              <a:ext cx="633447" cy="368203"/>
            </a:xfrm>
            <a:custGeom>
              <a:avLst/>
              <a:gdLst>
                <a:gd name="T0" fmla="*/ 418 w 544"/>
                <a:gd name="T1" fmla="*/ 95 h 315"/>
                <a:gd name="T2" fmla="*/ 332 w 544"/>
                <a:gd name="T3" fmla="*/ 39 h 315"/>
                <a:gd name="T4" fmla="*/ 197 w 544"/>
                <a:gd name="T5" fmla="*/ 39 h 315"/>
                <a:gd name="T6" fmla="*/ 187 w 544"/>
                <a:gd name="T7" fmla="*/ 0 h 315"/>
                <a:gd name="T8" fmla="*/ 175 w 544"/>
                <a:gd name="T9" fmla="*/ 39 h 315"/>
                <a:gd name="T10" fmla="*/ 155 w 544"/>
                <a:gd name="T11" fmla="*/ 18 h 315"/>
                <a:gd name="T12" fmla="*/ 127 w 544"/>
                <a:gd name="T13" fmla="*/ 39 h 315"/>
                <a:gd name="T14" fmla="*/ 99 w 544"/>
                <a:gd name="T15" fmla="*/ 60 h 315"/>
                <a:gd name="T16" fmla="*/ 97 w 544"/>
                <a:gd name="T17" fmla="*/ 97 h 315"/>
                <a:gd name="T18" fmla="*/ 26 w 544"/>
                <a:gd name="T19" fmla="*/ 118 h 315"/>
                <a:gd name="T20" fmla="*/ 41 w 544"/>
                <a:gd name="T21" fmla="*/ 182 h 315"/>
                <a:gd name="T22" fmla="*/ 21 w 544"/>
                <a:gd name="T23" fmla="*/ 233 h 315"/>
                <a:gd name="T24" fmla="*/ 544 w 544"/>
                <a:gd name="T25" fmla="*/ 163 h 315"/>
                <a:gd name="T26" fmla="*/ 116 w 544"/>
                <a:gd name="T27" fmla="*/ 152 h 315"/>
                <a:gd name="T28" fmla="*/ 74 w 544"/>
                <a:gd name="T29" fmla="*/ 134 h 315"/>
                <a:gd name="T30" fmla="*/ 116 w 544"/>
                <a:gd name="T31" fmla="*/ 152 h 315"/>
                <a:gd name="T32" fmla="*/ 187 w 544"/>
                <a:gd name="T33" fmla="*/ 69 h 315"/>
                <a:gd name="T34" fmla="*/ 145 w 544"/>
                <a:gd name="T35" fmla="*/ 87 h 315"/>
                <a:gd name="T36" fmla="*/ 187 w 544"/>
                <a:gd name="T37" fmla="*/ 152 h 315"/>
                <a:gd name="T38" fmla="*/ 145 w 544"/>
                <a:gd name="T39" fmla="*/ 134 h 315"/>
                <a:gd name="T40" fmla="*/ 187 w 544"/>
                <a:gd name="T41" fmla="*/ 152 h 315"/>
                <a:gd name="T42" fmla="*/ 258 w 544"/>
                <a:gd name="T43" fmla="*/ 69 h 315"/>
                <a:gd name="T44" fmla="*/ 215 w 544"/>
                <a:gd name="T45" fmla="*/ 87 h 315"/>
                <a:gd name="T46" fmla="*/ 259 w 544"/>
                <a:gd name="T47" fmla="*/ 152 h 315"/>
                <a:gd name="T48" fmla="*/ 216 w 544"/>
                <a:gd name="T49" fmla="*/ 134 h 315"/>
                <a:gd name="T50" fmla="*/ 259 w 544"/>
                <a:gd name="T51" fmla="*/ 152 h 315"/>
                <a:gd name="T52" fmla="*/ 329 w 544"/>
                <a:gd name="T53" fmla="*/ 69 h 315"/>
                <a:gd name="T54" fmla="*/ 286 w 544"/>
                <a:gd name="T55" fmla="*/ 87 h 315"/>
                <a:gd name="T56" fmla="*/ 330 w 544"/>
                <a:gd name="T57" fmla="*/ 152 h 315"/>
                <a:gd name="T58" fmla="*/ 287 w 544"/>
                <a:gd name="T59" fmla="*/ 134 h 315"/>
                <a:gd name="T60" fmla="*/ 330 w 544"/>
                <a:gd name="T61" fmla="*/ 152 h 315"/>
                <a:gd name="T62" fmla="*/ 358 w 544"/>
                <a:gd name="T63" fmla="*/ 152 h 315"/>
                <a:gd name="T64" fmla="*/ 401 w 544"/>
                <a:gd name="T65" fmla="*/ 134 h 315"/>
                <a:gd name="T66" fmla="*/ 485 w 544"/>
                <a:gd name="T67" fmla="*/ 195 h 315"/>
                <a:gd name="T68" fmla="*/ 485 w 544"/>
                <a:gd name="T69" fmla="*/ 182 h 315"/>
                <a:gd name="T70" fmla="*/ 485 w 544"/>
                <a:gd name="T71" fmla="*/ 195 h 315"/>
                <a:gd name="T72" fmla="*/ 490 w 544"/>
                <a:gd name="T73" fmla="*/ 315 h 315"/>
                <a:gd name="T74" fmla="*/ 396 w 544"/>
                <a:gd name="T75" fmla="*/ 315 h 315"/>
                <a:gd name="T76" fmla="*/ 302 w 544"/>
                <a:gd name="T77" fmla="*/ 315 h 315"/>
                <a:gd name="T78" fmla="*/ 208 w 544"/>
                <a:gd name="T79" fmla="*/ 315 h 315"/>
                <a:gd name="T80" fmla="*/ 114 w 544"/>
                <a:gd name="T81" fmla="*/ 315 h 315"/>
                <a:gd name="T82" fmla="*/ 20 w 544"/>
                <a:gd name="T83" fmla="*/ 315 h 315"/>
                <a:gd name="T84" fmla="*/ 56 w 544"/>
                <a:gd name="T85" fmla="*/ 270 h 315"/>
                <a:gd name="T86" fmla="*/ 77 w 544"/>
                <a:gd name="T87" fmla="*/ 270 h 315"/>
                <a:gd name="T88" fmla="*/ 150 w 544"/>
                <a:gd name="T89" fmla="*/ 270 h 315"/>
                <a:gd name="T90" fmla="*/ 172 w 544"/>
                <a:gd name="T91" fmla="*/ 270 h 315"/>
                <a:gd name="T92" fmla="*/ 245 w 544"/>
                <a:gd name="T93" fmla="*/ 270 h 315"/>
                <a:gd name="T94" fmla="*/ 266 w 544"/>
                <a:gd name="T95" fmla="*/ 270 h 315"/>
                <a:gd name="T96" fmla="*/ 339 w 544"/>
                <a:gd name="T97" fmla="*/ 270 h 315"/>
                <a:gd name="T98" fmla="*/ 360 w 544"/>
                <a:gd name="T99" fmla="*/ 270 h 315"/>
                <a:gd name="T100" fmla="*/ 433 w 544"/>
                <a:gd name="T101" fmla="*/ 270 h 315"/>
                <a:gd name="T102" fmla="*/ 454 w 544"/>
                <a:gd name="T103" fmla="*/ 27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 h="315">
                  <a:moveTo>
                    <a:pt x="481" y="163"/>
                  </a:moveTo>
                  <a:cubicBezTo>
                    <a:pt x="418" y="95"/>
                    <a:pt x="418" y="95"/>
                    <a:pt x="418" y="95"/>
                  </a:cubicBezTo>
                  <a:cubicBezTo>
                    <a:pt x="388" y="95"/>
                    <a:pt x="388" y="95"/>
                    <a:pt x="388" y="95"/>
                  </a:cubicBezTo>
                  <a:cubicBezTo>
                    <a:pt x="332" y="39"/>
                    <a:pt x="332" y="39"/>
                    <a:pt x="332" y="39"/>
                  </a:cubicBezTo>
                  <a:cubicBezTo>
                    <a:pt x="327" y="39"/>
                    <a:pt x="327" y="39"/>
                    <a:pt x="327" y="39"/>
                  </a:cubicBezTo>
                  <a:cubicBezTo>
                    <a:pt x="197" y="39"/>
                    <a:pt x="197" y="39"/>
                    <a:pt x="197" y="39"/>
                  </a:cubicBezTo>
                  <a:cubicBezTo>
                    <a:pt x="197" y="0"/>
                    <a:pt x="197" y="0"/>
                    <a:pt x="197" y="0"/>
                  </a:cubicBezTo>
                  <a:cubicBezTo>
                    <a:pt x="187" y="0"/>
                    <a:pt x="187" y="0"/>
                    <a:pt x="187" y="0"/>
                  </a:cubicBezTo>
                  <a:cubicBezTo>
                    <a:pt x="187" y="39"/>
                    <a:pt x="187" y="39"/>
                    <a:pt x="187" y="39"/>
                  </a:cubicBezTo>
                  <a:cubicBezTo>
                    <a:pt x="175" y="39"/>
                    <a:pt x="175" y="39"/>
                    <a:pt x="175" y="39"/>
                  </a:cubicBezTo>
                  <a:cubicBezTo>
                    <a:pt x="175" y="18"/>
                    <a:pt x="175" y="18"/>
                    <a:pt x="175" y="18"/>
                  </a:cubicBezTo>
                  <a:cubicBezTo>
                    <a:pt x="155" y="18"/>
                    <a:pt x="155" y="18"/>
                    <a:pt x="155" y="18"/>
                  </a:cubicBezTo>
                  <a:cubicBezTo>
                    <a:pt x="155" y="39"/>
                    <a:pt x="155" y="39"/>
                    <a:pt x="155" y="39"/>
                  </a:cubicBezTo>
                  <a:cubicBezTo>
                    <a:pt x="127" y="39"/>
                    <a:pt x="127" y="39"/>
                    <a:pt x="127" y="39"/>
                  </a:cubicBezTo>
                  <a:cubicBezTo>
                    <a:pt x="99" y="39"/>
                    <a:pt x="99" y="39"/>
                    <a:pt x="99" y="39"/>
                  </a:cubicBezTo>
                  <a:cubicBezTo>
                    <a:pt x="99" y="60"/>
                    <a:pt x="99" y="60"/>
                    <a:pt x="99" y="60"/>
                  </a:cubicBezTo>
                  <a:cubicBezTo>
                    <a:pt x="116" y="60"/>
                    <a:pt x="116" y="60"/>
                    <a:pt x="116" y="60"/>
                  </a:cubicBezTo>
                  <a:cubicBezTo>
                    <a:pt x="97" y="97"/>
                    <a:pt x="97" y="97"/>
                    <a:pt x="97" y="97"/>
                  </a:cubicBezTo>
                  <a:cubicBezTo>
                    <a:pt x="26" y="97"/>
                    <a:pt x="26" y="97"/>
                    <a:pt x="26" y="97"/>
                  </a:cubicBezTo>
                  <a:cubicBezTo>
                    <a:pt x="26" y="118"/>
                    <a:pt x="26" y="118"/>
                    <a:pt x="26" y="118"/>
                  </a:cubicBezTo>
                  <a:cubicBezTo>
                    <a:pt x="41" y="118"/>
                    <a:pt x="41" y="118"/>
                    <a:pt x="41" y="118"/>
                  </a:cubicBezTo>
                  <a:cubicBezTo>
                    <a:pt x="41" y="182"/>
                    <a:pt x="41" y="182"/>
                    <a:pt x="41" y="182"/>
                  </a:cubicBezTo>
                  <a:cubicBezTo>
                    <a:pt x="0" y="182"/>
                    <a:pt x="0" y="182"/>
                    <a:pt x="0" y="182"/>
                  </a:cubicBezTo>
                  <a:cubicBezTo>
                    <a:pt x="21" y="233"/>
                    <a:pt x="21" y="233"/>
                    <a:pt x="21" y="233"/>
                  </a:cubicBezTo>
                  <a:cubicBezTo>
                    <a:pt x="493" y="233"/>
                    <a:pt x="493" y="233"/>
                    <a:pt x="493" y="233"/>
                  </a:cubicBezTo>
                  <a:cubicBezTo>
                    <a:pt x="544" y="163"/>
                    <a:pt x="544" y="163"/>
                    <a:pt x="544" y="163"/>
                  </a:cubicBezTo>
                  <a:lnTo>
                    <a:pt x="481" y="163"/>
                  </a:lnTo>
                  <a:close/>
                  <a:moveTo>
                    <a:pt x="116" y="152"/>
                  </a:moveTo>
                  <a:cubicBezTo>
                    <a:pt x="74" y="152"/>
                    <a:pt x="74" y="152"/>
                    <a:pt x="74" y="152"/>
                  </a:cubicBezTo>
                  <a:cubicBezTo>
                    <a:pt x="74" y="134"/>
                    <a:pt x="74" y="134"/>
                    <a:pt x="74" y="134"/>
                  </a:cubicBezTo>
                  <a:cubicBezTo>
                    <a:pt x="116" y="134"/>
                    <a:pt x="116" y="134"/>
                    <a:pt x="116" y="134"/>
                  </a:cubicBezTo>
                  <a:lnTo>
                    <a:pt x="116" y="152"/>
                  </a:lnTo>
                  <a:close/>
                  <a:moveTo>
                    <a:pt x="145" y="69"/>
                  </a:moveTo>
                  <a:cubicBezTo>
                    <a:pt x="187" y="69"/>
                    <a:pt x="187" y="69"/>
                    <a:pt x="187" y="69"/>
                  </a:cubicBezTo>
                  <a:cubicBezTo>
                    <a:pt x="187" y="87"/>
                    <a:pt x="187" y="87"/>
                    <a:pt x="187" y="87"/>
                  </a:cubicBezTo>
                  <a:cubicBezTo>
                    <a:pt x="145" y="87"/>
                    <a:pt x="145" y="87"/>
                    <a:pt x="145" y="87"/>
                  </a:cubicBezTo>
                  <a:lnTo>
                    <a:pt x="145" y="69"/>
                  </a:lnTo>
                  <a:close/>
                  <a:moveTo>
                    <a:pt x="187" y="152"/>
                  </a:moveTo>
                  <a:cubicBezTo>
                    <a:pt x="145" y="152"/>
                    <a:pt x="145" y="152"/>
                    <a:pt x="145" y="152"/>
                  </a:cubicBezTo>
                  <a:cubicBezTo>
                    <a:pt x="145" y="134"/>
                    <a:pt x="145" y="134"/>
                    <a:pt x="145" y="134"/>
                  </a:cubicBezTo>
                  <a:cubicBezTo>
                    <a:pt x="187" y="134"/>
                    <a:pt x="187" y="134"/>
                    <a:pt x="187" y="134"/>
                  </a:cubicBezTo>
                  <a:lnTo>
                    <a:pt x="187" y="152"/>
                  </a:lnTo>
                  <a:close/>
                  <a:moveTo>
                    <a:pt x="215" y="69"/>
                  </a:moveTo>
                  <a:cubicBezTo>
                    <a:pt x="258" y="69"/>
                    <a:pt x="258" y="69"/>
                    <a:pt x="258" y="69"/>
                  </a:cubicBezTo>
                  <a:cubicBezTo>
                    <a:pt x="258" y="87"/>
                    <a:pt x="258" y="87"/>
                    <a:pt x="258" y="87"/>
                  </a:cubicBezTo>
                  <a:cubicBezTo>
                    <a:pt x="215" y="87"/>
                    <a:pt x="215" y="87"/>
                    <a:pt x="215" y="87"/>
                  </a:cubicBezTo>
                  <a:lnTo>
                    <a:pt x="215" y="69"/>
                  </a:lnTo>
                  <a:close/>
                  <a:moveTo>
                    <a:pt x="259" y="152"/>
                  </a:moveTo>
                  <a:cubicBezTo>
                    <a:pt x="216" y="152"/>
                    <a:pt x="216" y="152"/>
                    <a:pt x="216" y="152"/>
                  </a:cubicBezTo>
                  <a:cubicBezTo>
                    <a:pt x="216" y="134"/>
                    <a:pt x="216" y="134"/>
                    <a:pt x="216" y="134"/>
                  </a:cubicBezTo>
                  <a:cubicBezTo>
                    <a:pt x="259" y="134"/>
                    <a:pt x="259" y="134"/>
                    <a:pt x="259" y="134"/>
                  </a:cubicBezTo>
                  <a:lnTo>
                    <a:pt x="259" y="152"/>
                  </a:lnTo>
                  <a:close/>
                  <a:moveTo>
                    <a:pt x="286" y="69"/>
                  </a:moveTo>
                  <a:cubicBezTo>
                    <a:pt x="329" y="69"/>
                    <a:pt x="329" y="69"/>
                    <a:pt x="329" y="69"/>
                  </a:cubicBezTo>
                  <a:cubicBezTo>
                    <a:pt x="329" y="87"/>
                    <a:pt x="329" y="87"/>
                    <a:pt x="329" y="87"/>
                  </a:cubicBezTo>
                  <a:cubicBezTo>
                    <a:pt x="286" y="87"/>
                    <a:pt x="286" y="87"/>
                    <a:pt x="286" y="87"/>
                  </a:cubicBezTo>
                  <a:lnTo>
                    <a:pt x="286" y="69"/>
                  </a:lnTo>
                  <a:close/>
                  <a:moveTo>
                    <a:pt x="330" y="152"/>
                  </a:moveTo>
                  <a:cubicBezTo>
                    <a:pt x="287" y="152"/>
                    <a:pt x="287" y="152"/>
                    <a:pt x="287" y="152"/>
                  </a:cubicBezTo>
                  <a:cubicBezTo>
                    <a:pt x="287" y="134"/>
                    <a:pt x="287" y="134"/>
                    <a:pt x="287" y="134"/>
                  </a:cubicBezTo>
                  <a:cubicBezTo>
                    <a:pt x="330" y="134"/>
                    <a:pt x="330" y="134"/>
                    <a:pt x="330" y="134"/>
                  </a:cubicBezTo>
                  <a:lnTo>
                    <a:pt x="330" y="152"/>
                  </a:lnTo>
                  <a:close/>
                  <a:moveTo>
                    <a:pt x="401" y="152"/>
                  </a:moveTo>
                  <a:cubicBezTo>
                    <a:pt x="358" y="152"/>
                    <a:pt x="358" y="152"/>
                    <a:pt x="358" y="152"/>
                  </a:cubicBezTo>
                  <a:cubicBezTo>
                    <a:pt x="358" y="134"/>
                    <a:pt x="358" y="134"/>
                    <a:pt x="358" y="134"/>
                  </a:cubicBezTo>
                  <a:cubicBezTo>
                    <a:pt x="401" y="134"/>
                    <a:pt x="401" y="134"/>
                    <a:pt x="401" y="134"/>
                  </a:cubicBezTo>
                  <a:lnTo>
                    <a:pt x="401" y="152"/>
                  </a:lnTo>
                  <a:close/>
                  <a:moveTo>
                    <a:pt x="485" y="195"/>
                  </a:moveTo>
                  <a:cubicBezTo>
                    <a:pt x="481" y="195"/>
                    <a:pt x="478" y="192"/>
                    <a:pt x="478" y="189"/>
                  </a:cubicBezTo>
                  <a:cubicBezTo>
                    <a:pt x="478" y="185"/>
                    <a:pt x="481" y="182"/>
                    <a:pt x="485" y="182"/>
                  </a:cubicBezTo>
                  <a:cubicBezTo>
                    <a:pt x="489" y="182"/>
                    <a:pt x="492" y="185"/>
                    <a:pt x="492" y="189"/>
                  </a:cubicBezTo>
                  <a:cubicBezTo>
                    <a:pt x="492" y="192"/>
                    <a:pt x="489" y="195"/>
                    <a:pt x="485" y="195"/>
                  </a:cubicBezTo>
                  <a:close/>
                  <a:moveTo>
                    <a:pt x="490" y="289"/>
                  </a:moveTo>
                  <a:cubicBezTo>
                    <a:pt x="490" y="315"/>
                    <a:pt x="490" y="315"/>
                    <a:pt x="490" y="315"/>
                  </a:cubicBezTo>
                  <a:cubicBezTo>
                    <a:pt x="473" y="315"/>
                    <a:pt x="456" y="308"/>
                    <a:pt x="443" y="297"/>
                  </a:cubicBezTo>
                  <a:cubicBezTo>
                    <a:pt x="431" y="308"/>
                    <a:pt x="414" y="315"/>
                    <a:pt x="396" y="315"/>
                  </a:cubicBezTo>
                  <a:cubicBezTo>
                    <a:pt x="379" y="315"/>
                    <a:pt x="362" y="308"/>
                    <a:pt x="349" y="297"/>
                  </a:cubicBezTo>
                  <a:cubicBezTo>
                    <a:pt x="336" y="308"/>
                    <a:pt x="320" y="315"/>
                    <a:pt x="302" y="315"/>
                  </a:cubicBezTo>
                  <a:cubicBezTo>
                    <a:pt x="285" y="315"/>
                    <a:pt x="268" y="308"/>
                    <a:pt x="255" y="297"/>
                  </a:cubicBezTo>
                  <a:cubicBezTo>
                    <a:pt x="242" y="308"/>
                    <a:pt x="226" y="315"/>
                    <a:pt x="208" y="315"/>
                  </a:cubicBezTo>
                  <a:cubicBezTo>
                    <a:pt x="191" y="315"/>
                    <a:pt x="174" y="308"/>
                    <a:pt x="161" y="297"/>
                  </a:cubicBezTo>
                  <a:cubicBezTo>
                    <a:pt x="148" y="308"/>
                    <a:pt x="132" y="315"/>
                    <a:pt x="114" y="315"/>
                  </a:cubicBezTo>
                  <a:cubicBezTo>
                    <a:pt x="96" y="315"/>
                    <a:pt x="80" y="308"/>
                    <a:pt x="67" y="297"/>
                  </a:cubicBezTo>
                  <a:cubicBezTo>
                    <a:pt x="54" y="308"/>
                    <a:pt x="37" y="315"/>
                    <a:pt x="20" y="315"/>
                  </a:cubicBezTo>
                  <a:cubicBezTo>
                    <a:pt x="20" y="289"/>
                    <a:pt x="20" y="289"/>
                    <a:pt x="20" y="289"/>
                  </a:cubicBezTo>
                  <a:cubicBezTo>
                    <a:pt x="34" y="289"/>
                    <a:pt x="48" y="282"/>
                    <a:pt x="56" y="270"/>
                  </a:cubicBezTo>
                  <a:cubicBezTo>
                    <a:pt x="67" y="255"/>
                    <a:pt x="67" y="255"/>
                    <a:pt x="67" y="255"/>
                  </a:cubicBezTo>
                  <a:cubicBezTo>
                    <a:pt x="77" y="270"/>
                    <a:pt x="77" y="270"/>
                    <a:pt x="77" y="270"/>
                  </a:cubicBezTo>
                  <a:cubicBezTo>
                    <a:pt x="86" y="282"/>
                    <a:pt x="99" y="289"/>
                    <a:pt x="114" y="289"/>
                  </a:cubicBezTo>
                  <a:cubicBezTo>
                    <a:pt x="128" y="289"/>
                    <a:pt x="142" y="282"/>
                    <a:pt x="150" y="270"/>
                  </a:cubicBezTo>
                  <a:cubicBezTo>
                    <a:pt x="161" y="255"/>
                    <a:pt x="161" y="255"/>
                    <a:pt x="161" y="255"/>
                  </a:cubicBezTo>
                  <a:cubicBezTo>
                    <a:pt x="172" y="270"/>
                    <a:pt x="172" y="270"/>
                    <a:pt x="172" y="270"/>
                  </a:cubicBezTo>
                  <a:cubicBezTo>
                    <a:pt x="180" y="282"/>
                    <a:pt x="194" y="289"/>
                    <a:pt x="208" y="289"/>
                  </a:cubicBezTo>
                  <a:cubicBezTo>
                    <a:pt x="223" y="289"/>
                    <a:pt x="236" y="282"/>
                    <a:pt x="245" y="270"/>
                  </a:cubicBezTo>
                  <a:cubicBezTo>
                    <a:pt x="255" y="255"/>
                    <a:pt x="255" y="255"/>
                    <a:pt x="255" y="255"/>
                  </a:cubicBezTo>
                  <a:cubicBezTo>
                    <a:pt x="266" y="270"/>
                    <a:pt x="266" y="270"/>
                    <a:pt x="266" y="270"/>
                  </a:cubicBezTo>
                  <a:cubicBezTo>
                    <a:pt x="274" y="282"/>
                    <a:pt x="288" y="289"/>
                    <a:pt x="302" y="289"/>
                  </a:cubicBezTo>
                  <a:cubicBezTo>
                    <a:pt x="317" y="289"/>
                    <a:pt x="330" y="282"/>
                    <a:pt x="339" y="270"/>
                  </a:cubicBezTo>
                  <a:cubicBezTo>
                    <a:pt x="349" y="255"/>
                    <a:pt x="349" y="255"/>
                    <a:pt x="349" y="255"/>
                  </a:cubicBezTo>
                  <a:cubicBezTo>
                    <a:pt x="360" y="270"/>
                    <a:pt x="360" y="270"/>
                    <a:pt x="360" y="270"/>
                  </a:cubicBezTo>
                  <a:cubicBezTo>
                    <a:pt x="368" y="282"/>
                    <a:pt x="382" y="289"/>
                    <a:pt x="396" y="289"/>
                  </a:cubicBezTo>
                  <a:cubicBezTo>
                    <a:pt x="411" y="289"/>
                    <a:pt x="424" y="282"/>
                    <a:pt x="433" y="270"/>
                  </a:cubicBezTo>
                  <a:cubicBezTo>
                    <a:pt x="443" y="255"/>
                    <a:pt x="443" y="255"/>
                    <a:pt x="443" y="255"/>
                  </a:cubicBezTo>
                  <a:cubicBezTo>
                    <a:pt x="454" y="270"/>
                    <a:pt x="454" y="270"/>
                    <a:pt x="454" y="270"/>
                  </a:cubicBezTo>
                  <a:cubicBezTo>
                    <a:pt x="462" y="282"/>
                    <a:pt x="476" y="289"/>
                    <a:pt x="490"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1" name="Icon"/>
            <p:cNvSpPr>
              <a:spLocks noChangeAspect="1" noEditPoints="1"/>
            </p:cNvSpPr>
            <p:nvPr/>
          </p:nvSpPr>
          <p:spPr bwMode="auto">
            <a:xfrm>
              <a:off x="13741583" y="6466288"/>
              <a:ext cx="368203" cy="414585"/>
            </a:xfrm>
            <a:custGeom>
              <a:avLst/>
              <a:gdLst>
                <a:gd name="T0" fmla="*/ 146 w 380"/>
                <a:gd name="T1" fmla="*/ 355 h 428"/>
                <a:gd name="T2" fmla="*/ 134 w 380"/>
                <a:gd name="T3" fmla="*/ 286 h 428"/>
                <a:gd name="T4" fmla="*/ 190 w 380"/>
                <a:gd name="T5" fmla="*/ 75 h 428"/>
                <a:gd name="T6" fmla="*/ 246 w 380"/>
                <a:gd name="T7" fmla="*/ 286 h 428"/>
                <a:gd name="T8" fmla="*/ 234 w 380"/>
                <a:gd name="T9" fmla="*/ 355 h 428"/>
                <a:gd name="T10" fmla="*/ 222 w 380"/>
                <a:gd name="T11" fmla="*/ 331 h 428"/>
                <a:gd name="T12" fmla="*/ 229 w 380"/>
                <a:gd name="T13" fmla="*/ 268 h 428"/>
                <a:gd name="T14" fmla="*/ 190 w 380"/>
                <a:gd name="T15" fmla="*/ 99 h 428"/>
                <a:gd name="T16" fmla="*/ 152 w 380"/>
                <a:gd name="T17" fmla="*/ 268 h 428"/>
                <a:gd name="T18" fmla="*/ 158 w 380"/>
                <a:gd name="T19" fmla="*/ 331 h 428"/>
                <a:gd name="T20" fmla="*/ 149 w 380"/>
                <a:gd name="T21" fmla="*/ 383 h 428"/>
                <a:gd name="T22" fmla="*/ 232 w 380"/>
                <a:gd name="T23" fmla="*/ 362 h 428"/>
                <a:gd name="T24" fmla="*/ 153 w 380"/>
                <a:gd name="T25" fmla="*/ 389 h 428"/>
                <a:gd name="T26" fmla="*/ 227 w 380"/>
                <a:gd name="T27" fmla="*/ 405 h 428"/>
                <a:gd name="T28" fmla="*/ 153 w 380"/>
                <a:gd name="T29" fmla="*/ 389 h 428"/>
                <a:gd name="T30" fmla="*/ 162 w 380"/>
                <a:gd name="T31" fmla="*/ 428 h 428"/>
                <a:gd name="T32" fmla="*/ 219 w 380"/>
                <a:gd name="T33" fmla="*/ 412 h 428"/>
                <a:gd name="T34" fmla="*/ 372 w 380"/>
                <a:gd name="T35" fmla="*/ 198 h 428"/>
                <a:gd name="T36" fmla="*/ 323 w 380"/>
                <a:gd name="T37" fmla="*/ 190 h 428"/>
                <a:gd name="T38" fmla="*/ 372 w 380"/>
                <a:gd name="T39" fmla="*/ 182 h 428"/>
                <a:gd name="T40" fmla="*/ 372 w 380"/>
                <a:gd name="T41" fmla="*/ 198 h 428"/>
                <a:gd name="T42" fmla="*/ 8 w 380"/>
                <a:gd name="T43" fmla="*/ 198 h 428"/>
                <a:gd name="T44" fmla="*/ 8 w 380"/>
                <a:gd name="T45" fmla="*/ 182 h 428"/>
                <a:gd name="T46" fmla="*/ 58 w 380"/>
                <a:gd name="T47" fmla="*/ 190 h 428"/>
                <a:gd name="T48" fmla="*/ 33 w 380"/>
                <a:gd name="T49" fmla="*/ 289 h 428"/>
                <a:gd name="T50" fmla="*/ 29 w 380"/>
                <a:gd name="T51" fmla="*/ 274 h 428"/>
                <a:gd name="T52" fmla="*/ 76 w 380"/>
                <a:gd name="T53" fmla="*/ 256 h 428"/>
                <a:gd name="T54" fmla="*/ 37 w 380"/>
                <a:gd name="T55" fmla="*/ 288 h 428"/>
                <a:gd name="T56" fmla="*/ 312 w 380"/>
                <a:gd name="T57" fmla="*/ 128 h 428"/>
                <a:gd name="T58" fmla="*/ 308 w 380"/>
                <a:gd name="T59" fmla="*/ 113 h 428"/>
                <a:gd name="T60" fmla="*/ 355 w 380"/>
                <a:gd name="T61" fmla="*/ 95 h 428"/>
                <a:gd name="T62" fmla="*/ 316 w 380"/>
                <a:gd name="T63" fmla="*/ 127 h 428"/>
                <a:gd name="T64" fmla="*/ 267 w 380"/>
                <a:gd name="T65" fmla="*/ 72 h 428"/>
                <a:gd name="T66" fmla="*/ 285 w 380"/>
                <a:gd name="T67" fmla="*/ 26 h 428"/>
                <a:gd name="T68" fmla="*/ 254 w 380"/>
                <a:gd name="T69" fmla="*/ 64 h 428"/>
                <a:gd name="T70" fmla="*/ 260 w 380"/>
                <a:gd name="T71" fmla="*/ 76 h 428"/>
                <a:gd name="T72" fmla="*/ 198 w 380"/>
                <a:gd name="T73" fmla="*/ 50 h 428"/>
                <a:gd name="T74" fmla="*/ 190 w 380"/>
                <a:gd name="T75" fmla="*/ 0 h 428"/>
                <a:gd name="T76" fmla="*/ 182 w 380"/>
                <a:gd name="T77" fmla="*/ 50 h 428"/>
                <a:gd name="T78" fmla="*/ 198 w 380"/>
                <a:gd name="T79" fmla="*/ 50 h 428"/>
                <a:gd name="T80" fmla="*/ 127 w 380"/>
                <a:gd name="T81" fmla="*/ 64 h 428"/>
                <a:gd name="T82" fmla="*/ 95 w 380"/>
                <a:gd name="T83" fmla="*/ 26 h 428"/>
                <a:gd name="T84" fmla="*/ 113 w 380"/>
                <a:gd name="T85" fmla="*/ 72 h 428"/>
                <a:gd name="T86" fmla="*/ 124 w 380"/>
                <a:gd name="T87" fmla="*/ 75 h 428"/>
                <a:gd name="T88" fmla="*/ 344 w 380"/>
                <a:gd name="T89" fmla="*/ 288 h 428"/>
                <a:gd name="T90" fmla="*/ 305 w 380"/>
                <a:gd name="T91" fmla="*/ 256 h 428"/>
                <a:gd name="T92" fmla="*/ 352 w 380"/>
                <a:gd name="T93" fmla="*/ 274 h 428"/>
                <a:gd name="T94" fmla="*/ 348 w 380"/>
                <a:gd name="T95" fmla="*/ 289 h 428"/>
                <a:gd name="T96" fmla="*/ 65 w 380"/>
                <a:gd name="T97" fmla="*/ 127 h 428"/>
                <a:gd name="T98" fmla="*/ 26 w 380"/>
                <a:gd name="T99" fmla="*/ 95 h 428"/>
                <a:gd name="T100" fmla="*/ 73 w 380"/>
                <a:gd name="T101" fmla="*/ 113 h 428"/>
                <a:gd name="T102" fmla="*/ 69 w 380"/>
                <a:gd name="T103" fmla="*/ 1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428">
                  <a:moveTo>
                    <a:pt x="234" y="355"/>
                  </a:moveTo>
                  <a:cubicBezTo>
                    <a:pt x="146" y="355"/>
                    <a:pt x="146" y="355"/>
                    <a:pt x="146" y="355"/>
                  </a:cubicBezTo>
                  <a:cubicBezTo>
                    <a:pt x="140" y="355"/>
                    <a:pt x="134" y="349"/>
                    <a:pt x="134" y="343"/>
                  </a:cubicBezTo>
                  <a:cubicBezTo>
                    <a:pt x="134" y="286"/>
                    <a:pt x="134" y="286"/>
                    <a:pt x="134" y="286"/>
                  </a:cubicBezTo>
                  <a:cubicBezTo>
                    <a:pt x="99" y="266"/>
                    <a:pt x="77" y="229"/>
                    <a:pt x="77" y="188"/>
                  </a:cubicBezTo>
                  <a:cubicBezTo>
                    <a:pt x="77" y="125"/>
                    <a:pt x="128" y="75"/>
                    <a:pt x="190" y="75"/>
                  </a:cubicBezTo>
                  <a:cubicBezTo>
                    <a:pt x="253" y="75"/>
                    <a:pt x="303" y="125"/>
                    <a:pt x="303" y="188"/>
                  </a:cubicBezTo>
                  <a:cubicBezTo>
                    <a:pt x="303" y="229"/>
                    <a:pt x="282" y="266"/>
                    <a:pt x="246" y="286"/>
                  </a:cubicBezTo>
                  <a:cubicBezTo>
                    <a:pt x="246" y="343"/>
                    <a:pt x="246" y="343"/>
                    <a:pt x="246" y="343"/>
                  </a:cubicBezTo>
                  <a:cubicBezTo>
                    <a:pt x="246" y="349"/>
                    <a:pt x="241" y="355"/>
                    <a:pt x="234" y="355"/>
                  </a:cubicBezTo>
                  <a:close/>
                  <a:moveTo>
                    <a:pt x="158" y="331"/>
                  </a:moveTo>
                  <a:cubicBezTo>
                    <a:pt x="222" y="331"/>
                    <a:pt x="222" y="331"/>
                    <a:pt x="222" y="331"/>
                  </a:cubicBezTo>
                  <a:cubicBezTo>
                    <a:pt x="222" y="279"/>
                    <a:pt x="222" y="279"/>
                    <a:pt x="222" y="279"/>
                  </a:cubicBezTo>
                  <a:cubicBezTo>
                    <a:pt x="222" y="274"/>
                    <a:pt x="225" y="270"/>
                    <a:pt x="229" y="268"/>
                  </a:cubicBezTo>
                  <a:cubicBezTo>
                    <a:pt x="260" y="253"/>
                    <a:pt x="279" y="222"/>
                    <a:pt x="279" y="188"/>
                  </a:cubicBezTo>
                  <a:cubicBezTo>
                    <a:pt x="279" y="139"/>
                    <a:pt x="239" y="99"/>
                    <a:pt x="190" y="99"/>
                  </a:cubicBezTo>
                  <a:cubicBezTo>
                    <a:pt x="141" y="99"/>
                    <a:pt x="101" y="139"/>
                    <a:pt x="101" y="188"/>
                  </a:cubicBezTo>
                  <a:cubicBezTo>
                    <a:pt x="101" y="222"/>
                    <a:pt x="120" y="253"/>
                    <a:pt x="152" y="268"/>
                  </a:cubicBezTo>
                  <a:cubicBezTo>
                    <a:pt x="156" y="270"/>
                    <a:pt x="158" y="274"/>
                    <a:pt x="158" y="279"/>
                  </a:cubicBezTo>
                  <a:lnTo>
                    <a:pt x="158" y="331"/>
                  </a:lnTo>
                  <a:close/>
                  <a:moveTo>
                    <a:pt x="149" y="362"/>
                  </a:moveTo>
                  <a:cubicBezTo>
                    <a:pt x="149" y="383"/>
                    <a:pt x="149" y="383"/>
                    <a:pt x="149" y="383"/>
                  </a:cubicBezTo>
                  <a:cubicBezTo>
                    <a:pt x="232" y="383"/>
                    <a:pt x="232" y="383"/>
                    <a:pt x="232" y="383"/>
                  </a:cubicBezTo>
                  <a:cubicBezTo>
                    <a:pt x="232" y="362"/>
                    <a:pt x="232" y="362"/>
                    <a:pt x="232" y="362"/>
                  </a:cubicBezTo>
                  <a:cubicBezTo>
                    <a:pt x="149" y="362"/>
                    <a:pt x="149" y="362"/>
                    <a:pt x="149" y="362"/>
                  </a:cubicBezTo>
                  <a:close/>
                  <a:moveTo>
                    <a:pt x="153" y="389"/>
                  </a:moveTo>
                  <a:cubicBezTo>
                    <a:pt x="153" y="405"/>
                    <a:pt x="153" y="405"/>
                    <a:pt x="153" y="405"/>
                  </a:cubicBezTo>
                  <a:cubicBezTo>
                    <a:pt x="227" y="405"/>
                    <a:pt x="227" y="405"/>
                    <a:pt x="227" y="405"/>
                  </a:cubicBezTo>
                  <a:cubicBezTo>
                    <a:pt x="227" y="389"/>
                    <a:pt x="227" y="389"/>
                    <a:pt x="227" y="389"/>
                  </a:cubicBezTo>
                  <a:cubicBezTo>
                    <a:pt x="153" y="389"/>
                    <a:pt x="153" y="389"/>
                    <a:pt x="153" y="389"/>
                  </a:cubicBezTo>
                  <a:close/>
                  <a:moveTo>
                    <a:pt x="162" y="412"/>
                  </a:moveTo>
                  <a:cubicBezTo>
                    <a:pt x="162" y="428"/>
                    <a:pt x="162" y="428"/>
                    <a:pt x="162" y="428"/>
                  </a:cubicBezTo>
                  <a:cubicBezTo>
                    <a:pt x="219" y="428"/>
                    <a:pt x="219" y="428"/>
                    <a:pt x="219" y="428"/>
                  </a:cubicBezTo>
                  <a:cubicBezTo>
                    <a:pt x="219" y="412"/>
                    <a:pt x="219" y="412"/>
                    <a:pt x="219" y="412"/>
                  </a:cubicBezTo>
                  <a:cubicBezTo>
                    <a:pt x="162" y="412"/>
                    <a:pt x="162" y="412"/>
                    <a:pt x="162" y="412"/>
                  </a:cubicBezTo>
                  <a:close/>
                  <a:moveTo>
                    <a:pt x="372" y="198"/>
                  </a:moveTo>
                  <a:cubicBezTo>
                    <a:pt x="331" y="198"/>
                    <a:pt x="331" y="198"/>
                    <a:pt x="331" y="198"/>
                  </a:cubicBezTo>
                  <a:cubicBezTo>
                    <a:pt x="326" y="198"/>
                    <a:pt x="323" y="194"/>
                    <a:pt x="323" y="190"/>
                  </a:cubicBezTo>
                  <a:cubicBezTo>
                    <a:pt x="323" y="186"/>
                    <a:pt x="326" y="182"/>
                    <a:pt x="331" y="182"/>
                  </a:cubicBezTo>
                  <a:cubicBezTo>
                    <a:pt x="372" y="182"/>
                    <a:pt x="372" y="182"/>
                    <a:pt x="372" y="182"/>
                  </a:cubicBezTo>
                  <a:cubicBezTo>
                    <a:pt x="377" y="182"/>
                    <a:pt x="380" y="186"/>
                    <a:pt x="380" y="190"/>
                  </a:cubicBezTo>
                  <a:cubicBezTo>
                    <a:pt x="380" y="194"/>
                    <a:pt x="377" y="198"/>
                    <a:pt x="372" y="198"/>
                  </a:cubicBezTo>
                  <a:close/>
                  <a:moveTo>
                    <a:pt x="50" y="198"/>
                  </a:moveTo>
                  <a:cubicBezTo>
                    <a:pt x="8" y="198"/>
                    <a:pt x="8" y="198"/>
                    <a:pt x="8" y="198"/>
                  </a:cubicBezTo>
                  <a:cubicBezTo>
                    <a:pt x="4" y="198"/>
                    <a:pt x="0" y="194"/>
                    <a:pt x="0" y="190"/>
                  </a:cubicBezTo>
                  <a:cubicBezTo>
                    <a:pt x="0" y="186"/>
                    <a:pt x="4" y="182"/>
                    <a:pt x="8" y="182"/>
                  </a:cubicBezTo>
                  <a:cubicBezTo>
                    <a:pt x="50" y="182"/>
                    <a:pt x="50" y="182"/>
                    <a:pt x="50" y="182"/>
                  </a:cubicBezTo>
                  <a:cubicBezTo>
                    <a:pt x="54" y="182"/>
                    <a:pt x="58" y="186"/>
                    <a:pt x="58" y="190"/>
                  </a:cubicBezTo>
                  <a:cubicBezTo>
                    <a:pt x="58" y="194"/>
                    <a:pt x="54" y="198"/>
                    <a:pt x="50" y="198"/>
                  </a:cubicBezTo>
                  <a:close/>
                  <a:moveTo>
                    <a:pt x="33" y="289"/>
                  </a:moveTo>
                  <a:cubicBezTo>
                    <a:pt x="30" y="289"/>
                    <a:pt x="27" y="287"/>
                    <a:pt x="26" y="285"/>
                  </a:cubicBezTo>
                  <a:cubicBezTo>
                    <a:pt x="24" y="281"/>
                    <a:pt x="25" y="276"/>
                    <a:pt x="29" y="274"/>
                  </a:cubicBezTo>
                  <a:cubicBezTo>
                    <a:pt x="65" y="253"/>
                    <a:pt x="65" y="253"/>
                    <a:pt x="65" y="253"/>
                  </a:cubicBezTo>
                  <a:cubicBezTo>
                    <a:pt x="69" y="251"/>
                    <a:pt x="73" y="252"/>
                    <a:pt x="76" y="256"/>
                  </a:cubicBezTo>
                  <a:cubicBezTo>
                    <a:pt x="78" y="260"/>
                    <a:pt x="77" y="265"/>
                    <a:pt x="73" y="267"/>
                  </a:cubicBezTo>
                  <a:cubicBezTo>
                    <a:pt x="37" y="288"/>
                    <a:pt x="37" y="288"/>
                    <a:pt x="37" y="288"/>
                  </a:cubicBezTo>
                  <a:cubicBezTo>
                    <a:pt x="35" y="289"/>
                    <a:pt x="34" y="289"/>
                    <a:pt x="33" y="289"/>
                  </a:cubicBezTo>
                  <a:close/>
                  <a:moveTo>
                    <a:pt x="312" y="128"/>
                  </a:moveTo>
                  <a:cubicBezTo>
                    <a:pt x="309" y="128"/>
                    <a:pt x="306" y="126"/>
                    <a:pt x="305" y="124"/>
                  </a:cubicBezTo>
                  <a:cubicBezTo>
                    <a:pt x="303" y="120"/>
                    <a:pt x="304" y="115"/>
                    <a:pt x="308" y="113"/>
                  </a:cubicBezTo>
                  <a:cubicBezTo>
                    <a:pt x="344" y="92"/>
                    <a:pt x="344" y="92"/>
                    <a:pt x="344" y="92"/>
                  </a:cubicBezTo>
                  <a:cubicBezTo>
                    <a:pt x="348" y="90"/>
                    <a:pt x="353" y="91"/>
                    <a:pt x="355" y="95"/>
                  </a:cubicBezTo>
                  <a:cubicBezTo>
                    <a:pt x="357" y="99"/>
                    <a:pt x="356" y="104"/>
                    <a:pt x="352" y="106"/>
                  </a:cubicBezTo>
                  <a:cubicBezTo>
                    <a:pt x="316" y="127"/>
                    <a:pt x="316" y="127"/>
                    <a:pt x="316" y="127"/>
                  </a:cubicBezTo>
                  <a:cubicBezTo>
                    <a:pt x="315" y="127"/>
                    <a:pt x="313" y="128"/>
                    <a:pt x="312" y="128"/>
                  </a:cubicBezTo>
                  <a:close/>
                  <a:moveTo>
                    <a:pt x="267" y="72"/>
                  </a:moveTo>
                  <a:cubicBezTo>
                    <a:pt x="288" y="36"/>
                    <a:pt x="288" y="36"/>
                    <a:pt x="288" y="36"/>
                  </a:cubicBezTo>
                  <a:cubicBezTo>
                    <a:pt x="290" y="33"/>
                    <a:pt x="289" y="28"/>
                    <a:pt x="285" y="26"/>
                  </a:cubicBezTo>
                  <a:cubicBezTo>
                    <a:pt x="281" y="23"/>
                    <a:pt x="276" y="25"/>
                    <a:pt x="274" y="28"/>
                  </a:cubicBezTo>
                  <a:cubicBezTo>
                    <a:pt x="254" y="64"/>
                    <a:pt x="254" y="64"/>
                    <a:pt x="254" y="64"/>
                  </a:cubicBezTo>
                  <a:cubicBezTo>
                    <a:pt x="251" y="68"/>
                    <a:pt x="253" y="73"/>
                    <a:pt x="256" y="75"/>
                  </a:cubicBezTo>
                  <a:cubicBezTo>
                    <a:pt x="258" y="76"/>
                    <a:pt x="259" y="76"/>
                    <a:pt x="260" y="76"/>
                  </a:cubicBezTo>
                  <a:cubicBezTo>
                    <a:pt x="263" y="76"/>
                    <a:pt x="266" y="75"/>
                    <a:pt x="267" y="72"/>
                  </a:cubicBezTo>
                  <a:close/>
                  <a:moveTo>
                    <a:pt x="198" y="50"/>
                  </a:moveTo>
                  <a:cubicBezTo>
                    <a:pt x="198" y="8"/>
                    <a:pt x="198" y="8"/>
                    <a:pt x="198" y="8"/>
                  </a:cubicBezTo>
                  <a:cubicBezTo>
                    <a:pt x="198" y="4"/>
                    <a:pt x="195" y="0"/>
                    <a:pt x="190" y="0"/>
                  </a:cubicBezTo>
                  <a:cubicBezTo>
                    <a:pt x="186" y="0"/>
                    <a:pt x="182" y="4"/>
                    <a:pt x="182" y="8"/>
                  </a:cubicBezTo>
                  <a:cubicBezTo>
                    <a:pt x="182" y="50"/>
                    <a:pt x="182" y="50"/>
                    <a:pt x="182" y="50"/>
                  </a:cubicBezTo>
                  <a:cubicBezTo>
                    <a:pt x="182" y="54"/>
                    <a:pt x="186" y="58"/>
                    <a:pt x="190" y="58"/>
                  </a:cubicBezTo>
                  <a:cubicBezTo>
                    <a:pt x="195" y="58"/>
                    <a:pt x="198" y="54"/>
                    <a:pt x="198" y="50"/>
                  </a:cubicBezTo>
                  <a:close/>
                  <a:moveTo>
                    <a:pt x="124" y="75"/>
                  </a:moveTo>
                  <a:cubicBezTo>
                    <a:pt x="128" y="73"/>
                    <a:pt x="129" y="68"/>
                    <a:pt x="127" y="64"/>
                  </a:cubicBezTo>
                  <a:cubicBezTo>
                    <a:pt x="106" y="28"/>
                    <a:pt x="106" y="28"/>
                    <a:pt x="106" y="28"/>
                  </a:cubicBezTo>
                  <a:cubicBezTo>
                    <a:pt x="104" y="25"/>
                    <a:pt x="99" y="23"/>
                    <a:pt x="95" y="26"/>
                  </a:cubicBezTo>
                  <a:cubicBezTo>
                    <a:pt x="91" y="28"/>
                    <a:pt x="90" y="33"/>
                    <a:pt x="92" y="36"/>
                  </a:cubicBezTo>
                  <a:cubicBezTo>
                    <a:pt x="113" y="72"/>
                    <a:pt x="113" y="72"/>
                    <a:pt x="113" y="72"/>
                  </a:cubicBezTo>
                  <a:cubicBezTo>
                    <a:pt x="115" y="75"/>
                    <a:pt x="117" y="76"/>
                    <a:pt x="120" y="76"/>
                  </a:cubicBezTo>
                  <a:cubicBezTo>
                    <a:pt x="121" y="76"/>
                    <a:pt x="123" y="76"/>
                    <a:pt x="124" y="75"/>
                  </a:cubicBezTo>
                  <a:close/>
                  <a:moveTo>
                    <a:pt x="348" y="289"/>
                  </a:moveTo>
                  <a:cubicBezTo>
                    <a:pt x="346" y="289"/>
                    <a:pt x="345" y="289"/>
                    <a:pt x="344" y="288"/>
                  </a:cubicBezTo>
                  <a:cubicBezTo>
                    <a:pt x="308" y="267"/>
                    <a:pt x="308" y="267"/>
                    <a:pt x="308" y="267"/>
                  </a:cubicBezTo>
                  <a:cubicBezTo>
                    <a:pt x="304" y="265"/>
                    <a:pt x="303" y="260"/>
                    <a:pt x="305" y="256"/>
                  </a:cubicBezTo>
                  <a:cubicBezTo>
                    <a:pt x="307" y="252"/>
                    <a:pt x="312" y="251"/>
                    <a:pt x="316" y="253"/>
                  </a:cubicBezTo>
                  <a:cubicBezTo>
                    <a:pt x="352" y="274"/>
                    <a:pt x="352" y="274"/>
                    <a:pt x="352" y="274"/>
                  </a:cubicBezTo>
                  <a:cubicBezTo>
                    <a:pt x="356" y="276"/>
                    <a:pt x="357" y="281"/>
                    <a:pt x="355" y="285"/>
                  </a:cubicBezTo>
                  <a:cubicBezTo>
                    <a:pt x="353" y="287"/>
                    <a:pt x="351" y="289"/>
                    <a:pt x="348" y="289"/>
                  </a:cubicBezTo>
                  <a:close/>
                  <a:moveTo>
                    <a:pt x="69" y="128"/>
                  </a:moveTo>
                  <a:cubicBezTo>
                    <a:pt x="67" y="128"/>
                    <a:pt x="66" y="127"/>
                    <a:pt x="65" y="127"/>
                  </a:cubicBezTo>
                  <a:cubicBezTo>
                    <a:pt x="29" y="106"/>
                    <a:pt x="29" y="106"/>
                    <a:pt x="29" y="106"/>
                  </a:cubicBezTo>
                  <a:cubicBezTo>
                    <a:pt x="25" y="104"/>
                    <a:pt x="24" y="99"/>
                    <a:pt x="26" y="95"/>
                  </a:cubicBezTo>
                  <a:cubicBezTo>
                    <a:pt x="28" y="91"/>
                    <a:pt x="33" y="90"/>
                    <a:pt x="37" y="92"/>
                  </a:cubicBezTo>
                  <a:cubicBezTo>
                    <a:pt x="73" y="113"/>
                    <a:pt x="73" y="113"/>
                    <a:pt x="73" y="113"/>
                  </a:cubicBezTo>
                  <a:cubicBezTo>
                    <a:pt x="77" y="115"/>
                    <a:pt x="78" y="120"/>
                    <a:pt x="76" y="124"/>
                  </a:cubicBezTo>
                  <a:cubicBezTo>
                    <a:pt x="74" y="126"/>
                    <a:pt x="71" y="128"/>
                    <a:pt x="69" y="1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2" name="Icon"/>
            <p:cNvSpPr>
              <a:spLocks noChangeAspect="1"/>
            </p:cNvSpPr>
            <p:nvPr/>
          </p:nvSpPr>
          <p:spPr bwMode="auto">
            <a:xfrm>
              <a:off x="17867517" y="6470371"/>
              <a:ext cx="368203" cy="406418"/>
            </a:xfrm>
            <a:custGeom>
              <a:avLst/>
              <a:gdLst>
                <a:gd name="T0" fmla="*/ 243 w 299"/>
                <a:gd name="T1" fmla="*/ 218 h 330"/>
                <a:gd name="T2" fmla="*/ 205 w 299"/>
                <a:gd name="T3" fmla="*/ 233 h 330"/>
                <a:gd name="T4" fmla="*/ 111 w 299"/>
                <a:gd name="T5" fmla="*/ 177 h 330"/>
                <a:gd name="T6" fmla="*/ 112 w 299"/>
                <a:gd name="T7" fmla="*/ 165 h 330"/>
                <a:gd name="T8" fmla="*/ 111 w 299"/>
                <a:gd name="T9" fmla="*/ 157 h 330"/>
                <a:gd name="T10" fmla="*/ 207 w 299"/>
                <a:gd name="T11" fmla="*/ 100 h 330"/>
                <a:gd name="T12" fmla="*/ 243 w 299"/>
                <a:gd name="T13" fmla="*/ 113 h 330"/>
                <a:gd name="T14" fmla="*/ 299 w 299"/>
                <a:gd name="T15" fmla="*/ 57 h 330"/>
                <a:gd name="T16" fmla="*/ 243 w 299"/>
                <a:gd name="T17" fmla="*/ 0 h 330"/>
                <a:gd name="T18" fmla="*/ 187 w 299"/>
                <a:gd name="T19" fmla="*/ 57 h 330"/>
                <a:gd name="T20" fmla="*/ 188 w 299"/>
                <a:gd name="T21" fmla="*/ 65 h 330"/>
                <a:gd name="T22" fmla="*/ 92 w 299"/>
                <a:gd name="T23" fmla="*/ 122 h 330"/>
                <a:gd name="T24" fmla="*/ 56 w 299"/>
                <a:gd name="T25" fmla="*/ 109 h 330"/>
                <a:gd name="T26" fmla="*/ 0 w 299"/>
                <a:gd name="T27" fmla="*/ 165 h 330"/>
                <a:gd name="T28" fmla="*/ 56 w 299"/>
                <a:gd name="T29" fmla="*/ 221 h 330"/>
                <a:gd name="T30" fmla="*/ 90 w 299"/>
                <a:gd name="T31" fmla="*/ 210 h 330"/>
                <a:gd name="T32" fmla="*/ 187 w 299"/>
                <a:gd name="T33" fmla="*/ 268 h 330"/>
                <a:gd name="T34" fmla="*/ 187 w 299"/>
                <a:gd name="T35" fmla="*/ 274 h 330"/>
                <a:gd name="T36" fmla="*/ 243 w 299"/>
                <a:gd name="T37" fmla="*/ 330 h 330"/>
                <a:gd name="T38" fmla="*/ 299 w 299"/>
                <a:gd name="T39" fmla="*/ 274 h 330"/>
                <a:gd name="T40" fmla="*/ 243 w 299"/>
                <a:gd name="T41" fmla="*/ 2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30">
                  <a:moveTo>
                    <a:pt x="243" y="218"/>
                  </a:moveTo>
                  <a:cubicBezTo>
                    <a:pt x="228" y="218"/>
                    <a:pt x="215" y="224"/>
                    <a:pt x="205" y="233"/>
                  </a:cubicBezTo>
                  <a:cubicBezTo>
                    <a:pt x="111" y="177"/>
                    <a:pt x="111" y="177"/>
                    <a:pt x="111" y="177"/>
                  </a:cubicBezTo>
                  <a:cubicBezTo>
                    <a:pt x="112" y="173"/>
                    <a:pt x="112" y="169"/>
                    <a:pt x="112" y="165"/>
                  </a:cubicBezTo>
                  <a:cubicBezTo>
                    <a:pt x="112" y="162"/>
                    <a:pt x="112" y="159"/>
                    <a:pt x="111" y="157"/>
                  </a:cubicBezTo>
                  <a:cubicBezTo>
                    <a:pt x="207" y="100"/>
                    <a:pt x="207" y="100"/>
                    <a:pt x="207" y="100"/>
                  </a:cubicBezTo>
                  <a:cubicBezTo>
                    <a:pt x="217" y="108"/>
                    <a:pt x="229" y="113"/>
                    <a:pt x="243" y="113"/>
                  </a:cubicBezTo>
                  <a:cubicBezTo>
                    <a:pt x="274" y="113"/>
                    <a:pt x="299" y="88"/>
                    <a:pt x="299" y="57"/>
                  </a:cubicBezTo>
                  <a:cubicBezTo>
                    <a:pt x="299" y="26"/>
                    <a:pt x="274" y="0"/>
                    <a:pt x="243" y="0"/>
                  </a:cubicBezTo>
                  <a:cubicBezTo>
                    <a:pt x="212" y="0"/>
                    <a:pt x="187" y="26"/>
                    <a:pt x="187" y="57"/>
                  </a:cubicBezTo>
                  <a:cubicBezTo>
                    <a:pt x="187" y="60"/>
                    <a:pt x="187" y="62"/>
                    <a:pt x="188" y="65"/>
                  </a:cubicBezTo>
                  <a:cubicBezTo>
                    <a:pt x="92" y="122"/>
                    <a:pt x="92" y="122"/>
                    <a:pt x="92" y="122"/>
                  </a:cubicBezTo>
                  <a:cubicBezTo>
                    <a:pt x="82" y="114"/>
                    <a:pt x="70" y="109"/>
                    <a:pt x="56" y="109"/>
                  </a:cubicBezTo>
                  <a:cubicBezTo>
                    <a:pt x="25" y="109"/>
                    <a:pt x="0" y="134"/>
                    <a:pt x="0" y="165"/>
                  </a:cubicBezTo>
                  <a:cubicBezTo>
                    <a:pt x="0" y="196"/>
                    <a:pt x="25" y="221"/>
                    <a:pt x="56" y="221"/>
                  </a:cubicBezTo>
                  <a:cubicBezTo>
                    <a:pt x="69" y="221"/>
                    <a:pt x="80" y="217"/>
                    <a:pt x="90" y="210"/>
                  </a:cubicBezTo>
                  <a:cubicBezTo>
                    <a:pt x="187" y="268"/>
                    <a:pt x="187" y="268"/>
                    <a:pt x="187" y="268"/>
                  </a:cubicBezTo>
                  <a:cubicBezTo>
                    <a:pt x="187" y="270"/>
                    <a:pt x="187" y="272"/>
                    <a:pt x="187" y="274"/>
                  </a:cubicBezTo>
                  <a:cubicBezTo>
                    <a:pt x="187" y="305"/>
                    <a:pt x="212" y="330"/>
                    <a:pt x="243" y="330"/>
                  </a:cubicBezTo>
                  <a:cubicBezTo>
                    <a:pt x="274" y="330"/>
                    <a:pt x="299" y="305"/>
                    <a:pt x="299" y="274"/>
                  </a:cubicBezTo>
                  <a:cubicBezTo>
                    <a:pt x="299" y="243"/>
                    <a:pt x="274" y="218"/>
                    <a:pt x="243"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3" name="Icon"/>
            <p:cNvSpPr>
              <a:spLocks noChangeAspect="1" noEditPoints="1"/>
            </p:cNvSpPr>
            <p:nvPr/>
          </p:nvSpPr>
          <p:spPr bwMode="auto">
            <a:xfrm>
              <a:off x="13137507" y="5893692"/>
              <a:ext cx="571429" cy="368203"/>
            </a:xfrm>
            <a:custGeom>
              <a:avLst/>
              <a:gdLst>
                <a:gd name="T0" fmla="*/ 211 w 421"/>
                <a:gd name="T1" fmla="*/ 0 h 270"/>
                <a:gd name="T2" fmla="*/ 421 w 421"/>
                <a:gd name="T3" fmla="*/ 87 h 270"/>
                <a:gd name="T4" fmla="*/ 211 w 421"/>
                <a:gd name="T5" fmla="*/ 174 h 270"/>
                <a:gd name="T6" fmla="*/ 96 w 421"/>
                <a:gd name="T7" fmla="*/ 127 h 270"/>
                <a:gd name="T8" fmla="*/ 203 w 421"/>
                <a:gd name="T9" fmla="*/ 82 h 270"/>
                <a:gd name="T10" fmla="*/ 206 w 421"/>
                <a:gd name="T11" fmla="*/ 76 h 270"/>
                <a:gd name="T12" fmla="*/ 200 w 421"/>
                <a:gd name="T13" fmla="*/ 74 h 270"/>
                <a:gd name="T14" fmla="*/ 84 w 421"/>
                <a:gd name="T15" fmla="*/ 122 h 270"/>
                <a:gd name="T16" fmla="*/ 0 w 421"/>
                <a:gd name="T17" fmla="*/ 87 h 270"/>
                <a:gd name="T18" fmla="*/ 211 w 421"/>
                <a:gd name="T19" fmla="*/ 0 h 270"/>
                <a:gd name="T20" fmla="*/ 211 w 421"/>
                <a:gd name="T21" fmla="*/ 184 h 270"/>
                <a:gd name="T22" fmla="*/ 209 w 421"/>
                <a:gd name="T23" fmla="*/ 184 h 270"/>
                <a:gd name="T24" fmla="*/ 103 w 421"/>
                <a:gd name="T25" fmla="*/ 140 h 270"/>
                <a:gd name="T26" fmla="*/ 103 w 421"/>
                <a:gd name="T27" fmla="*/ 209 h 270"/>
                <a:gd name="T28" fmla="*/ 209 w 421"/>
                <a:gd name="T29" fmla="*/ 267 h 270"/>
                <a:gd name="T30" fmla="*/ 314 w 421"/>
                <a:gd name="T31" fmla="*/ 209 h 270"/>
                <a:gd name="T32" fmla="*/ 314 w 421"/>
                <a:gd name="T33" fmla="*/ 142 h 270"/>
                <a:gd name="T34" fmla="*/ 212 w 421"/>
                <a:gd name="T35" fmla="*/ 184 h 270"/>
                <a:gd name="T36" fmla="*/ 211 w 421"/>
                <a:gd name="T37" fmla="*/ 184 h 270"/>
                <a:gd name="T38" fmla="*/ 87 w 421"/>
                <a:gd name="T39" fmla="*/ 270 h 270"/>
                <a:gd name="T40" fmla="*/ 73 w 421"/>
                <a:gd name="T41" fmla="*/ 165 h 270"/>
                <a:gd name="T42" fmla="*/ 85 w 421"/>
                <a:gd name="T43" fmla="*/ 146 h 270"/>
                <a:gd name="T44" fmla="*/ 65 w 421"/>
                <a:gd name="T45" fmla="*/ 125 h 270"/>
                <a:gd name="T46" fmla="*/ 45 w 421"/>
                <a:gd name="T47" fmla="*/ 146 h 270"/>
                <a:gd name="T48" fmla="*/ 57 w 421"/>
                <a:gd name="T49" fmla="*/ 165 h 270"/>
                <a:gd name="T50" fmla="*/ 43 w 421"/>
                <a:gd name="T51" fmla="*/ 270 h 270"/>
                <a:gd name="T52" fmla="*/ 87 w 421"/>
                <a:gd name="T53"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270">
                  <a:moveTo>
                    <a:pt x="211" y="0"/>
                  </a:moveTo>
                  <a:cubicBezTo>
                    <a:pt x="421" y="87"/>
                    <a:pt x="421" y="87"/>
                    <a:pt x="421" y="87"/>
                  </a:cubicBezTo>
                  <a:cubicBezTo>
                    <a:pt x="211" y="174"/>
                    <a:pt x="211" y="174"/>
                    <a:pt x="211" y="174"/>
                  </a:cubicBezTo>
                  <a:cubicBezTo>
                    <a:pt x="96" y="127"/>
                    <a:pt x="96" y="127"/>
                    <a:pt x="96" y="127"/>
                  </a:cubicBezTo>
                  <a:cubicBezTo>
                    <a:pt x="203" y="82"/>
                    <a:pt x="203" y="82"/>
                    <a:pt x="203" y="82"/>
                  </a:cubicBezTo>
                  <a:cubicBezTo>
                    <a:pt x="206" y="81"/>
                    <a:pt x="207" y="79"/>
                    <a:pt x="206" y="76"/>
                  </a:cubicBezTo>
                  <a:cubicBezTo>
                    <a:pt x="205" y="74"/>
                    <a:pt x="202" y="73"/>
                    <a:pt x="200" y="74"/>
                  </a:cubicBezTo>
                  <a:cubicBezTo>
                    <a:pt x="84" y="122"/>
                    <a:pt x="84" y="122"/>
                    <a:pt x="84" y="122"/>
                  </a:cubicBezTo>
                  <a:cubicBezTo>
                    <a:pt x="0" y="87"/>
                    <a:pt x="0" y="87"/>
                    <a:pt x="0" y="87"/>
                  </a:cubicBezTo>
                  <a:lnTo>
                    <a:pt x="211" y="0"/>
                  </a:lnTo>
                  <a:close/>
                  <a:moveTo>
                    <a:pt x="211" y="184"/>
                  </a:moveTo>
                  <a:cubicBezTo>
                    <a:pt x="210" y="184"/>
                    <a:pt x="209" y="184"/>
                    <a:pt x="209" y="184"/>
                  </a:cubicBezTo>
                  <a:cubicBezTo>
                    <a:pt x="103" y="140"/>
                    <a:pt x="103" y="140"/>
                    <a:pt x="103" y="140"/>
                  </a:cubicBezTo>
                  <a:cubicBezTo>
                    <a:pt x="103" y="209"/>
                    <a:pt x="103" y="209"/>
                    <a:pt x="103" y="209"/>
                  </a:cubicBezTo>
                  <a:cubicBezTo>
                    <a:pt x="154" y="209"/>
                    <a:pt x="196" y="234"/>
                    <a:pt x="209" y="267"/>
                  </a:cubicBezTo>
                  <a:cubicBezTo>
                    <a:pt x="222" y="234"/>
                    <a:pt x="264" y="209"/>
                    <a:pt x="314" y="209"/>
                  </a:cubicBezTo>
                  <a:cubicBezTo>
                    <a:pt x="314" y="142"/>
                    <a:pt x="314" y="142"/>
                    <a:pt x="314" y="142"/>
                  </a:cubicBezTo>
                  <a:cubicBezTo>
                    <a:pt x="212" y="184"/>
                    <a:pt x="212" y="184"/>
                    <a:pt x="212" y="184"/>
                  </a:cubicBezTo>
                  <a:cubicBezTo>
                    <a:pt x="212" y="184"/>
                    <a:pt x="211" y="184"/>
                    <a:pt x="211" y="184"/>
                  </a:cubicBezTo>
                  <a:close/>
                  <a:moveTo>
                    <a:pt x="87" y="270"/>
                  </a:moveTo>
                  <a:cubicBezTo>
                    <a:pt x="73" y="165"/>
                    <a:pt x="73" y="165"/>
                    <a:pt x="73" y="165"/>
                  </a:cubicBezTo>
                  <a:cubicBezTo>
                    <a:pt x="80" y="161"/>
                    <a:pt x="85" y="154"/>
                    <a:pt x="85" y="146"/>
                  </a:cubicBezTo>
                  <a:cubicBezTo>
                    <a:pt x="85" y="134"/>
                    <a:pt x="76" y="125"/>
                    <a:pt x="65" y="125"/>
                  </a:cubicBezTo>
                  <a:cubicBezTo>
                    <a:pt x="54" y="125"/>
                    <a:pt x="45" y="134"/>
                    <a:pt x="45" y="146"/>
                  </a:cubicBezTo>
                  <a:cubicBezTo>
                    <a:pt x="45" y="154"/>
                    <a:pt x="50" y="161"/>
                    <a:pt x="57" y="165"/>
                  </a:cubicBezTo>
                  <a:cubicBezTo>
                    <a:pt x="43" y="270"/>
                    <a:pt x="43" y="270"/>
                    <a:pt x="43" y="270"/>
                  </a:cubicBezTo>
                  <a:lnTo>
                    <a:pt x="87"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4" name="Icon"/>
            <p:cNvSpPr>
              <a:spLocks noChangeAspect="1" noEditPoints="1"/>
            </p:cNvSpPr>
            <p:nvPr/>
          </p:nvSpPr>
          <p:spPr bwMode="auto">
            <a:xfrm>
              <a:off x="18926961" y="6489479"/>
              <a:ext cx="618908" cy="368203"/>
            </a:xfrm>
            <a:custGeom>
              <a:avLst/>
              <a:gdLst>
                <a:gd name="T0" fmla="*/ 411 w 414"/>
                <a:gd name="T1" fmla="*/ 44 h 245"/>
                <a:gd name="T2" fmla="*/ 404 w 414"/>
                <a:gd name="T3" fmla="*/ 44 h 245"/>
                <a:gd name="T4" fmla="*/ 370 w 414"/>
                <a:gd name="T5" fmla="*/ 54 h 245"/>
                <a:gd name="T6" fmla="*/ 310 w 414"/>
                <a:gd name="T7" fmla="*/ 35 h 245"/>
                <a:gd name="T8" fmla="*/ 308 w 414"/>
                <a:gd name="T9" fmla="*/ 34 h 245"/>
                <a:gd name="T10" fmla="*/ 307 w 414"/>
                <a:gd name="T11" fmla="*/ 34 h 245"/>
                <a:gd name="T12" fmla="*/ 292 w 414"/>
                <a:gd name="T13" fmla="*/ 34 h 245"/>
                <a:gd name="T14" fmla="*/ 217 w 414"/>
                <a:gd name="T15" fmla="*/ 3 h 245"/>
                <a:gd name="T16" fmla="*/ 211 w 414"/>
                <a:gd name="T17" fmla="*/ 0 h 245"/>
                <a:gd name="T18" fmla="*/ 206 w 414"/>
                <a:gd name="T19" fmla="*/ 4 h 245"/>
                <a:gd name="T20" fmla="*/ 198 w 414"/>
                <a:gd name="T21" fmla="*/ 43 h 245"/>
                <a:gd name="T22" fmla="*/ 189 w 414"/>
                <a:gd name="T23" fmla="*/ 1 h 245"/>
                <a:gd name="T24" fmla="*/ 96 w 414"/>
                <a:gd name="T25" fmla="*/ 30 h 245"/>
                <a:gd name="T26" fmla="*/ 33 w 414"/>
                <a:gd name="T27" fmla="*/ 51 h 245"/>
                <a:gd name="T28" fmla="*/ 0 w 414"/>
                <a:gd name="T29" fmla="*/ 43 h 245"/>
                <a:gd name="T30" fmla="*/ 139 w 414"/>
                <a:gd name="T31" fmla="*/ 222 h 245"/>
                <a:gd name="T32" fmla="*/ 139 w 414"/>
                <a:gd name="T33" fmla="*/ 222 h 245"/>
                <a:gd name="T34" fmla="*/ 139 w 414"/>
                <a:gd name="T35" fmla="*/ 222 h 245"/>
                <a:gd name="T36" fmla="*/ 194 w 414"/>
                <a:gd name="T37" fmla="*/ 163 h 245"/>
                <a:gd name="T38" fmla="*/ 260 w 414"/>
                <a:gd name="T39" fmla="*/ 244 h 245"/>
                <a:gd name="T40" fmla="*/ 261 w 414"/>
                <a:gd name="T41" fmla="*/ 245 h 245"/>
                <a:gd name="T42" fmla="*/ 263 w 414"/>
                <a:gd name="T43" fmla="*/ 245 h 245"/>
                <a:gd name="T44" fmla="*/ 263 w 414"/>
                <a:gd name="T45" fmla="*/ 245 h 245"/>
                <a:gd name="T46" fmla="*/ 413 w 414"/>
                <a:gd name="T47" fmla="*/ 50 h 245"/>
                <a:gd name="T48" fmla="*/ 411 w 414"/>
                <a:gd name="T49" fmla="*/ 44 h 245"/>
                <a:gd name="T50" fmla="*/ 44 w 414"/>
                <a:gd name="T51" fmla="*/ 106 h 245"/>
                <a:gd name="T52" fmla="*/ 61 w 414"/>
                <a:gd name="T53" fmla="*/ 106 h 245"/>
                <a:gd name="T54" fmla="*/ 90 w 414"/>
                <a:gd name="T55" fmla="*/ 81 h 245"/>
                <a:gd name="T56" fmla="*/ 95 w 414"/>
                <a:gd name="T57" fmla="*/ 92 h 245"/>
                <a:gd name="T58" fmla="*/ 75 w 414"/>
                <a:gd name="T59" fmla="*/ 124 h 245"/>
                <a:gd name="T60" fmla="*/ 44 w 414"/>
                <a:gd name="T61" fmla="*/ 106 h 245"/>
                <a:gd name="T62" fmla="*/ 82 w 414"/>
                <a:gd name="T63" fmla="*/ 179 h 245"/>
                <a:gd name="T64" fmla="*/ 121 w 414"/>
                <a:gd name="T65" fmla="*/ 141 h 245"/>
                <a:gd name="T66" fmla="*/ 172 w 414"/>
                <a:gd name="T67" fmla="*/ 159 h 245"/>
                <a:gd name="T68" fmla="*/ 82 w 414"/>
                <a:gd name="T69" fmla="*/ 179 h 245"/>
                <a:gd name="T70" fmla="*/ 155 w 414"/>
                <a:gd name="T71" fmla="*/ 106 h 245"/>
                <a:gd name="T72" fmla="*/ 124 w 414"/>
                <a:gd name="T73" fmla="*/ 86 h 245"/>
                <a:gd name="T74" fmla="*/ 124 w 414"/>
                <a:gd name="T75" fmla="*/ 74 h 245"/>
                <a:gd name="T76" fmla="*/ 160 w 414"/>
                <a:gd name="T77" fmla="*/ 84 h 245"/>
                <a:gd name="T78" fmla="*/ 176 w 414"/>
                <a:gd name="T79" fmla="*/ 77 h 245"/>
                <a:gd name="T80" fmla="*/ 155 w 414"/>
                <a:gd name="T81" fmla="*/ 106 h 245"/>
                <a:gd name="T82" fmla="*/ 264 w 414"/>
                <a:gd name="T83" fmla="*/ 233 h 245"/>
                <a:gd name="T84" fmla="*/ 215 w 414"/>
                <a:gd name="T85" fmla="*/ 19 h 245"/>
                <a:gd name="T86" fmla="*/ 306 w 414"/>
                <a:gd name="T87" fmla="*/ 46 h 245"/>
                <a:gd name="T88" fmla="*/ 370 w 414"/>
                <a:gd name="T89" fmla="*/ 66 h 245"/>
                <a:gd name="T90" fmla="*/ 399 w 414"/>
                <a:gd name="T91" fmla="*/ 60 h 245"/>
                <a:gd name="T92" fmla="*/ 264 w 414"/>
                <a:gd name="T93" fmla="*/ 233 h 245"/>
                <a:gd name="T94" fmla="*/ 226 w 414"/>
                <a:gd name="T95" fmla="*/ 108 h 245"/>
                <a:gd name="T96" fmla="*/ 225 w 414"/>
                <a:gd name="T97" fmla="*/ 96 h 245"/>
                <a:gd name="T98" fmla="*/ 257 w 414"/>
                <a:gd name="T99" fmla="*/ 76 h 245"/>
                <a:gd name="T100" fmla="*/ 278 w 414"/>
                <a:gd name="T101" fmla="*/ 105 h 245"/>
                <a:gd name="T102" fmla="*/ 262 w 414"/>
                <a:gd name="T103" fmla="*/ 98 h 245"/>
                <a:gd name="T104" fmla="*/ 226 w 414"/>
                <a:gd name="T105" fmla="*/ 108 h 245"/>
                <a:gd name="T106" fmla="*/ 357 w 414"/>
                <a:gd name="T107" fmla="*/ 126 h 245"/>
                <a:gd name="T108" fmla="*/ 352 w 414"/>
                <a:gd name="T109" fmla="*/ 136 h 245"/>
                <a:gd name="T110" fmla="*/ 323 w 414"/>
                <a:gd name="T111" fmla="*/ 111 h 245"/>
                <a:gd name="T112" fmla="*/ 306 w 414"/>
                <a:gd name="T113" fmla="*/ 111 h 245"/>
                <a:gd name="T114" fmla="*/ 337 w 414"/>
                <a:gd name="T115" fmla="*/ 94 h 245"/>
                <a:gd name="T116" fmla="*/ 357 w 414"/>
                <a:gd name="T117" fmla="*/ 126 h 245"/>
                <a:gd name="T118" fmla="*/ 235 w 414"/>
                <a:gd name="T119" fmla="*/ 149 h 245"/>
                <a:gd name="T120" fmla="*/ 326 w 414"/>
                <a:gd name="T121" fmla="*/ 169 h 245"/>
                <a:gd name="T122" fmla="*/ 274 w 414"/>
                <a:gd name="T123" fmla="*/ 187 h 245"/>
                <a:gd name="T124" fmla="*/ 235 w 414"/>
                <a:gd name="T125" fmla="*/ 1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245">
                  <a:moveTo>
                    <a:pt x="411" y="44"/>
                  </a:moveTo>
                  <a:cubicBezTo>
                    <a:pt x="409" y="43"/>
                    <a:pt x="406" y="43"/>
                    <a:pt x="404" y="44"/>
                  </a:cubicBezTo>
                  <a:cubicBezTo>
                    <a:pt x="393" y="51"/>
                    <a:pt x="381" y="54"/>
                    <a:pt x="370" y="54"/>
                  </a:cubicBezTo>
                  <a:cubicBezTo>
                    <a:pt x="352" y="54"/>
                    <a:pt x="335" y="47"/>
                    <a:pt x="310" y="35"/>
                  </a:cubicBezTo>
                  <a:cubicBezTo>
                    <a:pt x="309" y="34"/>
                    <a:pt x="309" y="34"/>
                    <a:pt x="308" y="34"/>
                  </a:cubicBezTo>
                  <a:cubicBezTo>
                    <a:pt x="308" y="34"/>
                    <a:pt x="307" y="34"/>
                    <a:pt x="307" y="34"/>
                  </a:cubicBezTo>
                  <a:cubicBezTo>
                    <a:pt x="302" y="34"/>
                    <a:pt x="296" y="34"/>
                    <a:pt x="292" y="34"/>
                  </a:cubicBezTo>
                  <a:cubicBezTo>
                    <a:pt x="258" y="34"/>
                    <a:pt x="235" y="29"/>
                    <a:pt x="217" y="3"/>
                  </a:cubicBezTo>
                  <a:cubicBezTo>
                    <a:pt x="216" y="1"/>
                    <a:pt x="213" y="0"/>
                    <a:pt x="211" y="0"/>
                  </a:cubicBezTo>
                  <a:cubicBezTo>
                    <a:pt x="209" y="0"/>
                    <a:pt x="207" y="2"/>
                    <a:pt x="206" y="4"/>
                  </a:cubicBezTo>
                  <a:cubicBezTo>
                    <a:pt x="203" y="18"/>
                    <a:pt x="200" y="30"/>
                    <a:pt x="198" y="43"/>
                  </a:cubicBezTo>
                  <a:cubicBezTo>
                    <a:pt x="195" y="30"/>
                    <a:pt x="192" y="16"/>
                    <a:pt x="189" y="1"/>
                  </a:cubicBezTo>
                  <a:cubicBezTo>
                    <a:pt x="166" y="29"/>
                    <a:pt x="137" y="32"/>
                    <a:pt x="96" y="30"/>
                  </a:cubicBezTo>
                  <a:cubicBezTo>
                    <a:pt x="75" y="41"/>
                    <a:pt x="54" y="51"/>
                    <a:pt x="33" y="51"/>
                  </a:cubicBezTo>
                  <a:cubicBezTo>
                    <a:pt x="22" y="51"/>
                    <a:pt x="11" y="48"/>
                    <a:pt x="0" y="43"/>
                  </a:cubicBezTo>
                  <a:cubicBezTo>
                    <a:pt x="26" y="169"/>
                    <a:pt x="62" y="216"/>
                    <a:pt x="139" y="222"/>
                  </a:cubicBezTo>
                  <a:cubicBezTo>
                    <a:pt x="139" y="222"/>
                    <a:pt x="139" y="222"/>
                    <a:pt x="139" y="222"/>
                  </a:cubicBezTo>
                  <a:cubicBezTo>
                    <a:pt x="139" y="222"/>
                    <a:pt x="139" y="222"/>
                    <a:pt x="139" y="222"/>
                  </a:cubicBezTo>
                  <a:cubicBezTo>
                    <a:pt x="166" y="207"/>
                    <a:pt x="184" y="188"/>
                    <a:pt x="194" y="163"/>
                  </a:cubicBezTo>
                  <a:cubicBezTo>
                    <a:pt x="203" y="197"/>
                    <a:pt x="223" y="224"/>
                    <a:pt x="260" y="244"/>
                  </a:cubicBezTo>
                  <a:cubicBezTo>
                    <a:pt x="260" y="244"/>
                    <a:pt x="261" y="244"/>
                    <a:pt x="261" y="245"/>
                  </a:cubicBezTo>
                  <a:cubicBezTo>
                    <a:pt x="262" y="245"/>
                    <a:pt x="262" y="245"/>
                    <a:pt x="263" y="245"/>
                  </a:cubicBezTo>
                  <a:cubicBezTo>
                    <a:pt x="263" y="245"/>
                    <a:pt x="263" y="245"/>
                    <a:pt x="263" y="245"/>
                  </a:cubicBezTo>
                  <a:cubicBezTo>
                    <a:pt x="358" y="238"/>
                    <a:pt x="391" y="165"/>
                    <a:pt x="413" y="50"/>
                  </a:cubicBezTo>
                  <a:cubicBezTo>
                    <a:pt x="414" y="48"/>
                    <a:pt x="413" y="46"/>
                    <a:pt x="411" y="44"/>
                  </a:cubicBezTo>
                  <a:close/>
                  <a:moveTo>
                    <a:pt x="44" y="106"/>
                  </a:moveTo>
                  <a:cubicBezTo>
                    <a:pt x="50" y="108"/>
                    <a:pt x="56" y="108"/>
                    <a:pt x="61" y="106"/>
                  </a:cubicBezTo>
                  <a:cubicBezTo>
                    <a:pt x="75" y="103"/>
                    <a:pt x="85" y="94"/>
                    <a:pt x="90" y="81"/>
                  </a:cubicBezTo>
                  <a:cubicBezTo>
                    <a:pt x="92" y="85"/>
                    <a:pt x="94" y="88"/>
                    <a:pt x="95" y="92"/>
                  </a:cubicBezTo>
                  <a:cubicBezTo>
                    <a:pt x="98" y="106"/>
                    <a:pt x="89" y="121"/>
                    <a:pt x="75" y="124"/>
                  </a:cubicBezTo>
                  <a:cubicBezTo>
                    <a:pt x="62" y="127"/>
                    <a:pt x="49" y="119"/>
                    <a:pt x="44" y="106"/>
                  </a:cubicBezTo>
                  <a:close/>
                  <a:moveTo>
                    <a:pt x="82" y="179"/>
                  </a:moveTo>
                  <a:cubicBezTo>
                    <a:pt x="87" y="160"/>
                    <a:pt x="101" y="145"/>
                    <a:pt x="121" y="141"/>
                  </a:cubicBezTo>
                  <a:cubicBezTo>
                    <a:pt x="141" y="136"/>
                    <a:pt x="160" y="144"/>
                    <a:pt x="172" y="159"/>
                  </a:cubicBezTo>
                  <a:lnTo>
                    <a:pt x="82" y="179"/>
                  </a:lnTo>
                  <a:close/>
                  <a:moveTo>
                    <a:pt x="155" y="106"/>
                  </a:moveTo>
                  <a:cubicBezTo>
                    <a:pt x="141" y="109"/>
                    <a:pt x="127" y="100"/>
                    <a:pt x="124" y="86"/>
                  </a:cubicBezTo>
                  <a:cubicBezTo>
                    <a:pt x="123" y="82"/>
                    <a:pt x="123" y="78"/>
                    <a:pt x="124" y="74"/>
                  </a:cubicBezTo>
                  <a:cubicBezTo>
                    <a:pt x="133" y="83"/>
                    <a:pt x="147" y="88"/>
                    <a:pt x="160" y="84"/>
                  </a:cubicBezTo>
                  <a:cubicBezTo>
                    <a:pt x="166" y="83"/>
                    <a:pt x="171" y="81"/>
                    <a:pt x="176" y="77"/>
                  </a:cubicBezTo>
                  <a:cubicBezTo>
                    <a:pt x="177" y="90"/>
                    <a:pt x="169" y="103"/>
                    <a:pt x="155" y="106"/>
                  </a:cubicBezTo>
                  <a:close/>
                  <a:moveTo>
                    <a:pt x="264" y="233"/>
                  </a:moveTo>
                  <a:cubicBezTo>
                    <a:pt x="200" y="196"/>
                    <a:pt x="187" y="139"/>
                    <a:pt x="215" y="19"/>
                  </a:cubicBezTo>
                  <a:cubicBezTo>
                    <a:pt x="238" y="44"/>
                    <a:pt x="266" y="47"/>
                    <a:pt x="306" y="46"/>
                  </a:cubicBezTo>
                  <a:cubicBezTo>
                    <a:pt x="327" y="57"/>
                    <a:pt x="348" y="66"/>
                    <a:pt x="370" y="66"/>
                  </a:cubicBezTo>
                  <a:cubicBezTo>
                    <a:pt x="380" y="66"/>
                    <a:pt x="389" y="64"/>
                    <a:pt x="399" y="60"/>
                  </a:cubicBezTo>
                  <a:cubicBezTo>
                    <a:pt x="374" y="181"/>
                    <a:pt x="338" y="227"/>
                    <a:pt x="264" y="233"/>
                  </a:cubicBezTo>
                  <a:close/>
                  <a:moveTo>
                    <a:pt x="226" y="108"/>
                  </a:moveTo>
                  <a:cubicBezTo>
                    <a:pt x="225" y="105"/>
                    <a:pt x="225" y="101"/>
                    <a:pt x="225" y="96"/>
                  </a:cubicBezTo>
                  <a:cubicBezTo>
                    <a:pt x="229" y="82"/>
                    <a:pt x="243" y="73"/>
                    <a:pt x="257" y="76"/>
                  </a:cubicBezTo>
                  <a:cubicBezTo>
                    <a:pt x="270" y="79"/>
                    <a:pt x="279" y="92"/>
                    <a:pt x="278" y="105"/>
                  </a:cubicBezTo>
                  <a:cubicBezTo>
                    <a:pt x="273" y="102"/>
                    <a:pt x="268" y="99"/>
                    <a:pt x="262" y="98"/>
                  </a:cubicBezTo>
                  <a:cubicBezTo>
                    <a:pt x="248" y="95"/>
                    <a:pt x="235" y="99"/>
                    <a:pt x="226" y="108"/>
                  </a:cubicBezTo>
                  <a:close/>
                  <a:moveTo>
                    <a:pt x="357" y="126"/>
                  </a:moveTo>
                  <a:cubicBezTo>
                    <a:pt x="356" y="130"/>
                    <a:pt x="354" y="133"/>
                    <a:pt x="352" y="136"/>
                  </a:cubicBezTo>
                  <a:cubicBezTo>
                    <a:pt x="347" y="124"/>
                    <a:pt x="337" y="114"/>
                    <a:pt x="323" y="111"/>
                  </a:cubicBezTo>
                  <a:cubicBezTo>
                    <a:pt x="317" y="110"/>
                    <a:pt x="312" y="110"/>
                    <a:pt x="306" y="111"/>
                  </a:cubicBezTo>
                  <a:cubicBezTo>
                    <a:pt x="310" y="99"/>
                    <a:pt x="324" y="91"/>
                    <a:pt x="337" y="94"/>
                  </a:cubicBezTo>
                  <a:cubicBezTo>
                    <a:pt x="351" y="97"/>
                    <a:pt x="360" y="111"/>
                    <a:pt x="357" y="126"/>
                  </a:cubicBezTo>
                  <a:close/>
                  <a:moveTo>
                    <a:pt x="235" y="149"/>
                  </a:moveTo>
                  <a:cubicBezTo>
                    <a:pt x="326" y="169"/>
                    <a:pt x="326" y="169"/>
                    <a:pt x="326" y="169"/>
                  </a:cubicBezTo>
                  <a:cubicBezTo>
                    <a:pt x="314" y="184"/>
                    <a:pt x="294" y="192"/>
                    <a:pt x="274" y="187"/>
                  </a:cubicBezTo>
                  <a:cubicBezTo>
                    <a:pt x="255" y="183"/>
                    <a:pt x="240" y="168"/>
                    <a:pt x="235"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5" name="Icon"/>
            <p:cNvSpPr>
              <a:spLocks noChangeAspect="1" noEditPoints="1"/>
            </p:cNvSpPr>
            <p:nvPr/>
          </p:nvSpPr>
          <p:spPr bwMode="auto">
            <a:xfrm>
              <a:off x="13170320" y="7029841"/>
              <a:ext cx="392016" cy="485315"/>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6" name="Icon"/>
            <p:cNvSpPr>
              <a:spLocks noChangeAspect="1" noEditPoints="1"/>
            </p:cNvSpPr>
            <p:nvPr/>
          </p:nvSpPr>
          <p:spPr bwMode="auto">
            <a:xfrm>
              <a:off x="16290986" y="6499534"/>
              <a:ext cx="279574" cy="348093"/>
            </a:xfrm>
            <a:custGeom>
              <a:avLst/>
              <a:gdLst>
                <a:gd name="T0" fmla="*/ 212 w 320"/>
                <a:gd name="T1" fmla="*/ 3 h 399"/>
                <a:gd name="T2" fmla="*/ 0 w 320"/>
                <a:gd name="T3" fmla="*/ 9 h 399"/>
                <a:gd name="T4" fmla="*/ 34 w 320"/>
                <a:gd name="T5" fmla="*/ 366 h 399"/>
                <a:gd name="T6" fmla="*/ 311 w 320"/>
                <a:gd name="T7" fmla="*/ 399 h 399"/>
                <a:gd name="T8" fmla="*/ 311 w 320"/>
                <a:gd name="T9" fmla="*/ 33 h 399"/>
                <a:gd name="T10" fmla="*/ 214 w 320"/>
                <a:gd name="T11" fmla="*/ 82 h 399"/>
                <a:gd name="T12" fmla="*/ 18 w 320"/>
                <a:gd name="T13" fmla="*/ 18 h 399"/>
                <a:gd name="T14" fmla="*/ 205 w 320"/>
                <a:gd name="T15" fmla="*/ 100 h 399"/>
                <a:gd name="T16" fmla="*/ 18 w 320"/>
                <a:gd name="T17" fmla="*/ 348 h 399"/>
                <a:gd name="T18" fmla="*/ 52 w 320"/>
                <a:gd name="T19" fmla="*/ 366 h 399"/>
                <a:gd name="T20" fmla="*/ 286 w 320"/>
                <a:gd name="T21" fmla="*/ 93 h 399"/>
                <a:gd name="T22" fmla="*/ 302 w 320"/>
                <a:gd name="T23" fmla="*/ 51 h 399"/>
                <a:gd name="T24" fmla="*/ 240 w 320"/>
                <a:gd name="T25" fmla="*/ 169 h 399"/>
                <a:gd name="T26" fmla="*/ 158 w 320"/>
                <a:gd name="T27" fmla="*/ 158 h 399"/>
                <a:gd name="T28" fmla="*/ 43 w 320"/>
                <a:gd name="T29" fmla="*/ 137 h 399"/>
                <a:gd name="T30" fmla="*/ 136 w 320"/>
                <a:gd name="T31" fmla="*/ 137 h 399"/>
                <a:gd name="T32" fmla="*/ 43 w 320"/>
                <a:gd name="T33" fmla="*/ 137 h 399"/>
                <a:gd name="T34" fmla="*/ 49 w 320"/>
                <a:gd name="T35" fmla="*/ 301 h 399"/>
                <a:gd name="T36" fmla="*/ 130 w 320"/>
                <a:gd name="T37" fmla="*/ 290 h 399"/>
                <a:gd name="T38" fmla="*/ 130 w 320"/>
                <a:gd name="T39" fmla="*/ 328 h 399"/>
                <a:gd name="T40" fmla="*/ 49 w 320"/>
                <a:gd name="T41" fmla="*/ 317 h 399"/>
                <a:gd name="T42" fmla="*/ 136 w 320"/>
                <a:gd name="T43" fmla="*/ 269 h 399"/>
                <a:gd name="T44" fmla="*/ 43 w 320"/>
                <a:gd name="T45" fmla="*/ 269 h 399"/>
                <a:gd name="T46" fmla="*/ 136 w 320"/>
                <a:gd name="T47" fmla="*/ 269 h 399"/>
                <a:gd name="T48" fmla="*/ 49 w 320"/>
                <a:gd name="T49" fmla="*/ 248 h 399"/>
                <a:gd name="T50" fmla="*/ 130 w 320"/>
                <a:gd name="T51" fmla="*/ 237 h 399"/>
                <a:gd name="T52" fmla="*/ 240 w 320"/>
                <a:gd name="T53" fmla="*/ 328 h 399"/>
                <a:gd name="T54" fmla="*/ 158 w 320"/>
                <a:gd name="T55" fmla="*/ 317 h 399"/>
                <a:gd name="T56" fmla="*/ 136 w 320"/>
                <a:gd name="T57" fmla="*/ 216 h 399"/>
                <a:gd name="T58" fmla="*/ 43 w 320"/>
                <a:gd name="T59" fmla="*/ 216 h 399"/>
                <a:gd name="T60" fmla="*/ 136 w 320"/>
                <a:gd name="T61" fmla="*/ 216 h 399"/>
                <a:gd name="T62" fmla="*/ 130 w 320"/>
                <a:gd name="T63" fmla="*/ 158 h 399"/>
                <a:gd name="T64" fmla="*/ 49 w 320"/>
                <a:gd name="T65" fmla="*/ 169 h 399"/>
                <a:gd name="T66" fmla="*/ 240 w 320"/>
                <a:gd name="T67" fmla="*/ 195 h 399"/>
                <a:gd name="T68" fmla="*/ 49 w 320"/>
                <a:gd name="T69" fmla="*/ 184 h 399"/>
                <a:gd name="T70" fmla="*/ 153 w 320"/>
                <a:gd name="T71" fmla="*/ 137 h 399"/>
                <a:gd name="T72" fmla="*/ 245 w 320"/>
                <a:gd name="T73" fmla="*/ 137 h 399"/>
                <a:gd name="T74" fmla="*/ 153 w 320"/>
                <a:gd name="T75" fmla="*/ 137 h 399"/>
                <a:gd name="T76" fmla="*/ 158 w 320"/>
                <a:gd name="T77" fmla="*/ 301 h 399"/>
                <a:gd name="T78" fmla="*/ 240 w 320"/>
                <a:gd name="T79" fmla="*/ 290 h 399"/>
                <a:gd name="T80" fmla="*/ 240 w 320"/>
                <a:gd name="T81" fmla="*/ 222 h 399"/>
                <a:gd name="T82" fmla="*/ 158 w 320"/>
                <a:gd name="T83" fmla="*/ 211 h 399"/>
                <a:gd name="T84" fmla="*/ 245 w 320"/>
                <a:gd name="T85" fmla="*/ 269 h 399"/>
                <a:gd name="T86" fmla="*/ 153 w 320"/>
                <a:gd name="T87" fmla="*/ 269 h 399"/>
                <a:gd name="T88" fmla="*/ 245 w 320"/>
                <a:gd name="T89" fmla="*/ 269 h 399"/>
                <a:gd name="T90" fmla="*/ 158 w 320"/>
                <a:gd name="T91" fmla="*/ 248 h 399"/>
                <a:gd name="T92" fmla="*/ 240 w 320"/>
                <a:gd name="T93" fmla="*/ 237 h 399"/>
                <a:gd name="T94" fmla="*/ 124 w 320"/>
                <a:gd name="T95" fmla="*/ 114 h 399"/>
                <a:gd name="T96" fmla="*/ 124 w 320"/>
                <a:gd name="T97" fmla="*/ 44 h 399"/>
                <a:gd name="T98" fmla="*/ 44 w 320"/>
                <a:gd name="T99" fmla="*/ 98 h 399"/>
                <a:gd name="T100" fmla="*/ 59 w 320"/>
                <a:gd name="T101" fmla="*/ 55 h 399"/>
                <a:gd name="T102" fmla="*/ 128 w 320"/>
                <a:gd name="T103" fmla="*/ 98 h 399"/>
                <a:gd name="T104" fmla="*/ 54 w 320"/>
                <a:gd name="T105" fmla="*/ 9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99">
                  <a:moveTo>
                    <a:pt x="311" y="33"/>
                  </a:moveTo>
                  <a:cubicBezTo>
                    <a:pt x="238" y="33"/>
                    <a:pt x="238" y="33"/>
                    <a:pt x="238" y="33"/>
                  </a:cubicBezTo>
                  <a:cubicBezTo>
                    <a:pt x="212" y="3"/>
                    <a:pt x="212" y="3"/>
                    <a:pt x="212" y="3"/>
                  </a:cubicBezTo>
                  <a:cubicBezTo>
                    <a:pt x="210" y="1"/>
                    <a:pt x="208" y="0"/>
                    <a:pt x="205" y="0"/>
                  </a:cubicBezTo>
                  <a:cubicBezTo>
                    <a:pt x="9" y="0"/>
                    <a:pt x="9" y="0"/>
                    <a:pt x="9" y="0"/>
                  </a:cubicBezTo>
                  <a:cubicBezTo>
                    <a:pt x="4" y="0"/>
                    <a:pt x="0" y="4"/>
                    <a:pt x="0" y="9"/>
                  </a:cubicBezTo>
                  <a:cubicBezTo>
                    <a:pt x="0" y="357"/>
                    <a:pt x="0" y="357"/>
                    <a:pt x="0" y="357"/>
                  </a:cubicBezTo>
                  <a:cubicBezTo>
                    <a:pt x="0" y="362"/>
                    <a:pt x="4" y="366"/>
                    <a:pt x="9" y="366"/>
                  </a:cubicBezTo>
                  <a:cubicBezTo>
                    <a:pt x="34" y="366"/>
                    <a:pt x="34" y="366"/>
                    <a:pt x="34" y="366"/>
                  </a:cubicBezTo>
                  <a:cubicBezTo>
                    <a:pt x="34" y="390"/>
                    <a:pt x="34" y="390"/>
                    <a:pt x="34" y="390"/>
                  </a:cubicBezTo>
                  <a:cubicBezTo>
                    <a:pt x="34" y="395"/>
                    <a:pt x="38" y="399"/>
                    <a:pt x="43" y="399"/>
                  </a:cubicBezTo>
                  <a:cubicBezTo>
                    <a:pt x="311" y="399"/>
                    <a:pt x="311" y="399"/>
                    <a:pt x="311" y="399"/>
                  </a:cubicBezTo>
                  <a:cubicBezTo>
                    <a:pt x="316" y="399"/>
                    <a:pt x="320" y="395"/>
                    <a:pt x="320" y="390"/>
                  </a:cubicBezTo>
                  <a:cubicBezTo>
                    <a:pt x="320" y="42"/>
                    <a:pt x="320" y="42"/>
                    <a:pt x="320" y="42"/>
                  </a:cubicBezTo>
                  <a:cubicBezTo>
                    <a:pt x="320" y="37"/>
                    <a:pt x="316" y="33"/>
                    <a:pt x="311" y="33"/>
                  </a:cubicBezTo>
                  <a:close/>
                  <a:moveTo>
                    <a:pt x="214" y="33"/>
                  </a:moveTo>
                  <a:cubicBezTo>
                    <a:pt x="256" y="82"/>
                    <a:pt x="256" y="82"/>
                    <a:pt x="256" y="82"/>
                  </a:cubicBezTo>
                  <a:cubicBezTo>
                    <a:pt x="214" y="82"/>
                    <a:pt x="214" y="82"/>
                    <a:pt x="214" y="82"/>
                  </a:cubicBezTo>
                  <a:lnTo>
                    <a:pt x="214" y="33"/>
                  </a:lnTo>
                  <a:close/>
                  <a:moveTo>
                    <a:pt x="18" y="348"/>
                  </a:moveTo>
                  <a:cubicBezTo>
                    <a:pt x="18" y="18"/>
                    <a:pt x="18" y="18"/>
                    <a:pt x="18" y="18"/>
                  </a:cubicBezTo>
                  <a:cubicBezTo>
                    <a:pt x="196" y="18"/>
                    <a:pt x="196" y="18"/>
                    <a:pt x="196" y="18"/>
                  </a:cubicBezTo>
                  <a:cubicBezTo>
                    <a:pt x="196" y="91"/>
                    <a:pt x="196" y="91"/>
                    <a:pt x="196" y="91"/>
                  </a:cubicBezTo>
                  <a:cubicBezTo>
                    <a:pt x="196" y="96"/>
                    <a:pt x="200" y="100"/>
                    <a:pt x="205" y="100"/>
                  </a:cubicBezTo>
                  <a:cubicBezTo>
                    <a:pt x="268" y="100"/>
                    <a:pt x="268" y="100"/>
                    <a:pt x="268" y="100"/>
                  </a:cubicBezTo>
                  <a:cubicBezTo>
                    <a:pt x="268" y="348"/>
                    <a:pt x="268" y="348"/>
                    <a:pt x="268" y="348"/>
                  </a:cubicBezTo>
                  <a:lnTo>
                    <a:pt x="18" y="348"/>
                  </a:lnTo>
                  <a:close/>
                  <a:moveTo>
                    <a:pt x="302" y="381"/>
                  </a:moveTo>
                  <a:cubicBezTo>
                    <a:pt x="52" y="381"/>
                    <a:pt x="52" y="381"/>
                    <a:pt x="52" y="381"/>
                  </a:cubicBezTo>
                  <a:cubicBezTo>
                    <a:pt x="52" y="366"/>
                    <a:pt x="52" y="366"/>
                    <a:pt x="52" y="366"/>
                  </a:cubicBezTo>
                  <a:cubicBezTo>
                    <a:pt x="277" y="366"/>
                    <a:pt x="277" y="366"/>
                    <a:pt x="277" y="366"/>
                  </a:cubicBezTo>
                  <a:cubicBezTo>
                    <a:pt x="282" y="366"/>
                    <a:pt x="286" y="362"/>
                    <a:pt x="286" y="357"/>
                  </a:cubicBezTo>
                  <a:cubicBezTo>
                    <a:pt x="286" y="93"/>
                    <a:pt x="286" y="93"/>
                    <a:pt x="286" y="93"/>
                  </a:cubicBezTo>
                  <a:cubicBezTo>
                    <a:pt x="286" y="91"/>
                    <a:pt x="285" y="89"/>
                    <a:pt x="284" y="87"/>
                  </a:cubicBezTo>
                  <a:cubicBezTo>
                    <a:pt x="253" y="51"/>
                    <a:pt x="253" y="51"/>
                    <a:pt x="253" y="51"/>
                  </a:cubicBezTo>
                  <a:cubicBezTo>
                    <a:pt x="302" y="51"/>
                    <a:pt x="302" y="51"/>
                    <a:pt x="302" y="51"/>
                  </a:cubicBezTo>
                  <a:lnTo>
                    <a:pt x="302" y="381"/>
                  </a:lnTo>
                  <a:close/>
                  <a:moveTo>
                    <a:pt x="245" y="163"/>
                  </a:moveTo>
                  <a:cubicBezTo>
                    <a:pt x="245" y="166"/>
                    <a:pt x="243" y="169"/>
                    <a:pt x="240" y="169"/>
                  </a:cubicBezTo>
                  <a:cubicBezTo>
                    <a:pt x="158" y="169"/>
                    <a:pt x="158" y="169"/>
                    <a:pt x="158" y="169"/>
                  </a:cubicBezTo>
                  <a:cubicBezTo>
                    <a:pt x="155" y="169"/>
                    <a:pt x="153" y="166"/>
                    <a:pt x="153" y="163"/>
                  </a:cubicBezTo>
                  <a:cubicBezTo>
                    <a:pt x="153" y="160"/>
                    <a:pt x="155" y="158"/>
                    <a:pt x="158" y="158"/>
                  </a:cubicBezTo>
                  <a:cubicBezTo>
                    <a:pt x="240" y="158"/>
                    <a:pt x="240" y="158"/>
                    <a:pt x="240" y="158"/>
                  </a:cubicBezTo>
                  <a:cubicBezTo>
                    <a:pt x="243" y="158"/>
                    <a:pt x="245" y="160"/>
                    <a:pt x="245" y="163"/>
                  </a:cubicBezTo>
                  <a:close/>
                  <a:moveTo>
                    <a:pt x="43" y="137"/>
                  </a:moveTo>
                  <a:cubicBezTo>
                    <a:pt x="43" y="134"/>
                    <a:pt x="46" y="131"/>
                    <a:pt x="49" y="131"/>
                  </a:cubicBezTo>
                  <a:cubicBezTo>
                    <a:pt x="130" y="131"/>
                    <a:pt x="130" y="131"/>
                    <a:pt x="130" y="131"/>
                  </a:cubicBezTo>
                  <a:cubicBezTo>
                    <a:pt x="133" y="131"/>
                    <a:pt x="136" y="134"/>
                    <a:pt x="136" y="137"/>
                  </a:cubicBezTo>
                  <a:cubicBezTo>
                    <a:pt x="136" y="140"/>
                    <a:pt x="133" y="142"/>
                    <a:pt x="130" y="142"/>
                  </a:cubicBezTo>
                  <a:cubicBezTo>
                    <a:pt x="49" y="142"/>
                    <a:pt x="49" y="142"/>
                    <a:pt x="49" y="142"/>
                  </a:cubicBezTo>
                  <a:cubicBezTo>
                    <a:pt x="46" y="142"/>
                    <a:pt x="43" y="140"/>
                    <a:pt x="43" y="137"/>
                  </a:cubicBezTo>
                  <a:close/>
                  <a:moveTo>
                    <a:pt x="136" y="296"/>
                  </a:moveTo>
                  <a:cubicBezTo>
                    <a:pt x="136" y="299"/>
                    <a:pt x="133" y="301"/>
                    <a:pt x="130" y="301"/>
                  </a:cubicBezTo>
                  <a:cubicBezTo>
                    <a:pt x="49" y="301"/>
                    <a:pt x="49" y="301"/>
                    <a:pt x="49" y="301"/>
                  </a:cubicBezTo>
                  <a:cubicBezTo>
                    <a:pt x="46" y="301"/>
                    <a:pt x="43" y="299"/>
                    <a:pt x="43" y="296"/>
                  </a:cubicBezTo>
                  <a:cubicBezTo>
                    <a:pt x="43" y="293"/>
                    <a:pt x="46" y="290"/>
                    <a:pt x="49" y="290"/>
                  </a:cubicBezTo>
                  <a:cubicBezTo>
                    <a:pt x="130" y="290"/>
                    <a:pt x="130" y="290"/>
                    <a:pt x="130" y="290"/>
                  </a:cubicBezTo>
                  <a:cubicBezTo>
                    <a:pt x="133" y="290"/>
                    <a:pt x="136" y="293"/>
                    <a:pt x="136" y="296"/>
                  </a:cubicBezTo>
                  <a:close/>
                  <a:moveTo>
                    <a:pt x="136" y="322"/>
                  </a:moveTo>
                  <a:cubicBezTo>
                    <a:pt x="136" y="325"/>
                    <a:pt x="133" y="328"/>
                    <a:pt x="130" y="328"/>
                  </a:cubicBezTo>
                  <a:cubicBezTo>
                    <a:pt x="49" y="328"/>
                    <a:pt x="49" y="328"/>
                    <a:pt x="49" y="328"/>
                  </a:cubicBezTo>
                  <a:cubicBezTo>
                    <a:pt x="46" y="328"/>
                    <a:pt x="43" y="325"/>
                    <a:pt x="43" y="322"/>
                  </a:cubicBezTo>
                  <a:cubicBezTo>
                    <a:pt x="43" y="319"/>
                    <a:pt x="46" y="317"/>
                    <a:pt x="49" y="317"/>
                  </a:cubicBezTo>
                  <a:cubicBezTo>
                    <a:pt x="130" y="317"/>
                    <a:pt x="130" y="317"/>
                    <a:pt x="130" y="317"/>
                  </a:cubicBezTo>
                  <a:cubicBezTo>
                    <a:pt x="133" y="317"/>
                    <a:pt x="136" y="319"/>
                    <a:pt x="136" y="322"/>
                  </a:cubicBezTo>
                  <a:close/>
                  <a:moveTo>
                    <a:pt x="136" y="269"/>
                  </a:moveTo>
                  <a:cubicBezTo>
                    <a:pt x="136" y="272"/>
                    <a:pt x="133" y="275"/>
                    <a:pt x="130" y="275"/>
                  </a:cubicBezTo>
                  <a:cubicBezTo>
                    <a:pt x="49" y="275"/>
                    <a:pt x="49" y="275"/>
                    <a:pt x="49" y="275"/>
                  </a:cubicBezTo>
                  <a:cubicBezTo>
                    <a:pt x="46" y="275"/>
                    <a:pt x="43" y="272"/>
                    <a:pt x="43" y="269"/>
                  </a:cubicBezTo>
                  <a:cubicBezTo>
                    <a:pt x="43" y="266"/>
                    <a:pt x="46" y="264"/>
                    <a:pt x="49" y="264"/>
                  </a:cubicBezTo>
                  <a:cubicBezTo>
                    <a:pt x="130" y="264"/>
                    <a:pt x="130" y="264"/>
                    <a:pt x="130" y="264"/>
                  </a:cubicBezTo>
                  <a:cubicBezTo>
                    <a:pt x="133" y="264"/>
                    <a:pt x="136" y="266"/>
                    <a:pt x="136" y="269"/>
                  </a:cubicBezTo>
                  <a:close/>
                  <a:moveTo>
                    <a:pt x="136" y="243"/>
                  </a:moveTo>
                  <a:cubicBezTo>
                    <a:pt x="136" y="246"/>
                    <a:pt x="133" y="248"/>
                    <a:pt x="130" y="248"/>
                  </a:cubicBezTo>
                  <a:cubicBezTo>
                    <a:pt x="49" y="248"/>
                    <a:pt x="49" y="248"/>
                    <a:pt x="49" y="248"/>
                  </a:cubicBezTo>
                  <a:cubicBezTo>
                    <a:pt x="46" y="248"/>
                    <a:pt x="43" y="246"/>
                    <a:pt x="43" y="243"/>
                  </a:cubicBezTo>
                  <a:cubicBezTo>
                    <a:pt x="43" y="240"/>
                    <a:pt x="46" y="237"/>
                    <a:pt x="49" y="237"/>
                  </a:cubicBezTo>
                  <a:cubicBezTo>
                    <a:pt x="130" y="237"/>
                    <a:pt x="130" y="237"/>
                    <a:pt x="130" y="237"/>
                  </a:cubicBezTo>
                  <a:cubicBezTo>
                    <a:pt x="133" y="237"/>
                    <a:pt x="136" y="240"/>
                    <a:pt x="136" y="243"/>
                  </a:cubicBezTo>
                  <a:close/>
                  <a:moveTo>
                    <a:pt x="245" y="322"/>
                  </a:moveTo>
                  <a:cubicBezTo>
                    <a:pt x="245" y="325"/>
                    <a:pt x="243" y="328"/>
                    <a:pt x="240" y="328"/>
                  </a:cubicBezTo>
                  <a:cubicBezTo>
                    <a:pt x="158" y="328"/>
                    <a:pt x="158" y="328"/>
                    <a:pt x="158" y="328"/>
                  </a:cubicBezTo>
                  <a:cubicBezTo>
                    <a:pt x="155" y="328"/>
                    <a:pt x="153" y="325"/>
                    <a:pt x="153" y="322"/>
                  </a:cubicBezTo>
                  <a:cubicBezTo>
                    <a:pt x="153" y="319"/>
                    <a:pt x="155" y="317"/>
                    <a:pt x="158" y="317"/>
                  </a:cubicBezTo>
                  <a:cubicBezTo>
                    <a:pt x="240" y="317"/>
                    <a:pt x="240" y="317"/>
                    <a:pt x="240" y="317"/>
                  </a:cubicBezTo>
                  <a:cubicBezTo>
                    <a:pt x="243" y="317"/>
                    <a:pt x="245" y="319"/>
                    <a:pt x="245" y="322"/>
                  </a:cubicBezTo>
                  <a:close/>
                  <a:moveTo>
                    <a:pt x="136" y="216"/>
                  </a:moveTo>
                  <a:cubicBezTo>
                    <a:pt x="136" y="219"/>
                    <a:pt x="133" y="222"/>
                    <a:pt x="130" y="222"/>
                  </a:cubicBezTo>
                  <a:cubicBezTo>
                    <a:pt x="49" y="222"/>
                    <a:pt x="49" y="222"/>
                    <a:pt x="49" y="222"/>
                  </a:cubicBezTo>
                  <a:cubicBezTo>
                    <a:pt x="46" y="222"/>
                    <a:pt x="43" y="219"/>
                    <a:pt x="43" y="216"/>
                  </a:cubicBezTo>
                  <a:cubicBezTo>
                    <a:pt x="43" y="213"/>
                    <a:pt x="46" y="211"/>
                    <a:pt x="49" y="211"/>
                  </a:cubicBezTo>
                  <a:cubicBezTo>
                    <a:pt x="130" y="211"/>
                    <a:pt x="130" y="211"/>
                    <a:pt x="130" y="211"/>
                  </a:cubicBezTo>
                  <a:cubicBezTo>
                    <a:pt x="133" y="211"/>
                    <a:pt x="136" y="213"/>
                    <a:pt x="136" y="216"/>
                  </a:cubicBezTo>
                  <a:close/>
                  <a:moveTo>
                    <a:pt x="43" y="163"/>
                  </a:moveTo>
                  <a:cubicBezTo>
                    <a:pt x="43" y="160"/>
                    <a:pt x="46" y="158"/>
                    <a:pt x="49" y="158"/>
                  </a:cubicBezTo>
                  <a:cubicBezTo>
                    <a:pt x="130" y="158"/>
                    <a:pt x="130" y="158"/>
                    <a:pt x="130" y="158"/>
                  </a:cubicBezTo>
                  <a:cubicBezTo>
                    <a:pt x="133" y="158"/>
                    <a:pt x="136" y="160"/>
                    <a:pt x="136" y="163"/>
                  </a:cubicBezTo>
                  <a:cubicBezTo>
                    <a:pt x="136" y="166"/>
                    <a:pt x="133" y="169"/>
                    <a:pt x="130" y="169"/>
                  </a:cubicBezTo>
                  <a:cubicBezTo>
                    <a:pt x="49" y="169"/>
                    <a:pt x="49" y="169"/>
                    <a:pt x="49" y="169"/>
                  </a:cubicBezTo>
                  <a:cubicBezTo>
                    <a:pt x="46" y="169"/>
                    <a:pt x="43" y="166"/>
                    <a:pt x="43" y="163"/>
                  </a:cubicBezTo>
                  <a:close/>
                  <a:moveTo>
                    <a:pt x="245" y="190"/>
                  </a:moveTo>
                  <a:cubicBezTo>
                    <a:pt x="245" y="193"/>
                    <a:pt x="243" y="195"/>
                    <a:pt x="240" y="195"/>
                  </a:cubicBezTo>
                  <a:cubicBezTo>
                    <a:pt x="49" y="195"/>
                    <a:pt x="49" y="195"/>
                    <a:pt x="49" y="195"/>
                  </a:cubicBezTo>
                  <a:cubicBezTo>
                    <a:pt x="46" y="195"/>
                    <a:pt x="43" y="193"/>
                    <a:pt x="43" y="190"/>
                  </a:cubicBezTo>
                  <a:cubicBezTo>
                    <a:pt x="43" y="187"/>
                    <a:pt x="46" y="184"/>
                    <a:pt x="49" y="184"/>
                  </a:cubicBezTo>
                  <a:cubicBezTo>
                    <a:pt x="240" y="184"/>
                    <a:pt x="240" y="184"/>
                    <a:pt x="240" y="184"/>
                  </a:cubicBezTo>
                  <a:cubicBezTo>
                    <a:pt x="243" y="184"/>
                    <a:pt x="245" y="187"/>
                    <a:pt x="245" y="190"/>
                  </a:cubicBezTo>
                  <a:close/>
                  <a:moveTo>
                    <a:pt x="153" y="137"/>
                  </a:moveTo>
                  <a:cubicBezTo>
                    <a:pt x="153" y="134"/>
                    <a:pt x="155" y="131"/>
                    <a:pt x="158" y="131"/>
                  </a:cubicBezTo>
                  <a:cubicBezTo>
                    <a:pt x="240" y="131"/>
                    <a:pt x="240" y="131"/>
                    <a:pt x="240" y="131"/>
                  </a:cubicBezTo>
                  <a:cubicBezTo>
                    <a:pt x="243" y="131"/>
                    <a:pt x="245" y="134"/>
                    <a:pt x="245" y="137"/>
                  </a:cubicBezTo>
                  <a:cubicBezTo>
                    <a:pt x="245" y="140"/>
                    <a:pt x="243" y="142"/>
                    <a:pt x="240" y="142"/>
                  </a:cubicBezTo>
                  <a:cubicBezTo>
                    <a:pt x="158" y="142"/>
                    <a:pt x="158" y="142"/>
                    <a:pt x="158" y="142"/>
                  </a:cubicBezTo>
                  <a:cubicBezTo>
                    <a:pt x="155" y="142"/>
                    <a:pt x="153" y="140"/>
                    <a:pt x="153" y="137"/>
                  </a:cubicBezTo>
                  <a:close/>
                  <a:moveTo>
                    <a:pt x="245" y="296"/>
                  </a:moveTo>
                  <a:cubicBezTo>
                    <a:pt x="245" y="299"/>
                    <a:pt x="243" y="301"/>
                    <a:pt x="240" y="301"/>
                  </a:cubicBezTo>
                  <a:cubicBezTo>
                    <a:pt x="158" y="301"/>
                    <a:pt x="158" y="301"/>
                    <a:pt x="158" y="301"/>
                  </a:cubicBezTo>
                  <a:cubicBezTo>
                    <a:pt x="155" y="301"/>
                    <a:pt x="153" y="299"/>
                    <a:pt x="153" y="296"/>
                  </a:cubicBezTo>
                  <a:cubicBezTo>
                    <a:pt x="153" y="293"/>
                    <a:pt x="155" y="290"/>
                    <a:pt x="158" y="290"/>
                  </a:cubicBezTo>
                  <a:cubicBezTo>
                    <a:pt x="240" y="290"/>
                    <a:pt x="240" y="290"/>
                    <a:pt x="240" y="290"/>
                  </a:cubicBezTo>
                  <a:cubicBezTo>
                    <a:pt x="243" y="290"/>
                    <a:pt x="245" y="293"/>
                    <a:pt x="245" y="296"/>
                  </a:cubicBezTo>
                  <a:close/>
                  <a:moveTo>
                    <a:pt x="245" y="216"/>
                  </a:moveTo>
                  <a:cubicBezTo>
                    <a:pt x="245" y="219"/>
                    <a:pt x="243" y="222"/>
                    <a:pt x="240" y="222"/>
                  </a:cubicBezTo>
                  <a:cubicBezTo>
                    <a:pt x="158" y="222"/>
                    <a:pt x="158" y="222"/>
                    <a:pt x="158" y="222"/>
                  </a:cubicBezTo>
                  <a:cubicBezTo>
                    <a:pt x="155" y="222"/>
                    <a:pt x="153" y="219"/>
                    <a:pt x="153" y="216"/>
                  </a:cubicBezTo>
                  <a:cubicBezTo>
                    <a:pt x="153" y="213"/>
                    <a:pt x="155" y="211"/>
                    <a:pt x="158" y="211"/>
                  </a:cubicBezTo>
                  <a:cubicBezTo>
                    <a:pt x="240" y="211"/>
                    <a:pt x="240" y="211"/>
                    <a:pt x="240" y="211"/>
                  </a:cubicBezTo>
                  <a:cubicBezTo>
                    <a:pt x="243" y="211"/>
                    <a:pt x="245" y="213"/>
                    <a:pt x="245" y="216"/>
                  </a:cubicBezTo>
                  <a:close/>
                  <a:moveTo>
                    <a:pt x="245" y="269"/>
                  </a:moveTo>
                  <a:cubicBezTo>
                    <a:pt x="245" y="272"/>
                    <a:pt x="243" y="275"/>
                    <a:pt x="240" y="275"/>
                  </a:cubicBezTo>
                  <a:cubicBezTo>
                    <a:pt x="158" y="275"/>
                    <a:pt x="158" y="275"/>
                    <a:pt x="158" y="275"/>
                  </a:cubicBezTo>
                  <a:cubicBezTo>
                    <a:pt x="155" y="275"/>
                    <a:pt x="153" y="272"/>
                    <a:pt x="153" y="269"/>
                  </a:cubicBezTo>
                  <a:cubicBezTo>
                    <a:pt x="153" y="266"/>
                    <a:pt x="155" y="264"/>
                    <a:pt x="158" y="264"/>
                  </a:cubicBezTo>
                  <a:cubicBezTo>
                    <a:pt x="240" y="264"/>
                    <a:pt x="240" y="264"/>
                    <a:pt x="240" y="264"/>
                  </a:cubicBezTo>
                  <a:cubicBezTo>
                    <a:pt x="243" y="264"/>
                    <a:pt x="245" y="266"/>
                    <a:pt x="245" y="269"/>
                  </a:cubicBezTo>
                  <a:close/>
                  <a:moveTo>
                    <a:pt x="245" y="243"/>
                  </a:moveTo>
                  <a:cubicBezTo>
                    <a:pt x="245" y="246"/>
                    <a:pt x="243" y="248"/>
                    <a:pt x="240" y="248"/>
                  </a:cubicBezTo>
                  <a:cubicBezTo>
                    <a:pt x="158" y="248"/>
                    <a:pt x="158" y="248"/>
                    <a:pt x="158" y="248"/>
                  </a:cubicBezTo>
                  <a:cubicBezTo>
                    <a:pt x="155" y="248"/>
                    <a:pt x="153" y="246"/>
                    <a:pt x="153" y="243"/>
                  </a:cubicBezTo>
                  <a:cubicBezTo>
                    <a:pt x="153" y="240"/>
                    <a:pt x="155" y="237"/>
                    <a:pt x="158" y="237"/>
                  </a:cubicBezTo>
                  <a:cubicBezTo>
                    <a:pt x="240" y="237"/>
                    <a:pt x="240" y="237"/>
                    <a:pt x="240" y="237"/>
                  </a:cubicBezTo>
                  <a:cubicBezTo>
                    <a:pt x="243" y="237"/>
                    <a:pt x="245" y="240"/>
                    <a:pt x="245" y="243"/>
                  </a:cubicBezTo>
                  <a:close/>
                  <a:moveTo>
                    <a:pt x="59" y="114"/>
                  </a:moveTo>
                  <a:cubicBezTo>
                    <a:pt x="124" y="114"/>
                    <a:pt x="124" y="114"/>
                    <a:pt x="124" y="114"/>
                  </a:cubicBezTo>
                  <a:cubicBezTo>
                    <a:pt x="130" y="114"/>
                    <a:pt x="139" y="110"/>
                    <a:pt x="139" y="98"/>
                  </a:cubicBezTo>
                  <a:cubicBezTo>
                    <a:pt x="139" y="60"/>
                    <a:pt x="139" y="60"/>
                    <a:pt x="139" y="60"/>
                  </a:cubicBezTo>
                  <a:cubicBezTo>
                    <a:pt x="139" y="53"/>
                    <a:pt x="135" y="44"/>
                    <a:pt x="124" y="44"/>
                  </a:cubicBezTo>
                  <a:cubicBezTo>
                    <a:pt x="59" y="44"/>
                    <a:pt x="59" y="44"/>
                    <a:pt x="59" y="44"/>
                  </a:cubicBezTo>
                  <a:cubicBezTo>
                    <a:pt x="53" y="44"/>
                    <a:pt x="44" y="48"/>
                    <a:pt x="44" y="60"/>
                  </a:cubicBezTo>
                  <a:cubicBezTo>
                    <a:pt x="44" y="98"/>
                    <a:pt x="44" y="98"/>
                    <a:pt x="44" y="98"/>
                  </a:cubicBezTo>
                  <a:cubicBezTo>
                    <a:pt x="44" y="105"/>
                    <a:pt x="48" y="114"/>
                    <a:pt x="59" y="114"/>
                  </a:cubicBezTo>
                  <a:close/>
                  <a:moveTo>
                    <a:pt x="54" y="60"/>
                  </a:moveTo>
                  <a:cubicBezTo>
                    <a:pt x="54" y="56"/>
                    <a:pt x="56" y="55"/>
                    <a:pt x="59" y="55"/>
                  </a:cubicBezTo>
                  <a:cubicBezTo>
                    <a:pt x="124" y="55"/>
                    <a:pt x="124" y="55"/>
                    <a:pt x="124" y="55"/>
                  </a:cubicBezTo>
                  <a:cubicBezTo>
                    <a:pt x="127" y="55"/>
                    <a:pt x="128" y="56"/>
                    <a:pt x="128" y="60"/>
                  </a:cubicBezTo>
                  <a:cubicBezTo>
                    <a:pt x="128" y="98"/>
                    <a:pt x="128" y="98"/>
                    <a:pt x="128" y="98"/>
                  </a:cubicBezTo>
                  <a:cubicBezTo>
                    <a:pt x="128" y="101"/>
                    <a:pt x="127" y="103"/>
                    <a:pt x="124" y="103"/>
                  </a:cubicBezTo>
                  <a:cubicBezTo>
                    <a:pt x="59" y="103"/>
                    <a:pt x="59" y="103"/>
                    <a:pt x="59" y="103"/>
                  </a:cubicBezTo>
                  <a:cubicBezTo>
                    <a:pt x="56" y="103"/>
                    <a:pt x="55" y="101"/>
                    <a:pt x="54" y="98"/>
                  </a:cubicBezTo>
                  <a:lnTo>
                    <a:pt x="54"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7" name="Icon"/>
            <p:cNvSpPr>
              <a:spLocks noChangeAspect="1" noEditPoints="1"/>
            </p:cNvSpPr>
            <p:nvPr/>
          </p:nvSpPr>
          <p:spPr bwMode="auto">
            <a:xfrm>
              <a:off x="13716602" y="7088397"/>
              <a:ext cx="424226" cy="368203"/>
            </a:xfrm>
            <a:custGeom>
              <a:avLst/>
              <a:gdLst>
                <a:gd name="T0" fmla="*/ 433 w 439"/>
                <a:gd name="T1" fmla="*/ 149 h 381"/>
                <a:gd name="T2" fmla="*/ 375 w 439"/>
                <a:gd name="T3" fmla="*/ 369 h 381"/>
                <a:gd name="T4" fmla="*/ 133 w 439"/>
                <a:gd name="T5" fmla="*/ 301 h 381"/>
                <a:gd name="T6" fmla="*/ 108 w 439"/>
                <a:gd name="T7" fmla="*/ 325 h 381"/>
                <a:gd name="T8" fmla="*/ 93 w 439"/>
                <a:gd name="T9" fmla="*/ 369 h 381"/>
                <a:gd name="T10" fmla="*/ 121 w 439"/>
                <a:gd name="T11" fmla="*/ 166 h 381"/>
                <a:gd name="T12" fmla="*/ 193 w 439"/>
                <a:gd name="T13" fmla="*/ 32 h 381"/>
                <a:gd name="T14" fmla="*/ 266 w 439"/>
                <a:gd name="T15" fmla="*/ 118 h 381"/>
                <a:gd name="T16" fmla="*/ 261 w 439"/>
                <a:gd name="T17" fmla="*/ 123 h 381"/>
                <a:gd name="T18" fmla="*/ 188 w 439"/>
                <a:gd name="T19" fmla="*/ 36 h 381"/>
                <a:gd name="T20" fmla="*/ 257 w 439"/>
                <a:gd name="T21" fmla="*/ 203 h 381"/>
                <a:gd name="T22" fmla="*/ 185 w 439"/>
                <a:gd name="T23" fmla="*/ 117 h 381"/>
                <a:gd name="T24" fmla="*/ 190 w 439"/>
                <a:gd name="T25" fmla="*/ 112 h 381"/>
                <a:gd name="T26" fmla="*/ 263 w 439"/>
                <a:gd name="T27" fmla="*/ 199 h 381"/>
                <a:gd name="T28" fmla="*/ 185 w 439"/>
                <a:gd name="T29" fmla="*/ 190 h 381"/>
                <a:gd name="T30" fmla="*/ 257 w 439"/>
                <a:gd name="T31" fmla="*/ 276 h 381"/>
                <a:gd name="T32" fmla="*/ 252 w 439"/>
                <a:gd name="T33" fmla="*/ 280 h 381"/>
                <a:gd name="T34" fmla="*/ 179 w 439"/>
                <a:gd name="T35" fmla="*/ 194 h 381"/>
                <a:gd name="T36" fmla="*/ 242 w 439"/>
                <a:gd name="T37" fmla="*/ 358 h 381"/>
                <a:gd name="T38" fmla="*/ 172 w 439"/>
                <a:gd name="T39" fmla="*/ 274 h 381"/>
                <a:gd name="T40" fmla="*/ 175 w 439"/>
                <a:gd name="T41" fmla="*/ 267 h 381"/>
                <a:gd name="T42" fmla="*/ 250 w 439"/>
                <a:gd name="T43" fmla="*/ 355 h 381"/>
                <a:gd name="T44" fmla="*/ 267 w 439"/>
                <a:gd name="T45" fmla="*/ 153 h 381"/>
                <a:gd name="T46" fmla="*/ 365 w 439"/>
                <a:gd name="T47" fmla="*/ 96 h 381"/>
                <a:gd name="T48" fmla="*/ 332 w 439"/>
                <a:gd name="T49" fmla="*/ 153 h 381"/>
                <a:gd name="T50" fmla="*/ 368 w 439"/>
                <a:gd name="T51" fmla="*/ 103 h 381"/>
                <a:gd name="T52" fmla="*/ 327 w 439"/>
                <a:gd name="T53" fmla="*/ 226 h 381"/>
                <a:gd name="T54" fmla="*/ 363 w 439"/>
                <a:gd name="T55" fmla="*/ 176 h 381"/>
                <a:gd name="T56" fmla="*/ 262 w 439"/>
                <a:gd name="T57" fmla="*/ 226 h 381"/>
                <a:gd name="T58" fmla="*/ 360 w 439"/>
                <a:gd name="T59" fmla="*/ 169 h 381"/>
                <a:gd name="T60" fmla="*/ 253 w 439"/>
                <a:gd name="T61" fmla="*/ 299 h 381"/>
                <a:gd name="T62" fmla="*/ 351 w 439"/>
                <a:gd name="T63" fmla="*/ 242 h 381"/>
                <a:gd name="T64" fmla="*/ 319 w 439"/>
                <a:gd name="T65" fmla="*/ 299 h 381"/>
                <a:gd name="T66" fmla="*/ 354 w 439"/>
                <a:gd name="T67" fmla="*/ 248 h 381"/>
                <a:gd name="T68" fmla="*/ 315 w 439"/>
                <a:gd name="T69" fmla="*/ 369 h 381"/>
                <a:gd name="T70" fmla="*/ 351 w 439"/>
                <a:gd name="T71" fmla="*/ 318 h 381"/>
                <a:gd name="T72" fmla="*/ 250 w 439"/>
                <a:gd name="T73" fmla="*/ 369 h 381"/>
                <a:gd name="T74" fmla="*/ 347 w 439"/>
                <a:gd name="T75" fmla="*/ 312 h 381"/>
                <a:gd name="T76" fmla="*/ 275 w 439"/>
                <a:gd name="T77" fmla="*/ 101 h 381"/>
                <a:gd name="T78" fmla="*/ 324 w 439"/>
                <a:gd name="T79" fmla="*/ 0 h 381"/>
                <a:gd name="T80" fmla="*/ 329 w 439"/>
                <a:gd name="T81" fmla="*/ 65 h 381"/>
                <a:gd name="T82" fmla="*/ 330 w 439"/>
                <a:gd name="T83" fmla="*/ 3 h 381"/>
                <a:gd name="T84" fmla="*/ 406 w 439"/>
                <a:gd name="T85" fmla="*/ 369 h 381"/>
                <a:gd name="T86" fmla="*/ 439 w 439"/>
                <a:gd name="T87" fmla="*/ 2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381">
                  <a:moveTo>
                    <a:pt x="375" y="369"/>
                  </a:moveTo>
                  <a:cubicBezTo>
                    <a:pt x="382" y="327"/>
                    <a:pt x="399" y="238"/>
                    <a:pt x="433" y="149"/>
                  </a:cubicBezTo>
                  <a:cubicBezTo>
                    <a:pt x="390" y="211"/>
                    <a:pt x="361" y="316"/>
                    <a:pt x="348" y="369"/>
                  </a:cubicBezTo>
                  <a:cubicBezTo>
                    <a:pt x="375" y="369"/>
                    <a:pt x="375" y="369"/>
                    <a:pt x="375" y="369"/>
                  </a:cubicBezTo>
                  <a:close/>
                  <a:moveTo>
                    <a:pt x="121" y="166"/>
                  </a:moveTo>
                  <a:cubicBezTo>
                    <a:pt x="136" y="238"/>
                    <a:pt x="133" y="301"/>
                    <a:pt x="133" y="301"/>
                  </a:cubicBezTo>
                  <a:cubicBezTo>
                    <a:pt x="133" y="301"/>
                    <a:pt x="93" y="148"/>
                    <a:pt x="56" y="112"/>
                  </a:cubicBezTo>
                  <a:cubicBezTo>
                    <a:pt x="97" y="223"/>
                    <a:pt x="108" y="325"/>
                    <a:pt x="108" y="325"/>
                  </a:cubicBezTo>
                  <a:cubicBezTo>
                    <a:pt x="108" y="325"/>
                    <a:pt x="51" y="186"/>
                    <a:pt x="0" y="144"/>
                  </a:cubicBezTo>
                  <a:cubicBezTo>
                    <a:pt x="38" y="219"/>
                    <a:pt x="79" y="330"/>
                    <a:pt x="93" y="369"/>
                  </a:cubicBezTo>
                  <a:cubicBezTo>
                    <a:pt x="180" y="369"/>
                    <a:pt x="180" y="369"/>
                    <a:pt x="180" y="369"/>
                  </a:cubicBezTo>
                  <a:cubicBezTo>
                    <a:pt x="169" y="318"/>
                    <a:pt x="144" y="211"/>
                    <a:pt x="121" y="166"/>
                  </a:cubicBezTo>
                  <a:close/>
                  <a:moveTo>
                    <a:pt x="266" y="118"/>
                  </a:moveTo>
                  <a:cubicBezTo>
                    <a:pt x="193" y="32"/>
                    <a:pt x="193" y="32"/>
                    <a:pt x="193" y="32"/>
                  </a:cubicBezTo>
                  <a:cubicBezTo>
                    <a:pt x="216" y="33"/>
                    <a:pt x="236" y="42"/>
                    <a:pt x="250" y="58"/>
                  </a:cubicBezTo>
                  <a:cubicBezTo>
                    <a:pt x="264" y="74"/>
                    <a:pt x="269" y="96"/>
                    <a:pt x="266" y="118"/>
                  </a:cubicBezTo>
                  <a:close/>
                  <a:moveTo>
                    <a:pt x="188" y="36"/>
                  </a:moveTo>
                  <a:cubicBezTo>
                    <a:pt x="261" y="123"/>
                    <a:pt x="261" y="123"/>
                    <a:pt x="261" y="123"/>
                  </a:cubicBezTo>
                  <a:cubicBezTo>
                    <a:pt x="238" y="121"/>
                    <a:pt x="218" y="113"/>
                    <a:pt x="204" y="96"/>
                  </a:cubicBezTo>
                  <a:cubicBezTo>
                    <a:pt x="190" y="80"/>
                    <a:pt x="185" y="58"/>
                    <a:pt x="188" y="36"/>
                  </a:cubicBezTo>
                  <a:close/>
                  <a:moveTo>
                    <a:pt x="185" y="117"/>
                  </a:moveTo>
                  <a:cubicBezTo>
                    <a:pt x="257" y="203"/>
                    <a:pt x="257" y="203"/>
                    <a:pt x="257" y="203"/>
                  </a:cubicBezTo>
                  <a:cubicBezTo>
                    <a:pt x="235" y="202"/>
                    <a:pt x="215" y="193"/>
                    <a:pt x="201" y="177"/>
                  </a:cubicBezTo>
                  <a:cubicBezTo>
                    <a:pt x="187" y="160"/>
                    <a:pt x="182" y="139"/>
                    <a:pt x="185" y="117"/>
                  </a:cubicBezTo>
                  <a:close/>
                  <a:moveTo>
                    <a:pt x="263" y="199"/>
                  </a:moveTo>
                  <a:cubicBezTo>
                    <a:pt x="190" y="112"/>
                    <a:pt x="190" y="112"/>
                    <a:pt x="190" y="112"/>
                  </a:cubicBezTo>
                  <a:cubicBezTo>
                    <a:pt x="213" y="114"/>
                    <a:pt x="233" y="122"/>
                    <a:pt x="247" y="139"/>
                  </a:cubicBezTo>
                  <a:cubicBezTo>
                    <a:pt x="260" y="155"/>
                    <a:pt x="265" y="176"/>
                    <a:pt x="263" y="199"/>
                  </a:cubicBezTo>
                  <a:close/>
                  <a:moveTo>
                    <a:pt x="257" y="276"/>
                  </a:moveTo>
                  <a:cubicBezTo>
                    <a:pt x="185" y="190"/>
                    <a:pt x="185" y="190"/>
                    <a:pt x="185" y="190"/>
                  </a:cubicBezTo>
                  <a:cubicBezTo>
                    <a:pt x="207" y="191"/>
                    <a:pt x="227" y="199"/>
                    <a:pt x="241" y="216"/>
                  </a:cubicBezTo>
                  <a:cubicBezTo>
                    <a:pt x="255" y="232"/>
                    <a:pt x="260" y="254"/>
                    <a:pt x="257" y="276"/>
                  </a:cubicBezTo>
                  <a:close/>
                  <a:moveTo>
                    <a:pt x="179" y="194"/>
                  </a:moveTo>
                  <a:cubicBezTo>
                    <a:pt x="252" y="280"/>
                    <a:pt x="252" y="280"/>
                    <a:pt x="252" y="280"/>
                  </a:cubicBezTo>
                  <a:cubicBezTo>
                    <a:pt x="230" y="279"/>
                    <a:pt x="209" y="271"/>
                    <a:pt x="196" y="254"/>
                  </a:cubicBezTo>
                  <a:cubicBezTo>
                    <a:pt x="182" y="238"/>
                    <a:pt x="177" y="216"/>
                    <a:pt x="179" y="194"/>
                  </a:cubicBezTo>
                  <a:close/>
                  <a:moveTo>
                    <a:pt x="172" y="274"/>
                  </a:moveTo>
                  <a:cubicBezTo>
                    <a:pt x="242" y="358"/>
                    <a:pt x="242" y="358"/>
                    <a:pt x="242" y="358"/>
                  </a:cubicBezTo>
                  <a:cubicBezTo>
                    <a:pt x="221" y="356"/>
                    <a:pt x="202" y="347"/>
                    <a:pt x="188" y="331"/>
                  </a:cubicBezTo>
                  <a:cubicBezTo>
                    <a:pt x="175" y="316"/>
                    <a:pt x="170" y="295"/>
                    <a:pt x="172" y="274"/>
                  </a:cubicBezTo>
                  <a:close/>
                  <a:moveTo>
                    <a:pt x="250" y="355"/>
                  </a:moveTo>
                  <a:cubicBezTo>
                    <a:pt x="175" y="267"/>
                    <a:pt x="175" y="267"/>
                    <a:pt x="175" y="267"/>
                  </a:cubicBezTo>
                  <a:cubicBezTo>
                    <a:pt x="199" y="268"/>
                    <a:pt x="220" y="276"/>
                    <a:pt x="234" y="293"/>
                  </a:cubicBezTo>
                  <a:cubicBezTo>
                    <a:pt x="248" y="310"/>
                    <a:pt x="253" y="332"/>
                    <a:pt x="250" y="355"/>
                  </a:cubicBezTo>
                  <a:close/>
                  <a:moveTo>
                    <a:pt x="365" y="96"/>
                  </a:moveTo>
                  <a:cubicBezTo>
                    <a:pt x="267" y="153"/>
                    <a:pt x="267" y="153"/>
                    <a:pt x="267" y="153"/>
                  </a:cubicBezTo>
                  <a:cubicBezTo>
                    <a:pt x="272" y="131"/>
                    <a:pt x="284" y="113"/>
                    <a:pt x="303" y="102"/>
                  </a:cubicBezTo>
                  <a:cubicBezTo>
                    <a:pt x="321" y="91"/>
                    <a:pt x="343" y="90"/>
                    <a:pt x="365" y="96"/>
                  </a:cubicBezTo>
                  <a:close/>
                  <a:moveTo>
                    <a:pt x="368" y="103"/>
                  </a:moveTo>
                  <a:cubicBezTo>
                    <a:pt x="363" y="124"/>
                    <a:pt x="351" y="143"/>
                    <a:pt x="332" y="153"/>
                  </a:cubicBezTo>
                  <a:cubicBezTo>
                    <a:pt x="314" y="164"/>
                    <a:pt x="292" y="165"/>
                    <a:pt x="270" y="159"/>
                  </a:cubicBezTo>
                  <a:lnTo>
                    <a:pt x="368" y="103"/>
                  </a:lnTo>
                  <a:close/>
                  <a:moveTo>
                    <a:pt x="363" y="176"/>
                  </a:moveTo>
                  <a:cubicBezTo>
                    <a:pt x="358" y="197"/>
                    <a:pt x="346" y="216"/>
                    <a:pt x="327" y="226"/>
                  </a:cubicBezTo>
                  <a:cubicBezTo>
                    <a:pt x="309" y="237"/>
                    <a:pt x="287" y="238"/>
                    <a:pt x="265" y="232"/>
                  </a:cubicBezTo>
                  <a:lnTo>
                    <a:pt x="363" y="176"/>
                  </a:lnTo>
                  <a:close/>
                  <a:moveTo>
                    <a:pt x="360" y="169"/>
                  </a:moveTo>
                  <a:cubicBezTo>
                    <a:pt x="262" y="226"/>
                    <a:pt x="262" y="226"/>
                    <a:pt x="262" y="226"/>
                  </a:cubicBezTo>
                  <a:cubicBezTo>
                    <a:pt x="267" y="204"/>
                    <a:pt x="279" y="186"/>
                    <a:pt x="298" y="175"/>
                  </a:cubicBezTo>
                  <a:cubicBezTo>
                    <a:pt x="316" y="164"/>
                    <a:pt x="338" y="163"/>
                    <a:pt x="360" y="169"/>
                  </a:cubicBezTo>
                  <a:close/>
                  <a:moveTo>
                    <a:pt x="351" y="242"/>
                  </a:moveTo>
                  <a:cubicBezTo>
                    <a:pt x="253" y="299"/>
                    <a:pt x="253" y="299"/>
                    <a:pt x="253" y="299"/>
                  </a:cubicBezTo>
                  <a:cubicBezTo>
                    <a:pt x="258" y="277"/>
                    <a:pt x="270" y="259"/>
                    <a:pt x="289" y="248"/>
                  </a:cubicBezTo>
                  <a:cubicBezTo>
                    <a:pt x="308" y="237"/>
                    <a:pt x="329" y="236"/>
                    <a:pt x="351" y="242"/>
                  </a:cubicBezTo>
                  <a:close/>
                  <a:moveTo>
                    <a:pt x="354" y="248"/>
                  </a:moveTo>
                  <a:cubicBezTo>
                    <a:pt x="349" y="270"/>
                    <a:pt x="337" y="289"/>
                    <a:pt x="319" y="299"/>
                  </a:cubicBezTo>
                  <a:cubicBezTo>
                    <a:pt x="300" y="310"/>
                    <a:pt x="278" y="311"/>
                    <a:pt x="257" y="305"/>
                  </a:cubicBezTo>
                  <a:lnTo>
                    <a:pt x="354" y="248"/>
                  </a:lnTo>
                  <a:close/>
                  <a:moveTo>
                    <a:pt x="351" y="318"/>
                  </a:moveTo>
                  <a:cubicBezTo>
                    <a:pt x="345" y="340"/>
                    <a:pt x="333" y="358"/>
                    <a:pt x="315" y="369"/>
                  </a:cubicBezTo>
                  <a:cubicBezTo>
                    <a:pt x="296" y="380"/>
                    <a:pt x="274" y="381"/>
                    <a:pt x="253" y="375"/>
                  </a:cubicBezTo>
                  <a:lnTo>
                    <a:pt x="351" y="318"/>
                  </a:lnTo>
                  <a:close/>
                  <a:moveTo>
                    <a:pt x="347" y="312"/>
                  </a:moveTo>
                  <a:cubicBezTo>
                    <a:pt x="250" y="369"/>
                    <a:pt x="250" y="369"/>
                    <a:pt x="250" y="369"/>
                  </a:cubicBezTo>
                  <a:cubicBezTo>
                    <a:pt x="255" y="347"/>
                    <a:pt x="267" y="328"/>
                    <a:pt x="285" y="318"/>
                  </a:cubicBezTo>
                  <a:cubicBezTo>
                    <a:pt x="304" y="307"/>
                    <a:pt x="326" y="306"/>
                    <a:pt x="347" y="312"/>
                  </a:cubicBezTo>
                  <a:close/>
                  <a:moveTo>
                    <a:pt x="324" y="0"/>
                  </a:moveTo>
                  <a:cubicBezTo>
                    <a:pt x="275" y="101"/>
                    <a:pt x="275" y="101"/>
                    <a:pt x="275" y="101"/>
                  </a:cubicBezTo>
                  <a:cubicBezTo>
                    <a:pt x="267" y="80"/>
                    <a:pt x="266" y="58"/>
                    <a:pt x="276" y="39"/>
                  </a:cubicBezTo>
                  <a:cubicBezTo>
                    <a:pt x="285" y="20"/>
                    <a:pt x="303" y="6"/>
                    <a:pt x="324" y="0"/>
                  </a:cubicBezTo>
                  <a:close/>
                  <a:moveTo>
                    <a:pt x="330" y="3"/>
                  </a:moveTo>
                  <a:cubicBezTo>
                    <a:pt x="338" y="24"/>
                    <a:pt x="339" y="46"/>
                    <a:pt x="329" y="65"/>
                  </a:cubicBezTo>
                  <a:cubicBezTo>
                    <a:pt x="320" y="84"/>
                    <a:pt x="302" y="98"/>
                    <a:pt x="281" y="104"/>
                  </a:cubicBezTo>
                  <a:lnTo>
                    <a:pt x="330" y="3"/>
                  </a:lnTo>
                  <a:close/>
                  <a:moveTo>
                    <a:pt x="439" y="217"/>
                  </a:moveTo>
                  <a:cubicBezTo>
                    <a:pt x="412" y="288"/>
                    <a:pt x="406" y="339"/>
                    <a:pt x="406" y="369"/>
                  </a:cubicBezTo>
                  <a:cubicBezTo>
                    <a:pt x="380" y="369"/>
                    <a:pt x="380" y="369"/>
                    <a:pt x="380" y="369"/>
                  </a:cubicBezTo>
                  <a:cubicBezTo>
                    <a:pt x="386" y="333"/>
                    <a:pt x="401" y="273"/>
                    <a:pt x="439" y="2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8" name="Icon"/>
            <p:cNvSpPr>
              <a:spLocks noChangeAspect="1" noEditPoints="1"/>
            </p:cNvSpPr>
            <p:nvPr/>
          </p:nvSpPr>
          <p:spPr bwMode="auto">
            <a:xfrm>
              <a:off x="18397239" y="6488700"/>
              <a:ext cx="368203" cy="369761"/>
            </a:xfrm>
            <a:custGeom>
              <a:avLst/>
              <a:gdLst>
                <a:gd name="T0" fmla="*/ 0 w 297"/>
                <a:gd name="T1" fmla="*/ 46 h 299"/>
                <a:gd name="T2" fmla="*/ 201 w 297"/>
                <a:gd name="T3" fmla="*/ 299 h 299"/>
                <a:gd name="T4" fmla="*/ 247 w 297"/>
                <a:gd name="T5" fmla="*/ 173 h 299"/>
                <a:gd name="T6" fmla="*/ 297 w 297"/>
                <a:gd name="T7" fmla="*/ 299 h 299"/>
                <a:gd name="T8" fmla="*/ 297 w 297"/>
                <a:gd name="T9" fmla="*/ 0 h 299"/>
                <a:gd name="T10" fmla="*/ 285 w 297"/>
                <a:gd name="T11" fmla="*/ 287 h 299"/>
                <a:gd name="T12" fmla="*/ 259 w 297"/>
                <a:gd name="T13" fmla="*/ 161 h 299"/>
                <a:gd name="T14" fmla="*/ 189 w 297"/>
                <a:gd name="T15" fmla="*/ 287 h 299"/>
                <a:gd name="T16" fmla="*/ 12 w 297"/>
                <a:gd name="T17" fmla="*/ 136 h 299"/>
                <a:gd name="T18" fmla="*/ 47 w 297"/>
                <a:gd name="T19" fmla="*/ 131 h 299"/>
                <a:gd name="T20" fmla="*/ 87 w 297"/>
                <a:gd name="T21" fmla="*/ 131 h 299"/>
                <a:gd name="T22" fmla="*/ 128 w 297"/>
                <a:gd name="T23" fmla="*/ 131 h 299"/>
                <a:gd name="T24" fmla="*/ 168 w 297"/>
                <a:gd name="T25" fmla="*/ 131 h 299"/>
                <a:gd name="T26" fmla="*/ 208 w 297"/>
                <a:gd name="T27" fmla="*/ 131 h 299"/>
                <a:gd name="T28" fmla="*/ 249 w 297"/>
                <a:gd name="T29" fmla="*/ 131 h 299"/>
                <a:gd name="T30" fmla="*/ 285 w 297"/>
                <a:gd name="T31" fmla="*/ 135 h 299"/>
                <a:gd name="T32" fmla="*/ 53 w 297"/>
                <a:gd name="T33" fmla="*/ 114 h 299"/>
                <a:gd name="T34" fmla="*/ 81 w 297"/>
                <a:gd name="T35" fmla="*/ 46 h 299"/>
                <a:gd name="T36" fmla="*/ 67 w 297"/>
                <a:gd name="T37" fmla="*/ 128 h 299"/>
                <a:gd name="T38" fmla="*/ 53 w 297"/>
                <a:gd name="T39" fmla="*/ 114 h 299"/>
                <a:gd name="T40" fmla="*/ 134 w 297"/>
                <a:gd name="T41" fmla="*/ 46 h 299"/>
                <a:gd name="T42" fmla="*/ 161 w 297"/>
                <a:gd name="T43" fmla="*/ 115 h 299"/>
                <a:gd name="T44" fmla="*/ 134 w 297"/>
                <a:gd name="T45" fmla="*/ 115 h 299"/>
                <a:gd name="T46" fmla="*/ 215 w 297"/>
                <a:gd name="T47" fmla="*/ 114 h 299"/>
                <a:gd name="T48" fmla="*/ 242 w 297"/>
                <a:gd name="T49" fmla="*/ 46 h 299"/>
                <a:gd name="T50" fmla="*/ 228 w 297"/>
                <a:gd name="T51" fmla="*/ 128 h 299"/>
                <a:gd name="T52" fmla="*/ 215 w 297"/>
                <a:gd name="T53" fmla="*/ 114 h 299"/>
                <a:gd name="T54" fmla="*/ 284 w 297"/>
                <a:gd name="T55" fmla="*/ 34 h 299"/>
                <a:gd name="T56" fmla="*/ 215 w 297"/>
                <a:gd name="T57" fmla="*/ 34 h 299"/>
                <a:gd name="T58" fmla="*/ 134 w 297"/>
                <a:gd name="T59" fmla="*/ 34 h 299"/>
                <a:gd name="T60" fmla="*/ 53 w 297"/>
                <a:gd name="T61" fmla="*/ 34 h 299"/>
                <a:gd name="T62" fmla="*/ 12 w 297"/>
                <a:gd name="T63" fmla="*/ 13 h 299"/>
                <a:gd name="T64" fmla="*/ 285 w 297"/>
                <a:gd name="T65" fmla="*/ 12 h 299"/>
                <a:gd name="T66" fmla="*/ 35 w 297"/>
                <a:gd name="T67" fmla="*/ 262 h 299"/>
                <a:gd name="T68" fmla="*/ 161 w 297"/>
                <a:gd name="T69" fmla="*/ 161 h 299"/>
                <a:gd name="T70" fmla="*/ 35 w 297"/>
                <a:gd name="T71" fmla="*/ 262 h 299"/>
                <a:gd name="T72" fmla="*/ 149 w 297"/>
                <a:gd name="T73" fmla="*/ 173 h 299"/>
                <a:gd name="T74" fmla="*/ 47 w 297"/>
                <a:gd name="T75" fmla="*/ 25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299">
                  <a:moveTo>
                    <a:pt x="0" y="0"/>
                  </a:moveTo>
                  <a:cubicBezTo>
                    <a:pt x="0" y="46"/>
                    <a:pt x="0" y="46"/>
                    <a:pt x="0" y="46"/>
                  </a:cubicBezTo>
                  <a:cubicBezTo>
                    <a:pt x="0" y="299"/>
                    <a:pt x="0" y="299"/>
                    <a:pt x="0" y="299"/>
                  </a:cubicBezTo>
                  <a:cubicBezTo>
                    <a:pt x="201" y="299"/>
                    <a:pt x="201" y="299"/>
                    <a:pt x="201" y="299"/>
                  </a:cubicBezTo>
                  <a:cubicBezTo>
                    <a:pt x="201" y="173"/>
                    <a:pt x="201" y="173"/>
                    <a:pt x="201" y="173"/>
                  </a:cubicBezTo>
                  <a:cubicBezTo>
                    <a:pt x="247" y="173"/>
                    <a:pt x="247" y="173"/>
                    <a:pt x="247" y="173"/>
                  </a:cubicBezTo>
                  <a:cubicBezTo>
                    <a:pt x="247" y="299"/>
                    <a:pt x="247" y="299"/>
                    <a:pt x="247" y="299"/>
                  </a:cubicBezTo>
                  <a:cubicBezTo>
                    <a:pt x="297" y="299"/>
                    <a:pt x="297" y="299"/>
                    <a:pt x="297" y="299"/>
                  </a:cubicBezTo>
                  <a:cubicBezTo>
                    <a:pt x="297" y="46"/>
                    <a:pt x="297" y="46"/>
                    <a:pt x="297" y="46"/>
                  </a:cubicBezTo>
                  <a:cubicBezTo>
                    <a:pt x="297" y="0"/>
                    <a:pt x="297" y="0"/>
                    <a:pt x="297" y="0"/>
                  </a:cubicBezTo>
                  <a:lnTo>
                    <a:pt x="0" y="0"/>
                  </a:lnTo>
                  <a:close/>
                  <a:moveTo>
                    <a:pt x="285" y="287"/>
                  </a:moveTo>
                  <a:cubicBezTo>
                    <a:pt x="259" y="287"/>
                    <a:pt x="259" y="287"/>
                    <a:pt x="259" y="287"/>
                  </a:cubicBezTo>
                  <a:cubicBezTo>
                    <a:pt x="259" y="161"/>
                    <a:pt x="259" y="161"/>
                    <a:pt x="259" y="161"/>
                  </a:cubicBezTo>
                  <a:cubicBezTo>
                    <a:pt x="189" y="161"/>
                    <a:pt x="189" y="161"/>
                    <a:pt x="189" y="161"/>
                  </a:cubicBezTo>
                  <a:cubicBezTo>
                    <a:pt x="189" y="287"/>
                    <a:pt x="189" y="287"/>
                    <a:pt x="189" y="287"/>
                  </a:cubicBezTo>
                  <a:cubicBezTo>
                    <a:pt x="12" y="287"/>
                    <a:pt x="12" y="287"/>
                    <a:pt x="12" y="287"/>
                  </a:cubicBezTo>
                  <a:cubicBezTo>
                    <a:pt x="12" y="136"/>
                    <a:pt x="12" y="136"/>
                    <a:pt x="12" y="136"/>
                  </a:cubicBezTo>
                  <a:cubicBezTo>
                    <a:pt x="16" y="139"/>
                    <a:pt x="21" y="140"/>
                    <a:pt x="27" y="140"/>
                  </a:cubicBezTo>
                  <a:cubicBezTo>
                    <a:pt x="35" y="140"/>
                    <a:pt x="42" y="137"/>
                    <a:pt x="47" y="131"/>
                  </a:cubicBezTo>
                  <a:cubicBezTo>
                    <a:pt x="52" y="137"/>
                    <a:pt x="59" y="140"/>
                    <a:pt x="67" y="140"/>
                  </a:cubicBezTo>
                  <a:cubicBezTo>
                    <a:pt x="75" y="140"/>
                    <a:pt x="83" y="137"/>
                    <a:pt x="87" y="131"/>
                  </a:cubicBezTo>
                  <a:cubicBezTo>
                    <a:pt x="92" y="137"/>
                    <a:pt x="99" y="140"/>
                    <a:pt x="107" y="140"/>
                  </a:cubicBezTo>
                  <a:cubicBezTo>
                    <a:pt x="116" y="140"/>
                    <a:pt x="123" y="137"/>
                    <a:pt x="128" y="131"/>
                  </a:cubicBezTo>
                  <a:cubicBezTo>
                    <a:pt x="132" y="137"/>
                    <a:pt x="140" y="140"/>
                    <a:pt x="148" y="140"/>
                  </a:cubicBezTo>
                  <a:cubicBezTo>
                    <a:pt x="156" y="140"/>
                    <a:pt x="163" y="137"/>
                    <a:pt x="168" y="131"/>
                  </a:cubicBezTo>
                  <a:cubicBezTo>
                    <a:pt x="173" y="137"/>
                    <a:pt x="180" y="140"/>
                    <a:pt x="188" y="140"/>
                  </a:cubicBezTo>
                  <a:cubicBezTo>
                    <a:pt x="196" y="140"/>
                    <a:pt x="204" y="137"/>
                    <a:pt x="208" y="131"/>
                  </a:cubicBezTo>
                  <a:cubicBezTo>
                    <a:pt x="213" y="137"/>
                    <a:pt x="220" y="140"/>
                    <a:pt x="228" y="140"/>
                  </a:cubicBezTo>
                  <a:cubicBezTo>
                    <a:pt x="237" y="140"/>
                    <a:pt x="244" y="137"/>
                    <a:pt x="249" y="131"/>
                  </a:cubicBezTo>
                  <a:cubicBezTo>
                    <a:pt x="253" y="137"/>
                    <a:pt x="261" y="140"/>
                    <a:pt x="269" y="140"/>
                  </a:cubicBezTo>
                  <a:cubicBezTo>
                    <a:pt x="275" y="140"/>
                    <a:pt x="280" y="138"/>
                    <a:pt x="285" y="135"/>
                  </a:cubicBezTo>
                  <a:lnTo>
                    <a:pt x="285" y="287"/>
                  </a:lnTo>
                  <a:close/>
                  <a:moveTo>
                    <a:pt x="53" y="114"/>
                  </a:moveTo>
                  <a:cubicBezTo>
                    <a:pt x="53" y="46"/>
                    <a:pt x="53" y="46"/>
                    <a:pt x="53" y="46"/>
                  </a:cubicBezTo>
                  <a:cubicBezTo>
                    <a:pt x="81" y="46"/>
                    <a:pt x="81" y="46"/>
                    <a:pt x="81" y="46"/>
                  </a:cubicBezTo>
                  <a:cubicBezTo>
                    <a:pt x="81" y="115"/>
                    <a:pt x="81" y="115"/>
                    <a:pt x="81" y="115"/>
                  </a:cubicBezTo>
                  <a:cubicBezTo>
                    <a:pt x="81" y="122"/>
                    <a:pt x="75" y="128"/>
                    <a:pt x="67" y="128"/>
                  </a:cubicBezTo>
                  <a:cubicBezTo>
                    <a:pt x="60" y="128"/>
                    <a:pt x="53" y="122"/>
                    <a:pt x="53" y="115"/>
                  </a:cubicBezTo>
                  <a:cubicBezTo>
                    <a:pt x="53" y="114"/>
                    <a:pt x="53" y="114"/>
                    <a:pt x="53" y="114"/>
                  </a:cubicBezTo>
                  <a:close/>
                  <a:moveTo>
                    <a:pt x="134" y="114"/>
                  </a:moveTo>
                  <a:cubicBezTo>
                    <a:pt x="134" y="46"/>
                    <a:pt x="134" y="46"/>
                    <a:pt x="134" y="46"/>
                  </a:cubicBezTo>
                  <a:cubicBezTo>
                    <a:pt x="161" y="46"/>
                    <a:pt x="161" y="46"/>
                    <a:pt x="161" y="46"/>
                  </a:cubicBezTo>
                  <a:cubicBezTo>
                    <a:pt x="161" y="115"/>
                    <a:pt x="161" y="115"/>
                    <a:pt x="161" y="115"/>
                  </a:cubicBezTo>
                  <a:cubicBezTo>
                    <a:pt x="161" y="122"/>
                    <a:pt x="155" y="128"/>
                    <a:pt x="148" y="128"/>
                  </a:cubicBezTo>
                  <a:cubicBezTo>
                    <a:pt x="140" y="128"/>
                    <a:pt x="134" y="122"/>
                    <a:pt x="134" y="115"/>
                  </a:cubicBezTo>
                  <a:cubicBezTo>
                    <a:pt x="134" y="114"/>
                    <a:pt x="134" y="114"/>
                    <a:pt x="134" y="114"/>
                  </a:cubicBezTo>
                  <a:close/>
                  <a:moveTo>
                    <a:pt x="215" y="114"/>
                  </a:moveTo>
                  <a:cubicBezTo>
                    <a:pt x="215" y="46"/>
                    <a:pt x="215" y="46"/>
                    <a:pt x="215" y="46"/>
                  </a:cubicBezTo>
                  <a:cubicBezTo>
                    <a:pt x="242" y="46"/>
                    <a:pt x="242" y="46"/>
                    <a:pt x="242" y="46"/>
                  </a:cubicBezTo>
                  <a:cubicBezTo>
                    <a:pt x="242" y="115"/>
                    <a:pt x="242" y="115"/>
                    <a:pt x="242" y="115"/>
                  </a:cubicBezTo>
                  <a:cubicBezTo>
                    <a:pt x="242" y="122"/>
                    <a:pt x="236" y="128"/>
                    <a:pt x="228" y="128"/>
                  </a:cubicBezTo>
                  <a:cubicBezTo>
                    <a:pt x="221" y="128"/>
                    <a:pt x="215" y="122"/>
                    <a:pt x="215" y="115"/>
                  </a:cubicBezTo>
                  <a:cubicBezTo>
                    <a:pt x="215" y="114"/>
                    <a:pt x="215" y="114"/>
                    <a:pt x="215" y="114"/>
                  </a:cubicBezTo>
                  <a:close/>
                  <a:moveTo>
                    <a:pt x="285" y="34"/>
                  </a:moveTo>
                  <a:cubicBezTo>
                    <a:pt x="284" y="34"/>
                    <a:pt x="284" y="34"/>
                    <a:pt x="284" y="34"/>
                  </a:cubicBezTo>
                  <a:cubicBezTo>
                    <a:pt x="242" y="34"/>
                    <a:pt x="242" y="34"/>
                    <a:pt x="242" y="34"/>
                  </a:cubicBezTo>
                  <a:cubicBezTo>
                    <a:pt x="215" y="34"/>
                    <a:pt x="215" y="34"/>
                    <a:pt x="215" y="34"/>
                  </a:cubicBezTo>
                  <a:cubicBezTo>
                    <a:pt x="161" y="34"/>
                    <a:pt x="161" y="34"/>
                    <a:pt x="161" y="34"/>
                  </a:cubicBezTo>
                  <a:cubicBezTo>
                    <a:pt x="134" y="34"/>
                    <a:pt x="134" y="34"/>
                    <a:pt x="134" y="34"/>
                  </a:cubicBezTo>
                  <a:cubicBezTo>
                    <a:pt x="81" y="34"/>
                    <a:pt x="81" y="34"/>
                    <a:pt x="81" y="34"/>
                  </a:cubicBezTo>
                  <a:cubicBezTo>
                    <a:pt x="53" y="34"/>
                    <a:pt x="53" y="34"/>
                    <a:pt x="53" y="34"/>
                  </a:cubicBezTo>
                  <a:cubicBezTo>
                    <a:pt x="12" y="34"/>
                    <a:pt x="12" y="34"/>
                    <a:pt x="12" y="34"/>
                  </a:cubicBezTo>
                  <a:cubicBezTo>
                    <a:pt x="12" y="13"/>
                    <a:pt x="12" y="13"/>
                    <a:pt x="12" y="13"/>
                  </a:cubicBezTo>
                  <a:cubicBezTo>
                    <a:pt x="12" y="12"/>
                    <a:pt x="12" y="12"/>
                    <a:pt x="12" y="12"/>
                  </a:cubicBezTo>
                  <a:cubicBezTo>
                    <a:pt x="285" y="12"/>
                    <a:pt x="285" y="12"/>
                    <a:pt x="285" y="12"/>
                  </a:cubicBezTo>
                  <a:lnTo>
                    <a:pt x="285" y="34"/>
                  </a:lnTo>
                  <a:close/>
                  <a:moveTo>
                    <a:pt x="35" y="262"/>
                  </a:moveTo>
                  <a:cubicBezTo>
                    <a:pt x="161" y="262"/>
                    <a:pt x="161" y="262"/>
                    <a:pt x="161" y="262"/>
                  </a:cubicBezTo>
                  <a:cubicBezTo>
                    <a:pt x="161" y="161"/>
                    <a:pt x="161" y="161"/>
                    <a:pt x="161" y="161"/>
                  </a:cubicBezTo>
                  <a:cubicBezTo>
                    <a:pt x="35" y="161"/>
                    <a:pt x="35" y="161"/>
                    <a:pt x="35" y="161"/>
                  </a:cubicBezTo>
                  <a:lnTo>
                    <a:pt x="35" y="262"/>
                  </a:lnTo>
                  <a:close/>
                  <a:moveTo>
                    <a:pt x="47" y="173"/>
                  </a:moveTo>
                  <a:cubicBezTo>
                    <a:pt x="149" y="173"/>
                    <a:pt x="149" y="173"/>
                    <a:pt x="149" y="173"/>
                  </a:cubicBezTo>
                  <a:cubicBezTo>
                    <a:pt x="149" y="250"/>
                    <a:pt x="149" y="250"/>
                    <a:pt x="149" y="250"/>
                  </a:cubicBezTo>
                  <a:cubicBezTo>
                    <a:pt x="47" y="250"/>
                    <a:pt x="47" y="250"/>
                    <a:pt x="47" y="250"/>
                  </a:cubicBezTo>
                  <a:lnTo>
                    <a:pt x="4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9" name="Icon"/>
            <p:cNvSpPr>
              <a:spLocks noEditPoints="1"/>
            </p:cNvSpPr>
            <p:nvPr/>
          </p:nvSpPr>
          <p:spPr bwMode="auto">
            <a:xfrm>
              <a:off x="12062533" y="5859782"/>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0" name="Icon"/>
            <p:cNvSpPr>
              <a:spLocks noChangeAspect="1" noEditPoints="1"/>
            </p:cNvSpPr>
            <p:nvPr/>
          </p:nvSpPr>
          <p:spPr bwMode="auto">
            <a:xfrm>
              <a:off x="15741131" y="6465839"/>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1" name="Icon"/>
            <p:cNvSpPr>
              <a:spLocks noChangeAspect="1" noEditPoints="1"/>
            </p:cNvSpPr>
            <p:nvPr/>
          </p:nvSpPr>
          <p:spPr bwMode="auto">
            <a:xfrm>
              <a:off x="15008184" y="6489479"/>
              <a:ext cx="571429" cy="368203"/>
            </a:xfrm>
            <a:custGeom>
              <a:avLst/>
              <a:gdLst>
                <a:gd name="T0" fmla="*/ 211 w 421"/>
                <a:gd name="T1" fmla="*/ 0 h 270"/>
                <a:gd name="T2" fmla="*/ 421 w 421"/>
                <a:gd name="T3" fmla="*/ 87 h 270"/>
                <a:gd name="T4" fmla="*/ 211 w 421"/>
                <a:gd name="T5" fmla="*/ 174 h 270"/>
                <a:gd name="T6" fmla="*/ 96 w 421"/>
                <a:gd name="T7" fmla="*/ 127 h 270"/>
                <a:gd name="T8" fmla="*/ 203 w 421"/>
                <a:gd name="T9" fmla="*/ 82 h 270"/>
                <a:gd name="T10" fmla="*/ 206 w 421"/>
                <a:gd name="T11" fmla="*/ 76 h 270"/>
                <a:gd name="T12" fmla="*/ 200 w 421"/>
                <a:gd name="T13" fmla="*/ 74 h 270"/>
                <a:gd name="T14" fmla="*/ 84 w 421"/>
                <a:gd name="T15" fmla="*/ 122 h 270"/>
                <a:gd name="T16" fmla="*/ 0 w 421"/>
                <a:gd name="T17" fmla="*/ 87 h 270"/>
                <a:gd name="T18" fmla="*/ 211 w 421"/>
                <a:gd name="T19" fmla="*/ 0 h 270"/>
                <a:gd name="T20" fmla="*/ 211 w 421"/>
                <a:gd name="T21" fmla="*/ 184 h 270"/>
                <a:gd name="T22" fmla="*/ 209 w 421"/>
                <a:gd name="T23" fmla="*/ 184 h 270"/>
                <a:gd name="T24" fmla="*/ 103 w 421"/>
                <a:gd name="T25" fmla="*/ 140 h 270"/>
                <a:gd name="T26" fmla="*/ 103 w 421"/>
                <a:gd name="T27" fmla="*/ 209 h 270"/>
                <a:gd name="T28" fmla="*/ 209 w 421"/>
                <a:gd name="T29" fmla="*/ 267 h 270"/>
                <a:gd name="T30" fmla="*/ 314 w 421"/>
                <a:gd name="T31" fmla="*/ 209 h 270"/>
                <a:gd name="T32" fmla="*/ 314 w 421"/>
                <a:gd name="T33" fmla="*/ 142 h 270"/>
                <a:gd name="T34" fmla="*/ 212 w 421"/>
                <a:gd name="T35" fmla="*/ 184 h 270"/>
                <a:gd name="T36" fmla="*/ 211 w 421"/>
                <a:gd name="T37" fmla="*/ 184 h 270"/>
                <a:gd name="T38" fmla="*/ 87 w 421"/>
                <a:gd name="T39" fmla="*/ 270 h 270"/>
                <a:gd name="T40" fmla="*/ 73 w 421"/>
                <a:gd name="T41" fmla="*/ 165 h 270"/>
                <a:gd name="T42" fmla="*/ 85 w 421"/>
                <a:gd name="T43" fmla="*/ 146 h 270"/>
                <a:gd name="T44" fmla="*/ 65 w 421"/>
                <a:gd name="T45" fmla="*/ 125 h 270"/>
                <a:gd name="T46" fmla="*/ 45 w 421"/>
                <a:gd name="T47" fmla="*/ 146 h 270"/>
                <a:gd name="T48" fmla="*/ 57 w 421"/>
                <a:gd name="T49" fmla="*/ 165 h 270"/>
                <a:gd name="T50" fmla="*/ 43 w 421"/>
                <a:gd name="T51" fmla="*/ 270 h 270"/>
                <a:gd name="T52" fmla="*/ 87 w 421"/>
                <a:gd name="T53"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270">
                  <a:moveTo>
                    <a:pt x="211" y="0"/>
                  </a:moveTo>
                  <a:cubicBezTo>
                    <a:pt x="421" y="87"/>
                    <a:pt x="421" y="87"/>
                    <a:pt x="421" y="87"/>
                  </a:cubicBezTo>
                  <a:cubicBezTo>
                    <a:pt x="211" y="174"/>
                    <a:pt x="211" y="174"/>
                    <a:pt x="211" y="174"/>
                  </a:cubicBezTo>
                  <a:cubicBezTo>
                    <a:pt x="96" y="127"/>
                    <a:pt x="96" y="127"/>
                    <a:pt x="96" y="127"/>
                  </a:cubicBezTo>
                  <a:cubicBezTo>
                    <a:pt x="203" y="82"/>
                    <a:pt x="203" y="82"/>
                    <a:pt x="203" y="82"/>
                  </a:cubicBezTo>
                  <a:cubicBezTo>
                    <a:pt x="206" y="81"/>
                    <a:pt x="207" y="79"/>
                    <a:pt x="206" y="76"/>
                  </a:cubicBezTo>
                  <a:cubicBezTo>
                    <a:pt x="205" y="74"/>
                    <a:pt x="202" y="73"/>
                    <a:pt x="200" y="74"/>
                  </a:cubicBezTo>
                  <a:cubicBezTo>
                    <a:pt x="84" y="122"/>
                    <a:pt x="84" y="122"/>
                    <a:pt x="84" y="122"/>
                  </a:cubicBezTo>
                  <a:cubicBezTo>
                    <a:pt x="0" y="87"/>
                    <a:pt x="0" y="87"/>
                    <a:pt x="0" y="87"/>
                  </a:cubicBezTo>
                  <a:lnTo>
                    <a:pt x="211" y="0"/>
                  </a:lnTo>
                  <a:close/>
                  <a:moveTo>
                    <a:pt x="211" y="184"/>
                  </a:moveTo>
                  <a:cubicBezTo>
                    <a:pt x="210" y="184"/>
                    <a:pt x="209" y="184"/>
                    <a:pt x="209" y="184"/>
                  </a:cubicBezTo>
                  <a:cubicBezTo>
                    <a:pt x="103" y="140"/>
                    <a:pt x="103" y="140"/>
                    <a:pt x="103" y="140"/>
                  </a:cubicBezTo>
                  <a:cubicBezTo>
                    <a:pt x="103" y="209"/>
                    <a:pt x="103" y="209"/>
                    <a:pt x="103" y="209"/>
                  </a:cubicBezTo>
                  <a:cubicBezTo>
                    <a:pt x="154" y="209"/>
                    <a:pt x="196" y="234"/>
                    <a:pt x="209" y="267"/>
                  </a:cubicBezTo>
                  <a:cubicBezTo>
                    <a:pt x="222" y="234"/>
                    <a:pt x="264" y="209"/>
                    <a:pt x="314" y="209"/>
                  </a:cubicBezTo>
                  <a:cubicBezTo>
                    <a:pt x="314" y="142"/>
                    <a:pt x="314" y="142"/>
                    <a:pt x="314" y="142"/>
                  </a:cubicBezTo>
                  <a:cubicBezTo>
                    <a:pt x="212" y="184"/>
                    <a:pt x="212" y="184"/>
                    <a:pt x="212" y="184"/>
                  </a:cubicBezTo>
                  <a:cubicBezTo>
                    <a:pt x="212" y="184"/>
                    <a:pt x="211" y="184"/>
                    <a:pt x="211" y="184"/>
                  </a:cubicBezTo>
                  <a:close/>
                  <a:moveTo>
                    <a:pt x="87" y="270"/>
                  </a:moveTo>
                  <a:cubicBezTo>
                    <a:pt x="73" y="165"/>
                    <a:pt x="73" y="165"/>
                    <a:pt x="73" y="165"/>
                  </a:cubicBezTo>
                  <a:cubicBezTo>
                    <a:pt x="80" y="161"/>
                    <a:pt x="85" y="154"/>
                    <a:pt x="85" y="146"/>
                  </a:cubicBezTo>
                  <a:cubicBezTo>
                    <a:pt x="85" y="134"/>
                    <a:pt x="76" y="125"/>
                    <a:pt x="65" y="125"/>
                  </a:cubicBezTo>
                  <a:cubicBezTo>
                    <a:pt x="54" y="125"/>
                    <a:pt x="45" y="134"/>
                    <a:pt x="45" y="146"/>
                  </a:cubicBezTo>
                  <a:cubicBezTo>
                    <a:pt x="45" y="154"/>
                    <a:pt x="50" y="161"/>
                    <a:pt x="57" y="165"/>
                  </a:cubicBezTo>
                  <a:cubicBezTo>
                    <a:pt x="43" y="270"/>
                    <a:pt x="43" y="270"/>
                    <a:pt x="43" y="270"/>
                  </a:cubicBezTo>
                  <a:lnTo>
                    <a:pt x="87"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2" name="Icon"/>
            <p:cNvSpPr>
              <a:spLocks noChangeAspect="1" noEditPoints="1"/>
            </p:cNvSpPr>
            <p:nvPr/>
          </p:nvSpPr>
          <p:spPr bwMode="auto">
            <a:xfrm>
              <a:off x="13842312" y="5870052"/>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58" name="Icon"/>
            <p:cNvSpPr>
              <a:spLocks noEditPoints="1"/>
            </p:cNvSpPr>
            <p:nvPr/>
          </p:nvSpPr>
          <p:spPr bwMode="auto">
            <a:xfrm>
              <a:off x="-1530510" y="5874506"/>
              <a:ext cx="405831" cy="406575"/>
            </a:xfrm>
            <a:custGeom>
              <a:avLst/>
              <a:gdLst>
                <a:gd name="T0" fmla="*/ 197 w 228"/>
                <a:gd name="T1" fmla="*/ 35 h 228"/>
                <a:gd name="T2" fmla="*/ 114 w 228"/>
                <a:gd name="T3" fmla="*/ 0 h 228"/>
                <a:gd name="T4" fmla="*/ 31 w 228"/>
                <a:gd name="T5" fmla="*/ 36 h 228"/>
                <a:gd name="T6" fmla="*/ 0 w 228"/>
                <a:gd name="T7" fmla="*/ 114 h 228"/>
                <a:gd name="T8" fmla="*/ 32 w 228"/>
                <a:gd name="T9" fmla="*/ 192 h 228"/>
                <a:gd name="T10" fmla="*/ 114 w 228"/>
                <a:gd name="T11" fmla="*/ 228 h 228"/>
                <a:gd name="T12" fmla="*/ 197 w 228"/>
                <a:gd name="T13" fmla="*/ 192 h 228"/>
                <a:gd name="T14" fmla="*/ 228 w 228"/>
                <a:gd name="T15" fmla="*/ 114 h 228"/>
                <a:gd name="T16" fmla="*/ 215 w 228"/>
                <a:gd name="T17" fmla="*/ 83 h 228"/>
                <a:gd name="T18" fmla="*/ 199 w 228"/>
                <a:gd name="T19" fmla="*/ 111 h 228"/>
                <a:gd name="T20" fmla="*/ 159 w 228"/>
                <a:gd name="T21" fmla="*/ 110 h 228"/>
                <a:gd name="T22" fmla="*/ 139 w 228"/>
                <a:gd name="T23" fmla="*/ 76 h 228"/>
                <a:gd name="T24" fmla="*/ 159 w 228"/>
                <a:gd name="T25" fmla="*/ 41 h 228"/>
                <a:gd name="T26" fmla="*/ 215 w 228"/>
                <a:gd name="T27" fmla="*/ 83 h 228"/>
                <a:gd name="T28" fmla="*/ 134 w 228"/>
                <a:gd name="T29" fmla="*/ 149 h 228"/>
                <a:gd name="T30" fmla="*/ 74 w 228"/>
                <a:gd name="T31" fmla="*/ 114 h 228"/>
                <a:gd name="T32" fmla="*/ 134 w 228"/>
                <a:gd name="T33" fmla="*/ 79 h 228"/>
                <a:gd name="T34" fmla="*/ 185 w 228"/>
                <a:gd name="T35" fmla="*/ 35 h 228"/>
                <a:gd name="T36" fmla="*/ 146 w 228"/>
                <a:gd name="T37" fmla="*/ 13 h 228"/>
                <a:gd name="T38" fmla="*/ 89 w 228"/>
                <a:gd name="T39" fmla="*/ 11 h 228"/>
                <a:gd name="T40" fmla="*/ 139 w 228"/>
                <a:gd name="T41" fmla="*/ 11 h 228"/>
                <a:gd name="T42" fmla="*/ 154 w 228"/>
                <a:gd name="T43" fmla="*/ 38 h 228"/>
                <a:gd name="T44" fmla="*/ 134 w 228"/>
                <a:gd name="T45" fmla="*/ 73 h 228"/>
                <a:gd name="T46" fmla="*/ 94 w 228"/>
                <a:gd name="T47" fmla="*/ 73 h 228"/>
                <a:gd name="T48" fmla="*/ 73 w 228"/>
                <a:gd name="T49" fmla="*/ 38 h 228"/>
                <a:gd name="T50" fmla="*/ 82 w 228"/>
                <a:gd name="T51" fmla="*/ 13 h 228"/>
                <a:gd name="T52" fmla="*/ 42 w 228"/>
                <a:gd name="T53" fmla="*/ 36 h 228"/>
                <a:gd name="T54" fmla="*/ 37 w 228"/>
                <a:gd name="T55" fmla="*/ 41 h 228"/>
                <a:gd name="T56" fmla="*/ 69 w 228"/>
                <a:gd name="T57" fmla="*/ 41 h 228"/>
                <a:gd name="T58" fmla="*/ 89 w 228"/>
                <a:gd name="T59" fmla="*/ 76 h 228"/>
                <a:gd name="T60" fmla="*/ 28 w 228"/>
                <a:gd name="T61" fmla="*/ 111 h 228"/>
                <a:gd name="T62" fmla="*/ 37 w 228"/>
                <a:gd name="T63" fmla="*/ 41 h 228"/>
                <a:gd name="T64" fmla="*/ 10 w 228"/>
                <a:gd name="T65" fmla="*/ 91 h 228"/>
                <a:gd name="T66" fmla="*/ 11 w 228"/>
                <a:gd name="T67" fmla="*/ 137 h 228"/>
                <a:gd name="T68" fmla="*/ 13 w 228"/>
                <a:gd name="T69" fmla="*/ 145 h 228"/>
                <a:gd name="T70" fmla="*/ 69 w 228"/>
                <a:gd name="T71" fmla="*/ 117 h 228"/>
                <a:gd name="T72" fmla="*/ 90 w 228"/>
                <a:gd name="T73" fmla="*/ 152 h 228"/>
                <a:gd name="T74" fmla="*/ 68 w 228"/>
                <a:gd name="T75" fmla="*/ 187 h 228"/>
                <a:gd name="T76" fmla="*/ 13 w 228"/>
                <a:gd name="T77" fmla="*/ 145 h 228"/>
                <a:gd name="T78" fmla="*/ 69 w 228"/>
                <a:gd name="T79" fmla="*/ 192 h 228"/>
                <a:gd name="T80" fmla="*/ 43 w 228"/>
                <a:gd name="T81" fmla="*/ 192 h 228"/>
                <a:gd name="T82" fmla="*/ 114 w 228"/>
                <a:gd name="T83" fmla="*/ 220 h 228"/>
                <a:gd name="T84" fmla="*/ 74 w 228"/>
                <a:gd name="T85" fmla="*/ 190 h 228"/>
                <a:gd name="T86" fmla="*/ 94 w 228"/>
                <a:gd name="T87" fmla="*/ 154 h 228"/>
                <a:gd name="T88" fmla="*/ 134 w 228"/>
                <a:gd name="T89" fmla="*/ 154 h 228"/>
                <a:gd name="T90" fmla="*/ 139 w 228"/>
                <a:gd name="T91" fmla="*/ 217 h 228"/>
                <a:gd name="T92" fmla="*/ 159 w 228"/>
                <a:gd name="T93" fmla="*/ 192 h 228"/>
                <a:gd name="T94" fmla="*/ 146 w 228"/>
                <a:gd name="T95" fmla="*/ 215 h 228"/>
                <a:gd name="T96" fmla="*/ 159 w 228"/>
                <a:gd name="T97" fmla="*/ 186 h 228"/>
                <a:gd name="T98" fmla="*/ 159 w 228"/>
                <a:gd name="T99" fmla="*/ 116 h 228"/>
                <a:gd name="T100" fmla="*/ 199 w 228"/>
                <a:gd name="T101" fmla="*/ 116 h 228"/>
                <a:gd name="T102" fmla="*/ 216 w 228"/>
                <a:gd name="T103" fmla="*/ 144 h 228"/>
                <a:gd name="T104" fmla="*/ 217 w 228"/>
                <a:gd name="T105" fmla="*/ 136 h 228"/>
                <a:gd name="T106" fmla="*/ 217 w 228"/>
                <a:gd name="T107" fmla="*/ 91 h 228"/>
                <a:gd name="T108" fmla="*/ 217 w 228"/>
                <a:gd name="T10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28">
                  <a:moveTo>
                    <a:pt x="223" y="81"/>
                  </a:moveTo>
                  <a:cubicBezTo>
                    <a:pt x="218" y="64"/>
                    <a:pt x="209" y="48"/>
                    <a:pt x="197" y="35"/>
                  </a:cubicBezTo>
                  <a:cubicBezTo>
                    <a:pt x="182" y="20"/>
                    <a:pt x="162" y="8"/>
                    <a:pt x="140" y="3"/>
                  </a:cubicBezTo>
                  <a:cubicBezTo>
                    <a:pt x="132" y="1"/>
                    <a:pt x="123" y="0"/>
                    <a:pt x="114" y="0"/>
                  </a:cubicBezTo>
                  <a:cubicBezTo>
                    <a:pt x="105" y="0"/>
                    <a:pt x="96" y="1"/>
                    <a:pt x="87" y="3"/>
                  </a:cubicBezTo>
                  <a:cubicBezTo>
                    <a:pt x="65" y="8"/>
                    <a:pt x="46" y="20"/>
                    <a:pt x="31" y="36"/>
                  </a:cubicBezTo>
                  <a:cubicBezTo>
                    <a:pt x="19" y="48"/>
                    <a:pt x="10" y="64"/>
                    <a:pt x="5" y="81"/>
                  </a:cubicBezTo>
                  <a:cubicBezTo>
                    <a:pt x="2" y="91"/>
                    <a:pt x="0" y="102"/>
                    <a:pt x="0" y="114"/>
                  </a:cubicBezTo>
                  <a:cubicBezTo>
                    <a:pt x="0" y="125"/>
                    <a:pt x="2" y="137"/>
                    <a:pt x="5" y="147"/>
                  </a:cubicBezTo>
                  <a:cubicBezTo>
                    <a:pt x="10" y="164"/>
                    <a:pt x="19" y="180"/>
                    <a:pt x="32" y="192"/>
                  </a:cubicBezTo>
                  <a:cubicBezTo>
                    <a:pt x="46" y="208"/>
                    <a:pt x="66" y="219"/>
                    <a:pt x="87" y="225"/>
                  </a:cubicBezTo>
                  <a:cubicBezTo>
                    <a:pt x="96" y="227"/>
                    <a:pt x="105" y="228"/>
                    <a:pt x="114" y="228"/>
                  </a:cubicBezTo>
                  <a:cubicBezTo>
                    <a:pt x="123" y="228"/>
                    <a:pt x="132" y="227"/>
                    <a:pt x="140" y="225"/>
                  </a:cubicBezTo>
                  <a:cubicBezTo>
                    <a:pt x="162" y="219"/>
                    <a:pt x="182" y="208"/>
                    <a:pt x="197" y="192"/>
                  </a:cubicBezTo>
                  <a:cubicBezTo>
                    <a:pt x="209" y="179"/>
                    <a:pt x="218" y="163"/>
                    <a:pt x="223" y="146"/>
                  </a:cubicBezTo>
                  <a:cubicBezTo>
                    <a:pt x="226" y="136"/>
                    <a:pt x="228" y="125"/>
                    <a:pt x="228" y="114"/>
                  </a:cubicBezTo>
                  <a:cubicBezTo>
                    <a:pt x="228" y="102"/>
                    <a:pt x="226" y="91"/>
                    <a:pt x="223" y="81"/>
                  </a:cubicBezTo>
                  <a:close/>
                  <a:moveTo>
                    <a:pt x="215" y="83"/>
                  </a:moveTo>
                  <a:cubicBezTo>
                    <a:pt x="200" y="110"/>
                    <a:pt x="200" y="110"/>
                    <a:pt x="200" y="110"/>
                  </a:cubicBezTo>
                  <a:cubicBezTo>
                    <a:pt x="199" y="111"/>
                    <a:pt x="199" y="111"/>
                    <a:pt x="199" y="111"/>
                  </a:cubicBezTo>
                  <a:cubicBezTo>
                    <a:pt x="159" y="111"/>
                    <a:pt x="159" y="111"/>
                    <a:pt x="159" y="111"/>
                  </a:cubicBezTo>
                  <a:cubicBezTo>
                    <a:pt x="159" y="110"/>
                    <a:pt x="159" y="110"/>
                    <a:pt x="159" y="110"/>
                  </a:cubicBezTo>
                  <a:cubicBezTo>
                    <a:pt x="139" y="76"/>
                    <a:pt x="139" y="76"/>
                    <a:pt x="139" y="76"/>
                  </a:cubicBezTo>
                  <a:cubicBezTo>
                    <a:pt x="139" y="76"/>
                    <a:pt x="139" y="76"/>
                    <a:pt x="139" y="76"/>
                  </a:cubicBezTo>
                  <a:cubicBezTo>
                    <a:pt x="159" y="41"/>
                    <a:pt x="159" y="41"/>
                    <a:pt x="159" y="41"/>
                  </a:cubicBezTo>
                  <a:cubicBezTo>
                    <a:pt x="159" y="41"/>
                    <a:pt x="159" y="41"/>
                    <a:pt x="159" y="41"/>
                  </a:cubicBezTo>
                  <a:cubicBezTo>
                    <a:pt x="191" y="41"/>
                    <a:pt x="191" y="41"/>
                    <a:pt x="191" y="41"/>
                  </a:cubicBezTo>
                  <a:cubicBezTo>
                    <a:pt x="202" y="53"/>
                    <a:pt x="211" y="67"/>
                    <a:pt x="215" y="83"/>
                  </a:cubicBezTo>
                  <a:close/>
                  <a:moveTo>
                    <a:pt x="154" y="113"/>
                  </a:moveTo>
                  <a:cubicBezTo>
                    <a:pt x="134" y="149"/>
                    <a:pt x="134" y="149"/>
                    <a:pt x="134" y="149"/>
                  </a:cubicBezTo>
                  <a:cubicBezTo>
                    <a:pt x="94" y="149"/>
                    <a:pt x="94" y="149"/>
                    <a:pt x="94" y="149"/>
                  </a:cubicBezTo>
                  <a:cubicBezTo>
                    <a:pt x="74" y="114"/>
                    <a:pt x="74" y="114"/>
                    <a:pt x="74" y="114"/>
                  </a:cubicBezTo>
                  <a:cubicBezTo>
                    <a:pt x="94" y="79"/>
                    <a:pt x="94" y="79"/>
                    <a:pt x="94" y="79"/>
                  </a:cubicBezTo>
                  <a:cubicBezTo>
                    <a:pt x="134" y="79"/>
                    <a:pt x="134" y="79"/>
                    <a:pt x="134" y="79"/>
                  </a:cubicBezTo>
                  <a:lnTo>
                    <a:pt x="154" y="113"/>
                  </a:lnTo>
                  <a:close/>
                  <a:moveTo>
                    <a:pt x="185" y="35"/>
                  </a:moveTo>
                  <a:cubicBezTo>
                    <a:pt x="159" y="35"/>
                    <a:pt x="159" y="35"/>
                    <a:pt x="159" y="35"/>
                  </a:cubicBezTo>
                  <a:cubicBezTo>
                    <a:pt x="146" y="13"/>
                    <a:pt x="146" y="13"/>
                    <a:pt x="146" y="13"/>
                  </a:cubicBezTo>
                  <a:cubicBezTo>
                    <a:pt x="161" y="17"/>
                    <a:pt x="174" y="25"/>
                    <a:pt x="185" y="35"/>
                  </a:cubicBezTo>
                  <a:close/>
                  <a:moveTo>
                    <a:pt x="89" y="11"/>
                  </a:moveTo>
                  <a:cubicBezTo>
                    <a:pt x="97" y="9"/>
                    <a:pt x="105" y="8"/>
                    <a:pt x="114" y="8"/>
                  </a:cubicBezTo>
                  <a:cubicBezTo>
                    <a:pt x="122" y="8"/>
                    <a:pt x="131" y="9"/>
                    <a:pt x="139" y="11"/>
                  </a:cubicBezTo>
                  <a:cubicBezTo>
                    <a:pt x="154" y="38"/>
                    <a:pt x="154" y="38"/>
                    <a:pt x="154" y="38"/>
                  </a:cubicBezTo>
                  <a:cubicBezTo>
                    <a:pt x="154" y="38"/>
                    <a:pt x="154" y="38"/>
                    <a:pt x="154" y="38"/>
                  </a:cubicBezTo>
                  <a:cubicBezTo>
                    <a:pt x="134" y="73"/>
                    <a:pt x="134" y="73"/>
                    <a:pt x="134" y="73"/>
                  </a:cubicBezTo>
                  <a:cubicBezTo>
                    <a:pt x="134" y="73"/>
                    <a:pt x="134" y="73"/>
                    <a:pt x="134" y="73"/>
                  </a:cubicBezTo>
                  <a:cubicBezTo>
                    <a:pt x="94" y="73"/>
                    <a:pt x="94" y="73"/>
                    <a:pt x="94" y="73"/>
                  </a:cubicBezTo>
                  <a:cubicBezTo>
                    <a:pt x="94" y="73"/>
                    <a:pt x="94" y="73"/>
                    <a:pt x="94" y="73"/>
                  </a:cubicBezTo>
                  <a:cubicBezTo>
                    <a:pt x="73" y="38"/>
                    <a:pt x="73" y="38"/>
                    <a:pt x="73" y="38"/>
                  </a:cubicBezTo>
                  <a:cubicBezTo>
                    <a:pt x="73" y="38"/>
                    <a:pt x="73" y="38"/>
                    <a:pt x="73" y="38"/>
                  </a:cubicBezTo>
                  <a:lnTo>
                    <a:pt x="89" y="11"/>
                  </a:lnTo>
                  <a:close/>
                  <a:moveTo>
                    <a:pt x="82" y="13"/>
                  </a:moveTo>
                  <a:cubicBezTo>
                    <a:pt x="68" y="36"/>
                    <a:pt x="68" y="36"/>
                    <a:pt x="68" y="36"/>
                  </a:cubicBezTo>
                  <a:cubicBezTo>
                    <a:pt x="42" y="36"/>
                    <a:pt x="42" y="36"/>
                    <a:pt x="42" y="36"/>
                  </a:cubicBezTo>
                  <a:cubicBezTo>
                    <a:pt x="53" y="25"/>
                    <a:pt x="67" y="17"/>
                    <a:pt x="82" y="13"/>
                  </a:cubicBezTo>
                  <a:close/>
                  <a:moveTo>
                    <a:pt x="37" y="41"/>
                  </a:moveTo>
                  <a:cubicBezTo>
                    <a:pt x="69" y="41"/>
                    <a:pt x="69" y="41"/>
                    <a:pt x="69" y="41"/>
                  </a:cubicBezTo>
                  <a:cubicBezTo>
                    <a:pt x="69" y="41"/>
                    <a:pt x="69" y="41"/>
                    <a:pt x="69" y="41"/>
                  </a:cubicBezTo>
                  <a:cubicBezTo>
                    <a:pt x="89" y="76"/>
                    <a:pt x="89" y="76"/>
                    <a:pt x="89" y="76"/>
                  </a:cubicBezTo>
                  <a:cubicBezTo>
                    <a:pt x="89" y="76"/>
                    <a:pt x="89" y="76"/>
                    <a:pt x="89" y="76"/>
                  </a:cubicBezTo>
                  <a:cubicBezTo>
                    <a:pt x="69" y="111"/>
                    <a:pt x="69" y="111"/>
                    <a:pt x="69" y="111"/>
                  </a:cubicBezTo>
                  <a:cubicBezTo>
                    <a:pt x="28" y="111"/>
                    <a:pt x="28" y="111"/>
                    <a:pt x="28" y="111"/>
                  </a:cubicBezTo>
                  <a:cubicBezTo>
                    <a:pt x="12" y="84"/>
                    <a:pt x="12" y="84"/>
                    <a:pt x="12" y="84"/>
                  </a:cubicBezTo>
                  <a:cubicBezTo>
                    <a:pt x="17" y="67"/>
                    <a:pt x="26" y="53"/>
                    <a:pt x="37" y="41"/>
                  </a:cubicBezTo>
                  <a:close/>
                  <a:moveTo>
                    <a:pt x="8" y="114"/>
                  </a:moveTo>
                  <a:cubicBezTo>
                    <a:pt x="8" y="106"/>
                    <a:pt x="9" y="98"/>
                    <a:pt x="10" y="91"/>
                  </a:cubicBezTo>
                  <a:cubicBezTo>
                    <a:pt x="24" y="114"/>
                    <a:pt x="24" y="114"/>
                    <a:pt x="24" y="114"/>
                  </a:cubicBezTo>
                  <a:cubicBezTo>
                    <a:pt x="11" y="137"/>
                    <a:pt x="11" y="137"/>
                    <a:pt x="11" y="137"/>
                  </a:cubicBezTo>
                  <a:cubicBezTo>
                    <a:pt x="9" y="130"/>
                    <a:pt x="8" y="122"/>
                    <a:pt x="8" y="114"/>
                  </a:cubicBezTo>
                  <a:close/>
                  <a:moveTo>
                    <a:pt x="13" y="145"/>
                  </a:moveTo>
                  <a:cubicBezTo>
                    <a:pt x="29" y="117"/>
                    <a:pt x="29" y="117"/>
                    <a:pt x="29" y="117"/>
                  </a:cubicBezTo>
                  <a:cubicBezTo>
                    <a:pt x="69" y="117"/>
                    <a:pt x="69" y="117"/>
                    <a:pt x="69" y="117"/>
                  </a:cubicBezTo>
                  <a:cubicBezTo>
                    <a:pt x="89" y="151"/>
                    <a:pt x="89" y="151"/>
                    <a:pt x="89" y="151"/>
                  </a:cubicBezTo>
                  <a:cubicBezTo>
                    <a:pt x="90" y="152"/>
                    <a:pt x="90" y="152"/>
                    <a:pt x="90" y="152"/>
                  </a:cubicBezTo>
                  <a:cubicBezTo>
                    <a:pt x="69" y="187"/>
                    <a:pt x="69" y="187"/>
                    <a:pt x="69" y="187"/>
                  </a:cubicBezTo>
                  <a:cubicBezTo>
                    <a:pt x="68" y="187"/>
                    <a:pt x="68" y="187"/>
                    <a:pt x="68" y="187"/>
                  </a:cubicBezTo>
                  <a:cubicBezTo>
                    <a:pt x="37" y="187"/>
                    <a:pt x="37" y="187"/>
                    <a:pt x="37" y="187"/>
                  </a:cubicBezTo>
                  <a:cubicBezTo>
                    <a:pt x="26" y="175"/>
                    <a:pt x="17" y="161"/>
                    <a:pt x="13" y="145"/>
                  </a:cubicBezTo>
                  <a:close/>
                  <a:moveTo>
                    <a:pt x="43" y="192"/>
                  </a:moveTo>
                  <a:cubicBezTo>
                    <a:pt x="69" y="192"/>
                    <a:pt x="69" y="192"/>
                    <a:pt x="69" y="192"/>
                  </a:cubicBezTo>
                  <a:cubicBezTo>
                    <a:pt x="82" y="215"/>
                    <a:pt x="82" y="215"/>
                    <a:pt x="82" y="215"/>
                  </a:cubicBezTo>
                  <a:cubicBezTo>
                    <a:pt x="67" y="210"/>
                    <a:pt x="54" y="202"/>
                    <a:pt x="43" y="192"/>
                  </a:cubicBezTo>
                  <a:close/>
                  <a:moveTo>
                    <a:pt x="139" y="217"/>
                  </a:moveTo>
                  <a:cubicBezTo>
                    <a:pt x="131" y="219"/>
                    <a:pt x="122" y="220"/>
                    <a:pt x="114" y="220"/>
                  </a:cubicBezTo>
                  <a:cubicBezTo>
                    <a:pt x="105" y="220"/>
                    <a:pt x="97" y="219"/>
                    <a:pt x="89" y="217"/>
                  </a:cubicBezTo>
                  <a:cubicBezTo>
                    <a:pt x="74" y="190"/>
                    <a:pt x="74" y="190"/>
                    <a:pt x="74" y="190"/>
                  </a:cubicBezTo>
                  <a:cubicBezTo>
                    <a:pt x="73" y="189"/>
                    <a:pt x="73" y="189"/>
                    <a:pt x="73" y="189"/>
                  </a:cubicBezTo>
                  <a:cubicBezTo>
                    <a:pt x="94" y="154"/>
                    <a:pt x="94" y="154"/>
                    <a:pt x="94" y="154"/>
                  </a:cubicBezTo>
                  <a:cubicBezTo>
                    <a:pt x="95" y="154"/>
                    <a:pt x="95" y="154"/>
                    <a:pt x="95" y="154"/>
                  </a:cubicBezTo>
                  <a:cubicBezTo>
                    <a:pt x="134" y="154"/>
                    <a:pt x="134" y="154"/>
                    <a:pt x="134" y="154"/>
                  </a:cubicBezTo>
                  <a:cubicBezTo>
                    <a:pt x="154" y="189"/>
                    <a:pt x="154" y="189"/>
                    <a:pt x="154" y="189"/>
                  </a:cubicBezTo>
                  <a:lnTo>
                    <a:pt x="139" y="217"/>
                  </a:lnTo>
                  <a:close/>
                  <a:moveTo>
                    <a:pt x="146" y="215"/>
                  </a:moveTo>
                  <a:cubicBezTo>
                    <a:pt x="159" y="192"/>
                    <a:pt x="159" y="192"/>
                    <a:pt x="159" y="192"/>
                  </a:cubicBezTo>
                  <a:cubicBezTo>
                    <a:pt x="186" y="192"/>
                    <a:pt x="186" y="192"/>
                    <a:pt x="186" y="192"/>
                  </a:cubicBezTo>
                  <a:cubicBezTo>
                    <a:pt x="174" y="202"/>
                    <a:pt x="161" y="210"/>
                    <a:pt x="146" y="215"/>
                  </a:cubicBezTo>
                  <a:close/>
                  <a:moveTo>
                    <a:pt x="191" y="186"/>
                  </a:moveTo>
                  <a:cubicBezTo>
                    <a:pt x="159" y="186"/>
                    <a:pt x="159" y="186"/>
                    <a:pt x="159" y="186"/>
                  </a:cubicBezTo>
                  <a:cubicBezTo>
                    <a:pt x="139" y="151"/>
                    <a:pt x="139" y="151"/>
                    <a:pt x="139" y="151"/>
                  </a:cubicBezTo>
                  <a:cubicBezTo>
                    <a:pt x="159" y="116"/>
                    <a:pt x="159" y="116"/>
                    <a:pt x="159" y="116"/>
                  </a:cubicBezTo>
                  <a:cubicBezTo>
                    <a:pt x="159" y="116"/>
                    <a:pt x="159" y="116"/>
                    <a:pt x="159" y="116"/>
                  </a:cubicBezTo>
                  <a:cubicBezTo>
                    <a:pt x="199" y="116"/>
                    <a:pt x="199" y="116"/>
                    <a:pt x="199" y="116"/>
                  </a:cubicBezTo>
                  <a:cubicBezTo>
                    <a:pt x="200" y="116"/>
                    <a:pt x="200" y="116"/>
                    <a:pt x="200" y="116"/>
                  </a:cubicBezTo>
                  <a:cubicBezTo>
                    <a:pt x="216" y="144"/>
                    <a:pt x="216" y="144"/>
                    <a:pt x="216" y="144"/>
                  </a:cubicBezTo>
                  <a:cubicBezTo>
                    <a:pt x="211" y="160"/>
                    <a:pt x="202" y="174"/>
                    <a:pt x="191" y="186"/>
                  </a:cubicBezTo>
                  <a:close/>
                  <a:moveTo>
                    <a:pt x="217" y="136"/>
                  </a:moveTo>
                  <a:cubicBezTo>
                    <a:pt x="204" y="113"/>
                    <a:pt x="204" y="113"/>
                    <a:pt x="204" y="113"/>
                  </a:cubicBezTo>
                  <a:cubicBezTo>
                    <a:pt x="217" y="91"/>
                    <a:pt x="217" y="91"/>
                    <a:pt x="217" y="91"/>
                  </a:cubicBezTo>
                  <a:cubicBezTo>
                    <a:pt x="219" y="98"/>
                    <a:pt x="220" y="106"/>
                    <a:pt x="220" y="114"/>
                  </a:cubicBezTo>
                  <a:cubicBezTo>
                    <a:pt x="220" y="121"/>
                    <a:pt x="219" y="129"/>
                    <a:pt x="217"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sp>
        <p:nvSpPr>
          <p:cNvPr id="4" name="CTS_LayoutName" hidden="1"/>
          <p:cNvSpPr txBox="1"/>
          <p:nvPr userDrawn="1"/>
        </p:nvSpPr>
        <p:spPr>
          <a:xfrm>
            <a:off x="-914730" y="0"/>
            <a:ext cx="891224" cy="215444"/>
          </a:xfrm>
          <a:prstGeom prst="rect">
            <a:avLst/>
          </a:prstGeom>
          <a:noFill/>
        </p:spPr>
        <p:txBody>
          <a:bodyPr wrap="square" lIns="0" tIns="0" rIns="0" bIns="0" rtlCol="0">
            <a:noAutofit/>
          </a:bodyPr>
          <a:lstStyle/>
          <a:p>
            <a:pPr algn="r"/>
            <a:r>
              <a:rPr lang="en-GB" sz="1400" dirty="0"/>
              <a:t>Title</a:t>
            </a:r>
          </a:p>
        </p:txBody>
      </p:sp>
      <p:sp>
        <p:nvSpPr>
          <p:cNvPr id="2" name="Title 1"/>
          <p:cNvSpPr>
            <a:spLocks noGrp="1"/>
          </p:cNvSpPr>
          <p:nvPr userDrawn="1">
            <p:ph type="ctrTitle" hasCustomPrompt="1"/>
          </p:nvPr>
        </p:nvSpPr>
        <p:spPr bwMode="gray">
          <a:xfrm>
            <a:off x="450783" y="2664000"/>
            <a:ext cx="9790247" cy="972000"/>
          </a:xfrm>
        </p:spPr>
        <p:txBody>
          <a:bodyPr anchor="b" anchorCtr="0"/>
          <a:lstStyle>
            <a:lvl1pPr algn="l">
              <a:defRPr sz="3600">
                <a:solidFill>
                  <a:schemeClr val="tx2"/>
                </a:solidFill>
              </a:defRPr>
            </a:lvl1pPr>
          </a:lstStyle>
          <a:p>
            <a:r>
              <a:rPr lang="en-GB" noProof="0" dirty="0"/>
              <a:t>&lt;Insert presentation title&gt;</a:t>
            </a:r>
          </a:p>
        </p:txBody>
      </p:sp>
      <p:sp>
        <p:nvSpPr>
          <p:cNvPr id="3" name="Subtitle 2"/>
          <p:cNvSpPr>
            <a:spLocks noGrp="1"/>
          </p:cNvSpPr>
          <p:nvPr userDrawn="1">
            <p:ph type="subTitle" idx="1" hasCustomPrompt="1"/>
          </p:nvPr>
        </p:nvSpPr>
        <p:spPr bwMode="gray">
          <a:xfrm>
            <a:off x="450783" y="3924000"/>
            <a:ext cx="9790247" cy="468000"/>
          </a:xfrm>
          <a:prstGeom prst="rect">
            <a:avLst/>
          </a:prstGeom>
        </p:spPr>
        <p:txBody>
          <a:bodyPr/>
          <a:lstStyle>
            <a:lvl1pPr marL="0" indent="0" algn="l">
              <a:spcBef>
                <a:spcPts val="0"/>
              </a:spcBef>
              <a:buNone/>
              <a:defRPr sz="2800" baseline="0">
                <a:solidFill>
                  <a:schemeClr val="accent1"/>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GB" noProof="0" dirty="0"/>
              <a:t>&lt;Insert sub-title&gt;</a:t>
            </a:r>
          </a:p>
        </p:txBody>
      </p:sp>
      <p:pic>
        <p:nvPicPr>
          <p:cNvPr id="147" name="Picture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50000" y="540000"/>
            <a:ext cx="2088000" cy="742903"/>
          </a:xfrm>
          <a:prstGeom prst="rect">
            <a:avLst/>
          </a:prstGeom>
          <a:noFill/>
          <a:ln>
            <a:noFill/>
          </a:ln>
        </p:spPr>
      </p:pic>
      <p:sp>
        <p:nvSpPr>
          <p:cNvPr id="410" name="ClientLogoBox" hidden="1"/>
          <p:cNvSpPr/>
          <p:nvPr userDrawn="1"/>
        </p:nvSpPr>
        <p:spPr>
          <a:xfrm>
            <a:off x="8152484" y="435225"/>
            <a:ext cx="2088000" cy="81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noProof="0" dirty="0"/>
              <a:t>Client Logo</a:t>
            </a:r>
          </a:p>
        </p:txBody>
      </p:sp>
      <p:cxnSp>
        <p:nvCxnSpPr>
          <p:cNvPr id="411" name="Straight Connector 410"/>
          <p:cNvCxnSpPr/>
          <p:nvPr userDrawn="1"/>
        </p:nvCxnSpPr>
        <p:spPr bwMode="gray">
          <a:xfrm>
            <a:off x="450850" y="3781240"/>
            <a:ext cx="97932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96" name="Date"/>
          <p:cNvSpPr txBox="1"/>
          <p:nvPr userDrawn="1"/>
        </p:nvSpPr>
        <p:spPr bwMode="gray">
          <a:xfrm>
            <a:off x="445980" y="4679950"/>
            <a:ext cx="3164700" cy="169277"/>
          </a:xfrm>
          <a:prstGeom prst="rect">
            <a:avLst/>
          </a:prstGeom>
          <a:noFill/>
        </p:spPr>
        <p:txBody>
          <a:bodyPr wrap="square" lIns="0" tIns="0" rIns="0" bIns="0" rtlCol="0">
            <a:spAutoFit/>
          </a:bodyPr>
          <a:lstStyle/>
          <a:p>
            <a:r>
              <a:rPr lang="en-GB" sz="1100" noProof="0" dirty="0">
                <a:solidFill>
                  <a:schemeClr val="tx2"/>
                </a:solidFill>
              </a:rPr>
              <a:t>November 2019</a:t>
            </a:r>
          </a:p>
        </p:txBody>
      </p:sp>
      <p:sp>
        <p:nvSpPr>
          <p:cNvPr id="2097" name="Confidential"/>
          <p:cNvSpPr txBox="1"/>
          <p:nvPr userDrawn="1"/>
        </p:nvSpPr>
        <p:spPr bwMode="gray">
          <a:xfrm>
            <a:off x="444624" y="5097463"/>
            <a:ext cx="9792000" cy="153888"/>
          </a:xfrm>
          <a:prstGeom prst="rect">
            <a:avLst/>
          </a:prstGeom>
          <a:noFill/>
        </p:spPr>
        <p:txBody>
          <a:bodyPr wrap="square" lIns="0" tIns="0" rIns="0" bIns="0" rtlCol="0">
            <a:spAutoFit/>
          </a:bodyPr>
          <a:lstStyle/>
          <a:p>
            <a:endParaRPr lang="en-GB" sz="1000" noProof="0" dirty="0">
              <a:solidFill>
                <a:schemeClr val="tx2"/>
              </a:solidFill>
            </a:endParaRPr>
          </a:p>
        </p:txBody>
      </p:sp>
      <p:sp>
        <p:nvSpPr>
          <p:cNvPr id="2098" name="Draft"/>
          <p:cNvSpPr txBox="1"/>
          <p:nvPr userDrawn="1"/>
        </p:nvSpPr>
        <p:spPr bwMode="gray">
          <a:xfrm>
            <a:off x="450783" y="2067733"/>
            <a:ext cx="4565080" cy="565200"/>
          </a:xfrm>
          <a:prstGeom prst="rect">
            <a:avLst/>
          </a:prstGeom>
        </p:spPr>
        <p:txBody>
          <a:bodyPr vert="horz" lIns="0" tIns="0" rIns="0" bIns="0" rtlCol="0">
            <a:noAutofit/>
          </a:bodyPr>
          <a:lstStyle>
            <a:defPPr>
              <a:defRPr lang="en-US"/>
            </a:defPPr>
            <a:lvl1pPr indent="0" defTabSz="995627">
              <a:spcBef>
                <a:spcPts val="1200"/>
              </a:spcBef>
              <a:buFont typeface="Arial" pitchFamily="34" charset="0"/>
              <a:buNone/>
              <a:defRPr sz="4000" b="1" baseline="0">
                <a:solidFill>
                  <a:schemeClr val="accent1"/>
                </a:solidFill>
              </a:defRPr>
            </a:lvl1pPr>
            <a:lvl2pPr marL="0" indent="0" defTabSz="995627">
              <a:spcBef>
                <a:spcPts val="600"/>
              </a:spcBef>
              <a:buFont typeface="Arial" panose="05020102010507070707" pitchFamily="18" charset="2"/>
              <a:buChar char=""/>
              <a:defRPr sz="1200"/>
            </a:lvl2pPr>
            <a:lvl3pPr marL="179388" indent="-179388" defTabSz="995627">
              <a:spcBef>
                <a:spcPts val="300"/>
              </a:spcBef>
              <a:buClr>
                <a:schemeClr val="accent1"/>
              </a:buClr>
              <a:buFont typeface="Wingdings" panose="05000000000000000000" pitchFamily="2" charset="2"/>
              <a:buChar char="§"/>
              <a:defRPr sz="1200"/>
            </a:lvl3pPr>
            <a:lvl4pPr marL="360000" indent="-180000" defTabSz="995627">
              <a:spcBef>
                <a:spcPts val="300"/>
              </a:spcBef>
              <a:buClr>
                <a:schemeClr val="accent1"/>
              </a:buClr>
              <a:buFont typeface="Verdana" panose="020B0604030504040204" pitchFamily="34" charset="0"/>
              <a:buChar char="–"/>
              <a:defRPr sz="1200"/>
            </a:lvl4pPr>
            <a:lvl5pPr marL="540000" indent="-180000" defTabSz="995627">
              <a:spcBef>
                <a:spcPts val="300"/>
              </a:spcBef>
              <a:buClr>
                <a:schemeClr val="accent1"/>
              </a:buClr>
              <a:buFont typeface="Verdana" panose="020B0604030504040204" pitchFamily="34" charset="0"/>
              <a:buChar char="–"/>
              <a:defRPr sz="1200"/>
            </a:lvl5pPr>
            <a:lvl6pPr marL="720000" indent="-180000" defTabSz="995627">
              <a:spcBef>
                <a:spcPts val="300"/>
              </a:spcBef>
              <a:buClr>
                <a:schemeClr val="accent1"/>
              </a:buClr>
              <a:buFont typeface="Verdana" panose="020B0604030504040204" pitchFamily="34" charset="0"/>
              <a:buChar char="–"/>
              <a:defRPr sz="1200"/>
            </a:lvl6pPr>
            <a:lvl7pPr marL="900000" indent="-180000" defTabSz="995627">
              <a:spcBef>
                <a:spcPts val="300"/>
              </a:spcBef>
              <a:buClr>
                <a:schemeClr val="accent1"/>
              </a:buClr>
              <a:buFont typeface="Verdana" panose="020B0604030504040204" pitchFamily="34" charset="0"/>
              <a:buChar char="–"/>
              <a:defRPr sz="1200"/>
            </a:lvl7pPr>
            <a:lvl8pPr marL="1080000" indent="-180000" defTabSz="995627">
              <a:spcBef>
                <a:spcPts val="300"/>
              </a:spcBef>
              <a:buClr>
                <a:schemeClr val="accent1"/>
              </a:buClr>
              <a:buFont typeface="Verdana" panose="020B0604030504040204" pitchFamily="34" charset="0"/>
              <a:buChar char="–"/>
              <a:defRPr sz="1200"/>
            </a:lvl8pPr>
            <a:lvl9pPr marL="1258888" indent="-179388" defTabSz="995627">
              <a:spcBef>
                <a:spcPts val="300"/>
              </a:spcBef>
              <a:buClr>
                <a:schemeClr val="accent1"/>
              </a:buClr>
              <a:buFont typeface="Verdana" panose="020B0604030504040204" pitchFamily="34" charset="0"/>
              <a:buChar char="–"/>
              <a:defRPr sz="1200" baseline="0"/>
            </a:lvl9pPr>
          </a:lstStyle>
          <a:p>
            <a:pPr lvl="0"/>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6"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Two Content Horizontal</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1" y="1440000"/>
            <a:ext cx="9792111" cy="2406343"/>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p:txBody>
      </p:sp>
      <p:sp>
        <p:nvSpPr>
          <p:cNvPr id="5" name="Content Placeholder 9"/>
          <p:cNvSpPr>
            <a:spLocks noGrp="1"/>
          </p:cNvSpPr>
          <p:nvPr>
            <p:ph sz="quarter" idx="15" hasCustomPrompt="1"/>
          </p:nvPr>
        </p:nvSpPr>
        <p:spPr bwMode="gray">
          <a:xfrm>
            <a:off x="450781" y="4250295"/>
            <a:ext cx="9792111" cy="2411762"/>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p:txBody>
      </p:sp>
    </p:spTree>
    <p:extLst>
      <p:ext uri="{BB962C8B-B14F-4D97-AF65-F5344CB8AC3E}">
        <p14:creationId xmlns:p14="http://schemas.microsoft.com/office/powerpoint/2010/main" val="121773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with Headings">
    <p:spTree>
      <p:nvGrpSpPr>
        <p:cNvPr id="1" name=""/>
        <p:cNvGrpSpPr/>
        <p:nvPr/>
      </p:nvGrpSpPr>
      <p:grpSpPr>
        <a:xfrm>
          <a:off x="0" y="0"/>
          <a:ext cx="0" cy="0"/>
          <a:chOff x="0" y="0"/>
          <a:chExt cx="0" cy="0"/>
        </a:xfrm>
      </p:grpSpPr>
      <p:sp>
        <p:nvSpPr>
          <p:cNvPr id="1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Four Content with Headings</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2" y="1764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Content Placeholder 9"/>
          <p:cNvSpPr>
            <a:spLocks noGrp="1"/>
          </p:cNvSpPr>
          <p:nvPr>
            <p:ph sz="quarter" idx="14" hasCustomPrompt="1"/>
          </p:nvPr>
        </p:nvSpPr>
        <p:spPr bwMode="gray">
          <a:xfrm>
            <a:off x="5454893" y="1764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5" name="Content Placeholder 9"/>
          <p:cNvSpPr>
            <a:spLocks noGrp="1"/>
          </p:cNvSpPr>
          <p:nvPr>
            <p:ph sz="quarter" idx="15" hasCustomPrompt="1"/>
          </p:nvPr>
        </p:nvSpPr>
        <p:spPr bwMode="gray">
          <a:xfrm>
            <a:off x="450782" y="4572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Content Placeholder 9"/>
          <p:cNvSpPr>
            <a:spLocks noGrp="1"/>
          </p:cNvSpPr>
          <p:nvPr>
            <p:ph sz="quarter" idx="16" hasCustomPrompt="1"/>
          </p:nvPr>
        </p:nvSpPr>
        <p:spPr bwMode="gray">
          <a:xfrm>
            <a:off x="5454893" y="4572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8" name="Text Placeholder 7"/>
          <p:cNvSpPr>
            <a:spLocks noGrp="1"/>
          </p:cNvSpPr>
          <p:nvPr>
            <p:ph type="body" sz="quarter" idx="17" hasCustomPrompt="1"/>
          </p:nvPr>
        </p:nvSpPr>
        <p:spPr bwMode="gray">
          <a:xfrm>
            <a:off x="450782" y="1440000"/>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9" name="Text Placeholder 7"/>
          <p:cNvSpPr>
            <a:spLocks noGrp="1"/>
          </p:cNvSpPr>
          <p:nvPr>
            <p:ph type="body" sz="quarter" idx="18" hasCustomPrompt="1"/>
          </p:nvPr>
        </p:nvSpPr>
        <p:spPr bwMode="gray">
          <a:xfrm>
            <a:off x="5454893" y="1440000"/>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10" name="Text Placeholder 7"/>
          <p:cNvSpPr>
            <a:spLocks noGrp="1"/>
          </p:cNvSpPr>
          <p:nvPr>
            <p:ph type="body" sz="quarter" idx="19" hasCustomPrompt="1"/>
          </p:nvPr>
        </p:nvSpPr>
        <p:spPr bwMode="gray">
          <a:xfrm>
            <a:off x="450782" y="4256087"/>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11" name="Text Placeholder 7"/>
          <p:cNvSpPr>
            <a:spLocks noGrp="1"/>
          </p:cNvSpPr>
          <p:nvPr>
            <p:ph type="body" sz="quarter" idx="20" hasCustomPrompt="1"/>
          </p:nvPr>
        </p:nvSpPr>
        <p:spPr bwMode="gray">
          <a:xfrm>
            <a:off x="5454893" y="4256087"/>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Tree>
    <p:extLst>
      <p:ext uri="{BB962C8B-B14F-4D97-AF65-F5344CB8AC3E}">
        <p14:creationId xmlns:p14="http://schemas.microsoft.com/office/powerpoint/2010/main" val="80200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Quarters and Two Conents with Headings">
    <p:spTree>
      <p:nvGrpSpPr>
        <p:cNvPr id="1" name=""/>
        <p:cNvGrpSpPr/>
        <p:nvPr/>
      </p:nvGrpSpPr>
      <p:grpSpPr>
        <a:xfrm>
          <a:off x="0" y="0"/>
          <a:ext cx="0" cy="0"/>
          <a:chOff x="0" y="0"/>
          <a:chExt cx="0" cy="0"/>
        </a:xfrm>
      </p:grpSpPr>
      <p:sp>
        <p:nvSpPr>
          <p:cNvPr id="1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Four Content with Headings</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1" y="1764000"/>
            <a:ext cx="6470523" cy="4878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Content Placeholder 9"/>
          <p:cNvSpPr>
            <a:spLocks noGrp="1"/>
          </p:cNvSpPr>
          <p:nvPr>
            <p:ph sz="quarter" idx="14" hasCustomPrompt="1"/>
          </p:nvPr>
        </p:nvSpPr>
        <p:spPr bwMode="gray">
          <a:xfrm>
            <a:off x="7104185" y="1764000"/>
            <a:ext cx="3138708"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Content Placeholder 9"/>
          <p:cNvSpPr>
            <a:spLocks noGrp="1"/>
          </p:cNvSpPr>
          <p:nvPr>
            <p:ph sz="quarter" idx="16" hasCustomPrompt="1"/>
          </p:nvPr>
        </p:nvSpPr>
        <p:spPr bwMode="gray">
          <a:xfrm>
            <a:off x="7104185" y="4572000"/>
            <a:ext cx="3138708"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8" name="Text Placeholder 7"/>
          <p:cNvSpPr>
            <a:spLocks noGrp="1"/>
          </p:cNvSpPr>
          <p:nvPr>
            <p:ph type="body" sz="quarter" idx="17" hasCustomPrompt="1"/>
          </p:nvPr>
        </p:nvSpPr>
        <p:spPr bwMode="gray">
          <a:xfrm>
            <a:off x="450781" y="1440000"/>
            <a:ext cx="6470523"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9" name="Text Placeholder 7"/>
          <p:cNvSpPr>
            <a:spLocks noGrp="1"/>
          </p:cNvSpPr>
          <p:nvPr>
            <p:ph type="body" sz="quarter" idx="18" hasCustomPrompt="1"/>
          </p:nvPr>
        </p:nvSpPr>
        <p:spPr bwMode="gray">
          <a:xfrm>
            <a:off x="7104185" y="1440000"/>
            <a:ext cx="3138708"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11" name="Text Placeholder 7"/>
          <p:cNvSpPr>
            <a:spLocks noGrp="1"/>
          </p:cNvSpPr>
          <p:nvPr>
            <p:ph type="body" sz="quarter" idx="20" hasCustomPrompt="1"/>
          </p:nvPr>
        </p:nvSpPr>
        <p:spPr bwMode="gray">
          <a:xfrm>
            <a:off x="7104185" y="4256087"/>
            <a:ext cx="3138708"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Tree>
    <p:extLst>
      <p:ext uri="{BB962C8B-B14F-4D97-AF65-F5344CB8AC3E}">
        <p14:creationId xmlns:p14="http://schemas.microsoft.com/office/powerpoint/2010/main" val="414213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Title Only</a:t>
            </a:r>
          </a:p>
        </p:txBody>
      </p:sp>
      <p:sp>
        <p:nvSpPr>
          <p:cNvPr id="6" name="Title 5"/>
          <p:cNvSpPr>
            <a:spLocks noGrp="1"/>
          </p:cNvSpPr>
          <p:nvPr>
            <p:ph type="title" hasCustomPrompt="1"/>
          </p:nvPr>
        </p:nvSpPr>
        <p:spPr bwMode="gray"/>
        <p:txBody>
          <a:bodyPr/>
          <a:lstStyle/>
          <a:p>
            <a:r>
              <a:rPr lang="en-GB" noProof="0" dirty="0"/>
              <a:t>&lt;Insert title&gt;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Blank</a:t>
            </a:r>
          </a:p>
        </p:txBody>
      </p:sp>
      <p:sp>
        <p:nvSpPr>
          <p:cNvPr id="3" name="Rectangle 2"/>
          <p:cNvSpPr/>
          <p:nvPr userDrawn="1"/>
        </p:nvSpPr>
        <p:spPr bwMode="gray">
          <a:xfrm>
            <a:off x="382555" y="1138335"/>
            <a:ext cx="9946433"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Rectangle 1"/>
          <p:cNvSpPr/>
          <p:nvPr userDrawn="1"/>
        </p:nvSpPr>
        <p:spPr>
          <a:xfrm>
            <a:off x="0" y="5723675"/>
            <a:ext cx="10691813"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5"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Disclaimer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000" y="540000"/>
            <a:ext cx="2088000" cy="742903"/>
          </a:xfrm>
          <a:prstGeom prst="rect">
            <a:avLst/>
          </a:prstGeom>
          <a:noFill/>
          <a:ln>
            <a:noFill/>
          </a:ln>
        </p:spPr>
      </p:pic>
      <p:sp>
        <p:nvSpPr>
          <p:cNvPr id="4" name="Disclaimer"/>
          <p:cNvSpPr/>
          <p:nvPr userDrawn="1"/>
        </p:nvSpPr>
        <p:spPr>
          <a:xfrm>
            <a:off x="455237" y="6274599"/>
            <a:ext cx="9788900" cy="738664"/>
          </a:xfrm>
          <a:prstGeom prst="rect">
            <a:avLst/>
          </a:prstGeom>
        </p:spPr>
        <p:txBody>
          <a:bodyPr wrap="square" lIns="0" tIns="0" rIns="0" bIns="0" anchor="b" anchorCtr="0">
            <a:spAutoFit/>
          </a:bodyPr>
          <a:lstStyle/>
          <a:p>
            <a:pPr algn="just"/>
            <a:r>
              <a:rPr lang="en-GB" sz="1200" dirty="0">
                <a:solidFill>
                  <a:schemeClr val="bg1"/>
                </a:solidFill>
              </a:rPr>
              <a:t>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a:t>
            </a:r>
          </a:p>
        </p:txBody>
      </p:sp>
    </p:spTree>
    <p:extLst>
      <p:ext uri="{BB962C8B-B14F-4D97-AF65-F5344CB8AC3E}">
        <p14:creationId xmlns:p14="http://schemas.microsoft.com/office/powerpoint/2010/main" val="239042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hadedBox"/>
          <p:cNvSpPr>
            <a:spLocks/>
          </p:cNvSpPr>
          <p:nvPr userDrawn="1"/>
        </p:nvSpPr>
        <p:spPr bwMode="gray">
          <a:xfrm>
            <a:off x="0" y="5723675"/>
            <a:ext cx="10693400"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spcBef>
                <a:spcPts val="600"/>
              </a:spcBef>
            </a:pPr>
            <a:endParaRPr lang="en-GB" sz="2200" b="1" noProof="0" dirty="0">
              <a:solidFill>
                <a:schemeClr val="tx1"/>
              </a:solidFill>
            </a:endParaRPr>
          </a:p>
        </p:txBody>
      </p:sp>
      <p:grpSp>
        <p:nvGrpSpPr>
          <p:cNvPr id="148" name="Icons" hidden="1"/>
          <p:cNvGrpSpPr/>
          <p:nvPr userDrawn="1"/>
        </p:nvGrpSpPr>
        <p:grpSpPr>
          <a:xfrm>
            <a:off x="-6486033" y="5854449"/>
            <a:ext cx="26040980" cy="1660707"/>
            <a:chOff x="-6486033" y="5854449"/>
            <a:chExt cx="26040980" cy="1660707"/>
          </a:xfrm>
        </p:grpSpPr>
        <p:sp>
          <p:nvSpPr>
            <p:cNvPr id="283" name="Icon"/>
            <p:cNvSpPr>
              <a:spLocks noEditPoints="1"/>
            </p:cNvSpPr>
            <p:nvPr/>
          </p:nvSpPr>
          <p:spPr bwMode="auto">
            <a:xfrm>
              <a:off x="-5215346" y="5923928"/>
              <a:ext cx="447529" cy="307730"/>
            </a:xfrm>
            <a:custGeom>
              <a:avLst/>
              <a:gdLst>
                <a:gd name="T0" fmla="*/ 65 w 122"/>
                <a:gd name="T1" fmla="*/ 80 h 96"/>
                <a:gd name="T2" fmla="*/ 89 w 122"/>
                <a:gd name="T3" fmla="*/ 9 h 96"/>
                <a:gd name="T4" fmla="*/ 113 w 122"/>
                <a:gd name="T5" fmla="*/ 23 h 96"/>
                <a:gd name="T6" fmla="*/ 32 w 122"/>
                <a:gd name="T7" fmla="*/ 70 h 96"/>
                <a:gd name="T8" fmla="*/ 8 w 122"/>
                <a:gd name="T9" fmla="*/ 23 h 96"/>
                <a:gd name="T10" fmla="*/ 51 w 122"/>
                <a:gd name="T11" fmla="*/ 17 h 96"/>
                <a:gd name="T12" fmla="*/ 56 w 122"/>
                <a:gd name="T13" fmla="*/ 80 h 96"/>
                <a:gd name="T14" fmla="*/ 89 w 122"/>
                <a:gd name="T15" fmla="*/ 0 h 96"/>
                <a:gd name="T16" fmla="*/ 57 w 122"/>
                <a:gd name="T17" fmla="*/ 10 h 96"/>
                <a:gd name="T18" fmla="*/ 0 w 122"/>
                <a:gd name="T19" fmla="*/ 20 h 96"/>
                <a:gd name="T20" fmla="*/ 8 w 122"/>
                <a:gd name="T21" fmla="*/ 94 h 96"/>
                <a:gd name="T22" fmla="*/ 32 w 122"/>
                <a:gd name="T23" fmla="*/ 79 h 96"/>
                <a:gd name="T24" fmla="*/ 57 w 122"/>
                <a:gd name="T25" fmla="*/ 93 h 96"/>
                <a:gd name="T26" fmla="*/ 65 w 122"/>
                <a:gd name="T27" fmla="*/ 94 h 96"/>
                <a:gd name="T28" fmla="*/ 107 w 122"/>
                <a:gd name="T29" fmla="*/ 87 h 96"/>
                <a:gd name="T30" fmla="*/ 114 w 122"/>
                <a:gd name="T31" fmla="*/ 94 h 96"/>
                <a:gd name="T32" fmla="*/ 122 w 122"/>
                <a:gd name="T33" fmla="*/ 92 h 96"/>
                <a:gd name="T34" fmla="*/ 14 w 122"/>
                <a:gd name="T35" fmla="*/ 27 h 96"/>
                <a:gd name="T36" fmla="*/ 33 w 122"/>
                <a:gd name="T37" fmla="*/ 29 h 96"/>
                <a:gd name="T38" fmla="*/ 48 w 122"/>
                <a:gd name="T39" fmla="*/ 33 h 96"/>
                <a:gd name="T40" fmla="*/ 48 w 122"/>
                <a:gd name="T41" fmla="*/ 33 h 96"/>
                <a:gd name="T42" fmla="*/ 33 w 122"/>
                <a:gd name="T43" fmla="*/ 22 h 96"/>
                <a:gd name="T44" fmla="*/ 33 w 122"/>
                <a:gd name="T45" fmla="*/ 44 h 96"/>
                <a:gd name="T46" fmla="*/ 48 w 122"/>
                <a:gd name="T47" fmla="*/ 48 h 96"/>
                <a:gd name="T48" fmla="*/ 49 w 122"/>
                <a:gd name="T49" fmla="*/ 46 h 96"/>
                <a:gd name="T50" fmla="*/ 14 w 122"/>
                <a:gd name="T51" fmla="*/ 42 h 96"/>
                <a:gd name="T52" fmla="*/ 18 w 122"/>
                <a:gd name="T53" fmla="*/ 48 h 96"/>
                <a:gd name="T54" fmla="*/ 18 w 122"/>
                <a:gd name="T55" fmla="*/ 62 h 96"/>
                <a:gd name="T56" fmla="*/ 33 w 122"/>
                <a:gd name="T57" fmla="*/ 59 h 96"/>
                <a:gd name="T58" fmla="*/ 48 w 122"/>
                <a:gd name="T59" fmla="*/ 63 h 96"/>
                <a:gd name="T60" fmla="*/ 48 w 122"/>
                <a:gd name="T61" fmla="*/ 63 h 96"/>
                <a:gd name="T62" fmla="*/ 33 w 122"/>
                <a:gd name="T63" fmla="*/ 52 h 96"/>
                <a:gd name="T64" fmla="*/ 106 w 122"/>
                <a:gd name="T65" fmla="*/ 31 h 96"/>
                <a:gd name="T66" fmla="*/ 75 w 122"/>
                <a:gd name="T67" fmla="*/ 32 h 96"/>
                <a:gd name="T68" fmla="*/ 102 w 122"/>
                <a:gd name="T69" fmla="*/ 31 h 96"/>
                <a:gd name="T70" fmla="*/ 105 w 122"/>
                <a:gd name="T71" fmla="*/ 33 h 96"/>
                <a:gd name="T72" fmla="*/ 71 w 122"/>
                <a:gd name="T73" fmla="*/ 27 h 96"/>
                <a:gd name="T74" fmla="*/ 75 w 122"/>
                <a:gd name="T75" fmla="*/ 48 h 96"/>
                <a:gd name="T76" fmla="*/ 104 w 122"/>
                <a:gd name="T77" fmla="*/ 47 h 96"/>
                <a:gd name="T78" fmla="*/ 105 w 122"/>
                <a:gd name="T79" fmla="*/ 48 h 96"/>
                <a:gd name="T80" fmla="*/ 90 w 122"/>
                <a:gd name="T81" fmla="*/ 37 h 96"/>
                <a:gd name="T82" fmla="*/ 75 w 122"/>
                <a:gd name="T83" fmla="*/ 47 h 96"/>
                <a:gd name="T84" fmla="*/ 75 w 122"/>
                <a:gd name="T85" fmla="*/ 62 h 96"/>
                <a:gd name="T86" fmla="*/ 90 w 122"/>
                <a:gd name="T87" fmla="*/ 59 h 96"/>
                <a:gd name="T88" fmla="*/ 105 w 122"/>
                <a:gd name="T89" fmla="*/ 63 h 96"/>
                <a:gd name="T90" fmla="*/ 105 w 122"/>
                <a:gd name="T91" fmla="*/ 63 h 96"/>
                <a:gd name="T92" fmla="*/ 90 w 122"/>
                <a:gd name="T9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13" y="80"/>
                  </a:moveTo>
                  <a:cubicBezTo>
                    <a:pt x="108" y="75"/>
                    <a:pt x="100" y="70"/>
                    <a:pt x="89" y="70"/>
                  </a:cubicBezTo>
                  <a:cubicBezTo>
                    <a:pt x="78" y="70"/>
                    <a:pt x="70" y="75"/>
                    <a:pt x="65" y="80"/>
                  </a:cubicBezTo>
                  <a:cubicBezTo>
                    <a:pt x="65" y="23"/>
                    <a:pt x="65" y="23"/>
                    <a:pt x="65" y="23"/>
                  </a:cubicBezTo>
                  <a:cubicBezTo>
                    <a:pt x="66" y="22"/>
                    <a:pt x="68" y="19"/>
                    <a:pt x="71" y="16"/>
                  </a:cubicBezTo>
                  <a:cubicBezTo>
                    <a:pt x="75" y="13"/>
                    <a:pt x="81" y="9"/>
                    <a:pt x="89" y="9"/>
                  </a:cubicBezTo>
                  <a:cubicBezTo>
                    <a:pt x="97" y="9"/>
                    <a:pt x="103" y="13"/>
                    <a:pt x="107" y="17"/>
                  </a:cubicBezTo>
                  <a:cubicBezTo>
                    <a:pt x="110" y="19"/>
                    <a:pt x="111" y="20"/>
                    <a:pt x="112" y="22"/>
                  </a:cubicBezTo>
                  <a:cubicBezTo>
                    <a:pt x="113" y="22"/>
                    <a:pt x="113" y="23"/>
                    <a:pt x="113" y="23"/>
                  </a:cubicBezTo>
                  <a:lnTo>
                    <a:pt x="113" y="80"/>
                  </a:lnTo>
                  <a:close/>
                  <a:moveTo>
                    <a:pt x="56" y="80"/>
                  </a:moveTo>
                  <a:cubicBezTo>
                    <a:pt x="51" y="75"/>
                    <a:pt x="43" y="70"/>
                    <a:pt x="32" y="70"/>
                  </a:cubicBezTo>
                  <a:cubicBezTo>
                    <a:pt x="32" y="70"/>
                    <a:pt x="32" y="70"/>
                    <a:pt x="32" y="70"/>
                  </a:cubicBezTo>
                  <a:cubicBezTo>
                    <a:pt x="22" y="70"/>
                    <a:pt x="14" y="75"/>
                    <a:pt x="8" y="79"/>
                  </a:cubicBezTo>
                  <a:cubicBezTo>
                    <a:pt x="8" y="23"/>
                    <a:pt x="8" y="23"/>
                    <a:pt x="8" y="23"/>
                  </a:cubicBezTo>
                  <a:cubicBezTo>
                    <a:pt x="9" y="22"/>
                    <a:pt x="11" y="19"/>
                    <a:pt x="14" y="16"/>
                  </a:cubicBezTo>
                  <a:cubicBezTo>
                    <a:pt x="19" y="13"/>
                    <a:pt x="24" y="9"/>
                    <a:pt x="32" y="9"/>
                  </a:cubicBezTo>
                  <a:cubicBezTo>
                    <a:pt x="40" y="9"/>
                    <a:pt x="46" y="13"/>
                    <a:pt x="51" y="17"/>
                  </a:cubicBezTo>
                  <a:cubicBezTo>
                    <a:pt x="53" y="19"/>
                    <a:pt x="54" y="20"/>
                    <a:pt x="55" y="22"/>
                  </a:cubicBezTo>
                  <a:cubicBezTo>
                    <a:pt x="56" y="22"/>
                    <a:pt x="56" y="23"/>
                    <a:pt x="56" y="23"/>
                  </a:cubicBezTo>
                  <a:lnTo>
                    <a:pt x="56" y="80"/>
                  </a:lnTo>
                  <a:close/>
                  <a:moveTo>
                    <a:pt x="121" y="20"/>
                  </a:moveTo>
                  <a:cubicBezTo>
                    <a:pt x="121" y="19"/>
                    <a:pt x="119" y="15"/>
                    <a:pt x="113" y="10"/>
                  </a:cubicBezTo>
                  <a:cubicBezTo>
                    <a:pt x="108" y="5"/>
                    <a:pt x="100" y="0"/>
                    <a:pt x="89" y="0"/>
                  </a:cubicBezTo>
                  <a:cubicBezTo>
                    <a:pt x="78" y="0"/>
                    <a:pt x="70" y="5"/>
                    <a:pt x="65" y="10"/>
                  </a:cubicBezTo>
                  <a:cubicBezTo>
                    <a:pt x="63" y="11"/>
                    <a:pt x="62" y="13"/>
                    <a:pt x="61" y="14"/>
                  </a:cubicBezTo>
                  <a:cubicBezTo>
                    <a:pt x="60" y="13"/>
                    <a:pt x="58" y="11"/>
                    <a:pt x="57" y="10"/>
                  </a:cubicBezTo>
                  <a:cubicBezTo>
                    <a:pt x="51" y="5"/>
                    <a:pt x="43" y="0"/>
                    <a:pt x="32" y="0"/>
                  </a:cubicBezTo>
                  <a:cubicBezTo>
                    <a:pt x="21" y="0"/>
                    <a:pt x="13" y="5"/>
                    <a:pt x="8" y="10"/>
                  </a:cubicBezTo>
                  <a:cubicBezTo>
                    <a:pt x="3" y="15"/>
                    <a:pt x="0" y="19"/>
                    <a:pt x="0" y="20"/>
                  </a:cubicBezTo>
                  <a:cubicBezTo>
                    <a:pt x="0" y="22"/>
                    <a:pt x="0" y="22"/>
                    <a:pt x="0" y="22"/>
                  </a:cubicBezTo>
                  <a:cubicBezTo>
                    <a:pt x="0" y="92"/>
                    <a:pt x="0" y="92"/>
                    <a:pt x="0" y="92"/>
                  </a:cubicBezTo>
                  <a:cubicBezTo>
                    <a:pt x="8" y="94"/>
                    <a:pt x="8" y="94"/>
                    <a:pt x="8" y="94"/>
                  </a:cubicBezTo>
                  <a:cubicBezTo>
                    <a:pt x="8" y="94"/>
                    <a:pt x="8" y="94"/>
                    <a:pt x="8" y="94"/>
                  </a:cubicBezTo>
                  <a:cubicBezTo>
                    <a:pt x="8" y="94"/>
                    <a:pt x="10" y="90"/>
                    <a:pt x="14" y="86"/>
                  </a:cubicBezTo>
                  <a:cubicBezTo>
                    <a:pt x="19" y="83"/>
                    <a:pt x="24" y="79"/>
                    <a:pt x="32" y="79"/>
                  </a:cubicBezTo>
                  <a:cubicBezTo>
                    <a:pt x="40" y="79"/>
                    <a:pt x="46" y="83"/>
                    <a:pt x="51" y="87"/>
                  </a:cubicBezTo>
                  <a:cubicBezTo>
                    <a:pt x="53" y="88"/>
                    <a:pt x="54" y="90"/>
                    <a:pt x="55" y="92"/>
                  </a:cubicBezTo>
                  <a:cubicBezTo>
                    <a:pt x="56" y="92"/>
                    <a:pt x="56" y="93"/>
                    <a:pt x="57" y="93"/>
                  </a:cubicBezTo>
                  <a:cubicBezTo>
                    <a:pt x="57" y="94"/>
                    <a:pt x="57" y="94"/>
                    <a:pt x="57" y="94"/>
                  </a:cubicBezTo>
                  <a:cubicBezTo>
                    <a:pt x="58" y="95"/>
                    <a:pt x="59" y="96"/>
                    <a:pt x="61" y="96"/>
                  </a:cubicBezTo>
                  <a:cubicBezTo>
                    <a:pt x="63" y="96"/>
                    <a:pt x="64" y="95"/>
                    <a:pt x="65" y="94"/>
                  </a:cubicBezTo>
                  <a:cubicBezTo>
                    <a:pt x="65" y="93"/>
                    <a:pt x="67" y="90"/>
                    <a:pt x="71" y="86"/>
                  </a:cubicBezTo>
                  <a:cubicBezTo>
                    <a:pt x="75" y="83"/>
                    <a:pt x="81" y="79"/>
                    <a:pt x="89" y="79"/>
                  </a:cubicBezTo>
                  <a:cubicBezTo>
                    <a:pt x="97" y="79"/>
                    <a:pt x="103" y="83"/>
                    <a:pt x="107" y="87"/>
                  </a:cubicBezTo>
                  <a:cubicBezTo>
                    <a:pt x="110" y="88"/>
                    <a:pt x="111" y="90"/>
                    <a:pt x="112" y="92"/>
                  </a:cubicBezTo>
                  <a:cubicBezTo>
                    <a:pt x="113" y="92"/>
                    <a:pt x="113" y="93"/>
                    <a:pt x="113" y="93"/>
                  </a:cubicBezTo>
                  <a:cubicBezTo>
                    <a:pt x="114" y="94"/>
                    <a:pt x="114" y="94"/>
                    <a:pt x="114" y="94"/>
                  </a:cubicBezTo>
                  <a:cubicBezTo>
                    <a:pt x="114" y="94"/>
                    <a:pt x="114" y="94"/>
                    <a:pt x="114" y="94"/>
                  </a:cubicBezTo>
                  <a:cubicBezTo>
                    <a:pt x="114" y="94"/>
                    <a:pt x="114" y="94"/>
                    <a:pt x="114" y="94"/>
                  </a:cubicBezTo>
                  <a:cubicBezTo>
                    <a:pt x="122" y="92"/>
                    <a:pt x="122" y="92"/>
                    <a:pt x="122" y="92"/>
                  </a:cubicBezTo>
                  <a:cubicBezTo>
                    <a:pt x="122" y="22"/>
                    <a:pt x="122" y="22"/>
                    <a:pt x="122" y="22"/>
                  </a:cubicBezTo>
                  <a:lnTo>
                    <a:pt x="121" y="20"/>
                  </a:lnTo>
                  <a:close/>
                  <a:moveTo>
                    <a:pt x="14" y="27"/>
                  </a:moveTo>
                  <a:cubicBezTo>
                    <a:pt x="18" y="32"/>
                    <a:pt x="18" y="32"/>
                    <a:pt x="18" y="32"/>
                  </a:cubicBezTo>
                  <a:cubicBezTo>
                    <a:pt x="18" y="33"/>
                    <a:pt x="18" y="33"/>
                    <a:pt x="18" y="33"/>
                  </a:cubicBezTo>
                  <a:cubicBezTo>
                    <a:pt x="18" y="33"/>
                    <a:pt x="23" y="29"/>
                    <a:pt x="33" y="29"/>
                  </a:cubicBezTo>
                  <a:cubicBezTo>
                    <a:pt x="38" y="29"/>
                    <a:pt x="42" y="30"/>
                    <a:pt x="44" y="31"/>
                  </a:cubicBezTo>
                  <a:cubicBezTo>
                    <a:pt x="46" y="32"/>
                    <a:pt x="47" y="32"/>
                    <a:pt x="47" y="32"/>
                  </a:cubicBezTo>
                  <a:cubicBezTo>
                    <a:pt x="48" y="33"/>
                    <a:pt x="48" y="33"/>
                    <a:pt x="48" y="33"/>
                  </a:cubicBezTo>
                  <a:cubicBezTo>
                    <a:pt x="48" y="33"/>
                    <a:pt x="48" y="33"/>
                    <a:pt x="48" y="33"/>
                  </a:cubicBezTo>
                  <a:cubicBezTo>
                    <a:pt x="48" y="33"/>
                    <a:pt x="48" y="33"/>
                    <a:pt x="48" y="33"/>
                  </a:cubicBezTo>
                  <a:cubicBezTo>
                    <a:pt x="48" y="33"/>
                    <a:pt x="48" y="33"/>
                    <a:pt x="48" y="33"/>
                  </a:cubicBezTo>
                  <a:cubicBezTo>
                    <a:pt x="49" y="31"/>
                    <a:pt x="49" y="31"/>
                    <a:pt x="49" y="31"/>
                  </a:cubicBezTo>
                  <a:cubicBezTo>
                    <a:pt x="52" y="27"/>
                    <a:pt x="52" y="27"/>
                    <a:pt x="52" y="27"/>
                  </a:cubicBezTo>
                  <a:cubicBezTo>
                    <a:pt x="52" y="27"/>
                    <a:pt x="45" y="22"/>
                    <a:pt x="33" y="22"/>
                  </a:cubicBezTo>
                  <a:cubicBezTo>
                    <a:pt x="21" y="22"/>
                    <a:pt x="14" y="27"/>
                    <a:pt x="14" y="27"/>
                  </a:cubicBezTo>
                  <a:moveTo>
                    <a:pt x="18" y="48"/>
                  </a:moveTo>
                  <a:cubicBezTo>
                    <a:pt x="18" y="48"/>
                    <a:pt x="23" y="44"/>
                    <a:pt x="33" y="44"/>
                  </a:cubicBezTo>
                  <a:cubicBezTo>
                    <a:pt x="38" y="44"/>
                    <a:pt x="42" y="45"/>
                    <a:pt x="44" y="46"/>
                  </a:cubicBezTo>
                  <a:cubicBezTo>
                    <a:pt x="46" y="47"/>
                    <a:pt x="47" y="47"/>
                    <a:pt x="47" y="47"/>
                  </a:cubicBezTo>
                  <a:cubicBezTo>
                    <a:pt x="48" y="48"/>
                    <a:pt x="48" y="48"/>
                    <a:pt x="48" y="48"/>
                  </a:cubicBezTo>
                  <a:cubicBezTo>
                    <a:pt x="48" y="48"/>
                    <a:pt x="48" y="48"/>
                    <a:pt x="48" y="48"/>
                  </a:cubicBezTo>
                  <a:cubicBezTo>
                    <a:pt x="48" y="48"/>
                    <a:pt x="48" y="48"/>
                    <a:pt x="48" y="48"/>
                  </a:cubicBezTo>
                  <a:cubicBezTo>
                    <a:pt x="49" y="46"/>
                    <a:pt x="49" y="46"/>
                    <a:pt x="49" y="46"/>
                  </a:cubicBezTo>
                  <a:cubicBezTo>
                    <a:pt x="52" y="42"/>
                    <a:pt x="52" y="42"/>
                    <a:pt x="52" y="42"/>
                  </a:cubicBezTo>
                  <a:cubicBezTo>
                    <a:pt x="52" y="42"/>
                    <a:pt x="45" y="37"/>
                    <a:pt x="33" y="37"/>
                  </a:cubicBezTo>
                  <a:cubicBezTo>
                    <a:pt x="21" y="37"/>
                    <a:pt x="14" y="42"/>
                    <a:pt x="14" y="42"/>
                  </a:cubicBezTo>
                  <a:cubicBezTo>
                    <a:pt x="18" y="48"/>
                    <a:pt x="18" y="48"/>
                    <a:pt x="18" y="48"/>
                  </a:cubicBezTo>
                  <a:cubicBezTo>
                    <a:pt x="18" y="47"/>
                    <a:pt x="18" y="47"/>
                    <a:pt x="18" y="47"/>
                  </a:cubicBezTo>
                  <a:lnTo>
                    <a:pt x="18" y="48"/>
                  </a:lnTo>
                  <a:close/>
                  <a:moveTo>
                    <a:pt x="14" y="57"/>
                  </a:moveTo>
                  <a:cubicBezTo>
                    <a:pt x="18" y="62"/>
                    <a:pt x="18" y="62"/>
                    <a:pt x="18" y="62"/>
                  </a:cubicBezTo>
                  <a:cubicBezTo>
                    <a:pt x="18" y="62"/>
                    <a:pt x="18" y="62"/>
                    <a:pt x="18" y="62"/>
                  </a:cubicBezTo>
                  <a:cubicBezTo>
                    <a:pt x="18" y="63"/>
                    <a:pt x="18" y="63"/>
                    <a:pt x="18" y="63"/>
                  </a:cubicBezTo>
                  <a:cubicBezTo>
                    <a:pt x="18" y="63"/>
                    <a:pt x="18" y="63"/>
                    <a:pt x="18" y="63"/>
                  </a:cubicBezTo>
                  <a:cubicBezTo>
                    <a:pt x="18" y="62"/>
                    <a:pt x="23" y="59"/>
                    <a:pt x="33" y="59"/>
                  </a:cubicBezTo>
                  <a:cubicBezTo>
                    <a:pt x="38" y="59"/>
                    <a:pt x="42" y="60"/>
                    <a:pt x="44" y="61"/>
                  </a:cubicBezTo>
                  <a:cubicBezTo>
                    <a:pt x="46" y="61"/>
                    <a:pt x="47" y="62"/>
                    <a:pt x="47" y="62"/>
                  </a:cubicBezTo>
                  <a:cubicBezTo>
                    <a:pt x="48" y="62"/>
                    <a:pt x="48" y="62"/>
                    <a:pt x="48" y="63"/>
                  </a:cubicBezTo>
                  <a:cubicBezTo>
                    <a:pt x="48" y="63"/>
                    <a:pt x="48" y="63"/>
                    <a:pt x="48" y="63"/>
                  </a:cubicBezTo>
                  <a:cubicBezTo>
                    <a:pt x="48" y="63"/>
                    <a:pt x="48" y="63"/>
                    <a:pt x="48" y="63"/>
                  </a:cubicBezTo>
                  <a:cubicBezTo>
                    <a:pt x="48" y="63"/>
                    <a:pt x="48" y="63"/>
                    <a:pt x="48" y="63"/>
                  </a:cubicBezTo>
                  <a:cubicBezTo>
                    <a:pt x="49" y="61"/>
                    <a:pt x="49" y="61"/>
                    <a:pt x="49" y="61"/>
                  </a:cubicBezTo>
                  <a:cubicBezTo>
                    <a:pt x="52" y="57"/>
                    <a:pt x="52" y="57"/>
                    <a:pt x="52" y="57"/>
                  </a:cubicBezTo>
                  <a:cubicBezTo>
                    <a:pt x="52" y="57"/>
                    <a:pt x="45" y="52"/>
                    <a:pt x="33" y="52"/>
                  </a:cubicBezTo>
                  <a:cubicBezTo>
                    <a:pt x="21" y="52"/>
                    <a:pt x="14" y="57"/>
                    <a:pt x="14" y="57"/>
                  </a:cubicBezTo>
                  <a:moveTo>
                    <a:pt x="105" y="33"/>
                  </a:moveTo>
                  <a:cubicBezTo>
                    <a:pt x="106" y="31"/>
                    <a:pt x="106" y="31"/>
                    <a:pt x="106" y="31"/>
                  </a:cubicBezTo>
                  <a:cubicBezTo>
                    <a:pt x="105" y="33"/>
                    <a:pt x="105" y="33"/>
                    <a:pt x="105" y="33"/>
                  </a:cubicBezTo>
                  <a:cubicBezTo>
                    <a:pt x="105" y="33"/>
                    <a:pt x="105" y="33"/>
                    <a:pt x="105" y="33"/>
                  </a:cubicBezTo>
                  <a:moveTo>
                    <a:pt x="75" y="32"/>
                  </a:moveTo>
                  <a:cubicBezTo>
                    <a:pt x="75" y="33"/>
                    <a:pt x="75" y="33"/>
                    <a:pt x="75" y="33"/>
                  </a:cubicBezTo>
                  <a:cubicBezTo>
                    <a:pt x="75" y="33"/>
                    <a:pt x="80" y="29"/>
                    <a:pt x="90" y="29"/>
                  </a:cubicBezTo>
                  <a:cubicBezTo>
                    <a:pt x="95" y="29"/>
                    <a:pt x="99" y="30"/>
                    <a:pt x="102" y="31"/>
                  </a:cubicBezTo>
                  <a:cubicBezTo>
                    <a:pt x="103" y="32"/>
                    <a:pt x="104" y="32"/>
                    <a:pt x="104" y="32"/>
                  </a:cubicBezTo>
                  <a:cubicBezTo>
                    <a:pt x="105" y="33"/>
                    <a:pt x="105" y="33"/>
                    <a:pt x="105" y="33"/>
                  </a:cubicBezTo>
                  <a:cubicBezTo>
                    <a:pt x="105" y="33"/>
                    <a:pt x="105" y="33"/>
                    <a:pt x="105" y="33"/>
                  </a:cubicBezTo>
                  <a:cubicBezTo>
                    <a:pt x="109" y="27"/>
                    <a:pt x="109" y="27"/>
                    <a:pt x="109" y="27"/>
                  </a:cubicBezTo>
                  <a:cubicBezTo>
                    <a:pt x="109" y="27"/>
                    <a:pt x="102" y="22"/>
                    <a:pt x="90" y="22"/>
                  </a:cubicBezTo>
                  <a:cubicBezTo>
                    <a:pt x="78" y="22"/>
                    <a:pt x="71" y="27"/>
                    <a:pt x="71" y="27"/>
                  </a:cubicBezTo>
                  <a:cubicBezTo>
                    <a:pt x="75" y="33"/>
                    <a:pt x="75" y="33"/>
                    <a:pt x="75" y="33"/>
                  </a:cubicBezTo>
                  <a:lnTo>
                    <a:pt x="75" y="32"/>
                  </a:lnTo>
                  <a:close/>
                  <a:moveTo>
                    <a:pt x="75" y="48"/>
                  </a:moveTo>
                  <a:cubicBezTo>
                    <a:pt x="75" y="48"/>
                    <a:pt x="80" y="44"/>
                    <a:pt x="90" y="44"/>
                  </a:cubicBezTo>
                  <a:cubicBezTo>
                    <a:pt x="95" y="44"/>
                    <a:pt x="99" y="45"/>
                    <a:pt x="102" y="46"/>
                  </a:cubicBezTo>
                  <a:cubicBezTo>
                    <a:pt x="103" y="47"/>
                    <a:pt x="104" y="47"/>
                    <a:pt x="104" y="47"/>
                  </a:cubicBezTo>
                  <a:cubicBezTo>
                    <a:pt x="105" y="48"/>
                    <a:pt x="105" y="48"/>
                    <a:pt x="105" y="48"/>
                  </a:cubicBezTo>
                  <a:cubicBezTo>
                    <a:pt x="105" y="48"/>
                    <a:pt x="105" y="48"/>
                    <a:pt x="105" y="48"/>
                  </a:cubicBezTo>
                  <a:cubicBezTo>
                    <a:pt x="105" y="48"/>
                    <a:pt x="105" y="48"/>
                    <a:pt x="105" y="48"/>
                  </a:cubicBezTo>
                  <a:cubicBezTo>
                    <a:pt x="106" y="46"/>
                    <a:pt x="106" y="46"/>
                    <a:pt x="106" y="46"/>
                  </a:cubicBezTo>
                  <a:cubicBezTo>
                    <a:pt x="109" y="42"/>
                    <a:pt x="109" y="42"/>
                    <a:pt x="109" y="42"/>
                  </a:cubicBezTo>
                  <a:cubicBezTo>
                    <a:pt x="109" y="42"/>
                    <a:pt x="102" y="37"/>
                    <a:pt x="90" y="37"/>
                  </a:cubicBezTo>
                  <a:cubicBezTo>
                    <a:pt x="78" y="37"/>
                    <a:pt x="71" y="42"/>
                    <a:pt x="71" y="42"/>
                  </a:cubicBezTo>
                  <a:cubicBezTo>
                    <a:pt x="75" y="48"/>
                    <a:pt x="75" y="48"/>
                    <a:pt x="75" y="48"/>
                  </a:cubicBezTo>
                  <a:cubicBezTo>
                    <a:pt x="75" y="47"/>
                    <a:pt x="75" y="47"/>
                    <a:pt x="75" y="47"/>
                  </a:cubicBezTo>
                  <a:lnTo>
                    <a:pt x="75" y="48"/>
                  </a:lnTo>
                  <a:close/>
                  <a:moveTo>
                    <a:pt x="71" y="57"/>
                  </a:moveTo>
                  <a:cubicBezTo>
                    <a:pt x="75" y="62"/>
                    <a:pt x="75" y="62"/>
                    <a:pt x="75" y="62"/>
                  </a:cubicBezTo>
                  <a:cubicBezTo>
                    <a:pt x="75" y="63"/>
                    <a:pt x="75" y="63"/>
                    <a:pt x="75" y="63"/>
                  </a:cubicBezTo>
                  <a:cubicBezTo>
                    <a:pt x="75" y="63"/>
                    <a:pt x="75" y="63"/>
                    <a:pt x="75" y="63"/>
                  </a:cubicBezTo>
                  <a:cubicBezTo>
                    <a:pt x="76" y="62"/>
                    <a:pt x="80" y="59"/>
                    <a:pt x="90" y="59"/>
                  </a:cubicBezTo>
                  <a:cubicBezTo>
                    <a:pt x="95" y="59"/>
                    <a:pt x="99" y="60"/>
                    <a:pt x="102" y="61"/>
                  </a:cubicBezTo>
                  <a:cubicBezTo>
                    <a:pt x="103" y="61"/>
                    <a:pt x="104" y="62"/>
                    <a:pt x="104" y="62"/>
                  </a:cubicBezTo>
                  <a:cubicBezTo>
                    <a:pt x="105" y="62"/>
                    <a:pt x="105" y="62"/>
                    <a:pt x="105" y="63"/>
                  </a:cubicBezTo>
                  <a:cubicBezTo>
                    <a:pt x="105" y="63"/>
                    <a:pt x="105" y="63"/>
                    <a:pt x="105" y="63"/>
                  </a:cubicBezTo>
                  <a:cubicBezTo>
                    <a:pt x="105" y="63"/>
                    <a:pt x="105" y="63"/>
                    <a:pt x="105" y="63"/>
                  </a:cubicBezTo>
                  <a:cubicBezTo>
                    <a:pt x="105" y="63"/>
                    <a:pt x="105" y="63"/>
                    <a:pt x="105" y="63"/>
                  </a:cubicBezTo>
                  <a:cubicBezTo>
                    <a:pt x="106" y="61"/>
                    <a:pt x="106" y="61"/>
                    <a:pt x="106" y="61"/>
                  </a:cubicBezTo>
                  <a:cubicBezTo>
                    <a:pt x="109" y="57"/>
                    <a:pt x="109" y="57"/>
                    <a:pt x="109" y="57"/>
                  </a:cubicBezTo>
                  <a:cubicBezTo>
                    <a:pt x="109" y="57"/>
                    <a:pt x="102" y="52"/>
                    <a:pt x="90" y="52"/>
                  </a:cubicBezTo>
                  <a:cubicBezTo>
                    <a:pt x="78" y="52"/>
                    <a:pt x="71" y="57"/>
                    <a:pt x="71"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4" name="Icon"/>
            <p:cNvSpPr>
              <a:spLocks noEditPoints="1"/>
            </p:cNvSpPr>
            <p:nvPr/>
          </p:nvSpPr>
          <p:spPr bwMode="auto">
            <a:xfrm>
              <a:off x="-2103138" y="5871680"/>
              <a:ext cx="370871" cy="412227"/>
            </a:xfrm>
            <a:custGeom>
              <a:avLst/>
              <a:gdLst>
                <a:gd name="T0" fmla="*/ 12 w 115"/>
                <a:gd name="T1" fmla="*/ 128 h 128"/>
                <a:gd name="T2" fmla="*/ 0 w 115"/>
                <a:gd name="T3" fmla="*/ 116 h 128"/>
                <a:gd name="T4" fmla="*/ 12 w 115"/>
                <a:gd name="T5" fmla="*/ 95 h 128"/>
                <a:gd name="T6" fmla="*/ 24 w 115"/>
                <a:gd name="T7" fmla="*/ 116 h 128"/>
                <a:gd name="T8" fmla="*/ 12 w 115"/>
                <a:gd name="T9" fmla="*/ 128 h 128"/>
                <a:gd name="T10" fmla="*/ 97 w 115"/>
                <a:gd name="T11" fmla="*/ 41 h 128"/>
                <a:gd name="T12" fmla="*/ 95 w 115"/>
                <a:gd name="T13" fmla="*/ 59 h 128"/>
                <a:gd name="T14" fmla="*/ 115 w 115"/>
                <a:gd name="T15" fmla="*/ 59 h 128"/>
                <a:gd name="T16" fmla="*/ 115 w 115"/>
                <a:gd name="T17" fmla="*/ 59 h 128"/>
                <a:gd name="T18" fmla="*/ 115 w 115"/>
                <a:gd name="T19" fmla="*/ 41 h 128"/>
                <a:gd name="T20" fmla="*/ 97 w 115"/>
                <a:gd name="T21" fmla="*/ 41 h 128"/>
                <a:gd name="T22" fmla="*/ 42 w 115"/>
                <a:gd name="T23" fmla="*/ 42 h 128"/>
                <a:gd name="T24" fmla="*/ 3 w 115"/>
                <a:gd name="T25" fmla="*/ 83 h 128"/>
                <a:gd name="T26" fmla="*/ 3 w 115"/>
                <a:gd name="T27" fmla="*/ 91 h 128"/>
                <a:gd name="T28" fmla="*/ 20 w 115"/>
                <a:gd name="T29" fmla="*/ 91 h 128"/>
                <a:gd name="T30" fmla="*/ 20 w 115"/>
                <a:gd name="T31" fmla="*/ 84 h 128"/>
                <a:gd name="T32" fmla="*/ 44 w 115"/>
                <a:gd name="T33" fmla="*/ 59 h 128"/>
                <a:gd name="T34" fmla="*/ 42 w 115"/>
                <a:gd name="T35" fmla="*/ 42 h 128"/>
                <a:gd name="T36" fmla="*/ 96 w 115"/>
                <a:gd name="T37" fmla="*/ 5 h 128"/>
                <a:gd name="T38" fmla="*/ 76 w 115"/>
                <a:gd name="T39" fmla="*/ 5 h 128"/>
                <a:gd name="T40" fmla="*/ 76 w 115"/>
                <a:gd name="T41" fmla="*/ 3 h 128"/>
                <a:gd name="T42" fmla="*/ 73 w 115"/>
                <a:gd name="T43" fmla="*/ 0 h 128"/>
                <a:gd name="T44" fmla="*/ 65 w 115"/>
                <a:gd name="T45" fmla="*/ 0 h 128"/>
                <a:gd name="T46" fmla="*/ 63 w 115"/>
                <a:gd name="T47" fmla="*/ 3 h 128"/>
                <a:gd name="T48" fmla="*/ 63 w 115"/>
                <a:gd name="T49" fmla="*/ 5 h 128"/>
                <a:gd name="T50" fmla="*/ 43 w 115"/>
                <a:gd name="T51" fmla="*/ 5 h 128"/>
                <a:gd name="T52" fmla="*/ 38 w 115"/>
                <a:gd name="T53" fmla="*/ 11 h 128"/>
                <a:gd name="T54" fmla="*/ 43 w 115"/>
                <a:gd name="T55" fmla="*/ 16 h 128"/>
                <a:gd name="T56" fmla="*/ 63 w 115"/>
                <a:gd name="T57" fmla="*/ 16 h 128"/>
                <a:gd name="T58" fmla="*/ 63 w 115"/>
                <a:gd name="T59" fmla="*/ 23 h 128"/>
                <a:gd name="T60" fmla="*/ 63 w 115"/>
                <a:gd name="T61" fmla="*/ 23 h 128"/>
                <a:gd name="T62" fmla="*/ 52 w 115"/>
                <a:gd name="T63" fmla="*/ 23 h 128"/>
                <a:gd name="T64" fmla="*/ 52 w 115"/>
                <a:gd name="T65" fmla="*/ 74 h 128"/>
                <a:gd name="T66" fmla="*/ 87 w 115"/>
                <a:gd name="T67" fmla="*/ 74 h 128"/>
                <a:gd name="T68" fmla="*/ 87 w 115"/>
                <a:gd name="T69" fmla="*/ 23 h 128"/>
                <a:gd name="T70" fmla="*/ 76 w 115"/>
                <a:gd name="T71" fmla="*/ 23 h 128"/>
                <a:gd name="T72" fmla="*/ 76 w 115"/>
                <a:gd name="T73" fmla="*/ 23 h 128"/>
                <a:gd name="T74" fmla="*/ 76 w 115"/>
                <a:gd name="T75" fmla="*/ 16 h 128"/>
                <a:gd name="T76" fmla="*/ 96 w 115"/>
                <a:gd name="T77" fmla="*/ 16 h 128"/>
                <a:gd name="T78" fmla="*/ 101 w 115"/>
                <a:gd name="T79" fmla="*/ 11 h 128"/>
                <a:gd name="T80" fmla="*/ 96 w 115"/>
                <a:gd name="T81"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28">
                  <a:moveTo>
                    <a:pt x="12" y="128"/>
                  </a:moveTo>
                  <a:cubicBezTo>
                    <a:pt x="5" y="128"/>
                    <a:pt x="0" y="123"/>
                    <a:pt x="0" y="116"/>
                  </a:cubicBezTo>
                  <a:cubicBezTo>
                    <a:pt x="0" y="109"/>
                    <a:pt x="8" y="103"/>
                    <a:pt x="12" y="95"/>
                  </a:cubicBezTo>
                  <a:cubicBezTo>
                    <a:pt x="15" y="103"/>
                    <a:pt x="24" y="109"/>
                    <a:pt x="24" y="116"/>
                  </a:cubicBezTo>
                  <a:cubicBezTo>
                    <a:pt x="24" y="123"/>
                    <a:pt x="18" y="128"/>
                    <a:pt x="12" y="128"/>
                  </a:cubicBezTo>
                  <a:moveTo>
                    <a:pt x="97" y="41"/>
                  </a:moveTo>
                  <a:cubicBezTo>
                    <a:pt x="97" y="47"/>
                    <a:pt x="96" y="53"/>
                    <a:pt x="95" y="59"/>
                  </a:cubicBezTo>
                  <a:cubicBezTo>
                    <a:pt x="115" y="59"/>
                    <a:pt x="115" y="59"/>
                    <a:pt x="115" y="59"/>
                  </a:cubicBezTo>
                  <a:cubicBezTo>
                    <a:pt x="115" y="59"/>
                    <a:pt x="115" y="59"/>
                    <a:pt x="115" y="59"/>
                  </a:cubicBezTo>
                  <a:cubicBezTo>
                    <a:pt x="115" y="41"/>
                    <a:pt x="115" y="41"/>
                    <a:pt x="115" y="41"/>
                  </a:cubicBezTo>
                  <a:lnTo>
                    <a:pt x="97" y="41"/>
                  </a:lnTo>
                  <a:close/>
                  <a:moveTo>
                    <a:pt x="42" y="42"/>
                  </a:moveTo>
                  <a:cubicBezTo>
                    <a:pt x="20" y="43"/>
                    <a:pt x="3" y="61"/>
                    <a:pt x="3" y="83"/>
                  </a:cubicBezTo>
                  <a:cubicBezTo>
                    <a:pt x="3" y="91"/>
                    <a:pt x="3" y="91"/>
                    <a:pt x="3" y="91"/>
                  </a:cubicBezTo>
                  <a:cubicBezTo>
                    <a:pt x="20" y="91"/>
                    <a:pt x="20" y="91"/>
                    <a:pt x="20" y="91"/>
                  </a:cubicBezTo>
                  <a:cubicBezTo>
                    <a:pt x="20" y="84"/>
                    <a:pt x="20" y="84"/>
                    <a:pt x="20" y="84"/>
                  </a:cubicBezTo>
                  <a:cubicBezTo>
                    <a:pt x="20" y="71"/>
                    <a:pt x="31" y="60"/>
                    <a:pt x="44" y="59"/>
                  </a:cubicBezTo>
                  <a:cubicBezTo>
                    <a:pt x="43" y="53"/>
                    <a:pt x="42" y="47"/>
                    <a:pt x="42" y="42"/>
                  </a:cubicBezTo>
                  <a:moveTo>
                    <a:pt x="96" y="5"/>
                  </a:moveTo>
                  <a:cubicBezTo>
                    <a:pt x="76" y="5"/>
                    <a:pt x="76" y="5"/>
                    <a:pt x="76" y="5"/>
                  </a:cubicBezTo>
                  <a:cubicBezTo>
                    <a:pt x="76" y="3"/>
                    <a:pt x="76" y="3"/>
                    <a:pt x="76" y="3"/>
                  </a:cubicBezTo>
                  <a:cubicBezTo>
                    <a:pt x="76" y="2"/>
                    <a:pt x="75" y="0"/>
                    <a:pt x="73" y="0"/>
                  </a:cubicBezTo>
                  <a:cubicBezTo>
                    <a:pt x="65" y="0"/>
                    <a:pt x="65" y="0"/>
                    <a:pt x="65" y="0"/>
                  </a:cubicBezTo>
                  <a:cubicBezTo>
                    <a:pt x="64" y="0"/>
                    <a:pt x="63" y="2"/>
                    <a:pt x="63" y="3"/>
                  </a:cubicBezTo>
                  <a:cubicBezTo>
                    <a:pt x="63" y="5"/>
                    <a:pt x="63" y="5"/>
                    <a:pt x="63" y="5"/>
                  </a:cubicBezTo>
                  <a:cubicBezTo>
                    <a:pt x="43" y="5"/>
                    <a:pt x="43" y="5"/>
                    <a:pt x="43" y="5"/>
                  </a:cubicBezTo>
                  <a:cubicBezTo>
                    <a:pt x="40" y="5"/>
                    <a:pt x="38" y="8"/>
                    <a:pt x="38" y="11"/>
                  </a:cubicBezTo>
                  <a:cubicBezTo>
                    <a:pt x="38" y="13"/>
                    <a:pt x="40" y="16"/>
                    <a:pt x="43" y="16"/>
                  </a:cubicBezTo>
                  <a:cubicBezTo>
                    <a:pt x="63" y="16"/>
                    <a:pt x="63" y="16"/>
                    <a:pt x="63" y="16"/>
                  </a:cubicBezTo>
                  <a:cubicBezTo>
                    <a:pt x="63" y="23"/>
                    <a:pt x="63" y="23"/>
                    <a:pt x="63" y="23"/>
                  </a:cubicBezTo>
                  <a:cubicBezTo>
                    <a:pt x="63" y="23"/>
                    <a:pt x="63" y="23"/>
                    <a:pt x="63" y="23"/>
                  </a:cubicBezTo>
                  <a:cubicBezTo>
                    <a:pt x="52" y="23"/>
                    <a:pt x="52" y="23"/>
                    <a:pt x="52" y="23"/>
                  </a:cubicBezTo>
                  <a:cubicBezTo>
                    <a:pt x="43" y="36"/>
                    <a:pt x="47" y="55"/>
                    <a:pt x="52" y="74"/>
                  </a:cubicBezTo>
                  <a:cubicBezTo>
                    <a:pt x="87" y="74"/>
                    <a:pt x="87" y="74"/>
                    <a:pt x="87" y="74"/>
                  </a:cubicBezTo>
                  <a:cubicBezTo>
                    <a:pt x="92" y="55"/>
                    <a:pt x="96" y="36"/>
                    <a:pt x="87" y="23"/>
                  </a:cubicBezTo>
                  <a:cubicBezTo>
                    <a:pt x="76" y="23"/>
                    <a:pt x="76" y="23"/>
                    <a:pt x="76" y="23"/>
                  </a:cubicBezTo>
                  <a:cubicBezTo>
                    <a:pt x="76" y="23"/>
                    <a:pt x="76" y="23"/>
                    <a:pt x="76" y="23"/>
                  </a:cubicBezTo>
                  <a:cubicBezTo>
                    <a:pt x="76" y="16"/>
                    <a:pt x="76" y="16"/>
                    <a:pt x="76" y="16"/>
                  </a:cubicBezTo>
                  <a:cubicBezTo>
                    <a:pt x="96" y="16"/>
                    <a:pt x="96" y="16"/>
                    <a:pt x="96" y="16"/>
                  </a:cubicBezTo>
                  <a:cubicBezTo>
                    <a:pt x="99" y="16"/>
                    <a:pt x="101" y="13"/>
                    <a:pt x="101" y="11"/>
                  </a:cubicBezTo>
                  <a:cubicBezTo>
                    <a:pt x="101" y="8"/>
                    <a:pt x="99" y="5"/>
                    <a:pt x="96"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5" name="Icon"/>
            <p:cNvSpPr>
              <a:spLocks noEditPoints="1"/>
            </p:cNvSpPr>
            <p:nvPr/>
          </p:nvSpPr>
          <p:spPr bwMode="auto">
            <a:xfrm>
              <a:off x="-6486033" y="5899957"/>
              <a:ext cx="430350" cy="355672"/>
            </a:xfrm>
            <a:custGeom>
              <a:avLst/>
              <a:gdLst>
                <a:gd name="T0" fmla="*/ 49 w 285"/>
                <a:gd name="T1" fmla="*/ 43 h 235"/>
                <a:gd name="T2" fmla="*/ 49 w 285"/>
                <a:gd name="T3" fmla="*/ 235 h 235"/>
                <a:gd name="T4" fmla="*/ 34 w 285"/>
                <a:gd name="T5" fmla="*/ 235 h 235"/>
                <a:gd name="T6" fmla="*/ 0 w 285"/>
                <a:gd name="T7" fmla="*/ 202 h 235"/>
                <a:gd name="T8" fmla="*/ 0 w 285"/>
                <a:gd name="T9" fmla="*/ 77 h 235"/>
                <a:gd name="T10" fmla="*/ 34 w 285"/>
                <a:gd name="T11" fmla="*/ 43 h 235"/>
                <a:gd name="T12" fmla="*/ 49 w 285"/>
                <a:gd name="T13" fmla="*/ 43 h 235"/>
                <a:gd name="T14" fmla="*/ 221 w 285"/>
                <a:gd name="T15" fmla="*/ 43 h 235"/>
                <a:gd name="T16" fmla="*/ 221 w 285"/>
                <a:gd name="T17" fmla="*/ 235 h 235"/>
                <a:gd name="T18" fmla="*/ 64 w 285"/>
                <a:gd name="T19" fmla="*/ 235 h 235"/>
                <a:gd name="T20" fmla="*/ 63 w 285"/>
                <a:gd name="T21" fmla="*/ 43 h 235"/>
                <a:gd name="T22" fmla="*/ 102 w 285"/>
                <a:gd name="T23" fmla="*/ 43 h 235"/>
                <a:gd name="T24" fmla="*/ 102 w 285"/>
                <a:gd name="T25" fmla="*/ 17 h 235"/>
                <a:gd name="T26" fmla="*/ 119 w 285"/>
                <a:gd name="T27" fmla="*/ 0 h 235"/>
                <a:gd name="T28" fmla="*/ 165 w 285"/>
                <a:gd name="T29" fmla="*/ 0 h 235"/>
                <a:gd name="T30" fmla="*/ 182 w 285"/>
                <a:gd name="T31" fmla="*/ 17 h 235"/>
                <a:gd name="T32" fmla="*/ 182 w 285"/>
                <a:gd name="T33" fmla="*/ 43 h 235"/>
                <a:gd name="T34" fmla="*/ 221 w 285"/>
                <a:gd name="T35" fmla="*/ 43 h 235"/>
                <a:gd name="T36" fmla="*/ 116 w 285"/>
                <a:gd name="T37" fmla="*/ 43 h 235"/>
                <a:gd name="T38" fmla="*/ 168 w 285"/>
                <a:gd name="T39" fmla="*/ 43 h 235"/>
                <a:gd name="T40" fmla="*/ 168 w 285"/>
                <a:gd name="T41" fmla="*/ 16 h 235"/>
                <a:gd name="T42" fmla="*/ 116 w 285"/>
                <a:gd name="T43" fmla="*/ 16 h 235"/>
                <a:gd name="T44" fmla="*/ 116 w 285"/>
                <a:gd name="T45" fmla="*/ 43 h 235"/>
                <a:gd name="T46" fmla="*/ 195 w 285"/>
                <a:gd name="T47" fmla="*/ 137 h 235"/>
                <a:gd name="T48" fmla="*/ 160 w 285"/>
                <a:gd name="T49" fmla="*/ 102 h 235"/>
                <a:gd name="T50" fmla="*/ 160 w 285"/>
                <a:gd name="T51" fmla="*/ 102 h 235"/>
                <a:gd name="T52" fmla="*/ 143 w 285"/>
                <a:gd name="T53" fmla="*/ 102 h 235"/>
                <a:gd name="T54" fmla="*/ 143 w 285"/>
                <a:gd name="T55" fmla="*/ 120 h 235"/>
                <a:gd name="T56" fmla="*/ 143 w 285"/>
                <a:gd name="T57" fmla="*/ 120 h 235"/>
                <a:gd name="T58" fmla="*/ 157 w 285"/>
                <a:gd name="T59" fmla="*/ 133 h 235"/>
                <a:gd name="T60" fmla="*/ 100 w 285"/>
                <a:gd name="T61" fmla="*/ 133 h 235"/>
                <a:gd name="T62" fmla="*/ 100 w 285"/>
                <a:gd name="T63" fmla="*/ 133 h 235"/>
                <a:gd name="T64" fmla="*/ 91 w 285"/>
                <a:gd name="T65" fmla="*/ 137 h 235"/>
                <a:gd name="T66" fmla="*/ 91 w 285"/>
                <a:gd name="T67" fmla="*/ 154 h 235"/>
                <a:gd name="T68" fmla="*/ 100 w 285"/>
                <a:gd name="T69" fmla="*/ 158 h 235"/>
                <a:gd name="T70" fmla="*/ 100 w 285"/>
                <a:gd name="T71" fmla="*/ 158 h 235"/>
                <a:gd name="T72" fmla="*/ 157 w 285"/>
                <a:gd name="T73" fmla="*/ 158 h 235"/>
                <a:gd name="T74" fmla="*/ 143 w 285"/>
                <a:gd name="T75" fmla="*/ 171 h 235"/>
                <a:gd name="T76" fmla="*/ 143 w 285"/>
                <a:gd name="T77" fmla="*/ 172 h 235"/>
                <a:gd name="T78" fmla="*/ 143 w 285"/>
                <a:gd name="T79" fmla="*/ 172 h 235"/>
                <a:gd name="T80" fmla="*/ 143 w 285"/>
                <a:gd name="T81" fmla="*/ 189 h 235"/>
                <a:gd name="T82" fmla="*/ 160 w 285"/>
                <a:gd name="T83" fmla="*/ 189 h 235"/>
                <a:gd name="T84" fmla="*/ 162 w 285"/>
                <a:gd name="T85" fmla="*/ 187 h 235"/>
                <a:gd name="T86" fmla="*/ 195 w 285"/>
                <a:gd name="T87" fmla="*/ 154 h 235"/>
                <a:gd name="T88" fmla="*/ 195 w 285"/>
                <a:gd name="T89" fmla="*/ 137 h 235"/>
                <a:gd name="T90" fmla="*/ 251 w 285"/>
                <a:gd name="T91" fmla="*/ 43 h 235"/>
                <a:gd name="T92" fmla="*/ 236 w 285"/>
                <a:gd name="T93" fmla="*/ 43 h 235"/>
                <a:gd name="T94" fmla="*/ 235 w 285"/>
                <a:gd name="T95" fmla="*/ 217 h 235"/>
                <a:gd name="T96" fmla="*/ 235 w 285"/>
                <a:gd name="T97" fmla="*/ 235 h 235"/>
                <a:gd name="T98" fmla="*/ 252 w 285"/>
                <a:gd name="T99" fmla="*/ 235 h 235"/>
                <a:gd name="T100" fmla="*/ 285 w 285"/>
                <a:gd name="T101" fmla="*/ 201 h 235"/>
                <a:gd name="T102" fmla="*/ 285 w 285"/>
                <a:gd name="T103" fmla="*/ 76 h 235"/>
                <a:gd name="T104" fmla="*/ 251 w 285"/>
                <a:gd name="T105"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235">
                  <a:moveTo>
                    <a:pt x="49" y="43"/>
                  </a:moveTo>
                  <a:cubicBezTo>
                    <a:pt x="49" y="235"/>
                    <a:pt x="49" y="235"/>
                    <a:pt x="49" y="235"/>
                  </a:cubicBezTo>
                  <a:cubicBezTo>
                    <a:pt x="34" y="235"/>
                    <a:pt x="34" y="235"/>
                    <a:pt x="34" y="235"/>
                  </a:cubicBezTo>
                  <a:cubicBezTo>
                    <a:pt x="0" y="235"/>
                    <a:pt x="0" y="202"/>
                    <a:pt x="0" y="202"/>
                  </a:cubicBezTo>
                  <a:cubicBezTo>
                    <a:pt x="0" y="77"/>
                    <a:pt x="0" y="77"/>
                    <a:pt x="0" y="77"/>
                  </a:cubicBezTo>
                  <a:cubicBezTo>
                    <a:pt x="0" y="44"/>
                    <a:pt x="34" y="43"/>
                    <a:pt x="34" y="43"/>
                  </a:cubicBezTo>
                  <a:lnTo>
                    <a:pt x="49" y="43"/>
                  </a:lnTo>
                  <a:close/>
                  <a:moveTo>
                    <a:pt x="221" y="43"/>
                  </a:moveTo>
                  <a:cubicBezTo>
                    <a:pt x="221" y="235"/>
                    <a:pt x="221" y="235"/>
                    <a:pt x="221" y="235"/>
                  </a:cubicBezTo>
                  <a:cubicBezTo>
                    <a:pt x="64" y="235"/>
                    <a:pt x="64" y="235"/>
                    <a:pt x="64" y="235"/>
                  </a:cubicBezTo>
                  <a:cubicBezTo>
                    <a:pt x="63" y="43"/>
                    <a:pt x="63" y="43"/>
                    <a:pt x="63" y="43"/>
                  </a:cubicBezTo>
                  <a:cubicBezTo>
                    <a:pt x="102" y="43"/>
                    <a:pt x="102" y="43"/>
                    <a:pt x="102" y="43"/>
                  </a:cubicBezTo>
                  <a:cubicBezTo>
                    <a:pt x="102" y="17"/>
                    <a:pt x="102" y="17"/>
                    <a:pt x="102" y="17"/>
                  </a:cubicBezTo>
                  <a:cubicBezTo>
                    <a:pt x="102" y="0"/>
                    <a:pt x="119" y="0"/>
                    <a:pt x="119" y="0"/>
                  </a:cubicBezTo>
                  <a:cubicBezTo>
                    <a:pt x="165" y="0"/>
                    <a:pt x="165" y="0"/>
                    <a:pt x="165" y="0"/>
                  </a:cubicBezTo>
                  <a:cubicBezTo>
                    <a:pt x="182" y="0"/>
                    <a:pt x="182" y="17"/>
                    <a:pt x="182" y="17"/>
                  </a:cubicBezTo>
                  <a:cubicBezTo>
                    <a:pt x="182" y="43"/>
                    <a:pt x="182" y="43"/>
                    <a:pt x="182" y="43"/>
                  </a:cubicBezTo>
                  <a:lnTo>
                    <a:pt x="221" y="43"/>
                  </a:lnTo>
                  <a:close/>
                  <a:moveTo>
                    <a:pt x="116" y="43"/>
                  </a:moveTo>
                  <a:cubicBezTo>
                    <a:pt x="168" y="43"/>
                    <a:pt x="168" y="43"/>
                    <a:pt x="168" y="43"/>
                  </a:cubicBezTo>
                  <a:cubicBezTo>
                    <a:pt x="168" y="16"/>
                    <a:pt x="168" y="16"/>
                    <a:pt x="168" y="16"/>
                  </a:cubicBezTo>
                  <a:cubicBezTo>
                    <a:pt x="116" y="16"/>
                    <a:pt x="116" y="16"/>
                    <a:pt x="116" y="16"/>
                  </a:cubicBezTo>
                  <a:lnTo>
                    <a:pt x="116" y="43"/>
                  </a:lnTo>
                  <a:close/>
                  <a:moveTo>
                    <a:pt x="195" y="137"/>
                  </a:moveTo>
                  <a:cubicBezTo>
                    <a:pt x="160" y="102"/>
                    <a:pt x="160" y="102"/>
                    <a:pt x="160" y="102"/>
                  </a:cubicBezTo>
                  <a:cubicBezTo>
                    <a:pt x="160" y="102"/>
                    <a:pt x="160" y="102"/>
                    <a:pt x="160" y="102"/>
                  </a:cubicBezTo>
                  <a:cubicBezTo>
                    <a:pt x="155" y="98"/>
                    <a:pt x="148" y="98"/>
                    <a:pt x="143" y="102"/>
                  </a:cubicBezTo>
                  <a:cubicBezTo>
                    <a:pt x="138" y="107"/>
                    <a:pt x="138" y="115"/>
                    <a:pt x="143" y="120"/>
                  </a:cubicBezTo>
                  <a:cubicBezTo>
                    <a:pt x="143" y="120"/>
                    <a:pt x="143" y="120"/>
                    <a:pt x="143" y="120"/>
                  </a:cubicBezTo>
                  <a:cubicBezTo>
                    <a:pt x="157" y="133"/>
                    <a:pt x="157" y="133"/>
                    <a:pt x="157" y="133"/>
                  </a:cubicBezTo>
                  <a:cubicBezTo>
                    <a:pt x="100" y="133"/>
                    <a:pt x="100" y="133"/>
                    <a:pt x="100" y="133"/>
                  </a:cubicBezTo>
                  <a:cubicBezTo>
                    <a:pt x="100" y="133"/>
                    <a:pt x="100" y="133"/>
                    <a:pt x="100" y="133"/>
                  </a:cubicBezTo>
                  <a:cubicBezTo>
                    <a:pt x="97" y="133"/>
                    <a:pt x="94" y="134"/>
                    <a:pt x="91" y="137"/>
                  </a:cubicBezTo>
                  <a:cubicBezTo>
                    <a:pt x="86" y="142"/>
                    <a:pt x="86" y="149"/>
                    <a:pt x="91" y="154"/>
                  </a:cubicBezTo>
                  <a:cubicBezTo>
                    <a:pt x="94" y="157"/>
                    <a:pt x="97" y="158"/>
                    <a:pt x="100" y="158"/>
                  </a:cubicBezTo>
                  <a:cubicBezTo>
                    <a:pt x="100" y="158"/>
                    <a:pt x="100" y="158"/>
                    <a:pt x="100" y="158"/>
                  </a:cubicBezTo>
                  <a:cubicBezTo>
                    <a:pt x="157" y="158"/>
                    <a:pt x="157" y="158"/>
                    <a:pt x="157" y="158"/>
                  </a:cubicBezTo>
                  <a:cubicBezTo>
                    <a:pt x="143" y="171"/>
                    <a:pt x="143" y="171"/>
                    <a:pt x="143" y="171"/>
                  </a:cubicBezTo>
                  <a:cubicBezTo>
                    <a:pt x="143" y="172"/>
                    <a:pt x="143" y="172"/>
                    <a:pt x="143" y="172"/>
                  </a:cubicBezTo>
                  <a:cubicBezTo>
                    <a:pt x="143" y="172"/>
                    <a:pt x="143" y="172"/>
                    <a:pt x="143" y="172"/>
                  </a:cubicBezTo>
                  <a:cubicBezTo>
                    <a:pt x="138" y="177"/>
                    <a:pt x="138" y="184"/>
                    <a:pt x="143" y="189"/>
                  </a:cubicBezTo>
                  <a:cubicBezTo>
                    <a:pt x="148" y="194"/>
                    <a:pt x="155" y="194"/>
                    <a:pt x="160" y="189"/>
                  </a:cubicBezTo>
                  <a:cubicBezTo>
                    <a:pt x="161" y="188"/>
                    <a:pt x="161" y="188"/>
                    <a:pt x="162" y="187"/>
                  </a:cubicBezTo>
                  <a:cubicBezTo>
                    <a:pt x="195" y="154"/>
                    <a:pt x="195" y="154"/>
                    <a:pt x="195" y="154"/>
                  </a:cubicBezTo>
                  <a:cubicBezTo>
                    <a:pt x="199" y="149"/>
                    <a:pt x="199" y="141"/>
                    <a:pt x="195" y="137"/>
                  </a:cubicBezTo>
                  <a:close/>
                  <a:moveTo>
                    <a:pt x="251" y="43"/>
                  </a:moveTo>
                  <a:cubicBezTo>
                    <a:pt x="236" y="43"/>
                    <a:pt x="236" y="43"/>
                    <a:pt x="236" y="43"/>
                  </a:cubicBezTo>
                  <a:cubicBezTo>
                    <a:pt x="235" y="217"/>
                    <a:pt x="235" y="217"/>
                    <a:pt x="235" y="217"/>
                  </a:cubicBezTo>
                  <a:cubicBezTo>
                    <a:pt x="235" y="235"/>
                    <a:pt x="235" y="235"/>
                    <a:pt x="235" y="235"/>
                  </a:cubicBezTo>
                  <a:cubicBezTo>
                    <a:pt x="252" y="235"/>
                    <a:pt x="252" y="235"/>
                    <a:pt x="252" y="235"/>
                  </a:cubicBezTo>
                  <a:cubicBezTo>
                    <a:pt x="252" y="235"/>
                    <a:pt x="285" y="235"/>
                    <a:pt x="285" y="201"/>
                  </a:cubicBezTo>
                  <a:cubicBezTo>
                    <a:pt x="285" y="76"/>
                    <a:pt x="285" y="76"/>
                    <a:pt x="285" y="76"/>
                  </a:cubicBezTo>
                  <a:cubicBezTo>
                    <a:pt x="285" y="76"/>
                    <a:pt x="285" y="43"/>
                    <a:pt x="251"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6" name="Icon"/>
            <p:cNvSpPr>
              <a:spLocks noEditPoints="1"/>
            </p:cNvSpPr>
            <p:nvPr/>
          </p:nvSpPr>
          <p:spPr bwMode="auto">
            <a:xfrm>
              <a:off x="-5853926" y="5889794"/>
              <a:ext cx="436823" cy="375999"/>
            </a:xfrm>
            <a:custGeom>
              <a:avLst/>
              <a:gdLst>
                <a:gd name="T0" fmla="*/ 64 w 298"/>
                <a:gd name="T1" fmla="*/ 96 h 256"/>
                <a:gd name="T2" fmla="*/ 112 w 298"/>
                <a:gd name="T3" fmla="*/ 9 h 256"/>
                <a:gd name="T4" fmla="*/ 132 w 298"/>
                <a:gd name="T5" fmla="*/ 4 h 256"/>
                <a:gd name="T6" fmla="*/ 138 w 298"/>
                <a:gd name="T7" fmla="*/ 24 h 256"/>
                <a:gd name="T8" fmla="*/ 90 w 298"/>
                <a:gd name="T9" fmla="*/ 111 h 256"/>
                <a:gd name="T10" fmla="*/ 69 w 298"/>
                <a:gd name="T11" fmla="*/ 118 h 256"/>
                <a:gd name="T12" fmla="*/ 161 w 298"/>
                <a:gd name="T13" fmla="*/ 24 h 256"/>
                <a:gd name="T14" fmla="*/ 208 w 298"/>
                <a:gd name="T15" fmla="*/ 112 h 256"/>
                <a:gd name="T16" fmla="*/ 228 w 298"/>
                <a:gd name="T17" fmla="*/ 119 h 256"/>
                <a:gd name="T18" fmla="*/ 234 w 298"/>
                <a:gd name="T19" fmla="*/ 98 h 256"/>
                <a:gd name="T20" fmla="*/ 188 w 298"/>
                <a:gd name="T21" fmla="*/ 10 h 256"/>
                <a:gd name="T22" fmla="*/ 168 w 298"/>
                <a:gd name="T23" fmla="*/ 4 h 256"/>
                <a:gd name="T24" fmla="*/ 297 w 298"/>
                <a:gd name="T25" fmla="*/ 115 h 256"/>
                <a:gd name="T26" fmla="*/ 245 w 298"/>
                <a:gd name="T27" fmla="*/ 100 h 256"/>
                <a:gd name="T28" fmla="*/ 232 w 298"/>
                <a:gd name="T29" fmla="*/ 126 h 256"/>
                <a:gd name="T30" fmla="*/ 202 w 298"/>
                <a:gd name="T31" fmla="*/ 116 h 256"/>
                <a:gd name="T32" fmla="*/ 193 w 298"/>
                <a:gd name="T33" fmla="*/ 99 h 256"/>
                <a:gd name="T34" fmla="*/ 157 w 298"/>
                <a:gd name="T35" fmla="*/ 99 h 256"/>
                <a:gd name="T36" fmla="*/ 156 w 298"/>
                <a:gd name="T37" fmla="*/ 99 h 256"/>
                <a:gd name="T38" fmla="*/ 105 w 298"/>
                <a:gd name="T39" fmla="*/ 98 h 256"/>
                <a:gd name="T40" fmla="*/ 96 w 298"/>
                <a:gd name="T41" fmla="*/ 115 h 256"/>
                <a:gd name="T42" fmla="*/ 65 w 298"/>
                <a:gd name="T43" fmla="*/ 124 h 256"/>
                <a:gd name="T44" fmla="*/ 16 w 298"/>
                <a:gd name="T45" fmla="*/ 97 h 256"/>
                <a:gd name="T46" fmla="*/ 15 w 298"/>
                <a:gd name="T47" fmla="*/ 97 h 256"/>
                <a:gd name="T48" fmla="*/ 15 w 298"/>
                <a:gd name="T49" fmla="*/ 128 h 256"/>
                <a:gd name="T50" fmla="*/ 15 w 298"/>
                <a:gd name="T51" fmla="*/ 128 h 256"/>
                <a:gd name="T52" fmla="*/ 43 w 298"/>
                <a:gd name="T53" fmla="*/ 234 h 256"/>
                <a:gd name="T54" fmla="*/ 138 w 298"/>
                <a:gd name="T55" fmla="*/ 255 h 256"/>
                <a:gd name="T56" fmla="*/ 230 w 298"/>
                <a:gd name="T57" fmla="*/ 256 h 256"/>
                <a:gd name="T58" fmla="*/ 277 w 298"/>
                <a:gd name="T59" fmla="*/ 130 h 256"/>
                <a:gd name="T60" fmla="*/ 283 w 298"/>
                <a:gd name="T61" fmla="*/ 130 h 256"/>
                <a:gd name="T62" fmla="*/ 79 w 298"/>
                <a:gd name="T63" fmla="*/ 234 h 256"/>
                <a:gd name="T64" fmla="*/ 69 w 298"/>
                <a:gd name="T65" fmla="*/ 223 h 256"/>
                <a:gd name="T66" fmla="*/ 70 w 298"/>
                <a:gd name="T67" fmla="*/ 165 h 256"/>
                <a:gd name="T68" fmla="*/ 80 w 298"/>
                <a:gd name="T69" fmla="*/ 156 h 256"/>
                <a:gd name="T70" fmla="*/ 90 w 298"/>
                <a:gd name="T71" fmla="*/ 166 h 256"/>
                <a:gd name="T72" fmla="*/ 89 w 298"/>
                <a:gd name="T73" fmla="*/ 224 h 256"/>
                <a:gd name="T74" fmla="*/ 79 w 298"/>
                <a:gd name="T75" fmla="*/ 234 h 256"/>
                <a:gd name="T76" fmla="*/ 115 w 298"/>
                <a:gd name="T77" fmla="*/ 224 h 256"/>
                <a:gd name="T78" fmla="*/ 115 w 298"/>
                <a:gd name="T79" fmla="*/ 224 h 256"/>
                <a:gd name="T80" fmla="*/ 115 w 298"/>
                <a:gd name="T81" fmla="*/ 166 h 256"/>
                <a:gd name="T82" fmla="*/ 135 w 298"/>
                <a:gd name="T83" fmla="*/ 166 h 256"/>
                <a:gd name="T84" fmla="*/ 135 w 298"/>
                <a:gd name="T85" fmla="*/ 224 h 256"/>
                <a:gd name="T86" fmla="*/ 135 w 298"/>
                <a:gd name="T87" fmla="*/ 224 h 256"/>
                <a:gd name="T88" fmla="*/ 170 w 298"/>
                <a:gd name="T89" fmla="*/ 235 h 256"/>
                <a:gd name="T90" fmla="*/ 160 w 298"/>
                <a:gd name="T91" fmla="*/ 224 h 256"/>
                <a:gd name="T92" fmla="*/ 161 w 298"/>
                <a:gd name="T93" fmla="*/ 166 h 256"/>
                <a:gd name="T94" fmla="*/ 171 w 298"/>
                <a:gd name="T95" fmla="*/ 157 h 256"/>
                <a:gd name="T96" fmla="*/ 181 w 298"/>
                <a:gd name="T97" fmla="*/ 166 h 256"/>
                <a:gd name="T98" fmla="*/ 180 w 298"/>
                <a:gd name="T99" fmla="*/ 225 h 256"/>
                <a:gd name="T100" fmla="*/ 170 w 298"/>
                <a:gd name="T101" fmla="*/ 235 h 256"/>
                <a:gd name="T102" fmla="*/ 206 w 298"/>
                <a:gd name="T103" fmla="*/ 225 h 256"/>
                <a:gd name="T104" fmla="*/ 206 w 298"/>
                <a:gd name="T105" fmla="*/ 225 h 256"/>
                <a:gd name="T106" fmla="*/ 207 w 298"/>
                <a:gd name="T107" fmla="*/ 167 h 256"/>
                <a:gd name="T108" fmla="*/ 226 w 298"/>
                <a:gd name="T109" fmla="*/ 167 h 256"/>
                <a:gd name="T110" fmla="*/ 226 w 298"/>
                <a:gd name="T111" fmla="*/ 225 h 256"/>
                <a:gd name="T112" fmla="*/ 226 w 298"/>
                <a:gd name="T113" fmla="*/ 22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256">
                  <a:moveTo>
                    <a:pt x="63" y="97"/>
                  </a:moveTo>
                  <a:cubicBezTo>
                    <a:pt x="63" y="97"/>
                    <a:pt x="63" y="97"/>
                    <a:pt x="64" y="96"/>
                  </a:cubicBezTo>
                  <a:cubicBezTo>
                    <a:pt x="64" y="96"/>
                    <a:pt x="64" y="96"/>
                    <a:pt x="64" y="96"/>
                  </a:cubicBezTo>
                  <a:cubicBezTo>
                    <a:pt x="112" y="9"/>
                    <a:pt x="112" y="9"/>
                    <a:pt x="112" y="9"/>
                  </a:cubicBezTo>
                  <a:cubicBezTo>
                    <a:pt x="112" y="9"/>
                    <a:pt x="112" y="9"/>
                    <a:pt x="112" y="9"/>
                  </a:cubicBezTo>
                  <a:cubicBezTo>
                    <a:pt x="116" y="2"/>
                    <a:pt x="125" y="0"/>
                    <a:pt x="132" y="4"/>
                  </a:cubicBezTo>
                  <a:cubicBezTo>
                    <a:pt x="139" y="8"/>
                    <a:pt x="142" y="17"/>
                    <a:pt x="138" y="24"/>
                  </a:cubicBezTo>
                  <a:cubicBezTo>
                    <a:pt x="138" y="24"/>
                    <a:pt x="138" y="24"/>
                    <a:pt x="138" y="24"/>
                  </a:cubicBezTo>
                  <a:cubicBezTo>
                    <a:pt x="90" y="111"/>
                    <a:pt x="90" y="111"/>
                    <a:pt x="90" y="111"/>
                  </a:cubicBezTo>
                  <a:cubicBezTo>
                    <a:pt x="90" y="111"/>
                    <a:pt x="90" y="111"/>
                    <a:pt x="90" y="111"/>
                  </a:cubicBezTo>
                  <a:cubicBezTo>
                    <a:pt x="90" y="111"/>
                    <a:pt x="90" y="111"/>
                    <a:pt x="90" y="112"/>
                  </a:cubicBezTo>
                  <a:cubicBezTo>
                    <a:pt x="86" y="119"/>
                    <a:pt x="76" y="122"/>
                    <a:pt x="69" y="118"/>
                  </a:cubicBezTo>
                  <a:cubicBezTo>
                    <a:pt x="62" y="113"/>
                    <a:pt x="59" y="104"/>
                    <a:pt x="63" y="97"/>
                  </a:cubicBezTo>
                  <a:close/>
                  <a:moveTo>
                    <a:pt x="161" y="24"/>
                  </a:moveTo>
                  <a:cubicBezTo>
                    <a:pt x="207" y="112"/>
                    <a:pt x="207" y="112"/>
                    <a:pt x="207" y="112"/>
                  </a:cubicBezTo>
                  <a:cubicBezTo>
                    <a:pt x="208" y="112"/>
                    <a:pt x="208" y="112"/>
                    <a:pt x="208" y="112"/>
                  </a:cubicBezTo>
                  <a:cubicBezTo>
                    <a:pt x="208" y="112"/>
                    <a:pt x="208" y="113"/>
                    <a:pt x="208" y="113"/>
                  </a:cubicBezTo>
                  <a:cubicBezTo>
                    <a:pt x="212" y="120"/>
                    <a:pt x="221" y="123"/>
                    <a:pt x="228" y="119"/>
                  </a:cubicBezTo>
                  <a:cubicBezTo>
                    <a:pt x="236" y="115"/>
                    <a:pt x="238" y="106"/>
                    <a:pt x="234" y="99"/>
                  </a:cubicBezTo>
                  <a:cubicBezTo>
                    <a:pt x="234" y="98"/>
                    <a:pt x="234" y="98"/>
                    <a:pt x="234" y="98"/>
                  </a:cubicBezTo>
                  <a:cubicBezTo>
                    <a:pt x="234" y="98"/>
                    <a:pt x="234" y="98"/>
                    <a:pt x="234" y="98"/>
                  </a:cubicBezTo>
                  <a:cubicBezTo>
                    <a:pt x="188" y="10"/>
                    <a:pt x="188" y="10"/>
                    <a:pt x="188" y="10"/>
                  </a:cubicBezTo>
                  <a:cubicBezTo>
                    <a:pt x="188" y="10"/>
                    <a:pt x="188" y="10"/>
                    <a:pt x="188" y="10"/>
                  </a:cubicBezTo>
                  <a:cubicBezTo>
                    <a:pt x="184" y="3"/>
                    <a:pt x="175" y="0"/>
                    <a:pt x="168" y="4"/>
                  </a:cubicBezTo>
                  <a:cubicBezTo>
                    <a:pt x="160" y="8"/>
                    <a:pt x="157" y="17"/>
                    <a:pt x="161" y="24"/>
                  </a:cubicBezTo>
                  <a:close/>
                  <a:moveTo>
                    <a:pt x="297" y="115"/>
                  </a:moveTo>
                  <a:cubicBezTo>
                    <a:pt x="298" y="107"/>
                    <a:pt x="291" y="100"/>
                    <a:pt x="283" y="100"/>
                  </a:cubicBezTo>
                  <a:cubicBezTo>
                    <a:pt x="245" y="100"/>
                    <a:pt x="245" y="100"/>
                    <a:pt x="245" y="100"/>
                  </a:cubicBezTo>
                  <a:cubicBezTo>
                    <a:pt x="242" y="100"/>
                    <a:pt x="242" y="100"/>
                    <a:pt x="242" y="100"/>
                  </a:cubicBezTo>
                  <a:cubicBezTo>
                    <a:pt x="246" y="110"/>
                    <a:pt x="241" y="121"/>
                    <a:pt x="232" y="126"/>
                  </a:cubicBezTo>
                  <a:cubicBezTo>
                    <a:pt x="221" y="132"/>
                    <a:pt x="208" y="127"/>
                    <a:pt x="202" y="117"/>
                  </a:cubicBezTo>
                  <a:cubicBezTo>
                    <a:pt x="202" y="117"/>
                    <a:pt x="202" y="116"/>
                    <a:pt x="202" y="116"/>
                  </a:cubicBezTo>
                  <a:cubicBezTo>
                    <a:pt x="202" y="116"/>
                    <a:pt x="202" y="116"/>
                    <a:pt x="202" y="116"/>
                  </a:cubicBezTo>
                  <a:cubicBezTo>
                    <a:pt x="193" y="99"/>
                    <a:pt x="193" y="99"/>
                    <a:pt x="193" y="99"/>
                  </a:cubicBezTo>
                  <a:cubicBezTo>
                    <a:pt x="157" y="99"/>
                    <a:pt x="157" y="99"/>
                    <a:pt x="157" y="99"/>
                  </a:cubicBezTo>
                  <a:cubicBezTo>
                    <a:pt x="157" y="99"/>
                    <a:pt x="157" y="99"/>
                    <a:pt x="157" y="99"/>
                  </a:cubicBezTo>
                  <a:cubicBezTo>
                    <a:pt x="156" y="99"/>
                    <a:pt x="156" y="99"/>
                    <a:pt x="156" y="99"/>
                  </a:cubicBezTo>
                  <a:cubicBezTo>
                    <a:pt x="156" y="99"/>
                    <a:pt x="156" y="99"/>
                    <a:pt x="156" y="99"/>
                  </a:cubicBezTo>
                  <a:cubicBezTo>
                    <a:pt x="156" y="99"/>
                    <a:pt x="156" y="99"/>
                    <a:pt x="156" y="99"/>
                  </a:cubicBezTo>
                  <a:cubicBezTo>
                    <a:pt x="105" y="98"/>
                    <a:pt x="105" y="98"/>
                    <a:pt x="105" y="98"/>
                  </a:cubicBezTo>
                  <a:cubicBezTo>
                    <a:pt x="96" y="115"/>
                    <a:pt x="96" y="115"/>
                    <a:pt x="96" y="115"/>
                  </a:cubicBezTo>
                  <a:cubicBezTo>
                    <a:pt x="96" y="115"/>
                    <a:pt x="96" y="115"/>
                    <a:pt x="96" y="115"/>
                  </a:cubicBezTo>
                  <a:cubicBezTo>
                    <a:pt x="96" y="115"/>
                    <a:pt x="95" y="115"/>
                    <a:pt x="95" y="116"/>
                  </a:cubicBezTo>
                  <a:cubicBezTo>
                    <a:pt x="89" y="126"/>
                    <a:pt x="76" y="130"/>
                    <a:pt x="65" y="124"/>
                  </a:cubicBezTo>
                  <a:cubicBezTo>
                    <a:pt x="56" y="119"/>
                    <a:pt x="52" y="108"/>
                    <a:pt x="55" y="98"/>
                  </a:cubicBezTo>
                  <a:cubicBezTo>
                    <a:pt x="16" y="97"/>
                    <a:pt x="16" y="97"/>
                    <a:pt x="16" y="97"/>
                  </a:cubicBezTo>
                  <a:cubicBezTo>
                    <a:pt x="16" y="98"/>
                    <a:pt x="16" y="98"/>
                    <a:pt x="16" y="98"/>
                  </a:cubicBezTo>
                  <a:cubicBezTo>
                    <a:pt x="16" y="98"/>
                    <a:pt x="15" y="97"/>
                    <a:pt x="15" y="97"/>
                  </a:cubicBezTo>
                  <a:cubicBezTo>
                    <a:pt x="7" y="97"/>
                    <a:pt x="0" y="104"/>
                    <a:pt x="0" y="112"/>
                  </a:cubicBezTo>
                  <a:cubicBezTo>
                    <a:pt x="0" y="121"/>
                    <a:pt x="7" y="128"/>
                    <a:pt x="15" y="128"/>
                  </a:cubicBezTo>
                  <a:cubicBezTo>
                    <a:pt x="15" y="128"/>
                    <a:pt x="15" y="128"/>
                    <a:pt x="15" y="128"/>
                  </a:cubicBezTo>
                  <a:cubicBezTo>
                    <a:pt x="15" y="128"/>
                    <a:pt x="15" y="128"/>
                    <a:pt x="15" y="128"/>
                  </a:cubicBezTo>
                  <a:cubicBezTo>
                    <a:pt x="20" y="128"/>
                    <a:pt x="20" y="128"/>
                    <a:pt x="20" y="128"/>
                  </a:cubicBezTo>
                  <a:cubicBezTo>
                    <a:pt x="24" y="143"/>
                    <a:pt x="42" y="229"/>
                    <a:pt x="43" y="234"/>
                  </a:cubicBezTo>
                  <a:cubicBezTo>
                    <a:pt x="45" y="241"/>
                    <a:pt x="51" y="254"/>
                    <a:pt x="65" y="255"/>
                  </a:cubicBezTo>
                  <a:cubicBezTo>
                    <a:pt x="75" y="255"/>
                    <a:pt x="115" y="255"/>
                    <a:pt x="138" y="255"/>
                  </a:cubicBezTo>
                  <a:cubicBezTo>
                    <a:pt x="138" y="255"/>
                    <a:pt x="146" y="255"/>
                    <a:pt x="156" y="255"/>
                  </a:cubicBezTo>
                  <a:cubicBezTo>
                    <a:pt x="180" y="256"/>
                    <a:pt x="220" y="256"/>
                    <a:pt x="230" y="256"/>
                  </a:cubicBezTo>
                  <a:cubicBezTo>
                    <a:pt x="244" y="256"/>
                    <a:pt x="250" y="243"/>
                    <a:pt x="252" y="236"/>
                  </a:cubicBezTo>
                  <a:cubicBezTo>
                    <a:pt x="253" y="231"/>
                    <a:pt x="273" y="146"/>
                    <a:pt x="277" y="130"/>
                  </a:cubicBezTo>
                  <a:cubicBezTo>
                    <a:pt x="283" y="130"/>
                    <a:pt x="283" y="130"/>
                    <a:pt x="283" y="130"/>
                  </a:cubicBezTo>
                  <a:cubicBezTo>
                    <a:pt x="283" y="130"/>
                    <a:pt x="283" y="130"/>
                    <a:pt x="283" y="130"/>
                  </a:cubicBezTo>
                  <a:cubicBezTo>
                    <a:pt x="291" y="130"/>
                    <a:pt x="297" y="124"/>
                    <a:pt x="297" y="115"/>
                  </a:cubicBezTo>
                  <a:close/>
                  <a:moveTo>
                    <a:pt x="79" y="234"/>
                  </a:moveTo>
                  <a:cubicBezTo>
                    <a:pt x="74" y="234"/>
                    <a:pt x="69" y="229"/>
                    <a:pt x="69" y="224"/>
                  </a:cubicBezTo>
                  <a:cubicBezTo>
                    <a:pt x="69" y="224"/>
                    <a:pt x="69" y="224"/>
                    <a:pt x="69" y="223"/>
                  </a:cubicBezTo>
                  <a:cubicBezTo>
                    <a:pt x="69" y="223"/>
                    <a:pt x="69" y="223"/>
                    <a:pt x="69" y="223"/>
                  </a:cubicBezTo>
                  <a:cubicBezTo>
                    <a:pt x="70" y="165"/>
                    <a:pt x="70" y="165"/>
                    <a:pt x="70" y="165"/>
                  </a:cubicBezTo>
                  <a:cubicBezTo>
                    <a:pt x="70" y="165"/>
                    <a:pt x="70" y="165"/>
                    <a:pt x="70" y="165"/>
                  </a:cubicBezTo>
                  <a:cubicBezTo>
                    <a:pt x="70" y="160"/>
                    <a:pt x="75" y="156"/>
                    <a:pt x="80" y="156"/>
                  </a:cubicBezTo>
                  <a:cubicBezTo>
                    <a:pt x="85" y="156"/>
                    <a:pt x="90" y="160"/>
                    <a:pt x="90" y="166"/>
                  </a:cubicBezTo>
                  <a:cubicBezTo>
                    <a:pt x="90" y="166"/>
                    <a:pt x="90" y="166"/>
                    <a:pt x="90" y="166"/>
                  </a:cubicBezTo>
                  <a:cubicBezTo>
                    <a:pt x="89" y="224"/>
                    <a:pt x="89" y="224"/>
                    <a:pt x="89" y="224"/>
                  </a:cubicBezTo>
                  <a:cubicBezTo>
                    <a:pt x="89" y="224"/>
                    <a:pt x="89" y="224"/>
                    <a:pt x="89" y="224"/>
                  </a:cubicBezTo>
                  <a:cubicBezTo>
                    <a:pt x="89" y="224"/>
                    <a:pt x="89" y="224"/>
                    <a:pt x="89" y="224"/>
                  </a:cubicBezTo>
                  <a:cubicBezTo>
                    <a:pt x="89" y="230"/>
                    <a:pt x="85" y="234"/>
                    <a:pt x="79" y="234"/>
                  </a:cubicBezTo>
                  <a:close/>
                  <a:moveTo>
                    <a:pt x="125" y="234"/>
                  </a:moveTo>
                  <a:cubicBezTo>
                    <a:pt x="119" y="234"/>
                    <a:pt x="115" y="230"/>
                    <a:pt x="115" y="224"/>
                  </a:cubicBezTo>
                  <a:cubicBezTo>
                    <a:pt x="115" y="224"/>
                    <a:pt x="115" y="224"/>
                    <a:pt x="115" y="224"/>
                  </a:cubicBezTo>
                  <a:cubicBezTo>
                    <a:pt x="115" y="224"/>
                    <a:pt x="115" y="224"/>
                    <a:pt x="115" y="224"/>
                  </a:cubicBezTo>
                  <a:cubicBezTo>
                    <a:pt x="115" y="166"/>
                    <a:pt x="115" y="166"/>
                    <a:pt x="115" y="166"/>
                  </a:cubicBezTo>
                  <a:cubicBezTo>
                    <a:pt x="115" y="166"/>
                    <a:pt x="115" y="166"/>
                    <a:pt x="115" y="166"/>
                  </a:cubicBezTo>
                  <a:cubicBezTo>
                    <a:pt x="116" y="160"/>
                    <a:pt x="120" y="156"/>
                    <a:pt x="126" y="156"/>
                  </a:cubicBezTo>
                  <a:cubicBezTo>
                    <a:pt x="131" y="156"/>
                    <a:pt x="135" y="161"/>
                    <a:pt x="135" y="166"/>
                  </a:cubicBezTo>
                  <a:cubicBezTo>
                    <a:pt x="135" y="166"/>
                    <a:pt x="135" y="166"/>
                    <a:pt x="135" y="166"/>
                  </a:cubicBezTo>
                  <a:cubicBezTo>
                    <a:pt x="135" y="224"/>
                    <a:pt x="135" y="224"/>
                    <a:pt x="135" y="224"/>
                  </a:cubicBezTo>
                  <a:cubicBezTo>
                    <a:pt x="135" y="224"/>
                    <a:pt x="135" y="224"/>
                    <a:pt x="135" y="224"/>
                  </a:cubicBezTo>
                  <a:cubicBezTo>
                    <a:pt x="135" y="224"/>
                    <a:pt x="135" y="224"/>
                    <a:pt x="135" y="224"/>
                  </a:cubicBezTo>
                  <a:cubicBezTo>
                    <a:pt x="135" y="230"/>
                    <a:pt x="130" y="234"/>
                    <a:pt x="125" y="234"/>
                  </a:cubicBezTo>
                  <a:close/>
                  <a:moveTo>
                    <a:pt x="170" y="235"/>
                  </a:moveTo>
                  <a:cubicBezTo>
                    <a:pt x="165" y="235"/>
                    <a:pt x="160" y="230"/>
                    <a:pt x="160" y="225"/>
                  </a:cubicBezTo>
                  <a:cubicBezTo>
                    <a:pt x="160" y="225"/>
                    <a:pt x="160" y="224"/>
                    <a:pt x="160" y="224"/>
                  </a:cubicBezTo>
                  <a:cubicBezTo>
                    <a:pt x="160" y="224"/>
                    <a:pt x="160" y="224"/>
                    <a:pt x="160" y="224"/>
                  </a:cubicBezTo>
                  <a:cubicBezTo>
                    <a:pt x="161" y="166"/>
                    <a:pt x="161" y="166"/>
                    <a:pt x="161" y="166"/>
                  </a:cubicBezTo>
                  <a:cubicBezTo>
                    <a:pt x="161" y="166"/>
                    <a:pt x="161" y="166"/>
                    <a:pt x="161" y="166"/>
                  </a:cubicBezTo>
                  <a:cubicBezTo>
                    <a:pt x="161" y="161"/>
                    <a:pt x="166" y="157"/>
                    <a:pt x="171" y="157"/>
                  </a:cubicBezTo>
                  <a:cubicBezTo>
                    <a:pt x="176" y="157"/>
                    <a:pt x="181" y="161"/>
                    <a:pt x="181" y="166"/>
                  </a:cubicBezTo>
                  <a:cubicBezTo>
                    <a:pt x="181" y="166"/>
                    <a:pt x="181" y="166"/>
                    <a:pt x="181" y="166"/>
                  </a:cubicBezTo>
                  <a:cubicBezTo>
                    <a:pt x="180" y="225"/>
                    <a:pt x="180" y="225"/>
                    <a:pt x="180" y="225"/>
                  </a:cubicBezTo>
                  <a:cubicBezTo>
                    <a:pt x="180" y="225"/>
                    <a:pt x="180" y="225"/>
                    <a:pt x="180" y="225"/>
                  </a:cubicBezTo>
                  <a:cubicBezTo>
                    <a:pt x="180" y="225"/>
                    <a:pt x="180" y="225"/>
                    <a:pt x="180" y="225"/>
                  </a:cubicBezTo>
                  <a:cubicBezTo>
                    <a:pt x="180" y="230"/>
                    <a:pt x="176" y="235"/>
                    <a:pt x="170" y="235"/>
                  </a:cubicBezTo>
                  <a:close/>
                  <a:moveTo>
                    <a:pt x="216" y="235"/>
                  </a:moveTo>
                  <a:cubicBezTo>
                    <a:pt x="210" y="235"/>
                    <a:pt x="206" y="231"/>
                    <a:pt x="206" y="225"/>
                  </a:cubicBezTo>
                  <a:cubicBezTo>
                    <a:pt x="206" y="225"/>
                    <a:pt x="206" y="225"/>
                    <a:pt x="206" y="225"/>
                  </a:cubicBezTo>
                  <a:cubicBezTo>
                    <a:pt x="206" y="225"/>
                    <a:pt x="206" y="225"/>
                    <a:pt x="206" y="225"/>
                  </a:cubicBezTo>
                  <a:cubicBezTo>
                    <a:pt x="207" y="167"/>
                    <a:pt x="207" y="167"/>
                    <a:pt x="207" y="167"/>
                  </a:cubicBezTo>
                  <a:cubicBezTo>
                    <a:pt x="207" y="167"/>
                    <a:pt x="207" y="167"/>
                    <a:pt x="207" y="167"/>
                  </a:cubicBezTo>
                  <a:cubicBezTo>
                    <a:pt x="207" y="161"/>
                    <a:pt x="211" y="157"/>
                    <a:pt x="217" y="157"/>
                  </a:cubicBezTo>
                  <a:cubicBezTo>
                    <a:pt x="222" y="157"/>
                    <a:pt x="226" y="161"/>
                    <a:pt x="226" y="167"/>
                  </a:cubicBezTo>
                  <a:cubicBezTo>
                    <a:pt x="226" y="167"/>
                    <a:pt x="226" y="167"/>
                    <a:pt x="226" y="167"/>
                  </a:cubicBezTo>
                  <a:cubicBezTo>
                    <a:pt x="226" y="225"/>
                    <a:pt x="226" y="225"/>
                    <a:pt x="226" y="225"/>
                  </a:cubicBezTo>
                  <a:cubicBezTo>
                    <a:pt x="226" y="225"/>
                    <a:pt x="226" y="225"/>
                    <a:pt x="226" y="225"/>
                  </a:cubicBezTo>
                  <a:cubicBezTo>
                    <a:pt x="226" y="225"/>
                    <a:pt x="226" y="225"/>
                    <a:pt x="226" y="225"/>
                  </a:cubicBezTo>
                  <a:cubicBezTo>
                    <a:pt x="226" y="231"/>
                    <a:pt x="221" y="235"/>
                    <a:pt x="216" y="2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7" name="Icon"/>
            <p:cNvSpPr>
              <a:spLocks noEditPoints="1"/>
            </p:cNvSpPr>
            <p:nvPr/>
          </p:nvSpPr>
          <p:spPr bwMode="auto">
            <a:xfrm>
              <a:off x="-4566060" y="5865467"/>
              <a:ext cx="143063" cy="424653"/>
            </a:xfrm>
            <a:custGeom>
              <a:avLst/>
              <a:gdLst>
                <a:gd name="T0" fmla="*/ 107 w 144"/>
                <a:gd name="T1" fmla="*/ 32 h 433"/>
                <a:gd name="T2" fmla="*/ 107 w 144"/>
                <a:gd name="T3" fmla="*/ 32 h 433"/>
                <a:gd name="T4" fmla="*/ 103 w 144"/>
                <a:gd name="T5" fmla="*/ 5 h 433"/>
                <a:gd name="T6" fmla="*/ 78 w 144"/>
                <a:gd name="T7" fmla="*/ 0 h 433"/>
                <a:gd name="T8" fmla="*/ 76 w 144"/>
                <a:gd name="T9" fmla="*/ 0 h 433"/>
                <a:gd name="T10" fmla="*/ 70 w 144"/>
                <a:gd name="T11" fmla="*/ 0 h 433"/>
                <a:gd name="T12" fmla="*/ 66 w 144"/>
                <a:gd name="T13" fmla="*/ 1 h 433"/>
                <a:gd name="T14" fmla="*/ 62 w 144"/>
                <a:gd name="T15" fmla="*/ 1 h 433"/>
                <a:gd name="T16" fmla="*/ 58 w 144"/>
                <a:gd name="T17" fmla="*/ 1 h 433"/>
                <a:gd name="T18" fmla="*/ 56 w 144"/>
                <a:gd name="T19" fmla="*/ 2 h 433"/>
                <a:gd name="T20" fmla="*/ 53 w 144"/>
                <a:gd name="T21" fmla="*/ 3 h 433"/>
                <a:gd name="T22" fmla="*/ 51 w 144"/>
                <a:gd name="T23" fmla="*/ 3 h 433"/>
                <a:gd name="T24" fmla="*/ 49 w 144"/>
                <a:gd name="T25" fmla="*/ 4 h 433"/>
                <a:gd name="T26" fmla="*/ 45 w 144"/>
                <a:gd name="T27" fmla="*/ 31 h 433"/>
                <a:gd name="T28" fmla="*/ 43 w 144"/>
                <a:gd name="T29" fmla="*/ 32 h 433"/>
                <a:gd name="T30" fmla="*/ 40 w 144"/>
                <a:gd name="T31" fmla="*/ 39 h 433"/>
                <a:gd name="T32" fmla="*/ 41 w 144"/>
                <a:gd name="T33" fmla="*/ 40 h 433"/>
                <a:gd name="T34" fmla="*/ 47 w 144"/>
                <a:gd name="T35" fmla="*/ 46 h 433"/>
                <a:gd name="T36" fmla="*/ 27 w 144"/>
                <a:gd name="T37" fmla="*/ 89 h 433"/>
                <a:gd name="T38" fmla="*/ 8 w 144"/>
                <a:gd name="T39" fmla="*/ 124 h 433"/>
                <a:gd name="T40" fmla="*/ 3 w 144"/>
                <a:gd name="T41" fmla="*/ 145 h 433"/>
                <a:gd name="T42" fmla="*/ 6 w 144"/>
                <a:gd name="T43" fmla="*/ 151 h 433"/>
                <a:gd name="T44" fmla="*/ 4 w 144"/>
                <a:gd name="T45" fmla="*/ 256 h 433"/>
                <a:gd name="T46" fmla="*/ 2 w 144"/>
                <a:gd name="T47" fmla="*/ 266 h 433"/>
                <a:gd name="T48" fmla="*/ 2 w 144"/>
                <a:gd name="T49" fmla="*/ 272 h 433"/>
                <a:gd name="T50" fmla="*/ 4 w 144"/>
                <a:gd name="T51" fmla="*/ 273 h 433"/>
                <a:gd name="T52" fmla="*/ 5 w 144"/>
                <a:gd name="T53" fmla="*/ 276 h 433"/>
                <a:gd name="T54" fmla="*/ 12 w 144"/>
                <a:gd name="T55" fmla="*/ 319 h 433"/>
                <a:gd name="T56" fmla="*/ 5 w 144"/>
                <a:gd name="T57" fmla="*/ 359 h 433"/>
                <a:gd name="T58" fmla="*/ 1 w 144"/>
                <a:gd name="T59" fmla="*/ 368 h 433"/>
                <a:gd name="T60" fmla="*/ 0 w 144"/>
                <a:gd name="T61" fmla="*/ 382 h 433"/>
                <a:gd name="T62" fmla="*/ 29 w 144"/>
                <a:gd name="T63" fmla="*/ 430 h 433"/>
                <a:gd name="T64" fmla="*/ 44 w 144"/>
                <a:gd name="T65" fmla="*/ 429 h 433"/>
                <a:gd name="T66" fmla="*/ 55 w 144"/>
                <a:gd name="T67" fmla="*/ 424 h 433"/>
                <a:gd name="T68" fmla="*/ 68 w 144"/>
                <a:gd name="T69" fmla="*/ 433 h 433"/>
                <a:gd name="T70" fmla="*/ 88 w 144"/>
                <a:gd name="T71" fmla="*/ 427 h 433"/>
                <a:gd name="T72" fmla="*/ 102 w 144"/>
                <a:gd name="T73" fmla="*/ 432 h 433"/>
                <a:gd name="T74" fmla="*/ 103 w 144"/>
                <a:gd name="T75" fmla="*/ 432 h 433"/>
                <a:gd name="T76" fmla="*/ 139 w 144"/>
                <a:gd name="T77" fmla="*/ 383 h 433"/>
                <a:gd name="T78" fmla="*/ 139 w 144"/>
                <a:gd name="T79" fmla="*/ 374 h 433"/>
                <a:gd name="T80" fmla="*/ 138 w 144"/>
                <a:gd name="T81" fmla="*/ 371 h 433"/>
                <a:gd name="T82" fmla="*/ 136 w 144"/>
                <a:gd name="T83" fmla="*/ 369 h 433"/>
                <a:gd name="T84" fmla="*/ 129 w 144"/>
                <a:gd name="T85" fmla="*/ 318 h 433"/>
                <a:gd name="T86" fmla="*/ 129 w 144"/>
                <a:gd name="T87" fmla="*/ 317 h 433"/>
                <a:gd name="T88" fmla="*/ 138 w 144"/>
                <a:gd name="T89" fmla="*/ 276 h 433"/>
                <a:gd name="T90" fmla="*/ 140 w 144"/>
                <a:gd name="T91" fmla="*/ 275 h 433"/>
                <a:gd name="T92" fmla="*/ 141 w 144"/>
                <a:gd name="T93" fmla="*/ 272 h 433"/>
                <a:gd name="T94" fmla="*/ 141 w 144"/>
                <a:gd name="T95" fmla="*/ 264 h 433"/>
                <a:gd name="T96" fmla="*/ 139 w 144"/>
                <a:gd name="T97" fmla="*/ 258 h 433"/>
                <a:gd name="T98" fmla="*/ 144 w 144"/>
                <a:gd name="T99" fmla="*/ 148 h 433"/>
                <a:gd name="T100" fmla="*/ 140 w 144"/>
                <a:gd name="T101" fmla="*/ 124 h 433"/>
                <a:gd name="T102" fmla="*/ 118 w 144"/>
                <a:gd name="T103" fmla="*/ 84 h 433"/>
                <a:gd name="T104" fmla="*/ 104 w 144"/>
                <a:gd name="T105" fmla="*/ 43 h 433"/>
                <a:gd name="T106" fmla="*/ 111 w 144"/>
                <a:gd name="T107" fmla="*/ 39 h 433"/>
                <a:gd name="T108" fmla="*/ 108 w 144"/>
                <a:gd name="T109" fmla="*/ 33 h 433"/>
                <a:gd name="T110" fmla="*/ 109 w 144"/>
                <a:gd name="T111" fmla="*/ 80 h 433"/>
                <a:gd name="T112" fmla="*/ 133 w 144"/>
                <a:gd name="T113" fmla="*/ 122 h 433"/>
                <a:gd name="T114" fmla="*/ 32 w 144"/>
                <a:gd name="T115" fmla="*/ 92 h 433"/>
                <a:gd name="T116" fmla="*/ 53 w 144"/>
                <a:gd name="T117" fmla="*/ 46 h 433"/>
                <a:gd name="T118" fmla="*/ 52 w 144"/>
                <a:gd name="T119" fmla="*/ 38 h 433"/>
                <a:gd name="T120" fmla="*/ 98 w 144"/>
                <a:gd name="T12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433">
                  <a:moveTo>
                    <a:pt x="108" y="33"/>
                  </a:moveTo>
                  <a:cubicBezTo>
                    <a:pt x="108" y="33"/>
                    <a:pt x="107" y="32"/>
                    <a:pt x="107" y="32"/>
                  </a:cubicBezTo>
                  <a:cubicBezTo>
                    <a:pt x="106" y="32"/>
                    <a:pt x="106" y="32"/>
                    <a:pt x="106" y="32"/>
                  </a:cubicBezTo>
                  <a:cubicBezTo>
                    <a:pt x="106" y="32"/>
                    <a:pt x="107" y="32"/>
                    <a:pt x="107" y="32"/>
                  </a:cubicBezTo>
                  <a:cubicBezTo>
                    <a:pt x="107" y="21"/>
                    <a:pt x="106" y="12"/>
                    <a:pt x="103" y="5"/>
                  </a:cubicBezTo>
                  <a:cubicBezTo>
                    <a:pt x="103" y="5"/>
                    <a:pt x="103" y="5"/>
                    <a:pt x="103" y="5"/>
                  </a:cubicBezTo>
                  <a:cubicBezTo>
                    <a:pt x="103" y="5"/>
                    <a:pt x="103" y="5"/>
                    <a:pt x="102" y="5"/>
                  </a:cubicBezTo>
                  <a:cubicBezTo>
                    <a:pt x="99" y="3"/>
                    <a:pt x="89" y="1"/>
                    <a:pt x="78" y="0"/>
                  </a:cubicBezTo>
                  <a:cubicBezTo>
                    <a:pt x="77" y="0"/>
                    <a:pt x="77" y="0"/>
                    <a:pt x="76" y="0"/>
                  </a:cubicBezTo>
                  <a:cubicBezTo>
                    <a:pt x="76" y="0"/>
                    <a:pt x="76" y="0"/>
                    <a:pt x="76" y="0"/>
                  </a:cubicBezTo>
                  <a:cubicBezTo>
                    <a:pt x="75" y="0"/>
                    <a:pt x="75" y="0"/>
                    <a:pt x="75" y="0"/>
                  </a:cubicBezTo>
                  <a:cubicBezTo>
                    <a:pt x="73" y="0"/>
                    <a:pt x="72" y="0"/>
                    <a:pt x="70" y="0"/>
                  </a:cubicBezTo>
                  <a:cubicBezTo>
                    <a:pt x="70" y="0"/>
                    <a:pt x="70" y="0"/>
                    <a:pt x="69" y="0"/>
                  </a:cubicBezTo>
                  <a:cubicBezTo>
                    <a:pt x="68" y="0"/>
                    <a:pt x="67" y="0"/>
                    <a:pt x="66" y="1"/>
                  </a:cubicBezTo>
                  <a:cubicBezTo>
                    <a:pt x="66" y="1"/>
                    <a:pt x="66" y="1"/>
                    <a:pt x="65" y="1"/>
                  </a:cubicBezTo>
                  <a:cubicBezTo>
                    <a:pt x="64" y="1"/>
                    <a:pt x="63" y="1"/>
                    <a:pt x="62" y="1"/>
                  </a:cubicBezTo>
                  <a:cubicBezTo>
                    <a:pt x="62" y="1"/>
                    <a:pt x="62" y="1"/>
                    <a:pt x="62" y="1"/>
                  </a:cubicBezTo>
                  <a:cubicBezTo>
                    <a:pt x="61" y="1"/>
                    <a:pt x="59" y="1"/>
                    <a:pt x="58" y="1"/>
                  </a:cubicBezTo>
                  <a:cubicBezTo>
                    <a:pt x="58" y="1"/>
                    <a:pt x="58" y="1"/>
                    <a:pt x="58" y="1"/>
                  </a:cubicBezTo>
                  <a:cubicBezTo>
                    <a:pt x="57" y="2"/>
                    <a:pt x="56" y="2"/>
                    <a:pt x="56" y="2"/>
                  </a:cubicBezTo>
                  <a:cubicBezTo>
                    <a:pt x="55" y="2"/>
                    <a:pt x="55" y="2"/>
                    <a:pt x="55" y="2"/>
                  </a:cubicBezTo>
                  <a:cubicBezTo>
                    <a:pt x="54" y="2"/>
                    <a:pt x="54" y="2"/>
                    <a:pt x="53" y="3"/>
                  </a:cubicBezTo>
                  <a:cubicBezTo>
                    <a:pt x="53" y="3"/>
                    <a:pt x="52" y="3"/>
                    <a:pt x="52" y="3"/>
                  </a:cubicBezTo>
                  <a:cubicBezTo>
                    <a:pt x="52" y="3"/>
                    <a:pt x="51" y="3"/>
                    <a:pt x="51" y="3"/>
                  </a:cubicBezTo>
                  <a:cubicBezTo>
                    <a:pt x="51" y="3"/>
                    <a:pt x="51" y="3"/>
                    <a:pt x="50" y="4"/>
                  </a:cubicBezTo>
                  <a:cubicBezTo>
                    <a:pt x="50" y="4"/>
                    <a:pt x="49" y="4"/>
                    <a:pt x="49" y="4"/>
                  </a:cubicBezTo>
                  <a:cubicBezTo>
                    <a:pt x="46" y="11"/>
                    <a:pt x="45" y="19"/>
                    <a:pt x="45" y="30"/>
                  </a:cubicBezTo>
                  <a:cubicBezTo>
                    <a:pt x="45" y="31"/>
                    <a:pt x="45" y="31"/>
                    <a:pt x="45" y="31"/>
                  </a:cubicBezTo>
                  <a:cubicBezTo>
                    <a:pt x="45" y="31"/>
                    <a:pt x="45" y="31"/>
                    <a:pt x="45" y="31"/>
                  </a:cubicBezTo>
                  <a:cubicBezTo>
                    <a:pt x="44" y="31"/>
                    <a:pt x="44" y="31"/>
                    <a:pt x="43" y="32"/>
                  </a:cubicBezTo>
                  <a:cubicBezTo>
                    <a:pt x="42" y="33"/>
                    <a:pt x="38" y="35"/>
                    <a:pt x="40" y="38"/>
                  </a:cubicBezTo>
                  <a:cubicBezTo>
                    <a:pt x="40" y="38"/>
                    <a:pt x="40" y="38"/>
                    <a:pt x="40" y="39"/>
                  </a:cubicBezTo>
                  <a:cubicBezTo>
                    <a:pt x="40" y="39"/>
                    <a:pt x="41" y="39"/>
                    <a:pt x="41" y="39"/>
                  </a:cubicBezTo>
                  <a:cubicBezTo>
                    <a:pt x="41" y="39"/>
                    <a:pt x="41" y="40"/>
                    <a:pt x="41" y="40"/>
                  </a:cubicBezTo>
                  <a:cubicBezTo>
                    <a:pt x="42" y="41"/>
                    <a:pt x="44" y="41"/>
                    <a:pt x="47" y="42"/>
                  </a:cubicBezTo>
                  <a:cubicBezTo>
                    <a:pt x="47" y="43"/>
                    <a:pt x="47" y="44"/>
                    <a:pt x="47" y="46"/>
                  </a:cubicBezTo>
                  <a:cubicBezTo>
                    <a:pt x="46" y="56"/>
                    <a:pt x="41" y="66"/>
                    <a:pt x="36" y="75"/>
                  </a:cubicBezTo>
                  <a:cubicBezTo>
                    <a:pt x="33" y="79"/>
                    <a:pt x="30" y="84"/>
                    <a:pt x="27" y="89"/>
                  </a:cubicBezTo>
                  <a:cubicBezTo>
                    <a:pt x="18" y="102"/>
                    <a:pt x="12" y="112"/>
                    <a:pt x="8" y="121"/>
                  </a:cubicBezTo>
                  <a:cubicBezTo>
                    <a:pt x="7" y="122"/>
                    <a:pt x="7" y="123"/>
                    <a:pt x="8" y="124"/>
                  </a:cubicBezTo>
                  <a:cubicBezTo>
                    <a:pt x="8" y="125"/>
                    <a:pt x="9" y="125"/>
                    <a:pt x="9" y="125"/>
                  </a:cubicBezTo>
                  <a:cubicBezTo>
                    <a:pt x="6" y="133"/>
                    <a:pt x="4" y="140"/>
                    <a:pt x="3" y="145"/>
                  </a:cubicBezTo>
                  <a:cubicBezTo>
                    <a:pt x="3" y="147"/>
                    <a:pt x="4" y="148"/>
                    <a:pt x="4" y="149"/>
                  </a:cubicBezTo>
                  <a:cubicBezTo>
                    <a:pt x="5" y="151"/>
                    <a:pt x="6" y="151"/>
                    <a:pt x="6" y="151"/>
                  </a:cubicBezTo>
                  <a:cubicBezTo>
                    <a:pt x="6" y="151"/>
                    <a:pt x="5" y="210"/>
                    <a:pt x="5" y="239"/>
                  </a:cubicBezTo>
                  <a:cubicBezTo>
                    <a:pt x="5" y="249"/>
                    <a:pt x="5" y="255"/>
                    <a:pt x="4" y="256"/>
                  </a:cubicBezTo>
                  <a:cubicBezTo>
                    <a:pt x="2" y="257"/>
                    <a:pt x="2" y="258"/>
                    <a:pt x="2" y="262"/>
                  </a:cubicBezTo>
                  <a:cubicBezTo>
                    <a:pt x="2" y="263"/>
                    <a:pt x="2" y="265"/>
                    <a:pt x="2" y="266"/>
                  </a:cubicBezTo>
                  <a:cubicBezTo>
                    <a:pt x="2" y="268"/>
                    <a:pt x="2" y="270"/>
                    <a:pt x="2" y="272"/>
                  </a:cubicBezTo>
                  <a:cubicBezTo>
                    <a:pt x="2" y="272"/>
                    <a:pt x="2" y="272"/>
                    <a:pt x="2" y="272"/>
                  </a:cubicBezTo>
                  <a:cubicBezTo>
                    <a:pt x="3" y="273"/>
                    <a:pt x="3" y="273"/>
                    <a:pt x="4" y="273"/>
                  </a:cubicBezTo>
                  <a:cubicBezTo>
                    <a:pt x="4" y="273"/>
                    <a:pt x="4" y="273"/>
                    <a:pt x="4" y="273"/>
                  </a:cubicBezTo>
                  <a:cubicBezTo>
                    <a:pt x="4" y="273"/>
                    <a:pt x="4" y="273"/>
                    <a:pt x="4" y="273"/>
                  </a:cubicBezTo>
                  <a:cubicBezTo>
                    <a:pt x="4" y="274"/>
                    <a:pt x="5" y="275"/>
                    <a:pt x="5" y="276"/>
                  </a:cubicBezTo>
                  <a:cubicBezTo>
                    <a:pt x="7" y="283"/>
                    <a:pt x="12" y="300"/>
                    <a:pt x="12" y="316"/>
                  </a:cubicBezTo>
                  <a:cubicBezTo>
                    <a:pt x="12" y="317"/>
                    <a:pt x="12" y="318"/>
                    <a:pt x="12" y="319"/>
                  </a:cubicBezTo>
                  <a:cubicBezTo>
                    <a:pt x="11" y="326"/>
                    <a:pt x="10" y="332"/>
                    <a:pt x="9" y="339"/>
                  </a:cubicBezTo>
                  <a:cubicBezTo>
                    <a:pt x="8" y="347"/>
                    <a:pt x="6" y="354"/>
                    <a:pt x="5" y="359"/>
                  </a:cubicBezTo>
                  <a:cubicBezTo>
                    <a:pt x="4" y="363"/>
                    <a:pt x="3" y="366"/>
                    <a:pt x="3" y="367"/>
                  </a:cubicBezTo>
                  <a:cubicBezTo>
                    <a:pt x="1" y="367"/>
                    <a:pt x="1" y="368"/>
                    <a:pt x="1" y="368"/>
                  </a:cubicBezTo>
                  <a:cubicBezTo>
                    <a:pt x="0" y="372"/>
                    <a:pt x="0" y="379"/>
                    <a:pt x="0" y="381"/>
                  </a:cubicBezTo>
                  <a:cubicBezTo>
                    <a:pt x="0" y="381"/>
                    <a:pt x="0" y="381"/>
                    <a:pt x="0" y="382"/>
                  </a:cubicBezTo>
                  <a:cubicBezTo>
                    <a:pt x="2" y="390"/>
                    <a:pt x="14" y="423"/>
                    <a:pt x="19" y="427"/>
                  </a:cubicBezTo>
                  <a:cubicBezTo>
                    <a:pt x="22" y="429"/>
                    <a:pt x="25" y="430"/>
                    <a:pt x="29" y="430"/>
                  </a:cubicBezTo>
                  <a:cubicBezTo>
                    <a:pt x="34" y="431"/>
                    <a:pt x="39" y="431"/>
                    <a:pt x="42" y="430"/>
                  </a:cubicBezTo>
                  <a:cubicBezTo>
                    <a:pt x="43" y="430"/>
                    <a:pt x="43" y="429"/>
                    <a:pt x="44" y="429"/>
                  </a:cubicBezTo>
                  <a:cubicBezTo>
                    <a:pt x="47" y="428"/>
                    <a:pt x="49" y="427"/>
                    <a:pt x="51" y="425"/>
                  </a:cubicBezTo>
                  <a:cubicBezTo>
                    <a:pt x="53" y="425"/>
                    <a:pt x="54" y="424"/>
                    <a:pt x="55" y="424"/>
                  </a:cubicBezTo>
                  <a:cubicBezTo>
                    <a:pt x="55" y="426"/>
                    <a:pt x="57" y="427"/>
                    <a:pt x="58" y="429"/>
                  </a:cubicBezTo>
                  <a:cubicBezTo>
                    <a:pt x="61" y="431"/>
                    <a:pt x="64" y="433"/>
                    <a:pt x="68" y="433"/>
                  </a:cubicBezTo>
                  <a:cubicBezTo>
                    <a:pt x="75" y="433"/>
                    <a:pt x="80" y="429"/>
                    <a:pt x="82" y="424"/>
                  </a:cubicBezTo>
                  <a:cubicBezTo>
                    <a:pt x="84" y="425"/>
                    <a:pt x="86" y="426"/>
                    <a:pt x="88" y="427"/>
                  </a:cubicBezTo>
                  <a:cubicBezTo>
                    <a:pt x="91" y="429"/>
                    <a:pt x="93" y="430"/>
                    <a:pt x="95" y="431"/>
                  </a:cubicBezTo>
                  <a:cubicBezTo>
                    <a:pt x="97" y="431"/>
                    <a:pt x="99" y="432"/>
                    <a:pt x="102" y="432"/>
                  </a:cubicBezTo>
                  <a:cubicBezTo>
                    <a:pt x="102" y="432"/>
                    <a:pt x="102" y="432"/>
                    <a:pt x="102" y="432"/>
                  </a:cubicBezTo>
                  <a:cubicBezTo>
                    <a:pt x="103" y="432"/>
                    <a:pt x="103" y="432"/>
                    <a:pt x="103" y="432"/>
                  </a:cubicBezTo>
                  <a:cubicBezTo>
                    <a:pt x="108" y="432"/>
                    <a:pt x="114" y="432"/>
                    <a:pt x="118" y="429"/>
                  </a:cubicBezTo>
                  <a:cubicBezTo>
                    <a:pt x="123" y="425"/>
                    <a:pt x="137" y="391"/>
                    <a:pt x="139" y="383"/>
                  </a:cubicBezTo>
                  <a:cubicBezTo>
                    <a:pt x="139" y="383"/>
                    <a:pt x="139" y="382"/>
                    <a:pt x="139" y="382"/>
                  </a:cubicBezTo>
                  <a:cubicBezTo>
                    <a:pt x="139" y="379"/>
                    <a:pt x="139" y="376"/>
                    <a:pt x="139" y="374"/>
                  </a:cubicBezTo>
                  <a:cubicBezTo>
                    <a:pt x="139" y="373"/>
                    <a:pt x="139" y="372"/>
                    <a:pt x="138" y="371"/>
                  </a:cubicBezTo>
                  <a:cubicBezTo>
                    <a:pt x="138" y="371"/>
                    <a:pt x="138" y="371"/>
                    <a:pt x="138" y="371"/>
                  </a:cubicBezTo>
                  <a:cubicBezTo>
                    <a:pt x="138" y="370"/>
                    <a:pt x="138" y="369"/>
                    <a:pt x="136" y="369"/>
                  </a:cubicBezTo>
                  <a:cubicBezTo>
                    <a:pt x="136" y="369"/>
                    <a:pt x="136" y="369"/>
                    <a:pt x="136" y="369"/>
                  </a:cubicBezTo>
                  <a:cubicBezTo>
                    <a:pt x="136" y="368"/>
                    <a:pt x="130" y="341"/>
                    <a:pt x="129" y="322"/>
                  </a:cubicBezTo>
                  <a:cubicBezTo>
                    <a:pt x="129" y="320"/>
                    <a:pt x="129" y="319"/>
                    <a:pt x="129" y="318"/>
                  </a:cubicBezTo>
                  <a:cubicBezTo>
                    <a:pt x="129" y="318"/>
                    <a:pt x="129" y="318"/>
                    <a:pt x="129" y="318"/>
                  </a:cubicBezTo>
                  <a:cubicBezTo>
                    <a:pt x="129" y="318"/>
                    <a:pt x="129" y="318"/>
                    <a:pt x="129" y="317"/>
                  </a:cubicBezTo>
                  <a:cubicBezTo>
                    <a:pt x="130" y="308"/>
                    <a:pt x="132" y="299"/>
                    <a:pt x="134" y="291"/>
                  </a:cubicBezTo>
                  <a:cubicBezTo>
                    <a:pt x="136" y="284"/>
                    <a:pt x="138" y="278"/>
                    <a:pt x="138" y="276"/>
                  </a:cubicBezTo>
                  <a:cubicBezTo>
                    <a:pt x="138" y="276"/>
                    <a:pt x="139" y="276"/>
                    <a:pt x="139" y="276"/>
                  </a:cubicBezTo>
                  <a:cubicBezTo>
                    <a:pt x="139" y="276"/>
                    <a:pt x="140" y="275"/>
                    <a:pt x="140" y="275"/>
                  </a:cubicBezTo>
                  <a:cubicBezTo>
                    <a:pt x="140" y="275"/>
                    <a:pt x="140" y="274"/>
                    <a:pt x="140" y="274"/>
                  </a:cubicBezTo>
                  <a:cubicBezTo>
                    <a:pt x="141" y="274"/>
                    <a:pt x="141" y="273"/>
                    <a:pt x="141" y="272"/>
                  </a:cubicBezTo>
                  <a:cubicBezTo>
                    <a:pt x="141" y="271"/>
                    <a:pt x="141" y="270"/>
                    <a:pt x="141" y="268"/>
                  </a:cubicBezTo>
                  <a:cubicBezTo>
                    <a:pt x="141" y="267"/>
                    <a:pt x="141" y="266"/>
                    <a:pt x="141" y="264"/>
                  </a:cubicBezTo>
                  <a:cubicBezTo>
                    <a:pt x="141" y="263"/>
                    <a:pt x="141" y="262"/>
                    <a:pt x="141" y="261"/>
                  </a:cubicBezTo>
                  <a:cubicBezTo>
                    <a:pt x="141" y="260"/>
                    <a:pt x="140" y="259"/>
                    <a:pt x="139" y="258"/>
                  </a:cubicBezTo>
                  <a:cubicBezTo>
                    <a:pt x="138" y="256"/>
                    <a:pt x="141" y="154"/>
                    <a:pt x="141" y="154"/>
                  </a:cubicBezTo>
                  <a:cubicBezTo>
                    <a:pt x="141" y="154"/>
                    <a:pt x="143" y="152"/>
                    <a:pt x="144" y="148"/>
                  </a:cubicBezTo>
                  <a:cubicBezTo>
                    <a:pt x="144" y="142"/>
                    <a:pt x="142" y="135"/>
                    <a:pt x="139" y="128"/>
                  </a:cubicBezTo>
                  <a:cubicBezTo>
                    <a:pt x="140" y="127"/>
                    <a:pt x="141" y="126"/>
                    <a:pt x="140" y="124"/>
                  </a:cubicBezTo>
                  <a:cubicBezTo>
                    <a:pt x="140" y="124"/>
                    <a:pt x="140" y="123"/>
                    <a:pt x="140" y="123"/>
                  </a:cubicBezTo>
                  <a:cubicBezTo>
                    <a:pt x="135" y="112"/>
                    <a:pt x="128" y="99"/>
                    <a:pt x="118" y="84"/>
                  </a:cubicBezTo>
                  <a:cubicBezTo>
                    <a:pt x="117" y="81"/>
                    <a:pt x="115" y="79"/>
                    <a:pt x="114" y="77"/>
                  </a:cubicBezTo>
                  <a:cubicBezTo>
                    <a:pt x="108" y="65"/>
                    <a:pt x="103" y="54"/>
                    <a:pt x="104" y="43"/>
                  </a:cubicBezTo>
                  <a:cubicBezTo>
                    <a:pt x="106" y="43"/>
                    <a:pt x="108" y="42"/>
                    <a:pt x="109" y="41"/>
                  </a:cubicBezTo>
                  <a:cubicBezTo>
                    <a:pt x="110" y="41"/>
                    <a:pt x="111" y="40"/>
                    <a:pt x="111" y="39"/>
                  </a:cubicBezTo>
                  <a:cubicBezTo>
                    <a:pt x="112" y="37"/>
                    <a:pt x="112" y="35"/>
                    <a:pt x="109" y="34"/>
                  </a:cubicBezTo>
                  <a:cubicBezTo>
                    <a:pt x="109" y="33"/>
                    <a:pt x="108" y="33"/>
                    <a:pt x="108" y="33"/>
                  </a:cubicBezTo>
                  <a:close/>
                  <a:moveTo>
                    <a:pt x="98" y="40"/>
                  </a:moveTo>
                  <a:cubicBezTo>
                    <a:pt x="96" y="53"/>
                    <a:pt x="102" y="67"/>
                    <a:pt x="109" y="80"/>
                  </a:cubicBezTo>
                  <a:cubicBezTo>
                    <a:pt x="110" y="82"/>
                    <a:pt x="112" y="85"/>
                    <a:pt x="113" y="87"/>
                  </a:cubicBezTo>
                  <a:cubicBezTo>
                    <a:pt x="122" y="101"/>
                    <a:pt x="128" y="112"/>
                    <a:pt x="133" y="122"/>
                  </a:cubicBezTo>
                  <a:cubicBezTo>
                    <a:pt x="16" y="120"/>
                    <a:pt x="16" y="120"/>
                    <a:pt x="16" y="120"/>
                  </a:cubicBezTo>
                  <a:cubicBezTo>
                    <a:pt x="20" y="112"/>
                    <a:pt x="25" y="103"/>
                    <a:pt x="32" y="92"/>
                  </a:cubicBezTo>
                  <a:cubicBezTo>
                    <a:pt x="35" y="87"/>
                    <a:pt x="38" y="83"/>
                    <a:pt x="41" y="79"/>
                  </a:cubicBezTo>
                  <a:cubicBezTo>
                    <a:pt x="47" y="68"/>
                    <a:pt x="52" y="58"/>
                    <a:pt x="53" y="46"/>
                  </a:cubicBezTo>
                  <a:cubicBezTo>
                    <a:pt x="53" y="44"/>
                    <a:pt x="53" y="41"/>
                    <a:pt x="53" y="39"/>
                  </a:cubicBezTo>
                  <a:cubicBezTo>
                    <a:pt x="53" y="39"/>
                    <a:pt x="52" y="38"/>
                    <a:pt x="52" y="38"/>
                  </a:cubicBezTo>
                  <a:cubicBezTo>
                    <a:pt x="99" y="38"/>
                    <a:pt x="99" y="38"/>
                    <a:pt x="99" y="38"/>
                  </a:cubicBezTo>
                  <a:cubicBezTo>
                    <a:pt x="99" y="39"/>
                    <a:pt x="98" y="39"/>
                    <a:pt x="98"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8" name="Icon"/>
            <p:cNvSpPr>
              <a:spLocks noEditPoints="1"/>
            </p:cNvSpPr>
            <p:nvPr/>
          </p:nvSpPr>
          <p:spPr bwMode="auto">
            <a:xfrm>
              <a:off x="-4221241" y="5961514"/>
              <a:ext cx="674294" cy="232559"/>
            </a:xfrm>
            <a:custGeom>
              <a:avLst/>
              <a:gdLst>
                <a:gd name="T0" fmla="*/ 328 w 449"/>
                <a:gd name="T1" fmla="*/ 119 h 153"/>
                <a:gd name="T2" fmla="*/ 328 w 449"/>
                <a:gd name="T3" fmla="*/ 136 h 153"/>
                <a:gd name="T4" fmla="*/ 302 w 449"/>
                <a:gd name="T5" fmla="*/ 128 h 153"/>
                <a:gd name="T6" fmla="*/ 353 w 449"/>
                <a:gd name="T7" fmla="*/ 128 h 153"/>
                <a:gd name="T8" fmla="*/ 302 w 449"/>
                <a:gd name="T9" fmla="*/ 128 h 153"/>
                <a:gd name="T10" fmla="*/ 100 w 449"/>
                <a:gd name="T11" fmla="*/ 118 h 153"/>
                <a:gd name="T12" fmla="*/ 100 w 449"/>
                <a:gd name="T13" fmla="*/ 135 h 153"/>
                <a:gd name="T14" fmla="*/ 75 w 449"/>
                <a:gd name="T15" fmla="*/ 127 h 153"/>
                <a:gd name="T16" fmla="*/ 126 w 449"/>
                <a:gd name="T17" fmla="*/ 127 h 153"/>
                <a:gd name="T18" fmla="*/ 75 w 449"/>
                <a:gd name="T19" fmla="*/ 127 h 153"/>
                <a:gd name="T20" fmla="*/ 428 w 449"/>
                <a:gd name="T21" fmla="*/ 65 h 153"/>
                <a:gd name="T22" fmla="*/ 356 w 449"/>
                <a:gd name="T23" fmla="*/ 60 h 153"/>
                <a:gd name="T24" fmla="*/ 361 w 449"/>
                <a:gd name="T25" fmla="*/ 27 h 153"/>
                <a:gd name="T26" fmla="*/ 433 w 449"/>
                <a:gd name="T27" fmla="*/ 39 h 153"/>
                <a:gd name="T28" fmla="*/ 340 w 449"/>
                <a:gd name="T29" fmla="*/ 60 h 153"/>
                <a:gd name="T30" fmla="*/ 267 w 449"/>
                <a:gd name="T31" fmla="*/ 65 h 153"/>
                <a:gd name="T32" fmla="*/ 262 w 449"/>
                <a:gd name="T33" fmla="*/ 31 h 153"/>
                <a:gd name="T34" fmla="*/ 335 w 449"/>
                <a:gd name="T35" fmla="*/ 27 h 153"/>
                <a:gd name="T36" fmla="*/ 340 w 449"/>
                <a:gd name="T37" fmla="*/ 60 h 153"/>
                <a:gd name="T38" fmla="*/ 241 w 449"/>
                <a:gd name="T39" fmla="*/ 64 h 153"/>
                <a:gd name="T40" fmla="*/ 169 w 449"/>
                <a:gd name="T41" fmla="*/ 59 h 153"/>
                <a:gd name="T42" fmla="*/ 174 w 449"/>
                <a:gd name="T43" fmla="*/ 26 h 153"/>
                <a:gd name="T44" fmla="*/ 246 w 449"/>
                <a:gd name="T45" fmla="*/ 31 h 153"/>
                <a:gd name="T46" fmla="*/ 153 w 449"/>
                <a:gd name="T47" fmla="*/ 59 h 153"/>
                <a:gd name="T48" fmla="*/ 80 w 449"/>
                <a:gd name="T49" fmla="*/ 64 h 153"/>
                <a:gd name="T50" fmla="*/ 75 w 449"/>
                <a:gd name="T51" fmla="*/ 31 h 153"/>
                <a:gd name="T52" fmla="*/ 148 w 449"/>
                <a:gd name="T53" fmla="*/ 26 h 153"/>
                <a:gd name="T54" fmla="*/ 153 w 449"/>
                <a:gd name="T55" fmla="*/ 59 h 153"/>
                <a:gd name="T56" fmla="*/ 51 w 449"/>
                <a:gd name="T57" fmla="*/ 118 h 153"/>
                <a:gd name="T58" fmla="*/ 27 w 449"/>
                <a:gd name="T59" fmla="*/ 113 h 153"/>
                <a:gd name="T60" fmla="*/ 32 w 449"/>
                <a:gd name="T61" fmla="*/ 25 h 153"/>
                <a:gd name="T62" fmla="*/ 56 w 449"/>
                <a:gd name="T63" fmla="*/ 31 h 153"/>
                <a:gd name="T64" fmla="*/ 449 w 449"/>
                <a:gd name="T65" fmla="*/ 109 h 153"/>
                <a:gd name="T66" fmla="*/ 424 w 449"/>
                <a:gd name="T67" fmla="*/ 2 h 153"/>
                <a:gd name="T68" fmla="*/ 172 w 449"/>
                <a:gd name="T69" fmla="*/ 1 h 153"/>
                <a:gd name="T70" fmla="*/ 8 w 449"/>
                <a:gd name="T71" fmla="*/ 10 h 153"/>
                <a:gd name="T72" fmla="*/ 0 w 449"/>
                <a:gd name="T73" fmla="*/ 76 h 153"/>
                <a:gd name="T74" fmla="*/ 10 w 449"/>
                <a:gd name="T75" fmla="*/ 133 h 153"/>
                <a:gd name="T76" fmla="*/ 72 w 449"/>
                <a:gd name="T77" fmla="*/ 127 h 153"/>
                <a:gd name="T78" fmla="*/ 129 w 449"/>
                <a:gd name="T79" fmla="*/ 127 h 153"/>
                <a:gd name="T80" fmla="*/ 171 w 449"/>
                <a:gd name="T81" fmla="*/ 133 h 153"/>
                <a:gd name="T82" fmla="*/ 300 w 449"/>
                <a:gd name="T83" fmla="*/ 133 h 153"/>
                <a:gd name="T84" fmla="*/ 328 w 449"/>
                <a:gd name="T85" fmla="*/ 99 h 153"/>
                <a:gd name="T86" fmla="*/ 356 w 449"/>
                <a:gd name="T87" fmla="*/ 134 h 153"/>
                <a:gd name="T88" fmla="*/ 448 w 449"/>
                <a:gd name="T89" fmla="*/ 1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9" h="153">
                  <a:moveTo>
                    <a:pt x="319" y="128"/>
                  </a:moveTo>
                  <a:cubicBezTo>
                    <a:pt x="319" y="123"/>
                    <a:pt x="323" y="119"/>
                    <a:pt x="328" y="119"/>
                  </a:cubicBezTo>
                  <a:cubicBezTo>
                    <a:pt x="332" y="119"/>
                    <a:pt x="336" y="123"/>
                    <a:pt x="336" y="128"/>
                  </a:cubicBezTo>
                  <a:cubicBezTo>
                    <a:pt x="336" y="132"/>
                    <a:pt x="332" y="136"/>
                    <a:pt x="328" y="136"/>
                  </a:cubicBezTo>
                  <a:cubicBezTo>
                    <a:pt x="323" y="136"/>
                    <a:pt x="319" y="132"/>
                    <a:pt x="319" y="128"/>
                  </a:cubicBezTo>
                  <a:moveTo>
                    <a:pt x="302" y="128"/>
                  </a:moveTo>
                  <a:cubicBezTo>
                    <a:pt x="302" y="142"/>
                    <a:pt x="313" y="153"/>
                    <a:pt x="328" y="153"/>
                  </a:cubicBezTo>
                  <a:cubicBezTo>
                    <a:pt x="342" y="153"/>
                    <a:pt x="353" y="142"/>
                    <a:pt x="353" y="128"/>
                  </a:cubicBezTo>
                  <a:cubicBezTo>
                    <a:pt x="353" y="114"/>
                    <a:pt x="342" y="102"/>
                    <a:pt x="328" y="102"/>
                  </a:cubicBezTo>
                  <a:cubicBezTo>
                    <a:pt x="314" y="102"/>
                    <a:pt x="302" y="113"/>
                    <a:pt x="302" y="128"/>
                  </a:cubicBezTo>
                  <a:moveTo>
                    <a:pt x="92" y="127"/>
                  </a:moveTo>
                  <a:cubicBezTo>
                    <a:pt x="92" y="122"/>
                    <a:pt x="96" y="118"/>
                    <a:pt x="100" y="118"/>
                  </a:cubicBezTo>
                  <a:cubicBezTo>
                    <a:pt x="105" y="118"/>
                    <a:pt x="109" y="122"/>
                    <a:pt x="109" y="127"/>
                  </a:cubicBezTo>
                  <a:cubicBezTo>
                    <a:pt x="109" y="131"/>
                    <a:pt x="105" y="135"/>
                    <a:pt x="100" y="135"/>
                  </a:cubicBezTo>
                  <a:cubicBezTo>
                    <a:pt x="96" y="135"/>
                    <a:pt x="92" y="131"/>
                    <a:pt x="92" y="127"/>
                  </a:cubicBezTo>
                  <a:moveTo>
                    <a:pt x="75" y="127"/>
                  </a:moveTo>
                  <a:cubicBezTo>
                    <a:pt x="75" y="141"/>
                    <a:pt x="86" y="152"/>
                    <a:pt x="100" y="152"/>
                  </a:cubicBezTo>
                  <a:cubicBezTo>
                    <a:pt x="114" y="152"/>
                    <a:pt x="126" y="141"/>
                    <a:pt x="126" y="127"/>
                  </a:cubicBezTo>
                  <a:cubicBezTo>
                    <a:pt x="126" y="113"/>
                    <a:pt x="115" y="101"/>
                    <a:pt x="100" y="101"/>
                  </a:cubicBezTo>
                  <a:cubicBezTo>
                    <a:pt x="86" y="101"/>
                    <a:pt x="75" y="113"/>
                    <a:pt x="75" y="127"/>
                  </a:cubicBezTo>
                  <a:moveTo>
                    <a:pt x="433" y="60"/>
                  </a:moveTo>
                  <a:cubicBezTo>
                    <a:pt x="433" y="60"/>
                    <a:pt x="433" y="65"/>
                    <a:pt x="428" y="65"/>
                  </a:cubicBezTo>
                  <a:cubicBezTo>
                    <a:pt x="361" y="65"/>
                    <a:pt x="361" y="65"/>
                    <a:pt x="361" y="65"/>
                  </a:cubicBezTo>
                  <a:cubicBezTo>
                    <a:pt x="361" y="65"/>
                    <a:pt x="356" y="65"/>
                    <a:pt x="356" y="60"/>
                  </a:cubicBezTo>
                  <a:cubicBezTo>
                    <a:pt x="356" y="32"/>
                    <a:pt x="356" y="32"/>
                    <a:pt x="356" y="32"/>
                  </a:cubicBezTo>
                  <a:cubicBezTo>
                    <a:pt x="356" y="32"/>
                    <a:pt x="356" y="27"/>
                    <a:pt x="361" y="27"/>
                  </a:cubicBezTo>
                  <a:cubicBezTo>
                    <a:pt x="361" y="27"/>
                    <a:pt x="409" y="27"/>
                    <a:pt x="415" y="27"/>
                  </a:cubicBezTo>
                  <a:cubicBezTo>
                    <a:pt x="422" y="27"/>
                    <a:pt x="433" y="28"/>
                    <a:pt x="433" y="39"/>
                  </a:cubicBezTo>
                  <a:lnTo>
                    <a:pt x="433" y="60"/>
                  </a:lnTo>
                  <a:close/>
                  <a:moveTo>
                    <a:pt x="340" y="60"/>
                  </a:moveTo>
                  <a:cubicBezTo>
                    <a:pt x="340" y="60"/>
                    <a:pt x="340" y="65"/>
                    <a:pt x="335" y="65"/>
                  </a:cubicBezTo>
                  <a:cubicBezTo>
                    <a:pt x="267" y="65"/>
                    <a:pt x="267" y="65"/>
                    <a:pt x="267" y="65"/>
                  </a:cubicBezTo>
                  <a:cubicBezTo>
                    <a:pt x="267" y="65"/>
                    <a:pt x="262" y="65"/>
                    <a:pt x="262" y="60"/>
                  </a:cubicBezTo>
                  <a:cubicBezTo>
                    <a:pt x="262" y="31"/>
                    <a:pt x="262" y="31"/>
                    <a:pt x="262" y="31"/>
                  </a:cubicBezTo>
                  <a:cubicBezTo>
                    <a:pt x="262" y="31"/>
                    <a:pt x="262" y="26"/>
                    <a:pt x="267" y="27"/>
                  </a:cubicBezTo>
                  <a:cubicBezTo>
                    <a:pt x="335" y="27"/>
                    <a:pt x="335" y="27"/>
                    <a:pt x="335" y="27"/>
                  </a:cubicBezTo>
                  <a:cubicBezTo>
                    <a:pt x="335" y="27"/>
                    <a:pt x="340" y="27"/>
                    <a:pt x="340" y="32"/>
                  </a:cubicBezTo>
                  <a:lnTo>
                    <a:pt x="340" y="60"/>
                  </a:lnTo>
                  <a:close/>
                  <a:moveTo>
                    <a:pt x="246" y="59"/>
                  </a:moveTo>
                  <a:cubicBezTo>
                    <a:pt x="246" y="59"/>
                    <a:pt x="246" y="64"/>
                    <a:pt x="241" y="64"/>
                  </a:cubicBezTo>
                  <a:cubicBezTo>
                    <a:pt x="174" y="64"/>
                    <a:pt x="174" y="64"/>
                    <a:pt x="174" y="64"/>
                  </a:cubicBezTo>
                  <a:cubicBezTo>
                    <a:pt x="174" y="64"/>
                    <a:pt x="169" y="64"/>
                    <a:pt x="169" y="59"/>
                  </a:cubicBezTo>
                  <a:cubicBezTo>
                    <a:pt x="169" y="31"/>
                    <a:pt x="169" y="31"/>
                    <a:pt x="169" y="31"/>
                  </a:cubicBezTo>
                  <a:cubicBezTo>
                    <a:pt x="169" y="31"/>
                    <a:pt x="169" y="26"/>
                    <a:pt x="174" y="26"/>
                  </a:cubicBezTo>
                  <a:cubicBezTo>
                    <a:pt x="241" y="26"/>
                    <a:pt x="241" y="26"/>
                    <a:pt x="241" y="26"/>
                  </a:cubicBezTo>
                  <a:cubicBezTo>
                    <a:pt x="241" y="26"/>
                    <a:pt x="246" y="26"/>
                    <a:pt x="246" y="31"/>
                  </a:cubicBezTo>
                  <a:lnTo>
                    <a:pt x="246" y="59"/>
                  </a:lnTo>
                  <a:close/>
                  <a:moveTo>
                    <a:pt x="153" y="59"/>
                  </a:moveTo>
                  <a:cubicBezTo>
                    <a:pt x="153" y="59"/>
                    <a:pt x="153" y="64"/>
                    <a:pt x="148" y="64"/>
                  </a:cubicBezTo>
                  <a:cubicBezTo>
                    <a:pt x="80" y="64"/>
                    <a:pt x="80" y="64"/>
                    <a:pt x="80" y="64"/>
                  </a:cubicBezTo>
                  <a:cubicBezTo>
                    <a:pt x="80" y="64"/>
                    <a:pt x="75" y="64"/>
                    <a:pt x="75" y="59"/>
                  </a:cubicBezTo>
                  <a:cubicBezTo>
                    <a:pt x="75" y="31"/>
                    <a:pt x="75" y="31"/>
                    <a:pt x="75" y="31"/>
                  </a:cubicBezTo>
                  <a:cubicBezTo>
                    <a:pt x="75" y="31"/>
                    <a:pt x="75" y="26"/>
                    <a:pt x="80" y="26"/>
                  </a:cubicBezTo>
                  <a:cubicBezTo>
                    <a:pt x="148" y="26"/>
                    <a:pt x="148" y="26"/>
                    <a:pt x="148" y="26"/>
                  </a:cubicBezTo>
                  <a:cubicBezTo>
                    <a:pt x="148" y="26"/>
                    <a:pt x="153" y="26"/>
                    <a:pt x="153" y="31"/>
                  </a:cubicBezTo>
                  <a:lnTo>
                    <a:pt x="153" y="59"/>
                  </a:lnTo>
                  <a:close/>
                  <a:moveTo>
                    <a:pt x="56" y="113"/>
                  </a:moveTo>
                  <a:cubicBezTo>
                    <a:pt x="56" y="118"/>
                    <a:pt x="51" y="118"/>
                    <a:pt x="51" y="118"/>
                  </a:cubicBezTo>
                  <a:cubicBezTo>
                    <a:pt x="31" y="118"/>
                    <a:pt x="31" y="118"/>
                    <a:pt x="31" y="118"/>
                  </a:cubicBezTo>
                  <a:cubicBezTo>
                    <a:pt x="26" y="118"/>
                    <a:pt x="27" y="113"/>
                    <a:pt x="27" y="113"/>
                  </a:cubicBezTo>
                  <a:cubicBezTo>
                    <a:pt x="27" y="30"/>
                    <a:pt x="27" y="30"/>
                    <a:pt x="27" y="30"/>
                  </a:cubicBezTo>
                  <a:cubicBezTo>
                    <a:pt x="27" y="25"/>
                    <a:pt x="32" y="25"/>
                    <a:pt x="32" y="25"/>
                  </a:cubicBezTo>
                  <a:cubicBezTo>
                    <a:pt x="51" y="26"/>
                    <a:pt x="51" y="26"/>
                    <a:pt x="51" y="26"/>
                  </a:cubicBezTo>
                  <a:cubicBezTo>
                    <a:pt x="56" y="26"/>
                    <a:pt x="56" y="31"/>
                    <a:pt x="56" y="31"/>
                  </a:cubicBezTo>
                  <a:lnTo>
                    <a:pt x="56" y="113"/>
                  </a:lnTo>
                  <a:close/>
                  <a:moveTo>
                    <a:pt x="449" y="109"/>
                  </a:moveTo>
                  <a:cubicBezTo>
                    <a:pt x="449" y="27"/>
                    <a:pt x="449" y="27"/>
                    <a:pt x="449" y="27"/>
                  </a:cubicBezTo>
                  <a:cubicBezTo>
                    <a:pt x="449" y="27"/>
                    <a:pt x="449" y="2"/>
                    <a:pt x="424" y="2"/>
                  </a:cubicBezTo>
                  <a:cubicBezTo>
                    <a:pt x="300" y="2"/>
                    <a:pt x="300" y="2"/>
                    <a:pt x="300" y="2"/>
                  </a:cubicBezTo>
                  <a:cubicBezTo>
                    <a:pt x="172" y="1"/>
                    <a:pt x="172" y="1"/>
                    <a:pt x="172" y="1"/>
                  </a:cubicBezTo>
                  <a:cubicBezTo>
                    <a:pt x="18" y="1"/>
                    <a:pt x="18" y="1"/>
                    <a:pt x="18" y="1"/>
                  </a:cubicBezTo>
                  <a:cubicBezTo>
                    <a:pt x="18" y="1"/>
                    <a:pt x="8" y="0"/>
                    <a:pt x="8" y="10"/>
                  </a:cubicBezTo>
                  <a:cubicBezTo>
                    <a:pt x="7" y="67"/>
                    <a:pt x="7" y="67"/>
                    <a:pt x="7" y="67"/>
                  </a:cubicBezTo>
                  <a:cubicBezTo>
                    <a:pt x="4" y="67"/>
                    <a:pt x="0" y="70"/>
                    <a:pt x="0" y="76"/>
                  </a:cubicBezTo>
                  <a:cubicBezTo>
                    <a:pt x="0" y="123"/>
                    <a:pt x="0" y="123"/>
                    <a:pt x="0" y="123"/>
                  </a:cubicBezTo>
                  <a:cubicBezTo>
                    <a:pt x="0" y="123"/>
                    <a:pt x="0" y="133"/>
                    <a:pt x="10" y="133"/>
                  </a:cubicBezTo>
                  <a:cubicBezTo>
                    <a:pt x="73" y="133"/>
                    <a:pt x="73" y="133"/>
                    <a:pt x="73" y="133"/>
                  </a:cubicBezTo>
                  <a:cubicBezTo>
                    <a:pt x="72" y="131"/>
                    <a:pt x="72" y="129"/>
                    <a:pt x="72" y="127"/>
                  </a:cubicBezTo>
                  <a:cubicBezTo>
                    <a:pt x="72" y="111"/>
                    <a:pt x="85" y="98"/>
                    <a:pt x="100" y="98"/>
                  </a:cubicBezTo>
                  <a:cubicBezTo>
                    <a:pt x="116" y="98"/>
                    <a:pt x="129" y="111"/>
                    <a:pt x="129" y="127"/>
                  </a:cubicBezTo>
                  <a:cubicBezTo>
                    <a:pt x="129" y="129"/>
                    <a:pt x="129" y="131"/>
                    <a:pt x="128" y="133"/>
                  </a:cubicBezTo>
                  <a:cubicBezTo>
                    <a:pt x="171" y="133"/>
                    <a:pt x="171" y="133"/>
                    <a:pt x="171" y="133"/>
                  </a:cubicBezTo>
                  <a:cubicBezTo>
                    <a:pt x="300" y="133"/>
                    <a:pt x="300" y="133"/>
                    <a:pt x="300" y="133"/>
                  </a:cubicBezTo>
                  <a:cubicBezTo>
                    <a:pt x="300" y="133"/>
                    <a:pt x="300" y="133"/>
                    <a:pt x="300" y="133"/>
                  </a:cubicBezTo>
                  <a:cubicBezTo>
                    <a:pt x="299" y="131"/>
                    <a:pt x="299" y="130"/>
                    <a:pt x="299" y="128"/>
                  </a:cubicBezTo>
                  <a:cubicBezTo>
                    <a:pt x="299" y="112"/>
                    <a:pt x="312" y="99"/>
                    <a:pt x="328" y="99"/>
                  </a:cubicBezTo>
                  <a:cubicBezTo>
                    <a:pt x="344" y="99"/>
                    <a:pt x="356" y="112"/>
                    <a:pt x="356" y="128"/>
                  </a:cubicBezTo>
                  <a:cubicBezTo>
                    <a:pt x="356" y="130"/>
                    <a:pt x="356" y="132"/>
                    <a:pt x="356" y="134"/>
                  </a:cubicBezTo>
                  <a:cubicBezTo>
                    <a:pt x="363" y="134"/>
                    <a:pt x="363" y="134"/>
                    <a:pt x="363" y="134"/>
                  </a:cubicBezTo>
                  <a:cubicBezTo>
                    <a:pt x="448" y="117"/>
                    <a:pt x="448" y="117"/>
                    <a:pt x="448" y="117"/>
                  </a:cubicBezTo>
                  <a:cubicBezTo>
                    <a:pt x="448" y="114"/>
                    <a:pt x="449" y="112"/>
                    <a:pt x="449" y="10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9" name="Icon"/>
            <p:cNvSpPr>
              <a:spLocks noEditPoints="1"/>
            </p:cNvSpPr>
            <p:nvPr/>
          </p:nvSpPr>
          <p:spPr bwMode="auto">
            <a:xfrm>
              <a:off x="-3345190" y="5905366"/>
              <a:ext cx="409329" cy="344854"/>
            </a:xfrm>
            <a:custGeom>
              <a:avLst/>
              <a:gdLst>
                <a:gd name="T0" fmla="*/ 240 w 290"/>
                <a:gd name="T1" fmla="*/ 86 h 244"/>
                <a:gd name="T2" fmla="*/ 50 w 290"/>
                <a:gd name="T3" fmla="*/ 87 h 244"/>
                <a:gd name="T4" fmla="*/ 70 w 290"/>
                <a:gd name="T5" fmla="*/ 30 h 244"/>
                <a:gd name="T6" fmla="*/ 83 w 290"/>
                <a:gd name="T7" fmla="*/ 24 h 244"/>
                <a:gd name="T8" fmla="*/ 124 w 290"/>
                <a:gd name="T9" fmla="*/ 24 h 244"/>
                <a:gd name="T10" fmla="*/ 165 w 290"/>
                <a:gd name="T11" fmla="*/ 23 h 244"/>
                <a:gd name="T12" fmla="*/ 206 w 290"/>
                <a:gd name="T13" fmla="*/ 23 h 244"/>
                <a:gd name="T14" fmla="*/ 219 w 290"/>
                <a:gd name="T15" fmla="*/ 29 h 244"/>
                <a:gd name="T16" fmla="*/ 240 w 290"/>
                <a:gd name="T17" fmla="*/ 86 h 244"/>
                <a:gd name="T18" fmla="*/ 25 w 290"/>
                <a:gd name="T19" fmla="*/ 128 h 244"/>
                <a:gd name="T20" fmla="*/ 45 w 290"/>
                <a:gd name="T21" fmla="*/ 108 h 244"/>
                <a:gd name="T22" fmla="*/ 65 w 290"/>
                <a:gd name="T23" fmla="*/ 128 h 244"/>
                <a:gd name="T24" fmla="*/ 45 w 290"/>
                <a:gd name="T25" fmla="*/ 148 h 244"/>
                <a:gd name="T26" fmla="*/ 25 w 290"/>
                <a:gd name="T27" fmla="*/ 128 h 244"/>
                <a:gd name="T28" fmla="*/ 225 w 290"/>
                <a:gd name="T29" fmla="*/ 127 h 244"/>
                <a:gd name="T30" fmla="*/ 245 w 290"/>
                <a:gd name="T31" fmla="*/ 107 h 244"/>
                <a:gd name="T32" fmla="*/ 265 w 290"/>
                <a:gd name="T33" fmla="*/ 127 h 244"/>
                <a:gd name="T34" fmla="*/ 245 w 290"/>
                <a:gd name="T35" fmla="*/ 147 h 244"/>
                <a:gd name="T36" fmla="*/ 225 w 290"/>
                <a:gd name="T37" fmla="*/ 127 h 244"/>
                <a:gd name="T38" fmla="*/ 290 w 290"/>
                <a:gd name="T39" fmla="*/ 196 h 244"/>
                <a:gd name="T40" fmla="*/ 290 w 290"/>
                <a:gd name="T41" fmla="*/ 108 h 244"/>
                <a:gd name="T42" fmla="*/ 267 w 290"/>
                <a:gd name="T43" fmla="*/ 85 h 244"/>
                <a:gd name="T44" fmla="*/ 264 w 290"/>
                <a:gd name="T45" fmla="*/ 86 h 244"/>
                <a:gd name="T46" fmla="*/ 239 w 290"/>
                <a:gd name="T47" fmla="*/ 20 h 244"/>
                <a:gd name="T48" fmla="*/ 206 w 290"/>
                <a:gd name="T49" fmla="*/ 0 h 244"/>
                <a:gd name="T50" fmla="*/ 164 w 290"/>
                <a:gd name="T51" fmla="*/ 0 h 244"/>
                <a:gd name="T52" fmla="*/ 124 w 290"/>
                <a:gd name="T53" fmla="*/ 0 h 244"/>
                <a:gd name="T54" fmla="*/ 83 w 290"/>
                <a:gd name="T55" fmla="*/ 1 h 244"/>
                <a:gd name="T56" fmla="*/ 50 w 290"/>
                <a:gd name="T57" fmla="*/ 21 h 244"/>
                <a:gd name="T58" fmla="*/ 26 w 290"/>
                <a:gd name="T59" fmla="*/ 87 h 244"/>
                <a:gd name="T60" fmla="*/ 23 w 290"/>
                <a:gd name="T61" fmla="*/ 87 h 244"/>
                <a:gd name="T62" fmla="*/ 0 w 290"/>
                <a:gd name="T63" fmla="*/ 109 h 244"/>
                <a:gd name="T64" fmla="*/ 1 w 290"/>
                <a:gd name="T65" fmla="*/ 198 h 244"/>
                <a:gd name="T66" fmla="*/ 23 w 290"/>
                <a:gd name="T67" fmla="*/ 198 h 244"/>
                <a:gd name="T68" fmla="*/ 24 w 290"/>
                <a:gd name="T69" fmla="*/ 222 h 244"/>
                <a:gd name="T70" fmla="*/ 24 w 290"/>
                <a:gd name="T71" fmla="*/ 222 h 244"/>
                <a:gd name="T72" fmla="*/ 24 w 290"/>
                <a:gd name="T73" fmla="*/ 223 h 244"/>
                <a:gd name="T74" fmla="*/ 46 w 290"/>
                <a:gd name="T75" fmla="*/ 244 h 244"/>
                <a:gd name="T76" fmla="*/ 67 w 290"/>
                <a:gd name="T77" fmla="*/ 222 h 244"/>
                <a:gd name="T78" fmla="*/ 67 w 290"/>
                <a:gd name="T79" fmla="*/ 221 h 244"/>
                <a:gd name="T80" fmla="*/ 67 w 290"/>
                <a:gd name="T81" fmla="*/ 221 h 244"/>
                <a:gd name="T82" fmla="*/ 67 w 290"/>
                <a:gd name="T83" fmla="*/ 197 h 244"/>
                <a:gd name="T84" fmla="*/ 224 w 290"/>
                <a:gd name="T85" fmla="*/ 196 h 244"/>
                <a:gd name="T86" fmla="*/ 224 w 290"/>
                <a:gd name="T87" fmla="*/ 221 h 244"/>
                <a:gd name="T88" fmla="*/ 224 w 290"/>
                <a:gd name="T89" fmla="*/ 221 h 244"/>
                <a:gd name="T90" fmla="*/ 224 w 290"/>
                <a:gd name="T91" fmla="*/ 221 h 244"/>
                <a:gd name="T92" fmla="*/ 246 w 290"/>
                <a:gd name="T93" fmla="*/ 243 h 244"/>
                <a:gd name="T94" fmla="*/ 268 w 290"/>
                <a:gd name="T95" fmla="*/ 221 h 244"/>
                <a:gd name="T96" fmla="*/ 268 w 290"/>
                <a:gd name="T97" fmla="*/ 220 h 244"/>
                <a:gd name="T98" fmla="*/ 268 w 290"/>
                <a:gd name="T99" fmla="*/ 220 h 244"/>
                <a:gd name="T100" fmla="*/ 268 w 290"/>
                <a:gd name="T101" fmla="*/ 196 h 244"/>
                <a:gd name="T102" fmla="*/ 290 w 290"/>
                <a:gd name="T103"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244">
                  <a:moveTo>
                    <a:pt x="240" y="86"/>
                  </a:moveTo>
                  <a:cubicBezTo>
                    <a:pt x="50" y="87"/>
                    <a:pt x="50" y="87"/>
                    <a:pt x="50" y="87"/>
                  </a:cubicBezTo>
                  <a:cubicBezTo>
                    <a:pt x="55" y="73"/>
                    <a:pt x="69" y="34"/>
                    <a:pt x="70" y="30"/>
                  </a:cubicBezTo>
                  <a:cubicBezTo>
                    <a:pt x="72" y="26"/>
                    <a:pt x="75" y="24"/>
                    <a:pt x="83" y="24"/>
                  </a:cubicBezTo>
                  <a:cubicBezTo>
                    <a:pt x="87" y="24"/>
                    <a:pt x="106" y="24"/>
                    <a:pt x="124" y="24"/>
                  </a:cubicBezTo>
                  <a:cubicBezTo>
                    <a:pt x="124" y="24"/>
                    <a:pt x="144" y="24"/>
                    <a:pt x="165" y="23"/>
                  </a:cubicBezTo>
                  <a:cubicBezTo>
                    <a:pt x="183" y="23"/>
                    <a:pt x="202" y="23"/>
                    <a:pt x="206" y="23"/>
                  </a:cubicBezTo>
                  <a:cubicBezTo>
                    <a:pt x="214" y="23"/>
                    <a:pt x="217" y="25"/>
                    <a:pt x="219" y="29"/>
                  </a:cubicBezTo>
                  <a:cubicBezTo>
                    <a:pt x="220" y="33"/>
                    <a:pt x="234" y="72"/>
                    <a:pt x="240" y="86"/>
                  </a:cubicBezTo>
                  <a:moveTo>
                    <a:pt x="25" y="128"/>
                  </a:moveTo>
                  <a:cubicBezTo>
                    <a:pt x="25" y="117"/>
                    <a:pt x="34" y="108"/>
                    <a:pt x="45" y="108"/>
                  </a:cubicBezTo>
                  <a:cubicBezTo>
                    <a:pt x="56" y="108"/>
                    <a:pt x="65" y="117"/>
                    <a:pt x="65" y="128"/>
                  </a:cubicBezTo>
                  <a:cubicBezTo>
                    <a:pt x="65" y="139"/>
                    <a:pt x="56" y="148"/>
                    <a:pt x="45" y="148"/>
                  </a:cubicBezTo>
                  <a:cubicBezTo>
                    <a:pt x="35" y="148"/>
                    <a:pt x="26" y="139"/>
                    <a:pt x="25" y="128"/>
                  </a:cubicBezTo>
                  <a:moveTo>
                    <a:pt x="225" y="127"/>
                  </a:moveTo>
                  <a:cubicBezTo>
                    <a:pt x="225" y="116"/>
                    <a:pt x="234" y="107"/>
                    <a:pt x="245" y="107"/>
                  </a:cubicBezTo>
                  <a:cubicBezTo>
                    <a:pt x="256" y="107"/>
                    <a:pt x="265" y="116"/>
                    <a:pt x="265" y="127"/>
                  </a:cubicBezTo>
                  <a:cubicBezTo>
                    <a:pt x="265" y="138"/>
                    <a:pt x="256" y="147"/>
                    <a:pt x="245" y="147"/>
                  </a:cubicBezTo>
                  <a:cubicBezTo>
                    <a:pt x="234" y="147"/>
                    <a:pt x="225" y="138"/>
                    <a:pt x="225" y="127"/>
                  </a:cubicBezTo>
                  <a:moveTo>
                    <a:pt x="290" y="196"/>
                  </a:moveTo>
                  <a:cubicBezTo>
                    <a:pt x="290" y="108"/>
                    <a:pt x="290" y="108"/>
                    <a:pt x="290" y="108"/>
                  </a:cubicBezTo>
                  <a:cubicBezTo>
                    <a:pt x="290" y="108"/>
                    <a:pt x="290" y="85"/>
                    <a:pt x="267" y="85"/>
                  </a:cubicBezTo>
                  <a:cubicBezTo>
                    <a:pt x="264" y="86"/>
                    <a:pt x="264" y="86"/>
                    <a:pt x="264" y="86"/>
                  </a:cubicBezTo>
                  <a:cubicBezTo>
                    <a:pt x="259" y="73"/>
                    <a:pt x="242" y="26"/>
                    <a:pt x="239" y="20"/>
                  </a:cubicBezTo>
                  <a:cubicBezTo>
                    <a:pt x="235" y="12"/>
                    <a:pt x="226" y="0"/>
                    <a:pt x="206" y="0"/>
                  </a:cubicBezTo>
                  <a:cubicBezTo>
                    <a:pt x="197" y="0"/>
                    <a:pt x="181" y="0"/>
                    <a:pt x="164" y="0"/>
                  </a:cubicBezTo>
                  <a:cubicBezTo>
                    <a:pt x="144" y="0"/>
                    <a:pt x="124" y="0"/>
                    <a:pt x="124" y="0"/>
                  </a:cubicBezTo>
                  <a:cubicBezTo>
                    <a:pt x="108" y="0"/>
                    <a:pt x="91" y="1"/>
                    <a:pt x="83" y="1"/>
                  </a:cubicBezTo>
                  <a:cubicBezTo>
                    <a:pt x="62" y="1"/>
                    <a:pt x="53" y="13"/>
                    <a:pt x="50" y="21"/>
                  </a:cubicBezTo>
                  <a:cubicBezTo>
                    <a:pt x="47" y="28"/>
                    <a:pt x="30" y="74"/>
                    <a:pt x="26" y="87"/>
                  </a:cubicBezTo>
                  <a:cubicBezTo>
                    <a:pt x="23" y="87"/>
                    <a:pt x="23" y="87"/>
                    <a:pt x="23" y="87"/>
                  </a:cubicBezTo>
                  <a:cubicBezTo>
                    <a:pt x="23" y="87"/>
                    <a:pt x="0" y="87"/>
                    <a:pt x="0" y="109"/>
                  </a:cubicBezTo>
                  <a:cubicBezTo>
                    <a:pt x="1" y="198"/>
                    <a:pt x="1" y="198"/>
                    <a:pt x="1" y="198"/>
                  </a:cubicBezTo>
                  <a:cubicBezTo>
                    <a:pt x="23" y="198"/>
                    <a:pt x="23" y="198"/>
                    <a:pt x="23" y="198"/>
                  </a:cubicBezTo>
                  <a:cubicBezTo>
                    <a:pt x="24" y="222"/>
                    <a:pt x="24" y="222"/>
                    <a:pt x="24" y="222"/>
                  </a:cubicBezTo>
                  <a:cubicBezTo>
                    <a:pt x="24" y="222"/>
                    <a:pt x="24" y="222"/>
                    <a:pt x="24" y="222"/>
                  </a:cubicBezTo>
                  <a:cubicBezTo>
                    <a:pt x="24" y="222"/>
                    <a:pt x="24" y="222"/>
                    <a:pt x="24" y="223"/>
                  </a:cubicBezTo>
                  <a:cubicBezTo>
                    <a:pt x="24" y="235"/>
                    <a:pt x="34" y="244"/>
                    <a:pt x="46" y="244"/>
                  </a:cubicBezTo>
                  <a:cubicBezTo>
                    <a:pt x="58" y="244"/>
                    <a:pt x="67" y="234"/>
                    <a:pt x="67" y="222"/>
                  </a:cubicBezTo>
                  <a:cubicBezTo>
                    <a:pt x="67" y="222"/>
                    <a:pt x="67" y="222"/>
                    <a:pt x="67" y="221"/>
                  </a:cubicBezTo>
                  <a:cubicBezTo>
                    <a:pt x="67" y="221"/>
                    <a:pt x="67" y="221"/>
                    <a:pt x="67" y="221"/>
                  </a:cubicBezTo>
                  <a:cubicBezTo>
                    <a:pt x="67" y="197"/>
                    <a:pt x="67" y="197"/>
                    <a:pt x="67" y="197"/>
                  </a:cubicBezTo>
                  <a:cubicBezTo>
                    <a:pt x="224" y="196"/>
                    <a:pt x="224" y="196"/>
                    <a:pt x="224" y="196"/>
                  </a:cubicBezTo>
                  <a:cubicBezTo>
                    <a:pt x="224" y="221"/>
                    <a:pt x="224" y="221"/>
                    <a:pt x="224" y="221"/>
                  </a:cubicBezTo>
                  <a:cubicBezTo>
                    <a:pt x="224" y="221"/>
                    <a:pt x="224" y="221"/>
                    <a:pt x="224" y="221"/>
                  </a:cubicBezTo>
                  <a:cubicBezTo>
                    <a:pt x="224" y="221"/>
                    <a:pt x="224" y="221"/>
                    <a:pt x="224" y="221"/>
                  </a:cubicBezTo>
                  <a:cubicBezTo>
                    <a:pt x="224" y="234"/>
                    <a:pt x="234" y="243"/>
                    <a:pt x="246" y="243"/>
                  </a:cubicBezTo>
                  <a:cubicBezTo>
                    <a:pt x="258" y="243"/>
                    <a:pt x="268" y="233"/>
                    <a:pt x="268" y="221"/>
                  </a:cubicBezTo>
                  <a:cubicBezTo>
                    <a:pt x="268" y="221"/>
                    <a:pt x="268" y="221"/>
                    <a:pt x="268" y="220"/>
                  </a:cubicBezTo>
                  <a:cubicBezTo>
                    <a:pt x="268" y="220"/>
                    <a:pt x="268" y="220"/>
                    <a:pt x="268" y="220"/>
                  </a:cubicBezTo>
                  <a:cubicBezTo>
                    <a:pt x="268" y="196"/>
                    <a:pt x="268" y="196"/>
                    <a:pt x="268" y="196"/>
                  </a:cubicBezTo>
                  <a:lnTo>
                    <a:pt x="29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0" name="Icon"/>
            <p:cNvSpPr>
              <a:spLocks noEditPoints="1"/>
            </p:cNvSpPr>
            <p:nvPr/>
          </p:nvSpPr>
          <p:spPr bwMode="auto">
            <a:xfrm>
              <a:off x="-364343" y="5854449"/>
              <a:ext cx="218823" cy="446689"/>
            </a:xfrm>
            <a:custGeom>
              <a:avLst/>
              <a:gdLst>
                <a:gd name="T0" fmla="*/ 149 w 151"/>
                <a:gd name="T1" fmla="*/ 294 h 311"/>
                <a:gd name="T2" fmla="*/ 133 w 151"/>
                <a:gd name="T3" fmla="*/ 310 h 311"/>
                <a:gd name="T4" fmla="*/ 116 w 151"/>
                <a:gd name="T5" fmla="*/ 294 h 311"/>
                <a:gd name="T6" fmla="*/ 116 w 151"/>
                <a:gd name="T7" fmla="*/ 294 h 311"/>
                <a:gd name="T8" fmla="*/ 117 w 151"/>
                <a:gd name="T9" fmla="*/ 188 h 311"/>
                <a:gd name="T10" fmla="*/ 99 w 151"/>
                <a:gd name="T11" fmla="*/ 188 h 311"/>
                <a:gd name="T12" fmla="*/ 100 w 151"/>
                <a:gd name="T13" fmla="*/ 26 h 311"/>
                <a:gd name="T14" fmla="*/ 100 w 151"/>
                <a:gd name="T15" fmla="*/ 26 h 311"/>
                <a:gd name="T16" fmla="*/ 126 w 151"/>
                <a:gd name="T17" fmla="*/ 1 h 311"/>
                <a:gd name="T18" fmla="*/ 151 w 151"/>
                <a:gd name="T19" fmla="*/ 26 h 311"/>
                <a:gd name="T20" fmla="*/ 151 w 151"/>
                <a:gd name="T21" fmla="*/ 26 h 311"/>
                <a:gd name="T22" fmla="*/ 150 w 151"/>
                <a:gd name="T23" fmla="*/ 176 h 311"/>
                <a:gd name="T24" fmla="*/ 150 w 151"/>
                <a:gd name="T25" fmla="*/ 189 h 311"/>
                <a:gd name="T26" fmla="*/ 149 w 151"/>
                <a:gd name="T27" fmla="*/ 294 h 311"/>
                <a:gd name="T28" fmla="*/ 77 w 151"/>
                <a:gd name="T29" fmla="*/ 104 h 311"/>
                <a:gd name="T30" fmla="*/ 77 w 151"/>
                <a:gd name="T31" fmla="*/ 79 h 311"/>
                <a:gd name="T32" fmla="*/ 77 w 151"/>
                <a:gd name="T33" fmla="*/ 76 h 311"/>
                <a:gd name="T34" fmla="*/ 77 w 151"/>
                <a:gd name="T35" fmla="*/ 6 h 311"/>
                <a:gd name="T36" fmla="*/ 77 w 151"/>
                <a:gd name="T37" fmla="*/ 6 h 311"/>
                <a:gd name="T38" fmla="*/ 72 w 151"/>
                <a:gd name="T39" fmla="*/ 0 h 311"/>
                <a:gd name="T40" fmla="*/ 66 w 151"/>
                <a:gd name="T41" fmla="*/ 6 h 311"/>
                <a:gd name="T42" fmla="*/ 66 w 151"/>
                <a:gd name="T43" fmla="*/ 6 h 311"/>
                <a:gd name="T44" fmla="*/ 66 w 151"/>
                <a:gd name="T45" fmla="*/ 76 h 311"/>
                <a:gd name="T46" fmla="*/ 55 w 151"/>
                <a:gd name="T47" fmla="*/ 76 h 311"/>
                <a:gd name="T48" fmla="*/ 56 w 151"/>
                <a:gd name="T49" fmla="*/ 6 h 311"/>
                <a:gd name="T50" fmla="*/ 56 w 151"/>
                <a:gd name="T51" fmla="*/ 6 h 311"/>
                <a:gd name="T52" fmla="*/ 50 w 151"/>
                <a:gd name="T53" fmla="*/ 0 h 311"/>
                <a:gd name="T54" fmla="*/ 44 w 151"/>
                <a:gd name="T55" fmla="*/ 6 h 311"/>
                <a:gd name="T56" fmla="*/ 44 w 151"/>
                <a:gd name="T57" fmla="*/ 6 h 311"/>
                <a:gd name="T58" fmla="*/ 44 w 151"/>
                <a:gd name="T59" fmla="*/ 76 h 311"/>
                <a:gd name="T60" fmla="*/ 33 w 151"/>
                <a:gd name="T61" fmla="*/ 76 h 311"/>
                <a:gd name="T62" fmla="*/ 34 w 151"/>
                <a:gd name="T63" fmla="*/ 6 h 311"/>
                <a:gd name="T64" fmla="*/ 34 w 151"/>
                <a:gd name="T65" fmla="*/ 6 h 311"/>
                <a:gd name="T66" fmla="*/ 28 w 151"/>
                <a:gd name="T67" fmla="*/ 0 h 311"/>
                <a:gd name="T68" fmla="*/ 23 w 151"/>
                <a:gd name="T69" fmla="*/ 6 h 311"/>
                <a:gd name="T70" fmla="*/ 23 w 151"/>
                <a:gd name="T71" fmla="*/ 6 h 311"/>
                <a:gd name="T72" fmla="*/ 22 w 151"/>
                <a:gd name="T73" fmla="*/ 76 h 311"/>
                <a:gd name="T74" fmla="*/ 12 w 151"/>
                <a:gd name="T75" fmla="*/ 76 h 311"/>
                <a:gd name="T76" fmla="*/ 12 w 151"/>
                <a:gd name="T77" fmla="*/ 6 h 311"/>
                <a:gd name="T78" fmla="*/ 12 w 151"/>
                <a:gd name="T79" fmla="*/ 6 h 311"/>
                <a:gd name="T80" fmla="*/ 6 w 151"/>
                <a:gd name="T81" fmla="*/ 0 h 311"/>
                <a:gd name="T82" fmla="*/ 1 w 151"/>
                <a:gd name="T83" fmla="*/ 6 h 311"/>
                <a:gd name="T84" fmla="*/ 1 w 151"/>
                <a:gd name="T85" fmla="*/ 6 h 311"/>
                <a:gd name="T86" fmla="*/ 0 w 151"/>
                <a:gd name="T87" fmla="*/ 76 h 311"/>
                <a:gd name="T88" fmla="*/ 0 w 151"/>
                <a:gd name="T89" fmla="*/ 79 h 311"/>
                <a:gd name="T90" fmla="*/ 0 w 151"/>
                <a:gd name="T91" fmla="*/ 104 h 311"/>
                <a:gd name="T92" fmla="*/ 0 w 151"/>
                <a:gd name="T93" fmla="*/ 104 h 311"/>
                <a:gd name="T94" fmla="*/ 19 w 151"/>
                <a:gd name="T95" fmla="*/ 123 h 311"/>
                <a:gd name="T96" fmla="*/ 19 w 151"/>
                <a:gd name="T97" fmla="*/ 123 h 311"/>
                <a:gd name="T98" fmla="*/ 21 w 151"/>
                <a:gd name="T99" fmla="*/ 123 h 311"/>
                <a:gd name="T100" fmla="*/ 20 w 151"/>
                <a:gd name="T101" fmla="*/ 295 h 311"/>
                <a:gd name="T102" fmla="*/ 21 w 151"/>
                <a:gd name="T103" fmla="*/ 295 h 311"/>
                <a:gd name="T104" fmla="*/ 37 w 151"/>
                <a:gd name="T105" fmla="*/ 311 h 311"/>
                <a:gd name="T106" fmla="*/ 54 w 151"/>
                <a:gd name="T107" fmla="*/ 295 h 311"/>
                <a:gd name="T108" fmla="*/ 54 w 151"/>
                <a:gd name="T109" fmla="*/ 295 h 311"/>
                <a:gd name="T110" fmla="*/ 55 w 151"/>
                <a:gd name="T111" fmla="*/ 123 h 311"/>
                <a:gd name="T112" fmla="*/ 57 w 151"/>
                <a:gd name="T113" fmla="*/ 123 h 311"/>
                <a:gd name="T114" fmla="*/ 57 w 151"/>
                <a:gd name="T115" fmla="*/ 123 h 311"/>
                <a:gd name="T116" fmla="*/ 57 w 151"/>
                <a:gd name="T117" fmla="*/ 123 h 311"/>
                <a:gd name="T118" fmla="*/ 77 w 151"/>
                <a:gd name="T119"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311">
                  <a:moveTo>
                    <a:pt x="149" y="294"/>
                  </a:moveTo>
                  <a:cubicBezTo>
                    <a:pt x="149" y="303"/>
                    <a:pt x="142" y="310"/>
                    <a:pt x="133" y="310"/>
                  </a:cubicBezTo>
                  <a:cubicBezTo>
                    <a:pt x="124" y="310"/>
                    <a:pt x="116" y="303"/>
                    <a:pt x="116" y="294"/>
                  </a:cubicBezTo>
                  <a:cubicBezTo>
                    <a:pt x="116" y="294"/>
                    <a:pt x="116" y="294"/>
                    <a:pt x="116" y="294"/>
                  </a:cubicBezTo>
                  <a:cubicBezTo>
                    <a:pt x="117" y="188"/>
                    <a:pt x="117" y="188"/>
                    <a:pt x="117" y="188"/>
                  </a:cubicBezTo>
                  <a:cubicBezTo>
                    <a:pt x="99" y="188"/>
                    <a:pt x="99" y="188"/>
                    <a:pt x="99" y="188"/>
                  </a:cubicBezTo>
                  <a:cubicBezTo>
                    <a:pt x="100" y="26"/>
                    <a:pt x="100" y="26"/>
                    <a:pt x="100" y="26"/>
                  </a:cubicBezTo>
                  <a:cubicBezTo>
                    <a:pt x="100" y="26"/>
                    <a:pt x="100" y="26"/>
                    <a:pt x="100" y="26"/>
                  </a:cubicBezTo>
                  <a:cubicBezTo>
                    <a:pt x="100" y="12"/>
                    <a:pt x="112" y="1"/>
                    <a:pt x="126" y="1"/>
                  </a:cubicBezTo>
                  <a:cubicBezTo>
                    <a:pt x="139" y="1"/>
                    <a:pt x="151" y="13"/>
                    <a:pt x="151" y="26"/>
                  </a:cubicBezTo>
                  <a:cubicBezTo>
                    <a:pt x="151" y="26"/>
                    <a:pt x="151" y="26"/>
                    <a:pt x="151" y="26"/>
                  </a:cubicBezTo>
                  <a:cubicBezTo>
                    <a:pt x="150" y="176"/>
                    <a:pt x="150" y="176"/>
                    <a:pt x="150" y="176"/>
                  </a:cubicBezTo>
                  <a:cubicBezTo>
                    <a:pt x="150" y="189"/>
                    <a:pt x="150" y="189"/>
                    <a:pt x="150" y="189"/>
                  </a:cubicBezTo>
                  <a:cubicBezTo>
                    <a:pt x="149" y="294"/>
                    <a:pt x="149" y="294"/>
                    <a:pt x="149" y="294"/>
                  </a:cubicBezTo>
                  <a:close/>
                  <a:moveTo>
                    <a:pt x="77" y="104"/>
                  </a:moveTo>
                  <a:cubicBezTo>
                    <a:pt x="77" y="79"/>
                    <a:pt x="77" y="79"/>
                    <a:pt x="77" y="79"/>
                  </a:cubicBezTo>
                  <a:cubicBezTo>
                    <a:pt x="77" y="76"/>
                    <a:pt x="77" y="76"/>
                    <a:pt x="77" y="76"/>
                  </a:cubicBezTo>
                  <a:cubicBezTo>
                    <a:pt x="77" y="6"/>
                    <a:pt x="77" y="6"/>
                    <a:pt x="77" y="6"/>
                  </a:cubicBezTo>
                  <a:cubicBezTo>
                    <a:pt x="77" y="6"/>
                    <a:pt x="77" y="6"/>
                    <a:pt x="77" y="6"/>
                  </a:cubicBezTo>
                  <a:cubicBezTo>
                    <a:pt x="77" y="3"/>
                    <a:pt x="75" y="0"/>
                    <a:pt x="72" y="0"/>
                  </a:cubicBezTo>
                  <a:cubicBezTo>
                    <a:pt x="69" y="0"/>
                    <a:pt x="66" y="3"/>
                    <a:pt x="66" y="6"/>
                  </a:cubicBezTo>
                  <a:cubicBezTo>
                    <a:pt x="66" y="6"/>
                    <a:pt x="66" y="6"/>
                    <a:pt x="66" y="6"/>
                  </a:cubicBezTo>
                  <a:cubicBezTo>
                    <a:pt x="66" y="76"/>
                    <a:pt x="66" y="76"/>
                    <a:pt x="66" y="76"/>
                  </a:cubicBezTo>
                  <a:cubicBezTo>
                    <a:pt x="55" y="76"/>
                    <a:pt x="55" y="76"/>
                    <a:pt x="55" y="76"/>
                  </a:cubicBezTo>
                  <a:cubicBezTo>
                    <a:pt x="56" y="6"/>
                    <a:pt x="56" y="6"/>
                    <a:pt x="56" y="6"/>
                  </a:cubicBezTo>
                  <a:cubicBezTo>
                    <a:pt x="56" y="6"/>
                    <a:pt x="56" y="6"/>
                    <a:pt x="56" y="6"/>
                  </a:cubicBezTo>
                  <a:cubicBezTo>
                    <a:pt x="56" y="3"/>
                    <a:pt x="53" y="0"/>
                    <a:pt x="50" y="0"/>
                  </a:cubicBezTo>
                  <a:cubicBezTo>
                    <a:pt x="47" y="0"/>
                    <a:pt x="44" y="3"/>
                    <a:pt x="44" y="6"/>
                  </a:cubicBezTo>
                  <a:cubicBezTo>
                    <a:pt x="44" y="6"/>
                    <a:pt x="44" y="6"/>
                    <a:pt x="44" y="6"/>
                  </a:cubicBezTo>
                  <a:cubicBezTo>
                    <a:pt x="44" y="76"/>
                    <a:pt x="44" y="76"/>
                    <a:pt x="44" y="76"/>
                  </a:cubicBezTo>
                  <a:cubicBezTo>
                    <a:pt x="33" y="76"/>
                    <a:pt x="33" y="76"/>
                    <a:pt x="33" y="76"/>
                  </a:cubicBezTo>
                  <a:cubicBezTo>
                    <a:pt x="34" y="6"/>
                    <a:pt x="34" y="6"/>
                    <a:pt x="34" y="6"/>
                  </a:cubicBezTo>
                  <a:cubicBezTo>
                    <a:pt x="34" y="6"/>
                    <a:pt x="34" y="6"/>
                    <a:pt x="34" y="6"/>
                  </a:cubicBezTo>
                  <a:cubicBezTo>
                    <a:pt x="34" y="3"/>
                    <a:pt x="31" y="0"/>
                    <a:pt x="28" y="0"/>
                  </a:cubicBezTo>
                  <a:cubicBezTo>
                    <a:pt x="25" y="0"/>
                    <a:pt x="23" y="3"/>
                    <a:pt x="23" y="6"/>
                  </a:cubicBezTo>
                  <a:cubicBezTo>
                    <a:pt x="23" y="6"/>
                    <a:pt x="23" y="6"/>
                    <a:pt x="23" y="6"/>
                  </a:cubicBezTo>
                  <a:cubicBezTo>
                    <a:pt x="22" y="76"/>
                    <a:pt x="22" y="76"/>
                    <a:pt x="22" y="76"/>
                  </a:cubicBezTo>
                  <a:cubicBezTo>
                    <a:pt x="12" y="76"/>
                    <a:pt x="12" y="76"/>
                    <a:pt x="12" y="76"/>
                  </a:cubicBezTo>
                  <a:cubicBezTo>
                    <a:pt x="12" y="6"/>
                    <a:pt x="12" y="6"/>
                    <a:pt x="12" y="6"/>
                  </a:cubicBezTo>
                  <a:cubicBezTo>
                    <a:pt x="12" y="6"/>
                    <a:pt x="12" y="6"/>
                    <a:pt x="12" y="6"/>
                  </a:cubicBezTo>
                  <a:cubicBezTo>
                    <a:pt x="12" y="3"/>
                    <a:pt x="10" y="0"/>
                    <a:pt x="6" y="0"/>
                  </a:cubicBezTo>
                  <a:cubicBezTo>
                    <a:pt x="3" y="0"/>
                    <a:pt x="1" y="3"/>
                    <a:pt x="1" y="6"/>
                  </a:cubicBezTo>
                  <a:cubicBezTo>
                    <a:pt x="1" y="6"/>
                    <a:pt x="1" y="6"/>
                    <a:pt x="1" y="6"/>
                  </a:cubicBezTo>
                  <a:cubicBezTo>
                    <a:pt x="0" y="76"/>
                    <a:pt x="0" y="76"/>
                    <a:pt x="0" y="76"/>
                  </a:cubicBezTo>
                  <a:cubicBezTo>
                    <a:pt x="0" y="79"/>
                    <a:pt x="0" y="79"/>
                    <a:pt x="0" y="79"/>
                  </a:cubicBezTo>
                  <a:cubicBezTo>
                    <a:pt x="0" y="104"/>
                    <a:pt x="0" y="104"/>
                    <a:pt x="0" y="104"/>
                  </a:cubicBezTo>
                  <a:cubicBezTo>
                    <a:pt x="0" y="104"/>
                    <a:pt x="0" y="104"/>
                    <a:pt x="0" y="104"/>
                  </a:cubicBezTo>
                  <a:cubicBezTo>
                    <a:pt x="0" y="114"/>
                    <a:pt x="9" y="123"/>
                    <a:pt x="19" y="123"/>
                  </a:cubicBezTo>
                  <a:cubicBezTo>
                    <a:pt x="19" y="123"/>
                    <a:pt x="19" y="123"/>
                    <a:pt x="19" y="123"/>
                  </a:cubicBezTo>
                  <a:cubicBezTo>
                    <a:pt x="21" y="123"/>
                    <a:pt x="21" y="123"/>
                    <a:pt x="21" y="123"/>
                  </a:cubicBezTo>
                  <a:cubicBezTo>
                    <a:pt x="20" y="295"/>
                    <a:pt x="20" y="295"/>
                    <a:pt x="20" y="295"/>
                  </a:cubicBezTo>
                  <a:cubicBezTo>
                    <a:pt x="21" y="295"/>
                    <a:pt x="21" y="295"/>
                    <a:pt x="21" y="295"/>
                  </a:cubicBezTo>
                  <a:cubicBezTo>
                    <a:pt x="21" y="304"/>
                    <a:pt x="28" y="311"/>
                    <a:pt x="37" y="311"/>
                  </a:cubicBezTo>
                  <a:cubicBezTo>
                    <a:pt x="46" y="311"/>
                    <a:pt x="53" y="304"/>
                    <a:pt x="54" y="295"/>
                  </a:cubicBezTo>
                  <a:cubicBezTo>
                    <a:pt x="54" y="295"/>
                    <a:pt x="54" y="295"/>
                    <a:pt x="54" y="295"/>
                  </a:cubicBezTo>
                  <a:cubicBezTo>
                    <a:pt x="55" y="123"/>
                    <a:pt x="55" y="123"/>
                    <a:pt x="55" y="123"/>
                  </a:cubicBezTo>
                  <a:cubicBezTo>
                    <a:pt x="57" y="123"/>
                    <a:pt x="57" y="123"/>
                    <a:pt x="57" y="123"/>
                  </a:cubicBezTo>
                  <a:cubicBezTo>
                    <a:pt x="57" y="123"/>
                    <a:pt x="57" y="123"/>
                    <a:pt x="57" y="123"/>
                  </a:cubicBezTo>
                  <a:cubicBezTo>
                    <a:pt x="57" y="123"/>
                    <a:pt x="57" y="123"/>
                    <a:pt x="57" y="123"/>
                  </a:cubicBezTo>
                  <a:cubicBezTo>
                    <a:pt x="68" y="123"/>
                    <a:pt x="76" y="115"/>
                    <a:pt x="77"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1" name="Icon"/>
            <p:cNvSpPr>
              <a:spLocks noEditPoints="1"/>
            </p:cNvSpPr>
            <p:nvPr/>
          </p:nvSpPr>
          <p:spPr bwMode="auto">
            <a:xfrm>
              <a:off x="-2734104" y="5858322"/>
              <a:ext cx="429210" cy="438943"/>
            </a:xfrm>
            <a:custGeom>
              <a:avLst/>
              <a:gdLst>
                <a:gd name="T0" fmla="*/ 145 w 184"/>
                <a:gd name="T1" fmla="*/ 95 h 188"/>
                <a:gd name="T2" fmla="*/ 161 w 184"/>
                <a:gd name="T3" fmla="*/ 69 h 188"/>
                <a:gd name="T4" fmla="*/ 151 w 184"/>
                <a:gd name="T5" fmla="*/ 27 h 188"/>
                <a:gd name="T6" fmla="*/ 125 w 184"/>
                <a:gd name="T7" fmla="*/ 27 h 188"/>
                <a:gd name="T8" fmla="*/ 151 w 184"/>
                <a:gd name="T9" fmla="*/ 27 h 188"/>
                <a:gd name="T10" fmla="*/ 138 w 184"/>
                <a:gd name="T11" fmla="*/ 121 h 188"/>
                <a:gd name="T12" fmla="*/ 120 w 184"/>
                <a:gd name="T13" fmla="*/ 110 h 188"/>
                <a:gd name="T14" fmla="*/ 123 w 184"/>
                <a:gd name="T15" fmla="*/ 36 h 188"/>
                <a:gd name="T16" fmla="*/ 94 w 184"/>
                <a:gd name="T17" fmla="*/ 36 h 188"/>
                <a:gd name="T18" fmla="*/ 123 w 184"/>
                <a:gd name="T19" fmla="*/ 36 h 188"/>
                <a:gd name="T20" fmla="*/ 108 w 184"/>
                <a:gd name="T21" fmla="*/ 18 h 188"/>
                <a:gd name="T22" fmla="*/ 108 w 184"/>
                <a:gd name="T23" fmla="*/ 8 h 188"/>
                <a:gd name="T24" fmla="*/ 93 w 184"/>
                <a:gd name="T25" fmla="*/ 20 h 188"/>
                <a:gd name="T26" fmla="*/ 63 w 184"/>
                <a:gd name="T27" fmla="*/ 20 h 188"/>
                <a:gd name="T28" fmla="*/ 93 w 184"/>
                <a:gd name="T29" fmla="*/ 20 h 188"/>
                <a:gd name="T30" fmla="*/ 47 w 184"/>
                <a:gd name="T31" fmla="*/ 34 h 188"/>
                <a:gd name="T32" fmla="*/ 47 w 184"/>
                <a:gd name="T33" fmla="*/ 23 h 188"/>
                <a:gd name="T34" fmla="*/ 22 w 184"/>
                <a:gd name="T35" fmla="*/ 84 h 188"/>
                <a:gd name="T36" fmla="*/ 12 w 184"/>
                <a:gd name="T37" fmla="*/ 54 h 188"/>
                <a:gd name="T38" fmla="*/ 22 w 184"/>
                <a:gd name="T39" fmla="*/ 84 h 188"/>
                <a:gd name="T40" fmla="*/ 55 w 184"/>
                <a:gd name="T41" fmla="*/ 141 h 188"/>
                <a:gd name="T42" fmla="*/ 42 w 184"/>
                <a:gd name="T43" fmla="*/ 145 h 188"/>
                <a:gd name="T44" fmla="*/ 60 w 184"/>
                <a:gd name="T45" fmla="*/ 45 h 188"/>
                <a:gd name="T46" fmla="*/ 91 w 184"/>
                <a:gd name="T47" fmla="*/ 45 h 188"/>
                <a:gd name="T48" fmla="*/ 60 w 184"/>
                <a:gd name="T49" fmla="*/ 45 h 188"/>
                <a:gd name="T50" fmla="*/ 112 w 184"/>
                <a:gd name="T51" fmla="*/ 136 h 188"/>
                <a:gd name="T52" fmla="*/ 96 w 184"/>
                <a:gd name="T53" fmla="*/ 162 h 188"/>
                <a:gd name="T54" fmla="*/ 166 w 184"/>
                <a:gd name="T55" fmla="*/ 26 h 188"/>
                <a:gd name="T56" fmla="*/ 89 w 184"/>
                <a:gd name="T57" fmla="*/ 1 h 188"/>
                <a:gd name="T58" fmla="*/ 0 w 184"/>
                <a:gd name="T59" fmla="*/ 42 h 188"/>
                <a:gd name="T60" fmla="*/ 13 w 184"/>
                <a:gd name="T61" fmla="*/ 139 h 188"/>
                <a:gd name="T62" fmla="*/ 93 w 184"/>
                <a:gd name="T63" fmla="*/ 183 h 188"/>
                <a:gd name="T64" fmla="*/ 179 w 184"/>
                <a:gd name="T65" fmla="*/ 122 h 188"/>
                <a:gd name="T66" fmla="*/ 166 w 184"/>
                <a:gd name="T67" fmla="*/ 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88">
                  <a:moveTo>
                    <a:pt x="162" y="87"/>
                  </a:moveTo>
                  <a:cubicBezTo>
                    <a:pt x="157" y="94"/>
                    <a:pt x="150" y="98"/>
                    <a:pt x="145" y="95"/>
                  </a:cubicBezTo>
                  <a:cubicBezTo>
                    <a:pt x="140" y="92"/>
                    <a:pt x="140" y="84"/>
                    <a:pt x="144" y="77"/>
                  </a:cubicBezTo>
                  <a:cubicBezTo>
                    <a:pt x="149" y="69"/>
                    <a:pt x="156" y="66"/>
                    <a:pt x="161" y="69"/>
                  </a:cubicBezTo>
                  <a:cubicBezTo>
                    <a:pt x="166" y="72"/>
                    <a:pt x="166" y="80"/>
                    <a:pt x="162" y="87"/>
                  </a:cubicBezTo>
                  <a:moveTo>
                    <a:pt x="151" y="27"/>
                  </a:moveTo>
                  <a:cubicBezTo>
                    <a:pt x="151" y="30"/>
                    <a:pt x="145" y="32"/>
                    <a:pt x="138" y="32"/>
                  </a:cubicBezTo>
                  <a:cubicBezTo>
                    <a:pt x="131" y="32"/>
                    <a:pt x="125" y="30"/>
                    <a:pt x="125" y="27"/>
                  </a:cubicBezTo>
                  <a:cubicBezTo>
                    <a:pt x="125" y="25"/>
                    <a:pt x="131" y="23"/>
                    <a:pt x="138" y="23"/>
                  </a:cubicBezTo>
                  <a:cubicBezTo>
                    <a:pt x="145" y="23"/>
                    <a:pt x="151" y="25"/>
                    <a:pt x="151" y="27"/>
                  </a:cubicBezTo>
                  <a:moveTo>
                    <a:pt x="137" y="102"/>
                  </a:moveTo>
                  <a:cubicBezTo>
                    <a:pt x="142" y="105"/>
                    <a:pt x="142" y="114"/>
                    <a:pt x="138" y="121"/>
                  </a:cubicBezTo>
                  <a:cubicBezTo>
                    <a:pt x="133" y="128"/>
                    <a:pt x="126" y="132"/>
                    <a:pt x="121" y="129"/>
                  </a:cubicBezTo>
                  <a:cubicBezTo>
                    <a:pt x="116" y="126"/>
                    <a:pt x="116" y="117"/>
                    <a:pt x="120" y="110"/>
                  </a:cubicBezTo>
                  <a:cubicBezTo>
                    <a:pt x="125" y="103"/>
                    <a:pt x="132" y="99"/>
                    <a:pt x="137" y="102"/>
                  </a:cubicBezTo>
                  <a:moveTo>
                    <a:pt x="123" y="36"/>
                  </a:moveTo>
                  <a:cubicBezTo>
                    <a:pt x="123" y="39"/>
                    <a:pt x="116" y="41"/>
                    <a:pt x="108" y="41"/>
                  </a:cubicBezTo>
                  <a:cubicBezTo>
                    <a:pt x="100" y="41"/>
                    <a:pt x="94" y="39"/>
                    <a:pt x="94" y="36"/>
                  </a:cubicBezTo>
                  <a:cubicBezTo>
                    <a:pt x="94" y="33"/>
                    <a:pt x="100" y="30"/>
                    <a:pt x="108" y="30"/>
                  </a:cubicBezTo>
                  <a:cubicBezTo>
                    <a:pt x="116" y="30"/>
                    <a:pt x="123" y="33"/>
                    <a:pt x="123" y="36"/>
                  </a:cubicBezTo>
                  <a:moveTo>
                    <a:pt x="122" y="13"/>
                  </a:moveTo>
                  <a:cubicBezTo>
                    <a:pt x="122" y="15"/>
                    <a:pt x="116" y="18"/>
                    <a:pt x="108" y="18"/>
                  </a:cubicBezTo>
                  <a:cubicBezTo>
                    <a:pt x="100" y="18"/>
                    <a:pt x="94" y="15"/>
                    <a:pt x="94" y="13"/>
                  </a:cubicBezTo>
                  <a:cubicBezTo>
                    <a:pt x="94" y="10"/>
                    <a:pt x="100" y="8"/>
                    <a:pt x="108" y="8"/>
                  </a:cubicBezTo>
                  <a:cubicBezTo>
                    <a:pt x="116" y="8"/>
                    <a:pt x="122" y="10"/>
                    <a:pt x="122" y="13"/>
                  </a:cubicBezTo>
                  <a:moveTo>
                    <a:pt x="93" y="20"/>
                  </a:moveTo>
                  <a:cubicBezTo>
                    <a:pt x="93" y="23"/>
                    <a:pt x="86" y="25"/>
                    <a:pt x="78" y="25"/>
                  </a:cubicBezTo>
                  <a:cubicBezTo>
                    <a:pt x="70" y="25"/>
                    <a:pt x="63" y="23"/>
                    <a:pt x="63" y="20"/>
                  </a:cubicBezTo>
                  <a:cubicBezTo>
                    <a:pt x="63" y="17"/>
                    <a:pt x="70" y="15"/>
                    <a:pt x="78" y="15"/>
                  </a:cubicBezTo>
                  <a:cubicBezTo>
                    <a:pt x="86" y="15"/>
                    <a:pt x="93" y="17"/>
                    <a:pt x="93" y="20"/>
                  </a:cubicBezTo>
                  <a:moveTo>
                    <a:pt x="63" y="28"/>
                  </a:moveTo>
                  <a:cubicBezTo>
                    <a:pt x="63" y="31"/>
                    <a:pt x="56" y="34"/>
                    <a:pt x="47" y="34"/>
                  </a:cubicBezTo>
                  <a:cubicBezTo>
                    <a:pt x="38" y="34"/>
                    <a:pt x="31" y="31"/>
                    <a:pt x="31" y="28"/>
                  </a:cubicBezTo>
                  <a:cubicBezTo>
                    <a:pt x="31" y="25"/>
                    <a:pt x="38" y="23"/>
                    <a:pt x="47" y="23"/>
                  </a:cubicBezTo>
                  <a:cubicBezTo>
                    <a:pt x="56" y="23"/>
                    <a:pt x="63" y="25"/>
                    <a:pt x="63" y="28"/>
                  </a:cubicBezTo>
                  <a:moveTo>
                    <a:pt x="22" y="84"/>
                  </a:moveTo>
                  <a:cubicBezTo>
                    <a:pt x="18" y="85"/>
                    <a:pt x="13" y="79"/>
                    <a:pt x="11" y="71"/>
                  </a:cubicBezTo>
                  <a:cubicBezTo>
                    <a:pt x="8" y="63"/>
                    <a:pt x="9" y="55"/>
                    <a:pt x="12" y="54"/>
                  </a:cubicBezTo>
                  <a:cubicBezTo>
                    <a:pt x="16" y="53"/>
                    <a:pt x="21" y="59"/>
                    <a:pt x="24" y="67"/>
                  </a:cubicBezTo>
                  <a:cubicBezTo>
                    <a:pt x="26" y="75"/>
                    <a:pt x="25" y="83"/>
                    <a:pt x="22" y="84"/>
                  </a:cubicBezTo>
                  <a:moveTo>
                    <a:pt x="44" y="128"/>
                  </a:moveTo>
                  <a:cubicBezTo>
                    <a:pt x="47" y="127"/>
                    <a:pt x="52" y="133"/>
                    <a:pt x="55" y="141"/>
                  </a:cubicBezTo>
                  <a:cubicBezTo>
                    <a:pt x="58" y="150"/>
                    <a:pt x="57" y="157"/>
                    <a:pt x="53" y="158"/>
                  </a:cubicBezTo>
                  <a:cubicBezTo>
                    <a:pt x="50" y="160"/>
                    <a:pt x="45" y="154"/>
                    <a:pt x="42" y="145"/>
                  </a:cubicBezTo>
                  <a:cubicBezTo>
                    <a:pt x="39" y="137"/>
                    <a:pt x="40" y="130"/>
                    <a:pt x="44" y="128"/>
                  </a:cubicBezTo>
                  <a:moveTo>
                    <a:pt x="60" y="45"/>
                  </a:moveTo>
                  <a:cubicBezTo>
                    <a:pt x="60" y="42"/>
                    <a:pt x="67" y="39"/>
                    <a:pt x="76" y="39"/>
                  </a:cubicBezTo>
                  <a:cubicBezTo>
                    <a:pt x="84" y="39"/>
                    <a:pt x="91" y="42"/>
                    <a:pt x="91" y="45"/>
                  </a:cubicBezTo>
                  <a:cubicBezTo>
                    <a:pt x="91" y="48"/>
                    <a:pt x="84" y="50"/>
                    <a:pt x="76" y="50"/>
                  </a:cubicBezTo>
                  <a:cubicBezTo>
                    <a:pt x="67" y="50"/>
                    <a:pt x="60" y="48"/>
                    <a:pt x="60" y="45"/>
                  </a:cubicBezTo>
                  <a:moveTo>
                    <a:pt x="95" y="144"/>
                  </a:moveTo>
                  <a:cubicBezTo>
                    <a:pt x="99" y="137"/>
                    <a:pt x="107" y="133"/>
                    <a:pt x="112" y="136"/>
                  </a:cubicBezTo>
                  <a:cubicBezTo>
                    <a:pt x="117" y="139"/>
                    <a:pt x="117" y="148"/>
                    <a:pt x="113" y="155"/>
                  </a:cubicBezTo>
                  <a:cubicBezTo>
                    <a:pt x="109" y="162"/>
                    <a:pt x="101" y="165"/>
                    <a:pt x="96" y="162"/>
                  </a:cubicBezTo>
                  <a:cubicBezTo>
                    <a:pt x="91" y="159"/>
                    <a:pt x="91" y="151"/>
                    <a:pt x="95" y="144"/>
                  </a:cubicBezTo>
                  <a:moveTo>
                    <a:pt x="166" y="26"/>
                  </a:moveTo>
                  <a:cubicBezTo>
                    <a:pt x="153" y="19"/>
                    <a:pt x="129" y="6"/>
                    <a:pt x="120" y="4"/>
                  </a:cubicBezTo>
                  <a:cubicBezTo>
                    <a:pt x="110" y="1"/>
                    <a:pt x="100" y="0"/>
                    <a:pt x="89" y="1"/>
                  </a:cubicBezTo>
                  <a:cubicBezTo>
                    <a:pt x="78" y="3"/>
                    <a:pt x="36" y="13"/>
                    <a:pt x="24" y="16"/>
                  </a:cubicBezTo>
                  <a:cubicBezTo>
                    <a:pt x="12" y="19"/>
                    <a:pt x="0" y="28"/>
                    <a:pt x="0" y="42"/>
                  </a:cubicBezTo>
                  <a:cubicBezTo>
                    <a:pt x="0" y="55"/>
                    <a:pt x="1" y="97"/>
                    <a:pt x="2" y="108"/>
                  </a:cubicBezTo>
                  <a:cubicBezTo>
                    <a:pt x="3" y="118"/>
                    <a:pt x="6" y="132"/>
                    <a:pt x="13" y="139"/>
                  </a:cubicBezTo>
                  <a:cubicBezTo>
                    <a:pt x="20" y="145"/>
                    <a:pt x="50" y="173"/>
                    <a:pt x="56" y="178"/>
                  </a:cubicBezTo>
                  <a:cubicBezTo>
                    <a:pt x="63" y="183"/>
                    <a:pt x="77" y="188"/>
                    <a:pt x="93" y="183"/>
                  </a:cubicBezTo>
                  <a:cubicBezTo>
                    <a:pt x="110" y="178"/>
                    <a:pt x="150" y="159"/>
                    <a:pt x="160" y="155"/>
                  </a:cubicBezTo>
                  <a:cubicBezTo>
                    <a:pt x="170" y="151"/>
                    <a:pt x="177" y="136"/>
                    <a:pt x="179" y="122"/>
                  </a:cubicBezTo>
                  <a:cubicBezTo>
                    <a:pt x="180" y="107"/>
                    <a:pt x="181" y="74"/>
                    <a:pt x="182" y="58"/>
                  </a:cubicBezTo>
                  <a:cubicBezTo>
                    <a:pt x="184" y="42"/>
                    <a:pt x="179" y="33"/>
                    <a:pt x="166"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2" name="Icon"/>
            <p:cNvSpPr>
              <a:spLocks noEditPoints="1"/>
            </p:cNvSpPr>
            <p:nvPr/>
          </p:nvSpPr>
          <p:spPr bwMode="auto">
            <a:xfrm>
              <a:off x="-2012244" y="6443014"/>
              <a:ext cx="262678" cy="461133"/>
            </a:xfrm>
            <a:custGeom>
              <a:avLst/>
              <a:gdLst>
                <a:gd name="T0" fmla="*/ 185 w 189"/>
                <a:gd name="T1" fmla="*/ 1 h 334"/>
                <a:gd name="T2" fmla="*/ 183 w 189"/>
                <a:gd name="T3" fmla="*/ 0 h 334"/>
                <a:gd name="T4" fmla="*/ 4 w 189"/>
                <a:gd name="T5" fmla="*/ 1 h 334"/>
                <a:gd name="T6" fmla="*/ 2 w 189"/>
                <a:gd name="T7" fmla="*/ 2 h 334"/>
                <a:gd name="T8" fmla="*/ 1 w 189"/>
                <a:gd name="T9" fmla="*/ 5 h 334"/>
                <a:gd name="T10" fmla="*/ 4 w 189"/>
                <a:gd name="T11" fmla="*/ 50 h 334"/>
                <a:gd name="T12" fmla="*/ 7 w 189"/>
                <a:gd name="T13" fmla="*/ 50 h 334"/>
                <a:gd name="T14" fmla="*/ 182 w 189"/>
                <a:gd name="T15" fmla="*/ 48 h 334"/>
                <a:gd name="T16" fmla="*/ 185 w 189"/>
                <a:gd name="T17" fmla="*/ 48 h 334"/>
                <a:gd name="T18" fmla="*/ 185 w 189"/>
                <a:gd name="T19" fmla="*/ 3 h 334"/>
                <a:gd name="T20" fmla="*/ 185 w 189"/>
                <a:gd name="T21" fmla="*/ 1 h 334"/>
                <a:gd name="T22" fmla="*/ 179 w 189"/>
                <a:gd name="T23" fmla="*/ 46 h 334"/>
                <a:gd name="T24" fmla="*/ 9 w 189"/>
                <a:gd name="T25" fmla="*/ 48 h 334"/>
                <a:gd name="T26" fmla="*/ 7 w 189"/>
                <a:gd name="T27" fmla="*/ 7 h 334"/>
                <a:gd name="T28" fmla="*/ 180 w 189"/>
                <a:gd name="T29" fmla="*/ 6 h 334"/>
                <a:gd name="T30" fmla="*/ 179 w 189"/>
                <a:gd name="T31" fmla="*/ 46 h 334"/>
                <a:gd name="T32" fmla="*/ 2 w 189"/>
                <a:gd name="T33" fmla="*/ 58 h 334"/>
                <a:gd name="T34" fmla="*/ 0 w 189"/>
                <a:gd name="T35" fmla="*/ 78 h 334"/>
                <a:gd name="T36" fmla="*/ 0 w 189"/>
                <a:gd name="T37" fmla="*/ 78 h 334"/>
                <a:gd name="T38" fmla="*/ 10 w 189"/>
                <a:gd name="T39" fmla="*/ 110 h 334"/>
                <a:gd name="T40" fmla="*/ 10 w 189"/>
                <a:gd name="T41" fmla="*/ 111 h 334"/>
                <a:gd name="T42" fmla="*/ 10 w 189"/>
                <a:gd name="T43" fmla="*/ 111 h 334"/>
                <a:gd name="T44" fmla="*/ 10 w 189"/>
                <a:gd name="T45" fmla="*/ 111 h 334"/>
                <a:gd name="T46" fmla="*/ 13 w 189"/>
                <a:gd name="T47" fmla="*/ 143 h 334"/>
                <a:gd name="T48" fmla="*/ 13 w 189"/>
                <a:gd name="T49" fmla="*/ 150 h 334"/>
                <a:gd name="T50" fmla="*/ 14 w 189"/>
                <a:gd name="T51" fmla="*/ 158 h 334"/>
                <a:gd name="T52" fmla="*/ 26 w 189"/>
                <a:gd name="T53" fmla="*/ 294 h 334"/>
                <a:gd name="T54" fmla="*/ 27 w 189"/>
                <a:gd name="T55" fmla="*/ 299 h 334"/>
                <a:gd name="T56" fmla="*/ 28 w 189"/>
                <a:gd name="T57" fmla="*/ 311 h 334"/>
                <a:gd name="T58" fmla="*/ 40 w 189"/>
                <a:gd name="T59" fmla="*/ 323 h 334"/>
                <a:gd name="T60" fmla="*/ 98 w 189"/>
                <a:gd name="T61" fmla="*/ 333 h 334"/>
                <a:gd name="T62" fmla="*/ 104 w 189"/>
                <a:gd name="T63" fmla="*/ 333 h 334"/>
                <a:gd name="T64" fmla="*/ 167 w 189"/>
                <a:gd name="T65" fmla="*/ 310 h 334"/>
                <a:gd name="T66" fmla="*/ 167 w 189"/>
                <a:gd name="T67" fmla="*/ 306 h 334"/>
                <a:gd name="T68" fmla="*/ 167 w 189"/>
                <a:gd name="T69" fmla="*/ 303 h 334"/>
                <a:gd name="T70" fmla="*/ 180 w 189"/>
                <a:gd name="T71" fmla="*/ 110 h 334"/>
                <a:gd name="T72" fmla="*/ 180 w 189"/>
                <a:gd name="T73" fmla="*/ 109 h 334"/>
                <a:gd name="T74" fmla="*/ 189 w 189"/>
                <a:gd name="T75" fmla="*/ 76 h 334"/>
                <a:gd name="T76" fmla="*/ 189 w 189"/>
                <a:gd name="T77" fmla="*/ 67 h 334"/>
                <a:gd name="T78" fmla="*/ 186 w 189"/>
                <a:gd name="T79" fmla="*/ 47 h 334"/>
                <a:gd name="T80" fmla="*/ 3 w 189"/>
                <a:gd name="T81" fmla="*/ 49 h 334"/>
                <a:gd name="T82" fmla="*/ 2 w 189"/>
                <a:gd name="T83" fmla="*/ 5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334">
                  <a:moveTo>
                    <a:pt x="185" y="1"/>
                  </a:moveTo>
                  <a:cubicBezTo>
                    <a:pt x="184" y="0"/>
                    <a:pt x="183" y="0"/>
                    <a:pt x="183" y="0"/>
                  </a:cubicBezTo>
                  <a:cubicBezTo>
                    <a:pt x="4" y="1"/>
                    <a:pt x="4" y="1"/>
                    <a:pt x="4" y="1"/>
                  </a:cubicBezTo>
                  <a:cubicBezTo>
                    <a:pt x="3" y="1"/>
                    <a:pt x="3" y="2"/>
                    <a:pt x="2" y="2"/>
                  </a:cubicBezTo>
                  <a:cubicBezTo>
                    <a:pt x="2" y="3"/>
                    <a:pt x="1" y="4"/>
                    <a:pt x="1" y="5"/>
                  </a:cubicBezTo>
                  <a:cubicBezTo>
                    <a:pt x="1" y="5"/>
                    <a:pt x="3" y="39"/>
                    <a:pt x="4" y="50"/>
                  </a:cubicBezTo>
                  <a:cubicBezTo>
                    <a:pt x="7" y="50"/>
                    <a:pt x="7" y="50"/>
                    <a:pt x="7" y="50"/>
                  </a:cubicBezTo>
                  <a:cubicBezTo>
                    <a:pt x="182" y="48"/>
                    <a:pt x="182" y="48"/>
                    <a:pt x="182" y="48"/>
                  </a:cubicBezTo>
                  <a:cubicBezTo>
                    <a:pt x="185" y="48"/>
                    <a:pt x="185" y="48"/>
                    <a:pt x="185" y="48"/>
                  </a:cubicBezTo>
                  <a:cubicBezTo>
                    <a:pt x="185" y="37"/>
                    <a:pt x="185" y="3"/>
                    <a:pt x="185" y="3"/>
                  </a:cubicBezTo>
                  <a:cubicBezTo>
                    <a:pt x="185" y="2"/>
                    <a:pt x="185" y="1"/>
                    <a:pt x="185" y="1"/>
                  </a:cubicBezTo>
                  <a:close/>
                  <a:moveTo>
                    <a:pt x="179" y="46"/>
                  </a:moveTo>
                  <a:cubicBezTo>
                    <a:pt x="9" y="48"/>
                    <a:pt x="9" y="48"/>
                    <a:pt x="9" y="48"/>
                  </a:cubicBezTo>
                  <a:cubicBezTo>
                    <a:pt x="9" y="38"/>
                    <a:pt x="8" y="15"/>
                    <a:pt x="7" y="7"/>
                  </a:cubicBezTo>
                  <a:cubicBezTo>
                    <a:pt x="180" y="6"/>
                    <a:pt x="180" y="6"/>
                    <a:pt x="180" y="6"/>
                  </a:cubicBezTo>
                  <a:cubicBezTo>
                    <a:pt x="180" y="14"/>
                    <a:pt x="179" y="36"/>
                    <a:pt x="179" y="46"/>
                  </a:cubicBezTo>
                  <a:close/>
                  <a:moveTo>
                    <a:pt x="2" y="58"/>
                  </a:moveTo>
                  <a:cubicBezTo>
                    <a:pt x="1" y="63"/>
                    <a:pt x="0" y="68"/>
                    <a:pt x="0" y="78"/>
                  </a:cubicBezTo>
                  <a:cubicBezTo>
                    <a:pt x="0" y="78"/>
                    <a:pt x="0" y="78"/>
                    <a:pt x="0" y="78"/>
                  </a:cubicBezTo>
                  <a:cubicBezTo>
                    <a:pt x="1" y="95"/>
                    <a:pt x="9" y="99"/>
                    <a:pt x="10" y="110"/>
                  </a:cubicBezTo>
                  <a:cubicBezTo>
                    <a:pt x="10" y="110"/>
                    <a:pt x="10" y="111"/>
                    <a:pt x="10" y="111"/>
                  </a:cubicBezTo>
                  <a:cubicBezTo>
                    <a:pt x="10" y="111"/>
                    <a:pt x="10" y="111"/>
                    <a:pt x="10" y="111"/>
                  </a:cubicBezTo>
                  <a:cubicBezTo>
                    <a:pt x="10" y="111"/>
                    <a:pt x="10" y="111"/>
                    <a:pt x="10" y="111"/>
                  </a:cubicBezTo>
                  <a:cubicBezTo>
                    <a:pt x="10" y="113"/>
                    <a:pt x="11" y="126"/>
                    <a:pt x="13" y="143"/>
                  </a:cubicBezTo>
                  <a:cubicBezTo>
                    <a:pt x="13" y="145"/>
                    <a:pt x="13" y="148"/>
                    <a:pt x="13" y="150"/>
                  </a:cubicBezTo>
                  <a:cubicBezTo>
                    <a:pt x="13" y="153"/>
                    <a:pt x="14" y="155"/>
                    <a:pt x="14" y="158"/>
                  </a:cubicBezTo>
                  <a:cubicBezTo>
                    <a:pt x="18" y="202"/>
                    <a:pt x="23" y="264"/>
                    <a:pt x="26" y="294"/>
                  </a:cubicBezTo>
                  <a:cubicBezTo>
                    <a:pt x="26" y="295"/>
                    <a:pt x="27" y="297"/>
                    <a:pt x="27" y="299"/>
                  </a:cubicBezTo>
                  <a:cubicBezTo>
                    <a:pt x="27" y="307"/>
                    <a:pt x="28" y="311"/>
                    <a:pt x="28" y="311"/>
                  </a:cubicBezTo>
                  <a:cubicBezTo>
                    <a:pt x="28" y="316"/>
                    <a:pt x="33" y="320"/>
                    <a:pt x="40" y="323"/>
                  </a:cubicBezTo>
                  <a:cubicBezTo>
                    <a:pt x="52" y="329"/>
                    <a:pt x="73" y="334"/>
                    <a:pt x="98" y="333"/>
                  </a:cubicBezTo>
                  <a:cubicBezTo>
                    <a:pt x="100" y="333"/>
                    <a:pt x="102" y="333"/>
                    <a:pt x="104" y="333"/>
                  </a:cubicBezTo>
                  <a:cubicBezTo>
                    <a:pt x="139" y="331"/>
                    <a:pt x="165" y="322"/>
                    <a:pt x="167" y="310"/>
                  </a:cubicBezTo>
                  <a:cubicBezTo>
                    <a:pt x="167" y="310"/>
                    <a:pt x="167" y="308"/>
                    <a:pt x="167" y="306"/>
                  </a:cubicBezTo>
                  <a:cubicBezTo>
                    <a:pt x="167" y="305"/>
                    <a:pt x="167" y="304"/>
                    <a:pt x="167" y="303"/>
                  </a:cubicBezTo>
                  <a:cubicBezTo>
                    <a:pt x="169" y="271"/>
                    <a:pt x="179" y="129"/>
                    <a:pt x="180" y="110"/>
                  </a:cubicBezTo>
                  <a:cubicBezTo>
                    <a:pt x="180" y="109"/>
                    <a:pt x="180" y="109"/>
                    <a:pt x="180" y="109"/>
                  </a:cubicBezTo>
                  <a:cubicBezTo>
                    <a:pt x="181" y="97"/>
                    <a:pt x="188" y="93"/>
                    <a:pt x="189" y="76"/>
                  </a:cubicBezTo>
                  <a:cubicBezTo>
                    <a:pt x="189" y="73"/>
                    <a:pt x="189" y="70"/>
                    <a:pt x="189" y="67"/>
                  </a:cubicBezTo>
                  <a:cubicBezTo>
                    <a:pt x="188" y="59"/>
                    <a:pt x="186" y="56"/>
                    <a:pt x="186" y="47"/>
                  </a:cubicBezTo>
                  <a:cubicBezTo>
                    <a:pt x="3" y="49"/>
                    <a:pt x="3" y="49"/>
                    <a:pt x="3" y="49"/>
                  </a:cubicBezTo>
                  <a:cubicBezTo>
                    <a:pt x="3" y="53"/>
                    <a:pt x="3" y="56"/>
                    <a:pt x="2"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3" name="Icon"/>
            <p:cNvSpPr>
              <a:spLocks noEditPoints="1"/>
            </p:cNvSpPr>
            <p:nvPr/>
          </p:nvSpPr>
          <p:spPr bwMode="auto">
            <a:xfrm>
              <a:off x="-6486033" y="6475353"/>
              <a:ext cx="396454" cy="396454"/>
            </a:xfrm>
            <a:custGeom>
              <a:avLst/>
              <a:gdLst>
                <a:gd name="T0" fmla="*/ 380 w 433"/>
                <a:gd name="T1" fmla="*/ 74 h 433"/>
                <a:gd name="T2" fmla="*/ 231 w 433"/>
                <a:gd name="T3" fmla="*/ 1 h 433"/>
                <a:gd name="T4" fmla="*/ 203 w 433"/>
                <a:gd name="T5" fmla="*/ 1 h 433"/>
                <a:gd name="T6" fmla="*/ 54 w 433"/>
                <a:gd name="T7" fmla="*/ 74 h 433"/>
                <a:gd name="T8" fmla="*/ 0 w 433"/>
                <a:gd name="T9" fmla="*/ 217 h 433"/>
                <a:gd name="T10" fmla="*/ 54 w 433"/>
                <a:gd name="T11" fmla="*/ 359 h 433"/>
                <a:gd name="T12" fmla="*/ 203 w 433"/>
                <a:gd name="T13" fmla="*/ 433 h 433"/>
                <a:gd name="T14" fmla="*/ 231 w 433"/>
                <a:gd name="T15" fmla="*/ 433 h 433"/>
                <a:gd name="T16" fmla="*/ 380 w 433"/>
                <a:gd name="T17" fmla="*/ 359 h 433"/>
                <a:gd name="T18" fmla="*/ 433 w 433"/>
                <a:gd name="T19" fmla="*/ 217 h 433"/>
                <a:gd name="T20" fmla="*/ 376 w 433"/>
                <a:gd name="T21" fmla="*/ 105 h 433"/>
                <a:gd name="T22" fmla="*/ 337 w 433"/>
                <a:gd name="T23" fmla="*/ 206 h 433"/>
                <a:gd name="T24" fmla="*/ 376 w 433"/>
                <a:gd name="T25" fmla="*/ 105 h 433"/>
                <a:gd name="T26" fmla="*/ 319 w 433"/>
                <a:gd name="T27" fmla="*/ 111 h 433"/>
                <a:gd name="T28" fmla="*/ 363 w 433"/>
                <a:gd name="T29" fmla="*/ 88 h 433"/>
                <a:gd name="T30" fmla="*/ 298 w 433"/>
                <a:gd name="T31" fmla="*/ 118 h 433"/>
                <a:gd name="T32" fmla="*/ 228 w 433"/>
                <a:gd name="T33" fmla="*/ 30 h 433"/>
                <a:gd name="T34" fmla="*/ 305 w 433"/>
                <a:gd name="T35" fmla="*/ 139 h 433"/>
                <a:gd name="T36" fmla="*/ 228 w 433"/>
                <a:gd name="T37" fmla="*/ 206 h 433"/>
                <a:gd name="T38" fmla="*/ 228 w 433"/>
                <a:gd name="T39" fmla="*/ 227 h 433"/>
                <a:gd name="T40" fmla="*/ 305 w 433"/>
                <a:gd name="T41" fmla="*/ 294 h 433"/>
                <a:gd name="T42" fmla="*/ 228 w 433"/>
                <a:gd name="T43" fmla="*/ 227 h 433"/>
                <a:gd name="T44" fmla="*/ 206 w 433"/>
                <a:gd name="T45" fmla="*/ 129 h 433"/>
                <a:gd name="T46" fmla="*/ 206 w 433"/>
                <a:gd name="T47" fmla="*/ 30 h 433"/>
                <a:gd name="T48" fmla="*/ 129 w 433"/>
                <a:gd name="T49" fmla="*/ 139 h 433"/>
                <a:gd name="T50" fmla="*/ 206 w 433"/>
                <a:gd name="T51" fmla="*/ 206 h 433"/>
                <a:gd name="T52" fmla="*/ 206 w 433"/>
                <a:gd name="T53" fmla="*/ 227 h 433"/>
                <a:gd name="T54" fmla="*/ 129 w 433"/>
                <a:gd name="T55" fmla="*/ 294 h 433"/>
                <a:gd name="T56" fmla="*/ 206 w 433"/>
                <a:gd name="T57" fmla="*/ 227 h 433"/>
                <a:gd name="T58" fmla="*/ 115 w 433"/>
                <a:gd name="T59" fmla="*/ 111 h 433"/>
                <a:gd name="T60" fmla="*/ 171 w 433"/>
                <a:gd name="T61" fmla="*/ 27 h 433"/>
                <a:gd name="T62" fmla="*/ 108 w 433"/>
                <a:gd name="T63" fmla="*/ 132 h 433"/>
                <a:gd name="T64" fmla="*/ 22 w 433"/>
                <a:gd name="T65" fmla="*/ 206 h 433"/>
                <a:gd name="T66" fmla="*/ 58 w 433"/>
                <a:gd name="T67" fmla="*/ 328 h 433"/>
                <a:gd name="T68" fmla="*/ 97 w 433"/>
                <a:gd name="T69" fmla="*/ 227 h 433"/>
                <a:gd name="T70" fmla="*/ 58 w 433"/>
                <a:gd name="T71" fmla="*/ 328 h 433"/>
                <a:gd name="T72" fmla="*/ 115 w 433"/>
                <a:gd name="T73" fmla="*/ 322 h 433"/>
                <a:gd name="T74" fmla="*/ 71 w 433"/>
                <a:gd name="T75" fmla="*/ 345 h 433"/>
                <a:gd name="T76" fmla="*/ 206 w 433"/>
                <a:gd name="T77" fmla="*/ 304 h 433"/>
                <a:gd name="T78" fmla="*/ 136 w 433"/>
                <a:gd name="T79" fmla="*/ 315 h 433"/>
                <a:gd name="T80" fmla="*/ 228 w 433"/>
                <a:gd name="T81" fmla="*/ 304 h 433"/>
                <a:gd name="T82" fmla="*/ 228 w 433"/>
                <a:gd name="T83" fmla="*/ 403 h 433"/>
                <a:gd name="T84" fmla="*/ 319 w 433"/>
                <a:gd name="T85" fmla="*/ 322 h 433"/>
                <a:gd name="T86" fmla="*/ 263 w 433"/>
                <a:gd name="T87" fmla="*/ 406 h 433"/>
                <a:gd name="T88" fmla="*/ 325 w 433"/>
                <a:gd name="T89" fmla="*/ 301 h 433"/>
                <a:gd name="T90" fmla="*/ 411 w 433"/>
                <a:gd name="T91" fmla="*/ 22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3" h="433">
                  <a:moveTo>
                    <a:pt x="393" y="91"/>
                  </a:moveTo>
                  <a:cubicBezTo>
                    <a:pt x="389" y="85"/>
                    <a:pt x="384" y="79"/>
                    <a:pt x="380" y="74"/>
                  </a:cubicBezTo>
                  <a:cubicBezTo>
                    <a:pt x="345" y="34"/>
                    <a:pt x="296" y="7"/>
                    <a:pt x="241" y="1"/>
                  </a:cubicBezTo>
                  <a:cubicBezTo>
                    <a:pt x="238" y="1"/>
                    <a:pt x="234" y="1"/>
                    <a:pt x="231" y="1"/>
                  </a:cubicBezTo>
                  <a:cubicBezTo>
                    <a:pt x="226" y="0"/>
                    <a:pt x="222" y="0"/>
                    <a:pt x="217" y="0"/>
                  </a:cubicBezTo>
                  <a:cubicBezTo>
                    <a:pt x="212" y="0"/>
                    <a:pt x="207" y="0"/>
                    <a:pt x="203" y="1"/>
                  </a:cubicBezTo>
                  <a:cubicBezTo>
                    <a:pt x="199" y="1"/>
                    <a:pt x="196" y="1"/>
                    <a:pt x="193" y="1"/>
                  </a:cubicBezTo>
                  <a:cubicBezTo>
                    <a:pt x="138" y="7"/>
                    <a:pt x="89" y="34"/>
                    <a:pt x="54" y="74"/>
                  </a:cubicBezTo>
                  <a:cubicBezTo>
                    <a:pt x="49" y="79"/>
                    <a:pt x="45" y="85"/>
                    <a:pt x="41" y="91"/>
                  </a:cubicBezTo>
                  <a:cubicBezTo>
                    <a:pt x="15" y="126"/>
                    <a:pt x="0" y="170"/>
                    <a:pt x="0" y="217"/>
                  </a:cubicBezTo>
                  <a:cubicBezTo>
                    <a:pt x="0" y="263"/>
                    <a:pt x="15" y="307"/>
                    <a:pt x="41" y="342"/>
                  </a:cubicBezTo>
                  <a:cubicBezTo>
                    <a:pt x="45" y="348"/>
                    <a:pt x="49" y="354"/>
                    <a:pt x="54" y="359"/>
                  </a:cubicBezTo>
                  <a:cubicBezTo>
                    <a:pt x="89" y="399"/>
                    <a:pt x="138" y="426"/>
                    <a:pt x="193" y="432"/>
                  </a:cubicBezTo>
                  <a:cubicBezTo>
                    <a:pt x="196" y="432"/>
                    <a:pt x="199" y="432"/>
                    <a:pt x="203" y="433"/>
                  </a:cubicBezTo>
                  <a:cubicBezTo>
                    <a:pt x="207" y="433"/>
                    <a:pt x="212" y="433"/>
                    <a:pt x="217" y="433"/>
                  </a:cubicBezTo>
                  <a:cubicBezTo>
                    <a:pt x="222" y="433"/>
                    <a:pt x="226" y="433"/>
                    <a:pt x="231" y="433"/>
                  </a:cubicBezTo>
                  <a:cubicBezTo>
                    <a:pt x="234" y="432"/>
                    <a:pt x="238" y="432"/>
                    <a:pt x="241" y="432"/>
                  </a:cubicBezTo>
                  <a:cubicBezTo>
                    <a:pt x="296" y="426"/>
                    <a:pt x="345" y="399"/>
                    <a:pt x="380" y="359"/>
                  </a:cubicBezTo>
                  <a:cubicBezTo>
                    <a:pt x="384" y="354"/>
                    <a:pt x="389" y="348"/>
                    <a:pt x="393" y="342"/>
                  </a:cubicBezTo>
                  <a:cubicBezTo>
                    <a:pt x="418" y="307"/>
                    <a:pt x="433" y="263"/>
                    <a:pt x="433" y="217"/>
                  </a:cubicBezTo>
                  <a:cubicBezTo>
                    <a:pt x="433" y="170"/>
                    <a:pt x="418" y="126"/>
                    <a:pt x="393" y="91"/>
                  </a:cubicBezTo>
                  <a:close/>
                  <a:moveTo>
                    <a:pt x="376" y="105"/>
                  </a:moveTo>
                  <a:cubicBezTo>
                    <a:pt x="396" y="134"/>
                    <a:pt x="409" y="168"/>
                    <a:pt x="411" y="206"/>
                  </a:cubicBezTo>
                  <a:cubicBezTo>
                    <a:pt x="337" y="206"/>
                    <a:pt x="337" y="206"/>
                    <a:pt x="337" y="206"/>
                  </a:cubicBezTo>
                  <a:cubicBezTo>
                    <a:pt x="336" y="180"/>
                    <a:pt x="332" y="155"/>
                    <a:pt x="325" y="132"/>
                  </a:cubicBezTo>
                  <a:cubicBezTo>
                    <a:pt x="344" y="125"/>
                    <a:pt x="361" y="115"/>
                    <a:pt x="376" y="105"/>
                  </a:cubicBezTo>
                  <a:close/>
                  <a:moveTo>
                    <a:pt x="363" y="88"/>
                  </a:moveTo>
                  <a:cubicBezTo>
                    <a:pt x="350" y="97"/>
                    <a:pt x="335" y="105"/>
                    <a:pt x="319" y="111"/>
                  </a:cubicBezTo>
                  <a:cubicBezTo>
                    <a:pt x="306" y="76"/>
                    <a:pt x="286" y="47"/>
                    <a:pt x="263" y="27"/>
                  </a:cubicBezTo>
                  <a:cubicBezTo>
                    <a:pt x="302" y="37"/>
                    <a:pt x="337" y="58"/>
                    <a:pt x="363" y="88"/>
                  </a:cubicBezTo>
                  <a:close/>
                  <a:moveTo>
                    <a:pt x="228" y="30"/>
                  </a:moveTo>
                  <a:cubicBezTo>
                    <a:pt x="258" y="44"/>
                    <a:pt x="283" y="76"/>
                    <a:pt x="298" y="118"/>
                  </a:cubicBezTo>
                  <a:cubicBezTo>
                    <a:pt x="277" y="124"/>
                    <a:pt x="253" y="128"/>
                    <a:pt x="228" y="129"/>
                  </a:cubicBezTo>
                  <a:lnTo>
                    <a:pt x="228" y="30"/>
                  </a:lnTo>
                  <a:close/>
                  <a:moveTo>
                    <a:pt x="228" y="151"/>
                  </a:moveTo>
                  <a:cubicBezTo>
                    <a:pt x="255" y="150"/>
                    <a:pt x="281" y="146"/>
                    <a:pt x="305" y="139"/>
                  </a:cubicBezTo>
                  <a:cubicBezTo>
                    <a:pt x="310" y="159"/>
                    <a:pt x="314" y="182"/>
                    <a:pt x="315" y="206"/>
                  </a:cubicBezTo>
                  <a:cubicBezTo>
                    <a:pt x="228" y="206"/>
                    <a:pt x="228" y="206"/>
                    <a:pt x="228" y="206"/>
                  </a:cubicBezTo>
                  <a:lnTo>
                    <a:pt x="228" y="151"/>
                  </a:lnTo>
                  <a:close/>
                  <a:moveTo>
                    <a:pt x="228" y="227"/>
                  </a:moveTo>
                  <a:cubicBezTo>
                    <a:pt x="315" y="227"/>
                    <a:pt x="315" y="227"/>
                    <a:pt x="315" y="227"/>
                  </a:cubicBezTo>
                  <a:cubicBezTo>
                    <a:pt x="314" y="251"/>
                    <a:pt x="310" y="274"/>
                    <a:pt x="305" y="294"/>
                  </a:cubicBezTo>
                  <a:cubicBezTo>
                    <a:pt x="281" y="287"/>
                    <a:pt x="255" y="283"/>
                    <a:pt x="228" y="282"/>
                  </a:cubicBezTo>
                  <a:lnTo>
                    <a:pt x="228" y="227"/>
                  </a:lnTo>
                  <a:close/>
                  <a:moveTo>
                    <a:pt x="206" y="30"/>
                  </a:moveTo>
                  <a:cubicBezTo>
                    <a:pt x="206" y="129"/>
                    <a:pt x="206" y="129"/>
                    <a:pt x="206" y="129"/>
                  </a:cubicBezTo>
                  <a:cubicBezTo>
                    <a:pt x="181" y="128"/>
                    <a:pt x="157" y="124"/>
                    <a:pt x="136" y="118"/>
                  </a:cubicBezTo>
                  <a:cubicBezTo>
                    <a:pt x="151" y="76"/>
                    <a:pt x="176" y="44"/>
                    <a:pt x="206" y="30"/>
                  </a:cubicBezTo>
                  <a:close/>
                  <a:moveTo>
                    <a:pt x="119" y="206"/>
                  </a:moveTo>
                  <a:cubicBezTo>
                    <a:pt x="120" y="182"/>
                    <a:pt x="123" y="159"/>
                    <a:pt x="129" y="139"/>
                  </a:cubicBezTo>
                  <a:cubicBezTo>
                    <a:pt x="153" y="146"/>
                    <a:pt x="179" y="150"/>
                    <a:pt x="206" y="151"/>
                  </a:cubicBezTo>
                  <a:cubicBezTo>
                    <a:pt x="206" y="206"/>
                    <a:pt x="206" y="206"/>
                    <a:pt x="206" y="206"/>
                  </a:cubicBezTo>
                  <a:lnTo>
                    <a:pt x="119" y="206"/>
                  </a:lnTo>
                  <a:close/>
                  <a:moveTo>
                    <a:pt x="206" y="227"/>
                  </a:moveTo>
                  <a:cubicBezTo>
                    <a:pt x="206" y="282"/>
                    <a:pt x="206" y="282"/>
                    <a:pt x="206" y="282"/>
                  </a:cubicBezTo>
                  <a:cubicBezTo>
                    <a:pt x="179" y="283"/>
                    <a:pt x="153" y="287"/>
                    <a:pt x="129" y="294"/>
                  </a:cubicBezTo>
                  <a:cubicBezTo>
                    <a:pt x="123" y="274"/>
                    <a:pt x="120" y="251"/>
                    <a:pt x="119" y="227"/>
                  </a:cubicBezTo>
                  <a:lnTo>
                    <a:pt x="206" y="227"/>
                  </a:lnTo>
                  <a:close/>
                  <a:moveTo>
                    <a:pt x="171" y="27"/>
                  </a:moveTo>
                  <a:cubicBezTo>
                    <a:pt x="148" y="47"/>
                    <a:pt x="128" y="76"/>
                    <a:pt x="115" y="111"/>
                  </a:cubicBezTo>
                  <a:cubicBezTo>
                    <a:pt x="99" y="105"/>
                    <a:pt x="84" y="97"/>
                    <a:pt x="71" y="88"/>
                  </a:cubicBezTo>
                  <a:cubicBezTo>
                    <a:pt x="97" y="58"/>
                    <a:pt x="132" y="37"/>
                    <a:pt x="171" y="27"/>
                  </a:cubicBezTo>
                  <a:close/>
                  <a:moveTo>
                    <a:pt x="58" y="105"/>
                  </a:moveTo>
                  <a:cubicBezTo>
                    <a:pt x="72" y="115"/>
                    <a:pt x="89" y="125"/>
                    <a:pt x="108" y="132"/>
                  </a:cubicBezTo>
                  <a:cubicBezTo>
                    <a:pt x="102" y="155"/>
                    <a:pt x="98" y="180"/>
                    <a:pt x="97" y="206"/>
                  </a:cubicBezTo>
                  <a:cubicBezTo>
                    <a:pt x="22" y="206"/>
                    <a:pt x="22" y="206"/>
                    <a:pt x="22" y="206"/>
                  </a:cubicBezTo>
                  <a:cubicBezTo>
                    <a:pt x="25" y="168"/>
                    <a:pt x="37" y="134"/>
                    <a:pt x="58" y="105"/>
                  </a:cubicBezTo>
                  <a:close/>
                  <a:moveTo>
                    <a:pt x="58" y="328"/>
                  </a:moveTo>
                  <a:cubicBezTo>
                    <a:pt x="37" y="299"/>
                    <a:pt x="25" y="265"/>
                    <a:pt x="22" y="227"/>
                  </a:cubicBezTo>
                  <a:cubicBezTo>
                    <a:pt x="97" y="227"/>
                    <a:pt x="97" y="227"/>
                    <a:pt x="97" y="227"/>
                  </a:cubicBezTo>
                  <a:cubicBezTo>
                    <a:pt x="98" y="254"/>
                    <a:pt x="102" y="278"/>
                    <a:pt x="108" y="301"/>
                  </a:cubicBezTo>
                  <a:cubicBezTo>
                    <a:pt x="89" y="309"/>
                    <a:pt x="72" y="318"/>
                    <a:pt x="58" y="328"/>
                  </a:cubicBezTo>
                  <a:close/>
                  <a:moveTo>
                    <a:pt x="71" y="345"/>
                  </a:moveTo>
                  <a:cubicBezTo>
                    <a:pt x="84" y="336"/>
                    <a:pt x="99" y="328"/>
                    <a:pt x="115" y="322"/>
                  </a:cubicBezTo>
                  <a:cubicBezTo>
                    <a:pt x="128" y="357"/>
                    <a:pt x="148" y="386"/>
                    <a:pt x="171" y="406"/>
                  </a:cubicBezTo>
                  <a:cubicBezTo>
                    <a:pt x="132" y="396"/>
                    <a:pt x="97" y="375"/>
                    <a:pt x="71" y="345"/>
                  </a:cubicBezTo>
                  <a:close/>
                  <a:moveTo>
                    <a:pt x="136" y="315"/>
                  </a:moveTo>
                  <a:cubicBezTo>
                    <a:pt x="157" y="309"/>
                    <a:pt x="181" y="305"/>
                    <a:pt x="206" y="304"/>
                  </a:cubicBezTo>
                  <a:cubicBezTo>
                    <a:pt x="206" y="403"/>
                    <a:pt x="206" y="403"/>
                    <a:pt x="206" y="403"/>
                  </a:cubicBezTo>
                  <a:cubicBezTo>
                    <a:pt x="176" y="389"/>
                    <a:pt x="151" y="357"/>
                    <a:pt x="136" y="315"/>
                  </a:cubicBezTo>
                  <a:close/>
                  <a:moveTo>
                    <a:pt x="228" y="403"/>
                  </a:moveTo>
                  <a:cubicBezTo>
                    <a:pt x="228" y="304"/>
                    <a:pt x="228" y="304"/>
                    <a:pt x="228" y="304"/>
                  </a:cubicBezTo>
                  <a:cubicBezTo>
                    <a:pt x="253" y="305"/>
                    <a:pt x="277" y="309"/>
                    <a:pt x="298" y="315"/>
                  </a:cubicBezTo>
                  <a:cubicBezTo>
                    <a:pt x="283" y="357"/>
                    <a:pt x="258" y="389"/>
                    <a:pt x="228" y="403"/>
                  </a:cubicBezTo>
                  <a:close/>
                  <a:moveTo>
                    <a:pt x="263" y="406"/>
                  </a:moveTo>
                  <a:cubicBezTo>
                    <a:pt x="286" y="386"/>
                    <a:pt x="306" y="357"/>
                    <a:pt x="319" y="322"/>
                  </a:cubicBezTo>
                  <a:cubicBezTo>
                    <a:pt x="335" y="328"/>
                    <a:pt x="350" y="336"/>
                    <a:pt x="363" y="345"/>
                  </a:cubicBezTo>
                  <a:cubicBezTo>
                    <a:pt x="337" y="375"/>
                    <a:pt x="302" y="396"/>
                    <a:pt x="263" y="406"/>
                  </a:cubicBezTo>
                  <a:close/>
                  <a:moveTo>
                    <a:pt x="376" y="328"/>
                  </a:moveTo>
                  <a:cubicBezTo>
                    <a:pt x="361" y="318"/>
                    <a:pt x="344" y="309"/>
                    <a:pt x="325" y="301"/>
                  </a:cubicBezTo>
                  <a:cubicBezTo>
                    <a:pt x="332" y="278"/>
                    <a:pt x="336" y="254"/>
                    <a:pt x="337" y="227"/>
                  </a:cubicBezTo>
                  <a:cubicBezTo>
                    <a:pt x="411" y="227"/>
                    <a:pt x="411" y="227"/>
                    <a:pt x="411" y="227"/>
                  </a:cubicBezTo>
                  <a:cubicBezTo>
                    <a:pt x="409" y="265"/>
                    <a:pt x="396" y="299"/>
                    <a:pt x="376" y="3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4" name="Icon"/>
            <p:cNvSpPr>
              <a:spLocks noEditPoints="1"/>
            </p:cNvSpPr>
            <p:nvPr/>
          </p:nvSpPr>
          <p:spPr bwMode="auto">
            <a:xfrm>
              <a:off x="-5910164" y="6467774"/>
              <a:ext cx="378202" cy="411612"/>
            </a:xfrm>
            <a:custGeom>
              <a:avLst/>
              <a:gdLst>
                <a:gd name="T0" fmla="*/ 849 w 849"/>
                <a:gd name="T1" fmla="*/ 424 h 924"/>
                <a:gd name="T2" fmla="*/ 702 w 849"/>
                <a:gd name="T3" fmla="*/ 274 h 924"/>
                <a:gd name="T4" fmla="*/ 702 w 849"/>
                <a:gd name="T5" fmla="*/ 55 h 924"/>
                <a:gd name="T6" fmla="*/ 582 w 849"/>
                <a:gd name="T7" fmla="*/ 55 h 924"/>
                <a:gd name="T8" fmla="*/ 582 w 849"/>
                <a:gd name="T9" fmla="*/ 155 h 924"/>
                <a:gd name="T10" fmla="*/ 425 w 849"/>
                <a:gd name="T11" fmla="*/ 0 h 924"/>
                <a:gd name="T12" fmla="*/ 0 w 849"/>
                <a:gd name="T13" fmla="*/ 424 h 924"/>
                <a:gd name="T14" fmla="*/ 96 w 849"/>
                <a:gd name="T15" fmla="*/ 424 h 924"/>
                <a:gd name="T16" fmla="*/ 96 w 849"/>
                <a:gd name="T17" fmla="*/ 924 h 924"/>
                <a:gd name="T18" fmla="*/ 222 w 849"/>
                <a:gd name="T19" fmla="*/ 924 h 924"/>
                <a:gd name="T20" fmla="*/ 222 w 849"/>
                <a:gd name="T21" fmla="*/ 629 h 924"/>
                <a:gd name="T22" fmla="*/ 399 w 849"/>
                <a:gd name="T23" fmla="*/ 629 h 924"/>
                <a:gd name="T24" fmla="*/ 399 w 849"/>
                <a:gd name="T25" fmla="*/ 924 h 924"/>
                <a:gd name="T26" fmla="*/ 754 w 849"/>
                <a:gd name="T27" fmla="*/ 924 h 924"/>
                <a:gd name="T28" fmla="*/ 754 w 849"/>
                <a:gd name="T29" fmla="*/ 424 h 924"/>
                <a:gd name="T30" fmla="*/ 849 w 849"/>
                <a:gd name="T31" fmla="*/ 424 h 924"/>
                <a:gd name="T32" fmla="*/ 849 w 849"/>
                <a:gd name="T33" fmla="*/ 424 h 924"/>
                <a:gd name="T34" fmla="*/ 651 w 849"/>
                <a:gd name="T35" fmla="*/ 572 h 924"/>
                <a:gd name="T36" fmla="*/ 506 w 849"/>
                <a:gd name="T37" fmla="*/ 572 h 924"/>
                <a:gd name="T38" fmla="*/ 506 w 849"/>
                <a:gd name="T39" fmla="*/ 426 h 924"/>
                <a:gd name="T40" fmla="*/ 651 w 849"/>
                <a:gd name="T41" fmla="*/ 426 h 924"/>
                <a:gd name="T42" fmla="*/ 651 w 849"/>
                <a:gd name="T43" fmla="*/ 572 h 924"/>
                <a:gd name="T44" fmla="*/ 651 w 849"/>
                <a:gd name="T45" fmla="*/ 57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9" h="924">
                  <a:moveTo>
                    <a:pt x="849" y="424"/>
                  </a:moveTo>
                  <a:lnTo>
                    <a:pt x="702" y="274"/>
                  </a:lnTo>
                  <a:lnTo>
                    <a:pt x="702" y="55"/>
                  </a:lnTo>
                  <a:lnTo>
                    <a:pt x="582" y="55"/>
                  </a:lnTo>
                  <a:lnTo>
                    <a:pt x="582" y="155"/>
                  </a:lnTo>
                  <a:lnTo>
                    <a:pt x="425" y="0"/>
                  </a:lnTo>
                  <a:lnTo>
                    <a:pt x="0" y="424"/>
                  </a:lnTo>
                  <a:lnTo>
                    <a:pt x="96" y="424"/>
                  </a:lnTo>
                  <a:lnTo>
                    <a:pt x="96" y="924"/>
                  </a:lnTo>
                  <a:lnTo>
                    <a:pt x="222" y="924"/>
                  </a:lnTo>
                  <a:lnTo>
                    <a:pt x="222" y="629"/>
                  </a:lnTo>
                  <a:lnTo>
                    <a:pt x="399" y="629"/>
                  </a:lnTo>
                  <a:lnTo>
                    <a:pt x="399" y="924"/>
                  </a:lnTo>
                  <a:lnTo>
                    <a:pt x="754" y="924"/>
                  </a:lnTo>
                  <a:lnTo>
                    <a:pt x="754" y="424"/>
                  </a:lnTo>
                  <a:lnTo>
                    <a:pt x="849" y="424"/>
                  </a:lnTo>
                  <a:lnTo>
                    <a:pt x="849" y="424"/>
                  </a:lnTo>
                  <a:close/>
                  <a:moveTo>
                    <a:pt x="651" y="572"/>
                  </a:moveTo>
                  <a:lnTo>
                    <a:pt x="506" y="572"/>
                  </a:lnTo>
                  <a:lnTo>
                    <a:pt x="506" y="426"/>
                  </a:lnTo>
                  <a:lnTo>
                    <a:pt x="651" y="426"/>
                  </a:lnTo>
                  <a:lnTo>
                    <a:pt x="651" y="572"/>
                  </a:lnTo>
                  <a:lnTo>
                    <a:pt x="651" y="5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5" name="Icon"/>
            <p:cNvSpPr>
              <a:spLocks noEditPoints="1"/>
            </p:cNvSpPr>
            <p:nvPr/>
          </p:nvSpPr>
          <p:spPr bwMode="auto">
            <a:xfrm>
              <a:off x="-5266795" y="7058361"/>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6" name="Icon"/>
            <p:cNvSpPr>
              <a:spLocks noEditPoints="1"/>
            </p:cNvSpPr>
            <p:nvPr/>
          </p:nvSpPr>
          <p:spPr bwMode="auto">
            <a:xfrm>
              <a:off x="-4913637" y="6467774"/>
              <a:ext cx="354583" cy="411612"/>
            </a:xfrm>
            <a:custGeom>
              <a:avLst/>
              <a:gdLst>
                <a:gd name="T0" fmla="*/ 137 w 204"/>
                <a:gd name="T1" fmla="*/ 204 h 206"/>
                <a:gd name="T2" fmla="*/ 140 w 204"/>
                <a:gd name="T3" fmla="*/ 122 h 206"/>
                <a:gd name="T4" fmla="*/ 160 w 204"/>
                <a:gd name="T5" fmla="*/ 30 h 206"/>
                <a:gd name="T6" fmla="*/ 134 w 204"/>
                <a:gd name="T7" fmla="*/ 121 h 206"/>
                <a:gd name="T8" fmla="*/ 119 w 204"/>
                <a:gd name="T9" fmla="*/ 202 h 206"/>
                <a:gd name="T10" fmla="*/ 87 w 204"/>
                <a:gd name="T11" fmla="*/ 152 h 206"/>
                <a:gd name="T12" fmla="*/ 126 w 204"/>
                <a:gd name="T13" fmla="*/ 51 h 206"/>
                <a:gd name="T14" fmla="*/ 167 w 204"/>
                <a:gd name="T15" fmla="*/ 0 h 206"/>
                <a:gd name="T16" fmla="*/ 183 w 204"/>
                <a:gd name="T17" fmla="*/ 71 h 206"/>
                <a:gd name="T18" fmla="*/ 176 w 204"/>
                <a:gd name="T19" fmla="*/ 178 h 206"/>
                <a:gd name="T20" fmla="*/ 137 w 204"/>
                <a:gd name="T21" fmla="*/ 204 h 206"/>
                <a:gd name="T22" fmla="*/ 72 w 204"/>
                <a:gd name="T23" fmla="*/ 167 h 206"/>
                <a:gd name="T24" fmla="*/ 32 w 204"/>
                <a:gd name="T25" fmla="*/ 156 h 206"/>
                <a:gd name="T26" fmla="*/ 72 w 204"/>
                <a:gd name="T27" fmla="*/ 158 h 206"/>
                <a:gd name="T28" fmla="*/ 68 w 204"/>
                <a:gd name="T29" fmla="*/ 144 h 206"/>
                <a:gd name="T30" fmla="*/ 67 w 204"/>
                <a:gd name="T31" fmla="*/ 138 h 206"/>
                <a:gd name="T32" fmla="*/ 67 w 204"/>
                <a:gd name="T33" fmla="*/ 138 h 206"/>
                <a:gd name="T34" fmla="*/ 71 w 204"/>
                <a:gd name="T35" fmla="*/ 100 h 206"/>
                <a:gd name="T36" fmla="*/ 66 w 204"/>
                <a:gd name="T37" fmla="*/ 89 h 206"/>
                <a:gd name="T38" fmla="*/ 33 w 204"/>
                <a:gd name="T39" fmla="*/ 27 h 206"/>
                <a:gd name="T40" fmla="*/ 76 w 204"/>
                <a:gd name="T41" fmla="*/ 85 h 206"/>
                <a:gd name="T42" fmla="*/ 77 w 204"/>
                <a:gd name="T43" fmla="*/ 87 h 206"/>
                <a:gd name="T44" fmla="*/ 95 w 204"/>
                <a:gd name="T45" fmla="*/ 58 h 206"/>
                <a:gd name="T46" fmla="*/ 7 w 204"/>
                <a:gd name="T47" fmla="*/ 4 h 206"/>
                <a:gd name="T48" fmla="*/ 51 w 204"/>
                <a:gd name="T49" fmla="*/ 133 h 206"/>
                <a:gd name="T50" fmla="*/ 7 w 204"/>
                <a:gd name="T51" fmla="*/ 151 h 206"/>
                <a:gd name="T52" fmla="*/ 61 w 204"/>
                <a:gd name="T53" fmla="*/ 190 h 206"/>
                <a:gd name="T54" fmla="*/ 86 w 204"/>
                <a:gd name="T55" fmla="*/ 187 h 206"/>
                <a:gd name="T56" fmla="*/ 75 w 204"/>
                <a:gd name="T57" fmla="*/ 167 h 206"/>
                <a:gd name="T58" fmla="*/ 72 w 204"/>
                <a:gd name="T59" fmla="*/ 1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4" h="206">
                  <a:moveTo>
                    <a:pt x="137" y="204"/>
                  </a:moveTo>
                  <a:cubicBezTo>
                    <a:pt x="134" y="206"/>
                    <a:pt x="134" y="162"/>
                    <a:pt x="140" y="122"/>
                  </a:cubicBezTo>
                  <a:cubicBezTo>
                    <a:pt x="147" y="75"/>
                    <a:pt x="160" y="30"/>
                    <a:pt x="160" y="30"/>
                  </a:cubicBezTo>
                  <a:cubicBezTo>
                    <a:pt x="160" y="30"/>
                    <a:pt x="145" y="74"/>
                    <a:pt x="134" y="121"/>
                  </a:cubicBezTo>
                  <a:cubicBezTo>
                    <a:pt x="125" y="160"/>
                    <a:pt x="120" y="204"/>
                    <a:pt x="119" y="202"/>
                  </a:cubicBezTo>
                  <a:cubicBezTo>
                    <a:pt x="111" y="194"/>
                    <a:pt x="97" y="178"/>
                    <a:pt x="87" y="152"/>
                  </a:cubicBezTo>
                  <a:cubicBezTo>
                    <a:pt x="72" y="114"/>
                    <a:pt x="100" y="71"/>
                    <a:pt x="126" y="51"/>
                  </a:cubicBezTo>
                  <a:cubicBezTo>
                    <a:pt x="152" y="31"/>
                    <a:pt x="167" y="0"/>
                    <a:pt x="167" y="0"/>
                  </a:cubicBezTo>
                  <a:cubicBezTo>
                    <a:pt x="167" y="0"/>
                    <a:pt x="168" y="43"/>
                    <a:pt x="183" y="71"/>
                  </a:cubicBezTo>
                  <a:cubicBezTo>
                    <a:pt x="198" y="99"/>
                    <a:pt x="204" y="150"/>
                    <a:pt x="176" y="178"/>
                  </a:cubicBezTo>
                  <a:cubicBezTo>
                    <a:pt x="160" y="193"/>
                    <a:pt x="147" y="201"/>
                    <a:pt x="137" y="204"/>
                  </a:cubicBezTo>
                  <a:moveTo>
                    <a:pt x="72" y="167"/>
                  </a:moveTo>
                  <a:cubicBezTo>
                    <a:pt x="53" y="163"/>
                    <a:pt x="32" y="156"/>
                    <a:pt x="32" y="156"/>
                  </a:cubicBezTo>
                  <a:cubicBezTo>
                    <a:pt x="32" y="156"/>
                    <a:pt x="52" y="155"/>
                    <a:pt x="72" y="158"/>
                  </a:cubicBezTo>
                  <a:cubicBezTo>
                    <a:pt x="70" y="153"/>
                    <a:pt x="68" y="148"/>
                    <a:pt x="68" y="144"/>
                  </a:cubicBezTo>
                  <a:cubicBezTo>
                    <a:pt x="67" y="142"/>
                    <a:pt x="67" y="140"/>
                    <a:pt x="67" y="138"/>
                  </a:cubicBezTo>
                  <a:cubicBezTo>
                    <a:pt x="67" y="138"/>
                    <a:pt x="67" y="138"/>
                    <a:pt x="67" y="138"/>
                  </a:cubicBezTo>
                  <a:cubicBezTo>
                    <a:pt x="66" y="125"/>
                    <a:pt x="67" y="112"/>
                    <a:pt x="71" y="100"/>
                  </a:cubicBezTo>
                  <a:cubicBezTo>
                    <a:pt x="70" y="97"/>
                    <a:pt x="68" y="93"/>
                    <a:pt x="66" y="89"/>
                  </a:cubicBezTo>
                  <a:cubicBezTo>
                    <a:pt x="55" y="62"/>
                    <a:pt x="34" y="27"/>
                    <a:pt x="33" y="27"/>
                  </a:cubicBezTo>
                  <a:cubicBezTo>
                    <a:pt x="34" y="27"/>
                    <a:pt x="63" y="56"/>
                    <a:pt x="76" y="85"/>
                  </a:cubicBezTo>
                  <a:cubicBezTo>
                    <a:pt x="76" y="86"/>
                    <a:pt x="76" y="86"/>
                    <a:pt x="77" y="87"/>
                  </a:cubicBezTo>
                  <a:cubicBezTo>
                    <a:pt x="81" y="76"/>
                    <a:pt x="88" y="67"/>
                    <a:pt x="95" y="58"/>
                  </a:cubicBezTo>
                  <a:cubicBezTo>
                    <a:pt x="73" y="31"/>
                    <a:pt x="33" y="13"/>
                    <a:pt x="7" y="4"/>
                  </a:cubicBezTo>
                  <a:cubicBezTo>
                    <a:pt x="38" y="48"/>
                    <a:pt x="0" y="96"/>
                    <a:pt x="51" y="133"/>
                  </a:cubicBezTo>
                  <a:cubicBezTo>
                    <a:pt x="28" y="137"/>
                    <a:pt x="7" y="151"/>
                    <a:pt x="7" y="151"/>
                  </a:cubicBezTo>
                  <a:cubicBezTo>
                    <a:pt x="7" y="151"/>
                    <a:pt x="33" y="185"/>
                    <a:pt x="61" y="190"/>
                  </a:cubicBezTo>
                  <a:cubicBezTo>
                    <a:pt x="70" y="192"/>
                    <a:pt x="79" y="190"/>
                    <a:pt x="86" y="187"/>
                  </a:cubicBezTo>
                  <a:cubicBezTo>
                    <a:pt x="82" y="181"/>
                    <a:pt x="79" y="175"/>
                    <a:pt x="75" y="167"/>
                  </a:cubicBezTo>
                  <a:cubicBezTo>
                    <a:pt x="74" y="167"/>
                    <a:pt x="73" y="167"/>
                    <a:pt x="72" y="16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7" name="Icon"/>
            <p:cNvSpPr>
              <a:spLocks noEditPoints="1"/>
            </p:cNvSpPr>
            <p:nvPr/>
          </p:nvSpPr>
          <p:spPr bwMode="auto">
            <a:xfrm>
              <a:off x="-4379638" y="6495330"/>
              <a:ext cx="509449" cy="356500"/>
            </a:xfrm>
            <a:custGeom>
              <a:avLst/>
              <a:gdLst>
                <a:gd name="T0" fmla="*/ 26 w 372"/>
                <a:gd name="T1" fmla="*/ 0 h 260"/>
                <a:gd name="T2" fmla="*/ 346 w 372"/>
                <a:gd name="T3" fmla="*/ 0 h 260"/>
                <a:gd name="T4" fmla="*/ 199 w 372"/>
                <a:gd name="T5" fmla="*/ 146 h 260"/>
                <a:gd name="T6" fmla="*/ 186 w 372"/>
                <a:gd name="T7" fmla="*/ 152 h 260"/>
                <a:gd name="T8" fmla="*/ 173 w 372"/>
                <a:gd name="T9" fmla="*/ 146 h 260"/>
                <a:gd name="T10" fmla="*/ 26 w 372"/>
                <a:gd name="T11" fmla="*/ 0 h 260"/>
                <a:gd name="T12" fmla="*/ 242 w 372"/>
                <a:gd name="T13" fmla="*/ 130 h 260"/>
                <a:gd name="T14" fmla="*/ 213 w 372"/>
                <a:gd name="T15" fmla="*/ 160 h 260"/>
                <a:gd name="T16" fmla="*/ 187 w 372"/>
                <a:gd name="T17" fmla="*/ 170 h 260"/>
                <a:gd name="T18" fmla="*/ 160 w 372"/>
                <a:gd name="T19" fmla="*/ 160 h 260"/>
                <a:gd name="T20" fmla="*/ 131 w 372"/>
                <a:gd name="T21" fmla="*/ 130 h 260"/>
                <a:gd name="T22" fmla="*/ 8 w 372"/>
                <a:gd name="T23" fmla="*/ 252 h 260"/>
                <a:gd name="T24" fmla="*/ 6 w 372"/>
                <a:gd name="T25" fmla="*/ 254 h 260"/>
                <a:gd name="T26" fmla="*/ 19 w 372"/>
                <a:gd name="T27" fmla="*/ 260 h 260"/>
                <a:gd name="T28" fmla="*/ 353 w 372"/>
                <a:gd name="T29" fmla="*/ 260 h 260"/>
                <a:gd name="T30" fmla="*/ 366 w 372"/>
                <a:gd name="T31" fmla="*/ 254 h 260"/>
                <a:gd name="T32" fmla="*/ 364 w 372"/>
                <a:gd name="T33" fmla="*/ 252 h 260"/>
                <a:gd name="T34" fmla="*/ 242 w 372"/>
                <a:gd name="T35" fmla="*/ 130 h 260"/>
                <a:gd name="T36" fmla="*/ 9 w 372"/>
                <a:gd name="T37" fmla="*/ 8 h 260"/>
                <a:gd name="T38" fmla="*/ 6 w 372"/>
                <a:gd name="T39" fmla="*/ 5 h 260"/>
                <a:gd name="T40" fmla="*/ 0 w 372"/>
                <a:gd name="T41" fmla="*/ 19 h 260"/>
                <a:gd name="T42" fmla="*/ 0 w 372"/>
                <a:gd name="T43" fmla="*/ 234 h 260"/>
                <a:gd name="T44" fmla="*/ 118 w 372"/>
                <a:gd name="T45" fmla="*/ 117 h 260"/>
                <a:gd name="T46" fmla="*/ 9 w 372"/>
                <a:gd name="T47" fmla="*/ 8 h 260"/>
                <a:gd name="T48" fmla="*/ 364 w 372"/>
                <a:gd name="T49" fmla="*/ 8 h 260"/>
                <a:gd name="T50" fmla="*/ 255 w 372"/>
                <a:gd name="T51" fmla="*/ 117 h 260"/>
                <a:gd name="T52" fmla="*/ 372 w 372"/>
                <a:gd name="T53" fmla="*/ 234 h 260"/>
                <a:gd name="T54" fmla="*/ 372 w 372"/>
                <a:gd name="T55" fmla="*/ 19 h 260"/>
                <a:gd name="T56" fmla="*/ 366 w 372"/>
                <a:gd name="T57" fmla="*/ 6 h 260"/>
                <a:gd name="T58" fmla="*/ 364 w 372"/>
                <a:gd name="T5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 h="260">
                  <a:moveTo>
                    <a:pt x="26" y="0"/>
                  </a:moveTo>
                  <a:cubicBezTo>
                    <a:pt x="346" y="0"/>
                    <a:pt x="346" y="0"/>
                    <a:pt x="346" y="0"/>
                  </a:cubicBezTo>
                  <a:cubicBezTo>
                    <a:pt x="199" y="146"/>
                    <a:pt x="199" y="146"/>
                    <a:pt x="199" y="146"/>
                  </a:cubicBezTo>
                  <a:cubicBezTo>
                    <a:pt x="196" y="150"/>
                    <a:pt x="191" y="152"/>
                    <a:pt x="186" y="152"/>
                  </a:cubicBezTo>
                  <a:cubicBezTo>
                    <a:pt x="181" y="152"/>
                    <a:pt x="176" y="150"/>
                    <a:pt x="173" y="146"/>
                  </a:cubicBezTo>
                  <a:cubicBezTo>
                    <a:pt x="26" y="0"/>
                    <a:pt x="26" y="0"/>
                    <a:pt x="26" y="0"/>
                  </a:cubicBezTo>
                  <a:close/>
                  <a:moveTo>
                    <a:pt x="242" y="130"/>
                  </a:moveTo>
                  <a:cubicBezTo>
                    <a:pt x="213" y="160"/>
                    <a:pt x="213" y="160"/>
                    <a:pt x="213" y="160"/>
                  </a:cubicBezTo>
                  <a:cubicBezTo>
                    <a:pt x="206" y="167"/>
                    <a:pt x="196" y="170"/>
                    <a:pt x="187" y="170"/>
                  </a:cubicBezTo>
                  <a:cubicBezTo>
                    <a:pt x="177" y="170"/>
                    <a:pt x="168" y="167"/>
                    <a:pt x="160" y="160"/>
                  </a:cubicBezTo>
                  <a:cubicBezTo>
                    <a:pt x="131" y="130"/>
                    <a:pt x="131" y="130"/>
                    <a:pt x="131" y="130"/>
                  </a:cubicBezTo>
                  <a:cubicBezTo>
                    <a:pt x="8" y="252"/>
                    <a:pt x="8" y="252"/>
                    <a:pt x="8" y="252"/>
                  </a:cubicBezTo>
                  <a:cubicBezTo>
                    <a:pt x="7" y="253"/>
                    <a:pt x="7" y="254"/>
                    <a:pt x="6" y="254"/>
                  </a:cubicBezTo>
                  <a:cubicBezTo>
                    <a:pt x="9" y="258"/>
                    <a:pt x="14" y="260"/>
                    <a:pt x="19" y="260"/>
                  </a:cubicBezTo>
                  <a:cubicBezTo>
                    <a:pt x="353" y="260"/>
                    <a:pt x="353" y="260"/>
                    <a:pt x="353" y="260"/>
                  </a:cubicBezTo>
                  <a:cubicBezTo>
                    <a:pt x="358" y="260"/>
                    <a:pt x="363" y="258"/>
                    <a:pt x="366" y="254"/>
                  </a:cubicBezTo>
                  <a:cubicBezTo>
                    <a:pt x="365" y="254"/>
                    <a:pt x="365" y="253"/>
                    <a:pt x="364" y="252"/>
                  </a:cubicBezTo>
                  <a:cubicBezTo>
                    <a:pt x="242" y="130"/>
                    <a:pt x="242" y="130"/>
                    <a:pt x="242" y="130"/>
                  </a:cubicBezTo>
                  <a:close/>
                  <a:moveTo>
                    <a:pt x="9" y="8"/>
                  </a:moveTo>
                  <a:cubicBezTo>
                    <a:pt x="8" y="7"/>
                    <a:pt x="7" y="6"/>
                    <a:pt x="6" y="5"/>
                  </a:cubicBezTo>
                  <a:cubicBezTo>
                    <a:pt x="3" y="9"/>
                    <a:pt x="0" y="13"/>
                    <a:pt x="0" y="19"/>
                  </a:cubicBezTo>
                  <a:cubicBezTo>
                    <a:pt x="0" y="234"/>
                    <a:pt x="0" y="234"/>
                    <a:pt x="0" y="234"/>
                  </a:cubicBezTo>
                  <a:cubicBezTo>
                    <a:pt x="118" y="117"/>
                    <a:pt x="118" y="117"/>
                    <a:pt x="118" y="117"/>
                  </a:cubicBezTo>
                  <a:cubicBezTo>
                    <a:pt x="9" y="8"/>
                    <a:pt x="9" y="8"/>
                    <a:pt x="9" y="8"/>
                  </a:cubicBezTo>
                  <a:close/>
                  <a:moveTo>
                    <a:pt x="364" y="8"/>
                  </a:moveTo>
                  <a:cubicBezTo>
                    <a:pt x="255" y="117"/>
                    <a:pt x="255" y="117"/>
                    <a:pt x="255" y="117"/>
                  </a:cubicBezTo>
                  <a:cubicBezTo>
                    <a:pt x="372" y="234"/>
                    <a:pt x="372" y="234"/>
                    <a:pt x="372" y="234"/>
                  </a:cubicBezTo>
                  <a:cubicBezTo>
                    <a:pt x="372" y="19"/>
                    <a:pt x="372" y="19"/>
                    <a:pt x="372" y="19"/>
                  </a:cubicBezTo>
                  <a:cubicBezTo>
                    <a:pt x="372" y="14"/>
                    <a:pt x="370" y="9"/>
                    <a:pt x="366" y="6"/>
                  </a:cubicBezTo>
                  <a:cubicBezTo>
                    <a:pt x="366" y="6"/>
                    <a:pt x="365" y="7"/>
                    <a:pt x="364"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8" name="Icon"/>
            <p:cNvSpPr>
              <a:spLocks noEditPoints="1"/>
            </p:cNvSpPr>
            <p:nvPr/>
          </p:nvSpPr>
          <p:spPr bwMode="auto">
            <a:xfrm>
              <a:off x="-3690773" y="6483673"/>
              <a:ext cx="430134" cy="379815"/>
            </a:xfrm>
            <a:custGeom>
              <a:avLst/>
              <a:gdLst>
                <a:gd name="T0" fmla="*/ 36 w 261"/>
                <a:gd name="T1" fmla="*/ 55 h 230"/>
                <a:gd name="T2" fmla="*/ 37 w 261"/>
                <a:gd name="T3" fmla="*/ 55 h 230"/>
                <a:gd name="T4" fmla="*/ 42 w 261"/>
                <a:gd name="T5" fmla="*/ 76 h 230"/>
                <a:gd name="T6" fmla="*/ 41 w 261"/>
                <a:gd name="T7" fmla="*/ 75 h 230"/>
                <a:gd name="T8" fmla="*/ 42 w 261"/>
                <a:gd name="T9" fmla="*/ 75 h 230"/>
                <a:gd name="T10" fmla="*/ 34 w 261"/>
                <a:gd name="T11" fmla="*/ 117 h 230"/>
                <a:gd name="T12" fmla="*/ 34 w 261"/>
                <a:gd name="T13" fmla="*/ 116 h 230"/>
                <a:gd name="T14" fmla="*/ 111 w 261"/>
                <a:gd name="T15" fmla="*/ 126 h 230"/>
                <a:gd name="T16" fmla="*/ 90 w 261"/>
                <a:gd name="T17" fmla="*/ 121 h 230"/>
                <a:gd name="T18" fmla="*/ 111 w 261"/>
                <a:gd name="T19" fmla="*/ 126 h 230"/>
                <a:gd name="T20" fmla="*/ 98 w 261"/>
                <a:gd name="T21" fmla="*/ 88 h 230"/>
                <a:gd name="T22" fmla="*/ 111 w 261"/>
                <a:gd name="T23" fmla="*/ 125 h 230"/>
                <a:gd name="T24" fmla="*/ 77 w 261"/>
                <a:gd name="T25" fmla="*/ 82 h 230"/>
                <a:gd name="T26" fmla="*/ 98 w 261"/>
                <a:gd name="T27" fmla="*/ 87 h 230"/>
                <a:gd name="T28" fmla="*/ 97 w 261"/>
                <a:gd name="T29" fmla="*/ 88 h 230"/>
                <a:gd name="T30" fmla="*/ 13 w 261"/>
                <a:gd name="T31" fmla="*/ 137 h 230"/>
                <a:gd name="T32" fmla="*/ 36 w 261"/>
                <a:gd name="T33" fmla="*/ 142 h 230"/>
                <a:gd name="T34" fmla="*/ 6 w 261"/>
                <a:gd name="T35" fmla="*/ 160 h 230"/>
                <a:gd name="T36" fmla="*/ 22 w 261"/>
                <a:gd name="T37" fmla="*/ 135 h 230"/>
                <a:gd name="T38" fmla="*/ 59 w 261"/>
                <a:gd name="T39" fmla="*/ 178 h 230"/>
                <a:gd name="T40" fmla="*/ 29 w 261"/>
                <a:gd name="T41" fmla="*/ 196 h 230"/>
                <a:gd name="T42" fmla="*/ 58 w 261"/>
                <a:gd name="T43" fmla="*/ 177 h 230"/>
                <a:gd name="T44" fmla="*/ 19 w 261"/>
                <a:gd name="T45" fmla="*/ 178 h 230"/>
                <a:gd name="T46" fmla="*/ 116 w 261"/>
                <a:gd name="T47" fmla="*/ 131 h 230"/>
                <a:gd name="T48" fmla="*/ 135 w 261"/>
                <a:gd name="T49" fmla="*/ 147 h 230"/>
                <a:gd name="T50" fmla="*/ 118 w 261"/>
                <a:gd name="T51" fmla="*/ 166 h 230"/>
                <a:gd name="T52" fmla="*/ 98 w 261"/>
                <a:gd name="T53" fmla="*/ 166 h 230"/>
                <a:gd name="T54" fmla="*/ 74 w 261"/>
                <a:gd name="T55" fmla="*/ 133 h 230"/>
                <a:gd name="T56" fmla="*/ 76 w 261"/>
                <a:gd name="T57" fmla="*/ 168 h 230"/>
                <a:gd name="T58" fmla="*/ 76 w 261"/>
                <a:gd name="T59" fmla="*/ 167 h 230"/>
                <a:gd name="T60" fmla="*/ 150 w 261"/>
                <a:gd name="T61" fmla="*/ 74 h 230"/>
                <a:gd name="T62" fmla="*/ 178 w 261"/>
                <a:gd name="T63" fmla="*/ 54 h 230"/>
                <a:gd name="T64" fmla="*/ 149 w 261"/>
                <a:gd name="T65" fmla="*/ 74 h 230"/>
                <a:gd name="T66" fmla="*/ 151 w 261"/>
                <a:gd name="T67" fmla="*/ 74 h 230"/>
                <a:gd name="T68" fmla="*/ 176 w 261"/>
                <a:gd name="T69" fmla="*/ 97 h 230"/>
                <a:gd name="T70" fmla="*/ 166 w 261"/>
                <a:gd name="T71" fmla="*/ 36 h 230"/>
                <a:gd name="T72" fmla="*/ 150 w 261"/>
                <a:gd name="T73" fmla="*/ 74 h 230"/>
                <a:gd name="T74" fmla="*/ 166 w 261"/>
                <a:gd name="T75" fmla="*/ 37 h 230"/>
                <a:gd name="T76" fmla="*/ 123 w 261"/>
                <a:gd name="T77" fmla="*/ 197 h 230"/>
                <a:gd name="T78" fmla="*/ 144 w 261"/>
                <a:gd name="T79" fmla="*/ 225 h 230"/>
                <a:gd name="T80" fmla="*/ 122 w 261"/>
                <a:gd name="T81" fmla="*/ 197 h 230"/>
                <a:gd name="T82" fmla="*/ 144 w 261"/>
                <a:gd name="T83" fmla="*/ 224 h 230"/>
                <a:gd name="T84" fmla="*/ 124 w 261"/>
                <a:gd name="T85" fmla="*/ 197 h 230"/>
                <a:gd name="T86" fmla="*/ 167 w 261"/>
                <a:gd name="T87" fmla="*/ 168 h 230"/>
                <a:gd name="T88" fmla="*/ 157 w 261"/>
                <a:gd name="T89" fmla="*/ 173 h 230"/>
                <a:gd name="T90" fmla="*/ 161 w 261"/>
                <a:gd name="T91" fmla="*/ 211 h 230"/>
                <a:gd name="T92" fmla="*/ 256 w 261"/>
                <a:gd name="T93" fmla="*/ 47 h 230"/>
                <a:gd name="T94" fmla="*/ 250 w 261"/>
                <a:gd name="T95" fmla="*/ 24 h 230"/>
                <a:gd name="T96" fmla="*/ 233 w 261"/>
                <a:gd name="T97" fmla="*/ 54 h 230"/>
                <a:gd name="T98" fmla="*/ 249 w 261"/>
                <a:gd name="T99" fmla="*/ 24 h 230"/>
                <a:gd name="T100" fmla="*/ 215 w 261"/>
                <a:gd name="T101" fmla="*/ 43 h 230"/>
                <a:gd name="T102" fmla="*/ 190 w 261"/>
                <a:gd name="T103" fmla="*/ 9 h 230"/>
                <a:gd name="T104" fmla="*/ 196 w 261"/>
                <a:gd name="T105" fmla="*/ 32 h 230"/>
                <a:gd name="T106" fmla="*/ 197 w 261"/>
                <a:gd name="T107" fmla="*/ 32 h 230"/>
                <a:gd name="T108" fmla="*/ 191 w 261"/>
                <a:gd name="T109" fmla="*/ 109 h 230"/>
                <a:gd name="T110" fmla="*/ 214 w 261"/>
                <a:gd name="T111" fmla="*/ 118 h 230"/>
                <a:gd name="T112" fmla="*/ 205 w 261"/>
                <a:gd name="T113" fmla="*/ 141 h 230"/>
                <a:gd name="T114" fmla="*/ 205 w 261"/>
                <a:gd name="T115" fmla="*/ 140 h 230"/>
                <a:gd name="T116" fmla="*/ 187 w 261"/>
                <a:gd name="T117" fmla="*/ 149 h 230"/>
                <a:gd name="T118" fmla="*/ 160 w 261"/>
                <a:gd name="T119" fmla="*/ 160 h 230"/>
                <a:gd name="T120" fmla="*/ 166 w 261"/>
                <a:gd name="T121" fmla="*/ 1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230">
                  <a:moveTo>
                    <a:pt x="8" y="84"/>
                  </a:moveTo>
                  <a:cubicBezTo>
                    <a:pt x="3" y="64"/>
                    <a:pt x="3" y="64"/>
                    <a:pt x="3" y="64"/>
                  </a:cubicBezTo>
                  <a:cubicBezTo>
                    <a:pt x="3" y="64"/>
                    <a:pt x="3" y="64"/>
                    <a:pt x="3" y="64"/>
                  </a:cubicBezTo>
                  <a:cubicBezTo>
                    <a:pt x="1" y="54"/>
                    <a:pt x="6" y="45"/>
                    <a:pt x="15" y="43"/>
                  </a:cubicBezTo>
                  <a:cubicBezTo>
                    <a:pt x="25" y="41"/>
                    <a:pt x="34" y="46"/>
                    <a:pt x="36" y="55"/>
                  </a:cubicBezTo>
                  <a:cubicBezTo>
                    <a:pt x="36" y="55"/>
                    <a:pt x="36" y="55"/>
                    <a:pt x="36" y="55"/>
                  </a:cubicBezTo>
                  <a:cubicBezTo>
                    <a:pt x="41" y="76"/>
                    <a:pt x="41" y="76"/>
                    <a:pt x="41" y="76"/>
                  </a:cubicBezTo>
                  <a:lnTo>
                    <a:pt x="8" y="84"/>
                  </a:lnTo>
                  <a:close/>
                  <a:moveTo>
                    <a:pt x="42" y="76"/>
                  </a:moveTo>
                  <a:cubicBezTo>
                    <a:pt x="37" y="55"/>
                    <a:pt x="37" y="55"/>
                    <a:pt x="37" y="55"/>
                  </a:cubicBezTo>
                  <a:cubicBezTo>
                    <a:pt x="37" y="55"/>
                    <a:pt x="37" y="55"/>
                    <a:pt x="37" y="55"/>
                  </a:cubicBezTo>
                  <a:cubicBezTo>
                    <a:pt x="37" y="55"/>
                    <a:pt x="37" y="55"/>
                    <a:pt x="37" y="55"/>
                  </a:cubicBezTo>
                  <a:cubicBezTo>
                    <a:pt x="34" y="47"/>
                    <a:pt x="27" y="42"/>
                    <a:pt x="20" y="42"/>
                  </a:cubicBezTo>
                  <a:cubicBezTo>
                    <a:pt x="18" y="42"/>
                    <a:pt x="17" y="42"/>
                    <a:pt x="15" y="43"/>
                  </a:cubicBezTo>
                  <a:cubicBezTo>
                    <a:pt x="6" y="45"/>
                    <a:pt x="0" y="54"/>
                    <a:pt x="2" y="63"/>
                  </a:cubicBezTo>
                  <a:cubicBezTo>
                    <a:pt x="2" y="63"/>
                    <a:pt x="2" y="63"/>
                    <a:pt x="2" y="63"/>
                  </a:cubicBezTo>
                  <a:cubicBezTo>
                    <a:pt x="8" y="85"/>
                    <a:pt x="8" y="85"/>
                    <a:pt x="8" y="85"/>
                  </a:cubicBezTo>
                  <a:lnTo>
                    <a:pt x="42" y="76"/>
                  </a:lnTo>
                  <a:close/>
                  <a:moveTo>
                    <a:pt x="3" y="64"/>
                  </a:moveTo>
                  <a:cubicBezTo>
                    <a:pt x="3" y="63"/>
                    <a:pt x="3" y="63"/>
                    <a:pt x="3" y="63"/>
                  </a:cubicBezTo>
                  <a:cubicBezTo>
                    <a:pt x="1" y="55"/>
                    <a:pt x="7" y="46"/>
                    <a:pt x="16" y="44"/>
                  </a:cubicBezTo>
                  <a:cubicBezTo>
                    <a:pt x="17" y="43"/>
                    <a:pt x="18" y="43"/>
                    <a:pt x="20" y="43"/>
                  </a:cubicBezTo>
                  <a:cubicBezTo>
                    <a:pt x="27" y="43"/>
                    <a:pt x="34" y="48"/>
                    <a:pt x="36" y="55"/>
                  </a:cubicBezTo>
                  <a:cubicBezTo>
                    <a:pt x="41" y="75"/>
                    <a:pt x="41" y="75"/>
                    <a:pt x="41" y="75"/>
                  </a:cubicBezTo>
                  <a:cubicBezTo>
                    <a:pt x="8" y="83"/>
                    <a:pt x="8" y="83"/>
                    <a:pt x="8" y="83"/>
                  </a:cubicBezTo>
                  <a:cubicBezTo>
                    <a:pt x="3" y="64"/>
                    <a:pt x="3" y="64"/>
                    <a:pt x="3" y="64"/>
                  </a:cubicBezTo>
                  <a:close/>
                  <a:moveTo>
                    <a:pt x="34" y="117"/>
                  </a:moveTo>
                  <a:cubicBezTo>
                    <a:pt x="43" y="115"/>
                    <a:pt x="49" y="106"/>
                    <a:pt x="47" y="96"/>
                  </a:cubicBezTo>
                  <a:cubicBezTo>
                    <a:pt x="47" y="96"/>
                    <a:pt x="47" y="96"/>
                    <a:pt x="47" y="96"/>
                  </a:cubicBezTo>
                  <a:cubicBezTo>
                    <a:pt x="42" y="75"/>
                    <a:pt x="42" y="75"/>
                    <a:pt x="42" y="75"/>
                  </a:cubicBezTo>
                  <a:cubicBezTo>
                    <a:pt x="7" y="84"/>
                    <a:pt x="7" y="84"/>
                    <a:pt x="7" y="84"/>
                  </a:cubicBezTo>
                  <a:cubicBezTo>
                    <a:pt x="12" y="104"/>
                    <a:pt x="12" y="104"/>
                    <a:pt x="12" y="104"/>
                  </a:cubicBezTo>
                  <a:cubicBezTo>
                    <a:pt x="13" y="105"/>
                    <a:pt x="13" y="105"/>
                    <a:pt x="13" y="105"/>
                  </a:cubicBezTo>
                  <a:cubicBezTo>
                    <a:pt x="13" y="105"/>
                    <a:pt x="13" y="105"/>
                    <a:pt x="13" y="105"/>
                  </a:cubicBezTo>
                  <a:cubicBezTo>
                    <a:pt x="15" y="112"/>
                    <a:pt x="22" y="118"/>
                    <a:pt x="30" y="118"/>
                  </a:cubicBezTo>
                  <a:cubicBezTo>
                    <a:pt x="31" y="118"/>
                    <a:pt x="32" y="117"/>
                    <a:pt x="34" y="117"/>
                  </a:cubicBezTo>
                  <a:close/>
                  <a:moveTo>
                    <a:pt x="8" y="84"/>
                  </a:moveTo>
                  <a:cubicBezTo>
                    <a:pt x="41" y="76"/>
                    <a:pt x="41" y="76"/>
                    <a:pt x="41" y="76"/>
                  </a:cubicBezTo>
                  <a:cubicBezTo>
                    <a:pt x="46" y="96"/>
                    <a:pt x="46" y="96"/>
                    <a:pt x="46" y="96"/>
                  </a:cubicBezTo>
                  <a:cubicBezTo>
                    <a:pt x="46" y="96"/>
                    <a:pt x="46" y="96"/>
                    <a:pt x="46" y="96"/>
                  </a:cubicBezTo>
                  <a:cubicBezTo>
                    <a:pt x="46" y="96"/>
                    <a:pt x="46" y="96"/>
                    <a:pt x="46" y="96"/>
                  </a:cubicBezTo>
                  <a:cubicBezTo>
                    <a:pt x="48" y="105"/>
                    <a:pt x="43" y="114"/>
                    <a:pt x="34" y="116"/>
                  </a:cubicBezTo>
                  <a:cubicBezTo>
                    <a:pt x="32" y="116"/>
                    <a:pt x="31" y="117"/>
                    <a:pt x="30" y="117"/>
                  </a:cubicBezTo>
                  <a:cubicBezTo>
                    <a:pt x="22" y="117"/>
                    <a:pt x="15" y="111"/>
                    <a:pt x="13" y="104"/>
                  </a:cubicBezTo>
                  <a:cubicBezTo>
                    <a:pt x="13" y="104"/>
                    <a:pt x="13" y="104"/>
                    <a:pt x="13" y="104"/>
                  </a:cubicBezTo>
                  <a:lnTo>
                    <a:pt x="8" y="84"/>
                  </a:lnTo>
                  <a:close/>
                  <a:moveTo>
                    <a:pt x="90" y="121"/>
                  </a:moveTo>
                  <a:cubicBezTo>
                    <a:pt x="111" y="126"/>
                    <a:pt x="111" y="126"/>
                    <a:pt x="111" y="126"/>
                  </a:cubicBezTo>
                  <a:cubicBezTo>
                    <a:pt x="111" y="126"/>
                    <a:pt x="111" y="126"/>
                    <a:pt x="111" y="126"/>
                  </a:cubicBezTo>
                  <a:cubicBezTo>
                    <a:pt x="120" y="128"/>
                    <a:pt x="129" y="122"/>
                    <a:pt x="131" y="113"/>
                  </a:cubicBezTo>
                  <a:cubicBezTo>
                    <a:pt x="133" y="103"/>
                    <a:pt x="127" y="94"/>
                    <a:pt x="118" y="92"/>
                  </a:cubicBezTo>
                  <a:cubicBezTo>
                    <a:pt x="118" y="92"/>
                    <a:pt x="118" y="92"/>
                    <a:pt x="118" y="92"/>
                  </a:cubicBezTo>
                  <a:cubicBezTo>
                    <a:pt x="98" y="87"/>
                    <a:pt x="98" y="87"/>
                    <a:pt x="98" y="87"/>
                  </a:cubicBezTo>
                  <a:lnTo>
                    <a:pt x="90" y="121"/>
                  </a:lnTo>
                  <a:close/>
                  <a:moveTo>
                    <a:pt x="131" y="113"/>
                  </a:moveTo>
                  <a:cubicBezTo>
                    <a:pt x="134" y="103"/>
                    <a:pt x="128" y="94"/>
                    <a:pt x="119" y="92"/>
                  </a:cubicBezTo>
                  <a:cubicBezTo>
                    <a:pt x="119" y="92"/>
                    <a:pt x="119" y="92"/>
                    <a:pt x="119" y="92"/>
                  </a:cubicBezTo>
                  <a:cubicBezTo>
                    <a:pt x="98" y="87"/>
                    <a:pt x="98" y="87"/>
                    <a:pt x="98" y="87"/>
                  </a:cubicBezTo>
                  <a:cubicBezTo>
                    <a:pt x="90" y="121"/>
                    <a:pt x="90" y="121"/>
                    <a:pt x="90" y="121"/>
                  </a:cubicBezTo>
                  <a:cubicBezTo>
                    <a:pt x="111" y="126"/>
                    <a:pt x="111" y="126"/>
                    <a:pt x="111" y="126"/>
                  </a:cubicBezTo>
                  <a:cubicBezTo>
                    <a:pt x="111" y="126"/>
                    <a:pt x="111" y="126"/>
                    <a:pt x="111" y="126"/>
                  </a:cubicBezTo>
                  <a:cubicBezTo>
                    <a:pt x="111" y="126"/>
                    <a:pt x="111" y="126"/>
                    <a:pt x="111" y="126"/>
                  </a:cubicBezTo>
                  <a:cubicBezTo>
                    <a:pt x="112" y="126"/>
                    <a:pt x="113" y="126"/>
                    <a:pt x="114" y="126"/>
                  </a:cubicBezTo>
                  <a:cubicBezTo>
                    <a:pt x="122" y="126"/>
                    <a:pt x="129" y="121"/>
                    <a:pt x="131" y="113"/>
                  </a:cubicBezTo>
                  <a:close/>
                  <a:moveTo>
                    <a:pt x="91" y="121"/>
                  </a:moveTo>
                  <a:cubicBezTo>
                    <a:pt x="98" y="88"/>
                    <a:pt x="98" y="88"/>
                    <a:pt x="98" y="88"/>
                  </a:cubicBezTo>
                  <a:cubicBezTo>
                    <a:pt x="118" y="92"/>
                    <a:pt x="118" y="92"/>
                    <a:pt x="118" y="92"/>
                  </a:cubicBezTo>
                  <a:cubicBezTo>
                    <a:pt x="118" y="92"/>
                    <a:pt x="118" y="92"/>
                    <a:pt x="118" y="92"/>
                  </a:cubicBezTo>
                  <a:cubicBezTo>
                    <a:pt x="118" y="93"/>
                    <a:pt x="118" y="93"/>
                    <a:pt x="118" y="93"/>
                  </a:cubicBezTo>
                  <a:cubicBezTo>
                    <a:pt x="127" y="95"/>
                    <a:pt x="132" y="104"/>
                    <a:pt x="130" y="113"/>
                  </a:cubicBezTo>
                  <a:cubicBezTo>
                    <a:pt x="129" y="120"/>
                    <a:pt x="122" y="125"/>
                    <a:pt x="114" y="125"/>
                  </a:cubicBezTo>
                  <a:cubicBezTo>
                    <a:pt x="113" y="125"/>
                    <a:pt x="112" y="125"/>
                    <a:pt x="111" y="125"/>
                  </a:cubicBezTo>
                  <a:cubicBezTo>
                    <a:pt x="110" y="125"/>
                    <a:pt x="110" y="125"/>
                    <a:pt x="110" y="125"/>
                  </a:cubicBezTo>
                  <a:lnTo>
                    <a:pt x="91" y="121"/>
                  </a:lnTo>
                  <a:close/>
                  <a:moveTo>
                    <a:pt x="98" y="87"/>
                  </a:moveTo>
                  <a:cubicBezTo>
                    <a:pt x="78" y="82"/>
                    <a:pt x="78" y="82"/>
                    <a:pt x="78" y="82"/>
                  </a:cubicBezTo>
                  <a:cubicBezTo>
                    <a:pt x="77" y="82"/>
                    <a:pt x="77" y="82"/>
                    <a:pt x="77" y="82"/>
                  </a:cubicBezTo>
                  <a:cubicBezTo>
                    <a:pt x="77" y="82"/>
                    <a:pt x="77" y="82"/>
                    <a:pt x="77" y="82"/>
                  </a:cubicBezTo>
                  <a:cubicBezTo>
                    <a:pt x="76" y="82"/>
                    <a:pt x="75" y="82"/>
                    <a:pt x="74" y="82"/>
                  </a:cubicBezTo>
                  <a:cubicBezTo>
                    <a:pt x="66" y="82"/>
                    <a:pt x="59" y="87"/>
                    <a:pt x="57" y="96"/>
                  </a:cubicBezTo>
                  <a:cubicBezTo>
                    <a:pt x="55" y="105"/>
                    <a:pt x="60" y="114"/>
                    <a:pt x="69" y="117"/>
                  </a:cubicBezTo>
                  <a:cubicBezTo>
                    <a:pt x="69" y="117"/>
                    <a:pt x="69" y="117"/>
                    <a:pt x="69" y="117"/>
                  </a:cubicBezTo>
                  <a:cubicBezTo>
                    <a:pt x="91" y="122"/>
                    <a:pt x="91" y="122"/>
                    <a:pt x="91" y="122"/>
                  </a:cubicBezTo>
                  <a:lnTo>
                    <a:pt x="98" y="87"/>
                  </a:lnTo>
                  <a:close/>
                  <a:moveTo>
                    <a:pt x="70" y="116"/>
                  </a:moveTo>
                  <a:cubicBezTo>
                    <a:pt x="70" y="116"/>
                    <a:pt x="70" y="116"/>
                    <a:pt x="70" y="116"/>
                  </a:cubicBezTo>
                  <a:cubicBezTo>
                    <a:pt x="61" y="113"/>
                    <a:pt x="56" y="105"/>
                    <a:pt x="58" y="96"/>
                  </a:cubicBezTo>
                  <a:cubicBezTo>
                    <a:pt x="59" y="88"/>
                    <a:pt x="66" y="83"/>
                    <a:pt x="74" y="83"/>
                  </a:cubicBezTo>
                  <a:cubicBezTo>
                    <a:pt x="75" y="83"/>
                    <a:pt x="76" y="83"/>
                    <a:pt x="77" y="83"/>
                  </a:cubicBezTo>
                  <a:cubicBezTo>
                    <a:pt x="97" y="88"/>
                    <a:pt x="97" y="88"/>
                    <a:pt x="97" y="88"/>
                  </a:cubicBezTo>
                  <a:cubicBezTo>
                    <a:pt x="90" y="120"/>
                    <a:pt x="90" y="120"/>
                    <a:pt x="90" y="120"/>
                  </a:cubicBezTo>
                  <a:cubicBezTo>
                    <a:pt x="70" y="116"/>
                    <a:pt x="70" y="116"/>
                    <a:pt x="70" y="116"/>
                  </a:cubicBezTo>
                  <a:close/>
                  <a:moveTo>
                    <a:pt x="47" y="160"/>
                  </a:moveTo>
                  <a:cubicBezTo>
                    <a:pt x="36" y="142"/>
                    <a:pt x="36" y="142"/>
                    <a:pt x="36" y="142"/>
                  </a:cubicBezTo>
                  <a:cubicBezTo>
                    <a:pt x="36" y="142"/>
                    <a:pt x="36" y="142"/>
                    <a:pt x="36" y="142"/>
                  </a:cubicBezTo>
                  <a:cubicBezTo>
                    <a:pt x="31" y="134"/>
                    <a:pt x="20" y="132"/>
                    <a:pt x="13" y="137"/>
                  </a:cubicBezTo>
                  <a:cubicBezTo>
                    <a:pt x="5" y="142"/>
                    <a:pt x="2" y="152"/>
                    <a:pt x="7" y="160"/>
                  </a:cubicBezTo>
                  <a:cubicBezTo>
                    <a:pt x="7" y="160"/>
                    <a:pt x="7" y="160"/>
                    <a:pt x="7" y="160"/>
                  </a:cubicBezTo>
                  <a:cubicBezTo>
                    <a:pt x="18" y="178"/>
                    <a:pt x="18" y="178"/>
                    <a:pt x="18" y="178"/>
                  </a:cubicBezTo>
                  <a:lnTo>
                    <a:pt x="47" y="160"/>
                  </a:lnTo>
                  <a:close/>
                  <a:moveTo>
                    <a:pt x="48" y="160"/>
                  </a:moveTo>
                  <a:cubicBezTo>
                    <a:pt x="36" y="142"/>
                    <a:pt x="36" y="142"/>
                    <a:pt x="36" y="142"/>
                  </a:cubicBezTo>
                  <a:cubicBezTo>
                    <a:pt x="36" y="141"/>
                    <a:pt x="36" y="141"/>
                    <a:pt x="36" y="141"/>
                  </a:cubicBezTo>
                  <a:cubicBezTo>
                    <a:pt x="36" y="141"/>
                    <a:pt x="36" y="141"/>
                    <a:pt x="36" y="141"/>
                  </a:cubicBezTo>
                  <a:cubicBezTo>
                    <a:pt x="33" y="136"/>
                    <a:pt x="27" y="134"/>
                    <a:pt x="22" y="134"/>
                  </a:cubicBezTo>
                  <a:cubicBezTo>
                    <a:pt x="18" y="134"/>
                    <a:pt x="15" y="135"/>
                    <a:pt x="12" y="136"/>
                  </a:cubicBezTo>
                  <a:cubicBezTo>
                    <a:pt x="4" y="141"/>
                    <a:pt x="2" y="152"/>
                    <a:pt x="6" y="160"/>
                  </a:cubicBezTo>
                  <a:cubicBezTo>
                    <a:pt x="6" y="160"/>
                    <a:pt x="6" y="160"/>
                    <a:pt x="6" y="160"/>
                  </a:cubicBezTo>
                  <a:cubicBezTo>
                    <a:pt x="18" y="179"/>
                    <a:pt x="18" y="179"/>
                    <a:pt x="18" y="179"/>
                  </a:cubicBezTo>
                  <a:lnTo>
                    <a:pt x="48" y="160"/>
                  </a:lnTo>
                  <a:close/>
                  <a:moveTo>
                    <a:pt x="7" y="160"/>
                  </a:moveTo>
                  <a:cubicBezTo>
                    <a:pt x="7" y="160"/>
                    <a:pt x="7" y="160"/>
                    <a:pt x="7" y="160"/>
                  </a:cubicBezTo>
                  <a:cubicBezTo>
                    <a:pt x="3" y="152"/>
                    <a:pt x="5" y="142"/>
                    <a:pt x="13" y="137"/>
                  </a:cubicBezTo>
                  <a:cubicBezTo>
                    <a:pt x="15" y="135"/>
                    <a:pt x="19" y="135"/>
                    <a:pt x="22" y="135"/>
                  </a:cubicBezTo>
                  <a:cubicBezTo>
                    <a:pt x="27" y="135"/>
                    <a:pt x="33" y="137"/>
                    <a:pt x="36" y="142"/>
                  </a:cubicBezTo>
                  <a:cubicBezTo>
                    <a:pt x="47" y="160"/>
                    <a:pt x="47" y="160"/>
                    <a:pt x="47" y="160"/>
                  </a:cubicBezTo>
                  <a:cubicBezTo>
                    <a:pt x="18" y="177"/>
                    <a:pt x="18" y="177"/>
                    <a:pt x="18" y="177"/>
                  </a:cubicBezTo>
                  <a:cubicBezTo>
                    <a:pt x="7" y="160"/>
                    <a:pt x="7" y="160"/>
                    <a:pt x="7" y="160"/>
                  </a:cubicBezTo>
                  <a:close/>
                  <a:moveTo>
                    <a:pt x="53" y="201"/>
                  </a:moveTo>
                  <a:cubicBezTo>
                    <a:pt x="61" y="196"/>
                    <a:pt x="64" y="186"/>
                    <a:pt x="59" y="178"/>
                  </a:cubicBezTo>
                  <a:cubicBezTo>
                    <a:pt x="59" y="178"/>
                    <a:pt x="59" y="178"/>
                    <a:pt x="59" y="178"/>
                  </a:cubicBezTo>
                  <a:cubicBezTo>
                    <a:pt x="47" y="159"/>
                    <a:pt x="47" y="159"/>
                    <a:pt x="47" y="159"/>
                  </a:cubicBezTo>
                  <a:cubicBezTo>
                    <a:pt x="17" y="178"/>
                    <a:pt x="17" y="178"/>
                    <a:pt x="17" y="178"/>
                  </a:cubicBezTo>
                  <a:cubicBezTo>
                    <a:pt x="29" y="196"/>
                    <a:pt x="29" y="196"/>
                    <a:pt x="29" y="196"/>
                  </a:cubicBezTo>
                  <a:cubicBezTo>
                    <a:pt x="29" y="196"/>
                    <a:pt x="29" y="196"/>
                    <a:pt x="29" y="196"/>
                  </a:cubicBezTo>
                  <a:cubicBezTo>
                    <a:pt x="29" y="196"/>
                    <a:pt x="29" y="196"/>
                    <a:pt x="29" y="196"/>
                  </a:cubicBezTo>
                  <a:cubicBezTo>
                    <a:pt x="32" y="201"/>
                    <a:pt x="38" y="204"/>
                    <a:pt x="44" y="204"/>
                  </a:cubicBezTo>
                  <a:cubicBezTo>
                    <a:pt x="47" y="204"/>
                    <a:pt x="50" y="203"/>
                    <a:pt x="53" y="201"/>
                  </a:cubicBezTo>
                  <a:close/>
                  <a:moveTo>
                    <a:pt x="19" y="178"/>
                  </a:moveTo>
                  <a:cubicBezTo>
                    <a:pt x="47" y="160"/>
                    <a:pt x="47" y="160"/>
                    <a:pt x="47" y="160"/>
                  </a:cubicBezTo>
                  <a:cubicBezTo>
                    <a:pt x="58" y="177"/>
                    <a:pt x="58" y="177"/>
                    <a:pt x="58" y="177"/>
                  </a:cubicBezTo>
                  <a:cubicBezTo>
                    <a:pt x="58" y="177"/>
                    <a:pt x="58" y="177"/>
                    <a:pt x="58" y="177"/>
                  </a:cubicBezTo>
                  <a:cubicBezTo>
                    <a:pt x="58" y="178"/>
                    <a:pt x="58" y="178"/>
                    <a:pt x="58" y="178"/>
                  </a:cubicBezTo>
                  <a:cubicBezTo>
                    <a:pt x="63" y="186"/>
                    <a:pt x="60" y="196"/>
                    <a:pt x="52" y="200"/>
                  </a:cubicBezTo>
                  <a:cubicBezTo>
                    <a:pt x="50" y="202"/>
                    <a:pt x="47" y="203"/>
                    <a:pt x="44" y="203"/>
                  </a:cubicBezTo>
                  <a:cubicBezTo>
                    <a:pt x="38" y="203"/>
                    <a:pt x="33" y="200"/>
                    <a:pt x="30" y="195"/>
                  </a:cubicBezTo>
                  <a:cubicBezTo>
                    <a:pt x="29" y="195"/>
                    <a:pt x="29" y="195"/>
                    <a:pt x="29" y="195"/>
                  </a:cubicBezTo>
                  <a:lnTo>
                    <a:pt x="19" y="178"/>
                  </a:lnTo>
                  <a:close/>
                  <a:moveTo>
                    <a:pt x="97" y="167"/>
                  </a:moveTo>
                  <a:cubicBezTo>
                    <a:pt x="118" y="165"/>
                    <a:pt x="118" y="165"/>
                    <a:pt x="118" y="165"/>
                  </a:cubicBezTo>
                  <a:cubicBezTo>
                    <a:pt x="118" y="165"/>
                    <a:pt x="118" y="165"/>
                    <a:pt x="118" y="165"/>
                  </a:cubicBezTo>
                  <a:cubicBezTo>
                    <a:pt x="127" y="165"/>
                    <a:pt x="135" y="157"/>
                    <a:pt x="134" y="147"/>
                  </a:cubicBezTo>
                  <a:cubicBezTo>
                    <a:pt x="134" y="138"/>
                    <a:pt x="126" y="131"/>
                    <a:pt x="116" y="131"/>
                  </a:cubicBezTo>
                  <a:cubicBezTo>
                    <a:pt x="116" y="131"/>
                    <a:pt x="116" y="131"/>
                    <a:pt x="116" y="131"/>
                  </a:cubicBezTo>
                  <a:cubicBezTo>
                    <a:pt x="95" y="132"/>
                    <a:pt x="95" y="132"/>
                    <a:pt x="95" y="132"/>
                  </a:cubicBezTo>
                  <a:lnTo>
                    <a:pt x="97" y="167"/>
                  </a:lnTo>
                  <a:close/>
                  <a:moveTo>
                    <a:pt x="118" y="166"/>
                  </a:moveTo>
                  <a:cubicBezTo>
                    <a:pt x="119" y="166"/>
                    <a:pt x="119" y="166"/>
                    <a:pt x="119" y="166"/>
                  </a:cubicBezTo>
                  <a:cubicBezTo>
                    <a:pt x="119" y="166"/>
                    <a:pt x="119" y="166"/>
                    <a:pt x="119" y="166"/>
                  </a:cubicBezTo>
                  <a:cubicBezTo>
                    <a:pt x="128" y="165"/>
                    <a:pt x="135" y="157"/>
                    <a:pt x="135" y="147"/>
                  </a:cubicBezTo>
                  <a:cubicBezTo>
                    <a:pt x="134" y="138"/>
                    <a:pt x="126" y="130"/>
                    <a:pt x="117" y="130"/>
                  </a:cubicBezTo>
                  <a:cubicBezTo>
                    <a:pt x="117" y="130"/>
                    <a:pt x="117" y="130"/>
                    <a:pt x="117" y="130"/>
                  </a:cubicBezTo>
                  <a:cubicBezTo>
                    <a:pt x="95" y="132"/>
                    <a:pt x="95" y="132"/>
                    <a:pt x="95" y="132"/>
                  </a:cubicBezTo>
                  <a:cubicBezTo>
                    <a:pt x="97" y="167"/>
                    <a:pt x="97" y="167"/>
                    <a:pt x="97" y="167"/>
                  </a:cubicBezTo>
                  <a:cubicBezTo>
                    <a:pt x="97" y="167"/>
                    <a:pt x="97" y="167"/>
                    <a:pt x="97" y="167"/>
                  </a:cubicBezTo>
                  <a:lnTo>
                    <a:pt x="118" y="166"/>
                  </a:lnTo>
                  <a:close/>
                  <a:moveTo>
                    <a:pt x="116" y="131"/>
                  </a:moveTo>
                  <a:cubicBezTo>
                    <a:pt x="116" y="131"/>
                    <a:pt x="116" y="131"/>
                    <a:pt x="116" y="131"/>
                  </a:cubicBezTo>
                  <a:cubicBezTo>
                    <a:pt x="116" y="131"/>
                    <a:pt x="116" y="131"/>
                    <a:pt x="116" y="131"/>
                  </a:cubicBezTo>
                  <a:cubicBezTo>
                    <a:pt x="126" y="131"/>
                    <a:pt x="133" y="138"/>
                    <a:pt x="134" y="147"/>
                  </a:cubicBezTo>
                  <a:cubicBezTo>
                    <a:pt x="134" y="156"/>
                    <a:pt x="127" y="164"/>
                    <a:pt x="118" y="165"/>
                  </a:cubicBezTo>
                  <a:cubicBezTo>
                    <a:pt x="98" y="166"/>
                    <a:pt x="98" y="166"/>
                    <a:pt x="98" y="166"/>
                  </a:cubicBezTo>
                  <a:cubicBezTo>
                    <a:pt x="96" y="133"/>
                    <a:pt x="96" y="133"/>
                    <a:pt x="96" y="133"/>
                  </a:cubicBezTo>
                  <a:lnTo>
                    <a:pt x="116" y="131"/>
                  </a:lnTo>
                  <a:close/>
                  <a:moveTo>
                    <a:pt x="98" y="167"/>
                  </a:moveTo>
                  <a:cubicBezTo>
                    <a:pt x="96" y="132"/>
                    <a:pt x="96" y="132"/>
                    <a:pt x="96" y="132"/>
                  </a:cubicBezTo>
                  <a:cubicBezTo>
                    <a:pt x="96" y="132"/>
                    <a:pt x="96" y="132"/>
                    <a:pt x="96" y="132"/>
                  </a:cubicBezTo>
                  <a:cubicBezTo>
                    <a:pt x="74" y="133"/>
                    <a:pt x="74" y="133"/>
                    <a:pt x="74" y="133"/>
                  </a:cubicBezTo>
                  <a:cubicBezTo>
                    <a:pt x="74" y="133"/>
                    <a:pt x="74" y="133"/>
                    <a:pt x="74" y="133"/>
                  </a:cubicBezTo>
                  <a:cubicBezTo>
                    <a:pt x="74" y="133"/>
                    <a:pt x="74" y="133"/>
                    <a:pt x="74" y="133"/>
                  </a:cubicBezTo>
                  <a:cubicBezTo>
                    <a:pt x="64" y="134"/>
                    <a:pt x="57" y="142"/>
                    <a:pt x="58" y="151"/>
                  </a:cubicBezTo>
                  <a:cubicBezTo>
                    <a:pt x="58" y="161"/>
                    <a:pt x="66" y="168"/>
                    <a:pt x="76" y="168"/>
                  </a:cubicBezTo>
                  <a:cubicBezTo>
                    <a:pt x="76" y="168"/>
                    <a:pt x="76" y="168"/>
                    <a:pt x="76" y="168"/>
                  </a:cubicBezTo>
                  <a:cubicBezTo>
                    <a:pt x="76" y="168"/>
                    <a:pt x="76" y="168"/>
                    <a:pt x="76" y="168"/>
                  </a:cubicBezTo>
                  <a:lnTo>
                    <a:pt x="98" y="167"/>
                  </a:lnTo>
                  <a:close/>
                  <a:moveTo>
                    <a:pt x="95" y="133"/>
                  </a:moveTo>
                  <a:cubicBezTo>
                    <a:pt x="97" y="166"/>
                    <a:pt x="97" y="166"/>
                    <a:pt x="97" y="166"/>
                  </a:cubicBezTo>
                  <a:cubicBezTo>
                    <a:pt x="77" y="167"/>
                    <a:pt x="77" y="167"/>
                    <a:pt x="77" y="167"/>
                  </a:cubicBezTo>
                  <a:cubicBezTo>
                    <a:pt x="77" y="167"/>
                    <a:pt x="77" y="167"/>
                    <a:pt x="77" y="167"/>
                  </a:cubicBezTo>
                  <a:cubicBezTo>
                    <a:pt x="76" y="167"/>
                    <a:pt x="76" y="167"/>
                    <a:pt x="76" y="167"/>
                  </a:cubicBezTo>
                  <a:cubicBezTo>
                    <a:pt x="76" y="167"/>
                    <a:pt x="76" y="167"/>
                    <a:pt x="76" y="167"/>
                  </a:cubicBezTo>
                  <a:cubicBezTo>
                    <a:pt x="67" y="167"/>
                    <a:pt x="59" y="160"/>
                    <a:pt x="59" y="151"/>
                  </a:cubicBezTo>
                  <a:cubicBezTo>
                    <a:pt x="58" y="142"/>
                    <a:pt x="65" y="134"/>
                    <a:pt x="74" y="134"/>
                  </a:cubicBezTo>
                  <a:cubicBezTo>
                    <a:pt x="75" y="134"/>
                    <a:pt x="75" y="134"/>
                    <a:pt x="75" y="134"/>
                  </a:cubicBezTo>
                  <a:lnTo>
                    <a:pt x="95" y="133"/>
                  </a:lnTo>
                  <a:close/>
                  <a:moveTo>
                    <a:pt x="150" y="74"/>
                  </a:moveTo>
                  <a:cubicBezTo>
                    <a:pt x="162" y="91"/>
                    <a:pt x="162" y="91"/>
                    <a:pt x="162" y="91"/>
                  </a:cubicBezTo>
                  <a:cubicBezTo>
                    <a:pt x="162" y="91"/>
                    <a:pt x="162" y="91"/>
                    <a:pt x="162" y="91"/>
                  </a:cubicBezTo>
                  <a:cubicBezTo>
                    <a:pt x="168" y="98"/>
                    <a:pt x="178" y="100"/>
                    <a:pt x="186" y="95"/>
                  </a:cubicBezTo>
                  <a:cubicBezTo>
                    <a:pt x="193" y="89"/>
                    <a:pt x="195" y="79"/>
                    <a:pt x="190" y="71"/>
                  </a:cubicBezTo>
                  <a:cubicBezTo>
                    <a:pt x="190" y="71"/>
                    <a:pt x="190" y="71"/>
                    <a:pt x="190" y="71"/>
                  </a:cubicBezTo>
                  <a:cubicBezTo>
                    <a:pt x="178" y="54"/>
                    <a:pt x="178" y="54"/>
                    <a:pt x="178" y="54"/>
                  </a:cubicBezTo>
                  <a:lnTo>
                    <a:pt x="150" y="74"/>
                  </a:lnTo>
                  <a:close/>
                  <a:moveTo>
                    <a:pt x="186" y="95"/>
                  </a:moveTo>
                  <a:cubicBezTo>
                    <a:pt x="194" y="90"/>
                    <a:pt x="196" y="79"/>
                    <a:pt x="191" y="71"/>
                  </a:cubicBezTo>
                  <a:cubicBezTo>
                    <a:pt x="191" y="71"/>
                    <a:pt x="191" y="71"/>
                    <a:pt x="191" y="71"/>
                  </a:cubicBezTo>
                  <a:cubicBezTo>
                    <a:pt x="178" y="53"/>
                    <a:pt x="178" y="53"/>
                    <a:pt x="178" y="53"/>
                  </a:cubicBezTo>
                  <a:cubicBezTo>
                    <a:pt x="149" y="74"/>
                    <a:pt x="149" y="74"/>
                    <a:pt x="149" y="74"/>
                  </a:cubicBezTo>
                  <a:cubicBezTo>
                    <a:pt x="162" y="91"/>
                    <a:pt x="162" y="91"/>
                    <a:pt x="162" y="91"/>
                  </a:cubicBezTo>
                  <a:cubicBezTo>
                    <a:pt x="162" y="92"/>
                    <a:pt x="162" y="92"/>
                    <a:pt x="162" y="92"/>
                  </a:cubicBezTo>
                  <a:cubicBezTo>
                    <a:pt x="162" y="92"/>
                    <a:pt x="162" y="92"/>
                    <a:pt x="162" y="92"/>
                  </a:cubicBezTo>
                  <a:cubicBezTo>
                    <a:pt x="165" y="96"/>
                    <a:pt x="170" y="98"/>
                    <a:pt x="176" y="98"/>
                  </a:cubicBezTo>
                  <a:cubicBezTo>
                    <a:pt x="180" y="98"/>
                    <a:pt x="183" y="97"/>
                    <a:pt x="186" y="95"/>
                  </a:cubicBezTo>
                  <a:close/>
                  <a:moveTo>
                    <a:pt x="151" y="74"/>
                  </a:moveTo>
                  <a:cubicBezTo>
                    <a:pt x="178" y="55"/>
                    <a:pt x="178" y="55"/>
                    <a:pt x="178" y="55"/>
                  </a:cubicBezTo>
                  <a:cubicBezTo>
                    <a:pt x="190" y="71"/>
                    <a:pt x="190" y="71"/>
                    <a:pt x="190" y="71"/>
                  </a:cubicBezTo>
                  <a:cubicBezTo>
                    <a:pt x="190" y="71"/>
                    <a:pt x="190" y="71"/>
                    <a:pt x="190" y="71"/>
                  </a:cubicBezTo>
                  <a:cubicBezTo>
                    <a:pt x="190" y="71"/>
                    <a:pt x="190" y="71"/>
                    <a:pt x="190" y="71"/>
                  </a:cubicBezTo>
                  <a:cubicBezTo>
                    <a:pt x="195" y="79"/>
                    <a:pt x="193" y="89"/>
                    <a:pt x="185" y="94"/>
                  </a:cubicBezTo>
                  <a:cubicBezTo>
                    <a:pt x="183" y="96"/>
                    <a:pt x="179" y="97"/>
                    <a:pt x="176" y="97"/>
                  </a:cubicBezTo>
                  <a:cubicBezTo>
                    <a:pt x="171" y="97"/>
                    <a:pt x="166" y="95"/>
                    <a:pt x="162" y="91"/>
                  </a:cubicBezTo>
                  <a:cubicBezTo>
                    <a:pt x="162" y="90"/>
                    <a:pt x="162" y="90"/>
                    <a:pt x="162" y="90"/>
                  </a:cubicBezTo>
                  <a:lnTo>
                    <a:pt x="151" y="74"/>
                  </a:lnTo>
                  <a:close/>
                  <a:moveTo>
                    <a:pt x="179" y="54"/>
                  </a:moveTo>
                  <a:cubicBezTo>
                    <a:pt x="167" y="36"/>
                    <a:pt x="167" y="36"/>
                    <a:pt x="167" y="36"/>
                  </a:cubicBezTo>
                  <a:cubicBezTo>
                    <a:pt x="166" y="36"/>
                    <a:pt x="166" y="36"/>
                    <a:pt x="166" y="36"/>
                  </a:cubicBezTo>
                  <a:cubicBezTo>
                    <a:pt x="166" y="36"/>
                    <a:pt x="166" y="36"/>
                    <a:pt x="166" y="36"/>
                  </a:cubicBezTo>
                  <a:cubicBezTo>
                    <a:pt x="163" y="32"/>
                    <a:pt x="158" y="29"/>
                    <a:pt x="152" y="29"/>
                  </a:cubicBezTo>
                  <a:cubicBezTo>
                    <a:pt x="149" y="29"/>
                    <a:pt x="145" y="30"/>
                    <a:pt x="142" y="32"/>
                  </a:cubicBezTo>
                  <a:cubicBezTo>
                    <a:pt x="134" y="38"/>
                    <a:pt x="132" y="48"/>
                    <a:pt x="137" y="56"/>
                  </a:cubicBezTo>
                  <a:cubicBezTo>
                    <a:pt x="137" y="56"/>
                    <a:pt x="137" y="56"/>
                    <a:pt x="137" y="56"/>
                  </a:cubicBezTo>
                  <a:cubicBezTo>
                    <a:pt x="150" y="74"/>
                    <a:pt x="150" y="74"/>
                    <a:pt x="150" y="74"/>
                  </a:cubicBezTo>
                  <a:lnTo>
                    <a:pt x="179" y="54"/>
                  </a:lnTo>
                  <a:close/>
                  <a:moveTo>
                    <a:pt x="139" y="57"/>
                  </a:moveTo>
                  <a:cubicBezTo>
                    <a:pt x="138" y="56"/>
                    <a:pt x="138" y="56"/>
                    <a:pt x="138" y="56"/>
                  </a:cubicBezTo>
                  <a:cubicBezTo>
                    <a:pt x="133" y="49"/>
                    <a:pt x="135" y="38"/>
                    <a:pt x="143" y="33"/>
                  </a:cubicBezTo>
                  <a:cubicBezTo>
                    <a:pt x="145" y="31"/>
                    <a:pt x="149" y="30"/>
                    <a:pt x="152" y="30"/>
                  </a:cubicBezTo>
                  <a:cubicBezTo>
                    <a:pt x="157" y="30"/>
                    <a:pt x="163" y="33"/>
                    <a:pt x="166" y="37"/>
                  </a:cubicBezTo>
                  <a:cubicBezTo>
                    <a:pt x="177" y="54"/>
                    <a:pt x="177" y="54"/>
                    <a:pt x="177" y="54"/>
                  </a:cubicBezTo>
                  <a:cubicBezTo>
                    <a:pt x="150" y="73"/>
                    <a:pt x="150" y="73"/>
                    <a:pt x="150" y="73"/>
                  </a:cubicBezTo>
                  <a:cubicBezTo>
                    <a:pt x="139" y="57"/>
                    <a:pt x="139" y="57"/>
                    <a:pt x="139" y="57"/>
                  </a:cubicBezTo>
                  <a:close/>
                  <a:moveTo>
                    <a:pt x="140" y="185"/>
                  </a:moveTo>
                  <a:cubicBezTo>
                    <a:pt x="123" y="197"/>
                    <a:pt x="123" y="197"/>
                    <a:pt x="123" y="197"/>
                  </a:cubicBezTo>
                  <a:cubicBezTo>
                    <a:pt x="123" y="197"/>
                    <a:pt x="123" y="197"/>
                    <a:pt x="123" y="197"/>
                  </a:cubicBezTo>
                  <a:cubicBezTo>
                    <a:pt x="116" y="203"/>
                    <a:pt x="114" y="214"/>
                    <a:pt x="120" y="221"/>
                  </a:cubicBezTo>
                  <a:cubicBezTo>
                    <a:pt x="126" y="229"/>
                    <a:pt x="136" y="230"/>
                    <a:pt x="144" y="225"/>
                  </a:cubicBezTo>
                  <a:cubicBezTo>
                    <a:pt x="144" y="225"/>
                    <a:pt x="144" y="225"/>
                    <a:pt x="144" y="225"/>
                  </a:cubicBezTo>
                  <a:cubicBezTo>
                    <a:pt x="161" y="212"/>
                    <a:pt x="161" y="212"/>
                    <a:pt x="161" y="212"/>
                  </a:cubicBezTo>
                  <a:lnTo>
                    <a:pt x="140" y="185"/>
                  </a:lnTo>
                  <a:close/>
                  <a:moveTo>
                    <a:pt x="144" y="225"/>
                  </a:moveTo>
                  <a:cubicBezTo>
                    <a:pt x="144" y="225"/>
                    <a:pt x="144" y="225"/>
                    <a:pt x="144" y="225"/>
                  </a:cubicBezTo>
                  <a:cubicBezTo>
                    <a:pt x="161" y="212"/>
                    <a:pt x="161" y="212"/>
                    <a:pt x="161" y="212"/>
                  </a:cubicBezTo>
                  <a:cubicBezTo>
                    <a:pt x="140" y="184"/>
                    <a:pt x="140" y="184"/>
                    <a:pt x="140" y="184"/>
                  </a:cubicBezTo>
                  <a:cubicBezTo>
                    <a:pt x="123" y="197"/>
                    <a:pt x="123" y="197"/>
                    <a:pt x="123" y="197"/>
                  </a:cubicBezTo>
                  <a:cubicBezTo>
                    <a:pt x="122" y="197"/>
                    <a:pt x="122" y="197"/>
                    <a:pt x="122" y="197"/>
                  </a:cubicBezTo>
                  <a:cubicBezTo>
                    <a:pt x="122" y="197"/>
                    <a:pt x="122" y="197"/>
                    <a:pt x="122" y="197"/>
                  </a:cubicBezTo>
                  <a:cubicBezTo>
                    <a:pt x="115" y="203"/>
                    <a:pt x="114" y="214"/>
                    <a:pt x="120" y="221"/>
                  </a:cubicBezTo>
                  <a:cubicBezTo>
                    <a:pt x="123" y="226"/>
                    <a:pt x="128" y="228"/>
                    <a:pt x="134" y="228"/>
                  </a:cubicBezTo>
                  <a:cubicBezTo>
                    <a:pt x="137" y="228"/>
                    <a:pt x="141" y="227"/>
                    <a:pt x="144" y="225"/>
                  </a:cubicBezTo>
                  <a:close/>
                  <a:moveTo>
                    <a:pt x="140" y="185"/>
                  </a:moveTo>
                  <a:cubicBezTo>
                    <a:pt x="160" y="212"/>
                    <a:pt x="160" y="212"/>
                    <a:pt x="160" y="212"/>
                  </a:cubicBezTo>
                  <a:cubicBezTo>
                    <a:pt x="144" y="224"/>
                    <a:pt x="144" y="224"/>
                    <a:pt x="144" y="224"/>
                  </a:cubicBezTo>
                  <a:cubicBezTo>
                    <a:pt x="144" y="224"/>
                    <a:pt x="144" y="224"/>
                    <a:pt x="144" y="224"/>
                  </a:cubicBezTo>
                  <a:cubicBezTo>
                    <a:pt x="144" y="224"/>
                    <a:pt x="144" y="224"/>
                    <a:pt x="144" y="224"/>
                  </a:cubicBezTo>
                  <a:cubicBezTo>
                    <a:pt x="141" y="226"/>
                    <a:pt x="137" y="227"/>
                    <a:pt x="134" y="227"/>
                  </a:cubicBezTo>
                  <a:cubicBezTo>
                    <a:pt x="129" y="227"/>
                    <a:pt x="124" y="225"/>
                    <a:pt x="121" y="221"/>
                  </a:cubicBezTo>
                  <a:cubicBezTo>
                    <a:pt x="115" y="214"/>
                    <a:pt x="116" y="203"/>
                    <a:pt x="123" y="198"/>
                  </a:cubicBezTo>
                  <a:cubicBezTo>
                    <a:pt x="124" y="197"/>
                    <a:pt x="124" y="197"/>
                    <a:pt x="124" y="197"/>
                  </a:cubicBezTo>
                  <a:lnTo>
                    <a:pt x="140" y="185"/>
                  </a:lnTo>
                  <a:close/>
                  <a:moveTo>
                    <a:pt x="178" y="200"/>
                  </a:moveTo>
                  <a:cubicBezTo>
                    <a:pt x="178" y="200"/>
                    <a:pt x="178" y="200"/>
                    <a:pt x="178" y="200"/>
                  </a:cubicBezTo>
                  <a:cubicBezTo>
                    <a:pt x="178" y="200"/>
                    <a:pt x="178" y="200"/>
                    <a:pt x="178" y="200"/>
                  </a:cubicBezTo>
                  <a:cubicBezTo>
                    <a:pt x="185" y="193"/>
                    <a:pt x="187" y="183"/>
                    <a:pt x="181" y="175"/>
                  </a:cubicBezTo>
                  <a:cubicBezTo>
                    <a:pt x="178" y="171"/>
                    <a:pt x="172" y="168"/>
                    <a:pt x="167" y="168"/>
                  </a:cubicBezTo>
                  <a:cubicBezTo>
                    <a:pt x="163" y="168"/>
                    <a:pt x="160" y="169"/>
                    <a:pt x="157" y="171"/>
                  </a:cubicBezTo>
                  <a:cubicBezTo>
                    <a:pt x="157" y="171"/>
                    <a:pt x="157" y="171"/>
                    <a:pt x="157" y="171"/>
                  </a:cubicBezTo>
                  <a:cubicBezTo>
                    <a:pt x="139" y="184"/>
                    <a:pt x="139" y="184"/>
                    <a:pt x="139" y="184"/>
                  </a:cubicBezTo>
                  <a:cubicBezTo>
                    <a:pt x="161" y="213"/>
                    <a:pt x="161" y="213"/>
                    <a:pt x="161" y="213"/>
                  </a:cubicBezTo>
                  <a:lnTo>
                    <a:pt x="178" y="200"/>
                  </a:lnTo>
                  <a:close/>
                  <a:moveTo>
                    <a:pt x="157" y="173"/>
                  </a:moveTo>
                  <a:cubicBezTo>
                    <a:pt x="157" y="173"/>
                    <a:pt x="157" y="173"/>
                    <a:pt x="157" y="173"/>
                  </a:cubicBezTo>
                  <a:cubicBezTo>
                    <a:pt x="157" y="172"/>
                    <a:pt x="157" y="172"/>
                    <a:pt x="157" y="172"/>
                  </a:cubicBezTo>
                  <a:cubicBezTo>
                    <a:pt x="160" y="170"/>
                    <a:pt x="163" y="169"/>
                    <a:pt x="167" y="169"/>
                  </a:cubicBezTo>
                  <a:cubicBezTo>
                    <a:pt x="172" y="169"/>
                    <a:pt x="177" y="172"/>
                    <a:pt x="180" y="176"/>
                  </a:cubicBezTo>
                  <a:cubicBezTo>
                    <a:pt x="186" y="183"/>
                    <a:pt x="184" y="193"/>
                    <a:pt x="177" y="199"/>
                  </a:cubicBezTo>
                  <a:cubicBezTo>
                    <a:pt x="161" y="211"/>
                    <a:pt x="161" y="211"/>
                    <a:pt x="161" y="211"/>
                  </a:cubicBezTo>
                  <a:cubicBezTo>
                    <a:pt x="141" y="185"/>
                    <a:pt x="141" y="185"/>
                    <a:pt x="141" y="185"/>
                  </a:cubicBezTo>
                  <a:lnTo>
                    <a:pt x="157" y="173"/>
                  </a:lnTo>
                  <a:close/>
                  <a:moveTo>
                    <a:pt x="214" y="43"/>
                  </a:moveTo>
                  <a:cubicBezTo>
                    <a:pt x="232" y="54"/>
                    <a:pt x="232" y="54"/>
                    <a:pt x="232" y="54"/>
                  </a:cubicBezTo>
                  <a:cubicBezTo>
                    <a:pt x="232" y="54"/>
                    <a:pt x="232" y="54"/>
                    <a:pt x="232" y="54"/>
                  </a:cubicBezTo>
                  <a:cubicBezTo>
                    <a:pt x="241" y="58"/>
                    <a:pt x="251" y="55"/>
                    <a:pt x="256" y="47"/>
                  </a:cubicBezTo>
                  <a:cubicBezTo>
                    <a:pt x="260" y="39"/>
                    <a:pt x="258" y="29"/>
                    <a:pt x="250" y="24"/>
                  </a:cubicBezTo>
                  <a:cubicBezTo>
                    <a:pt x="250" y="24"/>
                    <a:pt x="250" y="24"/>
                    <a:pt x="250" y="24"/>
                  </a:cubicBezTo>
                  <a:cubicBezTo>
                    <a:pt x="231" y="13"/>
                    <a:pt x="231" y="13"/>
                    <a:pt x="231" y="13"/>
                  </a:cubicBezTo>
                  <a:lnTo>
                    <a:pt x="214" y="43"/>
                  </a:lnTo>
                  <a:close/>
                  <a:moveTo>
                    <a:pt x="256" y="47"/>
                  </a:moveTo>
                  <a:cubicBezTo>
                    <a:pt x="261" y="39"/>
                    <a:pt x="258" y="29"/>
                    <a:pt x="250" y="24"/>
                  </a:cubicBezTo>
                  <a:cubicBezTo>
                    <a:pt x="250" y="23"/>
                    <a:pt x="250" y="23"/>
                    <a:pt x="250" y="23"/>
                  </a:cubicBezTo>
                  <a:cubicBezTo>
                    <a:pt x="231" y="12"/>
                    <a:pt x="231" y="12"/>
                    <a:pt x="231" y="12"/>
                  </a:cubicBezTo>
                  <a:cubicBezTo>
                    <a:pt x="214" y="43"/>
                    <a:pt x="214" y="43"/>
                    <a:pt x="214" y="43"/>
                  </a:cubicBezTo>
                  <a:cubicBezTo>
                    <a:pt x="232" y="54"/>
                    <a:pt x="232" y="54"/>
                    <a:pt x="232" y="54"/>
                  </a:cubicBezTo>
                  <a:cubicBezTo>
                    <a:pt x="233" y="54"/>
                    <a:pt x="233" y="54"/>
                    <a:pt x="233" y="54"/>
                  </a:cubicBezTo>
                  <a:cubicBezTo>
                    <a:pt x="233" y="54"/>
                    <a:pt x="233" y="54"/>
                    <a:pt x="233" y="54"/>
                  </a:cubicBezTo>
                  <a:cubicBezTo>
                    <a:pt x="235" y="55"/>
                    <a:pt x="238" y="56"/>
                    <a:pt x="241" y="56"/>
                  </a:cubicBezTo>
                  <a:cubicBezTo>
                    <a:pt x="247" y="56"/>
                    <a:pt x="253" y="53"/>
                    <a:pt x="256" y="47"/>
                  </a:cubicBezTo>
                  <a:close/>
                  <a:moveTo>
                    <a:pt x="215" y="43"/>
                  </a:moveTo>
                  <a:cubicBezTo>
                    <a:pt x="232" y="14"/>
                    <a:pt x="232" y="14"/>
                    <a:pt x="232" y="14"/>
                  </a:cubicBezTo>
                  <a:cubicBezTo>
                    <a:pt x="249" y="24"/>
                    <a:pt x="249" y="24"/>
                    <a:pt x="249" y="24"/>
                  </a:cubicBezTo>
                  <a:cubicBezTo>
                    <a:pt x="249" y="24"/>
                    <a:pt x="249" y="24"/>
                    <a:pt x="249" y="24"/>
                  </a:cubicBezTo>
                  <a:cubicBezTo>
                    <a:pt x="249" y="24"/>
                    <a:pt x="249" y="24"/>
                    <a:pt x="249" y="24"/>
                  </a:cubicBezTo>
                  <a:cubicBezTo>
                    <a:pt x="257" y="29"/>
                    <a:pt x="260" y="39"/>
                    <a:pt x="255" y="47"/>
                  </a:cubicBezTo>
                  <a:cubicBezTo>
                    <a:pt x="252" y="52"/>
                    <a:pt x="247" y="55"/>
                    <a:pt x="241" y="55"/>
                  </a:cubicBezTo>
                  <a:cubicBezTo>
                    <a:pt x="238" y="55"/>
                    <a:pt x="235" y="54"/>
                    <a:pt x="233" y="53"/>
                  </a:cubicBezTo>
                  <a:cubicBezTo>
                    <a:pt x="232" y="53"/>
                    <a:pt x="232" y="53"/>
                    <a:pt x="232" y="53"/>
                  </a:cubicBezTo>
                  <a:lnTo>
                    <a:pt x="215" y="43"/>
                  </a:lnTo>
                  <a:close/>
                  <a:moveTo>
                    <a:pt x="232" y="13"/>
                  </a:moveTo>
                  <a:cubicBezTo>
                    <a:pt x="214" y="2"/>
                    <a:pt x="214" y="2"/>
                    <a:pt x="214" y="2"/>
                  </a:cubicBezTo>
                  <a:cubicBezTo>
                    <a:pt x="213" y="2"/>
                    <a:pt x="213" y="2"/>
                    <a:pt x="213" y="2"/>
                  </a:cubicBezTo>
                  <a:cubicBezTo>
                    <a:pt x="213" y="2"/>
                    <a:pt x="213" y="2"/>
                    <a:pt x="213" y="2"/>
                  </a:cubicBezTo>
                  <a:cubicBezTo>
                    <a:pt x="211" y="1"/>
                    <a:pt x="208" y="0"/>
                    <a:pt x="205" y="0"/>
                  </a:cubicBezTo>
                  <a:cubicBezTo>
                    <a:pt x="199" y="0"/>
                    <a:pt x="193" y="3"/>
                    <a:pt x="190" y="9"/>
                  </a:cubicBezTo>
                  <a:cubicBezTo>
                    <a:pt x="185" y="17"/>
                    <a:pt x="187" y="27"/>
                    <a:pt x="195" y="33"/>
                  </a:cubicBezTo>
                  <a:cubicBezTo>
                    <a:pt x="195" y="33"/>
                    <a:pt x="195" y="33"/>
                    <a:pt x="195" y="33"/>
                  </a:cubicBezTo>
                  <a:cubicBezTo>
                    <a:pt x="214" y="44"/>
                    <a:pt x="214" y="44"/>
                    <a:pt x="214" y="44"/>
                  </a:cubicBezTo>
                  <a:lnTo>
                    <a:pt x="232" y="13"/>
                  </a:lnTo>
                  <a:close/>
                  <a:moveTo>
                    <a:pt x="197" y="32"/>
                  </a:moveTo>
                  <a:cubicBezTo>
                    <a:pt x="196" y="32"/>
                    <a:pt x="196" y="32"/>
                    <a:pt x="196" y="32"/>
                  </a:cubicBezTo>
                  <a:cubicBezTo>
                    <a:pt x="188" y="27"/>
                    <a:pt x="186" y="17"/>
                    <a:pt x="191" y="9"/>
                  </a:cubicBezTo>
                  <a:cubicBezTo>
                    <a:pt x="194" y="4"/>
                    <a:pt x="199" y="1"/>
                    <a:pt x="205" y="1"/>
                  </a:cubicBezTo>
                  <a:cubicBezTo>
                    <a:pt x="208" y="1"/>
                    <a:pt x="211" y="2"/>
                    <a:pt x="213" y="3"/>
                  </a:cubicBezTo>
                  <a:cubicBezTo>
                    <a:pt x="231" y="13"/>
                    <a:pt x="231" y="13"/>
                    <a:pt x="231" y="13"/>
                  </a:cubicBezTo>
                  <a:cubicBezTo>
                    <a:pt x="214" y="42"/>
                    <a:pt x="214" y="42"/>
                    <a:pt x="214" y="42"/>
                  </a:cubicBezTo>
                  <a:cubicBezTo>
                    <a:pt x="197" y="32"/>
                    <a:pt x="197" y="32"/>
                    <a:pt x="197" y="32"/>
                  </a:cubicBezTo>
                  <a:close/>
                  <a:moveTo>
                    <a:pt x="186" y="149"/>
                  </a:moveTo>
                  <a:cubicBezTo>
                    <a:pt x="205" y="141"/>
                    <a:pt x="205" y="141"/>
                    <a:pt x="205" y="141"/>
                  </a:cubicBezTo>
                  <a:cubicBezTo>
                    <a:pt x="205" y="141"/>
                    <a:pt x="205" y="141"/>
                    <a:pt x="205" y="141"/>
                  </a:cubicBezTo>
                  <a:cubicBezTo>
                    <a:pt x="214" y="137"/>
                    <a:pt x="217" y="127"/>
                    <a:pt x="213" y="118"/>
                  </a:cubicBezTo>
                  <a:cubicBezTo>
                    <a:pt x="210" y="109"/>
                    <a:pt x="200" y="106"/>
                    <a:pt x="191" y="109"/>
                  </a:cubicBezTo>
                  <a:cubicBezTo>
                    <a:pt x="191" y="109"/>
                    <a:pt x="191" y="109"/>
                    <a:pt x="191" y="109"/>
                  </a:cubicBezTo>
                  <a:cubicBezTo>
                    <a:pt x="172" y="118"/>
                    <a:pt x="172" y="118"/>
                    <a:pt x="172" y="118"/>
                  </a:cubicBezTo>
                  <a:lnTo>
                    <a:pt x="186" y="149"/>
                  </a:lnTo>
                  <a:close/>
                  <a:moveTo>
                    <a:pt x="205" y="141"/>
                  </a:moveTo>
                  <a:cubicBezTo>
                    <a:pt x="206" y="141"/>
                    <a:pt x="206" y="141"/>
                    <a:pt x="206" y="141"/>
                  </a:cubicBezTo>
                  <a:cubicBezTo>
                    <a:pt x="206" y="141"/>
                    <a:pt x="206" y="141"/>
                    <a:pt x="206" y="141"/>
                  </a:cubicBezTo>
                  <a:cubicBezTo>
                    <a:pt x="214" y="137"/>
                    <a:pt x="218" y="127"/>
                    <a:pt x="214" y="118"/>
                  </a:cubicBezTo>
                  <a:cubicBezTo>
                    <a:pt x="211" y="111"/>
                    <a:pt x="205" y="107"/>
                    <a:pt x="198" y="107"/>
                  </a:cubicBezTo>
                  <a:cubicBezTo>
                    <a:pt x="196" y="107"/>
                    <a:pt x="193" y="108"/>
                    <a:pt x="191" y="108"/>
                  </a:cubicBezTo>
                  <a:cubicBezTo>
                    <a:pt x="191" y="108"/>
                    <a:pt x="191" y="108"/>
                    <a:pt x="191" y="108"/>
                  </a:cubicBezTo>
                  <a:cubicBezTo>
                    <a:pt x="171" y="117"/>
                    <a:pt x="171" y="117"/>
                    <a:pt x="171" y="117"/>
                  </a:cubicBezTo>
                  <a:cubicBezTo>
                    <a:pt x="186" y="150"/>
                    <a:pt x="186" y="150"/>
                    <a:pt x="186" y="150"/>
                  </a:cubicBezTo>
                  <a:lnTo>
                    <a:pt x="205" y="141"/>
                  </a:lnTo>
                  <a:close/>
                  <a:moveTo>
                    <a:pt x="191" y="110"/>
                  </a:moveTo>
                  <a:cubicBezTo>
                    <a:pt x="191" y="110"/>
                    <a:pt x="191" y="110"/>
                    <a:pt x="191" y="110"/>
                  </a:cubicBezTo>
                  <a:cubicBezTo>
                    <a:pt x="191" y="110"/>
                    <a:pt x="191" y="110"/>
                    <a:pt x="191" y="110"/>
                  </a:cubicBezTo>
                  <a:cubicBezTo>
                    <a:pt x="193" y="109"/>
                    <a:pt x="195" y="108"/>
                    <a:pt x="198" y="108"/>
                  </a:cubicBezTo>
                  <a:cubicBezTo>
                    <a:pt x="204" y="108"/>
                    <a:pt x="210" y="112"/>
                    <a:pt x="213" y="118"/>
                  </a:cubicBezTo>
                  <a:cubicBezTo>
                    <a:pt x="217" y="127"/>
                    <a:pt x="213" y="136"/>
                    <a:pt x="205" y="140"/>
                  </a:cubicBezTo>
                  <a:cubicBezTo>
                    <a:pt x="186" y="148"/>
                    <a:pt x="186" y="148"/>
                    <a:pt x="186" y="148"/>
                  </a:cubicBezTo>
                  <a:cubicBezTo>
                    <a:pt x="173" y="118"/>
                    <a:pt x="173" y="118"/>
                    <a:pt x="173" y="118"/>
                  </a:cubicBezTo>
                  <a:lnTo>
                    <a:pt x="191" y="110"/>
                  </a:lnTo>
                  <a:close/>
                  <a:moveTo>
                    <a:pt x="166" y="158"/>
                  </a:moveTo>
                  <a:cubicBezTo>
                    <a:pt x="166" y="158"/>
                    <a:pt x="166" y="158"/>
                    <a:pt x="166" y="158"/>
                  </a:cubicBezTo>
                  <a:cubicBezTo>
                    <a:pt x="187" y="149"/>
                    <a:pt x="187" y="149"/>
                    <a:pt x="187" y="149"/>
                  </a:cubicBezTo>
                  <a:cubicBezTo>
                    <a:pt x="172" y="117"/>
                    <a:pt x="172" y="117"/>
                    <a:pt x="172" y="117"/>
                  </a:cubicBezTo>
                  <a:cubicBezTo>
                    <a:pt x="152" y="126"/>
                    <a:pt x="152" y="126"/>
                    <a:pt x="152" y="126"/>
                  </a:cubicBezTo>
                  <a:cubicBezTo>
                    <a:pt x="152" y="126"/>
                    <a:pt x="152" y="126"/>
                    <a:pt x="152" y="126"/>
                  </a:cubicBezTo>
                  <a:cubicBezTo>
                    <a:pt x="152" y="126"/>
                    <a:pt x="152" y="126"/>
                    <a:pt x="152" y="126"/>
                  </a:cubicBezTo>
                  <a:cubicBezTo>
                    <a:pt x="144" y="130"/>
                    <a:pt x="140" y="140"/>
                    <a:pt x="144" y="149"/>
                  </a:cubicBezTo>
                  <a:cubicBezTo>
                    <a:pt x="147" y="155"/>
                    <a:pt x="153" y="160"/>
                    <a:pt x="160" y="160"/>
                  </a:cubicBezTo>
                  <a:cubicBezTo>
                    <a:pt x="162" y="160"/>
                    <a:pt x="164" y="159"/>
                    <a:pt x="166" y="158"/>
                  </a:cubicBezTo>
                  <a:close/>
                  <a:moveTo>
                    <a:pt x="172" y="118"/>
                  </a:moveTo>
                  <a:cubicBezTo>
                    <a:pt x="185" y="149"/>
                    <a:pt x="185" y="149"/>
                    <a:pt x="185" y="149"/>
                  </a:cubicBezTo>
                  <a:cubicBezTo>
                    <a:pt x="167" y="157"/>
                    <a:pt x="167" y="157"/>
                    <a:pt x="167" y="157"/>
                  </a:cubicBezTo>
                  <a:cubicBezTo>
                    <a:pt x="167" y="157"/>
                    <a:pt x="167" y="157"/>
                    <a:pt x="167" y="157"/>
                  </a:cubicBezTo>
                  <a:cubicBezTo>
                    <a:pt x="166" y="157"/>
                    <a:pt x="166" y="157"/>
                    <a:pt x="166" y="157"/>
                  </a:cubicBezTo>
                  <a:cubicBezTo>
                    <a:pt x="164" y="158"/>
                    <a:pt x="162" y="159"/>
                    <a:pt x="160" y="159"/>
                  </a:cubicBezTo>
                  <a:cubicBezTo>
                    <a:pt x="153" y="159"/>
                    <a:pt x="147" y="155"/>
                    <a:pt x="145" y="149"/>
                  </a:cubicBezTo>
                  <a:cubicBezTo>
                    <a:pt x="141" y="140"/>
                    <a:pt x="145" y="131"/>
                    <a:pt x="153" y="127"/>
                  </a:cubicBezTo>
                  <a:cubicBezTo>
                    <a:pt x="153" y="127"/>
                    <a:pt x="153" y="127"/>
                    <a:pt x="153" y="127"/>
                  </a:cubicBezTo>
                  <a:lnTo>
                    <a:pt x="172"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299" name="Icon"/>
            <p:cNvSpPr>
              <a:spLocks noEditPoints="1"/>
            </p:cNvSpPr>
            <p:nvPr/>
          </p:nvSpPr>
          <p:spPr bwMode="auto">
            <a:xfrm>
              <a:off x="-2443684" y="6464368"/>
              <a:ext cx="252024" cy="418424"/>
            </a:xfrm>
            <a:custGeom>
              <a:avLst/>
              <a:gdLst>
                <a:gd name="T0" fmla="*/ 173 w 195"/>
                <a:gd name="T1" fmla="*/ 266 h 326"/>
                <a:gd name="T2" fmla="*/ 20 w 195"/>
                <a:gd name="T3" fmla="*/ 265 h 326"/>
                <a:gd name="T4" fmla="*/ 22 w 195"/>
                <a:gd name="T5" fmla="*/ 51 h 326"/>
                <a:gd name="T6" fmla="*/ 174 w 195"/>
                <a:gd name="T7" fmla="*/ 52 h 326"/>
                <a:gd name="T8" fmla="*/ 173 w 195"/>
                <a:gd name="T9" fmla="*/ 266 h 326"/>
                <a:gd name="T10" fmla="*/ 131 w 195"/>
                <a:gd name="T11" fmla="*/ 36 h 326"/>
                <a:gd name="T12" fmla="*/ 129 w 195"/>
                <a:gd name="T13" fmla="*/ 37 h 326"/>
                <a:gd name="T14" fmla="*/ 90 w 195"/>
                <a:gd name="T15" fmla="*/ 37 h 326"/>
                <a:gd name="T16" fmla="*/ 88 w 195"/>
                <a:gd name="T17" fmla="*/ 35 h 326"/>
                <a:gd name="T18" fmla="*/ 88 w 195"/>
                <a:gd name="T19" fmla="*/ 29 h 326"/>
                <a:gd name="T20" fmla="*/ 90 w 195"/>
                <a:gd name="T21" fmla="*/ 27 h 326"/>
                <a:gd name="T22" fmla="*/ 129 w 195"/>
                <a:gd name="T23" fmla="*/ 27 h 326"/>
                <a:gd name="T24" fmla="*/ 131 w 195"/>
                <a:gd name="T25" fmla="*/ 29 h 326"/>
                <a:gd name="T26" fmla="*/ 131 w 195"/>
                <a:gd name="T27" fmla="*/ 36 h 326"/>
                <a:gd name="T28" fmla="*/ 78 w 195"/>
                <a:gd name="T29" fmla="*/ 32 h 326"/>
                <a:gd name="T30" fmla="*/ 72 w 195"/>
                <a:gd name="T31" fmla="*/ 38 h 326"/>
                <a:gd name="T32" fmla="*/ 66 w 195"/>
                <a:gd name="T33" fmla="*/ 32 h 326"/>
                <a:gd name="T34" fmla="*/ 72 w 195"/>
                <a:gd name="T35" fmla="*/ 26 h 326"/>
                <a:gd name="T36" fmla="*/ 78 w 195"/>
                <a:gd name="T37" fmla="*/ 32 h 326"/>
                <a:gd name="T38" fmla="*/ 74 w 195"/>
                <a:gd name="T39" fmla="*/ 294 h 326"/>
                <a:gd name="T40" fmla="*/ 97 w 195"/>
                <a:gd name="T41" fmla="*/ 272 h 326"/>
                <a:gd name="T42" fmla="*/ 118 w 195"/>
                <a:gd name="T43" fmla="*/ 294 h 326"/>
                <a:gd name="T44" fmla="*/ 96 w 195"/>
                <a:gd name="T45" fmla="*/ 316 h 326"/>
                <a:gd name="T46" fmla="*/ 74 w 195"/>
                <a:gd name="T47" fmla="*/ 294 h 326"/>
                <a:gd name="T48" fmla="*/ 192 w 195"/>
                <a:gd name="T49" fmla="*/ 297 h 326"/>
                <a:gd name="T50" fmla="*/ 194 w 195"/>
                <a:gd name="T51" fmla="*/ 32 h 326"/>
                <a:gd name="T52" fmla="*/ 165 w 195"/>
                <a:gd name="T53" fmla="*/ 2 h 326"/>
                <a:gd name="T54" fmla="*/ 32 w 195"/>
                <a:gd name="T55" fmla="*/ 1 h 326"/>
                <a:gd name="T56" fmla="*/ 3 w 195"/>
                <a:gd name="T57" fmla="*/ 30 h 326"/>
                <a:gd name="T58" fmla="*/ 0 w 195"/>
                <a:gd name="T59" fmla="*/ 295 h 326"/>
                <a:gd name="T60" fmla="*/ 30 w 195"/>
                <a:gd name="T61" fmla="*/ 325 h 326"/>
                <a:gd name="T62" fmla="*/ 162 w 195"/>
                <a:gd name="T63" fmla="*/ 326 h 326"/>
                <a:gd name="T64" fmla="*/ 192 w 195"/>
                <a:gd name="T65" fmla="*/ 29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326">
                  <a:moveTo>
                    <a:pt x="173" y="266"/>
                  </a:moveTo>
                  <a:cubicBezTo>
                    <a:pt x="20" y="265"/>
                    <a:pt x="20" y="265"/>
                    <a:pt x="20" y="265"/>
                  </a:cubicBezTo>
                  <a:cubicBezTo>
                    <a:pt x="22" y="51"/>
                    <a:pt x="22" y="51"/>
                    <a:pt x="22" y="51"/>
                  </a:cubicBezTo>
                  <a:cubicBezTo>
                    <a:pt x="174" y="52"/>
                    <a:pt x="174" y="52"/>
                    <a:pt x="174" y="52"/>
                  </a:cubicBezTo>
                  <a:lnTo>
                    <a:pt x="173" y="266"/>
                  </a:lnTo>
                  <a:close/>
                  <a:moveTo>
                    <a:pt x="131" y="36"/>
                  </a:moveTo>
                  <a:cubicBezTo>
                    <a:pt x="131" y="36"/>
                    <a:pt x="131" y="38"/>
                    <a:pt x="129" y="37"/>
                  </a:cubicBezTo>
                  <a:cubicBezTo>
                    <a:pt x="90" y="37"/>
                    <a:pt x="90" y="37"/>
                    <a:pt x="90" y="37"/>
                  </a:cubicBezTo>
                  <a:cubicBezTo>
                    <a:pt x="90" y="37"/>
                    <a:pt x="88" y="37"/>
                    <a:pt x="88" y="35"/>
                  </a:cubicBezTo>
                  <a:cubicBezTo>
                    <a:pt x="88" y="29"/>
                    <a:pt x="88" y="29"/>
                    <a:pt x="88" y="29"/>
                  </a:cubicBezTo>
                  <a:cubicBezTo>
                    <a:pt x="88" y="29"/>
                    <a:pt x="88" y="27"/>
                    <a:pt x="90" y="27"/>
                  </a:cubicBezTo>
                  <a:cubicBezTo>
                    <a:pt x="129" y="27"/>
                    <a:pt x="129" y="27"/>
                    <a:pt x="129" y="27"/>
                  </a:cubicBezTo>
                  <a:cubicBezTo>
                    <a:pt x="129" y="27"/>
                    <a:pt x="131" y="27"/>
                    <a:pt x="131" y="29"/>
                  </a:cubicBezTo>
                  <a:lnTo>
                    <a:pt x="131" y="36"/>
                  </a:lnTo>
                  <a:close/>
                  <a:moveTo>
                    <a:pt x="78" y="32"/>
                  </a:moveTo>
                  <a:cubicBezTo>
                    <a:pt x="78" y="35"/>
                    <a:pt x="76" y="38"/>
                    <a:pt x="72" y="38"/>
                  </a:cubicBezTo>
                  <a:cubicBezTo>
                    <a:pt x="69" y="38"/>
                    <a:pt x="66" y="35"/>
                    <a:pt x="66" y="32"/>
                  </a:cubicBezTo>
                  <a:cubicBezTo>
                    <a:pt x="66" y="28"/>
                    <a:pt x="69" y="26"/>
                    <a:pt x="72" y="26"/>
                  </a:cubicBezTo>
                  <a:cubicBezTo>
                    <a:pt x="76" y="26"/>
                    <a:pt x="79" y="29"/>
                    <a:pt x="78" y="32"/>
                  </a:cubicBezTo>
                  <a:moveTo>
                    <a:pt x="74" y="294"/>
                  </a:moveTo>
                  <a:cubicBezTo>
                    <a:pt x="75" y="282"/>
                    <a:pt x="84" y="272"/>
                    <a:pt x="97" y="272"/>
                  </a:cubicBezTo>
                  <a:cubicBezTo>
                    <a:pt x="109" y="272"/>
                    <a:pt x="118" y="282"/>
                    <a:pt x="118" y="294"/>
                  </a:cubicBezTo>
                  <a:cubicBezTo>
                    <a:pt x="118" y="306"/>
                    <a:pt x="108" y="316"/>
                    <a:pt x="96" y="316"/>
                  </a:cubicBezTo>
                  <a:cubicBezTo>
                    <a:pt x="84" y="316"/>
                    <a:pt x="74" y="306"/>
                    <a:pt x="74" y="294"/>
                  </a:cubicBezTo>
                  <a:moveTo>
                    <a:pt x="192" y="297"/>
                  </a:moveTo>
                  <a:cubicBezTo>
                    <a:pt x="194" y="32"/>
                    <a:pt x="194" y="32"/>
                    <a:pt x="194" y="32"/>
                  </a:cubicBezTo>
                  <a:cubicBezTo>
                    <a:pt x="194" y="32"/>
                    <a:pt x="195" y="2"/>
                    <a:pt x="165" y="2"/>
                  </a:cubicBezTo>
                  <a:cubicBezTo>
                    <a:pt x="32" y="1"/>
                    <a:pt x="32" y="1"/>
                    <a:pt x="32" y="1"/>
                  </a:cubicBezTo>
                  <a:cubicBezTo>
                    <a:pt x="32" y="1"/>
                    <a:pt x="3" y="0"/>
                    <a:pt x="3" y="30"/>
                  </a:cubicBezTo>
                  <a:cubicBezTo>
                    <a:pt x="0" y="295"/>
                    <a:pt x="0" y="295"/>
                    <a:pt x="0" y="295"/>
                  </a:cubicBezTo>
                  <a:cubicBezTo>
                    <a:pt x="0" y="295"/>
                    <a:pt x="0" y="325"/>
                    <a:pt x="30" y="325"/>
                  </a:cubicBezTo>
                  <a:cubicBezTo>
                    <a:pt x="162" y="326"/>
                    <a:pt x="162" y="326"/>
                    <a:pt x="162" y="326"/>
                  </a:cubicBezTo>
                  <a:cubicBezTo>
                    <a:pt x="162" y="326"/>
                    <a:pt x="192" y="326"/>
                    <a:pt x="192" y="2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0" name="Icon"/>
            <p:cNvSpPr>
              <a:spLocks noEditPoints="1"/>
            </p:cNvSpPr>
            <p:nvPr/>
          </p:nvSpPr>
          <p:spPr bwMode="auto">
            <a:xfrm>
              <a:off x="-3134613" y="6432786"/>
              <a:ext cx="458124" cy="481588"/>
            </a:xfrm>
            <a:custGeom>
              <a:avLst/>
              <a:gdLst>
                <a:gd name="T0" fmla="*/ 200 w 501"/>
                <a:gd name="T1" fmla="*/ 250 h 527"/>
                <a:gd name="T2" fmla="*/ 189 w 501"/>
                <a:gd name="T3" fmla="*/ 250 h 527"/>
                <a:gd name="T4" fmla="*/ 270 w 501"/>
                <a:gd name="T5" fmla="*/ 307 h 527"/>
                <a:gd name="T6" fmla="*/ 251 w 501"/>
                <a:gd name="T7" fmla="*/ 0 h 527"/>
                <a:gd name="T8" fmla="*/ 196 w 501"/>
                <a:gd name="T9" fmla="*/ 483 h 527"/>
                <a:gd name="T10" fmla="*/ 490 w 501"/>
                <a:gd name="T11" fmla="*/ 250 h 527"/>
                <a:gd name="T12" fmla="*/ 501 w 501"/>
                <a:gd name="T13" fmla="*/ 250 h 527"/>
                <a:gd name="T14" fmla="*/ 250 w 501"/>
                <a:gd name="T15" fmla="*/ 76 h 527"/>
                <a:gd name="T16" fmla="*/ 209 w 501"/>
                <a:gd name="T17" fmla="*/ 408 h 527"/>
                <a:gd name="T18" fmla="*/ 413 w 501"/>
                <a:gd name="T19" fmla="*/ 250 h 527"/>
                <a:gd name="T20" fmla="*/ 424 w 501"/>
                <a:gd name="T21" fmla="*/ 250 h 527"/>
                <a:gd name="T22" fmla="*/ 38 w 501"/>
                <a:gd name="T23" fmla="*/ 250 h 527"/>
                <a:gd name="T24" fmla="*/ 49 w 501"/>
                <a:gd name="T25" fmla="*/ 250 h 527"/>
                <a:gd name="T26" fmla="*/ 297 w 501"/>
                <a:gd name="T27" fmla="*/ 445 h 527"/>
                <a:gd name="T28" fmla="*/ 349 w 501"/>
                <a:gd name="T29" fmla="*/ 250 h 527"/>
                <a:gd name="T30" fmla="*/ 221 w 501"/>
                <a:gd name="T31" fmla="*/ 345 h 527"/>
                <a:gd name="T32" fmla="*/ 250 w 501"/>
                <a:gd name="T33" fmla="*/ 162 h 527"/>
                <a:gd name="T34" fmla="*/ 278 w 501"/>
                <a:gd name="T35" fmla="*/ 345 h 527"/>
                <a:gd name="T36" fmla="*/ 250 w 501"/>
                <a:gd name="T37" fmla="*/ 114 h 527"/>
                <a:gd name="T38" fmla="*/ 216 w 501"/>
                <a:gd name="T39" fmla="*/ 370 h 527"/>
                <a:gd name="T40" fmla="*/ 375 w 501"/>
                <a:gd name="T41" fmla="*/ 250 h 527"/>
                <a:gd name="T42" fmla="*/ 386 w 501"/>
                <a:gd name="T43" fmla="*/ 250 h 527"/>
                <a:gd name="T44" fmla="*/ 167 w 501"/>
                <a:gd name="T45" fmla="*/ 527 h 527"/>
                <a:gd name="T46" fmla="*/ 242 w 501"/>
                <a:gd name="T47" fmla="*/ 265 h 527"/>
                <a:gd name="T48" fmla="*/ 269 w 501"/>
                <a:gd name="T49" fmla="*/ 250 h 527"/>
                <a:gd name="T50" fmla="*/ 267 w 501"/>
                <a:gd name="T51" fmla="*/ 308 h 527"/>
                <a:gd name="T52" fmla="*/ 334 w 501"/>
                <a:gd name="T53" fmla="*/ 516 h 527"/>
                <a:gd name="T54" fmla="*/ 289 w 501"/>
                <a:gd name="T55" fmla="*/ 493 h 527"/>
                <a:gd name="T56" fmla="*/ 259 w 501"/>
                <a:gd name="T57" fmla="*/ 415 h 527"/>
                <a:gd name="T58" fmla="*/ 264 w 501"/>
                <a:gd name="T59" fmla="*/ 358 h 527"/>
                <a:gd name="T60" fmla="*/ 264 w 501"/>
                <a:gd name="T61" fmla="*/ 358 h 527"/>
                <a:gd name="T62" fmla="*/ 251 w 501"/>
                <a:gd name="T63" fmla="*/ 241 h 527"/>
                <a:gd name="T64" fmla="*/ 251 w 501"/>
                <a:gd name="T65" fmla="*/ 285 h 527"/>
                <a:gd name="T66" fmla="*/ 254 w 501"/>
                <a:gd name="T67" fmla="*/ 305 h 527"/>
                <a:gd name="T68" fmla="*/ 251 w 501"/>
                <a:gd name="T69" fmla="*/ 356 h 527"/>
                <a:gd name="T70" fmla="*/ 251 w 501"/>
                <a:gd name="T71" fmla="*/ 317 h 527"/>
                <a:gd name="T72" fmla="*/ 236 w 501"/>
                <a:gd name="T73" fmla="*/ 364 h 527"/>
                <a:gd name="T74" fmla="*/ 236 w 501"/>
                <a:gd name="T75" fmla="*/ 364 h 527"/>
                <a:gd name="T76" fmla="*/ 272 w 501"/>
                <a:gd name="T77" fmla="*/ 398 h 527"/>
                <a:gd name="T78" fmla="*/ 234 w 501"/>
                <a:gd name="T79" fmla="*/ 375 h 527"/>
                <a:gd name="T80" fmla="*/ 243 w 501"/>
                <a:gd name="T81" fmla="*/ 415 h 527"/>
                <a:gd name="T82" fmla="*/ 220 w 501"/>
                <a:gd name="T83" fmla="*/ 453 h 527"/>
                <a:gd name="T84" fmla="*/ 278 w 501"/>
                <a:gd name="T85" fmla="*/ 436 h 527"/>
                <a:gd name="T86" fmla="*/ 220 w 501"/>
                <a:gd name="T87" fmla="*/ 453 h 527"/>
                <a:gd name="T88" fmla="*/ 218 w 501"/>
                <a:gd name="T89" fmla="*/ 462 h 527"/>
                <a:gd name="T90" fmla="*/ 291 w 501"/>
                <a:gd name="T91" fmla="*/ 503 h 527"/>
                <a:gd name="T92" fmla="*/ 208 w 501"/>
                <a:gd name="T93" fmla="*/ 5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527">
                  <a:moveTo>
                    <a:pt x="299" y="250"/>
                  </a:moveTo>
                  <a:cubicBezTo>
                    <a:pt x="299" y="223"/>
                    <a:pt x="277" y="201"/>
                    <a:pt x="250" y="201"/>
                  </a:cubicBezTo>
                  <a:cubicBezTo>
                    <a:pt x="223" y="201"/>
                    <a:pt x="200" y="223"/>
                    <a:pt x="200" y="250"/>
                  </a:cubicBezTo>
                  <a:cubicBezTo>
                    <a:pt x="200" y="270"/>
                    <a:pt x="213" y="288"/>
                    <a:pt x="230" y="295"/>
                  </a:cubicBezTo>
                  <a:cubicBezTo>
                    <a:pt x="228" y="306"/>
                    <a:pt x="228" y="306"/>
                    <a:pt x="228" y="306"/>
                  </a:cubicBezTo>
                  <a:cubicBezTo>
                    <a:pt x="206" y="298"/>
                    <a:pt x="189" y="276"/>
                    <a:pt x="189" y="250"/>
                  </a:cubicBezTo>
                  <a:cubicBezTo>
                    <a:pt x="189" y="217"/>
                    <a:pt x="216" y="189"/>
                    <a:pt x="250" y="189"/>
                  </a:cubicBezTo>
                  <a:cubicBezTo>
                    <a:pt x="283" y="189"/>
                    <a:pt x="310" y="217"/>
                    <a:pt x="310" y="250"/>
                  </a:cubicBezTo>
                  <a:cubicBezTo>
                    <a:pt x="310" y="276"/>
                    <a:pt x="293" y="299"/>
                    <a:pt x="270" y="307"/>
                  </a:cubicBezTo>
                  <a:cubicBezTo>
                    <a:pt x="268" y="296"/>
                    <a:pt x="268" y="296"/>
                    <a:pt x="268" y="296"/>
                  </a:cubicBezTo>
                  <a:cubicBezTo>
                    <a:pt x="286" y="289"/>
                    <a:pt x="299" y="271"/>
                    <a:pt x="299" y="250"/>
                  </a:cubicBezTo>
                  <a:close/>
                  <a:moveTo>
                    <a:pt x="251" y="0"/>
                  </a:moveTo>
                  <a:cubicBezTo>
                    <a:pt x="113" y="0"/>
                    <a:pt x="0" y="112"/>
                    <a:pt x="0" y="250"/>
                  </a:cubicBezTo>
                  <a:cubicBezTo>
                    <a:pt x="0" y="369"/>
                    <a:pt x="83" y="468"/>
                    <a:pt x="194" y="494"/>
                  </a:cubicBezTo>
                  <a:cubicBezTo>
                    <a:pt x="196" y="483"/>
                    <a:pt x="196" y="483"/>
                    <a:pt x="196" y="483"/>
                  </a:cubicBezTo>
                  <a:cubicBezTo>
                    <a:pt x="91" y="458"/>
                    <a:pt x="11" y="363"/>
                    <a:pt x="11" y="250"/>
                  </a:cubicBezTo>
                  <a:cubicBezTo>
                    <a:pt x="11" y="118"/>
                    <a:pt x="119" y="11"/>
                    <a:pt x="251" y="11"/>
                  </a:cubicBezTo>
                  <a:cubicBezTo>
                    <a:pt x="383" y="11"/>
                    <a:pt x="490" y="118"/>
                    <a:pt x="490" y="250"/>
                  </a:cubicBezTo>
                  <a:cubicBezTo>
                    <a:pt x="490" y="363"/>
                    <a:pt x="411" y="458"/>
                    <a:pt x="305" y="483"/>
                  </a:cubicBezTo>
                  <a:cubicBezTo>
                    <a:pt x="308" y="494"/>
                    <a:pt x="308" y="494"/>
                    <a:pt x="308" y="494"/>
                  </a:cubicBezTo>
                  <a:cubicBezTo>
                    <a:pt x="418" y="468"/>
                    <a:pt x="501" y="369"/>
                    <a:pt x="501" y="250"/>
                  </a:cubicBezTo>
                  <a:cubicBezTo>
                    <a:pt x="501" y="112"/>
                    <a:pt x="389" y="0"/>
                    <a:pt x="251" y="0"/>
                  </a:cubicBezTo>
                  <a:close/>
                  <a:moveTo>
                    <a:pt x="424" y="250"/>
                  </a:moveTo>
                  <a:cubicBezTo>
                    <a:pt x="424" y="154"/>
                    <a:pt x="346" y="76"/>
                    <a:pt x="250" y="76"/>
                  </a:cubicBezTo>
                  <a:cubicBezTo>
                    <a:pt x="154" y="76"/>
                    <a:pt x="76" y="154"/>
                    <a:pt x="76" y="250"/>
                  </a:cubicBezTo>
                  <a:cubicBezTo>
                    <a:pt x="76" y="331"/>
                    <a:pt x="132" y="400"/>
                    <a:pt x="207" y="419"/>
                  </a:cubicBezTo>
                  <a:cubicBezTo>
                    <a:pt x="209" y="408"/>
                    <a:pt x="209" y="408"/>
                    <a:pt x="209" y="408"/>
                  </a:cubicBezTo>
                  <a:cubicBezTo>
                    <a:pt x="139" y="390"/>
                    <a:pt x="87" y="326"/>
                    <a:pt x="87" y="250"/>
                  </a:cubicBezTo>
                  <a:cubicBezTo>
                    <a:pt x="87" y="160"/>
                    <a:pt x="160" y="87"/>
                    <a:pt x="250" y="87"/>
                  </a:cubicBezTo>
                  <a:cubicBezTo>
                    <a:pt x="340" y="87"/>
                    <a:pt x="413" y="160"/>
                    <a:pt x="413" y="250"/>
                  </a:cubicBezTo>
                  <a:cubicBezTo>
                    <a:pt x="413" y="326"/>
                    <a:pt x="360" y="390"/>
                    <a:pt x="290" y="408"/>
                  </a:cubicBezTo>
                  <a:cubicBezTo>
                    <a:pt x="292" y="419"/>
                    <a:pt x="292" y="419"/>
                    <a:pt x="292" y="419"/>
                  </a:cubicBezTo>
                  <a:cubicBezTo>
                    <a:pt x="368" y="400"/>
                    <a:pt x="424" y="331"/>
                    <a:pt x="424" y="250"/>
                  </a:cubicBezTo>
                  <a:close/>
                  <a:moveTo>
                    <a:pt x="461" y="250"/>
                  </a:moveTo>
                  <a:cubicBezTo>
                    <a:pt x="461" y="133"/>
                    <a:pt x="366" y="39"/>
                    <a:pt x="250" y="39"/>
                  </a:cubicBezTo>
                  <a:cubicBezTo>
                    <a:pt x="133" y="39"/>
                    <a:pt x="38" y="133"/>
                    <a:pt x="38" y="250"/>
                  </a:cubicBezTo>
                  <a:cubicBezTo>
                    <a:pt x="38" y="350"/>
                    <a:pt x="108" y="433"/>
                    <a:pt x="200" y="455"/>
                  </a:cubicBezTo>
                  <a:cubicBezTo>
                    <a:pt x="202" y="445"/>
                    <a:pt x="202" y="445"/>
                    <a:pt x="202" y="445"/>
                  </a:cubicBezTo>
                  <a:cubicBezTo>
                    <a:pt x="115" y="423"/>
                    <a:pt x="49" y="344"/>
                    <a:pt x="49" y="250"/>
                  </a:cubicBezTo>
                  <a:cubicBezTo>
                    <a:pt x="49" y="140"/>
                    <a:pt x="139" y="50"/>
                    <a:pt x="250" y="50"/>
                  </a:cubicBezTo>
                  <a:cubicBezTo>
                    <a:pt x="360" y="50"/>
                    <a:pt x="450" y="140"/>
                    <a:pt x="450" y="250"/>
                  </a:cubicBezTo>
                  <a:cubicBezTo>
                    <a:pt x="450" y="344"/>
                    <a:pt x="385" y="423"/>
                    <a:pt x="297" y="445"/>
                  </a:cubicBezTo>
                  <a:cubicBezTo>
                    <a:pt x="299" y="456"/>
                    <a:pt x="299" y="456"/>
                    <a:pt x="299" y="456"/>
                  </a:cubicBezTo>
                  <a:cubicBezTo>
                    <a:pt x="392" y="433"/>
                    <a:pt x="461" y="350"/>
                    <a:pt x="461" y="250"/>
                  </a:cubicBezTo>
                  <a:close/>
                  <a:moveTo>
                    <a:pt x="349" y="250"/>
                  </a:moveTo>
                  <a:cubicBezTo>
                    <a:pt x="349" y="195"/>
                    <a:pt x="305" y="151"/>
                    <a:pt x="250" y="151"/>
                  </a:cubicBezTo>
                  <a:cubicBezTo>
                    <a:pt x="195" y="151"/>
                    <a:pt x="151" y="195"/>
                    <a:pt x="151" y="250"/>
                  </a:cubicBezTo>
                  <a:cubicBezTo>
                    <a:pt x="151" y="295"/>
                    <a:pt x="180" y="333"/>
                    <a:pt x="221" y="345"/>
                  </a:cubicBezTo>
                  <a:cubicBezTo>
                    <a:pt x="223" y="334"/>
                    <a:pt x="223" y="334"/>
                    <a:pt x="223" y="334"/>
                  </a:cubicBezTo>
                  <a:cubicBezTo>
                    <a:pt x="187" y="323"/>
                    <a:pt x="162" y="289"/>
                    <a:pt x="162" y="250"/>
                  </a:cubicBezTo>
                  <a:cubicBezTo>
                    <a:pt x="162" y="201"/>
                    <a:pt x="201" y="162"/>
                    <a:pt x="250" y="162"/>
                  </a:cubicBezTo>
                  <a:cubicBezTo>
                    <a:pt x="299" y="162"/>
                    <a:pt x="338" y="201"/>
                    <a:pt x="338" y="250"/>
                  </a:cubicBezTo>
                  <a:cubicBezTo>
                    <a:pt x="338" y="290"/>
                    <a:pt x="312" y="324"/>
                    <a:pt x="275" y="335"/>
                  </a:cubicBezTo>
                  <a:cubicBezTo>
                    <a:pt x="278" y="345"/>
                    <a:pt x="278" y="345"/>
                    <a:pt x="278" y="345"/>
                  </a:cubicBezTo>
                  <a:cubicBezTo>
                    <a:pt x="319" y="333"/>
                    <a:pt x="349" y="295"/>
                    <a:pt x="349" y="250"/>
                  </a:cubicBezTo>
                  <a:close/>
                  <a:moveTo>
                    <a:pt x="386" y="250"/>
                  </a:moveTo>
                  <a:cubicBezTo>
                    <a:pt x="386" y="175"/>
                    <a:pt x="325" y="114"/>
                    <a:pt x="250" y="114"/>
                  </a:cubicBezTo>
                  <a:cubicBezTo>
                    <a:pt x="175" y="114"/>
                    <a:pt x="114" y="175"/>
                    <a:pt x="114" y="250"/>
                  </a:cubicBezTo>
                  <a:cubicBezTo>
                    <a:pt x="114" y="313"/>
                    <a:pt x="157" y="365"/>
                    <a:pt x="214" y="381"/>
                  </a:cubicBezTo>
                  <a:cubicBezTo>
                    <a:pt x="216" y="370"/>
                    <a:pt x="216" y="370"/>
                    <a:pt x="216" y="370"/>
                  </a:cubicBezTo>
                  <a:cubicBezTo>
                    <a:pt x="164" y="355"/>
                    <a:pt x="125" y="307"/>
                    <a:pt x="125" y="250"/>
                  </a:cubicBezTo>
                  <a:cubicBezTo>
                    <a:pt x="125" y="181"/>
                    <a:pt x="181" y="125"/>
                    <a:pt x="250" y="125"/>
                  </a:cubicBezTo>
                  <a:cubicBezTo>
                    <a:pt x="319" y="125"/>
                    <a:pt x="375" y="181"/>
                    <a:pt x="375" y="250"/>
                  </a:cubicBezTo>
                  <a:cubicBezTo>
                    <a:pt x="375" y="308"/>
                    <a:pt x="335" y="356"/>
                    <a:pt x="282" y="370"/>
                  </a:cubicBezTo>
                  <a:cubicBezTo>
                    <a:pt x="285" y="381"/>
                    <a:pt x="285" y="381"/>
                    <a:pt x="285" y="381"/>
                  </a:cubicBezTo>
                  <a:cubicBezTo>
                    <a:pt x="343" y="366"/>
                    <a:pt x="386" y="313"/>
                    <a:pt x="386" y="250"/>
                  </a:cubicBezTo>
                  <a:close/>
                  <a:moveTo>
                    <a:pt x="334" y="516"/>
                  </a:moveTo>
                  <a:cubicBezTo>
                    <a:pt x="334" y="527"/>
                    <a:pt x="334" y="527"/>
                    <a:pt x="334" y="527"/>
                  </a:cubicBezTo>
                  <a:cubicBezTo>
                    <a:pt x="167" y="527"/>
                    <a:pt x="167" y="527"/>
                    <a:pt x="167" y="527"/>
                  </a:cubicBezTo>
                  <a:cubicBezTo>
                    <a:pt x="167" y="516"/>
                    <a:pt x="167" y="516"/>
                    <a:pt x="167" y="516"/>
                  </a:cubicBezTo>
                  <a:cubicBezTo>
                    <a:pt x="196" y="516"/>
                    <a:pt x="196" y="516"/>
                    <a:pt x="196" y="516"/>
                  </a:cubicBezTo>
                  <a:cubicBezTo>
                    <a:pt x="242" y="265"/>
                    <a:pt x="242" y="265"/>
                    <a:pt x="242" y="265"/>
                  </a:cubicBezTo>
                  <a:cubicBezTo>
                    <a:pt x="237" y="262"/>
                    <a:pt x="233" y="257"/>
                    <a:pt x="233" y="250"/>
                  </a:cubicBezTo>
                  <a:cubicBezTo>
                    <a:pt x="233" y="240"/>
                    <a:pt x="241" y="232"/>
                    <a:pt x="251" y="232"/>
                  </a:cubicBezTo>
                  <a:cubicBezTo>
                    <a:pt x="261" y="232"/>
                    <a:pt x="269" y="240"/>
                    <a:pt x="269" y="250"/>
                  </a:cubicBezTo>
                  <a:cubicBezTo>
                    <a:pt x="269" y="257"/>
                    <a:pt x="265" y="263"/>
                    <a:pt x="259" y="266"/>
                  </a:cubicBezTo>
                  <a:cubicBezTo>
                    <a:pt x="267" y="307"/>
                    <a:pt x="267" y="307"/>
                    <a:pt x="267" y="307"/>
                  </a:cubicBezTo>
                  <a:cubicBezTo>
                    <a:pt x="267" y="308"/>
                    <a:pt x="267" y="308"/>
                    <a:pt x="267" y="308"/>
                  </a:cubicBezTo>
                  <a:cubicBezTo>
                    <a:pt x="267" y="308"/>
                    <a:pt x="267" y="308"/>
                    <a:pt x="267" y="308"/>
                  </a:cubicBezTo>
                  <a:cubicBezTo>
                    <a:pt x="305" y="516"/>
                    <a:pt x="305" y="516"/>
                    <a:pt x="305" y="516"/>
                  </a:cubicBezTo>
                  <a:lnTo>
                    <a:pt x="334" y="516"/>
                  </a:lnTo>
                  <a:close/>
                  <a:moveTo>
                    <a:pt x="283" y="462"/>
                  </a:moveTo>
                  <a:cubicBezTo>
                    <a:pt x="259" y="476"/>
                    <a:pt x="259" y="476"/>
                    <a:pt x="259" y="476"/>
                  </a:cubicBezTo>
                  <a:cubicBezTo>
                    <a:pt x="289" y="493"/>
                    <a:pt x="289" y="493"/>
                    <a:pt x="289" y="493"/>
                  </a:cubicBezTo>
                  <a:lnTo>
                    <a:pt x="283" y="462"/>
                  </a:lnTo>
                  <a:close/>
                  <a:moveTo>
                    <a:pt x="273" y="407"/>
                  </a:moveTo>
                  <a:cubicBezTo>
                    <a:pt x="259" y="415"/>
                    <a:pt x="259" y="415"/>
                    <a:pt x="259" y="415"/>
                  </a:cubicBezTo>
                  <a:cubicBezTo>
                    <a:pt x="277" y="425"/>
                    <a:pt x="277" y="425"/>
                    <a:pt x="277" y="425"/>
                  </a:cubicBezTo>
                  <a:lnTo>
                    <a:pt x="273" y="407"/>
                  </a:lnTo>
                  <a:close/>
                  <a:moveTo>
                    <a:pt x="264" y="358"/>
                  </a:moveTo>
                  <a:cubicBezTo>
                    <a:pt x="259" y="361"/>
                    <a:pt x="259" y="361"/>
                    <a:pt x="259" y="361"/>
                  </a:cubicBezTo>
                  <a:cubicBezTo>
                    <a:pt x="265" y="364"/>
                    <a:pt x="265" y="364"/>
                    <a:pt x="265" y="364"/>
                  </a:cubicBezTo>
                  <a:lnTo>
                    <a:pt x="264" y="358"/>
                  </a:lnTo>
                  <a:close/>
                  <a:moveTo>
                    <a:pt x="251" y="259"/>
                  </a:moveTo>
                  <a:cubicBezTo>
                    <a:pt x="256" y="259"/>
                    <a:pt x="260" y="255"/>
                    <a:pt x="260" y="250"/>
                  </a:cubicBezTo>
                  <a:cubicBezTo>
                    <a:pt x="260" y="245"/>
                    <a:pt x="256" y="241"/>
                    <a:pt x="251" y="241"/>
                  </a:cubicBezTo>
                  <a:cubicBezTo>
                    <a:pt x="246" y="241"/>
                    <a:pt x="241" y="245"/>
                    <a:pt x="241" y="250"/>
                  </a:cubicBezTo>
                  <a:cubicBezTo>
                    <a:pt x="241" y="255"/>
                    <a:pt x="246" y="259"/>
                    <a:pt x="251" y="259"/>
                  </a:cubicBezTo>
                  <a:close/>
                  <a:moveTo>
                    <a:pt x="251" y="285"/>
                  </a:moveTo>
                  <a:cubicBezTo>
                    <a:pt x="247" y="305"/>
                    <a:pt x="247" y="305"/>
                    <a:pt x="247" y="305"/>
                  </a:cubicBezTo>
                  <a:cubicBezTo>
                    <a:pt x="251" y="307"/>
                    <a:pt x="251" y="307"/>
                    <a:pt x="251" y="307"/>
                  </a:cubicBezTo>
                  <a:cubicBezTo>
                    <a:pt x="254" y="305"/>
                    <a:pt x="254" y="305"/>
                    <a:pt x="254" y="305"/>
                  </a:cubicBezTo>
                  <a:lnTo>
                    <a:pt x="251" y="285"/>
                  </a:lnTo>
                  <a:close/>
                  <a:moveTo>
                    <a:pt x="239" y="349"/>
                  </a:moveTo>
                  <a:cubicBezTo>
                    <a:pt x="251" y="356"/>
                    <a:pt x="251" y="356"/>
                    <a:pt x="251" y="356"/>
                  </a:cubicBezTo>
                  <a:cubicBezTo>
                    <a:pt x="262" y="349"/>
                    <a:pt x="262" y="349"/>
                    <a:pt x="262" y="349"/>
                  </a:cubicBezTo>
                  <a:cubicBezTo>
                    <a:pt x="257" y="321"/>
                    <a:pt x="257" y="321"/>
                    <a:pt x="257" y="321"/>
                  </a:cubicBezTo>
                  <a:cubicBezTo>
                    <a:pt x="251" y="317"/>
                    <a:pt x="251" y="317"/>
                    <a:pt x="251" y="317"/>
                  </a:cubicBezTo>
                  <a:cubicBezTo>
                    <a:pt x="244" y="321"/>
                    <a:pt x="244" y="321"/>
                    <a:pt x="244" y="321"/>
                  </a:cubicBezTo>
                  <a:lnTo>
                    <a:pt x="239" y="349"/>
                  </a:lnTo>
                  <a:close/>
                  <a:moveTo>
                    <a:pt x="236" y="364"/>
                  </a:moveTo>
                  <a:cubicBezTo>
                    <a:pt x="243" y="361"/>
                    <a:pt x="243" y="361"/>
                    <a:pt x="243" y="361"/>
                  </a:cubicBezTo>
                  <a:cubicBezTo>
                    <a:pt x="237" y="358"/>
                    <a:pt x="237" y="358"/>
                    <a:pt x="237" y="358"/>
                  </a:cubicBezTo>
                  <a:lnTo>
                    <a:pt x="236" y="364"/>
                  </a:lnTo>
                  <a:close/>
                  <a:moveTo>
                    <a:pt x="230" y="398"/>
                  </a:moveTo>
                  <a:cubicBezTo>
                    <a:pt x="251" y="410"/>
                    <a:pt x="251" y="410"/>
                    <a:pt x="251" y="410"/>
                  </a:cubicBezTo>
                  <a:cubicBezTo>
                    <a:pt x="272" y="398"/>
                    <a:pt x="272" y="398"/>
                    <a:pt x="272" y="398"/>
                  </a:cubicBezTo>
                  <a:cubicBezTo>
                    <a:pt x="267" y="375"/>
                    <a:pt x="267" y="375"/>
                    <a:pt x="267" y="375"/>
                  </a:cubicBezTo>
                  <a:cubicBezTo>
                    <a:pt x="251" y="365"/>
                    <a:pt x="251" y="365"/>
                    <a:pt x="251" y="365"/>
                  </a:cubicBezTo>
                  <a:cubicBezTo>
                    <a:pt x="234" y="375"/>
                    <a:pt x="234" y="375"/>
                    <a:pt x="234" y="375"/>
                  </a:cubicBezTo>
                  <a:lnTo>
                    <a:pt x="230" y="398"/>
                  </a:lnTo>
                  <a:close/>
                  <a:moveTo>
                    <a:pt x="225" y="425"/>
                  </a:moveTo>
                  <a:cubicBezTo>
                    <a:pt x="243" y="415"/>
                    <a:pt x="243" y="415"/>
                    <a:pt x="243" y="415"/>
                  </a:cubicBezTo>
                  <a:cubicBezTo>
                    <a:pt x="228" y="407"/>
                    <a:pt x="228" y="407"/>
                    <a:pt x="228" y="407"/>
                  </a:cubicBezTo>
                  <a:lnTo>
                    <a:pt x="225" y="425"/>
                  </a:lnTo>
                  <a:close/>
                  <a:moveTo>
                    <a:pt x="220" y="453"/>
                  </a:moveTo>
                  <a:cubicBezTo>
                    <a:pt x="251" y="471"/>
                    <a:pt x="251" y="471"/>
                    <a:pt x="251" y="471"/>
                  </a:cubicBezTo>
                  <a:cubicBezTo>
                    <a:pt x="282" y="453"/>
                    <a:pt x="282" y="453"/>
                    <a:pt x="282" y="453"/>
                  </a:cubicBezTo>
                  <a:cubicBezTo>
                    <a:pt x="278" y="436"/>
                    <a:pt x="278" y="436"/>
                    <a:pt x="278" y="436"/>
                  </a:cubicBezTo>
                  <a:cubicBezTo>
                    <a:pt x="251" y="420"/>
                    <a:pt x="251" y="420"/>
                    <a:pt x="251" y="420"/>
                  </a:cubicBezTo>
                  <a:cubicBezTo>
                    <a:pt x="223" y="436"/>
                    <a:pt x="223" y="436"/>
                    <a:pt x="223" y="436"/>
                  </a:cubicBezTo>
                  <a:lnTo>
                    <a:pt x="220" y="453"/>
                  </a:lnTo>
                  <a:close/>
                  <a:moveTo>
                    <a:pt x="213" y="493"/>
                  </a:moveTo>
                  <a:cubicBezTo>
                    <a:pt x="243" y="476"/>
                    <a:pt x="243" y="476"/>
                    <a:pt x="243" y="476"/>
                  </a:cubicBezTo>
                  <a:cubicBezTo>
                    <a:pt x="218" y="462"/>
                    <a:pt x="218" y="462"/>
                    <a:pt x="218" y="462"/>
                  </a:cubicBezTo>
                  <a:lnTo>
                    <a:pt x="213" y="493"/>
                  </a:lnTo>
                  <a:close/>
                  <a:moveTo>
                    <a:pt x="293" y="516"/>
                  </a:moveTo>
                  <a:cubicBezTo>
                    <a:pt x="291" y="503"/>
                    <a:pt x="291" y="503"/>
                    <a:pt x="291" y="503"/>
                  </a:cubicBezTo>
                  <a:cubicBezTo>
                    <a:pt x="251" y="481"/>
                    <a:pt x="251" y="481"/>
                    <a:pt x="251" y="481"/>
                  </a:cubicBezTo>
                  <a:cubicBezTo>
                    <a:pt x="211" y="504"/>
                    <a:pt x="211" y="504"/>
                    <a:pt x="211" y="504"/>
                  </a:cubicBezTo>
                  <a:cubicBezTo>
                    <a:pt x="208" y="516"/>
                    <a:pt x="208" y="516"/>
                    <a:pt x="208" y="516"/>
                  </a:cubicBezTo>
                  <a:lnTo>
                    <a:pt x="293"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1" name="Icon"/>
            <p:cNvSpPr>
              <a:spLocks noEditPoints="1"/>
            </p:cNvSpPr>
            <p:nvPr/>
          </p:nvSpPr>
          <p:spPr bwMode="auto">
            <a:xfrm>
              <a:off x="-3351796" y="7095851"/>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2" name="Icon"/>
            <p:cNvSpPr>
              <a:spLocks noEditPoints="1"/>
            </p:cNvSpPr>
            <p:nvPr/>
          </p:nvSpPr>
          <p:spPr bwMode="auto">
            <a:xfrm>
              <a:off x="-2863245" y="7067974"/>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3" name="Icon"/>
            <p:cNvSpPr>
              <a:spLocks/>
            </p:cNvSpPr>
            <p:nvPr/>
          </p:nvSpPr>
          <p:spPr bwMode="auto">
            <a:xfrm>
              <a:off x="-2285849" y="7061300"/>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4" name="Icon"/>
            <p:cNvSpPr>
              <a:spLocks noEditPoints="1"/>
            </p:cNvSpPr>
            <p:nvPr/>
          </p:nvSpPr>
          <p:spPr bwMode="auto">
            <a:xfrm>
              <a:off x="-6486033" y="7066335"/>
              <a:ext cx="473375" cy="412327"/>
            </a:xfrm>
            <a:custGeom>
              <a:avLst/>
              <a:gdLst>
                <a:gd name="T0" fmla="*/ 427 w 585"/>
                <a:gd name="T1" fmla="*/ 104 h 509"/>
                <a:gd name="T2" fmla="*/ 437 w 585"/>
                <a:gd name="T3" fmla="*/ 283 h 509"/>
                <a:gd name="T4" fmla="*/ 416 w 585"/>
                <a:gd name="T5" fmla="*/ 227 h 509"/>
                <a:gd name="T6" fmla="*/ 437 w 585"/>
                <a:gd name="T7" fmla="*/ 283 h 509"/>
                <a:gd name="T8" fmla="*/ 427 w 585"/>
                <a:gd name="T9" fmla="*/ 15 h 509"/>
                <a:gd name="T10" fmla="*/ 427 w 585"/>
                <a:gd name="T11" fmla="*/ 92 h 509"/>
                <a:gd name="T12" fmla="*/ 401 w 585"/>
                <a:gd name="T13" fmla="*/ 223 h 509"/>
                <a:gd name="T14" fmla="*/ 352 w 585"/>
                <a:gd name="T15" fmla="*/ 260 h 509"/>
                <a:gd name="T16" fmla="*/ 370 w 585"/>
                <a:gd name="T17" fmla="*/ 272 h 509"/>
                <a:gd name="T18" fmla="*/ 498 w 585"/>
                <a:gd name="T19" fmla="*/ 33 h 509"/>
                <a:gd name="T20" fmla="*/ 456 w 585"/>
                <a:gd name="T21" fmla="*/ 100 h 509"/>
                <a:gd name="T22" fmla="*/ 321 w 585"/>
                <a:gd name="T23" fmla="*/ 229 h 509"/>
                <a:gd name="T24" fmla="*/ 358 w 585"/>
                <a:gd name="T25" fmla="*/ 180 h 509"/>
                <a:gd name="T26" fmla="*/ 315 w 585"/>
                <a:gd name="T27" fmla="*/ 231 h 509"/>
                <a:gd name="T28" fmla="*/ 544 w 585"/>
                <a:gd name="T29" fmla="*/ 97 h 509"/>
                <a:gd name="T30" fmla="*/ 484 w 585"/>
                <a:gd name="T31" fmla="*/ 110 h 509"/>
                <a:gd name="T32" fmla="*/ 495 w 585"/>
                <a:gd name="T33" fmla="*/ 128 h 509"/>
                <a:gd name="T34" fmla="*/ 500 w 585"/>
                <a:gd name="T35" fmla="*/ 143 h 509"/>
                <a:gd name="T36" fmla="*/ 555 w 585"/>
                <a:gd name="T37" fmla="*/ 165 h 509"/>
                <a:gd name="T38" fmla="*/ 353 w 585"/>
                <a:gd name="T39" fmla="*/ 143 h 509"/>
                <a:gd name="T40" fmla="*/ 298 w 585"/>
                <a:gd name="T41" fmla="*/ 165 h 509"/>
                <a:gd name="T42" fmla="*/ 498 w 585"/>
                <a:gd name="T43" fmla="*/ 275 h 509"/>
                <a:gd name="T44" fmla="*/ 456 w 585"/>
                <a:gd name="T45" fmla="*/ 208 h 509"/>
                <a:gd name="T46" fmla="*/ 492 w 585"/>
                <a:gd name="T47" fmla="*/ 277 h 509"/>
                <a:gd name="T48" fmla="*/ 401 w 585"/>
                <a:gd name="T49" fmla="*/ 85 h 509"/>
                <a:gd name="T50" fmla="*/ 352 w 585"/>
                <a:gd name="T51" fmla="*/ 48 h 509"/>
                <a:gd name="T52" fmla="*/ 397 w 585"/>
                <a:gd name="T53" fmla="*/ 100 h 509"/>
                <a:gd name="T54" fmla="*/ 495 w 585"/>
                <a:gd name="T55" fmla="*/ 180 h 509"/>
                <a:gd name="T56" fmla="*/ 532 w 585"/>
                <a:gd name="T57" fmla="*/ 229 h 509"/>
                <a:gd name="T58" fmla="*/ 373 w 585"/>
                <a:gd name="T59" fmla="*/ 125 h 509"/>
                <a:gd name="T60" fmla="*/ 306 w 585"/>
                <a:gd name="T61" fmla="*/ 82 h 509"/>
                <a:gd name="T62" fmla="*/ 364 w 585"/>
                <a:gd name="T63" fmla="*/ 130 h 509"/>
                <a:gd name="T64" fmla="*/ 9 w 585"/>
                <a:gd name="T65" fmla="*/ 196 h 509"/>
                <a:gd name="T66" fmla="*/ 182 w 585"/>
                <a:gd name="T67" fmla="*/ 190 h 509"/>
                <a:gd name="T68" fmla="*/ 7 w 585"/>
                <a:gd name="T69" fmla="*/ 185 h 509"/>
                <a:gd name="T70" fmla="*/ 214 w 585"/>
                <a:gd name="T71" fmla="*/ 154 h 509"/>
                <a:gd name="T72" fmla="*/ 223 w 585"/>
                <a:gd name="T73" fmla="*/ 68 h 509"/>
                <a:gd name="T74" fmla="*/ 283 w 585"/>
                <a:gd name="T75" fmla="*/ 248 h 509"/>
                <a:gd name="T76" fmla="*/ 207 w 585"/>
                <a:gd name="T77" fmla="*/ 194 h 509"/>
                <a:gd name="T78" fmla="*/ 283 w 585"/>
                <a:gd name="T79" fmla="*/ 248 h 509"/>
                <a:gd name="T80" fmla="*/ 199 w 585"/>
                <a:gd name="T81" fmla="*/ 160 h 509"/>
                <a:gd name="T82" fmla="*/ 499 w 585"/>
                <a:gd name="T83" fmla="*/ 375 h 509"/>
                <a:gd name="T84" fmla="*/ 210 w 585"/>
                <a:gd name="T85" fmla="*/ 210 h 509"/>
                <a:gd name="T86" fmla="*/ 172 w 585"/>
                <a:gd name="T87" fmla="*/ 376 h 509"/>
                <a:gd name="T88" fmla="*/ 68 w 585"/>
                <a:gd name="T89" fmla="*/ 320 h 509"/>
                <a:gd name="T90" fmla="*/ 260 w 585"/>
                <a:gd name="T91" fmla="*/ 451 h 509"/>
                <a:gd name="T92" fmla="*/ 50 w 585"/>
                <a:gd name="T93" fmla="*/ 425 h 509"/>
                <a:gd name="T94" fmla="*/ 267 w 585"/>
                <a:gd name="T95" fmla="*/ 475 h 509"/>
                <a:gd name="T96" fmla="*/ 361 w 585"/>
                <a:gd name="T97" fmla="*/ 424 h 509"/>
                <a:gd name="T98" fmla="*/ 585 w 585"/>
                <a:gd name="T99" fmla="*/ 430 h 509"/>
                <a:gd name="T100" fmla="*/ 180 w 585"/>
                <a:gd name="T101" fmla="*/ 399 h 509"/>
                <a:gd name="T102" fmla="*/ 359 w 585"/>
                <a:gd name="T103" fmla="*/ 4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09">
                  <a:moveTo>
                    <a:pt x="427" y="204"/>
                  </a:moveTo>
                  <a:cubicBezTo>
                    <a:pt x="399" y="204"/>
                    <a:pt x="377" y="182"/>
                    <a:pt x="377" y="154"/>
                  </a:cubicBezTo>
                  <a:cubicBezTo>
                    <a:pt x="377" y="127"/>
                    <a:pt x="399" y="104"/>
                    <a:pt x="427" y="104"/>
                  </a:cubicBezTo>
                  <a:cubicBezTo>
                    <a:pt x="454" y="104"/>
                    <a:pt x="476" y="127"/>
                    <a:pt x="476" y="154"/>
                  </a:cubicBezTo>
                  <a:cubicBezTo>
                    <a:pt x="476" y="182"/>
                    <a:pt x="454" y="204"/>
                    <a:pt x="427" y="204"/>
                  </a:cubicBezTo>
                  <a:close/>
                  <a:moveTo>
                    <a:pt x="437" y="283"/>
                  </a:moveTo>
                  <a:cubicBezTo>
                    <a:pt x="437" y="227"/>
                    <a:pt x="437" y="227"/>
                    <a:pt x="437" y="227"/>
                  </a:cubicBezTo>
                  <a:cubicBezTo>
                    <a:pt x="437" y="221"/>
                    <a:pt x="433" y="217"/>
                    <a:pt x="427" y="217"/>
                  </a:cubicBezTo>
                  <a:cubicBezTo>
                    <a:pt x="421" y="217"/>
                    <a:pt x="416" y="221"/>
                    <a:pt x="416" y="227"/>
                  </a:cubicBezTo>
                  <a:cubicBezTo>
                    <a:pt x="416" y="283"/>
                    <a:pt x="416" y="283"/>
                    <a:pt x="416" y="283"/>
                  </a:cubicBezTo>
                  <a:cubicBezTo>
                    <a:pt x="416" y="289"/>
                    <a:pt x="421" y="293"/>
                    <a:pt x="427" y="293"/>
                  </a:cubicBezTo>
                  <a:cubicBezTo>
                    <a:pt x="433" y="293"/>
                    <a:pt x="437" y="289"/>
                    <a:pt x="437" y="283"/>
                  </a:cubicBezTo>
                  <a:close/>
                  <a:moveTo>
                    <a:pt x="437" y="81"/>
                  </a:moveTo>
                  <a:cubicBezTo>
                    <a:pt x="437" y="26"/>
                    <a:pt x="437" y="26"/>
                    <a:pt x="437" y="26"/>
                  </a:cubicBezTo>
                  <a:cubicBezTo>
                    <a:pt x="437" y="20"/>
                    <a:pt x="433" y="15"/>
                    <a:pt x="427" y="15"/>
                  </a:cubicBezTo>
                  <a:cubicBezTo>
                    <a:pt x="421" y="15"/>
                    <a:pt x="416" y="20"/>
                    <a:pt x="416" y="26"/>
                  </a:cubicBezTo>
                  <a:cubicBezTo>
                    <a:pt x="416" y="81"/>
                    <a:pt x="416" y="81"/>
                    <a:pt x="416" y="81"/>
                  </a:cubicBezTo>
                  <a:cubicBezTo>
                    <a:pt x="416" y="87"/>
                    <a:pt x="421" y="92"/>
                    <a:pt x="427" y="92"/>
                  </a:cubicBezTo>
                  <a:cubicBezTo>
                    <a:pt x="433" y="92"/>
                    <a:pt x="437" y="87"/>
                    <a:pt x="437" y="81"/>
                  </a:cubicBezTo>
                  <a:close/>
                  <a:moveTo>
                    <a:pt x="370" y="272"/>
                  </a:moveTo>
                  <a:cubicBezTo>
                    <a:pt x="401" y="223"/>
                    <a:pt x="401" y="223"/>
                    <a:pt x="401" y="223"/>
                  </a:cubicBezTo>
                  <a:cubicBezTo>
                    <a:pt x="404" y="218"/>
                    <a:pt x="402" y="211"/>
                    <a:pt x="397" y="208"/>
                  </a:cubicBezTo>
                  <a:cubicBezTo>
                    <a:pt x="392" y="205"/>
                    <a:pt x="386" y="206"/>
                    <a:pt x="383" y="211"/>
                  </a:cubicBezTo>
                  <a:cubicBezTo>
                    <a:pt x="352" y="260"/>
                    <a:pt x="352" y="260"/>
                    <a:pt x="352" y="260"/>
                  </a:cubicBezTo>
                  <a:cubicBezTo>
                    <a:pt x="348" y="265"/>
                    <a:pt x="350" y="272"/>
                    <a:pt x="355" y="275"/>
                  </a:cubicBezTo>
                  <a:cubicBezTo>
                    <a:pt x="357" y="276"/>
                    <a:pt x="359" y="277"/>
                    <a:pt x="361" y="277"/>
                  </a:cubicBezTo>
                  <a:cubicBezTo>
                    <a:pt x="364" y="277"/>
                    <a:pt x="368" y="275"/>
                    <a:pt x="370" y="272"/>
                  </a:cubicBezTo>
                  <a:close/>
                  <a:moveTo>
                    <a:pt x="471" y="97"/>
                  </a:moveTo>
                  <a:cubicBezTo>
                    <a:pt x="502" y="48"/>
                    <a:pt x="502" y="48"/>
                    <a:pt x="502" y="48"/>
                  </a:cubicBezTo>
                  <a:cubicBezTo>
                    <a:pt x="505" y="43"/>
                    <a:pt x="503" y="37"/>
                    <a:pt x="498" y="33"/>
                  </a:cubicBezTo>
                  <a:cubicBezTo>
                    <a:pt x="493" y="30"/>
                    <a:pt x="487" y="32"/>
                    <a:pt x="483" y="37"/>
                  </a:cubicBezTo>
                  <a:cubicBezTo>
                    <a:pt x="452" y="85"/>
                    <a:pt x="452" y="85"/>
                    <a:pt x="452" y="85"/>
                  </a:cubicBezTo>
                  <a:cubicBezTo>
                    <a:pt x="449" y="90"/>
                    <a:pt x="451" y="97"/>
                    <a:pt x="456" y="100"/>
                  </a:cubicBezTo>
                  <a:cubicBezTo>
                    <a:pt x="457" y="101"/>
                    <a:pt x="459" y="102"/>
                    <a:pt x="461" y="102"/>
                  </a:cubicBezTo>
                  <a:cubicBezTo>
                    <a:pt x="465" y="102"/>
                    <a:pt x="469" y="100"/>
                    <a:pt x="471" y="97"/>
                  </a:cubicBezTo>
                  <a:close/>
                  <a:moveTo>
                    <a:pt x="321" y="229"/>
                  </a:moveTo>
                  <a:cubicBezTo>
                    <a:pt x="369" y="198"/>
                    <a:pt x="369" y="198"/>
                    <a:pt x="369" y="198"/>
                  </a:cubicBezTo>
                  <a:cubicBezTo>
                    <a:pt x="374" y="195"/>
                    <a:pt x="376" y="188"/>
                    <a:pt x="373" y="183"/>
                  </a:cubicBezTo>
                  <a:cubicBezTo>
                    <a:pt x="370" y="178"/>
                    <a:pt x="363" y="177"/>
                    <a:pt x="358" y="180"/>
                  </a:cubicBezTo>
                  <a:cubicBezTo>
                    <a:pt x="309" y="211"/>
                    <a:pt x="309" y="211"/>
                    <a:pt x="309" y="211"/>
                  </a:cubicBezTo>
                  <a:cubicBezTo>
                    <a:pt x="304" y="214"/>
                    <a:pt x="303" y="221"/>
                    <a:pt x="306" y="226"/>
                  </a:cubicBezTo>
                  <a:cubicBezTo>
                    <a:pt x="308" y="229"/>
                    <a:pt x="311" y="231"/>
                    <a:pt x="315" y="231"/>
                  </a:cubicBezTo>
                  <a:cubicBezTo>
                    <a:pt x="317" y="231"/>
                    <a:pt x="319" y="230"/>
                    <a:pt x="321" y="229"/>
                  </a:cubicBezTo>
                  <a:close/>
                  <a:moveTo>
                    <a:pt x="495" y="128"/>
                  </a:moveTo>
                  <a:cubicBezTo>
                    <a:pt x="544" y="97"/>
                    <a:pt x="544" y="97"/>
                    <a:pt x="544" y="97"/>
                  </a:cubicBezTo>
                  <a:cubicBezTo>
                    <a:pt x="549" y="94"/>
                    <a:pt x="551" y="87"/>
                    <a:pt x="547" y="82"/>
                  </a:cubicBezTo>
                  <a:cubicBezTo>
                    <a:pt x="544" y="77"/>
                    <a:pt x="537" y="76"/>
                    <a:pt x="532" y="79"/>
                  </a:cubicBezTo>
                  <a:cubicBezTo>
                    <a:pt x="484" y="110"/>
                    <a:pt x="484" y="110"/>
                    <a:pt x="484" y="110"/>
                  </a:cubicBezTo>
                  <a:cubicBezTo>
                    <a:pt x="479" y="113"/>
                    <a:pt x="477" y="120"/>
                    <a:pt x="480" y="125"/>
                  </a:cubicBezTo>
                  <a:cubicBezTo>
                    <a:pt x="482" y="128"/>
                    <a:pt x="486" y="130"/>
                    <a:pt x="490" y="130"/>
                  </a:cubicBezTo>
                  <a:cubicBezTo>
                    <a:pt x="492" y="130"/>
                    <a:pt x="494" y="130"/>
                    <a:pt x="495" y="128"/>
                  </a:cubicBezTo>
                  <a:close/>
                  <a:moveTo>
                    <a:pt x="566" y="154"/>
                  </a:moveTo>
                  <a:cubicBezTo>
                    <a:pt x="566" y="148"/>
                    <a:pt x="561" y="143"/>
                    <a:pt x="555" y="143"/>
                  </a:cubicBezTo>
                  <a:cubicBezTo>
                    <a:pt x="500" y="143"/>
                    <a:pt x="500" y="143"/>
                    <a:pt x="500" y="143"/>
                  </a:cubicBezTo>
                  <a:cubicBezTo>
                    <a:pt x="494" y="143"/>
                    <a:pt x="489" y="148"/>
                    <a:pt x="489" y="154"/>
                  </a:cubicBezTo>
                  <a:cubicBezTo>
                    <a:pt x="489" y="160"/>
                    <a:pt x="494" y="165"/>
                    <a:pt x="500" y="165"/>
                  </a:cubicBezTo>
                  <a:cubicBezTo>
                    <a:pt x="555" y="165"/>
                    <a:pt x="555" y="165"/>
                    <a:pt x="555" y="165"/>
                  </a:cubicBezTo>
                  <a:cubicBezTo>
                    <a:pt x="561" y="165"/>
                    <a:pt x="566" y="160"/>
                    <a:pt x="566" y="154"/>
                  </a:cubicBezTo>
                  <a:close/>
                  <a:moveTo>
                    <a:pt x="364" y="154"/>
                  </a:moveTo>
                  <a:cubicBezTo>
                    <a:pt x="364" y="148"/>
                    <a:pt x="359" y="143"/>
                    <a:pt x="353" y="143"/>
                  </a:cubicBezTo>
                  <a:cubicBezTo>
                    <a:pt x="298" y="143"/>
                    <a:pt x="298" y="143"/>
                    <a:pt x="298" y="143"/>
                  </a:cubicBezTo>
                  <a:cubicBezTo>
                    <a:pt x="292" y="143"/>
                    <a:pt x="287" y="148"/>
                    <a:pt x="287" y="154"/>
                  </a:cubicBezTo>
                  <a:cubicBezTo>
                    <a:pt x="287" y="160"/>
                    <a:pt x="292" y="165"/>
                    <a:pt x="298" y="165"/>
                  </a:cubicBezTo>
                  <a:cubicBezTo>
                    <a:pt x="353" y="165"/>
                    <a:pt x="353" y="165"/>
                    <a:pt x="353" y="165"/>
                  </a:cubicBezTo>
                  <a:cubicBezTo>
                    <a:pt x="359" y="165"/>
                    <a:pt x="364" y="160"/>
                    <a:pt x="364" y="154"/>
                  </a:cubicBezTo>
                  <a:close/>
                  <a:moveTo>
                    <a:pt x="498" y="275"/>
                  </a:moveTo>
                  <a:cubicBezTo>
                    <a:pt x="503" y="272"/>
                    <a:pt x="505" y="265"/>
                    <a:pt x="502" y="260"/>
                  </a:cubicBezTo>
                  <a:cubicBezTo>
                    <a:pt x="471" y="211"/>
                    <a:pt x="471" y="211"/>
                    <a:pt x="471" y="211"/>
                  </a:cubicBezTo>
                  <a:cubicBezTo>
                    <a:pt x="467" y="206"/>
                    <a:pt x="461" y="205"/>
                    <a:pt x="456" y="208"/>
                  </a:cubicBezTo>
                  <a:cubicBezTo>
                    <a:pt x="451" y="211"/>
                    <a:pt x="449" y="218"/>
                    <a:pt x="452" y="223"/>
                  </a:cubicBezTo>
                  <a:cubicBezTo>
                    <a:pt x="483" y="272"/>
                    <a:pt x="483" y="272"/>
                    <a:pt x="483" y="272"/>
                  </a:cubicBezTo>
                  <a:cubicBezTo>
                    <a:pt x="485" y="275"/>
                    <a:pt x="489" y="277"/>
                    <a:pt x="492" y="277"/>
                  </a:cubicBezTo>
                  <a:cubicBezTo>
                    <a:pt x="494" y="277"/>
                    <a:pt x="496" y="276"/>
                    <a:pt x="498" y="275"/>
                  </a:cubicBezTo>
                  <a:close/>
                  <a:moveTo>
                    <a:pt x="397" y="100"/>
                  </a:moveTo>
                  <a:cubicBezTo>
                    <a:pt x="402" y="97"/>
                    <a:pt x="404" y="90"/>
                    <a:pt x="401" y="85"/>
                  </a:cubicBezTo>
                  <a:cubicBezTo>
                    <a:pt x="370" y="37"/>
                    <a:pt x="370" y="37"/>
                    <a:pt x="370" y="37"/>
                  </a:cubicBezTo>
                  <a:cubicBezTo>
                    <a:pt x="367" y="32"/>
                    <a:pt x="360" y="30"/>
                    <a:pt x="355" y="33"/>
                  </a:cubicBezTo>
                  <a:cubicBezTo>
                    <a:pt x="350" y="37"/>
                    <a:pt x="348" y="43"/>
                    <a:pt x="352" y="48"/>
                  </a:cubicBezTo>
                  <a:cubicBezTo>
                    <a:pt x="383" y="97"/>
                    <a:pt x="383" y="97"/>
                    <a:pt x="383" y="97"/>
                  </a:cubicBezTo>
                  <a:cubicBezTo>
                    <a:pt x="385" y="100"/>
                    <a:pt x="388" y="102"/>
                    <a:pt x="392" y="102"/>
                  </a:cubicBezTo>
                  <a:cubicBezTo>
                    <a:pt x="394" y="102"/>
                    <a:pt x="396" y="101"/>
                    <a:pt x="397" y="100"/>
                  </a:cubicBezTo>
                  <a:close/>
                  <a:moveTo>
                    <a:pt x="547" y="226"/>
                  </a:moveTo>
                  <a:cubicBezTo>
                    <a:pt x="551" y="221"/>
                    <a:pt x="549" y="214"/>
                    <a:pt x="544" y="211"/>
                  </a:cubicBezTo>
                  <a:cubicBezTo>
                    <a:pt x="495" y="180"/>
                    <a:pt x="495" y="180"/>
                    <a:pt x="495" y="180"/>
                  </a:cubicBezTo>
                  <a:cubicBezTo>
                    <a:pt x="490" y="177"/>
                    <a:pt x="484" y="178"/>
                    <a:pt x="480" y="183"/>
                  </a:cubicBezTo>
                  <a:cubicBezTo>
                    <a:pt x="477" y="188"/>
                    <a:pt x="479" y="195"/>
                    <a:pt x="484" y="198"/>
                  </a:cubicBezTo>
                  <a:cubicBezTo>
                    <a:pt x="532" y="229"/>
                    <a:pt x="532" y="229"/>
                    <a:pt x="532" y="229"/>
                  </a:cubicBezTo>
                  <a:cubicBezTo>
                    <a:pt x="534" y="230"/>
                    <a:pt x="536" y="231"/>
                    <a:pt x="538" y="231"/>
                  </a:cubicBezTo>
                  <a:cubicBezTo>
                    <a:pt x="542" y="231"/>
                    <a:pt x="545" y="229"/>
                    <a:pt x="547" y="226"/>
                  </a:cubicBezTo>
                  <a:close/>
                  <a:moveTo>
                    <a:pt x="373" y="125"/>
                  </a:moveTo>
                  <a:cubicBezTo>
                    <a:pt x="376" y="120"/>
                    <a:pt x="374" y="113"/>
                    <a:pt x="369" y="110"/>
                  </a:cubicBezTo>
                  <a:cubicBezTo>
                    <a:pt x="321" y="79"/>
                    <a:pt x="321" y="79"/>
                    <a:pt x="321" y="79"/>
                  </a:cubicBezTo>
                  <a:cubicBezTo>
                    <a:pt x="316" y="76"/>
                    <a:pt x="309" y="77"/>
                    <a:pt x="306" y="82"/>
                  </a:cubicBezTo>
                  <a:cubicBezTo>
                    <a:pt x="303" y="87"/>
                    <a:pt x="304" y="94"/>
                    <a:pt x="309" y="97"/>
                  </a:cubicBezTo>
                  <a:cubicBezTo>
                    <a:pt x="358" y="128"/>
                    <a:pt x="358" y="128"/>
                    <a:pt x="358" y="128"/>
                  </a:cubicBezTo>
                  <a:cubicBezTo>
                    <a:pt x="360" y="130"/>
                    <a:pt x="362" y="130"/>
                    <a:pt x="364" y="130"/>
                  </a:cubicBezTo>
                  <a:cubicBezTo>
                    <a:pt x="367" y="130"/>
                    <a:pt x="371" y="128"/>
                    <a:pt x="373" y="125"/>
                  </a:cubicBezTo>
                  <a:close/>
                  <a:moveTo>
                    <a:pt x="7" y="185"/>
                  </a:moveTo>
                  <a:cubicBezTo>
                    <a:pt x="1" y="185"/>
                    <a:pt x="0" y="194"/>
                    <a:pt x="9" y="196"/>
                  </a:cubicBezTo>
                  <a:cubicBezTo>
                    <a:pt x="13" y="197"/>
                    <a:pt x="52" y="202"/>
                    <a:pt x="89" y="205"/>
                  </a:cubicBezTo>
                  <a:cubicBezTo>
                    <a:pt x="122" y="209"/>
                    <a:pt x="151" y="212"/>
                    <a:pt x="161" y="208"/>
                  </a:cubicBezTo>
                  <a:cubicBezTo>
                    <a:pt x="169" y="204"/>
                    <a:pt x="177" y="197"/>
                    <a:pt x="182" y="190"/>
                  </a:cubicBezTo>
                  <a:cubicBezTo>
                    <a:pt x="178" y="185"/>
                    <a:pt x="174" y="179"/>
                    <a:pt x="174" y="172"/>
                  </a:cubicBezTo>
                  <a:cubicBezTo>
                    <a:pt x="174" y="172"/>
                    <a:pt x="175" y="171"/>
                    <a:pt x="175" y="170"/>
                  </a:cubicBezTo>
                  <a:cubicBezTo>
                    <a:pt x="134" y="174"/>
                    <a:pt x="12" y="184"/>
                    <a:pt x="7" y="185"/>
                  </a:cubicBezTo>
                  <a:close/>
                  <a:moveTo>
                    <a:pt x="190" y="151"/>
                  </a:moveTo>
                  <a:cubicBezTo>
                    <a:pt x="193" y="150"/>
                    <a:pt x="196" y="149"/>
                    <a:pt x="199" y="149"/>
                  </a:cubicBezTo>
                  <a:cubicBezTo>
                    <a:pt x="204" y="149"/>
                    <a:pt x="209" y="151"/>
                    <a:pt x="214" y="154"/>
                  </a:cubicBezTo>
                  <a:cubicBezTo>
                    <a:pt x="232" y="117"/>
                    <a:pt x="281" y="15"/>
                    <a:pt x="283" y="11"/>
                  </a:cubicBezTo>
                  <a:cubicBezTo>
                    <a:pt x="286" y="5"/>
                    <a:pt x="278" y="0"/>
                    <a:pt x="272" y="6"/>
                  </a:cubicBezTo>
                  <a:cubicBezTo>
                    <a:pt x="269" y="9"/>
                    <a:pt x="245" y="39"/>
                    <a:pt x="223" y="68"/>
                  </a:cubicBezTo>
                  <a:cubicBezTo>
                    <a:pt x="204" y="94"/>
                    <a:pt x="186" y="116"/>
                    <a:pt x="185" y="125"/>
                  </a:cubicBezTo>
                  <a:cubicBezTo>
                    <a:pt x="184" y="134"/>
                    <a:pt x="187" y="143"/>
                    <a:pt x="190" y="151"/>
                  </a:cubicBezTo>
                  <a:close/>
                  <a:moveTo>
                    <a:pt x="283" y="248"/>
                  </a:moveTo>
                  <a:cubicBezTo>
                    <a:pt x="269" y="219"/>
                    <a:pt x="258" y="193"/>
                    <a:pt x="250" y="187"/>
                  </a:cubicBezTo>
                  <a:cubicBezTo>
                    <a:pt x="242" y="182"/>
                    <a:pt x="232" y="180"/>
                    <a:pt x="222" y="179"/>
                  </a:cubicBezTo>
                  <a:cubicBezTo>
                    <a:pt x="220" y="186"/>
                    <a:pt x="215" y="191"/>
                    <a:pt x="207" y="194"/>
                  </a:cubicBezTo>
                  <a:cubicBezTo>
                    <a:pt x="230" y="225"/>
                    <a:pt x="302" y="322"/>
                    <a:pt x="305" y="326"/>
                  </a:cubicBezTo>
                  <a:cubicBezTo>
                    <a:pt x="309" y="330"/>
                    <a:pt x="317" y="327"/>
                    <a:pt x="315" y="319"/>
                  </a:cubicBezTo>
                  <a:cubicBezTo>
                    <a:pt x="314" y="314"/>
                    <a:pt x="298" y="280"/>
                    <a:pt x="283" y="248"/>
                  </a:cubicBezTo>
                  <a:close/>
                  <a:moveTo>
                    <a:pt x="199" y="185"/>
                  </a:moveTo>
                  <a:cubicBezTo>
                    <a:pt x="206" y="185"/>
                    <a:pt x="212" y="180"/>
                    <a:pt x="212" y="172"/>
                  </a:cubicBezTo>
                  <a:cubicBezTo>
                    <a:pt x="212" y="165"/>
                    <a:pt x="206" y="160"/>
                    <a:pt x="199" y="160"/>
                  </a:cubicBezTo>
                  <a:cubicBezTo>
                    <a:pt x="191" y="160"/>
                    <a:pt x="185" y="165"/>
                    <a:pt x="185" y="172"/>
                  </a:cubicBezTo>
                  <a:cubicBezTo>
                    <a:pt x="185" y="180"/>
                    <a:pt x="191" y="185"/>
                    <a:pt x="199" y="185"/>
                  </a:cubicBezTo>
                  <a:close/>
                  <a:moveTo>
                    <a:pt x="499" y="375"/>
                  </a:moveTo>
                  <a:cubicBezTo>
                    <a:pt x="415" y="289"/>
                    <a:pt x="341" y="320"/>
                    <a:pt x="276" y="348"/>
                  </a:cubicBezTo>
                  <a:cubicBezTo>
                    <a:pt x="258" y="356"/>
                    <a:pt x="239" y="364"/>
                    <a:pt x="221" y="369"/>
                  </a:cubicBezTo>
                  <a:cubicBezTo>
                    <a:pt x="210" y="210"/>
                    <a:pt x="210" y="210"/>
                    <a:pt x="210" y="210"/>
                  </a:cubicBezTo>
                  <a:cubicBezTo>
                    <a:pt x="193" y="191"/>
                    <a:pt x="193" y="191"/>
                    <a:pt x="193" y="191"/>
                  </a:cubicBezTo>
                  <a:cubicBezTo>
                    <a:pt x="186" y="199"/>
                    <a:pt x="186" y="199"/>
                    <a:pt x="186" y="199"/>
                  </a:cubicBezTo>
                  <a:cubicBezTo>
                    <a:pt x="172" y="376"/>
                    <a:pt x="172" y="376"/>
                    <a:pt x="172" y="376"/>
                  </a:cubicBezTo>
                  <a:cubicBezTo>
                    <a:pt x="165" y="375"/>
                    <a:pt x="159" y="375"/>
                    <a:pt x="152" y="373"/>
                  </a:cubicBezTo>
                  <a:cubicBezTo>
                    <a:pt x="151" y="373"/>
                    <a:pt x="151" y="373"/>
                    <a:pt x="150" y="373"/>
                  </a:cubicBezTo>
                  <a:cubicBezTo>
                    <a:pt x="124" y="366"/>
                    <a:pt x="97" y="351"/>
                    <a:pt x="68" y="320"/>
                  </a:cubicBezTo>
                  <a:cubicBezTo>
                    <a:pt x="51" y="335"/>
                    <a:pt x="51" y="335"/>
                    <a:pt x="51" y="335"/>
                  </a:cubicBezTo>
                  <a:cubicBezTo>
                    <a:pt x="82" y="369"/>
                    <a:pt x="112" y="386"/>
                    <a:pt x="140" y="394"/>
                  </a:cubicBezTo>
                  <a:cubicBezTo>
                    <a:pt x="183" y="437"/>
                    <a:pt x="223" y="451"/>
                    <a:pt x="260" y="451"/>
                  </a:cubicBezTo>
                  <a:cubicBezTo>
                    <a:pt x="261" y="451"/>
                    <a:pt x="263" y="451"/>
                    <a:pt x="264" y="451"/>
                  </a:cubicBezTo>
                  <a:cubicBezTo>
                    <a:pt x="262" y="452"/>
                    <a:pt x="260" y="453"/>
                    <a:pt x="258" y="453"/>
                  </a:cubicBezTo>
                  <a:cubicBezTo>
                    <a:pt x="192" y="482"/>
                    <a:pt x="129" y="509"/>
                    <a:pt x="50" y="425"/>
                  </a:cubicBezTo>
                  <a:cubicBezTo>
                    <a:pt x="33" y="441"/>
                    <a:pt x="33" y="441"/>
                    <a:pt x="33" y="441"/>
                  </a:cubicBezTo>
                  <a:cubicBezTo>
                    <a:pt x="78" y="489"/>
                    <a:pt x="120" y="504"/>
                    <a:pt x="159" y="504"/>
                  </a:cubicBezTo>
                  <a:cubicBezTo>
                    <a:pt x="198" y="504"/>
                    <a:pt x="234" y="489"/>
                    <a:pt x="267" y="475"/>
                  </a:cubicBezTo>
                  <a:cubicBezTo>
                    <a:pt x="335" y="446"/>
                    <a:pt x="393" y="421"/>
                    <a:pt x="467" y="499"/>
                  </a:cubicBezTo>
                  <a:cubicBezTo>
                    <a:pt x="484" y="484"/>
                    <a:pt x="484" y="484"/>
                    <a:pt x="484" y="484"/>
                  </a:cubicBezTo>
                  <a:cubicBezTo>
                    <a:pt x="440" y="437"/>
                    <a:pt x="399" y="423"/>
                    <a:pt x="361" y="424"/>
                  </a:cubicBezTo>
                  <a:cubicBezTo>
                    <a:pt x="364" y="423"/>
                    <a:pt x="366" y="422"/>
                    <a:pt x="368" y="421"/>
                  </a:cubicBezTo>
                  <a:cubicBezTo>
                    <a:pt x="436" y="392"/>
                    <a:pt x="494" y="367"/>
                    <a:pt x="568" y="446"/>
                  </a:cubicBezTo>
                  <a:cubicBezTo>
                    <a:pt x="585" y="430"/>
                    <a:pt x="585" y="430"/>
                    <a:pt x="585" y="430"/>
                  </a:cubicBezTo>
                  <a:cubicBezTo>
                    <a:pt x="555" y="398"/>
                    <a:pt x="526" y="382"/>
                    <a:pt x="499" y="375"/>
                  </a:cubicBezTo>
                  <a:close/>
                  <a:moveTo>
                    <a:pt x="359" y="400"/>
                  </a:moveTo>
                  <a:cubicBezTo>
                    <a:pt x="301" y="425"/>
                    <a:pt x="246" y="449"/>
                    <a:pt x="180" y="399"/>
                  </a:cubicBezTo>
                  <a:cubicBezTo>
                    <a:pt x="218" y="398"/>
                    <a:pt x="253" y="383"/>
                    <a:pt x="285" y="369"/>
                  </a:cubicBezTo>
                  <a:cubicBezTo>
                    <a:pt x="345" y="343"/>
                    <a:pt x="398" y="321"/>
                    <a:pt x="460" y="371"/>
                  </a:cubicBezTo>
                  <a:cubicBezTo>
                    <a:pt x="424" y="372"/>
                    <a:pt x="391" y="386"/>
                    <a:pt x="359" y="4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5" name="Icon"/>
            <p:cNvSpPr>
              <a:spLocks noEditPoints="1"/>
            </p:cNvSpPr>
            <p:nvPr/>
          </p:nvSpPr>
          <p:spPr bwMode="auto">
            <a:xfrm>
              <a:off x="-5844312" y="7090993"/>
              <a:ext cx="409170" cy="363011"/>
            </a:xfrm>
            <a:custGeom>
              <a:avLst/>
              <a:gdLst>
                <a:gd name="T0" fmla="*/ 514 w 522"/>
                <a:gd name="T1" fmla="*/ 86 h 463"/>
                <a:gd name="T2" fmla="*/ 484 w 522"/>
                <a:gd name="T3" fmla="*/ 87 h 463"/>
                <a:gd name="T4" fmla="*/ 433 w 522"/>
                <a:gd name="T5" fmla="*/ 140 h 463"/>
                <a:gd name="T6" fmla="*/ 362 w 522"/>
                <a:gd name="T7" fmla="*/ 69 h 463"/>
                <a:gd name="T8" fmla="*/ 239 w 522"/>
                <a:gd name="T9" fmla="*/ 69 h 463"/>
                <a:gd name="T10" fmla="*/ 239 w 522"/>
                <a:gd name="T11" fmla="*/ 69 h 463"/>
                <a:gd name="T12" fmla="*/ 239 w 522"/>
                <a:gd name="T13" fmla="*/ 69 h 463"/>
                <a:gd name="T14" fmla="*/ 165 w 522"/>
                <a:gd name="T15" fmla="*/ 156 h 463"/>
                <a:gd name="T16" fmla="*/ 168 w 522"/>
                <a:gd name="T17" fmla="*/ 185 h 463"/>
                <a:gd name="T18" fmla="*/ 197 w 522"/>
                <a:gd name="T19" fmla="*/ 183 h 463"/>
                <a:gd name="T20" fmla="*/ 259 w 522"/>
                <a:gd name="T21" fmla="*/ 109 h 463"/>
                <a:gd name="T22" fmla="*/ 296 w 522"/>
                <a:gd name="T23" fmla="*/ 109 h 463"/>
                <a:gd name="T24" fmla="*/ 157 w 522"/>
                <a:gd name="T25" fmla="*/ 273 h 463"/>
                <a:gd name="T26" fmla="*/ 61 w 522"/>
                <a:gd name="T27" fmla="*/ 273 h 463"/>
                <a:gd name="T28" fmla="*/ 35 w 522"/>
                <a:gd name="T29" fmla="*/ 298 h 463"/>
                <a:gd name="T30" fmla="*/ 61 w 522"/>
                <a:gd name="T31" fmla="*/ 324 h 463"/>
                <a:gd name="T32" fmla="*/ 186 w 522"/>
                <a:gd name="T33" fmla="*/ 324 h 463"/>
                <a:gd name="T34" fmla="*/ 207 w 522"/>
                <a:gd name="T35" fmla="*/ 312 h 463"/>
                <a:gd name="T36" fmla="*/ 259 w 522"/>
                <a:gd name="T37" fmla="*/ 253 h 463"/>
                <a:gd name="T38" fmla="*/ 321 w 522"/>
                <a:gd name="T39" fmla="*/ 314 h 463"/>
                <a:gd name="T40" fmla="*/ 296 w 522"/>
                <a:gd name="T41" fmla="*/ 430 h 463"/>
                <a:gd name="T42" fmla="*/ 316 w 522"/>
                <a:gd name="T43" fmla="*/ 460 h 463"/>
                <a:gd name="T44" fmla="*/ 346 w 522"/>
                <a:gd name="T45" fmla="*/ 440 h 463"/>
                <a:gd name="T46" fmla="*/ 378 w 522"/>
                <a:gd name="T47" fmla="*/ 289 h 463"/>
                <a:gd name="T48" fmla="*/ 378 w 522"/>
                <a:gd name="T49" fmla="*/ 289 h 463"/>
                <a:gd name="T50" fmla="*/ 369 w 522"/>
                <a:gd name="T51" fmla="*/ 267 h 463"/>
                <a:gd name="T52" fmla="*/ 318 w 522"/>
                <a:gd name="T53" fmla="*/ 214 h 463"/>
                <a:gd name="T54" fmla="*/ 378 w 522"/>
                <a:gd name="T55" fmla="*/ 144 h 463"/>
                <a:gd name="T56" fmla="*/ 419 w 522"/>
                <a:gd name="T57" fmla="*/ 182 h 463"/>
                <a:gd name="T58" fmla="*/ 420 w 522"/>
                <a:gd name="T59" fmla="*/ 183 h 463"/>
                <a:gd name="T60" fmla="*/ 422 w 522"/>
                <a:gd name="T61" fmla="*/ 184 h 463"/>
                <a:gd name="T62" fmla="*/ 423 w 522"/>
                <a:gd name="T63" fmla="*/ 186 h 463"/>
                <a:gd name="T64" fmla="*/ 423 w 522"/>
                <a:gd name="T65" fmla="*/ 186 h 463"/>
                <a:gd name="T66" fmla="*/ 446 w 522"/>
                <a:gd name="T67" fmla="*/ 185 h 463"/>
                <a:gd name="T68" fmla="*/ 447 w 522"/>
                <a:gd name="T69" fmla="*/ 185 h 463"/>
                <a:gd name="T70" fmla="*/ 514 w 522"/>
                <a:gd name="T71" fmla="*/ 116 h 463"/>
                <a:gd name="T72" fmla="*/ 514 w 522"/>
                <a:gd name="T73" fmla="*/ 86 h 463"/>
                <a:gd name="T74" fmla="*/ 440 w 522"/>
                <a:gd name="T75" fmla="*/ 40 h 463"/>
                <a:gd name="T76" fmla="*/ 400 w 522"/>
                <a:gd name="T77" fmla="*/ 0 h 463"/>
                <a:gd name="T78" fmla="*/ 361 w 522"/>
                <a:gd name="T79" fmla="*/ 40 h 463"/>
                <a:gd name="T80" fmla="*/ 400 w 522"/>
                <a:gd name="T81" fmla="*/ 79 h 463"/>
                <a:gd name="T82" fmla="*/ 440 w 522"/>
                <a:gd name="T83" fmla="*/ 40 h 463"/>
                <a:gd name="T84" fmla="*/ 109 w 522"/>
                <a:gd name="T85" fmla="*/ 206 h 463"/>
                <a:gd name="T86" fmla="*/ 13 w 522"/>
                <a:gd name="T87" fmla="*/ 206 h 463"/>
                <a:gd name="T88" fmla="*/ 0 w 522"/>
                <a:gd name="T89" fmla="*/ 194 h 463"/>
                <a:gd name="T90" fmla="*/ 13 w 522"/>
                <a:gd name="T91" fmla="*/ 181 h 463"/>
                <a:gd name="T92" fmla="*/ 109 w 522"/>
                <a:gd name="T93" fmla="*/ 181 h 463"/>
                <a:gd name="T94" fmla="*/ 122 w 522"/>
                <a:gd name="T95" fmla="*/ 194 h 463"/>
                <a:gd name="T96" fmla="*/ 109 w 522"/>
                <a:gd name="T97" fmla="*/ 206 h 463"/>
                <a:gd name="T98" fmla="*/ 134 w 522"/>
                <a:gd name="T99" fmla="*/ 122 h 463"/>
                <a:gd name="T100" fmla="*/ 13 w 522"/>
                <a:gd name="T101" fmla="*/ 122 h 463"/>
                <a:gd name="T102" fmla="*/ 0 w 522"/>
                <a:gd name="T103" fmla="*/ 109 h 463"/>
                <a:gd name="T104" fmla="*/ 13 w 522"/>
                <a:gd name="T105" fmla="*/ 96 h 463"/>
                <a:gd name="T106" fmla="*/ 134 w 522"/>
                <a:gd name="T107" fmla="*/ 96 h 463"/>
                <a:gd name="T108" fmla="*/ 147 w 522"/>
                <a:gd name="T109" fmla="*/ 109 h 463"/>
                <a:gd name="T110" fmla="*/ 134 w 522"/>
                <a:gd name="T111" fmla="*/ 122 h 463"/>
                <a:gd name="T112" fmla="*/ 227 w 522"/>
                <a:gd name="T113" fmla="*/ 37 h 463"/>
                <a:gd name="T114" fmla="*/ 13 w 522"/>
                <a:gd name="T115" fmla="*/ 37 h 463"/>
                <a:gd name="T116" fmla="*/ 0 w 522"/>
                <a:gd name="T117" fmla="*/ 24 h 463"/>
                <a:gd name="T118" fmla="*/ 13 w 522"/>
                <a:gd name="T119" fmla="*/ 12 h 463"/>
                <a:gd name="T120" fmla="*/ 227 w 522"/>
                <a:gd name="T121" fmla="*/ 12 h 463"/>
                <a:gd name="T122" fmla="*/ 240 w 522"/>
                <a:gd name="T123" fmla="*/ 24 h 463"/>
                <a:gd name="T124" fmla="*/ 227 w 522"/>
                <a:gd name="T125" fmla="*/ 3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463">
                  <a:moveTo>
                    <a:pt x="514" y="86"/>
                  </a:moveTo>
                  <a:cubicBezTo>
                    <a:pt x="505" y="78"/>
                    <a:pt x="492" y="79"/>
                    <a:pt x="484" y="87"/>
                  </a:cubicBezTo>
                  <a:cubicBezTo>
                    <a:pt x="433" y="140"/>
                    <a:pt x="433" y="140"/>
                    <a:pt x="433" y="140"/>
                  </a:cubicBezTo>
                  <a:cubicBezTo>
                    <a:pt x="362" y="69"/>
                    <a:pt x="362" y="69"/>
                    <a:pt x="362" y="69"/>
                  </a:cubicBezTo>
                  <a:cubicBezTo>
                    <a:pt x="239" y="69"/>
                    <a:pt x="239" y="69"/>
                    <a:pt x="239" y="69"/>
                  </a:cubicBezTo>
                  <a:cubicBezTo>
                    <a:pt x="239" y="69"/>
                    <a:pt x="239" y="69"/>
                    <a:pt x="239" y="69"/>
                  </a:cubicBezTo>
                  <a:cubicBezTo>
                    <a:pt x="239" y="69"/>
                    <a:pt x="239" y="69"/>
                    <a:pt x="239" y="69"/>
                  </a:cubicBezTo>
                  <a:cubicBezTo>
                    <a:pt x="165" y="156"/>
                    <a:pt x="165" y="156"/>
                    <a:pt x="165" y="156"/>
                  </a:cubicBezTo>
                  <a:cubicBezTo>
                    <a:pt x="158" y="165"/>
                    <a:pt x="159" y="178"/>
                    <a:pt x="168" y="185"/>
                  </a:cubicBezTo>
                  <a:cubicBezTo>
                    <a:pt x="177" y="193"/>
                    <a:pt x="190" y="191"/>
                    <a:pt x="197" y="183"/>
                  </a:cubicBezTo>
                  <a:cubicBezTo>
                    <a:pt x="259" y="109"/>
                    <a:pt x="259" y="109"/>
                    <a:pt x="259" y="109"/>
                  </a:cubicBezTo>
                  <a:cubicBezTo>
                    <a:pt x="296" y="109"/>
                    <a:pt x="296" y="109"/>
                    <a:pt x="296" y="109"/>
                  </a:cubicBezTo>
                  <a:cubicBezTo>
                    <a:pt x="157" y="273"/>
                    <a:pt x="157" y="273"/>
                    <a:pt x="157" y="273"/>
                  </a:cubicBezTo>
                  <a:cubicBezTo>
                    <a:pt x="61" y="273"/>
                    <a:pt x="61" y="273"/>
                    <a:pt x="61" y="273"/>
                  </a:cubicBezTo>
                  <a:cubicBezTo>
                    <a:pt x="47" y="273"/>
                    <a:pt x="35" y="284"/>
                    <a:pt x="35" y="298"/>
                  </a:cubicBezTo>
                  <a:cubicBezTo>
                    <a:pt x="35" y="312"/>
                    <a:pt x="47" y="324"/>
                    <a:pt x="61" y="324"/>
                  </a:cubicBezTo>
                  <a:cubicBezTo>
                    <a:pt x="186" y="324"/>
                    <a:pt x="186" y="324"/>
                    <a:pt x="186" y="324"/>
                  </a:cubicBezTo>
                  <a:cubicBezTo>
                    <a:pt x="195" y="324"/>
                    <a:pt x="202" y="319"/>
                    <a:pt x="207" y="312"/>
                  </a:cubicBezTo>
                  <a:cubicBezTo>
                    <a:pt x="259" y="253"/>
                    <a:pt x="259" y="253"/>
                    <a:pt x="259" y="253"/>
                  </a:cubicBezTo>
                  <a:cubicBezTo>
                    <a:pt x="321" y="314"/>
                    <a:pt x="321" y="314"/>
                    <a:pt x="321" y="314"/>
                  </a:cubicBezTo>
                  <a:cubicBezTo>
                    <a:pt x="296" y="430"/>
                    <a:pt x="296" y="430"/>
                    <a:pt x="296" y="430"/>
                  </a:cubicBezTo>
                  <a:cubicBezTo>
                    <a:pt x="293" y="444"/>
                    <a:pt x="302" y="457"/>
                    <a:pt x="316" y="460"/>
                  </a:cubicBezTo>
                  <a:cubicBezTo>
                    <a:pt x="329" y="463"/>
                    <a:pt x="343" y="454"/>
                    <a:pt x="346" y="440"/>
                  </a:cubicBezTo>
                  <a:cubicBezTo>
                    <a:pt x="378" y="289"/>
                    <a:pt x="378" y="289"/>
                    <a:pt x="378" y="289"/>
                  </a:cubicBezTo>
                  <a:cubicBezTo>
                    <a:pt x="378" y="289"/>
                    <a:pt x="378" y="289"/>
                    <a:pt x="378" y="289"/>
                  </a:cubicBezTo>
                  <a:cubicBezTo>
                    <a:pt x="379" y="281"/>
                    <a:pt x="375" y="272"/>
                    <a:pt x="369" y="267"/>
                  </a:cubicBezTo>
                  <a:cubicBezTo>
                    <a:pt x="318" y="214"/>
                    <a:pt x="318" y="214"/>
                    <a:pt x="318" y="214"/>
                  </a:cubicBezTo>
                  <a:cubicBezTo>
                    <a:pt x="378" y="144"/>
                    <a:pt x="378" y="144"/>
                    <a:pt x="378" y="144"/>
                  </a:cubicBezTo>
                  <a:cubicBezTo>
                    <a:pt x="419" y="182"/>
                    <a:pt x="419" y="182"/>
                    <a:pt x="419" y="182"/>
                  </a:cubicBezTo>
                  <a:cubicBezTo>
                    <a:pt x="420" y="183"/>
                    <a:pt x="420" y="183"/>
                    <a:pt x="420" y="183"/>
                  </a:cubicBezTo>
                  <a:cubicBezTo>
                    <a:pt x="421" y="184"/>
                    <a:pt x="421" y="184"/>
                    <a:pt x="422" y="184"/>
                  </a:cubicBezTo>
                  <a:cubicBezTo>
                    <a:pt x="423" y="186"/>
                    <a:pt x="423" y="186"/>
                    <a:pt x="423" y="186"/>
                  </a:cubicBezTo>
                  <a:cubicBezTo>
                    <a:pt x="423" y="186"/>
                    <a:pt x="423" y="186"/>
                    <a:pt x="423" y="186"/>
                  </a:cubicBezTo>
                  <a:cubicBezTo>
                    <a:pt x="430" y="190"/>
                    <a:pt x="439" y="190"/>
                    <a:pt x="446" y="185"/>
                  </a:cubicBezTo>
                  <a:cubicBezTo>
                    <a:pt x="447" y="185"/>
                    <a:pt x="447" y="185"/>
                    <a:pt x="447" y="185"/>
                  </a:cubicBezTo>
                  <a:cubicBezTo>
                    <a:pt x="514" y="116"/>
                    <a:pt x="514" y="116"/>
                    <a:pt x="514" y="116"/>
                  </a:cubicBezTo>
                  <a:cubicBezTo>
                    <a:pt x="522" y="107"/>
                    <a:pt x="522" y="94"/>
                    <a:pt x="514" y="86"/>
                  </a:cubicBezTo>
                  <a:close/>
                  <a:moveTo>
                    <a:pt x="440" y="40"/>
                  </a:moveTo>
                  <a:cubicBezTo>
                    <a:pt x="440" y="18"/>
                    <a:pt x="422" y="0"/>
                    <a:pt x="400" y="0"/>
                  </a:cubicBezTo>
                  <a:cubicBezTo>
                    <a:pt x="379" y="0"/>
                    <a:pt x="361" y="18"/>
                    <a:pt x="361" y="40"/>
                  </a:cubicBezTo>
                  <a:cubicBezTo>
                    <a:pt x="361" y="61"/>
                    <a:pt x="379" y="79"/>
                    <a:pt x="400" y="79"/>
                  </a:cubicBezTo>
                  <a:cubicBezTo>
                    <a:pt x="422" y="79"/>
                    <a:pt x="440" y="61"/>
                    <a:pt x="440" y="40"/>
                  </a:cubicBezTo>
                  <a:close/>
                  <a:moveTo>
                    <a:pt x="109" y="206"/>
                  </a:moveTo>
                  <a:cubicBezTo>
                    <a:pt x="13" y="206"/>
                    <a:pt x="13" y="206"/>
                    <a:pt x="13" y="206"/>
                  </a:cubicBezTo>
                  <a:cubicBezTo>
                    <a:pt x="6" y="206"/>
                    <a:pt x="0" y="201"/>
                    <a:pt x="0" y="194"/>
                  </a:cubicBezTo>
                  <a:cubicBezTo>
                    <a:pt x="0" y="186"/>
                    <a:pt x="6" y="181"/>
                    <a:pt x="13" y="181"/>
                  </a:cubicBezTo>
                  <a:cubicBezTo>
                    <a:pt x="109" y="181"/>
                    <a:pt x="109" y="181"/>
                    <a:pt x="109" y="181"/>
                  </a:cubicBezTo>
                  <a:cubicBezTo>
                    <a:pt x="116" y="181"/>
                    <a:pt x="122" y="186"/>
                    <a:pt x="122" y="194"/>
                  </a:cubicBezTo>
                  <a:cubicBezTo>
                    <a:pt x="122" y="201"/>
                    <a:pt x="116" y="206"/>
                    <a:pt x="109" y="206"/>
                  </a:cubicBezTo>
                  <a:close/>
                  <a:moveTo>
                    <a:pt x="134" y="122"/>
                  </a:moveTo>
                  <a:cubicBezTo>
                    <a:pt x="13" y="122"/>
                    <a:pt x="13" y="122"/>
                    <a:pt x="13" y="122"/>
                  </a:cubicBezTo>
                  <a:cubicBezTo>
                    <a:pt x="6" y="122"/>
                    <a:pt x="0" y="116"/>
                    <a:pt x="0" y="109"/>
                  </a:cubicBezTo>
                  <a:cubicBezTo>
                    <a:pt x="0" y="102"/>
                    <a:pt x="6" y="96"/>
                    <a:pt x="13" y="96"/>
                  </a:cubicBezTo>
                  <a:cubicBezTo>
                    <a:pt x="134" y="96"/>
                    <a:pt x="134" y="96"/>
                    <a:pt x="134" y="96"/>
                  </a:cubicBezTo>
                  <a:cubicBezTo>
                    <a:pt x="141" y="96"/>
                    <a:pt x="147" y="102"/>
                    <a:pt x="147" y="109"/>
                  </a:cubicBezTo>
                  <a:cubicBezTo>
                    <a:pt x="147" y="116"/>
                    <a:pt x="141" y="122"/>
                    <a:pt x="134" y="122"/>
                  </a:cubicBezTo>
                  <a:close/>
                  <a:moveTo>
                    <a:pt x="227" y="37"/>
                  </a:moveTo>
                  <a:cubicBezTo>
                    <a:pt x="13" y="37"/>
                    <a:pt x="13" y="37"/>
                    <a:pt x="13" y="37"/>
                  </a:cubicBezTo>
                  <a:cubicBezTo>
                    <a:pt x="6" y="37"/>
                    <a:pt x="0" y="32"/>
                    <a:pt x="0" y="24"/>
                  </a:cubicBezTo>
                  <a:cubicBezTo>
                    <a:pt x="0" y="17"/>
                    <a:pt x="6" y="12"/>
                    <a:pt x="13" y="12"/>
                  </a:cubicBezTo>
                  <a:cubicBezTo>
                    <a:pt x="227" y="12"/>
                    <a:pt x="227" y="12"/>
                    <a:pt x="227" y="12"/>
                  </a:cubicBezTo>
                  <a:cubicBezTo>
                    <a:pt x="234" y="12"/>
                    <a:pt x="240" y="17"/>
                    <a:pt x="240" y="24"/>
                  </a:cubicBezTo>
                  <a:cubicBezTo>
                    <a:pt x="240" y="32"/>
                    <a:pt x="234" y="37"/>
                    <a:pt x="2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6" name="Icon"/>
            <p:cNvSpPr>
              <a:spLocks noEditPoints="1"/>
            </p:cNvSpPr>
            <p:nvPr/>
          </p:nvSpPr>
          <p:spPr bwMode="auto">
            <a:xfrm>
              <a:off x="-1570151" y="6457716"/>
              <a:ext cx="430983" cy="431729"/>
            </a:xfrm>
            <a:custGeom>
              <a:avLst/>
              <a:gdLst>
                <a:gd name="T0" fmla="*/ 181 w 486"/>
                <a:gd name="T1" fmla="*/ 334 h 487"/>
                <a:gd name="T2" fmla="*/ 91 w 486"/>
                <a:gd name="T3" fmla="*/ 326 h 487"/>
                <a:gd name="T4" fmla="*/ 111 w 486"/>
                <a:gd name="T5" fmla="*/ 264 h 487"/>
                <a:gd name="T6" fmla="*/ 333 w 486"/>
                <a:gd name="T7" fmla="*/ 140 h 487"/>
                <a:gd name="T8" fmla="*/ 417 w 486"/>
                <a:gd name="T9" fmla="*/ 66 h 487"/>
                <a:gd name="T10" fmla="*/ 421 w 486"/>
                <a:gd name="T11" fmla="*/ 70 h 487"/>
                <a:gd name="T12" fmla="*/ 346 w 486"/>
                <a:gd name="T13" fmla="*/ 154 h 487"/>
                <a:gd name="T14" fmla="*/ 335 w 486"/>
                <a:gd name="T15" fmla="*/ 461 h 487"/>
                <a:gd name="T16" fmla="*/ 339 w 486"/>
                <a:gd name="T17" fmla="*/ 456 h 487"/>
                <a:gd name="T18" fmla="*/ 339 w 486"/>
                <a:gd name="T19" fmla="*/ 456 h 487"/>
                <a:gd name="T20" fmla="*/ 344 w 486"/>
                <a:gd name="T21" fmla="*/ 400 h 487"/>
                <a:gd name="T22" fmla="*/ 400 w 486"/>
                <a:gd name="T23" fmla="*/ 344 h 487"/>
                <a:gd name="T24" fmla="*/ 456 w 486"/>
                <a:gd name="T25" fmla="*/ 339 h 487"/>
                <a:gd name="T26" fmla="*/ 461 w 486"/>
                <a:gd name="T27" fmla="*/ 335 h 487"/>
                <a:gd name="T28" fmla="*/ 461 w 486"/>
                <a:gd name="T29" fmla="*/ 335 h 487"/>
                <a:gd name="T30" fmla="*/ 223 w 486"/>
                <a:gd name="T31" fmla="*/ 401 h 487"/>
                <a:gd name="T32" fmla="*/ 279 w 486"/>
                <a:gd name="T33" fmla="*/ 345 h 487"/>
                <a:gd name="T34" fmla="*/ 335 w 486"/>
                <a:gd name="T35" fmla="*/ 340 h 487"/>
                <a:gd name="T36" fmla="*/ 340 w 486"/>
                <a:gd name="T37" fmla="*/ 336 h 487"/>
                <a:gd name="T38" fmla="*/ 340 w 486"/>
                <a:gd name="T39" fmla="*/ 336 h 487"/>
                <a:gd name="T40" fmla="*/ 345 w 486"/>
                <a:gd name="T41" fmla="*/ 280 h 487"/>
                <a:gd name="T42" fmla="*/ 401 w 486"/>
                <a:gd name="T43" fmla="*/ 223 h 487"/>
                <a:gd name="T44" fmla="*/ 305 w 486"/>
                <a:gd name="T45" fmla="*/ 431 h 487"/>
                <a:gd name="T46" fmla="*/ 309 w 486"/>
                <a:gd name="T47" fmla="*/ 426 h 487"/>
                <a:gd name="T48" fmla="*/ 309 w 486"/>
                <a:gd name="T49" fmla="*/ 426 h 487"/>
                <a:gd name="T50" fmla="*/ 314 w 486"/>
                <a:gd name="T51" fmla="*/ 370 h 487"/>
                <a:gd name="T52" fmla="*/ 370 w 486"/>
                <a:gd name="T53" fmla="*/ 314 h 487"/>
                <a:gd name="T54" fmla="*/ 426 w 486"/>
                <a:gd name="T55" fmla="*/ 309 h 487"/>
                <a:gd name="T56" fmla="*/ 431 w 486"/>
                <a:gd name="T57" fmla="*/ 305 h 487"/>
                <a:gd name="T58" fmla="*/ 431 w 486"/>
                <a:gd name="T59" fmla="*/ 305 h 487"/>
                <a:gd name="T60" fmla="*/ 59 w 486"/>
                <a:gd name="T61" fmla="*/ 237 h 487"/>
                <a:gd name="T62" fmla="*/ 116 w 486"/>
                <a:gd name="T63" fmla="*/ 181 h 487"/>
                <a:gd name="T64" fmla="*/ 172 w 486"/>
                <a:gd name="T65" fmla="*/ 177 h 487"/>
                <a:gd name="T66" fmla="*/ 176 w 486"/>
                <a:gd name="T67" fmla="*/ 172 h 487"/>
                <a:gd name="T68" fmla="*/ 176 w 486"/>
                <a:gd name="T69" fmla="*/ 172 h 487"/>
                <a:gd name="T70" fmla="*/ 181 w 486"/>
                <a:gd name="T71" fmla="*/ 116 h 487"/>
                <a:gd name="T72" fmla="*/ 237 w 486"/>
                <a:gd name="T73" fmla="*/ 60 h 487"/>
                <a:gd name="T74" fmla="*/ 51 w 486"/>
                <a:gd name="T75" fmla="*/ 178 h 487"/>
                <a:gd name="T76" fmla="*/ 56 w 486"/>
                <a:gd name="T77" fmla="*/ 173 h 487"/>
                <a:gd name="T78" fmla="*/ 56 w 486"/>
                <a:gd name="T79" fmla="*/ 173 h 487"/>
                <a:gd name="T80" fmla="*/ 60 w 486"/>
                <a:gd name="T81" fmla="*/ 117 h 487"/>
                <a:gd name="T82" fmla="*/ 117 w 486"/>
                <a:gd name="T83" fmla="*/ 61 h 487"/>
                <a:gd name="T84" fmla="*/ 173 w 486"/>
                <a:gd name="T85" fmla="*/ 56 h 487"/>
                <a:gd name="T86" fmla="*/ 177 w 486"/>
                <a:gd name="T87" fmla="*/ 52 h 487"/>
                <a:gd name="T88" fmla="*/ 177 w 486"/>
                <a:gd name="T89" fmla="*/ 52 h 487"/>
                <a:gd name="T90" fmla="*/ 30 w 486"/>
                <a:gd name="T91" fmla="*/ 207 h 487"/>
                <a:gd name="T92" fmla="*/ 86 w 486"/>
                <a:gd name="T93" fmla="*/ 151 h 487"/>
                <a:gd name="T94" fmla="*/ 142 w 486"/>
                <a:gd name="T95" fmla="*/ 147 h 487"/>
                <a:gd name="T96" fmla="*/ 146 w 486"/>
                <a:gd name="T97" fmla="*/ 142 h 487"/>
                <a:gd name="T98" fmla="*/ 146 w 486"/>
                <a:gd name="T99" fmla="*/ 142 h 487"/>
                <a:gd name="T100" fmla="*/ 151 w 486"/>
                <a:gd name="T101" fmla="*/ 86 h 487"/>
                <a:gd name="T102" fmla="*/ 207 w 486"/>
                <a:gd name="T103" fmla="*/ 3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6" h="487">
                  <a:moveTo>
                    <a:pt x="333" y="182"/>
                  </a:moveTo>
                  <a:cubicBezTo>
                    <a:pt x="374" y="224"/>
                    <a:pt x="374" y="224"/>
                    <a:pt x="374" y="224"/>
                  </a:cubicBezTo>
                  <a:cubicBezTo>
                    <a:pt x="222" y="375"/>
                    <a:pt x="222" y="375"/>
                    <a:pt x="222" y="375"/>
                  </a:cubicBezTo>
                  <a:cubicBezTo>
                    <a:pt x="181" y="334"/>
                    <a:pt x="181" y="334"/>
                    <a:pt x="181" y="334"/>
                  </a:cubicBezTo>
                  <a:cubicBezTo>
                    <a:pt x="171" y="344"/>
                    <a:pt x="171" y="344"/>
                    <a:pt x="171" y="344"/>
                  </a:cubicBezTo>
                  <a:cubicBezTo>
                    <a:pt x="191" y="365"/>
                    <a:pt x="191" y="365"/>
                    <a:pt x="191" y="365"/>
                  </a:cubicBezTo>
                  <a:cubicBezTo>
                    <a:pt x="161" y="396"/>
                    <a:pt x="161" y="396"/>
                    <a:pt x="161" y="396"/>
                  </a:cubicBezTo>
                  <a:cubicBezTo>
                    <a:pt x="91" y="326"/>
                    <a:pt x="91" y="326"/>
                    <a:pt x="91" y="326"/>
                  </a:cubicBezTo>
                  <a:cubicBezTo>
                    <a:pt x="121" y="295"/>
                    <a:pt x="121" y="295"/>
                    <a:pt x="121" y="295"/>
                  </a:cubicBezTo>
                  <a:cubicBezTo>
                    <a:pt x="142" y="316"/>
                    <a:pt x="142" y="316"/>
                    <a:pt x="142" y="316"/>
                  </a:cubicBezTo>
                  <a:cubicBezTo>
                    <a:pt x="152" y="305"/>
                    <a:pt x="152" y="305"/>
                    <a:pt x="152" y="305"/>
                  </a:cubicBezTo>
                  <a:cubicBezTo>
                    <a:pt x="111" y="264"/>
                    <a:pt x="111" y="264"/>
                    <a:pt x="111" y="264"/>
                  </a:cubicBezTo>
                  <a:cubicBezTo>
                    <a:pt x="263" y="113"/>
                    <a:pt x="263" y="113"/>
                    <a:pt x="263" y="113"/>
                  </a:cubicBezTo>
                  <a:cubicBezTo>
                    <a:pt x="304" y="154"/>
                    <a:pt x="304" y="154"/>
                    <a:pt x="304" y="154"/>
                  </a:cubicBezTo>
                  <a:cubicBezTo>
                    <a:pt x="325" y="132"/>
                    <a:pt x="325" y="132"/>
                    <a:pt x="325" y="132"/>
                  </a:cubicBezTo>
                  <a:cubicBezTo>
                    <a:pt x="333" y="140"/>
                    <a:pt x="333" y="140"/>
                    <a:pt x="333" y="140"/>
                  </a:cubicBezTo>
                  <a:cubicBezTo>
                    <a:pt x="342" y="131"/>
                    <a:pt x="342" y="131"/>
                    <a:pt x="342" y="131"/>
                  </a:cubicBezTo>
                  <a:cubicBezTo>
                    <a:pt x="313" y="99"/>
                    <a:pt x="297" y="61"/>
                    <a:pt x="295" y="23"/>
                  </a:cubicBezTo>
                  <a:cubicBezTo>
                    <a:pt x="337" y="66"/>
                    <a:pt x="337" y="66"/>
                    <a:pt x="337" y="66"/>
                  </a:cubicBezTo>
                  <a:cubicBezTo>
                    <a:pt x="417" y="66"/>
                    <a:pt x="417" y="66"/>
                    <a:pt x="417" y="66"/>
                  </a:cubicBezTo>
                  <a:cubicBezTo>
                    <a:pt x="414" y="62"/>
                    <a:pt x="415" y="56"/>
                    <a:pt x="418" y="52"/>
                  </a:cubicBezTo>
                  <a:cubicBezTo>
                    <a:pt x="423" y="48"/>
                    <a:pt x="430" y="48"/>
                    <a:pt x="434" y="52"/>
                  </a:cubicBezTo>
                  <a:cubicBezTo>
                    <a:pt x="438" y="57"/>
                    <a:pt x="438" y="64"/>
                    <a:pt x="434" y="68"/>
                  </a:cubicBezTo>
                  <a:cubicBezTo>
                    <a:pt x="430" y="71"/>
                    <a:pt x="425" y="72"/>
                    <a:pt x="421" y="70"/>
                  </a:cubicBezTo>
                  <a:cubicBezTo>
                    <a:pt x="420" y="149"/>
                    <a:pt x="420" y="149"/>
                    <a:pt x="420" y="149"/>
                  </a:cubicBezTo>
                  <a:cubicBezTo>
                    <a:pt x="463" y="192"/>
                    <a:pt x="463" y="192"/>
                    <a:pt x="463" y="192"/>
                  </a:cubicBezTo>
                  <a:cubicBezTo>
                    <a:pt x="425" y="189"/>
                    <a:pt x="387" y="173"/>
                    <a:pt x="355" y="145"/>
                  </a:cubicBezTo>
                  <a:cubicBezTo>
                    <a:pt x="346" y="154"/>
                    <a:pt x="346" y="154"/>
                    <a:pt x="346" y="154"/>
                  </a:cubicBezTo>
                  <a:cubicBezTo>
                    <a:pt x="354" y="161"/>
                    <a:pt x="354" y="161"/>
                    <a:pt x="354" y="161"/>
                  </a:cubicBezTo>
                  <a:lnTo>
                    <a:pt x="333" y="182"/>
                  </a:lnTo>
                  <a:close/>
                  <a:moveTo>
                    <a:pt x="309" y="487"/>
                  </a:moveTo>
                  <a:cubicBezTo>
                    <a:pt x="335" y="461"/>
                    <a:pt x="335" y="461"/>
                    <a:pt x="335" y="461"/>
                  </a:cubicBezTo>
                  <a:cubicBezTo>
                    <a:pt x="309" y="435"/>
                    <a:pt x="309" y="435"/>
                    <a:pt x="309" y="435"/>
                  </a:cubicBezTo>
                  <a:cubicBezTo>
                    <a:pt x="283" y="461"/>
                    <a:pt x="283" y="461"/>
                    <a:pt x="283" y="461"/>
                  </a:cubicBezTo>
                  <a:cubicBezTo>
                    <a:pt x="309" y="487"/>
                    <a:pt x="309" y="487"/>
                    <a:pt x="309" y="487"/>
                  </a:cubicBezTo>
                  <a:close/>
                  <a:moveTo>
                    <a:pt x="339" y="456"/>
                  </a:moveTo>
                  <a:cubicBezTo>
                    <a:pt x="365" y="430"/>
                    <a:pt x="365" y="430"/>
                    <a:pt x="365" y="430"/>
                  </a:cubicBezTo>
                  <a:cubicBezTo>
                    <a:pt x="339" y="405"/>
                    <a:pt x="339" y="405"/>
                    <a:pt x="339" y="405"/>
                  </a:cubicBezTo>
                  <a:cubicBezTo>
                    <a:pt x="313" y="430"/>
                    <a:pt x="313" y="430"/>
                    <a:pt x="313" y="430"/>
                  </a:cubicBezTo>
                  <a:cubicBezTo>
                    <a:pt x="339" y="456"/>
                    <a:pt x="339" y="456"/>
                    <a:pt x="339" y="456"/>
                  </a:cubicBezTo>
                  <a:close/>
                  <a:moveTo>
                    <a:pt x="369" y="426"/>
                  </a:moveTo>
                  <a:cubicBezTo>
                    <a:pt x="395" y="400"/>
                    <a:pt x="395" y="400"/>
                    <a:pt x="395" y="400"/>
                  </a:cubicBezTo>
                  <a:cubicBezTo>
                    <a:pt x="369" y="374"/>
                    <a:pt x="369" y="374"/>
                    <a:pt x="369" y="374"/>
                  </a:cubicBezTo>
                  <a:cubicBezTo>
                    <a:pt x="344" y="400"/>
                    <a:pt x="344" y="400"/>
                    <a:pt x="344" y="400"/>
                  </a:cubicBezTo>
                  <a:cubicBezTo>
                    <a:pt x="369" y="426"/>
                    <a:pt x="369" y="426"/>
                    <a:pt x="369" y="426"/>
                  </a:cubicBezTo>
                  <a:close/>
                  <a:moveTo>
                    <a:pt x="400" y="396"/>
                  </a:moveTo>
                  <a:cubicBezTo>
                    <a:pt x="426" y="370"/>
                    <a:pt x="426" y="370"/>
                    <a:pt x="426" y="370"/>
                  </a:cubicBezTo>
                  <a:cubicBezTo>
                    <a:pt x="400" y="344"/>
                    <a:pt x="400" y="344"/>
                    <a:pt x="400" y="344"/>
                  </a:cubicBezTo>
                  <a:cubicBezTo>
                    <a:pt x="374" y="370"/>
                    <a:pt x="374" y="370"/>
                    <a:pt x="374" y="370"/>
                  </a:cubicBezTo>
                  <a:cubicBezTo>
                    <a:pt x="400" y="396"/>
                    <a:pt x="400" y="396"/>
                    <a:pt x="400" y="396"/>
                  </a:cubicBezTo>
                  <a:close/>
                  <a:moveTo>
                    <a:pt x="430" y="365"/>
                  </a:moveTo>
                  <a:cubicBezTo>
                    <a:pt x="456" y="339"/>
                    <a:pt x="456" y="339"/>
                    <a:pt x="456" y="339"/>
                  </a:cubicBezTo>
                  <a:cubicBezTo>
                    <a:pt x="430" y="314"/>
                    <a:pt x="430" y="314"/>
                    <a:pt x="430" y="314"/>
                  </a:cubicBezTo>
                  <a:cubicBezTo>
                    <a:pt x="404" y="339"/>
                    <a:pt x="404" y="339"/>
                    <a:pt x="404" y="339"/>
                  </a:cubicBezTo>
                  <a:cubicBezTo>
                    <a:pt x="430" y="365"/>
                    <a:pt x="430" y="365"/>
                    <a:pt x="430" y="365"/>
                  </a:cubicBezTo>
                  <a:close/>
                  <a:moveTo>
                    <a:pt x="461" y="335"/>
                  </a:moveTo>
                  <a:cubicBezTo>
                    <a:pt x="486" y="309"/>
                    <a:pt x="486" y="309"/>
                    <a:pt x="486" y="309"/>
                  </a:cubicBezTo>
                  <a:cubicBezTo>
                    <a:pt x="461" y="283"/>
                    <a:pt x="461" y="283"/>
                    <a:pt x="461" y="283"/>
                  </a:cubicBezTo>
                  <a:cubicBezTo>
                    <a:pt x="435" y="309"/>
                    <a:pt x="435" y="309"/>
                    <a:pt x="435" y="309"/>
                  </a:cubicBezTo>
                  <a:cubicBezTo>
                    <a:pt x="461" y="335"/>
                    <a:pt x="461" y="335"/>
                    <a:pt x="461" y="335"/>
                  </a:cubicBezTo>
                  <a:close/>
                  <a:moveTo>
                    <a:pt x="249" y="427"/>
                  </a:moveTo>
                  <a:cubicBezTo>
                    <a:pt x="275" y="401"/>
                    <a:pt x="275" y="401"/>
                    <a:pt x="275" y="401"/>
                  </a:cubicBezTo>
                  <a:cubicBezTo>
                    <a:pt x="249" y="375"/>
                    <a:pt x="249" y="375"/>
                    <a:pt x="249" y="375"/>
                  </a:cubicBezTo>
                  <a:cubicBezTo>
                    <a:pt x="223" y="401"/>
                    <a:pt x="223" y="401"/>
                    <a:pt x="223" y="401"/>
                  </a:cubicBezTo>
                  <a:cubicBezTo>
                    <a:pt x="249" y="427"/>
                    <a:pt x="249" y="427"/>
                    <a:pt x="249" y="427"/>
                  </a:cubicBezTo>
                  <a:close/>
                  <a:moveTo>
                    <a:pt x="279" y="396"/>
                  </a:moveTo>
                  <a:cubicBezTo>
                    <a:pt x="305" y="371"/>
                    <a:pt x="305" y="371"/>
                    <a:pt x="305" y="371"/>
                  </a:cubicBezTo>
                  <a:cubicBezTo>
                    <a:pt x="279" y="345"/>
                    <a:pt x="279" y="345"/>
                    <a:pt x="279" y="345"/>
                  </a:cubicBezTo>
                  <a:cubicBezTo>
                    <a:pt x="254" y="371"/>
                    <a:pt x="254" y="371"/>
                    <a:pt x="254" y="371"/>
                  </a:cubicBezTo>
                  <a:cubicBezTo>
                    <a:pt x="279" y="396"/>
                    <a:pt x="279" y="396"/>
                    <a:pt x="279" y="396"/>
                  </a:cubicBezTo>
                  <a:close/>
                  <a:moveTo>
                    <a:pt x="310" y="366"/>
                  </a:moveTo>
                  <a:cubicBezTo>
                    <a:pt x="335" y="340"/>
                    <a:pt x="335" y="340"/>
                    <a:pt x="335" y="340"/>
                  </a:cubicBezTo>
                  <a:cubicBezTo>
                    <a:pt x="310" y="315"/>
                    <a:pt x="310" y="315"/>
                    <a:pt x="310" y="315"/>
                  </a:cubicBezTo>
                  <a:cubicBezTo>
                    <a:pt x="284" y="340"/>
                    <a:pt x="284" y="340"/>
                    <a:pt x="284" y="340"/>
                  </a:cubicBezTo>
                  <a:cubicBezTo>
                    <a:pt x="310" y="366"/>
                    <a:pt x="310" y="366"/>
                    <a:pt x="310" y="366"/>
                  </a:cubicBezTo>
                  <a:close/>
                  <a:moveTo>
                    <a:pt x="340" y="336"/>
                  </a:moveTo>
                  <a:cubicBezTo>
                    <a:pt x="366" y="310"/>
                    <a:pt x="366" y="310"/>
                    <a:pt x="366" y="310"/>
                  </a:cubicBezTo>
                  <a:cubicBezTo>
                    <a:pt x="340" y="284"/>
                    <a:pt x="340" y="284"/>
                    <a:pt x="340" y="284"/>
                  </a:cubicBezTo>
                  <a:cubicBezTo>
                    <a:pt x="314" y="310"/>
                    <a:pt x="314" y="310"/>
                    <a:pt x="314" y="310"/>
                  </a:cubicBezTo>
                  <a:cubicBezTo>
                    <a:pt x="340" y="336"/>
                    <a:pt x="340" y="336"/>
                    <a:pt x="340" y="336"/>
                  </a:cubicBezTo>
                  <a:close/>
                  <a:moveTo>
                    <a:pt x="370" y="305"/>
                  </a:moveTo>
                  <a:cubicBezTo>
                    <a:pt x="396" y="280"/>
                    <a:pt x="396" y="280"/>
                    <a:pt x="396" y="280"/>
                  </a:cubicBezTo>
                  <a:cubicBezTo>
                    <a:pt x="370" y="254"/>
                    <a:pt x="370" y="254"/>
                    <a:pt x="370" y="254"/>
                  </a:cubicBezTo>
                  <a:cubicBezTo>
                    <a:pt x="345" y="280"/>
                    <a:pt x="345" y="280"/>
                    <a:pt x="345" y="280"/>
                  </a:cubicBezTo>
                  <a:cubicBezTo>
                    <a:pt x="370" y="305"/>
                    <a:pt x="370" y="305"/>
                    <a:pt x="370" y="305"/>
                  </a:cubicBezTo>
                  <a:close/>
                  <a:moveTo>
                    <a:pt x="401" y="275"/>
                  </a:moveTo>
                  <a:cubicBezTo>
                    <a:pt x="427" y="249"/>
                    <a:pt x="427" y="249"/>
                    <a:pt x="427" y="249"/>
                  </a:cubicBezTo>
                  <a:cubicBezTo>
                    <a:pt x="401" y="223"/>
                    <a:pt x="401" y="223"/>
                    <a:pt x="401" y="223"/>
                  </a:cubicBezTo>
                  <a:cubicBezTo>
                    <a:pt x="375" y="249"/>
                    <a:pt x="375" y="249"/>
                    <a:pt x="375" y="249"/>
                  </a:cubicBezTo>
                  <a:cubicBezTo>
                    <a:pt x="401" y="275"/>
                    <a:pt x="401" y="275"/>
                    <a:pt x="401" y="275"/>
                  </a:cubicBezTo>
                  <a:close/>
                  <a:moveTo>
                    <a:pt x="279" y="457"/>
                  </a:moveTo>
                  <a:cubicBezTo>
                    <a:pt x="305" y="431"/>
                    <a:pt x="305" y="431"/>
                    <a:pt x="305" y="431"/>
                  </a:cubicBezTo>
                  <a:cubicBezTo>
                    <a:pt x="279" y="405"/>
                    <a:pt x="279" y="405"/>
                    <a:pt x="279" y="405"/>
                  </a:cubicBezTo>
                  <a:cubicBezTo>
                    <a:pt x="253" y="431"/>
                    <a:pt x="253" y="431"/>
                    <a:pt x="253" y="431"/>
                  </a:cubicBezTo>
                  <a:cubicBezTo>
                    <a:pt x="279" y="457"/>
                    <a:pt x="279" y="457"/>
                    <a:pt x="279" y="457"/>
                  </a:cubicBezTo>
                  <a:close/>
                  <a:moveTo>
                    <a:pt x="309" y="426"/>
                  </a:moveTo>
                  <a:cubicBezTo>
                    <a:pt x="335" y="401"/>
                    <a:pt x="335" y="401"/>
                    <a:pt x="335" y="401"/>
                  </a:cubicBezTo>
                  <a:cubicBezTo>
                    <a:pt x="309" y="375"/>
                    <a:pt x="309" y="375"/>
                    <a:pt x="309" y="375"/>
                  </a:cubicBezTo>
                  <a:cubicBezTo>
                    <a:pt x="283" y="401"/>
                    <a:pt x="283" y="401"/>
                    <a:pt x="283" y="401"/>
                  </a:cubicBezTo>
                  <a:cubicBezTo>
                    <a:pt x="309" y="426"/>
                    <a:pt x="309" y="426"/>
                    <a:pt x="309" y="426"/>
                  </a:cubicBezTo>
                  <a:close/>
                  <a:moveTo>
                    <a:pt x="340" y="396"/>
                  </a:moveTo>
                  <a:cubicBezTo>
                    <a:pt x="365" y="370"/>
                    <a:pt x="365" y="370"/>
                    <a:pt x="365" y="370"/>
                  </a:cubicBezTo>
                  <a:cubicBezTo>
                    <a:pt x="340" y="344"/>
                    <a:pt x="340" y="344"/>
                    <a:pt x="340" y="344"/>
                  </a:cubicBezTo>
                  <a:cubicBezTo>
                    <a:pt x="314" y="370"/>
                    <a:pt x="314" y="370"/>
                    <a:pt x="314" y="370"/>
                  </a:cubicBezTo>
                  <a:cubicBezTo>
                    <a:pt x="340" y="396"/>
                    <a:pt x="340" y="396"/>
                    <a:pt x="340" y="396"/>
                  </a:cubicBezTo>
                  <a:close/>
                  <a:moveTo>
                    <a:pt x="370" y="366"/>
                  </a:moveTo>
                  <a:cubicBezTo>
                    <a:pt x="396" y="340"/>
                    <a:pt x="396" y="340"/>
                    <a:pt x="396" y="340"/>
                  </a:cubicBezTo>
                  <a:cubicBezTo>
                    <a:pt x="370" y="314"/>
                    <a:pt x="370" y="314"/>
                    <a:pt x="370" y="314"/>
                  </a:cubicBezTo>
                  <a:cubicBezTo>
                    <a:pt x="344" y="340"/>
                    <a:pt x="344" y="340"/>
                    <a:pt x="344" y="340"/>
                  </a:cubicBezTo>
                  <a:cubicBezTo>
                    <a:pt x="370" y="366"/>
                    <a:pt x="370" y="366"/>
                    <a:pt x="370" y="366"/>
                  </a:cubicBezTo>
                  <a:close/>
                  <a:moveTo>
                    <a:pt x="400" y="335"/>
                  </a:moveTo>
                  <a:cubicBezTo>
                    <a:pt x="426" y="309"/>
                    <a:pt x="426" y="309"/>
                    <a:pt x="426" y="309"/>
                  </a:cubicBezTo>
                  <a:cubicBezTo>
                    <a:pt x="400" y="284"/>
                    <a:pt x="400" y="284"/>
                    <a:pt x="400" y="284"/>
                  </a:cubicBezTo>
                  <a:cubicBezTo>
                    <a:pt x="374" y="309"/>
                    <a:pt x="374" y="309"/>
                    <a:pt x="374" y="309"/>
                  </a:cubicBezTo>
                  <a:cubicBezTo>
                    <a:pt x="400" y="335"/>
                    <a:pt x="400" y="335"/>
                    <a:pt x="400" y="335"/>
                  </a:cubicBezTo>
                  <a:close/>
                  <a:moveTo>
                    <a:pt x="431" y="305"/>
                  </a:moveTo>
                  <a:cubicBezTo>
                    <a:pt x="456" y="279"/>
                    <a:pt x="456" y="279"/>
                    <a:pt x="456" y="279"/>
                  </a:cubicBezTo>
                  <a:cubicBezTo>
                    <a:pt x="431" y="253"/>
                    <a:pt x="431" y="253"/>
                    <a:pt x="431" y="253"/>
                  </a:cubicBezTo>
                  <a:cubicBezTo>
                    <a:pt x="405" y="279"/>
                    <a:pt x="405" y="279"/>
                    <a:pt x="405" y="279"/>
                  </a:cubicBezTo>
                  <a:cubicBezTo>
                    <a:pt x="431" y="305"/>
                    <a:pt x="431" y="305"/>
                    <a:pt x="431" y="305"/>
                  </a:cubicBezTo>
                  <a:close/>
                  <a:moveTo>
                    <a:pt x="85" y="263"/>
                  </a:moveTo>
                  <a:cubicBezTo>
                    <a:pt x="111" y="237"/>
                    <a:pt x="111" y="237"/>
                    <a:pt x="111" y="237"/>
                  </a:cubicBezTo>
                  <a:cubicBezTo>
                    <a:pt x="85" y="211"/>
                    <a:pt x="85" y="211"/>
                    <a:pt x="85" y="211"/>
                  </a:cubicBezTo>
                  <a:cubicBezTo>
                    <a:pt x="59" y="237"/>
                    <a:pt x="59" y="237"/>
                    <a:pt x="59" y="237"/>
                  </a:cubicBezTo>
                  <a:cubicBezTo>
                    <a:pt x="85" y="263"/>
                    <a:pt x="85" y="263"/>
                    <a:pt x="85" y="263"/>
                  </a:cubicBezTo>
                  <a:close/>
                  <a:moveTo>
                    <a:pt x="116" y="233"/>
                  </a:moveTo>
                  <a:cubicBezTo>
                    <a:pt x="141" y="207"/>
                    <a:pt x="141" y="207"/>
                    <a:pt x="141" y="207"/>
                  </a:cubicBezTo>
                  <a:cubicBezTo>
                    <a:pt x="116" y="181"/>
                    <a:pt x="116" y="181"/>
                    <a:pt x="116" y="181"/>
                  </a:cubicBezTo>
                  <a:cubicBezTo>
                    <a:pt x="90" y="207"/>
                    <a:pt x="90" y="207"/>
                    <a:pt x="90" y="207"/>
                  </a:cubicBezTo>
                  <a:cubicBezTo>
                    <a:pt x="116" y="233"/>
                    <a:pt x="116" y="233"/>
                    <a:pt x="116" y="233"/>
                  </a:cubicBezTo>
                  <a:close/>
                  <a:moveTo>
                    <a:pt x="146" y="202"/>
                  </a:moveTo>
                  <a:cubicBezTo>
                    <a:pt x="172" y="177"/>
                    <a:pt x="172" y="177"/>
                    <a:pt x="172" y="177"/>
                  </a:cubicBezTo>
                  <a:cubicBezTo>
                    <a:pt x="146" y="151"/>
                    <a:pt x="146" y="151"/>
                    <a:pt x="146" y="151"/>
                  </a:cubicBezTo>
                  <a:cubicBezTo>
                    <a:pt x="120" y="177"/>
                    <a:pt x="120" y="177"/>
                    <a:pt x="120" y="177"/>
                  </a:cubicBezTo>
                  <a:cubicBezTo>
                    <a:pt x="146" y="202"/>
                    <a:pt x="146" y="202"/>
                    <a:pt x="146" y="202"/>
                  </a:cubicBezTo>
                  <a:close/>
                  <a:moveTo>
                    <a:pt x="176" y="172"/>
                  </a:moveTo>
                  <a:cubicBezTo>
                    <a:pt x="202" y="146"/>
                    <a:pt x="202" y="146"/>
                    <a:pt x="202" y="146"/>
                  </a:cubicBezTo>
                  <a:cubicBezTo>
                    <a:pt x="176" y="120"/>
                    <a:pt x="176" y="120"/>
                    <a:pt x="176" y="120"/>
                  </a:cubicBezTo>
                  <a:cubicBezTo>
                    <a:pt x="151" y="146"/>
                    <a:pt x="151" y="146"/>
                    <a:pt x="151" y="146"/>
                  </a:cubicBezTo>
                  <a:cubicBezTo>
                    <a:pt x="176" y="172"/>
                    <a:pt x="176" y="172"/>
                    <a:pt x="176" y="172"/>
                  </a:cubicBezTo>
                  <a:close/>
                  <a:moveTo>
                    <a:pt x="207" y="142"/>
                  </a:moveTo>
                  <a:cubicBezTo>
                    <a:pt x="232" y="116"/>
                    <a:pt x="232" y="116"/>
                    <a:pt x="232" y="116"/>
                  </a:cubicBezTo>
                  <a:cubicBezTo>
                    <a:pt x="207" y="90"/>
                    <a:pt x="207" y="90"/>
                    <a:pt x="207" y="90"/>
                  </a:cubicBezTo>
                  <a:cubicBezTo>
                    <a:pt x="181" y="116"/>
                    <a:pt x="181" y="116"/>
                    <a:pt x="181" y="116"/>
                  </a:cubicBezTo>
                  <a:cubicBezTo>
                    <a:pt x="207" y="142"/>
                    <a:pt x="207" y="142"/>
                    <a:pt x="207" y="142"/>
                  </a:cubicBezTo>
                  <a:close/>
                  <a:moveTo>
                    <a:pt x="237" y="111"/>
                  </a:moveTo>
                  <a:cubicBezTo>
                    <a:pt x="263" y="86"/>
                    <a:pt x="263" y="86"/>
                    <a:pt x="263" y="86"/>
                  </a:cubicBezTo>
                  <a:cubicBezTo>
                    <a:pt x="237" y="60"/>
                    <a:pt x="237" y="60"/>
                    <a:pt x="237" y="60"/>
                  </a:cubicBezTo>
                  <a:cubicBezTo>
                    <a:pt x="211" y="86"/>
                    <a:pt x="211" y="86"/>
                    <a:pt x="211" y="86"/>
                  </a:cubicBezTo>
                  <a:cubicBezTo>
                    <a:pt x="237" y="111"/>
                    <a:pt x="237" y="111"/>
                    <a:pt x="237" y="111"/>
                  </a:cubicBezTo>
                  <a:close/>
                  <a:moveTo>
                    <a:pt x="25" y="203"/>
                  </a:moveTo>
                  <a:cubicBezTo>
                    <a:pt x="51" y="178"/>
                    <a:pt x="51" y="178"/>
                    <a:pt x="51" y="178"/>
                  </a:cubicBezTo>
                  <a:cubicBezTo>
                    <a:pt x="25" y="152"/>
                    <a:pt x="25" y="152"/>
                    <a:pt x="25" y="152"/>
                  </a:cubicBezTo>
                  <a:cubicBezTo>
                    <a:pt x="0" y="178"/>
                    <a:pt x="0" y="178"/>
                    <a:pt x="0" y="178"/>
                  </a:cubicBezTo>
                  <a:cubicBezTo>
                    <a:pt x="25" y="203"/>
                    <a:pt x="25" y="203"/>
                    <a:pt x="25" y="203"/>
                  </a:cubicBezTo>
                  <a:close/>
                  <a:moveTo>
                    <a:pt x="56" y="173"/>
                  </a:moveTo>
                  <a:cubicBezTo>
                    <a:pt x="82" y="147"/>
                    <a:pt x="82" y="147"/>
                    <a:pt x="82" y="147"/>
                  </a:cubicBezTo>
                  <a:cubicBezTo>
                    <a:pt x="56" y="121"/>
                    <a:pt x="56" y="121"/>
                    <a:pt x="56" y="121"/>
                  </a:cubicBezTo>
                  <a:cubicBezTo>
                    <a:pt x="30" y="147"/>
                    <a:pt x="30" y="147"/>
                    <a:pt x="30" y="147"/>
                  </a:cubicBezTo>
                  <a:cubicBezTo>
                    <a:pt x="56" y="173"/>
                    <a:pt x="56" y="173"/>
                    <a:pt x="56" y="173"/>
                  </a:cubicBezTo>
                  <a:close/>
                  <a:moveTo>
                    <a:pt x="86" y="143"/>
                  </a:moveTo>
                  <a:cubicBezTo>
                    <a:pt x="112" y="117"/>
                    <a:pt x="112" y="117"/>
                    <a:pt x="112" y="117"/>
                  </a:cubicBezTo>
                  <a:cubicBezTo>
                    <a:pt x="86" y="91"/>
                    <a:pt x="86" y="91"/>
                    <a:pt x="86" y="91"/>
                  </a:cubicBezTo>
                  <a:cubicBezTo>
                    <a:pt x="60" y="117"/>
                    <a:pt x="60" y="117"/>
                    <a:pt x="60" y="117"/>
                  </a:cubicBezTo>
                  <a:cubicBezTo>
                    <a:pt x="86" y="143"/>
                    <a:pt x="86" y="143"/>
                    <a:pt x="86" y="143"/>
                  </a:cubicBezTo>
                  <a:close/>
                  <a:moveTo>
                    <a:pt x="117" y="112"/>
                  </a:moveTo>
                  <a:cubicBezTo>
                    <a:pt x="142" y="86"/>
                    <a:pt x="142" y="86"/>
                    <a:pt x="142" y="86"/>
                  </a:cubicBezTo>
                  <a:cubicBezTo>
                    <a:pt x="117" y="61"/>
                    <a:pt x="117" y="61"/>
                    <a:pt x="117" y="61"/>
                  </a:cubicBezTo>
                  <a:cubicBezTo>
                    <a:pt x="91" y="86"/>
                    <a:pt x="91" y="86"/>
                    <a:pt x="91" y="86"/>
                  </a:cubicBezTo>
                  <a:cubicBezTo>
                    <a:pt x="117" y="112"/>
                    <a:pt x="117" y="112"/>
                    <a:pt x="117" y="112"/>
                  </a:cubicBezTo>
                  <a:close/>
                  <a:moveTo>
                    <a:pt x="147" y="82"/>
                  </a:moveTo>
                  <a:cubicBezTo>
                    <a:pt x="173" y="56"/>
                    <a:pt x="173" y="56"/>
                    <a:pt x="173" y="56"/>
                  </a:cubicBezTo>
                  <a:cubicBezTo>
                    <a:pt x="147" y="30"/>
                    <a:pt x="147" y="30"/>
                    <a:pt x="147" y="30"/>
                  </a:cubicBezTo>
                  <a:cubicBezTo>
                    <a:pt x="121" y="56"/>
                    <a:pt x="121" y="56"/>
                    <a:pt x="121" y="56"/>
                  </a:cubicBezTo>
                  <a:cubicBezTo>
                    <a:pt x="147" y="82"/>
                    <a:pt x="147" y="82"/>
                    <a:pt x="147" y="82"/>
                  </a:cubicBezTo>
                  <a:close/>
                  <a:moveTo>
                    <a:pt x="177" y="52"/>
                  </a:moveTo>
                  <a:cubicBezTo>
                    <a:pt x="203" y="26"/>
                    <a:pt x="203" y="26"/>
                    <a:pt x="203" y="26"/>
                  </a:cubicBezTo>
                  <a:cubicBezTo>
                    <a:pt x="177" y="0"/>
                    <a:pt x="177" y="0"/>
                    <a:pt x="177" y="0"/>
                  </a:cubicBezTo>
                  <a:cubicBezTo>
                    <a:pt x="151" y="26"/>
                    <a:pt x="151" y="26"/>
                    <a:pt x="151" y="26"/>
                  </a:cubicBezTo>
                  <a:cubicBezTo>
                    <a:pt x="177" y="52"/>
                    <a:pt x="177" y="52"/>
                    <a:pt x="177" y="52"/>
                  </a:cubicBezTo>
                  <a:close/>
                  <a:moveTo>
                    <a:pt x="55" y="233"/>
                  </a:moveTo>
                  <a:cubicBezTo>
                    <a:pt x="81" y="207"/>
                    <a:pt x="81" y="207"/>
                    <a:pt x="81" y="207"/>
                  </a:cubicBezTo>
                  <a:cubicBezTo>
                    <a:pt x="55" y="182"/>
                    <a:pt x="55" y="182"/>
                    <a:pt x="55" y="182"/>
                  </a:cubicBezTo>
                  <a:cubicBezTo>
                    <a:pt x="30" y="207"/>
                    <a:pt x="30" y="207"/>
                    <a:pt x="30" y="207"/>
                  </a:cubicBezTo>
                  <a:cubicBezTo>
                    <a:pt x="55" y="233"/>
                    <a:pt x="55" y="233"/>
                    <a:pt x="55" y="233"/>
                  </a:cubicBezTo>
                  <a:close/>
                  <a:moveTo>
                    <a:pt x="86" y="203"/>
                  </a:moveTo>
                  <a:cubicBezTo>
                    <a:pt x="112" y="177"/>
                    <a:pt x="112" y="177"/>
                    <a:pt x="112" y="177"/>
                  </a:cubicBezTo>
                  <a:cubicBezTo>
                    <a:pt x="86" y="151"/>
                    <a:pt x="86" y="151"/>
                    <a:pt x="86" y="151"/>
                  </a:cubicBezTo>
                  <a:cubicBezTo>
                    <a:pt x="60" y="177"/>
                    <a:pt x="60" y="177"/>
                    <a:pt x="60" y="177"/>
                  </a:cubicBezTo>
                  <a:cubicBezTo>
                    <a:pt x="86" y="203"/>
                    <a:pt x="86" y="203"/>
                    <a:pt x="86" y="203"/>
                  </a:cubicBezTo>
                  <a:close/>
                  <a:moveTo>
                    <a:pt x="116" y="172"/>
                  </a:moveTo>
                  <a:cubicBezTo>
                    <a:pt x="142" y="147"/>
                    <a:pt x="142" y="147"/>
                    <a:pt x="142" y="147"/>
                  </a:cubicBezTo>
                  <a:cubicBezTo>
                    <a:pt x="116" y="121"/>
                    <a:pt x="116" y="121"/>
                    <a:pt x="116" y="121"/>
                  </a:cubicBezTo>
                  <a:cubicBezTo>
                    <a:pt x="90" y="147"/>
                    <a:pt x="90" y="147"/>
                    <a:pt x="90" y="147"/>
                  </a:cubicBezTo>
                  <a:cubicBezTo>
                    <a:pt x="116" y="172"/>
                    <a:pt x="116" y="172"/>
                    <a:pt x="116" y="172"/>
                  </a:cubicBezTo>
                  <a:close/>
                  <a:moveTo>
                    <a:pt x="146" y="142"/>
                  </a:moveTo>
                  <a:cubicBezTo>
                    <a:pt x="172" y="116"/>
                    <a:pt x="172" y="116"/>
                    <a:pt x="172" y="116"/>
                  </a:cubicBezTo>
                  <a:cubicBezTo>
                    <a:pt x="146" y="91"/>
                    <a:pt x="146" y="91"/>
                    <a:pt x="146" y="91"/>
                  </a:cubicBezTo>
                  <a:cubicBezTo>
                    <a:pt x="121" y="116"/>
                    <a:pt x="121" y="116"/>
                    <a:pt x="121" y="116"/>
                  </a:cubicBezTo>
                  <a:cubicBezTo>
                    <a:pt x="146" y="142"/>
                    <a:pt x="146" y="142"/>
                    <a:pt x="146" y="142"/>
                  </a:cubicBezTo>
                  <a:close/>
                  <a:moveTo>
                    <a:pt x="177" y="112"/>
                  </a:moveTo>
                  <a:cubicBezTo>
                    <a:pt x="203" y="86"/>
                    <a:pt x="203" y="86"/>
                    <a:pt x="203" y="86"/>
                  </a:cubicBezTo>
                  <a:cubicBezTo>
                    <a:pt x="177" y="60"/>
                    <a:pt x="177" y="60"/>
                    <a:pt x="177" y="60"/>
                  </a:cubicBezTo>
                  <a:cubicBezTo>
                    <a:pt x="151" y="86"/>
                    <a:pt x="151" y="86"/>
                    <a:pt x="151" y="86"/>
                  </a:cubicBezTo>
                  <a:cubicBezTo>
                    <a:pt x="177" y="112"/>
                    <a:pt x="177" y="112"/>
                    <a:pt x="177" y="112"/>
                  </a:cubicBezTo>
                  <a:close/>
                  <a:moveTo>
                    <a:pt x="207" y="81"/>
                  </a:moveTo>
                  <a:cubicBezTo>
                    <a:pt x="233" y="56"/>
                    <a:pt x="233" y="56"/>
                    <a:pt x="233" y="56"/>
                  </a:cubicBezTo>
                  <a:cubicBezTo>
                    <a:pt x="207" y="30"/>
                    <a:pt x="207" y="30"/>
                    <a:pt x="207" y="30"/>
                  </a:cubicBezTo>
                  <a:cubicBezTo>
                    <a:pt x="181" y="56"/>
                    <a:pt x="181" y="56"/>
                    <a:pt x="181" y="56"/>
                  </a:cubicBezTo>
                  <a:cubicBezTo>
                    <a:pt x="207" y="81"/>
                    <a:pt x="207" y="81"/>
                    <a:pt x="207"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7" name="Icon"/>
            <p:cNvSpPr>
              <a:spLocks noEditPoints="1"/>
            </p:cNvSpPr>
            <p:nvPr/>
          </p:nvSpPr>
          <p:spPr bwMode="auto">
            <a:xfrm>
              <a:off x="-1091444" y="7054487"/>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8" name="Icon"/>
            <p:cNvSpPr>
              <a:spLocks noEditPoints="1"/>
            </p:cNvSpPr>
            <p:nvPr/>
          </p:nvSpPr>
          <p:spPr bwMode="auto">
            <a:xfrm>
              <a:off x="-5352546" y="6476905"/>
              <a:ext cx="259493" cy="393350"/>
            </a:xfrm>
            <a:custGeom>
              <a:avLst/>
              <a:gdLst>
                <a:gd name="T0" fmla="*/ 94 w 184"/>
                <a:gd name="T1" fmla="*/ 9 h 280"/>
                <a:gd name="T2" fmla="*/ 85 w 184"/>
                <a:gd name="T3" fmla="*/ 0 h 280"/>
                <a:gd name="T4" fmla="*/ 76 w 184"/>
                <a:gd name="T5" fmla="*/ 9 h 280"/>
                <a:gd name="T6" fmla="*/ 85 w 184"/>
                <a:gd name="T7" fmla="*/ 18 h 280"/>
                <a:gd name="T8" fmla="*/ 94 w 184"/>
                <a:gd name="T9" fmla="*/ 9 h 280"/>
                <a:gd name="T10" fmla="*/ 119 w 184"/>
                <a:gd name="T11" fmla="*/ 10 h 280"/>
                <a:gd name="T12" fmla="*/ 111 w 184"/>
                <a:gd name="T13" fmla="*/ 1 h 280"/>
                <a:gd name="T14" fmla="*/ 102 w 184"/>
                <a:gd name="T15" fmla="*/ 10 h 280"/>
                <a:gd name="T16" fmla="*/ 110 w 184"/>
                <a:gd name="T17" fmla="*/ 19 h 280"/>
                <a:gd name="T18" fmla="*/ 119 w 184"/>
                <a:gd name="T19" fmla="*/ 10 h 280"/>
                <a:gd name="T20" fmla="*/ 155 w 184"/>
                <a:gd name="T21" fmla="*/ 105 h 280"/>
                <a:gd name="T22" fmla="*/ 142 w 184"/>
                <a:gd name="T23" fmla="*/ 118 h 280"/>
                <a:gd name="T24" fmla="*/ 49 w 184"/>
                <a:gd name="T25" fmla="*/ 116 h 280"/>
                <a:gd name="T26" fmla="*/ 36 w 184"/>
                <a:gd name="T27" fmla="*/ 103 h 280"/>
                <a:gd name="T28" fmla="*/ 37 w 184"/>
                <a:gd name="T29" fmla="*/ 71 h 280"/>
                <a:gd name="T30" fmla="*/ 51 w 184"/>
                <a:gd name="T31" fmla="*/ 58 h 280"/>
                <a:gd name="T32" fmla="*/ 143 w 184"/>
                <a:gd name="T33" fmla="*/ 60 h 280"/>
                <a:gd name="T34" fmla="*/ 156 w 184"/>
                <a:gd name="T35" fmla="*/ 73 h 280"/>
                <a:gd name="T36" fmla="*/ 155 w 184"/>
                <a:gd name="T37" fmla="*/ 105 h 280"/>
                <a:gd name="T38" fmla="*/ 120 w 184"/>
                <a:gd name="T39" fmla="*/ 48 h 280"/>
                <a:gd name="T40" fmla="*/ 114 w 184"/>
                <a:gd name="T41" fmla="*/ 53 h 280"/>
                <a:gd name="T42" fmla="*/ 80 w 184"/>
                <a:gd name="T43" fmla="*/ 52 h 280"/>
                <a:gd name="T44" fmla="*/ 75 w 184"/>
                <a:gd name="T45" fmla="*/ 47 h 280"/>
                <a:gd name="T46" fmla="*/ 75 w 184"/>
                <a:gd name="T47" fmla="*/ 36 h 280"/>
                <a:gd name="T48" fmla="*/ 80 w 184"/>
                <a:gd name="T49" fmla="*/ 31 h 280"/>
                <a:gd name="T50" fmla="*/ 115 w 184"/>
                <a:gd name="T51" fmla="*/ 31 h 280"/>
                <a:gd name="T52" fmla="*/ 120 w 184"/>
                <a:gd name="T53" fmla="*/ 37 h 280"/>
                <a:gd name="T54" fmla="*/ 120 w 184"/>
                <a:gd name="T55" fmla="*/ 48 h 280"/>
                <a:gd name="T56" fmla="*/ 35 w 184"/>
                <a:gd name="T57" fmla="*/ 182 h 280"/>
                <a:gd name="T58" fmla="*/ 51 w 184"/>
                <a:gd name="T59" fmla="*/ 167 h 280"/>
                <a:gd name="T60" fmla="*/ 65 w 184"/>
                <a:gd name="T61" fmla="*/ 183 h 280"/>
                <a:gd name="T62" fmla="*/ 50 w 184"/>
                <a:gd name="T63" fmla="*/ 198 h 280"/>
                <a:gd name="T64" fmla="*/ 35 w 184"/>
                <a:gd name="T65" fmla="*/ 182 h 280"/>
                <a:gd name="T66" fmla="*/ 123 w 184"/>
                <a:gd name="T67" fmla="*/ 184 h 280"/>
                <a:gd name="T68" fmla="*/ 139 w 184"/>
                <a:gd name="T69" fmla="*/ 169 h 280"/>
                <a:gd name="T70" fmla="*/ 153 w 184"/>
                <a:gd name="T71" fmla="*/ 185 h 280"/>
                <a:gd name="T72" fmla="*/ 138 w 184"/>
                <a:gd name="T73" fmla="*/ 199 h 280"/>
                <a:gd name="T74" fmla="*/ 123 w 184"/>
                <a:gd name="T75" fmla="*/ 184 h 280"/>
                <a:gd name="T76" fmla="*/ 173 w 184"/>
                <a:gd name="T77" fmla="*/ 193 h 280"/>
                <a:gd name="T78" fmla="*/ 176 w 184"/>
                <a:gd name="T79" fmla="*/ 52 h 280"/>
                <a:gd name="T80" fmla="*/ 150 w 184"/>
                <a:gd name="T81" fmla="*/ 25 h 280"/>
                <a:gd name="T82" fmla="*/ 45 w 184"/>
                <a:gd name="T83" fmla="*/ 23 h 280"/>
                <a:gd name="T84" fmla="*/ 18 w 184"/>
                <a:gd name="T85" fmla="*/ 49 h 280"/>
                <a:gd name="T86" fmla="*/ 15 w 184"/>
                <a:gd name="T87" fmla="*/ 189 h 280"/>
                <a:gd name="T88" fmla="*/ 41 w 184"/>
                <a:gd name="T89" fmla="*/ 216 h 280"/>
                <a:gd name="T90" fmla="*/ 42 w 184"/>
                <a:gd name="T91" fmla="*/ 216 h 280"/>
                <a:gd name="T92" fmla="*/ 0 w 184"/>
                <a:gd name="T93" fmla="*/ 276 h 280"/>
                <a:gd name="T94" fmla="*/ 23 w 184"/>
                <a:gd name="T95" fmla="*/ 276 h 280"/>
                <a:gd name="T96" fmla="*/ 53 w 184"/>
                <a:gd name="T97" fmla="*/ 233 h 280"/>
                <a:gd name="T98" fmla="*/ 84 w 184"/>
                <a:gd name="T99" fmla="*/ 234 h 280"/>
                <a:gd name="T100" fmla="*/ 102 w 184"/>
                <a:gd name="T101" fmla="*/ 234 h 280"/>
                <a:gd name="T102" fmla="*/ 133 w 184"/>
                <a:gd name="T103" fmla="*/ 235 h 280"/>
                <a:gd name="T104" fmla="*/ 161 w 184"/>
                <a:gd name="T105" fmla="*/ 279 h 280"/>
                <a:gd name="T106" fmla="*/ 184 w 184"/>
                <a:gd name="T107" fmla="*/ 280 h 280"/>
                <a:gd name="T108" fmla="*/ 145 w 184"/>
                <a:gd name="T109" fmla="*/ 218 h 280"/>
                <a:gd name="T110" fmla="*/ 146 w 184"/>
                <a:gd name="T111" fmla="*/ 218 h 280"/>
                <a:gd name="T112" fmla="*/ 173 w 184"/>
                <a:gd name="T113" fmla="*/ 19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280">
                  <a:moveTo>
                    <a:pt x="94" y="9"/>
                  </a:moveTo>
                  <a:cubicBezTo>
                    <a:pt x="94" y="5"/>
                    <a:pt x="90" y="1"/>
                    <a:pt x="85" y="0"/>
                  </a:cubicBezTo>
                  <a:cubicBezTo>
                    <a:pt x="81" y="0"/>
                    <a:pt x="77" y="4"/>
                    <a:pt x="76" y="9"/>
                  </a:cubicBezTo>
                  <a:cubicBezTo>
                    <a:pt x="76" y="14"/>
                    <a:pt x="80" y="18"/>
                    <a:pt x="85" y="18"/>
                  </a:cubicBezTo>
                  <a:cubicBezTo>
                    <a:pt x="90" y="18"/>
                    <a:pt x="94" y="14"/>
                    <a:pt x="94" y="9"/>
                  </a:cubicBezTo>
                  <a:moveTo>
                    <a:pt x="119" y="10"/>
                  </a:moveTo>
                  <a:cubicBezTo>
                    <a:pt x="120" y="5"/>
                    <a:pt x="116" y="1"/>
                    <a:pt x="111" y="1"/>
                  </a:cubicBezTo>
                  <a:cubicBezTo>
                    <a:pt x="106" y="1"/>
                    <a:pt x="102" y="5"/>
                    <a:pt x="102" y="10"/>
                  </a:cubicBezTo>
                  <a:cubicBezTo>
                    <a:pt x="102" y="14"/>
                    <a:pt x="106" y="18"/>
                    <a:pt x="110" y="19"/>
                  </a:cubicBezTo>
                  <a:cubicBezTo>
                    <a:pt x="115" y="19"/>
                    <a:pt x="119" y="15"/>
                    <a:pt x="119" y="10"/>
                  </a:cubicBezTo>
                  <a:moveTo>
                    <a:pt x="155" y="105"/>
                  </a:moveTo>
                  <a:cubicBezTo>
                    <a:pt x="155" y="118"/>
                    <a:pt x="142" y="118"/>
                    <a:pt x="142" y="118"/>
                  </a:cubicBezTo>
                  <a:cubicBezTo>
                    <a:pt x="49" y="116"/>
                    <a:pt x="49" y="116"/>
                    <a:pt x="49" y="116"/>
                  </a:cubicBezTo>
                  <a:cubicBezTo>
                    <a:pt x="36" y="116"/>
                    <a:pt x="36" y="103"/>
                    <a:pt x="36" y="103"/>
                  </a:cubicBezTo>
                  <a:cubicBezTo>
                    <a:pt x="37" y="71"/>
                    <a:pt x="37" y="71"/>
                    <a:pt x="37" y="71"/>
                  </a:cubicBezTo>
                  <a:cubicBezTo>
                    <a:pt x="37" y="58"/>
                    <a:pt x="51" y="58"/>
                    <a:pt x="51" y="58"/>
                  </a:cubicBezTo>
                  <a:cubicBezTo>
                    <a:pt x="143" y="60"/>
                    <a:pt x="143" y="60"/>
                    <a:pt x="143" y="60"/>
                  </a:cubicBezTo>
                  <a:cubicBezTo>
                    <a:pt x="156" y="60"/>
                    <a:pt x="156" y="73"/>
                    <a:pt x="156" y="73"/>
                  </a:cubicBezTo>
                  <a:lnTo>
                    <a:pt x="155" y="105"/>
                  </a:lnTo>
                  <a:close/>
                  <a:moveTo>
                    <a:pt x="120" y="48"/>
                  </a:moveTo>
                  <a:cubicBezTo>
                    <a:pt x="120" y="53"/>
                    <a:pt x="114" y="53"/>
                    <a:pt x="114" y="53"/>
                  </a:cubicBezTo>
                  <a:cubicBezTo>
                    <a:pt x="80" y="52"/>
                    <a:pt x="80" y="52"/>
                    <a:pt x="80" y="52"/>
                  </a:cubicBezTo>
                  <a:cubicBezTo>
                    <a:pt x="75" y="52"/>
                    <a:pt x="75" y="47"/>
                    <a:pt x="75" y="47"/>
                  </a:cubicBezTo>
                  <a:cubicBezTo>
                    <a:pt x="75" y="36"/>
                    <a:pt x="75" y="36"/>
                    <a:pt x="75" y="36"/>
                  </a:cubicBezTo>
                  <a:cubicBezTo>
                    <a:pt x="75" y="30"/>
                    <a:pt x="80" y="31"/>
                    <a:pt x="80" y="31"/>
                  </a:cubicBezTo>
                  <a:cubicBezTo>
                    <a:pt x="115" y="31"/>
                    <a:pt x="115" y="31"/>
                    <a:pt x="115" y="31"/>
                  </a:cubicBezTo>
                  <a:cubicBezTo>
                    <a:pt x="120" y="31"/>
                    <a:pt x="120" y="37"/>
                    <a:pt x="120" y="37"/>
                  </a:cubicBezTo>
                  <a:lnTo>
                    <a:pt x="120" y="48"/>
                  </a:lnTo>
                  <a:close/>
                  <a:moveTo>
                    <a:pt x="35" y="182"/>
                  </a:moveTo>
                  <a:cubicBezTo>
                    <a:pt x="35" y="174"/>
                    <a:pt x="42" y="167"/>
                    <a:pt x="51" y="167"/>
                  </a:cubicBezTo>
                  <a:cubicBezTo>
                    <a:pt x="59" y="167"/>
                    <a:pt x="66" y="174"/>
                    <a:pt x="65" y="183"/>
                  </a:cubicBezTo>
                  <a:cubicBezTo>
                    <a:pt x="65" y="191"/>
                    <a:pt x="58" y="198"/>
                    <a:pt x="50" y="198"/>
                  </a:cubicBezTo>
                  <a:cubicBezTo>
                    <a:pt x="41" y="197"/>
                    <a:pt x="35" y="190"/>
                    <a:pt x="35" y="182"/>
                  </a:cubicBezTo>
                  <a:moveTo>
                    <a:pt x="123" y="184"/>
                  </a:moveTo>
                  <a:cubicBezTo>
                    <a:pt x="123" y="175"/>
                    <a:pt x="130" y="169"/>
                    <a:pt x="139" y="169"/>
                  </a:cubicBezTo>
                  <a:cubicBezTo>
                    <a:pt x="147" y="169"/>
                    <a:pt x="154" y="176"/>
                    <a:pt x="153" y="185"/>
                  </a:cubicBezTo>
                  <a:cubicBezTo>
                    <a:pt x="153" y="193"/>
                    <a:pt x="146" y="200"/>
                    <a:pt x="138" y="199"/>
                  </a:cubicBezTo>
                  <a:cubicBezTo>
                    <a:pt x="129" y="199"/>
                    <a:pt x="123" y="192"/>
                    <a:pt x="123" y="184"/>
                  </a:cubicBezTo>
                  <a:moveTo>
                    <a:pt x="173" y="193"/>
                  </a:moveTo>
                  <a:cubicBezTo>
                    <a:pt x="176" y="52"/>
                    <a:pt x="176" y="52"/>
                    <a:pt x="176" y="52"/>
                  </a:cubicBezTo>
                  <a:cubicBezTo>
                    <a:pt x="176" y="52"/>
                    <a:pt x="177" y="25"/>
                    <a:pt x="150" y="25"/>
                  </a:cubicBezTo>
                  <a:cubicBezTo>
                    <a:pt x="45" y="23"/>
                    <a:pt x="45" y="23"/>
                    <a:pt x="45" y="23"/>
                  </a:cubicBezTo>
                  <a:cubicBezTo>
                    <a:pt x="45" y="23"/>
                    <a:pt x="19" y="22"/>
                    <a:pt x="18" y="49"/>
                  </a:cubicBezTo>
                  <a:cubicBezTo>
                    <a:pt x="15" y="189"/>
                    <a:pt x="15" y="189"/>
                    <a:pt x="15" y="189"/>
                  </a:cubicBezTo>
                  <a:cubicBezTo>
                    <a:pt x="15" y="189"/>
                    <a:pt x="15" y="216"/>
                    <a:pt x="41" y="216"/>
                  </a:cubicBezTo>
                  <a:cubicBezTo>
                    <a:pt x="42" y="216"/>
                    <a:pt x="42" y="216"/>
                    <a:pt x="42" y="216"/>
                  </a:cubicBezTo>
                  <a:cubicBezTo>
                    <a:pt x="0" y="276"/>
                    <a:pt x="0" y="276"/>
                    <a:pt x="0" y="276"/>
                  </a:cubicBezTo>
                  <a:cubicBezTo>
                    <a:pt x="23" y="276"/>
                    <a:pt x="23" y="276"/>
                    <a:pt x="23" y="276"/>
                  </a:cubicBezTo>
                  <a:cubicBezTo>
                    <a:pt x="53" y="233"/>
                    <a:pt x="53" y="233"/>
                    <a:pt x="53" y="233"/>
                  </a:cubicBezTo>
                  <a:cubicBezTo>
                    <a:pt x="84" y="234"/>
                    <a:pt x="84" y="234"/>
                    <a:pt x="84" y="234"/>
                  </a:cubicBezTo>
                  <a:cubicBezTo>
                    <a:pt x="102" y="234"/>
                    <a:pt x="102" y="234"/>
                    <a:pt x="102" y="234"/>
                  </a:cubicBezTo>
                  <a:cubicBezTo>
                    <a:pt x="133" y="235"/>
                    <a:pt x="133" y="235"/>
                    <a:pt x="133" y="235"/>
                  </a:cubicBezTo>
                  <a:cubicBezTo>
                    <a:pt x="161" y="279"/>
                    <a:pt x="161" y="279"/>
                    <a:pt x="161" y="279"/>
                  </a:cubicBezTo>
                  <a:cubicBezTo>
                    <a:pt x="184" y="280"/>
                    <a:pt x="184" y="280"/>
                    <a:pt x="184" y="280"/>
                  </a:cubicBezTo>
                  <a:cubicBezTo>
                    <a:pt x="145" y="218"/>
                    <a:pt x="145" y="218"/>
                    <a:pt x="145" y="218"/>
                  </a:cubicBezTo>
                  <a:cubicBezTo>
                    <a:pt x="146" y="218"/>
                    <a:pt x="146" y="218"/>
                    <a:pt x="146" y="218"/>
                  </a:cubicBezTo>
                  <a:cubicBezTo>
                    <a:pt x="146" y="218"/>
                    <a:pt x="172" y="219"/>
                    <a:pt x="173" y="19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9" name="Icon"/>
            <p:cNvSpPr>
              <a:spLocks noEditPoints="1"/>
            </p:cNvSpPr>
            <p:nvPr/>
          </p:nvSpPr>
          <p:spPr bwMode="auto">
            <a:xfrm>
              <a:off x="-4559138" y="7060897"/>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0" name="Icon"/>
            <p:cNvSpPr>
              <a:spLocks noEditPoints="1"/>
            </p:cNvSpPr>
            <p:nvPr/>
          </p:nvSpPr>
          <p:spPr bwMode="auto">
            <a:xfrm>
              <a:off x="-1682187" y="7132437"/>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1" name="Icon"/>
            <p:cNvSpPr>
              <a:spLocks noEditPoints="1"/>
            </p:cNvSpPr>
            <p:nvPr/>
          </p:nvSpPr>
          <p:spPr bwMode="auto">
            <a:xfrm>
              <a:off x="-412131" y="6446193"/>
              <a:ext cx="268813" cy="454774"/>
            </a:xfrm>
            <a:custGeom>
              <a:avLst/>
              <a:gdLst>
                <a:gd name="T0" fmla="*/ 37 w 59"/>
                <a:gd name="T1" fmla="*/ 65 h 102"/>
                <a:gd name="T2" fmla="*/ 43 w 59"/>
                <a:gd name="T3" fmla="*/ 51 h 102"/>
                <a:gd name="T4" fmla="*/ 49 w 59"/>
                <a:gd name="T5" fmla="*/ 65 h 102"/>
                <a:gd name="T6" fmla="*/ 37 w 59"/>
                <a:gd name="T7" fmla="*/ 65 h 102"/>
                <a:gd name="T8" fmla="*/ 43 w 59"/>
                <a:gd name="T9" fmla="*/ 20 h 102"/>
                <a:gd name="T10" fmla="*/ 27 w 59"/>
                <a:gd name="T11" fmla="*/ 58 h 102"/>
                <a:gd name="T12" fmla="*/ 59 w 59"/>
                <a:gd name="T13" fmla="*/ 58 h 102"/>
                <a:gd name="T14" fmla="*/ 43 w 59"/>
                <a:gd name="T15" fmla="*/ 20 h 102"/>
                <a:gd name="T16" fmla="*/ 43 w 59"/>
                <a:gd name="T17" fmla="*/ 83 h 102"/>
                <a:gd name="T18" fmla="*/ 26 w 59"/>
                <a:gd name="T19" fmla="*/ 76 h 102"/>
                <a:gd name="T20" fmla="*/ 18 w 59"/>
                <a:gd name="T21" fmla="*/ 58 h 102"/>
                <a:gd name="T22" fmla="*/ 27 w 59"/>
                <a:gd name="T23" fmla="*/ 31 h 102"/>
                <a:gd name="T24" fmla="*/ 35 w 59"/>
                <a:gd name="T25" fmla="*/ 16 h 102"/>
                <a:gd name="T26" fmla="*/ 38 w 59"/>
                <a:gd name="T27" fmla="*/ 12 h 102"/>
                <a:gd name="T28" fmla="*/ 29 w 59"/>
                <a:gd name="T29" fmla="*/ 0 h 102"/>
                <a:gd name="T30" fmla="*/ 0 w 59"/>
                <a:gd name="T31" fmla="*/ 61 h 102"/>
                <a:gd name="T32" fmla="*/ 53 w 59"/>
                <a:gd name="T33" fmla="*/ 81 h 102"/>
                <a:gd name="T34" fmla="*/ 43 w 59"/>
                <a:gd name="T35"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02">
                  <a:moveTo>
                    <a:pt x="37" y="65"/>
                  </a:moveTo>
                  <a:cubicBezTo>
                    <a:pt x="37" y="60"/>
                    <a:pt x="43" y="51"/>
                    <a:pt x="43" y="51"/>
                  </a:cubicBezTo>
                  <a:cubicBezTo>
                    <a:pt x="43" y="51"/>
                    <a:pt x="49" y="60"/>
                    <a:pt x="49" y="65"/>
                  </a:cubicBezTo>
                  <a:cubicBezTo>
                    <a:pt x="49" y="74"/>
                    <a:pt x="37" y="74"/>
                    <a:pt x="37" y="65"/>
                  </a:cubicBezTo>
                  <a:moveTo>
                    <a:pt x="43" y="20"/>
                  </a:moveTo>
                  <a:cubicBezTo>
                    <a:pt x="43" y="20"/>
                    <a:pt x="27" y="46"/>
                    <a:pt x="27" y="58"/>
                  </a:cubicBezTo>
                  <a:cubicBezTo>
                    <a:pt x="27" y="81"/>
                    <a:pt x="59" y="81"/>
                    <a:pt x="59" y="58"/>
                  </a:cubicBezTo>
                  <a:cubicBezTo>
                    <a:pt x="59" y="46"/>
                    <a:pt x="43" y="20"/>
                    <a:pt x="43" y="20"/>
                  </a:cubicBezTo>
                  <a:moveTo>
                    <a:pt x="43" y="83"/>
                  </a:moveTo>
                  <a:cubicBezTo>
                    <a:pt x="36" y="83"/>
                    <a:pt x="30" y="81"/>
                    <a:pt x="26" y="76"/>
                  </a:cubicBezTo>
                  <a:cubicBezTo>
                    <a:pt x="22" y="73"/>
                    <a:pt x="18" y="67"/>
                    <a:pt x="18" y="58"/>
                  </a:cubicBezTo>
                  <a:cubicBezTo>
                    <a:pt x="18" y="52"/>
                    <a:pt x="21" y="43"/>
                    <a:pt x="27" y="31"/>
                  </a:cubicBezTo>
                  <a:cubicBezTo>
                    <a:pt x="31" y="23"/>
                    <a:pt x="35" y="16"/>
                    <a:pt x="35" y="16"/>
                  </a:cubicBezTo>
                  <a:cubicBezTo>
                    <a:pt x="38" y="12"/>
                    <a:pt x="38" y="12"/>
                    <a:pt x="38" y="12"/>
                  </a:cubicBezTo>
                  <a:cubicBezTo>
                    <a:pt x="33" y="5"/>
                    <a:pt x="29" y="0"/>
                    <a:pt x="29" y="0"/>
                  </a:cubicBezTo>
                  <a:cubicBezTo>
                    <a:pt x="29" y="0"/>
                    <a:pt x="0" y="37"/>
                    <a:pt x="0" y="61"/>
                  </a:cubicBezTo>
                  <a:cubicBezTo>
                    <a:pt x="0" y="96"/>
                    <a:pt x="38" y="102"/>
                    <a:pt x="53" y="81"/>
                  </a:cubicBezTo>
                  <a:cubicBezTo>
                    <a:pt x="50" y="82"/>
                    <a:pt x="46" y="83"/>
                    <a:pt x="43"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2" name="Icon"/>
            <p:cNvSpPr>
              <a:spLocks noEditPoints="1"/>
            </p:cNvSpPr>
            <p:nvPr/>
          </p:nvSpPr>
          <p:spPr bwMode="auto">
            <a:xfrm>
              <a:off x="-4050484" y="7074764"/>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3" name="Icon"/>
            <p:cNvSpPr>
              <a:spLocks noEditPoints="1"/>
            </p:cNvSpPr>
            <p:nvPr/>
          </p:nvSpPr>
          <p:spPr bwMode="auto">
            <a:xfrm>
              <a:off x="-922922" y="5872474"/>
              <a:ext cx="356821" cy="410638"/>
            </a:xfrm>
            <a:custGeom>
              <a:avLst/>
              <a:gdLst>
                <a:gd name="T0" fmla="*/ 21 w 202"/>
                <a:gd name="T1" fmla="*/ 167 h 233"/>
                <a:gd name="T2" fmla="*/ 1 w 202"/>
                <a:gd name="T3" fmla="*/ 214 h 233"/>
                <a:gd name="T4" fmla="*/ 7 w 202"/>
                <a:gd name="T5" fmla="*/ 219 h 233"/>
                <a:gd name="T6" fmla="*/ 70 w 202"/>
                <a:gd name="T7" fmla="*/ 131 h 233"/>
                <a:gd name="T8" fmla="*/ 60 w 202"/>
                <a:gd name="T9" fmla="*/ 120 h 233"/>
                <a:gd name="T10" fmla="*/ 43 w 202"/>
                <a:gd name="T11" fmla="*/ 126 h 233"/>
                <a:gd name="T12" fmla="*/ 21 w 202"/>
                <a:gd name="T13" fmla="*/ 167 h 233"/>
                <a:gd name="T14" fmla="*/ 81 w 202"/>
                <a:gd name="T15" fmla="*/ 101 h 233"/>
                <a:gd name="T16" fmla="*/ 84 w 202"/>
                <a:gd name="T17" fmla="*/ 84 h 233"/>
                <a:gd name="T18" fmla="*/ 59 w 202"/>
                <a:gd name="T19" fmla="*/ 46 h 233"/>
                <a:gd name="T20" fmla="*/ 28 w 202"/>
                <a:gd name="T21" fmla="*/ 4 h 233"/>
                <a:gd name="T22" fmla="*/ 21 w 202"/>
                <a:gd name="T23" fmla="*/ 7 h 233"/>
                <a:gd name="T24" fmla="*/ 66 w 202"/>
                <a:gd name="T25" fmla="*/ 104 h 233"/>
                <a:gd name="T26" fmla="*/ 75 w 202"/>
                <a:gd name="T27" fmla="*/ 100 h 233"/>
                <a:gd name="T28" fmla="*/ 81 w 202"/>
                <a:gd name="T29" fmla="*/ 101 h 233"/>
                <a:gd name="T30" fmla="*/ 198 w 202"/>
                <a:gd name="T31" fmla="*/ 124 h 233"/>
                <a:gd name="T32" fmla="*/ 91 w 202"/>
                <a:gd name="T33" fmla="*/ 114 h 233"/>
                <a:gd name="T34" fmla="*/ 91 w 202"/>
                <a:gd name="T35" fmla="*/ 116 h 233"/>
                <a:gd name="T36" fmla="*/ 86 w 202"/>
                <a:gd name="T37" fmla="*/ 128 h 233"/>
                <a:gd name="T38" fmla="*/ 99 w 202"/>
                <a:gd name="T39" fmla="*/ 140 h 233"/>
                <a:gd name="T40" fmla="*/ 145 w 202"/>
                <a:gd name="T41" fmla="*/ 138 h 233"/>
                <a:gd name="T42" fmla="*/ 197 w 202"/>
                <a:gd name="T43" fmla="*/ 132 h 233"/>
                <a:gd name="T44" fmla="*/ 198 w 202"/>
                <a:gd name="T45" fmla="*/ 124 h 233"/>
                <a:gd name="T46" fmla="*/ 75 w 202"/>
                <a:gd name="T47" fmla="*/ 125 h 233"/>
                <a:gd name="T48" fmla="*/ 67 w 202"/>
                <a:gd name="T49" fmla="*/ 116 h 233"/>
                <a:gd name="T50" fmla="*/ 75 w 202"/>
                <a:gd name="T51" fmla="*/ 107 h 233"/>
                <a:gd name="T52" fmla="*/ 84 w 202"/>
                <a:gd name="T53" fmla="*/ 116 h 233"/>
                <a:gd name="T54" fmla="*/ 75 w 202"/>
                <a:gd name="T55" fmla="*/ 125 h 233"/>
                <a:gd name="T56" fmla="*/ 68 w 202"/>
                <a:gd name="T57" fmla="*/ 141 h 233"/>
                <a:gd name="T58" fmla="*/ 79 w 202"/>
                <a:gd name="T59" fmla="*/ 128 h 233"/>
                <a:gd name="T60" fmla="*/ 84 w 202"/>
                <a:gd name="T61" fmla="*/ 134 h 233"/>
                <a:gd name="T62" fmla="*/ 93 w 202"/>
                <a:gd name="T63" fmla="*/ 233 h 233"/>
                <a:gd name="T64" fmla="*/ 61 w 202"/>
                <a:gd name="T65" fmla="*/ 233 h 233"/>
                <a:gd name="T66" fmla="*/ 68 w 202"/>
                <a:gd name="T67"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 h="233">
                  <a:moveTo>
                    <a:pt x="21" y="167"/>
                  </a:moveTo>
                  <a:cubicBezTo>
                    <a:pt x="12" y="188"/>
                    <a:pt x="2" y="211"/>
                    <a:pt x="1" y="214"/>
                  </a:cubicBezTo>
                  <a:cubicBezTo>
                    <a:pt x="0" y="219"/>
                    <a:pt x="5" y="222"/>
                    <a:pt x="7" y="219"/>
                  </a:cubicBezTo>
                  <a:cubicBezTo>
                    <a:pt x="9" y="216"/>
                    <a:pt x="55" y="151"/>
                    <a:pt x="70" y="131"/>
                  </a:cubicBezTo>
                  <a:cubicBezTo>
                    <a:pt x="65" y="129"/>
                    <a:pt x="62" y="125"/>
                    <a:pt x="60" y="120"/>
                  </a:cubicBezTo>
                  <a:cubicBezTo>
                    <a:pt x="54" y="121"/>
                    <a:pt x="48" y="123"/>
                    <a:pt x="43" y="126"/>
                  </a:cubicBezTo>
                  <a:cubicBezTo>
                    <a:pt x="37" y="130"/>
                    <a:pt x="30" y="147"/>
                    <a:pt x="21" y="167"/>
                  </a:cubicBezTo>
                  <a:moveTo>
                    <a:pt x="81" y="101"/>
                  </a:moveTo>
                  <a:cubicBezTo>
                    <a:pt x="83" y="96"/>
                    <a:pt x="84" y="90"/>
                    <a:pt x="84" y="84"/>
                  </a:cubicBezTo>
                  <a:cubicBezTo>
                    <a:pt x="83" y="78"/>
                    <a:pt x="72" y="63"/>
                    <a:pt x="59" y="46"/>
                  </a:cubicBezTo>
                  <a:cubicBezTo>
                    <a:pt x="46" y="26"/>
                    <a:pt x="31" y="6"/>
                    <a:pt x="28" y="4"/>
                  </a:cubicBezTo>
                  <a:cubicBezTo>
                    <a:pt x="25" y="0"/>
                    <a:pt x="20" y="4"/>
                    <a:pt x="21" y="7"/>
                  </a:cubicBezTo>
                  <a:cubicBezTo>
                    <a:pt x="22" y="10"/>
                    <a:pt x="54" y="79"/>
                    <a:pt x="66" y="104"/>
                  </a:cubicBezTo>
                  <a:cubicBezTo>
                    <a:pt x="68" y="102"/>
                    <a:pt x="72" y="100"/>
                    <a:pt x="75" y="100"/>
                  </a:cubicBezTo>
                  <a:cubicBezTo>
                    <a:pt x="77" y="100"/>
                    <a:pt x="79" y="101"/>
                    <a:pt x="81" y="101"/>
                  </a:cubicBezTo>
                  <a:moveTo>
                    <a:pt x="198" y="124"/>
                  </a:moveTo>
                  <a:cubicBezTo>
                    <a:pt x="194" y="124"/>
                    <a:pt x="117" y="117"/>
                    <a:pt x="91" y="114"/>
                  </a:cubicBezTo>
                  <a:cubicBezTo>
                    <a:pt x="91" y="115"/>
                    <a:pt x="91" y="115"/>
                    <a:pt x="91" y="116"/>
                  </a:cubicBezTo>
                  <a:cubicBezTo>
                    <a:pt x="91" y="121"/>
                    <a:pt x="89" y="125"/>
                    <a:pt x="86" y="128"/>
                  </a:cubicBezTo>
                  <a:cubicBezTo>
                    <a:pt x="89" y="133"/>
                    <a:pt x="94" y="137"/>
                    <a:pt x="99" y="140"/>
                  </a:cubicBezTo>
                  <a:cubicBezTo>
                    <a:pt x="105" y="143"/>
                    <a:pt x="124" y="140"/>
                    <a:pt x="145" y="138"/>
                  </a:cubicBezTo>
                  <a:cubicBezTo>
                    <a:pt x="169" y="136"/>
                    <a:pt x="194" y="133"/>
                    <a:pt x="197" y="132"/>
                  </a:cubicBezTo>
                  <a:cubicBezTo>
                    <a:pt x="202" y="131"/>
                    <a:pt x="202" y="125"/>
                    <a:pt x="198" y="124"/>
                  </a:cubicBezTo>
                  <a:moveTo>
                    <a:pt x="75" y="125"/>
                  </a:moveTo>
                  <a:cubicBezTo>
                    <a:pt x="70" y="125"/>
                    <a:pt x="67" y="121"/>
                    <a:pt x="67" y="116"/>
                  </a:cubicBezTo>
                  <a:cubicBezTo>
                    <a:pt x="67" y="111"/>
                    <a:pt x="70" y="107"/>
                    <a:pt x="75" y="107"/>
                  </a:cubicBezTo>
                  <a:cubicBezTo>
                    <a:pt x="80" y="107"/>
                    <a:pt x="84" y="111"/>
                    <a:pt x="84" y="116"/>
                  </a:cubicBezTo>
                  <a:cubicBezTo>
                    <a:pt x="84" y="121"/>
                    <a:pt x="80" y="125"/>
                    <a:pt x="75" y="125"/>
                  </a:cubicBezTo>
                  <a:moveTo>
                    <a:pt x="68" y="141"/>
                  </a:moveTo>
                  <a:cubicBezTo>
                    <a:pt x="79" y="128"/>
                    <a:pt x="79" y="128"/>
                    <a:pt x="79" y="128"/>
                  </a:cubicBezTo>
                  <a:cubicBezTo>
                    <a:pt x="84" y="134"/>
                    <a:pt x="84" y="134"/>
                    <a:pt x="84" y="134"/>
                  </a:cubicBezTo>
                  <a:cubicBezTo>
                    <a:pt x="93" y="233"/>
                    <a:pt x="93" y="233"/>
                    <a:pt x="93" y="233"/>
                  </a:cubicBezTo>
                  <a:cubicBezTo>
                    <a:pt x="61" y="233"/>
                    <a:pt x="61" y="233"/>
                    <a:pt x="61" y="233"/>
                  </a:cubicBezTo>
                  <a:lnTo>
                    <a:pt x="68" y="1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14" name="Icon"/>
            <p:cNvSpPr>
              <a:spLocks noChangeAspect="1" noEditPoints="1"/>
            </p:cNvSpPr>
            <p:nvPr/>
          </p:nvSpPr>
          <p:spPr bwMode="auto">
            <a:xfrm>
              <a:off x="-959752" y="6457628"/>
              <a:ext cx="368203" cy="431904"/>
            </a:xfrm>
            <a:custGeom>
              <a:avLst/>
              <a:gdLst>
                <a:gd name="T0" fmla="*/ 39 w 342"/>
                <a:gd name="T1" fmla="*/ 152 h 402"/>
                <a:gd name="T2" fmla="*/ 2 w 342"/>
                <a:gd name="T3" fmla="*/ 243 h 402"/>
                <a:gd name="T4" fmla="*/ 0 w 342"/>
                <a:gd name="T5" fmla="*/ 250 h 402"/>
                <a:gd name="T6" fmla="*/ 16 w 342"/>
                <a:gd name="T7" fmla="*/ 265 h 402"/>
                <a:gd name="T8" fmla="*/ 39 w 342"/>
                <a:gd name="T9" fmla="*/ 265 h 402"/>
                <a:gd name="T10" fmla="*/ 39 w 342"/>
                <a:gd name="T11" fmla="*/ 323 h 402"/>
                <a:gd name="T12" fmla="*/ 69 w 342"/>
                <a:gd name="T13" fmla="*/ 353 h 402"/>
                <a:gd name="T14" fmla="*/ 69 w 342"/>
                <a:gd name="T15" fmla="*/ 353 h 402"/>
                <a:gd name="T16" fmla="*/ 115 w 342"/>
                <a:gd name="T17" fmla="*/ 402 h 402"/>
                <a:gd name="T18" fmla="*/ 295 w 342"/>
                <a:gd name="T19" fmla="*/ 261 h 402"/>
                <a:gd name="T20" fmla="*/ 191 w 342"/>
                <a:gd name="T21" fmla="*/ 0 h 402"/>
                <a:gd name="T22" fmla="*/ 144 w 342"/>
                <a:gd name="T23" fmla="*/ 147 h 402"/>
                <a:gd name="T24" fmla="*/ 139 w 342"/>
                <a:gd name="T25" fmla="*/ 147 h 402"/>
                <a:gd name="T26" fmla="*/ 127 w 342"/>
                <a:gd name="T27" fmla="*/ 131 h 402"/>
                <a:gd name="T28" fmla="*/ 104 w 342"/>
                <a:gd name="T29" fmla="*/ 130 h 402"/>
                <a:gd name="T30" fmla="*/ 100 w 342"/>
                <a:gd name="T31" fmla="*/ 123 h 402"/>
                <a:gd name="T32" fmla="*/ 109 w 342"/>
                <a:gd name="T33" fmla="*/ 108 h 402"/>
                <a:gd name="T34" fmla="*/ 109 w 342"/>
                <a:gd name="T35" fmla="*/ 100 h 402"/>
                <a:gd name="T36" fmla="*/ 102 w 342"/>
                <a:gd name="T37" fmla="*/ 82 h 402"/>
                <a:gd name="T38" fmla="*/ 104 w 342"/>
                <a:gd name="T39" fmla="*/ 78 h 402"/>
                <a:gd name="T40" fmla="*/ 127 w 342"/>
                <a:gd name="T41" fmla="*/ 76 h 402"/>
                <a:gd name="T42" fmla="*/ 139 w 342"/>
                <a:gd name="T43" fmla="*/ 61 h 402"/>
                <a:gd name="T44" fmla="*/ 144 w 342"/>
                <a:gd name="T45" fmla="*/ 61 h 402"/>
                <a:gd name="T46" fmla="*/ 156 w 342"/>
                <a:gd name="T47" fmla="*/ 80 h 402"/>
                <a:gd name="T48" fmla="*/ 174 w 342"/>
                <a:gd name="T49" fmla="*/ 81 h 402"/>
                <a:gd name="T50" fmla="*/ 178 w 342"/>
                <a:gd name="T51" fmla="*/ 88 h 402"/>
                <a:gd name="T52" fmla="*/ 168 w 342"/>
                <a:gd name="T53" fmla="*/ 104 h 402"/>
                <a:gd name="T54" fmla="*/ 178 w 342"/>
                <a:gd name="T55" fmla="*/ 120 h 402"/>
                <a:gd name="T56" fmla="*/ 176 w 342"/>
                <a:gd name="T57" fmla="*/ 125 h 402"/>
                <a:gd name="T58" fmla="*/ 156 w 342"/>
                <a:gd name="T59" fmla="*/ 128 h 402"/>
                <a:gd name="T60" fmla="*/ 285 w 342"/>
                <a:gd name="T61" fmla="*/ 182 h 402"/>
                <a:gd name="T62" fmla="*/ 281 w 342"/>
                <a:gd name="T63" fmla="*/ 189 h 402"/>
                <a:gd name="T64" fmla="*/ 262 w 342"/>
                <a:gd name="T65" fmla="*/ 189 h 402"/>
                <a:gd name="T66" fmla="*/ 254 w 342"/>
                <a:gd name="T67" fmla="*/ 214 h 402"/>
                <a:gd name="T68" fmla="*/ 246 w 342"/>
                <a:gd name="T69" fmla="*/ 217 h 402"/>
                <a:gd name="T70" fmla="*/ 231 w 342"/>
                <a:gd name="T71" fmla="*/ 204 h 402"/>
                <a:gd name="T72" fmla="*/ 221 w 342"/>
                <a:gd name="T73" fmla="*/ 204 h 402"/>
                <a:gd name="T74" fmla="*/ 206 w 342"/>
                <a:gd name="T75" fmla="*/ 217 h 402"/>
                <a:gd name="T76" fmla="*/ 198 w 342"/>
                <a:gd name="T77" fmla="*/ 214 h 402"/>
                <a:gd name="T78" fmla="*/ 191 w 342"/>
                <a:gd name="T79" fmla="*/ 190 h 402"/>
                <a:gd name="T80" fmla="*/ 171 w 342"/>
                <a:gd name="T81" fmla="*/ 190 h 402"/>
                <a:gd name="T82" fmla="*/ 167 w 342"/>
                <a:gd name="T83" fmla="*/ 183 h 402"/>
                <a:gd name="T84" fmla="*/ 177 w 342"/>
                <a:gd name="T85" fmla="*/ 159 h 402"/>
                <a:gd name="T86" fmla="*/ 162 w 342"/>
                <a:gd name="T87" fmla="*/ 146 h 402"/>
                <a:gd name="T88" fmla="*/ 163 w 342"/>
                <a:gd name="T89" fmla="*/ 138 h 402"/>
                <a:gd name="T90" fmla="*/ 186 w 342"/>
                <a:gd name="T91" fmla="*/ 127 h 402"/>
                <a:gd name="T92" fmla="*/ 182 w 342"/>
                <a:gd name="T93" fmla="*/ 107 h 402"/>
                <a:gd name="T94" fmla="*/ 188 w 342"/>
                <a:gd name="T95" fmla="*/ 101 h 402"/>
                <a:gd name="T96" fmla="*/ 214 w 342"/>
                <a:gd name="T97" fmla="*/ 107 h 402"/>
                <a:gd name="T98" fmla="*/ 227 w 342"/>
                <a:gd name="T99" fmla="*/ 90 h 402"/>
                <a:gd name="T100" fmla="*/ 232 w 342"/>
                <a:gd name="T101" fmla="*/ 90 h 402"/>
                <a:gd name="T102" fmla="*/ 248 w 342"/>
                <a:gd name="T103" fmla="*/ 110 h 402"/>
                <a:gd name="T104" fmla="*/ 268 w 342"/>
                <a:gd name="T105" fmla="*/ 106 h 402"/>
                <a:gd name="T106" fmla="*/ 272 w 342"/>
                <a:gd name="T107" fmla="*/ 109 h 402"/>
                <a:gd name="T108" fmla="*/ 272 w 342"/>
                <a:gd name="T109" fmla="*/ 135 h 402"/>
                <a:gd name="T110" fmla="*/ 290 w 342"/>
                <a:gd name="T111" fmla="*/ 145 h 402"/>
                <a:gd name="T112" fmla="*/ 291 w 342"/>
                <a:gd name="T113" fmla="*/ 149 h 402"/>
                <a:gd name="T114" fmla="*/ 274 w 342"/>
                <a:gd name="T115" fmla="*/ 169 h 402"/>
                <a:gd name="T116" fmla="*/ 150 w 342"/>
                <a:gd name="T117" fmla="*/ 104 h 402"/>
                <a:gd name="T118" fmla="*/ 127 w 342"/>
                <a:gd name="T119" fmla="*/ 104 h 402"/>
                <a:gd name="T120" fmla="*/ 150 w 342"/>
                <a:gd name="T121" fmla="*/ 104 h 402"/>
                <a:gd name="T122" fmla="*/ 226 w 342"/>
                <a:gd name="T123" fmla="*/ 171 h 402"/>
                <a:gd name="T124" fmla="*/ 226 w 342"/>
                <a:gd name="T125" fmla="*/ 13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 h="402">
                  <a:moveTo>
                    <a:pt x="191" y="0"/>
                  </a:moveTo>
                  <a:cubicBezTo>
                    <a:pt x="107" y="0"/>
                    <a:pt x="39" y="68"/>
                    <a:pt x="39" y="152"/>
                  </a:cubicBezTo>
                  <a:cubicBezTo>
                    <a:pt x="39" y="157"/>
                    <a:pt x="39" y="163"/>
                    <a:pt x="40" y="168"/>
                  </a:cubicBezTo>
                  <a:cubicBezTo>
                    <a:pt x="2" y="243"/>
                    <a:pt x="2" y="243"/>
                    <a:pt x="2" y="243"/>
                  </a:cubicBezTo>
                  <a:cubicBezTo>
                    <a:pt x="2" y="243"/>
                    <a:pt x="2" y="243"/>
                    <a:pt x="2" y="243"/>
                  </a:cubicBezTo>
                  <a:cubicBezTo>
                    <a:pt x="1" y="245"/>
                    <a:pt x="0" y="247"/>
                    <a:pt x="0" y="250"/>
                  </a:cubicBezTo>
                  <a:cubicBezTo>
                    <a:pt x="0" y="258"/>
                    <a:pt x="7" y="265"/>
                    <a:pt x="16" y="265"/>
                  </a:cubicBezTo>
                  <a:cubicBezTo>
                    <a:pt x="16" y="265"/>
                    <a:pt x="16" y="265"/>
                    <a:pt x="16" y="265"/>
                  </a:cubicBezTo>
                  <a:cubicBezTo>
                    <a:pt x="16" y="265"/>
                    <a:pt x="16" y="265"/>
                    <a:pt x="16" y="265"/>
                  </a:cubicBezTo>
                  <a:cubicBezTo>
                    <a:pt x="39" y="265"/>
                    <a:pt x="39" y="265"/>
                    <a:pt x="39" y="265"/>
                  </a:cubicBezTo>
                  <a:cubicBezTo>
                    <a:pt x="39" y="323"/>
                    <a:pt x="39" y="323"/>
                    <a:pt x="39" y="323"/>
                  </a:cubicBezTo>
                  <a:cubicBezTo>
                    <a:pt x="39" y="323"/>
                    <a:pt x="39" y="323"/>
                    <a:pt x="39" y="323"/>
                  </a:cubicBezTo>
                  <a:cubicBezTo>
                    <a:pt x="39" y="323"/>
                    <a:pt x="39" y="323"/>
                    <a:pt x="39" y="323"/>
                  </a:cubicBezTo>
                  <a:cubicBezTo>
                    <a:pt x="39" y="340"/>
                    <a:pt x="53" y="353"/>
                    <a:pt x="69" y="353"/>
                  </a:cubicBezTo>
                  <a:cubicBezTo>
                    <a:pt x="69" y="353"/>
                    <a:pt x="69" y="353"/>
                    <a:pt x="69" y="353"/>
                  </a:cubicBezTo>
                  <a:cubicBezTo>
                    <a:pt x="69" y="353"/>
                    <a:pt x="69" y="353"/>
                    <a:pt x="69" y="353"/>
                  </a:cubicBezTo>
                  <a:cubicBezTo>
                    <a:pt x="115" y="353"/>
                    <a:pt x="115" y="353"/>
                    <a:pt x="115" y="353"/>
                  </a:cubicBezTo>
                  <a:cubicBezTo>
                    <a:pt x="115" y="402"/>
                    <a:pt x="115" y="402"/>
                    <a:pt x="115" y="402"/>
                  </a:cubicBezTo>
                  <a:cubicBezTo>
                    <a:pt x="295" y="402"/>
                    <a:pt x="295" y="402"/>
                    <a:pt x="295" y="402"/>
                  </a:cubicBezTo>
                  <a:cubicBezTo>
                    <a:pt x="295" y="261"/>
                    <a:pt x="295" y="261"/>
                    <a:pt x="295" y="261"/>
                  </a:cubicBezTo>
                  <a:cubicBezTo>
                    <a:pt x="324" y="234"/>
                    <a:pt x="342" y="195"/>
                    <a:pt x="342" y="152"/>
                  </a:cubicBezTo>
                  <a:cubicBezTo>
                    <a:pt x="342" y="68"/>
                    <a:pt x="274" y="0"/>
                    <a:pt x="191" y="0"/>
                  </a:cubicBezTo>
                  <a:close/>
                  <a:moveTo>
                    <a:pt x="150" y="131"/>
                  </a:moveTo>
                  <a:cubicBezTo>
                    <a:pt x="144" y="147"/>
                    <a:pt x="144" y="147"/>
                    <a:pt x="144" y="147"/>
                  </a:cubicBezTo>
                  <a:cubicBezTo>
                    <a:pt x="141" y="147"/>
                    <a:pt x="141" y="147"/>
                    <a:pt x="141" y="147"/>
                  </a:cubicBezTo>
                  <a:cubicBezTo>
                    <a:pt x="139" y="147"/>
                    <a:pt x="139" y="147"/>
                    <a:pt x="139" y="147"/>
                  </a:cubicBezTo>
                  <a:cubicBezTo>
                    <a:pt x="133" y="147"/>
                    <a:pt x="133" y="147"/>
                    <a:pt x="133" y="147"/>
                  </a:cubicBezTo>
                  <a:cubicBezTo>
                    <a:pt x="127" y="131"/>
                    <a:pt x="127" y="131"/>
                    <a:pt x="127" y="131"/>
                  </a:cubicBezTo>
                  <a:cubicBezTo>
                    <a:pt x="124" y="130"/>
                    <a:pt x="122" y="129"/>
                    <a:pt x="120" y="128"/>
                  </a:cubicBezTo>
                  <a:cubicBezTo>
                    <a:pt x="104" y="130"/>
                    <a:pt x="104" y="130"/>
                    <a:pt x="104" y="130"/>
                  </a:cubicBezTo>
                  <a:cubicBezTo>
                    <a:pt x="101" y="125"/>
                    <a:pt x="101" y="125"/>
                    <a:pt x="101" y="125"/>
                  </a:cubicBezTo>
                  <a:cubicBezTo>
                    <a:pt x="100" y="123"/>
                    <a:pt x="100" y="123"/>
                    <a:pt x="100" y="123"/>
                  </a:cubicBezTo>
                  <a:cubicBezTo>
                    <a:pt x="98" y="120"/>
                    <a:pt x="98" y="120"/>
                    <a:pt x="98" y="120"/>
                  </a:cubicBezTo>
                  <a:cubicBezTo>
                    <a:pt x="109" y="108"/>
                    <a:pt x="109" y="108"/>
                    <a:pt x="109" y="108"/>
                  </a:cubicBezTo>
                  <a:cubicBezTo>
                    <a:pt x="109" y="106"/>
                    <a:pt x="108" y="105"/>
                    <a:pt x="108" y="104"/>
                  </a:cubicBezTo>
                  <a:cubicBezTo>
                    <a:pt x="108" y="103"/>
                    <a:pt x="109" y="102"/>
                    <a:pt x="109" y="100"/>
                  </a:cubicBezTo>
                  <a:cubicBezTo>
                    <a:pt x="98" y="88"/>
                    <a:pt x="98" y="88"/>
                    <a:pt x="98" y="88"/>
                  </a:cubicBezTo>
                  <a:cubicBezTo>
                    <a:pt x="102" y="82"/>
                    <a:pt x="102" y="82"/>
                    <a:pt x="102" y="82"/>
                  </a:cubicBezTo>
                  <a:cubicBezTo>
                    <a:pt x="102" y="81"/>
                    <a:pt x="102" y="81"/>
                    <a:pt x="102" y="81"/>
                  </a:cubicBezTo>
                  <a:cubicBezTo>
                    <a:pt x="104" y="78"/>
                    <a:pt x="104" y="78"/>
                    <a:pt x="104" y="78"/>
                  </a:cubicBezTo>
                  <a:cubicBezTo>
                    <a:pt x="120" y="80"/>
                    <a:pt x="120" y="80"/>
                    <a:pt x="120" y="80"/>
                  </a:cubicBezTo>
                  <a:cubicBezTo>
                    <a:pt x="122" y="79"/>
                    <a:pt x="124" y="77"/>
                    <a:pt x="127" y="76"/>
                  </a:cubicBezTo>
                  <a:cubicBezTo>
                    <a:pt x="133" y="61"/>
                    <a:pt x="133" y="61"/>
                    <a:pt x="133" y="61"/>
                  </a:cubicBezTo>
                  <a:cubicBezTo>
                    <a:pt x="139" y="61"/>
                    <a:pt x="139" y="61"/>
                    <a:pt x="139" y="61"/>
                  </a:cubicBezTo>
                  <a:cubicBezTo>
                    <a:pt x="141" y="61"/>
                    <a:pt x="141" y="61"/>
                    <a:pt x="141" y="61"/>
                  </a:cubicBezTo>
                  <a:cubicBezTo>
                    <a:pt x="144" y="61"/>
                    <a:pt x="144" y="61"/>
                    <a:pt x="144" y="61"/>
                  </a:cubicBezTo>
                  <a:cubicBezTo>
                    <a:pt x="150" y="76"/>
                    <a:pt x="150" y="76"/>
                    <a:pt x="150" y="76"/>
                  </a:cubicBezTo>
                  <a:cubicBezTo>
                    <a:pt x="152" y="77"/>
                    <a:pt x="154" y="79"/>
                    <a:pt x="156" y="80"/>
                  </a:cubicBezTo>
                  <a:cubicBezTo>
                    <a:pt x="173" y="78"/>
                    <a:pt x="173" y="78"/>
                    <a:pt x="173" y="78"/>
                  </a:cubicBezTo>
                  <a:cubicBezTo>
                    <a:pt x="174" y="81"/>
                    <a:pt x="174" y="81"/>
                    <a:pt x="174" y="81"/>
                  </a:cubicBezTo>
                  <a:cubicBezTo>
                    <a:pt x="175" y="82"/>
                    <a:pt x="175" y="82"/>
                    <a:pt x="175" y="82"/>
                  </a:cubicBezTo>
                  <a:cubicBezTo>
                    <a:pt x="178" y="88"/>
                    <a:pt x="178" y="88"/>
                    <a:pt x="178" y="88"/>
                  </a:cubicBezTo>
                  <a:cubicBezTo>
                    <a:pt x="168" y="100"/>
                    <a:pt x="168" y="100"/>
                    <a:pt x="168" y="100"/>
                  </a:cubicBezTo>
                  <a:cubicBezTo>
                    <a:pt x="168" y="102"/>
                    <a:pt x="168" y="103"/>
                    <a:pt x="168" y="104"/>
                  </a:cubicBezTo>
                  <a:cubicBezTo>
                    <a:pt x="168" y="105"/>
                    <a:pt x="168" y="106"/>
                    <a:pt x="168" y="108"/>
                  </a:cubicBezTo>
                  <a:cubicBezTo>
                    <a:pt x="178" y="120"/>
                    <a:pt x="178" y="120"/>
                    <a:pt x="178" y="120"/>
                  </a:cubicBezTo>
                  <a:cubicBezTo>
                    <a:pt x="177" y="123"/>
                    <a:pt x="177" y="123"/>
                    <a:pt x="177" y="123"/>
                  </a:cubicBezTo>
                  <a:cubicBezTo>
                    <a:pt x="176" y="125"/>
                    <a:pt x="176" y="125"/>
                    <a:pt x="176" y="125"/>
                  </a:cubicBezTo>
                  <a:cubicBezTo>
                    <a:pt x="173" y="130"/>
                    <a:pt x="173" y="130"/>
                    <a:pt x="173" y="130"/>
                  </a:cubicBezTo>
                  <a:cubicBezTo>
                    <a:pt x="156" y="128"/>
                    <a:pt x="156" y="128"/>
                    <a:pt x="156" y="128"/>
                  </a:cubicBezTo>
                  <a:cubicBezTo>
                    <a:pt x="154" y="129"/>
                    <a:pt x="152" y="130"/>
                    <a:pt x="150" y="131"/>
                  </a:cubicBezTo>
                  <a:close/>
                  <a:moveTo>
                    <a:pt x="285" y="182"/>
                  </a:moveTo>
                  <a:cubicBezTo>
                    <a:pt x="281" y="188"/>
                    <a:pt x="281" y="188"/>
                    <a:pt x="281" y="188"/>
                  </a:cubicBezTo>
                  <a:cubicBezTo>
                    <a:pt x="281" y="189"/>
                    <a:pt x="281" y="189"/>
                    <a:pt x="281" y="189"/>
                  </a:cubicBezTo>
                  <a:cubicBezTo>
                    <a:pt x="279" y="192"/>
                    <a:pt x="279" y="192"/>
                    <a:pt x="279" y="192"/>
                  </a:cubicBezTo>
                  <a:cubicBezTo>
                    <a:pt x="262" y="189"/>
                    <a:pt x="262" y="189"/>
                    <a:pt x="262" y="189"/>
                  </a:cubicBezTo>
                  <a:cubicBezTo>
                    <a:pt x="259" y="192"/>
                    <a:pt x="257" y="194"/>
                    <a:pt x="254" y="196"/>
                  </a:cubicBezTo>
                  <a:cubicBezTo>
                    <a:pt x="254" y="214"/>
                    <a:pt x="254" y="214"/>
                    <a:pt x="254" y="214"/>
                  </a:cubicBezTo>
                  <a:cubicBezTo>
                    <a:pt x="247" y="216"/>
                    <a:pt x="247" y="216"/>
                    <a:pt x="247" y="216"/>
                  </a:cubicBezTo>
                  <a:cubicBezTo>
                    <a:pt x="246" y="217"/>
                    <a:pt x="246" y="217"/>
                    <a:pt x="246" y="217"/>
                  </a:cubicBezTo>
                  <a:cubicBezTo>
                    <a:pt x="243" y="218"/>
                    <a:pt x="243" y="218"/>
                    <a:pt x="243" y="218"/>
                  </a:cubicBezTo>
                  <a:cubicBezTo>
                    <a:pt x="231" y="204"/>
                    <a:pt x="231" y="204"/>
                    <a:pt x="231" y="204"/>
                  </a:cubicBezTo>
                  <a:cubicBezTo>
                    <a:pt x="230" y="204"/>
                    <a:pt x="228" y="204"/>
                    <a:pt x="226" y="204"/>
                  </a:cubicBezTo>
                  <a:cubicBezTo>
                    <a:pt x="225" y="204"/>
                    <a:pt x="223" y="204"/>
                    <a:pt x="221" y="204"/>
                  </a:cubicBezTo>
                  <a:cubicBezTo>
                    <a:pt x="209" y="218"/>
                    <a:pt x="209" y="218"/>
                    <a:pt x="209" y="218"/>
                  </a:cubicBezTo>
                  <a:cubicBezTo>
                    <a:pt x="206" y="217"/>
                    <a:pt x="206" y="217"/>
                    <a:pt x="206" y="217"/>
                  </a:cubicBezTo>
                  <a:cubicBezTo>
                    <a:pt x="205" y="217"/>
                    <a:pt x="205" y="217"/>
                    <a:pt x="205" y="217"/>
                  </a:cubicBezTo>
                  <a:cubicBezTo>
                    <a:pt x="198" y="214"/>
                    <a:pt x="198" y="214"/>
                    <a:pt x="198" y="214"/>
                  </a:cubicBezTo>
                  <a:cubicBezTo>
                    <a:pt x="198" y="195"/>
                    <a:pt x="198" y="195"/>
                    <a:pt x="198" y="195"/>
                  </a:cubicBezTo>
                  <a:cubicBezTo>
                    <a:pt x="196" y="194"/>
                    <a:pt x="194" y="192"/>
                    <a:pt x="191" y="190"/>
                  </a:cubicBezTo>
                  <a:cubicBezTo>
                    <a:pt x="173" y="193"/>
                    <a:pt x="173" y="193"/>
                    <a:pt x="173" y="193"/>
                  </a:cubicBezTo>
                  <a:cubicBezTo>
                    <a:pt x="171" y="190"/>
                    <a:pt x="171" y="190"/>
                    <a:pt x="171" y="190"/>
                  </a:cubicBezTo>
                  <a:cubicBezTo>
                    <a:pt x="171" y="189"/>
                    <a:pt x="171" y="189"/>
                    <a:pt x="171" y="189"/>
                  </a:cubicBezTo>
                  <a:cubicBezTo>
                    <a:pt x="167" y="183"/>
                    <a:pt x="167" y="183"/>
                    <a:pt x="167" y="183"/>
                  </a:cubicBezTo>
                  <a:cubicBezTo>
                    <a:pt x="179" y="169"/>
                    <a:pt x="179" y="169"/>
                    <a:pt x="179" y="169"/>
                  </a:cubicBezTo>
                  <a:cubicBezTo>
                    <a:pt x="178" y="165"/>
                    <a:pt x="178" y="162"/>
                    <a:pt x="177" y="159"/>
                  </a:cubicBezTo>
                  <a:cubicBezTo>
                    <a:pt x="161" y="149"/>
                    <a:pt x="161" y="149"/>
                    <a:pt x="161" y="149"/>
                  </a:cubicBezTo>
                  <a:cubicBezTo>
                    <a:pt x="162" y="146"/>
                    <a:pt x="162" y="146"/>
                    <a:pt x="162" y="146"/>
                  </a:cubicBezTo>
                  <a:cubicBezTo>
                    <a:pt x="162" y="144"/>
                    <a:pt x="162" y="144"/>
                    <a:pt x="162" y="144"/>
                  </a:cubicBezTo>
                  <a:cubicBezTo>
                    <a:pt x="163" y="138"/>
                    <a:pt x="163" y="138"/>
                    <a:pt x="163" y="138"/>
                  </a:cubicBezTo>
                  <a:cubicBezTo>
                    <a:pt x="182" y="134"/>
                    <a:pt x="182" y="134"/>
                    <a:pt x="182" y="134"/>
                  </a:cubicBezTo>
                  <a:cubicBezTo>
                    <a:pt x="183" y="132"/>
                    <a:pt x="184" y="129"/>
                    <a:pt x="186" y="127"/>
                  </a:cubicBezTo>
                  <a:cubicBezTo>
                    <a:pt x="180" y="109"/>
                    <a:pt x="180" y="109"/>
                    <a:pt x="180" y="109"/>
                  </a:cubicBezTo>
                  <a:cubicBezTo>
                    <a:pt x="182" y="107"/>
                    <a:pt x="182" y="107"/>
                    <a:pt x="182" y="107"/>
                  </a:cubicBezTo>
                  <a:cubicBezTo>
                    <a:pt x="183" y="106"/>
                    <a:pt x="183" y="106"/>
                    <a:pt x="183" y="106"/>
                  </a:cubicBezTo>
                  <a:cubicBezTo>
                    <a:pt x="188" y="101"/>
                    <a:pt x="188" y="101"/>
                    <a:pt x="188" y="101"/>
                  </a:cubicBezTo>
                  <a:cubicBezTo>
                    <a:pt x="205" y="111"/>
                    <a:pt x="205" y="111"/>
                    <a:pt x="205" y="111"/>
                  </a:cubicBezTo>
                  <a:cubicBezTo>
                    <a:pt x="208" y="109"/>
                    <a:pt x="211" y="108"/>
                    <a:pt x="214" y="107"/>
                  </a:cubicBezTo>
                  <a:cubicBezTo>
                    <a:pt x="220" y="90"/>
                    <a:pt x="220" y="90"/>
                    <a:pt x="220" y="90"/>
                  </a:cubicBezTo>
                  <a:cubicBezTo>
                    <a:pt x="227" y="90"/>
                    <a:pt x="227" y="90"/>
                    <a:pt x="227" y="90"/>
                  </a:cubicBezTo>
                  <a:cubicBezTo>
                    <a:pt x="229" y="90"/>
                    <a:pt x="229" y="90"/>
                    <a:pt x="229" y="90"/>
                  </a:cubicBezTo>
                  <a:cubicBezTo>
                    <a:pt x="232" y="90"/>
                    <a:pt x="232" y="90"/>
                    <a:pt x="232" y="90"/>
                  </a:cubicBezTo>
                  <a:cubicBezTo>
                    <a:pt x="238" y="107"/>
                    <a:pt x="238" y="107"/>
                    <a:pt x="238" y="107"/>
                  </a:cubicBezTo>
                  <a:cubicBezTo>
                    <a:pt x="242" y="108"/>
                    <a:pt x="245" y="109"/>
                    <a:pt x="248" y="110"/>
                  </a:cubicBezTo>
                  <a:cubicBezTo>
                    <a:pt x="263" y="101"/>
                    <a:pt x="263" y="101"/>
                    <a:pt x="263" y="101"/>
                  </a:cubicBezTo>
                  <a:cubicBezTo>
                    <a:pt x="268" y="106"/>
                    <a:pt x="268" y="106"/>
                    <a:pt x="268" y="106"/>
                  </a:cubicBezTo>
                  <a:cubicBezTo>
                    <a:pt x="270" y="107"/>
                    <a:pt x="270" y="107"/>
                    <a:pt x="270" y="107"/>
                  </a:cubicBezTo>
                  <a:cubicBezTo>
                    <a:pt x="272" y="109"/>
                    <a:pt x="272" y="109"/>
                    <a:pt x="272" y="109"/>
                  </a:cubicBezTo>
                  <a:cubicBezTo>
                    <a:pt x="266" y="126"/>
                    <a:pt x="266" y="126"/>
                    <a:pt x="266" y="126"/>
                  </a:cubicBezTo>
                  <a:cubicBezTo>
                    <a:pt x="268" y="129"/>
                    <a:pt x="270" y="132"/>
                    <a:pt x="272" y="135"/>
                  </a:cubicBezTo>
                  <a:cubicBezTo>
                    <a:pt x="289" y="138"/>
                    <a:pt x="289" y="138"/>
                    <a:pt x="289" y="138"/>
                  </a:cubicBezTo>
                  <a:cubicBezTo>
                    <a:pt x="290" y="145"/>
                    <a:pt x="290" y="145"/>
                    <a:pt x="290" y="145"/>
                  </a:cubicBezTo>
                  <a:cubicBezTo>
                    <a:pt x="290" y="146"/>
                    <a:pt x="290" y="146"/>
                    <a:pt x="290" y="146"/>
                  </a:cubicBezTo>
                  <a:cubicBezTo>
                    <a:pt x="291" y="149"/>
                    <a:pt x="291" y="149"/>
                    <a:pt x="291" y="149"/>
                  </a:cubicBezTo>
                  <a:cubicBezTo>
                    <a:pt x="276" y="158"/>
                    <a:pt x="276" y="158"/>
                    <a:pt x="276" y="158"/>
                  </a:cubicBezTo>
                  <a:cubicBezTo>
                    <a:pt x="275" y="162"/>
                    <a:pt x="275" y="166"/>
                    <a:pt x="274" y="169"/>
                  </a:cubicBezTo>
                  <a:lnTo>
                    <a:pt x="285" y="182"/>
                  </a:lnTo>
                  <a:close/>
                  <a:moveTo>
                    <a:pt x="150" y="104"/>
                  </a:moveTo>
                  <a:cubicBezTo>
                    <a:pt x="150" y="110"/>
                    <a:pt x="145" y="116"/>
                    <a:pt x="138" y="116"/>
                  </a:cubicBezTo>
                  <a:cubicBezTo>
                    <a:pt x="132" y="116"/>
                    <a:pt x="127" y="110"/>
                    <a:pt x="127" y="104"/>
                  </a:cubicBezTo>
                  <a:cubicBezTo>
                    <a:pt x="127" y="98"/>
                    <a:pt x="132" y="92"/>
                    <a:pt x="138" y="92"/>
                  </a:cubicBezTo>
                  <a:cubicBezTo>
                    <a:pt x="145" y="92"/>
                    <a:pt x="150" y="98"/>
                    <a:pt x="150" y="104"/>
                  </a:cubicBezTo>
                  <a:close/>
                  <a:moveTo>
                    <a:pt x="242" y="155"/>
                  </a:moveTo>
                  <a:cubicBezTo>
                    <a:pt x="242" y="164"/>
                    <a:pt x="235" y="171"/>
                    <a:pt x="226" y="171"/>
                  </a:cubicBezTo>
                  <a:cubicBezTo>
                    <a:pt x="217" y="171"/>
                    <a:pt x="210" y="164"/>
                    <a:pt x="210" y="155"/>
                  </a:cubicBezTo>
                  <a:cubicBezTo>
                    <a:pt x="210" y="146"/>
                    <a:pt x="217" y="139"/>
                    <a:pt x="226" y="139"/>
                  </a:cubicBezTo>
                  <a:cubicBezTo>
                    <a:pt x="235" y="139"/>
                    <a:pt x="242" y="146"/>
                    <a:pt x="242"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5" name="Icon"/>
            <p:cNvSpPr>
              <a:spLocks noChangeAspect="1" noEditPoints="1"/>
            </p:cNvSpPr>
            <p:nvPr/>
          </p:nvSpPr>
          <p:spPr bwMode="auto">
            <a:xfrm>
              <a:off x="-489021" y="7068671"/>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6" name="Icon"/>
            <p:cNvSpPr>
              <a:spLocks noEditPoints="1"/>
            </p:cNvSpPr>
            <p:nvPr/>
          </p:nvSpPr>
          <p:spPr bwMode="auto">
            <a:xfrm>
              <a:off x="1331026" y="5923928"/>
              <a:ext cx="447529" cy="307730"/>
            </a:xfrm>
            <a:custGeom>
              <a:avLst/>
              <a:gdLst>
                <a:gd name="T0" fmla="*/ 65 w 122"/>
                <a:gd name="T1" fmla="*/ 80 h 96"/>
                <a:gd name="T2" fmla="*/ 89 w 122"/>
                <a:gd name="T3" fmla="*/ 9 h 96"/>
                <a:gd name="T4" fmla="*/ 113 w 122"/>
                <a:gd name="T5" fmla="*/ 23 h 96"/>
                <a:gd name="T6" fmla="*/ 32 w 122"/>
                <a:gd name="T7" fmla="*/ 70 h 96"/>
                <a:gd name="T8" fmla="*/ 8 w 122"/>
                <a:gd name="T9" fmla="*/ 23 h 96"/>
                <a:gd name="T10" fmla="*/ 51 w 122"/>
                <a:gd name="T11" fmla="*/ 17 h 96"/>
                <a:gd name="T12" fmla="*/ 56 w 122"/>
                <a:gd name="T13" fmla="*/ 80 h 96"/>
                <a:gd name="T14" fmla="*/ 89 w 122"/>
                <a:gd name="T15" fmla="*/ 0 h 96"/>
                <a:gd name="T16" fmla="*/ 57 w 122"/>
                <a:gd name="T17" fmla="*/ 10 h 96"/>
                <a:gd name="T18" fmla="*/ 0 w 122"/>
                <a:gd name="T19" fmla="*/ 20 h 96"/>
                <a:gd name="T20" fmla="*/ 8 w 122"/>
                <a:gd name="T21" fmla="*/ 94 h 96"/>
                <a:gd name="T22" fmla="*/ 32 w 122"/>
                <a:gd name="T23" fmla="*/ 79 h 96"/>
                <a:gd name="T24" fmla="*/ 57 w 122"/>
                <a:gd name="T25" fmla="*/ 93 h 96"/>
                <a:gd name="T26" fmla="*/ 65 w 122"/>
                <a:gd name="T27" fmla="*/ 94 h 96"/>
                <a:gd name="T28" fmla="*/ 107 w 122"/>
                <a:gd name="T29" fmla="*/ 87 h 96"/>
                <a:gd name="T30" fmla="*/ 114 w 122"/>
                <a:gd name="T31" fmla="*/ 94 h 96"/>
                <a:gd name="T32" fmla="*/ 122 w 122"/>
                <a:gd name="T33" fmla="*/ 92 h 96"/>
                <a:gd name="T34" fmla="*/ 14 w 122"/>
                <a:gd name="T35" fmla="*/ 27 h 96"/>
                <a:gd name="T36" fmla="*/ 33 w 122"/>
                <a:gd name="T37" fmla="*/ 29 h 96"/>
                <a:gd name="T38" fmla="*/ 48 w 122"/>
                <a:gd name="T39" fmla="*/ 33 h 96"/>
                <a:gd name="T40" fmla="*/ 48 w 122"/>
                <a:gd name="T41" fmla="*/ 33 h 96"/>
                <a:gd name="T42" fmla="*/ 33 w 122"/>
                <a:gd name="T43" fmla="*/ 22 h 96"/>
                <a:gd name="T44" fmla="*/ 33 w 122"/>
                <a:gd name="T45" fmla="*/ 44 h 96"/>
                <a:gd name="T46" fmla="*/ 48 w 122"/>
                <a:gd name="T47" fmla="*/ 48 h 96"/>
                <a:gd name="T48" fmla="*/ 49 w 122"/>
                <a:gd name="T49" fmla="*/ 46 h 96"/>
                <a:gd name="T50" fmla="*/ 14 w 122"/>
                <a:gd name="T51" fmla="*/ 42 h 96"/>
                <a:gd name="T52" fmla="*/ 18 w 122"/>
                <a:gd name="T53" fmla="*/ 48 h 96"/>
                <a:gd name="T54" fmla="*/ 18 w 122"/>
                <a:gd name="T55" fmla="*/ 62 h 96"/>
                <a:gd name="T56" fmla="*/ 33 w 122"/>
                <a:gd name="T57" fmla="*/ 59 h 96"/>
                <a:gd name="T58" fmla="*/ 48 w 122"/>
                <a:gd name="T59" fmla="*/ 63 h 96"/>
                <a:gd name="T60" fmla="*/ 48 w 122"/>
                <a:gd name="T61" fmla="*/ 63 h 96"/>
                <a:gd name="T62" fmla="*/ 33 w 122"/>
                <a:gd name="T63" fmla="*/ 52 h 96"/>
                <a:gd name="T64" fmla="*/ 106 w 122"/>
                <a:gd name="T65" fmla="*/ 31 h 96"/>
                <a:gd name="T66" fmla="*/ 75 w 122"/>
                <a:gd name="T67" fmla="*/ 32 h 96"/>
                <a:gd name="T68" fmla="*/ 102 w 122"/>
                <a:gd name="T69" fmla="*/ 31 h 96"/>
                <a:gd name="T70" fmla="*/ 105 w 122"/>
                <a:gd name="T71" fmla="*/ 33 h 96"/>
                <a:gd name="T72" fmla="*/ 71 w 122"/>
                <a:gd name="T73" fmla="*/ 27 h 96"/>
                <a:gd name="T74" fmla="*/ 75 w 122"/>
                <a:gd name="T75" fmla="*/ 48 h 96"/>
                <a:gd name="T76" fmla="*/ 104 w 122"/>
                <a:gd name="T77" fmla="*/ 47 h 96"/>
                <a:gd name="T78" fmla="*/ 105 w 122"/>
                <a:gd name="T79" fmla="*/ 48 h 96"/>
                <a:gd name="T80" fmla="*/ 90 w 122"/>
                <a:gd name="T81" fmla="*/ 37 h 96"/>
                <a:gd name="T82" fmla="*/ 75 w 122"/>
                <a:gd name="T83" fmla="*/ 47 h 96"/>
                <a:gd name="T84" fmla="*/ 75 w 122"/>
                <a:gd name="T85" fmla="*/ 62 h 96"/>
                <a:gd name="T86" fmla="*/ 90 w 122"/>
                <a:gd name="T87" fmla="*/ 59 h 96"/>
                <a:gd name="T88" fmla="*/ 105 w 122"/>
                <a:gd name="T89" fmla="*/ 63 h 96"/>
                <a:gd name="T90" fmla="*/ 105 w 122"/>
                <a:gd name="T91" fmla="*/ 63 h 96"/>
                <a:gd name="T92" fmla="*/ 90 w 122"/>
                <a:gd name="T9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13" y="80"/>
                  </a:moveTo>
                  <a:cubicBezTo>
                    <a:pt x="108" y="75"/>
                    <a:pt x="100" y="70"/>
                    <a:pt x="89" y="70"/>
                  </a:cubicBezTo>
                  <a:cubicBezTo>
                    <a:pt x="78" y="70"/>
                    <a:pt x="70" y="75"/>
                    <a:pt x="65" y="80"/>
                  </a:cubicBezTo>
                  <a:cubicBezTo>
                    <a:pt x="65" y="23"/>
                    <a:pt x="65" y="23"/>
                    <a:pt x="65" y="23"/>
                  </a:cubicBezTo>
                  <a:cubicBezTo>
                    <a:pt x="66" y="22"/>
                    <a:pt x="68" y="19"/>
                    <a:pt x="71" y="16"/>
                  </a:cubicBezTo>
                  <a:cubicBezTo>
                    <a:pt x="75" y="13"/>
                    <a:pt x="81" y="9"/>
                    <a:pt x="89" y="9"/>
                  </a:cubicBezTo>
                  <a:cubicBezTo>
                    <a:pt x="97" y="9"/>
                    <a:pt x="103" y="13"/>
                    <a:pt x="107" y="17"/>
                  </a:cubicBezTo>
                  <a:cubicBezTo>
                    <a:pt x="110" y="19"/>
                    <a:pt x="111" y="20"/>
                    <a:pt x="112" y="22"/>
                  </a:cubicBezTo>
                  <a:cubicBezTo>
                    <a:pt x="113" y="22"/>
                    <a:pt x="113" y="23"/>
                    <a:pt x="113" y="23"/>
                  </a:cubicBezTo>
                  <a:lnTo>
                    <a:pt x="113" y="80"/>
                  </a:lnTo>
                  <a:close/>
                  <a:moveTo>
                    <a:pt x="56" y="80"/>
                  </a:moveTo>
                  <a:cubicBezTo>
                    <a:pt x="51" y="75"/>
                    <a:pt x="43" y="70"/>
                    <a:pt x="32" y="70"/>
                  </a:cubicBezTo>
                  <a:cubicBezTo>
                    <a:pt x="32" y="70"/>
                    <a:pt x="32" y="70"/>
                    <a:pt x="32" y="70"/>
                  </a:cubicBezTo>
                  <a:cubicBezTo>
                    <a:pt x="22" y="70"/>
                    <a:pt x="14" y="75"/>
                    <a:pt x="8" y="79"/>
                  </a:cubicBezTo>
                  <a:cubicBezTo>
                    <a:pt x="8" y="23"/>
                    <a:pt x="8" y="23"/>
                    <a:pt x="8" y="23"/>
                  </a:cubicBezTo>
                  <a:cubicBezTo>
                    <a:pt x="9" y="22"/>
                    <a:pt x="11" y="19"/>
                    <a:pt x="14" y="16"/>
                  </a:cubicBezTo>
                  <a:cubicBezTo>
                    <a:pt x="19" y="13"/>
                    <a:pt x="24" y="9"/>
                    <a:pt x="32" y="9"/>
                  </a:cubicBezTo>
                  <a:cubicBezTo>
                    <a:pt x="40" y="9"/>
                    <a:pt x="46" y="13"/>
                    <a:pt x="51" y="17"/>
                  </a:cubicBezTo>
                  <a:cubicBezTo>
                    <a:pt x="53" y="19"/>
                    <a:pt x="54" y="20"/>
                    <a:pt x="55" y="22"/>
                  </a:cubicBezTo>
                  <a:cubicBezTo>
                    <a:pt x="56" y="22"/>
                    <a:pt x="56" y="23"/>
                    <a:pt x="56" y="23"/>
                  </a:cubicBezTo>
                  <a:lnTo>
                    <a:pt x="56" y="80"/>
                  </a:lnTo>
                  <a:close/>
                  <a:moveTo>
                    <a:pt x="121" y="20"/>
                  </a:moveTo>
                  <a:cubicBezTo>
                    <a:pt x="121" y="19"/>
                    <a:pt x="119" y="15"/>
                    <a:pt x="113" y="10"/>
                  </a:cubicBezTo>
                  <a:cubicBezTo>
                    <a:pt x="108" y="5"/>
                    <a:pt x="100" y="0"/>
                    <a:pt x="89" y="0"/>
                  </a:cubicBezTo>
                  <a:cubicBezTo>
                    <a:pt x="78" y="0"/>
                    <a:pt x="70" y="5"/>
                    <a:pt x="65" y="10"/>
                  </a:cubicBezTo>
                  <a:cubicBezTo>
                    <a:pt x="63" y="11"/>
                    <a:pt x="62" y="13"/>
                    <a:pt x="61" y="14"/>
                  </a:cubicBezTo>
                  <a:cubicBezTo>
                    <a:pt x="60" y="13"/>
                    <a:pt x="58" y="11"/>
                    <a:pt x="57" y="10"/>
                  </a:cubicBezTo>
                  <a:cubicBezTo>
                    <a:pt x="51" y="5"/>
                    <a:pt x="43" y="0"/>
                    <a:pt x="32" y="0"/>
                  </a:cubicBezTo>
                  <a:cubicBezTo>
                    <a:pt x="21" y="0"/>
                    <a:pt x="13" y="5"/>
                    <a:pt x="8" y="10"/>
                  </a:cubicBezTo>
                  <a:cubicBezTo>
                    <a:pt x="3" y="15"/>
                    <a:pt x="0" y="19"/>
                    <a:pt x="0" y="20"/>
                  </a:cubicBezTo>
                  <a:cubicBezTo>
                    <a:pt x="0" y="22"/>
                    <a:pt x="0" y="22"/>
                    <a:pt x="0" y="22"/>
                  </a:cubicBezTo>
                  <a:cubicBezTo>
                    <a:pt x="0" y="92"/>
                    <a:pt x="0" y="92"/>
                    <a:pt x="0" y="92"/>
                  </a:cubicBezTo>
                  <a:cubicBezTo>
                    <a:pt x="8" y="94"/>
                    <a:pt x="8" y="94"/>
                    <a:pt x="8" y="94"/>
                  </a:cubicBezTo>
                  <a:cubicBezTo>
                    <a:pt x="8" y="94"/>
                    <a:pt x="8" y="94"/>
                    <a:pt x="8" y="94"/>
                  </a:cubicBezTo>
                  <a:cubicBezTo>
                    <a:pt x="8" y="94"/>
                    <a:pt x="10" y="90"/>
                    <a:pt x="14" y="86"/>
                  </a:cubicBezTo>
                  <a:cubicBezTo>
                    <a:pt x="19" y="83"/>
                    <a:pt x="24" y="79"/>
                    <a:pt x="32" y="79"/>
                  </a:cubicBezTo>
                  <a:cubicBezTo>
                    <a:pt x="40" y="79"/>
                    <a:pt x="46" y="83"/>
                    <a:pt x="51" y="87"/>
                  </a:cubicBezTo>
                  <a:cubicBezTo>
                    <a:pt x="53" y="88"/>
                    <a:pt x="54" y="90"/>
                    <a:pt x="55" y="92"/>
                  </a:cubicBezTo>
                  <a:cubicBezTo>
                    <a:pt x="56" y="92"/>
                    <a:pt x="56" y="93"/>
                    <a:pt x="57" y="93"/>
                  </a:cubicBezTo>
                  <a:cubicBezTo>
                    <a:pt x="57" y="94"/>
                    <a:pt x="57" y="94"/>
                    <a:pt x="57" y="94"/>
                  </a:cubicBezTo>
                  <a:cubicBezTo>
                    <a:pt x="58" y="95"/>
                    <a:pt x="59" y="96"/>
                    <a:pt x="61" y="96"/>
                  </a:cubicBezTo>
                  <a:cubicBezTo>
                    <a:pt x="63" y="96"/>
                    <a:pt x="64" y="95"/>
                    <a:pt x="65" y="94"/>
                  </a:cubicBezTo>
                  <a:cubicBezTo>
                    <a:pt x="65" y="93"/>
                    <a:pt x="67" y="90"/>
                    <a:pt x="71" y="86"/>
                  </a:cubicBezTo>
                  <a:cubicBezTo>
                    <a:pt x="75" y="83"/>
                    <a:pt x="81" y="79"/>
                    <a:pt x="89" y="79"/>
                  </a:cubicBezTo>
                  <a:cubicBezTo>
                    <a:pt x="97" y="79"/>
                    <a:pt x="103" y="83"/>
                    <a:pt x="107" y="87"/>
                  </a:cubicBezTo>
                  <a:cubicBezTo>
                    <a:pt x="110" y="88"/>
                    <a:pt x="111" y="90"/>
                    <a:pt x="112" y="92"/>
                  </a:cubicBezTo>
                  <a:cubicBezTo>
                    <a:pt x="113" y="92"/>
                    <a:pt x="113" y="93"/>
                    <a:pt x="113" y="93"/>
                  </a:cubicBezTo>
                  <a:cubicBezTo>
                    <a:pt x="114" y="94"/>
                    <a:pt x="114" y="94"/>
                    <a:pt x="114" y="94"/>
                  </a:cubicBezTo>
                  <a:cubicBezTo>
                    <a:pt x="114" y="94"/>
                    <a:pt x="114" y="94"/>
                    <a:pt x="114" y="94"/>
                  </a:cubicBezTo>
                  <a:cubicBezTo>
                    <a:pt x="114" y="94"/>
                    <a:pt x="114" y="94"/>
                    <a:pt x="114" y="94"/>
                  </a:cubicBezTo>
                  <a:cubicBezTo>
                    <a:pt x="122" y="92"/>
                    <a:pt x="122" y="92"/>
                    <a:pt x="122" y="92"/>
                  </a:cubicBezTo>
                  <a:cubicBezTo>
                    <a:pt x="122" y="22"/>
                    <a:pt x="122" y="22"/>
                    <a:pt x="122" y="22"/>
                  </a:cubicBezTo>
                  <a:lnTo>
                    <a:pt x="121" y="20"/>
                  </a:lnTo>
                  <a:close/>
                  <a:moveTo>
                    <a:pt x="14" y="27"/>
                  </a:moveTo>
                  <a:cubicBezTo>
                    <a:pt x="18" y="32"/>
                    <a:pt x="18" y="32"/>
                    <a:pt x="18" y="32"/>
                  </a:cubicBezTo>
                  <a:cubicBezTo>
                    <a:pt x="18" y="33"/>
                    <a:pt x="18" y="33"/>
                    <a:pt x="18" y="33"/>
                  </a:cubicBezTo>
                  <a:cubicBezTo>
                    <a:pt x="18" y="33"/>
                    <a:pt x="23" y="29"/>
                    <a:pt x="33" y="29"/>
                  </a:cubicBezTo>
                  <a:cubicBezTo>
                    <a:pt x="38" y="29"/>
                    <a:pt x="42" y="30"/>
                    <a:pt x="44" y="31"/>
                  </a:cubicBezTo>
                  <a:cubicBezTo>
                    <a:pt x="46" y="32"/>
                    <a:pt x="47" y="32"/>
                    <a:pt x="47" y="32"/>
                  </a:cubicBezTo>
                  <a:cubicBezTo>
                    <a:pt x="48" y="33"/>
                    <a:pt x="48" y="33"/>
                    <a:pt x="48" y="33"/>
                  </a:cubicBezTo>
                  <a:cubicBezTo>
                    <a:pt x="48" y="33"/>
                    <a:pt x="48" y="33"/>
                    <a:pt x="48" y="33"/>
                  </a:cubicBezTo>
                  <a:cubicBezTo>
                    <a:pt x="48" y="33"/>
                    <a:pt x="48" y="33"/>
                    <a:pt x="48" y="33"/>
                  </a:cubicBezTo>
                  <a:cubicBezTo>
                    <a:pt x="48" y="33"/>
                    <a:pt x="48" y="33"/>
                    <a:pt x="48" y="33"/>
                  </a:cubicBezTo>
                  <a:cubicBezTo>
                    <a:pt x="49" y="31"/>
                    <a:pt x="49" y="31"/>
                    <a:pt x="49" y="31"/>
                  </a:cubicBezTo>
                  <a:cubicBezTo>
                    <a:pt x="52" y="27"/>
                    <a:pt x="52" y="27"/>
                    <a:pt x="52" y="27"/>
                  </a:cubicBezTo>
                  <a:cubicBezTo>
                    <a:pt x="52" y="27"/>
                    <a:pt x="45" y="22"/>
                    <a:pt x="33" y="22"/>
                  </a:cubicBezTo>
                  <a:cubicBezTo>
                    <a:pt x="21" y="22"/>
                    <a:pt x="14" y="27"/>
                    <a:pt x="14" y="27"/>
                  </a:cubicBezTo>
                  <a:moveTo>
                    <a:pt x="18" y="48"/>
                  </a:moveTo>
                  <a:cubicBezTo>
                    <a:pt x="18" y="48"/>
                    <a:pt x="23" y="44"/>
                    <a:pt x="33" y="44"/>
                  </a:cubicBezTo>
                  <a:cubicBezTo>
                    <a:pt x="38" y="44"/>
                    <a:pt x="42" y="45"/>
                    <a:pt x="44" y="46"/>
                  </a:cubicBezTo>
                  <a:cubicBezTo>
                    <a:pt x="46" y="47"/>
                    <a:pt x="47" y="47"/>
                    <a:pt x="47" y="47"/>
                  </a:cubicBezTo>
                  <a:cubicBezTo>
                    <a:pt x="48" y="48"/>
                    <a:pt x="48" y="48"/>
                    <a:pt x="48" y="48"/>
                  </a:cubicBezTo>
                  <a:cubicBezTo>
                    <a:pt x="48" y="48"/>
                    <a:pt x="48" y="48"/>
                    <a:pt x="48" y="48"/>
                  </a:cubicBezTo>
                  <a:cubicBezTo>
                    <a:pt x="48" y="48"/>
                    <a:pt x="48" y="48"/>
                    <a:pt x="48" y="48"/>
                  </a:cubicBezTo>
                  <a:cubicBezTo>
                    <a:pt x="49" y="46"/>
                    <a:pt x="49" y="46"/>
                    <a:pt x="49" y="46"/>
                  </a:cubicBezTo>
                  <a:cubicBezTo>
                    <a:pt x="52" y="42"/>
                    <a:pt x="52" y="42"/>
                    <a:pt x="52" y="42"/>
                  </a:cubicBezTo>
                  <a:cubicBezTo>
                    <a:pt x="52" y="42"/>
                    <a:pt x="45" y="37"/>
                    <a:pt x="33" y="37"/>
                  </a:cubicBezTo>
                  <a:cubicBezTo>
                    <a:pt x="21" y="37"/>
                    <a:pt x="14" y="42"/>
                    <a:pt x="14" y="42"/>
                  </a:cubicBezTo>
                  <a:cubicBezTo>
                    <a:pt x="18" y="48"/>
                    <a:pt x="18" y="48"/>
                    <a:pt x="18" y="48"/>
                  </a:cubicBezTo>
                  <a:cubicBezTo>
                    <a:pt x="18" y="47"/>
                    <a:pt x="18" y="47"/>
                    <a:pt x="18" y="47"/>
                  </a:cubicBezTo>
                  <a:lnTo>
                    <a:pt x="18" y="48"/>
                  </a:lnTo>
                  <a:close/>
                  <a:moveTo>
                    <a:pt x="14" y="57"/>
                  </a:moveTo>
                  <a:cubicBezTo>
                    <a:pt x="18" y="62"/>
                    <a:pt x="18" y="62"/>
                    <a:pt x="18" y="62"/>
                  </a:cubicBezTo>
                  <a:cubicBezTo>
                    <a:pt x="18" y="62"/>
                    <a:pt x="18" y="62"/>
                    <a:pt x="18" y="62"/>
                  </a:cubicBezTo>
                  <a:cubicBezTo>
                    <a:pt x="18" y="63"/>
                    <a:pt x="18" y="63"/>
                    <a:pt x="18" y="63"/>
                  </a:cubicBezTo>
                  <a:cubicBezTo>
                    <a:pt x="18" y="63"/>
                    <a:pt x="18" y="63"/>
                    <a:pt x="18" y="63"/>
                  </a:cubicBezTo>
                  <a:cubicBezTo>
                    <a:pt x="18" y="62"/>
                    <a:pt x="23" y="59"/>
                    <a:pt x="33" y="59"/>
                  </a:cubicBezTo>
                  <a:cubicBezTo>
                    <a:pt x="38" y="59"/>
                    <a:pt x="42" y="60"/>
                    <a:pt x="44" y="61"/>
                  </a:cubicBezTo>
                  <a:cubicBezTo>
                    <a:pt x="46" y="61"/>
                    <a:pt x="47" y="62"/>
                    <a:pt x="47" y="62"/>
                  </a:cubicBezTo>
                  <a:cubicBezTo>
                    <a:pt x="48" y="62"/>
                    <a:pt x="48" y="62"/>
                    <a:pt x="48" y="63"/>
                  </a:cubicBezTo>
                  <a:cubicBezTo>
                    <a:pt x="48" y="63"/>
                    <a:pt x="48" y="63"/>
                    <a:pt x="48" y="63"/>
                  </a:cubicBezTo>
                  <a:cubicBezTo>
                    <a:pt x="48" y="63"/>
                    <a:pt x="48" y="63"/>
                    <a:pt x="48" y="63"/>
                  </a:cubicBezTo>
                  <a:cubicBezTo>
                    <a:pt x="48" y="63"/>
                    <a:pt x="48" y="63"/>
                    <a:pt x="48" y="63"/>
                  </a:cubicBezTo>
                  <a:cubicBezTo>
                    <a:pt x="49" y="61"/>
                    <a:pt x="49" y="61"/>
                    <a:pt x="49" y="61"/>
                  </a:cubicBezTo>
                  <a:cubicBezTo>
                    <a:pt x="52" y="57"/>
                    <a:pt x="52" y="57"/>
                    <a:pt x="52" y="57"/>
                  </a:cubicBezTo>
                  <a:cubicBezTo>
                    <a:pt x="52" y="57"/>
                    <a:pt x="45" y="52"/>
                    <a:pt x="33" y="52"/>
                  </a:cubicBezTo>
                  <a:cubicBezTo>
                    <a:pt x="21" y="52"/>
                    <a:pt x="14" y="57"/>
                    <a:pt x="14" y="57"/>
                  </a:cubicBezTo>
                  <a:moveTo>
                    <a:pt x="105" y="33"/>
                  </a:moveTo>
                  <a:cubicBezTo>
                    <a:pt x="106" y="31"/>
                    <a:pt x="106" y="31"/>
                    <a:pt x="106" y="31"/>
                  </a:cubicBezTo>
                  <a:cubicBezTo>
                    <a:pt x="105" y="33"/>
                    <a:pt x="105" y="33"/>
                    <a:pt x="105" y="33"/>
                  </a:cubicBezTo>
                  <a:cubicBezTo>
                    <a:pt x="105" y="33"/>
                    <a:pt x="105" y="33"/>
                    <a:pt x="105" y="33"/>
                  </a:cubicBezTo>
                  <a:moveTo>
                    <a:pt x="75" y="32"/>
                  </a:moveTo>
                  <a:cubicBezTo>
                    <a:pt x="75" y="33"/>
                    <a:pt x="75" y="33"/>
                    <a:pt x="75" y="33"/>
                  </a:cubicBezTo>
                  <a:cubicBezTo>
                    <a:pt x="75" y="33"/>
                    <a:pt x="80" y="29"/>
                    <a:pt x="90" y="29"/>
                  </a:cubicBezTo>
                  <a:cubicBezTo>
                    <a:pt x="95" y="29"/>
                    <a:pt x="99" y="30"/>
                    <a:pt x="102" y="31"/>
                  </a:cubicBezTo>
                  <a:cubicBezTo>
                    <a:pt x="103" y="32"/>
                    <a:pt x="104" y="32"/>
                    <a:pt x="104" y="32"/>
                  </a:cubicBezTo>
                  <a:cubicBezTo>
                    <a:pt x="105" y="33"/>
                    <a:pt x="105" y="33"/>
                    <a:pt x="105" y="33"/>
                  </a:cubicBezTo>
                  <a:cubicBezTo>
                    <a:pt x="105" y="33"/>
                    <a:pt x="105" y="33"/>
                    <a:pt x="105" y="33"/>
                  </a:cubicBezTo>
                  <a:cubicBezTo>
                    <a:pt x="109" y="27"/>
                    <a:pt x="109" y="27"/>
                    <a:pt x="109" y="27"/>
                  </a:cubicBezTo>
                  <a:cubicBezTo>
                    <a:pt x="109" y="27"/>
                    <a:pt x="102" y="22"/>
                    <a:pt x="90" y="22"/>
                  </a:cubicBezTo>
                  <a:cubicBezTo>
                    <a:pt x="78" y="22"/>
                    <a:pt x="71" y="27"/>
                    <a:pt x="71" y="27"/>
                  </a:cubicBezTo>
                  <a:cubicBezTo>
                    <a:pt x="75" y="33"/>
                    <a:pt x="75" y="33"/>
                    <a:pt x="75" y="33"/>
                  </a:cubicBezTo>
                  <a:lnTo>
                    <a:pt x="75" y="32"/>
                  </a:lnTo>
                  <a:close/>
                  <a:moveTo>
                    <a:pt x="75" y="48"/>
                  </a:moveTo>
                  <a:cubicBezTo>
                    <a:pt x="75" y="48"/>
                    <a:pt x="80" y="44"/>
                    <a:pt x="90" y="44"/>
                  </a:cubicBezTo>
                  <a:cubicBezTo>
                    <a:pt x="95" y="44"/>
                    <a:pt x="99" y="45"/>
                    <a:pt x="102" y="46"/>
                  </a:cubicBezTo>
                  <a:cubicBezTo>
                    <a:pt x="103" y="47"/>
                    <a:pt x="104" y="47"/>
                    <a:pt x="104" y="47"/>
                  </a:cubicBezTo>
                  <a:cubicBezTo>
                    <a:pt x="105" y="48"/>
                    <a:pt x="105" y="48"/>
                    <a:pt x="105" y="48"/>
                  </a:cubicBezTo>
                  <a:cubicBezTo>
                    <a:pt x="105" y="48"/>
                    <a:pt x="105" y="48"/>
                    <a:pt x="105" y="48"/>
                  </a:cubicBezTo>
                  <a:cubicBezTo>
                    <a:pt x="105" y="48"/>
                    <a:pt x="105" y="48"/>
                    <a:pt x="105" y="48"/>
                  </a:cubicBezTo>
                  <a:cubicBezTo>
                    <a:pt x="106" y="46"/>
                    <a:pt x="106" y="46"/>
                    <a:pt x="106" y="46"/>
                  </a:cubicBezTo>
                  <a:cubicBezTo>
                    <a:pt x="109" y="42"/>
                    <a:pt x="109" y="42"/>
                    <a:pt x="109" y="42"/>
                  </a:cubicBezTo>
                  <a:cubicBezTo>
                    <a:pt x="109" y="42"/>
                    <a:pt x="102" y="37"/>
                    <a:pt x="90" y="37"/>
                  </a:cubicBezTo>
                  <a:cubicBezTo>
                    <a:pt x="78" y="37"/>
                    <a:pt x="71" y="42"/>
                    <a:pt x="71" y="42"/>
                  </a:cubicBezTo>
                  <a:cubicBezTo>
                    <a:pt x="75" y="48"/>
                    <a:pt x="75" y="48"/>
                    <a:pt x="75" y="48"/>
                  </a:cubicBezTo>
                  <a:cubicBezTo>
                    <a:pt x="75" y="47"/>
                    <a:pt x="75" y="47"/>
                    <a:pt x="75" y="47"/>
                  </a:cubicBezTo>
                  <a:lnTo>
                    <a:pt x="75" y="48"/>
                  </a:lnTo>
                  <a:close/>
                  <a:moveTo>
                    <a:pt x="71" y="57"/>
                  </a:moveTo>
                  <a:cubicBezTo>
                    <a:pt x="75" y="62"/>
                    <a:pt x="75" y="62"/>
                    <a:pt x="75" y="62"/>
                  </a:cubicBezTo>
                  <a:cubicBezTo>
                    <a:pt x="75" y="63"/>
                    <a:pt x="75" y="63"/>
                    <a:pt x="75" y="63"/>
                  </a:cubicBezTo>
                  <a:cubicBezTo>
                    <a:pt x="75" y="63"/>
                    <a:pt x="75" y="63"/>
                    <a:pt x="75" y="63"/>
                  </a:cubicBezTo>
                  <a:cubicBezTo>
                    <a:pt x="76" y="62"/>
                    <a:pt x="80" y="59"/>
                    <a:pt x="90" y="59"/>
                  </a:cubicBezTo>
                  <a:cubicBezTo>
                    <a:pt x="95" y="59"/>
                    <a:pt x="99" y="60"/>
                    <a:pt x="102" y="61"/>
                  </a:cubicBezTo>
                  <a:cubicBezTo>
                    <a:pt x="103" y="61"/>
                    <a:pt x="104" y="62"/>
                    <a:pt x="104" y="62"/>
                  </a:cubicBezTo>
                  <a:cubicBezTo>
                    <a:pt x="105" y="62"/>
                    <a:pt x="105" y="62"/>
                    <a:pt x="105" y="63"/>
                  </a:cubicBezTo>
                  <a:cubicBezTo>
                    <a:pt x="105" y="63"/>
                    <a:pt x="105" y="63"/>
                    <a:pt x="105" y="63"/>
                  </a:cubicBezTo>
                  <a:cubicBezTo>
                    <a:pt x="105" y="63"/>
                    <a:pt x="105" y="63"/>
                    <a:pt x="105" y="63"/>
                  </a:cubicBezTo>
                  <a:cubicBezTo>
                    <a:pt x="105" y="63"/>
                    <a:pt x="105" y="63"/>
                    <a:pt x="105" y="63"/>
                  </a:cubicBezTo>
                  <a:cubicBezTo>
                    <a:pt x="106" y="61"/>
                    <a:pt x="106" y="61"/>
                    <a:pt x="106" y="61"/>
                  </a:cubicBezTo>
                  <a:cubicBezTo>
                    <a:pt x="109" y="57"/>
                    <a:pt x="109" y="57"/>
                    <a:pt x="109" y="57"/>
                  </a:cubicBezTo>
                  <a:cubicBezTo>
                    <a:pt x="109" y="57"/>
                    <a:pt x="102" y="52"/>
                    <a:pt x="90" y="52"/>
                  </a:cubicBezTo>
                  <a:cubicBezTo>
                    <a:pt x="78" y="52"/>
                    <a:pt x="71" y="57"/>
                    <a:pt x="71"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7" name="Icon"/>
            <p:cNvSpPr>
              <a:spLocks noEditPoints="1"/>
            </p:cNvSpPr>
            <p:nvPr/>
          </p:nvSpPr>
          <p:spPr bwMode="auto">
            <a:xfrm>
              <a:off x="4443235" y="5871680"/>
              <a:ext cx="370871" cy="412227"/>
            </a:xfrm>
            <a:custGeom>
              <a:avLst/>
              <a:gdLst>
                <a:gd name="T0" fmla="*/ 12 w 115"/>
                <a:gd name="T1" fmla="*/ 128 h 128"/>
                <a:gd name="T2" fmla="*/ 0 w 115"/>
                <a:gd name="T3" fmla="*/ 116 h 128"/>
                <a:gd name="T4" fmla="*/ 12 w 115"/>
                <a:gd name="T5" fmla="*/ 95 h 128"/>
                <a:gd name="T6" fmla="*/ 24 w 115"/>
                <a:gd name="T7" fmla="*/ 116 h 128"/>
                <a:gd name="T8" fmla="*/ 12 w 115"/>
                <a:gd name="T9" fmla="*/ 128 h 128"/>
                <a:gd name="T10" fmla="*/ 97 w 115"/>
                <a:gd name="T11" fmla="*/ 41 h 128"/>
                <a:gd name="T12" fmla="*/ 95 w 115"/>
                <a:gd name="T13" fmla="*/ 59 h 128"/>
                <a:gd name="T14" fmla="*/ 115 w 115"/>
                <a:gd name="T15" fmla="*/ 59 h 128"/>
                <a:gd name="T16" fmla="*/ 115 w 115"/>
                <a:gd name="T17" fmla="*/ 59 h 128"/>
                <a:gd name="T18" fmla="*/ 115 w 115"/>
                <a:gd name="T19" fmla="*/ 41 h 128"/>
                <a:gd name="T20" fmla="*/ 97 w 115"/>
                <a:gd name="T21" fmla="*/ 41 h 128"/>
                <a:gd name="T22" fmla="*/ 42 w 115"/>
                <a:gd name="T23" fmla="*/ 42 h 128"/>
                <a:gd name="T24" fmla="*/ 3 w 115"/>
                <a:gd name="T25" fmla="*/ 83 h 128"/>
                <a:gd name="T26" fmla="*/ 3 w 115"/>
                <a:gd name="T27" fmla="*/ 91 h 128"/>
                <a:gd name="T28" fmla="*/ 20 w 115"/>
                <a:gd name="T29" fmla="*/ 91 h 128"/>
                <a:gd name="T30" fmla="*/ 20 w 115"/>
                <a:gd name="T31" fmla="*/ 84 h 128"/>
                <a:gd name="T32" fmla="*/ 44 w 115"/>
                <a:gd name="T33" fmla="*/ 59 h 128"/>
                <a:gd name="T34" fmla="*/ 42 w 115"/>
                <a:gd name="T35" fmla="*/ 42 h 128"/>
                <a:gd name="T36" fmla="*/ 96 w 115"/>
                <a:gd name="T37" fmla="*/ 5 h 128"/>
                <a:gd name="T38" fmla="*/ 76 w 115"/>
                <a:gd name="T39" fmla="*/ 5 h 128"/>
                <a:gd name="T40" fmla="*/ 76 w 115"/>
                <a:gd name="T41" fmla="*/ 3 h 128"/>
                <a:gd name="T42" fmla="*/ 73 w 115"/>
                <a:gd name="T43" fmla="*/ 0 h 128"/>
                <a:gd name="T44" fmla="*/ 65 w 115"/>
                <a:gd name="T45" fmla="*/ 0 h 128"/>
                <a:gd name="T46" fmla="*/ 63 w 115"/>
                <a:gd name="T47" fmla="*/ 3 h 128"/>
                <a:gd name="T48" fmla="*/ 63 w 115"/>
                <a:gd name="T49" fmla="*/ 5 h 128"/>
                <a:gd name="T50" fmla="*/ 43 w 115"/>
                <a:gd name="T51" fmla="*/ 5 h 128"/>
                <a:gd name="T52" fmla="*/ 38 w 115"/>
                <a:gd name="T53" fmla="*/ 11 h 128"/>
                <a:gd name="T54" fmla="*/ 43 w 115"/>
                <a:gd name="T55" fmla="*/ 16 h 128"/>
                <a:gd name="T56" fmla="*/ 63 w 115"/>
                <a:gd name="T57" fmla="*/ 16 h 128"/>
                <a:gd name="T58" fmla="*/ 63 w 115"/>
                <a:gd name="T59" fmla="*/ 23 h 128"/>
                <a:gd name="T60" fmla="*/ 63 w 115"/>
                <a:gd name="T61" fmla="*/ 23 h 128"/>
                <a:gd name="T62" fmla="*/ 52 w 115"/>
                <a:gd name="T63" fmla="*/ 23 h 128"/>
                <a:gd name="T64" fmla="*/ 52 w 115"/>
                <a:gd name="T65" fmla="*/ 74 h 128"/>
                <a:gd name="T66" fmla="*/ 87 w 115"/>
                <a:gd name="T67" fmla="*/ 74 h 128"/>
                <a:gd name="T68" fmla="*/ 87 w 115"/>
                <a:gd name="T69" fmla="*/ 23 h 128"/>
                <a:gd name="T70" fmla="*/ 76 w 115"/>
                <a:gd name="T71" fmla="*/ 23 h 128"/>
                <a:gd name="T72" fmla="*/ 76 w 115"/>
                <a:gd name="T73" fmla="*/ 23 h 128"/>
                <a:gd name="T74" fmla="*/ 76 w 115"/>
                <a:gd name="T75" fmla="*/ 16 h 128"/>
                <a:gd name="T76" fmla="*/ 96 w 115"/>
                <a:gd name="T77" fmla="*/ 16 h 128"/>
                <a:gd name="T78" fmla="*/ 101 w 115"/>
                <a:gd name="T79" fmla="*/ 11 h 128"/>
                <a:gd name="T80" fmla="*/ 96 w 115"/>
                <a:gd name="T81"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28">
                  <a:moveTo>
                    <a:pt x="12" y="128"/>
                  </a:moveTo>
                  <a:cubicBezTo>
                    <a:pt x="5" y="128"/>
                    <a:pt x="0" y="123"/>
                    <a:pt x="0" y="116"/>
                  </a:cubicBezTo>
                  <a:cubicBezTo>
                    <a:pt x="0" y="109"/>
                    <a:pt x="8" y="103"/>
                    <a:pt x="12" y="95"/>
                  </a:cubicBezTo>
                  <a:cubicBezTo>
                    <a:pt x="15" y="103"/>
                    <a:pt x="24" y="109"/>
                    <a:pt x="24" y="116"/>
                  </a:cubicBezTo>
                  <a:cubicBezTo>
                    <a:pt x="24" y="123"/>
                    <a:pt x="18" y="128"/>
                    <a:pt x="12" y="128"/>
                  </a:cubicBezTo>
                  <a:moveTo>
                    <a:pt x="97" y="41"/>
                  </a:moveTo>
                  <a:cubicBezTo>
                    <a:pt x="97" y="47"/>
                    <a:pt x="96" y="53"/>
                    <a:pt x="95" y="59"/>
                  </a:cubicBezTo>
                  <a:cubicBezTo>
                    <a:pt x="115" y="59"/>
                    <a:pt x="115" y="59"/>
                    <a:pt x="115" y="59"/>
                  </a:cubicBezTo>
                  <a:cubicBezTo>
                    <a:pt x="115" y="59"/>
                    <a:pt x="115" y="59"/>
                    <a:pt x="115" y="59"/>
                  </a:cubicBezTo>
                  <a:cubicBezTo>
                    <a:pt x="115" y="41"/>
                    <a:pt x="115" y="41"/>
                    <a:pt x="115" y="41"/>
                  </a:cubicBezTo>
                  <a:lnTo>
                    <a:pt x="97" y="41"/>
                  </a:lnTo>
                  <a:close/>
                  <a:moveTo>
                    <a:pt x="42" y="42"/>
                  </a:moveTo>
                  <a:cubicBezTo>
                    <a:pt x="20" y="43"/>
                    <a:pt x="3" y="61"/>
                    <a:pt x="3" y="83"/>
                  </a:cubicBezTo>
                  <a:cubicBezTo>
                    <a:pt x="3" y="91"/>
                    <a:pt x="3" y="91"/>
                    <a:pt x="3" y="91"/>
                  </a:cubicBezTo>
                  <a:cubicBezTo>
                    <a:pt x="20" y="91"/>
                    <a:pt x="20" y="91"/>
                    <a:pt x="20" y="91"/>
                  </a:cubicBezTo>
                  <a:cubicBezTo>
                    <a:pt x="20" y="84"/>
                    <a:pt x="20" y="84"/>
                    <a:pt x="20" y="84"/>
                  </a:cubicBezTo>
                  <a:cubicBezTo>
                    <a:pt x="20" y="71"/>
                    <a:pt x="31" y="60"/>
                    <a:pt x="44" y="59"/>
                  </a:cubicBezTo>
                  <a:cubicBezTo>
                    <a:pt x="43" y="53"/>
                    <a:pt x="42" y="47"/>
                    <a:pt x="42" y="42"/>
                  </a:cubicBezTo>
                  <a:moveTo>
                    <a:pt x="96" y="5"/>
                  </a:moveTo>
                  <a:cubicBezTo>
                    <a:pt x="76" y="5"/>
                    <a:pt x="76" y="5"/>
                    <a:pt x="76" y="5"/>
                  </a:cubicBezTo>
                  <a:cubicBezTo>
                    <a:pt x="76" y="3"/>
                    <a:pt x="76" y="3"/>
                    <a:pt x="76" y="3"/>
                  </a:cubicBezTo>
                  <a:cubicBezTo>
                    <a:pt x="76" y="2"/>
                    <a:pt x="75" y="0"/>
                    <a:pt x="73" y="0"/>
                  </a:cubicBezTo>
                  <a:cubicBezTo>
                    <a:pt x="65" y="0"/>
                    <a:pt x="65" y="0"/>
                    <a:pt x="65" y="0"/>
                  </a:cubicBezTo>
                  <a:cubicBezTo>
                    <a:pt x="64" y="0"/>
                    <a:pt x="63" y="2"/>
                    <a:pt x="63" y="3"/>
                  </a:cubicBezTo>
                  <a:cubicBezTo>
                    <a:pt x="63" y="5"/>
                    <a:pt x="63" y="5"/>
                    <a:pt x="63" y="5"/>
                  </a:cubicBezTo>
                  <a:cubicBezTo>
                    <a:pt x="43" y="5"/>
                    <a:pt x="43" y="5"/>
                    <a:pt x="43" y="5"/>
                  </a:cubicBezTo>
                  <a:cubicBezTo>
                    <a:pt x="40" y="5"/>
                    <a:pt x="38" y="8"/>
                    <a:pt x="38" y="11"/>
                  </a:cubicBezTo>
                  <a:cubicBezTo>
                    <a:pt x="38" y="13"/>
                    <a:pt x="40" y="16"/>
                    <a:pt x="43" y="16"/>
                  </a:cubicBezTo>
                  <a:cubicBezTo>
                    <a:pt x="63" y="16"/>
                    <a:pt x="63" y="16"/>
                    <a:pt x="63" y="16"/>
                  </a:cubicBezTo>
                  <a:cubicBezTo>
                    <a:pt x="63" y="23"/>
                    <a:pt x="63" y="23"/>
                    <a:pt x="63" y="23"/>
                  </a:cubicBezTo>
                  <a:cubicBezTo>
                    <a:pt x="63" y="23"/>
                    <a:pt x="63" y="23"/>
                    <a:pt x="63" y="23"/>
                  </a:cubicBezTo>
                  <a:cubicBezTo>
                    <a:pt x="52" y="23"/>
                    <a:pt x="52" y="23"/>
                    <a:pt x="52" y="23"/>
                  </a:cubicBezTo>
                  <a:cubicBezTo>
                    <a:pt x="43" y="36"/>
                    <a:pt x="47" y="55"/>
                    <a:pt x="52" y="74"/>
                  </a:cubicBezTo>
                  <a:cubicBezTo>
                    <a:pt x="87" y="74"/>
                    <a:pt x="87" y="74"/>
                    <a:pt x="87" y="74"/>
                  </a:cubicBezTo>
                  <a:cubicBezTo>
                    <a:pt x="92" y="55"/>
                    <a:pt x="96" y="36"/>
                    <a:pt x="87" y="23"/>
                  </a:cubicBezTo>
                  <a:cubicBezTo>
                    <a:pt x="76" y="23"/>
                    <a:pt x="76" y="23"/>
                    <a:pt x="76" y="23"/>
                  </a:cubicBezTo>
                  <a:cubicBezTo>
                    <a:pt x="76" y="23"/>
                    <a:pt x="76" y="23"/>
                    <a:pt x="76" y="23"/>
                  </a:cubicBezTo>
                  <a:cubicBezTo>
                    <a:pt x="76" y="16"/>
                    <a:pt x="76" y="16"/>
                    <a:pt x="76" y="16"/>
                  </a:cubicBezTo>
                  <a:cubicBezTo>
                    <a:pt x="96" y="16"/>
                    <a:pt x="96" y="16"/>
                    <a:pt x="96" y="16"/>
                  </a:cubicBezTo>
                  <a:cubicBezTo>
                    <a:pt x="99" y="16"/>
                    <a:pt x="101" y="13"/>
                    <a:pt x="101" y="11"/>
                  </a:cubicBezTo>
                  <a:cubicBezTo>
                    <a:pt x="101" y="8"/>
                    <a:pt x="99" y="5"/>
                    <a:pt x="96"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8" name="Icon"/>
            <p:cNvSpPr>
              <a:spLocks noEditPoints="1"/>
            </p:cNvSpPr>
            <p:nvPr/>
          </p:nvSpPr>
          <p:spPr bwMode="auto">
            <a:xfrm>
              <a:off x="60340" y="5899957"/>
              <a:ext cx="430350" cy="355672"/>
            </a:xfrm>
            <a:custGeom>
              <a:avLst/>
              <a:gdLst>
                <a:gd name="T0" fmla="*/ 49 w 285"/>
                <a:gd name="T1" fmla="*/ 43 h 235"/>
                <a:gd name="T2" fmla="*/ 49 w 285"/>
                <a:gd name="T3" fmla="*/ 235 h 235"/>
                <a:gd name="T4" fmla="*/ 34 w 285"/>
                <a:gd name="T5" fmla="*/ 235 h 235"/>
                <a:gd name="T6" fmla="*/ 0 w 285"/>
                <a:gd name="T7" fmla="*/ 202 h 235"/>
                <a:gd name="T8" fmla="*/ 0 w 285"/>
                <a:gd name="T9" fmla="*/ 77 h 235"/>
                <a:gd name="T10" fmla="*/ 34 w 285"/>
                <a:gd name="T11" fmla="*/ 43 h 235"/>
                <a:gd name="T12" fmla="*/ 49 w 285"/>
                <a:gd name="T13" fmla="*/ 43 h 235"/>
                <a:gd name="T14" fmla="*/ 221 w 285"/>
                <a:gd name="T15" fmla="*/ 43 h 235"/>
                <a:gd name="T16" fmla="*/ 221 w 285"/>
                <a:gd name="T17" fmla="*/ 235 h 235"/>
                <a:gd name="T18" fmla="*/ 64 w 285"/>
                <a:gd name="T19" fmla="*/ 235 h 235"/>
                <a:gd name="T20" fmla="*/ 63 w 285"/>
                <a:gd name="T21" fmla="*/ 43 h 235"/>
                <a:gd name="T22" fmla="*/ 102 w 285"/>
                <a:gd name="T23" fmla="*/ 43 h 235"/>
                <a:gd name="T24" fmla="*/ 102 w 285"/>
                <a:gd name="T25" fmla="*/ 17 h 235"/>
                <a:gd name="T26" fmla="*/ 119 w 285"/>
                <a:gd name="T27" fmla="*/ 0 h 235"/>
                <a:gd name="T28" fmla="*/ 165 w 285"/>
                <a:gd name="T29" fmla="*/ 0 h 235"/>
                <a:gd name="T30" fmla="*/ 182 w 285"/>
                <a:gd name="T31" fmla="*/ 17 h 235"/>
                <a:gd name="T32" fmla="*/ 182 w 285"/>
                <a:gd name="T33" fmla="*/ 43 h 235"/>
                <a:gd name="T34" fmla="*/ 221 w 285"/>
                <a:gd name="T35" fmla="*/ 43 h 235"/>
                <a:gd name="T36" fmla="*/ 116 w 285"/>
                <a:gd name="T37" fmla="*/ 43 h 235"/>
                <a:gd name="T38" fmla="*/ 168 w 285"/>
                <a:gd name="T39" fmla="*/ 43 h 235"/>
                <a:gd name="T40" fmla="*/ 168 w 285"/>
                <a:gd name="T41" fmla="*/ 16 h 235"/>
                <a:gd name="T42" fmla="*/ 116 w 285"/>
                <a:gd name="T43" fmla="*/ 16 h 235"/>
                <a:gd name="T44" fmla="*/ 116 w 285"/>
                <a:gd name="T45" fmla="*/ 43 h 235"/>
                <a:gd name="T46" fmla="*/ 195 w 285"/>
                <a:gd name="T47" fmla="*/ 137 h 235"/>
                <a:gd name="T48" fmla="*/ 160 w 285"/>
                <a:gd name="T49" fmla="*/ 102 h 235"/>
                <a:gd name="T50" fmla="*/ 160 w 285"/>
                <a:gd name="T51" fmla="*/ 102 h 235"/>
                <a:gd name="T52" fmla="*/ 143 w 285"/>
                <a:gd name="T53" fmla="*/ 102 h 235"/>
                <a:gd name="T54" fmla="*/ 143 w 285"/>
                <a:gd name="T55" fmla="*/ 120 h 235"/>
                <a:gd name="T56" fmla="*/ 143 w 285"/>
                <a:gd name="T57" fmla="*/ 120 h 235"/>
                <a:gd name="T58" fmla="*/ 157 w 285"/>
                <a:gd name="T59" fmla="*/ 133 h 235"/>
                <a:gd name="T60" fmla="*/ 100 w 285"/>
                <a:gd name="T61" fmla="*/ 133 h 235"/>
                <a:gd name="T62" fmla="*/ 100 w 285"/>
                <a:gd name="T63" fmla="*/ 133 h 235"/>
                <a:gd name="T64" fmla="*/ 91 w 285"/>
                <a:gd name="T65" fmla="*/ 137 h 235"/>
                <a:gd name="T66" fmla="*/ 91 w 285"/>
                <a:gd name="T67" fmla="*/ 154 h 235"/>
                <a:gd name="T68" fmla="*/ 100 w 285"/>
                <a:gd name="T69" fmla="*/ 158 h 235"/>
                <a:gd name="T70" fmla="*/ 100 w 285"/>
                <a:gd name="T71" fmla="*/ 158 h 235"/>
                <a:gd name="T72" fmla="*/ 157 w 285"/>
                <a:gd name="T73" fmla="*/ 158 h 235"/>
                <a:gd name="T74" fmla="*/ 143 w 285"/>
                <a:gd name="T75" fmla="*/ 171 h 235"/>
                <a:gd name="T76" fmla="*/ 143 w 285"/>
                <a:gd name="T77" fmla="*/ 172 h 235"/>
                <a:gd name="T78" fmla="*/ 143 w 285"/>
                <a:gd name="T79" fmla="*/ 172 h 235"/>
                <a:gd name="T80" fmla="*/ 143 w 285"/>
                <a:gd name="T81" fmla="*/ 189 h 235"/>
                <a:gd name="T82" fmla="*/ 160 w 285"/>
                <a:gd name="T83" fmla="*/ 189 h 235"/>
                <a:gd name="T84" fmla="*/ 162 w 285"/>
                <a:gd name="T85" fmla="*/ 187 h 235"/>
                <a:gd name="T86" fmla="*/ 195 w 285"/>
                <a:gd name="T87" fmla="*/ 154 h 235"/>
                <a:gd name="T88" fmla="*/ 195 w 285"/>
                <a:gd name="T89" fmla="*/ 137 h 235"/>
                <a:gd name="T90" fmla="*/ 251 w 285"/>
                <a:gd name="T91" fmla="*/ 43 h 235"/>
                <a:gd name="T92" fmla="*/ 236 w 285"/>
                <a:gd name="T93" fmla="*/ 43 h 235"/>
                <a:gd name="T94" fmla="*/ 235 w 285"/>
                <a:gd name="T95" fmla="*/ 217 h 235"/>
                <a:gd name="T96" fmla="*/ 235 w 285"/>
                <a:gd name="T97" fmla="*/ 235 h 235"/>
                <a:gd name="T98" fmla="*/ 252 w 285"/>
                <a:gd name="T99" fmla="*/ 235 h 235"/>
                <a:gd name="T100" fmla="*/ 285 w 285"/>
                <a:gd name="T101" fmla="*/ 201 h 235"/>
                <a:gd name="T102" fmla="*/ 285 w 285"/>
                <a:gd name="T103" fmla="*/ 76 h 235"/>
                <a:gd name="T104" fmla="*/ 251 w 285"/>
                <a:gd name="T105"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235">
                  <a:moveTo>
                    <a:pt x="49" y="43"/>
                  </a:moveTo>
                  <a:cubicBezTo>
                    <a:pt x="49" y="235"/>
                    <a:pt x="49" y="235"/>
                    <a:pt x="49" y="235"/>
                  </a:cubicBezTo>
                  <a:cubicBezTo>
                    <a:pt x="34" y="235"/>
                    <a:pt x="34" y="235"/>
                    <a:pt x="34" y="235"/>
                  </a:cubicBezTo>
                  <a:cubicBezTo>
                    <a:pt x="0" y="235"/>
                    <a:pt x="0" y="202"/>
                    <a:pt x="0" y="202"/>
                  </a:cubicBezTo>
                  <a:cubicBezTo>
                    <a:pt x="0" y="77"/>
                    <a:pt x="0" y="77"/>
                    <a:pt x="0" y="77"/>
                  </a:cubicBezTo>
                  <a:cubicBezTo>
                    <a:pt x="0" y="44"/>
                    <a:pt x="34" y="43"/>
                    <a:pt x="34" y="43"/>
                  </a:cubicBezTo>
                  <a:lnTo>
                    <a:pt x="49" y="43"/>
                  </a:lnTo>
                  <a:close/>
                  <a:moveTo>
                    <a:pt x="221" y="43"/>
                  </a:moveTo>
                  <a:cubicBezTo>
                    <a:pt x="221" y="235"/>
                    <a:pt x="221" y="235"/>
                    <a:pt x="221" y="235"/>
                  </a:cubicBezTo>
                  <a:cubicBezTo>
                    <a:pt x="64" y="235"/>
                    <a:pt x="64" y="235"/>
                    <a:pt x="64" y="235"/>
                  </a:cubicBezTo>
                  <a:cubicBezTo>
                    <a:pt x="63" y="43"/>
                    <a:pt x="63" y="43"/>
                    <a:pt x="63" y="43"/>
                  </a:cubicBezTo>
                  <a:cubicBezTo>
                    <a:pt x="102" y="43"/>
                    <a:pt x="102" y="43"/>
                    <a:pt x="102" y="43"/>
                  </a:cubicBezTo>
                  <a:cubicBezTo>
                    <a:pt x="102" y="17"/>
                    <a:pt x="102" y="17"/>
                    <a:pt x="102" y="17"/>
                  </a:cubicBezTo>
                  <a:cubicBezTo>
                    <a:pt x="102" y="0"/>
                    <a:pt x="119" y="0"/>
                    <a:pt x="119" y="0"/>
                  </a:cubicBezTo>
                  <a:cubicBezTo>
                    <a:pt x="165" y="0"/>
                    <a:pt x="165" y="0"/>
                    <a:pt x="165" y="0"/>
                  </a:cubicBezTo>
                  <a:cubicBezTo>
                    <a:pt x="182" y="0"/>
                    <a:pt x="182" y="17"/>
                    <a:pt x="182" y="17"/>
                  </a:cubicBezTo>
                  <a:cubicBezTo>
                    <a:pt x="182" y="43"/>
                    <a:pt x="182" y="43"/>
                    <a:pt x="182" y="43"/>
                  </a:cubicBezTo>
                  <a:lnTo>
                    <a:pt x="221" y="43"/>
                  </a:lnTo>
                  <a:close/>
                  <a:moveTo>
                    <a:pt x="116" y="43"/>
                  </a:moveTo>
                  <a:cubicBezTo>
                    <a:pt x="168" y="43"/>
                    <a:pt x="168" y="43"/>
                    <a:pt x="168" y="43"/>
                  </a:cubicBezTo>
                  <a:cubicBezTo>
                    <a:pt x="168" y="16"/>
                    <a:pt x="168" y="16"/>
                    <a:pt x="168" y="16"/>
                  </a:cubicBezTo>
                  <a:cubicBezTo>
                    <a:pt x="116" y="16"/>
                    <a:pt x="116" y="16"/>
                    <a:pt x="116" y="16"/>
                  </a:cubicBezTo>
                  <a:lnTo>
                    <a:pt x="116" y="43"/>
                  </a:lnTo>
                  <a:close/>
                  <a:moveTo>
                    <a:pt x="195" y="137"/>
                  </a:moveTo>
                  <a:cubicBezTo>
                    <a:pt x="160" y="102"/>
                    <a:pt x="160" y="102"/>
                    <a:pt x="160" y="102"/>
                  </a:cubicBezTo>
                  <a:cubicBezTo>
                    <a:pt x="160" y="102"/>
                    <a:pt x="160" y="102"/>
                    <a:pt x="160" y="102"/>
                  </a:cubicBezTo>
                  <a:cubicBezTo>
                    <a:pt x="155" y="98"/>
                    <a:pt x="148" y="98"/>
                    <a:pt x="143" y="102"/>
                  </a:cubicBezTo>
                  <a:cubicBezTo>
                    <a:pt x="138" y="107"/>
                    <a:pt x="138" y="115"/>
                    <a:pt x="143" y="120"/>
                  </a:cubicBezTo>
                  <a:cubicBezTo>
                    <a:pt x="143" y="120"/>
                    <a:pt x="143" y="120"/>
                    <a:pt x="143" y="120"/>
                  </a:cubicBezTo>
                  <a:cubicBezTo>
                    <a:pt x="157" y="133"/>
                    <a:pt x="157" y="133"/>
                    <a:pt x="157" y="133"/>
                  </a:cubicBezTo>
                  <a:cubicBezTo>
                    <a:pt x="100" y="133"/>
                    <a:pt x="100" y="133"/>
                    <a:pt x="100" y="133"/>
                  </a:cubicBezTo>
                  <a:cubicBezTo>
                    <a:pt x="100" y="133"/>
                    <a:pt x="100" y="133"/>
                    <a:pt x="100" y="133"/>
                  </a:cubicBezTo>
                  <a:cubicBezTo>
                    <a:pt x="97" y="133"/>
                    <a:pt x="94" y="134"/>
                    <a:pt x="91" y="137"/>
                  </a:cubicBezTo>
                  <a:cubicBezTo>
                    <a:pt x="86" y="142"/>
                    <a:pt x="86" y="149"/>
                    <a:pt x="91" y="154"/>
                  </a:cubicBezTo>
                  <a:cubicBezTo>
                    <a:pt x="94" y="157"/>
                    <a:pt x="97" y="158"/>
                    <a:pt x="100" y="158"/>
                  </a:cubicBezTo>
                  <a:cubicBezTo>
                    <a:pt x="100" y="158"/>
                    <a:pt x="100" y="158"/>
                    <a:pt x="100" y="158"/>
                  </a:cubicBezTo>
                  <a:cubicBezTo>
                    <a:pt x="157" y="158"/>
                    <a:pt x="157" y="158"/>
                    <a:pt x="157" y="158"/>
                  </a:cubicBezTo>
                  <a:cubicBezTo>
                    <a:pt x="143" y="171"/>
                    <a:pt x="143" y="171"/>
                    <a:pt x="143" y="171"/>
                  </a:cubicBezTo>
                  <a:cubicBezTo>
                    <a:pt x="143" y="172"/>
                    <a:pt x="143" y="172"/>
                    <a:pt x="143" y="172"/>
                  </a:cubicBezTo>
                  <a:cubicBezTo>
                    <a:pt x="143" y="172"/>
                    <a:pt x="143" y="172"/>
                    <a:pt x="143" y="172"/>
                  </a:cubicBezTo>
                  <a:cubicBezTo>
                    <a:pt x="138" y="177"/>
                    <a:pt x="138" y="184"/>
                    <a:pt x="143" y="189"/>
                  </a:cubicBezTo>
                  <a:cubicBezTo>
                    <a:pt x="148" y="194"/>
                    <a:pt x="155" y="194"/>
                    <a:pt x="160" y="189"/>
                  </a:cubicBezTo>
                  <a:cubicBezTo>
                    <a:pt x="161" y="188"/>
                    <a:pt x="161" y="188"/>
                    <a:pt x="162" y="187"/>
                  </a:cubicBezTo>
                  <a:cubicBezTo>
                    <a:pt x="195" y="154"/>
                    <a:pt x="195" y="154"/>
                    <a:pt x="195" y="154"/>
                  </a:cubicBezTo>
                  <a:cubicBezTo>
                    <a:pt x="199" y="149"/>
                    <a:pt x="199" y="141"/>
                    <a:pt x="195" y="137"/>
                  </a:cubicBezTo>
                  <a:close/>
                  <a:moveTo>
                    <a:pt x="251" y="43"/>
                  </a:moveTo>
                  <a:cubicBezTo>
                    <a:pt x="236" y="43"/>
                    <a:pt x="236" y="43"/>
                    <a:pt x="236" y="43"/>
                  </a:cubicBezTo>
                  <a:cubicBezTo>
                    <a:pt x="235" y="217"/>
                    <a:pt x="235" y="217"/>
                    <a:pt x="235" y="217"/>
                  </a:cubicBezTo>
                  <a:cubicBezTo>
                    <a:pt x="235" y="235"/>
                    <a:pt x="235" y="235"/>
                    <a:pt x="235" y="235"/>
                  </a:cubicBezTo>
                  <a:cubicBezTo>
                    <a:pt x="252" y="235"/>
                    <a:pt x="252" y="235"/>
                    <a:pt x="252" y="235"/>
                  </a:cubicBezTo>
                  <a:cubicBezTo>
                    <a:pt x="252" y="235"/>
                    <a:pt x="285" y="235"/>
                    <a:pt x="285" y="201"/>
                  </a:cubicBezTo>
                  <a:cubicBezTo>
                    <a:pt x="285" y="76"/>
                    <a:pt x="285" y="76"/>
                    <a:pt x="285" y="76"/>
                  </a:cubicBezTo>
                  <a:cubicBezTo>
                    <a:pt x="285" y="76"/>
                    <a:pt x="285" y="43"/>
                    <a:pt x="251"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19" name="Icon"/>
            <p:cNvSpPr>
              <a:spLocks noEditPoints="1"/>
            </p:cNvSpPr>
            <p:nvPr/>
          </p:nvSpPr>
          <p:spPr bwMode="auto">
            <a:xfrm>
              <a:off x="692447" y="5889794"/>
              <a:ext cx="436823" cy="375999"/>
            </a:xfrm>
            <a:custGeom>
              <a:avLst/>
              <a:gdLst>
                <a:gd name="T0" fmla="*/ 64 w 298"/>
                <a:gd name="T1" fmla="*/ 96 h 256"/>
                <a:gd name="T2" fmla="*/ 112 w 298"/>
                <a:gd name="T3" fmla="*/ 9 h 256"/>
                <a:gd name="T4" fmla="*/ 132 w 298"/>
                <a:gd name="T5" fmla="*/ 4 h 256"/>
                <a:gd name="T6" fmla="*/ 138 w 298"/>
                <a:gd name="T7" fmla="*/ 24 h 256"/>
                <a:gd name="T8" fmla="*/ 90 w 298"/>
                <a:gd name="T9" fmla="*/ 111 h 256"/>
                <a:gd name="T10" fmla="*/ 69 w 298"/>
                <a:gd name="T11" fmla="*/ 118 h 256"/>
                <a:gd name="T12" fmla="*/ 161 w 298"/>
                <a:gd name="T13" fmla="*/ 24 h 256"/>
                <a:gd name="T14" fmla="*/ 208 w 298"/>
                <a:gd name="T15" fmla="*/ 112 h 256"/>
                <a:gd name="T16" fmla="*/ 228 w 298"/>
                <a:gd name="T17" fmla="*/ 119 h 256"/>
                <a:gd name="T18" fmla="*/ 234 w 298"/>
                <a:gd name="T19" fmla="*/ 98 h 256"/>
                <a:gd name="T20" fmla="*/ 188 w 298"/>
                <a:gd name="T21" fmla="*/ 10 h 256"/>
                <a:gd name="T22" fmla="*/ 168 w 298"/>
                <a:gd name="T23" fmla="*/ 4 h 256"/>
                <a:gd name="T24" fmla="*/ 297 w 298"/>
                <a:gd name="T25" fmla="*/ 115 h 256"/>
                <a:gd name="T26" fmla="*/ 245 w 298"/>
                <a:gd name="T27" fmla="*/ 100 h 256"/>
                <a:gd name="T28" fmla="*/ 232 w 298"/>
                <a:gd name="T29" fmla="*/ 126 h 256"/>
                <a:gd name="T30" fmla="*/ 202 w 298"/>
                <a:gd name="T31" fmla="*/ 116 h 256"/>
                <a:gd name="T32" fmla="*/ 193 w 298"/>
                <a:gd name="T33" fmla="*/ 99 h 256"/>
                <a:gd name="T34" fmla="*/ 157 w 298"/>
                <a:gd name="T35" fmla="*/ 99 h 256"/>
                <a:gd name="T36" fmla="*/ 156 w 298"/>
                <a:gd name="T37" fmla="*/ 99 h 256"/>
                <a:gd name="T38" fmla="*/ 105 w 298"/>
                <a:gd name="T39" fmla="*/ 98 h 256"/>
                <a:gd name="T40" fmla="*/ 96 w 298"/>
                <a:gd name="T41" fmla="*/ 115 h 256"/>
                <a:gd name="T42" fmla="*/ 65 w 298"/>
                <a:gd name="T43" fmla="*/ 124 h 256"/>
                <a:gd name="T44" fmla="*/ 16 w 298"/>
                <a:gd name="T45" fmla="*/ 97 h 256"/>
                <a:gd name="T46" fmla="*/ 15 w 298"/>
                <a:gd name="T47" fmla="*/ 97 h 256"/>
                <a:gd name="T48" fmla="*/ 15 w 298"/>
                <a:gd name="T49" fmla="*/ 128 h 256"/>
                <a:gd name="T50" fmla="*/ 15 w 298"/>
                <a:gd name="T51" fmla="*/ 128 h 256"/>
                <a:gd name="T52" fmla="*/ 43 w 298"/>
                <a:gd name="T53" fmla="*/ 234 h 256"/>
                <a:gd name="T54" fmla="*/ 138 w 298"/>
                <a:gd name="T55" fmla="*/ 255 h 256"/>
                <a:gd name="T56" fmla="*/ 230 w 298"/>
                <a:gd name="T57" fmla="*/ 256 h 256"/>
                <a:gd name="T58" fmla="*/ 277 w 298"/>
                <a:gd name="T59" fmla="*/ 130 h 256"/>
                <a:gd name="T60" fmla="*/ 283 w 298"/>
                <a:gd name="T61" fmla="*/ 130 h 256"/>
                <a:gd name="T62" fmla="*/ 79 w 298"/>
                <a:gd name="T63" fmla="*/ 234 h 256"/>
                <a:gd name="T64" fmla="*/ 69 w 298"/>
                <a:gd name="T65" fmla="*/ 223 h 256"/>
                <a:gd name="T66" fmla="*/ 70 w 298"/>
                <a:gd name="T67" fmla="*/ 165 h 256"/>
                <a:gd name="T68" fmla="*/ 80 w 298"/>
                <a:gd name="T69" fmla="*/ 156 h 256"/>
                <a:gd name="T70" fmla="*/ 90 w 298"/>
                <a:gd name="T71" fmla="*/ 166 h 256"/>
                <a:gd name="T72" fmla="*/ 89 w 298"/>
                <a:gd name="T73" fmla="*/ 224 h 256"/>
                <a:gd name="T74" fmla="*/ 79 w 298"/>
                <a:gd name="T75" fmla="*/ 234 h 256"/>
                <a:gd name="T76" fmla="*/ 115 w 298"/>
                <a:gd name="T77" fmla="*/ 224 h 256"/>
                <a:gd name="T78" fmla="*/ 115 w 298"/>
                <a:gd name="T79" fmla="*/ 224 h 256"/>
                <a:gd name="T80" fmla="*/ 115 w 298"/>
                <a:gd name="T81" fmla="*/ 166 h 256"/>
                <a:gd name="T82" fmla="*/ 135 w 298"/>
                <a:gd name="T83" fmla="*/ 166 h 256"/>
                <a:gd name="T84" fmla="*/ 135 w 298"/>
                <a:gd name="T85" fmla="*/ 224 h 256"/>
                <a:gd name="T86" fmla="*/ 135 w 298"/>
                <a:gd name="T87" fmla="*/ 224 h 256"/>
                <a:gd name="T88" fmla="*/ 170 w 298"/>
                <a:gd name="T89" fmla="*/ 235 h 256"/>
                <a:gd name="T90" fmla="*/ 160 w 298"/>
                <a:gd name="T91" fmla="*/ 224 h 256"/>
                <a:gd name="T92" fmla="*/ 161 w 298"/>
                <a:gd name="T93" fmla="*/ 166 h 256"/>
                <a:gd name="T94" fmla="*/ 171 w 298"/>
                <a:gd name="T95" fmla="*/ 157 h 256"/>
                <a:gd name="T96" fmla="*/ 181 w 298"/>
                <a:gd name="T97" fmla="*/ 166 h 256"/>
                <a:gd name="T98" fmla="*/ 180 w 298"/>
                <a:gd name="T99" fmla="*/ 225 h 256"/>
                <a:gd name="T100" fmla="*/ 170 w 298"/>
                <a:gd name="T101" fmla="*/ 235 h 256"/>
                <a:gd name="T102" fmla="*/ 206 w 298"/>
                <a:gd name="T103" fmla="*/ 225 h 256"/>
                <a:gd name="T104" fmla="*/ 206 w 298"/>
                <a:gd name="T105" fmla="*/ 225 h 256"/>
                <a:gd name="T106" fmla="*/ 207 w 298"/>
                <a:gd name="T107" fmla="*/ 167 h 256"/>
                <a:gd name="T108" fmla="*/ 226 w 298"/>
                <a:gd name="T109" fmla="*/ 167 h 256"/>
                <a:gd name="T110" fmla="*/ 226 w 298"/>
                <a:gd name="T111" fmla="*/ 225 h 256"/>
                <a:gd name="T112" fmla="*/ 226 w 298"/>
                <a:gd name="T113" fmla="*/ 22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256">
                  <a:moveTo>
                    <a:pt x="63" y="97"/>
                  </a:moveTo>
                  <a:cubicBezTo>
                    <a:pt x="63" y="97"/>
                    <a:pt x="63" y="97"/>
                    <a:pt x="64" y="96"/>
                  </a:cubicBezTo>
                  <a:cubicBezTo>
                    <a:pt x="64" y="96"/>
                    <a:pt x="64" y="96"/>
                    <a:pt x="64" y="96"/>
                  </a:cubicBezTo>
                  <a:cubicBezTo>
                    <a:pt x="112" y="9"/>
                    <a:pt x="112" y="9"/>
                    <a:pt x="112" y="9"/>
                  </a:cubicBezTo>
                  <a:cubicBezTo>
                    <a:pt x="112" y="9"/>
                    <a:pt x="112" y="9"/>
                    <a:pt x="112" y="9"/>
                  </a:cubicBezTo>
                  <a:cubicBezTo>
                    <a:pt x="116" y="2"/>
                    <a:pt x="125" y="0"/>
                    <a:pt x="132" y="4"/>
                  </a:cubicBezTo>
                  <a:cubicBezTo>
                    <a:pt x="139" y="8"/>
                    <a:pt x="142" y="17"/>
                    <a:pt x="138" y="24"/>
                  </a:cubicBezTo>
                  <a:cubicBezTo>
                    <a:pt x="138" y="24"/>
                    <a:pt x="138" y="24"/>
                    <a:pt x="138" y="24"/>
                  </a:cubicBezTo>
                  <a:cubicBezTo>
                    <a:pt x="90" y="111"/>
                    <a:pt x="90" y="111"/>
                    <a:pt x="90" y="111"/>
                  </a:cubicBezTo>
                  <a:cubicBezTo>
                    <a:pt x="90" y="111"/>
                    <a:pt x="90" y="111"/>
                    <a:pt x="90" y="111"/>
                  </a:cubicBezTo>
                  <a:cubicBezTo>
                    <a:pt x="90" y="111"/>
                    <a:pt x="90" y="111"/>
                    <a:pt x="90" y="112"/>
                  </a:cubicBezTo>
                  <a:cubicBezTo>
                    <a:pt x="86" y="119"/>
                    <a:pt x="76" y="122"/>
                    <a:pt x="69" y="118"/>
                  </a:cubicBezTo>
                  <a:cubicBezTo>
                    <a:pt x="62" y="113"/>
                    <a:pt x="59" y="104"/>
                    <a:pt x="63" y="97"/>
                  </a:cubicBezTo>
                  <a:close/>
                  <a:moveTo>
                    <a:pt x="161" y="24"/>
                  </a:moveTo>
                  <a:cubicBezTo>
                    <a:pt x="207" y="112"/>
                    <a:pt x="207" y="112"/>
                    <a:pt x="207" y="112"/>
                  </a:cubicBezTo>
                  <a:cubicBezTo>
                    <a:pt x="208" y="112"/>
                    <a:pt x="208" y="112"/>
                    <a:pt x="208" y="112"/>
                  </a:cubicBezTo>
                  <a:cubicBezTo>
                    <a:pt x="208" y="112"/>
                    <a:pt x="208" y="113"/>
                    <a:pt x="208" y="113"/>
                  </a:cubicBezTo>
                  <a:cubicBezTo>
                    <a:pt x="212" y="120"/>
                    <a:pt x="221" y="123"/>
                    <a:pt x="228" y="119"/>
                  </a:cubicBezTo>
                  <a:cubicBezTo>
                    <a:pt x="236" y="115"/>
                    <a:pt x="238" y="106"/>
                    <a:pt x="234" y="99"/>
                  </a:cubicBezTo>
                  <a:cubicBezTo>
                    <a:pt x="234" y="98"/>
                    <a:pt x="234" y="98"/>
                    <a:pt x="234" y="98"/>
                  </a:cubicBezTo>
                  <a:cubicBezTo>
                    <a:pt x="234" y="98"/>
                    <a:pt x="234" y="98"/>
                    <a:pt x="234" y="98"/>
                  </a:cubicBezTo>
                  <a:cubicBezTo>
                    <a:pt x="188" y="10"/>
                    <a:pt x="188" y="10"/>
                    <a:pt x="188" y="10"/>
                  </a:cubicBezTo>
                  <a:cubicBezTo>
                    <a:pt x="188" y="10"/>
                    <a:pt x="188" y="10"/>
                    <a:pt x="188" y="10"/>
                  </a:cubicBezTo>
                  <a:cubicBezTo>
                    <a:pt x="184" y="3"/>
                    <a:pt x="175" y="0"/>
                    <a:pt x="168" y="4"/>
                  </a:cubicBezTo>
                  <a:cubicBezTo>
                    <a:pt x="160" y="8"/>
                    <a:pt x="157" y="17"/>
                    <a:pt x="161" y="24"/>
                  </a:cubicBezTo>
                  <a:close/>
                  <a:moveTo>
                    <a:pt x="297" y="115"/>
                  </a:moveTo>
                  <a:cubicBezTo>
                    <a:pt x="298" y="107"/>
                    <a:pt x="291" y="100"/>
                    <a:pt x="283" y="100"/>
                  </a:cubicBezTo>
                  <a:cubicBezTo>
                    <a:pt x="245" y="100"/>
                    <a:pt x="245" y="100"/>
                    <a:pt x="245" y="100"/>
                  </a:cubicBezTo>
                  <a:cubicBezTo>
                    <a:pt x="242" y="100"/>
                    <a:pt x="242" y="100"/>
                    <a:pt x="242" y="100"/>
                  </a:cubicBezTo>
                  <a:cubicBezTo>
                    <a:pt x="246" y="110"/>
                    <a:pt x="241" y="121"/>
                    <a:pt x="232" y="126"/>
                  </a:cubicBezTo>
                  <a:cubicBezTo>
                    <a:pt x="221" y="132"/>
                    <a:pt x="208" y="127"/>
                    <a:pt x="202" y="117"/>
                  </a:cubicBezTo>
                  <a:cubicBezTo>
                    <a:pt x="202" y="117"/>
                    <a:pt x="202" y="116"/>
                    <a:pt x="202" y="116"/>
                  </a:cubicBezTo>
                  <a:cubicBezTo>
                    <a:pt x="202" y="116"/>
                    <a:pt x="202" y="116"/>
                    <a:pt x="202" y="116"/>
                  </a:cubicBezTo>
                  <a:cubicBezTo>
                    <a:pt x="193" y="99"/>
                    <a:pt x="193" y="99"/>
                    <a:pt x="193" y="99"/>
                  </a:cubicBezTo>
                  <a:cubicBezTo>
                    <a:pt x="157" y="99"/>
                    <a:pt x="157" y="99"/>
                    <a:pt x="157" y="99"/>
                  </a:cubicBezTo>
                  <a:cubicBezTo>
                    <a:pt x="157" y="99"/>
                    <a:pt x="157" y="99"/>
                    <a:pt x="157" y="99"/>
                  </a:cubicBezTo>
                  <a:cubicBezTo>
                    <a:pt x="156" y="99"/>
                    <a:pt x="156" y="99"/>
                    <a:pt x="156" y="99"/>
                  </a:cubicBezTo>
                  <a:cubicBezTo>
                    <a:pt x="156" y="99"/>
                    <a:pt x="156" y="99"/>
                    <a:pt x="156" y="99"/>
                  </a:cubicBezTo>
                  <a:cubicBezTo>
                    <a:pt x="156" y="99"/>
                    <a:pt x="156" y="99"/>
                    <a:pt x="156" y="99"/>
                  </a:cubicBezTo>
                  <a:cubicBezTo>
                    <a:pt x="105" y="98"/>
                    <a:pt x="105" y="98"/>
                    <a:pt x="105" y="98"/>
                  </a:cubicBezTo>
                  <a:cubicBezTo>
                    <a:pt x="96" y="115"/>
                    <a:pt x="96" y="115"/>
                    <a:pt x="96" y="115"/>
                  </a:cubicBezTo>
                  <a:cubicBezTo>
                    <a:pt x="96" y="115"/>
                    <a:pt x="96" y="115"/>
                    <a:pt x="96" y="115"/>
                  </a:cubicBezTo>
                  <a:cubicBezTo>
                    <a:pt x="96" y="115"/>
                    <a:pt x="95" y="115"/>
                    <a:pt x="95" y="116"/>
                  </a:cubicBezTo>
                  <a:cubicBezTo>
                    <a:pt x="89" y="126"/>
                    <a:pt x="76" y="130"/>
                    <a:pt x="65" y="124"/>
                  </a:cubicBezTo>
                  <a:cubicBezTo>
                    <a:pt x="56" y="119"/>
                    <a:pt x="52" y="108"/>
                    <a:pt x="55" y="98"/>
                  </a:cubicBezTo>
                  <a:cubicBezTo>
                    <a:pt x="16" y="97"/>
                    <a:pt x="16" y="97"/>
                    <a:pt x="16" y="97"/>
                  </a:cubicBezTo>
                  <a:cubicBezTo>
                    <a:pt x="16" y="98"/>
                    <a:pt x="16" y="98"/>
                    <a:pt x="16" y="98"/>
                  </a:cubicBezTo>
                  <a:cubicBezTo>
                    <a:pt x="16" y="98"/>
                    <a:pt x="15" y="97"/>
                    <a:pt x="15" y="97"/>
                  </a:cubicBezTo>
                  <a:cubicBezTo>
                    <a:pt x="7" y="97"/>
                    <a:pt x="0" y="104"/>
                    <a:pt x="0" y="112"/>
                  </a:cubicBezTo>
                  <a:cubicBezTo>
                    <a:pt x="0" y="121"/>
                    <a:pt x="7" y="128"/>
                    <a:pt x="15" y="128"/>
                  </a:cubicBezTo>
                  <a:cubicBezTo>
                    <a:pt x="15" y="128"/>
                    <a:pt x="15" y="128"/>
                    <a:pt x="15" y="128"/>
                  </a:cubicBezTo>
                  <a:cubicBezTo>
                    <a:pt x="15" y="128"/>
                    <a:pt x="15" y="128"/>
                    <a:pt x="15" y="128"/>
                  </a:cubicBezTo>
                  <a:cubicBezTo>
                    <a:pt x="20" y="128"/>
                    <a:pt x="20" y="128"/>
                    <a:pt x="20" y="128"/>
                  </a:cubicBezTo>
                  <a:cubicBezTo>
                    <a:pt x="24" y="143"/>
                    <a:pt x="42" y="229"/>
                    <a:pt x="43" y="234"/>
                  </a:cubicBezTo>
                  <a:cubicBezTo>
                    <a:pt x="45" y="241"/>
                    <a:pt x="51" y="254"/>
                    <a:pt x="65" y="255"/>
                  </a:cubicBezTo>
                  <a:cubicBezTo>
                    <a:pt x="75" y="255"/>
                    <a:pt x="115" y="255"/>
                    <a:pt x="138" y="255"/>
                  </a:cubicBezTo>
                  <a:cubicBezTo>
                    <a:pt x="138" y="255"/>
                    <a:pt x="146" y="255"/>
                    <a:pt x="156" y="255"/>
                  </a:cubicBezTo>
                  <a:cubicBezTo>
                    <a:pt x="180" y="256"/>
                    <a:pt x="220" y="256"/>
                    <a:pt x="230" y="256"/>
                  </a:cubicBezTo>
                  <a:cubicBezTo>
                    <a:pt x="244" y="256"/>
                    <a:pt x="250" y="243"/>
                    <a:pt x="252" y="236"/>
                  </a:cubicBezTo>
                  <a:cubicBezTo>
                    <a:pt x="253" y="231"/>
                    <a:pt x="273" y="146"/>
                    <a:pt x="277" y="130"/>
                  </a:cubicBezTo>
                  <a:cubicBezTo>
                    <a:pt x="283" y="130"/>
                    <a:pt x="283" y="130"/>
                    <a:pt x="283" y="130"/>
                  </a:cubicBezTo>
                  <a:cubicBezTo>
                    <a:pt x="283" y="130"/>
                    <a:pt x="283" y="130"/>
                    <a:pt x="283" y="130"/>
                  </a:cubicBezTo>
                  <a:cubicBezTo>
                    <a:pt x="291" y="130"/>
                    <a:pt x="297" y="124"/>
                    <a:pt x="297" y="115"/>
                  </a:cubicBezTo>
                  <a:close/>
                  <a:moveTo>
                    <a:pt x="79" y="234"/>
                  </a:moveTo>
                  <a:cubicBezTo>
                    <a:pt x="74" y="234"/>
                    <a:pt x="69" y="229"/>
                    <a:pt x="69" y="224"/>
                  </a:cubicBezTo>
                  <a:cubicBezTo>
                    <a:pt x="69" y="224"/>
                    <a:pt x="69" y="224"/>
                    <a:pt x="69" y="223"/>
                  </a:cubicBezTo>
                  <a:cubicBezTo>
                    <a:pt x="69" y="223"/>
                    <a:pt x="69" y="223"/>
                    <a:pt x="69" y="223"/>
                  </a:cubicBezTo>
                  <a:cubicBezTo>
                    <a:pt x="70" y="165"/>
                    <a:pt x="70" y="165"/>
                    <a:pt x="70" y="165"/>
                  </a:cubicBezTo>
                  <a:cubicBezTo>
                    <a:pt x="70" y="165"/>
                    <a:pt x="70" y="165"/>
                    <a:pt x="70" y="165"/>
                  </a:cubicBezTo>
                  <a:cubicBezTo>
                    <a:pt x="70" y="160"/>
                    <a:pt x="75" y="156"/>
                    <a:pt x="80" y="156"/>
                  </a:cubicBezTo>
                  <a:cubicBezTo>
                    <a:pt x="85" y="156"/>
                    <a:pt x="90" y="160"/>
                    <a:pt x="90" y="166"/>
                  </a:cubicBezTo>
                  <a:cubicBezTo>
                    <a:pt x="90" y="166"/>
                    <a:pt x="90" y="166"/>
                    <a:pt x="90" y="166"/>
                  </a:cubicBezTo>
                  <a:cubicBezTo>
                    <a:pt x="89" y="224"/>
                    <a:pt x="89" y="224"/>
                    <a:pt x="89" y="224"/>
                  </a:cubicBezTo>
                  <a:cubicBezTo>
                    <a:pt x="89" y="224"/>
                    <a:pt x="89" y="224"/>
                    <a:pt x="89" y="224"/>
                  </a:cubicBezTo>
                  <a:cubicBezTo>
                    <a:pt x="89" y="224"/>
                    <a:pt x="89" y="224"/>
                    <a:pt x="89" y="224"/>
                  </a:cubicBezTo>
                  <a:cubicBezTo>
                    <a:pt x="89" y="230"/>
                    <a:pt x="85" y="234"/>
                    <a:pt x="79" y="234"/>
                  </a:cubicBezTo>
                  <a:close/>
                  <a:moveTo>
                    <a:pt x="125" y="234"/>
                  </a:moveTo>
                  <a:cubicBezTo>
                    <a:pt x="119" y="234"/>
                    <a:pt x="115" y="230"/>
                    <a:pt x="115" y="224"/>
                  </a:cubicBezTo>
                  <a:cubicBezTo>
                    <a:pt x="115" y="224"/>
                    <a:pt x="115" y="224"/>
                    <a:pt x="115" y="224"/>
                  </a:cubicBezTo>
                  <a:cubicBezTo>
                    <a:pt x="115" y="224"/>
                    <a:pt x="115" y="224"/>
                    <a:pt x="115" y="224"/>
                  </a:cubicBezTo>
                  <a:cubicBezTo>
                    <a:pt x="115" y="166"/>
                    <a:pt x="115" y="166"/>
                    <a:pt x="115" y="166"/>
                  </a:cubicBezTo>
                  <a:cubicBezTo>
                    <a:pt x="115" y="166"/>
                    <a:pt x="115" y="166"/>
                    <a:pt x="115" y="166"/>
                  </a:cubicBezTo>
                  <a:cubicBezTo>
                    <a:pt x="116" y="160"/>
                    <a:pt x="120" y="156"/>
                    <a:pt x="126" y="156"/>
                  </a:cubicBezTo>
                  <a:cubicBezTo>
                    <a:pt x="131" y="156"/>
                    <a:pt x="135" y="161"/>
                    <a:pt x="135" y="166"/>
                  </a:cubicBezTo>
                  <a:cubicBezTo>
                    <a:pt x="135" y="166"/>
                    <a:pt x="135" y="166"/>
                    <a:pt x="135" y="166"/>
                  </a:cubicBezTo>
                  <a:cubicBezTo>
                    <a:pt x="135" y="224"/>
                    <a:pt x="135" y="224"/>
                    <a:pt x="135" y="224"/>
                  </a:cubicBezTo>
                  <a:cubicBezTo>
                    <a:pt x="135" y="224"/>
                    <a:pt x="135" y="224"/>
                    <a:pt x="135" y="224"/>
                  </a:cubicBezTo>
                  <a:cubicBezTo>
                    <a:pt x="135" y="224"/>
                    <a:pt x="135" y="224"/>
                    <a:pt x="135" y="224"/>
                  </a:cubicBezTo>
                  <a:cubicBezTo>
                    <a:pt x="135" y="230"/>
                    <a:pt x="130" y="234"/>
                    <a:pt x="125" y="234"/>
                  </a:cubicBezTo>
                  <a:close/>
                  <a:moveTo>
                    <a:pt x="170" y="235"/>
                  </a:moveTo>
                  <a:cubicBezTo>
                    <a:pt x="165" y="235"/>
                    <a:pt x="160" y="230"/>
                    <a:pt x="160" y="225"/>
                  </a:cubicBezTo>
                  <a:cubicBezTo>
                    <a:pt x="160" y="225"/>
                    <a:pt x="160" y="224"/>
                    <a:pt x="160" y="224"/>
                  </a:cubicBezTo>
                  <a:cubicBezTo>
                    <a:pt x="160" y="224"/>
                    <a:pt x="160" y="224"/>
                    <a:pt x="160" y="224"/>
                  </a:cubicBezTo>
                  <a:cubicBezTo>
                    <a:pt x="161" y="166"/>
                    <a:pt x="161" y="166"/>
                    <a:pt x="161" y="166"/>
                  </a:cubicBezTo>
                  <a:cubicBezTo>
                    <a:pt x="161" y="166"/>
                    <a:pt x="161" y="166"/>
                    <a:pt x="161" y="166"/>
                  </a:cubicBezTo>
                  <a:cubicBezTo>
                    <a:pt x="161" y="161"/>
                    <a:pt x="166" y="157"/>
                    <a:pt x="171" y="157"/>
                  </a:cubicBezTo>
                  <a:cubicBezTo>
                    <a:pt x="176" y="157"/>
                    <a:pt x="181" y="161"/>
                    <a:pt x="181" y="166"/>
                  </a:cubicBezTo>
                  <a:cubicBezTo>
                    <a:pt x="181" y="166"/>
                    <a:pt x="181" y="166"/>
                    <a:pt x="181" y="166"/>
                  </a:cubicBezTo>
                  <a:cubicBezTo>
                    <a:pt x="180" y="225"/>
                    <a:pt x="180" y="225"/>
                    <a:pt x="180" y="225"/>
                  </a:cubicBezTo>
                  <a:cubicBezTo>
                    <a:pt x="180" y="225"/>
                    <a:pt x="180" y="225"/>
                    <a:pt x="180" y="225"/>
                  </a:cubicBezTo>
                  <a:cubicBezTo>
                    <a:pt x="180" y="225"/>
                    <a:pt x="180" y="225"/>
                    <a:pt x="180" y="225"/>
                  </a:cubicBezTo>
                  <a:cubicBezTo>
                    <a:pt x="180" y="230"/>
                    <a:pt x="176" y="235"/>
                    <a:pt x="170" y="235"/>
                  </a:cubicBezTo>
                  <a:close/>
                  <a:moveTo>
                    <a:pt x="216" y="235"/>
                  </a:moveTo>
                  <a:cubicBezTo>
                    <a:pt x="210" y="235"/>
                    <a:pt x="206" y="231"/>
                    <a:pt x="206" y="225"/>
                  </a:cubicBezTo>
                  <a:cubicBezTo>
                    <a:pt x="206" y="225"/>
                    <a:pt x="206" y="225"/>
                    <a:pt x="206" y="225"/>
                  </a:cubicBezTo>
                  <a:cubicBezTo>
                    <a:pt x="206" y="225"/>
                    <a:pt x="206" y="225"/>
                    <a:pt x="206" y="225"/>
                  </a:cubicBezTo>
                  <a:cubicBezTo>
                    <a:pt x="207" y="167"/>
                    <a:pt x="207" y="167"/>
                    <a:pt x="207" y="167"/>
                  </a:cubicBezTo>
                  <a:cubicBezTo>
                    <a:pt x="207" y="167"/>
                    <a:pt x="207" y="167"/>
                    <a:pt x="207" y="167"/>
                  </a:cubicBezTo>
                  <a:cubicBezTo>
                    <a:pt x="207" y="161"/>
                    <a:pt x="211" y="157"/>
                    <a:pt x="217" y="157"/>
                  </a:cubicBezTo>
                  <a:cubicBezTo>
                    <a:pt x="222" y="157"/>
                    <a:pt x="226" y="161"/>
                    <a:pt x="226" y="167"/>
                  </a:cubicBezTo>
                  <a:cubicBezTo>
                    <a:pt x="226" y="167"/>
                    <a:pt x="226" y="167"/>
                    <a:pt x="226" y="167"/>
                  </a:cubicBezTo>
                  <a:cubicBezTo>
                    <a:pt x="226" y="225"/>
                    <a:pt x="226" y="225"/>
                    <a:pt x="226" y="225"/>
                  </a:cubicBezTo>
                  <a:cubicBezTo>
                    <a:pt x="226" y="225"/>
                    <a:pt x="226" y="225"/>
                    <a:pt x="226" y="225"/>
                  </a:cubicBezTo>
                  <a:cubicBezTo>
                    <a:pt x="226" y="225"/>
                    <a:pt x="226" y="225"/>
                    <a:pt x="226" y="225"/>
                  </a:cubicBezTo>
                  <a:cubicBezTo>
                    <a:pt x="226" y="231"/>
                    <a:pt x="221" y="235"/>
                    <a:pt x="216" y="2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0" name="Icon"/>
            <p:cNvSpPr>
              <a:spLocks noEditPoints="1"/>
            </p:cNvSpPr>
            <p:nvPr/>
          </p:nvSpPr>
          <p:spPr bwMode="auto">
            <a:xfrm>
              <a:off x="1980313" y="5865467"/>
              <a:ext cx="143063" cy="424653"/>
            </a:xfrm>
            <a:custGeom>
              <a:avLst/>
              <a:gdLst>
                <a:gd name="T0" fmla="*/ 107 w 144"/>
                <a:gd name="T1" fmla="*/ 32 h 433"/>
                <a:gd name="T2" fmla="*/ 107 w 144"/>
                <a:gd name="T3" fmla="*/ 32 h 433"/>
                <a:gd name="T4" fmla="*/ 103 w 144"/>
                <a:gd name="T5" fmla="*/ 5 h 433"/>
                <a:gd name="T6" fmla="*/ 78 w 144"/>
                <a:gd name="T7" fmla="*/ 0 h 433"/>
                <a:gd name="T8" fmla="*/ 76 w 144"/>
                <a:gd name="T9" fmla="*/ 0 h 433"/>
                <a:gd name="T10" fmla="*/ 70 w 144"/>
                <a:gd name="T11" fmla="*/ 0 h 433"/>
                <a:gd name="T12" fmla="*/ 66 w 144"/>
                <a:gd name="T13" fmla="*/ 1 h 433"/>
                <a:gd name="T14" fmla="*/ 62 w 144"/>
                <a:gd name="T15" fmla="*/ 1 h 433"/>
                <a:gd name="T16" fmla="*/ 58 w 144"/>
                <a:gd name="T17" fmla="*/ 1 h 433"/>
                <a:gd name="T18" fmla="*/ 56 w 144"/>
                <a:gd name="T19" fmla="*/ 2 h 433"/>
                <a:gd name="T20" fmla="*/ 53 w 144"/>
                <a:gd name="T21" fmla="*/ 3 h 433"/>
                <a:gd name="T22" fmla="*/ 51 w 144"/>
                <a:gd name="T23" fmla="*/ 3 h 433"/>
                <a:gd name="T24" fmla="*/ 49 w 144"/>
                <a:gd name="T25" fmla="*/ 4 h 433"/>
                <a:gd name="T26" fmla="*/ 45 w 144"/>
                <a:gd name="T27" fmla="*/ 31 h 433"/>
                <a:gd name="T28" fmla="*/ 43 w 144"/>
                <a:gd name="T29" fmla="*/ 32 h 433"/>
                <a:gd name="T30" fmla="*/ 40 w 144"/>
                <a:gd name="T31" fmla="*/ 39 h 433"/>
                <a:gd name="T32" fmla="*/ 41 w 144"/>
                <a:gd name="T33" fmla="*/ 40 h 433"/>
                <a:gd name="T34" fmla="*/ 47 w 144"/>
                <a:gd name="T35" fmla="*/ 46 h 433"/>
                <a:gd name="T36" fmla="*/ 27 w 144"/>
                <a:gd name="T37" fmla="*/ 89 h 433"/>
                <a:gd name="T38" fmla="*/ 8 w 144"/>
                <a:gd name="T39" fmla="*/ 124 h 433"/>
                <a:gd name="T40" fmla="*/ 3 w 144"/>
                <a:gd name="T41" fmla="*/ 145 h 433"/>
                <a:gd name="T42" fmla="*/ 6 w 144"/>
                <a:gd name="T43" fmla="*/ 151 h 433"/>
                <a:gd name="T44" fmla="*/ 4 w 144"/>
                <a:gd name="T45" fmla="*/ 256 h 433"/>
                <a:gd name="T46" fmla="*/ 2 w 144"/>
                <a:gd name="T47" fmla="*/ 266 h 433"/>
                <a:gd name="T48" fmla="*/ 2 w 144"/>
                <a:gd name="T49" fmla="*/ 272 h 433"/>
                <a:gd name="T50" fmla="*/ 4 w 144"/>
                <a:gd name="T51" fmla="*/ 273 h 433"/>
                <a:gd name="T52" fmla="*/ 5 w 144"/>
                <a:gd name="T53" fmla="*/ 276 h 433"/>
                <a:gd name="T54" fmla="*/ 12 w 144"/>
                <a:gd name="T55" fmla="*/ 319 h 433"/>
                <a:gd name="T56" fmla="*/ 5 w 144"/>
                <a:gd name="T57" fmla="*/ 359 h 433"/>
                <a:gd name="T58" fmla="*/ 1 w 144"/>
                <a:gd name="T59" fmla="*/ 368 h 433"/>
                <a:gd name="T60" fmla="*/ 0 w 144"/>
                <a:gd name="T61" fmla="*/ 382 h 433"/>
                <a:gd name="T62" fmla="*/ 29 w 144"/>
                <a:gd name="T63" fmla="*/ 430 h 433"/>
                <a:gd name="T64" fmla="*/ 44 w 144"/>
                <a:gd name="T65" fmla="*/ 429 h 433"/>
                <a:gd name="T66" fmla="*/ 55 w 144"/>
                <a:gd name="T67" fmla="*/ 424 h 433"/>
                <a:gd name="T68" fmla="*/ 68 w 144"/>
                <a:gd name="T69" fmla="*/ 433 h 433"/>
                <a:gd name="T70" fmla="*/ 88 w 144"/>
                <a:gd name="T71" fmla="*/ 427 h 433"/>
                <a:gd name="T72" fmla="*/ 102 w 144"/>
                <a:gd name="T73" fmla="*/ 432 h 433"/>
                <a:gd name="T74" fmla="*/ 103 w 144"/>
                <a:gd name="T75" fmla="*/ 432 h 433"/>
                <a:gd name="T76" fmla="*/ 139 w 144"/>
                <a:gd name="T77" fmla="*/ 383 h 433"/>
                <a:gd name="T78" fmla="*/ 139 w 144"/>
                <a:gd name="T79" fmla="*/ 374 h 433"/>
                <a:gd name="T80" fmla="*/ 138 w 144"/>
                <a:gd name="T81" fmla="*/ 371 h 433"/>
                <a:gd name="T82" fmla="*/ 136 w 144"/>
                <a:gd name="T83" fmla="*/ 369 h 433"/>
                <a:gd name="T84" fmla="*/ 129 w 144"/>
                <a:gd name="T85" fmla="*/ 318 h 433"/>
                <a:gd name="T86" fmla="*/ 129 w 144"/>
                <a:gd name="T87" fmla="*/ 317 h 433"/>
                <a:gd name="T88" fmla="*/ 138 w 144"/>
                <a:gd name="T89" fmla="*/ 276 h 433"/>
                <a:gd name="T90" fmla="*/ 140 w 144"/>
                <a:gd name="T91" fmla="*/ 275 h 433"/>
                <a:gd name="T92" fmla="*/ 141 w 144"/>
                <a:gd name="T93" fmla="*/ 272 h 433"/>
                <a:gd name="T94" fmla="*/ 141 w 144"/>
                <a:gd name="T95" fmla="*/ 264 h 433"/>
                <a:gd name="T96" fmla="*/ 139 w 144"/>
                <a:gd name="T97" fmla="*/ 258 h 433"/>
                <a:gd name="T98" fmla="*/ 144 w 144"/>
                <a:gd name="T99" fmla="*/ 148 h 433"/>
                <a:gd name="T100" fmla="*/ 140 w 144"/>
                <a:gd name="T101" fmla="*/ 124 h 433"/>
                <a:gd name="T102" fmla="*/ 118 w 144"/>
                <a:gd name="T103" fmla="*/ 84 h 433"/>
                <a:gd name="T104" fmla="*/ 104 w 144"/>
                <a:gd name="T105" fmla="*/ 43 h 433"/>
                <a:gd name="T106" fmla="*/ 111 w 144"/>
                <a:gd name="T107" fmla="*/ 39 h 433"/>
                <a:gd name="T108" fmla="*/ 108 w 144"/>
                <a:gd name="T109" fmla="*/ 33 h 433"/>
                <a:gd name="T110" fmla="*/ 109 w 144"/>
                <a:gd name="T111" fmla="*/ 80 h 433"/>
                <a:gd name="T112" fmla="*/ 133 w 144"/>
                <a:gd name="T113" fmla="*/ 122 h 433"/>
                <a:gd name="T114" fmla="*/ 32 w 144"/>
                <a:gd name="T115" fmla="*/ 92 h 433"/>
                <a:gd name="T116" fmla="*/ 53 w 144"/>
                <a:gd name="T117" fmla="*/ 46 h 433"/>
                <a:gd name="T118" fmla="*/ 52 w 144"/>
                <a:gd name="T119" fmla="*/ 38 h 433"/>
                <a:gd name="T120" fmla="*/ 98 w 144"/>
                <a:gd name="T12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433">
                  <a:moveTo>
                    <a:pt x="108" y="33"/>
                  </a:moveTo>
                  <a:cubicBezTo>
                    <a:pt x="108" y="33"/>
                    <a:pt x="107" y="32"/>
                    <a:pt x="107" y="32"/>
                  </a:cubicBezTo>
                  <a:cubicBezTo>
                    <a:pt x="106" y="32"/>
                    <a:pt x="106" y="32"/>
                    <a:pt x="106" y="32"/>
                  </a:cubicBezTo>
                  <a:cubicBezTo>
                    <a:pt x="106" y="32"/>
                    <a:pt x="107" y="32"/>
                    <a:pt x="107" y="32"/>
                  </a:cubicBezTo>
                  <a:cubicBezTo>
                    <a:pt x="107" y="21"/>
                    <a:pt x="106" y="12"/>
                    <a:pt x="103" y="5"/>
                  </a:cubicBezTo>
                  <a:cubicBezTo>
                    <a:pt x="103" y="5"/>
                    <a:pt x="103" y="5"/>
                    <a:pt x="103" y="5"/>
                  </a:cubicBezTo>
                  <a:cubicBezTo>
                    <a:pt x="103" y="5"/>
                    <a:pt x="103" y="5"/>
                    <a:pt x="102" y="5"/>
                  </a:cubicBezTo>
                  <a:cubicBezTo>
                    <a:pt x="99" y="3"/>
                    <a:pt x="89" y="1"/>
                    <a:pt x="78" y="0"/>
                  </a:cubicBezTo>
                  <a:cubicBezTo>
                    <a:pt x="77" y="0"/>
                    <a:pt x="77" y="0"/>
                    <a:pt x="76" y="0"/>
                  </a:cubicBezTo>
                  <a:cubicBezTo>
                    <a:pt x="76" y="0"/>
                    <a:pt x="76" y="0"/>
                    <a:pt x="76" y="0"/>
                  </a:cubicBezTo>
                  <a:cubicBezTo>
                    <a:pt x="75" y="0"/>
                    <a:pt x="75" y="0"/>
                    <a:pt x="75" y="0"/>
                  </a:cubicBezTo>
                  <a:cubicBezTo>
                    <a:pt x="73" y="0"/>
                    <a:pt x="72" y="0"/>
                    <a:pt x="70" y="0"/>
                  </a:cubicBezTo>
                  <a:cubicBezTo>
                    <a:pt x="70" y="0"/>
                    <a:pt x="70" y="0"/>
                    <a:pt x="69" y="0"/>
                  </a:cubicBezTo>
                  <a:cubicBezTo>
                    <a:pt x="68" y="0"/>
                    <a:pt x="67" y="0"/>
                    <a:pt x="66" y="1"/>
                  </a:cubicBezTo>
                  <a:cubicBezTo>
                    <a:pt x="66" y="1"/>
                    <a:pt x="66" y="1"/>
                    <a:pt x="65" y="1"/>
                  </a:cubicBezTo>
                  <a:cubicBezTo>
                    <a:pt x="64" y="1"/>
                    <a:pt x="63" y="1"/>
                    <a:pt x="62" y="1"/>
                  </a:cubicBezTo>
                  <a:cubicBezTo>
                    <a:pt x="62" y="1"/>
                    <a:pt x="62" y="1"/>
                    <a:pt x="62" y="1"/>
                  </a:cubicBezTo>
                  <a:cubicBezTo>
                    <a:pt x="61" y="1"/>
                    <a:pt x="59" y="1"/>
                    <a:pt x="58" y="1"/>
                  </a:cubicBezTo>
                  <a:cubicBezTo>
                    <a:pt x="58" y="1"/>
                    <a:pt x="58" y="1"/>
                    <a:pt x="58" y="1"/>
                  </a:cubicBezTo>
                  <a:cubicBezTo>
                    <a:pt x="57" y="2"/>
                    <a:pt x="56" y="2"/>
                    <a:pt x="56" y="2"/>
                  </a:cubicBezTo>
                  <a:cubicBezTo>
                    <a:pt x="55" y="2"/>
                    <a:pt x="55" y="2"/>
                    <a:pt x="55" y="2"/>
                  </a:cubicBezTo>
                  <a:cubicBezTo>
                    <a:pt x="54" y="2"/>
                    <a:pt x="54" y="2"/>
                    <a:pt x="53" y="3"/>
                  </a:cubicBezTo>
                  <a:cubicBezTo>
                    <a:pt x="53" y="3"/>
                    <a:pt x="52" y="3"/>
                    <a:pt x="52" y="3"/>
                  </a:cubicBezTo>
                  <a:cubicBezTo>
                    <a:pt x="52" y="3"/>
                    <a:pt x="51" y="3"/>
                    <a:pt x="51" y="3"/>
                  </a:cubicBezTo>
                  <a:cubicBezTo>
                    <a:pt x="51" y="3"/>
                    <a:pt x="51" y="3"/>
                    <a:pt x="50" y="4"/>
                  </a:cubicBezTo>
                  <a:cubicBezTo>
                    <a:pt x="50" y="4"/>
                    <a:pt x="49" y="4"/>
                    <a:pt x="49" y="4"/>
                  </a:cubicBezTo>
                  <a:cubicBezTo>
                    <a:pt x="46" y="11"/>
                    <a:pt x="45" y="19"/>
                    <a:pt x="45" y="30"/>
                  </a:cubicBezTo>
                  <a:cubicBezTo>
                    <a:pt x="45" y="31"/>
                    <a:pt x="45" y="31"/>
                    <a:pt x="45" y="31"/>
                  </a:cubicBezTo>
                  <a:cubicBezTo>
                    <a:pt x="45" y="31"/>
                    <a:pt x="45" y="31"/>
                    <a:pt x="45" y="31"/>
                  </a:cubicBezTo>
                  <a:cubicBezTo>
                    <a:pt x="44" y="31"/>
                    <a:pt x="44" y="31"/>
                    <a:pt x="43" y="32"/>
                  </a:cubicBezTo>
                  <a:cubicBezTo>
                    <a:pt x="42" y="33"/>
                    <a:pt x="38" y="35"/>
                    <a:pt x="40" y="38"/>
                  </a:cubicBezTo>
                  <a:cubicBezTo>
                    <a:pt x="40" y="38"/>
                    <a:pt x="40" y="38"/>
                    <a:pt x="40" y="39"/>
                  </a:cubicBezTo>
                  <a:cubicBezTo>
                    <a:pt x="40" y="39"/>
                    <a:pt x="41" y="39"/>
                    <a:pt x="41" y="39"/>
                  </a:cubicBezTo>
                  <a:cubicBezTo>
                    <a:pt x="41" y="39"/>
                    <a:pt x="41" y="40"/>
                    <a:pt x="41" y="40"/>
                  </a:cubicBezTo>
                  <a:cubicBezTo>
                    <a:pt x="42" y="41"/>
                    <a:pt x="44" y="41"/>
                    <a:pt x="47" y="42"/>
                  </a:cubicBezTo>
                  <a:cubicBezTo>
                    <a:pt x="47" y="43"/>
                    <a:pt x="47" y="44"/>
                    <a:pt x="47" y="46"/>
                  </a:cubicBezTo>
                  <a:cubicBezTo>
                    <a:pt x="46" y="56"/>
                    <a:pt x="41" y="66"/>
                    <a:pt x="36" y="75"/>
                  </a:cubicBezTo>
                  <a:cubicBezTo>
                    <a:pt x="33" y="79"/>
                    <a:pt x="30" y="84"/>
                    <a:pt x="27" y="89"/>
                  </a:cubicBezTo>
                  <a:cubicBezTo>
                    <a:pt x="18" y="102"/>
                    <a:pt x="12" y="112"/>
                    <a:pt x="8" y="121"/>
                  </a:cubicBezTo>
                  <a:cubicBezTo>
                    <a:pt x="7" y="122"/>
                    <a:pt x="7" y="123"/>
                    <a:pt x="8" y="124"/>
                  </a:cubicBezTo>
                  <a:cubicBezTo>
                    <a:pt x="8" y="125"/>
                    <a:pt x="9" y="125"/>
                    <a:pt x="9" y="125"/>
                  </a:cubicBezTo>
                  <a:cubicBezTo>
                    <a:pt x="6" y="133"/>
                    <a:pt x="4" y="140"/>
                    <a:pt x="3" y="145"/>
                  </a:cubicBezTo>
                  <a:cubicBezTo>
                    <a:pt x="3" y="147"/>
                    <a:pt x="4" y="148"/>
                    <a:pt x="4" y="149"/>
                  </a:cubicBezTo>
                  <a:cubicBezTo>
                    <a:pt x="5" y="151"/>
                    <a:pt x="6" y="151"/>
                    <a:pt x="6" y="151"/>
                  </a:cubicBezTo>
                  <a:cubicBezTo>
                    <a:pt x="6" y="151"/>
                    <a:pt x="5" y="210"/>
                    <a:pt x="5" y="239"/>
                  </a:cubicBezTo>
                  <a:cubicBezTo>
                    <a:pt x="5" y="249"/>
                    <a:pt x="5" y="255"/>
                    <a:pt x="4" y="256"/>
                  </a:cubicBezTo>
                  <a:cubicBezTo>
                    <a:pt x="2" y="257"/>
                    <a:pt x="2" y="258"/>
                    <a:pt x="2" y="262"/>
                  </a:cubicBezTo>
                  <a:cubicBezTo>
                    <a:pt x="2" y="263"/>
                    <a:pt x="2" y="265"/>
                    <a:pt x="2" y="266"/>
                  </a:cubicBezTo>
                  <a:cubicBezTo>
                    <a:pt x="2" y="268"/>
                    <a:pt x="2" y="270"/>
                    <a:pt x="2" y="272"/>
                  </a:cubicBezTo>
                  <a:cubicBezTo>
                    <a:pt x="2" y="272"/>
                    <a:pt x="2" y="272"/>
                    <a:pt x="2" y="272"/>
                  </a:cubicBezTo>
                  <a:cubicBezTo>
                    <a:pt x="3" y="273"/>
                    <a:pt x="3" y="273"/>
                    <a:pt x="4" y="273"/>
                  </a:cubicBezTo>
                  <a:cubicBezTo>
                    <a:pt x="4" y="273"/>
                    <a:pt x="4" y="273"/>
                    <a:pt x="4" y="273"/>
                  </a:cubicBezTo>
                  <a:cubicBezTo>
                    <a:pt x="4" y="273"/>
                    <a:pt x="4" y="273"/>
                    <a:pt x="4" y="273"/>
                  </a:cubicBezTo>
                  <a:cubicBezTo>
                    <a:pt x="4" y="274"/>
                    <a:pt x="5" y="275"/>
                    <a:pt x="5" y="276"/>
                  </a:cubicBezTo>
                  <a:cubicBezTo>
                    <a:pt x="7" y="283"/>
                    <a:pt x="12" y="300"/>
                    <a:pt x="12" y="316"/>
                  </a:cubicBezTo>
                  <a:cubicBezTo>
                    <a:pt x="12" y="317"/>
                    <a:pt x="12" y="318"/>
                    <a:pt x="12" y="319"/>
                  </a:cubicBezTo>
                  <a:cubicBezTo>
                    <a:pt x="11" y="326"/>
                    <a:pt x="10" y="332"/>
                    <a:pt x="9" y="339"/>
                  </a:cubicBezTo>
                  <a:cubicBezTo>
                    <a:pt x="8" y="347"/>
                    <a:pt x="6" y="354"/>
                    <a:pt x="5" y="359"/>
                  </a:cubicBezTo>
                  <a:cubicBezTo>
                    <a:pt x="4" y="363"/>
                    <a:pt x="3" y="366"/>
                    <a:pt x="3" y="367"/>
                  </a:cubicBezTo>
                  <a:cubicBezTo>
                    <a:pt x="1" y="367"/>
                    <a:pt x="1" y="368"/>
                    <a:pt x="1" y="368"/>
                  </a:cubicBezTo>
                  <a:cubicBezTo>
                    <a:pt x="0" y="372"/>
                    <a:pt x="0" y="379"/>
                    <a:pt x="0" y="381"/>
                  </a:cubicBezTo>
                  <a:cubicBezTo>
                    <a:pt x="0" y="381"/>
                    <a:pt x="0" y="381"/>
                    <a:pt x="0" y="382"/>
                  </a:cubicBezTo>
                  <a:cubicBezTo>
                    <a:pt x="2" y="390"/>
                    <a:pt x="14" y="423"/>
                    <a:pt x="19" y="427"/>
                  </a:cubicBezTo>
                  <a:cubicBezTo>
                    <a:pt x="22" y="429"/>
                    <a:pt x="25" y="430"/>
                    <a:pt x="29" y="430"/>
                  </a:cubicBezTo>
                  <a:cubicBezTo>
                    <a:pt x="34" y="431"/>
                    <a:pt x="39" y="431"/>
                    <a:pt x="42" y="430"/>
                  </a:cubicBezTo>
                  <a:cubicBezTo>
                    <a:pt x="43" y="430"/>
                    <a:pt x="43" y="429"/>
                    <a:pt x="44" y="429"/>
                  </a:cubicBezTo>
                  <a:cubicBezTo>
                    <a:pt x="47" y="428"/>
                    <a:pt x="49" y="427"/>
                    <a:pt x="51" y="425"/>
                  </a:cubicBezTo>
                  <a:cubicBezTo>
                    <a:pt x="53" y="425"/>
                    <a:pt x="54" y="424"/>
                    <a:pt x="55" y="424"/>
                  </a:cubicBezTo>
                  <a:cubicBezTo>
                    <a:pt x="55" y="426"/>
                    <a:pt x="57" y="427"/>
                    <a:pt x="58" y="429"/>
                  </a:cubicBezTo>
                  <a:cubicBezTo>
                    <a:pt x="61" y="431"/>
                    <a:pt x="64" y="433"/>
                    <a:pt x="68" y="433"/>
                  </a:cubicBezTo>
                  <a:cubicBezTo>
                    <a:pt x="75" y="433"/>
                    <a:pt x="80" y="429"/>
                    <a:pt x="82" y="424"/>
                  </a:cubicBezTo>
                  <a:cubicBezTo>
                    <a:pt x="84" y="425"/>
                    <a:pt x="86" y="426"/>
                    <a:pt x="88" y="427"/>
                  </a:cubicBezTo>
                  <a:cubicBezTo>
                    <a:pt x="91" y="429"/>
                    <a:pt x="93" y="430"/>
                    <a:pt x="95" y="431"/>
                  </a:cubicBezTo>
                  <a:cubicBezTo>
                    <a:pt x="97" y="431"/>
                    <a:pt x="99" y="432"/>
                    <a:pt x="102" y="432"/>
                  </a:cubicBezTo>
                  <a:cubicBezTo>
                    <a:pt x="102" y="432"/>
                    <a:pt x="102" y="432"/>
                    <a:pt x="102" y="432"/>
                  </a:cubicBezTo>
                  <a:cubicBezTo>
                    <a:pt x="103" y="432"/>
                    <a:pt x="103" y="432"/>
                    <a:pt x="103" y="432"/>
                  </a:cubicBezTo>
                  <a:cubicBezTo>
                    <a:pt x="108" y="432"/>
                    <a:pt x="114" y="432"/>
                    <a:pt x="118" y="429"/>
                  </a:cubicBezTo>
                  <a:cubicBezTo>
                    <a:pt x="123" y="425"/>
                    <a:pt x="137" y="391"/>
                    <a:pt x="139" y="383"/>
                  </a:cubicBezTo>
                  <a:cubicBezTo>
                    <a:pt x="139" y="383"/>
                    <a:pt x="139" y="382"/>
                    <a:pt x="139" y="382"/>
                  </a:cubicBezTo>
                  <a:cubicBezTo>
                    <a:pt x="139" y="379"/>
                    <a:pt x="139" y="376"/>
                    <a:pt x="139" y="374"/>
                  </a:cubicBezTo>
                  <a:cubicBezTo>
                    <a:pt x="139" y="373"/>
                    <a:pt x="139" y="372"/>
                    <a:pt x="138" y="371"/>
                  </a:cubicBezTo>
                  <a:cubicBezTo>
                    <a:pt x="138" y="371"/>
                    <a:pt x="138" y="371"/>
                    <a:pt x="138" y="371"/>
                  </a:cubicBezTo>
                  <a:cubicBezTo>
                    <a:pt x="138" y="370"/>
                    <a:pt x="138" y="369"/>
                    <a:pt x="136" y="369"/>
                  </a:cubicBezTo>
                  <a:cubicBezTo>
                    <a:pt x="136" y="369"/>
                    <a:pt x="136" y="369"/>
                    <a:pt x="136" y="369"/>
                  </a:cubicBezTo>
                  <a:cubicBezTo>
                    <a:pt x="136" y="368"/>
                    <a:pt x="130" y="341"/>
                    <a:pt x="129" y="322"/>
                  </a:cubicBezTo>
                  <a:cubicBezTo>
                    <a:pt x="129" y="320"/>
                    <a:pt x="129" y="319"/>
                    <a:pt x="129" y="318"/>
                  </a:cubicBezTo>
                  <a:cubicBezTo>
                    <a:pt x="129" y="318"/>
                    <a:pt x="129" y="318"/>
                    <a:pt x="129" y="318"/>
                  </a:cubicBezTo>
                  <a:cubicBezTo>
                    <a:pt x="129" y="318"/>
                    <a:pt x="129" y="318"/>
                    <a:pt x="129" y="317"/>
                  </a:cubicBezTo>
                  <a:cubicBezTo>
                    <a:pt x="130" y="308"/>
                    <a:pt x="132" y="299"/>
                    <a:pt x="134" y="291"/>
                  </a:cubicBezTo>
                  <a:cubicBezTo>
                    <a:pt x="136" y="284"/>
                    <a:pt x="138" y="278"/>
                    <a:pt x="138" y="276"/>
                  </a:cubicBezTo>
                  <a:cubicBezTo>
                    <a:pt x="138" y="276"/>
                    <a:pt x="139" y="276"/>
                    <a:pt x="139" y="276"/>
                  </a:cubicBezTo>
                  <a:cubicBezTo>
                    <a:pt x="139" y="276"/>
                    <a:pt x="140" y="275"/>
                    <a:pt x="140" y="275"/>
                  </a:cubicBezTo>
                  <a:cubicBezTo>
                    <a:pt x="140" y="275"/>
                    <a:pt x="140" y="274"/>
                    <a:pt x="140" y="274"/>
                  </a:cubicBezTo>
                  <a:cubicBezTo>
                    <a:pt x="141" y="274"/>
                    <a:pt x="141" y="273"/>
                    <a:pt x="141" y="272"/>
                  </a:cubicBezTo>
                  <a:cubicBezTo>
                    <a:pt x="141" y="271"/>
                    <a:pt x="141" y="270"/>
                    <a:pt x="141" y="268"/>
                  </a:cubicBezTo>
                  <a:cubicBezTo>
                    <a:pt x="141" y="267"/>
                    <a:pt x="141" y="266"/>
                    <a:pt x="141" y="264"/>
                  </a:cubicBezTo>
                  <a:cubicBezTo>
                    <a:pt x="141" y="263"/>
                    <a:pt x="141" y="262"/>
                    <a:pt x="141" y="261"/>
                  </a:cubicBezTo>
                  <a:cubicBezTo>
                    <a:pt x="141" y="260"/>
                    <a:pt x="140" y="259"/>
                    <a:pt x="139" y="258"/>
                  </a:cubicBezTo>
                  <a:cubicBezTo>
                    <a:pt x="138" y="256"/>
                    <a:pt x="141" y="154"/>
                    <a:pt x="141" y="154"/>
                  </a:cubicBezTo>
                  <a:cubicBezTo>
                    <a:pt x="141" y="154"/>
                    <a:pt x="143" y="152"/>
                    <a:pt x="144" y="148"/>
                  </a:cubicBezTo>
                  <a:cubicBezTo>
                    <a:pt x="144" y="142"/>
                    <a:pt x="142" y="135"/>
                    <a:pt x="139" y="128"/>
                  </a:cubicBezTo>
                  <a:cubicBezTo>
                    <a:pt x="140" y="127"/>
                    <a:pt x="141" y="126"/>
                    <a:pt x="140" y="124"/>
                  </a:cubicBezTo>
                  <a:cubicBezTo>
                    <a:pt x="140" y="124"/>
                    <a:pt x="140" y="123"/>
                    <a:pt x="140" y="123"/>
                  </a:cubicBezTo>
                  <a:cubicBezTo>
                    <a:pt x="135" y="112"/>
                    <a:pt x="128" y="99"/>
                    <a:pt x="118" y="84"/>
                  </a:cubicBezTo>
                  <a:cubicBezTo>
                    <a:pt x="117" y="81"/>
                    <a:pt x="115" y="79"/>
                    <a:pt x="114" y="77"/>
                  </a:cubicBezTo>
                  <a:cubicBezTo>
                    <a:pt x="108" y="65"/>
                    <a:pt x="103" y="54"/>
                    <a:pt x="104" y="43"/>
                  </a:cubicBezTo>
                  <a:cubicBezTo>
                    <a:pt x="106" y="43"/>
                    <a:pt x="108" y="42"/>
                    <a:pt x="109" y="41"/>
                  </a:cubicBezTo>
                  <a:cubicBezTo>
                    <a:pt x="110" y="41"/>
                    <a:pt x="111" y="40"/>
                    <a:pt x="111" y="39"/>
                  </a:cubicBezTo>
                  <a:cubicBezTo>
                    <a:pt x="112" y="37"/>
                    <a:pt x="112" y="35"/>
                    <a:pt x="109" y="34"/>
                  </a:cubicBezTo>
                  <a:cubicBezTo>
                    <a:pt x="109" y="33"/>
                    <a:pt x="108" y="33"/>
                    <a:pt x="108" y="33"/>
                  </a:cubicBezTo>
                  <a:close/>
                  <a:moveTo>
                    <a:pt x="98" y="40"/>
                  </a:moveTo>
                  <a:cubicBezTo>
                    <a:pt x="96" y="53"/>
                    <a:pt x="102" y="67"/>
                    <a:pt x="109" y="80"/>
                  </a:cubicBezTo>
                  <a:cubicBezTo>
                    <a:pt x="110" y="82"/>
                    <a:pt x="112" y="85"/>
                    <a:pt x="113" y="87"/>
                  </a:cubicBezTo>
                  <a:cubicBezTo>
                    <a:pt x="122" y="101"/>
                    <a:pt x="128" y="112"/>
                    <a:pt x="133" y="122"/>
                  </a:cubicBezTo>
                  <a:cubicBezTo>
                    <a:pt x="16" y="120"/>
                    <a:pt x="16" y="120"/>
                    <a:pt x="16" y="120"/>
                  </a:cubicBezTo>
                  <a:cubicBezTo>
                    <a:pt x="20" y="112"/>
                    <a:pt x="25" y="103"/>
                    <a:pt x="32" y="92"/>
                  </a:cubicBezTo>
                  <a:cubicBezTo>
                    <a:pt x="35" y="87"/>
                    <a:pt x="38" y="83"/>
                    <a:pt x="41" y="79"/>
                  </a:cubicBezTo>
                  <a:cubicBezTo>
                    <a:pt x="47" y="68"/>
                    <a:pt x="52" y="58"/>
                    <a:pt x="53" y="46"/>
                  </a:cubicBezTo>
                  <a:cubicBezTo>
                    <a:pt x="53" y="44"/>
                    <a:pt x="53" y="41"/>
                    <a:pt x="53" y="39"/>
                  </a:cubicBezTo>
                  <a:cubicBezTo>
                    <a:pt x="53" y="39"/>
                    <a:pt x="52" y="38"/>
                    <a:pt x="52" y="38"/>
                  </a:cubicBezTo>
                  <a:cubicBezTo>
                    <a:pt x="99" y="38"/>
                    <a:pt x="99" y="38"/>
                    <a:pt x="99" y="38"/>
                  </a:cubicBezTo>
                  <a:cubicBezTo>
                    <a:pt x="99" y="39"/>
                    <a:pt x="98" y="39"/>
                    <a:pt x="98"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1" name="Icon"/>
            <p:cNvSpPr>
              <a:spLocks noEditPoints="1"/>
            </p:cNvSpPr>
            <p:nvPr/>
          </p:nvSpPr>
          <p:spPr bwMode="auto">
            <a:xfrm>
              <a:off x="2325132" y="5961514"/>
              <a:ext cx="674294" cy="232559"/>
            </a:xfrm>
            <a:custGeom>
              <a:avLst/>
              <a:gdLst>
                <a:gd name="T0" fmla="*/ 328 w 449"/>
                <a:gd name="T1" fmla="*/ 119 h 153"/>
                <a:gd name="T2" fmla="*/ 328 w 449"/>
                <a:gd name="T3" fmla="*/ 136 h 153"/>
                <a:gd name="T4" fmla="*/ 302 w 449"/>
                <a:gd name="T5" fmla="*/ 128 h 153"/>
                <a:gd name="T6" fmla="*/ 353 w 449"/>
                <a:gd name="T7" fmla="*/ 128 h 153"/>
                <a:gd name="T8" fmla="*/ 302 w 449"/>
                <a:gd name="T9" fmla="*/ 128 h 153"/>
                <a:gd name="T10" fmla="*/ 100 w 449"/>
                <a:gd name="T11" fmla="*/ 118 h 153"/>
                <a:gd name="T12" fmla="*/ 100 w 449"/>
                <a:gd name="T13" fmla="*/ 135 h 153"/>
                <a:gd name="T14" fmla="*/ 75 w 449"/>
                <a:gd name="T15" fmla="*/ 127 h 153"/>
                <a:gd name="T16" fmla="*/ 126 w 449"/>
                <a:gd name="T17" fmla="*/ 127 h 153"/>
                <a:gd name="T18" fmla="*/ 75 w 449"/>
                <a:gd name="T19" fmla="*/ 127 h 153"/>
                <a:gd name="T20" fmla="*/ 428 w 449"/>
                <a:gd name="T21" fmla="*/ 65 h 153"/>
                <a:gd name="T22" fmla="*/ 356 w 449"/>
                <a:gd name="T23" fmla="*/ 60 h 153"/>
                <a:gd name="T24" fmla="*/ 361 w 449"/>
                <a:gd name="T25" fmla="*/ 27 h 153"/>
                <a:gd name="T26" fmla="*/ 433 w 449"/>
                <a:gd name="T27" fmla="*/ 39 h 153"/>
                <a:gd name="T28" fmla="*/ 340 w 449"/>
                <a:gd name="T29" fmla="*/ 60 h 153"/>
                <a:gd name="T30" fmla="*/ 267 w 449"/>
                <a:gd name="T31" fmla="*/ 65 h 153"/>
                <a:gd name="T32" fmla="*/ 262 w 449"/>
                <a:gd name="T33" fmla="*/ 31 h 153"/>
                <a:gd name="T34" fmla="*/ 335 w 449"/>
                <a:gd name="T35" fmla="*/ 27 h 153"/>
                <a:gd name="T36" fmla="*/ 340 w 449"/>
                <a:gd name="T37" fmla="*/ 60 h 153"/>
                <a:gd name="T38" fmla="*/ 241 w 449"/>
                <a:gd name="T39" fmla="*/ 64 h 153"/>
                <a:gd name="T40" fmla="*/ 169 w 449"/>
                <a:gd name="T41" fmla="*/ 59 h 153"/>
                <a:gd name="T42" fmla="*/ 174 w 449"/>
                <a:gd name="T43" fmla="*/ 26 h 153"/>
                <a:gd name="T44" fmla="*/ 246 w 449"/>
                <a:gd name="T45" fmla="*/ 31 h 153"/>
                <a:gd name="T46" fmla="*/ 153 w 449"/>
                <a:gd name="T47" fmla="*/ 59 h 153"/>
                <a:gd name="T48" fmla="*/ 80 w 449"/>
                <a:gd name="T49" fmla="*/ 64 h 153"/>
                <a:gd name="T50" fmla="*/ 75 w 449"/>
                <a:gd name="T51" fmla="*/ 31 h 153"/>
                <a:gd name="T52" fmla="*/ 148 w 449"/>
                <a:gd name="T53" fmla="*/ 26 h 153"/>
                <a:gd name="T54" fmla="*/ 153 w 449"/>
                <a:gd name="T55" fmla="*/ 59 h 153"/>
                <a:gd name="T56" fmla="*/ 51 w 449"/>
                <a:gd name="T57" fmla="*/ 118 h 153"/>
                <a:gd name="T58" fmla="*/ 27 w 449"/>
                <a:gd name="T59" fmla="*/ 113 h 153"/>
                <a:gd name="T60" fmla="*/ 32 w 449"/>
                <a:gd name="T61" fmla="*/ 25 h 153"/>
                <a:gd name="T62" fmla="*/ 56 w 449"/>
                <a:gd name="T63" fmla="*/ 31 h 153"/>
                <a:gd name="T64" fmla="*/ 449 w 449"/>
                <a:gd name="T65" fmla="*/ 109 h 153"/>
                <a:gd name="T66" fmla="*/ 424 w 449"/>
                <a:gd name="T67" fmla="*/ 2 h 153"/>
                <a:gd name="T68" fmla="*/ 172 w 449"/>
                <a:gd name="T69" fmla="*/ 1 h 153"/>
                <a:gd name="T70" fmla="*/ 8 w 449"/>
                <a:gd name="T71" fmla="*/ 10 h 153"/>
                <a:gd name="T72" fmla="*/ 0 w 449"/>
                <a:gd name="T73" fmla="*/ 76 h 153"/>
                <a:gd name="T74" fmla="*/ 10 w 449"/>
                <a:gd name="T75" fmla="*/ 133 h 153"/>
                <a:gd name="T76" fmla="*/ 72 w 449"/>
                <a:gd name="T77" fmla="*/ 127 h 153"/>
                <a:gd name="T78" fmla="*/ 129 w 449"/>
                <a:gd name="T79" fmla="*/ 127 h 153"/>
                <a:gd name="T80" fmla="*/ 171 w 449"/>
                <a:gd name="T81" fmla="*/ 133 h 153"/>
                <a:gd name="T82" fmla="*/ 300 w 449"/>
                <a:gd name="T83" fmla="*/ 133 h 153"/>
                <a:gd name="T84" fmla="*/ 328 w 449"/>
                <a:gd name="T85" fmla="*/ 99 h 153"/>
                <a:gd name="T86" fmla="*/ 356 w 449"/>
                <a:gd name="T87" fmla="*/ 134 h 153"/>
                <a:gd name="T88" fmla="*/ 448 w 449"/>
                <a:gd name="T89" fmla="*/ 1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9" h="153">
                  <a:moveTo>
                    <a:pt x="319" y="128"/>
                  </a:moveTo>
                  <a:cubicBezTo>
                    <a:pt x="319" y="123"/>
                    <a:pt x="323" y="119"/>
                    <a:pt x="328" y="119"/>
                  </a:cubicBezTo>
                  <a:cubicBezTo>
                    <a:pt x="332" y="119"/>
                    <a:pt x="336" y="123"/>
                    <a:pt x="336" y="128"/>
                  </a:cubicBezTo>
                  <a:cubicBezTo>
                    <a:pt x="336" y="132"/>
                    <a:pt x="332" y="136"/>
                    <a:pt x="328" y="136"/>
                  </a:cubicBezTo>
                  <a:cubicBezTo>
                    <a:pt x="323" y="136"/>
                    <a:pt x="319" y="132"/>
                    <a:pt x="319" y="128"/>
                  </a:cubicBezTo>
                  <a:moveTo>
                    <a:pt x="302" y="128"/>
                  </a:moveTo>
                  <a:cubicBezTo>
                    <a:pt x="302" y="142"/>
                    <a:pt x="313" y="153"/>
                    <a:pt x="328" y="153"/>
                  </a:cubicBezTo>
                  <a:cubicBezTo>
                    <a:pt x="342" y="153"/>
                    <a:pt x="353" y="142"/>
                    <a:pt x="353" y="128"/>
                  </a:cubicBezTo>
                  <a:cubicBezTo>
                    <a:pt x="353" y="114"/>
                    <a:pt x="342" y="102"/>
                    <a:pt x="328" y="102"/>
                  </a:cubicBezTo>
                  <a:cubicBezTo>
                    <a:pt x="314" y="102"/>
                    <a:pt x="302" y="113"/>
                    <a:pt x="302" y="128"/>
                  </a:cubicBezTo>
                  <a:moveTo>
                    <a:pt x="92" y="127"/>
                  </a:moveTo>
                  <a:cubicBezTo>
                    <a:pt x="92" y="122"/>
                    <a:pt x="96" y="118"/>
                    <a:pt x="100" y="118"/>
                  </a:cubicBezTo>
                  <a:cubicBezTo>
                    <a:pt x="105" y="118"/>
                    <a:pt x="109" y="122"/>
                    <a:pt x="109" y="127"/>
                  </a:cubicBezTo>
                  <a:cubicBezTo>
                    <a:pt x="109" y="131"/>
                    <a:pt x="105" y="135"/>
                    <a:pt x="100" y="135"/>
                  </a:cubicBezTo>
                  <a:cubicBezTo>
                    <a:pt x="96" y="135"/>
                    <a:pt x="92" y="131"/>
                    <a:pt x="92" y="127"/>
                  </a:cubicBezTo>
                  <a:moveTo>
                    <a:pt x="75" y="127"/>
                  </a:moveTo>
                  <a:cubicBezTo>
                    <a:pt x="75" y="141"/>
                    <a:pt x="86" y="152"/>
                    <a:pt x="100" y="152"/>
                  </a:cubicBezTo>
                  <a:cubicBezTo>
                    <a:pt x="114" y="152"/>
                    <a:pt x="126" y="141"/>
                    <a:pt x="126" y="127"/>
                  </a:cubicBezTo>
                  <a:cubicBezTo>
                    <a:pt x="126" y="113"/>
                    <a:pt x="115" y="101"/>
                    <a:pt x="100" y="101"/>
                  </a:cubicBezTo>
                  <a:cubicBezTo>
                    <a:pt x="86" y="101"/>
                    <a:pt x="75" y="113"/>
                    <a:pt x="75" y="127"/>
                  </a:cubicBezTo>
                  <a:moveTo>
                    <a:pt x="433" y="60"/>
                  </a:moveTo>
                  <a:cubicBezTo>
                    <a:pt x="433" y="60"/>
                    <a:pt x="433" y="65"/>
                    <a:pt x="428" y="65"/>
                  </a:cubicBezTo>
                  <a:cubicBezTo>
                    <a:pt x="361" y="65"/>
                    <a:pt x="361" y="65"/>
                    <a:pt x="361" y="65"/>
                  </a:cubicBezTo>
                  <a:cubicBezTo>
                    <a:pt x="361" y="65"/>
                    <a:pt x="356" y="65"/>
                    <a:pt x="356" y="60"/>
                  </a:cubicBezTo>
                  <a:cubicBezTo>
                    <a:pt x="356" y="32"/>
                    <a:pt x="356" y="32"/>
                    <a:pt x="356" y="32"/>
                  </a:cubicBezTo>
                  <a:cubicBezTo>
                    <a:pt x="356" y="32"/>
                    <a:pt x="356" y="27"/>
                    <a:pt x="361" y="27"/>
                  </a:cubicBezTo>
                  <a:cubicBezTo>
                    <a:pt x="361" y="27"/>
                    <a:pt x="409" y="27"/>
                    <a:pt x="415" y="27"/>
                  </a:cubicBezTo>
                  <a:cubicBezTo>
                    <a:pt x="422" y="27"/>
                    <a:pt x="433" y="28"/>
                    <a:pt x="433" y="39"/>
                  </a:cubicBezTo>
                  <a:lnTo>
                    <a:pt x="433" y="60"/>
                  </a:lnTo>
                  <a:close/>
                  <a:moveTo>
                    <a:pt x="340" y="60"/>
                  </a:moveTo>
                  <a:cubicBezTo>
                    <a:pt x="340" y="60"/>
                    <a:pt x="340" y="65"/>
                    <a:pt x="335" y="65"/>
                  </a:cubicBezTo>
                  <a:cubicBezTo>
                    <a:pt x="267" y="65"/>
                    <a:pt x="267" y="65"/>
                    <a:pt x="267" y="65"/>
                  </a:cubicBezTo>
                  <a:cubicBezTo>
                    <a:pt x="267" y="65"/>
                    <a:pt x="262" y="65"/>
                    <a:pt x="262" y="60"/>
                  </a:cubicBezTo>
                  <a:cubicBezTo>
                    <a:pt x="262" y="31"/>
                    <a:pt x="262" y="31"/>
                    <a:pt x="262" y="31"/>
                  </a:cubicBezTo>
                  <a:cubicBezTo>
                    <a:pt x="262" y="31"/>
                    <a:pt x="262" y="26"/>
                    <a:pt x="267" y="27"/>
                  </a:cubicBezTo>
                  <a:cubicBezTo>
                    <a:pt x="335" y="27"/>
                    <a:pt x="335" y="27"/>
                    <a:pt x="335" y="27"/>
                  </a:cubicBezTo>
                  <a:cubicBezTo>
                    <a:pt x="335" y="27"/>
                    <a:pt x="340" y="27"/>
                    <a:pt x="340" y="32"/>
                  </a:cubicBezTo>
                  <a:lnTo>
                    <a:pt x="340" y="60"/>
                  </a:lnTo>
                  <a:close/>
                  <a:moveTo>
                    <a:pt x="246" y="59"/>
                  </a:moveTo>
                  <a:cubicBezTo>
                    <a:pt x="246" y="59"/>
                    <a:pt x="246" y="64"/>
                    <a:pt x="241" y="64"/>
                  </a:cubicBezTo>
                  <a:cubicBezTo>
                    <a:pt x="174" y="64"/>
                    <a:pt x="174" y="64"/>
                    <a:pt x="174" y="64"/>
                  </a:cubicBezTo>
                  <a:cubicBezTo>
                    <a:pt x="174" y="64"/>
                    <a:pt x="169" y="64"/>
                    <a:pt x="169" y="59"/>
                  </a:cubicBezTo>
                  <a:cubicBezTo>
                    <a:pt x="169" y="31"/>
                    <a:pt x="169" y="31"/>
                    <a:pt x="169" y="31"/>
                  </a:cubicBezTo>
                  <a:cubicBezTo>
                    <a:pt x="169" y="31"/>
                    <a:pt x="169" y="26"/>
                    <a:pt x="174" y="26"/>
                  </a:cubicBezTo>
                  <a:cubicBezTo>
                    <a:pt x="241" y="26"/>
                    <a:pt x="241" y="26"/>
                    <a:pt x="241" y="26"/>
                  </a:cubicBezTo>
                  <a:cubicBezTo>
                    <a:pt x="241" y="26"/>
                    <a:pt x="246" y="26"/>
                    <a:pt x="246" y="31"/>
                  </a:cubicBezTo>
                  <a:lnTo>
                    <a:pt x="246" y="59"/>
                  </a:lnTo>
                  <a:close/>
                  <a:moveTo>
                    <a:pt x="153" y="59"/>
                  </a:moveTo>
                  <a:cubicBezTo>
                    <a:pt x="153" y="59"/>
                    <a:pt x="153" y="64"/>
                    <a:pt x="148" y="64"/>
                  </a:cubicBezTo>
                  <a:cubicBezTo>
                    <a:pt x="80" y="64"/>
                    <a:pt x="80" y="64"/>
                    <a:pt x="80" y="64"/>
                  </a:cubicBezTo>
                  <a:cubicBezTo>
                    <a:pt x="80" y="64"/>
                    <a:pt x="75" y="64"/>
                    <a:pt x="75" y="59"/>
                  </a:cubicBezTo>
                  <a:cubicBezTo>
                    <a:pt x="75" y="31"/>
                    <a:pt x="75" y="31"/>
                    <a:pt x="75" y="31"/>
                  </a:cubicBezTo>
                  <a:cubicBezTo>
                    <a:pt x="75" y="31"/>
                    <a:pt x="75" y="26"/>
                    <a:pt x="80" y="26"/>
                  </a:cubicBezTo>
                  <a:cubicBezTo>
                    <a:pt x="148" y="26"/>
                    <a:pt x="148" y="26"/>
                    <a:pt x="148" y="26"/>
                  </a:cubicBezTo>
                  <a:cubicBezTo>
                    <a:pt x="148" y="26"/>
                    <a:pt x="153" y="26"/>
                    <a:pt x="153" y="31"/>
                  </a:cubicBezTo>
                  <a:lnTo>
                    <a:pt x="153" y="59"/>
                  </a:lnTo>
                  <a:close/>
                  <a:moveTo>
                    <a:pt x="56" y="113"/>
                  </a:moveTo>
                  <a:cubicBezTo>
                    <a:pt x="56" y="118"/>
                    <a:pt x="51" y="118"/>
                    <a:pt x="51" y="118"/>
                  </a:cubicBezTo>
                  <a:cubicBezTo>
                    <a:pt x="31" y="118"/>
                    <a:pt x="31" y="118"/>
                    <a:pt x="31" y="118"/>
                  </a:cubicBezTo>
                  <a:cubicBezTo>
                    <a:pt x="26" y="118"/>
                    <a:pt x="27" y="113"/>
                    <a:pt x="27" y="113"/>
                  </a:cubicBezTo>
                  <a:cubicBezTo>
                    <a:pt x="27" y="30"/>
                    <a:pt x="27" y="30"/>
                    <a:pt x="27" y="30"/>
                  </a:cubicBezTo>
                  <a:cubicBezTo>
                    <a:pt x="27" y="25"/>
                    <a:pt x="32" y="25"/>
                    <a:pt x="32" y="25"/>
                  </a:cubicBezTo>
                  <a:cubicBezTo>
                    <a:pt x="51" y="26"/>
                    <a:pt x="51" y="26"/>
                    <a:pt x="51" y="26"/>
                  </a:cubicBezTo>
                  <a:cubicBezTo>
                    <a:pt x="56" y="26"/>
                    <a:pt x="56" y="31"/>
                    <a:pt x="56" y="31"/>
                  </a:cubicBezTo>
                  <a:lnTo>
                    <a:pt x="56" y="113"/>
                  </a:lnTo>
                  <a:close/>
                  <a:moveTo>
                    <a:pt x="449" y="109"/>
                  </a:moveTo>
                  <a:cubicBezTo>
                    <a:pt x="449" y="27"/>
                    <a:pt x="449" y="27"/>
                    <a:pt x="449" y="27"/>
                  </a:cubicBezTo>
                  <a:cubicBezTo>
                    <a:pt x="449" y="27"/>
                    <a:pt x="449" y="2"/>
                    <a:pt x="424" y="2"/>
                  </a:cubicBezTo>
                  <a:cubicBezTo>
                    <a:pt x="300" y="2"/>
                    <a:pt x="300" y="2"/>
                    <a:pt x="300" y="2"/>
                  </a:cubicBezTo>
                  <a:cubicBezTo>
                    <a:pt x="172" y="1"/>
                    <a:pt x="172" y="1"/>
                    <a:pt x="172" y="1"/>
                  </a:cubicBezTo>
                  <a:cubicBezTo>
                    <a:pt x="18" y="1"/>
                    <a:pt x="18" y="1"/>
                    <a:pt x="18" y="1"/>
                  </a:cubicBezTo>
                  <a:cubicBezTo>
                    <a:pt x="18" y="1"/>
                    <a:pt x="8" y="0"/>
                    <a:pt x="8" y="10"/>
                  </a:cubicBezTo>
                  <a:cubicBezTo>
                    <a:pt x="7" y="67"/>
                    <a:pt x="7" y="67"/>
                    <a:pt x="7" y="67"/>
                  </a:cubicBezTo>
                  <a:cubicBezTo>
                    <a:pt x="4" y="67"/>
                    <a:pt x="0" y="70"/>
                    <a:pt x="0" y="76"/>
                  </a:cubicBezTo>
                  <a:cubicBezTo>
                    <a:pt x="0" y="123"/>
                    <a:pt x="0" y="123"/>
                    <a:pt x="0" y="123"/>
                  </a:cubicBezTo>
                  <a:cubicBezTo>
                    <a:pt x="0" y="123"/>
                    <a:pt x="0" y="133"/>
                    <a:pt x="10" y="133"/>
                  </a:cubicBezTo>
                  <a:cubicBezTo>
                    <a:pt x="73" y="133"/>
                    <a:pt x="73" y="133"/>
                    <a:pt x="73" y="133"/>
                  </a:cubicBezTo>
                  <a:cubicBezTo>
                    <a:pt x="72" y="131"/>
                    <a:pt x="72" y="129"/>
                    <a:pt x="72" y="127"/>
                  </a:cubicBezTo>
                  <a:cubicBezTo>
                    <a:pt x="72" y="111"/>
                    <a:pt x="85" y="98"/>
                    <a:pt x="100" y="98"/>
                  </a:cubicBezTo>
                  <a:cubicBezTo>
                    <a:pt x="116" y="98"/>
                    <a:pt x="129" y="111"/>
                    <a:pt x="129" y="127"/>
                  </a:cubicBezTo>
                  <a:cubicBezTo>
                    <a:pt x="129" y="129"/>
                    <a:pt x="129" y="131"/>
                    <a:pt x="128" y="133"/>
                  </a:cubicBezTo>
                  <a:cubicBezTo>
                    <a:pt x="171" y="133"/>
                    <a:pt x="171" y="133"/>
                    <a:pt x="171" y="133"/>
                  </a:cubicBezTo>
                  <a:cubicBezTo>
                    <a:pt x="300" y="133"/>
                    <a:pt x="300" y="133"/>
                    <a:pt x="300" y="133"/>
                  </a:cubicBezTo>
                  <a:cubicBezTo>
                    <a:pt x="300" y="133"/>
                    <a:pt x="300" y="133"/>
                    <a:pt x="300" y="133"/>
                  </a:cubicBezTo>
                  <a:cubicBezTo>
                    <a:pt x="299" y="131"/>
                    <a:pt x="299" y="130"/>
                    <a:pt x="299" y="128"/>
                  </a:cubicBezTo>
                  <a:cubicBezTo>
                    <a:pt x="299" y="112"/>
                    <a:pt x="312" y="99"/>
                    <a:pt x="328" y="99"/>
                  </a:cubicBezTo>
                  <a:cubicBezTo>
                    <a:pt x="344" y="99"/>
                    <a:pt x="356" y="112"/>
                    <a:pt x="356" y="128"/>
                  </a:cubicBezTo>
                  <a:cubicBezTo>
                    <a:pt x="356" y="130"/>
                    <a:pt x="356" y="132"/>
                    <a:pt x="356" y="134"/>
                  </a:cubicBezTo>
                  <a:cubicBezTo>
                    <a:pt x="363" y="134"/>
                    <a:pt x="363" y="134"/>
                    <a:pt x="363" y="134"/>
                  </a:cubicBezTo>
                  <a:cubicBezTo>
                    <a:pt x="448" y="117"/>
                    <a:pt x="448" y="117"/>
                    <a:pt x="448" y="117"/>
                  </a:cubicBezTo>
                  <a:cubicBezTo>
                    <a:pt x="448" y="114"/>
                    <a:pt x="449" y="112"/>
                    <a:pt x="449" y="10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2" name="Icon"/>
            <p:cNvSpPr>
              <a:spLocks noEditPoints="1"/>
            </p:cNvSpPr>
            <p:nvPr/>
          </p:nvSpPr>
          <p:spPr bwMode="auto">
            <a:xfrm>
              <a:off x="3201183" y="5905366"/>
              <a:ext cx="409329" cy="344854"/>
            </a:xfrm>
            <a:custGeom>
              <a:avLst/>
              <a:gdLst>
                <a:gd name="T0" fmla="*/ 240 w 290"/>
                <a:gd name="T1" fmla="*/ 86 h 244"/>
                <a:gd name="T2" fmla="*/ 50 w 290"/>
                <a:gd name="T3" fmla="*/ 87 h 244"/>
                <a:gd name="T4" fmla="*/ 70 w 290"/>
                <a:gd name="T5" fmla="*/ 30 h 244"/>
                <a:gd name="T6" fmla="*/ 83 w 290"/>
                <a:gd name="T7" fmla="*/ 24 h 244"/>
                <a:gd name="T8" fmla="*/ 124 w 290"/>
                <a:gd name="T9" fmla="*/ 24 h 244"/>
                <a:gd name="T10" fmla="*/ 165 w 290"/>
                <a:gd name="T11" fmla="*/ 23 h 244"/>
                <a:gd name="T12" fmla="*/ 206 w 290"/>
                <a:gd name="T13" fmla="*/ 23 h 244"/>
                <a:gd name="T14" fmla="*/ 219 w 290"/>
                <a:gd name="T15" fmla="*/ 29 h 244"/>
                <a:gd name="T16" fmla="*/ 240 w 290"/>
                <a:gd name="T17" fmla="*/ 86 h 244"/>
                <a:gd name="T18" fmla="*/ 25 w 290"/>
                <a:gd name="T19" fmla="*/ 128 h 244"/>
                <a:gd name="T20" fmla="*/ 45 w 290"/>
                <a:gd name="T21" fmla="*/ 108 h 244"/>
                <a:gd name="T22" fmla="*/ 65 w 290"/>
                <a:gd name="T23" fmla="*/ 128 h 244"/>
                <a:gd name="T24" fmla="*/ 45 w 290"/>
                <a:gd name="T25" fmla="*/ 148 h 244"/>
                <a:gd name="T26" fmla="*/ 25 w 290"/>
                <a:gd name="T27" fmla="*/ 128 h 244"/>
                <a:gd name="T28" fmla="*/ 225 w 290"/>
                <a:gd name="T29" fmla="*/ 127 h 244"/>
                <a:gd name="T30" fmla="*/ 245 w 290"/>
                <a:gd name="T31" fmla="*/ 107 h 244"/>
                <a:gd name="T32" fmla="*/ 265 w 290"/>
                <a:gd name="T33" fmla="*/ 127 h 244"/>
                <a:gd name="T34" fmla="*/ 245 w 290"/>
                <a:gd name="T35" fmla="*/ 147 h 244"/>
                <a:gd name="T36" fmla="*/ 225 w 290"/>
                <a:gd name="T37" fmla="*/ 127 h 244"/>
                <a:gd name="T38" fmla="*/ 290 w 290"/>
                <a:gd name="T39" fmla="*/ 196 h 244"/>
                <a:gd name="T40" fmla="*/ 290 w 290"/>
                <a:gd name="T41" fmla="*/ 108 h 244"/>
                <a:gd name="T42" fmla="*/ 267 w 290"/>
                <a:gd name="T43" fmla="*/ 85 h 244"/>
                <a:gd name="T44" fmla="*/ 264 w 290"/>
                <a:gd name="T45" fmla="*/ 86 h 244"/>
                <a:gd name="T46" fmla="*/ 239 w 290"/>
                <a:gd name="T47" fmla="*/ 20 h 244"/>
                <a:gd name="T48" fmla="*/ 206 w 290"/>
                <a:gd name="T49" fmla="*/ 0 h 244"/>
                <a:gd name="T50" fmla="*/ 164 w 290"/>
                <a:gd name="T51" fmla="*/ 0 h 244"/>
                <a:gd name="T52" fmla="*/ 124 w 290"/>
                <a:gd name="T53" fmla="*/ 0 h 244"/>
                <a:gd name="T54" fmla="*/ 83 w 290"/>
                <a:gd name="T55" fmla="*/ 1 h 244"/>
                <a:gd name="T56" fmla="*/ 50 w 290"/>
                <a:gd name="T57" fmla="*/ 21 h 244"/>
                <a:gd name="T58" fmla="*/ 26 w 290"/>
                <a:gd name="T59" fmla="*/ 87 h 244"/>
                <a:gd name="T60" fmla="*/ 23 w 290"/>
                <a:gd name="T61" fmla="*/ 87 h 244"/>
                <a:gd name="T62" fmla="*/ 0 w 290"/>
                <a:gd name="T63" fmla="*/ 109 h 244"/>
                <a:gd name="T64" fmla="*/ 1 w 290"/>
                <a:gd name="T65" fmla="*/ 198 h 244"/>
                <a:gd name="T66" fmla="*/ 23 w 290"/>
                <a:gd name="T67" fmla="*/ 198 h 244"/>
                <a:gd name="T68" fmla="*/ 24 w 290"/>
                <a:gd name="T69" fmla="*/ 222 h 244"/>
                <a:gd name="T70" fmla="*/ 24 w 290"/>
                <a:gd name="T71" fmla="*/ 222 h 244"/>
                <a:gd name="T72" fmla="*/ 24 w 290"/>
                <a:gd name="T73" fmla="*/ 223 h 244"/>
                <a:gd name="T74" fmla="*/ 46 w 290"/>
                <a:gd name="T75" fmla="*/ 244 h 244"/>
                <a:gd name="T76" fmla="*/ 67 w 290"/>
                <a:gd name="T77" fmla="*/ 222 h 244"/>
                <a:gd name="T78" fmla="*/ 67 w 290"/>
                <a:gd name="T79" fmla="*/ 221 h 244"/>
                <a:gd name="T80" fmla="*/ 67 w 290"/>
                <a:gd name="T81" fmla="*/ 221 h 244"/>
                <a:gd name="T82" fmla="*/ 67 w 290"/>
                <a:gd name="T83" fmla="*/ 197 h 244"/>
                <a:gd name="T84" fmla="*/ 224 w 290"/>
                <a:gd name="T85" fmla="*/ 196 h 244"/>
                <a:gd name="T86" fmla="*/ 224 w 290"/>
                <a:gd name="T87" fmla="*/ 221 h 244"/>
                <a:gd name="T88" fmla="*/ 224 w 290"/>
                <a:gd name="T89" fmla="*/ 221 h 244"/>
                <a:gd name="T90" fmla="*/ 224 w 290"/>
                <a:gd name="T91" fmla="*/ 221 h 244"/>
                <a:gd name="T92" fmla="*/ 246 w 290"/>
                <a:gd name="T93" fmla="*/ 243 h 244"/>
                <a:gd name="T94" fmla="*/ 268 w 290"/>
                <a:gd name="T95" fmla="*/ 221 h 244"/>
                <a:gd name="T96" fmla="*/ 268 w 290"/>
                <a:gd name="T97" fmla="*/ 220 h 244"/>
                <a:gd name="T98" fmla="*/ 268 w 290"/>
                <a:gd name="T99" fmla="*/ 220 h 244"/>
                <a:gd name="T100" fmla="*/ 268 w 290"/>
                <a:gd name="T101" fmla="*/ 196 h 244"/>
                <a:gd name="T102" fmla="*/ 290 w 290"/>
                <a:gd name="T103"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244">
                  <a:moveTo>
                    <a:pt x="240" y="86"/>
                  </a:moveTo>
                  <a:cubicBezTo>
                    <a:pt x="50" y="87"/>
                    <a:pt x="50" y="87"/>
                    <a:pt x="50" y="87"/>
                  </a:cubicBezTo>
                  <a:cubicBezTo>
                    <a:pt x="55" y="73"/>
                    <a:pt x="69" y="34"/>
                    <a:pt x="70" y="30"/>
                  </a:cubicBezTo>
                  <a:cubicBezTo>
                    <a:pt x="72" y="26"/>
                    <a:pt x="75" y="24"/>
                    <a:pt x="83" y="24"/>
                  </a:cubicBezTo>
                  <a:cubicBezTo>
                    <a:pt x="87" y="24"/>
                    <a:pt x="106" y="24"/>
                    <a:pt x="124" y="24"/>
                  </a:cubicBezTo>
                  <a:cubicBezTo>
                    <a:pt x="124" y="24"/>
                    <a:pt x="144" y="24"/>
                    <a:pt x="165" y="23"/>
                  </a:cubicBezTo>
                  <a:cubicBezTo>
                    <a:pt x="183" y="23"/>
                    <a:pt x="202" y="23"/>
                    <a:pt x="206" y="23"/>
                  </a:cubicBezTo>
                  <a:cubicBezTo>
                    <a:pt x="214" y="23"/>
                    <a:pt x="217" y="25"/>
                    <a:pt x="219" y="29"/>
                  </a:cubicBezTo>
                  <a:cubicBezTo>
                    <a:pt x="220" y="33"/>
                    <a:pt x="234" y="72"/>
                    <a:pt x="240" y="86"/>
                  </a:cubicBezTo>
                  <a:moveTo>
                    <a:pt x="25" y="128"/>
                  </a:moveTo>
                  <a:cubicBezTo>
                    <a:pt x="25" y="117"/>
                    <a:pt x="34" y="108"/>
                    <a:pt x="45" y="108"/>
                  </a:cubicBezTo>
                  <a:cubicBezTo>
                    <a:pt x="56" y="108"/>
                    <a:pt x="65" y="117"/>
                    <a:pt x="65" y="128"/>
                  </a:cubicBezTo>
                  <a:cubicBezTo>
                    <a:pt x="65" y="139"/>
                    <a:pt x="56" y="148"/>
                    <a:pt x="45" y="148"/>
                  </a:cubicBezTo>
                  <a:cubicBezTo>
                    <a:pt x="35" y="148"/>
                    <a:pt x="26" y="139"/>
                    <a:pt x="25" y="128"/>
                  </a:cubicBezTo>
                  <a:moveTo>
                    <a:pt x="225" y="127"/>
                  </a:moveTo>
                  <a:cubicBezTo>
                    <a:pt x="225" y="116"/>
                    <a:pt x="234" y="107"/>
                    <a:pt x="245" y="107"/>
                  </a:cubicBezTo>
                  <a:cubicBezTo>
                    <a:pt x="256" y="107"/>
                    <a:pt x="265" y="116"/>
                    <a:pt x="265" y="127"/>
                  </a:cubicBezTo>
                  <a:cubicBezTo>
                    <a:pt x="265" y="138"/>
                    <a:pt x="256" y="147"/>
                    <a:pt x="245" y="147"/>
                  </a:cubicBezTo>
                  <a:cubicBezTo>
                    <a:pt x="234" y="147"/>
                    <a:pt x="225" y="138"/>
                    <a:pt x="225" y="127"/>
                  </a:cubicBezTo>
                  <a:moveTo>
                    <a:pt x="290" y="196"/>
                  </a:moveTo>
                  <a:cubicBezTo>
                    <a:pt x="290" y="108"/>
                    <a:pt x="290" y="108"/>
                    <a:pt x="290" y="108"/>
                  </a:cubicBezTo>
                  <a:cubicBezTo>
                    <a:pt x="290" y="108"/>
                    <a:pt x="290" y="85"/>
                    <a:pt x="267" y="85"/>
                  </a:cubicBezTo>
                  <a:cubicBezTo>
                    <a:pt x="264" y="86"/>
                    <a:pt x="264" y="86"/>
                    <a:pt x="264" y="86"/>
                  </a:cubicBezTo>
                  <a:cubicBezTo>
                    <a:pt x="259" y="73"/>
                    <a:pt x="242" y="26"/>
                    <a:pt x="239" y="20"/>
                  </a:cubicBezTo>
                  <a:cubicBezTo>
                    <a:pt x="235" y="12"/>
                    <a:pt x="226" y="0"/>
                    <a:pt x="206" y="0"/>
                  </a:cubicBezTo>
                  <a:cubicBezTo>
                    <a:pt x="197" y="0"/>
                    <a:pt x="181" y="0"/>
                    <a:pt x="164" y="0"/>
                  </a:cubicBezTo>
                  <a:cubicBezTo>
                    <a:pt x="144" y="0"/>
                    <a:pt x="124" y="0"/>
                    <a:pt x="124" y="0"/>
                  </a:cubicBezTo>
                  <a:cubicBezTo>
                    <a:pt x="108" y="0"/>
                    <a:pt x="91" y="1"/>
                    <a:pt x="83" y="1"/>
                  </a:cubicBezTo>
                  <a:cubicBezTo>
                    <a:pt x="62" y="1"/>
                    <a:pt x="53" y="13"/>
                    <a:pt x="50" y="21"/>
                  </a:cubicBezTo>
                  <a:cubicBezTo>
                    <a:pt x="47" y="28"/>
                    <a:pt x="30" y="74"/>
                    <a:pt x="26" y="87"/>
                  </a:cubicBezTo>
                  <a:cubicBezTo>
                    <a:pt x="23" y="87"/>
                    <a:pt x="23" y="87"/>
                    <a:pt x="23" y="87"/>
                  </a:cubicBezTo>
                  <a:cubicBezTo>
                    <a:pt x="23" y="87"/>
                    <a:pt x="0" y="87"/>
                    <a:pt x="0" y="109"/>
                  </a:cubicBezTo>
                  <a:cubicBezTo>
                    <a:pt x="1" y="198"/>
                    <a:pt x="1" y="198"/>
                    <a:pt x="1" y="198"/>
                  </a:cubicBezTo>
                  <a:cubicBezTo>
                    <a:pt x="23" y="198"/>
                    <a:pt x="23" y="198"/>
                    <a:pt x="23" y="198"/>
                  </a:cubicBezTo>
                  <a:cubicBezTo>
                    <a:pt x="24" y="222"/>
                    <a:pt x="24" y="222"/>
                    <a:pt x="24" y="222"/>
                  </a:cubicBezTo>
                  <a:cubicBezTo>
                    <a:pt x="24" y="222"/>
                    <a:pt x="24" y="222"/>
                    <a:pt x="24" y="222"/>
                  </a:cubicBezTo>
                  <a:cubicBezTo>
                    <a:pt x="24" y="222"/>
                    <a:pt x="24" y="222"/>
                    <a:pt x="24" y="223"/>
                  </a:cubicBezTo>
                  <a:cubicBezTo>
                    <a:pt x="24" y="235"/>
                    <a:pt x="34" y="244"/>
                    <a:pt x="46" y="244"/>
                  </a:cubicBezTo>
                  <a:cubicBezTo>
                    <a:pt x="58" y="244"/>
                    <a:pt x="67" y="234"/>
                    <a:pt x="67" y="222"/>
                  </a:cubicBezTo>
                  <a:cubicBezTo>
                    <a:pt x="67" y="222"/>
                    <a:pt x="67" y="222"/>
                    <a:pt x="67" y="221"/>
                  </a:cubicBezTo>
                  <a:cubicBezTo>
                    <a:pt x="67" y="221"/>
                    <a:pt x="67" y="221"/>
                    <a:pt x="67" y="221"/>
                  </a:cubicBezTo>
                  <a:cubicBezTo>
                    <a:pt x="67" y="197"/>
                    <a:pt x="67" y="197"/>
                    <a:pt x="67" y="197"/>
                  </a:cubicBezTo>
                  <a:cubicBezTo>
                    <a:pt x="224" y="196"/>
                    <a:pt x="224" y="196"/>
                    <a:pt x="224" y="196"/>
                  </a:cubicBezTo>
                  <a:cubicBezTo>
                    <a:pt x="224" y="221"/>
                    <a:pt x="224" y="221"/>
                    <a:pt x="224" y="221"/>
                  </a:cubicBezTo>
                  <a:cubicBezTo>
                    <a:pt x="224" y="221"/>
                    <a:pt x="224" y="221"/>
                    <a:pt x="224" y="221"/>
                  </a:cubicBezTo>
                  <a:cubicBezTo>
                    <a:pt x="224" y="221"/>
                    <a:pt x="224" y="221"/>
                    <a:pt x="224" y="221"/>
                  </a:cubicBezTo>
                  <a:cubicBezTo>
                    <a:pt x="224" y="234"/>
                    <a:pt x="234" y="243"/>
                    <a:pt x="246" y="243"/>
                  </a:cubicBezTo>
                  <a:cubicBezTo>
                    <a:pt x="258" y="243"/>
                    <a:pt x="268" y="233"/>
                    <a:pt x="268" y="221"/>
                  </a:cubicBezTo>
                  <a:cubicBezTo>
                    <a:pt x="268" y="221"/>
                    <a:pt x="268" y="221"/>
                    <a:pt x="268" y="220"/>
                  </a:cubicBezTo>
                  <a:cubicBezTo>
                    <a:pt x="268" y="220"/>
                    <a:pt x="268" y="220"/>
                    <a:pt x="268" y="220"/>
                  </a:cubicBezTo>
                  <a:cubicBezTo>
                    <a:pt x="268" y="196"/>
                    <a:pt x="268" y="196"/>
                    <a:pt x="268" y="196"/>
                  </a:cubicBezTo>
                  <a:lnTo>
                    <a:pt x="29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3" name="Icon"/>
            <p:cNvSpPr>
              <a:spLocks noEditPoints="1"/>
            </p:cNvSpPr>
            <p:nvPr/>
          </p:nvSpPr>
          <p:spPr bwMode="auto">
            <a:xfrm>
              <a:off x="6182030" y="5854449"/>
              <a:ext cx="218823" cy="446689"/>
            </a:xfrm>
            <a:custGeom>
              <a:avLst/>
              <a:gdLst>
                <a:gd name="T0" fmla="*/ 149 w 151"/>
                <a:gd name="T1" fmla="*/ 294 h 311"/>
                <a:gd name="T2" fmla="*/ 133 w 151"/>
                <a:gd name="T3" fmla="*/ 310 h 311"/>
                <a:gd name="T4" fmla="*/ 116 w 151"/>
                <a:gd name="T5" fmla="*/ 294 h 311"/>
                <a:gd name="T6" fmla="*/ 116 w 151"/>
                <a:gd name="T7" fmla="*/ 294 h 311"/>
                <a:gd name="T8" fmla="*/ 117 w 151"/>
                <a:gd name="T9" fmla="*/ 188 h 311"/>
                <a:gd name="T10" fmla="*/ 99 w 151"/>
                <a:gd name="T11" fmla="*/ 188 h 311"/>
                <a:gd name="T12" fmla="*/ 100 w 151"/>
                <a:gd name="T13" fmla="*/ 26 h 311"/>
                <a:gd name="T14" fmla="*/ 100 w 151"/>
                <a:gd name="T15" fmla="*/ 26 h 311"/>
                <a:gd name="T16" fmla="*/ 126 w 151"/>
                <a:gd name="T17" fmla="*/ 1 h 311"/>
                <a:gd name="T18" fmla="*/ 151 w 151"/>
                <a:gd name="T19" fmla="*/ 26 h 311"/>
                <a:gd name="T20" fmla="*/ 151 w 151"/>
                <a:gd name="T21" fmla="*/ 26 h 311"/>
                <a:gd name="T22" fmla="*/ 150 w 151"/>
                <a:gd name="T23" fmla="*/ 176 h 311"/>
                <a:gd name="T24" fmla="*/ 150 w 151"/>
                <a:gd name="T25" fmla="*/ 189 h 311"/>
                <a:gd name="T26" fmla="*/ 149 w 151"/>
                <a:gd name="T27" fmla="*/ 294 h 311"/>
                <a:gd name="T28" fmla="*/ 77 w 151"/>
                <a:gd name="T29" fmla="*/ 104 h 311"/>
                <a:gd name="T30" fmla="*/ 77 w 151"/>
                <a:gd name="T31" fmla="*/ 79 h 311"/>
                <a:gd name="T32" fmla="*/ 77 w 151"/>
                <a:gd name="T33" fmla="*/ 76 h 311"/>
                <a:gd name="T34" fmla="*/ 77 w 151"/>
                <a:gd name="T35" fmla="*/ 6 h 311"/>
                <a:gd name="T36" fmla="*/ 77 w 151"/>
                <a:gd name="T37" fmla="*/ 6 h 311"/>
                <a:gd name="T38" fmla="*/ 72 w 151"/>
                <a:gd name="T39" fmla="*/ 0 h 311"/>
                <a:gd name="T40" fmla="*/ 66 w 151"/>
                <a:gd name="T41" fmla="*/ 6 h 311"/>
                <a:gd name="T42" fmla="*/ 66 w 151"/>
                <a:gd name="T43" fmla="*/ 6 h 311"/>
                <a:gd name="T44" fmla="*/ 66 w 151"/>
                <a:gd name="T45" fmla="*/ 76 h 311"/>
                <a:gd name="T46" fmla="*/ 55 w 151"/>
                <a:gd name="T47" fmla="*/ 76 h 311"/>
                <a:gd name="T48" fmla="*/ 56 w 151"/>
                <a:gd name="T49" fmla="*/ 6 h 311"/>
                <a:gd name="T50" fmla="*/ 56 w 151"/>
                <a:gd name="T51" fmla="*/ 6 h 311"/>
                <a:gd name="T52" fmla="*/ 50 w 151"/>
                <a:gd name="T53" fmla="*/ 0 h 311"/>
                <a:gd name="T54" fmla="*/ 44 w 151"/>
                <a:gd name="T55" fmla="*/ 6 h 311"/>
                <a:gd name="T56" fmla="*/ 44 w 151"/>
                <a:gd name="T57" fmla="*/ 6 h 311"/>
                <a:gd name="T58" fmla="*/ 44 w 151"/>
                <a:gd name="T59" fmla="*/ 76 h 311"/>
                <a:gd name="T60" fmla="*/ 33 w 151"/>
                <a:gd name="T61" fmla="*/ 76 h 311"/>
                <a:gd name="T62" fmla="*/ 34 w 151"/>
                <a:gd name="T63" fmla="*/ 6 h 311"/>
                <a:gd name="T64" fmla="*/ 34 w 151"/>
                <a:gd name="T65" fmla="*/ 6 h 311"/>
                <a:gd name="T66" fmla="*/ 28 w 151"/>
                <a:gd name="T67" fmla="*/ 0 h 311"/>
                <a:gd name="T68" fmla="*/ 23 w 151"/>
                <a:gd name="T69" fmla="*/ 6 h 311"/>
                <a:gd name="T70" fmla="*/ 23 w 151"/>
                <a:gd name="T71" fmla="*/ 6 h 311"/>
                <a:gd name="T72" fmla="*/ 22 w 151"/>
                <a:gd name="T73" fmla="*/ 76 h 311"/>
                <a:gd name="T74" fmla="*/ 12 w 151"/>
                <a:gd name="T75" fmla="*/ 76 h 311"/>
                <a:gd name="T76" fmla="*/ 12 w 151"/>
                <a:gd name="T77" fmla="*/ 6 h 311"/>
                <a:gd name="T78" fmla="*/ 12 w 151"/>
                <a:gd name="T79" fmla="*/ 6 h 311"/>
                <a:gd name="T80" fmla="*/ 6 w 151"/>
                <a:gd name="T81" fmla="*/ 0 h 311"/>
                <a:gd name="T82" fmla="*/ 1 w 151"/>
                <a:gd name="T83" fmla="*/ 6 h 311"/>
                <a:gd name="T84" fmla="*/ 1 w 151"/>
                <a:gd name="T85" fmla="*/ 6 h 311"/>
                <a:gd name="T86" fmla="*/ 0 w 151"/>
                <a:gd name="T87" fmla="*/ 76 h 311"/>
                <a:gd name="T88" fmla="*/ 0 w 151"/>
                <a:gd name="T89" fmla="*/ 79 h 311"/>
                <a:gd name="T90" fmla="*/ 0 w 151"/>
                <a:gd name="T91" fmla="*/ 104 h 311"/>
                <a:gd name="T92" fmla="*/ 0 w 151"/>
                <a:gd name="T93" fmla="*/ 104 h 311"/>
                <a:gd name="T94" fmla="*/ 19 w 151"/>
                <a:gd name="T95" fmla="*/ 123 h 311"/>
                <a:gd name="T96" fmla="*/ 19 w 151"/>
                <a:gd name="T97" fmla="*/ 123 h 311"/>
                <a:gd name="T98" fmla="*/ 21 w 151"/>
                <a:gd name="T99" fmla="*/ 123 h 311"/>
                <a:gd name="T100" fmla="*/ 20 w 151"/>
                <a:gd name="T101" fmla="*/ 295 h 311"/>
                <a:gd name="T102" fmla="*/ 21 w 151"/>
                <a:gd name="T103" fmla="*/ 295 h 311"/>
                <a:gd name="T104" fmla="*/ 37 w 151"/>
                <a:gd name="T105" fmla="*/ 311 h 311"/>
                <a:gd name="T106" fmla="*/ 54 w 151"/>
                <a:gd name="T107" fmla="*/ 295 h 311"/>
                <a:gd name="T108" fmla="*/ 54 w 151"/>
                <a:gd name="T109" fmla="*/ 295 h 311"/>
                <a:gd name="T110" fmla="*/ 55 w 151"/>
                <a:gd name="T111" fmla="*/ 123 h 311"/>
                <a:gd name="T112" fmla="*/ 57 w 151"/>
                <a:gd name="T113" fmla="*/ 123 h 311"/>
                <a:gd name="T114" fmla="*/ 57 w 151"/>
                <a:gd name="T115" fmla="*/ 123 h 311"/>
                <a:gd name="T116" fmla="*/ 57 w 151"/>
                <a:gd name="T117" fmla="*/ 123 h 311"/>
                <a:gd name="T118" fmla="*/ 77 w 151"/>
                <a:gd name="T119"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311">
                  <a:moveTo>
                    <a:pt x="149" y="294"/>
                  </a:moveTo>
                  <a:cubicBezTo>
                    <a:pt x="149" y="303"/>
                    <a:pt x="142" y="310"/>
                    <a:pt x="133" y="310"/>
                  </a:cubicBezTo>
                  <a:cubicBezTo>
                    <a:pt x="124" y="310"/>
                    <a:pt x="116" y="303"/>
                    <a:pt x="116" y="294"/>
                  </a:cubicBezTo>
                  <a:cubicBezTo>
                    <a:pt x="116" y="294"/>
                    <a:pt x="116" y="294"/>
                    <a:pt x="116" y="294"/>
                  </a:cubicBezTo>
                  <a:cubicBezTo>
                    <a:pt x="117" y="188"/>
                    <a:pt x="117" y="188"/>
                    <a:pt x="117" y="188"/>
                  </a:cubicBezTo>
                  <a:cubicBezTo>
                    <a:pt x="99" y="188"/>
                    <a:pt x="99" y="188"/>
                    <a:pt x="99" y="188"/>
                  </a:cubicBezTo>
                  <a:cubicBezTo>
                    <a:pt x="100" y="26"/>
                    <a:pt x="100" y="26"/>
                    <a:pt x="100" y="26"/>
                  </a:cubicBezTo>
                  <a:cubicBezTo>
                    <a:pt x="100" y="26"/>
                    <a:pt x="100" y="26"/>
                    <a:pt x="100" y="26"/>
                  </a:cubicBezTo>
                  <a:cubicBezTo>
                    <a:pt x="100" y="12"/>
                    <a:pt x="112" y="1"/>
                    <a:pt x="126" y="1"/>
                  </a:cubicBezTo>
                  <a:cubicBezTo>
                    <a:pt x="139" y="1"/>
                    <a:pt x="151" y="13"/>
                    <a:pt x="151" y="26"/>
                  </a:cubicBezTo>
                  <a:cubicBezTo>
                    <a:pt x="151" y="26"/>
                    <a:pt x="151" y="26"/>
                    <a:pt x="151" y="26"/>
                  </a:cubicBezTo>
                  <a:cubicBezTo>
                    <a:pt x="150" y="176"/>
                    <a:pt x="150" y="176"/>
                    <a:pt x="150" y="176"/>
                  </a:cubicBezTo>
                  <a:cubicBezTo>
                    <a:pt x="150" y="189"/>
                    <a:pt x="150" y="189"/>
                    <a:pt x="150" y="189"/>
                  </a:cubicBezTo>
                  <a:cubicBezTo>
                    <a:pt x="149" y="294"/>
                    <a:pt x="149" y="294"/>
                    <a:pt x="149" y="294"/>
                  </a:cubicBezTo>
                  <a:close/>
                  <a:moveTo>
                    <a:pt x="77" y="104"/>
                  </a:moveTo>
                  <a:cubicBezTo>
                    <a:pt x="77" y="79"/>
                    <a:pt x="77" y="79"/>
                    <a:pt x="77" y="79"/>
                  </a:cubicBezTo>
                  <a:cubicBezTo>
                    <a:pt x="77" y="76"/>
                    <a:pt x="77" y="76"/>
                    <a:pt x="77" y="76"/>
                  </a:cubicBezTo>
                  <a:cubicBezTo>
                    <a:pt x="77" y="6"/>
                    <a:pt x="77" y="6"/>
                    <a:pt x="77" y="6"/>
                  </a:cubicBezTo>
                  <a:cubicBezTo>
                    <a:pt x="77" y="6"/>
                    <a:pt x="77" y="6"/>
                    <a:pt x="77" y="6"/>
                  </a:cubicBezTo>
                  <a:cubicBezTo>
                    <a:pt x="77" y="3"/>
                    <a:pt x="75" y="0"/>
                    <a:pt x="72" y="0"/>
                  </a:cubicBezTo>
                  <a:cubicBezTo>
                    <a:pt x="69" y="0"/>
                    <a:pt x="66" y="3"/>
                    <a:pt x="66" y="6"/>
                  </a:cubicBezTo>
                  <a:cubicBezTo>
                    <a:pt x="66" y="6"/>
                    <a:pt x="66" y="6"/>
                    <a:pt x="66" y="6"/>
                  </a:cubicBezTo>
                  <a:cubicBezTo>
                    <a:pt x="66" y="76"/>
                    <a:pt x="66" y="76"/>
                    <a:pt x="66" y="76"/>
                  </a:cubicBezTo>
                  <a:cubicBezTo>
                    <a:pt x="55" y="76"/>
                    <a:pt x="55" y="76"/>
                    <a:pt x="55" y="76"/>
                  </a:cubicBezTo>
                  <a:cubicBezTo>
                    <a:pt x="56" y="6"/>
                    <a:pt x="56" y="6"/>
                    <a:pt x="56" y="6"/>
                  </a:cubicBezTo>
                  <a:cubicBezTo>
                    <a:pt x="56" y="6"/>
                    <a:pt x="56" y="6"/>
                    <a:pt x="56" y="6"/>
                  </a:cubicBezTo>
                  <a:cubicBezTo>
                    <a:pt x="56" y="3"/>
                    <a:pt x="53" y="0"/>
                    <a:pt x="50" y="0"/>
                  </a:cubicBezTo>
                  <a:cubicBezTo>
                    <a:pt x="47" y="0"/>
                    <a:pt x="44" y="3"/>
                    <a:pt x="44" y="6"/>
                  </a:cubicBezTo>
                  <a:cubicBezTo>
                    <a:pt x="44" y="6"/>
                    <a:pt x="44" y="6"/>
                    <a:pt x="44" y="6"/>
                  </a:cubicBezTo>
                  <a:cubicBezTo>
                    <a:pt x="44" y="76"/>
                    <a:pt x="44" y="76"/>
                    <a:pt x="44" y="76"/>
                  </a:cubicBezTo>
                  <a:cubicBezTo>
                    <a:pt x="33" y="76"/>
                    <a:pt x="33" y="76"/>
                    <a:pt x="33" y="76"/>
                  </a:cubicBezTo>
                  <a:cubicBezTo>
                    <a:pt x="34" y="6"/>
                    <a:pt x="34" y="6"/>
                    <a:pt x="34" y="6"/>
                  </a:cubicBezTo>
                  <a:cubicBezTo>
                    <a:pt x="34" y="6"/>
                    <a:pt x="34" y="6"/>
                    <a:pt x="34" y="6"/>
                  </a:cubicBezTo>
                  <a:cubicBezTo>
                    <a:pt x="34" y="3"/>
                    <a:pt x="31" y="0"/>
                    <a:pt x="28" y="0"/>
                  </a:cubicBezTo>
                  <a:cubicBezTo>
                    <a:pt x="25" y="0"/>
                    <a:pt x="23" y="3"/>
                    <a:pt x="23" y="6"/>
                  </a:cubicBezTo>
                  <a:cubicBezTo>
                    <a:pt x="23" y="6"/>
                    <a:pt x="23" y="6"/>
                    <a:pt x="23" y="6"/>
                  </a:cubicBezTo>
                  <a:cubicBezTo>
                    <a:pt x="22" y="76"/>
                    <a:pt x="22" y="76"/>
                    <a:pt x="22" y="76"/>
                  </a:cubicBezTo>
                  <a:cubicBezTo>
                    <a:pt x="12" y="76"/>
                    <a:pt x="12" y="76"/>
                    <a:pt x="12" y="76"/>
                  </a:cubicBezTo>
                  <a:cubicBezTo>
                    <a:pt x="12" y="6"/>
                    <a:pt x="12" y="6"/>
                    <a:pt x="12" y="6"/>
                  </a:cubicBezTo>
                  <a:cubicBezTo>
                    <a:pt x="12" y="6"/>
                    <a:pt x="12" y="6"/>
                    <a:pt x="12" y="6"/>
                  </a:cubicBezTo>
                  <a:cubicBezTo>
                    <a:pt x="12" y="3"/>
                    <a:pt x="10" y="0"/>
                    <a:pt x="6" y="0"/>
                  </a:cubicBezTo>
                  <a:cubicBezTo>
                    <a:pt x="3" y="0"/>
                    <a:pt x="1" y="3"/>
                    <a:pt x="1" y="6"/>
                  </a:cubicBezTo>
                  <a:cubicBezTo>
                    <a:pt x="1" y="6"/>
                    <a:pt x="1" y="6"/>
                    <a:pt x="1" y="6"/>
                  </a:cubicBezTo>
                  <a:cubicBezTo>
                    <a:pt x="0" y="76"/>
                    <a:pt x="0" y="76"/>
                    <a:pt x="0" y="76"/>
                  </a:cubicBezTo>
                  <a:cubicBezTo>
                    <a:pt x="0" y="79"/>
                    <a:pt x="0" y="79"/>
                    <a:pt x="0" y="79"/>
                  </a:cubicBezTo>
                  <a:cubicBezTo>
                    <a:pt x="0" y="104"/>
                    <a:pt x="0" y="104"/>
                    <a:pt x="0" y="104"/>
                  </a:cubicBezTo>
                  <a:cubicBezTo>
                    <a:pt x="0" y="104"/>
                    <a:pt x="0" y="104"/>
                    <a:pt x="0" y="104"/>
                  </a:cubicBezTo>
                  <a:cubicBezTo>
                    <a:pt x="0" y="114"/>
                    <a:pt x="9" y="123"/>
                    <a:pt x="19" y="123"/>
                  </a:cubicBezTo>
                  <a:cubicBezTo>
                    <a:pt x="19" y="123"/>
                    <a:pt x="19" y="123"/>
                    <a:pt x="19" y="123"/>
                  </a:cubicBezTo>
                  <a:cubicBezTo>
                    <a:pt x="21" y="123"/>
                    <a:pt x="21" y="123"/>
                    <a:pt x="21" y="123"/>
                  </a:cubicBezTo>
                  <a:cubicBezTo>
                    <a:pt x="20" y="295"/>
                    <a:pt x="20" y="295"/>
                    <a:pt x="20" y="295"/>
                  </a:cubicBezTo>
                  <a:cubicBezTo>
                    <a:pt x="21" y="295"/>
                    <a:pt x="21" y="295"/>
                    <a:pt x="21" y="295"/>
                  </a:cubicBezTo>
                  <a:cubicBezTo>
                    <a:pt x="21" y="304"/>
                    <a:pt x="28" y="311"/>
                    <a:pt x="37" y="311"/>
                  </a:cubicBezTo>
                  <a:cubicBezTo>
                    <a:pt x="46" y="311"/>
                    <a:pt x="53" y="304"/>
                    <a:pt x="54" y="295"/>
                  </a:cubicBezTo>
                  <a:cubicBezTo>
                    <a:pt x="54" y="295"/>
                    <a:pt x="54" y="295"/>
                    <a:pt x="54" y="295"/>
                  </a:cubicBezTo>
                  <a:cubicBezTo>
                    <a:pt x="55" y="123"/>
                    <a:pt x="55" y="123"/>
                    <a:pt x="55" y="123"/>
                  </a:cubicBezTo>
                  <a:cubicBezTo>
                    <a:pt x="57" y="123"/>
                    <a:pt x="57" y="123"/>
                    <a:pt x="57" y="123"/>
                  </a:cubicBezTo>
                  <a:cubicBezTo>
                    <a:pt x="57" y="123"/>
                    <a:pt x="57" y="123"/>
                    <a:pt x="57" y="123"/>
                  </a:cubicBezTo>
                  <a:cubicBezTo>
                    <a:pt x="57" y="123"/>
                    <a:pt x="57" y="123"/>
                    <a:pt x="57" y="123"/>
                  </a:cubicBezTo>
                  <a:cubicBezTo>
                    <a:pt x="68" y="123"/>
                    <a:pt x="76" y="115"/>
                    <a:pt x="77"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4" name="Icon"/>
            <p:cNvSpPr>
              <a:spLocks noEditPoints="1"/>
            </p:cNvSpPr>
            <p:nvPr/>
          </p:nvSpPr>
          <p:spPr bwMode="auto">
            <a:xfrm>
              <a:off x="3812269" y="5858322"/>
              <a:ext cx="429210" cy="438943"/>
            </a:xfrm>
            <a:custGeom>
              <a:avLst/>
              <a:gdLst>
                <a:gd name="T0" fmla="*/ 145 w 184"/>
                <a:gd name="T1" fmla="*/ 95 h 188"/>
                <a:gd name="T2" fmla="*/ 161 w 184"/>
                <a:gd name="T3" fmla="*/ 69 h 188"/>
                <a:gd name="T4" fmla="*/ 151 w 184"/>
                <a:gd name="T5" fmla="*/ 27 h 188"/>
                <a:gd name="T6" fmla="*/ 125 w 184"/>
                <a:gd name="T7" fmla="*/ 27 h 188"/>
                <a:gd name="T8" fmla="*/ 151 w 184"/>
                <a:gd name="T9" fmla="*/ 27 h 188"/>
                <a:gd name="T10" fmla="*/ 138 w 184"/>
                <a:gd name="T11" fmla="*/ 121 h 188"/>
                <a:gd name="T12" fmla="*/ 120 w 184"/>
                <a:gd name="T13" fmla="*/ 110 h 188"/>
                <a:gd name="T14" fmla="*/ 123 w 184"/>
                <a:gd name="T15" fmla="*/ 36 h 188"/>
                <a:gd name="T16" fmla="*/ 94 w 184"/>
                <a:gd name="T17" fmla="*/ 36 h 188"/>
                <a:gd name="T18" fmla="*/ 123 w 184"/>
                <a:gd name="T19" fmla="*/ 36 h 188"/>
                <a:gd name="T20" fmla="*/ 108 w 184"/>
                <a:gd name="T21" fmla="*/ 18 h 188"/>
                <a:gd name="T22" fmla="*/ 108 w 184"/>
                <a:gd name="T23" fmla="*/ 8 h 188"/>
                <a:gd name="T24" fmla="*/ 93 w 184"/>
                <a:gd name="T25" fmla="*/ 20 h 188"/>
                <a:gd name="T26" fmla="*/ 63 w 184"/>
                <a:gd name="T27" fmla="*/ 20 h 188"/>
                <a:gd name="T28" fmla="*/ 93 w 184"/>
                <a:gd name="T29" fmla="*/ 20 h 188"/>
                <a:gd name="T30" fmla="*/ 47 w 184"/>
                <a:gd name="T31" fmla="*/ 34 h 188"/>
                <a:gd name="T32" fmla="*/ 47 w 184"/>
                <a:gd name="T33" fmla="*/ 23 h 188"/>
                <a:gd name="T34" fmla="*/ 22 w 184"/>
                <a:gd name="T35" fmla="*/ 84 h 188"/>
                <a:gd name="T36" fmla="*/ 12 w 184"/>
                <a:gd name="T37" fmla="*/ 54 h 188"/>
                <a:gd name="T38" fmla="*/ 22 w 184"/>
                <a:gd name="T39" fmla="*/ 84 h 188"/>
                <a:gd name="T40" fmla="*/ 55 w 184"/>
                <a:gd name="T41" fmla="*/ 141 h 188"/>
                <a:gd name="T42" fmla="*/ 42 w 184"/>
                <a:gd name="T43" fmla="*/ 145 h 188"/>
                <a:gd name="T44" fmla="*/ 60 w 184"/>
                <a:gd name="T45" fmla="*/ 45 h 188"/>
                <a:gd name="T46" fmla="*/ 91 w 184"/>
                <a:gd name="T47" fmla="*/ 45 h 188"/>
                <a:gd name="T48" fmla="*/ 60 w 184"/>
                <a:gd name="T49" fmla="*/ 45 h 188"/>
                <a:gd name="T50" fmla="*/ 112 w 184"/>
                <a:gd name="T51" fmla="*/ 136 h 188"/>
                <a:gd name="T52" fmla="*/ 96 w 184"/>
                <a:gd name="T53" fmla="*/ 162 h 188"/>
                <a:gd name="T54" fmla="*/ 166 w 184"/>
                <a:gd name="T55" fmla="*/ 26 h 188"/>
                <a:gd name="T56" fmla="*/ 89 w 184"/>
                <a:gd name="T57" fmla="*/ 1 h 188"/>
                <a:gd name="T58" fmla="*/ 0 w 184"/>
                <a:gd name="T59" fmla="*/ 42 h 188"/>
                <a:gd name="T60" fmla="*/ 13 w 184"/>
                <a:gd name="T61" fmla="*/ 139 h 188"/>
                <a:gd name="T62" fmla="*/ 93 w 184"/>
                <a:gd name="T63" fmla="*/ 183 h 188"/>
                <a:gd name="T64" fmla="*/ 179 w 184"/>
                <a:gd name="T65" fmla="*/ 122 h 188"/>
                <a:gd name="T66" fmla="*/ 166 w 184"/>
                <a:gd name="T67" fmla="*/ 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88">
                  <a:moveTo>
                    <a:pt x="162" y="87"/>
                  </a:moveTo>
                  <a:cubicBezTo>
                    <a:pt x="157" y="94"/>
                    <a:pt x="150" y="98"/>
                    <a:pt x="145" y="95"/>
                  </a:cubicBezTo>
                  <a:cubicBezTo>
                    <a:pt x="140" y="92"/>
                    <a:pt x="140" y="84"/>
                    <a:pt x="144" y="77"/>
                  </a:cubicBezTo>
                  <a:cubicBezTo>
                    <a:pt x="149" y="69"/>
                    <a:pt x="156" y="66"/>
                    <a:pt x="161" y="69"/>
                  </a:cubicBezTo>
                  <a:cubicBezTo>
                    <a:pt x="166" y="72"/>
                    <a:pt x="166" y="80"/>
                    <a:pt x="162" y="87"/>
                  </a:cubicBezTo>
                  <a:moveTo>
                    <a:pt x="151" y="27"/>
                  </a:moveTo>
                  <a:cubicBezTo>
                    <a:pt x="151" y="30"/>
                    <a:pt x="145" y="32"/>
                    <a:pt x="138" y="32"/>
                  </a:cubicBezTo>
                  <a:cubicBezTo>
                    <a:pt x="131" y="32"/>
                    <a:pt x="125" y="30"/>
                    <a:pt x="125" y="27"/>
                  </a:cubicBezTo>
                  <a:cubicBezTo>
                    <a:pt x="125" y="25"/>
                    <a:pt x="131" y="23"/>
                    <a:pt x="138" y="23"/>
                  </a:cubicBezTo>
                  <a:cubicBezTo>
                    <a:pt x="145" y="23"/>
                    <a:pt x="151" y="25"/>
                    <a:pt x="151" y="27"/>
                  </a:cubicBezTo>
                  <a:moveTo>
                    <a:pt x="137" y="102"/>
                  </a:moveTo>
                  <a:cubicBezTo>
                    <a:pt x="142" y="105"/>
                    <a:pt x="142" y="114"/>
                    <a:pt x="138" y="121"/>
                  </a:cubicBezTo>
                  <a:cubicBezTo>
                    <a:pt x="133" y="128"/>
                    <a:pt x="126" y="132"/>
                    <a:pt x="121" y="129"/>
                  </a:cubicBezTo>
                  <a:cubicBezTo>
                    <a:pt x="116" y="126"/>
                    <a:pt x="116" y="117"/>
                    <a:pt x="120" y="110"/>
                  </a:cubicBezTo>
                  <a:cubicBezTo>
                    <a:pt x="125" y="103"/>
                    <a:pt x="132" y="99"/>
                    <a:pt x="137" y="102"/>
                  </a:cubicBezTo>
                  <a:moveTo>
                    <a:pt x="123" y="36"/>
                  </a:moveTo>
                  <a:cubicBezTo>
                    <a:pt x="123" y="39"/>
                    <a:pt x="116" y="41"/>
                    <a:pt x="108" y="41"/>
                  </a:cubicBezTo>
                  <a:cubicBezTo>
                    <a:pt x="100" y="41"/>
                    <a:pt x="94" y="39"/>
                    <a:pt x="94" y="36"/>
                  </a:cubicBezTo>
                  <a:cubicBezTo>
                    <a:pt x="94" y="33"/>
                    <a:pt x="100" y="30"/>
                    <a:pt x="108" y="30"/>
                  </a:cubicBezTo>
                  <a:cubicBezTo>
                    <a:pt x="116" y="30"/>
                    <a:pt x="123" y="33"/>
                    <a:pt x="123" y="36"/>
                  </a:cubicBezTo>
                  <a:moveTo>
                    <a:pt x="122" y="13"/>
                  </a:moveTo>
                  <a:cubicBezTo>
                    <a:pt x="122" y="15"/>
                    <a:pt x="116" y="18"/>
                    <a:pt x="108" y="18"/>
                  </a:cubicBezTo>
                  <a:cubicBezTo>
                    <a:pt x="100" y="18"/>
                    <a:pt x="94" y="15"/>
                    <a:pt x="94" y="13"/>
                  </a:cubicBezTo>
                  <a:cubicBezTo>
                    <a:pt x="94" y="10"/>
                    <a:pt x="100" y="8"/>
                    <a:pt x="108" y="8"/>
                  </a:cubicBezTo>
                  <a:cubicBezTo>
                    <a:pt x="116" y="8"/>
                    <a:pt x="122" y="10"/>
                    <a:pt x="122" y="13"/>
                  </a:cubicBezTo>
                  <a:moveTo>
                    <a:pt x="93" y="20"/>
                  </a:moveTo>
                  <a:cubicBezTo>
                    <a:pt x="93" y="23"/>
                    <a:pt x="86" y="25"/>
                    <a:pt x="78" y="25"/>
                  </a:cubicBezTo>
                  <a:cubicBezTo>
                    <a:pt x="70" y="25"/>
                    <a:pt x="63" y="23"/>
                    <a:pt x="63" y="20"/>
                  </a:cubicBezTo>
                  <a:cubicBezTo>
                    <a:pt x="63" y="17"/>
                    <a:pt x="70" y="15"/>
                    <a:pt x="78" y="15"/>
                  </a:cubicBezTo>
                  <a:cubicBezTo>
                    <a:pt x="86" y="15"/>
                    <a:pt x="93" y="17"/>
                    <a:pt x="93" y="20"/>
                  </a:cubicBezTo>
                  <a:moveTo>
                    <a:pt x="63" y="28"/>
                  </a:moveTo>
                  <a:cubicBezTo>
                    <a:pt x="63" y="31"/>
                    <a:pt x="56" y="34"/>
                    <a:pt x="47" y="34"/>
                  </a:cubicBezTo>
                  <a:cubicBezTo>
                    <a:pt x="38" y="34"/>
                    <a:pt x="31" y="31"/>
                    <a:pt x="31" y="28"/>
                  </a:cubicBezTo>
                  <a:cubicBezTo>
                    <a:pt x="31" y="25"/>
                    <a:pt x="38" y="23"/>
                    <a:pt x="47" y="23"/>
                  </a:cubicBezTo>
                  <a:cubicBezTo>
                    <a:pt x="56" y="23"/>
                    <a:pt x="63" y="25"/>
                    <a:pt x="63" y="28"/>
                  </a:cubicBezTo>
                  <a:moveTo>
                    <a:pt x="22" y="84"/>
                  </a:moveTo>
                  <a:cubicBezTo>
                    <a:pt x="18" y="85"/>
                    <a:pt x="13" y="79"/>
                    <a:pt x="11" y="71"/>
                  </a:cubicBezTo>
                  <a:cubicBezTo>
                    <a:pt x="8" y="63"/>
                    <a:pt x="9" y="55"/>
                    <a:pt x="12" y="54"/>
                  </a:cubicBezTo>
                  <a:cubicBezTo>
                    <a:pt x="16" y="53"/>
                    <a:pt x="21" y="59"/>
                    <a:pt x="24" y="67"/>
                  </a:cubicBezTo>
                  <a:cubicBezTo>
                    <a:pt x="26" y="75"/>
                    <a:pt x="25" y="83"/>
                    <a:pt x="22" y="84"/>
                  </a:cubicBezTo>
                  <a:moveTo>
                    <a:pt x="44" y="128"/>
                  </a:moveTo>
                  <a:cubicBezTo>
                    <a:pt x="47" y="127"/>
                    <a:pt x="52" y="133"/>
                    <a:pt x="55" y="141"/>
                  </a:cubicBezTo>
                  <a:cubicBezTo>
                    <a:pt x="58" y="150"/>
                    <a:pt x="57" y="157"/>
                    <a:pt x="53" y="158"/>
                  </a:cubicBezTo>
                  <a:cubicBezTo>
                    <a:pt x="50" y="160"/>
                    <a:pt x="45" y="154"/>
                    <a:pt x="42" y="145"/>
                  </a:cubicBezTo>
                  <a:cubicBezTo>
                    <a:pt x="39" y="137"/>
                    <a:pt x="40" y="130"/>
                    <a:pt x="44" y="128"/>
                  </a:cubicBezTo>
                  <a:moveTo>
                    <a:pt x="60" y="45"/>
                  </a:moveTo>
                  <a:cubicBezTo>
                    <a:pt x="60" y="42"/>
                    <a:pt x="67" y="39"/>
                    <a:pt x="76" y="39"/>
                  </a:cubicBezTo>
                  <a:cubicBezTo>
                    <a:pt x="84" y="39"/>
                    <a:pt x="91" y="42"/>
                    <a:pt x="91" y="45"/>
                  </a:cubicBezTo>
                  <a:cubicBezTo>
                    <a:pt x="91" y="48"/>
                    <a:pt x="84" y="50"/>
                    <a:pt x="76" y="50"/>
                  </a:cubicBezTo>
                  <a:cubicBezTo>
                    <a:pt x="67" y="50"/>
                    <a:pt x="60" y="48"/>
                    <a:pt x="60" y="45"/>
                  </a:cubicBezTo>
                  <a:moveTo>
                    <a:pt x="95" y="144"/>
                  </a:moveTo>
                  <a:cubicBezTo>
                    <a:pt x="99" y="137"/>
                    <a:pt x="107" y="133"/>
                    <a:pt x="112" y="136"/>
                  </a:cubicBezTo>
                  <a:cubicBezTo>
                    <a:pt x="117" y="139"/>
                    <a:pt x="117" y="148"/>
                    <a:pt x="113" y="155"/>
                  </a:cubicBezTo>
                  <a:cubicBezTo>
                    <a:pt x="109" y="162"/>
                    <a:pt x="101" y="165"/>
                    <a:pt x="96" y="162"/>
                  </a:cubicBezTo>
                  <a:cubicBezTo>
                    <a:pt x="91" y="159"/>
                    <a:pt x="91" y="151"/>
                    <a:pt x="95" y="144"/>
                  </a:cubicBezTo>
                  <a:moveTo>
                    <a:pt x="166" y="26"/>
                  </a:moveTo>
                  <a:cubicBezTo>
                    <a:pt x="153" y="19"/>
                    <a:pt x="129" y="6"/>
                    <a:pt x="120" y="4"/>
                  </a:cubicBezTo>
                  <a:cubicBezTo>
                    <a:pt x="110" y="1"/>
                    <a:pt x="100" y="0"/>
                    <a:pt x="89" y="1"/>
                  </a:cubicBezTo>
                  <a:cubicBezTo>
                    <a:pt x="78" y="3"/>
                    <a:pt x="36" y="13"/>
                    <a:pt x="24" y="16"/>
                  </a:cubicBezTo>
                  <a:cubicBezTo>
                    <a:pt x="12" y="19"/>
                    <a:pt x="0" y="28"/>
                    <a:pt x="0" y="42"/>
                  </a:cubicBezTo>
                  <a:cubicBezTo>
                    <a:pt x="0" y="55"/>
                    <a:pt x="1" y="97"/>
                    <a:pt x="2" y="108"/>
                  </a:cubicBezTo>
                  <a:cubicBezTo>
                    <a:pt x="3" y="118"/>
                    <a:pt x="6" y="132"/>
                    <a:pt x="13" y="139"/>
                  </a:cubicBezTo>
                  <a:cubicBezTo>
                    <a:pt x="20" y="145"/>
                    <a:pt x="50" y="173"/>
                    <a:pt x="56" y="178"/>
                  </a:cubicBezTo>
                  <a:cubicBezTo>
                    <a:pt x="63" y="183"/>
                    <a:pt x="77" y="188"/>
                    <a:pt x="93" y="183"/>
                  </a:cubicBezTo>
                  <a:cubicBezTo>
                    <a:pt x="110" y="178"/>
                    <a:pt x="150" y="159"/>
                    <a:pt x="160" y="155"/>
                  </a:cubicBezTo>
                  <a:cubicBezTo>
                    <a:pt x="170" y="151"/>
                    <a:pt x="177" y="136"/>
                    <a:pt x="179" y="122"/>
                  </a:cubicBezTo>
                  <a:cubicBezTo>
                    <a:pt x="180" y="107"/>
                    <a:pt x="181" y="74"/>
                    <a:pt x="182" y="58"/>
                  </a:cubicBezTo>
                  <a:cubicBezTo>
                    <a:pt x="184" y="42"/>
                    <a:pt x="179" y="33"/>
                    <a:pt x="166"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5" name="Icon"/>
            <p:cNvSpPr>
              <a:spLocks noEditPoints="1"/>
            </p:cNvSpPr>
            <p:nvPr/>
          </p:nvSpPr>
          <p:spPr bwMode="auto">
            <a:xfrm>
              <a:off x="5015863" y="5874506"/>
              <a:ext cx="405831" cy="406575"/>
            </a:xfrm>
            <a:custGeom>
              <a:avLst/>
              <a:gdLst>
                <a:gd name="T0" fmla="*/ 197 w 228"/>
                <a:gd name="T1" fmla="*/ 35 h 228"/>
                <a:gd name="T2" fmla="*/ 114 w 228"/>
                <a:gd name="T3" fmla="*/ 0 h 228"/>
                <a:gd name="T4" fmla="*/ 31 w 228"/>
                <a:gd name="T5" fmla="*/ 36 h 228"/>
                <a:gd name="T6" fmla="*/ 0 w 228"/>
                <a:gd name="T7" fmla="*/ 114 h 228"/>
                <a:gd name="T8" fmla="*/ 32 w 228"/>
                <a:gd name="T9" fmla="*/ 192 h 228"/>
                <a:gd name="T10" fmla="*/ 114 w 228"/>
                <a:gd name="T11" fmla="*/ 228 h 228"/>
                <a:gd name="T12" fmla="*/ 197 w 228"/>
                <a:gd name="T13" fmla="*/ 192 h 228"/>
                <a:gd name="T14" fmla="*/ 228 w 228"/>
                <a:gd name="T15" fmla="*/ 114 h 228"/>
                <a:gd name="T16" fmla="*/ 215 w 228"/>
                <a:gd name="T17" fmla="*/ 83 h 228"/>
                <a:gd name="T18" fmla="*/ 199 w 228"/>
                <a:gd name="T19" fmla="*/ 111 h 228"/>
                <a:gd name="T20" fmla="*/ 159 w 228"/>
                <a:gd name="T21" fmla="*/ 110 h 228"/>
                <a:gd name="T22" fmla="*/ 139 w 228"/>
                <a:gd name="T23" fmla="*/ 76 h 228"/>
                <a:gd name="T24" fmla="*/ 159 w 228"/>
                <a:gd name="T25" fmla="*/ 41 h 228"/>
                <a:gd name="T26" fmla="*/ 215 w 228"/>
                <a:gd name="T27" fmla="*/ 83 h 228"/>
                <a:gd name="T28" fmla="*/ 134 w 228"/>
                <a:gd name="T29" fmla="*/ 149 h 228"/>
                <a:gd name="T30" fmla="*/ 74 w 228"/>
                <a:gd name="T31" fmla="*/ 114 h 228"/>
                <a:gd name="T32" fmla="*/ 134 w 228"/>
                <a:gd name="T33" fmla="*/ 79 h 228"/>
                <a:gd name="T34" fmla="*/ 185 w 228"/>
                <a:gd name="T35" fmla="*/ 35 h 228"/>
                <a:gd name="T36" fmla="*/ 146 w 228"/>
                <a:gd name="T37" fmla="*/ 13 h 228"/>
                <a:gd name="T38" fmla="*/ 89 w 228"/>
                <a:gd name="T39" fmla="*/ 11 h 228"/>
                <a:gd name="T40" fmla="*/ 139 w 228"/>
                <a:gd name="T41" fmla="*/ 11 h 228"/>
                <a:gd name="T42" fmla="*/ 154 w 228"/>
                <a:gd name="T43" fmla="*/ 38 h 228"/>
                <a:gd name="T44" fmla="*/ 134 w 228"/>
                <a:gd name="T45" fmla="*/ 73 h 228"/>
                <a:gd name="T46" fmla="*/ 94 w 228"/>
                <a:gd name="T47" fmla="*/ 73 h 228"/>
                <a:gd name="T48" fmla="*/ 73 w 228"/>
                <a:gd name="T49" fmla="*/ 38 h 228"/>
                <a:gd name="T50" fmla="*/ 82 w 228"/>
                <a:gd name="T51" fmla="*/ 13 h 228"/>
                <a:gd name="T52" fmla="*/ 42 w 228"/>
                <a:gd name="T53" fmla="*/ 36 h 228"/>
                <a:gd name="T54" fmla="*/ 37 w 228"/>
                <a:gd name="T55" fmla="*/ 41 h 228"/>
                <a:gd name="T56" fmla="*/ 69 w 228"/>
                <a:gd name="T57" fmla="*/ 41 h 228"/>
                <a:gd name="T58" fmla="*/ 89 w 228"/>
                <a:gd name="T59" fmla="*/ 76 h 228"/>
                <a:gd name="T60" fmla="*/ 28 w 228"/>
                <a:gd name="T61" fmla="*/ 111 h 228"/>
                <a:gd name="T62" fmla="*/ 37 w 228"/>
                <a:gd name="T63" fmla="*/ 41 h 228"/>
                <a:gd name="T64" fmla="*/ 10 w 228"/>
                <a:gd name="T65" fmla="*/ 91 h 228"/>
                <a:gd name="T66" fmla="*/ 11 w 228"/>
                <a:gd name="T67" fmla="*/ 137 h 228"/>
                <a:gd name="T68" fmla="*/ 13 w 228"/>
                <a:gd name="T69" fmla="*/ 145 h 228"/>
                <a:gd name="T70" fmla="*/ 69 w 228"/>
                <a:gd name="T71" fmla="*/ 117 h 228"/>
                <a:gd name="T72" fmla="*/ 90 w 228"/>
                <a:gd name="T73" fmla="*/ 152 h 228"/>
                <a:gd name="T74" fmla="*/ 68 w 228"/>
                <a:gd name="T75" fmla="*/ 187 h 228"/>
                <a:gd name="T76" fmla="*/ 13 w 228"/>
                <a:gd name="T77" fmla="*/ 145 h 228"/>
                <a:gd name="T78" fmla="*/ 69 w 228"/>
                <a:gd name="T79" fmla="*/ 192 h 228"/>
                <a:gd name="T80" fmla="*/ 43 w 228"/>
                <a:gd name="T81" fmla="*/ 192 h 228"/>
                <a:gd name="T82" fmla="*/ 114 w 228"/>
                <a:gd name="T83" fmla="*/ 220 h 228"/>
                <a:gd name="T84" fmla="*/ 74 w 228"/>
                <a:gd name="T85" fmla="*/ 190 h 228"/>
                <a:gd name="T86" fmla="*/ 94 w 228"/>
                <a:gd name="T87" fmla="*/ 154 h 228"/>
                <a:gd name="T88" fmla="*/ 134 w 228"/>
                <a:gd name="T89" fmla="*/ 154 h 228"/>
                <a:gd name="T90" fmla="*/ 139 w 228"/>
                <a:gd name="T91" fmla="*/ 217 h 228"/>
                <a:gd name="T92" fmla="*/ 159 w 228"/>
                <a:gd name="T93" fmla="*/ 192 h 228"/>
                <a:gd name="T94" fmla="*/ 146 w 228"/>
                <a:gd name="T95" fmla="*/ 215 h 228"/>
                <a:gd name="T96" fmla="*/ 159 w 228"/>
                <a:gd name="T97" fmla="*/ 186 h 228"/>
                <a:gd name="T98" fmla="*/ 159 w 228"/>
                <a:gd name="T99" fmla="*/ 116 h 228"/>
                <a:gd name="T100" fmla="*/ 199 w 228"/>
                <a:gd name="T101" fmla="*/ 116 h 228"/>
                <a:gd name="T102" fmla="*/ 216 w 228"/>
                <a:gd name="T103" fmla="*/ 144 h 228"/>
                <a:gd name="T104" fmla="*/ 217 w 228"/>
                <a:gd name="T105" fmla="*/ 136 h 228"/>
                <a:gd name="T106" fmla="*/ 217 w 228"/>
                <a:gd name="T107" fmla="*/ 91 h 228"/>
                <a:gd name="T108" fmla="*/ 217 w 228"/>
                <a:gd name="T10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28">
                  <a:moveTo>
                    <a:pt x="223" y="81"/>
                  </a:moveTo>
                  <a:cubicBezTo>
                    <a:pt x="218" y="64"/>
                    <a:pt x="209" y="48"/>
                    <a:pt x="197" y="35"/>
                  </a:cubicBezTo>
                  <a:cubicBezTo>
                    <a:pt x="182" y="20"/>
                    <a:pt x="162" y="8"/>
                    <a:pt x="140" y="3"/>
                  </a:cubicBezTo>
                  <a:cubicBezTo>
                    <a:pt x="132" y="1"/>
                    <a:pt x="123" y="0"/>
                    <a:pt x="114" y="0"/>
                  </a:cubicBezTo>
                  <a:cubicBezTo>
                    <a:pt x="105" y="0"/>
                    <a:pt x="96" y="1"/>
                    <a:pt x="87" y="3"/>
                  </a:cubicBezTo>
                  <a:cubicBezTo>
                    <a:pt x="65" y="8"/>
                    <a:pt x="46" y="20"/>
                    <a:pt x="31" y="36"/>
                  </a:cubicBezTo>
                  <a:cubicBezTo>
                    <a:pt x="19" y="48"/>
                    <a:pt x="10" y="64"/>
                    <a:pt x="5" y="81"/>
                  </a:cubicBezTo>
                  <a:cubicBezTo>
                    <a:pt x="2" y="91"/>
                    <a:pt x="0" y="102"/>
                    <a:pt x="0" y="114"/>
                  </a:cubicBezTo>
                  <a:cubicBezTo>
                    <a:pt x="0" y="125"/>
                    <a:pt x="2" y="137"/>
                    <a:pt x="5" y="147"/>
                  </a:cubicBezTo>
                  <a:cubicBezTo>
                    <a:pt x="10" y="164"/>
                    <a:pt x="19" y="180"/>
                    <a:pt x="32" y="192"/>
                  </a:cubicBezTo>
                  <a:cubicBezTo>
                    <a:pt x="46" y="208"/>
                    <a:pt x="66" y="219"/>
                    <a:pt x="87" y="225"/>
                  </a:cubicBezTo>
                  <a:cubicBezTo>
                    <a:pt x="96" y="227"/>
                    <a:pt x="105" y="228"/>
                    <a:pt x="114" y="228"/>
                  </a:cubicBezTo>
                  <a:cubicBezTo>
                    <a:pt x="123" y="228"/>
                    <a:pt x="132" y="227"/>
                    <a:pt x="140" y="225"/>
                  </a:cubicBezTo>
                  <a:cubicBezTo>
                    <a:pt x="162" y="219"/>
                    <a:pt x="182" y="208"/>
                    <a:pt x="197" y="192"/>
                  </a:cubicBezTo>
                  <a:cubicBezTo>
                    <a:pt x="209" y="179"/>
                    <a:pt x="218" y="163"/>
                    <a:pt x="223" y="146"/>
                  </a:cubicBezTo>
                  <a:cubicBezTo>
                    <a:pt x="226" y="136"/>
                    <a:pt x="228" y="125"/>
                    <a:pt x="228" y="114"/>
                  </a:cubicBezTo>
                  <a:cubicBezTo>
                    <a:pt x="228" y="102"/>
                    <a:pt x="226" y="91"/>
                    <a:pt x="223" y="81"/>
                  </a:cubicBezTo>
                  <a:close/>
                  <a:moveTo>
                    <a:pt x="215" y="83"/>
                  </a:moveTo>
                  <a:cubicBezTo>
                    <a:pt x="200" y="110"/>
                    <a:pt x="200" y="110"/>
                    <a:pt x="200" y="110"/>
                  </a:cubicBezTo>
                  <a:cubicBezTo>
                    <a:pt x="199" y="111"/>
                    <a:pt x="199" y="111"/>
                    <a:pt x="199" y="111"/>
                  </a:cubicBezTo>
                  <a:cubicBezTo>
                    <a:pt x="159" y="111"/>
                    <a:pt x="159" y="111"/>
                    <a:pt x="159" y="111"/>
                  </a:cubicBezTo>
                  <a:cubicBezTo>
                    <a:pt x="159" y="110"/>
                    <a:pt x="159" y="110"/>
                    <a:pt x="159" y="110"/>
                  </a:cubicBezTo>
                  <a:cubicBezTo>
                    <a:pt x="139" y="76"/>
                    <a:pt x="139" y="76"/>
                    <a:pt x="139" y="76"/>
                  </a:cubicBezTo>
                  <a:cubicBezTo>
                    <a:pt x="139" y="76"/>
                    <a:pt x="139" y="76"/>
                    <a:pt x="139" y="76"/>
                  </a:cubicBezTo>
                  <a:cubicBezTo>
                    <a:pt x="159" y="41"/>
                    <a:pt x="159" y="41"/>
                    <a:pt x="159" y="41"/>
                  </a:cubicBezTo>
                  <a:cubicBezTo>
                    <a:pt x="159" y="41"/>
                    <a:pt x="159" y="41"/>
                    <a:pt x="159" y="41"/>
                  </a:cubicBezTo>
                  <a:cubicBezTo>
                    <a:pt x="191" y="41"/>
                    <a:pt x="191" y="41"/>
                    <a:pt x="191" y="41"/>
                  </a:cubicBezTo>
                  <a:cubicBezTo>
                    <a:pt x="202" y="53"/>
                    <a:pt x="211" y="67"/>
                    <a:pt x="215" y="83"/>
                  </a:cubicBezTo>
                  <a:close/>
                  <a:moveTo>
                    <a:pt x="154" y="113"/>
                  </a:moveTo>
                  <a:cubicBezTo>
                    <a:pt x="134" y="149"/>
                    <a:pt x="134" y="149"/>
                    <a:pt x="134" y="149"/>
                  </a:cubicBezTo>
                  <a:cubicBezTo>
                    <a:pt x="94" y="149"/>
                    <a:pt x="94" y="149"/>
                    <a:pt x="94" y="149"/>
                  </a:cubicBezTo>
                  <a:cubicBezTo>
                    <a:pt x="74" y="114"/>
                    <a:pt x="74" y="114"/>
                    <a:pt x="74" y="114"/>
                  </a:cubicBezTo>
                  <a:cubicBezTo>
                    <a:pt x="94" y="79"/>
                    <a:pt x="94" y="79"/>
                    <a:pt x="94" y="79"/>
                  </a:cubicBezTo>
                  <a:cubicBezTo>
                    <a:pt x="134" y="79"/>
                    <a:pt x="134" y="79"/>
                    <a:pt x="134" y="79"/>
                  </a:cubicBezTo>
                  <a:lnTo>
                    <a:pt x="154" y="113"/>
                  </a:lnTo>
                  <a:close/>
                  <a:moveTo>
                    <a:pt x="185" y="35"/>
                  </a:moveTo>
                  <a:cubicBezTo>
                    <a:pt x="159" y="35"/>
                    <a:pt x="159" y="35"/>
                    <a:pt x="159" y="35"/>
                  </a:cubicBezTo>
                  <a:cubicBezTo>
                    <a:pt x="146" y="13"/>
                    <a:pt x="146" y="13"/>
                    <a:pt x="146" y="13"/>
                  </a:cubicBezTo>
                  <a:cubicBezTo>
                    <a:pt x="161" y="17"/>
                    <a:pt x="174" y="25"/>
                    <a:pt x="185" y="35"/>
                  </a:cubicBezTo>
                  <a:close/>
                  <a:moveTo>
                    <a:pt x="89" y="11"/>
                  </a:moveTo>
                  <a:cubicBezTo>
                    <a:pt x="97" y="9"/>
                    <a:pt x="105" y="8"/>
                    <a:pt x="114" y="8"/>
                  </a:cubicBezTo>
                  <a:cubicBezTo>
                    <a:pt x="122" y="8"/>
                    <a:pt x="131" y="9"/>
                    <a:pt x="139" y="11"/>
                  </a:cubicBezTo>
                  <a:cubicBezTo>
                    <a:pt x="154" y="38"/>
                    <a:pt x="154" y="38"/>
                    <a:pt x="154" y="38"/>
                  </a:cubicBezTo>
                  <a:cubicBezTo>
                    <a:pt x="154" y="38"/>
                    <a:pt x="154" y="38"/>
                    <a:pt x="154" y="38"/>
                  </a:cubicBezTo>
                  <a:cubicBezTo>
                    <a:pt x="134" y="73"/>
                    <a:pt x="134" y="73"/>
                    <a:pt x="134" y="73"/>
                  </a:cubicBezTo>
                  <a:cubicBezTo>
                    <a:pt x="134" y="73"/>
                    <a:pt x="134" y="73"/>
                    <a:pt x="134" y="73"/>
                  </a:cubicBezTo>
                  <a:cubicBezTo>
                    <a:pt x="94" y="73"/>
                    <a:pt x="94" y="73"/>
                    <a:pt x="94" y="73"/>
                  </a:cubicBezTo>
                  <a:cubicBezTo>
                    <a:pt x="94" y="73"/>
                    <a:pt x="94" y="73"/>
                    <a:pt x="94" y="73"/>
                  </a:cubicBezTo>
                  <a:cubicBezTo>
                    <a:pt x="73" y="38"/>
                    <a:pt x="73" y="38"/>
                    <a:pt x="73" y="38"/>
                  </a:cubicBezTo>
                  <a:cubicBezTo>
                    <a:pt x="73" y="38"/>
                    <a:pt x="73" y="38"/>
                    <a:pt x="73" y="38"/>
                  </a:cubicBezTo>
                  <a:lnTo>
                    <a:pt x="89" y="11"/>
                  </a:lnTo>
                  <a:close/>
                  <a:moveTo>
                    <a:pt x="82" y="13"/>
                  </a:moveTo>
                  <a:cubicBezTo>
                    <a:pt x="68" y="36"/>
                    <a:pt x="68" y="36"/>
                    <a:pt x="68" y="36"/>
                  </a:cubicBezTo>
                  <a:cubicBezTo>
                    <a:pt x="42" y="36"/>
                    <a:pt x="42" y="36"/>
                    <a:pt x="42" y="36"/>
                  </a:cubicBezTo>
                  <a:cubicBezTo>
                    <a:pt x="53" y="25"/>
                    <a:pt x="67" y="17"/>
                    <a:pt x="82" y="13"/>
                  </a:cubicBezTo>
                  <a:close/>
                  <a:moveTo>
                    <a:pt x="37" y="41"/>
                  </a:moveTo>
                  <a:cubicBezTo>
                    <a:pt x="69" y="41"/>
                    <a:pt x="69" y="41"/>
                    <a:pt x="69" y="41"/>
                  </a:cubicBezTo>
                  <a:cubicBezTo>
                    <a:pt x="69" y="41"/>
                    <a:pt x="69" y="41"/>
                    <a:pt x="69" y="41"/>
                  </a:cubicBezTo>
                  <a:cubicBezTo>
                    <a:pt x="89" y="76"/>
                    <a:pt x="89" y="76"/>
                    <a:pt x="89" y="76"/>
                  </a:cubicBezTo>
                  <a:cubicBezTo>
                    <a:pt x="89" y="76"/>
                    <a:pt x="89" y="76"/>
                    <a:pt x="89" y="76"/>
                  </a:cubicBezTo>
                  <a:cubicBezTo>
                    <a:pt x="69" y="111"/>
                    <a:pt x="69" y="111"/>
                    <a:pt x="69" y="111"/>
                  </a:cubicBezTo>
                  <a:cubicBezTo>
                    <a:pt x="28" y="111"/>
                    <a:pt x="28" y="111"/>
                    <a:pt x="28" y="111"/>
                  </a:cubicBezTo>
                  <a:cubicBezTo>
                    <a:pt x="12" y="84"/>
                    <a:pt x="12" y="84"/>
                    <a:pt x="12" y="84"/>
                  </a:cubicBezTo>
                  <a:cubicBezTo>
                    <a:pt x="17" y="67"/>
                    <a:pt x="26" y="53"/>
                    <a:pt x="37" y="41"/>
                  </a:cubicBezTo>
                  <a:close/>
                  <a:moveTo>
                    <a:pt x="8" y="114"/>
                  </a:moveTo>
                  <a:cubicBezTo>
                    <a:pt x="8" y="106"/>
                    <a:pt x="9" y="98"/>
                    <a:pt x="10" y="91"/>
                  </a:cubicBezTo>
                  <a:cubicBezTo>
                    <a:pt x="24" y="114"/>
                    <a:pt x="24" y="114"/>
                    <a:pt x="24" y="114"/>
                  </a:cubicBezTo>
                  <a:cubicBezTo>
                    <a:pt x="11" y="137"/>
                    <a:pt x="11" y="137"/>
                    <a:pt x="11" y="137"/>
                  </a:cubicBezTo>
                  <a:cubicBezTo>
                    <a:pt x="9" y="130"/>
                    <a:pt x="8" y="122"/>
                    <a:pt x="8" y="114"/>
                  </a:cubicBezTo>
                  <a:close/>
                  <a:moveTo>
                    <a:pt x="13" y="145"/>
                  </a:moveTo>
                  <a:cubicBezTo>
                    <a:pt x="29" y="117"/>
                    <a:pt x="29" y="117"/>
                    <a:pt x="29" y="117"/>
                  </a:cubicBezTo>
                  <a:cubicBezTo>
                    <a:pt x="69" y="117"/>
                    <a:pt x="69" y="117"/>
                    <a:pt x="69" y="117"/>
                  </a:cubicBezTo>
                  <a:cubicBezTo>
                    <a:pt x="89" y="151"/>
                    <a:pt x="89" y="151"/>
                    <a:pt x="89" y="151"/>
                  </a:cubicBezTo>
                  <a:cubicBezTo>
                    <a:pt x="90" y="152"/>
                    <a:pt x="90" y="152"/>
                    <a:pt x="90" y="152"/>
                  </a:cubicBezTo>
                  <a:cubicBezTo>
                    <a:pt x="69" y="187"/>
                    <a:pt x="69" y="187"/>
                    <a:pt x="69" y="187"/>
                  </a:cubicBezTo>
                  <a:cubicBezTo>
                    <a:pt x="68" y="187"/>
                    <a:pt x="68" y="187"/>
                    <a:pt x="68" y="187"/>
                  </a:cubicBezTo>
                  <a:cubicBezTo>
                    <a:pt x="37" y="187"/>
                    <a:pt x="37" y="187"/>
                    <a:pt x="37" y="187"/>
                  </a:cubicBezTo>
                  <a:cubicBezTo>
                    <a:pt x="26" y="175"/>
                    <a:pt x="17" y="161"/>
                    <a:pt x="13" y="145"/>
                  </a:cubicBezTo>
                  <a:close/>
                  <a:moveTo>
                    <a:pt x="43" y="192"/>
                  </a:moveTo>
                  <a:cubicBezTo>
                    <a:pt x="69" y="192"/>
                    <a:pt x="69" y="192"/>
                    <a:pt x="69" y="192"/>
                  </a:cubicBezTo>
                  <a:cubicBezTo>
                    <a:pt x="82" y="215"/>
                    <a:pt x="82" y="215"/>
                    <a:pt x="82" y="215"/>
                  </a:cubicBezTo>
                  <a:cubicBezTo>
                    <a:pt x="67" y="210"/>
                    <a:pt x="54" y="202"/>
                    <a:pt x="43" y="192"/>
                  </a:cubicBezTo>
                  <a:close/>
                  <a:moveTo>
                    <a:pt x="139" y="217"/>
                  </a:moveTo>
                  <a:cubicBezTo>
                    <a:pt x="131" y="219"/>
                    <a:pt x="122" y="220"/>
                    <a:pt x="114" y="220"/>
                  </a:cubicBezTo>
                  <a:cubicBezTo>
                    <a:pt x="105" y="220"/>
                    <a:pt x="97" y="219"/>
                    <a:pt x="89" y="217"/>
                  </a:cubicBezTo>
                  <a:cubicBezTo>
                    <a:pt x="74" y="190"/>
                    <a:pt x="74" y="190"/>
                    <a:pt x="74" y="190"/>
                  </a:cubicBezTo>
                  <a:cubicBezTo>
                    <a:pt x="73" y="189"/>
                    <a:pt x="73" y="189"/>
                    <a:pt x="73" y="189"/>
                  </a:cubicBezTo>
                  <a:cubicBezTo>
                    <a:pt x="94" y="154"/>
                    <a:pt x="94" y="154"/>
                    <a:pt x="94" y="154"/>
                  </a:cubicBezTo>
                  <a:cubicBezTo>
                    <a:pt x="95" y="154"/>
                    <a:pt x="95" y="154"/>
                    <a:pt x="95" y="154"/>
                  </a:cubicBezTo>
                  <a:cubicBezTo>
                    <a:pt x="134" y="154"/>
                    <a:pt x="134" y="154"/>
                    <a:pt x="134" y="154"/>
                  </a:cubicBezTo>
                  <a:cubicBezTo>
                    <a:pt x="154" y="189"/>
                    <a:pt x="154" y="189"/>
                    <a:pt x="154" y="189"/>
                  </a:cubicBezTo>
                  <a:lnTo>
                    <a:pt x="139" y="217"/>
                  </a:lnTo>
                  <a:close/>
                  <a:moveTo>
                    <a:pt x="146" y="215"/>
                  </a:moveTo>
                  <a:cubicBezTo>
                    <a:pt x="159" y="192"/>
                    <a:pt x="159" y="192"/>
                    <a:pt x="159" y="192"/>
                  </a:cubicBezTo>
                  <a:cubicBezTo>
                    <a:pt x="186" y="192"/>
                    <a:pt x="186" y="192"/>
                    <a:pt x="186" y="192"/>
                  </a:cubicBezTo>
                  <a:cubicBezTo>
                    <a:pt x="174" y="202"/>
                    <a:pt x="161" y="210"/>
                    <a:pt x="146" y="215"/>
                  </a:cubicBezTo>
                  <a:close/>
                  <a:moveTo>
                    <a:pt x="191" y="186"/>
                  </a:moveTo>
                  <a:cubicBezTo>
                    <a:pt x="159" y="186"/>
                    <a:pt x="159" y="186"/>
                    <a:pt x="159" y="186"/>
                  </a:cubicBezTo>
                  <a:cubicBezTo>
                    <a:pt x="139" y="151"/>
                    <a:pt x="139" y="151"/>
                    <a:pt x="139" y="151"/>
                  </a:cubicBezTo>
                  <a:cubicBezTo>
                    <a:pt x="159" y="116"/>
                    <a:pt x="159" y="116"/>
                    <a:pt x="159" y="116"/>
                  </a:cubicBezTo>
                  <a:cubicBezTo>
                    <a:pt x="159" y="116"/>
                    <a:pt x="159" y="116"/>
                    <a:pt x="159" y="116"/>
                  </a:cubicBezTo>
                  <a:cubicBezTo>
                    <a:pt x="199" y="116"/>
                    <a:pt x="199" y="116"/>
                    <a:pt x="199" y="116"/>
                  </a:cubicBezTo>
                  <a:cubicBezTo>
                    <a:pt x="200" y="116"/>
                    <a:pt x="200" y="116"/>
                    <a:pt x="200" y="116"/>
                  </a:cubicBezTo>
                  <a:cubicBezTo>
                    <a:pt x="216" y="144"/>
                    <a:pt x="216" y="144"/>
                    <a:pt x="216" y="144"/>
                  </a:cubicBezTo>
                  <a:cubicBezTo>
                    <a:pt x="211" y="160"/>
                    <a:pt x="202" y="174"/>
                    <a:pt x="191" y="186"/>
                  </a:cubicBezTo>
                  <a:close/>
                  <a:moveTo>
                    <a:pt x="217" y="136"/>
                  </a:moveTo>
                  <a:cubicBezTo>
                    <a:pt x="204" y="113"/>
                    <a:pt x="204" y="113"/>
                    <a:pt x="204" y="113"/>
                  </a:cubicBezTo>
                  <a:cubicBezTo>
                    <a:pt x="217" y="91"/>
                    <a:pt x="217" y="91"/>
                    <a:pt x="217" y="91"/>
                  </a:cubicBezTo>
                  <a:cubicBezTo>
                    <a:pt x="219" y="98"/>
                    <a:pt x="220" y="106"/>
                    <a:pt x="220" y="114"/>
                  </a:cubicBezTo>
                  <a:cubicBezTo>
                    <a:pt x="220" y="121"/>
                    <a:pt x="219" y="129"/>
                    <a:pt x="217"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6" name="Icon"/>
            <p:cNvSpPr>
              <a:spLocks noEditPoints="1"/>
            </p:cNvSpPr>
            <p:nvPr/>
          </p:nvSpPr>
          <p:spPr bwMode="auto">
            <a:xfrm>
              <a:off x="4534128" y="6443014"/>
              <a:ext cx="262678" cy="461133"/>
            </a:xfrm>
            <a:custGeom>
              <a:avLst/>
              <a:gdLst>
                <a:gd name="T0" fmla="*/ 185 w 189"/>
                <a:gd name="T1" fmla="*/ 1 h 334"/>
                <a:gd name="T2" fmla="*/ 183 w 189"/>
                <a:gd name="T3" fmla="*/ 0 h 334"/>
                <a:gd name="T4" fmla="*/ 4 w 189"/>
                <a:gd name="T5" fmla="*/ 1 h 334"/>
                <a:gd name="T6" fmla="*/ 2 w 189"/>
                <a:gd name="T7" fmla="*/ 2 h 334"/>
                <a:gd name="T8" fmla="*/ 1 w 189"/>
                <a:gd name="T9" fmla="*/ 5 h 334"/>
                <a:gd name="T10" fmla="*/ 4 w 189"/>
                <a:gd name="T11" fmla="*/ 50 h 334"/>
                <a:gd name="T12" fmla="*/ 7 w 189"/>
                <a:gd name="T13" fmla="*/ 50 h 334"/>
                <a:gd name="T14" fmla="*/ 182 w 189"/>
                <a:gd name="T15" fmla="*/ 48 h 334"/>
                <a:gd name="T16" fmla="*/ 185 w 189"/>
                <a:gd name="T17" fmla="*/ 48 h 334"/>
                <a:gd name="T18" fmla="*/ 185 w 189"/>
                <a:gd name="T19" fmla="*/ 3 h 334"/>
                <a:gd name="T20" fmla="*/ 185 w 189"/>
                <a:gd name="T21" fmla="*/ 1 h 334"/>
                <a:gd name="T22" fmla="*/ 179 w 189"/>
                <a:gd name="T23" fmla="*/ 46 h 334"/>
                <a:gd name="T24" fmla="*/ 9 w 189"/>
                <a:gd name="T25" fmla="*/ 48 h 334"/>
                <a:gd name="T26" fmla="*/ 7 w 189"/>
                <a:gd name="T27" fmla="*/ 7 h 334"/>
                <a:gd name="T28" fmla="*/ 180 w 189"/>
                <a:gd name="T29" fmla="*/ 6 h 334"/>
                <a:gd name="T30" fmla="*/ 179 w 189"/>
                <a:gd name="T31" fmla="*/ 46 h 334"/>
                <a:gd name="T32" fmla="*/ 2 w 189"/>
                <a:gd name="T33" fmla="*/ 58 h 334"/>
                <a:gd name="T34" fmla="*/ 0 w 189"/>
                <a:gd name="T35" fmla="*/ 78 h 334"/>
                <a:gd name="T36" fmla="*/ 0 w 189"/>
                <a:gd name="T37" fmla="*/ 78 h 334"/>
                <a:gd name="T38" fmla="*/ 10 w 189"/>
                <a:gd name="T39" fmla="*/ 110 h 334"/>
                <a:gd name="T40" fmla="*/ 10 w 189"/>
                <a:gd name="T41" fmla="*/ 111 h 334"/>
                <a:gd name="T42" fmla="*/ 10 w 189"/>
                <a:gd name="T43" fmla="*/ 111 h 334"/>
                <a:gd name="T44" fmla="*/ 10 w 189"/>
                <a:gd name="T45" fmla="*/ 111 h 334"/>
                <a:gd name="T46" fmla="*/ 13 w 189"/>
                <a:gd name="T47" fmla="*/ 143 h 334"/>
                <a:gd name="T48" fmla="*/ 13 w 189"/>
                <a:gd name="T49" fmla="*/ 150 h 334"/>
                <a:gd name="T50" fmla="*/ 14 w 189"/>
                <a:gd name="T51" fmla="*/ 158 h 334"/>
                <a:gd name="T52" fmla="*/ 26 w 189"/>
                <a:gd name="T53" fmla="*/ 294 h 334"/>
                <a:gd name="T54" fmla="*/ 27 w 189"/>
                <a:gd name="T55" fmla="*/ 299 h 334"/>
                <a:gd name="T56" fmla="*/ 28 w 189"/>
                <a:gd name="T57" fmla="*/ 311 h 334"/>
                <a:gd name="T58" fmla="*/ 40 w 189"/>
                <a:gd name="T59" fmla="*/ 323 h 334"/>
                <a:gd name="T60" fmla="*/ 98 w 189"/>
                <a:gd name="T61" fmla="*/ 333 h 334"/>
                <a:gd name="T62" fmla="*/ 104 w 189"/>
                <a:gd name="T63" fmla="*/ 333 h 334"/>
                <a:gd name="T64" fmla="*/ 167 w 189"/>
                <a:gd name="T65" fmla="*/ 310 h 334"/>
                <a:gd name="T66" fmla="*/ 167 w 189"/>
                <a:gd name="T67" fmla="*/ 306 h 334"/>
                <a:gd name="T68" fmla="*/ 167 w 189"/>
                <a:gd name="T69" fmla="*/ 303 h 334"/>
                <a:gd name="T70" fmla="*/ 180 w 189"/>
                <a:gd name="T71" fmla="*/ 110 h 334"/>
                <a:gd name="T72" fmla="*/ 180 w 189"/>
                <a:gd name="T73" fmla="*/ 109 h 334"/>
                <a:gd name="T74" fmla="*/ 189 w 189"/>
                <a:gd name="T75" fmla="*/ 76 h 334"/>
                <a:gd name="T76" fmla="*/ 189 w 189"/>
                <a:gd name="T77" fmla="*/ 67 h 334"/>
                <a:gd name="T78" fmla="*/ 186 w 189"/>
                <a:gd name="T79" fmla="*/ 47 h 334"/>
                <a:gd name="T80" fmla="*/ 3 w 189"/>
                <a:gd name="T81" fmla="*/ 49 h 334"/>
                <a:gd name="T82" fmla="*/ 2 w 189"/>
                <a:gd name="T83" fmla="*/ 5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334">
                  <a:moveTo>
                    <a:pt x="185" y="1"/>
                  </a:moveTo>
                  <a:cubicBezTo>
                    <a:pt x="184" y="0"/>
                    <a:pt x="183" y="0"/>
                    <a:pt x="183" y="0"/>
                  </a:cubicBezTo>
                  <a:cubicBezTo>
                    <a:pt x="4" y="1"/>
                    <a:pt x="4" y="1"/>
                    <a:pt x="4" y="1"/>
                  </a:cubicBezTo>
                  <a:cubicBezTo>
                    <a:pt x="3" y="1"/>
                    <a:pt x="3" y="2"/>
                    <a:pt x="2" y="2"/>
                  </a:cubicBezTo>
                  <a:cubicBezTo>
                    <a:pt x="2" y="3"/>
                    <a:pt x="1" y="4"/>
                    <a:pt x="1" y="5"/>
                  </a:cubicBezTo>
                  <a:cubicBezTo>
                    <a:pt x="1" y="5"/>
                    <a:pt x="3" y="39"/>
                    <a:pt x="4" y="50"/>
                  </a:cubicBezTo>
                  <a:cubicBezTo>
                    <a:pt x="7" y="50"/>
                    <a:pt x="7" y="50"/>
                    <a:pt x="7" y="50"/>
                  </a:cubicBezTo>
                  <a:cubicBezTo>
                    <a:pt x="182" y="48"/>
                    <a:pt x="182" y="48"/>
                    <a:pt x="182" y="48"/>
                  </a:cubicBezTo>
                  <a:cubicBezTo>
                    <a:pt x="185" y="48"/>
                    <a:pt x="185" y="48"/>
                    <a:pt x="185" y="48"/>
                  </a:cubicBezTo>
                  <a:cubicBezTo>
                    <a:pt x="185" y="37"/>
                    <a:pt x="185" y="3"/>
                    <a:pt x="185" y="3"/>
                  </a:cubicBezTo>
                  <a:cubicBezTo>
                    <a:pt x="185" y="2"/>
                    <a:pt x="185" y="1"/>
                    <a:pt x="185" y="1"/>
                  </a:cubicBezTo>
                  <a:close/>
                  <a:moveTo>
                    <a:pt x="179" y="46"/>
                  </a:moveTo>
                  <a:cubicBezTo>
                    <a:pt x="9" y="48"/>
                    <a:pt x="9" y="48"/>
                    <a:pt x="9" y="48"/>
                  </a:cubicBezTo>
                  <a:cubicBezTo>
                    <a:pt x="9" y="38"/>
                    <a:pt x="8" y="15"/>
                    <a:pt x="7" y="7"/>
                  </a:cubicBezTo>
                  <a:cubicBezTo>
                    <a:pt x="180" y="6"/>
                    <a:pt x="180" y="6"/>
                    <a:pt x="180" y="6"/>
                  </a:cubicBezTo>
                  <a:cubicBezTo>
                    <a:pt x="180" y="14"/>
                    <a:pt x="179" y="36"/>
                    <a:pt x="179" y="46"/>
                  </a:cubicBezTo>
                  <a:close/>
                  <a:moveTo>
                    <a:pt x="2" y="58"/>
                  </a:moveTo>
                  <a:cubicBezTo>
                    <a:pt x="1" y="63"/>
                    <a:pt x="0" y="68"/>
                    <a:pt x="0" y="78"/>
                  </a:cubicBezTo>
                  <a:cubicBezTo>
                    <a:pt x="0" y="78"/>
                    <a:pt x="0" y="78"/>
                    <a:pt x="0" y="78"/>
                  </a:cubicBezTo>
                  <a:cubicBezTo>
                    <a:pt x="1" y="95"/>
                    <a:pt x="9" y="99"/>
                    <a:pt x="10" y="110"/>
                  </a:cubicBezTo>
                  <a:cubicBezTo>
                    <a:pt x="10" y="110"/>
                    <a:pt x="10" y="111"/>
                    <a:pt x="10" y="111"/>
                  </a:cubicBezTo>
                  <a:cubicBezTo>
                    <a:pt x="10" y="111"/>
                    <a:pt x="10" y="111"/>
                    <a:pt x="10" y="111"/>
                  </a:cubicBezTo>
                  <a:cubicBezTo>
                    <a:pt x="10" y="111"/>
                    <a:pt x="10" y="111"/>
                    <a:pt x="10" y="111"/>
                  </a:cubicBezTo>
                  <a:cubicBezTo>
                    <a:pt x="10" y="113"/>
                    <a:pt x="11" y="126"/>
                    <a:pt x="13" y="143"/>
                  </a:cubicBezTo>
                  <a:cubicBezTo>
                    <a:pt x="13" y="145"/>
                    <a:pt x="13" y="148"/>
                    <a:pt x="13" y="150"/>
                  </a:cubicBezTo>
                  <a:cubicBezTo>
                    <a:pt x="13" y="153"/>
                    <a:pt x="14" y="155"/>
                    <a:pt x="14" y="158"/>
                  </a:cubicBezTo>
                  <a:cubicBezTo>
                    <a:pt x="18" y="202"/>
                    <a:pt x="23" y="264"/>
                    <a:pt x="26" y="294"/>
                  </a:cubicBezTo>
                  <a:cubicBezTo>
                    <a:pt x="26" y="295"/>
                    <a:pt x="27" y="297"/>
                    <a:pt x="27" y="299"/>
                  </a:cubicBezTo>
                  <a:cubicBezTo>
                    <a:pt x="27" y="307"/>
                    <a:pt x="28" y="311"/>
                    <a:pt x="28" y="311"/>
                  </a:cubicBezTo>
                  <a:cubicBezTo>
                    <a:pt x="28" y="316"/>
                    <a:pt x="33" y="320"/>
                    <a:pt x="40" y="323"/>
                  </a:cubicBezTo>
                  <a:cubicBezTo>
                    <a:pt x="52" y="329"/>
                    <a:pt x="73" y="334"/>
                    <a:pt x="98" y="333"/>
                  </a:cubicBezTo>
                  <a:cubicBezTo>
                    <a:pt x="100" y="333"/>
                    <a:pt x="102" y="333"/>
                    <a:pt x="104" y="333"/>
                  </a:cubicBezTo>
                  <a:cubicBezTo>
                    <a:pt x="139" y="331"/>
                    <a:pt x="165" y="322"/>
                    <a:pt x="167" y="310"/>
                  </a:cubicBezTo>
                  <a:cubicBezTo>
                    <a:pt x="167" y="310"/>
                    <a:pt x="167" y="308"/>
                    <a:pt x="167" y="306"/>
                  </a:cubicBezTo>
                  <a:cubicBezTo>
                    <a:pt x="167" y="305"/>
                    <a:pt x="167" y="304"/>
                    <a:pt x="167" y="303"/>
                  </a:cubicBezTo>
                  <a:cubicBezTo>
                    <a:pt x="169" y="271"/>
                    <a:pt x="179" y="129"/>
                    <a:pt x="180" y="110"/>
                  </a:cubicBezTo>
                  <a:cubicBezTo>
                    <a:pt x="180" y="109"/>
                    <a:pt x="180" y="109"/>
                    <a:pt x="180" y="109"/>
                  </a:cubicBezTo>
                  <a:cubicBezTo>
                    <a:pt x="181" y="97"/>
                    <a:pt x="188" y="93"/>
                    <a:pt x="189" y="76"/>
                  </a:cubicBezTo>
                  <a:cubicBezTo>
                    <a:pt x="189" y="73"/>
                    <a:pt x="189" y="70"/>
                    <a:pt x="189" y="67"/>
                  </a:cubicBezTo>
                  <a:cubicBezTo>
                    <a:pt x="188" y="59"/>
                    <a:pt x="186" y="56"/>
                    <a:pt x="186" y="47"/>
                  </a:cubicBezTo>
                  <a:cubicBezTo>
                    <a:pt x="3" y="49"/>
                    <a:pt x="3" y="49"/>
                    <a:pt x="3" y="49"/>
                  </a:cubicBezTo>
                  <a:cubicBezTo>
                    <a:pt x="3" y="53"/>
                    <a:pt x="3" y="56"/>
                    <a:pt x="2"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7" name="Icon"/>
            <p:cNvSpPr>
              <a:spLocks noEditPoints="1"/>
            </p:cNvSpPr>
            <p:nvPr/>
          </p:nvSpPr>
          <p:spPr bwMode="auto">
            <a:xfrm>
              <a:off x="60340" y="6475353"/>
              <a:ext cx="396454" cy="396454"/>
            </a:xfrm>
            <a:custGeom>
              <a:avLst/>
              <a:gdLst>
                <a:gd name="T0" fmla="*/ 380 w 433"/>
                <a:gd name="T1" fmla="*/ 74 h 433"/>
                <a:gd name="T2" fmla="*/ 231 w 433"/>
                <a:gd name="T3" fmla="*/ 1 h 433"/>
                <a:gd name="T4" fmla="*/ 203 w 433"/>
                <a:gd name="T5" fmla="*/ 1 h 433"/>
                <a:gd name="T6" fmla="*/ 54 w 433"/>
                <a:gd name="T7" fmla="*/ 74 h 433"/>
                <a:gd name="T8" fmla="*/ 0 w 433"/>
                <a:gd name="T9" fmla="*/ 217 h 433"/>
                <a:gd name="T10" fmla="*/ 54 w 433"/>
                <a:gd name="T11" fmla="*/ 359 h 433"/>
                <a:gd name="T12" fmla="*/ 203 w 433"/>
                <a:gd name="T13" fmla="*/ 433 h 433"/>
                <a:gd name="T14" fmla="*/ 231 w 433"/>
                <a:gd name="T15" fmla="*/ 433 h 433"/>
                <a:gd name="T16" fmla="*/ 380 w 433"/>
                <a:gd name="T17" fmla="*/ 359 h 433"/>
                <a:gd name="T18" fmla="*/ 433 w 433"/>
                <a:gd name="T19" fmla="*/ 217 h 433"/>
                <a:gd name="T20" fmla="*/ 376 w 433"/>
                <a:gd name="T21" fmla="*/ 105 h 433"/>
                <a:gd name="T22" fmla="*/ 337 w 433"/>
                <a:gd name="T23" fmla="*/ 206 h 433"/>
                <a:gd name="T24" fmla="*/ 376 w 433"/>
                <a:gd name="T25" fmla="*/ 105 h 433"/>
                <a:gd name="T26" fmla="*/ 319 w 433"/>
                <a:gd name="T27" fmla="*/ 111 h 433"/>
                <a:gd name="T28" fmla="*/ 363 w 433"/>
                <a:gd name="T29" fmla="*/ 88 h 433"/>
                <a:gd name="T30" fmla="*/ 298 w 433"/>
                <a:gd name="T31" fmla="*/ 118 h 433"/>
                <a:gd name="T32" fmla="*/ 228 w 433"/>
                <a:gd name="T33" fmla="*/ 30 h 433"/>
                <a:gd name="T34" fmla="*/ 305 w 433"/>
                <a:gd name="T35" fmla="*/ 139 h 433"/>
                <a:gd name="T36" fmla="*/ 228 w 433"/>
                <a:gd name="T37" fmla="*/ 206 h 433"/>
                <a:gd name="T38" fmla="*/ 228 w 433"/>
                <a:gd name="T39" fmla="*/ 227 h 433"/>
                <a:gd name="T40" fmla="*/ 305 w 433"/>
                <a:gd name="T41" fmla="*/ 294 h 433"/>
                <a:gd name="T42" fmla="*/ 228 w 433"/>
                <a:gd name="T43" fmla="*/ 227 h 433"/>
                <a:gd name="T44" fmla="*/ 206 w 433"/>
                <a:gd name="T45" fmla="*/ 129 h 433"/>
                <a:gd name="T46" fmla="*/ 206 w 433"/>
                <a:gd name="T47" fmla="*/ 30 h 433"/>
                <a:gd name="T48" fmla="*/ 129 w 433"/>
                <a:gd name="T49" fmla="*/ 139 h 433"/>
                <a:gd name="T50" fmla="*/ 206 w 433"/>
                <a:gd name="T51" fmla="*/ 206 h 433"/>
                <a:gd name="T52" fmla="*/ 206 w 433"/>
                <a:gd name="T53" fmla="*/ 227 h 433"/>
                <a:gd name="T54" fmla="*/ 129 w 433"/>
                <a:gd name="T55" fmla="*/ 294 h 433"/>
                <a:gd name="T56" fmla="*/ 206 w 433"/>
                <a:gd name="T57" fmla="*/ 227 h 433"/>
                <a:gd name="T58" fmla="*/ 115 w 433"/>
                <a:gd name="T59" fmla="*/ 111 h 433"/>
                <a:gd name="T60" fmla="*/ 171 w 433"/>
                <a:gd name="T61" fmla="*/ 27 h 433"/>
                <a:gd name="T62" fmla="*/ 108 w 433"/>
                <a:gd name="T63" fmla="*/ 132 h 433"/>
                <a:gd name="T64" fmla="*/ 22 w 433"/>
                <a:gd name="T65" fmla="*/ 206 h 433"/>
                <a:gd name="T66" fmla="*/ 58 w 433"/>
                <a:gd name="T67" fmla="*/ 328 h 433"/>
                <a:gd name="T68" fmla="*/ 97 w 433"/>
                <a:gd name="T69" fmla="*/ 227 h 433"/>
                <a:gd name="T70" fmla="*/ 58 w 433"/>
                <a:gd name="T71" fmla="*/ 328 h 433"/>
                <a:gd name="T72" fmla="*/ 115 w 433"/>
                <a:gd name="T73" fmla="*/ 322 h 433"/>
                <a:gd name="T74" fmla="*/ 71 w 433"/>
                <a:gd name="T75" fmla="*/ 345 h 433"/>
                <a:gd name="T76" fmla="*/ 206 w 433"/>
                <a:gd name="T77" fmla="*/ 304 h 433"/>
                <a:gd name="T78" fmla="*/ 136 w 433"/>
                <a:gd name="T79" fmla="*/ 315 h 433"/>
                <a:gd name="T80" fmla="*/ 228 w 433"/>
                <a:gd name="T81" fmla="*/ 304 h 433"/>
                <a:gd name="T82" fmla="*/ 228 w 433"/>
                <a:gd name="T83" fmla="*/ 403 h 433"/>
                <a:gd name="T84" fmla="*/ 319 w 433"/>
                <a:gd name="T85" fmla="*/ 322 h 433"/>
                <a:gd name="T86" fmla="*/ 263 w 433"/>
                <a:gd name="T87" fmla="*/ 406 h 433"/>
                <a:gd name="T88" fmla="*/ 325 w 433"/>
                <a:gd name="T89" fmla="*/ 301 h 433"/>
                <a:gd name="T90" fmla="*/ 411 w 433"/>
                <a:gd name="T91" fmla="*/ 22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3" h="433">
                  <a:moveTo>
                    <a:pt x="393" y="91"/>
                  </a:moveTo>
                  <a:cubicBezTo>
                    <a:pt x="389" y="85"/>
                    <a:pt x="384" y="79"/>
                    <a:pt x="380" y="74"/>
                  </a:cubicBezTo>
                  <a:cubicBezTo>
                    <a:pt x="345" y="34"/>
                    <a:pt x="296" y="7"/>
                    <a:pt x="241" y="1"/>
                  </a:cubicBezTo>
                  <a:cubicBezTo>
                    <a:pt x="238" y="1"/>
                    <a:pt x="234" y="1"/>
                    <a:pt x="231" y="1"/>
                  </a:cubicBezTo>
                  <a:cubicBezTo>
                    <a:pt x="226" y="0"/>
                    <a:pt x="222" y="0"/>
                    <a:pt x="217" y="0"/>
                  </a:cubicBezTo>
                  <a:cubicBezTo>
                    <a:pt x="212" y="0"/>
                    <a:pt x="207" y="0"/>
                    <a:pt x="203" y="1"/>
                  </a:cubicBezTo>
                  <a:cubicBezTo>
                    <a:pt x="199" y="1"/>
                    <a:pt x="196" y="1"/>
                    <a:pt x="193" y="1"/>
                  </a:cubicBezTo>
                  <a:cubicBezTo>
                    <a:pt x="138" y="7"/>
                    <a:pt x="89" y="34"/>
                    <a:pt x="54" y="74"/>
                  </a:cubicBezTo>
                  <a:cubicBezTo>
                    <a:pt x="49" y="79"/>
                    <a:pt x="45" y="85"/>
                    <a:pt x="41" y="91"/>
                  </a:cubicBezTo>
                  <a:cubicBezTo>
                    <a:pt x="15" y="126"/>
                    <a:pt x="0" y="170"/>
                    <a:pt x="0" y="217"/>
                  </a:cubicBezTo>
                  <a:cubicBezTo>
                    <a:pt x="0" y="263"/>
                    <a:pt x="15" y="307"/>
                    <a:pt x="41" y="342"/>
                  </a:cubicBezTo>
                  <a:cubicBezTo>
                    <a:pt x="45" y="348"/>
                    <a:pt x="49" y="354"/>
                    <a:pt x="54" y="359"/>
                  </a:cubicBezTo>
                  <a:cubicBezTo>
                    <a:pt x="89" y="399"/>
                    <a:pt x="138" y="426"/>
                    <a:pt x="193" y="432"/>
                  </a:cubicBezTo>
                  <a:cubicBezTo>
                    <a:pt x="196" y="432"/>
                    <a:pt x="199" y="432"/>
                    <a:pt x="203" y="433"/>
                  </a:cubicBezTo>
                  <a:cubicBezTo>
                    <a:pt x="207" y="433"/>
                    <a:pt x="212" y="433"/>
                    <a:pt x="217" y="433"/>
                  </a:cubicBezTo>
                  <a:cubicBezTo>
                    <a:pt x="222" y="433"/>
                    <a:pt x="226" y="433"/>
                    <a:pt x="231" y="433"/>
                  </a:cubicBezTo>
                  <a:cubicBezTo>
                    <a:pt x="234" y="432"/>
                    <a:pt x="238" y="432"/>
                    <a:pt x="241" y="432"/>
                  </a:cubicBezTo>
                  <a:cubicBezTo>
                    <a:pt x="296" y="426"/>
                    <a:pt x="345" y="399"/>
                    <a:pt x="380" y="359"/>
                  </a:cubicBezTo>
                  <a:cubicBezTo>
                    <a:pt x="384" y="354"/>
                    <a:pt x="389" y="348"/>
                    <a:pt x="393" y="342"/>
                  </a:cubicBezTo>
                  <a:cubicBezTo>
                    <a:pt x="418" y="307"/>
                    <a:pt x="433" y="263"/>
                    <a:pt x="433" y="217"/>
                  </a:cubicBezTo>
                  <a:cubicBezTo>
                    <a:pt x="433" y="170"/>
                    <a:pt x="418" y="126"/>
                    <a:pt x="393" y="91"/>
                  </a:cubicBezTo>
                  <a:close/>
                  <a:moveTo>
                    <a:pt x="376" y="105"/>
                  </a:moveTo>
                  <a:cubicBezTo>
                    <a:pt x="396" y="134"/>
                    <a:pt x="409" y="168"/>
                    <a:pt x="411" y="206"/>
                  </a:cubicBezTo>
                  <a:cubicBezTo>
                    <a:pt x="337" y="206"/>
                    <a:pt x="337" y="206"/>
                    <a:pt x="337" y="206"/>
                  </a:cubicBezTo>
                  <a:cubicBezTo>
                    <a:pt x="336" y="180"/>
                    <a:pt x="332" y="155"/>
                    <a:pt x="325" y="132"/>
                  </a:cubicBezTo>
                  <a:cubicBezTo>
                    <a:pt x="344" y="125"/>
                    <a:pt x="361" y="115"/>
                    <a:pt x="376" y="105"/>
                  </a:cubicBezTo>
                  <a:close/>
                  <a:moveTo>
                    <a:pt x="363" y="88"/>
                  </a:moveTo>
                  <a:cubicBezTo>
                    <a:pt x="350" y="97"/>
                    <a:pt x="335" y="105"/>
                    <a:pt x="319" y="111"/>
                  </a:cubicBezTo>
                  <a:cubicBezTo>
                    <a:pt x="306" y="76"/>
                    <a:pt x="286" y="47"/>
                    <a:pt x="263" y="27"/>
                  </a:cubicBezTo>
                  <a:cubicBezTo>
                    <a:pt x="302" y="37"/>
                    <a:pt x="337" y="58"/>
                    <a:pt x="363" y="88"/>
                  </a:cubicBezTo>
                  <a:close/>
                  <a:moveTo>
                    <a:pt x="228" y="30"/>
                  </a:moveTo>
                  <a:cubicBezTo>
                    <a:pt x="258" y="44"/>
                    <a:pt x="283" y="76"/>
                    <a:pt x="298" y="118"/>
                  </a:cubicBezTo>
                  <a:cubicBezTo>
                    <a:pt x="277" y="124"/>
                    <a:pt x="253" y="128"/>
                    <a:pt x="228" y="129"/>
                  </a:cubicBezTo>
                  <a:lnTo>
                    <a:pt x="228" y="30"/>
                  </a:lnTo>
                  <a:close/>
                  <a:moveTo>
                    <a:pt x="228" y="151"/>
                  </a:moveTo>
                  <a:cubicBezTo>
                    <a:pt x="255" y="150"/>
                    <a:pt x="281" y="146"/>
                    <a:pt x="305" y="139"/>
                  </a:cubicBezTo>
                  <a:cubicBezTo>
                    <a:pt x="310" y="159"/>
                    <a:pt x="314" y="182"/>
                    <a:pt x="315" y="206"/>
                  </a:cubicBezTo>
                  <a:cubicBezTo>
                    <a:pt x="228" y="206"/>
                    <a:pt x="228" y="206"/>
                    <a:pt x="228" y="206"/>
                  </a:cubicBezTo>
                  <a:lnTo>
                    <a:pt x="228" y="151"/>
                  </a:lnTo>
                  <a:close/>
                  <a:moveTo>
                    <a:pt x="228" y="227"/>
                  </a:moveTo>
                  <a:cubicBezTo>
                    <a:pt x="315" y="227"/>
                    <a:pt x="315" y="227"/>
                    <a:pt x="315" y="227"/>
                  </a:cubicBezTo>
                  <a:cubicBezTo>
                    <a:pt x="314" y="251"/>
                    <a:pt x="310" y="274"/>
                    <a:pt x="305" y="294"/>
                  </a:cubicBezTo>
                  <a:cubicBezTo>
                    <a:pt x="281" y="287"/>
                    <a:pt x="255" y="283"/>
                    <a:pt x="228" y="282"/>
                  </a:cubicBezTo>
                  <a:lnTo>
                    <a:pt x="228" y="227"/>
                  </a:lnTo>
                  <a:close/>
                  <a:moveTo>
                    <a:pt x="206" y="30"/>
                  </a:moveTo>
                  <a:cubicBezTo>
                    <a:pt x="206" y="129"/>
                    <a:pt x="206" y="129"/>
                    <a:pt x="206" y="129"/>
                  </a:cubicBezTo>
                  <a:cubicBezTo>
                    <a:pt x="181" y="128"/>
                    <a:pt x="157" y="124"/>
                    <a:pt x="136" y="118"/>
                  </a:cubicBezTo>
                  <a:cubicBezTo>
                    <a:pt x="151" y="76"/>
                    <a:pt x="176" y="44"/>
                    <a:pt x="206" y="30"/>
                  </a:cubicBezTo>
                  <a:close/>
                  <a:moveTo>
                    <a:pt x="119" y="206"/>
                  </a:moveTo>
                  <a:cubicBezTo>
                    <a:pt x="120" y="182"/>
                    <a:pt x="123" y="159"/>
                    <a:pt x="129" y="139"/>
                  </a:cubicBezTo>
                  <a:cubicBezTo>
                    <a:pt x="153" y="146"/>
                    <a:pt x="179" y="150"/>
                    <a:pt x="206" y="151"/>
                  </a:cubicBezTo>
                  <a:cubicBezTo>
                    <a:pt x="206" y="206"/>
                    <a:pt x="206" y="206"/>
                    <a:pt x="206" y="206"/>
                  </a:cubicBezTo>
                  <a:lnTo>
                    <a:pt x="119" y="206"/>
                  </a:lnTo>
                  <a:close/>
                  <a:moveTo>
                    <a:pt x="206" y="227"/>
                  </a:moveTo>
                  <a:cubicBezTo>
                    <a:pt x="206" y="282"/>
                    <a:pt x="206" y="282"/>
                    <a:pt x="206" y="282"/>
                  </a:cubicBezTo>
                  <a:cubicBezTo>
                    <a:pt x="179" y="283"/>
                    <a:pt x="153" y="287"/>
                    <a:pt x="129" y="294"/>
                  </a:cubicBezTo>
                  <a:cubicBezTo>
                    <a:pt x="123" y="274"/>
                    <a:pt x="120" y="251"/>
                    <a:pt x="119" y="227"/>
                  </a:cubicBezTo>
                  <a:lnTo>
                    <a:pt x="206" y="227"/>
                  </a:lnTo>
                  <a:close/>
                  <a:moveTo>
                    <a:pt x="171" y="27"/>
                  </a:moveTo>
                  <a:cubicBezTo>
                    <a:pt x="148" y="47"/>
                    <a:pt x="128" y="76"/>
                    <a:pt x="115" y="111"/>
                  </a:cubicBezTo>
                  <a:cubicBezTo>
                    <a:pt x="99" y="105"/>
                    <a:pt x="84" y="97"/>
                    <a:pt x="71" y="88"/>
                  </a:cubicBezTo>
                  <a:cubicBezTo>
                    <a:pt x="97" y="58"/>
                    <a:pt x="132" y="37"/>
                    <a:pt x="171" y="27"/>
                  </a:cubicBezTo>
                  <a:close/>
                  <a:moveTo>
                    <a:pt x="58" y="105"/>
                  </a:moveTo>
                  <a:cubicBezTo>
                    <a:pt x="72" y="115"/>
                    <a:pt x="89" y="125"/>
                    <a:pt x="108" y="132"/>
                  </a:cubicBezTo>
                  <a:cubicBezTo>
                    <a:pt x="102" y="155"/>
                    <a:pt x="98" y="180"/>
                    <a:pt x="97" y="206"/>
                  </a:cubicBezTo>
                  <a:cubicBezTo>
                    <a:pt x="22" y="206"/>
                    <a:pt x="22" y="206"/>
                    <a:pt x="22" y="206"/>
                  </a:cubicBezTo>
                  <a:cubicBezTo>
                    <a:pt x="25" y="168"/>
                    <a:pt x="37" y="134"/>
                    <a:pt x="58" y="105"/>
                  </a:cubicBezTo>
                  <a:close/>
                  <a:moveTo>
                    <a:pt x="58" y="328"/>
                  </a:moveTo>
                  <a:cubicBezTo>
                    <a:pt x="37" y="299"/>
                    <a:pt x="25" y="265"/>
                    <a:pt x="22" y="227"/>
                  </a:cubicBezTo>
                  <a:cubicBezTo>
                    <a:pt x="97" y="227"/>
                    <a:pt x="97" y="227"/>
                    <a:pt x="97" y="227"/>
                  </a:cubicBezTo>
                  <a:cubicBezTo>
                    <a:pt x="98" y="254"/>
                    <a:pt x="102" y="278"/>
                    <a:pt x="108" y="301"/>
                  </a:cubicBezTo>
                  <a:cubicBezTo>
                    <a:pt x="89" y="309"/>
                    <a:pt x="72" y="318"/>
                    <a:pt x="58" y="328"/>
                  </a:cubicBezTo>
                  <a:close/>
                  <a:moveTo>
                    <a:pt x="71" y="345"/>
                  </a:moveTo>
                  <a:cubicBezTo>
                    <a:pt x="84" y="336"/>
                    <a:pt x="99" y="328"/>
                    <a:pt x="115" y="322"/>
                  </a:cubicBezTo>
                  <a:cubicBezTo>
                    <a:pt x="128" y="357"/>
                    <a:pt x="148" y="386"/>
                    <a:pt x="171" y="406"/>
                  </a:cubicBezTo>
                  <a:cubicBezTo>
                    <a:pt x="132" y="396"/>
                    <a:pt x="97" y="375"/>
                    <a:pt x="71" y="345"/>
                  </a:cubicBezTo>
                  <a:close/>
                  <a:moveTo>
                    <a:pt x="136" y="315"/>
                  </a:moveTo>
                  <a:cubicBezTo>
                    <a:pt x="157" y="309"/>
                    <a:pt x="181" y="305"/>
                    <a:pt x="206" y="304"/>
                  </a:cubicBezTo>
                  <a:cubicBezTo>
                    <a:pt x="206" y="403"/>
                    <a:pt x="206" y="403"/>
                    <a:pt x="206" y="403"/>
                  </a:cubicBezTo>
                  <a:cubicBezTo>
                    <a:pt x="176" y="389"/>
                    <a:pt x="151" y="357"/>
                    <a:pt x="136" y="315"/>
                  </a:cubicBezTo>
                  <a:close/>
                  <a:moveTo>
                    <a:pt x="228" y="403"/>
                  </a:moveTo>
                  <a:cubicBezTo>
                    <a:pt x="228" y="304"/>
                    <a:pt x="228" y="304"/>
                    <a:pt x="228" y="304"/>
                  </a:cubicBezTo>
                  <a:cubicBezTo>
                    <a:pt x="253" y="305"/>
                    <a:pt x="277" y="309"/>
                    <a:pt x="298" y="315"/>
                  </a:cubicBezTo>
                  <a:cubicBezTo>
                    <a:pt x="283" y="357"/>
                    <a:pt x="258" y="389"/>
                    <a:pt x="228" y="403"/>
                  </a:cubicBezTo>
                  <a:close/>
                  <a:moveTo>
                    <a:pt x="263" y="406"/>
                  </a:moveTo>
                  <a:cubicBezTo>
                    <a:pt x="286" y="386"/>
                    <a:pt x="306" y="357"/>
                    <a:pt x="319" y="322"/>
                  </a:cubicBezTo>
                  <a:cubicBezTo>
                    <a:pt x="335" y="328"/>
                    <a:pt x="350" y="336"/>
                    <a:pt x="363" y="345"/>
                  </a:cubicBezTo>
                  <a:cubicBezTo>
                    <a:pt x="337" y="375"/>
                    <a:pt x="302" y="396"/>
                    <a:pt x="263" y="406"/>
                  </a:cubicBezTo>
                  <a:close/>
                  <a:moveTo>
                    <a:pt x="376" y="328"/>
                  </a:moveTo>
                  <a:cubicBezTo>
                    <a:pt x="361" y="318"/>
                    <a:pt x="344" y="309"/>
                    <a:pt x="325" y="301"/>
                  </a:cubicBezTo>
                  <a:cubicBezTo>
                    <a:pt x="332" y="278"/>
                    <a:pt x="336" y="254"/>
                    <a:pt x="337" y="227"/>
                  </a:cubicBezTo>
                  <a:cubicBezTo>
                    <a:pt x="411" y="227"/>
                    <a:pt x="411" y="227"/>
                    <a:pt x="411" y="227"/>
                  </a:cubicBezTo>
                  <a:cubicBezTo>
                    <a:pt x="409" y="265"/>
                    <a:pt x="396" y="299"/>
                    <a:pt x="376" y="3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8" name="Icon"/>
            <p:cNvSpPr>
              <a:spLocks noEditPoints="1"/>
            </p:cNvSpPr>
            <p:nvPr/>
          </p:nvSpPr>
          <p:spPr bwMode="auto">
            <a:xfrm>
              <a:off x="636209" y="6467774"/>
              <a:ext cx="378202" cy="411612"/>
            </a:xfrm>
            <a:custGeom>
              <a:avLst/>
              <a:gdLst>
                <a:gd name="T0" fmla="*/ 849 w 849"/>
                <a:gd name="T1" fmla="*/ 424 h 924"/>
                <a:gd name="T2" fmla="*/ 702 w 849"/>
                <a:gd name="T3" fmla="*/ 274 h 924"/>
                <a:gd name="T4" fmla="*/ 702 w 849"/>
                <a:gd name="T5" fmla="*/ 55 h 924"/>
                <a:gd name="T6" fmla="*/ 582 w 849"/>
                <a:gd name="T7" fmla="*/ 55 h 924"/>
                <a:gd name="T8" fmla="*/ 582 w 849"/>
                <a:gd name="T9" fmla="*/ 155 h 924"/>
                <a:gd name="T10" fmla="*/ 425 w 849"/>
                <a:gd name="T11" fmla="*/ 0 h 924"/>
                <a:gd name="T12" fmla="*/ 0 w 849"/>
                <a:gd name="T13" fmla="*/ 424 h 924"/>
                <a:gd name="T14" fmla="*/ 96 w 849"/>
                <a:gd name="T15" fmla="*/ 424 h 924"/>
                <a:gd name="T16" fmla="*/ 96 w 849"/>
                <a:gd name="T17" fmla="*/ 924 h 924"/>
                <a:gd name="T18" fmla="*/ 222 w 849"/>
                <a:gd name="T19" fmla="*/ 924 h 924"/>
                <a:gd name="T20" fmla="*/ 222 w 849"/>
                <a:gd name="T21" fmla="*/ 629 h 924"/>
                <a:gd name="T22" fmla="*/ 399 w 849"/>
                <a:gd name="T23" fmla="*/ 629 h 924"/>
                <a:gd name="T24" fmla="*/ 399 w 849"/>
                <a:gd name="T25" fmla="*/ 924 h 924"/>
                <a:gd name="T26" fmla="*/ 754 w 849"/>
                <a:gd name="T27" fmla="*/ 924 h 924"/>
                <a:gd name="T28" fmla="*/ 754 w 849"/>
                <a:gd name="T29" fmla="*/ 424 h 924"/>
                <a:gd name="T30" fmla="*/ 849 w 849"/>
                <a:gd name="T31" fmla="*/ 424 h 924"/>
                <a:gd name="T32" fmla="*/ 849 w 849"/>
                <a:gd name="T33" fmla="*/ 424 h 924"/>
                <a:gd name="T34" fmla="*/ 651 w 849"/>
                <a:gd name="T35" fmla="*/ 572 h 924"/>
                <a:gd name="T36" fmla="*/ 506 w 849"/>
                <a:gd name="T37" fmla="*/ 572 h 924"/>
                <a:gd name="T38" fmla="*/ 506 w 849"/>
                <a:gd name="T39" fmla="*/ 426 h 924"/>
                <a:gd name="T40" fmla="*/ 651 w 849"/>
                <a:gd name="T41" fmla="*/ 426 h 924"/>
                <a:gd name="T42" fmla="*/ 651 w 849"/>
                <a:gd name="T43" fmla="*/ 572 h 924"/>
                <a:gd name="T44" fmla="*/ 651 w 849"/>
                <a:gd name="T45" fmla="*/ 57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9" h="924">
                  <a:moveTo>
                    <a:pt x="849" y="424"/>
                  </a:moveTo>
                  <a:lnTo>
                    <a:pt x="702" y="274"/>
                  </a:lnTo>
                  <a:lnTo>
                    <a:pt x="702" y="55"/>
                  </a:lnTo>
                  <a:lnTo>
                    <a:pt x="582" y="55"/>
                  </a:lnTo>
                  <a:lnTo>
                    <a:pt x="582" y="155"/>
                  </a:lnTo>
                  <a:lnTo>
                    <a:pt x="425" y="0"/>
                  </a:lnTo>
                  <a:lnTo>
                    <a:pt x="0" y="424"/>
                  </a:lnTo>
                  <a:lnTo>
                    <a:pt x="96" y="424"/>
                  </a:lnTo>
                  <a:lnTo>
                    <a:pt x="96" y="924"/>
                  </a:lnTo>
                  <a:lnTo>
                    <a:pt x="222" y="924"/>
                  </a:lnTo>
                  <a:lnTo>
                    <a:pt x="222" y="629"/>
                  </a:lnTo>
                  <a:lnTo>
                    <a:pt x="399" y="629"/>
                  </a:lnTo>
                  <a:lnTo>
                    <a:pt x="399" y="924"/>
                  </a:lnTo>
                  <a:lnTo>
                    <a:pt x="754" y="924"/>
                  </a:lnTo>
                  <a:lnTo>
                    <a:pt x="754" y="424"/>
                  </a:lnTo>
                  <a:lnTo>
                    <a:pt x="849" y="424"/>
                  </a:lnTo>
                  <a:lnTo>
                    <a:pt x="849" y="424"/>
                  </a:lnTo>
                  <a:close/>
                  <a:moveTo>
                    <a:pt x="651" y="572"/>
                  </a:moveTo>
                  <a:lnTo>
                    <a:pt x="506" y="572"/>
                  </a:lnTo>
                  <a:lnTo>
                    <a:pt x="506" y="426"/>
                  </a:lnTo>
                  <a:lnTo>
                    <a:pt x="651" y="426"/>
                  </a:lnTo>
                  <a:lnTo>
                    <a:pt x="651" y="572"/>
                  </a:lnTo>
                  <a:lnTo>
                    <a:pt x="651" y="5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29" name="Icon"/>
            <p:cNvSpPr>
              <a:spLocks noEditPoints="1"/>
            </p:cNvSpPr>
            <p:nvPr/>
          </p:nvSpPr>
          <p:spPr bwMode="auto">
            <a:xfrm>
              <a:off x="1279578" y="7058361"/>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0" name="Icon"/>
            <p:cNvSpPr>
              <a:spLocks noEditPoints="1"/>
            </p:cNvSpPr>
            <p:nvPr/>
          </p:nvSpPr>
          <p:spPr bwMode="auto">
            <a:xfrm>
              <a:off x="1632736" y="6467774"/>
              <a:ext cx="354583" cy="411612"/>
            </a:xfrm>
            <a:custGeom>
              <a:avLst/>
              <a:gdLst>
                <a:gd name="T0" fmla="*/ 137 w 204"/>
                <a:gd name="T1" fmla="*/ 204 h 206"/>
                <a:gd name="T2" fmla="*/ 140 w 204"/>
                <a:gd name="T3" fmla="*/ 122 h 206"/>
                <a:gd name="T4" fmla="*/ 160 w 204"/>
                <a:gd name="T5" fmla="*/ 30 h 206"/>
                <a:gd name="T6" fmla="*/ 134 w 204"/>
                <a:gd name="T7" fmla="*/ 121 h 206"/>
                <a:gd name="T8" fmla="*/ 119 w 204"/>
                <a:gd name="T9" fmla="*/ 202 h 206"/>
                <a:gd name="T10" fmla="*/ 87 w 204"/>
                <a:gd name="T11" fmla="*/ 152 h 206"/>
                <a:gd name="T12" fmla="*/ 126 w 204"/>
                <a:gd name="T13" fmla="*/ 51 h 206"/>
                <a:gd name="T14" fmla="*/ 167 w 204"/>
                <a:gd name="T15" fmla="*/ 0 h 206"/>
                <a:gd name="T16" fmla="*/ 183 w 204"/>
                <a:gd name="T17" fmla="*/ 71 h 206"/>
                <a:gd name="T18" fmla="*/ 176 w 204"/>
                <a:gd name="T19" fmla="*/ 178 h 206"/>
                <a:gd name="T20" fmla="*/ 137 w 204"/>
                <a:gd name="T21" fmla="*/ 204 h 206"/>
                <a:gd name="T22" fmla="*/ 72 w 204"/>
                <a:gd name="T23" fmla="*/ 167 h 206"/>
                <a:gd name="T24" fmla="*/ 32 w 204"/>
                <a:gd name="T25" fmla="*/ 156 h 206"/>
                <a:gd name="T26" fmla="*/ 72 w 204"/>
                <a:gd name="T27" fmla="*/ 158 h 206"/>
                <a:gd name="T28" fmla="*/ 68 w 204"/>
                <a:gd name="T29" fmla="*/ 144 h 206"/>
                <a:gd name="T30" fmla="*/ 67 w 204"/>
                <a:gd name="T31" fmla="*/ 138 h 206"/>
                <a:gd name="T32" fmla="*/ 67 w 204"/>
                <a:gd name="T33" fmla="*/ 138 h 206"/>
                <a:gd name="T34" fmla="*/ 71 w 204"/>
                <a:gd name="T35" fmla="*/ 100 h 206"/>
                <a:gd name="T36" fmla="*/ 66 w 204"/>
                <a:gd name="T37" fmla="*/ 89 h 206"/>
                <a:gd name="T38" fmla="*/ 33 w 204"/>
                <a:gd name="T39" fmla="*/ 27 h 206"/>
                <a:gd name="T40" fmla="*/ 76 w 204"/>
                <a:gd name="T41" fmla="*/ 85 h 206"/>
                <a:gd name="T42" fmla="*/ 77 w 204"/>
                <a:gd name="T43" fmla="*/ 87 h 206"/>
                <a:gd name="T44" fmla="*/ 95 w 204"/>
                <a:gd name="T45" fmla="*/ 58 h 206"/>
                <a:gd name="T46" fmla="*/ 7 w 204"/>
                <a:gd name="T47" fmla="*/ 4 h 206"/>
                <a:gd name="T48" fmla="*/ 51 w 204"/>
                <a:gd name="T49" fmla="*/ 133 h 206"/>
                <a:gd name="T50" fmla="*/ 7 w 204"/>
                <a:gd name="T51" fmla="*/ 151 h 206"/>
                <a:gd name="T52" fmla="*/ 61 w 204"/>
                <a:gd name="T53" fmla="*/ 190 h 206"/>
                <a:gd name="T54" fmla="*/ 86 w 204"/>
                <a:gd name="T55" fmla="*/ 187 h 206"/>
                <a:gd name="T56" fmla="*/ 75 w 204"/>
                <a:gd name="T57" fmla="*/ 167 h 206"/>
                <a:gd name="T58" fmla="*/ 72 w 204"/>
                <a:gd name="T59" fmla="*/ 1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4" h="206">
                  <a:moveTo>
                    <a:pt x="137" y="204"/>
                  </a:moveTo>
                  <a:cubicBezTo>
                    <a:pt x="134" y="206"/>
                    <a:pt x="134" y="162"/>
                    <a:pt x="140" y="122"/>
                  </a:cubicBezTo>
                  <a:cubicBezTo>
                    <a:pt x="147" y="75"/>
                    <a:pt x="160" y="30"/>
                    <a:pt x="160" y="30"/>
                  </a:cubicBezTo>
                  <a:cubicBezTo>
                    <a:pt x="160" y="30"/>
                    <a:pt x="145" y="74"/>
                    <a:pt x="134" y="121"/>
                  </a:cubicBezTo>
                  <a:cubicBezTo>
                    <a:pt x="125" y="160"/>
                    <a:pt x="120" y="204"/>
                    <a:pt x="119" y="202"/>
                  </a:cubicBezTo>
                  <a:cubicBezTo>
                    <a:pt x="111" y="194"/>
                    <a:pt x="97" y="178"/>
                    <a:pt x="87" y="152"/>
                  </a:cubicBezTo>
                  <a:cubicBezTo>
                    <a:pt x="72" y="114"/>
                    <a:pt x="100" y="71"/>
                    <a:pt x="126" y="51"/>
                  </a:cubicBezTo>
                  <a:cubicBezTo>
                    <a:pt x="152" y="31"/>
                    <a:pt x="167" y="0"/>
                    <a:pt x="167" y="0"/>
                  </a:cubicBezTo>
                  <a:cubicBezTo>
                    <a:pt x="167" y="0"/>
                    <a:pt x="168" y="43"/>
                    <a:pt x="183" y="71"/>
                  </a:cubicBezTo>
                  <a:cubicBezTo>
                    <a:pt x="198" y="99"/>
                    <a:pt x="204" y="150"/>
                    <a:pt x="176" y="178"/>
                  </a:cubicBezTo>
                  <a:cubicBezTo>
                    <a:pt x="160" y="193"/>
                    <a:pt x="147" y="201"/>
                    <a:pt x="137" y="204"/>
                  </a:cubicBezTo>
                  <a:moveTo>
                    <a:pt x="72" y="167"/>
                  </a:moveTo>
                  <a:cubicBezTo>
                    <a:pt x="53" y="163"/>
                    <a:pt x="32" y="156"/>
                    <a:pt x="32" y="156"/>
                  </a:cubicBezTo>
                  <a:cubicBezTo>
                    <a:pt x="32" y="156"/>
                    <a:pt x="52" y="155"/>
                    <a:pt x="72" y="158"/>
                  </a:cubicBezTo>
                  <a:cubicBezTo>
                    <a:pt x="70" y="153"/>
                    <a:pt x="68" y="148"/>
                    <a:pt x="68" y="144"/>
                  </a:cubicBezTo>
                  <a:cubicBezTo>
                    <a:pt x="67" y="142"/>
                    <a:pt x="67" y="140"/>
                    <a:pt x="67" y="138"/>
                  </a:cubicBezTo>
                  <a:cubicBezTo>
                    <a:pt x="67" y="138"/>
                    <a:pt x="67" y="138"/>
                    <a:pt x="67" y="138"/>
                  </a:cubicBezTo>
                  <a:cubicBezTo>
                    <a:pt x="66" y="125"/>
                    <a:pt x="67" y="112"/>
                    <a:pt x="71" y="100"/>
                  </a:cubicBezTo>
                  <a:cubicBezTo>
                    <a:pt x="70" y="97"/>
                    <a:pt x="68" y="93"/>
                    <a:pt x="66" y="89"/>
                  </a:cubicBezTo>
                  <a:cubicBezTo>
                    <a:pt x="55" y="62"/>
                    <a:pt x="34" y="27"/>
                    <a:pt x="33" y="27"/>
                  </a:cubicBezTo>
                  <a:cubicBezTo>
                    <a:pt x="34" y="27"/>
                    <a:pt x="63" y="56"/>
                    <a:pt x="76" y="85"/>
                  </a:cubicBezTo>
                  <a:cubicBezTo>
                    <a:pt x="76" y="86"/>
                    <a:pt x="76" y="86"/>
                    <a:pt x="77" y="87"/>
                  </a:cubicBezTo>
                  <a:cubicBezTo>
                    <a:pt x="81" y="76"/>
                    <a:pt x="88" y="67"/>
                    <a:pt x="95" y="58"/>
                  </a:cubicBezTo>
                  <a:cubicBezTo>
                    <a:pt x="73" y="31"/>
                    <a:pt x="33" y="13"/>
                    <a:pt x="7" y="4"/>
                  </a:cubicBezTo>
                  <a:cubicBezTo>
                    <a:pt x="38" y="48"/>
                    <a:pt x="0" y="96"/>
                    <a:pt x="51" y="133"/>
                  </a:cubicBezTo>
                  <a:cubicBezTo>
                    <a:pt x="28" y="137"/>
                    <a:pt x="7" y="151"/>
                    <a:pt x="7" y="151"/>
                  </a:cubicBezTo>
                  <a:cubicBezTo>
                    <a:pt x="7" y="151"/>
                    <a:pt x="33" y="185"/>
                    <a:pt x="61" y="190"/>
                  </a:cubicBezTo>
                  <a:cubicBezTo>
                    <a:pt x="70" y="192"/>
                    <a:pt x="79" y="190"/>
                    <a:pt x="86" y="187"/>
                  </a:cubicBezTo>
                  <a:cubicBezTo>
                    <a:pt x="82" y="181"/>
                    <a:pt x="79" y="175"/>
                    <a:pt x="75" y="167"/>
                  </a:cubicBezTo>
                  <a:cubicBezTo>
                    <a:pt x="74" y="167"/>
                    <a:pt x="73" y="167"/>
                    <a:pt x="72" y="16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1" name="Icon"/>
            <p:cNvSpPr>
              <a:spLocks noEditPoints="1"/>
            </p:cNvSpPr>
            <p:nvPr/>
          </p:nvSpPr>
          <p:spPr bwMode="auto">
            <a:xfrm>
              <a:off x="2166735" y="6495330"/>
              <a:ext cx="509449" cy="356500"/>
            </a:xfrm>
            <a:custGeom>
              <a:avLst/>
              <a:gdLst>
                <a:gd name="T0" fmla="*/ 26 w 372"/>
                <a:gd name="T1" fmla="*/ 0 h 260"/>
                <a:gd name="T2" fmla="*/ 346 w 372"/>
                <a:gd name="T3" fmla="*/ 0 h 260"/>
                <a:gd name="T4" fmla="*/ 199 w 372"/>
                <a:gd name="T5" fmla="*/ 146 h 260"/>
                <a:gd name="T6" fmla="*/ 186 w 372"/>
                <a:gd name="T7" fmla="*/ 152 h 260"/>
                <a:gd name="T8" fmla="*/ 173 w 372"/>
                <a:gd name="T9" fmla="*/ 146 h 260"/>
                <a:gd name="T10" fmla="*/ 26 w 372"/>
                <a:gd name="T11" fmla="*/ 0 h 260"/>
                <a:gd name="T12" fmla="*/ 242 w 372"/>
                <a:gd name="T13" fmla="*/ 130 h 260"/>
                <a:gd name="T14" fmla="*/ 213 w 372"/>
                <a:gd name="T15" fmla="*/ 160 h 260"/>
                <a:gd name="T16" fmla="*/ 187 w 372"/>
                <a:gd name="T17" fmla="*/ 170 h 260"/>
                <a:gd name="T18" fmla="*/ 160 w 372"/>
                <a:gd name="T19" fmla="*/ 160 h 260"/>
                <a:gd name="T20" fmla="*/ 131 w 372"/>
                <a:gd name="T21" fmla="*/ 130 h 260"/>
                <a:gd name="T22" fmla="*/ 8 w 372"/>
                <a:gd name="T23" fmla="*/ 252 h 260"/>
                <a:gd name="T24" fmla="*/ 6 w 372"/>
                <a:gd name="T25" fmla="*/ 254 h 260"/>
                <a:gd name="T26" fmla="*/ 19 w 372"/>
                <a:gd name="T27" fmla="*/ 260 h 260"/>
                <a:gd name="T28" fmla="*/ 353 w 372"/>
                <a:gd name="T29" fmla="*/ 260 h 260"/>
                <a:gd name="T30" fmla="*/ 366 w 372"/>
                <a:gd name="T31" fmla="*/ 254 h 260"/>
                <a:gd name="T32" fmla="*/ 364 w 372"/>
                <a:gd name="T33" fmla="*/ 252 h 260"/>
                <a:gd name="T34" fmla="*/ 242 w 372"/>
                <a:gd name="T35" fmla="*/ 130 h 260"/>
                <a:gd name="T36" fmla="*/ 9 w 372"/>
                <a:gd name="T37" fmla="*/ 8 h 260"/>
                <a:gd name="T38" fmla="*/ 6 w 372"/>
                <a:gd name="T39" fmla="*/ 5 h 260"/>
                <a:gd name="T40" fmla="*/ 0 w 372"/>
                <a:gd name="T41" fmla="*/ 19 h 260"/>
                <a:gd name="T42" fmla="*/ 0 w 372"/>
                <a:gd name="T43" fmla="*/ 234 h 260"/>
                <a:gd name="T44" fmla="*/ 118 w 372"/>
                <a:gd name="T45" fmla="*/ 117 h 260"/>
                <a:gd name="T46" fmla="*/ 9 w 372"/>
                <a:gd name="T47" fmla="*/ 8 h 260"/>
                <a:gd name="T48" fmla="*/ 364 w 372"/>
                <a:gd name="T49" fmla="*/ 8 h 260"/>
                <a:gd name="T50" fmla="*/ 255 w 372"/>
                <a:gd name="T51" fmla="*/ 117 h 260"/>
                <a:gd name="T52" fmla="*/ 372 w 372"/>
                <a:gd name="T53" fmla="*/ 234 h 260"/>
                <a:gd name="T54" fmla="*/ 372 w 372"/>
                <a:gd name="T55" fmla="*/ 19 h 260"/>
                <a:gd name="T56" fmla="*/ 366 w 372"/>
                <a:gd name="T57" fmla="*/ 6 h 260"/>
                <a:gd name="T58" fmla="*/ 364 w 372"/>
                <a:gd name="T5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 h="260">
                  <a:moveTo>
                    <a:pt x="26" y="0"/>
                  </a:moveTo>
                  <a:cubicBezTo>
                    <a:pt x="346" y="0"/>
                    <a:pt x="346" y="0"/>
                    <a:pt x="346" y="0"/>
                  </a:cubicBezTo>
                  <a:cubicBezTo>
                    <a:pt x="199" y="146"/>
                    <a:pt x="199" y="146"/>
                    <a:pt x="199" y="146"/>
                  </a:cubicBezTo>
                  <a:cubicBezTo>
                    <a:pt x="196" y="150"/>
                    <a:pt x="191" y="152"/>
                    <a:pt x="186" y="152"/>
                  </a:cubicBezTo>
                  <a:cubicBezTo>
                    <a:pt x="181" y="152"/>
                    <a:pt x="176" y="150"/>
                    <a:pt x="173" y="146"/>
                  </a:cubicBezTo>
                  <a:cubicBezTo>
                    <a:pt x="26" y="0"/>
                    <a:pt x="26" y="0"/>
                    <a:pt x="26" y="0"/>
                  </a:cubicBezTo>
                  <a:close/>
                  <a:moveTo>
                    <a:pt x="242" y="130"/>
                  </a:moveTo>
                  <a:cubicBezTo>
                    <a:pt x="213" y="160"/>
                    <a:pt x="213" y="160"/>
                    <a:pt x="213" y="160"/>
                  </a:cubicBezTo>
                  <a:cubicBezTo>
                    <a:pt x="206" y="167"/>
                    <a:pt x="196" y="170"/>
                    <a:pt x="187" y="170"/>
                  </a:cubicBezTo>
                  <a:cubicBezTo>
                    <a:pt x="177" y="170"/>
                    <a:pt x="168" y="167"/>
                    <a:pt x="160" y="160"/>
                  </a:cubicBezTo>
                  <a:cubicBezTo>
                    <a:pt x="131" y="130"/>
                    <a:pt x="131" y="130"/>
                    <a:pt x="131" y="130"/>
                  </a:cubicBezTo>
                  <a:cubicBezTo>
                    <a:pt x="8" y="252"/>
                    <a:pt x="8" y="252"/>
                    <a:pt x="8" y="252"/>
                  </a:cubicBezTo>
                  <a:cubicBezTo>
                    <a:pt x="7" y="253"/>
                    <a:pt x="7" y="254"/>
                    <a:pt x="6" y="254"/>
                  </a:cubicBezTo>
                  <a:cubicBezTo>
                    <a:pt x="9" y="258"/>
                    <a:pt x="14" y="260"/>
                    <a:pt x="19" y="260"/>
                  </a:cubicBezTo>
                  <a:cubicBezTo>
                    <a:pt x="353" y="260"/>
                    <a:pt x="353" y="260"/>
                    <a:pt x="353" y="260"/>
                  </a:cubicBezTo>
                  <a:cubicBezTo>
                    <a:pt x="358" y="260"/>
                    <a:pt x="363" y="258"/>
                    <a:pt x="366" y="254"/>
                  </a:cubicBezTo>
                  <a:cubicBezTo>
                    <a:pt x="365" y="254"/>
                    <a:pt x="365" y="253"/>
                    <a:pt x="364" y="252"/>
                  </a:cubicBezTo>
                  <a:cubicBezTo>
                    <a:pt x="242" y="130"/>
                    <a:pt x="242" y="130"/>
                    <a:pt x="242" y="130"/>
                  </a:cubicBezTo>
                  <a:close/>
                  <a:moveTo>
                    <a:pt x="9" y="8"/>
                  </a:moveTo>
                  <a:cubicBezTo>
                    <a:pt x="8" y="7"/>
                    <a:pt x="7" y="6"/>
                    <a:pt x="6" y="5"/>
                  </a:cubicBezTo>
                  <a:cubicBezTo>
                    <a:pt x="3" y="9"/>
                    <a:pt x="0" y="13"/>
                    <a:pt x="0" y="19"/>
                  </a:cubicBezTo>
                  <a:cubicBezTo>
                    <a:pt x="0" y="234"/>
                    <a:pt x="0" y="234"/>
                    <a:pt x="0" y="234"/>
                  </a:cubicBezTo>
                  <a:cubicBezTo>
                    <a:pt x="118" y="117"/>
                    <a:pt x="118" y="117"/>
                    <a:pt x="118" y="117"/>
                  </a:cubicBezTo>
                  <a:cubicBezTo>
                    <a:pt x="9" y="8"/>
                    <a:pt x="9" y="8"/>
                    <a:pt x="9" y="8"/>
                  </a:cubicBezTo>
                  <a:close/>
                  <a:moveTo>
                    <a:pt x="364" y="8"/>
                  </a:moveTo>
                  <a:cubicBezTo>
                    <a:pt x="255" y="117"/>
                    <a:pt x="255" y="117"/>
                    <a:pt x="255" y="117"/>
                  </a:cubicBezTo>
                  <a:cubicBezTo>
                    <a:pt x="372" y="234"/>
                    <a:pt x="372" y="234"/>
                    <a:pt x="372" y="234"/>
                  </a:cubicBezTo>
                  <a:cubicBezTo>
                    <a:pt x="372" y="19"/>
                    <a:pt x="372" y="19"/>
                    <a:pt x="372" y="19"/>
                  </a:cubicBezTo>
                  <a:cubicBezTo>
                    <a:pt x="372" y="14"/>
                    <a:pt x="370" y="9"/>
                    <a:pt x="366" y="6"/>
                  </a:cubicBezTo>
                  <a:cubicBezTo>
                    <a:pt x="366" y="6"/>
                    <a:pt x="365" y="7"/>
                    <a:pt x="364"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2" name="Icon"/>
            <p:cNvSpPr>
              <a:spLocks noEditPoints="1"/>
            </p:cNvSpPr>
            <p:nvPr/>
          </p:nvSpPr>
          <p:spPr bwMode="auto">
            <a:xfrm>
              <a:off x="2855600" y="6483673"/>
              <a:ext cx="430134" cy="379815"/>
            </a:xfrm>
            <a:custGeom>
              <a:avLst/>
              <a:gdLst>
                <a:gd name="T0" fmla="*/ 36 w 261"/>
                <a:gd name="T1" fmla="*/ 55 h 230"/>
                <a:gd name="T2" fmla="*/ 37 w 261"/>
                <a:gd name="T3" fmla="*/ 55 h 230"/>
                <a:gd name="T4" fmla="*/ 42 w 261"/>
                <a:gd name="T5" fmla="*/ 76 h 230"/>
                <a:gd name="T6" fmla="*/ 41 w 261"/>
                <a:gd name="T7" fmla="*/ 75 h 230"/>
                <a:gd name="T8" fmla="*/ 42 w 261"/>
                <a:gd name="T9" fmla="*/ 75 h 230"/>
                <a:gd name="T10" fmla="*/ 34 w 261"/>
                <a:gd name="T11" fmla="*/ 117 h 230"/>
                <a:gd name="T12" fmla="*/ 34 w 261"/>
                <a:gd name="T13" fmla="*/ 116 h 230"/>
                <a:gd name="T14" fmla="*/ 111 w 261"/>
                <a:gd name="T15" fmla="*/ 126 h 230"/>
                <a:gd name="T16" fmla="*/ 90 w 261"/>
                <a:gd name="T17" fmla="*/ 121 h 230"/>
                <a:gd name="T18" fmla="*/ 111 w 261"/>
                <a:gd name="T19" fmla="*/ 126 h 230"/>
                <a:gd name="T20" fmla="*/ 98 w 261"/>
                <a:gd name="T21" fmla="*/ 88 h 230"/>
                <a:gd name="T22" fmla="*/ 111 w 261"/>
                <a:gd name="T23" fmla="*/ 125 h 230"/>
                <a:gd name="T24" fmla="*/ 77 w 261"/>
                <a:gd name="T25" fmla="*/ 82 h 230"/>
                <a:gd name="T26" fmla="*/ 98 w 261"/>
                <a:gd name="T27" fmla="*/ 87 h 230"/>
                <a:gd name="T28" fmla="*/ 97 w 261"/>
                <a:gd name="T29" fmla="*/ 88 h 230"/>
                <a:gd name="T30" fmla="*/ 13 w 261"/>
                <a:gd name="T31" fmla="*/ 137 h 230"/>
                <a:gd name="T32" fmla="*/ 36 w 261"/>
                <a:gd name="T33" fmla="*/ 142 h 230"/>
                <a:gd name="T34" fmla="*/ 6 w 261"/>
                <a:gd name="T35" fmla="*/ 160 h 230"/>
                <a:gd name="T36" fmla="*/ 22 w 261"/>
                <a:gd name="T37" fmla="*/ 135 h 230"/>
                <a:gd name="T38" fmla="*/ 59 w 261"/>
                <a:gd name="T39" fmla="*/ 178 h 230"/>
                <a:gd name="T40" fmla="*/ 29 w 261"/>
                <a:gd name="T41" fmla="*/ 196 h 230"/>
                <a:gd name="T42" fmla="*/ 58 w 261"/>
                <a:gd name="T43" fmla="*/ 177 h 230"/>
                <a:gd name="T44" fmla="*/ 19 w 261"/>
                <a:gd name="T45" fmla="*/ 178 h 230"/>
                <a:gd name="T46" fmla="*/ 116 w 261"/>
                <a:gd name="T47" fmla="*/ 131 h 230"/>
                <a:gd name="T48" fmla="*/ 135 w 261"/>
                <a:gd name="T49" fmla="*/ 147 h 230"/>
                <a:gd name="T50" fmla="*/ 118 w 261"/>
                <a:gd name="T51" fmla="*/ 166 h 230"/>
                <a:gd name="T52" fmla="*/ 98 w 261"/>
                <a:gd name="T53" fmla="*/ 166 h 230"/>
                <a:gd name="T54" fmla="*/ 74 w 261"/>
                <a:gd name="T55" fmla="*/ 133 h 230"/>
                <a:gd name="T56" fmla="*/ 76 w 261"/>
                <a:gd name="T57" fmla="*/ 168 h 230"/>
                <a:gd name="T58" fmla="*/ 76 w 261"/>
                <a:gd name="T59" fmla="*/ 167 h 230"/>
                <a:gd name="T60" fmla="*/ 150 w 261"/>
                <a:gd name="T61" fmla="*/ 74 h 230"/>
                <a:gd name="T62" fmla="*/ 178 w 261"/>
                <a:gd name="T63" fmla="*/ 54 h 230"/>
                <a:gd name="T64" fmla="*/ 149 w 261"/>
                <a:gd name="T65" fmla="*/ 74 h 230"/>
                <a:gd name="T66" fmla="*/ 151 w 261"/>
                <a:gd name="T67" fmla="*/ 74 h 230"/>
                <a:gd name="T68" fmla="*/ 176 w 261"/>
                <a:gd name="T69" fmla="*/ 97 h 230"/>
                <a:gd name="T70" fmla="*/ 166 w 261"/>
                <a:gd name="T71" fmla="*/ 36 h 230"/>
                <a:gd name="T72" fmla="*/ 150 w 261"/>
                <a:gd name="T73" fmla="*/ 74 h 230"/>
                <a:gd name="T74" fmla="*/ 166 w 261"/>
                <a:gd name="T75" fmla="*/ 37 h 230"/>
                <a:gd name="T76" fmla="*/ 123 w 261"/>
                <a:gd name="T77" fmla="*/ 197 h 230"/>
                <a:gd name="T78" fmla="*/ 144 w 261"/>
                <a:gd name="T79" fmla="*/ 225 h 230"/>
                <a:gd name="T80" fmla="*/ 122 w 261"/>
                <a:gd name="T81" fmla="*/ 197 h 230"/>
                <a:gd name="T82" fmla="*/ 144 w 261"/>
                <a:gd name="T83" fmla="*/ 224 h 230"/>
                <a:gd name="T84" fmla="*/ 124 w 261"/>
                <a:gd name="T85" fmla="*/ 197 h 230"/>
                <a:gd name="T86" fmla="*/ 167 w 261"/>
                <a:gd name="T87" fmla="*/ 168 h 230"/>
                <a:gd name="T88" fmla="*/ 157 w 261"/>
                <a:gd name="T89" fmla="*/ 173 h 230"/>
                <a:gd name="T90" fmla="*/ 161 w 261"/>
                <a:gd name="T91" fmla="*/ 211 h 230"/>
                <a:gd name="T92" fmla="*/ 256 w 261"/>
                <a:gd name="T93" fmla="*/ 47 h 230"/>
                <a:gd name="T94" fmla="*/ 250 w 261"/>
                <a:gd name="T95" fmla="*/ 24 h 230"/>
                <a:gd name="T96" fmla="*/ 233 w 261"/>
                <a:gd name="T97" fmla="*/ 54 h 230"/>
                <a:gd name="T98" fmla="*/ 249 w 261"/>
                <a:gd name="T99" fmla="*/ 24 h 230"/>
                <a:gd name="T100" fmla="*/ 215 w 261"/>
                <a:gd name="T101" fmla="*/ 43 h 230"/>
                <a:gd name="T102" fmla="*/ 190 w 261"/>
                <a:gd name="T103" fmla="*/ 9 h 230"/>
                <a:gd name="T104" fmla="*/ 196 w 261"/>
                <a:gd name="T105" fmla="*/ 32 h 230"/>
                <a:gd name="T106" fmla="*/ 197 w 261"/>
                <a:gd name="T107" fmla="*/ 32 h 230"/>
                <a:gd name="T108" fmla="*/ 191 w 261"/>
                <a:gd name="T109" fmla="*/ 109 h 230"/>
                <a:gd name="T110" fmla="*/ 214 w 261"/>
                <a:gd name="T111" fmla="*/ 118 h 230"/>
                <a:gd name="T112" fmla="*/ 205 w 261"/>
                <a:gd name="T113" fmla="*/ 141 h 230"/>
                <a:gd name="T114" fmla="*/ 205 w 261"/>
                <a:gd name="T115" fmla="*/ 140 h 230"/>
                <a:gd name="T116" fmla="*/ 187 w 261"/>
                <a:gd name="T117" fmla="*/ 149 h 230"/>
                <a:gd name="T118" fmla="*/ 160 w 261"/>
                <a:gd name="T119" fmla="*/ 160 h 230"/>
                <a:gd name="T120" fmla="*/ 166 w 261"/>
                <a:gd name="T121" fmla="*/ 1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230">
                  <a:moveTo>
                    <a:pt x="8" y="84"/>
                  </a:moveTo>
                  <a:cubicBezTo>
                    <a:pt x="3" y="64"/>
                    <a:pt x="3" y="64"/>
                    <a:pt x="3" y="64"/>
                  </a:cubicBezTo>
                  <a:cubicBezTo>
                    <a:pt x="3" y="64"/>
                    <a:pt x="3" y="64"/>
                    <a:pt x="3" y="64"/>
                  </a:cubicBezTo>
                  <a:cubicBezTo>
                    <a:pt x="1" y="54"/>
                    <a:pt x="6" y="45"/>
                    <a:pt x="15" y="43"/>
                  </a:cubicBezTo>
                  <a:cubicBezTo>
                    <a:pt x="25" y="41"/>
                    <a:pt x="34" y="46"/>
                    <a:pt x="36" y="55"/>
                  </a:cubicBezTo>
                  <a:cubicBezTo>
                    <a:pt x="36" y="55"/>
                    <a:pt x="36" y="55"/>
                    <a:pt x="36" y="55"/>
                  </a:cubicBezTo>
                  <a:cubicBezTo>
                    <a:pt x="41" y="76"/>
                    <a:pt x="41" y="76"/>
                    <a:pt x="41" y="76"/>
                  </a:cubicBezTo>
                  <a:lnTo>
                    <a:pt x="8" y="84"/>
                  </a:lnTo>
                  <a:close/>
                  <a:moveTo>
                    <a:pt x="42" y="76"/>
                  </a:moveTo>
                  <a:cubicBezTo>
                    <a:pt x="37" y="55"/>
                    <a:pt x="37" y="55"/>
                    <a:pt x="37" y="55"/>
                  </a:cubicBezTo>
                  <a:cubicBezTo>
                    <a:pt x="37" y="55"/>
                    <a:pt x="37" y="55"/>
                    <a:pt x="37" y="55"/>
                  </a:cubicBezTo>
                  <a:cubicBezTo>
                    <a:pt x="37" y="55"/>
                    <a:pt x="37" y="55"/>
                    <a:pt x="37" y="55"/>
                  </a:cubicBezTo>
                  <a:cubicBezTo>
                    <a:pt x="34" y="47"/>
                    <a:pt x="27" y="42"/>
                    <a:pt x="20" y="42"/>
                  </a:cubicBezTo>
                  <a:cubicBezTo>
                    <a:pt x="18" y="42"/>
                    <a:pt x="17" y="42"/>
                    <a:pt x="15" y="43"/>
                  </a:cubicBezTo>
                  <a:cubicBezTo>
                    <a:pt x="6" y="45"/>
                    <a:pt x="0" y="54"/>
                    <a:pt x="2" y="63"/>
                  </a:cubicBezTo>
                  <a:cubicBezTo>
                    <a:pt x="2" y="63"/>
                    <a:pt x="2" y="63"/>
                    <a:pt x="2" y="63"/>
                  </a:cubicBezTo>
                  <a:cubicBezTo>
                    <a:pt x="8" y="85"/>
                    <a:pt x="8" y="85"/>
                    <a:pt x="8" y="85"/>
                  </a:cubicBezTo>
                  <a:lnTo>
                    <a:pt x="42" y="76"/>
                  </a:lnTo>
                  <a:close/>
                  <a:moveTo>
                    <a:pt x="3" y="64"/>
                  </a:moveTo>
                  <a:cubicBezTo>
                    <a:pt x="3" y="63"/>
                    <a:pt x="3" y="63"/>
                    <a:pt x="3" y="63"/>
                  </a:cubicBezTo>
                  <a:cubicBezTo>
                    <a:pt x="1" y="55"/>
                    <a:pt x="7" y="46"/>
                    <a:pt x="16" y="44"/>
                  </a:cubicBezTo>
                  <a:cubicBezTo>
                    <a:pt x="17" y="43"/>
                    <a:pt x="18" y="43"/>
                    <a:pt x="20" y="43"/>
                  </a:cubicBezTo>
                  <a:cubicBezTo>
                    <a:pt x="27" y="43"/>
                    <a:pt x="34" y="48"/>
                    <a:pt x="36" y="55"/>
                  </a:cubicBezTo>
                  <a:cubicBezTo>
                    <a:pt x="41" y="75"/>
                    <a:pt x="41" y="75"/>
                    <a:pt x="41" y="75"/>
                  </a:cubicBezTo>
                  <a:cubicBezTo>
                    <a:pt x="8" y="83"/>
                    <a:pt x="8" y="83"/>
                    <a:pt x="8" y="83"/>
                  </a:cubicBezTo>
                  <a:cubicBezTo>
                    <a:pt x="3" y="64"/>
                    <a:pt x="3" y="64"/>
                    <a:pt x="3" y="64"/>
                  </a:cubicBezTo>
                  <a:close/>
                  <a:moveTo>
                    <a:pt x="34" y="117"/>
                  </a:moveTo>
                  <a:cubicBezTo>
                    <a:pt x="43" y="115"/>
                    <a:pt x="49" y="106"/>
                    <a:pt x="47" y="96"/>
                  </a:cubicBezTo>
                  <a:cubicBezTo>
                    <a:pt x="47" y="96"/>
                    <a:pt x="47" y="96"/>
                    <a:pt x="47" y="96"/>
                  </a:cubicBezTo>
                  <a:cubicBezTo>
                    <a:pt x="42" y="75"/>
                    <a:pt x="42" y="75"/>
                    <a:pt x="42" y="75"/>
                  </a:cubicBezTo>
                  <a:cubicBezTo>
                    <a:pt x="7" y="84"/>
                    <a:pt x="7" y="84"/>
                    <a:pt x="7" y="84"/>
                  </a:cubicBezTo>
                  <a:cubicBezTo>
                    <a:pt x="12" y="104"/>
                    <a:pt x="12" y="104"/>
                    <a:pt x="12" y="104"/>
                  </a:cubicBezTo>
                  <a:cubicBezTo>
                    <a:pt x="13" y="105"/>
                    <a:pt x="13" y="105"/>
                    <a:pt x="13" y="105"/>
                  </a:cubicBezTo>
                  <a:cubicBezTo>
                    <a:pt x="13" y="105"/>
                    <a:pt x="13" y="105"/>
                    <a:pt x="13" y="105"/>
                  </a:cubicBezTo>
                  <a:cubicBezTo>
                    <a:pt x="15" y="112"/>
                    <a:pt x="22" y="118"/>
                    <a:pt x="30" y="118"/>
                  </a:cubicBezTo>
                  <a:cubicBezTo>
                    <a:pt x="31" y="118"/>
                    <a:pt x="32" y="117"/>
                    <a:pt x="34" y="117"/>
                  </a:cubicBezTo>
                  <a:close/>
                  <a:moveTo>
                    <a:pt x="8" y="84"/>
                  </a:moveTo>
                  <a:cubicBezTo>
                    <a:pt x="41" y="76"/>
                    <a:pt x="41" y="76"/>
                    <a:pt x="41" y="76"/>
                  </a:cubicBezTo>
                  <a:cubicBezTo>
                    <a:pt x="46" y="96"/>
                    <a:pt x="46" y="96"/>
                    <a:pt x="46" y="96"/>
                  </a:cubicBezTo>
                  <a:cubicBezTo>
                    <a:pt x="46" y="96"/>
                    <a:pt x="46" y="96"/>
                    <a:pt x="46" y="96"/>
                  </a:cubicBezTo>
                  <a:cubicBezTo>
                    <a:pt x="46" y="96"/>
                    <a:pt x="46" y="96"/>
                    <a:pt x="46" y="96"/>
                  </a:cubicBezTo>
                  <a:cubicBezTo>
                    <a:pt x="48" y="105"/>
                    <a:pt x="43" y="114"/>
                    <a:pt x="34" y="116"/>
                  </a:cubicBezTo>
                  <a:cubicBezTo>
                    <a:pt x="32" y="116"/>
                    <a:pt x="31" y="117"/>
                    <a:pt x="30" y="117"/>
                  </a:cubicBezTo>
                  <a:cubicBezTo>
                    <a:pt x="22" y="117"/>
                    <a:pt x="15" y="111"/>
                    <a:pt x="13" y="104"/>
                  </a:cubicBezTo>
                  <a:cubicBezTo>
                    <a:pt x="13" y="104"/>
                    <a:pt x="13" y="104"/>
                    <a:pt x="13" y="104"/>
                  </a:cubicBezTo>
                  <a:lnTo>
                    <a:pt x="8" y="84"/>
                  </a:lnTo>
                  <a:close/>
                  <a:moveTo>
                    <a:pt x="90" y="121"/>
                  </a:moveTo>
                  <a:cubicBezTo>
                    <a:pt x="111" y="126"/>
                    <a:pt x="111" y="126"/>
                    <a:pt x="111" y="126"/>
                  </a:cubicBezTo>
                  <a:cubicBezTo>
                    <a:pt x="111" y="126"/>
                    <a:pt x="111" y="126"/>
                    <a:pt x="111" y="126"/>
                  </a:cubicBezTo>
                  <a:cubicBezTo>
                    <a:pt x="120" y="128"/>
                    <a:pt x="129" y="122"/>
                    <a:pt x="131" y="113"/>
                  </a:cubicBezTo>
                  <a:cubicBezTo>
                    <a:pt x="133" y="103"/>
                    <a:pt x="127" y="94"/>
                    <a:pt x="118" y="92"/>
                  </a:cubicBezTo>
                  <a:cubicBezTo>
                    <a:pt x="118" y="92"/>
                    <a:pt x="118" y="92"/>
                    <a:pt x="118" y="92"/>
                  </a:cubicBezTo>
                  <a:cubicBezTo>
                    <a:pt x="98" y="87"/>
                    <a:pt x="98" y="87"/>
                    <a:pt x="98" y="87"/>
                  </a:cubicBezTo>
                  <a:lnTo>
                    <a:pt x="90" y="121"/>
                  </a:lnTo>
                  <a:close/>
                  <a:moveTo>
                    <a:pt x="131" y="113"/>
                  </a:moveTo>
                  <a:cubicBezTo>
                    <a:pt x="134" y="103"/>
                    <a:pt x="128" y="94"/>
                    <a:pt x="119" y="92"/>
                  </a:cubicBezTo>
                  <a:cubicBezTo>
                    <a:pt x="119" y="92"/>
                    <a:pt x="119" y="92"/>
                    <a:pt x="119" y="92"/>
                  </a:cubicBezTo>
                  <a:cubicBezTo>
                    <a:pt x="98" y="87"/>
                    <a:pt x="98" y="87"/>
                    <a:pt x="98" y="87"/>
                  </a:cubicBezTo>
                  <a:cubicBezTo>
                    <a:pt x="90" y="121"/>
                    <a:pt x="90" y="121"/>
                    <a:pt x="90" y="121"/>
                  </a:cubicBezTo>
                  <a:cubicBezTo>
                    <a:pt x="111" y="126"/>
                    <a:pt x="111" y="126"/>
                    <a:pt x="111" y="126"/>
                  </a:cubicBezTo>
                  <a:cubicBezTo>
                    <a:pt x="111" y="126"/>
                    <a:pt x="111" y="126"/>
                    <a:pt x="111" y="126"/>
                  </a:cubicBezTo>
                  <a:cubicBezTo>
                    <a:pt x="111" y="126"/>
                    <a:pt x="111" y="126"/>
                    <a:pt x="111" y="126"/>
                  </a:cubicBezTo>
                  <a:cubicBezTo>
                    <a:pt x="112" y="126"/>
                    <a:pt x="113" y="126"/>
                    <a:pt x="114" y="126"/>
                  </a:cubicBezTo>
                  <a:cubicBezTo>
                    <a:pt x="122" y="126"/>
                    <a:pt x="129" y="121"/>
                    <a:pt x="131" y="113"/>
                  </a:cubicBezTo>
                  <a:close/>
                  <a:moveTo>
                    <a:pt x="91" y="121"/>
                  </a:moveTo>
                  <a:cubicBezTo>
                    <a:pt x="98" y="88"/>
                    <a:pt x="98" y="88"/>
                    <a:pt x="98" y="88"/>
                  </a:cubicBezTo>
                  <a:cubicBezTo>
                    <a:pt x="118" y="92"/>
                    <a:pt x="118" y="92"/>
                    <a:pt x="118" y="92"/>
                  </a:cubicBezTo>
                  <a:cubicBezTo>
                    <a:pt x="118" y="92"/>
                    <a:pt x="118" y="92"/>
                    <a:pt x="118" y="92"/>
                  </a:cubicBezTo>
                  <a:cubicBezTo>
                    <a:pt x="118" y="93"/>
                    <a:pt x="118" y="93"/>
                    <a:pt x="118" y="93"/>
                  </a:cubicBezTo>
                  <a:cubicBezTo>
                    <a:pt x="127" y="95"/>
                    <a:pt x="132" y="104"/>
                    <a:pt x="130" y="113"/>
                  </a:cubicBezTo>
                  <a:cubicBezTo>
                    <a:pt x="129" y="120"/>
                    <a:pt x="122" y="125"/>
                    <a:pt x="114" y="125"/>
                  </a:cubicBezTo>
                  <a:cubicBezTo>
                    <a:pt x="113" y="125"/>
                    <a:pt x="112" y="125"/>
                    <a:pt x="111" y="125"/>
                  </a:cubicBezTo>
                  <a:cubicBezTo>
                    <a:pt x="110" y="125"/>
                    <a:pt x="110" y="125"/>
                    <a:pt x="110" y="125"/>
                  </a:cubicBezTo>
                  <a:lnTo>
                    <a:pt x="91" y="121"/>
                  </a:lnTo>
                  <a:close/>
                  <a:moveTo>
                    <a:pt x="98" y="87"/>
                  </a:moveTo>
                  <a:cubicBezTo>
                    <a:pt x="78" y="82"/>
                    <a:pt x="78" y="82"/>
                    <a:pt x="78" y="82"/>
                  </a:cubicBezTo>
                  <a:cubicBezTo>
                    <a:pt x="77" y="82"/>
                    <a:pt x="77" y="82"/>
                    <a:pt x="77" y="82"/>
                  </a:cubicBezTo>
                  <a:cubicBezTo>
                    <a:pt x="77" y="82"/>
                    <a:pt x="77" y="82"/>
                    <a:pt x="77" y="82"/>
                  </a:cubicBezTo>
                  <a:cubicBezTo>
                    <a:pt x="76" y="82"/>
                    <a:pt x="75" y="82"/>
                    <a:pt x="74" y="82"/>
                  </a:cubicBezTo>
                  <a:cubicBezTo>
                    <a:pt x="66" y="82"/>
                    <a:pt x="59" y="87"/>
                    <a:pt x="57" y="96"/>
                  </a:cubicBezTo>
                  <a:cubicBezTo>
                    <a:pt x="55" y="105"/>
                    <a:pt x="60" y="114"/>
                    <a:pt x="69" y="117"/>
                  </a:cubicBezTo>
                  <a:cubicBezTo>
                    <a:pt x="69" y="117"/>
                    <a:pt x="69" y="117"/>
                    <a:pt x="69" y="117"/>
                  </a:cubicBezTo>
                  <a:cubicBezTo>
                    <a:pt x="91" y="122"/>
                    <a:pt x="91" y="122"/>
                    <a:pt x="91" y="122"/>
                  </a:cubicBezTo>
                  <a:lnTo>
                    <a:pt x="98" y="87"/>
                  </a:lnTo>
                  <a:close/>
                  <a:moveTo>
                    <a:pt x="70" y="116"/>
                  </a:moveTo>
                  <a:cubicBezTo>
                    <a:pt x="70" y="116"/>
                    <a:pt x="70" y="116"/>
                    <a:pt x="70" y="116"/>
                  </a:cubicBezTo>
                  <a:cubicBezTo>
                    <a:pt x="61" y="113"/>
                    <a:pt x="56" y="105"/>
                    <a:pt x="58" y="96"/>
                  </a:cubicBezTo>
                  <a:cubicBezTo>
                    <a:pt x="59" y="88"/>
                    <a:pt x="66" y="83"/>
                    <a:pt x="74" y="83"/>
                  </a:cubicBezTo>
                  <a:cubicBezTo>
                    <a:pt x="75" y="83"/>
                    <a:pt x="76" y="83"/>
                    <a:pt x="77" y="83"/>
                  </a:cubicBezTo>
                  <a:cubicBezTo>
                    <a:pt x="97" y="88"/>
                    <a:pt x="97" y="88"/>
                    <a:pt x="97" y="88"/>
                  </a:cubicBezTo>
                  <a:cubicBezTo>
                    <a:pt x="90" y="120"/>
                    <a:pt x="90" y="120"/>
                    <a:pt x="90" y="120"/>
                  </a:cubicBezTo>
                  <a:cubicBezTo>
                    <a:pt x="70" y="116"/>
                    <a:pt x="70" y="116"/>
                    <a:pt x="70" y="116"/>
                  </a:cubicBezTo>
                  <a:close/>
                  <a:moveTo>
                    <a:pt x="47" y="160"/>
                  </a:moveTo>
                  <a:cubicBezTo>
                    <a:pt x="36" y="142"/>
                    <a:pt x="36" y="142"/>
                    <a:pt x="36" y="142"/>
                  </a:cubicBezTo>
                  <a:cubicBezTo>
                    <a:pt x="36" y="142"/>
                    <a:pt x="36" y="142"/>
                    <a:pt x="36" y="142"/>
                  </a:cubicBezTo>
                  <a:cubicBezTo>
                    <a:pt x="31" y="134"/>
                    <a:pt x="20" y="132"/>
                    <a:pt x="13" y="137"/>
                  </a:cubicBezTo>
                  <a:cubicBezTo>
                    <a:pt x="5" y="142"/>
                    <a:pt x="2" y="152"/>
                    <a:pt x="7" y="160"/>
                  </a:cubicBezTo>
                  <a:cubicBezTo>
                    <a:pt x="7" y="160"/>
                    <a:pt x="7" y="160"/>
                    <a:pt x="7" y="160"/>
                  </a:cubicBezTo>
                  <a:cubicBezTo>
                    <a:pt x="18" y="178"/>
                    <a:pt x="18" y="178"/>
                    <a:pt x="18" y="178"/>
                  </a:cubicBezTo>
                  <a:lnTo>
                    <a:pt x="47" y="160"/>
                  </a:lnTo>
                  <a:close/>
                  <a:moveTo>
                    <a:pt x="48" y="160"/>
                  </a:moveTo>
                  <a:cubicBezTo>
                    <a:pt x="36" y="142"/>
                    <a:pt x="36" y="142"/>
                    <a:pt x="36" y="142"/>
                  </a:cubicBezTo>
                  <a:cubicBezTo>
                    <a:pt x="36" y="141"/>
                    <a:pt x="36" y="141"/>
                    <a:pt x="36" y="141"/>
                  </a:cubicBezTo>
                  <a:cubicBezTo>
                    <a:pt x="36" y="141"/>
                    <a:pt x="36" y="141"/>
                    <a:pt x="36" y="141"/>
                  </a:cubicBezTo>
                  <a:cubicBezTo>
                    <a:pt x="33" y="136"/>
                    <a:pt x="27" y="134"/>
                    <a:pt x="22" y="134"/>
                  </a:cubicBezTo>
                  <a:cubicBezTo>
                    <a:pt x="18" y="134"/>
                    <a:pt x="15" y="135"/>
                    <a:pt x="12" y="136"/>
                  </a:cubicBezTo>
                  <a:cubicBezTo>
                    <a:pt x="4" y="141"/>
                    <a:pt x="2" y="152"/>
                    <a:pt x="6" y="160"/>
                  </a:cubicBezTo>
                  <a:cubicBezTo>
                    <a:pt x="6" y="160"/>
                    <a:pt x="6" y="160"/>
                    <a:pt x="6" y="160"/>
                  </a:cubicBezTo>
                  <a:cubicBezTo>
                    <a:pt x="18" y="179"/>
                    <a:pt x="18" y="179"/>
                    <a:pt x="18" y="179"/>
                  </a:cubicBezTo>
                  <a:lnTo>
                    <a:pt x="48" y="160"/>
                  </a:lnTo>
                  <a:close/>
                  <a:moveTo>
                    <a:pt x="7" y="160"/>
                  </a:moveTo>
                  <a:cubicBezTo>
                    <a:pt x="7" y="160"/>
                    <a:pt x="7" y="160"/>
                    <a:pt x="7" y="160"/>
                  </a:cubicBezTo>
                  <a:cubicBezTo>
                    <a:pt x="3" y="152"/>
                    <a:pt x="5" y="142"/>
                    <a:pt x="13" y="137"/>
                  </a:cubicBezTo>
                  <a:cubicBezTo>
                    <a:pt x="15" y="135"/>
                    <a:pt x="19" y="135"/>
                    <a:pt x="22" y="135"/>
                  </a:cubicBezTo>
                  <a:cubicBezTo>
                    <a:pt x="27" y="135"/>
                    <a:pt x="33" y="137"/>
                    <a:pt x="36" y="142"/>
                  </a:cubicBezTo>
                  <a:cubicBezTo>
                    <a:pt x="47" y="160"/>
                    <a:pt x="47" y="160"/>
                    <a:pt x="47" y="160"/>
                  </a:cubicBezTo>
                  <a:cubicBezTo>
                    <a:pt x="18" y="177"/>
                    <a:pt x="18" y="177"/>
                    <a:pt x="18" y="177"/>
                  </a:cubicBezTo>
                  <a:cubicBezTo>
                    <a:pt x="7" y="160"/>
                    <a:pt x="7" y="160"/>
                    <a:pt x="7" y="160"/>
                  </a:cubicBezTo>
                  <a:close/>
                  <a:moveTo>
                    <a:pt x="53" y="201"/>
                  </a:moveTo>
                  <a:cubicBezTo>
                    <a:pt x="61" y="196"/>
                    <a:pt x="64" y="186"/>
                    <a:pt x="59" y="178"/>
                  </a:cubicBezTo>
                  <a:cubicBezTo>
                    <a:pt x="59" y="178"/>
                    <a:pt x="59" y="178"/>
                    <a:pt x="59" y="178"/>
                  </a:cubicBezTo>
                  <a:cubicBezTo>
                    <a:pt x="47" y="159"/>
                    <a:pt x="47" y="159"/>
                    <a:pt x="47" y="159"/>
                  </a:cubicBezTo>
                  <a:cubicBezTo>
                    <a:pt x="17" y="178"/>
                    <a:pt x="17" y="178"/>
                    <a:pt x="17" y="178"/>
                  </a:cubicBezTo>
                  <a:cubicBezTo>
                    <a:pt x="29" y="196"/>
                    <a:pt x="29" y="196"/>
                    <a:pt x="29" y="196"/>
                  </a:cubicBezTo>
                  <a:cubicBezTo>
                    <a:pt x="29" y="196"/>
                    <a:pt x="29" y="196"/>
                    <a:pt x="29" y="196"/>
                  </a:cubicBezTo>
                  <a:cubicBezTo>
                    <a:pt x="29" y="196"/>
                    <a:pt x="29" y="196"/>
                    <a:pt x="29" y="196"/>
                  </a:cubicBezTo>
                  <a:cubicBezTo>
                    <a:pt x="32" y="201"/>
                    <a:pt x="38" y="204"/>
                    <a:pt x="44" y="204"/>
                  </a:cubicBezTo>
                  <a:cubicBezTo>
                    <a:pt x="47" y="204"/>
                    <a:pt x="50" y="203"/>
                    <a:pt x="53" y="201"/>
                  </a:cubicBezTo>
                  <a:close/>
                  <a:moveTo>
                    <a:pt x="19" y="178"/>
                  </a:moveTo>
                  <a:cubicBezTo>
                    <a:pt x="47" y="160"/>
                    <a:pt x="47" y="160"/>
                    <a:pt x="47" y="160"/>
                  </a:cubicBezTo>
                  <a:cubicBezTo>
                    <a:pt x="58" y="177"/>
                    <a:pt x="58" y="177"/>
                    <a:pt x="58" y="177"/>
                  </a:cubicBezTo>
                  <a:cubicBezTo>
                    <a:pt x="58" y="177"/>
                    <a:pt x="58" y="177"/>
                    <a:pt x="58" y="177"/>
                  </a:cubicBezTo>
                  <a:cubicBezTo>
                    <a:pt x="58" y="178"/>
                    <a:pt x="58" y="178"/>
                    <a:pt x="58" y="178"/>
                  </a:cubicBezTo>
                  <a:cubicBezTo>
                    <a:pt x="63" y="186"/>
                    <a:pt x="60" y="196"/>
                    <a:pt x="52" y="200"/>
                  </a:cubicBezTo>
                  <a:cubicBezTo>
                    <a:pt x="50" y="202"/>
                    <a:pt x="47" y="203"/>
                    <a:pt x="44" y="203"/>
                  </a:cubicBezTo>
                  <a:cubicBezTo>
                    <a:pt x="38" y="203"/>
                    <a:pt x="33" y="200"/>
                    <a:pt x="30" y="195"/>
                  </a:cubicBezTo>
                  <a:cubicBezTo>
                    <a:pt x="29" y="195"/>
                    <a:pt x="29" y="195"/>
                    <a:pt x="29" y="195"/>
                  </a:cubicBezTo>
                  <a:lnTo>
                    <a:pt x="19" y="178"/>
                  </a:lnTo>
                  <a:close/>
                  <a:moveTo>
                    <a:pt x="97" y="167"/>
                  </a:moveTo>
                  <a:cubicBezTo>
                    <a:pt x="118" y="165"/>
                    <a:pt x="118" y="165"/>
                    <a:pt x="118" y="165"/>
                  </a:cubicBezTo>
                  <a:cubicBezTo>
                    <a:pt x="118" y="165"/>
                    <a:pt x="118" y="165"/>
                    <a:pt x="118" y="165"/>
                  </a:cubicBezTo>
                  <a:cubicBezTo>
                    <a:pt x="127" y="165"/>
                    <a:pt x="135" y="157"/>
                    <a:pt x="134" y="147"/>
                  </a:cubicBezTo>
                  <a:cubicBezTo>
                    <a:pt x="134" y="138"/>
                    <a:pt x="126" y="131"/>
                    <a:pt x="116" y="131"/>
                  </a:cubicBezTo>
                  <a:cubicBezTo>
                    <a:pt x="116" y="131"/>
                    <a:pt x="116" y="131"/>
                    <a:pt x="116" y="131"/>
                  </a:cubicBezTo>
                  <a:cubicBezTo>
                    <a:pt x="95" y="132"/>
                    <a:pt x="95" y="132"/>
                    <a:pt x="95" y="132"/>
                  </a:cubicBezTo>
                  <a:lnTo>
                    <a:pt x="97" y="167"/>
                  </a:lnTo>
                  <a:close/>
                  <a:moveTo>
                    <a:pt x="118" y="166"/>
                  </a:moveTo>
                  <a:cubicBezTo>
                    <a:pt x="119" y="166"/>
                    <a:pt x="119" y="166"/>
                    <a:pt x="119" y="166"/>
                  </a:cubicBezTo>
                  <a:cubicBezTo>
                    <a:pt x="119" y="166"/>
                    <a:pt x="119" y="166"/>
                    <a:pt x="119" y="166"/>
                  </a:cubicBezTo>
                  <a:cubicBezTo>
                    <a:pt x="128" y="165"/>
                    <a:pt x="135" y="157"/>
                    <a:pt x="135" y="147"/>
                  </a:cubicBezTo>
                  <a:cubicBezTo>
                    <a:pt x="134" y="138"/>
                    <a:pt x="126" y="130"/>
                    <a:pt x="117" y="130"/>
                  </a:cubicBezTo>
                  <a:cubicBezTo>
                    <a:pt x="117" y="130"/>
                    <a:pt x="117" y="130"/>
                    <a:pt x="117" y="130"/>
                  </a:cubicBezTo>
                  <a:cubicBezTo>
                    <a:pt x="95" y="132"/>
                    <a:pt x="95" y="132"/>
                    <a:pt x="95" y="132"/>
                  </a:cubicBezTo>
                  <a:cubicBezTo>
                    <a:pt x="97" y="167"/>
                    <a:pt x="97" y="167"/>
                    <a:pt x="97" y="167"/>
                  </a:cubicBezTo>
                  <a:cubicBezTo>
                    <a:pt x="97" y="167"/>
                    <a:pt x="97" y="167"/>
                    <a:pt x="97" y="167"/>
                  </a:cubicBezTo>
                  <a:lnTo>
                    <a:pt x="118" y="166"/>
                  </a:lnTo>
                  <a:close/>
                  <a:moveTo>
                    <a:pt x="116" y="131"/>
                  </a:moveTo>
                  <a:cubicBezTo>
                    <a:pt x="116" y="131"/>
                    <a:pt x="116" y="131"/>
                    <a:pt x="116" y="131"/>
                  </a:cubicBezTo>
                  <a:cubicBezTo>
                    <a:pt x="116" y="131"/>
                    <a:pt x="116" y="131"/>
                    <a:pt x="116" y="131"/>
                  </a:cubicBezTo>
                  <a:cubicBezTo>
                    <a:pt x="126" y="131"/>
                    <a:pt x="133" y="138"/>
                    <a:pt x="134" y="147"/>
                  </a:cubicBezTo>
                  <a:cubicBezTo>
                    <a:pt x="134" y="156"/>
                    <a:pt x="127" y="164"/>
                    <a:pt x="118" y="165"/>
                  </a:cubicBezTo>
                  <a:cubicBezTo>
                    <a:pt x="98" y="166"/>
                    <a:pt x="98" y="166"/>
                    <a:pt x="98" y="166"/>
                  </a:cubicBezTo>
                  <a:cubicBezTo>
                    <a:pt x="96" y="133"/>
                    <a:pt x="96" y="133"/>
                    <a:pt x="96" y="133"/>
                  </a:cubicBezTo>
                  <a:lnTo>
                    <a:pt x="116" y="131"/>
                  </a:lnTo>
                  <a:close/>
                  <a:moveTo>
                    <a:pt x="98" y="167"/>
                  </a:moveTo>
                  <a:cubicBezTo>
                    <a:pt x="96" y="132"/>
                    <a:pt x="96" y="132"/>
                    <a:pt x="96" y="132"/>
                  </a:cubicBezTo>
                  <a:cubicBezTo>
                    <a:pt x="96" y="132"/>
                    <a:pt x="96" y="132"/>
                    <a:pt x="96" y="132"/>
                  </a:cubicBezTo>
                  <a:cubicBezTo>
                    <a:pt x="74" y="133"/>
                    <a:pt x="74" y="133"/>
                    <a:pt x="74" y="133"/>
                  </a:cubicBezTo>
                  <a:cubicBezTo>
                    <a:pt x="74" y="133"/>
                    <a:pt x="74" y="133"/>
                    <a:pt x="74" y="133"/>
                  </a:cubicBezTo>
                  <a:cubicBezTo>
                    <a:pt x="74" y="133"/>
                    <a:pt x="74" y="133"/>
                    <a:pt x="74" y="133"/>
                  </a:cubicBezTo>
                  <a:cubicBezTo>
                    <a:pt x="64" y="134"/>
                    <a:pt x="57" y="142"/>
                    <a:pt x="58" y="151"/>
                  </a:cubicBezTo>
                  <a:cubicBezTo>
                    <a:pt x="58" y="161"/>
                    <a:pt x="66" y="168"/>
                    <a:pt x="76" y="168"/>
                  </a:cubicBezTo>
                  <a:cubicBezTo>
                    <a:pt x="76" y="168"/>
                    <a:pt x="76" y="168"/>
                    <a:pt x="76" y="168"/>
                  </a:cubicBezTo>
                  <a:cubicBezTo>
                    <a:pt x="76" y="168"/>
                    <a:pt x="76" y="168"/>
                    <a:pt x="76" y="168"/>
                  </a:cubicBezTo>
                  <a:lnTo>
                    <a:pt x="98" y="167"/>
                  </a:lnTo>
                  <a:close/>
                  <a:moveTo>
                    <a:pt x="95" y="133"/>
                  </a:moveTo>
                  <a:cubicBezTo>
                    <a:pt x="97" y="166"/>
                    <a:pt x="97" y="166"/>
                    <a:pt x="97" y="166"/>
                  </a:cubicBezTo>
                  <a:cubicBezTo>
                    <a:pt x="77" y="167"/>
                    <a:pt x="77" y="167"/>
                    <a:pt x="77" y="167"/>
                  </a:cubicBezTo>
                  <a:cubicBezTo>
                    <a:pt x="77" y="167"/>
                    <a:pt x="77" y="167"/>
                    <a:pt x="77" y="167"/>
                  </a:cubicBezTo>
                  <a:cubicBezTo>
                    <a:pt x="76" y="167"/>
                    <a:pt x="76" y="167"/>
                    <a:pt x="76" y="167"/>
                  </a:cubicBezTo>
                  <a:cubicBezTo>
                    <a:pt x="76" y="167"/>
                    <a:pt x="76" y="167"/>
                    <a:pt x="76" y="167"/>
                  </a:cubicBezTo>
                  <a:cubicBezTo>
                    <a:pt x="67" y="167"/>
                    <a:pt x="59" y="160"/>
                    <a:pt x="59" y="151"/>
                  </a:cubicBezTo>
                  <a:cubicBezTo>
                    <a:pt x="58" y="142"/>
                    <a:pt x="65" y="134"/>
                    <a:pt x="74" y="134"/>
                  </a:cubicBezTo>
                  <a:cubicBezTo>
                    <a:pt x="75" y="134"/>
                    <a:pt x="75" y="134"/>
                    <a:pt x="75" y="134"/>
                  </a:cubicBezTo>
                  <a:lnTo>
                    <a:pt x="95" y="133"/>
                  </a:lnTo>
                  <a:close/>
                  <a:moveTo>
                    <a:pt x="150" y="74"/>
                  </a:moveTo>
                  <a:cubicBezTo>
                    <a:pt x="162" y="91"/>
                    <a:pt x="162" y="91"/>
                    <a:pt x="162" y="91"/>
                  </a:cubicBezTo>
                  <a:cubicBezTo>
                    <a:pt x="162" y="91"/>
                    <a:pt x="162" y="91"/>
                    <a:pt x="162" y="91"/>
                  </a:cubicBezTo>
                  <a:cubicBezTo>
                    <a:pt x="168" y="98"/>
                    <a:pt x="178" y="100"/>
                    <a:pt x="186" y="95"/>
                  </a:cubicBezTo>
                  <a:cubicBezTo>
                    <a:pt x="193" y="89"/>
                    <a:pt x="195" y="79"/>
                    <a:pt x="190" y="71"/>
                  </a:cubicBezTo>
                  <a:cubicBezTo>
                    <a:pt x="190" y="71"/>
                    <a:pt x="190" y="71"/>
                    <a:pt x="190" y="71"/>
                  </a:cubicBezTo>
                  <a:cubicBezTo>
                    <a:pt x="178" y="54"/>
                    <a:pt x="178" y="54"/>
                    <a:pt x="178" y="54"/>
                  </a:cubicBezTo>
                  <a:lnTo>
                    <a:pt x="150" y="74"/>
                  </a:lnTo>
                  <a:close/>
                  <a:moveTo>
                    <a:pt x="186" y="95"/>
                  </a:moveTo>
                  <a:cubicBezTo>
                    <a:pt x="194" y="90"/>
                    <a:pt x="196" y="79"/>
                    <a:pt x="191" y="71"/>
                  </a:cubicBezTo>
                  <a:cubicBezTo>
                    <a:pt x="191" y="71"/>
                    <a:pt x="191" y="71"/>
                    <a:pt x="191" y="71"/>
                  </a:cubicBezTo>
                  <a:cubicBezTo>
                    <a:pt x="178" y="53"/>
                    <a:pt x="178" y="53"/>
                    <a:pt x="178" y="53"/>
                  </a:cubicBezTo>
                  <a:cubicBezTo>
                    <a:pt x="149" y="74"/>
                    <a:pt x="149" y="74"/>
                    <a:pt x="149" y="74"/>
                  </a:cubicBezTo>
                  <a:cubicBezTo>
                    <a:pt x="162" y="91"/>
                    <a:pt x="162" y="91"/>
                    <a:pt x="162" y="91"/>
                  </a:cubicBezTo>
                  <a:cubicBezTo>
                    <a:pt x="162" y="92"/>
                    <a:pt x="162" y="92"/>
                    <a:pt x="162" y="92"/>
                  </a:cubicBezTo>
                  <a:cubicBezTo>
                    <a:pt x="162" y="92"/>
                    <a:pt x="162" y="92"/>
                    <a:pt x="162" y="92"/>
                  </a:cubicBezTo>
                  <a:cubicBezTo>
                    <a:pt x="165" y="96"/>
                    <a:pt x="170" y="98"/>
                    <a:pt x="176" y="98"/>
                  </a:cubicBezTo>
                  <a:cubicBezTo>
                    <a:pt x="180" y="98"/>
                    <a:pt x="183" y="97"/>
                    <a:pt x="186" y="95"/>
                  </a:cubicBezTo>
                  <a:close/>
                  <a:moveTo>
                    <a:pt x="151" y="74"/>
                  </a:moveTo>
                  <a:cubicBezTo>
                    <a:pt x="178" y="55"/>
                    <a:pt x="178" y="55"/>
                    <a:pt x="178" y="55"/>
                  </a:cubicBezTo>
                  <a:cubicBezTo>
                    <a:pt x="190" y="71"/>
                    <a:pt x="190" y="71"/>
                    <a:pt x="190" y="71"/>
                  </a:cubicBezTo>
                  <a:cubicBezTo>
                    <a:pt x="190" y="71"/>
                    <a:pt x="190" y="71"/>
                    <a:pt x="190" y="71"/>
                  </a:cubicBezTo>
                  <a:cubicBezTo>
                    <a:pt x="190" y="71"/>
                    <a:pt x="190" y="71"/>
                    <a:pt x="190" y="71"/>
                  </a:cubicBezTo>
                  <a:cubicBezTo>
                    <a:pt x="195" y="79"/>
                    <a:pt x="193" y="89"/>
                    <a:pt x="185" y="94"/>
                  </a:cubicBezTo>
                  <a:cubicBezTo>
                    <a:pt x="183" y="96"/>
                    <a:pt x="179" y="97"/>
                    <a:pt x="176" y="97"/>
                  </a:cubicBezTo>
                  <a:cubicBezTo>
                    <a:pt x="171" y="97"/>
                    <a:pt x="166" y="95"/>
                    <a:pt x="162" y="91"/>
                  </a:cubicBezTo>
                  <a:cubicBezTo>
                    <a:pt x="162" y="90"/>
                    <a:pt x="162" y="90"/>
                    <a:pt x="162" y="90"/>
                  </a:cubicBezTo>
                  <a:lnTo>
                    <a:pt x="151" y="74"/>
                  </a:lnTo>
                  <a:close/>
                  <a:moveTo>
                    <a:pt x="179" y="54"/>
                  </a:moveTo>
                  <a:cubicBezTo>
                    <a:pt x="167" y="36"/>
                    <a:pt x="167" y="36"/>
                    <a:pt x="167" y="36"/>
                  </a:cubicBezTo>
                  <a:cubicBezTo>
                    <a:pt x="166" y="36"/>
                    <a:pt x="166" y="36"/>
                    <a:pt x="166" y="36"/>
                  </a:cubicBezTo>
                  <a:cubicBezTo>
                    <a:pt x="166" y="36"/>
                    <a:pt x="166" y="36"/>
                    <a:pt x="166" y="36"/>
                  </a:cubicBezTo>
                  <a:cubicBezTo>
                    <a:pt x="163" y="32"/>
                    <a:pt x="158" y="29"/>
                    <a:pt x="152" y="29"/>
                  </a:cubicBezTo>
                  <a:cubicBezTo>
                    <a:pt x="149" y="29"/>
                    <a:pt x="145" y="30"/>
                    <a:pt x="142" y="32"/>
                  </a:cubicBezTo>
                  <a:cubicBezTo>
                    <a:pt x="134" y="38"/>
                    <a:pt x="132" y="48"/>
                    <a:pt x="137" y="56"/>
                  </a:cubicBezTo>
                  <a:cubicBezTo>
                    <a:pt x="137" y="56"/>
                    <a:pt x="137" y="56"/>
                    <a:pt x="137" y="56"/>
                  </a:cubicBezTo>
                  <a:cubicBezTo>
                    <a:pt x="150" y="74"/>
                    <a:pt x="150" y="74"/>
                    <a:pt x="150" y="74"/>
                  </a:cubicBezTo>
                  <a:lnTo>
                    <a:pt x="179" y="54"/>
                  </a:lnTo>
                  <a:close/>
                  <a:moveTo>
                    <a:pt x="139" y="57"/>
                  </a:moveTo>
                  <a:cubicBezTo>
                    <a:pt x="138" y="56"/>
                    <a:pt x="138" y="56"/>
                    <a:pt x="138" y="56"/>
                  </a:cubicBezTo>
                  <a:cubicBezTo>
                    <a:pt x="133" y="49"/>
                    <a:pt x="135" y="38"/>
                    <a:pt x="143" y="33"/>
                  </a:cubicBezTo>
                  <a:cubicBezTo>
                    <a:pt x="145" y="31"/>
                    <a:pt x="149" y="30"/>
                    <a:pt x="152" y="30"/>
                  </a:cubicBezTo>
                  <a:cubicBezTo>
                    <a:pt x="157" y="30"/>
                    <a:pt x="163" y="33"/>
                    <a:pt x="166" y="37"/>
                  </a:cubicBezTo>
                  <a:cubicBezTo>
                    <a:pt x="177" y="54"/>
                    <a:pt x="177" y="54"/>
                    <a:pt x="177" y="54"/>
                  </a:cubicBezTo>
                  <a:cubicBezTo>
                    <a:pt x="150" y="73"/>
                    <a:pt x="150" y="73"/>
                    <a:pt x="150" y="73"/>
                  </a:cubicBezTo>
                  <a:cubicBezTo>
                    <a:pt x="139" y="57"/>
                    <a:pt x="139" y="57"/>
                    <a:pt x="139" y="57"/>
                  </a:cubicBezTo>
                  <a:close/>
                  <a:moveTo>
                    <a:pt x="140" y="185"/>
                  </a:moveTo>
                  <a:cubicBezTo>
                    <a:pt x="123" y="197"/>
                    <a:pt x="123" y="197"/>
                    <a:pt x="123" y="197"/>
                  </a:cubicBezTo>
                  <a:cubicBezTo>
                    <a:pt x="123" y="197"/>
                    <a:pt x="123" y="197"/>
                    <a:pt x="123" y="197"/>
                  </a:cubicBezTo>
                  <a:cubicBezTo>
                    <a:pt x="116" y="203"/>
                    <a:pt x="114" y="214"/>
                    <a:pt x="120" y="221"/>
                  </a:cubicBezTo>
                  <a:cubicBezTo>
                    <a:pt x="126" y="229"/>
                    <a:pt x="136" y="230"/>
                    <a:pt x="144" y="225"/>
                  </a:cubicBezTo>
                  <a:cubicBezTo>
                    <a:pt x="144" y="225"/>
                    <a:pt x="144" y="225"/>
                    <a:pt x="144" y="225"/>
                  </a:cubicBezTo>
                  <a:cubicBezTo>
                    <a:pt x="161" y="212"/>
                    <a:pt x="161" y="212"/>
                    <a:pt x="161" y="212"/>
                  </a:cubicBezTo>
                  <a:lnTo>
                    <a:pt x="140" y="185"/>
                  </a:lnTo>
                  <a:close/>
                  <a:moveTo>
                    <a:pt x="144" y="225"/>
                  </a:moveTo>
                  <a:cubicBezTo>
                    <a:pt x="144" y="225"/>
                    <a:pt x="144" y="225"/>
                    <a:pt x="144" y="225"/>
                  </a:cubicBezTo>
                  <a:cubicBezTo>
                    <a:pt x="161" y="212"/>
                    <a:pt x="161" y="212"/>
                    <a:pt x="161" y="212"/>
                  </a:cubicBezTo>
                  <a:cubicBezTo>
                    <a:pt x="140" y="184"/>
                    <a:pt x="140" y="184"/>
                    <a:pt x="140" y="184"/>
                  </a:cubicBezTo>
                  <a:cubicBezTo>
                    <a:pt x="123" y="197"/>
                    <a:pt x="123" y="197"/>
                    <a:pt x="123" y="197"/>
                  </a:cubicBezTo>
                  <a:cubicBezTo>
                    <a:pt x="122" y="197"/>
                    <a:pt x="122" y="197"/>
                    <a:pt x="122" y="197"/>
                  </a:cubicBezTo>
                  <a:cubicBezTo>
                    <a:pt x="122" y="197"/>
                    <a:pt x="122" y="197"/>
                    <a:pt x="122" y="197"/>
                  </a:cubicBezTo>
                  <a:cubicBezTo>
                    <a:pt x="115" y="203"/>
                    <a:pt x="114" y="214"/>
                    <a:pt x="120" y="221"/>
                  </a:cubicBezTo>
                  <a:cubicBezTo>
                    <a:pt x="123" y="226"/>
                    <a:pt x="128" y="228"/>
                    <a:pt x="134" y="228"/>
                  </a:cubicBezTo>
                  <a:cubicBezTo>
                    <a:pt x="137" y="228"/>
                    <a:pt x="141" y="227"/>
                    <a:pt x="144" y="225"/>
                  </a:cubicBezTo>
                  <a:close/>
                  <a:moveTo>
                    <a:pt x="140" y="185"/>
                  </a:moveTo>
                  <a:cubicBezTo>
                    <a:pt x="160" y="212"/>
                    <a:pt x="160" y="212"/>
                    <a:pt x="160" y="212"/>
                  </a:cubicBezTo>
                  <a:cubicBezTo>
                    <a:pt x="144" y="224"/>
                    <a:pt x="144" y="224"/>
                    <a:pt x="144" y="224"/>
                  </a:cubicBezTo>
                  <a:cubicBezTo>
                    <a:pt x="144" y="224"/>
                    <a:pt x="144" y="224"/>
                    <a:pt x="144" y="224"/>
                  </a:cubicBezTo>
                  <a:cubicBezTo>
                    <a:pt x="144" y="224"/>
                    <a:pt x="144" y="224"/>
                    <a:pt x="144" y="224"/>
                  </a:cubicBezTo>
                  <a:cubicBezTo>
                    <a:pt x="141" y="226"/>
                    <a:pt x="137" y="227"/>
                    <a:pt x="134" y="227"/>
                  </a:cubicBezTo>
                  <a:cubicBezTo>
                    <a:pt x="129" y="227"/>
                    <a:pt x="124" y="225"/>
                    <a:pt x="121" y="221"/>
                  </a:cubicBezTo>
                  <a:cubicBezTo>
                    <a:pt x="115" y="214"/>
                    <a:pt x="116" y="203"/>
                    <a:pt x="123" y="198"/>
                  </a:cubicBezTo>
                  <a:cubicBezTo>
                    <a:pt x="124" y="197"/>
                    <a:pt x="124" y="197"/>
                    <a:pt x="124" y="197"/>
                  </a:cubicBezTo>
                  <a:lnTo>
                    <a:pt x="140" y="185"/>
                  </a:lnTo>
                  <a:close/>
                  <a:moveTo>
                    <a:pt x="178" y="200"/>
                  </a:moveTo>
                  <a:cubicBezTo>
                    <a:pt x="178" y="200"/>
                    <a:pt x="178" y="200"/>
                    <a:pt x="178" y="200"/>
                  </a:cubicBezTo>
                  <a:cubicBezTo>
                    <a:pt x="178" y="200"/>
                    <a:pt x="178" y="200"/>
                    <a:pt x="178" y="200"/>
                  </a:cubicBezTo>
                  <a:cubicBezTo>
                    <a:pt x="185" y="193"/>
                    <a:pt x="187" y="183"/>
                    <a:pt x="181" y="175"/>
                  </a:cubicBezTo>
                  <a:cubicBezTo>
                    <a:pt x="178" y="171"/>
                    <a:pt x="172" y="168"/>
                    <a:pt x="167" y="168"/>
                  </a:cubicBezTo>
                  <a:cubicBezTo>
                    <a:pt x="163" y="168"/>
                    <a:pt x="160" y="169"/>
                    <a:pt x="157" y="171"/>
                  </a:cubicBezTo>
                  <a:cubicBezTo>
                    <a:pt x="157" y="171"/>
                    <a:pt x="157" y="171"/>
                    <a:pt x="157" y="171"/>
                  </a:cubicBezTo>
                  <a:cubicBezTo>
                    <a:pt x="139" y="184"/>
                    <a:pt x="139" y="184"/>
                    <a:pt x="139" y="184"/>
                  </a:cubicBezTo>
                  <a:cubicBezTo>
                    <a:pt x="161" y="213"/>
                    <a:pt x="161" y="213"/>
                    <a:pt x="161" y="213"/>
                  </a:cubicBezTo>
                  <a:lnTo>
                    <a:pt x="178" y="200"/>
                  </a:lnTo>
                  <a:close/>
                  <a:moveTo>
                    <a:pt x="157" y="173"/>
                  </a:moveTo>
                  <a:cubicBezTo>
                    <a:pt x="157" y="173"/>
                    <a:pt x="157" y="173"/>
                    <a:pt x="157" y="173"/>
                  </a:cubicBezTo>
                  <a:cubicBezTo>
                    <a:pt x="157" y="172"/>
                    <a:pt x="157" y="172"/>
                    <a:pt x="157" y="172"/>
                  </a:cubicBezTo>
                  <a:cubicBezTo>
                    <a:pt x="160" y="170"/>
                    <a:pt x="163" y="169"/>
                    <a:pt x="167" y="169"/>
                  </a:cubicBezTo>
                  <a:cubicBezTo>
                    <a:pt x="172" y="169"/>
                    <a:pt x="177" y="172"/>
                    <a:pt x="180" y="176"/>
                  </a:cubicBezTo>
                  <a:cubicBezTo>
                    <a:pt x="186" y="183"/>
                    <a:pt x="184" y="193"/>
                    <a:pt x="177" y="199"/>
                  </a:cubicBezTo>
                  <a:cubicBezTo>
                    <a:pt x="161" y="211"/>
                    <a:pt x="161" y="211"/>
                    <a:pt x="161" y="211"/>
                  </a:cubicBezTo>
                  <a:cubicBezTo>
                    <a:pt x="141" y="185"/>
                    <a:pt x="141" y="185"/>
                    <a:pt x="141" y="185"/>
                  </a:cubicBezTo>
                  <a:lnTo>
                    <a:pt x="157" y="173"/>
                  </a:lnTo>
                  <a:close/>
                  <a:moveTo>
                    <a:pt x="214" y="43"/>
                  </a:moveTo>
                  <a:cubicBezTo>
                    <a:pt x="232" y="54"/>
                    <a:pt x="232" y="54"/>
                    <a:pt x="232" y="54"/>
                  </a:cubicBezTo>
                  <a:cubicBezTo>
                    <a:pt x="232" y="54"/>
                    <a:pt x="232" y="54"/>
                    <a:pt x="232" y="54"/>
                  </a:cubicBezTo>
                  <a:cubicBezTo>
                    <a:pt x="241" y="58"/>
                    <a:pt x="251" y="55"/>
                    <a:pt x="256" y="47"/>
                  </a:cubicBezTo>
                  <a:cubicBezTo>
                    <a:pt x="260" y="39"/>
                    <a:pt x="258" y="29"/>
                    <a:pt x="250" y="24"/>
                  </a:cubicBezTo>
                  <a:cubicBezTo>
                    <a:pt x="250" y="24"/>
                    <a:pt x="250" y="24"/>
                    <a:pt x="250" y="24"/>
                  </a:cubicBezTo>
                  <a:cubicBezTo>
                    <a:pt x="231" y="13"/>
                    <a:pt x="231" y="13"/>
                    <a:pt x="231" y="13"/>
                  </a:cubicBezTo>
                  <a:lnTo>
                    <a:pt x="214" y="43"/>
                  </a:lnTo>
                  <a:close/>
                  <a:moveTo>
                    <a:pt x="256" y="47"/>
                  </a:moveTo>
                  <a:cubicBezTo>
                    <a:pt x="261" y="39"/>
                    <a:pt x="258" y="29"/>
                    <a:pt x="250" y="24"/>
                  </a:cubicBezTo>
                  <a:cubicBezTo>
                    <a:pt x="250" y="23"/>
                    <a:pt x="250" y="23"/>
                    <a:pt x="250" y="23"/>
                  </a:cubicBezTo>
                  <a:cubicBezTo>
                    <a:pt x="231" y="12"/>
                    <a:pt x="231" y="12"/>
                    <a:pt x="231" y="12"/>
                  </a:cubicBezTo>
                  <a:cubicBezTo>
                    <a:pt x="214" y="43"/>
                    <a:pt x="214" y="43"/>
                    <a:pt x="214" y="43"/>
                  </a:cubicBezTo>
                  <a:cubicBezTo>
                    <a:pt x="232" y="54"/>
                    <a:pt x="232" y="54"/>
                    <a:pt x="232" y="54"/>
                  </a:cubicBezTo>
                  <a:cubicBezTo>
                    <a:pt x="233" y="54"/>
                    <a:pt x="233" y="54"/>
                    <a:pt x="233" y="54"/>
                  </a:cubicBezTo>
                  <a:cubicBezTo>
                    <a:pt x="233" y="54"/>
                    <a:pt x="233" y="54"/>
                    <a:pt x="233" y="54"/>
                  </a:cubicBezTo>
                  <a:cubicBezTo>
                    <a:pt x="235" y="55"/>
                    <a:pt x="238" y="56"/>
                    <a:pt x="241" y="56"/>
                  </a:cubicBezTo>
                  <a:cubicBezTo>
                    <a:pt x="247" y="56"/>
                    <a:pt x="253" y="53"/>
                    <a:pt x="256" y="47"/>
                  </a:cubicBezTo>
                  <a:close/>
                  <a:moveTo>
                    <a:pt x="215" y="43"/>
                  </a:moveTo>
                  <a:cubicBezTo>
                    <a:pt x="232" y="14"/>
                    <a:pt x="232" y="14"/>
                    <a:pt x="232" y="14"/>
                  </a:cubicBezTo>
                  <a:cubicBezTo>
                    <a:pt x="249" y="24"/>
                    <a:pt x="249" y="24"/>
                    <a:pt x="249" y="24"/>
                  </a:cubicBezTo>
                  <a:cubicBezTo>
                    <a:pt x="249" y="24"/>
                    <a:pt x="249" y="24"/>
                    <a:pt x="249" y="24"/>
                  </a:cubicBezTo>
                  <a:cubicBezTo>
                    <a:pt x="249" y="24"/>
                    <a:pt x="249" y="24"/>
                    <a:pt x="249" y="24"/>
                  </a:cubicBezTo>
                  <a:cubicBezTo>
                    <a:pt x="257" y="29"/>
                    <a:pt x="260" y="39"/>
                    <a:pt x="255" y="47"/>
                  </a:cubicBezTo>
                  <a:cubicBezTo>
                    <a:pt x="252" y="52"/>
                    <a:pt x="247" y="55"/>
                    <a:pt x="241" y="55"/>
                  </a:cubicBezTo>
                  <a:cubicBezTo>
                    <a:pt x="238" y="55"/>
                    <a:pt x="235" y="54"/>
                    <a:pt x="233" y="53"/>
                  </a:cubicBezTo>
                  <a:cubicBezTo>
                    <a:pt x="232" y="53"/>
                    <a:pt x="232" y="53"/>
                    <a:pt x="232" y="53"/>
                  </a:cubicBezTo>
                  <a:lnTo>
                    <a:pt x="215" y="43"/>
                  </a:lnTo>
                  <a:close/>
                  <a:moveTo>
                    <a:pt x="232" y="13"/>
                  </a:moveTo>
                  <a:cubicBezTo>
                    <a:pt x="214" y="2"/>
                    <a:pt x="214" y="2"/>
                    <a:pt x="214" y="2"/>
                  </a:cubicBezTo>
                  <a:cubicBezTo>
                    <a:pt x="213" y="2"/>
                    <a:pt x="213" y="2"/>
                    <a:pt x="213" y="2"/>
                  </a:cubicBezTo>
                  <a:cubicBezTo>
                    <a:pt x="213" y="2"/>
                    <a:pt x="213" y="2"/>
                    <a:pt x="213" y="2"/>
                  </a:cubicBezTo>
                  <a:cubicBezTo>
                    <a:pt x="211" y="1"/>
                    <a:pt x="208" y="0"/>
                    <a:pt x="205" y="0"/>
                  </a:cubicBezTo>
                  <a:cubicBezTo>
                    <a:pt x="199" y="0"/>
                    <a:pt x="193" y="3"/>
                    <a:pt x="190" y="9"/>
                  </a:cubicBezTo>
                  <a:cubicBezTo>
                    <a:pt x="185" y="17"/>
                    <a:pt x="187" y="27"/>
                    <a:pt x="195" y="33"/>
                  </a:cubicBezTo>
                  <a:cubicBezTo>
                    <a:pt x="195" y="33"/>
                    <a:pt x="195" y="33"/>
                    <a:pt x="195" y="33"/>
                  </a:cubicBezTo>
                  <a:cubicBezTo>
                    <a:pt x="214" y="44"/>
                    <a:pt x="214" y="44"/>
                    <a:pt x="214" y="44"/>
                  </a:cubicBezTo>
                  <a:lnTo>
                    <a:pt x="232" y="13"/>
                  </a:lnTo>
                  <a:close/>
                  <a:moveTo>
                    <a:pt x="197" y="32"/>
                  </a:moveTo>
                  <a:cubicBezTo>
                    <a:pt x="196" y="32"/>
                    <a:pt x="196" y="32"/>
                    <a:pt x="196" y="32"/>
                  </a:cubicBezTo>
                  <a:cubicBezTo>
                    <a:pt x="188" y="27"/>
                    <a:pt x="186" y="17"/>
                    <a:pt x="191" y="9"/>
                  </a:cubicBezTo>
                  <a:cubicBezTo>
                    <a:pt x="194" y="4"/>
                    <a:pt x="199" y="1"/>
                    <a:pt x="205" y="1"/>
                  </a:cubicBezTo>
                  <a:cubicBezTo>
                    <a:pt x="208" y="1"/>
                    <a:pt x="211" y="2"/>
                    <a:pt x="213" y="3"/>
                  </a:cubicBezTo>
                  <a:cubicBezTo>
                    <a:pt x="231" y="13"/>
                    <a:pt x="231" y="13"/>
                    <a:pt x="231" y="13"/>
                  </a:cubicBezTo>
                  <a:cubicBezTo>
                    <a:pt x="214" y="42"/>
                    <a:pt x="214" y="42"/>
                    <a:pt x="214" y="42"/>
                  </a:cubicBezTo>
                  <a:cubicBezTo>
                    <a:pt x="197" y="32"/>
                    <a:pt x="197" y="32"/>
                    <a:pt x="197" y="32"/>
                  </a:cubicBezTo>
                  <a:close/>
                  <a:moveTo>
                    <a:pt x="186" y="149"/>
                  </a:moveTo>
                  <a:cubicBezTo>
                    <a:pt x="205" y="141"/>
                    <a:pt x="205" y="141"/>
                    <a:pt x="205" y="141"/>
                  </a:cubicBezTo>
                  <a:cubicBezTo>
                    <a:pt x="205" y="141"/>
                    <a:pt x="205" y="141"/>
                    <a:pt x="205" y="141"/>
                  </a:cubicBezTo>
                  <a:cubicBezTo>
                    <a:pt x="214" y="137"/>
                    <a:pt x="217" y="127"/>
                    <a:pt x="213" y="118"/>
                  </a:cubicBezTo>
                  <a:cubicBezTo>
                    <a:pt x="210" y="109"/>
                    <a:pt x="200" y="106"/>
                    <a:pt x="191" y="109"/>
                  </a:cubicBezTo>
                  <a:cubicBezTo>
                    <a:pt x="191" y="109"/>
                    <a:pt x="191" y="109"/>
                    <a:pt x="191" y="109"/>
                  </a:cubicBezTo>
                  <a:cubicBezTo>
                    <a:pt x="172" y="118"/>
                    <a:pt x="172" y="118"/>
                    <a:pt x="172" y="118"/>
                  </a:cubicBezTo>
                  <a:lnTo>
                    <a:pt x="186" y="149"/>
                  </a:lnTo>
                  <a:close/>
                  <a:moveTo>
                    <a:pt x="205" y="141"/>
                  </a:moveTo>
                  <a:cubicBezTo>
                    <a:pt x="206" y="141"/>
                    <a:pt x="206" y="141"/>
                    <a:pt x="206" y="141"/>
                  </a:cubicBezTo>
                  <a:cubicBezTo>
                    <a:pt x="206" y="141"/>
                    <a:pt x="206" y="141"/>
                    <a:pt x="206" y="141"/>
                  </a:cubicBezTo>
                  <a:cubicBezTo>
                    <a:pt x="214" y="137"/>
                    <a:pt x="218" y="127"/>
                    <a:pt x="214" y="118"/>
                  </a:cubicBezTo>
                  <a:cubicBezTo>
                    <a:pt x="211" y="111"/>
                    <a:pt x="205" y="107"/>
                    <a:pt x="198" y="107"/>
                  </a:cubicBezTo>
                  <a:cubicBezTo>
                    <a:pt x="196" y="107"/>
                    <a:pt x="193" y="108"/>
                    <a:pt x="191" y="108"/>
                  </a:cubicBezTo>
                  <a:cubicBezTo>
                    <a:pt x="191" y="108"/>
                    <a:pt x="191" y="108"/>
                    <a:pt x="191" y="108"/>
                  </a:cubicBezTo>
                  <a:cubicBezTo>
                    <a:pt x="171" y="117"/>
                    <a:pt x="171" y="117"/>
                    <a:pt x="171" y="117"/>
                  </a:cubicBezTo>
                  <a:cubicBezTo>
                    <a:pt x="186" y="150"/>
                    <a:pt x="186" y="150"/>
                    <a:pt x="186" y="150"/>
                  </a:cubicBezTo>
                  <a:lnTo>
                    <a:pt x="205" y="141"/>
                  </a:lnTo>
                  <a:close/>
                  <a:moveTo>
                    <a:pt x="191" y="110"/>
                  </a:moveTo>
                  <a:cubicBezTo>
                    <a:pt x="191" y="110"/>
                    <a:pt x="191" y="110"/>
                    <a:pt x="191" y="110"/>
                  </a:cubicBezTo>
                  <a:cubicBezTo>
                    <a:pt x="191" y="110"/>
                    <a:pt x="191" y="110"/>
                    <a:pt x="191" y="110"/>
                  </a:cubicBezTo>
                  <a:cubicBezTo>
                    <a:pt x="193" y="109"/>
                    <a:pt x="195" y="108"/>
                    <a:pt x="198" y="108"/>
                  </a:cubicBezTo>
                  <a:cubicBezTo>
                    <a:pt x="204" y="108"/>
                    <a:pt x="210" y="112"/>
                    <a:pt x="213" y="118"/>
                  </a:cubicBezTo>
                  <a:cubicBezTo>
                    <a:pt x="217" y="127"/>
                    <a:pt x="213" y="136"/>
                    <a:pt x="205" y="140"/>
                  </a:cubicBezTo>
                  <a:cubicBezTo>
                    <a:pt x="186" y="148"/>
                    <a:pt x="186" y="148"/>
                    <a:pt x="186" y="148"/>
                  </a:cubicBezTo>
                  <a:cubicBezTo>
                    <a:pt x="173" y="118"/>
                    <a:pt x="173" y="118"/>
                    <a:pt x="173" y="118"/>
                  </a:cubicBezTo>
                  <a:lnTo>
                    <a:pt x="191" y="110"/>
                  </a:lnTo>
                  <a:close/>
                  <a:moveTo>
                    <a:pt x="166" y="158"/>
                  </a:moveTo>
                  <a:cubicBezTo>
                    <a:pt x="166" y="158"/>
                    <a:pt x="166" y="158"/>
                    <a:pt x="166" y="158"/>
                  </a:cubicBezTo>
                  <a:cubicBezTo>
                    <a:pt x="187" y="149"/>
                    <a:pt x="187" y="149"/>
                    <a:pt x="187" y="149"/>
                  </a:cubicBezTo>
                  <a:cubicBezTo>
                    <a:pt x="172" y="117"/>
                    <a:pt x="172" y="117"/>
                    <a:pt x="172" y="117"/>
                  </a:cubicBezTo>
                  <a:cubicBezTo>
                    <a:pt x="152" y="126"/>
                    <a:pt x="152" y="126"/>
                    <a:pt x="152" y="126"/>
                  </a:cubicBezTo>
                  <a:cubicBezTo>
                    <a:pt x="152" y="126"/>
                    <a:pt x="152" y="126"/>
                    <a:pt x="152" y="126"/>
                  </a:cubicBezTo>
                  <a:cubicBezTo>
                    <a:pt x="152" y="126"/>
                    <a:pt x="152" y="126"/>
                    <a:pt x="152" y="126"/>
                  </a:cubicBezTo>
                  <a:cubicBezTo>
                    <a:pt x="144" y="130"/>
                    <a:pt x="140" y="140"/>
                    <a:pt x="144" y="149"/>
                  </a:cubicBezTo>
                  <a:cubicBezTo>
                    <a:pt x="147" y="155"/>
                    <a:pt x="153" y="160"/>
                    <a:pt x="160" y="160"/>
                  </a:cubicBezTo>
                  <a:cubicBezTo>
                    <a:pt x="162" y="160"/>
                    <a:pt x="164" y="159"/>
                    <a:pt x="166" y="158"/>
                  </a:cubicBezTo>
                  <a:close/>
                  <a:moveTo>
                    <a:pt x="172" y="118"/>
                  </a:moveTo>
                  <a:cubicBezTo>
                    <a:pt x="185" y="149"/>
                    <a:pt x="185" y="149"/>
                    <a:pt x="185" y="149"/>
                  </a:cubicBezTo>
                  <a:cubicBezTo>
                    <a:pt x="167" y="157"/>
                    <a:pt x="167" y="157"/>
                    <a:pt x="167" y="157"/>
                  </a:cubicBezTo>
                  <a:cubicBezTo>
                    <a:pt x="167" y="157"/>
                    <a:pt x="167" y="157"/>
                    <a:pt x="167" y="157"/>
                  </a:cubicBezTo>
                  <a:cubicBezTo>
                    <a:pt x="166" y="157"/>
                    <a:pt x="166" y="157"/>
                    <a:pt x="166" y="157"/>
                  </a:cubicBezTo>
                  <a:cubicBezTo>
                    <a:pt x="164" y="158"/>
                    <a:pt x="162" y="159"/>
                    <a:pt x="160" y="159"/>
                  </a:cubicBezTo>
                  <a:cubicBezTo>
                    <a:pt x="153" y="159"/>
                    <a:pt x="147" y="155"/>
                    <a:pt x="145" y="149"/>
                  </a:cubicBezTo>
                  <a:cubicBezTo>
                    <a:pt x="141" y="140"/>
                    <a:pt x="145" y="131"/>
                    <a:pt x="153" y="127"/>
                  </a:cubicBezTo>
                  <a:cubicBezTo>
                    <a:pt x="153" y="127"/>
                    <a:pt x="153" y="127"/>
                    <a:pt x="153" y="127"/>
                  </a:cubicBezTo>
                  <a:lnTo>
                    <a:pt x="172"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33" name="Icon"/>
            <p:cNvSpPr>
              <a:spLocks noEditPoints="1"/>
            </p:cNvSpPr>
            <p:nvPr/>
          </p:nvSpPr>
          <p:spPr bwMode="auto">
            <a:xfrm>
              <a:off x="4102689" y="6464368"/>
              <a:ext cx="252024" cy="418424"/>
            </a:xfrm>
            <a:custGeom>
              <a:avLst/>
              <a:gdLst>
                <a:gd name="T0" fmla="*/ 173 w 195"/>
                <a:gd name="T1" fmla="*/ 266 h 326"/>
                <a:gd name="T2" fmla="*/ 20 w 195"/>
                <a:gd name="T3" fmla="*/ 265 h 326"/>
                <a:gd name="T4" fmla="*/ 22 w 195"/>
                <a:gd name="T5" fmla="*/ 51 h 326"/>
                <a:gd name="T6" fmla="*/ 174 w 195"/>
                <a:gd name="T7" fmla="*/ 52 h 326"/>
                <a:gd name="T8" fmla="*/ 173 w 195"/>
                <a:gd name="T9" fmla="*/ 266 h 326"/>
                <a:gd name="T10" fmla="*/ 131 w 195"/>
                <a:gd name="T11" fmla="*/ 36 h 326"/>
                <a:gd name="T12" fmla="*/ 129 w 195"/>
                <a:gd name="T13" fmla="*/ 37 h 326"/>
                <a:gd name="T14" fmla="*/ 90 w 195"/>
                <a:gd name="T15" fmla="*/ 37 h 326"/>
                <a:gd name="T16" fmla="*/ 88 w 195"/>
                <a:gd name="T17" fmla="*/ 35 h 326"/>
                <a:gd name="T18" fmla="*/ 88 w 195"/>
                <a:gd name="T19" fmla="*/ 29 h 326"/>
                <a:gd name="T20" fmla="*/ 90 w 195"/>
                <a:gd name="T21" fmla="*/ 27 h 326"/>
                <a:gd name="T22" fmla="*/ 129 w 195"/>
                <a:gd name="T23" fmla="*/ 27 h 326"/>
                <a:gd name="T24" fmla="*/ 131 w 195"/>
                <a:gd name="T25" fmla="*/ 29 h 326"/>
                <a:gd name="T26" fmla="*/ 131 w 195"/>
                <a:gd name="T27" fmla="*/ 36 h 326"/>
                <a:gd name="T28" fmla="*/ 78 w 195"/>
                <a:gd name="T29" fmla="*/ 32 h 326"/>
                <a:gd name="T30" fmla="*/ 72 w 195"/>
                <a:gd name="T31" fmla="*/ 38 h 326"/>
                <a:gd name="T32" fmla="*/ 66 w 195"/>
                <a:gd name="T33" fmla="*/ 32 h 326"/>
                <a:gd name="T34" fmla="*/ 72 w 195"/>
                <a:gd name="T35" fmla="*/ 26 h 326"/>
                <a:gd name="T36" fmla="*/ 78 w 195"/>
                <a:gd name="T37" fmla="*/ 32 h 326"/>
                <a:gd name="T38" fmla="*/ 74 w 195"/>
                <a:gd name="T39" fmla="*/ 294 h 326"/>
                <a:gd name="T40" fmla="*/ 97 w 195"/>
                <a:gd name="T41" fmla="*/ 272 h 326"/>
                <a:gd name="T42" fmla="*/ 118 w 195"/>
                <a:gd name="T43" fmla="*/ 294 h 326"/>
                <a:gd name="T44" fmla="*/ 96 w 195"/>
                <a:gd name="T45" fmla="*/ 316 h 326"/>
                <a:gd name="T46" fmla="*/ 74 w 195"/>
                <a:gd name="T47" fmla="*/ 294 h 326"/>
                <a:gd name="T48" fmla="*/ 192 w 195"/>
                <a:gd name="T49" fmla="*/ 297 h 326"/>
                <a:gd name="T50" fmla="*/ 194 w 195"/>
                <a:gd name="T51" fmla="*/ 32 h 326"/>
                <a:gd name="T52" fmla="*/ 165 w 195"/>
                <a:gd name="T53" fmla="*/ 2 h 326"/>
                <a:gd name="T54" fmla="*/ 32 w 195"/>
                <a:gd name="T55" fmla="*/ 1 h 326"/>
                <a:gd name="T56" fmla="*/ 3 w 195"/>
                <a:gd name="T57" fmla="*/ 30 h 326"/>
                <a:gd name="T58" fmla="*/ 0 w 195"/>
                <a:gd name="T59" fmla="*/ 295 h 326"/>
                <a:gd name="T60" fmla="*/ 30 w 195"/>
                <a:gd name="T61" fmla="*/ 325 h 326"/>
                <a:gd name="T62" fmla="*/ 162 w 195"/>
                <a:gd name="T63" fmla="*/ 326 h 326"/>
                <a:gd name="T64" fmla="*/ 192 w 195"/>
                <a:gd name="T65" fmla="*/ 29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326">
                  <a:moveTo>
                    <a:pt x="173" y="266"/>
                  </a:moveTo>
                  <a:cubicBezTo>
                    <a:pt x="20" y="265"/>
                    <a:pt x="20" y="265"/>
                    <a:pt x="20" y="265"/>
                  </a:cubicBezTo>
                  <a:cubicBezTo>
                    <a:pt x="22" y="51"/>
                    <a:pt x="22" y="51"/>
                    <a:pt x="22" y="51"/>
                  </a:cubicBezTo>
                  <a:cubicBezTo>
                    <a:pt x="174" y="52"/>
                    <a:pt x="174" y="52"/>
                    <a:pt x="174" y="52"/>
                  </a:cubicBezTo>
                  <a:lnTo>
                    <a:pt x="173" y="266"/>
                  </a:lnTo>
                  <a:close/>
                  <a:moveTo>
                    <a:pt x="131" y="36"/>
                  </a:moveTo>
                  <a:cubicBezTo>
                    <a:pt x="131" y="36"/>
                    <a:pt x="131" y="38"/>
                    <a:pt x="129" y="37"/>
                  </a:cubicBezTo>
                  <a:cubicBezTo>
                    <a:pt x="90" y="37"/>
                    <a:pt x="90" y="37"/>
                    <a:pt x="90" y="37"/>
                  </a:cubicBezTo>
                  <a:cubicBezTo>
                    <a:pt x="90" y="37"/>
                    <a:pt x="88" y="37"/>
                    <a:pt x="88" y="35"/>
                  </a:cubicBezTo>
                  <a:cubicBezTo>
                    <a:pt x="88" y="29"/>
                    <a:pt x="88" y="29"/>
                    <a:pt x="88" y="29"/>
                  </a:cubicBezTo>
                  <a:cubicBezTo>
                    <a:pt x="88" y="29"/>
                    <a:pt x="88" y="27"/>
                    <a:pt x="90" y="27"/>
                  </a:cubicBezTo>
                  <a:cubicBezTo>
                    <a:pt x="129" y="27"/>
                    <a:pt x="129" y="27"/>
                    <a:pt x="129" y="27"/>
                  </a:cubicBezTo>
                  <a:cubicBezTo>
                    <a:pt x="129" y="27"/>
                    <a:pt x="131" y="27"/>
                    <a:pt x="131" y="29"/>
                  </a:cubicBezTo>
                  <a:lnTo>
                    <a:pt x="131" y="36"/>
                  </a:lnTo>
                  <a:close/>
                  <a:moveTo>
                    <a:pt x="78" y="32"/>
                  </a:moveTo>
                  <a:cubicBezTo>
                    <a:pt x="78" y="35"/>
                    <a:pt x="76" y="38"/>
                    <a:pt x="72" y="38"/>
                  </a:cubicBezTo>
                  <a:cubicBezTo>
                    <a:pt x="69" y="38"/>
                    <a:pt x="66" y="35"/>
                    <a:pt x="66" y="32"/>
                  </a:cubicBezTo>
                  <a:cubicBezTo>
                    <a:pt x="66" y="28"/>
                    <a:pt x="69" y="26"/>
                    <a:pt x="72" y="26"/>
                  </a:cubicBezTo>
                  <a:cubicBezTo>
                    <a:pt x="76" y="26"/>
                    <a:pt x="79" y="29"/>
                    <a:pt x="78" y="32"/>
                  </a:cubicBezTo>
                  <a:moveTo>
                    <a:pt x="74" y="294"/>
                  </a:moveTo>
                  <a:cubicBezTo>
                    <a:pt x="75" y="282"/>
                    <a:pt x="84" y="272"/>
                    <a:pt x="97" y="272"/>
                  </a:cubicBezTo>
                  <a:cubicBezTo>
                    <a:pt x="109" y="272"/>
                    <a:pt x="118" y="282"/>
                    <a:pt x="118" y="294"/>
                  </a:cubicBezTo>
                  <a:cubicBezTo>
                    <a:pt x="118" y="306"/>
                    <a:pt x="108" y="316"/>
                    <a:pt x="96" y="316"/>
                  </a:cubicBezTo>
                  <a:cubicBezTo>
                    <a:pt x="84" y="316"/>
                    <a:pt x="74" y="306"/>
                    <a:pt x="74" y="294"/>
                  </a:cubicBezTo>
                  <a:moveTo>
                    <a:pt x="192" y="297"/>
                  </a:moveTo>
                  <a:cubicBezTo>
                    <a:pt x="194" y="32"/>
                    <a:pt x="194" y="32"/>
                    <a:pt x="194" y="32"/>
                  </a:cubicBezTo>
                  <a:cubicBezTo>
                    <a:pt x="194" y="32"/>
                    <a:pt x="195" y="2"/>
                    <a:pt x="165" y="2"/>
                  </a:cubicBezTo>
                  <a:cubicBezTo>
                    <a:pt x="32" y="1"/>
                    <a:pt x="32" y="1"/>
                    <a:pt x="32" y="1"/>
                  </a:cubicBezTo>
                  <a:cubicBezTo>
                    <a:pt x="32" y="1"/>
                    <a:pt x="3" y="0"/>
                    <a:pt x="3" y="30"/>
                  </a:cubicBezTo>
                  <a:cubicBezTo>
                    <a:pt x="0" y="295"/>
                    <a:pt x="0" y="295"/>
                    <a:pt x="0" y="295"/>
                  </a:cubicBezTo>
                  <a:cubicBezTo>
                    <a:pt x="0" y="295"/>
                    <a:pt x="0" y="325"/>
                    <a:pt x="30" y="325"/>
                  </a:cubicBezTo>
                  <a:cubicBezTo>
                    <a:pt x="162" y="326"/>
                    <a:pt x="162" y="326"/>
                    <a:pt x="162" y="326"/>
                  </a:cubicBezTo>
                  <a:cubicBezTo>
                    <a:pt x="162" y="326"/>
                    <a:pt x="192" y="326"/>
                    <a:pt x="192" y="2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4" name="Icon"/>
            <p:cNvSpPr>
              <a:spLocks noEditPoints="1"/>
            </p:cNvSpPr>
            <p:nvPr/>
          </p:nvSpPr>
          <p:spPr bwMode="auto">
            <a:xfrm>
              <a:off x="3411760" y="6432786"/>
              <a:ext cx="458124" cy="481588"/>
            </a:xfrm>
            <a:custGeom>
              <a:avLst/>
              <a:gdLst>
                <a:gd name="T0" fmla="*/ 200 w 501"/>
                <a:gd name="T1" fmla="*/ 250 h 527"/>
                <a:gd name="T2" fmla="*/ 189 w 501"/>
                <a:gd name="T3" fmla="*/ 250 h 527"/>
                <a:gd name="T4" fmla="*/ 270 w 501"/>
                <a:gd name="T5" fmla="*/ 307 h 527"/>
                <a:gd name="T6" fmla="*/ 251 w 501"/>
                <a:gd name="T7" fmla="*/ 0 h 527"/>
                <a:gd name="T8" fmla="*/ 196 w 501"/>
                <a:gd name="T9" fmla="*/ 483 h 527"/>
                <a:gd name="T10" fmla="*/ 490 w 501"/>
                <a:gd name="T11" fmla="*/ 250 h 527"/>
                <a:gd name="T12" fmla="*/ 501 w 501"/>
                <a:gd name="T13" fmla="*/ 250 h 527"/>
                <a:gd name="T14" fmla="*/ 250 w 501"/>
                <a:gd name="T15" fmla="*/ 76 h 527"/>
                <a:gd name="T16" fmla="*/ 209 w 501"/>
                <a:gd name="T17" fmla="*/ 408 h 527"/>
                <a:gd name="T18" fmla="*/ 413 w 501"/>
                <a:gd name="T19" fmla="*/ 250 h 527"/>
                <a:gd name="T20" fmla="*/ 424 w 501"/>
                <a:gd name="T21" fmla="*/ 250 h 527"/>
                <a:gd name="T22" fmla="*/ 38 w 501"/>
                <a:gd name="T23" fmla="*/ 250 h 527"/>
                <a:gd name="T24" fmla="*/ 49 w 501"/>
                <a:gd name="T25" fmla="*/ 250 h 527"/>
                <a:gd name="T26" fmla="*/ 297 w 501"/>
                <a:gd name="T27" fmla="*/ 445 h 527"/>
                <a:gd name="T28" fmla="*/ 349 w 501"/>
                <a:gd name="T29" fmla="*/ 250 h 527"/>
                <a:gd name="T30" fmla="*/ 221 w 501"/>
                <a:gd name="T31" fmla="*/ 345 h 527"/>
                <a:gd name="T32" fmla="*/ 250 w 501"/>
                <a:gd name="T33" fmla="*/ 162 h 527"/>
                <a:gd name="T34" fmla="*/ 278 w 501"/>
                <a:gd name="T35" fmla="*/ 345 h 527"/>
                <a:gd name="T36" fmla="*/ 250 w 501"/>
                <a:gd name="T37" fmla="*/ 114 h 527"/>
                <a:gd name="T38" fmla="*/ 216 w 501"/>
                <a:gd name="T39" fmla="*/ 370 h 527"/>
                <a:gd name="T40" fmla="*/ 375 w 501"/>
                <a:gd name="T41" fmla="*/ 250 h 527"/>
                <a:gd name="T42" fmla="*/ 386 w 501"/>
                <a:gd name="T43" fmla="*/ 250 h 527"/>
                <a:gd name="T44" fmla="*/ 167 w 501"/>
                <a:gd name="T45" fmla="*/ 527 h 527"/>
                <a:gd name="T46" fmla="*/ 242 w 501"/>
                <a:gd name="T47" fmla="*/ 265 h 527"/>
                <a:gd name="T48" fmla="*/ 269 w 501"/>
                <a:gd name="T49" fmla="*/ 250 h 527"/>
                <a:gd name="T50" fmla="*/ 267 w 501"/>
                <a:gd name="T51" fmla="*/ 308 h 527"/>
                <a:gd name="T52" fmla="*/ 334 w 501"/>
                <a:gd name="T53" fmla="*/ 516 h 527"/>
                <a:gd name="T54" fmla="*/ 289 w 501"/>
                <a:gd name="T55" fmla="*/ 493 h 527"/>
                <a:gd name="T56" fmla="*/ 259 w 501"/>
                <a:gd name="T57" fmla="*/ 415 h 527"/>
                <a:gd name="T58" fmla="*/ 264 w 501"/>
                <a:gd name="T59" fmla="*/ 358 h 527"/>
                <a:gd name="T60" fmla="*/ 264 w 501"/>
                <a:gd name="T61" fmla="*/ 358 h 527"/>
                <a:gd name="T62" fmla="*/ 251 w 501"/>
                <a:gd name="T63" fmla="*/ 241 h 527"/>
                <a:gd name="T64" fmla="*/ 251 w 501"/>
                <a:gd name="T65" fmla="*/ 285 h 527"/>
                <a:gd name="T66" fmla="*/ 254 w 501"/>
                <a:gd name="T67" fmla="*/ 305 h 527"/>
                <a:gd name="T68" fmla="*/ 251 w 501"/>
                <a:gd name="T69" fmla="*/ 356 h 527"/>
                <a:gd name="T70" fmla="*/ 251 w 501"/>
                <a:gd name="T71" fmla="*/ 317 h 527"/>
                <a:gd name="T72" fmla="*/ 236 w 501"/>
                <a:gd name="T73" fmla="*/ 364 h 527"/>
                <a:gd name="T74" fmla="*/ 236 w 501"/>
                <a:gd name="T75" fmla="*/ 364 h 527"/>
                <a:gd name="T76" fmla="*/ 272 w 501"/>
                <a:gd name="T77" fmla="*/ 398 h 527"/>
                <a:gd name="T78" fmla="*/ 234 w 501"/>
                <a:gd name="T79" fmla="*/ 375 h 527"/>
                <a:gd name="T80" fmla="*/ 243 w 501"/>
                <a:gd name="T81" fmla="*/ 415 h 527"/>
                <a:gd name="T82" fmla="*/ 220 w 501"/>
                <a:gd name="T83" fmla="*/ 453 h 527"/>
                <a:gd name="T84" fmla="*/ 278 w 501"/>
                <a:gd name="T85" fmla="*/ 436 h 527"/>
                <a:gd name="T86" fmla="*/ 220 w 501"/>
                <a:gd name="T87" fmla="*/ 453 h 527"/>
                <a:gd name="T88" fmla="*/ 218 w 501"/>
                <a:gd name="T89" fmla="*/ 462 h 527"/>
                <a:gd name="T90" fmla="*/ 291 w 501"/>
                <a:gd name="T91" fmla="*/ 503 h 527"/>
                <a:gd name="T92" fmla="*/ 208 w 501"/>
                <a:gd name="T93" fmla="*/ 5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527">
                  <a:moveTo>
                    <a:pt x="299" y="250"/>
                  </a:moveTo>
                  <a:cubicBezTo>
                    <a:pt x="299" y="223"/>
                    <a:pt x="277" y="201"/>
                    <a:pt x="250" y="201"/>
                  </a:cubicBezTo>
                  <a:cubicBezTo>
                    <a:pt x="223" y="201"/>
                    <a:pt x="200" y="223"/>
                    <a:pt x="200" y="250"/>
                  </a:cubicBezTo>
                  <a:cubicBezTo>
                    <a:pt x="200" y="270"/>
                    <a:pt x="213" y="288"/>
                    <a:pt x="230" y="295"/>
                  </a:cubicBezTo>
                  <a:cubicBezTo>
                    <a:pt x="228" y="306"/>
                    <a:pt x="228" y="306"/>
                    <a:pt x="228" y="306"/>
                  </a:cubicBezTo>
                  <a:cubicBezTo>
                    <a:pt x="206" y="298"/>
                    <a:pt x="189" y="276"/>
                    <a:pt x="189" y="250"/>
                  </a:cubicBezTo>
                  <a:cubicBezTo>
                    <a:pt x="189" y="217"/>
                    <a:pt x="216" y="189"/>
                    <a:pt x="250" y="189"/>
                  </a:cubicBezTo>
                  <a:cubicBezTo>
                    <a:pt x="283" y="189"/>
                    <a:pt x="310" y="217"/>
                    <a:pt x="310" y="250"/>
                  </a:cubicBezTo>
                  <a:cubicBezTo>
                    <a:pt x="310" y="276"/>
                    <a:pt x="293" y="299"/>
                    <a:pt x="270" y="307"/>
                  </a:cubicBezTo>
                  <a:cubicBezTo>
                    <a:pt x="268" y="296"/>
                    <a:pt x="268" y="296"/>
                    <a:pt x="268" y="296"/>
                  </a:cubicBezTo>
                  <a:cubicBezTo>
                    <a:pt x="286" y="289"/>
                    <a:pt x="299" y="271"/>
                    <a:pt x="299" y="250"/>
                  </a:cubicBezTo>
                  <a:close/>
                  <a:moveTo>
                    <a:pt x="251" y="0"/>
                  </a:moveTo>
                  <a:cubicBezTo>
                    <a:pt x="113" y="0"/>
                    <a:pt x="0" y="112"/>
                    <a:pt x="0" y="250"/>
                  </a:cubicBezTo>
                  <a:cubicBezTo>
                    <a:pt x="0" y="369"/>
                    <a:pt x="83" y="468"/>
                    <a:pt x="194" y="494"/>
                  </a:cubicBezTo>
                  <a:cubicBezTo>
                    <a:pt x="196" y="483"/>
                    <a:pt x="196" y="483"/>
                    <a:pt x="196" y="483"/>
                  </a:cubicBezTo>
                  <a:cubicBezTo>
                    <a:pt x="91" y="458"/>
                    <a:pt x="11" y="363"/>
                    <a:pt x="11" y="250"/>
                  </a:cubicBezTo>
                  <a:cubicBezTo>
                    <a:pt x="11" y="118"/>
                    <a:pt x="119" y="11"/>
                    <a:pt x="251" y="11"/>
                  </a:cubicBezTo>
                  <a:cubicBezTo>
                    <a:pt x="383" y="11"/>
                    <a:pt x="490" y="118"/>
                    <a:pt x="490" y="250"/>
                  </a:cubicBezTo>
                  <a:cubicBezTo>
                    <a:pt x="490" y="363"/>
                    <a:pt x="411" y="458"/>
                    <a:pt x="305" y="483"/>
                  </a:cubicBezTo>
                  <a:cubicBezTo>
                    <a:pt x="308" y="494"/>
                    <a:pt x="308" y="494"/>
                    <a:pt x="308" y="494"/>
                  </a:cubicBezTo>
                  <a:cubicBezTo>
                    <a:pt x="418" y="468"/>
                    <a:pt x="501" y="369"/>
                    <a:pt x="501" y="250"/>
                  </a:cubicBezTo>
                  <a:cubicBezTo>
                    <a:pt x="501" y="112"/>
                    <a:pt x="389" y="0"/>
                    <a:pt x="251" y="0"/>
                  </a:cubicBezTo>
                  <a:close/>
                  <a:moveTo>
                    <a:pt x="424" y="250"/>
                  </a:moveTo>
                  <a:cubicBezTo>
                    <a:pt x="424" y="154"/>
                    <a:pt x="346" y="76"/>
                    <a:pt x="250" y="76"/>
                  </a:cubicBezTo>
                  <a:cubicBezTo>
                    <a:pt x="154" y="76"/>
                    <a:pt x="76" y="154"/>
                    <a:pt x="76" y="250"/>
                  </a:cubicBezTo>
                  <a:cubicBezTo>
                    <a:pt x="76" y="331"/>
                    <a:pt x="132" y="400"/>
                    <a:pt x="207" y="419"/>
                  </a:cubicBezTo>
                  <a:cubicBezTo>
                    <a:pt x="209" y="408"/>
                    <a:pt x="209" y="408"/>
                    <a:pt x="209" y="408"/>
                  </a:cubicBezTo>
                  <a:cubicBezTo>
                    <a:pt x="139" y="390"/>
                    <a:pt x="87" y="326"/>
                    <a:pt x="87" y="250"/>
                  </a:cubicBezTo>
                  <a:cubicBezTo>
                    <a:pt x="87" y="160"/>
                    <a:pt x="160" y="87"/>
                    <a:pt x="250" y="87"/>
                  </a:cubicBezTo>
                  <a:cubicBezTo>
                    <a:pt x="340" y="87"/>
                    <a:pt x="413" y="160"/>
                    <a:pt x="413" y="250"/>
                  </a:cubicBezTo>
                  <a:cubicBezTo>
                    <a:pt x="413" y="326"/>
                    <a:pt x="360" y="390"/>
                    <a:pt x="290" y="408"/>
                  </a:cubicBezTo>
                  <a:cubicBezTo>
                    <a:pt x="292" y="419"/>
                    <a:pt x="292" y="419"/>
                    <a:pt x="292" y="419"/>
                  </a:cubicBezTo>
                  <a:cubicBezTo>
                    <a:pt x="368" y="400"/>
                    <a:pt x="424" y="331"/>
                    <a:pt x="424" y="250"/>
                  </a:cubicBezTo>
                  <a:close/>
                  <a:moveTo>
                    <a:pt x="461" y="250"/>
                  </a:moveTo>
                  <a:cubicBezTo>
                    <a:pt x="461" y="133"/>
                    <a:pt x="366" y="39"/>
                    <a:pt x="250" y="39"/>
                  </a:cubicBezTo>
                  <a:cubicBezTo>
                    <a:pt x="133" y="39"/>
                    <a:pt x="38" y="133"/>
                    <a:pt x="38" y="250"/>
                  </a:cubicBezTo>
                  <a:cubicBezTo>
                    <a:pt x="38" y="350"/>
                    <a:pt x="108" y="433"/>
                    <a:pt x="200" y="455"/>
                  </a:cubicBezTo>
                  <a:cubicBezTo>
                    <a:pt x="202" y="445"/>
                    <a:pt x="202" y="445"/>
                    <a:pt x="202" y="445"/>
                  </a:cubicBezTo>
                  <a:cubicBezTo>
                    <a:pt x="115" y="423"/>
                    <a:pt x="49" y="344"/>
                    <a:pt x="49" y="250"/>
                  </a:cubicBezTo>
                  <a:cubicBezTo>
                    <a:pt x="49" y="140"/>
                    <a:pt x="139" y="50"/>
                    <a:pt x="250" y="50"/>
                  </a:cubicBezTo>
                  <a:cubicBezTo>
                    <a:pt x="360" y="50"/>
                    <a:pt x="450" y="140"/>
                    <a:pt x="450" y="250"/>
                  </a:cubicBezTo>
                  <a:cubicBezTo>
                    <a:pt x="450" y="344"/>
                    <a:pt x="385" y="423"/>
                    <a:pt x="297" y="445"/>
                  </a:cubicBezTo>
                  <a:cubicBezTo>
                    <a:pt x="299" y="456"/>
                    <a:pt x="299" y="456"/>
                    <a:pt x="299" y="456"/>
                  </a:cubicBezTo>
                  <a:cubicBezTo>
                    <a:pt x="392" y="433"/>
                    <a:pt x="461" y="350"/>
                    <a:pt x="461" y="250"/>
                  </a:cubicBezTo>
                  <a:close/>
                  <a:moveTo>
                    <a:pt x="349" y="250"/>
                  </a:moveTo>
                  <a:cubicBezTo>
                    <a:pt x="349" y="195"/>
                    <a:pt x="305" y="151"/>
                    <a:pt x="250" y="151"/>
                  </a:cubicBezTo>
                  <a:cubicBezTo>
                    <a:pt x="195" y="151"/>
                    <a:pt x="151" y="195"/>
                    <a:pt x="151" y="250"/>
                  </a:cubicBezTo>
                  <a:cubicBezTo>
                    <a:pt x="151" y="295"/>
                    <a:pt x="180" y="333"/>
                    <a:pt x="221" y="345"/>
                  </a:cubicBezTo>
                  <a:cubicBezTo>
                    <a:pt x="223" y="334"/>
                    <a:pt x="223" y="334"/>
                    <a:pt x="223" y="334"/>
                  </a:cubicBezTo>
                  <a:cubicBezTo>
                    <a:pt x="187" y="323"/>
                    <a:pt x="162" y="289"/>
                    <a:pt x="162" y="250"/>
                  </a:cubicBezTo>
                  <a:cubicBezTo>
                    <a:pt x="162" y="201"/>
                    <a:pt x="201" y="162"/>
                    <a:pt x="250" y="162"/>
                  </a:cubicBezTo>
                  <a:cubicBezTo>
                    <a:pt x="299" y="162"/>
                    <a:pt x="338" y="201"/>
                    <a:pt x="338" y="250"/>
                  </a:cubicBezTo>
                  <a:cubicBezTo>
                    <a:pt x="338" y="290"/>
                    <a:pt x="312" y="324"/>
                    <a:pt x="275" y="335"/>
                  </a:cubicBezTo>
                  <a:cubicBezTo>
                    <a:pt x="278" y="345"/>
                    <a:pt x="278" y="345"/>
                    <a:pt x="278" y="345"/>
                  </a:cubicBezTo>
                  <a:cubicBezTo>
                    <a:pt x="319" y="333"/>
                    <a:pt x="349" y="295"/>
                    <a:pt x="349" y="250"/>
                  </a:cubicBezTo>
                  <a:close/>
                  <a:moveTo>
                    <a:pt x="386" y="250"/>
                  </a:moveTo>
                  <a:cubicBezTo>
                    <a:pt x="386" y="175"/>
                    <a:pt x="325" y="114"/>
                    <a:pt x="250" y="114"/>
                  </a:cubicBezTo>
                  <a:cubicBezTo>
                    <a:pt x="175" y="114"/>
                    <a:pt x="114" y="175"/>
                    <a:pt x="114" y="250"/>
                  </a:cubicBezTo>
                  <a:cubicBezTo>
                    <a:pt x="114" y="313"/>
                    <a:pt x="157" y="365"/>
                    <a:pt x="214" y="381"/>
                  </a:cubicBezTo>
                  <a:cubicBezTo>
                    <a:pt x="216" y="370"/>
                    <a:pt x="216" y="370"/>
                    <a:pt x="216" y="370"/>
                  </a:cubicBezTo>
                  <a:cubicBezTo>
                    <a:pt x="164" y="355"/>
                    <a:pt x="125" y="307"/>
                    <a:pt x="125" y="250"/>
                  </a:cubicBezTo>
                  <a:cubicBezTo>
                    <a:pt x="125" y="181"/>
                    <a:pt x="181" y="125"/>
                    <a:pt x="250" y="125"/>
                  </a:cubicBezTo>
                  <a:cubicBezTo>
                    <a:pt x="319" y="125"/>
                    <a:pt x="375" y="181"/>
                    <a:pt x="375" y="250"/>
                  </a:cubicBezTo>
                  <a:cubicBezTo>
                    <a:pt x="375" y="308"/>
                    <a:pt x="335" y="356"/>
                    <a:pt x="282" y="370"/>
                  </a:cubicBezTo>
                  <a:cubicBezTo>
                    <a:pt x="285" y="381"/>
                    <a:pt x="285" y="381"/>
                    <a:pt x="285" y="381"/>
                  </a:cubicBezTo>
                  <a:cubicBezTo>
                    <a:pt x="343" y="366"/>
                    <a:pt x="386" y="313"/>
                    <a:pt x="386" y="250"/>
                  </a:cubicBezTo>
                  <a:close/>
                  <a:moveTo>
                    <a:pt x="334" y="516"/>
                  </a:moveTo>
                  <a:cubicBezTo>
                    <a:pt x="334" y="527"/>
                    <a:pt x="334" y="527"/>
                    <a:pt x="334" y="527"/>
                  </a:cubicBezTo>
                  <a:cubicBezTo>
                    <a:pt x="167" y="527"/>
                    <a:pt x="167" y="527"/>
                    <a:pt x="167" y="527"/>
                  </a:cubicBezTo>
                  <a:cubicBezTo>
                    <a:pt x="167" y="516"/>
                    <a:pt x="167" y="516"/>
                    <a:pt x="167" y="516"/>
                  </a:cubicBezTo>
                  <a:cubicBezTo>
                    <a:pt x="196" y="516"/>
                    <a:pt x="196" y="516"/>
                    <a:pt x="196" y="516"/>
                  </a:cubicBezTo>
                  <a:cubicBezTo>
                    <a:pt x="242" y="265"/>
                    <a:pt x="242" y="265"/>
                    <a:pt x="242" y="265"/>
                  </a:cubicBezTo>
                  <a:cubicBezTo>
                    <a:pt x="237" y="262"/>
                    <a:pt x="233" y="257"/>
                    <a:pt x="233" y="250"/>
                  </a:cubicBezTo>
                  <a:cubicBezTo>
                    <a:pt x="233" y="240"/>
                    <a:pt x="241" y="232"/>
                    <a:pt x="251" y="232"/>
                  </a:cubicBezTo>
                  <a:cubicBezTo>
                    <a:pt x="261" y="232"/>
                    <a:pt x="269" y="240"/>
                    <a:pt x="269" y="250"/>
                  </a:cubicBezTo>
                  <a:cubicBezTo>
                    <a:pt x="269" y="257"/>
                    <a:pt x="265" y="263"/>
                    <a:pt x="259" y="266"/>
                  </a:cubicBezTo>
                  <a:cubicBezTo>
                    <a:pt x="267" y="307"/>
                    <a:pt x="267" y="307"/>
                    <a:pt x="267" y="307"/>
                  </a:cubicBezTo>
                  <a:cubicBezTo>
                    <a:pt x="267" y="308"/>
                    <a:pt x="267" y="308"/>
                    <a:pt x="267" y="308"/>
                  </a:cubicBezTo>
                  <a:cubicBezTo>
                    <a:pt x="267" y="308"/>
                    <a:pt x="267" y="308"/>
                    <a:pt x="267" y="308"/>
                  </a:cubicBezTo>
                  <a:cubicBezTo>
                    <a:pt x="305" y="516"/>
                    <a:pt x="305" y="516"/>
                    <a:pt x="305" y="516"/>
                  </a:cubicBezTo>
                  <a:lnTo>
                    <a:pt x="334" y="516"/>
                  </a:lnTo>
                  <a:close/>
                  <a:moveTo>
                    <a:pt x="283" y="462"/>
                  </a:moveTo>
                  <a:cubicBezTo>
                    <a:pt x="259" y="476"/>
                    <a:pt x="259" y="476"/>
                    <a:pt x="259" y="476"/>
                  </a:cubicBezTo>
                  <a:cubicBezTo>
                    <a:pt x="289" y="493"/>
                    <a:pt x="289" y="493"/>
                    <a:pt x="289" y="493"/>
                  </a:cubicBezTo>
                  <a:lnTo>
                    <a:pt x="283" y="462"/>
                  </a:lnTo>
                  <a:close/>
                  <a:moveTo>
                    <a:pt x="273" y="407"/>
                  </a:moveTo>
                  <a:cubicBezTo>
                    <a:pt x="259" y="415"/>
                    <a:pt x="259" y="415"/>
                    <a:pt x="259" y="415"/>
                  </a:cubicBezTo>
                  <a:cubicBezTo>
                    <a:pt x="277" y="425"/>
                    <a:pt x="277" y="425"/>
                    <a:pt x="277" y="425"/>
                  </a:cubicBezTo>
                  <a:lnTo>
                    <a:pt x="273" y="407"/>
                  </a:lnTo>
                  <a:close/>
                  <a:moveTo>
                    <a:pt x="264" y="358"/>
                  </a:moveTo>
                  <a:cubicBezTo>
                    <a:pt x="259" y="361"/>
                    <a:pt x="259" y="361"/>
                    <a:pt x="259" y="361"/>
                  </a:cubicBezTo>
                  <a:cubicBezTo>
                    <a:pt x="265" y="364"/>
                    <a:pt x="265" y="364"/>
                    <a:pt x="265" y="364"/>
                  </a:cubicBezTo>
                  <a:lnTo>
                    <a:pt x="264" y="358"/>
                  </a:lnTo>
                  <a:close/>
                  <a:moveTo>
                    <a:pt x="251" y="259"/>
                  </a:moveTo>
                  <a:cubicBezTo>
                    <a:pt x="256" y="259"/>
                    <a:pt x="260" y="255"/>
                    <a:pt x="260" y="250"/>
                  </a:cubicBezTo>
                  <a:cubicBezTo>
                    <a:pt x="260" y="245"/>
                    <a:pt x="256" y="241"/>
                    <a:pt x="251" y="241"/>
                  </a:cubicBezTo>
                  <a:cubicBezTo>
                    <a:pt x="246" y="241"/>
                    <a:pt x="241" y="245"/>
                    <a:pt x="241" y="250"/>
                  </a:cubicBezTo>
                  <a:cubicBezTo>
                    <a:pt x="241" y="255"/>
                    <a:pt x="246" y="259"/>
                    <a:pt x="251" y="259"/>
                  </a:cubicBezTo>
                  <a:close/>
                  <a:moveTo>
                    <a:pt x="251" y="285"/>
                  </a:moveTo>
                  <a:cubicBezTo>
                    <a:pt x="247" y="305"/>
                    <a:pt x="247" y="305"/>
                    <a:pt x="247" y="305"/>
                  </a:cubicBezTo>
                  <a:cubicBezTo>
                    <a:pt x="251" y="307"/>
                    <a:pt x="251" y="307"/>
                    <a:pt x="251" y="307"/>
                  </a:cubicBezTo>
                  <a:cubicBezTo>
                    <a:pt x="254" y="305"/>
                    <a:pt x="254" y="305"/>
                    <a:pt x="254" y="305"/>
                  </a:cubicBezTo>
                  <a:lnTo>
                    <a:pt x="251" y="285"/>
                  </a:lnTo>
                  <a:close/>
                  <a:moveTo>
                    <a:pt x="239" y="349"/>
                  </a:moveTo>
                  <a:cubicBezTo>
                    <a:pt x="251" y="356"/>
                    <a:pt x="251" y="356"/>
                    <a:pt x="251" y="356"/>
                  </a:cubicBezTo>
                  <a:cubicBezTo>
                    <a:pt x="262" y="349"/>
                    <a:pt x="262" y="349"/>
                    <a:pt x="262" y="349"/>
                  </a:cubicBezTo>
                  <a:cubicBezTo>
                    <a:pt x="257" y="321"/>
                    <a:pt x="257" y="321"/>
                    <a:pt x="257" y="321"/>
                  </a:cubicBezTo>
                  <a:cubicBezTo>
                    <a:pt x="251" y="317"/>
                    <a:pt x="251" y="317"/>
                    <a:pt x="251" y="317"/>
                  </a:cubicBezTo>
                  <a:cubicBezTo>
                    <a:pt x="244" y="321"/>
                    <a:pt x="244" y="321"/>
                    <a:pt x="244" y="321"/>
                  </a:cubicBezTo>
                  <a:lnTo>
                    <a:pt x="239" y="349"/>
                  </a:lnTo>
                  <a:close/>
                  <a:moveTo>
                    <a:pt x="236" y="364"/>
                  </a:moveTo>
                  <a:cubicBezTo>
                    <a:pt x="243" y="361"/>
                    <a:pt x="243" y="361"/>
                    <a:pt x="243" y="361"/>
                  </a:cubicBezTo>
                  <a:cubicBezTo>
                    <a:pt x="237" y="358"/>
                    <a:pt x="237" y="358"/>
                    <a:pt x="237" y="358"/>
                  </a:cubicBezTo>
                  <a:lnTo>
                    <a:pt x="236" y="364"/>
                  </a:lnTo>
                  <a:close/>
                  <a:moveTo>
                    <a:pt x="230" y="398"/>
                  </a:moveTo>
                  <a:cubicBezTo>
                    <a:pt x="251" y="410"/>
                    <a:pt x="251" y="410"/>
                    <a:pt x="251" y="410"/>
                  </a:cubicBezTo>
                  <a:cubicBezTo>
                    <a:pt x="272" y="398"/>
                    <a:pt x="272" y="398"/>
                    <a:pt x="272" y="398"/>
                  </a:cubicBezTo>
                  <a:cubicBezTo>
                    <a:pt x="267" y="375"/>
                    <a:pt x="267" y="375"/>
                    <a:pt x="267" y="375"/>
                  </a:cubicBezTo>
                  <a:cubicBezTo>
                    <a:pt x="251" y="365"/>
                    <a:pt x="251" y="365"/>
                    <a:pt x="251" y="365"/>
                  </a:cubicBezTo>
                  <a:cubicBezTo>
                    <a:pt x="234" y="375"/>
                    <a:pt x="234" y="375"/>
                    <a:pt x="234" y="375"/>
                  </a:cubicBezTo>
                  <a:lnTo>
                    <a:pt x="230" y="398"/>
                  </a:lnTo>
                  <a:close/>
                  <a:moveTo>
                    <a:pt x="225" y="425"/>
                  </a:moveTo>
                  <a:cubicBezTo>
                    <a:pt x="243" y="415"/>
                    <a:pt x="243" y="415"/>
                    <a:pt x="243" y="415"/>
                  </a:cubicBezTo>
                  <a:cubicBezTo>
                    <a:pt x="228" y="407"/>
                    <a:pt x="228" y="407"/>
                    <a:pt x="228" y="407"/>
                  </a:cubicBezTo>
                  <a:lnTo>
                    <a:pt x="225" y="425"/>
                  </a:lnTo>
                  <a:close/>
                  <a:moveTo>
                    <a:pt x="220" y="453"/>
                  </a:moveTo>
                  <a:cubicBezTo>
                    <a:pt x="251" y="471"/>
                    <a:pt x="251" y="471"/>
                    <a:pt x="251" y="471"/>
                  </a:cubicBezTo>
                  <a:cubicBezTo>
                    <a:pt x="282" y="453"/>
                    <a:pt x="282" y="453"/>
                    <a:pt x="282" y="453"/>
                  </a:cubicBezTo>
                  <a:cubicBezTo>
                    <a:pt x="278" y="436"/>
                    <a:pt x="278" y="436"/>
                    <a:pt x="278" y="436"/>
                  </a:cubicBezTo>
                  <a:cubicBezTo>
                    <a:pt x="251" y="420"/>
                    <a:pt x="251" y="420"/>
                    <a:pt x="251" y="420"/>
                  </a:cubicBezTo>
                  <a:cubicBezTo>
                    <a:pt x="223" y="436"/>
                    <a:pt x="223" y="436"/>
                    <a:pt x="223" y="436"/>
                  </a:cubicBezTo>
                  <a:lnTo>
                    <a:pt x="220" y="453"/>
                  </a:lnTo>
                  <a:close/>
                  <a:moveTo>
                    <a:pt x="213" y="493"/>
                  </a:moveTo>
                  <a:cubicBezTo>
                    <a:pt x="243" y="476"/>
                    <a:pt x="243" y="476"/>
                    <a:pt x="243" y="476"/>
                  </a:cubicBezTo>
                  <a:cubicBezTo>
                    <a:pt x="218" y="462"/>
                    <a:pt x="218" y="462"/>
                    <a:pt x="218" y="462"/>
                  </a:cubicBezTo>
                  <a:lnTo>
                    <a:pt x="213" y="493"/>
                  </a:lnTo>
                  <a:close/>
                  <a:moveTo>
                    <a:pt x="293" y="516"/>
                  </a:moveTo>
                  <a:cubicBezTo>
                    <a:pt x="291" y="503"/>
                    <a:pt x="291" y="503"/>
                    <a:pt x="291" y="503"/>
                  </a:cubicBezTo>
                  <a:cubicBezTo>
                    <a:pt x="251" y="481"/>
                    <a:pt x="251" y="481"/>
                    <a:pt x="251" y="481"/>
                  </a:cubicBezTo>
                  <a:cubicBezTo>
                    <a:pt x="211" y="504"/>
                    <a:pt x="211" y="504"/>
                    <a:pt x="211" y="504"/>
                  </a:cubicBezTo>
                  <a:cubicBezTo>
                    <a:pt x="208" y="516"/>
                    <a:pt x="208" y="516"/>
                    <a:pt x="208" y="516"/>
                  </a:cubicBezTo>
                  <a:lnTo>
                    <a:pt x="293"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5" name="Icon"/>
            <p:cNvSpPr>
              <a:spLocks noEditPoints="1"/>
            </p:cNvSpPr>
            <p:nvPr/>
          </p:nvSpPr>
          <p:spPr bwMode="auto">
            <a:xfrm>
              <a:off x="3194577" y="7095851"/>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6" name="Icon"/>
            <p:cNvSpPr>
              <a:spLocks noEditPoints="1"/>
            </p:cNvSpPr>
            <p:nvPr/>
          </p:nvSpPr>
          <p:spPr bwMode="auto">
            <a:xfrm>
              <a:off x="3683128" y="7067974"/>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7" name="Icon"/>
            <p:cNvSpPr>
              <a:spLocks/>
            </p:cNvSpPr>
            <p:nvPr/>
          </p:nvSpPr>
          <p:spPr bwMode="auto">
            <a:xfrm>
              <a:off x="4260524" y="7061300"/>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8" name="Icon"/>
            <p:cNvSpPr>
              <a:spLocks noEditPoints="1"/>
            </p:cNvSpPr>
            <p:nvPr/>
          </p:nvSpPr>
          <p:spPr bwMode="auto">
            <a:xfrm>
              <a:off x="60340" y="7066335"/>
              <a:ext cx="473375" cy="412327"/>
            </a:xfrm>
            <a:custGeom>
              <a:avLst/>
              <a:gdLst>
                <a:gd name="T0" fmla="*/ 427 w 585"/>
                <a:gd name="T1" fmla="*/ 104 h 509"/>
                <a:gd name="T2" fmla="*/ 437 w 585"/>
                <a:gd name="T3" fmla="*/ 283 h 509"/>
                <a:gd name="T4" fmla="*/ 416 w 585"/>
                <a:gd name="T5" fmla="*/ 227 h 509"/>
                <a:gd name="T6" fmla="*/ 437 w 585"/>
                <a:gd name="T7" fmla="*/ 283 h 509"/>
                <a:gd name="T8" fmla="*/ 427 w 585"/>
                <a:gd name="T9" fmla="*/ 15 h 509"/>
                <a:gd name="T10" fmla="*/ 427 w 585"/>
                <a:gd name="T11" fmla="*/ 92 h 509"/>
                <a:gd name="T12" fmla="*/ 401 w 585"/>
                <a:gd name="T13" fmla="*/ 223 h 509"/>
                <a:gd name="T14" fmla="*/ 352 w 585"/>
                <a:gd name="T15" fmla="*/ 260 h 509"/>
                <a:gd name="T16" fmla="*/ 370 w 585"/>
                <a:gd name="T17" fmla="*/ 272 h 509"/>
                <a:gd name="T18" fmla="*/ 498 w 585"/>
                <a:gd name="T19" fmla="*/ 33 h 509"/>
                <a:gd name="T20" fmla="*/ 456 w 585"/>
                <a:gd name="T21" fmla="*/ 100 h 509"/>
                <a:gd name="T22" fmla="*/ 321 w 585"/>
                <a:gd name="T23" fmla="*/ 229 h 509"/>
                <a:gd name="T24" fmla="*/ 358 w 585"/>
                <a:gd name="T25" fmla="*/ 180 h 509"/>
                <a:gd name="T26" fmla="*/ 315 w 585"/>
                <a:gd name="T27" fmla="*/ 231 h 509"/>
                <a:gd name="T28" fmla="*/ 544 w 585"/>
                <a:gd name="T29" fmla="*/ 97 h 509"/>
                <a:gd name="T30" fmla="*/ 484 w 585"/>
                <a:gd name="T31" fmla="*/ 110 h 509"/>
                <a:gd name="T32" fmla="*/ 495 w 585"/>
                <a:gd name="T33" fmla="*/ 128 h 509"/>
                <a:gd name="T34" fmla="*/ 500 w 585"/>
                <a:gd name="T35" fmla="*/ 143 h 509"/>
                <a:gd name="T36" fmla="*/ 555 w 585"/>
                <a:gd name="T37" fmla="*/ 165 h 509"/>
                <a:gd name="T38" fmla="*/ 353 w 585"/>
                <a:gd name="T39" fmla="*/ 143 h 509"/>
                <a:gd name="T40" fmla="*/ 298 w 585"/>
                <a:gd name="T41" fmla="*/ 165 h 509"/>
                <a:gd name="T42" fmla="*/ 498 w 585"/>
                <a:gd name="T43" fmla="*/ 275 h 509"/>
                <a:gd name="T44" fmla="*/ 456 w 585"/>
                <a:gd name="T45" fmla="*/ 208 h 509"/>
                <a:gd name="T46" fmla="*/ 492 w 585"/>
                <a:gd name="T47" fmla="*/ 277 h 509"/>
                <a:gd name="T48" fmla="*/ 401 w 585"/>
                <a:gd name="T49" fmla="*/ 85 h 509"/>
                <a:gd name="T50" fmla="*/ 352 w 585"/>
                <a:gd name="T51" fmla="*/ 48 h 509"/>
                <a:gd name="T52" fmla="*/ 397 w 585"/>
                <a:gd name="T53" fmla="*/ 100 h 509"/>
                <a:gd name="T54" fmla="*/ 495 w 585"/>
                <a:gd name="T55" fmla="*/ 180 h 509"/>
                <a:gd name="T56" fmla="*/ 532 w 585"/>
                <a:gd name="T57" fmla="*/ 229 h 509"/>
                <a:gd name="T58" fmla="*/ 373 w 585"/>
                <a:gd name="T59" fmla="*/ 125 h 509"/>
                <a:gd name="T60" fmla="*/ 306 w 585"/>
                <a:gd name="T61" fmla="*/ 82 h 509"/>
                <a:gd name="T62" fmla="*/ 364 w 585"/>
                <a:gd name="T63" fmla="*/ 130 h 509"/>
                <a:gd name="T64" fmla="*/ 9 w 585"/>
                <a:gd name="T65" fmla="*/ 196 h 509"/>
                <a:gd name="T66" fmla="*/ 182 w 585"/>
                <a:gd name="T67" fmla="*/ 190 h 509"/>
                <a:gd name="T68" fmla="*/ 7 w 585"/>
                <a:gd name="T69" fmla="*/ 185 h 509"/>
                <a:gd name="T70" fmla="*/ 214 w 585"/>
                <a:gd name="T71" fmla="*/ 154 h 509"/>
                <a:gd name="T72" fmla="*/ 223 w 585"/>
                <a:gd name="T73" fmla="*/ 68 h 509"/>
                <a:gd name="T74" fmla="*/ 283 w 585"/>
                <a:gd name="T75" fmla="*/ 248 h 509"/>
                <a:gd name="T76" fmla="*/ 207 w 585"/>
                <a:gd name="T77" fmla="*/ 194 h 509"/>
                <a:gd name="T78" fmla="*/ 283 w 585"/>
                <a:gd name="T79" fmla="*/ 248 h 509"/>
                <a:gd name="T80" fmla="*/ 199 w 585"/>
                <a:gd name="T81" fmla="*/ 160 h 509"/>
                <a:gd name="T82" fmla="*/ 499 w 585"/>
                <a:gd name="T83" fmla="*/ 375 h 509"/>
                <a:gd name="T84" fmla="*/ 210 w 585"/>
                <a:gd name="T85" fmla="*/ 210 h 509"/>
                <a:gd name="T86" fmla="*/ 172 w 585"/>
                <a:gd name="T87" fmla="*/ 376 h 509"/>
                <a:gd name="T88" fmla="*/ 68 w 585"/>
                <a:gd name="T89" fmla="*/ 320 h 509"/>
                <a:gd name="T90" fmla="*/ 260 w 585"/>
                <a:gd name="T91" fmla="*/ 451 h 509"/>
                <a:gd name="T92" fmla="*/ 50 w 585"/>
                <a:gd name="T93" fmla="*/ 425 h 509"/>
                <a:gd name="T94" fmla="*/ 267 w 585"/>
                <a:gd name="T95" fmla="*/ 475 h 509"/>
                <a:gd name="T96" fmla="*/ 361 w 585"/>
                <a:gd name="T97" fmla="*/ 424 h 509"/>
                <a:gd name="T98" fmla="*/ 585 w 585"/>
                <a:gd name="T99" fmla="*/ 430 h 509"/>
                <a:gd name="T100" fmla="*/ 180 w 585"/>
                <a:gd name="T101" fmla="*/ 399 h 509"/>
                <a:gd name="T102" fmla="*/ 359 w 585"/>
                <a:gd name="T103" fmla="*/ 4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09">
                  <a:moveTo>
                    <a:pt x="427" y="204"/>
                  </a:moveTo>
                  <a:cubicBezTo>
                    <a:pt x="399" y="204"/>
                    <a:pt x="377" y="182"/>
                    <a:pt x="377" y="154"/>
                  </a:cubicBezTo>
                  <a:cubicBezTo>
                    <a:pt x="377" y="127"/>
                    <a:pt x="399" y="104"/>
                    <a:pt x="427" y="104"/>
                  </a:cubicBezTo>
                  <a:cubicBezTo>
                    <a:pt x="454" y="104"/>
                    <a:pt x="476" y="127"/>
                    <a:pt x="476" y="154"/>
                  </a:cubicBezTo>
                  <a:cubicBezTo>
                    <a:pt x="476" y="182"/>
                    <a:pt x="454" y="204"/>
                    <a:pt x="427" y="204"/>
                  </a:cubicBezTo>
                  <a:close/>
                  <a:moveTo>
                    <a:pt x="437" y="283"/>
                  </a:moveTo>
                  <a:cubicBezTo>
                    <a:pt x="437" y="227"/>
                    <a:pt x="437" y="227"/>
                    <a:pt x="437" y="227"/>
                  </a:cubicBezTo>
                  <a:cubicBezTo>
                    <a:pt x="437" y="221"/>
                    <a:pt x="433" y="217"/>
                    <a:pt x="427" y="217"/>
                  </a:cubicBezTo>
                  <a:cubicBezTo>
                    <a:pt x="421" y="217"/>
                    <a:pt x="416" y="221"/>
                    <a:pt x="416" y="227"/>
                  </a:cubicBezTo>
                  <a:cubicBezTo>
                    <a:pt x="416" y="283"/>
                    <a:pt x="416" y="283"/>
                    <a:pt x="416" y="283"/>
                  </a:cubicBezTo>
                  <a:cubicBezTo>
                    <a:pt x="416" y="289"/>
                    <a:pt x="421" y="293"/>
                    <a:pt x="427" y="293"/>
                  </a:cubicBezTo>
                  <a:cubicBezTo>
                    <a:pt x="433" y="293"/>
                    <a:pt x="437" y="289"/>
                    <a:pt x="437" y="283"/>
                  </a:cubicBezTo>
                  <a:close/>
                  <a:moveTo>
                    <a:pt x="437" y="81"/>
                  </a:moveTo>
                  <a:cubicBezTo>
                    <a:pt x="437" y="26"/>
                    <a:pt x="437" y="26"/>
                    <a:pt x="437" y="26"/>
                  </a:cubicBezTo>
                  <a:cubicBezTo>
                    <a:pt x="437" y="20"/>
                    <a:pt x="433" y="15"/>
                    <a:pt x="427" y="15"/>
                  </a:cubicBezTo>
                  <a:cubicBezTo>
                    <a:pt x="421" y="15"/>
                    <a:pt x="416" y="20"/>
                    <a:pt x="416" y="26"/>
                  </a:cubicBezTo>
                  <a:cubicBezTo>
                    <a:pt x="416" y="81"/>
                    <a:pt x="416" y="81"/>
                    <a:pt x="416" y="81"/>
                  </a:cubicBezTo>
                  <a:cubicBezTo>
                    <a:pt x="416" y="87"/>
                    <a:pt x="421" y="92"/>
                    <a:pt x="427" y="92"/>
                  </a:cubicBezTo>
                  <a:cubicBezTo>
                    <a:pt x="433" y="92"/>
                    <a:pt x="437" y="87"/>
                    <a:pt x="437" y="81"/>
                  </a:cubicBezTo>
                  <a:close/>
                  <a:moveTo>
                    <a:pt x="370" y="272"/>
                  </a:moveTo>
                  <a:cubicBezTo>
                    <a:pt x="401" y="223"/>
                    <a:pt x="401" y="223"/>
                    <a:pt x="401" y="223"/>
                  </a:cubicBezTo>
                  <a:cubicBezTo>
                    <a:pt x="404" y="218"/>
                    <a:pt x="402" y="211"/>
                    <a:pt x="397" y="208"/>
                  </a:cubicBezTo>
                  <a:cubicBezTo>
                    <a:pt x="392" y="205"/>
                    <a:pt x="386" y="206"/>
                    <a:pt x="383" y="211"/>
                  </a:cubicBezTo>
                  <a:cubicBezTo>
                    <a:pt x="352" y="260"/>
                    <a:pt x="352" y="260"/>
                    <a:pt x="352" y="260"/>
                  </a:cubicBezTo>
                  <a:cubicBezTo>
                    <a:pt x="348" y="265"/>
                    <a:pt x="350" y="272"/>
                    <a:pt x="355" y="275"/>
                  </a:cubicBezTo>
                  <a:cubicBezTo>
                    <a:pt x="357" y="276"/>
                    <a:pt x="359" y="277"/>
                    <a:pt x="361" y="277"/>
                  </a:cubicBezTo>
                  <a:cubicBezTo>
                    <a:pt x="364" y="277"/>
                    <a:pt x="368" y="275"/>
                    <a:pt x="370" y="272"/>
                  </a:cubicBezTo>
                  <a:close/>
                  <a:moveTo>
                    <a:pt x="471" y="97"/>
                  </a:moveTo>
                  <a:cubicBezTo>
                    <a:pt x="502" y="48"/>
                    <a:pt x="502" y="48"/>
                    <a:pt x="502" y="48"/>
                  </a:cubicBezTo>
                  <a:cubicBezTo>
                    <a:pt x="505" y="43"/>
                    <a:pt x="503" y="37"/>
                    <a:pt x="498" y="33"/>
                  </a:cubicBezTo>
                  <a:cubicBezTo>
                    <a:pt x="493" y="30"/>
                    <a:pt x="487" y="32"/>
                    <a:pt x="483" y="37"/>
                  </a:cubicBezTo>
                  <a:cubicBezTo>
                    <a:pt x="452" y="85"/>
                    <a:pt x="452" y="85"/>
                    <a:pt x="452" y="85"/>
                  </a:cubicBezTo>
                  <a:cubicBezTo>
                    <a:pt x="449" y="90"/>
                    <a:pt x="451" y="97"/>
                    <a:pt x="456" y="100"/>
                  </a:cubicBezTo>
                  <a:cubicBezTo>
                    <a:pt x="457" y="101"/>
                    <a:pt x="459" y="102"/>
                    <a:pt x="461" y="102"/>
                  </a:cubicBezTo>
                  <a:cubicBezTo>
                    <a:pt x="465" y="102"/>
                    <a:pt x="469" y="100"/>
                    <a:pt x="471" y="97"/>
                  </a:cubicBezTo>
                  <a:close/>
                  <a:moveTo>
                    <a:pt x="321" y="229"/>
                  </a:moveTo>
                  <a:cubicBezTo>
                    <a:pt x="369" y="198"/>
                    <a:pt x="369" y="198"/>
                    <a:pt x="369" y="198"/>
                  </a:cubicBezTo>
                  <a:cubicBezTo>
                    <a:pt x="374" y="195"/>
                    <a:pt x="376" y="188"/>
                    <a:pt x="373" y="183"/>
                  </a:cubicBezTo>
                  <a:cubicBezTo>
                    <a:pt x="370" y="178"/>
                    <a:pt x="363" y="177"/>
                    <a:pt x="358" y="180"/>
                  </a:cubicBezTo>
                  <a:cubicBezTo>
                    <a:pt x="309" y="211"/>
                    <a:pt x="309" y="211"/>
                    <a:pt x="309" y="211"/>
                  </a:cubicBezTo>
                  <a:cubicBezTo>
                    <a:pt x="304" y="214"/>
                    <a:pt x="303" y="221"/>
                    <a:pt x="306" y="226"/>
                  </a:cubicBezTo>
                  <a:cubicBezTo>
                    <a:pt x="308" y="229"/>
                    <a:pt x="311" y="231"/>
                    <a:pt x="315" y="231"/>
                  </a:cubicBezTo>
                  <a:cubicBezTo>
                    <a:pt x="317" y="231"/>
                    <a:pt x="319" y="230"/>
                    <a:pt x="321" y="229"/>
                  </a:cubicBezTo>
                  <a:close/>
                  <a:moveTo>
                    <a:pt x="495" y="128"/>
                  </a:moveTo>
                  <a:cubicBezTo>
                    <a:pt x="544" y="97"/>
                    <a:pt x="544" y="97"/>
                    <a:pt x="544" y="97"/>
                  </a:cubicBezTo>
                  <a:cubicBezTo>
                    <a:pt x="549" y="94"/>
                    <a:pt x="551" y="87"/>
                    <a:pt x="547" y="82"/>
                  </a:cubicBezTo>
                  <a:cubicBezTo>
                    <a:pt x="544" y="77"/>
                    <a:pt x="537" y="76"/>
                    <a:pt x="532" y="79"/>
                  </a:cubicBezTo>
                  <a:cubicBezTo>
                    <a:pt x="484" y="110"/>
                    <a:pt x="484" y="110"/>
                    <a:pt x="484" y="110"/>
                  </a:cubicBezTo>
                  <a:cubicBezTo>
                    <a:pt x="479" y="113"/>
                    <a:pt x="477" y="120"/>
                    <a:pt x="480" y="125"/>
                  </a:cubicBezTo>
                  <a:cubicBezTo>
                    <a:pt x="482" y="128"/>
                    <a:pt x="486" y="130"/>
                    <a:pt x="490" y="130"/>
                  </a:cubicBezTo>
                  <a:cubicBezTo>
                    <a:pt x="492" y="130"/>
                    <a:pt x="494" y="130"/>
                    <a:pt x="495" y="128"/>
                  </a:cubicBezTo>
                  <a:close/>
                  <a:moveTo>
                    <a:pt x="566" y="154"/>
                  </a:moveTo>
                  <a:cubicBezTo>
                    <a:pt x="566" y="148"/>
                    <a:pt x="561" y="143"/>
                    <a:pt x="555" y="143"/>
                  </a:cubicBezTo>
                  <a:cubicBezTo>
                    <a:pt x="500" y="143"/>
                    <a:pt x="500" y="143"/>
                    <a:pt x="500" y="143"/>
                  </a:cubicBezTo>
                  <a:cubicBezTo>
                    <a:pt x="494" y="143"/>
                    <a:pt x="489" y="148"/>
                    <a:pt x="489" y="154"/>
                  </a:cubicBezTo>
                  <a:cubicBezTo>
                    <a:pt x="489" y="160"/>
                    <a:pt x="494" y="165"/>
                    <a:pt x="500" y="165"/>
                  </a:cubicBezTo>
                  <a:cubicBezTo>
                    <a:pt x="555" y="165"/>
                    <a:pt x="555" y="165"/>
                    <a:pt x="555" y="165"/>
                  </a:cubicBezTo>
                  <a:cubicBezTo>
                    <a:pt x="561" y="165"/>
                    <a:pt x="566" y="160"/>
                    <a:pt x="566" y="154"/>
                  </a:cubicBezTo>
                  <a:close/>
                  <a:moveTo>
                    <a:pt x="364" y="154"/>
                  </a:moveTo>
                  <a:cubicBezTo>
                    <a:pt x="364" y="148"/>
                    <a:pt x="359" y="143"/>
                    <a:pt x="353" y="143"/>
                  </a:cubicBezTo>
                  <a:cubicBezTo>
                    <a:pt x="298" y="143"/>
                    <a:pt x="298" y="143"/>
                    <a:pt x="298" y="143"/>
                  </a:cubicBezTo>
                  <a:cubicBezTo>
                    <a:pt x="292" y="143"/>
                    <a:pt x="287" y="148"/>
                    <a:pt x="287" y="154"/>
                  </a:cubicBezTo>
                  <a:cubicBezTo>
                    <a:pt x="287" y="160"/>
                    <a:pt x="292" y="165"/>
                    <a:pt x="298" y="165"/>
                  </a:cubicBezTo>
                  <a:cubicBezTo>
                    <a:pt x="353" y="165"/>
                    <a:pt x="353" y="165"/>
                    <a:pt x="353" y="165"/>
                  </a:cubicBezTo>
                  <a:cubicBezTo>
                    <a:pt x="359" y="165"/>
                    <a:pt x="364" y="160"/>
                    <a:pt x="364" y="154"/>
                  </a:cubicBezTo>
                  <a:close/>
                  <a:moveTo>
                    <a:pt x="498" y="275"/>
                  </a:moveTo>
                  <a:cubicBezTo>
                    <a:pt x="503" y="272"/>
                    <a:pt x="505" y="265"/>
                    <a:pt x="502" y="260"/>
                  </a:cubicBezTo>
                  <a:cubicBezTo>
                    <a:pt x="471" y="211"/>
                    <a:pt x="471" y="211"/>
                    <a:pt x="471" y="211"/>
                  </a:cubicBezTo>
                  <a:cubicBezTo>
                    <a:pt x="467" y="206"/>
                    <a:pt x="461" y="205"/>
                    <a:pt x="456" y="208"/>
                  </a:cubicBezTo>
                  <a:cubicBezTo>
                    <a:pt x="451" y="211"/>
                    <a:pt x="449" y="218"/>
                    <a:pt x="452" y="223"/>
                  </a:cubicBezTo>
                  <a:cubicBezTo>
                    <a:pt x="483" y="272"/>
                    <a:pt x="483" y="272"/>
                    <a:pt x="483" y="272"/>
                  </a:cubicBezTo>
                  <a:cubicBezTo>
                    <a:pt x="485" y="275"/>
                    <a:pt x="489" y="277"/>
                    <a:pt x="492" y="277"/>
                  </a:cubicBezTo>
                  <a:cubicBezTo>
                    <a:pt x="494" y="277"/>
                    <a:pt x="496" y="276"/>
                    <a:pt x="498" y="275"/>
                  </a:cubicBezTo>
                  <a:close/>
                  <a:moveTo>
                    <a:pt x="397" y="100"/>
                  </a:moveTo>
                  <a:cubicBezTo>
                    <a:pt x="402" y="97"/>
                    <a:pt x="404" y="90"/>
                    <a:pt x="401" y="85"/>
                  </a:cubicBezTo>
                  <a:cubicBezTo>
                    <a:pt x="370" y="37"/>
                    <a:pt x="370" y="37"/>
                    <a:pt x="370" y="37"/>
                  </a:cubicBezTo>
                  <a:cubicBezTo>
                    <a:pt x="367" y="32"/>
                    <a:pt x="360" y="30"/>
                    <a:pt x="355" y="33"/>
                  </a:cubicBezTo>
                  <a:cubicBezTo>
                    <a:pt x="350" y="37"/>
                    <a:pt x="348" y="43"/>
                    <a:pt x="352" y="48"/>
                  </a:cubicBezTo>
                  <a:cubicBezTo>
                    <a:pt x="383" y="97"/>
                    <a:pt x="383" y="97"/>
                    <a:pt x="383" y="97"/>
                  </a:cubicBezTo>
                  <a:cubicBezTo>
                    <a:pt x="385" y="100"/>
                    <a:pt x="388" y="102"/>
                    <a:pt x="392" y="102"/>
                  </a:cubicBezTo>
                  <a:cubicBezTo>
                    <a:pt x="394" y="102"/>
                    <a:pt x="396" y="101"/>
                    <a:pt x="397" y="100"/>
                  </a:cubicBezTo>
                  <a:close/>
                  <a:moveTo>
                    <a:pt x="547" y="226"/>
                  </a:moveTo>
                  <a:cubicBezTo>
                    <a:pt x="551" y="221"/>
                    <a:pt x="549" y="214"/>
                    <a:pt x="544" y="211"/>
                  </a:cubicBezTo>
                  <a:cubicBezTo>
                    <a:pt x="495" y="180"/>
                    <a:pt x="495" y="180"/>
                    <a:pt x="495" y="180"/>
                  </a:cubicBezTo>
                  <a:cubicBezTo>
                    <a:pt x="490" y="177"/>
                    <a:pt x="484" y="178"/>
                    <a:pt x="480" y="183"/>
                  </a:cubicBezTo>
                  <a:cubicBezTo>
                    <a:pt x="477" y="188"/>
                    <a:pt x="479" y="195"/>
                    <a:pt x="484" y="198"/>
                  </a:cubicBezTo>
                  <a:cubicBezTo>
                    <a:pt x="532" y="229"/>
                    <a:pt x="532" y="229"/>
                    <a:pt x="532" y="229"/>
                  </a:cubicBezTo>
                  <a:cubicBezTo>
                    <a:pt x="534" y="230"/>
                    <a:pt x="536" y="231"/>
                    <a:pt x="538" y="231"/>
                  </a:cubicBezTo>
                  <a:cubicBezTo>
                    <a:pt x="542" y="231"/>
                    <a:pt x="545" y="229"/>
                    <a:pt x="547" y="226"/>
                  </a:cubicBezTo>
                  <a:close/>
                  <a:moveTo>
                    <a:pt x="373" y="125"/>
                  </a:moveTo>
                  <a:cubicBezTo>
                    <a:pt x="376" y="120"/>
                    <a:pt x="374" y="113"/>
                    <a:pt x="369" y="110"/>
                  </a:cubicBezTo>
                  <a:cubicBezTo>
                    <a:pt x="321" y="79"/>
                    <a:pt x="321" y="79"/>
                    <a:pt x="321" y="79"/>
                  </a:cubicBezTo>
                  <a:cubicBezTo>
                    <a:pt x="316" y="76"/>
                    <a:pt x="309" y="77"/>
                    <a:pt x="306" y="82"/>
                  </a:cubicBezTo>
                  <a:cubicBezTo>
                    <a:pt x="303" y="87"/>
                    <a:pt x="304" y="94"/>
                    <a:pt x="309" y="97"/>
                  </a:cubicBezTo>
                  <a:cubicBezTo>
                    <a:pt x="358" y="128"/>
                    <a:pt x="358" y="128"/>
                    <a:pt x="358" y="128"/>
                  </a:cubicBezTo>
                  <a:cubicBezTo>
                    <a:pt x="360" y="130"/>
                    <a:pt x="362" y="130"/>
                    <a:pt x="364" y="130"/>
                  </a:cubicBezTo>
                  <a:cubicBezTo>
                    <a:pt x="367" y="130"/>
                    <a:pt x="371" y="128"/>
                    <a:pt x="373" y="125"/>
                  </a:cubicBezTo>
                  <a:close/>
                  <a:moveTo>
                    <a:pt x="7" y="185"/>
                  </a:moveTo>
                  <a:cubicBezTo>
                    <a:pt x="1" y="185"/>
                    <a:pt x="0" y="194"/>
                    <a:pt x="9" y="196"/>
                  </a:cubicBezTo>
                  <a:cubicBezTo>
                    <a:pt x="13" y="197"/>
                    <a:pt x="52" y="202"/>
                    <a:pt x="89" y="205"/>
                  </a:cubicBezTo>
                  <a:cubicBezTo>
                    <a:pt x="122" y="209"/>
                    <a:pt x="151" y="212"/>
                    <a:pt x="161" y="208"/>
                  </a:cubicBezTo>
                  <a:cubicBezTo>
                    <a:pt x="169" y="204"/>
                    <a:pt x="177" y="197"/>
                    <a:pt x="182" y="190"/>
                  </a:cubicBezTo>
                  <a:cubicBezTo>
                    <a:pt x="178" y="185"/>
                    <a:pt x="174" y="179"/>
                    <a:pt x="174" y="172"/>
                  </a:cubicBezTo>
                  <a:cubicBezTo>
                    <a:pt x="174" y="172"/>
                    <a:pt x="175" y="171"/>
                    <a:pt x="175" y="170"/>
                  </a:cubicBezTo>
                  <a:cubicBezTo>
                    <a:pt x="134" y="174"/>
                    <a:pt x="12" y="184"/>
                    <a:pt x="7" y="185"/>
                  </a:cubicBezTo>
                  <a:close/>
                  <a:moveTo>
                    <a:pt x="190" y="151"/>
                  </a:moveTo>
                  <a:cubicBezTo>
                    <a:pt x="193" y="150"/>
                    <a:pt x="196" y="149"/>
                    <a:pt x="199" y="149"/>
                  </a:cubicBezTo>
                  <a:cubicBezTo>
                    <a:pt x="204" y="149"/>
                    <a:pt x="209" y="151"/>
                    <a:pt x="214" y="154"/>
                  </a:cubicBezTo>
                  <a:cubicBezTo>
                    <a:pt x="232" y="117"/>
                    <a:pt x="281" y="15"/>
                    <a:pt x="283" y="11"/>
                  </a:cubicBezTo>
                  <a:cubicBezTo>
                    <a:pt x="286" y="5"/>
                    <a:pt x="278" y="0"/>
                    <a:pt x="272" y="6"/>
                  </a:cubicBezTo>
                  <a:cubicBezTo>
                    <a:pt x="269" y="9"/>
                    <a:pt x="245" y="39"/>
                    <a:pt x="223" y="68"/>
                  </a:cubicBezTo>
                  <a:cubicBezTo>
                    <a:pt x="204" y="94"/>
                    <a:pt x="186" y="116"/>
                    <a:pt x="185" y="125"/>
                  </a:cubicBezTo>
                  <a:cubicBezTo>
                    <a:pt x="184" y="134"/>
                    <a:pt x="187" y="143"/>
                    <a:pt x="190" y="151"/>
                  </a:cubicBezTo>
                  <a:close/>
                  <a:moveTo>
                    <a:pt x="283" y="248"/>
                  </a:moveTo>
                  <a:cubicBezTo>
                    <a:pt x="269" y="219"/>
                    <a:pt x="258" y="193"/>
                    <a:pt x="250" y="187"/>
                  </a:cubicBezTo>
                  <a:cubicBezTo>
                    <a:pt x="242" y="182"/>
                    <a:pt x="232" y="180"/>
                    <a:pt x="222" y="179"/>
                  </a:cubicBezTo>
                  <a:cubicBezTo>
                    <a:pt x="220" y="186"/>
                    <a:pt x="215" y="191"/>
                    <a:pt x="207" y="194"/>
                  </a:cubicBezTo>
                  <a:cubicBezTo>
                    <a:pt x="230" y="225"/>
                    <a:pt x="302" y="322"/>
                    <a:pt x="305" y="326"/>
                  </a:cubicBezTo>
                  <a:cubicBezTo>
                    <a:pt x="309" y="330"/>
                    <a:pt x="317" y="327"/>
                    <a:pt x="315" y="319"/>
                  </a:cubicBezTo>
                  <a:cubicBezTo>
                    <a:pt x="314" y="314"/>
                    <a:pt x="298" y="280"/>
                    <a:pt x="283" y="248"/>
                  </a:cubicBezTo>
                  <a:close/>
                  <a:moveTo>
                    <a:pt x="199" y="185"/>
                  </a:moveTo>
                  <a:cubicBezTo>
                    <a:pt x="206" y="185"/>
                    <a:pt x="212" y="180"/>
                    <a:pt x="212" y="172"/>
                  </a:cubicBezTo>
                  <a:cubicBezTo>
                    <a:pt x="212" y="165"/>
                    <a:pt x="206" y="160"/>
                    <a:pt x="199" y="160"/>
                  </a:cubicBezTo>
                  <a:cubicBezTo>
                    <a:pt x="191" y="160"/>
                    <a:pt x="185" y="165"/>
                    <a:pt x="185" y="172"/>
                  </a:cubicBezTo>
                  <a:cubicBezTo>
                    <a:pt x="185" y="180"/>
                    <a:pt x="191" y="185"/>
                    <a:pt x="199" y="185"/>
                  </a:cubicBezTo>
                  <a:close/>
                  <a:moveTo>
                    <a:pt x="499" y="375"/>
                  </a:moveTo>
                  <a:cubicBezTo>
                    <a:pt x="415" y="289"/>
                    <a:pt x="341" y="320"/>
                    <a:pt x="276" y="348"/>
                  </a:cubicBezTo>
                  <a:cubicBezTo>
                    <a:pt x="258" y="356"/>
                    <a:pt x="239" y="364"/>
                    <a:pt x="221" y="369"/>
                  </a:cubicBezTo>
                  <a:cubicBezTo>
                    <a:pt x="210" y="210"/>
                    <a:pt x="210" y="210"/>
                    <a:pt x="210" y="210"/>
                  </a:cubicBezTo>
                  <a:cubicBezTo>
                    <a:pt x="193" y="191"/>
                    <a:pt x="193" y="191"/>
                    <a:pt x="193" y="191"/>
                  </a:cubicBezTo>
                  <a:cubicBezTo>
                    <a:pt x="186" y="199"/>
                    <a:pt x="186" y="199"/>
                    <a:pt x="186" y="199"/>
                  </a:cubicBezTo>
                  <a:cubicBezTo>
                    <a:pt x="172" y="376"/>
                    <a:pt x="172" y="376"/>
                    <a:pt x="172" y="376"/>
                  </a:cubicBezTo>
                  <a:cubicBezTo>
                    <a:pt x="165" y="375"/>
                    <a:pt x="159" y="375"/>
                    <a:pt x="152" y="373"/>
                  </a:cubicBezTo>
                  <a:cubicBezTo>
                    <a:pt x="151" y="373"/>
                    <a:pt x="151" y="373"/>
                    <a:pt x="150" y="373"/>
                  </a:cubicBezTo>
                  <a:cubicBezTo>
                    <a:pt x="124" y="366"/>
                    <a:pt x="97" y="351"/>
                    <a:pt x="68" y="320"/>
                  </a:cubicBezTo>
                  <a:cubicBezTo>
                    <a:pt x="51" y="335"/>
                    <a:pt x="51" y="335"/>
                    <a:pt x="51" y="335"/>
                  </a:cubicBezTo>
                  <a:cubicBezTo>
                    <a:pt x="82" y="369"/>
                    <a:pt x="112" y="386"/>
                    <a:pt x="140" y="394"/>
                  </a:cubicBezTo>
                  <a:cubicBezTo>
                    <a:pt x="183" y="437"/>
                    <a:pt x="223" y="451"/>
                    <a:pt x="260" y="451"/>
                  </a:cubicBezTo>
                  <a:cubicBezTo>
                    <a:pt x="261" y="451"/>
                    <a:pt x="263" y="451"/>
                    <a:pt x="264" y="451"/>
                  </a:cubicBezTo>
                  <a:cubicBezTo>
                    <a:pt x="262" y="452"/>
                    <a:pt x="260" y="453"/>
                    <a:pt x="258" y="453"/>
                  </a:cubicBezTo>
                  <a:cubicBezTo>
                    <a:pt x="192" y="482"/>
                    <a:pt x="129" y="509"/>
                    <a:pt x="50" y="425"/>
                  </a:cubicBezTo>
                  <a:cubicBezTo>
                    <a:pt x="33" y="441"/>
                    <a:pt x="33" y="441"/>
                    <a:pt x="33" y="441"/>
                  </a:cubicBezTo>
                  <a:cubicBezTo>
                    <a:pt x="78" y="489"/>
                    <a:pt x="120" y="504"/>
                    <a:pt x="159" y="504"/>
                  </a:cubicBezTo>
                  <a:cubicBezTo>
                    <a:pt x="198" y="504"/>
                    <a:pt x="234" y="489"/>
                    <a:pt x="267" y="475"/>
                  </a:cubicBezTo>
                  <a:cubicBezTo>
                    <a:pt x="335" y="446"/>
                    <a:pt x="393" y="421"/>
                    <a:pt x="467" y="499"/>
                  </a:cubicBezTo>
                  <a:cubicBezTo>
                    <a:pt x="484" y="484"/>
                    <a:pt x="484" y="484"/>
                    <a:pt x="484" y="484"/>
                  </a:cubicBezTo>
                  <a:cubicBezTo>
                    <a:pt x="440" y="437"/>
                    <a:pt x="399" y="423"/>
                    <a:pt x="361" y="424"/>
                  </a:cubicBezTo>
                  <a:cubicBezTo>
                    <a:pt x="364" y="423"/>
                    <a:pt x="366" y="422"/>
                    <a:pt x="368" y="421"/>
                  </a:cubicBezTo>
                  <a:cubicBezTo>
                    <a:pt x="436" y="392"/>
                    <a:pt x="494" y="367"/>
                    <a:pt x="568" y="446"/>
                  </a:cubicBezTo>
                  <a:cubicBezTo>
                    <a:pt x="585" y="430"/>
                    <a:pt x="585" y="430"/>
                    <a:pt x="585" y="430"/>
                  </a:cubicBezTo>
                  <a:cubicBezTo>
                    <a:pt x="555" y="398"/>
                    <a:pt x="526" y="382"/>
                    <a:pt x="499" y="375"/>
                  </a:cubicBezTo>
                  <a:close/>
                  <a:moveTo>
                    <a:pt x="359" y="400"/>
                  </a:moveTo>
                  <a:cubicBezTo>
                    <a:pt x="301" y="425"/>
                    <a:pt x="246" y="449"/>
                    <a:pt x="180" y="399"/>
                  </a:cubicBezTo>
                  <a:cubicBezTo>
                    <a:pt x="218" y="398"/>
                    <a:pt x="253" y="383"/>
                    <a:pt x="285" y="369"/>
                  </a:cubicBezTo>
                  <a:cubicBezTo>
                    <a:pt x="345" y="343"/>
                    <a:pt x="398" y="321"/>
                    <a:pt x="460" y="371"/>
                  </a:cubicBezTo>
                  <a:cubicBezTo>
                    <a:pt x="424" y="372"/>
                    <a:pt x="391" y="386"/>
                    <a:pt x="359" y="4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39" name="Icon"/>
            <p:cNvSpPr>
              <a:spLocks noEditPoints="1"/>
            </p:cNvSpPr>
            <p:nvPr/>
          </p:nvSpPr>
          <p:spPr bwMode="auto">
            <a:xfrm>
              <a:off x="702061" y="7090993"/>
              <a:ext cx="409170" cy="363011"/>
            </a:xfrm>
            <a:custGeom>
              <a:avLst/>
              <a:gdLst>
                <a:gd name="T0" fmla="*/ 514 w 522"/>
                <a:gd name="T1" fmla="*/ 86 h 463"/>
                <a:gd name="T2" fmla="*/ 484 w 522"/>
                <a:gd name="T3" fmla="*/ 87 h 463"/>
                <a:gd name="T4" fmla="*/ 433 w 522"/>
                <a:gd name="T5" fmla="*/ 140 h 463"/>
                <a:gd name="T6" fmla="*/ 362 w 522"/>
                <a:gd name="T7" fmla="*/ 69 h 463"/>
                <a:gd name="T8" fmla="*/ 239 w 522"/>
                <a:gd name="T9" fmla="*/ 69 h 463"/>
                <a:gd name="T10" fmla="*/ 239 w 522"/>
                <a:gd name="T11" fmla="*/ 69 h 463"/>
                <a:gd name="T12" fmla="*/ 239 w 522"/>
                <a:gd name="T13" fmla="*/ 69 h 463"/>
                <a:gd name="T14" fmla="*/ 165 w 522"/>
                <a:gd name="T15" fmla="*/ 156 h 463"/>
                <a:gd name="T16" fmla="*/ 168 w 522"/>
                <a:gd name="T17" fmla="*/ 185 h 463"/>
                <a:gd name="T18" fmla="*/ 197 w 522"/>
                <a:gd name="T19" fmla="*/ 183 h 463"/>
                <a:gd name="T20" fmla="*/ 259 w 522"/>
                <a:gd name="T21" fmla="*/ 109 h 463"/>
                <a:gd name="T22" fmla="*/ 296 w 522"/>
                <a:gd name="T23" fmla="*/ 109 h 463"/>
                <a:gd name="T24" fmla="*/ 157 w 522"/>
                <a:gd name="T25" fmla="*/ 273 h 463"/>
                <a:gd name="T26" fmla="*/ 61 w 522"/>
                <a:gd name="T27" fmla="*/ 273 h 463"/>
                <a:gd name="T28" fmla="*/ 35 w 522"/>
                <a:gd name="T29" fmla="*/ 298 h 463"/>
                <a:gd name="T30" fmla="*/ 61 w 522"/>
                <a:gd name="T31" fmla="*/ 324 h 463"/>
                <a:gd name="T32" fmla="*/ 186 w 522"/>
                <a:gd name="T33" fmla="*/ 324 h 463"/>
                <a:gd name="T34" fmla="*/ 207 w 522"/>
                <a:gd name="T35" fmla="*/ 312 h 463"/>
                <a:gd name="T36" fmla="*/ 259 w 522"/>
                <a:gd name="T37" fmla="*/ 253 h 463"/>
                <a:gd name="T38" fmla="*/ 321 w 522"/>
                <a:gd name="T39" fmla="*/ 314 h 463"/>
                <a:gd name="T40" fmla="*/ 296 w 522"/>
                <a:gd name="T41" fmla="*/ 430 h 463"/>
                <a:gd name="T42" fmla="*/ 316 w 522"/>
                <a:gd name="T43" fmla="*/ 460 h 463"/>
                <a:gd name="T44" fmla="*/ 346 w 522"/>
                <a:gd name="T45" fmla="*/ 440 h 463"/>
                <a:gd name="T46" fmla="*/ 378 w 522"/>
                <a:gd name="T47" fmla="*/ 289 h 463"/>
                <a:gd name="T48" fmla="*/ 378 w 522"/>
                <a:gd name="T49" fmla="*/ 289 h 463"/>
                <a:gd name="T50" fmla="*/ 369 w 522"/>
                <a:gd name="T51" fmla="*/ 267 h 463"/>
                <a:gd name="T52" fmla="*/ 318 w 522"/>
                <a:gd name="T53" fmla="*/ 214 h 463"/>
                <a:gd name="T54" fmla="*/ 378 w 522"/>
                <a:gd name="T55" fmla="*/ 144 h 463"/>
                <a:gd name="T56" fmla="*/ 419 w 522"/>
                <a:gd name="T57" fmla="*/ 182 h 463"/>
                <a:gd name="T58" fmla="*/ 420 w 522"/>
                <a:gd name="T59" fmla="*/ 183 h 463"/>
                <a:gd name="T60" fmla="*/ 422 w 522"/>
                <a:gd name="T61" fmla="*/ 184 h 463"/>
                <a:gd name="T62" fmla="*/ 423 w 522"/>
                <a:gd name="T63" fmla="*/ 186 h 463"/>
                <a:gd name="T64" fmla="*/ 423 w 522"/>
                <a:gd name="T65" fmla="*/ 186 h 463"/>
                <a:gd name="T66" fmla="*/ 446 w 522"/>
                <a:gd name="T67" fmla="*/ 185 h 463"/>
                <a:gd name="T68" fmla="*/ 447 w 522"/>
                <a:gd name="T69" fmla="*/ 185 h 463"/>
                <a:gd name="T70" fmla="*/ 514 w 522"/>
                <a:gd name="T71" fmla="*/ 116 h 463"/>
                <a:gd name="T72" fmla="*/ 514 w 522"/>
                <a:gd name="T73" fmla="*/ 86 h 463"/>
                <a:gd name="T74" fmla="*/ 440 w 522"/>
                <a:gd name="T75" fmla="*/ 40 h 463"/>
                <a:gd name="T76" fmla="*/ 400 w 522"/>
                <a:gd name="T77" fmla="*/ 0 h 463"/>
                <a:gd name="T78" fmla="*/ 361 w 522"/>
                <a:gd name="T79" fmla="*/ 40 h 463"/>
                <a:gd name="T80" fmla="*/ 400 w 522"/>
                <a:gd name="T81" fmla="*/ 79 h 463"/>
                <a:gd name="T82" fmla="*/ 440 w 522"/>
                <a:gd name="T83" fmla="*/ 40 h 463"/>
                <a:gd name="T84" fmla="*/ 109 w 522"/>
                <a:gd name="T85" fmla="*/ 206 h 463"/>
                <a:gd name="T86" fmla="*/ 13 w 522"/>
                <a:gd name="T87" fmla="*/ 206 h 463"/>
                <a:gd name="T88" fmla="*/ 0 w 522"/>
                <a:gd name="T89" fmla="*/ 194 h 463"/>
                <a:gd name="T90" fmla="*/ 13 w 522"/>
                <a:gd name="T91" fmla="*/ 181 h 463"/>
                <a:gd name="T92" fmla="*/ 109 w 522"/>
                <a:gd name="T93" fmla="*/ 181 h 463"/>
                <a:gd name="T94" fmla="*/ 122 w 522"/>
                <a:gd name="T95" fmla="*/ 194 h 463"/>
                <a:gd name="T96" fmla="*/ 109 w 522"/>
                <a:gd name="T97" fmla="*/ 206 h 463"/>
                <a:gd name="T98" fmla="*/ 134 w 522"/>
                <a:gd name="T99" fmla="*/ 122 h 463"/>
                <a:gd name="T100" fmla="*/ 13 w 522"/>
                <a:gd name="T101" fmla="*/ 122 h 463"/>
                <a:gd name="T102" fmla="*/ 0 w 522"/>
                <a:gd name="T103" fmla="*/ 109 h 463"/>
                <a:gd name="T104" fmla="*/ 13 w 522"/>
                <a:gd name="T105" fmla="*/ 96 h 463"/>
                <a:gd name="T106" fmla="*/ 134 w 522"/>
                <a:gd name="T107" fmla="*/ 96 h 463"/>
                <a:gd name="T108" fmla="*/ 147 w 522"/>
                <a:gd name="T109" fmla="*/ 109 h 463"/>
                <a:gd name="T110" fmla="*/ 134 w 522"/>
                <a:gd name="T111" fmla="*/ 122 h 463"/>
                <a:gd name="T112" fmla="*/ 227 w 522"/>
                <a:gd name="T113" fmla="*/ 37 h 463"/>
                <a:gd name="T114" fmla="*/ 13 w 522"/>
                <a:gd name="T115" fmla="*/ 37 h 463"/>
                <a:gd name="T116" fmla="*/ 0 w 522"/>
                <a:gd name="T117" fmla="*/ 24 h 463"/>
                <a:gd name="T118" fmla="*/ 13 w 522"/>
                <a:gd name="T119" fmla="*/ 12 h 463"/>
                <a:gd name="T120" fmla="*/ 227 w 522"/>
                <a:gd name="T121" fmla="*/ 12 h 463"/>
                <a:gd name="T122" fmla="*/ 240 w 522"/>
                <a:gd name="T123" fmla="*/ 24 h 463"/>
                <a:gd name="T124" fmla="*/ 227 w 522"/>
                <a:gd name="T125" fmla="*/ 3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463">
                  <a:moveTo>
                    <a:pt x="514" y="86"/>
                  </a:moveTo>
                  <a:cubicBezTo>
                    <a:pt x="505" y="78"/>
                    <a:pt x="492" y="79"/>
                    <a:pt x="484" y="87"/>
                  </a:cubicBezTo>
                  <a:cubicBezTo>
                    <a:pt x="433" y="140"/>
                    <a:pt x="433" y="140"/>
                    <a:pt x="433" y="140"/>
                  </a:cubicBezTo>
                  <a:cubicBezTo>
                    <a:pt x="362" y="69"/>
                    <a:pt x="362" y="69"/>
                    <a:pt x="362" y="69"/>
                  </a:cubicBezTo>
                  <a:cubicBezTo>
                    <a:pt x="239" y="69"/>
                    <a:pt x="239" y="69"/>
                    <a:pt x="239" y="69"/>
                  </a:cubicBezTo>
                  <a:cubicBezTo>
                    <a:pt x="239" y="69"/>
                    <a:pt x="239" y="69"/>
                    <a:pt x="239" y="69"/>
                  </a:cubicBezTo>
                  <a:cubicBezTo>
                    <a:pt x="239" y="69"/>
                    <a:pt x="239" y="69"/>
                    <a:pt x="239" y="69"/>
                  </a:cubicBezTo>
                  <a:cubicBezTo>
                    <a:pt x="165" y="156"/>
                    <a:pt x="165" y="156"/>
                    <a:pt x="165" y="156"/>
                  </a:cubicBezTo>
                  <a:cubicBezTo>
                    <a:pt x="158" y="165"/>
                    <a:pt x="159" y="178"/>
                    <a:pt x="168" y="185"/>
                  </a:cubicBezTo>
                  <a:cubicBezTo>
                    <a:pt x="177" y="193"/>
                    <a:pt x="190" y="191"/>
                    <a:pt x="197" y="183"/>
                  </a:cubicBezTo>
                  <a:cubicBezTo>
                    <a:pt x="259" y="109"/>
                    <a:pt x="259" y="109"/>
                    <a:pt x="259" y="109"/>
                  </a:cubicBezTo>
                  <a:cubicBezTo>
                    <a:pt x="296" y="109"/>
                    <a:pt x="296" y="109"/>
                    <a:pt x="296" y="109"/>
                  </a:cubicBezTo>
                  <a:cubicBezTo>
                    <a:pt x="157" y="273"/>
                    <a:pt x="157" y="273"/>
                    <a:pt x="157" y="273"/>
                  </a:cubicBezTo>
                  <a:cubicBezTo>
                    <a:pt x="61" y="273"/>
                    <a:pt x="61" y="273"/>
                    <a:pt x="61" y="273"/>
                  </a:cubicBezTo>
                  <a:cubicBezTo>
                    <a:pt x="47" y="273"/>
                    <a:pt x="35" y="284"/>
                    <a:pt x="35" y="298"/>
                  </a:cubicBezTo>
                  <a:cubicBezTo>
                    <a:pt x="35" y="312"/>
                    <a:pt x="47" y="324"/>
                    <a:pt x="61" y="324"/>
                  </a:cubicBezTo>
                  <a:cubicBezTo>
                    <a:pt x="186" y="324"/>
                    <a:pt x="186" y="324"/>
                    <a:pt x="186" y="324"/>
                  </a:cubicBezTo>
                  <a:cubicBezTo>
                    <a:pt x="195" y="324"/>
                    <a:pt x="202" y="319"/>
                    <a:pt x="207" y="312"/>
                  </a:cubicBezTo>
                  <a:cubicBezTo>
                    <a:pt x="259" y="253"/>
                    <a:pt x="259" y="253"/>
                    <a:pt x="259" y="253"/>
                  </a:cubicBezTo>
                  <a:cubicBezTo>
                    <a:pt x="321" y="314"/>
                    <a:pt x="321" y="314"/>
                    <a:pt x="321" y="314"/>
                  </a:cubicBezTo>
                  <a:cubicBezTo>
                    <a:pt x="296" y="430"/>
                    <a:pt x="296" y="430"/>
                    <a:pt x="296" y="430"/>
                  </a:cubicBezTo>
                  <a:cubicBezTo>
                    <a:pt x="293" y="444"/>
                    <a:pt x="302" y="457"/>
                    <a:pt x="316" y="460"/>
                  </a:cubicBezTo>
                  <a:cubicBezTo>
                    <a:pt x="329" y="463"/>
                    <a:pt x="343" y="454"/>
                    <a:pt x="346" y="440"/>
                  </a:cubicBezTo>
                  <a:cubicBezTo>
                    <a:pt x="378" y="289"/>
                    <a:pt x="378" y="289"/>
                    <a:pt x="378" y="289"/>
                  </a:cubicBezTo>
                  <a:cubicBezTo>
                    <a:pt x="378" y="289"/>
                    <a:pt x="378" y="289"/>
                    <a:pt x="378" y="289"/>
                  </a:cubicBezTo>
                  <a:cubicBezTo>
                    <a:pt x="379" y="281"/>
                    <a:pt x="375" y="272"/>
                    <a:pt x="369" y="267"/>
                  </a:cubicBezTo>
                  <a:cubicBezTo>
                    <a:pt x="318" y="214"/>
                    <a:pt x="318" y="214"/>
                    <a:pt x="318" y="214"/>
                  </a:cubicBezTo>
                  <a:cubicBezTo>
                    <a:pt x="378" y="144"/>
                    <a:pt x="378" y="144"/>
                    <a:pt x="378" y="144"/>
                  </a:cubicBezTo>
                  <a:cubicBezTo>
                    <a:pt x="419" y="182"/>
                    <a:pt x="419" y="182"/>
                    <a:pt x="419" y="182"/>
                  </a:cubicBezTo>
                  <a:cubicBezTo>
                    <a:pt x="420" y="183"/>
                    <a:pt x="420" y="183"/>
                    <a:pt x="420" y="183"/>
                  </a:cubicBezTo>
                  <a:cubicBezTo>
                    <a:pt x="421" y="184"/>
                    <a:pt x="421" y="184"/>
                    <a:pt x="422" y="184"/>
                  </a:cubicBezTo>
                  <a:cubicBezTo>
                    <a:pt x="423" y="186"/>
                    <a:pt x="423" y="186"/>
                    <a:pt x="423" y="186"/>
                  </a:cubicBezTo>
                  <a:cubicBezTo>
                    <a:pt x="423" y="186"/>
                    <a:pt x="423" y="186"/>
                    <a:pt x="423" y="186"/>
                  </a:cubicBezTo>
                  <a:cubicBezTo>
                    <a:pt x="430" y="190"/>
                    <a:pt x="439" y="190"/>
                    <a:pt x="446" y="185"/>
                  </a:cubicBezTo>
                  <a:cubicBezTo>
                    <a:pt x="447" y="185"/>
                    <a:pt x="447" y="185"/>
                    <a:pt x="447" y="185"/>
                  </a:cubicBezTo>
                  <a:cubicBezTo>
                    <a:pt x="514" y="116"/>
                    <a:pt x="514" y="116"/>
                    <a:pt x="514" y="116"/>
                  </a:cubicBezTo>
                  <a:cubicBezTo>
                    <a:pt x="522" y="107"/>
                    <a:pt x="522" y="94"/>
                    <a:pt x="514" y="86"/>
                  </a:cubicBezTo>
                  <a:close/>
                  <a:moveTo>
                    <a:pt x="440" y="40"/>
                  </a:moveTo>
                  <a:cubicBezTo>
                    <a:pt x="440" y="18"/>
                    <a:pt x="422" y="0"/>
                    <a:pt x="400" y="0"/>
                  </a:cubicBezTo>
                  <a:cubicBezTo>
                    <a:pt x="379" y="0"/>
                    <a:pt x="361" y="18"/>
                    <a:pt x="361" y="40"/>
                  </a:cubicBezTo>
                  <a:cubicBezTo>
                    <a:pt x="361" y="61"/>
                    <a:pt x="379" y="79"/>
                    <a:pt x="400" y="79"/>
                  </a:cubicBezTo>
                  <a:cubicBezTo>
                    <a:pt x="422" y="79"/>
                    <a:pt x="440" y="61"/>
                    <a:pt x="440" y="40"/>
                  </a:cubicBezTo>
                  <a:close/>
                  <a:moveTo>
                    <a:pt x="109" y="206"/>
                  </a:moveTo>
                  <a:cubicBezTo>
                    <a:pt x="13" y="206"/>
                    <a:pt x="13" y="206"/>
                    <a:pt x="13" y="206"/>
                  </a:cubicBezTo>
                  <a:cubicBezTo>
                    <a:pt x="6" y="206"/>
                    <a:pt x="0" y="201"/>
                    <a:pt x="0" y="194"/>
                  </a:cubicBezTo>
                  <a:cubicBezTo>
                    <a:pt x="0" y="186"/>
                    <a:pt x="6" y="181"/>
                    <a:pt x="13" y="181"/>
                  </a:cubicBezTo>
                  <a:cubicBezTo>
                    <a:pt x="109" y="181"/>
                    <a:pt x="109" y="181"/>
                    <a:pt x="109" y="181"/>
                  </a:cubicBezTo>
                  <a:cubicBezTo>
                    <a:pt x="116" y="181"/>
                    <a:pt x="122" y="186"/>
                    <a:pt x="122" y="194"/>
                  </a:cubicBezTo>
                  <a:cubicBezTo>
                    <a:pt x="122" y="201"/>
                    <a:pt x="116" y="206"/>
                    <a:pt x="109" y="206"/>
                  </a:cubicBezTo>
                  <a:close/>
                  <a:moveTo>
                    <a:pt x="134" y="122"/>
                  </a:moveTo>
                  <a:cubicBezTo>
                    <a:pt x="13" y="122"/>
                    <a:pt x="13" y="122"/>
                    <a:pt x="13" y="122"/>
                  </a:cubicBezTo>
                  <a:cubicBezTo>
                    <a:pt x="6" y="122"/>
                    <a:pt x="0" y="116"/>
                    <a:pt x="0" y="109"/>
                  </a:cubicBezTo>
                  <a:cubicBezTo>
                    <a:pt x="0" y="102"/>
                    <a:pt x="6" y="96"/>
                    <a:pt x="13" y="96"/>
                  </a:cubicBezTo>
                  <a:cubicBezTo>
                    <a:pt x="134" y="96"/>
                    <a:pt x="134" y="96"/>
                    <a:pt x="134" y="96"/>
                  </a:cubicBezTo>
                  <a:cubicBezTo>
                    <a:pt x="141" y="96"/>
                    <a:pt x="147" y="102"/>
                    <a:pt x="147" y="109"/>
                  </a:cubicBezTo>
                  <a:cubicBezTo>
                    <a:pt x="147" y="116"/>
                    <a:pt x="141" y="122"/>
                    <a:pt x="134" y="122"/>
                  </a:cubicBezTo>
                  <a:close/>
                  <a:moveTo>
                    <a:pt x="227" y="37"/>
                  </a:moveTo>
                  <a:cubicBezTo>
                    <a:pt x="13" y="37"/>
                    <a:pt x="13" y="37"/>
                    <a:pt x="13" y="37"/>
                  </a:cubicBezTo>
                  <a:cubicBezTo>
                    <a:pt x="6" y="37"/>
                    <a:pt x="0" y="32"/>
                    <a:pt x="0" y="24"/>
                  </a:cubicBezTo>
                  <a:cubicBezTo>
                    <a:pt x="0" y="17"/>
                    <a:pt x="6" y="12"/>
                    <a:pt x="13" y="12"/>
                  </a:cubicBezTo>
                  <a:cubicBezTo>
                    <a:pt x="227" y="12"/>
                    <a:pt x="227" y="12"/>
                    <a:pt x="227" y="12"/>
                  </a:cubicBezTo>
                  <a:cubicBezTo>
                    <a:pt x="234" y="12"/>
                    <a:pt x="240" y="17"/>
                    <a:pt x="240" y="24"/>
                  </a:cubicBezTo>
                  <a:cubicBezTo>
                    <a:pt x="240" y="32"/>
                    <a:pt x="234" y="37"/>
                    <a:pt x="2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0" name="Icon"/>
            <p:cNvSpPr>
              <a:spLocks noEditPoints="1"/>
            </p:cNvSpPr>
            <p:nvPr/>
          </p:nvSpPr>
          <p:spPr bwMode="auto">
            <a:xfrm>
              <a:off x="4976222" y="6457716"/>
              <a:ext cx="430983" cy="431729"/>
            </a:xfrm>
            <a:custGeom>
              <a:avLst/>
              <a:gdLst>
                <a:gd name="T0" fmla="*/ 181 w 486"/>
                <a:gd name="T1" fmla="*/ 334 h 487"/>
                <a:gd name="T2" fmla="*/ 91 w 486"/>
                <a:gd name="T3" fmla="*/ 326 h 487"/>
                <a:gd name="T4" fmla="*/ 111 w 486"/>
                <a:gd name="T5" fmla="*/ 264 h 487"/>
                <a:gd name="T6" fmla="*/ 333 w 486"/>
                <a:gd name="T7" fmla="*/ 140 h 487"/>
                <a:gd name="T8" fmla="*/ 417 w 486"/>
                <a:gd name="T9" fmla="*/ 66 h 487"/>
                <a:gd name="T10" fmla="*/ 421 w 486"/>
                <a:gd name="T11" fmla="*/ 70 h 487"/>
                <a:gd name="T12" fmla="*/ 346 w 486"/>
                <a:gd name="T13" fmla="*/ 154 h 487"/>
                <a:gd name="T14" fmla="*/ 335 w 486"/>
                <a:gd name="T15" fmla="*/ 461 h 487"/>
                <a:gd name="T16" fmla="*/ 339 w 486"/>
                <a:gd name="T17" fmla="*/ 456 h 487"/>
                <a:gd name="T18" fmla="*/ 339 w 486"/>
                <a:gd name="T19" fmla="*/ 456 h 487"/>
                <a:gd name="T20" fmla="*/ 344 w 486"/>
                <a:gd name="T21" fmla="*/ 400 h 487"/>
                <a:gd name="T22" fmla="*/ 400 w 486"/>
                <a:gd name="T23" fmla="*/ 344 h 487"/>
                <a:gd name="T24" fmla="*/ 456 w 486"/>
                <a:gd name="T25" fmla="*/ 339 h 487"/>
                <a:gd name="T26" fmla="*/ 461 w 486"/>
                <a:gd name="T27" fmla="*/ 335 h 487"/>
                <a:gd name="T28" fmla="*/ 461 w 486"/>
                <a:gd name="T29" fmla="*/ 335 h 487"/>
                <a:gd name="T30" fmla="*/ 223 w 486"/>
                <a:gd name="T31" fmla="*/ 401 h 487"/>
                <a:gd name="T32" fmla="*/ 279 w 486"/>
                <a:gd name="T33" fmla="*/ 345 h 487"/>
                <a:gd name="T34" fmla="*/ 335 w 486"/>
                <a:gd name="T35" fmla="*/ 340 h 487"/>
                <a:gd name="T36" fmla="*/ 340 w 486"/>
                <a:gd name="T37" fmla="*/ 336 h 487"/>
                <a:gd name="T38" fmla="*/ 340 w 486"/>
                <a:gd name="T39" fmla="*/ 336 h 487"/>
                <a:gd name="T40" fmla="*/ 345 w 486"/>
                <a:gd name="T41" fmla="*/ 280 h 487"/>
                <a:gd name="T42" fmla="*/ 401 w 486"/>
                <a:gd name="T43" fmla="*/ 223 h 487"/>
                <a:gd name="T44" fmla="*/ 305 w 486"/>
                <a:gd name="T45" fmla="*/ 431 h 487"/>
                <a:gd name="T46" fmla="*/ 309 w 486"/>
                <a:gd name="T47" fmla="*/ 426 h 487"/>
                <a:gd name="T48" fmla="*/ 309 w 486"/>
                <a:gd name="T49" fmla="*/ 426 h 487"/>
                <a:gd name="T50" fmla="*/ 314 w 486"/>
                <a:gd name="T51" fmla="*/ 370 h 487"/>
                <a:gd name="T52" fmla="*/ 370 w 486"/>
                <a:gd name="T53" fmla="*/ 314 h 487"/>
                <a:gd name="T54" fmla="*/ 426 w 486"/>
                <a:gd name="T55" fmla="*/ 309 h 487"/>
                <a:gd name="T56" fmla="*/ 431 w 486"/>
                <a:gd name="T57" fmla="*/ 305 h 487"/>
                <a:gd name="T58" fmla="*/ 431 w 486"/>
                <a:gd name="T59" fmla="*/ 305 h 487"/>
                <a:gd name="T60" fmla="*/ 59 w 486"/>
                <a:gd name="T61" fmla="*/ 237 h 487"/>
                <a:gd name="T62" fmla="*/ 116 w 486"/>
                <a:gd name="T63" fmla="*/ 181 h 487"/>
                <a:gd name="T64" fmla="*/ 172 w 486"/>
                <a:gd name="T65" fmla="*/ 177 h 487"/>
                <a:gd name="T66" fmla="*/ 176 w 486"/>
                <a:gd name="T67" fmla="*/ 172 h 487"/>
                <a:gd name="T68" fmla="*/ 176 w 486"/>
                <a:gd name="T69" fmla="*/ 172 h 487"/>
                <a:gd name="T70" fmla="*/ 181 w 486"/>
                <a:gd name="T71" fmla="*/ 116 h 487"/>
                <a:gd name="T72" fmla="*/ 237 w 486"/>
                <a:gd name="T73" fmla="*/ 60 h 487"/>
                <a:gd name="T74" fmla="*/ 51 w 486"/>
                <a:gd name="T75" fmla="*/ 178 h 487"/>
                <a:gd name="T76" fmla="*/ 56 w 486"/>
                <a:gd name="T77" fmla="*/ 173 h 487"/>
                <a:gd name="T78" fmla="*/ 56 w 486"/>
                <a:gd name="T79" fmla="*/ 173 h 487"/>
                <a:gd name="T80" fmla="*/ 60 w 486"/>
                <a:gd name="T81" fmla="*/ 117 h 487"/>
                <a:gd name="T82" fmla="*/ 117 w 486"/>
                <a:gd name="T83" fmla="*/ 61 h 487"/>
                <a:gd name="T84" fmla="*/ 173 w 486"/>
                <a:gd name="T85" fmla="*/ 56 h 487"/>
                <a:gd name="T86" fmla="*/ 177 w 486"/>
                <a:gd name="T87" fmla="*/ 52 h 487"/>
                <a:gd name="T88" fmla="*/ 177 w 486"/>
                <a:gd name="T89" fmla="*/ 52 h 487"/>
                <a:gd name="T90" fmla="*/ 30 w 486"/>
                <a:gd name="T91" fmla="*/ 207 h 487"/>
                <a:gd name="T92" fmla="*/ 86 w 486"/>
                <a:gd name="T93" fmla="*/ 151 h 487"/>
                <a:gd name="T94" fmla="*/ 142 w 486"/>
                <a:gd name="T95" fmla="*/ 147 h 487"/>
                <a:gd name="T96" fmla="*/ 146 w 486"/>
                <a:gd name="T97" fmla="*/ 142 h 487"/>
                <a:gd name="T98" fmla="*/ 146 w 486"/>
                <a:gd name="T99" fmla="*/ 142 h 487"/>
                <a:gd name="T100" fmla="*/ 151 w 486"/>
                <a:gd name="T101" fmla="*/ 86 h 487"/>
                <a:gd name="T102" fmla="*/ 207 w 486"/>
                <a:gd name="T103" fmla="*/ 3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6" h="487">
                  <a:moveTo>
                    <a:pt x="333" y="182"/>
                  </a:moveTo>
                  <a:cubicBezTo>
                    <a:pt x="374" y="224"/>
                    <a:pt x="374" y="224"/>
                    <a:pt x="374" y="224"/>
                  </a:cubicBezTo>
                  <a:cubicBezTo>
                    <a:pt x="222" y="375"/>
                    <a:pt x="222" y="375"/>
                    <a:pt x="222" y="375"/>
                  </a:cubicBezTo>
                  <a:cubicBezTo>
                    <a:pt x="181" y="334"/>
                    <a:pt x="181" y="334"/>
                    <a:pt x="181" y="334"/>
                  </a:cubicBezTo>
                  <a:cubicBezTo>
                    <a:pt x="171" y="344"/>
                    <a:pt x="171" y="344"/>
                    <a:pt x="171" y="344"/>
                  </a:cubicBezTo>
                  <a:cubicBezTo>
                    <a:pt x="191" y="365"/>
                    <a:pt x="191" y="365"/>
                    <a:pt x="191" y="365"/>
                  </a:cubicBezTo>
                  <a:cubicBezTo>
                    <a:pt x="161" y="396"/>
                    <a:pt x="161" y="396"/>
                    <a:pt x="161" y="396"/>
                  </a:cubicBezTo>
                  <a:cubicBezTo>
                    <a:pt x="91" y="326"/>
                    <a:pt x="91" y="326"/>
                    <a:pt x="91" y="326"/>
                  </a:cubicBezTo>
                  <a:cubicBezTo>
                    <a:pt x="121" y="295"/>
                    <a:pt x="121" y="295"/>
                    <a:pt x="121" y="295"/>
                  </a:cubicBezTo>
                  <a:cubicBezTo>
                    <a:pt x="142" y="316"/>
                    <a:pt x="142" y="316"/>
                    <a:pt x="142" y="316"/>
                  </a:cubicBezTo>
                  <a:cubicBezTo>
                    <a:pt x="152" y="305"/>
                    <a:pt x="152" y="305"/>
                    <a:pt x="152" y="305"/>
                  </a:cubicBezTo>
                  <a:cubicBezTo>
                    <a:pt x="111" y="264"/>
                    <a:pt x="111" y="264"/>
                    <a:pt x="111" y="264"/>
                  </a:cubicBezTo>
                  <a:cubicBezTo>
                    <a:pt x="263" y="113"/>
                    <a:pt x="263" y="113"/>
                    <a:pt x="263" y="113"/>
                  </a:cubicBezTo>
                  <a:cubicBezTo>
                    <a:pt x="304" y="154"/>
                    <a:pt x="304" y="154"/>
                    <a:pt x="304" y="154"/>
                  </a:cubicBezTo>
                  <a:cubicBezTo>
                    <a:pt x="325" y="132"/>
                    <a:pt x="325" y="132"/>
                    <a:pt x="325" y="132"/>
                  </a:cubicBezTo>
                  <a:cubicBezTo>
                    <a:pt x="333" y="140"/>
                    <a:pt x="333" y="140"/>
                    <a:pt x="333" y="140"/>
                  </a:cubicBezTo>
                  <a:cubicBezTo>
                    <a:pt x="342" y="131"/>
                    <a:pt x="342" y="131"/>
                    <a:pt x="342" y="131"/>
                  </a:cubicBezTo>
                  <a:cubicBezTo>
                    <a:pt x="313" y="99"/>
                    <a:pt x="297" y="61"/>
                    <a:pt x="295" y="23"/>
                  </a:cubicBezTo>
                  <a:cubicBezTo>
                    <a:pt x="337" y="66"/>
                    <a:pt x="337" y="66"/>
                    <a:pt x="337" y="66"/>
                  </a:cubicBezTo>
                  <a:cubicBezTo>
                    <a:pt x="417" y="66"/>
                    <a:pt x="417" y="66"/>
                    <a:pt x="417" y="66"/>
                  </a:cubicBezTo>
                  <a:cubicBezTo>
                    <a:pt x="414" y="62"/>
                    <a:pt x="415" y="56"/>
                    <a:pt x="418" y="52"/>
                  </a:cubicBezTo>
                  <a:cubicBezTo>
                    <a:pt x="423" y="48"/>
                    <a:pt x="430" y="48"/>
                    <a:pt x="434" y="52"/>
                  </a:cubicBezTo>
                  <a:cubicBezTo>
                    <a:pt x="438" y="57"/>
                    <a:pt x="438" y="64"/>
                    <a:pt x="434" y="68"/>
                  </a:cubicBezTo>
                  <a:cubicBezTo>
                    <a:pt x="430" y="71"/>
                    <a:pt x="425" y="72"/>
                    <a:pt x="421" y="70"/>
                  </a:cubicBezTo>
                  <a:cubicBezTo>
                    <a:pt x="420" y="149"/>
                    <a:pt x="420" y="149"/>
                    <a:pt x="420" y="149"/>
                  </a:cubicBezTo>
                  <a:cubicBezTo>
                    <a:pt x="463" y="192"/>
                    <a:pt x="463" y="192"/>
                    <a:pt x="463" y="192"/>
                  </a:cubicBezTo>
                  <a:cubicBezTo>
                    <a:pt x="425" y="189"/>
                    <a:pt x="387" y="173"/>
                    <a:pt x="355" y="145"/>
                  </a:cubicBezTo>
                  <a:cubicBezTo>
                    <a:pt x="346" y="154"/>
                    <a:pt x="346" y="154"/>
                    <a:pt x="346" y="154"/>
                  </a:cubicBezTo>
                  <a:cubicBezTo>
                    <a:pt x="354" y="161"/>
                    <a:pt x="354" y="161"/>
                    <a:pt x="354" y="161"/>
                  </a:cubicBezTo>
                  <a:lnTo>
                    <a:pt x="333" y="182"/>
                  </a:lnTo>
                  <a:close/>
                  <a:moveTo>
                    <a:pt x="309" y="487"/>
                  </a:moveTo>
                  <a:cubicBezTo>
                    <a:pt x="335" y="461"/>
                    <a:pt x="335" y="461"/>
                    <a:pt x="335" y="461"/>
                  </a:cubicBezTo>
                  <a:cubicBezTo>
                    <a:pt x="309" y="435"/>
                    <a:pt x="309" y="435"/>
                    <a:pt x="309" y="435"/>
                  </a:cubicBezTo>
                  <a:cubicBezTo>
                    <a:pt x="283" y="461"/>
                    <a:pt x="283" y="461"/>
                    <a:pt x="283" y="461"/>
                  </a:cubicBezTo>
                  <a:cubicBezTo>
                    <a:pt x="309" y="487"/>
                    <a:pt x="309" y="487"/>
                    <a:pt x="309" y="487"/>
                  </a:cubicBezTo>
                  <a:close/>
                  <a:moveTo>
                    <a:pt x="339" y="456"/>
                  </a:moveTo>
                  <a:cubicBezTo>
                    <a:pt x="365" y="430"/>
                    <a:pt x="365" y="430"/>
                    <a:pt x="365" y="430"/>
                  </a:cubicBezTo>
                  <a:cubicBezTo>
                    <a:pt x="339" y="405"/>
                    <a:pt x="339" y="405"/>
                    <a:pt x="339" y="405"/>
                  </a:cubicBezTo>
                  <a:cubicBezTo>
                    <a:pt x="313" y="430"/>
                    <a:pt x="313" y="430"/>
                    <a:pt x="313" y="430"/>
                  </a:cubicBezTo>
                  <a:cubicBezTo>
                    <a:pt x="339" y="456"/>
                    <a:pt x="339" y="456"/>
                    <a:pt x="339" y="456"/>
                  </a:cubicBezTo>
                  <a:close/>
                  <a:moveTo>
                    <a:pt x="369" y="426"/>
                  </a:moveTo>
                  <a:cubicBezTo>
                    <a:pt x="395" y="400"/>
                    <a:pt x="395" y="400"/>
                    <a:pt x="395" y="400"/>
                  </a:cubicBezTo>
                  <a:cubicBezTo>
                    <a:pt x="369" y="374"/>
                    <a:pt x="369" y="374"/>
                    <a:pt x="369" y="374"/>
                  </a:cubicBezTo>
                  <a:cubicBezTo>
                    <a:pt x="344" y="400"/>
                    <a:pt x="344" y="400"/>
                    <a:pt x="344" y="400"/>
                  </a:cubicBezTo>
                  <a:cubicBezTo>
                    <a:pt x="369" y="426"/>
                    <a:pt x="369" y="426"/>
                    <a:pt x="369" y="426"/>
                  </a:cubicBezTo>
                  <a:close/>
                  <a:moveTo>
                    <a:pt x="400" y="396"/>
                  </a:moveTo>
                  <a:cubicBezTo>
                    <a:pt x="426" y="370"/>
                    <a:pt x="426" y="370"/>
                    <a:pt x="426" y="370"/>
                  </a:cubicBezTo>
                  <a:cubicBezTo>
                    <a:pt x="400" y="344"/>
                    <a:pt x="400" y="344"/>
                    <a:pt x="400" y="344"/>
                  </a:cubicBezTo>
                  <a:cubicBezTo>
                    <a:pt x="374" y="370"/>
                    <a:pt x="374" y="370"/>
                    <a:pt x="374" y="370"/>
                  </a:cubicBezTo>
                  <a:cubicBezTo>
                    <a:pt x="400" y="396"/>
                    <a:pt x="400" y="396"/>
                    <a:pt x="400" y="396"/>
                  </a:cubicBezTo>
                  <a:close/>
                  <a:moveTo>
                    <a:pt x="430" y="365"/>
                  </a:moveTo>
                  <a:cubicBezTo>
                    <a:pt x="456" y="339"/>
                    <a:pt x="456" y="339"/>
                    <a:pt x="456" y="339"/>
                  </a:cubicBezTo>
                  <a:cubicBezTo>
                    <a:pt x="430" y="314"/>
                    <a:pt x="430" y="314"/>
                    <a:pt x="430" y="314"/>
                  </a:cubicBezTo>
                  <a:cubicBezTo>
                    <a:pt x="404" y="339"/>
                    <a:pt x="404" y="339"/>
                    <a:pt x="404" y="339"/>
                  </a:cubicBezTo>
                  <a:cubicBezTo>
                    <a:pt x="430" y="365"/>
                    <a:pt x="430" y="365"/>
                    <a:pt x="430" y="365"/>
                  </a:cubicBezTo>
                  <a:close/>
                  <a:moveTo>
                    <a:pt x="461" y="335"/>
                  </a:moveTo>
                  <a:cubicBezTo>
                    <a:pt x="486" y="309"/>
                    <a:pt x="486" y="309"/>
                    <a:pt x="486" y="309"/>
                  </a:cubicBezTo>
                  <a:cubicBezTo>
                    <a:pt x="461" y="283"/>
                    <a:pt x="461" y="283"/>
                    <a:pt x="461" y="283"/>
                  </a:cubicBezTo>
                  <a:cubicBezTo>
                    <a:pt x="435" y="309"/>
                    <a:pt x="435" y="309"/>
                    <a:pt x="435" y="309"/>
                  </a:cubicBezTo>
                  <a:cubicBezTo>
                    <a:pt x="461" y="335"/>
                    <a:pt x="461" y="335"/>
                    <a:pt x="461" y="335"/>
                  </a:cubicBezTo>
                  <a:close/>
                  <a:moveTo>
                    <a:pt x="249" y="427"/>
                  </a:moveTo>
                  <a:cubicBezTo>
                    <a:pt x="275" y="401"/>
                    <a:pt x="275" y="401"/>
                    <a:pt x="275" y="401"/>
                  </a:cubicBezTo>
                  <a:cubicBezTo>
                    <a:pt x="249" y="375"/>
                    <a:pt x="249" y="375"/>
                    <a:pt x="249" y="375"/>
                  </a:cubicBezTo>
                  <a:cubicBezTo>
                    <a:pt x="223" y="401"/>
                    <a:pt x="223" y="401"/>
                    <a:pt x="223" y="401"/>
                  </a:cubicBezTo>
                  <a:cubicBezTo>
                    <a:pt x="249" y="427"/>
                    <a:pt x="249" y="427"/>
                    <a:pt x="249" y="427"/>
                  </a:cubicBezTo>
                  <a:close/>
                  <a:moveTo>
                    <a:pt x="279" y="396"/>
                  </a:moveTo>
                  <a:cubicBezTo>
                    <a:pt x="305" y="371"/>
                    <a:pt x="305" y="371"/>
                    <a:pt x="305" y="371"/>
                  </a:cubicBezTo>
                  <a:cubicBezTo>
                    <a:pt x="279" y="345"/>
                    <a:pt x="279" y="345"/>
                    <a:pt x="279" y="345"/>
                  </a:cubicBezTo>
                  <a:cubicBezTo>
                    <a:pt x="254" y="371"/>
                    <a:pt x="254" y="371"/>
                    <a:pt x="254" y="371"/>
                  </a:cubicBezTo>
                  <a:cubicBezTo>
                    <a:pt x="279" y="396"/>
                    <a:pt x="279" y="396"/>
                    <a:pt x="279" y="396"/>
                  </a:cubicBezTo>
                  <a:close/>
                  <a:moveTo>
                    <a:pt x="310" y="366"/>
                  </a:moveTo>
                  <a:cubicBezTo>
                    <a:pt x="335" y="340"/>
                    <a:pt x="335" y="340"/>
                    <a:pt x="335" y="340"/>
                  </a:cubicBezTo>
                  <a:cubicBezTo>
                    <a:pt x="310" y="315"/>
                    <a:pt x="310" y="315"/>
                    <a:pt x="310" y="315"/>
                  </a:cubicBezTo>
                  <a:cubicBezTo>
                    <a:pt x="284" y="340"/>
                    <a:pt x="284" y="340"/>
                    <a:pt x="284" y="340"/>
                  </a:cubicBezTo>
                  <a:cubicBezTo>
                    <a:pt x="310" y="366"/>
                    <a:pt x="310" y="366"/>
                    <a:pt x="310" y="366"/>
                  </a:cubicBezTo>
                  <a:close/>
                  <a:moveTo>
                    <a:pt x="340" y="336"/>
                  </a:moveTo>
                  <a:cubicBezTo>
                    <a:pt x="366" y="310"/>
                    <a:pt x="366" y="310"/>
                    <a:pt x="366" y="310"/>
                  </a:cubicBezTo>
                  <a:cubicBezTo>
                    <a:pt x="340" y="284"/>
                    <a:pt x="340" y="284"/>
                    <a:pt x="340" y="284"/>
                  </a:cubicBezTo>
                  <a:cubicBezTo>
                    <a:pt x="314" y="310"/>
                    <a:pt x="314" y="310"/>
                    <a:pt x="314" y="310"/>
                  </a:cubicBezTo>
                  <a:cubicBezTo>
                    <a:pt x="340" y="336"/>
                    <a:pt x="340" y="336"/>
                    <a:pt x="340" y="336"/>
                  </a:cubicBezTo>
                  <a:close/>
                  <a:moveTo>
                    <a:pt x="370" y="305"/>
                  </a:moveTo>
                  <a:cubicBezTo>
                    <a:pt x="396" y="280"/>
                    <a:pt x="396" y="280"/>
                    <a:pt x="396" y="280"/>
                  </a:cubicBezTo>
                  <a:cubicBezTo>
                    <a:pt x="370" y="254"/>
                    <a:pt x="370" y="254"/>
                    <a:pt x="370" y="254"/>
                  </a:cubicBezTo>
                  <a:cubicBezTo>
                    <a:pt x="345" y="280"/>
                    <a:pt x="345" y="280"/>
                    <a:pt x="345" y="280"/>
                  </a:cubicBezTo>
                  <a:cubicBezTo>
                    <a:pt x="370" y="305"/>
                    <a:pt x="370" y="305"/>
                    <a:pt x="370" y="305"/>
                  </a:cubicBezTo>
                  <a:close/>
                  <a:moveTo>
                    <a:pt x="401" y="275"/>
                  </a:moveTo>
                  <a:cubicBezTo>
                    <a:pt x="427" y="249"/>
                    <a:pt x="427" y="249"/>
                    <a:pt x="427" y="249"/>
                  </a:cubicBezTo>
                  <a:cubicBezTo>
                    <a:pt x="401" y="223"/>
                    <a:pt x="401" y="223"/>
                    <a:pt x="401" y="223"/>
                  </a:cubicBezTo>
                  <a:cubicBezTo>
                    <a:pt x="375" y="249"/>
                    <a:pt x="375" y="249"/>
                    <a:pt x="375" y="249"/>
                  </a:cubicBezTo>
                  <a:cubicBezTo>
                    <a:pt x="401" y="275"/>
                    <a:pt x="401" y="275"/>
                    <a:pt x="401" y="275"/>
                  </a:cubicBezTo>
                  <a:close/>
                  <a:moveTo>
                    <a:pt x="279" y="457"/>
                  </a:moveTo>
                  <a:cubicBezTo>
                    <a:pt x="305" y="431"/>
                    <a:pt x="305" y="431"/>
                    <a:pt x="305" y="431"/>
                  </a:cubicBezTo>
                  <a:cubicBezTo>
                    <a:pt x="279" y="405"/>
                    <a:pt x="279" y="405"/>
                    <a:pt x="279" y="405"/>
                  </a:cubicBezTo>
                  <a:cubicBezTo>
                    <a:pt x="253" y="431"/>
                    <a:pt x="253" y="431"/>
                    <a:pt x="253" y="431"/>
                  </a:cubicBezTo>
                  <a:cubicBezTo>
                    <a:pt x="279" y="457"/>
                    <a:pt x="279" y="457"/>
                    <a:pt x="279" y="457"/>
                  </a:cubicBezTo>
                  <a:close/>
                  <a:moveTo>
                    <a:pt x="309" y="426"/>
                  </a:moveTo>
                  <a:cubicBezTo>
                    <a:pt x="335" y="401"/>
                    <a:pt x="335" y="401"/>
                    <a:pt x="335" y="401"/>
                  </a:cubicBezTo>
                  <a:cubicBezTo>
                    <a:pt x="309" y="375"/>
                    <a:pt x="309" y="375"/>
                    <a:pt x="309" y="375"/>
                  </a:cubicBezTo>
                  <a:cubicBezTo>
                    <a:pt x="283" y="401"/>
                    <a:pt x="283" y="401"/>
                    <a:pt x="283" y="401"/>
                  </a:cubicBezTo>
                  <a:cubicBezTo>
                    <a:pt x="309" y="426"/>
                    <a:pt x="309" y="426"/>
                    <a:pt x="309" y="426"/>
                  </a:cubicBezTo>
                  <a:close/>
                  <a:moveTo>
                    <a:pt x="340" y="396"/>
                  </a:moveTo>
                  <a:cubicBezTo>
                    <a:pt x="365" y="370"/>
                    <a:pt x="365" y="370"/>
                    <a:pt x="365" y="370"/>
                  </a:cubicBezTo>
                  <a:cubicBezTo>
                    <a:pt x="340" y="344"/>
                    <a:pt x="340" y="344"/>
                    <a:pt x="340" y="344"/>
                  </a:cubicBezTo>
                  <a:cubicBezTo>
                    <a:pt x="314" y="370"/>
                    <a:pt x="314" y="370"/>
                    <a:pt x="314" y="370"/>
                  </a:cubicBezTo>
                  <a:cubicBezTo>
                    <a:pt x="340" y="396"/>
                    <a:pt x="340" y="396"/>
                    <a:pt x="340" y="396"/>
                  </a:cubicBezTo>
                  <a:close/>
                  <a:moveTo>
                    <a:pt x="370" y="366"/>
                  </a:moveTo>
                  <a:cubicBezTo>
                    <a:pt x="396" y="340"/>
                    <a:pt x="396" y="340"/>
                    <a:pt x="396" y="340"/>
                  </a:cubicBezTo>
                  <a:cubicBezTo>
                    <a:pt x="370" y="314"/>
                    <a:pt x="370" y="314"/>
                    <a:pt x="370" y="314"/>
                  </a:cubicBezTo>
                  <a:cubicBezTo>
                    <a:pt x="344" y="340"/>
                    <a:pt x="344" y="340"/>
                    <a:pt x="344" y="340"/>
                  </a:cubicBezTo>
                  <a:cubicBezTo>
                    <a:pt x="370" y="366"/>
                    <a:pt x="370" y="366"/>
                    <a:pt x="370" y="366"/>
                  </a:cubicBezTo>
                  <a:close/>
                  <a:moveTo>
                    <a:pt x="400" y="335"/>
                  </a:moveTo>
                  <a:cubicBezTo>
                    <a:pt x="426" y="309"/>
                    <a:pt x="426" y="309"/>
                    <a:pt x="426" y="309"/>
                  </a:cubicBezTo>
                  <a:cubicBezTo>
                    <a:pt x="400" y="284"/>
                    <a:pt x="400" y="284"/>
                    <a:pt x="400" y="284"/>
                  </a:cubicBezTo>
                  <a:cubicBezTo>
                    <a:pt x="374" y="309"/>
                    <a:pt x="374" y="309"/>
                    <a:pt x="374" y="309"/>
                  </a:cubicBezTo>
                  <a:cubicBezTo>
                    <a:pt x="400" y="335"/>
                    <a:pt x="400" y="335"/>
                    <a:pt x="400" y="335"/>
                  </a:cubicBezTo>
                  <a:close/>
                  <a:moveTo>
                    <a:pt x="431" y="305"/>
                  </a:moveTo>
                  <a:cubicBezTo>
                    <a:pt x="456" y="279"/>
                    <a:pt x="456" y="279"/>
                    <a:pt x="456" y="279"/>
                  </a:cubicBezTo>
                  <a:cubicBezTo>
                    <a:pt x="431" y="253"/>
                    <a:pt x="431" y="253"/>
                    <a:pt x="431" y="253"/>
                  </a:cubicBezTo>
                  <a:cubicBezTo>
                    <a:pt x="405" y="279"/>
                    <a:pt x="405" y="279"/>
                    <a:pt x="405" y="279"/>
                  </a:cubicBezTo>
                  <a:cubicBezTo>
                    <a:pt x="431" y="305"/>
                    <a:pt x="431" y="305"/>
                    <a:pt x="431" y="305"/>
                  </a:cubicBezTo>
                  <a:close/>
                  <a:moveTo>
                    <a:pt x="85" y="263"/>
                  </a:moveTo>
                  <a:cubicBezTo>
                    <a:pt x="111" y="237"/>
                    <a:pt x="111" y="237"/>
                    <a:pt x="111" y="237"/>
                  </a:cubicBezTo>
                  <a:cubicBezTo>
                    <a:pt x="85" y="211"/>
                    <a:pt x="85" y="211"/>
                    <a:pt x="85" y="211"/>
                  </a:cubicBezTo>
                  <a:cubicBezTo>
                    <a:pt x="59" y="237"/>
                    <a:pt x="59" y="237"/>
                    <a:pt x="59" y="237"/>
                  </a:cubicBezTo>
                  <a:cubicBezTo>
                    <a:pt x="85" y="263"/>
                    <a:pt x="85" y="263"/>
                    <a:pt x="85" y="263"/>
                  </a:cubicBezTo>
                  <a:close/>
                  <a:moveTo>
                    <a:pt x="116" y="233"/>
                  </a:moveTo>
                  <a:cubicBezTo>
                    <a:pt x="141" y="207"/>
                    <a:pt x="141" y="207"/>
                    <a:pt x="141" y="207"/>
                  </a:cubicBezTo>
                  <a:cubicBezTo>
                    <a:pt x="116" y="181"/>
                    <a:pt x="116" y="181"/>
                    <a:pt x="116" y="181"/>
                  </a:cubicBezTo>
                  <a:cubicBezTo>
                    <a:pt x="90" y="207"/>
                    <a:pt x="90" y="207"/>
                    <a:pt x="90" y="207"/>
                  </a:cubicBezTo>
                  <a:cubicBezTo>
                    <a:pt x="116" y="233"/>
                    <a:pt x="116" y="233"/>
                    <a:pt x="116" y="233"/>
                  </a:cubicBezTo>
                  <a:close/>
                  <a:moveTo>
                    <a:pt x="146" y="202"/>
                  </a:moveTo>
                  <a:cubicBezTo>
                    <a:pt x="172" y="177"/>
                    <a:pt x="172" y="177"/>
                    <a:pt x="172" y="177"/>
                  </a:cubicBezTo>
                  <a:cubicBezTo>
                    <a:pt x="146" y="151"/>
                    <a:pt x="146" y="151"/>
                    <a:pt x="146" y="151"/>
                  </a:cubicBezTo>
                  <a:cubicBezTo>
                    <a:pt x="120" y="177"/>
                    <a:pt x="120" y="177"/>
                    <a:pt x="120" y="177"/>
                  </a:cubicBezTo>
                  <a:cubicBezTo>
                    <a:pt x="146" y="202"/>
                    <a:pt x="146" y="202"/>
                    <a:pt x="146" y="202"/>
                  </a:cubicBezTo>
                  <a:close/>
                  <a:moveTo>
                    <a:pt x="176" y="172"/>
                  </a:moveTo>
                  <a:cubicBezTo>
                    <a:pt x="202" y="146"/>
                    <a:pt x="202" y="146"/>
                    <a:pt x="202" y="146"/>
                  </a:cubicBezTo>
                  <a:cubicBezTo>
                    <a:pt x="176" y="120"/>
                    <a:pt x="176" y="120"/>
                    <a:pt x="176" y="120"/>
                  </a:cubicBezTo>
                  <a:cubicBezTo>
                    <a:pt x="151" y="146"/>
                    <a:pt x="151" y="146"/>
                    <a:pt x="151" y="146"/>
                  </a:cubicBezTo>
                  <a:cubicBezTo>
                    <a:pt x="176" y="172"/>
                    <a:pt x="176" y="172"/>
                    <a:pt x="176" y="172"/>
                  </a:cubicBezTo>
                  <a:close/>
                  <a:moveTo>
                    <a:pt x="207" y="142"/>
                  </a:moveTo>
                  <a:cubicBezTo>
                    <a:pt x="232" y="116"/>
                    <a:pt x="232" y="116"/>
                    <a:pt x="232" y="116"/>
                  </a:cubicBezTo>
                  <a:cubicBezTo>
                    <a:pt x="207" y="90"/>
                    <a:pt x="207" y="90"/>
                    <a:pt x="207" y="90"/>
                  </a:cubicBezTo>
                  <a:cubicBezTo>
                    <a:pt x="181" y="116"/>
                    <a:pt x="181" y="116"/>
                    <a:pt x="181" y="116"/>
                  </a:cubicBezTo>
                  <a:cubicBezTo>
                    <a:pt x="207" y="142"/>
                    <a:pt x="207" y="142"/>
                    <a:pt x="207" y="142"/>
                  </a:cubicBezTo>
                  <a:close/>
                  <a:moveTo>
                    <a:pt x="237" y="111"/>
                  </a:moveTo>
                  <a:cubicBezTo>
                    <a:pt x="263" y="86"/>
                    <a:pt x="263" y="86"/>
                    <a:pt x="263" y="86"/>
                  </a:cubicBezTo>
                  <a:cubicBezTo>
                    <a:pt x="237" y="60"/>
                    <a:pt x="237" y="60"/>
                    <a:pt x="237" y="60"/>
                  </a:cubicBezTo>
                  <a:cubicBezTo>
                    <a:pt x="211" y="86"/>
                    <a:pt x="211" y="86"/>
                    <a:pt x="211" y="86"/>
                  </a:cubicBezTo>
                  <a:cubicBezTo>
                    <a:pt x="237" y="111"/>
                    <a:pt x="237" y="111"/>
                    <a:pt x="237" y="111"/>
                  </a:cubicBezTo>
                  <a:close/>
                  <a:moveTo>
                    <a:pt x="25" y="203"/>
                  </a:moveTo>
                  <a:cubicBezTo>
                    <a:pt x="51" y="178"/>
                    <a:pt x="51" y="178"/>
                    <a:pt x="51" y="178"/>
                  </a:cubicBezTo>
                  <a:cubicBezTo>
                    <a:pt x="25" y="152"/>
                    <a:pt x="25" y="152"/>
                    <a:pt x="25" y="152"/>
                  </a:cubicBezTo>
                  <a:cubicBezTo>
                    <a:pt x="0" y="178"/>
                    <a:pt x="0" y="178"/>
                    <a:pt x="0" y="178"/>
                  </a:cubicBezTo>
                  <a:cubicBezTo>
                    <a:pt x="25" y="203"/>
                    <a:pt x="25" y="203"/>
                    <a:pt x="25" y="203"/>
                  </a:cubicBezTo>
                  <a:close/>
                  <a:moveTo>
                    <a:pt x="56" y="173"/>
                  </a:moveTo>
                  <a:cubicBezTo>
                    <a:pt x="82" y="147"/>
                    <a:pt x="82" y="147"/>
                    <a:pt x="82" y="147"/>
                  </a:cubicBezTo>
                  <a:cubicBezTo>
                    <a:pt x="56" y="121"/>
                    <a:pt x="56" y="121"/>
                    <a:pt x="56" y="121"/>
                  </a:cubicBezTo>
                  <a:cubicBezTo>
                    <a:pt x="30" y="147"/>
                    <a:pt x="30" y="147"/>
                    <a:pt x="30" y="147"/>
                  </a:cubicBezTo>
                  <a:cubicBezTo>
                    <a:pt x="56" y="173"/>
                    <a:pt x="56" y="173"/>
                    <a:pt x="56" y="173"/>
                  </a:cubicBezTo>
                  <a:close/>
                  <a:moveTo>
                    <a:pt x="86" y="143"/>
                  </a:moveTo>
                  <a:cubicBezTo>
                    <a:pt x="112" y="117"/>
                    <a:pt x="112" y="117"/>
                    <a:pt x="112" y="117"/>
                  </a:cubicBezTo>
                  <a:cubicBezTo>
                    <a:pt x="86" y="91"/>
                    <a:pt x="86" y="91"/>
                    <a:pt x="86" y="91"/>
                  </a:cubicBezTo>
                  <a:cubicBezTo>
                    <a:pt x="60" y="117"/>
                    <a:pt x="60" y="117"/>
                    <a:pt x="60" y="117"/>
                  </a:cubicBezTo>
                  <a:cubicBezTo>
                    <a:pt x="86" y="143"/>
                    <a:pt x="86" y="143"/>
                    <a:pt x="86" y="143"/>
                  </a:cubicBezTo>
                  <a:close/>
                  <a:moveTo>
                    <a:pt x="117" y="112"/>
                  </a:moveTo>
                  <a:cubicBezTo>
                    <a:pt x="142" y="86"/>
                    <a:pt x="142" y="86"/>
                    <a:pt x="142" y="86"/>
                  </a:cubicBezTo>
                  <a:cubicBezTo>
                    <a:pt x="117" y="61"/>
                    <a:pt x="117" y="61"/>
                    <a:pt x="117" y="61"/>
                  </a:cubicBezTo>
                  <a:cubicBezTo>
                    <a:pt x="91" y="86"/>
                    <a:pt x="91" y="86"/>
                    <a:pt x="91" y="86"/>
                  </a:cubicBezTo>
                  <a:cubicBezTo>
                    <a:pt x="117" y="112"/>
                    <a:pt x="117" y="112"/>
                    <a:pt x="117" y="112"/>
                  </a:cubicBezTo>
                  <a:close/>
                  <a:moveTo>
                    <a:pt x="147" y="82"/>
                  </a:moveTo>
                  <a:cubicBezTo>
                    <a:pt x="173" y="56"/>
                    <a:pt x="173" y="56"/>
                    <a:pt x="173" y="56"/>
                  </a:cubicBezTo>
                  <a:cubicBezTo>
                    <a:pt x="147" y="30"/>
                    <a:pt x="147" y="30"/>
                    <a:pt x="147" y="30"/>
                  </a:cubicBezTo>
                  <a:cubicBezTo>
                    <a:pt x="121" y="56"/>
                    <a:pt x="121" y="56"/>
                    <a:pt x="121" y="56"/>
                  </a:cubicBezTo>
                  <a:cubicBezTo>
                    <a:pt x="147" y="82"/>
                    <a:pt x="147" y="82"/>
                    <a:pt x="147" y="82"/>
                  </a:cubicBezTo>
                  <a:close/>
                  <a:moveTo>
                    <a:pt x="177" y="52"/>
                  </a:moveTo>
                  <a:cubicBezTo>
                    <a:pt x="203" y="26"/>
                    <a:pt x="203" y="26"/>
                    <a:pt x="203" y="26"/>
                  </a:cubicBezTo>
                  <a:cubicBezTo>
                    <a:pt x="177" y="0"/>
                    <a:pt x="177" y="0"/>
                    <a:pt x="177" y="0"/>
                  </a:cubicBezTo>
                  <a:cubicBezTo>
                    <a:pt x="151" y="26"/>
                    <a:pt x="151" y="26"/>
                    <a:pt x="151" y="26"/>
                  </a:cubicBezTo>
                  <a:cubicBezTo>
                    <a:pt x="177" y="52"/>
                    <a:pt x="177" y="52"/>
                    <a:pt x="177" y="52"/>
                  </a:cubicBezTo>
                  <a:close/>
                  <a:moveTo>
                    <a:pt x="55" y="233"/>
                  </a:moveTo>
                  <a:cubicBezTo>
                    <a:pt x="81" y="207"/>
                    <a:pt x="81" y="207"/>
                    <a:pt x="81" y="207"/>
                  </a:cubicBezTo>
                  <a:cubicBezTo>
                    <a:pt x="55" y="182"/>
                    <a:pt x="55" y="182"/>
                    <a:pt x="55" y="182"/>
                  </a:cubicBezTo>
                  <a:cubicBezTo>
                    <a:pt x="30" y="207"/>
                    <a:pt x="30" y="207"/>
                    <a:pt x="30" y="207"/>
                  </a:cubicBezTo>
                  <a:cubicBezTo>
                    <a:pt x="55" y="233"/>
                    <a:pt x="55" y="233"/>
                    <a:pt x="55" y="233"/>
                  </a:cubicBezTo>
                  <a:close/>
                  <a:moveTo>
                    <a:pt x="86" y="203"/>
                  </a:moveTo>
                  <a:cubicBezTo>
                    <a:pt x="112" y="177"/>
                    <a:pt x="112" y="177"/>
                    <a:pt x="112" y="177"/>
                  </a:cubicBezTo>
                  <a:cubicBezTo>
                    <a:pt x="86" y="151"/>
                    <a:pt x="86" y="151"/>
                    <a:pt x="86" y="151"/>
                  </a:cubicBezTo>
                  <a:cubicBezTo>
                    <a:pt x="60" y="177"/>
                    <a:pt x="60" y="177"/>
                    <a:pt x="60" y="177"/>
                  </a:cubicBezTo>
                  <a:cubicBezTo>
                    <a:pt x="86" y="203"/>
                    <a:pt x="86" y="203"/>
                    <a:pt x="86" y="203"/>
                  </a:cubicBezTo>
                  <a:close/>
                  <a:moveTo>
                    <a:pt x="116" y="172"/>
                  </a:moveTo>
                  <a:cubicBezTo>
                    <a:pt x="142" y="147"/>
                    <a:pt x="142" y="147"/>
                    <a:pt x="142" y="147"/>
                  </a:cubicBezTo>
                  <a:cubicBezTo>
                    <a:pt x="116" y="121"/>
                    <a:pt x="116" y="121"/>
                    <a:pt x="116" y="121"/>
                  </a:cubicBezTo>
                  <a:cubicBezTo>
                    <a:pt x="90" y="147"/>
                    <a:pt x="90" y="147"/>
                    <a:pt x="90" y="147"/>
                  </a:cubicBezTo>
                  <a:cubicBezTo>
                    <a:pt x="116" y="172"/>
                    <a:pt x="116" y="172"/>
                    <a:pt x="116" y="172"/>
                  </a:cubicBezTo>
                  <a:close/>
                  <a:moveTo>
                    <a:pt x="146" y="142"/>
                  </a:moveTo>
                  <a:cubicBezTo>
                    <a:pt x="172" y="116"/>
                    <a:pt x="172" y="116"/>
                    <a:pt x="172" y="116"/>
                  </a:cubicBezTo>
                  <a:cubicBezTo>
                    <a:pt x="146" y="91"/>
                    <a:pt x="146" y="91"/>
                    <a:pt x="146" y="91"/>
                  </a:cubicBezTo>
                  <a:cubicBezTo>
                    <a:pt x="121" y="116"/>
                    <a:pt x="121" y="116"/>
                    <a:pt x="121" y="116"/>
                  </a:cubicBezTo>
                  <a:cubicBezTo>
                    <a:pt x="146" y="142"/>
                    <a:pt x="146" y="142"/>
                    <a:pt x="146" y="142"/>
                  </a:cubicBezTo>
                  <a:close/>
                  <a:moveTo>
                    <a:pt x="177" y="112"/>
                  </a:moveTo>
                  <a:cubicBezTo>
                    <a:pt x="203" y="86"/>
                    <a:pt x="203" y="86"/>
                    <a:pt x="203" y="86"/>
                  </a:cubicBezTo>
                  <a:cubicBezTo>
                    <a:pt x="177" y="60"/>
                    <a:pt x="177" y="60"/>
                    <a:pt x="177" y="60"/>
                  </a:cubicBezTo>
                  <a:cubicBezTo>
                    <a:pt x="151" y="86"/>
                    <a:pt x="151" y="86"/>
                    <a:pt x="151" y="86"/>
                  </a:cubicBezTo>
                  <a:cubicBezTo>
                    <a:pt x="177" y="112"/>
                    <a:pt x="177" y="112"/>
                    <a:pt x="177" y="112"/>
                  </a:cubicBezTo>
                  <a:close/>
                  <a:moveTo>
                    <a:pt x="207" y="81"/>
                  </a:moveTo>
                  <a:cubicBezTo>
                    <a:pt x="233" y="56"/>
                    <a:pt x="233" y="56"/>
                    <a:pt x="233" y="56"/>
                  </a:cubicBezTo>
                  <a:cubicBezTo>
                    <a:pt x="207" y="30"/>
                    <a:pt x="207" y="30"/>
                    <a:pt x="207" y="30"/>
                  </a:cubicBezTo>
                  <a:cubicBezTo>
                    <a:pt x="181" y="56"/>
                    <a:pt x="181" y="56"/>
                    <a:pt x="181" y="56"/>
                  </a:cubicBezTo>
                  <a:cubicBezTo>
                    <a:pt x="207" y="81"/>
                    <a:pt x="207" y="81"/>
                    <a:pt x="207"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1" name="Icon"/>
            <p:cNvSpPr>
              <a:spLocks noEditPoints="1"/>
            </p:cNvSpPr>
            <p:nvPr/>
          </p:nvSpPr>
          <p:spPr bwMode="auto">
            <a:xfrm>
              <a:off x="5454929" y="7054487"/>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2" name="Icon"/>
            <p:cNvSpPr>
              <a:spLocks noEditPoints="1"/>
            </p:cNvSpPr>
            <p:nvPr/>
          </p:nvSpPr>
          <p:spPr bwMode="auto">
            <a:xfrm>
              <a:off x="1193827" y="6476905"/>
              <a:ext cx="259493" cy="393350"/>
            </a:xfrm>
            <a:custGeom>
              <a:avLst/>
              <a:gdLst>
                <a:gd name="T0" fmla="*/ 94 w 184"/>
                <a:gd name="T1" fmla="*/ 9 h 280"/>
                <a:gd name="T2" fmla="*/ 85 w 184"/>
                <a:gd name="T3" fmla="*/ 0 h 280"/>
                <a:gd name="T4" fmla="*/ 76 w 184"/>
                <a:gd name="T5" fmla="*/ 9 h 280"/>
                <a:gd name="T6" fmla="*/ 85 w 184"/>
                <a:gd name="T7" fmla="*/ 18 h 280"/>
                <a:gd name="T8" fmla="*/ 94 w 184"/>
                <a:gd name="T9" fmla="*/ 9 h 280"/>
                <a:gd name="T10" fmla="*/ 119 w 184"/>
                <a:gd name="T11" fmla="*/ 10 h 280"/>
                <a:gd name="T12" fmla="*/ 111 w 184"/>
                <a:gd name="T13" fmla="*/ 1 h 280"/>
                <a:gd name="T14" fmla="*/ 102 w 184"/>
                <a:gd name="T15" fmla="*/ 10 h 280"/>
                <a:gd name="T16" fmla="*/ 110 w 184"/>
                <a:gd name="T17" fmla="*/ 19 h 280"/>
                <a:gd name="T18" fmla="*/ 119 w 184"/>
                <a:gd name="T19" fmla="*/ 10 h 280"/>
                <a:gd name="T20" fmla="*/ 155 w 184"/>
                <a:gd name="T21" fmla="*/ 105 h 280"/>
                <a:gd name="T22" fmla="*/ 142 w 184"/>
                <a:gd name="T23" fmla="*/ 118 h 280"/>
                <a:gd name="T24" fmla="*/ 49 w 184"/>
                <a:gd name="T25" fmla="*/ 116 h 280"/>
                <a:gd name="T26" fmla="*/ 36 w 184"/>
                <a:gd name="T27" fmla="*/ 103 h 280"/>
                <a:gd name="T28" fmla="*/ 37 w 184"/>
                <a:gd name="T29" fmla="*/ 71 h 280"/>
                <a:gd name="T30" fmla="*/ 51 w 184"/>
                <a:gd name="T31" fmla="*/ 58 h 280"/>
                <a:gd name="T32" fmla="*/ 143 w 184"/>
                <a:gd name="T33" fmla="*/ 60 h 280"/>
                <a:gd name="T34" fmla="*/ 156 w 184"/>
                <a:gd name="T35" fmla="*/ 73 h 280"/>
                <a:gd name="T36" fmla="*/ 155 w 184"/>
                <a:gd name="T37" fmla="*/ 105 h 280"/>
                <a:gd name="T38" fmla="*/ 120 w 184"/>
                <a:gd name="T39" fmla="*/ 48 h 280"/>
                <a:gd name="T40" fmla="*/ 114 w 184"/>
                <a:gd name="T41" fmla="*/ 53 h 280"/>
                <a:gd name="T42" fmla="*/ 80 w 184"/>
                <a:gd name="T43" fmla="*/ 52 h 280"/>
                <a:gd name="T44" fmla="*/ 75 w 184"/>
                <a:gd name="T45" fmla="*/ 47 h 280"/>
                <a:gd name="T46" fmla="*/ 75 w 184"/>
                <a:gd name="T47" fmla="*/ 36 h 280"/>
                <a:gd name="T48" fmla="*/ 80 w 184"/>
                <a:gd name="T49" fmla="*/ 31 h 280"/>
                <a:gd name="T50" fmla="*/ 115 w 184"/>
                <a:gd name="T51" fmla="*/ 31 h 280"/>
                <a:gd name="T52" fmla="*/ 120 w 184"/>
                <a:gd name="T53" fmla="*/ 37 h 280"/>
                <a:gd name="T54" fmla="*/ 120 w 184"/>
                <a:gd name="T55" fmla="*/ 48 h 280"/>
                <a:gd name="T56" fmla="*/ 35 w 184"/>
                <a:gd name="T57" fmla="*/ 182 h 280"/>
                <a:gd name="T58" fmla="*/ 51 w 184"/>
                <a:gd name="T59" fmla="*/ 167 h 280"/>
                <a:gd name="T60" fmla="*/ 65 w 184"/>
                <a:gd name="T61" fmla="*/ 183 h 280"/>
                <a:gd name="T62" fmla="*/ 50 w 184"/>
                <a:gd name="T63" fmla="*/ 198 h 280"/>
                <a:gd name="T64" fmla="*/ 35 w 184"/>
                <a:gd name="T65" fmla="*/ 182 h 280"/>
                <a:gd name="T66" fmla="*/ 123 w 184"/>
                <a:gd name="T67" fmla="*/ 184 h 280"/>
                <a:gd name="T68" fmla="*/ 139 w 184"/>
                <a:gd name="T69" fmla="*/ 169 h 280"/>
                <a:gd name="T70" fmla="*/ 153 w 184"/>
                <a:gd name="T71" fmla="*/ 185 h 280"/>
                <a:gd name="T72" fmla="*/ 138 w 184"/>
                <a:gd name="T73" fmla="*/ 199 h 280"/>
                <a:gd name="T74" fmla="*/ 123 w 184"/>
                <a:gd name="T75" fmla="*/ 184 h 280"/>
                <a:gd name="T76" fmla="*/ 173 w 184"/>
                <a:gd name="T77" fmla="*/ 193 h 280"/>
                <a:gd name="T78" fmla="*/ 176 w 184"/>
                <a:gd name="T79" fmla="*/ 52 h 280"/>
                <a:gd name="T80" fmla="*/ 150 w 184"/>
                <a:gd name="T81" fmla="*/ 25 h 280"/>
                <a:gd name="T82" fmla="*/ 45 w 184"/>
                <a:gd name="T83" fmla="*/ 23 h 280"/>
                <a:gd name="T84" fmla="*/ 18 w 184"/>
                <a:gd name="T85" fmla="*/ 49 h 280"/>
                <a:gd name="T86" fmla="*/ 15 w 184"/>
                <a:gd name="T87" fmla="*/ 189 h 280"/>
                <a:gd name="T88" fmla="*/ 41 w 184"/>
                <a:gd name="T89" fmla="*/ 216 h 280"/>
                <a:gd name="T90" fmla="*/ 42 w 184"/>
                <a:gd name="T91" fmla="*/ 216 h 280"/>
                <a:gd name="T92" fmla="*/ 0 w 184"/>
                <a:gd name="T93" fmla="*/ 276 h 280"/>
                <a:gd name="T94" fmla="*/ 23 w 184"/>
                <a:gd name="T95" fmla="*/ 276 h 280"/>
                <a:gd name="T96" fmla="*/ 53 w 184"/>
                <a:gd name="T97" fmla="*/ 233 h 280"/>
                <a:gd name="T98" fmla="*/ 84 w 184"/>
                <a:gd name="T99" fmla="*/ 234 h 280"/>
                <a:gd name="T100" fmla="*/ 102 w 184"/>
                <a:gd name="T101" fmla="*/ 234 h 280"/>
                <a:gd name="T102" fmla="*/ 133 w 184"/>
                <a:gd name="T103" fmla="*/ 235 h 280"/>
                <a:gd name="T104" fmla="*/ 161 w 184"/>
                <a:gd name="T105" fmla="*/ 279 h 280"/>
                <a:gd name="T106" fmla="*/ 184 w 184"/>
                <a:gd name="T107" fmla="*/ 280 h 280"/>
                <a:gd name="T108" fmla="*/ 145 w 184"/>
                <a:gd name="T109" fmla="*/ 218 h 280"/>
                <a:gd name="T110" fmla="*/ 146 w 184"/>
                <a:gd name="T111" fmla="*/ 218 h 280"/>
                <a:gd name="T112" fmla="*/ 173 w 184"/>
                <a:gd name="T113" fmla="*/ 19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280">
                  <a:moveTo>
                    <a:pt x="94" y="9"/>
                  </a:moveTo>
                  <a:cubicBezTo>
                    <a:pt x="94" y="5"/>
                    <a:pt x="90" y="1"/>
                    <a:pt x="85" y="0"/>
                  </a:cubicBezTo>
                  <a:cubicBezTo>
                    <a:pt x="81" y="0"/>
                    <a:pt x="77" y="4"/>
                    <a:pt x="76" y="9"/>
                  </a:cubicBezTo>
                  <a:cubicBezTo>
                    <a:pt x="76" y="14"/>
                    <a:pt x="80" y="18"/>
                    <a:pt x="85" y="18"/>
                  </a:cubicBezTo>
                  <a:cubicBezTo>
                    <a:pt x="90" y="18"/>
                    <a:pt x="94" y="14"/>
                    <a:pt x="94" y="9"/>
                  </a:cubicBezTo>
                  <a:moveTo>
                    <a:pt x="119" y="10"/>
                  </a:moveTo>
                  <a:cubicBezTo>
                    <a:pt x="120" y="5"/>
                    <a:pt x="116" y="1"/>
                    <a:pt x="111" y="1"/>
                  </a:cubicBezTo>
                  <a:cubicBezTo>
                    <a:pt x="106" y="1"/>
                    <a:pt x="102" y="5"/>
                    <a:pt x="102" y="10"/>
                  </a:cubicBezTo>
                  <a:cubicBezTo>
                    <a:pt x="102" y="14"/>
                    <a:pt x="106" y="18"/>
                    <a:pt x="110" y="19"/>
                  </a:cubicBezTo>
                  <a:cubicBezTo>
                    <a:pt x="115" y="19"/>
                    <a:pt x="119" y="15"/>
                    <a:pt x="119" y="10"/>
                  </a:cubicBezTo>
                  <a:moveTo>
                    <a:pt x="155" y="105"/>
                  </a:moveTo>
                  <a:cubicBezTo>
                    <a:pt x="155" y="118"/>
                    <a:pt x="142" y="118"/>
                    <a:pt x="142" y="118"/>
                  </a:cubicBezTo>
                  <a:cubicBezTo>
                    <a:pt x="49" y="116"/>
                    <a:pt x="49" y="116"/>
                    <a:pt x="49" y="116"/>
                  </a:cubicBezTo>
                  <a:cubicBezTo>
                    <a:pt x="36" y="116"/>
                    <a:pt x="36" y="103"/>
                    <a:pt x="36" y="103"/>
                  </a:cubicBezTo>
                  <a:cubicBezTo>
                    <a:pt x="37" y="71"/>
                    <a:pt x="37" y="71"/>
                    <a:pt x="37" y="71"/>
                  </a:cubicBezTo>
                  <a:cubicBezTo>
                    <a:pt x="37" y="58"/>
                    <a:pt x="51" y="58"/>
                    <a:pt x="51" y="58"/>
                  </a:cubicBezTo>
                  <a:cubicBezTo>
                    <a:pt x="143" y="60"/>
                    <a:pt x="143" y="60"/>
                    <a:pt x="143" y="60"/>
                  </a:cubicBezTo>
                  <a:cubicBezTo>
                    <a:pt x="156" y="60"/>
                    <a:pt x="156" y="73"/>
                    <a:pt x="156" y="73"/>
                  </a:cubicBezTo>
                  <a:lnTo>
                    <a:pt x="155" y="105"/>
                  </a:lnTo>
                  <a:close/>
                  <a:moveTo>
                    <a:pt x="120" y="48"/>
                  </a:moveTo>
                  <a:cubicBezTo>
                    <a:pt x="120" y="53"/>
                    <a:pt x="114" y="53"/>
                    <a:pt x="114" y="53"/>
                  </a:cubicBezTo>
                  <a:cubicBezTo>
                    <a:pt x="80" y="52"/>
                    <a:pt x="80" y="52"/>
                    <a:pt x="80" y="52"/>
                  </a:cubicBezTo>
                  <a:cubicBezTo>
                    <a:pt x="75" y="52"/>
                    <a:pt x="75" y="47"/>
                    <a:pt x="75" y="47"/>
                  </a:cubicBezTo>
                  <a:cubicBezTo>
                    <a:pt x="75" y="36"/>
                    <a:pt x="75" y="36"/>
                    <a:pt x="75" y="36"/>
                  </a:cubicBezTo>
                  <a:cubicBezTo>
                    <a:pt x="75" y="30"/>
                    <a:pt x="80" y="31"/>
                    <a:pt x="80" y="31"/>
                  </a:cubicBezTo>
                  <a:cubicBezTo>
                    <a:pt x="115" y="31"/>
                    <a:pt x="115" y="31"/>
                    <a:pt x="115" y="31"/>
                  </a:cubicBezTo>
                  <a:cubicBezTo>
                    <a:pt x="120" y="31"/>
                    <a:pt x="120" y="37"/>
                    <a:pt x="120" y="37"/>
                  </a:cubicBezTo>
                  <a:lnTo>
                    <a:pt x="120" y="48"/>
                  </a:lnTo>
                  <a:close/>
                  <a:moveTo>
                    <a:pt x="35" y="182"/>
                  </a:moveTo>
                  <a:cubicBezTo>
                    <a:pt x="35" y="174"/>
                    <a:pt x="42" y="167"/>
                    <a:pt x="51" y="167"/>
                  </a:cubicBezTo>
                  <a:cubicBezTo>
                    <a:pt x="59" y="167"/>
                    <a:pt x="66" y="174"/>
                    <a:pt x="65" y="183"/>
                  </a:cubicBezTo>
                  <a:cubicBezTo>
                    <a:pt x="65" y="191"/>
                    <a:pt x="58" y="198"/>
                    <a:pt x="50" y="198"/>
                  </a:cubicBezTo>
                  <a:cubicBezTo>
                    <a:pt x="41" y="197"/>
                    <a:pt x="35" y="190"/>
                    <a:pt x="35" y="182"/>
                  </a:cubicBezTo>
                  <a:moveTo>
                    <a:pt x="123" y="184"/>
                  </a:moveTo>
                  <a:cubicBezTo>
                    <a:pt x="123" y="175"/>
                    <a:pt x="130" y="169"/>
                    <a:pt x="139" y="169"/>
                  </a:cubicBezTo>
                  <a:cubicBezTo>
                    <a:pt x="147" y="169"/>
                    <a:pt x="154" y="176"/>
                    <a:pt x="153" y="185"/>
                  </a:cubicBezTo>
                  <a:cubicBezTo>
                    <a:pt x="153" y="193"/>
                    <a:pt x="146" y="200"/>
                    <a:pt x="138" y="199"/>
                  </a:cubicBezTo>
                  <a:cubicBezTo>
                    <a:pt x="129" y="199"/>
                    <a:pt x="123" y="192"/>
                    <a:pt x="123" y="184"/>
                  </a:cubicBezTo>
                  <a:moveTo>
                    <a:pt x="173" y="193"/>
                  </a:moveTo>
                  <a:cubicBezTo>
                    <a:pt x="176" y="52"/>
                    <a:pt x="176" y="52"/>
                    <a:pt x="176" y="52"/>
                  </a:cubicBezTo>
                  <a:cubicBezTo>
                    <a:pt x="176" y="52"/>
                    <a:pt x="177" y="25"/>
                    <a:pt x="150" y="25"/>
                  </a:cubicBezTo>
                  <a:cubicBezTo>
                    <a:pt x="45" y="23"/>
                    <a:pt x="45" y="23"/>
                    <a:pt x="45" y="23"/>
                  </a:cubicBezTo>
                  <a:cubicBezTo>
                    <a:pt x="45" y="23"/>
                    <a:pt x="19" y="22"/>
                    <a:pt x="18" y="49"/>
                  </a:cubicBezTo>
                  <a:cubicBezTo>
                    <a:pt x="15" y="189"/>
                    <a:pt x="15" y="189"/>
                    <a:pt x="15" y="189"/>
                  </a:cubicBezTo>
                  <a:cubicBezTo>
                    <a:pt x="15" y="189"/>
                    <a:pt x="15" y="216"/>
                    <a:pt x="41" y="216"/>
                  </a:cubicBezTo>
                  <a:cubicBezTo>
                    <a:pt x="42" y="216"/>
                    <a:pt x="42" y="216"/>
                    <a:pt x="42" y="216"/>
                  </a:cubicBezTo>
                  <a:cubicBezTo>
                    <a:pt x="0" y="276"/>
                    <a:pt x="0" y="276"/>
                    <a:pt x="0" y="276"/>
                  </a:cubicBezTo>
                  <a:cubicBezTo>
                    <a:pt x="23" y="276"/>
                    <a:pt x="23" y="276"/>
                    <a:pt x="23" y="276"/>
                  </a:cubicBezTo>
                  <a:cubicBezTo>
                    <a:pt x="53" y="233"/>
                    <a:pt x="53" y="233"/>
                    <a:pt x="53" y="233"/>
                  </a:cubicBezTo>
                  <a:cubicBezTo>
                    <a:pt x="84" y="234"/>
                    <a:pt x="84" y="234"/>
                    <a:pt x="84" y="234"/>
                  </a:cubicBezTo>
                  <a:cubicBezTo>
                    <a:pt x="102" y="234"/>
                    <a:pt x="102" y="234"/>
                    <a:pt x="102" y="234"/>
                  </a:cubicBezTo>
                  <a:cubicBezTo>
                    <a:pt x="133" y="235"/>
                    <a:pt x="133" y="235"/>
                    <a:pt x="133" y="235"/>
                  </a:cubicBezTo>
                  <a:cubicBezTo>
                    <a:pt x="161" y="279"/>
                    <a:pt x="161" y="279"/>
                    <a:pt x="161" y="279"/>
                  </a:cubicBezTo>
                  <a:cubicBezTo>
                    <a:pt x="184" y="280"/>
                    <a:pt x="184" y="280"/>
                    <a:pt x="184" y="280"/>
                  </a:cubicBezTo>
                  <a:cubicBezTo>
                    <a:pt x="145" y="218"/>
                    <a:pt x="145" y="218"/>
                    <a:pt x="145" y="218"/>
                  </a:cubicBezTo>
                  <a:cubicBezTo>
                    <a:pt x="146" y="218"/>
                    <a:pt x="146" y="218"/>
                    <a:pt x="146" y="218"/>
                  </a:cubicBezTo>
                  <a:cubicBezTo>
                    <a:pt x="146" y="218"/>
                    <a:pt x="172" y="219"/>
                    <a:pt x="173" y="19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3" name="Icon"/>
            <p:cNvSpPr>
              <a:spLocks noEditPoints="1"/>
            </p:cNvSpPr>
            <p:nvPr/>
          </p:nvSpPr>
          <p:spPr bwMode="auto">
            <a:xfrm>
              <a:off x="1987235" y="7060897"/>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4" name="Icon"/>
            <p:cNvSpPr>
              <a:spLocks noEditPoints="1"/>
            </p:cNvSpPr>
            <p:nvPr/>
          </p:nvSpPr>
          <p:spPr bwMode="auto">
            <a:xfrm>
              <a:off x="4864186" y="7132437"/>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5" name="Icon"/>
            <p:cNvSpPr>
              <a:spLocks noEditPoints="1"/>
            </p:cNvSpPr>
            <p:nvPr/>
          </p:nvSpPr>
          <p:spPr bwMode="auto">
            <a:xfrm>
              <a:off x="6134242" y="6446193"/>
              <a:ext cx="268813" cy="454774"/>
            </a:xfrm>
            <a:custGeom>
              <a:avLst/>
              <a:gdLst>
                <a:gd name="T0" fmla="*/ 37 w 59"/>
                <a:gd name="T1" fmla="*/ 65 h 102"/>
                <a:gd name="T2" fmla="*/ 43 w 59"/>
                <a:gd name="T3" fmla="*/ 51 h 102"/>
                <a:gd name="T4" fmla="*/ 49 w 59"/>
                <a:gd name="T5" fmla="*/ 65 h 102"/>
                <a:gd name="T6" fmla="*/ 37 w 59"/>
                <a:gd name="T7" fmla="*/ 65 h 102"/>
                <a:gd name="T8" fmla="*/ 43 w 59"/>
                <a:gd name="T9" fmla="*/ 20 h 102"/>
                <a:gd name="T10" fmla="*/ 27 w 59"/>
                <a:gd name="T11" fmla="*/ 58 h 102"/>
                <a:gd name="T12" fmla="*/ 59 w 59"/>
                <a:gd name="T13" fmla="*/ 58 h 102"/>
                <a:gd name="T14" fmla="*/ 43 w 59"/>
                <a:gd name="T15" fmla="*/ 20 h 102"/>
                <a:gd name="T16" fmla="*/ 43 w 59"/>
                <a:gd name="T17" fmla="*/ 83 h 102"/>
                <a:gd name="T18" fmla="*/ 26 w 59"/>
                <a:gd name="T19" fmla="*/ 76 h 102"/>
                <a:gd name="T20" fmla="*/ 18 w 59"/>
                <a:gd name="T21" fmla="*/ 58 h 102"/>
                <a:gd name="T22" fmla="*/ 27 w 59"/>
                <a:gd name="T23" fmla="*/ 31 h 102"/>
                <a:gd name="T24" fmla="*/ 35 w 59"/>
                <a:gd name="T25" fmla="*/ 16 h 102"/>
                <a:gd name="T26" fmla="*/ 38 w 59"/>
                <a:gd name="T27" fmla="*/ 12 h 102"/>
                <a:gd name="T28" fmla="*/ 29 w 59"/>
                <a:gd name="T29" fmla="*/ 0 h 102"/>
                <a:gd name="T30" fmla="*/ 0 w 59"/>
                <a:gd name="T31" fmla="*/ 61 h 102"/>
                <a:gd name="T32" fmla="*/ 53 w 59"/>
                <a:gd name="T33" fmla="*/ 81 h 102"/>
                <a:gd name="T34" fmla="*/ 43 w 59"/>
                <a:gd name="T35"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02">
                  <a:moveTo>
                    <a:pt x="37" y="65"/>
                  </a:moveTo>
                  <a:cubicBezTo>
                    <a:pt x="37" y="60"/>
                    <a:pt x="43" y="51"/>
                    <a:pt x="43" y="51"/>
                  </a:cubicBezTo>
                  <a:cubicBezTo>
                    <a:pt x="43" y="51"/>
                    <a:pt x="49" y="60"/>
                    <a:pt x="49" y="65"/>
                  </a:cubicBezTo>
                  <a:cubicBezTo>
                    <a:pt x="49" y="74"/>
                    <a:pt x="37" y="74"/>
                    <a:pt x="37" y="65"/>
                  </a:cubicBezTo>
                  <a:moveTo>
                    <a:pt x="43" y="20"/>
                  </a:moveTo>
                  <a:cubicBezTo>
                    <a:pt x="43" y="20"/>
                    <a:pt x="27" y="46"/>
                    <a:pt x="27" y="58"/>
                  </a:cubicBezTo>
                  <a:cubicBezTo>
                    <a:pt x="27" y="81"/>
                    <a:pt x="59" y="81"/>
                    <a:pt x="59" y="58"/>
                  </a:cubicBezTo>
                  <a:cubicBezTo>
                    <a:pt x="59" y="46"/>
                    <a:pt x="43" y="20"/>
                    <a:pt x="43" y="20"/>
                  </a:cubicBezTo>
                  <a:moveTo>
                    <a:pt x="43" y="83"/>
                  </a:moveTo>
                  <a:cubicBezTo>
                    <a:pt x="36" y="83"/>
                    <a:pt x="30" y="81"/>
                    <a:pt x="26" y="76"/>
                  </a:cubicBezTo>
                  <a:cubicBezTo>
                    <a:pt x="22" y="73"/>
                    <a:pt x="18" y="67"/>
                    <a:pt x="18" y="58"/>
                  </a:cubicBezTo>
                  <a:cubicBezTo>
                    <a:pt x="18" y="52"/>
                    <a:pt x="21" y="43"/>
                    <a:pt x="27" y="31"/>
                  </a:cubicBezTo>
                  <a:cubicBezTo>
                    <a:pt x="31" y="23"/>
                    <a:pt x="35" y="16"/>
                    <a:pt x="35" y="16"/>
                  </a:cubicBezTo>
                  <a:cubicBezTo>
                    <a:pt x="38" y="12"/>
                    <a:pt x="38" y="12"/>
                    <a:pt x="38" y="12"/>
                  </a:cubicBezTo>
                  <a:cubicBezTo>
                    <a:pt x="33" y="5"/>
                    <a:pt x="29" y="0"/>
                    <a:pt x="29" y="0"/>
                  </a:cubicBezTo>
                  <a:cubicBezTo>
                    <a:pt x="29" y="0"/>
                    <a:pt x="0" y="37"/>
                    <a:pt x="0" y="61"/>
                  </a:cubicBezTo>
                  <a:cubicBezTo>
                    <a:pt x="0" y="96"/>
                    <a:pt x="38" y="102"/>
                    <a:pt x="53" y="81"/>
                  </a:cubicBezTo>
                  <a:cubicBezTo>
                    <a:pt x="50" y="82"/>
                    <a:pt x="46" y="83"/>
                    <a:pt x="43"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6" name="Icon"/>
            <p:cNvSpPr>
              <a:spLocks noEditPoints="1"/>
            </p:cNvSpPr>
            <p:nvPr/>
          </p:nvSpPr>
          <p:spPr bwMode="auto">
            <a:xfrm>
              <a:off x="2495888" y="7074764"/>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7" name="Icon"/>
            <p:cNvSpPr>
              <a:spLocks noEditPoints="1"/>
            </p:cNvSpPr>
            <p:nvPr/>
          </p:nvSpPr>
          <p:spPr bwMode="auto">
            <a:xfrm>
              <a:off x="5623450" y="5872474"/>
              <a:ext cx="356821" cy="410638"/>
            </a:xfrm>
            <a:custGeom>
              <a:avLst/>
              <a:gdLst>
                <a:gd name="T0" fmla="*/ 21 w 202"/>
                <a:gd name="T1" fmla="*/ 167 h 233"/>
                <a:gd name="T2" fmla="*/ 1 w 202"/>
                <a:gd name="T3" fmla="*/ 214 h 233"/>
                <a:gd name="T4" fmla="*/ 7 w 202"/>
                <a:gd name="T5" fmla="*/ 219 h 233"/>
                <a:gd name="T6" fmla="*/ 70 w 202"/>
                <a:gd name="T7" fmla="*/ 131 h 233"/>
                <a:gd name="T8" fmla="*/ 60 w 202"/>
                <a:gd name="T9" fmla="*/ 120 h 233"/>
                <a:gd name="T10" fmla="*/ 43 w 202"/>
                <a:gd name="T11" fmla="*/ 126 h 233"/>
                <a:gd name="T12" fmla="*/ 21 w 202"/>
                <a:gd name="T13" fmla="*/ 167 h 233"/>
                <a:gd name="T14" fmla="*/ 81 w 202"/>
                <a:gd name="T15" fmla="*/ 101 h 233"/>
                <a:gd name="T16" fmla="*/ 84 w 202"/>
                <a:gd name="T17" fmla="*/ 84 h 233"/>
                <a:gd name="T18" fmla="*/ 59 w 202"/>
                <a:gd name="T19" fmla="*/ 46 h 233"/>
                <a:gd name="T20" fmla="*/ 28 w 202"/>
                <a:gd name="T21" fmla="*/ 4 h 233"/>
                <a:gd name="T22" fmla="*/ 21 w 202"/>
                <a:gd name="T23" fmla="*/ 7 h 233"/>
                <a:gd name="T24" fmla="*/ 66 w 202"/>
                <a:gd name="T25" fmla="*/ 104 h 233"/>
                <a:gd name="T26" fmla="*/ 75 w 202"/>
                <a:gd name="T27" fmla="*/ 100 h 233"/>
                <a:gd name="T28" fmla="*/ 81 w 202"/>
                <a:gd name="T29" fmla="*/ 101 h 233"/>
                <a:gd name="T30" fmla="*/ 198 w 202"/>
                <a:gd name="T31" fmla="*/ 124 h 233"/>
                <a:gd name="T32" fmla="*/ 91 w 202"/>
                <a:gd name="T33" fmla="*/ 114 h 233"/>
                <a:gd name="T34" fmla="*/ 91 w 202"/>
                <a:gd name="T35" fmla="*/ 116 h 233"/>
                <a:gd name="T36" fmla="*/ 86 w 202"/>
                <a:gd name="T37" fmla="*/ 128 h 233"/>
                <a:gd name="T38" fmla="*/ 99 w 202"/>
                <a:gd name="T39" fmla="*/ 140 h 233"/>
                <a:gd name="T40" fmla="*/ 145 w 202"/>
                <a:gd name="T41" fmla="*/ 138 h 233"/>
                <a:gd name="T42" fmla="*/ 197 w 202"/>
                <a:gd name="T43" fmla="*/ 132 h 233"/>
                <a:gd name="T44" fmla="*/ 198 w 202"/>
                <a:gd name="T45" fmla="*/ 124 h 233"/>
                <a:gd name="T46" fmla="*/ 75 w 202"/>
                <a:gd name="T47" fmla="*/ 125 h 233"/>
                <a:gd name="T48" fmla="*/ 67 w 202"/>
                <a:gd name="T49" fmla="*/ 116 h 233"/>
                <a:gd name="T50" fmla="*/ 75 w 202"/>
                <a:gd name="T51" fmla="*/ 107 h 233"/>
                <a:gd name="T52" fmla="*/ 84 w 202"/>
                <a:gd name="T53" fmla="*/ 116 h 233"/>
                <a:gd name="T54" fmla="*/ 75 w 202"/>
                <a:gd name="T55" fmla="*/ 125 h 233"/>
                <a:gd name="T56" fmla="*/ 68 w 202"/>
                <a:gd name="T57" fmla="*/ 141 h 233"/>
                <a:gd name="T58" fmla="*/ 79 w 202"/>
                <a:gd name="T59" fmla="*/ 128 h 233"/>
                <a:gd name="T60" fmla="*/ 84 w 202"/>
                <a:gd name="T61" fmla="*/ 134 h 233"/>
                <a:gd name="T62" fmla="*/ 93 w 202"/>
                <a:gd name="T63" fmla="*/ 233 h 233"/>
                <a:gd name="T64" fmla="*/ 61 w 202"/>
                <a:gd name="T65" fmla="*/ 233 h 233"/>
                <a:gd name="T66" fmla="*/ 68 w 202"/>
                <a:gd name="T67"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 h="233">
                  <a:moveTo>
                    <a:pt x="21" y="167"/>
                  </a:moveTo>
                  <a:cubicBezTo>
                    <a:pt x="12" y="188"/>
                    <a:pt x="2" y="211"/>
                    <a:pt x="1" y="214"/>
                  </a:cubicBezTo>
                  <a:cubicBezTo>
                    <a:pt x="0" y="219"/>
                    <a:pt x="5" y="222"/>
                    <a:pt x="7" y="219"/>
                  </a:cubicBezTo>
                  <a:cubicBezTo>
                    <a:pt x="9" y="216"/>
                    <a:pt x="55" y="151"/>
                    <a:pt x="70" y="131"/>
                  </a:cubicBezTo>
                  <a:cubicBezTo>
                    <a:pt x="65" y="129"/>
                    <a:pt x="62" y="125"/>
                    <a:pt x="60" y="120"/>
                  </a:cubicBezTo>
                  <a:cubicBezTo>
                    <a:pt x="54" y="121"/>
                    <a:pt x="48" y="123"/>
                    <a:pt x="43" y="126"/>
                  </a:cubicBezTo>
                  <a:cubicBezTo>
                    <a:pt x="37" y="130"/>
                    <a:pt x="30" y="147"/>
                    <a:pt x="21" y="167"/>
                  </a:cubicBezTo>
                  <a:moveTo>
                    <a:pt x="81" y="101"/>
                  </a:moveTo>
                  <a:cubicBezTo>
                    <a:pt x="83" y="96"/>
                    <a:pt x="84" y="90"/>
                    <a:pt x="84" y="84"/>
                  </a:cubicBezTo>
                  <a:cubicBezTo>
                    <a:pt x="83" y="78"/>
                    <a:pt x="72" y="63"/>
                    <a:pt x="59" y="46"/>
                  </a:cubicBezTo>
                  <a:cubicBezTo>
                    <a:pt x="46" y="26"/>
                    <a:pt x="31" y="6"/>
                    <a:pt x="28" y="4"/>
                  </a:cubicBezTo>
                  <a:cubicBezTo>
                    <a:pt x="25" y="0"/>
                    <a:pt x="20" y="4"/>
                    <a:pt x="21" y="7"/>
                  </a:cubicBezTo>
                  <a:cubicBezTo>
                    <a:pt x="22" y="10"/>
                    <a:pt x="54" y="79"/>
                    <a:pt x="66" y="104"/>
                  </a:cubicBezTo>
                  <a:cubicBezTo>
                    <a:pt x="68" y="102"/>
                    <a:pt x="72" y="100"/>
                    <a:pt x="75" y="100"/>
                  </a:cubicBezTo>
                  <a:cubicBezTo>
                    <a:pt x="77" y="100"/>
                    <a:pt x="79" y="101"/>
                    <a:pt x="81" y="101"/>
                  </a:cubicBezTo>
                  <a:moveTo>
                    <a:pt x="198" y="124"/>
                  </a:moveTo>
                  <a:cubicBezTo>
                    <a:pt x="194" y="124"/>
                    <a:pt x="117" y="117"/>
                    <a:pt x="91" y="114"/>
                  </a:cubicBezTo>
                  <a:cubicBezTo>
                    <a:pt x="91" y="115"/>
                    <a:pt x="91" y="115"/>
                    <a:pt x="91" y="116"/>
                  </a:cubicBezTo>
                  <a:cubicBezTo>
                    <a:pt x="91" y="121"/>
                    <a:pt x="89" y="125"/>
                    <a:pt x="86" y="128"/>
                  </a:cubicBezTo>
                  <a:cubicBezTo>
                    <a:pt x="89" y="133"/>
                    <a:pt x="94" y="137"/>
                    <a:pt x="99" y="140"/>
                  </a:cubicBezTo>
                  <a:cubicBezTo>
                    <a:pt x="105" y="143"/>
                    <a:pt x="124" y="140"/>
                    <a:pt x="145" y="138"/>
                  </a:cubicBezTo>
                  <a:cubicBezTo>
                    <a:pt x="169" y="136"/>
                    <a:pt x="194" y="133"/>
                    <a:pt x="197" y="132"/>
                  </a:cubicBezTo>
                  <a:cubicBezTo>
                    <a:pt x="202" y="131"/>
                    <a:pt x="202" y="125"/>
                    <a:pt x="198" y="124"/>
                  </a:cubicBezTo>
                  <a:moveTo>
                    <a:pt x="75" y="125"/>
                  </a:moveTo>
                  <a:cubicBezTo>
                    <a:pt x="70" y="125"/>
                    <a:pt x="67" y="121"/>
                    <a:pt x="67" y="116"/>
                  </a:cubicBezTo>
                  <a:cubicBezTo>
                    <a:pt x="67" y="111"/>
                    <a:pt x="70" y="107"/>
                    <a:pt x="75" y="107"/>
                  </a:cubicBezTo>
                  <a:cubicBezTo>
                    <a:pt x="80" y="107"/>
                    <a:pt x="84" y="111"/>
                    <a:pt x="84" y="116"/>
                  </a:cubicBezTo>
                  <a:cubicBezTo>
                    <a:pt x="84" y="121"/>
                    <a:pt x="80" y="125"/>
                    <a:pt x="75" y="125"/>
                  </a:cubicBezTo>
                  <a:moveTo>
                    <a:pt x="68" y="141"/>
                  </a:moveTo>
                  <a:cubicBezTo>
                    <a:pt x="79" y="128"/>
                    <a:pt x="79" y="128"/>
                    <a:pt x="79" y="128"/>
                  </a:cubicBezTo>
                  <a:cubicBezTo>
                    <a:pt x="84" y="134"/>
                    <a:pt x="84" y="134"/>
                    <a:pt x="84" y="134"/>
                  </a:cubicBezTo>
                  <a:cubicBezTo>
                    <a:pt x="93" y="233"/>
                    <a:pt x="93" y="233"/>
                    <a:pt x="93" y="233"/>
                  </a:cubicBezTo>
                  <a:cubicBezTo>
                    <a:pt x="61" y="233"/>
                    <a:pt x="61" y="233"/>
                    <a:pt x="61" y="233"/>
                  </a:cubicBezTo>
                  <a:lnTo>
                    <a:pt x="68" y="1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348" name="Icon"/>
            <p:cNvSpPr>
              <a:spLocks noChangeAspect="1" noEditPoints="1"/>
            </p:cNvSpPr>
            <p:nvPr/>
          </p:nvSpPr>
          <p:spPr bwMode="auto">
            <a:xfrm>
              <a:off x="5586621" y="6457628"/>
              <a:ext cx="368203" cy="431904"/>
            </a:xfrm>
            <a:custGeom>
              <a:avLst/>
              <a:gdLst>
                <a:gd name="T0" fmla="*/ 39 w 342"/>
                <a:gd name="T1" fmla="*/ 152 h 402"/>
                <a:gd name="T2" fmla="*/ 2 w 342"/>
                <a:gd name="T3" fmla="*/ 243 h 402"/>
                <a:gd name="T4" fmla="*/ 0 w 342"/>
                <a:gd name="T5" fmla="*/ 250 h 402"/>
                <a:gd name="T6" fmla="*/ 16 w 342"/>
                <a:gd name="T7" fmla="*/ 265 h 402"/>
                <a:gd name="T8" fmla="*/ 39 w 342"/>
                <a:gd name="T9" fmla="*/ 265 h 402"/>
                <a:gd name="T10" fmla="*/ 39 w 342"/>
                <a:gd name="T11" fmla="*/ 323 h 402"/>
                <a:gd name="T12" fmla="*/ 69 w 342"/>
                <a:gd name="T13" fmla="*/ 353 h 402"/>
                <a:gd name="T14" fmla="*/ 69 w 342"/>
                <a:gd name="T15" fmla="*/ 353 h 402"/>
                <a:gd name="T16" fmla="*/ 115 w 342"/>
                <a:gd name="T17" fmla="*/ 402 h 402"/>
                <a:gd name="T18" fmla="*/ 295 w 342"/>
                <a:gd name="T19" fmla="*/ 261 h 402"/>
                <a:gd name="T20" fmla="*/ 191 w 342"/>
                <a:gd name="T21" fmla="*/ 0 h 402"/>
                <a:gd name="T22" fmla="*/ 144 w 342"/>
                <a:gd name="T23" fmla="*/ 147 h 402"/>
                <a:gd name="T24" fmla="*/ 139 w 342"/>
                <a:gd name="T25" fmla="*/ 147 h 402"/>
                <a:gd name="T26" fmla="*/ 127 w 342"/>
                <a:gd name="T27" fmla="*/ 131 h 402"/>
                <a:gd name="T28" fmla="*/ 104 w 342"/>
                <a:gd name="T29" fmla="*/ 130 h 402"/>
                <a:gd name="T30" fmla="*/ 100 w 342"/>
                <a:gd name="T31" fmla="*/ 123 h 402"/>
                <a:gd name="T32" fmla="*/ 109 w 342"/>
                <a:gd name="T33" fmla="*/ 108 h 402"/>
                <a:gd name="T34" fmla="*/ 109 w 342"/>
                <a:gd name="T35" fmla="*/ 100 h 402"/>
                <a:gd name="T36" fmla="*/ 102 w 342"/>
                <a:gd name="T37" fmla="*/ 82 h 402"/>
                <a:gd name="T38" fmla="*/ 104 w 342"/>
                <a:gd name="T39" fmla="*/ 78 h 402"/>
                <a:gd name="T40" fmla="*/ 127 w 342"/>
                <a:gd name="T41" fmla="*/ 76 h 402"/>
                <a:gd name="T42" fmla="*/ 139 w 342"/>
                <a:gd name="T43" fmla="*/ 61 h 402"/>
                <a:gd name="T44" fmla="*/ 144 w 342"/>
                <a:gd name="T45" fmla="*/ 61 h 402"/>
                <a:gd name="T46" fmla="*/ 156 w 342"/>
                <a:gd name="T47" fmla="*/ 80 h 402"/>
                <a:gd name="T48" fmla="*/ 174 w 342"/>
                <a:gd name="T49" fmla="*/ 81 h 402"/>
                <a:gd name="T50" fmla="*/ 178 w 342"/>
                <a:gd name="T51" fmla="*/ 88 h 402"/>
                <a:gd name="T52" fmla="*/ 168 w 342"/>
                <a:gd name="T53" fmla="*/ 104 h 402"/>
                <a:gd name="T54" fmla="*/ 178 w 342"/>
                <a:gd name="T55" fmla="*/ 120 h 402"/>
                <a:gd name="T56" fmla="*/ 176 w 342"/>
                <a:gd name="T57" fmla="*/ 125 h 402"/>
                <a:gd name="T58" fmla="*/ 156 w 342"/>
                <a:gd name="T59" fmla="*/ 128 h 402"/>
                <a:gd name="T60" fmla="*/ 285 w 342"/>
                <a:gd name="T61" fmla="*/ 182 h 402"/>
                <a:gd name="T62" fmla="*/ 281 w 342"/>
                <a:gd name="T63" fmla="*/ 189 h 402"/>
                <a:gd name="T64" fmla="*/ 262 w 342"/>
                <a:gd name="T65" fmla="*/ 189 h 402"/>
                <a:gd name="T66" fmla="*/ 254 w 342"/>
                <a:gd name="T67" fmla="*/ 214 h 402"/>
                <a:gd name="T68" fmla="*/ 246 w 342"/>
                <a:gd name="T69" fmla="*/ 217 h 402"/>
                <a:gd name="T70" fmla="*/ 231 w 342"/>
                <a:gd name="T71" fmla="*/ 204 h 402"/>
                <a:gd name="T72" fmla="*/ 221 w 342"/>
                <a:gd name="T73" fmla="*/ 204 h 402"/>
                <a:gd name="T74" fmla="*/ 206 w 342"/>
                <a:gd name="T75" fmla="*/ 217 h 402"/>
                <a:gd name="T76" fmla="*/ 198 w 342"/>
                <a:gd name="T77" fmla="*/ 214 h 402"/>
                <a:gd name="T78" fmla="*/ 191 w 342"/>
                <a:gd name="T79" fmla="*/ 190 h 402"/>
                <a:gd name="T80" fmla="*/ 171 w 342"/>
                <a:gd name="T81" fmla="*/ 190 h 402"/>
                <a:gd name="T82" fmla="*/ 167 w 342"/>
                <a:gd name="T83" fmla="*/ 183 h 402"/>
                <a:gd name="T84" fmla="*/ 177 w 342"/>
                <a:gd name="T85" fmla="*/ 159 h 402"/>
                <a:gd name="T86" fmla="*/ 162 w 342"/>
                <a:gd name="T87" fmla="*/ 146 h 402"/>
                <a:gd name="T88" fmla="*/ 163 w 342"/>
                <a:gd name="T89" fmla="*/ 138 h 402"/>
                <a:gd name="T90" fmla="*/ 186 w 342"/>
                <a:gd name="T91" fmla="*/ 127 h 402"/>
                <a:gd name="T92" fmla="*/ 182 w 342"/>
                <a:gd name="T93" fmla="*/ 107 h 402"/>
                <a:gd name="T94" fmla="*/ 188 w 342"/>
                <a:gd name="T95" fmla="*/ 101 h 402"/>
                <a:gd name="T96" fmla="*/ 214 w 342"/>
                <a:gd name="T97" fmla="*/ 107 h 402"/>
                <a:gd name="T98" fmla="*/ 227 w 342"/>
                <a:gd name="T99" fmla="*/ 90 h 402"/>
                <a:gd name="T100" fmla="*/ 232 w 342"/>
                <a:gd name="T101" fmla="*/ 90 h 402"/>
                <a:gd name="T102" fmla="*/ 248 w 342"/>
                <a:gd name="T103" fmla="*/ 110 h 402"/>
                <a:gd name="T104" fmla="*/ 268 w 342"/>
                <a:gd name="T105" fmla="*/ 106 h 402"/>
                <a:gd name="T106" fmla="*/ 272 w 342"/>
                <a:gd name="T107" fmla="*/ 109 h 402"/>
                <a:gd name="T108" fmla="*/ 272 w 342"/>
                <a:gd name="T109" fmla="*/ 135 h 402"/>
                <a:gd name="T110" fmla="*/ 290 w 342"/>
                <a:gd name="T111" fmla="*/ 145 h 402"/>
                <a:gd name="T112" fmla="*/ 291 w 342"/>
                <a:gd name="T113" fmla="*/ 149 h 402"/>
                <a:gd name="T114" fmla="*/ 274 w 342"/>
                <a:gd name="T115" fmla="*/ 169 h 402"/>
                <a:gd name="T116" fmla="*/ 150 w 342"/>
                <a:gd name="T117" fmla="*/ 104 h 402"/>
                <a:gd name="T118" fmla="*/ 127 w 342"/>
                <a:gd name="T119" fmla="*/ 104 h 402"/>
                <a:gd name="T120" fmla="*/ 150 w 342"/>
                <a:gd name="T121" fmla="*/ 104 h 402"/>
                <a:gd name="T122" fmla="*/ 226 w 342"/>
                <a:gd name="T123" fmla="*/ 171 h 402"/>
                <a:gd name="T124" fmla="*/ 226 w 342"/>
                <a:gd name="T125" fmla="*/ 13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 h="402">
                  <a:moveTo>
                    <a:pt x="191" y="0"/>
                  </a:moveTo>
                  <a:cubicBezTo>
                    <a:pt x="107" y="0"/>
                    <a:pt x="39" y="68"/>
                    <a:pt x="39" y="152"/>
                  </a:cubicBezTo>
                  <a:cubicBezTo>
                    <a:pt x="39" y="157"/>
                    <a:pt x="39" y="163"/>
                    <a:pt x="40" y="168"/>
                  </a:cubicBezTo>
                  <a:cubicBezTo>
                    <a:pt x="2" y="243"/>
                    <a:pt x="2" y="243"/>
                    <a:pt x="2" y="243"/>
                  </a:cubicBezTo>
                  <a:cubicBezTo>
                    <a:pt x="2" y="243"/>
                    <a:pt x="2" y="243"/>
                    <a:pt x="2" y="243"/>
                  </a:cubicBezTo>
                  <a:cubicBezTo>
                    <a:pt x="1" y="245"/>
                    <a:pt x="0" y="247"/>
                    <a:pt x="0" y="250"/>
                  </a:cubicBezTo>
                  <a:cubicBezTo>
                    <a:pt x="0" y="258"/>
                    <a:pt x="7" y="265"/>
                    <a:pt x="16" y="265"/>
                  </a:cubicBezTo>
                  <a:cubicBezTo>
                    <a:pt x="16" y="265"/>
                    <a:pt x="16" y="265"/>
                    <a:pt x="16" y="265"/>
                  </a:cubicBezTo>
                  <a:cubicBezTo>
                    <a:pt x="16" y="265"/>
                    <a:pt x="16" y="265"/>
                    <a:pt x="16" y="265"/>
                  </a:cubicBezTo>
                  <a:cubicBezTo>
                    <a:pt x="39" y="265"/>
                    <a:pt x="39" y="265"/>
                    <a:pt x="39" y="265"/>
                  </a:cubicBezTo>
                  <a:cubicBezTo>
                    <a:pt x="39" y="323"/>
                    <a:pt x="39" y="323"/>
                    <a:pt x="39" y="323"/>
                  </a:cubicBezTo>
                  <a:cubicBezTo>
                    <a:pt x="39" y="323"/>
                    <a:pt x="39" y="323"/>
                    <a:pt x="39" y="323"/>
                  </a:cubicBezTo>
                  <a:cubicBezTo>
                    <a:pt x="39" y="323"/>
                    <a:pt x="39" y="323"/>
                    <a:pt x="39" y="323"/>
                  </a:cubicBezTo>
                  <a:cubicBezTo>
                    <a:pt x="39" y="340"/>
                    <a:pt x="53" y="353"/>
                    <a:pt x="69" y="353"/>
                  </a:cubicBezTo>
                  <a:cubicBezTo>
                    <a:pt x="69" y="353"/>
                    <a:pt x="69" y="353"/>
                    <a:pt x="69" y="353"/>
                  </a:cubicBezTo>
                  <a:cubicBezTo>
                    <a:pt x="69" y="353"/>
                    <a:pt x="69" y="353"/>
                    <a:pt x="69" y="353"/>
                  </a:cubicBezTo>
                  <a:cubicBezTo>
                    <a:pt x="115" y="353"/>
                    <a:pt x="115" y="353"/>
                    <a:pt x="115" y="353"/>
                  </a:cubicBezTo>
                  <a:cubicBezTo>
                    <a:pt x="115" y="402"/>
                    <a:pt x="115" y="402"/>
                    <a:pt x="115" y="402"/>
                  </a:cubicBezTo>
                  <a:cubicBezTo>
                    <a:pt x="295" y="402"/>
                    <a:pt x="295" y="402"/>
                    <a:pt x="295" y="402"/>
                  </a:cubicBezTo>
                  <a:cubicBezTo>
                    <a:pt x="295" y="261"/>
                    <a:pt x="295" y="261"/>
                    <a:pt x="295" y="261"/>
                  </a:cubicBezTo>
                  <a:cubicBezTo>
                    <a:pt x="324" y="234"/>
                    <a:pt x="342" y="195"/>
                    <a:pt x="342" y="152"/>
                  </a:cubicBezTo>
                  <a:cubicBezTo>
                    <a:pt x="342" y="68"/>
                    <a:pt x="274" y="0"/>
                    <a:pt x="191" y="0"/>
                  </a:cubicBezTo>
                  <a:close/>
                  <a:moveTo>
                    <a:pt x="150" y="131"/>
                  </a:moveTo>
                  <a:cubicBezTo>
                    <a:pt x="144" y="147"/>
                    <a:pt x="144" y="147"/>
                    <a:pt x="144" y="147"/>
                  </a:cubicBezTo>
                  <a:cubicBezTo>
                    <a:pt x="141" y="147"/>
                    <a:pt x="141" y="147"/>
                    <a:pt x="141" y="147"/>
                  </a:cubicBezTo>
                  <a:cubicBezTo>
                    <a:pt x="139" y="147"/>
                    <a:pt x="139" y="147"/>
                    <a:pt x="139" y="147"/>
                  </a:cubicBezTo>
                  <a:cubicBezTo>
                    <a:pt x="133" y="147"/>
                    <a:pt x="133" y="147"/>
                    <a:pt x="133" y="147"/>
                  </a:cubicBezTo>
                  <a:cubicBezTo>
                    <a:pt x="127" y="131"/>
                    <a:pt x="127" y="131"/>
                    <a:pt x="127" y="131"/>
                  </a:cubicBezTo>
                  <a:cubicBezTo>
                    <a:pt x="124" y="130"/>
                    <a:pt x="122" y="129"/>
                    <a:pt x="120" y="128"/>
                  </a:cubicBezTo>
                  <a:cubicBezTo>
                    <a:pt x="104" y="130"/>
                    <a:pt x="104" y="130"/>
                    <a:pt x="104" y="130"/>
                  </a:cubicBezTo>
                  <a:cubicBezTo>
                    <a:pt x="101" y="125"/>
                    <a:pt x="101" y="125"/>
                    <a:pt x="101" y="125"/>
                  </a:cubicBezTo>
                  <a:cubicBezTo>
                    <a:pt x="100" y="123"/>
                    <a:pt x="100" y="123"/>
                    <a:pt x="100" y="123"/>
                  </a:cubicBezTo>
                  <a:cubicBezTo>
                    <a:pt x="98" y="120"/>
                    <a:pt x="98" y="120"/>
                    <a:pt x="98" y="120"/>
                  </a:cubicBezTo>
                  <a:cubicBezTo>
                    <a:pt x="109" y="108"/>
                    <a:pt x="109" y="108"/>
                    <a:pt x="109" y="108"/>
                  </a:cubicBezTo>
                  <a:cubicBezTo>
                    <a:pt x="109" y="106"/>
                    <a:pt x="108" y="105"/>
                    <a:pt x="108" y="104"/>
                  </a:cubicBezTo>
                  <a:cubicBezTo>
                    <a:pt x="108" y="103"/>
                    <a:pt x="109" y="102"/>
                    <a:pt x="109" y="100"/>
                  </a:cubicBezTo>
                  <a:cubicBezTo>
                    <a:pt x="98" y="88"/>
                    <a:pt x="98" y="88"/>
                    <a:pt x="98" y="88"/>
                  </a:cubicBezTo>
                  <a:cubicBezTo>
                    <a:pt x="102" y="82"/>
                    <a:pt x="102" y="82"/>
                    <a:pt x="102" y="82"/>
                  </a:cubicBezTo>
                  <a:cubicBezTo>
                    <a:pt x="102" y="81"/>
                    <a:pt x="102" y="81"/>
                    <a:pt x="102" y="81"/>
                  </a:cubicBezTo>
                  <a:cubicBezTo>
                    <a:pt x="104" y="78"/>
                    <a:pt x="104" y="78"/>
                    <a:pt x="104" y="78"/>
                  </a:cubicBezTo>
                  <a:cubicBezTo>
                    <a:pt x="120" y="80"/>
                    <a:pt x="120" y="80"/>
                    <a:pt x="120" y="80"/>
                  </a:cubicBezTo>
                  <a:cubicBezTo>
                    <a:pt x="122" y="79"/>
                    <a:pt x="124" y="77"/>
                    <a:pt x="127" y="76"/>
                  </a:cubicBezTo>
                  <a:cubicBezTo>
                    <a:pt x="133" y="61"/>
                    <a:pt x="133" y="61"/>
                    <a:pt x="133" y="61"/>
                  </a:cubicBezTo>
                  <a:cubicBezTo>
                    <a:pt x="139" y="61"/>
                    <a:pt x="139" y="61"/>
                    <a:pt x="139" y="61"/>
                  </a:cubicBezTo>
                  <a:cubicBezTo>
                    <a:pt x="141" y="61"/>
                    <a:pt x="141" y="61"/>
                    <a:pt x="141" y="61"/>
                  </a:cubicBezTo>
                  <a:cubicBezTo>
                    <a:pt x="144" y="61"/>
                    <a:pt x="144" y="61"/>
                    <a:pt x="144" y="61"/>
                  </a:cubicBezTo>
                  <a:cubicBezTo>
                    <a:pt x="150" y="76"/>
                    <a:pt x="150" y="76"/>
                    <a:pt x="150" y="76"/>
                  </a:cubicBezTo>
                  <a:cubicBezTo>
                    <a:pt x="152" y="77"/>
                    <a:pt x="154" y="79"/>
                    <a:pt x="156" y="80"/>
                  </a:cubicBezTo>
                  <a:cubicBezTo>
                    <a:pt x="173" y="78"/>
                    <a:pt x="173" y="78"/>
                    <a:pt x="173" y="78"/>
                  </a:cubicBezTo>
                  <a:cubicBezTo>
                    <a:pt x="174" y="81"/>
                    <a:pt x="174" y="81"/>
                    <a:pt x="174" y="81"/>
                  </a:cubicBezTo>
                  <a:cubicBezTo>
                    <a:pt x="175" y="82"/>
                    <a:pt x="175" y="82"/>
                    <a:pt x="175" y="82"/>
                  </a:cubicBezTo>
                  <a:cubicBezTo>
                    <a:pt x="178" y="88"/>
                    <a:pt x="178" y="88"/>
                    <a:pt x="178" y="88"/>
                  </a:cubicBezTo>
                  <a:cubicBezTo>
                    <a:pt x="168" y="100"/>
                    <a:pt x="168" y="100"/>
                    <a:pt x="168" y="100"/>
                  </a:cubicBezTo>
                  <a:cubicBezTo>
                    <a:pt x="168" y="102"/>
                    <a:pt x="168" y="103"/>
                    <a:pt x="168" y="104"/>
                  </a:cubicBezTo>
                  <a:cubicBezTo>
                    <a:pt x="168" y="105"/>
                    <a:pt x="168" y="106"/>
                    <a:pt x="168" y="108"/>
                  </a:cubicBezTo>
                  <a:cubicBezTo>
                    <a:pt x="178" y="120"/>
                    <a:pt x="178" y="120"/>
                    <a:pt x="178" y="120"/>
                  </a:cubicBezTo>
                  <a:cubicBezTo>
                    <a:pt x="177" y="123"/>
                    <a:pt x="177" y="123"/>
                    <a:pt x="177" y="123"/>
                  </a:cubicBezTo>
                  <a:cubicBezTo>
                    <a:pt x="176" y="125"/>
                    <a:pt x="176" y="125"/>
                    <a:pt x="176" y="125"/>
                  </a:cubicBezTo>
                  <a:cubicBezTo>
                    <a:pt x="173" y="130"/>
                    <a:pt x="173" y="130"/>
                    <a:pt x="173" y="130"/>
                  </a:cubicBezTo>
                  <a:cubicBezTo>
                    <a:pt x="156" y="128"/>
                    <a:pt x="156" y="128"/>
                    <a:pt x="156" y="128"/>
                  </a:cubicBezTo>
                  <a:cubicBezTo>
                    <a:pt x="154" y="129"/>
                    <a:pt x="152" y="130"/>
                    <a:pt x="150" y="131"/>
                  </a:cubicBezTo>
                  <a:close/>
                  <a:moveTo>
                    <a:pt x="285" y="182"/>
                  </a:moveTo>
                  <a:cubicBezTo>
                    <a:pt x="281" y="188"/>
                    <a:pt x="281" y="188"/>
                    <a:pt x="281" y="188"/>
                  </a:cubicBezTo>
                  <a:cubicBezTo>
                    <a:pt x="281" y="189"/>
                    <a:pt x="281" y="189"/>
                    <a:pt x="281" y="189"/>
                  </a:cubicBezTo>
                  <a:cubicBezTo>
                    <a:pt x="279" y="192"/>
                    <a:pt x="279" y="192"/>
                    <a:pt x="279" y="192"/>
                  </a:cubicBezTo>
                  <a:cubicBezTo>
                    <a:pt x="262" y="189"/>
                    <a:pt x="262" y="189"/>
                    <a:pt x="262" y="189"/>
                  </a:cubicBezTo>
                  <a:cubicBezTo>
                    <a:pt x="259" y="192"/>
                    <a:pt x="257" y="194"/>
                    <a:pt x="254" y="196"/>
                  </a:cubicBezTo>
                  <a:cubicBezTo>
                    <a:pt x="254" y="214"/>
                    <a:pt x="254" y="214"/>
                    <a:pt x="254" y="214"/>
                  </a:cubicBezTo>
                  <a:cubicBezTo>
                    <a:pt x="247" y="216"/>
                    <a:pt x="247" y="216"/>
                    <a:pt x="247" y="216"/>
                  </a:cubicBezTo>
                  <a:cubicBezTo>
                    <a:pt x="246" y="217"/>
                    <a:pt x="246" y="217"/>
                    <a:pt x="246" y="217"/>
                  </a:cubicBezTo>
                  <a:cubicBezTo>
                    <a:pt x="243" y="218"/>
                    <a:pt x="243" y="218"/>
                    <a:pt x="243" y="218"/>
                  </a:cubicBezTo>
                  <a:cubicBezTo>
                    <a:pt x="231" y="204"/>
                    <a:pt x="231" y="204"/>
                    <a:pt x="231" y="204"/>
                  </a:cubicBezTo>
                  <a:cubicBezTo>
                    <a:pt x="230" y="204"/>
                    <a:pt x="228" y="204"/>
                    <a:pt x="226" y="204"/>
                  </a:cubicBezTo>
                  <a:cubicBezTo>
                    <a:pt x="225" y="204"/>
                    <a:pt x="223" y="204"/>
                    <a:pt x="221" y="204"/>
                  </a:cubicBezTo>
                  <a:cubicBezTo>
                    <a:pt x="209" y="218"/>
                    <a:pt x="209" y="218"/>
                    <a:pt x="209" y="218"/>
                  </a:cubicBezTo>
                  <a:cubicBezTo>
                    <a:pt x="206" y="217"/>
                    <a:pt x="206" y="217"/>
                    <a:pt x="206" y="217"/>
                  </a:cubicBezTo>
                  <a:cubicBezTo>
                    <a:pt x="205" y="217"/>
                    <a:pt x="205" y="217"/>
                    <a:pt x="205" y="217"/>
                  </a:cubicBezTo>
                  <a:cubicBezTo>
                    <a:pt x="198" y="214"/>
                    <a:pt x="198" y="214"/>
                    <a:pt x="198" y="214"/>
                  </a:cubicBezTo>
                  <a:cubicBezTo>
                    <a:pt x="198" y="195"/>
                    <a:pt x="198" y="195"/>
                    <a:pt x="198" y="195"/>
                  </a:cubicBezTo>
                  <a:cubicBezTo>
                    <a:pt x="196" y="194"/>
                    <a:pt x="194" y="192"/>
                    <a:pt x="191" y="190"/>
                  </a:cubicBezTo>
                  <a:cubicBezTo>
                    <a:pt x="173" y="193"/>
                    <a:pt x="173" y="193"/>
                    <a:pt x="173" y="193"/>
                  </a:cubicBezTo>
                  <a:cubicBezTo>
                    <a:pt x="171" y="190"/>
                    <a:pt x="171" y="190"/>
                    <a:pt x="171" y="190"/>
                  </a:cubicBezTo>
                  <a:cubicBezTo>
                    <a:pt x="171" y="189"/>
                    <a:pt x="171" y="189"/>
                    <a:pt x="171" y="189"/>
                  </a:cubicBezTo>
                  <a:cubicBezTo>
                    <a:pt x="167" y="183"/>
                    <a:pt x="167" y="183"/>
                    <a:pt x="167" y="183"/>
                  </a:cubicBezTo>
                  <a:cubicBezTo>
                    <a:pt x="179" y="169"/>
                    <a:pt x="179" y="169"/>
                    <a:pt x="179" y="169"/>
                  </a:cubicBezTo>
                  <a:cubicBezTo>
                    <a:pt x="178" y="165"/>
                    <a:pt x="178" y="162"/>
                    <a:pt x="177" y="159"/>
                  </a:cubicBezTo>
                  <a:cubicBezTo>
                    <a:pt x="161" y="149"/>
                    <a:pt x="161" y="149"/>
                    <a:pt x="161" y="149"/>
                  </a:cubicBezTo>
                  <a:cubicBezTo>
                    <a:pt x="162" y="146"/>
                    <a:pt x="162" y="146"/>
                    <a:pt x="162" y="146"/>
                  </a:cubicBezTo>
                  <a:cubicBezTo>
                    <a:pt x="162" y="144"/>
                    <a:pt x="162" y="144"/>
                    <a:pt x="162" y="144"/>
                  </a:cubicBezTo>
                  <a:cubicBezTo>
                    <a:pt x="163" y="138"/>
                    <a:pt x="163" y="138"/>
                    <a:pt x="163" y="138"/>
                  </a:cubicBezTo>
                  <a:cubicBezTo>
                    <a:pt x="182" y="134"/>
                    <a:pt x="182" y="134"/>
                    <a:pt x="182" y="134"/>
                  </a:cubicBezTo>
                  <a:cubicBezTo>
                    <a:pt x="183" y="132"/>
                    <a:pt x="184" y="129"/>
                    <a:pt x="186" y="127"/>
                  </a:cubicBezTo>
                  <a:cubicBezTo>
                    <a:pt x="180" y="109"/>
                    <a:pt x="180" y="109"/>
                    <a:pt x="180" y="109"/>
                  </a:cubicBezTo>
                  <a:cubicBezTo>
                    <a:pt x="182" y="107"/>
                    <a:pt x="182" y="107"/>
                    <a:pt x="182" y="107"/>
                  </a:cubicBezTo>
                  <a:cubicBezTo>
                    <a:pt x="183" y="106"/>
                    <a:pt x="183" y="106"/>
                    <a:pt x="183" y="106"/>
                  </a:cubicBezTo>
                  <a:cubicBezTo>
                    <a:pt x="188" y="101"/>
                    <a:pt x="188" y="101"/>
                    <a:pt x="188" y="101"/>
                  </a:cubicBezTo>
                  <a:cubicBezTo>
                    <a:pt x="205" y="111"/>
                    <a:pt x="205" y="111"/>
                    <a:pt x="205" y="111"/>
                  </a:cubicBezTo>
                  <a:cubicBezTo>
                    <a:pt x="208" y="109"/>
                    <a:pt x="211" y="108"/>
                    <a:pt x="214" y="107"/>
                  </a:cubicBezTo>
                  <a:cubicBezTo>
                    <a:pt x="220" y="90"/>
                    <a:pt x="220" y="90"/>
                    <a:pt x="220" y="90"/>
                  </a:cubicBezTo>
                  <a:cubicBezTo>
                    <a:pt x="227" y="90"/>
                    <a:pt x="227" y="90"/>
                    <a:pt x="227" y="90"/>
                  </a:cubicBezTo>
                  <a:cubicBezTo>
                    <a:pt x="229" y="90"/>
                    <a:pt x="229" y="90"/>
                    <a:pt x="229" y="90"/>
                  </a:cubicBezTo>
                  <a:cubicBezTo>
                    <a:pt x="232" y="90"/>
                    <a:pt x="232" y="90"/>
                    <a:pt x="232" y="90"/>
                  </a:cubicBezTo>
                  <a:cubicBezTo>
                    <a:pt x="238" y="107"/>
                    <a:pt x="238" y="107"/>
                    <a:pt x="238" y="107"/>
                  </a:cubicBezTo>
                  <a:cubicBezTo>
                    <a:pt x="242" y="108"/>
                    <a:pt x="245" y="109"/>
                    <a:pt x="248" y="110"/>
                  </a:cubicBezTo>
                  <a:cubicBezTo>
                    <a:pt x="263" y="101"/>
                    <a:pt x="263" y="101"/>
                    <a:pt x="263" y="101"/>
                  </a:cubicBezTo>
                  <a:cubicBezTo>
                    <a:pt x="268" y="106"/>
                    <a:pt x="268" y="106"/>
                    <a:pt x="268" y="106"/>
                  </a:cubicBezTo>
                  <a:cubicBezTo>
                    <a:pt x="270" y="107"/>
                    <a:pt x="270" y="107"/>
                    <a:pt x="270" y="107"/>
                  </a:cubicBezTo>
                  <a:cubicBezTo>
                    <a:pt x="272" y="109"/>
                    <a:pt x="272" y="109"/>
                    <a:pt x="272" y="109"/>
                  </a:cubicBezTo>
                  <a:cubicBezTo>
                    <a:pt x="266" y="126"/>
                    <a:pt x="266" y="126"/>
                    <a:pt x="266" y="126"/>
                  </a:cubicBezTo>
                  <a:cubicBezTo>
                    <a:pt x="268" y="129"/>
                    <a:pt x="270" y="132"/>
                    <a:pt x="272" y="135"/>
                  </a:cubicBezTo>
                  <a:cubicBezTo>
                    <a:pt x="289" y="138"/>
                    <a:pt x="289" y="138"/>
                    <a:pt x="289" y="138"/>
                  </a:cubicBezTo>
                  <a:cubicBezTo>
                    <a:pt x="290" y="145"/>
                    <a:pt x="290" y="145"/>
                    <a:pt x="290" y="145"/>
                  </a:cubicBezTo>
                  <a:cubicBezTo>
                    <a:pt x="290" y="146"/>
                    <a:pt x="290" y="146"/>
                    <a:pt x="290" y="146"/>
                  </a:cubicBezTo>
                  <a:cubicBezTo>
                    <a:pt x="291" y="149"/>
                    <a:pt x="291" y="149"/>
                    <a:pt x="291" y="149"/>
                  </a:cubicBezTo>
                  <a:cubicBezTo>
                    <a:pt x="276" y="158"/>
                    <a:pt x="276" y="158"/>
                    <a:pt x="276" y="158"/>
                  </a:cubicBezTo>
                  <a:cubicBezTo>
                    <a:pt x="275" y="162"/>
                    <a:pt x="275" y="166"/>
                    <a:pt x="274" y="169"/>
                  </a:cubicBezTo>
                  <a:lnTo>
                    <a:pt x="285" y="182"/>
                  </a:lnTo>
                  <a:close/>
                  <a:moveTo>
                    <a:pt x="150" y="104"/>
                  </a:moveTo>
                  <a:cubicBezTo>
                    <a:pt x="150" y="110"/>
                    <a:pt x="145" y="116"/>
                    <a:pt x="138" y="116"/>
                  </a:cubicBezTo>
                  <a:cubicBezTo>
                    <a:pt x="132" y="116"/>
                    <a:pt x="127" y="110"/>
                    <a:pt x="127" y="104"/>
                  </a:cubicBezTo>
                  <a:cubicBezTo>
                    <a:pt x="127" y="98"/>
                    <a:pt x="132" y="92"/>
                    <a:pt x="138" y="92"/>
                  </a:cubicBezTo>
                  <a:cubicBezTo>
                    <a:pt x="145" y="92"/>
                    <a:pt x="150" y="98"/>
                    <a:pt x="150" y="104"/>
                  </a:cubicBezTo>
                  <a:close/>
                  <a:moveTo>
                    <a:pt x="242" y="155"/>
                  </a:moveTo>
                  <a:cubicBezTo>
                    <a:pt x="242" y="164"/>
                    <a:pt x="235" y="171"/>
                    <a:pt x="226" y="171"/>
                  </a:cubicBezTo>
                  <a:cubicBezTo>
                    <a:pt x="217" y="171"/>
                    <a:pt x="210" y="164"/>
                    <a:pt x="210" y="155"/>
                  </a:cubicBezTo>
                  <a:cubicBezTo>
                    <a:pt x="210" y="146"/>
                    <a:pt x="217" y="139"/>
                    <a:pt x="226" y="139"/>
                  </a:cubicBezTo>
                  <a:cubicBezTo>
                    <a:pt x="235" y="139"/>
                    <a:pt x="242" y="146"/>
                    <a:pt x="242"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9" name="Icon"/>
            <p:cNvSpPr>
              <a:spLocks noChangeAspect="1" noEditPoints="1"/>
            </p:cNvSpPr>
            <p:nvPr/>
          </p:nvSpPr>
          <p:spPr bwMode="auto">
            <a:xfrm>
              <a:off x="6057352" y="7068671"/>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0" name="Icon"/>
            <p:cNvSpPr>
              <a:spLocks noEditPoints="1"/>
            </p:cNvSpPr>
            <p:nvPr/>
          </p:nvSpPr>
          <p:spPr bwMode="auto">
            <a:xfrm>
              <a:off x="7819535" y="5863656"/>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1" name="Icon"/>
            <p:cNvSpPr>
              <a:spLocks noEditPoints="1"/>
            </p:cNvSpPr>
            <p:nvPr/>
          </p:nvSpPr>
          <p:spPr bwMode="auto">
            <a:xfrm>
              <a:off x="9734534" y="5901146"/>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2" name="Icon"/>
            <p:cNvSpPr>
              <a:spLocks noEditPoints="1"/>
            </p:cNvSpPr>
            <p:nvPr/>
          </p:nvSpPr>
          <p:spPr bwMode="auto">
            <a:xfrm>
              <a:off x="10223085" y="5873269"/>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3" name="Icon"/>
            <p:cNvSpPr>
              <a:spLocks/>
            </p:cNvSpPr>
            <p:nvPr/>
          </p:nvSpPr>
          <p:spPr bwMode="auto">
            <a:xfrm>
              <a:off x="10800481" y="5866595"/>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4" name="Icon"/>
            <p:cNvSpPr>
              <a:spLocks noEditPoints="1"/>
            </p:cNvSpPr>
            <p:nvPr/>
          </p:nvSpPr>
          <p:spPr bwMode="auto">
            <a:xfrm>
              <a:off x="6600297" y="5871630"/>
              <a:ext cx="473375" cy="412327"/>
            </a:xfrm>
            <a:custGeom>
              <a:avLst/>
              <a:gdLst>
                <a:gd name="T0" fmla="*/ 427 w 585"/>
                <a:gd name="T1" fmla="*/ 104 h 509"/>
                <a:gd name="T2" fmla="*/ 437 w 585"/>
                <a:gd name="T3" fmla="*/ 283 h 509"/>
                <a:gd name="T4" fmla="*/ 416 w 585"/>
                <a:gd name="T5" fmla="*/ 227 h 509"/>
                <a:gd name="T6" fmla="*/ 437 w 585"/>
                <a:gd name="T7" fmla="*/ 283 h 509"/>
                <a:gd name="T8" fmla="*/ 427 w 585"/>
                <a:gd name="T9" fmla="*/ 15 h 509"/>
                <a:gd name="T10" fmla="*/ 427 w 585"/>
                <a:gd name="T11" fmla="*/ 92 h 509"/>
                <a:gd name="T12" fmla="*/ 401 w 585"/>
                <a:gd name="T13" fmla="*/ 223 h 509"/>
                <a:gd name="T14" fmla="*/ 352 w 585"/>
                <a:gd name="T15" fmla="*/ 260 h 509"/>
                <a:gd name="T16" fmla="*/ 370 w 585"/>
                <a:gd name="T17" fmla="*/ 272 h 509"/>
                <a:gd name="T18" fmla="*/ 498 w 585"/>
                <a:gd name="T19" fmla="*/ 33 h 509"/>
                <a:gd name="T20" fmla="*/ 456 w 585"/>
                <a:gd name="T21" fmla="*/ 100 h 509"/>
                <a:gd name="T22" fmla="*/ 321 w 585"/>
                <a:gd name="T23" fmla="*/ 229 h 509"/>
                <a:gd name="T24" fmla="*/ 358 w 585"/>
                <a:gd name="T25" fmla="*/ 180 h 509"/>
                <a:gd name="T26" fmla="*/ 315 w 585"/>
                <a:gd name="T27" fmla="*/ 231 h 509"/>
                <a:gd name="T28" fmla="*/ 544 w 585"/>
                <a:gd name="T29" fmla="*/ 97 h 509"/>
                <a:gd name="T30" fmla="*/ 484 w 585"/>
                <a:gd name="T31" fmla="*/ 110 h 509"/>
                <a:gd name="T32" fmla="*/ 495 w 585"/>
                <a:gd name="T33" fmla="*/ 128 h 509"/>
                <a:gd name="T34" fmla="*/ 500 w 585"/>
                <a:gd name="T35" fmla="*/ 143 h 509"/>
                <a:gd name="T36" fmla="*/ 555 w 585"/>
                <a:gd name="T37" fmla="*/ 165 h 509"/>
                <a:gd name="T38" fmla="*/ 353 w 585"/>
                <a:gd name="T39" fmla="*/ 143 h 509"/>
                <a:gd name="T40" fmla="*/ 298 w 585"/>
                <a:gd name="T41" fmla="*/ 165 h 509"/>
                <a:gd name="T42" fmla="*/ 498 w 585"/>
                <a:gd name="T43" fmla="*/ 275 h 509"/>
                <a:gd name="T44" fmla="*/ 456 w 585"/>
                <a:gd name="T45" fmla="*/ 208 h 509"/>
                <a:gd name="T46" fmla="*/ 492 w 585"/>
                <a:gd name="T47" fmla="*/ 277 h 509"/>
                <a:gd name="T48" fmla="*/ 401 w 585"/>
                <a:gd name="T49" fmla="*/ 85 h 509"/>
                <a:gd name="T50" fmla="*/ 352 w 585"/>
                <a:gd name="T51" fmla="*/ 48 h 509"/>
                <a:gd name="T52" fmla="*/ 397 w 585"/>
                <a:gd name="T53" fmla="*/ 100 h 509"/>
                <a:gd name="T54" fmla="*/ 495 w 585"/>
                <a:gd name="T55" fmla="*/ 180 h 509"/>
                <a:gd name="T56" fmla="*/ 532 w 585"/>
                <a:gd name="T57" fmla="*/ 229 h 509"/>
                <a:gd name="T58" fmla="*/ 373 w 585"/>
                <a:gd name="T59" fmla="*/ 125 h 509"/>
                <a:gd name="T60" fmla="*/ 306 w 585"/>
                <a:gd name="T61" fmla="*/ 82 h 509"/>
                <a:gd name="T62" fmla="*/ 364 w 585"/>
                <a:gd name="T63" fmla="*/ 130 h 509"/>
                <a:gd name="T64" fmla="*/ 9 w 585"/>
                <a:gd name="T65" fmla="*/ 196 h 509"/>
                <a:gd name="T66" fmla="*/ 182 w 585"/>
                <a:gd name="T67" fmla="*/ 190 h 509"/>
                <a:gd name="T68" fmla="*/ 7 w 585"/>
                <a:gd name="T69" fmla="*/ 185 h 509"/>
                <a:gd name="T70" fmla="*/ 214 w 585"/>
                <a:gd name="T71" fmla="*/ 154 h 509"/>
                <a:gd name="T72" fmla="*/ 223 w 585"/>
                <a:gd name="T73" fmla="*/ 68 h 509"/>
                <a:gd name="T74" fmla="*/ 283 w 585"/>
                <a:gd name="T75" fmla="*/ 248 h 509"/>
                <a:gd name="T76" fmla="*/ 207 w 585"/>
                <a:gd name="T77" fmla="*/ 194 h 509"/>
                <a:gd name="T78" fmla="*/ 283 w 585"/>
                <a:gd name="T79" fmla="*/ 248 h 509"/>
                <a:gd name="T80" fmla="*/ 199 w 585"/>
                <a:gd name="T81" fmla="*/ 160 h 509"/>
                <a:gd name="T82" fmla="*/ 499 w 585"/>
                <a:gd name="T83" fmla="*/ 375 h 509"/>
                <a:gd name="T84" fmla="*/ 210 w 585"/>
                <a:gd name="T85" fmla="*/ 210 h 509"/>
                <a:gd name="T86" fmla="*/ 172 w 585"/>
                <a:gd name="T87" fmla="*/ 376 h 509"/>
                <a:gd name="T88" fmla="*/ 68 w 585"/>
                <a:gd name="T89" fmla="*/ 320 h 509"/>
                <a:gd name="T90" fmla="*/ 260 w 585"/>
                <a:gd name="T91" fmla="*/ 451 h 509"/>
                <a:gd name="T92" fmla="*/ 50 w 585"/>
                <a:gd name="T93" fmla="*/ 425 h 509"/>
                <a:gd name="T94" fmla="*/ 267 w 585"/>
                <a:gd name="T95" fmla="*/ 475 h 509"/>
                <a:gd name="T96" fmla="*/ 361 w 585"/>
                <a:gd name="T97" fmla="*/ 424 h 509"/>
                <a:gd name="T98" fmla="*/ 585 w 585"/>
                <a:gd name="T99" fmla="*/ 430 h 509"/>
                <a:gd name="T100" fmla="*/ 180 w 585"/>
                <a:gd name="T101" fmla="*/ 399 h 509"/>
                <a:gd name="T102" fmla="*/ 359 w 585"/>
                <a:gd name="T103" fmla="*/ 4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09">
                  <a:moveTo>
                    <a:pt x="427" y="204"/>
                  </a:moveTo>
                  <a:cubicBezTo>
                    <a:pt x="399" y="204"/>
                    <a:pt x="377" y="182"/>
                    <a:pt x="377" y="154"/>
                  </a:cubicBezTo>
                  <a:cubicBezTo>
                    <a:pt x="377" y="127"/>
                    <a:pt x="399" y="104"/>
                    <a:pt x="427" y="104"/>
                  </a:cubicBezTo>
                  <a:cubicBezTo>
                    <a:pt x="454" y="104"/>
                    <a:pt x="476" y="127"/>
                    <a:pt x="476" y="154"/>
                  </a:cubicBezTo>
                  <a:cubicBezTo>
                    <a:pt x="476" y="182"/>
                    <a:pt x="454" y="204"/>
                    <a:pt x="427" y="204"/>
                  </a:cubicBezTo>
                  <a:close/>
                  <a:moveTo>
                    <a:pt x="437" y="283"/>
                  </a:moveTo>
                  <a:cubicBezTo>
                    <a:pt x="437" y="227"/>
                    <a:pt x="437" y="227"/>
                    <a:pt x="437" y="227"/>
                  </a:cubicBezTo>
                  <a:cubicBezTo>
                    <a:pt x="437" y="221"/>
                    <a:pt x="433" y="217"/>
                    <a:pt x="427" y="217"/>
                  </a:cubicBezTo>
                  <a:cubicBezTo>
                    <a:pt x="421" y="217"/>
                    <a:pt x="416" y="221"/>
                    <a:pt x="416" y="227"/>
                  </a:cubicBezTo>
                  <a:cubicBezTo>
                    <a:pt x="416" y="283"/>
                    <a:pt x="416" y="283"/>
                    <a:pt x="416" y="283"/>
                  </a:cubicBezTo>
                  <a:cubicBezTo>
                    <a:pt x="416" y="289"/>
                    <a:pt x="421" y="293"/>
                    <a:pt x="427" y="293"/>
                  </a:cubicBezTo>
                  <a:cubicBezTo>
                    <a:pt x="433" y="293"/>
                    <a:pt x="437" y="289"/>
                    <a:pt x="437" y="283"/>
                  </a:cubicBezTo>
                  <a:close/>
                  <a:moveTo>
                    <a:pt x="437" y="81"/>
                  </a:moveTo>
                  <a:cubicBezTo>
                    <a:pt x="437" y="26"/>
                    <a:pt x="437" y="26"/>
                    <a:pt x="437" y="26"/>
                  </a:cubicBezTo>
                  <a:cubicBezTo>
                    <a:pt x="437" y="20"/>
                    <a:pt x="433" y="15"/>
                    <a:pt x="427" y="15"/>
                  </a:cubicBezTo>
                  <a:cubicBezTo>
                    <a:pt x="421" y="15"/>
                    <a:pt x="416" y="20"/>
                    <a:pt x="416" y="26"/>
                  </a:cubicBezTo>
                  <a:cubicBezTo>
                    <a:pt x="416" y="81"/>
                    <a:pt x="416" y="81"/>
                    <a:pt x="416" y="81"/>
                  </a:cubicBezTo>
                  <a:cubicBezTo>
                    <a:pt x="416" y="87"/>
                    <a:pt x="421" y="92"/>
                    <a:pt x="427" y="92"/>
                  </a:cubicBezTo>
                  <a:cubicBezTo>
                    <a:pt x="433" y="92"/>
                    <a:pt x="437" y="87"/>
                    <a:pt x="437" y="81"/>
                  </a:cubicBezTo>
                  <a:close/>
                  <a:moveTo>
                    <a:pt x="370" y="272"/>
                  </a:moveTo>
                  <a:cubicBezTo>
                    <a:pt x="401" y="223"/>
                    <a:pt x="401" y="223"/>
                    <a:pt x="401" y="223"/>
                  </a:cubicBezTo>
                  <a:cubicBezTo>
                    <a:pt x="404" y="218"/>
                    <a:pt x="402" y="211"/>
                    <a:pt x="397" y="208"/>
                  </a:cubicBezTo>
                  <a:cubicBezTo>
                    <a:pt x="392" y="205"/>
                    <a:pt x="386" y="206"/>
                    <a:pt x="383" y="211"/>
                  </a:cubicBezTo>
                  <a:cubicBezTo>
                    <a:pt x="352" y="260"/>
                    <a:pt x="352" y="260"/>
                    <a:pt x="352" y="260"/>
                  </a:cubicBezTo>
                  <a:cubicBezTo>
                    <a:pt x="348" y="265"/>
                    <a:pt x="350" y="272"/>
                    <a:pt x="355" y="275"/>
                  </a:cubicBezTo>
                  <a:cubicBezTo>
                    <a:pt x="357" y="276"/>
                    <a:pt x="359" y="277"/>
                    <a:pt x="361" y="277"/>
                  </a:cubicBezTo>
                  <a:cubicBezTo>
                    <a:pt x="364" y="277"/>
                    <a:pt x="368" y="275"/>
                    <a:pt x="370" y="272"/>
                  </a:cubicBezTo>
                  <a:close/>
                  <a:moveTo>
                    <a:pt x="471" y="97"/>
                  </a:moveTo>
                  <a:cubicBezTo>
                    <a:pt x="502" y="48"/>
                    <a:pt x="502" y="48"/>
                    <a:pt x="502" y="48"/>
                  </a:cubicBezTo>
                  <a:cubicBezTo>
                    <a:pt x="505" y="43"/>
                    <a:pt x="503" y="37"/>
                    <a:pt x="498" y="33"/>
                  </a:cubicBezTo>
                  <a:cubicBezTo>
                    <a:pt x="493" y="30"/>
                    <a:pt x="487" y="32"/>
                    <a:pt x="483" y="37"/>
                  </a:cubicBezTo>
                  <a:cubicBezTo>
                    <a:pt x="452" y="85"/>
                    <a:pt x="452" y="85"/>
                    <a:pt x="452" y="85"/>
                  </a:cubicBezTo>
                  <a:cubicBezTo>
                    <a:pt x="449" y="90"/>
                    <a:pt x="451" y="97"/>
                    <a:pt x="456" y="100"/>
                  </a:cubicBezTo>
                  <a:cubicBezTo>
                    <a:pt x="457" y="101"/>
                    <a:pt x="459" y="102"/>
                    <a:pt x="461" y="102"/>
                  </a:cubicBezTo>
                  <a:cubicBezTo>
                    <a:pt x="465" y="102"/>
                    <a:pt x="469" y="100"/>
                    <a:pt x="471" y="97"/>
                  </a:cubicBezTo>
                  <a:close/>
                  <a:moveTo>
                    <a:pt x="321" y="229"/>
                  </a:moveTo>
                  <a:cubicBezTo>
                    <a:pt x="369" y="198"/>
                    <a:pt x="369" y="198"/>
                    <a:pt x="369" y="198"/>
                  </a:cubicBezTo>
                  <a:cubicBezTo>
                    <a:pt x="374" y="195"/>
                    <a:pt x="376" y="188"/>
                    <a:pt x="373" y="183"/>
                  </a:cubicBezTo>
                  <a:cubicBezTo>
                    <a:pt x="370" y="178"/>
                    <a:pt x="363" y="177"/>
                    <a:pt x="358" y="180"/>
                  </a:cubicBezTo>
                  <a:cubicBezTo>
                    <a:pt x="309" y="211"/>
                    <a:pt x="309" y="211"/>
                    <a:pt x="309" y="211"/>
                  </a:cubicBezTo>
                  <a:cubicBezTo>
                    <a:pt x="304" y="214"/>
                    <a:pt x="303" y="221"/>
                    <a:pt x="306" y="226"/>
                  </a:cubicBezTo>
                  <a:cubicBezTo>
                    <a:pt x="308" y="229"/>
                    <a:pt x="311" y="231"/>
                    <a:pt x="315" y="231"/>
                  </a:cubicBezTo>
                  <a:cubicBezTo>
                    <a:pt x="317" y="231"/>
                    <a:pt x="319" y="230"/>
                    <a:pt x="321" y="229"/>
                  </a:cubicBezTo>
                  <a:close/>
                  <a:moveTo>
                    <a:pt x="495" y="128"/>
                  </a:moveTo>
                  <a:cubicBezTo>
                    <a:pt x="544" y="97"/>
                    <a:pt x="544" y="97"/>
                    <a:pt x="544" y="97"/>
                  </a:cubicBezTo>
                  <a:cubicBezTo>
                    <a:pt x="549" y="94"/>
                    <a:pt x="551" y="87"/>
                    <a:pt x="547" y="82"/>
                  </a:cubicBezTo>
                  <a:cubicBezTo>
                    <a:pt x="544" y="77"/>
                    <a:pt x="537" y="76"/>
                    <a:pt x="532" y="79"/>
                  </a:cubicBezTo>
                  <a:cubicBezTo>
                    <a:pt x="484" y="110"/>
                    <a:pt x="484" y="110"/>
                    <a:pt x="484" y="110"/>
                  </a:cubicBezTo>
                  <a:cubicBezTo>
                    <a:pt x="479" y="113"/>
                    <a:pt x="477" y="120"/>
                    <a:pt x="480" y="125"/>
                  </a:cubicBezTo>
                  <a:cubicBezTo>
                    <a:pt x="482" y="128"/>
                    <a:pt x="486" y="130"/>
                    <a:pt x="490" y="130"/>
                  </a:cubicBezTo>
                  <a:cubicBezTo>
                    <a:pt x="492" y="130"/>
                    <a:pt x="494" y="130"/>
                    <a:pt x="495" y="128"/>
                  </a:cubicBezTo>
                  <a:close/>
                  <a:moveTo>
                    <a:pt x="566" y="154"/>
                  </a:moveTo>
                  <a:cubicBezTo>
                    <a:pt x="566" y="148"/>
                    <a:pt x="561" y="143"/>
                    <a:pt x="555" y="143"/>
                  </a:cubicBezTo>
                  <a:cubicBezTo>
                    <a:pt x="500" y="143"/>
                    <a:pt x="500" y="143"/>
                    <a:pt x="500" y="143"/>
                  </a:cubicBezTo>
                  <a:cubicBezTo>
                    <a:pt x="494" y="143"/>
                    <a:pt x="489" y="148"/>
                    <a:pt x="489" y="154"/>
                  </a:cubicBezTo>
                  <a:cubicBezTo>
                    <a:pt x="489" y="160"/>
                    <a:pt x="494" y="165"/>
                    <a:pt x="500" y="165"/>
                  </a:cubicBezTo>
                  <a:cubicBezTo>
                    <a:pt x="555" y="165"/>
                    <a:pt x="555" y="165"/>
                    <a:pt x="555" y="165"/>
                  </a:cubicBezTo>
                  <a:cubicBezTo>
                    <a:pt x="561" y="165"/>
                    <a:pt x="566" y="160"/>
                    <a:pt x="566" y="154"/>
                  </a:cubicBezTo>
                  <a:close/>
                  <a:moveTo>
                    <a:pt x="364" y="154"/>
                  </a:moveTo>
                  <a:cubicBezTo>
                    <a:pt x="364" y="148"/>
                    <a:pt x="359" y="143"/>
                    <a:pt x="353" y="143"/>
                  </a:cubicBezTo>
                  <a:cubicBezTo>
                    <a:pt x="298" y="143"/>
                    <a:pt x="298" y="143"/>
                    <a:pt x="298" y="143"/>
                  </a:cubicBezTo>
                  <a:cubicBezTo>
                    <a:pt x="292" y="143"/>
                    <a:pt x="287" y="148"/>
                    <a:pt x="287" y="154"/>
                  </a:cubicBezTo>
                  <a:cubicBezTo>
                    <a:pt x="287" y="160"/>
                    <a:pt x="292" y="165"/>
                    <a:pt x="298" y="165"/>
                  </a:cubicBezTo>
                  <a:cubicBezTo>
                    <a:pt x="353" y="165"/>
                    <a:pt x="353" y="165"/>
                    <a:pt x="353" y="165"/>
                  </a:cubicBezTo>
                  <a:cubicBezTo>
                    <a:pt x="359" y="165"/>
                    <a:pt x="364" y="160"/>
                    <a:pt x="364" y="154"/>
                  </a:cubicBezTo>
                  <a:close/>
                  <a:moveTo>
                    <a:pt x="498" y="275"/>
                  </a:moveTo>
                  <a:cubicBezTo>
                    <a:pt x="503" y="272"/>
                    <a:pt x="505" y="265"/>
                    <a:pt x="502" y="260"/>
                  </a:cubicBezTo>
                  <a:cubicBezTo>
                    <a:pt x="471" y="211"/>
                    <a:pt x="471" y="211"/>
                    <a:pt x="471" y="211"/>
                  </a:cubicBezTo>
                  <a:cubicBezTo>
                    <a:pt x="467" y="206"/>
                    <a:pt x="461" y="205"/>
                    <a:pt x="456" y="208"/>
                  </a:cubicBezTo>
                  <a:cubicBezTo>
                    <a:pt x="451" y="211"/>
                    <a:pt x="449" y="218"/>
                    <a:pt x="452" y="223"/>
                  </a:cubicBezTo>
                  <a:cubicBezTo>
                    <a:pt x="483" y="272"/>
                    <a:pt x="483" y="272"/>
                    <a:pt x="483" y="272"/>
                  </a:cubicBezTo>
                  <a:cubicBezTo>
                    <a:pt x="485" y="275"/>
                    <a:pt x="489" y="277"/>
                    <a:pt x="492" y="277"/>
                  </a:cubicBezTo>
                  <a:cubicBezTo>
                    <a:pt x="494" y="277"/>
                    <a:pt x="496" y="276"/>
                    <a:pt x="498" y="275"/>
                  </a:cubicBezTo>
                  <a:close/>
                  <a:moveTo>
                    <a:pt x="397" y="100"/>
                  </a:moveTo>
                  <a:cubicBezTo>
                    <a:pt x="402" y="97"/>
                    <a:pt x="404" y="90"/>
                    <a:pt x="401" y="85"/>
                  </a:cubicBezTo>
                  <a:cubicBezTo>
                    <a:pt x="370" y="37"/>
                    <a:pt x="370" y="37"/>
                    <a:pt x="370" y="37"/>
                  </a:cubicBezTo>
                  <a:cubicBezTo>
                    <a:pt x="367" y="32"/>
                    <a:pt x="360" y="30"/>
                    <a:pt x="355" y="33"/>
                  </a:cubicBezTo>
                  <a:cubicBezTo>
                    <a:pt x="350" y="37"/>
                    <a:pt x="348" y="43"/>
                    <a:pt x="352" y="48"/>
                  </a:cubicBezTo>
                  <a:cubicBezTo>
                    <a:pt x="383" y="97"/>
                    <a:pt x="383" y="97"/>
                    <a:pt x="383" y="97"/>
                  </a:cubicBezTo>
                  <a:cubicBezTo>
                    <a:pt x="385" y="100"/>
                    <a:pt x="388" y="102"/>
                    <a:pt x="392" y="102"/>
                  </a:cubicBezTo>
                  <a:cubicBezTo>
                    <a:pt x="394" y="102"/>
                    <a:pt x="396" y="101"/>
                    <a:pt x="397" y="100"/>
                  </a:cubicBezTo>
                  <a:close/>
                  <a:moveTo>
                    <a:pt x="547" y="226"/>
                  </a:moveTo>
                  <a:cubicBezTo>
                    <a:pt x="551" y="221"/>
                    <a:pt x="549" y="214"/>
                    <a:pt x="544" y="211"/>
                  </a:cubicBezTo>
                  <a:cubicBezTo>
                    <a:pt x="495" y="180"/>
                    <a:pt x="495" y="180"/>
                    <a:pt x="495" y="180"/>
                  </a:cubicBezTo>
                  <a:cubicBezTo>
                    <a:pt x="490" y="177"/>
                    <a:pt x="484" y="178"/>
                    <a:pt x="480" y="183"/>
                  </a:cubicBezTo>
                  <a:cubicBezTo>
                    <a:pt x="477" y="188"/>
                    <a:pt x="479" y="195"/>
                    <a:pt x="484" y="198"/>
                  </a:cubicBezTo>
                  <a:cubicBezTo>
                    <a:pt x="532" y="229"/>
                    <a:pt x="532" y="229"/>
                    <a:pt x="532" y="229"/>
                  </a:cubicBezTo>
                  <a:cubicBezTo>
                    <a:pt x="534" y="230"/>
                    <a:pt x="536" y="231"/>
                    <a:pt x="538" y="231"/>
                  </a:cubicBezTo>
                  <a:cubicBezTo>
                    <a:pt x="542" y="231"/>
                    <a:pt x="545" y="229"/>
                    <a:pt x="547" y="226"/>
                  </a:cubicBezTo>
                  <a:close/>
                  <a:moveTo>
                    <a:pt x="373" y="125"/>
                  </a:moveTo>
                  <a:cubicBezTo>
                    <a:pt x="376" y="120"/>
                    <a:pt x="374" y="113"/>
                    <a:pt x="369" y="110"/>
                  </a:cubicBezTo>
                  <a:cubicBezTo>
                    <a:pt x="321" y="79"/>
                    <a:pt x="321" y="79"/>
                    <a:pt x="321" y="79"/>
                  </a:cubicBezTo>
                  <a:cubicBezTo>
                    <a:pt x="316" y="76"/>
                    <a:pt x="309" y="77"/>
                    <a:pt x="306" y="82"/>
                  </a:cubicBezTo>
                  <a:cubicBezTo>
                    <a:pt x="303" y="87"/>
                    <a:pt x="304" y="94"/>
                    <a:pt x="309" y="97"/>
                  </a:cubicBezTo>
                  <a:cubicBezTo>
                    <a:pt x="358" y="128"/>
                    <a:pt x="358" y="128"/>
                    <a:pt x="358" y="128"/>
                  </a:cubicBezTo>
                  <a:cubicBezTo>
                    <a:pt x="360" y="130"/>
                    <a:pt x="362" y="130"/>
                    <a:pt x="364" y="130"/>
                  </a:cubicBezTo>
                  <a:cubicBezTo>
                    <a:pt x="367" y="130"/>
                    <a:pt x="371" y="128"/>
                    <a:pt x="373" y="125"/>
                  </a:cubicBezTo>
                  <a:close/>
                  <a:moveTo>
                    <a:pt x="7" y="185"/>
                  </a:moveTo>
                  <a:cubicBezTo>
                    <a:pt x="1" y="185"/>
                    <a:pt x="0" y="194"/>
                    <a:pt x="9" y="196"/>
                  </a:cubicBezTo>
                  <a:cubicBezTo>
                    <a:pt x="13" y="197"/>
                    <a:pt x="52" y="202"/>
                    <a:pt x="89" y="205"/>
                  </a:cubicBezTo>
                  <a:cubicBezTo>
                    <a:pt x="122" y="209"/>
                    <a:pt x="151" y="212"/>
                    <a:pt x="161" y="208"/>
                  </a:cubicBezTo>
                  <a:cubicBezTo>
                    <a:pt x="169" y="204"/>
                    <a:pt x="177" y="197"/>
                    <a:pt x="182" y="190"/>
                  </a:cubicBezTo>
                  <a:cubicBezTo>
                    <a:pt x="178" y="185"/>
                    <a:pt x="174" y="179"/>
                    <a:pt x="174" y="172"/>
                  </a:cubicBezTo>
                  <a:cubicBezTo>
                    <a:pt x="174" y="172"/>
                    <a:pt x="175" y="171"/>
                    <a:pt x="175" y="170"/>
                  </a:cubicBezTo>
                  <a:cubicBezTo>
                    <a:pt x="134" y="174"/>
                    <a:pt x="12" y="184"/>
                    <a:pt x="7" y="185"/>
                  </a:cubicBezTo>
                  <a:close/>
                  <a:moveTo>
                    <a:pt x="190" y="151"/>
                  </a:moveTo>
                  <a:cubicBezTo>
                    <a:pt x="193" y="150"/>
                    <a:pt x="196" y="149"/>
                    <a:pt x="199" y="149"/>
                  </a:cubicBezTo>
                  <a:cubicBezTo>
                    <a:pt x="204" y="149"/>
                    <a:pt x="209" y="151"/>
                    <a:pt x="214" y="154"/>
                  </a:cubicBezTo>
                  <a:cubicBezTo>
                    <a:pt x="232" y="117"/>
                    <a:pt x="281" y="15"/>
                    <a:pt x="283" y="11"/>
                  </a:cubicBezTo>
                  <a:cubicBezTo>
                    <a:pt x="286" y="5"/>
                    <a:pt x="278" y="0"/>
                    <a:pt x="272" y="6"/>
                  </a:cubicBezTo>
                  <a:cubicBezTo>
                    <a:pt x="269" y="9"/>
                    <a:pt x="245" y="39"/>
                    <a:pt x="223" y="68"/>
                  </a:cubicBezTo>
                  <a:cubicBezTo>
                    <a:pt x="204" y="94"/>
                    <a:pt x="186" y="116"/>
                    <a:pt x="185" y="125"/>
                  </a:cubicBezTo>
                  <a:cubicBezTo>
                    <a:pt x="184" y="134"/>
                    <a:pt x="187" y="143"/>
                    <a:pt x="190" y="151"/>
                  </a:cubicBezTo>
                  <a:close/>
                  <a:moveTo>
                    <a:pt x="283" y="248"/>
                  </a:moveTo>
                  <a:cubicBezTo>
                    <a:pt x="269" y="219"/>
                    <a:pt x="258" y="193"/>
                    <a:pt x="250" y="187"/>
                  </a:cubicBezTo>
                  <a:cubicBezTo>
                    <a:pt x="242" y="182"/>
                    <a:pt x="232" y="180"/>
                    <a:pt x="222" y="179"/>
                  </a:cubicBezTo>
                  <a:cubicBezTo>
                    <a:pt x="220" y="186"/>
                    <a:pt x="215" y="191"/>
                    <a:pt x="207" y="194"/>
                  </a:cubicBezTo>
                  <a:cubicBezTo>
                    <a:pt x="230" y="225"/>
                    <a:pt x="302" y="322"/>
                    <a:pt x="305" y="326"/>
                  </a:cubicBezTo>
                  <a:cubicBezTo>
                    <a:pt x="309" y="330"/>
                    <a:pt x="317" y="327"/>
                    <a:pt x="315" y="319"/>
                  </a:cubicBezTo>
                  <a:cubicBezTo>
                    <a:pt x="314" y="314"/>
                    <a:pt x="298" y="280"/>
                    <a:pt x="283" y="248"/>
                  </a:cubicBezTo>
                  <a:close/>
                  <a:moveTo>
                    <a:pt x="199" y="185"/>
                  </a:moveTo>
                  <a:cubicBezTo>
                    <a:pt x="206" y="185"/>
                    <a:pt x="212" y="180"/>
                    <a:pt x="212" y="172"/>
                  </a:cubicBezTo>
                  <a:cubicBezTo>
                    <a:pt x="212" y="165"/>
                    <a:pt x="206" y="160"/>
                    <a:pt x="199" y="160"/>
                  </a:cubicBezTo>
                  <a:cubicBezTo>
                    <a:pt x="191" y="160"/>
                    <a:pt x="185" y="165"/>
                    <a:pt x="185" y="172"/>
                  </a:cubicBezTo>
                  <a:cubicBezTo>
                    <a:pt x="185" y="180"/>
                    <a:pt x="191" y="185"/>
                    <a:pt x="199" y="185"/>
                  </a:cubicBezTo>
                  <a:close/>
                  <a:moveTo>
                    <a:pt x="499" y="375"/>
                  </a:moveTo>
                  <a:cubicBezTo>
                    <a:pt x="415" y="289"/>
                    <a:pt x="341" y="320"/>
                    <a:pt x="276" y="348"/>
                  </a:cubicBezTo>
                  <a:cubicBezTo>
                    <a:pt x="258" y="356"/>
                    <a:pt x="239" y="364"/>
                    <a:pt x="221" y="369"/>
                  </a:cubicBezTo>
                  <a:cubicBezTo>
                    <a:pt x="210" y="210"/>
                    <a:pt x="210" y="210"/>
                    <a:pt x="210" y="210"/>
                  </a:cubicBezTo>
                  <a:cubicBezTo>
                    <a:pt x="193" y="191"/>
                    <a:pt x="193" y="191"/>
                    <a:pt x="193" y="191"/>
                  </a:cubicBezTo>
                  <a:cubicBezTo>
                    <a:pt x="186" y="199"/>
                    <a:pt x="186" y="199"/>
                    <a:pt x="186" y="199"/>
                  </a:cubicBezTo>
                  <a:cubicBezTo>
                    <a:pt x="172" y="376"/>
                    <a:pt x="172" y="376"/>
                    <a:pt x="172" y="376"/>
                  </a:cubicBezTo>
                  <a:cubicBezTo>
                    <a:pt x="165" y="375"/>
                    <a:pt x="159" y="375"/>
                    <a:pt x="152" y="373"/>
                  </a:cubicBezTo>
                  <a:cubicBezTo>
                    <a:pt x="151" y="373"/>
                    <a:pt x="151" y="373"/>
                    <a:pt x="150" y="373"/>
                  </a:cubicBezTo>
                  <a:cubicBezTo>
                    <a:pt x="124" y="366"/>
                    <a:pt x="97" y="351"/>
                    <a:pt x="68" y="320"/>
                  </a:cubicBezTo>
                  <a:cubicBezTo>
                    <a:pt x="51" y="335"/>
                    <a:pt x="51" y="335"/>
                    <a:pt x="51" y="335"/>
                  </a:cubicBezTo>
                  <a:cubicBezTo>
                    <a:pt x="82" y="369"/>
                    <a:pt x="112" y="386"/>
                    <a:pt x="140" y="394"/>
                  </a:cubicBezTo>
                  <a:cubicBezTo>
                    <a:pt x="183" y="437"/>
                    <a:pt x="223" y="451"/>
                    <a:pt x="260" y="451"/>
                  </a:cubicBezTo>
                  <a:cubicBezTo>
                    <a:pt x="261" y="451"/>
                    <a:pt x="263" y="451"/>
                    <a:pt x="264" y="451"/>
                  </a:cubicBezTo>
                  <a:cubicBezTo>
                    <a:pt x="262" y="452"/>
                    <a:pt x="260" y="453"/>
                    <a:pt x="258" y="453"/>
                  </a:cubicBezTo>
                  <a:cubicBezTo>
                    <a:pt x="192" y="482"/>
                    <a:pt x="129" y="509"/>
                    <a:pt x="50" y="425"/>
                  </a:cubicBezTo>
                  <a:cubicBezTo>
                    <a:pt x="33" y="441"/>
                    <a:pt x="33" y="441"/>
                    <a:pt x="33" y="441"/>
                  </a:cubicBezTo>
                  <a:cubicBezTo>
                    <a:pt x="78" y="489"/>
                    <a:pt x="120" y="504"/>
                    <a:pt x="159" y="504"/>
                  </a:cubicBezTo>
                  <a:cubicBezTo>
                    <a:pt x="198" y="504"/>
                    <a:pt x="234" y="489"/>
                    <a:pt x="267" y="475"/>
                  </a:cubicBezTo>
                  <a:cubicBezTo>
                    <a:pt x="335" y="446"/>
                    <a:pt x="393" y="421"/>
                    <a:pt x="467" y="499"/>
                  </a:cubicBezTo>
                  <a:cubicBezTo>
                    <a:pt x="484" y="484"/>
                    <a:pt x="484" y="484"/>
                    <a:pt x="484" y="484"/>
                  </a:cubicBezTo>
                  <a:cubicBezTo>
                    <a:pt x="440" y="437"/>
                    <a:pt x="399" y="423"/>
                    <a:pt x="361" y="424"/>
                  </a:cubicBezTo>
                  <a:cubicBezTo>
                    <a:pt x="364" y="423"/>
                    <a:pt x="366" y="422"/>
                    <a:pt x="368" y="421"/>
                  </a:cubicBezTo>
                  <a:cubicBezTo>
                    <a:pt x="436" y="392"/>
                    <a:pt x="494" y="367"/>
                    <a:pt x="568" y="446"/>
                  </a:cubicBezTo>
                  <a:cubicBezTo>
                    <a:pt x="585" y="430"/>
                    <a:pt x="585" y="430"/>
                    <a:pt x="585" y="430"/>
                  </a:cubicBezTo>
                  <a:cubicBezTo>
                    <a:pt x="555" y="398"/>
                    <a:pt x="526" y="382"/>
                    <a:pt x="499" y="375"/>
                  </a:cubicBezTo>
                  <a:close/>
                  <a:moveTo>
                    <a:pt x="359" y="400"/>
                  </a:moveTo>
                  <a:cubicBezTo>
                    <a:pt x="301" y="425"/>
                    <a:pt x="246" y="449"/>
                    <a:pt x="180" y="399"/>
                  </a:cubicBezTo>
                  <a:cubicBezTo>
                    <a:pt x="218" y="398"/>
                    <a:pt x="253" y="383"/>
                    <a:pt x="285" y="369"/>
                  </a:cubicBezTo>
                  <a:cubicBezTo>
                    <a:pt x="345" y="343"/>
                    <a:pt x="398" y="321"/>
                    <a:pt x="460" y="371"/>
                  </a:cubicBezTo>
                  <a:cubicBezTo>
                    <a:pt x="424" y="372"/>
                    <a:pt x="391" y="386"/>
                    <a:pt x="359" y="4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5" name="Icon"/>
            <p:cNvSpPr>
              <a:spLocks noEditPoints="1"/>
            </p:cNvSpPr>
            <p:nvPr/>
          </p:nvSpPr>
          <p:spPr bwMode="auto">
            <a:xfrm>
              <a:off x="7242018" y="5896288"/>
              <a:ext cx="409170" cy="363011"/>
            </a:xfrm>
            <a:custGeom>
              <a:avLst/>
              <a:gdLst>
                <a:gd name="T0" fmla="*/ 514 w 522"/>
                <a:gd name="T1" fmla="*/ 86 h 463"/>
                <a:gd name="T2" fmla="*/ 484 w 522"/>
                <a:gd name="T3" fmla="*/ 87 h 463"/>
                <a:gd name="T4" fmla="*/ 433 w 522"/>
                <a:gd name="T5" fmla="*/ 140 h 463"/>
                <a:gd name="T6" fmla="*/ 362 w 522"/>
                <a:gd name="T7" fmla="*/ 69 h 463"/>
                <a:gd name="T8" fmla="*/ 239 w 522"/>
                <a:gd name="T9" fmla="*/ 69 h 463"/>
                <a:gd name="T10" fmla="*/ 239 w 522"/>
                <a:gd name="T11" fmla="*/ 69 h 463"/>
                <a:gd name="T12" fmla="*/ 239 w 522"/>
                <a:gd name="T13" fmla="*/ 69 h 463"/>
                <a:gd name="T14" fmla="*/ 165 w 522"/>
                <a:gd name="T15" fmla="*/ 156 h 463"/>
                <a:gd name="T16" fmla="*/ 168 w 522"/>
                <a:gd name="T17" fmla="*/ 185 h 463"/>
                <a:gd name="T18" fmla="*/ 197 w 522"/>
                <a:gd name="T19" fmla="*/ 183 h 463"/>
                <a:gd name="T20" fmla="*/ 259 w 522"/>
                <a:gd name="T21" fmla="*/ 109 h 463"/>
                <a:gd name="T22" fmla="*/ 296 w 522"/>
                <a:gd name="T23" fmla="*/ 109 h 463"/>
                <a:gd name="T24" fmla="*/ 157 w 522"/>
                <a:gd name="T25" fmla="*/ 273 h 463"/>
                <a:gd name="T26" fmla="*/ 61 w 522"/>
                <a:gd name="T27" fmla="*/ 273 h 463"/>
                <a:gd name="T28" fmla="*/ 35 w 522"/>
                <a:gd name="T29" fmla="*/ 298 h 463"/>
                <a:gd name="T30" fmla="*/ 61 w 522"/>
                <a:gd name="T31" fmla="*/ 324 h 463"/>
                <a:gd name="T32" fmla="*/ 186 w 522"/>
                <a:gd name="T33" fmla="*/ 324 h 463"/>
                <a:gd name="T34" fmla="*/ 207 w 522"/>
                <a:gd name="T35" fmla="*/ 312 h 463"/>
                <a:gd name="T36" fmla="*/ 259 w 522"/>
                <a:gd name="T37" fmla="*/ 253 h 463"/>
                <a:gd name="T38" fmla="*/ 321 w 522"/>
                <a:gd name="T39" fmla="*/ 314 h 463"/>
                <a:gd name="T40" fmla="*/ 296 w 522"/>
                <a:gd name="T41" fmla="*/ 430 h 463"/>
                <a:gd name="T42" fmla="*/ 316 w 522"/>
                <a:gd name="T43" fmla="*/ 460 h 463"/>
                <a:gd name="T44" fmla="*/ 346 w 522"/>
                <a:gd name="T45" fmla="*/ 440 h 463"/>
                <a:gd name="T46" fmla="*/ 378 w 522"/>
                <a:gd name="T47" fmla="*/ 289 h 463"/>
                <a:gd name="T48" fmla="*/ 378 w 522"/>
                <a:gd name="T49" fmla="*/ 289 h 463"/>
                <a:gd name="T50" fmla="*/ 369 w 522"/>
                <a:gd name="T51" fmla="*/ 267 h 463"/>
                <a:gd name="T52" fmla="*/ 318 w 522"/>
                <a:gd name="T53" fmla="*/ 214 h 463"/>
                <a:gd name="T54" fmla="*/ 378 w 522"/>
                <a:gd name="T55" fmla="*/ 144 h 463"/>
                <a:gd name="T56" fmla="*/ 419 w 522"/>
                <a:gd name="T57" fmla="*/ 182 h 463"/>
                <a:gd name="T58" fmla="*/ 420 w 522"/>
                <a:gd name="T59" fmla="*/ 183 h 463"/>
                <a:gd name="T60" fmla="*/ 422 w 522"/>
                <a:gd name="T61" fmla="*/ 184 h 463"/>
                <a:gd name="T62" fmla="*/ 423 w 522"/>
                <a:gd name="T63" fmla="*/ 186 h 463"/>
                <a:gd name="T64" fmla="*/ 423 w 522"/>
                <a:gd name="T65" fmla="*/ 186 h 463"/>
                <a:gd name="T66" fmla="*/ 446 w 522"/>
                <a:gd name="T67" fmla="*/ 185 h 463"/>
                <a:gd name="T68" fmla="*/ 447 w 522"/>
                <a:gd name="T69" fmla="*/ 185 h 463"/>
                <a:gd name="T70" fmla="*/ 514 w 522"/>
                <a:gd name="T71" fmla="*/ 116 h 463"/>
                <a:gd name="T72" fmla="*/ 514 w 522"/>
                <a:gd name="T73" fmla="*/ 86 h 463"/>
                <a:gd name="T74" fmla="*/ 440 w 522"/>
                <a:gd name="T75" fmla="*/ 40 h 463"/>
                <a:gd name="T76" fmla="*/ 400 w 522"/>
                <a:gd name="T77" fmla="*/ 0 h 463"/>
                <a:gd name="T78" fmla="*/ 361 w 522"/>
                <a:gd name="T79" fmla="*/ 40 h 463"/>
                <a:gd name="T80" fmla="*/ 400 w 522"/>
                <a:gd name="T81" fmla="*/ 79 h 463"/>
                <a:gd name="T82" fmla="*/ 440 w 522"/>
                <a:gd name="T83" fmla="*/ 40 h 463"/>
                <a:gd name="T84" fmla="*/ 109 w 522"/>
                <a:gd name="T85" fmla="*/ 206 h 463"/>
                <a:gd name="T86" fmla="*/ 13 w 522"/>
                <a:gd name="T87" fmla="*/ 206 h 463"/>
                <a:gd name="T88" fmla="*/ 0 w 522"/>
                <a:gd name="T89" fmla="*/ 194 h 463"/>
                <a:gd name="T90" fmla="*/ 13 w 522"/>
                <a:gd name="T91" fmla="*/ 181 h 463"/>
                <a:gd name="T92" fmla="*/ 109 w 522"/>
                <a:gd name="T93" fmla="*/ 181 h 463"/>
                <a:gd name="T94" fmla="*/ 122 w 522"/>
                <a:gd name="T95" fmla="*/ 194 h 463"/>
                <a:gd name="T96" fmla="*/ 109 w 522"/>
                <a:gd name="T97" fmla="*/ 206 h 463"/>
                <a:gd name="T98" fmla="*/ 134 w 522"/>
                <a:gd name="T99" fmla="*/ 122 h 463"/>
                <a:gd name="T100" fmla="*/ 13 w 522"/>
                <a:gd name="T101" fmla="*/ 122 h 463"/>
                <a:gd name="T102" fmla="*/ 0 w 522"/>
                <a:gd name="T103" fmla="*/ 109 h 463"/>
                <a:gd name="T104" fmla="*/ 13 w 522"/>
                <a:gd name="T105" fmla="*/ 96 h 463"/>
                <a:gd name="T106" fmla="*/ 134 w 522"/>
                <a:gd name="T107" fmla="*/ 96 h 463"/>
                <a:gd name="T108" fmla="*/ 147 w 522"/>
                <a:gd name="T109" fmla="*/ 109 h 463"/>
                <a:gd name="T110" fmla="*/ 134 w 522"/>
                <a:gd name="T111" fmla="*/ 122 h 463"/>
                <a:gd name="T112" fmla="*/ 227 w 522"/>
                <a:gd name="T113" fmla="*/ 37 h 463"/>
                <a:gd name="T114" fmla="*/ 13 w 522"/>
                <a:gd name="T115" fmla="*/ 37 h 463"/>
                <a:gd name="T116" fmla="*/ 0 w 522"/>
                <a:gd name="T117" fmla="*/ 24 h 463"/>
                <a:gd name="T118" fmla="*/ 13 w 522"/>
                <a:gd name="T119" fmla="*/ 12 h 463"/>
                <a:gd name="T120" fmla="*/ 227 w 522"/>
                <a:gd name="T121" fmla="*/ 12 h 463"/>
                <a:gd name="T122" fmla="*/ 240 w 522"/>
                <a:gd name="T123" fmla="*/ 24 h 463"/>
                <a:gd name="T124" fmla="*/ 227 w 522"/>
                <a:gd name="T125" fmla="*/ 3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463">
                  <a:moveTo>
                    <a:pt x="514" y="86"/>
                  </a:moveTo>
                  <a:cubicBezTo>
                    <a:pt x="505" y="78"/>
                    <a:pt x="492" y="79"/>
                    <a:pt x="484" y="87"/>
                  </a:cubicBezTo>
                  <a:cubicBezTo>
                    <a:pt x="433" y="140"/>
                    <a:pt x="433" y="140"/>
                    <a:pt x="433" y="140"/>
                  </a:cubicBezTo>
                  <a:cubicBezTo>
                    <a:pt x="362" y="69"/>
                    <a:pt x="362" y="69"/>
                    <a:pt x="362" y="69"/>
                  </a:cubicBezTo>
                  <a:cubicBezTo>
                    <a:pt x="239" y="69"/>
                    <a:pt x="239" y="69"/>
                    <a:pt x="239" y="69"/>
                  </a:cubicBezTo>
                  <a:cubicBezTo>
                    <a:pt x="239" y="69"/>
                    <a:pt x="239" y="69"/>
                    <a:pt x="239" y="69"/>
                  </a:cubicBezTo>
                  <a:cubicBezTo>
                    <a:pt x="239" y="69"/>
                    <a:pt x="239" y="69"/>
                    <a:pt x="239" y="69"/>
                  </a:cubicBezTo>
                  <a:cubicBezTo>
                    <a:pt x="165" y="156"/>
                    <a:pt x="165" y="156"/>
                    <a:pt x="165" y="156"/>
                  </a:cubicBezTo>
                  <a:cubicBezTo>
                    <a:pt x="158" y="165"/>
                    <a:pt x="159" y="178"/>
                    <a:pt x="168" y="185"/>
                  </a:cubicBezTo>
                  <a:cubicBezTo>
                    <a:pt x="177" y="193"/>
                    <a:pt x="190" y="191"/>
                    <a:pt x="197" y="183"/>
                  </a:cubicBezTo>
                  <a:cubicBezTo>
                    <a:pt x="259" y="109"/>
                    <a:pt x="259" y="109"/>
                    <a:pt x="259" y="109"/>
                  </a:cubicBezTo>
                  <a:cubicBezTo>
                    <a:pt x="296" y="109"/>
                    <a:pt x="296" y="109"/>
                    <a:pt x="296" y="109"/>
                  </a:cubicBezTo>
                  <a:cubicBezTo>
                    <a:pt x="157" y="273"/>
                    <a:pt x="157" y="273"/>
                    <a:pt x="157" y="273"/>
                  </a:cubicBezTo>
                  <a:cubicBezTo>
                    <a:pt x="61" y="273"/>
                    <a:pt x="61" y="273"/>
                    <a:pt x="61" y="273"/>
                  </a:cubicBezTo>
                  <a:cubicBezTo>
                    <a:pt x="47" y="273"/>
                    <a:pt x="35" y="284"/>
                    <a:pt x="35" y="298"/>
                  </a:cubicBezTo>
                  <a:cubicBezTo>
                    <a:pt x="35" y="312"/>
                    <a:pt x="47" y="324"/>
                    <a:pt x="61" y="324"/>
                  </a:cubicBezTo>
                  <a:cubicBezTo>
                    <a:pt x="186" y="324"/>
                    <a:pt x="186" y="324"/>
                    <a:pt x="186" y="324"/>
                  </a:cubicBezTo>
                  <a:cubicBezTo>
                    <a:pt x="195" y="324"/>
                    <a:pt x="202" y="319"/>
                    <a:pt x="207" y="312"/>
                  </a:cubicBezTo>
                  <a:cubicBezTo>
                    <a:pt x="259" y="253"/>
                    <a:pt x="259" y="253"/>
                    <a:pt x="259" y="253"/>
                  </a:cubicBezTo>
                  <a:cubicBezTo>
                    <a:pt x="321" y="314"/>
                    <a:pt x="321" y="314"/>
                    <a:pt x="321" y="314"/>
                  </a:cubicBezTo>
                  <a:cubicBezTo>
                    <a:pt x="296" y="430"/>
                    <a:pt x="296" y="430"/>
                    <a:pt x="296" y="430"/>
                  </a:cubicBezTo>
                  <a:cubicBezTo>
                    <a:pt x="293" y="444"/>
                    <a:pt x="302" y="457"/>
                    <a:pt x="316" y="460"/>
                  </a:cubicBezTo>
                  <a:cubicBezTo>
                    <a:pt x="329" y="463"/>
                    <a:pt x="343" y="454"/>
                    <a:pt x="346" y="440"/>
                  </a:cubicBezTo>
                  <a:cubicBezTo>
                    <a:pt x="378" y="289"/>
                    <a:pt x="378" y="289"/>
                    <a:pt x="378" y="289"/>
                  </a:cubicBezTo>
                  <a:cubicBezTo>
                    <a:pt x="378" y="289"/>
                    <a:pt x="378" y="289"/>
                    <a:pt x="378" y="289"/>
                  </a:cubicBezTo>
                  <a:cubicBezTo>
                    <a:pt x="379" y="281"/>
                    <a:pt x="375" y="272"/>
                    <a:pt x="369" y="267"/>
                  </a:cubicBezTo>
                  <a:cubicBezTo>
                    <a:pt x="318" y="214"/>
                    <a:pt x="318" y="214"/>
                    <a:pt x="318" y="214"/>
                  </a:cubicBezTo>
                  <a:cubicBezTo>
                    <a:pt x="378" y="144"/>
                    <a:pt x="378" y="144"/>
                    <a:pt x="378" y="144"/>
                  </a:cubicBezTo>
                  <a:cubicBezTo>
                    <a:pt x="419" y="182"/>
                    <a:pt x="419" y="182"/>
                    <a:pt x="419" y="182"/>
                  </a:cubicBezTo>
                  <a:cubicBezTo>
                    <a:pt x="420" y="183"/>
                    <a:pt x="420" y="183"/>
                    <a:pt x="420" y="183"/>
                  </a:cubicBezTo>
                  <a:cubicBezTo>
                    <a:pt x="421" y="184"/>
                    <a:pt x="421" y="184"/>
                    <a:pt x="422" y="184"/>
                  </a:cubicBezTo>
                  <a:cubicBezTo>
                    <a:pt x="423" y="186"/>
                    <a:pt x="423" y="186"/>
                    <a:pt x="423" y="186"/>
                  </a:cubicBezTo>
                  <a:cubicBezTo>
                    <a:pt x="423" y="186"/>
                    <a:pt x="423" y="186"/>
                    <a:pt x="423" y="186"/>
                  </a:cubicBezTo>
                  <a:cubicBezTo>
                    <a:pt x="430" y="190"/>
                    <a:pt x="439" y="190"/>
                    <a:pt x="446" y="185"/>
                  </a:cubicBezTo>
                  <a:cubicBezTo>
                    <a:pt x="447" y="185"/>
                    <a:pt x="447" y="185"/>
                    <a:pt x="447" y="185"/>
                  </a:cubicBezTo>
                  <a:cubicBezTo>
                    <a:pt x="514" y="116"/>
                    <a:pt x="514" y="116"/>
                    <a:pt x="514" y="116"/>
                  </a:cubicBezTo>
                  <a:cubicBezTo>
                    <a:pt x="522" y="107"/>
                    <a:pt x="522" y="94"/>
                    <a:pt x="514" y="86"/>
                  </a:cubicBezTo>
                  <a:close/>
                  <a:moveTo>
                    <a:pt x="440" y="40"/>
                  </a:moveTo>
                  <a:cubicBezTo>
                    <a:pt x="440" y="18"/>
                    <a:pt x="422" y="0"/>
                    <a:pt x="400" y="0"/>
                  </a:cubicBezTo>
                  <a:cubicBezTo>
                    <a:pt x="379" y="0"/>
                    <a:pt x="361" y="18"/>
                    <a:pt x="361" y="40"/>
                  </a:cubicBezTo>
                  <a:cubicBezTo>
                    <a:pt x="361" y="61"/>
                    <a:pt x="379" y="79"/>
                    <a:pt x="400" y="79"/>
                  </a:cubicBezTo>
                  <a:cubicBezTo>
                    <a:pt x="422" y="79"/>
                    <a:pt x="440" y="61"/>
                    <a:pt x="440" y="40"/>
                  </a:cubicBezTo>
                  <a:close/>
                  <a:moveTo>
                    <a:pt x="109" y="206"/>
                  </a:moveTo>
                  <a:cubicBezTo>
                    <a:pt x="13" y="206"/>
                    <a:pt x="13" y="206"/>
                    <a:pt x="13" y="206"/>
                  </a:cubicBezTo>
                  <a:cubicBezTo>
                    <a:pt x="6" y="206"/>
                    <a:pt x="0" y="201"/>
                    <a:pt x="0" y="194"/>
                  </a:cubicBezTo>
                  <a:cubicBezTo>
                    <a:pt x="0" y="186"/>
                    <a:pt x="6" y="181"/>
                    <a:pt x="13" y="181"/>
                  </a:cubicBezTo>
                  <a:cubicBezTo>
                    <a:pt x="109" y="181"/>
                    <a:pt x="109" y="181"/>
                    <a:pt x="109" y="181"/>
                  </a:cubicBezTo>
                  <a:cubicBezTo>
                    <a:pt x="116" y="181"/>
                    <a:pt x="122" y="186"/>
                    <a:pt x="122" y="194"/>
                  </a:cubicBezTo>
                  <a:cubicBezTo>
                    <a:pt x="122" y="201"/>
                    <a:pt x="116" y="206"/>
                    <a:pt x="109" y="206"/>
                  </a:cubicBezTo>
                  <a:close/>
                  <a:moveTo>
                    <a:pt x="134" y="122"/>
                  </a:moveTo>
                  <a:cubicBezTo>
                    <a:pt x="13" y="122"/>
                    <a:pt x="13" y="122"/>
                    <a:pt x="13" y="122"/>
                  </a:cubicBezTo>
                  <a:cubicBezTo>
                    <a:pt x="6" y="122"/>
                    <a:pt x="0" y="116"/>
                    <a:pt x="0" y="109"/>
                  </a:cubicBezTo>
                  <a:cubicBezTo>
                    <a:pt x="0" y="102"/>
                    <a:pt x="6" y="96"/>
                    <a:pt x="13" y="96"/>
                  </a:cubicBezTo>
                  <a:cubicBezTo>
                    <a:pt x="134" y="96"/>
                    <a:pt x="134" y="96"/>
                    <a:pt x="134" y="96"/>
                  </a:cubicBezTo>
                  <a:cubicBezTo>
                    <a:pt x="141" y="96"/>
                    <a:pt x="147" y="102"/>
                    <a:pt x="147" y="109"/>
                  </a:cubicBezTo>
                  <a:cubicBezTo>
                    <a:pt x="147" y="116"/>
                    <a:pt x="141" y="122"/>
                    <a:pt x="134" y="122"/>
                  </a:cubicBezTo>
                  <a:close/>
                  <a:moveTo>
                    <a:pt x="227" y="37"/>
                  </a:moveTo>
                  <a:cubicBezTo>
                    <a:pt x="13" y="37"/>
                    <a:pt x="13" y="37"/>
                    <a:pt x="13" y="37"/>
                  </a:cubicBezTo>
                  <a:cubicBezTo>
                    <a:pt x="6" y="37"/>
                    <a:pt x="0" y="32"/>
                    <a:pt x="0" y="24"/>
                  </a:cubicBezTo>
                  <a:cubicBezTo>
                    <a:pt x="0" y="17"/>
                    <a:pt x="6" y="12"/>
                    <a:pt x="13" y="12"/>
                  </a:cubicBezTo>
                  <a:cubicBezTo>
                    <a:pt x="227" y="12"/>
                    <a:pt x="227" y="12"/>
                    <a:pt x="227" y="12"/>
                  </a:cubicBezTo>
                  <a:cubicBezTo>
                    <a:pt x="234" y="12"/>
                    <a:pt x="240" y="17"/>
                    <a:pt x="240" y="24"/>
                  </a:cubicBezTo>
                  <a:cubicBezTo>
                    <a:pt x="240" y="32"/>
                    <a:pt x="234" y="37"/>
                    <a:pt x="2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6" name="Icon"/>
            <p:cNvSpPr>
              <a:spLocks noEditPoints="1"/>
            </p:cNvSpPr>
            <p:nvPr/>
          </p:nvSpPr>
          <p:spPr bwMode="auto">
            <a:xfrm>
              <a:off x="8527192" y="5866192"/>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7" name="Icon"/>
            <p:cNvSpPr>
              <a:spLocks noEditPoints="1"/>
            </p:cNvSpPr>
            <p:nvPr/>
          </p:nvSpPr>
          <p:spPr bwMode="auto">
            <a:xfrm>
              <a:off x="11404143" y="5937732"/>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8" name="Icon"/>
            <p:cNvSpPr>
              <a:spLocks noEditPoints="1"/>
            </p:cNvSpPr>
            <p:nvPr/>
          </p:nvSpPr>
          <p:spPr bwMode="auto">
            <a:xfrm>
              <a:off x="9035846" y="5880059"/>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9" name="Icon"/>
            <p:cNvSpPr>
              <a:spLocks noChangeAspect="1" noEditPoints="1"/>
            </p:cNvSpPr>
            <p:nvPr/>
          </p:nvSpPr>
          <p:spPr bwMode="auto">
            <a:xfrm>
              <a:off x="12637682" y="5873966"/>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0" name="Icon"/>
            <p:cNvSpPr>
              <a:spLocks noEditPoints="1"/>
            </p:cNvSpPr>
            <p:nvPr/>
          </p:nvSpPr>
          <p:spPr bwMode="auto">
            <a:xfrm>
              <a:off x="14365908" y="5863656"/>
              <a:ext cx="539310" cy="428275"/>
            </a:xfrm>
            <a:custGeom>
              <a:avLst/>
              <a:gdLst>
                <a:gd name="T0" fmla="*/ 1088 w 1088"/>
                <a:gd name="T1" fmla="*/ 472 h 864"/>
                <a:gd name="T2" fmla="*/ 667 w 1088"/>
                <a:gd name="T3" fmla="*/ 181 h 864"/>
                <a:gd name="T4" fmla="*/ 375 w 1088"/>
                <a:gd name="T5" fmla="*/ 181 h 864"/>
                <a:gd name="T6" fmla="*/ 0 w 1088"/>
                <a:gd name="T7" fmla="*/ 472 h 864"/>
                <a:gd name="T8" fmla="*/ 851 w 1088"/>
                <a:gd name="T9" fmla="*/ 864 h 864"/>
                <a:gd name="T10" fmla="*/ 960 w 1088"/>
                <a:gd name="T11" fmla="*/ 681 h 864"/>
                <a:gd name="T12" fmla="*/ 1088 w 1088"/>
                <a:gd name="T13" fmla="*/ 864 h 864"/>
                <a:gd name="T14" fmla="*/ 166 w 1088"/>
                <a:gd name="T15" fmla="*/ 574 h 864"/>
                <a:gd name="T16" fmla="*/ 47 w 1088"/>
                <a:gd name="T17" fmla="*/ 536 h 864"/>
                <a:gd name="T18" fmla="*/ 166 w 1088"/>
                <a:gd name="T19" fmla="*/ 574 h 864"/>
                <a:gd name="T20" fmla="*/ 166 w 1088"/>
                <a:gd name="T21" fmla="*/ 636 h 864"/>
                <a:gd name="T22" fmla="*/ 47 w 1088"/>
                <a:gd name="T23" fmla="*/ 598 h 864"/>
                <a:gd name="T24" fmla="*/ 166 w 1088"/>
                <a:gd name="T25" fmla="*/ 636 h 864"/>
                <a:gd name="T26" fmla="*/ 313 w 1088"/>
                <a:gd name="T27" fmla="*/ 574 h 864"/>
                <a:gd name="T28" fmla="*/ 194 w 1088"/>
                <a:gd name="T29" fmla="*/ 536 h 864"/>
                <a:gd name="T30" fmla="*/ 313 w 1088"/>
                <a:gd name="T31" fmla="*/ 574 h 864"/>
                <a:gd name="T32" fmla="*/ 313 w 1088"/>
                <a:gd name="T33" fmla="*/ 636 h 864"/>
                <a:gd name="T34" fmla="*/ 194 w 1088"/>
                <a:gd name="T35" fmla="*/ 598 h 864"/>
                <a:gd name="T36" fmla="*/ 313 w 1088"/>
                <a:gd name="T37" fmla="*/ 636 h 864"/>
                <a:gd name="T38" fmla="*/ 461 w 1088"/>
                <a:gd name="T39" fmla="*/ 574 h 864"/>
                <a:gd name="T40" fmla="*/ 342 w 1088"/>
                <a:gd name="T41" fmla="*/ 536 h 864"/>
                <a:gd name="T42" fmla="*/ 461 w 1088"/>
                <a:gd name="T43" fmla="*/ 574 h 864"/>
                <a:gd name="T44" fmla="*/ 461 w 1088"/>
                <a:gd name="T45" fmla="*/ 636 h 864"/>
                <a:gd name="T46" fmla="*/ 342 w 1088"/>
                <a:gd name="T47" fmla="*/ 598 h 864"/>
                <a:gd name="T48" fmla="*/ 461 w 1088"/>
                <a:gd name="T49" fmla="*/ 636 h 864"/>
                <a:gd name="T50" fmla="*/ 221 w 1088"/>
                <a:gd name="T51" fmla="*/ 457 h 864"/>
                <a:gd name="T52" fmla="*/ 335 w 1088"/>
                <a:gd name="T53" fmla="*/ 67 h 864"/>
                <a:gd name="T54" fmla="*/ 268 w 1088"/>
                <a:gd name="T55" fmla="*/ 67 h 864"/>
                <a:gd name="T56" fmla="*/ 221 w 1088"/>
                <a:gd name="T57" fmla="*/ 457 h 864"/>
                <a:gd name="T58" fmla="*/ 71 w 1088"/>
                <a:gd name="T59" fmla="*/ 457 h 864"/>
                <a:gd name="T60" fmla="*/ 187 w 1088"/>
                <a:gd name="T61" fmla="*/ 0 h 864"/>
                <a:gd name="T62" fmla="*/ 118 w 1088"/>
                <a:gd name="T63" fmla="*/ 0 h 864"/>
                <a:gd name="T64" fmla="*/ 71 w 1088"/>
                <a:gd name="T65" fmla="*/ 45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864">
                  <a:moveTo>
                    <a:pt x="1088" y="864"/>
                  </a:moveTo>
                  <a:lnTo>
                    <a:pt x="1088" y="472"/>
                  </a:lnTo>
                  <a:lnTo>
                    <a:pt x="1086" y="472"/>
                  </a:lnTo>
                  <a:lnTo>
                    <a:pt x="667" y="181"/>
                  </a:lnTo>
                  <a:lnTo>
                    <a:pt x="667" y="386"/>
                  </a:lnTo>
                  <a:lnTo>
                    <a:pt x="375" y="181"/>
                  </a:lnTo>
                  <a:lnTo>
                    <a:pt x="375" y="472"/>
                  </a:lnTo>
                  <a:lnTo>
                    <a:pt x="0" y="472"/>
                  </a:lnTo>
                  <a:lnTo>
                    <a:pt x="0" y="864"/>
                  </a:lnTo>
                  <a:lnTo>
                    <a:pt x="851" y="864"/>
                  </a:lnTo>
                  <a:lnTo>
                    <a:pt x="851" y="681"/>
                  </a:lnTo>
                  <a:lnTo>
                    <a:pt x="960" y="681"/>
                  </a:lnTo>
                  <a:lnTo>
                    <a:pt x="960" y="864"/>
                  </a:lnTo>
                  <a:lnTo>
                    <a:pt x="1088" y="864"/>
                  </a:lnTo>
                  <a:lnTo>
                    <a:pt x="1088" y="864"/>
                  </a:lnTo>
                  <a:close/>
                  <a:moveTo>
                    <a:pt x="166" y="574"/>
                  </a:moveTo>
                  <a:lnTo>
                    <a:pt x="47" y="574"/>
                  </a:lnTo>
                  <a:lnTo>
                    <a:pt x="47" y="536"/>
                  </a:lnTo>
                  <a:lnTo>
                    <a:pt x="166" y="536"/>
                  </a:lnTo>
                  <a:lnTo>
                    <a:pt x="166" y="574"/>
                  </a:lnTo>
                  <a:lnTo>
                    <a:pt x="166" y="574"/>
                  </a:lnTo>
                  <a:close/>
                  <a:moveTo>
                    <a:pt x="166" y="636"/>
                  </a:moveTo>
                  <a:lnTo>
                    <a:pt x="47" y="636"/>
                  </a:lnTo>
                  <a:lnTo>
                    <a:pt x="47" y="598"/>
                  </a:lnTo>
                  <a:lnTo>
                    <a:pt x="166" y="598"/>
                  </a:lnTo>
                  <a:lnTo>
                    <a:pt x="166" y="636"/>
                  </a:lnTo>
                  <a:lnTo>
                    <a:pt x="166" y="636"/>
                  </a:lnTo>
                  <a:close/>
                  <a:moveTo>
                    <a:pt x="313" y="574"/>
                  </a:moveTo>
                  <a:lnTo>
                    <a:pt x="194" y="574"/>
                  </a:lnTo>
                  <a:lnTo>
                    <a:pt x="194" y="536"/>
                  </a:lnTo>
                  <a:lnTo>
                    <a:pt x="313" y="536"/>
                  </a:lnTo>
                  <a:lnTo>
                    <a:pt x="313" y="574"/>
                  </a:lnTo>
                  <a:lnTo>
                    <a:pt x="313" y="574"/>
                  </a:lnTo>
                  <a:close/>
                  <a:moveTo>
                    <a:pt x="313" y="636"/>
                  </a:moveTo>
                  <a:lnTo>
                    <a:pt x="194" y="636"/>
                  </a:lnTo>
                  <a:lnTo>
                    <a:pt x="194" y="598"/>
                  </a:lnTo>
                  <a:lnTo>
                    <a:pt x="313" y="598"/>
                  </a:lnTo>
                  <a:lnTo>
                    <a:pt x="313" y="636"/>
                  </a:lnTo>
                  <a:lnTo>
                    <a:pt x="313" y="636"/>
                  </a:lnTo>
                  <a:close/>
                  <a:moveTo>
                    <a:pt x="461" y="574"/>
                  </a:moveTo>
                  <a:lnTo>
                    <a:pt x="342" y="574"/>
                  </a:lnTo>
                  <a:lnTo>
                    <a:pt x="342" y="536"/>
                  </a:lnTo>
                  <a:lnTo>
                    <a:pt x="461" y="536"/>
                  </a:lnTo>
                  <a:lnTo>
                    <a:pt x="461" y="574"/>
                  </a:lnTo>
                  <a:lnTo>
                    <a:pt x="461" y="574"/>
                  </a:lnTo>
                  <a:close/>
                  <a:moveTo>
                    <a:pt x="461" y="636"/>
                  </a:moveTo>
                  <a:lnTo>
                    <a:pt x="342" y="636"/>
                  </a:lnTo>
                  <a:lnTo>
                    <a:pt x="342" y="598"/>
                  </a:lnTo>
                  <a:lnTo>
                    <a:pt x="461" y="598"/>
                  </a:lnTo>
                  <a:lnTo>
                    <a:pt x="461" y="636"/>
                  </a:lnTo>
                  <a:lnTo>
                    <a:pt x="461" y="636"/>
                  </a:lnTo>
                  <a:close/>
                  <a:moveTo>
                    <a:pt x="221" y="457"/>
                  </a:moveTo>
                  <a:lnTo>
                    <a:pt x="344" y="457"/>
                  </a:lnTo>
                  <a:lnTo>
                    <a:pt x="335" y="67"/>
                  </a:lnTo>
                  <a:lnTo>
                    <a:pt x="297" y="67"/>
                  </a:lnTo>
                  <a:lnTo>
                    <a:pt x="268" y="67"/>
                  </a:lnTo>
                  <a:lnTo>
                    <a:pt x="228" y="67"/>
                  </a:lnTo>
                  <a:lnTo>
                    <a:pt x="221" y="457"/>
                  </a:lnTo>
                  <a:lnTo>
                    <a:pt x="221" y="457"/>
                  </a:lnTo>
                  <a:close/>
                  <a:moveTo>
                    <a:pt x="71" y="457"/>
                  </a:moveTo>
                  <a:lnTo>
                    <a:pt x="197" y="457"/>
                  </a:lnTo>
                  <a:lnTo>
                    <a:pt x="187" y="0"/>
                  </a:lnTo>
                  <a:lnTo>
                    <a:pt x="149" y="0"/>
                  </a:lnTo>
                  <a:lnTo>
                    <a:pt x="118" y="0"/>
                  </a:lnTo>
                  <a:lnTo>
                    <a:pt x="80" y="0"/>
                  </a:lnTo>
                  <a:lnTo>
                    <a:pt x="71" y="457"/>
                  </a:lnTo>
                  <a:lnTo>
                    <a:pt x="71" y="4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1" name="Icon"/>
            <p:cNvSpPr>
              <a:spLocks noEditPoints="1"/>
            </p:cNvSpPr>
            <p:nvPr/>
          </p:nvSpPr>
          <p:spPr bwMode="auto">
            <a:xfrm>
              <a:off x="16280907" y="5901146"/>
              <a:ext cx="320204" cy="353295"/>
            </a:xfrm>
            <a:custGeom>
              <a:avLst/>
              <a:gdLst>
                <a:gd name="T0" fmla="*/ 39 w 136"/>
                <a:gd name="T1" fmla="*/ 139 h 151"/>
                <a:gd name="T2" fmla="*/ 35 w 136"/>
                <a:gd name="T3" fmla="*/ 151 h 151"/>
                <a:gd name="T4" fmla="*/ 32 w 136"/>
                <a:gd name="T5" fmla="*/ 151 h 151"/>
                <a:gd name="T6" fmla="*/ 0 w 136"/>
                <a:gd name="T7" fmla="*/ 119 h 151"/>
                <a:gd name="T8" fmla="*/ 32 w 136"/>
                <a:gd name="T9" fmla="*/ 86 h 151"/>
                <a:gd name="T10" fmla="*/ 35 w 136"/>
                <a:gd name="T11" fmla="*/ 86 h 151"/>
                <a:gd name="T12" fmla="*/ 39 w 136"/>
                <a:gd name="T13" fmla="*/ 99 h 151"/>
                <a:gd name="T14" fmla="*/ 39 w 136"/>
                <a:gd name="T15" fmla="*/ 139 h 151"/>
                <a:gd name="T16" fmla="*/ 104 w 136"/>
                <a:gd name="T17" fmla="*/ 86 h 151"/>
                <a:gd name="T18" fmla="*/ 101 w 136"/>
                <a:gd name="T19" fmla="*/ 86 h 151"/>
                <a:gd name="T20" fmla="*/ 97 w 136"/>
                <a:gd name="T21" fmla="*/ 99 h 151"/>
                <a:gd name="T22" fmla="*/ 97 w 136"/>
                <a:gd name="T23" fmla="*/ 139 h 151"/>
                <a:gd name="T24" fmla="*/ 101 w 136"/>
                <a:gd name="T25" fmla="*/ 151 h 151"/>
                <a:gd name="T26" fmla="*/ 104 w 136"/>
                <a:gd name="T27" fmla="*/ 151 h 151"/>
                <a:gd name="T28" fmla="*/ 136 w 136"/>
                <a:gd name="T29" fmla="*/ 119 h 151"/>
                <a:gd name="T30" fmla="*/ 104 w 136"/>
                <a:gd name="T31" fmla="*/ 86 h 151"/>
                <a:gd name="T32" fmla="*/ 21 w 136"/>
                <a:gd name="T33" fmla="*/ 84 h 151"/>
                <a:gd name="T34" fmla="*/ 18 w 136"/>
                <a:gd name="T35" fmla="*/ 61 h 151"/>
                <a:gd name="T36" fmla="*/ 68 w 136"/>
                <a:gd name="T37" fmla="*/ 15 h 151"/>
                <a:gd name="T38" fmla="*/ 118 w 136"/>
                <a:gd name="T39" fmla="*/ 61 h 151"/>
                <a:gd name="T40" fmla="*/ 115 w 136"/>
                <a:gd name="T41" fmla="*/ 84 h 151"/>
                <a:gd name="T42" fmla="*/ 127 w 136"/>
                <a:gd name="T43" fmla="*/ 91 h 151"/>
                <a:gd name="T44" fmla="*/ 133 w 136"/>
                <a:gd name="T45" fmla="*/ 61 h 151"/>
                <a:gd name="T46" fmla="*/ 68 w 136"/>
                <a:gd name="T47" fmla="*/ 0 h 151"/>
                <a:gd name="T48" fmla="*/ 3 w 136"/>
                <a:gd name="T49" fmla="*/ 61 h 151"/>
                <a:gd name="T50" fmla="*/ 9 w 136"/>
                <a:gd name="T51" fmla="*/ 91 h 151"/>
                <a:gd name="T52" fmla="*/ 21 w 136"/>
                <a:gd name="T53" fmla="*/ 8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151">
                  <a:moveTo>
                    <a:pt x="39" y="139"/>
                  </a:moveTo>
                  <a:cubicBezTo>
                    <a:pt x="39" y="146"/>
                    <a:pt x="37" y="150"/>
                    <a:pt x="35" y="151"/>
                  </a:cubicBezTo>
                  <a:cubicBezTo>
                    <a:pt x="32" y="151"/>
                    <a:pt x="32" y="151"/>
                    <a:pt x="32" y="151"/>
                  </a:cubicBezTo>
                  <a:cubicBezTo>
                    <a:pt x="14" y="151"/>
                    <a:pt x="0" y="136"/>
                    <a:pt x="0" y="119"/>
                  </a:cubicBezTo>
                  <a:cubicBezTo>
                    <a:pt x="0" y="101"/>
                    <a:pt x="14" y="86"/>
                    <a:pt x="32" y="86"/>
                  </a:cubicBezTo>
                  <a:cubicBezTo>
                    <a:pt x="35" y="86"/>
                    <a:pt x="35" y="86"/>
                    <a:pt x="35" y="86"/>
                  </a:cubicBezTo>
                  <a:cubicBezTo>
                    <a:pt x="37" y="87"/>
                    <a:pt x="39" y="92"/>
                    <a:pt x="39" y="99"/>
                  </a:cubicBezTo>
                  <a:cubicBezTo>
                    <a:pt x="39" y="139"/>
                    <a:pt x="39" y="139"/>
                    <a:pt x="39" y="139"/>
                  </a:cubicBezTo>
                  <a:moveTo>
                    <a:pt x="104" y="86"/>
                  </a:moveTo>
                  <a:cubicBezTo>
                    <a:pt x="101" y="86"/>
                    <a:pt x="101" y="86"/>
                    <a:pt x="101" y="86"/>
                  </a:cubicBezTo>
                  <a:cubicBezTo>
                    <a:pt x="99" y="87"/>
                    <a:pt x="97" y="92"/>
                    <a:pt x="97" y="99"/>
                  </a:cubicBezTo>
                  <a:cubicBezTo>
                    <a:pt x="97" y="139"/>
                    <a:pt x="97" y="139"/>
                    <a:pt x="97" y="139"/>
                  </a:cubicBezTo>
                  <a:cubicBezTo>
                    <a:pt x="97" y="146"/>
                    <a:pt x="99" y="150"/>
                    <a:pt x="101" y="151"/>
                  </a:cubicBezTo>
                  <a:cubicBezTo>
                    <a:pt x="104" y="151"/>
                    <a:pt x="104" y="151"/>
                    <a:pt x="104" y="151"/>
                  </a:cubicBezTo>
                  <a:cubicBezTo>
                    <a:pt x="122" y="151"/>
                    <a:pt x="136" y="136"/>
                    <a:pt x="136" y="119"/>
                  </a:cubicBezTo>
                  <a:cubicBezTo>
                    <a:pt x="136" y="101"/>
                    <a:pt x="122" y="86"/>
                    <a:pt x="104" y="86"/>
                  </a:cubicBezTo>
                  <a:moveTo>
                    <a:pt x="21" y="84"/>
                  </a:moveTo>
                  <a:cubicBezTo>
                    <a:pt x="19" y="77"/>
                    <a:pt x="18" y="69"/>
                    <a:pt x="18" y="61"/>
                  </a:cubicBezTo>
                  <a:cubicBezTo>
                    <a:pt x="18" y="29"/>
                    <a:pt x="40" y="15"/>
                    <a:pt x="68" y="15"/>
                  </a:cubicBezTo>
                  <a:cubicBezTo>
                    <a:pt x="96" y="15"/>
                    <a:pt x="118" y="29"/>
                    <a:pt x="118" y="61"/>
                  </a:cubicBezTo>
                  <a:cubicBezTo>
                    <a:pt x="118" y="69"/>
                    <a:pt x="117" y="77"/>
                    <a:pt x="115" y="84"/>
                  </a:cubicBezTo>
                  <a:cubicBezTo>
                    <a:pt x="119" y="86"/>
                    <a:pt x="124" y="88"/>
                    <a:pt x="127" y="91"/>
                  </a:cubicBezTo>
                  <a:cubicBezTo>
                    <a:pt x="131" y="82"/>
                    <a:pt x="133" y="71"/>
                    <a:pt x="133" y="61"/>
                  </a:cubicBezTo>
                  <a:cubicBezTo>
                    <a:pt x="133" y="19"/>
                    <a:pt x="100" y="0"/>
                    <a:pt x="68" y="0"/>
                  </a:cubicBezTo>
                  <a:cubicBezTo>
                    <a:pt x="36" y="0"/>
                    <a:pt x="3" y="19"/>
                    <a:pt x="3" y="61"/>
                  </a:cubicBezTo>
                  <a:cubicBezTo>
                    <a:pt x="3" y="71"/>
                    <a:pt x="5" y="82"/>
                    <a:pt x="9" y="91"/>
                  </a:cubicBezTo>
                  <a:cubicBezTo>
                    <a:pt x="12" y="88"/>
                    <a:pt x="17" y="86"/>
                    <a:pt x="2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2" name="Icon"/>
            <p:cNvSpPr>
              <a:spLocks noEditPoints="1"/>
            </p:cNvSpPr>
            <p:nvPr/>
          </p:nvSpPr>
          <p:spPr bwMode="auto">
            <a:xfrm>
              <a:off x="16769458" y="5873269"/>
              <a:ext cx="409048" cy="409048"/>
            </a:xfrm>
            <a:custGeom>
              <a:avLst/>
              <a:gdLst>
                <a:gd name="T0" fmla="*/ 218 w 436"/>
                <a:gd name="T1" fmla="*/ 247 h 436"/>
                <a:gd name="T2" fmla="*/ 189 w 436"/>
                <a:gd name="T3" fmla="*/ 218 h 436"/>
                <a:gd name="T4" fmla="*/ 218 w 436"/>
                <a:gd name="T5" fmla="*/ 189 h 436"/>
                <a:gd name="T6" fmla="*/ 247 w 436"/>
                <a:gd name="T7" fmla="*/ 218 h 436"/>
                <a:gd name="T8" fmla="*/ 218 w 436"/>
                <a:gd name="T9" fmla="*/ 247 h 436"/>
                <a:gd name="T10" fmla="*/ 436 w 436"/>
                <a:gd name="T11" fmla="*/ 218 h 436"/>
                <a:gd name="T12" fmla="*/ 218 w 436"/>
                <a:gd name="T13" fmla="*/ 436 h 436"/>
                <a:gd name="T14" fmla="*/ 0 w 436"/>
                <a:gd name="T15" fmla="*/ 218 h 436"/>
                <a:gd name="T16" fmla="*/ 218 w 436"/>
                <a:gd name="T17" fmla="*/ 0 h 436"/>
                <a:gd name="T18" fmla="*/ 436 w 436"/>
                <a:gd name="T19" fmla="*/ 218 h 436"/>
                <a:gd name="T20" fmla="*/ 400 w 436"/>
                <a:gd name="T21" fmla="*/ 218 h 436"/>
                <a:gd name="T22" fmla="*/ 218 w 436"/>
                <a:gd name="T23" fmla="*/ 35 h 436"/>
                <a:gd name="T24" fmla="*/ 35 w 436"/>
                <a:gd name="T25" fmla="*/ 218 h 436"/>
                <a:gd name="T26" fmla="*/ 218 w 436"/>
                <a:gd name="T27" fmla="*/ 400 h 436"/>
                <a:gd name="T28" fmla="*/ 400 w 436"/>
                <a:gd name="T29" fmla="*/ 218 h 436"/>
                <a:gd name="T30" fmla="*/ 378 w 436"/>
                <a:gd name="T31" fmla="*/ 218 h 436"/>
                <a:gd name="T32" fmla="*/ 298 w 436"/>
                <a:gd name="T33" fmla="*/ 80 h 436"/>
                <a:gd name="T34" fmla="*/ 242 w 436"/>
                <a:gd name="T35" fmla="*/ 176 h 436"/>
                <a:gd name="T36" fmla="*/ 267 w 436"/>
                <a:gd name="T37" fmla="*/ 218 h 436"/>
                <a:gd name="T38" fmla="*/ 378 w 436"/>
                <a:gd name="T39" fmla="*/ 218 h 436"/>
                <a:gd name="T40" fmla="*/ 378 w 436"/>
                <a:gd name="T41" fmla="*/ 218 h 436"/>
                <a:gd name="T42" fmla="*/ 242 w 436"/>
                <a:gd name="T43" fmla="*/ 261 h 436"/>
                <a:gd name="T44" fmla="*/ 218 w 436"/>
                <a:gd name="T45" fmla="*/ 267 h 436"/>
                <a:gd name="T46" fmla="*/ 193 w 436"/>
                <a:gd name="T47" fmla="*/ 260 h 436"/>
                <a:gd name="T48" fmla="*/ 138 w 436"/>
                <a:gd name="T49" fmla="*/ 357 h 436"/>
                <a:gd name="T50" fmla="*/ 218 w 436"/>
                <a:gd name="T51" fmla="*/ 378 h 436"/>
                <a:gd name="T52" fmla="*/ 298 w 436"/>
                <a:gd name="T53" fmla="*/ 357 h 436"/>
                <a:gd name="T54" fmla="*/ 242 w 436"/>
                <a:gd name="T55" fmla="*/ 261 h 436"/>
                <a:gd name="T56" fmla="*/ 169 w 436"/>
                <a:gd name="T57" fmla="*/ 218 h 436"/>
                <a:gd name="T58" fmla="*/ 193 w 436"/>
                <a:gd name="T59" fmla="*/ 176 h 436"/>
                <a:gd name="T60" fmla="*/ 137 w 436"/>
                <a:gd name="T61" fmla="*/ 80 h 436"/>
                <a:gd name="T62" fmla="*/ 58 w 436"/>
                <a:gd name="T63" fmla="*/ 218 h 436"/>
                <a:gd name="T64" fmla="*/ 58 w 436"/>
                <a:gd name="T65" fmla="*/ 218 h 436"/>
                <a:gd name="T66" fmla="*/ 169 w 436"/>
                <a:gd name="T67" fmla="*/ 21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36">
                  <a:moveTo>
                    <a:pt x="218" y="247"/>
                  </a:moveTo>
                  <a:cubicBezTo>
                    <a:pt x="202" y="247"/>
                    <a:pt x="189" y="234"/>
                    <a:pt x="189" y="218"/>
                  </a:cubicBezTo>
                  <a:cubicBezTo>
                    <a:pt x="189" y="202"/>
                    <a:pt x="202" y="189"/>
                    <a:pt x="218" y="189"/>
                  </a:cubicBezTo>
                  <a:cubicBezTo>
                    <a:pt x="234" y="189"/>
                    <a:pt x="247" y="202"/>
                    <a:pt x="247" y="218"/>
                  </a:cubicBezTo>
                  <a:cubicBezTo>
                    <a:pt x="247" y="234"/>
                    <a:pt x="234" y="247"/>
                    <a:pt x="218" y="247"/>
                  </a:cubicBezTo>
                  <a:close/>
                  <a:moveTo>
                    <a:pt x="436" y="218"/>
                  </a:moveTo>
                  <a:cubicBezTo>
                    <a:pt x="436" y="338"/>
                    <a:pt x="338" y="436"/>
                    <a:pt x="218" y="436"/>
                  </a:cubicBezTo>
                  <a:cubicBezTo>
                    <a:pt x="97" y="436"/>
                    <a:pt x="0" y="338"/>
                    <a:pt x="0" y="218"/>
                  </a:cubicBezTo>
                  <a:cubicBezTo>
                    <a:pt x="0" y="97"/>
                    <a:pt x="97" y="0"/>
                    <a:pt x="218" y="0"/>
                  </a:cubicBezTo>
                  <a:cubicBezTo>
                    <a:pt x="338" y="0"/>
                    <a:pt x="436" y="97"/>
                    <a:pt x="436" y="218"/>
                  </a:cubicBezTo>
                  <a:close/>
                  <a:moveTo>
                    <a:pt x="400" y="218"/>
                  </a:moveTo>
                  <a:cubicBezTo>
                    <a:pt x="400" y="117"/>
                    <a:pt x="318" y="35"/>
                    <a:pt x="218" y="35"/>
                  </a:cubicBezTo>
                  <a:cubicBezTo>
                    <a:pt x="117" y="35"/>
                    <a:pt x="35" y="117"/>
                    <a:pt x="35" y="218"/>
                  </a:cubicBezTo>
                  <a:cubicBezTo>
                    <a:pt x="35" y="318"/>
                    <a:pt x="117" y="400"/>
                    <a:pt x="218" y="400"/>
                  </a:cubicBezTo>
                  <a:cubicBezTo>
                    <a:pt x="318" y="400"/>
                    <a:pt x="400" y="318"/>
                    <a:pt x="400" y="218"/>
                  </a:cubicBezTo>
                  <a:close/>
                  <a:moveTo>
                    <a:pt x="378" y="218"/>
                  </a:moveTo>
                  <a:cubicBezTo>
                    <a:pt x="378" y="159"/>
                    <a:pt x="346" y="107"/>
                    <a:pt x="298" y="80"/>
                  </a:cubicBezTo>
                  <a:cubicBezTo>
                    <a:pt x="242" y="176"/>
                    <a:pt x="242" y="176"/>
                    <a:pt x="242" y="176"/>
                  </a:cubicBezTo>
                  <a:cubicBezTo>
                    <a:pt x="257" y="184"/>
                    <a:pt x="267" y="200"/>
                    <a:pt x="267" y="218"/>
                  </a:cubicBezTo>
                  <a:cubicBezTo>
                    <a:pt x="378" y="218"/>
                    <a:pt x="378" y="218"/>
                    <a:pt x="378" y="218"/>
                  </a:cubicBezTo>
                  <a:cubicBezTo>
                    <a:pt x="378" y="218"/>
                    <a:pt x="378" y="218"/>
                    <a:pt x="378" y="218"/>
                  </a:cubicBezTo>
                  <a:close/>
                  <a:moveTo>
                    <a:pt x="242" y="261"/>
                  </a:moveTo>
                  <a:cubicBezTo>
                    <a:pt x="235" y="265"/>
                    <a:pt x="227" y="267"/>
                    <a:pt x="218" y="267"/>
                  </a:cubicBezTo>
                  <a:cubicBezTo>
                    <a:pt x="209" y="267"/>
                    <a:pt x="200" y="265"/>
                    <a:pt x="193" y="260"/>
                  </a:cubicBezTo>
                  <a:cubicBezTo>
                    <a:pt x="138" y="357"/>
                    <a:pt x="138" y="357"/>
                    <a:pt x="138" y="357"/>
                  </a:cubicBezTo>
                  <a:cubicBezTo>
                    <a:pt x="161" y="371"/>
                    <a:pt x="189" y="378"/>
                    <a:pt x="218" y="378"/>
                  </a:cubicBezTo>
                  <a:cubicBezTo>
                    <a:pt x="247" y="378"/>
                    <a:pt x="274" y="371"/>
                    <a:pt x="298" y="357"/>
                  </a:cubicBezTo>
                  <a:cubicBezTo>
                    <a:pt x="242" y="261"/>
                    <a:pt x="242" y="261"/>
                    <a:pt x="242" y="261"/>
                  </a:cubicBezTo>
                  <a:close/>
                  <a:moveTo>
                    <a:pt x="169" y="218"/>
                  </a:moveTo>
                  <a:cubicBezTo>
                    <a:pt x="169" y="200"/>
                    <a:pt x="179" y="185"/>
                    <a:pt x="193" y="176"/>
                  </a:cubicBezTo>
                  <a:cubicBezTo>
                    <a:pt x="137" y="80"/>
                    <a:pt x="137" y="80"/>
                    <a:pt x="137" y="80"/>
                  </a:cubicBezTo>
                  <a:cubicBezTo>
                    <a:pt x="90" y="107"/>
                    <a:pt x="58" y="159"/>
                    <a:pt x="58" y="218"/>
                  </a:cubicBezTo>
                  <a:cubicBezTo>
                    <a:pt x="58" y="218"/>
                    <a:pt x="58" y="218"/>
                    <a:pt x="58" y="218"/>
                  </a:cubicBezTo>
                  <a:cubicBezTo>
                    <a:pt x="169" y="218"/>
                    <a:pt x="169" y="218"/>
                    <a:pt x="16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3" name="Icon"/>
            <p:cNvSpPr>
              <a:spLocks/>
            </p:cNvSpPr>
            <p:nvPr/>
          </p:nvSpPr>
          <p:spPr bwMode="auto">
            <a:xfrm>
              <a:off x="17346854" y="5866595"/>
              <a:ext cx="435315" cy="422397"/>
            </a:xfrm>
            <a:custGeom>
              <a:avLst/>
              <a:gdLst>
                <a:gd name="T0" fmla="*/ 106 w 282"/>
                <a:gd name="T1" fmla="*/ 274 h 274"/>
                <a:gd name="T2" fmla="*/ 177 w 282"/>
                <a:gd name="T3" fmla="*/ 155 h 274"/>
                <a:gd name="T4" fmla="*/ 265 w 282"/>
                <a:gd name="T5" fmla="*/ 156 h 274"/>
                <a:gd name="T6" fmla="*/ 265 w 282"/>
                <a:gd name="T7" fmla="*/ 156 h 274"/>
                <a:gd name="T8" fmla="*/ 282 w 282"/>
                <a:gd name="T9" fmla="*/ 140 h 274"/>
                <a:gd name="T10" fmla="*/ 266 w 282"/>
                <a:gd name="T11" fmla="*/ 123 h 274"/>
                <a:gd name="T12" fmla="*/ 266 w 282"/>
                <a:gd name="T13" fmla="*/ 123 h 274"/>
                <a:gd name="T14" fmla="*/ 177 w 282"/>
                <a:gd name="T15" fmla="*/ 122 h 274"/>
                <a:gd name="T16" fmla="*/ 111 w 282"/>
                <a:gd name="T17" fmla="*/ 1 h 274"/>
                <a:gd name="T18" fmla="*/ 78 w 282"/>
                <a:gd name="T19" fmla="*/ 0 h 274"/>
                <a:gd name="T20" fmla="*/ 113 w 282"/>
                <a:gd name="T21" fmla="*/ 122 h 274"/>
                <a:gd name="T22" fmla="*/ 50 w 282"/>
                <a:gd name="T23" fmla="*/ 121 h 274"/>
                <a:gd name="T24" fmla="*/ 27 w 282"/>
                <a:gd name="T25" fmla="*/ 92 h 274"/>
                <a:gd name="T26" fmla="*/ 2 w 282"/>
                <a:gd name="T27" fmla="*/ 92 h 274"/>
                <a:gd name="T28" fmla="*/ 15 w 282"/>
                <a:gd name="T29" fmla="*/ 135 h 274"/>
                <a:gd name="T30" fmla="*/ 0 w 282"/>
                <a:gd name="T31" fmla="*/ 178 h 274"/>
                <a:gd name="T32" fmla="*/ 26 w 282"/>
                <a:gd name="T33" fmla="*/ 179 h 274"/>
                <a:gd name="T34" fmla="*/ 49 w 282"/>
                <a:gd name="T35" fmla="*/ 151 h 274"/>
                <a:gd name="T36" fmla="*/ 112 w 282"/>
                <a:gd name="T37" fmla="*/ 153 h 274"/>
                <a:gd name="T38" fmla="*/ 73 w 282"/>
                <a:gd name="T39" fmla="*/ 273 h 274"/>
                <a:gd name="T40" fmla="*/ 106 w 282"/>
                <a:gd name="T4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274">
                  <a:moveTo>
                    <a:pt x="106" y="274"/>
                  </a:moveTo>
                  <a:cubicBezTo>
                    <a:pt x="177" y="155"/>
                    <a:pt x="177" y="155"/>
                    <a:pt x="177" y="155"/>
                  </a:cubicBezTo>
                  <a:cubicBezTo>
                    <a:pt x="265" y="156"/>
                    <a:pt x="265" y="156"/>
                    <a:pt x="265" y="156"/>
                  </a:cubicBezTo>
                  <a:cubicBezTo>
                    <a:pt x="265" y="156"/>
                    <a:pt x="265" y="156"/>
                    <a:pt x="265" y="156"/>
                  </a:cubicBezTo>
                  <a:cubicBezTo>
                    <a:pt x="274" y="156"/>
                    <a:pt x="281" y="149"/>
                    <a:pt x="282" y="140"/>
                  </a:cubicBezTo>
                  <a:cubicBezTo>
                    <a:pt x="282" y="131"/>
                    <a:pt x="275" y="124"/>
                    <a:pt x="266" y="123"/>
                  </a:cubicBezTo>
                  <a:cubicBezTo>
                    <a:pt x="266" y="123"/>
                    <a:pt x="266" y="123"/>
                    <a:pt x="266" y="123"/>
                  </a:cubicBezTo>
                  <a:cubicBezTo>
                    <a:pt x="177" y="122"/>
                    <a:pt x="177" y="122"/>
                    <a:pt x="177" y="122"/>
                  </a:cubicBezTo>
                  <a:cubicBezTo>
                    <a:pt x="111" y="1"/>
                    <a:pt x="111" y="1"/>
                    <a:pt x="111" y="1"/>
                  </a:cubicBezTo>
                  <a:cubicBezTo>
                    <a:pt x="78" y="0"/>
                    <a:pt x="78" y="0"/>
                    <a:pt x="78" y="0"/>
                  </a:cubicBezTo>
                  <a:cubicBezTo>
                    <a:pt x="113" y="122"/>
                    <a:pt x="113" y="122"/>
                    <a:pt x="113" y="122"/>
                  </a:cubicBezTo>
                  <a:cubicBezTo>
                    <a:pt x="50" y="121"/>
                    <a:pt x="50" y="121"/>
                    <a:pt x="50" y="121"/>
                  </a:cubicBezTo>
                  <a:cubicBezTo>
                    <a:pt x="27" y="92"/>
                    <a:pt x="27" y="92"/>
                    <a:pt x="27" y="92"/>
                  </a:cubicBezTo>
                  <a:cubicBezTo>
                    <a:pt x="2" y="92"/>
                    <a:pt x="2" y="92"/>
                    <a:pt x="2" y="92"/>
                  </a:cubicBezTo>
                  <a:cubicBezTo>
                    <a:pt x="15" y="135"/>
                    <a:pt x="15" y="135"/>
                    <a:pt x="15" y="135"/>
                  </a:cubicBezTo>
                  <a:cubicBezTo>
                    <a:pt x="0" y="178"/>
                    <a:pt x="0" y="178"/>
                    <a:pt x="0" y="178"/>
                  </a:cubicBezTo>
                  <a:cubicBezTo>
                    <a:pt x="26" y="179"/>
                    <a:pt x="26" y="179"/>
                    <a:pt x="26" y="179"/>
                  </a:cubicBezTo>
                  <a:cubicBezTo>
                    <a:pt x="49" y="151"/>
                    <a:pt x="49" y="151"/>
                    <a:pt x="49" y="151"/>
                  </a:cubicBezTo>
                  <a:cubicBezTo>
                    <a:pt x="112" y="153"/>
                    <a:pt x="112" y="153"/>
                    <a:pt x="112" y="153"/>
                  </a:cubicBezTo>
                  <a:cubicBezTo>
                    <a:pt x="73" y="273"/>
                    <a:pt x="73" y="273"/>
                    <a:pt x="73" y="273"/>
                  </a:cubicBezTo>
                  <a:lnTo>
                    <a:pt x="106" y="2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4" name="Icon"/>
            <p:cNvSpPr>
              <a:spLocks noEditPoints="1"/>
            </p:cNvSpPr>
            <p:nvPr/>
          </p:nvSpPr>
          <p:spPr bwMode="auto">
            <a:xfrm>
              <a:off x="18541259" y="5859782"/>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5" name="Icon"/>
            <p:cNvSpPr>
              <a:spLocks noEditPoints="1"/>
            </p:cNvSpPr>
            <p:nvPr/>
          </p:nvSpPr>
          <p:spPr bwMode="auto">
            <a:xfrm>
              <a:off x="15073565" y="5866192"/>
              <a:ext cx="340306" cy="423202"/>
            </a:xfrm>
            <a:custGeom>
              <a:avLst/>
              <a:gdLst>
                <a:gd name="T0" fmla="*/ 260 w 360"/>
                <a:gd name="T1" fmla="*/ 337 h 449"/>
                <a:gd name="T2" fmla="*/ 281 w 360"/>
                <a:gd name="T3" fmla="*/ 449 h 449"/>
                <a:gd name="T4" fmla="*/ 205 w 360"/>
                <a:gd name="T5" fmla="*/ 449 h 449"/>
                <a:gd name="T6" fmla="*/ 228 w 360"/>
                <a:gd name="T7" fmla="*/ 350 h 449"/>
                <a:gd name="T8" fmla="*/ 260 w 360"/>
                <a:gd name="T9" fmla="*/ 337 h 449"/>
                <a:gd name="T10" fmla="*/ 101 w 360"/>
                <a:gd name="T11" fmla="*/ 209 h 449"/>
                <a:gd name="T12" fmla="*/ 109 w 360"/>
                <a:gd name="T13" fmla="*/ 198 h 449"/>
                <a:gd name="T14" fmla="*/ 147 w 360"/>
                <a:gd name="T15" fmla="*/ 125 h 449"/>
                <a:gd name="T16" fmla="*/ 225 w 360"/>
                <a:gd name="T17" fmla="*/ 141 h 449"/>
                <a:gd name="T18" fmla="*/ 239 w 360"/>
                <a:gd name="T19" fmla="*/ 142 h 449"/>
                <a:gd name="T20" fmla="*/ 240 w 360"/>
                <a:gd name="T21" fmla="*/ 128 h 449"/>
                <a:gd name="T22" fmla="*/ 138 w 360"/>
                <a:gd name="T23" fmla="*/ 107 h 449"/>
                <a:gd name="T24" fmla="*/ 89 w 360"/>
                <a:gd name="T25" fmla="*/ 201 h 449"/>
                <a:gd name="T26" fmla="*/ 99 w 360"/>
                <a:gd name="T27" fmla="*/ 209 h 449"/>
                <a:gd name="T28" fmla="*/ 101 w 360"/>
                <a:gd name="T29" fmla="*/ 209 h 449"/>
                <a:gd name="T30" fmla="*/ 58 w 360"/>
                <a:gd name="T31" fmla="*/ 206 h 449"/>
                <a:gd name="T32" fmla="*/ 67 w 360"/>
                <a:gd name="T33" fmla="*/ 195 h 449"/>
                <a:gd name="T34" fmla="*/ 129 w 360"/>
                <a:gd name="T35" fmla="*/ 87 h 449"/>
                <a:gd name="T36" fmla="*/ 251 w 360"/>
                <a:gd name="T37" fmla="*/ 108 h 449"/>
                <a:gd name="T38" fmla="*/ 265 w 360"/>
                <a:gd name="T39" fmla="*/ 108 h 449"/>
                <a:gd name="T40" fmla="*/ 265 w 360"/>
                <a:gd name="T41" fmla="*/ 93 h 449"/>
                <a:gd name="T42" fmla="*/ 121 w 360"/>
                <a:gd name="T43" fmla="*/ 69 h 449"/>
                <a:gd name="T44" fmla="*/ 47 w 360"/>
                <a:gd name="T45" fmla="*/ 196 h 449"/>
                <a:gd name="T46" fmla="*/ 57 w 360"/>
                <a:gd name="T47" fmla="*/ 206 h 449"/>
                <a:gd name="T48" fmla="*/ 58 w 360"/>
                <a:gd name="T49" fmla="*/ 206 h 449"/>
                <a:gd name="T50" fmla="*/ 13 w 360"/>
                <a:gd name="T51" fmla="*/ 203 h 449"/>
                <a:gd name="T52" fmla="*/ 23 w 360"/>
                <a:gd name="T53" fmla="*/ 193 h 449"/>
                <a:gd name="T54" fmla="*/ 111 w 360"/>
                <a:gd name="T55" fmla="*/ 48 h 449"/>
                <a:gd name="T56" fmla="*/ 278 w 360"/>
                <a:gd name="T57" fmla="*/ 73 h 449"/>
                <a:gd name="T58" fmla="*/ 292 w 360"/>
                <a:gd name="T59" fmla="*/ 72 h 449"/>
                <a:gd name="T60" fmla="*/ 291 w 360"/>
                <a:gd name="T61" fmla="*/ 58 h 449"/>
                <a:gd name="T62" fmla="*/ 102 w 360"/>
                <a:gd name="T63" fmla="*/ 30 h 449"/>
                <a:gd name="T64" fmla="*/ 3 w 360"/>
                <a:gd name="T65" fmla="*/ 193 h 449"/>
                <a:gd name="T66" fmla="*/ 13 w 360"/>
                <a:gd name="T67" fmla="*/ 203 h 449"/>
                <a:gd name="T68" fmla="*/ 13 w 360"/>
                <a:gd name="T69" fmla="*/ 203 h 449"/>
                <a:gd name="T70" fmla="*/ 172 w 360"/>
                <a:gd name="T71" fmla="*/ 177 h 449"/>
                <a:gd name="T72" fmla="*/ 173 w 360"/>
                <a:gd name="T73" fmla="*/ 177 h 449"/>
                <a:gd name="T74" fmla="*/ 171 w 360"/>
                <a:gd name="T75" fmla="*/ 177 h 449"/>
                <a:gd name="T76" fmla="*/ 172 w 360"/>
                <a:gd name="T77" fmla="*/ 177 h 449"/>
                <a:gd name="T78" fmla="*/ 360 w 360"/>
                <a:gd name="T79" fmla="*/ 136 h 449"/>
                <a:gd name="T80" fmla="*/ 150 w 360"/>
                <a:gd name="T81" fmla="*/ 346 h 449"/>
                <a:gd name="T82" fmla="*/ 16 w 360"/>
                <a:gd name="T83" fmla="*/ 299 h 449"/>
                <a:gd name="T84" fmla="*/ 177 w 360"/>
                <a:gd name="T85" fmla="*/ 213 h 449"/>
                <a:gd name="T86" fmla="*/ 171 w 360"/>
                <a:gd name="T87" fmla="*/ 191 h 449"/>
                <a:gd name="T88" fmla="*/ 149 w 360"/>
                <a:gd name="T89" fmla="*/ 179 h 449"/>
                <a:gd name="T90" fmla="*/ 160 w 360"/>
                <a:gd name="T91" fmla="*/ 151 h 449"/>
                <a:gd name="T92" fmla="*/ 188 w 360"/>
                <a:gd name="T93" fmla="*/ 161 h 449"/>
                <a:gd name="T94" fmla="*/ 183 w 360"/>
                <a:gd name="T95" fmla="*/ 185 h 449"/>
                <a:gd name="T96" fmla="*/ 195 w 360"/>
                <a:gd name="T97" fmla="*/ 203 h 449"/>
                <a:gd name="T98" fmla="*/ 359 w 360"/>
                <a:gd name="T99" fmla="*/ 115 h 449"/>
                <a:gd name="T100" fmla="*/ 360 w 360"/>
                <a:gd name="T101" fmla="*/ 136 h 449"/>
                <a:gd name="T102" fmla="*/ 173 w 360"/>
                <a:gd name="T103" fmla="*/ 177 h 449"/>
                <a:gd name="T104" fmla="*/ 171 w 360"/>
                <a:gd name="T105" fmla="*/ 177 h 449"/>
                <a:gd name="T106" fmla="*/ 172 w 360"/>
                <a:gd name="T107" fmla="*/ 177 h 449"/>
                <a:gd name="T108" fmla="*/ 173 w 360"/>
                <a:gd name="T109" fmla="*/ 1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449">
                  <a:moveTo>
                    <a:pt x="260" y="337"/>
                  </a:moveTo>
                  <a:cubicBezTo>
                    <a:pt x="281" y="449"/>
                    <a:pt x="281" y="449"/>
                    <a:pt x="281" y="449"/>
                  </a:cubicBezTo>
                  <a:cubicBezTo>
                    <a:pt x="205" y="449"/>
                    <a:pt x="205" y="449"/>
                    <a:pt x="205" y="449"/>
                  </a:cubicBezTo>
                  <a:cubicBezTo>
                    <a:pt x="228" y="350"/>
                    <a:pt x="228" y="350"/>
                    <a:pt x="228" y="350"/>
                  </a:cubicBezTo>
                  <a:cubicBezTo>
                    <a:pt x="260" y="337"/>
                    <a:pt x="260" y="337"/>
                    <a:pt x="260" y="337"/>
                  </a:cubicBezTo>
                  <a:close/>
                  <a:moveTo>
                    <a:pt x="101" y="209"/>
                  </a:moveTo>
                  <a:cubicBezTo>
                    <a:pt x="106" y="208"/>
                    <a:pt x="110" y="203"/>
                    <a:pt x="109" y="198"/>
                  </a:cubicBezTo>
                  <a:cubicBezTo>
                    <a:pt x="104" y="168"/>
                    <a:pt x="119" y="138"/>
                    <a:pt x="147" y="125"/>
                  </a:cubicBezTo>
                  <a:cubicBezTo>
                    <a:pt x="173" y="112"/>
                    <a:pt x="206" y="119"/>
                    <a:pt x="225" y="141"/>
                  </a:cubicBezTo>
                  <a:cubicBezTo>
                    <a:pt x="229" y="145"/>
                    <a:pt x="235" y="146"/>
                    <a:pt x="239" y="142"/>
                  </a:cubicBezTo>
                  <a:cubicBezTo>
                    <a:pt x="244" y="138"/>
                    <a:pt x="244" y="132"/>
                    <a:pt x="240" y="128"/>
                  </a:cubicBezTo>
                  <a:cubicBezTo>
                    <a:pt x="215" y="99"/>
                    <a:pt x="173" y="90"/>
                    <a:pt x="138" y="107"/>
                  </a:cubicBezTo>
                  <a:cubicBezTo>
                    <a:pt x="102" y="123"/>
                    <a:pt x="82" y="162"/>
                    <a:pt x="89" y="201"/>
                  </a:cubicBezTo>
                  <a:cubicBezTo>
                    <a:pt x="90" y="206"/>
                    <a:pt x="94" y="209"/>
                    <a:pt x="99" y="209"/>
                  </a:cubicBezTo>
                  <a:cubicBezTo>
                    <a:pt x="100" y="209"/>
                    <a:pt x="100" y="209"/>
                    <a:pt x="101" y="209"/>
                  </a:cubicBezTo>
                  <a:close/>
                  <a:moveTo>
                    <a:pt x="58" y="206"/>
                  </a:moveTo>
                  <a:cubicBezTo>
                    <a:pt x="63" y="205"/>
                    <a:pt x="68" y="200"/>
                    <a:pt x="67" y="195"/>
                  </a:cubicBezTo>
                  <a:cubicBezTo>
                    <a:pt x="63" y="150"/>
                    <a:pt x="88" y="107"/>
                    <a:pt x="129" y="87"/>
                  </a:cubicBezTo>
                  <a:cubicBezTo>
                    <a:pt x="170" y="69"/>
                    <a:pt x="219" y="77"/>
                    <a:pt x="251" y="108"/>
                  </a:cubicBezTo>
                  <a:cubicBezTo>
                    <a:pt x="255" y="112"/>
                    <a:pt x="261" y="112"/>
                    <a:pt x="265" y="108"/>
                  </a:cubicBezTo>
                  <a:cubicBezTo>
                    <a:pt x="269" y="104"/>
                    <a:pt x="268" y="97"/>
                    <a:pt x="265" y="93"/>
                  </a:cubicBezTo>
                  <a:cubicBezTo>
                    <a:pt x="227" y="57"/>
                    <a:pt x="169" y="47"/>
                    <a:pt x="121" y="69"/>
                  </a:cubicBezTo>
                  <a:cubicBezTo>
                    <a:pt x="72" y="92"/>
                    <a:pt x="43" y="143"/>
                    <a:pt x="47" y="196"/>
                  </a:cubicBezTo>
                  <a:cubicBezTo>
                    <a:pt x="48" y="202"/>
                    <a:pt x="52" y="206"/>
                    <a:pt x="57" y="206"/>
                  </a:cubicBezTo>
                  <a:cubicBezTo>
                    <a:pt x="57" y="206"/>
                    <a:pt x="58" y="206"/>
                    <a:pt x="58" y="206"/>
                  </a:cubicBezTo>
                  <a:close/>
                  <a:moveTo>
                    <a:pt x="13" y="203"/>
                  </a:moveTo>
                  <a:cubicBezTo>
                    <a:pt x="19" y="203"/>
                    <a:pt x="23" y="198"/>
                    <a:pt x="23" y="193"/>
                  </a:cubicBezTo>
                  <a:cubicBezTo>
                    <a:pt x="20" y="131"/>
                    <a:pt x="55" y="74"/>
                    <a:pt x="111" y="48"/>
                  </a:cubicBezTo>
                  <a:cubicBezTo>
                    <a:pt x="167" y="22"/>
                    <a:pt x="232" y="32"/>
                    <a:pt x="278" y="73"/>
                  </a:cubicBezTo>
                  <a:cubicBezTo>
                    <a:pt x="282" y="77"/>
                    <a:pt x="288" y="76"/>
                    <a:pt x="292" y="72"/>
                  </a:cubicBezTo>
                  <a:cubicBezTo>
                    <a:pt x="295" y="68"/>
                    <a:pt x="295" y="62"/>
                    <a:pt x="291" y="58"/>
                  </a:cubicBezTo>
                  <a:cubicBezTo>
                    <a:pt x="239" y="11"/>
                    <a:pt x="165" y="0"/>
                    <a:pt x="102" y="30"/>
                  </a:cubicBezTo>
                  <a:cubicBezTo>
                    <a:pt x="39" y="59"/>
                    <a:pt x="0" y="123"/>
                    <a:pt x="3" y="193"/>
                  </a:cubicBezTo>
                  <a:cubicBezTo>
                    <a:pt x="3" y="199"/>
                    <a:pt x="8" y="203"/>
                    <a:pt x="13" y="203"/>
                  </a:cubicBezTo>
                  <a:cubicBezTo>
                    <a:pt x="13" y="203"/>
                    <a:pt x="13" y="203"/>
                    <a:pt x="13" y="203"/>
                  </a:cubicBezTo>
                  <a:close/>
                  <a:moveTo>
                    <a:pt x="172" y="177"/>
                  </a:moveTo>
                  <a:cubicBezTo>
                    <a:pt x="173" y="177"/>
                    <a:pt x="173" y="177"/>
                    <a:pt x="173" y="177"/>
                  </a:cubicBezTo>
                  <a:cubicBezTo>
                    <a:pt x="171" y="177"/>
                    <a:pt x="171" y="177"/>
                    <a:pt x="171" y="177"/>
                  </a:cubicBezTo>
                  <a:lnTo>
                    <a:pt x="172" y="177"/>
                  </a:lnTo>
                  <a:close/>
                  <a:moveTo>
                    <a:pt x="360" y="136"/>
                  </a:moveTo>
                  <a:cubicBezTo>
                    <a:pt x="360" y="252"/>
                    <a:pt x="266" y="346"/>
                    <a:pt x="150" y="346"/>
                  </a:cubicBezTo>
                  <a:cubicBezTo>
                    <a:pt x="99" y="346"/>
                    <a:pt x="52" y="328"/>
                    <a:pt x="16" y="299"/>
                  </a:cubicBezTo>
                  <a:cubicBezTo>
                    <a:pt x="177" y="213"/>
                    <a:pt x="177" y="213"/>
                    <a:pt x="177" y="213"/>
                  </a:cubicBezTo>
                  <a:cubicBezTo>
                    <a:pt x="171" y="191"/>
                    <a:pt x="171" y="191"/>
                    <a:pt x="171" y="191"/>
                  </a:cubicBezTo>
                  <a:cubicBezTo>
                    <a:pt x="162" y="192"/>
                    <a:pt x="153" y="187"/>
                    <a:pt x="149" y="179"/>
                  </a:cubicBezTo>
                  <a:cubicBezTo>
                    <a:pt x="145" y="168"/>
                    <a:pt x="149" y="156"/>
                    <a:pt x="160" y="151"/>
                  </a:cubicBezTo>
                  <a:cubicBezTo>
                    <a:pt x="170" y="146"/>
                    <a:pt x="183" y="150"/>
                    <a:pt x="188" y="161"/>
                  </a:cubicBezTo>
                  <a:cubicBezTo>
                    <a:pt x="192" y="169"/>
                    <a:pt x="190" y="179"/>
                    <a:pt x="183" y="185"/>
                  </a:cubicBezTo>
                  <a:cubicBezTo>
                    <a:pt x="195" y="203"/>
                    <a:pt x="195" y="203"/>
                    <a:pt x="195" y="203"/>
                  </a:cubicBezTo>
                  <a:cubicBezTo>
                    <a:pt x="359" y="115"/>
                    <a:pt x="359" y="115"/>
                    <a:pt x="359" y="115"/>
                  </a:cubicBezTo>
                  <a:cubicBezTo>
                    <a:pt x="360" y="122"/>
                    <a:pt x="360" y="129"/>
                    <a:pt x="360" y="136"/>
                  </a:cubicBezTo>
                  <a:close/>
                  <a:moveTo>
                    <a:pt x="173" y="177"/>
                  </a:moveTo>
                  <a:cubicBezTo>
                    <a:pt x="171" y="177"/>
                    <a:pt x="171" y="177"/>
                    <a:pt x="171" y="177"/>
                  </a:cubicBezTo>
                  <a:cubicBezTo>
                    <a:pt x="172" y="177"/>
                    <a:pt x="172" y="177"/>
                    <a:pt x="172" y="177"/>
                  </a:cubicBezTo>
                  <a:lnTo>
                    <a:pt x="173" y="1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6" name="Icon"/>
            <p:cNvSpPr>
              <a:spLocks noEditPoints="1"/>
            </p:cNvSpPr>
            <p:nvPr/>
          </p:nvSpPr>
          <p:spPr bwMode="auto">
            <a:xfrm>
              <a:off x="17950516" y="5937732"/>
              <a:ext cx="422397" cy="280122"/>
            </a:xfrm>
            <a:custGeom>
              <a:avLst/>
              <a:gdLst>
                <a:gd name="T0" fmla="*/ 300 w 320"/>
                <a:gd name="T1" fmla="*/ 34 h 211"/>
                <a:gd name="T2" fmla="*/ 285 w 320"/>
                <a:gd name="T3" fmla="*/ 48 h 211"/>
                <a:gd name="T4" fmla="*/ 270 w 320"/>
                <a:gd name="T5" fmla="*/ 34 h 211"/>
                <a:gd name="T6" fmla="*/ 285 w 320"/>
                <a:gd name="T7" fmla="*/ 19 h 211"/>
                <a:gd name="T8" fmla="*/ 300 w 320"/>
                <a:gd name="T9" fmla="*/ 34 h 211"/>
                <a:gd name="T10" fmla="*/ 257 w 320"/>
                <a:gd name="T11" fmla="*/ 142 h 211"/>
                <a:gd name="T12" fmla="*/ 204 w 320"/>
                <a:gd name="T13" fmla="*/ 195 h 211"/>
                <a:gd name="T14" fmla="*/ 69 w 320"/>
                <a:gd name="T15" fmla="*/ 195 h 211"/>
                <a:gd name="T16" fmla="*/ 16 w 320"/>
                <a:gd name="T17" fmla="*/ 142 h 211"/>
                <a:gd name="T18" fmla="*/ 16 w 320"/>
                <a:gd name="T19" fmla="*/ 68 h 211"/>
                <a:gd name="T20" fmla="*/ 69 w 320"/>
                <a:gd name="T21" fmla="*/ 15 h 211"/>
                <a:gd name="T22" fmla="*/ 204 w 320"/>
                <a:gd name="T23" fmla="*/ 15 h 211"/>
                <a:gd name="T24" fmla="*/ 257 w 320"/>
                <a:gd name="T25" fmla="*/ 68 h 211"/>
                <a:gd name="T26" fmla="*/ 257 w 320"/>
                <a:gd name="T27" fmla="*/ 142 h 211"/>
                <a:gd name="T28" fmla="*/ 277 w 320"/>
                <a:gd name="T29" fmla="*/ 75 h 211"/>
                <a:gd name="T30" fmla="*/ 284 w 320"/>
                <a:gd name="T31" fmla="*/ 67 h 211"/>
                <a:gd name="T32" fmla="*/ 292 w 320"/>
                <a:gd name="T33" fmla="*/ 75 h 211"/>
                <a:gd name="T34" fmla="*/ 284 w 320"/>
                <a:gd name="T35" fmla="*/ 82 h 211"/>
                <a:gd name="T36" fmla="*/ 277 w 320"/>
                <a:gd name="T37" fmla="*/ 75 h 211"/>
                <a:gd name="T38" fmla="*/ 277 w 320"/>
                <a:gd name="T39" fmla="*/ 95 h 211"/>
                <a:gd name="T40" fmla="*/ 284 w 320"/>
                <a:gd name="T41" fmla="*/ 88 h 211"/>
                <a:gd name="T42" fmla="*/ 292 w 320"/>
                <a:gd name="T43" fmla="*/ 95 h 211"/>
                <a:gd name="T44" fmla="*/ 284 w 320"/>
                <a:gd name="T45" fmla="*/ 103 h 211"/>
                <a:gd name="T46" fmla="*/ 277 w 320"/>
                <a:gd name="T47" fmla="*/ 95 h 211"/>
                <a:gd name="T48" fmla="*/ 277 w 320"/>
                <a:gd name="T49" fmla="*/ 116 h 211"/>
                <a:gd name="T50" fmla="*/ 284 w 320"/>
                <a:gd name="T51" fmla="*/ 108 h 211"/>
                <a:gd name="T52" fmla="*/ 292 w 320"/>
                <a:gd name="T53" fmla="*/ 116 h 211"/>
                <a:gd name="T54" fmla="*/ 284 w 320"/>
                <a:gd name="T55" fmla="*/ 124 h 211"/>
                <a:gd name="T56" fmla="*/ 277 w 320"/>
                <a:gd name="T57" fmla="*/ 116 h 211"/>
                <a:gd name="T58" fmla="*/ 320 w 320"/>
                <a:gd name="T59" fmla="*/ 184 h 211"/>
                <a:gd name="T60" fmla="*/ 320 w 320"/>
                <a:gd name="T61" fmla="*/ 27 h 211"/>
                <a:gd name="T62" fmla="*/ 293 w 320"/>
                <a:gd name="T63" fmla="*/ 0 h 211"/>
                <a:gd name="T64" fmla="*/ 26 w 320"/>
                <a:gd name="T65" fmla="*/ 0 h 211"/>
                <a:gd name="T66" fmla="*/ 0 w 320"/>
                <a:gd name="T67" fmla="*/ 27 h 211"/>
                <a:gd name="T68" fmla="*/ 0 w 320"/>
                <a:gd name="T69" fmla="*/ 184 h 211"/>
                <a:gd name="T70" fmla="*/ 26 w 320"/>
                <a:gd name="T71" fmla="*/ 211 h 211"/>
                <a:gd name="T72" fmla="*/ 293 w 320"/>
                <a:gd name="T73" fmla="*/ 210 h 211"/>
                <a:gd name="T74" fmla="*/ 320 w 320"/>
                <a:gd name="T75" fmla="*/ 1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211">
                  <a:moveTo>
                    <a:pt x="300" y="34"/>
                  </a:moveTo>
                  <a:cubicBezTo>
                    <a:pt x="300" y="42"/>
                    <a:pt x="293" y="48"/>
                    <a:pt x="285" y="48"/>
                  </a:cubicBezTo>
                  <a:cubicBezTo>
                    <a:pt x="277" y="48"/>
                    <a:pt x="270" y="42"/>
                    <a:pt x="270" y="34"/>
                  </a:cubicBezTo>
                  <a:cubicBezTo>
                    <a:pt x="270" y="25"/>
                    <a:pt x="277" y="19"/>
                    <a:pt x="285" y="19"/>
                  </a:cubicBezTo>
                  <a:cubicBezTo>
                    <a:pt x="293" y="19"/>
                    <a:pt x="300" y="25"/>
                    <a:pt x="300" y="34"/>
                  </a:cubicBezTo>
                  <a:moveTo>
                    <a:pt x="257" y="142"/>
                  </a:moveTo>
                  <a:cubicBezTo>
                    <a:pt x="257" y="195"/>
                    <a:pt x="204" y="195"/>
                    <a:pt x="204" y="195"/>
                  </a:cubicBezTo>
                  <a:cubicBezTo>
                    <a:pt x="69" y="195"/>
                    <a:pt x="69" y="195"/>
                    <a:pt x="69" y="195"/>
                  </a:cubicBezTo>
                  <a:cubicBezTo>
                    <a:pt x="16" y="195"/>
                    <a:pt x="16" y="142"/>
                    <a:pt x="16" y="142"/>
                  </a:cubicBezTo>
                  <a:cubicBezTo>
                    <a:pt x="16" y="68"/>
                    <a:pt x="16" y="68"/>
                    <a:pt x="16" y="68"/>
                  </a:cubicBezTo>
                  <a:cubicBezTo>
                    <a:pt x="16" y="15"/>
                    <a:pt x="69" y="15"/>
                    <a:pt x="69" y="15"/>
                  </a:cubicBezTo>
                  <a:cubicBezTo>
                    <a:pt x="204" y="15"/>
                    <a:pt x="204" y="15"/>
                    <a:pt x="204" y="15"/>
                  </a:cubicBezTo>
                  <a:cubicBezTo>
                    <a:pt x="257" y="15"/>
                    <a:pt x="257" y="68"/>
                    <a:pt x="257" y="68"/>
                  </a:cubicBezTo>
                  <a:lnTo>
                    <a:pt x="257" y="142"/>
                  </a:lnTo>
                  <a:close/>
                  <a:moveTo>
                    <a:pt x="277" y="75"/>
                  </a:moveTo>
                  <a:cubicBezTo>
                    <a:pt x="277" y="70"/>
                    <a:pt x="280" y="67"/>
                    <a:pt x="284" y="67"/>
                  </a:cubicBezTo>
                  <a:cubicBezTo>
                    <a:pt x="289" y="67"/>
                    <a:pt x="292" y="70"/>
                    <a:pt x="292" y="75"/>
                  </a:cubicBezTo>
                  <a:cubicBezTo>
                    <a:pt x="292" y="79"/>
                    <a:pt x="289" y="82"/>
                    <a:pt x="284" y="82"/>
                  </a:cubicBezTo>
                  <a:cubicBezTo>
                    <a:pt x="280" y="82"/>
                    <a:pt x="277" y="79"/>
                    <a:pt x="277" y="75"/>
                  </a:cubicBezTo>
                  <a:moveTo>
                    <a:pt x="277" y="95"/>
                  </a:moveTo>
                  <a:cubicBezTo>
                    <a:pt x="277" y="91"/>
                    <a:pt x="280" y="88"/>
                    <a:pt x="284" y="88"/>
                  </a:cubicBezTo>
                  <a:cubicBezTo>
                    <a:pt x="289" y="88"/>
                    <a:pt x="292" y="91"/>
                    <a:pt x="292" y="95"/>
                  </a:cubicBezTo>
                  <a:cubicBezTo>
                    <a:pt x="292" y="100"/>
                    <a:pt x="289" y="103"/>
                    <a:pt x="284" y="103"/>
                  </a:cubicBezTo>
                  <a:cubicBezTo>
                    <a:pt x="280" y="103"/>
                    <a:pt x="277" y="100"/>
                    <a:pt x="277" y="95"/>
                  </a:cubicBezTo>
                  <a:moveTo>
                    <a:pt x="277" y="116"/>
                  </a:moveTo>
                  <a:cubicBezTo>
                    <a:pt x="277" y="112"/>
                    <a:pt x="280" y="108"/>
                    <a:pt x="284" y="108"/>
                  </a:cubicBezTo>
                  <a:cubicBezTo>
                    <a:pt x="289" y="108"/>
                    <a:pt x="292" y="112"/>
                    <a:pt x="292" y="116"/>
                  </a:cubicBezTo>
                  <a:cubicBezTo>
                    <a:pt x="292" y="120"/>
                    <a:pt x="289" y="124"/>
                    <a:pt x="284" y="124"/>
                  </a:cubicBezTo>
                  <a:cubicBezTo>
                    <a:pt x="280" y="124"/>
                    <a:pt x="277" y="120"/>
                    <a:pt x="277" y="116"/>
                  </a:cubicBezTo>
                  <a:moveTo>
                    <a:pt x="320" y="184"/>
                  </a:moveTo>
                  <a:cubicBezTo>
                    <a:pt x="320" y="27"/>
                    <a:pt x="320" y="27"/>
                    <a:pt x="320" y="27"/>
                  </a:cubicBezTo>
                  <a:cubicBezTo>
                    <a:pt x="320" y="27"/>
                    <a:pt x="320" y="0"/>
                    <a:pt x="293" y="0"/>
                  </a:cubicBezTo>
                  <a:cubicBezTo>
                    <a:pt x="26" y="0"/>
                    <a:pt x="26" y="0"/>
                    <a:pt x="26" y="0"/>
                  </a:cubicBezTo>
                  <a:cubicBezTo>
                    <a:pt x="26" y="0"/>
                    <a:pt x="0" y="0"/>
                    <a:pt x="0" y="27"/>
                  </a:cubicBezTo>
                  <a:cubicBezTo>
                    <a:pt x="0" y="184"/>
                    <a:pt x="0" y="184"/>
                    <a:pt x="0" y="184"/>
                  </a:cubicBezTo>
                  <a:cubicBezTo>
                    <a:pt x="0" y="184"/>
                    <a:pt x="0" y="211"/>
                    <a:pt x="26" y="211"/>
                  </a:cubicBezTo>
                  <a:cubicBezTo>
                    <a:pt x="293" y="210"/>
                    <a:pt x="293" y="210"/>
                    <a:pt x="293" y="210"/>
                  </a:cubicBezTo>
                  <a:cubicBezTo>
                    <a:pt x="293" y="210"/>
                    <a:pt x="320" y="210"/>
                    <a:pt x="320" y="1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7" name="Icon"/>
            <p:cNvSpPr>
              <a:spLocks noEditPoints="1"/>
            </p:cNvSpPr>
            <p:nvPr/>
          </p:nvSpPr>
          <p:spPr bwMode="auto">
            <a:xfrm>
              <a:off x="15582218" y="5880059"/>
              <a:ext cx="530341" cy="395469"/>
            </a:xfrm>
            <a:custGeom>
              <a:avLst/>
              <a:gdLst>
                <a:gd name="T0" fmla="*/ 353 w 488"/>
                <a:gd name="T1" fmla="*/ 250 h 363"/>
                <a:gd name="T2" fmla="*/ 340 w 488"/>
                <a:gd name="T3" fmla="*/ 244 h 363"/>
                <a:gd name="T4" fmla="*/ 244 w 488"/>
                <a:gd name="T5" fmla="*/ 198 h 363"/>
                <a:gd name="T6" fmla="*/ 148 w 488"/>
                <a:gd name="T7" fmla="*/ 243 h 363"/>
                <a:gd name="T8" fmla="*/ 126 w 488"/>
                <a:gd name="T9" fmla="*/ 246 h 363"/>
                <a:gd name="T10" fmla="*/ 123 w 488"/>
                <a:gd name="T11" fmla="*/ 224 h 363"/>
                <a:gd name="T12" fmla="*/ 244 w 488"/>
                <a:gd name="T13" fmla="*/ 167 h 363"/>
                <a:gd name="T14" fmla="*/ 365 w 488"/>
                <a:gd name="T15" fmla="*/ 224 h 363"/>
                <a:gd name="T16" fmla="*/ 362 w 488"/>
                <a:gd name="T17" fmla="*/ 246 h 363"/>
                <a:gd name="T18" fmla="*/ 353 w 488"/>
                <a:gd name="T19" fmla="*/ 250 h 363"/>
                <a:gd name="T20" fmla="*/ 412 w 488"/>
                <a:gd name="T21" fmla="*/ 187 h 363"/>
                <a:gd name="T22" fmla="*/ 401 w 488"/>
                <a:gd name="T23" fmla="*/ 182 h 363"/>
                <a:gd name="T24" fmla="*/ 243 w 488"/>
                <a:gd name="T25" fmla="*/ 118 h 363"/>
                <a:gd name="T26" fmla="*/ 87 w 488"/>
                <a:gd name="T27" fmla="*/ 181 h 363"/>
                <a:gd name="T28" fmla="*/ 65 w 488"/>
                <a:gd name="T29" fmla="*/ 181 h 363"/>
                <a:gd name="T30" fmla="*/ 65 w 488"/>
                <a:gd name="T31" fmla="*/ 159 h 363"/>
                <a:gd name="T32" fmla="*/ 243 w 488"/>
                <a:gd name="T33" fmla="*/ 86 h 363"/>
                <a:gd name="T34" fmla="*/ 423 w 488"/>
                <a:gd name="T35" fmla="*/ 160 h 363"/>
                <a:gd name="T36" fmla="*/ 423 w 488"/>
                <a:gd name="T37" fmla="*/ 183 h 363"/>
                <a:gd name="T38" fmla="*/ 412 w 488"/>
                <a:gd name="T39" fmla="*/ 187 h 363"/>
                <a:gd name="T40" fmla="*/ 471 w 488"/>
                <a:gd name="T41" fmla="*/ 124 h 363"/>
                <a:gd name="T42" fmla="*/ 460 w 488"/>
                <a:gd name="T43" fmla="*/ 119 h 363"/>
                <a:gd name="T44" fmla="*/ 244 w 488"/>
                <a:gd name="T45" fmla="*/ 32 h 363"/>
                <a:gd name="T46" fmla="*/ 29 w 488"/>
                <a:gd name="T47" fmla="*/ 119 h 363"/>
                <a:gd name="T48" fmla="*/ 6 w 488"/>
                <a:gd name="T49" fmla="*/ 119 h 363"/>
                <a:gd name="T50" fmla="*/ 6 w 488"/>
                <a:gd name="T51" fmla="*/ 96 h 363"/>
                <a:gd name="T52" fmla="*/ 244 w 488"/>
                <a:gd name="T53" fmla="*/ 0 h 363"/>
                <a:gd name="T54" fmla="*/ 482 w 488"/>
                <a:gd name="T55" fmla="*/ 97 h 363"/>
                <a:gd name="T56" fmla="*/ 482 w 488"/>
                <a:gd name="T57" fmla="*/ 119 h 363"/>
                <a:gd name="T58" fmla="*/ 471 w 488"/>
                <a:gd name="T59" fmla="*/ 124 h 363"/>
                <a:gd name="T60" fmla="*/ 244 w 488"/>
                <a:gd name="T61" fmla="*/ 363 h 363"/>
                <a:gd name="T62" fmla="*/ 298 w 488"/>
                <a:gd name="T63" fmla="*/ 310 h 363"/>
                <a:gd name="T64" fmla="*/ 244 w 488"/>
                <a:gd name="T65" fmla="*/ 257 h 363"/>
                <a:gd name="T66" fmla="*/ 190 w 488"/>
                <a:gd name="T67" fmla="*/ 310 h 363"/>
                <a:gd name="T68" fmla="*/ 244 w 488"/>
                <a:gd name="T6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63">
                  <a:moveTo>
                    <a:pt x="353" y="250"/>
                  </a:moveTo>
                  <a:cubicBezTo>
                    <a:pt x="348" y="250"/>
                    <a:pt x="343" y="248"/>
                    <a:pt x="340" y="244"/>
                  </a:cubicBezTo>
                  <a:cubicBezTo>
                    <a:pt x="318" y="215"/>
                    <a:pt x="282" y="198"/>
                    <a:pt x="244" y="198"/>
                  </a:cubicBezTo>
                  <a:cubicBezTo>
                    <a:pt x="206" y="198"/>
                    <a:pt x="170" y="215"/>
                    <a:pt x="148" y="243"/>
                  </a:cubicBezTo>
                  <a:cubicBezTo>
                    <a:pt x="143" y="250"/>
                    <a:pt x="133" y="251"/>
                    <a:pt x="126" y="246"/>
                  </a:cubicBezTo>
                  <a:cubicBezTo>
                    <a:pt x="119" y="241"/>
                    <a:pt x="118" y="231"/>
                    <a:pt x="123" y="224"/>
                  </a:cubicBezTo>
                  <a:cubicBezTo>
                    <a:pt x="151" y="188"/>
                    <a:pt x="196" y="167"/>
                    <a:pt x="244" y="167"/>
                  </a:cubicBezTo>
                  <a:cubicBezTo>
                    <a:pt x="292" y="167"/>
                    <a:pt x="337" y="188"/>
                    <a:pt x="365" y="224"/>
                  </a:cubicBezTo>
                  <a:cubicBezTo>
                    <a:pt x="370" y="231"/>
                    <a:pt x="369" y="241"/>
                    <a:pt x="362" y="246"/>
                  </a:cubicBezTo>
                  <a:cubicBezTo>
                    <a:pt x="359" y="249"/>
                    <a:pt x="356" y="250"/>
                    <a:pt x="353" y="250"/>
                  </a:cubicBezTo>
                  <a:close/>
                  <a:moveTo>
                    <a:pt x="412" y="187"/>
                  </a:moveTo>
                  <a:cubicBezTo>
                    <a:pt x="408" y="187"/>
                    <a:pt x="404" y="185"/>
                    <a:pt x="401" y="182"/>
                  </a:cubicBezTo>
                  <a:cubicBezTo>
                    <a:pt x="361" y="141"/>
                    <a:pt x="304" y="118"/>
                    <a:pt x="243" y="118"/>
                  </a:cubicBezTo>
                  <a:cubicBezTo>
                    <a:pt x="184" y="118"/>
                    <a:pt x="127" y="141"/>
                    <a:pt x="87" y="181"/>
                  </a:cubicBezTo>
                  <a:cubicBezTo>
                    <a:pt x="81" y="187"/>
                    <a:pt x="71" y="187"/>
                    <a:pt x="65" y="181"/>
                  </a:cubicBezTo>
                  <a:cubicBezTo>
                    <a:pt x="59" y="175"/>
                    <a:pt x="59" y="165"/>
                    <a:pt x="65" y="159"/>
                  </a:cubicBezTo>
                  <a:cubicBezTo>
                    <a:pt x="111" y="113"/>
                    <a:pt x="176" y="86"/>
                    <a:pt x="243" y="86"/>
                  </a:cubicBezTo>
                  <a:cubicBezTo>
                    <a:pt x="312" y="86"/>
                    <a:pt x="378" y="113"/>
                    <a:pt x="423" y="160"/>
                  </a:cubicBezTo>
                  <a:cubicBezTo>
                    <a:pt x="429" y="167"/>
                    <a:pt x="429" y="177"/>
                    <a:pt x="423" y="183"/>
                  </a:cubicBezTo>
                  <a:cubicBezTo>
                    <a:pt x="420" y="186"/>
                    <a:pt x="416" y="187"/>
                    <a:pt x="412" y="187"/>
                  </a:cubicBezTo>
                  <a:close/>
                  <a:moveTo>
                    <a:pt x="471" y="124"/>
                  </a:moveTo>
                  <a:cubicBezTo>
                    <a:pt x="467" y="124"/>
                    <a:pt x="463" y="122"/>
                    <a:pt x="460" y="119"/>
                  </a:cubicBezTo>
                  <a:cubicBezTo>
                    <a:pt x="403" y="63"/>
                    <a:pt x="326" y="32"/>
                    <a:pt x="244" y="32"/>
                  </a:cubicBezTo>
                  <a:cubicBezTo>
                    <a:pt x="162" y="32"/>
                    <a:pt x="85" y="63"/>
                    <a:pt x="29" y="119"/>
                  </a:cubicBezTo>
                  <a:cubicBezTo>
                    <a:pt x="22" y="125"/>
                    <a:pt x="12" y="125"/>
                    <a:pt x="6" y="119"/>
                  </a:cubicBezTo>
                  <a:cubicBezTo>
                    <a:pt x="0" y="112"/>
                    <a:pt x="0" y="103"/>
                    <a:pt x="6" y="96"/>
                  </a:cubicBezTo>
                  <a:cubicBezTo>
                    <a:pt x="69" y="35"/>
                    <a:pt x="153" y="0"/>
                    <a:pt x="244" y="0"/>
                  </a:cubicBezTo>
                  <a:cubicBezTo>
                    <a:pt x="335" y="0"/>
                    <a:pt x="419" y="35"/>
                    <a:pt x="482" y="97"/>
                  </a:cubicBezTo>
                  <a:cubicBezTo>
                    <a:pt x="488" y="103"/>
                    <a:pt x="488" y="113"/>
                    <a:pt x="482" y="119"/>
                  </a:cubicBezTo>
                  <a:cubicBezTo>
                    <a:pt x="479" y="122"/>
                    <a:pt x="475" y="124"/>
                    <a:pt x="471" y="124"/>
                  </a:cubicBezTo>
                  <a:close/>
                  <a:moveTo>
                    <a:pt x="244" y="363"/>
                  </a:moveTo>
                  <a:cubicBezTo>
                    <a:pt x="274" y="363"/>
                    <a:pt x="298" y="339"/>
                    <a:pt x="298" y="310"/>
                  </a:cubicBezTo>
                  <a:cubicBezTo>
                    <a:pt x="298" y="280"/>
                    <a:pt x="274" y="257"/>
                    <a:pt x="244" y="257"/>
                  </a:cubicBezTo>
                  <a:cubicBezTo>
                    <a:pt x="214" y="257"/>
                    <a:pt x="190" y="280"/>
                    <a:pt x="190" y="310"/>
                  </a:cubicBezTo>
                  <a:cubicBezTo>
                    <a:pt x="190" y="339"/>
                    <a:pt x="214" y="363"/>
                    <a:pt x="244" y="3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8" name="Icon"/>
            <p:cNvSpPr>
              <a:spLocks noChangeAspect="1" noEditPoints="1"/>
            </p:cNvSpPr>
            <p:nvPr/>
          </p:nvSpPr>
          <p:spPr bwMode="auto">
            <a:xfrm>
              <a:off x="19143682" y="5873966"/>
              <a:ext cx="368203" cy="407654"/>
            </a:xfrm>
            <a:custGeom>
              <a:avLst/>
              <a:gdLst>
                <a:gd name="T0" fmla="*/ 220 w 353"/>
                <a:gd name="T1" fmla="*/ 278 h 391"/>
                <a:gd name="T2" fmla="*/ 242 w 353"/>
                <a:gd name="T3" fmla="*/ 323 h 391"/>
                <a:gd name="T4" fmla="*/ 128 w 353"/>
                <a:gd name="T5" fmla="*/ 391 h 391"/>
                <a:gd name="T6" fmla="*/ 0 w 353"/>
                <a:gd name="T7" fmla="*/ 262 h 391"/>
                <a:gd name="T8" fmla="*/ 72 w 353"/>
                <a:gd name="T9" fmla="*/ 147 h 391"/>
                <a:gd name="T10" fmla="*/ 75 w 353"/>
                <a:gd name="T11" fmla="*/ 186 h 391"/>
                <a:gd name="T12" fmla="*/ 35 w 353"/>
                <a:gd name="T13" fmla="*/ 262 h 391"/>
                <a:gd name="T14" fmla="*/ 128 w 353"/>
                <a:gd name="T15" fmla="*/ 355 h 391"/>
                <a:gd name="T16" fmla="*/ 220 w 353"/>
                <a:gd name="T17" fmla="*/ 278 h 391"/>
                <a:gd name="T18" fmla="*/ 350 w 353"/>
                <a:gd name="T19" fmla="*/ 302 h 391"/>
                <a:gd name="T20" fmla="*/ 326 w 353"/>
                <a:gd name="T21" fmla="*/ 292 h 391"/>
                <a:gd name="T22" fmla="*/ 289 w 353"/>
                <a:gd name="T23" fmla="*/ 306 h 391"/>
                <a:gd name="T24" fmla="*/ 247 w 353"/>
                <a:gd name="T25" fmla="*/ 201 h 391"/>
                <a:gd name="T26" fmla="*/ 230 w 353"/>
                <a:gd name="T27" fmla="*/ 190 h 391"/>
                <a:gd name="T28" fmla="*/ 126 w 353"/>
                <a:gd name="T29" fmla="*/ 190 h 391"/>
                <a:gd name="T30" fmla="*/ 125 w 353"/>
                <a:gd name="T31" fmla="*/ 174 h 391"/>
                <a:gd name="T32" fmla="*/ 194 w 353"/>
                <a:gd name="T33" fmla="*/ 174 h 391"/>
                <a:gd name="T34" fmla="*/ 212 w 353"/>
                <a:gd name="T35" fmla="*/ 156 h 391"/>
                <a:gd name="T36" fmla="*/ 194 w 353"/>
                <a:gd name="T37" fmla="*/ 139 h 391"/>
                <a:gd name="T38" fmla="*/ 123 w 353"/>
                <a:gd name="T39" fmla="*/ 139 h 391"/>
                <a:gd name="T40" fmla="*/ 119 w 353"/>
                <a:gd name="T41" fmla="*/ 73 h 391"/>
                <a:gd name="T42" fmla="*/ 146 w 353"/>
                <a:gd name="T43" fmla="*/ 37 h 391"/>
                <a:gd name="T44" fmla="*/ 109 w 353"/>
                <a:gd name="T45" fmla="*/ 0 h 391"/>
                <a:gd name="T46" fmla="*/ 72 w 353"/>
                <a:gd name="T47" fmla="*/ 37 h 391"/>
                <a:gd name="T48" fmla="*/ 83 w 353"/>
                <a:gd name="T49" fmla="*/ 63 h 391"/>
                <a:gd name="T50" fmla="*/ 91 w 353"/>
                <a:gd name="T51" fmla="*/ 209 h 391"/>
                <a:gd name="T52" fmla="*/ 109 w 353"/>
                <a:gd name="T53" fmla="*/ 226 h 391"/>
                <a:gd name="T54" fmla="*/ 218 w 353"/>
                <a:gd name="T55" fmla="*/ 226 h 391"/>
                <a:gd name="T56" fmla="*/ 263 w 353"/>
                <a:gd name="T57" fmla="*/ 335 h 391"/>
                <a:gd name="T58" fmla="*/ 279 w 353"/>
                <a:gd name="T59" fmla="*/ 347 h 391"/>
                <a:gd name="T60" fmla="*/ 286 w 353"/>
                <a:gd name="T61" fmla="*/ 345 h 391"/>
                <a:gd name="T62" fmla="*/ 339 w 353"/>
                <a:gd name="T63" fmla="*/ 325 h 391"/>
                <a:gd name="T64" fmla="*/ 350 w 353"/>
                <a:gd name="T6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391">
                  <a:moveTo>
                    <a:pt x="220" y="278"/>
                  </a:moveTo>
                  <a:cubicBezTo>
                    <a:pt x="242" y="323"/>
                    <a:pt x="242" y="323"/>
                    <a:pt x="242" y="323"/>
                  </a:cubicBezTo>
                  <a:cubicBezTo>
                    <a:pt x="220" y="364"/>
                    <a:pt x="177" y="391"/>
                    <a:pt x="128" y="391"/>
                  </a:cubicBezTo>
                  <a:cubicBezTo>
                    <a:pt x="57" y="391"/>
                    <a:pt x="0" y="333"/>
                    <a:pt x="0" y="262"/>
                  </a:cubicBezTo>
                  <a:cubicBezTo>
                    <a:pt x="0" y="211"/>
                    <a:pt x="29" y="168"/>
                    <a:pt x="72" y="147"/>
                  </a:cubicBezTo>
                  <a:cubicBezTo>
                    <a:pt x="75" y="186"/>
                    <a:pt x="75" y="186"/>
                    <a:pt x="75" y="186"/>
                  </a:cubicBezTo>
                  <a:cubicBezTo>
                    <a:pt x="51" y="203"/>
                    <a:pt x="35" y="231"/>
                    <a:pt x="35" y="262"/>
                  </a:cubicBezTo>
                  <a:cubicBezTo>
                    <a:pt x="35" y="313"/>
                    <a:pt x="77" y="355"/>
                    <a:pt x="128" y="355"/>
                  </a:cubicBezTo>
                  <a:cubicBezTo>
                    <a:pt x="174" y="355"/>
                    <a:pt x="212" y="322"/>
                    <a:pt x="220" y="278"/>
                  </a:cubicBezTo>
                  <a:close/>
                  <a:moveTo>
                    <a:pt x="350" y="302"/>
                  </a:moveTo>
                  <a:cubicBezTo>
                    <a:pt x="346" y="293"/>
                    <a:pt x="336" y="288"/>
                    <a:pt x="326" y="292"/>
                  </a:cubicBezTo>
                  <a:cubicBezTo>
                    <a:pt x="289" y="306"/>
                    <a:pt x="289" y="306"/>
                    <a:pt x="289" y="306"/>
                  </a:cubicBezTo>
                  <a:cubicBezTo>
                    <a:pt x="247" y="201"/>
                    <a:pt x="247" y="201"/>
                    <a:pt x="247" y="201"/>
                  </a:cubicBezTo>
                  <a:cubicBezTo>
                    <a:pt x="244" y="195"/>
                    <a:pt x="237" y="190"/>
                    <a:pt x="230" y="190"/>
                  </a:cubicBezTo>
                  <a:cubicBezTo>
                    <a:pt x="126" y="190"/>
                    <a:pt x="126" y="190"/>
                    <a:pt x="126" y="190"/>
                  </a:cubicBezTo>
                  <a:cubicBezTo>
                    <a:pt x="125" y="174"/>
                    <a:pt x="125" y="174"/>
                    <a:pt x="125" y="174"/>
                  </a:cubicBezTo>
                  <a:cubicBezTo>
                    <a:pt x="194" y="174"/>
                    <a:pt x="194" y="174"/>
                    <a:pt x="194" y="174"/>
                  </a:cubicBezTo>
                  <a:cubicBezTo>
                    <a:pt x="204" y="174"/>
                    <a:pt x="212" y="166"/>
                    <a:pt x="212" y="156"/>
                  </a:cubicBezTo>
                  <a:cubicBezTo>
                    <a:pt x="212" y="146"/>
                    <a:pt x="204" y="139"/>
                    <a:pt x="194" y="139"/>
                  </a:cubicBezTo>
                  <a:cubicBezTo>
                    <a:pt x="123" y="139"/>
                    <a:pt x="123" y="139"/>
                    <a:pt x="123" y="139"/>
                  </a:cubicBezTo>
                  <a:cubicBezTo>
                    <a:pt x="119" y="73"/>
                    <a:pt x="119" y="73"/>
                    <a:pt x="119" y="73"/>
                  </a:cubicBezTo>
                  <a:cubicBezTo>
                    <a:pt x="135" y="68"/>
                    <a:pt x="146" y="54"/>
                    <a:pt x="146" y="37"/>
                  </a:cubicBezTo>
                  <a:cubicBezTo>
                    <a:pt x="146" y="16"/>
                    <a:pt x="130" y="0"/>
                    <a:pt x="109" y="0"/>
                  </a:cubicBezTo>
                  <a:cubicBezTo>
                    <a:pt x="89" y="0"/>
                    <a:pt x="72" y="16"/>
                    <a:pt x="72" y="37"/>
                  </a:cubicBezTo>
                  <a:cubicBezTo>
                    <a:pt x="72" y="47"/>
                    <a:pt x="76" y="57"/>
                    <a:pt x="83" y="63"/>
                  </a:cubicBezTo>
                  <a:cubicBezTo>
                    <a:pt x="91" y="209"/>
                    <a:pt x="91" y="209"/>
                    <a:pt x="91" y="209"/>
                  </a:cubicBezTo>
                  <a:cubicBezTo>
                    <a:pt x="91" y="219"/>
                    <a:pt x="99" y="226"/>
                    <a:pt x="109" y="226"/>
                  </a:cubicBezTo>
                  <a:cubicBezTo>
                    <a:pt x="218" y="226"/>
                    <a:pt x="218" y="226"/>
                    <a:pt x="218" y="226"/>
                  </a:cubicBezTo>
                  <a:cubicBezTo>
                    <a:pt x="263" y="335"/>
                    <a:pt x="263" y="335"/>
                    <a:pt x="263" y="335"/>
                  </a:cubicBezTo>
                  <a:cubicBezTo>
                    <a:pt x="266" y="342"/>
                    <a:pt x="272" y="347"/>
                    <a:pt x="279" y="347"/>
                  </a:cubicBezTo>
                  <a:cubicBezTo>
                    <a:pt x="282" y="347"/>
                    <a:pt x="284" y="346"/>
                    <a:pt x="286" y="345"/>
                  </a:cubicBezTo>
                  <a:cubicBezTo>
                    <a:pt x="339" y="325"/>
                    <a:pt x="339" y="325"/>
                    <a:pt x="339" y="325"/>
                  </a:cubicBezTo>
                  <a:cubicBezTo>
                    <a:pt x="348" y="322"/>
                    <a:pt x="353" y="311"/>
                    <a:pt x="350"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9" name="Icon"/>
            <p:cNvSpPr>
              <a:spLocks noChangeAspect="1" noEditPoints="1"/>
            </p:cNvSpPr>
            <p:nvPr/>
          </p:nvSpPr>
          <p:spPr bwMode="auto">
            <a:xfrm>
              <a:off x="11840148" y="7064031"/>
              <a:ext cx="294862" cy="416935"/>
            </a:xfrm>
            <a:custGeom>
              <a:avLst/>
              <a:gdLst>
                <a:gd name="T0" fmla="*/ 99 w 275"/>
                <a:gd name="T1" fmla="*/ 383 h 390"/>
                <a:gd name="T2" fmla="*/ 17 w 275"/>
                <a:gd name="T3" fmla="*/ 248 h 390"/>
                <a:gd name="T4" fmla="*/ 106 w 275"/>
                <a:gd name="T5" fmla="*/ 107 h 390"/>
                <a:gd name="T6" fmla="*/ 88 w 275"/>
                <a:gd name="T7" fmla="*/ 0 h 390"/>
                <a:gd name="T8" fmla="*/ 240 w 275"/>
                <a:gd name="T9" fmla="*/ 148 h 390"/>
                <a:gd name="T10" fmla="*/ 252 w 275"/>
                <a:gd name="T11" fmla="*/ 326 h 390"/>
                <a:gd name="T12" fmla="*/ 169 w 275"/>
                <a:gd name="T13" fmla="*/ 386 h 390"/>
                <a:gd name="T14" fmla="*/ 208 w 275"/>
                <a:gd name="T15" fmla="*/ 272 h 390"/>
                <a:gd name="T16" fmla="*/ 133 w 275"/>
                <a:gd name="T17" fmla="*/ 154 h 390"/>
                <a:gd name="T18" fmla="*/ 129 w 275"/>
                <a:gd name="T19" fmla="*/ 214 h 390"/>
                <a:gd name="T20" fmla="*/ 78 w 275"/>
                <a:gd name="T21" fmla="*/ 282 h 390"/>
                <a:gd name="T22" fmla="*/ 99 w 275"/>
                <a:gd name="T23" fmla="*/ 383 h 390"/>
                <a:gd name="T24" fmla="*/ 139 w 275"/>
                <a:gd name="T25" fmla="*/ 305 h 390"/>
                <a:gd name="T26" fmla="*/ 118 w 275"/>
                <a:gd name="T27" fmla="*/ 351 h 390"/>
                <a:gd name="T28" fmla="*/ 134 w 275"/>
                <a:gd name="T29" fmla="*/ 390 h 390"/>
                <a:gd name="T30" fmla="*/ 163 w 275"/>
                <a:gd name="T31" fmla="*/ 352 h 390"/>
                <a:gd name="T32" fmla="*/ 139 w 275"/>
                <a:gd name="T33" fmla="*/ 3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90">
                  <a:moveTo>
                    <a:pt x="99" y="383"/>
                  </a:moveTo>
                  <a:cubicBezTo>
                    <a:pt x="46" y="378"/>
                    <a:pt x="0" y="307"/>
                    <a:pt x="17" y="248"/>
                  </a:cubicBezTo>
                  <a:cubicBezTo>
                    <a:pt x="34" y="190"/>
                    <a:pt x="93" y="142"/>
                    <a:pt x="106" y="107"/>
                  </a:cubicBezTo>
                  <a:cubicBezTo>
                    <a:pt x="117" y="77"/>
                    <a:pt x="120" y="52"/>
                    <a:pt x="88" y="0"/>
                  </a:cubicBezTo>
                  <a:cubicBezTo>
                    <a:pt x="157" y="45"/>
                    <a:pt x="211" y="95"/>
                    <a:pt x="240" y="148"/>
                  </a:cubicBezTo>
                  <a:cubicBezTo>
                    <a:pt x="269" y="200"/>
                    <a:pt x="275" y="278"/>
                    <a:pt x="252" y="326"/>
                  </a:cubicBezTo>
                  <a:cubicBezTo>
                    <a:pt x="234" y="365"/>
                    <a:pt x="204" y="379"/>
                    <a:pt x="169" y="386"/>
                  </a:cubicBezTo>
                  <a:cubicBezTo>
                    <a:pt x="206" y="350"/>
                    <a:pt x="212" y="312"/>
                    <a:pt x="208" y="272"/>
                  </a:cubicBezTo>
                  <a:cubicBezTo>
                    <a:pt x="203" y="224"/>
                    <a:pt x="133" y="154"/>
                    <a:pt x="133" y="154"/>
                  </a:cubicBezTo>
                  <a:cubicBezTo>
                    <a:pt x="133" y="154"/>
                    <a:pt x="145" y="177"/>
                    <a:pt x="129" y="214"/>
                  </a:cubicBezTo>
                  <a:cubicBezTo>
                    <a:pt x="112" y="252"/>
                    <a:pt x="88" y="253"/>
                    <a:pt x="78" y="282"/>
                  </a:cubicBezTo>
                  <a:cubicBezTo>
                    <a:pt x="68" y="311"/>
                    <a:pt x="78" y="343"/>
                    <a:pt x="99" y="383"/>
                  </a:cubicBezTo>
                  <a:close/>
                  <a:moveTo>
                    <a:pt x="139" y="305"/>
                  </a:moveTo>
                  <a:cubicBezTo>
                    <a:pt x="146" y="330"/>
                    <a:pt x="123" y="334"/>
                    <a:pt x="118" y="351"/>
                  </a:cubicBezTo>
                  <a:cubicBezTo>
                    <a:pt x="111" y="372"/>
                    <a:pt x="124" y="390"/>
                    <a:pt x="134" y="390"/>
                  </a:cubicBezTo>
                  <a:cubicBezTo>
                    <a:pt x="153" y="390"/>
                    <a:pt x="163" y="366"/>
                    <a:pt x="163" y="352"/>
                  </a:cubicBezTo>
                  <a:cubicBezTo>
                    <a:pt x="163" y="335"/>
                    <a:pt x="159" y="326"/>
                    <a:pt x="139"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0" name="Icon"/>
            <p:cNvSpPr>
              <a:spLocks noChangeAspect="1"/>
            </p:cNvSpPr>
            <p:nvPr/>
          </p:nvSpPr>
          <p:spPr bwMode="auto">
            <a:xfrm>
              <a:off x="10375765" y="7074597"/>
              <a:ext cx="169404" cy="395803"/>
            </a:xfrm>
            <a:custGeom>
              <a:avLst/>
              <a:gdLst>
                <a:gd name="T0" fmla="*/ 49 w 178"/>
                <a:gd name="T1" fmla="*/ 214 h 420"/>
                <a:gd name="T2" fmla="*/ 146 w 178"/>
                <a:gd name="T3" fmla="*/ 0 h 420"/>
                <a:gd name="T4" fmla="*/ 81 w 178"/>
                <a:gd name="T5" fmla="*/ 0 h 420"/>
                <a:gd name="T6" fmla="*/ 0 w 178"/>
                <a:gd name="T7" fmla="*/ 277 h 420"/>
                <a:gd name="T8" fmla="*/ 98 w 178"/>
                <a:gd name="T9" fmla="*/ 229 h 420"/>
                <a:gd name="T10" fmla="*/ 96 w 178"/>
                <a:gd name="T11" fmla="*/ 327 h 420"/>
                <a:gd name="T12" fmla="*/ 68 w 178"/>
                <a:gd name="T13" fmla="*/ 323 h 420"/>
                <a:gd name="T14" fmla="*/ 95 w 178"/>
                <a:gd name="T15" fmla="*/ 420 h 420"/>
                <a:gd name="T16" fmla="*/ 152 w 178"/>
                <a:gd name="T17" fmla="*/ 336 h 420"/>
                <a:gd name="T18" fmla="*/ 124 w 178"/>
                <a:gd name="T19" fmla="*/ 332 h 420"/>
                <a:gd name="T20" fmla="*/ 178 w 178"/>
                <a:gd name="T21" fmla="*/ 145 h 420"/>
                <a:gd name="T22" fmla="*/ 49 w 178"/>
                <a:gd name="T23" fmla="*/ 2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20">
                  <a:moveTo>
                    <a:pt x="49" y="214"/>
                  </a:moveTo>
                  <a:cubicBezTo>
                    <a:pt x="146" y="0"/>
                    <a:pt x="146" y="0"/>
                    <a:pt x="146" y="0"/>
                  </a:cubicBezTo>
                  <a:cubicBezTo>
                    <a:pt x="146" y="0"/>
                    <a:pt x="99" y="0"/>
                    <a:pt x="81" y="0"/>
                  </a:cubicBezTo>
                  <a:cubicBezTo>
                    <a:pt x="0" y="277"/>
                    <a:pt x="0" y="277"/>
                    <a:pt x="0" y="277"/>
                  </a:cubicBezTo>
                  <a:cubicBezTo>
                    <a:pt x="98" y="229"/>
                    <a:pt x="98" y="229"/>
                    <a:pt x="98" y="229"/>
                  </a:cubicBezTo>
                  <a:cubicBezTo>
                    <a:pt x="96" y="327"/>
                    <a:pt x="96" y="327"/>
                    <a:pt x="96" y="327"/>
                  </a:cubicBezTo>
                  <a:cubicBezTo>
                    <a:pt x="68" y="323"/>
                    <a:pt x="68" y="323"/>
                    <a:pt x="68" y="323"/>
                  </a:cubicBezTo>
                  <a:cubicBezTo>
                    <a:pt x="95" y="420"/>
                    <a:pt x="95" y="420"/>
                    <a:pt x="95" y="420"/>
                  </a:cubicBezTo>
                  <a:cubicBezTo>
                    <a:pt x="152" y="336"/>
                    <a:pt x="152" y="336"/>
                    <a:pt x="152" y="336"/>
                  </a:cubicBezTo>
                  <a:cubicBezTo>
                    <a:pt x="124" y="332"/>
                    <a:pt x="124" y="332"/>
                    <a:pt x="124" y="332"/>
                  </a:cubicBezTo>
                  <a:cubicBezTo>
                    <a:pt x="178" y="145"/>
                    <a:pt x="178" y="145"/>
                    <a:pt x="178" y="145"/>
                  </a:cubicBezTo>
                  <a:cubicBezTo>
                    <a:pt x="49" y="214"/>
                    <a:pt x="49" y="214"/>
                    <a:pt x="49" y="2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1" name="Icon"/>
            <p:cNvSpPr>
              <a:spLocks noChangeAspect="1" noEditPoints="1"/>
            </p:cNvSpPr>
            <p:nvPr/>
          </p:nvSpPr>
          <p:spPr bwMode="auto">
            <a:xfrm>
              <a:off x="10699434" y="7089750"/>
              <a:ext cx="368203" cy="365496"/>
            </a:xfrm>
            <a:custGeom>
              <a:avLst/>
              <a:gdLst>
                <a:gd name="T0" fmla="*/ 428 w 816"/>
                <a:gd name="T1" fmla="*/ 69 h 810"/>
                <a:gd name="T2" fmla="*/ 371 w 816"/>
                <a:gd name="T3" fmla="*/ 112 h 810"/>
                <a:gd name="T4" fmla="*/ 392 w 816"/>
                <a:gd name="T5" fmla="*/ 41 h 810"/>
                <a:gd name="T6" fmla="*/ 418 w 816"/>
                <a:gd name="T7" fmla="*/ 41 h 810"/>
                <a:gd name="T8" fmla="*/ 395 w 816"/>
                <a:gd name="T9" fmla="*/ 741 h 810"/>
                <a:gd name="T10" fmla="*/ 371 w 816"/>
                <a:gd name="T11" fmla="*/ 810 h 810"/>
                <a:gd name="T12" fmla="*/ 430 w 816"/>
                <a:gd name="T13" fmla="*/ 767 h 810"/>
                <a:gd name="T14" fmla="*/ 421 w 816"/>
                <a:gd name="T15" fmla="*/ 741 h 810"/>
                <a:gd name="T16" fmla="*/ 568 w 816"/>
                <a:gd name="T17" fmla="*/ 693 h 810"/>
                <a:gd name="T18" fmla="*/ 545 w 816"/>
                <a:gd name="T19" fmla="*/ 764 h 810"/>
                <a:gd name="T20" fmla="*/ 604 w 816"/>
                <a:gd name="T21" fmla="*/ 721 h 810"/>
                <a:gd name="T22" fmla="*/ 595 w 816"/>
                <a:gd name="T23" fmla="*/ 693 h 810"/>
                <a:gd name="T24" fmla="*/ 568 w 816"/>
                <a:gd name="T25" fmla="*/ 88 h 810"/>
                <a:gd name="T26" fmla="*/ 545 w 816"/>
                <a:gd name="T27" fmla="*/ 157 h 810"/>
                <a:gd name="T28" fmla="*/ 604 w 816"/>
                <a:gd name="T29" fmla="*/ 115 h 810"/>
                <a:gd name="T30" fmla="*/ 595 w 816"/>
                <a:gd name="T31" fmla="*/ 88 h 810"/>
                <a:gd name="T32" fmla="*/ 695 w 816"/>
                <a:gd name="T33" fmla="*/ 217 h 810"/>
                <a:gd name="T34" fmla="*/ 673 w 816"/>
                <a:gd name="T35" fmla="*/ 286 h 810"/>
                <a:gd name="T36" fmla="*/ 730 w 816"/>
                <a:gd name="T37" fmla="*/ 243 h 810"/>
                <a:gd name="T38" fmla="*/ 723 w 816"/>
                <a:gd name="T39" fmla="*/ 217 h 810"/>
                <a:gd name="T40" fmla="*/ 695 w 816"/>
                <a:gd name="T41" fmla="*/ 567 h 810"/>
                <a:gd name="T42" fmla="*/ 673 w 816"/>
                <a:gd name="T43" fmla="*/ 638 h 810"/>
                <a:gd name="T44" fmla="*/ 730 w 816"/>
                <a:gd name="T45" fmla="*/ 593 h 810"/>
                <a:gd name="T46" fmla="*/ 723 w 816"/>
                <a:gd name="T47" fmla="*/ 567 h 810"/>
                <a:gd name="T48" fmla="*/ 745 w 816"/>
                <a:gd name="T49" fmla="*/ 388 h 810"/>
                <a:gd name="T50" fmla="*/ 721 w 816"/>
                <a:gd name="T51" fmla="*/ 460 h 810"/>
                <a:gd name="T52" fmla="*/ 780 w 816"/>
                <a:gd name="T53" fmla="*/ 417 h 810"/>
                <a:gd name="T54" fmla="*/ 771 w 816"/>
                <a:gd name="T55" fmla="*/ 388 h 810"/>
                <a:gd name="T56" fmla="*/ 216 w 816"/>
                <a:gd name="T57" fmla="*/ 88 h 810"/>
                <a:gd name="T58" fmla="*/ 195 w 816"/>
                <a:gd name="T59" fmla="*/ 160 h 810"/>
                <a:gd name="T60" fmla="*/ 252 w 816"/>
                <a:gd name="T61" fmla="*/ 115 h 810"/>
                <a:gd name="T62" fmla="*/ 242 w 816"/>
                <a:gd name="T63" fmla="*/ 88 h 810"/>
                <a:gd name="T64" fmla="*/ 92 w 816"/>
                <a:gd name="T65" fmla="*/ 217 h 810"/>
                <a:gd name="T66" fmla="*/ 69 w 816"/>
                <a:gd name="T67" fmla="*/ 286 h 810"/>
                <a:gd name="T68" fmla="*/ 128 w 816"/>
                <a:gd name="T69" fmla="*/ 243 h 810"/>
                <a:gd name="T70" fmla="*/ 119 w 816"/>
                <a:gd name="T71" fmla="*/ 217 h 810"/>
                <a:gd name="T72" fmla="*/ 45 w 816"/>
                <a:gd name="T73" fmla="*/ 388 h 810"/>
                <a:gd name="T74" fmla="*/ 23 w 816"/>
                <a:gd name="T75" fmla="*/ 460 h 810"/>
                <a:gd name="T76" fmla="*/ 80 w 816"/>
                <a:gd name="T77" fmla="*/ 417 h 810"/>
                <a:gd name="T78" fmla="*/ 73 w 816"/>
                <a:gd name="T79" fmla="*/ 388 h 810"/>
                <a:gd name="T80" fmla="*/ 92 w 816"/>
                <a:gd name="T81" fmla="*/ 567 h 810"/>
                <a:gd name="T82" fmla="*/ 69 w 816"/>
                <a:gd name="T83" fmla="*/ 638 h 810"/>
                <a:gd name="T84" fmla="*/ 128 w 816"/>
                <a:gd name="T85" fmla="*/ 595 h 810"/>
                <a:gd name="T86" fmla="*/ 119 w 816"/>
                <a:gd name="T87" fmla="*/ 567 h 810"/>
                <a:gd name="T88" fmla="*/ 219 w 816"/>
                <a:gd name="T89" fmla="*/ 693 h 810"/>
                <a:gd name="T90" fmla="*/ 195 w 816"/>
                <a:gd name="T91" fmla="*/ 764 h 810"/>
                <a:gd name="T92" fmla="*/ 254 w 816"/>
                <a:gd name="T93" fmla="*/ 721 h 810"/>
                <a:gd name="T94" fmla="*/ 245 w 816"/>
                <a:gd name="T95" fmla="*/ 69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810">
                  <a:moveTo>
                    <a:pt x="418" y="41"/>
                  </a:moveTo>
                  <a:lnTo>
                    <a:pt x="464" y="41"/>
                  </a:lnTo>
                  <a:lnTo>
                    <a:pt x="428" y="69"/>
                  </a:lnTo>
                  <a:lnTo>
                    <a:pt x="442" y="112"/>
                  </a:lnTo>
                  <a:lnTo>
                    <a:pt x="407" y="86"/>
                  </a:lnTo>
                  <a:lnTo>
                    <a:pt x="371" y="112"/>
                  </a:lnTo>
                  <a:lnTo>
                    <a:pt x="385" y="69"/>
                  </a:lnTo>
                  <a:lnTo>
                    <a:pt x="347" y="41"/>
                  </a:lnTo>
                  <a:lnTo>
                    <a:pt x="392" y="41"/>
                  </a:lnTo>
                  <a:lnTo>
                    <a:pt x="407" y="0"/>
                  </a:lnTo>
                  <a:lnTo>
                    <a:pt x="418" y="41"/>
                  </a:lnTo>
                  <a:lnTo>
                    <a:pt x="418" y="41"/>
                  </a:lnTo>
                  <a:close/>
                  <a:moveTo>
                    <a:pt x="421" y="741"/>
                  </a:moveTo>
                  <a:lnTo>
                    <a:pt x="409" y="698"/>
                  </a:lnTo>
                  <a:lnTo>
                    <a:pt x="395" y="741"/>
                  </a:lnTo>
                  <a:lnTo>
                    <a:pt x="349" y="741"/>
                  </a:lnTo>
                  <a:lnTo>
                    <a:pt x="385" y="767"/>
                  </a:lnTo>
                  <a:lnTo>
                    <a:pt x="371" y="810"/>
                  </a:lnTo>
                  <a:lnTo>
                    <a:pt x="409" y="783"/>
                  </a:lnTo>
                  <a:lnTo>
                    <a:pt x="445" y="810"/>
                  </a:lnTo>
                  <a:lnTo>
                    <a:pt x="430" y="767"/>
                  </a:lnTo>
                  <a:lnTo>
                    <a:pt x="466" y="741"/>
                  </a:lnTo>
                  <a:lnTo>
                    <a:pt x="421" y="741"/>
                  </a:lnTo>
                  <a:lnTo>
                    <a:pt x="421" y="741"/>
                  </a:lnTo>
                  <a:close/>
                  <a:moveTo>
                    <a:pt x="595" y="693"/>
                  </a:moveTo>
                  <a:lnTo>
                    <a:pt x="580" y="650"/>
                  </a:lnTo>
                  <a:lnTo>
                    <a:pt x="568" y="693"/>
                  </a:lnTo>
                  <a:lnTo>
                    <a:pt x="523" y="693"/>
                  </a:lnTo>
                  <a:lnTo>
                    <a:pt x="559" y="721"/>
                  </a:lnTo>
                  <a:lnTo>
                    <a:pt x="545" y="764"/>
                  </a:lnTo>
                  <a:lnTo>
                    <a:pt x="580" y="738"/>
                  </a:lnTo>
                  <a:lnTo>
                    <a:pt x="616" y="764"/>
                  </a:lnTo>
                  <a:lnTo>
                    <a:pt x="604" y="721"/>
                  </a:lnTo>
                  <a:lnTo>
                    <a:pt x="640" y="693"/>
                  </a:lnTo>
                  <a:lnTo>
                    <a:pt x="595" y="693"/>
                  </a:lnTo>
                  <a:lnTo>
                    <a:pt x="595" y="693"/>
                  </a:lnTo>
                  <a:close/>
                  <a:moveTo>
                    <a:pt x="595" y="88"/>
                  </a:moveTo>
                  <a:lnTo>
                    <a:pt x="580" y="46"/>
                  </a:lnTo>
                  <a:lnTo>
                    <a:pt x="568" y="88"/>
                  </a:lnTo>
                  <a:lnTo>
                    <a:pt x="523" y="88"/>
                  </a:lnTo>
                  <a:lnTo>
                    <a:pt x="559" y="115"/>
                  </a:lnTo>
                  <a:lnTo>
                    <a:pt x="545" y="157"/>
                  </a:lnTo>
                  <a:lnTo>
                    <a:pt x="580" y="131"/>
                  </a:lnTo>
                  <a:lnTo>
                    <a:pt x="616" y="157"/>
                  </a:lnTo>
                  <a:lnTo>
                    <a:pt x="604" y="115"/>
                  </a:lnTo>
                  <a:lnTo>
                    <a:pt x="640" y="88"/>
                  </a:lnTo>
                  <a:lnTo>
                    <a:pt x="595" y="88"/>
                  </a:lnTo>
                  <a:lnTo>
                    <a:pt x="595" y="88"/>
                  </a:lnTo>
                  <a:close/>
                  <a:moveTo>
                    <a:pt x="723" y="217"/>
                  </a:moveTo>
                  <a:lnTo>
                    <a:pt x="709" y="174"/>
                  </a:lnTo>
                  <a:lnTo>
                    <a:pt x="695" y="217"/>
                  </a:lnTo>
                  <a:lnTo>
                    <a:pt x="649" y="217"/>
                  </a:lnTo>
                  <a:lnTo>
                    <a:pt x="687" y="243"/>
                  </a:lnTo>
                  <a:lnTo>
                    <a:pt x="673" y="286"/>
                  </a:lnTo>
                  <a:lnTo>
                    <a:pt x="709" y="260"/>
                  </a:lnTo>
                  <a:lnTo>
                    <a:pt x="745" y="286"/>
                  </a:lnTo>
                  <a:lnTo>
                    <a:pt x="730" y="243"/>
                  </a:lnTo>
                  <a:lnTo>
                    <a:pt x="768" y="217"/>
                  </a:lnTo>
                  <a:lnTo>
                    <a:pt x="723" y="217"/>
                  </a:lnTo>
                  <a:lnTo>
                    <a:pt x="723" y="217"/>
                  </a:lnTo>
                  <a:close/>
                  <a:moveTo>
                    <a:pt x="723" y="567"/>
                  </a:moveTo>
                  <a:lnTo>
                    <a:pt x="709" y="524"/>
                  </a:lnTo>
                  <a:lnTo>
                    <a:pt x="695" y="567"/>
                  </a:lnTo>
                  <a:lnTo>
                    <a:pt x="649" y="567"/>
                  </a:lnTo>
                  <a:lnTo>
                    <a:pt x="687" y="593"/>
                  </a:lnTo>
                  <a:lnTo>
                    <a:pt x="673" y="638"/>
                  </a:lnTo>
                  <a:lnTo>
                    <a:pt x="709" y="610"/>
                  </a:lnTo>
                  <a:lnTo>
                    <a:pt x="745" y="638"/>
                  </a:lnTo>
                  <a:lnTo>
                    <a:pt x="730" y="593"/>
                  </a:lnTo>
                  <a:lnTo>
                    <a:pt x="768" y="567"/>
                  </a:lnTo>
                  <a:lnTo>
                    <a:pt x="723" y="567"/>
                  </a:lnTo>
                  <a:lnTo>
                    <a:pt x="723" y="567"/>
                  </a:lnTo>
                  <a:close/>
                  <a:moveTo>
                    <a:pt x="771" y="388"/>
                  </a:moveTo>
                  <a:lnTo>
                    <a:pt x="757" y="345"/>
                  </a:lnTo>
                  <a:lnTo>
                    <a:pt x="745" y="388"/>
                  </a:lnTo>
                  <a:lnTo>
                    <a:pt x="699" y="388"/>
                  </a:lnTo>
                  <a:lnTo>
                    <a:pt x="735" y="417"/>
                  </a:lnTo>
                  <a:lnTo>
                    <a:pt x="721" y="460"/>
                  </a:lnTo>
                  <a:lnTo>
                    <a:pt x="757" y="434"/>
                  </a:lnTo>
                  <a:lnTo>
                    <a:pt x="795" y="460"/>
                  </a:lnTo>
                  <a:lnTo>
                    <a:pt x="780" y="417"/>
                  </a:lnTo>
                  <a:lnTo>
                    <a:pt x="816" y="388"/>
                  </a:lnTo>
                  <a:lnTo>
                    <a:pt x="771" y="388"/>
                  </a:lnTo>
                  <a:lnTo>
                    <a:pt x="771" y="388"/>
                  </a:lnTo>
                  <a:close/>
                  <a:moveTo>
                    <a:pt x="242" y="88"/>
                  </a:moveTo>
                  <a:lnTo>
                    <a:pt x="230" y="46"/>
                  </a:lnTo>
                  <a:lnTo>
                    <a:pt x="216" y="88"/>
                  </a:lnTo>
                  <a:lnTo>
                    <a:pt x="171" y="88"/>
                  </a:lnTo>
                  <a:lnTo>
                    <a:pt x="209" y="115"/>
                  </a:lnTo>
                  <a:lnTo>
                    <a:pt x="195" y="160"/>
                  </a:lnTo>
                  <a:lnTo>
                    <a:pt x="230" y="131"/>
                  </a:lnTo>
                  <a:lnTo>
                    <a:pt x="266" y="160"/>
                  </a:lnTo>
                  <a:lnTo>
                    <a:pt x="252" y="115"/>
                  </a:lnTo>
                  <a:lnTo>
                    <a:pt x="288" y="88"/>
                  </a:lnTo>
                  <a:lnTo>
                    <a:pt x="242" y="88"/>
                  </a:lnTo>
                  <a:lnTo>
                    <a:pt x="242" y="88"/>
                  </a:lnTo>
                  <a:close/>
                  <a:moveTo>
                    <a:pt x="119" y="217"/>
                  </a:moveTo>
                  <a:lnTo>
                    <a:pt x="107" y="174"/>
                  </a:lnTo>
                  <a:lnTo>
                    <a:pt x="92" y="217"/>
                  </a:lnTo>
                  <a:lnTo>
                    <a:pt x="47" y="217"/>
                  </a:lnTo>
                  <a:lnTo>
                    <a:pt x="83" y="243"/>
                  </a:lnTo>
                  <a:lnTo>
                    <a:pt x="69" y="286"/>
                  </a:lnTo>
                  <a:lnTo>
                    <a:pt x="107" y="260"/>
                  </a:lnTo>
                  <a:lnTo>
                    <a:pt x="142" y="286"/>
                  </a:lnTo>
                  <a:lnTo>
                    <a:pt x="128" y="243"/>
                  </a:lnTo>
                  <a:lnTo>
                    <a:pt x="164" y="217"/>
                  </a:lnTo>
                  <a:lnTo>
                    <a:pt x="119" y="217"/>
                  </a:lnTo>
                  <a:lnTo>
                    <a:pt x="119" y="217"/>
                  </a:lnTo>
                  <a:close/>
                  <a:moveTo>
                    <a:pt x="73" y="388"/>
                  </a:moveTo>
                  <a:lnTo>
                    <a:pt x="59" y="348"/>
                  </a:lnTo>
                  <a:lnTo>
                    <a:pt x="45" y="388"/>
                  </a:lnTo>
                  <a:lnTo>
                    <a:pt x="0" y="388"/>
                  </a:lnTo>
                  <a:lnTo>
                    <a:pt x="38" y="417"/>
                  </a:lnTo>
                  <a:lnTo>
                    <a:pt x="23" y="460"/>
                  </a:lnTo>
                  <a:lnTo>
                    <a:pt x="59" y="434"/>
                  </a:lnTo>
                  <a:lnTo>
                    <a:pt x="95" y="460"/>
                  </a:lnTo>
                  <a:lnTo>
                    <a:pt x="80" y="417"/>
                  </a:lnTo>
                  <a:lnTo>
                    <a:pt x="119" y="388"/>
                  </a:lnTo>
                  <a:lnTo>
                    <a:pt x="73" y="388"/>
                  </a:lnTo>
                  <a:lnTo>
                    <a:pt x="73" y="388"/>
                  </a:lnTo>
                  <a:close/>
                  <a:moveTo>
                    <a:pt x="119" y="567"/>
                  </a:moveTo>
                  <a:lnTo>
                    <a:pt x="107" y="524"/>
                  </a:lnTo>
                  <a:lnTo>
                    <a:pt x="92" y="567"/>
                  </a:lnTo>
                  <a:lnTo>
                    <a:pt x="47" y="567"/>
                  </a:lnTo>
                  <a:lnTo>
                    <a:pt x="83" y="595"/>
                  </a:lnTo>
                  <a:lnTo>
                    <a:pt x="69" y="638"/>
                  </a:lnTo>
                  <a:lnTo>
                    <a:pt x="107" y="612"/>
                  </a:lnTo>
                  <a:lnTo>
                    <a:pt x="142" y="638"/>
                  </a:lnTo>
                  <a:lnTo>
                    <a:pt x="128" y="595"/>
                  </a:lnTo>
                  <a:lnTo>
                    <a:pt x="164" y="567"/>
                  </a:lnTo>
                  <a:lnTo>
                    <a:pt x="119" y="567"/>
                  </a:lnTo>
                  <a:lnTo>
                    <a:pt x="119" y="567"/>
                  </a:lnTo>
                  <a:close/>
                  <a:moveTo>
                    <a:pt x="245" y="693"/>
                  </a:moveTo>
                  <a:lnTo>
                    <a:pt x="233" y="652"/>
                  </a:lnTo>
                  <a:lnTo>
                    <a:pt x="219" y="693"/>
                  </a:lnTo>
                  <a:lnTo>
                    <a:pt x="173" y="693"/>
                  </a:lnTo>
                  <a:lnTo>
                    <a:pt x="209" y="721"/>
                  </a:lnTo>
                  <a:lnTo>
                    <a:pt x="195" y="764"/>
                  </a:lnTo>
                  <a:lnTo>
                    <a:pt x="233" y="738"/>
                  </a:lnTo>
                  <a:lnTo>
                    <a:pt x="269" y="764"/>
                  </a:lnTo>
                  <a:lnTo>
                    <a:pt x="254" y="721"/>
                  </a:lnTo>
                  <a:lnTo>
                    <a:pt x="290" y="693"/>
                  </a:lnTo>
                  <a:lnTo>
                    <a:pt x="245" y="693"/>
                  </a:lnTo>
                  <a:lnTo>
                    <a:pt x="245" y="6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2" name="Icon"/>
            <p:cNvSpPr>
              <a:spLocks noChangeAspect="1" noEditPoints="1"/>
            </p:cNvSpPr>
            <p:nvPr/>
          </p:nvSpPr>
          <p:spPr bwMode="auto">
            <a:xfrm>
              <a:off x="7724932" y="6507889"/>
              <a:ext cx="618849" cy="331383"/>
            </a:xfrm>
            <a:custGeom>
              <a:avLst/>
              <a:gdLst>
                <a:gd name="T0" fmla="*/ 354 w 522"/>
                <a:gd name="T1" fmla="*/ 228 h 278"/>
                <a:gd name="T2" fmla="*/ 170 w 522"/>
                <a:gd name="T3" fmla="*/ 234 h 278"/>
                <a:gd name="T4" fmla="*/ 354 w 522"/>
                <a:gd name="T5" fmla="*/ 239 h 278"/>
                <a:gd name="T6" fmla="*/ 354 w 522"/>
                <a:gd name="T7" fmla="*/ 222 h 278"/>
                <a:gd name="T8" fmla="*/ 354 w 522"/>
                <a:gd name="T9" fmla="*/ 45 h 278"/>
                <a:gd name="T10" fmla="*/ 337 w 522"/>
                <a:gd name="T11" fmla="*/ 0 h 278"/>
                <a:gd name="T12" fmla="*/ 0 w 522"/>
                <a:gd name="T13" fmla="*/ 0 h 278"/>
                <a:gd name="T14" fmla="*/ 17 w 522"/>
                <a:gd name="T15" fmla="*/ 169 h 278"/>
                <a:gd name="T16" fmla="*/ 46 w 522"/>
                <a:gd name="T17" fmla="*/ 222 h 278"/>
                <a:gd name="T18" fmla="*/ 115 w 522"/>
                <a:gd name="T19" fmla="*/ 179 h 278"/>
                <a:gd name="T20" fmla="*/ 55 w 522"/>
                <a:gd name="T21" fmla="*/ 222 h 278"/>
                <a:gd name="T22" fmla="*/ 6 w 522"/>
                <a:gd name="T23" fmla="*/ 227 h 278"/>
                <a:gd name="T24" fmla="*/ 58 w 522"/>
                <a:gd name="T25" fmla="*/ 237 h 278"/>
                <a:gd name="T26" fmla="*/ 6 w 522"/>
                <a:gd name="T27" fmla="*/ 227 h 278"/>
                <a:gd name="T28" fmla="*/ 115 w 522"/>
                <a:gd name="T29" fmla="*/ 190 h 278"/>
                <a:gd name="T30" fmla="*/ 115 w 522"/>
                <a:gd name="T31" fmla="*/ 278 h 278"/>
                <a:gd name="T32" fmla="*/ 134 w 522"/>
                <a:gd name="T33" fmla="*/ 234 h 278"/>
                <a:gd name="T34" fmla="*/ 96 w 522"/>
                <a:gd name="T35" fmla="*/ 234 h 278"/>
                <a:gd name="T36" fmla="*/ 134 w 522"/>
                <a:gd name="T37" fmla="*/ 234 h 278"/>
                <a:gd name="T38" fmla="*/ 435 w 522"/>
                <a:gd name="T39" fmla="*/ 182 h 278"/>
                <a:gd name="T40" fmla="*/ 435 w 522"/>
                <a:gd name="T41" fmla="*/ 277 h 278"/>
                <a:gd name="T42" fmla="*/ 455 w 522"/>
                <a:gd name="T43" fmla="*/ 229 h 278"/>
                <a:gd name="T44" fmla="*/ 414 w 522"/>
                <a:gd name="T45" fmla="*/ 229 h 278"/>
                <a:gd name="T46" fmla="*/ 455 w 522"/>
                <a:gd name="T47" fmla="*/ 229 h 278"/>
                <a:gd name="T48" fmla="*/ 521 w 522"/>
                <a:gd name="T49" fmla="*/ 129 h 278"/>
                <a:gd name="T50" fmla="*/ 358 w 522"/>
                <a:gd name="T51" fmla="*/ 44 h 278"/>
                <a:gd name="T52" fmla="*/ 376 w 522"/>
                <a:gd name="T53" fmla="*/ 213 h 278"/>
                <a:gd name="T54" fmla="*/ 493 w 522"/>
                <a:gd name="T55" fmla="*/ 213 h 278"/>
                <a:gd name="T56" fmla="*/ 378 w 522"/>
                <a:gd name="T57" fmla="*/ 125 h 278"/>
                <a:gd name="T58" fmla="*/ 400 w 522"/>
                <a:gd name="T59" fmla="*/ 137 h 278"/>
                <a:gd name="T60" fmla="*/ 378 w 522"/>
                <a:gd name="T61" fmla="*/ 125 h 278"/>
                <a:gd name="T62" fmla="*/ 455 w 522"/>
                <a:gd name="T63" fmla="*/ 128 h 278"/>
                <a:gd name="T64" fmla="*/ 372 w 522"/>
                <a:gd name="T65" fmla="*/ 99 h 278"/>
                <a:gd name="T66" fmla="*/ 476 w 522"/>
                <a:gd name="T67" fmla="*/ 56 h 278"/>
                <a:gd name="T68" fmla="*/ 358 w 522"/>
                <a:gd name="T69" fmla="*/ 217 h 278"/>
                <a:gd name="T70" fmla="*/ 378 w 522"/>
                <a:gd name="T71" fmla="*/ 238 h 278"/>
                <a:gd name="T72" fmla="*/ 358 w 522"/>
                <a:gd name="T73" fmla="*/ 217 h 278"/>
                <a:gd name="T74" fmla="*/ 522 w 522"/>
                <a:gd name="T75" fmla="*/ 218 h 278"/>
                <a:gd name="T76" fmla="*/ 502 w 522"/>
                <a:gd name="T77" fmla="*/ 23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2" h="278">
                  <a:moveTo>
                    <a:pt x="354" y="239"/>
                  </a:moveTo>
                  <a:cubicBezTo>
                    <a:pt x="354" y="228"/>
                    <a:pt x="354" y="228"/>
                    <a:pt x="354" y="228"/>
                  </a:cubicBezTo>
                  <a:cubicBezTo>
                    <a:pt x="169" y="228"/>
                    <a:pt x="169" y="228"/>
                    <a:pt x="169" y="228"/>
                  </a:cubicBezTo>
                  <a:cubicBezTo>
                    <a:pt x="170" y="230"/>
                    <a:pt x="170" y="232"/>
                    <a:pt x="170" y="234"/>
                  </a:cubicBezTo>
                  <a:cubicBezTo>
                    <a:pt x="170" y="236"/>
                    <a:pt x="170" y="237"/>
                    <a:pt x="169" y="239"/>
                  </a:cubicBezTo>
                  <a:cubicBezTo>
                    <a:pt x="354" y="239"/>
                    <a:pt x="354" y="239"/>
                    <a:pt x="354" y="239"/>
                  </a:cubicBezTo>
                  <a:close/>
                  <a:moveTo>
                    <a:pt x="169" y="222"/>
                  </a:moveTo>
                  <a:cubicBezTo>
                    <a:pt x="354" y="222"/>
                    <a:pt x="354" y="222"/>
                    <a:pt x="354" y="222"/>
                  </a:cubicBezTo>
                  <a:cubicBezTo>
                    <a:pt x="354" y="169"/>
                    <a:pt x="354" y="169"/>
                    <a:pt x="354" y="169"/>
                  </a:cubicBezTo>
                  <a:cubicBezTo>
                    <a:pt x="354" y="45"/>
                    <a:pt x="354" y="45"/>
                    <a:pt x="354" y="45"/>
                  </a:cubicBezTo>
                  <a:cubicBezTo>
                    <a:pt x="337" y="45"/>
                    <a:pt x="337" y="45"/>
                    <a:pt x="337" y="45"/>
                  </a:cubicBezTo>
                  <a:cubicBezTo>
                    <a:pt x="337" y="0"/>
                    <a:pt x="337" y="0"/>
                    <a:pt x="337" y="0"/>
                  </a:cubicBezTo>
                  <a:cubicBezTo>
                    <a:pt x="17" y="0"/>
                    <a:pt x="17" y="0"/>
                    <a:pt x="17" y="0"/>
                  </a:cubicBezTo>
                  <a:cubicBezTo>
                    <a:pt x="0" y="0"/>
                    <a:pt x="0" y="0"/>
                    <a:pt x="0" y="0"/>
                  </a:cubicBezTo>
                  <a:cubicBezTo>
                    <a:pt x="0" y="169"/>
                    <a:pt x="0" y="169"/>
                    <a:pt x="0" y="169"/>
                  </a:cubicBezTo>
                  <a:cubicBezTo>
                    <a:pt x="17" y="169"/>
                    <a:pt x="17" y="169"/>
                    <a:pt x="17" y="169"/>
                  </a:cubicBezTo>
                  <a:cubicBezTo>
                    <a:pt x="17" y="204"/>
                    <a:pt x="17" y="204"/>
                    <a:pt x="17" y="204"/>
                  </a:cubicBezTo>
                  <a:cubicBezTo>
                    <a:pt x="46" y="222"/>
                    <a:pt x="46" y="222"/>
                    <a:pt x="46" y="222"/>
                  </a:cubicBezTo>
                  <a:cubicBezTo>
                    <a:pt x="61" y="222"/>
                    <a:pt x="61" y="222"/>
                    <a:pt x="61" y="222"/>
                  </a:cubicBezTo>
                  <a:cubicBezTo>
                    <a:pt x="66" y="198"/>
                    <a:pt x="88" y="179"/>
                    <a:pt x="115" y="179"/>
                  </a:cubicBezTo>
                  <a:cubicBezTo>
                    <a:pt x="141" y="179"/>
                    <a:pt x="163" y="198"/>
                    <a:pt x="169" y="222"/>
                  </a:cubicBezTo>
                  <a:close/>
                  <a:moveTo>
                    <a:pt x="55" y="222"/>
                  </a:moveTo>
                  <a:cubicBezTo>
                    <a:pt x="55" y="222"/>
                    <a:pt x="55" y="222"/>
                    <a:pt x="55" y="222"/>
                  </a:cubicBezTo>
                  <a:moveTo>
                    <a:pt x="6" y="227"/>
                  </a:moveTo>
                  <a:cubicBezTo>
                    <a:pt x="58" y="227"/>
                    <a:pt x="58" y="227"/>
                    <a:pt x="58" y="227"/>
                  </a:cubicBezTo>
                  <a:cubicBezTo>
                    <a:pt x="58" y="237"/>
                    <a:pt x="58" y="237"/>
                    <a:pt x="58" y="237"/>
                  </a:cubicBezTo>
                  <a:cubicBezTo>
                    <a:pt x="6" y="237"/>
                    <a:pt x="6" y="237"/>
                    <a:pt x="6" y="237"/>
                  </a:cubicBezTo>
                  <a:cubicBezTo>
                    <a:pt x="6" y="227"/>
                    <a:pt x="6" y="227"/>
                    <a:pt x="6" y="227"/>
                  </a:cubicBezTo>
                  <a:close/>
                  <a:moveTo>
                    <a:pt x="159" y="234"/>
                  </a:moveTo>
                  <a:cubicBezTo>
                    <a:pt x="159" y="210"/>
                    <a:pt x="139" y="190"/>
                    <a:pt x="115" y="190"/>
                  </a:cubicBezTo>
                  <a:cubicBezTo>
                    <a:pt x="90" y="190"/>
                    <a:pt x="71" y="210"/>
                    <a:pt x="71" y="234"/>
                  </a:cubicBezTo>
                  <a:cubicBezTo>
                    <a:pt x="71" y="258"/>
                    <a:pt x="90" y="278"/>
                    <a:pt x="115" y="278"/>
                  </a:cubicBezTo>
                  <a:cubicBezTo>
                    <a:pt x="139" y="278"/>
                    <a:pt x="159" y="258"/>
                    <a:pt x="159" y="234"/>
                  </a:cubicBezTo>
                  <a:close/>
                  <a:moveTo>
                    <a:pt x="134" y="234"/>
                  </a:moveTo>
                  <a:cubicBezTo>
                    <a:pt x="134" y="244"/>
                    <a:pt x="125" y="253"/>
                    <a:pt x="115" y="253"/>
                  </a:cubicBezTo>
                  <a:cubicBezTo>
                    <a:pt x="104" y="253"/>
                    <a:pt x="96" y="244"/>
                    <a:pt x="96" y="234"/>
                  </a:cubicBezTo>
                  <a:cubicBezTo>
                    <a:pt x="96" y="223"/>
                    <a:pt x="104" y="215"/>
                    <a:pt x="115" y="215"/>
                  </a:cubicBezTo>
                  <a:cubicBezTo>
                    <a:pt x="125" y="215"/>
                    <a:pt x="134" y="223"/>
                    <a:pt x="134" y="234"/>
                  </a:cubicBezTo>
                  <a:close/>
                  <a:moveTo>
                    <a:pt x="482" y="229"/>
                  </a:moveTo>
                  <a:cubicBezTo>
                    <a:pt x="482" y="203"/>
                    <a:pt x="461" y="182"/>
                    <a:pt x="435" y="182"/>
                  </a:cubicBezTo>
                  <a:cubicBezTo>
                    <a:pt x="408" y="182"/>
                    <a:pt x="387" y="203"/>
                    <a:pt x="387" y="229"/>
                  </a:cubicBezTo>
                  <a:cubicBezTo>
                    <a:pt x="387" y="255"/>
                    <a:pt x="408" y="277"/>
                    <a:pt x="435" y="277"/>
                  </a:cubicBezTo>
                  <a:cubicBezTo>
                    <a:pt x="461" y="277"/>
                    <a:pt x="482" y="255"/>
                    <a:pt x="482" y="229"/>
                  </a:cubicBezTo>
                  <a:close/>
                  <a:moveTo>
                    <a:pt x="455" y="229"/>
                  </a:moveTo>
                  <a:cubicBezTo>
                    <a:pt x="455" y="241"/>
                    <a:pt x="446" y="250"/>
                    <a:pt x="435" y="250"/>
                  </a:cubicBezTo>
                  <a:cubicBezTo>
                    <a:pt x="423" y="250"/>
                    <a:pt x="414" y="241"/>
                    <a:pt x="414" y="229"/>
                  </a:cubicBezTo>
                  <a:cubicBezTo>
                    <a:pt x="414" y="218"/>
                    <a:pt x="423" y="209"/>
                    <a:pt x="435" y="209"/>
                  </a:cubicBezTo>
                  <a:cubicBezTo>
                    <a:pt x="446" y="209"/>
                    <a:pt x="455" y="218"/>
                    <a:pt x="455" y="229"/>
                  </a:cubicBezTo>
                  <a:close/>
                  <a:moveTo>
                    <a:pt x="521" y="213"/>
                  </a:moveTo>
                  <a:cubicBezTo>
                    <a:pt x="521" y="129"/>
                    <a:pt x="521" y="129"/>
                    <a:pt x="521" y="129"/>
                  </a:cubicBezTo>
                  <a:cubicBezTo>
                    <a:pt x="490" y="44"/>
                    <a:pt x="490" y="44"/>
                    <a:pt x="490" y="44"/>
                  </a:cubicBezTo>
                  <a:cubicBezTo>
                    <a:pt x="358" y="44"/>
                    <a:pt x="358" y="44"/>
                    <a:pt x="358" y="44"/>
                  </a:cubicBezTo>
                  <a:cubicBezTo>
                    <a:pt x="358" y="213"/>
                    <a:pt x="358" y="213"/>
                    <a:pt x="358" y="213"/>
                  </a:cubicBezTo>
                  <a:cubicBezTo>
                    <a:pt x="376" y="213"/>
                    <a:pt x="376" y="213"/>
                    <a:pt x="376" y="213"/>
                  </a:cubicBezTo>
                  <a:cubicBezTo>
                    <a:pt x="383" y="188"/>
                    <a:pt x="407" y="169"/>
                    <a:pt x="435" y="169"/>
                  </a:cubicBezTo>
                  <a:cubicBezTo>
                    <a:pt x="463" y="169"/>
                    <a:pt x="486" y="188"/>
                    <a:pt x="493" y="213"/>
                  </a:cubicBezTo>
                  <a:cubicBezTo>
                    <a:pt x="521" y="213"/>
                    <a:pt x="521" y="213"/>
                    <a:pt x="521" y="213"/>
                  </a:cubicBezTo>
                  <a:close/>
                  <a:moveTo>
                    <a:pt x="378" y="125"/>
                  </a:moveTo>
                  <a:cubicBezTo>
                    <a:pt x="400" y="125"/>
                    <a:pt x="400" y="125"/>
                    <a:pt x="400" y="125"/>
                  </a:cubicBezTo>
                  <a:cubicBezTo>
                    <a:pt x="400" y="137"/>
                    <a:pt x="400" y="137"/>
                    <a:pt x="400" y="137"/>
                  </a:cubicBezTo>
                  <a:cubicBezTo>
                    <a:pt x="378" y="137"/>
                    <a:pt x="378" y="137"/>
                    <a:pt x="378" y="137"/>
                  </a:cubicBezTo>
                  <a:cubicBezTo>
                    <a:pt x="378" y="125"/>
                    <a:pt x="378" y="125"/>
                    <a:pt x="378" y="125"/>
                  </a:cubicBezTo>
                  <a:close/>
                  <a:moveTo>
                    <a:pt x="502" y="128"/>
                  </a:moveTo>
                  <a:cubicBezTo>
                    <a:pt x="455" y="128"/>
                    <a:pt x="455" y="128"/>
                    <a:pt x="455" y="128"/>
                  </a:cubicBezTo>
                  <a:cubicBezTo>
                    <a:pt x="426" y="99"/>
                    <a:pt x="426" y="99"/>
                    <a:pt x="426" y="99"/>
                  </a:cubicBezTo>
                  <a:cubicBezTo>
                    <a:pt x="372" y="99"/>
                    <a:pt x="372" y="99"/>
                    <a:pt x="372" y="99"/>
                  </a:cubicBezTo>
                  <a:cubicBezTo>
                    <a:pt x="372" y="56"/>
                    <a:pt x="372" y="56"/>
                    <a:pt x="372" y="56"/>
                  </a:cubicBezTo>
                  <a:cubicBezTo>
                    <a:pt x="476" y="56"/>
                    <a:pt x="476" y="56"/>
                    <a:pt x="476" y="56"/>
                  </a:cubicBezTo>
                  <a:cubicBezTo>
                    <a:pt x="502" y="128"/>
                    <a:pt x="502" y="128"/>
                    <a:pt x="502" y="128"/>
                  </a:cubicBezTo>
                  <a:close/>
                  <a:moveTo>
                    <a:pt x="358" y="217"/>
                  </a:moveTo>
                  <a:cubicBezTo>
                    <a:pt x="378" y="217"/>
                    <a:pt x="378" y="217"/>
                    <a:pt x="378" y="217"/>
                  </a:cubicBezTo>
                  <a:cubicBezTo>
                    <a:pt x="378" y="238"/>
                    <a:pt x="378" y="238"/>
                    <a:pt x="378" y="238"/>
                  </a:cubicBezTo>
                  <a:cubicBezTo>
                    <a:pt x="358" y="238"/>
                    <a:pt x="358" y="238"/>
                    <a:pt x="358" y="238"/>
                  </a:cubicBezTo>
                  <a:cubicBezTo>
                    <a:pt x="358" y="217"/>
                    <a:pt x="358" y="217"/>
                    <a:pt x="358" y="217"/>
                  </a:cubicBezTo>
                  <a:close/>
                  <a:moveTo>
                    <a:pt x="497" y="218"/>
                  </a:moveTo>
                  <a:cubicBezTo>
                    <a:pt x="522" y="218"/>
                    <a:pt x="522" y="218"/>
                    <a:pt x="522" y="218"/>
                  </a:cubicBezTo>
                  <a:cubicBezTo>
                    <a:pt x="522" y="237"/>
                    <a:pt x="522" y="237"/>
                    <a:pt x="522" y="237"/>
                  </a:cubicBezTo>
                  <a:cubicBezTo>
                    <a:pt x="502" y="237"/>
                    <a:pt x="502" y="237"/>
                    <a:pt x="502" y="237"/>
                  </a:cubicBezTo>
                  <a:cubicBezTo>
                    <a:pt x="497" y="218"/>
                    <a:pt x="497" y="218"/>
                    <a:pt x="497"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3" name="Icon"/>
            <p:cNvSpPr>
              <a:spLocks noChangeAspect="1" noEditPoints="1"/>
            </p:cNvSpPr>
            <p:nvPr/>
          </p:nvSpPr>
          <p:spPr bwMode="auto">
            <a:xfrm>
              <a:off x="8339187" y="7088397"/>
              <a:ext cx="388029" cy="368203"/>
            </a:xfrm>
            <a:custGeom>
              <a:avLst/>
              <a:gdLst>
                <a:gd name="T0" fmla="*/ 172 w 345"/>
                <a:gd name="T1" fmla="*/ 0 h 327"/>
                <a:gd name="T2" fmla="*/ 23 w 345"/>
                <a:gd name="T3" fmla="*/ 81 h 327"/>
                <a:gd name="T4" fmla="*/ 322 w 345"/>
                <a:gd name="T5" fmla="*/ 81 h 327"/>
                <a:gd name="T6" fmla="*/ 172 w 345"/>
                <a:gd name="T7" fmla="*/ 0 h 327"/>
                <a:gd name="T8" fmla="*/ 172 w 345"/>
                <a:gd name="T9" fmla="*/ 68 h 327"/>
                <a:gd name="T10" fmla="*/ 151 w 345"/>
                <a:gd name="T11" fmla="*/ 47 h 327"/>
                <a:gd name="T12" fmla="*/ 172 w 345"/>
                <a:gd name="T13" fmla="*/ 26 h 327"/>
                <a:gd name="T14" fmla="*/ 193 w 345"/>
                <a:gd name="T15" fmla="*/ 47 h 327"/>
                <a:gd name="T16" fmla="*/ 172 w 345"/>
                <a:gd name="T17" fmla="*/ 68 h 327"/>
                <a:gd name="T18" fmla="*/ 325 w 345"/>
                <a:gd name="T19" fmla="*/ 112 h 327"/>
                <a:gd name="T20" fmla="*/ 19 w 345"/>
                <a:gd name="T21" fmla="*/ 112 h 327"/>
                <a:gd name="T22" fmla="*/ 19 w 345"/>
                <a:gd name="T23" fmla="*/ 91 h 327"/>
                <a:gd name="T24" fmla="*/ 325 w 345"/>
                <a:gd name="T25" fmla="*/ 91 h 327"/>
                <a:gd name="T26" fmla="*/ 325 w 345"/>
                <a:gd name="T27" fmla="*/ 112 h 327"/>
                <a:gd name="T28" fmla="*/ 85 w 345"/>
                <a:gd name="T29" fmla="*/ 123 h 327"/>
                <a:gd name="T30" fmla="*/ 85 w 345"/>
                <a:gd name="T31" fmla="*/ 257 h 327"/>
                <a:gd name="T32" fmla="*/ 45 w 345"/>
                <a:gd name="T33" fmla="*/ 257 h 327"/>
                <a:gd name="T34" fmla="*/ 45 w 345"/>
                <a:gd name="T35" fmla="*/ 123 h 327"/>
                <a:gd name="T36" fmla="*/ 85 w 345"/>
                <a:gd name="T37" fmla="*/ 123 h 327"/>
                <a:gd name="T38" fmla="*/ 157 w 345"/>
                <a:gd name="T39" fmla="*/ 123 h 327"/>
                <a:gd name="T40" fmla="*/ 157 w 345"/>
                <a:gd name="T41" fmla="*/ 257 h 327"/>
                <a:gd name="T42" fmla="*/ 117 w 345"/>
                <a:gd name="T43" fmla="*/ 257 h 327"/>
                <a:gd name="T44" fmla="*/ 117 w 345"/>
                <a:gd name="T45" fmla="*/ 123 h 327"/>
                <a:gd name="T46" fmla="*/ 157 w 345"/>
                <a:gd name="T47" fmla="*/ 123 h 327"/>
                <a:gd name="T48" fmla="*/ 229 w 345"/>
                <a:gd name="T49" fmla="*/ 123 h 327"/>
                <a:gd name="T50" fmla="*/ 229 w 345"/>
                <a:gd name="T51" fmla="*/ 257 h 327"/>
                <a:gd name="T52" fmla="*/ 189 w 345"/>
                <a:gd name="T53" fmla="*/ 257 h 327"/>
                <a:gd name="T54" fmla="*/ 189 w 345"/>
                <a:gd name="T55" fmla="*/ 123 h 327"/>
                <a:gd name="T56" fmla="*/ 229 w 345"/>
                <a:gd name="T57" fmla="*/ 123 h 327"/>
                <a:gd name="T58" fmla="*/ 300 w 345"/>
                <a:gd name="T59" fmla="*/ 123 h 327"/>
                <a:gd name="T60" fmla="*/ 300 w 345"/>
                <a:gd name="T61" fmla="*/ 257 h 327"/>
                <a:gd name="T62" fmla="*/ 260 w 345"/>
                <a:gd name="T63" fmla="*/ 257 h 327"/>
                <a:gd name="T64" fmla="*/ 260 w 345"/>
                <a:gd name="T65" fmla="*/ 123 h 327"/>
                <a:gd name="T66" fmla="*/ 300 w 345"/>
                <a:gd name="T67" fmla="*/ 123 h 327"/>
                <a:gd name="T68" fmla="*/ 20 w 345"/>
                <a:gd name="T69" fmla="*/ 270 h 327"/>
                <a:gd name="T70" fmla="*/ 324 w 345"/>
                <a:gd name="T71" fmla="*/ 270 h 327"/>
                <a:gd name="T72" fmla="*/ 324 w 345"/>
                <a:gd name="T73" fmla="*/ 286 h 327"/>
                <a:gd name="T74" fmla="*/ 20 w 345"/>
                <a:gd name="T75" fmla="*/ 286 h 327"/>
                <a:gd name="T76" fmla="*/ 20 w 345"/>
                <a:gd name="T77" fmla="*/ 270 h 327"/>
                <a:gd name="T78" fmla="*/ 345 w 345"/>
                <a:gd name="T79" fmla="*/ 300 h 327"/>
                <a:gd name="T80" fmla="*/ 345 w 345"/>
                <a:gd name="T81" fmla="*/ 327 h 327"/>
                <a:gd name="T82" fmla="*/ 0 w 345"/>
                <a:gd name="T83" fmla="*/ 327 h 327"/>
                <a:gd name="T84" fmla="*/ 0 w 345"/>
                <a:gd name="T85" fmla="*/ 300 h 327"/>
                <a:gd name="T86" fmla="*/ 345 w 345"/>
                <a:gd name="T87" fmla="*/ 30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327">
                  <a:moveTo>
                    <a:pt x="172" y="0"/>
                  </a:moveTo>
                  <a:cubicBezTo>
                    <a:pt x="23" y="81"/>
                    <a:pt x="23" y="81"/>
                    <a:pt x="23" y="81"/>
                  </a:cubicBezTo>
                  <a:cubicBezTo>
                    <a:pt x="322" y="81"/>
                    <a:pt x="322" y="81"/>
                    <a:pt x="322" y="81"/>
                  </a:cubicBezTo>
                  <a:lnTo>
                    <a:pt x="172" y="0"/>
                  </a:lnTo>
                  <a:close/>
                  <a:moveTo>
                    <a:pt x="172" y="68"/>
                  </a:moveTo>
                  <a:cubicBezTo>
                    <a:pt x="161" y="68"/>
                    <a:pt x="151" y="59"/>
                    <a:pt x="151" y="47"/>
                  </a:cubicBezTo>
                  <a:cubicBezTo>
                    <a:pt x="151" y="35"/>
                    <a:pt x="161" y="26"/>
                    <a:pt x="172" y="26"/>
                  </a:cubicBezTo>
                  <a:cubicBezTo>
                    <a:pt x="184" y="26"/>
                    <a:pt x="193" y="35"/>
                    <a:pt x="193" y="47"/>
                  </a:cubicBezTo>
                  <a:cubicBezTo>
                    <a:pt x="193" y="59"/>
                    <a:pt x="184" y="68"/>
                    <a:pt x="172" y="68"/>
                  </a:cubicBezTo>
                  <a:close/>
                  <a:moveTo>
                    <a:pt x="325" y="112"/>
                  </a:moveTo>
                  <a:cubicBezTo>
                    <a:pt x="19" y="112"/>
                    <a:pt x="19" y="112"/>
                    <a:pt x="19" y="112"/>
                  </a:cubicBezTo>
                  <a:cubicBezTo>
                    <a:pt x="19" y="91"/>
                    <a:pt x="19" y="91"/>
                    <a:pt x="19" y="91"/>
                  </a:cubicBezTo>
                  <a:cubicBezTo>
                    <a:pt x="325" y="91"/>
                    <a:pt x="325" y="91"/>
                    <a:pt x="325" y="91"/>
                  </a:cubicBezTo>
                  <a:lnTo>
                    <a:pt x="325" y="112"/>
                  </a:lnTo>
                  <a:close/>
                  <a:moveTo>
                    <a:pt x="85" y="123"/>
                  </a:moveTo>
                  <a:cubicBezTo>
                    <a:pt x="85" y="257"/>
                    <a:pt x="85" y="257"/>
                    <a:pt x="85" y="257"/>
                  </a:cubicBezTo>
                  <a:cubicBezTo>
                    <a:pt x="45" y="257"/>
                    <a:pt x="45" y="257"/>
                    <a:pt x="45" y="257"/>
                  </a:cubicBezTo>
                  <a:cubicBezTo>
                    <a:pt x="45" y="123"/>
                    <a:pt x="45" y="123"/>
                    <a:pt x="45" y="123"/>
                  </a:cubicBezTo>
                  <a:lnTo>
                    <a:pt x="85" y="123"/>
                  </a:lnTo>
                  <a:close/>
                  <a:moveTo>
                    <a:pt x="157" y="123"/>
                  </a:moveTo>
                  <a:cubicBezTo>
                    <a:pt x="157" y="257"/>
                    <a:pt x="157" y="257"/>
                    <a:pt x="157" y="257"/>
                  </a:cubicBezTo>
                  <a:cubicBezTo>
                    <a:pt x="117" y="257"/>
                    <a:pt x="117" y="257"/>
                    <a:pt x="117" y="257"/>
                  </a:cubicBezTo>
                  <a:cubicBezTo>
                    <a:pt x="117" y="123"/>
                    <a:pt x="117" y="123"/>
                    <a:pt x="117" y="123"/>
                  </a:cubicBezTo>
                  <a:lnTo>
                    <a:pt x="157" y="123"/>
                  </a:lnTo>
                  <a:close/>
                  <a:moveTo>
                    <a:pt x="229" y="123"/>
                  </a:moveTo>
                  <a:cubicBezTo>
                    <a:pt x="229" y="257"/>
                    <a:pt x="229" y="257"/>
                    <a:pt x="229" y="257"/>
                  </a:cubicBezTo>
                  <a:cubicBezTo>
                    <a:pt x="189" y="257"/>
                    <a:pt x="189" y="257"/>
                    <a:pt x="189" y="257"/>
                  </a:cubicBezTo>
                  <a:cubicBezTo>
                    <a:pt x="189" y="123"/>
                    <a:pt x="189" y="123"/>
                    <a:pt x="189" y="123"/>
                  </a:cubicBezTo>
                  <a:lnTo>
                    <a:pt x="229" y="123"/>
                  </a:lnTo>
                  <a:close/>
                  <a:moveTo>
                    <a:pt x="300" y="123"/>
                  </a:moveTo>
                  <a:cubicBezTo>
                    <a:pt x="300" y="257"/>
                    <a:pt x="300" y="257"/>
                    <a:pt x="300" y="257"/>
                  </a:cubicBezTo>
                  <a:cubicBezTo>
                    <a:pt x="260" y="257"/>
                    <a:pt x="260" y="257"/>
                    <a:pt x="260" y="257"/>
                  </a:cubicBezTo>
                  <a:cubicBezTo>
                    <a:pt x="260" y="123"/>
                    <a:pt x="260" y="123"/>
                    <a:pt x="260" y="123"/>
                  </a:cubicBezTo>
                  <a:lnTo>
                    <a:pt x="300" y="123"/>
                  </a:lnTo>
                  <a:close/>
                  <a:moveTo>
                    <a:pt x="20" y="270"/>
                  </a:moveTo>
                  <a:cubicBezTo>
                    <a:pt x="324" y="270"/>
                    <a:pt x="324" y="270"/>
                    <a:pt x="324" y="270"/>
                  </a:cubicBezTo>
                  <a:cubicBezTo>
                    <a:pt x="324" y="286"/>
                    <a:pt x="324" y="286"/>
                    <a:pt x="324" y="286"/>
                  </a:cubicBezTo>
                  <a:cubicBezTo>
                    <a:pt x="20" y="286"/>
                    <a:pt x="20" y="286"/>
                    <a:pt x="20" y="286"/>
                  </a:cubicBezTo>
                  <a:lnTo>
                    <a:pt x="20" y="270"/>
                  </a:lnTo>
                  <a:close/>
                  <a:moveTo>
                    <a:pt x="345" y="300"/>
                  </a:moveTo>
                  <a:cubicBezTo>
                    <a:pt x="345" y="327"/>
                    <a:pt x="345" y="327"/>
                    <a:pt x="345" y="327"/>
                  </a:cubicBezTo>
                  <a:cubicBezTo>
                    <a:pt x="0" y="327"/>
                    <a:pt x="0" y="327"/>
                    <a:pt x="0" y="327"/>
                  </a:cubicBezTo>
                  <a:cubicBezTo>
                    <a:pt x="0" y="300"/>
                    <a:pt x="0" y="300"/>
                    <a:pt x="0" y="300"/>
                  </a:cubicBezTo>
                  <a:lnTo>
                    <a:pt x="345" y="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4" name="Icon"/>
            <p:cNvSpPr>
              <a:spLocks noChangeAspect="1" noEditPoints="1"/>
            </p:cNvSpPr>
            <p:nvPr/>
          </p:nvSpPr>
          <p:spPr bwMode="auto">
            <a:xfrm>
              <a:off x="10185706" y="6489479"/>
              <a:ext cx="373868" cy="368203"/>
            </a:xfrm>
            <a:custGeom>
              <a:avLst/>
              <a:gdLst>
                <a:gd name="T0" fmla="*/ 325 w 388"/>
                <a:gd name="T1" fmla="*/ 258 h 382"/>
                <a:gd name="T2" fmla="*/ 370 w 388"/>
                <a:gd name="T3" fmla="*/ 239 h 382"/>
                <a:gd name="T4" fmla="*/ 319 w 388"/>
                <a:gd name="T5" fmla="*/ 332 h 382"/>
                <a:gd name="T6" fmla="*/ 288 w 388"/>
                <a:gd name="T7" fmla="*/ 352 h 382"/>
                <a:gd name="T8" fmla="*/ 242 w 388"/>
                <a:gd name="T9" fmla="*/ 352 h 382"/>
                <a:gd name="T10" fmla="*/ 242 w 388"/>
                <a:gd name="T11" fmla="*/ 382 h 382"/>
                <a:gd name="T12" fmla="*/ 199 w 388"/>
                <a:gd name="T13" fmla="*/ 307 h 382"/>
                <a:gd name="T14" fmla="*/ 242 w 388"/>
                <a:gd name="T15" fmla="*/ 232 h 382"/>
                <a:gd name="T16" fmla="*/ 242 w 388"/>
                <a:gd name="T17" fmla="*/ 258 h 382"/>
                <a:gd name="T18" fmla="*/ 325 w 388"/>
                <a:gd name="T19" fmla="*/ 258 h 382"/>
                <a:gd name="T20" fmla="*/ 260 w 388"/>
                <a:gd name="T21" fmla="*/ 179 h 382"/>
                <a:gd name="T22" fmla="*/ 299 w 388"/>
                <a:gd name="T23" fmla="*/ 251 h 382"/>
                <a:gd name="T24" fmla="*/ 375 w 388"/>
                <a:gd name="T25" fmla="*/ 199 h 382"/>
                <a:gd name="T26" fmla="*/ 339 w 388"/>
                <a:gd name="T27" fmla="*/ 130 h 382"/>
                <a:gd name="T28" fmla="*/ 260 w 388"/>
                <a:gd name="T29" fmla="*/ 179 h 382"/>
                <a:gd name="T30" fmla="*/ 182 w 388"/>
                <a:gd name="T31" fmla="*/ 40 h 382"/>
                <a:gd name="T32" fmla="*/ 222 w 388"/>
                <a:gd name="T33" fmla="*/ 113 h 382"/>
                <a:gd name="T34" fmla="*/ 198 w 388"/>
                <a:gd name="T35" fmla="*/ 126 h 382"/>
                <a:gd name="T36" fmla="*/ 285 w 388"/>
                <a:gd name="T37" fmla="*/ 128 h 382"/>
                <a:gd name="T38" fmla="*/ 330 w 388"/>
                <a:gd name="T39" fmla="*/ 54 h 382"/>
                <a:gd name="T40" fmla="*/ 304 w 388"/>
                <a:gd name="T41" fmla="*/ 68 h 382"/>
                <a:gd name="T42" fmla="*/ 282 w 388"/>
                <a:gd name="T43" fmla="*/ 27 h 382"/>
                <a:gd name="T44" fmla="*/ 250 w 388"/>
                <a:gd name="T45" fmla="*/ 10 h 382"/>
                <a:gd name="T46" fmla="*/ 144 w 388"/>
                <a:gd name="T47" fmla="*/ 10 h 382"/>
                <a:gd name="T48" fmla="*/ 182 w 388"/>
                <a:gd name="T49" fmla="*/ 40 h 382"/>
                <a:gd name="T50" fmla="*/ 144 w 388"/>
                <a:gd name="T51" fmla="*/ 135 h 382"/>
                <a:gd name="T52" fmla="*/ 188 w 388"/>
                <a:gd name="T53" fmla="*/ 66 h 382"/>
                <a:gd name="T54" fmla="*/ 107 w 388"/>
                <a:gd name="T55" fmla="*/ 24 h 382"/>
                <a:gd name="T56" fmla="*/ 63 w 388"/>
                <a:gd name="T57" fmla="*/ 89 h 382"/>
                <a:gd name="T58" fmla="*/ 144 w 388"/>
                <a:gd name="T59" fmla="*/ 135 h 382"/>
                <a:gd name="T60" fmla="*/ 78 w 388"/>
                <a:gd name="T61" fmla="*/ 251 h 382"/>
                <a:gd name="T62" fmla="*/ 111 w 388"/>
                <a:gd name="T63" fmla="*/ 196 h 382"/>
                <a:gd name="T64" fmla="*/ 134 w 388"/>
                <a:gd name="T65" fmla="*/ 210 h 382"/>
                <a:gd name="T66" fmla="*/ 92 w 388"/>
                <a:gd name="T67" fmla="*/ 134 h 382"/>
                <a:gd name="T68" fmla="*/ 5 w 388"/>
                <a:gd name="T69" fmla="*/ 132 h 382"/>
                <a:gd name="T70" fmla="*/ 30 w 388"/>
                <a:gd name="T71" fmla="*/ 148 h 382"/>
                <a:gd name="T72" fmla="*/ 6 w 388"/>
                <a:gd name="T73" fmla="*/ 187 h 382"/>
                <a:gd name="T74" fmla="*/ 8 w 388"/>
                <a:gd name="T75" fmla="*/ 224 h 382"/>
                <a:gd name="T76" fmla="*/ 78 w 388"/>
                <a:gd name="T77" fmla="*/ 251 h 382"/>
                <a:gd name="T78" fmla="*/ 8 w 388"/>
                <a:gd name="T79" fmla="*/ 236 h 382"/>
                <a:gd name="T80" fmla="*/ 62 w 388"/>
                <a:gd name="T81" fmla="*/ 338 h 382"/>
                <a:gd name="T82" fmla="*/ 105 w 388"/>
                <a:gd name="T83" fmla="*/ 353 h 382"/>
                <a:gd name="T84" fmla="*/ 170 w 388"/>
                <a:gd name="T85" fmla="*/ 353 h 382"/>
                <a:gd name="T86" fmla="*/ 170 w 388"/>
                <a:gd name="T87" fmla="*/ 259 h 382"/>
                <a:gd name="T88" fmla="*/ 54 w 388"/>
                <a:gd name="T89" fmla="*/ 259 h 382"/>
                <a:gd name="T90" fmla="*/ 8 w 388"/>
                <a:gd name="T91" fmla="*/ 23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382">
                  <a:moveTo>
                    <a:pt x="325" y="258"/>
                  </a:moveTo>
                  <a:cubicBezTo>
                    <a:pt x="349" y="258"/>
                    <a:pt x="370" y="239"/>
                    <a:pt x="370" y="239"/>
                  </a:cubicBezTo>
                  <a:cubicBezTo>
                    <a:pt x="370" y="239"/>
                    <a:pt x="326" y="319"/>
                    <a:pt x="319" y="332"/>
                  </a:cubicBezTo>
                  <a:cubicBezTo>
                    <a:pt x="313" y="346"/>
                    <a:pt x="288" y="352"/>
                    <a:pt x="288" y="352"/>
                  </a:cubicBezTo>
                  <a:cubicBezTo>
                    <a:pt x="242" y="352"/>
                    <a:pt x="242" y="352"/>
                    <a:pt x="242" y="352"/>
                  </a:cubicBezTo>
                  <a:cubicBezTo>
                    <a:pt x="242" y="382"/>
                    <a:pt x="242" y="382"/>
                    <a:pt x="242" y="382"/>
                  </a:cubicBezTo>
                  <a:cubicBezTo>
                    <a:pt x="199" y="307"/>
                    <a:pt x="199" y="307"/>
                    <a:pt x="199" y="307"/>
                  </a:cubicBezTo>
                  <a:cubicBezTo>
                    <a:pt x="242" y="232"/>
                    <a:pt x="242" y="232"/>
                    <a:pt x="242" y="232"/>
                  </a:cubicBezTo>
                  <a:cubicBezTo>
                    <a:pt x="242" y="258"/>
                    <a:pt x="242" y="258"/>
                    <a:pt x="242" y="258"/>
                  </a:cubicBezTo>
                  <a:cubicBezTo>
                    <a:pt x="255" y="258"/>
                    <a:pt x="304" y="258"/>
                    <a:pt x="325" y="258"/>
                  </a:cubicBezTo>
                  <a:close/>
                  <a:moveTo>
                    <a:pt x="260" y="179"/>
                  </a:moveTo>
                  <a:cubicBezTo>
                    <a:pt x="260" y="179"/>
                    <a:pt x="293" y="238"/>
                    <a:pt x="299" y="251"/>
                  </a:cubicBezTo>
                  <a:cubicBezTo>
                    <a:pt x="349" y="258"/>
                    <a:pt x="388" y="227"/>
                    <a:pt x="375" y="199"/>
                  </a:cubicBezTo>
                  <a:cubicBezTo>
                    <a:pt x="364" y="177"/>
                    <a:pt x="339" y="130"/>
                    <a:pt x="339" y="130"/>
                  </a:cubicBezTo>
                  <a:cubicBezTo>
                    <a:pt x="260" y="179"/>
                    <a:pt x="260" y="179"/>
                    <a:pt x="260" y="179"/>
                  </a:cubicBezTo>
                  <a:close/>
                  <a:moveTo>
                    <a:pt x="182" y="40"/>
                  </a:moveTo>
                  <a:cubicBezTo>
                    <a:pt x="192" y="59"/>
                    <a:pt x="216" y="102"/>
                    <a:pt x="222" y="113"/>
                  </a:cubicBezTo>
                  <a:cubicBezTo>
                    <a:pt x="198" y="126"/>
                    <a:pt x="198" y="126"/>
                    <a:pt x="198" y="126"/>
                  </a:cubicBezTo>
                  <a:cubicBezTo>
                    <a:pt x="285" y="128"/>
                    <a:pt x="285" y="128"/>
                    <a:pt x="285" y="128"/>
                  </a:cubicBezTo>
                  <a:cubicBezTo>
                    <a:pt x="330" y="54"/>
                    <a:pt x="330" y="54"/>
                    <a:pt x="330" y="54"/>
                  </a:cubicBezTo>
                  <a:cubicBezTo>
                    <a:pt x="304" y="68"/>
                    <a:pt x="304" y="68"/>
                    <a:pt x="304" y="68"/>
                  </a:cubicBezTo>
                  <a:cubicBezTo>
                    <a:pt x="282" y="27"/>
                    <a:pt x="282" y="27"/>
                    <a:pt x="282" y="27"/>
                  </a:cubicBezTo>
                  <a:cubicBezTo>
                    <a:pt x="282" y="27"/>
                    <a:pt x="265" y="9"/>
                    <a:pt x="250" y="10"/>
                  </a:cubicBezTo>
                  <a:cubicBezTo>
                    <a:pt x="235" y="10"/>
                    <a:pt x="144" y="10"/>
                    <a:pt x="144" y="10"/>
                  </a:cubicBezTo>
                  <a:cubicBezTo>
                    <a:pt x="144" y="10"/>
                    <a:pt x="171" y="19"/>
                    <a:pt x="182" y="40"/>
                  </a:cubicBezTo>
                  <a:close/>
                  <a:moveTo>
                    <a:pt x="144" y="135"/>
                  </a:moveTo>
                  <a:cubicBezTo>
                    <a:pt x="144" y="135"/>
                    <a:pt x="179" y="78"/>
                    <a:pt x="188" y="66"/>
                  </a:cubicBezTo>
                  <a:cubicBezTo>
                    <a:pt x="170" y="19"/>
                    <a:pt x="124" y="0"/>
                    <a:pt x="107" y="24"/>
                  </a:cubicBezTo>
                  <a:cubicBezTo>
                    <a:pt x="92" y="45"/>
                    <a:pt x="63" y="89"/>
                    <a:pt x="63" y="89"/>
                  </a:cubicBezTo>
                  <a:cubicBezTo>
                    <a:pt x="144" y="135"/>
                    <a:pt x="144" y="135"/>
                    <a:pt x="144" y="135"/>
                  </a:cubicBezTo>
                  <a:close/>
                  <a:moveTo>
                    <a:pt x="78" y="251"/>
                  </a:moveTo>
                  <a:cubicBezTo>
                    <a:pt x="89" y="233"/>
                    <a:pt x="104" y="207"/>
                    <a:pt x="111" y="196"/>
                  </a:cubicBezTo>
                  <a:cubicBezTo>
                    <a:pt x="134" y="210"/>
                    <a:pt x="134" y="210"/>
                    <a:pt x="134" y="210"/>
                  </a:cubicBezTo>
                  <a:cubicBezTo>
                    <a:pt x="92" y="134"/>
                    <a:pt x="92" y="134"/>
                    <a:pt x="92" y="134"/>
                  </a:cubicBezTo>
                  <a:cubicBezTo>
                    <a:pt x="5" y="132"/>
                    <a:pt x="5" y="132"/>
                    <a:pt x="5" y="132"/>
                  </a:cubicBezTo>
                  <a:cubicBezTo>
                    <a:pt x="30" y="148"/>
                    <a:pt x="30" y="148"/>
                    <a:pt x="30" y="148"/>
                  </a:cubicBezTo>
                  <a:cubicBezTo>
                    <a:pt x="6" y="187"/>
                    <a:pt x="6" y="187"/>
                    <a:pt x="6" y="187"/>
                  </a:cubicBezTo>
                  <a:cubicBezTo>
                    <a:pt x="6" y="187"/>
                    <a:pt x="0" y="212"/>
                    <a:pt x="8" y="224"/>
                  </a:cubicBezTo>
                  <a:cubicBezTo>
                    <a:pt x="16" y="237"/>
                    <a:pt x="33" y="258"/>
                    <a:pt x="78" y="251"/>
                  </a:cubicBezTo>
                  <a:close/>
                  <a:moveTo>
                    <a:pt x="8" y="236"/>
                  </a:moveTo>
                  <a:cubicBezTo>
                    <a:pt x="62" y="338"/>
                    <a:pt x="62" y="338"/>
                    <a:pt x="62" y="338"/>
                  </a:cubicBezTo>
                  <a:cubicBezTo>
                    <a:pt x="62" y="338"/>
                    <a:pt x="78" y="353"/>
                    <a:pt x="105" y="353"/>
                  </a:cubicBezTo>
                  <a:cubicBezTo>
                    <a:pt x="132" y="353"/>
                    <a:pt x="170" y="353"/>
                    <a:pt x="170" y="353"/>
                  </a:cubicBezTo>
                  <a:cubicBezTo>
                    <a:pt x="170" y="259"/>
                    <a:pt x="170" y="259"/>
                    <a:pt x="170" y="259"/>
                  </a:cubicBezTo>
                  <a:cubicBezTo>
                    <a:pt x="170" y="259"/>
                    <a:pt x="77" y="259"/>
                    <a:pt x="54" y="259"/>
                  </a:cubicBezTo>
                  <a:cubicBezTo>
                    <a:pt x="25" y="259"/>
                    <a:pt x="8" y="236"/>
                    <a:pt x="8" y="2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5" name="Icon"/>
            <p:cNvSpPr>
              <a:spLocks noChangeAspect="1" noEditPoints="1"/>
            </p:cNvSpPr>
            <p:nvPr/>
          </p:nvSpPr>
          <p:spPr bwMode="auto">
            <a:xfrm>
              <a:off x="9669195" y="7121025"/>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6" name="Icon"/>
            <p:cNvSpPr>
              <a:spLocks noChangeAspect="1" noEditPoints="1"/>
            </p:cNvSpPr>
            <p:nvPr/>
          </p:nvSpPr>
          <p:spPr bwMode="auto">
            <a:xfrm>
              <a:off x="7748721" y="7088397"/>
              <a:ext cx="436201" cy="368203"/>
            </a:xfrm>
            <a:custGeom>
              <a:avLst/>
              <a:gdLst>
                <a:gd name="T0" fmla="*/ 396 w 396"/>
                <a:gd name="T1" fmla="*/ 334 h 334"/>
                <a:gd name="T2" fmla="*/ 396 w 396"/>
                <a:gd name="T3" fmla="*/ 316 h 334"/>
                <a:gd name="T4" fmla="*/ 377 w 396"/>
                <a:gd name="T5" fmla="*/ 291 h 334"/>
                <a:gd name="T6" fmla="*/ 377 w 396"/>
                <a:gd name="T7" fmla="*/ 286 h 334"/>
                <a:gd name="T8" fmla="*/ 356 w 396"/>
                <a:gd name="T9" fmla="*/ 266 h 334"/>
                <a:gd name="T10" fmla="*/ 212 w 396"/>
                <a:gd name="T11" fmla="*/ 266 h 334"/>
                <a:gd name="T12" fmla="*/ 191 w 396"/>
                <a:gd name="T13" fmla="*/ 286 h 334"/>
                <a:gd name="T14" fmla="*/ 191 w 396"/>
                <a:gd name="T15" fmla="*/ 292 h 334"/>
                <a:gd name="T16" fmla="*/ 172 w 396"/>
                <a:gd name="T17" fmla="*/ 316 h 334"/>
                <a:gd name="T18" fmla="*/ 172 w 396"/>
                <a:gd name="T19" fmla="*/ 334 h 334"/>
                <a:gd name="T20" fmla="*/ 396 w 396"/>
                <a:gd name="T21" fmla="*/ 334 h 334"/>
                <a:gd name="T22" fmla="*/ 261 w 396"/>
                <a:gd name="T23" fmla="*/ 229 h 334"/>
                <a:gd name="T24" fmla="*/ 350 w 396"/>
                <a:gd name="T25" fmla="*/ 164 h 334"/>
                <a:gd name="T26" fmla="*/ 331 w 396"/>
                <a:gd name="T27" fmla="*/ 139 h 334"/>
                <a:gd name="T28" fmla="*/ 242 w 396"/>
                <a:gd name="T29" fmla="*/ 203 h 334"/>
                <a:gd name="T30" fmla="*/ 261 w 396"/>
                <a:gd name="T31" fmla="*/ 229 h 334"/>
                <a:gd name="T32" fmla="*/ 240 w 396"/>
                <a:gd name="T33" fmla="*/ 191 h 334"/>
                <a:gd name="T34" fmla="*/ 320 w 396"/>
                <a:gd name="T35" fmla="*/ 133 h 334"/>
                <a:gd name="T36" fmla="*/ 297 w 396"/>
                <a:gd name="T37" fmla="*/ 77 h 334"/>
                <a:gd name="T38" fmla="*/ 251 w 396"/>
                <a:gd name="T39" fmla="*/ 38 h 334"/>
                <a:gd name="T40" fmla="*/ 171 w 396"/>
                <a:gd name="T41" fmla="*/ 96 h 334"/>
                <a:gd name="T42" fmla="*/ 194 w 396"/>
                <a:gd name="T43" fmla="*/ 152 h 334"/>
                <a:gd name="T44" fmla="*/ 240 w 396"/>
                <a:gd name="T45" fmla="*/ 191 h 334"/>
                <a:gd name="T46" fmla="*/ 160 w 396"/>
                <a:gd name="T47" fmla="*/ 90 h 334"/>
                <a:gd name="T48" fmla="*/ 249 w 396"/>
                <a:gd name="T49" fmla="*/ 26 h 334"/>
                <a:gd name="T50" fmla="*/ 230 w 396"/>
                <a:gd name="T51" fmla="*/ 0 h 334"/>
                <a:gd name="T52" fmla="*/ 142 w 396"/>
                <a:gd name="T53" fmla="*/ 64 h 334"/>
                <a:gd name="T54" fmla="*/ 160 w 396"/>
                <a:gd name="T55" fmla="*/ 90 h 334"/>
                <a:gd name="T56" fmla="*/ 15 w 396"/>
                <a:gd name="T57" fmla="*/ 249 h 334"/>
                <a:gd name="T58" fmla="*/ 15 w 396"/>
                <a:gd name="T59" fmla="*/ 249 h 334"/>
                <a:gd name="T60" fmla="*/ 15 w 396"/>
                <a:gd name="T61" fmla="*/ 249 h 334"/>
                <a:gd name="T62" fmla="*/ 9 w 396"/>
                <a:gd name="T63" fmla="*/ 287 h 334"/>
                <a:gd name="T64" fmla="*/ 46 w 396"/>
                <a:gd name="T65" fmla="*/ 292 h 334"/>
                <a:gd name="T66" fmla="*/ 47 w 396"/>
                <a:gd name="T67" fmla="*/ 292 h 334"/>
                <a:gd name="T68" fmla="*/ 47 w 396"/>
                <a:gd name="T69" fmla="*/ 292 h 334"/>
                <a:gd name="T70" fmla="*/ 201 w 396"/>
                <a:gd name="T71" fmla="*/ 180 h 334"/>
                <a:gd name="T72" fmla="*/ 169 w 396"/>
                <a:gd name="T73" fmla="*/ 137 h 334"/>
                <a:gd name="T74" fmla="*/ 15 w 396"/>
                <a:gd name="T75" fmla="*/ 24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34">
                  <a:moveTo>
                    <a:pt x="396" y="334"/>
                  </a:moveTo>
                  <a:cubicBezTo>
                    <a:pt x="396" y="316"/>
                    <a:pt x="396" y="316"/>
                    <a:pt x="396" y="316"/>
                  </a:cubicBezTo>
                  <a:cubicBezTo>
                    <a:pt x="396" y="316"/>
                    <a:pt x="396" y="296"/>
                    <a:pt x="377" y="291"/>
                  </a:cubicBezTo>
                  <a:cubicBezTo>
                    <a:pt x="377" y="286"/>
                    <a:pt x="377" y="286"/>
                    <a:pt x="377" y="286"/>
                  </a:cubicBezTo>
                  <a:cubicBezTo>
                    <a:pt x="377" y="286"/>
                    <a:pt x="377" y="266"/>
                    <a:pt x="356" y="266"/>
                  </a:cubicBezTo>
                  <a:cubicBezTo>
                    <a:pt x="212" y="266"/>
                    <a:pt x="212" y="266"/>
                    <a:pt x="212" y="266"/>
                  </a:cubicBezTo>
                  <a:cubicBezTo>
                    <a:pt x="212" y="266"/>
                    <a:pt x="191" y="266"/>
                    <a:pt x="191" y="286"/>
                  </a:cubicBezTo>
                  <a:cubicBezTo>
                    <a:pt x="191" y="292"/>
                    <a:pt x="191" y="292"/>
                    <a:pt x="191" y="292"/>
                  </a:cubicBezTo>
                  <a:cubicBezTo>
                    <a:pt x="183" y="294"/>
                    <a:pt x="172" y="299"/>
                    <a:pt x="172" y="316"/>
                  </a:cubicBezTo>
                  <a:cubicBezTo>
                    <a:pt x="172" y="334"/>
                    <a:pt x="172" y="334"/>
                    <a:pt x="172" y="334"/>
                  </a:cubicBezTo>
                  <a:cubicBezTo>
                    <a:pt x="396" y="334"/>
                    <a:pt x="396" y="334"/>
                    <a:pt x="396" y="334"/>
                  </a:cubicBezTo>
                  <a:close/>
                  <a:moveTo>
                    <a:pt x="261" y="229"/>
                  </a:moveTo>
                  <a:cubicBezTo>
                    <a:pt x="350" y="164"/>
                    <a:pt x="350" y="164"/>
                    <a:pt x="350" y="164"/>
                  </a:cubicBezTo>
                  <a:cubicBezTo>
                    <a:pt x="331" y="139"/>
                    <a:pt x="331" y="139"/>
                    <a:pt x="331" y="139"/>
                  </a:cubicBezTo>
                  <a:cubicBezTo>
                    <a:pt x="242" y="203"/>
                    <a:pt x="242" y="203"/>
                    <a:pt x="242" y="203"/>
                  </a:cubicBezTo>
                  <a:cubicBezTo>
                    <a:pt x="261" y="229"/>
                    <a:pt x="261" y="229"/>
                    <a:pt x="261" y="229"/>
                  </a:cubicBezTo>
                  <a:close/>
                  <a:moveTo>
                    <a:pt x="240" y="191"/>
                  </a:moveTo>
                  <a:cubicBezTo>
                    <a:pt x="320" y="133"/>
                    <a:pt x="320" y="133"/>
                    <a:pt x="320" y="133"/>
                  </a:cubicBezTo>
                  <a:cubicBezTo>
                    <a:pt x="318" y="115"/>
                    <a:pt x="310" y="95"/>
                    <a:pt x="297" y="77"/>
                  </a:cubicBezTo>
                  <a:cubicBezTo>
                    <a:pt x="284" y="59"/>
                    <a:pt x="268" y="46"/>
                    <a:pt x="251" y="38"/>
                  </a:cubicBezTo>
                  <a:cubicBezTo>
                    <a:pt x="171" y="96"/>
                    <a:pt x="171" y="96"/>
                    <a:pt x="171" y="96"/>
                  </a:cubicBezTo>
                  <a:cubicBezTo>
                    <a:pt x="173" y="114"/>
                    <a:pt x="181" y="134"/>
                    <a:pt x="194" y="152"/>
                  </a:cubicBezTo>
                  <a:cubicBezTo>
                    <a:pt x="207" y="170"/>
                    <a:pt x="223" y="183"/>
                    <a:pt x="240" y="191"/>
                  </a:cubicBezTo>
                  <a:close/>
                  <a:moveTo>
                    <a:pt x="160" y="90"/>
                  </a:moveTo>
                  <a:cubicBezTo>
                    <a:pt x="249" y="26"/>
                    <a:pt x="249" y="26"/>
                    <a:pt x="249" y="26"/>
                  </a:cubicBezTo>
                  <a:cubicBezTo>
                    <a:pt x="230" y="0"/>
                    <a:pt x="230" y="0"/>
                    <a:pt x="230" y="0"/>
                  </a:cubicBezTo>
                  <a:cubicBezTo>
                    <a:pt x="142" y="64"/>
                    <a:pt x="142" y="64"/>
                    <a:pt x="142" y="64"/>
                  </a:cubicBezTo>
                  <a:cubicBezTo>
                    <a:pt x="160" y="90"/>
                    <a:pt x="160" y="90"/>
                    <a:pt x="160" y="90"/>
                  </a:cubicBezTo>
                  <a:close/>
                  <a:moveTo>
                    <a:pt x="15" y="249"/>
                  </a:moveTo>
                  <a:cubicBezTo>
                    <a:pt x="15" y="249"/>
                    <a:pt x="15" y="249"/>
                    <a:pt x="15" y="249"/>
                  </a:cubicBezTo>
                  <a:cubicBezTo>
                    <a:pt x="15" y="249"/>
                    <a:pt x="15" y="249"/>
                    <a:pt x="15" y="249"/>
                  </a:cubicBezTo>
                  <a:cubicBezTo>
                    <a:pt x="3" y="258"/>
                    <a:pt x="0" y="275"/>
                    <a:pt x="9" y="287"/>
                  </a:cubicBezTo>
                  <a:cubicBezTo>
                    <a:pt x="17" y="299"/>
                    <a:pt x="34" y="301"/>
                    <a:pt x="46" y="292"/>
                  </a:cubicBezTo>
                  <a:cubicBezTo>
                    <a:pt x="46" y="292"/>
                    <a:pt x="47" y="292"/>
                    <a:pt x="47" y="292"/>
                  </a:cubicBezTo>
                  <a:cubicBezTo>
                    <a:pt x="47" y="292"/>
                    <a:pt x="47" y="292"/>
                    <a:pt x="47" y="292"/>
                  </a:cubicBezTo>
                  <a:cubicBezTo>
                    <a:pt x="201" y="180"/>
                    <a:pt x="201" y="180"/>
                    <a:pt x="201" y="180"/>
                  </a:cubicBezTo>
                  <a:cubicBezTo>
                    <a:pt x="169" y="137"/>
                    <a:pt x="169" y="137"/>
                    <a:pt x="169" y="137"/>
                  </a:cubicBezTo>
                  <a:cubicBezTo>
                    <a:pt x="15" y="249"/>
                    <a:pt x="15" y="249"/>
                    <a:pt x="15" y="2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7" name="Icon"/>
            <p:cNvSpPr>
              <a:spLocks noChangeAspect="1" noEditPoints="1"/>
            </p:cNvSpPr>
            <p:nvPr/>
          </p:nvSpPr>
          <p:spPr bwMode="auto">
            <a:xfrm>
              <a:off x="9238246" y="6465839"/>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8" name="Icon"/>
            <p:cNvSpPr>
              <a:spLocks noChangeAspect="1" noEditPoints="1"/>
            </p:cNvSpPr>
            <p:nvPr/>
          </p:nvSpPr>
          <p:spPr bwMode="auto">
            <a:xfrm>
              <a:off x="6600297" y="6489479"/>
              <a:ext cx="433396" cy="368203"/>
            </a:xfrm>
            <a:custGeom>
              <a:avLst/>
              <a:gdLst>
                <a:gd name="T0" fmla="*/ 386 w 396"/>
                <a:gd name="T1" fmla="*/ 312 h 337"/>
                <a:gd name="T2" fmla="*/ 368 w 396"/>
                <a:gd name="T3" fmla="*/ 262 h 337"/>
                <a:gd name="T4" fmla="*/ 348 w 396"/>
                <a:gd name="T5" fmla="*/ 239 h 337"/>
                <a:gd name="T6" fmla="*/ 352 w 396"/>
                <a:gd name="T7" fmla="*/ 224 h 337"/>
                <a:gd name="T8" fmla="*/ 352 w 396"/>
                <a:gd name="T9" fmla="*/ 26 h 337"/>
                <a:gd name="T10" fmla="*/ 326 w 396"/>
                <a:gd name="T11" fmla="*/ 0 h 337"/>
                <a:gd name="T12" fmla="*/ 205 w 396"/>
                <a:gd name="T13" fmla="*/ 0 h 337"/>
                <a:gd name="T14" fmla="*/ 191 w 396"/>
                <a:gd name="T15" fmla="*/ 0 h 337"/>
                <a:gd name="T16" fmla="*/ 70 w 396"/>
                <a:gd name="T17" fmla="*/ 0 h 337"/>
                <a:gd name="T18" fmla="*/ 44 w 396"/>
                <a:gd name="T19" fmla="*/ 26 h 337"/>
                <a:gd name="T20" fmla="*/ 44 w 396"/>
                <a:gd name="T21" fmla="*/ 224 h 337"/>
                <a:gd name="T22" fmla="*/ 48 w 396"/>
                <a:gd name="T23" fmla="*/ 239 h 337"/>
                <a:gd name="T24" fmla="*/ 28 w 396"/>
                <a:gd name="T25" fmla="*/ 262 h 337"/>
                <a:gd name="T26" fmla="*/ 10 w 396"/>
                <a:gd name="T27" fmla="*/ 312 h 337"/>
                <a:gd name="T28" fmla="*/ 26 w 396"/>
                <a:gd name="T29" fmla="*/ 337 h 337"/>
                <a:gd name="T30" fmla="*/ 191 w 396"/>
                <a:gd name="T31" fmla="*/ 337 h 337"/>
                <a:gd name="T32" fmla="*/ 205 w 396"/>
                <a:gd name="T33" fmla="*/ 337 h 337"/>
                <a:gd name="T34" fmla="*/ 370 w 396"/>
                <a:gd name="T35" fmla="*/ 337 h 337"/>
                <a:gd name="T36" fmla="*/ 386 w 396"/>
                <a:gd name="T37" fmla="*/ 312 h 337"/>
                <a:gd name="T38" fmla="*/ 327 w 396"/>
                <a:gd name="T39" fmla="*/ 218 h 337"/>
                <a:gd name="T40" fmla="*/ 69 w 396"/>
                <a:gd name="T41" fmla="*/ 218 h 337"/>
                <a:gd name="T42" fmla="*/ 69 w 396"/>
                <a:gd name="T43" fmla="*/ 28 h 337"/>
                <a:gd name="T44" fmla="*/ 327 w 396"/>
                <a:gd name="T45" fmla="*/ 28 h 337"/>
                <a:gd name="T46" fmla="*/ 327 w 396"/>
                <a:gd name="T47" fmla="*/ 218 h 337"/>
                <a:gd name="T48" fmla="*/ 351 w 396"/>
                <a:gd name="T49" fmla="*/ 304 h 337"/>
                <a:gd name="T50" fmla="*/ 211 w 396"/>
                <a:gd name="T51" fmla="*/ 304 h 337"/>
                <a:gd name="T52" fmla="*/ 178 w 396"/>
                <a:gd name="T53" fmla="*/ 304 h 337"/>
                <a:gd name="T54" fmla="*/ 37 w 396"/>
                <a:gd name="T55" fmla="*/ 304 h 337"/>
                <a:gd name="T56" fmla="*/ 64 w 396"/>
                <a:gd name="T57" fmla="*/ 245 h 337"/>
                <a:gd name="T58" fmla="*/ 185 w 396"/>
                <a:gd name="T59" fmla="*/ 245 h 337"/>
                <a:gd name="T60" fmla="*/ 203 w 396"/>
                <a:gd name="T61" fmla="*/ 245 h 337"/>
                <a:gd name="T62" fmla="*/ 324 w 396"/>
                <a:gd name="T63" fmla="*/ 245 h 337"/>
                <a:gd name="T64" fmla="*/ 351 w 396"/>
                <a:gd name="T65" fmla="*/ 304 h 337"/>
                <a:gd name="T66" fmla="*/ 87 w 396"/>
                <a:gd name="T67" fmla="*/ 47 h 337"/>
                <a:gd name="T68" fmla="*/ 309 w 396"/>
                <a:gd name="T69" fmla="*/ 47 h 337"/>
                <a:gd name="T70" fmla="*/ 309 w 396"/>
                <a:gd name="T71" fmla="*/ 199 h 337"/>
                <a:gd name="T72" fmla="*/ 87 w 396"/>
                <a:gd name="T73" fmla="*/ 199 h 337"/>
                <a:gd name="T74" fmla="*/ 87 w 396"/>
                <a:gd name="T75" fmla="*/ 47 h 337"/>
                <a:gd name="T76" fmla="*/ 232 w 396"/>
                <a:gd name="T77" fmla="*/ 291 h 337"/>
                <a:gd name="T78" fmla="*/ 202 w 396"/>
                <a:gd name="T79" fmla="*/ 291 h 337"/>
                <a:gd name="T80" fmla="*/ 194 w 396"/>
                <a:gd name="T81" fmla="*/ 291 h 337"/>
                <a:gd name="T82" fmla="*/ 164 w 396"/>
                <a:gd name="T83" fmla="*/ 291 h 337"/>
                <a:gd name="T84" fmla="*/ 170 w 396"/>
                <a:gd name="T85" fmla="*/ 263 h 337"/>
                <a:gd name="T86" fmla="*/ 196 w 396"/>
                <a:gd name="T87" fmla="*/ 263 h 337"/>
                <a:gd name="T88" fmla="*/ 200 w 396"/>
                <a:gd name="T89" fmla="*/ 263 h 337"/>
                <a:gd name="T90" fmla="*/ 227 w 396"/>
                <a:gd name="T91" fmla="*/ 263 h 337"/>
                <a:gd name="T92" fmla="*/ 232 w 396"/>
                <a:gd name="T93" fmla="*/ 29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337">
                  <a:moveTo>
                    <a:pt x="386" y="312"/>
                  </a:moveTo>
                  <a:cubicBezTo>
                    <a:pt x="368" y="262"/>
                    <a:pt x="368" y="262"/>
                    <a:pt x="368" y="262"/>
                  </a:cubicBezTo>
                  <a:cubicBezTo>
                    <a:pt x="368" y="262"/>
                    <a:pt x="362" y="246"/>
                    <a:pt x="348" y="239"/>
                  </a:cubicBezTo>
                  <a:cubicBezTo>
                    <a:pt x="352" y="232"/>
                    <a:pt x="352" y="224"/>
                    <a:pt x="352" y="224"/>
                  </a:cubicBezTo>
                  <a:cubicBezTo>
                    <a:pt x="352" y="26"/>
                    <a:pt x="352" y="26"/>
                    <a:pt x="352" y="26"/>
                  </a:cubicBezTo>
                  <a:cubicBezTo>
                    <a:pt x="352" y="0"/>
                    <a:pt x="326" y="0"/>
                    <a:pt x="326" y="0"/>
                  </a:cubicBezTo>
                  <a:cubicBezTo>
                    <a:pt x="205" y="0"/>
                    <a:pt x="205" y="0"/>
                    <a:pt x="205" y="0"/>
                  </a:cubicBezTo>
                  <a:cubicBezTo>
                    <a:pt x="191" y="0"/>
                    <a:pt x="191" y="0"/>
                    <a:pt x="191" y="0"/>
                  </a:cubicBezTo>
                  <a:cubicBezTo>
                    <a:pt x="70" y="0"/>
                    <a:pt x="70" y="0"/>
                    <a:pt x="70" y="0"/>
                  </a:cubicBezTo>
                  <a:cubicBezTo>
                    <a:pt x="70" y="0"/>
                    <a:pt x="44" y="0"/>
                    <a:pt x="44" y="26"/>
                  </a:cubicBezTo>
                  <a:cubicBezTo>
                    <a:pt x="44" y="224"/>
                    <a:pt x="44" y="224"/>
                    <a:pt x="44" y="224"/>
                  </a:cubicBezTo>
                  <a:cubicBezTo>
                    <a:pt x="44" y="224"/>
                    <a:pt x="44" y="232"/>
                    <a:pt x="48" y="239"/>
                  </a:cubicBezTo>
                  <a:cubicBezTo>
                    <a:pt x="34" y="246"/>
                    <a:pt x="28" y="262"/>
                    <a:pt x="28" y="262"/>
                  </a:cubicBezTo>
                  <a:cubicBezTo>
                    <a:pt x="10" y="312"/>
                    <a:pt x="10" y="312"/>
                    <a:pt x="10" y="312"/>
                  </a:cubicBezTo>
                  <a:cubicBezTo>
                    <a:pt x="0" y="337"/>
                    <a:pt x="26" y="337"/>
                    <a:pt x="26" y="337"/>
                  </a:cubicBezTo>
                  <a:cubicBezTo>
                    <a:pt x="191" y="337"/>
                    <a:pt x="191" y="337"/>
                    <a:pt x="191" y="337"/>
                  </a:cubicBezTo>
                  <a:cubicBezTo>
                    <a:pt x="205" y="337"/>
                    <a:pt x="205" y="337"/>
                    <a:pt x="205" y="337"/>
                  </a:cubicBezTo>
                  <a:cubicBezTo>
                    <a:pt x="370" y="337"/>
                    <a:pt x="370" y="337"/>
                    <a:pt x="370" y="337"/>
                  </a:cubicBezTo>
                  <a:cubicBezTo>
                    <a:pt x="370" y="337"/>
                    <a:pt x="396" y="337"/>
                    <a:pt x="386" y="312"/>
                  </a:cubicBezTo>
                  <a:close/>
                  <a:moveTo>
                    <a:pt x="327" y="218"/>
                  </a:moveTo>
                  <a:cubicBezTo>
                    <a:pt x="69" y="218"/>
                    <a:pt x="69" y="218"/>
                    <a:pt x="69" y="218"/>
                  </a:cubicBezTo>
                  <a:cubicBezTo>
                    <a:pt x="69" y="28"/>
                    <a:pt x="69" y="28"/>
                    <a:pt x="69" y="28"/>
                  </a:cubicBezTo>
                  <a:cubicBezTo>
                    <a:pt x="327" y="28"/>
                    <a:pt x="327" y="28"/>
                    <a:pt x="327" y="28"/>
                  </a:cubicBezTo>
                  <a:cubicBezTo>
                    <a:pt x="327" y="218"/>
                    <a:pt x="327" y="218"/>
                    <a:pt x="327" y="218"/>
                  </a:cubicBezTo>
                  <a:close/>
                  <a:moveTo>
                    <a:pt x="351" y="304"/>
                  </a:moveTo>
                  <a:cubicBezTo>
                    <a:pt x="211" y="304"/>
                    <a:pt x="211" y="304"/>
                    <a:pt x="211" y="304"/>
                  </a:cubicBezTo>
                  <a:cubicBezTo>
                    <a:pt x="178" y="304"/>
                    <a:pt x="178" y="304"/>
                    <a:pt x="178" y="304"/>
                  </a:cubicBezTo>
                  <a:cubicBezTo>
                    <a:pt x="37" y="304"/>
                    <a:pt x="37" y="304"/>
                    <a:pt x="37" y="304"/>
                  </a:cubicBezTo>
                  <a:cubicBezTo>
                    <a:pt x="64" y="245"/>
                    <a:pt x="64" y="245"/>
                    <a:pt x="64" y="245"/>
                  </a:cubicBezTo>
                  <a:cubicBezTo>
                    <a:pt x="185" y="245"/>
                    <a:pt x="185" y="245"/>
                    <a:pt x="185" y="245"/>
                  </a:cubicBezTo>
                  <a:cubicBezTo>
                    <a:pt x="203" y="245"/>
                    <a:pt x="203" y="245"/>
                    <a:pt x="203" y="245"/>
                  </a:cubicBezTo>
                  <a:cubicBezTo>
                    <a:pt x="324" y="245"/>
                    <a:pt x="324" y="245"/>
                    <a:pt x="324" y="245"/>
                  </a:cubicBezTo>
                  <a:cubicBezTo>
                    <a:pt x="351" y="304"/>
                    <a:pt x="351" y="304"/>
                    <a:pt x="351" y="304"/>
                  </a:cubicBezTo>
                  <a:close/>
                  <a:moveTo>
                    <a:pt x="87" y="47"/>
                  </a:moveTo>
                  <a:cubicBezTo>
                    <a:pt x="309" y="47"/>
                    <a:pt x="309" y="47"/>
                    <a:pt x="309" y="47"/>
                  </a:cubicBezTo>
                  <a:cubicBezTo>
                    <a:pt x="309" y="199"/>
                    <a:pt x="309" y="199"/>
                    <a:pt x="309" y="199"/>
                  </a:cubicBezTo>
                  <a:cubicBezTo>
                    <a:pt x="87" y="199"/>
                    <a:pt x="87" y="199"/>
                    <a:pt x="87" y="199"/>
                  </a:cubicBezTo>
                  <a:cubicBezTo>
                    <a:pt x="87" y="47"/>
                    <a:pt x="87" y="47"/>
                    <a:pt x="87" y="47"/>
                  </a:cubicBezTo>
                  <a:close/>
                  <a:moveTo>
                    <a:pt x="232" y="291"/>
                  </a:moveTo>
                  <a:cubicBezTo>
                    <a:pt x="202" y="291"/>
                    <a:pt x="202" y="291"/>
                    <a:pt x="202" y="291"/>
                  </a:cubicBezTo>
                  <a:cubicBezTo>
                    <a:pt x="194" y="291"/>
                    <a:pt x="194" y="291"/>
                    <a:pt x="194" y="291"/>
                  </a:cubicBezTo>
                  <a:cubicBezTo>
                    <a:pt x="164" y="291"/>
                    <a:pt x="164" y="291"/>
                    <a:pt x="164" y="291"/>
                  </a:cubicBezTo>
                  <a:cubicBezTo>
                    <a:pt x="170" y="263"/>
                    <a:pt x="170" y="263"/>
                    <a:pt x="170" y="263"/>
                  </a:cubicBezTo>
                  <a:cubicBezTo>
                    <a:pt x="196" y="263"/>
                    <a:pt x="196" y="263"/>
                    <a:pt x="196" y="263"/>
                  </a:cubicBezTo>
                  <a:cubicBezTo>
                    <a:pt x="200" y="263"/>
                    <a:pt x="200" y="263"/>
                    <a:pt x="200" y="263"/>
                  </a:cubicBezTo>
                  <a:cubicBezTo>
                    <a:pt x="227" y="263"/>
                    <a:pt x="227" y="263"/>
                    <a:pt x="227" y="263"/>
                  </a:cubicBezTo>
                  <a:cubicBezTo>
                    <a:pt x="232" y="291"/>
                    <a:pt x="232" y="291"/>
                    <a:pt x="232"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9" name="Icon"/>
            <p:cNvSpPr>
              <a:spLocks noChangeAspect="1" noEditPoints="1"/>
            </p:cNvSpPr>
            <p:nvPr/>
          </p:nvSpPr>
          <p:spPr bwMode="auto">
            <a:xfrm>
              <a:off x="11221903" y="7088397"/>
              <a:ext cx="463979" cy="368203"/>
            </a:xfrm>
            <a:custGeom>
              <a:avLst/>
              <a:gdLst>
                <a:gd name="T0" fmla="*/ 872 w 872"/>
                <a:gd name="T1" fmla="*/ 377 h 692"/>
                <a:gd name="T2" fmla="*/ 536 w 872"/>
                <a:gd name="T3" fmla="*/ 143 h 692"/>
                <a:gd name="T4" fmla="*/ 536 w 872"/>
                <a:gd name="T5" fmla="*/ 308 h 692"/>
                <a:gd name="T6" fmla="*/ 300 w 872"/>
                <a:gd name="T7" fmla="*/ 143 h 692"/>
                <a:gd name="T8" fmla="*/ 300 w 872"/>
                <a:gd name="T9" fmla="*/ 377 h 692"/>
                <a:gd name="T10" fmla="*/ 0 w 872"/>
                <a:gd name="T11" fmla="*/ 377 h 692"/>
                <a:gd name="T12" fmla="*/ 0 w 872"/>
                <a:gd name="T13" fmla="*/ 692 h 692"/>
                <a:gd name="T14" fmla="*/ 682 w 872"/>
                <a:gd name="T15" fmla="*/ 692 h 692"/>
                <a:gd name="T16" fmla="*/ 682 w 872"/>
                <a:gd name="T17" fmla="*/ 544 h 692"/>
                <a:gd name="T18" fmla="*/ 770 w 872"/>
                <a:gd name="T19" fmla="*/ 544 h 692"/>
                <a:gd name="T20" fmla="*/ 770 w 872"/>
                <a:gd name="T21" fmla="*/ 692 h 692"/>
                <a:gd name="T22" fmla="*/ 872 w 872"/>
                <a:gd name="T23" fmla="*/ 692 h 692"/>
                <a:gd name="T24" fmla="*/ 872 w 872"/>
                <a:gd name="T25" fmla="*/ 377 h 692"/>
                <a:gd name="T26" fmla="*/ 872 w 872"/>
                <a:gd name="T27" fmla="*/ 377 h 692"/>
                <a:gd name="T28" fmla="*/ 134 w 872"/>
                <a:gd name="T29" fmla="*/ 508 h 692"/>
                <a:gd name="T30" fmla="*/ 38 w 872"/>
                <a:gd name="T31" fmla="*/ 508 h 692"/>
                <a:gd name="T32" fmla="*/ 38 w 872"/>
                <a:gd name="T33" fmla="*/ 477 h 692"/>
                <a:gd name="T34" fmla="*/ 134 w 872"/>
                <a:gd name="T35" fmla="*/ 477 h 692"/>
                <a:gd name="T36" fmla="*/ 134 w 872"/>
                <a:gd name="T37" fmla="*/ 508 h 692"/>
                <a:gd name="T38" fmla="*/ 134 w 872"/>
                <a:gd name="T39" fmla="*/ 458 h 692"/>
                <a:gd name="T40" fmla="*/ 38 w 872"/>
                <a:gd name="T41" fmla="*/ 458 h 692"/>
                <a:gd name="T42" fmla="*/ 38 w 872"/>
                <a:gd name="T43" fmla="*/ 427 h 692"/>
                <a:gd name="T44" fmla="*/ 134 w 872"/>
                <a:gd name="T45" fmla="*/ 427 h 692"/>
                <a:gd name="T46" fmla="*/ 134 w 872"/>
                <a:gd name="T47" fmla="*/ 458 h 692"/>
                <a:gd name="T48" fmla="*/ 250 w 872"/>
                <a:gd name="T49" fmla="*/ 508 h 692"/>
                <a:gd name="T50" fmla="*/ 155 w 872"/>
                <a:gd name="T51" fmla="*/ 508 h 692"/>
                <a:gd name="T52" fmla="*/ 155 w 872"/>
                <a:gd name="T53" fmla="*/ 477 h 692"/>
                <a:gd name="T54" fmla="*/ 250 w 872"/>
                <a:gd name="T55" fmla="*/ 477 h 692"/>
                <a:gd name="T56" fmla="*/ 250 w 872"/>
                <a:gd name="T57" fmla="*/ 508 h 692"/>
                <a:gd name="T58" fmla="*/ 250 w 872"/>
                <a:gd name="T59" fmla="*/ 458 h 692"/>
                <a:gd name="T60" fmla="*/ 155 w 872"/>
                <a:gd name="T61" fmla="*/ 458 h 692"/>
                <a:gd name="T62" fmla="*/ 155 w 872"/>
                <a:gd name="T63" fmla="*/ 427 h 692"/>
                <a:gd name="T64" fmla="*/ 250 w 872"/>
                <a:gd name="T65" fmla="*/ 427 h 692"/>
                <a:gd name="T66" fmla="*/ 250 w 872"/>
                <a:gd name="T67" fmla="*/ 458 h 692"/>
                <a:gd name="T68" fmla="*/ 370 w 872"/>
                <a:gd name="T69" fmla="*/ 508 h 692"/>
                <a:gd name="T70" fmla="*/ 274 w 872"/>
                <a:gd name="T71" fmla="*/ 508 h 692"/>
                <a:gd name="T72" fmla="*/ 274 w 872"/>
                <a:gd name="T73" fmla="*/ 477 h 692"/>
                <a:gd name="T74" fmla="*/ 370 w 872"/>
                <a:gd name="T75" fmla="*/ 477 h 692"/>
                <a:gd name="T76" fmla="*/ 370 w 872"/>
                <a:gd name="T77" fmla="*/ 508 h 692"/>
                <a:gd name="T78" fmla="*/ 370 w 872"/>
                <a:gd name="T79" fmla="*/ 458 h 692"/>
                <a:gd name="T80" fmla="*/ 274 w 872"/>
                <a:gd name="T81" fmla="*/ 458 h 692"/>
                <a:gd name="T82" fmla="*/ 274 w 872"/>
                <a:gd name="T83" fmla="*/ 427 h 692"/>
                <a:gd name="T84" fmla="*/ 370 w 872"/>
                <a:gd name="T85" fmla="*/ 427 h 692"/>
                <a:gd name="T86" fmla="*/ 370 w 872"/>
                <a:gd name="T87" fmla="*/ 458 h 692"/>
                <a:gd name="T88" fmla="*/ 177 w 872"/>
                <a:gd name="T89" fmla="*/ 365 h 692"/>
                <a:gd name="T90" fmla="*/ 274 w 872"/>
                <a:gd name="T91" fmla="*/ 365 h 692"/>
                <a:gd name="T92" fmla="*/ 269 w 872"/>
                <a:gd name="T93" fmla="*/ 52 h 692"/>
                <a:gd name="T94" fmla="*/ 239 w 872"/>
                <a:gd name="T95" fmla="*/ 52 h 692"/>
                <a:gd name="T96" fmla="*/ 215 w 872"/>
                <a:gd name="T97" fmla="*/ 52 h 692"/>
                <a:gd name="T98" fmla="*/ 184 w 872"/>
                <a:gd name="T99" fmla="*/ 52 h 692"/>
                <a:gd name="T100" fmla="*/ 177 w 872"/>
                <a:gd name="T101" fmla="*/ 365 h 692"/>
                <a:gd name="T102" fmla="*/ 177 w 872"/>
                <a:gd name="T103" fmla="*/ 365 h 692"/>
                <a:gd name="T104" fmla="*/ 57 w 872"/>
                <a:gd name="T105" fmla="*/ 365 h 692"/>
                <a:gd name="T106" fmla="*/ 158 w 872"/>
                <a:gd name="T107" fmla="*/ 365 h 692"/>
                <a:gd name="T108" fmla="*/ 150 w 872"/>
                <a:gd name="T109" fmla="*/ 0 h 692"/>
                <a:gd name="T110" fmla="*/ 119 w 872"/>
                <a:gd name="T111" fmla="*/ 0 h 692"/>
                <a:gd name="T112" fmla="*/ 96 w 872"/>
                <a:gd name="T113" fmla="*/ 0 h 692"/>
                <a:gd name="T114" fmla="*/ 65 w 872"/>
                <a:gd name="T115" fmla="*/ 0 h 692"/>
                <a:gd name="T116" fmla="*/ 57 w 872"/>
                <a:gd name="T117" fmla="*/ 365 h 692"/>
                <a:gd name="T118" fmla="*/ 57 w 872"/>
                <a:gd name="T119" fmla="*/ 36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692">
                  <a:moveTo>
                    <a:pt x="872" y="377"/>
                  </a:moveTo>
                  <a:lnTo>
                    <a:pt x="536" y="143"/>
                  </a:lnTo>
                  <a:lnTo>
                    <a:pt x="536" y="308"/>
                  </a:lnTo>
                  <a:lnTo>
                    <a:pt x="300" y="143"/>
                  </a:lnTo>
                  <a:lnTo>
                    <a:pt x="300" y="377"/>
                  </a:lnTo>
                  <a:lnTo>
                    <a:pt x="0" y="377"/>
                  </a:lnTo>
                  <a:lnTo>
                    <a:pt x="0" y="692"/>
                  </a:lnTo>
                  <a:lnTo>
                    <a:pt x="682" y="692"/>
                  </a:lnTo>
                  <a:lnTo>
                    <a:pt x="682" y="544"/>
                  </a:lnTo>
                  <a:lnTo>
                    <a:pt x="770" y="544"/>
                  </a:lnTo>
                  <a:lnTo>
                    <a:pt x="770" y="692"/>
                  </a:lnTo>
                  <a:lnTo>
                    <a:pt x="872" y="692"/>
                  </a:lnTo>
                  <a:lnTo>
                    <a:pt x="872" y="377"/>
                  </a:lnTo>
                  <a:lnTo>
                    <a:pt x="872" y="377"/>
                  </a:lnTo>
                  <a:close/>
                  <a:moveTo>
                    <a:pt x="134" y="508"/>
                  </a:moveTo>
                  <a:lnTo>
                    <a:pt x="38" y="508"/>
                  </a:lnTo>
                  <a:lnTo>
                    <a:pt x="38" y="477"/>
                  </a:lnTo>
                  <a:lnTo>
                    <a:pt x="134" y="477"/>
                  </a:lnTo>
                  <a:lnTo>
                    <a:pt x="134" y="508"/>
                  </a:lnTo>
                  <a:close/>
                  <a:moveTo>
                    <a:pt x="134" y="458"/>
                  </a:moveTo>
                  <a:lnTo>
                    <a:pt x="38" y="458"/>
                  </a:lnTo>
                  <a:lnTo>
                    <a:pt x="38" y="427"/>
                  </a:lnTo>
                  <a:lnTo>
                    <a:pt x="134" y="427"/>
                  </a:lnTo>
                  <a:lnTo>
                    <a:pt x="134" y="458"/>
                  </a:lnTo>
                  <a:close/>
                  <a:moveTo>
                    <a:pt x="250" y="508"/>
                  </a:moveTo>
                  <a:lnTo>
                    <a:pt x="155" y="508"/>
                  </a:lnTo>
                  <a:lnTo>
                    <a:pt x="155" y="477"/>
                  </a:lnTo>
                  <a:lnTo>
                    <a:pt x="250" y="477"/>
                  </a:lnTo>
                  <a:lnTo>
                    <a:pt x="250" y="508"/>
                  </a:lnTo>
                  <a:close/>
                  <a:moveTo>
                    <a:pt x="250" y="458"/>
                  </a:moveTo>
                  <a:lnTo>
                    <a:pt x="155" y="458"/>
                  </a:lnTo>
                  <a:lnTo>
                    <a:pt x="155" y="427"/>
                  </a:lnTo>
                  <a:lnTo>
                    <a:pt x="250" y="427"/>
                  </a:lnTo>
                  <a:lnTo>
                    <a:pt x="250" y="458"/>
                  </a:lnTo>
                  <a:close/>
                  <a:moveTo>
                    <a:pt x="370" y="508"/>
                  </a:moveTo>
                  <a:lnTo>
                    <a:pt x="274" y="508"/>
                  </a:lnTo>
                  <a:lnTo>
                    <a:pt x="274" y="477"/>
                  </a:lnTo>
                  <a:lnTo>
                    <a:pt x="370" y="477"/>
                  </a:lnTo>
                  <a:lnTo>
                    <a:pt x="370" y="508"/>
                  </a:lnTo>
                  <a:close/>
                  <a:moveTo>
                    <a:pt x="370" y="458"/>
                  </a:moveTo>
                  <a:lnTo>
                    <a:pt x="274" y="458"/>
                  </a:lnTo>
                  <a:lnTo>
                    <a:pt x="274" y="427"/>
                  </a:lnTo>
                  <a:lnTo>
                    <a:pt x="370" y="427"/>
                  </a:lnTo>
                  <a:lnTo>
                    <a:pt x="370" y="458"/>
                  </a:lnTo>
                  <a:close/>
                  <a:moveTo>
                    <a:pt x="177" y="365"/>
                  </a:moveTo>
                  <a:lnTo>
                    <a:pt x="274" y="365"/>
                  </a:lnTo>
                  <a:lnTo>
                    <a:pt x="269" y="52"/>
                  </a:lnTo>
                  <a:lnTo>
                    <a:pt x="239" y="52"/>
                  </a:lnTo>
                  <a:lnTo>
                    <a:pt x="215" y="52"/>
                  </a:lnTo>
                  <a:lnTo>
                    <a:pt x="184" y="52"/>
                  </a:lnTo>
                  <a:lnTo>
                    <a:pt x="177" y="365"/>
                  </a:lnTo>
                  <a:lnTo>
                    <a:pt x="177" y="365"/>
                  </a:lnTo>
                  <a:close/>
                  <a:moveTo>
                    <a:pt x="57" y="365"/>
                  </a:moveTo>
                  <a:lnTo>
                    <a:pt x="158" y="365"/>
                  </a:lnTo>
                  <a:lnTo>
                    <a:pt x="150" y="0"/>
                  </a:lnTo>
                  <a:lnTo>
                    <a:pt x="119" y="0"/>
                  </a:lnTo>
                  <a:lnTo>
                    <a:pt x="96" y="0"/>
                  </a:lnTo>
                  <a:lnTo>
                    <a:pt x="65" y="0"/>
                  </a:lnTo>
                  <a:lnTo>
                    <a:pt x="57" y="365"/>
                  </a:lnTo>
                  <a:lnTo>
                    <a:pt x="57" y="3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0" name="Icon"/>
            <p:cNvSpPr>
              <a:spLocks noChangeAspect="1" noEditPoints="1"/>
            </p:cNvSpPr>
            <p:nvPr/>
          </p:nvSpPr>
          <p:spPr bwMode="auto">
            <a:xfrm>
              <a:off x="12289276" y="7088397"/>
              <a:ext cx="719298" cy="368203"/>
            </a:xfrm>
            <a:custGeom>
              <a:avLst/>
              <a:gdLst>
                <a:gd name="T0" fmla="*/ 321 w 442"/>
                <a:gd name="T1" fmla="*/ 26 h 225"/>
                <a:gd name="T2" fmla="*/ 241 w 442"/>
                <a:gd name="T3" fmla="*/ 26 h 225"/>
                <a:gd name="T4" fmla="*/ 157 w 442"/>
                <a:gd name="T5" fmla="*/ 39 h 225"/>
                <a:gd name="T6" fmla="*/ 50 w 442"/>
                <a:gd name="T7" fmla="*/ 1 h 225"/>
                <a:gd name="T8" fmla="*/ 82 w 442"/>
                <a:gd name="T9" fmla="*/ 161 h 225"/>
                <a:gd name="T10" fmla="*/ 123 w 442"/>
                <a:gd name="T11" fmla="*/ 171 h 225"/>
                <a:gd name="T12" fmla="*/ 154 w 442"/>
                <a:gd name="T13" fmla="*/ 200 h 225"/>
                <a:gd name="T14" fmla="*/ 197 w 442"/>
                <a:gd name="T15" fmla="*/ 219 h 225"/>
                <a:gd name="T16" fmla="*/ 242 w 442"/>
                <a:gd name="T17" fmla="*/ 222 h 225"/>
                <a:gd name="T18" fmla="*/ 272 w 442"/>
                <a:gd name="T19" fmla="*/ 203 h 225"/>
                <a:gd name="T20" fmla="*/ 301 w 442"/>
                <a:gd name="T21" fmla="*/ 184 h 225"/>
                <a:gd name="T22" fmla="*/ 330 w 442"/>
                <a:gd name="T23" fmla="*/ 164 h 225"/>
                <a:gd name="T24" fmla="*/ 358 w 442"/>
                <a:gd name="T25" fmla="*/ 160 h 225"/>
                <a:gd name="T26" fmla="*/ 67 w 442"/>
                <a:gd name="T27" fmla="*/ 142 h 225"/>
                <a:gd name="T28" fmla="*/ 166 w 442"/>
                <a:gd name="T29" fmla="*/ 49 h 225"/>
                <a:gd name="T30" fmla="*/ 282 w 442"/>
                <a:gd name="T31" fmla="*/ 55 h 225"/>
                <a:gd name="T32" fmla="*/ 222 w 442"/>
                <a:gd name="T33" fmla="*/ 57 h 225"/>
                <a:gd name="T34" fmla="*/ 171 w 442"/>
                <a:gd name="T35" fmla="*/ 80 h 225"/>
                <a:gd name="T36" fmla="*/ 153 w 442"/>
                <a:gd name="T37" fmla="*/ 60 h 225"/>
                <a:gd name="T38" fmla="*/ 129 w 442"/>
                <a:gd name="T39" fmla="*/ 147 h 225"/>
                <a:gd name="T40" fmla="*/ 125 w 442"/>
                <a:gd name="T41" fmla="*/ 159 h 225"/>
                <a:gd name="T42" fmla="*/ 104 w 442"/>
                <a:gd name="T43" fmla="*/ 148 h 225"/>
                <a:gd name="T44" fmla="*/ 121 w 442"/>
                <a:gd name="T45" fmla="*/ 131 h 225"/>
                <a:gd name="T46" fmla="*/ 154 w 442"/>
                <a:gd name="T47" fmla="*/ 176 h 225"/>
                <a:gd name="T48" fmla="*/ 131 w 442"/>
                <a:gd name="T49" fmla="*/ 169 h 225"/>
                <a:gd name="T50" fmla="*/ 138 w 442"/>
                <a:gd name="T51" fmla="*/ 146 h 225"/>
                <a:gd name="T52" fmla="*/ 161 w 442"/>
                <a:gd name="T53" fmla="*/ 153 h 225"/>
                <a:gd name="T54" fmla="*/ 185 w 442"/>
                <a:gd name="T55" fmla="*/ 189 h 225"/>
                <a:gd name="T56" fmla="*/ 161 w 442"/>
                <a:gd name="T57" fmla="*/ 196 h 225"/>
                <a:gd name="T58" fmla="*/ 166 w 442"/>
                <a:gd name="T59" fmla="*/ 168 h 225"/>
                <a:gd name="T60" fmla="*/ 193 w 442"/>
                <a:gd name="T61" fmla="*/ 159 h 225"/>
                <a:gd name="T62" fmla="*/ 221 w 442"/>
                <a:gd name="T63" fmla="*/ 177 h 225"/>
                <a:gd name="T64" fmla="*/ 214 w 442"/>
                <a:gd name="T65" fmla="*/ 204 h 225"/>
                <a:gd name="T66" fmla="*/ 191 w 442"/>
                <a:gd name="T67" fmla="*/ 196 h 225"/>
                <a:gd name="T68" fmla="*/ 198 w 442"/>
                <a:gd name="T69" fmla="*/ 170 h 225"/>
                <a:gd name="T70" fmla="*/ 246 w 442"/>
                <a:gd name="T71" fmla="*/ 216 h 225"/>
                <a:gd name="T72" fmla="*/ 257 w 442"/>
                <a:gd name="T73" fmla="*/ 196 h 225"/>
                <a:gd name="T74" fmla="*/ 337 w 442"/>
                <a:gd name="T75" fmla="*/ 157 h 225"/>
                <a:gd name="T76" fmla="*/ 253 w 442"/>
                <a:gd name="T77" fmla="*/ 111 h 225"/>
                <a:gd name="T78" fmla="*/ 317 w 442"/>
                <a:gd name="T79" fmla="*/ 157 h 225"/>
                <a:gd name="T80" fmla="*/ 305 w 442"/>
                <a:gd name="T81" fmla="*/ 177 h 225"/>
                <a:gd name="T82" fmla="*/ 238 w 442"/>
                <a:gd name="T83" fmla="*/ 144 h 225"/>
                <a:gd name="T84" fmla="*/ 292 w 442"/>
                <a:gd name="T85" fmla="*/ 193 h 225"/>
                <a:gd name="T86" fmla="*/ 229 w 442"/>
                <a:gd name="T87" fmla="*/ 170 h 225"/>
                <a:gd name="T88" fmla="*/ 168 w 442"/>
                <a:gd name="T89" fmla="*/ 142 h 225"/>
                <a:gd name="T90" fmla="*/ 123 w 442"/>
                <a:gd name="T91" fmla="*/ 124 h 225"/>
                <a:gd name="T92" fmla="*/ 98 w 442"/>
                <a:gd name="T93" fmla="*/ 140 h 225"/>
                <a:gd name="T94" fmla="*/ 147 w 442"/>
                <a:gd name="T95" fmla="*/ 54 h 225"/>
                <a:gd name="T96" fmla="*/ 176 w 442"/>
                <a:gd name="T97" fmla="*/ 86 h 225"/>
                <a:gd name="T98" fmla="*/ 342 w 442"/>
                <a:gd name="T99" fmla="*/ 136 h 225"/>
                <a:gd name="T100" fmla="*/ 362 w 442"/>
                <a:gd name="T101"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2" h="225">
                  <a:moveTo>
                    <a:pt x="442" y="132"/>
                  </a:moveTo>
                  <a:cubicBezTo>
                    <a:pt x="405" y="6"/>
                    <a:pt x="405" y="6"/>
                    <a:pt x="405" y="6"/>
                  </a:cubicBezTo>
                  <a:cubicBezTo>
                    <a:pt x="405" y="5"/>
                    <a:pt x="404" y="4"/>
                    <a:pt x="403" y="3"/>
                  </a:cubicBezTo>
                  <a:cubicBezTo>
                    <a:pt x="402" y="3"/>
                    <a:pt x="401" y="3"/>
                    <a:pt x="400" y="3"/>
                  </a:cubicBezTo>
                  <a:cubicBezTo>
                    <a:pt x="321" y="26"/>
                    <a:pt x="321" y="26"/>
                    <a:pt x="321" y="26"/>
                  </a:cubicBezTo>
                  <a:cubicBezTo>
                    <a:pt x="318" y="27"/>
                    <a:pt x="317" y="29"/>
                    <a:pt x="318" y="31"/>
                  </a:cubicBezTo>
                  <a:cubicBezTo>
                    <a:pt x="322" y="47"/>
                    <a:pt x="322" y="47"/>
                    <a:pt x="322" y="47"/>
                  </a:cubicBezTo>
                  <a:cubicBezTo>
                    <a:pt x="283" y="47"/>
                    <a:pt x="283" y="47"/>
                    <a:pt x="283" y="47"/>
                  </a:cubicBezTo>
                  <a:cubicBezTo>
                    <a:pt x="243" y="26"/>
                    <a:pt x="243" y="26"/>
                    <a:pt x="243" y="26"/>
                  </a:cubicBezTo>
                  <a:cubicBezTo>
                    <a:pt x="242" y="26"/>
                    <a:pt x="241" y="26"/>
                    <a:pt x="241" y="26"/>
                  </a:cubicBezTo>
                  <a:cubicBezTo>
                    <a:pt x="182" y="25"/>
                    <a:pt x="182" y="25"/>
                    <a:pt x="182" y="25"/>
                  </a:cubicBezTo>
                  <a:cubicBezTo>
                    <a:pt x="181" y="25"/>
                    <a:pt x="180" y="25"/>
                    <a:pt x="179" y="26"/>
                  </a:cubicBezTo>
                  <a:cubicBezTo>
                    <a:pt x="163" y="40"/>
                    <a:pt x="163" y="40"/>
                    <a:pt x="163" y="40"/>
                  </a:cubicBezTo>
                  <a:cubicBezTo>
                    <a:pt x="159" y="39"/>
                    <a:pt x="159" y="39"/>
                    <a:pt x="159" y="39"/>
                  </a:cubicBezTo>
                  <a:cubicBezTo>
                    <a:pt x="158" y="39"/>
                    <a:pt x="158" y="39"/>
                    <a:pt x="157" y="39"/>
                  </a:cubicBezTo>
                  <a:cubicBezTo>
                    <a:pt x="128" y="50"/>
                    <a:pt x="128" y="50"/>
                    <a:pt x="128" y="50"/>
                  </a:cubicBezTo>
                  <a:cubicBezTo>
                    <a:pt x="133" y="36"/>
                    <a:pt x="133" y="36"/>
                    <a:pt x="133" y="36"/>
                  </a:cubicBezTo>
                  <a:cubicBezTo>
                    <a:pt x="134" y="34"/>
                    <a:pt x="133" y="31"/>
                    <a:pt x="131" y="30"/>
                  </a:cubicBezTo>
                  <a:cubicBezTo>
                    <a:pt x="53" y="1"/>
                    <a:pt x="53" y="1"/>
                    <a:pt x="53" y="1"/>
                  </a:cubicBezTo>
                  <a:cubicBezTo>
                    <a:pt x="52" y="0"/>
                    <a:pt x="51" y="0"/>
                    <a:pt x="50" y="1"/>
                  </a:cubicBezTo>
                  <a:cubicBezTo>
                    <a:pt x="49" y="1"/>
                    <a:pt x="49" y="2"/>
                    <a:pt x="48" y="3"/>
                  </a:cubicBezTo>
                  <a:cubicBezTo>
                    <a:pt x="1" y="126"/>
                    <a:pt x="1" y="126"/>
                    <a:pt x="1" y="126"/>
                  </a:cubicBezTo>
                  <a:cubicBezTo>
                    <a:pt x="0" y="128"/>
                    <a:pt x="1" y="130"/>
                    <a:pt x="3" y="131"/>
                  </a:cubicBezTo>
                  <a:cubicBezTo>
                    <a:pt x="81" y="161"/>
                    <a:pt x="81" y="161"/>
                    <a:pt x="81" y="161"/>
                  </a:cubicBezTo>
                  <a:cubicBezTo>
                    <a:pt x="81" y="161"/>
                    <a:pt x="82" y="161"/>
                    <a:pt x="82" y="161"/>
                  </a:cubicBezTo>
                  <a:cubicBezTo>
                    <a:pt x="84" y="161"/>
                    <a:pt x="85" y="160"/>
                    <a:pt x="86" y="159"/>
                  </a:cubicBezTo>
                  <a:cubicBezTo>
                    <a:pt x="91" y="144"/>
                    <a:pt x="91" y="144"/>
                    <a:pt x="91" y="144"/>
                  </a:cubicBezTo>
                  <a:cubicBezTo>
                    <a:pt x="95" y="150"/>
                    <a:pt x="95" y="150"/>
                    <a:pt x="95" y="150"/>
                  </a:cubicBezTo>
                  <a:cubicBezTo>
                    <a:pt x="94" y="159"/>
                    <a:pt x="100" y="169"/>
                    <a:pt x="110" y="171"/>
                  </a:cubicBezTo>
                  <a:cubicBezTo>
                    <a:pt x="114" y="173"/>
                    <a:pt x="119" y="172"/>
                    <a:pt x="123" y="171"/>
                  </a:cubicBezTo>
                  <a:cubicBezTo>
                    <a:pt x="122" y="175"/>
                    <a:pt x="123" y="179"/>
                    <a:pt x="125" y="183"/>
                  </a:cubicBezTo>
                  <a:cubicBezTo>
                    <a:pt x="128" y="187"/>
                    <a:pt x="132" y="191"/>
                    <a:pt x="137" y="192"/>
                  </a:cubicBezTo>
                  <a:cubicBezTo>
                    <a:pt x="139" y="193"/>
                    <a:pt x="141" y="193"/>
                    <a:pt x="143" y="193"/>
                  </a:cubicBezTo>
                  <a:cubicBezTo>
                    <a:pt x="146" y="193"/>
                    <a:pt x="149" y="192"/>
                    <a:pt x="152" y="191"/>
                  </a:cubicBezTo>
                  <a:cubicBezTo>
                    <a:pt x="152" y="194"/>
                    <a:pt x="153" y="197"/>
                    <a:pt x="154" y="200"/>
                  </a:cubicBezTo>
                  <a:cubicBezTo>
                    <a:pt x="157" y="204"/>
                    <a:pt x="161" y="208"/>
                    <a:pt x="166" y="209"/>
                  </a:cubicBezTo>
                  <a:cubicBezTo>
                    <a:pt x="168" y="210"/>
                    <a:pt x="170" y="210"/>
                    <a:pt x="172" y="210"/>
                  </a:cubicBezTo>
                  <a:cubicBezTo>
                    <a:pt x="172" y="210"/>
                    <a:pt x="172" y="210"/>
                    <a:pt x="172" y="210"/>
                  </a:cubicBezTo>
                  <a:cubicBezTo>
                    <a:pt x="176" y="210"/>
                    <a:pt x="180" y="209"/>
                    <a:pt x="183" y="206"/>
                  </a:cubicBezTo>
                  <a:cubicBezTo>
                    <a:pt x="185" y="212"/>
                    <a:pt x="190" y="217"/>
                    <a:pt x="197" y="219"/>
                  </a:cubicBezTo>
                  <a:cubicBezTo>
                    <a:pt x="198" y="220"/>
                    <a:pt x="200" y="220"/>
                    <a:pt x="202" y="220"/>
                  </a:cubicBezTo>
                  <a:cubicBezTo>
                    <a:pt x="210" y="220"/>
                    <a:pt x="216" y="216"/>
                    <a:pt x="220" y="210"/>
                  </a:cubicBezTo>
                  <a:cubicBezTo>
                    <a:pt x="242" y="222"/>
                    <a:pt x="242" y="222"/>
                    <a:pt x="242" y="222"/>
                  </a:cubicBezTo>
                  <a:cubicBezTo>
                    <a:pt x="242" y="222"/>
                    <a:pt x="242" y="222"/>
                    <a:pt x="242" y="222"/>
                  </a:cubicBezTo>
                  <a:cubicBezTo>
                    <a:pt x="242" y="222"/>
                    <a:pt x="242" y="222"/>
                    <a:pt x="242" y="222"/>
                  </a:cubicBezTo>
                  <a:cubicBezTo>
                    <a:pt x="245" y="224"/>
                    <a:pt x="248" y="225"/>
                    <a:pt x="251" y="225"/>
                  </a:cubicBezTo>
                  <a:cubicBezTo>
                    <a:pt x="258" y="225"/>
                    <a:pt x="264" y="221"/>
                    <a:pt x="268" y="216"/>
                  </a:cubicBezTo>
                  <a:cubicBezTo>
                    <a:pt x="270" y="211"/>
                    <a:pt x="271" y="207"/>
                    <a:pt x="270" y="202"/>
                  </a:cubicBezTo>
                  <a:cubicBezTo>
                    <a:pt x="272" y="203"/>
                    <a:pt x="272" y="203"/>
                    <a:pt x="272" y="203"/>
                  </a:cubicBezTo>
                  <a:cubicBezTo>
                    <a:pt x="272" y="203"/>
                    <a:pt x="272" y="203"/>
                    <a:pt x="272" y="203"/>
                  </a:cubicBezTo>
                  <a:cubicBezTo>
                    <a:pt x="272" y="203"/>
                    <a:pt x="272" y="204"/>
                    <a:pt x="272" y="204"/>
                  </a:cubicBezTo>
                  <a:cubicBezTo>
                    <a:pt x="275" y="205"/>
                    <a:pt x="279" y="206"/>
                    <a:pt x="282" y="206"/>
                  </a:cubicBezTo>
                  <a:cubicBezTo>
                    <a:pt x="289" y="206"/>
                    <a:pt x="295" y="203"/>
                    <a:pt x="298" y="197"/>
                  </a:cubicBezTo>
                  <a:cubicBezTo>
                    <a:pt x="301" y="192"/>
                    <a:pt x="302" y="188"/>
                    <a:pt x="301" y="183"/>
                  </a:cubicBezTo>
                  <a:cubicBezTo>
                    <a:pt x="301" y="184"/>
                    <a:pt x="301" y="184"/>
                    <a:pt x="301" y="184"/>
                  </a:cubicBezTo>
                  <a:cubicBezTo>
                    <a:pt x="301" y="184"/>
                    <a:pt x="301" y="184"/>
                    <a:pt x="302" y="184"/>
                  </a:cubicBezTo>
                  <a:cubicBezTo>
                    <a:pt x="302" y="184"/>
                    <a:pt x="302" y="184"/>
                    <a:pt x="302" y="184"/>
                  </a:cubicBezTo>
                  <a:cubicBezTo>
                    <a:pt x="305" y="185"/>
                    <a:pt x="308" y="186"/>
                    <a:pt x="311" y="186"/>
                  </a:cubicBezTo>
                  <a:cubicBezTo>
                    <a:pt x="318" y="186"/>
                    <a:pt x="324" y="183"/>
                    <a:pt x="328" y="177"/>
                  </a:cubicBezTo>
                  <a:cubicBezTo>
                    <a:pt x="330" y="173"/>
                    <a:pt x="331" y="168"/>
                    <a:pt x="330" y="164"/>
                  </a:cubicBezTo>
                  <a:cubicBezTo>
                    <a:pt x="332" y="165"/>
                    <a:pt x="335" y="165"/>
                    <a:pt x="337" y="165"/>
                  </a:cubicBezTo>
                  <a:cubicBezTo>
                    <a:pt x="344" y="165"/>
                    <a:pt x="350" y="162"/>
                    <a:pt x="353" y="156"/>
                  </a:cubicBezTo>
                  <a:cubicBezTo>
                    <a:pt x="353" y="156"/>
                    <a:pt x="353" y="156"/>
                    <a:pt x="354" y="156"/>
                  </a:cubicBezTo>
                  <a:cubicBezTo>
                    <a:pt x="354" y="158"/>
                    <a:pt x="354" y="158"/>
                    <a:pt x="354" y="158"/>
                  </a:cubicBezTo>
                  <a:cubicBezTo>
                    <a:pt x="355" y="159"/>
                    <a:pt x="356" y="160"/>
                    <a:pt x="358" y="160"/>
                  </a:cubicBezTo>
                  <a:cubicBezTo>
                    <a:pt x="358" y="160"/>
                    <a:pt x="359" y="160"/>
                    <a:pt x="359" y="160"/>
                  </a:cubicBezTo>
                  <a:cubicBezTo>
                    <a:pt x="439" y="137"/>
                    <a:pt x="439" y="137"/>
                    <a:pt x="439" y="137"/>
                  </a:cubicBezTo>
                  <a:cubicBezTo>
                    <a:pt x="440" y="137"/>
                    <a:pt x="441" y="136"/>
                    <a:pt x="441" y="136"/>
                  </a:cubicBezTo>
                  <a:cubicBezTo>
                    <a:pt x="442" y="135"/>
                    <a:pt x="442" y="134"/>
                    <a:pt x="442" y="132"/>
                  </a:cubicBezTo>
                  <a:close/>
                  <a:moveTo>
                    <a:pt x="67" y="142"/>
                  </a:moveTo>
                  <a:cubicBezTo>
                    <a:pt x="60" y="142"/>
                    <a:pt x="54" y="136"/>
                    <a:pt x="54" y="129"/>
                  </a:cubicBezTo>
                  <a:cubicBezTo>
                    <a:pt x="54" y="121"/>
                    <a:pt x="60" y="115"/>
                    <a:pt x="67" y="115"/>
                  </a:cubicBezTo>
                  <a:cubicBezTo>
                    <a:pt x="75" y="115"/>
                    <a:pt x="81" y="121"/>
                    <a:pt x="81" y="129"/>
                  </a:cubicBezTo>
                  <a:cubicBezTo>
                    <a:pt x="81" y="136"/>
                    <a:pt x="75" y="142"/>
                    <a:pt x="67" y="142"/>
                  </a:cubicBezTo>
                  <a:close/>
                  <a:moveTo>
                    <a:pt x="166" y="49"/>
                  </a:moveTo>
                  <a:cubicBezTo>
                    <a:pt x="173" y="42"/>
                    <a:pt x="173" y="42"/>
                    <a:pt x="173" y="42"/>
                  </a:cubicBezTo>
                  <a:cubicBezTo>
                    <a:pt x="183" y="33"/>
                    <a:pt x="183" y="33"/>
                    <a:pt x="183" y="33"/>
                  </a:cubicBezTo>
                  <a:cubicBezTo>
                    <a:pt x="240" y="34"/>
                    <a:pt x="240" y="34"/>
                    <a:pt x="240" y="34"/>
                  </a:cubicBezTo>
                  <a:cubicBezTo>
                    <a:pt x="280" y="54"/>
                    <a:pt x="280" y="54"/>
                    <a:pt x="280" y="54"/>
                  </a:cubicBezTo>
                  <a:cubicBezTo>
                    <a:pt x="280" y="55"/>
                    <a:pt x="281" y="55"/>
                    <a:pt x="282" y="55"/>
                  </a:cubicBezTo>
                  <a:cubicBezTo>
                    <a:pt x="324" y="55"/>
                    <a:pt x="324" y="55"/>
                    <a:pt x="324" y="55"/>
                  </a:cubicBezTo>
                  <a:cubicBezTo>
                    <a:pt x="345" y="128"/>
                    <a:pt x="345" y="128"/>
                    <a:pt x="345" y="128"/>
                  </a:cubicBezTo>
                  <a:cubicBezTo>
                    <a:pt x="270" y="85"/>
                    <a:pt x="270" y="85"/>
                    <a:pt x="270" y="85"/>
                  </a:cubicBezTo>
                  <a:cubicBezTo>
                    <a:pt x="223" y="58"/>
                    <a:pt x="223" y="58"/>
                    <a:pt x="223" y="58"/>
                  </a:cubicBezTo>
                  <a:cubicBezTo>
                    <a:pt x="223" y="57"/>
                    <a:pt x="222" y="57"/>
                    <a:pt x="222" y="57"/>
                  </a:cubicBezTo>
                  <a:cubicBezTo>
                    <a:pt x="199" y="56"/>
                    <a:pt x="199" y="56"/>
                    <a:pt x="199" y="56"/>
                  </a:cubicBezTo>
                  <a:cubicBezTo>
                    <a:pt x="199" y="56"/>
                    <a:pt x="199" y="56"/>
                    <a:pt x="199" y="56"/>
                  </a:cubicBezTo>
                  <a:cubicBezTo>
                    <a:pt x="199" y="56"/>
                    <a:pt x="198" y="57"/>
                    <a:pt x="198" y="57"/>
                  </a:cubicBezTo>
                  <a:cubicBezTo>
                    <a:pt x="197" y="57"/>
                    <a:pt x="197" y="57"/>
                    <a:pt x="196" y="57"/>
                  </a:cubicBezTo>
                  <a:cubicBezTo>
                    <a:pt x="171" y="80"/>
                    <a:pt x="171" y="80"/>
                    <a:pt x="171" y="80"/>
                  </a:cubicBezTo>
                  <a:cubicBezTo>
                    <a:pt x="171" y="80"/>
                    <a:pt x="171" y="80"/>
                    <a:pt x="171" y="80"/>
                  </a:cubicBezTo>
                  <a:cubicBezTo>
                    <a:pt x="171" y="80"/>
                    <a:pt x="171" y="80"/>
                    <a:pt x="171" y="80"/>
                  </a:cubicBezTo>
                  <a:cubicBezTo>
                    <a:pt x="165" y="85"/>
                    <a:pt x="157" y="85"/>
                    <a:pt x="152" y="79"/>
                  </a:cubicBezTo>
                  <a:cubicBezTo>
                    <a:pt x="147" y="74"/>
                    <a:pt x="147" y="65"/>
                    <a:pt x="153" y="60"/>
                  </a:cubicBezTo>
                  <a:cubicBezTo>
                    <a:pt x="153" y="60"/>
                    <a:pt x="153" y="60"/>
                    <a:pt x="153" y="60"/>
                  </a:cubicBezTo>
                  <a:cubicBezTo>
                    <a:pt x="153" y="60"/>
                    <a:pt x="153" y="60"/>
                    <a:pt x="153" y="60"/>
                  </a:cubicBezTo>
                  <a:lnTo>
                    <a:pt x="166" y="49"/>
                  </a:lnTo>
                  <a:close/>
                  <a:moveTo>
                    <a:pt x="129" y="146"/>
                  </a:moveTo>
                  <a:cubicBezTo>
                    <a:pt x="129" y="146"/>
                    <a:pt x="129" y="146"/>
                    <a:pt x="129" y="146"/>
                  </a:cubicBezTo>
                  <a:cubicBezTo>
                    <a:pt x="129" y="146"/>
                    <a:pt x="129" y="147"/>
                    <a:pt x="129" y="147"/>
                  </a:cubicBezTo>
                  <a:cubicBezTo>
                    <a:pt x="128" y="151"/>
                    <a:pt x="128" y="151"/>
                    <a:pt x="128" y="151"/>
                  </a:cubicBezTo>
                  <a:cubicBezTo>
                    <a:pt x="127" y="155"/>
                    <a:pt x="127" y="155"/>
                    <a:pt x="127" y="155"/>
                  </a:cubicBezTo>
                  <a:cubicBezTo>
                    <a:pt x="127" y="155"/>
                    <a:pt x="127" y="155"/>
                    <a:pt x="127" y="155"/>
                  </a:cubicBezTo>
                  <a:cubicBezTo>
                    <a:pt x="127" y="155"/>
                    <a:pt x="127" y="156"/>
                    <a:pt x="127" y="156"/>
                  </a:cubicBezTo>
                  <a:cubicBezTo>
                    <a:pt x="126" y="157"/>
                    <a:pt x="126" y="158"/>
                    <a:pt x="125" y="159"/>
                  </a:cubicBezTo>
                  <a:cubicBezTo>
                    <a:pt x="122" y="163"/>
                    <a:pt x="117" y="165"/>
                    <a:pt x="112" y="164"/>
                  </a:cubicBezTo>
                  <a:cubicBezTo>
                    <a:pt x="108" y="162"/>
                    <a:pt x="105" y="159"/>
                    <a:pt x="104" y="155"/>
                  </a:cubicBezTo>
                  <a:cubicBezTo>
                    <a:pt x="103" y="153"/>
                    <a:pt x="103" y="151"/>
                    <a:pt x="104" y="149"/>
                  </a:cubicBezTo>
                  <a:cubicBezTo>
                    <a:pt x="104" y="149"/>
                    <a:pt x="104" y="149"/>
                    <a:pt x="104" y="149"/>
                  </a:cubicBezTo>
                  <a:cubicBezTo>
                    <a:pt x="104" y="149"/>
                    <a:pt x="104" y="148"/>
                    <a:pt x="104" y="148"/>
                  </a:cubicBezTo>
                  <a:cubicBezTo>
                    <a:pt x="104" y="147"/>
                    <a:pt x="104" y="147"/>
                    <a:pt x="104" y="147"/>
                  </a:cubicBezTo>
                  <a:cubicBezTo>
                    <a:pt x="106" y="140"/>
                    <a:pt x="106" y="140"/>
                    <a:pt x="106" y="140"/>
                  </a:cubicBezTo>
                  <a:cubicBezTo>
                    <a:pt x="106" y="140"/>
                    <a:pt x="106" y="140"/>
                    <a:pt x="106" y="140"/>
                  </a:cubicBezTo>
                  <a:cubicBezTo>
                    <a:pt x="106" y="140"/>
                    <a:pt x="106" y="140"/>
                    <a:pt x="106" y="139"/>
                  </a:cubicBezTo>
                  <a:cubicBezTo>
                    <a:pt x="108" y="133"/>
                    <a:pt x="115" y="130"/>
                    <a:pt x="121" y="131"/>
                  </a:cubicBezTo>
                  <a:cubicBezTo>
                    <a:pt x="124" y="132"/>
                    <a:pt x="127" y="134"/>
                    <a:pt x="128" y="137"/>
                  </a:cubicBezTo>
                  <a:cubicBezTo>
                    <a:pt x="130" y="140"/>
                    <a:pt x="130" y="143"/>
                    <a:pt x="129" y="146"/>
                  </a:cubicBezTo>
                  <a:close/>
                  <a:moveTo>
                    <a:pt x="155" y="172"/>
                  </a:moveTo>
                  <a:cubicBezTo>
                    <a:pt x="154" y="175"/>
                    <a:pt x="154" y="175"/>
                    <a:pt x="154" y="175"/>
                  </a:cubicBezTo>
                  <a:cubicBezTo>
                    <a:pt x="154" y="176"/>
                    <a:pt x="154" y="176"/>
                    <a:pt x="154" y="176"/>
                  </a:cubicBezTo>
                  <a:cubicBezTo>
                    <a:pt x="154" y="176"/>
                    <a:pt x="154" y="176"/>
                    <a:pt x="154" y="176"/>
                  </a:cubicBezTo>
                  <a:cubicBezTo>
                    <a:pt x="152" y="182"/>
                    <a:pt x="146" y="186"/>
                    <a:pt x="139" y="184"/>
                  </a:cubicBezTo>
                  <a:cubicBezTo>
                    <a:pt x="136" y="183"/>
                    <a:pt x="134" y="181"/>
                    <a:pt x="132" y="179"/>
                  </a:cubicBezTo>
                  <a:cubicBezTo>
                    <a:pt x="131" y="176"/>
                    <a:pt x="130" y="173"/>
                    <a:pt x="131" y="170"/>
                  </a:cubicBezTo>
                  <a:cubicBezTo>
                    <a:pt x="131" y="170"/>
                    <a:pt x="131" y="169"/>
                    <a:pt x="131" y="169"/>
                  </a:cubicBezTo>
                  <a:cubicBezTo>
                    <a:pt x="131" y="169"/>
                    <a:pt x="131" y="169"/>
                    <a:pt x="131" y="169"/>
                  </a:cubicBezTo>
                  <a:cubicBezTo>
                    <a:pt x="134" y="160"/>
                    <a:pt x="134" y="160"/>
                    <a:pt x="134" y="160"/>
                  </a:cubicBezTo>
                  <a:cubicBezTo>
                    <a:pt x="136" y="153"/>
                    <a:pt x="136" y="153"/>
                    <a:pt x="136" y="153"/>
                  </a:cubicBezTo>
                  <a:cubicBezTo>
                    <a:pt x="138" y="147"/>
                    <a:pt x="138" y="147"/>
                    <a:pt x="138" y="147"/>
                  </a:cubicBezTo>
                  <a:cubicBezTo>
                    <a:pt x="138" y="147"/>
                    <a:pt x="138" y="146"/>
                    <a:pt x="138" y="146"/>
                  </a:cubicBezTo>
                  <a:cubicBezTo>
                    <a:pt x="138" y="146"/>
                    <a:pt x="138" y="146"/>
                    <a:pt x="138" y="146"/>
                  </a:cubicBezTo>
                  <a:cubicBezTo>
                    <a:pt x="140" y="140"/>
                    <a:pt x="147" y="136"/>
                    <a:pt x="153" y="138"/>
                  </a:cubicBezTo>
                  <a:cubicBezTo>
                    <a:pt x="156" y="139"/>
                    <a:pt x="158" y="141"/>
                    <a:pt x="160" y="144"/>
                  </a:cubicBezTo>
                  <a:cubicBezTo>
                    <a:pt x="161" y="146"/>
                    <a:pt x="162" y="149"/>
                    <a:pt x="161" y="152"/>
                  </a:cubicBezTo>
                  <a:cubicBezTo>
                    <a:pt x="161" y="153"/>
                    <a:pt x="161" y="153"/>
                    <a:pt x="161" y="153"/>
                  </a:cubicBezTo>
                  <a:cubicBezTo>
                    <a:pt x="161" y="153"/>
                    <a:pt x="161" y="153"/>
                    <a:pt x="161" y="153"/>
                  </a:cubicBezTo>
                  <a:cubicBezTo>
                    <a:pt x="158" y="164"/>
                    <a:pt x="158" y="164"/>
                    <a:pt x="158" y="164"/>
                  </a:cubicBezTo>
                  <a:lnTo>
                    <a:pt x="155" y="172"/>
                  </a:lnTo>
                  <a:close/>
                  <a:moveTo>
                    <a:pt x="187" y="181"/>
                  </a:moveTo>
                  <a:cubicBezTo>
                    <a:pt x="185" y="189"/>
                    <a:pt x="185" y="189"/>
                    <a:pt x="185" y="189"/>
                  </a:cubicBezTo>
                  <a:cubicBezTo>
                    <a:pt x="183" y="193"/>
                    <a:pt x="183" y="193"/>
                    <a:pt x="183" y="193"/>
                  </a:cubicBezTo>
                  <a:cubicBezTo>
                    <a:pt x="183" y="193"/>
                    <a:pt x="183" y="193"/>
                    <a:pt x="183" y="193"/>
                  </a:cubicBezTo>
                  <a:cubicBezTo>
                    <a:pt x="183" y="193"/>
                    <a:pt x="183" y="194"/>
                    <a:pt x="183" y="194"/>
                  </a:cubicBezTo>
                  <a:cubicBezTo>
                    <a:pt x="181" y="200"/>
                    <a:pt x="175" y="203"/>
                    <a:pt x="168" y="202"/>
                  </a:cubicBezTo>
                  <a:cubicBezTo>
                    <a:pt x="165" y="201"/>
                    <a:pt x="163" y="199"/>
                    <a:pt x="161" y="196"/>
                  </a:cubicBezTo>
                  <a:cubicBezTo>
                    <a:pt x="160" y="193"/>
                    <a:pt x="159" y="190"/>
                    <a:pt x="160" y="187"/>
                  </a:cubicBezTo>
                  <a:cubicBezTo>
                    <a:pt x="160" y="187"/>
                    <a:pt x="160" y="187"/>
                    <a:pt x="160" y="187"/>
                  </a:cubicBezTo>
                  <a:cubicBezTo>
                    <a:pt x="160" y="186"/>
                    <a:pt x="160" y="186"/>
                    <a:pt x="160" y="186"/>
                  </a:cubicBezTo>
                  <a:cubicBezTo>
                    <a:pt x="163" y="176"/>
                    <a:pt x="163" y="176"/>
                    <a:pt x="163" y="176"/>
                  </a:cubicBezTo>
                  <a:cubicBezTo>
                    <a:pt x="166" y="168"/>
                    <a:pt x="166" y="168"/>
                    <a:pt x="166" y="168"/>
                  </a:cubicBezTo>
                  <a:cubicBezTo>
                    <a:pt x="170" y="153"/>
                    <a:pt x="170" y="153"/>
                    <a:pt x="170" y="153"/>
                  </a:cubicBezTo>
                  <a:cubicBezTo>
                    <a:pt x="170" y="153"/>
                    <a:pt x="170" y="153"/>
                    <a:pt x="170" y="153"/>
                  </a:cubicBezTo>
                  <a:cubicBezTo>
                    <a:pt x="170" y="153"/>
                    <a:pt x="170" y="153"/>
                    <a:pt x="170" y="153"/>
                  </a:cubicBezTo>
                  <a:cubicBezTo>
                    <a:pt x="172" y="146"/>
                    <a:pt x="179" y="143"/>
                    <a:pt x="185" y="145"/>
                  </a:cubicBezTo>
                  <a:cubicBezTo>
                    <a:pt x="191" y="146"/>
                    <a:pt x="195" y="153"/>
                    <a:pt x="193" y="159"/>
                  </a:cubicBezTo>
                  <a:cubicBezTo>
                    <a:pt x="193" y="159"/>
                    <a:pt x="193" y="159"/>
                    <a:pt x="193" y="159"/>
                  </a:cubicBezTo>
                  <a:cubicBezTo>
                    <a:pt x="193" y="160"/>
                    <a:pt x="193" y="160"/>
                    <a:pt x="193" y="160"/>
                  </a:cubicBezTo>
                  <a:lnTo>
                    <a:pt x="187" y="181"/>
                  </a:lnTo>
                  <a:close/>
                  <a:moveTo>
                    <a:pt x="221" y="176"/>
                  </a:moveTo>
                  <a:cubicBezTo>
                    <a:pt x="221" y="176"/>
                    <a:pt x="221" y="177"/>
                    <a:pt x="221" y="177"/>
                  </a:cubicBezTo>
                  <a:cubicBezTo>
                    <a:pt x="221" y="177"/>
                    <a:pt x="221" y="177"/>
                    <a:pt x="221" y="177"/>
                  </a:cubicBezTo>
                  <a:cubicBezTo>
                    <a:pt x="215" y="198"/>
                    <a:pt x="215" y="198"/>
                    <a:pt x="215" y="198"/>
                  </a:cubicBezTo>
                  <a:cubicBezTo>
                    <a:pt x="214" y="203"/>
                    <a:pt x="214" y="203"/>
                    <a:pt x="214" y="203"/>
                  </a:cubicBezTo>
                  <a:cubicBezTo>
                    <a:pt x="214" y="203"/>
                    <a:pt x="214" y="203"/>
                    <a:pt x="214" y="203"/>
                  </a:cubicBezTo>
                  <a:cubicBezTo>
                    <a:pt x="214" y="203"/>
                    <a:pt x="214" y="203"/>
                    <a:pt x="214" y="204"/>
                  </a:cubicBezTo>
                  <a:cubicBezTo>
                    <a:pt x="213" y="204"/>
                    <a:pt x="213" y="205"/>
                    <a:pt x="213" y="205"/>
                  </a:cubicBezTo>
                  <a:cubicBezTo>
                    <a:pt x="210" y="210"/>
                    <a:pt x="204" y="213"/>
                    <a:pt x="199" y="212"/>
                  </a:cubicBezTo>
                  <a:cubicBezTo>
                    <a:pt x="193" y="210"/>
                    <a:pt x="189" y="203"/>
                    <a:pt x="191" y="197"/>
                  </a:cubicBezTo>
                  <a:cubicBezTo>
                    <a:pt x="191" y="197"/>
                    <a:pt x="191" y="197"/>
                    <a:pt x="191" y="197"/>
                  </a:cubicBezTo>
                  <a:cubicBezTo>
                    <a:pt x="191" y="196"/>
                    <a:pt x="191" y="196"/>
                    <a:pt x="191" y="196"/>
                  </a:cubicBezTo>
                  <a:cubicBezTo>
                    <a:pt x="192" y="193"/>
                    <a:pt x="192" y="193"/>
                    <a:pt x="192" y="193"/>
                  </a:cubicBezTo>
                  <a:cubicBezTo>
                    <a:pt x="194" y="185"/>
                    <a:pt x="194" y="185"/>
                    <a:pt x="194" y="185"/>
                  </a:cubicBezTo>
                  <a:cubicBezTo>
                    <a:pt x="198" y="170"/>
                    <a:pt x="198" y="170"/>
                    <a:pt x="198" y="170"/>
                  </a:cubicBezTo>
                  <a:cubicBezTo>
                    <a:pt x="198" y="170"/>
                    <a:pt x="198" y="170"/>
                    <a:pt x="198" y="170"/>
                  </a:cubicBezTo>
                  <a:cubicBezTo>
                    <a:pt x="198" y="170"/>
                    <a:pt x="198" y="170"/>
                    <a:pt x="198" y="170"/>
                  </a:cubicBezTo>
                  <a:cubicBezTo>
                    <a:pt x="200" y="164"/>
                    <a:pt x="207" y="160"/>
                    <a:pt x="213" y="162"/>
                  </a:cubicBezTo>
                  <a:cubicBezTo>
                    <a:pt x="216" y="163"/>
                    <a:pt x="219" y="165"/>
                    <a:pt x="220" y="167"/>
                  </a:cubicBezTo>
                  <a:cubicBezTo>
                    <a:pt x="222" y="170"/>
                    <a:pt x="222" y="173"/>
                    <a:pt x="221" y="176"/>
                  </a:cubicBezTo>
                  <a:close/>
                  <a:moveTo>
                    <a:pt x="261" y="212"/>
                  </a:moveTo>
                  <a:cubicBezTo>
                    <a:pt x="258" y="217"/>
                    <a:pt x="251" y="219"/>
                    <a:pt x="246" y="216"/>
                  </a:cubicBezTo>
                  <a:cubicBezTo>
                    <a:pt x="246" y="216"/>
                    <a:pt x="246" y="216"/>
                    <a:pt x="246" y="216"/>
                  </a:cubicBezTo>
                  <a:cubicBezTo>
                    <a:pt x="246" y="215"/>
                    <a:pt x="245" y="215"/>
                    <a:pt x="245" y="215"/>
                  </a:cubicBezTo>
                  <a:cubicBezTo>
                    <a:pt x="222" y="202"/>
                    <a:pt x="222" y="202"/>
                    <a:pt x="222" y="202"/>
                  </a:cubicBezTo>
                  <a:cubicBezTo>
                    <a:pt x="229" y="180"/>
                    <a:pt x="229" y="180"/>
                    <a:pt x="229" y="180"/>
                  </a:cubicBezTo>
                  <a:cubicBezTo>
                    <a:pt x="257" y="196"/>
                    <a:pt x="257" y="196"/>
                    <a:pt x="257" y="196"/>
                  </a:cubicBezTo>
                  <a:cubicBezTo>
                    <a:pt x="257" y="196"/>
                    <a:pt x="257" y="196"/>
                    <a:pt x="257" y="196"/>
                  </a:cubicBezTo>
                  <a:cubicBezTo>
                    <a:pt x="257" y="196"/>
                    <a:pt x="257" y="196"/>
                    <a:pt x="257" y="196"/>
                  </a:cubicBezTo>
                  <a:cubicBezTo>
                    <a:pt x="262" y="200"/>
                    <a:pt x="264" y="206"/>
                    <a:pt x="261" y="212"/>
                  </a:cubicBezTo>
                  <a:close/>
                  <a:moveTo>
                    <a:pt x="347" y="152"/>
                  </a:moveTo>
                  <a:cubicBezTo>
                    <a:pt x="345" y="155"/>
                    <a:pt x="341" y="157"/>
                    <a:pt x="337" y="157"/>
                  </a:cubicBezTo>
                  <a:cubicBezTo>
                    <a:pt x="335" y="157"/>
                    <a:pt x="333" y="157"/>
                    <a:pt x="332" y="156"/>
                  </a:cubicBezTo>
                  <a:cubicBezTo>
                    <a:pt x="331" y="156"/>
                    <a:pt x="331" y="156"/>
                    <a:pt x="331" y="156"/>
                  </a:cubicBezTo>
                  <a:cubicBezTo>
                    <a:pt x="331" y="156"/>
                    <a:pt x="331" y="155"/>
                    <a:pt x="331" y="155"/>
                  </a:cubicBezTo>
                  <a:cubicBezTo>
                    <a:pt x="256" y="111"/>
                    <a:pt x="256" y="111"/>
                    <a:pt x="256" y="111"/>
                  </a:cubicBezTo>
                  <a:cubicBezTo>
                    <a:pt x="255" y="111"/>
                    <a:pt x="254" y="111"/>
                    <a:pt x="253" y="111"/>
                  </a:cubicBezTo>
                  <a:cubicBezTo>
                    <a:pt x="252" y="111"/>
                    <a:pt x="251" y="112"/>
                    <a:pt x="250" y="113"/>
                  </a:cubicBezTo>
                  <a:cubicBezTo>
                    <a:pt x="250" y="114"/>
                    <a:pt x="250" y="114"/>
                    <a:pt x="250" y="114"/>
                  </a:cubicBezTo>
                  <a:cubicBezTo>
                    <a:pt x="249" y="116"/>
                    <a:pt x="250" y="118"/>
                    <a:pt x="252" y="119"/>
                  </a:cubicBezTo>
                  <a:cubicBezTo>
                    <a:pt x="316" y="157"/>
                    <a:pt x="316" y="157"/>
                    <a:pt x="316" y="157"/>
                  </a:cubicBezTo>
                  <a:cubicBezTo>
                    <a:pt x="316" y="157"/>
                    <a:pt x="317" y="157"/>
                    <a:pt x="317" y="157"/>
                  </a:cubicBezTo>
                  <a:cubicBezTo>
                    <a:pt x="317" y="158"/>
                    <a:pt x="317" y="158"/>
                    <a:pt x="317" y="158"/>
                  </a:cubicBezTo>
                  <a:cubicBezTo>
                    <a:pt x="320" y="159"/>
                    <a:pt x="321" y="162"/>
                    <a:pt x="322" y="164"/>
                  </a:cubicBezTo>
                  <a:cubicBezTo>
                    <a:pt x="323" y="167"/>
                    <a:pt x="322" y="170"/>
                    <a:pt x="321" y="173"/>
                  </a:cubicBezTo>
                  <a:cubicBezTo>
                    <a:pt x="318" y="178"/>
                    <a:pt x="311" y="180"/>
                    <a:pt x="306" y="177"/>
                  </a:cubicBezTo>
                  <a:cubicBezTo>
                    <a:pt x="306" y="177"/>
                    <a:pt x="306" y="177"/>
                    <a:pt x="305" y="177"/>
                  </a:cubicBezTo>
                  <a:cubicBezTo>
                    <a:pt x="305" y="177"/>
                    <a:pt x="305" y="176"/>
                    <a:pt x="305" y="176"/>
                  </a:cubicBezTo>
                  <a:cubicBezTo>
                    <a:pt x="244" y="140"/>
                    <a:pt x="244" y="140"/>
                    <a:pt x="244" y="140"/>
                  </a:cubicBezTo>
                  <a:cubicBezTo>
                    <a:pt x="243" y="140"/>
                    <a:pt x="242" y="140"/>
                    <a:pt x="241" y="140"/>
                  </a:cubicBezTo>
                  <a:cubicBezTo>
                    <a:pt x="240" y="140"/>
                    <a:pt x="239" y="141"/>
                    <a:pt x="238" y="142"/>
                  </a:cubicBezTo>
                  <a:cubicBezTo>
                    <a:pt x="238" y="144"/>
                    <a:pt x="238" y="144"/>
                    <a:pt x="238" y="144"/>
                  </a:cubicBezTo>
                  <a:cubicBezTo>
                    <a:pt x="237" y="146"/>
                    <a:pt x="238" y="148"/>
                    <a:pt x="239" y="149"/>
                  </a:cubicBezTo>
                  <a:cubicBezTo>
                    <a:pt x="287" y="177"/>
                    <a:pt x="287" y="177"/>
                    <a:pt x="287" y="177"/>
                  </a:cubicBezTo>
                  <a:cubicBezTo>
                    <a:pt x="287" y="177"/>
                    <a:pt x="288" y="177"/>
                    <a:pt x="288" y="177"/>
                  </a:cubicBezTo>
                  <a:cubicBezTo>
                    <a:pt x="288" y="178"/>
                    <a:pt x="288" y="178"/>
                    <a:pt x="288" y="178"/>
                  </a:cubicBezTo>
                  <a:cubicBezTo>
                    <a:pt x="293" y="181"/>
                    <a:pt x="295" y="187"/>
                    <a:pt x="292" y="193"/>
                  </a:cubicBezTo>
                  <a:cubicBezTo>
                    <a:pt x="289" y="198"/>
                    <a:pt x="282" y="200"/>
                    <a:pt x="277" y="197"/>
                  </a:cubicBezTo>
                  <a:cubicBezTo>
                    <a:pt x="276" y="197"/>
                    <a:pt x="276" y="197"/>
                    <a:pt x="276" y="197"/>
                  </a:cubicBezTo>
                  <a:cubicBezTo>
                    <a:pt x="276" y="196"/>
                    <a:pt x="276" y="196"/>
                    <a:pt x="276" y="196"/>
                  </a:cubicBezTo>
                  <a:cubicBezTo>
                    <a:pt x="231" y="170"/>
                    <a:pt x="231" y="170"/>
                    <a:pt x="231" y="170"/>
                  </a:cubicBezTo>
                  <a:cubicBezTo>
                    <a:pt x="231" y="170"/>
                    <a:pt x="230" y="170"/>
                    <a:pt x="229" y="170"/>
                  </a:cubicBezTo>
                  <a:cubicBezTo>
                    <a:pt x="229" y="168"/>
                    <a:pt x="228" y="165"/>
                    <a:pt x="227" y="163"/>
                  </a:cubicBezTo>
                  <a:cubicBezTo>
                    <a:pt x="225" y="159"/>
                    <a:pt x="221" y="155"/>
                    <a:pt x="215" y="154"/>
                  </a:cubicBezTo>
                  <a:cubicBezTo>
                    <a:pt x="211" y="153"/>
                    <a:pt x="206" y="153"/>
                    <a:pt x="201" y="155"/>
                  </a:cubicBezTo>
                  <a:cubicBezTo>
                    <a:pt x="201" y="147"/>
                    <a:pt x="195" y="139"/>
                    <a:pt x="187" y="137"/>
                  </a:cubicBezTo>
                  <a:cubicBezTo>
                    <a:pt x="180" y="135"/>
                    <a:pt x="173" y="137"/>
                    <a:pt x="168" y="142"/>
                  </a:cubicBezTo>
                  <a:cubicBezTo>
                    <a:pt x="168" y="141"/>
                    <a:pt x="167" y="140"/>
                    <a:pt x="167" y="140"/>
                  </a:cubicBezTo>
                  <a:cubicBezTo>
                    <a:pt x="164" y="135"/>
                    <a:pt x="160" y="132"/>
                    <a:pt x="155" y="130"/>
                  </a:cubicBezTo>
                  <a:cubicBezTo>
                    <a:pt x="148" y="128"/>
                    <a:pt x="141" y="130"/>
                    <a:pt x="136" y="135"/>
                  </a:cubicBezTo>
                  <a:cubicBezTo>
                    <a:pt x="136" y="134"/>
                    <a:pt x="136" y="134"/>
                    <a:pt x="135" y="133"/>
                  </a:cubicBezTo>
                  <a:cubicBezTo>
                    <a:pt x="133" y="129"/>
                    <a:pt x="129" y="125"/>
                    <a:pt x="123" y="124"/>
                  </a:cubicBezTo>
                  <a:cubicBezTo>
                    <a:pt x="122" y="123"/>
                    <a:pt x="120" y="123"/>
                    <a:pt x="118" y="123"/>
                  </a:cubicBezTo>
                  <a:cubicBezTo>
                    <a:pt x="109" y="123"/>
                    <a:pt x="101" y="129"/>
                    <a:pt x="99" y="137"/>
                  </a:cubicBezTo>
                  <a:cubicBezTo>
                    <a:pt x="99" y="137"/>
                    <a:pt x="99" y="137"/>
                    <a:pt x="99" y="137"/>
                  </a:cubicBezTo>
                  <a:cubicBezTo>
                    <a:pt x="99" y="138"/>
                    <a:pt x="99" y="138"/>
                    <a:pt x="99" y="138"/>
                  </a:cubicBezTo>
                  <a:cubicBezTo>
                    <a:pt x="98" y="140"/>
                    <a:pt x="98" y="140"/>
                    <a:pt x="98" y="140"/>
                  </a:cubicBezTo>
                  <a:cubicBezTo>
                    <a:pt x="95" y="136"/>
                    <a:pt x="95" y="136"/>
                    <a:pt x="95" y="136"/>
                  </a:cubicBezTo>
                  <a:cubicBezTo>
                    <a:pt x="125" y="60"/>
                    <a:pt x="125" y="60"/>
                    <a:pt x="125" y="60"/>
                  </a:cubicBezTo>
                  <a:cubicBezTo>
                    <a:pt x="154" y="49"/>
                    <a:pt x="154" y="49"/>
                    <a:pt x="154" y="49"/>
                  </a:cubicBezTo>
                  <a:cubicBezTo>
                    <a:pt x="148" y="54"/>
                    <a:pt x="148" y="54"/>
                    <a:pt x="148" y="54"/>
                  </a:cubicBezTo>
                  <a:cubicBezTo>
                    <a:pt x="148" y="54"/>
                    <a:pt x="147" y="54"/>
                    <a:pt x="147" y="54"/>
                  </a:cubicBezTo>
                  <a:cubicBezTo>
                    <a:pt x="147" y="54"/>
                    <a:pt x="147" y="54"/>
                    <a:pt x="147" y="54"/>
                  </a:cubicBezTo>
                  <a:cubicBezTo>
                    <a:pt x="139" y="62"/>
                    <a:pt x="138" y="76"/>
                    <a:pt x="146" y="85"/>
                  </a:cubicBezTo>
                  <a:cubicBezTo>
                    <a:pt x="150" y="89"/>
                    <a:pt x="156" y="92"/>
                    <a:pt x="162" y="92"/>
                  </a:cubicBezTo>
                  <a:cubicBezTo>
                    <a:pt x="167" y="92"/>
                    <a:pt x="172" y="90"/>
                    <a:pt x="176" y="86"/>
                  </a:cubicBezTo>
                  <a:cubicBezTo>
                    <a:pt x="176" y="86"/>
                    <a:pt x="176" y="86"/>
                    <a:pt x="176" y="86"/>
                  </a:cubicBezTo>
                  <a:cubicBezTo>
                    <a:pt x="176" y="86"/>
                    <a:pt x="176" y="86"/>
                    <a:pt x="176" y="86"/>
                  </a:cubicBezTo>
                  <a:cubicBezTo>
                    <a:pt x="200" y="64"/>
                    <a:pt x="200" y="64"/>
                    <a:pt x="200" y="64"/>
                  </a:cubicBezTo>
                  <a:cubicBezTo>
                    <a:pt x="220" y="65"/>
                    <a:pt x="220" y="65"/>
                    <a:pt x="220" y="65"/>
                  </a:cubicBezTo>
                  <a:cubicBezTo>
                    <a:pt x="266" y="92"/>
                    <a:pt x="266" y="92"/>
                    <a:pt x="266" y="92"/>
                  </a:cubicBezTo>
                  <a:cubicBezTo>
                    <a:pt x="342" y="136"/>
                    <a:pt x="342" y="136"/>
                    <a:pt x="342" y="136"/>
                  </a:cubicBezTo>
                  <a:cubicBezTo>
                    <a:pt x="342" y="136"/>
                    <a:pt x="342" y="136"/>
                    <a:pt x="343" y="136"/>
                  </a:cubicBezTo>
                  <a:cubicBezTo>
                    <a:pt x="343" y="137"/>
                    <a:pt x="343" y="137"/>
                    <a:pt x="343" y="137"/>
                  </a:cubicBezTo>
                  <a:cubicBezTo>
                    <a:pt x="348" y="140"/>
                    <a:pt x="350" y="147"/>
                    <a:pt x="347" y="152"/>
                  </a:cubicBezTo>
                  <a:close/>
                  <a:moveTo>
                    <a:pt x="375" y="142"/>
                  </a:moveTo>
                  <a:cubicBezTo>
                    <a:pt x="368" y="142"/>
                    <a:pt x="362" y="136"/>
                    <a:pt x="362" y="129"/>
                  </a:cubicBezTo>
                  <a:cubicBezTo>
                    <a:pt x="362" y="121"/>
                    <a:pt x="368" y="115"/>
                    <a:pt x="375" y="115"/>
                  </a:cubicBezTo>
                  <a:cubicBezTo>
                    <a:pt x="382" y="115"/>
                    <a:pt x="388" y="121"/>
                    <a:pt x="388" y="129"/>
                  </a:cubicBezTo>
                  <a:cubicBezTo>
                    <a:pt x="388" y="136"/>
                    <a:pt x="382" y="142"/>
                    <a:pt x="375" y="1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1" name="Icon"/>
            <p:cNvSpPr>
              <a:spLocks noChangeAspect="1" noEditPoints="1"/>
            </p:cNvSpPr>
            <p:nvPr/>
          </p:nvSpPr>
          <p:spPr bwMode="auto">
            <a:xfrm>
              <a:off x="10721091" y="6489479"/>
              <a:ext cx="438535" cy="368203"/>
            </a:xfrm>
            <a:custGeom>
              <a:avLst/>
              <a:gdLst>
                <a:gd name="T0" fmla="*/ 301 w 311"/>
                <a:gd name="T1" fmla="*/ 176 h 261"/>
                <a:gd name="T2" fmla="*/ 262 w 311"/>
                <a:gd name="T3" fmla="*/ 82 h 261"/>
                <a:gd name="T4" fmla="*/ 287 w 311"/>
                <a:gd name="T5" fmla="*/ 68 h 261"/>
                <a:gd name="T6" fmla="*/ 287 w 311"/>
                <a:gd name="T7" fmla="*/ 60 h 261"/>
                <a:gd name="T8" fmla="*/ 279 w 311"/>
                <a:gd name="T9" fmla="*/ 60 h 261"/>
                <a:gd name="T10" fmla="*/ 237 w 311"/>
                <a:gd name="T11" fmla="*/ 60 h 261"/>
                <a:gd name="T12" fmla="*/ 235 w 311"/>
                <a:gd name="T13" fmla="*/ 58 h 261"/>
                <a:gd name="T14" fmla="*/ 161 w 311"/>
                <a:gd name="T15" fmla="*/ 25 h 261"/>
                <a:gd name="T16" fmla="*/ 169 w 311"/>
                <a:gd name="T17" fmla="*/ 13 h 261"/>
                <a:gd name="T18" fmla="*/ 155 w 311"/>
                <a:gd name="T19" fmla="*/ 0 h 261"/>
                <a:gd name="T20" fmla="*/ 142 w 311"/>
                <a:gd name="T21" fmla="*/ 13 h 261"/>
                <a:gd name="T22" fmla="*/ 149 w 311"/>
                <a:gd name="T23" fmla="*/ 25 h 261"/>
                <a:gd name="T24" fmla="*/ 76 w 311"/>
                <a:gd name="T25" fmla="*/ 58 h 261"/>
                <a:gd name="T26" fmla="*/ 74 w 311"/>
                <a:gd name="T27" fmla="*/ 60 h 261"/>
                <a:gd name="T28" fmla="*/ 32 w 311"/>
                <a:gd name="T29" fmla="*/ 60 h 261"/>
                <a:gd name="T30" fmla="*/ 24 w 311"/>
                <a:gd name="T31" fmla="*/ 60 h 261"/>
                <a:gd name="T32" fmla="*/ 24 w 311"/>
                <a:gd name="T33" fmla="*/ 68 h 261"/>
                <a:gd name="T34" fmla="*/ 49 w 311"/>
                <a:gd name="T35" fmla="*/ 82 h 261"/>
                <a:gd name="T36" fmla="*/ 10 w 311"/>
                <a:gd name="T37" fmla="*/ 176 h 261"/>
                <a:gd name="T38" fmla="*/ 0 w 311"/>
                <a:gd name="T39" fmla="*/ 176 h 261"/>
                <a:gd name="T40" fmla="*/ 52 w 311"/>
                <a:gd name="T41" fmla="*/ 208 h 261"/>
                <a:gd name="T42" fmla="*/ 104 w 311"/>
                <a:gd name="T43" fmla="*/ 176 h 261"/>
                <a:gd name="T44" fmla="*/ 93 w 311"/>
                <a:gd name="T45" fmla="*/ 176 h 261"/>
                <a:gd name="T46" fmla="*/ 55 w 311"/>
                <a:gd name="T47" fmla="*/ 82 h 261"/>
                <a:gd name="T48" fmla="*/ 81 w 311"/>
                <a:gd name="T49" fmla="*/ 68 h 261"/>
                <a:gd name="T50" fmla="*/ 84 w 311"/>
                <a:gd name="T51" fmla="*/ 65 h 261"/>
                <a:gd name="T52" fmla="*/ 146 w 311"/>
                <a:gd name="T53" fmla="*/ 36 h 261"/>
                <a:gd name="T54" fmla="*/ 146 w 311"/>
                <a:gd name="T55" fmla="*/ 225 h 261"/>
                <a:gd name="T56" fmla="*/ 122 w 311"/>
                <a:gd name="T57" fmla="*/ 225 h 261"/>
                <a:gd name="T58" fmla="*/ 122 w 311"/>
                <a:gd name="T59" fmla="*/ 233 h 261"/>
                <a:gd name="T60" fmla="*/ 101 w 311"/>
                <a:gd name="T61" fmla="*/ 233 h 261"/>
                <a:gd name="T62" fmla="*/ 101 w 311"/>
                <a:gd name="T63" fmla="*/ 245 h 261"/>
                <a:gd name="T64" fmla="*/ 78 w 311"/>
                <a:gd name="T65" fmla="*/ 245 h 261"/>
                <a:gd name="T66" fmla="*/ 78 w 311"/>
                <a:gd name="T67" fmla="*/ 261 h 261"/>
                <a:gd name="T68" fmla="*/ 233 w 311"/>
                <a:gd name="T69" fmla="*/ 261 h 261"/>
                <a:gd name="T70" fmla="*/ 233 w 311"/>
                <a:gd name="T71" fmla="*/ 245 h 261"/>
                <a:gd name="T72" fmla="*/ 210 w 311"/>
                <a:gd name="T73" fmla="*/ 245 h 261"/>
                <a:gd name="T74" fmla="*/ 210 w 311"/>
                <a:gd name="T75" fmla="*/ 233 h 261"/>
                <a:gd name="T76" fmla="*/ 189 w 311"/>
                <a:gd name="T77" fmla="*/ 233 h 261"/>
                <a:gd name="T78" fmla="*/ 189 w 311"/>
                <a:gd name="T79" fmla="*/ 225 h 261"/>
                <a:gd name="T80" fmla="*/ 165 w 311"/>
                <a:gd name="T81" fmla="*/ 225 h 261"/>
                <a:gd name="T82" fmla="*/ 165 w 311"/>
                <a:gd name="T83" fmla="*/ 36 h 261"/>
                <a:gd name="T84" fmla="*/ 227 w 311"/>
                <a:gd name="T85" fmla="*/ 65 h 261"/>
                <a:gd name="T86" fmla="*/ 229 w 311"/>
                <a:gd name="T87" fmla="*/ 68 h 261"/>
                <a:gd name="T88" fmla="*/ 256 w 311"/>
                <a:gd name="T89" fmla="*/ 82 h 261"/>
                <a:gd name="T90" fmla="*/ 217 w 311"/>
                <a:gd name="T91" fmla="*/ 176 h 261"/>
                <a:gd name="T92" fmla="*/ 207 w 311"/>
                <a:gd name="T93" fmla="*/ 176 h 261"/>
                <a:gd name="T94" fmla="*/ 259 w 311"/>
                <a:gd name="T95" fmla="*/ 208 h 261"/>
                <a:gd name="T96" fmla="*/ 311 w 311"/>
                <a:gd name="T97" fmla="*/ 176 h 261"/>
                <a:gd name="T98" fmla="*/ 301 w 311"/>
                <a:gd name="T99" fmla="*/ 176 h 261"/>
                <a:gd name="T100" fmla="*/ 88 w 311"/>
                <a:gd name="T101" fmla="*/ 176 h 261"/>
                <a:gd name="T102" fmla="*/ 16 w 311"/>
                <a:gd name="T103" fmla="*/ 176 h 261"/>
                <a:gd name="T104" fmla="*/ 52 w 311"/>
                <a:gd name="T105" fmla="*/ 88 h 261"/>
                <a:gd name="T106" fmla="*/ 88 w 311"/>
                <a:gd name="T107" fmla="*/ 176 h 261"/>
                <a:gd name="T108" fmla="*/ 223 w 311"/>
                <a:gd name="T109" fmla="*/ 176 h 261"/>
                <a:gd name="T110" fmla="*/ 259 w 311"/>
                <a:gd name="T111" fmla="*/ 88 h 261"/>
                <a:gd name="T112" fmla="*/ 295 w 311"/>
                <a:gd name="T113" fmla="*/ 176 h 261"/>
                <a:gd name="T114" fmla="*/ 223 w 311"/>
                <a:gd name="T115"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261">
                  <a:moveTo>
                    <a:pt x="301" y="176"/>
                  </a:moveTo>
                  <a:cubicBezTo>
                    <a:pt x="262" y="82"/>
                    <a:pt x="262" y="82"/>
                    <a:pt x="262" y="82"/>
                  </a:cubicBezTo>
                  <a:cubicBezTo>
                    <a:pt x="270" y="81"/>
                    <a:pt x="279" y="76"/>
                    <a:pt x="287" y="68"/>
                  </a:cubicBezTo>
                  <a:cubicBezTo>
                    <a:pt x="289" y="66"/>
                    <a:pt x="289" y="63"/>
                    <a:pt x="287" y="60"/>
                  </a:cubicBezTo>
                  <a:cubicBezTo>
                    <a:pt x="284" y="58"/>
                    <a:pt x="281" y="58"/>
                    <a:pt x="279" y="60"/>
                  </a:cubicBezTo>
                  <a:cubicBezTo>
                    <a:pt x="265" y="74"/>
                    <a:pt x="251" y="74"/>
                    <a:pt x="237" y="60"/>
                  </a:cubicBezTo>
                  <a:cubicBezTo>
                    <a:pt x="235" y="58"/>
                    <a:pt x="235" y="58"/>
                    <a:pt x="235" y="58"/>
                  </a:cubicBezTo>
                  <a:cubicBezTo>
                    <a:pt x="218" y="41"/>
                    <a:pt x="203" y="26"/>
                    <a:pt x="161" y="25"/>
                  </a:cubicBezTo>
                  <a:cubicBezTo>
                    <a:pt x="166" y="23"/>
                    <a:pt x="169" y="18"/>
                    <a:pt x="169" y="13"/>
                  </a:cubicBezTo>
                  <a:cubicBezTo>
                    <a:pt x="169" y="6"/>
                    <a:pt x="163" y="0"/>
                    <a:pt x="155" y="0"/>
                  </a:cubicBezTo>
                  <a:cubicBezTo>
                    <a:pt x="148" y="0"/>
                    <a:pt x="142" y="6"/>
                    <a:pt x="142" y="13"/>
                  </a:cubicBezTo>
                  <a:cubicBezTo>
                    <a:pt x="142" y="18"/>
                    <a:pt x="145" y="23"/>
                    <a:pt x="149" y="25"/>
                  </a:cubicBezTo>
                  <a:cubicBezTo>
                    <a:pt x="108" y="26"/>
                    <a:pt x="93" y="41"/>
                    <a:pt x="76" y="58"/>
                  </a:cubicBezTo>
                  <a:cubicBezTo>
                    <a:pt x="74" y="60"/>
                    <a:pt x="74" y="60"/>
                    <a:pt x="74" y="60"/>
                  </a:cubicBezTo>
                  <a:cubicBezTo>
                    <a:pt x="59" y="74"/>
                    <a:pt x="46" y="74"/>
                    <a:pt x="32" y="60"/>
                  </a:cubicBezTo>
                  <a:cubicBezTo>
                    <a:pt x="30" y="58"/>
                    <a:pt x="27" y="58"/>
                    <a:pt x="24" y="60"/>
                  </a:cubicBezTo>
                  <a:cubicBezTo>
                    <a:pt x="22" y="63"/>
                    <a:pt x="22" y="66"/>
                    <a:pt x="24" y="68"/>
                  </a:cubicBezTo>
                  <a:cubicBezTo>
                    <a:pt x="32" y="76"/>
                    <a:pt x="41" y="81"/>
                    <a:pt x="49" y="82"/>
                  </a:cubicBezTo>
                  <a:cubicBezTo>
                    <a:pt x="10" y="176"/>
                    <a:pt x="10" y="176"/>
                    <a:pt x="10" y="176"/>
                  </a:cubicBezTo>
                  <a:cubicBezTo>
                    <a:pt x="0" y="176"/>
                    <a:pt x="0" y="176"/>
                    <a:pt x="0" y="176"/>
                  </a:cubicBezTo>
                  <a:cubicBezTo>
                    <a:pt x="10" y="195"/>
                    <a:pt x="29" y="208"/>
                    <a:pt x="52" y="208"/>
                  </a:cubicBezTo>
                  <a:cubicBezTo>
                    <a:pt x="75" y="208"/>
                    <a:pt x="94" y="195"/>
                    <a:pt x="104" y="176"/>
                  </a:cubicBezTo>
                  <a:cubicBezTo>
                    <a:pt x="93" y="176"/>
                    <a:pt x="93" y="176"/>
                    <a:pt x="93" y="176"/>
                  </a:cubicBezTo>
                  <a:cubicBezTo>
                    <a:pt x="55" y="82"/>
                    <a:pt x="55" y="82"/>
                    <a:pt x="55" y="82"/>
                  </a:cubicBezTo>
                  <a:cubicBezTo>
                    <a:pt x="64" y="81"/>
                    <a:pt x="73" y="77"/>
                    <a:pt x="81" y="68"/>
                  </a:cubicBezTo>
                  <a:cubicBezTo>
                    <a:pt x="84" y="65"/>
                    <a:pt x="84" y="65"/>
                    <a:pt x="84" y="65"/>
                  </a:cubicBezTo>
                  <a:cubicBezTo>
                    <a:pt x="100" y="50"/>
                    <a:pt x="112" y="38"/>
                    <a:pt x="146" y="36"/>
                  </a:cubicBezTo>
                  <a:cubicBezTo>
                    <a:pt x="146" y="225"/>
                    <a:pt x="146" y="225"/>
                    <a:pt x="146" y="225"/>
                  </a:cubicBezTo>
                  <a:cubicBezTo>
                    <a:pt x="122" y="225"/>
                    <a:pt x="122" y="225"/>
                    <a:pt x="122" y="225"/>
                  </a:cubicBezTo>
                  <a:cubicBezTo>
                    <a:pt x="122" y="233"/>
                    <a:pt x="122" y="233"/>
                    <a:pt x="122" y="233"/>
                  </a:cubicBezTo>
                  <a:cubicBezTo>
                    <a:pt x="101" y="233"/>
                    <a:pt x="101" y="233"/>
                    <a:pt x="101" y="233"/>
                  </a:cubicBezTo>
                  <a:cubicBezTo>
                    <a:pt x="101" y="245"/>
                    <a:pt x="101" y="245"/>
                    <a:pt x="101" y="245"/>
                  </a:cubicBezTo>
                  <a:cubicBezTo>
                    <a:pt x="78" y="245"/>
                    <a:pt x="78" y="245"/>
                    <a:pt x="78" y="245"/>
                  </a:cubicBezTo>
                  <a:cubicBezTo>
                    <a:pt x="78" y="261"/>
                    <a:pt x="78" y="261"/>
                    <a:pt x="78" y="261"/>
                  </a:cubicBezTo>
                  <a:cubicBezTo>
                    <a:pt x="233" y="261"/>
                    <a:pt x="233" y="261"/>
                    <a:pt x="233" y="261"/>
                  </a:cubicBezTo>
                  <a:cubicBezTo>
                    <a:pt x="233" y="245"/>
                    <a:pt x="233" y="245"/>
                    <a:pt x="233" y="245"/>
                  </a:cubicBezTo>
                  <a:cubicBezTo>
                    <a:pt x="210" y="245"/>
                    <a:pt x="210" y="245"/>
                    <a:pt x="210" y="245"/>
                  </a:cubicBezTo>
                  <a:cubicBezTo>
                    <a:pt x="210" y="233"/>
                    <a:pt x="210" y="233"/>
                    <a:pt x="210" y="233"/>
                  </a:cubicBezTo>
                  <a:cubicBezTo>
                    <a:pt x="189" y="233"/>
                    <a:pt x="189" y="233"/>
                    <a:pt x="189" y="233"/>
                  </a:cubicBezTo>
                  <a:cubicBezTo>
                    <a:pt x="189" y="225"/>
                    <a:pt x="189" y="225"/>
                    <a:pt x="189" y="225"/>
                  </a:cubicBezTo>
                  <a:cubicBezTo>
                    <a:pt x="165" y="225"/>
                    <a:pt x="165" y="225"/>
                    <a:pt x="165" y="225"/>
                  </a:cubicBezTo>
                  <a:cubicBezTo>
                    <a:pt x="165" y="36"/>
                    <a:pt x="165" y="36"/>
                    <a:pt x="165" y="36"/>
                  </a:cubicBezTo>
                  <a:cubicBezTo>
                    <a:pt x="199" y="38"/>
                    <a:pt x="211" y="50"/>
                    <a:pt x="227" y="65"/>
                  </a:cubicBezTo>
                  <a:cubicBezTo>
                    <a:pt x="229" y="68"/>
                    <a:pt x="229" y="68"/>
                    <a:pt x="229" y="68"/>
                  </a:cubicBezTo>
                  <a:cubicBezTo>
                    <a:pt x="238" y="77"/>
                    <a:pt x="247" y="81"/>
                    <a:pt x="256" y="82"/>
                  </a:cubicBezTo>
                  <a:cubicBezTo>
                    <a:pt x="217" y="176"/>
                    <a:pt x="217" y="176"/>
                    <a:pt x="217" y="176"/>
                  </a:cubicBezTo>
                  <a:cubicBezTo>
                    <a:pt x="207" y="176"/>
                    <a:pt x="207" y="176"/>
                    <a:pt x="207" y="176"/>
                  </a:cubicBezTo>
                  <a:cubicBezTo>
                    <a:pt x="217" y="195"/>
                    <a:pt x="236" y="208"/>
                    <a:pt x="259" y="208"/>
                  </a:cubicBezTo>
                  <a:cubicBezTo>
                    <a:pt x="282" y="208"/>
                    <a:pt x="301" y="195"/>
                    <a:pt x="311" y="176"/>
                  </a:cubicBezTo>
                  <a:lnTo>
                    <a:pt x="301" y="176"/>
                  </a:lnTo>
                  <a:close/>
                  <a:moveTo>
                    <a:pt x="88" y="176"/>
                  </a:moveTo>
                  <a:cubicBezTo>
                    <a:pt x="16" y="176"/>
                    <a:pt x="16" y="176"/>
                    <a:pt x="16" y="176"/>
                  </a:cubicBezTo>
                  <a:cubicBezTo>
                    <a:pt x="52" y="88"/>
                    <a:pt x="52" y="88"/>
                    <a:pt x="52" y="88"/>
                  </a:cubicBezTo>
                  <a:lnTo>
                    <a:pt x="88" y="176"/>
                  </a:lnTo>
                  <a:close/>
                  <a:moveTo>
                    <a:pt x="223" y="176"/>
                  </a:moveTo>
                  <a:cubicBezTo>
                    <a:pt x="259" y="88"/>
                    <a:pt x="259" y="88"/>
                    <a:pt x="259" y="88"/>
                  </a:cubicBezTo>
                  <a:cubicBezTo>
                    <a:pt x="295" y="176"/>
                    <a:pt x="295" y="176"/>
                    <a:pt x="295" y="176"/>
                  </a:cubicBezTo>
                  <a:lnTo>
                    <a:pt x="223"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2" name="Icon"/>
            <p:cNvSpPr>
              <a:spLocks noChangeAspect="1" noEditPoints="1"/>
            </p:cNvSpPr>
            <p:nvPr/>
          </p:nvSpPr>
          <p:spPr bwMode="auto">
            <a:xfrm>
              <a:off x="8881483" y="7088397"/>
              <a:ext cx="633447" cy="368203"/>
            </a:xfrm>
            <a:custGeom>
              <a:avLst/>
              <a:gdLst>
                <a:gd name="T0" fmla="*/ 418 w 544"/>
                <a:gd name="T1" fmla="*/ 95 h 315"/>
                <a:gd name="T2" fmla="*/ 332 w 544"/>
                <a:gd name="T3" fmla="*/ 39 h 315"/>
                <a:gd name="T4" fmla="*/ 197 w 544"/>
                <a:gd name="T5" fmla="*/ 39 h 315"/>
                <a:gd name="T6" fmla="*/ 187 w 544"/>
                <a:gd name="T7" fmla="*/ 0 h 315"/>
                <a:gd name="T8" fmla="*/ 175 w 544"/>
                <a:gd name="T9" fmla="*/ 39 h 315"/>
                <a:gd name="T10" fmla="*/ 155 w 544"/>
                <a:gd name="T11" fmla="*/ 18 h 315"/>
                <a:gd name="T12" fmla="*/ 127 w 544"/>
                <a:gd name="T13" fmla="*/ 39 h 315"/>
                <a:gd name="T14" fmla="*/ 99 w 544"/>
                <a:gd name="T15" fmla="*/ 60 h 315"/>
                <a:gd name="T16" fmla="*/ 97 w 544"/>
                <a:gd name="T17" fmla="*/ 97 h 315"/>
                <a:gd name="T18" fmla="*/ 26 w 544"/>
                <a:gd name="T19" fmla="*/ 118 h 315"/>
                <a:gd name="T20" fmla="*/ 41 w 544"/>
                <a:gd name="T21" fmla="*/ 182 h 315"/>
                <a:gd name="T22" fmla="*/ 21 w 544"/>
                <a:gd name="T23" fmla="*/ 233 h 315"/>
                <a:gd name="T24" fmla="*/ 544 w 544"/>
                <a:gd name="T25" fmla="*/ 163 h 315"/>
                <a:gd name="T26" fmla="*/ 116 w 544"/>
                <a:gd name="T27" fmla="*/ 152 h 315"/>
                <a:gd name="T28" fmla="*/ 74 w 544"/>
                <a:gd name="T29" fmla="*/ 134 h 315"/>
                <a:gd name="T30" fmla="*/ 116 w 544"/>
                <a:gd name="T31" fmla="*/ 152 h 315"/>
                <a:gd name="T32" fmla="*/ 187 w 544"/>
                <a:gd name="T33" fmla="*/ 69 h 315"/>
                <a:gd name="T34" fmla="*/ 145 w 544"/>
                <a:gd name="T35" fmla="*/ 87 h 315"/>
                <a:gd name="T36" fmla="*/ 187 w 544"/>
                <a:gd name="T37" fmla="*/ 152 h 315"/>
                <a:gd name="T38" fmla="*/ 145 w 544"/>
                <a:gd name="T39" fmla="*/ 134 h 315"/>
                <a:gd name="T40" fmla="*/ 187 w 544"/>
                <a:gd name="T41" fmla="*/ 152 h 315"/>
                <a:gd name="T42" fmla="*/ 258 w 544"/>
                <a:gd name="T43" fmla="*/ 69 h 315"/>
                <a:gd name="T44" fmla="*/ 215 w 544"/>
                <a:gd name="T45" fmla="*/ 87 h 315"/>
                <a:gd name="T46" fmla="*/ 259 w 544"/>
                <a:gd name="T47" fmla="*/ 152 h 315"/>
                <a:gd name="T48" fmla="*/ 216 w 544"/>
                <a:gd name="T49" fmla="*/ 134 h 315"/>
                <a:gd name="T50" fmla="*/ 259 w 544"/>
                <a:gd name="T51" fmla="*/ 152 h 315"/>
                <a:gd name="T52" fmla="*/ 329 w 544"/>
                <a:gd name="T53" fmla="*/ 69 h 315"/>
                <a:gd name="T54" fmla="*/ 286 w 544"/>
                <a:gd name="T55" fmla="*/ 87 h 315"/>
                <a:gd name="T56" fmla="*/ 330 w 544"/>
                <a:gd name="T57" fmla="*/ 152 h 315"/>
                <a:gd name="T58" fmla="*/ 287 w 544"/>
                <a:gd name="T59" fmla="*/ 134 h 315"/>
                <a:gd name="T60" fmla="*/ 330 w 544"/>
                <a:gd name="T61" fmla="*/ 152 h 315"/>
                <a:gd name="T62" fmla="*/ 358 w 544"/>
                <a:gd name="T63" fmla="*/ 152 h 315"/>
                <a:gd name="T64" fmla="*/ 401 w 544"/>
                <a:gd name="T65" fmla="*/ 134 h 315"/>
                <a:gd name="T66" fmla="*/ 485 w 544"/>
                <a:gd name="T67" fmla="*/ 195 h 315"/>
                <a:gd name="T68" fmla="*/ 485 w 544"/>
                <a:gd name="T69" fmla="*/ 182 h 315"/>
                <a:gd name="T70" fmla="*/ 485 w 544"/>
                <a:gd name="T71" fmla="*/ 195 h 315"/>
                <a:gd name="T72" fmla="*/ 490 w 544"/>
                <a:gd name="T73" fmla="*/ 315 h 315"/>
                <a:gd name="T74" fmla="*/ 396 w 544"/>
                <a:gd name="T75" fmla="*/ 315 h 315"/>
                <a:gd name="T76" fmla="*/ 302 w 544"/>
                <a:gd name="T77" fmla="*/ 315 h 315"/>
                <a:gd name="T78" fmla="*/ 208 w 544"/>
                <a:gd name="T79" fmla="*/ 315 h 315"/>
                <a:gd name="T80" fmla="*/ 114 w 544"/>
                <a:gd name="T81" fmla="*/ 315 h 315"/>
                <a:gd name="T82" fmla="*/ 20 w 544"/>
                <a:gd name="T83" fmla="*/ 315 h 315"/>
                <a:gd name="T84" fmla="*/ 56 w 544"/>
                <a:gd name="T85" fmla="*/ 270 h 315"/>
                <a:gd name="T86" fmla="*/ 77 w 544"/>
                <a:gd name="T87" fmla="*/ 270 h 315"/>
                <a:gd name="T88" fmla="*/ 150 w 544"/>
                <a:gd name="T89" fmla="*/ 270 h 315"/>
                <a:gd name="T90" fmla="*/ 172 w 544"/>
                <a:gd name="T91" fmla="*/ 270 h 315"/>
                <a:gd name="T92" fmla="*/ 245 w 544"/>
                <a:gd name="T93" fmla="*/ 270 h 315"/>
                <a:gd name="T94" fmla="*/ 266 w 544"/>
                <a:gd name="T95" fmla="*/ 270 h 315"/>
                <a:gd name="T96" fmla="*/ 339 w 544"/>
                <a:gd name="T97" fmla="*/ 270 h 315"/>
                <a:gd name="T98" fmla="*/ 360 w 544"/>
                <a:gd name="T99" fmla="*/ 270 h 315"/>
                <a:gd name="T100" fmla="*/ 433 w 544"/>
                <a:gd name="T101" fmla="*/ 270 h 315"/>
                <a:gd name="T102" fmla="*/ 454 w 544"/>
                <a:gd name="T103" fmla="*/ 27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 h="315">
                  <a:moveTo>
                    <a:pt x="481" y="163"/>
                  </a:moveTo>
                  <a:cubicBezTo>
                    <a:pt x="418" y="95"/>
                    <a:pt x="418" y="95"/>
                    <a:pt x="418" y="95"/>
                  </a:cubicBezTo>
                  <a:cubicBezTo>
                    <a:pt x="388" y="95"/>
                    <a:pt x="388" y="95"/>
                    <a:pt x="388" y="95"/>
                  </a:cubicBezTo>
                  <a:cubicBezTo>
                    <a:pt x="332" y="39"/>
                    <a:pt x="332" y="39"/>
                    <a:pt x="332" y="39"/>
                  </a:cubicBezTo>
                  <a:cubicBezTo>
                    <a:pt x="327" y="39"/>
                    <a:pt x="327" y="39"/>
                    <a:pt x="327" y="39"/>
                  </a:cubicBezTo>
                  <a:cubicBezTo>
                    <a:pt x="197" y="39"/>
                    <a:pt x="197" y="39"/>
                    <a:pt x="197" y="39"/>
                  </a:cubicBezTo>
                  <a:cubicBezTo>
                    <a:pt x="197" y="0"/>
                    <a:pt x="197" y="0"/>
                    <a:pt x="197" y="0"/>
                  </a:cubicBezTo>
                  <a:cubicBezTo>
                    <a:pt x="187" y="0"/>
                    <a:pt x="187" y="0"/>
                    <a:pt x="187" y="0"/>
                  </a:cubicBezTo>
                  <a:cubicBezTo>
                    <a:pt x="187" y="39"/>
                    <a:pt x="187" y="39"/>
                    <a:pt x="187" y="39"/>
                  </a:cubicBezTo>
                  <a:cubicBezTo>
                    <a:pt x="175" y="39"/>
                    <a:pt x="175" y="39"/>
                    <a:pt x="175" y="39"/>
                  </a:cubicBezTo>
                  <a:cubicBezTo>
                    <a:pt x="175" y="18"/>
                    <a:pt x="175" y="18"/>
                    <a:pt x="175" y="18"/>
                  </a:cubicBezTo>
                  <a:cubicBezTo>
                    <a:pt x="155" y="18"/>
                    <a:pt x="155" y="18"/>
                    <a:pt x="155" y="18"/>
                  </a:cubicBezTo>
                  <a:cubicBezTo>
                    <a:pt x="155" y="39"/>
                    <a:pt x="155" y="39"/>
                    <a:pt x="155" y="39"/>
                  </a:cubicBezTo>
                  <a:cubicBezTo>
                    <a:pt x="127" y="39"/>
                    <a:pt x="127" y="39"/>
                    <a:pt x="127" y="39"/>
                  </a:cubicBezTo>
                  <a:cubicBezTo>
                    <a:pt x="99" y="39"/>
                    <a:pt x="99" y="39"/>
                    <a:pt x="99" y="39"/>
                  </a:cubicBezTo>
                  <a:cubicBezTo>
                    <a:pt x="99" y="60"/>
                    <a:pt x="99" y="60"/>
                    <a:pt x="99" y="60"/>
                  </a:cubicBezTo>
                  <a:cubicBezTo>
                    <a:pt x="116" y="60"/>
                    <a:pt x="116" y="60"/>
                    <a:pt x="116" y="60"/>
                  </a:cubicBezTo>
                  <a:cubicBezTo>
                    <a:pt x="97" y="97"/>
                    <a:pt x="97" y="97"/>
                    <a:pt x="97" y="97"/>
                  </a:cubicBezTo>
                  <a:cubicBezTo>
                    <a:pt x="26" y="97"/>
                    <a:pt x="26" y="97"/>
                    <a:pt x="26" y="97"/>
                  </a:cubicBezTo>
                  <a:cubicBezTo>
                    <a:pt x="26" y="118"/>
                    <a:pt x="26" y="118"/>
                    <a:pt x="26" y="118"/>
                  </a:cubicBezTo>
                  <a:cubicBezTo>
                    <a:pt x="41" y="118"/>
                    <a:pt x="41" y="118"/>
                    <a:pt x="41" y="118"/>
                  </a:cubicBezTo>
                  <a:cubicBezTo>
                    <a:pt x="41" y="182"/>
                    <a:pt x="41" y="182"/>
                    <a:pt x="41" y="182"/>
                  </a:cubicBezTo>
                  <a:cubicBezTo>
                    <a:pt x="0" y="182"/>
                    <a:pt x="0" y="182"/>
                    <a:pt x="0" y="182"/>
                  </a:cubicBezTo>
                  <a:cubicBezTo>
                    <a:pt x="21" y="233"/>
                    <a:pt x="21" y="233"/>
                    <a:pt x="21" y="233"/>
                  </a:cubicBezTo>
                  <a:cubicBezTo>
                    <a:pt x="493" y="233"/>
                    <a:pt x="493" y="233"/>
                    <a:pt x="493" y="233"/>
                  </a:cubicBezTo>
                  <a:cubicBezTo>
                    <a:pt x="544" y="163"/>
                    <a:pt x="544" y="163"/>
                    <a:pt x="544" y="163"/>
                  </a:cubicBezTo>
                  <a:lnTo>
                    <a:pt x="481" y="163"/>
                  </a:lnTo>
                  <a:close/>
                  <a:moveTo>
                    <a:pt x="116" y="152"/>
                  </a:moveTo>
                  <a:cubicBezTo>
                    <a:pt x="74" y="152"/>
                    <a:pt x="74" y="152"/>
                    <a:pt x="74" y="152"/>
                  </a:cubicBezTo>
                  <a:cubicBezTo>
                    <a:pt x="74" y="134"/>
                    <a:pt x="74" y="134"/>
                    <a:pt x="74" y="134"/>
                  </a:cubicBezTo>
                  <a:cubicBezTo>
                    <a:pt x="116" y="134"/>
                    <a:pt x="116" y="134"/>
                    <a:pt x="116" y="134"/>
                  </a:cubicBezTo>
                  <a:lnTo>
                    <a:pt x="116" y="152"/>
                  </a:lnTo>
                  <a:close/>
                  <a:moveTo>
                    <a:pt x="145" y="69"/>
                  </a:moveTo>
                  <a:cubicBezTo>
                    <a:pt x="187" y="69"/>
                    <a:pt x="187" y="69"/>
                    <a:pt x="187" y="69"/>
                  </a:cubicBezTo>
                  <a:cubicBezTo>
                    <a:pt x="187" y="87"/>
                    <a:pt x="187" y="87"/>
                    <a:pt x="187" y="87"/>
                  </a:cubicBezTo>
                  <a:cubicBezTo>
                    <a:pt x="145" y="87"/>
                    <a:pt x="145" y="87"/>
                    <a:pt x="145" y="87"/>
                  </a:cubicBezTo>
                  <a:lnTo>
                    <a:pt x="145" y="69"/>
                  </a:lnTo>
                  <a:close/>
                  <a:moveTo>
                    <a:pt x="187" y="152"/>
                  </a:moveTo>
                  <a:cubicBezTo>
                    <a:pt x="145" y="152"/>
                    <a:pt x="145" y="152"/>
                    <a:pt x="145" y="152"/>
                  </a:cubicBezTo>
                  <a:cubicBezTo>
                    <a:pt x="145" y="134"/>
                    <a:pt x="145" y="134"/>
                    <a:pt x="145" y="134"/>
                  </a:cubicBezTo>
                  <a:cubicBezTo>
                    <a:pt x="187" y="134"/>
                    <a:pt x="187" y="134"/>
                    <a:pt x="187" y="134"/>
                  </a:cubicBezTo>
                  <a:lnTo>
                    <a:pt x="187" y="152"/>
                  </a:lnTo>
                  <a:close/>
                  <a:moveTo>
                    <a:pt x="215" y="69"/>
                  </a:moveTo>
                  <a:cubicBezTo>
                    <a:pt x="258" y="69"/>
                    <a:pt x="258" y="69"/>
                    <a:pt x="258" y="69"/>
                  </a:cubicBezTo>
                  <a:cubicBezTo>
                    <a:pt x="258" y="87"/>
                    <a:pt x="258" y="87"/>
                    <a:pt x="258" y="87"/>
                  </a:cubicBezTo>
                  <a:cubicBezTo>
                    <a:pt x="215" y="87"/>
                    <a:pt x="215" y="87"/>
                    <a:pt x="215" y="87"/>
                  </a:cubicBezTo>
                  <a:lnTo>
                    <a:pt x="215" y="69"/>
                  </a:lnTo>
                  <a:close/>
                  <a:moveTo>
                    <a:pt x="259" y="152"/>
                  </a:moveTo>
                  <a:cubicBezTo>
                    <a:pt x="216" y="152"/>
                    <a:pt x="216" y="152"/>
                    <a:pt x="216" y="152"/>
                  </a:cubicBezTo>
                  <a:cubicBezTo>
                    <a:pt x="216" y="134"/>
                    <a:pt x="216" y="134"/>
                    <a:pt x="216" y="134"/>
                  </a:cubicBezTo>
                  <a:cubicBezTo>
                    <a:pt x="259" y="134"/>
                    <a:pt x="259" y="134"/>
                    <a:pt x="259" y="134"/>
                  </a:cubicBezTo>
                  <a:lnTo>
                    <a:pt x="259" y="152"/>
                  </a:lnTo>
                  <a:close/>
                  <a:moveTo>
                    <a:pt x="286" y="69"/>
                  </a:moveTo>
                  <a:cubicBezTo>
                    <a:pt x="329" y="69"/>
                    <a:pt x="329" y="69"/>
                    <a:pt x="329" y="69"/>
                  </a:cubicBezTo>
                  <a:cubicBezTo>
                    <a:pt x="329" y="87"/>
                    <a:pt x="329" y="87"/>
                    <a:pt x="329" y="87"/>
                  </a:cubicBezTo>
                  <a:cubicBezTo>
                    <a:pt x="286" y="87"/>
                    <a:pt x="286" y="87"/>
                    <a:pt x="286" y="87"/>
                  </a:cubicBezTo>
                  <a:lnTo>
                    <a:pt x="286" y="69"/>
                  </a:lnTo>
                  <a:close/>
                  <a:moveTo>
                    <a:pt x="330" y="152"/>
                  </a:moveTo>
                  <a:cubicBezTo>
                    <a:pt x="287" y="152"/>
                    <a:pt x="287" y="152"/>
                    <a:pt x="287" y="152"/>
                  </a:cubicBezTo>
                  <a:cubicBezTo>
                    <a:pt x="287" y="134"/>
                    <a:pt x="287" y="134"/>
                    <a:pt x="287" y="134"/>
                  </a:cubicBezTo>
                  <a:cubicBezTo>
                    <a:pt x="330" y="134"/>
                    <a:pt x="330" y="134"/>
                    <a:pt x="330" y="134"/>
                  </a:cubicBezTo>
                  <a:lnTo>
                    <a:pt x="330" y="152"/>
                  </a:lnTo>
                  <a:close/>
                  <a:moveTo>
                    <a:pt x="401" y="152"/>
                  </a:moveTo>
                  <a:cubicBezTo>
                    <a:pt x="358" y="152"/>
                    <a:pt x="358" y="152"/>
                    <a:pt x="358" y="152"/>
                  </a:cubicBezTo>
                  <a:cubicBezTo>
                    <a:pt x="358" y="134"/>
                    <a:pt x="358" y="134"/>
                    <a:pt x="358" y="134"/>
                  </a:cubicBezTo>
                  <a:cubicBezTo>
                    <a:pt x="401" y="134"/>
                    <a:pt x="401" y="134"/>
                    <a:pt x="401" y="134"/>
                  </a:cubicBezTo>
                  <a:lnTo>
                    <a:pt x="401" y="152"/>
                  </a:lnTo>
                  <a:close/>
                  <a:moveTo>
                    <a:pt x="485" y="195"/>
                  </a:moveTo>
                  <a:cubicBezTo>
                    <a:pt x="481" y="195"/>
                    <a:pt x="478" y="192"/>
                    <a:pt x="478" y="189"/>
                  </a:cubicBezTo>
                  <a:cubicBezTo>
                    <a:pt x="478" y="185"/>
                    <a:pt x="481" y="182"/>
                    <a:pt x="485" y="182"/>
                  </a:cubicBezTo>
                  <a:cubicBezTo>
                    <a:pt x="489" y="182"/>
                    <a:pt x="492" y="185"/>
                    <a:pt x="492" y="189"/>
                  </a:cubicBezTo>
                  <a:cubicBezTo>
                    <a:pt x="492" y="192"/>
                    <a:pt x="489" y="195"/>
                    <a:pt x="485" y="195"/>
                  </a:cubicBezTo>
                  <a:close/>
                  <a:moveTo>
                    <a:pt x="490" y="289"/>
                  </a:moveTo>
                  <a:cubicBezTo>
                    <a:pt x="490" y="315"/>
                    <a:pt x="490" y="315"/>
                    <a:pt x="490" y="315"/>
                  </a:cubicBezTo>
                  <a:cubicBezTo>
                    <a:pt x="473" y="315"/>
                    <a:pt x="456" y="308"/>
                    <a:pt x="443" y="297"/>
                  </a:cubicBezTo>
                  <a:cubicBezTo>
                    <a:pt x="431" y="308"/>
                    <a:pt x="414" y="315"/>
                    <a:pt x="396" y="315"/>
                  </a:cubicBezTo>
                  <a:cubicBezTo>
                    <a:pt x="379" y="315"/>
                    <a:pt x="362" y="308"/>
                    <a:pt x="349" y="297"/>
                  </a:cubicBezTo>
                  <a:cubicBezTo>
                    <a:pt x="336" y="308"/>
                    <a:pt x="320" y="315"/>
                    <a:pt x="302" y="315"/>
                  </a:cubicBezTo>
                  <a:cubicBezTo>
                    <a:pt x="285" y="315"/>
                    <a:pt x="268" y="308"/>
                    <a:pt x="255" y="297"/>
                  </a:cubicBezTo>
                  <a:cubicBezTo>
                    <a:pt x="242" y="308"/>
                    <a:pt x="226" y="315"/>
                    <a:pt x="208" y="315"/>
                  </a:cubicBezTo>
                  <a:cubicBezTo>
                    <a:pt x="191" y="315"/>
                    <a:pt x="174" y="308"/>
                    <a:pt x="161" y="297"/>
                  </a:cubicBezTo>
                  <a:cubicBezTo>
                    <a:pt x="148" y="308"/>
                    <a:pt x="132" y="315"/>
                    <a:pt x="114" y="315"/>
                  </a:cubicBezTo>
                  <a:cubicBezTo>
                    <a:pt x="96" y="315"/>
                    <a:pt x="80" y="308"/>
                    <a:pt x="67" y="297"/>
                  </a:cubicBezTo>
                  <a:cubicBezTo>
                    <a:pt x="54" y="308"/>
                    <a:pt x="37" y="315"/>
                    <a:pt x="20" y="315"/>
                  </a:cubicBezTo>
                  <a:cubicBezTo>
                    <a:pt x="20" y="289"/>
                    <a:pt x="20" y="289"/>
                    <a:pt x="20" y="289"/>
                  </a:cubicBezTo>
                  <a:cubicBezTo>
                    <a:pt x="34" y="289"/>
                    <a:pt x="48" y="282"/>
                    <a:pt x="56" y="270"/>
                  </a:cubicBezTo>
                  <a:cubicBezTo>
                    <a:pt x="67" y="255"/>
                    <a:pt x="67" y="255"/>
                    <a:pt x="67" y="255"/>
                  </a:cubicBezTo>
                  <a:cubicBezTo>
                    <a:pt x="77" y="270"/>
                    <a:pt x="77" y="270"/>
                    <a:pt x="77" y="270"/>
                  </a:cubicBezTo>
                  <a:cubicBezTo>
                    <a:pt x="86" y="282"/>
                    <a:pt x="99" y="289"/>
                    <a:pt x="114" y="289"/>
                  </a:cubicBezTo>
                  <a:cubicBezTo>
                    <a:pt x="128" y="289"/>
                    <a:pt x="142" y="282"/>
                    <a:pt x="150" y="270"/>
                  </a:cubicBezTo>
                  <a:cubicBezTo>
                    <a:pt x="161" y="255"/>
                    <a:pt x="161" y="255"/>
                    <a:pt x="161" y="255"/>
                  </a:cubicBezTo>
                  <a:cubicBezTo>
                    <a:pt x="172" y="270"/>
                    <a:pt x="172" y="270"/>
                    <a:pt x="172" y="270"/>
                  </a:cubicBezTo>
                  <a:cubicBezTo>
                    <a:pt x="180" y="282"/>
                    <a:pt x="194" y="289"/>
                    <a:pt x="208" y="289"/>
                  </a:cubicBezTo>
                  <a:cubicBezTo>
                    <a:pt x="223" y="289"/>
                    <a:pt x="236" y="282"/>
                    <a:pt x="245" y="270"/>
                  </a:cubicBezTo>
                  <a:cubicBezTo>
                    <a:pt x="255" y="255"/>
                    <a:pt x="255" y="255"/>
                    <a:pt x="255" y="255"/>
                  </a:cubicBezTo>
                  <a:cubicBezTo>
                    <a:pt x="266" y="270"/>
                    <a:pt x="266" y="270"/>
                    <a:pt x="266" y="270"/>
                  </a:cubicBezTo>
                  <a:cubicBezTo>
                    <a:pt x="274" y="282"/>
                    <a:pt x="288" y="289"/>
                    <a:pt x="302" y="289"/>
                  </a:cubicBezTo>
                  <a:cubicBezTo>
                    <a:pt x="317" y="289"/>
                    <a:pt x="330" y="282"/>
                    <a:pt x="339" y="270"/>
                  </a:cubicBezTo>
                  <a:cubicBezTo>
                    <a:pt x="349" y="255"/>
                    <a:pt x="349" y="255"/>
                    <a:pt x="349" y="255"/>
                  </a:cubicBezTo>
                  <a:cubicBezTo>
                    <a:pt x="360" y="270"/>
                    <a:pt x="360" y="270"/>
                    <a:pt x="360" y="270"/>
                  </a:cubicBezTo>
                  <a:cubicBezTo>
                    <a:pt x="368" y="282"/>
                    <a:pt x="382" y="289"/>
                    <a:pt x="396" y="289"/>
                  </a:cubicBezTo>
                  <a:cubicBezTo>
                    <a:pt x="411" y="289"/>
                    <a:pt x="424" y="282"/>
                    <a:pt x="433" y="270"/>
                  </a:cubicBezTo>
                  <a:cubicBezTo>
                    <a:pt x="443" y="255"/>
                    <a:pt x="443" y="255"/>
                    <a:pt x="443" y="255"/>
                  </a:cubicBezTo>
                  <a:cubicBezTo>
                    <a:pt x="454" y="270"/>
                    <a:pt x="454" y="270"/>
                    <a:pt x="454" y="270"/>
                  </a:cubicBezTo>
                  <a:cubicBezTo>
                    <a:pt x="462" y="282"/>
                    <a:pt x="476" y="289"/>
                    <a:pt x="490"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3" name="Icon"/>
            <p:cNvSpPr>
              <a:spLocks noChangeAspect="1" noEditPoints="1"/>
            </p:cNvSpPr>
            <p:nvPr/>
          </p:nvSpPr>
          <p:spPr bwMode="auto">
            <a:xfrm>
              <a:off x="7195211" y="6466288"/>
              <a:ext cx="368203" cy="414585"/>
            </a:xfrm>
            <a:custGeom>
              <a:avLst/>
              <a:gdLst>
                <a:gd name="T0" fmla="*/ 146 w 380"/>
                <a:gd name="T1" fmla="*/ 355 h 428"/>
                <a:gd name="T2" fmla="*/ 134 w 380"/>
                <a:gd name="T3" fmla="*/ 286 h 428"/>
                <a:gd name="T4" fmla="*/ 190 w 380"/>
                <a:gd name="T5" fmla="*/ 75 h 428"/>
                <a:gd name="T6" fmla="*/ 246 w 380"/>
                <a:gd name="T7" fmla="*/ 286 h 428"/>
                <a:gd name="T8" fmla="*/ 234 w 380"/>
                <a:gd name="T9" fmla="*/ 355 h 428"/>
                <a:gd name="T10" fmla="*/ 222 w 380"/>
                <a:gd name="T11" fmla="*/ 331 h 428"/>
                <a:gd name="T12" fmla="*/ 229 w 380"/>
                <a:gd name="T13" fmla="*/ 268 h 428"/>
                <a:gd name="T14" fmla="*/ 190 w 380"/>
                <a:gd name="T15" fmla="*/ 99 h 428"/>
                <a:gd name="T16" fmla="*/ 152 w 380"/>
                <a:gd name="T17" fmla="*/ 268 h 428"/>
                <a:gd name="T18" fmla="*/ 158 w 380"/>
                <a:gd name="T19" fmla="*/ 331 h 428"/>
                <a:gd name="T20" fmla="*/ 149 w 380"/>
                <a:gd name="T21" fmla="*/ 383 h 428"/>
                <a:gd name="T22" fmla="*/ 232 w 380"/>
                <a:gd name="T23" fmla="*/ 362 h 428"/>
                <a:gd name="T24" fmla="*/ 153 w 380"/>
                <a:gd name="T25" fmla="*/ 389 h 428"/>
                <a:gd name="T26" fmla="*/ 227 w 380"/>
                <a:gd name="T27" fmla="*/ 405 h 428"/>
                <a:gd name="T28" fmla="*/ 153 w 380"/>
                <a:gd name="T29" fmla="*/ 389 h 428"/>
                <a:gd name="T30" fmla="*/ 162 w 380"/>
                <a:gd name="T31" fmla="*/ 428 h 428"/>
                <a:gd name="T32" fmla="*/ 219 w 380"/>
                <a:gd name="T33" fmla="*/ 412 h 428"/>
                <a:gd name="T34" fmla="*/ 372 w 380"/>
                <a:gd name="T35" fmla="*/ 198 h 428"/>
                <a:gd name="T36" fmla="*/ 323 w 380"/>
                <a:gd name="T37" fmla="*/ 190 h 428"/>
                <a:gd name="T38" fmla="*/ 372 w 380"/>
                <a:gd name="T39" fmla="*/ 182 h 428"/>
                <a:gd name="T40" fmla="*/ 372 w 380"/>
                <a:gd name="T41" fmla="*/ 198 h 428"/>
                <a:gd name="T42" fmla="*/ 8 w 380"/>
                <a:gd name="T43" fmla="*/ 198 h 428"/>
                <a:gd name="T44" fmla="*/ 8 w 380"/>
                <a:gd name="T45" fmla="*/ 182 h 428"/>
                <a:gd name="T46" fmla="*/ 58 w 380"/>
                <a:gd name="T47" fmla="*/ 190 h 428"/>
                <a:gd name="T48" fmla="*/ 33 w 380"/>
                <a:gd name="T49" fmla="*/ 289 h 428"/>
                <a:gd name="T50" fmla="*/ 29 w 380"/>
                <a:gd name="T51" fmla="*/ 274 h 428"/>
                <a:gd name="T52" fmla="*/ 76 w 380"/>
                <a:gd name="T53" fmla="*/ 256 h 428"/>
                <a:gd name="T54" fmla="*/ 37 w 380"/>
                <a:gd name="T55" fmla="*/ 288 h 428"/>
                <a:gd name="T56" fmla="*/ 312 w 380"/>
                <a:gd name="T57" fmla="*/ 128 h 428"/>
                <a:gd name="T58" fmla="*/ 308 w 380"/>
                <a:gd name="T59" fmla="*/ 113 h 428"/>
                <a:gd name="T60" fmla="*/ 355 w 380"/>
                <a:gd name="T61" fmla="*/ 95 h 428"/>
                <a:gd name="T62" fmla="*/ 316 w 380"/>
                <a:gd name="T63" fmla="*/ 127 h 428"/>
                <a:gd name="T64" fmla="*/ 267 w 380"/>
                <a:gd name="T65" fmla="*/ 72 h 428"/>
                <a:gd name="T66" fmla="*/ 285 w 380"/>
                <a:gd name="T67" fmla="*/ 26 h 428"/>
                <a:gd name="T68" fmla="*/ 254 w 380"/>
                <a:gd name="T69" fmla="*/ 64 h 428"/>
                <a:gd name="T70" fmla="*/ 260 w 380"/>
                <a:gd name="T71" fmla="*/ 76 h 428"/>
                <a:gd name="T72" fmla="*/ 198 w 380"/>
                <a:gd name="T73" fmla="*/ 50 h 428"/>
                <a:gd name="T74" fmla="*/ 190 w 380"/>
                <a:gd name="T75" fmla="*/ 0 h 428"/>
                <a:gd name="T76" fmla="*/ 182 w 380"/>
                <a:gd name="T77" fmla="*/ 50 h 428"/>
                <a:gd name="T78" fmla="*/ 198 w 380"/>
                <a:gd name="T79" fmla="*/ 50 h 428"/>
                <a:gd name="T80" fmla="*/ 127 w 380"/>
                <a:gd name="T81" fmla="*/ 64 h 428"/>
                <a:gd name="T82" fmla="*/ 95 w 380"/>
                <a:gd name="T83" fmla="*/ 26 h 428"/>
                <a:gd name="T84" fmla="*/ 113 w 380"/>
                <a:gd name="T85" fmla="*/ 72 h 428"/>
                <a:gd name="T86" fmla="*/ 124 w 380"/>
                <a:gd name="T87" fmla="*/ 75 h 428"/>
                <a:gd name="T88" fmla="*/ 344 w 380"/>
                <a:gd name="T89" fmla="*/ 288 h 428"/>
                <a:gd name="T90" fmla="*/ 305 w 380"/>
                <a:gd name="T91" fmla="*/ 256 h 428"/>
                <a:gd name="T92" fmla="*/ 352 w 380"/>
                <a:gd name="T93" fmla="*/ 274 h 428"/>
                <a:gd name="T94" fmla="*/ 348 w 380"/>
                <a:gd name="T95" fmla="*/ 289 h 428"/>
                <a:gd name="T96" fmla="*/ 65 w 380"/>
                <a:gd name="T97" fmla="*/ 127 h 428"/>
                <a:gd name="T98" fmla="*/ 26 w 380"/>
                <a:gd name="T99" fmla="*/ 95 h 428"/>
                <a:gd name="T100" fmla="*/ 73 w 380"/>
                <a:gd name="T101" fmla="*/ 113 h 428"/>
                <a:gd name="T102" fmla="*/ 69 w 380"/>
                <a:gd name="T103" fmla="*/ 1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428">
                  <a:moveTo>
                    <a:pt x="234" y="355"/>
                  </a:moveTo>
                  <a:cubicBezTo>
                    <a:pt x="146" y="355"/>
                    <a:pt x="146" y="355"/>
                    <a:pt x="146" y="355"/>
                  </a:cubicBezTo>
                  <a:cubicBezTo>
                    <a:pt x="140" y="355"/>
                    <a:pt x="134" y="349"/>
                    <a:pt x="134" y="343"/>
                  </a:cubicBezTo>
                  <a:cubicBezTo>
                    <a:pt x="134" y="286"/>
                    <a:pt x="134" y="286"/>
                    <a:pt x="134" y="286"/>
                  </a:cubicBezTo>
                  <a:cubicBezTo>
                    <a:pt x="99" y="266"/>
                    <a:pt x="77" y="229"/>
                    <a:pt x="77" y="188"/>
                  </a:cubicBezTo>
                  <a:cubicBezTo>
                    <a:pt x="77" y="125"/>
                    <a:pt x="128" y="75"/>
                    <a:pt x="190" y="75"/>
                  </a:cubicBezTo>
                  <a:cubicBezTo>
                    <a:pt x="253" y="75"/>
                    <a:pt x="303" y="125"/>
                    <a:pt x="303" y="188"/>
                  </a:cubicBezTo>
                  <a:cubicBezTo>
                    <a:pt x="303" y="229"/>
                    <a:pt x="282" y="266"/>
                    <a:pt x="246" y="286"/>
                  </a:cubicBezTo>
                  <a:cubicBezTo>
                    <a:pt x="246" y="343"/>
                    <a:pt x="246" y="343"/>
                    <a:pt x="246" y="343"/>
                  </a:cubicBezTo>
                  <a:cubicBezTo>
                    <a:pt x="246" y="349"/>
                    <a:pt x="241" y="355"/>
                    <a:pt x="234" y="355"/>
                  </a:cubicBezTo>
                  <a:close/>
                  <a:moveTo>
                    <a:pt x="158" y="331"/>
                  </a:moveTo>
                  <a:cubicBezTo>
                    <a:pt x="222" y="331"/>
                    <a:pt x="222" y="331"/>
                    <a:pt x="222" y="331"/>
                  </a:cubicBezTo>
                  <a:cubicBezTo>
                    <a:pt x="222" y="279"/>
                    <a:pt x="222" y="279"/>
                    <a:pt x="222" y="279"/>
                  </a:cubicBezTo>
                  <a:cubicBezTo>
                    <a:pt x="222" y="274"/>
                    <a:pt x="225" y="270"/>
                    <a:pt x="229" y="268"/>
                  </a:cubicBezTo>
                  <a:cubicBezTo>
                    <a:pt x="260" y="253"/>
                    <a:pt x="279" y="222"/>
                    <a:pt x="279" y="188"/>
                  </a:cubicBezTo>
                  <a:cubicBezTo>
                    <a:pt x="279" y="139"/>
                    <a:pt x="239" y="99"/>
                    <a:pt x="190" y="99"/>
                  </a:cubicBezTo>
                  <a:cubicBezTo>
                    <a:pt x="141" y="99"/>
                    <a:pt x="101" y="139"/>
                    <a:pt x="101" y="188"/>
                  </a:cubicBezTo>
                  <a:cubicBezTo>
                    <a:pt x="101" y="222"/>
                    <a:pt x="120" y="253"/>
                    <a:pt x="152" y="268"/>
                  </a:cubicBezTo>
                  <a:cubicBezTo>
                    <a:pt x="156" y="270"/>
                    <a:pt x="158" y="274"/>
                    <a:pt x="158" y="279"/>
                  </a:cubicBezTo>
                  <a:lnTo>
                    <a:pt x="158" y="331"/>
                  </a:lnTo>
                  <a:close/>
                  <a:moveTo>
                    <a:pt x="149" y="362"/>
                  </a:moveTo>
                  <a:cubicBezTo>
                    <a:pt x="149" y="383"/>
                    <a:pt x="149" y="383"/>
                    <a:pt x="149" y="383"/>
                  </a:cubicBezTo>
                  <a:cubicBezTo>
                    <a:pt x="232" y="383"/>
                    <a:pt x="232" y="383"/>
                    <a:pt x="232" y="383"/>
                  </a:cubicBezTo>
                  <a:cubicBezTo>
                    <a:pt x="232" y="362"/>
                    <a:pt x="232" y="362"/>
                    <a:pt x="232" y="362"/>
                  </a:cubicBezTo>
                  <a:cubicBezTo>
                    <a:pt x="149" y="362"/>
                    <a:pt x="149" y="362"/>
                    <a:pt x="149" y="362"/>
                  </a:cubicBezTo>
                  <a:close/>
                  <a:moveTo>
                    <a:pt x="153" y="389"/>
                  </a:moveTo>
                  <a:cubicBezTo>
                    <a:pt x="153" y="405"/>
                    <a:pt x="153" y="405"/>
                    <a:pt x="153" y="405"/>
                  </a:cubicBezTo>
                  <a:cubicBezTo>
                    <a:pt x="227" y="405"/>
                    <a:pt x="227" y="405"/>
                    <a:pt x="227" y="405"/>
                  </a:cubicBezTo>
                  <a:cubicBezTo>
                    <a:pt x="227" y="389"/>
                    <a:pt x="227" y="389"/>
                    <a:pt x="227" y="389"/>
                  </a:cubicBezTo>
                  <a:cubicBezTo>
                    <a:pt x="153" y="389"/>
                    <a:pt x="153" y="389"/>
                    <a:pt x="153" y="389"/>
                  </a:cubicBezTo>
                  <a:close/>
                  <a:moveTo>
                    <a:pt x="162" y="412"/>
                  </a:moveTo>
                  <a:cubicBezTo>
                    <a:pt x="162" y="428"/>
                    <a:pt x="162" y="428"/>
                    <a:pt x="162" y="428"/>
                  </a:cubicBezTo>
                  <a:cubicBezTo>
                    <a:pt x="219" y="428"/>
                    <a:pt x="219" y="428"/>
                    <a:pt x="219" y="428"/>
                  </a:cubicBezTo>
                  <a:cubicBezTo>
                    <a:pt x="219" y="412"/>
                    <a:pt x="219" y="412"/>
                    <a:pt x="219" y="412"/>
                  </a:cubicBezTo>
                  <a:cubicBezTo>
                    <a:pt x="162" y="412"/>
                    <a:pt x="162" y="412"/>
                    <a:pt x="162" y="412"/>
                  </a:cubicBezTo>
                  <a:close/>
                  <a:moveTo>
                    <a:pt x="372" y="198"/>
                  </a:moveTo>
                  <a:cubicBezTo>
                    <a:pt x="331" y="198"/>
                    <a:pt x="331" y="198"/>
                    <a:pt x="331" y="198"/>
                  </a:cubicBezTo>
                  <a:cubicBezTo>
                    <a:pt x="326" y="198"/>
                    <a:pt x="323" y="194"/>
                    <a:pt x="323" y="190"/>
                  </a:cubicBezTo>
                  <a:cubicBezTo>
                    <a:pt x="323" y="186"/>
                    <a:pt x="326" y="182"/>
                    <a:pt x="331" y="182"/>
                  </a:cubicBezTo>
                  <a:cubicBezTo>
                    <a:pt x="372" y="182"/>
                    <a:pt x="372" y="182"/>
                    <a:pt x="372" y="182"/>
                  </a:cubicBezTo>
                  <a:cubicBezTo>
                    <a:pt x="377" y="182"/>
                    <a:pt x="380" y="186"/>
                    <a:pt x="380" y="190"/>
                  </a:cubicBezTo>
                  <a:cubicBezTo>
                    <a:pt x="380" y="194"/>
                    <a:pt x="377" y="198"/>
                    <a:pt x="372" y="198"/>
                  </a:cubicBezTo>
                  <a:close/>
                  <a:moveTo>
                    <a:pt x="50" y="198"/>
                  </a:moveTo>
                  <a:cubicBezTo>
                    <a:pt x="8" y="198"/>
                    <a:pt x="8" y="198"/>
                    <a:pt x="8" y="198"/>
                  </a:cubicBezTo>
                  <a:cubicBezTo>
                    <a:pt x="4" y="198"/>
                    <a:pt x="0" y="194"/>
                    <a:pt x="0" y="190"/>
                  </a:cubicBezTo>
                  <a:cubicBezTo>
                    <a:pt x="0" y="186"/>
                    <a:pt x="4" y="182"/>
                    <a:pt x="8" y="182"/>
                  </a:cubicBezTo>
                  <a:cubicBezTo>
                    <a:pt x="50" y="182"/>
                    <a:pt x="50" y="182"/>
                    <a:pt x="50" y="182"/>
                  </a:cubicBezTo>
                  <a:cubicBezTo>
                    <a:pt x="54" y="182"/>
                    <a:pt x="58" y="186"/>
                    <a:pt x="58" y="190"/>
                  </a:cubicBezTo>
                  <a:cubicBezTo>
                    <a:pt x="58" y="194"/>
                    <a:pt x="54" y="198"/>
                    <a:pt x="50" y="198"/>
                  </a:cubicBezTo>
                  <a:close/>
                  <a:moveTo>
                    <a:pt x="33" y="289"/>
                  </a:moveTo>
                  <a:cubicBezTo>
                    <a:pt x="30" y="289"/>
                    <a:pt x="27" y="287"/>
                    <a:pt x="26" y="285"/>
                  </a:cubicBezTo>
                  <a:cubicBezTo>
                    <a:pt x="24" y="281"/>
                    <a:pt x="25" y="276"/>
                    <a:pt x="29" y="274"/>
                  </a:cubicBezTo>
                  <a:cubicBezTo>
                    <a:pt x="65" y="253"/>
                    <a:pt x="65" y="253"/>
                    <a:pt x="65" y="253"/>
                  </a:cubicBezTo>
                  <a:cubicBezTo>
                    <a:pt x="69" y="251"/>
                    <a:pt x="73" y="252"/>
                    <a:pt x="76" y="256"/>
                  </a:cubicBezTo>
                  <a:cubicBezTo>
                    <a:pt x="78" y="260"/>
                    <a:pt x="77" y="265"/>
                    <a:pt x="73" y="267"/>
                  </a:cubicBezTo>
                  <a:cubicBezTo>
                    <a:pt x="37" y="288"/>
                    <a:pt x="37" y="288"/>
                    <a:pt x="37" y="288"/>
                  </a:cubicBezTo>
                  <a:cubicBezTo>
                    <a:pt x="35" y="289"/>
                    <a:pt x="34" y="289"/>
                    <a:pt x="33" y="289"/>
                  </a:cubicBezTo>
                  <a:close/>
                  <a:moveTo>
                    <a:pt x="312" y="128"/>
                  </a:moveTo>
                  <a:cubicBezTo>
                    <a:pt x="309" y="128"/>
                    <a:pt x="306" y="126"/>
                    <a:pt x="305" y="124"/>
                  </a:cubicBezTo>
                  <a:cubicBezTo>
                    <a:pt x="303" y="120"/>
                    <a:pt x="304" y="115"/>
                    <a:pt x="308" y="113"/>
                  </a:cubicBezTo>
                  <a:cubicBezTo>
                    <a:pt x="344" y="92"/>
                    <a:pt x="344" y="92"/>
                    <a:pt x="344" y="92"/>
                  </a:cubicBezTo>
                  <a:cubicBezTo>
                    <a:pt x="348" y="90"/>
                    <a:pt x="353" y="91"/>
                    <a:pt x="355" y="95"/>
                  </a:cubicBezTo>
                  <a:cubicBezTo>
                    <a:pt x="357" y="99"/>
                    <a:pt x="356" y="104"/>
                    <a:pt x="352" y="106"/>
                  </a:cubicBezTo>
                  <a:cubicBezTo>
                    <a:pt x="316" y="127"/>
                    <a:pt x="316" y="127"/>
                    <a:pt x="316" y="127"/>
                  </a:cubicBezTo>
                  <a:cubicBezTo>
                    <a:pt x="315" y="127"/>
                    <a:pt x="313" y="128"/>
                    <a:pt x="312" y="128"/>
                  </a:cubicBezTo>
                  <a:close/>
                  <a:moveTo>
                    <a:pt x="267" y="72"/>
                  </a:moveTo>
                  <a:cubicBezTo>
                    <a:pt x="288" y="36"/>
                    <a:pt x="288" y="36"/>
                    <a:pt x="288" y="36"/>
                  </a:cubicBezTo>
                  <a:cubicBezTo>
                    <a:pt x="290" y="33"/>
                    <a:pt x="289" y="28"/>
                    <a:pt x="285" y="26"/>
                  </a:cubicBezTo>
                  <a:cubicBezTo>
                    <a:pt x="281" y="23"/>
                    <a:pt x="276" y="25"/>
                    <a:pt x="274" y="28"/>
                  </a:cubicBezTo>
                  <a:cubicBezTo>
                    <a:pt x="254" y="64"/>
                    <a:pt x="254" y="64"/>
                    <a:pt x="254" y="64"/>
                  </a:cubicBezTo>
                  <a:cubicBezTo>
                    <a:pt x="251" y="68"/>
                    <a:pt x="253" y="73"/>
                    <a:pt x="256" y="75"/>
                  </a:cubicBezTo>
                  <a:cubicBezTo>
                    <a:pt x="258" y="76"/>
                    <a:pt x="259" y="76"/>
                    <a:pt x="260" y="76"/>
                  </a:cubicBezTo>
                  <a:cubicBezTo>
                    <a:pt x="263" y="76"/>
                    <a:pt x="266" y="75"/>
                    <a:pt x="267" y="72"/>
                  </a:cubicBezTo>
                  <a:close/>
                  <a:moveTo>
                    <a:pt x="198" y="50"/>
                  </a:moveTo>
                  <a:cubicBezTo>
                    <a:pt x="198" y="8"/>
                    <a:pt x="198" y="8"/>
                    <a:pt x="198" y="8"/>
                  </a:cubicBezTo>
                  <a:cubicBezTo>
                    <a:pt x="198" y="4"/>
                    <a:pt x="195" y="0"/>
                    <a:pt x="190" y="0"/>
                  </a:cubicBezTo>
                  <a:cubicBezTo>
                    <a:pt x="186" y="0"/>
                    <a:pt x="182" y="4"/>
                    <a:pt x="182" y="8"/>
                  </a:cubicBezTo>
                  <a:cubicBezTo>
                    <a:pt x="182" y="50"/>
                    <a:pt x="182" y="50"/>
                    <a:pt x="182" y="50"/>
                  </a:cubicBezTo>
                  <a:cubicBezTo>
                    <a:pt x="182" y="54"/>
                    <a:pt x="186" y="58"/>
                    <a:pt x="190" y="58"/>
                  </a:cubicBezTo>
                  <a:cubicBezTo>
                    <a:pt x="195" y="58"/>
                    <a:pt x="198" y="54"/>
                    <a:pt x="198" y="50"/>
                  </a:cubicBezTo>
                  <a:close/>
                  <a:moveTo>
                    <a:pt x="124" y="75"/>
                  </a:moveTo>
                  <a:cubicBezTo>
                    <a:pt x="128" y="73"/>
                    <a:pt x="129" y="68"/>
                    <a:pt x="127" y="64"/>
                  </a:cubicBezTo>
                  <a:cubicBezTo>
                    <a:pt x="106" y="28"/>
                    <a:pt x="106" y="28"/>
                    <a:pt x="106" y="28"/>
                  </a:cubicBezTo>
                  <a:cubicBezTo>
                    <a:pt x="104" y="25"/>
                    <a:pt x="99" y="23"/>
                    <a:pt x="95" y="26"/>
                  </a:cubicBezTo>
                  <a:cubicBezTo>
                    <a:pt x="91" y="28"/>
                    <a:pt x="90" y="33"/>
                    <a:pt x="92" y="36"/>
                  </a:cubicBezTo>
                  <a:cubicBezTo>
                    <a:pt x="113" y="72"/>
                    <a:pt x="113" y="72"/>
                    <a:pt x="113" y="72"/>
                  </a:cubicBezTo>
                  <a:cubicBezTo>
                    <a:pt x="115" y="75"/>
                    <a:pt x="117" y="76"/>
                    <a:pt x="120" y="76"/>
                  </a:cubicBezTo>
                  <a:cubicBezTo>
                    <a:pt x="121" y="76"/>
                    <a:pt x="123" y="76"/>
                    <a:pt x="124" y="75"/>
                  </a:cubicBezTo>
                  <a:close/>
                  <a:moveTo>
                    <a:pt x="348" y="289"/>
                  </a:moveTo>
                  <a:cubicBezTo>
                    <a:pt x="346" y="289"/>
                    <a:pt x="345" y="289"/>
                    <a:pt x="344" y="288"/>
                  </a:cubicBezTo>
                  <a:cubicBezTo>
                    <a:pt x="308" y="267"/>
                    <a:pt x="308" y="267"/>
                    <a:pt x="308" y="267"/>
                  </a:cubicBezTo>
                  <a:cubicBezTo>
                    <a:pt x="304" y="265"/>
                    <a:pt x="303" y="260"/>
                    <a:pt x="305" y="256"/>
                  </a:cubicBezTo>
                  <a:cubicBezTo>
                    <a:pt x="307" y="252"/>
                    <a:pt x="312" y="251"/>
                    <a:pt x="316" y="253"/>
                  </a:cubicBezTo>
                  <a:cubicBezTo>
                    <a:pt x="352" y="274"/>
                    <a:pt x="352" y="274"/>
                    <a:pt x="352" y="274"/>
                  </a:cubicBezTo>
                  <a:cubicBezTo>
                    <a:pt x="356" y="276"/>
                    <a:pt x="357" y="281"/>
                    <a:pt x="355" y="285"/>
                  </a:cubicBezTo>
                  <a:cubicBezTo>
                    <a:pt x="353" y="287"/>
                    <a:pt x="351" y="289"/>
                    <a:pt x="348" y="289"/>
                  </a:cubicBezTo>
                  <a:close/>
                  <a:moveTo>
                    <a:pt x="69" y="128"/>
                  </a:moveTo>
                  <a:cubicBezTo>
                    <a:pt x="67" y="128"/>
                    <a:pt x="66" y="127"/>
                    <a:pt x="65" y="127"/>
                  </a:cubicBezTo>
                  <a:cubicBezTo>
                    <a:pt x="29" y="106"/>
                    <a:pt x="29" y="106"/>
                    <a:pt x="29" y="106"/>
                  </a:cubicBezTo>
                  <a:cubicBezTo>
                    <a:pt x="25" y="104"/>
                    <a:pt x="24" y="99"/>
                    <a:pt x="26" y="95"/>
                  </a:cubicBezTo>
                  <a:cubicBezTo>
                    <a:pt x="28" y="91"/>
                    <a:pt x="33" y="90"/>
                    <a:pt x="37" y="92"/>
                  </a:cubicBezTo>
                  <a:cubicBezTo>
                    <a:pt x="73" y="113"/>
                    <a:pt x="73" y="113"/>
                    <a:pt x="73" y="113"/>
                  </a:cubicBezTo>
                  <a:cubicBezTo>
                    <a:pt x="77" y="115"/>
                    <a:pt x="78" y="120"/>
                    <a:pt x="76" y="124"/>
                  </a:cubicBezTo>
                  <a:cubicBezTo>
                    <a:pt x="74" y="126"/>
                    <a:pt x="71" y="128"/>
                    <a:pt x="69" y="1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4" name="Icon"/>
            <p:cNvSpPr>
              <a:spLocks noChangeAspect="1"/>
            </p:cNvSpPr>
            <p:nvPr/>
          </p:nvSpPr>
          <p:spPr bwMode="auto">
            <a:xfrm>
              <a:off x="11321144" y="6470371"/>
              <a:ext cx="368203" cy="406418"/>
            </a:xfrm>
            <a:custGeom>
              <a:avLst/>
              <a:gdLst>
                <a:gd name="T0" fmla="*/ 243 w 299"/>
                <a:gd name="T1" fmla="*/ 218 h 330"/>
                <a:gd name="T2" fmla="*/ 205 w 299"/>
                <a:gd name="T3" fmla="*/ 233 h 330"/>
                <a:gd name="T4" fmla="*/ 111 w 299"/>
                <a:gd name="T5" fmla="*/ 177 h 330"/>
                <a:gd name="T6" fmla="*/ 112 w 299"/>
                <a:gd name="T7" fmla="*/ 165 h 330"/>
                <a:gd name="T8" fmla="*/ 111 w 299"/>
                <a:gd name="T9" fmla="*/ 157 h 330"/>
                <a:gd name="T10" fmla="*/ 207 w 299"/>
                <a:gd name="T11" fmla="*/ 100 h 330"/>
                <a:gd name="T12" fmla="*/ 243 w 299"/>
                <a:gd name="T13" fmla="*/ 113 h 330"/>
                <a:gd name="T14" fmla="*/ 299 w 299"/>
                <a:gd name="T15" fmla="*/ 57 h 330"/>
                <a:gd name="T16" fmla="*/ 243 w 299"/>
                <a:gd name="T17" fmla="*/ 0 h 330"/>
                <a:gd name="T18" fmla="*/ 187 w 299"/>
                <a:gd name="T19" fmla="*/ 57 h 330"/>
                <a:gd name="T20" fmla="*/ 188 w 299"/>
                <a:gd name="T21" fmla="*/ 65 h 330"/>
                <a:gd name="T22" fmla="*/ 92 w 299"/>
                <a:gd name="T23" fmla="*/ 122 h 330"/>
                <a:gd name="T24" fmla="*/ 56 w 299"/>
                <a:gd name="T25" fmla="*/ 109 h 330"/>
                <a:gd name="T26" fmla="*/ 0 w 299"/>
                <a:gd name="T27" fmla="*/ 165 h 330"/>
                <a:gd name="T28" fmla="*/ 56 w 299"/>
                <a:gd name="T29" fmla="*/ 221 h 330"/>
                <a:gd name="T30" fmla="*/ 90 w 299"/>
                <a:gd name="T31" fmla="*/ 210 h 330"/>
                <a:gd name="T32" fmla="*/ 187 w 299"/>
                <a:gd name="T33" fmla="*/ 268 h 330"/>
                <a:gd name="T34" fmla="*/ 187 w 299"/>
                <a:gd name="T35" fmla="*/ 274 h 330"/>
                <a:gd name="T36" fmla="*/ 243 w 299"/>
                <a:gd name="T37" fmla="*/ 330 h 330"/>
                <a:gd name="T38" fmla="*/ 299 w 299"/>
                <a:gd name="T39" fmla="*/ 274 h 330"/>
                <a:gd name="T40" fmla="*/ 243 w 299"/>
                <a:gd name="T41" fmla="*/ 2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30">
                  <a:moveTo>
                    <a:pt x="243" y="218"/>
                  </a:moveTo>
                  <a:cubicBezTo>
                    <a:pt x="228" y="218"/>
                    <a:pt x="215" y="224"/>
                    <a:pt x="205" y="233"/>
                  </a:cubicBezTo>
                  <a:cubicBezTo>
                    <a:pt x="111" y="177"/>
                    <a:pt x="111" y="177"/>
                    <a:pt x="111" y="177"/>
                  </a:cubicBezTo>
                  <a:cubicBezTo>
                    <a:pt x="112" y="173"/>
                    <a:pt x="112" y="169"/>
                    <a:pt x="112" y="165"/>
                  </a:cubicBezTo>
                  <a:cubicBezTo>
                    <a:pt x="112" y="162"/>
                    <a:pt x="112" y="159"/>
                    <a:pt x="111" y="157"/>
                  </a:cubicBezTo>
                  <a:cubicBezTo>
                    <a:pt x="207" y="100"/>
                    <a:pt x="207" y="100"/>
                    <a:pt x="207" y="100"/>
                  </a:cubicBezTo>
                  <a:cubicBezTo>
                    <a:pt x="217" y="108"/>
                    <a:pt x="229" y="113"/>
                    <a:pt x="243" y="113"/>
                  </a:cubicBezTo>
                  <a:cubicBezTo>
                    <a:pt x="274" y="113"/>
                    <a:pt x="299" y="88"/>
                    <a:pt x="299" y="57"/>
                  </a:cubicBezTo>
                  <a:cubicBezTo>
                    <a:pt x="299" y="26"/>
                    <a:pt x="274" y="0"/>
                    <a:pt x="243" y="0"/>
                  </a:cubicBezTo>
                  <a:cubicBezTo>
                    <a:pt x="212" y="0"/>
                    <a:pt x="187" y="26"/>
                    <a:pt x="187" y="57"/>
                  </a:cubicBezTo>
                  <a:cubicBezTo>
                    <a:pt x="187" y="60"/>
                    <a:pt x="187" y="62"/>
                    <a:pt x="188" y="65"/>
                  </a:cubicBezTo>
                  <a:cubicBezTo>
                    <a:pt x="92" y="122"/>
                    <a:pt x="92" y="122"/>
                    <a:pt x="92" y="122"/>
                  </a:cubicBezTo>
                  <a:cubicBezTo>
                    <a:pt x="82" y="114"/>
                    <a:pt x="70" y="109"/>
                    <a:pt x="56" y="109"/>
                  </a:cubicBezTo>
                  <a:cubicBezTo>
                    <a:pt x="25" y="109"/>
                    <a:pt x="0" y="134"/>
                    <a:pt x="0" y="165"/>
                  </a:cubicBezTo>
                  <a:cubicBezTo>
                    <a:pt x="0" y="196"/>
                    <a:pt x="25" y="221"/>
                    <a:pt x="56" y="221"/>
                  </a:cubicBezTo>
                  <a:cubicBezTo>
                    <a:pt x="69" y="221"/>
                    <a:pt x="80" y="217"/>
                    <a:pt x="90" y="210"/>
                  </a:cubicBezTo>
                  <a:cubicBezTo>
                    <a:pt x="187" y="268"/>
                    <a:pt x="187" y="268"/>
                    <a:pt x="187" y="268"/>
                  </a:cubicBezTo>
                  <a:cubicBezTo>
                    <a:pt x="187" y="270"/>
                    <a:pt x="187" y="272"/>
                    <a:pt x="187" y="274"/>
                  </a:cubicBezTo>
                  <a:cubicBezTo>
                    <a:pt x="187" y="305"/>
                    <a:pt x="212" y="330"/>
                    <a:pt x="243" y="330"/>
                  </a:cubicBezTo>
                  <a:cubicBezTo>
                    <a:pt x="274" y="330"/>
                    <a:pt x="299" y="305"/>
                    <a:pt x="299" y="274"/>
                  </a:cubicBezTo>
                  <a:cubicBezTo>
                    <a:pt x="299" y="243"/>
                    <a:pt x="274" y="218"/>
                    <a:pt x="243"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5" name="Icon"/>
            <p:cNvSpPr>
              <a:spLocks noChangeAspect="1" noEditPoints="1"/>
            </p:cNvSpPr>
            <p:nvPr/>
          </p:nvSpPr>
          <p:spPr bwMode="auto">
            <a:xfrm>
              <a:off x="8505298" y="6489479"/>
              <a:ext cx="571429" cy="368203"/>
            </a:xfrm>
            <a:custGeom>
              <a:avLst/>
              <a:gdLst>
                <a:gd name="T0" fmla="*/ 211 w 421"/>
                <a:gd name="T1" fmla="*/ 0 h 270"/>
                <a:gd name="T2" fmla="*/ 421 w 421"/>
                <a:gd name="T3" fmla="*/ 87 h 270"/>
                <a:gd name="T4" fmla="*/ 211 w 421"/>
                <a:gd name="T5" fmla="*/ 174 h 270"/>
                <a:gd name="T6" fmla="*/ 96 w 421"/>
                <a:gd name="T7" fmla="*/ 127 h 270"/>
                <a:gd name="T8" fmla="*/ 203 w 421"/>
                <a:gd name="T9" fmla="*/ 82 h 270"/>
                <a:gd name="T10" fmla="*/ 206 w 421"/>
                <a:gd name="T11" fmla="*/ 76 h 270"/>
                <a:gd name="T12" fmla="*/ 200 w 421"/>
                <a:gd name="T13" fmla="*/ 74 h 270"/>
                <a:gd name="T14" fmla="*/ 84 w 421"/>
                <a:gd name="T15" fmla="*/ 122 h 270"/>
                <a:gd name="T16" fmla="*/ 0 w 421"/>
                <a:gd name="T17" fmla="*/ 87 h 270"/>
                <a:gd name="T18" fmla="*/ 211 w 421"/>
                <a:gd name="T19" fmla="*/ 0 h 270"/>
                <a:gd name="T20" fmla="*/ 211 w 421"/>
                <a:gd name="T21" fmla="*/ 184 h 270"/>
                <a:gd name="T22" fmla="*/ 209 w 421"/>
                <a:gd name="T23" fmla="*/ 184 h 270"/>
                <a:gd name="T24" fmla="*/ 103 w 421"/>
                <a:gd name="T25" fmla="*/ 140 h 270"/>
                <a:gd name="T26" fmla="*/ 103 w 421"/>
                <a:gd name="T27" fmla="*/ 209 h 270"/>
                <a:gd name="T28" fmla="*/ 209 w 421"/>
                <a:gd name="T29" fmla="*/ 267 h 270"/>
                <a:gd name="T30" fmla="*/ 314 w 421"/>
                <a:gd name="T31" fmla="*/ 209 h 270"/>
                <a:gd name="T32" fmla="*/ 314 w 421"/>
                <a:gd name="T33" fmla="*/ 142 h 270"/>
                <a:gd name="T34" fmla="*/ 212 w 421"/>
                <a:gd name="T35" fmla="*/ 184 h 270"/>
                <a:gd name="T36" fmla="*/ 211 w 421"/>
                <a:gd name="T37" fmla="*/ 184 h 270"/>
                <a:gd name="T38" fmla="*/ 87 w 421"/>
                <a:gd name="T39" fmla="*/ 270 h 270"/>
                <a:gd name="T40" fmla="*/ 73 w 421"/>
                <a:gd name="T41" fmla="*/ 165 h 270"/>
                <a:gd name="T42" fmla="*/ 85 w 421"/>
                <a:gd name="T43" fmla="*/ 146 h 270"/>
                <a:gd name="T44" fmla="*/ 65 w 421"/>
                <a:gd name="T45" fmla="*/ 125 h 270"/>
                <a:gd name="T46" fmla="*/ 45 w 421"/>
                <a:gd name="T47" fmla="*/ 146 h 270"/>
                <a:gd name="T48" fmla="*/ 57 w 421"/>
                <a:gd name="T49" fmla="*/ 165 h 270"/>
                <a:gd name="T50" fmla="*/ 43 w 421"/>
                <a:gd name="T51" fmla="*/ 270 h 270"/>
                <a:gd name="T52" fmla="*/ 87 w 421"/>
                <a:gd name="T53"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270">
                  <a:moveTo>
                    <a:pt x="211" y="0"/>
                  </a:moveTo>
                  <a:cubicBezTo>
                    <a:pt x="421" y="87"/>
                    <a:pt x="421" y="87"/>
                    <a:pt x="421" y="87"/>
                  </a:cubicBezTo>
                  <a:cubicBezTo>
                    <a:pt x="211" y="174"/>
                    <a:pt x="211" y="174"/>
                    <a:pt x="211" y="174"/>
                  </a:cubicBezTo>
                  <a:cubicBezTo>
                    <a:pt x="96" y="127"/>
                    <a:pt x="96" y="127"/>
                    <a:pt x="96" y="127"/>
                  </a:cubicBezTo>
                  <a:cubicBezTo>
                    <a:pt x="203" y="82"/>
                    <a:pt x="203" y="82"/>
                    <a:pt x="203" y="82"/>
                  </a:cubicBezTo>
                  <a:cubicBezTo>
                    <a:pt x="206" y="81"/>
                    <a:pt x="207" y="79"/>
                    <a:pt x="206" y="76"/>
                  </a:cubicBezTo>
                  <a:cubicBezTo>
                    <a:pt x="205" y="74"/>
                    <a:pt x="202" y="73"/>
                    <a:pt x="200" y="74"/>
                  </a:cubicBezTo>
                  <a:cubicBezTo>
                    <a:pt x="84" y="122"/>
                    <a:pt x="84" y="122"/>
                    <a:pt x="84" y="122"/>
                  </a:cubicBezTo>
                  <a:cubicBezTo>
                    <a:pt x="0" y="87"/>
                    <a:pt x="0" y="87"/>
                    <a:pt x="0" y="87"/>
                  </a:cubicBezTo>
                  <a:lnTo>
                    <a:pt x="211" y="0"/>
                  </a:lnTo>
                  <a:close/>
                  <a:moveTo>
                    <a:pt x="211" y="184"/>
                  </a:moveTo>
                  <a:cubicBezTo>
                    <a:pt x="210" y="184"/>
                    <a:pt x="209" y="184"/>
                    <a:pt x="209" y="184"/>
                  </a:cubicBezTo>
                  <a:cubicBezTo>
                    <a:pt x="103" y="140"/>
                    <a:pt x="103" y="140"/>
                    <a:pt x="103" y="140"/>
                  </a:cubicBezTo>
                  <a:cubicBezTo>
                    <a:pt x="103" y="209"/>
                    <a:pt x="103" y="209"/>
                    <a:pt x="103" y="209"/>
                  </a:cubicBezTo>
                  <a:cubicBezTo>
                    <a:pt x="154" y="209"/>
                    <a:pt x="196" y="234"/>
                    <a:pt x="209" y="267"/>
                  </a:cubicBezTo>
                  <a:cubicBezTo>
                    <a:pt x="222" y="234"/>
                    <a:pt x="264" y="209"/>
                    <a:pt x="314" y="209"/>
                  </a:cubicBezTo>
                  <a:cubicBezTo>
                    <a:pt x="314" y="142"/>
                    <a:pt x="314" y="142"/>
                    <a:pt x="314" y="142"/>
                  </a:cubicBezTo>
                  <a:cubicBezTo>
                    <a:pt x="212" y="184"/>
                    <a:pt x="212" y="184"/>
                    <a:pt x="212" y="184"/>
                  </a:cubicBezTo>
                  <a:cubicBezTo>
                    <a:pt x="212" y="184"/>
                    <a:pt x="211" y="184"/>
                    <a:pt x="211" y="184"/>
                  </a:cubicBezTo>
                  <a:close/>
                  <a:moveTo>
                    <a:pt x="87" y="270"/>
                  </a:moveTo>
                  <a:cubicBezTo>
                    <a:pt x="73" y="165"/>
                    <a:pt x="73" y="165"/>
                    <a:pt x="73" y="165"/>
                  </a:cubicBezTo>
                  <a:cubicBezTo>
                    <a:pt x="80" y="161"/>
                    <a:pt x="85" y="154"/>
                    <a:pt x="85" y="146"/>
                  </a:cubicBezTo>
                  <a:cubicBezTo>
                    <a:pt x="85" y="134"/>
                    <a:pt x="76" y="125"/>
                    <a:pt x="65" y="125"/>
                  </a:cubicBezTo>
                  <a:cubicBezTo>
                    <a:pt x="54" y="125"/>
                    <a:pt x="45" y="134"/>
                    <a:pt x="45" y="146"/>
                  </a:cubicBezTo>
                  <a:cubicBezTo>
                    <a:pt x="45" y="154"/>
                    <a:pt x="50" y="161"/>
                    <a:pt x="57" y="165"/>
                  </a:cubicBezTo>
                  <a:cubicBezTo>
                    <a:pt x="43" y="270"/>
                    <a:pt x="43" y="270"/>
                    <a:pt x="43" y="270"/>
                  </a:cubicBezTo>
                  <a:lnTo>
                    <a:pt x="87"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6" name="Icon"/>
            <p:cNvSpPr>
              <a:spLocks noChangeAspect="1" noEditPoints="1"/>
            </p:cNvSpPr>
            <p:nvPr/>
          </p:nvSpPr>
          <p:spPr bwMode="auto">
            <a:xfrm>
              <a:off x="6623947" y="7029841"/>
              <a:ext cx="392016" cy="485315"/>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7" name="Icon"/>
            <p:cNvSpPr>
              <a:spLocks noChangeAspect="1" noEditPoints="1"/>
            </p:cNvSpPr>
            <p:nvPr/>
          </p:nvSpPr>
          <p:spPr bwMode="auto">
            <a:xfrm>
              <a:off x="9744613" y="6499534"/>
              <a:ext cx="279574" cy="348093"/>
            </a:xfrm>
            <a:custGeom>
              <a:avLst/>
              <a:gdLst>
                <a:gd name="T0" fmla="*/ 212 w 320"/>
                <a:gd name="T1" fmla="*/ 3 h 399"/>
                <a:gd name="T2" fmla="*/ 0 w 320"/>
                <a:gd name="T3" fmla="*/ 9 h 399"/>
                <a:gd name="T4" fmla="*/ 34 w 320"/>
                <a:gd name="T5" fmla="*/ 366 h 399"/>
                <a:gd name="T6" fmla="*/ 311 w 320"/>
                <a:gd name="T7" fmla="*/ 399 h 399"/>
                <a:gd name="T8" fmla="*/ 311 w 320"/>
                <a:gd name="T9" fmla="*/ 33 h 399"/>
                <a:gd name="T10" fmla="*/ 214 w 320"/>
                <a:gd name="T11" fmla="*/ 82 h 399"/>
                <a:gd name="T12" fmla="*/ 18 w 320"/>
                <a:gd name="T13" fmla="*/ 18 h 399"/>
                <a:gd name="T14" fmla="*/ 205 w 320"/>
                <a:gd name="T15" fmla="*/ 100 h 399"/>
                <a:gd name="T16" fmla="*/ 18 w 320"/>
                <a:gd name="T17" fmla="*/ 348 h 399"/>
                <a:gd name="T18" fmla="*/ 52 w 320"/>
                <a:gd name="T19" fmla="*/ 366 h 399"/>
                <a:gd name="T20" fmla="*/ 286 w 320"/>
                <a:gd name="T21" fmla="*/ 93 h 399"/>
                <a:gd name="T22" fmla="*/ 302 w 320"/>
                <a:gd name="T23" fmla="*/ 51 h 399"/>
                <a:gd name="T24" fmla="*/ 240 w 320"/>
                <a:gd name="T25" fmla="*/ 169 h 399"/>
                <a:gd name="T26" fmla="*/ 158 w 320"/>
                <a:gd name="T27" fmla="*/ 158 h 399"/>
                <a:gd name="T28" fmla="*/ 43 w 320"/>
                <a:gd name="T29" fmla="*/ 137 h 399"/>
                <a:gd name="T30" fmla="*/ 136 w 320"/>
                <a:gd name="T31" fmla="*/ 137 h 399"/>
                <a:gd name="T32" fmla="*/ 43 w 320"/>
                <a:gd name="T33" fmla="*/ 137 h 399"/>
                <a:gd name="T34" fmla="*/ 49 w 320"/>
                <a:gd name="T35" fmla="*/ 301 h 399"/>
                <a:gd name="T36" fmla="*/ 130 w 320"/>
                <a:gd name="T37" fmla="*/ 290 h 399"/>
                <a:gd name="T38" fmla="*/ 130 w 320"/>
                <a:gd name="T39" fmla="*/ 328 h 399"/>
                <a:gd name="T40" fmla="*/ 49 w 320"/>
                <a:gd name="T41" fmla="*/ 317 h 399"/>
                <a:gd name="T42" fmla="*/ 136 w 320"/>
                <a:gd name="T43" fmla="*/ 269 h 399"/>
                <a:gd name="T44" fmla="*/ 43 w 320"/>
                <a:gd name="T45" fmla="*/ 269 h 399"/>
                <a:gd name="T46" fmla="*/ 136 w 320"/>
                <a:gd name="T47" fmla="*/ 269 h 399"/>
                <a:gd name="T48" fmla="*/ 49 w 320"/>
                <a:gd name="T49" fmla="*/ 248 h 399"/>
                <a:gd name="T50" fmla="*/ 130 w 320"/>
                <a:gd name="T51" fmla="*/ 237 h 399"/>
                <a:gd name="T52" fmla="*/ 240 w 320"/>
                <a:gd name="T53" fmla="*/ 328 h 399"/>
                <a:gd name="T54" fmla="*/ 158 w 320"/>
                <a:gd name="T55" fmla="*/ 317 h 399"/>
                <a:gd name="T56" fmla="*/ 136 w 320"/>
                <a:gd name="T57" fmla="*/ 216 h 399"/>
                <a:gd name="T58" fmla="*/ 43 w 320"/>
                <a:gd name="T59" fmla="*/ 216 h 399"/>
                <a:gd name="T60" fmla="*/ 136 w 320"/>
                <a:gd name="T61" fmla="*/ 216 h 399"/>
                <a:gd name="T62" fmla="*/ 130 w 320"/>
                <a:gd name="T63" fmla="*/ 158 h 399"/>
                <a:gd name="T64" fmla="*/ 49 w 320"/>
                <a:gd name="T65" fmla="*/ 169 h 399"/>
                <a:gd name="T66" fmla="*/ 240 w 320"/>
                <a:gd name="T67" fmla="*/ 195 h 399"/>
                <a:gd name="T68" fmla="*/ 49 w 320"/>
                <a:gd name="T69" fmla="*/ 184 h 399"/>
                <a:gd name="T70" fmla="*/ 153 w 320"/>
                <a:gd name="T71" fmla="*/ 137 h 399"/>
                <a:gd name="T72" fmla="*/ 245 w 320"/>
                <a:gd name="T73" fmla="*/ 137 h 399"/>
                <a:gd name="T74" fmla="*/ 153 w 320"/>
                <a:gd name="T75" fmla="*/ 137 h 399"/>
                <a:gd name="T76" fmla="*/ 158 w 320"/>
                <a:gd name="T77" fmla="*/ 301 h 399"/>
                <a:gd name="T78" fmla="*/ 240 w 320"/>
                <a:gd name="T79" fmla="*/ 290 h 399"/>
                <a:gd name="T80" fmla="*/ 240 w 320"/>
                <a:gd name="T81" fmla="*/ 222 h 399"/>
                <a:gd name="T82" fmla="*/ 158 w 320"/>
                <a:gd name="T83" fmla="*/ 211 h 399"/>
                <a:gd name="T84" fmla="*/ 245 w 320"/>
                <a:gd name="T85" fmla="*/ 269 h 399"/>
                <a:gd name="T86" fmla="*/ 153 w 320"/>
                <a:gd name="T87" fmla="*/ 269 h 399"/>
                <a:gd name="T88" fmla="*/ 245 w 320"/>
                <a:gd name="T89" fmla="*/ 269 h 399"/>
                <a:gd name="T90" fmla="*/ 158 w 320"/>
                <a:gd name="T91" fmla="*/ 248 h 399"/>
                <a:gd name="T92" fmla="*/ 240 w 320"/>
                <a:gd name="T93" fmla="*/ 237 h 399"/>
                <a:gd name="T94" fmla="*/ 124 w 320"/>
                <a:gd name="T95" fmla="*/ 114 h 399"/>
                <a:gd name="T96" fmla="*/ 124 w 320"/>
                <a:gd name="T97" fmla="*/ 44 h 399"/>
                <a:gd name="T98" fmla="*/ 44 w 320"/>
                <a:gd name="T99" fmla="*/ 98 h 399"/>
                <a:gd name="T100" fmla="*/ 59 w 320"/>
                <a:gd name="T101" fmla="*/ 55 h 399"/>
                <a:gd name="T102" fmla="*/ 128 w 320"/>
                <a:gd name="T103" fmla="*/ 98 h 399"/>
                <a:gd name="T104" fmla="*/ 54 w 320"/>
                <a:gd name="T105" fmla="*/ 9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99">
                  <a:moveTo>
                    <a:pt x="311" y="33"/>
                  </a:moveTo>
                  <a:cubicBezTo>
                    <a:pt x="238" y="33"/>
                    <a:pt x="238" y="33"/>
                    <a:pt x="238" y="33"/>
                  </a:cubicBezTo>
                  <a:cubicBezTo>
                    <a:pt x="212" y="3"/>
                    <a:pt x="212" y="3"/>
                    <a:pt x="212" y="3"/>
                  </a:cubicBezTo>
                  <a:cubicBezTo>
                    <a:pt x="210" y="1"/>
                    <a:pt x="208" y="0"/>
                    <a:pt x="205" y="0"/>
                  </a:cubicBezTo>
                  <a:cubicBezTo>
                    <a:pt x="9" y="0"/>
                    <a:pt x="9" y="0"/>
                    <a:pt x="9" y="0"/>
                  </a:cubicBezTo>
                  <a:cubicBezTo>
                    <a:pt x="4" y="0"/>
                    <a:pt x="0" y="4"/>
                    <a:pt x="0" y="9"/>
                  </a:cubicBezTo>
                  <a:cubicBezTo>
                    <a:pt x="0" y="357"/>
                    <a:pt x="0" y="357"/>
                    <a:pt x="0" y="357"/>
                  </a:cubicBezTo>
                  <a:cubicBezTo>
                    <a:pt x="0" y="362"/>
                    <a:pt x="4" y="366"/>
                    <a:pt x="9" y="366"/>
                  </a:cubicBezTo>
                  <a:cubicBezTo>
                    <a:pt x="34" y="366"/>
                    <a:pt x="34" y="366"/>
                    <a:pt x="34" y="366"/>
                  </a:cubicBezTo>
                  <a:cubicBezTo>
                    <a:pt x="34" y="390"/>
                    <a:pt x="34" y="390"/>
                    <a:pt x="34" y="390"/>
                  </a:cubicBezTo>
                  <a:cubicBezTo>
                    <a:pt x="34" y="395"/>
                    <a:pt x="38" y="399"/>
                    <a:pt x="43" y="399"/>
                  </a:cubicBezTo>
                  <a:cubicBezTo>
                    <a:pt x="311" y="399"/>
                    <a:pt x="311" y="399"/>
                    <a:pt x="311" y="399"/>
                  </a:cubicBezTo>
                  <a:cubicBezTo>
                    <a:pt x="316" y="399"/>
                    <a:pt x="320" y="395"/>
                    <a:pt x="320" y="390"/>
                  </a:cubicBezTo>
                  <a:cubicBezTo>
                    <a:pt x="320" y="42"/>
                    <a:pt x="320" y="42"/>
                    <a:pt x="320" y="42"/>
                  </a:cubicBezTo>
                  <a:cubicBezTo>
                    <a:pt x="320" y="37"/>
                    <a:pt x="316" y="33"/>
                    <a:pt x="311" y="33"/>
                  </a:cubicBezTo>
                  <a:close/>
                  <a:moveTo>
                    <a:pt x="214" y="33"/>
                  </a:moveTo>
                  <a:cubicBezTo>
                    <a:pt x="256" y="82"/>
                    <a:pt x="256" y="82"/>
                    <a:pt x="256" y="82"/>
                  </a:cubicBezTo>
                  <a:cubicBezTo>
                    <a:pt x="214" y="82"/>
                    <a:pt x="214" y="82"/>
                    <a:pt x="214" y="82"/>
                  </a:cubicBezTo>
                  <a:lnTo>
                    <a:pt x="214" y="33"/>
                  </a:lnTo>
                  <a:close/>
                  <a:moveTo>
                    <a:pt x="18" y="348"/>
                  </a:moveTo>
                  <a:cubicBezTo>
                    <a:pt x="18" y="18"/>
                    <a:pt x="18" y="18"/>
                    <a:pt x="18" y="18"/>
                  </a:cubicBezTo>
                  <a:cubicBezTo>
                    <a:pt x="196" y="18"/>
                    <a:pt x="196" y="18"/>
                    <a:pt x="196" y="18"/>
                  </a:cubicBezTo>
                  <a:cubicBezTo>
                    <a:pt x="196" y="91"/>
                    <a:pt x="196" y="91"/>
                    <a:pt x="196" y="91"/>
                  </a:cubicBezTo>
                  <a:cubicBezTo>
                    <a:pt x="196" y="96"/>
                    <a:pt x="200" y="100"/>
                    <a:pt x="205" y="100"/>
                  </a:cubicBezTo>
                  <a:cubicBezTo>
                    <a:pt x="268" y="100"/>
                    <a:pt x="268" y="100"/>
                    <a:pt x="268" y="100"/>
                  </a:cubicBezTo>
                  <a:cubicBezTo>
                    <a:pt x="268" y="348"/>
                    <a:pt x="268" y="348"/>
                    <a:pt x="268" y="348"/>
                  </a:cubicBezTo>
                  <a:lnTo>
                    <a:pt x="18" y="348"/>
                  </a:lnTo>
                  <a:close/>
                  <a:moveTo>
                    <a:pt x="302" y="381"/>
                  </a:moveTo>
                  <a:cubicBezTo>
                    <a:pt x="52" y="381"/>
                    <a:pt x="52" y="381"/>
                    <a:pt x="52" y="381"/>
                  </a:cubicBezTo>
                  <a:cubicBezTo>
                    <a:pt x="52" y="366"/>
                    <a:pt x="52" y="366"/>
                    <a:pt x="52" y="366"/>
                  </a:cubicBezTo>
                  <a:cubicBezTo>
                    <a:pt x="277" y="366"/>
                    <a:pt x="277" y="366"/>
                    <a:pt x="277" y="366"/>
                  </a:cubicBezTo>
                  <a:cubicBezTo>
                    <a:pt x="282" y="366"/>
                    <a:pt x="286" y="362"/>
                    <a:pt x="286" y="357"/>
                  </a:cubicBezTo>
                  <a:cubicBezTo>
                    <a:pt x="286" y="93"/>
                    <a:pt x="286" y="93"/>
                    <a:pt x="286" y="93"/>
                  </a:cubicBezTo>
                  <a:cubicBezTo>
                    <a:pt x="286" y="91"/>
                    <a:pt x="285" y="89"/>
                    <a:pt x="284" y="87"/>
                  </a:cubicBezTo>
                  <a:cubicBezTo>
                    <a:pt x="253" y="51"/>
                    <a:pt x="253" y="51"/>
                    <a:pt x="253" y="51"/>
                  </a:cubicBezTo>
                  <a:cubicBezTo>
                    <a:pt x="302" y="51"/>
                    <a:pt x="302" y="51"/>
                    <a:pt x="302" y="51"/>
                  </a:cubicBezTo>
                  <a:lnTo>
                    <a:pt x="302" y="381"/>
                  </a:lnTo>
                  <a:close/>
                  <a:moveTo>
                    <a:pt x="245" y="163"/>
                  </a:moveTo>
                  <a:cubicBezTo>
                    <a:pt x="245" y="166"/>
                    <a:pt x="243" y="169"/>
                    <a:pt x="240" y="169"/>
                  </a:cubicBezTo>
                  <a:cubicBezTo>
                    <a:pt x="158" y="169"/>
                    <a:pt x="158" y="169"/>
                    <a:pt x="158" y="169"/>
                  </a:cubicBezTo>
                  <a:cubicBezTo>
                    <a:pt x="155" y="169"/>
                    <a:pt x="153" y="166"/>
                    <a:pt x="153" y="163"/>
                  </a:cubicBezTo>
                  <a:cubicBezTo>
                    <a:pt x="153" y="160"/>
                    <a:pt x="155" y="158"/>
                    <a:pt x="158" y="158"/>
                  </a:cubicBezTo>
                  <a:cubicBezTo>
                    <a:pt x="240" y="158"/>
                    <a:pt x="240" y="158"/>
                    <a:pt x="240" y="158"/>
                  </a:cubicBezTo>
                  <a:cubicBezTo>
                    <a:pt x="243" y="158"/>
                    <a:pt x="245" y="160"/>
                    <a:pt x="245" y="163"/>
                  </a:cubicBezTo>
                  <a:close/>
                  <a:moveTo>
                    <a:pt x="43" y="137"/>
                  </a:moveTo>
                  <a:cubicBezTo>
                    <a:pt x="43" y="134"/>
                    <a:pt x="46" y="131"/>
                    <a:pt x="49" y="131"/>
                  </a:cubicBezTo>
                  <a:cubicBezTo>
                    <a:pt x="130" y="131"/>
                    <a:pt x="130" y="131"/>
                    <a:pt x="130" y="131"/>
                  </a:cubicBezTo>
                  <a:cubicBezTo>
                    <a:pt x="133" y="131"/>
                    <a:pt x="136" y="134"/>
                    <a:pt x="136" y="137"/>
                  </a:cubicBezTo>
                  <a:cubicBezTo>
                    <a:pt x="136" y="140"/>
                    <a:pt x="133" y="142"/>
                    <a:pt x="130" y="142"/>
                  </a:cubicBezTo>
                  <a:cubicBezTo>
                    <a:pt x="49" y="142"/>
                    <a:pt x="49" y="142"/>
                    <a:pt x="49" y="142"/>
                  </a:cubicBezTo>
                  <a:cubicBezTo>
                    <a:pt x="46" y="142"/>
                    <a:pt x="43" y="140"/>
                    <a:pt x="43" y="137"/>
                  </a:cubicBezTo>
                  <a:close/>
                  <a:moveTo>
                    <a:pt x="136" y="296"/>
                  </a:moveTo>
                  <a:cubicBezTo>
                    <a:pt x="136" y="299"/>
                    <a:pt x="133" y="301"/>
                    <a:pt x="130" y="301"/>
                  </a:cubicBezTo>
                  <a:cubicBezTo>
                    <a:pt x="49" y="301"/>
                    <a:pt x="49" y="301"/>
                    <a:pt x="49" y="301"/>
                  </a:cubicBezTo>
                  <a:cubicBezTo>
                    <a:pt x="46" y="301"/>
                    <a:pt x="43" y="299"/>
                    <a:pt x="43" y="296"/>
                  </a:cubicBezTo>
                  <a:cubicBezTo>
                    <a:pt x="43" y="293"/>
                    <a:pt x="46" y="290"/>
                    <a:pt x="49" y="290"/>
                  </a:cubicBezTo>
                  <a:cubicBezTo>
                    <a:pt x="130" y="290"/>
                    <a:pt x="130" y="290"/>
                    <a:pt x="130" y="290"/>
                  </a:cubicBezTo>
                  <a:cubicBezTo>
                    <a:pt x="133" y="290"/>
                    <a:pt x="136" y="293"/>
                    <a:pt x="136" y="296"/>
                  </a:cubicBezTo>
                  <a:close/>
                  <a:moveTo>
                    <a:pt x="136" y="322"/>
                  </a:moveTo>
                  <a:cubicBezTo>
                    <a:pt x="136" y="325"/>
                    <a:pt x="133" y="328"/>
                    <a:pt x="130" y="328"/>
                  </a:cubicBezTo>
                  <a:cubicBezTo>
                    <a:pt x="49" y="328"/>
                    <a:pt x="49" y="328"/>
                    <a:pt x="49" y="328"/>
                  </a:cubicBezTo>
                  <a:cubicBezTo>
                    <a:pt x="46" y="328"/>
                    <a:pt x="43" y="325"/>
                    <a:pt x="43" y="322"/>
                  </a:cubicBezTo>
                  <a:cubicBezTo>
                    <a:pt x="43" y="319"/>
                    <a:pt x="46" y="317"/>
                    <a:pt x="49" y="317"/>
                  </a:cubicBezTo>
                  <a:cubicBezTo>
                    <a:pt x="130" y="317"/>
                    <a:pt x="130" y="317"/>
                    <a:pt x="130" y="317"/>
                  </a:cubicBezTo>
                  <a:cubicBezTo>
                    <a:pt x="133" y="317"/>
                    <a:pt x="136" y="319"/>
                    <a:pt x="136" y="322"/>
                  </a:cubicBezTo>
                  <a:close/>
                  <a:moveTo>
                    <a:pt x="136" y="269"/>
                  </a:moveTo>
                  <a:cubicBezTo>
                    <a:pt x="136" y="272"/>
                    <a:pt x="133" y="275"/>
                    <a:pt x="130" y="275"/>
                  </a:cubicBezTo>
                  <a:cubicBezTo>
                    <a:pt x="49" y="275"/>
                    <a:pt x="49" y="275"/>
                    <a:pt x="49" y="275"/>
                  </a:cubicBezTo>
                  <a:cubicBezTo>
                    <a:pt x="46" y="275"/>
                    <a:pt x="43" y="272"/>
                    <a:pt x="43" y="269"/>
                  </a:cubicBezTo>
                  <a:cubicBezTo>
                    <a:pt x="43" y="266"/>
                    <a:pt x="46" y="264"/>
                    <a:pt x="49" y="264"/>
                  </a:cubicBezTo>
                  <a:cubicBezTo>
                    <a:pt x="130" y="264"/>
                    <a:pt x="130" y="264"/>
                    <a:pt x="130" y="264"/>
                  </a:cubicBezTo>
                  <a:cubicBezTo>
                    <a:pt x="133" y="264"/>
                    <a:pt x="136" y="266"/>
                    <a:pt x="136" y="269"/>
                  </a:cubicBezTo>
                  <a:close/>
                  <a:moveTo>
                    <a:pt x="136" y="243"/>
                  </a:moveTo>
                  <a:cubicBezTo>
                    <a:pt x="136" y="246"/>
                    <a:pt x="133" y="248"/>
                    <a:pt x="130" y="248"/>
                  </a:cubicBezTo>
                  <a:cubicBezTo>
                    <a:pt x="49" y="248"/>
                    <a:pt x="49" y="248"/>
                    <a:pt x="49" y="248"/>
                  </a:cubicBezTo>
                  <a:cubicBezTo>
                    <a:pt x="46" y="248"/>
                    <a:pt x="43" y="246"/>
                    <a:pt x="43" y="243"/>
                  </a:cubicBezTo>
                  <a:cubicBezTo>
                    <a:pt x="43" y="240"/>
                    <a:pt x="46" y="237"/>
                    <a:pt x="49" y="237"/>
                  </a:cubicBezTo>
                  <a:cubicBezTo>
                    <a:pt x="130" y="237"/>
                    <a:pt x="130" y="237"/>
                    <a:pt x="130" y="237"/>
                  </a:cubicBezTo>
                  <a:cubicBezTo>
                    <a:pt x="133" y="237"/>
                    <a:pt x="136" y="240"/>
                    <a:pt x="136" y="243"/>
                  </a:cubicBezTo>
                  <a:close/>
                  <a:moveTo>
                    <a:pt x="245" y="322"/>
                  </a:moveTo>
                  <a:cubicBezTo>
                    <a:pt x="245" y="325"/>
                    <a:pt x="243" y="328"/>
                    <a:pt x="240" y="328"/>
                  </a:cubicBezTo>
                  <a:cubicBezTo>
                    <a:pt x="158" y="328"/>
                    <a:pt x="158" y="328"/>
                    <a:pt x="158" y="328"/>
                  </a:cubicBezTo>
                  <a:cubicBezTo>
                    <a:pt x="155" y="328"/>
                    <a:pt x="153" y="325"/>
                    <a:pt x="153" y="322"/>
                  </a:cubicBezTo>
                  <a:cubicBezTo>
                    <a:pt x="153" y="319"/>
                    <a:pt x="155" y="317"/>
                    <a:pt x="158" y="317"/>
                  </a:cubicBezTo>
                  <a:cubicBezTo>
                    <a:pt x="240" y="317"/>
                    <a:pt x="240" y="317"/>
                    <a:pt x="240" y="317"/>
                  </a:cubicBezTo>
                  <a:cubicBezTo>
                    <a:pt x="243" y="317"/>
                    <a:pt x="245" y="319"/>
                    <a:pt x="245" y="322"/>
                  </a:cubicBezTo>
                  <a:close/>
                  <a:moveTo>
                    <a:pt x="136" y="216"/>
                  </a:moveTo>
                  <a:cubicBezTo>
                    <a:pt x="136" y="219"/>
                    <a:pt x="133" y="222"/>
                    <a:pt x="130" y="222"/>
                  </a:cubicBezTo>
                  <a:cubicBezTo>
                    <a:pt x="49" y="222"/>
                    <a:pt x="49" y="222"/>
                    <a:pt x="49" y="222"/>
                  </a:cubicBezTo>
                  <a:cubicBezTo>
                    <a:pt x="46" y="222"/>
                    <a:pt x="43" y="219"/>
                    <a:pt x="43" y="216"/>
                  </a:cubicBezTo>
                  <a:cubicBezTo>
                    <a:pt x="43" y="213"/>
                    <a:pt x="46" y="211"/>
                    <a:pt x="49" y="211"/>
                  </a:cubicBezTo>
                  <a:cubicBezTo>
                    <a:pt x="130" y="211"/>
                    <a:pt x="130" y="211"/>
                    <a:pt x="130" y="211"/>
                  </a:cubicBezTo>
                  <a:cubicBezTo>
                    <a:pt x="133" y="211"/>
                    <a:pt x="136" y="213"/>
                    <a:pt x="136" y="216"/>
                  </a:cubicBezTo>
                  <a:close/>
                  <a:moveTo>
                    <a:pt x="43" y="163"/>
                  </a:moveTo>
                  <a:cubicBezTo>
                    <a:pt x="43" y="160"/>
                    <a:pt x="46" y="158"/>
                    <a:pt x="49" y="158"/>
                  </a:cubicBezTo>
                  <a:cubicBezTo>
                    <a:pt x="130" y="158"/>
                    <a:pt x="130" y="158"/>
                    <a:pt x="130" y="158"/>
                  </a:cubicBezTo>
                  <a:cubicBezTo>
                    <a:pt x="133" y="158"/>
                    <a:pt x="136" y="160"/>
                    <a:pt x="136" y="163"/>
                  </a:cubicBezTo>
                  <a:cubicBezTo>
                    <a:pt x="136" y="166"/>
                    <a:pt x="133" y="169"/>
                    <a:pt x="130" y="169"/>
                  </a:cubicBezTo>
                  <a:cubicBezTo>
                    <a:pt x="49" y="169"/>
                    <a:pt x="49" y="169"/>
                    <a:pt x="49" y="169"/>
                  </a:cubicBezTo>
                  <a:cubicBezTo>
                    <a:pt x="46" y="169"/>
                    <a:pt x="43" y="166"/>
                    <a:pt x="43" y="163"/>
                  </a:cubicBezTo>
                  <a:close/>
                  <a:moveTo>
                    <a:pt x="245" y="190"/>
                  </a:moveTo>
                  <a:cubicBezTo>
                    <a:pt x="245" y="193"/>
                    <a:pt x="243" y="195"/>
                    <a:pt x="240" y="195"/>
                  </a:cubicBezTo>
                  <a:cubicBezTo>
                    <a:pt x="49" y="195"/>
                    <a:pt x="49" y="195"/>
                    <a:pt x="49" y="195"/>
                  </a:cubicBezTo>
                  <a:cubicBezTo>
                    <a:pt x="46" y="195"/>
                    <a:pt x="43" y="193"/>
                    <a:pt x="43" y="190"/>
                  </a:cubicBezTo>
                  <a:cubicBezTo>
                    <a:pt x="43" y="187"/>
                    <a:pt x="46" y="184"/>
                    <a:pt x="49" y="184"/>
                  </a:cubicBezTo>
                  <a:cubicBezTo>
                    <a:pt x="240" y="184"/>
                    <a:pt x="240" y="184"/>
                    <a:pt x="240" y="184"/>
                  </a:cubicBezTo>
                  <a:cubicBezTo>
                    <a:pt x="243" y="184"/>
                    <a:pt x="245" y="187"/>
                    <a:pt x="245" y="190"/>
                  </a:cubicBezTo>
                  <a:close/>
                  <a:moveTo>
                    <a:pt x="153" y="137"/>
                  </a:moveTo>
                  <a:cubicBezTo>
                    <a:pt x="153" y="134"/>
                    <a:pt x="155" y="131"/>
                    <a:pt x="158" y="131"/>
                  </a:cubicBezTo>
                  <a:cubicBezTo>
                    <a:pt x="240" y="131"/>
                    <a:pt x="240" y="131"/>
                    <a:pt x="240" y="131"/>
                  </a:cubicBezTo>
                  <a:cubicBezTo>
                    <a:pt x="243" y="131"/>
                    <a:pt x="245" y="134"/>
                    <a:pt x="245" y="137"/>
                  </a:cubicBezTo>
                  <a:cubicBezTo>
                    <a:pt x="245" y="140"/>
                    <a:pt x="243" y="142"/>
                    <a:pt x="240" y="142"/>
                  </a:cubicBezTo>
                  <a:cubicBezTo>
                    <a:pt x="158" y="142"/>
                    <a:pt x="158" y="142"/>
                    <a:pt x="158" y="142"/>
                  </a:cubicBezTo>
                  <a:cubicBezTo>
                    <a:pt x="155" y="142"/>
                    <a:pt x="153" y="140"/>
                    <a:pt x="153" y="137"/>
                  </a:cubicBezTo>
                  <a:close/>
                  <a:moveTo>
                    <a:pt x="245" y="296"/>
                  </a:moveTo>
                  <a:cubicBezTo>
                    <a:pt x="245" y="299"/>
                    <a:pt x="243" y="301"/>
                    <a:pt x="240" y="301"/>
                  </a:cubicBezTo>
                  <a:cubicBezTo>
                    <a:pt x="158" y="301"/>
                    <a:pt x="158" y="301"/>
                    <a:pt x="158" y="301"/>
                  </a:cubicBezTo>
                  <a:cubicBezTo>
                    <a:pt x="155" y="301"/>
                    <a:pt x="153" y="299"/>
                    <a:pt x="153" y="296"/>
                  </a:cubicBezTo>
                  <a:cubicBezTo>
                    <a:pt x="153" y="293"/>
                    <a:pt x="155" y="290"/>
                    <a:pt x="158" y="290"/>
                  </a:cubicBezTo>
                  <a:cubicBezTo>
                    <a:pt x="240" y="290"/>
                    <a:pt x="240" y="290"/>
                    <a:pt x="240" y="290"/>
                  </a:cubicBezTo>
                  <a:cubicBezTo>
                    <a:pt x="243" y="290"/>
                    <a:pt x="245" y="293"/>
                    <a:pt x="245" y="296"/>
                  </a:cubicBezTo>
                  <a:close/>
                  <a:moveTo>
                    <a:pt x="245" y="216"/>
                  </a:moveTo>
                  <a:cubicBezTo>
                    <a:pt x="245" y="219"/>
                    <a:pt x="243" y="222"/>
                    <a:pt x="240" y="222"/>
                  </a:cubicBezTo>
                  <a:cubicBezTo>
                    <a:pt x="158" y="222"/>
                    <a:pt x="158" y="222"/>
                    <a:pt x="158" y="222"/>
                  </a:cubicBezTo>
                  <a:cubicBezTo>
                    <a:pt x="155" y="222"/>
                    <a:pt x="153" y="219"/>
                    <a:pt x="153" y="216"/>
                  </a:cubicBezTo>
                  <a:cubicBezTo>
                    <a:pt x="153" y="213"/>
                    <a:pt x="155" y="211"/>
                    <a:pt x="158" y="211"/>
                  </a:cubicBezTo>
                  <a:cubicBezTo>
                    <a:pt x="240" y="211"/>
                    <a:pt x="240" y="211"/>
                    <a:pt x="240" y="211"/>
                  </a:cubicBezTo>
                  <a:cubicBezTo>
                    <a:pt x="243" y="211"/>
                    <a:pt x="245" y="213"/>
                    <a:pt x="245" y="216"/>
                  </a:cubicBezTo>
                  <a:close/>
                  <a:moveTo>
                    <a:pt x="245" y="269"/>
                  </a:moveTo>
                  <a:cubicBezTo>
                    <a:pt x="245" y="272"/>
                    <a:pt x="243" y="275"/>
                    <a:pt x="240" y="275"/>
                  </a:cubicBezTo>
                  <a:cubicBezTo>
                    <a:pt x="158" y="275"/>
                    <a:pt x="158" y="275"/>
                    <a:pt x="158" y="275"/>
                  </a:cubicBezTo>
                  <a:cubicBezTo>
                    <a:pt x="155" y="275"/>
                    <a:pt x="153" y="272"/>
                    <a:pt x="153" y="269"/>
                  </a:cubicBezTo>
                  <a:cubicBezTo>
                    <a:pt x="153" y="266"/>
                    <a:pt x="155" y="264"/>
                    <a:pt x="158" y="264"/>
                  </a:cubicBezTo>
                  <a:cubicBezTo>
                    <a:pt x="240" y="264"/>
                    <a:pt x="240" y="264"/>
                    <a:pt x="240" y="264"/>
                  </a:cubicBezTo>
                  <a:cubicBezTo>
                    <a:pt x="243" y="264"/>
                    <a:pt x="245" y="266"/>
                    <a:pt x="245" y="269"/>
                  </a:cubicBezTo>
                  <a:close/>
                  <a:moveTo>
                    <a:pt x="245" y="243"/>
                  </a:moveTo>
                  <a:cubicBezTo>
                    <a:pt x="245" y="246"/>
                    <a:pt x="243" y="248"/>
                    <a:pt x="240" y="248"/>
                  </a:cubicBezTo>
                  <a:cubicBezTo>
                    <a:pt x="158" y="248"/>
                    <a:pt x="158" y="248"/>
                    <a:pt x="158" y="248"/>
                  </a:cubicBezTo>
                  <a:cubicBezTo>
                    <a:pt x="155" y="248"/>
                    <a:pt x="153" y="246"/>
                    <a:pt x="153" y="243"/>
                  </a:cubicBezTo>
                  <a:cubicBezTo>
                    <a:pt x="153" y="240"/>
                    <a:pt x="155" y="237"/>
                    <a:pt x="158" y="237"/>
                  </a:cubicBezTo>
                  <a:cubicBezTo>
                    <a:pt x="240" y="237"/>
                    <a:pt x="240" y="237"/>
                    <a:pt x="240" y="237"/>
                  </a:cubicBezTo>
                  <a:cubicBezTo>
                    <a:pt x="243" y="237"/>
                    <a:pt x="245" y="240"/>
                    <a:pt x="245" y="243"/>
                  </a:cubicBezTo>
                  <a:close/>
                  <a:moveTo>
                    <a:pt x="59" y="114"/>
                  </a:moveTo>
                  <a:cubicBezTo>
                    <a:pt x="124" y="114"/>
                    <a:pt x="124" y="114"/>
                    <a:pt x="124" y="114"/>
                  </a:cubicBezTo>
                  <a:cubicBezTo>
                    <a:pt x="130" y="114"/>
                    <a:pt x="139" y="110"/>
                    <a:pt x="139" y="98"/>
                  </a:cubicBezTo>
                  <a:cubicBezTo>
                    <a:pt x="139" y="60"/>
                    <a:pt x="139" y="60"/>
                    <a:pt x="139" y="60"/>
                  </a:cubicBezTo>
                  <a:cubicBezTo>
                    <a:pt x="139" y="53"/>
                    <a:pt x="135" y="44"/>
                    <a:pt x="124" y="44"/>
                  </a:cubicBezTo>
                  <a:cubicBezTo>
                    <a:pt x="59" y="44"/>
                    <a:pt x="59" y="44"/>
                    <a:pt x="59" y="44"/>
                  </a:cubicBezTo>
                  <a:cubicBezTo>
                    <a:pt x="53" y="44"/>
                    <a:pt x="44" y="48"/>
                    <a:pt x="44" y="60"/>
                  </a:cubicBezTo>
                  <a:cubicBezTo>
                    <a:pt x="44" y="98"/>
                    <a:pt x="44" y="98"/>
                    <a:pt x="44" y="98"/>
                  </a:cubicBezTo>
                  <a:cubicBezTo>
                    <a:pt x="44" y="105"/>
                    <a:pt x="48" y="114"/>
                    <a:pt x="59" y="114"/>
                  </a:cubicBezTo>
                  <a:close/>
                  <a:moveTo>
                    <a:pt x="54" y="60"/>
                  </a:moveTo>
                  <a:cubicBezTo>
                    <a:pt x="54" y="56"/>
                    <a:pt x="56" y="55"/>
                    <a:pt x="59" y="55"/>
                  </a:cubicBezTo>
                  <a:cubicBezTo>
                    <a:pt x="124" y="55"/>
                    <a:pt x="124" y="55"/>
                    <a:pt x="124" y="55"/>
                  </a:cubicBezTo>
                  <a:cubicBezTo>
                    <a:pt x="127" y="55"/>
                    <a:pt x="128" y="56"/>
                    <a:pt x="128" y="60"/>
                  </a:cubicBezTo>
                  <a:cubicBezTo>
                    <a:pt x="128" y="98"/>
                    <a:pt x="128" y="98"/>
                    <a:pt x="128" y="98"/>
                  </a:cubicBezTo>
                  <a:cubicBezTo>
                    <a:pt x="128" y="101"/>
                    <a:pt x="127" y="103"/>
                    <a:pt x="124" y="103"/>
                  </a:cubicBezTo>
                  <a:cubicBezTo>
                    <a:pt x="59" y="103"/>
                    <a:pt x="59" y="103"/>
                    <a:pt x="59" y="103"/>
                  </a:cubicBezTo>
                  <a:cubicBezTo>
                    <a:pt x="56" y="103"/>
                    <a:pt x="55" y="101"/>
                    <a:pt x="54" y="98"/>
                  </a:cubicBezTo>
                  <a:lnTo>
                    <a:pt x="54"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8" name="Icon"/>
            <p:cNvSpPr>
              <a:spLocks noChangeAspect="1" noEditPoints="1"/>
            </p:cNvSpPr>
            <p:nvPr/>
          </p:nvSpPr>
          <p:spPr bwMode="auto">
            <a:xfrm>
              <a:off x="7170229" y="7088397"/>
              <a:ext cx="424226" cy="368203"/>
            </a:xfrm>
            <a:custGeom>
              <a:avLst/>
              <a:gdLst>
                <a:gd name="T0" fmla="*/ 433 w 439"/>
                <a:gd name="T1" fmla="*/ 149 h 381"/>
                <a:gd name="T2" fmla="*/ 375 w 439"/>
                <a:gd name="T3" fmla="*/ 369 h 381"/>
                <a:gd name="T4" fmla="*/ 133 w 439"/>
                <a:gd name="T5" fmla="*/ 301 h 381"/>
                <a:gd name="T6" fmla="*/ 108 w 439"/>
                <a:gd name="T7" fmla="*/ 325 h 381"/>
                <a:gd name="T8" fmla="*/ 93 w 439"/>
                <a:gd name="T9" fmla="*/ 369 h 381"/>
                <a:gd name="T10" fmla="*/ 121 w 439"/>
                <a:gd name="T11" fmla="*/ 166 h 381"/>
                <a:gd name="T12" fmla="*/ 193 w 439"/>
                <a:gd name="T13" fmla="*/ 32 h 381"/>
                <a:gd name="T14" fmla="*/ 266 w 439"/>
                <a:gd name="T15" fmla="*/ 118 h 381"/>
                <a:gd name="T16" fmla="*/ 261 w 439"/>
                <a:gd name="T17" fmla="*/ 123 h 381"/>
                <a:gd name="T18" fmla="*/ 188 w 439"/>
                <a:gd name="T19" fmla="*/ 36 h 381"/>
                <a:gd name="T20" fmla="*/ 257 w 439"/>
                <a:gd name="T21" fmla="*/ 203 h 381"/>
                <a:gd name="T22" fmla="*/ 185 w 439"/>
                <a:gd name="T23" fmla="*/ 117 h 381"/>
                <a:gd name="T24" fmla="*/ 190 w 439"/>
                <a:gd name="T25" fmla="*/ 112 h 381"/>
                <a:gd name="T26" fmla="*/ 263 w 439"/>
                <a:gd name="T27" fmla="*/ 199 h 381"/>
                <a:gd name="T28" fmla="*/ 185 w 439"/>
                <a:gd name="T29" fmla="*/ 190 h 381"/>
                <a:gd name="T30" fmla="*/ 257 w 439"/>
                <a:gd name="T31" fmla="*/ 276 h 381"/>
                <a:gd name="T32" fmla="*/ 252 w 439"/>
                <a:gd name="T33" fmla="*/ 280 h 381"/>
                <a:gd name="T34" fmla="*/ 179 w 439"/>
                <a:gd name="T35" fmla="*/ 194 h 381"/>
                <a:gd name="T36" fmla="*/ 242 w 439"/>
                <a:gd name="T37" fmla="*/ 358 h 381"/>
                <a:gd name="T38" fmla="*/ 172 w 439"/>
                <a:gd name="T39" fmla="*/ 274 h 381"/>
                <a:gd name="T40" fmla="*/ 175 w 439"/>
                <a:gd name="T41" fmla="*/ 267 h 381"/>
                <a:gd name="T42" fmla="*/ 250 w 439"/>
                <a:gd name="T43" fmla="*/ 355 h 381"/>
                <a:gd name="T44" fmla="*/ 267 w 439"/>
                <a:gd name="T45" fmla="*/ 153 h 381"/>
                <a:gd name="T46" fmla="*/ 365 w 439"/>
                <a:gd name="T47" fmla="*/ 96 h 381"/>
                <a:gd name="T48" fmla="*/ 332 w 439"/>
                <a:gd name="T49" fmla="*/ 153 h 381"/>
                <a:gd name="T50" fmla="*/ 368 w 439"/>
                <a:gd name="T51" fmla="*/ 103 h 381"/>
                <a:gd name="T52" fmla="*/ 327 w 439"/>
                <a:gd name="T53" fmla="*/ 226 h 381"/>
                <a:gd name="T54" fmla="*/ 363 w 439"/>
                <a:gd name="T55" fmla="*/ 176 h 381"/>
                <a:gd name="T56" fmla="*/ 262 w 439"/>
                <a:gd name="T57" fmla="*/ 226 h 381"/>
                <a:gd name="T58" fmla="*/ 360 w 439"/>
                <a:gd name="T59" fmla="*/ 169 h 381"/>
                <a:gd name="T60" fmla="*/ 253 w 439"/>
                <a:gd name="T61" fmla="*/ 299 h 381"/>
                <a:gd name="T62" fmla="*/ 351 w 439"/>
                <a:gd name="T63" fmla="*/ 242 h 381"/>
                <a:gd name="T64" fmla="*/ 319 w 439"/>
                <a:gd name="T65" fmla="*/ 299 h 381"/>
                <a:gd name="T66" fmla="*/ 354 w 439"/>
                <a:gd name="T67" fmla="*/ 248 h 381"/>
                <a:gd name="T68" fmla="*/ 315 w 439"/>
                <a:gd name="T69" fmla="*/ 369 h 381"/>
                <a:gd name="T70" fmla="*/ 351 w 439"/>
                <a:gd name="T71" fmla="*/ 318 h 381"/>
                <a:gd name="T72" fmla="*/ 250 w 439"/>
                <a:gd name="T73" fmla="*/ 369 h 381"/>
                <a:gd name="T74" fmla="*/ 347 w 439"/>
                <a:gd name="T75" fmla="*/ 312 h 381"/>
                <a:gd name="T76" fmla="*/ 275 w 439"/>
                <a:gd name="T77" fmla="*/ 101 h 381"/>
                <a:gd name="T78" fmla="*/ 324 w 439"/>
                <a:gd name="T79" fmla="*/ 0 h 381"/>
                <a:gd name="T80" fmla="*/ 329 w 439"/>
                <a:gd name="T81" fmla="*/ 65 h 381"/>
                <a:gd name="T82" fmla="*/ 330 w 439"/>
                <a:gd name="T83" fmla="*/ 3 h 381"/>
                <a:gd name="T84" fmla="*/ 406 w 439"/>
                <a:gd name="T85" fmla="*/ 369 h 381"/>
                <a:gd name="T86" fmla="*/ 439 w 439"/>
                <a:gd name="T87" fmla="*/ 2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381">
                  <a:moveTo>
                    <a:pt x="375" y="369"/>
                  </a:moveTo>
                  <a:cubicBezTo>
                    <a:pt x="382" y="327"/>
                    <a:pt x="399" y="238"/>
                    <a:pt x="433" y="149"/>
                  </a:cubicBezTo>
                  <a:cubicBezTo>
                    <a:pt x="390" y="211"/>
                    <a:pt x="361" y="316"/>
                    <a:pt x="348" y="369"/>
                  </a:cubicBezTo>
                  <a:cubicBezTo>
                    <a:pt x="375" y="369"/>
                    <a:pt x="375" y="369"/>
                    <a:pt x="375" y="369"/>
                  </a:cubicBezTo>
                  <a:close/>
                  <a:moveTo>
                    <a:pt x="121" y="166"/>
                  </a:moveTo>
                  <a:cubicBezTo>
                    <a:pt x="136" y="238"/>
                    <a:pt x="133" y="301"/>
                    <a:pt x="133" y="301"/>
                  </a:cubicBezTo>
                  <a:cubicBezTo>
                    <a:pt x="133" y="301"/>
                    <a:pt x="93" y="148"/>
                    <a:pt x="56" y="112"/>
                  </a:cubicBezTo>
                  <a:cubicBezTo>
                    <a:pt x="97" y="223"/>
                    <a:pt x="108" y="325"/>
                    <a:pt x="108" y="325"/>
                  </a:cubicBezTo>
                  <a:cubicBezTo>
                    <a:pt x="108" y="325"/>
                    <a:pt x="51" y="186"/>
                    <a:pt x="0" y="144"/>
                  </a:cubicBezTo>
                  <a:cubicBezTo>
                    <a:pt x="38" y="219"/>
                    <a:pt x="79" y="330"/>
                    <a:pt x="93" y="369"/>
                  </a:cubicBezTo>
                  <a:cubicBezTo>
                    <a:pt x="180" y="369"/>
                    <a:pt x="180" y="369"/>
                    <a:pt x="180" y="369"/>
                  </a:cubicBezTo>
                  <a:cubicBezTo>
                    <a:pt x="169" y="318"/>
                    <a:pt x="144" y="211"/>
                    <a:pt x="121" y="166"/>
                  </a:cubicBezTo>
                  <a:close/>
                  <a:moveTo>
                    <a:pt x="266" y="118"/>
                  </a:moveTo>
                  <a:cubicBezTo>
                    <a:pt x="193" y="32"/>
                    <a:pt x="193" y="32"/>
                    <a:pt x="193" y="32"/>
                  </a:cubicBezTo>
                  <a:cubicBezTo>
                    <a:pt x="216" y="33"/>
                    <a:pt x="236" y="42"/>
                    <a:pt x="250" y="58"/>
                  </a:cubicBezTo>
                  <a:cubicBezTo>
                    <a:pt x="264" y="74"/>
                    <a:pt x="269" y="96"/>
                    <a:pt x="266" y="118"/>
                  </a:cubicBezTo>
                  <a:close/>
                  <a:moveTo>
                    <a:pt x="188" y="36"/>
                  </a:moveTo>
                  <a:cubicBezTo>
                    <a:pt x="261" y="123"/>
                    <a:pt x="261" y="123"/>
                    <a:pt x="261" y="123"/>
                  </a:cubicBezTo>
                  <a:cubicBezTo>
                    <a:pt x="238" y="121"/>
                    <a:pt x="218" y="113"/>
                    <a:pt x="204" y="96"/>
                  </a:cubicBezTo>
                  <a:cubicBezTo>
                    <a:pt x="190" y="80"/>
                    <a:pt x="185" y="58"/>
                    <a:pt x="188" y="36"/>
                  </a:cubicBezTo>
                  <a:close/>
                  <a:moveTo>
                    <a:pt x="185" y="117"/>
                  </a:moveTo>
                  <a:cubicBezTo>
                    <a:pt x="257" y="203"/>
                    <a:pt x="257" y="203"/>
                    <a:pt x="257" y="203"/>
                  </a:cubicBezTo>
                  <a:cubicBezTo>
                    <a:pt x="235" y="202"/>
                    <a:pt x="215" y="193"/>
                    <a:pt x="201" y="177"/>
                  </a:cubicBezTo>
                  <a:cubicBezTo>
                    <a:pt x="187" y="160"/>
                    <a:pt x="182" y="139"/>
                    <a:pt x="185" y="117"/>
                  </a:cubicBezTo>
                  <a:close/>
                  <a:moveTo>
                    <a:pt x="263" y="199"/>
                  </a:moveTo>
                  <a:cubicBezTo>
                    <a:pt x="190" y="112"/>
                    <a:pt x="190" y="112"/>
                    <a:pt x="190" y="112"/>
                  </a:cubicBezTo>
                  <a:cubicBezTo>
                    <a:pt x="213" y="114"/>
                    <a:pt x="233" y="122"/>
                    <a:pt x="247" y="139"/>
                  </a:cubicBezTo>
                  <a:cubicBezTo>
                    <a:pt x="260" y="155"/>
                    <a:pt x="265" y="176"/>
                    <a:pt x="263" y="199"/>
                  </a:cubicBezTo>
                  <a:close/>
                  <a:moveTo>
                    <a:pt x="257" y="276"/>
                  </a:moveTo>
                  <a:cubicBezTo>
                    <a:pt x="185" y="190"/>
                    <a:pt x="185" y="190"/>
                    <a:pt x="185" y="190"/>
                  </a:cubicBezTo>
                  <a:cubicBezTo>
                    <a:pt x="207" y="191"/>
                    <a:pt x="227" y="199"/>
                    <a:pt x="241" y="216"/>
                  </a:cubicBezTo>
                  <a:cubicBezTo>
                    <a:pt x="255" y="232"/>
                    <a:pt x="260" y="254"/>
                    <a:pt x="257" y="276"/>
                  </a:cubicBezTo>
                  <a:close/>
                  <a:moveTo>
                    <a:pt x="179" y="194"/>
                  </a:moveTo>
                  <a:cubicBezTo>
                    <a:pt x="252" y="280"/>
                    <a:pt x="252" y="280"/>
                    <a:pt x="252" y="280"/>
                  </a:cubicBezTo>
                  <a:cubicBezTo>
                    <a:pt x="230" y="279"/>
                    <a:pt x="209" y="271"/>
                    <a:pt x="196" y="254"/>
                  </a:cubicBezTo>
                  <a:cubicBezTo>
                    <a:pt x="182" y="238"/>
                    <a:pt x="177" y="216"/>
                    <a:pt x="179" y="194"/>
                  </a:cubicBezTo>
                  <a:close/>
                  <a:moveTo>
                    <a:pt x="172" y="274"/>
                  </a:moveTo>
                  <a:cubicBezTo>
                    <a:pt x="242" y="358"/>
                    <a:pt x="242" y="358"/>
                    <a:pt x="242" y="358"/>
                  </a:cubicBezTo>
                  <a:cubicBezTo>
                    <a:pt x="221" y="356"/>
                    <a:pt x="202" y="347"/>
                    <a:pt x="188" y="331"/>
                  </a:cubicBezTo>
                  <a:cubicBezTo>
                    <a:pt x="175" y="316"/>
                    <a:pt x="170" y="295"/>
                    <a:pt x="172" y="274"/>
                  </a:cubicBezTo>
                  <a:close/>
                  <a:moveTo>
                    <a:pt x="250" y="355"/>
                  </a:moveTo>
                  <a:cubicBezTo>
                    <a:pt x="175" y="267"/>
                    <a:pt x="175" y="267"/>
                    <a:pt x="175" y="267"/>
                  </a:cubicBezTo>
                  <a:cubicBezTo>
                    <a:pt x="199" y="268"/>
                    <a:pt x="220" y="276"/>
                    <a:pt x="234" y="293"/>
                  </a:cubicBezTo>
                  <a:cubicBezTo>
                    <a:pt x="248" y="310"/>
                    <a:pt x="253" y="332"/>
                    <a:pt x="250" y="355"/>
                  </a:cubicBezTo>
                  <a:close/>
                  <a:moveTo>
                    <a:pt x="365" y="96"/>
                  </a:moveTo>
                  <a:cubicBezTo>
                    <a:pt x="267" y="153"/>
                    <a:pt x="267" y="153"/>
                    <a:pt x="267" y="153"/>
                  </a:cubicBezTo>
                  <a:cubicBezTo>
                    <a:pt x="272" y="131"/>
                    <a:pt x="284" y="113"/>
                    <a:pt x="303" y="102"/>
                  </a:cubicBezTo>
                  <a:cubicBezTo>
                    <a:pt x="321" y="91"/>
                    <a:pt x="343" y="90"/>
                    <a:pt x="365" y="96"/>
                  </a:cubicBezTo>
                  <a:close/>
                  <a:moveTo>
                    <a:pt x="368" y="103"/>
                  </a:moveTo>
                  <a:cubicBezTo>
                    <a:pt x="363" y="124"/>
                    <a:pt x="351" y="143"/>
                    <a:pt x="332" y="153"/>
                  </a:cubicBezTo>
                  <a:cubicBezTo>
                    <a:pt x="314" y="164"/>
                    <a:pt x="292" y="165"/>
                    <a:pt x="270" y="159"/>
                  </a:cubicBezTo>
                  <a:lnTo>
                    <a:pt x="368" y="103"/>
                  </a:lnTo>
                  <a:close/>
                  <a:moveTo>
                    <a:pt x="363" y="176"/>
                  </a:moveTo>
                  <a:cubicBezTo>
                    <a:pt x="358" y="197"/>
                    <a:pt x="346" y="216"/>
                    <a:pt x="327" y="226"/>
                  </a:cubicBezTo>
                  <a:cubicBezTo>
                    <a:pt x="309" y="237"/>
                    <a:pt x="287" y="238"/>
                    <a:pt x="265" y="232"/>
                  </a:cubicBezTo>
                  <a:lnTo>
                    <a:pt x="363" y="176"/>
                  </a:lnTo>
                  <a:close/>
                  <a:moveTo>
                    <a:pt x="360" y="169"/>
                  </a:moveTo>
                  <a:cubicBezTo>
                    <a:pt x="262" y="226"/>
                    <a:pt x="262" y="226"/>
                    <a:pt x="262" y="226"/>
                  </a:cubicBezTo>
                  <a:cubicBezTo>
                    <a:pt x="267" y="204"/>
                    <a:pt x="279" y="186"/>
                    <a:pt x="298" y="175"/>
                  </a:cubicBezTo>
                  <a:cubicBezTo>
                    <a:pt x="316" y="164"/>
                    <a:pt x="338" y="163"/>
                    <a:pt x="360" y="169"/>
                  </a:cubicBezTo>
                  <a:close/>
                  <a:moveTo>
                    <a:pt x="351" y="242"/>
                  </a:moveTo>
                  <a:cubicBezTo>
                    <a:pt x="253" y="299"/>
                    <a:pt x="253" y="299"/>
                    <a:pt x="253" y="299"/>
                  </a:cubicBezTo>
                  <a:cubicBezTo>
                    <a:pt x="258" y="277"/>
                    <a:pt x="270" y="259"/>
                    <a:pt x="289" y="248"/>
                  </a:cubicBezTo>
                  <a:cubicBezTo>
                    <a:pt x="308" y="237"/>
                    <a:pt x="329" y="236"/>
                    <a:pt x="351" y="242"/>
                  </a:cubicBezTo>
                  <a:close/>
                  <a:moveTo>
                    <a:pt x="354" y="248"/>
                  </a:moveTo>
                  <a:cubicBezTo>
                    <a:pt x="349" y="270"/>
                    <a:pt x="337" y="289"/>
                    <a:pt x="319" y="299"/>
                  </a:cubicBezTo>
                  <a:cubicBezTo>
                    <a:pt x="300" y="310"/>
                    <a:pt x="278" y="311"/>
                    <a:pt x="257" y="305"/>
                  </a:cubicBezTo>
                  <a:lnTo>
                    <a:pt x="354" y="248"/>
                  </a:lnTo>
                  <a:close/>
                  <a:moveTo>
                    <a:pt x="351" y="318"/>
                  </a:moveTo>
                  <a:cubicBezTo>
                    <a:pt x="345" y="340"/>
                    <a:pt x="333" y="358"/>
                    <a:pt x="315" y="369"/>
                  </a:cubicBezTo>
                  <a:cubicBezTo>
                    <a:pt x="296" y="380"/>
                    <a:pt x="274" y="381"/>
                    <a:pt x="253" y="375"/>
                  </a:cubicBezTo>
                  <a:lnTo>
                    <a:pt x="351" y="318"/>
                  </a:lnTo>
                  <a:close/>
                  <a:moveTo>
                    <a:pt x="347" y="312"/>
                  </a:moveTo>
                  <a:cubicBezTo>
                    <a:pt x="250" y="369"/>
                    <a:pt x="250" y="369"/>
                    <a:pt x="250" y="369"/>
                  </a:cubicBezTo>
                  <a:cubicBezTo>
                    <a:pt x="255" y="347"/>
                    <a:pt x="267" y="328"/>
                    <a:pt x="285" y="318"/>
                  </a:cubicBezTo>
                  <a:cubicBezTo>
                    <a:pt x="304" y="307"/>
                    <a:pt x="326" y="306"/>
                    <a:pt x="347" y="312"/>
                  </a:cubicBezTo>
                  <a:close/>
                  <a:moveTo>
                    <a:pt x="324" y="0"/>
                  </a:moveTo>
                  <a:cubicBezTo>
                    <a:pt x="275" y="101"/>
                    <a:pt x="275" y="101"/>
                    <a:pt x="275" y="101"/>
                  </a:cubicBezTo>
                  <a:cubicBezTo>
                    <a:pt x="267" y="80"/>
                    <a:pt x="266" y="58"/>
                    <a:pt x="276" y="39"/>
                  </a:cubicBezTo>
                  <a:cubicBezTo>
                    <a:pt x="285" y="20"/>
                    <a:pt x="303" y="6"/>
                    <a:pt x="324" y="0"/>
                  </a:cubicBezTo>
                  <a:close/>
                  <a:moveTo>
                    <a:pt x="330" y="3"/>
                  </a:moveTo>
                  <a:cubicBezTo>
                    <a:pt x="338" y="24"/>
                    <a:pt x="339" y="46"/>
                    <a:pt x="329" y="65"/>
                  </a:cubicBezTo>
                  <a:cubicBezTo>
                    <a:pt x="320" y="84"/>
                    <a:pt x="302" y="98"/>
                    <a:pt x="281" y="104"/>
                  </a:cubicBezTo>
                  <a:lnTo>
                    <a:pt x="330" y="3"/>
                  </a:lnTo>
                  <a:close/>
                  <a:moveTo>
                    <a:pt x="439" y="217"/>
                  </a:moveTo>
                  <a:cubicBezTo>
                    <a:pt x="412" y="288"/>
                    <a:pt x="406" y="339"/>
                    <a:pt x="406" y="369"/>
                  </a:cubicBezTo>
                  <a:cubicBezTo>
                    <a:pt x="380" y="369"/>
                    <a:pt x="380" y="369"/>
                    <a:pt x="380" y="369"/>
                  </a:cubicBezTo>
                  <a:cubicBezTo>
                    <a:pt x="386" y="333"/>
                    <a:pt x="401" y="273"/>
                    <a:pt x="439" y="2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9" name="Icon"/>
            <p:cNvSpPr>
              <a:spLocks noChangeAspect="1" noEditPoints="1"/>
            </p:cNvSpPr>
            <p:nvPr/>
          </p:nvSpPr>
          <p:spPr bwMode="auto">
            <a:xfrm>
              <a:off x="11850866" y="6488700"/>
              <a:ext cx="368203" cy="369761"/>
            </a:xfrm>
            <a:custGeom>
              <a:avLst/>
              <a:gdLst>
                <a:gd name="T0" fmla="*/ 0 w 297"/>
                <a:gd name="T1" fmla="*/ 46 h 299"/>
                <a:gd name="T2" fmla="*/ 201 w 297"/>
                <a:gd name="T3" fmla="*/ 299 h 299"/>
                <a:gd name="T4" fmla="*/ 247 w 297"/>
                <a:gd name="T5" fmla="*/ 173 h 299"/>
                <a:gd name="T6" fmla="*/ 297 w 297"/>
                <a:gd name="T7" fmla="*/ 299 h 299"/>
                <a:gd name="T8" fmla="*/ 297 w 297"/>
                <a:gd name="T9" fmla="*/ 0 h 299"/>
                <a:gd name="T10" fmla="*/ 285 w 297"/>
                <a:gd name="T11" fmla="*/ 287 h 299"/>
                <a:gd name="T12" fmla="*/ 259 w 297"/>
                <a:gd name="T13" fmla="*/ 161 h 299"/>
                <a:gd name="T14" fmla="*/ 189 w 297"/>
                <a:gd name="T15" fmla="*/ 287 h 299"/>
                <a:gd name="T16" fmla="*/ 12 w 297"/>
                <a:gd name="T17" fmla="*/ 136 h 299"/>
                <a:gd name="T18" fmla="*/ 47 w 297"/>
                <a:gd name="T19" fmla="*/ 131 h 299"/>
                <a:gd name="T20" fmla="*/ 87 w 297"/>
                <a:gd name="T21" fmla="*/ 131 h 299"/>
                <a:gd name="T22" fmla="*/ 128 w 297"/>
                <a:gd name="T23" fmla="*/ 131 h 299"/>
                <a:gd name="T24" fmla="*/ 168 w 297"/>
                <a:gd name="T25" fmla="*/ 131 h 299"/>
                <a:gd name="T26" fmla="*/ 208 w 297"/>
                <a:gd name="T27" fmla="*/ 131 h 299"/>
                <a:gd name="T28" fmla="*/ 249 w 297"/>
                <a:gd name="T29" fmla="*/ 131 h 299"/>
                <a:gd name="T30" fmla="*/ 285 w 297"/>
                <a:gd name="T31" fmla="*/ 135 h 299"/>
                <a:gd name="T32" fmla="*/ 53 w 297"/>
                <a:gd name="T33" fmla="*/ 114 h 299"/>
                <a:gd name="T34" fmla="*/ 81 w 297"/>
                <a:gd name="T35" fmla="*/ 46 h 299"/>
                <a:gd name="T36" fmla="*/ 67 w 297"/>
                <a:gd name="T37" fmla="*/ 128 h 299"/>
                <a:gd name="T38" fmla="*/ 53 w 297"/>
                <a:gd name="T39" fmla="*/ 114 h 299"/>
                <a:gd name="T40" fmla="*/ 134 w 297"/>
                <a:gd name="T41" fmla="*/ 46 h 299"/>
                <a:gd name="T42" fmla="*/ 161 w 297"/>
                <a:gd name="T43" fmla="*/ 115 h 299"/>
                <a:gd name="T44" fmla="*/ 134 w 297"/>
                <a:gd name="T45" fmla="*/ 115 h 299"/>
                <a:gd name="T46" fmla="*/ 215 w 297"/>
                <a:gd name="T47" fmla="*/ 114 h 299"/>
                <a:gd name="T48" fmla="*/ 242 w 297"/>
                <a:gd name="T49" fmla="*/ 46 h 299"/>
                <a:gd name="T50" fmla="*/ 228 w 297"/>
                <a:gd name="T51" fmla="*/ 128 h 299"/>
                <a:gd name="T52" fmla="*/ 215 w 297"/>
                <a:gd name="T53" fmla="*/ 114 h 299"/>
                <a:gd name="T54" fmla="*/ 284 w 297"/>
                <a:gd name="T55" fmla="*/ 34 h 299"/>
                <a:gd name="T56" fmla="*/ 215 w 297"/>
                <a:gd name="T57" fmla="*/ 34 h 299"/>
                <a:gd name="T58" fmla="*/ 134 w 297"/>
                <a:gd name="T59" fmla="*/ 34 h 299"/>
                <a:gd name="T60" fmla="*/ 53 w 297"/>
                <a:gd name="T61" fmla="*/ 34 h 299"/>
                <a:gd name="T62" fmla="*/ 12 w 297"/>
                <a:gd name="T63" fmla="*/ 13 h 299"/>
                <a:gd name="T64" fmla="*/ 285 w 297"/>
                <a:gd name="T65" fmla="*/ 12 h 299"/>
                <a:gd name="T66" fmla="*/ 35 w 297"/>
                <a:gd name="T67" fmla="*/ 262 h 299"/>
                <a:gd name="T68" fmla="*/ 161 w 297"/>
                <a:gd name="T69" fmla="*/ 161 h 299"/>
                <a:gd name="T70" fmla="*/ 35 w 297"/>
                <a:gd name="T71" fmla="*/ 262 h 299"/>
                <a:gd name="T72" fmla="*/ 149 w 297"/>
                <a:gd name="T73" fmla="*/ 173 h 299"/>
                <a:gd name="T74" fmla="*/ 47 w 297"/>
                <a:gd name="T75" fmla="*/ 25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299">
                  <a:moveTo>
                    <a:pt x="0" y="0"/>
                  </a:moveTo>
                  <a:cubicBezTo>
                    <a:pt x="0" y="46"/>
                    <a:pt x="0" y="46"/>
                    <a:pt x="0" y="46"/>
                  </a:cubicBezTo>
                  <a:cubicBezTo>
                    <a:pt x="0" y="299"/>
                    <a:pt x="0" y="299"/>
                    <a:pt x="0" y="299"/>
                  </a:cubicBezTo>
                  <a:cubicBezTo>
                    <a:pt x="201" y="299"/>
                    <a:pt x="201" y="299"/>
                    <a:pt x="201" y="299"/>
                  </a:cubicBezTo>
                  <a:cubicBezTo>
                    <a:pt x="201" y="173"/>
                    <a:pt x="201" y="173"/>
                    <a:pt x="201" y="173"/>
                  </a:cubicBezTo>
                  <a:cubicBezTo>
                    <a:pt x="247" y="173"/>
                    <a:pt x="247" y="173"/>
                    <a:pt x="247" y="173"/>
                  </a:cubicBezTo>
                  <a:cubicBezTo>
                    <a:pt x="247" y="299"/>
                    <a:pt x="247" y="299"/>
                    <a:pt x="247" y="299"/>
                  </a:cubicBezTo>
                  <a:cubicBezTo>
                    <a:pt x="297" y="299"/>
                    <a:pt x="297" y="299"/>
                    <a:pt x="297" y="299"/>
                  </a:cubicBezTo>
                  <a:cubicBezTo>
                    <a:pt x="297" y="46"/>
                    <a:pt x="297" y="46"/>
                    <a:pt x="297" y="46"/>
                  </a:cubicBezTo>
                  <a:cubicBezTo>
                    <a:pt x="297" y="0"/>
                    <a:pt x="297" y="0"/>
                    <a:pt x="297" y="0"/>
                  </a:cubicBezTo>
                  <a:lnTo>
                    <a:pt x="0" y="0"/>
                  </a:lnTo>
                  <a:close/>
                  <a:moveTo>
                    <a:pt x="285" y="287"/>
                  </a:moveTo>
                  <a:cubicBezTo>
                    <a:pt x="259" y="287"/>
                    <a:pt x="259" y="287"/>
                    <a:pt x="259" y="287"/>
                  </a:cubicBezTo>
                  <a:cubicBezTo>
                    <a:pt x="259" y="161"/>
                    <a:pt x="259" y="161"/>
                    <a:pt x="259" y="161"/>
                  </a:cubicBezTo>
                  <a:cubicBezTo>
                    <a:pt x="189" y="161"/>
                    <a:pt x="189" y="161"/>
                    <a:pt x="189" y="161"/>
                  </a:cubicBezTo>
                  <a:cubicBezTo>
                    <a:pt x="189" y="287"/>
                    <a:pt x="189" y="287"/>
                    <a:pt x="189" y="287"/>
                  </a:cubicBezTo>
                  <a:cubicBezTo>
                    <a:pt x="12" y="287"/>
                    <a:pt x="12" y="287"/>
                    <a:pt x="12" y="287"/>
                  </a:cubicBezTo>
                  <a:cubicBezTo>
                    <a:pt x="12" y="136"/>
                    <a:pt x="12" y="136"/>
                    <a:pt x="12" y="136"/>
                  </a:cubicBezTo>
                  <a:cubicBezTo>
                    <a:pt x="16" y="139"/>
                    <a:pt x="21" y="140"/>
                    <a:pt x="27" y="140"/>
                  </a:cubicBezTo>
                  <a:cubicBezTo>
                    <a:pt x="35" y="140"/>
                    <a:pt x="42" y="137"/>
                    <a:pt x="47" y="131"/>
                  </a:cubicBezTo>
                  <a:cubicBezTo>
                    <a:pt x="52" y="137"/>
                    <a:pt x="59" y="140"/>
                    <a:pt x="67" y="140"/>
                  </a:cubicBezTo>
                  <a:cubicBezTo>
                    <a:pt x="75" y="140"/>
                    <a:pt x="83" y="137"/>
                    <a:pt x="87" y="131"/>
                  </a:cubicBezTo>
                  <a:cubicBezTo>
                    <a:pt x="92" y="137"/>
                    <a:pt x="99" y="140"/>
                    <a:pt x="107" y="140"/>
                  </a:cubicBezTo>
                  <a:cubicBezTo>
                    <a:pt x="116" y="140"/>
                    <a:pt x="123" y="137"/>
                    <a:pt x="128" y="131"/>
                  </a:cubicBezTo>
                  <a:cubicBezTo>
                    <a:pt x="132" y="137"/>
                    <a:pt x="140" y="140"/>
                    <a:pt x="148" y="140"/>
                  </a:cubicBezTo>
                  <a:cubicBezTo>
                    <a:pt x="156" y="140"/>
                    <a:pt x="163" y="137"/>
                    <a:pt x="168" y="131"/>
                  </a:cubicBezTo>
                  <a:cubicBezTo>
                    <a:pt x="173" y="137"/>
                    <a:pt x="180" y="140"/>
                    <a:pt x="188" y="140"/>
                  </a:cubicBezTo>
                  <a:cubicBezTo>
                    <a:pt x="196" y="140"/>
                    <a:pt x="204" y="137"/>
                    <a:pt x="208" y="131"/>
                  </a:cubicBezTo>
                  <a:cubicBezTo>
                    <a:pt x="213" y="137"/>
                    <a:pt x="220" y="140"/>
                    <a:pt x="228" y="140"/>
                  </a:cubicBezTo>
                  <a:cubicBezTo>
                    <a:pt x="237" y="140"/>
                    <a:pt x="244" y="137"/>
                    <a:pt x="249" y="131"/>
                  </a:cubicBezTo>
                  <a:cubicBezTo>
                    <a:pt x="253" y="137"/>
                    <a:pt x="261" y="140"/>
                    <a:pt x="269" y="140"/>
                  </a:cubicBezTo>
                  <a:cubicBezTo>
                    <a:pt x="275" y="140"/>
                    <a:pt x="280" y="138"/>
                    <a:pt x="285" y="135"/>
                  </a:cubicBezTo>
                  <a:lnTo>
                    <a:pt x="285" y="287"/>
                  </a:lnTo>
                  <a:close/>
                  <a:moveTo>
                    <a:pt x="53" y="114"/>
                  </a:moveTo>
                  <a:cubicBezTo>
                    <a:pt x="53" y="46"/>
                    <a:pt x="53" y="46"/>
                    <a:pt x="53" y="46"/>
                  </a:cubicBezTo>
                  <a:cubicBezTo>
                    <a:pt x="81" y="46"/>
                    <a:pt x="81" y="46"/>
                    <a:pt x="81" y="46"/>
                  </a:cubicBezTo>
                  <a:cubicBezTo>
                    <a:pt x="81" y="115"/>
                    <a:pt x="81" y="115"/>
                    <a:pt x="81" y="115"/>
                  </a:cubicBezTo>
                  <a:cubicBezTo>
                    <a:pt x="81" y="122"/>
                    <a:pt x="75" y="128"/>
                    <a:pt x="67" y="128"/>
                  </a:cubicBezTo>
                  <a:cubicBezTo>
                    <a:pt x="60" y="128"/>
                    <a:pt x="53" y="122"/>
                    <a:pt x="53" y="115"/>
                  </a:cubicBezTo>
                  <a:cubicBezTo>
                    <a:pt x="53" y="114"/>
                    <a:pt x="53" y="114"/>
                    <a:pt x="53" y="114"/>
                  </a:cubicBezTo>
                  <a:close/>
                  <a:moveTo>
                    <a:pt x="134" y="114"/>
                  </a:moveTo>
                  <a:cubicBezTo>
                    <a:pt x="134" y="46"/>
                    <a:pt x="134" y="46"/>
                    <a:pt x="134" y="46"/>
                  </a:cubicBezTo>
                  <a:cubicBezTo>
                    <a:pt x="161" y="46"/>
                    <a:pt x="161" y="46"/>
                    <a:pt x="161" y="46"/>
                  </a:cubicBezTo>
                  <a:cubicBezTo>
                    <a:pt x="161" y="115"/>
                    <a:pt x="161" y="115"/>
                    <a:pt x="161" y="115"/>
                  </a:cubicBezTo>
                  <a:cubicBezTo>
                    <a:pt x="161" y="122"/>
                    <a:pt x="155" y="128"/>
                    <a:pt x="148" y="128"/>
                  </a:cubicBezTo>
                  <a:cubicBezTo>
                    <a:pt x="140" y="128"/>
                    <a:pt x="134" y="122"/>
                    <a:pt x="134" y="115"/>
                  </a:cubicBezTo>
                  <a:cubicBezTo>
                    <a:pt x="134" y="114"/>
                    <a:pt x="134" y="114"/>
                    <a:pt x="134" y="114"/>
                  </a:cubicBezTo>
                  <a:close/>
                  <a:moveTo>
                    <a:pt x="215" y="114"/>
                  </a:moveTo>
                  <a:cubicBezTo>
                    <a:pt x="215" y="46"/>
                    <a:pt x="215" y="46"/>
                    <a:pt x="215" y="46"/>
                  </a:cubicBezTo>
                  <a:cubicBezTo>
                    <a:pt x="242" y="46"/>
                    <a:pt x="242" y="46"/>
                    <a:pt x="242" y="46"/>
                  </a:cubicBezTo>
                  <a:cubicBezTo>
                    <a:pt x="242" y="115"/>
                    <a:pt x="242" y="115"/>
                    <a:pt x="242" y="115"/>
                  </a:cubicBezTo>
                  <a:cubicBezTo>
                    <a:pt x="242" y="122"/>
                    <a:pt x="236" y="128"/>
                    <a:pt x="228" y="128"/>
                  </a:cubicBezTo>
                  <a:cubicBezTo>
                    <a:pt x="221" y="128"/>
                    <a:pt x="215" y="122"/>
                    <a:pt x="215" y="115"/>
                  </a:cubicBezTo>
                  <a:cubicBezTo>
                    <a:pt x="215" y="114"/>
                    <a:pt x="215" y="114"/>
                    <a:pt x="215" y="114"/>
                  </a:cubicBezTo>
                  <a:close/>
                  <a:moveTo>
                    <a:pt x="285" y="34"/>
                  </a:moveTo>
                  <a:cubicBezTo>
                    <a:pt x="284" y="34"/>
                    <a:pt x="284" y="34"/>
                    <a:pt x="284" y="34"/>
                  </a:cubicBezTo>
                  <a:cubicBezTo>
                    <a:pt x="242" y="34"/>
                    <a:pt x="242" y="34"/>
                    <a:pt x="242" y="34"/>
                  </a:cubicBezTo>
                  <a:cubicBezTo>
                    <a:pt x="215" y="34"/>
                    <a:pt x="215" y="34"/>
                    <a:pt x="215" y="34"/>
                  </a:cubicBezTo>
                  <a:cubicBezTo>
                    <a:pt x="161" y="34"/>
                    <a:pt x="161" y="34"/>
                    <a:pt x="161" y="34"/>
                  </a:cubicBezTo>
                  <a:cubicBezTo>
                    <a:pt x="134" y="34"/>
                    <a:pt x="134" y="34"/>
                    <a:pt x="134" y="34"/>
                  </a:cubicBezTo>
                  <a:cubicBezTo>
                    <a:pt x="81" y="34"/>
                    <a:pt x="81" y="34"/>
                    <a:pt x="81" y="34"/>
                  </a:cubicBezTo>
                  <a:cubicBezTo>
                    <a:pt x="53" y="34"/>
                    <a:pt x="53" y="34"/>
                    <a:pt x="53" y="34"/>
                  </a:cubicBezTo>
                  <a:cubicBezTo>
                    <a:pt x="12" y="34"/>
                    <a:pt x="12" y="34"/>
                    <a:pt x="12" y="34"/>
                  </a:cubicBezTo>
                  <a:cubicBezTo>
                    <a:pt x="12" y="13"/>
                    <a:pt x="12" y="13"/>
                    <a:pt x="12" y="13"/>
                  </a:cubicBezTo>
                  <a:cubicBezTo>
                    <a:pt x="12" y="12"/>
                    <a:pt x="12" y="12"/>
                    <a:pt x="12" y="12"/>
                  </a:cubicBezTo>
                  <a:cubicBezTo>
                    <a:pt x="285" y="12"/>
                    <a:pt x="285" y="12"/>
                    <a:pt x="285" y="12"/>
                  </a:cubicBezTo>
                  <a:lnTo>
                    <a:pt x="285" y="34"/>
                  </a:lnTo>
                  <a:close/>
                  <a:moveTo>
                    <a:pt x="35" y="262"/>
                  </a:moveTo>
                  <a:cubicBezTo>
                    <a:pt x="161" y="262"/>
                    <a:pt x="161" y="262"/>
                    <a:pt x="161" y="262"/>
                  </a:cubicBezTo>
                  <a:cubicBezTo>
                    <a:pt x="161" y="161"/>
                    <a:pt x="161" y="161"/>
                    <a:pt x="161" y="161"/>
                  </a:cubicBezTo>
                  <a:cubicBezTo>
                    <a:pt x="35" y="161"/>
                    <a:pt x="35" y="161"/>
                    <a:pt x="35" y="161"/>
                  </a:cubicBezTo>
                  <a:lnTo>
                    <a:pt x="35" y="262"/>
                  </a:lnTo>
                  <a:close/>
                  <a:moveTo>
                    <a:pt x="47" y="173"/>
                  </a:moveTo>
                  <a:cubicBezTo>
                    <a:pt x="149" y="173"/>
                    <a:pt x="149" y="173"/>
                    <a:pt x="149" y="173"/>
                  </a:cubicBezTo>
                  <a:cubicBezTo>
                    <a:pt x="149" y="250"/>
                    <a:pt x="149" y="250"/>
                    <a:pt x="149" y="250"/>
                  </a:cubicBezTo>
                  <a:cubicBezTo>
                    <a:pt x="47" y="250"/>
                    <a:pt x="47" y="250"/>
                    <a:pt x="47" y="250"/>
                  </a:cubicBezTo>
                  <a:lnTo>
                    <a:pt x="4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0" name="Icon"/>
            <p:cNvSpPr>
              <a:spLocks noChangeAspect="1" noEditPoints="1"/>
            </p:cNvSpPr>
            <p:nvPr/>
          </p:nvSpPr>
          <p:spPr bwMode="auto">
            <a:xfrm>
              <a:off x="18386521" y="7064031"/>
              <a:ext cx="294862" cy="416935"/>
            </a:xfrm>
            <a:custGeom>
              <a:avLst/>
              <a:gdLst>
                <a:gd name="T0" fmla="*/ 99 w 275"/>
                <a:gd name="T1" fmla="*/ 383 h 390"/>
                <a:gd name="T2" fmla="*/ 17 w 275"/>
                <a:gd name="T3" fmla="*/ 248 h 390"/>
                <a:gd name="T4" fmla="*/ 106 w 275"/>
                <a:gd name="T5" fmla="*/ 107 h 390"/>
                <a:gd name="T6" fmla="*/ 88 w 275"/>
                <a:gd name="T7" fmla="*/ 0 h 390"/>
                <a:gd name="T8" fmla="*/ 240 w 275"/>
                <a:gd name="T9" fmla="*/ 148 h 390"/>
                <a:gd name="T10" fmla="*/ 252 w 275"/>
                <a:gd name="T11" fmla="*/ 326 h 390"/>
                <a:gd name="T12" fmla="*/ 169 w 275"/>
                <a:gd name="T13" fmla="*/ 386 h 390"/>
                <a:gd name="T14" fmla="*/ 208 w 275"/>
                <a:gd name="T15" fmla="*/ 272 h 390"/>
                <a:gd name="T16" fmla="*/ 133 w 275"/>
                <a:gd name="T17" fmla="*/ 154 h 390"/>
                <a:gd name="T18" fmla="*/ 129 w 275"/>
                <a:gd name="T19" fmla="*/ 214 h 390"/>
                <a:gd name="T20" fmla="*/ 78 w 275"/>
                <a:gd name="T21" fmla="*/ 282 h 390"/>
                <a:gd name="T22" fmla="*/ 99 w 275"/>
                <a:gd name="T23" fmla="*/ 383 h 390"/>
                <a:gd name="T24" fmla="*/ 139 w 275"/>
                <a:gd name="T25" fmla="*/ 305 h 390"/>
                <a:gd name="T26" fmla="*/ 118 w 275"/>
                <a:gd name="T27" fmla="*/ 351 h 390"/>
                <a:gd name="T28" fmla="*/ 134 w 275"/>
                <a:gd name="T29" fmla="*/ 390 h 390"/>
                <a:gd name="T30" fmla="*/ 163 w 275"/>
                <a:gd name="T31" fmla="*/ 352 h 390"/>
                <a:gd name="T32" fmla="*/ 139 w 275"/>
                <a:gd name="T33" fmla="*/ 3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390">
                  <a:moveTo>
                    <a:pt x="99" y="383"/>
                  </a:moveTo>
                  <a:cubicBezTo>
                    <a:pt x="46" y="378"/>
                    <a:pt x="0" y="307"/>
                    <a:pt x="17" y="248"/>
                  </a:cubicBezTo>
                  <a:cubicBezTo>
                    <a:pt x="34" y="190"/>
                    <a:pt x="93" y="142"/>
                    <a:pt x="106" y="107"/>
                  </a:cubicBezTo>
                  <a:cubicBezTo>
                    <a:pt x="117" y="77"/>
                    <a:pt x="120" y="52"/>
                    <a:pt x="88" y="0"/>
                  </a:cubicBezTo>
                  <a:cubicBezTo>
                    <a:pt x="157" y="45"/>
                    <a:pt x="211" y="95"/>
                    <a:pt x="240" y="148"/>
                  </a:cubicBezTo>
                  <a:cubicBezTo>
                    <a:pt x="269" y="200"/>
                    <a:pt x="275" y="278"/>
                    <a:pt x="252" y="326"/>
                  </a:cubicBezTo>
                  <a:cubicBezTo>
                    <a:pt x="234" y="365"/>
                    <a:pt x="204" y="379"/>
                    <a:pt x="169" y="386"/>
                  </a:cubicBezTo>
                  <a:cubicBezTo>
                    <a:pt x="206" y="350"/>
                    <a:pt x="212" y="312"/>
                    <a:pt x="208" y="272"/>
                  </a:cubicBezTo>
                  <a:cubicBezTo>
                    <a:pt x="203" y="224"/>
                    <a:pt x="133" y="154"/>
                    <a:pt x="133" y="154"/>
                  </a:cubicBezTo>
                  <a:cubicBezTo>
                    <a:pt x="133" y="154"/>
                    <a:pt x="145" y="177"/>
                    <a:pt x="129" y="214"/>
                  </a:cubicBezTo>
                  <a:cubicBezTo>
                    <a:pt x="112" y="252"/>
                    <a:pt x="88" y="253"/>
                    <a:pt x="78" y="282"/>
                  </a:cubicBezTo>
                  <a:cubicBezTo>
                    <a:pt x="68" y="311"/>
                    <a:pt x="78" y="343"/>
                    <a:pt x="99" y="383"/>
                  </a:cubicBezTo>
                  <a:close/>
                  <a:moveTo>
                    <a:pt x="139" y="305"/>
                  </a:moveTo>
                  <a:cubicBezTo>
                    <a:pt x="146" y="330"/>
                    <a:pt x="123" y="334"/>
                    <a:pt x="118" y="351"/>
                  </a:cubicBezTo>
                  <a:cubicBezTo>
                    <a:pt x="111" y="372"/>
                    <a:pt x="124" y="390"/>
                    <a:pt x="134" y="390"/>
                  </a:cubicBezTo>
                  <a:cubicBezTo>
                    <a:pt x="153" y="390"/>
                    <a:pt x="163" y="366"/>
                    <a:pt x="163" y="352"/>
                  </a:cubicBezTo>
                  <a:cubicBezTo>
                    <a:pt x="163" y="335"/>
                    <a:pt x="159" y="326"/>
                    <a:pt x="139"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1" name="Icon"/>
            <p:cNvSpPr>
              <a:spLocks noChangeAspect="1"/>
            </p:cNvSpPr>
            <p:nvPr/>
          </p:nvSpPr>
          <p:spPr bwMode="auto">
            <a:xfrm>
              <a:off x="16922138" y="7074597"/>
              <a:ext cx="169404" cy="395803"/>
            </a:xfrm>
            <a:custGeom>
              <a:avLst/>
              <a:gdLst>
                <a:gd name="T0" fmla="*/ 49 w 178"/>
                <a:gd name="T1" fmla="*/ 214 h 420"/>
                <a:gd name="T2" fmla="*/ 146 w 178"/>
                <a:gd name="T3" fmla="*/ 0 h 420"/>
                <a:gd name="T4" fmla="*/ 81 w 178"/>
                <a:gd name="T5" fmla="*/ 0 h 420"/>
                <a:gd name="T6" fmla="*/ 0 w 178"/>
                <a:gd name="T7" fmla="*/ 277 h 420"/>
                <a:gd name="T8" fmla="*/ 98 w 178"/>
                <a:gd name="T9" fmla="*/ 229 h 420"/>
                <a:gd name="T10" fmla="*/ 96 w 178"/>
                <a:gd name="T11" fmla="*/ 327 h 420"/>
                <a:gd name="T12" fmla="*/ 68 w 178"/>
                <a:gd name="T13" fmla="*/ 323 h 420"/>
                <a:gd name="T14" fmla="*/ 95 w 178"/>
                <a:gd name="T15" fmla="*/ 420 h 420"/>
                <a:gd name="T16" fmla="*/ 152 w 178"/>
                <a:gd name="T17" fmla="*/ 336 h 420"/>
                <a:gd name="T18" fmla="*/ 124 w 178"/>
                <a:gd name="T19" fmla="*/ 332 h 420"/>
                <a:gd name="T20" fmla="*/ 178 w 178"/>
                <a:gd name="T21" fmla="*/ 145 h 420"/>
                <a:gd name="T22" fmla="*/ 49 w 178"/>
                <a:gd name="T23" fmla="*/ 2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20">
                  <a:moveTo>
                    <a:pt x="49" y="214"/>
                  </a:moveTo>
                  <a:cubicBezTo>
                    <a:pt x="146" y="0"/>
                    <a:pt x="146" y="0"/>
                    <a:pt x="146" y="0"/>
                  </a:cubicBezTo>
                  <a:cubicBezTo>
                    <a:pt x="146" y="0"/>
                    <a:pt x="99" y="0"/>
                    <a:pt x="81" y="0"/>
                  </a:cubicBezTo>
                  <a:cubicBezTo>
                    <a:pt x="0" y="277"/>
                    <a:pt x="0" y="277"/>
                    <a:pt x="0" y="277"/>
                  </a:cubicBezTo>
                  <a:cubicBezTo>
                    <a:pt x="98" y="229"/>
                    <a:pt x="98" y="229"/>
                    <a:pt x="98" y="229"/>
                  </a:cubicBezTo>
                  <a:cubicBezTo>
                    <a:pt x="96" y="327"/>
                    <a:pt x="96" y="327"/>
                    <a:pt x="96" y="327"/>
                  </a:cubicBezTo>
                  <a:cubicBezTo>
                    <a:pt x="68" y="323"/>
                    <a:pt x="68" y="323"/>
                    <a:pt x="68" y="323"/>
                  </a:cubicBezTo>
                  <a:cubicBezTo>
                    <a:pt x="95" y="420"/>
                    <a:pt x="95" y="420"/>
                    <a:pt x="95" y="420"/>
                  </a:cubicBezTo>
                  <a:cubicBezTo>
                    <a:pt x="152" y="336"/>
                    <a:pt x="152" y="336"/>
                    <a:pt x="152" y="336"/>
                  </a:cubicBezTo>
                  <a:cubicBezTo>
                    <a:pt x="124" y="332"/>
                    <a:pt x="124" y="332"/>
                    <a:pt x="124" y="332"/>
                  </a:cubicBezTo>
                  <a:cubicBezTo>
                    <a:pt x="178" y="145"/>
                    <a:pt x="178" y="145"/>
                    <a:pt x="178" y="145"/>
                  </a:cubicBezTo>
                  <a:cubicBezTo>
                    <a:pt x="49" y="214"/>
                    <a:pt x="49" y="214"/>
                    <a:pt x="49" y="2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2" name="Icon"/>
            <p:cNvSpPr>
              <a:spLocks noChangeAspect="1" noEditPoints="1"/>
            </p:cNvSpPr>
            <p:nvPr/>
          </p:nvSpPr>
          <p:spPr bwMode="auto">
            <a:xfrm>
              <a:off x="17245807" y="7089750"/>
              <a:ext cx="368203" cy="365496"/>
            </a:xfrm>
            <a:custGeom>
              <a:avLst/>
              <a:gdLst>
                <a:gd name="T0" fmla="*/ 428 w 816"/>
                <a:gd name="T1" fmla="*/ 69 h 810"/>
                <a:gd name="T2" fmla="*/ 371 w 816"/>
                <a:gd name="T3" fmla="*/ 112 h 810"/>
                <a:gd name="T4" fmla="*/ 392 w 816"/>
                <a:gd name="T5" fmla="*/ 41 h 810"/>
                <a:gd name="T6" fmla="*/ 418 w 816"/>
                <a:gd name="T7" fmla="*/ 41 h 810"/>
                <a:gd name="T8" fmla="*/ 395 w 816"/>
                <a:gd name="T9" fmla="*/ 741 h 810"/>
                <a:gd name="T10" fmla="*/ 371 w 816"/>
                <a:gd name="T11" fmla="*/ 810 h 810"/>
                <a:gd name="T12" fmla="*/ 430 w 816"/>
                <a:gd name="T13" fmla="*/ 767 h 810"/>
                <a:gd name="T14" fmla="*/ 421 w 816"/>
                <a:gd name="T15" fmla="*/ 741 h 810"/>
                <a:gd name="T16" fmla="*/ 568 w 816"/>
                <a:gd name="T17" fmla="*/ 693 h 810"/>
                <a:gd name="T18" fmla="*/ 545 w 816"/>
                <a:gd name="T19" fmla="*/ 764 h 810"/>
                <a:gd name="T20" fmla="*/ 604 w 816"/>
                <a:gd name="T21" fmla="*/ 721 h 810"/>
                <a:gd name="T22" fmla="*/ 595 w 816"/>
                <a:gd name="T23" fmla="*/ 693 h 810"/>
                <a:gd name="T24" fmla="*/ 568 w 816"/>
                <a:gd name="T25" fmla="*/ 88 h 810"/>
                <a:gd name="T26" fmla="*/ 545 w 816"/>
                <a:gd name="T27" fmla="*/ 157 h 810"/>
                <a:gd name="T28" fmla="*/ 604 w 816"/>
                <a:gd name="T29" fmla="*/ 115 h 810"/>
                <a:gd name="T30" fmla="*/ 595 w 816"/>
                <a:gd name="T31" fmla="*/ 88 h 810"/>
                <a:gd name="T32" fmla="*/ 695 w 816"/>
                <a:gd name="T33" fmla="*/ 217 h 810"/>
                <a:gd name="T34" fmla="*/ 673 w 816"/>
                <a:gd name="T35" fmla="*/ 286 h 810"/>
                <a:gd name="T36" fmla="*/ 730 w 816"/>
                <a:gd name="T37" fmla="*/ 243 h 810"/>
                <a:gd name="T38" fmla="*/ 723 w 816"/>
                <a:gd name="T39" fmla="*/ 217 h 810"/>
                <a:gd name="T40" fmla="*/ 695 w 816"/>
                <a:gd name="T41" fmla="*/ 567 h 810"/>
                <a:gd name="T42" fmla="*/ 673 w 816"/>
                <a:gd name="T43" fmla="*/ 638 h 810"/>
                <a:gd name="T44" fmla="*/ 730 w 816"/>
                <a:gd name="T45" fmla="*/ 593 h 810"/>
                <a:gd name="T46" fmla="*/ 723 w 816"/>
                <a:gd name="T47" fmla="*/ 567 h 810"/>
                <a:gd name="T48" fmla="*/ 745 w 816"/>
                <a:gd name="T49" fmla="*/ 388 h 810"/>
                <a:gd name="T50" fmla="*/ 721 w 816"/>
                <a:gd name="T51" fmla="*/ 460 h 810"/>
                <a:gd name="T52" fmla="*/ 780 w 816"/>
                <a:gd name="T53" fmla="*/ 417 h 810"/>
                <a:gd name="T54" fmla="*/ 771 w 816"/>
                <a:gd name="T55" fmla="*/ 388 h 810"/>
                <a:gd name="T56" fmla="*/ 216 w 816"/>
                <a:gd name="T57" fmla="*/ 88 h 810"/>
                <a:gd name="T58" fmla="*/ 195 w 816"/>
                <a:gd name="T59" fmla="*/ 160 h 810"/>
                <a:gd name="T60" fmla="*/ 252 w 816"/>
                <a:gd name="T61" fmla="*/ 115 h 810"/>
                <a:gd name="T62" fmla="*/ 242 w 816"/>
                <a:gd name="T63" fmla="*/ 88 h 810"/>
                <a:gd name="T64" fmla="*/ 92 w 816"/>
                <a:gd name="T65" fmla="*/ 217 h 810"/>
                <a:gd name="T66" fmla="*/ 69 w 816"/>
                <a:gd name="T67" fmla="*/ 286 h 810"/>
                <a:gd name="T68" fmla="*/ 128 w 816"/>
                <a:gd name="T69" fmla="*/ 243 h 810"/>
                <a:gd name="T70" fmla="*/ 119 w 816"/>
                <a:gd name="T71" fmla="*/ 217 h 810"/>
                <a:gd name="T72" fmla="*/ 45 w 816"/>
                <a:gd name="T73" fmla="*/ 388 h 810"/>
                <a:gd name="T74" fmla="*/ 23 w 816"/>
                <a:gd name="T75" fmla="*/ 460 h 810"/>
                <a:gd name="T76" fmla="*/ 80 w 816"/>
                <a:gd name="T77" fmla="*/ 417 h 810"/>
                <a:gd name="T78" fmla="*/ 73 w 816"/>
                <a:gd name="T79" fmla="*/ 388 h 810"/>
                <a:gd name="T80" fmla="*/ 92 w 816"/>
                <a:gd name="T81" fmla="*/ 567 h 810"/>
                <a:gd name="T82" fmla="*/ 69 w 816"/>
                <a:gd name="T83" fmla="*/ 638 h 810"/>
                <a:gd name="T84" fmla="*/ 128 w 816"/>
                <a:gd name="T85" fmla="*/ 595 h 810"/>
                <a:gd name="T86" fmla="*/ 119 w 816"/>
                <a:gd name="T87" fmla="*/ 567 h 810"/>
                <a:gd name="T88" fmla="*/ 219 w 816"/>
                <a:gd name="T89" fmla="*/ 693 h 810"/>
                <a:gd name="T90" fmla="*/ 195 w 816"/>
                <a:gd name="T91" fmla="*/ 764 h 810"/>
                <a:gd name="T92" fmla="*/ 254 w 816"/>
                <a:gd name="T93" fmla="*/ 721 h 810"/>
                <a:gd name="T94" fmla="*/ 245 w 816"/>
                <a:gd name="T95" fmla="*/ 69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810">
                  <a:moveTo>
                    <a:pt x="418" y="41"/>
                  </a:moveTo>
                  <a:lnTo>
                    <a:pt x="464" y="41"/>
                  </a:lnTo>
                  <a:lnTo>
                    <a:pt x="428" y="69"/>
                  </a:lnTo>
                  <a:lnTo>
                    <a:pt x="442" y="112"/>
                  </a:lnTo>
                  <a:lnTo>
                    <a:pt x="407" y="86"/>
                  </a:lnTo>
                  <a:lnTo>
                    <a:pt x="371" y="112"/>
                  </a:lnTo>
                  <a:lnTo>
                    <a:pt x="385" y="69"/>
                  </a:lnTo>
                  <a:lnTo>
                    <a:pt x="347" y="41"/>
                  </a:lnTo>
                  <a:lnTo>
                    <a:pt x="392" y="41"/>
                  </a:lnTo>
                  <a:lnTo>
                    <a:pt x="407" y="0"/>
                  </a:lnTo>
                  <a:lnTo>
                    <a:pt x="418" y="41"/>
                  </a:lnTo>
                  <a:lnTo>
                    <a:pt x="418" y="41"/>
                  </a:lnTo>
                  <a:close/>
                  <a:moveTo>
                    <a:pt x="421" y="741"/>
                  </a:moveTo>
                  <a:lnTo>
                    <a:pt x="409" y="698"/>
                  </a:lnTo>
                  <a:lnTo>
                    <a:pt x="395" y="741"/>
                  </a:lnTo>
                  <a:lnTo>
                    <a:pt x="349" y="741"/>
                  </a:lnTo>
                  <a:lnTo>
                    <a:pt x="385" y="767"/>
                  </a:lnTo>
                  <a:lnTo>
                    <a:pt x="371" y="810"/>
                  </a:lnTo>
                  <a:lnTo>
                    <a:pt x="409" y="783"/>
                  </a:lnTo>
                  <a:lnTo>
                    <a:pt x="445" y="810"/>
                  </a:lnTo>
                  <a:lnTo>
                    <a:pt x="430" y="767"/>
                  </a:lnTo>
                  <a:lnTo>
                    <a:pt x="466" y="741"/>
                  </a:lnTo>
                  <a:lnTo>
                    <a:pt x="421" y="741"/>
                  </a:lnTo>
                  <a:lnTo>
                    <a:pt x="421" y="741"/>
                  </a:lnTo>
                  <a:close/>
                  <a:moveTo>
                    <a:pt x="595" y="693"/>
                  </a:moveTo>
                  <a:lnTo>
                    <a:pt x="580" y="650"/>
                  </a:lnTo>
                  <a:lnTo>
                    <a:pt x="568" y="693"/>
                  </a:lnTo>
                  <a:lnTo>
                    <a:pt x="523" y="693"/>
                  </a:lnTo>
                  <a:lnTo>
                    <a:pt x="559" y="721"/>
                  </a:lnTo>
                  <a:lnTo>
                    <a:pt x="545" y="764"/>
                  </a:lnTo>
                  <a:lnTo>
                    <a:pt x="580" y="738"/>
                  </a:lnTo>
                  <a:lnTo>
                    <a:pt x="616" y="764"/>
                  </a:lnTo>
                  <a:lnTo>
                    <a:pt x="604" y="721"/>
                  </a:lnTo>
                  <a:lnTo>
                    <a:pt x="640" y="693"/>
                  </a:lnTo>
                  <a:lnTo>
                    <a:pt x="595" y="693"/>
                  </a:lnTo>
                  <a:lnTo>
                    <a:pt x="595" y="693"/>
                  </a:lnTo>
                  <a:close/>
                  <a:moveTo>
                    <a:pt x="595" y="88"/>
                  </a:moveTo>
                  <a:lnTo>
                    <a:pt x="580" y="46"/>
                  </a:lnTo>
                  <a:lnTo>
                    <a:pt x="568" y="88"/>
                  </a:lnTo>
                  <a:lnTo>
                    <a:pt x="523" y="88"/>
                  </a:lnTo>
                  <a:lnTo>
                    <a:pt x="559" y="115"/>
                  </a:lnTo>
                  <a:lnTo>
                    <a:pt x="545" y="157"/>
                  </a:lnTo>
                  <a:lnTo>
                    <a:pt x="580" y="131"/>
                  </a:lnTo>
                  <a:lnTo>
                    <a:pt x="616" y="157"/>
                  </a:lnTo>
                  <a:lnTo>
                    <a:pt x="604" y="115"/>
                  </a:lnTo>
                  <a:lnTo>
                    <a:pt x="640" y="88"/>
                  </a:lnTo>
                  <a:lnTo>
                    <a:pt x="595" y="88"/>
                  </a:lnTo>
                  <a:lnTo>
                    <a:pt x="595" y="88"/>
                  </a:lnTo>
                  <a:close/>
                  <a:moveTo>
                    <a:pt x="723" y="217"/>
                  </a:moveTo>
                  <a:lnTo>
                    <a:pt x="709" y="174"/>
                  </a:lnTo>
                  <a:lnTo>
                    <a:pt x="695" y="217"/>
                  </a:lnTo>
                  <a:lnTo>
                    <a:pt x="649" y="217"/>
                  </a:lnTo>
                  <a:lnTo>
                    <a:pt x="687" y="243"/>
                  </a:lnTo>
                  <a:lnTo>
                    <a:pt x="673" y="286"/>
                  </a:lnTo>
                  <a:lnTo>
                    <a:pt x="709" y="260"/>
                  </a:lnTo>
                  <a:lnTo>
                    <a:pt x="745" y="286"/>
                  </a:lnTo>
                  <a:lnTo>
                    <a:pt x="730" y="243"/>
                  </a:lnTo>
                  <a:lnTo>
                    <a:pt x="768" y="217"/>
                  </a:lnTo>
                  <a:lnTo>
                    <a:pt x="723" y="217"/>
                  </a:lnTo>
                  <a:lnTo>
                    <a:pt x="723" y="217"/>
                  </a:lnTo>
                  <a:close/>
                  <a:moveTo>
                    <a:pt x="723" y="567"/>
                  </a:moveTo>
                  <a:lnTo>
                    <a:pt x="709" y="524"/>
                  </a:lnTo>
                  <a:lnTo>
                    <a:pt x="695" y="567"/>
                  </a:lnTo>
                  <a:lnTo>
                    <a:pt x="649" y="567"/>
                  </a:lnTo>
                  <a:lnTo>
                    <a:pt x="687" y="593"/>
                  </a:lnTo>
                  <a:lnTo>
                    <a:pt x="673" y="638"/>
                  </a:lnTo>
                  <a:lnTo>
                    <a:pt x="709" y="610"/>
                  </a:lnTo>
                  <a:lnTo>
                    <a:pt x="745" y="638"/>
                  </a:lnTo>
                  <a:lnTo>
                    <a:pt x="730" y="593"/>
                  </a:lnTo>
                  <a:lnTo>
                    <a:pt x="768" y="567"/>
                  </a:lnTo>
                  <a:lnTo>
                    <a:pt x="723" y="567"/>
                  </a:lnTo>
                  <a:lnTo>
                    <a:pt x="723" y="567"/>
                  </a:lnTo>
                  <a:close/>
                  <a:moveTo>
                    <a:pt x="771" y="388"/>
                  </a:moveTo>
                  <a:lnTo>
                    <a:pt x="757" y="345"/>
                  </a:lnTo>
                  <a:lnTo>
                    <a:pt x="745" y="388"/>
                  </a:lnTo>
                  <a:lnTo>
                    <a:pt x="699" y="388"/>
                  </a:lnTo>
                  <a:lnTo>
                    <a:pt x="735" y="417"/>
                  </a:lnTo>
                  <a:lnTo>
                    <a:pt x="721" y="460"/>
                  </a:lnTo>
                  <a:lnTo>
                    <a:pt x="757" y="434"/>
                  </a:lnTo>
                  <a:lnTo>
                    <a:pt x="795" y="460"/>
                  </a:lnTo>
                  <a:lnTo>
                    <a:pt x="780" y="417"/>
                  </a:lnTo>
                  <a:lnTo>
                    <a:pt x="816" y="388"/>
                  </a:lnTo>
                  <a:lnTo>
                    <a:pt x="771" y="388"/>
                  </a:lnTo>
                  <a:lnTo>
                    <a:pt x="771" y="388"/>
                  </a:lnTo>
                  <a:close/>
                  <a:moveTo>
                    <a:pt x="242" y="88"/>
                  </a:moveTo>
                  <a:lnTo>
                    <a:pt x="230" y="46"/>
                  </a:lnTo>
                  <a:lnTo>
                    <a:pt x="216" y="88"/>
                  </a:lnTo>
                  <a:lnTo>
                    <a:pt x="171" y="88"/>
                  </a:lnTo>
                  <a:lnTo>
                    <a:pt x="209" y="115"/>
                  </a:lnTo>
                  <a:lnTo>
                    <a:pt x="195" y="160"/>
                  </a:lnTo>
                  <a:lnTo>
                    <a:pt x="230" y="131"/>
                  </a:lnTo>
                  <a:lnTo>
                    <a:pt x="266" y="160"/>
                  </a:lnTo>
                  <a:lnTo>
                    <a:pt x="252" y="115"/>
                  </a:lnTo>
                  <a:lnTo>
                    <a:pt x="288" y="88"/>
                  </a:lnTo>
                  <a:lnTo>
                    <a:pt x="242" y="88"/>
                  </a:lnTo>
                  <a:lnTo>
                    <a:pt x="242" y="88"/>
                  </a:lnTo>
                  <a:close/>
                  <a:moveTo>
                    <a:pt x="119" y="217"/>
                  </a:moveTo>
                  <a:lnTo>
                    <a:pt x="107" y="174"/>
                  </a:lnTo>
                  <a:lnTo>
                    <a:pt x="92" y="217"/>
                  </a:lnTo>
                  <a:lnTo>
                    <a:pt x="47" y="217"/>
                  </a:lnTo>
                  <a:lnTo>
                    <a:pt x="83" y="243"/>
                  </a:lnTo>
                  <a:lnTo>
                    <a:pt x="69" y="286"/>
                  </a:lnTo>
                  <a:lnTo>
                    <a:pt x="107" y="260"/>
                  </a:lnTo>
                  <a:lnTo>
                    <a:pt x="142" y="286"/>
                  </a:lnTo>
                  <a:lnTo>
                    <a:pt x="128" y="243"/>
                  </a:lnTo>
                  <a:lnTo>
                    <a:pt x="164" y="217"/>
                  </a:lnTo>
                  <a:lnTo>
                    <a:pt x="119" y="217"/>
                  </a:lnTo>
                  <a:lnTo>
                    <a:pt x="119" y="217"/>
                  </a:lnTo>
                  <a:close/>
                  <a:moveTo>
                    <a:pt x="73" y="388"/>
                  </a:moveTo>
                  <a:lnTo>
                    <a:pt x="59" y="348"/>
                  </a:lnTo>
                  <a:lnTo>
                    <a:pt x="45" y="388"/>
                  </a:lnTo>
                  <a:lnTo>
                    <a:pt x="0" y="388"/>
                  </a:lnTo>
                  <a:lnTo>
                    <a:pt x="38" y="417"/>
                  </a:lnTo>
                  <a:lnTo>
                    <a:pt x="23" y="460"/>
                  </a:lnTo>
                  <a:lnTo>
                    <a:pt x="59" y="434"/>
                  </a:lnTo>
                  <a:lnTo>
                    <a:pt x="95" y="460"/>
                  </a:lnTo>
                  <a:lnTo>
                    <a:pt x="80" y="417"/>
                  </a:lnTo>
                  <a:lnTo>
                    <a:pt x="119" y="388"/>
                  </a:lnTo>
                  <a:lnTo>
                    <a:pt x="73" y="388"/>
                  </a:lnTo>
                  <a:lnTo>
                    <a:pt x="73" y="388"/>
                  </a:lnTo>
                  <a:close/>
                  <a:moveTo>
                    <a:pt x="119" y="567"/>
                  </a:moveTo>
                  <a:lnTo>
                    <a:pt x="107" y="524"/>
                  </a:lnTo>
                  <a:lnTo>
                    <a:pt x="92" y="567"/>
                  </a:lnTo>
                  <a:lnTo>
                    <a:pt x="47" y="567"/>
                  </a:lnTo>
                  <a:lnTo>
                    <a:pt x="83" y="595"/>
                  </a:lnTo>
                  <a:lnTo>
                    <a:pt x="69" y="638"/>
                  </a:lnTo>
                  <a:lnTo>
                    <a:pt x="107" y="612"/>
                  </a:lnTo>
                  <a:lnTo>
                    <a:pt x="142" y="638"/>
                  </a:lnTo>
                  <a:lnTo>
                    <a:pt x="128" y="595"/>
                  </a:lnTo>
                  <a:lnTo>
                    <a:pt x="164" y="567"/>
                  </a:lnTo>
                  <a:lnTo>
                    <a:pt x="119" y="567"/>
                  </a:lnTo>
                  <a:lnTo>
                    <a:pt x="119" y="567"/>
                  </a:lnTo>
                  <a:close/>
                  <a:moveTo>
                    <a:pt x="245" y="693"/>
                  </a:moveTo>
                  <a:lnTo>
                    <a:pt x="233" y="652"/>
                  </a:lnTo>
                  <a:lnTo>
                    <a:pt x="219" y="693"/>
                  </a:lnTo>
                  <a:lnTo>
                    <a:pt x="173" y="693"/>
                  </a:lnTo>
                  <a:lnTo>
                    <a:pt x="209" y="721"/>
                  </a:lnTo>
                  <a:lnTo>
                    <a:pt x="195" y="764"/>
                  </a:lnTo>
                  <a:lnTo>
                    <a:pt x="233" y="738"/>
                  </a:lnTo>
                  <a:lnTo>
                    <a:pt x="269" y="764"/>
                  </a:lnTo>
                  <a:lnTo>
                    <a:pt x="254" y="721"/>
                  </a:lnTo>
                  <a:lnTo>
                    <a:pt x="290" y="693"/>
                  </a:lnTo>
                  <a:lnTo>
                    <a:pt x="245" y="693"/>
                  </a:lnTo>
                  <a:lnTo>
                    <a:pt x="245" y="6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3" name="Icon"/>
            <p:cNvSpPr>
              <a:spLocks noChangeAspect="1" noEditPoints="1"/>
            </p:cNvSpPr>
            <p:nvPr/>
          </p:nvSpPr>
          <p:spPr bwMode="auto">
            <a:xfrm>
              <a:off x="14271305" y="6507889"/>
              <a:ext cx="618849" cy="331383"/>
            </a:xfrm>
            <a:custGeom>
              <a:avLst/>
              <a:gdLst>
                <a:gd name="T0" fmla="*/ 354 w 522"/>
                <a:gd name="T1" fmla="*/ 228 h 278"/>
                <a:gd name="T2" fmla="*/ 170 w 522"/>
                <a:gd name="T3" fmla="*/ 234 h 278"/>
                <a:gd name="T4" fmla="*/ 354 w 522"/>
                <a:gd name="T5" fmla="*/ 239 h 278"/>
                <a:gd name="T6" fmla="*/ 354 w 522"/>
                <a:gd name="T7" fmla="*/ 222 h 278"/>
                <a:gd name="T8" fmla="*/ 354 w 522"/>
                <a:gd name="T9" fmla="*/ 45 h 278"/>
                <a:gd name="T10" fmla="*/ 337 w 522"/>
                <a:gd name="T11" fmla="*/ 0 h 278"/>
                <a:gd name="T12" fmla="*/ 0 w 522"/>
                <a:gd name="T13" fmla="*/ 0 h 278"/>
                <a:gd name="T14" fmla="*/ 17 w 522"/>
                <a:gd name="T15" fmla="*/ 169 h 278"/>
                <a:gd name="T16" fmla="*/ 46 w 522"/>
                <a:gd name="T17" fmla="*/ 222 h 278"/>
                <a:gd name="T18" fmla="*/ 115 w 522"/>
                <a:gd name="T19" fmla="*/ 179 h 278"/>
                <a:gd name="T20" fmla="*/ 55 w 522"/>
                <a:gd name="T21" fmla="*/ 222 h 278"/>
                <a:gd name="T22" fmla="*/ 6 w 522"/>
                <a:gd name="T23" fmla="*/ 227 h 278"/>
                <a:gd name="T24" fmla="*/ 58 w 522"/>
                <a:gd name="T25" fmla="*/ 237 h 278"/>
                <a:gd name="T26" fmla="*/ 6 w 522"/>
                <a:gd name="T27" fmla="*/ 227 h 278"/>
                <a:gd name="T28" fmla="*/ 115 w 522"/>
                <a:gd name="T29" fmla="*/ 190 h 278"/>
                <a:gd name="T30" fmla="*/ 115 w 522"/>
                <a:gd name="T31" fmla="*/ 278 h 278"/>
                <a:gd name="T32" fmla="*/ 134 w 522"/>
                <a:gd name="T33" fmla="*/ 234 h 278"/>
                <a:gd name="T34" fmla="*/ 96 w 522"/>
                <a:gd name="T35" fmla="*/ 234 h 278"/>
                <a:gd name="T36" fmla="*/ 134 w 522"/>
                <a:gd name="T37" fmla="*/ 234 h 278"/>
                <a:gd name="T38" fmla="*/ 435 w 522"/>
                <a:gd name="T39" fmla="*/ 182 h 278"/>
                <a:gd name="T40" fmla="*/ 435 w 522"/>
                <a:gd name="T41" fmla="*/ 277 h 278"/>
                <a:gd name="T42" fmla="*/ 455 w 522"/>
                <a:gd name="T43" fmla="*/ 229 h 278"/>
                <a:gd name="T44" fmla="*/ 414 w 522"/>
                <a:gd name="T45" fmla="*/ 229 h 278"/>
                <a:gd name="T46" fmla="*/ 455 w 522"/>
                <a:gd name="T47" fmla="*/ 229 h 278"/>
                <a:gd name="T48" fmla="*/ 521 w 522"/>
                <a:gd name="T49" fmla="*/ 129 h 278"/>
                <a:gd name="T50" fmla="*/ 358 w 522"/>
                <a:gd name="T51" fmla="*/ 44 h 278"/>
                <a:gd name="T52" fmla="*/ 376 w 522"/>
                <a:gd name="T53" fmla="*/ 213 h 278"/>
                <a:gd name="T54" fmla="*/ 493 w 522"/>
                <a:gd name="T55" fmla="*/ 213 h 278"/>
                <a:gd name="T56" fmla="*/ 378 w 522"/>
                <a:gd name="T57" fmla="*/ 125 h 278"/>
                <a:gd name="T58" fmla="*/ 400 w 522"/>
                <a:gd name="T59" fmla="*/ 137 h 278"/>
                <a:gd name="T60" fmla="*/ 378 w 522"/>
                <a:gd name="T61" fmla="*/ 125 h 278"/>
                <a:gd name="T62" fmla="*/ 455 w 522"/>
                <a:gd name="T63" fmla="*/ 128 h 278"/>
                <a:gd name="T64" fmla="*/ 372 w 522"/>
                <a:gd name="T65" fmla="*/ 99 h 278"/>
                <a:gd name="T66" fmla="*/ 476 w 522"/>
                <a:gd name="T67" fmla="*/ 56 h 278"/>
                <a:gd name="T68" fmla="*/ 358 w 522"/>
                <a:gd name="T69" fmla="*/ 217 h 278"/>
                <a:gd name="T70" fmla="*/ 378 w 522"/>
                <a:gd name="T71" fmla="*/ 238 h 278"/>
                <a:gd name="T72" fmla="*/ 358 w 522"/>
                <a:gd name="T73" fmla="*/ 217 h 278"/>
                <a:gd name="T74" fmla="*/ 522 w 522"/>
                <a:gd name="T75" fmla="*/ 218 h 278"/>
                <a:gd name="T76" fmla="*/ 502 w 522"/>
                <a:gd name="T77" fmla="*/ 23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2" h="278">
                  <a:moveTo>
                    <a:pt x="354" y="239"/>
                  </a:moveTo>
                  <a:cubicBezTo>
                    <a:pt x="354" y="228"/>
                    <a:pt x="354" y="228"/>
                    <a:pt x="354" y="228"/>
                  </a:cubicBezTo>
                  <a:cubicBezTo>
                    <a:pt x="169" y="228"/>
                    <a:pt x="169" y="228"/>
                    <a:pt x="169" y="228"/>
                  </a:cubicBezTo>
                  <a:cubicBezTo>
                    <a:pt x="170" y="230"/>
                    <a:pt x="170" y="232"/>
                    <a:pt x="170" y="234"/>
                  </a:cubicBezTo>
                  <a:cubicBezTo>
                    <a:pt x="170" y="236"/>
                    <a:pt x="170" y="237"/>
                    <a:pt x="169" y="239"/>
                  </a:cubicBezTo>
                  <a:cubicBezTo>
                    <a:pt x="354" y="239"/>
                    <a:pt x="354" y="239"/>
                    <a:pt x="354" y="239"/>
                  </a:cubicBezTo>
                  <a:close/>
                  <a:moveTo>
                    <a:pt x="169" y="222"/>
                  </a:moveTo>
                  <a:cubicBezTo>
                    <a:pt x="354" y="222"/>
                    <a:pt x="354" y="222"/>
                    <a:pt x="354" y="222"/>
                  </a:cubicBezTo>
                  <a:cubicBezTo>
                    <a:pt x="354" y="169"/>
                    <a:pt x="354" y="169"/>
                    <a:pt x="354" y="169"/>
                  </a:cubicBezTo>
                  <a:cubicBezTo>
                    <a:pt x="354" y="45"/>
                    <a:pt x="354" y="45"/>
                    <a:pt x="354" y="45"/>
                  </a:cubicBezTo>
                  <a:cubicBezTo>
                    <a:pt x="337" y="45"/>
                    <a:pt x="337" y="45"/>
                    <a:pt x="337" y="45"/>
                  </a:cubicBezTo>
                  <a:cubicBezTo>
                    <a:pt x="337" y="0"/>
                    <a:pt x="337" y="0"/>
                    <a:pt x="337" y="0"/>
                  </a:cubicBezTo>
                  <a:cubicBezTo>
                    <a:pt x="17" y="0"/>
                    <a:pt x="17" y="0"/>
                    <a:pt x="17" y="0"/>
                  </a:cubicBezTo>
                  <a:cubicBezTo>
                    <a:pt x="0" y="0"/>
                    <a:pt x="0" y="0"/>
                    <a:pt x="0" y="0"/>
                  </a:cubicBezTo>
                  <a:cubicBezTo>
                    <a:pt x="0" y="169"/>
                    <a:pt x="0" y="169"/>
                    <a:pt x="0" y="169"/>
                  </a:cubicBezTo>
                  <a:cubicBezTo>
                    <a:pt x="17" y="169"/>
                    <a:pt x="17" y="169"/>
                    <a:pt x="17" y="169"/>
                  </a:cubicBezTo>
                  <a:cubicBezTo>
                    <a:pt x="17" y="204"/>
                    <a:pt x="17" y="204"/>
                    <a:pt x="17" y="204"/>
                  </a:cubicBezTo>
                  <a:cubicBezTo>
                    <a:pt x="46" y="222"/>
                    <a:pt x="46" y="222"/>
                    <a:pt x="46" y="222"/>
                  </a:cubicBezTo>
                  <a:cubicBezTo>
                    <a:pt x="61" y="222"/>
                    <a:pt x="61" y="222"/>
                    <a:pt x="61" y="222"/>
                  </a:cubicBezTo>
                  <a:cubicBezTo>
                    <a:pt x="66" y="198"/>
                    <a:pt x="88" y="179"/>
                    <a:pt x="115" y="179"/>
                  </a:cubicBezTo>
                  <a:cubicBezTo>
                    <a:pt x="141" y="179"/>
                    <a:pt x="163" y="198"/>
                    <a:pt x="169" y="222"/>
                  </a:cubicBezTo>
                  <a:close/>
                  <a:moveTo>
                    <a:pt x="55" y="222"/>
                  </a:moveTo>
                  <a:cubicBezTo>
                    <a:pt x="55" y="222"/>
                    <a:pt x="55" y="222"/>
                    <a:pt x="55" y="222"/>
                  </a:cubicBezTo>
                  <a:moveTo>
                    <a:pt x="6" y="227"/>
                  </a:moveTo>
                  <a:cubicBezTo>
                    <a:pt x="58" y="227"/>
                    <a:pt x="58" y="227"/>
                    <a:pt x="58" y="227"/>
                  </a:cubicBezTo>
                  <a:cubicBezTo>
                    <a:pt x="58" y="237"/>
                    <a:pt x="58" y="237"/>
                    <a:pt x="58" y="237"/>
                  </a:cubicBezTo>
                  <a:cubicBezTo>
                    <a:pt x="6" y="237"/>
                    <a:pt x="6" y="237"/>
                    <a:pt x="6" y="237"/>
                  </a:cubicBezTo>
                  <a:cubicBezTo>
                    <a:pt x="6" y="227"/>
                    <a:pt x="6" y="227"/>
                    <a:pt x="6" y="227"/>
                  </a:cubicBezTo>
                  <a:close/>
                  <a:moveTo>
                    <a:pt x="159" y="234"/>
                  </a:moveTo>
                  <a:cubicBezTo>
                    <a:pt x="159" y="210"/>
                    <a:pt x="139" y="190"/>
                    <a:pt x="115" y="190"/>
                  </a:cubicBezTo>
                  <a:cubicBezTo>
                    <a:pt x="90" y="190"/>
                    <a:pt x="71" y="210"/>
                    <a:pt x="71" y="234"/>
                  </a:cubicBezTo>
                  <a:cubicBezTo>
                    <a:pt x="71" y="258"/>
                    <a:pt x="90" y="278"/>
                    <a:pt x="115" y="278"/>
                  </a:cubicBezTo>
                  <a:cubicBezTo>
                    <a:pt x="139" y="278"/>
                    <a:pt x="159" y="258"/>
                    <a:pt x="159" y="234"/>
                  </a:cubicBezTo>
                  <a:close/>
                  <a:moveTo>
                    <a:pt x="134" y="234"/>
                  </a:moveTo>
                  <a:cubicBezTo>
                    <a:pt x="134" y="244"/>
                    <a:pt x="125" y="253"/>
                    <a:pt x="115" y="253"/>
                  </a:cubicBezTo>
                  <a:cubicBezTo>
                    <a:pt x="104" y="253"/>
                    <a:pt x="96" y="244"/>
                    <a:pt x="96" y="234"/>
                  </a:cubicBezTo>
                  <a:cubicBezTo>
                    <a:pt x="96" y="223"/>
                    <a:pt x="104" y="215"/>
                    <a:pt x="115" y="215"/>
                  </a:cubicBezTo>
                  <a:cubicBezTo>
                    <a:pt x="125" y="215"/>
                    <a:pt x="134" y="223"/>
                    <a:pt x="134" y="234"/>
                  </a:cubicBezTo>
                  <a:close/>
                  <a:moveTo>
                    <a:pt x="482" y="229"/>
                  </a:moveTo>
                  <a:cubicBezTo>
                    <a:pt x="482" y="203"/>
                    <a:pt x="461" y="182"/>
                    <a:pt x="435" y="182"/>
                  </a:cubicBezTo>
                  <a:cubicBezTo>
                    <a:pt x="408" y="182"/>
                    <a:pt x="387" y="203"/>
                    <a:pt x="387" y="229"/>
                  </a:cubicBezTo>
                  <a:cubicBezTo>
                    <a:pt x="387" y="255"/>
                    <a:pt x="408" y="277"/>
                    <a:pt x="435" y="277"/>
                  </a:cubicBezTo>
                  <a:cubicBezTo>
                    <a:pt x="461" y="277"/>
                    <a:pt x="482" y="255"/>
                    <a:pt x="482" y="229"/>
                  </a:cubicBezTo>
                  <a:close/>
                  <a:moveTo>
                    <a:pt x="455" y="229"/>
                  </a:moveTo>
                  <a:cubicBezTo>
                    <a:pt x="455" y="241"/>
                    <a:pt x="446" y="250"/>
                    <a:pt x="435" y="250"/>
                  </a:cubicBezTo>
                  <a:cubicBezTo>
                    <a:pt x="423" y="250"/>
                    <a:pt x="414" y="241"/>
                    <a:pt x="414" y="229"/>
                  </a:cubicBezTo>
                  <a:cubicBezTo>
                    <a:pt x="414" y="218"/>
                    <a:pt x="423" y="209"/>
                    <a:pt x="435" y="209"/>
                  </a:cubicBezTo>
                  <a:cubicBezTo>
                    <a:pt x="446" y="209"/>
                    <a:pt x="455" y="218"/>
                    <a:pt x="455" y="229"/>
                  </a:cubicBezTo>
                  <a:close/>
                  <a:moveTo>
                    <a:pt x="521" y="213"/>
                  </a:moveTo>
                  <a:cubicBezTo>
                    <a:pt x="521" y="129"/>
                    <a:pt x="521" y="129"/>
                    <a:pt x="521" y="129"/>
                  </a:cubicBezTo>
                  <a:cubicBezTo>
                    <a:pt x="490" y="44"/>
                    <a:pt x="490" y="44"/>
                    <a:pt x="490" y="44"/>
                  </a:cubicBezTo>
                  <a:cubicBezTo>
                    <a:pt x="358" y="44"/>
                    <a:pt x="358" y="44"/>
                    <a:pt x="358" y="44"/>
                  </a:cubicBezTo>
                  <a:cubicBezTo>
                    <a:pt x="358" y="213"/>
                    <a:pt x="358" y="213"/>
                    <a:pt x="358" y="213"/>
                  </a:cubicBezTo>
                  <a:cubicBezTo>
                    <a:pt x="376" y="213"/>
                    <a:pt x="376" y="213"/>
                    <a:pt x="376" y="213"/>
                  </a:cubicBezTo>
                  <a:cubicBezTo>
                    <a:pt x="383" y="188"/>
                    <a:pt x="407" y="169"/>
                    <a:pt x="435" y="169"/>
                  </a:cubicBezTo>
                  <a:cubicBezTo>
                    <a:pt x="463" y="169"/>
                    <a:pt x="486" y="188"/>
                    <a:pt x="493" y="213"/>
                  </a:cubicBezTo>
                  <a:cubicBezTo>
                    <a:pt x="521" y="213"/>
                    <a:pt x="521" y="213"/>
                    <a:pt x="521" y="213"/>
                  </a:cubicBezTo>
                  <a:close/>
                  <a:moveTo>
                    <a:pt x="378" y="125"/>
                  </a:moveTo>
                  <a:cubicBezTo>
                    <a:pt x="400" y="125"/>
                    <a:pt x="400" y="125"/>
                    <a:pt x="400" y="125"/>
                  </a:cubicBezTo>
                  <a:cubicBezTo>
                    <a:pt x="400" y="137"/>
                    <a:pt x="400" y="137"/>
                    <a:pt x="400" y="137"/>
                  </a:cubicBezTo>
                  <a:cubicBezTo>
                    <a:pt x="378" y="137"/>
                    <a:pt x="378" y="137"/>
                    <a:pt x="378" y="137"/>
                  </a:cubicBezTo>
                  <a:cubicBezTo>
                    <a:pt x="378" y="125"/>
                    <a:pt x="378" y="125"/>
                    <a:pt x="378" y="125"/>
                  </a:cubicBezTo>
                  <a:close/>
                  <a:moveTo>
                    <a:pt x="502" y="128"/>
                  </a:moveTo>
                  <a:cubicBezTo>
                    <a:pt x="455" y="128"/>
                    <a:pt x="455" y="128"/>
                    <a:pt x="455" y="128"/>
                  </a:cubicBezTo>
                  <a:cubicBezTo>
                    <a:pt x="426" y="99"/>
                    <a:pt x="426" y="99"/>
                    <a:pt x="426" y="99"/>
                  </a:cubicBezTo>
                  <a:cubicBezTo>
                    <a:pt x="372" y="99"/>
                    <a:pt x="372" y="99"/>
                    <a:pt x="372" y="99"/>
                  </a:cubicBezTo>
                  <a:cubicBezTo>
                    <a:pt x="372" y="56"/>
                    <a:pt x="372" y="56"/>
                    <a:pt x="372" y="56"/>
                  </a:cubicBezTo>
                  <a:cubicBezTo>
                    <a:pt x="476" y="56"/>
                    <a:pt x="476" y="56"/>
                    <a:pt x="476" y="56"/>
                  </a:cubicBezTo>
                  <a:cubicBezTo>
                    <a:pt x="502" y="128"/>
                    <a:pt x="502" y="128"/>
                    <a:pt x="502" y="128"/>
                  </a:cubicBezTo>
                  <a:close/>
                  <a:moveTo>
                    <a:pt x="358" y="217"/>
                  </a:moveTo>
                  <a:cubicBezTo>
                    <a:pt x="378" y="217"/>
                    <a:pt x="378" y="217"/>
                    <a:pt x="378" y="217"/>
                  </a:cubicBezTo>
                  <a:cubicBezTo>
                    <a:pt x="378" y="238"/>
                    <a:pt x="378" y="238"/>
                    <a:pt x="378" y="238"/>
                  </a:cubicBezTo>
                  <a:cubicBezTo>
                    <a:pt x="358" y="238"/>
                    <a:pt x="358" y="238"/>
                    <a:pt x="358" y="238"/>
                  </a:cubicBezTo>
                  <a:cubicBezTo>
                    <a:pt x="358" y="217"/>
                    <a:pt x="358" y="217"/>
                    <a:pt x="358" y="217"/>
                  </a:cubicBezTo>
                  <a:close/>
                  <a:moveTo>
                    <a:pt x="497" y="218"/>
                  </a:moveTo>
                  <a:cubicBezTo>
                    <a:pt x="522" y="218"/>
                    <a:pt x="522" y="218"/>
                    <a:pt x="522" y="218"/>
                  </a:cubicBezTo>
                  <a:cubicBezTo>
                    <a:pt x="522" y="237"/>
                    <a:pt x="522" y="237"/>
                    <a:pt x="522" y="237"/>
                  </a:cubicBezTo>
                  <a:cubicBezTo>
                    <a:pt x="502" y="237"/>
                    <a:pt x="502" y="237"/>
                    <a:pt x="502" y="237"/>
                  </a:cubicBezTo>
                  <a:cubicBezTo>
                    <a:pt x="497" y="218"/>
                    <a:pt x="497" y="218"/>
                    <a:pt x="497"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4" name="Icon"/>
            <p:cNvSpPr>
              <a:spLocks noChangeAspect="1" noEditPoints="1"/>
            </p:cNvSpPr>
            <p:nvPr/>
          </p:nvSpPr>
          <p:spPr bwMode="auto">
            <a:xfrm>
              <a:off x="14885560" y="7088397"/>
              <a:ext cx="388029" cy="368203"/>
            </a:xfrm>
            <a:custGeom>
              <a:avLst/>
              <a:gdLst>
                <a:gd name="T0" fmla="*/ 172 w 345"/>
                <a:gd name="T1" fmla="*/ 0 h 327"/>
                <a:gd name="T2" fmla="*/ 23 w 345"/>
                <a:gd name="T3" fmla="*/ 81 h 327"/>
                <a:gd name="T4" fmla="*/ 322 w 345"/>
                <a:gd name="T5" fmla="*/ 81 h 327"/>
                <a:gd name="T6" fmla="*/ 172 w 345"/>
                <a:gd name="T7" fmla="*/ 0 h 327"/>
                <a:gd name="T8" fmla="*/ 172 w 345"/>
                <a:gd name="T9" fmla="*/ 68 h 327"/>
                <a:gd name="T10" fmla="*/ 151 w 345"/>
                <a:gd name="T11" fmla="*/ 47 h 327"/>
                <a:gd name="T12" fmla="*/ 172 w 345"/>
                <a:gd name="T13" fmla="*/ 26 h 327"/>
                <a:gd name="T14" fmla="*/ 193 w 345"/>
                <a:gd name="T15" fmla="*/ 47 h 327"/>
                <a:gd name="T16" fmla="*/ 172 w 345"/>
                <a:gd name="T17" fmla="*/ 68 h 327"/>
                <a:gd name="T18" fmla="*/ 325 w 345"/>
                <a:gd name="T19" fmla="*/ 112 h 327"/>
                <a:gd name="T20" fmla="*/ 19 w 345"/>
                <a:gd name="T21" fmla="*/ 112 h 327"/>
                <a:gd name="T22" fmla="*/ 19 w 345"/>
                <a:gd name="T23" fmla="*/ 91 h 327"/>
                <a:gd name="T24" fmla="*/ 325 w 345"/>
                <a:gd name="T25" fmla="*/ 91 h 327"/>
                <a:gd name="T26" fmla="*/ 325 w 345"/>
                <a:gd name="T27" fmla="*/ 112 h 327"/>
                <a:gd name="T28" fmla="*/ 85 w 345"/>
                <a:gd name="T29" fmla="*/ 123 h 327"/>
                <a:gd name="T30" fmla="*/ 85 w 345"/>
                <a:gd name="T31" fmla="*/ 257 h 327"/>
                <a:gd name="T32" fmla="*/ 45 w 345"/>
                <a:gd name="T33" fmla="*/ 257 h 327"/>
                <a:gd name="T34" fmla="*/ 45 w 345"/>
                <a:gd name="T35" fmla="*/ 123 h 327"/>
                <a:gd name="T36" fmla="*/ 85 w 345"/>
                <a:gd name="T37" fmla="*/ 123 h 327"/>
                <a:gd name="T38" fmla="*/ 157 w 345"/>
                <a:gd name="T39" fmla="*/ 123 h 327"/>
                <a:gd name="T40" fmla="*/ 157 w 345"/>
                <a:gd name="T41" fmla="*/ 257 h 327"/>
                <a:gd name="T42" fmla="*/ 117 w 345"/>
                <a:gd name="T43" fmla="*/ 257 h 327"/>
                <a:gd name="T44" fmla="*/ 117 w 345"/>
                <a:gd name="T45" fmla="*/ 123 h 327"/>
                <a:gd name="T46" fmla="*/ 157 w 345"/>
                <a:gd name="T47" fmla="*/ 123 h 327"/>
                <a:gd name="T48" fmla="*/ 229 w 345"/>
                <a:gd name="T49" fmla="*/ 123 h 327"/>
                <a:gd name="T50" fmla="*/ 229 w 345"/>
                <a:gd name="T51" fmla="*/ 257 h 327"/>
                <a:gd name="T52" fmla="*/ 189 w 345"/>
                <a:gd name="T53" fmla="*/ 257 h 327"/>
                <a:gd name="T54" fmla="*/ 189 w 345"/>
                <a:gd name="T55" fmla="*/ 123 h 327"/>
                <a:gd name="T56" fmla="*/ 229 w 345"/>
                <a:gd name="T57" fmla="*/ 123 h 327"/>
                <a:gd name="T58" fmla="*/ 300 w 345"/>
                <a:gd name="T59" fmla="*/ 123 h 327"/>
                <a:gd name="T60" fmla="*/ 300 w 345"/>
                <a:gd name="T61" fmla="*/ 257 h 327"/>
                <a:gd name="T62" fmla="*/ 260 w 345"/>
                <a:gd name="T63" fmla="*/ 257 h 327"/>
                <a:gd name="T64" fmla="*/ 260 w 345"/>
                <a:gd name="T65" fmla="*/ 123 h 327"/>
                <a:gd name="T66" fmla="*/ 300 w 345"/>
                <a:gd name="T67" fmla="*/ 123 h 327"/>
                <a:gd name="T68" fmla="*/ 20 w 345"/>
                <a:gd name="T69" fmla="*/ 270 h 327"/>
                <a:gd name="T70" fmla="*/ 324 w 345"/>
                <a:gd name="T71" fmla="*/ 270 h 327"/>
                <a:gd name="T72" fmla="*/ 324 w 345"/>
                <a:gd name="T73" fmla="*/ 286 h 327"/>
                <a:gd name="T74" fmla="*/ 20 w 345"/>
                <a:gd name="T75" fmla="*/ 286 h 327"/>
                <a:gd name="T76" fmla="*/ 20 w 345"/>
                <a:gd name="T77" fmla="*/ 270 h 327"/>
                <a:gd name="T78" fmla="*/ 345 w 345"/>
                <a:gd name="T79" fmla="*/ 300 h 327"/>
                <a:gd name="T80" fmla="*/ 345 w 345"/>
                <a:gd name="T81" fmla="*/ 327 h 327"/>
                <a:gd name="T82" fmla="*/ 0 w 345"/>
                <a:gd name="T83" fmla="*/ 327 h 327"/>
                <a:gd name="T84" fmla="*/ 0 w 345"/>
                <a:gd name="T85" fmla="*/ 300 h 327"/>
                <a:gd name="T86" fmla="*/ 345 w 345"/>
                <a:gd name="T87" fmla="*/ 30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327">
                  <a:moveTo>
                    <a:pt x="172" y="0"/>
                  </a:moveTo>
                  <a:cubicBezTo>
                    <a:pt x="23" y="81"/>
                    <a:pt x="23" y="81"/>
                    <a:pt x="23" y="81"/>
                  </a:cubicBezTo>
                  <a:cubicBezTo>
                    <a:pt x="322" y="81"/>
                    <a:pt x="322" y="81"/>
                    <a:pt x="322" y="81"/>
                  </a:cubicBezTo>
                  <a:lnTo>
                    <a:pt x="172" y="0"/>
                  </a:lnTo>
                  <a:close/>
                  <a:moveTo>
                    <a:pt x="172" y="68"/>
                  </a:moveTo>
                  <a:cubicBezTo>
                    <a:pt x="161" y="68"/>
                    <a:pt x="151" y="59"/>
                    <a:pt x="151" y="47"/>
                  </a:cubicBezTo>
                  <a:cubicBezTo>
                    <a:pt x="151" y="35"/>
                    <a:pt x="161" y="26"/>
                    <a:pt x="172" y="26"/>
                  </a:cubicBezTo>
                  <a:cubicBezTo>
                    <a:pt x="184" y="26"/>
                    <a:pt x="193" y="35"/>
                    <a:pt x="193" y="47"/>
                  </a:cubicBezTo>
                  <a:cubicBezTo>
                    <a:pt x="193" y="59"/>
                    <a:pt x="184" y="68"/>
                    <a:pt x="172" y="68"/>
                  </a:cubicBezTo>
                  <a:close/>
                  <a:moveTo>
                    <a:pt x="325" y="112"/>
                  </a:moveTo>
                  <a:cubicBezTo>
                    <a:pt x="19" y="112"/>
                    <a:pt x="19" y="112"/>
                    <a:pt x="19" y="112"/>
                  </a:cubicBezTo>
                  <a:cubicBezTo>
                    <a:pt x="19" y="91"/>
                    <a:pt x="19" y="91"/>
                    <a:pt x="19" y="91"/>
                  </a:cubicBezTo>
                  <a:cubicBezTo>
                    <a:pt x="325" y="91"/>
                    <a:pt x="325" y="91"/>
                    <a:pt x="325" y="91"/>
                  </a:cubicBezTo>
                  <a:lnTo>
                    <a:pt x="325" y="112"/>
                  </a:lnTo>
                  <a:close/>
                  <a:moveTo>
                    <a:pt x="85" y="123"/>
                  </a:moveTo>
                  <a:cubicBezTo>
                    <a:pt x="85" y="257"/>
                    <a:pt x="85" y="257"/>
                    <a:pt x="85" y="257"/>
                  </a:cubicBezTo>
                  <a:cubicBezTo>
                    <a:pt x="45" y="257"/>
                    <a:pt x="45" y="257"/>
                    <a:pt x="45" y="257"/>
                  </a:cubicBezTo>
                  <a:cubicBezTo>
                    <a:pt x="45" y="123"/>
                    <a:pt x="45" y="123"/>
                    <a:pt x="45" y="123"/>
                  </a:cubicBezTo>
                  <a:lnTo>
                    <a:pt x="85" y="123"/>
                  </a:lnTo>
                  <a:close/>
                  <a:moveTo>
                    <a:pt x="157" y="123"/>
                  </a:moveTo>
                  <a:cubicBezTo>
                    <a:pt x="157" y="257"/>
                    <a:pt x="157" y="257"/>
                    <a:pt x="157" y="257"/>
                  </a:cubicBezTo>
                  <a:cubicBezTo>
                    <a:pt x="117" y="257"/>
                    <a:pt x="117" y="257"/>
                    <a:pt x="117" y="257"/>
                  </a:cubicBezTo>
                  <a:cubicBezTo>
                    <a:pt x="117" y="123"/>
                    <a:pt x="117" y="123"/>
                    <a:pt x="117" y="123"/>
                  </a:cubicBezTo>
                  <a:lnTo>
                    <a:pt x="157" y="123"/>
                  </a:lnTo>
                  <a:close/>
                  <a:moveTo>
                    <a:pt x="229" y="123"/>
                  </a:moveTo>
                  <a:cubicBezTo>
                    <a:pt x="229" y="257"/>
                    <a:pt x="229" y="257"/>
                    <a:pt x="229" y="257"/>
                  </a:cubicBezTo>
                  <a:cubicBezTo>
                    <a:pt x="189" y="257"/>
                    <a:pt x="189" y="257"/>
                    <a:pt x="189" y="257"/>
                  </a:cubicBezTo>
                  <a:cubicBezTo>
                    <a:pt x="189" y="123"/>
                    <a:pt x="189" y="123"/>
                    <a:pt x="189" y="123"/>
                  </a:cubicBezTo>
                  <a:lnTo>
                    <a:pt x="229" y="123"/>
                  </a:lnTo>
                  <a:close/>
                  <a:moveTo>
                    <a:pt x="300" y="123"/>
                  </a:moveTo>
                  <a:cubicBezTo>
                    <a:pt x="300" y="257"/>
                    <a:pt x="300" y="257"/>
                    <a:pt x="300" y="257"/>
                  </a:cubicBezTo>
                  <a:cubicBezTo>
                    <a:pt x="260" y="257"/>
                    <a:pt x="260" y="257"/>
                    <a:pt x="260" y="257"/>
                  </a:cubicBezTo>
                  <a:cubicBezTo>
                    <a:pt x="260" y="123"/>
                    <a:pt x="260" y="123"/>
                    <a:pt x="260" y="123"/>
                  </a:cubicBezTo>
                  <a:lnTo>
                    <a:pt x="300" y="123"/>
                  </a:lnTo>
                  <a:close/>
                  <a:moveTo>
                    <a:pt x="20" y="270"/>
                  </a:moveTo>
                  <a:cubicBezTo>
                    <a:pt x="324" y="270"/>
                    <a:pt x="324" y="270"/>
                    <a:pt x="324" y="270"/>
                  </a:cubicBezTo>
                  <a:cubicBezTo>
                    <a:pt x="324" y="286"/>
                    <a:pt x="324" y="286"/>
                    <a:pt x="324" y="286"/>
                  </a:cubicBezTo>
                  <a:cubicBezTo>
                    <a:pt x="20" y="286"/>
                    <a:pt x="20" y="286"/>
                    <a:pt x="20" y="286"/>
                  </a:cubicBezTo>
                  <a:lnTo>
                    <a:pt x="20" y="270"/>
                  </a:lnTo>
                  <a:close/>
                  <a:moveTo>
                    <a:pt x="345" y="300"/>
                  </a:moveTo>
                  <a:cubicBezTo>
                    <a:pt x="345" y="327"/>
                    <a:pt x="345" y="327"/>
                    <a:pt x="345" y="327"/>
                  </a:cubicBezTo>
                  <a:cubicBezTo>
                    <a:pt x="0" y="327"/>
                    <a:pt x="0" y="327"/>
                    <a:pt x="0" y="327"/>
                  </a:cubicBezTo>
                  <a:cubicBezTo>
                    <a:pt x="0" y="300"/>
                    <a:pt x="0" y="300"/>
                    <a:pt x="0" y="300"/>
                  </a:cubicBezTo>
                  <a:lnTo>
                    <a:pt x="345" y="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5" name="Icon"/>
            <p:cNvSpPr>
              <a:spLocks noChangeAspect="1" noEditPoints="1"/>
            </p:cNvSpPr>
            <p:nvPr/>
          </p:nvSpPr>
          <p:spPr bwMode="auto">
            <a:xfrm>
              <a:off x="16732079" y="6489479"/>
              <a:ext cx="373868" cy="368203"/>
            </a:xfrm>
            <a:custGeom>
              <a:avLst/>
              <a:gdLst>
                <a:gd name="T0" fmla="*/ 325 w 388"/>
                <a:gd name="T1" fmla="*/ 258 h 382"/>
                <a:gd name="T2" fmla="*/ 370 w 388"/>
                <a:gd name="T3" fmla="*/ 239 h 382"/>
                <a:gd name="T4" fmla="*/ 319 w 388"/>
                <a:gd name="T5" fmla="*/ 332 h 382"/>
                <a:gd name="T6" fmla="*/ 288 w 388"/>
                <a:gd name="T7" fmla="*/ 352 h 382"/>
                <a:gd name="T8" fmla="*/ 242 w 388"/>
                <a:gd name="T9" fmla="*/ 352 h 382"/>
                <a:gd name="T10" fmla="*/ 242 w 388"/>
                <a:gd name="T11" fmla="*/ 382 h 382"/>
                <a:gd name="T12" fmla="*/ 199 w 388"/>
                <a:gd name="T13" fmla="*/ 307 h 382"/>
                <a:gd name="T14" fmla="*/ 242 w 388"/>
                <a:gd name="T15" fmla="*/ 232 h 382"/>
                <a:gd name="T16" fmla="*/ 242 w 388"/>
                <a:gd name="T17" fmla="*/ 258 h 382"/>
                <a:gd name="T18" fmla="*/ 325 w 388"/>
                <a:gd name="T19" fmla="*/ 258 h 382"/>
                <a:gd name="T20" fmla="*/ 260 w 388"/>
                <a:gd name="T21" fmla="*/ 179 h 382"/>
                <a:gd name="T22" fmla="*/ 299 w 388"/>
                <a:gd name="T23" fmla="*/ 251 h 382"/>
                <a:gd name="T24" fmla="*/ 375 w 388"/>
                <a:gd name="T25" fmla="*/ 199 h 382"/>
                <a:gd name="T26" fmla="*/ 339 w 388"/>
                <a:gd name="T27" fmla="*/ 130 h 382"/>
                <a:gd name="T28" fmla="*/ 260 w 388"/>
                <a:gd name="T29" fmla="*/ 179 h 382"/>
                <a:gd name="T30" fmla="*/ 182 w 388"/>
                <a:gd name="T31" fmla="*/ 40 h 382"/>
                <a:gd name="T32" fmla="*/ 222 w 388"/>
                <a:gd name="T33" fmla="*/ 113 h 382"/>
                <a:gd name="T34" fmla="*/ 198 w 388"/>
                <a:gd name="T35" fmla="*/ 126 h 382"/>
                <a:gd name="T36" fmla="*/ 285 w 388"/>
                <a:gd name="T37" fmla="*/ 128 h 382"/>
                <a:gd name="T38" fmla="*/ 330 w 388"/>
                <a:gd name="T39" fmla="*/ 54 h 382"/>
                <a:gd name="T40" fmla="*/ 304 w 388"/>
                <a:gd name="T41" fmla="*/ 68 h 382"/>
                <a:gd name="T42" fmla="*/ 282 w 388"/>
                <a:gd name="T43" fmla="*/ 27 h 382"/>
                <a:gd name="T44" fmla="*/ 250 w 388"/>
                <a:gd name="T45" fmla="*/ 10 h 382"/>
                <a:gd name="T46" fmla="*/ 144 w 388"/>
                <a:gd name="T47" fmla="*/ 10 h 382"/>
                <a:gd name="T48" fmla="*/ 182 w 388"/>
                <a:gd name="T49" fmla="*/ 40 h 382"/>
                <a:gd name="T50" fmla="*/ 144 w 388"/>
                <a:gd name="T51" fmla="*/ 135 h 382"/>
                <a:gd name="T52" fmla="*/ 188 w 388"/>
                <a:gd name="T53" fmla="*/ 66 h 382"/>
                <a:gd name="T54" fmla="*/ 107 w 388"/>
                <a:gd name="T55" fmla="*/ 24 h 382"/>
                <a:gd name="T56" fmla="*/ 63 w 388"/>
                <a:gd name="T57" fmla="*/ 89 h 382"/>
                <a:gd name="T58" fmla="*/ 144 w 388"/>
                <a:gd name="T59" fmla="*/ 135 h 382"/>
                <a:gd name="T60" fmla="*/ 78 w 388"/>
                <a:gd name="T61" fmla="*/ 251 h 382"/>
                <a:gd name="T62" fmla="*/ 111 w 388"/>
                <a:gd name="T63" fmla="*/ 196 h 382"/>
                <a:gd name="T64" fmla="*/ 134 w 388"/>
                <a:gd name="T65" fmla="*/ 210 h 382"/>
                <a:gd name="T66" fmla="*/ 92 w 388"/>
                <a:gd name="T67" fmla="*/ 134 h 382"/>
                <a:gd name="T68" fmla="*/ 5 w 388"/>
                <a:gd name="T69" fmla="*/ 132 h 382"/>
                <a:gd name="T70" fmla="*/ 30 w 388"/>
                <a:gd name="T71" fmla="*/ 148 h 382"/>
                <a:gd name="T72" fmla="*/ 6 w 388"/>
                <a:gd name="T73" fmla="*/ 187 h 382"/>
                <a:gd name="T74" fmla="*/ 8 w 388"/>
                <a:gd name="T75" fmla="*/ 224 h 382"/>
                <a:gd name="T76" fmla="*/ 78 w 388"/>
                <a:gd name="T77" fmla="*/ 251 h 382"/>
                <a:gd name="T78" fmla="*/ 8 w 388"/>
                <a:gd name="T79" fmla="*/ 236 h 382"/>
                <a:gd name="T80" fmla="*/ 62 w 388"/>
                <a:gd name="T81" fmla="*/ 338 h 382"/>
                <a:gd name="T82" fmla="*/ 105 w 388"/>
                <a:gd name="T83" fmla="*/ 353 h 382"/>
                <a:gd name="T84" fmla="*/ 170 w 388"/>
                <a:gd name="T85" fmla="*/ 353 h 382"/>
                <a:gd name="T86" fmla="*/ 170 w 388"/>
                <a:gd name="T87" fmla="*/ 259 h 382"/>
                <a:gd name="T88" fmla="*/ 54 w 388"/>
                <a:gd name="T89" fmla="*/ 259 h 382"/>
                <a:gd name="T90" fmla="*/ 8 w 388"/>
                <a:gd name="T91" fmla="*/ 23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382">
                  <a:moveTo>
                    <a:pt x="325" y="258"/>
                  </a:moveTo>
                  <a:cubicBezTo>
                    <a:pt x="349" y="258"/>
                    <a:pt x="370" y="239"/>
                    <a:pt x="370" y="239"/>
                  </a:cubicBezTo>
                  <a:cubicBezTo>
                    <a:pt x="370" y="239"/>
                    <a:pt x="326" y="319"/>
                    <a:pt x="319" y="332"/>
                  </a:cubicBezTo>
                  <a:cubicBezTo>
                    <a:pt x="313" y="346"/>
                    <a:pt x="288" y="352"/>
                    <a:pt x="288" y="352"/>
                  </a:cubicBezTo>
                  <a:cubicBezTo>
                    <a:pt x="242" y="352"/>
                    <a:pt x="242" y="352"/>
                    <a:pt x="242" y="352"/>
                  </a:cubicBezTo>
                  <a:cubicBezTo>
                    <a:pt x="242" y="382"/>
                    <a:pt x="242" y="382"/>
                    <a:pt x="242" y="382"/>
                  </a:cubicBezTo>
                  <a:cubicBezTo>
                    <a:pt x="199" y="307"/>
                    <a:pt x="199" y="307"/>
                    <a:pt x="199" y="307"/>
                  </a:cubicBezTo>
                  <a:cubicBezTo>
                    <a:pt x="242" y="232"/>
                    <a:pt x="242" y="232"/>
                    <a:pt x="242" y="232"/>
                  </a:cubicBezTo>
                  <a:cubicBezTo>
                    <a:pt x="242" y="258"/>
                    <a:pt x="242" y="258"/>
                    <a:pt x="242" y="258"/>
                  </a:cubicBezTo>
                  <a:cubicBezTo>
                    <a:pt x="255" y="258"/>
                    <a:pt x="304" y="258"/>
                    <a:pt x="325" y="258"/>
                  </a:cubicBezTo>
                  <a:close/>
                  <a:moveTo>
                    <a:pt x="260" y="179"/>
                  </a:moveTo>
                  <a:cubicBezTo>
                    <a:pt x="260" y="179"/>
                    <a:pt x="293" y="238"/>
                    <a:pt x="299" y="251"/>
                  </a:cubicBezTo>
                  <a:cubicBezTo>
                    <a:pt x="349" y="258"/>
                    <a:pt x="388" y="227"/>
                    <a:pt x="375" y="199"/>
                  </a:cubicBezTo>
                  <a:cubicBezTo>
                    <a:pt x="364" y="177"/>
                    <a:pt x="339" y="130"/>
                    <a:pt x="339" y="130"/>
                  </a:cubicBezTo>
                  <a:cubicBezTo>
                    <a:pt x="260" y="179"/>
                    <a:pt x="260" y="179"/>
                    <a:pt x="260" y="179"/>
                  </a:cubicBezTo>
                  <a:close/>
                  <a:moveTo>
                    <a:pt x="182" y="40"/>
                  </a:moveTo>
                  <a:cubicBezTo>
                    <a:pt x="192" y="59"/>
                    <a:pt x="216" y="102"/>
                    <a:pt x="222" y="113"/>
                  </a:cubicBezTo>
                  <a:cubicBezTo>
                    <a:pt x="198" y="126"/>
                    <a:pt x="198" y="126"/>
                    <a:pt x="198" y="126"/>
                  </a:cubicBezTo>
                  <a:cubicBezTo>
                    <a:pt x="285" y="128"/>
                    <a:pt x="285" y="128"/>
                    <a:pt x="285" y="128"/>
                  </a:cubicBezTo>
                  <a:cubicBezTo>
                    <a:pt x="330" y="54"/>
                    <a:pt x="330" y="54"/>
                    <a:pt x="330" y="54"/>
                  </a:cubicBezTo>
                  <a:cubicBezTo>
                    <a:pt x="304" y="68"/>
                    <a:pt x="304" y="68"/>
                    <a:pt x="304" y="68"/>
                  </a:cubicBezTo>
                  <a:cubicBezTo>
                    <a:pt x="282" y="27"/>
                    <a:pt x="282" y="27"/>
                    <a:pt x="282" y="27"/>
                  </a:cubicBezTo>
                  <a:cubicBezTo>
                    <a:pt x="282" y="27"/>
                    <a:pt x="265" y="9"/>
                    <a:pt x="250" y="10"/>
                  </a:cubicBezTo>
                  <a:cubicBezTo>
                    <a:pt x="235" y="10"/>
                    <a:pt x="144" y="10"/>
                    <a:pt x="144" y="10"/>
                  </a:cubicBezTo>
                  <a:cubicBezTo>
                    <a:pt x="144" y="10"/>
                    <a:pt x="171" y="19"/>
                    <a:pt x="182" y="40"/>
                  </a:cubicBezTo>
                  <a:close/>
                  <a:moveTo>
                    <a:pt x="144" y="135"/>
                  </a:moveTo>
                  <a:cubicBezTo>
                    <a:pt x="144" y="135"/>
                    <a:pt x="179" y="78"/>
                    <a:pt x="188" y="66"/>
                  </a:cubicBezTo>
                  <a:cubicBezTo>
                    <a:pt x="170" y="19"/>
                    <a:pt x="124" y="0"/>
                    <a:pt x="107" y="24"/>
                  </a:cubicBezTo>
                  <a:cubicBezTo>
                    <a:pt x="92" y="45"/>
                    <a:pt x="63" y="89"/>
                    <a:pt x="63" y="89"/>
                  </a:cubicBezTo>
                  <a:cubicBezTo>
                    <a:pt x="144" y="135"/>
                    <a:pt x="144" y="135"/>
                    <a:pt x="144" y="135"/>
                  </a:cubicBezTo>
                  <a:close/>
                  <a:moveTo>
                    <a:pt x="78" y="251"/>
                  </a:moveTo>
                  <a:cubicBezTo>
                    <a:pt x="89" y="233"/>
                    <a:pt x="104" y="207"/>
                    <a:pt x="111" y="196"/>
                  </a:cubicBezTo>
                  <a:cubicBezTo>
                    <a:pt x="134" y="210"/>
                    <a:pt x="134" y="210"/>
                    <a:pt x="134" y="210"/>
                  </a:cubicBezTo>
                  <a:cubicBezTo>
                    <a:pt x="92" y="134"/>
                    <a:pt x="92" y="134"/>
                    <a:pt x="92" y="134"/>
                  </a:cubicBezTo>
                  <a:cubicBezTo>
                    <a:pt x="5" y="132"/>
                    <a:pt x="5" y="132"/>
                    <a:pt x="5" y="132"/>
                  </a:cubicBezTo>
                  <a:cubicBezTo>
                    <a:pt x="30" y="148"/>
                    <a:pt x="30" y="148"/>
                    <a:pt x="30" y="148"/>
                  </a:cubicBezTo>
                  <a:cubicBezTo>
                    <a:pt x="6" y="187"/>
                    <a:pt x="6" y="187"/>
                    <a:pt x="6" y="187"/>
                  </a:cubicBezTo>
                  <a:cubicBezTo>
                    <a:pt x="6" y="187"/>
                    <a:pt x="0" y="212"/>
                    <a:pt x="8" y="224"/>
                  </a:cubicBezTo>
                  <a:cubicBezTo>
                    <a:pt x="16" y="237"/>
                    <a:pt x="33" y="258"/>
                    <a:pt x="78" y="251"/>
                  </a:cubicBezTo>
                  <a:close/>
                  <a:moveTo>
                    <a:pt x="8" y="236"/>
                  </a:moveTo>
                  <a:cubicBezTo>
                    <a:pt x="62" y="338"/>
                    <a:pt x="62" y="338"/>
                    <a:pt x="62" y="338"/>
                  </a:cubicBezTo>
                  <a:cubicBezTo>
                    <a:pt x="62" y="338"/>
                    <a:pt x="78" y="353"/>
                    <a:pt x="105" y="353"/>
                  </a:cubicBezTo>
                  <a:cubicBezTo>
                    <a:pt x="132" y="353"/>
                    <a:pt x="170" y="353"/>
                    <a:pt x="170" y="353"/>
                  </a:cubicBezTo>
                  <a:cubicBezTo>
                    <a:pt x="170" y="259"/>
                    <a:pt x="170" y="259"/>
                    <a:pt x="170" y="259"/>
                  </a:cubicBezTo>
                  <a:cubicBezTo>
                    <a:pt x="170" y="259"/>
                    <a:pt x="77" y="259"/>
                    <a:pt x="54" y="259"/>
                  </a:cubicBezTo>
                  <a:cubicBezTo>
                    <a:pt x="25" y="259"/>
                    <a:pt x="8" y="236"/>
                    <a:pt x="8" y="2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6" name="Icon"/>
            <p:cNvSpPr>
              <a:spLocks noChangeAspect="1" noEditPoints="1"/>
            </p:cNvSpPr>
            <p:nvPr/>
          </p:nvSpPr>
          <p:spPr bwMode="auto">
            <a:xfrm>
              <a:off x="16215568" y="7121025"/>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7" name="Icon"/>
            <p:cNvSpPr>
              <a:spLocks noChangeAspect="1" noEditPoints="1"/>
            </p:cNvSpPr>
            <p:nvPr/>
          </p:nvSpPr>
          <p:spPr bwMode="auto">
            <a:xfrm>
              <a:off x="14295094" y="7088397"/>
              <a:ext cx="436201" cy="368203"/>
            </a:xfrm>
            <a:custGeom>
              <a:avLst/>
              <a:gdLst>
                <a:gd name="T0" fmla="*/ 396 w 396"/>
                <a:gd name="T1" fmla="*/ 334 h 334"/>
                <a:gd name="T2" fmla="*/ 396 w 396"/>
                <a:gd name="T3" fmla="*/ 316 h 334"/>
                <a:gd name="T4" fmla="*/ 377 w 396"/>
                <a:gd name="T5" fmla="*/ 291 h 334"/>
                <a:gd name="T6" fmla="*/ 377 w 396"/>
                <a:gd name="T7" fmla="*/ 286 h 334"/>
                <a:gd name="T8" fmla="*/ 356 w 396"/>
                <a:gd name="T9" fmla="*/ 266 h 334"/>
                <a:gd name="T10" fmla="*/ 212 w 396"/>
                <a:gd name="T11" fmla="*/ 266 h 334"/>
                <a:gd name="T12" fmla="*/ 191 w 396"/>
                <a:gd name="T13" fmla="*/ 286 h 334"/>
                <a:gd name="T14" fmla="*/ 191 w 396"/>
                <a:gd name="T15" fmla="*/ 292 h 334"/>
                <a:gd name="T16" fmla="*/ 172 w 396"/>
                <a:gd name="T17" fmla="*/ 316 h 334"/>
                <a:gd name="T18" fmla="*/ 172 w 396"/>
                <a:gd name="T19" fmla="*/ 334 h 334"/>
                <a:gd name="T20" fmla="*/ 396 w 396"/>
                <a:gd name="T21" fmla="*/ 334 h 334"/>
                <a:gd name="T22" fmla="*/ 261 w 396"/>
                <a:gd name="T23" fmla="*/ 229 h 334"/>
                <a:gd name="T24" fmla="*/ 350 w 396"/>
                <a:gd name="T25" fmla="*/ 164 h 334"/>
                <a:gd name="T26" fmla="*/ 331 w 396"/>
                <a:gd name="T27" fmla="*/ 139 h 334"/>
                <a:gd name="T28" fmla="*/ 242 w 396"/>
                <a:gd name="T29" fmla="*/ 203 h 334"/>
                <a:gd name="T30" fmla="*/ 261 w 396"/>
                <a:gd name="T31" fmla="*/ 229 h 334"/>
                <a:gd name="T32" fmla="*/ 240 w 396"/>
                <a:gd name="T33" fmla="*/ 191 h 334"/>
                <a:gd name="T34" fmla="*/ 320 w 396"/>
                <a:gd name="T35" fmla="*/ 133 h 334"/>
                <a:gd name="T36" fmla="*/ 297 w 396"/>
                <a:gd name="T37" fmla="*/ 77 h 334"/>
                <a:gd name="T38" fmla="*/ 251 w 396"/>
                <a:gd name="T39" fmla="*/ 38 h 334"/>
                <a:gd name="T40" fmla="*/ 171 w 396"/>
                <a:gd name="T41" fmla="*/ 96 h 334"/>
                <a:gd name="T42" fmla="*/ 194 w 396"/>
                <a:gd name="T43" fmla="*/ 152 h 334"/>
                <a:gd name="T44" fmla="*/ 240 w 396"/>
                <a:gd name="T45" fmla="*/ 191 h 334"/>
                <a:gd name="T46" fmla="*/ 160 w 396"/>
                <a:gd name="T47" fmla="*/ 90 h 334"/>
                <a:gd name="T48" fmla="*/ 249 w 396"/>
                <a:gd name="T49" fmla="*/ 26 h 334"/>
                <a:gd name="T50" fmla="*/ 230 w 396"/>
                <a:gd name="T51" fmla="*/ 0 h 334"/>
                <a:gd name="T52" fmla="*/ 142 w 396"/>
                <a:gd name="T53" fmla="*/ 64 h 334"/>
                <a:gd name="T54" fmla="*/ 160 w 396"/>
                <a:gd name="T55" fmla="*/ 90 h 334"/>
                <a:gd name="T56" fmla="*/ 15 w 396"/>
                <a:gd name="T57" fmla="*/ 249 h 334"/>
                <a:gd name="T58" fmla="*/ 15 w 396"/>
                <a:gd name="T59" fmla="*/ 249 h 334"/>
                <a:gd name="T60" fmla="*/ 15 w 396"/>
                <a:gd name="T61" fmla="*/ 249 h 334"/>
                <a:gd name="T62" fmla="*/ 9 w 396"/>
                <a:gd name="T63" fmla="*/ 287 h 334"/>
                <a:gd name="T64" fmla="*/ 46 w 396"/>
                <a:gd name="T65" fmla="*/ 292 h 334"/>
                <a:gd name="T66" fmla="*/ 47 w 396"/>
                <a:gd name="T67" fmla="*/ 292 h 334"/>
                <a:gd name="T68" fmla="*/ 47 w 396"/>
                <a:gd name="T69" fmla="*/ 292 h 334"/>
                <a:gd name="T70" fmla="*/ 201 w 396"/>
                <a:gd name="T71" fmla="*/ 180 h 334"/>
                <a:gd name="T72" fmla="*/ 169 w 396"/>
                <a:gd name="T73" fmla="*/ 137 h 334"/>
                <a:gd name="T74" fmla="*/ 15 w 396"/>
                <a:gd name="T75" fmla="*/ 24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34">
                  <a:moveTo>
                    <a:pt x="396" y="334"/>
                  </a:moveTo>
                  <a:cubicBezTo>
                    <a:pt x="396" y="316"/>
                    <a:pt x="396" y="316"/>
                    <a:pt x="396" y="316"/>
                  </a:cubicBezTo>
                  <a:cubicBezTo>
                    <a:pt x="396" y="316"/>
                    <a:pt x="396" y="296"/>
                    <a:pt x="377" y="291"/>
                  </a:cubicBezTo>
                  <a:cubicBezTo>
                    <a:pt x="377" y="286"/>
                    <a:pt x="377" y="286"/>
                    <a:pt x="377" y="286"/>
                  </a:cubicBezTo>
                  <a:cubicBezTo>
                    <a:pt x="377" y="286"/>
                    <a:pt x="377" y="266"/>
                    <a:pt x="356" y="266"/>
                  </a:cubicBezTo>
                  <a:cubicBezTo>
                    <a:pt x="212" y="266"/>
                    <a:pt x="212" y="266"/>
                    <a:pt x="212" y="266"/>
                  </a:cubicBezTo>
                  <a:cubicBezTo>
                    <a:pt x="212" y="266"/>
                    <a:pt x="191" y="266"/>
                    <a:pt x="191" y="286"/>
                  </a:cubicBezTo>
                  <a:cubicBezTo>
                    <a:pt x="191" y="292"/>
                    <a:pt x="191" y="292"/>
                    <a:pt x="191" y="292"/>
                  </a:cubicBezTo>
                  <a:cubicBezTo>
                    <a:pt x="183" y="294"/>
                    <a:pt x="172" y="299"/>
                    <a:pt x="172" y="316"/>
                  </a:cubicBezTo>
                  <a:cubicBezTo>
                    <a:pt x="172" y="334"/>
                    <a:pt x="172" y="334"/>
                    <a:pt x="172" y="334"/>
                  </a:cubicBezTo>
                  <a:cubicBezTo>
                    <a:pt x="396" y="334"/>
                    <a:pt x="396" y="334"/>
                    <a:pt x="396" y="334"/>
                  </a:cubicBezTo>
                  <a:close/>
                  <a:moveTo>
                    <a:pt x="261" y="229"/>
                  </a:moveTo>
                  <a:cubicBezTo>
                    <a:pt x="350" y="164"/>
                    <a:pt x="350" y="164"/>
                    <a:pt x="350" y="164"/>
                  </a:cubicBezTo>
                  <a:cubicBezTo>
                    <a:pt x="331" y="139"/>
                    <a:pt x="331" y="139"/>
                    <a:pt x="331" y="139"/>
                  </a:cubicBezTo>
                  <a:cubicBezTo>
                    <a:pt x="242" y="203"/>
                    <a:pt x="242" y="203"/>
                    <a:pt x="242" y="203"/>
                  </a:cubicBezTo>
                  <a:cubicBezTo>
                    <a:pt x="261" y="229"/>
                    <a:pt x="261" y="229"/>
                    <a:pt x="261" y="229"/>
                  </a:cubicBezTo>
                  <a:close/>
                  <a:moveTo>
                    <a:pt x="240" y="191"/>
                  </a:moveTo>
                  <a:cubicBezTo>
                    <a:pt x="320" y="133"/>
                    <a:pt x="320" y="133"/>
                    <a:pt x="320" y="133"/>
                  </a:cubicBezTo>
                  <a:cubicBezTo>
                    <a:pt x="318" y="115"/>
                    <a:pt x="310" y="95"/>
                    <a:pt x="297" y="77"/>
                  </a:cubicBezTo>
                  <a:cubicBezTo>
                    <a:pt x="284" y="59"/>
                    <a:pt x="268" y="46"/>
                    <a:pt x="251" y="38"/>
                  </a:cubicBezTo>
                  <a:cubicBezTo>
                    <a:pt x="171" y="96"/>
                    <a:pt x="171" y="96"/>
                    <a:pt x="171" y="96"/>
                  </a:cubicBezTo>
                  <a:cubicBezTo>
                    <a:pt x="173" y="114"/>
                    <a:pt x="181" y="134"/>
                    <a:pt x="194" y="152"/>
                  </a:cubicBezTo>
                  <a:cubicBezTo>
                    <a:pt x="207" y="170"/>
                    <a:pt x="223" y="183"/>
                    <a:pt x="240" y="191"/>
                  </a:cubicBezTo>
                  <a:close/>
                  <a:moveTo>
                    <a:pt x="160" y="90"/>
                  </a:moveTo>
                  <a:cubicBezTo>
                    <a:pt x="249" y="26"/>
                    <a:pt x="249" y="26"/>
                    <a:pt x="249" y="26"/>
                  </a:cubicBezTo>
                  <a:cubicBezTo>
                    <a:pt x="230" y="0"/>
                    <a:pt x="230" y="0"/>
                    <a:pt x="230" y="0"/>
                  </a:cubicBezTo>
                  <a:cubicBezTo>
                    <a:pt x="142" y="64"/>
                    <a:pt x="142" y="64"/>
                    <a:pt x="142" y="64"/>
                  </a:cubicBezTo>
                  <a:cubicBezTo>
                    <a:pt x="160" y="90"/>
                    <a:pt x="160" y="90"/>
                    <a:pt x="160" y="90"/>
                  </a:cubicBezTo>
                  <a:close/>
                  <a:moveTo>
                    <a:pt x="15" y="249"/>
                  </a:moveTo>
                  <a:cubicBezTo>
                    <a:pt x="15" y="249"/>
                    <a:pt x="15" y="249"/>
                    <a:pt x="15" y="249"/>
                  </a:cubicBezTo>
                  <a:cubicBezTo>
                    <a:pt x="15" y="249"/>
                    <a:pt x="15" y="249"/>
                    <a:pt x="15" y="249"/>
                  </a:cubicBezTo>
                  <a:cubicBezTo>
                    <a:pt x="3" y="258"/>
                    <a:pt x="0" y="275"/>
                    <a:pt x="9" y="287"/>
                  </a:cubicBezTo>
                  <a:cubicBezTo>
                    <a:pt x="17" y="299"/>
                    <a:pt x="34" y="301"/>
                    <a:pt x="46" y="292"/>
                  </a:cubicBezTo>
                  <a:cubicBezTo>
                    <a:pt x="46" y="292"/>
                    <a:pt x="47" y="292"/>
                    <a:pt x="47" y="292"/>
                  </a:cubicBezTo>
                  <a:cubicBezTo>
                    <a:pt x="47" y="292"/>
                    <a:pt x="47" y="292"/>
                    <a:pt x="47" y="292"/>
                  </a:cubicBezTo>
                  <a:cubicBezTo>
                    <a:pt x="201" y="180"/>
                    <a:pt x="201" y="180"/>
                    <a:pt x="201" y="180"/>
                  </a:cubicBezTo>
                  <a:cubicBezTo>
                    <a:pt x="169" y="137"/>
                    <a:pt x="169" y="137"/>
                    <a:pt x="169" y="137"/>
                  </a:cubicBezTo>
                  <a:cubicBezTo>
                    <a:pt x="15" y="249"/>
                    <a:pt x="15" y="249"/>
                    <a:pt x="15" y="2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8" name="Icon"/>
            <p:cNvSpPr>
              <a:spLocks noChangeAspect="1" noEditPoints="1"/>
            </p:cNvSpPr>
            <p:nvPr/>
          </p:nvSpPr>
          <p:spPr bwMode="auto">
            <a:xfrm>
              <a:off x="12534758" y="6465839"/>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9" name="Icon"/>
            <p:cNvSpPr>
              <a:spLocks noChangeAspect="1" noEditPoints="1"/>
            </p:cNvSpPr>
            <p:nvPr/>
          </p:nvSpPr>
          <p:spPr bwMode="auto">
            <a:xfrm>
              <a:off x="13146670" y="6489479"/>
              <a:ext cx="433396" cy="368203"/>
            </a:xfrm>
            <a:custGeom>
              <a:avLst/>
              <a:gdLst>
                <a:gd name="T0" fmla="*/ 386 w 396"/>
                <a:gd name="T1" fmla="*/ 312 h 337"/>
                <a:gd name="T2" fmla="*/ 368 w 396"/>
                <a:gd name="T3" fmla="*/ 262 h 337"/>
                <a:gd name="T4" fmla="*/ 348 w 396"/>
                <a:gd name="T5" fmla="*/ 239 h 337"/>
                <a:gd name="T6" fmla="*/ 352 w 396"/>
                <a:gd name="T7" fmla="*/ 224 h 337"/>
                <a:gd name="T8" fmla="*/ 352 w 396"/>
                <a:gd name="T9" fmla="*/ 26 h 337"/>
                <a:gd name="T10" fmla="*/ 326 w 396"/>
                <a:gd name="T11" fmla="*/ 0 h 337"/>
                <a:gd name="T12" fmla="*/ 205 w 396"/>
                <a:gd name="T13" fmla="*/ 0 h 337"/>
                <a:gd name="T14" fmla="*/ 191 w 396"/>
                <a:gd name="T15" fmla="*/ 0 h 337"/>
                <a:gd name="T16" fmla="*/ 70 w 396"/>
                <a:gd name="T17" fmla="*/ 0 h 337"/>
                <a:gd name="T18" fmla="*/ 44 w 396"/>
                <a:gd name="T19" fmla="*/ 26 h 337"/>
                <a:gd name="T20" fmla="*/ 44 w 396"/>
                <a:gd name="T21" fmla="*/ 224 h 337"/>
                <a:gd name="T22" fmla="*/ 48 w 396"/>
                <a:gd name="T23" fmla="*/ 239 h 337"/>
                <a:gd name="T24" fmla="*/ 28 w 396"/>
                <a:gd name="T25" fmla="*/ 262 h 337"/>
                <a:gd name="T26" fmla="*/ 10 w 396"/>
                <a:gd name="T27" fmla="*/ 312 h 337"/>
                <a:gd name="T28" fmla="*/ 26 w 396"/>
                <a:gd name="T29" fmla="*/ 337 h 337"/>
                <a:gd name="T30" fmla="*/ 191 w 396"/>
                <a:gd name="T31" fmla="*/ 337 h 337"/>
                <a:gd name="T32" fmla="*/ 205 w 396"/>
                <a:gd name="T33" fmla="*/ 337 h 337"/>
                <a:gd name="T34" fmla="*/ 370 w 396"/>
                <a:gd name="T35" fmla="*/ 337 h 337"/>
                <a:gd name="T36" fmla="*/ 386 w 396"/>
                <a:gd name="T37" fmla="*/ 312 h 337"/>
                <a:gd name="T38" fmla="*/ 327 w 396"/>
                <a:gd name="T39" fmla="*/ 218 h 337"/>
                <a:gd name="T40" fmla="*/ 69 w 396"/>
                <a:gd name="T41" fmla="*/ 218 h 337"/>
                <a:gd name="T42" fmla="*/ 69 w 396"/>
                <a:gd name="T43" fmla="*/ 28 h 337"/>
                <a:gd name="T44" fmla="*/ 327 w 396"/>
                <a:gd name="T45" fmla="*/ 28 h 337"/>
                <a:gd name="T46" fmla="*/ 327 w 396"/>
                <a:gd name="T47" fmla="*/ 218 h 337"/>
                <a:gd name="T48" fmla="*/ 351 w 396"/>
                <a:gd name="T49" fmla="*/ 304 h 337"/>
                <a:gd name="T50" fmla="*/ 211 w 396"/>
                <a:gd name="T51" fmla="*/ 304 h 337"/>
                <a:gd name="T52" fmla="*/ 178 w 396"/>
                <a:gd name="T53" fmla="*/ 304 h 337"/>
                <a:gd name="T54" fmla="*/ 37 w 396"/>
                <a:gd name="T55" fmla="*/ 304 h 337"/>
                <a:gd name="T56" fmla="*/ 64 w 396"/>
                <a:gd name="T57" fmla="*/ 245 h 337"/>
                <a:gd name="T58" fmla="*/ 185 w 396"/>
                <a:gd name="T59" fmla="*/ 245 h 337"/>
                <a:gd name="T60" fmla="*/ 203 w 396"/>
                <a:gd name="T61" fmla="*/ 245 h 337"/>
                <a:gd name="T62" fmla="*/ 324 w 396"/>
                <a:gd name="T63" fmla="*/ 245 h 337"/>
                <a:gd name="T64" fmla="*/ 351 w 396"/>
                <a:gd name="T65" fmla="*/ 304 h 337"/>
                <a:gd name="T66" fmla="*/ 87 w 396"/>
                <a:gd name="T67" fmla="*/ 47 h 337"/>
                <a:gd name="T68" fmla="*/ 309 w 396"/>
                <a:gd name="T69" fmla="*/ 47 h 337"/>
                <a:gd name="T70" fmla="*/ 309 w 396"/>
                <a:gd name="T71" fmla="*/ 199 h 337"/>
                <a:gd name="T72" fmla="*/ 87 w 396"/>
                <a:gd name="T73" fmla="*/ 199 h 337"/>
                <a:gd name="T74" fmla="*/ 87 w 396"/>
                <a:gd name="T75" fmla="*/ 47 h 337"/>
                <a:gd name="T76" fmla="*/ 232 w 396"/>
                <a:gd name="T77" fmla="*/ 291 h 337"/>
                <a:gd name="T78" fmla="*/ 202 w 396"/>
                <a:gd name="T79" fmla="*/ 291 h 337"/>
                <a:gd name="T80" fmla="*/ 194 w 396"/>
                <a:gd name="T81" fmla="*/ 291 h 337"/>
                <a:gd name="T82" fmla="*/ 164 w 396"/>
                <a:gd name="T83" fmla="*/ 291 h 337"/>
                <a:gd name="T84" fmla="*/ 170 w 396"/>
                <a:gd name="T85" fmla="*/ 263 h 337"/>
                <a:gd name="T86" fmla="*/ 196 w 396"/>
                <a:gd name="T87" fmla="*/ 263 h 337"/>
                <a:gd name="T88" fmla="*/ 200 w 396"/>
                <a:gd name="T89" fmla="*/ 263 h 337"/>
                <a:gd name="T90" fmla="*/ 227 w 396"/>
                <a:gd name="T91" fmla="*/ 263 h 337"/>
                <a:gd name="T92" fmla="*/ 232 w 396"/>
                <a:gd name="T93" fmla="*/ 29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337">
                  <a:moveTo>
                    <a:pt x="386" y="312"/>
                  </a:moveTo>
                  <a:cubicBezTo>
                    <a:pt x="368" y="262"/>
                    <a:pt x="368" y="262"/>
                    <a:pt x="368" y="262"/>
                  </a:cubicBezTo>
                  <a:cubicBezTo>
                    <a:pt x="368" y="262"/>
                    <a:pt x="362" y="246"/>
                    <a:pt x="348" y="239"/>
                  </a:cubicBezTo>
                  <a:cubicBezTo>
                    <a:pt x="352" y="232"/>
                    <a:pt x="352" y="224"/>
                    <a:pt x="352" y="224"/>
                  </a:cubicBezTo>
                  <a:cubicBezTo>
                    <a:pt x="352" y="26"/>
                    <a:pt x="352" y="26"/>
                    <a:pt x="352" y="26"/>
                  </a:cubicBezTo>
                  <a:cubicBezTo>
                    <a:pt x="352" y="0"/>
                    <a:pt x="326" y="0"/>
                    <a:pt x="326" y="0"/>
                  </a:cubicBezTo>
                  <a:cubicBezTo>
                    <a:pt x="205" y="0"/>
                    <a:pt x="205" y="0"/>
                    <a:pt x="205" y="0"/>
                  </a:cubicBezTo>
                  <a:cubicBezTo>
                    <a:pt x="191" y="0"/>
                    <a:pt x="191" y="0"/>
                    <a:pt x="191" y="0"/>
                  </a:cubicBezTo>
                  <a:cubicBezTo>
                    <a:pt x="70" y="0"/>
                    <a:pt x="70" y="0"/>
                    <a:pt x="70" y="0"/>
                  </a:cubicBezTo>
                  <a:cubicBezTo>
                    <a:pt x="70" y="0"/>
                    <a:pt x="44" y="0"/>
                    <a:pt x="44" y="26"/>
                  </a:cubicBezTo>
                  <a:cubicBezTo>
                    <a:pt x="44" y="224"/>
                    <a:pt x="44" y="224"/>
                    <a:pt x="44" y="224"/>
                  </a:cubicBezTo>
                  <a:cubicBezTo>
                    <a:pt x="44" y="224"/>
                    <a:pt x="44" y="232"/>
                    <a:pt x="48" y="239"/>
                  </a:cubicBezTo>
                  <a:cubicBezTo>
                    <a:pt x="34" y="246"/>
                    <a:pt x="28" y="262"/>
                    <a:pt x="28" y="262"/>
                  </a:cubicBezTo>
                  <a:cubicBezTo>
                    <a:pt x="10" y="312"/>
                    <a:pt x="10" y="312"/>
                    <a:pt x="10" y="312"/>
                  </a:cubicBezTo>
                  <a:cubicBezTo>
                    <a:pt x="0" y="337"/>
                    <a:pt x="26" y="337"/>
                    <a:pt x="26" y="337"/>
                  </a:cubicBezTo>
                  <a:cubicBezTo>
                    <a:pt x="191" y="337"/>
                    <a:pt x="191" y="337"/>
                    <a:pt x="191" y="337"/>
                  </a:cubicBezTo>
                  <a:cubicBezTo>
                    <a:pt x="205" y="337"/>
                    <a:pt x="205" y="337"/>
                    <a:pt x="205" y="337"/>
                  </a:cubicBezTo>
                  <a:cubicBezTo>
                    <a:pt x="370" y="337"/>
                    <a:pt x="370" y="337"/>
                    <a:pt x="370" y="337"/>
                  </a:cubicBezTo>
                  <a:cubicBezTo>
                    <a:pt x="370" y="337"/>
                    <a:pt x="396" y="337"/>
                    <a:pt x="386" y="312"/>
                  </a:cubicBezTo>
                  <a:close/>
                  <a:moveTo>
                    <a:pt x="327" y="218"/>
                  </a:moveTo>
                  <a:cubicBezTo>
                    <a:pt x="69" y="218"/>
                    <a:pt x="69" y="218"/>
                    <a:pt x="69" y="218"/>
                  </a:cubicBezTo>
                  <a:cubicBezTo>
                    <a:pt x="69" y="28"/>
                    <a:pt x="69" y="28"/>
                    <a:pt x="69" y="28"/>
                  </a:cubicBezTo>
                  <a:cubicBezTo>
                    <a:pt x="327" y="28"/>
                    <a:pt x="327" y="28"/>
                    <a:pt x="327" y="28"/>
                  </a:cubicBezTo>
                  <a:cubicBezTo>
                    <a:pt x="327" y="218"/>
                    <a:pt x="327" y="218"/>
                    <a:pt x="327" y="218"/>
                  </a:cubicBezTo>
                  <a:close/>
                  <a:moveTo>
                    <a:pt x="351" y="304"/>
                  </a:moveTo>
                  <a:cubicBezTo>
                    <a:pt x="211" y="304"/>
                    <a:pt x="211" y="304"/>
                    <a:pt x="211" y="304"/>
                  </a:cubicBezTo>
                  <a:cubicBezTo>
                    <a:pt x="178" y="304"/>
                    <a:pt x="178" y="304"/>
                    <a:pt x="178" y="304"/>
                  </a:cubicBezTo>
                  <a:cubicBezTo>
                    <a:pt x="37" y="304"/>
                    <a:pt x="37" y="304"/>
                    <a:pt x="37" y="304"/>
                  </a:cubicBezTo>
                  <a:cubicBezTo>
                    <a:pt x="64" y="245"/>
                    <a:pt x="64" y="245"/>
                    <a:pt x="64" y="245"/>
                  </a:cubicBezTo>
                  <a:cubicBezTo>
                    <a:pt x="185" y="245"/>
                    <a:pt x="185" y="245"/>
                    <a:pt x="185" y="245"/>
                  </a:cubicBezTo>
                  <a:cubicBezTo>
                    <a:pt x="203" y="245"/>
                    <a:pt x="203" y="245"/>
                    <a:pt x="203" y="245"/>
                  </a:cubicBezTo>
                  <a:cubicBezTo>
                    <a:pt x="324" y="245"/>
                    <a:pt x="324" y="245"/>
                    <a:pt x="324" y="245"/>
                  </a:cubicBezTo>
                  <a:cubicBezTo>
                    <a:pt x="351" y="304"/>
                    <a:pt x="351" y="304"/>
                    <a:pt x="351" y="304"/>
                  </a:cubicBezTo>
                  <a:close/>
                  <a:moveTo>
                    <a:pt x="87" y="47"/>
                  </a:moveTo>
                  <a:cubicBezTo>
                    <a:pt x="309" y="47"/>
                    <a:pt x="309" y="47"/>
                    <a:pt x="309" y="47"/>
                  </a:cubicBezTo>
                  <a:cubicBezTo>
                    <a:pt x="309" y="199"/>
                    <a:pt x="309" y="199"/>
                    <a:pt x="309" y="199"/>
                  </a:cubicBezTo>
                  <a:cubicBezTo>
                    <a:pt x="87" y="199"/>
                    <a:pt x="87" y="199"/>
                    <a:pt x="87" y="199"/>
                  </a:cubicBezTo>
                  <a:cubicBezTo>
                    <a:pt x="87" y="47"/>
                    <a:pt x="87" y="47"/>
                    <a:pt x="87" y="47"/>
                  </a:cubicBezTo>
                  <a:close/>
                  <a:moveTo>
                    <a:pt x="232" y="291"/>
                  </a:moveTo>
                  <a:cubicBezTo>
                    <a:pt x="202" y="291"/>
                    <a:pt x="202" y="291"/>
                    <a:pt x="202" y="291"/>
                  </a:cubicBezTo>
                  <a:cubicBezTo>
                    <a:pt x="194" y="291"/>
                    <a:pt x="194" y="291"/>
                    <a:pt x="194" y="291"/>
                  </a:cubicBezTo>
                  <a:cubicBezTo>
                    <a:pt x="164" y="291"/>
                    <a:pt x="164" y="291"/>
                    <a:pt x="164" y="291"/>
                  </a:cubicBezTo>
                  <a:cubicBezTo>
                    <a:pt x="170" y="263"/>
                    <a:pt x="170" y="263"/>
                    <a:pt x="170" y="263"/>
                  </a:cubicBezTo>
                  <a:cubicBezTo>
                    <a:pt x="196" y="263"/>
                    <a:pt x="196" y="263"/>
                    <a:pt x="196" y="263"/>
                  </a:cubicBezTo>
                  <a:cubicBezTo>
                    <a:pt x="200" y="263"/>
                    <a:pt x="200" y="263"/>
                    <a:pt x="200" y="263"/>
                  </a:cubicBezTo>
                  <a:cubicBezTo>
                    <a:pt x="227" y="263"/>
                    <a:pt x="227" y="263"/>
                    <a:pt x="227" y="263"/>
                  </a:cubicBezTo>
                  <a:cubicBezTo>
                    <a:pt x="232" y="291"/>
                    <a:pt x="232" y="291"/>
                    <a:pt x="232"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0" name="Icon"/>
            <p:cNvSpPr>
              <a:spLocks noChangeAspect="1" noEditPoints="1"/>
            </p:cNvSpPr>
            <p:nvPr/>
          </p:nvSpPr>
          <p:spPr bwMode="auto">
            <a:xfrm>
              <a:off x="17768276" y="7088397"/>
              <a:ext cx="463979" cy="368203"/>
            </a:xfrm>
            <a:custGeom>
              <a:avLst/>
              <a:gdLst>
                <a:gd name="T0" fmla="*/ 872 w 872"/>
                <a:gd name="T1" fmla="*/ 377 h 692"/>
                <a:gd name="T2" fmla="*/ 536 w 872"/>
                <a:gd name="T3" fmla="*/ 143 h 692"/>
                <a:gd name="T4" fmla="*/ 536 w 872"/>
                <a:gd name="T5" fmla="*/ 308 h 692"/>
                <a:gd name="T6" fmla="*/ 300 w 872"/>
                <a:gd name="T7" fmla="*/ 143 h 692"/>
                <a:gd name="T8" fmla="*/ 300 w 872"/>
                <a:gd name="T9" fmla="*/ 377 h 692"/>
                <a:gd name="T10" fmla="*/ 0 w 872"/>
                <a:gd name="T11" fmla="*/ 377 h 692"/>
                <a:gd name="T12" fmla="*/ 0 w 872"/>
                <a:gd name="T13" fmla="*/ 692 h 692"/>
                <a:gd name="T14" fmla="*/ 682 w 872"/>
                <a:gd name="T15" fmla="*/ 692 h 692"/>
                <a:gd name="T16" fmla="*/ 682 w 872"/>
                <a:gd name="T17" fmla="*/ 544 h 692"/>
                <a:gd name="T18" fmla="*/ 770 w 872"/>
                <a:gd name="T19" fmla="*/ 544 h 692"/>
                <a:gd name="T20" fmla="*/ 770 w 872"/>
                <a:gd name="T21" fmla="*/ 692 h 692"/>
                <a:gd name="T22" fmla="*/ 872 w 872"/>
                <a:gd name="T23" fmla="*/ 692 h 692"/>
                <a:gd name="T24" fmla="*/ 872 w 872"/>
                <a:gd name="T25" fmla="*/ 377 h 692"/>
                <a:gd name="T26" fmla="*/ 872 w 872"/>
                <a:gd name="T27" fmla="*/ 377 h 692"/>
                <a:gd name="T28" fmla="*/ 134 w 872"/>
                <a:gd name="T29" fmla="*/ 508 h 692"/>
                <a:gd name="T30" fmla="*/ 38 w 872"/>
                <a:gd name="T31" fmla="*/ 508 h 692"/>
                <a:gd name="T32" fmla="*/ 38 w 872"/>
                <a:gd name="T33" fmla="*/ 477 h 692"/>
                <a:gd name="T34" fmla="*/ 134 w 872"/>
                <a:gd name="T35" fmla="*/ 477 h 692"/>
                <a:gd name="T36" fmla="*/ 134 w 872"/>
                <a:gd name="T37" fmla="*/ 508 h 692"/>
                <a:gd name="T38" fmla="*/ 134 w 872"/>
                <a:gd name="T39" fmla="*/ 458 h 692"/>
                <a:gd name="T40" fmla="*/ 38 w 872"/>
                <a:gd name="T41" fmla="*/ 458 h 692"/>
                <a:gd name="T42" fmla="*/ 38 w 872"/>
                <a:gd name="T43" fmla="*/ 427 h 692"/>
                <a:gd name="T44" fmla="*/ 134 w 872"/>
                <a:gd name="T45" fmla="*/ 427 h 692"/>
                <a:gd name="T46" fmla="*/ 134 w 872"/>
                <a:gd name="T47" fmla="*/ 458 h 692"/>
                <a:gd name="T48" fmla="*/ 250 w 872"/>
                <a:gd name="T49" fmla="*/ 508 h 692"/>
                <a:gd name="T50" fmla="*/ 155 w 872"/>
                <a:gd name="T51" fmla="*/ 508 h 692"/>
                <a:gd name="T52" fmla="*/ 155 w 872"/>
                <a:gd name="T53" fmla="*/ 477 h 692"/>
                <a:gd name="T54" fmla="*/ 250 w 872"/>
                <a:gd name="T55" fmla="*/ 477 h 692"/>
                <a:gd name="T56" fmla="*/ 250 w 872"/>
                <a:gd name="T57" fmla="*/ 508 h 692"/>
                <a:gd name="T58" fmla="*/ 250 w 872"/>
                <a:gd name="T59" fmla="*/ 458 h 692"/>
                <a:gd name="T60" fmla="*/ 155 w 872"/>
                <a:gd name="T61" fmla="*/ 458 h 692"/>
                <a:gd name="T62" fmla="*/ 155 w 872"/>
                <a:gd name="T63" fmla="*/ 427 h 692"/>
                <a:gd name="T64" fmla="*/ 250 w 872"/>
                <a:gd name="T65" fmla="*/ 427 h 692"/>
                <a:gd name="T66" fmla="*/ 250 w 872"/>
                <a:gd name="T67" fmla="*/ 458 h 692"/>
                <a:gd name="T68" fmla="*/ 370 w 872"/>
                <a:gd name="T69" fmla="*/ 508 h 692"/>
                <a:gd name="T70" fmla="*/ 274 w 872"/>
                <a:gd name="T71" fmla="*/ 508 h 692"/>
                <a:gd name="T72" fmla="*/ 274 w 872"/>
                <a:gd name="T73" fmla="*/ 477 h 692"/>
                <a:gd name="T74" fmla="*/ 370 w 872"/>
                <a:gd name="T75" fmla="*/ 477 h 692"/>
                <a:gd name="T76" fmla="*/ 370 w 872"/>
                <a:gd name="T77" fmla="*/ 508 h 692"/>
                <a:gd name="T78" fmla="*/ 370 w 872"/>
                <a:gd name="T79" fmla="*/ 458 h 692"/>
                <a:gd name="T80" fmla="*/ 274 w 872"/>
                <a:gd name="T81" fmla="*/ 458 h 692"/>
                <a:gd name="T82" fmla="*/ 274 w 872"/>
                <a:gd name="T83" fmla="*/ 427 h 692"/>
                <a:gd name="T84" fmla="*/ 370 w 872"/>
                <a:gd name="T85" fmla="*/ 427 h 692"/>
                <a:gd name="T86" fmla="*/ 370 w 872"/>
                <a:gd name="T87" fmla="*/ 458 h 692"/>
                <a:gd name="T88" fmla="*/ 177 w 872"/>
                <a:gd name="T89" fmla="*/ 365 h 692"/>
                <a:gd name="T90" fmla="*/ 274 w 872"/>
                <a:gd name="T91" fmla="*/ 365 h 692"/>
                <a:gd name="T92" fmla="*/ 269 w 872"/>
                <a:gd name="T93" fmla="*/ 52 h 692"/>
                <a:gd name="T94" fmla="*/ 239 w 872"/>
                <a:gd name="T95" fmla="*/ 52 h 692"/>
                <a:gd name="T96" fmla="*/ 215 w 872"/>
                <a:gd name="T97" fmla="*/ 52 h 692"/>
                <a:gd name="T98" fmla="*/ 184 w 872"/>
                <a:gd name="T99" fmla="*/ 52 h 692"/>
                <a:gd name="T100" fmla="*/ 177 w 872"/>
                <a:gd name="T101" fmla="*/ 365 h 692"/>
                <a:gd name="T102" fmla="*/ 177 w 872"/>
                <a:gd name="T103" fmla="*/ 365 h 692"/>
                <a:gd name="T104" fmla="*/ 57 w 872"/>
                <a:gd name="T105" fmla="*/ 365 h 692"/>
                <a:gd name="T106" fmla="*/ 158 w 872"/>
                <a:gd name="T107" fmla="*/ 365 h 692"/>
                <a:gd name="T108" fmla="*/ 150 w 872"/>
                <a:gd name="T109" fmla="*/ 0 h 692"/>
                <a:gd name="T110" fmla="*/ 119 w 872"/>
                <a:gd name="T111" fmla="*/ 0 h 692"/>
                <a:gd name="T112" fmla="*/ 96 w 872"/>
                <a:gd name="T113" fmla="*/ 0 h 692"/>
                <a:gd name="T114" fmla="*/ 65 w 872"/>
                <a:gd name="T115" fmla="*/ 0 h 692"/>
                <a:gd name="T116" fmla="*/ 57 w 872"/>
                <a:gd name="T117" fmla="*/ 365 h 692"/>
                <a:gd name="T118" fmla="*/ 57 w 872"/>
                <a:gd name="T119" fmla="*/ 36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692">
                  <a:moveTo>
                    <a:pt x="872" y="377"/>
                  </a:moveTo>
                  <a:lnTo>
                    <a:pt x="536" y="143"/>
                  </a:lnTo>
                  <a:lnTo>
                    <a:pt x="536" y="308"/>
                  </a:lnTo>
                  <a:lnTo>
                    <a:pt x="300" y="143"/>
                  </a:lnTo>
                  <a:lnTo>
                    <a:pt x="300" y="377"/>
                  </a:lnTo>
                  <a:lnTo>
                    <a:pt x="0" y="377"/>
                  </a:lnTo>
                  <a:lnTo>
                    <a:pt x="0" y="692"/>
                  </a:lnTo>
                  <a:lnTo>
                    <a:pt x="682" y="692"/>
                  </a:lnTo>
                  <a:lnTo>
                    <a:pt x="682" y="544"/>
                  </a:lnTo>
                  <a:lnTo>
                    <a:pt x="770" y="544"/>
                  </a:lnTo>
                  <a:lnTo>
                    <a:pt x="770" y="692"/>
                  </a:lnTo>
                  <a:lnTo>
                    <a:pt x="872" y="692"/>
                  </a:lnTo>
                  <a:lnTo>
                    <a:pt x="872" y="377"/>
                  </a:lnTo>
                  <a:lnTo>
                    <a:pt x="872" y="377"/>
                  </a:lnTo>
                  <a:close/>
                  <a:moveTo>
                    <a:pt x="134" y="508"/>
                  </a:moveTo>
                  <a:lnTo>
                    <a:pt x="38" y="508"/>
                  </a:lnTo>
                  <a:lnTo>
                    <a:pt x="38" y="477"/>
                  </a:lnTo>
                  <a:lnTo>
                    <a:pt x="134" y="477"/>
                  </a:lnTo>
                  <a:lnTo>
                    <a:pt x="134" y="508"/>
                  </a:lnTo>
                  <a:close/>
                  <a:moveTo>
                    <a:pt x="134" y="458"/>
                  </a:moveTo>
                  <a:lnTo>
                    <a:pt x="38" y="458"/>
                  </a:lnTo>
                  <a:lnTo>
                    <a:pt x="38" y="427"/>
                  </a:lnTo>
                  <a:lnTo>
                    <a:pt x="134" y="427"/>
                  </a:lnTo>
                  <a:lnTo>
                    <a:pt x="134" y="458"/>
                  </a:lnTo>
                  <a:close/>
                  <a:moveTo>
                    <a:pt x="250" y="508"/>
                  </a:moveTo>
                  <a:lnTo>
                    <a:pt x="155" y="508"/>
                  </a:lnTo>
                  <a:lnTo>
                    <a:pt x="155" y="477"/>
                  </a:lnTo>
                  <a:lnTo>
                    <a:pt x="250" y="477"/>
                  </a:lnTo>
                  <a:lnTo>
                    <a:pt x="250" y="508"/>
                  </a:lnTo>
                  <a:close/>
                  <a:moveTo>
                    <a:pt x="250" y="458"/>
                  </a:moveTo>
                  <a:lnTo>
                    <a:pt x="155" y="458"/>
                  </a:lnTo>
                  <a:lnTo>
                    <a:pt x="155" y="427"/>
                  </a:lnTo>
                  <a:lnTo>
                    <a:pt x="250" y="427"/>
                  </a:lnTo>
                  <a:lnTo>
                    <a:pt x="250" y="458"/>
                  </a:lnTo>
                  <a:close/>
                  <a:moveTo>
                    <a:pt x="370" y="508"/>
                  </a:moveTo>
                  <a:lnTo>
                    <a:pt x="274" y="508"/>
                  </a:lnTo>
                  <a:lnTo>
                    <a:pt x="274" y="477"/>
                  </a:lnTo>
                  <a:lnTo>
                    <a:pt x="370" y="477"/>
                  </a:lnTo>
                  <a:lnTo>
                    <a:pt x="370" y="508"/>
                  </a:lnTo>
                  <a:close/>
                  <a:moveTo>
                    <a:pt x="370" y="458"/>
                  </a:moveTo>
                  <a:lnTo>
                    <a:pt x="274" y="458"/>
                  </a:lnTo>
                  <a:lnTo>
                    <a:pt x="274" y="427"/>
                  </a:lnTo>
                  <a:lnTo>
                    <a:pt x="370" y="427"/>
                  </a:lnTo>
                  <a:lnTo>
                    <a:pt x="370" y="458"/>
                  </a:lnTo>
                  <a:close/>
                  <a:moveTo>
                    <a:pt x="177" y="365"/>
                  </a:moveTo>
                  <a:lnTo>
                    <a:pt x="274" y="365"/>
                  </a:lnTo>
                  <a:lnTo>
                    <a:pt x="269" y="52"/>
                  </a:lnTo>
                  <a:lnTo>
                    <a:pt x="239" y="52"/>
                  </a:lnTo>
                  <a:lnTo>
                    <a:pt x="215" y="52"/>
                  </a:lnTo>
                  <a:lnTo>
                    <a:pt x="184" y="52"/>
                  </a:lnTo>
                  <a:lnTo>
                    <a:pt x="177" y="365"/>
                  </a:lnTo>
                  <a:lnTo>
                    <a:pt x="177" y="365"/>
                  </a:lnTo>
                  <a:close/>
                  <a:moveTo>
                    <a:pt x="57" y="365"/>
                  </a:moveTo>
                  <a:lnTo>
                    <a:pt x="158" y="365"/>
                  </a:lnTo>
                  <a:lnTo>
                    <a:pt x="150" y="0"/>
                  </a:lnTo>
                  <a:lnTo>
                    <a:pt x="119" y="0"/>
                  </a:lnTo>
                  <a:lnTo>
                    <a:pt x="96" y="0"/>
                  </a:lnTo>
                  <a:lnTo>
                    <a:pt x="65" y="0"/>
                  </a:lnTo>
                  <a:lnTo>
                    <a:pt x="57" y="365"/>
                  </a:lnTo>
                  <a:lnTo>
                    <a:pt x="57" y="3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1" name="Icon"/>
            <p:cNvSpPr>
              <a:spLocks noChangeAspect="1" noEditPoints="1"/>
            </p:cNvSpPr>
            <p:nvPr/>
          </p:nvSpPr>
          <p:spPr bwMode="auto">
            <a:xfrm>
              <a:off x="18835649" y="7088397"/>
              <a:ext cx="719298" cy="368203"/>
            </a:xfrm>
            <a:custGeom>
              <a:avLst/>
              <a:gdLst>
                <a:gd name="T0" fmla="*/ 321 w 442"/>
                <a:gd name="T1" fmla="*/ 26 h 225"/>
                <a:gd name="T2" fmla="*/ 241 w 442"/>
                <a:gd name="T3" fmla="*/ 26 h 225"/>
                <a:gd name="T4" fmla="*/ 157 w 442"/>
                <a:gd name="T5" fmla="*/ 39 h 225"/>
                <a:gd name="T6" fmla="*/ 50 w 442"/>
                <a:gd name="T7" fmla="*/ 1 h 225"/>
                <a:gd name="T8" fmla="*/ 82 w 442"/>
                <a:gd name="T9" fmla="*/ 161 h 225"/>
                <a:gd name="T10" fmla="*/ 123 w 442"/>
                <a:gd name="T11" fmla="*/ 171 h 225"/>
                <a:gd name="T12" fmla="*/ 154 w 442"/>
                <a:gd name="T13" fmla="*/ 200 h 225"/>
                <a:gd name="T14" fmla="*/ 197 w 442"/>
                <a:gd name="T15" fmla="*/ 219 h 225"/>
                <a:gd name="T16" fmla="*/ 242 w 442"/>
                <a:gd name="T17" fmla="*/ 222 h 225"/>
                <a:gd name="T18" fmla="*/ 272 w 442"/>
                <a:gd name="T19" fmla="*/ 203 h 225"/>
                <a:gd name="T20" fmla="*/ 301 w 442"/>
                <a:gd name="T21" fmla="*/ 184 h 225"/>
                <a:gd name="T22" fmla="*/ 330 w 442"/>
                <a:gd name="T23" fmla="*/ 164 h 225"/>
                <a:gd name="T24" fmla="*/ 358 w 442"/>
                <a:gd name="T25" fmla="*/ 160 h 225"/>
                <a:gd name="T26" fmla="*/ 67 w 442"/>
                <a:gd name="T27" fmla="*/ 142 h 225"/>
                <a:gd name="T28" fmla="*/ 166 w 442"/>
                <a:gd name="T29" fmla="*/ 49 h 225"/>
                <a:gd name="T30" fmla="*/ 282 w 442"/>
                <a:gd name="T31" fmla="*/ 55 h 225"/>
                <a:gd name="T32" fmla="*/ 222 w 442"/>
                <a:gd name="T33" fmla="*/ 57 h 225"/>
                <a:gd name="T34" fmla="*/ 171 w 442"/>
                <a:gd name="T35" fmla="*/ 80 h 225"/>
                <a:gd name="T36" fmla="*/ 153 w 442"/>
                <a:gd name="T37" fmla="*/ 60 h 225"/>
                <a:gd name="T38" fmla="*/ 129 w 442"/>
                <a:gd name="T39" fmla="*/ 147 h 225"/>
                <a:gd name="T40" fmla="*/ 125 w 442"/>
                <a:gd name="T41" fmla="*/ 159 h 225"/>
                <a:gd name="T42" fmla="*/ 104 w 442"/>
                <a:gd name="T43" fmla="*/ 148 h 225"/>
                <a:gd name="T44" fmla="*/ 121 w 442"/>
                <a:gd name="T45" fmla="*/ 131 h 225"/>
                <a:gd name="T46" fmla="*/ 154 w 442"/>
                <a:gd name="T47" fmla="*/ 176 h 225"/>
                <a:gd name="T48" fmla="*/ 131 w 442"/>
                <a:gd name="T49" fmla="*/ 169 h 225"/>
                <a:gd name="T50" fmla="*/ 138 w 442"/>
                <a:gd name="T51" fmla="*/ 146 h 225"/>
                <a:gd name="T52" fmla="*/ 161 w 442"/>
                <a:gd name="T53" fmla="*/ 153 h 225"/>
                <a:gd name="T54" fmla="*/ 185 w 442"/>
                <a:gd name="T55" fmla="*/ 189 h 225"/>
                <a:gd name="T56" fmla="*/ 161 w 442"/>
                <a:gd name="T57" fmla="*/ 196 h 225"/>
                <a:gd name="T58" fmla="*/ 166 w 442"/>
                <a:gd name="T59" fmla="*/ 168 h 225"/>
                <a:gd name="T60" fmla="*/ 193 w 442"/>
                <a:gd name="T61" fmla="*/ 159 h 225"/>
                <a:gd name="T62" fmla="*/ 221 w 442"/>
                <a:gd name="T63" fmla="*/ 177 h 225"/>
                <a:gd name="T64" fmla="*/ 214 w 442"/>
                <a:gd name="T65" fmla="*/ 204 h 225"/>
                <a:gd name="T66" fmla="*/ 191 w 442"/>
                <a:gd name="T67" fmla="*/ 196 h 225"/>
                <a:gd name="T68" fmla="*/ 198 w 442"/>
                <a:gd name="T69" fmla="*/ 170 h 225"/>
                <a:gd name="T70" fmla="*/ 246 w 442"/>
                <a:gd name="T71" fmla="*/ 216 h 225"/>
                <a:gd name="T72" fmla="*/ 257 w 442"/>
                <a:gd name="T73" fmla="*/ 196 h 225"/>
                <a:gd name="T74" fmla="*/ 337 w 442"/>
                <a:gd name="T75" fmla="*/ 157 h 225"/>
                <a:gd name="T76" fmla="*/ 253 w 442"/>
                <a:gd name="T77" fmla="*/ 111 h 225"/>
                <a:gd name="T78" fmla="*/ 317 w 442"/>
                <a:gd name="T79" fmla="*/ 157 h 225"/>
                <a:gd name="T80" fmla="*/ 305 w 442"/>
                <a:gd name="T81" fmla="*/ 177 h 225"/>
                <a:gd name="T82" fmla="*/ 238 w 442"/>
                <a:gd name="T83" fmla="*/ 144 h 225"/>
                <a:gd name="T84" fmla="*/ 292 w 442"/>
                <a:gd name="T85" fmla="*/ 193 h 225"/>
                <a:gd name="T86" fmla="*/ 229 w 442"/>
                <a:gd name="T87" fmla="*/ 170 h 225"/>
                <a:gd name="T88" fmla="*/ 168 w 442"/>
                <a:gd name="T89" fmla="*/ 142 h 225"/>
                <a:gd name="T90" fmla="*/ 123 w 442"/>
                <a:gd name="T91" fmla="*/ 124 h 225"/>
                <a:gd name="T92" fmla="*/ 98 w 442"/>
                <a:gd name="T93" fmla="*/ 140 h 225"/>
                <a:gd name="T94" fmla="*/ 147 w 442"/>
                <a:gd name="T95" fmla="*/ 54 h 225"/>
                <a:gd name="T96" fmla="*/ 176 w 442"/>
                <a:gd name="T97" fmla="*/ 86 h 225"/>
                <a:gd name="T98" fmla="*/ 342 w 442"/>
                <a:gd name="T99" fmla="*/ 136 h 225"/>
                <a:gd name="T100" fmla="*/ 362 w 442"/>
                <a:gd name="T101"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2" h="225">
                  <a:moveTo>
                    <a:pt x="442" y="132"/>
                  </a:moveTo>
                  <a:cubicBezTo>
                    <a:pt x="405" y="6"/>
                    <a:pt x="405" y="6"/>
                    <a:pt x="405" y="6"/>
                  </a:cubicBezTo>
                  <a:cubicBezTo>
                    <a:pt x="405" y="5"/>
                    <a:pt x="404" y="4"/>
                    <a:pt x="403" y="3"/>
                  </a:cubicBezTo>
                  <a:cubicBezTo>
                    <a:pt x="402" y="3"/>
                    <a:pt x="401" y="3"/>
                    <a:pt x="400" y="3"/>
                  </a:cubicBezTo>
                  <a:cubicBezTo>
                    <a:pt x="321" y="26"/>
                    <a:pt x="321" y="26"/>
                    <a:pt x="321" y="26"/>
                  </a:cubicBezTo>
                  <a:cubicBezTo>
                    <a:pt x="318" y="27"/>
                    <a:pt x="317" y="29"/>
                    <a:pt x="318" y="31"/>
                  </a:cubicBezTo>
                  <a:cubicBezTo>
                    <a:pt x="322" y="47"/>
                    <a:pt x="322" y="47"/>
                    <a:pt x="322" y="47"/>
                  </a:cubicBezTo>
                  <a:cubicBezTo>
                    <a:pt x="283" y="47"/>
                    <a:pt x="283" y="47"/>
                    <a:pt x="283" y="47"/>
                  </a:cubicBezTo>
                  <a:cubicBezTo>
                    <a:pt x="243" y="26"/>
                    <a:pt x="243" y="26"/>
                    <a:pt x="243" y="26"/>
                  </a:cubicBezTo>
                  <a:cubicBezTo>
                    <a:pt x="242" y="26"/>
                    <a:pt x="241" y="26"/>
                    <a:pt x="241" y="26"/>
                  </a:cubicBezTo>
                  <a:cubicBezTo>
                    <a:pt x="182" y="25"/>
                    <a:pt x="182" y="25"/>
                    <a:pt x="182" y="25"/>
                  </a:cubicBezTo>
                  <a:cubicBezTo>
                    <a:pt x="181" y="25"/>
                    <a:pt x="180" y="25"/>
                    <a:pt x="179" y="26"/>
                  </a:cubicBezTo>
                  <a:cubicBezTo>
                    <a:pt x="163" y="40"/>
                    <a:pt x="163" y="40"/>
                    <a:pt x="163" y="40"/>
                  </a:cubicBezTo>
                  <a:cubicBezTo>
                    <a:pt x="159" y="39"/>
                    <a:pt x="159" y="39"/>
                    <a:pt x="159" y="39"/>
                  </a:cubicBezTo>
                  <a:cubicBezTo>
                    <a:pt x="158" y="39"/>
                    <a:pt x="158" y="39"/>
                    <a:pt x="157" y="39"/>
                  </a:cubicBezTo>
                  <a:cubicBezTo>
                    <a:pt x="128" y="50"/>
                    <a:pt x="128" y="50"/>
                    <a:pt x="128" y="50"/>
                  </a:cubicBezTo>
                  <a:cubicBezTo>
                    <a:pt x="133" y="36"/>
                    <a:pt x="133" y="36"/>
                    <a:pt x="133" y="36"/>
                  </a:cubicBezTo>
                  <a:cubicBezTo>
                    <a:pt x="134" y="34"/>
                    <a:pt x="133" y="31"/>
                    <a:pt x="131" y="30"/>
                  </a:cubicBezTo>
                  <a:cubicBezTo>
                    <a:pt x="53" y="1"/>
                    <a:pt x="53" y="1"/>
                    <a:pt x="53" y="1"/>
                  </a:cubicBezTo>
                  <a:cubicBezTo>
                    <a:pt x="52" y="0"/>
                    <a:pt x="51" y="0"/>
                    <a:pt x="50" y="1"/>
                  </a:cubicBezTo>
                  <a:cubicBezTo>
                    <a:pt x="49" y="1"/>
                    <a:pt x="49" y="2"/>
                    <a:pt x="48" y="3"/>
                  </a:cubicBezTo>
                  <a:cubicBezTo>
                    <a:pt x="1" y="126"/>
                    <a:pt x="1" y="126"/>
                    <a:pt x="1" y="126"/>
                  </a:cubicBezTo>
                  <a:cubicBezTo>
                    <a:pt x="0" y="128"/>
                    <a:pt x="1" y="130"/>
                    <a:pt x="3" y="131"/>
                  </a:cubicBezTo>
                  <a:cubicBezTo>
                    <a:pt x="81" y="161"/>
                    <a:pt x="81" y="161"/>
                    <a:pt x="81" y="161"/>
                  </a:cubicBezTo>
                  <a:cubicBezTo>
                    <a:pt x="81" y="161"/>
                    <a:pt x="82" y="161"/>
                    <a:pt x="82" y="161"/>
                  </a:cubicBezTo>
                  <a:cubicBezTo>
                    <a:pt x="84" y="161"/>
                    <a:pt x="85" y="160"/>
                    <a:pt x="86" y="159"/>
                  </a:cubicBezTo>
                  <a:cubicBezTo>
                    <a:pt x="91" y="144"/>
                    <a:pt x="91" y="144"/>
                    <a:pt x="91" y="144"/>
                  </a:cubicBezTo>
                  <a:cubicBezTo>
                    <a:pt x="95" y="150"/>
                    <a:pt x="95" y="150"/>
                    <a:pt x="95" y="150"/>
                  </a:cubicBezTo>
                  <a:cubicBezTo>
                    <a:pt x="94" y="159"/>
                    <a:pt x="100" y="169"/>
                    <a:pt x="110" y="171"/>
                  </a:cubicBezTo>
                  <a:cubicBezTo>
                    <a:pt x="114" y="173"/>
                    <a:pt x="119" y="172"/>
                    <a:pt x="123" y="171"/>
                  </a:cubicBezTo>
                  <a:cubicBezTo>
                    <a:pt x="122" y="175"/>
                    <a:pt x="123" y="179"/>
                    <a:pt x="125" y="183"/>
                  </a:cubicBezTo>
                  <a:cubicBezTo>
                    <a:pt x="128" y="187"/>
                    <a:pt x="132" y="191"/>
                    <a:pt x="137" y="192"/>
                  </a:cubicBezTo>
                  <a:cubicBezTo>
                    <a:pt x="139" y="193"/>
                    <a:pt x="141" y="193"/>
                    <a:pt x="143" y="193"/>
                  </a:cubicBezTo>
                  <a:cubicBezTo>
                    <a:pt x="146" y="193"/>
                    <a:pt x="149" y="192"/>
                    <a:pt x="152" y="191"/>
                  </a:cubicBezTo>
                  <a:cubicBezTo>
                    <a:pt x="152" y="194"/>
                    <a:pt x="153" y="197"/>
                    <a:pt x="154" y="200"/>
                  </a:cubicBezTo>
                  <a:cubicBezTo>
                    <a:pt x="157" y="204"/>
                    <a:pt x="161" y="208"/>
                    <a:pt x="166" y="209"/>
                  </a:cubicBezTo>
                  <a:cubicBezTo>
                    <a:pt x="168" y="210"/>
                    <a:pt x="170" y="210"/>
                    <a:pt x="172" y="210"/>
                  </a:cubicBezTo>
                  <a:cubicBezTo>
                    <a:pt x="172" y="210"/>
                    <a:pt x="172" y="210"/>
                    <a:pt x="172" y="210"/>
                  </a:cubicBezTo>
                  <a:cubicBezTo>
                    <a:pt x="176" y="210"/>
                    <a:pt x="180" y="209"/>
                    <a:pt x="183" y="206"/>
                  </a:cubicBezTo>
                  <a:cubicBezTo>
                    <a:pt x="185" y="212"/>
                    <a:pt x="190" y="217"/>
                    <a:pt x="197" y="219"/>
                  </a:cubicBezTo>
                  <a:cubicBezTo>
                    <a:pt x="198" y="220"/>
                    <a:pt x="200" y="220"/>
                    <a:pt x="202" y="220"/>
                  </a:cubicBezTo>
                  <a:cubicBezTo>
                    <a:pt x="210" y="220"/>
                    <a:pt x="216" y="216"/>
                    <a:pt x="220" y="210"/>
                  </a:cubicBezTo>
                  <a:cubicBezTo>
                    <a:pt x="242" y="222"/>
                    <a:pt x="242" y="222"/>
                    <a:pt x="242" y="222"/>
                  </a:cubicBezTo>
                  <a:cubicBezTo>
                    <a:pt x="242" y="222"/>
                    <a:pt x="242" y="222"/>
                    <a:pt x="242" y="222"/>
                  </a:cubicBezTo>
                  <a:cubicBezTo>
                    <a:pt x="242" y="222"/>
                    <a:pt x="242" y="222"/>
                    <a:pt x="242" y="222"/>
                  </a:cubicBezTo>
                  <a:cubicBezTo>
                    <a:pt x="245" y="224"/>
                    <a:pt x="248" y="225"/>
                    <a:pt x="251" y="225"/>
                  </a:cubicBezTo>
                  <a:cubicBezTo>
                    <a:pt x="258" y="225"/>
                    <a:pt x="264" y="221"/>
                    <a:pt x="268" y="216"/>
                  </a:cubicBezTo>
                  <a:cubicBezTo>
                    <a:pt x="270" y="211"/>
                    <a:pt x="271" y="207"/>
                    <a:pt x="270" y="202"/>
                  </a:cubicBezTo>
                  <a:cubicBezTo>
                    <a:pt x="272" y="203"/>
                    <a:pt x="272" y="203"/>
                    <a:pt x="272" y="203"/>
                  </a:cubicBezTo>
                  <a:cubicBezTo>
                    <a:pt x="272" y="203"/>
                    <a:pt x="272" y="203"/>
                    <a:pt x="272" y="203"/>
                  </a:cubicBezTo>
                  <a:cubicBezTo>
                    <a:pt x="272" y="203"/>
                    <a:pt x="272" y="204"/>
                    <a:pt x="272" y="204"/>
                  </a:cubicBezTo>
                  <a:cubicBezTo>
                    <a:pt x="275" y="205"/>
                    <a:pt x="279" y="206"/>
                    <a:pt x="282" y="206"/>
                  </a:cubicBezTo>
                  <a:cubicBezTo>
                    <a:pt x="289" y="206"/>
                    <a:pt x="295" y="203"/>
                    <a:pt x="298" y="197"/>
                  </a:cubicBezTo>
                  <a:cubicBezTo>
                    <a:pt x="301" y="192"/>
                    <a:pt x="302" y="188"/>
                    <a:pt x="301" y="183"/>
                  </a:cubicBezTo>
                  <a:cubicBezTo>
                    <a:pt x="301" y="184"/>
                    <a:pt x="301" y="184"/>
                    <a:pt x="301" y="184"/>
                  </a:cubicBezTo>
                  <a:cubicBezTo>
                    <a:pt x="301" y="184"/>
                    <a:pt x="301" y="184"/>
                    <a:pt x="302" y="184"/>
                  </a:cubicBezTo>
                  <a:cubicBezTo>
                    <a:pt x="302" y="184"/>
                    <a:pt x="302" y="184"/>
                    <a:pt x="302" y="184"/>
                  </a:cubicBezTo>
                  <a:cubicBezTo>
                    <a:pt x="305" y="185"/>
                    <a:pt x="308" y="186"/>
                    <a:pt x="311" y="186"/>
                  </a:cubicBezTo>
                  <a:cubicBezTo>
                    <a:pt x="318" y="186"/>
                    <a:pt x="324" y="183"/>
                    <a:pt x="328" y="177"/>
                  </a:cubicBezTo>
                  <a:cubicBezTo>
                    <a:pt x="330" y="173"/>
                    <a:pt x="331" y="168"/>
                    <a:pt x="330" y="164"/>
                  </a:cubicBezTo>
                  <a:cubicBezTo>
                    <a:pt x="332" y="165"/>
                    <a:pt x="335" y="165"/>
                    <a:pt x="337" y="165"/>
                  </a:cubicBezTo>
                  <a:cubicBezTo>
                    <a:pt x="344" y="165"/>
                    <a:pt x="350" y="162"/>
                    <a:pt x="353" y="156"/>
                  </a:cubicBezTo>
                  <a:cubicBezTo>
                    <a:pt x="353" y="156"/>
                    <a:pt x="353" y="156"/>
                    <a:pt x="354" y="156"/>
                  </a:cubicBezTo>
                  <a:cubicBezTo>
                    <a:pt x="354" y="158"/>
                    <a:pt x="354" y="158"/>
                    <a:pt x="354" y="158"/>
                  </a:cubicBezTo>
                  <a:cubicBezTo>
                    <a:pt x="355" y="159"/>
                    <a:pt x="356" y="160"/>
                    <a:pt x="358" y="160"/>
                  </a:cubicBezTo>
                  <a:cubicBezTo>
                    <a:pt x="358" y="160"/>
                    <a:pt x="359" y="160"/>
                    <a:pt x="359" y="160"/>
                  </a:cubicBezTo>
                  <a:cubicBezTo>
                    <a:pt x="439" y="137"/>
                    <a:pt x="439" y="137"/>
                    <a:pt x="439" y="137"/>
                  </a:cubicBezTo>
                  <a:cubicBezTo>
                    <a:pt x="440" y="137"/>
                    <a:pt x="441" y="136"/>
                    <a:pt x="441" y="136"/>
                  </a:cubicBezTo>
                  <a:cubicBezTo>
                    <a:pt x="442" y="135"/>
                    <a:pt x="442" y="134"/>
                    <a:pt x="442" y="132"/>
                  </a:cubicBezTo>
                  <a:close/>
                  <a:moveTo>
                    <a:pt x="67" y="142"/>
                  </a:moveTo>
                  <a:cubicBezTo>
                    <a:pt x="60" y="142"/>
                    <a:pt x="54" y="136"/>
                    <a:pt x="54" y="129"/>
                  </a:cubicBezTo>
                  <a:cubicBezTo>
                    <a:pt x="54" y="121"/>
                    <a:pt x="60" y="115"/>
                    <a:pt x="67" y="115"/>
                  </a:cubicBezTo>
                  <a:cubicBezTo>
                    <a:pt x="75" y="115"/>
                    <a:pt x="81" y="121"/>
                    <a:pt x="81" y="129"/>
                  </a:cubicBezTo>
                  <a:cubicBezTo>
                    <a:pt x="81" y="136"/>
                    <a:pt x="75" y="142"/>
                    <a:pt x="67" y="142"/>
                  </a:cubicBezTo>
                  <a:close/>
                  <a:moveTo>
                    <a:pt x="166" y="49"/>
                  </a:moveTo>
                  <a:cubicBezTo>
                    <a:pt x="173" y="42"/>
                    <a:pt x="173" y="42"/>
                    <a:pt x="173" y="42"/>
                  </a:cubicBezTo>
                  <a:cubicBezTo>
                    <a:pt x="183" y="33"/>
                    <a:pt x="183" y="33"/>
                    <a:pt x="183" y="33"/>
                  </a:cubicBezTo>
                  <a:cubicBezTo>
                    <a:pt x="240" y="34"/>
                    <a:pt x="240" y="34"/>
                    <a:pt x="240" y="34"/>
                  </a:cubicBezTo>
                  <a:cubicBezTo>
                    <a:pt x="280" y="54"/>
                    <a:pt x="280" y="54"/>
                    <a:pt x="280" y="54"/>
                  </a:cubicBezTo>
                  <a:cubicBezTo>
                    <a:pt x="280" y="55"/>
                    <a:pt x="281" y="55"/>
                    <a:pt x="282" y="55"/>
                  </a:cubicBezTo>
                  <a:cubicBezTo>
                    <a:pt x="324" y="55"/>
                    <a:pt x="324" y="55"/>
                    <a:pt x="324" y="55"/>
                  </a:cubicBezTo>
                  <a:cubicBezTo>
                    <a:pt x="345" y="128"/>
                    <a:pt x="345" y="128"/>
                    <a:pt x="345" y="128"/>
                  </a:cubicBezTo>
                  <a:cubicBezTo>
                    <a:pt x="270" y="85"/>
                    <a:pt x="270" y="85"/>
                    <a:pt x="270" y="85"/>
                  </a:cubicBezTo>
                  <a:cubicBezTo>
                    <a:pt x="223" y="58"/>
                    <a:pt x="223" y="58"/>
                    <a:pt x="223" y="58"/>
                  </a:cubicBezTo>
                  <a:cubicBezTo>
                    <a:pt x="223" y="57"/>
                    <a:pt x="222" y="57"/>
                    <a:pt x="222" y="57"/>
                  </a:cubicBezTo>
                  <a:cubicBezTo>
                    <a:pt x="199" y="56"/>
                    <a:pt x="199" y="56"/>
                    <a:pt x="199" y="56"/>
                  </a:cubicBezTo>
                  <a:cubicBezTo>
                    <a:pt x="199" y="56"/>
                    <a:pt x="199" y="56"/>
                    <a:pt x="199" y="56"/>
                  </a:cubicBezTo>
                  <a:cubicBezTo>
                    <a:pt x="199" y="56"/>
                    <a:pt x="198" y="57"/>
                    <a:pt x="198" y="57"/>
                  </a:cubicBezTo>
                  <a:cubicBezTo>
                    <a:pt x="197" y="57"/>
                    <a:pt x="197" y="57"/>
                    <a:pt x="196" y="57"/>
                  </a:cubicBezTo>
                  <a:cubicBezTo>
                    <a:pt x="171" y="80"/>
                    <a:pt x="171" y="80"/>
                    <a:pt x="171" y="80"/>
                  </a:cubicBezTo>
                  <a:cubicBezTo>
                    <a:pt x="171" y="80"/>
                    <a:pt x="171" y="80"/>
                    <a:pt x="171" y="80"/>
                  </a:cubicBezTo>
                  <a:cubicBezTo>
                    <a:pt x="171" y="80"/>
                    <a:pt x="171" y="80"/>
                    <a:pt x="171" y="80"/>
                  </a:cubicBezTo>
                  <a:cubicBezTo>
                    <a:pt x="165" y="85"/>
                    <a:pt x="157" y="85"/>
                    <a:pt x="152" y="79"/>
                  </a:cubicBezTo>
                  <a:cubicBezTo>
                    <a:pt x="147" y="74"/>
                    <a:pt x="147" y="65"/>
                    <a:pt x="153" y="60"/>
                  </a:cubicBezTo>
                  <a:cubicBezTo>
                    <a:pt x="153" y="60"/>
                    <a:pt x="153" y="60"/>
                    <a:pt x="153" y="60"/>
                  </a:cubicBezTo>
                  <a:cubicBezTo>
                    <a:pt x="153" y="60"/>
                    <a:pt x="153" y="60"/>
                    <a:pt x="153" y="60"/>
                  </a:cubicBezTo>
                  <a:lnTo>
                    <a:pt x="166" y="49"/>
                  </a:lnTo>
                  <a:close/>
                  <a:moveTo>
                    <a:pt x="129" y="146"/>
                  </a:moveTo>
                  <a:cubicBezTo>
                    <a:pt x="129" y="146"/>
                    <a:pt x="129" y="146"/>
                    <a:pt x="129" y="146"/>
                  </a:cubicBezTo>
                  <a:cubicBezTo>
                    <a:pt x="129" y="146"/>
                    <a:pt x="129" y="147"/>
                    <a:pt x="129" y="147"/>
                  </a:cubicBezTo>
                  <a:cubicBezTo>
                    <a:pt x="128" y="151"/>
                    <a:pt x="128" y="151"/>
                    <a:pt x="128" y="151"/>
                  </a:cubicBezTo>
                  <a:cubicBezTo>
                    <a:pt x="127" y="155"/>
                    <a:pt x="127" y="155"/>
                    <a:pt x="127" y="155"/>
                  </a:cubicBezTo>
                  <a:cubicBezTo>
                    <a:pt x="127" y="155"/>
                    <a:pt x="127" y="155"/>
                    <a:pt x="127" y="155"/>
                  </a:cubicBezTo>
                  <a:cubicBezTo>
                    <a:pt x="127" y="155"/>
                    <a:pt x="127" y="156"/>
                    <a:pt x="127" y="156"/>
                  </a:cubicBezTo>
                  <a:cubicBezTo>
                    <a:pt x="126" y="157"/>
                    <a:pt x="126" y="158"/>
                    <a:pt x="125" y="159"/>
                  </a:cubicBezTo>
                  <a:cubicBezTo>
                    <a:pt x="122" y="163"/>
                    <a:pt x="117" y="165"/>
                    <a:pt x="112" y="164"/>
                  </a:cubicBezTo>
                  <a:cubicBezTo>
                    <a:pt x="108" y="162"/>
                    <a:pt x="105" y="159"/>
                    <a:pt x="104" y="155"/>
                  </a:cubicBezTo>
                  <a:cubicBezTo>
                    <a:pt x="103" y="153"/>
                    <a:pt x="103" y="151"/>
                    <a:pt x="104" y="149"/>
                  </a:cubicBezTo>
                  <a:cubicBezTo>
                    <a:pt x="104" y="149"/>
                    <a:pt x="104" y="149"/>
                    <a:pt x="104" y="149"/>
                  </a:cubicBezTo>
                  <a:cubicBezTo>
                    <a:pt x="104" y="149"/>
                    <a:pt x="104" y="148"/>
                    <a:pt x="104" y="148"/>
                  </a:cubicBezTo>
                  <a:cubicBezTo>
                    <a:pt x="104" y="147"/>
                    <a:pt x="104" y="147"/>
                    <a:pt x="104" y="147"/>
                  </a:cubicBezTo>
                  <a:cubicBezTo>
                    <a:pt x="106" y="140"/>
                    <a:pt x="106" y="140"/>
                    <a:pt x="106" y="140"/>
                  </a:cubicBezTo>
                  <a:cubicBezTo>
                    <a:pt x="106" y="140"/>
                    <a:pt x="106" y="140"/>
                    <a:pt x="106" y="140"/>
                  </a:cubicBezTo>
                  <a:cubicBezTo>
                    <a:pt x="106" y="140"/>
                    <a:pt x="106" y="140"/>
                    <a:pt x="106" y="139"/>
                  </a:cubicBezTo>
                  <a:cubicBezTo>
                    <a:pt x="108" y="133"/>
                    <a:pt x="115" y="130"/>
                    <a:pt x="121" y="131"/>
                  </a:cubicBezTo>
                  <a:cubicBezTo>
                    <a:pt x="124" y="132"/>
                    <a:pt x="127" y="134"/>
                    <a:pt x="128" y="137"/>
                  </a:cubicBezTo>
                  <a:cubicBezTo>
                    <a:pt x="130" y="140"/>
                    <a:pt x="130" y="143"/>
                    <a:pt x="129" y="146"/>
                  </a:cubicBezTo>
                  <a:close/>
                  <a:moveTo>
                    <a:pt x="155" y="172"/>
                  </a:moveTo>
                  <a:cubicBezTo>
                    <a:pt x="154" y="175"/>
                    <a:pt x="154" y="175"/>
                    <a:pt x="154" y="175"/>
                  </a:cubicBezTo>
                  <a:cubicBezTo>
                    <a:pt x="154" y="176"/>
                    <a:pt x="154" y="176"/>
                    <a:pt x="154" y="176"/>
                  </a:cubicBezTo>
                  <a:cubicBezTo>
                    <a:pt x="154" y="176"/>
                    <a:pt x="154" y="176"/>
                    <a:pt x="154" y="176"/>
                  </a:cubicBezTo>
                  <a:cubicBezTo>
                    <a:pt x="152" y="182"/>
                    <a:pt x="146" y="186"/>
                    <a:pt x="139" y="184"/>
                  </a:cubicBezTo>
                  <a:cubicBezTo>
                    <a:pt x="136" y="183"/>
                    <a:pt x="134" y="181"/>
                    <a:pt x="132" y="179"/>
                  </a:cubicBezTo>
                  <a:cubicBezTo>
                    <a:pt x="131" y="176"/>
                    <a:pt x="130" y="173"/>
                    <a:pt x="131" y="170"/>
                  </a:cubicBezTo>
                  <a:cubicBezTo>
                    <a:pt x="131" y="170"/>
                    <a:pt x="131" y="169"/>
                    <a:pt x="131" y="169"/>
                  </a:cubicBezTo>
                  <a:cubicBezTo>
                    <a:pt x="131" y="169"/>
                    <a:pt x="131" y="169"/>
                    <a:pt x="131" y="169"/>
                  </a:cubicBezTo>
                  <a:cubicBezTo>
                    <a:pt x="134" y="160"/>
                    <a:pt x="134" y="160"/>
                    <a:pt x="134" y="160"/>
                  </a:cubicBezTo>
                  <a:cubicBezTo>
                    <a:pt x="136" y="153"/>
                    <a:pt x="136" y="153"/>
                    <a:pt x="136" y="153"/>
                  </a:cubicBezTo>
                  <a:cubicBezTo>
                    <a:pt x="138" y="147"/>
                    <a:pt x="138" y="147"/>
                    <a:pt x="138" y="147"/>
                  </a:cubicBezTo>
                  <a:cubicBezTo>
                    <a:pt x="138" y="147"/>
                    <a:pt x="138" y="146"/>
                    <a:pt x="138" y="146"/>
                  </a:cubicBezTo>
                  <a:cubicBezTo>
                    <a:pt x="138" y="146"/>
                    <a:pt x="138" y="146"/>
                    <a:pt x="138" y="146"/>
                  </a:cubicBezTo>
                  <a:cubicBezTo>
                    <a:pt x="140" y="140"/>
                    <a:pt x="147" y="136"/>
                    <a:pt x="153" y="138"/>
                  </a:cubicBezTo>
                  <a:cubicBezTo>
                    <a:pt x="156" y="139"/>
                    <a:pt x="158" y="141"/>
                    <a:pt x="160" y="144"/>
                  </a:cubicBezTo>
                  <a:cubicBezTo>
                    <a:pt x="161" y="146"/>
                    <a:pt x="162" y="149"/>
                    <a:pt x="161" y="152"/>
                  </a:cubicBezTo>
                  <a:cubicBezTo>
                    <a:pt x="161" y="153"/>
                    <a:pt x="161" y="153"/>
                    <a:pt x="161" y="153"/>
                  </a:cubicBezTo>
                  <a:cubicBezTo>
                    <a:pt x="161" y="153"/>
                    <a:pt x="161" y="153"/>
                    <a:pt x="161" y="153"/>
                  </a:cubicBezTo>
                  <a:cubicBezTo>
                    <a:pt x="158" y="164"/>
                    <a:pt x="158" y="164"/>
                    <a:pt x="158" y="164"/>
                  </a:cubicBezTo>
                  <a:lnTo>
                    <a:pt x="155" y="172"/>
                  </a:lnTo>
                  <a:close/>
                  <a:moveTo>
                    <a:pt x="187" y="181"/>
                  </a:moveTo>
                  <a:cubicBezTo>
                    <a:pt x="185" y="189"/>
                    <a:pt x="185" y="189"/>
                    <a:pt x="185" y="189"/>
                  </a:cubicBezTo>
                  <a:cubicBezTo>
                    <a:pt x="183" y="193"/>
                    <a:pt x="183" y="193"/>
                    <a:pt x="183" y="193"/>
                  </a:cubicBezTo>
                  <a:cubicBezTo>
                    <a:pt x="183" y="193"/>
                    <a:pt x="183" y="193"/>
                    <a:pt x="183" y="193"/>
                  </a:cubicBezTo>
                  <a:cubicBezTo>
                    <a:pt x="183" y="193"/>
                    <a:pt x="183" y="194"/>
                    <a:pt x="183" y="194"/>
                  </a:cubicBezTo>
                  <a:cubicBezTo>
                    <a:pt x="181" y="200"/>
                    <a:pt x="175" y="203"/>
                    <a:pt x="168" y="202"/>
                  </a:cubicBezTo>
                  <a:cubicBezTo>
                    <a:pt x="165" y="201"/>
                    <a:pt x="163" y="199"/>
                    <a:pt x="161" y="196"/>
                  </a:cubicBezTo>
                  <a:cubicBezTo>
                    <a:pt x="160" y="193"/>
                    <a:pt x="159" y="190"/>
                    <a:pt x="160" y="187"/>
                  </a:cubicBezTo>
                  <a:cubicBezTo>
                    <a:pt x="160" y="187"/>
                    <a:pt x="160" y="187"/>
                    <a:pt x="160" y="187"/>
                  </a:cubicBezTo>
                  <a:cubicBezTo>
                    <a:pt x="160" y="186"/>
                    <a:pt x="160" y="186"/>
                    <a:pt x="160" y="186"/>
                  </a:cubicBezTo>
                  <a:cubicBezTo>
                    <a:pt x="163" y="176"/>
                    <a:pt x="163" y="176"/>
                    <a:pt x="163" y="176"/>
                  </a:cubicBezTo>
                  <a:cubicBezTo>
                    <a:pt x="166" y="168"/>
                    <a:pt x="166" y="168"/>
                    <a:pt x="166" y="168"/>
                  </a:cubicBezTo>
                  <a:cubicBezTo>
                    <a:pt x="170" y="153"/>
                    <a:pt x="170" y="153"/>
                    <a:pt x="170" y="153"/>
                  </a:cubicBezTo>
                  <a:cubicBezTo>
                    <a:pt x="170" y="153"/>
                    <a:pt x="170" y="153"/>
                    <a:pt x="170" y="153"/>
                  </a:cubicBezTo>
                  <a:cubicBezTo>
                    <a:pt x="170" y="153"/>
                    <a:pt x="170" y="153"/>
                    <a:pt x="170" y="153"/>
                  </a:cubicBezTo>
                  <a:cubicBezTo>
                    <a:pt x="172" y="146"/>
                    <a:pt x="179" y="143"/>
                    <a:pt x="185" y="145"/>
                  </a:cubicBezTo>
                  <a:cubicBezTo>
                    <a:pt x="191" y="146"/>
                    <a:pt x="195" y="153"/>
                    <a:pt x="193" y="159"/>
                  </a:cubicBezTo>
                  <a:cubicBezTo>
                    <a:pt x="193" y="159"/>
                    <a:pt x="193" y="159"/>
                    <a:pt x="193" y="159"/>
                  </a:cubicBezTo>
                  <a:cubicBezTo>
                    <a:pt x="193" y="160"/>
                    <a:pt x="193" y="160"/>
                    <a:pt x="193" y="160"/>
                  </a:cubicBezTo>
                  <a:lnTo>
                    <a:pt x="187" y="181"/>
                  </a:lnTo>
                  <a:close/>
                  <a:moveTo>
                    <a:pt x="221" y="176"/>
                  </a:moveTo>
                  <a:cubicBezTo>
                    <a:pt x="221" y="176"/>
                    <a:pt x="221" y="177"/>
                    <a:pt x="221" y="177"/>
                  </a:cubicBezTo>
                  <a:cubicBezTo>
                    <a:pt x="221" y="177"/>
                    <a:pt x="221" y="177"/>
                    <a:pt x="221" y="177"/>
                  </a:cubicBezTo>
                  <a:cubicBezTo>
                    <a:pt x="215" y="198"/>
                    <a:pt x="215" y="198"/>
                    <a:pt x="215" y="198"/>
                  </a:cubicBezTo>
                  <a:cubicBezTo>
                    <a:pt x="214" y="203"/>
                    <a:pt x="214" y="203"/>
                    <a:pt x="214" y="203"/>
                  </a:cubicBezTo>
                  <a:cubicBezTo>
                    <a:pt x="214" y="203"/>
                    <a:pt x="214" y="203"/>
                    <a:pt x="214" y="203"/>
                  </a:cubicBezTo>
                  <a:cubicBezTo>
                    <a:pt x="214" y="203"/>
                    <a:pt x="214" y="203"/>
                    <a:pt x="214" y="204"/>
                  </a:cubicBezTo>
                  <a:cubicBezTo>
                    <a:pt x="213" y="204"/>
                    <a:pt x="213" y="205"/>
                    <a:pt x="213" y="205"/>
                  </a:cubicBezTo>
                  <a:cubicBezTo>
                    <a:pt x="210" y="210"/>
                    <a:pt x="204" y="213"/>
                    <a:pt x="199" y="212"/>
                  </a:cubicBezTo>
                  <a:cubicBezTo>
                    <a:pt x="193" y="210"/>
                    <a:pt x="189" y="203"/>
                    <a:pt x="191" y="197"/>
                  </a:cubicBezTo>
                  <a:cubicBezTo>
                    <a:pt x="191" y="197"/>
                    <a:pt x="191" y="197"/>
                    <a:pt x="191" y="197"/>
                  </a:cubicBezTo>
                  <a:cubicBezTo>
                    <a:pt x="191" y="196"/>
                    <a:pt x="191" y="196"/>
                    <a:pt x="191" y="196"/>
                  </a:cubicBezTo>
                  <a:cubicBezTo>
                    <a:pt x="192" y="193"/>
                    <a:pt x="192" y="193"/>
                    <a:pt x="192" y="193"/>
                  </a:cubicBezTo>
                  <a:cubicBezTo>
                    <a:pt x="194" y="185"/>
                    <a:pt x="194" y="185"/>
                    <a:pt x="194" y="185"/>
                  </a:cubicBezTo>
                  <a:cubicBezTo>
                    <a:pt x="198" y="170"/>
                    <a:pt x="198" y="170"/>
                    <a:pt x="198" y="170"/>
                  </a:cubicBezTo>
                  <a:cubicBezTo>
                    <a:pt x="198" y="170"/>
                    <a:pt x="198" y="170"/>
                    <a:pt x="198" y="170"/>
                  </a:cubicBezTo>
                  <a:cubicBezTo>
                    <a:pt x="198" y="170"/>
                    <a:pt x="198" y="170"/>
                    <a:pt x="198" y="170"/>
                  </a:cubicBezTo>
                  <a:cubicBezTo>
                    <a:pt x="200" y="164"/>
                    <a:pt x="207" y="160"/>
                    <a:pt x="213" y="162"/>
                  </a:cubicBezTo>
                  <a:cubicBezTo>
                    <a:pt x="216" y="163"/>
                    <a:pt x="219" y="165"/>
                    <a:pt x="220" y="167"/>
                  </a:cubicBezTo>
                  <a:cubicBezTo>
                    <a:pt x="222" y="170"/>
                    <a:pt x="222" y="173"/>
                    <a:pt x="221" y="176"/>
                  </a:cubicBezTo>
                  <a:close/>
                  <a:moveTo>
                    <a:pt x="261" y="212"/>
                  </a:moveTo>
                  <a:cubicBezTo>
                    <a:pt x="258" y="217"/>
                    <a:pt x="251" y="219"/>
                    <a:pt x="246" y="216"/>
                  </a:cubicBezTo>
                  <a:cubicBezTo>
                    <a:pt x="246" y="216"/>
                    <a:pt x="246" y="216"/>
                    <a:pt x="246" y="216"/>
                  </a:cubicBezTo>
                  <a:cubicBezTo>
                    <a:pt x="246" y="215"/>
                    <a:pt x="245" y="215"/>
                    <a:pt x="245" y="215"/>
                  </a:cubicBezTo>
                  <a:cubicBezTo>
                    <a:pt x="222" y="202"/>
                    <a:pt x="222" y="202"/>
                    <a:pt x="222" y="202"/>
                  </a:cubicBezTo>
                  <a:cubicBezTo>
                    <a:pt x="229" y="180"/>
                    <a:pt x="229" y="180"/>
                    <a:pt x="229" y="180"/>
                  </a:cubicBezTo>
                  <a:cubicBezTo>
                    <a:pt x="257" y="196"/>
                    <a:pt x="257" y="196"/>
                    <a:pt x="257" y="196"/>
                  </a:cubicBezTo>
                  <a:cubicBezTo>
                    <a:pt x="257" y="196"/>
                    <a:pt x="257" y="196"/>
                    <a:pt x="257" y="196"/>
                  </a:cubicBezTo>
                  <a:cubicBezTo>
                    <a:pt x="257" y="196"/>
                    <a:pt x="257" y="196"/>
                    <a:pt x="257" y="196"/>
                  </a:cubicBezTo>
                  <a:cubicBezTo>
                    <a:pt x="262" y="200"/>
                    <a:pt x="264" y="206"/>
                    <a:pt x="261" y="212"/>
                  </a:cubicBezTo>
                  <a:close/>
                  <a:moveTo>
                    <a:pt x="347" y="152"/>
                  </a:moveTo>
                  <a:cubicBezTo>
                    <a:pt x="345" y="155"/>
                    <a:pt x="341" y="157"/>
                    <a:pt x="337" y="157"/>
                  </a:cubicBezTo>
                  <a:cubicBezTo>
                    <a:pt x="335" y="157"/>
                    <a:pt x="333" y="157"/>
                    <a:pt x="332" y="156"/>
                  </a:cubicBezTo>
                  <a:cubicBezTo>
                    <a:pt x="331" y="156"/>
                    <a:pt x="331" y="156"/>
                    <a:pt x="331" y="156"/>
                  </a:cubicBezTo>
                  <a:cubicBezTo>
                    <a:pt x="331" y="156"/>
                    <a:pt x="331" y="155"/>
                    <a:pt x="331" y="155"/>
                  </a:cubicBezTo>
                  <a:cubicBezTo>
                    <a:pt x="256" y="111"/>
                    <a:pt x="256" y="111"/>
                    <a:pt x="256" y="111"/>
                  </a:cubicBezTo>
                  <a:cubicBezTo>
                    <a:pt x="255" y="111"/>
                    <a:pt x="254" y="111"/>
                    <a:pt x="253" y="111"/>
                  </a:cubicBezTo>
                  <a:cubicBezTo>
                    <a:pt x="252" y="111"/>
                    <a:pt x="251" y="112"/>
                    <a:pt x="250" y="113"/>
                  </a:cubicBezTo>
                  <a:cubicBezTo>
                    <a:pt x="250" y="114"/>
                    <a:pt x="250" y="114"/>
                    <a:pt x="250" y="114"/>
                  </a:cubicBezTo>
                  <a:cubicBezTo>
                    <a:pt x="249" y="116"/>
                    <a:pt x="250" y="118"/>
                    <a:pt x="252" y="119"/>
                  </a:cubicBezTo>
                  <a:cubicBezTo>
                    <a:pt x="316" y="157"/>
                    <a:pt x="316" y="157"/>
                    <a:pt x="316" y="157"/>
                  </a:cubicBezTo>
                  <a:cubicBezTo>
                    <a:pt x="316" y="157"/>
                    <a:pt x="317" y="157"/>
                    <a:pt x="317" y="157"/>
                  </a:cubicBezTo>
                  <a:cubicBezTo>
                    <a:pt x="317" y="158"/>
                    <a:pt x="317" y="158"/>
                    <a:pt x="317" y="158"/>
                  </a:cubicBezTo>
                  <a:cubicBezTo>
                    <a:pt x="320" y="159"/>
                    <a:pt x="321" y="162"/>
                    <a:pt x="322" y="164"/>
                  </a:cubicBezTo>
                  <a:cubicBezTo>
                    <a:pt x="323" y="167"/>
                    <a:pt x="322" y="170"/>
                    <a:pt x="321" y="173"/>
                  </a:cubicBezTo>
                  <a:cubicBezTo>
                    <a:pt x="318" y="178"/>
                    <a:pt x="311" y="180"/>
                    <a:pt x="306" y="177"/>
                  </a:cubicBezTo>
                  <a:cubicBezTo>
                    <a:pt x="306" y="177"/>
                    <a:pt x="306" y="177"/>
                    <a:pt x="305" y="177"/>
                  </a:cubicBezTo>
                  <a:cubicBezTo>
                    <a:pt x="305" y="177"/>
                    <a:pt x="305" y="176"/>
                    <a:pt x="305" y="176"/>
                  </a:cubicBezTo>
                  <a:cubicBezTo>
                    <a:pt x="244" y="140"/>
                    <a:pt x="244" y="140"/>
                    <a:pt x="244" y="140"/>
                  </a:cubicBezTo>
                  <a:cubicBezTo>
                    <a:pt x="243" y="140"/>
                    <a:pt x="242" y="140"/>
                    <a:pt x="241" y="140"/>
                  </a:cubicBezTo>
                  <a:cubicBezTo>
                    <a:pt x="240" y="140"/>
                    <a:pt x="239" y="141"/>
                    <a:pt x="238" y="142"/>
                  </a:cubicBezTo>
                  <a:cubicBezTo>
                    <a:pt x="238" y="144"/>
                    <a:pt x="238" y="144"/>
                    <a:pt x="238" y="144"/>
                  </a:cubicBezTo>
                  <a:cubicBezTo>
                    <a:pt x="237" y="146"/>
                    <a:pt x="238" y="148"/>
                    <a:pt x="239" y="149"/>
                  </a:cubicBezTo>
                  <a:cubicBezTo>
                    <a:pt x="287" y="177"/>
                    <a:pt x="287" y="177"/>
                    <a:pt x="287" y="177"/>
                  </a:cubicBezTo>
                  <a:cubicBezTo>
                    <a:pt x="287" y="177"/>
                    <a:pt x="288" y="177"/>
                    <a:pt x="288" y="177"/>
                  </a:cubicBezTo>
                  <a:cubicBezTo>
                    <a:pt x="288" y="178"/>
                    <a:pt x="288" y="178"/>
                    <a:pt x="288" y="178"/>
                  </a:cubicBezTo>
                  <a:cubicBezTo>
                    <a:pt x="293" y="181"/>
                    <a:pt x="295" y="187"/>
                    <a:pt x="292" y="193"/>
                  </a:cubicBezTo>
                  <a:cubicBezTo>
                    <a:pt x="289" y="198"/>
                    <a:pt x="282" y="200"/>
                    <a:pt x="277" y="197"/>
                  </a:cubicBezTo>
                  <a:cubicBezTo>
                    <a:pt x="276" y="197"/>
                    <a:pt x="276" y="197"/>
                    <a:pt x="276" y="197"/>
                  </a:cubicBezTo>
                  <a:cubicBezTo>
                    <a:pt x="276" y="196"/>
                    <a:pt x="276" y="196"/>
                    <a:pt x="276" y="196"/>
                  </a:cubicBezTo>
                  <a:cubicBezTo>
                    <a:pt x="231" y="170"/>
                    <a:pt x="231" y="170"/>
                    <a:pt x="231" y="170"/>
                  </a:cubicBezTo>
                  <a:cubicBezTo>
                    <a:pt x="231" y="170"/>
                    <a:pt x="230" y="170"/>
                    <a:pt x="229" y="170"/>
                  </a:cubicBezTo>
                  <a:cubicBezTo>
                    <a:pt x="229" y="168"/>
                    <a:pt x="228" y="165"/>
                    <a:pt x="227" y="163"/>
                  </a:cubicBezTo>
                  <a:cubicBezTo>
                    <a:pt x="225" y="159"/>
                    <a:pt x="221" y="155"/>
                    <a:pt x="215" y="154"/>
                  </a:cubicBezTo>
                  <a:cubicBezTo>
                    <a:pt x="211" y="153"/>
                    <a:pt x="206" y="153"/>
                    <a:pt x="201" y="155"/>
                  </a:cubicBezTo>
                  <a:cubicBezTo>
                    <a:pt x="201" y="147"/>
                    <a:pt x="195" y="139"/>
                    <a:pt x="187" y="137"/>
                  </a:cubicBezTo>
                  <a:cubicBezTo>
                    <a:pt x="180" y="135"/>
                    <a:pt x="173" y="137"/>
                    <a:pt x="168" y="142"/>
                  </a:cubicBezTo>
                  <a:cubicBezTo>
                    <a:pt x="168" y="141"/>
                    <a:pt x="167" y="140"/>
                    <a:pt x="167" y="140"/>
                  </a:cubicBezTo>
                  <a:cubicBezTo>
                    <a:pt x="164" y="135"/>
                    <a:pt x="160" y="132"/>
                    <a:pt x="155" y="130"/>
                  </a:cubicBezTo>
                  <a:cubicBezTo>
                    <a:pt x="148" y="128"/>
                    <a:pt x="141" y="130"/>
                    <a:pt x="136" y="135"/>
                  </a:cubicBezTo>
                  <a:cubicBezTo>
                    <a:pt x="136" y="134"/>
                    <a:pt x="136" y="134"/>
                    <a:pt x="135" y="133"/>
                  </a:cubicBezTo>
                  <a:cubicBezTo>
                    <a:pt x="133" y="129"/>
                    <a:pt x="129" y="125"/>
                    <a:pt x="123" y="124"/>
                  </a:cubicBezTo>
                  <a:cubicBezTo>
                    <a:pt x="122" y="123"/>
                    <a:pt x="120" y="123"/>
                    <a:pt x="118" y="123"/>
                  </a:cubicBezTo>
                  <a:cubicBezTo>
                    <a:pt x="109" y="123"/>
                    <a:pt x="101" y="129"/>
                    <a:pt x="99" y="137"/>
                  </a:cubicBezTo>
                  <a:cubicBezTo>
                    <a:pt x="99" y="137"/>
                    <a:pt x="99" y="137"/>
                    <a:pt x="99" y="137"/>
                  </a:cubicBezTo>
                  <a:cubicBezTo>
                    <a:pt x="99" y="138"/>
                    <a:pt x="99" y="138"/>
                    <a:pt x="99" y="138"/>
                  </a:cubicBezTo>
                  <a:cubicBezTo>
                    <a:pt x="98" y="140"/>
                    <a:pt x="98" y="140"/>
                    <a:pt x="98" y="140"/>
                  </a:cubicBezTo>
                  <a:cubicBezTo>
                    <a:pt x="95" y="136"/>
                    <a:pt x="95" y="136"/>
                    <a:pt x="95" y="136"/>
                  </a:cubicBezTo>
                  <a:cubicBezTo>
                    <a:pt x="125" y="60"/>
                    <a:pt x="125" y="60"/>
                    <a:pt x="125" y="60"/>
                  </a:cubicBezTo>
                  <a:cubicBezTo>
                    <a:pt x="154" y="49"/>
                    <a:pt x="154" y="49"/>
                    <a:pt x="154" y="49"/>
                  </a:cubicBezTo>
                  <a:cubicBezTo>
                    <a:pt x="148" y="54"/>
                    <a:pt x="148" y="54"/>
                    <a:pt x="148" y="54"/>
                  </a:cubicBezTo>
                  <a:cubicBezTo>
                    <a:pt x="148" y="54"/>
                    <a:pt x="147" y="54"/>
                    <a:pt x="147" y="54"/>
                  </a:cubicBezTo>
                  <a:cubicBezTo>
                    <a:pt x="147" y="54"/>
                    <a:pt x="147" y="54"/>
                    <a:pt x="147" y="54"/>
                  </a:cubicBezTo>
                  <a:cubicBezTo>
                    <a:pt x="139" y="62"/>
                    <a:pt x="138" y="76"/>
                    <a:pt x="146" y="85"/>
                  </a:cubicBezTo>
                  <a:cubicBezTo>
                    <a:pt x="150" y="89"/>
                    <a:pt x="156" y="92"/>
                    <a:pt x="162" y="92"/>
                  </a:cubicBezTo>
                  <a:cubicBezTo>
                    <a:pt x="167" y="92"/>
                    <a:pt x="172" y="90"/>
                    <a:pt x="176" y="86"/>
                  </a:cubicBezTo>
                  <a:cubicBezTo>
                    <a:pt x="176" y="86"/>
                    <a:pt x="176" y="86"/>
                    <a:pt x="176" y="86"/>
                  </a:cubicBezTo>
                  <a:cubicBezTo>
                    <a:pt x="176" y="86"/>
                    <a:pt x="176" y="86"/>
                    <a:pt x="176" y="86"/>
                  </a:cubicBezTo>
                  <a:cubicBezTo>
                    <a:pt x="200" y="64"/>
                    <a:pt x="200" y="64"/>
                    <a:pt x="200" y="64"/>
                  </a:cubicBezTo>
                  <a:cubicBezTo>
                    <a:pt x="220" y="65"/>
                    <a:pt x="220" y="65"/>
                    <a:pt x="220" y="65"/>
                  </a:cubicBezTo>
                  <a:cubicBezTo>
                    <a:pt x="266" y="92"/>
                    <a:pt x="266" y="92"/>
                    <a:pt x="266" y="92"/>
                  </a:cubicBezTo>
                  <a:cubicBezTo>
                    <a:pt x="342" y="136"/>
                    <a:pt x="342" y="136"/>
                    <a:pt x="342" y="136"/>
                  </a:cubicBezTo>
                  <a:cubicBezTo>
                    <a:pt x="342" y="136"/>
                    <a:pt x="342" y="136"/>
                    <a:pt x="343" y="136"/>
                  </a:cubicBezTo>
                  <a:cubicBezTo>
                    <a:pt x="343" y="137"/>
                    <a:pt x="343" y="137"/>
                    <a:pt x="343" y="137"/>
                  </a:cubicBezTo>
                  <a:cubicBezTo>
                    <a:pt x="348" y="140"/>
                    <a:pt x="350" y="147"/>
                    <a:pt x="347" y="152"/>
                  </a:cubicBezTo>
                  <a:close/>
                  <a:moveTo>
                    <a:pt x="375" y="142"/>
                  </a:moveTo>
                  <a:cubicBezTo>
                    <a:pt x="368" y="142"/>
                    <a:pt x="362" y="136"/>
                    <a:pt x="362" y="129"/>
                  </a:cubicBezTo>
                  <a:cubicBezTo>
                    <a:pt x="362" y="121"/>
                    <a:pt x="368" y="115"/>
                    <a:pt x="375" y="115"/>
                  </a:cubicBezTo>
                  <a:cubicBezTo>
                    <a:pt x="382" y="115"/>
                    <a:pt x="388" y="121"/>
                    <a:pt x="388" y="129"/>
                  </a:cubicBezTo>
                  <a:cubicBezTo>
                    <a:pt x="388" y="136"/>
                    <a:pt x="382" y="142"/>
                    <a:pt x="375" y="1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2" name="Icon"/>
            <p:cNvSpPr>
              <a:spLocks noChangeAspect="1" noEditPoints="1"/>
            </p:cNvSpPr>
            <p:nvPr/>
          </p:nvSpPr>
          <p:spPr bwMode="auto">
            <a:xfrm>
              <a:off x="17267464" y="6489479"/>
              <a:ext cx="438535" cy="368203"/>
            </a:xfrm>
            <a:custGeom>
              <a:avLst/>
              <a:gdLst>
                <a:gd name="T0" fmla="*/ 301 w 311"/>
                <a:gd name="T1" fmla="*/ 176 h 261"/>
                <a:gd name="T2" fmla="*/ 262 w 311"/>
                <a:gd name="T3" fmla="*/ 82 h 261"/>
                <a:gd name="T4" fmla="*/ 287 w 311"/>
                <a:gd name="T5" fmla="*/ 68 h 261"/>
                <a:gd name="T6" fmla="*/ 287 w 311"/>
                <a:gd name="T7" fmla="*/ 60 h 261"/>
                <a:gd name="T8" fmla="*/ 279 w 311"/>
                <a:gd name="T9" fmla="*/ 60 h 261"/>
                <a:gd name="T10" fmla="*/ 237 w 311"/>
                <a:gd name="T11" fmla="*/ 60 h 261"/>
                <a:gd name="T12" fmla="*/ 235 w 311"/>
                <a:gd name="T13" fmla="*/ 58 h 261"/>
                <a:gd name="T14" fmla="*/ 161 w 311"/>
                <a:gd name="T15" fmla="*/ 25 h 261"/>
                <a:gd name="T16" fmla="*/ 169 w 311"/>
                <a:gd name="T17" fmla="*/ 13 h 261"/>
                <a:gd name="T18" fmla="*/ 155 w 311"/>
                <a:gd name="T19" fmla="*/ 0 h 261"/>
                <a:gd name="T20" fmla="*/ 142 w 311"/>
                <a:gd name="T21" fmla="*/ 13 h 261"/>
                <a:gd name="T22" fmla="*/ 149 w 311"/>
                <a:gd name="T23" fmla="*/ 25 h 261"/>
                <a:gd name="T24" fmla="*/ 76 w 311"/>
                <a:gd name="T25" fmla="*/ 58 h 261"/>
                <a:gd name="T26" fmla="*/ 74 w 311"/>
                <a:gd name="T27" fmla="*/ 60 h 261"/>
                <a:gd name="T28" fmla="*/ 32 w 311"/>
                <a:gd name="T29" fmla="*/ 60 h 261"/>
                <a:gd name="T30" fmla="*/ 24 w 311"/>
                <a:gd name="T31" fmla="*/ 60 h 261"/>
                <a:gd name="T32" fmla="*/ 24 w 311"/>
                <a:gd name="T33" fmla="*/ 68 h 261"/>
                <a:gd name="T34" fmla="*/ 49 w 311"/>
                <a:gd name="T35" fmla="*/ 82 h 261"/>
                <a:gd name="T36" fmla="*/ 10 w 311"/>
                <a:gd name="T37" fmla="*/ 176 h 261"/>
                <a:gd name="T38" fmla="*/ 0 w 311"/>
                <a:gd name="T39" fmla="*/ 176 h 261"/>
                <a:gd name="T40" fmla="*/ 52 w 311"/>
                <a:gd name="T41" fmla="*/ 208 h 261"/>
                <a:gd name="T42" fmla="*/ 104 w 311"/>
                <a:gd name="T43" fmla="*/ 176 h 261"/>
                <a:gd name="T44" fmla="*/ 93 w 311"/>
                <a:gd name="T45" fmla="*/ 176 h 261"/>
                <a:gd name="T46" fmla="*/ 55 w 311"/>
                <a:gd name="T47" fmla="*/ 82 h 261"/>
                <a:gd name="T48" fmla="*/ 81 w 311"/>
                <a:gd name="T49" fmla="*/ 68 h 261"/>
                <a:gd name="T50" fmla="*/ 84 w 311"/>
                <a:gd name="T51" fmla="*/ 65 h 261"/>
                <a:gd name="T52" fmla="*/ 146 w 311"/>
                <a:gd name="T53" fmla="*/ 36 h 261"/>
                <a:gd name="T54" fmla="*/ 146 w 311"/>
                <a:gd name="T55" fmla="*/ 225 h 261"/>
                <a:gd name="T56" fmla="*/ 122 w 311"/>
                <a:gd name="T57" fmla="*/ 225 h 261"/>
                <a:gd name="T58" fmla="*/ 122 w 311"/>
                <a:gd name="T59" fmla="*/ 233 h 261"/>
                <a:gd name="T60" fmla="*/ 101 w 311"/>
                <a:gd name="T61" fmla="*/ 233 h 261"/>
                <a:gd name="T62" fmla="*/ 101 w 311"/>
                <a:gd name="T63" fmla="*/ 245 h 261"/>
                <a:gd name="T64" fmla="*/ 78 w 311"/>
                <a:gd name="T65" fmla="*/ 245 h 261"/>
                <a:gd name="T66" fmla="*/ 78 w 311"/>
                <a:gd name="T67" fmla="*/ 261 h 261"/>
                <a:gd name="T68" fmla="*/ 233 w 311"/>
                <a:gd name="T69" fmla="*/ 261 h 261"/>
                <a:gd name="T70" fmla="*/ 233 w 311"/>
                <a:gd name="T71" fmla="*/ 245 h 261"/>
                <a:gd name="T72" fmla="*/ 210 w 311"/>
                <a:gd name="T73" fmla="*/ 245 h 261"/>
                <a:gd name="T74" fmla="*/ 210 w 311"/>
                <a:gd name="T75" fmla="*/ 233 h 261"/>
                <a:gd name="T76" fmla="*/ 189 w 311"/>
                <a:gd name="T77" fmla="*/ 233 h 261"/>
                <a:gd name="T78" fmla="*/ 189 w 311"/>
                <a:gd name="T79" fmla="*/ 225 h 261"/>
                <a:gd name="T80" fmla="*/ 165 w 311"/>
                <a:gd name="T81" fmla="*/ 225 h 261"/>
                <a:gd name="T82" fmla="*/ 165 w 311"/>
                <a:gd name="T83" fmla="*/ 36 h 261"/>
                <a:gd name="T84" fmla="*/ 227 w 311"/>
                <a:gd name="T85" fmla="*/ 65 h 261"/>
                <a:gd name="T86" fmla="*/ 229 w 311"/>
                <a:gd name="T87" fmla="*/ 68 h 261"/>
                <a:gd name="T88" fmla="*/ 256 w 311"/>
                <a:gd name="T89" fmla="*/ 82 h 261"/>
                <a:gd name="T90" fmla="*/ 217 w 311"/>
                <a:gd name="T91" fmla="*/ 176 h 261"/>
                <a:gd name="T92" fmla="*/ 207 w 311"/>
                <a:gd name="T93" fmla="*/ 176 h 261"/>
                <a:gd name="T94" fmla="*/ 259 w 311"/>
                <a:gd name="T95" fmla="*/ 208 h 261"/>
                <a:gd name="T96" fmla="*/ 311 w 311"/>
                <a:gd name="T97" fmla="*/ 176 h 261"/>
                <a:gd name="T98" fmla="*/ 301 w 311"/>
                <a:gd name="T99" fmla="*/ 176 h 261"/>
                <a:gd name="T100" fmla="*/ 88 w 311"/>
                <a:gd name="T101" fmla="*/ 176 h 261"/>
                <a:gd name="T102" fmla="*/ 16 w 311"/>
                <a:gd name="T103" fmla="*/ 176 h 261"/>
                <a:gd name="T104" fmla="*/ 52 w 311"/>
                <a:gd name="T105" fmla="*/ 88 h 261"/>
                <a:gd name="T106" fmla="*/ 88 w 311"/>
                <a:gd name="T107" fmla="*/ 176 h 261"/>
                <a:gd name="T108" fmla="*/ 223 w 311"/>
                <a:gd name="T109" fmla="*/ 176 h 261"/>
                <a:gd name="T110" fmla="*/ 259 w 311"/>
                <a:gd name="T111" fmla="*/ 88 h 261"/>
                <a:gd name="T112" fmla="*/ 295 w 311"/>
                <a:gd name="T113" fmla="*/ 176 h 261"/>
                <a:gd name="T114" fmla="*/ 223 w 311"/>
                <a:gd name="T115"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261">
                  <a:moveTo>
                    <a:pt x="301" y="176"/>
                  </a:moveTo>
                  <a:cubicBezTo>
                    <a:pt x="262" y="82"/>
                    <a:pt x="262" y="82"/>
                    <a:pt x="262" y="82"/>
                  </a:cubicBezTo>
                  <a:cubicBezTo>
                    <a:pt x="270" y="81"/>
                    <a:pt x="279" y="76"/>
                    <a:pt x="287" y="68"/>
                  </a:cubicBezTo>
                  <a:cubicBezTo>
                    <a:pt x="289" y="66"/>
                    <a:pt x="289" y="63"/>
                    <a:pt x="287" y="60"/>
                  </a:cubicBezTo>
                  <a:cubicBezTo>
                    <a:pt x="284" y="58"/>
                    <a:pt x="281" y="58"/>
                    <a:pt x="279" y="60"/>
                  </a:cubicBezTo>
                  <a:cubicBezTo>
                    <a:pt x="265" y="74"/>
                    <a:pt x="251" y="74"/>
                    <a:pt x="237" y="60"/>
                  </a:cubicBezTo>
                  <a:cubicBezTo>
                    <a:pt x="235" y="58"/>
                    <a:pt x="235" y="58"/>
                    <a:pt x="235" y="58"/>
                  </a:cubicBezTo>
                  <a:cubicBezTo>
                    <a:pt x="218" y="41"/>
                    <a:pt x="203" y="26"/>
                    <a:pt x="161" y="25"/>
                  </a:cubicBezTo>
                  <a:cubicBezTo>
                    <a:pt x="166" y="23"/>
                    <a:pt x="169" y="18"/>
                    <a:pt x="169" y="13"/>
                  </a:cubicBezTo>
                  <a:cubicBezTo>
                    <a:pt x="169" y="6"/>
                    <a:pt x="163" y="0"/>
                    <a:pt x="155" y="0"/>
                  </a:cubicBezTo>
                  <a:cubicBezTo>
                    <a:pt x="148" y="0"/>
                    <a:pt x="142" y="6"/>
                    <a:pt x="142" y="13"/>
                  </a:cubicBezTo>
                  <a:cubicBezTo>
                    <a:pt x="142" y="18"/>
                    <a:pt x="145" y="23"/>
                    <a:pt x="149" y="25"/>
                  </a:cubicBezTo>
                  <a:cubicBezTo>
                    <a:pt x="108" y="26"/>
                    <a:pt x="93" y="41"/>
                    <a:pt x="76" y="58"/>
                  </a:cubicBezTo>
                  <a:cubicBezTo>
                    <a:pt x="74" y="60"/>
                    <a:pt x="74" y="60"/>
                    <a:pt x="74" y="60"/>
                  </a:cubicBezTo>
                  <a:cubicBezTo>
                    <a:pt x="59" y="74"/>
                    <a:pt x="46" y="74"/>
                    <a:pt x="32" y="60"/>
                  </a:cubicBezTo>
                  <a:cubicBezTo>
                    <a:pt x="30" y="58"/>
                    <a:pt x="27" y="58"/>
                    <a:pt x="24" y="60"/>
                  </a:cubicBezTo>
                  <a:cubicBezTo>
                    <a:pt x="22" y="63"/>
                    <a:pt x="22" y="66"/>
                    <a:pt x="24" y="68"/>
                  </a:cubicBezTo>
                  <a:cubicBezTo>
                    <a:pt x="32" y="76"/>
                    <a:pt x="41" y="81"/>
                    <a:pt x="49" y="82"/>
                  </a:cubicBezTo>
                  <a:cubicBezTo>
                    <a:pt x="10" y="176"/>
                    <a:pt x="10" y="176"/>
                    <a:pt x="10" y="176"/>
                  </a:cubicBezTo>
                  <a:cubicBezTo>
                    <a:pt x="0" y="176"/>
                    <a:pt x="0" y="176"/>
                    <a:pt x="0" y="176"/>
                  </a:cubicBezTo>
                  <a:cubicBezTo>
                    <a:pt x="10" y="195"/>
                    <a:pt x="29" y="208"/>
                    <a:pt x="52" y="208"/>
                  </a:cubicBezTo>
                  <a:cubicBezTo>
                    <a:pt x="75" y="208"/>
                    <a:pt x="94" y="195"/>
                    <a:pt x="104" y="176"/>
                  </a:cubicBezTo>
                  <a:cubicBezTo>
                    <a:pt x="93" y="176"/>
                    <a:pt x="93" y="176"/>
                    <a:pt x="93" y="176"/>
                  </a:cubicBezTo>
                  <a:cubicBezTo>
                    <a:pt x="55" y="82"/>
                    <a:pt x="55" y="82"/>
                    <a:pt x="55" y="82"/>
                  </a:cubicBezTo>
                  <a:cubicBezTo>
                    <a:pt x="64" y="81"/>
                    <a:pt x="73" y="77"/>
                    <a:pt x="81" y="68"/>
                  </a:cubicBezTo>
                  <a:cubicBezTo>
                    <a:pt x="84" y="65"/>
                    <a:pt x="84" y="65"/>
                    <a:pt x="84" y="65"/>
                  </a:cubicBezTo>
                  <a:cubicBezTo>
                    <a:pt x="100" y="50"/>
                    <a:pt x="112" y="38"/>
                    <a:pt x="146" y="36"/>
                  </a:cubicBezTo>
                  <a:cubicBezTo>
                    <a:pt x="146" y="225"/>
                    <a:pt x="146" y="225"/>
                    <a:pt x="146" y="225"/>
                  </a:cubicBezTo>
                  <a:cubicBezTo>
                    <a:pt x="122" y="225"/>
                    <a:pt x="122" y="225"/>
                    <a:pt x="122" y="225"/>
                  </a:cubicBezTo>
                  <a:cubicBezTo>
                    <a:pt x="122" y="233"/>
                    <a:pt x="122" y="233"/>
                    <a:pt x="122" y="233"/>
                  </a:cubicBezTo>
                  <a:cubicBezTo>
                    <a:pt x="101" y="233"/>
                    <a:pt x="101" y="233"/>
                    <a:pt x="101" y="233"/>
                  </a:cubicBezTo>
                  <a:cubicBezTo>
                    <a:pt x="101" y="245"/>
                    <a:pt x="101" y="245"/>
                    <a:pt x="101" y="245"/>
                  </a:cubicBezTo>
                  <a:cubicBezTo>
                    <a:pt x="78" y="245"/>
                    <a:pt x="78" y="245"/>
                    <a:pt x="78" y="245"/>
                  </a:cubicBezTo>
                  <a:cubicBezTo>
                    <a:pt x="78" y="261"/>
                    <a:pt x="78" y="261"/>
                    <a:pt x="78" y="261"/>
                  </a:cubicBezTo>
                  <a:cubicBezTo>
                    <a:pt x="233" y="261"/>
                    <a:pt x="233" y="261"/>
                    <a:pt x="233" y="261"/>
                  </a:cubicBezTo>
                  <a:cubicBezTo>
                    <a:pt x="233" y="245"/>
                    <a:pt x="233" y="245"/>
                    <a:pt x="233" y="245"/>
                  </a:cubicBezTo>
                  <a:cubicBezTo>
                    <a:pt x="210" y="245"/>
                    <a:pt x="210" y="245"/>
                    <a:pt x="210" y="245"/>
                  </a:cubicBezTo>
                  <a:cubicBezTo>
                    <a:pt x="210" y="233"/>
                    <a:pt x="210" y="233"/>
                    <a:pt x="210" y="233"/>
                  </a:cubicBezTo>
                  <a:cubicBezTo>
                    <a:pt x="189" y="233"/>
                    <a:pt x="189" y="233"/>
                    <a:pt x="189" y="233"/>
                  </a:cubicBezTo>
                  <a:cubicBezTo>
                    <a:pt x="189" y="225"/>
                    <a:pt x="189" y="225"/>
                    <a:pt x="189" y="225"/>
                  </a:cubicBezTo>
                  <a:cubicBezTo>
                    <a:pt x="165" y="225"/>
                    <a:pt x="165" y="225"/>
                    <a:pt x="165" y="225"/>
                  </a:cubicBezTo>
                  <a:cubicBezTo>
                    <a:pt x="165" y="36"/>
                    <a:pt x="165" y="36"/>
                    <a:pt x="165" y="36"/>
                  </a:cubicBezTo>
                  <a:cubicBezTo>
                    <a:pt x="199" y="38"/>
                    <a:pt x="211" y="50"/>
                    <a:pt x="227" y="65"/>
                  </a:cubicBezTo>
                  <a:cubicBezTo>
                    <a:pt x="229" y="68"/>
                    <a:pt x="229" y="68"/>
                    <a:pt x="229" y="68"/>
                  </a:cubicBezTo>
                  <a:cubicBezTo>
                    <a:pt x="238" y="77"/>
                    <a:pt x="247" y="81"/>
                    <a:pt x="256" y="82"/>
                  </a:cubicBezTo>
                  <a:cubicBezTo>
                    <a:pt x="217" y="176"/>
                    <a:pt x="217" y="176"/>
                    <a:pt x="217" y="176"/>
                  </a:cubicBezTo>
                  <a:cubicBezTo>
                    <a:pt x="207" y="176"/>
                    <a:pt x="207" y="176"/>
                    <a:pt x="207" y="176"/>
                  </a:cubicBezTo>
                  <a:cubicBezTo>
                    <a:pt x="217" y="195"/>
                    <a:pt x="236" y="208"/>
                    <a:pt x="259" y="208"/>
                  </a:cubicBezTo>
                  <a:cubicBezTo>
                    <a:pt x="282" y="208"/>
                    <a:pt x="301" y="195"/>
                    <a:pt x="311" y="176"/>
                  </a:cubicBezTo>
                  <a:lnTo>
                    <a:pt x="301" y="176"/>
                  </a:lnTo>
                  <a:close/>
                  <a:moveTo>
                    <a:pt x="88" y="176"/>
                  </a:moveTo>
                  <a:cubicBezTo>
                    <a:pt x="16" y="176"/>
                    <a:pt x="16" y="176"/>
                    <a:pt x="16" y="176"/>
                  </a:cubicBezTo>
                  <a:cubicBezTo>
                    <a:pt x="52" y="88"/>
                    <a:pt x="52" y="88"/>
                    <a:pt x="52" y="88"/>
                  </a:cubicBezTo>
                  <a:lnTo>
                    <a:pt x="88" y="176"/>
                  </a:lnTo>
                  <a:close/>
                  <a:moveTo>
                    <a:pt x="223" y="176"/>
                  </a:moveTo>
                  <a:cubicBezTo>
                    <a:pt x="259" y="88"/>
                    <a:pt x="259" y="88"/>
                    <a:pt x="259" y="88"/>
                  </a:cubicBezTo>
                  <a:cubicBezTo>
                    <a:pt x="295" y="176"/>
                    <a:pt x="295" y="176"/>
                    <a:pt x="295" y="176"/>
                  </a:cubicBezTo>
                  <a:lnTo>
                    <a:pt x="223"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3" name="Icon"/>
            <p:cNvSpPr>
              <a:spLocks noChangeAspect="1" noEditPoints="1"/>
            </p:cNvSpPr>
            <p:nvPr/>
          </p:nvSpPr>
          <p:spPr bwMode="auto">
            <a:xfrm>
              <a:off x="15427856" y="7088397"/>
              <a:ext cx="633447" cy="368203"/>
            </a:xfrm>
            <a:custGeom>
              <a:avLst/>
              <a:gdLst>
                <a:gd name="T0" fmla="*/ 418 w 544"/>
                <a:gd name="T1" fmla="*/ 95 h 315"/>
                <a:gd name="T2" fmla="*/ 332 w 544"/>
                <a:gd name="T3" fmla="*/ 39 h 315"/>
                <a:gd name="T4" fmla="*/ 197 w 544"/>
                <a:gd name="T5" fmla="*/ 39 h 315"/>
                <a:gd name="T6" fmla="*/ 187 w 544"/>
                <a:gd name="T7" fmla="*/ 0 h 315"/>
                <a:gd name="T8" fmla="*/ 175 w 544"/>
                <a:gd name="T9" fmla="*/ 39 h 315"/>
                <a:gd name="T10" fmla="*/ 155 w 544"/>
                <a:gd name="T11" fmla="*/ 18 h 315"/>
                <a:gd name="T12" fmla="*/ 127 w 544"/>
                <a:gd name="T13" fmla="*/ 39 h 315"/>
                <a:gd name="T14" fmla="*/ 99 w 544"/>
                <a:gd name="T15" fmla="*/ 60 h 315"/>
                <a:gd name="T16" fmla="*/ 97 w 544"/>
                <a:gd name="T17" fmla="*/ 97 h 315"/>
                <a:gd name="T18" fmla="*/ 26 w 544"/>
                <a:gd name="T19" fmla="*/ 118 h 315"/>
                <a:gd name="T20" fmla="*/ 41 w 544"/>
                <a:gd name="T21" fmla="*/ 182 h 315"/>
                <a:gd name="T22" fmla="*/ 21 w 544"/>
                <a:gd name="T23" fmla="*/ 233 h 315"/>
                <a:gd name="T24" fmla="*/ 544 w 544"/>
                <a:gd name="T25" fmla="*/ 163 h 315"/>
                <a:gd name="T26" fmla="*/ 116 w 544"/>
                <a:gd name="T27" fmla="*/ 152 h 315"/>
                <a:gd name="T28" fmla="*/ 74 w 544"/>
                <a:gd name="T29" fmla="*/ 134 h 315"/>
                <a:gd name="T30" fmla="*/ 116 w 544"/>
                <a:gd name="T31" fmla="*/ 152 h 315"/>
                <a:gd name="T32" fmla="*/ 187 w 544"/>
                <a:gd name="T33" fmla="*/ 69 h 315"/>
                <a:gd name="T34" fmla="*/ 145 w 544"/>
                <a:gd name="T35" fmla="*/ 87 h 315"/>
                <a:gd name="T36" fmla="*/ 187 w 544"/>
                <a:gd name="T37" fmla="*/ 152 h 315"/>
                <a:gd name="T38" fmla="*/ 145 w 544"/>
                <a:gd name="T39" fmla="*/ 134 h 315"/>
                <a:gd name="T40" fmla="*/ 187 w 544"/>
                <a:gd name="T41" fmla="*/ 152 h 315"/>
                <a:gd name="T42" fmla="*/ 258 w 544"/>
                <a:gd name="T43" fmla="*/ 69 h 315"/>
                <a:gd name="T44" fmla="*/ 215 w 544"/>
                <a:gd name="T45" fmla="*/ 87 h 315"/>
                <a:gd name="T46" fmla="*/ 259 w 544"/>
                <a:gd name="T47" fmla="*/ 152 h 315"/>
                <a:gd name="T48" fmla="*/ 216 w 544"/>
                <a:gd name="T49" fmla="*/ 134 h 315"/>
                <a:gd name="T50" fmla="*/ 259 w 544"/>
                <a:gd name="T51" fmla="*/ 152 h 315"/>
                <a:gd name="T52" fmla="*/ 329 w 544"/>
                <a:gd name="T53" fmla="*/ 69 h 315"/>
                <a:gd name="T54" fmla="*/ 286 w 544"/>
                <a:gd name="T55" fmla="*/ 87 h 315"/>
                <a:gd name="T56" fmla="*/ 330 w 544"/>
                <a:gd name="T57" fmla="*/ 152 h 315"/>
                <a:gd name="T58" fmla="*/ 287 w 544"/>
                <a:gd name="T59" fmla="*/ 134 h 315"/>
                <a:gd name="T60" fmla="*/ 330 w 544"/>
                <a:gd name="T61" fmla="*/ 152 h 315"/>
                <a:gd name="T62" fmla="*/ 358 w 544"/>
                <a:gd name="T63" fmla="*/ 152 h 315"/>
                <a:gd name="T64" fmla="*/ 401 w 544"/>
                <a:gd name="T65" fmla="*/ 134 h 315"/>
                <a:gd name="T66" fmla="*/ 485 w 544"/>
                <a:gd name="T67" fmla="*/ 195 h 315"/>
                <a:gd name="T68" fmla="*/ 485 w 544"/>
                <a:gd name="T69" fmla="*/ 182 h 315"/>
                <a:gd name="T70" fmla="*/ 485 w 544"/>
                <a:gd name="T71" fmla="*/ 195 h 315"/>
                <a:gd name="T72" fmla="*/ 490 w 544"/>
                <a:gd name="T73" fmla="*/ 315 h 315"/>
                <a:gd name="T74" fmla="*/ 396 w 544"/>
                <a:gd name="T75" fmla="*/ 315 h 315"/>
                <a:gd name="T76" fmla="*/ 302 w 544"/>
                <a:gd name="T77" fmla="*/ 315 h 315"/>
                <a:gd name="T78" fmla="*/ 208 w 544"/>
                <a:gd name="T79" fmla="*/ 315 h 315"/>
                <a:gd name="T80" fmla="*/ 114 w 544"/>
                <a:gd name="T81" fmla="*/ 315 h 315"/>
                <a:gd name="T82" fmla="*/ 20 w 544"/>
                <a:gd name="T83" fmla="*/ 315 h 315"/>
                <a:gd name="T84" fmla="*/ 56 w 544"/>
                <a:gd name="T85" fmla="*/ 270 h 315"/>
                <a:gd name="T86" fmla="*/ 77 w 544"/>
                <a:gd name="T87" fmla="*/ 270 h 315"/>
                <a:gd name="T88" fmla="*/ 150 w 544"/>
                <a:gd name="T89" fmla="*/ 270 h 315"/>
                <a:gd name="T90" fmla="*/ 172 w 544"/>
                <a:gd name="T91" fmla="*/ 270 h 315"/>
                <a:gd name="T92" fmla="*/ 245 w 544"/>
                <a:gd name="T93" fmla="*/ 270 h 315"/>
                <a:gd name="T94" fmla="*/ 266 w 544"/>
                <a:gd name="T95" fmla="*/ 270 h 315"/>
                <a:gd name="T96" fmla="*/ 339 w 544"/>
                <a:gd name="T97" fmla="*/ 270 h 315"/>
                <a:gd name="T98" fmla="*/ 360 w 544"/>
                <a:gd name="T99" fmla="*/ 270 h 315"/>
                <a:gd name="T100" fmla="*/ 433 w 544"/>
                <a:gd name="T101" fmla="*/ 270 h 315"/>
                <a:gd name="T102" fmla="*/ 454 w 544"/>
                <a:gd name="T103" fmla="*/ 27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 h="315">
                  <a:moveTo>
                    <a:pt x="481" y="163"/>
                  </a:moveTo>
                  <a:cubicBezTo>
                    <a:pt x="418" y="95"/>
                    <a:pt x="418" y="95"/>
                    <a:pt x="418" y="95"/>
                  </a:cubicBezTo>
                  <a:cubicBezTo>
                    <a:pt x="388" y="95"/>
                    <a:pt x="388" y="95"/>
                    <a:pt x="388" y="95"/>
                  </a:cubicBezTo>
                  <a:cubicBezTo>
                    <a:pt x="332" y="39"/>
                    <a:pt x="332" y="39"/>
                    <a:pt x="332" y="39"/>
                  </a:cubicBezTo>
                  <a:cubicBezTo>
                    <a:pt x="327" y="39"/>
                    <a:pt x="327" y="39"/>
                    <a:pt x="327" y="39"/>
                  </a:cubicBezTo>
                  <a:cubicBezTo>
                    <a:pt x="197" y="39"/>
                    <a:pt x="197" y="39"/>
                    <a:pt x="197" y="39"/>
                  </a:cubicBezTo>
                  <a:cubicBezTo>
                    <a:pt x="197" y="0"/>
                    <a:pt x="197" y="0"/>
                    <a:pt x="197" y="0"/>
                  </a:cubicBezTo>
                  <a:cubicBezTo>
                    <a:pt x="187" y="0"/>
                    <a:pt x="187" y="0"/>
                    <a:pt x="187" y="0"/>
                  </a:cubicBezTo>
                  <a:cubicBezTo>
                    <a:pt x="187" y="39"/>
                    <a:pt x="187" y="39"/>
                    <a:pt x="187" y="39"/>
                  </a:cubicBezTo>
                  <a:cubicBezTo>
                    <a:pt x="175" y="39"/>
                    <a:pt x="175" y="39"/>
                    <a:pt x="175" y="39"/>
                  </a:cubicBezTo>
                  <a:cubicBezTo>
                    <a:pt x="175" y="18"/>
                    <a:pt x="175" y="18"/>
                    <a:pt x="175" y="18"/>
                  </a:cubicBezTo>
                  <a:cubicBezTo>
                    <a:pt x="155" y="18"/>
                    <a:pt x="155" y="18"/>
                    <a:pt x="155" y="18"/>
                  </a:cubicBezTo>
                  <a:cubicBezTo>
                    <a:pt x="155" y="39"/>
                    <a:pt x="155" y="39"/>
                    <a:pt x="155" y="39"/>
                  </a:cubicBezTo>
                  <a:cubicBezTo>
                    <a:pt x="127" y="39"/>
                    <a:pt x="127" y="39"/>
                    <a:pt x="127" y="39"/>
                  </a:cubicBezTo>
                  <a:cubicBezTo>
                    <a:pt x="99" y="39"/>
                    <a:pt x="99" y="39"/>
                    <a:pt x="99" y="39"/>
                  </a:cubicBezTo>
                  <a:cubicBezTo>
                    <a:pt x="99" y="60"/>
                    <a:pt x="99" y="60"/>
                    <a:pt x="99" y="60"/>
                  </a:cubicBezTo>
                  <a:cubicBezTo>
                    <a:pt x="116" y="60"/>
                    <a:pt x="116" y="60"/>
                    <a:pt x="116" y="60"/>
                  </a:cubicBezTo>
                  <a:cubicBezTo>
                    <a:pt x="97" y="97"/>
                    <a:pt x="97" y="97"/>
                    <a:pt x="97" y="97"/>
                  </a:cubicBezTo>
                  <a:cubicBezTo>
                    <a:pt x="26" y="97"/>
                    <a:pt x="26" y="97"/>
                    <a:pt x="26" y="97"/>
                  </a:cubicBezTo>
                  <a:cubicBezTo>
                    <a:pt x="26" y="118"/>
                    <a:pt x="26" y="118"/>
                    <a:pt x="26" y="118"/>
                  </a:cubicBezTo>
                  <a:cubicBezTo>
                    <a:pt x="41" y="118"/>
                    <a:pt x="41" y="118"/>
                    <a:pt x="41" y="118"/>
                  </a:cubicBezTo>
                  <a:cubicBezTo>
                    <a:pt x="41" y="182"/>
                    <a:pt x="41" y="182"/>
                    <a:pt x="41" y="182"/>
                  </a:cubicBezTo>
                  <a:cubicBezTo>
                    <a:pt x="0" y="182"/>
                    <a:pt x="0" y="182"/>
                    <a:pt x="0" y="182"/>
                  </a:cubicBezTo>
                  <a:cubicBezTo>
                    <a:pt x="21" y="233"/>
                    <a:pt x="21" y="233"/>
                    <a:pt x="21" y="233"/>
                  </a:cubicBezTo>
                  <a:cubicBezTo>
                    <a:pt x="493" y="233"/>
                    <a:pt x="493" y="233"/>
                    <a:pt x="493" y="233"/>
                  </a:cubicBezTo>
                  <a:cubicBezTo>
                    <a:pt x="544" y="163"/>
                    <a:pt x="544" y="163"/>
                    <a:pt x="544" y="163"/>
                  </a:cubicBezTo>
                  <a:lnTo>
                    <a:pt x="481" y="163"/>
                  </a:lnTo>
                  <a:close/>
                  <a:moveTo>
                    <a:pt x="116" y="152"/>
                  </a:moveTo>
                  <a:cubicBezTo>
                    <a:pt x="74" y="152"/>
                    <a:pt x="74" y="152"/>
                    <a:pt x="74" y="152"/>
                  </a:cubicBezTo>
                  <a:cubicBezTo>
                    <a:pt x="74" y="134"/>
                    <a:pt x="74" y="134"/>
                    <a:pt x="74" y="134"/>
                  </a:cubicBezTo>
                  <a:cubicBezTo>
                    <a:pt x="116" y="134"/>
                    <a:pt x="116" y="134"/>
                    <a:pt x="116" y="134"/>
                  </a:cubicBezTo>
                  <a:lnTo>
                    <a:pt x="116" y="152"/>
                  </a:lnTo>
                  <a:close/>
                  <a:moveTo>
                    <a:pt x="145" y="69"/>
                  </a:moveTo>
                  <a:cubicBezTo>
                    <a:pt x="187" y="69"/>
                    <a:pt x="187" y="69"/>
                    <a:pt x="187" y="69"/>
                  </a:cubicBezTo>
                  <a:cubicBezTo>
                    <a:pt x="187" y="87"/>
                    <a:pt x="187" y="87"/>
                    <a:pt x="187" y="87"/>
                  </a:cubicBezTo>
                  <a:cubicBezTo>
                    <a:pt x="145" y="87"/>
                    <a:pt x="145" y="87"/>
                    <a:pt x="145" y="87"/>
                  </a:cubicBezTo>
                  <a:lnTo>
                    <a:pt x="145" y="69"/>
                  </a:lnTo>
                  <a:close/>
                  <a:moveTo>
                    <a:pt x="187" y="152"/>
                  </a:moveTo>
                  <a:cubicBezTo>
                    <a:pt x="145" y="152"/>
                    <a:pt x="145" y="152"/>
                    <a:pt x="145" y="152"/>
                  </a:cubicBezTo>
                  <a:cubicBezTo>
                    <a:pt x="145" y="134"/>
                    <a:pt x="145" y="134"/>
                    <a:pt x="145" y="134"/>
                  </a:cubicBezTo>
                  <a:cubicBezTo>
                    <a:pt x="187" y="134"/>
                    <a:pt x="187" y="134"/>
                    <a:pt x="187" y="134"/>
                  </a:cubicBezTo>
                  <a:lnTo>
                    <a:pt x="187" y="152"/>
                  </a:lnTo>
                  <a:close/>
                  <a:moveTo>
                    <a:pt x="215" y="69"/>
                  </a:moveTo>
                  <a:cubicBezTo>
                    <a:pt x="258" y="69"/>
                    <a:pt x="258" y="69"/>
                    <a:pt x="258" y="69"/>
                  </a:cubicBezTo>
                  <a:cubicBezTo>
                    <a:pt x="258" y="87"/>
                    <a:pt x="258" y="87"/>
                    <a:pt x="258" y="87"/>
                  </a:cubicBezTo>
                  <a:cubicBezTo>
                    <a:pt x="215" y="87"/>
                    <a:pt x="215" y="87"/>
                    <a:pt x="215" y="87"/>
                  </a:cubicBezTo>
                  <a:lnTo>
                    <a:pt x="215" y="69"/>
                  </a:lnTo>
                  <a:close/>
                  <a:moveTo>
                    <a:pt x="259" y="152"/>
                  </a:moveTo>
                  <a:cubicBezTo>
                    <a:pt x="216" y="152"/>
                    <a:pt x="216" y="152"/>
                    <a:pt x="216" y="152"/>
                  </a:cubicBezTo>
                  <a:cubicBezTo>
                    <a:pt x="216" y="134"/>
                    <a:pt x="216" y="134"/>
                    <a:pt x="216" y="134"/>
                  </a:cubicBezTo>
                  <a:cubicBezTo>
                    <a:pt x="259" y="134"/>
                    <a:pt x="259" y="134"/>
                    <a:pt x="259" y="134"/>
                  </a:cubicBezTo>
                  <a:lnTo>
                    <a:pt x="259" y="152"/>
                  </a:lnTo>
                  <a:close/>
                  <a:moveTo>
                    <a:pt x="286" y="69"/>
                  </a:moveTo>
                  <a:cubicBezTo>
                    <a:pt x="329" y="69"/>
                    <a:pt x="329" y="69"/>
                    <a:pt x="329" y="69"/>
                  </a:cubicBezTo>
                  <a:cubicBezTo>
                    <a:pt x="329" y="87"/>
                    <a:pt x="329" y="87"/>
                    <a:pt x="329" y="87"/>
                  </a:cubicBezTo>
                  <a:cubicBezTo>
                    <a:pt x="286" y="87"/>
                    <a:pt x="286" y="87"/>
                    <a:pt x="286" y="87"/>
                  </a:cubicBezTo>
                  <a:lnTo>
                    <a:pt x="286" y="69"/>
                  </a:lnTo>
                  <a:close/>
                  <a:moveTo>
                    <a:pt x="330" y="152"/>
                  </a:moveTo>
                  <a:cubicBezTo>
                    <a:pt x="287" y="152"/>
                    <a:pt x="287" y="152"/>
                    <a:pt x="287" y="152"/>
                  </a:cubicBezTo>
                  <a:cubicBezTo>
                    <a:pt x="287" y="134"/>
                    <a:pt x="287" y="134"/>
                    <a:pt x="287" y="134"/>
                  </a:cubicBezTo>
                  <a:cubicBezTo>
                    <a:pt x="330" y="134"/>
                    <a:pt x="330" y="134"/>
                    <a:pt x="330" y="134"/>
                  </a:cubicBezTo>
                  <a:lnTo>
                    <a:pt x="330" y="152"/>
                  </a:lnTo>
                  <a:close/>
                  <a:moveTo>
                    <a:pt x="401" y="152"/>
                  </a:moveTo>
                  <a:cubicBezTo>
                    <a:pt x="358" y="152"/>
                    <a:pt x="358" y="152"/>
                    <a:pt x="358" y="152"/>
                  </a:cubicBezTo>
                  <a:cubicBezTo>
                    <a:pt x="358" y="134"/>
                    <a:pt x="358" y="134"/>
                    <a:pt x="358" y="134"/>
                  </a:cubicBezTo>
                  <a:cubicBezTo>
                    <a:pt x="401" y="134"/>
                    <a:pt x="401" y="134"/>
                    <a:pt x="401" y="134"/>
                  </a:cubicBezTo>
                  <a:lnTo>
                    <a:pt x="401" y="152"/>
                  </a:lnTo>
                  <a:close/>
                  <a:moveTo>
                    <a:pt x="485" y="195"/>
                  </a:moveTo>
                  <a:cubicBezTo>
                    <a:pt x="481" y="195"/>
                    <a:pt x="478" y="192"/>
                    <a:pt x="478" y="189"/>
                  </a:cubicBezTo>
                  <a:cubicBezTo>
                    <a:pt x="478" y="185"/>
                    <a:pt x="481" y="182"/>
                    <a:pt x="485" y="182"/>
                  </a:cubicBezTo>
                  <a:cubicBezTo>
                    <a:pt x="489" y="182"/>
                    <a:pt x="492" y="185"/>
                    <a:pt x="492" y="189"/>
                  </a:cubicBezTo>
                  <a:cubicBezTo>
                    <a:pt x="492" y="192"/>
                    <a:pt x="489" y="195"/>
                    <a:pt x="485" y="195"/>
                  </a:cubicBezTo>
                  <a:close/>
                  <a:moveTo>
                    <a:pt x="490" y="289"/>
                  </a:moveTo>
                  <a:cubicBezTo>
                    <a:pt x="490" y="315"/>
                    <a:pt x="490" y="315"/>
                    <a:pt x="490" y="315"/>
                  </a:cubicBezTo>
                  <a:cubicBezTo>
                    <a:pt x="473" y="315"/>
                    <a:pt x="456" y="308"/>
                    <a:pt x="443" y="297"/>
                  </a:cubicBezTo>
                  <a:cubicBezTo>
                    <a:pt x="431" y="308"/>
                    <a:pt x="414" y="315"/>
                    <a:pt x="396" y="315"/>
                  </a:cubicBezTo>
                  <a:cubicBezTo>
                    <a:pt x="379" y="315"/>
                    <a:pt x="362" y="308"/>
                    <a:pt x="349" y="297"/>
                  </a:cubicBezTo>
                  <a:cubicBezTo>
                    <a:pt x="336" y="308"/>
                    <a:pt x="320" y="315"/>
                    <a:pt x="302" y="315"/>
                  </a:cubicBezTo>
                  <a:cubicBezTo>
                    <a:pt x="285" y="315"/>
                    <a:pt x="268" y="308"/>
                    <a:pt x="255" y="297"/>
                  </a:cubicBezTo>
                  <a:cubicBezTo>
                    <a:pt x="242" y="308"/>
                    <a:pt x="226" y="315"/>
                    <a:pt x="208" y="315"/>
                  </a:cubicBezTo>
                  <a:cubicBezTo>
                    <a:pt x="191" y="315"/>
                    <a:pt x="174" y="308"/>
                    <a:pt x="161" y="297"/>
                  </a:cubicBezTo>
                  <a:cubicBezTo>
                    <a:pt x="148" y="308"/>
                    <a:pt x="132" y="315"/>
                    <a:pt x="114" y="315"/>
                  </a:cubicBezTo>
                  <a:cubicBezTo>
                    <a:pt x="96" y="315"/>
                    <a:pt x="80" y="308"/>
                    <a:pt x="67" y="297"/>
                  </a:cubicBezTo>
                  <a:cubicBezTo>
                    <a:pt x="54" y="308"/>
                    <a:pt x="37" y="315"/>
                    <a:pt x="20" y="315"/>
                  </a:cubicBezTo>
                  <a:cubicBezTo>
                    <a:pt x="20" y="289"/>
                    <a:pt x="20" y="289"/>
                    <a:pt x="20" y="289"/>
                  </a:cubicBezTo>
                  <a:cubicBezTo>
                    <a:pt x="34" y="289"/>
                    <a:pt x="48" y="282"/>
                    <a:pt x="56" y="270"/>
                  </a:cubicBezTo>
                  <a:cubicBezTo>
                    <a:pt x="67" y="255"/>
                    <a:pt x="67" y="255"/>
                    <a:pt x="67" y="255"/>
                  </a:cubicBezTo>
                  <a:cubicBezTo>
                    <a:pt x="77" y="270"/>
                    <a:pt x="77" y="270"/>
                    <a:pt x="77" y="270"/>
                  </a:cubicBezTo>
                  <a:cubicBezTo>
                    <a:pt x="86" y="282"/>
                    <a:pt x="99" y="289"/>
                    <a:pt x="114" y="289"/>
                  </a:cubicBezTo>
                  <a:cubicBezTo>
                    <a:pt x="128" y="289"/>
                    <a:pt x="142" y="282"/>
                    <a:pt x="150" y="270"/>
                  </a:cubicBezTo>
                  <a:cubicBezTo>
                    <a:pt x="161" y="255"/>
                    <a:pt x="161" y="255"/>
                    <a:pt x="161" y="255"/>
                  </a:cubicBezTo>
                  <a:cubicBezTo>
                    <a:pt x="172" y="270"/>
                    <a:pt x="172" y="270"/>
                    <a:pt x="172" y="270"/>
                  </a:cubicBezTo>
                  <a:cubicBezTo>
                    <a:pt x="180" y="282"/>
                    <a:pt x="194" y="289"/>
                    <a:pt x="208" y="289"/>
                  </a:cubicBezTo>
                  <a:cubicBezTo>
                    <a:pt x="223" y="289"/>
                    <a:pt x="236" y="282"/>
                    <a:pt x="245" y="270"/>
                  </a:cubicBezTo>
                  <a:cubicBezTo>
                    <a:pt x="255" y="255"/>
                    <a:pt x="255" y="255"/>
                    <a:pt x="255" y="255"/>
                  </a:cubicBezTo>
                  <a:cubicBezTo>
                    <a:pt x="266" y="270"/>
                    <a:pt x="266" y="270"/>
                    <a:pt x="266" y="270"/>
                  </a:cubicBezTo>
                  <a:cubicBezTo>
                    <a:pt x="274" y="282"/>
                    <a:pt x="288" y="289"/>
                    <a:pt x="302" y="289"/>
                  </a:cubicBezTo>
                  <a:cubicBezTo>
                    <a:pt x="317" y="289"/>
                    <a:pt x="330" y="282"/>
                    <a:pt x="339" y="270"/>
                  </a:cubicBezTo>
                  <a:cubicBezTo>
                    <a:pt x="349" y="255"/>
                    <a:pt x="349" y="255"/>
                    <a:pt x="349" y="255"/>
                  </a:cubicBezTo>
                  <a:cubicBezTo>
                    <a:pt x="360" y="270"/>
                    <a:pt x="360" y="270"/>
                    <a:pt x="360" y="270"/>
                  </a:cubicBezTo>
                  <a:cubicBezTo>
                    <a:pt x="368" y="282"/>
                    <a:pt x="382" y="289"/>
                    <a:pt x="396" y="289"/>
                  </a:cubicBezTo>
                  <a:cubicBezTo>
                    <a:pt x="411" y="289"/>
                    <a:pt x="424" y="282"/>
                    <a:pt x="433" y="270"/>
                  </a:cubicBezTo>
                  <a:cubicBezTo>
                    <a:pt x="443" y="255"/>
                    <a:pt x="443" y="255"/>
                    <a:pt x="443" y="255"/>
                  </a:cubicBezTo>
                  <a:cubicBezTo>
                    <a:pt x="454" y="270"/>
                    <a:pt x="454" y="270"/>
                    <a:pt x="454" y="270"/>
                  </a:cubicBezTo>
                  <a:cubicBezTo>
                    <a:pt x="462" y="282"/>
                    <a:pt x="476" y="289"/>
                    <a:pt x="490"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4" name="Icon"/>
            <p:cNvSpPr>
              <a:spLocks noChangeAspect="1" noEditPoints="1"/>
            </p:cNvSpPr>
            <p:nvPr/>
          </p:nvSpPr>
          <p:spPr bwMode="auto">
            <a:xfrm>
              <a:off x="13741583" y="6466288"/>
              <a:ext cx="368203" cy="414585"/>
            </a:xfrm>
            <a:custGeom>
              <a:avLst/>
              <a:gdLst>
                <a:gd name="T0" fmla="*/ 146 w 380"/>
                <a:gd name="T1" fmla="*/ 355 h 428"/>
                <a:gd name="T2" fmla="*/ 134 w 380"/>
                <a:gd name="T3" fmla="*/ 286 h 428"/>
                <a:gd name="T4" fmla="*/ 190 w 380"/>
                <a:gd name="T5" fmla="*/ 75 h 428"/>
                <a:gd name="T6" fmla="*/ 246 w 380"/>
                <a:gd name="T7" fmla="*/ 286 h 428"/>
                <a:gd name="T8" fmla="*/ 234 w 380"/>
                <a:gd name="T9" fmla="*/ 355 h 428"/>
                <a:gd name="T10" fmla="*/ 222 w 380"/>
                <a:gd name="T11" fmla="*/ 331 h 428"/>
                <a:gd name="T12" fmla="*/ 229 w 380"/>
                <a:gd name="T13" fmla="*/ 268 h 428"/>
                <a:gd name="T14" fmla="*/ 190 w 380"/>
                <a:gd name="T15" fmla="*/ 99 h 428"/>
                <a:gd name="T16" fmla="*/ 152 w 380"/>
                <a:gd name="T17" fmla="*/ 268 h 428"/>
                <a:gd name="T18" fmla="*/ 158 w 380"/>
                <a:gd name="T19" fmla="*/ 331 h 428"/>
                <a:gd name="T20" fmla="*/ 149 w 380"/>
                <a:gd name="T21" fmla="*/ 383 h 428"/>
                <a:gd name="T22" fmla="*/ 232 w 380"/>
                <a:gd name="T23" fmla="*/ 362 h 428"/>
                <a:gd name="T24" fmla="*/ 153 w 380"/>
                <a:gd name="T25" fmla="*/ 389 h 428"/>
                <a:gd name="T26" fmla="*/ 227 w 380"/>
                <a:gd name="T27" fmla="*/ 405 h 428"/>
                <a:gd name="T28" fmla="*/ 153 w 380"/>
                <a:gd name="T29" fmla="*/ 389 h 428"/>
                <a:gd name="T30" fmla="*/ 162 w 380"/>
                <a:gd name="T31" fmla="*/ 428 h 428"/>
                <a:gd name="T32" fmla="*/ 219 w 380"/>
                <a:gd name="T33" fmla="*/ 412 h 428"/>
                <a:gd name="T34" fmla="*/ 372 w 380"/>
                <a:gd name="T35" fmla="*/ 198 h 428"/>
                <a:gd name="T36" fmla="*/ 323 w 380"/>
                <a:gd name="T37" fmla="*/ 190 h 428"/>
                <a:gd name="T38" fmla="*/ 372 w 380"/>
                <a:gd name="T39" fmla="*/ 182 h 428"/>
                <a:gd name="T40" fmla="*/ 372 w 380"/>
                <a:gd name="T41" fmla="*/ 198 h 428"/>
                <a:gd name="T42" fmla="*/ 8 w 380"/>
                <a:gd name="T43" fmla="*/ 198 h 428"/>
                <a:gd name="T44" fmla="*/ 8 w 380"/>
                <a:gd name="T45" fmla="*/ 182 h 428"/>
                <a:gd name="T46" fmla="*/ 58 w 380"/>
                <a:gd name="T47" fmla="*/ 190 h 428"/>
                <a:gd name="T48" fmla="*/ 33 w 380"/>
                <a:gd name="T49" fmla="*/ 289 h 428"/>
                <a:gd name="T50" fmla="*/ 29 w 380"/>
                <a:gd name="T51" fmla="*/ 274 h 428"/>
                <a:gd name="T52" fmla="*/ 76 w 380"/>
                <a:gd name="T53" fmla="*/ 256 h 428"/>
                <a:gd name="T54" fmla="*/ 37 w 380"/>
                <a:gd name="T55" fmla="*/ 288 h 428"/>
                <a:gd name="T56" fmla="*/ 312 w 380"/>
                <a:gd name="T57" fmla="*/ 128 h 428"/>
                <a:gd name="T58" fmla="*/ 308 w 380"/>
                <a:gd name="T59" fmla="*/ 113 h 428"/>
                <a:gd name="T60" fmla="*/ 355 w 380"/>
                <a:gd name="T61" fmla="*/ 95 h 428"/>
                <a:gd name="T62" fmla="*/ 316 w 380"/>
                <a:gd name="T63" fmla="*/ 127 h 428"/>
                <a:gd name="T64" fmla="*/ 267 w 380"/>
                <a:gd name="T65" fmla="*/ 72 h 428"/>
                <a:gd name="T66" fmla="*/ 285 w 380"/>
                <a:gd name="T67" fmla="*/ 26 h 428"/>
                <a:gd name="T68" fmla="*/ 254 w 380"/>
                <a:gd name="T69" fmla="*/ 64 h 428"/>
                <a:gd name="T70" fmla="*/ 260 w 380"/>
                <a:gd name="T71" fmla="*/ 76 h 428"/>
                <a:gd name="T72" fmla="*/ 198 w 380"/>
                <a:gd name="T73" fmla="*/ 50 h 428"/>
                <a:gd name="T74" fmla="*/ 190 w 380"/>
                <a:gd name="T75" fmla="*/ 0 h 428"/>
                <a:gd name="T76" fmla="*/ 182 w 380"/>
                <a:gd name="T77" fmla="*/ 50 h 428"/>
                <a:gd name="T78" fmla="*/ 198 w 380"/>
                <a:gd name="T79" fmla="*/ 50 h 428"/>
                <a:gd name="T80" fmla="*/ 127 w 380"/>
                <a:gd name="T81" fmla="*/ 64 h 428"/>
                <a:gd name="T82" fmla="*/ 95 w 380"/>
                <a:gd name="T83" fmla="*/ 26 h 428"/>
                <a:gd name="T84" fmla="*/ 113 w 380"/>
                <a:gd name="T85" fmla="*/ 72 h 428"/>
                <a:gd name="T86" fmla="*/ 124 w 380"/>
                <a:gd name="T87" fmla="*/ 75 h 428"/>
                <a:gd name="T88" fmla="*/ 344 w 380"/>
                <a:gd name="T89" fmla="*/ 288 h 428"/>
                <a:gd name="T90" fmla="*/ 305 w 380"/>
                <a:gd name="T91" fmla="*/ 256 h 428"/>
                <a:gd name="T92" fmla="*/ 352 w 380"/>
                <a:gd name="T93" fmla="*/ 274 h 428"/>
                <a:gd name="T94" fmla="*/ 348 w 380"/>
                <a:gd name="T95" fmla="*/ 289 h 428"/>
                <a:gd name="T96" fmla="*/ 65 w 380"/>
                <a:gd name="T97" fmla="*/ 127 h 428"/>
                <a:gd name="T98" fmla="*/ 26 w 380"/>
                <a:gd name="T99" fmla="*/ 95 h 428"/>
                <a:gd name="T100" fmla="*/ 73 w 380"/>
                <a:gd name="T101" fmla="*/ 113 h 428"/>
                <a:gd name="T102" fmla="*/ 69 w 380"/>
                <a:gd name="T103" fmla="*/ 1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428">
                  <a:moveTo>
                    <a:pt x="234" y="355"/>
                  </a:moveTo>
                  <a:cubicBezTo>
                    <a:pt x="146" y="355"/>
                    <a:pt x="146" y="355"/>
                    <a:pt x="146" y="355"/>
                  </a:cubicBezTo>
                  <a:cubicBezTo>
                    <a:pt x="140" y="355"/>
                    <a:pt x="134" y="349"/>
                    <a:pt x="134" y="343"/>
                  </a:cubicBezTo>
                  <a:cubicBezTo>
                    <a:pt x="134" y="286"/>
                    <a:pt x="134" y="286"/>
                    <a:pt x="134" y="286"/>
                  </a:cubicBezTo>
                  <a:cubicBezTo>
                    <a:pt x="99" y="266"/>
                    <a:pt x="77" y="229"/>
                    <a:pt x="77" y="188"/>
                  </a:cubicBezTo>
                  <a:cubicBezTo>
                    <a:pt x="77" y="125"/>
                    <a:pt x="128" y="75"/>
                    <a:pt x="190" y="75"/>
                  </a:cubicBezTo>
                  <a:cubicBezTo>
                    <a:pt x="253" y="75"/>
                    <a:pt x="303" y="125"/>
                    <a:pt x="303" y="188"/>
                  </a:cubicBezTo>
                  <a:cubicBezTo>
                    <a:pt x="303" y="229"/>
                    <a:pt x="282" y="266"/>
                    <a:pt x="246" y="286"/>
                  </a:cubicBezTo>
                  <a:cubicBezTo>
                    <a:pt x="246" y="343"/>
                    <a:pt x="246" y="343"/>
                    <a:pt x="246" y="343"/>
                  </a:cubicBezTo>
                  <a:cubicBezTo>
                    <a:pt x="246" y="349"/>
                    <a:pt x="241" y="355"/>
                    <a:pt x="234" y="355"/>
                  </a:cubicBezTo>
                  <a:close/>
                  <a:moveTo>
                    <a:pt x="158" y="331"/>
                  </a:moveTo>
                  <a:cubicBezTo>
                    <a:pt x="222" y="331"/>
                    <a:pt x="222" y="331"/>
                    <a:pt x="222" y="331"/>
                  </a:cubicBezTo>
                  <a:cubicBezTo>
                    <a:pt x="222" y="279"/>
                    <a:pt x="222" y="279"/>
                    <a:pt x="222" y="279"/>
                  </a:cubicBezTo>
                  <a:cubicBezTo>
                    <a:pt x="222" y="274"/>
                    <a:pt x="225" y="270"/>
                    <a:pt x="229" y="268"/>
                  </a:cubicBezTo>
                  <a:cubicBezTo>
                    <a:pt x="260" y="253"/>
                    <a:pt x="279" y="222"/>
                    <a:pt x="279" y="188"/>
                  </a:cubicBezTo>
                  <a:cubicBezTo>
                    <a:pt x="279" y="139"/>
                    <a:pt x="239" y="99"/>
                    <a:pt x="190" y="99"/>
                  </a:cubicBezTo>
                  <a:cubicBezTo>
                    <a:pt x="141" y="99"/>
                    <a:pt x="101" y="139"/>
                    <a:pt x="101" y="188"/>
                  </a:cubicBezTo>
                  <a:cubicBezTo>
                    <a:pt x="101" y="222"/>
                    <a:pt x="120" y="253"/>
                    <a:pt x="152" y="268"/>
                  </a:cubicBezTo>
                  <a:cubicBezTo>
                    <a:pt x="156" y="270"/>
                    <a:pt x="158" y="274"/>
                    <a:pt x="158" y="279"/>
                  </a:cubicBezTo>
                  <a:lnTo>
                    <a:pt x="158" y="331"/>
                  </a:lnTo>
                  <a:close/>
                  <a:moveTo>
                    <a:pt x="149" y="362"/>
                  </a:moveTo>
                  <a:cubicBezTo>
                    <a:pt x="149" y="383"/>
                    <a:pt x="149" y="383"/>
                    <a:pt x="149" y="383"/>
                  </a:cubicBezTo>
                  <a:cubicBezTo>
                    <a:pt x="232" y="383"/>
                    <a:pt x="232" y="383"/>
                    <a:pt x="232" y="383"/>
                  </a:cubicBezTo>
                  <a:cubicBezTo>
                    <a:pt x="232" y="362"/>
                    <a:pt x="232" y="362"/>
                    <a:pt x="232" y="362"/>
                  </a:cubicBezTo>
                  <a:cubicBezTo>
                    <a:pt x="149" y="362"/>
                    <a:pt x="149" y="362"/>
                    <a:pt x="149" y="362"/>
                  </a:cubicBezTo>
                  <a:close/>
                  <a:moveTo>
                    <a:pt x="153" y="389"/>
                  </a:moveTo>
                  <a:cubicBezTo>
                    <a:pt x="153" y="405"/>
                    <a:pt x="153" y="405"/>
                    <a:pt x="153" y="405"/>
                  </a:cubicBezTo>
                  <a:cubicBezTo>
                    <a:pt x="227" y="405"/>
                    <a:pt x="227" y="405"/>
                    <a:pt x="227" y="405"/>
                  </a:cubicBezTo>
                  <a:cubicBezTo>
                    <a:pt x="227" y="389"/>
                    <a:pt x="227" y="389"/>
                    <a:pt x="227" y="389"/>
                  </a:cubicBezTo>
                  <a:cubicBezTo>
                    <a:pt x="153" y="389"/>
                    <a:pt x="153" y="389"/>
                    <a:pt x="153" y="389"/>
                  </a:cubicBezTo>
                  <a:close/>
                  <a:moveTo>
                    <a:pt x="162" y="412"/>
                  </a:moveTo>
                  <a:cubicBezTo>
                    <a:pt x="162" y="428"/>
                    <a:pt x="162" y="428"/>
                    <a:pt x="162" y="428"/>
                  </a:cubicBezTo>
                  <a:cubicBezTo>
                    <a:pt x="219" y="428"/>
                    <a:pt x="219" y="428"/>
                    <a:pt x="219" y="428"/>
                  </a:cubicBezTo>
                  <a:cubicBezTo>
                    <a:pt x="219" y="412"/>
                    <a:pt x="219" y="412"/>
                    <a:pt x="219" y="412"/>
                  </a:cubicBezTo>
                  <a:cubicBezTo>
                    <a:pt x="162" y="412"/>
                    <a:pt x="162" y="412"/>
                    <a:pt x="162" y="412"/>
                  </a:cubicBezTo>
                  <a:close/>
                  <a:moveTo>
                    <a:pt x="372" y="198"/>
                  </a:moveTo>
                  <a:cubicBezTo>
                    <a:pt x="331" y="198"/>
                    <a:pt x="331" y="198"/>
                    <a:pt x="331" y="198"/>
                  </a:cubicBezTo>
                  <a:cubicBezTo>
                    <a:pt x="326" y="198"/>
                    <a:pt x="323" y="194"/>
                    <a:pt x="323" y="190"/>
                  </a:cubicBezTo>
                  <a:cubicBezTo>
                    <a:pt x="323" y="186"/>
                    <a:pt x="326" y="182"/>
                    <a:pt x="331" y="182"/>
                  </a:cubicBezTo>
                  <a:cubicBezTo>
                    <a:pt x="372" y="182"/>
                    <a:pt x="372" y="182"/>
                    <a:pt x="372" y="182"/>
                  </a:cubicBezTo>
                  <a:cubicBezTo>
                    <a:pt x="377" y="182"/>
                    <a:pt x="380" y="186"/>
                    <a:pt x="380" y="190"/>
                  </a:cubicBezTo>
                  <a:cubicBezTo>
                    <a:pt x="380" y="194"/>
                    <a:pt x="377" y="198"/>
                    <a:pt x="372" y="198"/>
                  </a:cubicBezTo>
                  <a:close/>
                  <a:moveTo>
                    <a:pt x="50" y="198"/>
                  </a:moveTo>
                  <a:cubicBezTo>
                    <a:pt x="8" y="198"/>
                    <a:pt x="8" y="198"/>
                    <a:pt x="8" y="198"/>
                  </a:cubicBezTo>
                  <a:cubicBezTo>
                    <a:pt x="4" y="198"/>
                    <a:pt x="0" y="194"/>
                    <a:pt x="0" y="190"/>
                  </a:cubicBezTo>
                  <a:cubicBezTo>
                    <a:pt x="0" y="186"/>
                    <a:pt x="4" y="182"/>
                    <a:pt x="8" y="182"/>
                  </a:cubicBezTo>
                  <a:cubicBezTo>
                    <a:pt x="50" y="182"/>
                    <a:pt x="50" y="182"/>
                    <a:pt x="50" y="182"/>
                  </a:cubicBezTo>
                  <a:cubicBezTo>
                    <a:pt x="54" y="182"/>
                    <a:pt x="58" y="186"/>
                    <a:pt x="58" y="190"/>
                  </a:cubicBezTo>
                  <a:cubicBezTo>
                    <a:pt x="58" y="194"/>
                    <a:pt x="54" y="198"/>
                    <a:pt x="50" y="198"/>
                  </a:cubicBezTo>
                  <a:close/>
                  <a:moveTo>
                    <a:pt x="33" y="289"/>
                  </a:moveTo>
                  <a:cubicBezTo>
                    <a:pt x="30" y="289"/>
                    <a:pt x="27" y="287"/>
                    <a:pt x="26" y="285"/>
                  </a:cubicBezTo>
                  <a:cubicBezTo>
                    <a:pt x="24" y="281"/>
                    <a:pt x="25" y="276"/>
                    <a:pt x="29" y="274"/>
                  </a:cubicBezTo>
                  <a:cubicBezTo>
                    <a:pt x="65" y="253"/>
                    <a:pt x="65" y="253"/>
                    <a:pt x="65" y="253"/>
                  </a:cubicBezTo>
                  <a:cubicBezTo>
                    <a:pt x="69" y="251"/>
                    <a:pt x="73" y="252"/>
                    <a:pt x="76" y="256"/>
                  </a:cubicBezTo>
                  <a:cubicBezTo>
                    <a:pt x="78" y="260"/>
                    <a:pt x="77" y="265"/>
                    <a:pt x="73" y="267"/>
                  </a:cubicBezTo>
                  <a:cubicBezTo>
                    <a:pt x="37" y="288"/>
                    <a:pt x="37" y="288"/>
                    <a:pt x="37" y="288"/>
                  </a:cubicBezTo>
                  <a:cubicBezTo>
                    <a:pt x="35" y="289"/>
                    <a:pt x="34" y="289"/>
                    <a:pt x="33" y="289"/>
                  </a:cubicBezTo>
                  <a:close/>
                  <a:moveTo>
                    <a:pt x="312" y="128"/>
                  </a:moveTo>
                  <a:cubicBezTo>
                    <a:pt x="309" y="128"/>
                    <a:pt x="306" y="126"/>
                    <a:pt x="305" y="124"/>
                  </a:cubicBezTo>
                  <a:cubicBezTo>
                    <a:pt x="303" y="120"/>
                    <a:pt x="304" y="115"/>
                    <a:pt x="308" y="113"/>
                  </a:cubicBezTo>
                  <a:cubicBezTo>
                    <a:pt x="344" y="92"/>
                    <a:pt x="344" y="92"/>
                    <a:pt x="344" y="92"/>
                  </a:cubicBezTo>
                  <a:cubicBezTo>
                    <a:pt x="348" y="90"/>
                    <a:pt x="353" y="91"/>
                    <a:pt x="355" y="95"/>
                  </a:cubicBezTo>
                  <a:cubicBezTo>
                    <a:pt x="357" y="99"/>
                    <a:pt x="356" y="104"/>
                    <a:pt x="352" y="106"/>
                  </a:cubicBezTo>
                  <a:cubicBezTo>
                    <a:pt x="316" y="127"/>
                    <a:pt x="316" y="127"/>
                    <a:pt x="316" y="127"/>
                  </a:cubicBezTo>
                  <a:cubicBezTo>
                    <a:pt x="315" y="127"/>
                    <a:pt x="313" y="128"/>
                    <a:pt x="312" y="128"/>
                  </a:cubicBezTo>
                  <a:close/>
                  <a:moveTo>
                    <a:pt x="267" y="72"/>
                  </a:moveTo>
                  <a:cubicBezTo>
                    <a:pt x="288" y="36"/>
                    <a:pt x="288" y="36"/>
                    <a:pt x="288" y="36"/>
                  </a:cubicBezTo>
                  <a:cubicBezTo>
                    <a:pt x="290" y="33"/>
                    <a:pt x="289" y="28"/>
                    <a:pt x="285" y="26"/>
                  </a:cubicBezTo>
                  <a:cubicBezTo>
                    <a:pt x="281" y="23"/>
                    <a:pt x="276" y="25"/>
                    <a:pt x="274" y="28"/>
                  </a:cubicBezTo>
                  <a:cubicBezTo>
                    <a:pt x="254" y="64"/>
                    <a:pt x="254" y="64"/>
                    <a:pt x="254" y="64"/>
                  </a:cubicBezTo>
                  <a:cubicBezTo>
                    <a:pt x="251" y="68"/>
                    <a:pt x="253" y="73"/>
                    <a:pt x="256" y="75"/>
                  </a:cubicBezTo>
                  <a:cubicBezTo>
                    <a:pt x="258" y="76"/>
                    <a:pt x="259" y="76"/>
                    <a:pt x="260" y="76"/>
                  </a:cubicBezTo>
                  <a:cubicBezTo>
                    <a:pt x="263" y="76"/>
                    <a:pt x="266" y="75"/>
                    <a:pt x="267" y="72"/>
                  </a:cubicBezTo>
                  <a:close/>
                  <a:moveTo>
                    <a:pt x="198" y="50"/>
                  </a:moveTo>
                  <a:cubicBezTo>
                    <a:pt x="198" y="8"/>
                    <a:pt x="198" y="8"/>
                    <a:pt x="198" y="8"/>
                  </a:cubicBezTo>
                  <a:cubicBezTo>
                    <a:pt x="198" y="4"/>
                    <a:pt x="195" y="0"/>
                    <a:pt x="190" y="0"/>
                  </a:cubicBezTo>
                  <a:cubicBezTo>
                    <a:pt x="186" y="0"/>
                    <a:pt x="182" y="4"/>
                    <a:pt x="182" y="8"/>
                  </a:cubicBezTo>
                  <a:cubicBezTo>
                    <a:pt x="182" y="50"/>
                    <a:pt x="182" y="50"/>
                    <a:pt x="182" y="50"/>
                  </a:cubicBezTo>
                  <a:cubicBezTo>
                    <a:pt x="182" y="54"/>
                    <a:pt x="186" y="58"/>
                    <a:pt x="190" y="58"/>
                  </a:cubicBezTo>
                  <a:cubicBezTo>
                    <a:pt x="195" y="58"/>
                    <a:pt x="198" y="54"/>
                    <a:pt x="198" y="50"/>
                  </a:cubicBezTo>
                  <a:close/>
                  <a:moveTo>
                    <a:pt x="124" y="75"/>
                  </a:moveTo>
                  <a:cubicBezTo>
                    <a:pt x="128" y="73"/>
                    <a:pt x="129" y="68"/>
                    <a:pt x="127" y="64"/>
                  </a:cubicBezTo>
                  <a:cubicBezTo>
                    <a:pt x="106" y="28"/>
                    <a:pt x="106" y="28"/>
                    <a:pt x="106" y="28"/>
                  </a:cubicBezTo>
                  <a:cubicBezTo>
                    <a:pt x="104" y="25"/>
                    <a:pt x="99" y="23"/>
                    <a:pt x="95" y="26"/>
                  </a:cubicBezTo>
                  <a:cubicBezTo>
                    <a:pt x="91" y="28"/>
                    <a:pt x="90" y="33"/>
                    <a:pt x="92" y="36"/>
                  </a:cubicBezTo>
                  <a:cubicBezTo>
                    <a:pt x="113" y="72"/>
                    <a:pt x="113" y="72"/>
                    <a:pt x="113" y="72"/>
                  </a:cubicBezTo>
                  <a:cubicBezTo>
                    <a:pt x="115" y="75"/>
                    <a:pt x="117" y="76"/>
                    <a:pt x="120" y="76"/>
                  </a:cubicBezTo>
                  <a:cubicBezTo>
                    <a:pt x="121" y="76"/>
                    <a:pt x="123" y="76"/>
                    <a:pt x="124" y="75"/>
                  </a:cubicBezTo>
                  <a:close/>
                  <a:moveTo>
                    <a:pt x="348" y="289"/>
                  </a:moveTo>
                  <a:cubicBezTo>
                    <a:pt x="346" y="289"/>
                    <a:pt x="345" y="289"/>
                    <a:pt x="344" y="288"/>
                  </a:cubicBezTo>
                  <a:cubicBezTo>
                    <a:pt x="308" y="267"/>
                    <a:pt x="308" y="267"/>
                    <a:pt x="308" y="267"/>
                  </a:cubicBezTo>
                  <a:cubicBezTo>
                    <a:pt x="304" y="265"/>
                    <a:pt x="303" y="260"/>
                    <a:pt x="305" y="256"/>
                  </a:cubicBezTo>
                  <a:cubicBezTo>
                    <a:pt x="307" y="252"/>
                    <a:pt x="312" y="251"/>
                    <a:pt x="316" y="253"/>
                  </a:cubicBezTo>
                  <a:cubicBezTo>
                    <a:pt x="352" y="274"/>
                    <a:pt x="352" y="274"/>
                    <a:pt x="352" y="274"/>
                  </a:cubicBezTo>
                  <a:cubicBezTo>
                    <a:pt x="356" y="276"/>
                    <a:pt x="357" y="281"/>
                    <a:pt x="355" y="285"/>
                  </a:cubicBezTo>
                  <a:cubicBezTo>
                    <a:pt x="353" y="287"/>
                    <a:pt x="351" y="289"/>
                    <a:pt x="348" y="289"/>
                  </a:cubicBezTo>
                  <a:close/>
                  <a:moveTo>
                    <a:pt x="69" y="128"/>
                  </a:moveTo>
                  <a:cubicBezTo>
                    <a:pt x="67" y="128"/>
                    <a:pt x="66" y="127"/>
                    <a:pt x="65" y="127"/>
                  </a:cubicBezTo>
                  <a:cubicBezTo>
                    <a:pt x="29" y="106"/>
                    <a:pt x="29" y="106"/>
                    <a:pt x="29" y="106"/>
                  </a:cubicBezTo>
                  <a:cubicBezTo>
                    <a:pt x="25" y="104"/>
                    <a:pt x="24" y="99"/>
                    <a:pt x="26" y="95"/>
                  </a:cubicBezTo>
                  <a:cubicBezTo>
                    <a:pt x="28" y="91"/>
                    <a:pt x="33" y="90"/>
                    <a:pt x="37" y="92"/>
                  </a:cubicBezTo>
                  <a:cubicBezTo>
                    <a:pt x="73" y="113"/>
                    <a:pt x="73" y="113"/>
                    <a:pt x="73" y="113"/>
                  </a:cubicBezTo>
                  <a:cubicBezTo>
                    <a:pt x="77" y="115"/>
                    <a:pt x="78" y="120"/>
                    <a:pt x="76" y="124"/>
                  </a:cubicBezTo>
                  <a:cubicBezTo>
                    <a:pt x="74" y="126"/>
                    <a:pt x="71" y="128"/>
                    <a:pt x="69" y="1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5" name="Icon"/>
            <p:cNvSpPr>
              <a:spLocks noChangeAspect="1"/>
            </p:cNvSpPr>
            <p:nvPr/>
          </p:nvSpPr>
          <p:spPr bwMode="auto">
            <a:xfrm>
              <a:off x="17867517" y="6470371"/>
              <a:ext cx="368203" cy="406418"/>
            </a:xfrm>
            <a:custGeom>
              <a:avLst/>
              <a:gdLst>
                <a:gd name="T0" fmla="*/ 243 w 299"/>
                <a:gd name="T1" fmla="*/ 218 h 330"/>
                <a:gd name="T2" fmla="*/ 205 w 299"/>
                <a:gd name="T3" fmla="*/ 233 h 330"/>
                <a:gd name="T4" fmla="*/ 111 w 299"/>
                <a:gd name="T5" fmla="*/ 177 h 330"/>
                <a:gd name="T6" fmla="*/ 112 w 299"/>
                <a:gd name="T7" fmla="*/ 165 h 330"/>
                <a:gd name="T8" fmla="*/ 111 w 299"/>
                <a:gd name="T9" fmla="*/ 157 h 330"/>
                <a:gd name="T10" fmla="*/ 207 w 299"/>
                <a:gd name="T11" fmla="*/ 100 h 330"/>
                <a:gd name="T12" fmla="*/ 243 w 299"/>
                <a:gd name="T13" fmla="*/ 113 h 330"/>
                <a:gd name="T14" fmla="*/ 299 w 299"/>
                <a:gd name="T15" fmla="*/ 57 h 330"/>
                <a:gd name="T16" fmla="*/ 243 w 299"/>
                <a:gd name="T17" fmla="*/ 0 h 330"/>
                <a:gd name="T18" fmla="*/ 187 w 299"/>
                <a:gd name="T19" fmla="*/ 57 h 330"/>
                <a:gd name="T20" fmla="*/ 188 w 299"/>
                <a:gd name="T21" fmla="*/ 65 h 330"/>
                <a:gd name="T22" fmla="*/ 92 w 299"/>
                <a:gd name="T23" fmla="*/ 122 h 330"/>
                <a:gd name="T24" fmla="*/ 56 w 299"/>
                <a:gd name="T25" fmla="*/ 109 h 330"/>
                <a:gd name="T26" fmla="*/ 0 w 299"/>
                <a:gd name="T27" fmla="*/ 165 h 330"/>
                <a:gd name="T28" fmla="*/ 56 w 299"/>
                <a:gd name="T29" fmla="*/ 221 h 330"/>
                <a:gd name="T30" fmla="*/ 90 w 299"/>
                <a:gd name="T31" fmla="*/ 210 h 330"/>
                <a:gd name="T32" fmla="*/ 187 w 299"/>
                <a:gd name="T33" fmla="*/ 268 h 330"/>
                <a:gd name="T34" fmla="*/ 187 w 299"/>
                <a:gd name="T35" fmla="*/ 274 h 330"/>
                <a:gd name="T36" fmla="*/ 243 w 299"/>
                <a:gd name="T37" fmla="*/ 330 h 330"/>
                <a:gd name="T38" fmla="*/ 299 w 299"/>
                <a:gd name="T39" fmla="*/ 274 h 330"/>
                <a:gd name="T40" fmla="*/ 243 w 299"/>
                <a:gd name="T41" fmla="*/ 2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30">
                  <a:moveTo>
                    <a:pt x="243" y="218"/>
                  </a:moveTo>
                  <a:cubicBezTo>
                    <a:pt x="228" y="218"/>
                    <a:pt x="215" y="224"/>
                    <a:pt x="205" y="233"/>
                  </a:cubicBezTo>
                  <a:cubicBezTo>
                    <a:pt x="111" y="177"/>
                    <a:pt x="111" y="177"/>
                    <a:pt x="111" y="177"/>
                  </a:cubicBezTo>
                  <a:cubicBezTo>
                    <a:pt x="112" y="173"/>
                    <a:pt x="112" y="169"/>
                    <a:pt x="112" y="165"/>
                  </a:cubicBezTo>
                  <a:cubicBezTo>
                    <a:pt x="112" y="162"/>
                    <a:pt x="112" y="159"/>
                    <a:pt x="111" y="157"/>
                  </a:cubicBezTo>
                  <a:cubicBezTo>
                    <a:pt x="207" y="100"/>
                    <a:pt x="207" y="100"/>
                    <a:pt x="207" y="100"/>
                  </a:cubicBezTo>
                  <a:cubicBezTo>
                    <a:pt x="217" y="108"/>
                    <a:pt x="229" y="113"/>
                    <a:pt x="243" y="113"/>
                  </a:cubicBezTo>
                  <a:cubicBezTo>
                    <a:pt x="274" y="113"/>
                    <a:pt x="299" y="88"/>
                    <a:pt x="299" y="57"/>
                  </a:cubicBezTo>
                  <a:cubicBezTo>
                    <a:pt x="299" y="26"/>
                    <a:pt x="274" y="0"/>
                    <a:pt x="243" y="0"/>
                  </a:cubicBezTo>
                  <a:cubicBezTo>
                    <a:pt x="212" y="0"/>
                    <a:pt x="187" y="26"/>
                    <a:pt x="187" y="57"/>
                  </a:cubicBezTo>
                  <a:cubicBezTo>
                    <a:pt x="187" y="60"/>
                    <a:pt x="187" y="62"/>
                    <a:pt x="188" y="65"/>
                  </a:cubicBezTo>
                  <a:cubicBezTo>
                    <a:pt x="92" y="122"/>
                    <a:pt x="92" y="122"/>
                    <a:pt x="92" y="122"/>
                  </a:cubicBezTo>
                  <a:cubicBezTo>
                    <a:pt x="82" y="114"/>
                    <a:pt x="70" y="109"/>
                    <a:pt x="56" y="109"/>
                  </a:cubicBezTo>
                  <a:cubicBezTo>
                    <a:pt x="25" y="109"/>
                    <a:pt x="0" y="134"/>
                    <a:pt x="0" y="165"/>
                  </a:cubicBezTo>
                  <a:cubicBezTo>
                    <a:pt x="0" y="196"/>
                    <a:pt x="25" y="221"/>
                    <a:pt x="56" y="221"/>
                  </a:cubicBezTo>
                  <a:cubicBezTo>
                    <a:pt x="69" y="221"/>
                    <a:pt x="80" y="217"/>
                    <a:pt x="90" y="210"/>
                  </a:cubicBezTo>
                  <a:cubicBezTo>
                    <a:pt x="187" y="268"/>
                    <a:pt x="187" y="268"/>
                    <a:pt x="187" y="268"/>
                  </a:cubicBezTo>
                  <a:cubicBezTo>
                    <a:pt x="187" y="270"/>
                    <a:pt x="187" y="272"/>
                    <a:pt x="187" y="274"/>
                  </a:cubicBezTo>
                  <a:cubicBezTo>
                    <a:pt x="187" y="305"/>
                    <a:pt x="212" y="330"/>
                    <a:pt x="243" y="330"/>
                  </a:cubicBezTo>
                  <a:cubicBezTo>
                    <a:pt x="274" y="330"/>
                    <a:pt x="299" y="305"/>
                    <a:pt x="299" y="274"/>
                  </a:cubicBezTo>
                  <a:cubicBezTo>
                    <a:pt x="299" y="243"/>
                    <a:pt x="274" y="218"/>
                    <a:pt x="243"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6" name="Icon"/>
            <p:cNvSpPr>
              <a:spLocks noChangeAspect="1" noEditPoints="1"/>
            </p:cNvSpPr>
            <p:nvPr/>
          </p:nvSpPr>
          <p:spPr bwMode="auto">
            <a:xfrm>
              <a:off x="13137507" y="5893692"/>
              <a:ext cx="571429" cy="368203"/>
            </a:xfrm>
            <a:custGeom>
              <a:avLst/>
              <a:gdLst>
                <a:gd name="T0" fmla="*/ 211 w 421"/>
                <a:gd name="T1" fmla="*/ 0 h 270"/>
                <a:gd name="T2" fmla="*/ 421 w 421"/>
                <a:gd name="T3" fmla="*/ 87 h 270"/>
                <a:gd name="T4" fmla="*/ 211 w 421"/>
                <a:gd name="T5" fmla="*/ 174 h 270"/>
                <a:gd name="T6" fmla="*/ 96 w 421"/>
                <a:gd name="T7" fmla="*/ 127 h 270"/>
                <a:gd name="T8" fmla="*/ 203 w 421"/>
                <a:gd name="T9" fmla="*/ 82 h 270"/>
                <a:gd name="T10" fmla="*/ 206 w 421"/>
                <a:gd name="T11" fmla="*/ 76 h 270"/>
                <a:gd name="T12" fmla="*/ 200 w 421"/>
                <a:gd name="T13" fmla="*/ 74 h 270"/>
                <a:gd name="T14" fmla="*/ 84 w 421"/>
                <a:gd name="T15" fmla="*/ 122 h 270"/>
                <a:gd name="T16" fmla="*/ 0 w 421"/>
                <a:gd name="T17" fmla="*/ 87 h 270"/>
                <a:gd name="T18" fmla="*/ 211 w 421"/>
                <a:gd name="T19" fmla="*/ 0 h 270"/>
                <a:gd name="T20" fmla="*/ 211 w 421"/>
                <a:gd name="T21" fmla="*/ 184 h 270"/>
                <a:gd name="T22" fmla="*/ 209 w 421"/>
                <a:gd name="T23" fmla="*/ 184 h 270"/>
                <a:gd name="T24" fmla="*/ 103 w 421"/>
                <a:gd name="T25" fmla="*/ 140 h 270"/>
                <a:gd name="T26" fmla="*/ 103 w 421"/>
                <a:gd name="T27" fmla="*/ 209 h 270"/>
                <a:gd name="T28" fmla="*/ 209 w 421"/>
                <a:gd name="T29" fmla="*/ 267 h 270"/>
                <a:gd name="T30" fmla="*/ 314 w 421"/>
                <a:gd name="T31" fmla="*/ 209 h 270"/>
                <a:gd name="T32" fmla="*/ 314 w 421"/>
                <a:gd name="T33" fmla="*/ 142 h 270"/>
                <a:gd name="T34" fmla="*/ 212 w 421"/>
                <a:gd name="T35" fmla="*/ 184 h 270"/>
                <a:gd name="T36" fmla="*/ 211 w 421"/>
                <a:gd name="T37" fmla="*/ 184 h 270"/>
                <a:gd name="T38" fmla="*/ 87 w 421"/>
                <a:gd name="T39" fmla="*/ 270 h 270"/>
                <a:gd name="T40" fmla="*/ 73 w 421"/>
                <a:gd name="T41" fmla="*/ 165 h 270"/>
                <a:gd name="T42" fmla="*/ 85 w 421"/>
                <a:gd name="T43" fmla="*/ 146 h 270"/>
                <a:gd name="T44" fmla="*/ 65 w 421"/>
                <a:gd name="T45" fmla="*/ 125 h 270"/>
                <a:gd name="T46" fmla="*/ 45 w 421"/>
                <a:gd name="T47" fmla="*/ 146 h 270"/>
                <a:gd name="T48" fmla="*/ 57 w 421"/>
                <a:gd name="T49" fmla="*/ 165 h 270"/>
                <a:gd name="T50" fmla="*/ 43 w 421"/>
                <a:gd name="T51" fmla="*/ 270 h 270"/>
                <a:gd name="T52" fmla="*/ 87 w 421"/>
                <a:gd name="T53"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270">
                  <a:moveTo>
                    <a:pt x="211" y="0"/>
                  </a:moveTo>
                  <a:cubicBezTo>
                    <a:pt x="421" y="87"/>
                    <a:pt x="421" y="87"/>
                    <a:pt x="421" y="87"/>
                  </a:cubicBezTo>
                  <a:cubicBezTo>
                    <a:pt x="211" y="174"/>
                    <a:pt x="211" y="174"/>
                    <a:pt x="211" y="174"/>
                  </a:cubicBezTo>
                  <a:cubicBezTo>
                    <a:pt x="96" y="127"/>
                    <a:pt x="96" y="127"/>
                    <a:pt x="96" y="127"/>
                  </a:cubicBezTo>
                  <a:cubicBezTo>
                    <a:pt x="203" y="82"/>
                    <a:pt x="203" y="82"/>
                    <a:pt x="203" y="82"/>
                  </a:cubicBezTo>
                  <a:cubicBezTo>
                    <a:pt x="206" y="81"/>
                    <a:pt x="207" y="79"/>
                    <a:pt x="206" y="76"/>
                  </a:cubicBezTo>
                  <a:cubicBezTo>
                    <a:pt x="205" y="74"/>
                    <a:pt x="202" y="73"/>
                    <a:pt x="200" y="74"/>
                  </a:cubicBezTo>
                  <a:cubicBezTo>
                    <a:pt x="84" y="122"/>
                    <a:pt x="84" y="122"/>
                    <a:pt x="84" y="122"/>
                  </a:cubicBezTo>
                  <a:cubicBezTo>
                    <a:pt x="0" y="87"/>
                    <a:pt x="0" y="87"/>
                    <a:pt x="0" y="87"/>
                  </a:cubicBezTo>
                  <a:lnTo>
                    <a:pt x="211" y="0"/>
                  </a:lnTo>
                  <a:close/>
                  <a:moveTo>
                    <a:pt x="211" y="184"/>
                  </a:moveTo>
                  <a:cubicBezTo>
                    <a:pt x="210" y="184"/>
                    <a:pt x="209" y="184"/>
                    <a:pt x="209" y="184"/>
                  </a:cubicBezTo>
                  <a:cubicBezTo>
                    <a:pt x="103" y="140"/>
                    <a:pt x="103" y="140"/>
                    <a:pt x="103" y="140"/>
                  </a:cubicBezTo>
                  <a:cubicBezTo>
                    <a:pt x="103" y="209"/>
                    <a:pt x="103" y="209"/>
                    <a:pt x="103" y="209"/>
                  </a:cubicBezTo>
                  <a:cubicBezTo>
                    <a:pt x="154" y="209"/>
                    <a:pt x="196" y="234"/>
                    <a:pt x="209" y="267"/>
                  </a:cubicBezTo>
                  <a:cubicBezTo>
                    <a:pt x="222" y="234"/>
                    <a:pt x="264" y="209"/>
                    <a:pt x="314" y="209"/>
                  </a:cubicBezTo>
                  <a:cubicBezTo>
                    <a:pt x="314" y="142"/>
                    <a:pt x="314" y="142"/>
                    <a:pt x="314" y="142"/>
                  </a:cubicBezTo>
                  <a:cubicBezTo>
                    <a:pt x="212" y="184"/>
                    <a:pt x="212" y="184"/>
                    <a:pt x="212" y="184"/>
                  </a:cubicBezTo>
                  <a:cubicBezTo>
                    <a:pt x="212" y="184"/>
                    <a:pt x="211" y="184"/>
                    <a:pt x="211" y="184"/>
                  </a:cubicBezTo>
                  <a:close/>
                  <a:moveTo>
                    <a:pt x="87" y="270"/>
                  </a:moveTo>
                  <a:cubicBezTo>
                    <a:pt x="73" y="165"/>
                    <a:pt x="73" y="165"/>
                    <a:pt x="73" y="165"/>
                  </a:cubicBezTo>
                  <a:cubicBezTo>
                    <a:pt x="80" y="161"/>
                    <a:pt x="85" y="154"/>
                    <a:pt x="85" y="146"/>
                  </a:cubicBezTo>
                  <a:cubicBezTo>
                    <a:pt x="85" y="134"/>
                    <a:pt x="76" y="125"/>
                    <a:pt x="65" y="125"/>
                  </a:cubicBezTo>
                  <a:cubicBezTo>
                    <a:pt x="54" y="125"/>
                    <a:pt x="45" y="134"/>
                    <a:pt x="45" y="146"/>
                  </a:cubicBezTo>
                  <a:cubicBezTo>
                    <a:pt x="45" y="154"/>
                    <a:pt x="50" y="161"/>
                    <a:pt x="57" y="165"/>
                  </a:cubicBezTo>
                  <a:cubicBezTo>
                    <a:pt x="43" y="270"/>
                    <a:pt x="43" y="270"/>
                    <a:pt x="43" y="270"/>
                  </a:cubicBezTo>
                  <a:lnTo>
                    <a:pt x="87"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7" name="Icon"/>
            <p:cNvSpPr>
              <a:spLocks noChangeAspect="1" noEditPoints="1"/>
            </p:cNvSpPr>
            <p:nvPr/>
          </p:nvSpPr>
          <p:spPr bwMode="auto">
            <a:xfrm>
              <a:off x="18926961" y="6489479"/>
              <a:ext cx="618908" cy="368203"/>
            </a:xfrm>
            <a:custGeom>
              <a:avLst/>
              <a:gdLst>
                <a:gd name="T0" fmla="*/ 411 w 414"/>
                <a:gd name="T1" fmla="*/ 44 h 245"/>
                <a:gd name="T2" fmla="*/ 404 w 414"/>
                <a:gd name="T3" fmla="*/ 44 h 245"/>
                <a:gd name="T4" fmla="*/ 370 w 414"/>
                <a:gd name="T5" fmla="*/ 54 h 245"/>
                <a:gd name="T6" fmla="*/ 310 w 414"/>
                <a:gd name="T7" fmla="*/ 35 h 245"/>
                <a:gd name="T8" fmla="*/ 308 w 414"/>
                <a:gd name="T9" fmla="*/ 34 h 245"/>
                <a:gd name="T10" fmla="*/ 307 w 414"/>
                <a:gd name="T11" fmla="*/ 34 h 245"/>
                <a:gd name="T12" fmla="*/ 292 w 414"/>
                <a:gd name="T13" fmla="*/ 34 h 245"/>
                <a:gd name="T14" fmla="*/ 217 w 414"/>
                <a:gd name="T15" fmla="*/ 3 h 245"/>
                <a:gd name="T16" fmla="*/ 211 w 414"/>
                <a:gd name="T17" fmla="*/ 0 h 245"/>
                <a:gd name="T18" fmla="*/ 206 w 414"/>
                <a:gd name="T19" fmla="*/ 4 h 245"/>
                <a:gd name="T20" fmla="*/ 198 w 414"/>
                <a:gd name="T21" fmla="*/ 43 h 245"/>
                <a:gd name="T22" fmla="*/ 189 w 414"/>
                <a:gd name="T23" fmla="*/ 1 h 245"/>
                <a:gd name="T24" fmla="*/ 96 w 414"/>
                <a:gd name="T25" fmla="*/ 30 h 245"/>
                <a:gd name="T26" fmla="*/ 33 w 414"/>
                <a:gd name="T27" fmla="*/ 51 h 245"/>
                <a:gd name="T28" fmla="*/ 0 w 414"/>
                <a:gd name="T29" fmla="*/ 43 h 245"/>
                <a:gd name="T30" fmla="*/ 139 w 414"/>
                <a:gd name="T31" fmla="*/ 222 h 245"/>
                <a:gd name="T32" fmla="*/ 139 w 414"/>
                <a:gd name="T33" fmla="*/ 222 h 245"/>
                <a:gd name="T34" fmla="*/ 139 w 414"/>
                <a:gd name="T35" fmla="*/ 222 h 245"/>
                <a:gd name="T36" fmla="*/ 194 w 414"/>
                <a:gd name="T37" fmla="*/ 163 h 245"/>
                <a:gd name="T38" fmla="*/ 260 w 414"/>
                <a:gd name="T39" fmla="*/ 244 h 245"/>
                <a:gd name="T40" fmla="*/ 261 w 414"/>
                <a:gd name="T41" fmla="*/ 245 h 245"/>
                <a:gd name="T42" fmla="*/ 263 w 414"/>
                <a:gd name="T43" fmla="*/ 245 h 245"/>
                <a:gd name="T44" fmla="*/ 263 w 414"/>
                <a:gd name="T45" fmla="*/ 245 h 245"/>
                <a:gd name="T46" fmla="*/ 413 w 414"/>
                <a:gd name="T47" fmla="*/ 50 h 245"/>
                <a:gd name="T48" fmla="*/ 411 w 414"/>
                <a:gd name="T49" fmla="*/ 44 h 245"/>
                <a:gd name="T50" fmla="*/ 44 w 414"/>
                <a:gd name="T51" fmla="*/ 106 h 245"/>
                <a:gd name="T52" fmla="*/ 61 w 414"/>
                <a:gd name="T53" fmla="*/ 106 h 245"/>
                <a:gd name="T54" fmla="*/ 90 w 414"/>
                <a:gd name="T55" fmla="*/ 81 h 245"/>
                <a:gd name="T56" fmla="*/ 95 w 414"/>
                <a:gd name="T57" fmla="*/ 92 h 245"/>
                <a:gd name="T58" fmla="*/ 75 w 414"/>
                <a:gd name="T59" fmla="*/ 124 h 245"/>
                <a:gd name="T60" fmla="*/ 44 w 414"/>
                <a:gd name="T61" fmla="*/ 106 h 245"/>
                <a:gd name="T62" fmla="*/ 82 w 414"/>
                <a:gd name="T63" fmla="*/ 179 h 245"/>
                <a:gd name="T64" fmla="*/ 121 w 414"/>
                <a:gd name="T65" fmla="*/ 141 h 245"/>
                <a:gd name="T66" fmla="*/ 172 w 414"/>
                <a:gd name="T67" fmla="*/ 159 h 245"/>
                <a:gd name="T68" fmla="*/ 82 w 414"/>
                <a:gd name="T69" fmla="*/ 179 h 245"/>
                <a:gd name="T70" fmla="*/ 155 w 414"/>
                <a:gd name="T71" fmla="*/ 106 h 245"/>
                <a:gd name="T72" fmla="*/ 124 w 414"/>
                <a:gd name="T73" fmla="*/ 86 h 245"/>
                <a:gd name="T74" fmla="*/ 124 w 414"/>
                <a:gd name="T75" fmla="*/ 74 h 245"/>
                <a:gd name="T76" fmla="*/ 160 w 414"/>
                <a:gd name="T77" fmla="*/ 84 h 245"/>
                <a:gd name="T78" fmla="*/ 176 w 414"/>
                <a:gd name="T79" fmla="*/ 77 h 245"/>
                <a:gd name="T80" fmla="*/ 155 w 414"/>
                <a:gd name="T81" fmla="*/ 106 h 245"/>
                <a:gd name="T82" fmla="*/ 264 w 414"/>
                <a:gd name="T83" fmla="*/ 233 h 245"/>
                <a:gd name="T84" fmla="*/ 215 w 414"/>
                <a:gd name="T85" fmla="*/ 19 h 245"/>
                <a:gd name="T86" fmla="*/ 306 w 414"/>
                <a:gd name="T87" fmla="*/ 46 h 245"/>
                <a:gd name="T88" fmla="*/ 370 w 414"/>
                <a:gd name="T89" fmla="*/ 66 h 245"/>
                <a:gd name="T90" fmla="*/ 399 w 414"/>
                <a:gd name="T91" fmla="*/ 60 h 245"/>
                <a:gd name="T92" fmla="*/ 264 w 414"/>
                <a:gd name="T93" fmla="*/ 233 h 245"/>
                <a:gd name="T94" fmla="*/ 226 w 414"/>
                <a:gd name="T95" fmla="*/ 108 h 245"/>
                <a:gd name="T96" fmla="*/ 225 w 414"/>
                <a:gd name="T97" fmla="*/ 96 h 245"/>
                <a:gd name="T98" fmla="*/ 257 w 414"/>
                <a:gd name="T99" fmla="*/ 76 h 245"/>
                <a:gd name="T100" fmla="*/ 278 w 414"/>
                <a:gd name="T101" fmla="*/ 105 h 245"/>
                <a:gd name="T102" fmla="*/ 262 w 414"/>
                <a:gd name="T103" fmla="*/ 98 h 245"/>
                <a:gd name="T104" fmla="*/ 226 w 414"/>
                <a:gd name="T105" fmla="*/ 108 h 245"/>
                <a:gd name="T106" fmla="*/ 357 w 414"/>
                <a:gd name="T107" fmla="*/ 126 h 245"/>
                <a:gd name="T108" fmla="*/ 352 w 414"/>
                <a:gd name="T109" fmla="*/ 136 h 245"/>
                <a:gd name="T110" fmla="*/ 323 w 414"/>
                <a:gd name="T111" fmla="*/ 111 h 245"/>
                <a:gd name="T112" fmla="*/ 306 w 414"/>
                <a:gd name="T113" fmla="*/ 111 h 245"/>
                <a:gd name="T114" fmla="*/ 337 w 414"/>
                <a:gd name="T115" fmla="*/ 94 h 245"/>
                <a:gd name="T116" fmla="*/ 357 w 414"/>
                <a:gd name="T117" fmla="*/ 126 h 245"/>
                <a:gd name="T118" fmla="*/ 235 w 414"/>
                <a:gd name="T119" fmla="*/ 149 h 245"/>
                <a:gd name="T120" fmla="*/ 326 w 414"/>
                <a:gd name="T121" fmla="*/ 169 h 245"/>
                <a:gd name="T122" fmla="*/ 274 w 414"/>
                <a:gd name="T123" fmla="*/ 187 h 245"/>
                <a:gd name="T124" fmla="*/ 235 w 414"/>
                <a:gd name="T125" fmla="*/ 1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245">
                  <a:moveTo>
                    <a:pt x="411" y="44"/>
                  </a:moveTo>
                  <a:cubicBezTo>
                    <a:pt x="409" y="43"/>
                    <a:pt x="406" y="43"/>
                    <a:pt x="404" y="44"/>
                  </a:cubicBezTo>
                  <a:cubicBezTo>
                    <a:pt x="393" y="51"/>
                    <a:pt x="381" y="54"/>
                    <a:pt x="370" y="54"/>
                  </a:cubicBezTo>
                  <a:cubicBezTo>
                    <a:pt x="352" y="54"/>
                    <a:pt x="335" y="47"/>
                    <a:pt x="310" y="35"/>
                  </a:cubicBezTo>
                  <a:cubicBezTo>
                    <a:pt x="309" y="34"/>
                    <a:pt x="309" y="34"/>
                    <a:pt x="308" y="34"/>
                  </a:cubicBezTo>
                  <a:cubicBezTo>
                    <a:pt x="308" y="34"/>
                    <a:pt x="307" y="34"/>
                    <a:pt x="307" y="34"/>
                  </a:cubicBezTo>
                  <a:cubicBezTo>
                    <a:pt x="302" y="34"/>
                    <a:pt x="296" y="34"/>
                    <a:pt x="292" y="34"/>
                  </a:cubicBezTo>
                  <a:cubicBezTo>
                    <a:pt x="258" y="34"/>
                    <a:pt x="235" y="29"/>
                    <a:pt x="217" y="3"/>
                  </a:cubicBezTo>
                  <a:cubicBezTo>
                    <a:pt x="216" y="1"/>
                    <a:pt x="213" y="0"/>
                    <a:pt x="211" y="0"/>
                  </a:cubicBezTo>
                  <a:cubicBezTo>
                    <a:pt x="209" y="0"/>
                    <a:pt x="207" y="2"/>
                    <a:pt x="206" y="4"/>
                  </a:cubicBezTo>
                  <a:cubicBezTo>
                    <a:pt x="203" y="18"/>
                    <a:pt x="200" y="30"/>
                    <a:pt x="198" y="43"/>
                  </a:cubicBezTo>
                  <a:cubicBezTo>
                    <a:pt x="195" y="30"/>
                    <a:pt x="192" y="16"/>
                    <a:pt x="189" y="1"/>
                  </a:cubicBezTo>
                  <a:cubicBezTo>
                    <a:pt x="166" y="29"/>
                    <a:pt x="137" y="32"/>
                    <a:pt x="96" y="30"/>
                  </a:cubicBezTo>
                  <a:cubicBezTo>
                    <a:pt x="75" y="41"/>
                    <a:pt x="54" y="51"/>
                    <a:pt x="33" y="51"/>
                  </a:cubicBezTo>
                  <a:cubicBezTo>
                    <a:pt x="22" y="51"/>
                    <a:pt x="11" y="48"/>
                    <a:pt x="0" y="43"/>
                  </a:cubicBezTo>
                  <a:cubicBezTo>
                    <a:pt x="26" y="169"/>
                    <a:pt x="62" y="216"/>
                    <a:pt x="139" y="222"/>
                  </a:cubicBezTo>
                  <a:cubicBezTo>
                    <a:pt x="139" y="222"/>
                    <a:pt x="139" y="222"/>
                    <a:pt x="139" y="222"/>
                  </a:cubicBezTo>
                  <a:cubicBezTo>
                    <a:pt x="139" y="222"/>
                    <a:pt x="139" y="222"/>
                    <a:pt x="139" y="222"/>
                  </a:cubicBezTo>
                  <a:cubicBezTo>
                    <a:pt x="166" y="207"/>
                    <a:pt x="184" y="188"/>
                    <a:pt x="194" y="163"/>
                  </a:cubicBezTo>
                  <a:cubicBezTo>
                    <a:pt x="203" y="197"/>
                    <a:pt x="223" y="224"/>
                    <a:pt x="260" y="244"/>
                  </a:cubicBezTo>
                  <a:cubicBezTo>
                    <a:pt x="260" y="244"/>
                    <a:pt x="261" y="244"/>
                    <a:pt x="261" y="245"/>
                  </a:cubicBezTo>
                  <a:cubicBezTo>
                    <a:pt x="262" y="245"/>
                    <a:pt x="262" y="245"/>
                    <a:pt x="263" y="245"/>
                  </a:cubicBezTo>
                  <a:cubicBezTo>
                    <a:pt x="263" y="245"/>
                    <a:pt x="263" y="245"/>
                    <a:pt x="263" y="245"/>
                  </a:cubicBezTo>
                  <a:cubicBezTo>
                    <a:pt x="358" y="238"/>
                    <a:pt x="391" y="165"/>
                    <a:pt x="413" y="50"/>
                  </a:cubicBezTo>
                  <a:cubicBezTo>
                    <a:pt x="414" y="48"/>
                    <a:pt x="413" y="46"/>
                    <a:pt x="411" y="44"/>
                  </a:cubicBezTo>
                  <a:close/>
                  <a:moveTo>
                    <a:pt x="44" y="106"/>
                  </a:moveTo>
                  <a:cubicBezTo>
                    <a:pt x="50" y="108"/>
                    <a:pt x="56" y="108"/>
                    <a:pt x="61" y="106"/>
                  </a:cubicBezTo>
                  <a:cubicBezTo>
                    <a:pt x="75" y="103"/>
                    <a:pt x="85" y="94"/>
                    <a:pt x="90" y="81"/>
                  </a:cubicBezTo>
                  <a:cubicBezTo>
                    <a:pt x="92" y="85"/>
                    <a:pt x="94" y="88"/>
                    <a:pt x="95" y="92"/>
                  </a:cubicBezTo>
                  <a:cubicBezTo>
                    <a:pt x="98" y="106"/>
                    <a:pt x="89" y="121"/>
                    <a:pt x="75" y="124"/>
                  </a:cubicBezTo>
                  <a:cubicBezTo>
                    <a:pt x="62" y="127"/>
                    <a:pt x="49" y="119"/>
                    <a:pt x="44" y="106"/>
                  </a:cubicBezTo>
                  <a:close/>
                  <a:moveTo>
                    <a:pt x="82" y="179"/>
                  </a:moveTo>
                  <a:cubicBezTo>
                    <a:pt x="87" y="160"/>
                    <a:pt x="101" y="145"/>
                    <a:pt x="121" y="141"/>
                  </a:cubicBezTo>
                  <a:cubicBezTo>
                    <a:pt x="141" y="136"/>
                    <a:pt x="160" y="144"/>
                    <a:pt x="172" y="159"/>
                  </a:cubicBezTo>
                  <a:lnTo>
                    <a:pt x="82" y="179"/>
                  </a:lnTo>
                  <a:close/>
                  <a:moveTo>
                    <a:pt x="155" y="106"/>
                  </a:moveTo>
                  <a:cubicBezTo>
                    <a:pt x="141" y="109"/>
                    <a:pt x="127" y="100"/>
                    <a:pt x="124" y="86"/>
                  </a:cubicBezTo>
                  <a:cubicBezTo>
                    <a:pt x="123" y="82"/>
                    <a:pt x="123" y="78"/>
                    <a:pt x="124" y="74"/>
                  </a:cubicBezTo>
                  <a:cubicBezTo>
                    <a:pt x="133" y="83"/>
                    <a:pt x="147" y="88"/>
                    <a:pt x="160" y="84"/>
                  </a:cubicBezTo>
                  <a:cubicBezTo>
                    <a:pt x="166" y="83"/>
                    <a:pt x="171" y="81"/>
                    <a:pt x="176" y="77"/>
                  </a:cubicBezTo>
                  <a:cubicBezTo>
                    <a:pt x="177" y="90"/>
                    <a:pt x="169" y="103"/>
                    <a:pt x="155" y="106"/>
                  </a:cubicBezTo>
                  <a:close/>
                  <a:moveTo>
                    <a:pt x="264" y="233"/>
                  </a:moveTo>
                  <a:cubicBezTo>
                    <a:pt x="200" y="196"/>
                    <a:pt x="187" y="139"/>
                    <a:pt x="215" y="19"/>
                  </a:cubicBezTo>
                  <a:cubicBezTo>
                    <a:pt x="238" y="44"/>
                    <a:pt x="266" y="47"/>
                    <a:pt x="306" y="46"/>
                  </a:cubicBezTo>
                  <a:cubicBezTo>
                    <a:pt x="327" y="57"/>
                    <a:pt x="348" y="66"/>
                    <a:pt x="370" y="66"/>
                  </a:cubicBezTo>
                  <a:cubicBezTo>
                    <a:pt x="380" y="66"/>
                    <a:pt x="389" y="64"/>
                    <a:pt x="399" y="60"/>
                  </a:cubicBezTo>
                  <a:cubicBezTo>
                    <a:pt x="374" y="181"/>
                    <a:pt x="338" y="227"/>
                    <a:pt x="264" y="233"/>
                  </a:cubicBezTo>
                  <a:close/>
                  <a:moveTo>
                    <a:pt x="226" y="108"/>
                  </a:moveTo>
                  <a:cubicBezTo>
                    <a:pt x="225" y="105"/>
                    <a:pt x="225" y="101"/>
                    <a:pt x="225" y="96"/>
                  </a:cubicBezTo>
                  <a:cubicBezTo>
                    <a:pt x="229" y="82"/>
                    <a:pt x="243" y="73"/>
                    <a:pt x="257" y="76"/>
                  </a:cubicBezTo>
                  <a:cubicBezTo>
                    <a:pt x="270" y="79"/>
                    <a:pt x="279" y="92"/>
                    <a:pt x="278" y="105"/>
                  </a:cubicBezTo>
                  <a:cubicBezTo>
                    <a:pt x="273" y="102"/>
                    <a:pt x="268" y="99"/>
                    <a:pt x="262" y="98"/>
                  </a:cubicBezTo>
                  <a:cubicBezTo>
                    <a:pt x="248" y="95"/>
                    <a:pt x="235" y="99"/>
                    <a:pt x="226" y="108"/>
                  </a:cubicBezTo>
                  <a:close/>
                  <a:moveTo>
                    <a:pt x="357" y="126"/>
                  </a:moveTo>
                  <a:cubicBezTo>
                    <a:pt x="356" y="130"/>
                    <a:pt x="354" y="133"/>
                    <a:pt x="352" y="136"/>
                  </a:cubicBezTo>
                  <a:cubicBezTo>
                    <a:pt x="347" y="124"/>
                    <a:pt x="337" y="114"/>
                    <a:pt x="323" y="111"/>
                  </a:cubicBezTo>
                  <a:cubicBezTo>
                    <a:pt x="317" y="110"/>
                    <a:pt x="312" y="110"/>
                    <a:pt x="306" y="111"/>
                  </a:cubicBezTo>
                  <a:cubicBezTo>
                    <a:pt x="310" y="99"/>
                    <a:pt x="324" y="91"/>
                    <a:pt x="337" y="94"/>
                  </a:cubicBezTo>
                  <a:cubicBezTo>
                    <a:pt x="351" y="97"/>
                    <a:pt x="360" y="111"/>
                    <a:pt x="357" y="126"/>
                  </a:cubicBezTo>
                  <a:close/>
                  <a:moveTo>
                    <a:pt x="235" y="149"/>
                  </a:moveTo>
                  <a:cubicBezTo>
                    <a:pt x="326" y="169"/>
                    <a:pt x="326" y="169"/>
                    <a:pt x="326" y="169"/>
                  </a:cubicBezTo>
                  <a:cubicBezTo>
                    <a:pt x="314" y="184"/>
                    <a:pt x="294" y="192"/>
                    <a:pt x="274" y="187"/>
                  </a:cubicBezTo>
                  <a:cubicBezTo>
                    <a:pt x="255" y="183"/>
                    <a:pt x="240" y="168"/>
                    <a:pt x="235"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8" name="Icon"/>
            <p:cNvSpPr>
              <a:spLocks noChangeAspect="1" noEditPoints="1"/>
            </p:cNvSpPr>
            <p:nvPr/>
          </p:nvSpPr>
          <p:spPr bwMode="auto">
            <a:xfrm>
              <a:off x="13170320" y="7029841"/>
              <a:ext cx="392016" cy="485315"/>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09" name="Icon"/>
            <p:cNvSpPr>
              <a:spLocks noChangeAspect="1" noEditPoints="1"/>
            </p:cNvSpPr>
            <p:nvPr/>
          </p:nvSpPr>
          <p:spPr bwMode="auto">
            <a:xfrm>
              <a:off x="16290986" y="6499534"/>
              <a:ext cx="279574" cy="348093"/>
            </a:xfrm>
            <a:custGeom>
              <a:avLst/>
              <a:gdLst>
                <a:gd name="T0" fmla="*/ 212 w 320"/>
                <a:gd name="T1" fmla="*/ 3 h 399"/>
                <a:gd name="T2" fmla="*/ 0 w 320"/>
                <a:gd name="T3" fmla="*/ 9 h 399"/>
                <a:gd name="T4" fmla="*/ 34 w 320"/>
                <a:gd name="T5" fmla="*/ 366 h 399"/>
                <a:gd name="T6" fmla="*/ 311 w 320"/>
                <a:gd name="T7" fmla="*/ 399 h 399"/>
                <a:gd name="T8" fmla="*/ 311 w 320"/>
                <a:gd name="T9" fmla="*/ 33 h 399"/>
                <a:gd name="T10" fmla="*/ 214 w 320"/>
                <a:gd name="T11" fmla="*/ 82 h 399"/>
                <a:gd name="T12" fmla="*/ 18 w 320"/>
                <a:gd name="T13" fmla="*/ 18 h 399"/>
                <a:gd name="T14" fmla="*/ 205 w 320"/>
                <a:gd name="T15" fmla="*/ 100 h 399"/>
                <a:gd name="T16" fmla="*/ 18 w 320"/>
                <a:gd name="T17" fmla="*/ 348 h 399"/>
                <a:gd name="T18" fmla="*/ 52 w 320"/>
                <a:gd name="T19" fmla="*/ 366 h 399"/>
                <a:gd name="T20" fmla="*/ 286 w 320"/>
                <a:gd name="T21" fmla="*/ 93 h 399"/>
                <a:gd name="T22" fmla="*/ 302 w 320"/>
                <a:gd name="T23" fmla="*/ 51 h 399"/>
                <a:gd name="T24" fmla="*/ 240 w 320"/>
                <a:gd name="T25" fmla="*/ 169 h 399"/>
                <a:gd name="T26" fmla="*/ 158 w 320"/>
                <a:gd name="T27" fmla="*/ 158 h 399"/>
                <a:gd name="T28" fmla="*/ 43 w 320"/>
                <a:gd name="T29" fmla="*/ 137 h 399"/>
                <a:gd name="T30" fmla="*/ 136 w 320"/>
                <a:gd name="T31" fmla="*/ 137 h 399"/>
                <a:gd name="T32" fmla="*/ 43 w 320"/>
                <a:gd name="T33" fmla="*/ 137 h 399"/>
                <a:gd name="T34" fmla="*/ 49 w 320"/>
                <a:gd name="T35" fmla="*/ 301 h 399"/>
                <a:gd name="T36" fmla="*/ 130 w 320"/>
                <a:gd name="T37" fmla="*/ 290 h 399"/>
                <a:gd name="T38" fmla="*/ 130 w 320"/>
                <a:gd name="T39" fmla="*/ 328 h 399"/>
                <a:gd name="T40" fmla="*/ 49 w 320"/>
                <a:gd name="T41" fmla="*/ 317 h 399"/>
                <a:gd name="T42" fmla="*/ 136 w 320"/>
                <a:gd name="T43" fmla="*/ 269 h 399"/>
                <a:gd name="T44" fmla="*/ 43 w 320"/>
                <a:gd name="T45" fmla="*/ 269 h 399"/>
                <a:gd name="T46" fmla="*/ 136 w 320"/>
                <a:gd name="T47" fmla="*/ 269 h 399"/>
                <a:gd name="T48" fmla="*/ 49 w 320"/>
                <a:gd name="T49" fmla="*/ 248 h 399"/>
                <a:gd name="T50" fmla="*/ 130 w 320"/>
                <a:gd name="T51" fmla="*/ 237 h 399"/>
                <a:gd name="T52" fmla="*/ 240 w 320"/>
                <a:gd name="T53" fmla="*/ 328 h 399"/>
                <a:gd name="T54" fmla="*/ 158 w 320"/>
                <a:gd name="T55" fmla="*/ 317 h 399"/>
                <a:gd name="T56" fmla="*/ 136 w 320"/>
                <a:gd name="T57" fmla="*/ 216 h 399"/>
                <a:gd name="T58" fmla="*/ 43 w 320"/>
                <a:gd name="T59" fmla="*/ 216 h 399"/>
                <a:gd name="T60" fmla="*/ 136 w 320"/>
                <a:gd name="T61" fmla="*/ 216 h 399"/>
                <a:gd name="T62" fmla="*/ 130 w 320"/>
                <a:gd name="T63" fmla="*/ 158 h 399"/>
                <a:gd name="T64" fmla="*/ 49 w 320"/>
                <a:gd name="T65" fmla="*/ 169 h 399"/>
                <a:gd name="T66" fmla="*/ 240 w 320"/>
                <a:gd name="T67" fmla="*/ 195 h 399"/>
                <a:gd name="T68" fmla="*/ 49 w 320"/>
                <a:gd name="T69" fmla="*/ 184 h 399"/>
                <a:gd name="T70" fmla="*/ 153 w 320"/>
                <a:gd name="T71" fmla="*/ 137 h 399"/>
                <a:gd name="T72" fmla="*/ 245 w 320"/>
                <a:gd name="T73" fmla="*/ 137 h 399"/>
                <a:gd name="T74" fmla="*/ 153 w 320"/>
                <a:gd name="T75" fmla="*/ 137 h 399"/>
                <a:gd name="T76" fmla="*/ 158 w 320"/>
                <a:gd name="T77" fmla="*/ 301 h 399"/>
                <a:gd name="T78" fmla="*/ 240 w 320"/>
                <a:gd name="T79" fmla="*/ 290 h 399"/>
                <a:gd name="T80" fmla="*/ 240 w 320"/>
                <a:gd name="T81" fmla="*/ 222 h 399"/>
                <a:gd name="T82" fmla="*/ 158 w 320"/>
                <a:gd name="T83" fmla="*/ 211 h 399"/>
                <a:gd name="T84" fmla="*/ 245 w 320"/>
                <a:gd name="T85" fmla="*/ 269 h 399"/>
                <a:gd name="T86" fmla="*/ 153 w 320"/>
                <a:gd name="T87" fmla="*/ 269 h 399"/>
                <a:gd name="T88" fmla="*/ 245 w 320"/>
                <a:gd name="T89" fmla="*/ 269 h 399"/>
                <a:gd name="T90" fmla="*/ 158 w 320"/>
                <a:gd name="T91" fmla="*/ 248 h 399"/>
                <a:gd name="T92" fmla="*/ 240 w 320"/>
                <a:gd name="T93" fmla="*/ 237 h 399"/>
                <a:gd name="T94" fmla="*/ 124 w 320"/>
                <a:gd name="T95" fmla="*/ 114 h 399"/>
                <a:gd name="T96" fmla="*/ 124 w 320"/>
                <a:gd name="T97" fmla="*/ 44 h 399"/>
                <a:gd name="T98" fmla="*/ 44 w 320"/>
                <a:gd name="T99" fmla="*/ 98 h 399"/>
                <a:gd name="T100" fmla="*/ 59 w 320"/>
                <a:gd name="T101" fmla="*/ 55 h 399"/>
                <a:gd name="T102" fmla="*/ 128 w 320"/>
                <a:gd name="T103" fmla="*/ 98 h 399"/>
                <a:gd name="T104" fmla="*/ 54 w 320"/>
                <a:gd name="T105" fmla="*/ 9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99">
                  <a:moveTo>
                    <a:pt x="311" y="33"/>
                  </a:moveTo>
                  <a:cubicBezTo>
                    <a:pt x="238" y="33"/>
                    <a:pt x="238" y="33"/>
                    <a:pt x="238" y="33"/>
                  </a:cubicBezTo>
                  <a:cubicBezTo>
                    <a:pt x="212" y="3"/>
                    <a:pt x="212" y="3"/>
                    <a:pt x="212" y="3"/>
                  </a:cubicBezTo>
                  <a:cubicBezTo>
                    <a:pt x="210" y="1"/>
                    <a:pt x="208" y="0"/>
                    <a:pt x="205" y="0"/>
                  </a:cubicBezTo>
                  <a:cubicBezTo>
                    <a:pt x="9" y="0"/>
                    <a:pt x="9" y="0"/>
                    <a:pt x="9" y="0"/>
                  </a:cubicBezTo>
                  <a:cubicBezTo>
                    <a:pt x="4" y="0"/>
                    <a:pt x="0" y="4"/>
                    <a:pt x="0" y="9"/>
                  </a:cubicBezTo>
                  <a:cubicBezTo>
                    <a:pt x="0" y="357"/>
                    <a:pt x="0" y="357"/>
                    <a:pt x="0" y="357"/>
                  </a:cubicBezTo>
                  <a:cubicBezTo>
                    <a:pt x="0" y="362"/>
                    <a:pt x="4" y="366"/>
                    <a:pt x="9" y="366"/>
                  </a:cubicBezTo>
                  <a:cubicBezTo>
                    <a:pt x="34" y="366"/>
                    <a:pt x="34" y="366"/>
                    <a:pt x="34" y="366"/>
                  </a:cubicBezTo>
                  <a:cubicBezTo>
                    <a:pt x="34" y="390"/>
                    <a:pt x="34" y="390"/>
                    <a:pt x="34" y="390"/>
                  </a:cubicBezTo>
                  <a:cubicBezTo>
                    <a:pt x="34" y="395"/>
                    <a:pt x="38" y="399"/>
                    <a:pt x="43" y="399"/>
                  </a:cubicBezTo>
                  <a:cubicBezTo>
                    <a:pt x="311" y="399"/>
                    <a:pt x="311" y="399"/>
                    <a:pt x="311" y="399"/>
                  </a:cubicBezTo>
                  <a:cubicBezTo>
                    <a:pt x="316" y="399"/>
                    <a:pt x="320" y="395"/>
                    <a:pt x="320" y="390"/>
                  </a:cubicBezTo>
                  <a:cubicBezTo>
                    <a:pt x="320" y="42"/>
                    <a:pt x="320" y="42"/>
                    <a:pt x="320" y="42"/>
                  </a:cubicBezTo>
                  <a:cubicBezTo>
                    <a:pt x="320" y="37"/>
                    <a:pt x="316" y="33"/>
                    <a:pt x="311" y="33"/>
                  </a:cubicBezTo>
                  <a:close/>
                  <a:moveTo>
                    <a:pt x="214" y="33"/>
                  </a:moveTo>
                  <a:cubicBezTo>
                    <a:pt x="256" y="82"/>
                    <a:pt x="256" y="82"/>
                    <a:pt x="256" y="82"/>
                  </a:cubicBezTo>
                  <a:cubicBezTo>
                    <a:pt x="214" y="82"/>
                    <a:pt x="214" y="82"/>
                    <a:pt x="214" y="82"/>
                  </a:cubicBezTo>
                  <a:lnTo>
                    <a:pt x="214" y="33"/>
                  </a:lnTo>
                  <a:close/>
                  <a:moveTo>
                    <a:pt x="18" y="348"/>
                  </a:moveTo>
                  <a:cubicBezTo>
                    <a:pt x="18" y="18"/>
                    <a:pt x="18" y="18"/>
                    <a:pt x="18" y="18"/>
                  </a:cubicBezTo>
                  <a:cubicBezTo>
                    <a:pt x="196" y="18"/>
                    <a:pt x="196" y="18"/>
                    <a:pt x="196" y="18"/>
                  </a:cubicBezTo>
                  <a:cubicBezTo>
                    <a:pt x="196" y="91"/>
                    <a:pt x="196" y="91"/>
                    <a:pt x="196" y="91"/>
                  </a:cubicBezTo>
                  <a:cubicBezTo>
                    <a:pt x="196" y="96"/>
                    <a:pt x="200" y="100"/>
                    <a:pt x="205" y="100"/>
                  </a:cubicBezTo>
                  <a:cubicBezTo>
                    <a:pt x="268" y="100"/>
                    <a:pt x="268" y="100"/>
                    <a:pt x="268" y="100"/>
                  </a:cubicBezTo>
                  <a:cubicBezTo>
                    <a:pt x="268" y="348"/>
                    <a:pt x="268" y="348"/>
                    <a:pt x="268" y="348"/>
                  </a:cubicBezTo>
                  <a:lnTo>
                    <a:pt x="18" y="348"/>
                  </a:lnTo>
                  <a:close/>
                  <a:moveTo>
                    <a:pt x="302" y="381"/>
                  </a:moveTo>
                  <a:cubicBezTo>
                    <a:pt x="52" y="381"/>
                    <a:pt x="52" y="381"/>
                    <a:pt x="52" y="381"/>
                  </a:cubicBezTo>
                  <a:cubicBezTo>
                    <a:pt x="52" y="366"/>
                    <a:pt x="52" y="366"/>
                    <a:pt x="52" y="366"/>
                  </a:cubicBezTo>
                  <a:cubicBezTo>
                    <a:pt x="277" y="366"/>
                    <a:pt x="277" y="366"/>
                    <a:pt x="277" y="366"/>
                  </a:cubicBezTo>
                  <a:cubicBezTo>
                    <a:pt x="282" y="366"/>
                    <a:pt x="286" y="362"/>
                    <a:pt x="286" y="357"/>
                  </a:cubicBezTo>
                  <a:cubicBezTo>
                    <a:pt x="286" y="93"/>
                    <a:pt x="286" y="93"/>
                    <a:pt x="286" y="93"/>
                  </a:cubicBezTo>
                  <a:cubicBezTo>
                    <a:pt x="286" y="91"/>
                    <a:pt x="285" y="89"/>
                    <a:pt x="284" y="87"/>
                  </a:cubicBezTo>
                  <a:cubicBezTo>
                    <a:pt x="253" y="51"/>
                    <a:pt x="253" y="51"/>
                    <a:pt x="253" y="51"/>
                  </a:cubicBezTo>
                  <a:cubicBezTo>
                    <a:pt x="302" y="51"/>
                    <a:pt x="302" y="51"/>
                    <a:pt x="302" y="51"/>
                  </a:cubicBezTo>
                  <a:lnTo>
                    <a:pt x="302" y="381"/>
                  </a:lnTo>
                  <a:close/>
                  <a:moveTo>
                    <a:pt x="245" y="163"/>
                  </a:moveTo>
                  <a:cubicBezTo>
                    <a:pt x="245" y="166"/>
                    <a:pt x="243" y="169"/>
                    <a:pt x="240" y="169"/>
                  </a:cubicBezTo>
                  <a:cubicBezTo>
                    <a:pt x="158" y="169"/>
                    <a:pt x="158" y="169"/>
                    <a:pt x="158" y="169"/>
                  </a:cubicBezTo>
                  <a:cubicBezTo>
                    <a:pt x="155" y="169"/>
                    <a:pt x="153" y="166"/>
                    <a:pt x="153" y="163"/>
                  </a:cubicBezTo>
                  <a:cubicBezTo>
                    <a:pt x="153" y="160"/>
                    <a:pt x="155" y="158"/>
                    <a:pt x="158" y="158"/>
                  </a:cubicBezTo>
                  <a:cubicBezTo>
                    <a:pt x="240" y="158"/>
                    <a:pt x="240" y="158"/>
                    <a:pt x="240" y="158"/>
                  </a:cubicBezTo>
                  <a:cubicBezTo>
                    <a:pt x="243" y="158"/>
                    <a:pt x="245" y="160"/>
                    <a:pt x="245" y="163"/>
                  </a:cubicBezTo>
                  <a:close/>
                  <a:moveTo>
                    <a:pt x="43" y="137"/>
                  </a:moveTo>
                  <a:cubicBezTo>
                    <a:pt x="43" y="134"/>
                    <a:pt x="46" y="131"/>
                    <a:pt x="49" y="131"/>
                  </a:cubicBezTo>
                  <a:cubicBezTo>
                    <a:pt x="130" y="131"/>
                    <a:pt x="130" y="131"/>
                    <a:pt x="130" y="131"/>
                  </a:cubicBezTo>
                  <a:cubicBezTo>
                    <a:pt x="133" y="131"/>
                    <a:pt x="136" y="134"/>
                    <a:pt x="136" y="137"/>
                  </a:cubicBezTo>
                  <a:cubicBezTo>
                    <a:pt x="136" y="140"/>
                    <a:pt x="133" y="142"/>
                    <a:pt x="130" y="142"/>
                  </a:cubicBezTo>
                  <a:cubicBezTo>
                    <a:pt x="49" y="142"/>
                    <a:pt x="49" y="142"/>
                    <a:pt x="49" y="142"/>
                  </a:cubicBezTo>
                  <a:cubicBezTo>
                    <a:pt x="46" y="142"/>
                    <a:pt x="43" y="140"/>
                    <a:pt x="43" y="137"/>
                  </a:cubicBezTo>
                  <a:close/>
                  <a:moveTo>
                    <a:pt x="136" y="296"/>
                  </a:moveTo>
                  <a:cubicBezTo>
                    <a:pt x="136" y="299"/>
                    <a:pt x="133" y="301"/>
                    <a:pt x="130" y="301"/>
                  </a:cubicBezTo>
                  <a:cubicBezTo>
                    <a:pt x="49" y="301"/>
                    <a:pt x="49" y="301"/>
                    <a:pt x="49" y="301"/>
                  </a:cubicBezTo>
                  <a:cubicBezTo>
                    <a:pt x="46" y="301"/>
                    <a:pt x="43" y="299"/>
                    <a:pt x="43" y="296"/>
                  </a:cubicBezTo>
                  <a:cubicBezTo>
                    <a:pt x="43" y="293"/>
                    <a:pt x="46" y="290"/>
                    <a:pt x="49" y="290"/>
                  </a:cubicBezTo>
                  <a:cubicBezTo>
                    <a:pt x="130" y="290"/>
                    <a:pt x="130" y="290"/>
                    <a:pt x="130" y="290"/>
                  </a:cubicBezTo>
                  <a:cubicBezTo>
                    <a:pt x="133" y="290"/>
                    <a:pt x="136" y="293"/>
                    <a:pt x="136" y="296"/>
                  </a:cubicBezTo>
                  <a:close/>
                  <a:moveTo>
                    <a:pt x="136" y="322"/>
                  </a:moveTo>
                  <a:cubicBezTo>
                    <a:pt x="136" y="325"/>
                    <a:pt x="133" y="328"/>
                    <a:pt x="130" y="328"/>
                  </a:cubicBezTo>
                  <a:cubicBezTo>
                    <a:pt x="49" y="328"/>
                    <a:pt x="49" y="328"/>
                    <a:pt x="49" y="328"/>
                  </a:cubicBezTo>
                  <a:cubicBezTo>
                    <a:pt x="46" y="328"/>
                    <a:pt x="43" y="325"/>
                    <a:pt x="43" y="322"/>
                  </a:cubicBezTo>
                  <a:cubicBezTo>
                    <a:pt x="43" y="319"/>
                    <a:pt x="46" y="317"/>
                    <a:pt x="49" y="317"/>
                  </a:cubicBezTo>
                  <a:cubicBezTo>
                    <a:pt x="130" y="317"/>
                    <a:pt x="130" y="317"/>
                    <a:pt x="130" y="317"/>
                  </a:cubicBezTo>
                  <a:cubicBezTo>
                    <a:pt x="133" y="317"/>
                    <a:pt x="136" y="319"/>
                    <a:pt x="136" y="322"/>
                  </a:cubicBezTo>
                  <a:close/>
                  <a:moveTo>
                    <a:pt x="136" y="269"/>
                  </a:moveTo>
                  <a:cubicBezTo>
                    <a:pt x="136" y="272"/>
                    <a:pt x="133" y="275"/>
                    <a:pt x="130" y="275"/>
                  </a:cubicBezTo>
                  <a:cubicBezTo>
                    <a:pt x="49" y="275"/>
                    <a:pt x="49" y="275"/>
                    <a:pt x="49" y="275"/>
                  </a:cubicBezTo>
                  <a:cubicBezTo>
                    <a:pt x="46" y="275"/>
                    <a:pt x="43" y="272"/>
                    <a:pt x="43" y="269"/>
                  </a:cubicBezTo>
                  <a:cubicBezTo>
                    <a:pt x="43" y="266"/>
                    <a:pt x="46" y="264"/>
                    <a:pt x="49" y="264"/>
                  </a:cubicBezTo>
                  <a:cubicBezTo>
                    <a:pt x="130" y="264"/>
                    <a:pt x="130" y="264"/>
                    <a:pt x="130" y="264"/>
                  </a:cubicBezTo>
                  <a:cubicBezTo>
                    <a:pt x="133" y="264"/>
                    <a:pt x="136" y="266"/>
                    <a:pt x="136" y="269"/>
                  </a:cubicBezTo>
                  <a:close/>
                  <a:moveTo>
                    <a:pt x="136" y="243"/>
                  </a:moveTo>
                  <a:cubicBezTo>
                    <a:pt x="136" y="246"/>
                    <a:pt x="133" y="248"/>
                    <a:pt x="130" y="248"/>
                  </a:cubicBezTo>
                  <a:cubicBezTo>
                    <a:pt x="49" y="248"/>
                    <a:pt x="49" y="248"/>
                    <a:pt x="49" y="248"/>
                  </a:cubicBezTo>
                  <a:cubicBezTo>
                    <a:pt x="46" y="248"/>
                    <a:pt x="43" y="246"/>
                    <a:pt x="43" y="243"/>
                  </a:cubicBezTo>
                  <a:cubicBezTo>
                    <a:pt x="43" y="240"/>
                    <a:pt x="46" y="237"/>
                    <a:pt x="49" y="237"/>
                  </a:cubicBezTo>
                  <a:cubicBezTo>
                    <a:pt x="130" y="237"/>
                    <a:pt x="130" y="237"/>
                    <a:pt x="130" y="237"/>
                  </a:cubicBezTo>
                  <a:cubicBezTo>
                    <a:pt x="133" y="237"/>
                    <a:pt x="136" y="240"/>
                    <a:pt x="136" y="243"/>
                  </a:cubicBezTo>
                  <a:close/>
                  <a:moveTo>
                    <a:pt x="245" y="322"/>
                  </a:moveTo>
                  <a:cubicBezTo>
                    <a:pt x="245" y="325"/>
                    <a:pt x="243" y="328"/>
                    <a:pt x="240" y="328"/>
                  </a:cubicBezTo>
                  <a:cubicBezTo>
                    <a:pt x="158" y="328"/>
                    <a:pt x="158" y="328"/>
                    <a:pt x="158" y="328"/>
                  </a:cubicBezTo>
                  <a:cubicBezTo>
                    <a:pt x="155" y="328"/>
                    <a:pt x="153" y="325"/>
                    <a:pt x="153" y="322"/>
                  </a:cubicBezTo>
                  <a:cubicBezTo>
                    <a:pt x="153" y="319"/>
                    <a:pt x="155" y="317"/>
                    <a:pt x="158" y="317"/>
                  </a:cubicBezTo>
                  <a:cubicBezTo>
                    <a:pt x="240" y="317"/>
                    <a:pt x="240" y="317"/>
                    <a:pt x="240" y="317"/>
                  </a:cubicBezTo>
                  <a:cubicBezTo>
                    <a:pt x="243" y="317"/>
                    <a:pt x="245" y="319"/>
                    <a:pt x="245" y="322"/>
                  </a:cubicBezTo>
                  <a:close/>
                  <a:moveTo>
                    <a:pt x="136" y="216"/>
                  </a:moveTo>
                  <a:cubicBezTo>
                    <a:pt x="136" y="219"/>
                    <a:pt x="133" y="222"/>
                    <a:pt x="130" y="222"/>
                  </a:cubicBezTo>
                  <a:cubicBezTo>
                    <a:pt x="49" y="222"/>
                    <a:pt x="49" y="222"/>
                    <a:pt x="49" y="222"/>
                  </a:cubicBezTo>
                  <a:cubicBezTo>
                    <a:pt x="46" y="222"/>
                    <a:pt x="43" y="219"/>
                    <a:pt x="43" y="216"/>
                  </a:cubicBezTo>
                  <a:cubicBezTo>
                    <a:pt x="43" y="213"/>
                    <a:pt x="46" y="211"/>
                    <a:pt x="49" y="211"/>
                  </a:cubicBezTo>
                  <a:cubicBezTo>
                    <a:pt x="130" y="211"/>
                    <a:pt x="130" y="211"/>
                    <a:pt x="130" y="211"/>
                  </a:cubicBezTo>
                  <a:cubicBezTo>
                    <a:pt x="133" y="211"/>
                    <a:pt x="136" y="213"/>
                    <a:pt x="136" y="216"/>
                  </a:cubicBezTo>
                  <a:close/>
                  <a:moveTo>
                    <a:pt x="43" y="163"/>
                  </a:moveTo>
                  <a:cubicBezTo>
                    <a:pt x="43" y="160"/>
                    <a:pt x="46" y="158"/>
                    <a:pt x="49" y="158"/>
                  </a:cubicBezTo>
                  <a:cubicBezTo>
                    <a:pt x="130" y="158"/>
                    <a:pt x="130" y="158"/>
                    <a:pt x="130" y="158"/>
                  </a:cubicBezTo>
                  <a:cubicBezTo>
                    <a:pt x="133" y="158"/>
                    <a:pt x="136" y="160"/>
                    <a:pt x="136" y="163"/>
                  </a:cubicBezTo>
                  <a:cubicBezTo>
                    <a:pt x="136" y="166"/>
                    <a:pt x="133" y="169"/>
                    <a:pt x="130" y="169"/>
                  </a:cubicBezTo>
                  <a:cubicBezTo>
                    <a:pt x="49" y="169"/>
                    <a:pt x="49" y="169"/>
                    <a:pt x="49" y="169"/>
                  </a:cubicBezTo>
                  <a:cubicBezTo>
                    <a:pt x="46" y="169"/>
                    <a:pt x="43" y="166"/>
                    <a:pt x="43" y="163"/>
                  </a:cubicBezTo>
                  <a:close/>
                  <a:moveTo>
                    <a:pt x="245" y="190"/>
                  </a:moveTo>
                  <a:cubicBezTo>
                    <a:pt x="245" y="193"/>
                    <a:pt x="243" y="195"/>
                    <a:pt x="240" y="195"/>
                  </a:cubicBezTo>
                  <a:cubicBezTo>
                    <a:pt x="49" y="195"/>
                    <a:pt x="49" y="195"/>
                    <a:pt x="49" y="195"/>
                  </a:cubicBezTo>
                  <a:cubicBezTo>
                    <a:pt x="46" y="195"/>
                    <a:pt x="43" y="193"/>
                    <a:pt x="43" y="190"/>
                  </a:cubicBezTo>
                  <a:cubicBezTo>
                    <a:pt x="43" y="187"/>
                    <a:pt x="46" y="184"/>
                    <a:pt x="49" y="184"/>
                  </a:cubicBezTo>
                  <a:cubicBezTo>
                    <a:pt x="240" y="184"/>
                    <a:pt x="240" y="184"/>
                    <a:pt x="240" y="184"/>
                  </a:cubicBezTo>
                  <a:cubicBezTo>
                    <a:pt x="243" y="184"/>
                    <a:pt x="245" y="187"/>
                    <a:pt x="245" y="190"/>
                  </a:cubicBezTo>
                  <a:close/>
                  <a:moveTo>
                    <a:pt x="153" y="137"/>
                  </a:moveTo>
                  <a:cubicBezTo>
                    <a:pt x="153" y="134"/>
                    <a:pt x="155" y="131"/>
                    <a:pt x="158" y="131"/>
                  </a:cubicBezTo>
                  <a:cubicBezTo>
                    <a:pt x="240" y="131"/>
                    <a:pt x="240" y="131"/>
                    <a:pt x="240" y="131"/>
                  </a:cubicBezTo>
                  <a:cubicBezTo>
                    <a:pt x="243" y="131"/>
                    <a:pt x="245" y="134"/>
                    <a:pt x="245" y="137"/>
                  </a:cubicBezTo>
                  <a:cubicBezTo>
                    <a:pt x="245" y="140"/>
                    <a:pt x="243" y="142"/>
                    <a:pt x="240" y="142"/>
                  </a:cubicBezTo>
                  <a:cubicBezTo>
                    <a:pt x="158" y="142"/>
                    <a:pt x="158" y="142"/>
                    <a:pt x="158" y="142"/>
                  </a:cubicBezTo>
                  <a:cubicBezTo>
                    <a:pt x="155" y="142"/>
                    <a:pt x="153" y="140"/>
                    <a:pt x="153" y="137"/>
                  </a:cubicBezTo>
                  <a:close/>
                  <a:moveTo>
                    <a:pt x="245" y="296"/>
                  </a:moveTo>
                  <a:cubicBezTo>
                    <a:pt x="245" y="299"/>
                    <a:pt x="243" y="301"/>
                    <a:pt x="240" y="301"/>
                  </a:cubicBezTo>
                  <a:cubicBezTo>
                    <a:pt x="158" y="301"/>
                    <a:pt x="158" y="301"/>
                    <a:pt x="158" y="301"/>
                  </a:cubicBezTo>
                  <a:cubicBezTo>
                    <a:pt x="155" y="301"/>
                    <a:pt x="153" y="299"/>
                    <a:pt x="153" y="296"/>
                  </a:cubicBezTo>
                  <a:cubicBezTo>
                    <a:pt x="153" y="293"/>
                    <a:pt x="155" y="290"/>
                    <a:pt x="158" y="290"/>
                  </a:cubicBezTo>
                  <a:cubicBezTo>
                    <a:pt x="240" y="290"/>
                    <a:pt x="240" y="290"/>
                    <a:pt x="240" y="290"/>
                  </a:cubicBezTo>
                  <a:cubicBezTo>
                    <a:pt x="243" y="290"/>
                    <a:pt x="245" y="293"/>
                    <a:pt x="245" y="296"/>
                  </a:cubicBezTo>
                  <a:close/>
                  <a:moveTo>
                    <a:pt x="245" y="216"/>
                  </a:moveTo>
                  <a:cubicBezTo>
                    <a:pt x="245" y="219"/>
                    <a:pt x="243" y="222"/>
                    <a:pt x="240" y="222"/>
                  </a:cubicBezTo>
                  <a:cubicBezTo>
                    <a:pt x="158" y="222"/>
                    <a:pt x="158" y="222"/>
                    <a:pt x="158" y="222"/>
                  </a:cubicBezTo>
                  <a:cubicBezTo>
                    <a:pt x="155" y="222"/>
                    <a:pt x="153" y="219"/>
                    <a:pt x="153" y="216"/>
                  </a:cubicBezTo>
                  <a:cubicBezTo>
                    <a:pt x="153" y="213"/>
                    <a:pt x="155" y="211"/>
                    <a:pt x="158" y="211"/>
                  </a:cubicBezTo>
                  <a:cubicBezTo>
                    <a:pt x="240" y="211"/>
                    <a:pt x="240" y="211"/>
                    <a:pt x="240" y="211"/>
                  </a:cubicBezTo>
                  <a:cubicBezTo>
                    <a:pt x="243" y="211"/>
                    <a:pt x="245" y="213"/>
                    <a:pt x="245" y="216"/>
                  </a:cubicBezTo>
                  <a:close/>
                  <a:moveTo>
                    <a:pt x="245" y="269"/>
                  </a:moveTo>
                  <a:cubicBezTo>
                    <a:pt x="245" y="272"/>
                    <a:pt x="243" y="275"/>
                    <a:pt x="240" y="275"/>
                  </a:cubicBezTo>
                  <a:cubicBezTo>
                    <a:pt x="158" y="275"/>
                    <a:pt x="158" y="275"/>
                    <a:pt x="158" y="275"/>
                  </a:cubicBezTo>
                  <a:cubicBezTo>
                    <a:pt x="155" y="275"/>
                    <a:pt x="153" y="272"/>
                    <a:pt x="153" y="269"/>
                  </a:cubicBezTo>
                  <a:cubicBezTo>
                    <a:pt x="153" y="266"/>
                    <a:pt x="155" y="264"/>
                    <a:pt x="158" y="264"/>
                  </a:cubicBezTo>
                  <a:cubicBezTo>
                    <a:pt x="240" y="264"/>
                    <a:pt x="240" y="264"/>
                    <a:pt x="240" y="264"/>
                  </a:cubicBezTo>
                  <a:cubicBezTo>
                    <a:pt x="243" y="264"/>
                    <a:pt x="245" y="266"/>
                    <a:pt x="245" y="269"/>
                  </a:cubicBezTo>
                  <a:close/>
                  <a:moveTo>
                    <a:pt x="245" y="243"/>
                  </a:moveTo>
                  <a:cubicBezTo>
                    <a:pt x="245" y="246"/>
                    <a:pt x="243" y="248"/>
                    <a:pt x="240" y="248"/>
                  </a:cubicBezTo>
                  <a:cubicBezTo>
                    <a:pt x="158" y="248"/>
                    <a:pt x="158" y="248"/>
                    <a:pt x="158" y="248"/>
                  </a:cubicBezTo>
                  <a:cubicBezTo>
                    <a:pt x="155" y="248"/>
                    <a:pt x="153" y="246"/>
                    <a:pt x="153" y="243"/>
                  </a:cubicBezTo>
                  <a:cubicBezTo>
                    <a:pt x="153" y="240"/>
                    <a:pt x="155" y="237"/>
                    <a:pt x="158" y="237"/>
                  </a:cubicBezTo>
                  <a:cubicBezTo>
                    <a:pt x="240" y="237"/>
                    <a:pt x="240" y="237"/>
                    <a:pt x="240" y="237"/>
                  </a:cubicBezTo>
                  <a:cubicBezTo>
                    <a:pt x="243" y="237"/>
                    <a:pt x="245" y="240"/>
                    <a:pt x="245" y="243"/>
                  </a:cubicBezTo>
                  <a:close/>
                  <a:moveTo>
                    <a:pt x="59" y="114"/>
                  </a:moveTo>
                  <a:cubicBezTo>
                    <a:pt x="124" y="114"/>
                    <a:pt x="124" y="114"/>
                    <a:pt x="124" y="114"/>
                  </a:cubicBezTo>
                  <a:cubicBezTo>
                    <a:pt x="130" y="114"/>
                    <a:pt x="139" y="110"/>
                    <a:pt x="139" y="98"/>
                  </a:cubicBezTo>
                  <a:cubicBezTo>
                    <a:pt x="139" y="60"/>
                    <a:pt x="139" y="60"/>
                    <a:pt x="139" y="60"/>
                  </a:cubicBezTo>
                  <a:cubicBezTo>
                    <a:pt x="139" y="53"/>
                    <a:pt x="135" y="44"/>
                    <a:pt x="124" y="44"/>
                  </a:cubicBezTo>
                  <a:cubicBezTo>
                    <a:pt x="59" y="44"/>
                    <a:pt x="59" y="44"/>
                    <a:pt x="59" y="44"/>
                  </a:cubicBezTo>
                  <a:cubicBezTo>
                    <a:pt x="53" y="44"/>
                    <a:pt x="44" y="48"/>
                    <a:pt x="44" y="60"/>
                  </a:cubicBezTo>
                  <a:cubicBezTo>
                    <a:pt x="44" y="98"/>
                    <a:pt x="44" y="98"/>
                    <a:pt x="44" y="98"/>
                  </a:cubicBezTo>
                  <a:cubicBezTo>
                    <a:pt x="44" y="105"/>
                    <a:pt x="48" y="114"/>
                    <a:pt x="59" y="114"/>
                  </a:cubicBezTo>
                  <a:close/>
                  <a:moveTo>
                    <a:pt x="54" y="60"/>
                  </a:moveTo>
                  <a:cubicBezTo>
                    <a:pt x="54" y="56"/>
                    <a:pt x="56" y="55"/>
                    <a:pt x="59" y="55"/>
                  </a:cubicBezTo>
                  <a:cubicBezTo>
                    <a:pt x="124" y="55"/>
                    <a:pt x="124" y="55"/>
                    <a:pt x="124" y="55"/>
                  </a:cubicBezTo>
                  <a:cubicBezTo>
                    <a:pt x="127" y="55"/>
                    <a:pt x="128" y="56"/>
                    <a:pt x="128" y="60"/>
                  </a:cubicBezTo>
                  <a:cubicBezTo>
                    <a:pt x="128" y="98"/>
                    <a:pt x="128" y="98"/>
                    <a:pt x="128" y="98"/>
                  </a:cubicBezTo>
                  <a:cubicBezTo>
                    <a:pt x="128" y="101"/>
                    <a:pt x="127" y="103"/>
                    <a:pt x="124" y="103"/>
                  </a:cubicBezTo>
                  <a:cubicBezTo>
                    <a:pt x="59" y="103"/>
                    <a:pt x="59" y="103"/>
                    <a:pt x="59" y="103"/>
                  </a:cubicBezTo>
                  <a:cubicBezTo>
                    <a:pt x="56" y="103"/>
                    <a:pt x="55" y="101"/>
                    <a:pt x="54" y="98"/>
                  </a:cubicBezTo>
                  <a:lnTo>
                    <a:pt x="54"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2" name="Icon"/>
            <p:cNvSpPr>
              <a:spLocks noChangeAspect="1" noEditPoints="1"/>
            </p:cNvSpPr>
            <p:nvPr/>
          </p:nvSpPr>
          <p:spPr bwMode="auto">
            <a:xfrm>
              <a:off x="13716602" y="7088397"/>
              <a:ext cx="424226" cy="368203"/>
            </a:xfrm>
            <a:custGeom>
              <a:avLst/>
              <a:gdLst>
                <a:gd name="T0" fmla="*/ 433 w 439"/>
                <a:gd name="T1" fmla="*/ 149 h 381"/>
                <a:gd name="T2" fmla="*/ 375 w 439"/>
                <a:gd name="T3" fmla="*/ 369 h 381"/>
                <a:gd name="T4" fmla="*/ 133 w 439"/>
                <a:gd name="T5" fmla="*/ 301 h 381"/>
                <a:gd name="T6" fmla="*/ 108 w 439"/>
                <a:gd name="T7" fmla="*/ 325 h 381"/>
                <a:gd name="T8" fmla="*/ 93 w 439"/>
                <a:gd name="T9" fmla="*/ 369 h 381"/>
                <a:gd name="T10" fmla="*/ 121 w 439"/>
                <a:gd name="T11" fmla="*/ 166 h 381"/>
                <a:gd name="T12" fmla="*/ 193 w 439"/>
                <a:gd name="T13" fmla="*/ 32 h 381"/>
                <a:gd name="T14" fmla="*/ 266 w 439"/>
                <a:gd name="T15" fmla="*/ 118 h 381"/>
                <a:gd name="T16" fmla="*/ 261 w 439"/>
                <a:gd name="T17" fmla="*/ 123 h 381"/>
                <a:gd name="T18" fmla="*/ 188 w 439"/>
                <a:gd name="T19" fmla="*/ 36 h 381"/>
                <a:gd name="T20" fmla="*/ 257 w 439"/>
                <a:gd name="T21" fmla="*/ 203 h 381"/>
                <a:gd name="T22" fmla="*/ 185 w 439"/>
                <a:gd name="T23" fmla="*/ 117 h 381"/>
                <a:gd name="T24" fmla="*/ 190 w 439"/>
                <a:gd name="T25" fmla="*/ 112 h 381"/>
                <a:gd name="T26" fmla="*/ 263 w 439"/>
                <a:gd name="T27" fmla="*/ 199 h 381"/>
                <a:gd name="T28" fmla="*/ 185 w 439"/>
                <a:gd name="T29" fmla="*/ 190 h 381"/>
                <a:gd name="T30" fmla="*/ 257 w 439"/>
                <a:gd name="T31" fmla="*/ 276 h 381"/>
                <a:gd name="T32" fmla="*/ 252 w 439"/>
                <a:gd name="T33" fmla="*/ 280 h 381"/>
                <a:gd name="T34" fmla="*/ 179 w 439"/>
                <a:gd name="T35" fmla="*/ 194 h 381"/>
                <a:gd name="T36" fmla="*/ 242 w 439"/>
                <a:gd name="T37" fmla="*/ 358 h 381"/>
                <a:gd name="T38" fmla="*/ 172 w 439"/>
                <a:gd name="T39" fmla="*/ 274 h 381"/>
                <a:gd name="T40" fmla="*/ 175 w 439"/>
                <a:gd name="T41" fmla="*/ 267 h 381"/>
                <a:gd name="T42" fmla="*/ 250 w 439"/>
                <a:gd name="T43" fmla="*/ 355 h 381"/>
                <a:gd name="T44" fmla="*/ 267 w 439"/>
                <a:gd name="T45" fmla="*/ 153 h 381"/>
                <a:gd name="T46" fmla="*/ 365 w 439"/>
                <a:gd name="T47" fmla="*/ 96 h 381"/>
                <a:gd name="T48" fmla="*/ 332 w 439"/>
                <a:gd name="T49" fmla="*/ 153 h 381"/>
                <a:gd name="T50" fmla="*/ 368 w 439"/>
                <a:gd name="T51" fmla="*/ 103 h 381"/>
                <a:gd name="T52" fmla="*/ 327 w 439"/>
                <a:gd name="T53" fmla="*/ 226 h 381"/>
                <a:gd name="T54" fmla="*/ 363 w 439"/>
                <a:gd name="T55" fmla="*/ 176 h 381"/>
                <a:gd name="T56" fmla="*/ 262 w 439"/>
                <a:gd name="T57" fmla="*/ 226 h 381"/>
                <a:gd name="T58" fmla="*/ 360 w 439"/>
                <a:gd name="T59" fmla="*/ 169 h 381"/>
                <a:gd name="T60" fmla="*/ 253 w 439"/>
                <a:gd name="T61" fmla="*/ 299 h 381"/>
                <a:gd name="T62" fmla="*/ 351 w 439"/>
                <a:gd name="T63" fmla="*/ 242 h 381"/>
                <a:gd name="T64" fmla="*/ 319 w 439"/>
                <a:gd name="T65" fmla="*/ 299 h 381"/>
                <a:gd name="T66" fmla="*/ 354 w 439"/>
                <a:gd name="T67" fmla="*/ 248 h 381"/>
                <a:gd name="T68" fmla="*/ 315 w 439"/>
                <a:gd name="T69" fmla="*/ 369 h 381"/>
                <a:gd name="T70" fmla="*/ 351 w 439"/>
                <a:gd name="T71" fmla="*/ 318 h 381"/>
                <a:gd name="T72" fmla="*/ 250 w 439"/>
                <a:gd name="T73" fmla="*/ 369 h 381"/>
                <a:gd name="T74" fmla="*/ 347 w 439"/>
                <a:gd name="T75" fmla="*/ 312 h 381"/>
                <a:gd name="T76" fmla="*/ 275 w 439"/>
                <a:gd name="T77" fmla="*/ 101 h 381"/>
                <a:gd name="T78" fmla="*/ 324 w 439"/>
                <a:gd name="T79" fmla="*/ 0 h 381"/>
                <a:gd name="T80" fmla="*/ 329 w 439"/>
                <a:gd name="T81" fmla="*/ 65 h 381"/>
                <a:gd name="T82" fmla="*/ 330 w 439"/>
                <a:gd name="T83" fmla="*/ 3 h 381"/>
                <a:gd name="T84" fmla="*/ 406 w 439"/>
                <a:gd name="T85" fmla="*/ 369 h 381"/>
                <a:gd name="T86" fmla="*/ 439 w 439"/>
                <a:gd name="T87" fmla="*/ 2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381">
                  <a:moveTo>
                    <a:pt x="375" y="369"/>
                  </a:moveTo>
                  <a:cubicBezTo>
                    <a:pt x="382" y="327"/>
                    <a:pt x="399" y="238"/>
                    <a:pt x="433" y="149"/>
                  </a:cubicBezTo>
                  <a:cubicBezTo>
                    <a:pt x="390" y="211"/>
                    <a:pt x="361" y="316"/>
                    <a:pt x="348" y="369"/>
                  </a:cubicBezTo>
                  <a:cubicBezTo>
                    <a:pt x="375" y="369"/>
                    <a:pt x="375" y="369"/>
                    <a:pt x="375" y="369"/>
                  </a:cubicBezTo>
                  <a:close/>
                  <a:moveTo>
                    <a:pt x="121" y="166"/>
                  </a:moveTo>
                  <a:cubicBezTo>
                    <a:pt x="136" y="238"/>
                    <a:pt x="133" y="301"/>
                    <a:pt x="133" y="301"/>
                  </a:cubicBezTo>
                  <a:cubicBezTo>
                    <a:pt x="133" y="301"/>
                    <a:pt x="93" y="148"/>
                    <a:pt x="56" y="112"/>
                  </a:cubicBezTo>
                  <a:cubicBezTo>
                    <a:pt x="97" y="223"/>
                    <a:pt x="108" y="325"/>
                    <a:pt x="108" y="325"/>
                  </a:cubicBezTo>
                  <a:cubicBezTo>
                    <a:pt x="108" y="325"/>
                    <a:pt x="51" y="186"/>
                    <a:pt x="0" y="144"/>
                  </a:cubicBezTo>
                  <a:cubicBezTo>
                    <a:pt x="38" y="219"/>
                    <a:pt x="79" y="330"/>
                    <a:pt x="93" y="369"/>
                  </a:cubicBezTo>
                  <a:cubicBezTo>
                    <a:pt x="180" y="369"/>
                    <a:pt x="180" y="369"/>
                    <a:pt x="180" y="369"/>
                  </a:cubicBezTo>
                  <a:cubicBezTo>
                    <a:pt x="169" y="318"/>
                    <a:pt x="144" y="211"/>
                    <a:pt x="121" y="166"/>
                  </a:cubicBezTo>
                  <a:close/>
                  <a:moveTo>
                    <a:pt x="266" y="118"/>
                  </a:moveTo>
                  <a:cubicBezTo>
                    <a:pt x="193" y="32"/>
                    <a:pt x="193" y="32"/>
                    <a:pt x="193" y="32"/>
                  </a:cubicBezTo>
                  <a:cubicBezTo>
                    <a:pt x="216" y="33"/>
                    <a:pt x="236" y="42"/>
                    <a:pt x="250" y="58"/>
                  </a:cubicBezTo>
                  <a:cubicBezTo>
                    <a:pt x="264" y="74"/>
                    <a:pt x="269" y="96"/>
                    <a:pt x="266" y="118"/>
                  </a:cubicBezTo>
                  <a:close/>
                  <a:moveTo>
                    <a:pt x="188" y="36"/>
                  </a:moveTo>
                  <a:cubicBezTo>
                    <a:pt x="261" y="123"/>
                    <a:pt x="261" y="123"/>
                    <a:pt x="261" y="123"/>
                  </a:cubicBezTo>
                  <a:cubicBezTo>
                    <a:pt x="238" y="121"/>
                    <a:pt x="218" y="113"/>
                    <a:pt x="204" y="96"/>
                  </a:cubicBezTo>
                  <a:cubicBezTo>
                    <a:pt x="190" y="80"/>
                    <a:pt x="185" y="58"/>
                    <a:pt x="188" y="36"/>
                  </a:cubicBezTo>
                  <a:close/>
                  <a:moveTo>
                    <a:pt x="185" y="117"/>
                  </a:moveTo>
                  <a:cubicBezTo>
                    <a:pt x="257" y="203"/>
                    <a:pt x="257" y="203"/>
                    <a:pt x="257" y="203"/>
                  </a:cubicBezTo>
                  <a:cubicBezTo>
                    <a:pt x="235" y="202"/>
                    <a:pt x="215" y="193"/>
                    <a:pt x="201" y="177"/>
                  </a:cubicBezTo>
                  <a:cubicBezTo>
                    <a:pt x="187" y="160"/>
                    <a:pt x="182" y="139"/>
                    <a:pt x="185" y="117"/>
                  </a:cubicBezTo>
                  <a:close/>
                  <a:moveTo>
                    <a:pt x="263" y="199"/>
                  </a:moveTo>
                  <a:cubicBezTo>
                    <a:pt x="190" y="112"/>
                    <a:pt x="190" y="112"/>
                    <a:pt x="190" y="112"/>
                  </a:cubicBezTo>
                  <a:cubicBezTo>
                    <a:pt x="213" y="114"/>
                    <a:pt x="233" y="122"/>
                    <a:pt x="247" y="139"/>
                  </a:cubicBezTo>
                  <a:cubicBezTo>
                    <a:pt x="260" y="155"/>
                    <a:pt x="265" y="176"/>
                    <a:pt x="263" y="199"/>
                  </a:cubicBezTo>
                  <a:close/>
                  <a:moveTo>
                    <a:pt x="257" y="276"/>
                  </a:moveTo>
                  <a:cubicBezTo>
                    <a:pt x="185" y="190"/>
                    <a:pt x="185" y="190"/>
                    <a:pt x="185" y="190"/>
                  </a:cubicBezTo>
                  <a:cubicBezTo>
                    <a:pt x="207" y="191"/>
                    <a:pt x="227" y="199"/>
                    <a:pt x="241" y="216"/>
                  </a:cubicBezTo>
                  <a:cubicBezTo>
                    <a:pt x="255" y="232"/>
                    <a:pt x="260" y="254"/>
                    <a:pt x="257" y="276"/>
                  </a:cubicBezTo>
                  <a:close/>
                  <a:moveTo>
                    <a:pt x="179" y="194"/>
                  </a:moveTo>
                  <a:cubicBezTo>
                    <a:pt x="252" y="280"/>
                    <a:pt x="252" y="280"/>
                    <a:pt x="252" y="280"/>
                  </a:cubicBezTo>
                  <a:cubicBezTo>
                    <a:pt x="230" y="279"/>
                    <a:pt x="209" y="271"/>
                    <a:pt x="196" y="254"/>
                  </a:cubicBezTo>
                  <a:cubicBezTo>
                    <a:pt x="182" y="238"/>
                    <a:pt x="177" y="216"/>
                    <a:pt x="179" y="194"/>
                  </a:cubicBezTo>
                  <a:close/>
                  <a:moveTo>
                    <a:pt x="172" y="274"/>
                  </a:moveTo>
                  <a:cubicBezTo>
                    <a:pt x="242" y="358"/>
                    <a:pt x="242" y="358"/>
                    <a:pt x="242" y="358"/>
                  </a:cubicBezTo>
                  <a:cubicBezTo>
                    <a:pt x="221" y="356"/>
                    <a:pt x="202" y="347"/>
                    <a:pt x="188" y="331"/>
                  </a:cubicBezTo>
                  <a:cubicBezTo>
                    <a:pt x="175" y="316"/>
                    <a:pt x="170" y="295"/>
                    <a:pt x="172" y="274"/>
                  </a:cubicBezTo>
                  <a:close/>
                  <a:moveTo>
                    <a:pt x="250" y="355"/>
                  </a:moveTo>
                  <a:cubicBezTo>
                    <a:pt x="175" y="267"/>
                    <a:pt x="175" y="267"/>
                    <a:pt x="175" y="267"/>
                  </a:cubicBezTo>
                  <a:cubicBezTo>
                    <a:pt x="199" y="268"/>
                    <a:pt x="220" y="276"/>
                    <a:pt x="234" y="293"/>
                  </a:cubicBezTo>
                  <a:cubicBezTo>
                    <a:pt x="248" y="310"/>
                    <a:pt x="253" y="332"/>
                    <a:pt x="250" y="355"/>
                  </a:cubicBezTo>
                  <a:close/>
                  <a:moveTo>
                    <a:pt x="365" y="96"/>
                  </a:moveTo>
                  <a:cubicBezTo>
                    <a:pt x="267" y="153"/>
                    <a:pt x="267" y="153"/>
                    <a:pt x="267" y="153"/>
                  </a:cubicBezTo>
                  <a:cubicBezTo>
                    <a:pt x="272" y="131"/>
                    <a:pt x="284" y="113"/>
                    <a:pt x="303" y="102"/>
                  </a:cubicBezTo>
                  <a:cubicBezTo>
                    <a:pt x="321" y="91"/>
                    <a:pt x="343" y="90"/>
                    <a:pt x="365" y="96"/>
                  </a:cubicBezTo>
                  <a:close/>
                  <a:moveTo>
                    <a:pt x="368" y="103"/>
                  </a:moveTo>
                  <a:cubicBezTo>
                    <a:pt x="363" y="124"/>
                    <a:pt x="351" y="143"/>
                    <a:pt x="332" y="153"/>
                  </a:cubicBezTo>
                  <a:cubicBezTo>
                    <a:pt x="314" y="164"/>
                    <a:pt x="292" y="165"/>
                    <a:pt x="270" y="159"/>
                  </a:cubicBezTo>
                  <a:lnTo>
                    <a:pt x="368" y="103"/>
                  </a:lnTo>
                  <a:close/>
                  <a:moveTo>
                    <a:pt x="363" y="176"/>
                  </a:moveTo>
                  <a:cubicBezTo>
                    <a:pt x="358" y="197"/>
                    <a:pt x="346" y="216"/>
                    <a:pt x="327" y="226"/>
                  </a:cubicBezTo>
                  <a:cubicBezTo>
                    <a:pt x="309" y="237"/>
                    <a:pt x="287" y="238"/>
                    <a:pt x="265" y="232"/>
                  </a:cubicBezTo>
                  <a:lnTo>
                    <a:pt x="363" y="176"/>
                  </a:lnTo>
                  <a:close/>
                  <a:moveTo>
                    <a:pt x="360" y="169"/>
                  </a:moveTo>
                  <a:cubicBezTo>
                    <a:pt x="262" y="226"/>
                    <a:pt x="262" y="226"/>
                    <a:pt x="262" y="226"/>
                  </a:cubicBezTo>
                  <a:cubicBezTo>
                    <a:pt x="267" y="204"/>
                    <a:pt x="279" y="186"/>
                    <a:pt x="298" y="175"/>
                  </a:cubicBezTo>
                  <a:cubicBezTo>
                    <a:pt x="316" y="164"/>
                    <a:pt x="338" y="163"/>
                    <a:pt x="360" y="169"/>
                  </a:cubicBezTo>
                  <a:close/>
                  <a:moveTo>
                    <a:pt x="351" y="242"/>
                  </a:moveTo>
                  <a:cubicBezTo>
                    <a:pt x="253" y="299"/>
                    <a:pt x="253" y="299"/>
                    <a:pt x="253" y="299"/>
                  </a:cubicBezTo>
                  <a:cubicBezTo>
                    <a:pt x="258" y="277"/>
                    <a:pt x="270" y="259"/>
                    <a:pt x="289" y="248"/>
                  </a:cubicBezTo>
                  <a:cubicBezTo>
                    <a:pt x="308" y="237"/>
                    <a:pt x="329" y="236"/>
                    <a:pt x="351" y="242"/>
                  </a:cubicBezTo>
                  <a:close/>
                  <a:moveTo>
                    <a:pt x="354" y="248"/>
                  </a:moveTo>
                  <a:cubicBezTo>
                    <a:pt x="349" y="270"/>
                    <a:pt x="337" y="289"/>
                    <a:pt x="319" y="299"/>
                  </a:cubicBezTo>
                  <a:cubicBezTo>
                    <a:pt x="300" y="310"/>
                    <a:pt x="278" y="311"/>
                    <a:pt x="257" y="305"/>
                  </a:cubicBezTo>
                  <a:lnTo>
                    <a:pt x="354" y="248"/>
                  </a:lnTo>
                  <a:close/>
                  <a:moveTo>
                    <a:pt x="351" y="318"/>
                  </a:moveTo>
                  <a:cubicBezTo>
                    <a:pt x="345" y="340"/>
                    <a:pt x="333" y="358"/>
                    <a:pt x="315" y="369"/>
                  </a:cubicBezTo>
                  <a:cubicBezTo>
                    <a:pt x="296" y="380"/>
                    <a:pt x="274" y="381"/>
                    <a:pt x="253" y="375"/>
                  </a:cubicBezTo>
                  <a:lnTo>
                    <a:pt x="351" y="318"/>
                  </a:lnTo>
                  <a:close/>
                  <a:moveTo>
                    <a:pt x="347" y="312"/>
                  </a:moveTo>
                  <a:cubicBezTo>
                    <a:pt x="250" y="369"/>
                    <a:pt x="250" y="369"/>
                    <a:pt x="250" y="369"/>
                  </a:cubicBezTo>
                  <a:cubicBezTo>
                    <a:pt x="255" y="347"/>
                    <a:pt x="267" y="328"/>
                    <a:pt x="285" y="318"/>
                  </a:cubicBezTo>
                  <a:cubicBezTo>
                    <a:pt x="304" y="307"/>
                    <a:pt x="326" y="306"/>
                    <a:pt x="347" y="312"/>
                  </a:cubicBezTo>
                  <a:close/>
                  <a:moveTo>
                    <a:pt x="324" y="0"/>
                  </a:moveTo>
                  <a:cubicBezTo>
                    <a:pt x="275" y="101"/>
                    <a:pt x="275" y="101"/>
                    <a:pt x="275" y="101"/>
                  </a:cubicBezTo>
                  <a:cubicBezTo>
                    <a:pt x="267" y="80"/>
                    <a:pt x="266" y="58"/>
                    <a:pt x="276" y="39"/>
                  </a:cubicBezTo>
                  <a:cubicBezTo>
                    <a:pt x="285" y="20"/>
                    <a:pt x="303" y="6"/>
                    <a:pt x="324" y="0"/>
                  </a:cubicBezTo>
                  <a:close/>
                  <a:moveTo>
                    <a:pt x="330" y="3"/>
                  </a:moveTo>
                  <a:cubicBezTo>
                    <a:pt x="338" y="24"/>
                    <a:pt x="339" y="46"/>
                    <a:pt x="329" y="65"/>
                  </a:cubicBezTo>
                  <a:cubicBezTo>
                    <a:pt x="320" y="84"/>
                    <a:pt x="302" y="98"/>
                    <a:pt x="281" y="104"/>
                  </a:cubicBezTo>
                  <a:lnTo>
                    <a:pt x="330" y="3"/>
                  </a:lnTo>
                  <a:close/>
                  <a:moveTo>
                    <a:pt x="439" y="217"/>
                  </a:moveTo>
                  <a:cubicBezTo>
                    <a:pt x="412" y="288"/>
                    <a:pt x="406" y="339"/>
                    <a:pt x="406" y="369"/>
                  </a:cubicBezTo>
                  <a:cubicBezTo>
                    <a:pt x="380" y="369"/>
                    <a:pt x="380" y="369"/>
                    <a:pt x="380" y="369"/>
                  </a:cubicBezTo>
                  <a:cubicBezTo>
                    <a:pt x="386" y="333"/>
                    <a:pt x="401" y="273"/>
                    <a:pt x="439" y="2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3" name="Icon"/>
            <p:cNvSpPr>
              <a:spLocks noChangeAspect="1" noEditPoints="1"/>
            </p:cNvSpPr>
            <p:nvPr/>
          </p:nvSpPr>
          <p:spPr bwMode="auto">
            <a:xfrm>
              <a:off x="18397239" y="6488700"/>
              <a:ext cx="368203" cy="369761"/>
            </a:xfrm>
            <a:custGeom>
              <a:avLst/>
              <a:gdLst>
                <a:gd name="T0" fmla="*/ 0 w 297"/>
                <a:gd name="T1" fmla="*/ 46 h 299"/>
                <a:gd name="T2" fmla="*/ 201 w 297"/>
                <a:gd name="T3" fmla="*/ 299 h 299"/>
                <a:gd name="T4" fmla="*/ 247 w 297"/>
                <a:gd name="T5" fmla="*/ 173 h 299"/>
                <a:gd name="T6" fmla="*/ 297 w 297"/>
                <a:gd name="T7" fmla="*/ 299 h 299"/>
                <a:gd name="T8" fmla="*/ 297 w 297"/>
                <a:gd name="T9" fmla="*/ 0 h 299"/>
                <a:gd name="T10" fmla="*/ 285 w 297"/>
                <a:gd name="T11" fmla="*/ 287 h 299"/>
                <a:gd name="T12" fmla="*/ 259 w 297"/>
                <a:gd name="T13" fmla="*/ 161 h 299"/>
                <a:gd name="T14" fmla="*/ 189 w 297"/>
                <a:gd name="T15" fmla="*/ 287 h 299"/>
                <a:gd name="T16" fmla="*/ 12 w 297"/>
                <a:gd name="T17" fmla="*/ 136 h 299"/>
                <a:gd name="T18" fmla="*/ 47 w 297"/>
                <a:gd name="T19" fmla="*/ 131 h 299"/>
                <a:gd name="T20" fmla="*/ 87 w 297"/>
                <a:gd name="T21" fmla="*/ 131 h 299"/>
                <a:gd name="T22" fmla="*/ 128 w 297"/>
                <a:gd name="T23" fmla="*/ 131 h 299"/>
                <a:gd name="T24" fmla="*/ 168 w 297"/>
                <a:gd name="T25" fmla="*/ 131 h 299"/>
                <a:gd name="T26" fmla="*/ 208 w 297"/>
                <a:gd name="T27" fmla="*/ 131 h 299"/>
                <a:gd name="T28" fmla="*/ 249 w 297"/>
                <a:gd name="T29" fmla="*/ 131 h 299"/>
                <a:gd name="T30" fmla="*/ 285 w 297"/>
                <a:gd name="T31" fmla="*/ 135 h 299"/>
                <a:gd name="T32" fmla="*/ 53 w 297"/>
                <a:gd name="T33" fmla="*/ 114 h 299"/>
                <a:gd name="T34" fmla="*/ 81 w 297"/>
                <a:gd name="T35" fmla="*/ 46 h 299"/>
                <a:gd name="T36" fmla="*/ 67 w 297"/>
                <a:gd name="T37" fmla="*/ 128 h 299"/>
                <a:gd name="T38" fmla="*/ 53 w 297"/>
                <a:gd name="T39" fmla="*/ 114 h 299"/>
                <a:gd name="T40" fmla="*/ 134 w 297"/>
                <a:gd name="T41" fmla="*/ 46 h 299"/>
                <a:gd name="T42" fmla="*/ 161 w 297"/>
                <a:gd name="T43" fmla="*/ 115 h 299"/>
                <a:gd name="T44" fmla="*/ 134 w 297"/>
                <a:gd name="T45" fmla="*/ 115 h 299"/>
                <a:gd name="T46" fmla="*/ 215 w 297"/>
                <a:gd name="T47" fmla="*/ 114 h 299"/>
                <a:gd name="T48" fmla="*/ 242 w 297"/>
                <a:gd name="T49" fmla="*/ 46 h 299"/>
                <a:gd name="T50" fmla="*/ 228 w 297"/>
                <a:gd name="T51" fmla="*/ 128 h 299"/>
                <a:gd name="T52" fmla="*/ 215 w 297"/>
                <a:gd name="T53" fmla="*/ 114 h 299"/>
                <a:gd name="T54" fmla="*/ 284 w 297"/>
                <a:gd name="T55" fmla="*/ 34 h 299"/>
                <a:gd name="T56" fmla="*/ 215 w 297"/>
                <a:gd name="T57" fmla="*/ 34 h 299"/>
                <a:gd name="T58" fmla="*/ 134 w 297"/>
                <a:gd name="T59" fmla="*/ 34 h 299"/>
                <a:gd name="T60" fmla="*/ 53 w 297"/>
                <a:gd name="T61" fmla="*/ 34 h 299"/>
                <a:gd name="T62" fmla="*/ 12 w 297"/>
                <a:gd name="T63" fmla="*/ 13 h 299"/>
                <a:gd name="T64" fmla="*/ 285 w 297"/>
                <a:gd name="T65" fmla="*/ 12 h 299"/>
                <a:gd name="T66" fmla="*/ 35 w 297"/>
                <a:gd name="T67" fmla="*/ 262 h 299"/>
                <a:gd name="T68" fmla="*/ 161 w 297"/>
                <a:gd name="T69" fmla="*/ 161 h 299"/>
                <a:gd name="T70" fmla="*/ 35 w 297"/>
                <a:gd name="T71" fmla="*/ 262 h 299"/>
                <a:gd name="T72" fmla="*/ 149 w 297"/>
                <a:gd name="T73" fmla="*/ 173 h 299"/>
                <a:gd name="T74" fmla="*/ 47 w 297"/>
                <a:gd name="T75" fmla="*/ 25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299">
                  <a:moveTo>
                    <a:pt x="0" y="0"/>
                  </a:moveTo>
                  <a:cubicBezTo>
                    <a:pt x="0" y="46"/>
                    <a:pt x="0" y="46"/>
                    <a:pt x="0" y="46"/>
                  </a:cubicBezTo>
                  <a:cubicBezTo>
                    <a:pt x="0" y="299"/>
                    <a:pt x="0" y="299"/>
                    <a:pt x="0" y="299"/>
                  </a:cubicBezTo>
                  <a:cubicBezTo>
                    <a:pt x="201" y="299"/>
                    <a:pt x="201" y="299"/>
                    <a:pt x="201" y="299"/>
                  </a:cubicBezTo>
                  <a:cubicBezTo>
                    <a:pt x="201" y="173"/>
                    <a:pt x="201" y="173"/>
                    <a:pt x="201" y="173"/>
                  </a:cubicBezTo>
                  <a:cubicBezTo>
                    <a:pt x="247" y="173"/>
                    <a:pt x="247" y="173"/>
                    <a:pt x="247" y="173"/>
                  </a:cubicBezTo>
                  <a:cubicBezTo>
                    <a:pt x="247" y="299"/>
                    <a:pt x="247" y="299"/>
                    <a:pt x="247" y="299"/>
                  </a:cubicBezTo>
                  <a:cubicBezTo>
                    <a:pt x="297" y="299"/>
                    <a:pt x="297" y="299"/>
                    <a:pt x="297" y="299"/>
                  </a:cubicBezTo>
                  <a:cubicBezTo>
                    <a:pt x="297" y="46"/>
                    <a:pt x="297" y="46"/>
                    <a:pt x="297" y="46"/>
                  </a:cubicBezTo>
                  <a:cubicBezTo>
                    <a:pt x="297" y="0"/>
                    <a:pt x="297" y="0"/>
                    <a:pt x="297" y="0"/>
                  </a:cubicBezTo>
                  <a:lnTo>
                    <a:pt x="0" y="0"/>
                  </a:lnTo>
                  <a:close/>
                  <a:moveTo>
                    <a:pt x="285" y="287"/>
                  </a:moveTo>
                  <a:cubicBezTo>
                    <a:pt x="259" y="287"/>
                    <a:pt x="259" y="287"/>
                    <a:pt x="259" y="287"/>
                  </a:cubicBezTo>
                  <a:cubicBezTo>
                    <a:pt x="259" y="161"/>
                    <a:pt x="259" y="161"/>
                    <a:pt x="259" y="161"/>
                  </a:cubicBezTo>
                  <a:cubicBezTo>
                    <a:pt x="189" y="161"/>
                    <a:pt x="189" y="161"/>
                    <a:pt x="189" y="161"/>
                  </a:cubicBezTo>
                  <a:cubicBezTo>
                    <a:pt x="189" y="287"/>
                    <a:pt x="189" y="287"/>
                    <a:pt x="189" y="287"/>
                  </a:cubicBezTo>
                  <a:cubicBezTo>
                    <a:pt x="12" y="287"/>
                    <a:pt x="12" y="287"/>
                    <a:pt x="12" y="287"/>
                  </a:cubicBezTo>
                  <a:cubicBezTo>
                    <a:pt x="12" y="136"/>
                    <a:pt x="12" y="136"/>
                    <a:pt x="12" y="136"/>
                  </a:cubicBezTo>
                  <a:cubicBezTo>
                    <a:pt x="16" y="139"/>
                    <a:pt x="21" y="140"/>
                    <a:pt x="27" y="140"/>
                  </a:cubicBezTo>
                  <a:cubicBezTo>
                    <a:pt x="35" y="140"/>
                    <a:pt x="42" y="137"/>
                    <a:pt x="47" y="131"/>
                  </a:cubicBezTo>
                  <a:cubicBezTo>
                    <a:pt x="52" y="137"/>
                    <a:pt x="59" y="140"/>
                    <a:pt x="67" y="140"/>
                  </a:cubicBezTo>
                  <a:cubicBezTo>
                    <a:pt x="75" y="140"/>
                    <a:pt x="83" y="137"/>
                    <a:pt x="87" y="131"/>
                  </a:cubicBezTo>
                  <a:cubicBezTo>
                    <a:pt x="92" y="137"/>
                    <a:pt x="99" y="140"/>
                    <a:pt x="107" y="140"/>
                  </a:cubicBezTo>
                  <a:cubicBezTo>
                    <a:pt x="116" y="140"/>
                    <a:pt x="123" y="137"/>
                    <a:pt x="128" y="131"/>
                  </a:cubicBezTo>
                  <a:cubicBezTo>
                    <a:pt x="132" y="137"/>
                    <a:pt x="140" y="140"/>
                    <a:pt x="148" y="140"/>
                  </a:cubicBezTo>
                  <a:cubicBezTo>
                    <a:pt x="156" y="140"/>
                    <a:pt x="163" y="137"/>
                    <a:pt x="168" y="131"/>
                  </a:cubicBezTo>
                  <a:cubicBezTo>
                    <a:pt x="173" y="137"/>
                    <a:pt x="180" y="140"/>
                    <a:pt x="188" y="140"/>
                  </a:cubicBezTo>
                  <a:cubicBezTo>
                    <a:pt x="196" y="140"/>
                    <a:pt x="204" y="137"/>
                    <a:pt x="208" y="131"/>
                  </a:cubicBezTo>
                  <a:cubicBezTo>
                    <a:pt x="213" y="137"/>
                    <a:pt x="220" y="140"/>
                    <a:pt x="228" y="140"/>
                  </a:cubicBezTo>
                  <a:cubicBezTo>
                    <a:pt x="237" y="140"/>
                    <a:pt x="244" y="137"/>
                    <a:pt x="249" y="131"/>
                  </a:cubicBezTo>
                  <a:cubicBezTo>
                    <a:pt x="253" y="137"/>
                    <a:pt x="261" y="140"/>
                    <a:pt x="269" y="140"/>
                  </a:cubicBezTo>
                  <a:cubicBezTo>
                    <a:pt x="275" y="140"/>
                    <a:pt x="280" y="138"/>
                    <a:pt x="285" y="135"/>
                  </a:cubicBezTo>
                  <a:lnTo>
                    <a:pt x="285" y="287"/>
                  </a:lnTo>
                  <a:close/>
                  <a:moveTo>
                    <a:pt x="53" y="114"/>
                  </a:moveTo>
                  <a:cubicBezTo>
                    <a:pt x="53" y="46"/>
                    <a:pt x="53" y="46"/>
                    <a:pt x="53" y="46"/>
                  </a:cubicBezTo>
                  <a:cubicBezTo>
                    <a:pt x="81" y="46"/>
                    <a:pt x="81" y="46"/>
                    <a:pt x="81" y="46"/>
                  </a:cubicBezTo>
                  <a:cubicBezTo>
                    <a:pt x="81" y="115"/>
                    <a:pt x="81" y="115"/>
                    <a:pt x="81" y="115"/>
                  </a:cubicBezTo>
                  <a:cubicBezTo>
                    <a:pt x="81" y="122"/>
                    <a:pt x="75" y="128"/>
                    <a:pt x="67" y="128"/>
                  </a:cubicBezTo>
                  <a:cubicBezTo>
                    <a:pt x="60" y="128"/>
                    <a:pt x="53" y="122"/>
                    <a:pt x="53" y="115"/>
                  </a:cubicBezTo>
                  <a:cubicBezTo>
                    <a:pt x="53" y="114"/>
                    <a:pt x="53" y="114"/>
                    <a:pt x="53" y="114"/>
                  </a:cubicBezTo>
                  <a:close/>
                  <a:moveTo>
                    <a:pt x="134" y="114"/>
                  </a:moveTo>
                  <a:cubicBezTo>
                    <a:pt x="134" y="46"/>
                    <a:pt x="134" y="46"/>
                    <a:pt x="134" y="46"/>
                  </a:cubicBezTo>
                  <a:cubicBezTo>
                    <a:pt x="161" y="46"/>
                    <a:pt x="161" y="46"/>
                    <a:pt x="161" y="46"/>
                  </a:cubicBezTo>
                  <a:cubicBezTo>
                    <a:pt x="161" y="115"/>
                    <a:pt x="161" y="115"/>
                    <a:pt x="161" y="115"/>
                  </a:cubicBezTo>
                  <a:cubicBezTo>
                    <a:pt x="161" y="122"/>
                    <a:pt x="155" y="128"/>
                    <a:pt x="148" y="128"/>
                  </a:cubicBezTo>
                  <a:cubicBezTo>
                    <a:pt x="140" y="128"/>
                    <a:pt x="134" y="122"/>
                    <a:pt x="134" y="115"/>
                  </a:cubicBezTo>
                  <a:cubicBezTo>
                    <a:pt x="134" y="114"/>
                    <a:pt x="134" y="114"/>
                    <a:pt x="134" y="114"/>
                  </a:cubicBezTo>
                  <a:close/>
                  <a:moveTo>
                    <a:pt x="215" y="114"/>
                  </a:moveTo>
                  <a:cubicBezTo>
                    <a:pt x="215" y="46"/>
                    <a:pt x="215" y="46"/>
                    <a:pt x="215" y="46"/>
                  </a:cubicBezTo>
                  <a:cubicBezTo>
                    <a:pt x="242" y="46"/>
                    <a:pt x="242" y="46"/>
                    <a:pt x="242" y="46"/>
                  </a:cubicBezTo>
                  <a:cubicBezTo>
                    <a:pt x="242" y="115"/>
                    <a:pt x="242" y="115"/>
                    <a:pt x="242" y="115"/>
                  </a:cubicBezTo>
                  <a:cubicBezTo>
                    <a:pt x="242" y="122"/>
                    <a:pt x="236" y="128"/>
                    <a:pt x="228" y="128"/>
                  </a:cubicBezTo>
                  <a:cubicBezTo>
                    <a:pt x="221" y="128"/>
                    <a:pt x="215" y="122"/>
                    <a:pt x="215" y="115"/>
                  </a:cubicBezTo>
                  <a:cubicBezTo>
                    <a:pt x="215" y="114"/>
                    <a:pt x="215" y="114"/>
                    <a:pt x="215" y="114"/>
                  </a:cubicBezTo>
                  <a:close/>
                  <a:moveTo>
                    <a:pt x="285" y="34"/>
                  </a:moveTo>
                  <a:cubicBezTo>
                    <a:pt x="284" y="34"/>
                    <a:pt x="284" y="34"/>
                    <a:pt x="284" y="34"/>
                  </a:cubicBezTo>
                  <a:cubicBezTo>
                    <a:pt x="242" y="34"/>
                    <a:pt x="242" y="34"/>
                    <a:pt x="242" y="34"/>
                  </a:cubicBezTo>
                  <a:cubicBezTo>
                    <a:pt x="215" y="34"/>
                    <a:pt x="215" y="34"/>
                    <a:pt x="215" y="34"/>
                  </a:cubicBezTo>
                  <a:cubicBezTo>
                    <a:pt x="161" y="34"/>
                    <a:pt x="161" y="34"/>
                    <a:pt x="161" y="34"/>
                  </a:cubicBezTo>
                  <a:cubicBezTo>
                    <a:pt x="134" y="34"/>
                    <a:pt x="134" y="34"/>
                    <a:pt x="134" y="34"/>
                  </a:cubicBezTo>
                  <a:cubicBezTo>
                    <a:pt x="81" y="34"/>
                    <a:pt x="81" y="34"/>
                    <a:pt x="81" y="34"/>
                  </a:cubicBezTo>
                  <a:cubicBezTo>
                    <a:pt x="53" y="34"/>
                    <a:pt x="53" y="34"/>
                    <a:pt x="53" y="34"/>
                  </a:cubicBezTo>
                  <a:cubicBezTo>
                    <a:pt x="12" y="34"/>
                    <a:pt x="12" y="34"/>
                    <a:pt x="12" y="34"/>
                  </a:cubicBezTo>
                  <a:cubicBezTo>
                    <a:pt x="12" y="13"/>
                    <a:pt x="12" y="13"/>
                    <a:pt x="12" y="13"/>
                  </a:cubicBezTo>
                  <a:cubicBezTo>
                    <a:pt x="12" y="12"/>
                    <a:pt x="12" y="12"/>
                    <a:pt x="12" y="12"/>
                  </a:cubicBezTo>
                  <a:cubicBezTo>
                    <a:pt x="285" y="12"/>
                    <a:pt x="285" y="12"/>
                    <a:pt x="285" y="12"/>
                  </a:cubicBezTo>
                  <a:lnTo>
                    <a:pt x="285" y="34"/>
                  </a:lnTo>
                  <a:close/>
                  <a:moveTo>
                    <a:pt x="35" y="262"/>
                  </a:moveTo>
                  <a:cubicBezTo>
                    <a:pt x="161" y="262"/>
                    <a:pt x="161" y="262"/>
                    <a:pt x="161" y="262"/>
                  </a:cubicBezTo>
                  <a:cubicBezTo>
                    <a:pt x="161" y="161"/>
                    <a:pt x="161" y="161"/>
                    <a:pt x="161" y="161"/>
                  </a:cubicBezTo>
                  <a:cubicBezTo>
                    <a:pt x="35" y="161"/>
                    <a:pt x="35" y="161"/>
                    <a:pt x="35" y="161"/>
                  </a:cubicBezTo>
                  <a:lnTo>
                    <a:pt x="35" y="262"/>
                  </a:lnTo>
                  <a:close/>
                  <a:moveTo>
                    <a:pt x="47" y="173"/>
                  </a:moveTo>
                  <a:cubicBezTo>
                    <a:pt x="149" y="173"/>
                    <a:pt x="149" y="173"/>
                    <a:pt x="149" y="173"/>
                  </a:cubicBezTo>
                  <a:cubicBezTo>
                    <a:pt x="149" y="250"/>
                    <a:pt x="149" y="250"/>
                    <a:pt x="149" y="250"/>
                  </a:cubicBezTo>
                  <a:cubicBezTo>
                    <a:pt x="47" y="250"/>
                    <a:pt x="47" y="250"/>
                    <a:pt x="47" y="250"/>
                  </a:cubicBezTo>
                  <a:lnTo>
                    <a:pt x="4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4" name="Icon"/>
            <p:cNvSpPr>
              <a:spLocks noEditPoints="1"/>
            </p:cNvSpPr>
            <p:nvPr/>
          </p:nvSpPr>
          <p:spPr bwMode="auto">
            <a:xfrm>
              <a:off x="12062533" y="5859782"/>
              <a:ext cx="434076" cy="436023"/>
            </a:xfrm>
            <a:custGeom>
              <a:avLst/>
              <a:gdLst>
                <a:gd name="T0" fmla="*/ 60 w 186"/>
                <a:gd name="T1" fmla="*/ 94 h 187"/>
                <a:gd name="T2" fmla="*/ 126 w 186"/>
                <a:gd name="T3" fmla="*/ 94 h 187"/>
                <a:gd name="T4" fmla="*/ 101 w 186"/>
                <a:gd name="T5" fmla="*/ 44 h 187"/>
                <a:gd name="T6" fmla="*/ 93 w 186"/>
                <a:gd name="T7" fmla="*/ 0 h 187"/>
                <a:gd name="T8" fmla="*/ 85 w 186"/>
                <a:gd name="T9" fmla="*/ 44 h 187"/>
                <a:gd name="T10" fmla="*/ 101 w 186"/>
                <a:gd name="T11" fmla="*/ 44 h 187"/>
                <a:gd name="T12" fmla="*/ 101 w 186"/>
                <a:gd name="T13" fmla="*/ 144 h 187"/>
                <a:gd name="T14" fmla="*/ 85 w 186"/>
                <a:gd name="T15" fmla="*/ 144 h 187"/>
                <a:gd name="T16" fmla="*/ 93 w 186"/>
                <a:gd name="T17" fmla="*/ 187 h 187"/>
                <a:gd name="T18" fmla="*/ 73 w 186"/>
                <a:gd name="T19" fmla="*/ 58 h 187"/>
                <a:gd name="T20" fmla="*/ 57 w 186"/>
                <a:gd name="T21" fmla="*/ 16 h 187"/>
                <a:gd name="T22" fmla="*/ 43 w 186"/>
                <a:gd name="T23" fmla="*/ 24 h 187"/>
                <a:gd name="T24" fmla="*/ 69 w 186"/>
                <a:gd name="T25" fmla="*/ 59 h 187"/>
                <a:gd name="T26" fmla="*/ 140 w 186"/>
                <a:gd name="T27" fmla="*/ 175 h 187"/>
                <a:gd name="T28" fmla="*/ 125 w 186"/>
                <a:gd name="T29" fmla="*/ 133 h 187"/>
                <a:gd name="T30" fmla="*/ 110 w 186"/>
                <a:gd name="T31" fmla="*/ 141 h 187"/>
                <a:gd name="T32" fmla="*/ 136 w 186"/>
                <a:gd name="T33" fmla="*/ 176 h 187"/>
                <a:gd name="T34" fmla="*/ 57 w 186"/>
                <a:gd name="T35" fmla="*/ 74 h 187"/>
                <a:gd name="T36" fmla="*/ 24 w 186"/>
                <a:gd name="T37" fmla="*/ 44 h 187"/>
                <a:gd name="T38" fmla="*/ 15 w 186"/>
                <a:gd name="T39" fmla="*/ 58 h 187"/>
                <a:gd name="T40" fmla="*/ 50 w 186"/>
                <a:gd name="T41" fmla="*/ 78 h 187"/>
                <a:gd name="T42" fmla="*/ 174 w 186"/>
                <a:gd name="T43" fmla="*/ 141 h 187"/>
                <a:gd name="T44" fmla="*/ 141 w 186"/>
                <a:gd name="T45" fmla="*/ 111 h 187"/>
                <a:gd name="T46" fmla="*/ 132 w 186"/>
                <a:gd name="T47" fmla="*/ 125 h 187"/>
                <a:gd name="T48" fmla="*/ 167 w 186"/>
                <a:gd name="T49" fmla="*/ 145 h 187"/>
                <a:gd name="T50" fmla="*/ 51 w 186"/>
                <a:gd name="T51" fmla="*/ 94 h 187"/>
                <a:gd name="T52" fmla="*/ 8 w 186"/>
                <a:gd name="T53" fmla="*/ 85 h 187"/>
                <a:gd name="T54" fmla="*/ 8 w 186"/>
                <a:gd name="T55" fmla="*/ 102 h 187"/>
                <a:gd name="T56" fmla="*/ 51 w 186"/>
                <a:gd name="T57" fmla="*/ 94 h 187"/>
                <a:gd name="T58" fmla="*/ 178 w 186"/>
                <a:gd name="T59" fmla="*/ 85 h 187"/>
                <a:gd name="T60" fmla="*/ 135 w 186"/>
                <a:gd name="T61" fmla="*/ 94 h 187"/>
                <a:gd name="T62" fmla="*/ 178 w 186"/>
                <a:gd name="T63" fmla="*/ 102 h 187"/>
                <a:gd name="T64" fmla="*/ 125 w 186"/>
                <a:gd name="T65" fmla="*/ 55 h 187"/>
                <a:gd name="T66" fmla="*/ 140 w 186"/>
                <a:gd name="T67" fmla="*/ 13 h 187"/>
                <a:gd name="T68" fmla="*/ 110 w 186"/>
                <a:gd name="T69" fmla="*/ 46 h 187"/>
                <a:gd name="T70" fmla="*/ 118 w 186"/>
                <a:gd name="T71" fmla="*/ 59 h 187"/>
                <a:gd name="T72" fmla="*/ 57 w 186"/>
                <a:gd name="T73" fmla="*/ 172 h 187"/>
                <a:gd name="T74" fmla="*/ 73 w 186"/>
                <a:gd name="T75" fmla="*/ 130 h 187"/>
                <a:gd name="T76" fmla="*/ 43 w 186"/>
                <a:gd name="T77" fmla="*/ 163 h 187"/>
                <a:gd name="T78" fmla="*/ 50 w 186"/>
                <a:gd name="T79" fmla="*/ 176 h 187"/>
                <a:gd name="T80" fmla="*/ 141 w 186"/>
                <a:gd name="T81" fmla="*/ 76 h 187"/>
                <a:gd name="T82" fmla="*/ 174 w 186"/>
                <a:gd name="T83" fmla="*/ 46 h 187"/>
                <a:gd name="T84" fmla="*/ 132 w 186"/>
                <a:gd name="T85" fmla="*/ 62 h 187"/>
                <a:gd name="T86" fmla="*/ 136 w 186"/>
                <a:gd name="T87" fmla="*/ 78 h 187"/>
                <a:gd name="T88" fmla="*/ 24 w 186"/>
                <a:gd name="T89" fmla="*/ 144 h 187"/>
                <a:gd name="T90" fmla="*/ 57 w 186"/>
                <a:gd name="T91" fmla="*/ 114 h 187"/>
                <a:gd name="T92" fmla="*/ 15 w 186"/>
                <a:gd name="T93" fmla="*/ 130 h 187"/>
                <a:gd name="T94" fmla="*/ 19 w 186"/>
                <a:gd name="T9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87">
                  <a:moveTo>
                    <a:pt x="93" y="127"/>
                  </a:moveTo>
                  <a:cubicBezTo>
                    <a:pt x="75" y="127"/>
                    <a:pt x="60" y="112"/>
                    <a:pt x="60" y="94"/>
                  </a:cubicBezTo>
                  <a:cubicBezTo>
                    <a:pt x="60" y="75"/>
                    <a:pt x="75" y="60"/>
                    <a:pt x="93" y="60"/>
                  </a:cubicBezTo>
                  <a:cubicBezTo>
                    <a:pt x="111" y="60"/>
                    <a:pt x="126" y="75"/>
                    <a:pt x="126" y="94"/>
                  </a:cubicBezTo>
                  <a:cubicBezTo>
                    <a:pt x="126" y="112"/>
                    <a:pt x="111" y="127"/>
                    <a:pt x="93" y="127"/>
                  </a:cubicBezTo>
                  <a:moveTo>
                    <a:pt x="101" y="44"/>
                  </a:moveTo>
                  <a:cubicBezTo>
                    <a:pt x="101" y="9"/>
                    <a:pt x="101" y="9"/>
                    <a:pt x="101" y="9"/>
                  </a:cubicBezTo>
                  <a:cubicBezTo>
                    <a:pt x="101" y="4"/>
                    <a:pt x="98" y="0"/>
                    <a:pt x="93" y="0"/>
                  </a:cubicBezTo>
                  <a:cubicBezTo>
                    <a:pt x="88" y="0"/>
                    <a:pt x="85" y="4"/>
                    <a:pt x="85" y="9"/>
                  </a:cubicBezTo>
                  <a:cubicBezTo>
                    <a:pt x="85" y="44"/>
                    <a:pt x="85" y="44"/>
                    <a:pt x="85" y="44"/>
                  </a:cubicBezTo>
                  <a:cubicBezTo>
                    <a:pt x="85" y="48"/>
                    <a:pt x="88" y="52"/>
                    <a:pt x="93" y="52"/>
                  </a:cubicBezTo>
                  <a:cubicBezTo>
                    <a:pt x="98" y="52"/>
                    <a:pt x="101" y="48"/>
                    <a:pt x="101" y="44"/>
                  </a:cubicBezTo>
                  <a:close/>
                  <a:moveTo>
                    <a:pt x="101" y="179"/>
                  </a:moveTo>
                  <a:cubicBezTo>
                    <a:pt x="101" y="144"/>
                    <a:pt x="101" y="144"/>
                    <a:pt x="101" y="144"/>
                  </a:cubicBezTo>
                  <a:cubicBezTo>
                    <a:pt x="101" y="139"/>
                    <a:pt x="98" y="136"/>
                    <a:pt x="93" y="136"/>
                  </a:cubicBezTo>
                  <a:cubicBezTo>
                    <a:pt x="88" y="136"/>
                    <a:pt x="85" y="139"/>
                    <a:pt x="85" y="144"/>
                  </a:cubicBezTo>
                  <a:cubicBezTo>
                    <a:pt x="85" y="179"/>
                    <a:pt x="85" y="179"/>
                    <a:pt x="85" y="179"/>
                  </a:cubicBezTo>
                  <a:cubicBezTo>
                    <a:pt x="85" y="183"/>
                    <a:pt x="88" y="187"/>
                    <a:pt x="93" y="187"/>
                  </a:cubicBezTo>
                  <a:cubicBezTo>
                    <a:pt x="98" y="187"/>
                    <a:pt x="101" y="183"/>
                    <a:pt x="101" y="179"/>
                  </a:cubicBezTo>
                  <a:close/>
                  <a:moveTo>
                    <a:pt x="73" y="58"/>
                  </a:moveTo>
                  <a:cubicBezTo>
                    <a:pt x="77" y="55"/>
                    <a:pt x="78" y="50"/>
                    <a:pt x="76" y="46"/>
                  </a:cubicBezTo>
                  <a:cubicBezTo>
                    <a:pt x="57" y="16"/>
                    <a:pt x="57" y="16"/>
                    <a:pt x="57" y="16"/>
                  </a:cubicBezTo>
                  <a:cubicBezTo>
                    <a:pt x="55" y="12"/>
                    <a:pt x="50" y="10"/>
                    <a:pt x="46" y="13"/>
                  </a:cubicBezTo>
                  <a:cubicBezTo>
                    <a:pt x="42" y="15"/>
                    <a:pt x="40" y="20"/>
                    <a:pt x="43" y="24"/>
                  </a:cubicBezTo>
                  <a:cubicBezTo>
                    <a:pt x="61" y="55"/>
                    <a:pt x="61" y="55"/>
                    <a:pt x="61" y="55"/>
                  </a:cubicBezTo>
                  <a:cubicBezTo>
                    <a:pt x="63" y="57"/>
                    <a:pt x="66" y="59"/>
                    <a:pt x="69" y="59"/>
                  </a:cubicBezTo>
                  <a:cubicBezTo>
                    <a:pt x="70" y="59"/>
                    <a:pt x="72" y="58"/>
                    <a:pt x="73" y="58"/>
                  </a:cubicBezTo>
                  <a:close/>
                  <a:moveTo>
                    <a:pt x="140" y="175"/>
                  </a:moveTo>
                  <a:cubicBezTo>
                    <a:pt x="144" y="172"/>
                    <a:pt x="146" y="167"/>
                    <a:pt x="143" y="163"/>
                  </a:cubicBezTo>
                  <a:cubicBezTo>
                    <a:pt x="125" y="133"/>
                    <a:pt x="125" y="133"/>
                    <a:pt x="125" y="133"/>
                  </a:cubicBezTo>
                  <a:cubicBezTo>
                    <a:pt x="122" y="129"/>
                    <a:pt x="117" y="127"/>
                    <a:pt x="113" y="130"/>
                  </a:cubicBezTo>
                  <a:cubicBezTo>
                    <a:pt x="109" y="132"/>
                    <a:pt x="108" y="137"/>
                    <a:pt x="110" y="141"/>
                  </a:cubicBezTo>
                  <a:cubicBezTo>
                    <a:pt x="129" y="172"/>
                    <a:pt x="129" y="172"/>
                    <a:pt x="129" y="172"/>
                  </a:cubicBezTo>
                  <a:cubicBezTo>
                    <a:pt x="130" y="174"/>
                    <a:pt x="133" y="176"/>
                    <a:pt x="136" y="176"/>
                  </a:cubicBezTo>
                  <a:cubicBezTo>
                    <a:pt x="138" y="176"/>
                    <a:pt x="139" y="175"/>
                    <a:pt x="140" y="175"/>
                  </a:cubicBezTo>
                  <a:close/>
                  <a:moveTo>
                    <a:pt x="57" y="74"/>
                  </a:moveTo>
                  <a:cubicBezTo>
                    <a:pt x="59" y="70"/>
                    <a:pt x="58" y="64"/>
                    <a:pt x="54" y="62"/>
                  </a:cubicBezTo>
                  <a:cubicBezTo>
                    <a:pt x="24" y="44"/>
                    <a:pt x="24" y="44"/>
                    <a:pt x="24" y="44"/>
                  </a:cubicBezTo>
                  <a:cubicBezTo>
                    <a:pt x="20" y="41"/>
                    <a:pt x="15" y="42"/>
                    <a:pt x="12" y="46"/>
                  </a:cubicBezTo>
                  <a:cubicBezTo>
                    <a:pt x="10" y="50"/>
                    <a:pt x="11" y="55"/>
                    <a:pt x="15" y="58"/>
                  </a:cubicBezTo>
                  <a:cubicBezTo>
                    <a:pt x="45" y="76"/>
                    <a:pt x="45" y="76"/>
                    <a:pt x="45" y="76"/>
                  </a:cubicBezTo>
                  <a:cubicBezTo>
                    <a:pt x="47" y="77"/>
                    <a:pt x="48" y="78"/>
                    <a:pt x="50" y="78"/>
                  </a:cubicBezTo>
                  <a:cubicBezTo>
                    <a:pt x="53" y="78"/>
                    <a:pt x="55" y="76"/>
                    <a:pt x="57" y="74"/>
                  </a:cubicBezTo>
                  <a:close/>
                  <a:moveTo>
                    <a:pt x="174" y="141"/>
                  </a:moveTo>
                  <a:cubicBezTo>
                    <a:pt x="176" y="137"/>
                    <a:pt x="175" y="132"/>
                    <a:pt x="171" y="130"/>
                  </a:cubicBezTo>
                  <a:cubicBezTo>
                    <a:pt x="141" y="111"/>
                    <a:pt x="141" y="111"/>
                    <a:pt x="141" y="111"/>
                  </a:cubicBezTo>
                  <a:cubicBezTo>
                    <a:pt x="137" y="109"/>
                    <a:pt x="132" y="110"/>
                    <a:pt x="129" y="114"/>
                  </a:cubicBezTo>
                  <a:cubicBezTo>
                    <a:pt x="127" y="118"/>
                    <a:pt x="128" y="123"/>
                    <a:pt x="132" y="125"/>
                  </a:cubicBezTo>
                  <a:cubicBezTo>
                    <a:pt x="162" y="144"/>
                    <a:pt x="162" y="144"/>
                    <a:pt x="162" y="144"/>
                  </a:cubicBezTo>
                  <a:cubicBezTo>
                    <a:pt x="164" y="145"/>
                    <a:pt x="165" y="145"/>
                    <a:pt x="167" y="145"/>
                  </a:cubicBezTo>
                  <a:cubicBezTo>
                    <a:pt x="170" y="145"/>
                    <a:pt x="172" y="144"/>
                    <a:pt x="174" y="141"/>
                  </a:cubicBezTo>
                  <a:close/>
                  <a:moveTo>
                    <a:pt x="51" y="94"/>
                  </a:moveTo>
                  <a:cubicBezTo>
                    <a:pt x="51" y="89"/>
                    <a:pt x="47" y="85"/>
                    <a:pt x="43" y="85"/>
                  </a:cubicBezTo>
                  <a:cubicBezTo>
                    <a:pt x="8" y="85"/>
                    <a:pt x="8" y="85"/>
                    <a:pt x="8" y="85"/>
                  </a:cubicBezTo>
                  <a:cubicBezTo>
                    <a:pt x="4" y="85"/>
                    <a:pt x="0" y="89"/>
                    <a:pt x="0" y="94"/>
                  </a:cubicBezTo>
                  <a:cubicBezTo>
                    <a:pt x="0" y="98"/>
                    <a:pt x="4" y="102"/>
                    <a:pt x="8" y="102"/>
                  </a:cubicBezTo>
                  <a:cubicBezTo>
                    <a:pt x="43" y="102"/>
                    <a:pt x="43" y="102"/>
                    <a:pt x="43" y="102"/>
                  </a:cubicBezTo>
                  <a:cubicBezTo>
                    <a:pt x="47" y="102"/>
                    <a:pt x="51" y="98"/>
                    <a:pt x="51" y="94"/>
                  </a:cubicBezTo>
                  <a:close/>
                  <a:moveTo>
                    <a:pt x="186" y="94"/>
                  </a:moveTo>
                  <a:cubicBezTo>
                    <a:pt x="186" y="89"/>
                    <a:pt x="183" y="85"/>
                    <a:pt x="178" y="85"/>
                  </a:cubicBezTo>
                  <a:cubicBezTo>
                    <a:pt x="143" y="85"/>
                    <a:pt x="143" y="85"/>
                    <a:pt x="143" y="85"/>
                  </a:cubicBezTo>
                  <a:cubicBezTo>
                    <a:pt x="139" y="85"/>
                    <a:pt x="135" y="89"/>
                    <a:pt x="135" y="94"/>
                  </a:cubicBezTo>
                  <a:cubicBezTo>
                    <a:pt x="135" y="98"/>
                    <a:pt x="139" y="102"/>
                    <a:pt x="143" y="102"/>
                  </a:cubicBezTo>
                  <a:cubicBezTo>
                    <a:pt x="178" y="102"/>
                    <a:pt x="178" y="102"/>
                    <a:pt x="178" y="102"/>
                  </a:cubicBezTo>
                  <a:cubicBezTo>
                    <a:pt x="183" y="102"/>
                    <a:pt x="186" y="98"/>
                    <a:pt x="186" y="94"/>
                  </a:cubicBezTo>
                  <a:close/>
                  <a:moveTo>
                    <a:pt x="125" y="55"/>
                  </a:moveTo>
                  <a:cubicBezTo>
                    <a:pt x="143" y="24"/>
                    <a:pt x="143" y="24"/>
                    <a:pt x="143" y="24"/>
                  </a:cubicBezTo>
                  <a:cubicBezTo>
                    <a:pt x="146" y="20"/>
                    <a:pt x="144" y="15"/>
                    <a:pt x="140" y="13"/>
                  </a:cubicBezTo>
                  <a:cubicBezTo>
                    <a:pt x="136" y="10"/>
                    <a:pt x="131" y="12"/>
                    <a:pt x="129" y="16"/>
                  </a:cubicBezTo>
                  <a:cubicBezTo>
                    <a:pt x="110" y="46"/>
                    <a:pt x="110" y="46"/>
                    <a:pt x="110" y="46"/>
                  </a:cubicBezTo>
                  <a:cubicBezTo>
                    <a:pt x="108" y="50"/>
                    <a:pt x="109" y="55"/>
                    <a:pt x="113" y="58"/>
                  </a:cubicBezTo>
                  <a:cubicBezTo>
                    <a:pt x="115" y="58"/>
                    <a:pt x="116" y="59"/>
                    <a:pt x="118" y="59"/>
                  </a:cubicBezTo>
                  <a:cubicBezTo>
                    <a:pt x="120" y="59"/>
                    <a:pt x="123" y="57"/>
                    <a:pt x="125" y="55"/>
                  </a:cubicBezTo>
                  <a:close/>
                  <a:moveTo>
                    <a:pt x="57" y="172"/>
                  </a:moveTo>
                  <a:cubicBezTo>
                    <a:pt x="76" y="141"/>
                    <a:pt x="76" y="141"/>
                    <a:pt x="76" y="141"/>
                  </a:cubicBezTo>
                  <a:cubicBezTo>
                    <a:pt x="78" y="137"/>
                    <a:pt x="77" y="132"/>
                    <a:pt x="73" y="130"/>
                  </a:cubicBezTo>
                  <a:cubicBezTo>
                    <a:pt x="69" y="127"/>
                    <a:pt x="64" y="129"/>
                    <a:pt x="61" y="133"/>
                  </a:cubicBezTo>
                  <a:cubicBezTo>
                    <a:pt x="43" y="163"/>
                    <a:pt x="43" y="163"/>
                    <a:pt x="43" y="163"/>
                  </a:cubicBezTo>
                  <a:cubicBezTo>
                    <a:pt x="40" y="167"/>
                    <a:pt x="42" y="172"/>
                    <a:pt x="46" y="175"/>
                  </a:cubicBezTo>
                  <a:cubicBezTo>
                    <a:pt x="47" y="175"/>
                    <a:pt x="49" y="176"/>
                    <a:pt x="50" y="176"/>
                  </a:cubicBezTo>
                  <a:cubicBezTo>
                    <a:pt x="53" y="176"/>
                    <a:pt x="56" y="174"/>
                    <a:pt x="57" y="172"/>
                  </a:cubicBezTo>
                  <a:close/>
                  <a:moveTo>
                    <a:pt x="141" y="76"/>
                  </a:moveTo>
                  <a:cubicBezTo>
                    <a:pt x="171" y="58"/>
                    <a:pt x="171" y="58"/>
                    <a:pt x="171" y="58"/>
                  </a:cubicBezTo>
                  <a:cubicBezTo>
                    <a:pt x="175" y="55"/>
                    <a:pt x="176" y="50"/>
                    <a:pt x="174" y="46"/>
                  </a:cubicBezTo>
                  <a:cubicBezTo>
                    <a:pt x="172" y="42"/>
                    <a:pt x="166" y="41"/>
                    <a:pt x="162" y="44"/>
                  </a:cubicBezTo>
                  <a:cubicBezTo>
                    <a:pt x="132" y="62"/>
                    <a:pt x="132" y="62"/>
                    <a:pt x="132" y="62"/>
                  </a:cubicBezTo>
                  <a:cubicBezTo>
                    <a:pt x="128" y="64"/>
                    <a:pt x="127" y="70"/>
                    <a:pt x="129" y="74"/>
                  </a:cubicBezTo>
                  <a:cubicBezTo>
                    <a:pt x="131" y="76"/>
                    <a:pt x="134" y="78"/>
                    <a:pt x="136" y="78"/>
                  </a:cubicBezTo>
                  <a:cubicBezTo>
                    <a:pt x="138" y="78"/>
                    <a:pt x="139" y="77"/>
                    <a:pt x="141" y="76"/>
                  </a:cubicBezTo>
                  <a:close/>
                  <a:moveTo>
                    <a:pt x="24" y="144"/>
                  </a:moveTo>
                  <a:cubicBezTo>
                    <a:pt x="54" y="125"/>
                    <a:pt x="54" y="125"/>
                    <a:pt x="54" y="125"/>
                  </a:cubicBezTo>
                  <a:cubicBezTo>
                    <a:pt x="58" y="123"/>
                    <a:pt x="59" y="118"/>
                    <a:pt x="57" y="114"/>
                  </a:cubicBezTo>
                  <a:cubicBezTo>
                    <a:pt x="54" y="110"/>
                    <a:pt x="49" y="109"/>
                    <a:pt x="45" y="111"/>
                  </a:cubicBezTo>
                  <a:cubicBezTo>
                    <a:pt x="15" y="130"/>
                    <a:pt x="15" y="130"/>
                    <a:pt x="15" y="130"/>
                  </a:cubicBezTo>
                  <a:cubicBezTo>
                    <a:pt x="11" y="132"/>
                    <a:pt x="10" y="137"/>
                    <a:pt x="12" y="141"/>
                  </a:cubicBezTo>
                  <a:cubicBezTo>
                    <a:pt x="14" y="144"/>
                    <a:pt x="17" y="145"/>
                    <a:pt x="19" y="145"/>
                  </a:cubicBezTo>
                  <a:cubicBezTo>
                    <a:pt x="21" y="145"/>
                    <a:pt x="22" y="145"/>
                    <a:pt x="24"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5" name="Icon"/>
            <p:cNvSpPr>
              <a:spLocks noChangeAspect="1" noEditPoints="1"/>
            </p:cNvSpPr>
            <p:nvPr/>
          </p:nvSpPr>
          <p:spPr bwMode="auto">
            <a:xfrm>
              <a:off x="15741131" y="6465839"/>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6" name="Icon"/>
            <p:cNvSpPr>
              <a:spLocks noChangeAspect="1" noEditPoints="1"/>
            </p:cNvSpPr>
            <p:nvPr/>
          </p:nvSpPr>
          <p:spPr bwMode="auto">
            <a:xfrm>
              <a:off x="15008184" y="6489479"/>
              <a:ext cx="571429" cy="368203"/>
            </a:xfrm>
            <a:custGeom>
              <a:avLst/>
              <a:gdLst>
                <a:gd name="T0" fmla="*/ 211 w 421"/>
                <a:gd name="T1" fmla="*/ 0 h 270"/>
                <a:gd name="T2" fmla="*/ 421 w 421"/>
                <a:gd name="T3" fmla="*/ 87 h 270"/>
                <a:gd name="T4" fmla="*/ 211 w 421"/>
                <a:gd name="T5" fmla="*/ 174 h 270"/>
                <a:gd name="T6" fmla="*/ 96 w 421"/>
                <a:gd name="T7" fmla="*/ 127 h 270"/>
                <a:gd name="T8" fmla="*/ 203 w 421"/>
                <a:gd name="T9" fmla="*/ 82 h 270"/>
                <a:gd name="T10" fmla="*/ 206 w 421"/>
                <a:gd name="T11" fmla="*/ 76 h 270"/>
                <a:gd name="T12" fmla="*/ 200 w 421"/>
                <a:gd name="T13" fmla="*/ 74 h 270"/>
                <a:gd name="T14" fmla="*/ 84 w 421"/>
                <a:gd name="T15" fmla="*/ 122 h 270"/>
                <a:gd name="T16" fmla="*/ 0 w 421"/>
                <a:gd name="T17" fmla="*/ 87 h 270"/>
                <a:gd name="T18" fmla="*/ 211 w 421"/>
                <a:gd name="T19" fmla="*/ 0 h 270"/>
                <a:gd name="T20" fmla="*/ 211 w 421"/>
                <a:gd name="T21" fmla="*/ 184 h 270"/>
                <a:gd name="T22" fmla="*/ 209 w 421"/>
                <a:gd name="T23" fmla="*/ 184 h 270"/>
                <a:gd name="T24" fmla="*/ 103 w 421"/>
                <a:gd name="T25" fmla="*/ 140 h 270"/>
                <a:gd name="T26" fmla="*/ 103 w 421"/>
                <a:gd name="T27" fmla="*/ 209 h 270"/>
                <a:gd name="T28" fmla="*/ 209 w 421"/>
                <a:gd name="T29" fmla="*/ 267 h 270"/>
                <a:gd name="T30" fmla="*/ 314 w 421"/>
                <a:gd name="T31" fmla="*/ 209 h 270"/>
                <a:gd name="T32" fmla="*/ 314 w 421"/>
                <a:gd name="T33" fmla="*/ 142 h 270"/>
                <a:gd name="T34" fmla="*/ 212 w 421"/>
                <a:gd name="T35" fmla="*/ 184 h 270"/>
                <a:gd name="T36" fmla="*/ 211 w 421"/>
                <a:gd name="T37" fmla="*/ 184 h 270"/>
                <a:gd name="T38" fmla="*/ 87 w 421"/>
                <a:gd name="T39" fmla="*/ 270 h 270"/>
                <a:gd name="T40" fmla="*/ 73 w 421"/>
                <a:gd name="T41" fmla="*/ 165 h 270"/>
                <a:gd name="T42" fmla="*/ 85 w 421"/>
                <a:gd name="T43" fmla="*/ 146 h 270"/>
                <a:gd name="T44" fmla="*/ 65 w 421"/>
                <a:gd name="T45" fmla="*/ 125 h 270"/>
                <a:gd name="T46" fmla="*/ 45 w 421"/>
                <a:gd name="T47" fmla="*/ 146 h 270"/>
                <a:gd name="T48" fmla="*/ 57 w 421"/>
                <a:gd name="T49" fmla="*/ 165 h 270"/>
                <a:gd name="T50" fmla="*/ 43 w 421"/>
                <a:gd name="T51" fmla="*/ 270 h 270"/>
                <a:gd name="T52" fmla="*/ 87 w 421"/>
                <a:gd name="T53"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270">
                  <a:moveTo>
                    <a:pt x="211" y="0"/>
                  </a:moveTo>
                  <a:cubicBezTo>
                    <a:pt x="421" y="87"/>
                    <a:pt x="421" y="87"/>
                    <a:pt x="421" y="87"/>
                  </a:cubicBezTo>
                  <a:cubicBezTo>
                    <a:pt x="211" y="174"/>
                    <a:pt x="211" y="174"/>
                    <a:pt x="211" y="174"/>
                  </a:cubicBezTo>
                  <a:cubicBezTo>
                    <a:pt x="96" y="127"/>
                    <a:pt x="96" y="127"/>
                    <a:pt x="96" y="127"/>
                  </a:cubicBezTo>
                  <a:cubicBezTo>
                    <a:pt x="203" y="82"/>
                    <a:pt x="203" y="82"/>
                    <a:pt x="203" y="82"/>
                  </a:cubicBezTo>
                  <a:cubicBezTo>
                    <a:pt x="206" y="81"/>
                    <a:pt x="207" y="79"/>
                    <a:pt x="206" y="76"/>
                  </a:cubicBezTo>
                  <a:cubicBezTo>
                    <a:pt x="205" y="74"/>
                    <a:pt x="202" y="73"/>
                    <a:pt x="200" y="74"/>
                  </a:cubicBezTo>
                  <a:cubicBezTo>
                    <a:pt x="84" y="122"/>
                    <a:pt x="84" y="122"/>
                    <a:pt x="84" y="122"/>
                  </a:cubicBezTo>
                  <a:cubicBezTo>
                    <a:pt x="0" y="87"/>
                    <a:pt x="0" y="87"/>
                    <a:pt x="0" y="87"/>
                  </a:cubicBezTo>
                  <a:lnTo>
                    <a:pt x="211" y="0"/>
                  </a:lnTo>
                  <a:close/>
                  <a:moveTo>
                    <a:pt x="211" y="184"/>
                  </a:moveTo>
                  <a:cubicBezTo>
                    <a:pt x="210" y="184"/>
                    <a:pt x="209" y="184"/>
                    <a:pt x="209" y="184"/>
                  </a:cubicBezTo>
                  <a:cubicBezTo>
                    <a:pt x="103" y="140"/>
                    <a:pt x="103" y="140"/>
                    <a:pt x="103" y="140"/>
                  </a:cubicBezTo>
                  <a:cubicBezTo>
                    <a:pt x="103" y="209"/>
                    <a:pt x="103" y="209"/>
                    <a:pt x="103" y="209"/>
                  </a:cubicBezTo>
                  <a:cubicBezTo>
                    <a:pt x="154" y="209"/>
                    <a:pt x="196" y="234"/>
                    <a:pt x="209" y="267"/>
                  </a:cubicBezTo>
                  <a:cubicBezTo>
                    <a:pt x="222" y="234"/>
                    <a:pt x="264" y="209"/>
                    <a:pt x="314" y="209"/>
                  </a:cubicBezTo>
                  <a:cubicBezTo>
                    <a:pt x="314" y="142"/>
                    <a:pt x="314" y="142"/>
                    <a:pt x="314" y="142"/>
                  </a:cubicBezTo>
                  <a:cubicBezTo>
                    <a:pt x="212" y="184"/>
                    <a:pt x="212" y="184"/>
                    <a:pt x="212" y="184"/>
                  </a:cubicBezTo>
                  <a:cubicBezTo>
                    <a:pt x="212" y="184"/>
                    <a:pt x="211" y="184"/>
                    <a:pt x="211" y="184"/>
                  </a:cubicBezTo>
                  <a:close/>
                  <a:moveTo>
                    <a:pt x="87" y="270"/>
                  </a:moveTo>
                  <a:cubicBezTo>
                    <a:pt x="73" y="165"/>
                    <a:pt x="73" y="165"/>
                    <a:pt x="73" y="165"/>
                  </a:cubicBezTo>
                  <a:cubicBezTo>
                    <a:pt x="80" y="161"/>
                    <a:pt x="85" y="154"/>
                    <a:pt x="85" y="146"/>
                  </a:cubicBezTo>
                  <a:cubicBezTo>
                    <a:pt x="85" y="134"/>
                    <a:pt x="76" y="125"/>
                    <a:pt x="65" y="125"/>
                  </a:cubicBezTo>
                  <a:cubicBezTo>
                    <a:pt x="54" y="125"/>
                    <a:pt x="45" y="134"/>
                    <a:pt x="45" y="146"/>
                  </a:cubicBezTo>
                  <a:cubicBezTo>
                    <a:pt x="45" y="154"/>
                    <a:pt x="50" y="161"/>
                    <a:pt x="57" y="165"/>
                  </a:cubicBezTo>
                  <a:cubicBezTo>
                    <a:pt x="43" y="270"/>
                    <a:pt x="43" y="270"/>
                    <a:pt x="43" y="270"/>
                  </a:cubicBezTo>
                  <a:lnTo>
                    <a:pt x="87"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7" name="Icon"/>
            <p:cNvSpPr>
              <a:spLocks noChangeAspect="1" noEditPoints="1"/>
            </p:cNvSpPr>
            <p:nvPr/>
          </p:nvSpPr>
          <p:spPr bwMode="auto">
            <a:xfrm>
              <a:off x="13842312" y="5870052"/>
              <a:ext cx="344850" cy="415482"/>
            </a:xfrm>
            <a:custGeom>
              <a:avLst/>
              <a:gdLst>
                <a:gd name="T0" fmla="*/ 254 w 348"/>
                <a:gd name="T1" fmla="*/ 182 h 420"/>
                <a:gd name="T2" fmla="*/ 235 w 348"/>
                <a:gd name="T3" fmla="*/ 176 h 420"/>
                <a:gd name="T4" fmla="*/ 211 w 348"/>
                <a:gd name="T5" fmla="*/ 0 h 420"/>
                <a:gd name="T6" fmla="*/ 66 w 348"/>
                <a:gd name="T7" fmla="*/ 49 h 420"/>
                <a:gd name="T8" fmla="*/ 31 w 348"/>
                <a:gd name="T9" fmla="*/ 170 h 420"/>
                <a:gd name="T10" fmla="*/ 8 w 348"/>
                <a:gd name="T11" fmla="*/ 182 h 420"/>
                <a:gd name="T12" fmla="*/ 115 w 348"/>
                <a:gd name="T13" fmla="*/ 315 h 420"/>
                <a:gd name="T14" fmla="*/ 82 w 348"/>
                <a:gd name="T15" fmla="*/ 420 h 420"/>
                <a:gd name="T16" fmla="*/ 194 w 348"/>
                <a:gd name="T17" fmla="*/ 420 h 420"/>
                <a:gd name="T18" fmla="*/ 160 w 348"/>
                <a:gd name="T19" fmla="*/ 315 h 420"/>
                <a:gd name="T20" fmla="*/ 254 w 348"/>
                <a:gd name="T21" fmla="*/ 287 h 420"/>
                <a:gd name="T22" fmla="*/ 348 w 348"/>
                <a:gd name="T23" fmla="*/ 160 h 420"/>
                <a:gd name="T24" fmla="*/ 40 w 348"/>
                <a:gd name="T25" fmla="*/ 155 h 420"/>
                <a:gd name="T26" fmla="*/ 40 w 348"/>
                <a:gd name="T27" fmla="*/ 122 h 420"/>
                <a:gd name="T28" fmla="*/ 40 w 348"/>
                <a:gd name="T29" fmla="*/ 155 h 420"/>
                <a:gd name="T30" fmla="*/ 24 w 348"/>
                <a:gd name="T31" fmla="*/ 90 h 420"/>
                <a:gd name="T32" fmla="*/ 56 w 348"/>
                <a:gd name="T33" fmla="*/ 90 h 420"/>
                <a:gd name="T34" fmla="*/ 91 w 348"/>
                <a:gd name="T35" fmla="*/ 155 h 420"/>
                <a:gd name="T36" fmla="*/ 91 w 348"/>
                <a:gd name="T37" fmla="*/ 122 h 420"/>
                <a:gd name="T38" fmla="*/ 91 w 348"/>
                <a:gd name="T39" fmla="*/ 155 h 420"/>
                <a:gd name="T40" fmla="*/ 75 w 348"/>
                <a:gd name="T41" fmla="*/ 90 h 420"/>
                <a:gd name="T42" fmla="*/ 108 w 348"/>
                <a:gd name="T43" fmla="*/ 90 h 420"/>
                <a:gd name="T44" fmla="*/ 112 w 348"/>
                <a:gd name="T45" fmla="*/ 160 h 420"/>
                <a:gd name="T46" fmla="*/ 155 w 348"/>
                <a:gd name="T47" fmla="*/ 160 h 420"/>
                <a:gd name="T48" fmla="*/ 175 w 348"/>
                <a:gd name="T49" fmla="*/ 145 h 420"/>
                <a:gd name="T50" fmla="*/ 175 w 348"/>
                <a:gd name="T51" fmla="*/ 100 h 420"/>
                <a:gd name="T52" fmla="*/ 175 w 348"/>
                <a:gd name="T53" fmla="*/ 145 h 420"/>
                <a:gd name="T54" fmla="*/ 153 w 348"/>
                <a:gd name="T55" fmla="*/ 57 h 420"/>
                <a:gd name="T56" fmla="*/ 198 w 348"/>
                <a:gd name="T57" fmla="*/ 57 h 420"/>
                <a:gd name="T58" fmla="*/ 246 w 348"/>
                <a:gd name="T59" fmla="*/ 34 h 420"/>
                <a:gd name="T60" fmla="*/ 246 w 348"/>
                <a:gd name="T61" fmla="*/ 79 h 420"/>
                <a:gd name="T62" fmla="*/ 246 w 348"/>
                <a:gd name="T63" fmla="*/ 34 h 420"/>
                <a:gd name="T64" fmla="*/ 246 w 348"/>
                <a:gd name="T65" fmla="*/ 100 h 420"/>
                <a:gd name="T66" fmla="*/ 246 w 348"/>
                <a:gd name="T67"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420">
                  <a:moveTo>
                    <a:pt x="254" y="208"/>
                  </a:moveTo>
                  <a:cubicBezTo>
                    <a:pt x="254" y="182"/>
                    <a:pt x="254" y="182"/>
                    <a:pt x="254" y="182"/>
                  </a:cubicBezTo>
                  <a:cubicBezTo>
                    <a:pt x="235" y="182"/>
                    <a:pt x="235" y="182"/>
                    <a:pt x="235" y="182"/>
                  </a:cubicBezTo>
                  <a:cubicBezTo>
                    <a:pt x="235" y="176"/>
                    <a:pt x="235" y="176"/>
                    <a:pt x="235" y="176"/>
                  </a:cubicBezTo>
                  <a:cubicBezTo>
                    <a:pt x="272" y="165"/>
                    <a:pt x="300" y="131"/>
                    <a:pt x="300" y="90"/>
                  </a:cubicBezTo>
                  <a:cubicBezTo>
                    <a:pt x="300" y="41"/>
                    <a:pt x="260" y="0"/>
                    <a:pt x="211" y="0"/>
                  </a:cubicBezTo>
                  <a:cubicBezTo>
                    <a:pt x="164" y="0"/>
                    <a:pt x="126" y="36"/>
                    <a:pt x="122" y="81"/>
                  </a:cubicBezTo>
                  <a:cubicBezTo>
                    <a:pt x="110" y="62"/>
                    <a:pt x="89" y="49"/>
                    <a:pt x="66" y="49"/>
                  </a:cubicBezTo>
                  <a:cubicBezTo>
                    <a:pt x="30" y="49"/>
                    <a:pt x="0" y="78"/>
                    <a:pt x="0" y="114"/>
                  </a:cubicBezTo>
                  <a:cubicBezTo>
                    <a:pt x="0" y="138"/>
                    <a:pt x="13" y="158"/>
                    <a:pt x="31" y="170"/>
                  </a:cubicBezTo>
                  <a:cubicBezTo>
                    <a:pt x="31" y="182"/>
                    <a:pt x="31" y="182"/>
                    <a:pt x="31" y="182"/>
                  </a:cubicBezTo>
                  <a:cubicBezTo>
                    <a:pt x="8" y="182"/>
                    <a:pt x="8" y="182"/>
                    <a:pt x="8" y="182"/>
                  </a:cubicBezTo>
                  <a:cubicBezTo>
                    <a:pt x="8" y="315"/>
                    <a:pt x="8" y="315"/>
                    <a:pt x="8" y="315"/>
                  </a:cubicBezTo>
                  <a:cubicBezTo>
                    <a:pt x="115" y="315"/>
                    <a:pt x="115" y="315"/>
                    <a:pt x="115" y="315"/>
                  </a:cubicBezTo>
                  <a:cubicBezTo>
                    <a:pt x="55" y="420"/>
                    <a:pt x="55" y="420"/>
                    <a:pt x="55" y="420"/>
                  </a:cubicBezTo>
                  <a:cubicBezTo>
                    <a:pt x="82" y="420"/>
                    <a:pt x="82" y="420"/>
                    <a:pt x="82" y="420"/>
                  </a:cubicBezTo>
                  <a:cubicBezTo>
                    <a:pt x="138" y="322"/>
                    <a:pt x="138" y="322"/>
                    <a:pt x="138" y="322"/>
                  </a:cubicBezTo>
                  <a:cubicBezTo>
                    <a:pt x="194" y="420"/>
                    <a:pt x="194" y="420"/>
                    <a:pt x="194" y="420"/>
                  </a:cubicBezTo>
                  <a:cubicBezTo>
                    <a:pt x="221" y="420"/>
                    <a:pt x="221" y="420"/>
                    <a:pt x="221" y="420"/>
                  </a:cubicBezTo>
                  <a:cubicBezTo>
                    <a:pt x="160" y="315"/>
                    <a:pt x="160" y="315"/>
                    <a:pt x="160" y="315"/>
                  </a:cubicBezTo>
                  <a:cubicBezTo>
                    <a:pt x="254" y="315"/>
                    <a:pt x="254" y="315"/>
                    <a:pt x="254" y="315"/>
                  </a:cubicBezTo>
                  <a:cubicBezTo>
                    <a:pt x="254" y="287"/>
                    <a:pt x="254" y="287"/>
                    <a:pt x="254" y="287"/>
                  </a:cubicBezTo>
                  <a:cubicBezTo>
                    <a:pt x="348" y="335"/>
                    <a:pt x="348" y="335"/>
                    <a:pt x="348" y="335"/>
                  </a:cubicBezTo>
                  <a:cubicBezTo>
                    <a:pt x="348" y="160"/>
                    <a:pt x="348" y="160"/>
                    <a:pt x="348" y="160"/>
                  </a:cubicBezTo>
                  <a:lnTo>
                    <a:pt x="254" y="208"/>
                  </a:lnTo>
                  <a:close/>
                  <a:moveTo>
                    <a:pt x="40" y="155"/>
                  </a:moveTo>
                  <a:cubicBezTo>
                    <a:pt x="31" y="155"/>
                    <a:pt x="24" y="148"/>
                    <a:pt x="24" y="139"/>
                  </a:cubicBezTo>
                  <a:cubicBezTo>
                    <a:pt x="24" y="129"/>
                    <a:pt x="31" y="122"/>
                    <a:pt x="40" y="122"/>
                  </a:cubicBezTo>
                  <a:cubicBezTo>
                    <a:pt x="49" y="122"/>
                    <a:pt x="56" y="129"/>
                    <a:pt x="56" y="139"/>
                  </a:cubicBezTo>
                  <a:cubicBezTo>
                    <a:pt x="56" y="148"/>
                    <a:pt x="49" y="155"/>
                    <a:pt x="40" y="155"/>
                  </a:cubicBezTo>
                  <a:close/>
                  <a:moveTo>
                    <a:pt x="40" y="107"/>
                  </a:moveTo>
                  <a:cubicBezTo>
                    <a:pt x="31" y="107"/>
                    <a:pt x="24" y="99"/>
                    <a:pt x="24" y="90"/>
                  </a:cubicBezTo>
                  <a:cubicBezTo>
                    <a:pt x="24" y="81"/>
                    <a:pt x="31" y="74"/>
                    <a:pt x="40" y="74"/>
                  </a:cubicBezTo>
                  <a:cubicBezTo>
                    <a:pt x="49" y="74"/>
                    <a:pt x="56" y="81"/>
                    <a:pt x="56" y="90"/>
                  </a:cubicBezTo>
                  <a:cubicBezTo>
                    <a:pt x="56" y="99"/>
                    <a:pt x="49" y="107"/>
                    <a:pt x="40" y="107"/>
                  </a:cubicBezTo>
                  <a:close/>
                  <a:moveTo>
                    <a:pt x="91" y="155"/>
                  </a:moveTo>
                  <a:cubicBezTo>
                    <a:pt x="82" y="155"/>
                    <a:pt x="75" y="148"/>
                    <a:pt x="75" y="139"/>
                  </a:cubicBezTo>
                  <a:cubicBezTo>
                    <a:pt x="75" y="129"/>
                    <a:pt x="82" y="122"/>
                    <a:pt x="91" y="122"/>
                  </a:cubicBezTo>
                  <a:cubicBezTo>
                    <a:pt x="100" y="122"/>
                    <a:pt x="108" y="129"/>
                    <a:pt x="108" y="139"/>
                  </a:cubicBezTo>
                  <a:cubicBezTo>
                    <a:pt x="108" y="148"/>
                    <a:pt x="100" y="155"/>
                    <a:pt x="91" y="155"/>
                  </a:cubicBezTo>
                  <a:close/>
                  <a:moveTo>
                    <a:pt x="91" y="107"/>
                  </a:moveTo>
                  <a:cubicBezTo>
                    <a:pt x="82" y="107"/>
                    <a:pt x="75" y="99"/>
                    <a:pt x="75" y="90"/>
                  </a:cubicBezTo>
                  <a:cubicBezTo>
                    <a:pt x="75" y="81"/>
                    <a:pt x="82" y="74"/>
                    <a:pt x="91" y="74"/>
                  </a:cubicBezTo>
                  <a:cubicBezTo>
                    <a:pt x="100" y="74"/>
                    <a:pt x="108" y="81"/>
                    <a:pt x="108" y="90"/>
                  </a:cubicBezTo>
                  <a:cubicBezTo>
                    <a:pt x="108" y="99"/>
                    <a:pt x="100" y="107"/>
                    <a:pt x="91" y="107"/>
                  </a:cubicBezTo>
                  <a:close/>
                  <a:moveTo>
                    <a:pt x="112" y="160"/>
                  </a:moveTo>
                  <a:cubicBezTo>
                    <a:pt x="121" y="152"/>
                    <a:pt x="127" y="140"/>
                    <a:pt x="130" y="128"/>
                  </a:cubicBezTo>
                  <a:cubicBezTo>
                    <a:pt x="136" y="141"/>
                    <a:pt x="144" y="152"/>
                    <a:pt x="155" y="160"/>
                  </a:cubicBezTo>
                  <a:lnTo>
                    <a:pt x="112" y="160"/>
                  </a:lnTo>
                  <a:close/>
                  <a:moveTo>
                    <a:pt x="175" y="145"/>
                  </a:moveTo>
                  <a:cubicBezTo>
                    <a:pt x="163" y="145"/>
                    <a:pt x="153" y="135"/>
                    <a:pt x="153" y="123"/>
                  </a:cubicBezTo>
                  <a:cubicBezTo>
                    <a:pt x="153" y="110"/>
                    <a:pt x="163" y="100"/>
                    <a:pt x="175" y="100"/>
                  </a:cubicBezTo>
                  <a:cubicBezTo>
                    <a:pt x="188" y="100"/>
                    <a:pt x="198" y="110"/>
                    <a:pt x="198" y="123"/>
                  </a:cubicBezTo>
                  <a:cubicBezTo>
                    <a:pt x="198" y="135"/>
                    <a:pt x="188" y="145"/>
                    <a:pt x="175" y="145"/>
                  </a:cubicBezTo>
                  <a:close/>
                  <a:moveTo>
                    <a:pt x="175" y="79"/>
                  </a:moveTo>
                  <a:cubicBezTo>
                    <a:pt x="163" y="79"/>
                    <a:pt x="153" y="69"/>
                    <a:pt x="153" y="57"/>
                  </a:cubicBezTo>
                  <a:cubicBezTo>
                    <a:pt x="153" y="44"/>
                    <a:pt x="163" y="34"/>
                    <a:pt x="175" y="34"/>
                  </a:cubicBezTo>
                  <a:cubicBezTo>
                    <a:pt x="188" y="34"/>
                    <a:pt x="198" y="44"/>
                    <a:pt x="198" y="57"/>
                  </a:cubicBezTo>
                  <a:cubicBezTo>
                    <a:pt x="198" y="69"/>
                    <a:pt x="188" y="79"/>
                    <a:pt x="175" y="79"/>
                  </a:cubicBezTo>
                  <a:close/>
                  <a:moveTo>
                    <a:pt x="246" y="34"/>
                  </a:moveTo>
                  <a:cubicBezTo>
                    <a:pt x="258" y="34"/>
                    <a:pt x="268" y="44"/>
                    <a:pt x="268" y="57"/>
                  </a:cubicBezTo>
                  <a:cubicBezTo>
                    <a:pt x="268" y="69"/>
                    <a:pt x="258" y="79"/>
                    <a:pt x="246" y="79"/>
                  </a:cubicBezTo>
                  <a:cubicBezTo>
                    <a:pt x="233" y="79"/>
                    <a:pt x="223" y="69"/>
                    <a:pt x="223" y="57"/>
                  </a:cubicBezTo>
                  <a:cubicBezTo>
                    <a:pt x="223" y="44"/>
                    <a:pt x="233" y="34"/>
                    <a:pt x="246" y="34"/>
                  </a:cubicBezTo>
                  <a:close/>
                  <a:moveTo>
                    <a:pt x="223" y="123"/>
                  </a:moveTo>
                  <a:cubicBezTo>
                    <a:pt x="223" y="110"/>
                    <a:pt x="233" y="100"/>
                    <a:pt x="246" y="100"/>
                  </a:cubicBezTo>
                  <a:cubicBezTo>
                    <a:pt x="258" y="100"/>
                    <a:pt x="268" y="110"/>
                    <a:pt x="268" y="123"/>
                  </a:cubicBezTo>
                  <a:cubicBezTo>
                    <a:pt x="268" y="135"/>
                    <a:pt x="258" y="145"/>
                    <a:pt x="246" y="145"/>
                  </a:cubicBezTo>
                  <a:cubicBezTo>
                    <a:pt x="233" y="145"/>
                    <a:pt x="223" y="135"/>
                    <a:pt x="223"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18" name="Icon"/>
            <p:cNvSpPr>
              <a:spLocks noEditPoints="1"/>
            </p:cNvSpPr>
            <p:nvPr/>
          </p:nvSpPr>
          <p:spPr bwMode="auto">
            <a:xfrm>
              <a:off x="-1530510" y="5874506"/>
              <a:ext cx="405831" cy="406575"/>
            </a:xfrm>
            <a:custGeom>
              <a:avLst/>
              <a:gdLst>
                <a:gd name="T0" fmla="*/ 197 w 228"/>
                <a:gd name="T1" fmla="*/ 35 h 228"/>
                <a:gd name="T2" fmla="*/ 114 w 228"/>
                <a:gd name="T3" fmla="*/ 0 h 228"/>
                <a:gd name="T4" fmla="*/ 31 w 228"/>
                <a:gd name="T5" fmla="*/ 36 h 228"/>
                <a:gd name="T6" fmla="*/ 0 w 228"/>
                <a:gd name="T7" fmla="*/ 114 h 228"/>
                <a:gd name="T8" fmla="*/ 32 w 228"/>
                <a:gd name="T9" fmla="*/ 192 h 228"/>
                <a:gd name="T10" fmla="*/ 114 w 228"/>
                <a:gd name="T11" fmla="*/ 228 h 228"/>
                <a:gd name="T12" fmla="*/ 197 w 228"/>
                <a:gd name="T13" fmla="*/ 192 h 228"/>
                <a:gd name="T14" fmla="*/ 228 w 228"/>
                <a:gd name="T15" fmla="*/ 114 h 228"/>
                <a:gd name="T16" fmla="*/ 215 w 228"/>
                <a:gd name="T17" fmla="*/ 83 h 228"/>
                <a:gd name="T18" fmla="*/ 199 w 228"/>
                <a:gd name="T19" fmla="*/ 111 h 228"/>
                <a:gd name="T20" fmla="*/ 159 w 228"/>
                <a:gd name="T21" fmla="*/ 110 h 228"/>
                <a:gd name="T22" fmla="*/ 139 w 228"/>
                <a:gd name="T23" fmla="*/ 76 h 228"/>
                <a:gd name="T24" fmla="*/ 159 w 228"/>
                <a:gd name="T25" fmla="*/ 41 h 228"/>
                <a:gd name="T26" fmla="*/ 215 w 228"/>
                <a:gd name="T27" fmla="*/ 83 h 228"/>
                <a:gd name="T28" fmla="*/ 134 w 228"/>
                <a:gd name="T29" fmla="*/ 149 h 228"/>
                <a:gd name="T30" fmla="*/ 74 w 228"/>
                <a:gd name="T31" fmla="*/ 114 h 228"/>
                <a:gd name="T32" fmla="*/ 134 w 228"/>
                <a:gd name="T33" fmla="*/ 79 h 228"/>
                <a:gd name="T34" fmla="*/ 185 w 228"/>
                <a:gd name="T35" fmla="*/ 35 h 228"/>
                <a:gd name="T36" fmla="*/ 146 w 228"/>
                <a:gd name="T37" fmla="*/ 13 h 228"/>
                <a:gd name="T38" fmla="*/ 89 w 228"/>
                <a:gd name="T39" fmla="*/ 11 h 228"/>
                <a:gd name="T40" fmla="*/ 139 w 228"/>
                <a:gd name="T41" fmla="*/ 11 h 228"/>
                <a:gd name="T42" fmla="*/ 154 w 228"/>
                <a:gd name="T43" fmla="*/ 38 h 228"/>
                <a:gd name="T44" fmla="*/ 134 w 228"/>
                <a:gd name="T45" fmla="*/ 73 h 228"/>
                <a:gd name="T46" fmla="*/ 94 w 228"/>
                <a:gd name="T47" fmla="*/ 73 h 228"/>
                <a:gd name="T48" fmla="*/ 73 w 228"/>
                <a:gd name="T49" fmla="*/ 38 h 228"/>
                <a:gd name="T50" fmla="*/ 82 w 228"/>
                <a:gd name="T51" fmla="*/ 13 h 228"/>
                <a:gd name="T52" fmla="*/ 42 w 228"/>
                <a:gd name="T53" fmla="*/ 36 h 228"/>
                <a:gd name="T54" fmla="*/ 37 w 228"/>
                <a:gd name="T55" fmla="*/ 41 h 228"/>
                <a:gd name="T56" fmla="*/ 69 w 228"/>
                <a:gd name="T57" fmla="*/ 41 h 228"/>
                <a:gd name="T58" fmla="*/ 89 w 228"/>
                <a:gd name="T59" fmla="*/ 76 h 228"/>
                <a:gd name="T60" fmla="*/ 28 w 228"/>
                <a:gd name="T61" fmla="*/ 111 h 228"/>
                <a:gd name="T62" fmla="*/ 37 w 228"/>
                <a:gd name="T63" fmla="*/ 41 h 228"/>
                <a:gd name="T64" fmla="*/ 10 w 228"/>
                <a:gd name="T65" fmla="*/ 91 h 228"/>
                <a:gd name="T66" fmla="*/ 11 w 228"/>
                <a:gd name="T67" fmla="*/ 137 h 228"/>
                <a:gd name="T68" fmla="*/ 13 w 228"/>
                <a:gd name="T69" fmla="*/ 145 h 228"/>
                <a:gd name="T70" fmla="*/ 69 w 228"/>
                <a:gd name="T71" fmla="*/ 117 h 228"/>
                <a:gd name="T72" fmla="*/ 90 w 228"/>
                <a:gd name="T73" fmla="*/ 152 h 228"/>
                <a:gd name="T74" fmla="*/ 68 w 228"/>
                <a:gd name="T75" fmla="*/ 187 h 228"/>
                <a:gd name="T76" fmla="*/ 13 w 228"/>
                <a:gd name="T77" fmla="*/ 145 h 228"/>
                <a:gd name="T78" fmla="*/ 69 w 228"/>
                <a:gd name="T79" fmla="*/ 192 h 228"/>
                <a:gd name="T80" fmla="*/ 43 w 228"/>
                <a:gd name="T81" fmla="*/ 192 h 228"/>
                <a:gd name="T82" fmla="*/ 114 w 228"/>
                <a:gd name="T83" fmla="*/ 220 h 228"/>
                <a:gd name="T84" fmla="*/ 74 w 228"/>
                <a:gd name="T85" fmla="*/ 190 h 228"/>
                <a:gd name="T86" fmla="*/ 94 w 228"/>
                <a:gd name="T87" fmla="*/ 154 h 228"/>
                <a:gd name="T88" fmla="*/ 134 w 228"/>
                <a:gd name="T89" fmla="*/ 154 h 228"/>
                <a:gd name="T90" fmla="*/ 139 w 228"/>
                <a:gd name="T91" fmla="*/ 217 h 228"/>
                <a:gd name="T92" fmla="*/ 159 w 228"/>
                <a:gd name="T93" fmla="*/ 192 h 228"/>
                <a:gd name="T94" fmla="*/ 146 w 228"/>
                <a:gd name="T95" fmla="*/ 215 h 228"/>
                <a:gd name="T96" fmla="*/ 159 w 228"/>
                <a:gd name="T97" fmla="*/ 186 h 228"/>
                <a:gd name="T98" fmla="*/ 159 w 228"/>
                <a:gd name="T99" fmla="*/ 116 h 228"/>
                <a:gd name="T100" fmla="*/ 199 w 228"/>
                <a:gd name="T101" fmla="*/ 116 h 228"/>
                <a:gd name="T102" fmla="*/ 216 w 228"/>
                <a:gd name="T103" fmla="*/ 144 h 228"/>
                <a:gd name="T104" fmla="*/ 217 w 228"/>
                <a:gd name="T105" fmla="*/ 136 h 228"/>
                <a:gd name="T106" fmla="*/ 217 w 228"/>
                <a:gd name="T107" fmla="*/ 91 h 228"/>
                <a:gd name="T108" fmla="*/ 217 w 228"/>
                <a:gd name="T10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28">
                  <a:moveTo>
                    <a:pt x="223" y="81"/>
                  </a:moveTo>
                  <a:cubicBezTo>
                    <a:pt x="218" y="64"/>
                    <a:pt x="209" y="48"/>
                    <a:pt x="197" y="35"/>
                  </a:cubicBezTo>
                  <a:cubicBezTo>
                    <a:pt x="182" y="20"/>
                    <a:pt x="162" y="8"/>
                    <a:pt x="140" y="3"/>
                  </a:cubicBezTo>
                  <a:cubicBezTo>
                    <a:pt x="132" y="1"/>
                    <a:pt x="123" y="0"/>
                    <a:pt x="114" y="0"/>
                  </a:cubicBezTo>
                  <a:cubicBezTo>
                    <a:pt x="105" y="0"/>
                    <a:pt x="96" y="1"/>
                    <a:pt x="87" y="3"/>
                  </a:cubicBezTo>
                  <a:cubicBezTo>
                    <a:pt x="65" y="8"/>
                    <a:pt x="46" y="20"/>
                    <a:pt x="31" y="36"/>
                  </a:cubicBezTo>
                  <a:cubicBezTo>
                    <a:pt x="19" y="48"/>
                    <a:pt x="10" y="64"/>
                    <a:pt x="5" y="81"/>
                  </a:cubicBezTo>
                  <a:cubicBezTo>
                    <a:pt x="2" y="91"/>
                    <a:pt x="0" y="102"/>
                    <a:pt x="0" y="114"/>
                  </a:cubicBezTo>
                  <a:cubicBezTo>
                    <a:pt x="0" y="125"/>
                    <a:pt x="2" y="137"/>
                    <a:pt x="5" y="147"/>
                  </a:cubicBezTo>
                  <a:cubicBezTo>
                    <a:pt x="10" y="164"/>
                    <a:pt x="19" y="180"/>
                    <a:pt x="32" y="192"/>
                  </a:cubicBezTo>
                  <a:cubicBezTo>
                    <a:pt x="46" y="208"/>
                    <a:pt x="66" y="219"/>
                    <a:pt x="87" y="225"/>
                  </a:cubicBezTo>
                  <a:cubicBezTo>
                    <a:pt x="96" y="227"/>
                    <a:pt x="105" y="228"/>
                    <a:pt x="114" y="228"/>
                  </a:cubicBezTo>
                  <a:cubicBezTo>
                    <a:pt x="123" y="228"/>
                    <a:pt x="132" y="227"/>
                    <a:pt x="140" y="225"/>
                  </a:cubicBezTo>
                  <a:cubicBezTo>
                    <a:pt x="162" y="219"/>
                    <a:pt x="182" y="208"/>
                    <a:pt x="197" y="192"/>
                  </a:cubicBezTo>
                  <a:cubicBezTo>
                    <a:pt x="209" y="179"/>
                    <a:pt x="218" y="163"/>
                    <a:pt x="223" y="146"/>
                  </a:cubicBezTo>
                  <a:cubicBezTo>
                    <a:pt x="226" y="136"/>
                    <a:pt x="228" y="125"/>
                    <a:pt x="228" y="114"/>
                  </a:cubicBezTo>
                  <a:cubicBezTo>
                    <a:pt x="228" y="102"/>
                    <a:pt x="226" y="91"/>
                    <a:pt x="223" y="81"/>
                  </a:cubicBezTo>
                  <a:close/>
                  <a:moveTo>
                    <a:pt x="215" y="83"/>
                  </a:moveTo>
                  <a:cubicBezTo>
                    <a:pt x="200" y="110"/>
                    <a:pt x="200" y="110"/>
                    <a:pt x="200" y="110"/>
                  </a:cubicBezTo>
                  <a:cubicBezTo>
                    <a:pt x="199" y="111"/>
                    <a:pt x="199" y="111"/>
                    <a:pt x="199" y="111"/>
                  </a:cubicBezTo>
                  <a:cubicBezTo>
                    <a:pt x="159" y="111"/>
                    <a:pt x="159" y="111"/>
                    <a:pt x="159" y="111"/>
                  </a:cubicBezTo>
                  <a:cubicBezTo>
                    <a:pt x="159" y="110"/>
                    <a:pt x="159" y="110"/>
                    <a:pt x="159" y="110"/>
                  </a:cubicBezTo>
                  <a:cubicBezTo>
                    <a:pt x="139" y="76"/>
                    <a:pt x="139" y="76"/>
                    <a:pt x="139" y="76"/>
                  </a:cubicBezTo>
                  <a:cubicBezTo>
                    <a:pt x="139" y="76"/>
                    <a:pt x="139" y="76"/>
                    <a:pt x="139" y="76"/>
                  </a:cubicBezTo>
                  <a:cubicBezTo>
                    <a:pt x="159" y="41"/>
                    <a:pt x="159" y="41"/>
                    <a:pt x="159" y="41"/>
                  </a:cubicBezTo>
                  <a:cubicBezTo>
                    <a:pt x="159" y="41"/>
                    <a:pt x="159" y="41"/>
                    <a:pt x="159" y="41"/>
                  </a:cubicBezTo>
                  <a:cubicBezTo>
                    <a:pt x="191" y="41"/>
                    <a:pt x="191" y="41"/>
                    <a:pt x="191" y="41"/>
                  </a:cubicBezTo>
                  <a:cubicBezTo>
                    <a:pt x="202" y="53"/>
                    <a:pt x="211" y="67"/>
                    <a:pt x="215" y="83"/>
                  </a:cubicBezTo>
                  <a:close/>
                  <a:moveTo>
                    <a:pt x="154" y="113"/>
                  </a:moveTo>
                  <a:cubicBezTo>
                    <a:pt x="134" y="149"/>
                    <a:pt x="134" y="149"/>
                    <a:pt x="134" y="149"/>
                  </a:cubicBezTo>
                  <a:cubicBezTo>
                    <a:pt x="94" y="149"/>
                    <a:pt x="94" y="149"/>
                    <a:pt x="94" y="149"/>
                  </a:cubicBezTo>
                  <a:cubicBezTo>
                    <a:pt x="74" y="114"/>
                    <a:pt x="74" y="114"/>
                    <a:pt x="74" y="114"/>
                  </a:cubicBezTo>
                  <a:cubicBezTo>
                    <a:pt x="94" y="79"/>
                    <a:pt x="94" y="79"/>
                    <a:pt x="94" y="79"/>
                  </a:cubicBezTo>
                  <a:cubicBezTo>
                    <a:pt x="134" y="79"/>
                    <a:pt x="134" y="79"/>
                    <a:pt x="134" y="79"/>
                  </a:cubicBezTo>
                  <a:lnTo>
                    <a:pt x="154" y="113"/>
                  </a:lnTo>
                  <a:close/>
                  <a:moveTo>
                    <a:pt x="185" y="35"/>
                  </a:moveTo>
                  <a:cubicBezTo>
                    <a:pt x="159" y="35"/>
                    <a:pt x="159" y="35"/>
                    <a:pt x="159" y="35"/>
                  </a:cubicBezTo>
                  <a:cubicBezTo>
                    <a:pt x="146" y="13"/>
                    <a:pt x="146" y="13"/>
                    <a:pt x="146" y="13"/>
                  </a:cubicBezTo>
                  <a:cubicBezTo>
                    <a:pt x="161" y="17"/>
                    <a:pt x="174" y="25"/>
                    <a:pt x="185" y="35"/>
                  </a:cubicBezTo>
                  <a:close/>
                  <a:moveTo>
                    <a:pt x="89" y="11"/>
                  </a:moveTo>
                  <a:cubicBezTo>
                    <a:pt x="97" y="9"/>
                    <a:pt x="105" y="8"/>
                    <a:pt x="114" y="8"/>
                  </a:cubicBezTo>
                  <a:cubicBezTo>
                    <a:pt x="122" y="8"/>
                    <a:pt x="131" y="9"/>
                    <a:pt x="139" y="11"/>
                  </a:cubicBezTo>
                  <a:cubicBezTo>
                    <a:pt x="154" y="38"/>
                    <a:pt x="154" y="38"/>
                    <a:pt x="154" y="38"/>
                  </a:cubicBezTo>
                  <a:cubicBezTo>
                    <a:pt x="154" y="38"/>
                    <a:pt x="154" y="38"/>
                    <a:pt x="154" y="38"/>
                  </a:cubicBezTo>
                  <a:cubicBezTo>
                    <a:pt x="134" y="73"/>
                    <a:pt x="134" y="73"/>
                    <a:pt x="134" y="73"/>
                  </a:cubicBezTo>
                  <a:cubicBezTo>
                    <a:pt x="134" y="73"/>
                    <a:pt x="134" y="73"/>
                    <a:pt x="134" y="73"/>
                  </a:cubicBezTo>
                  <a:cubicBezTo>
                    <a:pt x="94" y="73"/>
                    <a:pt x="94" y="73"/>
                    <a:pt x="94" y="73"/>
                  </a:cubicBezTo>
                  <a:cubicBezTo>
                    <a:pt x="94" y="73"/>
                    <a:pt x="94" y="73"/>
                    <a:pt x="94" y="73"/>
                  </a:cubicBezTo>
                  <a:cubicBezTo>
                    <a:pt x="73" y="38"/>
                    <a:pt x="73" y="38"/>
                    <a:pt x="73" y="38"/>
                  </a:cubicBezTo>
                  <a:cubicBezTo>
                    <a:pt x="73" y="38"/>
                    <a:pt x="73" y="38"/>
                    <a:pt x="73" y="38"/>
                  </a:cubicBezTo>
                  <a:lnTo>
                    <a:pt x="89" y="11"/>
                  </a:lnTo>
                  <a:close/>
                  <a:moveTo>
                    <a:pt x="82" y="13"/>
                  </a:moveTo>
                  <a:cubicBezTo>
                    <a:pt x="68" y="36"/>
                    <a:pt x="68" y="36"/>
                    <a:pt x="68" y="36"/>
                  </a:cubicBezTo>
                  <a:cubicBezTo>
                    <a:pt x="42" y="36"/>
                    <a:pt x="42" y="36"/>
                    <a:pt x="42" y="36"/>
                  </a:cubicBezTo>
                  <a:cubicBezTo>
                    <a:pt x="53" y="25"/>
                    <a:pt x="67" y="17"/>
                    <a:pt x="82" y="13"/>
                  </a:cubicBezTo>
                  <a:close/>
                  <a:moveTo>
                    <a:pt x="37" y="41"/>
                  </a:moveTo>
                  <a:cubicBezTo>
                    <a:pt x="69" y="41"/>
                    <a:pt x="69" y="41"/>
                    <a:pt x="69" y="41"/>
                  </a:cubicBezTo>
                  <a:cubicBezTo>
                    <a:pt x="69" y="41"/>
                    <a:pt x="69" y="41"/>
                    <a:pt x="69" y="41"/>
                  </a:cubicBezTo>
                  <a:cubicBezTo>
                    <a:pt x="89" y="76"/>
                    <a:pt x="89" y="76"/>
                    <a:pt x="89" y="76"/>
                  </a:cubicBezTo>
                  <a:cubicBezTo>
                    <a:pt x="89" y="76"/>
                    <a:pt x="89" y="76"/>
                    <a:pt x="89" y="76"/>
                  </a:cubicBezTo>
                  <a:cubicBezTo>
                    <a:pt x="69" y="111"/>
                    <a:pt x="69" y="111"/>
                    <a:pt x="69" y="111"/>
                  </a:cubicBezTo>
                  <a:cubicBezTo>
                    <a:pt x="28" y="111"/>
                    <a:pt x="28" y="111"/>
                    <a:pt x="28" y="111"/>
                  </a:cubicBezTo>
                  <a:cubicBezTo>
                    <a:pt x="12" y="84"/>
                    <a:pt x="12" y="84"/>
                    <a:pt x="12" y="84"/>
                  </a:cubicBezTo>
                  <a:cubicBezTo>
                    <a:pt x="17" y="67"/>
                    <a:pt x="26" y="53"/>
                    <a:pt x="37" y="41"/>
                  </a:cubicBezTo>
                  <a:close/>
                  <a:moveTo>
                    <a:pt x="8" y="114"/>
                  </a:moveTo>
                  <a:cubicBezTo>
                    <a:pt x="8" y="106"/>
                    <a:pt x="9" y="98"/>
                    <a:pt x="10" y="91"/>
                  </a:cubicBezTo>
                  <a:cubicBezTo>
                    <a:pt x="24" y="114"/>
                    <a:pt x="24" y="114"/>
                    <a:pt x="24" y="114"/>
                  </a:cubicBezTo>
                  <a:cubicBezTo>
                    <a:pt x="11" y="137"/>
                    <a:pt x="11" y="137"/>
                    <a:pt x="11" y="137"/>
                  </a:cubicBezTo>
                  <a:cubicBezTo>
                    <a:pt x="9" y="130"/>
                    <a:pt x="8" y="122"/>
                    <a:pt x="8" y="114"/>
                  </a:cubicBezTo>
                  <a:close/>
                  <a:moveTo>
                    <a:pt x="13" y="145"/>
                  </a:moveTo>
                  <a:cubicBezTo>
                    <a:pt x="29" y="117"/>
                    <a:pt x="29" y="117"/>
                    <a:pt x="29" y="117"/>
                  </a:cubicBezTo>
                  <a:cubicBezTo>
                    <a:pt x="69" y="117"/>
                    <a:pt x="69" y="117"/>
                    <a:pt x="69" y="117"/>
                  </a:cubicBezTo>
                  <a:cubicBezTo>
                    <a:pt x="89" y="151"/>
                    <a:pt x="89" y="151"/>
                    <a:pt x="89" y="151"/>
                  </a:cubicBezTo>
                  <a:cubicBezTo>
                    <a:pt x="90" y="152"/>
                    <a:pt x="90" y="152"/>
                    <a:pt x="90" y="152"/>
                  </a:cubicBezTo>
                  <a:cubicBezTo>
                    <a:pt x="69" y="187"/>
                    <a:pt x="69" y="187"/>
                    <a:pt x="69" y="187"/>
                  </a:cubicBezTo>
                  <a:cubicBezTo>
                    <a:pt x="68" y="187"/>
                    <a:pt x="68" y="187"/>
                    <a:pt x="68" y="187"/>
                  </a:cubicBezTo>
                  <a:cubicBezTo>
                    <a:pt x="37" y="187"/>
                    <a:pt x="37" y="187"/>
                    <a:pt x="37" y="187"/>
                  </a:cubicBezTo>
                  <a:cubicBezTo>
                    <a:pt x="26" y="175"/>
                    <a:pt x="17" y="161"/>
                    <a:pt x="13" y="145"/>
                  </a:cubicBezTo>
                  <a:close/>
                  <a:moveTo>
                    <a:pt x="43" y="192"/>
                  </a:moveTo>
                  <a:cubicBezTo>
                    <a:pt x="69" y="192"/>
                    <a:pt x="69" y="192"/>
                    <a:pt x="69" y="192"/>
                  </a:cubicBezTo>
                  <a:cubicBezTo>
                    <a:pt x="82" y="215"/>
                    <a:pt x="82" y="215"/>
                    <a:pt x="82" y="215"/>
                  </a:cubicBezTo>
                  <a:cubicBezTo>
                    <a:pt x="67" y="210"/>
                    <a:pt x="54" y="202"/>
                    <a:pt x="43" y="192"/>
                  </a:cubicBezTo>
                  <a:close/>
                  <a:moveTo>
                    <a:pt x="139" y="217"/>
                  </a:moveTo>
                  <a:cubicBezTo>
                    <a:pt x="131" y="219"/>
                    <a:pt x="122" y="220"/>
                    <a:pt x="114" y="220"/>
                  </a:cubicBezTo>
                  <a:cubicBezTo>
                    <a:pt x="105" y="220"/>
                    <a:pt x="97" y="219"/>
                    <a:pt x="89" y="217"/>
                  </a:cubicBezTo>
                  <a:cubicBezTo>
                    <a:pt x="74" y="190"/>
                    <a:pt x="74" y="190"/>
                    <a:pt x="74" y="190"/>
                  </a:cubicBezTo>
                  <a:cubicBezTo>
                    <a:pt x="73" y="189"/>
                    <a:pt x="73" y="189"/>
                    <a:pt x="73" y="189"/>
                  </a:cubicBezTo>
                  <a:cubicBezTo>
                    <a:pt x="94" y="154"/>
                    <a:pt x="94" y="154"/>
                    <a:pt x="94" y="154"/>
                  </a:cubicBezTo>
                  <a:cubicBezTo>
                    <a:pt x="95" y="154"/>
                    <a:pt x="95" y="154"/>
                    <a:pt x="95" y="154"/>
                  </a:cubicBezTo>
                  <a:cubicBezTo>
                    <a:pt x="134" y="154"/>
                    <a:pt x="134" y="154"/>
                    <a:pt x="134" y="154"/>
                  </a:cubicBezTo>
                  <a:cubicBezTo>
                    <a:pt x="154" y="189"/>
                    <a:pt x="154" y="189"/>
                    <a:pt x="154" y="189"/>
                  </a:cubicBezTo>
                  <a:lnTo>
                    <a:pt x="139" y="217"/>
                  </a:lnTo>
                  <a:close/>
                  <a:moveTo>
                    <a:pt x="146" y="215"/>
                  </a:moveTo>
                  <a:cubicBezTo>
                    <a:pt x="159" y="192"/>
                    <a:pt x="159" y="192"/>
                    <a:pt x="159" y="192"/>
                  </a:cubicBezTo>
                  <a:cubicBezTo>
                    <a:pt x="186" y="192"/>
                    <a:pt x="186" y="192"/>
                    <a:pt x="186" y="192"/>
                  </a:cubicBezTo>
                  <a:cubicBezTo>
                    <a:pt x="174" y="202"/>
                    <a:pt x="161" y="210"/>
                    <a:pt x="146" y="215"/>
                  </a:cubicBezTo>
                  <a:close/>
                  <a:moveTo>
                    <a:pt x="191" y="186"/>
                  </a:moveTo>
                  <a:cubicBezTo>
                    <a:pt x="159" y="186"/>
                    <a:pt x="159" y="186"/>
                    <a:pt x="159" y="186"/>
                  </a:cubicBezTo>
                  <a:cubicBezTo>
                    <a:pt x="139" y="151"/>
                    <a:pt x="139" y="151"/>
                    <a:pt x="139" y="151"/>
                  </a:cubicBezTo>
                  <a:cubicBezTo>
                    <a:pt x="159" y="116"/>
                    <a:pt x="159" y="116"/>
                    <a:pt x="159" y="116"/>
                  </a:cubicBezTo>
                  <a:cubicBezTo>
                    <a:pt x="159" y="116"/>
                    <a:pt x="159" y="116"/>
                    <a:pt x="159" y="116"/>
                  </a:cubicBezTo>
                  <a:cubicBezTo>
                    <a:pt x="199" y="116"/>
                    <a:pt x="199" y="116"/>
                    <a:pt x="199" y="116"/>
                  </a:cubicBezTo>
                  <a:cubicBezTo>
                    <a:pt x="200" y="116"/>
                    <a:pt x="200" y="116"/>
                    <a:pt x="200" y="116"/>
                  </a:cubicBezTo>
                  <a:cubicBezTo>
                    <a:pt x="216" y="144"/>
                    <a:pt x="216" y="144"/>
                    <a:pt x="216" y="144"/>
                  </a:cubicBezTo>
                  <a:cubicBezTo>
                    <a:pt x="211" y="160"/>
                    <a:pt x="202" y="174"/>
                    <a:pt x="191" y="186"/>
                  </a:cubicBezTo>
                  <a:close/>
                  <a:moveTo>
                    <a:pt x="217" y="136"/>
                  </a:moveTo>
                  <a:cubicBezTo>
                    <a:pt x="204" y="113"/>
                    <a:pt x="204" y="113"/>
                    <a:pt x="204" y="113"/>
                  </a:cubicBezTo>
                  <a:cubicBezTo>
                    <a:pt x="217" y="91"/>
                    <a:pt x="217" y="91"/>
                    <a:pt x="217" y="91"/>
                  </a:cubicBezTo>
                  <a:cubicBezTo>
                    <a:pt x="219" y="98"/>
                    <a:pt x="220" y="106"/>
                    <a:pt x="220" y="114"/>
                  </a:cubicBezTo>
                  <a:cubicBezTo>
                    <a:pt x="220" y="121"/>
                    <a:pt x="219" y="129"/>
                    <a:pt x="217"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sp>
        <p:nvSpPr>
          <p:cNvPr id="4" name="CTS_LayoutName" hidden="1"/>
          <p:cNvSpPr txBox="1"/>
          <p:nvPr userDrawn="1"/>
        </p:nvSpPr>
        <p:spPr>
          <a:xfrm>
            <a:off x="-914730" y="0"/>
            <a:ext cx="891224" cy="215444"/>
          </a:xfrm>
          <a:prstGeom prst="rect">
            <a:avLst/>
          </a:prstGeom>
          <a:noFill/>
        </p:spPr>
        <p:txBody>
          <a:bodyPr wrap="square" lIns="0" tIns="0" rIns="0" bIns="0" rtlCol="0">
            <a:noAutofit/>
          </a:bodyPr>
          <a:lstStyle/>
          <a:p>
            <a:pPr algn="r"/>
            <a:r>
              <a:rPr lang="en-GB" sz="1400" dirty="0"/>
              <a:t>Title</a:t>
            </a:r>
          </a:p>
        </p:txBody>
      </p:sp>
      <p:sp>
        <p:nvSpPr>
          <p:cNvPr id="2" name="Title 1"/>
          <p:cNvSpPr>
            <a:spLocks noGrp="1"/>
          </p:cNvSpPr>
          <p:nvPr userDrawn="1">
            <p:ph type="ctrTitle" hasCustomPrompt="1"/>
          </p:nvPr>
        </p:nvSpPr>
        <p:spPr bwMode="gray">
          <a:xfrm>
            <a:off x="450783" y="2664000"/>
            <a:ext cx="9790247" cy="972000"/>
          </a:xfrm>
        </p:spPr>
        <p:txBody>
          <a:bodyPr anchor="b" anchorCtr="0"/>
          <a:lstStyle>
            <a:lvl1pPr algn="l">
              <a:defRPr sz="3600">
                <a:solidFill>
                  <a:schemeClr val="tx2"/>
                </a:solidFill>
              </a:defRPr>
            </a:lvl1pPr>
          </a:lstStyle>
          <a:p>
            <a:r>
              <a:rPr lang="en-GB" noProof="0" dirty="0"/>
              <a:t>&lt;Insert presentation title&gt;</a:t>
            </a:r>
          </a:p>
        </p:txBody>
      </p:sp>
      <p:sp>
        <p:nvSpPr>
          <p:cNvPr id="3" name="Subtitle 2"/>
          <p:cNvSpPr>
            <a:spLocks noGrp="1"/>
          </p:cNvSpPr>
          <p:nvPr userDrawn="1">
            <p:ph type="subTitle" idx="1" hasCustomPrompt="1"/>
          </p:nvPr>
        </p:nvSpPr>
        <p:spPr bwMode="gray">
          <a:xfrm>
            <a:off x="450783" y="3924000"/>
            <a:ext cx="9790247" cy="468000"/>
          </a:xfrm>
          <a:prstGeom prst="rect">
            <a:avLst/>
          </a:prstGeom>
        </p:spPr>
        <p:txBody>
          <a:bodyPr/>
          <a:lstStyle>
            <a:lvl1pPr marL="0" indent="0" algn="l">
              <a:spcBef>
                <a:spcPts val="0"/>
              </a:spcBef>
              <a:buNone/>
              <a:defRPr sz="2800" baseline="0">
                <a:solidFill>
                  <a:schemeClr val="accent1"/>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GB" noProof="0" dirty="0"/>
              <a:t>&lt;Insert sub-title&gt;</a:t>
            </a:r>
          </a:p>
        </p:txBody>
      </p:sp>
      <p:pic>
        <p:nvPicPr>
          <p:cNvPr id="147" name="Picture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50000" y="540000"/>
            <a:ext cx="2088000" cy="742903"/>
          </a:xfrm>
          <a:prstGeom prst="rect">
            <a:avLst/>
          </a:prstGeom>
          <a:noFill/>
          <a:ln>
            <a:noFill/>
          </a:ln>
        </p:spPr>
      </p:pic>
      <p:sp>
        <p:nvSpPr>
          <p:cNvPr id="410" name="ClientLogoBox" hidden="1"/>
          <p:cNvSpPr/>
          <p:nvPr userDrawn="1"/>
        </p:nvSpPr>
        <p:spPr>
          <a:xfrm>
            <a:off x="8152484" y="435225"/>
            <a:ext cx="2088000" cy="81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noProof="0" dirty="0"/>
              <a:t>Client Logo</a:t>
            </a:r>
          </a:p>
        </p:txBody>
      </p:sp>
      <p:cxnSp>
        <p:nvCxnSpPr>
          <p:cNvPr id="411" name="Straight Connector 410"/>
          <p:cNvCxnSpPr/>
          <p:nvPr userDrawn="1"/>
        </p:nvCxnSpPr>
        <p:spPr bwMode="gray">
          <a:xfrm>
            <a:off x="450850" y="3781240"/>
            <a:ext cx="97932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96" name="Date"/>
          <p:cNvSpPr txBox="1"/>
          <p:nvPr userDrawn="1"/>
        </p:nvSpPr>
        <p:spPr bwMode="gray">
          <a:xfrm>
            <a:off x="445980" y="4679950"/>
            <a:ext cx="3164700" cy="169277"/>
          </a:xfrm>
          <a:prstGeom prst="rect">
            <a:avLst/>
          </a:prstGeom>
          <a:noFill/>
        </p:spPr>
        <p:txBody>
          <a:bodyPr wrap="square" lIns="0" tIns="0" rIns="0" bIns="0" rtlCol="0">
            <a:spAutoFit/>
          </a:bodyPr>
          <a:lstStyle/>
          <a:p>
            <a:endParaRPr lang="en-GB" sz="1100" noProof="0" dirty="0">
              <a:solidFill>
                <a:schemeClr val="tx2"/>
              </a:solidFill>
            </a:endParaRPr>
          </a:p>
        </p:txBody>
      </p:sp>
      <p:sp>
        <p:nvSpPr>
          <p:cNvPr id="2097" name="Confidential"/>
          <p:cNvSpPr txBox="1"/>
          <p:nvPr userDrawn="1"/>
        </p:nvSpPr>
        <p:spPr bwMode="gray">
          <a:xfrm>
            <a:off x="444624" y="5097463"/>
            <a:ext cx="9792000" cy="153888"/>
          </a:xfrm>
          <a:prstGeom prst="rect">
            <a:avLst/>
          </a:prstGeom>
          <a:noFill/>
        </p:spPr>
        <p:txBody>
          <a:bodyPr wrap="square" lIns="0" tIns="0" rIns="0" bIns="0" rtlCol="0">
            <a:spAutoFit/>
          </a:bodyPr>
          <a:lstStyle/>
          <a:p>
            <a:endParaRPr lang="en-GB" sz="1000" noProof="0" dirty="0">
              <a:solidFill>
                <a:schemeClr val="tx2"/>
              </a:solidFill>
            </a:endParaRPr>
          </a:p>
        </p:txBody>
      </p:sp>
      <p:sp>
        <p:nvSpPr>
          <p:cNvPr id="2098" name="Draft"/>
          <p:cNvSpPr txBox="1"/>
          <p:nvPr userDrawn="1"/>
        </p:nvSpPr>
        <p:spPr bwMode="gray">
          <a:xfrm>
            <a:off x="450783" y="2067733"/>
            <a:ext cx="4565080" cy="565200"/>
          </a:xfrm>
          <a:prstGeom prst="rect">
            <a:avLst/>
          </a:prstGeom>
        </p:spPr>
        <p:txBody>
          <a:bodyPr vert="horz" lIns="0" tIns="0" rIns="0" bIns="0" rtlCol="0">
            <a:noAutofit/>
          </a:bodyPr>
          <a:lstStyle>
            <a:defPPr>
              <a:defRPr lang="en-US"/>
            </a:defPPr>
            <a:lvl1pPr indent="0" defTabSz="995627">
              <a:spcBef>
                <a:spcPts val="1200"/>
              </a:spcBef>
              <a:buFont typeface="Arial" pitchFamily="34" charset="0"/>
              <a:buNone/>
              <a:defRPr sz="4000" b="1" baseline="0">
                <a:solidFill>
                  <a:schemeClr val="accent1"/>
                </a:solidFill>
              </a:defRPr>
            </a:lvl1pPr>
            <a:lvl2pPr marL="0" indent="0" defTabSz="995627">
              <a:spcBef>
                <a:spcPts val="600"/>
              </a:spcBef>
              <a:buFont typeface="Arial" panose="05020102010507070707" pitchFamily="18" charset="2"/>
              <a:buChar char=""/>
              <a:defRPr sz="1200"/>
            </a:lvl2pPr>
            <a:lvl3pPr marL="179388" indent="-179388" defTabSz="995627">
              <a:spcBef>
                <a:spcPts val="300"/>
              </a:spcBef>
              <a:buClr>
                <a:schemeClr val="accent1"/>
              </a:buClr>
              <a:buFont typeface="Wingdings" panose="05000000000000000000" pitchFamily="2" charset="2"/>
              <a:buChar char="§"/>
              <a:defRPr sz="1200"/>
            </a:lvl3pPr>
            <a:lvl4pPr marL="360000" indent="-180000" defTabSz="995627">
              <a:spcBef>
                <a:spcPts val="300"/>
              </a:spcBef>
              <a:buClr>
                <a:schemeClr val="accent1"/>
              </a:buClr>
              <a:buFont typeface="Verdana" panose="020B0604030504040204" pitchFamily="34" charset="0"/>
              <a:buChar char="–"/>
              <a:defRPr sz="1200"/>
            </a:lvl4pPr>
            <a:lvl5pPr marL="540000" indent="-180000" defTabSz="995627">
              <a:spcBef>
                <a:spcPts val="300"/>
              </a:spcBef>
              <a:buClr>
                <a:schemeClr val="accent1"/>
              </a:buClr>
              <a:buFont typeface="Verdana" panose="020B0604030504040204" pitchFamily="34" charset="0"/>
              <a:buChar char="–"/>
              <a:defRPr sz="1200"/>
            </a:lvl5pPr>
            <a:lvl6pPr marL="720000" indent="-180000" defTabSz="995627">
              <a:spcBef>
                <a:spcPts val="300"/>
              </a:spcBef>
              <a:buClr>
                <a:schemeClr val="accent1"/>
              </a:buClr>
              <a:buFont typeface="Verdana" panose="020B0604030504040204" pitchFamily="34" charset="0"/>
              <a:buChar char="–"/>
              <a:defRPr sz="1200"/>
            </a:lvl6pPr>
            <a:lvl7pPr marL="900000" indent="-180000" defTabSz="995627">
              <a:spcBef>
                <a:spcPts val="300"/>
              </a:spcBef>
              <a:buClr>
                <a:schemeClr val="accent1"/>
              </a:buClr>
              <a:buFont typeface="Verdana" panose="020B0604030504040204" pitchFamily="34" charset="0"/>
              <a:buChar char="–"/>
              <a:defRPr sz="1200"/>
            </a:lvl7pPr>
            <a:lvl8pPr marL="1080000" indent="-180000" defTabSz="995627">
              <a:spcBef>
                <a:spcPts val="300"/>
              </a:spcBef>
              <a:buClr>
                <a:schemeClr val="accent1"/>
              </a:buClr>
              <a:buFont typeface="Verdana" panose="020B0604030504040204" pitchFamily="34" charset="0"/>
              <a:buChar char="–"/>
              <a:defRPr sz="1200"/>
            </a:lvl8pPr>
            <a:lvl9pPr marL="1258888" indent="-179388" defTabSz="995627">
              <a:spcBef>
                <a:spcPts val="300"/>
              </a:spcBef>
              <a:buClr>
                <a:schemeClr val="accent1"/>
              </a:buClr>
              <a:buFont typeface="Verdana" panose="020B0604030504040204" pitchFamily="34" charset="0"/>
              <a:buChar char="–"/>
              <a:defRPr sz="1200" baseline="0"/>
            </a:lvl9pPr>
          </a:lstStyle>
          <a:p>
            <a:pPr lvl="0"/>
            <a:r>
              <a:rPr lang="en-GB" noProof="0" dirty="0"/>
              <a:t>Draft</a:t>
            </a:r>
          </a:p>
        </p:txBody>
      </p:sp>
    </p:spTree>
    <p:extLst>
      <p:ext uri="{BB962C8B-B14F-4D97-AF65-F5344CB8AC3E}">
        <p14:creationId xmlns:p14="http://schemas.microsoft.com/office/powerpoint/2010/main" val="302367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Title and Content</a:t>
            </a:r>
          </a:p>
        </p:txBody>
      </p:sp>
      <p:sp>
        <p:nvSpPr>
          <p:cNvPr id="5" name="Content Placeholder 4"/>
          <p:cNvSpPr>
            <a:spLocks noGrp="1"/>
          </p:cNvSpPr>
          <p:nvPr>
            <p:ph sz="quarter" idx="10"/>
          </p:nvPr>
        </p:nvSpPr>
        <p:spPr bwMode="gray">
          <a:xfrm>
            <a:off x="449263" y="1436688"/>
            <a:ext cx="9782175" cy="5383212"/>
          </a:xfrm>
        </p:spPr>
        <p:txBody>
          <a:bodyPr/>
          <a:lstStyle>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hasCustomPrompt="1"/>
          </p:nvPr>
        </p:nvSpPr>
        <p:spPr bwMode="gray"/>
        <p:txBody>
          <a:bodyPr/>
          <a:lstStyle/>
          <a:p>
            <a:r>
              <a:rPr lang="en-GB" noProof="0" dirty="0"/>
              <a:t>&lt;Insert title&gt;</a:t>
            </a:r>
          </a:p>
        </p:txBody>
      </p:sp>
    </p:spTree>
    <p:extLst>
      <p:ext uri="{BB962C8B-B14F-4D97-AF65-F5344CB8AC3E}">
        <p14:creationId xmlns:p14="http://schemas.microsoft.com/office/powerpoint/2010/main" val="2247943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Contents</a:t>
            </a:r>
          </a:p>
        </p:txBody>
      </p:sp>
      <p:grpSp>
        <p:nvGrpSpPr>
          <p:cNvPr id="22" name="1ContactGroup" hidden="1"/>
          <p:cNvGrpSpPr/>
          <p:nvPr userDrawn="1"/>
        </p:nvGrpSpPr>
        <p:grpSpPr>
          <a:xfrm>
            <a:off x="450155" y="6026943"/>
            <a:ext cx="2448000" cy="877457"/>
            <a:chOff x="450155" y="6026943"/>
            <a:chExt cx="2448000" cy="877457"/>
          </a:xfrm>
        </p:grpSpPr>
        <p:sp>
          <p:nvSpPr>
            <p:cNvPr id="6" name="1ContactName"/>
            <p:cNvSpPr txBox="1"/>
            <p:nvPr userDrawn="1"/>
          </p:nvSpPr>
          <p:spPr bwMode="gray">
            <a:xfrm>
              <a:off x="450155" y="6026943"/>
              <a:ext cx="2448000" cy="184666"/>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r>
                <a:rPr lang="en-GB" sz="1200" b="1" dirty="0">
                  <a:solidFill>
                    <a:schemeClr val="accent3"/>
                  </a:solidFill>
                </a:rPr>
                <a:t>Contact 1 Name</a:t>
              </a:r>
            </a:p>
          </p:txBody>
        </p:sp>
        <p:grpSp>
          <p:nvGrpSpPr>
            <p:cNvPr id="37" name="1TelGroup"/>
            <p:cNvGrpSpPr/>
            <p:nvPr userDrawn="1"/>
          </p:nvGrpSpPr>
          <p:grpSpPr>
            <a:xfrm>
              <a:off x="466966" y="6285023"/>
              <a:ext cx="2044080" cy="153888"/>
              <a:chOff x="466966" y="6285023"/>
              <a:chExt cx="2044080" cy="153888"/>
            </a:xfrm>
          </p:grpSpPr>
          <p:sp>
            <p:nvSpPr>
              <p:cNvPr id="49" name="1TelTxt"/>
              <p:cNvSpPr txBox="1"/>
              <p:nvPr userDrawn="1"/>
            </p:nvSpPr>
            <p:spPr bwMode="gray">
              <a:xfrm>
                <a:off x="684025" y="6285023"/>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7000</a:t>
                </a:r>
              </a:p>
            </p:txBody>
          </p:sp>
          <p:pic>
            <p:nvPicPr>
              <p:cNvPr id="50" name="1TelPic"/>
              <p:cNvPicPr>
                <a:picLocks noChangeAspect="1"/>
              </p:cNvPicPr>
              <p:nvPr userDrawn="1"/>
            </p:nvPicPr>
            <p:blipFill>
              <a:blip r:embed="rId2"/>
              <a:stretch>
                <a:fillRect/>
              </a:stretch>
            </p:blipFill>
            <p:spPr>
              <a:xfrm>
                <a:off x="466966" y="6298148"/>
                <a:ext cx="144847" cy="138485"/>
              </a:xfrm>
              <a:prstGeom prst="rect">
                <a:avLst/>
              </a:prstGeom>
            </p:spPr>
          </p:pic>
        </p:grpSp>
        <p:grpSp>
          <p:nvGrpSpPr>
            <p:cNvPr id="51" name="1MobGroup"/>
            <p:cNvGrpSpPr/>
            <p:nvPr userDrawn="1"/>
          </p:nvGrpSpPr>
          <p:grpSpPr>
            <a:xfrm>
              <a:off x="486014" y="6500644"/>
              <a:ext cx="2025032" cy="190758"/>
              <a:chOff x="486014" y="6500644"/>
              <a:chExt cx="2025032" cy="190758"/>
            </a:xfrm>
          </p:grpSpPr>
          <p:sp>
            <p:nvSpPr>
              <p:cNvPr id="52" name="1MobTxt"/>
              <p:cNvSpPr txBox="1"/>
              <p:nvPr userDrawn="1"/>
            </p:nvSpPr>
            <p:spPr bwMode="gray">
              <a:xfrm>
                <a:off x="684025" y="6537514"/>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7001</a:t>
                </a:r>
              </a:p>
            </p:txBody>
          </p:sp>
          <p:pic>
            <p:nvPicPr>
              <p:cNvPr id="53" name="1MobPic"/>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014" y="6500644"/>
                <a:ext cx="107988" cy="179980"/>
              </a:xfrm>
              <a:prstGeom prst="rect">
                <a:avLst/>
              </a:prstGeom>
            </p:spPr>
          </p:pic>
        </p:grpSp>
        <p:grpSp>
          <p:nvGrpSpPr>
            <p:cNvPr id="54" name="1EmailGroup"/>
            <p:cNvGrpSpPr/>
            <p:nvPr userDrawn="1"/>
          </p:nvGrpSpPr>
          <p:grpSpPr>
            <a:xfrm>
              <a:off x="466966" y="6750512"/>
              <a:ext cx="2044080" cy="153888"/>
              <a:chOff x="466966" y="6750512"/>
              <a:chExt cx="2044080" cy="153888"/>
            </a:xfrm>
          </p:grpSpPr>
          <p:sp>
            <p:nvSpPr>
              <p:cNvPr id="55" name="1EmailTxt"/>
              <p:cNvSpPr txBox="1"/>
              <p:nvPr userDrawn="1"/>
            </p:nvSpPr>
            <p:spPr bwMode="gray">
              <a:xfrm>
                <a:off x="684025" y="6750512"/>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info-uk@frontier-economics.com</a:t>
                </a:r>
              </a:p>
            </p:txBody>
          </p:sp>
          <p:pic>
            <p:nvPicPr>
              <p:cNvPr id="56" name="1EmailPic"/>
              <p:cNvPicPr>
                <a:picLocks noChangeAspect="1"/>
              </p:cNvPicPr>
              <p:nvPr userDrawn="1"/>
            </p:nvPicPr>
            <p:blipFill>
              <a:blip r:embed="rId4"/>
              <a:stretch>
                <a:fillRect/>
              </a:stretch>
            </p:blipFill>
            <p:spPr>
              <a:xfrm>
                <a:off x="466966" y="6759352"/>
                <a:ext cx="144847" cy="132398"/>
              </a:xfrm>
              <a:prstGeom prst="rect">
                <a:avLst/>
              </a:prstGeom>
            </p:spPr>
          </p:pic>
        </p:grpSp>
      </p:grpSp>
      <p:grpSp>
        <p:nvGrpSpPr>
          <p:cNvPr id="57" name="2ContactGroup" hidden="1"/>
          <p:cNvGrpSpPr/>
          <p:nvPr userDrawn="1"/>
        </p:nvGrpSpPr>
        <p:grpSpPr>
          <a:xfrm>
            <a:off x="3074400" y="6026943"/>
            <a:ext cx="2448000" cy="877457"/>
            <a:chOff x="450155" y="6026943"/>
            <a:chExt cx="2448000" cy="877457"/>
          </a:xfrm>
        </p:grpSpPr>
        <p:sp>
          <p:nvSpPr>
            <p:cNvPr id="58" name="2ContactName"/>
            <p:cNvSpPr txBox="1"/>
            <p:nvPr userDrawn="1"/>
          </p:nvSpPr>
          <p:spPr bwMode="gray">
            <a:xfrm>
              <a:off x="450155" y="6026943"/>
              <a:ext cx="2448000" cy="184666"/>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r>
                <a:rPr lang="en-GB" sz="1200" b="1" dirty="0">
                  <a:solidFill>
                    <a:schemeClr val="accent3"/>
                  </a:solidFill>
                </a:rPr>
                <a:t>Contact 2 Name</a:t>
              </a:r>
            </a:p>
          </p:txBody>
        </p:sp>
        <p:grpSp>
          <p:nvGrpSpPr>
            <p:cNvPr id="59" name="2TelGroup"/>
            <p:cNvGrpSpPr/>
            <p:nvPr userDrawn="1"/>
          </p:nvGrpSpPr>
          <p:grpSpPr>
            <a:xfrm>
              <a:off x="466966" y="6285023"/>
              <a:ext cx="2044080" cy="153888"/>
              <a:chOff x="466966" y="6285023"/>
              <a:chExt cx="2044080" cy="153888"/>
            </a:xfrm>
          </p:grpSpPr>
          <p:sp>
            <p:nvSpPr>
              <p:cNvPr id="66" name="2TelTxt"/>
              <p:cNvSpPr txBox="1"/>
              <p:nvPr userDrawn="1"/>
            </p:nvSpPr>
            <p:spPr bwMode="gray">
              <a:xfrm>
                <a:off x="684025" y="6285023"/>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7000</a:t>
                </a:r>
              </a:p>
            </p:txBody>
          </p:sp>
          <p:pic>
            <p:nvPicPr>
              <p:cNvPr id="67" name="2TelPic"/>
              <p:cNvPicPr>
                <a:picLocks noChangeAspect="1"/>
              </p:cNvPicPr>
              <p:nvPr userDrawn="1"/>
            </p:nvPicPr>
            <p:blipFill>
              <a:blip r:embed="rId2"/>
              <a:stretch>
                <a:fillRect/>
              </a:stretch>
            </p:blipFill>
            <p:spPr>
              <a:xfrm>
                <a:off x="466966" y="6298148"/>
                <a:ext cx="144847" cy="138485"/>
              </a:xfrm>
              <a:prstGeom prst="rect">
                <a:avLst/>
              </a:prstGeom>
            </p:spPr>
          </p:pic>
        </p:grpSp>
        <p:grpSp>
          <p:nvGrpSpPr>
            <p:cNvPr id="60" name="2MobGroup"/>
            <p:cNvGrpSpPr/>
            <p:nvPr userDrawn="1"/>
          </p:nvGrpSpPr>
          <p:grpSpPr>
            <a:xfrm>
              <a:off x="486014" y="6500644"/>
              <a:ext cx="2025032" cy="190758"/>
              <a:chOff x="486014" y="6500644"/>
              <a:chExt cx="2025032" cy="190758"/>
            </a:xfrm>
          </p:grpSpPr>
          <p:sp>
            <p:nvSpPr>
              <p:cNvPr id="64" name="2MobTxt"/>
              <p:cNvSpPr txBox="1"/>
              <p:nvPr userDrawn="1"/>
            </p:nvSpPr>
            <p:spPr bwMode="gray">
              <a:xfrm>
                <a:off x="684025" y="6537514"/>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7001</a:t>
                </a:r>
              </a:p>
            </p:txBody>
          </p:sp>
          <p:pic>
            <p:nvPicPr>
              <p:cNvPr id="65" name="2MobPic"/>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014" y="6500644"/>
                <a:ext cx="107988" cy="179980"/>
              </a:xfrm>
              <a:prstGeom prst="rect">
                <a:avLst/>
              </a:prstGeom>
            </p:spPr>
          </p:pic>
        </p:grpSp>
        <p:grpSp>
          <p:nvGrpSpPr>
            <p:cNvPr id="61" name="2EmailGroup"/>
            <p:cNvGrpSpPr/>
            <p:nvPr userDrawn="1"/>
          </p:nvGrpSpPr>
          <p:grpSpPr>
            <a:xfrm>
              <a:off x="466966" y="6750512"/>
              <a:ext cx="2044080" cy="153888"/>
              <a:chOff x="466966" y="6750512"/>
              <a:chExt cx="2044080" cy="153888"/>
            </a:xfrm>
          </p:grpSpPr>
          <p:sp>
            <p:nvSpPr>
              <p:cNvPr id="62" name="2EmailTxt"/>
              <p:cNvSpPr txBox="1"/>
              <p:nvPr userDrawn="1"/>
            </p:nvSpPr>
            <p:spPr bwMode="gray">
              <a:xfrm>
                <a:off x="684025" y="6750512"/>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info-uk@frontier-economics.com</a:t>
                </a:r>
              </a:p>
            </p:txBody>
          </p:sp>
          <p:pic>
            <p:nvPicPr>
              <p:cNvPr id="63" name="2EmailPic"/>
              <p:cNvPicPr>
                <a:picLocks noChangeAspect="1"/>
              </p:cNvPicPr>
              <p:nvPr userDrawn="1"/>
            </p:nvPicPr>
            <p:blipFill>
              <a:blip r:embed="rId4"/>
              <a:stretch>
                <a:fillRect/>
              </a:stretch>
            </p:blipFill>
            <p:spPr>
              <a:xfrm>
                <a:off x="466966" y="6759352"/>
                <a:ext cx="144847" cy="132398"/>
              </a:xfrm>
              <a:prstGeom prst="rect">
                <a:avLst/>
              </a:prstGeom>
            </p:spPr>
          </p:pic>
        </p:grpSp>
      </p:grpSp>
      <p:graphicFrame>
        <p:nvGraphicFramePr>
          <p:cNvPr id="18" name="ActiveSec" hidden="1"/>
          <p:cNvGraphicFramePr>
            <a:graphicFrameLocks noGrp="1"/>
          </p:cNvGraphicFramePr>
          <p:nvPr userDrawn="1">
            <p:extLst/>
          </p:nvPr>
        </p:nvGraphicFramePr>
        <p:xfrm>
          <a:off x="450156" y="2272156"/>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6621">
                  <a:extLst>
                    <a:ext uri="{9D8B030D-6E8A-4147-A177-3AD203B41FA5}">
                      <a16:colId xmlns:a16="http://schemas.microsoft.com/office/drawing/2014/main" val="20001"/>
                    </a:ext>
                  </a:extLst>
                </a:gridCol>
                <a:gridCol w="59531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latin typeface="+mn-lt"/>
                          <a:ea typeface="+mn-ea"/>
                          <a:cs typeface="+mn-cs"/>
                        </a:rPr>
                        <a:t>Active Sections are formatted like this (one row is enough)</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bg1"/>
                          </a:solidFill>
                        </a:rPr>
                        <a:t>Middle</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bg1"/>
                          </a:solidFill>
                        </a:rPr>
                        <a:t>Bottom</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bl>
          </a:graphicData>
        </a:graphic>
      </p:graphicFrame>
      <p:graphicFrame>
        <p:nvGraphicFramePr>
          <p:cNvPr id="19" name="NonActiveSec" hidden="1"/>
          <p:cNvGraphicFramePr>
            <a:graphicFrameLocks noGrp="1"/>
          </p:cNvGraphicFramePr>
          <p:nvPr userDrawn="1">
            <p:extLst/>
          </p:nvPr>
        </p:nvGraphicFramePr>
        <p:xfrm>
          <a:off x="450156" y="2305119"/>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6621">
                  <a:extLst>
                    <a:ext uri="{9D8B030D-6E8A-4147-A177-3AD203B41FA5}">
                      <a16:colId xmlns:a16="http://schemas.microsoft.com/office/drawing/2014/main" val="20001"/>
                    </a:ext>
                  </a:extLst>
                </a:gridCol>
                <a:gridCol w="59531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NON-active Sections are formatted like this (we need three rows)</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tx2"/>
                          </a:solidFill>
                        </a:rPr>
                        <a:t>Middle</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tx2"/>
                          </a:solidFill>
                        </a:rPr>
                        <a:t>Bottom</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graphicFrame>
        <p:nvGraphicFramePr>
          <p:cNvPr id="4" name="TocTable" hidden="1"/>
          <p:cNvGraphicFramePr>
            <a:graphicFrameLocks noGrp="1"/>
          </p:cNvGraphicFramePr>
          <p:nvPr userDrawn="1">
            <p:extLst/>
          </p:nvPr>
        </p:nvGraphicFramePr>
        <p:xfrm>
          <a:off x="450156" y="1432155"/>
          <a:ext cx="9793985" cy="426624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6621">
                  <a:extLst>
                    <a:ext uri="{9D8B030D-6E8A-4147-A177-3AD203B41FA5}">
                      <a16:colId xmlns:a16="http://schemas.microsoft.com/office/drawing/2014/main" val="20001"/>
                    </a:ext>
                  </a:extLst>
                </a:gridCol>
                <a:gridCol w="595316">
                  <a:extLst>
                    <a:ext uri="{9D8B030D-6E8A-4147-A177-3AD203B41FA5}">
                      <a16:colId xmlns:a16="http://schemas.microsoft.com/office/drawing/2014/main" val="20002"/>
                    </a:ext>
                  </a:extLst>
                </a:gridCol>
              </a:tblGrid>
              <a:tr h="0">
                <a:tc>
                  <a:txBody>
                    <a:bodyPr/>
                    <a:lstStyle/>
                    <a:p>
                      <a:pPr algn="ctr"/>
                      <a:endParaRPr lang="en-GB" sz="1600" b="0" dirty="0">
                        <a:solidFill>
                          <a:schemeClr val="bg1"/>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bl>
          </a:graphicData>
        </a:graphic>
      </p:graphicFrame>
      <p:sp>
        <p:nvSpPr>
          <p:cNvPr id="3" name="Contents"/>
          <p:cNvSpPr txBox="1"/>
          <p:nvPr userDrawn="1"/>
        </p:nvSpPr>
        <p:spPr bwMode="gray">
          <a:xfrm>
            <a:off x="450782" y="450000"/>
            <a:ext cx="9792000" cy="756000"/>
          </a:xfrm>
          <a:prstGeom prst="rect">
            <a:avLst/>
          </a:prstGeom>
          <a:noFill/>
        </p:spPr>
        <p:txBody>
          <a:bodyPr wrap="square" lIns="0" tIns="0" rIns="0" bIns="0" rtlCol="0">
            <a:spAutoFit/>
          </a:bodyPr>
          <a:lstStyle/>
          <a:p>
            <a:r>
              <a:rPr lang="en-GB" sz="2400" dirty="0">
                <a:solidFill>
                  <a:schemeClr val="accent1"/>
                </a:solidFill>
              </a:rPr>
              <a:t>Contents</a:t>
            </a:r>
          </a:p>
        </p:txBody>
      </p:sp>
    </p:spTree>
    <p:extLst>
      <p:ext uri="{BB962C8B-B14F-4D97-AF65-F5344CB8AC3E}">
        <p14:creationId xmlns:p14="http://schemas.microsoft.com/office/powerpoint/2010/main" val="2923560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Roadmap">
    <p:spTree>
      <p:nvGrpSpPr>
        <p:cNvPr id="1" name=""/>
        <p:cNvGrpSpPr/>
        <p:nvPr/>
      </p:nvGrpSpPr>
      <p:grpSpPr>
        <a:xfrm>
          <a:off x="0" y="0"/>
          <a:ext cx="0" cy="0"/>
          <a:chOff x="0" y="0"/>
          <a:chExt cx="0" cy="0"/>
        </a:xfrm>
      </p:grpSpPr>
      <p:sp>
        <p:nvSpPr>
          <p:cNvPr id="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Blank</a:t>
            </a:r>
          </a:p>
        </p:txBody>
      </p:sp>
    </p:spTree>
    <p:extLst>
      <p:ext uri="{BB962C8B-B14F-4D97-AF65-F5344CB8AC3E}">
        <p14:creationId xmlns:p14="http://schemas.microsoft.com/office/powerpoint/2010/main" val="389512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Title and Content</a:t>
            </a:r>
          </a:p>
        </p:txBody>
      </p:sp>
      <p:sp>
        <p:nvSpPr>
          <p:cNvPr id="5" name="Content Placeholder 4"/>
          <p:cNvSpPr>
            <a:spLocks noGrp="1"/>
          </p:cNvSpPr>
          <p:nvPr>
            <p:ph sz="quarter" idx="10" hasCustomPrompt="1"/>
          </p:nvPr>
        </p:nvSpPr>
        <p:spPr bwMode="gray">
          <a:xfrm>
            <a:off x="449263" y="1440000"/>
            <a:ext cx="9782175" cy="5383212"/>
          </a:xfrm>
        </p:spPr>
        <p:txBody>
          <a:bodyPr/>
          <a:lstStyle>
            <a:lvl5pPr>
              <a:defRPr baseline="0"/>
            </a:lvl5pPr>
          </a:lstStyle>
          <a:p>
            <a:pPr lvl="0"/>
            <a:r>
              <a:rPr lang="en-GB" noProof="0" dirty="0"/>
              <a:t>&lt;Insert text. To format bullets select ‘Increase / Decrease List level’ on the Frontier Tools </a:t>
            </a:r>
            <a:r>
              <a:rPr lang="en-GB" noProof="0"/>
              <a:t>Ribbon&gt;</a:t>
            </a:r>
            <a:endParaRPr lang="en-GB"/>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2" name="Title 1"/>
          <p:cNvSpPr>
            <a:spLocks noGrp="1"/>
          </p:cNvSpPr>
          <p:nvPr>
            <p:ph type="title" hasCustomPrompt="1"/>
          </p:nvPr>
        </p:nvSpPr>
        <p:spPr/>
        <p:txBody>
          <a:bodyPr/>
          <a:lstStyle/>
          <a:p>
            <a:r>
              <a:rPr lang="en-GB" noProof="0" dirty="0"/>
              <a:t>&lt;Insert </a:t>
            </a:r>
            <a:r>
              <a:rPr lang="en-GB" noProof="0"/>
              <a:t>title&gt;</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Two Content</a:t>
            </a:r>
          </a:p>
        </p:txBody>
      </p:sp>
      <p:sp>
        <p:nvSpPr>
          <p:cNvPr id="10" name="Content Placeholder 9"/>
          <p:cNvSpPr>
            <a:spLocks noGrp="1"/>
          </p:cNvSpPr>
          <p:nvPr>
            <p:ph sz="quarter" idx="13" hasCustomPrompt="1"/>
          </p:nvPr>
        </p:nvSpPr>
        <p:spPr bwMode="gray">
          <a:xfrm>
            <a:off x="450782" y="1445419"/>
            <a:ext cx="4788000" cy="5358580"/>
          </a:xfrm>
          <a:prstGeom prst="rect">
            <a:avLst/>
          </a:prstGeom>
        </p:spPr>
        <p:txBody>
          <a:bodyPr/>
          <a:lstStyle>
            <a:lvl1pPr>
              <a:defRPr/>
            </a:lvl1pPr>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9"/>
          <p:cNvSpPr>
            <a:spLocks noGrp="1"/>
          </p:cNvSpPr>
          <p:nvPr>
            <p:ph sz="quarter" idx="14" hasCustomPrompt="1"/>
          </p:nvPr>
        </p:nvSpPr>
        <p:spPr bwMode="gray">
          <a:xfrm>
            <a:off x="5454893" y="1445419"/>
            <a:ext cx="4788000" cy="535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bwMode="gray">
          <a:xfrm>
            <a:off x="450782" y="450000"/>
            <a:ext cx="9792111" cy="756000"/>
          </a:xfrm>
        </p:spPr>
        <p:txBody>
          <a:bodyPr/>
          <a:lstStyle/>
          <a:p>
            <a:r>
              <a:rPr lang="en-GB" noProof="0" dirty="0"/>
              <a:t>&lt;Insert title&gt;</a:t>
            </a:r>
          </a:p>
        </p:txBody>
      </p:sp>
    </p:spTree>
    <p:extLst>
      <p:ext uri="{BB962C8B-B14F-4D97-AF65-F5344CB8AC3E}">
        <p14:creationId xmlns:p14="http://schemas.microsoft.com/office/powerpoint/2010/main" val="318582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Three Content</a:t>
            </a:r>
          </a:p>
        </p:txBody>
      </p:sp>
      <p:sp>
        <p:nvSpPr>
          <p:cNvPr id="2" name="Title 1"/>
          <p:cNvSpPr>
            <a:spLocks noGrp="1"/>
          </p:cNvSpPr>
          <p:nvPr>
            <p:ph type="title" hasCustomPrompt="1"/>
          </p:nvPr>
        </p:nvSpPr>
        <p:spPr bwMode="gray">
          <a:xfrm>
            <a:off x="450782" y="450000"/>
            <a:ext cx="9792111" cy="756000"/>
          </a:xfrm>
        </p:spPr>
        <p:txBody>
          <a:bodyPr/>
          <a:lstStyle/>
          <a:p>
            <a:r>
              <a:rPr lang="en-GB" noProof="0" dirty="0"/>
              <a:t>&lt;Insert title&gt;</a:t>
            </a:r>
          </a:p>
        </p:txBody>
      </p:sp>
      <p:sp>
        <p:nvSpPr>
          <p:cNvPr id="5" name="Content Placeholder 9"/>
          <p:cNvSpPr>
            <a:spLocks noGrp="1"/>
          </p:cNvSpPr>
          <p:nvPr>
            <p:ph sz="quarter" idx="15" hasCustomPrompt="1"/>
          </p:nvPr>
        </p:nvSpPr>
        <p:spPr bwMode="gray">
          <a:xfrm>
            <a:off x="7119257" y="1447200"/>
            <a:ext cx="3123636"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Content Placeholder 9"/>
          <p:cNvSpPr>
            <a:spLocks noGrp="1"/>
          </p:cNvSpPr>
          <p:nvPr>
            <p:ph sz="quarter" idx="16" hasCustomPrompt="1"/>
          </p:nvPr>
        </p:nvSpPr>
        <p:spPr bwMode="gray">
          <a:xfrm>
            <a:off x="3785019" y="1447200"/>
            <a:ext cx="3123636"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Content Placeholder 9"/>
          <p:cNvSpPr>
            <a:spLocks noGrp="1"/>
          </p:cNvSpPr>
          <p:nvPr>
            <p:ph sz="quarter" idx="17" hasCustomPrompt="1"/>
          </p:nvPr>
        </p:nvSpPr>
        <p:spPr bwMode="gray">
          <a:xfrm>
            <a:off x="450782" y="1447200"/>
            <a:ext cx="3123636"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38022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Four Content</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2" y="1451820"/>
            <a:ext cx="4788000" cy="2411053"/>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Content Placeholder 9"/>
          <p:cNvSpPr>
            <a:spLocks noGrp="1"/>
          </p:cNvSpPr>
          <p:nvPr>
            <p:ph sz="quarter" idx="14" hasCustomPrompt="1"/>
          </p:nvPr>
        </p:nvSpPr>
        <p:spPr bwMode="gray">
          <a:xfrm>
            <a:off x="5454893" y="1451820"/>
            <a:ext cx="4788000" cy="2411053"/>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5" name="Content Placeholder 9"/>
          <p:cNvSpPr>
            <a:spLocks noGrp="1"/>
          </p:cNvSpPr>
          <p:nvPr>
            <p:ph sz="quarter" idx="15" hasCustomPrompt="1"/>
          </p:nvPr>
        </p:nvSpPr>
        <p:spPr bwMode="gray">
          <a:xfrm>
            <a:off x="450782" y="4245429"/>
            <a:ext cx="4788000" cy="242596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Content Placeholder 9"/>
          <p:cNvSpPr>
            <a:spLocks noGrp="1"/>
          </p:cNvSpPr>
          <p:nvPr>
            <p:ph sz="quarter" idx="16" hasCustomPrompt="1"/>
          </p:nvPr>
        </p:nvSpPr>
        <p:spPr bwMode="gray">
          <a:xfrm>
            <a:off x="5454893" y="4245429"/>
            <a:ext cx="4788000" cy="2425960"/>
          </a:xfrm>
          <a:prstGeom prst="rect">
            <a:avLst/>
          </a:prstGeom>
        </p:spPr>
        <p:txBody>
          <a:bodyPr/>
          <a:lstStyle>
            <a:lvl5pPr>
              <a:defRPr/>
            </a:lvl5pPr>
          </a:lstStyle>
          <a:p>
            <a:pPr lvl="0"/>
            <a:r>
              <a:rPr lang="en-GB" noProof="0" dirty="0"/>
              <a:t>&lt;Insert text. To format bullets select ‘Increase / Decrease List level’ on the H Frontier Tools </a:t>
            </a:r>
            <a:r>
              <a:rPr lang="en-GB" noProof="0" dirty="0" err="1"/>
              <a:t>ome</a:t>
            </a:r>
            <a:r>
              <a:rPr lang="en-GB" noProof="0" dirty="0"/>
              <a:t>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Tree>
    <p:extLst>
      <p:ext uri="{BB962C8B-B14F-4D97-AF65-F5344CB8AC3E}">
        <p14:creationId xmlns:p14="http://schemas.microsoft.com/office/powerpoint/2010/main" val="2591178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Quarters and One Content">
    <p:spTree>
      <p:nvGrpSpPr>
        <p:cNvPr id="1" name=""/>
        <p:cNvGrpSpPr/>
        <p:nvPr/>
      </p:nvGrpSpPr>
      <p:grpSpPr>
        <a:xfrm>
          <a:off x="0" y="0"/>
          <a:ext cx="0" cy="0"/>
          <a:chOff x="0" y="0"/>
          <a:chExt cx="0" cy="0"/>
        </a:xfrm>
      </p:grpSpPr>
      <p:sp>
        <p:nvSpPr>
          <p:cNvPr id="5"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Three Quarters and One Quarter Content</a:t>
            </a:r>
          </a:p>
        </p:txBody>
      </p:sp>
      <p:sp>
        <p:nvSpPr>
          <p:cNvPr id="2" name="Title 1"/>
          <p:cNvSpPr>
            <a:spLocks noGrp="1"/>
          </p:cNvSpPr>
          <p:nvPr>
            <p:ph type="title" hasCustomPrompt="1"/>
          </p:nvPr>
        </p:nvSpPr>
        <p:spPr bwMode="gray">
          <a:xfrm>
            <a:off x="450782" y="450000"/>
            <a:ext cx="9792111" cy="756000"/>
          </a:xfrm>
        </p:spPr>
        <p:txBody>
          <a:bodyPr/>
          <a:lstStyle/>
          <a:p>
            <a:r>
              <a:rPr lang="en-GB" noProof="0" dirty="0"/>
              <a:t>&lt;Insert title&gt;</a:t>
            </a:r>
          </a:p>
        </p:txBody>
      </p:sp>
      <p:sp>
        <p:nvSpPr>
          <p:cNvPr id="3" name="Content Placeholder 9"/>
          <p:cNvSpPr>
            <a:spLocks noGrp="1"/>
          </p:cNvSpPr>
          <p:nvPr>
            <p:ph sz="quarter" idx="13" hasCustomPrompt="1"/>
          </p:nvPr>
        </p:nvSpPr>
        <p:spPr bwMode="gray">
          <a:xfrm>
            <a:off x="450782" y="1447800"/>
            <a:ext cx="6444540" cy="535620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9"/>
          <p:cNvSpPr>
            <a:spLocks noGrp="1"/>
          </p:cNvSpPr>
          <p:nvPr>
            <p:ph sz="quarter" idx="14" hasCustomPrompt="1"/>
          </p:nvPr>
        </p:nvSpPr>
        <p:spPr bwMode="gray">
          <a:xfrm>
            <a:off x="7119257" y="1447800"/>
            <a:ext cx="3123636" cy="535620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938466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Quarters and Two Content">
    <p:spTree>
      <p:nvGrpSpPr>
        <p:cNvPr id="1" name=""/>
        <p:cNvGrpSpPr/>
        <p:nvPr/>
      </p:nvGrpSpPr>
      <p:grpSpPr>
        <a:xfrm>
          <a:off x="0" y="0"/>
          <a:ext cx="0" cy="0"/>
          <a:chOff x="0" y="0"/>
          <a:chExt cx="0" cy="0"/>
        </a:xfrm>
      </p:grpSpPr>
      <p:sp>
        <p:nvSpPr>
          <p:cNvPr id="6"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Three Quarters and Two Content</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2" y="1447200"/>
            <a:ext cx="6444540"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9"/>
          <p:cNvSpPr>
            <a:spLocks noGrp="1"/>
          </p:cNvSpPr>
          <p:nvPr>
            <p:ph sz="quarter" idx="14" hasCustomPrompt="1"/>
          </p:nvPr>
        </p:nvSpPr>
        <p:spPr bwMode="gray">
          <a:xfrm>
            <a:off x="7120800" y="1447200"/>
            <a:ext cx="3124800" cy="2410425"/>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5" name="Content Placeholder 9"/>
          <p:cNvSpPr>
            <a:spLocks noGrp="1"/>
          </p:cNvSpPr>
          <p:nvPr>
            <p:ph sz="quarter" idx="15" hasCustomPrompt="1"/>
          </p:nvPr>
        </p:nvSpPr>
        <p:spPr bwMode="gray">
          <a:xfrm>
            <a:off x="7120800" y="4248150"/>
            <a:ext cx="3124800" cy="255585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Tree>
    <p:extLst>
      <p:ext uri="{BB962C8B-B14F-4D97-AF65-F5344CB8AC3E}">
        <p14:creationId xmlns:p14="http://schemas.microsoft.com/office/powerpoint/2010/main" val="3017322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6"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Two Content Horizontal</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1" y="1447200"/>
            <a:ext cx="9792111" cy="2406343"/>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p:txBody>
      </p:sp>
      <p:sp>
        <p:nvSpPr>
          <p:cNvPr id="5" name="Content Placeholder 9"/>
          <p:cNvSpPr>
            <a:spLocks noGrp="1"/>
          </p:cNvSpPr>
          <p:nvPr>
            <p:ph sz="quarter" idx="15" hasCustomPrompt="1"/>
          </p:nvPr>
        </p:nvSpPr>
        <p:spPr bwMode="gray">
          <a:xfrm>
            <a:off x="450781" y="4250295"/>
            <a:ext cx="9792111" cy="2411762"/>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p:txBody>
      </p:sp>
    </p:spTree>
    <p:extLst>
      <p:ext uri="{BB962C8B-B14F-4D97-AF65-F5344CB8AC3E}">
        <p14:creationId xmlns:p14="http://schemas.microsoft.com/office/powerpoint/2010/main" val="368710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with Headings">
    <p:spTree>
      <p:nvGrpSpPr>
        <p:cNvPr id="1" name=""/>
        <p:cNvGrpSpPr/>
        <p:nvPr/>
      </p:nvGrpSpPr>
      <p:grpSpPr>
        <a:xfrm>
          <a:off x="0" y="0"/>
          <a:ext cx="0" cy="0"/>
          <a:chOff x="0" y="0"/>
          <a:chExt cx="0" cy="0"/>
        </a:xfrm>
      </p:grpSpPr>
      <p:sp>
        <p:nvSpPr>
          <p:cNvPr id="1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Four Content with Headings</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2" y="1764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Content Placeholder 9"/>
          <p:cNvSpPr>
            <a:spLocks noGrp="1"/>
          </p:cNvSpPr>
          <p:nvPr>
            <p:ph sz="quarter" idx="14" hasCustomPrompt="1"/>
          </p:nvPr>
        </p:nvSpPr>
        <p:spPr bwMode="gray">
          <a:xfrm>
            <a:off x="5454893" y="1764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5" name="Content Placeholder 9"/>
          <p:cNvSpPr>
            <a:spLocks noGrp="1"/>
          </p:cNvSpPr>
          <p:nvPr>
            <p:ph sz="quarter" idx="15" hasCustomPrompt="1"/>
          </p:nvPr>
        </p:nvSpPr>
        <p:spPr bwMode="gray">
          <a:xfrm>
            <a:off x="450782" y="4572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Content Placeholder 9"/>
          <p:cNvSpPr>
            <a:spLocks noGrp="1"/>
          </p:cNvSpPr>
          <p:nvPr>
            <p:ph sz="quarter" idx="16" hasCustomPrompt="1"/>
          </p:nvPr>
        </p:nvSpPr>
        <p:spPr bwMode="gray">
          <a:xfrm>
            <a:off x="5454893" y="4572000"/>
            <a:ext cx="4788000"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8" name="Text Placeholder 7"/>
          <p:cNvSpPr>
            <a:spLocks noGrp="1"/>
          </p:cNvSpPr>
          <p:nvPr>
            <p:ph type="body" sz="quarter" idx="17" hasCustomPrompt="1"/>
          </p:nvPr>
        </p:nvSpPr>
        <p:spPr bwMode="gray">
          <a:xfrm>
            <a:off x="450782" y="1457325"/>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9" name="Text Placeholder 7"/>
          <p:cNvSpPr>
            <a:spLocks noGrp="1"/>
          </p:cNvSpPr>
          <p:nvPr>
            <p:ph type="body" sz="quarter" idx="18" hasCustomPrompt="1"/>
          </p:nvPr>
        </p:nvSpPr>
        <p:spPr bwMode="gray">
          <a:xfrm>
            <a:off x="5454893" y="1457325"/>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10" name="Text Placeholder 7"/>
          <p:cNvSpPr>
            <a:spLocks noGrp="1"/>
          </p:cNvSpPr>
          <p:nvPr>
            <p:ph type="body" sz="quarter" idx="19" hasCustomPrompt="1"/>
          </p:nvPr>
        </p:nvSpPr>
        <p:spPr bwMode="gray">
          <a:xfrm>
            <a:off x="450782" y="4256087"/>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11" name="Text Placeholder 7"/>
          <p:cNvSpPr>
            <a:spLocks noGrp="1"/>
          </p:cNvSpPr>
          <p:nvPr>
            <p:ph type="body" sz="quarter" idx="20" hasCustomPrompt="1"/>
          </p:nvPr>
        </p:nvSpPr>
        <p:spPr bwMode="gray">
          <a:xfrm>
            <a:off x="5454893" y="4256087"/>
            <a:ext cx="4788000"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Tree>
    <p:extLst>
      <p:ext uri="{BB962C8B-B14F-4D97-AF65-F5344CB8AC3E}">
        <p14:creationId xmlns:p14="http://schemas.microsoft.com/office/powerpoint/2010/main" val="4223212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Quarters and Two Conents with Headings">
    <p:spTree>
      <p:nvGrpSpPr>
        <p:cNvPr id="1" name=""/>
        <p:cNvGrpSpPr/>
        <p:nvPr/>
      </p:nvGrpSpPr>
      <p:grpSpPr>
        <a:xfrm>
          <a:off x="0" y="0"/>
          <a:ext cx="0" cy="0"/>
          <a:chOff x="0" y="0"/>
          <a:chExt cx="0" cy="0"/>
        </a:xfrm>
      </p:grpSpPr>
      <p:sp>
        <p:nvSpPr>
          <p:cNvPr id="1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Four Content with Headings</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1" y="1764000"/>
            <a:ext cx="6470523" cy="4878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Content Placeholder 9"/>
          <p:cNvSpPr>
            <a:spLocks noGrp="1"/>
          </p:cNvSpPr>
          <p:nvPr>
            <p:ph sz="quarter" idx="14" hasCustomPrompt="1"/>
          </p:nvPr>
        </p:nvSpPr>
        <p:spPr bwMode="gray">
          <a:xfrm>
            <a:off x="7104185" y="1764000"/>
            <a:ext cx="3138708"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Content Placeholder 9"/>
          <p:cNvSpPr>
            <a:spLocks noGrp="1"/>
          </p:cNvSpPr>
          <p:nvPr>
            <p:ph sz="quarter" idx="16" hasCustomPrompt="1"/>
          </p:nvPr>
        </p:nvSpPr>
        <p:spPr bwMode="gray">
          <a:xfrm>
            <a:off x="7104185" y="4572000"/>
            <a:ext cx="3138708" cy="2070000"/>
          </a:xfrm>
          <a:prstGeom prst="rect">
            <a:avLst/>
          </a:prstGeom>
        </p:spPr>
        <p:txBody>
          <a:bodyPr/>
          <a:lstStyle>
            <a:lvl1pPr>
              <a:defRPr sz="1600"/>
            </a:lvl1pPr>
            <a:lvl2pPr>
              <a:defRPr sz="1400"/>
            </a:lvl2pPr>
            <a:lvl3pPr>
              <a:defRPr sz="1400"/>
            </a:lvl3pPr>
            <a:lvl4pPr>
              <a:defRPr sz="1400"/>
            </a:lvl4pPr>
            <a:lvl5pPr>
              <a:defRPr sz="1400"/>
            </a:lvl5pPr>
            <a:lvl6pPr>
              <a:defRPr sz="1400"/>
            </a:lvl6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8" name="Text Placeholder 7"/>
          <p:cNvSpPr>
            <a:spLocks noGrp="1"/>
          </p:cNvSpPr>
          <p:nvPr>
            <p:ph type="body" sz="quarter" idx="17" hasCustomPrompt="1"/>
          </p:nvPr>
        </p:nvSpPr>
        <p:spPr bwMode="gray">
          <a:xfrm>
            <a:off x="450781" y="1457325"/>
            <a:ext cx="6470523"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9" name="Text Placeholder 7"/>
          <p:cNvSpPr>
            <a:spLocks noGrp="1"/>
          </p:cNvSpPr>
          <p:nvPr>
            <p:ph type="body" sz="quarter" idx="18" hasCustomPrompt="1"/>
          </p:nvPr>
        </p:nvSpPr>
        <p:spPr bwMode="gray">
          <a:xfrm>
            <a:off x="7104185" y="1457325"/>
            <a:ext cx="3138708"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
        <p:nvSpPr>
          <p:cNvPr id="11" name="Text Placeholder 7"/>
          <p:cNvSpPr>
            <a:spLocks noGrp="1"/>
          </p:cNvSpPr>
          <p:nvPr>
            <p:ph type="body" sz="quarter" idx="20" hasCustomPrompt="1"/>
          </p:nvPr>
        </p:nvSpPr>
        <p:spPr bwMode="gray">
          <a:xfrm>
            <a:off x="7104185" y="4256087"/>
            <a:ext cx="3138708" cy="306388"/>
          </a:xfrm>
          <a:solidFill>
            <a:schemeClr val="accent3"/>
          </a:solidFill>
        </p:spPr>
        <p:txBody>
          <a:bodyPr lIns="36000" tIns="36000" rIns="36000" bIns="36000" anchor="b" anchorCtr="0"/>
          <a:lstStyle>
            <a:lvl1pPr>
              <a:spcBef>
                <a:spcPts val="0"/>
              </a:spcBef>
              <a:defRPr sz="1600">
                <a:solidFill>
                  <a:schemeClr val="bg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&lt;Insert text&gt;</a:t>
            </a:r>
          </a:p>
        </p:txBody>
      </p:sp>
    </p:spTree>
    <p:extLst>
      <p:ext uri="{BB962C8B-B14F-4D97-AF65-F5344CB8AC3E}">
        <p14:creationId xmlns:p14="http://schemas.microsoft.com/office/powerpoint/2010/main" val="119234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Title Only</a:t>
            </a:r>
          </a:p>
        </p:txBody>
      </p:sp>
      <p:sp>
        <p:nvSpPr>
          <p:cNvPr id="6" name="Title 5"/>
          <p:cNvSpPr>
            <a:spLocks noGrp="1"/>
          </p:cNvSpPr>
          <p:nvPr>
            <p:ph type="title" hasCustomPrompt="1"/>
          </p:nvPr>
        </p:nvSpPr>
        <p:spPr bwMode="gray"/>
        <p:txBody>
          <a:bodyPr/>
          <a:lstStyle/>
          <a:p>
            <a:r>
              <a:rPr lang="en-GB" noProof="0" dirty="0"/>
              <a:t>&lt;Insert title&gt;</a:t>
            </a:r>
          </a:p>
        </p:txBody>
      </p:sp>
    </p:spTree>
    <p:extLst>
      <p:ext uri="{BB962C8B-B14F-4D97-AF65-F5344CB8AC3E}">
        <p14:creationId xmlns:p14="http://schemas.microsoft.com/office/powerpoint/2010/main" val="2233925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Blank</a:t>
            </a:r>
          </a:p>
        </p:txBody>
      </p:sp>
      <p:sp>
        <p:nvSpPr>
          <p:cNvPr id="3" name="Rectangle 2"/>
          <p:cNvSpPr/>
          <p:nvPr userDrawn="1"/>
        </p:nvSpPr>
        <p:spPr bwMode="gray">
          <a:xfrm>
            <a:off x="382555" y="1138335"/>
            <a:ext cx="9946433"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Tree>
    <p:extLst>
      <p:ext uri="{BB962C8B-B14F-4D97-AF65-F5344CB8AC3E}">
        <p14:creationId xmlns:p14="http://schemas.microsoft.com/office/powerpoint/2010/main" val="148280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Contents</a:t>
            </a:r>
          </a:p>
        </p:txBody>
      </p:sp>
      <p:grpSp>
        <p:nvGrpSpPr>
          <p:cNvPr id="22" name="1ContactGroup" hidden="1"/>
          <p:cNvGrpSpPr/>
          <p:nvPr userDrawn="1"/>
        </p:nvGrpSpPr>
        <p:grpSpPr>
          <a:xfrm>
            <a:off x="450155" y="6026943"/>
            <a:ext cx="3281644" cy="877457"/>
            <a:chOff x="450155" y="6026943"/>
            <a:chExt cx="3281644" cy="877457"/>
          </a:xfrm>
        </p:grpSpPr>
        <p:sp>
          <p:nvSpPr>
            <p:cNvPr id="6" name="1ContactName"/>
            <p:cNvSpPr txBox="1"/>
            <p:nvPr userDrawn="1"/>
          </p:nvSpPr>
          <p:spPr bwMode="gray">
            <a:xfrm>
              <a:off x="450155" y="6026943"/>
              <a:ext cx="2448000" cy="184666"/>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r>
                <a:rPr lang="en-GB" sz="1200" b="1" dirty="0">
                  <a:solidFill>
                    <a:schemeClr val="accent3"/>
                  </a:solidFill>
                </a:rPr>
                <a:t>Contact 1 Name</a:t>
              </a:r>
            </a:p>
          </p:txBody>
        </p:sp>
        <p:grpSp>
          <p:nvGrpSpPr>
            <p:cNvPr id="37" name="1TelGroup"/>
            <p:cNvGrpSpPr/>
            <p:nvPr userDrawn="1"/>
          </p:nvGrpSpPr>
          <p:grpSpPr>
            <a:xfrm>
              <a:off x="466966" y="6285023"/>
              <a:ext cx="2044080" cy="153888"/>
              <a:chOff x="466966" y="6285023"/>
              <a:chExt cx="2044080" cy="153888"/>
            </a:xfrm>
          </p:grpSpPr>
          <p:sp>
            <p:nvSpPr>
              <p:cNvPr id="49" name="1TelTxt"/>
              <p:cNvSpPr txBox="1"/>
              <p:nvPr userDrawn="1"/>
            </p:nvSpPr>
            <p:spPr bwMode="gray">
              <a:xfrm>
                <a:off x="684025" y="6285023"/>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7000</a:t>
                </a:r>
              </a:p>
            </p:txBody>
          </p:sp>
          <p:pic>
            <p:nvPicPr>
              <p:cNvPr id="50" name="1TelPic"/>
              <p:cNvPicPr>
                <a:picLocks noChangeAspect="1"/>
              </p:cNvPicPr>
              <p:nvPr userDrawn="1"/>
            </p:nvPicPr>
            <p:blipFill>
              <a:blip r:embed="rId2"/>
              <a:stretch>
                <a:fillRect/>
              </a:stretch>
            </p:blipFill>
            <p:spPr>
              <a:xfrm>
                <a:off x="466966" y="6298148"/>
                <a:ext cx="144847" cy="138485"/>
              </a:xfrm>
              <a:prstGeom prst="rect">
                <a:avLst/>
              </a:prstGeom>
            </p:spPr>
          </p:pic>
        </p:grpSp>
        <p:grpSp>
          <p:nvGrpSpPr>
            <p:cNvPr id="51" name="1MobGroup"/>
            <p:cNvGrpSpPr/>
            <p:nvPr userDrawn="1"/>
          </p:nvGrpSpPr>
          <p:grpSpPr>
            <a:xfrm>
              <a:off x="486014" y="6500644"/>
              <a:ext cx="2025032" cy="190758"/>
              <a:chOff x="486014" y="6500644"/>
              <a:chExt cx="2025032" cy="190758"/>
            </a:xfrm>
          </p:grpSpPr>
          <p:sp>
            <p:nvSpPr>
              <p:cNvPr id="52" name="1MobTxt"/>
              <p:cNvSpPr txBox="1"/>
              <p:nvPr userDrawn="1"/>
            </p:nvSpPr>
            <p:spPr bwMode="gray">
              <a:xfrm>
                <a:off x="684025" y="6537514"/>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7001</a:t>
                </a:r>
              </a:p>
            </p:txBody>
          </p:sp>
          <p:pic>
            <p:nvPicPr>
              <p:cNvPr id="53" name="1MobPic"/>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014" y="6500644"/>
                <a:ext cx="107988" cy="179980"/>
              </a:xfrm>
              <a:prstGeom prst="rect">
                <a:avLst/>
              </a:prstGeom>
            </p:spPr>
          </p:pic>
        </p:grpSp>
        <p:grpSp>
          <p:nvGrpSpPr>
            <p:cNvPr id="54" name="1EmailGroup"/>
            <p:cNvGrpSpPr/>
            <p:nvPr userDrawn="1"/>
          </p:nvGrpSpPr>
          <p:grpSpPr>
            <a:xfrm>
              <a:off x="466966" y="6750512"/>
              <a:ext cx="3264833" cy="153888"/>
              <a:chOff x="466966" y="6750512"/>
              <a:chExt cx="3264833" cy="153888"/>
            </a:xfrm>
          </p:grpSpPr>
          <p:sp>
            <p:nvSpPr>
              <p:cNvPr id="55" name="1EmailTxt"/>
              <p:cNvSpPr txBox="1"/>
              <p:nvPr userDrawn="1"/>
            </p:nvSpPr>
            <p:spPr bwMode="gray">
              <a:xfrm>
                <a:off x="684025" y="6750512"/>
                <a:ext cx="3047774"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info-uk@frontier-economics.com</a:t>
                </a:r>
              </a:p>
            </p:txBody>
          </p:sp>
          <p:pic>
            <p:nvPicPr>
              <p:cNvPr id="56" name="1EmailPic"/>
              <p:cNvPicPr>
                <a:picLocks noChangeAspect="1"/>
              </p:cNvPicPr>
              <p:nvPr userDrawn="1"/>
            </p:nvPicPr>
            <p:blipFill>
              <a:blip r:embed="rId4"/>
              <a:stretch>
                <a:fillRect/>
              </a:stretch>
            </p:blipFill>
            <p:spPr>
              <a:xfrm>
                <a:off x="466966" y="6759352"/>
                <a:ext cx="144847" cy="132398"/>
              </a:xfrm>
              <a:prstGeom prst="rect">
                <a:avLst/>
              </a:prstGeom>
            </p:spPr>
          </p:pic>
        </p:grpSp>
      </p:grpSp>
      <p:grpSp>
        <p:nvGrpSpPr>
          <p:cNvPr id="57" name="2ContactGroup" hidden="1"/>
          <p:cNvGrpSpPr/>
          <p:nvPr userDrawn="1"/>
        </p:nvGrpSpPr>
        <p:grpSpPr>
          <a:xfrm>
            <a:off x="3787200" y="6026943"/>
            <a:ext cx="3276540" cy="877457"/>
            <a:chOff x="450155" y="6026943"/>
            <a:chExt cx="3276540" cy="877457"/>
          </a:xfrm>
        </p:grpSpPr>
        <p:sp>
          <p:nvSpPr>
            <p:cNvPr id="58" name="2ContactName"/>
            <p:cNvSpPr txBox="1"/>
            <p:nvPr userDrawn="1"/>
          </p:nvSpPr>
          <p:spPr bwMode="gray">
            <a:xfrm>
              <a:off x="450155" y="6026943"/>
              <a:ext cx="2448000" cy="184666"/>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r>
                <a:rPr lang="en-GB" sz="1200" b="1" dirty="0">
                  <a:solidFill>
                    <a:schemeClr val="accent3"/>
                  </a:solidFill>
                </a:rPr>
                <a:t>Contact 2 Name</a:t>
              </a:r>
            </a:p>
          </p:txBody>
        </p:sp>
        <p:grpSp>
          <p:nvGrpSpPr>
            <p:cNvPr id="59" name="2TelGroup"/>
            <p:cNvGrpSpPr/>
            <p:nvPr userDrawn="1"/>
          </p:nvGrpSpPr>
          <p:grpSpPr>
            <a:xfrm>
              <a:off x="466966" y="6285023"/>
              <a:ext cx="2044080" cy="153888"/>
              <a:chOff x="466966" y="6285023"/>
              <a:chExt cx="2044080" cy="153888"/>
            </a:xfrm>
          </p:grpSpPr>
          <p:sp>
            <p:nvSpPr>
              <p:cNvPr id="66" name="2TelTxt"/>
              <p:cNvSpPr txBox="1"/>
              <p:nvPr userDrawn="1"/>
            </p:nvSpPr>
            <p:spPr bwMode="gray">
              <a:xfrm>
                <a:off x="684025" y="6285023"/>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7000</a:t>
                </a:r>
              </a:p>
            </p:txBody>
          </p:sp>
          <p:pic>
            <p:nvPicPr>
              <p:cNvPr id="67" name="2TelPic"/>
              <p:cNvPicPr>
                <a:picLocks noChangeAspect="1"/>
              </p:cNvPicPr>
              <p:nvPr userDrawn="1"/>
            </p:nvPicPr>
            <p:blipFill>
              <a:blip r:embed="rId2"/>
              <a:stretch>
                <a:fillRect/>
              </a:stretch>
            </p:blipFill>
            <p:spPr>
              <a:xfrm>
                <a:off x="466966" y="6298148"/>
                <a:ext cx="144847" cy="138485"/>
              </a:xfrm>
              <a:prstGeom prst="rect">
                <a:avLst/>
              </a:prstGeom>
            </p:spPr>
          </p:pic>
        </p:grpSp>
        <p:grpSp>
          <p:nvGrpSpPr>
            <p:cNvPr id="60" name="2MobGroup"/>
            <p:cNvGrpSpPr/>
            <p:nvPr userDrawn="1"/>
          </p:nvGrpSpPr>
          <p:grpSpPr>
            <a:xfrm>
              <a:off x="486014" y="6500644"/>
              <a:ext cx="2025032" cy="190758"/>
              <a:chOff x="486014" y="6500644"/>
              <a:chExt cx="2025032" cy="190758"/>
            </a:xfrm>
          </p:grpSpPr>
          <p:sp>
            <p:nvSpPr>
              <p:cNvPr id="64" name="2MobTxt"/>
              <p:cNvSpPr txBox="1"/>
              <p:nvPr userDrawn="1"/>
            </p:nvSpPr>
            <p:spPr bwMode="gray">
              <a:xfrm>
                <a:off x="684025" y="6537514"/>
                <a:ext cx="1827021"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+44 (0) 207 031 7001</a:t>
                </a:r>
              </a:p>
            </p:txBody>
          </p:sp>
          <p:pic>
            <p:nvPicPr>
              <p:cNvPr id="65" name="2MobPic"/>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014" y="6500644"/>
                <a:ext cx="107988" cy="179980"/>
              </a:xfrm>
              <a:prstGeom prst="rect">
                <a:avLst/>
              </a:prstGeom>
            </p:spPr>
          </p:pic>
        </p:grpSp>
        <p:grpSp>
          <p:nvGrpSpPr>
            <p:cNvPr id="61" name="2EmailGroup"/>
            <p:cNvGrpSpPr/>
            <p:nvPr userDrawn="1"/>
          </p:nvGrpSpPr>
          <p:grpSpPr>
            <a:xfrm>
              <a:off x="466966" y="6750512"/>
              <a:ext cx="3259729" cy="153888"/>
              <a:chOff x="466966" y="6750512"/>
              <a:chExt cx="3259729" cy="153888"/>
            </a:xfrm>
          </p:grpSpPr>
          <p:sp>
            <p:nvSpPr>
              <p:cNvPr id="62" name="2EmailTxt"/>
              <p:cNvSpPr txBox="1"/>
              <p:nvPr userDrawn="1"/>
            </p:nvSpPr>
            <p:spPr bwMode="gray">
              <a:xfrm>
                <a:off x="684025" y="6750512"/>
                <a:ext cx="3042670" cy="153888"/>
              </a:xfrm>
              <a:prstGeom prst="rect">
                <a:avLst/>
              </a:prstGeom>
              <a:noFill/>
            </p:spPr>
            <p:txBody>
              <a:bodyPr wrap="square" lIns="0" tIns="0" rIns="0" bIns="0" rtlCol="0">
                <a:spAutoFit/>
              </a:bodyPr>
              <a:lstStyle>
                <a:defPPr>
                  <a:defRPr lang="x-none"/>
                </a:defPPr>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Clr>
                    <a:schemeClr val="bg2"/>
                  </a:buClr>
                  <a:buFont typeface="Wingdings 2" pitchFamily="18" charset="2"/>
                  <a:buChar char=""/>
                  <a:defRPr sz="1400" kern="1200">
                    <a:solidFill>
                      <a:schemeClr val="tx1"/>
                    </a:solidFill>
                    <a:latin typeface="+mn-lt"/>
                    <a:ea typeface="+mn-ea"/>
                    <a:cs typeface="+mn-cs"/>
                  </a:defRPr>
                </a:lvl2pPr>
                <a:lvl3pPr marL="3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chemeClr val="bg2"/>
                  </a:buClr>
                  <a:buFont typeface="Arial" pitchFamily="34" charset="0"/>
                  <a:buChar char="–"/>
                  <a:defRPr sz="1400" kern="1200" baseline="0">
                    <a:solidFill>
                      <a:schemeClr val="tx1"/>
                    </a:solidFill>
                    <a:latin typeface="+mn-lt"/>
                    <a:ea typeface="+mn-ea"/>
                    <a:cs typeface="+mn-cs"/>
                  </a:defRPr>
                </a:lvl4pPr>
                <a:lvl5pPr marL="72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5pPr>
                <a:lvl6pPr marL="90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6pPr>
                <a:lvl7pPr marL="108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7pPr>
                <a:lvl8pPr marL="1260000" indent="-180000" algn="l" defTabSz="914400" rtl="0" eaLnBrk="1" latinLnBrk="0" hangingPunct="1">
                  <a:spcBef>
                    <a:spcPts val="300"/>
                  </a:spcBef>
                  <a:buClr>
                    <a:schemeClr val="bg2"/>
                  </a:buClr>
                  <a:buFont typeface="Arial" pitchFamily="34" charset="0"/>
                  <a:buChar char="–"/>
                  <a:defRPr sz="1400" kern="1200">
                    <a:solidFill>
                      <a:schemeClr val="tx1"/>
                    </a:solidFill>
                    <a:latin typeface="+mn-lt"/>
                    <a:ea typeface="+mn-ea"/>
                    <a:cs typeface="+mn-cs"/>
                  </a:defRPr>
                </a:lvl8pPr>
              </a:lstStyle>
              <a:p>
                <a:pPr>
                  <a:spcBef>
                    <a:spcPts val="1000"/>
                  </a:spcBef>
                </a:pPr>
                <a:r>
                  <a:rPr lang="en-GB" sz="1000" dirty="0"/>
                  <a:t>info-uk@frontier-economics.com</a:t>
                </a:r>
              </a:p>
            </p:txBody>
          </p:sp>
          <p:pic>
            <p:nvPicPr>
              <p:cNvPr id="63" name="2EmailPic"/>
              <p:cNvPicPr>
                <a:picLocks noChangeAspect="1"/>
              </p:cNvPicPr>
              <p:nvPr userDrawn="1"/>
            </p:nvPicPr>
            <p:blipFill>
              <a:blip r:embed="rId4"/>
              <a:stretch>
                <a:fillRect/>
              </a:stretch>
            </p:blipFill>
            <p:spPr>
              <a:xfrm>
                <a:off x="466966" y="6759352"/>
                <a:ext cx="144847" cy="132398"/>
              </a:xfrm>
              <a:prstGeom prst="rect">
                <a:avLst/>
              </a:prstGeom>
            </p:spPr>
          </p:pic>
        </p:grpSp>
      </p:grpSp>
      <p:graphicFrame>
        <p:nvGraphicFramePr>
          <p:cNvPr id="18" name="ActiveSec" hidden="1"/>
          <p:cNvGraphicFramePr>
            <a:graphicFrameLocks noGrp="1"/>
          </p:cNvGraphicFramePr>
          <p:nvPr userDrawn="1">
            <p:extLst>
              <p:ext uri="{D42A27DB-BD31-4B8C-83A1-F6EECF244321}">
                <p14:modId xmlns:p14="http://schemas.microsoft.com/office/powerpoint/2010/main" val="502560143"/>
              </p:ext>
            </p:extLst>
          </p:nvPr>
        </p:nvGraphicFramePr>
        <p:xfrm>
          <a:off x="450156" y="2272156"/>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6621">
                  <a:extLst>
                    <a:ext uri="{9D8B030D-6E8A-4147-A177-3AD203B41FA5}">
                      <a16:colId xmlns:a16="http://schemas.microsoft.com/office/drawing/2014/main" val="20001"/>
                    </a:ext>
                  </a:extLst>
                </a:gridCol>
                <a:gridCol w="59531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latin typeface="+mn-lt"/>
                          <a:ea typeface="+mn-ea"/>
                          <a:cs typeface="+mn-cs"/>
                        </a:rPr>
                        <a:t>Active Sections are formatted like this (one row is enough)</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bg1"/>
                          </a:solidFill>
                        </a:rPr>
                        <a:t>Middle</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bg1"/>
                          </a:solidFill>
                        </a:rPr>
                        <a:t>Bottom</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bl>
          </a:graphicData>
        </a:graphic>
      </p:graphicFrame>
      <p:graphicFrame>
        <p:nvGraphicFramePr>
          <p:cNvPr id="19" name="NonActiveSec" hidden="1"/>
          <p:cNvGraphicFramePr>
            <a:graphicFrameLocks noGrp="1"/>
          </p:cNvGraphicFramePr>
          <p:nvPr userDrawn="1">
            <p:extLst>
              <p:ext uri="{D42A27DB-BD31-4B8C-83A1-F6EECF244321}">
                <p14:modId xmlns:p14="http://schemas.microsoft.com/office/powerpoint/2010/main" val="3986233375"/>
              </p:ext>
            </p:extLst>
          </p:nvPr>
        </p:nvGraphicFramePr>
        <p:xfrm>
          <a:off x="450156" y="2305119"/>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6621">
                  <a:extLst>
                    <a:ext uri="{9D8B030D-6E8A-4147-A177-3AD203B41FA5}">
                      <a16:colId xmlns:a16="http://schemas.microsoft.com/office/drawing/2014/main" val="20001"/>
                    </a:ext>
                  </a:extLst>
                </a:gridCol>
                <a:gridCol w="59531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NON-active Sections are formatted like this (we need three rows)</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tx2"/>
                          </a:solidFill>
                        </a:rPr>
                        <a:t>Middle</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tx2"/>
                          </a:solidFill>
                        </a:rPr>
                        <a:t>Bottom</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graphicFrame>
        <p:nvGraphicFramePr>
          <p:cNvPr id="4" name="TocTable" hidden="1"/>
          <p:cNvGraphicFramePr>
            <a:graphicFrameLocks noGrp="1"/>
          </p:cNvGraphicFramePr>
          <p:nvPr userDrawn="1">
            <p:extLst>
              <p:ext uri="{D42A27DB-BD31-4B8C-83A1-F6EECF244321}">
                <p14:modId xmlns:p14="http://schemas.microsoft.com/office/powerpoint/2010/main" val="3224890070"/>
              </p:ext>
            </p:extLst>
          </p:nvPr>
        </p:nvGraphicFramePr>
        <p:xfrm>
          <a:off x="450156" y="1432155"/>
          <a:ext cx="9793985" cy="426624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6621">
                  <a:extLst>
                    <a:ext uri="{9D8B030D-6E8A-4147-A177-3AD203B41FA5}">
                      <a16:colId xmlns:a16="http://schemas.microsoft.com/office/drawing/2014/main" val="20001"/>
                    </a:ext>
                  </a:extLst>
                </a:gridCol>
                <a:gridCol w="595316">
                  <a:extLst>
                    <a:ext uri="{9D8B030D-6E8A-4147-A177-3AD203B41FA5}">
                      <a16:colId xmlns:a16="http://schemas.microsoft.com/office/drawing/2014/main" val="20002"/>
                    </a:ext>
                  </a:extLst>
                </a:gridCol>
              </a:tblGrid>
              <a:tr h="0">
                <a:tc>
                  <a:txBody>
                    <a:bodyPr/>
                    <a:lstStyle/>
                    <a:p>
                      <a:pPr algn="ctr"/>
                      <a:endParaRPr lang="en-GB" sz="1600" b="0" dirty="0">
                        <a:solidFill>
                          <a:schemeClr val="bg1"/>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0">
                <a:tc>
                  <a:txBody>
                    <a:bodyPr/>
                    <a:lstStyle/>
                    <a:p>
                      <a:pPr marL="0" algn="ctr" defTabSz="980010" rtl="0" eaLnBrk="1" latinLnBrk="0" hangingPunct="1"/>
                      <a:endParaRPr lang="en-GB" sz="1600" kern="1200" dirty="0">
                        <a:solidFill>
                          <a:schemeClr val="bg1"/>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endParaRPr lang="en-GB" sz="1600" kern="1200" dirty="0">
                        <a:solidFill>
                          <a:schemeClr val="tx2"/>
                        </a:solidFill>
                        <a:latin typeface="+mn-lt"/>
                        <a:ea typeface="+mn-ea"/>
                        <a:cs typeface="+mn-cs"/>
                      </a:endParaRP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bl>
          </a:graphicData>
        </a:graphic>
      </p:graphicFrame>
      <p:sp>
        <p:nvSpPr>
          <p:cNvPr id="3" name="Contents"/>
          <p:cNvSpPr txBox="1"/>
          <p:nvPr userDrawn="1"/>
        </p:nvSpPr>
        <p:spPr bwMode="gray">
          <a:xfrm>
            <a:off x="450782" y="426250"/>
            <a:ext cx="9792000" cy="369332"/>
          </a:xfrm>
          <a:prstGeom prst="rect">
            <a:avLst/>
          </a:prstGeom>
          <a:noFill/>
        </p:spPr>
        <p:txBody>
          <a:bodyPr wrap="square" lIns="0" tIns="0" rIns="0" bIns="0" rtlCol="0">
            <a:spAutoFit/>
          </a:bodyPr>
          <a:lstStyle/>
          <a:p>
            <a:r>
              <a:rPr lang="en-GB" sz="2400" dirty="0">
                <a:solidFill>
                  <a:schemeClr val="accent1"/>
                </a:solidFill>
              </a:rPr>
              <a:t>Contents</a:t>
            </a:r>
          </a:p>
        </p:txBody>
      </p:sp>
    </p:spTree>
    <p:extLst>
      <p:ext uri="{BB962C8B-B14F-4D97-AF65-F5344CB8AC3E}">
        <p14:creationId xmlns:p14="http://schemas.microsoft.com/office/powerpoint/2010/main" val="2185136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Rectangle 1"/>
          <p:cNvSpPr/>
          <p:nvPr userDrawn="1"/>
        </p:nvSpPr>
        <p:spPr>
          <a:xfrm>
            <a:off x="0" y="5723675"/>
            <a:ext cx="10691813"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5"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Disclaimer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000" y="540000"/>
            <a:ext cx="2088000" cy="742903"/>
          </a:xfrm>
          <a:prstGeom prst="rect">
            <a:avLst/>
          </a:prstGeom>
          <a:noFill/>
          <a:ln>
            <a:noFill/>
          </a:ln>
        </p:spPr>
      </p:pic>
      <p:sp>
        <p:nvSpPr>
          <p:cNvPr id="4" name="Disclaimer"/>
          <p:cNvSpPr/>
          <p:nvPr userDrawn="1"/>
        </p:nvSpPr>
        <p:spPr>
          <a:xfrm>
            <a:off x="455237" y="6828597"/>
            <a:ext cx="9788900" cy="184666"/>
          </a:xfrm>
          <a:prstGeom prst="rect">
            <a:avLst/>
          </a:prstGeom>
        </p:spPr>
        <p:txBody>
          <a:bodyPr wrap="square" lIns="0" tIns="0" rIns="0" bIns="0" anchor="b" anchorCtr="0">
            <a:spAutoFit/>
          </a:bodyPr>
          <a:lstStyle/>
          <a:p>
            <a:pPr algn="just"/>
            <a:r>
              <a:rPr lang="en-GB" sz="1200" dirty="0">
                <a:solidFill>
                  <a:schemeClr val="bg1"/>
                </a:solidFill>
              </a:rPr>
              <a:t>Disclaimer </a:t>
            </a:r>
          </a:p>
        </p:txBody>
      </p:sp>
    </p:spTree>
    <p:extLst>
      <p:ext uri="{BB962C8B-B14F-4D97-AF65-F5344CB8AC3E}">
        <p14:creationId xmlns:p14="http://schemas.microsoft.com/office/powerpoint/2010/main" val="298431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Roadmap">
    <p:spTree>
      <p:nvGrpSpPr>
        <p:cNvPr id="1" name=""/>
        <p:cNvGrpSpPr/>
        <p:nvPr/>
      </p:nvGrpSpPr>
      <p:grpSpPr>
        <a:xfrm>
          <a:off x="0" y="0"/>
          <a:ext cx="0" cy="0"/>
          <a:chOff x="0" y="0"/>
          <a:chExt cx="0" cy="0"/>
        </a:xfrm>
      </p:grpSpPr>
      <p:sp>
        <p:nvSpPr>
          <p:cNvPr id="2"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Blank</a:t>
            </a:r>
          </a:p>
        </p:txBody>
      </p:sp>
    </p:spTree>
    <p:extLst>
      <p:ext uri="{BB962C8B-B14F-4D97-AF65-F5344CB8AC3E}">
        <p14:creationId xmlns:p14="http://schemas.microsoft.com/office/powerpoint/2010/main" val="333683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Two Content</a:t>
            </a:r>
          </a:p>
        </p:txBody>
      </p:sp>
      <p:sp>
        <p:nvSpPr>
          <p:cNvPr id="10" name="Content Placeholder 9"/>
          <p:cNvSpPr>
            <a:spLocks noGrp="1"/>
          </p:cNvSpPr>
          <p:nvPr>
            <p:ph sz="quarter" idx="13" hasCustomPrompt="1"/>
          </p:nvPr>
        </p:nvSpPr>
        <p:spPr bwMode="gray">
          <a:xfrm>
            <a:off x="450782" y="1440000"/>
            <a:ext cx="4788000" cy="5358580"/>
          </a:xfrm>
          <a:prstGeom prst="rect">
            <a:avLst/>
          </a:prstGeom>
        </p:spPr>
        <p:txBody>
          <a:bodyPr/>
          <a:lstStyle>
            <a:lvl1pPr>
              <a:defRPr/>
            </a:lvl1pPr>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9"/>
          <p:cNvSpPr>
            <a:spLocks noGrp="1"/>
          </p:cNvSpPr>
          <p:nvPr>
            <p:ph sz="quarter" idx="14" hasCustomPrompt="1"/>
          </p:nvPr>
        </p:nvSpPr>
        <p:spPr bwMode="gray">
          <a:xfrm>
            <a:off x="5454893" y="1440000"/>
            <a:ext cx="4788000" cy="535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2" name="Title 1"/>
          <p:cNvSpPr>
            <a:spLocks noGrp="1"/>
          </p:cNvSpPr>
          <p:nvPr>
            <p:ph type="title" hasCustomPrompt="1"/>
          </p:nvPr>
        </p:nvSpPr>
        <p:spPr/>
        <p:txBody>
          <a:bodyPr/>
          <a:lstStyle/>
          <a:p>
            <a:r>
              <a:rPr lang="en-GB" noProof="0" dirty="0"/>
              <a:t>&lt;Insert </a:t>
            </a:r>
            <a:r>
              <a:rPr lang="en-GB" noProof="0"/>
              <a:t>title&gt;</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Three Content</a:t>
            </a:r>
          </a:p>
        </p:txBody>
      </p:sp>
      <p:sp>
        <p:nvSpPr>
          <p:cNvPr id="5" name="Content Placeholder 9"/>
          <p:cNvSpPr>
            <a:spLocks noGrp="1"/>
          </p:cNvSpPr>
          <p:nvPr>
            <p:ph sz="quarter" idx="15" hasCustomPrompt="1"/>
          </p:nvPr>
        </p:nvSpPr>
        <p:spPr bwMode="gray">
          <a:xfrm>
            <a:off x="7119257" y="1440000"/>
            <a:ext cx="3123636"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Content Placeholder 9"/>
          <p:cNvSpPr>
            <a:spLocks noGrp="1"/>
          </p:cNvSpPr>
          <p:nvPr>
            <p:ph sz="quarter" idx="16" hasCustomPrompt="1"/>
          </p:nvPr>
        </p:nvSpPr>
        <p:spPr bwMode="gray">
          <a:xfrm>
            <a:off x="3785019" y="1440000"/>
            <a:ext cx="3123636"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Content Placeholder 9"/>
          <p:cNvSpPr>
            <a:spLocks noGrp="1"/>
          </p:cNvSpPr>
          <p:nvPr>
            <p:ph sz="quarter" idx="17" hasCustomPrompt="1"/>
          </p:nvPr>
        </p:nvSpPr>
        <p:spPr bwMode="gray">
          <a:xfrm>
            <a:off x="450782" y="1440000"/>
            <a:ext cx="3123636"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p:txBody>
          <a:bodyPr/>
          <a:lstStyle/>
          <a:p>
            <a:r>
              <a:rPr lang="en-GB" noProof="0" dirty="0"/>
              <a:t>&lt;Insert </a:t>
            </a:r>
            <a:r>
              <a:rPr lang="en-GB" noProof="0"/>
              <a:t>title&gt;</a:t>
            </a:r>
            <a:endParaRPr lang="en-GB" dirty="0"/>
          </a:p>
        </p:txBody>
      </p:sp>
    </p:spTree>
    <p:extLst>
      <p:ext uri="{BB962C8B-B14F-4D97-AF65-F5344CB8AC3E}">
        <p14:creationId xmlns:p14="http://schemas.microsoft.com/office/powerpoint/2010/main" val="413026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Four Content</a:t>
            </a:r>
          </a:p>
        </p:txBody>
      </p:sp>
      <p:sp>
        <p:nvSpPr>
          <p:cNvPr id="3" name="Content Placeholder 9"/>
          <p:cNvSpPr>
            <a:spLocks noGrp="1"/>
          </p:cNvSpPr>
          <p:nvPr>
            <p:ph sz="quarter" idx="13" hasCustomPrompt="1"/>
          </p:nvPr>
        </p:nvSpPr>
        <p:spPr bwMode="gray">
          <a:xfrm>
            <a:off x="450782" y="1440000"/>
            <a:ext cx="4788000" cy="2411053"/>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Content Placeholder 9"/>
          <p:cNvSpPr>
            <a:spLocks noGrp="1"/>
          </p:cNvSpPr>
          <p:nvPr>
            <p:ph sz="quarter" idx="14" hasCustomPrompt="1"/>
          </p:nvPr>
        </p:nvSpPr>
        <p:spPr bwMode="gray">
          <a:xfrm>
            <a:off x="5454893" y="1440000"/>
            <a:ext cx="4788000" cy="2411053"/>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5" name="Content Placeholder 9"/>
          <p:cNvSpPr>
            <a:spLocks noGrp="1"/>
          </p:cNvSpPr>
          <p:nvPr>
            <p:ph sz="quarter" idx="15" hasCustomPrompt="1"/>
          </p:nvPr>
        </p:nvSpPr>
        <p:spPr bwMode="gray">
          <a:xfrm>
            <a:off x="450782" y="4245429"/>
            <a:ext cx="4788000" cy="242596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Content Placeholder 9"/>
          <p:cNvSpPr>
            <a:spLocks noGrp="1"/>
          </p:cNvSpPr>
          <p:nvPr>
            <p:ph sz="quarter" idx="16" hasCustomPrompt="1"/>
          </p:nvPr>
        </p:nvSpPr>
        <p:spPr bwMode="gray">
          <a:xfrm>
            <a:off x="5454893" y="4245429"/>
            <a:ext cx="4788000" cy="2425960"/>
          </a:xfrm>
          <a:prstGeom prst="rect">
            <a:avLst/>
          </a:prstGeom>
        </p:spPr>
        <p:txBody>
          <a:bodyPr/>
          <a:lstStyle>
            <a:lvl5pPr>
              <a:defRPr/>
            </a:lvl5pPr>
          </a:lstStyle>
          <a:p>
            <a:pPr lvl="0"/>
            <a:r>
              <a:rPr lang="en-GB" noProof="0" dirty="0"/>
              <a:t>&lt;Insert text. To format bullets select ‘Increase / Decrease List level’ on the H Frontier Tools </a:t>
            </a:r>
            <a:r>
              <a:rPr lang="en-GB" noProof="0" dirty="0" err="1"/>
              <a:t>ome</a:t>
            </a:r>
            <a:r>
              <a:rPr lang="en-GB" noProof="0" dirty="0"/>
              <a:t>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8" name="Title 7"/>
          <p:cNvSpPr>
            <a:spLocks noGrp="1"/>
          </p:cNvSpPr>
          <p:nvPr>
            <p:ph type="title" hasCustomPrompt="1"/>
          </p:nvPr>
        </p:nvSpPr>
        <p:spPr/>
        <p:txBody>
          <a:bodyPr/>
          <a:lstStyle/>
          <a:p>
            <a:r>
              <a:rPr lang="en-GB" noProof="0" dirty="0"/>
              <a:t>&lt;Insert </a:t>
            </a:r>
            <a:r>
              <a:rPr lang="en-GB" noProof="0"/>
              <a:t>title&gt;</a:t>
            </a:r>
            <a:endParaRPr lang="en-GB" dirty="0"/>
          </a:p>
        </p:txBody>
      </p:sp>
    </p:spTree>
    <p:extLst>
      <p:ext uri="{BB962C8B-B14F-4D97-AF65-F5344CB8AC3E}">
        <p14:creationId xmlns:p14="http://schemas.microsoft.com/office/powerpoint/2010/main" val="3286551218"/>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Quarters and One Content">
    <p:spTree>
      <p:nvGrpSpPr>
        <p:cNvPr id="1" name=""/>
        <p:cNvGrpSpPr/>
        <p:nvPr/>
      </p:nvGrpSpPr>
      <p:grpSpPr>
        <a:xfrm>
          <a:off x="0" y="0"/>
          <a:ext cx="0" cy="0"/>
          <a:chOff x="0" y="0"/>
          <a:chExt cx="0" cy="0"/>
        </a:xfrm>
      </p:grpSpPr>
      <p:sp>
        <p:nvSpPr>
          <p:cNvPr id="5"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Three Quarters and One Quarter Content</a:t>
            </a:r>
          </a:p>
        </p:txBody>
      </p:sp>
      <p:sp>
        <p:nvSpPr>
          <p:cNvPr id="3" name="Content Placeholder 9"/>
          <p:cNvSpPr>
            <a:spLocks noGrp="1"/>
          </p:cNvSpPr>
          <p:nvPr>
            <p:ph sz="quarter" idx="13" hasCustomPrompt="1"/>
          </p:nvPr>
        </p:nvSpPr>
        <p:spPr bwMode="gray">
          <a:xfrm>
            <a:off x="450782" y="1440000"/>
            <a:ext cx="6444540" cy="535620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9"/>
          <p:cNvSpPr>
            <a:spLocks noGrp="1"/>
          </p:cNvSpPr>
          <p:nvPr>
            <p:ph sz="quarter" idx="14" hasCustomPrompt="1"/>
          </p:nvPr>
        </p:nvSpPr>
        <p:spPr bwMode="gray">
          <a:xfrm>
            <a:off x="7119257" y="1440000"/>
            <a:ext cx="3123636" cy="535620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Title 5"/>
          <p:cNvSpPr>
            <a:spLocks noGrp="1"/>
          </p:cNvSpPr>
          <p:nvPr>
            <p:ph type="title" hasCustomPrompt="1"/>
          </p:nvPr>
        </p:nvSpPr>
        <p:spPr/>
        <p:txBody>
          <a:bodyPr/>
          <a:lstStyle/>
          <a:p>
            <a:r>
              <a:rPr lang="en-GB" noProof="0" dirty="0"/>
              <a:t>&lt;Insert </a:t>
            </a:r>
            <a:r>
              <a:rPr lang="en-GB" noProof="0"/>
              <a:t>title&gt;</a:t>
            </a:r>
            <a:endParaRPr lang="en-GB" dirty="0"/>
          </a:p>
        </p:txBody>
      </p:sp>
    </p:spTree>
    <p:extLst>
      <p:ext uri="{BB962C8B-B14F-4D97-AF65-F5344CB8AC3E}">
        <p14:creationId xmlns:p14="http://schemas.microsoft.com/office/powerpoint/2010/main" val="332273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Quarters and Two Content">
    <p:spTree>
      <p:nvGrpSpPr>
        <p:cNvPr id="1" name=""/>
        <p:cNvGrpSpPr/>
        <p:nvPr/>
      </p:nvGrpSpPr>
      <p:grpSpPr>
        <a:xfrm>
          <a:off x="0" y="0"/>
          <a:ext cx="0" cy="0"/>
          <a:chOff x="0" y="0"/>
          <a:chExt cx="0" cy="0"/>
        </a:xfrm>
      </p:grpSpPr>
      <p:sp>
        <p:nvSpPr>
          <p:cNvPr id="6" name="CTS_LayoutName" hidden="1"/>
          <p:cNvSpPr txBox="1"/>
          <p:nvPr userDrawn="1"/>
        </p:nvSpPr>
        <p:spPr>
          <a:xfrm>
            <a:off x="-1701800" y="0"/>
            <a:ext cx="1678294" cy="451100"/>
          </a:xfrm>
          <a:prstGeom prst="rect">
            <a:avLst/>
          </a:prstGeom>
          <a:noFill/>
        </p:spPr>
        <p:txBody>
          <a:bodyPr wrap="square" lIns="0" tIns="0" rIns="0" bIns="0" rtlCol="0">
            <a:noAutofit/>
          </a:bodyPr>
          <a:lstStyle/>
          <a:p>
            <a:pPr algn="r"/>
            <a:r>
              <a:rPr lang="en-GB" sz="1400" dirty="0"/>
              <a:t>Three Quarters and Two Content</a:t>
            </a:r>
          </a:p>
        </p:txBody>
      </p:sp>
      <p:sp>
        <p:nvSpPr>
          <p:cNvPr id="2" name="Title 1"/>
          <p:cNvSpPr>
            <a:spLocks noGrp="1"/>
          </p:cNvSpPr>
          <p:nvPr>
            <p:ph type="title" hasCustomPrompt="1"/>
          </p:nvPr>
        </p:nvSpPr>
        <p:spPr bwMode="gray"/>
        <p:txBody>
          <a:bodyPr/>
          <a:lstStyle/>
          <a:p>
            <a:r>
              <a:rPr lang="en-GB" noProof="0" dirty="0"/>
              <a:t>&lt;Insert title&gt;</a:t>
            </a:r>
          </a:p>
        </p:txBody>
      </p:sp>
      <p:sp>
        <p:nvSpPr>
          <p:cNvPr id="3" name="Content Placeholder 9"/>
          <p:cNvSpPr>
            <a:spLocks noGrp="1"/>
          </p:cNvSpPr>
          <p:nvPr>
            <p:ph sz="quarter" idx="13" hasCustomPrompt="1"/>
          </p:nvPr>
        </p:nvSpPr>
        <p:spPr bwMode="gray">
          <a:xfrm>
            <a:off x="450782" y="1440000"/>
            <a:ext cx="6444540" cy="534858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9"/>
          <p:cNvSpPr>
            <a:spLocks noGrp="1"/>
          </p:cNvSpPr>
          <p:nvPr>
            <p:ph sz="quarter" idx="14" hasCustomPrompt="1"/>
          </p:nvPr>
        </p:nvSpPr>
        <p:spPr bwMode="gray">
          <a:xfrm>
            <a:off x="7120800" y="1440000"/>
            <a:ext cx="3124800" cy="2410425"/>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5" name="Content Placeholder 9"/>
          <p:cNvSpPr>
            <a:spLocks noGrp="1"/>
          </p:cNvSpPr>
          <p:nvPr>
            <p:ph sz="quarter" idx="15" hasCustomPrompt="1"/>
          </p:nvPr>
        </p:nvSpPr>
        <p:spPr bwMode="gray">
          <a:xfrm>
            <a:off x="7120800" y="4248150"/>
            <a:ext cx="3124800" cy="2555850"/>
          </a:xfrm>
          <a:prstGeom prst="rect">
            <a:avLst/>
          </a:prstGeom>
        </p:spPr>
        <p:txBody>
          <a:bodyPr/>
          <a:lstStyle>
            <a:lvl5pPr>
              <a:defRPr/>
            </a:lvl5pPr>
          </a:lstStyle>
          <a:p>
            <a:pPr lvl="0"/>
            <a:r>
              <a:rPr lang="en-GB" noProof="0" dirty="0"/>
              <a:t>&lt;Insert text. To format bullets select ‘Increase / Decrease List level’ on the Frontier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Tree>
    <p:extLst>
      <p:ext uri="{BB962C8B-B14F-4D97-AF65-F5344CB8AC3E}">
        <p14:creationId xmlns:p14="http://schemas.microsoft.com/office/powerpoint/2010/main" val="223356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10" name="ctsGrid" hidden="1"/>
          <p:cNvGrpSpPr/>
          <p:nvPr userDrawn="1"/>
        </p:nvGrpSpPr>
        <p:grpSpPr>
          <a:xfrm>
            <a:off x="-127000" y="-77002"/>
            <a:ext cx="10895798" cy="7892716"/>
            <a:chOff x="-127000" y="-77002"/>
            <a:chExt cx="10895798" cy="7892716"/>
          </a:xfrm>
        </p:grpSpPr>
        <p:cxnSp>
          <p:nvCxnSpPr>
            <p:cNvPr id="16" name="Straight Connector 15"/>
            <p:cNvCxnSpPr/>
            <p:nvPr/>
          </p:nvCxnSpPr>
          <p:spPr>
            <a:xfrm>
              <a:off x="446608"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42550"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10413"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04038"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54650"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34289"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7000" y="43180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7000" y="1222626"/>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27000" y="1439863"/>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7000" y="1763713"/>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27000" y="386080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27000" y="424815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27000" y="457200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27000" y="6669088"/>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27000" y="681355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userDrawn="1"/>
        </p:nvCxnSpPr>
        <p:spPr bwMode="gray">
          <a:xfrm>
            <a:off x="450000" y="7020000"/>
            <a:ext cx="979356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41325" y="1220529"/>
            <a:ext cx="97935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ctsSlideNumber"/>
          <p:cNvSpPr txBox="1">
            <a:spLocks/>
          </p:cNvSpPr>
          <p:nvPr userDrawn="1"/>
        </p:nvSpPr>
        <p:spPr bwMode="gray">
          <a:xfrm>
            <a:off x="9965093" y="7118350"/>
            <a:ext cx="269795" cy="181128"/>
          </a:xfrm>
          <a:prstGeom prst="rect">
            <a:avLst/>
          </a:prstGeom>
        </p:spPr>
        <p:txBody>
          <a:bodyPr vert="horz" wrap="none" lIns="0" tIns="0" rIns="0" bIns="0" rtlCol="0" anchor="b" anchorCtr="0">
            <a:noAutofit/>
          </a:bodyPr>
          <a:lstStyle>
            <a:defPPr>
              <a:defRPr lang="en-GB"/>
            </a:defPPr>
            <a:lvl1pPr marL="0" algn="r" defTabSz="980010" rtl="0" eaLnBrk="1" latinLnBrk="0" hangingPunct="1">
              <a:defRPr sz="1000" kern="1200">
                <a:solidFill>
                  <a:srgbClr val="FF0000"/>
                </a:solidFill>
                <a:latin typeface="+mn-lt"/>
                <a:ea typeface="+mn-ea"/>
                <a:cs typeface="+mn-cs"/>
              </a:defRPr>
            </a:lvl1pPr>
            <a:lvl2pPr marL="497814" algn="l" defTabSz="980010" rtl="0" eaLnBrk="1" latinLnBrk="0" hangingPunct="1">
              <a:defRPr sz="1500" kern="1200">
                <a:solidFill>
                  <a:schemeClr val="tx1"/>
                </a:solidFill>
                <a:latin typeface="+mn-lt"/>
                <a:ea typeface="+mn-ea"/>
                <a:cs typeface="+mn-cs"/>
              </a:defRPr>
            </a:lvl2pPr>
            <a:lvl3pPr marL="995627" algn="l" defTabSz="980010" rtl="0" eaLnBrk="1" latinLnBrk="0" hangingPunct="1">
              <a:defRPr sz="1500" kern="1200">
                <a:solidFill>
                  <a:schemeClr val="tx1"/>
                </a:solidFill>
                <a:latin typeface="+mn-lt"/>
                <a:ea typeface="+mn-ea"/>
                <a:cs typeface="+mn-cs"/>
              </a:defRPr>
            </a:lvl3pPr>
            <a:lvl4pPr marL="1493441" algn="l" defTabSz="980010" rtl="0" eaLnBrk="1" latinLnBrk="0" hangingPunct="1">
              <a:defRPr sz="1500" kern="1200">
                <a:solidFill>
                  <a:schemeClr val="tx1"/>
                </a:solidFill>
                <a:latin typeface="+mn-lt"/>
                <a:ea typeface="+mn-ea"/>
                <a:cs typeface="+mn-cs"/>
              </a:defRPr>
            </a:lvl4pPr>
            <a:lvl5pPr marL="1991254" algn="l" defTabSz="980010" rtl="0" eaLnBrk="1" latinLnBrk="0" hangingPunct="1">
              <a:defRPr sz="1500" kern="1200">
                <a:solidFill>
                  <a:schemeClr val="tx1"/>
                </a:solidFill>
                <a:latin typeface="+mn-lt"/>
                <a:ea typeface="+mn-ea"/>
                <a:cs typeface="+mn-cs"/>
              </a:defRPr>
            </a:lvl5pPr>
            <a:lvl6pPr marL="2489068" algn="l" defTabSz="980010" rtl="0" eaLnBrk="1" latinLnBrk="0" hangingPunct="1">
              <a:defRPr sz="1500" kern="1200">
                <a:solidFill>
                  <a:schemeClr val="tx1"/>
                </a:solidFill>
                <a:latin typeface="+mn-lt"/>
                <a:ea typeface="+mn-ea"/>
                <a:cs typeface="+mn-cs"/>
              </a:defRPr>
            </a:lvl6pPr>
            <a:lvl7pPr marL="2986881" algn="l" defTabSz="980010" rtl="0" eaLnBrk="1" latinLnBrk="0" hangingPunct="1">
              <a:defRPr sz="1500" kern="1200">
                <a:solidFill>
                  <a:schemeClr val="tx1"/>
                </a:solidFill>
                <a:latin typeface="+mn-lt"/>
                <a:ea typeface="+mn-ea"/>
                <a:cs typeface="+mn-cs"/>
              </a:defRPr>
            </a:lvl7pPr>
            <a:lvl8pPr marL="3484696" algn="l" defTabSz="980010" rtl="0" eaLnBrk="1" latinLnBrk="0" hangingPunct="1">
              <a:defRPr sz="1500" kern="1200">
                <a:solidFill>
                  <a:schemeClr val="tx1"/>
                </a:solidFill>
                <a:latin typeface="+mn-lt"/>
                <a:ea typeface="+mn-ea"/>
                <a:cs typeface="+mn-cs"/>
              </a:defRPr>
            </a:lvl8pPr>
            <a:lvl9pPr marL="3982509" algn="l" defTabSz="980010" rtl="0" eaLnBrk="1" latinLnBrk="0" hangingPunct="1">
              <a:defRPr sz="1500" kern="1200">
                <a:solidFill>
                  <a:schemeClr val="tx1"/>
                </a:solidFill>
                <a:latin typeface="+mn-lt"/>
                <a:ea typeface="+mn-ea"/>
                <a:cs typeface="+mn-cs"/>
              </a:defRPr>
            </a:lvl9pPr>
          </a:lstStyle>
          <a:p>
            <a:fld id="{9BD6FA6A-A86D-4D06-AFF9-1E656D8048A1}" type="slidenum">
              <a:rPr lang="en-GB" smtClean="0">
                <a:solidFill>
                  <a:schemeClr val="accent1"/>
                </a:solidFill>
              </a:rPr>
              <a:pPr/>
              <a:t>‹#›</a:t>
            </a:fld>
            <a:endParaRPr lang="en-GB" dirty="0">
              <a:solidFill>
                <a:schemeClr val="accent1"/>
              </a:solidFill>
            </a:endParaRPr>
          </a:p>
        </p:txBody>
      </p:sp>
      <p:sp>
        <p:nvSpPr>
          <p:cNvPr id="12" name="Draft"/>
          <p:cNvSpPr txBox="1"/>
          <p:nvPr userDrawn="1"/>
        </p:nvSpPr>
        <p:spPr bwMode="gray">
          <a:xfrm>
            <a:off x="9438548" y="7119478"/>
            <a:ext cx="436017" cy="180000"/>
          </a:xfrm>
          <a:prstGeom prst="rect">
            <a:avLst/>
          </a:prstGeom>
          <a:noFill/>
        </p:spPr>
        <p:txBody>
          <a:bodyPr wrap="none" lIns="0" tIns="0" rIns="0" bIns="0" rtlCol="0" anchor="b" anchorCtr="0">
            <a:noAutofit/>
          </a:bodyPr>
          <a:lstStyle/>
          <a:p>
            <a:pPr algn="r"/>
            <a:endParaRPr lang="en-GB" sz="1000" b="1" dirty="0">
              <a:solidFill>
                <a:schemeClr val="tx2"/>
              </a:solidFill>
            </a:endParaRPr>
          </a:p>
        </p:txBody>
      </p:sp>
      <p:sp>
        <p:nvSpPr>
          <p:cNvPr id="13" name="TextBox 12"/>
          <p:cNvSpPr txBox="1"/>
          <p:nvPr userDrawn="1"/>
        </p:nvSpPr>
        <p:spPr bwMode="gray">
          <a:xfrm>
            <a:off x="450000" y="7119478"/>
            <a:ext cx="1260000" cy="180000"/>
          </a:xfrm>
          <a:prstGeom prst="rect">
            <a:avLst/>
          </a:prstGeom>
          <a:noFill/>
        </p:spPr>
        <p:txBody>
          <a:bodyPr wrap="none" lIns="0" tIns="0" rIns="0" bIns="0" rtlCol="0" anchor="b" anchorCtr="0">
            <a:noAutofit/>
          </a:bodyPr>
          <a:lstStyle/>
          <a:p>
            <a:pPr algn="l"/>
            <a:r>
              <a:rPr lang="en-GB" sz="1000" b="1" dirty="0">
                <a:solidFill>
                  <a:schemeClr val="tx1"/>
                </a:solidFill>
              </a:rPr>
              <a:t>frontier </a:t>
            </a:r>
            <a:r>
              <a:rPr lang="en-GB" sz="1000" b="1" dirty="0">
                <a:solidFill>
                  <a:schemeClr val="tx2">
                    <a:lumMod val="60000"/>
                    <a:lumOff val="40000"/>
                  </a:schemeClr>
                </a:solidFill>
              </a:rPr>
              <a:t>economics</a:t>
            </a:r>
            <a:endParaRPr lang="en-GB" sz="1000" b="0" dirty="0">
              <a:solidFill>
                <a:schemeClr val="tx2">
                  <a:lumMod val="60000"/>
                  <a:lumOff val="40000"/>
                </a:schemeClr>
              </a:solidFill>
            </a:endParaRPr>
          </a:p>
        </p:txBody>
      </p:sp>
      <p:sp>
        <p:nvSpPr>
          <p:cNvPr id="14" name="Confidential"/>
          <p:cNvSpPr txBox="1"/>
          <p:nvPr userDrawn="1"/>
        </p:nvSpPr>
        <p:spPr bwMode="gray">
          <a:xfrm>
            <a:off x="1682293" y="7119478"/>
            <a:ext cx="7200000" cy="180000"/>
          </a:xfrm>
          <a:prstGeom prst="rect">
            <a:avLst/>
          </a:prstGeom>
          <a:noFill/>
        </p:spPr>
        <p:txBody>
          <a:bodyPr wrap="none" lIns="0" tIns="0" rIns="0" bIns="0" rtlCol="0" anchor="b" anchorCtr="0">
            <a:noAutofit/>
          </a:bodyPr>
          <a:lstStyle/>
          <a:p>
            <a:pPr algn="l"/>
            <a:endParaRPr lang="en-GB" sz="1000" b="0" dirty="0">
              <a:solidFill>
                <a:schemeClr val="tx2"/>
              </a:solidFill>
            </a:endParaRPr>
          </a:p>
        </p:txBody>
      </p:sp>
      <p:sp>
        <p:nvSpPr>
          <p:cNvPr id="15" name="ctsMasterTextPlaceholder"/>
          <p:cNvSpPr>
            <a:spLocks noGrp="1"/>
          </p:cNvSpPr>
          <p:nvPr>
            <p:ph type="body" idx="1"/>
          </p:nvPr>
        </p:nvSpPr>
        <p:spPr bwMode="gray">
          <a:xfrm>
            <a:off x="450000" y="1440000"/>
            <a:ext cx="9781200" cy="5356825"/>
          </a:xfrm>
          <a:prstGeom prst="rect">
            <a:avLst/>
          </a:prstGeom>
        </p:spPr>
        <p:txBody>
          <a:bodyPr vert="horz" lIns="0" tIns="0" rIns="0" bIns="0" rtlCol="0">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Placeholder 1"/>
          <p:cNvSpPr>
            <a:spLocks noGrp="1"/>
          </p:cNvSpPr>
          <p:nvPr>
            <p:ph type="title"/>
          </p:nvPr>
        </p:nvSpPr>
        <p:spPr bwMode="gray">
          <a:xfrm>
            <a:off x="450000" y="431799"/>
            <a:ext cx="9780859" cy="775301"/>
          </a:xfrm>
          <a:prstGeom prst="rect">
            <a:avLst/>
          </a:prstGeom>
        </p:spPr>
        <p:txBody>
          <a:bodyPr vert="horz" lIns="0" tIns="0" rIns="0" bIns="0" rtlCol="0" anchor="t" anchorCtr="0">
            <a:noAutofit/>
          </a:bodyPr>
          <a:lstStyle/>
          <a:p>
            <a:r>
              <a:rPr lang="en-GB" noProof="0" dirty="0"/>
              <a:t>&lt;Insert title&gt;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6" r:id="rId4"/>
    <p:sldLayoutId id="2147483652" r:id="rId5"/>
    <p:sldLayoutId id="2147483656" r:id="rId6"/>
    <p:sldLayoutId id="2147483657" r:id="rId7"/>
    <p:sldLayoutId id="2147483660" r:id="rId8"/>
    <p:sldLayoutId id="2147483661" r:id="rId9"/>
    <p:sldLayoutId id="2147483662" r:id="rId10"/>
    <p:sldLayoutId id="2147483658" r:id="rId11"/>
    <p:sldLayoutId id="2147483667" r:id="rId12"/>
    <p:sldLayoutId id="2147483654" r:id="rId13"/>
    <p:sldLayoutId id="2147483655" r:id="rId14"/>
    <p:sldLayoutId id="2147483665" r:id="rId15"/>
  </p:sldLayoutIdLst>
  <p:hf hdr="0"/>
  <p:txStyles>
    <p:titleStyle>
      <a:lvl1pPr algn="l" defTabSz="914342" rtl="0" eaLnBrk="1" latinLnBrk="0" hangingPunct="1">
        <a:spcBef>
          <a:spcPct val="0"/>
        </a:spcBef>
        <a:buNone/>
        <a:defRPr sz="2400" kern="1200" baseline="0">
          <a:solidFill>
            <a:schemeClr val="accent1"/>
          </a:solidFill>
          <a:latin typeface="+mj-lt"/>
          <a:ea typeface="+mj-ea"/>
          <a:cs typeface="+mj-cs"/>
        </a:defRPr>
      </a:lvl1pPr>
    </p:titleStyle>
    <p:bodyStyle>
      <a:lvl1pPr marL="0" indent="0" algn="l" defTabSz="914342" rtl="0" eaLnBrk="1" latinLnBrk="0" hangingPunct="1">
        <a:spcBef>
          <a:spcPts val="1200"/>
        </a:spcBef>
        <a:buFont typeface="Arial" pitchFamily="34" charset="0"/>
        <a:buNone/>
        <a:defRPr sz="1600" b="0" kern="1200" baseline="0">
          <a:solidFill>
            <a:schemeClr val="accent3"/>
          </a:solidFill>
          <a:latin typeface="+mn-lt"/>
          <a:ea typeface="+mn-ea"/>
          <a:cs typeface="+mn-cs"/>
        </a:defRPr>
      </a:lvl1pPr>
      <a:lvl2pPr marL="0" indent="0" algn="l" defTabSz="914342" rtl="0" eaLnBrk="1" latinLnBrk="0" hangingPunct="1">
        <a:spcBef>
          <a:spcPts val="600"/>
        </a:spcBef>
        <a:spcAft>
          <a:spcPts val="0"/>
        </a:spcAft>
        <a:buFont typeface="Arial" panose="05020102010507070707" pitchFamily="18" charset="2"/>
        <a:buNone/>
        <a:defRPr sz="1400" kern="1200">
          <a:solidFill>
            <a:schemeClr val="tx1"/>
          </a:solidFill>
          <a:latin typeface="+mn-lt"/>
          <a:ea typeface="+mn-ea"/>
          <a:cs typeface="+mn-cs"/>
        </a:defRPr>
      </a:lvl2pPr>
      <a:lvl3pPr marL="180975" indent="-180975" algn="l" defTabSz="914342" rtl="0" eaLnBrk="1" latinLnBrk="0" hangingPunct="1">
        <a:spcBef>
          <a:spcPts val="600"/>
        </a:spcBef>
        <a:spcAft>
          <a:spcPts val="0"/>
        </a:spcAft>
        <a:buClr>
          <a:schemeClr val="accent1"/>
        </a:buClr>
        <a:buFont typeface="Wingdings" panose="05000000000000000000" pitchFamily="2" charset="2"/>
        <a:buChar char="§"/>
        <a:defRPr lang="en-GB" sz="1400" kern="1200" noProof="0" dirty="0" smtClean="0">
          <a:solidFill>
            <a:schemeClr val="tx1"/>
          </a:solidFill>
          <a:latin typeface="+mn-lt"/>
          <a:ea typeface="+mn-ea"/>
          <a:cs typeface="+mn-cs"/>
        </a:defRPr>
      </a:lvl3pPr>
      <a:lvl4pPr marL="361950" indent="-180975" algn="l" defTabSz="914342" rtl="0" eaLnBrk="1" latinLnBrk="0" hangingPunct="1">
        <a:spcBef>
          <a:spcPts val="600"/>
        </a:spcBef>
        <a:spcAft>
          <a:spcPts val="0"/>
        </a:spcAft>
        <a:buClr>
          <a:schemeClr val="accent1"/>
        </a:buClr>
        <a:buFont typeface="Wingdings" panose="05000000000000000000" pitchFamily="2" charset="2"/>
        <a:buChar char=""/>
        <a:defRPr lang="en-GB" sz="1400" kern="1200" noProof="0" dirty="0" smtClean="0">
          <a:solidFill>
            <a:schemeClr val="tx1"/>
          </a:solidFill>
          <a:latin typeface="+mn-lt"/>
          <a:ea typeface="+mn-ea"/>
          <a:cs typeface="+mn-cs"/>
        </a:defRPr>
      </a:lvl4pPr>
      <a:lvl5pPr marL="542925" indent="-180975" algn="l" defTabSz="914342" rtl="0" eaLnBrk="1" latinLnBrk="0" hangingPunct="1">
        <a:spcBef>
          <a:spcPts val="600"/>
        </a:spcBef>
        <a:spcAft>
          <a:spcPts val="0"/>
        </a:spcAft>
        <a:buClr>
          <a:schemeClr val="accent1"/>
        </a:buClr>
        <a:buFont typeface="Arial" pitchFamily="34" charset="0"/>
        <a:buChar char="–"/>
        <a:defRPr lang="en-GB" sz="1400" kern="1200" baseline="0" noProof="0" dirty="0" smtClean="0">
          <a:solidFill>
            <a:schemeClr val="tx1"/>
          </a:solidFill>
          <a:latin typeface="+mn-lt"/>
          <a:ea typeface="+mn-ea"/>
          <a:cs typeface="+mn-cs"/>
        </a:defRPr>
      </a:lvl5pPr>
      <a:lvl6pPr marL="723900" indent="-180975" algn="l" defTabSz="914342" rtl="0" eaLnBrk="1" latinLnBrk="0" hangingPunct="1">
        <a:spcBef>
          <a:spcPts val="600"/>
        </a:spcBef>
        <a:spcAft>
          <a:spcPts val="0"/>
        </a:spcAft>
        <a:buClr>
          <a:schemeClr val="accent1"/>
        </a:buClr>
        <a:buFont typeface="Arial" pitchFamily="34" charset="0"/>
        <a:buChar char="–"/>
        <a:defRPr lang="en-GB" sz="1400" kern="1200" noProof="0" dirty="0" smtClean="0">
          <a:solidFill>
            <a:schemeClr val="tx1"/>
          </a:solidFill>
          <a:latin typeface="+mn-lt"/>
          <a:ea typeface="+mn-ea"/>
          <a:cs typeface="+mn-cs"/>
        </a:defRPr>
      </a:lvl6pPr>
      <a:lvl7pPr marL="904875" indent="-180975" algn="l" defTabSz="914342" rtl="0" eaLnBrk="1" latinLnBrk="0" hangingPunct="1">
        <a:spcBef>
          <a:spcPts val="600"/>
        </a:spcBef>
        <a:spcAft>
          <a:spcPts val="0"/>
        </a:spcAft>
        <a:buClr>
          <a:schemeClr val="accent1"/>
        </a:buClr>
        <a:buFont typeface="Arial" pitchFamily="34" charset="0"/>
        <a:buChar char="–"/>
        <a:defRPr lang="en-GB" sz="1400" kern="1200" noProof="0" dirty="0" smtClean="0">
          <a:solidFill>
            <a:schemeClr val="tx1"/>
          </a:solidFill>
          <a:latin typeface="+mn-lt"/>
          <a:ea typeface="+mn-ea"/>
          <a:cs typeface="+mn-cs"/>
        </a:defRPr>
      </a:lvl7pPr>
      <a:lvl8pPr marL="1085850" indent="-180975" algn="l" defTabSz="914342" rtl="0" eaLnBrk="1" latinLnBrk="0" hangingPunct="1">
        <a:spcBef>
          <a:spcPts val="600"/>
        </a:spcBef>
        <a:spcAft>
          <a:spcPts val="0"/>
        </a:spcAft>
        <a:buClr>
          <a:schemeClr val="accent1"/>
        </a:buClr>
        <a:buFont typeface="Arial" pitchFamily="34" charset="0"/>
        <a:buChar char="–"/>
        <a:defRPr lang="en-GB" sz="1400" kern="1200" noProof="0" dirty="0" smtClean="0">
          <a:solidFill>
            <a:schemeClr val="tx1"/>
          </a:solidFill>
          <a:latin typeface="+mn-lt"/>
          <a:ea typeface="+mn-ea"/>
          <a:cs typeface="+mn-cs"/>
        </a:defRPr>
      </a:lvl8pPr>
      <a:lvl9pPr marL="1266825" indent="-180975" algn="l" defTabSz="914342" rtl="0" eaLnBrk="1" latinLnBrk="0" hangingPunct="1">
        <a:spcBef>
          <a:spcPts val="600"/>
        </a:spcBef>
        <a:spcAft>
          <a:spcPts val="0"/>
        </a:spcAft>
        <a:buClr>
          <a:schemeClr val="accent1"/>
        </a:buClr>
        <a:buFont typeface="Arial" pitchFamily="34" charset="0"/>
        <a:buChar char="–"/>
        <a:defRPr lang="en-GB" sz="1400" kern="1200" baseline="0" noProof="0" dirty="0">
          <a:solidFill>
            <a:schemeClr val="tx1"/>
          </a:solidFill>
          <a:latin typeface="+mn-lt"/>
          <a:ea typeface="+mn-ea"/>
          <a:cs typeface="+mn-cs"/>
        </a:defRPr>
      </a:lvl9pPr>
    </p:bodyStyle>
    <p:otherStyle>
      <a:defPPr>
        <a:defRPr lang="en-GB"/>
      </a:defPPr>
      <a:lvl1pPr marL="0" indent="0" algn="l" defTabSz="914342" rtl="0" eaLnBrk="1" latinLnBrk="0" hangingPunct="1">
        <a:spcBef>
          <a:spcPts val="200"/>
        </a:spcBef>
        <a:spcAft>
          <a:spcPts val="200"/>
        </a:spcAft>
        <a:buFont typeface="Arial" panose="05020102010507070707" pitchFamily="18" charset="2"/>
        <a:buNone/>
        <a:defRPr sz="1200" kern="1200">
          <a:solidFill>
            <a:schemeClr val="tx1"/>
          </a:solidFill>
          <a:latin typeface="+mn-lt"/>
          <a:ea typeface="+mn-ea"/>
          <a:cs typeface="+mn-cs"/>
        </a:defRPr>
      </a:lvl1pPr>
      <a:lvl2pPr marL="180975" indent="-180975" algn="l" defTabSz="914342" rtl="0" eaLnBrk="1" latinLnBrk="0" hangingPunct="1">
        <a:spcBef>
          <a:spcPts val="200"/>
        </a:spcBef>
        <a:spcAft>
          <a:spcPts val="200"/>
        </a:spcAft>
        <a:buClr>
          <a:schemeClr val="accent1"/>
        </a:buClr>
        <a:buFont typeface="Wingdings" panose="05000000000000000000" pitchFamily="2" charset="2"/>
        <a:buChar char="§"/>
        <a:defRPr lang="en-GB" sz="1200" kern="1200" noProof="0" dirty="0" smtClean="0">
          <a:solidFill>
            <a:schemeClr val="tx1"/>
          </a:solidFill>
          <a:latin typeface="+mn-lt"/>
          <a:ea typeface="+mn-ea"/>
          <a:cs typeface="+mn-cs"/>
        </a:defRPr>
      </a:lvl2pPr>
      <a:lvl3pPr marL="361950" indent="-180975" algn="l" defTabSz="914342" rtl="0" eaLnBrk="1" latinLnBrk="0" hangingPunct="1">
        <a:spcBef>
          <a:spcPts val="200"/>
        </a:spcBef>
        <a:spcAft>
          <a:spcPts val="200"/>
        </a:spcAft>
        <a:buClr>
          <a:schemeClr val="accent1"/>
        </a:buClr>
        <a:buFont typeface="Wingdings" panose="05000000000000000000" pitchFamily="2" charset="2"/>
        <a:buChar char=""/>
        <a:defRPr lang="en-GB" sz="1200" kern="1200" noProof="0" dirty="0" smtClean="0">
          <a:solidFill>
            <a:schemeClr val="tx1"/>
          </a:solidFill>
          <a:latin typeface="+mn-lt"/>
          <a:ea typeface="+mn-ea"/>
          <a:cs typeface="+mn-cs"/>
        </a:defRPr>
      </a:lvl3pPr>
      <a:lvl4pPr marL="542925" indent="-180975" algn="l" defTabSz="914342" rtl="0" eaLnBrk="1" latinLnBrk="0" hangingPunct="1">
        <a:spcBef>
          <a:spcPts val="200"/>
        </a:spcBef>
        <a:spcAft>
          <a:spcPts val="200"/>
        </a:spcAft>
        <a:buClr>
          <a:schemeClr val="accent1"/>
        </a:buClr>
        <a:buFont typeface="Arial" pitchFamily="34" charset="0"/>
        <a:buChar char="–"/>
        <a:defRPr lang="en-GB" sz="1200" kern="1200" baseline="0" noProof="0" dirty="0" smtClean="0">
          <a:solidFill>
            <a:schemeClr val="tx1"/>
          </a:solidFill>
          <a:latin typeface="+mn-lt"/>
          <a:ea typeface="+mn-ea"/>
          <a:cs typeface="+mn-cs"/>
        </a:defRPr>
      </a:lvl4pPr>
      <a:lvl5pPr marL="723900" indent="-180975" algn="l" defTabSz="914342" rtl="0" eaLnBrk="1" latinLnBrk="0" hangingPunct="1">
        <a:spcBef>
          <a:spcPts val="200"/>
        </a:spcBef>
        <a:spcAft>
          <a:spcPts val="200"/>
        </a:spcAft>
        <a:buClr>
          <a:schemeClr val="accent1"/>
        </a:buClr>
        <a:buFont typeface="Arial" pitchFamily="34" charset="0"/>
        <a:buChar char="–"/>
        <a:defRPr lang="en-GB" sz="1200" kern="1200" noProof="0" dirty="0" smtClean="0">
          <a:solidFill>
            <a:schemeClr val="tx1"/>
          </a:solidFill>
          <a:latin typeface="+mn-lt"/>
          <a:ea typeface="+mn-ea"/>
          <a:cs typeface="+mn-cs"/>
        </a:defRPr>
      </a:lvl5pPr>
      <a:lvl6pPr marL="904875" indent="-180975" algn="l" defTabSz="914342" rtl="0" eaLnBrk="1" latinLnBrk="0" hangingPunct="1">
        <a:spcBef>
          <a:spcPts val="200"/>
        </a:spcBef>
        <a:spcAft>
          <a:spcPts val="200"/>
        </a:spcAft>
        <a:buClr>
          <a:schemeClr val="accent1"/>
        </a:buClr>
        <a:buFont typeface="Arial" pitchFamily="34" charset="0"/>
        <a:buChar char="–"/>
        <a:defRPr lang="en-GB" sz="1200" kern="1200" noProof="0" dirty="0" smtClean="0">
          <a:solidFill>
            <a:schemeClr val="tx1"/>
          </a:solidFill>
          <a:latin typeface="+mn-lt"/>
          <a:ea typeface="+mn-ea"/>
          <a:cs typeface="+mn-cs"/>
        </a:defRPr>
      </a:lvl6pPr>
      <a:lvl7pPr marL="1085850" indent="-180975" algn="l" defTabSz="914342" rtl="0" eaLnBrk="1" latinLnBrk="0" hangingPunct="1">
        <a:spcBef>
          <a:spcPts val="200"/>
        </a:spcBef>
        <a:spcAft>
          <a:spcPts val="200"/>
        </a:spcAft>
        <a:buClr>
          <a:schemeClr val="accent1"/>
        </a:buClr>
        <a:buFont typeface="Arial" pitchFamily="34" charset="0"/>
        <a:buChar char="–"/>
        <a:defRPr lang="en-GB" sz="1200" kern="1200" noProof="0" dirty="0" smtClean="0">
          <a:solidFill>
            <a:schemeClr val="tx1"/>
          </a:solidFill>
          <a:latin typeface="+mn-lt"/>
          <a:ea typeface="+mn-ea"/>
          <a:cs typeface="+mn-cs"/>
        </a:defRPr>
      </a:lvl7pPr>
      <a:lvl8pPr marL="1266825" indent="-180975" algn="l" defTabSz="914342" rtl="0" eaLnBrk="1" latinLnBrk="0" hangingPunct="1">
        <a:spcBef>
          <a:spcPts val="200"/>
        </a:spcBef>
        <a:spcAft>
          <a:spcPts val="200"/>
        </a:spcAft>
        <a:buClr>
          <a:schemeClr val="accent1"/>
        </a:buClr>
        <a:buFont typeface="Arial" pitchFamily="34" charset="0"/>
        <a:buChar char="–"/>
        <a:defRPr lang="en-GB" sz="1200" kern="1200" baseline="0" noProof="0" dirty="0">
          <a:solidFill>
            <a:schemeClr val="tx1"/>
          </a:solidFill>
          <a:latin typeface="+mn-lt"/>
          <a:ea typeface="+mn-ea"/>
          <a:cs typeface="+mn-cs"/>
        </a:defRPr>
      </a:lvl8pPr>
      <a:lvl9pPr marL="1447800" indent="-180975" algn="l" defTabSz="914342" rtl="0" eaLnBrk="1" latinLnBrk="0" hangingPunct="1">
        <a:spcBef>
          <a:spcPts val="200"/>
        </a:spcBef>
        <a:spcAft>
          <a:spcPts val="200"/>
        </a:spcAft>
        <a:buClr>
          <a:schemeClr val="accent1"/>
        </a:buClr>
        <a:buFont typeface="Arial" pitchFamily="34" charset="0"/>
        <a:buChar char="–"/>
        <a:defRPr lang="en-GB" sz="1200" kern="1200" baseline="0" noProof="0" dirty="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10" name="ctsGrid" hidden="1"/>
          <p:cNvGrpSpPr/>
          <p:nvPr userDrawn="1"/>
        </p:nvGrpSpPr>
        <p:grpSpPr>
          <a:xfrm>
            <a:off x="-127000" y="-77002"/>
            <a:ext cx="10895798" cy="7892716"/>
            <a:chOff x="-127000" y="-77002"/>
            <a:chExt cx="10895798" cy="7892716"/>
          </a:xfrm>
        </p:grpSpPr>
        <p:cxnSp>
          <p:nvCxnSpPr>
            <p:cNvPr id="16" name="Straight Connector 15"/>
            <p:cNvCxnSpPr/>
            <p:nvPr/>
          </p:nvCxnSpPr>
          <p:spPr>
            <a:xfrm>
              <a:off x="446608"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42550"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10413"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04038"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54650"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34289" y="-77002"/>
              <a:ext cx="0" cy="78927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7000" y="43180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7000" y="1222626"/>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27000" y="1439863"/>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7000" y="1763713"/>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27000" y="386080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27000" y="424815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27000" y="457200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27000" y="6669088"/>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27000" y="6813550"/>
              <a:ext cx="10895798"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userDrawn="1"/>
        </p:nvCxnSpPr>
        <p:spPr bwMode="gray">
          <a:xfrm>
            <a:off x="450000" y="7020000"/>
            <a:ext cx="979356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41325" y="1220529"/>
            <a:ext cx="97935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ctsSlideNumber"/>
          <p:cNvSpPr txBox="1">
            <a:spLocks/>
          </p:cNvSpPr>
          <p:nvPr userDrawn="1"/>
        </p:nvSpPr>
        <p:spPr bwMode="gray">
          <a:xfrm>
            <a:off x="9965093" y="7118350"/>
            <a:ext cx="269795" cy="181128"/>
          </a:xfrm>
          <a:prstGeom prst="rect">
            <a:avLst/>
          </a:prstGeom>
        </p:spPr>
        <p:txBody>
          <a:bodyPr vert="horz" wrap="none" lIns="0" tIns="0" rIns="0" bIns="0" rtlCol="0" anchor="b" anchorCtr="0">
            <a:noAutofit/>
          </a:bodyPr>
          <a:lstStyle>
            <a:defPPr>
              <a:defRPr lang="en-GB"/>
            </a:defPPr>
            <a:lvl1pPr marL="0" algn="r" defTabSz="980010" rtl="0" eaLnBrk="1" latinLnBrk="0" hangingPunct="1">
              <a:defRPr sz="1000" kern="1200">
                <a:solidFill>
                  <a:srgbClr val="FF0000"/>
                </a:solidFill>
                <a:latin typeface="+mn-lt"/>
                <a:ea typeface="+mn-ea"/>
                <a:cs typeface="+mn-cs"/>
              </a:defRPr>
            </a:lvl1pPr>
            <a:lvl2pPr marL="497814" algn="l" defTabSz="980010" rtl="0" eaLnBrk="1" latinLnBrk="0" hangingPunct="1">
              <a:defRPr sz="1500" kern="1200">
                <a:solidFill>
                  <a:schemeClr val="tx1"/>
                </a:solidFill>
                <a:latin typeface="+mn-lt"/>
                <a:ea typeface="+mn-ea"/>
                <a:cs typeface="+mn-cs"/>
              </a:defRPr>
            </a:lvl2pPr>
            <a:lvl3pPr marL="995627" algn="l" defTabSz="980010" rtl="0" eaLnBrk="1" latinLnBrk="0" hangingPunct="1">
              <a:defRPr sz="1500" kern="1200">
                <a:solidFill>
                  <a:schemeClr val="tx1"/>
                </a:solidFill>
                <a:latin typeface="+mn-lt"/>
                <a:ea typeface="+mn-ea"/>
                <a:cs typeface="+mn-cs"/>
              </a:defRPr>
            </a:lvl3pPr>
            <a:lvl4pPr marL="1493441" algn="l" defTabSz="980010" rtl="0" eaLnBrk="1" latinLnBrk="0" hangingPunct="1">
              <a:defRPr sz="1500" kern="1200">
                <a:solidFill>
                  <a:schemeClr val="tx1"/>
                </a:solidFill>
                <a:latin typeface="+mn-lt"/>
                <a:ea typeface="+mn-ea"/>
                <a:cs typeface="+mn-cs"/>
              </a:defRPr>
            </a:lvl4pPr>
            <a:lvl5pPr marL="1991254" algn="l" defTabSz="980010" rtl="0" eaLnBrk="1" latinLnBrk="0" hangingPunct="1">
              <a:defRPr sz="1500" kern="1200">
                <a:solidFill>
                  <a:schemeClr val="tx1"/>
                </a:solidFill>
                <a:latin typeface="+mn-lt"/>
                <a:ea typeface="+mn-ea"/>
                <a:cs typeface="+mn-cs"/>
              </a:defRPr>
            </a:lvl5pPr>
            <a:lvl6pPr marL="2489068" algn="l" defTabSz="980010" rtl="0" eaLnBrk="1" latinLnBrk="0" hangingPunct="1">
              <a:defRPr sz="1500" kern="1200">
                <a:solidFill>
                  <a:schemeClr val="tx1"/>
                </a:solidFill>
                <a:latin typeface="+mn-lt"/>
                <a:ea typeface="+mn-ea"/>
                <a:cs typeface="+mn-cs"/>
              </a:defRPr>
            </a:lvl6pPr>
            <a:lvl7pPr marL="2986881" algn="l" defTabSz="980010" rtl="0" eaLnBrk="1" latinLnBrk="0" hangingPunct="1">
              <a:defRPr sz="1500" kern="1200">
                <a:solidFill>
                  <a:schemeClr val="tx1"/>
                </a:solidFill>
                <a:latin typeface="+mn-lt"/>
                <a:ea typeface="+mn-ea"/>
                <a:cs typeface="+mn-cs"/>
              </a:defRPr>
            </a:lvl7pPr>
            <a:lvl8pPr marL="3484696" algn="l" defTabSz="980010" rtl="0" eaLnBrk="1" latinLnBrk="0" hangingPunct="1">
              <a:defRPr sz="1500" kern="1200">
                <a:solidFill>
                  <a:schemeClr val="tx1"/>
                </a:solidFill>
                <a:latin typeface="+mn-lt"/>
                <a:ea typeface="+mn-ea"/>
                <a:cs typeface="+mn-cs"/>
              </a:defRPr>
            </a:lvl8pPr>
            <a:lvl9pPr marL="3982509" algn="l" defTabSz="980010" rtl="0" eaLnBrk="1" latinLnBrk="0" hangingPunct="1">
              <a:defRPr sz="1500" kern="1200">
                <a:solidFill>
                  <a:schemeClr val="tx1"/>
                </a:solidFill>
                <a:latin typeface="+mn-lt"/>
                <a:ea typeface="+mn-ea"/>
                <a:cs typeface="+mn-cs"/>
              </a:defRPr>
            </a:lvl9pPr>
          </a:lstStyle>
          <a:p>
            <a:fld id="{9BD6FA6A-A86D-4D06-AFF9-1E656D8048A1}" type="slidenum">
              <a:rPr lang="en-GB" smtClean="0">
                <a:solidFill>
                  <a:schemeClr val="accent1"/>
                </a:solidFill>
              </a:rPr>
              <a:pPr/>
              <a:t>‹#›</a:t>
            </a:fld>
            <a:endParaRPr lang="en-GB" dirty="0">
              <a:solidFill>
                <a:schemeClr val="accent1"/>
              </a:solidFill>
            </a:endParaRPr>
          </a:p>
        </p:txBody>
      </p:sp>
      <p:sp>
        <p:nvSpPr>
          <p:cNvPr id="12" name="Draft"/>
          <p:cNvSpPr txBox="1"/>
          <p:nvPr userDrawn="1"/>
        </p:nvSpPr>
        <p:spPr bwMode="gray">
          <a:xfrm>
            <a:off x="9438548" y="7119478"/>
            <a:ext cx="436017" cy="180000"/>
          </a:xfrm>
          <a:prstGeom prst="rect">
            <a:avLst/>
          </a:prstGeom>
          <a:noFill/>
        </p:spPr>
        <p:txBody>
          <a:bodyPr wrap="none" lIns="0" tIns="0" rIns="0" bIns="0" rtlCol="0" anchor="b" anchorCtr="0">
            <a:noAutofit/>
          </a:bodyPr>
          <a:lstStyle/>
          <a:p>
            <a:pPr algn="r"/>
            <a:endParaRPr lang="en-GB" sz="1000" b="1" dirty="0">
              <a:solidFill>
                <a:schemeClr val="tx2"/>
              </a:solidFill>
            </a:endParaRPr>
          </a:p>
        </p:txBody>
      </p:sp>
      <p:sp>
        <p:nvSpPr>
          <p:cNvPr id="13" name="TextBox 12"/>
          <p:cNvSpPr txBox="1"/>
          <p:nvPr userDrawn="1"/>
        </p:nvSpPr>
        <p:spPr bwMode="gray">
          <a:xfrm>
            <a:off x="450000" y="7119478"/>
            <a:ext cx="1260000" cy="180000"/>
          </a:xfrm>
          <a:prstGeom prst="rect">
            <a:avLst/>
          </a:prstGeom>
          <a:noFill/>
        </p:spPr>
        <p:txBody>
          <a:bodyPr wrap="none" lIns="0" tIns="0" rIns="0" bIns="0" rtlCol="0" anchor="b" anchorCtr="0">
            <a:noAutofit/>
          </a:bodyPr>
          <a:lstStyle/>
          <a:p>
            <a:pPr algn="l"/>
            <a:r>
              <a:rPr lang="en-GB" sz="1000" b="1" dirty="0">
                <a:solidFill>
                  <a:schemeClr val="tx1"/>
                </a:solidFill>
              </a:rPr>
              <a:t>frontier </a:t>
            </a:r>
            <a:r>
              <a:rPr lang="en-GB" sz="1000" b="1" dirty="0">
                <a:solidFill>
                  <a:schemeClr val="tx2">
                    <a:lumMod val="60000"/>
                    <a:lumOff val="40000"/>
                  </a:schemeClr>
                </a:solidFill>
              </a:rPr>
              <a:t>economics</a:t>
            </a:r>
            <a:endParaRPr lang="en-GB" sz="1000" b="0" dirty="0">
              <a:solidFill>
                <a:schemeClr val="tx2">
                  <a:lumMod val="60000"/>
                  <a:lumOff val="40000"/>
                </a:schemeClr>
              </a:solidFill>
            </a:endParaRPr>
          </a:p>
        </p:txBody>
      </p:sp>
      <p:sp>
        <p:nvSpPr>
          <p:cNvPr id="14" name="Confidential"/>
          <p:cNvSpPr txBox="1"/>
          <p:nvPr userDrawn="1"/>
        </p:nvSpPr>
        <p:spPr bwMode="gray">
          <a:xfrm>
            <a:off x="1682293" y="7119478"/>
            <a:ext cx="7200000" cy="180000"/>
          </a:xfrm>
          <a:prstGeom prst="rect">
            <a:avLst/>
          </a:prstGeom>
          <a:noFill/>
        </p:spPr>
        <p:txBody>
          <a:bodyPr wrap="none" lIns="0" tIns="0" rIns="0" bIns="0" rtlCol="0" anchor="b" anchorCtr="0">
            <a:noAutofit/>
          </a:bodyPr>
          <a:lstStyle/>
          <a:p>
            <a:pPr algn="l"/>
            <a:endParaRPr lang="en-GB" sz="1000" b="0" dirty="0">
              <a:solidFill>
                <a:schemeClr val="tx2"/>
              </a:solidFill>
            </a:endParaRPr>
          </a:p>
        </p:txBody>
      </p:sp>
      <p:sp>
        <p:nvSpPr>
          <p:cNvPr id="15" name="ctsMasterTextPlaceholder"/>
          <p:cNvSpPr>
            <a:spLocks noGrp="1"/>
          </p:cNvSpPr>
          <p:nvPr>
            <p:ph type="body" idx="1"/>
          </p:nvPr>
        </p:nvSpPr>
        <p:spPr bwMode="gray">
          <a:xfrm>
            <a:off x="450000" y="1447200"/>
            <a:ext cx="9781200" cy="53568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p:cNvSpPr>
            <a:spLocks noGrp="1"/>
          </p:cNvSpPr>
          <p:nvPr>
            <p:ph type="title"/>
          </p:nvPr>
        </p:nvSpPr>
        <p:spPr bwMode="gray">
          <a:xfrm>
            <a:off x="450000" y="431799"/>
            <a:ext cx="9780859" cy="775301"/>
          </a:xfrm>
          <a:prstGeom prst="rect">
            <a:avLst/>
          </a:prstGeom>
        </p:spPr>
        <p:txBody>
          <a:bodyPr vert="horz" lIns="0" tIns="0" rIns="0" bIns="0" rtlCol="0" anchor="t" anchorCtr="0">
            <a:noAutofit/>
          </a:bodyPr>
          <a:lstStyle/>
          <a:p>
            <a:r>
              <a:rPr lang="en-GB" noProof="0" dirty="0"/>
              <a:t>&lt;Insert title&gt;</a:t>
            </a:r>
          </a:p>
        </p:txBody>
      </p:sp>
    </p:spTree>
    <p:extLst>
      <p:ext uri="{BB962C8B-B14F-4D97-AF65-F5344CB8AC3E}">
        <p14:creationId xmlns:p14="http://schemas.microsoft.com/office/powerpoint/2010/main" val="34984012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p:txStyles>
    <p:titleStyle>
      <a:lvl1pPr algn="l" defTabSz="914342" rtl="0" eaLnBrk="1" latinLnBrk="0" hangingPunct="1">
        <a:spcBef>
          <a:spcPct val="0"/>
        </a:spcBef>
        <a:buNone/>
        <a:defRPr sz="2400" kern="1200" baseline="0">
          <a:solidFill>
            <a:schemeClr val="accent1"/>
          </a:solidFill>
          <a:latin typeface="+mj-lt"/>
          <a:ea typeface="+mj-ea"/>
          <a:cs typeface="+mj-cs"/>
        </a:defRPr>
      </a:lvl1pPr>
    </p:titleStyle>
    <p:bodyStyle>
      <a:lvl1pPr marL="0" indent="0" algn="l" defTabSz="914342" rtl="0" eaLnBrk="1" latinLnBrk="0" hangingPunct="1">
        <a:spcBef>
          <a:spcPts val="1200"/>
        </a:spcBef>
        <a:buFont typeface="Arial" pitchFamily="34" charset="0"/>
        <a:buNone/>
        <a:defRPr sz="1600" b="0" kern="1200" baseline="0">
          <a:solidFill>
            <a:schemeClr val="accent3"/>
          </a:solidFill>
          <a:latin typeface="+mn-lt"/>
          <a:ea typeface="+mn-ea"/>
          <a:cs typeface="+mn-cs"/>
        </a:defRPr>
      </a:lvl1pPr>
      <a:lvl2pPr marL="0" indent="0" algn="l" defTabSz="914342" rtl="0" eaLnBrk="1" latinLnBrk="0" hangingPunct="1">
        <a:spcBef>
          <a:spcPts val="600"/>
        </a:spcBef>
        <a:spcAft>
          <a:spcPts val="0"/>
        </a:spcAft>
        <a:buFont typeface="Arial" panose="05020102010507070707" pitchFamily="18" charset="2"/>
        <a:buNone/>
        <a:defRPr sz="1400" kern="1200">
          <a:solidFill>
            <a:schemeClr val="tx1"/>
          </a:solidFill>
          <a:latin typeface="+mn-lt"/>
          <a:ea typeface="+mn-ea"/>
          <a:cs typeface="+mn-cs"/>
        </a:defRPr>
      </a:lvl2pPr>
      <a:lvl3pPr marL="180975" indent="-180975" algn="l" defTabSz="914342" rtl="0" eaLnBrk="1" latinLnBrk="0" hangingPunct="1">
        <a:spcBef>
          <a:spcPts val="600"/>
        </a:spcBef>
        <a:spcAft>
          <a:spcPts val="0"/>
        </a:spcAft>
        <a:buClr>
          <a:schemeClr val="accent1"/>
        </a:buClr>
        <a:buFont typeface="Wingdings" panose="05000000000000000000" pitchFamily="2" charset="2"/>
        <a:buChar char="§"/>
        <a:defRPr lang="en-GB" sz="1400" kern="1200" noProof="0" dirty="0" smtClean="0">
          <a:solidFill>
            <a:schemeClr val="tx1"/>
          </a:solidFill>
          <a:latin typeface="+mn-lt"/>
          <a:ea typeface="+mn-ea"/>
          <a:cs typeface="+mn-cs"/>
        </a:defRPr>
      </a:lvl3pPr>
      <a:lvl4pPr marL="361950" indent="-180975" algn="l" defTabSz="914342" rtl="0" eaLnBrk="1" latinLnBrk="0" hangingPunct="1">
        <a:spcBef>
          <a:spcPts val="600"/>
        </a:spcBef>
        <a:spcAft>
          <a:spcPts val="0"/>
        </a:spcAft>
        <a:buClr>
          <a:schemeClr val="accent1"/>
        </a:buClr>
        <a:buFont typeface="Wingdings" panose="05000000000000000000" pitchFamily="2" charset="2"/>
        <a:buChar char=""/>
        <a:defRPr lang="en-GB" sz="1400" kern="1200" noProof="0" dirty="0" smtClean="0">
          <a:solidFill>
            <a:schemeClr val="tx1"/>
          </a:solidFill>
          <a:latin typeface="+mn-lt"/>
          <a:ea typeface="+mn-ea"/>
          <a:cs typeface="+mn-cs"/>
        </a:defRPr>
      </a:lvl4pPr>
      <a:lvl5pPr marL="542925" indent="-180975" algn="l" defTabSz="914342" rtl="0" eaLnBrk="1" latinLnBrk="0" hangingPunct="1">
        <a:spcBef>
          <a:spcPts val="600"/>
        </a:spcBef>
        <a:spcAft>
          <a:spcPts val="0"/>
        </a:spcAft>
        <a:buClr>
          <a:schemeClr val="accent1"/>
        </a:buClr>
        <a:buFont typeface="Arial" pitchFamily="34" charset="0"/>
        <a:buChar char="–"/>
        <a:defRPr lang="en-GB" sz="1400" kern="1200" baseline="0" noProof="0" dirty="0" smtClean="0">
          <a:solidFill>
            <a:schemeClr val="tx1"/>
          </a:solidFill>
          <a:latin typeface="+mn-lt"/>
          <a:ea typeface="+mn-ea"/>
          <a:cs typeface="+mn-cs"/>
        </a:defRPr>
      </a:lvl5pPr>
      <a:lvl6pPr marL="723900" indent="-180975" algn="l" defTabSz="914342" rtl="0" eaLnBrk="1" latinLnBrk="0" hangingPunct="1">
        <a:spcBef>
          <a:spcPts val="600"/>
        </a:spcBef>
        <a:spcAft>
          <a:spcPts val="0"/>
        </a:spcAft>
        <a:buClr>
          <a:schemeClr val="accent1"/>
        </a:buClr>
        <a:buFont typeface="Arial" pitchFamily="34" charset="0"/>
        <a:buChar char="–"/>
        <a:defRPr lang="en-GB" sz="1400" kern="1200" noProof="0" dirty="0" smtClean="0">
          <a:solidFill>
            <a:schemeClr val="tx1"/>
          </a:solidFill>
          <a:latin typeface="+mn-lt"/>
          <a:ea typeface="+mn-ea"/>
          <a:cs typeface="+mn-cs"/>
        </a:defRPr>
      </a:lvl6pPr>
      <a:lvl7pPr marL="904875" indent="-180975" algn="l" defTabSz="914342" rtl="0" eaLnBrk="1" latinLnBrk="0" hangingPunct="1">
        <a:spcBef>
          <a:spcPts val="600"/>
        </a:spcBef>
        <a:spcAft>
          <a:spcPts val="0"/>
        </a:spcAft>
        <a:buClr>
          <a:schemeClr val="accent1"/>
        </a:buClr>
        <a:buFont typeface="Arial" pitchFamily="34" charset="0"/>
        <a:buChar char="–"/>
        <a:defRPr lang="en-GB" sz="1400" kern="1200" noProof="0" dirty="0" smtClean="0">
          <a:solidFill>
            <a:schemeClr val="tx1"/>
          </a:solidFill>
          <a:latin typeface="+mn-lt"/>
          <a:ea typeface="+mn-ea"/>
          <a:cs typeface="+mn-cs"/>
        </a:defRPr>
      </a:lvl7pPr>
      <a:lvl8pPr marL="1085850" indent="-180975" algn="l" defTabSz="914342" rtl="0" eaLnBrk="1" latinLnBrk="0" hangingPunct="1">
        <a:spcBef>
          <a:spcPts val="600"/>
        </a:spcBef>
        <a:spcAft>
          <a:spcPts val="0"/>
        </a:spcAft>
        <a:buClr>
          <a:schemeClr val="accent1"/>
        </a:buClr>
        <a:buFont typeface="Arial" pitchFamily="34" charset="0"/>
        <a:buChar char="–"/>
        <a:defRPr lang="en-GB" sz="1400" kern="1200" noProof="0" dirty="0" smtClean="0">
          <a:solidFill>
            <a:schemeClr val="tx1"/>
          </a:solidFill>
          <a:latin typeface="+mn-lt"/>
          <a:ea typeface="+mn-ea"/>
          <a:cs typeface="+mn-cs"/>
        </a:defRPr>
      </a:lvl8pPr>
      <a:lvl9pPr marL="1266825" indent="-180975" algn="l" defTabSz="914342" rtl="0" eaLnBrk="1" latinLnBrk="0" hangingPunct="1">
        <a:spcBef>
          <a:spcPts val="600"/>
        </a:spcBef>
        <a:spcAft>
          <a:spcPts val="0"/>
        </a:spcAft>
        <a:buClr>
          <a:schemeClr val="accent1"/>
        </a:buClr>
        <a:buFont typeface="Arial" pitchFamily="34" charset="0"/>
        <a:buChar char="–"/>
        <a:defRPr lang="en-GB" sz="1400" kern="1200" baseline="0" noProof="0" dirty="0">
          <a:solidFill>
            <a:schemeClr val="tx1"/>
          </a:solidFill>
          <a:latin typeface="+mn-lt"/>
          <a:ea typeface="+mn-ea"/>
          <a:cs typeface="+mn-cs"/>
        </a:defRPr>
      </a:lvl9pPr>
    </p:bodyStyle>
    <p:otherStyle>
      <a:defPPr>
        <a:defRPr lang="en-GB"/>
      </a:defPPr>
      <a:lvl1pPr marL="0" indent="0" algn="l" defTabSz="914342" rtl="0" eaLnBrk="1" latinLnBrk="0" hangingPunct="1">
        <a:spcBef>
          <a:spcPts val="200"/>
        </a:spcBef>
        <a:spcAft>
          <a:spcPts val="200"/>
        </a:spcAft>
        <a:buFont typeface="Arial" panose="05020102010507070707" pitchFamily="18" charset="2"/>
        <a:buNone/>
        <a:defRPr sz="1200" kern="1200">
          <a:solidFill>
            <a:schemeClr val="tx1"/>
          </a:solidFill>
          <a:latin typeface="+mn-lt"/>
          <a:ea typeface="+mn-ea"/>
          <a:cs typeface="+mn-cs"/>
        </a:defRPr>
      </a:lvl1pPr>
      <a:lvl2pPr marL="180975" indent="-180975" algn="l" defTabSz="914342" rtl="0" eaLnBrk="1" latinLnBrk="0" hangingPunct="1">
        <a:spcBef>
          <a:spcPts val="200"/>
        </a:spcBef>
        <a:spcAft>
          <a:spcPts val="200"/>
        </a:spcAft>
        <a:buClr>
          <a:schemeClr val="accent1"/>
        </a:buClr>
        <a:buFont typeface="Wingdings" panose="05000000000000000000" pitchFamily="2" charset="2"/>
        <a:buChar char="§"/>
        <a:defRPr lang="en-GB" sz="1200" kern="1200" noProof="0" dirty="0" smtClean="0">
          <a:solidFill>
            <a:schemeClr val="tx1"/>
          </a:solidFill>
          <a:latin typeface="+mn-lt"/>
          <a:ea typeface="+mn-ea"/>
          <a:cs typeface="+mn-cs"/>
        </a:defRPr>
      </a:lvl2pPr>
      <a:lvl3pPr marL="361950" indent="-180975" algn="l" defTabSz="914342" rtl="0" eaLnBrk="1" latinLnBrk="0" hangingPunct="1">
        <a:spcBef>
          <a:spcPts val="200"/>
        </a:spcBef>
        <a:spcAft>
          <a:spcPts val="200"/>
        </a:spcAft>
        <a:buClr>
          <a:schemeClr val="accent1"/>
        </a:buClr>
        <a:buFont typeface="Wingdings" panose="05000000000000000000" pitchFamily="2" charset="2"/>
        <a:buChar char=""/>
        <a:defRPr lang="en-GB" sz="1200" kern="1200" noProof="0" dirty="0" smtClean="0">
          <a:solidFill>
            <a:schemeClr val="tx1"/>
          </a:solidFill>
          <a:latin typeface="+mn-lt"/>
          <a:ea typeface="+mn-ea"/>
          <a:cs typeface="+mn-cs"/>
        </a:defRPr>
      </a:lvl3pPr>
      <a:lvl4pPr marL="542925" indent="-180975" algn="l" defTabSz="914342" rtl="0" eaLnBrk="1" latinLnBrk="0" hangingPunct="1">
        <a:spcBef>
          <a:spcPts val="200"/>
        </a:spcBef>
        <a:spcAft>
          <a:spcPts val="200"/>
        </a:spcAft>
        <a:buClr>
          <a:schemeClr val="accent1"/>
        </a:buClr>
        <a:buFont typeface="Arial" pitchFamily="34" charset="0"/>
        <a:buChar char="–"/>
        <a:defRPr lang="en-GB" sz="1200" kern="1200" baseline="0" noProof="0" dirty="0" smtClean="0">
          <a:solidFill>
            <a:schemeClr val="tx1"/>
          </a:solidFill>
          <a:latin typeface="+mn-lt"/>
          <a:ea typeface="+mn-ea"/>
          <a:cs typeface="+mn-cs"/>
        </a:defRPr>
      </a:lvl4pPr>
      <a:lvl5pPr marL="723900" indent="-180975" algn="l" defTabSz="914342" rtl="0" eaLnBrk="1" latinLnBrk="0" hangingPunct="1">
        <a:spcBef>
          <a:spcPts val="200"/>
        </a:spcBef>
        <a:spcAft>
          <a:spcPts val="200"/>
        </a:spcAft>
        <a:buClr>
          <a:schemeClr val="accent1"/>
        </a:buClr>
        <a:buFont typeface="Arial" pitchFamily="34" charset="0"/>
        <a:buChar char="–"/>
        <a:defRPr lang="en-GB" sz="1200" kern="1200" noProof="0" dirty="0" smtClean="0">
          <a:solidFill>
            <a:schemeClr val="tx1"/>
          </a:solidFill>
          <a:latin typeface="+mn-lt"/>
          <a:ea typeface="+mn-ea"/>
          <a:cs typeface="+mn-cs"/>
        </a:defRPr>
      </a:lvl5pPr>
      <a:lvl6pPr marL="904875" indent="-180975" algn="l" defTabSz="914342" rtl="0" eaLnBrk="1" latinLnBrk="0" hangingPunct="1">
        <a:spcBef>
          <a:spcPts val="200"/>
        </a:spcBef>
        <a:spcAft>
          <a:spcPts val="200"/>
        </a:spcAft>
        <a:buClr>
          <a:schemeClr val="accent1"/>
        </a:buClr>
        <a:buFont typeface="Arial" pitchFamily="34" charset="0"/>
        <a:buChar char="–"/>
        <a:defRPr lang="en-GB" sz="1200" kern="1200" noProof="0" dirty="0" smtClean="0">
          <a:solidFill>
            <a:schemeClr val="tx1"/>
          </a:solidFill>
          <a:latin typeface="+mn-lt"/>
          <a:ea typeface="+mn-ea"/>
          <a:cs typeface="+mn-cs"/>
        </a:defRPr>
      </a:lvl6pPr>
      <a:lvl7pPr marL="1085850" indent="-180975" algn="l" defTabSz="914342" rtl="0" eaLnBrk="1" latinLnBrk="0" hangingPunct="1">
        <a:spcBef>
          <a:spcPts val="200"/>
        </a:spcBef>
        <a:spcAft>
          <a:spcPts val="200"/>
        </a:spcAft>
        <a:buClr>
          <a:schemeClr val="accent1"/>
        </a:buClr>
        <a:buFont typeface="Arial" pitchFamily="34" charset="0"/>
        <a:buChar char="–"/>
        <a:defRPr lang="en-GB" sz="1200" kern="1200" noProof="0" dirty="0" smtClean="0">
          <a:solidFill>
            <a:schemeClr val="tx1"/>
          </a:solidFill>
          <a:latin typeface="+mn-lt"/>
          <a:ea typeface="+mn-ea"/>
          <a:cs typeface="+mn-cs"/>
        </a:defRPr>
      </a:lvl7pPr>
      <a:lvl8pPr marL="1266825" indent="-180975" algn="l" defTabSz="914342" rtl="0" eaLnBrk="1" latinLnBrk="0" hangingPunct="1">
        <a:spcBef>
          <a:spcPts val="200"/>
        </a:spcBef>
        <a:spcAft>
          <a:spcPts val="200"/>
        </a:spcAft>
        <a:buClr>
          <a:schemeClr val="accent1"/>
        </a:buClr>
        <a:buFont typeface="Arial" pitchFamily="34" charset="0"/>
        <a:buChar char="–"/>
        <a:defRPr lang="en-GB" sz="1200" kern="1200" baseline="0" noProof="0" dirty="0">
          <a:solidFill>
            <a:schemeClr val="tx1"/>
          </a:solidFill>
          <a:latin typeface="+mn-lt"/>
          <a:ea typeface="+mn-ea"/>
          <a:cs typeface="+mn-cs"/>
        </a:defRPr>
      </a:lvl8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3.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3.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A4644-6420-4B24-A155-BCBD398F19CD}"/>
              </a:ext>
            </a:extLst>
          </p:cNvPr>
          <p:cNvSpPr>
            <a:spLocks noGrp="1"/>
          </p:cNvSpPr>
          <p:nvPr>
            <p:ph type="ctrTitle"/>
          </p:nvPr>
        </p:nvSpPr>
        <p:spPr/>
        <p:txBody>
          <a:bodyPr/>
          <a:lstStyle/>
          <a:p>
            <a:r>
              <a:rPr lang="en-GB" dirty="0"/>
              <a:t>Taylor Review Pilot Evaluation: Technical Appendix on Evaluation Approach and Baseline</a:t>
            </a:r>
          </a:p>
        </p:txBody>
      </p:sp>
      <p:sp>
        <p:nvSpPr>
          <p:cNvPr id="5" name="Subtitle 4">
            <a:extLst>
              <a:ext uri="{FF2B5EF4-FFF2-40B4-BE49-F238E27FC236}">
                <a16:creationId xmlns:a16="http://schemas.microsoft.com/office/drawing/2014/main" id="{C68EDFE1-A744-4B05-9822-88194C944632}"/>
              </a:ext>
            </a:extLst>
          </p:cNvPr>
          <p:cNvSpPr>
            <a:spLocks noGrp="1"/>
          </p:cNvSpPr>
          <p:nvPr>
            <p:ph type="subTitle" idx="1"/>
          </p:nvPr>
        </p:nvSpPr>
        <p:spPr>
          <a:xfrm>
            <a:off x="450783" y="3815003"/>
            <a:ext cx="9790247" cy="468000"/>
          </a:xfrm>
        </p:spPr>
        <p:txBody>
          <a:bodyPr/>
          <a:lstStyle/>
          <a:p>
            <a:r>
              <a:rPr lang="en-GB" dirty="0"/>
              <a:t>A Report Prepared for the Department for Digital, Culture, Media and Sport</a:t>
            </a:r>
          </a:p>
        </p:txBody>
      </p:sp>
    </p:spTree>
    <p:extLst>
      <p:ext uri="{BB962C8B-B14F-4D97-AF65-F5344CB8AC3E}">
        <p14:creationId xmlns:p14="http://schemas.microsoft.com/office/powerpoint/2010/main" val="113559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7802DC5B-F203-49B7-B279-98D9FC491A96}"/>
              </a:ext>
            </a:extLst>
          </p:cNvPr>
          <p:cNvSpPr/>
          <p:nvPr/>
        </p:nvSpPr>
        <p:spPr>
          <a:xfrm>
            <a:off x="1767233" y="2960806"/>
            <a:ext cx="7102928" cy="47352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2" name="Title 1"/>
          <p:cNvSpPr>
            <a:spLocks noGrp="1"/>
          </p:cNvSpPr>
          <p:nvPr>
            <p:ph type="title"/>
          </p:nvPr>
        </p:nvSpPr>
        <p:spPr>
          <a:xfrm>
            <a:off x="450001" y="431799"/>
            <a:ext cx="6855964" cy="775301"/>
          </a:xfrm>
        </p:spPr>
        <p:txBody>
          <a:bodyPr/>
          <a:lstStyle/>
          <a:p>
            <a:r>
              <a:rPr lang="en-GB" sz="2000" dirty="0"/>
              <a:t>Logic models have been developed to map out the causal chain for each strand of the pilot</a:t>
            </a:r>
          </a:p>
        </p:txBody>
      </p:sp>
      <p:sp>
        <p:nvSpPr>
          <p:cNvPr id="3" name="Rectangle 2"/>
          <p:cNvSpPr/>
          <p:nvPr/>
        </p:nvSpPr>
        <p:spPr>
          <a:xfrm>
            <a:off x="441247" y="1580999"/>
            <a:ext cx="1834136" cy="295138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5" name="Rectangle 4"/>
          <p:cNvSpPr/>
          <p:nvPr/>
        </p:nvSpPr>
        <p:spPr>
          <a:xfrm>
            <a:off x="2425541" y="1581001"/>
            <a:ext cx="1834136" cy="29513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6" name="Rectangle 5"/>
          <p:cNvSpPr/>
          <p:nvPr/>
        </p:nvSpPr>
        <p:spPr>
          <a:xfrm>
            <a:off x="6398818" y="1581001"/>
            <a:ext cx="1834136" cy="295137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7" name="Rectangle 6"/>
          <p:cNvSpPr/>
          <p:nvPr/>
        </p:nvSpPr>
        <p:spPr>
          <a:xfrm>
            <a:off x="8396723" y="1581217"/>
            <a:ext cx="1834136" cy="295137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8" name="TextBox 7"/>
          <p:cNvSpPr txBox="1"/>
          <p:nvPr/>
        </p:nvSpPr>
        <p:spPr>
          <a:xfrm>
            <a:off x="441247" y="1274802"/>
            <a:ext cx="1834136" cy="246221"/>
          </a:xfrm>
          <a:prstGeom prst="rect">
            <a:avLst/>
          </a:prstGeom>
          <a:solidFill>
            <a:schemeClr val="accent1"/>
          </a:solidFill>
        </p:spPr>
        <p:txBody>
          <a:bodyPr wrap="square" lIns="0" tIns="0" rIns="0" bIns="0" rtlCol="0">
            <a:spAutoFit/>
          </a:bodyPr>
          <a:lstStyle/>
          <a:p>
            <a:pPr algn="ctr"/>
            <a:r>
              <a:rPr lang="en-GB" sz="1600" b="1" dirty="0">
                <a:solidFill>
                  <a:schemeClr val="bg1"/>
                </a:solidFill>
              </a:rPr>
              <a:t>Inputs</a:t>
            </a:r>
          </a:p>
        </p:txBody>
      </p:sp>
      <p:sp>
        <p:nvSpPr>
          <p:cNvPr id="9" name="TextBox 8"/>
          <p:cNvSpPr txBox="1"/>
          <p:nvPr/>
        </p:nvSpPr>
        <p:spPr>
          <a:xfrm>
            <a:off x="2425541" y="1274801"/>
            <a:ext cx="1834136" cy="246221"/>
          </a:xfrm>
          <a:prstGeom prst="rect">
            <a:avLst/>
          </a:prstGeom>
          <a:solidFill>
            <a:schemeClr val="accent3"/>
          </a:solidFill>
        </p:spPr>
        <p:txBody>
          <a:bodyPr wrap="square" lIns="0" tIns="0" rIns="0" bIns="0" rtlCol="0">
            <a:spAutoFit/>
          </a:bodyPr>
          <a:lstStyle/>
          <a:p>
            <a:pPr algn="ctr"/>
            <a:r>
              <a:rPr lang="en-GB" sz="1600" b="1" dirty="0">
                <a:solidFill>
                  <a:schemeClr val="bg1"/>
                </a:solidFill>
              </a:rPr>
              <a:t>Activities</a:t>
            </a:r>
          </a:p>
        </p:txBody>
      </p:sp>
      <p:sp>
        <p:nvSpPr>
          <p:cNvPr id="10" name="TextBox 9"/>
          <p:cNvSpPr txBox="1"/>
          <p:nvPr/>
        </p:nvSpPr>
        <p:spPr>
          <a:xfrm>
            <a:off x="6398818" y="1274800"/>
            <a:ext cx="1834136" cy="246221"/>
          </a:xfrm>
          <a:prstGeom prst="rect">
            <a:avLst/>
          </a:prstGeom>
          <a:solidFill>
            <a:schemeClr val="tx2"/>
          </a:solidFill>
        </p:spPr>
        <p:txBody>
          <a:bodyPr wrap="square" lIns="0" tIns="0" rIns="0" bIns="0" rtlCol="0">
            <a:spAutoFit/>
          </a:bodyPr>
          <a:lstStyle/>
          <a:p>
            <a:pPr algn="ctr"/>
            <a:r>
              <a:rPr lang="en-GB" sz="1600" b="1" dirty="0">
                <a:solidFill>
                  <a:schemeClr val="bg1"/>
                </a:solidFill>
              </a:rPr>
              <a:t>Outcomes</a:t>
            </a:r>
          </a:p>
        </p:txBody>
      </p:sp>
      <p:sp>
        <p:nvSpPr>
          <p:cNvPr id="11" name="TextBox 10"/>
          <p:cNvSpPr txBox="1"/>
          <p:nvPr/>
        </p:nvSpPr>
        <p:spPr>
          <a:xfrm>
            <a:off x="8396723" y="1274802"/>
            <a:ext cx="1834136" cy="246221"/>
          </a:xfrm>
          <a:prstGeom prst="rect">
            <a:avLst/>
          </a:prstGeom>
          <a:solidFill>
            <a:schemeClr val="accent5"/>
          </a:solidFill>
        </p:spPr>
        <p:txBody>
          <a:bodyPr wrap="square" lIns="0" tIns="0" rIns="0" bIns="0" rtlCol="0">
            <a:spAutoFit/>
          </a:bodyPr>
          <a:lstStyle/>
          <a:p>
            <a:pPr algn="ctr"/>
            <a:r>
              <a:rPr lang="en-GB" sz="1600" b="1" dirty="0">
                <a:solidFill>
                  <a:schemeClr val="bg1"/>
                </a:solidFill>
              </a:rPr>
              <a:t>Impacts</a:t>
            </a:r>
          </a:p>
        </p:txBody>
      </p:sp>
      <p:sp>
        <p:nvSpPr>
          <p:cNvPr id="12" name="Rectangle 11"/>
          <p:cNvSpPr/>
          <p:nvPr/>
        </p:nvSpPr>
        <p:spPr>
          <a:xfrm>
            <a:off x="591297" y="1707756"/>
            <a:ext cx="1534037" cy="1241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Financial and staff resources from national government and bodies</a:t>
            </a:r>
          </a:p>
          <a:p>
            <a:pPr algn="ctr"/>
            <a:r>
              <a:rPr lang="en-GB" sz="1200" dirty="0">
                <a:solidFill>
                  <a:schemeClr val="tx1"/>
                </a:solidFill>
              </a:rPr>
              <a:t>Local community resources</a:t>
            </a:r>
          </a:p>
        </p:txBody>
      </p:sp>
      <p:sp>
        <p:nvSpPr>
          <p:cNvPr id="16" name="Rectangle 15"/>
          <p:cNvSpPr/>
          <p:nvPr/>
        </p:nvSpPr>
        <p:spPr>
          <a:xfrm>
            <a:off x="591297" y="3478040"/>
            <a:ext cx="1534037" cy="912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E.g. £1 million minor repair fund</a:t>
            </a:r>
          </a:p>
        </p:txBody>
      </p:sp>
      <p:sp>
        <p:nvSpPr>
          <p:cNvPr id="17" name="Rectangle 16"/>
          <p:cNvSpPr/>
          <p:nvPr/>
        </p:nvSpPr>
        <p:spPr>
          <a:xfrm>
            <a:off x="2601481" y="1707757"/>
            <a:ext cx="1534037" cy="12416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Activities carried out by work area</a:t>
            </a:r>
          </a:p>
        </p:txBody>
      </p:sp>
      <p:sp>
        <p:nvSpPr>
          <p:cNvPr id="18" name="Rectangle 17"/>
          <p:cNvSpPr/>
          <p:nvPr/>
        </p:nvSpPr>
        <p:spPr>
          <a:xfrm>
            <a:off x="2572650" y="3488874"/>
            <a:ext cx="1534037" cy="895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E.g. administration of the Minor Repair fund</a:t>
            </a:r>
          </a:p>
        </p:txBody>
      </p:sp>
      <p:sp>
        <p:nvSpPr>
          <p:cNvPr id="20" name="Rectangle 19"/>
          <p:cNvSpPr/>
          <p:nvPr/>
        </p:nvSpPr>
        <p:spPr>
          <a:xfrm>
            <a:off x="6545926" y="1707756"/>
            <a:ext cx="1534037" cy="1241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The </a:t>
            </a:r>
            <a:r>
              <a:rPr lang="en-GB" sz="1200" b="1" dirty="0">
                <a:solidFill>
                  <a:schemeClr val="tx1"/>
                </a:solidFill>
              </a:rPr>
              <a:t>medium-term </a:t>
            </a:r>
            <a:r>
              <a:rPr lang="en-GB" sz="1200" dirty="0">
                <a:solidFill>
                  <a:schemeClr val="tx1"/>
                </a:solidFill>
              </a:rPr>
              <a:t>consequences of those outputs</a:t>
            </a:r>
          </a:p>
        </p:txBody>
      </p:sp>
      <p:sp>
        <p:nvSpPr>
          <p:cNvPr id="23" name="Rectangle 22"/>
          <p:cNvSpPr/>
          <p:nvPr/>
        </p:nvSpPr>
        <p:spPr>
          <a:xfrm>
            <a:off x="8543832" y="1707756"/>
            <a:ext cx="1534037" cy="1241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The ultimate </a:t>
            </a:r>
            <a:r>
              <a:rPr lang="en-GB" sz="1200" b="1" dirty="0">
                <a:solidFill>
                  <a:schemeClr val="tx1"/>
                </a:solidFill>
              </a:rPr>
              <a:t>long-term</a:t>
            </a:r>
            <a:r>
              <a:rPr lang="en-GB" sz="1200" dirty="0">
                <a:solidFill>
                  <a:schemeClr val="tx1"/>
                </a:solidFill>
              </a:rPr>
              <a:t> impacts</a:t>
            </a:r>
          </a:p>
        </p:txBody>
      </p:sp>
      <p:sp>
        <p:nvSpPr>
          <p:cNvPr id="24" name="Rectangle 23"/>
          <p:cNvSpPr/>
          <p:nvPr/>
        </p:nvSpPr>
        <p:spPr>
          <a:xfrm>
            <a:off x="8543832" y="3484834"/>
            <a:ext cx="1534037" cy="898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E.g. listed places of worship have improved condition now and in the future</a:t>
            </a:r>
          </a:p>
        </p:txBody>
      </p:sp>
      <p:sp>
        <p:nvSpPr>
          <p:cNvPr id="27" name="Rectangle 26"/>
          <p:cNvSpPr/>
          <p:nvPr/>
        </p:nvSpPr>
        <p:spPr>
          <a:xfrm>
            <a:off x="6517095" y="3484834"/>
            <a:ext cx="1534037" cy="898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E.g. repair works are completed</a:t>
            </a:r>
          </a:p>
        </p:txBody>
      </p:sp>
      <p:sp>
        <p:nvSpPr>
          <p:cNvPr id="31" name="Rectangle 30">
            <a:extLst>
              <a:ext uri="{FF2B5EF4-FFF2-40B4-BE49-F238E27FC236}">
                <a16:creationId xmlns:a16="http://schemas.microsoft.com/office/drawing/2014/main" id="{59017E3E-B2EC-4266-A0AE-E882145A8D2C}"/>
              </a:ext>
            </a:extLst>
          </p:cNvPr>
          <p:cNvSpPr/>
          <p:nvPr/>
        </p:nvSpPr>
        <p:spPr>
          <a:xfrm>
            <a:off x="4404791" y="1581001"/>
            <a:ext cx="1834136" cy="29513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sp>
        <p:nvSpPr>
          <p:cNvPr id="32" name="TextBox 31">
            <a:extLst>
              <a:ext uri="{FF2B5EF4-FFF2-40B4-BE49-F238E27FC236}">
                <a16:creationId xmlns:a16="http://schemas.microsoft.com/office/drawing/2014/main" id="{DB3C2025-F75D-4F68-9FB2-3A1E7374343E}"/>
              </a:ext>
            </a:extLst>
          </p:cNvPr>
          <p:cNvSpPr txBox="1"/>
          <p:nvPr/>
        </p:nvSpPr>
        <p:spPr>
          <a:xfrm>
            <a:off x="4404791" y="1274801"/>
            <a:ext cx="1834136" cy="246221"/>
          </a:xfrm>
          <a:prstGeom prst="rect">
            <a:avLst/>
          </a:prstGeom>
          <a:solidFill>
            <a:schemeClr val="accent2"/>
          </a:solidFill>
        </p:spPr>
        <p:txBody>
          <a:bodyPr wrap="square" lIns="0" tIns="0" rIns="0" bIns="0" rtlCol="0">
            <a:spAutoFit/>
          </a:bodyPr>
          <a:lstStyle/>
          <a:p>
            <a:pPr algn="ctr"/>
            <a:r>
              <a:rPr lang="en-GB" sz="1600" b="1" dirty="0">
                <a:solidFill>
                  <a:schemeClr val="bg1"/>
                </a:solidFill>
              </a:rPr>
              <a:t>Outputs</a:t>
            </a:r>
          </a:p>
        </p:txBody>
      </p:sp>
      <p:sp>
        <p:nvSpPr>
          <p:cNvPr id="33" name="Rectangle 32">
            <a:extLst>
              <a:ext uri="{FF2B5EF4-FFF2-40B4-BE49-F238E27FC236}">
                <a16:creationId xmlns:a16="http://schemas.microsoft.com/office/drawing/2014/main" id="{9C5FCDAA-053D-4A18-890F-6D0B731E7BCC}"/>
              </a:ext>
            </a:extLst>
          </p:cNvPr>
          <p:cNvSpPr/>
          <p:nvPr/>
        </p:nvSpPr>
        <p:spPr>
          <a:xfrm>
            <a:off x="4549962" y="1707756"/>
            <a:ext cx="1534037" cy="1241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The </a:t>
            </a:r>
            <a:r>
              <a:rPr lang="en-GB" sz="1200" b="1" dirty="0">
                <a:solidFill>
                  <a:schemeClr val="tx1"/>
                </a:solidFill>
              </a:rPr>
              <a:t>short-term</a:t>
            </a:r>
            <a:r>
              <a:rPr lang="en-GB" sz="1200" dirty="0">
                <a:solidFill>
                  <a:schemeClr val="tx1"/>
                </a:solidFill>
              </a:rPr>
              <a:t> outputs that come about as a result</a:t>
            </a:r>
          </a:p>
        </p:txBody>
      </p:sp>
      <p:sp>
        <p:nvSpPr>
          <p:cNvPr id="34" name="Rectangle 33">
            <a:extLst>
              <a:ext uri="{FF2B5EF4-FFF2-40B4-BE49-F238E27FC236}">
                <a16:creationId xmlns:a16="http://schemas.microsoft.com/office/drawing/2014/main" id="{216E95C4-208C-4CA4-90BA-4925A6B7D27A}"/>
              </a:ext>
            </a:extLst>
          </p:cNvPr>
          <p:cNvSpPr/>
          <p:nvPr/>
        </p:nvSpPr>
        <p:spPr>
          <a:xfrm>
            <a:off x="4521130" y="3488874"/>
            <a:ext cx="1534037" cy="895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E.g. repair grants awarded</a:t>
            </a:r>
          </a:p>
        </p:txBody>
      </p:sp>
      <p:grpSp>
        <p:nvGrpSpPr>
          <p:cNvPr id="26" name="Group 25">
            <a:extLst>
              <a:ext uri="{FF2B5EF4-FFF2-40B4-BE49-F238E27FC236}">
                <a16:creationId xmlns:a16="http://schemas.microsoft.com/office/drawing/2014/main" id="{2288B3A1-D79B-4357-86DD-6CEA67BF451A}"/>
              </a:ext>
            </a:extLst>
          </p:cNvPr>
          <p:cNvGrpSpPr/>
          <p:nvPr/>
        </p:nvGrpSpPr>
        <p:grpSpPr bwMode="gray">
          <a:xfrm>
            <a:off x="441247" y="4592356"/>
            <a:ext cx="9789612" cy="2399571"/>
            <a:chOff x="442913" y="1341439"/>
            <a:chExt cx="5562000" cy="2651186"/>
          </a:xfrm>
        </p:grpSpPr>
        <p:sp>
          <p:nvSpPr>
            <p:cNvPr id="28" name="TextBox 27">
              <a:extLst>
                <a:ext uri="{FF2B5EF4-FFF2-40B4-BE49-F238E27FC236}">
                  <a16:creationId xmlns:a16="http://schemas.microsoft.com/office/drawing/2014/main" id="{2883AC61-2085-46A2-B65D-8A2B8EAB4398}"/>
                </a:ext>
              </a:extLst>
            </p:cNvPr>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r>
                <a:rPr lang="en-GB" sz="1600" dirty="0">
                  <a:solidFill>
                    <a:schemeClr val="bg1"/>
                  </a:solidFill>
                </a:rPr>
                <a:t>Logic models provide a framework against which the evidence can be assessed</a:t>
              </a:r>
            </a:p>
          </p:txBody>
        </p:sp>
        <p:sp>
          <p:nvSpPr>
            <p:cNvPr id="29" name="TextBox 28">
              <a:extLst>
                <a:ext uri="{FF2B5EF4-FFF2-40B4-BE49-F238E27FC236}">
                  <a16:creationId xmlns:a16="http://schemas.microsoft.com/office/drawing/2014/main" id="{DFCC516E-8FCA-4517-903E-0B994DE1F60E}"/>
                </a:ext>
              </a:extLst>
            </p:cNvPr>
            <p:cNvSpPr txBox="1"/>
            <p:nvPr/>
          </p:nvSpPr>
          <p:spPr bwMode="gray">
            <a:xfrm>
              <a:off x="442913" y="1665287"/>
              <a:ext cx="5562000" cy="2327338"/>
            </a:xfrm>
            <a:prstGeom prst="rect">
              <a:avLst/>
            </a:prstGeom>
            <a:noFill/>
            <a:ln w="12700">
              <a:solidFill>
                <a:schemeClr val="accent3"/>
              </a:solidFill>
            </a:ln>
          </p:spPr>
          <p:txBody>
            <a:bodyPr wrap="square" lIns="72000" tIns="72000" rIns="72000" bIns="72000" rtlCol="0">
              <a:noAutofit/>
            </a:bodyPr>
            <a:lstStyle/>
            <a:p>
              <a:pPr lvl="1"/>
              <a:r>
                <a:rPr lang="en-GB" sz="1200" dirty="0"/>
                <a:t>The logic model underpins the theory-based evaluation of testing the causal chains using data and evidence i.e. exploring the extent to which the expected outcomes and impacts have been, or are on track to be, observed. This will show both the aspects in which the pilot proves successful, but also those where lessons can be learned on things that could be improved in future policy design.</a:t>
              </a:r>
            </a:p>
            <a:p>
              <a:pPr lvl="1"/>
              <a:r>
                <a:rPr lang="en-GB" sz="1200" dirty="0"/>
                <a:t>Understanding the causal chains between the stages of the logic model is central to the evaluation approach. This is especially important for the pilot because the interventions are very context specific and the policy landscape is complex.</a:t>
              </a:r>
            </a:p>
            <a:p>
              <a:pPr lvl="1"/>
              <a:r>
                <a:rPr lang="en-GB" sz="1200" dirty="0"/>
                <a:t>Where the long-term impacts may fall outside the pilot period (such as for aspects of the community support), the logic model helps to understand the extent of progress towards the ‘pre-conditions’ that are needed to enable future change.</a:t>
              </a:r>
            </a:p>
            <a:p>
              <a:pPr lvl="1"/>
              <a:r>
                <a:rPr lang="en-GB" sz="1200" dirty="0"/>
                <a:t>The logic model has been developed in collaboration with HE teams (including the FSO/CDAs), DCMS, and the Taylor Review Advisory Board.</a:t>
              </a:r>
            </a:p>
          </p:txBody>
        </p:sp>
      </p:grpSp>
      <p:sp>
        <p:nvSpPr>
          <p:cNvPr id="30" name="Rectangle 29">
            <a:extLst>
              <a:ext uri="{FF2B5EF4-FFF2-40B4-BE49-F238E27FC236}">
                <a16:creationId xmlns:a16="http://schemas.microsoft.com/office/drawing/2014/main" id="{14F322DE-9163-4AC0-9EDF-892BCEE4ABA7}"/>
              </a:ext>
            </a:extLst>
          </p:cNvPr>
          <p:cNvSpPr/>
          <p:nvPr/>
        </p:nvSpPr>
        <p:spPr>
          <a:xfrm>
            <a:off x="8558026" y="495299"/>
            <a:ext cx="1672833" cy="615951"/>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Develop the logic model</a:t>
            </a:r>
          </a:p>
        </p:txBody>
      </p:sp>
      <p:sp>
        <p:nvSpPr>
          <p:cNvPr id="35" name="AutoShape 6">
            <a:extLst>
              <a:ext uri="{FF2B5EF4-FFF2-40B4-BE49-F238E27FC236}">
                <a16:creationId xmlns:a16="http://schemas.microsoft.com/office/drawing/2014/main" id="{7C766543-20AE-4B76-98A9-B3D7EDD8FE60}"/>
              </a:ext>
            </a:extLst>
          </p:cNvPr>
          <p:cNvSpPr>
            <a:spLocks noChangeArrowheads="1"/>
          </p:cNvSpPr>
          <p:nvPr/>
        </p:nvSpPr>
        <p:spPr bwMode="gray">
          <a:xfrm>
            <a:off x="7446402" y="495299"/>
            <a:ext cx="1334912" cy="615951"/>
          </a:xfrm>
          <a:prstGeom prst="homePlate">
            <a:avLst>
              <a:gd name="adj" fmla="val 34033"/>
            </a:avLst>
          </a:prstGeom>
          <a:solidFill>
            <a:schemeClr val="accent2"/>
          </a:solidFill>
          <a:ln w="9525">
            <a:solidFill>
              <a:schemeClr val="accent2"/>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2 </a:t>
            </a:r>
          </a:p>
        </p:txBody>
      </p:sp>
    </p:spTree>
    <p:extLst>
      <p:ext uri="{BB962C8B-B14F-4D97-AF65-F5344CB8AC3E}">
        <p14:creationId xmlns:p14="http://schemas.microsoft.com/office/powerpoint/2010/main" val="204139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8FE4-5565-408F-80F8-A5A2A51E624B}"/>
              </a:ext>
            </a:extLst>
          </p:cNvPr>
          <p:cNvSpPr>
            <a:spLocks noGrp="1"/>
          </p:cNvSpPr>
          <p:nvPr>
            <p:ph type="title"/>
          </p:nvPr>
        </p:nvSpPr>
        <p:spPr>
          <a:xfrm>
            <a:off x="450001" y="249383"/>
            <a:ext cx="6996401" cy="957718"/>
          </a:xfrm>
        </p:spPr>
        <p:txBody>
          <a:bodyPr/>
          <a:lstStyle/>
          <a:p>
            <a:r>
              <a:rPr lang="en-GB" sz="2000" dirty="0"/>
              <a:t>The overarching logic model has separate activities and outputs for each strand, contributing to a common set of outcomes and impacts</a:t>
            </a:r>
          </a:p>
        </p:txBody>
      </p:sp>
      <p:grpSp>
        <p:nvGrpSpPr>
          <p:cNvPr id="38" name="Group 37">
            <a:extLst>
              <a:ext uri="{FF2B5EF4-FFF2-40B4-BE49-F238E27FC236}">
                <a16:creationId xmlns:a16="http://schemas.microsoft.com/office/drawing/2014/main" id="{873BB38D-A2F1-49E1-9F74-F37A6602EAE5}"/>
              </a:ext>
            </a:extLst>
          </p:cNvPr>
          <p:cNvGrpSpPr/>
          <p:nvPr/>
        </p:nvGrpSpPr>
        <p:grpSpPr>
          <a:xfrm>
            <a:off x="183670" y="1207100"/>
            <a:ext cx="10313517" cy="6275676"/>
            <a:chOff x="191644" y="1283999"/>
            <a:chExt cx="10313517" cy="6275676"/>
          </a:xfrm>
        </p:grpSpPr>
        <p:sp>
          <p:nvSpPr>
            <p:cNvPr id="40" name="Rectangle 39">
              <a:extLst>
                <a:ext uri="{FF2B5EF4-FFF2-40B4-BE49-F238E27FC236}">
                  <a16:creationId xmlns:a16="http://schemas.microsoft.com/office/drawing/2014/main" id="{A1BDF958-00E0-4B6E-B768-1C94578A65B8}"/>
                </a:ext>
              </a:extLst>
            </p:cNvPr>
            <p:cNvSpPr/>
            <p:nvPr/>
          </p:nvSpPr>
          <p:spPr>
            <a:xfrm>
              <a:off x="191644" y="1588654"/>
              <a:ext cx="676836" cy="597101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50" dirty="0">
                  <a:solidFill>
                    <a:schemeClr val="tx1"/>
                  </a:solidFill>
                </a:rPr>
                <a:t>DCMS funding,</a:t>
              </a:r>
            </a:p>
            <a:p>
              <a:pPr algn="ctr"/>
              <a:r>
                <a:rPr lang="en-GB" sz="1050" dirty="0">
                  <a:solidFill>
                    <a:schemeClr val="tx1"/>
                  </a:solidFill>
                </a:rPr>
                <a:t>time and resource of HE and DCMS teams, CCT, faith groups and listed places of worship</a:t>
              </a:r>
              <a:endParaRPr lang="en-GB" sz="1050" dirty="0"/>
            </a:p>
          </p:txBody>
        </p:sp>
        <p:sp>
          <p:nvSpPr>
            <p:cNvPr id="41" name="Rectangle 40">
              <a:extLst>
                <a:ext uri="{FF2B5EF4-FFF2-40B4-BE49-F238E27FC236}">
                  <a16:creationId xmlns:a16="http://schemas.microsoft.com/office/drawing/2014/main" id="{B1A74140-2E7D-4C40-93F3-77D64D0F3CF6}"/>
                </a:ext>
              </a:extLst>
            </p:cNvPr>
            <p:cNvSpPr/>
            <p:nvPr/>
          </p:nvSpPr>
          <p:spPr>
            <a:xfrm>
              <a:off x="1377798" y="1592749"/>
              <a:ext cx="2427498" cy="140825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000" dirty="0">
                  <a:solidFill>
                    <a:schemeClr val="tx1"/>
                  </a:solidFill>
                </a:rPr>
                <a:t>HE team design the grant process and selection criteria</a:t>
              </a:r>
            </a:p>
            <a:p>
              <a:endParaRPr lang="en-GB" sz="1000" dirty="0">
                <a:solidFill>
                  <a:schemeClr val="tx1"/>
                </a:solidFill>
              </a:endParaRPr>
            </a:p>
            <a:p>
              <a:r>
                <a:rPr lang="en-GB" sz="1000" dirty="0">
                  <a:solidFill>
                    <a:schemeClr val="tx1"/>
                  </a:solidFill>
                </a:rPr>
                <a:t>HE team communicate with listed places of worship about the Minor Repair Grant Fund and how to make an application</a:t>
              </a:r>
            </a:p>
          </p:txBody>
        </p:sp>
        <p:sp>
          <p:nvSpPr>
            <p:cNvPr id="42" name="Rectangle 41">
              <a:extLst>
                <a:ext uri="{FF2B5EF4-FFF2-40B4-BE49-F238E27FC236}">
                  <a16:creationId xmlns:a16="http://schemas.microsoft.com/office/drawing/2014/main" id="{93FAC84E-3F33-41CD-BA91-12029C450D9E}"/>
                </a:ext>
              </a:extLst>
            </p:cNvPr>
            <p:cNvSpPr/>
            <p:nvPr/>
          </p:nvSpPr>
          <p:spPr>
            <a:xfrm>
              <a:off x="1368109" y="3100625"/>
              <a:ext cx="2427498" cy="140825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000" dirty="0">
                  <a:solidFill>
                    <a:schemeClr val="tx1"/>
                  </a:solidFill>
                </a:rPr>
                <a:t>Engage with listed places of worship to identify and plan for their maintenance and repair needs</a:t>
              </a:r>
            </a:p>
            <a:p>
              <a:r>
                <a:rPr lang="en-GB" sz="1000" dirty="0">
                  <a:solidFill>
                    <a:schemeClr val="tx1"/>
                  </a:solidFill>
                </a:rPr>
                <a:t>Support listed places of worship to identify minor repair requirements based on Quinquennial Inspection assessments</a:t>
              </a:r>
            </a:p>
            <a:p>
              <a:r>
                <a:rPr lang="en-GB" sz="1000" dirty="0">
                  <a:solidFill>
                    <a:schemeClr val="tx1"/>
                  </a:solidFill>
                </a:rPr>
                <a:t>Respond to enquiries from listed places of worship</a:t>
              </a:r>
            </a:p>
          </p:txBody>
        </p:sp>
        <p:sp>
          <p:nvSpPr>
            <p:cNvPr id="43" name="Rectangle 42">
              <a:extLst>
                <a:ext uri="{FF2B5EF4-FFF2-40B4-BE49-F238E27FC236}">
                  <a16:creationId xmlns:a16="http://schemas.microsoft.com/office/drawing/2014/main" id="{8597D926-5158-4AF4-8E7D-AA86160A911B}"/>
                </a:ext>
              </a:extLst>
            </p:cNvPr>
            <p:cNvSpPr/>
            <p:nvPr/>
          </p:nvSpPr>
          <p:spPr>
            <a:xfrm>
              <a:off x="1377798" y="4625952"/>
              <a:ext cx="2427498" cy="14082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000" dirty="0">
                  <a:solidFill>
                    <a:schemeClr val="accent3"/>
                  </a:solidFill>
                </a:rPr>
                <a:t>Support listed places of worship to identify opportunities to engage the wider community and develop appropriate engagement plans</a:t>
              </a:r>
            </a:p>
            <a:p>
              <a:r>
                <a:rPr lang="en-GB" sz="1000" dirty="0">
                  <a:solidFill>
                    <a:schemeClr val="accent3"/>
                  </a:solidFill>
                </a:rPr>
                <a:t>Support listed places of worship to explore potential new income sources and implement engagement plans</a:t>
              </a:r>
            </a:p>
          </p:txBody>
        </p:sp>
        <p:sp>
          <p:nvSpPr>
            <p:cNvPr id="44" name="Rectangle 43">
              <a:extLst>
                <a:ext uri="{FF2B5EF4-FFF2-40B4-BE49-F238E27FC236}">
                  <a16:creationId xmlns:a16="http://schemas.microsoft.com/office/drawing/2014/main" id="{E635C8D7-B1A1-4B35-AB54-3DE49257B368}"/>
                </a:ext>
              </a:extLst>
            </p:cNvPr>
            <p:cNvSpPr/>
            <p:nvPr/>
          </p:nvSpPr>
          <p:spPr>
            <a:xfrm>
              <a:off x="1374174" y="6151424"/>
              <a:ext cx="2427498" cy="140825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r>
                <a:rPr lang="en-GB" sz="1000" dirty="0">
                  <a:solidFill>
                    <a:schemeClr val="tx2"/>
                  </a:solidFill>
                </a:rPr>
                <a:t>Workshop leaders design, plan and organise the four types of workshops</a:t>
              </a:r>
            </a:p>
            <a:p>
              <a:pPr lvl="0"/>
              <a:endParaRPr lang="en-GB" sz="1000" dirty="0">
                <a:solidFill>
                  <a:schemeClr val="tx2"/>
                </a:solidFill>
              </a:endParaRPr>
            </a:p>
            <a:p>
              <a:pPr lvl="0"/>
              <a:r>
                <a:rPr lang="en-GB" sz="1000" dirty="0">
                  <a:solidFill>
                    <a:schemeClr val="tx2"/>
                  </a:solidFill>
                </a:rPr>
                <a:t>Listed places of worship are informed about the workshops and are invited</a:t>
              </a:r>
            </a:p>
          </p:txBody>
        </p:sp>
        <p:sp>
          <p:nvSpPr>
            <p:cNvPr id="45" name="Rectangle 44">
              <a:extLst>
                <a:ext uri="{FF2B5EF4-FFF2-40B4-BE49-F238E27FC236}">
                  <a16:creationId xmlns:a16="http://schemas.microsoft.com/office/drawing/2014/main" id="{BA720DB9-3487-4FC5-960E-E8864A71463C}"/>
                </a:ext>
              </a:extLst>
            </p:cNvPr>
            <p:cNvSpPr/>
            <p:nvPr/>
          </p:nvSpPr>
          <p:spPr>
            <a:xfrm>
              <a:off x="6888860" y="1588655"/>
              <a:ext cx="2528504" cy="597102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000" b="1" u="sng" dirty="0">
                  <a:solidFill>
                    <a:schemeClr val="accent5"/>
                  </a:solidFill>
                </a:rPr>
                <a:t>Capacity</a:t>
              </a:r>
              <a:r>
                <a:rPr lang="en-GB" sz="1000" b="1" dirty="0">
                  <a:solidFill>
                    <a:schemeClr val="accent5"/>
                  </a:solidFill>
                </a:rPr>
                <a:t>:</a:t>
              </a:r>
              <a:endParaRPr lang="en-GB" sz="1000" dirty="0">
                <a:solidFill>
                  <a:schemeClr val="accent5"/>
                </a:solidFill>
              </a:endParaRPr>
            </a:p>
            <a:p>
              <a:pPr marR="53975">
                <a:tabLst>
                  <a:tab pos="180340" algn="l"/>
                </a:tabLst>
              </a:pPr>
              <a:r>
                <a:rPr lang="en-GB" sz="1000" dirty="0">
                  <a:solidFill>
                    <a:schemeClr val="accent5"/>
                  </a:solidFill>
                </a:rPr>
                <a:t>Those looking after places of worship have more capacity and confidence to take on maintenance projects, apply for grants and engage with wider community</a:t>
              </a:r>
            </a:p>
            <a:p>
              <a:pPr marR="53975">
                <a:tabLst>
                  <a:tab pos="180340" algn="l"/>
                </a:tabLst>
              </a:pPr>
              <a:r>
                <a:rPr lang="en-GB" sz="1000" dirty="0">
                  <a:solidFill>
                    <a:schemeClr val="accent5"/>
                  </a:solidFill>
                </a:rPr>
                <a:t>Those looking after places of worship implement workshop learnings, and FSO/CDA support builds on workshops where appropriate</a:t>
              </a:r>
            </a:p>
            <a:p>
              <a:r>
                <a:rPr lang="en-GB" sz="1000" b="1" u="sng" dirty="0">
                  <a:solidFill>
                    <a:schemeClr val="accent5"/>
                  </a:solidFill>
                </a:rPr>
                <a:t>Maintenance</a:t>
              </a:r>
              <a:r>
                <a:rPr lang="en-GB" sz="1000" b="1" dirty="0">
                  <a:solidFill>
                    <a:schemeClr val="accent5"/>
                  </a:solidFill>
                </a:rPr>
                <a:t>:</a:t>
              </a:r>
            </a:p>
            <a:p>
              <a:r>
                <a:rPr lang="en-GB" sz="1000" dirty="0">
                  <a:solidFill>
                    <a:schemeClr val="accent5"/>
                  </a:solidFill>
                </a:rPr>
                <a:t>Listed places of worship utilise grants well to deliver minor repairs</a:t>
              </a:r>
            </a:p>
            <a:p>
              <a:r>
                <a:rPr lang="en-GB" sz="1000" dirty="0">
                  <a:solidFill>
                    <a:schemeClr val="accent5"/>
                  </a:solidFill>
                </a:rPr>
                <a:t>Maintenance plans developed by listed places of worship</a:t>
              </a:r>
            </a:p>
            <a:p>
              <a:r>
                <a:rPr lang="en-GB" sz="1000" dirty="0">
                  <a:solidFill>
                    <a:schemeClr val="accent5"/>
                  </a:solidFill>
                </a:rPr>
                <a:t>Listed places of worship pursue other grants or funding options where applicable</a:t>
              </a:r>
            </a:p>
            <a:p>
              <a:r>
                <a:rPr lang="en-GB" sz="1000" dirty="0">
                  <a:solidFill>
                    <a:schemeClr val="accent5"/>
                  </a:solidFill>
                </a:rPr>
                <a:t>Listed places of worship have increased understanding of possible future cost savings for places of worship</a:t>
              </a:r>
            </a:p>
            <a:p>
              <a:r>
                <a:rPr lang="en-GB" sz="1000" b="1" u="sng" dirty="0">
                  <a:solidFill>
                    <a:schemeClr val="accent5"/>
                  </a:solidFill>
                </a:rPr>
                <a:t>Communities</a:t>
              </a:r>
              <a:r>
                <a:rPr lang="en-GB" sz="1000" b="1" dirty="0">
                  <a:solidFill>
                    <a:schemeClr val="accent5"/>
                  </a:solidFill>
                </a:rPr>
                <a:t>:</a:t>
              </a:r>
            </a:p>
            <a:p>
              <a:pPr lvl="0"/>
              <a:r>
                <a:rPr lang="en-GB" sz="1000" dirty="0">
                  <a:solidFill>
                    <a:schemeClr val="accent5"/>
                  </a:solidFill>
                </a:rPr>
                <a:t>Increased number of listed places of worship open outside of worship times (and for longer periods)</a:t>
              </a:r>
            </a:p>
            <a:p>
              <a:pPr lvl="0"/>
              <a:r>
                <a:rPr lang="en-GB" sz="1000" dirty="0">
                  <a:solidFill>
                    <a:schemeClr val="accent5"/>
                  </a:solidFill>
                </a:rPr>
                <a:t>Listed places of worship have up-to-date and accurate information on the appropriate websites (e.g. Explore Churches, Church Near You)</a:t>
              </a:r>
            </a:p>
            <a:p>
              <a:pPr lvl="0"/>
              <a:r>
                <a:rPr lang="en-GB" sz="1000" dirty="0">
                  <a:solidFill>
                    <a:schemeClr val="accent5"/>
                  </a:solidFill>
                </a:rPr>
                <a:t>Increase in the number of worship and non-worship activities and community partnership uses in listed places of worship</a:t>
              </a:r>
            </a:p>
            <a:p>
              <a:r>
                <a:rPr lang="en-GB" sz="1000" dirty="0">
                  <a:solidFill>
                    <a:schemeClr val="accent5"/>
                  </a:solidFill>
                </a:rPr>
                <a:t>Increased community support for listed places of worship</a:t>
              </a:r>
            </a:p>
            <a:p>
              <a:r>
                <a:rPr lang="en-GB" sz="1000" dirty="0">
                  <a:solidFill>
                    <a:schemeClr val="accent5"/>
                  </a:solidFill>
                </a:rPr>
                <a:t>New income sources attained by listed places of worship</a:t>
              </a:r>
            </a:p>
          </p:txBody>
        </p:sp>
        <p:sp>
          <p:nvSpPr>
            <p:cNvPr id="46" name="Rectangle 45">
              <a:extLst>
                <a:ext uri="{FF2B5EF4-FFF2-40B4-BE49-F238E27FC236}">
                  <a16:creationId xmlns:a16="http://schemas.microsoft.com/office/drawing/2014/main" id="{8DCD0DCF-F658-4E64-91BA-427CECB6F854}"/>
                </a:ext>
              </a:extLst>
            </p:cNvPr>
            <p:cNvSpPr/>
            <p:nvPr/>
          </p:nvSpPr>
          <p:spPr>
            <a:xfrm>
              <a:off x="9636648" y="1588655"/>
              <a:ext cx="868513" cy="597102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r>
                <a:rPr lang="en-GB" sz="1000" dirty="0">
                  <a:solidFill>
                    <a:schemeClr val="accent1"/>
                  </a:solidFill>
                </a:rPr>
                <a:t>Listed places of worship in pilot areas have improved fabric condition</a:t>
              </a:r>
            </a:p>
            <a:p>
              <a:pPr lvl="0"/>
              <a:endParaRPr lang="en-GB" sz="1000" dirty="0">
                <a:solidFill>
                  <a:schemeClr val="accent1"/>
                </a:solidFill>
              </a:endParaRPr>
            </a:p>
            <a:p>
              <a:pPr lvl="0"/>
              <a:r>
                <a:rPr lang="en-GB" sz="1000" dirty="0">
                  <a:solidFill>
                    <a:schemeClr val="accent1"/>
                  </a:solidFill>
                </a:rPr>
                <a:t>Communities benefit from the use of listed places of worship</a:t>
              </a:r>
            </a:p>
            <a:p>
              <a:pPr lvl="0"/>
              <a:endParaRPr lang="en-GB" sz="1000" dirty="0">
                <a:solidFill>
                  <a:schemeClr val="accent1"/>
                </a:solidFill>
              </a:endParaRPr>
            </a:p>
            <a:p>
              <a:pPr lvl="0"/>
              <a:r>
                <a:rPr lang="en-GB" sz="1000" dirty="0">
                  <a:solidFill>
                    <a:schemeClr val="accent1"/>
                  </a:solidFill>
                </a:rPr>
                <a:t>Listed places of worship become more self-sustaining and realise future cost savings</a:t>
              </a:r>
            </a:p>
          </p:txBody>
        </p:sp>
        <p:sp>
          <p:nvSpPr>
            <p:cNvPr id="47" name="Rectangle 46">
              <a:extLst>
                <a:ext uri="{FF2B5EF4-FFF2-40B4-BE49-F238E27FC236}">
                  <a16:creationId xmlns:a16="http://schemas.microsoft.com/office/drawing/2014/main" id="{C98A60FD-8C84-44B3-9C60-ECA078BD3958}"/>
                </a:ext>
              </a:extLst>
            </p:cNvPr>
            <p:cNvSpPr/>
            <p:nvPr/>
          </p:nvSpPr>
          <p:spPr>
            <a:xfrm>
              <a:off x="4014811" y="1588655"/>
              <a:ext cx="2669310" cy="140825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r>
                <a:rPr lang="en-GB" sz="1000" dirty="0">
                  <a:solidFill>
                    <a:schemeClr val="tx1"/>
                  </a:solidFill>
                </a:rPr>
                <a:t>Interest in the Minor Repair Grant Fund from listed places of worship</a:t>
              </a:r>
            </a:p>
            <a:p>
              <a:pPr lvl="0"/>
              <a:r>
                <a:rPr lang="en-GB" sz="1000" dirty="0">
                  <a:solidFill>
                    <a:schemeClr val="tx1"/>
                  </a:solidFill>
                </a:rPr>
                <a:t>Grant applications (successful and unsuccessful) received from listed places of worship</a:t>
              </a:r>
            </a:p>
            <a:p>
              <a:pPr lvl="0"/>
              <a:r>
                <a:rPr lang="en-GB" sz="1000" dirty="0">
                  <a:solidFill>
                    <a:schemeClr val="tx1"/>
                  </a:solidFill>
                </a:rPr>
                <a:t>Detailed record of each grant given to listed places of worship</a:t>
              </a:r>
            </a:p>
            <a:p>
              <a:pPr lvl="0"/>
              <a:r>
                <a:rPr lang="en-GB" sz="1000" dirty="0">
                  <a:solidFill>
                    <a:schemeClr val="tx1"/>
                  </a:solidFill>
                </a:rPr>
                <a:t>Budget spent in allocated time</a:t>
              </a:r>
            </a:p>
          </p:txBody>
        </p:sp>
        <p:sp>
          <p:nvSpPr>
            <p:cNvPr id="48" name="Rectangle 47">
              <a:extLst>
                <a:ext uri="{FF2B5EF4-FFF2-40B4-BE49-F238E27FC236}">
                  <a16:creationId xmlns:a16="http://schemas.microsoft.com/office/drawing/2014/main" id="{D5FCA827-A9B7-47F2-BBF3-7C1FDB37B8E2}"/>
                </a:ext>
              </a:extLst>
            </p:cNvPr>
            <p:cNvSpPr/>
            <p:nvPr/>
          </p:nvSpPr>
          <p:spPr>
            <a:xfrm>
              <a:off x="4035998" y="3109578"/>
              <a:ext cx="2669310" cy="140825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r>
                <a:rPr lang="en-GB" sz="1000" dirty="0">
                  <a:solidFill>
                    <a:schemeClr val="tx1"/>
                  </a:solidFill>
                </a:rPr>
                <a:t>Positive and sustained contact between FSOs and listed places of worship</a:t>
              </a:r>
            </a:p>
            <a:p>
              <a:pPr lvl="0"/>
              <a:r>
                <a:rPr lang="en-GB" sz="1000" dirty="0">
                  <a:solidFill>
                    <a:schemeClr val="tx1"/>
                  </a:solidFill>
                </a:rPr>
                <a:t>Listed places of worship consider other potential grants and funding options where applicable</a:t>
              </a:r>
            </a:p>
            <a:p>
              <a:pPr lvl="0"/>
              <a:r>
                <a:rPr lang="en-GB" sz="1000" dirty="0">
                  <a:solidFill>
                    <a:schemeClr val="tx1"/>
                  </a:solidFill>
                </a:rPr>
                <a:t>FSOs support the applications to the Minor Repair Grant Fund and associated administrative tasks</a:t>
              </a:r>
            </a:p>
          </p:txBody>
        </p:sp>
        <p:sp>
          <p:nvSpPr>
            <p:cNvPr id="49" name="Rectangle 48">
              <a:extLst>
                <a:ext uri="{FF2B5EF4-FFF2-40B4-BE49-F238E27FC236}">
                  <a16:creationId xmlns:a16="http://schemas.microsoft.com/office/drawing/2014/main" id="{027A59BC-7F60-453A-8124-BCB032161754}"/>
                </a:ext>
              </a:extLst>
            </p:cNvPr>
            <p:cNvSpPr/>
            <p:nvPr/>
          </p:nvSpPr>
          <p:spPr>
            <a:xfrm>
              <a:off x="4035998" y="4630501"/>
              <a:ext cx="2669310" cy="14082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1000" dirty="0">
                  <a:solidFill>
                    <a:schemeClr val="accent3"/>
                  </a:solidFill>
                </a:rPr>
                <a:t>Positive and sustained contact between CDAs and listed places of worship</a:t>
              </a:r>
            </a:p>
            <a:p>
              <a:pPr lvl="0"/>
              <a:r>
                <a:rPr lang="en-GB" sz="1000" dirty="0">
                  <a:solidFill>
                    <a:schemeClr val="accent3"/>
                  </a:solidFill>
                </a:rPr>
                <a:t>Community engagement and support options considered by listed places of worship</a:t>
              </a:r>
            </a:p>
            <a:p>
              <a:pPr lvl="0"/>
              <a:r>
                <a:rPr lang="en-GB" sz="1000" dirty="0">
                  <a:solidFill>
                    <a:schemeClr val="accent3"/>
                  </a:solidFill>
                </a:rPr>
                <a:t>New income sources considered by listed places of worship</a:t>
              </a:r>
            </a:p>
            <a:p>
              <a:pPr lvl="0"/>
              <a:r>
                <a:rPr lang="en-GB" sz="1000" dirty="0">
                  <a:solidFill>
                    <a:schemeClr val="accent3"/>
                  </a:solidFill>
                </a:rPr>
                <a:t>Listed places of worship consider staying open for more days/hours outside of worship</a:t>
              </a:r>
            </a:p>
          </p:txBody>
        </p:sp>
        <p:sp>
          <p:nvSpPr>
            <p:cNvPr id="50" name="Rectangle 49">
              <a:extLst>
                <a:ext uri="{FF2B5EF4-FFF2-40B4-BE49-F238E27FC236}">
                  <a16:creationId xmlns:a16="http://schemas.microsoft.com/office/drawing/2014/main" id="{D6365511-634E-405A-B5E5-542E61908FF6}"/>
                </a:ext>
              </a:extLst>
            </p:cNvPr>
            <p:cNvSpPr/>
            <p:nvPr/>
          </p:nvSpPr>
          <p:spPr>
            <a:xfrm>
              <a:off x="4035998" y="6151423"/>
              <a:ext cx="2669310" cy="140825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r>
                <a:rPr lang="en-GB" sz="1000" dirty="0">
                  <a:solidFill>
                    <a:schemeClr val="tx2"/>
                  </a:solidFill>
                </a:rPr>
                <a:t>Workshops hosted and attended</a:t>
              </a:r>
            </a:p>
            <a:p>
              <a:pPr lvl="0"/>
              <a:r>
                <a:rPr lang="en-GB" sz="1000" dirty="0">
                  <a:solidFill>
                    <a:schemeClr val="tx2"/>
                  </a:solidFill>
                </a:rPr>
                <a:t>Attendees engage at workshops</a:t>
              </a:r>
            </a:p>
            <a:p>
              <a:pPr lvl="0"/>
              <a:r>
                <a:rPr lang="en-GB" sz="1000" dirty="0">
                  <a:solidFill>
                    <a:schemeClr val="tx2"/>
                  </a:solidFill>
                </a:rPr>
                <a:t>Listed places of worship gain improved understanding of how to manage their buildings</a:t>
              </a:r>
            </a:p>
            <a:p>
              <a:r>
                <a:rPr lang="en-GB" sz="1000" dirty="0">
                  <a:solidFill>
                    <a:schemeClr val="tx2"/>
                  </a:solidFill>
                </a:rPr>
                <a:t>Listed places of worship have improved understanding about how to engage their communities </a:t>
              </a:r>
              <a:endParaRPr lang="en-GB" sz="1000" dirty="0">
                <a:solidFill>
                  <a:schemeClr val="tx2"/>
                </a:solidFill>
                <a:latin typeface="Arial" panose="020B0604020202020204" pitchFamily="34" charset="0"/>
                <a:ea typeface="Arial" panose="020B0604020202020204" pitchFamily="34" charset="0"/>
              </a:endParaRPr>
            </a:p>
          </p:txBody>
        </p:sp>
        <p:sp>
          <p:nvSpPr>
            <p:cNvPr id="51" name="TextBox 50">
              <a:extLst>
                <a:ext uri="{FF2B5EF4-FFF2-40B4-BE49-F238E27FC236}">
                  <a16:creationId xmlns:a16="http://schemas.microsoft.com/office/drawing/2014/main" id="{4EECF8C5-DDC7-47B7-ADE4-E824C8EEC366}"/>
                </a:ext>
              </a:extLst>
            </p:cNvPr>
            <p:cNvSpPr txBox="1"/>
            <p:nvPr/>
          </p:nvSpPr>
          <p:spPr>
            <a:xfrm>
              <a:off x="275899" y="1283999"/>
              <a:ext cx="639893" cy="221673"/>
            </a:xfrm>
            <a:prstGeom prst="rect">
              <a:avLst/>
            </a:prstGeom>
            <a:noFill/>
          </p:spPr>
          <p:txBody>
            <a:bodyPr wrap="square" lIns="0" tIns="0" rIns="0" bIns="0" rtlCol="0">
              <a:spAutoFit/>
            </a:bodyPr>
            <a:lstStyle/>
            <a:p>
              <a:r>
                <a:rPr lang="en-GB" sz="1400" b="1" dirty="0"/>
                <a:t>Inputs</a:t>
              </a:r>
            </a:p>
          </p:txBody>
        </p:sp>
        <p:sp>
          <p:nvSpPr>
            <p:cNvPr id="52" name="TextBox 51">
              <a:extLst>
                <a:ext uri="{FF2B5EF4-FFF2-40B4-BE49-F238E27FC236}">
                  <a16:creationId xmlns:a16="http://schemas.microsoft.com/office/drawing/2014/main" id="{D3359E3A-1BFC-42F9-90D4-BAE185F4EC5F}"/>
                </a:ext>
              </a:extLst>
            </p:cNvPr>
            <p:cNvSpPr txBox="1"/>
            <p:nvPr/>
          </p:nvSpPr>
          <p:spPr>
            <a:xfrm>
              <a:off x="2080469" y="1283999"/>
              <a:ext cx="1043710" cy="215444"/>
            </a:xfrm>
            <a:prstGeom prst="rect">
              <a:avLst/>
            </a:prstGeom>
            <a:noFill/>
          </p:spPr>
          <p:txBody>
            <a:bodyPr wrap="square" lIns="0" tIns="0" rIns="0" bIns="0" rtlCol="0">
              <a:spAutoFit/>
            </a:bodyPr>
            <a:lstStyle/>
            <a:p>
              <a:r>
                <a:rPr lang="en-GB" sz="1400" b="1" dirty="0"/>
                <a:t>Activities</a:t>
              </a:r>
            </a:p>
          </p:txBody>
        </p:sp>
        <p:sp>
          <p:nvSpPr>
            <p:cNvPr id="53" name="TextBox 52">
              <a:extLst>
                <a:ext uri="{FF2B5EF4-FFF2-40B4-BE49-F238E27FC236}">
                  <a16:creationId xmlns:a16="http://schemas.microsoft.com/office/drawing/2014/main" id="{3AA26D81-D4E6-4184-8993-38893E8F6EEA}"/>
                </a:ext>
              </a:extLst>
            </p:cNvPr>
            <p:cNvSpPr txBox="1"/>
            <p:nvPr/>
          </p:nvSpPr>
          <p:spPr>
            <a:xfrm>
              <a:off x="4835231" y="1283999"/>
              <a:ext cx="1043710" cy="215444"/>
            </a:xfrm>
            <a:prstGeom prst="rect">
              <a:avLst/>
            </a:prstGeom>
            <a:noFill/>
          </p:spPr>
          <p:txBody>
            <a:bodyPr wrap="square" lIns="0" tIns="0" rIns="0" bIns="0" rtlCol="0">
              <a:spAutoFit/>
            </a:bodyPr>
            <a:lstStyle/>
            <a:p>
              <a:r>
                <a:rPr lang="en-GB" sz="1400" b="1" dirty="0"/>
                <a:t>Outputs</a:t>
              </a:r>
            </a:p>
          </p:txBody>
        </p:sp>
        <p:sp>
          <p:nvSpPr>
            <p:cNvPr id="54" name="TextBox 53">
              <a:extLst>
                <a:ext uri="{FF2B5EF4-FFF2-40B4-BE49-F238E27FC236}">
                  <a16:creationId xmlns:a16="http://schemas.microsoft.com/office/drawing/2014/main" id="{2FE2C608-3933-4184-AF84-B5CC3B047DF1}"/>
                </a:ext>
              </a:extLst>
            </p:cNvPr>
            <p:cNvSpPr txBox="1"/>
            <p:nvPr/>
          </p:nvSpPr>
          <p:spPr>
            <a:xfrm>
              <a:off x="7631257" y="1283999"/>
              <a:ext cx="1043710" cy="215444"/>
            </a:xfrm>
            <a:prstGeom prst="rect">
              <a:avLst/>
            </a:prstGeom>
            <a:noFill/>
          </p:spPr>
          <p:txBody>
            <a:bodyPr wrap="square" lIns="0" tIns="0" rIns="0" bIns="0" rtlCol="0">
              <a:spAutoFit/>
            </a:bodyPr>
            <a:lstStyle/>
            <a:p>
              <a:r>
                <a:rPr lang="en-GB" sz="1400" b="1" dirty="0"/>
                <a:t>Outcomes</a:t>
              </a:r>
            </a:p>
          </p:txBody>
        </p:sp>
        <p:sp>
          <p:nvSpPr>
            <p:cNvPr id="55" name="TextBox 54">
              <a:extLst>
                <a:ext uri="{FF2B5EF4-FFF2-40B4-BE49-F238E27FC236}">
                  <a16:creationId xmlns:a16="http://schemas.microsoft.com/office/drawing/2014/main" id="{43D613C8-927B-4517-BC5E-D70643FC29DA}"/>
                </a:ext>
              </a:extLst>
            </p:cNvPr>
            <p:cNvSpPr txBox="1"/>
            <p:nvPr/>
          </p:nvSpPr>
          <p:spPr>
            <a:xfrm>
              <a:off x="9709317" y="1283999"/>
              <a:ext cx="795844" cy="215444"/>
            </a:xfrm>
            <a:prstGeom prst="rect">
              <a:avLst/>
            </a:prstGeom>
            <a:noFill/>
          </p:spPr>
          <p:txBody>
            <a:bodyPr wrap="square" lIns="0" tIns="0" rIns="0" bIns="0" rtlCol="0">
              <a:spAutoFit/>
            </a:bodyPr>
            <a:lstStyle/>
            <a:p>
              <a:r>
                <a:rPr lang="en-GB" sz="1400" b="1" dirty="0"/>
                <a:t>Impacts</a:t>
              </a:r>
            </a:p>
          </p:txBody>
        </p:sp>
        <p:sp>
          <p:nvSpPr>
            <p:cNvPr id="56" name="Rectangle 55">
              <a:extLst>
                <a:ext uri="{FF2B5EF4-FFF2-40B4-BE49-F238E27FC236}">
                  <a16:creationId xmlns:a16="http://schemas.microsoft.com/office/drawing/2014/main" id="{07174FC7-689F-4796-990A-2A3F2021A5D1}"/>
                </a:ext>
              </a:extLst>
            </p:cNvPr>
            <p:cNvSpPr/>
            <p:nvPr/>
          </p:nvSpPr>
          <p:spPr>
            <a:xfrm>
              <a:off x="1080568" y="1592749"/>
              <a:ext cx="297229" cy="140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000" dirty="0"/>
                <a:t>Minor Repair Grant Fund</a:t>
              </a:r>
            </a:p>
          </p:txBody>
        </p:sp>
        <p:sp>
          <p:nvSpPr>
            <p:cNvPr id="57" name="Rectangle 56">
              <a:extLst>
                <a:ext uri="{FF2B5EF4-FFF2-40B4-BE49-F238E27FC236}">
                  <a16:creationId xmlns:a16="http://schemas.microsoft.com/office/drawing/2014/main" id="{2F54EF98-A384-46E1-B24D-593B8B75E118}"/>
                </a:ext>
              </a:extLst>
            </p:cNvPr>
            <p:cNvSpPr/>
            <p:nvPr/>
          </p:nvSpPr>
          <p:spPr>
            <a:xfrm>
              <a:off x="1070879" y="3100625"/>
              <a:ext cx="297229" cy="140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000" dirty="0"/>
                <a:t>Fabric Support Officers</a:t>
              </a:r>
            </a:p>
          </p:txBody>
        </p:sp>
        <p:sp>
          <p:nvSpPr>
            <p:cNvPr id="58" name="Rectangle 57">
              <a:extLst>
                <a:ext uri="{FF2B5EF4-FFF2-40B4-BE49-F238E27FC236}">
                  <a16:creationId xmlns:a16="http://schemas.microsoft.com/office/drawing/2014/main" id="{AE32E647-3F7D-4286-AEEB-64D5FB641C80}"/>
                </a:ext>
              </a:extLst>
            </p:cNvPr>
            <p:cNvSpPr/>
            <p:nvPr/>
          </p:nvSpPr>
          <p:spPr>
            <a:xfrm>
              <a:off x="1080567" y="4625952"/>
              <a:ext cx="297229" cy="140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000" dirty="0"/>
                <a:t>Community Development Advisers</a:t>
              </a:r>
            </a:p>
          </p:txBody>
        </p:sp>
        <p:sp>
          <p:nvSpPr>
            <p:cNvPr id="59" name="Rectangle 58">
              <a:extLst>
                <a:ext uri="{FF2B5EF4-FFF2-40B4-BE49-F238E27FC236}">
                  <a16:creationId xmlns:a16="http://schemas.microsoft.com/office/drawing/2014/main" id="{2A93C80A-969C-4376-B983-02C92D7A70E9}"/>
                </a:ext>
              </a:extLst>
            </p:cNvPr>
            <p:cNvSpPr/>
            <p:nvPr/>
          </p:nvSpPr>
          <p:spPr>
            <a:xfrm>
              <a:off x="1080566" y="6151424"/>
              <a:ext cx="297229" cy="140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000" dirty="0"/>
                <a:t>Workshops</a:t>
              </a:r>
            </a:p>
          </p:txBody>
        </p:sp>
        <p:sp>
          <p:nvSpPr>
            <p:cNvPr id="60" name="AutoShape 34">
              <a:extLst>
                <a:ext uri="{FF2B5EF4-FFF2-40B4-BE49-F238E27FC236}">
                  <a16:creationId xmlns:a16="http://schemas.microsoft.com/office/drawing/2014/main" id="{A3DC0357-4205-4D40-95A0-43F615E880D0}"/>
                </a:ext>
              </a:extLst>
            </p:cNvPr>
            <p:cNvSpPr>
              <a:spLocks noChangeArrowheads="1"/>
            </p:cNvSpPr>
            <p:nvPr>
              <p:custDataLst>
                <p:tags r:id="rId1"/>
              </p:custDataLst>
            </p:nvPr>
          </p:nvSpPr>
          <p:spPr bwMode="auto">
            <a:xfrm rot="16200000" flipH="1" flipV="1">
              <a:off x="773719" y="6790472"/>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AutoShape 34">
              <a:extLst>
                <a:ext uri="{FF2B5EF4-FFF2-40B4-BE49-F238E27FC236}">
                  <a16:creationId xmlns:a16="http://schemas.microsoft.com/office/drawing/2014/main" id="{59C77AAF-AD0D-4DCE-845E-F5368146F62B}"/>
                </a:ext>
              </a:extLst>
            </p:cNvPr>
            <p:cNvSpPr>
              <a:spLocks noChangeArrowheads="1"/>
            </p:cNvSpPr>
            <p:nvPr>
              <p:custDataLst>
                <p:tags r:id="rId2"/>
              </p:custDataLst>
            </p:nvPr>
          </p:nvSpPr>
          <p:spPr bwMode="auto">
            <a:xfrm rot="16200000" flipH="1" flipV="1">
              <a:off x="765184" y="2227704"/>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AutoShape 34">
              <a:extLst>
                <a:ext uri="{FF2B5EF4-FFF2-40B4-BE49-F238E27FC236}">
                  <a16:creationId xmlns:a16="http://schemas.microsoft.com/office/drawing/2014/main" id="{1766FBA1-2A19-42F8-8483-E449ACBA5126}"/>
                </a:ext>
              </a:extLst>
            </p:cNvPr>
            <p:cNvSpPr>
              <a:spLocks noChangeArrowheads="1"/>
            </p:cNvSpPr>
            <p:nvPr>
              <p:custDataLst>
                <p:tags r:id="rId3"/>
              </p:custDataLst>
            </p:nvPr>
          </p:nvSpPr>
          <p:spPr bwMode="auto">
            <a:xfrm rot="16200000" flipH="1" flipV="1">
              <a:off x="789398" y="5265001"/>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AutoShape 34">
              <a:extLst>
                <a:ext uri="{FF2B5EF4-FFF2-40B4-BE49-F238E27FC236}">
                  <a16:creationId xmlns:a16="http://schemas.microsoft.com/office/drawing/2014/main" id="{46EF78B4-7D7A-4171-AD3B-E67420665E90}"/>
                </a:ext>
              </a:extLst>
            </p:cNvPr>
            <p:cNvSpPr>
              <a:spLocks noChangeArrowheads="1"/>
            </p:cNvSpPr>
            <p:nvPr>
              <p:custDataLst>
                <p:tags r:id="rId4"/>
              </p:custDataLst>
            </p:nvPr>
          </p:nvSpPr>
          <p:spPr bwMode="auto">
            <a:xfrm rot="16200000" flipH="1" flipV="1">
              <a:off x="773719" y="3714761"/>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AutoShape 34">
              <a:extLst>
                <a:ext uri="{FF2B5EF4-FFF2-40B4-BE49-F238E27FC236}">
                  <a16:creationId xmlns:a16="http://schemas.microsoft.com/office/drawing/2014/main" id="{F62418AE-9047-4870-A4DE-2069FA977AB1}"/>
                </a:ext>
              </a:extLst>
            </p:cNvPr>
            <p:cNvSpPr>
              <a:spLocks noChangeArrowheads="1"/>
            </p:cNvSpPr>
            <p:nvPr>
              <p:custDataLst>
                <p:tags r:id="rId5"/>
              </p:custDataLst>
            </p:nvPr>
          </p:nvSpPr>
          <p:spPr bwMode="auto">
            <a:xfrm rot="16200000" flipH="1" flipV="1">
              <a:off x="3711648" y="2227704"/>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AutoShape 34">
              <a:extLst>
                <a:ext uri="{FF2B5EF4-FFF2-40B4-BE49-F238E27FC236}">
                  <a16:creationId xmlns:a16="http://schemas.microsoft.com/office/drawing/2014/main" id="{ED03470E-6418-4112-8302-6B22BBC68DAA}"/>
                </a:ext>
              </a:extLst>
            </p:cNvPr>
            <p:cNvSpPr>
              <a:spLocks noChangeArrowheads="1"/>
            </p:cNvSpPr>
            <p:nvPr>
              <p:custDataLst>
                <p:tags r:id="rId6"/>
              </p:custDataLst>
            </p:nvPr>
          </p:nvSpPr>
          <p:spPr bwMode="auto">
            <a:xfrm rot="16200000" flipH="1" flipV="1">
              <a:off x="3717093" y="3714761"/>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AutoShape 34">
              <a:extLst>
                <a:ext uri="{FF2B5EF4-FFF2-40B4-BE49-F238E27FC236}">
                  <a16:creationId xmlns:a16="http://schemas.microsoft.com/office/drawing/2014/main" id="{C9160FF5-9359-4449-B0D6-AA613FE77F3E}"/>
                </a:ext>
              </a:extLst>
            </p:cNvPr>
            <p:cNvSpPr>
              <a:spLocks noChangeArrowheads="1"/>
            </p:cNvSpPr>
            <p:nvPr>
              <p:custDataLst>
                <p:tags r:id="rId7"/>
              </p:custDataLst>
            </p:nvPr>
          </p:nvSpPr>
          <p:spPr bwMode="auto">
            <a:xfrm rot="16200000" flipH="1" flipV="1">
              <a:off x="3717094" y="5265001"/>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AutoShape 34">
              <a:extLst>
                <a:ext uri="{FF2B5EF4-FFF2-40B4-BE49-F238E27FC236}">
                  <a16:creationId xmlns:a16="http://schemas.microsoft.com/office/drawing/2014/main" id="{32925FE3-B79F-4AF9-A43E-0F8637BA61F8}"/>
                </a:ext>
              </a:extLst>
            </p:cNvPr>
            <p:cNvSpPr>
              <a:spLocks noChangeArrowheads="1"/>
            </p:cNvSpPr>
            <p:nvPr>
              <p:custDataLst>
                <p:tags r:id="rId8"/>
              </p:custDataLst>
            </p:nvPr>
          </p:nvSpPr>
          <p:spPr bwMode="auto">
            <a:xfrm rot="16200000" flipH="1" flipV="1">
              <a:off x="3711648" y="6790472"/>
              <a:ext cx="414374" cy="130152"/>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AutoShape 34">
              <a:extLst>
                <a:ext uri="{FF2B5EF4-FFF2-40B4-BE49-F238E27FC236}">
                  <a16:creationId xmlns:a16="http://schemas.microsoft.com/office/drawing/2014/main" id="{1091FDE4-BD4F-40D5-90C4-26F260903CF0}"/>
                </a:ext>
              </a:extLst>
            </p:cNvPr>
            <p:cNvSpPr>
              <a:spLocks noChangeArrowheads="1"/>
            </p:cNvSpPr>
            <p:nvPr>
              <p:custDataLst>
                <p:tags r:id="rId9"/>
              </p:custDataLst>
            </p:nvPr>
          </p:nvSpPr>
          <p:spPr bwMode="auto">
            <a:xfrm rot="16200000" flipH="1" flipV="1">
              <a:off x="4592961" y="4504366"/>
              <a:ext cx="4432823" cy="139597"/>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AutoShape 34">
              <a:extLst>
                <a:ext uri="{FF2B5EF4-FFF2-40B4-BE49-F238E27FC236}">
                  <a16:creationId xmlns:a16="http://schemas.microsoft.com/office/drawing/2014/main" id="{9D877F73-DD11-4F36-A1C6-F109728A8567}"/>
                </a:ext>
              </a:extLst>
            </p:cNvPr>
            <p:cNvSpPr>
              <a:spLocks noChangeArrowheads="1"/>
            </p:cNvSpPr>
            <p:nvPr>
              <p:custDataLst>
                <p:tags r:id="rId10"/>
              </p:custDataLst>
            </p:nvPr>
          </p:nvSpPr>
          <p:spPr bwMode="auto">
            <a:xfrm rot="16200000" flipH="1" flipV="1">
              <a:off x="7301652" y="4504366"/>
              <a:ext cx="4432823" cy="139597"/>
            </a:xfrm>
            <a:prstGeom prst="upArrow">
              <a:avLst>
                <a:gd name="adj1" fmla="val 64704"/>
                <a:gd name="adj2" fmla="val 166871"/>
              </a:avLst>
            </a:prstGeom>
            <a:solidFill>
              <a:schemeClr val="bg2"/>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35" name="Rectangle 34">
            <a:extLst>
              <a:ext uri="{FF2B5EF4-FFF2-40B4-BE49-F238E27FC236}">
                <a16:creationId xmlns:a16="http://schemas.microsoft.com/office/drawing/2014/main" id="{08905679-5FE4-4254-AA6A-7E5E18D203BC}"/>
              </a:ext>
            </a:extLst>
          </p:cNvPr>
          <p:cNvSpPr/>
          <p:nvPr/>
        </p:nvSpPr>
        <p:spPr>
          <a:xfrm>
            <a:off x="8558026" y="495299"/>
            <a:ext cx="1672833" cy="615951"/>
          </a:xfrm>
          <a:prstGeom prst="rect">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Develop the logic model</a:t>
            </a:r>
          </a:p>
        </p:txBody>
      </p:sp>
      <p:sp>
        <p:nvSpPr>
          <p:cNvPr id="36" name="AutoShape 6">
            <a:extLst>
              <a:ext uri="{FF2B5EF4-FFF2-40B4-BE49-F238E27FC236}">
                <a16:creationId xmlns:a16="http://schemas.microsoft.com/office/drawing/2014/main" id="{58187816-787A-4640-9504-619B6817428D}"/>
              </a:ext>
            </a:extLst>
          </p:cNvPr>
          <p:cNvSpPr>
            <a:spLocks noChangeArrowheads="1"/>
          </p:cNvSpPr>
          <p:nvPr/>
        </p:nvSpPr>
        <p:spPr bwMode="gray">
          <a:xfrm>
            <a:off x="7446402" y="495299"/>
            <a:ext cx="1334912" cy="615951"/>
          </a:xfrm>
          <a:prstGeom prst="homePlate">
            <a:avLst>
              <a:gd name="adj" fmla="val 34033"/>
            </a:avLst>
          </a:prstGeom>
          <a:solidFill>
            <a:schemeClr val="accent2"/>
          </a:solidFill>
          <a:ln w="9525">
            <a:solidFill>
              <a:schemeClr val="accent2"/>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2 </a:t>
            </a:r>
          </a:p>
        </p:txBody>
      </p:sp>
    </p:spTree>
    <p:extLst>
      <p:ext uri="{BB962C8B-B14F-4D97-AF65-F5344CB8AC3E}">
        <p14:creationId xmlns:p14="http://schemas.microsoft.com/office/powerpoint/2010/main" val="66218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001" y="431799"/>
            <a:ext cx="6929854" cy="775301"/>
          </a:xfrm>
        </p:spPr>
        <p:txBody>
          <a:bodyPr/>
          <a:lstStyle/>
          <a:p>
            <a:r>
              <a:rPr lang="en-GB" sz="2000" dirty="0"/>
              <a:t>To develop the counterfactual it is important to understand the factors influencing outcomes for places of worship</a:t>
            </a:r>
          </a:p>
        </p:txBody>
      </p:sp>
      <p:grpSp>
        <p:nvGrpSpPr>
          <p:cNvPr id="119" name="Group 118"/>
          <p:cNvGrpSpPr/>
          <p:nvPr/>
        </p:nvGrpSpPr>
        <p:grpSpPr>
          <a:xfrm>
            <a:off x="1184052" y="1343581"/>
            <a:ext cx="6415501" cy="1062402"/>
            <a:chOff x="838689" y="1636836"/>
            <a:chExt cx="6977673" cy="1062402"/>
          </a:xfrm>
        </p:grpSpPr>
        <p:sp>
          <p:nvSpPr>
            <p:cNvPr id="6" name="TextBox 5"/>
            <p:cNvSpPr txBox="1"/>
            <p:nvPr/>
          </p:nvSpPr>
          <p:spPr bwMode="gray">
            <a:xfrm>
              <a:off x="838689" y="1636836"/>
              <a:ext cx="1765861" cy="106240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lvl="0"/>
              <a:r>
                <a:rPr lang="en-GB" dirty="0">
                  <a:solidFill>
                    <a:prstClr val="white"/>
                  </a:solidFill>
                </a:rPr>
                <a:t>Condition of places of worship buildings</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bwMode="gray">
            <a:xfrm>
              <a:off x="2604550" y="1636836"/>
              <a:ext cx="5211812" cy="1062402"/>
            </a:xfrm>
            <a:prstGeom prst="rect">
              <a:avLst/>
            </a:prstGeom>
            <a:noFill/>
            <a:ln w="12700">
              <a:solidFill>
                <a:schemeClr val="accent3"/>
              </a:solidFill>
            </a:ln>
          </p:spPr>
          <p:txBody>
            <a:bodyPr wrap="square" lIns="72000" tIns="72000" rIns="72000" bIns="72000" rtlCol="0">
              <a:noAutofit/>
            </a:bodyPr>
            <a:lstStyle/>
            <a:p>
              <a:pPr lvl="1">
                <a:buClr>
                  <a:srgbClr val="E83F35"/>
                </a:buClr>
              </a:pPr>
              <a:r>
                <a:rPr lang="en-GB" dirty="0">
                  <a:latin typeface="Arial" panose="020B0604020202020204" pitchFamily="34" charset="0"/>
                </a:rPr>
                <a:t>At risk status, type scale and urgency of required repairs, suitability for worship and wider use (e.g. facilities), eligibility for other funding sources, etc.</a:t>
              </a: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grpSp>
        <p:nvGrpSpPr>
          <p:cNvPr id="124" name="Group 123"/>
          <p:cNvGrpSpPr/>
          <p:nvPr/>
        </p:nvGrpSpPr>
        <p:grpSpPr>
          <a:xfrm>
            <a:off x="1314483" y="2717300"/>
            <a:ext cx="7162172" cy="1062402"/>
            <a:chOff x="919777" y="2958386"/>
            <a:chExt cx="7789773" cy="1062402"/>
          </a:xfrm>
        </p:grpSpPr>
        <p:sp>
          <p:nvSpPr>
            <p:cNvPr id="115" name="Freeform 95"/>
            <p:cNvSpPr>
              <a:spLocks/>
            </p:cNvSpPr>
            <p:nvPr/>
          </p:nvSpPr>
          <p:spPr bwMode="gray">
            <a:xfrm rot="15300000" flipH="1">
              <a:off x="903918" y="3125488"/>
              <a:ext cx="716794" cy="685075"/>
            </a:xfrm>
            <a:custGeom>
              <a:avLst/>
              <a:gdLst/>
              <a:ahLst/>
              <a:cxnLst>
                <a:cxn ang="0">
                  <a:pos x="630" y="516"/>
                </a:cxn>
                <a:cxn ang="0">
                  <a:pos x="527" y="532"/>
                </a:cxn>
                <a:cxn ang="0">
                  <a:pos x="387" y="234"/>
                </a:cxn>
                <a:cxn ang="0">
                  <a:pos x="35" y="17"/>
                </a:cxn>
                <a:cxn ang="0">
                  <a:pos x="177" y="146"/>
                </a:cxn>
                <a:cxn ang="0">
                  <a:pos x="300" y="361"/>
                </a:cxn>
                <a:cxn ang="0">
                  <a:pos x="365" y="559"/>
                </a:cxn>
                <a:cxn ang="0">
                  <a:pos x="252" y="595"/>
                </a:cxn>
                <a:cxn ang="0">
                  <a:pos x="505" y="798"/>
                </a:cxn>
                <a:cxn ang="0">
                  <a:pos x="630" y="516"/>
                </a:cxn>
              </a:cxnLst>
              <a:rect l="0" t="0" r="r" b="b"/>
              <a:pathLst>
                <a:path w="630" h="798">
                  <a:moveTo>
                    <a:pt x="630" y="516"/>
                  </a:moveTo>
                  <a:lnTo>
                    <a:pt x="527" y="532"/>
                  </a:lnTo>
                  <a:cubicBezTo>
                    <a:pt x="503" y="459"/>
                    <a:pt x="472" y="319"/>
                    <a:pt x="387" y="234"/>
                  </a:cubicBezTo>
                  <a:cubicBezTo>
                    <a:pt x="260" y="104"/>
                    <a:pt x="71" y="31"/>
                    <a:pt x="35" y="17"/>
                  </a:cubicBezTo>
                  <a:cubicBezTo>
                    <a:pt x="0" y="0"/>
                    <a:pt x="132" y="90"/>
                    <a:pt x="177" y="146"/>
                  </a:cubicBezTo>
                  <a:cubicBezTo>
                    <a:pt x="220" y="203"/>
                    <a:pt x="280" y="302"/>
                    <a:pt x="300" y="361"/>
                  </a:cubicBezTo>
                  <a:cubicBezTo>
                    <a:pt x="320" y="420"/>
                    <a:pt x="348" y="490"/>
                    <a:pt x="365" y="559"/>
                  </a:cubicBezTo>
                  <a:lnTo>
                    <a:pt x="252" y="595"/>
                  </a:lnTo>
                  <a:lnTo>
                    <a:pt x="505" y="798"/>
                  </a:lnTo>
                  <a:lnTo>
                    <a:pt x="630" y="516"/>
                  </a:lnTo>
                  <a:close/>
                </a:path>
              </a:pathLst>
            </a:custGeom>
            <a:solidFill>
              <a:schemeClr val="accent1"/>
            </a:solidFill>
            <a:ln w="9525">
              <a:noFill/>
              <a:round/>
              <a:headEnd/>
              <a:tailEnd/>
            </a:ln>
          </p:spPr>
          <p: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nvGrpSpPr>
            <p:cNvPr id="120" name="Group 119"/>
            <p:cNvGrpSpPr/>
            <p:nvPr/>
          </p:nvGrpSpPr>
          <p:grpSpPr>
            <a:xfrm>
              <a:off x="1731877" y="2958386"/>
              <a:ext cx="6977673" cy="1062402"/>
              <a:chOff x="838689" y="1636836"/>
              <a:chExt cx="6977673" cy="1062402"/>
            </a:xfrm>
          </p:grpSpPr>
          <p:sp>
            <p:nvSpPr>
              <p:cNvPr id="121" name="TextBox 120"/>
              <p:cNvSpPr txBox="1"/>
              <p:nvPr/>
            </p:nvSpPr>
            <p:spPr bwMode="gray">
              <a:xfrm>
                <a:off x="838689" y="1636836"/>
                <a:ext cx="1765861" cy="106240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lvl="0"/>
                <a:r>
                  <a:rPr lang="en-GB" dirty="0">
                    <a:solidFill>
                      <a:prstClr val="white"/>
                    </a:solidFill>
                  </a:rPr>
                  <a:t>Characteristics of the place of worship institution and congregation</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22" name="TextBox 121"/>
              <p:cNvSpPr txBox="1"/>
              <p:nvPr/>
            </p:nvSpPr>
            <p:spPr bwMode="gray">
              <a:xfrm>
                <a:off x="2604550" y="1636836"/>
                <a:ext cx="5211812" cy="1062402"/>
              </a:xfrm>
              <a:prstGeom prst="rect">
                <a:avLst/>
              </a:prstGeom>
              <a:noFill/>
              <a:ln w="12700">
                <a:solidFill>
                  <a:schemeClr val="accent3"/>
                </a:solidFill>
              </a:ln>
            </p:spPr>
            <p:txBody>
              <a:bodyPr wrap="square" lIns="72000" tIns="72000" rIns="72000" bIns="72000" rtlCol="0">
                <a:noAutofit/>
              </a:bodyPr>
              <a:lstStyle/>
              <a:p>
                <a:pPr lvl="1">
                  <a:buClr>
                    <a:srgbClr val="E83F35"/>
                  </a:buClr>
                </a:pPr>
                <a:r>
                  <a:rPr lang="en-GB" dirty="0">
                    <a:latin typeface="Arial" panose="020B0604020202020204" pitchFamily="34" charset="0"/>
                  </a:rPr>
                  <a:t>Average congregation, financial health of place of worship (incomes, overheads, expenses, reserves), ability to raise funds locally, capacity to plan maintenance, etc.</a:t>
                </a:r>
              </a:p>
            </p:txBody>
          </p:sp>
        </p:grpSp>
      </p:grpSp>
      <p:grpSp>
        <p:nvGrpSpPr>
          <p:cNvPr id="125" name="Group 124"/>
          <p:cNvGrpSpPr/>
          <p:nvPr/>
        </p:nvGrpSpPr>
        <p:grpSpPr>
          <a:xfrm>
            <a:off x="2191585" y="4091019"/>
            <a:ext cx="7162172" cy="1062402"/>
            <a:chOff x="919777" y="2958386"/>
            <a:chExt cx="7789773" cy="1062402"/>
          </a:xfrm>
        </p:grpSpPr>
        <p:sp>
          <p:nvSpPr>
            <p:cNvPr id="126" name="Freeform 95"/>
            <p:cNvSpPr>
              <a:spLocks/>
            </p:cNvSpPr>
            <p:nvPr/>
          </p:nvSpPr>
          <p:spPr bwMode="gray">
            <a:xfrm rot="15300000" flipH="1">
              <a:off x="903918" y="3125488"/>
              <a:ext cx="716794" cy="685075"/>
            </a:xfrm>
            <a:custGeom>
              <a:avLst/>
              <a:gdLst/>
              <a:ahLst/>
              <a:cxnLst>
                <a:cxn ang="0">
                  <a:pos x="630" y="516"/>
                </a:cxn>
                <a:cxn ang="0">
                  <a:pos x="527" y="532"/>
                </a:cxn>
                <a:cxn ang="0">
                  <a:pos x="387" y="234"/>
                </a:cxn>
                <a:cxn ang="0">
                  <a:pos x="35" y="17"/>
                </a:cxn>
                <a:cxn ang="0">
                  <a:pos x="177" y="146"/>
                </a:cxn>
                <a:cxn ang="0">
                  <a:pos x="300" y="361"/>
                </a:cxn>
                <a:cxn ang="0">
                  <a:pos x="365" y="559"/>
                </a:cxn>
                <a:cxn ang="0">
                  <a:pos x="252" y="595"/>
                </a:cxn>
                <a:cxn ang="0">
                  <a:pos x="505" y="798"/>
                </a:cxn>
                <a:cxn ang="0">
                  <a:pos x="630" y="516"/>
                </a:cxn>
              </a:cxnLst>
              <a:rect l="0" t="0" r="r" b="b"/>
              <a:pathLst>
                <a:path w="630" h="798">
                  <a:moveTo>
                    <a:pt x="630" y="516"/>
                  </a:moveTo>
                  <a:lnTo>
                    <a:pt x="527" y="532"/>
                  </a:lnTo>
                  <a:cubicBezTo>
                    <a:pt x="503" y="459"/>
                    <a:pt x="472" y="319"/>
                    <a:pt x="387" y="234"/>
                  </a:cubicBezTo>
                  <a:cubicBezTo>
                    <a:pt x="260" y="104"/>
                    <a:pt x="71" y="31"/>
                    <a:pt x="35" y="17"/>
                  </a:cubicBezTo>
                  <a:cubicBezTo>
                    <a:pt x="0" y="0"/>
                    <a:pt x="132" y="90"/>
                    <a:pt x="177" y="146"/>
                  </a:cubicBezTo>
                  <a:cubicBezTo>
                    <a:pt x="220" y="203"/>
                    <a:pt x="280" y="302"/>
                    <a:pt x="300" y="361"/>
                  </a:cubicBezTo>
                  <a:cubicBezTo>
                    <a:pt x="320" y="420"/>
                    <a:pt x="348" y="490"/>
                    <a:pt x="365" y="559"/>
                  </a:cubicBezTo>
                  <a:lnTo>
                    <a:pt x="252" y="595"/>
                  </a:lnTo>
                  <a:lnTo>
                    <a:pt x="505" y="798"/>
                  </a:lnTo>
                  <a:lnTo>
                    <a:pt x="630" y="516"/>
                  </a:lnTo>
                  <a:close/>
                </a:path>
              </a:pathLst>
            </a:custGeom>
            <a:solidFill>
              <a:schemeClr val="accent1"/>
            </a:solidFill>
            <a:ln w="9525">
              <a:noFill/>
              <a:round/>
              <a:headEnd/>
              <a:tailEnd/>
            </a:ln>
          </p:spPr>
          <p: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nvGrpSpPr>
            <p:cNvPr id="127" name="Group 126"/>
            <p:cNvGrpSpPr/>
            <p:nvPr/>
          </p:nvGrpSpPr>
          <p:grpSpPr>
            <a:xfrm>
              <a:off x="1731877" y="2958386"/>
              <a:ext cx="6977673" cy="1062402"/>
              <a:chOff x="838689" y="1636836"/>
              <a:chExt cx="6977673" cy="1062402"/>
            </a:xfrm>
          </p:grpSpPr>
          <p:sp>
            <p:nvSpPr>
              <p:cNvPr id="128" name="TextBox 127"/>
              <p:cNvSpPr txBox="1"/>
              <p:nvPr/>
            </p:nvSpPr>
            <p:spPr bwMode="gray">
              <a:xfrm>
                <a:off x="838689" y="1636836"/>
                <a:ext cx="1765861" cy="106240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lvl="0"/>
                <a:r>
                  <a:rPr lang="en-GB" dirty="0">
                    <a:solidFill>
                      <a:prstClr val="white"/>
                    </a:solidFill>
                  </a:rPr>
                  <a:t>Current community connections</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29" name="TextBox 128"/>
              <p:cNvSpPr txBox="1"/>
              <p:nvPr/>
            </p:nvSpPr>
            <p:spPr bwMode="gray">
              <a:xfrm>
                <a:off x="2604550" y="1636836"/>
                <a:ext cx="5211812" cy="1062402"/>
              </a:xfrm>
              <a:prstGeom prst="rect">
                <a:avLst/>
              </a:prstGeom>
              <a:noFill/>
              <a:ln w="12700">
                <a:solidFill>
                  <a:schemeClr val="accent3"/>
                </a:solidFill>
              </a:ln>
            </p:spPr>
            <p:txBody>
              <a:bodyPr wrap="square" lIns="72000" tIns="72000" rIns="72000" bIns="72000" rtlCol="0">
                <a:noAutofit/>
              </a:bodyPr>
              <a:lstStyle/>
              <a:p>
                <a:pPr lvl="1">
                  <a:buClr>
                    <a:srgbClr val="E83F35"/>
                  </a:buClr>
                </a:pPr>
                <a:r>
                  <a:rPr lang="en-GB" dirty="0">
                    <a:latin typeface="Arial" panose="020B0604020202020204" pitchFamily="34" charset="0"/>
                  </a:rPr>
                  <a:t>Use of places of worship for non-worship functions, incomes from non-worship uses, current engagement with other places of worship and communities.</a:t>
                </a: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grpSp>
      <p:grpSp>
        <p:nvGrpSpPr>
          <p:cNvPr id="131" name="Group 130"/>
          <p:cNvGrpSpPr/>
          <p:nvPr/>
        </p:nvGrpSpPr>
        <p:grpSpPr>
          <a:xfrm>
            <a:off x="3068687" y="5464737"/>
            <a:ext cx="7162172" cy="1062402"/>
            <a:chOff x="919777" y="2958386"/>
            <a:chExt cx="7789773" cy="1062402"/>
          </a:xfrm>
        </p:grpSpPr>
        <p:sp>
          <p:nvSpPr>
            <p:cNvPr id="132" name="Freeform 95"/>
            <p:cNvSpPr>
              <a:spLocks/>
            </p:cNvSpPr>
            <p:nvPr/>
          </p:nvSpPr>
          <p:spPr bwMode="gray">
            <a:xfrm rot="15300000" flipH="1">
              <a:off x="903918" y="3125488"/>
              <a:ext cx="716794" cy="685075"/>
            </a:xfrm>
            <a:custGeom>
              <a:avLst/>
              <a:gdLst/>
              <a:ahLst/>
              <a:cxnLst>
                <a:cxn ang="0">
                  <a:pos x="630" y="516"/>
                </a:cxn>
                <a:cxn ang="0">
                  <a:pos x="527" y="532"/>
                </a:cxn>
                <a:cxn ang="0">
                  <a:pos x="387" y="234"/>
                </a:cxn>
                <a:cxn ang="0">
                  <a:pos x="35" y="17"/>
                </a:cxn>
                <a:cxn ang="0">
                  <a:pos x="177" y="146"/>
                </a:cxn>
                <a:cxn ang="0">
                  <a:pos x="300" y="361"/>
                </a:cxn>
                <a:cxn ang="0">
                  <a:pos x="365" y="559"/>
                </a:cxn>
                <a:cxn ang="0">
                  <a:pos x="252" y="595"/>
                </a:cxn>
                <a:cxn ang="0">
                  <a:pos x="505" y="798"/>
                </a:cxn>
                <a:cxn ang="0">
                  <a:pos x="630" y="516"/>
                </a:cxn>
              </a:cxnLst>
              <a:rect l="0" t="0" r="r" b="b"/>
              <a:pathLst>
                <a:path w="630" h="798">
                  <a:moveTo>
                    <a:pt x="630" y="516"/>
                  </a:moveTo>
                  <a:lnTo>
                    <a:pt x="527" y="532"/>
                  </a:lnTo>
                  <a:cubicBezTo>
                    <a:pt x="503" y="459"/>
                    <a:pt x="472" y="319"/>
                    <a:pt x="387" y="234"/>
                  </a:cubicBezTo>
                  <a:cubicBezTo>
                    <a:pt x="260" y="104"/>
                    <a:pt x="71" y="31"/>
                    <a:pt x="35" y="17"/>
                  </a:cubicBezTo>
                  <a:cubicBezTo>
                    <a:pt x="0" y="0"/>
                    <a:pt x="132" y="90"/>
                    <a:pt x="177" y="146"/>
                  </a:cubicBezTo>
                  <a:cubicBezTo>
                    <a:pt x="220" y="203"/>
                    <a:pt x="280" y="302"/>
                    <a:pt x="300" y="361"/>
                  </a:cubicBezTo>
                  <a:cubicBezTo>
                    <a:pt x="320" y="420"/>
                    <a:pt x="348" y="490"/>
                    <a:pt x="365" y="559"/>
                  </a:cubicBezTo>
                  <a:lnTo>
                    <a:pt x="252" y="595"/>
                  </a:lnTo>
                  <a:lnTo>
                    <a:pt x="505" y="798"/>
                  </a:lnTo>
                  <a:lnTo>
                    <a:pt x="630" y="516"/>
                  </a:lnTo>
                  <a:close/>
                </a:path>
              </a:pathLst>
            </a:custGeom>
            <a:solidFill>
              <a:schemeClr val="accent1"/>
            </a:solidFill>
            <a:ln w="9525">
              <a:noFill/>
              <a:round/>
              <a:headEnd/>
              <a:tailEnd/>
            </a:ln>
          </p:spPr>
          <p: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nvGrpSpPr>
            <p:cNvPr id="133" name="Group 132"/>
            <p:cNvGrpSpPr/>
            <p:nvPr/>
          </p:nvGrpSpPr>
          <p:grpSpPr>
            <a:xfrm>
              <a:off x="1731877" y="2958386"/>
              <a:ext cx="6977673" cy="1062402"/>
              <a:chOff x="838689" y="1636836"/>
              <a:chExt cx="6977673" cy="1062402"/>
            </a:xfrm>
          </p:grpSpPr>
          <p:sp>
            <p:nvSpPr>
              <p:cNvPr id="134" name="TextBox 133"/>
              <p:cNvSpPr txBox="1"/>
              <p:nvPr/>
            </p:nvSpPr>
            <p:spPr bwMode="gray">
              <a:xfrm>
                <a:off x="838689" y="1636836"/>
                <a:ext cx="1765861" cy="106240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lvl="0"/>
                <a:r>
                  <a:rPr lang="en-GB" dirty="0">
                    <a:solidFill>
                      <a:prstClr val="white"/>
                    </a:solidFill>
                  </a:rPr>
                  <a:t>Nature of the local area</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35" name="TextBox 134"/>
              <p:cNvSpPr txBox="1"/>
              <p:nvPr/>
            </p:nvSpPr>
            <p:spPr bwMode="gray">
              <a:xfrm>
                <a:off x="2604550" y="1636836"/>
                <a:ext cx="5211812" cy="1062402"/>
              </a:xfrm>
              <a:prstGeom prst="rect">
                <a:avLst/>
              </a:prstGeom>
              <a:noFill/>
              <a:ln w="12700">
                <a:solidFill>
                  <a:schemeClr val="accent3"/>
                </a:solidFill>
              </a:ln>
            </p:spPr>
            <p:txBody>
              <a:bodyPr wrap="square" lIns="72000" tIns="72000" rIns="72000" bIns="72000" rtlCol="0">
                <a:noAutofit/>
              </a:bodyPr>
              <a:lstStyle/>
              <a:p>
                <a:pPr lvl="1">
                  <a:buClr>
                    <a:srgbClr val="E83F35"/>
                  </a:buClr>
                </a:pPr>
                <a:r>
                  <a:rPr lang="en-GB" dirty="0">
                    <a:latin typeface="Arial" panose="020B0604020202020204" pitchFamily="34" charset="0"/>
                  </a:rPr>
                  <a:t>Rural/urban, population density, deprivation levels, faith populations, demand for community uses, presence of other community facilities.</a:t>
                </a: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grpSp>
      <p:sp>
        <p:nvSpPr>
          <p:cNvPr id="25" name="Icon">
            <a:extLst>
              <a:ext uri="{FF2B5EF4-FFF2-40B4-BE49-F238E27FC236}">
                <a16:creationId xmlns:a16="http://schemas.microsoft.com/office/drawing/2014/main" id="{D54488FD-DA02-4899-9364-5BE8A1F9F5D0}"/>
              </a:ext>
            </a:extLst>
          </p:cNvPr>
          <p:cNvSpPr>
            <a:spLocks noChangeAspect="1" noEditPoints="1"/>
          </p:cNvSpPr>
          <p:nvPr/>
        </p:nvSpPr>
        <p:spPr bwMode="auto">
          <a:xfrm>
            <a:off x="365547" y="1486952"/>
            <a:ext cx="749601" cy="711301"/>
          </a:xfrm>
          <a:custGeom>
            <a:avLst/>
            <a:gdLst>
              <a:gd name="T0" fmla="*/ 172 w 345"/>
              <a:gd name="T1" fmla="*/ 0 h 327"/>
              <a:gd name="T2" fmla="*/ 23 w 345"/>
              <a:gd name="T3" fmla="*/ 81 h 327"/>
              <a:gd name="T4" fmla="*/ 322 w 345"/>
              <a:gd name="T5" fmla="*/ 81 h 327"/>
              <a:gd name="T6" fmla="*/ 172 w 345"/>
              <a:gd name="T7" fmla="*/ 0 h 327"/>
              <a:gd name="T8" fmla="*/ 172 w 345"/>
              <a:gd name="T9" fmla="*/ 68 h 327"/>
              <a:gd name="T10" fmla="*/ 151 w 345"/>
              <a:gd name="T11" fmla="*/ 47 h 327"/>
              <a:gd name="T12" fmla="*/ 172 w 345"/>
              <a:gd name="T13" fmla="*/ 26 h 327"/>
              <a:gd name="T14" fmla="*/ 193 w 345"/>
              <a:gd name="T15" fmla="*/ 47 h 327"/>
              <a:gd name="T16" fmla="*/ 172 w 345"/>
              <a:gd name="T17" fmla="*/ 68 h 327"/>
              <a:gd name="T18" fmla="*/ 325 w 345"/>
              <a:gd name="T19" fmla="*/ 112 h 327"/>
              <a:gd name="T20" fmla="*/ 19 w 345"/>
              <a:gd name="T21" fmla="*/ 112 h 327"/>
              <a:gd name="T22" fmla="*/ 19 w 345"/>
              <a:gd name="T23" fmla="*/ 91 h 327"/>
              <a:gd name="T24" fmla="*/ 325 w 345"/>
              <a:gd name="T25" fmla="*/ 91 h 327"/>
              <a:gd name="T26" fmla="*/ 325 w 345"/>
              <a:gd name="T27" fmla="*/ 112 h 327"/>
              <a:gd name="T28" fmla="*/ 85 w 345"/>
              <a:gd name="T29" fmla="*/ 123 h 327"/>
              <a:gd name="T30" fmla="*/ 85 w 345"/>
              <a:gd name="T31" fmla="*/ 257 h 327"/>
              <a:gd name="T32" fmla="*/ 45 w 345"/>
              <a:gd name="T33" fmla="*/ 257 h 327"/>
              <a:gd name="T34" fmla="*/ 45 w 345"/>
              <a:gd name="T35" fmla="*/ 123 h 327"/>
              <a:gd name="T36" fmla="*/ 85 w 345"/>
              <a:gd name="T37" fmla="*/ 123 h 327"/>
              <a:gd name="T38" fmla="*/ 157 w 345"/>
              <a:gd name="T39" fmla="*/ 123 h 327"/>
              <a:gd name="T40" fmla="*/ 157 w 345"/>
              <a:gd name="T41" fmla="*/ 257 h 327"/>
              <a:gd name="T42" fmla="*/ 117 w 345"/>
              <a:gd name="T43" fmla="*/ 257 h 327"/>
              <a:gd name="T44" fmla="*/ 117 w 345"/>
              <a:gd name="T45" fmla="*/ 123 h 327"/>
              <a:gd name="T46" fmla="*/ 157 w 345"/>
              <a:gd name="T47" fmla="*/ 123 h 327"/>
              <a:gd name="T48" fmla="*/ 229 w 345"/>
              <a:gd name="T49" fmla="*/ 123 h 327"/>
              <a:gd name="T50" fmla="*/ 229 w 345"/>
              <a:gd name="T51" fmla="*/ 257 h 327"/>
              <a:gd name="T52" fmla="*/ 189 w 345"/>
              <a:gd name="T53" fmla="*/ 257 h 327"/>
              <a:gd name="T54" fmla="*/ 189 w 345"/>
              <a:gd name="T55" fmla="*/ 123 h 327"/>
              <a:gd name="T56" fmla="*/ 229 w 345"/>
              <a:gd name="T57" fmla="*/ 123 h 327"/>
              <a:gd name="T58" fmla="*/ 300 w 345"/>
              <a:gd name="T59" fmla="*/ 123 h 327"/>
              <a:gd name="T60" fmla="*/ 300 w 345"/>
              <a:gd name="T61" fmla="*/ 257 h 327"/>
              <a:gd name="T62" fmla="*/ 260 w 345"/>
              <a:gd name="T63" fmla="*/ 257 h 327"/>
              <a:gd name="T64" fmla="*/ 260 w 345"/>
              <a:gd name="T65" fmla="*/ 123 h 327"/>
              <a:gd name="T66" fmla="*/ 300 w 345"/>
              <a:gd name="T67" fmla="*/ 123 h 327"/>
              <a:gd name="T68" fmla="*/ 20 w 345"/>
              <a:gd name="T69" fmla="*/ 270 h 327"/>
              <a:gd name="T70" fmla="*/ 324 w 345"/>
              <a:gd name="T71" fmla="*/ 270 h 327"/>
              <a:gd name="T72" fmla="*/ 324 w 345"/>
              <a:gd name="T73" fmla="*/ 286 h 327"/>
              <a:gd name="T74" fmla="*/ 20 w 345"/>
              <a:gd name="T75" fmla="*/ 286 h 327"/>
              <a:gd name="T76" fmla="*/ 20 w 345"/>
              <a:gd name="T77" fmla="*/ 270 h 327"/>
              <a:gd name="T78" fmla="*/ 345 w 345"/>
              <a:gd name="T79" fmla="*/ 300 h 327"/>
              <a:gd name="T80" fmla="*/ 345 w 345"/>
              <a:gd name="T81" fmla="*/ 327 h 327"/>
              <a:gd name="T82" fmla="*/ 0 w 345"/>
              <a:gd name="T83" fmla="*/ 327 h 327"/>
              <a:gd name="T84" fmla="*/ 0 w 345"/>
              <a:gd name="T85" fmla="*/ 300 h 327"/>
              <a:gd name="T86" fmla="*/ 345 w 345"/>
              <a:gd name="T87" fmla="*/ 30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327">
                <a:moveTo>
                  <a:pt x="172" y="0"/>
                </a:moveTo>
                <a:cubicBezTo>
                  <a:pt x="23" y="81"/>
                  <a:pt x="23" y="81"/>
                  <a:pt x="23" y="81"/>
                </a:cubicBezTo>
                <a:cubicBezTo>
                  <a:pt x="322" y="81"/>
                  <a:pt x="322" y="81"/>
                  <a:pt x="322" y="81"/>
                </a:cubicBezTo>
                <a:lnTo>
                  <a:pt x="172" y="0"/>
                </a:lnTo>
                <a:close/>
                <a:moveTo>
                  <a:pt x="172" y="68"/>
                </a:moveTo>
                <a:cubicBezTo>
                  <a:pt x="161" y="68"/>
                  <a:pt x="151" y="59"/>
                  <a:pt x="151" y="47"/>
                </a:cubicBezTo>
                <a:cubicBezTo>
                  <a:pt x="151" y="35"/>
                  <a:pt x="161" y="26"/>
                  <a:pt x="172" y="26"/>
                </a:cubicBezTo>
                <a:cubicBezTo>
                  <a:pt x="184" y="26"/>
                  <a:pt x="193" y="35"/>
                  <a:pt x="193" y="47"/>
                </a:cubicBezTo>
                <a:cubicBezTo>
                  <a:pt x="193" y="59"/>
                  <a:pt x="184" y="68"/>
                  <a:pt x="172" y="68"/>
                </a:cubicBezTo>
                <a:close/>
                <a:moveTo>
                  <a:pt x="325" y="112"/>
                </a:moveTo>
                <a:cubicBezTo>
                  <a:pt x="19" y="112"/>
                  <a:pt x="19" y="112"/>
                  <a:pt x="19" y="112"/>
                </a:cubicBezTo>
                <a:cubicBezTo>
                  <a:pt x="19" y="91"/>
                  <a:pt x="19" y="91"/>
                  <a:pt x="19" y="91"/>
                </a:cubicBezTo>
                <a:cubicBezTo>
                  <a:pt x="325" y="91"/>
                  <a:pt x="325" y="91"/>
                  <a:pt x="325" y="91"/>
                </a:cubicBezTo>
                <a:lnTo>
                  <a:pt x="325" y="112"/>
                </a:lnTo>
                <a:close/>
                <a:moveTo>
                  <a:pt x="85" y="123"/>
                </a:moveTo>
                <a:cubicBezTo>
                  <a:pt x="85" y="257"/>
                  <a:pt x="85" y="257"/>
                  <a:pt x="85" y="257"/>
                </a:cubicBezTo>
                <a:cubicBezTo>
                  <a:pt x="45" y="257"/>
                  <a:pt x="45" y="257"/>
                  <a:pt x="45" y="257"/>
                </a:cubicBezTo>
                <a:cubicBezTo>
                  <a:pt x="45" y="123"/>
                  <a:pt x="45" y="123"/>
                  <a:pt x="45" y="123"/>
                </a:cubicBezTo>
                <a:lnTo>
                  <a:pt x="85" y="123"/>
                </a:lnTo>
                <a:close/>
                <a:moveTo>
                  <a:pt x="157" y="123"/>
                </a:moveTo>
                <a:cubicBezTo>
                  <a:pt x="157" y="257"/>
                  <a:pt x="157" y="257"/>
                  <a:pt x="157" y="257"/>
                </a:cubicBezTo>
                <a:cubicBezTo>
                  <a:pt x="117" y="257"/>
                  <a:pt x="117" y="257"/>
                  <a:pt x="117" y="257"/>
                </a:cubicBezTo>
                <a:cubicBezTo>
                  <a:pt x="117" y="123"/>
                  <a:pt x="117" y="123"/>
                  <a:pt x="117" y="123"/>
                </a:cubicBezTo>
                <a:lnTo>
                  <a:pt x="157" y="123"/>
                </a:lnTo>
                <a:close/>
                <a:moveTo>
                  <a:pt x="229" y="123"/>
                </a:moveTo>
                <a:cubicBezTo>
                  <a:pt x="229" y="257"/>
                  <a:pt x="229" y="257"/>
                  <a:pt x="229" y="257"/>
                </a:cubicBezTo>
                <a:cubicBezTo>
                  <a:pt x="189" y="257"/>
                  <a:pt x="189" y="257"/>
                  <a:pt x="189" y="257"/>
                </a:cubicBezTo>
                <a:cubicBezTo>
                  <a:pt x="189" y="123"/>
                  <a:pt x="189" y="123"/>
                  <a:pt x="189" y="123"/>
                </a:cubicBezTo>
                <a:lnTo>
                  <a:pt x="229" y="123"/>
                </a:lnTo>
                <a:close/>
                <a:moveTo>
                  <a:pt x="300" y="123"/>
                </a:moveTo>
                <a:cubicBezTo>
                  <a:pt x="300" y="257"/>
                  <a:pt x="300" y="257"/>
                  <a:pt x="300" y="257"/>
                </a:cubicBezTo>
                <a:cubicBezTo>
                  <a:pt x="260" y="257"/>
                  <a:pt x="260" y="257"/>
                  <a:pt x="260" y="257"/>
                </a:cubicBezTo>
                <a:cubicBezTo>
                  <a:pt x="260" y="123"/>
                  <a:pt x="260" y="123"/>
                  <a:pt x="260" y="123"/>
                </a:cubicBezTo>
                <a:lnTo>
                  <a:pt x="300" y="123"/>
                </a:lnTo>
                <a:close/>
                <a:moveTo>
                  <a:pt x="20" y="270"/>
                </a:moveTo>
                <a:cubicBezTo>
                  <a:pt x="324" y="270"/>
                  <a:pt x="324" y="270"/>
                  <a:pt x="324" y="270"/>
                </a:cubicBezTo>
                <a:cubicBezTo>
                  <a:pt x="324" y="286"/>
                  <a:pt x="324" y="286"/>
                  <a:pt x="324" y="286"/>
                </a:cubicBezTo>
                <a:cubicBezTo>
                  <a:pt x="20" y="286"/>
                  <a:pt x="20" y="286"/>
                  <a:pt x="20" y="286"/>
                </a:cubicBezTo>
                <a:lnTo>
                  <a:pt x="20" y="270"/>
                </a:lnTo>
                <a:close/>
                <a:moveTo>
                  <a:pt x="345" y="300"/>
                </a:moveTo>
                <a:cubicBezTo>
                  <a:pt x="345" y="327"/>
                  <a:pt x="345" y="327"/>
                  <a:pt x="345" y="327"/>
                </a:cubicBezTo>
                <a:cubicBezTo>
                  <a:pt x="0" y="327"/>
                  <a:pt x="0" y="327"/>
                  <a:pt x="0" y="327"/>
                </a:cubicBezTo>
                <a:cubicBezTo>
                  <a:pt x="0" y="300"/>
                  <a:pt x="0" y="300"/>
                  <a:pt x="0" y="300"/>
                </a:cubicBezTo>
                <a:lnTo>
                  <a:pt x="345" y="3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 name="Icon">
            <a:extLst>
              <a:ext uri="{FF2B5EF4-FFF2-40B4-BE49-F238E27FC236}">
                <a16:creationId xmlns:a16="http://schemas.microsoft.com/office/drawing/2014/main" id="{71446B27-7068-4029-9A53-6EE8EFA2B15C}"/>
              </a:ext>
            </a:extLst>
          </p:cNvPr>
          <p:cNvSpPr>
            <a:spLocks noChangeAspect="1" noEditPoints="1"/>
          </p:cNvSpPr>
          <p:nvPr/>
        </p:nvSpPr>
        <p:spPr bwMode="auto">
          <a:xfrm>
            <a:off x="740347" y="2745960"/>
            <a:ext cx="639699" cy="791946"/>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 name="Icon">
            <a:extLst>
              <a:ext uri="{FF2B5EF4-FFF2-40B4-BE49-F238E27FC236}">
                <a16:creationId xmlns:a16="http://schemas.microsoft.com/office/drawing/2014/main" id="{5B306E05-0E36-4798-8C33-5F0EBF7ADF20}"/>
              </a:ext>
            </a:extLst>
          </p:cNvPr>
          <p:cNvSpPr>
            <a:spLocks noChangeAspect="1" noEditPoints="1"/>
          </p:cNvSpPr>
          <p:nvPr/>
        </p:nvSpPr>
        <p:spPr bwMode="auto">
          <a:xfrm>
            <a:off x="1265035" y="4364406"/>
            <a:ext cx="861426" cy="472504"/>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8" name="Icon">
            <a:extLst>
              <a:ext uri="{FF2B5EF4-FFF2-40B4-BE49-F238E27FC236}">
                <a16:creationId xmlns:a16="http://schemas.microsoft.com/office/drawing/2014/main" id="{DA711923-6C70-4A15-99AB-167ABBED318E}"/>
              </a:ext>
            </a:extLst>
          </p:cNvPr>
          <p:cNvSpPr>
            <a:spLocks noEditPoints="1"/>
          </p:cNvSpPr>
          <p:nvPr/>
        </p:nvSpPr>
        <p:spPr bwMode="auto">
          <a:xfrm>
            <a:off x="2506526" y="5693519"/>
            <a:ext cx="554160" cy="561713"/>
          </a:xfrm>
          <a:custGeom>
            <a:avLst/>
            <a:gdLst>
              <a:gd name="T0" fmla="*/ 849 w 849"/>
              <a:gd name="T1" fmla="*/ 424 h 924"/>
              <a:gd name="T2" fmla="*/ 702 w 849"/>
              <a:gd name="T3" fmla="*/ 274 h 924"/>
              <a:gd name="T4" fmla="*/ 702 w 849"/>
              <a:gd name="T5" fmla="*/ 55 h 924"/>
              <a:gd name="T6" fmla="*/ 582 w 849"/>
              <a:gd name="T7" fmla="*/ 55 h 924"/>
              <a:gd name="T8" fmla="*/ 582 w 849"/>
              <a:gd name="T9" fmla="*/ 155 h 924"/>
              <a:gd name="T10" fmla="*/ 425 w 849"/>
              <a:gd name="T11" fmla="*/ 0 h 924"/>
              <a:gd name="T12" fmla="*/ 0 w 849"/>
              <a:gd name="T13" fmla="*/ 424 h 924"/>
              <a:gd name="T14" fmla="*/ 96 w 849"/>
              <a:gd name="T15" fmla="*/ 424 h 924"/>
              <a:gd name="T16" fmla="*/ 96 w 849"/>
              <a:gd name="T17" fmla="*/ 924 h 924"/>
              <a:gd name="T18" fmla="*/ 222 w 849"/>
              <a:gd name="T19" fmla="*/ 924 h 924"/>
              <a:gd name="T20" fmla="*/ 222 w 849"/>
              <a:gd name="T21" fmla="*/ 629 h 924"/>
              <a:gd name="T22" fmla="*/ 399 w 849"/>
              <a:gd name="T23" fmla="*/ 629 h 924"/>
              <a:gd name="T24" fmla="*/ 399 w 849"/>
              <a:gd name="T25" fmla="*/ 924 h 924"/>
              <a:gd name="T26" fmla="*/ 754 w 849"/>
              <a:gd name="T27" fmla="*/ 924 h 924"/>
              <a:gd name="T28" fmla="*/ 754 w 849"/>
              <a:gd name="T29" fmla="*/ 424 h 924"/>
              <a:gd name="T30" fmla="*/ 849 w 849"/>
              <a:gd name="T31" fmla="*/ 424 h 924"/>
              <a:gd name="T32" fmla="*/ 849 w 849"/>
              <a:gd name="T33" fmla="*/ 424 h 924"/>
              <a:gd name="T34" fmla="*/ 651 w 849"/>
              <a:gd name="T35" fmla="*/ 572 h 924"/>
              <a:gd name="T36" fmla="*/ 506 w 849"/>
              <a:gd name="T37" fmla="*/ 572 h 924"/>
              <a:gd name="T38" fmla="*/ 506 w 849"/>
              <a:gd name="T39" fmla="*/ 426 h 924"/>
              <a:gd name="T40" fmla="*/ 651 w 849"/>
              <a:gd name="T41" fmla="*/ 426 h 924"/>
              <a:gd name="T42" fmla="*/ 651 w 849"/>
              <a:gd name="T43" fmla="*/ 572 h 924"/>
              <a:gd name="T44" fmla="*/ 651 w 849"/>
              <a:gd name="T45" fmla="*/ 57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9" h="924">
                <a:moveTo>
                  <a:pt x="849" y="424"/>
                </a:moveTo>
                <a:lnTo>
                  <a:pt x="702" y="274"/>
                </a:lnTo>
                <a:lnTo>
                  <a:pt x="702" y="55"/>
                </a:lnTo>
                <a:lnTo>
                  <a:pt x="582" y="55"/>
                </a:lnTo>
                <a:lnTo>
                  <a:pt x="582" y="155"/>
                </a:lnTo>
                <a:lnTo>
                  <a:pt x="425" y="0"/>
                </a:lnTo>
                <a:lnTo>
                  <a:pt x="0" y="424"/>
                </a:lnTo>
                <a:lnTo>
                  <a:pt x="96" y="424"/>
                </a:lnTo>
                <a:lnTo>
                  <a:pt x="96" y="924"/>
                </a:lnTo>
                <a:lnTo>
                  <a:pt x="222" y="924"/>
                </a:lnTo>
                <a:lnTo>
                  <a:pt x="222" y="629"/>
                </a:lnTo>
                <a:lnTo>
                  <a:pt x="399" y="629"/>
                </a:lnTo>
                <a:lnTo>
                  <a:pt x="399" y="924"/>
                </a:lnTo>
                <a:lnTo>
                  <a:pt x="754" y="924"/>
                </a:lnTo>
                <a:lnTo>
                  <a:pt x="754" y="424"/>
                </a:lnTo>
                <a:lnTo>
                  <a:pt x="849" y="424"/>
                </a:lnTo>
                <a:lnTo>
                  <a:pt x="849" y="424"/>
                </a:lnTo>
                <a:close/>
                <a:moveTo>
                  <a:pt x="651" y="572"/>
                </a:moveTo>
                <a:lnTo>
                  <a:pt x="506" y="572"/>
                </a:lnTo>
                <a:lnTo>
                  <a:pt x="506" y="426"/>
                </a:lnTo>
                <a:lnTo>
                  <a:pt x="651" y="426"/>
                </a:lnTo>
                <a:lnTo>
                  <a:pt x="651" y="572"/>
                </a:lnTo>
                <a:lnTo>
                  <a:pt x="651" y="5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94">
            <a:extLst>
              <a:ext uri="{FF2B5EF4-FFF2-40B4-BE49-F238E27FC236}">
                <a16:creationId xmlns:a16="http://schemas.microsoft.com/office/drawing/2014/main" id="{3765E75D-CBE8-4AE2-ADC5-01FB8D6CBC41}"/>
              </a:ext>
            </a:extLst>
          </p:cNvPr>
          <p:cNvSpPr>
            <a:spLocks noChangeArrowheads="1"/>
          </p:cNvSpPr>
          <p:nvPr/>
        </p:nvSpPr>
        <p:spPr bwMode="gray">
          <a:xfrm>
            <a:off x="450000" y="6614805"/>
            <a:ext cx="9793563" cy="44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0"/>
              </a:spcBef>
              <a:spcAft>
                <a:spcPct val="0"/>
              </a:spcAft>
              <a:defRPr sz="2600">
                <a:solidFill>
                  <a:srgbClr val="E83F35"/>
                </a:solidFill>
                <a:latin typeface="Arial" charset="0"/>
              </a:defRPr>
            </a:lvl1pPr>
            <a:lvl2pPr>
              <a:spcBef>
                <a:spcPct val="0"/>
              </a:spcBef>
              <a:spcAft>
                <a:spcPct val="0"/>
              </a:spcAft>
              <a:defRPr sz="2600">
                <a:solidFill>
                  <a:srgbClr val="E83F35"/>
                </a:solidFill>
                <a:latin typeface="Arial" charset="0"/>
              </a:defRPr>
            </a:lvl2pPr>
            <a:lvl3pPr>
              <a:spcBef>
                <a:spcPct val="0"/>
              </a:spcBef>
              <a:spcAft>
                <a:spcPct val="0"/>
              </a:spcAft>
              <a:defRPr sz="2600">
                <a:solidFill>
                  <a:srgbClr val="E83F35"/>
                </a:solidFill>
                <a:latin typeface="Arial" charset="0"/>
              </a:defRPr>
            </a:lvl3pPr>
            <a:lvl4pPr>
              <a:spcBef>
                <a:spcPct val="0"/>
              </a:spcBef>
              <a:spcAft>
                <a:spcPct val="0"/>
              </a:spcAft>
              <a:defRPr sz="2600">
                <a:solidFill>
                  <a:srgbClr val="E83F35"/>
                </a:solidFill>
                <a:latin typeface="Arial" charset="0"/>
              </a:defRPr>
            </a:lvl4pPr>
            <a:lvl5pPr>
              <a:spcBef>
                <a:spcPct val="0"/>
              </a:spcBef>
              <a:spcAft>
                <a:spcPct val="0"/>
              </a:spcAft>
              <a:defRPr sz="2600">
                <a:solidFill>
                  <a:srgbClr val="E83F35"/>
                </a:solidFill>
                <a:latin typeface="Arial" charset="0"/>
              </a:defRPr>
            </a:lvl5pPr>
            <a:lvl6pPr marL="457200" fontAlgn="base">
              <a:spcBef>
                <a:spcPct val="0"/>
              </a:spcBef>
              <a:spcAft>
                <a:spcPct val="0"/>
              </a:spcAft>
              <a:defRPr sz="2600">
                <a:solidFill>
                  <a:srgbClr val="E83F35"/>
                </a:solidFill>
                <a:latin typeface="Arial" charset="0"/>
              </a:defRPr>
            </a:lvl6pPr>
            <a:lvl7pPr marL="914400" fontAlgn="base">
              <a:spcBef>
                <a:spcPct val="0"/>
              </a:spcBef>
              <a:spcAft>
                <a:spcPct val="0"/>
              </a:spcAft>
              <a:defRPr sz="2600">
                <a:solidFill>
                  <a:srgbClr val="E83F35"/>
                </a:solidFill>
                <a:latin typeface="Arial" charset="0"/>
              </a:defRPr>
            </a:lvl7pPr>
            <a:lvl8pPr marL="1371600" fontAlgn="base">
              <a:spcBef>
                <a:spcPct val="0"/>
              </a:spcBef>
              <a:spcAft>
                <a:spcPct val="0"/>
              </a:spcAft>
              <a:defRPr sz="2600">
                <a:solidFill>
                  <a:srgbClr val="E83F35"/>
                </a:solidFill>
                <a:latin typeface="Arial" charset="0"/>
              </a:defRPr>
            </a:lvl8pPr>
            <a:lvl9pPr marL="1828800" fontAlgn="base">
              <a:spcBef>
                <a:spcPct val="0"/>
              </a:spcBef>
              <a:spcAft>
                <a:spcPct val="0"/>
              </a:spcAft>
              <a:defRPr sz="2600">
                <a:solidFill>
                  <a:srgbClr val="E83F35"/>
                </a:solidFill>
                <a:latin typeface="Arial" charset="0"/>
              </a:defRPr>
            </a:lvl9pPr>
          </a:lstStyle>
          <a:p>
            <a:pPr algn="r">
              <a:buClrTx/>
            </a:pPr>
            <a:r>
              <a:rPr lang="en-GB" altLang="en-US" sz="2000" dirty="0"/>
              <a:t>… therefore the outcomes of the pilot interventions will be context specific</a:t>
            </a:r>
          </a:p>
        </p:txBody>
      </p:sp>
      <p:sp>
        <p:nvSpPr>
          <p:cNvPr id="31" name="Rectangle 30">
            <a:extLst>
              <a:ext uri="{FF2B5EF4-FFF2-40B4-BE49-F238E27FC236}">
                <a16:creationId xmlns:a16="http://schemas.microsoft.com/office/drawing/2014/main" id="{663683AC-6C94-49B3-9328-6B1BC7928573}"/>
              </a:ext>
            </a:extLst>
          </p:cNvPr>
          <p:cNvSpPr/>
          <p:nvPr/>
        </p:nvSpPr>
        <p:spPr>
          <a:xfrm>
            <a:off x="8558026" y="495299"/>
            <a:ext cx="1672833" cy="615951"/>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Decide on the approach to the counterfactual</a:t>
            </a:r>
          </a:p>
        </p:txBody>
      </p:sp>
      <p:sp>
        <p:nvSpPr>
          <p:cNvPr id="32" name="AutoShape 6">
            <a:extLst>
              <a:ext uri="{FF2B5EF4-FFF2-40B4-BE49-F238E27FC236}">
                <a16:creationId xmlns:a16="http://schemas.microsoft.com/office/drawing/2014/main" id="{1FF3D413-F41B-41D8-9131-16A766EA626C}"/>
              </a:ext>
            </a:extLst>
          </p:cNvPr>
          <p:cNvSpPr>
            <a:spLocks noChangeArrowheads="1"/>
          </p:cNvSpPr>
          <p:nvPr/>
        </p:nvSpPr>
        <p:spPr bwMode="gray">
          <a:xfrm>
            <a:off x="7446402" y="495299"/>
            <a:ext cx="1334912" cy="615951"/>
          </a:xfrm>
          <a:prstGeom prst="homePlate">
            <a:avLst>
              <a:gd name="adj" fmla="val 34033"/>
            </a:avLst>
          </a:prstGeom>
          <a:solidFill>
            <a:schemeClr val="tx2"/>
          </a:solidFill>
          <a:ln w="9525">
            <a:solidFill>
              <a:schemeClr val="tx2"/>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3 </a:t>
            </a:r>
          </a:p>
        </p:txBody>
      </p:sp>
    </p:spTree>
    <p:extLst>
      <p:ext uri="{BB962C8B-B14F-4D97-AF65-F5344CB8AC3E}">
        <p14:creationId xmlns:p14="http://schemas.microsoft.com/office/powerpoint/2010/main" val="327246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0001" y="444966"/>
            <a:ext cx="6911382" cy="775301"/>
          </a:xfrm>
        </p:spPr>
        <p:txBody>
          <a:bodyPr/>
          <a:lstStyle/>
          <a:p>
            <a:r>
              <a:rPr lang="en-GB" sz="2000" dirty="0"/>
              <a:t>Striking a balance between ‘learnability’ and feasibility was crucial in determining the appropriate counterfactual </a:t>
            </a:r>
          </a:p>
        </p:txBody>
      </p:sp>
      <p:grpSp>
        <p:nvGrpSpPr>
          <p:cNvPr id="13" name="Group 12"/>
          <p:cNvGrpSpPr/>
          <p:nvPr/>
        </p:nvGrpSpPr>
        <p:grpSpPr bwMode="gray">
          <a:xfrm>
            <a:off x="439392" y="1237692"/>
            <a:ext cx="9800703" cy="1193096"/>
            <a:chOff x="442913" y="1341438"/>
            <a:chExt cx="5562000" cy="1669737"/>
          </a:xfrm>
        </p:grpSpPr>
        <p:sp>
          <p:nvSpPr>
            <p:cNvPr id="14" name="TextBox 13"/>
            <p:cNvSpPr txBox="1"/>
            <p:nvPr/>
          </p:nvSpPr>
          <p:spPr bwMode="gray">
            <a:xfrm>
              <a:off x="442913" y="1341438"/>
              <a:ext cx="5562000" cy="371098"/>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b="0" i="0" u="none" strike="noStrike" kern="1200" cap="none" spc="0" normalizeH="0" baseline="0" noProof="0" dirty="0">
                  <a:ln>
                    <a:noFill/>
                  </a:ln>
                  <a:solidFill>
                    <a:prstClr val="white"/>
                  </a:solidFill>
                  <a:effectLst/>
                  <a:uLnTx/>
                  <a:uFillTx/>
                  <a:latin typeface="Arial"/>
                  <a:ea typeface="+mn-ea"/>
                  <a:cs typeface="+mn-cs"/>
                </a:rPr>
                <a:t>‘Before versus after’ was determined to be the most appropriate counterfactual approach for the pilot</a:t>
              </a:r>
            </a:p>
          </p:txBody>
        </p:sp>
        <p:sp>
          <p:nvSpPr>
            <p:cNvPr id="15" name="TextBox 14"/>
            <p:cNvSpPr txBox="1"/>
            <p:nvPr/>
          </p:nvSpPr>
          <p:spPr bwMode="gray">
            <a:xfrm>
              <a:off x="442913" y="1712536"/>
              <a:ext cx="5562000" cy="1298639"/>
            </a:xfrm>
            <a:prstGeom prst="rect">
              <a:avLst/>
            </a:prstGeom>
            <a:noFill/>
            <a:ln w="12700">
              <a:solidFill>
                <a:schemeClr val="accent3"/>
              </a:solidFill>
            </a:ln>
          </p:spPr>
          <p:txBody>
            <a:bodyPr wrap="square" lIns="72000" tIns="72000" rIns="72000" bIns="72000" rtlCol="0">
              <a:noAutofit/>
            </a:bodyPr>
            <a:lstStyle/>
            <a:p>
              <a:pPr lvl="1">
                <a:buSzPct val="100000"/>
                <a:defRPr/>
              </a:pPr>
              <a:r>
                <a:rPr lang="en-GB" sz="1200" dirty="0">
                  <a:solidFill>
                    <a:srgbClr val="37424A"/>
                  </a:solidFill>
                </a:rPr>
                <a:t>Understanding the counterfactual of what would have happened in the absence of the pilot is important for isolating the </a:t>
              </a:r>
              <a:r>
                <a:rPr lang="en-GB" sz="1200" u="sng" dirty="0">
                  <a:solidFill>
                    <a:srgbClr val="37424A"/>
                  </a:solidFill>
                </a:rPr>
                <a:t>additional</a:t>
              </a:r>
              <a:r>
                <a:rPr lang="en-GB" sz="1200" dirty="0">
                  <a:solidFill>
                    <a:srgbClr val="37424A"/>
                  </a:solidFill>
                </a:rPr>
                <a:t> impact of the pilot from other factors influencing places of worship performance.</a:t>
              </a:r>
            </a:p>
            <a:p>
              <a:pPr lvl="1">
                <a:buSzPct val="100000"/>
                <a:defRPr/>
              </a:pPr>
              <a:r>
                <a:rPr lang="en-GB" sz="1200" dirty="0">
                  <a:solidFill>
                    <a:srgbClr val="37424A"/>
                  </a:solidFill>
                </a:rPr>
                <a:t>There are three broad approaches that could be taken in developing the counterfactual. These were considered both in terms of the </a:t>
              </a:r>
              <a:r>
                <a:rPr lang="en-GB" sz="1200" b="1" dirty="0">
                  <a:solidFill>
                    <a:srgbClr val="37424A"/>
                  </a:solidFill>
                </a:rPr>
                <a:t>rigour </a:t>
              </a:r>
              <a:r>
                <a:rPr lang="en-GB" sz="1200" dirty="0">
                  <a:solidFill>
                    <a:srgbClr val="37424A"/>
                  </a:solidFill>
                </a:rPr>
                <a:t>and</a:t>
              </a:r>
              <a:r>
                <a:rPr lang="en-GB" sz="1200" b="1" dirty="0">
                  <a:solidFill>
                    <a:srgbClr val="37424A"/>
                  </a:solidFill>
                </a:rPr>
                <a:t> feasibility</a:t>
              </a:r>
              <a:r>
                <a:rPr lang="en-GB" sz="1200" dirty="0">
                  <a:solidFill>
                    <a:srgbClr val="37424A"/>
                  </a:solidFill>
                </a:rPr>
                <a:t> of the technique, in selecting the most appropriate approach. </a:t>
              </a:r>
            </a:p>
          </p:txBody>
        </p:sp>
      </p:grpSp>
      <p:grpSp>
        <p:nvGrpSpPr>
          <p:cNvPr id="3" name="Group 2">
            <a:extLst>
              <a:ext uri="{FF2B5EF4-FFF2-40B4-BE49-F238E27FC236}">
                <a16:creationId xmlns:a16="http://schemas.microsoft.com/office/drawing/2014/main" id="{D0CF6914-DF18-4FA4-B304-EE5B25EEDE78}"/>
              </a:ext>
            </a:extLst>
          </p:cNvPr>
          <p:cNvGrpSpPr/>
          <p:nvPr/>
        </p:nvGrpSpPr>
        <p:grpSpPr>
          <a:xfrm>
            <a:off x="895869" y="2486413"/>
            <a:ext cx="9334989" cy="296209"/>
            <a:chOff x="895869" y="2486413"/>
            <a:chExt cx="9334989" cy="296209"/>
          </a:xfrm>
        </p:grpSpPr>
        <p:sp>
          <p:nvSpPr>
            <p:cNvPr id="33" name="TextBox 32">
              <a:extLst>
                <a:ext uri="{FF2B5EF4-FFF2-40B4-BE49-F238E27FC236}">
                  <a16:creationId xmlns:a16="http://schemas.microsoft.com/office/drawing/2014/main" id="{AF74A20E-BC59-41A8-8AFE-7A3F8B3103BD}"/>
                </a:ext>
              </a:extLst>
            </p:cNvPr>
            <p:cNvSpPr txBox="1"/>
            <p:nvPr/>
          </p:nvSpPr>
          <p:spPr bwMode="gray">
            <a:xfrm>
              <a:off x="895869" y="2486413"/>
              <a:ext cx="1422458" cy="287366"/>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dirty="0">
                  <a:solidFill>
                    <a:schemeClr val="bg1"/>
                  </a:solidFill>
                  <a:latin typeface="Arial" panose="020B0604020202020204" pitchFamily="34" charset="0"/>
                </a:rPr>
                <a:t>Approach</a:t>
              </a:r>
            </a:p>
          </p:txBody>
        </p:sp>
        <p:sp>
          <p:nvSpPr>
            <p:cNvPr id="35" name="TextBox 34">
              <a:extLst>
                <a:ext uri="{FF2B5EF4-FFF2-40B4-BE49-F238E27FC236}">
                  <a16:creationId xmlns:a16="http://schemas.microsoft.com/office/drawing/2014/main" id="{985F5751-16CC-4616-B7D5-3EDFC2D08531}"/>
                </a:ext>
              </a:extLst>
            </p:cNvPr>
            <p:cNvSpPr txBox="1"/>
            <p:nvPr/>
          </p:nvSpPr>
          <p:spPr bwMode="gray">
            <a:xfrm>
              <a:off x="2433236" y="2488984"/>
              <a:ext cx="2155988" cy="287366"/>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dirty="0">
                  <a:solidFill>
                    <a:schemeClr val="bg1"/>
                  </a:solidFill>
                  <a:latin typeface="Arial" panose="020B0604020202020204" pitchFamily="34" charset="0"/>
                </a:rPr>
                <a:t>Explanation</a:t>
              </a:r>
            </a:p>
          </p:txBody>
        </p:sp>
        <p:sp>
          <p:nvSpPr>
            <p:cNvPr id="36" name="TextBox 35">
              <a:extLst>
                <a:ext uri="{FF2B5EF4-FFF2-40B4-BE49-F238E27FC236}">
                  <a16:creationId xmlns:a16="http://schemas.microsoft.com/office/drawing/2014/main" id="{39EA1AAF-7C00-446C-A98E-C89A78D10CD5}"/>
                </a:ext>
              </a:extLst>
            </p:cNvPr>
            <p:cNvSpPr txBox="1"/>
            <p:nvPr/>
          </p:nvSpPr>
          <p:spPr bwMode="gray">
            <a:xfrm>
              <a:off x="6923355" y="2493819"/>
              <a:ext cx="3307503" cy="287366"/>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dirty="0">
                  <a:solidFill>
                    <a:schemeClr val="bg1"/>
                  </a:solidFill>
                  <a:latin typeface="Arial" panose="020B0604020202020204" pitchFamily="34" charset="0"/>
                </a:rPr>
                <a:t>Suitability for Taylor pilot evaluation</a:t>
              </a:r>
            </a:p>
          </p:txBody>
        </p:sp>
        <p:sp>
          <p:nvSpPr>
            <p:cNvPr id="38" name="TextBox 37">
              <a:extLst>
                <a:ext uri="{FF2B5EF4-FFF2-40B4-BE49-F238E27FC236}">
                  <a16:creationId xmlns:a16="http://schemas.microsoft.com/office/drawing/2014/main" id="{98D44EB8-D1E1-4AFB-AF79-F02B96BAB5B2}"/>
                </a:ext>
              </a:extLst>
            </p:cNvPr>
            <p:cNvSpPr txBox="1"/>
            <p:nvPr/>
          </p:nvSpPr>
          <p:spPr bwMode="gray">
            <a:xfrm>
              <a:off x="4704132" y="2492382"/>
              <a:ext cx="994704" cy="290240"/>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200" dirty="0">
                  <a:solidFill>
                    <a:schemeClr val="bg1"/>
                  </a:solidFill>
                  <a:latin typeface="Arial" panose="020B0604020202020204" pitchFamily="34" charset="0"/>
                </a:rPr>
                <a:t>Learnability</a:t>
              </a:r>
            </a:p>
          </p:txBody>
        </p:sp>
        <p:sp>
          <p:nvSpPr>
            <p:cNvPr id="44" name="TextBox 43">
              <a:extLst>
                <a:ext uri="{FF2B5EF4-FFF2-40B4-BE49-F238E27FC236}">
                  <a16:creationId xmlns:a16="http://schemas.microsoft.com/office/drawing/2014/main" id="{05F3C27D-3F32-4176-9198-377A82EF7E36}"/>
                </a:ext>
              </a:extLst>
            </p:cNvPr>
            <p:cNvSpPr txBox="1"/>
            <p:nvPr/>
          </p:nvSpPr>
          <p:spPr bwMode="gray">
            <a:xfrm>
              <a:off x="5813744" y="2493819"/>
              <a:ext cx="994704" cy="287366"/>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200" dirty="0">
                  <a:solidFill>
                    <a:schemeClr val="bg1"/>
                  </a:solidFill>
                  <a:latin typeface="Arial" panose="020B0604020202020204" pitchFamily="34" charset="0"/>
                </a:rPr>
                <a:t>Feasibility</a:t>
              </a:r>
            </a:p>
          </p:txBody>
        </p:sp>
      </p:grpSp>
      <p:grpSp>
        <p:nvGrpSpPr>
          <p:cNvPr id="7" name="Group 6">
            <a:extLst>
              <a:ext uri="{FF2B5EF4-FFF2-40B4-BE49-F238E27FC236}">
                <a16:creationId xmlns:a16="http://schemas.microsoft.com/office/drawing/2014/main" id="{693EB004-5048-496B-9B83-82A4C0E1F1DF}"/>
              </a:ext>
            </a:extLst>
          </p:cNvPr>
          <p:cNvGrpSpPr/>
          <p:nvPr/>
        </p:nvGrpSpPr>
        <p:grpSpPr>
          <a:xfrm>
            <a:off x="430156" y="2858081"/>
            <a:ext cx="9800703" cy="1058683"/>
            <a:chOff x="430156" y="3043879"/>
            <a:chExt cx="9800703" cy="1058683"/>
          </a:xfrm>
        </p:grpSpPr>
        <p:sp>
          <p:nvSpPr>
            <p:cNvPr id="21" name="TextBox 20">
              <a:extLst>
                <a:ext uri="{FF2B5EF4-FFF2-40B4-BE49-F238E27FC236}">
                  <a16:creationId xmlns:a16="http://schemas.microsoft.com/office/drawing/2014/main" id="{F80395A1-C613-4CF3-8D68-DF15A0013424}"/>
                </a:ext>
              </a:extLst>
            </p:cNvPr>
            <p:cNvSpPr txBox="1"/>
            <p:nvPr/>
          </p:nvSpPr>
          <p:spPr bwMode="gray">
            <a:xfrm>
              <a:off x="895869" y="3043880"/>
              <a:ext cx="1422458" cy="1057219"/>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dirty="0">
                  <a:latin typeface="Arial" panose="020B0604020202020204" pitchFamily="34" charset="0"/>
                </a:rPr>
                <a:t>Randomisation</a:t>
              </a:r>
            </a:p>
          </p:txBody>
        </p:sp>
        <p:sp>
          <p:nvSpPr>
            <p:cNvPr id="26" name="Oval 25">
              <a:extLst>
                <a:ext uri="{FF2B5EF4-FFF2-40B4-BE49-F238E27FC236}">
                  <a16:creationId xmlns:a16="http://schemas.microsoft.com/office/drawing/2014/main" id="{3878A389-FFC2-411C-91D2-3055AF85C566}"/>
                </a:ext>
              </a:extLst>
            </p:cNvPr>
            <p:cNvSpPr/>
            <p:nvPr/>
          </p:nvSpPr>
          <p:spPr bwMode="gray">
            <a:xfrm>
              <a:off x="430156" y="3389650"/>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1</a:t>
              </a:r>
            </a:p>
          </p:txBody>
        </p:sp>
        <p:sp>
          <p:nvSpPr>
            <p:cNvPr id="32" name="TextBox 31">
              <a:extLst>
                <a:ext uri="{FF2B5EF4-FFF2-40B4-BE49-F238E27FC236}">
                  <a16:creationId xmlns:a16="http://schemas.microsoft.com/office/drawing/2014/main" id="{1D752688-C41B-4DF2-9AEC-55CC3C84E2D4}"/>
                </a:ext>
              </a:extLst>
            </p:cNvPr>
            <p:cNvSpPr txBox="1"/>
            <p:nvPr/>
          </p:nvSpPr>
          <p:spPr bwMode="gray">
            <a:xfrm>
              <a:off x="2424000" y="3043879"/>
              <a:ext cx="2155987" cy="1057219"/>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100" dirty="0">
                  <a:latin typeface="Arial" panose="020B0604020202020204" pitchFamily="34" charset="0"/>
                </a:rPr>
                <a:t>The counterfactual is a randomly selected yet otherwise identical control group. Those receiving the intervention (‘treatment’ group) are compared to the control group.</a:t>
              </a:r>
            </a:p>
          </p:txBody>
        </p:sp>
        <p:sp>
          <p:nvSpPr>
            <p:cNvPr id="45" name="TextBox 44">
              <a:extLst>
                <a:ext uri="{FF2B5EF4-FFF2-40B4-BE49-F238E27FC236}">
                  <a16:creationId xmlns:a16="http://schemas.microsoft.com/office/drawing/2014/main" id="{0573605C-6184-47ED-B47B-9E9EE4B8D3EE}"/>
                </a:ext>
              </a:extLst>
            </p:cNvPr>
            <p:cNvSpPr txBox="1"/>
            <p:nvPr/>
          </p:nvSpPr>
          <p:spPr bwMode="gray">
            <a:xfrm>
              <a:off x="4704132" y="3049998"/>
              <a:ext cx="994704" cy="1052564"/>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endParaRPr lang="en-GB" dirty="0">
                <a:solidFill>
                  <a:schemeClr val="bg1"/>
                </a:solidFill>
                <a:latin typeface="Arial" panose="020B0604020202020204" pitchFamily="34" charset="0"/>
              </a:endParaRPr>
            </a:p>
          </p:txBody>
        </p:sp>
        <p:sp>
          <p:nvSpPr>
            <p:cNvPr id="46" name="TextBox 45">
              <a:extLst>
                <a:ext uri="{FF2B5EF4-FFF2-40B4-BE49-F238E27FC236}">
                  <a16:creationId xmlns:a16="http://schemas.microsoft.com/office/drawing/2014/main" id="{F6635A9F-E0C1-45BA-AD57-854A184D0198}"/>
                </a:ext>
              </a:extLst>
            </p:cNvPr>
            <p:cNvSpPr txBox="1"/>
            <p:nvPr/>
          </p:nvSpPr>
          <p:spPr bwMode="gray">
            <a:xfrm>
              <a:off x="5813744" y="3046938"/>
              <a:ext cx="994704" cy="1052564"/>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endParaRPr lang="en-GB" dirty="0">
                <a:solidFill>
                  <a:schemeClr val="bg1"/>
                </a:solidFill>
                <a:latin typeface="Arial" panose="020B0604020202020204" pitchFamily="34" charset="0"/>
              </a:endParaRPr>
            </a:p>
          </p:txBody>
        </p:sp>
        <p:sp>
          <p:nvSpPr>
            <p:cNvPr id="47" name="TextBox 46">
              <a:extLst>
                <a:ext uri="{FF2B5EF4-FFF2-40B4-BE49-F238E27FC236}">
                  <a16:creationId xmlns:a16="http://schemas.microsoft.com/office/drawing/2014/main" id="{0E517656-BF23-4F06-B832-D60AE578FF1A}"/>
                </a:ext>
              </a:extLst>
            </p:cNvPr>
            <p:cNvSpPr txBox="1"/>
            <p:nvPr/>
          </p:nvSpPr>
          <p:spPr bwMode="gray">
            <a:xfrm>
              <a:off x="6932593" y="3052982"/>
              <a:ext cx="3298266" cy="1047964"/>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000" b="1" dirty="0">
                  <a:latin typeface="Arial" panose="020B0604020202020204" pitchFamily="34" charset="0"/>
                </a:rPr>
                <a:t>Unsuitable:</a:t>
              </a:r>
            </a:p>
            <a:p>
              <a:pPr lvl="1">
                <a:spcBef>
                  <a:spcPts val="0"/>
                </a:spcBef>
                <a:spcAft>
                  <a:spcPts val="0"/>
                </a:spcAft>
                <a:buSzPct val="100000"/>
                <a:buFont typeface="Wingdings" panose="05000000000000000000" pitchFamily="2" charset="2"/>
                <a:buChar char="§"/>
              </a:pPr>
              <a:r>
                <a:rPr lang="en-GB" sz="1000" dirty="0">
                  <a:latin typeface="Arial" panose="020B0604020202020204" pitchFamily="34" charset="0"/>
                </a:rPr>
                <a:t>Randomisation was not feasible in this particular study since all listed places of worship in the pilot areas are affected by the pilot interventions in some way. In addition, the pilot areas were not randomly selected. </a:t>
              </a:r>
            </a:p>
          </p:txBody>
        </p:sp>
        <p:sp>
          <p:nvSpPr>
            <p:cNvPr id="56" name="Freeform 6">
              <a:extLst>
                <a:ext uri="{FF2B5EF4-FFF2-40B4-BE49-F238E27FC236}">
                  <a16:creationId xmlns:a16="http://schemas.microsoft.com/office/drawing/2014/main" id="{1988ECDF-53EF-4D14-B000-CCDE6C18B8A7}"/>
                </a:ext>
              </a:extLst>
            </p:cNvPr>
            <p:cNvSpPr>
              <a:spLocks noEditPoints="1"/>
            </p:cNvSpPr>
            <p:nvPr/>
          </p:nvSpPr>
          <p:spPr bwMode="auto">
            <a:xfrm>
              <a:off x="4981032" y="3365225"/>
              <a:ext cx="421055" cy="421058"/>
            </a:xfrm>
            <a:custGeom>
              <a:avLst/>
              <a:gdLst>
                <a:gd name="T0" fmla="*/ 0 w 2430"/>
                <a:gd name="T1" fmla="*/ 1214 h 2429"/>
                <a:gd name="T2" fmla="*/ 1215 w 2430"/>
                <a:gd name="T3" fmla="*/ 0 h 2429"/>
                <a:gd name="T4" fmla="*/ 2430 w 2430"/>
                <a:gd name="T5" fmla="*/ 1214 h 2429"/>
                <a:gd name="T6" fmla="*/ 1215 w 2430"/>
                <a:gd name="T7" fmla="*/ 2429 h 2429"/>
                <a:gd name="T8" fmla="*/ 0 w 2430"/>
                <a:gd name="T9" fmla="*/ 1214 h 2429"/>
                <a:gd name="T10" fmla="*/ 264 w 2430"/>
                <a:gd name="T11" fmla="*/ 1214 h 2429"/>
                <a:gd name="T12" fmla="*/ 1215 w 2430"/>
                <a:gd name="T13" fmla="*/ 2165 h 2429"/>
                <a:gd name="T14" fmla="*/ 2166 w 2430"/>
                <a:gd name="T15" fmla="*/ 1214 h 2429"/>
                <a:gd name="T16" fmla="*/ 1215 w 2430"/>
                <a:gd name="T17" fmla="*/ 263 h 2429"/>
                <a:gd name="T18" fmla="*/ 264 w 2430"/>
                <a:gd name="T19" fmla="*/ 1214 h 2429"/>
                <a:gd name="T20" fmla="*/ 1975 w 2430"/>
                <a:gd name="T21" fmla="*/ 701 h 2429"/>
                <a:gd name="T22" fmla="*/ 1737 w 2430"/>
                <a:gd name="T23" fmla="*/ 540 h 2429"/>
                <a:gd name="T24" fmla="*/ 1035 w 2430"/>
                <a:gd name="T25" fmla="*/ 1576 h 2429"/>
                <a:gd name="T26" fmla="*/ 489 w 2430"/>
                <a:gd name="T27" fmla="*/ 1206 h 2429"/>
                <a:gd name="T28" fmla="*/ 328 w 2430"/>
                <a:gd name="T29" fmla="*/ 1444 h 2429"/>
                <a:gd name="T30" fmla="*/ 1103 w 2430"/>
                <a:gd name="T31" fmla="*/ 1968 h 2429"/>
                <a:gd name="T32" fmla="*/ 1107 w 2430"/>
                <a:gd name="T33" fmla="*/ 1962 h 2429"/>
                <a:gd name="T34" fmla="*/ 1116 w 2430"/>
                <a:gd name="T35" fmla="*/ 1968 h 2429"/>
                <a:gd name="T36" fmla="*/ 1975 w 2430"/>
                <a:gd name="T37" fmla="*/ 7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8BB96A"/>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4" name="Freeform 7">
              <a:extLst>
                <a:ext uri="{FF2B5EF4-FFF2-40B4-BE49-F238E27FC236}">
                  <a16:creationId xmlns:a16="http://schemas.microsoft.com/office/drawing/2014/main" id="{5A0E211F-AA67-4DAC-B9D4-04C91027A4A2}"/>
                </a:ext>
              </a:extLst>
            </p:cNvPr>
            <p:cNvSpPr>
              <a:spLocks noEditPoints="1"/>
            </p:cNvSpPr>
            <p:nvPr/>
          </p:nvSpPr>
          <p:spPr bwMode="auto">
            <a:xfrm>
              <a:off x="6094137" y="3352462"/>
              <a:ext cx="433917" cy="434416"/>
            </a:xfrm>
            <a:custGeom>
              <a:avLst/>
              <a:gdLst>
                <a:gd name="T0" fmla="*/ 0 w 2429"/>
                <a:gd name="T1" fmla="*/ 1215 h 2430"/>
                <a:gd name="T2" fmla="*/ 1215 w 2429"/>
                <a:gd name="T3" fmla="*/ 0 h 2430"/>
                <a:gd name="T4" fmla="*/ 2429 w 2429"/>
                <a:gd name="T5" fmla="*/ 1215 h 2430"/>
                <a:gd name="T6" fmla="*/ 1215 w 2429"/>
                <a:gd name="T7" fmla="*/ 2430 h 2430"/>
                <a:gd name="T8" fmla="*/ 0 w 2429"/>
                <a:gd name="T9" fmla="*/ 1215 h 2430"/>
                <a:gd name="T10" fmla="*/ 263 w 2429"/>
                <a:gd name="T11" fmla="*/ 1215 h 2430"/>
                <a:gd name="T12" fmla="*/ 1215 w 2429"/>
                <a:gd name="T13" fmla="*/ 2166 h 2430"/>
                <a:gd name="T14" fmla="*/ 2166 w 2429"/>
                <a:gd name="T15" fmla="*/ 1215 h 2430"/>
                <a:gd name="T16" fmla="*/ 1215 w 2429"/>
                <a:gd name="T17" fmla="*/ 264 h 2430"/>
                <a:gd name="T18" fmla="*/ 263 w 2429"/>
                <a:gd name="T19" fmla="*/ 1215 h 2430"/>
                <a:gd name="T20" fmla="*/ 1898 w 2429"/>
                <a:gd name="T21" fmla="*/ 1734 h 2430"/>
                <a:gd name="T22" fmla="*/ 1378 w 2429"/>
                <a:gd name="T23" fmla="*/ 1215 h 2430"/>
                <a:gd name="T24" fmla="*/ 1898 w 2429"/>
                <a:gd name="T25" fmla="*/ 695 h 2430"/>
                <a:gd name="T26" fmla="*/ 1734 w 2429"/>
                <a:gd name="T27" fmla="*/ 532 h 2430"/>
                <a:gd name="T28" fmla="*/ 1215 w 2429"/>
                <a:gd name="T29" fmla="*/ 1051 h 2430"/>
                <a:gd name="T30" fmla="*/ 695 w 2429"/>
                <a:gd name="T31" fmla="*/ 532 h 2430"/>
                <a:gd name="T32" fmla="*/ 532 w 2429"/>
                <a:gd name="T33" fmla="*/ 695 h 2430"/>
                <a:gd name="T34" fmla="*/ 1051 w 2429"/>
                <a:gd name="T35" fmla="*/ 1215 h 2430"/>
                <a:gd name="T36" fmla="*/ 532 w 2429"/>
                <a:gd name="T37" fmla="*/ 1734 h 2430"/>
                <a:gd name="T38" fmla="*/ 695 w 2429"/>
                <a:gd name="T39" fmla="*/ 1898 h 2430"/>
                <a:gd name="T40" fmla="*/ 1215 w 2429"/>
                <a:gd name="T41" fmla="*/ 1378 h 2430"/>
                <a:gd name="T42" fmla="*/ 1734 w 2429"/>
                <a:gd name="T43" fmla="*/ 1898 h 2430"/>
                <a:gd name="T44" fmla="*/ 1898 w 2429"/>
                <a:gd name="T45" fmla="*/ 173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oup 7">
            <a:extLst>
              <a:ext uri="{FF2B5EF4-FFF2-40B4-BE49-F238E27FC236}">
                <a16:creationId xmlns:a16="http://schemas.microsoft.com/office/drawing/2014/main" id="{8875AB9C-87A0-4649-9CA0-2E0563FA73AE}"/>
              </a:ext>
            </a:extLst>
          </p:cNvPr>
          <p:cNvGrpSpPr/>
          <p:nvPr/>
        </p:nvGrpSpPr>
        <p:grpSpPr>
          <a:xfrm>
            <a:off x="430156" y="3993660"/>
            <a:ext cx="9800701" cy="1510750"/>
            <a:chOff x="430156" y="4500150"/>
            <a:chExt cx="9800701" cy="1510750"/>
          </a:xfrm>
        </p:grpSpPr>
        <p:sp>
          <p:nvSpPr>
            <p:cNvPr id="59" name="TextBox 58">
              <a:extLst>
                <a:ext uri="{FF2B5EF4-FFF2-40B4-BE49-F238E27FC236}">
                  <a16:creationId xmlns:a16="http://schemas.microsoft.com/office/drawing/2014/main" id="{54EAE895-056B-4AD9-A8F3-750CEE67F011}"/>
                </a:ext>
              </a:extLst>
            </p:cNvPr>
            <p:cNvSpPr txBox="1"/>
            <p:nvPr/>
          </p:nvSpPr>
          <p:spPr bwMode="gray">
            <a:xfrm>
              <a:off x="895869" y="4500150"/>
              <a:ext cx="1422458" cy="1510749"/>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dirty="0">
                  <a:latin typeface="Arial" panose="020B0604020202020204" pitchFamily="34" charset="0"/>
                </a:rPr>
                <a:t>Comparator group</a:t>
              </a:r>
            </a:p>
          </p:txBody>
        </p:sp>
        <p:sp>
          <p:nvSpPr>
            <p:cNvPr id="60" name="Oval 59">
              <a:extLst>
                <a:ext uri="{FF2B5EF4-FFF2-40B4-BE49-F238E27FC236}">
                  <a16:creationId xmlns:a16="http://schemas.microsoft.com/office/drawing/2014/main" id="{11F0E27C-0CA0-4633-8AF4-D95EFA3409E3}"/>
                </a:ext>
              </a:extLst>
            </p:cNvPr>
            <p:cNvSpPr/>
            <p:nvPr/>
          </p:nvSpPr>
          <p:spPr bwMode="gray">
            <a:xfrm>
              <a:off x="430156" y="5012862"/>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2</a:t>
              </a:r>
            </a:p>
          </p:txBody>
        </p:sp>
        <p:sp>
          <p:nvSpPr>
            <p:cNvPr id="61" name="TextBox 60">
              <a:extLst>
                <a:ext uri="{FF2B5EF4-FFF2-40B4-BE49-F238E27FC236}">
                  <a16:creationId xmlns:a16="http://schemas.microsoft.com/office/drawing/2014/main" id="{35CEFC68-B0AA-4B91-84CA-BC4099A7A183}"/>
                </a:ext>
              </a:extLst>
            </p:cNvPr>
            <p:cNvSpPr txBox="1"/>
            <p:nvPr/>
          </p:nvSpPr>
          <p:spPr bwMode="gray">
            <a:xfrm>
              <a:off x="2424000" y="4500150"/>
              <a:ext cx="2155987" cy="1510750"/>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100" dirty="0">
                  <a:latin typeface="Arial" panose="020B0604020202020204" pitchFamily="34" charset="0"/>
                </a:rPr>
                <a:t>Comparator areas or places of worship are selected, who are identical to those in the pilot, but do not receive the pilot interventions. Outcomes of those in the pilot are compared to the comparator group, often using ‘difference-in-difference’ analysis</a:t>
              </a:r>
              <a:r>
                <a:rPr lang="en-GB" sz="1200" dirty="0">
                  <a:latin typeface="Arial" panose="020B0604020202020204" pitchFamily="34" charset="0"/>
                </a:rPr>
                <a:t>.</a:t>
              </a:r>
            </a:p>
          </p:txBody>
        </p:sp>
        <p:sp>
          <p:nvSpPr>
            <p:cNvPr id="62" name="TextBox 61">
              <a:extLst>
                <a:ext uri="{FF2B5EF4-FFF2-40B4-BE49-F238E27FC236}">
                  <a16:creationId xmlns:a16="http://schemas.microsoft.com/office/drawing/2014/main" id="{0331235A-6A7E-4C78-B86D-D37864628010}"/>
                </a:ext>
              </a:extLst>
            </p:cNvPr>
            <p:cNvSpPr txBox="1"/>
            <p:nvPr/>
          </p:nvSpPr>
          <p:spPr bwMode="gray">
            <a:xfrm>
              <a:off x="4704132" y="4506268"/>
              <a:ext cx="994704" cy="1504097"/>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endParaRPr lang="en-GB" dirty="0">
                <a:solidFill>
                  <a:schemeClr val="bg1"/>
                </a:solidFill>
                <a:latin typeface="Arial" panose="020B0604020202020204" pitchFamily="34" charset="0"/>
              </a:endParaRPr>
            </a:p>
          </p:txBody>
        </p:sp>
        <p:sp>
          <p:nvSpPr>
            <p:cNvPr id="63" name="TextBox 62">
              <a:extLst>
                <a:ext uri="{FF2B5EF4-FFF2-40B4-BE49-F238E27FC236}">
                  <a16:creationId xmlns:a16="http://schemas.microsoft.com/office/drawing/2014/main" id="{D7EFC8F7-C3CB-4D07-95D9-31C965310C43}"/>
                </a:ext>
              </a:extLst>
            </p:cNvPr>
            <p:cNvSpPr txBox="1"/>
            <p:nvPr/>
          </p:nvSpPr>
          <p:spPr bwMode="gray">
            <a:xfrm>
              <a:off x="5813744" y="4503208"/>
              <a:ext cx="994704" cy="1504097"/>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endParaRPr lang="en-GB" dirty="0">
                <a:solidFill>
                  <a:schemeClr val="bg1"/>
                </a:solidFill>
                <a:latin typeface="Arial" panose="020B0604020202020204" pitchFamily="34" charset="0"/>
              </a:endParaRPr>
            </a:p>
          </p:txBody>
        </p:sp>
        <p:sp>
          <p:nvSpPr>
            <p:cNvPr id="64" name="TextBox 63">
              <a:extLst>
                <a:ext uri="{FF2B5EF4-FFF2-40B4-BE49-F238E27FC236}">
                  <a16:creationId xmlns:a16="http://schemas.microsoft.com/office/drawing/2014/main" id="{9DA260C9-EA23-46C3-A817-AAC0C73CF80A}"/>
                </a:ext>
              </a:extLst>
            </p:cNvPr>
            <p:cNvSpPr txBox="1"/>
            <p:nvPr/>
          </p:nvSpPr>
          <p:spPr bwMode="gray">
            <a:xfrm>
              <a:off x="6932592" y="4509252"/>
              <a:ext cx="3298265" cy="1497524"/>
            </a:xfrm>
            <a:prstGeom prst="rect">
              <a:avLst/>
            </a:prstGeom>
            <a:noFill/>
            <a:ln w="28575">
              <a:solidFill>
                <a:schemeClr val="accent1"/>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000" b="1" dirty="0">
                  <a:latin typeface="Arial" panose="020B0604020202020204" pitchFamily="34" charset="0"/>
                </a:rPr>
                <a:t>Unsuitable: </a:t>
              </a:r>
            </a:p>
            <a:p>
              <a:pPr lvl="1">
                <a:spcBef>
                  <a:spcPts val="0"/>
                </a:spcBef>
                <a:spcAft>
                  <a:spcPts val="0"/>
                </a:spcAft>
                <a:buSzPct val="100000"/>
              </a:pPr>
              <a:r>
                <a:rPr lang="en-GB" sz="1000" dirty="0">
                  <a:solidFill>
                    <a:srgbClr val="37424A"/>
                  </a:solidFill>
                </a:rPr>
                <a:t>The robustness of this approach rests on the ability to identify a credible comparator group.  </a:t>
              </a:r>
            </a:p>
            <a:p>
              <a:pPr lvl="1">
                <a:spcBef>
                  <a:spcPts val="0"/>
                </a:spcBef>
                <a:spcAft>
                  <a:spcPts val="0"/>
                </a:spcAft>
                <a:buSzPct val="100000"/>
              </a:pPr>
              <a:r>
                <a:rPr lang="en-GB" sz="1000" dirty="0">
                  <a:solidFill>
                    <a:srgbClr val="37424A"/>
                  </a:solidFill>
                </a:rPr>
                <a:t>As detailed on the previous page, specific local characteristics are integral in driving outcomes. Given the complexity of the system, identifying credible comparators (i.e. other areas sufficiently similar to the pilot areas) would not be possible which makes this approach unsuitable.</a:t>
              </a:r>
            </a:p>
          </p:txBody>
        </p:sp>
        <p:sp>
          <p:nvSpPr>
            <p:cNvPr id="65" name="Freeform 6">
              <a:extLst>
                <a:ext uri="{FF2B5EF4-FFF2-40B4-BE49-F238E27FC236}">
                  <a16:creationId xmlns:a16="http://schemas.microsoft.com/office/drawing/2014/main" id="{3A0F7633-FD84-4B03-94E9-2C21E7C2DABD}"/>
                </a:ext>
              </a:extLst>
            </p:cNvPr>
            <p:cNvSpPr>
              <a:spLocks noEditPoints="1"/>
            </p:cNvSpPr>
            <p:nvPr/>
          </p:nvSpPr>
          <p:spPr bwMode="auto">
            <a:xfrm>
              <a:off x="4986338" y="4982353"/>
              <a:ext cx="421055" cy="421058"/>
            </a:xfrm>
            <a:custGeom>
              <a:avLst/>
              <a:gdLst>
                <a:gd name="T0" fmla="*/ 0 w 2430"/>
                <a:gd name="T1" fmla="*/ 1214 h 2429"/>
                <a:gd name="T2" fmla="*/ 1215 w 2430"/>
                <a:gd name="T3" fmla="*/ 0 h 2429"/>
                <a:gd name="T4" fmla="*/ 2430 w 2430"/>
                <a:gd name="T5" fmla="*/ 1214 h 2429"/>
                <a:gd name="T6" fmla="*/ 1215 w 2430"/>
                <a:gd name="T7" fmla="*/ 2429 h 2429"/>
                <a:gd name="T8" fmla="*/ 0 w 2430"/>
                <a:gd name="T9" fmla="*/ 1214 h 2429"/>
                <a:gd name="T10" fmla="*/ 264 w 2430"/>
                <a:gd name="T11" fmla="*/ 1214 h 2429"/>
                <a:gd name="T12" fmla="*/ 1215 w 2430"/>
                <a:gd name="T13" fmla="*/ 2165 h 2429"/>
                <a:gd name="T14" fmla="*/ 2166 w 2430"/>
                <a:gd name="T15" fmla="*/ 1214 h 2429"/>
                <a:gd name="T16" fmla="*/ 1215 w 2430"/>
                <a:gd name="T17" fmla="*/ 263 h 2429"/>
                <a:gd name="T18" fmla="*/ 264 w 2430"/>
                <a:gd name="T19" fmla="*/ 1214 h 2429"/>
                <a:gd name="T20" fmla="*/ 1975 w 2430"/>
                <a:gd name="T21" fmla="*/ 701 h 2429"/>
                <a:gd name="T22" fmla="*/ 1737 w 2430"/>
                <a:gd name="T23" fmla="*/ 540 h 2429"/>
                <a:gd name="T24" fmla="*/ 1035 w 2430"/>
                <a:gd name="T25" fmla="*/ 1576 h 2429"/>
                <a:gd name="T26" fmla="*/ 489 w 2430"/>
                <a:gd name="T27" fmla="*/ 1206 h 2429"/>
                <a:gd name="T28" fmla="*/ 328 w 2430"/>
                <a:gd name="T29" fmla="*/ 1444 h 2429"/>
                <a:gd name="T30" fmla="*/ 1103 w 2430"/>
                <a:gd name="T31" fmla="*/ 1968 h 2429"/>
                <a:gd name="T32" fmla="*/ 1107 w 2430"/>
                <a:gd name="T33" fmla="*/ 1962 h 2429"/>
                <a:gd name="T34" fmla="*/ 1116 w 2430"/>
                <a:gd name="T35" fmla="*/ 1968 h 2429"/>
                <a:gd name="T36" fmla="*/ 1975 w 2430"/>
                <a:gd name="T37" fmla="*/ 7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8BB96A"/>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6" name="Freeform 7">
              <a:extLst>
                <a:ext uri="{FF2B5EF4-FFF2-40B4-BE49-F238E27FC236}">
                  <a16:creationId xmlns:a16="http://schemas.microsoft.com/office/drawing/2014/main" id="{3E7B6E4F-9396-48B5-95D5-55DEBE21E958}"/>
                </a:ext>
              </a:extLst>
            </p:cNvPr>
            <p:cNvSpPr>
              <a:spLocks noEditPoints="1"/>
            </p:cNvSpPr>
            <p:nvPr/>
          </p:nvSpPr>
          <p:spPr bwMode="auto">
            <a:xfrm>
              <a:off x="6094137" y="4975674"/>
              <a:ext cx="433917" cy="434416"/>
            </a:xfrm>
            <a:custGeom>
              <a:avLst/>
              <a:gdLst>
                <a:gd name="T0" fmla="*/ 0 w 2429"/>
                <a:gd name="T1" fmla="*/ 1215 h 2430"/>
                <a:gd name="T2" fmla="*/ 1215 w 2429"/>
                <a:gd name="T3" fmla="*/ 0 h 2430"/>
                <a:gd name="T4" fmla="*/ 2429 w 2429"/>
                <a:gd name="T5" fmla="*/ 1215 h 2430"/>
                <a:gd name="T6" fmla="*/ 1215 w 2429"/>
                <a:gd name="T7" fmla="*/ 2430 h 2430"/>
                <a:gd name="T8" fmla="*/ 0 w 2429"/>
                <a:gd name="T9" fmla="*/ 1215 h 2430"/>
                <a:gd name="T10" fmla="*/ 263 w 2429"/>
                <a:gd name="T11" fmla="*/ 1215 h 2430"/>
                <a:gd name="T12" fmla="*/ 1215 w 2429"/>
                <a:gd name="T13" fmla="*/ 2166 h 2430"/>
                <a:gd name="T14" fmla="*/ 2166 w 2429"/>
                <a:gd name="T15" fmla="*/ 1215 h 2430"/>
                <a:gd name="T16" fmla="*/ 1215 w 2429"/>
                <a:gd name="T17" fmla="*/ 264 h 2430"/>
                <a:gd name="T18" fmla="*/ 263 w 2429"/>
                <a:gd name="T19" fmla="*/ 1215 h 2430"/>
                <a:gd name="T20" fmla="*/ 1898 w 2429"/>
                <a:gd name="T21" fmla="*/ 1734 h 2430"/>
                <a:gd name="T22" fmla="*/ 1378 w 2429"/>
                <a:gd name="T23" fmla="*/ 1215 h 2430"/>
                <a:gd name="T24" fmla="*/ 1898 w 2429"/>
                <a:gd name="T25" fmla="*/ 695 h 2430"/>
                <a:gd name="T26" fmla="*/ 1734 w 2429"/>
                <a:gd name="T27" fmla="*/ 532 h 2430"/>
                <a:gd name="T28" fmla="*/ 1215 w 2429"/>
                <a:gd name="T29" fmla="*/ 1051 h 2430"/>
                <a:gd name="T30" fmla="*/ 695 w 2429"/>
                <a:gd name="T31" fmla="*/ 532 h 2430"/>
                <a:gd name="T32" fmla="*/ 532 w 2429"/>
                <a:gd name="T33" fmla="*/ 695 h 2430"/>
                <a:gd name="T34" fmla="*/ 1051 w 2429"/>
                <a:gd name="T35" fmla="*/ 1215 h 2430"/>
                <a:gd name="T36" fmla="*/ 532 w 2429"/>
                <a:gd name="T37" fmla="*/ 1734 h 2430"/>
                <a:gd name="T38" fmla="*/ 695 w 2429"/>
                <a:gd name="T39" fmla="*/ 1898 h 2430"/>
                <a:gd name="T40" fmla="*/ 1215 w 2429"/>
                <a:gd name="T41" fmla="*/ 1378 h 2430"/>
                <a:gd name="T42" fmla="*/ 1734 w 2429"/>
                <a:gd name="T43" fmla="*/ 1898 h 2430"/>
                <a:gd name="T44" fmla="*/ 1898 w 2429"/>
                <a:gd name="T45" fmla="*/ 173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9" name="Group 8">
            <a:extLst>
              <a:ext uri="{FF2B5EF4-FFF2-40B4-BE49-F238E27FC236}">
                <a16:creationId xmlns:a16="http://schemas.microsoft.com/office/drawing/2014/main" id="{27991E48-DF8F-435C-8B0A-154377BD22F7}"/>
              </a:ext>
            </a:extLst>
          </p:cNvPr>
          <p:cNvGrpSpPr/>
          <p:nvPr/>
        </p:nvGrpSpPr>
        <p:grpSpPr>
          <a:xfrm>
            <a:off x="430156" y="5581306"/>
            <a:ext cx="9800701" cy="1389221"/>
            <a:chOff x="430156" y="5581306"/>
            <a:chExt cx="9800701" cy="1389221"/>
          </a:xfrm>
        </p:grpSpPr>
        <p:sp>
          <p:nvSpPr>
            <p:cNvPr id="71" name="TextBox 70">
              <a:extLst>
                <a:ext uri="{FF2B5EF4-FFF2-40B4-BE49-F238E27FC236}">
                  <a16:creationId xmlns:a16="http://schemas.microsoft.com/office/drawing/2014/main" id="{DD21A55A-3451-4D9D-B281-18C8369955D7}"/>
                </a:ext>
              </a:extLst>
            </p:cNvPr>
            <p:cNvSpPr txBox="1"/>
            <p:nvPr/>
          </p:nvSpPr>
          <p:spPr bwMode="gray">
            <a:xfrm>
              <a:off x="4704132" y="5587424"/>
              <a:ext cx="994704" cy="1383103"/>
            </a:xfrm>
            <a:prstGeom prst="rect">
              <a:avLst/>
            </a:prstGeom>
            <a:noFill/>
            <a:ln w="28575">
              <a:solidFill>
                <a:srgbClr val="8BB96A"/>
              </a:solidFill>
            </a:ln>
          </p:spPr>
          <p:txBody>
            <a:bodyPr wrap="square" lIns="72000" tIns="72000" rIns="72000" bIns="72000" rtlCol="0" anchor="ctr" anchorCtr="0">
              <a:noAutofit/>
            </a:bodyPr>
            <a:lstStyle/>
            <a:p>
              <a:pPr marL="0" lvl="1" indent="0">
                <a:spcBef>
                  <a:spcPts val="0"/>
                </a:spcBef>
                <a:spcAft>
                  <a:spcPts val="0"/>
                </a:spcAft>
                <a:buSzPct val="100000"/>
                <a:buNone/>
              </a:pPr>
              <a:endParaRPr lang="en-GB" dirty="0">
                <a:solidFill>
                  <a:schemeClr val="bg1"/>
                </a:solidFill>
                <a:latin typeface="Arial" panose="020B0604020202020204" pitchFamily="34" charset="0"/>
              </a:endParaRPr>
            </a:p>
          </p:txBody>
        </p:sp>
        <p:sp>
          <p:nvSpPr>
            <p:cNvPr id="68" name="TextBox 67">
              <a:extLst>
                <a:ext uri="{FF2B5EF4-FFF2-40B4-BE49-F238E27FC236}">
                  <a16:creationId xmlns:a16="http://schemas.microsoft.com/office/drawing/2014/main" id="{16C1D1B7-1648-45F9-A016-60E03C885520}"/>
                </a:ext>
              </a:extLst>
            </p:cNvPr>
            <p:cNvSpPr txBox="1"/>
            <p:nvPr/>
          </p:nvSpPr>
          <p:spPr bwMode="gray">
            <a:xfrm>
              <a:off x="895869" y="5581307"/>
              <a:ext cx="1422458" cy="1389220"/>
            </a:xfrm>
            <a:prstGeom prst="rect">
              <a:avLst/>
            </a:prstGeom>
            <a:noFill/>
            <a:ln w="28575">
              <a:solidFill>
                <a:srgbClr val="8BB96A"/>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dirty="0">
                  <a:latin typeface="Arial" panose="020B0604020202020204" pitchFamily="34" charset="0"/>
                </a:rPr>
                <a:t>Before versus after</a:t>
              </a:r>
            </a:p>
          </p:txBody>
        </p:sp>
        <p:sp>
          <p:nvSpPr>
            <p:cNvPr id="69" name="Oval 68">
              <a:extLst>
                <a:ext uri="{FF2B5EF4-FFF2-40B4-BE49-F238E27FC236}">
                  <a16:creationId xmlns:a16="http://schemas.microsoft.com/office/drawing/2014/main" id="{B31A9219-A867-464A-9CA3-A1BB645833FE}"/>
                </a:ext>
              </a:extLst>
            </p:cNvPr>
            <p:cNvSpPr/>
            <p:nvPr/>
          </p:nvSpPr>
          <p:spPr bwMode="gray">
            <a:xfrm>
              <a:off x="430156" y="6094018"/>
              <a:ext cx="360040" cy="360040"/>
            </a:xfrm>
            <a:prstGeom prst="ellipse">
              <a:avLst/>
            </a:prstGeom>
            <a:solidFill>
              <a:srgbClr val="8BB9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00" dirty="0"/>
                <a:t>3</a:t>
              </a:r>
            </a:p>
          </p:txBody>
        </p:sp>
        <p:sp>
          <p:nvSpPr>
            <p:cNvPr id="70" name="TextBox 69">
              <a:extLst>
                <a:ext uri="{FF2B5EF4-FFF2-40B4-BE49-F238E27FC236}">
                  <a16:creationId xmlns:a16="http://schemas.microsoft.com/office/drawing/2014/main" id="{9F450A3C-20C4-469E-8907-C52C3EC71033}"/>
                </a:ext>
              </a:extLst>
            </p:cNvPr>
            <p:cNvSpPr txBox="1"/>
            <p:nvPr/>
          </p:nvSpPr>
          <p:spPr bwMode="gray">
            <a:xfrm>
              <a:off x="2424000" y="5581306"/>
              <a:ext cx="2155987" cy="1389221"/>
            </a:xfrm>
            <a:prstGeom prst="rect">
              <a:avLst/>
            </a:prstGeom>
            <a:noFill/>
            <a:ln w="28575">
              <a:solidFill>
                <a:srgbClr val="8BB96A"/>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100" dirty="0"/>
                <a:t>Estimates the impact of the intervention by comparing outcomes following the intervention to what happened before the intervention, controlling where possible for other factors that could have impacted those outcomes.</a:t>
              </a:r>
              <a:endParaRPr lang="en-GB" sz="1100" dirty="0">
                <a:latin typeface="Arial" panose="020B0604020202020204" pitchFamily="34" charset="0"/>
              </a:endParaRPr>
            </a:p>
          </p:txBody>
        </p:sp>
        <p:sp>
          <p:nvSpPr>
            <p:cNvPr id="72" name="TextBox 71">
              <a:extLst>
                <a:ext uri="{FF2B5EF4-FFF2-40B4-BE49-F238E27FC236}">
                  <a16:creationId xmlns:a16="http://schemas.microsoft.com/office/drawing/2014/main" id="{ED35864B-EB2B-4FF3-B99F-365D8215CBFC}"/>
                </a:ext>
              </a:extLst>
            </p:cNvPr>
            <p:cNvSpPr txBox="1"/>
            <p:nvPr/>
          </p:nvSpPr>
          <p:spPr bwMode="gray">
            <a:xfrm>
              <a:off x="5813744" y="5584364"/>
              <a:ext cx="994704" cy="1383103"/>
            </a:xfrm>
            <a:prstGeom prst="rect">
              <a:avLst/>
            </a:prstGeom>
            <a:noFill/>
            <a:ln w="28575">
              <a:solidFill>
                <a:srgbClr val="8BB96A"/>
              </a:solidFill>
            </a:ln>
          </p:spPr>
          <p:txBody>
            <a:bodyPr wrap="square" lIns="72000" tIns="72000" rIns="72000" bIns="72000" rtlCol="0" anchor="ctr" anchorCtr="0">
              <a:noAutofit/>
            </a:bodyPr>
            <a:lstStyle/>
            <a:p>
              <a:pPr marL="0" lvl="1" indent="0">
                <a:spcBef>
                  <a:spcPts val="0"/>
                </a:spcBef>
                <a:spcAft>
                  <a:spcPts val="0"/>
                </a:spcAft>
                <a:buSzPct val="100000"/>
                <a:buNone/>
              </a:pPr>
              <a:endParaRPr lang="en-GB" dirty="0">
                <a:solidFill>
                  <a:schemeClr val="bg1"/>
                </a:solidFill>
                <a:latin typeface="Arial" panose="020B0604020202020204" pitchFamily="34" charset="0"/>
              </a:endParaRPr>
            </a:p>
          </p:txBody>
        </p:sp>
        <p:sp>
          <p:nvSpPr>
            <p:cNvPr id="73" name="TextBox 72">
              <a:extLst>
                <a:ext uri="{FF2B5EF4-FFF2-40B4-BE49-F238E27FC236}">
                  <a16:creationId xmlns:a16="http://schemas.microsoft.com/office/drawing/2014/main" id="{6A355516-B820-4EBB-80D6-2B23FE063BBB}"/>
                </a:ext>
              </a:extLst>
            </p:cNvPr>
            <p:cNvSpPr txBox="1"/>
            <p:nvPr/>
          </p:nvSpPr>
          <p:spPr bwMode="gray">
            <a:xfrm>
              <a:off x="6932593" y="5590408"/>
              <a:ext cx="3298264" cy="1377059"/>
            </a:xfrm>
            <a:prstGeom prst="rect">
              <a:avLst/>
            </a:prstGeom>
            <a:noFill/>
            <a:ln w="28575">
              <a:solidFill>
                <a:srgbClr val="8BB96A"/>
              </a:solidFill>
            </a:ln>
          </p:spPr>
          <p:txBody>
            <a:bodyPr wrap="square" lIns="72000" tIns="72000" rIns="72000" bIns="72000" rtlCol="0" anchor="ctr" anchorCtr="0">
              <a:noAutofit/>
            </a:bodyPr>
            <a:lstStyle/>
            <a:p>
              <a:pPr marL="0" lvl="1" indent="0">
                <a:spcBef>
                  <a:spcPts val="0"/>
                </a:spcBef>
                <a:spcAft>
                  <a:spcPts val="0"/>
                </a:spcAft>
                <a:buSzPct val="100000"/>
                <a:buNone/>
              </a:pPr>
              <a:r>
                <a:rPr lang="en-GB" sz="1000" b="1" dirty="0">
                  <a:latin typeface="Arial" panose="020B0604020202020204" pitchFamily="34" charset="0"/>
                </a:rPr>
                <a:t>Suitable: </a:t>
              </a:r>
            </a:p>
            <a:p>
              <a:pPr lvl="1">
                <a:spcBef>
                  <a:spcPts val="0"/>
                </a:spcBef>
                <a:spcAft>
                  <a:spcPts val="0"/>
                </a:spcAft>
                <a:buSzPct val="100000"/>
              </a:pPr>
              <a:r>
                <a:rPr lang="en-GB" sz="1000" dirty="0"/>
                <a:t>This option strikes a balance between ensuring learnability (i.e. providing valuable evidence to inform policy decisions) while also being feasible and proportionate given the significant limitations in data availability. The rigour of the approach is bolstered by using mixed-methods quantitative and qualitative evidence to test the ‘theory of change’.</a:t>
              </a:r>
            </a:p>
          </p:txBody>
        </p:sp>
        <p:sp>
          <p:nvSpPr>
            <p:cNvPr id="76" name="Freeform 6">
              <a:extLst>
                <a:ext uri="{FF2B5EF4-FFF2-40B4-BE49-F238E27FC236}">
                  <a16:creationId xmlns:a16="http://schemas.microsoft.com/office/drawing/2014/main" id="{4C55F53E-3791-4439-B998-7C68D7FFFC29}"/>
                </a:ext>
              </a:extLst>
            </p:cNvPr>
            <p:cNvSpPr>
              <a:spLocks noEditPoints="1"/>
            </p:cNvSpPr>
            <p:nvPr/>
          </p:nvSpPr>
          <p:spPr bwMode="auto">
            <a:xfrm>
              <a:off x="6094137" y="6063509"/>
              <a:ext cx="421055" cy="421058"/>
            </a:xfrm>
            <a:custGeom>
              <a:avLst/>
              <a:gdLst>
                <a:gd name="T0" fmla="*/ 0 w 2430"/>
                <a:gd name="T1" fmla="*/ 1214 h 2429"/>
                <a:gd name="T2" fmla="*/ 1215 w 2430"/>
                <a:gd name="T3" fmla="*/ 0 h 2429"/>
                <a:gd name="T4" fmla="*/ 2430 w 2430"/>
                <a:gd name="T5" fmla="*/ 1214 h 2429"/>
                <a:gd name="T6" fmla="*/ 1215 w 2430"/>
                <a:gd name="T7" fmla="*/ 2429 h 2429"/>
                <a:gd name="T8" fmla="*/ 0 w 2430"/>
                <a:gd name="T9" fmla="*/ 1214 h 2429"/>
                <a:gd name="T10" fmla="*/ 264 w 2430"/>
                <a:gd name="T11" fmla="*/ 1214 h 2429"/>
                <a:gd name="T12" fmla="*/ 1215 w 2430"/>
                <a:gd name="T13" fmla="*/ 2165 h 2429"/>
                <a:gd name="T14" fmla="*/ 2166 w 2430"/>
                <a:gd name="T15" fmla="*/ 1214 h 2429"/>
                <a:gd name="T16" fmla="*/ 1215 w 2430"/>
                <a:gd name="T17" fmla="*/ 263 h 2429"/>
                <a:gd name="T18" fmla="*/ 264 w 2430"/>
                <a:gd name="T19" fmla="*/ 1214 h 2429"/>
                <a:gd name="T20" fmla="*/ 1975 w 2430"/>
                <a:gd name="T21" fmla="*/ 701 h 2429"/>
                <a:gd name="T22" fmla="*/ 1737 w 2430"/>
                <a:gd name="T23" fmla="*/ 540 h 2429"/>
                <a:gd name="T24" fmla="*/ 1035 w 2430"/>
                <a:gd name="T25" fmla="*/ 1576 h 2429"/>
                <a:gd name="T26" fmla="*/ 489 w 2430"/>
                <a:gd name="T27" fmla="*/ 1206 h 2429"/>
                <a:gd name="T28" fmla="*/ 328 w 2430"/>
                <a:gd name="T29" fmla="*/ 1444 h 2429"/>
                <a:gd name="T30" fmla="*/ 1103 w 2430"/>
                <a:gd name="T31" fmla="*/ 1968 h 2429"/>
                <a:gd name="T32" fmla="*/ 1107 w 2430"/>
                <a:gd name="T33" fmla="*/ 1962 h 2429"/>
                <a:gd name="T34" fmla="*/ 1116 w 2430"/>
                <a:gd name="T35" fmla="*/ 1968 h 2429"/>
                <a:gd name="T36" fmla="*/ 1975 w 2430"/>
                <a:gd name="T37" fmla="*/ 7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8BB96A"/>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41" name="Freeform 6">
            <a:extLst>
              <a:ext uri="{FF2B5EF4-FFF2-40B4-BE49-F238E27FC236}">
                <a16:creationId xmlns:a16="http://schemas.microsoft.com/office/drawing/2014/main" id="{BF58BA14-FD7C-4FA6-9D6D-B9A588B9DAF1}"/>
              </a:ext>
            </a:extLst>
          </p:cNvPr>
          <p:cNvSpPr>
            <a:spLocks noEditPoints="1"/>
          </p:cNvSpPr>
          <p:nvPr/>
        </p:nvSpPr>
        <p:spPr bwMode="auto">
          <a:xfrm>
            <a:off x="4990956" y="6094018"/>
            <a:ext cx="421055" cy="421058"/>
          </a:xfrm>
          <a:custGeom>
            <a:avLst/>
            <a:gdLst>
              <a:gd name="T0" fmla="*/ 0 w 2430"/>
              <a:gd name="T1" fmla="*/ 1214 h 2429"/>
              <a:gd name="T2" fmla="*/ 1215 w 2430"/>
              <a:gd name="T3" fmla="*/ 0 h 2429"/>
              <a:gd name="T4" fmla="*/ 2430 w 2430"/>
              <a:gd name="T5" fmla="*/ 1214 h 2429"/>
              <a:gd name="T6" fmla="*/ 1215 w 2430"/>
              <a:gd name="T7" fmla="*/ 2429 h 2429"/>
              <a:gd name="T8" fmla="*/ 0 w 2430"/>
              <a:gd name="T9" fmla="*/ 1214 h 2429"/>
              <a:gd name="T10" fmla="*/ 264 w 2430"/>
              <a:gd name="T11" fmla="*/ 1214 h 2429"/>
              <a:gd name="T12" fmla="*/ 1215 w 2430"/>
              <a:gd name="T13" fmla="*/ 2165 h 2429"/>
              <a:gd name="T14" fmla="*/ 2166 w 2430"/>
              <a:gd name="T15" fmla="*/ 1214 h 2429"/>
              <a:gd name="T16" fmla="*/ 1215 w 2430"/>
              <a:gd name="T17" fmla="*/ 263 h 2429"/>
              <a:gd name="T18" fmla="*/ 264 w 2430"/>
              <a:gd name="T19" fmla="*/ 1214 h 2429"/>
              <a:gd name="T20" fmla="*/ 1975 w 2430"/>
              <a:gd name="T21" fmla="*/ 701 h 2429"/>
              <a:gd name="T22" fmla="*/ 1737 w 2430"/>
              <a:gd name="T23" fmla="*/ 540 h 2429"/>
              <a:gd name="T24" fmla="*/ 1035 w 2430"/>
              <a:gd name="T25" fmla="*/ 1576 h 2429"/>
              <a:gd name="T26" fmla="*/ 489 w 2430"/>
              <a:gd name="T27" fmla="*/ 1206 h 2429"/>
              <a:gd name="T28" fmla="*/ 328 w 2430"/>
              <a:gd name="T29" fmla="*/ 1444 h 2429"/>
              <a:gd name="T30" fmla="*/ 1103 w 2430"/>
              <a:gd name="T31" fmla="*/ 1968 h 2429"/>
              <a:gd name="T32" fmla="*/ 1107 w 2430"/>
              <a:gd name="T33" fmla="*/ 1962 h 2429"/>
              <a:gd name="T34" fmla="*/ 1116 w 2430"/>
              <a:gd name="T35" fmla="*/ 1968 h 2429"/>
              <a:gd name="T36" fmla="*/ 1975 w 2430"/>
              <a:gd name="T37" fmla="*/ 7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8BB96A"/>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0" name="Rectangle 39">
            <a:extLst>
              <a:ext uri="{FF2B5EF4-FFF2-40B4-BE49-F238E27FC236}">
                <a16:creationId xmlns:a16="http://schemas.microsoft.com/office/drawing/2014/main" id="{9150848B-1477-448B-B97C-C57A9AD7591F}"/>
              </a:ext>
            </a:extLst>
          </p:cNvPr>
          <p:cNvSpPr/>
          <p:nvPr/>
        </p:nvSpPr>
        <p:spPr>
          <a:xfrm>
            <a:off x="8558026" y="495299"/>
            <a:ext cx="1672833" cy="615951"/>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Decide on the approach to the counterfactual</a:t>
            </a:r>
          </a:p>
        </p:txBody>
      </p:sp>
      <p:sp>
        <p:nvSpPr>
          <p:cNvPr id="42" name="AutoShape 6">
            <a:extLst>
              <a:ext uri="{FF2B5EF4-FFF2-40B4-BE49-F238E27FC236}">
                <a16:creationId xmlns:a16="http://schemas.microsoft.com/office/drawing/2014/main" id="{10610308-97FB-4C8C-B18B-386AC95C3BE3}"/>
              </a:ext>
            </a:extLst>
          </p:cNvPr>
          <p:cNvSpPr>
            <a:spLocks noChangeArrowheads="1"/>
          </p:cNvSpPr>
          <p:nvPr/>
        </p:nvSpPr>
        <p:spPr bwMode="gray">
          <a:xfrm>
            <a:off x="7446402" y="495299"/>
            <a:ext cx="1334912" cy="615951"/>
          </a:xfrm>
          <a:prstGeom prst="homePlate">
            <a:avLst>
              <a:gd name="adj" fmla="val 34033"/>
            </a:avLst>
          </a:prstGeom>
          <a:solidFill>
            <a:schemeClr val="tx2"/>
          </a:solidFill>
          <a:ln w="9525">
            <a:solidFill>
              <a:schemeClr val="tx2"/>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3 </a:t>
            </a:r>
          </a:p>
        </p:txBody>
      </p:sp>
    </p:spTree>
    <p:extLst>
      <p:ext uri="{BB962C8B-B14F-4D97-AF65-F5344CB8AC3E}">
        <p14:creationId xmlns:p14="http://schemas.microsoft.com/office/powerpoint/2010/main" val="41125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0954" y="495299"/>
            <a:ext cx="6883673" cy="775301"/>
          </a:xfrm>
        </p:spPr>
        <p:txBody>
          <a:bodyPr/>
          <a:lstStyle/>
          <a:p>
            <a:r>
              <a:rPr lang="en-GB" sz="2000" dirty="0"/>
              <a:t>A mixed-methods approach will be used to collect and analyse evidence to test the theory of change</a:t>
            </a:r>
          </a:p>
        </p:txBody>
      </p:sp>
      <p:grpSp>
        <p:nvGrpSpPr>
          <p:cNvPr id="13" name="Group 12"/>
          <p:cNvGrpSpPr/>
          <p:nvPr/>
        </p:nvGrpSpPr>
        <p:grpSpPr bwMode="gray">
          <a:xfrm>
            <a:off x="450000" y="1517136"/>
            <a:ext cx="9780859" cy="1985556"/>
            <a:chOff x="442913" y="1341438"/>
            <a:chExt cx="5562000" cy="2778783"/>
          </a:xfrm>
        </p:grpSpPr>
        <p:sp>
          <p:nvSpPr>
            <p:cNvPr id="14" name="TextBox 13"/>
            <p:cNvSpPr txBox="1"/>
            <p:nvPr/>
          </p:nvSpPr>
          <p:spPr bwMode="gray">
            <a:xfrm>
              <a:off x="442913" y="1341438"/>
              <a:ext cx="5562000" cy="339791"/>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Using a theory-based approach to test the causal chains in the logic model</a:t>
              </a:r>
            </a:p>
          </p:txBody>
        </p:sp>
        <p:sp>
          <p:nvSpPr>
            <p:cNvPr id="15" name="TextBox 14"/>
            <p:cNvSpPr txBox="1"/>
            <p:nvPr/>
          </p:nvSpPr>
          <p:spPr bwMode="gray">
            <a:xfrm>
              <a:off x="442913" y="1681229"/>
              <a:ext cx="5562000" cy="2438992"/>
            </a:xfrm>
            <a:prstGeom prst="rect">
              <a:avLst/>
            </a:prstGeom>
            <a:noFill/>
            <a:ln w="12700">
              <a:solidFill>
                <a:schemeClr val="accent3"/>
              </a:solidFill>
            </a:ln>
          </p:spPr>
          <p:txBody>
            <a:bodyPr wrap="square" lIns="72000" tIns="72000" rIns="72000" bIns="72000" rtlCol="0">
              <a:noAutofit/>
            </a:bodyPr>
            <a:lstStyle/>
            <a:p>
              <a:pPr lvl="1">
                <a:buSzPct val="100000"/>
                <a:defRPr/>
              </a:pPr>
              <a:r>
                <a:rPr lang="en-GB" sz="1100" dirty="0">
                  <a:solidFill>
                    <a:srgbClr val="37424A"/>
                  </a:solidFill>
                </a:rPr>
                <a:t>As detailed on the previous page, consideration was given to how to approach the counterfactual and it was concluded that a </a:t>
              </a:r>
              <a:r>
                <a:rPr lang="en-GB" sz="1100" b="1" dirty="0">
                  <a:solidFill>
                    <a:srgbClr val="37424A"/>
                  </a:solidFill>
                </a:rPr>
                <a:t>before versus after</a:t>
              </a:r>
              <a:r>
                <a:rPr lang="en-GB" sz="1100" dirty="0">
                  <a:solidFill>
                    <a:srgbClr val="37424A"/>
                  </a:solidFill>
                </a:rPr>
                <a:t> method would be the </a:t>
              </a:r>
              <a:r>
                <a:rPr lang="en-GB" sz="1100" dirty="0"/>
                <a:t>most appropriate </a:t>
              </a:r>
              <a:r>
                <a:rPr lang="en-GB" sz="1100" dirty="0">
                  <a:solidFill>
                    <a:srgbClr val="37424A"/>
                  </a:solidFill>
                </a:rPr>
                <a:t>for the pilot. This requires a detailed understanding of the changes over time in the pilot areas, and evidence of how those changes can be attributed to the pilot. Understanding the casual links within the logic model are especially important in this context.</a:t>
              </a:r>
            </a:p>
            <a:p>
              <a:pPr lvl="1">
                <a:buSzPct val="100000"/>
                <a:defRPr/>
              </a:pPr>
              <a:r>
                <a:rPr lang="en-GB" sz="1100" dirty="0"/>
                <a:t>Recognising that there are limitations in using a before versus after approach (namely, other factors may influence outcomes in the pilot areas) to bolster the rigour of the analysis, the evaluation will adopt a mixed-methods approach including:</a:t>
              </a:r>
            </a:p>
            <a:p>
              <a:pPr lvl="2">
                <a:buSzPct val="100000"/>
                <a:defRPr/>
              </a:pPr>
              <a:r>
                <a:rPr lang="en-GB" sz="1100" dirty="0">
                  <a:solidFill>
                    <a:srgbClr val="37424A"/>
                  </a:solidFill>
                </a:rPr>
                <a:t>Quantitative analysis of data collected by the pilot teams;</a:t>
              </a:r>
            </a:p>
            <a:p>
              <a:pPr lvl="2">
                <a:buSzPct val="100000"/>
                <a:defRPr/>
              </a:pPr>
              <a:r>
                <a:rPr lang="en-GB" sz="1100" dirty="0">
                  <a:solidFill>
                    <a:srgbClr val="37424A"/>
                  </a:solidFill>
                </a:rPr>
                <a:t>Qualitative analysis from fieldwork undertaken in the pilot areas; and </a:t>
              </a:r>
            </a:p>
            <a:p>
              <a:pPr lvl="2">
                <a:buSzPct val="100000"/>
                <a:defRPr/>
              </a:pPr>
              <a:r>
                <a:rPr lang="en-GB" sz="1100" dirty="0">
                  <a:solidFill>
                    <a:srgbClr val="37424A"/>
                  </a:solidFill>
                </a:rPr>
                <a:t>Secondary data analysis</a:t>
              </a:r>
            </a:p>
            <a:p>
              <a:pPr marL="180975" lvl="2" indent="0">
                <a:buSzPct val="100000"/>
                <a:buNone/>
                <a:defRPr/>
              </a:pPr>
              <a:endParaRPr lang="en-GB" sz="1200" dirty="0">
                <a:solidFill>
                  <a:srgbClr val="37424A"/>
                </a:solidFill>
              </a:endParaRPr>
            </a:p>
          </p:txBody>
        </p:sp>
      </p:grpSp>
      <p:grpSp>
        <p:nvGrpSpPr>
          <p:cNvPr id="6" name="Group 5">
            <a:extLst>
              <a:ext uri="{FF2B5EF4-FFF2-40B4-BE49-F238E27FC236}">
                <a16:creationId xmlns:a16="http://schemas.microsoft.com/office/drawing/2014/main" id="{C11E9F86-C026-4DE0-A03A-2F172456DA44}"/>
              </a:ext>
            </a:extLst>
          </p:cNvPr>
          <p:cNvGrpSpPr/>
          <p:nvPr/>
        </p:nvGrpSpPr>
        <p:grpSpPr>
          <a:xfrm>
            <a:off x="455483" y="4010746"/>
            <a:ext cx="9775376" cy="2612362"/>
            <a:chOff x="-161219" y="3247070"/>
            <a:chExt cx="9775376" cy="2178012"/>
          </a:xfrm>
        </p:grpSpPr>
        <p:grpSp>
          <p:nvGrpSpPr>
            <p:cNvPr id="22" name="Group 21">
              <a:extLst>
                <a:ext uri="{FF2B5EF4-FFF2-40B4-BE49-F238E27FC236}">
                  <a16:creationId xmlns:a16="http://schemas.microsoft.com/office/drawing/2014/main" id="{8AE62394-3DF9-4BB0-A2B3-5DADEC3BB882}"/>
                </a:ext>
              </a:extLst>
            </p:cNvPr>
            <p:cNvGrpSpPr/>
            <p:nvPr/>
          </p:nvGrpSpPr>
          <p:grpSpPr bwMode="gray">
            <a:xfrm>
              <a:off x="3215956" y="3247734"/>
              <a:ext cx="3026496" cy="2177348"/>
              <a:chOff x="1064520" y="-579774"/>
              <a:chExt cx="7790141" cy="2722579"/>
            </a:xfrm>
          </p:grpSpPr>
          <p:sp>
            <p:nvSpPr>
              <p:cNvPr id="23" name="TextBox 22">
                <a:extLst>
                  <a:ext uri="{FF2B5EF4-FFF2-40B4-BE49-F238E27FC236}">
                    <a16:creationId xmlns:a16="http://schemas.microsoft.com/office/drawing/2014/main" id="{9BCD78C4-DBF5-4CEF-9DE4-05BFCF314EF8}"/>
                  </a:ext>
                </a:extLst>
              </p:cNvPr>
              <p:cNvSpPr txBox="1"/>
              <p:nvPr/>
            </p:nvSpPr>
            <p:spPr bwMode="gray">
              <a:xfrm>
                <a:off x="1064520" y="-579774"/>
                <a:ext cx="7790141" cy="272974"/>
              </a:xfrm>
              <a:prstGeom prst="rect">
                <a:avLst/>
              </a:prstGeom>
              <a:solidFill>
                <a:schemeClr val="accent2"/>
              </a:solidFill>
              <a:ln w="12700">
                <a:solidFill>
                  <a:schemeClr val="accent2"/>
                </a:solidFill>
              </a:ln>
            </p:spPr>
            <p:txBody>
              <a:bodyPr wrap="square" lIns="72000" tIns="72000" rIns="72000" bIns="72000" rtlCol="0" anchor="ctr" anchorCtr="0">
                <a:noAutofit/>
              </a:bodyPr>
              <a:lstStyle/>
              <a:p>
                <a:r>
                  <a:rPr lang="en-GB" sz="1200" dirty="0"/>
                  <a:t>Qualitative data analysis</a:t>
                </a:r>
                <a:endParaRPr lang="en-GB" sz="1200" dirty="0">
                  <a:solidFill>
                    <a:schemeClr val="bg1"/>
                  </a:solidFill>
                </a:endParaRPr>
              </a:p>
            </p:txBody>
          </p:sp>
          <p:sp>
            <p:nvSpPr>
              <p:cNvPr id="24" name="TextBox 23">
                <a:extLst>
                  <a:ext uri="{FF2B5EF4-FFF2-40B4-BE49-F238E27FC236}">
                    <a16:creationId xmlns:a16="http://schemas.microsoft.com/office/drawing/2014/main" id="{87444BBB-B755-4776-9AFB-DEE384E17C39}"/>
                  </a:ext>
                </a:extLst>
              </p:cNvPr>
              <p:cNvSpPr txBox="1"/>
              <p:nvPr/>
            </p:nvSpPr>
            <p:spPr bwMode="gray">
              <a:xfrm>
                <a:off x="1064520" y="-309789"/>
                <a:ext cx="7790138" cy="2452594"/>
              </a:xfrm>
              <a:prstGeom prst="rect">
                <a:avLst/>
              </a:prstGeom>
              <a:noFill/>
              <a:ln w="12700">
                <a:solidFill>
                  <a:schemeClr val="accent2"/>
                </a:solidFill>
              </a:ln>
            </p:spPr>
            <p:txBody>
              <a:bodyPr wrap="square" lIns="72000" tIns="72000" rIns="72000" bIns="72000" rtlCol="0">
                <a:noAutofit/>
              </a:bodyPr>
              <a:lstStyle/>
              <a:p>
                <a:pPr marL="0" lvl="1" indent="0">
                  <a:buSzPct val="100000"/>
                  <a:buNone/>
                  <a:defRPr/>
                </a:pPr>
                <a:r>
                  <a:rPr lang="en-GB" sz="1100" dirty="0">
                    <a:solidFill>
                      <a:srgbClr val="37424A"/>
                    </a:solidFill>
                    <a:latin typeface="Arial" panose="020B0604020202020204" pitchFamily="34" charset="0"/>
                  </a:rPr>
                  <a:t>Qualitative evidence will be gathered through carefully designed interviews. These interviews will be carried out at the beginning of the pilot, at the interim report stage and at completion.</a:t>
                </a:r>
              </a:p>
              <a:p>
                <a:pPr marL="0" lvl="1" indent="0">
                  <a:buSzPct val="100000"/>
                  <a:buNone/>
                  <a:defRPr/>
                </a:pPr>
                <a:r>
                  <a:rPr lang="en-GB" sz="1100" dirty="0">
                    <a:solidFill>
                      <a:srgbClr val="37424A"/>
                    </a:solidFill>
                    <a:latin typeface="Arial" panose="020B0604020202020204" pitchFamily="34" charset="0"/>
                  </a:rPr>
                  <a:t>The focus will be on understanding the local context to identify the additional impact of the pilot interventions.</a:t>
                </a:r>
              </a:p>
              <a:p>
                <a:pPr marL="0" lvl="1" indent="0">
                  <a:buSzPct val="100000"/>
                  <a:buNone/>
                  <a:defRPr/>
                </a:pPr>
                <a:endParaRPr lang="en-GB" sz="1200" dirty="0">
                  <a:solidFill>
                    <a:srgbClr val="37424A"/>
                  </a:solidFill>
                  <a:latin typeface="Arial" panose="020B0604020202020204" pitchFamily="34" charset="0"/>
                </a:endParaRPr>
              </a:p>
            </p:txBody>
          </p:sp>
        </p:grpSp>
        <p:grpSp>
          <p:nvGrpSpPr>
            <p:cNvPr id="26" name="Group 25">
              <a:extLst>
                <a:ext uri="{FF2B5EF4-FFF2-40B4-BE49-F238E27FC236}">
                  <a16:creationId xmlns:a16="http://schemas.microsoft.com/office/drawing/2014/main" id="{4BE83EB3-DB04-4064-AB77-EBCD86E90102}"/>
                </a:ext>
              </a:extLst>
            </p:cNvPr>
            <p:cNvGrpSpPr/>
            <p:nvPr/>
          </p:nvGrpSpPr>
          <p:grpSpPr bwMode="gray">
            <a:xfrm>
              <a:off x="6587662" y="3247070"/>
              <a:ext cx="3026495" cy="2178012"/>
              <a:chOff x="16212938" y="-580605"/>
              <a:chExt cx="7790138" cy="2723410"/>
            </a:xfrm>
          </p:grpSpPr>
          <p:sp>
            <p:nvSpPr>
              <p:cNvPr id="27" name="TextBox 26">
                <a:extLst>
                  <a:ext uri="{FF2B5EF4-FFF2-40B4-BE49-F238E27FC236}">
                    <a16:creationId xmlns:a16="http://schemas.microsoft.com/office/drawing/2014/main" id="{98D63A15-6018-4F9C-B72C-0F85A84F65C7}"/>
                  </a:ext>
                </a:extLst>
              </p:cNvPr>
              <p:cNvSpPr txBox="1"/>
              <p:nvPr/>
            </p:nvSpPr>
            <p:spPr bwMode="gray">
              <a:xfrm>
                <a:off x="16212938" y="-580605"/>
                <a:ext cx="7790136" cy="269987"/>
              </a:xfrm>
              <a:prstGeom prst="rect">
                <a:avLst/>
              </a:prstGeom>
              <a:solidFill>
                <a:schemeClr val="accent2"/>
              </a:solidFill>
              <a:ln w="12700">
                <a:solidFill>
                  <a:schemeClr val="accent2"/>
                </a:solidFill>
              </a:ln>
            </p:spPr>
            <p:txBody>
              <a:bodyPr wrap="square" lIns="72000" tIns="72000" rIns="72000" bIns="72000" rtlCol="0" anchor="ctr" anchorCtr="0">
                <a:noAutofit/>
              </a:bodyPr>
              <a:lstStyle/>
              <a:p>
                <a:r>
                  <a:rPr lang="en-GB" sz="1200" dirty="0"/>
                  <a:t>Secondary data analysis</a:t>
                </a:r>
                <a:endParaRPr lang="en-GB" sz="1200" dirty="0">
                  <a:solidFill>
                    <a:schemeClr val="bg1"/>
                  </a:solidFill>
                </a:endParaRPr>
              </a:p>
            </p:txBody>
          </p:sp>
          <p:sp>
            <p:nvSpPr>
              <p:cNvPr id="28" name="TextBox 27">
                <a:extLst>
                  <a:ext uri="{FF2B5EF4-FFF2-40B4-BE49-F238E27FC236}">
                    <a16:creationId xmlns:a16="http://schemas.microsoft.com/office/drawing/2014/main" id="{70434A3B-5BC0-4696-90F7-C162EE198475}"/>
                  </a:ext>
                </a:extLst>
              </p:cNvPr>
              <p:cNvSpPr txBox="1"/>
              <p:nvPr/>
            </p:nvSpPr>
            <p:spPr bwMode="gray">
              <a:xfrm>
                <a:off x="16212938" y="-310620"/>
                <a:ext cx="7790138" cy="2453425"/>
              </a:xfrm>
              <a:prstGeom prst="rect">
                <a:avLst/>
              </a:prstGeom>
              <a:noFill/>
              <a:ln w="12700">
                <a:solidFill>
                  <a:schemeClr val="accent2"/>
                </a:solidFill>
              </a:ln>
            </p:spPr>
            <p:txBody>
              <a:bodyPr wrap="square" lIns="72000" tIns="72000" rIns="72000" bIns="72000" rtlCol="0">
                <a:noAutofit/>
              </a:bodyPr>
              <a:lstStyle/>
              <a:p>
                <a:pPr marL="0" lvl="1" indent="0">
                  <a:buSzPct val="100000"/>
                  <a:buNone/>
                  <a:defRPr/>
                </a:pPr>
                <a:r>
                  <a:rPr lang="en-GB" sz="1100" dirty="0">
                    <a:solidFill>
                      <a:srgbClr val="37424A"/>
                    </a:solidFill>
                    <a:latin typeface="Arial" panose="020B0604020202020204" pitchFamily="34" charset="0"/>
                  </a:rPr>
                  <a:t>The approach will also be supplemented by comparisons using secondary published data sets. This exploratory analysis will be used to investigate whether some comparisons can be made with other areas in a more generic sense.</a:t>
                </a:r>
              </a:p>
              <a:p>
                <a:pPr marL="0" lvl="1" indent="0">
                  <a:buSzPct val="100000"/>
                  <a:buNone/>
                  <a:defRPr/>
                </a:pPr>
                <a:r>
                  <a:rPr lang="en-GB" sz="1100" dirty="0">
                    <a:solidFill>
                      <a:srgbClr val="37424A"/>
                    </a:solidFill>
                    <a:latin typeface="Arial" panose="020B0604020202020204" pitchFamily="34" charset="0"/>
                  </a:rPr>
                  <a:t>This could include: (i) within pilot area comparisons against places of worship not receiving support, or (ii) indicative comparisons against national or regional averages. The feasibility of this analysis will be explored as data becomes available during the pilot.</a:t>
                </a:r>
                <a:endParaRPr lang="en-GB" sz="1100" dirty="0">
                  <a:solidFill>
                    <a:srgbClr val="FF0000"/>
                  </a:solidFill>
                  <a:latin typeface="Arial" panose="020B0604020202020204" pitchFamily="34" charset="0"/>
                </a:endParaRPr>
              </a:p>
            </p:txBody>
          </p:sp>
        </p:grpSp>
        <p:grpSp>
          <p:nvGrpSpPr>
            <p:cNvPr id="29" name="Group 28">
              <a:extLst>
                <a:ext uri="{FF2B5EF4-FFF2-40B4-BE49-F238E27FC236}">
                  <a16:creationId xmlns:a16="http://schemas.microsoft.com/office/drawing/2014/main" id="{CC808747-9BB8-4E54-980B-065861480892}"/>
                </a:ext>
              </a:extLst>
            </p:cNvPr>
            <p:cNvGrpSpPr/>
            <p:nvPr/>
          </p:nvGrpSpPr>
          <p:grpSpPr bwMode="gray">
            <a:xfrm>
              <a:off x="-161219" y="3247734"/>
              <a:ext cx="3026494" cy="2177348"/>
              <a:chOff x="-4467171" y="1715781"/>
              <a:chExt cx="7790131" cy="2730956"/>
            </a:xfrm>
          </p:grpSpPr>
          <p:sp>
            <p:nvSpPr>
              <p:cNvPr id="30" name="TextBox 29">
                <a:extLst>
                  <a:ext uri="{FF2B5EF4-FFF2-40B4-BE49-F238E27FC236}">
                    <a16:creationId xmlns:a16="http://schemas.microsoft.com/office/drawing/2014/main" id="{03C2ADCB-B7B4-416C-BE0D-95458C0710E7}"/>
                  </a:ext>
                </a:extLst>
              </p:cNvPr>
              <p:cNvSpPr txBox="1"/>
              <p:nvPr/>
            </p:nvSpPr>
            <p:spPr bwMode="gray">
              <a:xfrm>
                <a:off x="-4467171" y="1715781"/>
                <a:ext cx="7790131" cy="269984"/>
              </a:xfrm>
              <a:prstGeom prst="rect">
                <a:avLst/>
              </a:prstGeom>
              <a:solidFill>
                <a:schemeClr val="accent2"/>
              </a:solidFill>
              <a:ln w="12700">
                <a:solidFill>
                  <a:schemeClr val="accent2"/>
                </a:solidFill>
              </a:ln>
            </p:spPr>
            <p:txBody>
              <a:bodyPr wrap="square" lIns="72000" tIns="72000" rIns="72000" bIns="72000" rtlCol="0" anchor="ctr" anchorCtr="0">
                <a:noAutofit/>
              </a:bodyPr>
              <a:lstStyle/>
              <a:p>
                <a:r>
                  <a:rPr lang="en-GB" sz="1200" dirty="0"/>
                  <a:t>Quantitative analysis</a:t>
                </a:r>
                <a:endParaRPr lang="en-GB" sz="1200" dirty="0">
                  <a:solidFill>
                    <a:schemeClr val="bg1"/>
                  </a:solidFill>
                </a:endParaRPr>
              </a:p>
            </p:txBody>
          </p:sp>
          <p:sp>
            <p:nvSpPr>
              <p:cNvPr id="31" name="TextBox 30">
                <a:extLst>
                  <a:ext uri="{FF2B5EF4-FFF2-40B4-BE49-F238E27FC236}">
                    <a16:creationId xmlns:a16="http://schemas.microsoft.com/office/drawing/2014/main" id="{12FDBA20-1FDB-4606-96B6-1B957030ECCC}"/>
                  </a:ext>
                </a:extLst>
              </p:cNvPr>
              <p:cNvSpPr txBox="1"/>
              <p:nvPr/>
            </p:nvSpPr>
            <p:spPr bwMode="gray">
              <a:xfrm>
                <a:off x="-4467171" y="1987993"/>
                <a:ext cx="7790131" cy="2458744"/>
              </a:xfrm>
              <a:prstGeom prst="rect">
                <a:avLst/>
              </a:prstGeom>
              <a:noFill/>
              <a:ln w="12700">
                <a:solidFill>
                  <a:schemeClr val="accent2"/>
                </a:solidFill>
              </a:ln>
            </p:spPr>
            <p:txBody>
              <a:bodyPr wrap="square" lIns="72000" tIns="72000" rIns="72000" bIns="72000" rtlCol="0">
                <a:noAutofit/>
              </a:bodyPr>
              <a:lstStyle/>
              <a:p>
                <a:pPr marL="0" lvl="1" indent="0">
                  <a:buSzPct val="100000"/>
                  <a:buNone/>
                  <a:defRPr/>
                </a:pPr>
                <a:r>
                  <a:rPr lang="en-GB" sz="1000" dirty="0">
                    <a:solidFill>
                      <a:srgbClr val="37424A"/>
                    </a:solidFill>
                    <a:latin typeface="Arial" panose="020B0604020202020204" pitchFamily="34" charset="0"/>
                  </a:rPr>
                  <a:t>Analysis of quantitative indicator data collected at regular intervals throughout the pilot by FSOs, CDAs, HE and the Churches Conservation Trust.</a:t>
                </a:r>
              </a:p>
              <a:p>
                <a:pPr marL="0" lvl="1" indent="0">
                  <a:buSzPct val="100000"/>
                  <a:buNone/>
                  <a:defRPr/>
                </a:pPr>
                <a:r>
                  <a:rPr lang="en-GB" sz="1000" dirty="0">
                    <a:solidFill>
                      <a:srgbClr val="37424A"/>
                    </a:solidFill>
                    <a:latin typeface="Arial" panose="020B0604020202020204" pitchFamily="34" charset="0"/>
                  </a:rPr>
                  <a:t>Data will mainly be collected from those places of worship receiving support through the pilot.</a:t>
                </a:r>
              </a:p>
            </p:txBody>
          </p:sp>
        </p:grpSp>
      </p:grpSp>
      <p:sp>
        <p:nvSpPr>
          <p:cNvPr id="25" name="Rectangle 24">
            <a:extLst>
              <a:ext uri="{FF2B5EF4-FFF2-40B4-BE49-F238E27FC236}">
                <a16:creationId xmlns:a16="http://schemas.microsoft.com/office/drawing/2014/main" id="{74AE3398-16CB-4460-8594-203652A994AE}"/>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34" name="AutoShape 6">
            <a:extLst>
              <a:ext uri="{FF2B5EF4-FFF2-40B4-BE49-F238E27FC236}">
                <a16:creationId xmlns:a16="http://schemas.microsoft.com/office/drawing/2014/main" id="{2A9F0704-938C-4117-9F25-5F493F9A0C99}"/>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
        <p:nvSpPr>
          <p:cNvPr id="35" name="Isosceles Triangle 34">
            <a:extLst>
              <a:ext uri="{FF2B5EF4-FFF2-40B4-BE49-F238E27FC236}">
                <a16:creationId xmlns:a16="http://schemas.microsoft.com/office/drawing/2014/main" id="{B635A0AD-8FC6-42AE-9037-2F7AD2158BB3}"/>
              </a:ext>
            </a:extLst>
          </p:cNvPr>
          <p:cNvSpPr/>
          <p:nvPr/>
        </p:nvSpPr>
        <p:spPr>
          <a:xfrm rot="10800000">
            <a:off x="2352466" y="3653619"/>
            <a:ext cx="5975926" cy="1610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algn="ctr" defTabSz="883608">
              <a:spcBef>
                <a:spcPts val="220"/>
              </a:spcBef>
              <a:spcAft>
                <a:spcPts val="220"/>
              </a:spcAft>
            </a:pPr>
            <a:endParaRPr lang="en-GB" sz="1984" dirty="0">
              <a:solidFill>
                <a:prstClr val="white"/>
              </a:solidFill>
              <a:latin typeface="Arial"/>
            </a:endParaRPr>
          </a:p>
        </p:txBody>
      </p:sp>
    </p:spTree>
    <p:extLst>
      <p:ext uri="{BB962C8B-B14F-4D97-AF65-F5344CB8AC3E}">
        <p14:creationId xmlns:p14="http://schemas.microsoft.com/office/powerpoint/2010/main" val="81027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033C-2CF1-47C6-A6C2-67BD5C911788}"/>
              </a:ext>
            </a:extLst>
          </p:cNvPr>
          <p:cNvSpPr>
            <a:spLocks noGrp="1"/>
          </p:cNvSpPr>
          <p:nvPr>
            <p:ph type="title"/>
          </p:nvPr>
        </p:nvSpPr>
        <p:spPr>
          <a:xfrm>
            <a:off x="450001" y="431799"/>
            <a:ext cx="6874435" cy="775301"/>
          </a:xfrm>
        </p:spPr>
        <p:txBody>
          <a:bodyPr/>
          <a:lstStyle/>
          <a:p>
            <a:r>
              <a:rPr lang="en-GB" sz="2000" dirty="0"/>
              <a:t>Indicators will be used to test the progress hypothesised in the logic model</a:t>
            </a:r>
          </a:p>
        </p:txBody>
      </p:sp>
      <p:sp>
        <p:nvSpPr>
          <p:cNvPr id="5" name="Rectangle 4">
            <a:extLst>
              <a:ext uri="{FF2B5EF4-FFF2-40B4-BE49-F238E27FC236}">
                <a16:creationId xmlns:a16="http://schemas.microsoft.com/office/drawing/2014/main" id="{72FD1486-06E7-4E29-A5C9-5749C31B4EC7}"/>
              </a:ext>
            </a:extLst>
          </p:cNvPr>
          <p:cNvSpPr/>
          <p:nvPr/>
        </p:nvSpPr>
        <p:spPr>
          <a:xfrm>
            <a:off x="455477" y="1386955"/>
            <a:ext cx="9775380" cy="92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100" dirty="0">
                <a:solidFill>
                  <a:schemeClr val="tx1"/>
                </a:solidFill>
              </a:rPr>
              <a:t>An initial list of indicators was developed that can be collected over the course of the pilot to test the ‘theory of change’ set out in the logic model (step 2), using the quantitative and qualitative evidence collected. In line with the logic model, the indicators were separated into three broad categories (below). Information on pilot inputs and activities will also be collected throughout.</a:t>
            </a:r>
          </a:p>
        </p:txBody>
      </p:sp>
      <p:grpSp>
        <p:nvGrpSpPr>
          <p:cNvPr id="9" name="Group 8">
            <a:extLst>
              <a:ext uri="{FF2B5EF4-FFF2-40B4-BE49-F238E27FC236}">
                <a16:creationId xmlns:a16="http://schemas.microsoft.com/office/drawing/2014/main" id="{E56AA8A9-F2FA-43FF-BC81-7EC6CEA43A06}"/>
              </a:ext>
            </a:extLst>
          </p:cNvPr>
          <p:cNvGrpSpPr/>
          <p:nvPr/>
        </p:nvGrpSpPr>
        <p:grpSpPr bwMode="gray">
          <a:xfrm>
            <a:off x="460955" y="2620524"/>
            <a:ext cx="3048863" cy="1766750"/>
            <a:chOff x="442913" y="1308288"/>
            <a:chExt cx="5562000" cy="4212931"/>
          </a:xfrm>
        </p:grpSpPr>
        <p:sp>
          <p:nvSpPr>
            <p:cNvPr id="10" name="TextBox 9">
              <a:extLst>
                <a:ext uri="{FF2B5EF4-FFF2-40B4-BE49-F238E27FC236}">
                  <a16:creationId xmlns:a16="http://schemas.microsoft.com/office/drawing/2014/main" id="{27075BCD-CC29-406C-ABC1-4E57A1C44030}"/>
                </a:ext>
              </a:extLst>
            </p:cNvPr>
            <p:cNvSpPr txBox="1"/>
            <p:nvPr/>
          </p:nvSpPr>
          <p:spPr bwMode="gray">
            <a:xfrm>
              <a:off x="442913" y="1308288"/>
              <a:ext cx="5562000" cy="39015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r>
                <a:rPr lang="en-GB" sz="1100" dirty="0">
                  <a:solidFill>
                    <a:schemeClr val="bg1"/>
                  </a:solidFill>
                </a:rPr>
                <a:t>Output indicators</a:t>
              </a:r>
            </a:p>
          </p:txBody>
        </p:sp>
        <p:sp>
          <p:nvSpPr>
            <p:cNvPr id="11" name="TextBox 10">
              <a:extLst>
                <a:ext uri="{FF2B5EF4-FFF2-40B4-BE49-F238E27FC236}">
                  <a16:creationId xmlns:a16="http://schemas.microsoft.com/office/drawing/2014/main" id="{CFA81950-372A-411A-BC29-E0D000D7DE45}"/>
                </a:ext>
              </a:extLst>
            </p:cNvPr>
            <p:cNvSpPr txBox="1"/>
            <p:nvPr/>
          </p:nvSpPr>
          <p:spPr bwMode="gray">
            <a:xfrm>
              <a:off x="442913" y="1665286"/>
              <a:ext cx="5562000" cy="3855933"/>
            </a:xfrm>
            <a:prstGeom prst="rect">
              <a:avLst/>
            </a:prstGeom>
            <a:noFill/>
            <a:ln w="12700">
              <a:solidFill>
                <a:schemeClr val="accent3"/>
              </a:solidFill>
            </a:ln>
          </p:spPr>
          <p:txBody>
            <a:bodyPr wrap="square" lIns="72000" tIns="72000" rIns="72000" bIns="72000" rtlCol="0">
              <a:noAutofit/>
            </a:bodyPr>
            <a:lstStyle/>
            <a:p>
              <a:r>
                <a:rPr lang="en-GB" sz="1100" dirty="0"/>
                <a:t>Typically </a:t>
              </a:r>
              <a:r>
                <a:rPr lang="en-GB" sz="1100" b="1" dirty="0"/>
                <a:t>short</a:t>
              </a:r>
              <a:r>
                <a:rPr lang="en-GB" sz="1100" dirty="0"/>
                <a:t> term focussed, used to determine whether the pilot is operating in the way expected. These indicators are divided into the four different strands of the pilot:</a:t>
              </a:r>
            </a:p>
            <a:p>
              <a:pPr marL="342900" indent="-342900">
                <a:buFont typeface="+mj-lt"/>
                <a:buAutoNum type="arabicPeriod"/>
              </a:pPr>
              <a:r>
                <a:rPr lang="en-GB" sz="1100" dirty="0"/>
                <a:t>Minor repair fund</a:t>
              </a:r>
            </a:p>
            <a:p>
              <a:pPr marL="342900" indent="-342900">
                <a:buFont typeface="+mj-lt"/>
                <a:buAutoNum type="arabicPeriod"/>
              </a:pPr>
              <a:r>
                <a:rPr lang="en-GB" sz="1100" dirty="0"/>
                <a:t>FSOs</a:t>
              </a:r>
            </a:p>
            <a:p>
              <a:pPr marL="342900" indent="-342900">
                <a:buFont typeface="+mj-lt"/>
                <a:buAutoNum type="arabicPeriod"/>
              </a:pPr>
              <a:r>
                <a:rPr lang="en-GB" sz="1100" dirty="0"/>
                <a:t>CDAs</a:t>
              </a:r>
            </a:p>
            <a:p>
              <a:pPr marL="342900" indent="-342900">
                <a:buFont typeface="+mj-lt"/>
                <a:buAutoNum type="arabicPeriod"/>
              </a:pPr>
              <a:r>
                <a:rPr lang="en-GB" sz="1100" dirty="0"/>
                <a:t>Workshops</a:t>
              </a:r>
            </a:p>
          </p:txBody>
        </p:sp>
      </p:grpSp>
      <p:sp>
        <p:nvSpPr>
          <p:cNvPr id="28" name="AutoShape 13">
            <a:extLst>
              <a:ext uri="{FF2B5EF4-FFF2-40B4-BE49-F238E27FC236}">
                <a16:creationId xmlns:a16="http://schemas.microsoft.com/office/drawing/2014/main" id="{CC7E8D2B-E0E4-416E-8B7F-182FA8D22B9C}"/>
              </a:ext>
            </a:extLst>
          </p:cNvPr>
          <p:cNvSpPr>
            <a:spLocks noChangeArrowheads="1"/>
          </p:cNvSpPr>
          <p:nvPr/>
        </p:nvSpPr>
        <p:spPr bwMode="gray">
          <a:xfrm rot="16200000" flipH="1" flipV="1">
            <a:off x="1863442" y="2160049"/>
            <a:ext cx="24388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31" name="AutoShape 13">
            <a:extLst>
              <a:ext uri="{FF2B5EF4-FFF2-40B4-BE49-F238E27FC236}">
                <a16:creationId xmlns:a16="http://schemas.microsoft.com/office/drawing/2014/main" id="{4A580BD1-7092-4BEA-8D46-77177062758F}"/>
              </a:ext>
            </a:extLst>
          </p:cNvPr>
          <p:cNvSpPr>
            <a:spLocks noChangeArrowheads="1"/>
          </p:cNvSpPr>
          <p:nvPr/>
        </p:nvSpPr>
        <p:spPr bwMode="gray">
          <a:xfrm rot="16200000" flipH="1" flipV="1">
            <a:off x="5218485" y="2160048"/>
            <a:ext cx="243884"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32" name="AutoShape 13">
            <a:extLst>
              <a:ext uri="{FF2B5EF4-FFF2-40B4-BE49-F238E27FC236}">
                <a16:creationId xmlns:a16="http://schemas.microsoft.com/office/drawing/2014/main" id="{DA278FEE-064B-4845-A4E3-3FFA8DCCDDE4}"/>
              </a:ext>
            </a:extLst>
          </p:cNvPr>
          <p:cNvSpPr>
            <a:spLocks noChangeArrowheads="1"/>
          </p:cNvSpPr>
          <p:nvPr/>
        </p:nvSpPr>
        <p:spPr bwMode="gray">
          <a:xfrm rot="16200000" flipH="1" flipV="1">
            <a:off x="8584483" y="2160049"/>
            <a:ext cx="24388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grpSp>
        <p:nvGrpSpPr>
          <p:cNvPr id="33" name="Group 32">
            <a:extLst>
              <a:ext uri="{FF2B5EF4-FFF2-40B4-BE49-F238E27FC236}">
                <a16:creationId xmlns:a16="http://schemas.microsoft.com/office/drawing/2014/main" id="{5C2E00EA-E117-42D5-9E6E-0141EA872DFB}"/>
              </a:ext>
            </a:extLst>
          </p:cNvPr>
          <p:cNvGrpSpPr/>
          <p:nvPr/>
        </p:nvGrpSpPr>
        <p:grpSpPr bwMode="gray">
          <a:xfrm>
            <a:off x="3821475" y="2613902"/>
            <a:ext cx="3048863" cy="1773372"/>
            <a:chOff x="442913" y="1308288"/>
            <a:chExt cx="5562000" cy="4179781"/>
          </a:xfrm>
        </p:grpSpPr>
        <p:sp>
          <p:nvSpPr>
            <p:cNvPr id="34" name="TextBox 33">
              <a:extLst>
                <a:ext uri="{FF2B5EF4-FFF2-40B4-BE49-F238E27FC236}">
                  <a16:creationId xmlns:a16="http://schemas.microsoft.com/office/drawing/2014/main" id="{1CE0EB8C-6783-42DF-A730-FA806AE4764E}"/>
                </a:ext>
              </a:extLst>
            </p:cNvPr>
            <p:cNvSpPr txBox="1"/>
            <p:nvPr/>
          </p:nvSpPr>
          <p:spPr bwMode="gray">
            <a:xfrm>
              <a:off x="442913" y="1308288"/>
              <a:ext cx="5562000" cy="39015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r>
                <a:rPr lang="en-GB" sz="1100" dirty="0">
                  <a:solidFill>
                    <a:schemeClr val="bg1"/>
                  </a:solidFill>
                </a:rPr>
                <a:t>Outcome indicators</a:t>
              </a:r>
            </a:p>
          </p:txBody>
        </p:sp>
        <p:sp>
          <p:nvSpPr>
            <p:cNvPr id="35" name="TextBox 34">
              <a:extLst>
                <a:ext uri="{FF2B5EF4-FFF2-40B4-BE49-F238E27FC236}">
                  <a16:creationId xmlns:a16="http://schemas.microsoft.com/office/drawing/2014/main" id="{154EBF46-DA9A-47A3-A514-243786528CBD}"/>
                </a:ext>
              </a:extLst>
            </p:cNvPr>
            <p:cNvSpPr txBox="1"/>
            <p:nvPr/>
          </p:nvSpPr>
          <p:spPr bwMode="gray">
            <a:xfrm>
              <a:off x="442913" y="1665285"/>
              <a:ext cx="5562000" cy="3822784"/>
            </a:xfrm>
            <a:prstGeom prst="rect">
              <a:avLst/>
            </a:prstGeom>
            <a:noFill/>
            <a:ln w="12700">
              <a:solidFill>
                <a:schemeClr val="accent3"/>
              </a:solidFill>
            </a:ln>
          </p:spPr>
          <p:txBody>
            <a:bodyPr wrap="square" lIns="72000" tIns="72000" rIns="72000" bIns="72000" rtlCol="0">
              <a:noAutofit/>
            </a:bodyPr>
            <a:lstStyle/>
            <a:p>
              <a:r>
                <a:rPr lang="en-GB" sz="1100" dirty="0"/>
                <a:t>Typically </a:t>
              </a:r>
              <a:r>
                <a:rPr lang="en-GB" sz="1100" b="1" dirty="0"/>
                <a:t>medium</a:t>
              </a:r>
              <a:r>
                <a:rPr lang="en-GB" sz="1100" dirty="0"/>
                <a:t> term focussed, following on from the outputs. A common set of outcomes is used to recognise the interactions between the strands of the pilot. Outcomes are split into three categories:</a:t>
              </a:r>
            </a:p>
            <a:p>
              <a:pPr marL="342900" indent="-342900">
                <a:buFont typeface="+mj-lt"/>
                <a:buAutoNum type="arabicPeriod"/>
              </a:pPr>
              <a:r>
                <a:rPr lang="en-GB" sz="1100" dirty="0"/>
                <a:t>Capacity</a:t>
              </a:r>
            </a:p>
            <a:p>
              <a:pPr marL="342900" indent="-342900">
                <a:buFont typeface="+mj-lt"/>
                <a:buAutoNum type="arabicPeriod"/>
              </a:pPr>
              <a:r>
                <a:rPr lang="en-GB" sz="1100" dirty="0"/>
                <a:t>Maintenance</a:t>
              </a:r>
            </a:p>
            <a:p>
              <a:pPr marL="342900" indent="-342900">
                <a:buFont typeface="+mj-lt"/>
                <a:buAutoNum type="arabicPeriod"/>
              </a:pPr>
              <a:r>
                <a:rPr lang="en-GB" sz="1100" dirty="0"/>
                <a:t>Community</a:t>
              </a:r>
            </a:p>
          </p:txBody>
        </p:sp>
      </p:grpSp>
      <p:grpSp>
        <p:nvGrpSpPr>
          <p:cNvPr id="36" name="Group 35">
            <a:extLst>
              <a:ext uri="{FF2B5EF4-FFF2-40B4-BE49-F238E27FC236}">
                <a16:creationId xmlns:a16="http://schemas.microsoft.com/office/drawing/2014/main" id="{3F007234-25FD-4B81-8B43-4FB6A3DBECAE}"/>
              </a:ext>
            </a:extLst>
          </p:cNvPr>
          <p:cNvGrpSpPr/>
          <p:nvPr/>
        </p:nvGrpSpPr>
        <p:grpSpPr bwMode="gray">
          <a:xfrm>
            <a:off x="7181996" y="2613901"/>
            <a:ext cx="3048863" cy="1773373"/>
            <a:chOff x="442913" y="1308288"/>
            <a:chExt cx="5562000" cy="4212929"/>
          </a:xfrm>
        </p:grpSpPr>
        <p:sp>
          <p:nvSpPr>
            <p:cNvPr id="37" name="TextBox 36">
              <a:extLst>
                <a:ext uri="{FF2B5EF4-FFF2-40B4-BE49-F238E27FC236}">
                  <a16:creationId xmlns:a16="http://schemas.microsoft.com/office/drawing/2014/main" id="{1F4BD3FE-C8D2-4288-9262-36CEC411935F}"/>
                </a:ext>
              </a:extLst>
            </p:cNvPr>
            <p:cNvSpPr txBox="1"/>
            <p:nvPr/>
          </p:nvSpPr>
          <p:spPr bwMode="gray">
            <a:xfrm>
              <a:off x="442913" y="1308288"/>
              <a:ext cx="5562000" cy="39015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r>
                <a:rPr lang="en-GB" sz="1100" dirty="0">
                  <a:solidFill>
                    <a:schemeClr val="bg1"/>
                  </a:solidFill>
                </a:rPr>
                <a:t>Impact indicators</a:t>
              </a:r>
            </a:p>
          </p:txBody>
        </p:sp>
        <p:sp>
          <p:nvSpPr>
            <p:cNvPr id="38" name="TextBox 37">
              <a:extLst>
                <a:ext uri="{FF2B5EF4-FFF2-40B4-BE49-F238E27FC236}">
                  <a16:creationId xmlns:a16="http://schemas.microsoft.com/office/drawing/2014/main" id="{91E9508A-2135-417A-97DA-C6DD36BE8970}"/>
                </a:ext>
              </a:extLst>
            </p:cNvPr>
            <p:cNvSpPr txBox="1"/>
            <p:nvPr/>
          </p:nvSpPr>
          <p:spPr bwMode="gray">
            <a:xfrm>
              <a:off x="442913" y="1665285"/>
              <a:ext cx="5562000" cy="3855932"/>
            </a:xfrm>
            <a:prstGeom prst="rect">
              <a:avLst/>
            </a:prstGeom>
            <a:noFill/>
            <a:ln w="12700">
              <a:solidFill>
                <a:schemeClr val="accent3"/>
              </a:solidFill>
            </a:ln>
          </p:spPr>
          <p:txBody>
            <a:bodyPr wrap="square" lIns="72000" tIns="72000" rIns="72000" bIns="72000" rtlCol="0">
              <a:noAutofit/>
            </a:bodyPr>
            <a:lstStyle/>
            <a:p>
              <a:r>
                <a:rPr lang="en-GB" sz="1100" dirty="0"/>
                <a:t>Typically </a:t>
              </a:r>
              <a:r>
                <a:rPr lang="en-GB" sz="1100" b="1" dirty="0"/>
                <a:t>long</a:t>
              </a:r>
              <a:r>
                <a:rPr lang="en-GB" sz="1100" dirty="0"/>
                <a:t> term focussed, following on from the outcomes.</a:t>
              </a:r>
            </a:p>
            <a:p>
              <a:r>
                <a:rPr lang="en-GB" sz="1100" dirty="0"/>
                <a:t>In line with the outcomes, these indicators also demonstrate changes in:</a:t>
              </a:r>
            </a:p>
            <a:p>
              <a:pPr marL="342900" indent="-342900">
                <a:buFont typeface="+mj-lt"/>
                <a:buAutoNum type="arabicPeriod"/>
              </a:pPr>
              <a:r>
                <a:rPr lang="en-GB" sz="1100" dirty="0"/>
                <a:t>Capacity</a:t>
              </a:r>
            </a:p>
            <a:p>
              <a:pPr marL="342900" indent="-342900">
                <a:buFont typeface="+mj-lt"/>
                <a:buAutoNum type="arabicPeriod"/>
              </a:pPr>
              <a:r>
                <a:rPr lang="en-GB" sz="1100" dirty="0"/>
                <a:t>Maintenance</a:t>
              </a:r>
            </a:p>
            <a:p>
              <a:pPr marL="342900" indent="-342900">
                <a:buFont typeface="+mj-lt"/>
                <a:buAutoNum type="arabicPeriod"/>
              </a:pPr>
              <a:r>
                <a:rPr lang="en-GB" sz="1100" dirty="0"/>
                <a:t>Community</a:t>
              </a:r>
            </a:p>
          </p:txBody>
        </p:sp>
      </p:grpSp>
      <p:sp>
        <p:nvSpPr>
          <p:cNvPr id="40" name="Rectangle 39">
            <a:extLst>
              <a:ext uri="{FF2B5EF4-FFF2-40B4-BE49-F238E27FC236}">
                <a16:creationId xmlns:a16="http://schemas.microsoft.com/office/drawing/2014/main" id="{FD895880-F6FF-4790-8A18-E2663A23C466}"/>
              </a:ext>
            </a:extLst>
          </p:cNvPr>
          <p:cNvSpPr/>
          <p:nvPr/>
        </p:nvSpPr>
        <p:spPr>
          <a:xfrm>
            <a:off x="449999" y="4683506"/>
            <a:ext cx="9775380" cy="92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100" dirty="0">
                <a:solidFill>
                  <a:schemeClr val="tx1"/>
                </a:solidFill>
              </a:rPr>
              <a:t>The initial indicators were adjusted after feedback from the HE team (including FSOs and CDAs) and DCMS. This involved a simplification of several indicators to ensure a proportionate data collection process could be adopted.</a:t>
            </a:r>
          </a:p>
          <a:p>
            <a:pPr algn="ctr"/>
            <a:r>
              <a:rPr lang="en-GB" sz="1100" dirty="0">
                <a:solidFill>
                  <a:schemeClr val="tx1"/>
                </a:solidFill>
              </a:rPr>
              <a:t>The indicators are used to test the logic model - they evidence both positive progress that is realised, but also areas where the anticipated outputs, outcomes or impacts have not been achieved. The indicators will be kept under review and treated with flexibility to ensure all important aspects are captured over the course of the pilot (i.e. some indicators may be added, dropped or amended over the course of the pilot). </a:t>
            </a:r>
          </a:p>
        </p:txBody>
      </p:sp>
      <p:sp>
        <p:nvSpPr>
          <p:cNvPr id="41" name="AutoShape 13">
            <a:extLst>
              <a:ext uri="{FF2B5EF4-FFF2-40B4-BE49-F238E27FC236}">
                <a16:creationId xmlns:a16="http://schemas.microsoft.com/office/drawing/2014/main" id="{E497E5F7-096E-4C8A-B0B1-55A9FFF6BA58}"/>
              </a:ext>
            </a:extLst>
          </p:cNvPr>
          <p:cNvSpPr>
            <a:spLocks noChangeArrowheads="1"/>
          </p:cNvSpPr>
          <p:nvPr/>
        </p:nvSpPr>
        <p:spPr bwMode="gray">
          <a:xfrm rot="16200000" flipH="1" flipV="1">
            <a:off x="1863442" y="4259939"/>
            <a:ext cx="24388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42" name="AutoShape 13">
            <a:extLst>
              <a:ext uri="{FF2B5EF4-FFF2-40B4-BE49-F238E27FC236}">
                <a16:creationId xmlns:a16="http://schemas.microsoft.com/office/drawing/2014/main" id="{F7385862-3CE0-4B5F-86DF-8FC946705341}"/>
              </a:ext>
            </a:extLst>
          </p:cNvPr>
          <p:cNvSpPr>
            <a:spLocks noChangeArrowheads="1"/>
          </p:cNvSpPr>
          <p:nvPr/>
        </p:nvSpPr>
        <p:spPr bwMode="gray">
          <a:xfrm rot="16200000" flipH="1" flipV="1">
            <a:off x="5218484" y="4259938"/>
            <a:ext cx="24388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43" name="AutoShape 13">
            <a:extLst>
              <a:ext uri="{FF2B5EF4-FFF2-40B4-BE49-F238E27FC236}">
                <a16:creationId xmlns:a16="http://schemas.microsoft.com/office/drawing/2014/main" id="{9BE3C4E2-F634-4DFE-BE1D-D32C549ED9C7}"/>
              </a:ext>
            </a:extLst>
          </p:cNvPr>
          <p:cNvSpPr>
            <a:spLocks noChangeArrowheads="1"/>
          </p:cNvSpPr>
          <p:nvPr/>
        </p:nvSpPr>
        <p:spPr bwMode="gray">
          <a:xfrm rot="16200000" flipH="1" flipV="1">
            <a:off x="8584483" y="4259939"/>
            <a:ext cx="24388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23" name="Rectangle 22">
            <a:extLst>
              <a:ext uri="{FF2B5EF4-FFF2-40B4-BE49-F238E27FC236}">
                <a16:creationId xmlns:a16="http://schemas.microsoft.com/office/drawing/2014/main" id="{923D94A8-0301-49BE-95D2-8651F9A26425}"/>
              </a:ext>
            </a:extLst>
          </p:cNvPr>
          <p:cNvSpPr/>
          <p:nvPr/>
        </p:nvSpPr>
        <p:spPr>
          <a:xfrm>
            <a:off x="1570184" y="5684499"/>
            <a:ext cx="8663412" cy="1279719"/>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1">
              <a:buSzPct val="100000"/>
              <a:buFont typeface="Wingdings" panose="05000000000000000000" pitchFamily="2" charset="2"/>
              <a:buChar char="§"/>
            </a:pPr>
            <a:r>
              <a:rPr lang="en-GB" sz="1100" b="1" dirty="0">
                <a:solidFill>
                  <a:schemeClr val="tx1"/>
                </a:solidFill>
              </a:rPr>
              <a:t>Interviews:</a:t>
            </a:r>
            <a:r>
              <a:rPr lang="en-GB" sz="1100" dirty="0">
                <a:solidFill>
                  <a:schemeClr val="tx1"/>
                </a:solidFill>
              </a:rPr>
              <a:t> with FSOs, CDAs, local stakeholders, beneficiaries and potentially some non-beneficiaries, to provide key qualitative evidence. This is especially important on the CDA role where interventions are very context specific. The interviews will also provide further understanding of: the additionality of the pilot, the reasons why things have/have not worked in different contexts, and any unintended consequences (good or bad).</a:t>
            </a:r>
          </a:p>
          <a:p>
            <a:pPr lvl="1">
              <a:buSzPct val="100000"/>
              <a:buFont typeface="Wingdings" panose="05000000000000000000" pitchFamily="2" charset="2"/>
              <a:buChar char="§"/>
            </a:pPr>
            <a:r>
              <a:rPr lang="en-GB" sz="1100" b="1" dirty="0">
                <a:solidFill>
                  <a:schemeClr val="tx1"/>
                </a:solidFill>
              </a:rPr>
              <a:t>Secondary data</a:t>
            </a:r>
            <a:r>
              <a:rPr lang="en-GB" sz="1100" dirty="0">
                <a:solidFill>
                  <a:schemeClr val="tx1"/>
                </a:solidFill>
              </a:rPr>
              <a:t>: comparisons in key high level measures, both within the pilot areas and against groups of areas with similar characteristics. This will include the condition of the listed places of worship (HAM data), finance and missions statistics (Church of England data) and data from other faiths/denominations where available.</a:t>
            </a:r>
          </a:p>
        </p:txBody>
      </p:sp>
      <p:sp>
        <p:nvSpPr>
          <p:cNvPr id="4" name="Rectangle 3">
            <a:extLst>
              <a:ext uri="{FF2B5EF4-FFF2-40B4-BE49-F238E27FC236}">
                <a16:creationId xmlns:a16="http://schemas.microsoft.com/office/drawing/2014/main" id="{97607D52-98DC-4A92-AB46-2C80051105DE}"/>
              </a:ext>
            </a:extLst>
          </p:cNvPr>
          <p:cNvSpPr/>
          <p:nvPr/>
        </p:nvSpPr>
        <p:spPr>
          <a:xfrm>
            <a:off x="458218" y="5684499"/>
            <a:ext cx="1111965" cy="1279719"/>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t>The indicators will be used alongside the other evidence collection</a:t>
            </a:r>
          </a:p>
        </p:txBody>
      </p:sp>
      <p:sp>
        <p:nvSpPr>
          <p:cNvPr id="25" name="Rectangle 24">
            <a:extLst>
              <a:ext uri="{FF2B5EF4-FFF2-40B4-BE49-F238E27FC236}">
                <a16:creationId xmlns:a16="http://schemas.microsoft.com/office/drawing/2014/main" id="{D61A8DFE-9FA6-4A57-B700-5F4F3DF435EF}"/>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26" name="AutoShape 6">
            <a:extLst>
              <a:ext uri="{FF2B5EF4-FFF2-40B4-BE49-F238E27FC236}">
                <a16:creationId xmlns:a16="http://schemas.microsoft.com/office/drawing/2014/main" id="{4D415454-3AEB-4556-AAFE-67B6FF25F859}"/>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338772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69069" y="487074"/>
            <a:ext cx="6977334" cy="775301"/>
          </a:xfrm>
        </p:spPr>
        <p:txBody>
          <a:bodyPr/>
          <a:lstStyle/>
          <a:p>
            <a:r>
              <a:rPr lang="en-GB" b="1" dirty="0"/>
              <a:t>Output </a:t>
            </a:r>
            <a:r>
              <a:rPr lang="en-GB" dirty="0"/>
              <a:t>indicators are given below for the </a:t>
            </a:r>
            <a:r>
              <a:rPr lang="en-GB" b="1" dirty="0"/>
              <a:t>Minor Repair fund</a:t>
            </a:r>
          </a:p>
        </p:txBody>
      </p:sp>
      <p:sp>
        <p:nvSpPr>
          <p:cNvPr id="5" name="Rectangle 4">
            <a:extLst>
              <a:ext uri="{FF2B5EF4-FFF2-40B4-BE49-F238E27FC236}">
                <a16:creationId xmlns:a16="http://schemas.microsoft.com/office/drawing/2014/main" id="{B05F13AC-EC7E-4212-9F95-72173692559F}"/>
              </a:ext>
            </a:extLst>
          </p:cNvPr>
          <p:cNvSpPr/>
          <p:nvPr/>
        </p:nvSpPr>
        <p:spPr>
          <a:xfrm>
            <a:off x="469068" y="1797750"/>
            <a:ext cx="297229" cy="3484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100" dirty="0"/>
              <a:t>Minor Repair fund</a:t>
            </a:r>
          </a:p>
        </p:txBody>
      </p:sp>
      <p:graphicFrame>
        <p:nvGraphicFramePr>
          <p:cNvPr id="19" name="Table 18">
            <a:extLst>
              <a:ext uri="{FF2B5EF4-FFF2-40B4-BE49-F238E27FC236}">
                <a16:creationId xmlns:a16="http://schemas.microsoft.com/office/drawing/2014/main" id="{A59664CB-0D68-4510-99C5-61B8BBAC8B8A}"/>
              </a:ext>
            </a:extLst>
          </p:cNvPr>
          <p:cNvGraphicFramePr>
            <a:graphicFrameLocks noGrp="1"/>
          </p:cNvGraphicFramePr>
          <p:nvPr>
            <p:extLst>
              <p:ext uri="{D42A27DB-BD31-4B8C-83A1-F6EECF244321}">
                <p14:modId xmlns:p14="http://schemas.microsoft.com/office/powerpoint/2010/main" val="3076563949"/>
              </p:ext>
            </p:extLst>
          </p:nvPr>
        </p:nvGraphicFramePr>
        <p:xfrm>
          <a:off x="766297" y="1797751"/>
          <a:ext cx="9464562" cy="3484074"/>
        </p:xfrm>
        <a:graphic>
          <a:graphicData uri="http://schemas.openxmlformats.org/drawingml/2006/table">
            <a:tbl>
              <a:tblPr firstRow="1">
                <a:tableStyleId>{CEF6447A-24EA-4742-A8FB-1DF080B5CEFA}</a:tableStyleId>
              </a:tblPr>
              <a:tblGrid>
                <a:gridCol w="1872454">
                  <a:extLst>
                    <a:ext uri="{9D8B030D-6E8A-4147-A177-3AD203B41FA5}">
                      <a16:colId xmlns:a16="http://schemas.microsoft.com/office/drawing/2014/main" val="1205346253"/>
                    </a:ext>
                  </a:extLst>
                </a:gridCol>
                <a:gridCol w="1987404">
                  <a:extLst>
                    <a:ext uri="{9D8B030D-6E8A-4147-A177-3AD203B41FA5}">
                      <a16:colId xmlns:a16="http://schemas.microsoft.com/office/drawing/2014/main" val="432101068"/>
                    </a:ext>
                  </a:extLst>
                </a:gridCol>
                <a:gridCol w="4946251">
                  <a:extLst>
                    <a:ext uri="{9D8B030D-6E8A-4147-A177-3AD203B41FA5}">
                      <a16:colId xmlns:a16="http://schemas.microsoft.com/office/drawing/2014/main" val="3573164183"/>
                    </a:ext>
                  </a:extLst>
                </a:gridCol>
                <a:gridCol w="658453">
                  <a:extLst>
                    <a:ext uri="{9D8B030D-6E8A-4147-A177-3AD203B41FA5}">
                      <a16:colId xmlns:a16="http://schemas.microsoft.com/office/drawing/2014/main" val="559058531"/>
                    </a:ext>
                  </a:extLst>
                </a:gridCol>
              </a:tblGrid>
              <a:tr h="142490">
                <a:tc>
                  <a:txBody>
                    <a:bodyPr/>
                    <a:lstStyle/>
                    <a:p>
                      <a:pPr>
                        <a:spcBef>
                          <a:spcPts val="200"/>
                        </a:spcBef>
                        <a:spcAft>
                          <a:spcPts val="200"/>
                        </a:spcAft>
                      </a:pPr>
                      <a:r>
                        <a:rPr lang="en-GB" sz="1100" dirty="0">
                          <a:effectLst/>
                        </a:rPr>
                        <a:t>Outputs</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492775584"/>
                  </a:ext>
                </a:extLst>
              </a:tr>
              <a:tr h="427469">
                <a:tc>
                  <a:txBody>
                    <a:bodyPr/>
                    <a:lstStyle/>
                    <a:p>
                      <a:pPr>
                        <a:spcBef>
                          <a:spcPts val="200"/>
                        </a:spcBef>
                        <a:spcAft>
                          <a:spcPts val="200"/>
                        </a:spcAft>
                      </a:pPr>
                      <a:r>
                        <a:rPr lang="en-GB" sz="1100" dirty="0">
                          <a:effectLst/>
                        </a:rPr>
                        <a:t>Interest in Minor Repair (MR) grants from POWs </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Are POWs interested in a grant scheme of this type?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Number of approaches made by POW to Project Team/ number of POWs indicating interest in relation to MR grants per month</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856517486"/>
                  </a:ext>
                </a:extLst>
              </a:tr>
              <a:tr h="427469">
                <a:tc rowSpan="2">
                  <a:txBody>
                    <a:bodyPr/>
                    <a:lstStyle/>
                    <a:p>
                      <a:pPr>
                        <a:spcBef>
                          <a:spcPts val="200"/>
                        </a:spcBef>
                        <a:spcAft>
                          <a:spcPts val="200"/>
                        </a:spcAft>
                      </a:pPr>
                      <a:r>
                        <a:rPr lang="en-GB" sz="1100" dirty="0">
                          <a:effectLst/>
                        </a:rPr>
                        <a:t>MR grant applications received (successful and unsuccessful) from POWs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rowSpan="2">
                  <a:txBody>
                    <a:bodyPr/>
                    <a:lstStyle/>
                    <a:p>
                      <a:pPr>
                        <a:spcBef>
                          <a:spcPts val="200"/>
                        </a:spcBef>
                        <a:spcAft>
                          <a:spcPts val="200"/>
                        </a:spcAft>
                      </a:pPr>
                      <a:r>
                        <a:rPr lang="en-GB" sz="1100" dirty="0">
                          <a:effectLst/>
                        </a:rPr>
                        <a:t>Are POWs applying for the MR grants? </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Number of MR grant applications that are approved per month – in total, and split by (i) type of repair, (ii) faith/denomination of POW</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rowSpan="2">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965621887"/>
                  </a:ext>
                </a:extLst>
              </a:tr>
              <a:tr h="427469">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MR grant applications that are declined (and reason for declining) per month – in total, and split by (i) type of repair, (ii) faith/denomination of POW</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vMerge="1">
                  <a:txBody>
                    <a:bodyPr/>
                    <a:lstStyle/>
                    <a:p>
                      <a:endParaRPr lang="en-GB"/>
                    </a:p>
                  </a:txBody>
                  <a:tcPr/>
                </a:tc>
                <a:extLst>
                  <a:ext uri="{0D108BD9-81ED-4DB2-BD59-A6C34878D82A}">
                    <a16:rowId xmlns:a16="http://schemas.microsoft.com/office/drawing/2014/main" val="3924664135"/>
                  </a:ext>
                </a:extLst>
              </a:tr>
              <a:tr h="284980">
                <a:tc>
                  <a:txBody>
                    <a:bodyPr/>
                    <a:lstStyle/>
                    <a:p>
                      <a:pPr>
                        <a:spcBef>
                          <a:spcPts val="200"/>
                        </a:spcBef>
                        <a:spcAft>
                          <a:spcPts val="200"/>
                        </a:spcAft>
                      </a:pPr>
                      <a:r>
                        <a:rPr lang="en-GB" sz="1100" dirty="0">
                          <a:effectLst/>
                        </a:rPr>
                        <a:t>MR grants used by POWs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Do POWs use the MR grants they receive?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Number of MR grants spent, or spend committed, by March 2020 </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342004678"/>
                  </a:ext>
                </a:extLst>
              </a:tr>
              <a:tr h="617456">
                <a:tc>
                  <a:txBody>
                    <a:bodyPr/>
                    <a:lstStyle/>
                    <a:p>
                      <a:pPr>
                        <a:spcBef>
                          <a:spcPts val="200"/>
                        </a:spcBef>
                        <a:spcAft>
                          <a:spcPts val="200"/>
                        </a:spcAft>
                      </a:pPr>
                      <a:r>
                        <a:rPr lang="en-GB" sz="1100" dirty="0">
                          <a:effectLst/>
                        </a:rPr>
                        <a:t>Detailed records of each MR grant disbursed</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What amount of grants are disbursed across all successful applications?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Value of MR grant disbursed per month</a:t>
                      </a:r>
                    </a:p>
                    <a:p>
                      <a:pPr>
                        <a:spcBef>
                          <a:spcPts val="200"/>
                        </a:spcBef>
                        <a:spcAft>
                          <a:spcPts val="200"/>
                        </a:spcAft>
                      </a:pPr>
                      <a:r>
                        <a:rPr lang="en-GB" sz="1100" dirty="0">
                          <a:effectLst/>
                        </a:rPr>
                        <a:t>(data for all grants, and can be analysed by selection criteria e.g. condition of building, urgency of repair, type of repair, faith/denomination)</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734309428"/>
                  </a:ext>
                </a:extLst>
              </a:tr>
              <a:tr h="284980">
                <a:tc>
                  <a:txBody>
                    <a:bodyPr/>
                    <a:lstStyle/>
                    <a:p>
                      <a:pPr>
                        <a:spcBef>
                          <a:spcPts val="200"/>
                        </a:spcBef>
                        <a:spcAft>
                          <a:spcPts val="200"/>
                        </a:spcAft>
                      </a:pPr>
                      <a:r>
                        <a:rPr lang="en-GB" sz="1100" dirty="0">
                          <a:effectLst/>
                        </a:rPr>
                        <a:t>Record of MR budget spent within the allocated time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Are the resources provided by the repair fund being utilised?</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Amount and % of MR budget spent within each budget period</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329363087"/>
                  </a:ext>
                </a:extLst>
              </a:tr>
              <a:tr h="427469">
                <a:tc>
                  <a:txBody>
                    <a:bodyPr/>
                    <a:lstStyle/>
                    <a:p>
                      <a:pPr>
                        <a:spcBef>
                          <a:spcPts val="200"/>
                        </a:spcBef>
                        <a:spcAft>
                          <a:spcPts val="200"/>
                        </a:spcAft>
                      </a:pPr>
                      <a:r>
                        <a:rPr lang="en-GB" sz="1100" dirty="0">
                          <a:effectLst/>
                        </a:rPr>
                        <a:t>Record of additional funding POWs commit to carry out minor repair works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How much additional funding do POWs commit for minor repairs alongside grants?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Value and % of additional funds targeted by POWs alongside grants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89932155"/>
                  </a:ext>
                </a:extLst>
              </a:tr>
            </a:tbl>
          </a:graphicData>
        </a:graphic>
      </p:graphicFrame>
      <p:sp>
        <p:nvSpPr>
          <p:cNvPr id="6" name="Content Placeholder 22">
            <a:extLst>
              <a:ext uri="{FF2B5EF4-FFF2-40B4-BE49-F238E27FC236}">
                <a16:creationId xmlns:a16="http://schemas.microsoft.com/office/drawing/2014/main" id="{76E7B87A-4038-4143-9271-07E4FBCE66C1}"/>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7" name="Rectangle 6">
            <a:extLst>
              <a:ext uri="{FF2B5EF4-FFF2-40B4-BE49-F238E27FC236}">
                <a16:creationId xmlns:a16="http://schemas.microsoft.com/office/drawing/2014/main" id="{950B584B-C6BB-472E-960C-50A7D8C92071}"/>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8" name="AutoShape 6">
            <a:extLst>
              <a:ext uri="{FF2B5EF4-FFF2-40B4-BE49-F238E27FC236}">
                <a16:creationId xmlns:a16="http://schemas.microsoft.com/office/drawing/2014/main" id="{84B3B7F6-14C8-474B-9CDF-391388C9FAF6}"/>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97950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5477" y="489872"/>
            <a:ext cx="6990926" cy="775301"/>
          </a:xfrm>
        </p:spPr>
        <p:txBody>
          <a:bodyPr/>
          <a:lstStyle/>
          <a:p>
            <a:r>
              <a:rPr lang="en-GB" b="1" dirty="0"/>
              <a:t>Output </a:t>
            </a:r>
            <a:r>
              <a:rPr lang="en-GB" dirty="0"/>
              <a:t>indicators are given below for the </a:t>
            </a:r>
            <a:r>
              <a:rPr lang="en-GB" b="1" dirty="0"/>
              <a:t>FSOs</a:t>
            </a:r>
          </a:p>
        </p:txBody>
      </p:sp>
      <p:sp>
        <p:nvSpPr>
          <p:cNvPr id="6" name="Rectangle 5">
            <a:extLst>
              <a:ext uri="{FF2B5EF4-FFF2-40B4-BE49-F238E27FC236}">
                <a16:creationId xmlns:a16="http://schemas.microsoft.com/office/drawing/2014/main" id="{06714F0F-E527-48CF-A9D1-F3ADB9AED3DF}"/>
              </a:ext>
            </a:extLst>
          </p:cNvPr>
          <p:cNvSpPr/>
          <p:nvPr/>
        </p:nvSpPr>
        <p:spPr>
          <a:xfrm>
            <a:off x="364263" y="1910765"/>
            <a:ext cx="297229" cy="3150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050" dirty="0"/>
              <a:t>Fabric support officers</a:t>
            </a:r>
          </a:p>
        </p:txBody>
      </p:sp>
      <p:graphicFrame>
        <p:nvGraphicFramePr>
          <p:cNvPr id="19" name="Table 18">
            <a:extLst>
              <a:ext uri="{FF2B5EF4-FFF2-40B4-BE49-F238E27FC236}">
                <a16:creationId xmlns:a16="http://schemas.microsoft.com/office/drawing/2014/main" id="{A59664CB-0D68-4510-99C5-61B8BBAC8B8A}"/>
              </a:ext>
            </a:extLst>
          </p:cNvPr>
          <p:cNvGraphicFramePr>
            <a:graphicFrameLocks noGrp="1"/>
          </p:cNvGraphicFramePr>
          <p:nvPr>
            <p:extLst>
              <p:ext uri="{D42A27DB-BD31-4B8C-83A1-F6EECF244321}">
                <p14:modId xmlns:p14="http://schemas.microsoft.com/office/powerpoint/2010/main" val="1913275442"/>
              </p:ext>
            </p:extLst>
          </p:nvPr>
        </p:nvGraphicFramePr>
        <p:xfrm>
          <a:off x="704652" y="1910766"/>
          <a:ext cx="9526207" cy="3150625"/>
        </p:xfrm>
        <a:graphic>
          <a:graphicData uri="http://schemas.openxmlformats.org/drawingml/2006/table">
            <a:tbl>
              <a:tblPr firstRow="1">
                <a:tableStyleId>{CEF6447A-24EA-4742-A8FB-1DF080B5CEFA}</a:tableStyleId>
              </a:tblPr>
              <a:tblGrid>
                <a:gridCol w="1884649">
                  <a:extLst>
                    <a:ext uri="{9D8B030D-6E8A-4147-A177-3AD203B41FA5}">
                      <a16:colId xmlns:a16="http://schemas.microsoft.com/office/drawing/2014/main" val="1205346253"/>
                    </a:ext>
                  </a:extLst>
                </a:gridCol>
                <a:gridCol w="2000348">
                  <a:extLst>
                    <a:ext uri="{9D8B030D-6E8A-4147-A177-3AD203B41FA5}">
                      <a16:colId xmlns:a16="http://schemas.microsoft.com/office/drawing/2014/main" val="432101068"/>
                    </a:ext>
                  </a:extLst>
                </a:gridCol>
                <a:gridCol w="4978468">
                  <a:extLst>
                    <a:ext uri="{9D8B030D-6E8A-4147-A177-3AD203B41FA5}">
                      <a16:colId xmlns:a16="http://schemas.microsoft.com/office/drawing/2014/main" val="3573164183"/>
                    </a:ext>
                  </a:extLst>
                </a:gridCol>
                <a:gridCol w="662742">
                  <a:extLst>
                    <a:ext uri="{9D8B030D-6E8A-4147-A177-3AD203B41FA5}">
                      <a16:colId xmlns:a16="http://schemas.microsoft.com/office/drawing/2014/main" val="559058531"/>
                    </a:ext>
                  </a:extLst>
                </a:gridCol>
              </a:tblGrid>
              <a:tr h="142490">
                <a:tc>
                  <a:txBody>
                    <a:bodyPr/>
                    <a:lstStyle/>
                    <a:p>
                      <a:pPr>
                        <a:spcBef>
                          <a:spcPts val="200"/>
                        </a:spcBef>
                        <a:spcAft>
                          <a:spcPts val="200"/>
                        </a:spcAft>
                      </a:pPr>
                      <a:r>
                        <a:rPr lang="en-GB" sz="1100" dirty="0">
                          <a:effectLst/>
                        </a:rPr>
                        <a:t>Outputs</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492775584"/>
                  </a:ext>
                </a:extLst>
              </a:tr>
              <a:tr h="284980">
                <a:tc rowSpan="4">
                  <a:txBody>
                    <a:bodyPr/>
                    <a:lstStyle/>
                    <a:p>
                      <a:pPr>
                        <a:spcBef>
                          <a:spcPts val="200"/>
                        </a:spcBef>
                        <a:spcAft>
                          <a:spcPts val="200"/>
                        </a:spcAft>
                      </a:pPr>
                      <a:r>
                        <a:rPr lang="en-GB" sz="1100" dirty="0">
                          <a:effectLst/>
                        </a:rPr>
                        <a:t>Contact between FSOs and POWs</a:t>
                      </a:r>
                    </a:p>
                  </a:txBody>
                  <a:tcPr marL="68580" marR="68580" marT="0" marB="0" anchor="ctr">
                    <a:solidFill>
                      <a:schemeClr val="bg1"/>
                    </a:solidFill>
                  </a:tcPr>
                </a:tc>
                <a:tc rowSpan="4">
                  <a:txBody>
                    <a:bodyPr/>
                    <a:lstStyle/>
                    <a:p>
                      <a:pPr>
                        <a:spcBef>
                          <a:spcPts val="200"/>
                        </a:spcBef>
                        <a:spcAft>
                          <a:spcPts val="200"/>
                        </a:spcAft>
                      </a:pPr>
                      <a:r>
                        <a:rPr lang="en-GB" sz="1100" dirty="0">
                          <a:effectLst/>
                        </a:rPr>
                        <a:t>Are POWs and FSOs engaging?</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Number of POWs which asked for help but couldn’t be prioritised due to capacity constraints</a:t>
                      </a:r>
                    </a:p>
                  </a:txBody>
                  <a:tcPr marL="68580" marR="68580" marT="0" marB="0" anchor="ctr">
                    <a:solidFill>
                      <a:schemeClr val="bg1"/>
                    </a:solidFill>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HE</a:t>
                      </a:r>
                    </a:p>
                  </a:txBody>
                  <a:tcPr marL="68580" marR="68580" marT="0" marB="0" anchor="ctr">
                    <a:solidFill>
                      <a:schemeClr val="bg1"/>
                    </a:solidFill>
                  </a:tcPr>
                </a:tc>
                <a:extLst>
                  <a:ext uri="{0D108BD9-81ED-4DB2-BD59-A6C34878D82A}">
                    <a16:rowId xmlns:a16="http://schemas.microsoft.com/office/drawing/2014/main" val="2349608764"/>
                  </a:ext>
                </a:extLst>
              </a:tr>
              <a:tr h="284980">
                <a:tc vMerge="1">
                  <a:txBody>
                    <a:bodyPr/>
                    <a:lstStyle/>
                    <a:p>
                      <a:pPr>
                        <a:spcBef>
                          <a:spcPts val="200"/>
                        </a:spcBef>
                        <a:spcAft>
                          <a:spcPts val="200"/>
                        </a:spcAft>
                      </a:pPr>
                      <a:endParaRPr lang="en-GB" sz="800" dirty="0">
                        <a:effectLst/>
                      </a:endParaRPr>
                    </a:p>
                  </a:txBody>
                  <a:tcPr marL="68580" marR="68580" marT="0" marB="0" anchor="ctr"/>
                </a:tc>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8580" marR="68580" marT="0" marB="0" anchor="ctr"/>
                </a:tc>
                <a:tc>
                  <a:txBody>
                    <a:bodyPr/>
                    <a:lstStyle/>
                    <a:p>
                      <a:pPr>
                        <a:spcBef>
                          <a:spcPts val="200"/>
                        </a:spcBef>
                        <a:spcAft>
                          <a:spcPts val="200"/>
                        </a:spcAft>
                      </a:pPr>
                      <a:r>
                        <a:rPr lang="en-GB" sz="1100" dirty="0">
                          <a:effectLst/>
                        </a:rPr>
                        <a:t>Number of POWs with ‘low’ contact with FSO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HE</a:t>
                      </a:r>
                    </a:p>
                  </a:txBody>
                  <a:tcPr marL="68580" marR="68580" marT="0" marB="0" anchor="ctr">
                    <a:solidFill>
                      <a:schemeClr val="bg1"/>
                    </a:solidFill>
                  </a:tcPr>
                </a:tc>
                <a:extLst>
                  <a:ext uri="{0D108BD9-81ED-4DB2-BD59-A6C34878D82A}">
                    <a16:rowId xmlns:a16="http://schemas.microsoft.com/office/drawing/2014/main" val="1569010245"/>
                  </a:ext>
                </a:extLst>
              </a:tr>
              <a:tr h="427469">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POWs with ‘medium’ contacts with FSO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HE</a:t>
                      </a:r>
                    </a:p>
                  </a:txBody>
                  <a:tcPr marL="68580" marR="68580" marT="0" marB="0" anchor="ctr">
                    <a:solidFill>
                      <a:schemeClr val="bg1"/>
                    </a:solidFill>
                  </a:tcPr>
                </a:tc>
                <a:extLst>
                  <a:ext uri="{0D108BD9-81ED-4DB2-BD59-A6C34878D82A}">
                    <a16:rowId xmlns:a16="http://schemas.microsoft.com/office/drawing/2014/main" val="3752870178"/>
                  </a:ext>
                </a:extLst>
              </a:tr>
              <a:tr h="284980">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POWs with ‘high’ contact with FSO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HE</a:t>
                      </a:r>
                    </a:p>
                  </a:txBody>
                  <a:tcPr marL="68580" marR="68580" marT="0" marB="0" anchor="ctr">
                    <a:solidFill>
                      <a:schemeClr val="bg1"/>
                    </a:solidFill>
                  </a:tcPr>
                </a:tc>
                <a:extLst>
                  <a:ext uri="{0D108BD9-81ED-4DB2-BD59-A6C34878D82A}">
                    <a16:rowId xmlns:a16="http://schemas.microsoft.com/office/drawing/2014/main" val="1320572430"/>
                  </a:ext>
                </a:extLst>
              </a:tr>
              <a:tr h="271918">
                <a:tc rowSpan="2">
                  <a:txBody>
                    <a:bodyPr/>
                    <a:lstStyle/>
                    <a:p>
                      <a:pPr>
                        <a:spcBef>
                          <a:spcPts val="200"/>
                        </a:spcBef>
                        <a:spcAft>
                          <a:spcPts val="200"/>
                        </a:spcAft>
                      </a:pPr>
                      <a:r>
                        <a:rPr lang="en-GB" sz="1100" dirty="0">
                          <a:effectLst/>
                        </a:rPr>
                        <a:t>Positive contact between FSOs and POWs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rowSpan="2">
                  <a:txBody>
                    <a:bodyPr/>
                    <a:lstStyle/>
                    <a:p>
                      <a:pPr>
                        <a:spcBef>
                          <a:spcPts val="200"/>
                        </a:spcBef>
                        <a:spcAft>
                          <a:spcPts val="200"/>
                        </a:spcAft>
                      </a:pPr>
                      <a:r>
                        <a:rPr lang="en-GB" sz="1100" dirty="0">
                          <a:effectLst/>
                        </a:rPr>
                        <a:t>Are POW and FSO engagements positive?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Were POWs initial queries answered?</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rowSpan="2">
                  <a:txBody>
                    <a:bodyPr/>
                    <a:lstStyle/>
                    <a:p>
                      <a:pPr>
                        <a:spcBef>
                          <a:spcPts val="200"/>
                        </a:spcBef>
                        <a:spcAft>
                          <a:spcPts val="200"/>
                        </a:spcAft>
                      </a:pPr>
                      <a:r>
                        <a:rPr lang="en-GB" sz="1100" dirty="0">
                          <a:effectLst/>
                        </a:rPr>
                        <a:t>Case studies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370993420"/>
                  </a:ext>
                </a:extLst>
              </a:tr>
              <a:tr h="271918">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Did POWs seek sustained FSO contact?</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vMerge="1">
                  <a:txBody>
                    <a:bodyPr/>
                    <a:lstStyle/>
                    <a:p>
                      <a:endParaRPr lang="en-GB"/>
                    </a:p>
                  </a:txBody>
                  <a:tcPr/>
                </a:tc>
                <a:extLst>
                  <a:ext uri="{0D108BD9-81ED-4DB2-BD59-A6C34878D82A}">
                    <a16:rowId xmlns:a16="http://schemas.microsoft.com/office/drawing/2014/main" val="2878495835"/>
                  </a:ext>
                </a:extLst>
              </a:tr>
              <a:tr h="284980">
                <a:tc>
                  <a:txBody>
                    <a:bodyPr/>
                    <a:lstStyle/>
                    <a:p>
                      <a:pPr>
                        <a:spcBef>
                          <a:spcPts val="200"/>
                        </a:spcBef>
                        <a:spcAft>
                          <a:spcPts val="200"/>
                        </a:spcAft>
                      </a:pPr>
                      <a:r>
                        <a:rPr lang="en-GB" sz="1100" dirty="0">
                          <a:effectLst/>
                        </a:rPr>
                        <a:t>Maintenance plans are produced by POWs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Does the help of FSOs enable POWs to produce maintenance plans?</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Number of maintenance plans produced/improved by POWs during the pilot</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647609565"/>
                  </a:ext>
                </a:extLst>
              </a:tr>
              <a:tr h="284980">
                <a:tc>
                  <a:txBody>
                    <a:bodyPr/>
                    <a:lstStyle/>
                    <a:p>
                      <a:pPr>
                        <a:spcBef>
                          <a:spcPts val="200"/>
                        </a:spcBef>
                        <a:spcAft>
                          <a:spcPts val="200"/>
                        </a:spcAft>
                      </a:pPr>
                      <a:r>
                        <a:rPr lang="en-GB" sz="1100" dirty="0">
                          <a:effectLst/>
                        </a:rPr>
                        <a:t>POWs consider other potential grants (besides MR grant)</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Are POWs considering wider funding sources following FSO input?</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Number of POWs who have discussions with FSO (or CDA) regarding other potential fabric-related grants (Y/N question)</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917971869"/>
                  </a:ext>
                </a:extLst>
              </a:tr>
            </a:tbl>
          </a:graphicData>
        </a:graphic>
      </p:graphicFrame>
      <p:sp>
        <p:nvSpPr>
          <p:cNvPr id="5" name="Content Placeholder 22">
            <a:extLst>
              <a:ext uri="{FF2B5EF4-FFF2-40B4-BE49-F238E27FC236}">
                <a16:creationId xmlns:a16="http://schemas.microsoft.com/office/drawing/2014/main" id="{0F741CFD-7C10-44A1-B2CD-F6455A65134D}"/>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7" name="Rectangle 6">
            <a:extLst>
              <a:ext uri="{FF2B5EF4-FFF2-40B4-BE49-F238E27FC236}">
                <a16:creationId xmlns:a16="http://schemas.microsoft.com/office/drawing/2014/main" id="{FD95462D-F856-4CA2-B7A0-F0C4DC1B44FA}"/>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8" name="AutoShape 6">
            <a:extLst>
              <a:ext uri="{FF2B5EF4-FFF2-40B4-BE49-F238E27FC236}">
                <a16:creationId xmlns:a16="http://schemas.microsoft.com/office/drawing/2014/main" id="{9156ECF1-4EC3-4DF7-BCE4-09C8810CE1E8}"/>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392353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95299"/>
            <a:ext cx="6996402" cy="615951"/>
          </a:xfrm>
        </p:spPr>
        <p:txBody>
          <a:bodyPr/>
          <a:lstStyle/>
          <a:p>
            <a:r>
              <a:rPr lang="en-GB" b="1" dirty="0"/>
              <a:t>Output </a:t>
            </a:r>
            <a:r>
              <a:rPr lang="en-GB" dirty="0"/>
              <a:t>indicators are given below for the </a:t>
            </a:r>
            <a:r>
              <a:rPr lang="en-GB" b="1" dirty="0"/>
              <a:t>CDAs</a:t>
            </a:r>
          </a:p>
        </p:txBody>
      </p:sp>
      <p:sp>
        <p:nvSpPr>
          <p:cNvPr id="7" name="Rectangle 6">
            <a:extLst>
              <a:ext uri="{FF2B5EF4-FFF2-40B4-BE49-F238E27FC236}">
                <a16:creationId xmlns:a16="http://schemas.microsoft.com/office/drawing/2014/main" id="{6F621F43-E1EB-41CD-BB3A-F8DD1C0441E7}"/>
              </a:ext>
            </a:extLst>
          </p:cNvPr>
          <p:cNvSpPr/>
          <p:nvPr/>
        </p:nvSpPr>
        <p:spPr>
          <a:xfrm>
            <a:off x="152771" y="1651693"/>
            <a:ext cx="297229" cy="4861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100" dirty="0"/>
              <a:t>Community development advisers</a:t>
            </a:r>
          </a:p>
        </p:txBody>
      </p:sp>
      <p:graphicFrame>
        <p:nvGraphicFramePr>
          <p:cNvPr id="11" name="Table 10">
            <a:extLst>
              <a:ext uri="{FF2B5EF4-FFF2-40B4-BE49-F238E27FC236}">
                <a16:creationId xmlns:a16="http://schemas.microsoft.com/office/drawing/2014/main" id="{2095C0F6-A313-4D2A-9AD7-2C3DD4295AB1}"/>
              </a:ext>
            </a:extLst>
          </p:cNvPr>
          <p:cNvGraphicFramePr>
            <a:graphicFrameLocks noGrp="1"/>
          </p:cNvGraphicFramePr>
          <p:nvPr>
            <p:extLst>
              <p:ext uri="{D42A27DB-BD31-4B8C-83A1-F6EECF244321}">
                <p14:modId xmlns:p14="http://schemas.microsoft.com/office/powerpoint/2010/main" val="2166098035"/>
              </p:ext>
            </p:extLst>
          </p:nvPr>
        </p:nvGraphicFramePr>
        <p:xfrm>
          <a:off x="495348" y="1651693"/>
          <a:ext cx="9690161" cy="4861560"/>
        </p:xfrm>
        <a:graphic>
          <a:graphicData uri="http://schemas.openxmlformats.org/drawingml/2006/table">
            <a:tbl>
              <a:tblPr firstRow="1">
                <a:tableStyleId>{CEF6447A-24EA-4742-A8FB-1DF080B5CEFA}</a:tableStyleId>
              </a:tblPr>
              <a:tblGrid>
                <a:gridCol w="1985021">
                  <a:extLst>
                    <a:ext uri="{9D8B030D-6E8A-4147-A177-3AD203B41FA5}">
                      <a16:colId xmlns:a16="http://schemas.microsoft.com/office/drawing/2014/main" val="2027579628"/>
                    </a:ext>
                  </a:extLst>
                </a:gridCol>
                <a:gridCol w="2087054">
                  <a:extLst>
                    <a:ext uri="{9D8B030D-6E8A-4147-A177-3AD203B41FA5}">
                      <a16:colId xmlns:a16="http://schemas.microsoft.com/office/drawing/2014/main" val="1364866852"/>
                    </a:ext>
                  </a:extLst>
                </a:gridCol>
                <a:gridCol w="4962550">
                  <a:extLst>
                    <a:ext uri="{9D8B030D-6E8A-4147-A177-3AD203B41FA5}">
                      <a16:colId xmlns:a16="http://schemas.microsoft.com/office/drawing/2014/main" val="2098128821"/>
                    </a:ext>
                  </a:extLst>
                </a:gridCol>
                <a:gridCol w="655536">
                  <a:extLst>
                    <a:ext uri="{9D8B030D-6E8A-4147-A177-3AD203B41FA5}">
                      <a16:colId xmlns:a16="http://schemas.microsoft.com/office/drawing/2014/main" val="2208181690"/>
                    </a:ext>
                  </a:extLst>
                </a:gridCol>
              </a:tblGrid>
              <a:tr h="131627">
                <a:tc>
                  <a:txBody>
                    <a:bodyPr/>
                    <a:lstStyle/>
                    <a:p>
                      <a:pPr>
                        <a:spcBef>
                          <a:spcPts val="200"/>
                        </a:spcBef>
                        <a:spcAft>
                          <a:spcPts val="200"/>
                        </a:spcAft>
                      </a:pPr>
                      <a:r>
                        <a:rPr lang="en-GB" sz="1100" dirty="0">
                          <a:effectLst/>
                        </a:rPr>
                        <a:t>Outputs</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extLst>
                  <a:ext uri="{0D108BD9-81ED-4DB2-BD59-A6C34878D82A}">
                    <a16:rowId xmlns:a16="http://schemas.microsoft.com/office/drawing/2014/main" val="1605944624"/>
                  </a:ext>
                </a:extLst>
              </a:tr>
              <a:tr h="199990">
                <a:tc rowSpan="5">
                  <a:txBody>
                    <a:bodyPr/>
                    <a:lstStyle/>
                    <a:p>
                      <a:pPr>
                        <a:spcBef>
                          <a:spcPts val="200"/>
                        </a:spcBef>
                        <a:spcAft>
                          <a:spcPts val="200"/>
                        </a:spcAft>
                      </a:pPr>
                      <a:r>
                        <a:rPr lang="en-GB" sz="1100" dirty="0">
                          <a:effectLst/>
                        </a:rPr>
                        <a:t>Contact between CDAs and POWs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rowSpan="5">
                  <a:txBody>
                    <a:bodyPr/>
                    <a:lstStyle/>
                    <a:p>
                      <a:pPr>
                        <a:spcBef>
                          <a:spcPts val="200"/>
                        </a:spcBef>
                        <a:spcAft>
                          <a:spcPts val="200"/>
                        </a:spcAft>
                      </a:pPr>
                      <a:r>
                        <a:rPr lang="en-GB" sz="1100" dirty="0">
                          <a:effectLst/>
                        </a:rPr>
                        <a:t>Are POWs and CDAs engaging?</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Number of POWs which asked for help but couldn’t be prioritised due to capacity constraints</a:t>
                      </a:r>
                    </a:p>
                  </a:txBody>
                  <a:tcPr marL="60969" marR="60969"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HE</a:t>
                      </a:r>
                    </a:p>
                  </a:txBody>
                  <a:tcPr marL="60969" marR="60969" marT="0" marB="0" anchor="ctr"/>
                </a:tc>
                <a:extLst>
                  <a:ext uri="{0D108BD9-81ED-4DB2-BD59-A6C34878D82A}">
                    <a16:rowId xmlns:a16="http://schemas.microsoft.com/office/drawing/2014/main" val="207144871"/>
                  </a:ext>
                </a:extLst>
              </a:tr>
              <a:tr h="234003">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Number of POWs with ‘light’ contacts with CDA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rowSpan="4">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extLst>
                  <a:ext uri="{0D108BD9-81ED-4DB2-BD59-A6C34878D82A}">
                    <a16:rowId xmlns:a16="http://schemas.microsoft.com/office/drawing/2014/main" val="2118803954"/>
                  </a:ext>
                </a:extLst>
              </a:tr>
              <a:tr h="234003">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POWs with ‘low’ contact with CDA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vMerge="1">
                  <a:txBody>
                    <a:bodyPr/>
                    <a:lstStyle/>
                    <a:p>
                      <a:endParaRPr lang="en-GB"/>
                    </a:p>
                  </a:txBody>
                  <a:tcPr/>
                </a:tc>
                <a:extLst>
                  <a:ext uri="{0D108BD9-81ED-4DB2-BD59-A6C34878D82A}">
                    <a16:rowId xmlns:a16="http://schemas.microsoft.com/office/drawing/2014/main" val="969424864"/>
                  </a:ext>
                </a:extLst>
              </a:tr>
              <a:tr h="234003">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POWs with ‘medium’ contact with CDA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vMerge="1">
                  <a:txBody>
                    <a:bodyPr/>
                    <a:lstStyle/>
                    <a:p>
                      <a:endParaRPr lang="en-GB"/>
                    </a:p>
                  </a:txBody>
                  <a:tcPr/>
                </a:tc>
                <a:extLst>
                  <a:ext uri="{0D108BD9-81ED-4DB2-BD59-A6C34878D82A}">
                    <a16:rowId xmlns:a16="http://schemas.microsoft.com/office/drawing/2014/main" val="4082562862"/>
                  </a:ext>
                </a:extLst>
              </a:tr>
              <a:tr h="234003">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POWs with ‘high’ contact with CDA per month. Who made the initial approach (mark as either POW or FSO/CDA)</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vMerge="1">
                  <a:txBody>
                    <a:bodyPr/>
                    <a:lstStyle/>
                    <a:p>
                      <a:endParaRPr lang="en-GB"/>
                    </a:p>
                  </a:txBody>
                  <a:tcPr/>
                </a:tc>
                <a:extLst>
                  <a:ext uri="{0D108BD9-81ED-4DB2-BD59-A6C34878D82A}">
                    <a16:rowId xmlns:a16="http://schemas.microsoft.com/office/drawing/2014/main" val="1373573884"/>
                  </a:ext>
                </a:extLst>
              </a:tr>
              <a:tr h="117001">
                <a:tc rowSpan="2">
                  <a:txBody>
                    <a:bodyPr/>
                    <a:lstStyle/>
                    <a:p>
                      <a:pPr>
                        <a:spcBef>
                          <a:spcPts val="200"/>
                        </a:spcBef>
                        <a:spcAft>
                          <a:spcPts val="200"/>
                        </a:spcAft>
                      </a:pPr>
                      <a:r>
                        <a:rPr lang="en-GB" sz="1100" dirty="0">
                          <a:effectLst/>
                        </a:rPr>
                        <a:t>Positive contact between CDAs and POWs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rowSpan="2">
                  <a:txBody>
                    <a:bodyPr/>
                    <a:lstStyle/>
                    <a:p>
                      <a:pPr>
                        <a:spcBef>
                          <a:spcPts val="200"/>
                        </a:spcBef>
                        <a:spcAft>
                          <a:spcPts val="200"/>
                        </a:spcAft>
                      </a:pPr>
                      <a:r>
                        <a:rPr lang="en-GB" sz="1100" dirty="0">
                          <a:effectLst/>
                        </a:rPr>
                        <a:t>Are POW and CDA engagements positive?</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Were POWs initial queries answered?</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rowSpan="2">
                  <a:txBody>
                    <a:bodyPr/>
                    <a:lstStyle/>
                    <a:p>
                      <a:pPr>
                        <a:spcBef>
                          <a:spcPts val="200"/>
                        </a:spcBef>
                        <a:spcAft>
                          <a:spcPts val="200"/>
                        </a:spcAft>
                      </a:pPr>
                      <a:r>
                        <a:rPr lang="en-GB" sz="1100" dirty="0">
                          <a:effectLst/>
                        </a:rPr>
                        <a:t>Case studies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extLst>
                  <a:ext uri="{0D108BD9-81ED-4DB2-BD59-A6C34878D82A}">
                    <a16:rowId xmlns:a16="http://schemas.microsoft.com/office/drawing/2014/main" val="1237945035"/>
                  </a:ext>
                </a:extLst>
              </a:tr>
              <a:tr h="117001">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Did POWs seek sustained CDA contact?</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vMerge="1">
                  <a:txBody>
                    <a:bodyPr/>
                    <a:lstStyle/>
                    <a:p>
                      <a:endParaRPr lang="en-GB"/>
                    </a:p>
                  </a:txBody>
                  <a:tcPr/>
                </a:tc>
                <a:extLst>
                  <a:ext uri="{0D108BD9-81ED-4DB2-BD59-A6C34878D82A}">
                    <a16:rowId xmlns:a16="http://schemas.microsoft.com/office/drawing/2014/main" val="3417649142"/>
                  </a:ext>
                </a:extLst>
              </a:tr>
              <a:tr h="234003">
                <a:tc>
                  <a:txBody>
                    <a:bodyPr/>
                    <a:lstStyle/>
                    <a:p>
                      <a:pPr>
                        <a:spcBef>
                          <a:spcPts val="200"/>
                        </a:spcBef>
                        <a:spcAft>
                          <a:spcPts val="200"/>
                        </a:spcAft>
                      </a:pPr>
                      <a:r>
                        <a:rPr lang="en-GB" sz="1100" dirty="0">
                          <a:effectLst/>
                        </a:rPr>
                        <a:t>New income sources considered by POWs </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Are POWs considering potential new income sources following CDA input?</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Number of POWs who have discussions with CDA regarding potential income sources (mark Y/N for each POW)</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0969" marR="60969" marT="0" marB="0" anchor="ctr"/>
                </a:tc>
                <a:extLst>
                  <a:ext uri="{0D108BD9-81ED-4DB2-BD59-A6C34878D82A}">
                    <a16:rowId xmlns:a16="http://schemas.microsoft.com/office/drawing/2014/main" val="2272698447"/>
                  </a:ext>
                </a:extLst>
              </a:tr>
              <a:tr h="234003">
                <a:tc>
                  <a:txBody>
                    <a:bodyPr/>
                    <a:lstStyle/>
                    <a:p>
                      <a:pPr>
                        <a:spcBef>
                          <a:spcPts val="200"/>
                        </a:spcBef>
                        <a:spcAft>
                          <a:spcPts val="200"/>
                        </a:spcAft>
                      </a:pPr>
                      <a:r>
                        <a:rPr lang="en-GB" sz="1100" dirty="0">
                          <a:effectLst/>
                        </a:rPr>
                        <a:t>Engagement options considered by POWs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Are POWs considering new engagement options following CDA input?</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Number of POWs who have discussions with CDA regarding potential engagement options (mark Y/N for each POW)</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0969" marR="60969" marT="0" marB="0" anchor="ctr"/>
                </a:tc>
                <a:extLst>
                  <a:ext uri="{0D108BD9-81ED-4DB2-BD59-A6C34878D82A}">
                    <a16:rowId xmlns:a16="http://schemas.microsoft.com/office/drawing/2014/main" val="871376889"/>
                  </a:ext>
                </a:extLst>
              </a:tr>
              <a:tr h="351004">
                <a:tc>
                  <a:txBody>
                    <a:bodyPr/>
                    <a:lstStyle/>
                    <a:p>
                      <a:pPr>
                        <a:spcBef>
                          <a:spcPts val="200"/>
                        </a:spcBef>
                        <a:spcAft>
                          <a:spcPts val="200"/>
                        </a:spcAft>
                      </a:pPr>
                      <a:r>
                        <a:rPr lang="en-GB" sz="1100" dirty="0">
                          <a:effectLst/>
                        </a:rPr>
                        <a:t>Ways of community support considered by POWs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Are POWs considering new ways to encourage community support following CDA input?</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Number of POWs who have discussions with CDA regarding potential community support options (mark Y/N for each POW)</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0969" marR="60969" marT="0" marB="0" anchor="ctr"/>
                </a:tc>
                <a:extLst>
                  <a:ext uri="{0D108BD9-81ED-4DB2-BD59-A6C34878D82A}">
                    <a16:rowId xmlns:a16="http://schemas.microsoft.com/office/drawing/2014/main" val="1487729110"/>
                  </a:ext>
                </a:extLst>
              </a:tr>
              <a:tr h="254705">
                <a:tc>
                  <a:txBody>
                    <a:bodyPr/>
                    <a:lstStyle/>
                    <a:p>
                      <a:pPr>
                        <a:spcBef>
                          <a:spcPts val="200"/>
                        </a:spcBef>
                        <a:spcAft>
                          <a:spcPts val="200"/>
                        </a:spcAft>
                      </a:pPr>
                      <a:r>
                        <a:rPr lang="en-GB" sz="1100" dirty="0">
                          <a:effectLst/>
                        </a:rPr>
                        <a:t>POWs consider recording visitor numbers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Are POWs considering the need to record visitor numbers following CDA input?</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Number of POWs who have discussions with CDA regarding recording visitor numbers (mark Y/N for each POW)</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0969" marR="60969" marT="0" marB="0" anchor="ctr"/>
                </a:tc>
                <a:extLst>
                  <a:ext uri="{0D108BD9-81ED-4DB2-BD59-A6C34878D82A}">
                    <a16:rowId xmlns:a16="http://schemas.microsoft.com/office/drawing/2014/main" val="3478820491"/>
                  </a:ext>
                </a:extLst>
              </a:tr>
              <a:tr h="351004">
                <a:tc>
                  <a:txBody>
                    <a:bodyPr/>
                    <a:lstStyle/>
                    <a:p>
                      <a:pPr>
                        <a:spcBef>
                          <a:spcPts val="200"/>
                        </a:spcBef>
                        <a:spcAft>
                          <a:spcPts val="200"/>
                        </a:spcAft>
                      </a:pPr>
                      <a:r>
                        <a:rPr lang="en-GB" sz="1100" dirty="0">
                          <a:effectLst/>
                        </a:rPr>
                        <a:t>POWs consider staying open for more days/hours outside of worship times</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Are POWs considering the need to stay open for more days outside of worship times following CDA input?</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Number of POWs who have discussions with CDA regarding staying open outside of worship times (mark Y/N for each POW)</a:t>
                      </a:r>
                      <a:endParaRPr lang="en-GB" sz="1100" dirty="0">
                        <a:solidFill>
                          <a:srgbClr val="37424A"/>
                        </a:solidFill>
                        <a:effectLst/>
                        <a:latin typeface="Arial" panose="020B0604020202020204" pitchFamily="34" charset="0"/>
                        <a:ea typeface="Arial" panose="020B0604020202020204" pitchFamily="34" charset="0"/>
                      </a:endParaRPr>
                    </a:p>
                  </a:txBody>
                  <a:tcPr marL="60969" marR="6096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0969" marR="60969" marT="0" marB="0" anchor="ctr"/>
                </a:tc>
                <a:extLst>
                  <a:ext uri="{0D108BD9-81ED-4DB2-BD59-A6C34878D82A}">
                    <a16:rowId xmlns:a16="http://schemas.microsoft.com/office/drawing/2014/main" val="3907376946"/>
                  </a:ext>
                </a:extLst>
              </a:tr>
            </a:tbl>
          </a:graphicData>
        </a:graphic>
      </p:graphicFrame>
      <p:sp>
        <p:nvSpPr>
          <p:cNvPr id="5" name="Content Placeholder 22">
            <a:extLst>
              <a:ext uri="{FF2B5EF4-FFF2-40B4-BE49-F238E27FC236}">
                <a16:creationId xmlns:a16="http://schemas.microsoft.com/office/drawing/2014/main" id="{527779AF-DE4F-4887-B2D3-4D34BCA52B18}"/>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6" name="Rectangle 5">
            <a:extLst>
              <a:ext uri="{FF2B5EF4-FFF2-40B4-BE49-F238E27FC236}">
                <a16:creationId xmlns:a16="http://schemas.microsoft.com/office/drawing/2014/main" id="{92612036-F3AC-4D0C-BE8E-E155E9A0D6E4}"/>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8" name="AutoShape 6">
            <a:extLst>
              <a:ext uri="{FF2B5EF4-FFF2-40B4-BE49-F238E27FC236}">
                <a16:creationId xmlns:a16="http://schemas.microsoft.com/office/drawing/2014/main" id="{3DF9BA14-F165-45F1-AC9C-8BE04704FA63}"/>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416813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1" y="431799"/>
            <a:ext cx="6996402" cy="775301"/>
          </a:xfrm>
        </p:spPr>
        <p:txBody>
          <a:bodyPr/>
          <a:lstStyle/>
          <a:p>
            <a:r>
              <a:rPr lang="en-GB" b="1" dirty="0"/>
              <a:t>Output </a:t>
            </a:r>
            <a:r>
              <a:rPr lang="en-GB" dirty="0"/>
              <a:t>indicators are given below for the </a:t>
            </a:r>
            <a:r>
              <a:rPr lang="en-GB" b="1" dirty="0"/>
              <a:t>workshops</a:t>
            </a:r>
          </a:p>
        </p:txBody>
      </p:sp>
      <p:sp>
        <p:nvSpPr>
          <p:cNvPr id="8" name="Rectangle 7">
            <a:extLst>
              <a:ext uri="{FF2B5EF4-FFF2-40B4-BE49-F238E27FC236}">
                <a16:creationId xmlns:a16="http://schemas.microsoft.com/office/drawing/2014/main" id="{C5BA633D-B06B-4D6E-A8D1-839D05804A43}"/>
              </a:ext>
            </a:extLst>
          </p:cNvPr>
          <p:cNvSpPr/>
          <p:nvPr/>
        </p:nvSpPr>
        <p:spPr>
          <a:xfrm>
            <a:off x="290286" y="1400232"/>
            <a:ext cx="250412" cy="5029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54000" tIns="54000" rIns="54000" bIns="54000" rtlCol="0" anchor="ctr"/>
          <a:lstStyle/>
          <a:p>
            <a:pPr algn="ctr"/>
            <a:r>
              <a:rPr lang="en-GB" sz="1100" dirty="0"/>
              <a:t>Workshops</a:t>
            </a:r>
          </a:p>
        </p:txBody>
      </p:sp>
      <p:graphicFrame>
        <p:nvGraphicFramePr>
          <p:cNvPr id="11" name="Table 10">
            <a:extLst>
              <a:ext uri="{FF2B5EF4-FFF2-40B4-BE49-F238E27FC236}">
                <a16:creationId xmlns:a16="http://schemas.microsoft.com/office/drawing/2014/main" id="{2095C0F6-A313-4D2A-9AD7-2C3DD4295AB1}"/>
              </a:ext>
            </a:extLst>
          </p:cNvPr>
          <p:cNvGraphicFramePr>
            <a:graphicFrameLocks noGrp="1"/>
          </p:cNvGraphicFramePr>
          <p:nvPr>
            <p:extLst/>
          </p:nvPr>
        </p:nvGraphicFramePr>
        <p:xfrm>
          <a:off x="540698" y="1400233"/>
          <a:ext cx="9690162" cy="5029200"/>
        </p:xfrm>
        <a:graphic>
          <a:graphicData uri="http://schemas.openxmlformats.org/drawingml/2006/table">
            <a:tbl>
              <a:tblPr firstRow="1">
                <a:tableStyleId>{CEF6447A-24EA-4742-A8FB-1DF080B5CEFA}</a:tableStyleId>
              </a:tblPr>
              <a:tblGrid>
                <a:gridCol w="1985021">
                  <a:extLst>
                    <a:ext uri="{9D8B030D-6E8A-4147-A177-3AD203B41FA5}">
                      <a16:colId xmlns:a16="http://schemas.microsoft.com/office/drawing/2014/main" val="2027579628"/>
                    </a:ext>
                  </a:extLst>
                </a:gridCol>
                <a:gridCol w="2087054">
                  <a:extLst>
                    <a:ext uri="{9D8B030D-6E8A-4147-A177-3AD203B41FA5}">
                      <a16:colId xmlns:a16="http://schemas.microsoft.com/office/drawing/2014/main" val="1364866852"/>
                    </a:ext>
                  </a:extLst>
                </a:gridCol>
                <a:gridCol w="4713175">
                  <a:extLst>
                    <a:ext uri="{9D8B030D-6E8A-4147-A177-3AD203B41FA5}">
                      <a16:colId xmlns:a16="http://schemas.microsoft.com/office/drawing/2014/main" val="2098128821"/>
                    </a:ext>
                  </a:extLst>
                </a:gridCol>
                <a:gridCol w="904912">
                  <a:extLst>
                    <a:ext uri="{9D8B030D-6E8A-4147-A177-3AD203B41FA5}">
                      <a16:colId xmlns:a16="http://schemas.microsoft.com/office/drawing/2014/main" val="2208181690"/>
                    </a:ext>
                  </a:extLst>
                </a:gridCol>
              </a:tblGrid>
              <a:tr h="131627">
                <a:tc>
                  <a:txBody>
                    <a:bodyPr/>
                    <a:lstStyle/>
                    <a:p>
                      <a:pPr>
                        <a:spcBef>
                          <a:spcPts val="200"/>
                        </a:spcBef>
                        <a:spcAft>
                          <a:spcPts val="200"/>
                        </a:spcAft>
                      </a:pPr>
                      <a:r>
                        <a:rPr lang="en-GB" sz="1100" dirty="0">
                          <a:effectLst/>
                        </a:rPr>
                        <a:t>Outputs</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60969" marR="60969" marT="0" marB="0" anchor="ctr"/>
                </a:tc>
                <a:extLst>
                  <a:ext uri="{0D108BD9-81ED-4DB2-BD59-A6C34878D82A}">
                    <a16:rowId xmlns:a16="http://schemas.microsoft.com/office/drawing/2014/main" val="1605944624"/>
                  </a:ext>
                </a:extLst>
              </a:tr>
              <a:tr h="117001">
                <a:tc>
                  <a:txBody>
                    <a:bodyPr/>
                    <a:lstStyle/>
                    <a:p>
                      <a:pPr>
                        <a:spcBef>
                          <a:spcPts val="200"/>
                        </a:spcBef>
                        <a:spcAft>
                          <a:spcPts val="200"/>
                        </a:spcAft>
                      </a:pPr>
                      <a:r>
                        <a:rPr lang="en-GB" sz="1100" dirty="0">
                          <a:effectLst/>
                        </a:rPr>
                        <a:t>Workshops are attended</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a:txBody>
                    <a:bodyPr/>
                    <a:lstStyle/>
                    <a:p>
                      <a:pPr>
                        <a:spcBef>
                          <a:spcPts val="200"/>
                        </a:spcBef>
                        <a:spcAft>
                          <a:spcPts val="200"/>
                        </a:spcAft>
                      </a:pPr>
                      <a:r>
                        <a:rPr lang="en-GB" sz="1100" dirty="0">
                          <a:effectLst/>
                        </a:rPr>
                        <a:t>Are workshops attended by POWs?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a:txBody>
                    <a:bodyPr/>
                    <a:lstStyle/>
                    <a:p>
                      <a:pPr>
                        <a:spcBef>
                          <a:spcPts val="200"/>
                        </a:spcBef>
                        <a:spcAft>
                          <a:spcPts val="200"/>
                        </a:spcAft>
                      </a:pPr>
                      <a:r>
                        <a:rPr lang="en-GB" sz="1100" dirty="0">
                          <a:effectLst/>
                        </a:rPr>
                        <a:t>Number of attendees at each workshop</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a:txBody>
                    <a:bodyPr/>
                    <a:lstStyle/>
                    <a:p>
                      <a:pPr>
                        <a:spcBef>
                          <a:spcPts val="200"/>
                        </a:spcBef>
                        <a:spcAft>
                          <a:spcPts val="200"/>
                        </a:spcAft>
                      </a:pPr>
                      <a:r>
                        <a:rPr lang="en-GB" sz="1100" dirty="0">
                          <a:effectLst/>
                        </a:rPr>
                        <a:t>Workshops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extLst>
                  <a:ext uri="{0D108BD9-81ED-4DB2-BD59-A6C34878D82A}">
                    <a16:rowId xmlns:a16="http://schemas.microsoft.com/office/drawing/2014/main" val="2632053553"/>
                  </a:ext>
                </a:extLst>
              </a:tr>
              <a:tr h="234003">
                <a:tc rowSpan="5">
                  <a:txBody>
                    <a:bodyPr/>
                    <a:lstStyle/>
                    <a:p>
                      <a:pPr>
                        <a:spcBef>
                          <a:spcPts val="200"/>
                        </a:spcBef>
                        <a:spcAft>
                          <a:spcPts val="200"/>
                        </a:spcAft>
                      </a:pPr>
                      <a:r>
                        <a:rPr lang="en-GB" sz="1100" dirty="0">
                          <a:effectLst/>
                        </a:rPr>
                        <a:t>Attendees engage at workshops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rowSpan="5">
                  <a:txBody>
                    <a:bodyPr/>
                    <a:lstStyle/>
                    <a:p>
                      <a:pPr>
                        <a:spcBef>
                          <a:spcPts val="200"/>
                        </a:spcBef>
                        <a:spcAft>
                          <a:spcPts val="200"/>
                        </a:spcAft>
                      </a:pPr>
                      <a:r>
                        <a:rPr lang="en-GB" sz="1100" dirty="0">
                          <a:effectLst/>
                        </a:rPr>
                        <a:t>Are attendees motivated to implement learnings from the workshop?</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a:txBody>
                    <a:bodyPr/>
                    <a:lstStyle/>
                    <a:p>
                      <a:pPr>
                        <a:spcBef>
                          <a:spcPts val="200"/>
                        </a:spcBef>
                        <a:spcAft>
                          <a:spcPts val="200"/>
                        </a:spcAft>
                      </a:pPr>
                      <a:r>
                        <a:rPr lang="en-GB" sz="1100" dirty="0">
                          <a:effectLst/>
                        </a:rPr>
                        <a:t>Attendees stated that following the workshop they intend to start preparing a basic maintenance plan [workshop 1]</a:t>
                      </a:r>
                    </a:p>
                  </a:txBody>
                  <a:tcPr marL="62789" marR="62789" marT="0" marB="0" anchor="ctr"/>
                </a:tc>
                <a:tc rowSpan="5">
                  <a:txBody>
                    <a:bodyPr/>
                    <a:lstStyle/>
                    <a:p>
                      <a:pPr>
                        <a:spcBef>
                          <a:spcPts val="200"/>
                        </a:spcBef>
                        <a:spcAft>
                          <a:spcPts val="200"/>
                        </a:spcAft>
                      </a:pPr>
                      <a:r>
                        <a:rPr lang="en-GB" sz="1100" dirty="0">
                          <a:effectLst/>
                        </a:rPr>
                        <a:t>Workshops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extLst>
                  <a:ext uri="{0D108BD9-81ED-4DB2-BD59-A6C34878D82A}">
                    <a16:rowId xmlns:a16="http://schemas.microsoft.com/office/drawing/2014/main" val="3495136094"/>
                  </a:ext>
                </a:extLst>
              </a:tr>
              <a:tr h="234003">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Attendees stated that </a:t>
                      </a:r>
                      <a:r>
                        <a:rPr lang="en-GB" sz="1100" dirty="0">
                          <a:effectLst/>
                        </a:rPr>
                        <a:t>following the workshop they intend to </a:t>
                      </a:r>
                      <a:r>
                        <a:rPr lang="en-GB" sz="1100" dirty="0">
                          <a:solidFill>
                            <a:srgbClr val="37424A"/>
                          </a:solidFill>
                          <a:effectLst/>
                          <a:latin typeface="Arial" panose="020B0604020202020204" pitchFamily="34" charset="0"/>
                          <a:ea typeface="Arial" panose="020B0604020202020204" pitchFamily="34" charset="0"/>
                        </a:rPr>
                        <a:t>contact others to work together on maintenance and repair [workshop 1]</a:t>
                      </a:r>
                    </a:p>
                  </a:txBody>
                  <a:tcPr marL="62789" marR="62789" marT="0" marB="0" anchor="ctr"/>
                </a:tc>
                <a:tc vMerge="1">
                  <a:txBody>
                    <a:bodyPr/>
                    <a:lstStyle/>
                    <a:p>
                      <a:endParaRPr lang="en-GB"/>
                    </a:p>
                  </a:txBody>
                  <a:tcPr/>
                </a:tc>
                <a:extLst>
                  <a:ext uri="{0D108BD9-81ED-4DB2-BD59-A6C34878D82A}">
                    <a16:rowId xmlns:a16="http://schemas.microsoft.com/office/drawing/2014/main" val="668619015"/>
                  </a:ext>
                </a:extLst>
              </a:tr>
              <a:tr h="234003">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Attendees stated that following the workshop they intend to work with others to develop their communities [workshop 2] </a:t>
                      </a:r>
                    </a:p>
                  </a:txBody>
                  <a:tcPr marL="62789" marR="62789" marT="0" marB="0" anchor="ctr"/>
                </a:tc>
                <a:tc vMerge="1">
                  <a:txBody>
                    <a:bodyPr/>
                    <a:lstStyle/>
                    <a:p>
                      <a:endParaRPr lang="en-GB"/>
                    </a:p>
                  </a:txBody>
                  <a:tcPr/>
                </a:tc>
                <a:extLst>
                  <a:ext uri="{0D108BD9-81ED-4DB2-BD59-A6C34878D82A}">
                    <a16:rowId xmlns:a16="http://schemas.microsoft.com/office/drawing/2014/main" val="2386332060"/>
                  </a:ext>
                </a:extLst>
              </a:tr>
              <a:tr h="117001">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Attendees stated that following the workshop they intend to prepare a fundraising plan [workshop 3]</a:t>
                      </a:r>
                    </a:p>
                  </a:txBody>
                  <a:tcPr marL="62789" marR="62789" marT="0" marB="0" anchor="ctr"/>
                </a:tc>
                <a:tc vMerge="1">
                  <a:txBody>
                    <a:bodyPr/>
                    <a:lstStyle/>
                    <a:p>
                      <a:endParaRPr lang="en-GB"/>
                    </a:p>
                  </a:txBody>
                  <a:tcPr/>
                </a:tc>
                <a:extLst>
                  <a:ext uri="{0D108BD9-81ED-4DB2-BD59-A6C34878D82A}">
                    <a16:rowId xmlns:a16="http://schemas.microsoft.com/office/drawing/2014/main" val="1082427717"/>
                  </a:ext>
                </a:extLst>
              </a:tr>
              <a:tr h="234003">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Attendees stated that following the workshop they intend to consider a major repair or development project and apply workshop learning to project start-up phase [workshop 4]</a:t>
                      </a:r>
                    </a:p>
                  </a:txBody>
                  <a:tcPr marL="62789" marR="62789" marT="0" marB="0" anchor="ctr"/>
                </a:tc>
                <a:tc vMerge="1">
                  <a:txBody>
                    <a:bodyPr/>
                    <a:lstStyle/>
                    <a:p>
                      <a:endParaRPr lang="en-GB"/>
                    </a:p>
                  </a:txBody>
                  <a:tcPr/>
                </a:tc>
                <a:extLst>
                  <a:ext uri="{0D108BD9-81ED-4DB2-BD59-A6C34878D82A}">
                    <a16:rowId xmlns:a16="http://schemas.microsoft.com/office/drawing/2014/main" val="3637574826"/>
                  </a:ext>
                </a:extLst>
              </a:tr>
              <a:tr h="234003">
                <a:tc rowSpan="4">
                  <a:txBody>
                    <a:bodyPr/>
                    <a:lstStyle/>
                    <a:p>
                      <a:pPr>
                        <a:spcBef>
                          <a:spcPts val="200"/>
                        </a:spcBef>
                        <a:spcAft>
                          <a:spcPts val="200"/>
                        </a:spcAft>
                      </a:pPr>
                      <a:r>
                        <a:rPr lang="en-GB" sz="1100" dirty="0">
                          <a:effectLst/>
                        </a:rPr>
                        <a:t>POWs have improved understanding about how to manage their buildings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rowSpan="4">
                  <a:txBody>
                    <a:bodyPr/>
                    <a:lstStyle/>
                    <a:p>
                      <a:pPr>
                        <a:spcBef>
                          <a:spcPts val="200"/>
                        </a:spcBef>
                        <a:spcAft>
                          <a:spcPts val="200"/>
                        </a:spcAft>
                      </a:pPr>
                      <a:r>
                        <a:rPr lang="en-GB" sz="1100" dirty="0">
                          <a:effectLst/>
                        </a:rPr>
                        <a:t>Are workshops increasing key skills/understanding for POWs to manage their buildings?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Which areas of maintenance understanding do you feel more confident about following the workshop (list of areas relating to workshop content)? [workshop 1]</a:t>
                      </a:r>
                    </a:p>
                  </a:txBody>
                  <a:tcPr marL="62789" marR="62789" marT="0" marB="0" anchor="ctr"/>
                </a:tc>
                <a:tc rowSpan="4">
                  <a:txBody>
                    <a:bodyPr/>
                    <a:lstStyle/>
                    <a:p>
                      <a:pPr>
                        <a:spcBef>
                          <a:spcPts val="200"/>
                        </a:spcBef>
                        <a:spcAft>
                          <a:spcPts val="200"/>
                        </a:spcAft>
                      </a:pPr>
                      <a:r>
                        <a:rPr lang="en-GB" sz="1100" dirty="0">
                          <a:effectLst/>
                        </a:rPr>
                        <a:t>Workshops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extLst>
                  <a:ext uri="{0D108BD9-81ED-4DB2-BD59-A6C34878D82A}">
                    <a16:rowId xmlns:a16="http://schemas.microsoft.com/office/drawing/2014/main" val="2940153247"/>
                  </a:ext>
                </a:extLst>
              </a:tr>
              <a:tr h="234003">
                <a:tc vMerge="1">
                  <a:txBody>
                    <a:bodyPr/>
                    <a:lstStyle/>
                    <a:p>
                      <a:endParaRPr lang="en-GB"/>
                    </a:p>
                  </a:txBody>
                  <a:tcPr/>
                </a:tc>
                <a:tc vMerge="1">
                  <a:txBody>
                    <a:bodyPr/>
                    <a:lstStyle/>
                    <a:p>
                      <a:endParaRPr lang="en-GB"/>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Which areas of understanding how to engage with your community do you feel more confident about following the workshop (list of areas relating to workshop content)? [workshop 2]</a:t>
                      </a:r>
                    </a:p>
                  </a:txBody>
                  <a:tcPr marL="62789" marR="62789" marT="0" marB="0" anchor="ctr"/>
                </a:tc>
                <a:tc vMerge="1">
                  <a:txBody>
                    <a:bodyPr/>
                    <a:lstStyle/>
                    <a:p>
                      <a:endParaRPr lang="en-GB"/>
                    </a:p>
                  </a:txBody>
                  <a:tcPr/>
                </a:tc>
                <a:extLst>
                  <a:ext uri="{0D108BD9-81ED-4DB2-BD59-A6C34878D82A}">
                    <a16:rowId xmlns:a16="http://schemas.microsoft.com/office/drawing/2014/main" val="1805840854"/>
                  </a:ext>
                </a:extLst>
              </a:tr>
              <a:tr h="117001">
                <a:tc vMerge="1">
                  <a:txBody>
                    <a:bodyPr/>
                    <a:lstStyle/>
                    <a:p>
                      <a:endParaRPr lang="en-GB"/>
                    </a:p>
                  </a:txBody>
                  <a:tcPr/>
                </a:tc>
                <a:tc vMerge="1">
                  <a:txBody>
                    <a:bodyPr/>
                    <a:lstStyle/>
                    <a:p>
                      <a:endParaRPr lang="en-GB"/>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Which areas of understanding do you feel more confident about following the workshop (list of areas relating to workshop 3 content)? [workshop 3]</a:t>
                      </a:r>
                    </a:p>
                  </a:txBody>
                  <a:tcPr marL="62789" marR="62789" marT="0" marB="0" anchor="ctr"/>
                </a:tc>
                <a:tc vMerge="1">
                  <a:txBody>
                    <a:bodyPr/>
                    <a:lstStyle/>
                    <a:p>
                      <a:endParaRPr lang="en-GB"/>
                    </a:p>
                  </a:txBody>
                  <a:tcPr/>
                </a:tc>
                <a:extLst>
                  <a:ext uri="{0D108BD9-81ED-4DB2-BD59-A6C34878D82A}">
                    <a16:rowId xmlns:a16="http://schemas.microsoft.com/office/drawing/2014/main" val="1062141203"/>
                  </a:ext>
                </a:extLst>
              </a:tr>
              <a:tr h="117001">
                <a:tc vMerge="1">
                  <a:txBody>
                    <a:bodyPr/>
                    <a:lstStyle/>
                    <a:p>
                      <a:endParaRPr lang="en-GB"/>
                    </a:p>
                  </a:txBody>
                  <a:tcPr/>
                </a:tc>
                <a:tc vMerge="1">
                  <a:txBody>
                    <a:bodyPr/>
                    <a:lstStyle/>
                    <a:p>
                      <a:endParaRPr lang="en-GB"/>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Which areas of understanding do you feel more confident about following the workshop (list of areas relating to workshop 4 content)? [workshop 4]</a:t>
                      </a:r>
                    </a:p>
                  </a:txBody>
                  <a:tcPr marL="62789" marR="62789" marT="0" marB="0" anchor="ctr"/>
                </a:tc>
                <a:tc vMerge="1">
                  <a:txBody>
                    <a:bodyPr/>
                    <a:lstStyle/>
                    <a:p>
                      <a:endParaRPr lang="en-GB"/>
                    </a:p>
                  </a:txBody>
                  <a:tcPr/>
                </a:tc>
                <a:extLst>
                  <a:ext uri="{0D108BD9-81ED-4DB2-BD59-A6C34878D82A}">
                    <a16:rowId xmlns:a16="http://schemas.microsoft.com/office/drawing/2014/main" val="1804863648"/>
                  </a:ext>
                </a:extLst>
              </a:tr>
              <a:tr h="234003">
                <a:tc rowSpan="3">
                  <a:txBody>
                    <a:bodyPr/>
                    <a:lstStyle/>
                    <a:p>
                      <a:pPr>
                        <a:spcBef>
                          <a:spcPts val="200"/>
                        </a:spcBef>
                        <a:spcAft>
                          <a:spcPts val="200"/>
                        </a:spcAft>
                      </a:pPr>
                      <a:r>
                        <a:rPr lang="en-GB" sz="1100" dirty="0">
                          <a:effectLst/>
                        </a:rPr>
                        <a:t>POWs have improved understanding about how to engage their communities </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rowSpan="3">
                  <a:txBody>
                    <a:bodyPr/>
                    <a:lstStyle/>
                    <a:p>
                      <a:pPr>
                        <a:spcBef>
                          <a:spcPts val="200"/>
                        </a:spcBef>
                        <a:spcAft>
                          <a:spcPts val="200"/>
                        </a:spcAft>
                      </a:pPr>
                      <a:r>
                        <a:rPr lang="en-GB" sz="1100" dirty="0">
                          <a:effectLst/>
                        </a:rPr>
                        <a:t>Are workshops increasing key skills/understanding for POWs to engage their communities?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Are you planning on identifying other community groups/individuals to consult with about your place of worship? [workshop 2]</a:t>
                      </a:r>
                    </a:p>
                  </a:txBody>
                  <a:tcPr marL="62789" marR="62789" marT="0" marB="0" anchor="ctr"/>
                </a:tc>
                <a:tc rowSpan="3">
                  <a:txBody>
                    <a:bodyPr/>
                    <a:lstStyle/>
                    <a:p>
                      <a:pPr>
                        <a:spcBef>
                          <a:spcPts val="200"/>
                        </a:spcBef>
                        <a:spcAft>
                          <a:spcPts val="200"/>
                        </a:spcAft>
                      </a:pPr>
                      <a:r>
                        <a:rPr lang="en-GB" sz="1100" dirty="0">
                          <a:effectLst/>
                        </a:rPr>
                        <a:t>Workshops</a:t>
                      </a:r>
                      <a:endParaRPr lang="en-GB" sz="1100" dirty="0">
                        <a:solidFill>
                          <a:srgbClr val="37424A"/>
                        </a:solidFill>
                        <a:effectLst/>
                        <a:latin typeface="Arial" panose="020B0604020202020204" pitchFamily="34" charset="0"/>
                        <a:ea typeface="Arial" panose="020B0604020202020204" pitchFamily="34" charset="0"/>
                      </a:endParaRPr>
                    </a:p>
                  </a:txBody>
                  <a:tcPr marL="62789" marR="62789" marT="0" marB="0" anchor="ctr"/>
                </a:tc>
                <a:extLst>
                  <a:ext uri="{0D108BD9-81ED-4DB2-BD59-A6C34878D82A}">
                    <a16:rowId xmlns:a16="http://schemas.microsoft.com/office/drawing/2014/main" val="1506902530"/>
                  </a:ext>
                </a:extLst>
              </a:tr>
              <a:tr h="234003">
                <a:tc vMerge="1">
                  <a:txBody>
                    <a:bodyPr/>
                    <a:lstStyle/>
                    <a:p>
                      <a:endParaRPr lang="en-GB"/>
                    </a:p>
                  </a:txBody>
                  <a:tcPr/>
                </a:tc>
                <a:tc vMerge="1">
                  <a:txBody>
                    <a:bodyPr/>
                    <a:lstStyle/>
                    <a:p>
                      <a:endParaRPr lang="en-GB"/>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Do you feel that you have been equipped with the tools and knowledge to: draft and implement a fundraising plan [workshop 3]</a:t>
                      </a:r>
                    </a:p>
                  </a:txBody>
                  <a:tcPr marL="62789" marR="62789" marT="0" marB="0" anchor="ctr"/>
                </a:tc>
                <a:tc vMerge="1">
                  <a:txBody>
                    <a:bodyPr/>
                    <a:lstStyle/>
                    <a:p>
                      <a:endParaRPr lang="en-GB"/>
                    </a:p>
                  </a:txBody>
                  <a:tcPr/>
                </a:tc>
                <a:extLst>
                  <a:ext uri="{0D108BD9-81ED-4DB2-BD59-A6C34878D82A}">
                    <a16:rowId xmlns:a16="http://schemas.microsoft.com/office/drawing/2014/main" val="1162941725"/>
                  </a:ext>
                </a:extLst>
              </a:tr>
              <a:tr h="234003">
                <a:tc vMerge="1">
                  <a:txBody>
                    <a:bodyPr/>
                    <a:lstStyle/>
                    <a:p>
                      <a:endParaRPr lang="en-GB"/>
                    </a:p>
                  </a:txBody>
                  <a:tcPr/>
                </a:tc>
                <a:tc vMerge="1">
                  <a:txBody>
                    <a:bodyPr/>
                    <a:lstStyle/>
                    <a:p>
                      <a:endParaRPr lang="en-GB"/>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solidFill>
                            <a:srgbClr val="37424A"/>
                          </a:solidFill>
                          <a:effectLst/>
                          <a:latin typeface="Arial" panose="020B0604020202020204" pitchFamily="34" charset="0"/>
                          <a:ea typeface="Arial" panose="020B0604020202020204" pitchFamily="34" charset="0"/>
                        </a:rPr>
                        <a:t>Do you feel that you have been equipped with the tools and knowledge to: begin to plan a community project? [workshop 4]</a:t>
                      </a:r>
                    </a:p>
                  </a:txBody>
                  <a:tcPr marL="62789" marR="62789" marT="0" marB="0" anchor="ctr"/>
                </a:tc>
                <a:tc vMerge="1">
                  <a:txBody>
                    <a:bodyPr/>
                    <a:lstStyle/>
                    <a:p>
                      <a:endParaRPr lang="en-GB"/>
                    </a:p>
                  </a:txBody>
                  <a:tcPr/>
                </a:tc>
                <a:extLst>
                  <a:ext uri="{0D108BD9-81ED-4DB2-BD59-A6C34878D82A}">
                    <a16:rowId xmlns:a16="http://schemas.microsoft.com/office/drawing/2014/main" val="3598531363"/>
                  </a:ext>
                </a:extLst>
              </a:tr>
            </a:tbl>
          </a:graphicData>
        </a:graphic>
      </p:graphicFrame>
      <p:sp>
        <p:nvSpPr>
          <p:cNvPr id="5" name="Content Placeholder 22">
            <a:extLst>
              <a:ext uri="{FF2B5EF4-FFF2-40B4-BE49-F238E27FC236}">
                <a16:creationId xmlns:a16="http://schemas.microsoft.com/office/drawing/2014/main" id="{1C6F696D-8457-4BC5-9653-38362DBE7CC7}"/>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6" name="Content Placeholder 22">
            <a:extLst>
              <a:ext uri="{FF2B5EF4-FFF2-40B4-BE49-F238E27FC236}">
                <a16:creationId xmlns:a16="http://schemas.microsoft.com/office/drawing/2014/main" id="{C2065D0B-0B50-4D46-BDEC-51A74E958138}"/>
              </a:ext>
            </a:extLst>
          </p:cNvPr>
          <p:cNvSpPr txBox="1">
            <a:spLocks/>
          </p:cNvSpPr>
          <p:nvPr/>
        </p:nvSpPr>
        <p:spPr bwMode="gray">
          <a:xfrm>
            <a:off x="2320202" y="7138786"/>
            <a:ext cx="3877398" cy="13690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dirty="0">
                <a:solidFill>
                  <a:schemeClr val="tx2"/>
                </a:solidFill>
              </a:rPr>
              <a:t>Workshop indicators will be kept under review as workshop content is developed </a:t>
            </a:r>
          </a:p>
        </p:txBody>
      </p:sp>
      <p:sp>
        <p:nvSpPr>
          <p:cNvPr id="7" name="Rectangle 6">
            <a:extLst>
              <a:ext uri="{FF2B5EF4-FFF2-40B4-BE49-F238E27FC236}">
                <a16:creationId xmlns:a16="http://schemas.microsoft.com/office/drawing/2014/main" id="{D606E9BE-D550-4804-B2A1-2F984B96C28C}"/>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9" name="AutoShape 6">
            <a:extLst>
              <a:ext uri="{FF2B5EF4-FFF2-40B4-BE49-F238E27FC236}">
                <a16:creationId xmlns:a16="http://schemas.microsoft.com/office/drawing/2014/main" id="{0FA320BD-D023-449A-9132-83165EDE2254}"/>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276295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ocTable"/>
          <p:cNvGraphicFramePr>
            <a:graphicFrameLocks noGrp="1"/>
          </p:cNvGraphicFramePr>
          <p:nvPr>
            <p:extLst>
              <p:ext uri="{D42A27DB-BD31-4B8C-83A1-F6EECF244321}">
                <p14:modId xmlns:p14="http://schemas.microsoft.com/office/powerpoint/2010/main" val="3971872851"/>
              </p:ext>
            </p:extLst>
          </p:nvPr>
        </p:nvGraphicFramePr>
        <p:xfrm>
          <a:off x="450156" y="1432155"/>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3241">
                  <a:extLst>
                    <a:ext uri="{9D8B030D-6E8A-4147-A177-3AD203B41FA5}">
                      <a16:colId xmlns:a16="http://schemas.microsoft.com/office/drawing/2014/main" val="20001"/>
                    </a:ext>
                  </a:extLst>
                </a:gridCol>
                <a:gridCol w="59869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Introduction</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algn="ctr" defTabSz="980010" rtl="0" eaLnBrk="1" latinLnBrk="0" hangingPunct="1"/>
                      <a:r>
                        <a:rPr lang="en-GB" sz="1600" kern="1200" dirty="0">
                          <a:solidFill>
                            <a:schemeClr val="bg1"/>
                          </a:solidFill>
                          <a:latin typeface="+mn-lt"/>
                          <a:ea typeface="+mn-ea"/>
                          <a:cs typeface="+mn-cs"/>
                        </a:rPr>
                        <a:t>2.</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tx2"/>
                          </a:solidFill>
                        </a:rPr>
                        <a:t>The evaluation approach</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r>
                        <a:rPr lang="en-GB" sz="1600" kern="1200" dirty="0">
                          <a:solidFill>
                            <a:schemeClr val="tx2"/>
                          </a:solidFill>
                          <a:latin typeface="+mn-lt"/>
                          <a:ea typeface="+mn-ea"/>
                          <a:cs typeface="+mn-cs"/>
                        </a:rPr>
                        <a:t>5</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marL="0" algn="ctr" defTabSz="980010" rtl="0" eaLnBrk="1" latinLnBrk="0" hangingPunct="1"/>
                      <a:r>
                        <a:rPr lang="en-GB" sz="1600" kern="1200" dirty="0">
                          <a:solidFill>
                            <a:schemeClr val="bg1"/>
                          </a:solidFill>
                          <a:latin typeface="+mn-lt"/>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dirty="0">
                          <a:solidFill>
                            <a:schemeClr val="tx2"/>
                          </a:solidFill>
                        </a:rPr>
                        <a:t>The baseline position in the pilot areas</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980010" rtl="0" eaLnBrk="1" latinLnBrk="0" hangingPunct="1"/>
                      <a:r>
                        <a:rPr lang="en-GB" sz="1600" kern="1200" dirty="0">
                          <a:solidFill>
                            <a:schemeClr val="tx2"/>
                          </a:solidFill>
                          <a:latin typeface="+mn-lt"/>
                          <a:ea typeface="+mn-ea"/>
                          <a:cs typeface="+mn-cs"/>
                        </a:rPr>
                        <a:t>23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937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1" y="431799"/>
            <a:ext cx="6996402" cy="775301"/>
          </a:xfrm>
        </p:spPr>
        <p:txBody>
          <a:bodyPr/>
          <a:lstStyle/>
          <a:p>
            <a:r>
              <a:rPr lang="en-GB" dirty="0"/>
              <a:t>The </a:t>
            </a:r>
            <a:r>
              <a:rPr lang="en-GB" b="1" dirty="0"/>
              <a:t>outcome</a:t>
            </a:r>
            <a:r>
              <a:rPr lang="en-GB" dirty="0"/>
              <a:t> indicators are given below for </a:t>
            </a:r>
            <a:r>
              <a:rPr lang="en-GB" b="1" dirty="0"/>
              <a:t>Capacity</a:t>
            </a:r>
          </a:p>
        </p:txBody>
      </p:sp>
      <p:graphicFrame>
        <p:nvGraphicFramePr>
          <p:cNvPr id="3" name="Table 2">
            <a:extLst>
              <a:ext uri="{FF2B5EF4-FFF2-40B4-BE49-F238E27FC236}">
                <a16:creationId xmlns:a16="http://schemas.microsoft.com/office/drawing/2014/main" id="{E7B90877-B8C1-4B9A-84C8-93CFFC451C12}"/>
              </a:ext>
            </a:extLst>
          </p:cNvPr>
          <p:cNvGraphicFramePr>
            <a:graphicFrameLocks noGrp="1"/>
          </p:cNvGraphicFramePr>
          <p:nvPr>
            <p:extLst>
              <p:ext uri="{D42A27DB-BD31-4B8C-83A1-F6EECF244321}">
                <p14:modId xmlns:p14="http://schemas.microsoft.com/office/powerpoint/2010/main" val="2567189435"/>
              </p:ext>
            </p:extLst>
          </p:nvPr>
        </p:nvGraphicFramePr>
        <p:xfrm>
          <a:off x="182803" y="1207100"/>
          <a:ext cx="10315252" cy="5699760"/>
        </p:xfrm>
        <a:graphic>
          <a:graphicData uri="http://schemas.openxmlformats.org/drawingml/2006/table">
            <a:tbl>
              <a:tblPr firstRow="1">
                <a:tableStyleId>{CEF6447A-24EA-4742-A8FB-1DF080B5CEFA}</a:tableStyleId>
              </a:tblPr>
              <a:tblGrid>
                <a:gridCol w="840448">
                  <a:extLst>
                    <a:ext uri="{9D8B030D-6E8A-4147-A177-3AD203B41FA5}">
                      <a16:colId xmlns:a16="http://schemas.microsoft.com/office/drawing/2014/main" val="4287840233"/>
                    </a:ext>
                  </a:extLst>
                </a:gridCol>
                <a:gridCol w="1634808">
                  <a:extLst>
                    <a:ext uri="{9D8B030D-6E8A-4147-A177-3AD203B41FA5}">
                      <a16:colId xmlns:a16="http://schemas.microsoft.com/office/drawing/2014/main" val="3008542080"/>
                    </a:ext>
                  </a:extLst>
                </a:gridCol>
                <a:gridCol w="1717525">
                  <a:extLst>
                    <a:ext uri="{9D8B030D-6E8A-4147-A177-3AD203B41FA5}">
                      <a16:colId xmlns:a16="http://schemas.microsoft.com/office/drawing/2014/main" val="866114466"/>
                    </a:ext>
                  </a:extLst>
                </a:gridCol>
                <a:gridCol w="5210014">
                  <a:extLst>
                    <a:ext uri="{9D8B030D-6E8A-4147-A177-3AD203B41FA5}">
                      <a16:colId xmlns:a16="http://schemas.microsoft.com/office/drawing/2014/main" val="1672179641"/>
                    </a:ext>
                  </a:extLst>
                </a:gridCol>
                <a:gridCol w="912457">
                  <a:extLst>
                    <a:ext uri="{9D8B030D-6E8A-4147-A177-3AD203B41FA5}">
                      <a16:colId xmlns:a16="http://schemas.microsoft.com/office/drawing/2014/main" val="4026996478"/>
                    </a:ext>
                  </a:extLst>
                </a:gridCol>
              </a:tblGrid>
              <a:tr h="125145">
                <a:tc>
                  <a:txBody>
                    <a:bodyPr/>
                    <a:lstStyle/>
                    <a:p>
                      <a:pPr>
                        <a:spcBef>
                          <a:spcPts val="200"/>
                        </a:spcBef>
                        <a:spcAft>
                          <a:spcPts val="200"/>
                        </a:spcAft>
                      </a:pP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solidFill>
                      <a:schemeClr val="bg1"/>
                    </a:solidFill>
                  </a:tcPr>
                </a:tc>
                <a:tc>
                  <a:txBody>
                    <a:bodyPr/>
                    <a:lstStyle/>
                    <a:p>
                      <a:pPr>
                        <a:spcBef>
                          <a:spcPts val="200"/>
                        </a:spcBef>
                        <a:spcAft>
                          <a:spcPts val="200"/>
                        </a:spcAft>
                      </a:pPr>
                      <a:r>
                        <a:rPr lang="en-GB" sz="1100" dirty="0">
                          <a:effectLst/>
                        </a:rPr>
                        <a:t>Final outcomes</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solidFill>
                      <a:schemeClr val="bg1"/>
                    </a:solidFill>
                  </a:tcPr>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solidFill>
                      <a:schemeClr val="bg1"/>
                    </a:solidFill>
                  </a:tcPr>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solidFill>
                      <a:schemeClr val="bg1"/>
                    </a:solidFill>
                  </a:tcPr>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solidFill>
                      <a:schemeClr val="bg1"/>
                    </a:solidFill>
                  </a:tcPr>
                </a:tc>
                <a:extLst>
                  <a:ext uri="{0D108BD9-81ED-4DB2-BD59-A6C34878D82A}">
                    <a16:rowId xmlns:a16="http://schemas.microsoft.com/office/drawing/2014/main" val="3519126719"/>
                  </a:ext>
                </a:extLst>
              </a:tr>
              <a:tr h="162192">
                <a:tc rowSpan="12">
                  <a:txBody>
                    <a:bodyPr/>
                    <a:lstStyle/>
                    <a:p>
                      <a:pPr marL="180340" marR="53975" indent="-180340">
                        <a:spcBef>
                          <a:spcPts val="200"/>
                        </a:spcBef>
                        <a:spcAft>
                          <a:spcPts val="200"/>
                        </a:spcAft>
                        <a:tabLst>
                          <a:tab pos="180340" algn="l"/>
                        </a:tabLst>
                      </a:pPr>
                      <a:r>
                        <a:rPr lang="en-GB" sz="1100" b="1" kern="1200" dirty="0">
                          <a:solidFill>
                            <a:schemeClr val="accent3"/>
                          </a:solidFill>
                          <a:effectLst/>
                          <a:latin typeface="+mn-lt"/>
                          <a:ea typeface="+mn-ea"/>
                          <a:cs typeface="+mn-cs"/>
                        </a:rPr>
                        <a:t>Capacity</a:t>
                      </a:r>
                    </a:p>
                  </a:txBody>
                  <a:tcPr marL="56315" marR="56315" marT="0" marB="0" anchor="ctr">
                    <a:solidFill>
                      <a:schemeClr val="bg1"/>
                    </a:solidFill>
                  </a:tcPr>
                </a:tc>
                <a:tc rowSpan="6">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Those looking after places of worship have skills, knowledge and confidence to take on maintenance projects and apply for grants, and implement learnings from workshops</a:t>
                      </a:r>
                    </a:p>
                  </a:txBody>
                  <a:tcPr marL="56315" marR="56315" marT="0" marB="0" anchor="ctr">
                    <a:solidFill>
                      <a:schemeClr val="bg1"/>
                    </a:solidFill>
                  </a:tcPr>
                </a:tc>
                <a:tc rowSpan="6">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Does the pilot increase capacity of those looking after places of worship to take on maintenance and apply for grants into the future?</a:t>
                      </a:r>
                    </a:p>
                  </a:txBody>
                  <a:tcPr marL="56315" marR="56315" marT="0" marB="0" anchor="ctr">
                    <a:solidFill>
                      <a:schemeClr val="bg1"/>
                    </a:solidFill>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Attendees stated that since the workshop they have started to prepare a basic maintenance plan [workshop 1]</a:t>
                      </a:r>
                    </a:p>
                  </a:txBody>
                  <a:tcPr marL="56315" marR="56315" marT="0" marB="0" anchor="ctr">
                    <a:solidFill>
                      <a:schemeClr val="bg1"/>
                    </a:solidFill>
                  </a:tcPr>
                </a:tc>
                <a:tc rowSpan="6">
                  <a:txBody>
                    <a:bodyPr/>
                    <a:lstStyle/>
                    <a:p>
                      <a:pPr marL="0" marR="53975" lvl="0" indent="0" algn="l" defTabSz="914342" rtl="0" eaLnBrk="1" latinLnBrk="0" hangingPunct="1">
                        <a:spcBef>
                          <a:spcPts val="200"/>
                        </a:spcBef>
                        <a:spcAft>
                          <a:spcPts val="200"/>
                        </a:spcAft>
                        <a:buClr>
                          <a:srgbClr val="E83F35"/>
                        </a:buClr>
                        <a:buFont typeface="Arial" panose="05020102010507070707" pitchFamily="18" charset="2"/>
                        <a:buNone/>
                        <a:tabLst>
                          <a:tab pos="180340" algn="l"/>
                        </a:tabLst>
                      </a:pPr>
                      <a:r>
                        <a:rPr lang="en-GB" sz="1100" kern="1200" dirty="0">
                          <a:solidFill>
                            <a:schemeClr val="tx1"/>
                          </a:solidFill>
                          <a:effectLst/>
                          <a:latin typeface="+mn-lt"/>
                          <a:ea typeface="+mn-ea"/>
                          <a:cs typeface="+mn-cs"/>
                        </a:rPr>
                        <a:t>Workshop feedback;</a:t>
                      </a:r>
                    </a:p>
                    <a:p>
                      <a:pPr marL="0" marR="53975" lvl="0" indent="0" algn="l" defTabSz="914342" rtl="0" eaLnBrk="1" latinLnBrk="0" hangingPunct="1">
                        <a:spcBef>
                          <a:spcPts val="200"/>
                        </a:spcBef>
                        <a:spcAft>
                          <a:spcPts val="200"/>
                        </a:spcAft>
                        <a:buClr>
                          <a:srgbClr val="E83F35"/>
                        </a:buClr>
                        <a:buFont typeface="Arial" panose="05020102010507070707" pitchFamily="18" charset="2"/>
                        <a:buNone/>
                        <a:tabLst>
                          <a:tab pos="180340" algn="l"/>
                        </a:tabLst>
                      </a:pPr>
                      <a:r>
                        <a:rPr lang="en-GB" sz="1100" kern="1200" dirty="0">
                          <a:solidFill>
                            <a:schemeClr val="tx1"/>
                          </a:solidFill>
                          <a:effectLst/>
                          <a:latin typeface="+mn-lt"/>
                          <a:ea typeface="+mn-ea"/>
                          <a:cs typeface="+mn-cs"/>
                        </a:rPr>
                        <a:t>Case studies to explore CDA/FSO capacity building</a:t>
                      </a:r>
                    </a:p>
                  </a:txBody>
                  <a:tcPr marL="56315" marR="56315" marT="0" marB="0" anchor="ctr">
                    <a:solidFill>
                      <a:schemeClr val="bg1"/>
                    </a:solidFill>
                  </a:tcPr>
                </a:tc>
                <a:extLst>
                  <a:ext uri="{0D108BD9-81ED-4DB2-BD59-A6C34878D82A}">
                    <a16:rowId xmlns:a16="http://schemas.microsoft.com/office/drawing/2014/main" val="1612020445"/>
                  </a:ext>
                </a:extLst>
              </a:tr>
              <a:tr h="23090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Attendees stated that since the workshop they have identified and contacted others to work together on maintenance and repair [workshop 1]</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2856414213"/>
                  </a:ext>
                </a:extLst>
              </a:tr>
              <a:tr h="11637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Attendees stated that since the workshop they have started to develop links with other community groups [workshop 2]</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305242214"/>
                  </a:ext>
                </a:extLst>
              </a:tr>
              <a:tr h="23460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Attendees stated that they have started to prepare a fundraising plan [workshop 3]</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2892969953"/>
                  </a:ext>
                </a:extLst>
              </a:tr>
              <a:tr h="21243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Attendees stated that they have identified a major repair or development project and applied workshop learning to project start-up phase [workshop 4]*</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1019370989"/>
                  </a:ext>
                </a:extLst>
              </a:tr>
              <a:tr h="20874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Other metrics below and on pages 22 and 23 may indicate increased capacity (e.g. Number of maintenance works being completed, number of community engagement activities hosted on/off site) </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3643690763"/>
                  </a:ext>
                </a:extLst>
              </a:tr>
              <a:tr h="182880">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rowSpan="3">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Those looking after places of worship have skills, knowledge and confidence to engage the wider community, and implement learnings from workshops</a:t>
                      </a:r>
                    </a:p>
                  </a:txBody>
                  <a:tcPr marL="56315" marR="56315" marT="0" marB="0" anchor="ctr">
                    <a:solidFill>
                      <a:schemeClr val="bg1"/>
                    </a:solidFill>
                  </a:tcPr>
                </a:tc>
                <a:tc rowSpan="3">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Does the pilot increase capacity of those looking after places of worship to engage wider community?</a:t>
                      </a:r>
                    </a:p>
                  </a:txBody>
                  <a:tcPr marL="56315" marR="56315" marT="0" marB="0" anchor="ctr">
                    <a:solidFill>
                      <a:schemeClr val="bg1"/>
                    </a:solidFill>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Attendees stated that they have started to develop links with other community groups [workshop 2]</a:t>
                      </a:r>
                    </a:p>
                  </a:txBody>
                  <a:tcPr marL="56315" marR="56315" marT="0" marB="0" anchor="ctr">
                    <a:solidFill>
                      <a:schemeClr val="bg1"/>
                    </a:solidFill>
                  </a:tcPr>
                </a:tc>
                <a:tc rowSpan="3">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Workshop feedback</a:t>
                      </a:r>
                    </a:p>
                  </a:txBody>
                  <a:tcPr marL="56315" marR="56315" marT="0" marB="0" anchor="ctr">
                    <a:solidFill>
                      <a:schemeClr val="bg1"/>
                    </a:solidFill>
                  </a:tcPr>
                </a:tc>
                <a:extLst>
                  <a:ext uri="{0D108BD9-81ED-4DB2-BD59-A6C34878D82A}">
                    <a16:rowId xmlns:a16="http://schemas.microsoft.com/office/drawing/2014/main" val="396616345"/>
                  </a:ext>
                </a:extLst>
              </a:tr>
              <a:tr h="6096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tab pos="180340" algn="l"/>
                        </a:tabLst>
                        <a:defRPr/>
                      </a:pPr>
                      <a:r>
                        <a:rPr lang="en-GB" sz="1100" kern="1200" dirty="0">
                          <a:solidFill>
                            <a:schemeClr val="tx1"/>
                          </a:solidFill>
                          <a:effectLst/>
                          <a:latin typeface="+mn-lt"/>
                          <a:ea typeface="+mn-ea"/>
                          <a:cs typeface="+mn-cs"/>
                        </a:rPr>
                        <a:t>Attendees stated that they have started to prepare a fundraising plan [workshop 3]</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2213734738"/>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tab pos="180340" algn="l"/>
                        </a:tabLst>
                        <a:defRPr/>
                      </a:pPr>
                      <a:r>
                        <a:rPr lang="en-GB" sz="1100" kern="1200" dirty="0">
                          <a:solidFill>
                            <a:schemeClr val="tx1"/>
                          </a:solidFill>
                          <a:effectLst/>
                          <a:latin typeface="+mn-lt"/>
                          <a:ea typeface="+mn-ea"/>
                          <a:cs typeface="+mn-cs"/>
                        </a:rPr>
                        <a:t>Attendees stated that they have identified a major repair or development project and applied workshop learning to project start-up phase [workshop 4] (*same as above)</a:t>
                      </a:r>
                    </a:p>
                  </a:txBody>
                  <a:tcPr marL="56315" marR="56315" marT="0" marB="0" anchor="ctr">
                    <a:solidFill>
                      <a:schemeClr val="bg1"/>
                    </a:solidFill>
                  </a:tcPr>
                </a:tc>
                <a:tc vMerge="1">
                  <a:txBody>
                    <a:bodyPr/>
                    <a:lstStyle/>
                    <a:p>
                      <a:endParaRPr lang="en-GB"/>
                    </a:p>
                  </a:txBody>
                  <a:tcPr/>
                </a:tc>
                <a:extLst>
                  <a:ext uri="{0D108BD9-81ED-4DB2-BD59-A6C34878D82A}">
                    <a16:rowId xmlns:a16="http://schemas.microsoft.com/office/drawing/2014/main" val="3903297296"/>
                  </a:ext>
                </a:extLst>
              </a:tr>
              <a:tr h="0">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rowSpan="2">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FSO/CDA support builds on workshops</a:t>
                      </a:r>
                    </a:p>
                  </a:txBody>
                  <a:tcPr marL="56315" marR="56315" marT="0" marB="0" anchor="ctr">
                    <a:solidFill>
                      <a:schemeClr val="bg1"/>
                    </a:solidFill>
                  </a:tcPr>
                </a:tc>
                <a:tc rowSpan="2">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Do workshop attendees engage FSOs/CDAs before/after workshops?</a:t>
                      </a:r>
                    </a:p>
                  </a:txBody>
                  <a:tcPr marL="56315" marR="56315" marT="0" marB="0" anchor="ctr">
                    <a:solidFill>
                      <a:schemeClr val="bg1"/>
                    </a:solidFill>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Number of workshop attendees that have spoken with the FSO/CDA after each workshop (match workshop attendees with tracker)</a:t>
                      </a:r>
                    </a:p>
                  </a:txBody>
                  <a:tcPr marL="56315" marR="56315" marT="0" marB="0" anchor="ctr">
                    <a:solidFill>
                      <a:schemeClr val="bg1"/>
                    </a:solidFill>
                  </a:tcP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56315" marR="56315" marT="0" marB="0" anchor="ctr">
                    <a:solidFill>
                      <a:schemeClr val="bg1"/>
                    </a:solidFill>
                  </a:tcPr>
                </a:tc>
                <a:extLst>
                  <a:ext uri="{0D108BD9-81ED-4DB2-BD59-A6C34878D82A}">
                    <a16:rowId xmlns:a16="http://schemas.microsoft.com/office/drawing/2014/main" val="2381821941"/>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53975"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tab pos="180340" algn="l"/>
                        </a:tabLst>
                        <a:defRPr/>
                      </a:pPr>
                      <a:r>
                        <a:rPr lang="en-GB" sz="1100" kern="1200" dirty="0">
                          <a:solidFill>
                            <a:schemeClr val="tx1"/>
                          </a:solidFill>
                          <a:effectLst/>
                          <a:latin typeface="+mn-lt"/>
                          <a:ea typeface="+mn-ea"/>
                          <a:cs typeface="+mn-cs"/>
                        </a:rPr>
                        <a:t>Number of workshop attendees that have spoken with the FSO/CDA prior to each workshop (ask at each workshop)</a:t>
                      </a:r>
                    </a:p>
                  </a:txBody>
                  <a:tcPr marL="56315" marR="56315" marT="0" marB="0" anchor="ctr">
                    <a:solidFill>
                      <a:schemeClr val="bg1"/>
                    </a:solidFill>
                  </a:tcPr>
                </a:tc>
                <a:tc>
                  <a:txBody>
                    <a:bodyPr/>
                    <a:lstStyle/>
                    <a:p>
                      <a:pPr marL="0" marR="53975"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tab pos="180340" algn="l"/>
                        </a:tabLst>
                        <a:defRPr/>
                      </a:pPr>
                      <a:r>
                        <a:rPr lang="en-GB" sz="1100" kern="1200" dirty="0">
                          <a:solidFill>
                            <a:schemeClr val="tx1"/>
                          </a:solidFill>
                          <a:effectLst/>
                          <a:latin typeface="+mn-lt"/>
                          <a:ea typeface="+mn-ea"/>
                          <a:cs typeface="+mn-cs"/>
                        </a:rPr>
                        <a:t>HE</a:t>
                      </a:r>
                    </a:p>
                  </a:txBody>
                  <a:tcPr marL="56315" marR="56315" marT="0" marB="0" anchor="ctr">
                    <a:solidFill>
                      <a:schemeClr val="bg1"/>
                    </a:solidFill>
                  </a:tcPr>
                </a:tc>
                <a:extLst>
                  <a:ext uri="{0D108BD9-81ED-4DB2-BD59-A6C34878D82A}">
                    <a16:rowId xmlns:a16="http://schemas.microsoft.com/office/drawing/2014/main" val="4086522297"/>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Additionality</a:t>
                      </a:r>
                    </a:p>
                  </a:txBody>
                  <a:tcPr marL="56315" marR="56315" marT="0" marB="0" anchor="ctr">
                    <a:solidFill>
                      <a:schemeClr val="bg1"/>
                    </a:solidFill>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In what ways are the changes listed in capacity above additional to what could have been achieved within the pilot period had the pilot not occurred?</a:t>
                      </a:r>
                    </a:p>
                  </a:txBody>
                  <a:tcPr marL="56315" marR="56315" marT="0" marB="0" anchor="ctr">
                    <a:solidFill>
                      <a:schemeClr val="bg1"/>
                    </a:solidFill>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Are POWs reporting that they have achieved outcomes they otherwise could not have done, worked in a better way, or more quickly as a result of the pilot?</a:t>
                      </a:r>
                    </a:p>
                  </a:txBody>
                  <a:tcPr marL="56315" marR="56315" marT="0" marB="0" anchor="ctr">
                    <a:solidFill>
                      <a:schemeClr val="bg1"/>
                    </a:solidFill>
                  </a:tcPr>
                </a:tc>
                <a:tc>
                  <a:txBody>
                    <a:bodyPr/>
                    <a:lstStyle/>
                    <a:p>
                      <a:pPr marL="0" marR="53975" indent="0" algn="l" defTabSz="914342" rtl="0" eaLnBrk="1" latinLnBrk="0" hangingPunct="1">
                        <a:spcBef>
                          <a:spcPts val="200"/>
                        </a:spcBef>
                        <a:spcAft>
                          <a:spcPts val="200"/>
                        </a:spcAft>
                        <a:buFont typeface="Arial" panose="05020102010507070707" pitchFamily="18" charset="2"/>
                        <a:buNone/>
                        <a:tabLst>
                          <a:tab pos="180340" algn="l"/>
                        </a:tabLst>
                      </a:pPr>
                      <a:r>
                        <a:rPr lang="en-GB" sz="1100" kern="1200" dirty="0">
                          <a:solidFill>
                            <a:schemeClr val="tx1"/>
                          </a:solidFill>
                          <a:effectLst/>
                          <a:latin typeface="+mn-lt"/>
                          <a:ea typeface="+mn-ea"/>
                          <a:cs typeface="+mn-cs"/>
                        </a:rPr>
                        <a:t>Case studies</a:t>
                      </a:r>
                    </a:p>
                  </a:txBody>
                  <a:tcPr marL="56315" marR="56315" marT="0" marB="0" anchor="ctr">
                    <a:solidFill>
                      <a:schemeClr val="bg1"/>
                    </a:solidFill>
                  </a:tcPr>
                </a:tc>
                <a:extLst>
                  <a:ext uri="{0D108BD9-81ED-4DB2-BD59-A6C34878D82A}">
                    <a16:rowId xmlns:a16="http://schemas.microsoft.com/office/drawing/2014/main" val="2803131584"/>
                  </a:ext>
                </a:extLst>
              </a:tr>
            </a:tbl>
          </a:graphicData>
        </a:graphic>
      </p:graphicFrame>
      <p:sp>
        <p:nvSpPr>
          <p:cNvPr id="4" name="Content Placeholder 22">
            <a:extLst>
              <a:ext uri="{FF2B5EF4-FFF2-40B4-BE49-F238E27FC236}">
                <a16:creationId xmlns:a16="http://schemas.microsoft.com/office/drawing/2014/main" id="{1A04F728-8F9B-46F3-A645-CD44167A97A6}"/>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5" name="Content Placeholder 22">
            <a:extLst>
              <a:ext uri="{FF2B5EF4-FFF2-40B4-BE49-F238E27FC236}">
                <a16:creationId xmlns:a16="http://schemas.microsoft.com/office/drawing/2014/main" id="{68E8CF1C-7011-47C5-913F-DAF326288250}"/>
              </a:ext>
            </a:extLst>
          </p:cNvPr>
          <p:cNvSpPr txBox="1">
            <a:spLocks/>
          </p:cNvSpPr>
          <p:nvPr/>
        </p:nvSpPr>
        <p:spPr bwMode="gray">
          <a:xfrm>
            <a:off x="2320202" y="7138786"/>
            <a:ext cx="3877398" cy="13690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dirty="0">
                <a:solidFill>
                  <a:schemeClr val="tx2"/>
                </a:solidFill>
              </a:rPr>
              <a:t>Capacity indicators will be kept under review as workshop content is developed </a:t>
            </a:r>
          </a:p>
        </p:txBody>
      </p:sp>
      <p:sp>
        <p:nvSpPr>
          <p:cNvPr id="6" name="Rectangle 5">
            <a:extLst>
              <a:ext uri="{FF2B5EF4-FFF2-40B4-BE49-F238E27FC236}">
                <a16:creationId xmlns:a16="http://schemas.microsoft.com/office/drawing/2014/main" id="{B5D0FC14-351F-4AE8-AF0F-9515DF496C94}"/>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7" name="AutoShape 6">
            <a:extLst>
              <a:ext uri="{FF2B5EF4-FFF2-40B4-BE49-F238E27FC236}">
                <a16:creationId xmlns:a16="http://schemas.microsoft.com/office/drawing/2014/main" id="{EA68F4E1-9FB9-4808-A656-39750BE426C5}"/>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224176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1" y="495299"/>
            <a:ext cx="6996402" cy="711801"/>
          </a:xfrm>
        </p:spPr>
        <p:txBody>
          <a:bodyPr/>
          <a:lstStyle/>
          <a:p>
            <a:r>
              <a:rPr lang="en-GB" dirty="0"/>
              <a:t>The </a:t>
            </a:r>
            <a:r>
              <a:rPr lang="en-GB" b="1" dirty="0"/>
              <a:t>outcome</a:t>
            </a:r>
            <a:r>
              <a:rPr lang="en-GB" dirty="0"/>
              <a:t> indicators are given below for </a:t>
            </a:r>
            <a:r>
              <a:rPr lang="en-GB" b="1" dirty="0"/>
              <a:t>maintenance</a:t>
            </a:r>
          </a:p>
        </p:txBody>
      </p:sp>
      <p:graphicFrame>
        <p:nvGraphicFramePr>
          <p:cNvPr id="3" name="Table 2">
            <a:extLst>
              <a:ext uri="{FF2B5EF4-FFF2-40B4-BE49-F238E27FC236}">
                <a16:creationId xmlns:a16="http://schemas.microsoft.com/office/drawing/2014/main" id="{E7B90877-B8C1-4B9A-84C8-93CFFC451C12}"/>
              </a:ext>
            </a:extLst>
          </p:cNvPr>
          <p:cNvGraphicFramePr>
            <a:graphicFrameLocks noGrp="1"/>
          </p:cNvGraphicFramePr>
          <p:nvPr>
            <p:extLst>
              <p:ext uri="{D42A27DB-BD31-4B8C-83A1-F6EECF244321}">
                <p14:modId xmlns:p14="http://schemas.microsoft.com/office/powerpoint/2010/main" val="1739536756"/>
              </p:ext>
            </p:extLst>
          </p:nvPr>
        </p:nvGraphicFramePr>
        <p:xfrm>
          <a:off x="307193" y="1701067"/>
          <a:ext cx="10066472" cy="4011592"/>
        </p:xfrm>
        <a:graphic>
          <a:graphicData uri="http://schemas.openxmlformats.org/drawingml/2006/table">
            <a:tbl>
              <a:tblPr firstRow="1">
                <a:tableStyleId>{CEF6447A-24EA-4742-A8FB-1DF080B5CEFA}</a:tableStyleId>
              </a:tblPr>
              <a:tblGrid>
                <a:gridCol w="1058238">
                  <a:extLst>
                    <a:ext uri="{9D8B030D-6E8A-4147-A177-3AD203B41FA5}">
                      <a16:colId xmlns:a16="http://schemas.microsoft.com/office/drawing/2014/main" val="4287840233"/>
                    </a:ext>
                  </a:extLst>
                </a:gridCol>
                <a:gridCol w="1345914">
                  <a:extLst>
                    <a:ext uri="{9D8B030D-6E8A-4147-A177-3AD203B41FA5}">
                      <a16:colId xmlns:a16="http://schemas.microsoft.com/office/drawing/2014/main" val="3008542080"/>
                    </a:ext>
                  </a:extLst>
                </a:gridCol>
                <a:gridCol w="1874471">
                  <a:extLst>
                    <a:ext uri="{9D8B030D-6E8A-4147-A177-3AD203B41FA5}">
                      <a16:colId xmlns:a16="http://schemas.microsoft.com/office/drawing/2014/main" val="866114466"/>
                    </a:ext>
                  </a:extLst>
                </a:gridCol>
                <a:gridCol w="4897398">
                  <a:extLst>
                    <a:ext uri="{9D8B030D-6E8A-4147-A177-3AD203B41FA5}">
                      <a16:colId xmlns:a16="http://schemas.microsoft.com/office/drawing/2014/main" val="1672179641"/>
                    </a:ext>
                  </a:extLst>
                </a:gridCol>
                <a:gridCol w="890451">
                  <a:extLst>
                    <a:ext uri="{9D8B030D-6E8A-4147-A177-3AD203B41FA5}">
                      <a16:colId xmlns:a16="http://schemas.microsoft.com/office/drawing/2014/main" val="4026996478"/>
                    </a:ext>
                  </a:extLst>
                </a:gridCol>
              </a:tblGrid>
              <a:tr h="125145">
                <a:tc>
                  <a:txBody>
                    <a:bodyPr/>
                    <a:lstStyle/>
                    <a:p>
                      <a:pPr>
                        <a:spcBef>
                          <a:spcPts val="200"/>
                        </a:spcBef>
                        <a:spcAft>
                          <a:spcPts val="200"/>
                        </a:spcAft>
                      </a:pP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tc>
                <a:tc>
                  <a:txBody>
                    <a:bodyPr/>
                    <a:lstStyle/>
                    <a:p>
                      <a:pPr>
                        <a:spcBef>
                          <a:spcPts val="200"/>
                        </a:spcBef>
                        <a:spcAft>
                          <a:spcPts val="200"/>
                        </a:spcAft>
                      </a:pPr>
                      <a:r>
                        <a:rPr lang="en-GB" sz="1100" dirty="0">
                          <a:effectLst/>
                        </a:rPr>
                        <a:t>Final outcomes</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56315" marR="56315" marT="0" marB="0"/>
                </a:tc>
                <a:extLst>
                  <a:ext uri="{0D108BD9-81ED-4DB2-BD59-A6C34878D82A}">
                    <a16:rowId xmlns:a16="http://schemas.microsoft.com/office/drawing/2014/main" val="3519126719"/>
                  </a:ext>
                </a:extLst>
              </a:tr>
              <a:tr h="272712">
                <a:tc rowSpan="7">
                  <a:txBody>
                    <a:bodyPr/>
                    <a:lstStyle/>
                    <a:p>
                      <a:pPr marL="180340" marR="53975" indent="-180340">
                        <a:spcBef>
                          <a:spcPts val="200"/>
                        </a:spcBef>
                        <a:spcAft>
                          <a:spcPts val="200"/>
                        </a:spcAft>
                        <a:tabLst>
                          <a:tab pos="180340" algn="l"/>
                        </a:tabLst>
                      </a:pPr>
                      <a:r>
                        <a:rPr lang="en-GB" sz="1100" b="1" kern="1200" dirty="0">
                          <a:solidFill>
                            <a:schemeClr val="accent3"/>
                          </a:solidFill>
                          <a:effectLst/>
                          <a:latin typeface="+mn-lt"/>
                          <a:ea typeface="+mn-ea"/>
                          <a:cs typeface="+mn-cs"/>
                        </a:rPr>
                        <a:t>Maintenance</a:t>
                      </a:r>
                    </a:p>
                  </a:txBody>
                  <a:tcPr marL="56315" marR="56315" marT="0" marB="0" anchor="ctr"/>
                </a:tc>
                <a:tc rowSpan="2">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POWs receiving grants undertake repairs</a:t>
                      </a:r>
                    </a:p>
                  </a:txBody>
                  <a:tcPr marL="68580" marR="68580" marT="0" marB="0" anchor="ctr"/>
                </a:tc>
                <a:tc rowSpan="2">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Has the repair fund increased the number of POWs being repaired? </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Number of POWs where 10% ‘completion’ funding is provided following MR grant</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HE and follow-up inspections</a:t>
                      </a:r>
                    </a:p>
                  </a:txBody>
                  <a:tcPr marL="68580" marR="68580" marT="0" marB="0" anchor="ctr"/>
                </a:tc>
                <a:extLst>
                  <a:ext uri="{0D108BD9-81ED-4DB2-BD59-A6C34878D82A}">
                    <a16:rowId xmlns:a16="http://schemas.microsoft.com/office/drawing/2014/main" val="419744661"/>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Would the repair have occurred within the pilot period without the MR grant?</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Case studies</a:t>
                      </a:r>
                    </a:p>
                  </a:txBody>
                  <a:tcPr marL="68580" marR="68580" marT="0" marB="0" anchor="ctr"/>
                </a:tc>
                <a:extLst>
                  <a:ext uri="{0D108BD9-81ED-4DB2-BD59-A6C34878D82A}">
                    <a16:rowId xmlns:a16="http://schemas.microsoft.com/office/drawing/2014/main" val="4200346587"/>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rowSpan="2">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Maintenance plans adopted by POWs</a:t>
                      </a:r>
                    </a:p>
                  </a:txBody>
                  <a:tcPr marL="68580" marR="68580" marT="0" marB="0" anchor="ctr"/>
                </a:tc>
                <a:tc rowSpan="2">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Does the pilot increase the number of maintenance plans adopted by POWs?</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Number of maintenance plans produced and adopted by POWs</a:t>
                      </a:r>
                    </a:p>
                  </a:txBody>
                  <a:tcPr marL="68580" marR="68580" marT="0" marB="0" anchor="ct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55996044"/>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Would the maintenance plan have been adopted within the pilot period if the pilot had not been in place?</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Case studies</a:t>
                      </a:r>
                    </a:p>
                  </a:txBody>
                  <a:tcPr marL="68580" marR="68580" marT="0" marB="0" anchor="ctr"/>
                </a:tc>
                <a:extLst>
                  <a:ext uri="{0D108BD9-81ED-4DB2-BD59-A6C34878D82A}">
                    <a16:rowId xmlns:a16="http://schemas.microsoft.com/office/drawing/2014/main" val="1070870383"/>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POWs pursue other grants where applicable (besides MR grant) </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Do FSOs help POWs access wider potential funding sources (where applicable)?</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Number of applications made by POWs for other grant schemes (where this is appropriate) </a:t>
                      </a:r>
                    </a:p>
                  </a:txBody>
                  <a:tcPr marL="68580" marR="68580" marT="0" marB="0" anchor="ct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67484003"/>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Increased understanding of possible future cost savings for POWs</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Do the longer-term repair costs faced by POWs decline?</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Total estimated cost of minor/major repairs identified in Quinquennial Inspection or equivalent as required in the next 1-5 years (grant/target sites)</a:t>
                      </a:r>
                    </a:p>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Types of future repairs prevented through minor repairs/maintenance (expert opinion from architects)</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Case studies</a:t>
                      </a:r>
                    </a:p>
                  </a:txBody>
                  <a:tcPr marL="68580" marR="68580" marT="0" marB="0" anchor="ctr"/>
                </a:tc>
                <a:extLst>
                  <a:ext uri="{0D108BD9-81ED-4DB2-BD59-A6C34878D82A}">
                    <a16:rowId xmlns:a16="http://schemas.microsoft.com/office/drawing/2014/main" val="2051790335"/>
                  </a:ext>
                </a:extLst>
              </a:tr>
              <a:tr h="272712">
                <a:tc vMerge="1">
                  <a:txBody>
                    <a:bodyPr/>
                    <a:lstStyle/>
                    <a:p>
                      <a:pPr marL="180340" marR="53975" indent="-180340">
                        <a:spcBef>
                          <a:spcPts val="200"/>
                        </a:spcBef>
                        <a:spcAft>
                          <a:spcPts val="200"/>
                        </a:spcAft>
                        <a:tabLst>
                          <a:tab pos="180340" algn="l"/>
                        </a:tabLst>
                      </a:pPr>
                      <a:endParaRPr lang="en-GB" sz="800" dirty="0">
                        <a:solidFill>
                          <a:srgbClr val="37424A"/>
                        </a:solidFill>
                        <a:effectLst/>
                        <a:latin typeface="Arial" panose="020B0604020202020204" pitchFamily="34" charset="0"/>
                        <a:ea typeface="Calibri" panose="020F0502020204030204" pitchFamily="34" charset="0"/>
                      </a:endParaRPr>
                    </a:p>
                  </a:txBody>
                  <a:tcPr marL="56315" marR="56315"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Additionality</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In what ways are the changes listed above additional to what could have been achieved within the pilot period had the pilot not occurred?</a:t>
                      </a:r>
                    </a:p>
                  </a:txBody>
                  <a:tcPr marL="68580" marR="68580" marT="0" marB="0" anchor="ct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Are POWs reporting they have achieved outcomes they otherwise could not have done, worked in a better way, or more quickly as a result of the pilot?</a:t>
                      </a:r>
                    </a:p>
                  </a:txBody>
                  <a:tcPr marL="68580" marR="68580" marT="0" marB="0" anchor="ctr"/>
                </a:tc>
                <a:tc>
                  <a:txBody>
                    <a:bodyPr/>
                    <a:lstStyle/>
                    <a:p>
                      <a:pPr>
                        <a:spcBef>
                          <a:spcPts val="200"/>
                        </a:spcBef>
                        <a:spcAft>
                          <a:spcPts val="200"/>
                        </a:spcAft>
                      </a:pPr>
                      <a:r>
                        <a:rPr lang="en-GB" sz="1100" dirty="0">
                          <a:effectLst/>
                        </a:rPr>
                        <a:t>HE</a:t>
                      </a:r>
                      <a:endParaRPr lang="en-GB" sz="1100" dirty="0">
                        <a:solidFill>
                          <a:srgbClr val="37424A"/>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957391545"/>
                  </a:ext>
                </a:extLst>
              </a:tr>
            </a:tbl>
          </a:graphicData>
        </a:graphic>
      </p:graphicFrame>
      <p:sp>
        <p:nvSpPr>
          <p:cNvPr id="4" name="Content Placeholder 22">
            <a:extLst>
              <a:ext uri="{FF2B5EF4-FFF2-40B4-BE49-F238E27FC236}">
                <a16:creationId xmlns:a16="http://schemas.microsoft.com/office/drawing/2014/main" id="{B6FC7EB6-6C4F-4B5C-A273-75FE24DFEFBF}"/>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5" name="Rectangle 4">
            <a:extLst>
              <a:ext uri="{FF2B5EF4-FFF2-40B4-BE49-F238E27FC236}">
                <a16:creationId xmlns:a16="http://schemas.microsoft.com/office/drawing/2014/main" id="{1A7FDE92-4968-436F-B41C-2A10578E53D4}"/>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6" name="AutoShape 6">
            <a:extLst>
              <a:ext uri="{FF2B5EF4-FFF2-40B4-BE49-F238E27FC236}">
                <a16:creationId xmlns:a16="http://schemas.microsoft.com/office/drawing/2014/main" id="{128BD951-2D23-4AC0-AB35-C14A355CD180}"/>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305457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40183"/>
            <a:ext cx="6996402" cy="615951"/>
          </a:xfrm>
        </p:spPr>
        <p:txBody>
          <a:bodyPr/>
          <a:lstStyle/>
          <a:p>
            <a:r>
              <a:rPr lang="en-GB" dirty="0"/>
              <a:t>The </a:t>
            </a:r>
            <a:r>
              <a:rPr lang="en-GB" b="1" dirty="0"/>
              <a:t>outcome</a:t>
            </a:r>
            <a:r>
              <a:rPr lang="en-GB" dirty="0"/>
              <a:t> indicators are given below for </a:t>
            </a:r>
            <a:r>
              <a:rPr lang="en-GB" b="1" dirty="0"/>
              <a:t>community</a:t>
            </a:r>
          </a:p>
        </p:txBody>
      </p:sp>
      <p:graphicFrame>
        <p:nvGraphicFramePr>
          <p:cNvPr id="3" name="Table 2">
            <a:extLst>
              <a:ext uri="{FF2B5EF4-FFF2-40B4-BE49-F238E27FC236}">
                <a16:creationId xmlns:a16="http://schemas.microsoft.com/office/drawing/2014/main" id="{06CBEE32-D547-478E-AFD0-BDE8D5D63481}"/>
              </a:ext>
            </a:extLst>
          </p:cNvPr>
          <p:cNvGraphicFramePr>
            <a:graphicFrameLocks noGrp="1"/>
          </p:cNvGraphicFramePr>
          <p:nvPr>
            <p:extLst>
              <p:ext uri="{D42A27DB-BD31-4B8C-83A1-F6EECF244321}">
                <p14:modId xmlns:p14="http://schemas.microsoft.com/office/powerpoint/2010/main" val="3517181227"/>
              </p:ext>
            </p:extLst>
          </p:nvPr>
        </p:nvGraphicFramePr>
        <p:xfrm>
          <a:off x="357532" y="1207100"/>
          <a:ext cx="9884281" cy="4974842"/>
        </p:xfrm>
        <a:graphic>
          <a:graphicData uri="http://schemas.openxmlformats.org/drawingml/2006/table">
            <a:tbl>
              <a:tblPr firstRow="1">
                <a:tableStyleId>{CEF6447A-24EA-4742-A8FB-1DF080B5CEFA}</a:tableStyleId>
              </a:tblPr>
              <a:tblGrid>
                <a:gridCol w="1029982">
                  <a:extLst>
                    <a:ext uri="{9D8B030D-6E8A-4147-A177-3AD203B41FA5}">
                      <a16:colId xmlns:a16="http://schemas.microsoft.com/office/drawing/2014/main" val="1768423935"/>
                    </a:ext>
                  </a:extLst>
                </a:gridCol>
                <a:gridCol w="2024645">
                  <a:extLst>
                    <a:ext uri="{9D8B030D-6E8A-4147-A177-3AD203B41FA5}">
                      <a16:colId xmlns:a16="http://schemas.microsoft.com/office/drawing/2014/main" val="4106404921"/>
                    </a:ext>
                  </a:extLst>
                </a:gridCol>
                <a:gridCol w="2076558">
                  <a:extLst>
                    <a:ext uri="{9D8B030D-6E8A-4147-A177-3AD203B41FA5}">
                      <a16:colId xmlns:a16="http://schemas.microsoft.com/office/drawing/2014/main" val="4000270619"/>
                    </a:ext>
                  </a:extLst>
                </a:gridCol>
                <a:gridCol w="3893548">
                  <a:extLst>
                    <a:ext uri="{9D8B030D-6E8A-4147-A177-3AD203B41FA5}">
                      <a16:colId xmlns:a16="http://schemas.microsoft.com/office/drawing/2014/main" val="3568989532"/>
                    </a:ext>
                  </a:extLst>
                </a:gridCol>
                <a:gridCol w="859548">
                  <a:extLst>
                    <a:ext uri="{9D8B030D-6E8A-4147-A177-3AD203B41FA5}">
                      <a16:colId xmlns:a16="http://schemas.microsoft.com/office/drawing/2014/main" val="3122888987"/>
                    </a:ext>
                  </a:extLst>
                </a:gridCol>
              </a:tblGrid>
              <a:tr h="159997">
                <a:tc>
                  <a:txBody>
                    <a:bodyPr/>
                    <a:lstStyle/>
                    <a:p>
                      <a:pPr>
                        <a:spcBef>
                          <a:spcPts val="200"/>
                        </a:spcBef>
                        <a:spcAft>
                          <a:spcPts val="200"/>
                        </a:spcAft>
                      </a:pPr>
                      <a:endParaRPr lang="en-GB" sz="1100" b="1" dirty="0">
                        <a:solidFill>
                          <a:srgbClr val="007B87"/>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Final outcomes</a:t>
                      </a:r>
                      <a:endParaRPr lang="en-GB" sz="1100" b="1" dirty="0">
                        <a:solidFill>
                          <a:srgbClr val="007B87"/>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Source</a:t>
                      </a:r>
                      <a:r>
                        <a:rPr lang="en-GB" sz="1100" baseline="30000" dirty="0">
                          <a:effectLst/>
                        </a:rPr>
                        <a:t>**</a:t>
                      </a:r>
                      <a:endParaRPr lang="en-GB" sz="1100" b="1" baseline="30000" dirty="0">
                        <a:solidFill>
                          <a:srgbClr val="007B87"/>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extLst>
                  <a:ext uri="{0D108BD9-81ED-4DB2-BD59-A6C34878D82A}">
                    <a16:rowId xmlns:a16="http://schemas.microsoft.com/office/drawing/2014/main" val="1091417372"/>
                  </a:ext>
                </a:extLst>
              </a:tr>
              <a:tr h="373041">
                <a:tc rowSpan="9">
                  <a:txBody>
                    <a:bodyPr/>
                    <a:lstStyle/>
                    <a:p>
                      <a:pPr>
                        <a:spcBef>
                          <a:spcPts val="200"/>
                        </a:spcBef>
                        <a:spcAft>
                          <a:spcPts val="200"/>
                        </a:spcAft>
                      </a:pPr>
                      <a:r>
                        <a:rPr lang="en-GB" sz="1100" b="1" dirty="0">
                          <a:solidFill>
                            <a:schemeClr val="accent3"/>
                          </a:solidFill>
                          <a:effectLst/>
                          <a:latin typeface="Arial" panose="020B0604020202020204" pitchFamily="34" charset="0"/>
                          <a:ea typeface="Arial" panose="020B0604020202020204" pitchFamily="34" charset="0"/>
                        </a:rPr>
                        <a:t>Community</a:t>
                      </a:r>
                    </a:p>
                  </a:txBody>
                  <a:tcPr marL="65143" marR="65143" marT="0" marB="0" anchor="ctr">
                    <a:solidFill>
                      <a:schemeClr val="bg1"/>
                    </a:solidFill>
                  </a:tcPr>
                </a:tc>
                <a:tc rowSpan="2">
                  <a:txBody>
                    <a:bodyPr/>
                    <a:lstStyle/>
                    <a:p>
                      <a:pPr>
                        <a:spcBef>
                          <a:spcPts val="200"/>
                        </a:spcBef>
                        <a:spcAft>
                          <a:spcPts val="200"/>
                        </a:spcAft>
                      </a:pPr>
                      <a:r>
                        <a:rPr lang="en-GB" sz="1100" dirty="0">
                          <a:effectLst/>
                        </a:rPr>
                        <a:t>More POWs open outside of worship times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rowSpan="2">
                  <a:txBody>
                    <a:bodyPr/>
                    <a:lstStyle/>
                    <a:p>
                      <a:pPr>
                        <a:spcBef>
                          <a:spcPts val="200"/>
                        </a:spcBef>
                        <a:spcAft>
                          <a:spcPts val="200"/>
                        </a:spcAft>
                      </a:pPr>
                      <a:r>
                        <a:rPr lang="en-GB" sz="1100" dirty="0">
                          <a:effectLst/>
                        </a:rPr>
                        <a:t>Are POWs more accessible to the wider community?</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Number of days POWs are open outside of worship times per year</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rowSpan="2">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3785602380"/>
                  </a:ext>
                </a:extLst>
              </a:tr>
              <a:tr h="24869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hours a day POWs are open</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vMerge="1">
                  <a:txBody>
                    <a:bodyPr/>
                    <a:lstStyle/>
                    <a:p>
                      <a:endParaRPr lang="en-GB"/>
                    </a:p>
                  </a:txBody>
                  <a:tcPr/>
                </a:tc>
                <a:extLst>
                  <a:ext uri="{0D108BD9-81ED-4DB2-BD59-A6C34878D82A}">
                    <a16:rowId xmlns:a16="http://schemas.microsoft.com/office/drawing/2014/main" val="2584158049"/>
                  </a:ext>
                </a:extLst>
              </a:tr>
              <a:tr h="639989">
                <a:tc vMerge="1">
                  <a:txBody>
                    <a:bodyPr/>
                    <a:lstStyle/>
                    <a:p>
                      <a:endParaRPr lang="en-GB"/>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t>Increase in the number of non-worship activities and community partnership uses in POWs</a:t>
                      </a:r>
                    </a:p>
                  </a:txBody>
                  <a:tcPr marL="65143" marR="65143" marT="0" marB="0" anchor="ctr">
                    <a:solidFill>
                      <a:schemeClr val="bg1"/>
                    </a:solidFill>
                  </a:tcPr>
                </a:tc>
                <a:tc>
                  <a:txBody>
                    <a:bodyPr/>
                    <a:lstStyle/>
                    <a:p>
                      <a:pPr>
                        <a:spcBef>
                          <a:spcPts val="200"/>
                        </a:spcBef>
                        <a:spcAft>
                          <a:spcPts val="200"/>
                        </a:spcAft>
                      </a:pPr>
                      <a:r>
                        <a:rPr lang="en-GB" sz="1100" dirty="0">
                          <a:solidFill>
                            <a:srgbClr val="37424A"/>
                          </a:solidFill>
                          <a:effectLst/>
                          <a:latin typeface="Arial" panose="020B0604020202020204" pitchFamily="34" charset="0"/>
                          <a:ea typeface="Arial" panose="020B0604020202020204" pitchFamily="34" charset="0"/>
                        </a:rPr>
                        <a:t>Are POWs being used for non-worship activities or community partnerships?</a:t>
                      </a:r>
                    </a:p>
                  </a:txBody>
                  <a:tcPr marL="65143" marR="65143" marT="0" marB="0" anchor="ctr">
                    <a:solidFill>
                      <a:schemeClr val="bg1"/>
                    </a:solidFill>
                  </a:tcPr>
                </a:tc>
                <a:tc>
                  <a:txBody>
                    <a:bodyPr/>
                    <a:lstStyle/>
                    <a:p>
                      <a:pPr>
                        <a:spcBef>
                          <a:spcPts val="200"/>
                        </a:spcBef>
                        <a:spcAft>
                          <a:spcPts val="200"/>
                        </a:spcAft>
                      </a:pPr>
                      <a:r>
                        <a:rPr lang="en-GB" sz="1100" kern="1200" dirty="0">
                          <a:solidFill>
                            <a:schemeClr val="tx1"/>
                          </a:solidFill>
                          <a:effectLst/>
                          <a:latin typeface="+mn-lt"/>
                          <a:ea typeface="+mn-ea"/>
                          <a:cs typeface="+mn-cs"/>
                        </a:rPr>
                        <a:t>Number of POWs being used for non-worship activities or community partnerships</a:t>
                      </a:r>
                    </a:p>
                  </a:txBody>
                  <a:tcPr marL="65143" marR="65143" marT="0" marB="0" anchor="ctr">
                    <a:solidFill>
                      <a:schemeClr val="bg1"/>
                    </a:solidFill>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2716230155"/>
                  </a:ext>
                </a:extLst>
              </a:tr>
              <a:tr h="373041">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5143" marR="65143" marT="0" marB="0" anchor="ctr"/>
                </a:tc>
                <a:tc>
                  <a:txBody>
                    <a:bodyPr/>
                    <a:lstStyle/>
                    <a:p>
                      <a:pPr>
                        <a:spcBef>
                          <a:spcPts val="200"/>
                        </a:spcBef>
                        <a:spcAft>
                          <a:spcPts val="200"/>
                        </a:spcAft>
                      </a:pPr>
                      <a:r>
                        <a:rPr lang="en-GB" sz="1100" dirty="0">
                          <a:effectLst/>
                        </a:rPr>
                        <a:t>Engagement activities with community held on POW premises*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Are POWs engaging with the community at POW premises?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Number of on-site community engagement activities hosted per month</a:t>
                      </a:r>
                      <a:endParaRPr lang="en-GB" sz="1100" dirty="0">
                        <a:solidFill>
                          <a:srgbClr val="37424A"/>
                        </a:solidFill>
                        <a:effectLst/>
                        <a:highlight>
                          <a:srgbClr val="FFFF00"/>
                        </a:highligh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920570911"/>
                  </a:ext>
                </a:extLst>
              </a:tr>
              <a:tr h="373041">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5143" marR="65143" marT="0" marB="0" anchor="ctr"/>
                </a:tc>
                <a:tc>
                  <a:txBody>
                    <a:bodyPr/>
                    <a:lstStyle/>
                    <a:p>
                      <a:pPr>
                        <a:spcBef>
                          <a:spcPts val="200"/>
                        </a:spcBef>
                        <a:spcAft>
                          <a:spcPts val="200"/>
                        </a:spcAft>
                      </a:pPr>
                      <a:r>
                        <a:rPr lang="en-GB" sz="1100" dirty="0">
                          <a:effectLst/>
                        </a:rPr>
                        <a:t>Engagement activities with community held outside POW premises*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Are POWs engaging with the community outside POW premises?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Number of off-site community engagement activities hosted per month</a:t>
                      </a:r>
                      <a:endParaRPr lang="en-GB" sz="1100" dirty="0">
                        <a:solidFill>
                          <a:srgbClr val="37424A"/>
                        </a:solidFill>
                        <a:effectLst/>
                        <a:highlight>
                          <a:srgbClr val="FFFF00"/>
                        </a:highligh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1478475369"/>
                  </a:ext>
                </a:extLst>
              </a:tr>
              <a:tr h="497387">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5143" marR="65143" marT="0" marB="0" anchor="ctr"/>
                </a:tc>
                <a:tc>
                  <a:txBody>
                    <a:bodyPr/>
                    <a:lstStyle/>
                    <a:p>
                      <a:pPr>
                        <a:spcBef>
                          <a:spcPts val="200"/>
                        </a:spcBef>
                        <a:spcAft>
                          <a:spcPts val="200"/>
                        </a:spcAft>
                      </a:pPr>
                      <a:r>
                        <a:rPr lang="en-GB" sz="1100" dirty="0">
                          <a:effectLst/>
                        </a:rPr>
                        <a:t>Increased community support*</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Are new people supporting POWs?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Number of POWs reporting increased support from community members (e.g. Friends Group)</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1556041994"/>
                  </a:ext>
                </a:extLst>
              </a:tr>
              <a:tr h="799987">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5143" marR="65143" marT="0" marB="0" anchor="ctr"/>
                </a:tc>
                <a:tc>
                  <a:txBody>
                    <a:bodyPr/>
                    <a:lstStyle/>
                    <a:p>
                      <a:pPr>
                        <a:spcBef>
                          <a:spcPts val="200"/>
                        </a:spcBef>
                        <a:spcAft>
                          <a:spcPts val="200"/>
                        </a:spcAft>
                      </a:pPr>
                      <a:r>
                        <a:rPr lang="en-GB" sz="1100" dirty="0">
                          <a:effectLst/>
                        </a:rPr>
                        <a:t>POWs have up-to-date and accurate information on the appropriate websites (e.g. Explore Churches, Church Near You)</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Are POWs providing online information to help with engaging the community?</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Number of POWs with up-to-date and accurate information on the appropriate websites </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3554790331"/>
                  </a:ext>
                </a:extLst>
              </a:tr>
              <a:tr h="248694">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5143" marR="65143" marT="0" marB="0" anchor="ctr"/>
                </a:tc>
                <a:tc>
                  <a:txBody>
                    <a:bodyPr/>
                    <a:lstStyle/>
                    <a:p>
                      <a:pPr>
                        <a:spcBef>
                          <a:spcPts val="200"/>
                        </a:spcBef>
                        <a:spcAft>
                          <a:spcPts val="200"/>
                        </a:spcAft>
                      </a:pPr>
                      <a:r>
                        <a:rPr lang="en-GB" sz="1100" dirty="0">
                          <a:effectLst/>
                        </a:rPr>
                        <a:t>New income sources attained</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Are POWs attaining new income sources?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Number of new income sources attained by POWs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100" b="0" i="0" u="none" strike="noStrike" kern="1200" cap="none" spc="0" normalizeH="0" baseline="0" noProof="0" dirty="0">
                          <a:ln>
                            <a:noFill/>
                          </a:ln>
                          <a:solidFill>
                            <a:srgbClr val="37424A"/>
                          </a:solidFill>
                          <a:effectLst/>
                          <a:uLnTx/>
                          <a:uFillTx/>
                          <a:latin typeface="Arial"/>
                          <a:ea typeface="+mn-ea"/>
                          <a:cs typeface="+mn-cs"/>
                        </a:rPr>
                        <a:t>HE</a:t>
                      </a:r>
                      <a:endParaRPr kumimoji="0" lang="en-GB" sz="1100" b="0" i="0" u="none" strike="noStrike" kern="1200" cap="none" spc="0" normalizeH="0" baseline="0" noProof="0" dirty="0">
                        <a:ln>
                          <a:noFill/>
                        </a:ln>
                        <a:solidFill>
                          <a:srgbClr val="37424A"/>
                        </a:solidFill>
                        <a:effectLst/>
                        <a:uLnTx/>
                        <a:uFillTx/>
                        <a:latin typeface="Arial" panose="020B0604020202020204" pitchFamily="34" charset="0"/>
                        <a:ea typeface="Arial" panose="020B0604020202020204" pitchFamily="34" charset="0"/>
                        <a:cs typeface="+mn-cs"/>
                      </a:endParaRPr>
                    </a:p>
                  </a:txBody>
                  <a:tcPr marL="65143" marR="65143" marT="0" marB="0" anchor="ctr">
                    <a:solidFill>
                      <a:schemeClr val="bg1"/>
                    </a:solidFill>
                  </a:tcPr>
                </a:tc>
                <a:extLst>
                  <a:ext uri="{0D108BD9-81ED-4DB2-BD59-A6C34878D82A}">
                    <a16:rowId xmlns:a16="http://schemas.microsoft.com/office/drawing/2014/main" val="553682033"/>
                  </a:ext>
                </a:extLst>
              </a:tr>
              <a:tr h="799987">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65143" marR="65143" marT="0" marB="0" anchor="ctr"/>
                </a:tc>
                <a:tc>
                  <a:txBody>
                    <a:bodyPr/>
                    <a:lstStyle/>
                    <a:p>
                      <a:pPr>
                        <a:spcBef>
                          <a:spcPts val="200"/>
                        </a:spcBef>
                        <a:spcAft>
                          <a:spcPts val="200"/>
                        </a:spcAft>
                      </a:pPr>
                      <a:r>
                        <a:rPr lang="en-GB" sz="1100" dirty="0">
                          <a:effectLst/>
                        </a:rPr>
                        <a:t>Additionality</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In what ways are the changes listed above additional to what could have been achieved within the pilot period had the pilot not occurred?</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Are POWs reporting they have achieved outcomes they otherwise could not have done, worked in a better way, or more quickly as a result of the pilot?</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tc>
                  <a:txBody>
                    <a:bodyPr/>
                    <a:lstStyle/>
                    <a:p>
                      <a:pPr>
                        <a:spcBef>
                          <a:spcPts val="200"/>
                        </a:spcBef>
                        <a:spcAft>
                          <a:spcPts val="200"/>
                        </a:spcAft>
                      </a:pPr>
                      <a:r>
                        <a:rPr lang="en-GB" sz="1100" dirty="0">
                          <a:effectLst/>
                        </a:rPr>
                        <a:t>Case studies</a:t>
                      </a:r>
                      <a:endParaRPr lang="en-GB" sz="1100" dirty="0">
                        <a:solidFill>
                          <a:srgbClr val="37424A"/>
                        </a:solidFill>
                        <a:effectLst/>
                        <a:latin typeface="Arial" panose="020B0604020202020204" pitchFamily="34" charset="0"/>
                        <a:ea typeface="Arial" panose="020B0604020202020204" pitchFamily="34" charset="0"/>
                      </a:endParaRPr>
                    </a:p>
                  </a:txBody>
                  <a:tcPr marL="65143" marR="65143" marT="0" marB="0" anchor="ctr">
                    <a:solidFill>
                      <a:schemeClr val="bg1"/>
                    </a:solidFill>
                  </a:tcPr>
                </a:tc>
                <a:extLst>
                  <a:ext uri="{0D108BD9-81ED-4DB2-BD59-A6C34878D82A}">
                    <a16:rowId xmlns:a16="http://schemas.microsoft.com/office/drawing/2014/main" val="3868411725"/>
                  </a:ext>
                </a:extLst>
              </a:tr>
            </a:tbl>
          </a:graphicData>
        </a:graphic>
      </p:graphicFrame>
      <p:sp>
        <p:nvSpPr>
          <p:cNvPr id="4" name="TextBox 3">
            <a:extLst>
              <a:ext uri="{FF2B5EF4-FFF2-40B4-BE49-F238E27FC236}">
                <a16:creationId xmlns:a16="http://schemas.microsoft.com/office/drawing/2014/main" id="{4B147E06-5650-421F-A43E-140730F1F806}"/>
              </a:ext>
            </a:extLst>
          </p:cNvPr>
          <p:cNvSpPr txBox="1"/>
          <p:nvPr/>
        </p:nvSpPr>
        <p:spPr>
          <a:xfrm>
            <a:off x="2263511" y="7203434"/>
            <a:ext cx="4000500" cy="246221"/>
          </a:xfrm>
          <a:prstGeom prst="rect">
            <a:avLst/>
          </a:prstGeom>
          <a:noFill/>
        </p:spPr>
        <p:txBody>
          <a:bodyPr wrap="square" lIns="0" tIns="0" rIns="0" bIns="0" rtlCol="0">
            <a:spAutoFit/>
          </a:bodyPr>
          <a:lstStyle/>
          <a:p>
            <a:r>
              <a:rPr lang="en-GB" sz="800" dirty="0"/>
              <a:t>*indicators may need adapting depending on nature of community activities that POWs undertake following CDA support</a:t>
            </a:r>
          </a:p>
        </p:txBody>
      </p:sp>
      <p:sp>
        <p:nvSpPr>
          <p:cNvPr id="5" name="TextBox 4">
            <a:extLst>
              <a:ext uri="{FF2B5EF4-FFF2-40B4-BE49-F238E27FC236}">
                <a16:creationId xmlns:a16="http://schemas.microsoft.com/office/drawing/2014/main" id="{D336BDB3-7BF2-4378-8333-2265F2116B46}"/>
              </a:ext>
            </a:extLst>
          </p:cNvPr>
          <p:cNvSpPr txBox="1"/>
          <p:nvPr/>
        </p:nvSpPr>
        <p:spPr>
          <a:xfrm>
            <a:off x="6264010" y="7203433"/>
            <a:ext cx="3771639" cy="246221"/>
          </a:xfrm>
          <a:prstGeom prst="rect">
            <a:avLst/>
          </a:prstGeom>
          <a:noFill/>
        </p:spPr>
        <p:txBody>
          <a:bodyPr wrap="square" lIns="0" tIns="0" rIns="0" bIns="0" rtlCol="0">
            <a:spAutoFit/>
          </a:bodyPr>
          <a:lstStyle/>
          <a:p>
            <a:r>
              <a:rPr lang="en-GB" sz="800" baseline="30000" dirty="0"/>
              <a:t>** </a:t>
            </a:r>
            <a:r>
              <a:rPr lang="en-GB" sz="800" dirty="0"/>
              <a:t>Those indicators that are more resource intensive to collect will be focussed on medium and high intensity contacts only.</a:t>
            </a:r>
          </a:p>
        </p:txBody>
      </p:sp>
      <p:sp>
        <p:nvSpPr>
          <p:cNvPr id="6" name="Content Placeholder 22">
            <a:extLst>
              <a:ext uri="{FF2B5EF4-FFF2-40B4-BE49-F238E27FC236}">
                <a16:creationId xmlns:a16="http://schemas.microsoft.com/office/drawing/2014/main" id="{FC346F73-A8A0-48C7-937D-404479FA9BAA}"/>
              </a:ext>
            </a:extLst>
          </p:cNvPr>
          <p:cNvSpPr txBox="1">
            <a:spLocks/>
          </p:cNvSpPr>
          <p:nvPr/>
        </p:nvSpPr>
        <p:spPr bwMode="gray">
          <a:xfrm>
            <a:off x="8762566" y="737574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7" name="Rectangle 6">
            <a:extLst>
              <a:ext uri="{FF2B5EF4-FFF2-40B4-BE49-F238E27FC236}">
                <a16:creationId xmlns:a16="http://schemas.microsoft.com/office/drawing/2014/main" id="{9C1319C8-1A82-498C-A085-82D8458D2331}"/>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8" name="AutoShape 6">
            <a:extLst>
              <a:ext uri="{FF2B5EF4-FFF2-40B4-BE49-F238E27FC236}">
                <a16:creationId xmlns:a16="http://schemas.microsoft.com/office/drawing/2014/main" id="{7EEAD7B7-3849-457A-9B93-A1544D9BC8CA}"/>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1326334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1" y="495299"/>
            <a:ext cx="6996402" cy="711801"/>
          </a:xfrm>
        </p:spPr>
        <p:txBody>
          <a:bodyPr/>
          <a:lstStyle/>
          <a:p>
            <a:r>
              <a:rPr lang="en-GB" dirty="0"/>
              <a:t>The </a:t>
            </a:r>
            <a:r>
              <a:rPr lang="en-GB" b="1" dirty="0"/>
              <a:t>impact</a:t>
            </a:r>
            <a:r>
              <a:rPr lang="en-GB" dirty="0"/>
              <a:t> indicators are given below</a:t>
            </a:r>
          </a:p>
        </p:txBody>
      </p:sp>
      <p:sp>
        <p:nvSpPr>
          <p:cNvPr id="7" name="Rectangular Callout 6">
            <a:extLst>
              <a:ext uri="{FF2B5EF4-FFF2-40B4-BE49-F238E27FC236}">
                <a16:creationId xmlns:a16="http://schemas.microsoft.com/office/drawing/2014/main" id="{958E6C5C-0E26-439E-8152-F46808448214}"/>
              </a:ext>
            </a:extLst>
          </p:cNvPr>
          <p:cNvSpPr/>
          <p:nvPr/>
        </p:nvSpPr>
        <p:spPr bwMode="gray">
          <a:xfrm>
            <a:off x="4090983" y="6739949"/>
            <a:ext cx="3728459" cy="609599"/>
          </a:xfrm>
          <a:prstGeom prst="wedgeRectCallout">
            <a:avLst>
              <a:gd name="adj1" fmla="val 14990"/>
              <a:gd name="adj2" fmla="val -8823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GB" sz="1000" dirty="0">
                <a:solidFill>
                  <a:schemeClr val="tx1"/>
                </a:solidFill>
              </a:rPr>
              <a:t>These metrics build on the outcome metrics, but revisiting the information later into the evaluation to understand the longer-term impact and whether improvement have been sustained.</a:t>
            </a:r>
          </a:p>
        </p:txBody>
      </p:sp>
      <p:graphicFrame>
        <p:nvGraphicFramePr>
          <p:cNvPr id="10" name="Table 9">
            <a:extLst>
              <a:ext uri="{FF2B5EF4-FFF2-40B4-BE49-F238E27FC236}">
                <a16:creationId xmlns:a16="http://schemas.microsoft.com/office/drawing/2014/main" id="{D4D24A72-3B89-4B20-B211-CF9A8ECA5AA1}"/>
              </a:ext>
            </a:extLst>
          </p:cNvPr>
          <p:cNvGraphicFramePr>
            <a:graphicFrameLocks noGrp="1"/>
          </p:cNvGraphicFramePr>
          <p:nvPr>
            <p:extLst>
              <p:ext uri="{D42A27DB-BD31-4B8C-83A1-F6EECF244321}">
                <p14:modId xmlns:p14="http://schemas.microsoft.com/office/powerpoint/2010/main" val="2949406152"/>
              </p:ext>
            </p:extLst>
          </p:nvPr>
        </p:nvGraphicFramePr>
        <p:xfrm>
          <a:off x="450000" y="1364601"/>
          <a:ext cx="9780859" cy="4925627"/>
        </p:xfrm>
        <a:graphic>
          <a:graphicData uri="http://schemas.openxmlformats.org/drawingml/2006/table">
            <a:tbl>
              <a:tblPr firstRow="1">
                <a:tableStyleId>{CEF6447A-24EA-4742-A8FB-1DF080B5CEFA}</a:tableStyleId>
              </a:tblPr>
              <a:tblGrid>
                <a:gridCol w="1214413">
                  <a:extLst>
                    <a:ext uri="{9D8B030D-6E8A-4147-A177-3AD203B41FA5}">
                      <a16:colId xmlns:a16="http://schemas.microsoft.com/office/drawing/2014/main" val="4123669246"/>
                    </a:ext>
                  </a:extLst>
                </a:gridCol>
                <a:gridCol w="1952090">
                  <a:extLst>
                    <a:ext uri="{9D8B030D-6E8A-4147-A177-3AD203B41FA5}">
                      <a16:colId xmlns:a16="http://schemas.microsoft.com/office/drawing/2014/main" val="3364003345"/>
                    </a:ext>
                  </a:extLst>
                </a:gridCol>
                <a:gridCol w="2147299">
                  <a:extLst>
                    <a:ext uri="{9D8B030D-6E8A-4147-A177-3AD203B41FA5}">
                      <a16:colId xmlns:a16="http://schemas.microsoft.com/office/drawing/2014/main" val="3706739443"/>
                    </a:ext>
                  </a:extLst>
                </a:gridCol>
                <a:gridCol w="3091939">
                  <a:extLst>
                    <a:ext uri="{9D8B030D-6E8A-4147-A177-3AD203B41FA5}">
                      <a16:colId xmlns:a16="http://schemas.microsoft.com/office/drawing/2014/main" val="806121471"/>
                    </a:ext>
                  </a:extLst>
                </a:gridCol>
                <a:gridCol w="1375118">
                  <a:extLst>
                    <a:ext uri="{9D8B030D-6E8A-4147-A177-3AD203B41FA5}">
                      <a16:colId xmlns:a16="http://schemas.microsoft.com/office/drawing/2014/main" val="2592780156"/>
                    </a:ext>
                  </a:extLst>
                </a:gridCol>
              </a:tblGrid>
              <a:tr h="126570">
                <a:tc>
                  <a:txBody>
                    <a:bodyPr/>
                    <a:lstStyle/>
                    <a:p>
                      <a:pPr>
                        <a:spcBef>
                          <a:spcPts val="200"/>
                        </a:spcBef>
                        <a:spcAft>
                          <a:spcPts val="200"/>
                        </a:spcAft>
                      </a:pPr>
                      <a:r>
                        <a:rPr lang="en-GB" sz="1100" dirty="0">
                          <a:effectLst/>
                        </a:rPr>
                        <a:t> </a:t>
                      </a:r>
                      <a:endParaRPr lang="en-GB" sz="1100" b="1" dirty="0">
                        <a:solidFill>
                          <a:srgbClr val="007B87"/>
                        </a:solidFill>
                        <a:effectLst/>
                        <a:latin typeface="Arial" panose="020B0604020202020204" pitchFamily="34" charset="0"/>
                        <a:ea typeface="Arial" panose="020B0604020202020204" pitchFamily="34" charset="0"/>
                      </a:endParaRPr>
                    </a:p>
                  </a:txBody>
                  <a:tcPr marL="48404" marR="48404" marT="0" marB="0"/>
                </a:tc>
                <a:tc>
                  <a:txBody>
                    <a:bodyPr/>
                    <a:lstStyle/>
                    <a:p>
                      <a:pPr>
                        <a:spcBef>
                          <a:spcPts val="200"/>
                        </a:spcBef>
                        <a:spcAft>
                          <a:spcPts val="200"/>
                        </a:spcAft>
                      </a:pPr>
                      <a:r>
                        <a:rPr lang="en-GB" sz="1100" dirty="0">
                          <a:effectLst/>
                        </a:rPr>
                        <a:t>Future impacts</a:t>
                      </a:r>
                      <a:endParaRPr lang="en-GB" sz="1100" b="1" dirty="0">
                        <a:solidFill>
                          <a:srgbClr val="007B87"/>
                        </a:solidFill>
                        <a:effectLst/>
                        <a:latin typeface="Arial" panose="020B0604020202020204" pitchFamily="34" charset="0"/>
                        <a:ea typeface="Arial" panose="020B0604020202020204" pitchFamily="34" charset="0"/>
                      </a:endParaRPr>
                    </a:p>
                  </a:txBody>
                  <a:tcPr marL="48404" marR="48404" marT="0" marB="0"/>
                </a:tc>
                <a:tc>
                  <a:txBody>
                    <a:bodyPr/>
                    <a:lstStyle/>
                    <a:p>
                      <a:pPr>
                        <a:spcBef>
                          <a:spcPts val="200"/>
                        </a:spcBef>
                        <a:spcAft>
                          <a:spcPts val="200"/>
                        </a:spcAft>
                      </a:pPr>
                      <a:r>
                        <a:rPr lang="en-GB" sz="1100" dirty="0">
                          <a:effectLst/>
                        </a:rPr>
                        <a:t>Measure</a:t>
                      </a:r>
                      <a:endParaRPr lang="en-GB" sz="1100" b="1" dirty="0">
                        <a:solidFill>
                          <a:srgbClr val="007B87"/>
                        </a:solidFill>
                        <a:effectLst/>
                        <a:latin typeface="Arial" panose="020B0604020202020204" pitchFamily="34" charset="0"/>
                        <a:ea typeface="Arial" panose="020B0604020202020204" pitchFamily="34" charset="0"/>
                      </a:endParaRPr>
                    </a:p>
                  </a:txBody>
                  <a:tcPr marL="48404" marR="48404" marT="0" marB="0"/>
                </a:tc>
                <a:tc>
                  <a:txBody>
                    <a:bodyPr/>
                    <a:lstStyle/>
                    <a:p>
                      <a:pPr>
                        <a:spcBef>
                          <a:spcPts val="200"/>
                        </a:spcBef>
                        <a:spcAft>
                          <a:spcPts val="200"/>
                        </a:spcAft>
                      </a:pPr>
                      <a:r>
                        <a:rPr lang="en-GB" sz="1100" dirty="0">
                          <a:effectLst/>
                        </a:rPr>
                        <a:t>Metric</a:t>
                      </a:r>
                      <a:endParaRPr lang="en-GB" sz="1100" b="1" dirty="0">
                        <a:solidFill>
                          <a:srgbClr val="007B87"/>
                        </a:solidFill>
                        <a:effectLst/>
                        <a:latin typeface="Arial" panose="020B0604020202020204" pitchFamily="34" charset="0"/>
                        <a:ea typeface="Arial" panose="020B0604020202020204" pitchFamily="34" charset="0"/>
                      </a:endParaRPr>
                    </a:p>
                  </a:txBody>
                  <a:tcPr marL="48404" marR="48404" marT="0" marB="0"/>
                </a:tc>
                <a:tc>
                  <a:txBody>
                    <a:bodyPr/>
                    <a:lstStyle/>
                    <a:p>
                      <a:pPr>
                        <a:spcBef>
                          <a:spcPts val="200"/>
                        </a:spcBef>
                        <a:spcAft>
                          <a:spcPts val="200"/>
                        </a:spcAft>
                      </a:pPr>
                      <a:r>
                        <a:rPr lang="en-GB" sz="1100" dirty="0">
                          <a:effectLst/>
                        </a:rPr>
                        <a:t>Source</a:t>
                      </a:r>
                      <a:endParaRPr lang="en-GB" sz="1100" b="1" dirty="0">
                        <a:solidFill>
                          <a:srgbClr val="007B87"/>
                        </a:solidFill>
                        <a:effectLst/>
                        <a:latin typeface="Arial" panose="020B0604020202020204" pitchFamily="34" charset="0"/>
                        <a:ea typeface="Arial" panose="020B0604020202020204" pitchFamily="34" charset="0"/>
                      </a:endParaRPr>
                    </a:p>
                  </a:txBody>
                  <a:tcPr marL="48404" marR="48404" marT="0" marB="0"/>
                </a:tc>
                <a:extLst>
                  <a:ext uri="{0D108BD9-81ED-4DB2-BD59-A6C34878D82A}">
                    <a16:rowId xmlns:a16="http://schemas.microsoft.com/office/drawing/2014/main" val="616145364"/>
                  </a:ext>
                </a:extLst>
              </a:tr>
              <a:tr h="0">
                <a:tc rowSpan="7">
                  <a:txBody>
                    <a:bodyPr/>
                    <a:lstStyle/>
                    <a:p>
                      <a:pPr>
                        <a:spcBef>
                          <a:spcPts val="200"/>
                        </a:spcBef>
                        <a:spcAft>
                          <a:spcPts val="200"/>
                        </a:spcAft>
                      </a:pPr>
                      <a:r>
                        <a:rPr lang="en-GB" sz="1100" b="1" dirty="0">
                          <a:effectLst/>
                        </a:rPr>
                        <a:t>Capacity &amp;</a:t>
                      </a:r>
                    </a:p>
                    <a:p>
                      <a:pPr>
                        <a:spcBef>
                          <a:spcPts val="200"/>
                        </a:spcBef>
                        <a:spcAft>
                          <a:spcPts val="200"/>
                        </a:spcAft>
                      </a:pPr>
                      <a:r>
                        <a:rPr lang="en-GB" sz="1100" b="1" dirty="0">
                          <a:effectLst/>
                        </a:rPr>
                        <a:t>Maintenance</a:t>
                      </a:r>
                      <a:endParaRPr lang="en-GB" sz="1100" b="1"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3">
                  <a:txBody>
                    <a:bodyPr/>
                    <a:lstStyle/>
                    <a:p>
                      <a:pPr>
                        <a:spcBef>
                          <a:spcPts val="200"/>
                        </a:spcBef>
                        <a:spcAft>
                          <a:spcPts val="200"/>
                        </a:spcAft>
                      </a:pPr>
                      <a:r>
                        <a:rPr lang="en-GB" sz="1100" dirty="0">
                          <a:effectLst/>
                        </a:rPr>
                        <a:t>POWs become more self-sustaining and realise future cost savings</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3">
                  <a:txBody>
                    <a:bodyPr/>
                    <a:lstStyle/>
                    <a:p>
                      <a:pPr>
                        <a:spcBef>
                          <a:spcPts val="200"/>
                        </a:spcBef>
                        <a:spcAft>
                          <a:spcPts val="200"/>
                        </a:spcAft>
                      </a:pPr>
                      <a:r>
                        <a:rPr lang="en-GB" sz="1100" dirty="0">
                          <a:effectLst/>
                        </a:rPr>
                        <a:t>Are POWs in the pilot region more self-sustaining and able to identify future cost savings? </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a:txBody>
                    <a:bodyPr/>
                    <a:lstStyle/>
                    <a:p>
                      <a:pPr>
                        <a:spcBef>
                          <a:spcPts val="200"/>
                        </a:spcBef>
                        <a:spcAft>
                          <a:spcPts val="200"/>
                        </a:spcAft>
                      </a:pPr>
                      <a:r>
                        <a:rPr lang="en-GB" sz="1100" dirty="0">
                          <a:effectLst/>
                        </a:rPr>
                        <a:t>Number and value of ongoing future MR grant applications (successful and unsuccessful) per year </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2">
                  <a:txBody>
                    <a:bodyPr/>
                    <a:lstStyle/>
                    <a:p>
                      <a:pPr>
                        <a:spcBef>
                          <a:spcPts val="200"/>
                        </a:spcBef>
                        <a:spcAft>
                          <a:spcPts val="200"/>
                        </a:spcAft>
                      </a:pPr>
                      <a:r>
                        <a:rPr lang="en-GB" sz="1100" dirty="0">
                          <a:effectLst/>
                        </a:rPr>
                        <a:t>HE/data from wider grants bodies/FSOs/ CDAs</a:t>
                      </a:r>
                    </a:p>
                  </a:txBody>
                  <a:tcPr marL="48404" marR="48404" marT="0" marB="0" anchor="ctr"/>
                </a:tc>
                <a:extLst>
                  <a:ext uri="{0D108BD9-81ED-4DB2-BD59-A6C34878D82A}">
                    <a16:rowId xmlns:a16="http://schemas.microsoft.com/office/drawing/2014/main" val="2378715639"/>
                  </a:ext>
                </a:extLst>
              </a:tr>
              <a:tr h="4876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and value of applications for other types of funding (successful and unsuccessful) per year (collect for medium/high contact POWs only)</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vMerge="1">
                  <a:txBody>
                    <a:bodyPr/>
                    <a:lstStyle/>
                    <a:p>
                      <a:pPr>
                        <a:spcBef>
                          <a:spcPts val="200"/>
                        </a:spcBef>
                        <a:spcAft>
                          <a:spcPts val="200"/>
                        </a:spcAft>
                      </a:pPr>
                      <a:endParaRPr lang="en-GB" sz="800" dirty="0">
                        <a:solidFill>
                          <a:srgbClr val="37424A"/>
                        </a:solidFill>
                        <a:effectLst/>
                        <a:latin typeface="Arial" panose="020B0604020202020204" pitchFamily="34" charset="0"/>
                        <a:ea typeface="Arial" panose="020B0604020202020204" pitchFamily="34" charset="0"/>
                      </a:endParaRPr>
                    </a:p>
                  </a:txBody>
                  <a:tcPr marL="48404" marR="48404" marT="0" marB="0" anchor="ctr"/>
                </a:tc>
                <a:extLst>
                  <a:ext uri="{0D108BD9-81ED-4DB2-BD59-A6C34878D82A}">
                    <a16:rowId xmlns:a16="http://schemas.microsoft.com/office/drawing/2014/main" val="2361102114"/>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Would the changes above have occurred to the same extent without the pilot?</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kern="1200" dirty="0">
                          <a:solidFill>
                            <a:schemeClr val="tx1"/>
                          </a:solidFill>
                          <a:effectLst/>
                          <a:latin typeface="+mn-lt"/>
                          <a:ea typeface="+mn-ea"/>
                          <a:cs typeface="+mn-cs"/>
                        </a:rPr>
                        <a:t>Case studies</a:t>
                      </a:r>
                    </a:p>
                  </a:txBody>
                  <a:tcPr marL="48404" marR="48404" marT="0" marB="0" anchor="ctr"/>
                </a:tc>
                <a:extLst>
                  <a:ext uri="{0D108BD9-81ED-4DB2-BD59-A6C34878D82A}">
                    <a16:rowId xmlns:a16="http://schemas.microsoft.com/office/drawing/2014/main" val="619966767"/>
                  </a:ext>
                </a:extLst>
              </a:tr>
              <a:tr h="268909">
                <a:tc vMerge="1">
                  <a:txBody>
                    <a:bodyPr/>
                    <a:lstStyle/>
                    <a:p>
                      <a:endParaRPr lang="en-GB"/>
                    </a:p>
                  </a:txBody>
                  <a:tcPr/>
                </a:tc>
                <a:tc rowSpan="4">
                  <a:txBody>
                    <a:bodyPr/>
                    <a:lstStyle/>
                    <a:p>
                      <a:pPr>
                        <a:spcBef>
                          <a:spcPts val="200"/>
                        </a:spcBef>
                        <a:spcAft>
                          <a:spcPts val="200"/>
                        </a:spcAft>
                      </a:pPr>
                      <a:r>
                        <a:rPr lang="en-GB" sz="1100" dirty="0">
                          <a:effectLst/>
                        </a:rPr>
                        <a:t>POWs in pilot areas have improved condition</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4">
                  <a:txBody>
                    <a:bodyPr/>
                    <a:lstStyle/>
                    <a:p>
                      <a:pPr>
                        <a:spcBef>
                          <a:spcPts val="200"/>
                        </a:spcBef>
                        <a:spcAft>
                          <a:spcPts val="200"/>
                        </a:spcAft>
                      </a:pPr>
                      <a:r>
                        <a:rPr lang="en-GB" sz="1100" dirty="0">
                          <a:effectLst/>
                        </a:rPr>
                        <a:t>Are POWs in the pilot areas in a better condition? </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a:txBody>
                    <a:bodyPr/>
                    <a:lstStyle/>
                    <a:p>
                      <a:pPr>
                        <a:spcBef>
                          <a:spcPts val="200"/>
                        </a:spcBef>
                        <a:spcAft>
                          <a:spcPts val="200"/>
                        </a:spcAft>
                      </a:pPr>
                      <a:r>
                        <a:rPr lang="en-GB" sz="1100" dirty="0">
                          <a:effectLst/>
                        </a:rPr>
                        <a:t>Number of POWs repaired per year</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3">
                  <a:txBody>
                    <a:bodyPr/>
                    <a:lstStyle/>
                    <a:p>
                      <a:pPr>
                        <a:spcBef>
                          <a:spcPts val="200"/>
                        </a:spcBef>
                        <a:spcAft>
                          <a:spcPts val="200"/>
                        </a:spcAft>
                      </a:pPr>
                      <a:r>
                        <a:rPr lang="en-GB" sz="1100" dirty="0">
                          <a:effectLst/>
                        </a:rPr>
                        <a:t>HAR/HAM or other similar databases, data from wider grants bodies</a:t>
                      </a:r>
                    </a:p>
                  </a:txBody>
                  <a:tcPr marL="48404" marR="48404" marT="0" marB="0" anchor="ctr"/>
                </a:tc>
                <a:extLst>
                  <a:ext uri="{0D108BD9-81ED-4DB2-BD59-A6C34878D82A}">
                    <a16:rowId xmlns:a16="http://schemas.microsoft.com/office/drawing/2014/main" val="280310938"/>
                  </a:ext>
                </a:extLst>
              </a:tr>
              <a:tr h="71252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maintenance works being completed (from the adopted maintenance plans) per year (collect for medium/high contact POWs only)</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vMerge="1">
                  <a:txBody>
                    <a:bodyPr/>
                    <a:lstStyle/>
                    <a:p>
                      <a:endParaRPr lang="en-GB" dirty="0"/>
                    </a:p>
                  </a:txBody>
                  <a:tcPr marL="48404" marR="48404" marT="0" marB="0" anchor="ctr"/>
                </a:tc>
                <a:extLst>
                  <a:ext uri="{0D108BD9-81ED-4DB2-BD59-A6C34878D82A}">
                    <a16:rowId xmlns:a16="http://schemas.microsoft.com/office/drawing/2014/main" val="1938753471"/>
                  </a:ext>
                </a:extLst>
              </a:tr>
              <a:tr h="36960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Condition of POWs on HAM database post-maintenance grant investment</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vMerge="1">
                  <a:txBody>
                    <a:bodyPr/>
                    <a:lstStyle/>
                    <a:p>
                      <a:endParaRPr lang="en-GB"/>
                    </a:p>
                  </a:txBody>
                  <a:tcPr/>
                </a:tc>
                <a:extLst>
                  <a:ext uri="{0D108BD9-81ED-4DB2-BD59-A6C34878D82A}">
                    <a16:rowId xmlns:a16="http://schemas.microsoft.com/office/drawing/2014/main" val="3636139346"/>
                  </a:ext>
                </a:extLst>
              </a:tr>
              <a:tr h="38722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Would the changes above have occurred to the same extent without the pilot?</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kern="1200" dirty="0">
                          <a:solidFill>
                            <a:schemeClr val="tx1"/>
                          </a:solidFill>
                          <a:effectLst/>
                          <a:latin typeface="+mn-lt"/>
                          <a:ea typeface="+mn-ea"/>
                          <a:cs typeface="+mn-cs"/>
                        </a:rPr>
                        <a:t>Case studies</a:t>
                      </a:r>
                    </a:p>
                  </a:txBody>
                  <a:tcPr marL="48404" marR="48404" marT="0" marB="0" anchor="ctr"/>
                </a:tc>
                <a:extLst>
                  <a:ext uri="{0D108BD9-81ED-4DB2-BD59-A6C34878D82A}">
                    <a16:rowId xmlns:a16="http://schemas.microsoft.com/office/drawing/2014/main" val="1208130334"/>
                  </a:ext>
                </a:extLst>
              </a:tr>
              <a:tr h="290422">
                <a:tc rowSpan="4">
                  <a:txBody>
                    <a:bodyPr/>
                    <a:lstStyle/>
                    <a:p>
                      <a:pPr>
                        <a:spcBef>
                          <a:spcPts val="200"/>
                        </a:spcBef>
                        <a:spcAft>
                          <a:spcPts val="200"/>
                        </a:spcAft>
                      </a:pPr>
                      <a:r>
                        <a:rPr lang="en-GB" sz="1100" b="1" dirty="0">
                          <a:effectLst/>
                        </a:rPr>
                        <a:t>Capacity &amp; Communities</a:t>
                      </a:r>
                      <a:endParaRPr lang="en-GB" sz="1100" b="1"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4">
                  <a:txBody>
                    <a:bodyPr/>
                    <a:lstStyle/>
                    <a:p>
                      <a:pPr>
                        <a:spcBef>
                          <a:spcPts val="200"/>
                        </a:spcBef>
                        <a:spcAft>
                          <a:spcPts val="200"/>
                        </a:spcAft>
                      </a:pPr>
                      <a:r>
                        <a:rPr lang="en-GB" sz="1100" dirty="0">
                          <a:effectLst/>
                        </a:rPr>
                        <a:t>Communities benefit from the use of POWs</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4">
                  <a:txBody>
                    <a:bodyPr/>
                    <a:lstStyle/>
                    <a:p>
                      <a:pPr>
                        <a:spcBef>
                          <a:spcPts val="200"/>
                        </a:spcBef>
                        <a:spcAft>
                          <a:spcPts val="200"/>
                        </a:spcAft>
                      </a:pPr>
                      <a:r>
                        <a:rPr lang="en-GB" sz="1100" dirty="0">
                          <a:effectLst/>
                        </a:rPr>
                        <a:t>Are POWs more accessible and being utilised more by the wider community?</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a:txBody>
                    <a:bodyPr/>
                    <a:lstStyle/>
                    <a:p>
                      <a:pPr>
                        <a:spcBef>
                          <a:spcPts val="200"/>
                        </a:spcBef>
                        <a:spcAft>
                          <a:spcPts val="200"/>
                        </a:spcAft>
                      </a:pPr>
                      <a:r>
                        <a:rPr lang="en-GB" sz="1100" dirty="0">
                          <a:effectLst/>
                        </a:rPr>
                        <a:t>Number of community activities hosted in and outside POWs per year</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rowSpan="3">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effectLst/>
                        </a:rPr>
                        <a:t>HE (for medium/high contact POWs only)</a:t>
                      </a:r>
                    </a:p>
                  </a:txBody>
                  <a:tcPr marL="48404" marR="48404" marT="0" marB="0" anchor="ctr"/>
                </a:tc>
                <a:extLst>
                  <a:ext uri="{0D108BD9-81ED-4DB2-BD59-A6C34878D82A}">
                    <a16:rowId xmlns:a16="http://schemas.microsoft.com/office/drawing/2014/main" val="666565063"/>
                  </a:ext>
                </a:extLst>
              </a:tr>
              <a:tr h="38722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days and hours POWs open outside of worship times per year</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vMerge="1">
                  <a:txBody>
                    <a:bodyPr/>
                    <a:lstStyle/>
                    <a:p>
                      <a:endParaRPr lang="en-GB"/>
                    </a:p>
                  </a:txBody>
                  <a:tcPr/>
                </a:tc>
                <a:extLst>
                  <a:ext uri="{0D108BD9-81ED-4DB2-BD59-A6C34878D82A}">
                    <a16:rowId xmlns:a16="http://schemas.microsoft.com/office/drawing/2014/main" val="3920775044"/>
                  </a:ext>
                </a:extLst>
              </a:tr>
              <a:tr h="13569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Number of people/groups providing support for  POWs (e.g. Friends Groups)</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vMerge="1">
                  <a:txBody>
                    <a:bodyPr/>
                    <a:lstStyle/>
                    <a:p>
                      <a:endParaRPr lang="en-GB"/>
                    </a:p>
                  </a:txBody>
                  <a:tcPr/>
                </a:tc>
                <a:extLst>
                  <a:ext uri="{0D108BD9-81ED-4DB2-BD59-A6C34878D82A}">
                    <a16:rowId xmlns:a16="http://schemas.microsoft.com/office/drawing/2014/main" val="2975333049"/>
                  </a:ext>
                </a:extLst>
              </a:tr>
              <a:tr h="45317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Bef>
                          <a:spcPts val="200"/>
                        </a:spcBef>
                        <a:spcAft>
                          <a:spcPts val="200"/>
                        </a:spcAft>
                      </a:pPr>
                      <a:r>
                        <a:rPr lang="en-GB" sz="1100" dirty="0">
                          <a:effectLst/>
                        </a:rPr>
                        <a:t>Would the changes above have occurred to the same extent without the pilot?</a:t>
                      </a:r>
                      <a:endParaRPr lang="en-GB" sz="1100" dirty="0">
                        <a:solidFill>
                          <a:srgbClr val="37424A"/>
                        </a:solidFill>
                        <a:effectLst/>
                        <a:latin typeface="Arial" panose="020B0604020202020204" pitchFamily="34" charset="0"/>
                        <a:ea typeface="Arial" panose="020B0604020202020204" pitchFamily="34" charset="0"/>
                      </a:endParaRPr>
                    </a:p>
                  </a:txBody>
                  <a:tcPr marL="48404" marR="48404" marT="0" marB="0"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kern="1200" dirty="0">
                          <a:solidFill>
                            <a:schemeClr val="tx1"/>
                          </a:solidFill>
                          <a:effectLst/>
                          <a:latin typeface="+mn-lt"/>
                          <a:ea typeface="+mn-ea"/>
                          <a:cs typeface="+mn-cs"/>
                        </a:rPr>
                        <a:t>Case studies</a:t>
                      </a:r>
                    </a:p>
                  </a:txBody>
                  <a:tcPr marL="48404" marR="48404" marT="0" marB="0" anchor="ctr"/>
                </a:tc>
                <a:extLst>
                  <a:ext uri="{0D108BD9-81ED-4DB2-BD59-A6C34878D82A}">
                    <a16:rowId xmlns:a16="http://schemas.microsoft.com/office/drawing/2014/main" val="310911194"/>
                  </a:ext>
                </a:extLst>
              </a:tr>
            </a:tbl>
          </a:graphicData>
        </a:graphic>
      </p:graphicFrame>
      <p:sp>
        <p:nvSpPr>
          <p:cNvPr id="5" name="Content Placeholder 22">
            <a:extLst>
              <a:ext uri="{FF2B5EF4-FFF2-40B4-BE49-F238E27FC236}">
                <a16:creationId xmlns:a16="http://schemas.microsoft.com/office/drawing/2014/main" id="{F25E96F1-8B57-47B8-8A47-AF57BD1E7477}"/>
              </a:ext>
            </a:extLst>
          </p:cNvPr>
          <p:cNvSpPr txBox="1">
            <a:spLocks/>
          </p:cNvSpPr>
          <p:nvPr/>
        </p:nvSpPr>
        <p:spPr bwMode="gray">
          <a:xfrm>
            <a:off x="8771802" y="7127876"/>
            <a:ext cx="1138816" cy="147815"/>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POW = place of worship</a:t>
            </a:r>
          </a:p>
        </p:txBody>
      </p:sp>
      <p:sp>
        <p:nvSpPr>
          <p:cNvPr id="6" name="Rectangle 5">
            <a:extLst>
              <a:ext uri="{FF2B5EF4-FFF2-40B4-BE49-F238E27FC236}">
                <a16:creationId xmlns:a16="http://schemas.microsoft.com/office/drawing/2014/main" id="{B7B57860-5B3F-420F-B5B6-FB2C396F7874}"/>
              </a:ext>
            </a:extLst>
          </p:cNvPr>
          <p:cNvSpPr/>
          <p:nvPr/>
        </p:nvSpPr>
        <p:spPr>
          <a:xfrm>
            <a:off x="8558026" y="495299"/>
            <a:ext cx="1672833" cy="615951"/>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Synthesize the quantitative and qualitative evidence </a:t>
            </a:r>
          </a:p>
        </p:txBody>
      </p:sp>
      <p:sp>
        <p:nvSpPr>
          <p:cNvPr id="8" name="AutoShape 6">
            <a:extLst>
              <a:ext uri="{FF2B5EF4-FFF2-40B4-BE49-F238E27FC236}">
                <a16:creationId xmlns:a16="http://schemas.microsoft.com/office/drawing/2014/main" id="{D6A69DF7-CD7C-4476-9776-D059200DE2F7}"/>
              </a:ext>
            </a:extLst>
          </p:cNvPr>
          <p:cNvSpPr>
            <a:spLocks noChangeArrowheads="1"/>
          </p:cNvSpPr>
          <p:nvPr/>
        </p:nvSpPr>
        <p:spPr bwMode="gray">
          <a:xfrm>
            <a:off x="7446402" y="495299"/>
            <a:ext cx="1334912" cy="615951"/>
          </a:xfrm>
          <a:prstGeom prst="homePlate">
            <a:avLst>
              <a:gd name="adj" fmla="val 34033"/>
            </a:avLst>
          </a:prstGeom>
          <a:solidFill>
            <a:schemeClr val="accent4"/>
          </a:solidFill>
          <a:ln w="9525">
            <a:solidFill>
              <a:schemeClr val="accent4"/>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4 </a:t>
            </a:r>
          </a:p>
        </p:txBody>
      </p:sp>
    </p:spTree>
    <p:extLst>
      <p:ext uri="{BB962C8B-B14F-4D97-AF65-F5344CB8AC3E}">
        <p14:creationId xmlns:p14="http://schemas.microsoft.com/office/powerpoint/2010/main" val="356298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A4F2-D0BD-4D4A-9A9F-99ACD2862A68}"/>
              </a:ext>
            </a:extLst>
          </p:cNvPr>
          <p:cNvSpPr>
            <a:spLocks noGrp="1"/>
          </p:cNvSpPr>
          <p:nvPr>
            <p:ph type="title"/>
          </p:nvPr>
        </p:nvSpPr>
        <p:spPr>
          <a:xfrm>
            <a:off x="450000" y="431799"/>
            <a:ext cx="6883673" cy="775301"/>
          </a:xfrm>
        </p:spPr>
        <p:txBody>
          <a:bodyPr/>
          <a:lstStyle/>
          <a:p>
            <a:r>
              <a:rPr lang="en-GB" dirty="0"/>
              <a:t>The evaluation evidence will be disseminated in reports</a:t>
            </a:r>
          </a:p>
        </p:txBody>
      </p:sp>
      <p:sp>
        <p:nvSpPr>
          <p:cNvPr id="3" name="Rectangle 2">
            <a:extLst>
              <a:ext uri="{FF2B5EF4-FFF2-40B4-BE49-F238E27FC236}">
                <a16:creationId xmlns:a16="http://schemas.microsoft.com/office/drawing/2014/main" id="{56B6FE71-83E8-4081-83AF-93B63595FB46}"/>
              </a:ext>
            </a:extLst>
          </p:cNvPr>
          <p:cNvSpPr/>
          <p:nvPr/>
        </p:nvSpPr>
        <p:spPr>
          <a:xfrm>
            <a:off x="8558026" y="495299"/>
            <a:ext cx="1672833" cy="61595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Develop a report for the evaluation</a:t>
            </a:r>
          </a:p>
        </p:txBody>
      </p:sp>
      <p:sp>
        <p:nvSpPr>
          <p:cNvPr id="4" name="AutoShape 6">
            <a:extLst>
              <a:ext uri="{FF2B5EF4-FFF2-40B4-BE49-F238E27FC236}">
                <a16:creationId xmlns:a16="http://schemas.microsoft.com/office/drawing/2014/main" id="{7DD2A613-F746-48C4-87ED-A614BF9DECB1}"/>
              </a:ext>
            </a:extLst>
          </p:cNvPr>
          <p:cNvSpPr>
            <a:spLocks noChangeArrowheads="1"/>
          </p:cNvSpPr>
          <p:nvPr/>
        </p:nvSpPr>
        <p:spPr bwMode="gray">
          <a:xfrm>
            <a:off x="7446402" y="495299"/>
            <a:ext cx="1334912" cy="615951"/>
          </a:xfrm>
          <a:prstGeom prst="homePlate">
            <a:avLst>
              <a:gd name="adj" fmla="val 34033"/>
            </a:avLst>
          </a:prstGeom>
          <a:solidFill>
            <a:schemeClr val="accent1"/>
          </a:solidFill>
          <a:ln w="9525">
            <a:solidFill>
              <a:schemeClr val="accent1"/>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5 </a:t>
            </a:r>
          </a:p>
        </p:txBody>
      </p:sp>
      <p:sp>
        <p:nvSpPr>
          <p:cNvPr id="7" name="TextBox 6">
            <a:extLst>
              <a:ext uri="{FF2B5EF4-FFF2-40B4-BE49-F238E27FC236}">
                <a16:creationId xmlns:a16="http://schemas.microsoft.com/office/drawing/2014/main" id="{A1F827CA-70BE-4FA6-AF18-3808BD765E27}"/>
              </a:ext>
            </a:extLst>
          </p:cNvPr>
          <p:cNvSpPr txBox="1"/>
          <p:nvPr/>
        </p:nvSpPr>
        <p:spPr bwMode="gray">
          <a:xfrm>
            <a:off x="450000" y="1901106"/>
            <a:ext cx="9780859" cy="3446748"/>
          </a:xfrm>
          <a:prstGeom prst="rect">
            <a:avLst/>
          </a:prstGeom>
          <a:noFill/>
          <a:ln w="12700">
            <a:solidFill>
              <a:schemeClr val="accent1"/>
            </a:solidFill>
          </a:ln>
        </p:spPr>
        <p:txBody>
          <a:bodyPr wrap="square" lIns="72000" tIns="72000" rIns="72000" bIns="72000" rtlCol="0">
            <a:noAutofit/>
          </a:bodyPr>
          <a:lstStyle/>
          <a:p>
            <a:r>
              <a:rPr lang="en-GB" dirty="0"/>
              <a:t>The following reports will be prepared to disseminate the evaluation findings:</a:t>
            </a:r>
          </a:p>
          <a:p>
            <a:pPr lvl="1"/>
            <a:r>
              <a:rPr lang="en-GB" dirty="0"/>
              <a:t>An interim report on emerging monitoring and evaluation evidence collected during the first six months of the pilot.</a:t>
            </a:r>
          </a:p>
          <a:p>
            <a:pPr lvl="1"/>
            <a:r>
              <a:rPr lang="en-GB" dirty="0"/>
              <a:t>A final report on the evaluation evidence after the pilot has concluded in 2020.</a:t>
            </a:r>
          </a:p>
          <a:p>
            <a:pPr lvl="1"/>
            <a:endParaRPr lang="en-GB" dirty="0"/>
          </a:p>
          <a:p>
            <a:pPr marL="0" lvl="1" indent="0">
              <a:buNone/>
            </a:pPr>
            <a:r>
              <a:rPr lang="en-GB" dirty="0"/>
              <a:t>Early evaluation evidence was also presented at a stakeholder event in Suffolk in May 2019.</a:t>
            </a:r>
          </a:p>
          <a:p>
            <a:pPr marL="0" lvl="1" indent="0">
              <a:buNone/>
            </a:pPr>
            <a:endParaRPr lang="en-GB" dirty="0"/>
          </a:p>
          <a:p>
            <a:pPr marL="0" lvl="1" indent="0">
              <a:buNone/>
            </a:pPr>
            <a:r>
              <a:rPr lang="en-GB" dirty="0"/>
              <a:t>A further report synthesising evaluation evidence of past support schemes for places of worship will also be published alongside the evaluation evidence.</a:t>
            </a:r>
          </a:p>
        </p:txBody>
      </p:sp>
    </p:spTree>
    <p:extLst>
      <p:ext uri="{BB962C8B-B14F-4D97-AF65-F5344CB8AC3E}">
        <p14:creationId xmlns:p14="http://schemas.microsoft.com/office/powerpoint/2010/main" val="90040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Roadmap_3_Slide 579">
    <p:spTree>
      <p:nvGrpSpPr>
        <p:cNvPr id="1" name=""/>
        <p:cNvGrpSpPr/>
        <p:nvPr/>
      </p:nvGrpSpPr>
      <p:grpSpPr>
        <a:xfrm>
          <a:off x="0" y="0"/>
          <a:ext cx="0" cy="0"/>
          <a:chOff x="0" y="0"/>
          <a:chExt cx="0" cy="0"/>
        </a:xfrm>
      </p:grpSpPr>
      <p:graphicFrame>
        <p:nvGraphicFramePr>
          <p:cNvPr id="4" name="secDivTable">
            <a:extLst>
              <a:ext uri="{FF2B5EF4-FFF2-40B4-BE49-F238E27FC236}">
                <a16:creationId xmlns:a16="http://schemas.microsoft.com/office/drawing/2014/main" id="{90A9F220-B13D-4811-B2C5-16A7CC4CC4CD}"/>
              </a:ext>
            </a:extLst>
          </p:cNvPr>
          <p:cNvGraphicFramePr>
            <a:graphicFrameLocks noGrp="1"/>
          </p:cNvGraphicFramePr>
          <p:nvPr>
            <p:extLst>
              <p:ext uri="{D42A27DB-BD31-4B8C-83A1-F6EECF244321}">
                <p14:modId xmlns:p14="http://schemas.microsoft.com/office/powerpoint/2010/main" val="3331270608"/>
              </p:ext>
            </p:extLst>
          </p:nvPr>
        </p:nvGraphicFramePr>
        <p:xfrm>
          <a:off x="450156" y="1432155"/>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3241">
                  <a:extLst>
                    <a:ext uri="{9D8B030D-6E8A-4147-A177-3AD203B41FA5}">
                      <a16:colId xmlns:a16="http://schemas.microsoft.com/office/drawing/2014/main" val="20001"/>
                    </a:ext>
                  </a:extLst>
                </a:gridCol>
                <a:gridCol w="59869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latin typeface="Arial" panose="020B0604020202020204" pitchFamily="34" charset="0"/>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7276"/>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kern="1200" dirty="0">
                          <a:solidFill>
                            <a:schemeClr val="tx2"/>
                          </a:solidFill>
                          <a:latin typeface="Arial" panose="020B0604020202020204" pitchFamily="34" charset="0"/>
                          <a:ea typeface="+mn-ea"/>
                          <a:cs typeface="+mn-cs"/>
                        </a:rPr>
                        <a:t>Introduction</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r>
                        <a:rPr lang="en-GB" sz="1600" b="0" kern="1200" dirty="0">
                          <a:solidFill>
                            <a:schemeClr val="tx2"/>
                          </a:solidFill>
                          <a:latin typeface="Arial" panose="020B0604020202020204" pitchFamily="34" charset="0"/>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extLst>
                  <a:ext uri="{0D108BD9-81ED-4DB2-BD59-A6C34878D82A}">
                    <a16:rowId xmlns:a16="http://schemas.microsoft.com/office/drawing/2014/main" val="10000"/>
                  </a:ext>
                </a:extLst>
              </a:tr>
              <a:tr h="0">
                <a:tc>
                  <a:txBody>
                    <a:bodyPr/>
                    <a:lstStyle/>
                    <a:p>
                      <a:pPr marL="0" algn="ctr" defTabSz="980010" rtl="0" eaLnBrk="1" latinLnBrk="0" hangingPunct="1"/>
                      <a:r>
                        <a:rPr lang="en-GB" sz="1600" b="0" kern="1200" dirty="0">
                          <a:solidFill>
                            <a:schemeClr val="bg1"/>
                          </a:solidFill>
                          <a:latin typeface="Arial" panose="020B0604020202020204" pitchFamily="34" charset="0"/>
                          <a:ea typeface="+mn-ea"/>
                          <a:cs typeface="+mn-cs"/>
                        </a:rPr>
                        <a:t>2.</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7276"/>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dirty="0">
                          <a:solidFill>
                            <a:schemeClr val="tx2"/>
                          </a:solidFill>
                          <a:latin typeface="Arial" panose="020B0604020202020204" pitchFamily="34" charset="0"/>
                        </a:rPr>
                        <a:t>The evaluation approach</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tc>
                  <a:txBody>
                    <a:bodyPr/>
                    <a:lstStyle/>
                    <a:p>
                      <a:pPr marL="0" algn="r" defTabSz="980010" rtl="0" eaLnBrk="1" latinLnBrk="0" hangingPunct="1"/>
                      <a:r>
                        <a:rPr lang="en-GB" sz="1600" b="0" kern="1200" dirty="0">
                          <a:solidFill>
                            <a:schemeClr val="tx2"/>
                          </a:solidFill>
                          <a:latin typeface="Arial" panose="020B0604020202020204" pitchFamily="34" charset="0"/>
                          <a:ea typeface="+mn-ea"/>
                          <a:cs typeface="+mn-cs"/>
                        </a:rPr>
                        <a:t>5</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extLst>
                  <a:ext uri="{0D108BD9-81ED-4DB2-BD59-A6C34878D82A}">
                    <a16:rowId xmlns:a16="http://schemas.microsoft.com/office/drawing/2014/main" val="10001"/>
                  </a:ext>
                </a:extLst>
              </a:tr>
              <a:tr h="0">
                <a:tc>
                  <a:txBody>
                    <a:bodyPr/>
                    <a:lstStyle/>
                    <a:p>
                      <a:pPr marL="0" algn="ctr" defTabSz="980010" rtl="0" eaLnBrk="1" latinLnBrk="0" hangingPunct="1"/>
                      <a:r>
                        <a:rPr lang="en-GB" sz="1600" b="0" kern="1200" dirty="0">
                          <a:solidFill>
                            <a:schemeClr val="bg1"/>
                          </a:solidFill>
                          <a:latin typeface="Arial" panose="020B0604020202020204" pitchFamily="34" charset="0"/>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3F35"/>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dirty="0">
                          <a:solidFill>
                            <a:schemeClr val="bg1"/>
                          </a:solidFill>
                          <a:latin typeface="Arial" panose="020B0604020202020204" pitchFamily="34" charset="0"/>
                        </a:rPr>
                        <a:t>The baseline position in the pilot areas</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87"/>
                    </a:solidFill>
                  </a:tcPr>
                </a:tc>
                <a:tc>
                  <a:txBody>
                    <a:bodyPr/>
                    <a:lstStyle/>
                    <a:p>
                      <a:pPr marL="0" algn="r" defTabSz="980010" rtl="0" eaLnBrk="1" latinLnBrk="0" hangingPunct="1"/>
                      <a:r>
                        <a:rPr lang="en-GB" sz="1600" b="0" kern="1200" dirty="0">
                          <a:solidFill>
                            <a:schemeClr val="bg1"/>
                          </a:solidFill>
                          <a:latin typeface="Arial" panose="020B0604020202020204" pitchFamily="34" charset="0"/>
                          <a:ea typeface="+mn-ea"/>
                          <a:cs typeface="+mn-cs"/>
                        </a:rPr>
                        <a:t>23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8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180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GB" dirty="0"/>
              <a:t>To complement the theory-based evaluation, ‘before versus after’ evaluation will be undertaken </a:t>
            </a:r>
          </a:p>
        </p:txBody>
      </p:sp>
      <p:sp>
        <p:nvSpPr>
          <p:cNvPr id="13" name="TextBox 12"/>
          <p:cNvSpPr txBox="1"/>
          <p:nvPr/>
        </p:nvSpPr>
        <p:spPr bwMode="gray">
          <a:xfrm>
            <a:off x="450000" y="3334266"/>
            <a:ext cx="2192764" cy="861774"/>
          </a:xfrm>
          <a:prstGeom prst="rect">
            <a:avLst/>
          </a:prstGeom>
          <a:noFill/>
        </p:spPr>
        <p:txBody>
          <a:bodyPr wrap="square" lIns="0" tIns="0" rIns="0" bIns="0" rtlCol="0">
            <a:spAutoFit/>
          </a:bodyPr>
          <a:lstStyle/>
          <a:p>
            <a:pPr marL="0" marR="0" lvl="1" indent="0" algn="l" defTabSz="914342" rtl="0" eaLnBrk="1" fontAlgn="auto" latinLnBrk="0" hangingPunct="1">
              <a:lnSpc>
                <a:spcPct val="100000"/>
              </a:lnSpc>
              <a:spcBef>
                <a:spcPts val="200"/>
              </a:spcBef>
              <a:spcAft>
                <a:spcPts val="200"/>
              </a:spcAft>
              <a:buClr>
                <a:srgbClr val="E83F35"/>
              </a:buClr>
              <a:buSz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This describes the evidence sources used for understanding the ‘before’ position in the pilot areas</a:t>
            </a:r>
          </a:p>
        </p:txBody>
      </p:sp>
      <p:grpSp>
        <p:nvGrpSpPr>
          <p:cNvPr id="4" name="Group 3"/>
          <p:cNvGrpSpPr/>
          <p:nvPr/>
        </p:nvGrpSpPr>
        <p:grpSpPr bwMode="gray">
          <a:xfrm>
            <a:off x="450000" y="1827790"/>
            <a:ext cx="9791700" cy="1303337"/>
            <a:chOff x="450850" y="1439863"/>
            <a:chExt cx="5256592" cy="1303337"/>
          </a:xfrm>
        </p:grpSpPr>
        <p:sp>
          <p:nvSpPr>
            <p:cNvPr id="17" name="AutoShape 3"/>
            <p:cNvSpPr>
              <a:spLocks noChangeArrowheads="1"/>
            </p:cNvSpPr>
            <p:nvPr/>
          </p:nvSpPr>
          <p:spPr bwMode="gray">
            <a:xfrm>
              <a:off x="4319188" y="1439863"/>
              <a:ext cx="1388254" cy="1303337"/>
            </a:xfrm>
            <a:prstGeom prst="chevron">
              <a:avLst>
                <a:gd name="adj" fmla="val 33916"/>
              </a:avLst>
            </a:prstGeom>
            <a:solidFill>
              <a:schemeClr val="accent4"/>
            </a:solidFill>
            <a:ln w="9525">
              <a:solidFill>
                <a:schemeClr val="bg1"/>
              </a:solidFill>
              <a:miter lim="800000"/>
              <a:headEnd/>
              <a:tailEnd/>
            </a:ln>
            <a:effectLst/>
          </p:spPr>
          <p:txBody>
            <a:bodyPr vert="horz" wrap="square" lIns="144000" tIns="36000" rIns="36000" bIns="36000" numCol="1" anchor="ctr" anchorCtr="0" compatLnSpc="1">
              <a:prstTxWarp prst="textNoShape">
                <a:avLst/>
              </a:prstTxWarp>
            </a:bodyPr>
            <a:lstStyle/>
            <a:p>
              <a:pPr marL="0" marR="0" lvl="0" indent="0" algn="l" defTabSz="1043056" rtl="0" eaLnBrk="1" fontAlgn="base" latinLnBrk="0" hangingPunct="1">
                <a:lnSpc>
                  <a:spcPct val="100000"/>
                </a:lnSpc>
                <a:spcBef>
                  <a:spcPct val="0"/>
                </a:spcBef>
                <a:spcAft>
                  <a:spcPct val="0"/>
                </a:spcAft>
                <a:buClrTx/>
                <a:buSzTx/>
                <a:buFont typeface="Arial" panose="05020102010507070707" pitchFamily="18" charset="2"/>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Arial" pitchFamily="34" charset="0"/>
                </a:rPr>
                <a:t>Expectation for the pilot</a:t>
              </a:r>
            </a:p>
          </p:txBody>
        </p:sp>
        <p:sp>
          <p:nvSpPr>
            <p:cNvPr id="18" name="AutoShape 4"/>
            <p:cNvSpPr>
              <a:spLocks noChangeArrowheads="1"/>
            </p:cNvSpPr>
            <p:nvPr/>
          </p:nvSpPr>
          <p:spPr bwMode="gray">
            <a:xfrm>
              <a:off x="3012304" y="1439863"/>
              <a:ext cx="1388254" cy="1303337"/>
            </a:xfrm>
            <a:prstGeom prst="chevron">
              <a:avLst>
                <a:gd name="adj" fmla="val 33916"/>
              </a:avLst>
            </a:prstGeom>
            <a:solidFill>
              <a:schemeClr val="tx2"/>
            </a:solidFill>
            <a:ln w="9525">
              <a:solidFill>
                <a:schemeClr val="bg1"/>
              </a:solidFill>
              <a:miter lim="800000"/>
              <a:headEnd/>
              <a:tailEnd/>
            </a:ln>
            <a:effectLst/>
          </p:spPr>
          <p:txBody>
            <a:bodyPr vert="horz" wrap="square" lIns="144000" tIns="36000" rIns="36000" bIns="36000" numCol="1" anchor="ctr" anchorCtr="0" compatLnSpc="1">
              <a:prstTxWarp prst="textNoShape">
                <a:avLst/>
              </a:prstTxWarp>
            </a:bodyPr>
            <a:lstStyle/>
            <a:p>
              <a:pPr marL="0" marR="0" lvl="0" indent="0" algn="l" defTabSz="1043056" rtl="0" eaLnBrk="1" fontAlgn="base" latinLnBrk="0" hangingPunct="1">
                <a:lnSpc>
                  <a:spcPct val="100000"/>
                </a:lnSpc>
                <a:spcBef>
                  <a:spcPct val="0"/>
                </a:spcBef>
                <a:spcAft>
                  <a:spcPct val="0"/>
                </a:spcAft>
                <a:buClrTx/>
                <a:buSzTx/>
                <a:buFont typeface="Arial" panose="05020102010507070707" pitchFamily="18" charset="2"/>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Arial" pitchFamily="34" charset="0"/>
                </a:rPr>
                <a:t>Suffolk baseline</a:t>
              </a:r>
            </a:p>
          </p:txBody>
        </p:sp>
        <p:sp>
          <p:nvSpPr>
            <p:cNvPr id="19" name="AutoShape 5"/>
            <p:cNvSpPr>
              <a:spLocks noChangeArrowheads="1"/>
            </p:cNvSpPr>
            <p:nvPr/>
          </p:nvSpPr>
          <p:spPr bwMode="gray">
            <a:xfrm>
              <a:off x="1704392" y="1439863"/>
              <a:ext cx="1389282" cy="1303337"/>
            </a:xfrm>
            <a:prstGeom prst="chevron">
              <a:avLst>
                <a:gd name="adj" fmla="val 33467"/>
              </a:avLst>
            </a:prstGeom>
            <a:solidFill>
              <a:schemeClr val="accent2"/>
            </a:solidFill>
            <a:ln w="9525">
              <a:solidFill>
                <a:schemeClr val="bg1"/>
              </a:solidFill>
              <a:miter lim="800000"/>
              <a:headEnd/>
              <a:tailEnd/>
            </a:ln>
            <a:effectLst/>
          </p:spPr>
          <p:txBody>
            <a:bodyPr vert="horz" wrap="square" lIns="144000" tIns="36000" rIns="36000" bIns="36000" numCol="1" anchor="ctr" anchorCtr="0" compatLnSpc="1">
              <a:prstTxWarp prst="textNoShape">
                <a:avLst/>
              </a:prstTxWarp>
            </a:bodyPr>
            <a:lstStyle/>
            <a:p>
              <a:pPr marL="0" marR="0" lvl="0" indent="0" algn="l" defTabSz="1043056" rtl="0" eaLnBrk="1" fontAlgn="base" latinLnBrk="0" hangingPunct="1">
                <a:lnSpc>
                  <a:spcPct val="100000"/>
                </a:lnSpc>
                <a:spcBef>
                  <a:spcPct val="0"/>
                </a:spcBef>
                <a:spcAft>
                  <a:spcPct val="0"/>
                </a:spcAft>
                <a:buClrTx/>
                <a:buSzTx/>
                <a:buFont typeface="Arial" panose="05020102010507070707" pitchFamily="18" charset="2"/>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Arial" pitchFamily="34" charset="0"/>
                </a:rPr>
                <a:t>Greater Manchester baseline</a:t>
              </a:r>
            </a:p>
          </p:txBody>
        </p:sp>
        <p:sp>
          <p:nvSpPr>
            <p:cNvPr id="20" name="AutoShape 6"/>
            <p:cNvSpPr>
              <a:spLocks noChangeArrowheads="1"/>
            </p:cNvSpPr>
            <p:nvPr/>
          </p:nvSpPr>
          <p:spPr bwMode="gray">
            <a:xfrm>
              <a:off x="450850" y="1439863"/>
              <a:ext cx="1334912" cy="1303337"/>
            </a:xfrm>
            <a:prstGeom prst="homePlate">
              <a:avLst>
                <a:gd name="adj" fmla="val 34033"/>
              </a:avLst>
            </a:prstGeom>
            <a:solidFill>
              <a:schemeClr val="accent3"/>
            </a:solidFill>
            <a:ln w="9525">
              <a:solidFill>
                <a:schemeClr val="bg1"/>
              </a:solidFill>
              <a:miter lim="800000"/>
              <a:headEnd/>
              <a:tailEnd/>
            </a:ln>
            <a:effectLst/>
          </p:spPr>
          <p:txBody>
            <a:bodyPr vert="horz" wrap="square" lIns="144000" tIns="36000" rIns="36000" bIns="36000" numCol="1" anchor="ctr" anchorCtr="0" compatLnSpc="1">
              <a:prstTxWarp prst="textNoShape">
                <a:avLst/>
              </a:prstTxWarp>
            </a:bodyPr>
            <a:lstStyle/>
            <a:p>
              <a:pPr marL="0" marR="0" lvl="0" indent="0" algn="l" defTabSz="1043056" rtl="0" eaLnBrk="1" fontAlgn="base" latinLnBrk="0" hangingPunct="1">
                <a:lnSpc>
                  <a:spcPct val="100000"/>
                </a:lnSpc>
                <a:spcBef>
                  <a:spcPct val="0"/>
                </a:spcBef>
                <a:spcAft>
                  <a:spcPct val="0"/>
                </a:spcAft>
                <a:buClrTx/>
                <a:buSzTx/>
                <a:buFont typeface="Arial" panose="05020102010507070707" pitchFamily="18" charset="2"/>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Arial" pitchFamily="34" charset="0"/>
                </a:rPr>
                <a:t>Evidence collection</a:t>
              </a:r>
            </a:p>
          </p:txBody>
        </p:sp>
      </p:grpSp>
      <p:sp>
        <p:nvSpPr>
          <p:cNvPr id="23" name="TextBox 22"/>
          <p:cNvSpPr txBox="1"/>
          <p:nvPr/>
        </p:nvSpPr>
        <p:spPr bwMode="gray">
          <a:xfrm>
            <a:off x="2785031" y="3334265"/>
            <a:ext cx="2192764" cy="646331"/>
          </a:xfrm>
          <a:prstGeom prst="rect">
            <a:avLst/>
          </a:prstGeom>
          <a:noFill/>
        </p:spPr>
        <p:txBody>
          <a:bodyPr wrap="square" lIns="0" tIns="0" rIns="0" bIns="0" rtlCol="0">
            <a:spAutoFit/>
          </a:bodyPr>
          <a:lstStyle/>
          <a:p>
            <a:pPr marL="0" marR="0" lvl="1" indent="0" algn="l" defTabSz="914342" rtl="0" eaLnBrk="1" fontAlgn="auto" latinLnBrk="0" hangingPunct="1">
              <a:lnSpc>
                <a:spcPct val="100000"/>
              </a:lnSpc>
              <a:spcBef>
                <a:spcPts val="200"/>
              </a:spcBef>
              <a:spcAft>
                <a:spcPts val="200"/>
              </a:spcAft>
              <a:buClr>
                <a:srgbClr val="E83F35"/>
              </a:buClr>
              <a:buSz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Findings for the Greater Manchester area at the start of the pilot</a:t>
            </a:r>
          </a:p>
        </p:txBody>
      </p:sp>
      <p:sp>
        <p:nvSpPr>
          <p:cNvPr id="24" name="TextBox 23"/>
          <p:cNvSpPr txBox="1"/>
          <p:nvPr/>
        </p:nvSpPr>
        <p:spPr bwMode="gray">
          <a:xfrm>
            <a:off x="5236313" y="3334265"/>
            <a:ext cx="2192764" cy="697627"/>
          </a:xfrm>
          <a:prstGeom prst="rect">
            <a:avLst/>
          </a:prstGeom>
          <a:noFill/>
        </p:spPr>
        <p:txBody>
          <a:bodyPr wrap="square" lIns="0" tIns="0" rIns="0" bIns="0" rtlCol="0">
            <a:spAutoFit/>
          </a:bodyPr>
          <a:lstStyle/>
          <a:p>
            <a:pPr marL="0" lvl="1" indent="0">
              <a:buClr>
                <a:srgbClr val="E83F35"/>
              </a:buClr>
              <a:buNone/>
              <a:defRPr/>
            </a:pPr>
            <a:r>
              <a:rPr lang="en-GB" dirty="0">
                <a:solidFill>
                  <a:srgbClr val="37424A"/>
                </a:solidFill>
              </a:rPr>
              <a:t>Findings for the Suffolk area at the start of the pilot</a:t>
            </a:r>
          </a:p>
          <a:p>
            <a:pPr marL="180975" marR="0" lvl="1" indent="-180975" algn="l" defTabSz="914342" rtl="0" eaLnBrk="1" fontAlgn="auto" latinLnBrk="0" hangingPunct="1">
              <a:lnSpc>
                <a:spcPct val="100000"/>
              </a:lnSpc>
              <a:spcBef>
                <a:spcPts val="200"/>
              </a:spcBef>
              <a:spcAft>
                <a:spcPts val="200"/>
              </a:spcAft>
              <a:buClr>
                <a:srgbClr val="E83F35"/>
              </a:buClr>
              <a:buSzTx/>
              <a:buFont typeface="Wingdings" panose="05000000000000000000" pitchFamily="2" charset="2"/>
              <a:buChar char="§"/>
              <a:tabLst/>
              <a:defRPr/>
            </a:pP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sp>
        <p:nvSpPr>
          <p:cNvPr id="26" name="TextBox 25"/>
          <p:cNvSpPr txBox="1"/>
          <p:nvPr/>
        </p:nvSpPr>
        <p:spPr bwMode="gray">
          <a:xfrm>
            <a:off x="7655734" y="3334266"/>
            <a:ext cx="2192764" cy="430887"/>
          </a:xfrm>
          <a:prstGeom prst="rect">
            <a:avLst/>
          </a:prstGeom>
          <a:noFill/>
        </p:spPr>
        <p:txBody>
          <a:bodyPr wrap="square" lIns="0" tIns="0" rIns="0" bIns="0" rtlCol="0">
            <a:spAutoFit/>
          </a:bodyPr>
          <a:lstStyle/>
          <a:p>
            <a:pPr marL="0" marR="0" lvl="1" indent="0" algn="l" defTabSz="914342" rtl="0" eaLnBrk="1" fontAlgn="auto" latinLnBrk="0" hangingPunct="1">
              <a:lnSpc>
                <a:spcPct val="100000"/>
              </a:lnSpc>
              <a:spcBef>
                <a:spcPts val="200"/>
              </a:spcBef>
              <a:spcAft>
                <a:spcPts val="200"/>
              </a:spcAft>
              <a:buClr>
                <a:srgbClr val="E83F35"/>
              </a:buClr>
              <a:buSz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Expectations for the pilot in the two areas</a:t>
            </a:r>
          </a:p>
        </p:txBody>
      </p:sp>
      <p:sp>
        <p:nvSpPr>
          <p:cNvPr id="5" name="TextBox 4">
            <a:extLst>
              <a:ext uri="{FF2B5EF4-FFF2-40B4-BE49-F238E27FC236}">
                <a16:creationId xmlns:a16="http://schemas.microsoft.com/office/drawing/2014/main" id="{A0B23BDD-7D91-4345-9A57-737D2D9A8776}"/>
              </a:ext>
            </a:extLst>
          </p:cNvPr>
          <p:cNvSpPr txBox="1"/>
          <p:nvPr/>
        </p:nvSpPr>
        <p:spPr>
          <a:xfrm>
            <a:off x="450000" y="1339273"/>
            <a:ext cx="7881200" cy="215444"/>
          </a:xfrm>
          <a:prstGeom prst="rect">
            <a:avLst/>
          </a:prstGeom>
          <a:noFill/>
        </p:spPr>
        <p:txBody>
          <a:bodyPr wrap="square" lIns="0" tIns="0" rIns="0" bIns="0" rtlCol="0">
            <a:spAutoFit/>
          </a:bodyPr>
          <a:lstStyle/>
          <a:p>
            <a:r>
              <a:rPr lang="en-GB" sz="1400" dirty="0"/>
              <a:t>This section offers evidence on the ‘before’ situation in each of the pilot areas. It describes:</a:t>
            </a:r>
          </a:p>
        </p:txBody>
      </p:sp>
    </p:spTree>
    <p:extLst>
      <p:ext uri="{BB962C8B-B14F-4D97-AF65-F5344CB8AC3E}">
        <p14:creationId xmlns:p14="http://schemas.microsoft.com/office/powerpoint/2010/main" val="288867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78AF7-E195-45D4-A4AA-569096403E45}"/>
              </a:ext>
            </a:extLst>
          </p:cNvPr>
          <p:cNvSpPr>
            <a:spLocks noGrp="1"/>
          </p:cNvSpPr>
          <p:nvPr>
            <p:ph type="title"/>
          </p:nvPr>
        </p:nvSpPr>
        <p:spPr>
          <a:xfrm>
            <a:off x="455476" y="419580"/>
            <a:ext cx="9780859" cy="775301"/>
          </a:xfrm>
        </p:spPr>
        <p:txBody>
          <a:bodyPr/>
          <a:lstStyle/>
          <a:p>
            <a:r>
              <a:rPr lang="en-GB" dirty="0"/>
              <a:t>The baseline position is informed by stakeholder engagement at the start of the pilot and analysis of on-going monitoring data</a:t>
            </a:r>
          </a:p>
        </p:txBody>
      </p:sp>
      <p:grpSp>
        <p:nvGrpSpPr>
          <p:cNvPr id="4" name="Group 3">
            <a:extLst>
              <a:ext uri="{FF2B5EF4-FFF2-40B4-BE49-F238E27FC236}">
                <a16:creationId xmlns:a16="http://schemas.microsoft.com/office/drawing/2014/main" id="{995A9E0B-E3B1-429D-9766-3F77C521C584}"/>
              </a:ext>
            </a:extLst>
          </p:cNvPr>
          <p:cNvGrpSpPr/>
          <p:nvPr/>
        </p:nvGrpSpPr>
        <p:grpSpPr bwMode="gray">
          <a:xfrm>
            <a:off x="417540" y="1288592"/>
            <a:ext cx="5105234" cy="2747848"/>
            <a:chOff x="442913" y="1238721"/>
            <a:chExt cx="5562000" cy="4084832"/>
          </a:xfrm>
        </p:grpSpPr>
        <p:sp>
          <p:nvSpPr>
            <p:cNvPr id="5" name="TextBox 4">
              <a:extLst>
                <a:ext uri="{FF2B5EF4-FFF2-40B4-BE49-F238E27FC236}">
                  <a16:creationId xmlns:a16="http://schemas.microsoft.com/office/drawing/2014/main" id="{8B97783C-A994-41E2-AEFD-407A844E544C}"/>
                </a:ext>
              </a:extLst>
            </p:cNvPr>
            <p:cNvSpPr txBox="1"/>
            <p:nvPr/>
          </p:nvSpPr>
          <p:spPr bwMode="gray">
            <a:xfrm>
              <a:off x="442913" y="1238721"/>
              <a:ext cx="5562000" cy="817446"/>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lvl="0" algn="ctr">
                <a:defRPr/>
              </a:pPr>
              <a:r>
                <a:rPr lang="en-GB" sz="1200" dirty="0">
                  <a:solidFill>
                    <a:schemeClr val="bg1"/>
                  </a:solidFill>
                </a:rPr>
                <a:t>A range of stakeholders were interviewed in each area at the start of the pilot, as detailed below:</a:t>
              </a:r>
              <a:endParaRPr kumimoji="0" lang="en-GB" sz="1200" b="0" i="0" u="none" strike="noStrike" kern="1200" cap="none" spc="0" normalizeH="0" baseline="0" noProof="0" dirty="0">
                <a:ln>
                  <a:noFill/>
                </a:ln>
                <a:solidFill>
                  <a:schemeClr val="bg1"/>
                </a:solidFill>
                <a:effectLst/>
                <a:uLnTx/>
                <a:uFillTx/>
                <a:latin typeface="Arial"/>
              </a:endParaRPr>
            </a:p>
          </p:txBody>
        </p:sp>
        <p:sp>
          <p:nvSpPr>
            <p:cNvPr id="6" name="TextBox 5">
              <a:extLst>
                <a:ext uri="{FF2B5EF4-FFF2-40B4-BE49-F238E27FC236}">
                  <a16:creationId xmlns:a16="http://schemas.microsoft.com/office/drawing/2014/main" id="{AF96F67A-D618-4438-A9E4-E48030569953}"/>
                </a:ext>
              </a:extLst>
            </p:cNvPr>
            <p:cNvSpPr txBox="1"/>
            <p:nvPr/>
          </p:nvSpPr>
          <p:spPr bwMode="gray">
            <a:xfrm>
              <a:off x="442913" y="2106256"/>
              <a:ext cx="5562000" cy="3217297"/>
            </a:xfrm>
            <a:prstGeom prst="rect">
              <a:avLst/>
            </a:prstGeom>
            <a:noFill/>
            <a:ln w="12700">
              <a:solidFill>
                <a:schemeClr val="accent3"/>
              </a:solidFill>
            </a:ln>
          </p:spPr>
          <p:txBody>
            <a:bodyPr wrap="square" lIns="72000" tIns="72000" rIns="72000" bIns="72000" rtlCol="0">
              <a:noAutofit/>
            </a:bodyPr>
            <a:lstStyle/>
            <a:p>
              <a:pPr marL="0" lvl="1" indent="0">
                <a:buClr>
                  <a:srgbClr val="E83F35"/>
                </a:buClr>
                <a:buNone/>
                <a:defRPr/>
              </a:pPr>
              <a:endParaRPr lang="en-GB" sz="1200" dirty="0">
                <a:solidFill>
                  <a:srgbClr val="37424A"/>
                </a:solidFill>
                <a:latin typeface="Arial"/>
              </a:endParaRPr>
            </a:p>
          </p:txBody>
        </p:sp>
      </p:grpSp>
      <p:grpSp>
        <p:nvGrpSpPr>
          <p:cNvPr id="7" name="Group 6">
            <a:extLst>
              <a:ext uri="{FF2B5EF4-FFF2-40B4-BE49-F238E27FC236}">
                <a16:creationId xmlns:a16="http://schemas.microsoft.com/office/drawing/2014/main" id="{3082D12E-5436-4540-8EC3-3AED3E040B24}"/>
              </a:ext>
            </a:extLst>
          </p:cNvPr>
          <p:cNvGrpSpPr/>
          <p:nvPr/>
        </p:nvGrpSpPr>
        <p:grpSpPr bwMode="gray">
          <a:xfrm>
            <a:off x="417540" y="1872180"/>
            <a:ext cx="2460192" cy="2157750"/>
            <a:chOff x="442913" y="1341439"/>
            <a:chExt cx="5562000" cy="3272054"/>
          </a:xfrm>
        </p:grpSpPr>
        <p:sp>
          <p:nvSpPr>
            <p:cNvPr id="8" name="TextBox 7">
              <a:extLst>
                <a:ext uri="{FF2B5EF4-FFF2-40B4-BE49-F238E27FC236}">
                  <a16:creationId xmlns:a16="http://schemas.microsoft.com/office/drawing/2014/main" id="{04139964-36FA-4FD8-8E15-6A2EB9798B88}"/>
                </a:ext>
              </a:extLst>
            </p:cNvPr>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Greater Manchester interviews</a:t>
              </a:r>
            </a:p>
          </p:txBody>
        </p:sp>
        <p:sp>
          <p:nvSpPr>
            <p:cNvPr id="9" name="TextBox 8">
              <a:extLst>
                <a:ext uri="{FF2B5EF4-FFF2-40B4-BE49-F238E27FC236}">
                  <a16:creationId xmlns:a16="http://schemas.microsoft.com/office/drawing/2014/main" id="{EBD631F9-9E4D-4AAA-8DD6-D70A641F0F2C}"/>
                </a:ext>
              </a:extLst>
            </p:cNvPr>
            <p:cNvSpPr txBox="1"/>
            <p:nvPr/>
          </p:nvSpPr>
          <p:spPr bwMode="gray">
            <a:xfrm>
              <a:off x="442913" y="1665284"/>
              <a:ext cx="5562000" cy="2948209"/>
            </a:xfrm>
            <a:prstGeom prst="rect">
              <a:avLst/>
            </a:prstGeom>
            <a:noFill/>
            <a:ln w="12700">
              <a:solidFill>
                <a:schemeClr val="accent3"/>
              </a:solidFill>
            </a:ln>
          </p:spPr>
          <p:txBody>
            <a:bodyPr wrap="square" lIns="72000" tIns="72000" rIns="72000" bIns="72000" rtlCol="0">
              <a:noAutofit/>
            </a:bodyPr>
            <a:lstStyle/>
            <a:p>
              <a:pPr marL="0" lvl="1" indent="0">
                <a:buClr>
                  <a:srgbClr val="E83F35"/>
                </a:buClr>
                <a:buNone/>
                <a:defRPr/>
              </a:pPr>
              <a:r>
                <a:rPr kumimoji="0" lang="en-GB" sz="1100" i="0" u="none" strike="noStrike" kern="1200" cap="none" spc="0" normalizeH="0" baseline="0" noProof="0" dirty="0">
                  <a:ln>
                    <a:noFill/>
                  </a:ln>
                  <a:solidFill>
                    <a:srgbClr val="37424A"/>
                  </a:solidFill>
                  <a:effectLst/>
                  <a:uLnTx/>
                  <a:uFillTx/>
                  <a:latin typeface="Arial"/>
                  <a:ea typeface="+mn-ea"/>
                  <a:cs typeface="+mn-cs"/>
                </a:rPr>
                <a:t>Greater Manchester interviews were held with:</a:t>
              </a:r>
            </a:p>
            <a:p>
              <a:pPr lvl="1">
                <a:buClr>
                  <a:srgbClr val="E83F35"/>
                </a:buClr>
                <a:defRPr/>
              </a:pPr>
              <a:r>
                <a:rPr kumimoji="0" lang="en-GB" sz="1100" i="0" u="none" strike="noStrike" kern="1200" cap="none" spc="0" normalizeH="0" baseline="0" noProof="0" dirty="0">
                  <a:ln>
                    <a:noFill/>
                  </a:ln>
                  <a:solidFill>
                    <a:srgbClr val="37424A"/>
                  </a:solidFill>
                  <a:effectLst/>
                  <a:uLnTx/>
                  <a:uFillTx/>
                  <a:latin typeface="Arial"/>
                  <a:ea typeface="+mn-ea"/>
                  <a:cs typeface="+mn-cs"/>
                </a:rPr>
                <a:t>HE pilot team</a:t>
              </a:r>
            </a:p>
            <a:p>
              <a:pPr lvl="1">
                <a:buClr>
                  <a:srgbClr val="E83F35"/>
                </a:buClr>
                <a:defRPr/>
              </a:pPr>
              <a:r>
                <a:rPr lang="en-GB" sz="1100" dirty="0">
                  <a:solidFill>
                    <a:srgbClr val="37424A"/>
                  </a:solidFill>
                  <a:latin typeface="Arial"/>
                </a:rPr>
                <a:t>Faith/denomination leads for: </a:t>
              </a:r>
            </a:p>
            <a:p>
              <a:pPr lvl="2">
                <a:buClr>
                  <a:srgbClr val="E83F35"/>
                </a:buClr>
                <a:defRPr/>
              </a:pPr>
              <a:r>
                <a:rPr lang="en-GB" sz="1100" dirty="0">
                  <a:solidFill>
                    <a:srgbClr val="37424A"/>
                  </a:solidFill>
                  <a:latin typeface="Arial"/>
                </a:rPr>
                <a:t>Church of England </a:t>
              </a:r>
            </a:p>
            <a:p>
              <a:pPr lvl="2">
                <a:buClr>
                  <a:srgbClr val="E83F35"/>
                </a:buClr>
                <a:defRPr/>
              </a:pPr>
              <a:r>
                <a:rPr lang="en-GB" sz="1100" dirty="0">
                  <a:solidFill>
                    <a:srgbClr val="37424A"/>
                  </a:solidFill>
                  <a:latin typeface="Arial"/>
                </a:rPr>
                <a:t>Roman Catholic Church</a:t>
              </a:r>
            </a:p>
            <a:p>
              <a:pPr lvl="2">
                <a:buClr>
                  <a:srgbClr val="E83F35"/>
                </a:buClr>
                <a:defRPr/>
              </a:pPr>
              <a:r>
                <a:rPr lang="en-GB" sz="1100" dirty="0">
                  <a:solidFill>
                    <a:srgbClr val="37424A"/>
                  </a:solidFill>
                  <a:latin typeface="Arial"/>
                </a:rPr>
                <a:t>Unitarian Church</a:t>
              </a:r>
            </a:p>
            <a:p>
              <a:pPr lvl="2">
                <a:buClr>
                  <a:srgbClr val="E83F35"/>
                </a:buClr>
                <a:defRPr/>
              </a:pPr>
              <a:r>
                <a:rPr lang="en-GB" sz="1100" dirty="0">
                  <a:solidFill>
                    <a:srgbClr val="37424A"/>
                  </a:solidFill>
                </a:rPr>
                <a:t>Methodist Church</a:t>
              </a:r>
              <a:endParaRPr lang="en-GB" sz="1100" dirty="0">
                <a:solidFill>
                  <a:srgbClr val="37424A"/>
                </a:solidFill>
                <a:latin typeface="Arial"/>
              </a:endParaRPr>
            </a:p>
            <a:p>
              <a:pPr lvl="1">
                <a:buClr>
                  <a:srgbClr val="E83F35"/>
                </a:buClr>
                <a:defRPr/>
              </a:pPr>
              <a:r>
                <a:rPr lang="en-GB" sz="1100" dirty="0">
                  <a:solidFill>
                    <a:srgbClr val="37424A"/>
                  </a:solidFill>
                  <a:latin typeface="Arial"/>
                </a:rPr>
                <a:t>Local Architect</a:t>
              </a:r>
            </a:p>
          </p:txBody>
        </p:sp>
      </p:grpSp>
      <p:grpSp>
        <p:nvGrpSpPr>
          <p:cNvPr id="10" name="Group 9">
            <a:extLst>
              <a:ext uri="{FF2B5EF4-FFF2-40B4-BE49-F238E27FC236}">
                <a16:creationId xmlns:a16="http://schemas.microsoft.com/office/drawing/2014/main" id="{AFE382D7-8A55-48A8-8AB9-F3ED7D05C130}"/>
              </a:ext>
            </a:extLst>
          </p:cNvPr>
          <p:cNvGrpSpPr/>
          <p:nvPr/>
        </p:nvGrpSpPr>
        <p:grpSpPr bwMode="gray">
          <a:xfrm>
            <a:off x="3062581" y="1872180"/>
            <a:ext cx="2460192" cy="2157750"/>
            <a:chOff x="442913" y="1341439"/>
            <a:chExt cx="5562000" cy="3272056"/>
          </a:xfrm>
        </p:grpSpPr>
        <p:sp>
          <p:nvSpPr>
            <p:cNvPr id="11" name="TextBox 10">
              <a:extLst>
                <a:ext uri="{FF2B5EF4-FFF2-40B4-BE49-F238E27FC236}">
                  <a16:creationId xmlns:a16="http://schemas.microsoft.com/office/drawing/2014/main" id="{FDF80ED6-54E7-4EBC-9871-9D8CDE6175EA}"/>
                </a:ext>
              </a:extLst>
            </p:cNvPr>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Suffolk interviews</a:t>
              </a:r>
            </a:p>
          </p:txBody>
        </p:sp>
        <p:sp>
          <p:nvSpPr>
            <p:cNvPr id="12" name="TextBox 11">
              <a:extLst>
                <a:ext uri="{FF2B5EF4-FFF2-40B4-BE49-F238E27FC236}">
                  <a16:creationId xmlns:a16="http://schemas.microsoft.com/office/drawing/2014/main" id="{89D208C1-4D16-4C13-A086-812B9C1ACD96}"/>
                </a:ext>
              </a:extLst>
            </p:cNvPr>
            <p:cNvSpPr txBox="1"/>
            <p:nvPr/>
          </p:nvSpPr>
          <p:spPr bwMode="gray">
            <a:xfrm>
              <a:off x="442913" y="1665286"/>
              <a:ext cx="5562000" cy="2948209"/>
            </a:xfrm>
            <a:prstGeom prst="rect">
              <a:avLst/>
            </a:prstGeom>
            <a:noFill/>
            <a:ln w="12700">
              <a:solidFill>
                <a:schemeClr val="accent3"/>
              </a:solidFill>
            </a:ln>
          </p:spPr>
          <p:txBody>
            <a:bodyPr wrap="square" lIns="72000" tIns="72000" rIns="72000" bIns="72000" rtlCol="0">
              <a:noAutofit/>
            </a:bodyPr>
            <a:lstStyle/>
            <a:p>
              <a:pPr marL="0" lvl="1" indent="0">
                <a:buClr>
                  <a:srgbClr val="E83F35"/>
                </a:buClr>
                <a:buNone/>
                <a:defRPr/>
              </a:pPr>
              <a:r>
                <a:rPr lang="en-GB" sz="1100" dirty="0">
                  <a:solidFill>
                    <a:srgbClr val="37424A"/>
                  </a:solidFill>
                </a:rPr>
                <a:t>Suffolk interviews were held with:</a:t>
              </a:r>
            </a:p>
            <a:p>
              <a:pPr lvl="1">
                <a:buClr>
                  <a:srgbClr val="E83F35"/>
                </a:buClr>
                <a:defRPr/>
              </a:pPr>
              <a:r>
                <a:rPr lang="en-GB" sz="1100" dirty="0">
                  <a:solidFill>
                    <a:srgbClr val="37424A"/>
                  </a:solidFill>
                </a:rPr>
                <a:t>HE pilot team</a:t>
              </a:r>
            </a:p>
            <a:p>
              <a:pPr lvl="1">
                <a:buClr>
                  <a:srgbClr val="E83F35"/>
                </a:buClr>
                <a:defRPr/>
              </a:pPr>
              <a:r>
                <a:rPr lang="en-GB" sz="1100" dirty="0">
                  <a:solidFill>
                    <a:srgbClr val="37424A"/>
                  </a:solidFill>
                  <a:latin typeface="Arial"/>
                </a:rPr>
                <a:t>Faith/denomination leads for: </a:t>
              </a:r>
            </a:p>
            <a:p>
              <a:pPr lvl="2">
                <a:buClr>
                  <a:srgbClr val="E83F35"/>
                </a:buClr>
                <a:defRPr/>
              </a:pPr>
              <a:r>
                <a:rPr lang="en-GB" sz="1100" dirty="0">
                  <a:solidFill>
                    <a:srgbClr val="37424A"/>
                  </a:solidFill>
                </a:rPr>
                <a:t>Church of England </a:t>
              </a:r>
            </a:p>
            <a:p>
              <a:pPr lvl="2">
                <a:buClr>
                  <a:srgbClr val="E83F35"/>
                </a:buClr>
                <a:defRPr/>
              </a:pPr>
              <a:r>
                <a:rPr lang="en-GB" sz="1100" dirty="0">
                  <a:solidFill>
                    <a:srgbClr val="37424A"/>
                  </a:solidFill>
                </a:rPr>
                <a:t>Roman Catholic Church</a:t>
              </a:r>
            </a:p>
            <a:p>
              <a:pPr lvl="2">
                <a:buClr>
                  <a:srgbClr val="E83F35"/>
                </a:buClr>
                <a:defRPr/>
              </a:pPr>
              <a:r>
                <a:rPr lang="en-GB" sz="1100" dirty="0">
                  <a:solidFill>
                    <a:srgbClr val="37424A"/>
                  </a:solidFill>
                </a:rPr>
                <a:t>Methodist Church</a:t>
              </a:r>
              <a:endParaRPr lang="en-GB" sz="1100" dirty="0">
                <a:solidFill>
                  <a:srgbClr val="37424A"/>
                </a:solidFill>
                <a:latin typeface="Arial"/>
              </a:endParaRPr>
            </a:p>
            <a:p>
              <a:pPr lvl="1">
                <a:buClr>
                  <a:srgbClr val="E83F35"/>
                </a:buClr>
                <a:defRPr/>
              </a:pPr>
              <a:r>
                <a:rPr lang="en-GB" sz="1100" dirty="0">
                  <a:solidFill>
                    <a:srgbClr val="37424A"/>
                  </a:solidFill>
                </a:rPr>
                <a:t>Suffolk Historic Churches trust</a:t>
              </a:r>
            </a:p>
            <a:p>
              <a:pPr lvl="1">
                <a:buClr>
                  <a:srgbClr val="E83F35"/>
                </a:buClr>
                <a:defRPr/>
              </a:pPr>
              <a:r>
                <a:rPr lang="en-GB" sz="1100" dirty="0">
                  <a:solidFill>
                    <a:srgbClr val="37424A"/>
                  </a:solidFill>
                  <a:latin typeface="Arial"/>
                </a:rPr>
                <a:t>Local Architect</a:t>
              </a:r>
              <a:endParaRPr lang="en-GB" sz="1100" dirty="0">
                <a:solidFill>
                  <a:srgbClr val="37424A"/>
                </a:solidFill>
              </a:endParaRPr>
            </a:p>
          </p:txBody>
        </p:sp>
      </p:grpSp>
      <p:grpSp>
        <p:nvGrpSpPr>
          <p:cNvPr id="19" name="Group 18">
            <a:extLst>
              <a:ext uri="{FF2B5EF4-FFF2-40B4-BE49-F238E27FC236}">
                <a16:creationId xmlns:a16="http://schemas.microsoft.com/office/drawing/2014/main" id="{0E861098-B0E7-4958-AB99-6A0997290BDF}"/>
              </a:ext>
            </a:extLst>
          </p:cNvPr>
          <p:cNvGrpSpPr/>
          <p:nvPr/>
        </p:nvGrpSpPr>
        <p:grpSpPr>
          <a:xfrm>
            <a:off x="5949157" y="1288592"/>
            <a:ext cx="4233126" cy="2741338"/>
            <a:chOff x="5949157" y="1286795"/>
            <a:chExt cx="4233126" cy="2344492"/>
          </a:xfrm>
        </p:grpSpPr>
        <p:sp>
          <p:nvSpPr>
            <p:cNvPr id="39" name="TextBox 38">
              <a:extLst>
                <a:ext uri="{FF2B5EF4-FFF2-40B4-BE49-F238E27FC236}">
                  <a16:creationId xmlns:a16="http://schemas.microsoft.com/office/drawing/2014/main" id="{ACB28B9C-0EBC-4993-867B-63583F7AD7E8}"/>
                </a:ext>
              </a:extLst>
            </p:cNvPr>
            <p:cNvSpPr txBox="1"/>
            <p:nvPr/>
          </p:nvSpPr>
          <p:spPr bwMode="gray">
            <a:xfrm>
              <a:off x="5949157" y="1493840"/>
              <a:ext cx="4233126" cy="2137445"/>
            </a:xfrm>
            <a:prstGeom prst="rect">
              <a:avLst/>
            </a:prstGeom>
            <a:noFill/>
            <a:ln w="12700">
              <a:solidFill>
                <a:schemeClr val="accent2"/>
              </a:solidFill>
            </a:ln>
          </p:spPr>
          <p:txBody>
            <a:bodyPr wrap="square" lIns="72000" tIns="72000" rIns="72000" bIns="72000" rtlCol="0">
              <a:noAutofit/>
            </a:bodyPr>
            <a:lstStyle/>
            <a:p>
              <a:pPr marL="0" lvl="1" indent="0">
                <a:buClr>
                  <a:srgbClr val="E83F35"/>
                </a:buClr>
                <a:buNone/>
                <a:defRPr/>
              </a:pPr>
              <a:r>
                <a:rPr lang="en-GB" sz="1100" dirty="0">
                  <a:solidFill>
                    <a:srgbClr val="37424A"/>
                  </a:solidFill>
                </a:rPr>
                <a:t>The baseline position will also be informed by analysis during the pilot of primary data collected by the pilot teams and secondary data analysis as additional data becomes available.</a:t>
              </a:r>
            </a:p>
          </p:txBody>
        </p:sp>
        <p:sp>
          <p:nvSpPr>
            <p:cNvPr id="40" name="TextBox 39">
              <a:extLst>
                <a:ext uri="{FF2B5EF4-FFF2-40B4-BE49-F238E27FC236}">
                  <a16:creationId xmlns:a16="http://schemas.microsoft.com/office/drawing/2014/main" id="{CB81C775-D080-480D-B8BE-FBC7787FEDE8}"/>
                </a:ext>
              </a:extLst>
            </p:cNvPr>
            <p:cNvSpPr txBox="1"/>
            <p:nvPr/>
          </p:nvSpPr>
          <p:spPr bwMode="gray">
            <a:xfrm>
              <a:off x="5949158" y="2081555"/>
              <a:ext cx="2111204" cy="1549732"/>
            </a:xfrm>
            <a:prstGeom prst="rect">
              <a:avLst/>
            </a:prstGeom>
            <a:noFill/>
            <a:ln w="12700">
              <a:solidFill>
                <a:schemeClr val="accent2"/>
              </a:solidFill>
            </a:ln>
          </p:spPr>
          <p:txBody>
            <a:bodyPr wrap="square" lIns="72000" tIns="72000" rIns="72000" bIns="72000" rtlCol="0" anchor="t">
              <a:noAutofit/>
            </a:bodyPr>
            <a:lstStyle/>
            <a:p>
              <a:pPr marL="0" lvl="1" indent="0">
                <a:buClr>
                  <a:srgbClr val="E83F35"/>
                </a:buClr>
                <a:buNone/>
                <a:defRPr/>
              </a:pPr>
              <a:r>
                <a:rPr lang="en-GB" sz="1100" b="1" u="sng" dirty="0">
                  <a:solidFill>
                    <a:srgbClr val="37424A"/>
                  </a:solidFill>
                </a:rPr>
                <a:t>Primary data</a:t>
              </a:r>
            </a:p>
            <a:p>
              <a:pPr marL="0" lvl="1" indent="0">
                <a:buClr>
                  <a:srgbClr val="E83F35"/>
                </a:buClr>
                <a:buNone/>
                <a:defRPr/>
              </a:pPr>
              <a:r>
                <a:rPr lang="en-GB" sz="1100" dirty="0">
                  <a:latin typeface="Arial" panose="020B0604020202020204" pitchFamily="34" charset="0"/>
                </a:rPr>
                <a:t>Indicators will provide information on the baseline position of places of worship, when they first speak to the FSOs and CDAs. These will be revisited during the evaluation to track progress.</a:t>
              </a:r>
              <a:endParaRPr lang="en-GB" sz="1100" b="1" u="sng" dirty="0">
                <a:solidFill>
                  <a:srgbClr val="37424A"/>
                </a:solidFill>
              </a:endParaRPr>
            </a:p>
          </p:txBody>
        </p:sp>
        <p:sp>
          <p:nvSpPr>
            <p:cNvPr id="41" name="TextBox 40">
              <a:extLst>
                <a:ext uri="{FF2B5EF4-FFF2-40B4-BE49-F238E27FC236}">
                  <a16:creationId xmlns:a16="http://schemas.microsoft.com/office/drawing/2014/main" id="{A7C5069E-90D6-40B9-BD1E-94C2439852BE}"/>
                </a:ext>
              </a:extLst>
            </p:cNvPr>
            <p:cNvSpPr txBox="1"/>
            <p:nvPr/>
          </p:nvSpPr>
          <p:spPr bwMode="gray">
            <a:xfrm>
              <a:off x="8060362" y="2081553"/>
              <a:ext cx="2121921" cy="1549732"/>
            </a:xfrm>
            <a:prstGeom prst="rect">
              <a:avLst/>
            </a:prstGeom>
            <a:noFill/>
            <a:ln w="12700">
              <a:solidFill>
                <a:schemeClr val="accent2"/>
              </a:solidFill>
            </a:ln>
          </p:spPr>
          <p:txBody>
            <a:bodyPr wrap="square" lIns="72000" tIns="72000" rIns="72000" bIns="72000" rtlCol="0" anchor="t">
              <a:noAutofit/>
            </a:bodyPr>
            <a:lstStyle/>
            <a:p>
              <a:pPr marL="0" lvl="1" indent="0">
                <a:buClr>
                  <a:srgbClr val="E83F35"/>
                </a:buClr>
                <a:buNone/>
                <a:defRPr/>
              </a:pPr>
              <a:r>
                <a:rPr lang="en-GB" sz="1100" b="1" u="sng" dirty="0">
                  <a:solidFill>
                    <a:srgbClr val="37424A"/>
                  </a:solidFill>
                </a:rPr>
                <a:t>Secondary data</a:t>
              </a:r>
            </a:p>
            <a:p>
              <a:pPr marL="0" lvl="1" indent="0">
                <a:buClr>
                  <a:srgbClr val="E83F35"/>
                </a:buClr>
                <a:buNone/>
                <a:defRPr/>
              </a:pPr>
              <a:r>
                <a:rPr lang="en-GB" sz="1100" dirty="0">
                  <a:latin typeface="Arial" panose="020B0604020202020204" pitchFamily="34" charset="0"/>
                </a:rPr>
                <a:t>Key secondary data sources were identified through discussions with stakeholders, and will be considered during the pilot to further understand the baseline position in the pilot areas and monitor changes over time.</a:t>
              </a:r>
              <a:endParaRPr lang="en-GB" sz="1100" dirty="0">
                <a:solidFill>
                  <a:srgbClr val="37424A"/>
                </a:solidFill>
              </a:endParaRPr>
            </a:p>
          </p:txBody>
        </p:sp>
        <p:sp>
          <p:nvSpPr>
            <p:cNvPr id="24" name="TextBox 23">
              <a:extLst>
                <a:ext uri="{FF2B5EF4-FFF2-40B4-BE49-F238E27FC236}">
                  <a16:creationId xmlns:a16="http://schemas.microsoft.com/office/drawing/2014/main" id="{73F6DB5A-02E6-4FF2-ABEB-1074516C13C0}"/>
                </a:ext>
              </a:extLst>
            </p:cNvPr>
            <p:cNvSpPr txBox="1"/>
            <p:nvPr/>
          </p:nvSpPr>
          <p:spPr bwMode="gray">
            <a:xfrm>
              <a:off x="5949157" y="1286795"/>
              <a:ext cx="4233126" cy="200534"/>
            </a:xfrm>
            <a:prstGeom prst="rect">
              <a:avLst/>
            </a:prstGeom>
            <a:solidFill>
              <a:schemeClr val="accent2"/>
            </a:solidFill>
            <a:ln w="12700">
              <a:solidFill>
                <a:schemeClr val="accent2"/>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Data analysis throughout the pilot</a:t>
              </a:r>
            </a:p>
          </p:txBody>
        </p:sp>
      </p:grpSp>
      <p:sp>
        <p:nvSpPr>
          <p:cNvPr id="15" name="Arrow: Right 14">
            <a:extLst>
              <a:ext uri="{FF2B5EF4-FFF2-40B4-BE49-F238E27FC236}">
                <a16:creationId xmlns:a16="http://schemas.microsoft.com/office/drawing/2014/main" id="{98C2A7EE-CD17-40E6-97A3-9CEE7A069422}"/>
              </a:ext>
            </a:extLst>
          </p:cNvPr>
          <p:cNvSpPr/>
          <p:nvPr/>
        </p:nvSpPr>
        <p:spPr>
          <a:xfrm>
            <a:off x="5611347" y="2432519"/>
            <a:ext cx="249237" cy="295563"/>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dirty="0"/>
          </a:p>
        </p:txBody>
      </p:sp>
      <p:grpSp>
        <p:nvGrpSpPr>
          <p:cNvPr id="18" name="Group 17">
            <a:extLst>
              <a:ext uri="{FF2B5EF4-FFF2-40B4-BE49-F238E27FC236}">
                <a16:creationId xmlns:a16="http://schemas.microsoft.com/office/drawing/2014/main" id="{32DBD1F5-A941-435B-BEBB-CA1414F9D37A}"/>
              </a:ext>
            </a:extLst>
          </p:cNvPr>
          <p:cNvGrpSpPr/>
          <p:nvPr/>
        </p:nvGrpSpPr>
        <p:grpSpPr>
          <a:xfrm>
            <a:off x="480051" y="4427156"/>
            <a:ext cx="9731708" cy="2364239"/>
            <a:chOff x="450576" y="4547231"/>
            <a:chExt cx="9731708" cy="2364239"/>
          </a:xfrm>
        </p:grpSpPr>
        <p:sp>
          <p:nvSpPr>
            <p:cNvPr id="16" name="TextBox 15">
              <a:extLst>
                <a:ext uri="{FF2B5EF4-FFF2-40B4-BE49-F238E27FC236}">
                  <a16:creationId xmlns:a16="http://schemas.microsoft.com/office/drawing/2014/main" id="{2902D51D-1065-4CE3-A10F-D176CBC8CA16}"/>
                </a:ext>
              </a:extLst>
            </p:cNvPr>
            <p:cNvSpPr txBox="1"/>
            <p:nvPr/>
          </p:nvSpPr>
          <p:spPr bwMode="gray">
            <a:xfrm>
              <a:off x="450579" y="4861338"/>
              <a:ext cx="9731704" cy="575491"/>
            </a:xfrm>
            <a:prstGeom prst="rect">
              <a:avLst/>
            </a:prstGeom>
            <a:noFill/>
            <a:ln w="12700">
              <a:solidFill>
                <a:schemeClr val="accent3"/>
              </a:solidFill>
            </a:ln>
          </p:spPr>
          <p:txBody>
            <a:bodyPr wrap="square" lIns="72000" tIns="72000" rIns="72000" bIns="72000" rtlCol="0">
              <a:noAutofit/>
            </a:bodyPr>
            <a:lstStyle/>
            <a:p>
              <a:pPr marL="0" lvl="1" indent="0">
                <a:buClr>
                  <a:srgbClr val="E83F35"/>
                </a:buClr>
                <a:buNone/>
                <a:defRPr/>
              </a:pPr>
              <a:r>
                <a:rPr lang="en-GB" sz="1200" b="1" dirty="0">
                  <a:solidFill>
                    <a:srgbClr val="37424A"/>
                  </a:solidFill>
                </a:rPr>
                <a:t>Perceived barriers</a:t>
              </a:r>
              <a:r>
                <a:rPr lang="en-GB" sz="1200" dirty="0">
                  <a:solidFill>
                    <a:srgbClr val="37424A"/>
                  </a:solidFill>
                </a:rPr>
                <a:t> to community engagement and maintaining listed places of worship were a particular focus to investigate with stakeholders. While these differed slightly across pilot areas, the common themes identified are listed below: </a:t>
              </a:r>
            </a:p>
          </p:txBody>
        </p:sp>
        <p:sp>
          <p:nvSpPr>
            <p:cNvPr id="23" name="TextBox 22">
              <a:extLst>
                <a:ext uri="{FF2B5EF4-FFF2-40B4-BE49-F238E27FC236}">
                  <a16:creationId xmlns:a16="http://schemas.microsoft.com/office/drawing/2014/main" id="{D865287D-D645-4F1B-86B5-C5BA03AE3A6F}"/>
                </a:ext>
              </a:extLst>
            </p:cNvPr>
            <p:cNvSpPr txBox="1"/>
            <p:nvPr/>
          </p:nvSpPr>
          <p:spPr bwMode="gray">
            <a:xfrm>
              <a:off x="450577" y="4547231"/>
              <a:ext cx="9731706" cy="307596"/>
            </a:xfrm>
            <a:prstGeom prst="rect">
              <a:avLst/>
            </a:prstGeom>
            <a:solidFill>
              <a:srgbClr val="E83F35"/>
            </a:solidFill>
            <a:ln w="12700">
              <a:solidFill>
                <a:schemeClr val="accent1"/>
              </a:solidFill>
            </a:ln>
          </p:spPr>
          <p:txBody>
            <a:bodyPr wrap="square" lIns="72000" tIns="72000" rIns="72000" bIns="72000" rtlCol="0" anchor="ctr" anchorCtr="0">
              <a:noAutofit/>
            </a:bodyPr>
            <a:lstStyle/>
            <a:p>
              <a:pPr marL="0" marR="0" lvl="0" indent="0" algn="ctr"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600" dirty="0">
                  <a:solidFill>
                    <a:prstClr val="white"/>
                  </a:solidFill>
                  <a:latin typeface="Arial"/>
                </a:rPr>
                <a:t>Initial observations at the start of the pilot</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697A7362-B657-409C-818F-7FA75A46E4E1}"/>
                </a:ext>
              </a:extLst>
            </p:cNvPr>
            <p:cNvGrpSpPr/>
            <p:nvPr/>
          </p:nvGrpSpPr>
          <p:grpSpPr bwMode="gray">
            <a:xfrm>
              <a:off x="450576" y="5444859"/>
              <a:ext cx="5072197" cy="1466611"/>
              <a:chOff x="442913" y="1341439"/>
              <a:chExt cx="5562000" cy="2223998"/>
            </a:xfrm>
          </p:grpSpPr>
          <p:sp>
            <p:nvSpPr>
              <p:cNvPr id="30" name="TextBox 29">
                <a:extLst>
                  <a:ext uri="{FF2B5EF4-FFF2-40B4-BE49-F238E27FC236}">
                    <a16:creationId xmlns:a16="http://schemas.microsoft.com/office/drawing/2014/main" id="{EED8AC78-2A7D-411F-86DC-E4AA39F296CA}"/>
                  </a:ext>
                </a:extLst>
              </p:cNvPr>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b="0" i="0" u="none" strike="noStrike" kern="1200" cap="none" spc="0" normalizeH="0" baseline="0" noProof="0" dirty="0">
                    <a:ln>
                      <a:noFill/>
                    </a:ln>
                    <a:solidFill>
                      <a:prstClr val="white"/>
                    </a:solidFill>
                    <a:effectLst/>
                    <a:uLnTx/>
                    <a:uFillTx/>
                    <a:latin typeface="Arial"/>
                    <a:ea typeface="+mn-ea"/>
                    <a:cs typeface="+mn-cs"/>
                  </a:rPr>
                  <a:t>Community engagement</a:t>
                </a:r>
              </a:p>
            </p:txBody>
          </p:sp>
          <p:sp>
            <p:nvSpPr>
              <p:cNvPr id="31" name="TextBox 30">
                <a:extLst>
                  <a:ext uri="{FF2B5EF4-FFF2-40B4-BE49-F238E27FC236}">
                    <a16:creationId xmlns:a16="http://schemas.microsoft.com/office/drawing/2014/main" id="{A1E125B2-D425-4D7A-8238-68911654E7DC}"/>
                  </a:ext>
                </a:extLst>
              </p:cNvPr>
              <p:cNvSpPr txBox="1"/>
              <p:nvPr/>
            </p:nvSpPr>
            <p:spPr bwMode="gray">
              <a:xfrm>
                <a:off x="442913" y="1665286"/>
                <a:ext cx="5562000" cy="1900151"/>
              </a:xfrm>
              <a:prstGeom prst="rect">
                <a:avLst/>
              </a:prstGeom>
              <a:noFill/>
              <a:ln w="12700">
                <a:solidFill>
                  <a:schemeClr val="accent3"/>
                </a:solidFill>
              </a:ln>
            </p:spPr>
            <p:txBody>
              <a:bodyPr wrap="square" lIns="72000" tIns="72000" rIns="72000" bIns="72000" rtlCol="0">
                <a:noAutofit/>
              </a:bodyPr>
              <a:lstStyle/>
              <a:p>
                <a:pPr marL="0" lvl="1" indent="0">
                  <a:buSzPct val="100000"/>
                  <a:buNone/>
                  <a:defRPr/>
                </a:pPr>
                <a:r>
                  <a:rPr lang="en-GB" sz="1200" dirty="0">
                    <a:latin typeface="Arial" panose="020B0604020202020204" pitchFamily="34" charset="0"/>
                  </a:rPr>
                  <a:t>Many places of worship are experiencing:</a:t>
                </a:r>
              </a:p>
              <a:p>
                <a:pPr lvl="1">
                  <a:buSzPct val="100000"/>
                  <a:buFont typeface="Wingdings" panose="05000000000000000000" pitchFamily="2" charset="2"/>
                  <a:buChar char="§"/>
                  <a:defRPr/>
                </a:pPr>
                <a:r>
                  <a:rPr lang="en-GB" sz="1200" dirty="0">
                    <a:latin typeface="Arial" panose="020B0604020202020204" pitchFamily="34" charset="0"/>
                  </a:rPr>
                  <a:t>Shrinking congregations</a:t>
                </a:r>
              </a:p>
              <a:p>
                <a:pPr lvl="1">
                  <a:buSzPct val="100000"/>
                  <a:buFont typeface="Wingdings" panose="05000000000000000000" pitchFamily="2" charset="2"/>
                  <a:buChar char="§"/>
                  <a:defRPr/>
                </a:pPr>
                <a:r>
                  <a:rPr lang="en-GB" sz="1200" dirty="0">
                    <a:latin typeface="Arial" panose="020B0604020202020204" pitchFamily="34" charset="0"/>
                  </a:rPr>
                  <a:t>Lack of knowledge of how to reach the community</a:t>
                </a:r>
              </a:p>
              <a:p>
                <a:pPr lvl="1">
                  <a:buSzPct val="100000"/>
                  <a:buFont typeface="Wingdings" panose="05000000000000000000" pitchFamily="2" charset="2"/>
                  <a:buChar char="§"/>
                  <a:defRPr/>
                </a:pPr>
                <a:r>
                  <a:rPr lang="en-GB" sz="1200" dirty="0">
                    <a:latin typeface="Arial" panose="020B0604020202020204" pitchFamily="34" charset="0"/>
                  </a:rPr>
                  <a:t>Prevailing culture is not always encouraging community engagement  </a:t>
                </a:r>
              </a:p>
              <a:p>
                <a:pPr marL="0" lvl="1" indent="0">
                  <a:buClr>
                    <a:srgbClr val="E83F35"/>
                  </a:buClr>
                  <a:buNone/>
                  <a:defRPr/>
                </a:pPr>
                <a:endParaRPr lang="en-GB" sz="900" dirty="0">
                  <a:solidFill>
                    <a:srgbClr val="37424A"/>
                  </a:solidFill>
                  <a:latin typeface="Arial"/>
                </a:endParaRPr>
              </a:p>
            </p:txBody>
          </p:sp>
        </p:grpSp>
        <p:grpSp>
          <p:nvGrpSpPr>
            <p:cNvPr id="42" name="Group 41">
              <a:extLst>
                <a:ext uri="{FF2B5EF4-FFF2-40B4-BE49-F238E27FC236}">
                  <a16:creationId xmlns:a16="http://schemas.microsoft.com/office/drawing/2014/main" id="{41400B79-BC91-495A-826C-A0046000EDC3}"/>
                </a:ext>
              </a:extLst>
            </p:cNvPr>
            <p:cNvGrpSpPr/>
            <p:nvPr/>
          </p:nvGrpSpPr>
          <p:grpSpPr bwMode="gray">
            <a:xfrm>
              <a:off x="5573618" y="5441727"/>
              <a:ext cx="4608666" cy="1466611"/>
              <a:chOff x="442913" y="1341439"/>
              <a:chExt cx="5562000" cy="2223998"/>
            </a:xfrm>
          </p:grpSpPr>
          <p:sp>
            <p:nvSpPr>
              <p:cNvPr id="43" name="TextBox 42">
                <a:extLst>
                  <a:ext uri="{FF2B5EF4-FFF2-40B4-BE49-F238E27FC236}">
                    <a16:creationId xmlns:a16="http://schemas.microsoft.com/office/drawing/2014/main" id="{CDFBF949-459D-4911-93C6-07962ED3FA0C}"/>
                  </a:ext>
                </a:extLst>
              </p:cNvPr>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b="0" i="0" u="none" strike="noStrike" kern="1200" cap="none" spc="0" normalizeH="0" baseline="0" noProof="0" dirty="0">
                    <a:ln>
                      <a:noFill/>
                    </a:ln>
                    <a:solidFill>
                      <a:prstClr val="white"/>
                    </a:solidFill>
                    <a:effectLst/>
                    <a:uLnTx/>
                    <a:uFillTx/>
                    <a:latin typeface="Arial"/>
                    <a:ea typeface="+mn-ea"/>
                    <a:cs typeface="+mn-cs"/>
                  </a:rPr>
                  <a:t>Maintenance</a:t>
                </a:r>
              </a:p>
            </p:txBody>
          </p:sp>
          <p:sp>
            <p:nvSpPr>
              <p:cNvPr id="44" name="TextBox 43">
                <a:extLst>
                  <a:ext uri="{FF2B5EF4-FFF2-40B4-BE49-F238E27FC236}">
                    <a16:creationId xmlns:a16="http://schemas.microsoft.com/office/drawing/2014/main" id="{32C5DE13-9C6B-4F7B-B6C2-A3CA57010C38}"/>
                  </a:ext>
                </a:extLst>
              </p:cNvPr>
              <p:cNvSpPr txBox="1"/>
              <p:nvPr/>
            </p:nvSpPr>
            <p:spPr bwMode="gray">
              <a:xfrm>
                <a:off x="442913" y="1665286"/>
                <a:ext cx="5562000" cy="1900151"/>
              </a:xfrm>
              <a:prstGeom prst="rect">
                <a:avLst/>
              </a:prstGeom>
              <a:noFill/>
              <a:ln w="12700">
                <a:solidFill>
                  <a:schemeClr val="accent3"/>
                </a:solidFill>
              </a:ln>
            </p:spPr>
            <p:txBody>
              <a:bodyPr wrap="square" lIns="72000" tIns="72000" rIns="72000" bIns="72000" rtlCol="0">
                <a:noAutofit/>
              </a:bodyPr>
              <a:lstStyle/>
              <a:p>
                <a:pPr marL="0" lvl="1" indent="0">
                  <a:buSzPct val="100000"/>
                  <a:buNone/>
                  <a:defRPr/>
                </a:pPr>
                <a:r>
                  <a:rPr lang="en-GB" sz="1200" dirty="0">
                    <a:latin typeface="Arial" panose="020B0604020202020204" pitchFamily="34" charset="0"/>
                  </a:rPr>
                  <a:t>Many places of worship face challenges from:</a:t>
                </a:r>
              </a:p>
              <a:p>
                <a:pPr lvl="1">
                  <a:buSzPct val="100000"/>
                  <a:buFont typeface="Wingdings" panose="05000000000000000000" pitchFamily="2" charset="2"/>
                  <a:buChar char="§"/>
                  <a:defRPr/>
                </a:pPr>
                <a:r>
                  <a:rPr lang="en-GB" sz="1200" dirty="0">
                    <a:latin typeface="Arial" panose="020B0604020202020204" pitchFamily="34" charset="0"/>
                  </a:rPr>
                  <a:t>Lack of funding and upfront feasibility costs</a:t>
                </a:r>
              </a:p>
              <a:p>
                <a:pPr lvl="1">
                  <a:buSzPct val="100000"/>
                  <a:buFont typeface="Wingdings" panose="05000000000000000000" pitchFamily="2" charset="2"/>
                  <a:buChar char="§"/>
                  <a:defRPr/>
                </a:pPr>
                <a:r>
                  <a:rPr lang="en-GB" sz="1200" dirty="0">
                    <a:latin typeface="Arial" panose="020B0604020202020204" pitchFamily="34" charset="0"/>
                  </a:rPr>
                  <a:t>Lack of time, skills and motivation</a:t>
                </a:r>
              </a:p>
              <a:p>
                <a:pPr lvl="1">
                  <a:buSzPct val="100000"/>
                  <a:buFont typeface="Wingdings" panose="05000000000000000000" pitchFamily="2" charset="2"/>
                  <a:buChar char="§"/>
                  <a:defRPr/>
                </a:pPr>
                <a:r>
                  <a:rPr lang="en-GB" sz="1200" dirty="0">
                    <a:latin typeface="Arial" panose="020B0604020202020204" pitchFamily="34" charset="0"/>
                  </a:rPr>
                  <a:t>Nature of listed buildings</a:t>
                </a:r>
                <a:endParaRPr lang="en-GB" sz="900" dirty="0">
                  <a:solidFill>
                    <a:srgbClr val="37424A"/>
                  </a:solidFill>
                  <a:latin typeface="Arial"/>
                </a:endParaRPr>
              </a:p>
            </p:txBody>
          </p:sp>
        </p:grpSp>
      </p:grpSp>
    </p:spTree>
    <p:extLst>
      <p:ext uri="{BB962C8B-B14F-4D97-AF65-F5344CB8AC3E}">
        <p14:creationId xmlns:p14="http://schemas.microsoft.com/office/powerpoint/2010/main" val="174094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GB" dirty="0"/>
              <a:t>Interviews in each pilot area were used to understand the local context and the baseline ‘before’ position for the pilot</a:t>
            </a:r>
          </a:p>
        </p:txBody>
      </p:sp>
      <p:grpSp>
        <p:nvGrpSpPr>
          <p:cNvPr id="13" name="Group 12"/>
          <p:cNvGrpSpPr/>
          <p:nvPr/>
        </p:nvGrpSpPr>
        <p:grpSpPr bwMode="gray">
          <a:xfrm>
            <a:off x="450000" y="3636986"/>
            <a:ext cx="4786313" cy="2683358"/>
            <a:chOff x="442913" y="1341439"/>
            <a:chExt cx="5562000" cy="3596043"/>
          </a:xfrm>
        </p:grpSpPr>
        <p:sp>
          <p:nvSpPr>
            <p:cNvPr id="14" name="TextBox 13"/>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Greater Manchester interviews</a:t>
              </a:r>
            </a:p>
          </p:txBody>
        </p:sp>
        <p:sp>
          <p:nvSpPr>
            <p:cNvPr id="15" name="TextBox 14"/>
            <p:cNvSpPr txBox="1"/>
            <p:nvPr/>
          </p:nvSpPr>
          <p:spPr bwMode="gray">
            <a:xfrm>
              <a:off x="442913" y="1665285"/>
              <a:ext cx="5562000" cy="3272197"/>
            </a:xfrm>
            <a:prstGeom prst="rect">
              <a:avLst/>
            </a:prstGeom>
            <a:noFill/>
            <a:ln w="12700">
              <a:solidFill>
                <a:schemeClr val="accent3"/>
              </a:solidFill>
            </a:ln>
          </p:spPr>
          <p:txBody>
            <a:bodyPr wrap="square" lIns="72000" tIns="72000" rIns="72000" bIns="72000" rtlCol="0">
              <a:noAutofit/>
            </a:bodyPr>
            <a:lstStyle/>
            <a:p>
              <a:pPr marL="0" lvl="1" indent="0">
                <a:buClr>
                  <a:srgbClr val="E83F35"/>
                </a:buClr>
                <a:buNone/>
                <a:defRPr/>
              </a:pPr>
              <a:r>
                <a:rPr kumimoji="0" lang="en-GB" sz="1200" i="0" u="none" strike="noStrike" kern="1200" cap="none" spc="0" normalizeH="0" baseline="0" noProof="0" dirty="0">
                  <a:ln>
                    <a:noFill/>
                  </a:ln>
                  <a:solidFill>
                    <a:srgbClr val="37424A"/>
                  </a:solidFill>
                  <a:effectLst/>
                  <a:uLnTx/>
                  <a:uFillTx/>
                  <a:latin typeface="Arial"/>
                  <a:ea typeface="+mn-ea"/>
                  <a:cs typeface="+mn-cs"/>
                </a:rPr>
                <a:t>Interviews in Greater Manchester were held with:</a:t>
              </a:r>
            </a:p>
            <a:p>
              <a:pPr lvl="1">
                <a:buClr>
                  <a:srgbClr val="E83F35"/>
                </a:buClr>
                <a:defRPr/>
              </a:pPr>
              <a:r>
                <a:rPr kumimoji="0" lang="en-GB" sz="1200" b="1" i="0" u="none" strike="noStrike" kern="1200" cap="none" spc="0" normalizeH="0" baseline="0" noProof="0" dirty="0">
                  <a:ln>
                    <a:noFill/>
                  </a:ln>
                  <a:solidFill>
                    <a:srgbClr val="37424A"/>
                  </a:solidFill>
                  <a:effectLst/>
                  <a:uLnTx/>
                  <a:uFillTx/>
                  <a:latin typeface="Arial"/>
                  <a:ea typeface="+mn-ea"/>
                  <a:cs typeface="+mn-cs"/>
                </a:rPr>
                <a:t>HE Team</a:t>
              </a:r>
              <a:r>
                <a:rPr kumimoji="0" lang="en-GB" sz="1200" i="0" u="none" strike="noStrike" kern="1200" cap="none" spc="0" normalizeH="0" baseline="0" noProof="0" dirty="0">
                  <a:ln>
                    <a:noFill/>
                  </a:ln>
                  <a:solidFill>
                    <a:srgbClr val="37424A"/>
                  </a:solidFill>
                  <a:effectLst/>
                  <a:uLnTx/>
                  <a:uFillTx/>
                  <a:latin typeface="Arial"/>
                  <a:ea typeface="+mn-ea"/>
                  <a:cs typeface="+mn-cs"/>
                </a:rPr>
                <a:t>: the FSO, CDA, HE regional lead and an HE architect</a:t>
              </a:r>
            </a:p>
            <a:p>
              <a:pPr lvl="1">
                <a:buClr>
                  <a:srgbClr val="E83F35"/>
                </a:buClr>
                <a:defRPr/>
              </a:pPr>
              <a:r>
                <a:rPr lang="en-GB" sz="1200" b="1" dirty="0">
                  <a:solidFill>
                    <a:srgbClr val="37424A"/>
                  </a:solidFill>
                  <a:latin typeface="Arial"/>
                </a:rPr>
                <a:t>Faith/denomination leads: </a:t>
              </a:r>
            </a:p>
            <a:p>
              <a:pPr lvl="2">
                <a:buClr>
                  <a:srgbClr val="E83F35"/>
                </a:buClr>
                <a:defRPr/>
              </a:pPr>
              <a:r>
                <a:rPr lang="en-GB" sz="1200" b="1" dirty="0">
                  <a:solidFill>
                    <a:srgbClr val="37424A"/>
                  </a:solidFill>
                  <a:latin typeface="Arial"/>
                </a:rPr>
                <a:t>Church of England: </a:t>
              </a:r>
              <a:r>
                <a:rPr lang="en-GB" sz="1200" dirty="0">
                  <a:solidFill>
                    <a:srgbClr val="37424A"/>
                  </a:solidFill>
                  <a:latin typeface="Arial"/>
                </a:rPr>
                <a:t>representatives from the Diocese of Manchester and Diocese of Chester</a:t>
              </a:r>
            </a:p>
            <a:p>
              <a:pPr lvl="2">
                <a:buClr>
                  <a:srgbClr val="E83F35"/>
                </a:buClr>
                <a:defRPr/>
              </a:pPr>
              <a:r>
                <a:rPr lang="en-GB" sz="1200" b="1" dirty="0">
                  <a:solidFill>
                    <a:srgbClr val="37424A"/>
                  </a:solidFill>
                  <a:latin typeface="Arial"/>
                </a:rPr>
                <a:t>Roman Catholic: </a:t>
              </a:r>
              <a:r>
                <a:rPr lang="en-GB" sz="1200" dirty="0">
                  <a:solidFill>
                    <a:srgbClr val="37424A"/>
                  </a:solidFill>
                  <a:latin typeface="Arial"/>
                </a:rPr>
                <a:t>representatives from the Salford Diocese and the Archdiocese of Liverpool</a:t>
              </a:r>
            </a:p>
            <a:p>
              <a:pPr lvl="2">
                <a:buClr>
                  <a:srgbClr val="E83F35"/>
                </a:buClr>
                <a:defRPr/>
              </a:pPr>
              <a:r>
                <a:rPr lang="en-GB" sz="1200" b="1" dirty="0">
                  <a:solidFill>
                    <a:srgbClr val="37424A"/>
                  </a:solidFill>
                  <a:latin typeface="Arial"/>
                </a:rPr>
                <a:t>Unitarian: </a:t>
              </a:r>
              <a:r>
                <a:rPr lang="en-GB" sz="1200" dirty="0">
                  <a:solidFill>
                    <a:srgbClr val="37424A"/>
                  </a:solidFill>
                  <a:latin typeface="Arial"/>
                </a:rPr>
                <a:t>A Minister from an Unitarian Church</a:t>
              </a:r>
            </a:p>
            <a:p>
              <a:pPr lvl="2">
                <a:buClr>
                  <a:srgbClr val="E83F35"/>
                </a:buClr>
                <a:defRPr/>
              </a:pPr>
              <a:r>
                <a:rPr lang="en-GB" sz="1200" b="1" dirty="0">
                  <a:solidFill>
                    <a:srgbClr val="37424A"/>
                  </a:solidFill>
                </a:rPr>
                <a:t>Methodist: </a:t>
              </a:r>
              <a:r>
                <a:rPr lang="en-GB" sz="1200" dirty="0">
                  <a:solidFill>
                    <a:srgbClr val="37424A"/>
                  </a:solidFill>
                </a:rPr>
                <a:t>representative from The Methodist Church</a:t>
              </a:r>
              <a:endParaRPr lang="en-GB" sz="1200" dirty="0">
                <a:solidFill>
                  <a:srgbClr val="37424A"/>
                </a:solidFill>
                <a:latin typeface="Arial"/>
              </a:endParaRPr>
            </a:p>
            <a:p>
              <a:pPr lvl="1">
                <a:buClr>
                  <a:srgbClr val="E83F35"/>
                </a:buClr>
                <a:defRPr/>
              </a:pPr>
              <a:r>
                <a:rPr lang="en-GB" sz="1200" b="1" dirty="0">
                  <a:solidFill>
                    <a:srgbClr val="37424A"/>
                  </a:solidFill>
                  <a:latin typeface="Arial"/>
                </a:rPr>
                <a:t>Architect: </a:t>
              </a:r>
              <a:r>
                <a:rPr lang="en-GB" sz="1200" dirty="0">
                  <a:solidFill>
                    <a:srgbClr val="37424A"/>
                  </a:solidFill>
                  <a:latin typeface="Arial"/>
                </a:rPr>
                <a:t>local architect</a:t>
              </a:r>
            </a:p>
          </p:txBody>
        </p:sp>
      </p:grpSp>
      <p:grpSp>
        <p:nvGrpSpPr>
          <p:cNvPr id="17" name="Group 16">
            <a:extLst>
              <a:ext uri="{FF2B5EF4-FFF2-40B4-BE49-F238E27FC236}">
                <a16:creationId xmlns:a16="http://schemas.microsoft.com/office/drawing/2014/main" id="{BEC5D54C-52F7-46FF-8788-7D021178EB31}"/>
              </a:ext>
            </a:extLst>
          </p:cNvPr>
          <p:cNvGrpSpPr/>
          <p:nvPr/>
        </p:nvGrpSpPr>
        <p:grpSpPr bwMode="gray">
          <a:xfrm>
            <a:off x="5429148" y="3636988"/>
            <a:ext cx="4786313" cy="2683356"/>
            <a:chOff x="442913" y="1341439"/>
            <a:chExt cx="5562000" cy="3596041"/>
          </a:xfrm>
        </p:grpSpPr>
        <p:sp>
          <p:nvSpPr>
            <p:cNvPr id="19" name="TextBox 18">
              <a:extLst>
                <a:ext uri="{FF2B5EF4-FFF2-40B4-BE49-F238E27FC236}">
                  <a16:creationId xmlns:a16="http://schemas.microsoft.com/office/drawing/2014/main" id="{9A1001DA-C3AE-4C15-BD73-F1BF7F9B1230}"/>
                </a:ext>
              </a:extLst>
            </p:cNvPr>
            <p:cNvSpPr txBox="1"/>
            <p:nvPr/>
          </p:nvSpPr>
          <p:spPr bwMode="gray">
            <a:xfrm>
              <a:off x="442913" y="1341439"/>
              <a:ext cx="5562000" cy="3238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Suffolk interviews</a:t>
              </a:r>
            </a:p>
          </p:txBody>
        </p:sp>
        <p:sp>
          <p:nvSpPr>
            <p:cNvPr id="20" name="TextBox 19">
              <a:extLst>
                <a:ext uri="{FF2B5EF4-FFF2-40B4-BE49-F238E27FC236}">
                  <a16:creationId xmlns:a16="http://schemas.microsoft.com/office/drawing/2014/main" id="{4339C4C3-7BEF-49C7-B7E0-8A01D2F7FE11}"/>
                </a:ext>
              </a:extLst>
            </p:cNvPr>
            <p:cNvSpPr txBox="1"/>
            <p:nvPr/>
          </p:nvSpPr>
          <p:spPr bwMode="gray">
            <a:xfrm>
              <a:off x="442913" y="1665285"/>
              <a:ext cx="5562000" cy="3272195"/>
            </a:xfrm>
            <a:prstGeom prst="rect">
              <a:avLst/>
            </a:prstGeom>
            <a:noFill/>
            <a:ln w="12700">
              <a:solidFill>
                <a:schemeClr val="accent3"/>
              </a:solidFill>
            </a:ln>
          </p:spPr>
          <p:txBody>
            <a:bodyPr wrap="square" lIns="72000" tIns="72000" rIns="72000" bIns="72000" rtlCol="0">
              <a:noAutofit/>
            </a:bodyPr>
            <a:lstStyle/>
            <a:p>
              <a:pPr marL="0" lvl="1" indent="0">
                <a:buClr>
                  <a:srgbClr val="E83F35"/>
                </a:buClr>
                <a:buNone/>
                <a:defRPr/>
              </a:pPr>
              <a:r>
                <a:rPr lang="en-GB" sz="1200" dirty="0">
                  <a:solidFill>
                    <a:srgbClr val="37424A"/>
                  </a:solidFill>
                </a:rPr>
                <a:t>Suffolk interviews were held with:</a:t>
              </a:r>
            </a:p>
            <a:p>
              <a:pPr lvl="1">
                <a:buClr>
                  <a:srgbClr val="E83F35"/>
                </a:buClr>
                <a:defRPr/>
              </a:pPr>
              <a:r>
                <a:rPr lang="en-GB" sz="1200" b="1" dirty="0">
                  <a:solidFill>
                    <a:srgbClr val="37424A"/>
                  </a:solidFill>
                </a:rPr>
                <a:t>HE Team</a:t>
              </a:r>
              <a:r>
                <a:rPr lang="en-GB" sz="1200" dirty="0">
                  <a:solidFill>
                    <a:srgbClr val="37424A"/>
                  </a:solidFill>
                </a:rPr>
                <a:t>: the FSO, CDA and HE regional lead</a:t>
              </a:r>
            </a:p>
            <a:p>
              <a:pPr lvl="1">
                <a:buClr>
                  <a:srgbClr val="E83F35"/>
                </a:buClr>
                <a:defRPr/>
              </a:pPr>
              <a:r>
                <a:rPr lang="en-GB" sz="1200" b="1" dirty="0">
                  <a:solidFill>
                    <a:srgbClr val="37424A"/>
                  </a:solidFill>
                  <a:latin typeface="Arial"/>
                </a:rPr>
                <a:t>Faith/denomination leads: </a:t>
              </a:r>
            </a:p>
            <a:p>
              <a:pPr lvl="2">
                <a:buClr>
                  <a:srgbClr val="E83F35"/>
                </a:buClr>
                <a:defRPr/>
              </a:pPr>
              <a:r>
                <a:rPr lang="en-GB" sz="1200" b="1" dirty="0">
                  <a:solidFill>
                    <a:srgbClr val="37424A"/>
                  </a:solidFill>
                </a:rPr>
                <a:t>Church of England: </a:t>
              </a:r>
              <a:r>
                <a:rPr lang="en-GB" sz="1200" dirty="0">
                  <a:solidFill>
                    <a:srgbClr val="37424A"/>
                  </a:solidFill>
                </a:rPr>
                <a:t>representative from the St. Edmundsbury and Ipswich Diocese</a:t>
              </a:r>
            </a:p>
            <a:p>
              <a:pPr lvl="2">
                <a:buClr>
                  <a:srgbClr val="E83F35"/>
                </a:buClr>
                <a:defRPr/>
              </a:pPr>
              <a:r>
                <a:rPr lang="en-GB" sz="1200" b="1" dirty="0">
                  <a:solidFill>
                    <a:srgbClr val="37424A"/>
                  </a:solidFill>
                </a:rPr>
                <a:t>Roman Catholic: </a:t>
              </a:r>
              <a:r>
                <a:rPr lang="en-GB" sz="1200" dirty="0">
                  <a:solidFill>
                    <a:srgbClr val="37424A"/>
                  </a:solidFill>
                </a:rPr>
                <a:t>a volunteer from a Roman Catholic Church in Suffolk</a:t>
              </a:r>
            </a:p>
            <a:p>
              <a:pPr lvl="2">
                <a:buClr>
                  <a:srgbClr val="E83F35"/>
                </a:buClr>
                <a:defRPr/>
              </a:pPr>
              <a:r>
                <a:rPr lang="en-GB" sz="1200" b="1" dirty="0">
                  <a:solidFill>
                    <a:srgbClr val="37424A"/>
                  </a:solidFill>
                </a:rPr>
                <a:t>Methodist: </a:t>
              </a:r>
              <a:r>
                <a:rPr lang="en-GB" sz="1200" dirty="0">
                  <a:solidFill>
                    <a:srgbClr val="37424A"/>
                  </a:solidFill>
                </a:rPr>
                <a:t>representative from The Methodist Church</a:t>
              </a:r>
            </a:p>
            <a:p>
              <a:pPr lvl="1">
                <a:buClr>
                  <a:srgbClr val="E83F35"/>
                </a:buClr>
                <a:defRPr/>
              </a:pPr>
              <a:r>
                <a:rPr lang="en-GB" sz="1200" b="1" dirty="0">
                  <a:solidFill>
                    <a:srgbClr val="37424A"/>
                  </a:solidFill>
                </a:rPr>
                <a:t>Local funders: </a:t>
              </a:r>
              <a:r>
                <a:rPr lang="en-GB" sz="1200" dirty="0">
                  <a:solidFill>
                    <a:srgbClr val="37424A"/>
                  </a:solidFill>
                </a:rPr>
                <a:t>Suffolk Historic Churches Trust</a:t>
              </a:r>
            </a:p>
            <a:p>
              <a:pPr lvl="1">
                <a:buClr>
                  <a:srgbClr val="E83F35"/>
                </a:buClr>
                <a:defRPr/>
              </a:pPr>
              <a:r>
                <a:rPr lang="en-GB" sz="1200" b="1" dirty="0">
                  <a:solidFill>
                    <a:srgbClr val="37424A"/>
                  </a:solidFill>
                  <a:latin typeface="Arial"/>
                </a:rPr>
                <a:t>Architect: </a:t>
              </a:r>
              <a:r>
                <a:rPr lang="en-GB" sz="1200" dirty="0">
                  <a:solidFill>
                    <a:srgbClr val="37424A"/>
                  </a:solidFill>
                  <a:latin typeface="Arial"/>
                </a:rPr>
                <a:t>local architect</a:t>
              </a:r>
              <a:endParaRPr lang="en-GB" sz="1200" dirty="0">
                <a:solidFill>
                  <a:srgbClr val="37424A"/>
                </a:solidFill>
              </a:endParaRPr>
            </a:p>
          </p:txBody>
        </p:sp>
      </p:grpSp>
      <p:sp>
        <p:nvSpPr>
          <p:cNvPr id="21" name="TextBox 20">
            <a:extLst>
              <a:ext uri="{FF2B5EF4-FFF2-40B4-BE49-F238E27FC236}">
                <a16:creationId xmlns:a16="http://schemas.microsoft.com/office/drawing/2014/main" id="{0C010F59-3D92-46CF-A8EC-8A4174D87FF2}"/>
              </a:ext>
            </a:extLst>
          </p:cNvPr>
          <p:cNvSpPr txBox="1"/>
          <p:nvPr/>
        </p:nvSpPr>
        <p:spPr bwMode="gray">
          <a:xfrm>
            <a:off x="454618" y="1325697"/>
            <a:ext cx="9765460" cy="26284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fontAlgn="auto">
              <a:lnSpc>
                <a:spcPct val="100000"/>
              </a:lnSpc>
              <a:buClrTx/>
              <a:buSzTx/>
              <a:tabLst/>
              <a:defRPr kumimoji="0" sz="1600" b="0" i="0" u="none" strike="noStrike" cap="none" spc="0" normalizeH="0" baseline="0">
                <a:ln>
                  <a:noFill/>
                </a:ln>
                <a:solidFill>
                  <a:prstClr val="white"/>
                </a:solidFill>
                <a:effectLst/>
                <a:uLnTx/>
                <a:uFillTx/>
                <a:latin typeface="Arial"/>
              </a:defRPr>
            </a:lvl1pPr>
          </a:lstStyle>
          <a:p>
            <a:pPr algn="ctr"/>
            <a:r>
              <a:rPr lang="en-GB" dirty="0"/>
              <a:t>Interviews in each pilot area with HE teams and place of worship stakeholders</a:t>
            </a:r>
          </a:p>
        </p:txBody>
      </p:sp>
      <p:sp>
        <p:nvSpPr>
          <p:cNvPr id="3" name="Rectangle 2">
            <a:extLst>
              <a:ext uri="{FF2B5EF4-FFF2-40B4-BE49-F238E27FC236}">
                <a16:creationId xmlns:a16="http://schemas.microsoft.com/office/drawing/2014/main" id="{AE2ED182-CC41-45C9-A8F0-7959FC3FCBF1}"/>
              </a:ext>
            </a:extLst>
          </p:cNvPr>
          <p:cNvSpPr/>
          <p:nvPr/>
        </p:nvSpPr>
        <p:spPr>
          <a:xfrm>
            <a:off x="450001" y="1600493"/>
            <a:ext cx="9765460" cy="1680614"/>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lstStyle/>
          <a:p>
            <a:pPr marL="0" lvl="1" indent="0">
              <a:buSzPct val="100000"/>
              <a:buNone/>
            </a:pPr>
            <a:r>
              <a:rPr lang="en-GB" sz="1200" dirty="0">
                <a:solidFill>
                  <a:schemeClr val="tx1"/>
                </a:solidFill>
                <a:latin typeface="Arial" panose="020B0604020202020204" pitchFamily="34" charset="0"/>
              </a:rPr>
              <a:t>A ‘topic guide’ was used for semi-structured interviews with HE teams and local stakeholders. This approach was designed to capture key information while allowing flexibility for interviewees to raise wider issues they felt were relevant. The topic guide focussed on four areas:</a:t>
            </a:r>
          </a:p>
          <a:p>
            <a:pPr lvl="1">
              <a:buSzPct val="100000"/>
              <a:buFont typeface="Wingdings" panose="05000000000000000000" pitchFamily="2" charset="2"/>
              <a:buChar char="§"/>
            </a:pPr>
            <a:r>
              <a:rPr lang="en-GB" sz="1200" dirty="0">
                <a:solidFill>
                  <a:schemeClr val="tx1"/>
                </a:solidFill>
                <a:latin typeface="Arial" panose="020B0604020202020204" pitchFamily="34" charset="0"/>
              </a:rPr>
              <a:t>Understanding the role of the interviewee and how their organisation works with listed places of worship.</a:t>
            </a:r>
          </a:p>
          <a:p>
            <a:pPr lvl="1">
              <a:buSzPct val="100000"/>
              <a:buFont typeface="Wingdings" panose="05000000000000000000" pitchFamily="2" charset="2"/>
              <a:buChar char="§"/>
            </a:pPr>
            <a:r>
              <a:rPr lang="en-GB" sz="1200" dirty="0">
                <a:solidFill>
                  <a:schemeClr val="tx1"/>
                </a:solidFill>
                <a:latin typeface="Arial" panose="020B0604020202020204" pitchFamily="34" charset="0"/>
              </a:rPr>
              <a:t>The current condition of listed places of worship in the pilot area, approaches to maintenance, existing support, and the barriers involved.</a:t>
            </a:r>
          </a:p>
          <a:p>
            <a:pPr lvl="1">
              <a:buSzPct val="100000"/>
              <a:buFont typeface="Wingdings" panose="05000000000000000000" pitchFamily="2" charset="2"/>
              <a:buChar char="§"/>
            </a:pPr>
            <a:r>
              <a:rPr lang="en-GB" sz="1200" dirty="0">
                <a:solidFill>
                  <a:schemeClr val="tx1"/>
                </a:solidFill>
                <a:latin typeface="Arial" panose="020B0604020202020204" pitchFamily="34" charset="0"/>
              </a:rPr>
              <a:t>The current levels of community engagement from places of worship in the pilot area, existing support, and the barriers involved.</a:t>
            </a:r>
          </a:p>
          <a:p>
            <a:pPr lvl="1">
              <a:buSzPct val="100000"/>
              <a:buFont typeface="Wingdings" panose="05000000000000000000" pitchFamily="2" charset="2"/>
              <a:buChar char="§"/>
            </a:pPr>
            <a:r>
              <a:rPr lang="en-GB" sz="1200" dirty="0">
                <a:solidFill>
                  <a:schemeClr val="tx1"/>
                </a:solidFill>
                <a:latin typeface="Arial" panose="020B0604020202020204" pitchFamily="34" charset="0"/>
              </a:rPr>
              <a:t>Expectations for the Taylor Review pilot.</a:t>
            </a:r>
          </a:p>
          <a:p>
            <a:pPr marL="0" lvl="1" indent="0">
              <a:buSzPct val="100000"/>
              <a:buNone/>
            </a:pPr>
            <a:r>
              <a:rPr lang="en-GB" sz="1200" dirty="0">
                <a:solidFill>
                  <a:schemeClr val="tx1"/>
                </a:solidFill>
                <a:latin typeface="Arial" panose="020B0604020202020204" pitchFamily="34" charset="0"/>
              </a:rPr>
              <a:t>Most interviews were held in person in October 2018, with some additional interviews held over the phone.</a:t>
            </a:r>
            <a:endParaRPr lang="en-GB" dirty="0">
              <a:solidFill>
                <a:schemeClr val="tx1"/>
              </a:solidFill>
              <a:latin typeface="Arial" panose="020B0604020202020204" pitchFamily="34" charset="0"/>
            </a:endParaRPr>
          </a:p>
          <a:p>
            <a:pPr lvl="1" algn="ctr">
              <a:buSzPct val="100000"/>
              <a:buFont typeface="Wingdings" panose="05000000000000000000" pitchFamily="2" charset="2"/>
              <a:buChar char="§"/>
            </a:pPr>
            <a:endParaRPr lang="en-GB" dirty="0">
              <a:solidFill>
                <a:schemeClr val="tx1"/>
              </a:solidFill>
              <a:latin typeface="Arial" panose="020B0604020202020204" pitchFamily="34" charset="0"/>
            </a:endParaRPr>
          </a:p>
        </p:txBody>
      </p:sp>
      <p:sp>
        <p:nvSpPr>
          <p:cNvPr id="18" name="AutoShape 13">
            <a:extLst>
              <a:ext uri="{FF2B5EF4-FFF2-40B4-BE49-F238E27FC236}">
                <a16:creationId xmlns:a16="http://schemas.microsoft.com/office/drawing/2014/main" id="{DA37EABA-2433-4CA4-B219-528153D837BE}"/>
              </a:ext>
            </a:extLst>
          </p:cNvPr>
          <p:cNvSpPr>
            <a:spLocks noChangeArrowheads="1"/>
          </p:cNvSpPr>
          <p:nvPr/>
        </p:nvSpPr>
        <p:spPr bwMode="gray">
          <a:xfrm rot="16200000" flipH="1" flipV="1">
            <a:off x="7700361" y="3156863"/>
            <a:ext cx="243884"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22" name="AutoShape 13">
            <a:extLst>
              <a:ext uri="{FF2B5EF4-FFF2-40B4-BE49-F238E27FC236}">
                <a16:creationId xmlns:a16="http://schemas.microsoft.com/office/drawing/2014/main" id="{0905D67E-304C-4188-B366-02FFCBE22D3A}"/>
              </a:ext>
            </a:extLst>
          </p:cNvPr>
          <p:cNvSpPr>
            <a:spLocks noChangeArrowheads="1"/>
          </p:cNvSpPr>
          <p:nvPr/>
        </p:nvSpPr>
        <p:spPr bwMode="gray">
          <a:xfrm rot="16200000" flipH="1" flipV="1">
            <a:off x="2721213" y="3157979"/>
            <a:ext cx="243884"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Tree>
    <p:extLst>
      <p:ext uri="{BB962C8B-B14F-4D97-AF65-F5344CB8AC3E}">
        <p14:creationId xmlns:p14="http://schemas.microsoft.com/office/powerpoint/2010/main" val="1331447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GB" dirty="0"/>
              <a:t>Primary and secondary data will also be used to further understand the baseline ‘before’ position</a:t>
            </a:r>
          </a:p>
        </p:txBody>
      </p:sp>
      <p:grpSp>
        <p:nvGrpSpPr>
          <p:cNvPr id="599" name="Group 598"/>
          <p:cNvGrpSpPr/>
          <p:nvPr/>
        </p:nvGrpSpPr>
        <p:grpSpPr bwMode="gray">
          <a:xfrm>
            <a:off x="450000" y="1477419"/>
            <a:ext cx="9780009" cy="1813604"/>
            <a:chOff x="442913" y="1341438"/>
            <a:chExt cx="5562000" cy="2688113"/>
          </a:xfrm>
        </p:grpSpPr>
        <p:sp>
          <p:nvSpPr>
            <p:cNvPr id="600" name="TextBox 599"/>
            <p:cNvSpPr txBox="1"/>
            <p:nvPr/>
          </p:nvSpPr>
          <p:spPr bwMode="gray">
            <a:xfrm>
              <a:off x="442913" y="1341438"/>
              <a:ext cx="5562000" cy="618987"/>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Indicators</a:t>
              </a:r>
            </a:p>
          </p:txBody>
        </p:sp>
        <p:sp>
          <p:nvSpPr>
            <p:cNvPr id="601" name="TextBox 600"/>
            <p:cNvSpPr txBox="1"/>
            <p:nvPr/>
          </p:nvSpPr>
          <p:spPr bwMode="gray">
            <a:xfrm>
              <a:off x="442913" y="1960426"/>
              <a:ext cx="5562000" cy="2069125"/>
            </a:xfrm>
            <a:prstGeom prst="rect">
              <a:avLst/>
            </a:prstGeom>
            <a:noFill/>
            <a:ln w="12700">
              <a:solidFill>
                <a:schemeClr val="accent3"/>
              </a:solidFill>
            </a:ln>
          </p:spPr>
          <p:txBody>
            <a:bodyPr wrap="square" lIns="72000" tIns="72000" rIns="72000" bIns="72000" rtlCol="0">
              <a:noAutofit/>
            </a:bodyPr>
            <a:lstStyle/>
            <a:p>
              <a:pPr lvl="1">
                <a:buSzPct val="100000"/>
                <a:buFont typeface="Wingdings" panose="05000000000000000000" pitchFamily="2" charset="2"/>
                <a:buChar char="§"/>
                <a:defRPr/>
              </a:pPr>
              <a:r>
                <a:rPr lang="en-GB" dirty="0">
                  <a:latin typeface="Arial" panose="020B0604020202020204" pitchFamily="34" charset="0"/>
                </a:rPr>
                <a:t>A number of the indicators described in the previous section will provide information on the starting position of places of worship when they first speak to the FSOs and CDAs. For example, information on place of worship opening arrangements, events held and community use. </a:t>
              </a:r>
            </a:p>
            <a:p>
              <a:pPr lvl="1">
                <a:buSzPct val="100000"/>
                <a:buFont typeface="Wingdings" panose="05000000000000000000" pitchFamily="2" charset="2"/>
                <a:buChar char="§"/>
                <a:defRPr/>
              </a:pPr>
              <a:r>
                <a:rPr lang="en-GB" dirty="0">
                  <a:latin typeface="Arial" panose="020B0604020202020204" pitchFamily="34" charset="0"/>
                </a:rPr>
                <a:t>These indicators will then be revisited at the end of the pilot, to assess how they have changed over time.</a:t>
              </a:r>
            </a:p>
            <a:p>
              <a:pPr lvl="1">
                <a:buSzPct val="100000"/>
                <a:buFont typeface="Wingdings" panose="05000000000000000000" pitchFamily="2" charset="2"/>
                <a:buChar char="§"/>
                <a:defRPr/>
              </a:pPr>
              <a:r>
                <a:rPr lang="en-GB" dirty="0">
                  <a:latin typeface="Arial" panose="020B0604020202020204" pitchFamily="34" charset="0"/>
                </a:rPr>
                <a:t>This information is being collected and will inform the final evaluation report.</a:t>
              </a:r>
            </a:p>
          </p:txBody>
        </p:sp>
      </p:grpSp>
      <p:grpSp>
        <p:nvGrpSpPr>
          <p:cNvPr id="13" name="Group 12"/>
          <p:cNvGrpSpPr/>
          <p:nvPr/>
        </p:nvGrpSpPr>
        <p:grpSpPr bwMode="gray">
          <a:xfrm>
            <a:off x="450000" y="3445228"/>
            <a:ext cx="9780009" cy="3449057"/>
            <a:chOff x="442913" y="1341439"/>
            <a:chExt cx="5562000" cy="4877709"/>
          </a:xfrm>
        </p:grpSpPr>
        <p:sp>
          <p:nvSpPr>
            <p:cNvPr id="14" name="TextBox 13"/>
            <p:cNvSpPr txBox="1"/>
            <p:nvPr/>
          </p:nvSpPr>
          <p:spPr bwMode="gray">
            <a:xfrm>
              <a:off x="442913" y="1341439"/>
              <a:ext cx="5562000" cy="675878"/>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Secondary data</a:t>
              </a:r>
            </a:p>
          </p:txBody>
        </p:sp>
        <p:sp>
          <p:nvSpPr>
            <p:cNvPr id="15" name="TextBox 14"/>
            <p:cNvSpPr txBox="1"/>
            <p:nvPr/>
          </p:nvSpPr>
          <p:spPr bwMode="gray">
            <a:xfrm>
              <a:off x="442913" y="2017315"/>
              <a:ext cx="5562000" cy="4201833"/>
            </a:xfrm>
            <a:prstGeom prst="rect">
              <a:avLst/>
            </a:prstGeom>
            <a:noFill/>
            <a:ln w="12700">
              <a:solidFill>
                <a:schemeClr val="accent3"/>
              </a:solidFill>
            </a:ln>
          </p:spPr>
          <p:txBody>
            <a:bodyPr wrap="square" lIns="72000" tIns="72000" rIns="72000" bIns="72000" rtlCol="0">
              <a:noAutofit/>
            </a:bodyPr>
            <a:lstStyle/>
            <a:p>
              <a:pPr lvl="1">
                <a:buSzPct val="100000"/>
                <a:buFont typeface="Wingdings" panose="05000000000000000000" pitchFamily="2" charset="2"/>
                <a:buChar char="§"/>
              </a:pPr>
              <a:r>
                <a:rPr lang="en-GB" dirty="0">
                  <a:latin typeface="Arial" panose="020B0604020202020204" pitchFamily="34" charset="0"/>
                </a:rPr>
                <a:t>Key secondary data sources were identified through discussions with national and pilot area stakeholders. These will be used to further understand the ‘before’ position in the pilot areas and monitor changes over time.</a:t>
              </a:r>
            </a:p>
            <a:p>
              <a:pPr lvl="1">
                <a:buSzPct val="100000"/>
                <a:buFont typeface="Wingdings" panose="05000000000000000000" pitchFamily="2" charset="2"/>
                <a:buChar char="§"/>
              </a:pPr>
              <a:r>
                <a:rPr lang="en-GB" dirty="0">
                  <a:latin typeface="Arial" panose="020B0604020202020204" pitchFamily="34" charset="0"/>
                </a:rPr>
                <a:t> The data sources include:</a:t>
              </a:r>
            </a:p>
            <a:p>
              <a:pPr lvl="2">
                <a:buClr>
                  <a:srgbClr val="E83F35"/>
                </a:buClr>
              </a:pPr>
              <a:r>
                <a:rPr lang="en-GB" dirty="0">
                  <a:latin typeface="Arial" panose="020B0604020202020204" pitchFamily="34" charset="0"/>
                </a:rPr>
                <a:t>HAM database on the nature and condition of listed places of worship;</a:t>
              </a:r>
            </a:p>
            <a:p>
              <a:pPr lvl="2">
                <a:buClr>
                  <a:srgbClr val="E83F35"/>
                </a:buClr>
              </a:pPr>
              <a:r>
                <a:rPr lang="en-GB" dirty="0">
                  <a:latin typeface="Arial" panose="020B0604020202020204" pitchFamily="34" charset="0"/>
                </a:rPr>
                <a:t>Church of England mission and financial statistic;</a:t>
              </a:r>
            </a:p>
            <a:p>
              <a:pPr lvl="2">
                <a:buClr>
                  <a:srgbClr val="E83F35"/>
                </a:buClr>
              </a:pPr>
              <a:r>
                <a:rPr lang="en-GB" dirty="0">
                  <a:latin typeface="Arial" panose="020B0604020202020204" pitchFamily="34" charset="0"/>
                </a:rPr>
                <a:t>National Lottery Heritage Fund (NLHF) funding data (noting that changes in the NLHF funds will mean any comparisons over time will need to be treated carefully); and</a:t>
              </a:r>
            </a:p>
            <a:p>
              <a:pPr lvl="2">
                <a:buClr>
                  <a:srgbClr val="E83F35"/>
                </a:buClr>
              </a:pPr>
              <a:r>
                <a:rPr lang="en-GB" dirty="0">
                  <a:latin typeface="Arial" panose="020B0604020202020204" pitchFamily="34" charset="0"/>
                </a:rPr>
                <a:t>information published by local funders: the Suffolk Historic Churches Trust and the Greater Manchester Churches Preservation Society.</a:t>
              </a:r>
              <a:endParaRPr lang="en-GB" dirty="0">
                <a:solidFill>
                  <a:srgbClr val="37424A"/>
                </a:solidFill>
              </a:endParaRPr>
            </a:p>
            <a:p>
              <a:pPr lvl="1">
                <a:buSzPct val="100000"/>
                <a:buFont typeface="Wingdings" panose="05000000000000000000" pitchFamily="2" charset="2"/>
                <a:buChar char="§"/>
              </a:pPr>
              <a:r>
                <a:rPr kumimoji="0" lang="en-GB" strike="noStrike" kern="1200" spc="0" normalizeH="0" baseline="0" noProof="0" dirty="0">
                  <a:ln>
                    <a:noFill/>
                  </a:ln>
                  <a:effectLst/>
                  <a:uLnTx/>
                  <a:uFillTx/>
                  <a:latin typeface="Arial" panose="020B0604020202020204" pitchFamily="34" charset="0"/>
                  <a:ea typeface="+mn-ea"/>
                  <a:cs typeface="+mn-cs"/>
                </a:rPr>
                <a:t>Initial analysis from the HAM database is included in the following section. This was based on an initial data extraction at the end of 2018. Further analysis will be undertaken as additional data becomes available.</a:t>
              </a:r>
            </a:p>
          </p:txBody>
        </p:sp>
      </p:grpSp>
      <p:sp>
        <p:nvSpPr>
          <p:cNvPr id="11" name="Icon">
            <a:extLst>
              <a:ext uri="{FF2B5EF4-FFF2-40B4-BE49-F238E27FC236}">
                <a16:creationId xmlns:a16="http://schemas.microsoft.com/office/drawing/2014/main" id="{F54393B3-4BB9-4F67-867A-65B083661188}"/>
              </a:ext>
            </a:extLst>
          </p:cNvPr>
          <p:cNvSpPr>
            <a:spLocks noChangeAspect="1" noEditPoints="1"/>
          </p:cNvSpPr>
          <p:nvPr/>
        </p:nvSpPr>
        <p:spPr bwMode="auto">
          <a:xfrm>
            <a:off x="9378909" y="1534752"/>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2" name="Icon">
            <a:extLst>
              <a:ext uri="{FF2B5EF4-FFF2-40B4-BE49-F238E27FC236}">
                <a16:creationId xmlns:a16="http://schemas.microsoft.com/office/drawing/2014/main" id="{61480F47-44C7-4D0A-BBBA-A698CD56CAE2}"/>
              </a:ext>
            </a:extLst>
          </p:cNvPr>
          <p:cNvSpPr>
            <a:spLocks noChangeAspect="1" noEditPoints="1"/>
          </p:cNvSpPr>
          <p:nvPr/>
        </p:nvSpPr>
        <p:spPr bwMode="auto">
          <a:xfrm>
            <a:off x="9515274" y="3510139"/>
            <a:ext cx="279574" cy="348093"/>
          </a:xfrm>
          <a:custGeom>
            <a:avLst/>
            <a:gdLst>
              <a:gd name="T0" fmla="*/ 212 w 320"/>
              <a:gd name="T1" fmla="*/ 3 h 399"/>
              <a:gd name="T2" fmla="*/ 0 w 320"/>
              <a:gd name="T3" fmla="*/ 9 h 399"/>
              <a:gd name="T4" fmla="*/ 34 w 320"/>
              <a:gd name="T5" fmla="*/ 366 h 399"/>
              <a:gd name="T6" fmla="*/ 311 w 320"/>
              <a:gd name="T7" fmla="*/ 399 h 399"/>
              <a:gd name="T8" fmla="*/ 311 w 320"/>
              <a:gd name="T9" fmla="*/ 33 h 399"/>
              <a:gd name="T10" fmla="*/ 214 w 320"/>
              <a:gd name="T11" fmla="*/ 82 h 399"/>
              <a:gd name="T12" fmla="*/ 18 w 320"/>
              <a:gd name="T13" fmla="*/ 18 h 399"/>
              <a:gd name="T14" fmla="*/ 205 w 320"/>
              <a:gd name="T15" fmla="*/ 100 h 399"/>
              <a:gd name="T16" fmla="*/ 18 w 320"/>
              <a:gd name="T17" fmla="*/ 348 h 399"/>
              <a:gd name="T18" fmla="*/ 52 w 320"/>
              <a:gd name="T19" fmla="*/ 366 h 399"/>
              <a:gd name="T20" fmla="*/ 286 w 320"/>
              <a:gd name="T21" fmla="*/ 93 h 399"/>
              <a:gd name="T22" fmla="*/ 302 w 320"/>
              <a:gd name="T23" fmla="*/ 51 h 399"/>
              <a:gd name="T24" fmla="*/ 240 w 320"/>
              <a:gd name="T25" fmla="*/ 169 h 399"/>
              <a:gd name="T26" fmla="*/ 158 w 320"/>
              <a:gd name="T27" fmla="*/ 158 h 399"/>
              <a:gd name="T28" fmla="*/ 43 w 320"/>
              <a:gd name="T29" fmla="*/ 137 h 399"/>
              <a:gd name="T30" fmla="*/ 136 w 320"/>
              <a:gd name="T31" fmla="*/ 137 h 399"/>
              <a:gd name="T32" fmla="*/ 43 w 320"/>
              <a:gd name="T33" fmla="*/ 137 h 399"/>
              <a:gd name="T34" fmla="*/ 49 w 320"/>
              <a:gd name="T35" fmla="*/ 301 h 399"/>
              <a:gd name="T36" fmla="*/ 130 w 320"/>
              <a:gd name="T37" fmla="*/ 290 h 399"/>
              <a:gd name="T38" fmla="*/ 130 w 320"/>
              <a:gd name="T39" fmla="*/ 328 h 399"/>
              <a:gd name="T40" fmla="*/ 49 w 320"/>
              <a:gd name="T41" fmla="*/ 317 h 399"/>
              <a:gd name="T42" fmla="*/ 136 w 320"/>
              <a:gd name="T43" fmla="*/ 269 h 399"/>
              <a:gd name="T44" fmla="*/ 43 w 320"/>
              <a:gd name="T45" fmla="*/ 269 h 399"/>
              <a:gd name="T46" fmla="*/ 136 w 320"/>
              <a:gd name="T47" fmla="*/ 269 h 399"/>
              <a:gd name="T48" fmla="*/ 49 w 320"/>
              <a:gd name="T49" fmla="*/ 248 h 399"/>
              <a:gd name="T50" fmla="*/ 130 w 320"/>
              <a:gd name="T51" fmla="*/ 237 h 399"/>
              <a:gd name="T52" fmla="*/ 240 w 320"/>
              <a:gd name="T53" fmla="*/ 328 h 399"/>
              <a:gd name="T54" fmla="*/ 158 w 320"/>
              <a:gd name="T55" fmla="*/ 317 h 399"/>
              <a:gd name="T56" fmla="*/ 136 w 320"/>
              <a:gd name="T57" fmla="*/ 216 h 399"/>
              <a:gd name="T58" fmla="*/ 43 w 320"/>
              <a:gd name="T59" fmla="*/ 216 h 399"/>
              <a:gd name="T60" fmla="*/ 136 w 320"/>
              <a:gd name="T61" fmla="*/ 216 h 399"/>
              <a:gd name="T62" fmla="*/ 130 w 320"/>
              <a:gd name="T63" fmla="*/ 158 h 399"/>
              <a:gd name="T64" fmla="*/ 49 w 320"/>
              <a:gd name="T65" fmla="*/ 169 h 399"/>
              <a:gd name="T66" fmla="*/ 240 w 320"/>
              <a:gd name="T67" fmla="*/ 195 h 399"/>
              <a:gd name="T68" fmla="*/ 49 w 320"/>
              <a:gd name="T69" fmla="*/ 184 h 399"/>
              <a:gd name="T70" fmla="*/ 153 w 320"/>
              <a:gd name="T71" fmla="*/ 137 h 399"/>
              <a:gd name="T72" fmla="*/ 245 w 320"/>
              <a:gd name="T73" fmla="*/ 137 h 399"/>
              <a:gd name="T74" fmla="*/ 153 w 320"/>
              <a:gd name="T75" fmla="*/ 137 h 399"/>
              <a:gd name="T76" fmla="*/ 158 w 320"/>
              <a:gd name="T77" fmla="*/ 301 h 399"/>
              <a:gd name="T78" fmla="*/ 240 w 320"/>
              <a:gd name="T79" fmla="*/ 290 h 399"/>
              <a:gd name="T80" fmla="*/ 240 w 320"/>
              <a:gd name="T81" fmla="*/ 222 h 399"/>
              <a:gd name="T82" fmla="*/ 158 w 320"/>
              <a:gd name="T83" fmla="*/ 211 h 399"/>
              <a:gd name="T84" fmla="*/ 245 w 320"/>
              <a:gd name="T85" fmla="*/ 269 h 399"/>
              <a:gd name="T86" fmla="*/ 153 w 320"/>
              <a:gd name="T87" fmla="*/ 269 h 399"/>
              <a:gd name="T88" fmla="*/ 245 w 320"/>
              <a:gd name="T89" fmla="*/ 269 h 399"/>
              <a:gd name="T90" fmla="*/ 158 w 320"/>
              <a:gd name="T91" fmla="*/ 248 h 399"/>
              <a:gd name="T92" fmla="*/ 240 w 320"/>
              <a:gd name="T93" fmla="*/ 237 h 399"/>
              <a:gd name="T94" fmla="*/ 124 w 320"/>
              <a:gd name="T95" fmla="*/ 114 h 399"/>
              <a:gd name="T96" fmla="*/ 124 w 320"/>
              <a:gd name="T97" fmla="*/ 44 h 399"/>
              <a:gd name="T98" fmla="*/ 44 w 320"/>
              <a:gd name="T99" fmla="*/ 98 h 399"/>
              <a:gd name="T100" fmla="*/ 59 w 320"/>
              <a:gd name="T101" fmla="*/ 55 h 399"/>
              <a:gd name="T102" fmla="*/ 128 w 320"/>
              <a:gd name="T103" fmla="*/ 98 h 399"/>
              <a:gd name="T104" fmla="*/ 54 w 320"/>
              <a:gd name="T105" fmla="*/ 9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99">
                <a:moveTo>
                  <a:pt x="311" y="33"/>
                </a:moveTo>
                <a:cubicBezTo>
                  <a:pt x="238" y="33"/>
                  <a:pt x="238" y="33"/>
                  <a:pt x="238" y="33"/>
                </a:cubicBezTo>
                <a:cubicBezTo>
                  <a:pt x="212" y="3"/>
                  <a:pt x="212" y="3"/>
                  <a:pt x="212" y="3"/>
                </a:cubicBezTo>
                <a:cubicBezTo>
                  <a:pt x="210" y="1"/>
                  <a:pt x="208" y="0"/>
                  <a:pt x="205" y="0"/>
                </a:cubicBezTo>
                <a:cubicBezTo>
                  <a:pt x="9" y="0"/>
                  <a:pt x="9" y="0"/>
                  <a:pt x="9" y="0"/>
                </a:cubicBezTo>
                <a:cubicBezTo>
                  <a:pt x="4" y="0"/>
                  <a:pt x="0" y="4"/>
                  <a:pt x="0" y="9"/>
                </a:cubicBezTo>
                <a:cubicBezTo>
                  <a:pt x="0" y="357"/>
                  <a:pt x="0" y="357"/>
                  <a:pt x="0" y="357"/>
                </a:cubicBezTo>
                <a:cubicBezTo>
                  <a:pt x="0" y="362"/>
                  <a:pt x="4" y="366"/>
                  <a:pt x="9" y="366"/>
                </a:cubicBezTo>
                <a:cubicBezTo>
                  <a:pt x="34" y="366"/>
                  <a:pt x="34" y="366"/>
                  <a:pt x="34" y="366"/>
                </a:cubicBezTo>
                <a:cubicBezTo>
                  <a:pt x="34" y="390"/>
                  <a:pt x="34" y="390"/>
                  <a:pt x="34" y="390"/>
                </a:cubicBezTo>
                <a:cubicBezTo>
                  <a:pt x="34" y="395"/>
                  <a:pt x="38" y="399"/>
                  <a:pt x="43" y="399"/>
                </a:cubicBezTo>
                <a:cubicBezTo>
                  <a:pt x="311" y="399"/>
                  <a:pt x="311" y="399"/>
                  <a:pt x="311" y="399"/>
                </a:cubicBezTo>
                <a:cubicBezTo>
                  <a:pt x="316" y="399"/>
                  <a:pt x="320" y="395"/>
                  <a:pt x="320" y="390"/>
                </a:cubicBezTo>
                <a:cubicBezTo>
                  <a:pt x="320" y="42"/>
                  <a:pt x="320" y="42"/>
                  <a:pt x="320" y="42"/>
                </a:cubicBezTo>
                <a:cubicBezTo>
                  <a:pt x="320" y="37"/>
                  <a:pt x="316" y="33"/>
                  <a:pt x="311" y="33"/>
                </a:cubicBezTo>
                <a:close/>
                <a:moveTo>
                  <a:pt x="214" y="33"/>
                </a:moveTo>
                <a:cubicBezTo>
                  <a:pt x="256" y="82"/>
                  <a:pt x="256" y="82"/>
                  <a:pt x="256" y="82"/>
                </a:cubicBezTo>
                <a:cubicBezTo>
                  <a:pt x="214" y="82"/>
                  <a:pt x="214" y="82"/>
                  <a:pt x="214" y="82"/>
                </a:cubicBezTo>
                <a:lnTo>
                  <a:pt x="214" y="33"/>
                </a:lnTo>
                <a:close/>
                <a:moveTo>
                  <a:pt x="18" y="348"/>
                </a:moveTo>
                <a:cubicBezTo>
                  <a:pt x="18" y="18"/>
                  <a:pt x="18" y="18"/>
                  <a:pt x="18" y="18"/>
                </a:cubicBezTo>
                <a:cubicBezTo>
                  <a:pt x="196" y="18"/>
                  <a:pt x="196" y="18"/>
                  <a:pt x="196" y="18"/>
                </a:cubicBezTo>
                <a:cubicBezTo>
                  <a:pt x="196" y="91"/>
                  <a:pt x="196" y="91"/>
                  <a:pt x="196" y="91"/>
                </a:cubicBezTo>
                <a:cubicBezTo>
                  <a:pt x="196" y="96"/>
                  <a:pt x="200" y="100"/>
                  <a:pt x="205" y="100"/>
                </a:cubicBezTo>
                <a:cubicBezTo>
                  <a:pt x="268" y="100"/>
                  <a:pt x="268" y="100"/>
                  <a:pt x="268" y="100"/>
                </a:cubicBezTo>
                <a:cubicBezTo>
                  <a:pt x="268" y="348"/>
                  <a:pt x="268" y="348"/>
                  <a:pt x="268" y="348"/>
                </a:cubicBezTo>
                <a:lnTo>
                  <a:pt x="18" y="348"/>
                </a:lnTo>
                <a:close/>
                <a:moveTo>
                  <a:pt x="302" y="381"/>
                </a:moveTo>
                <a:cubicBezTo>
                  <a:pt x="52" y="381"/>
                  <a:pt x="52" y="381"/>
                  <a:pt x="52" y="381"/>
                </a:cubicBezTo>
                <a:cubicBezTo>
                  <a:pt x="52" y="366"/>
                  <a:pt x="52" y="366"/>
                  <a:pt x="52" y="366"/>
                </a:cubicBezTo>
                <a:cubicBezTo>
                  <a:pt x="277" y="366"/>
                  <a:pt x="277" y="366"/>
                  <a:pt x="277" y="366"/>
                </a:cubicBezTo>
                <a:cubicBezTo>
                  <a:pt x="282" y="366"/>
                  <a:pt x="286" y="362"/>
                  <a:pt x="286" y="357"/>
                </a:cubicBezTo>
                <a:cubicBezTo>
                  <a:pt x="286" y="93"/>
                  <a:pt x="286" y="93"/>
                  <a:pt x="286" y="93"/>
                </a:cubicBezTo>
                <a:cubicBezTo>
                  <a:pt x="286" y="91"/>
                  <a:pt x="285" y="89"/>
                  <a:pt x="284" y="87"/>
                </a:cubicBezTo>
                <a:cubicBezTo>
                  <a:pt x="253" y="51"/>
                  <a:pt x="253" y="51"/>
                  <a:pt x="253" y="51"/>
                </a:cubicBezTo>
                <a:cubicBezTo>
                  <a:pt x="302" y="51"/>
                  <a:pt x="302" y="51"/>
                  <a:pt x="302" y="51"/>
                </a:cubicBezTo>
                <a:lnTo>
                  <a:pt x="302" y="381"/>
                </a:lnTo>
                <a:close/>
                <a:moveTo>
                  <a:pt x="245" y="163"/>
                </a:moveTo>
                <a:cubicBezTo>
                  <a:pt x="245" y="166"/>
                  <a:pt x="243" y="169"/>
                  <a:pt x="240" y="169"/>
                </a:cubicBezTo>
                <a:cubicBezTo>
                  <a:pt x="158" y="169"/>
                  <a:pt x="158" y="169"/>
                  <a:pt x="158" y="169"/>
                </a:cubicBezTo>
                <a:cubicBezTo>
                  <a:pt x="155" y="169"/>
                  <a:pt x="153" y="166"/>
                  <a:pt x="153" y="163"/>
                </a:cubicBezTo>
                <a:cubicBezTo>
                  <a:pt x="153" y="160"/>
                  <a:pt x="155" y="158"/>
                  <a:pt x="158" y="158"/>
                </a:cubicBezTo>
                <a:cubicBezTo>
                  <a:pt x="240" y="158"/>
                  <a:pt x="240" y="158"/>
                  <a:pt x="240" y="158"/>
                </a:cubicBezTo>
                <a:cubicBezTo>
                  <a:pt x="243" y="158"/>
                  <a:pt x="245" y="160"/>
                  <a:pt x="245" y="163"/>
                </a:cubicBezTo>
                <a:close/>
                <a:moveTo>
                  <a:pt x="43" y="137"/>
                </a:moveTo>
                <a:cubicBezTo>
                  <a:pt x="43" y="134"/>
                  <a:pt x="46" y="131"/>
                  <a:pt x="49" y="131"/>
                </a:cubicBezTo>
                <a:cubicBezTo>
                  <a:pt x="130" y="131"/>
                  <a:pt x="130" y="131"/>
                  <a:pt x="130" y="131"/>
                </a:cubicBezTo>
                <a:cubicBezTo>
                  <a:pt x="133" y="131"/>
                  <a:pt x="136" y="134"/>
                  <a:pt x="136" y="137"/>
                </a:cubicBezTo>
                <a:cubicBezTo>
                  <a:pt x="136" y="140"/>
                  <a:pt x="133" y="142"/>
                  <a:pt x="130" y="142"/>
                </a:cubicBezTo>
                <a:cubicBezTo>
                  <a:pt x="49" y="142"/>
                  <a:pt x="49" y="142"/>
                  <a:pt x="49" y="142"/>
                </a:cubicBezTo>
                <a:cubicBezTo>
                  <a:pt x="46" y="142"/>
                  <a:pt x="43" y="140"/>
                  <a:pt x="43" y="137"/>
                </a:cubicBezTo>
                <a:close/>
                <a:moveTo>
                  <a:pt x="136" y="296"/>
                </a:moveTo>
                <a:cubicBezTo>
                  <a:pt x="136" y="299"/>
                  <a:pt x="133" y="301"/>
                  <a:pt x="130" y="301"/>
                </a:cubicBezTo>
                <a:cubicBezTo>
                  <a:pt x="49" y="301"/>
                  <a:pt x="49" y="301"/>
                  <a:pt x="49" y="301"/>
                </a:cubicBezTo>
                <a:cubicBezTo>
                  <a:pt x="46" y="301"/>
                  <a:pt x="43" y="299"/>
                  <a:pt x="43" y="296"/>
                </a:cubicBezTo>
                <a:cubicBezTo>
                  <a:pt x="43" y="293"/>
                  <a:pt x="46" y="290"/>
                  <a:pt x="49" y="290"/>
                </a:cubicBezTo>
                <a:cubicBezTo>
                  <a:pt x="130" y="290"/>
                  <a:pt x="130" y="290"/>
                  <a:pt x="130" y="290"/>
                </a:cubicBezTo>
                <a:cubicBezTo>
                  <a:pt x="133" y="290"/>
                  <a:pt x="136" y="293"/>
                  <a:pt x="136" y="296"/>
                </a:cubicBezTo>
                <a:close/>
                <a:moveTo>
                  <a:pt x="136" y="322"/>
                </a:moveTo>
                <a:cubicBezTo>
                  <a:pt x="136" y="325"/>
                  <a:pt x="133" y="328"/>
                  <a:pt x="130" y="328"/>
                </a:cubicBezTo>
                <a:cubicBezTo>
                  <a:pt x="49" y="328"/>
                  <a:pt x="49" y="328"/>
                  <a:pt x="49" y="328"/>
                </a:cubicBezTo>
                <a:cubicBezTo>
                  <a:pt x="46" y="328"/>
                  <a:pt x="43" y="325"/>
                  <a:pt x="43" y="322"/>
                </a:cubicBezTo>
                <a:cubicBezTo>
                  <a:pt x="43" y="319"/>
                  <a:pt x="46" y="317"/>
                  <a:pt x="49" y="317"/>
                </a:cubicBezTo>
                <a:cubicBezTo>
                  <a:pt x="130" y="317"/>
                  <a:pt x="130" y="317"/>
                  <a:pt x="130" y="317"/>
                </a:cubicBezTo>
                <a:cubicBezTo>
                  <a:pt x="133" y="317"/>
                  <a:pt x="136" y="319"/>
                  <a:pt x="136" y="322"/>
                </a:cubicBezTo>
                <a:close/>
                <a:moveTo>
                  <a:pt x="136" y="269"/>
                </a:moveTo>
                <a:cubicBezTo>
                  <a:pt x="136" y="272"/>
                  <a:pt x="133" y="275"/>
                  <a:pt x="130" y="275"/>
                </a:cubicBezTo>
                <a:cubicBezTo>
                  <a:pt x="49" y="275"/>
                  <a:pt x="49" y="275"/>
                  <a:pt x="49" y="275"/>
                </a:cubicBezTo>
                <a:cubicBezTo>
                  <a:pt x="46" y="275"/>
                  <a:pt x="43" y="272"/>
                  <a:pt x="43" y="269"/>
                </a:cubicBezTo>
                <a:cubicBezTo>
                  <a:pt x="43" y="266"/>
                  <a:pt x="46" y="264"/>
                  <a:pt x="49" y="264"/>
                </a:cubicBezTo>
                <a:cubicBezTo>
                  <a:pt x="130" y="264"/>
                  <a:pt x="130" y="264"/>
                  <a:pt x="130" y="264"/>
                </a:cubicBezTo>
                <a:cubicBezTo>
                  <a:pt x="133" y="264"/>
                  <a:pt x="136" y="266"/>
                  <a:pt x="136" y="269"/>
                </a:cubicBezTo>
                <a:close/>
                <a:moveTo>
                  <a:pt x="136" y="243"/>
                </a:moveTo>
                <a:cubicBezTo>
                  <a:pt x="136" y="246"/>
                  <a:pt x="133" y="248"/>
                  <a:pt x="130" y="248"/>
                </a:cubicBezTo>
                <a:cubicBezTo>
                  <a:pt x="49" y="248"/>
                  <a:pt x="49" y="248"/>
                  <a:pt x="49" y="248"/>
                </a:cubicBezTo>
                <a:cubicBezTo>
                  <a:pt x="46" y="248"/>
                  <a:pt x="43" y="246"/>
                  <a:pt x="43" y="243"/>
                </a:cubicBezTo>
                <a:cubicBezTo>
                  <a:pt x="43" y="240"/>
                  <a:pt x="46" y="237"/>
                  <a:pt x="49" y="237"/>
                </a:cubicBezTo>
                <a:cubicBezTo>
                  <a:pt x="130" y="237"/>
                  <a:pt x="130" y="237"/>
                  <a:pt x="130" y="237"/>
                </a:cubicBezTo>
                <a:cubicBezTo>
                  <a:pt x="133" y="237"/>
                  <a:pt x="136" y="240"/>
                  <a:pt x="136" y="243"/>
                </a:cubicBezTo>
                <a:close/>
                <a:moveTo>
                  <a:pt x="245" y="322"/>
                </a:moveTo>
                <a:cubicBezTo>
                  <a:pt x="245" y="325"/>
                  <a:pt x="243" y="328"/>
                  <a:pt x="240" y="328"/>
                </a:cubicBezTo>
                <a:cubicBezTo>
                  <a:pt x="158" y="328"/>
                  <a:pt x="158" y="328"/>
                  <a:pt x="158" y="328"/>
                </a:cubicBezTo>
                <a:cubicBezTo>
                  <a:pt x="155" y="328"/>
                  <a:pt x="153" y="325"/>
                  <a:pt x="153" y="322"/>
                </a:cubicBezTo>
                <a:cubicBezTo>
                  <a:pt x="153" y="319"/>
                  <a:pt x="155" y="317"/>
                  <a:pt x="158" y="317"/>
                </a:cubicBezTo>
                <a:cubicBezTo>
                  <a:pt x="240" y="317"/>
                  <a:pt x="240" y="317"/>
                  <a:pt x="240" y="317"/>
                </a:cubicBezTo>
                <a:cubicBezTo>
                  <a:pt x="243" y="317"/>
                  <a:pt x="245" y="319"/>
                  <a:pt x="245" y="322"/>
                </a:cubicBezTo>
                <a:close/>
                <a:moveTo>
                  <a:pt x="136" y="216"/>
                </a:moveTo>
                <a:cubicBezTo>
                  <a:pt x="136" y="219"/>
                  <a:pt x="133" y="222"/>
                  <a:pt x="130" y="222"/>
                </a:cubicBezTo>
                <a:cubicBezTo>
                  <a:pt x="49" y="222"/>
                  <a:pt x="49" y="222"/>
                  <a:pt x="49" y="222"/>
                </a:cubicBezTo>
                <a:cubicBezTo>
                  <a:pt x="46" y="222"/>
                  <a:pt x="43" y="219"/>
                  <a:pt x="43" y="216"/>
                </a:cubicBezTo>
                <a:cubicBezTo>
                  <a:pt x="43" y="213"/>
                  <a:pt x="46" y="211"/>
                  <a:pt x="49" y="211"/>
                </a:cubicBezTo>
                <a:cubicBezTo>
                  <a:pt x="130" y="211"/>
                  <a:pt x="130" y="211"/>
                  <a:pt x="130" y="211"/>
                </a:cubicBezTo>
                <a:cubicBezTo>
                  <a:pt x="133" y="211"/>
                  <a:pt x="136" y="213"/>
                  <a:pt x="136" y="216"/>
                </a:cubicBezTo>
                <a:close/>
                <a:moveTo>
                  <a:pt x="43" y="163"/>
                </a:moveTo>
                <a:cubicBezTo>
                  <a:pt x="43" y="160"/>
                  <a:pt x="46" y="158"/>
                  <a:pt x="49" y="158"/>
                </a:cubicBezTo>
                <a:cubicBezTo>
                  <a:pt x="130" y="158"/>
                  <a:pt x="130" y="158"/>
                  <a:pt x="130" y="158"/>
                </a:cubicBezTo>
                <a:cubicBezTo>
                  <a:pt x="133" y="158"/>
                  <a:pt x="136" y="160"/>
                  <a:pt x="136" y="163"/>
                </a:cubicBezTo>
                <a:cubicBezTo>
                  <a:pt x="136" y="166"/>
                  <a:pt x="133" y="169"/>
                  <a:pt x="130" y="169"/>
                </a:cubicBezTo>
                <a:cubicBezTo>
                  <a:pt x="49" y="169"/>
                  <a:pt x="49" y="169"/>
                  <a:pt x="49" y="169"/>
                </a:cubicBezTo>
                <a:cubicBezTo>
                  <a:pt x="46" y="169"/>
                  <a:pt x="43" y="166"/>
                  <a:pt x="43" y="163"/>
                </a:cubicBezTo>
                <a:close/>
                <a:moveTo>
                  <a:pt x="245" y="190"/>
                </a:moveTo>
                <a:cubicBezTo>
                  <a:pt x="245" y="193"/>
                  <a:pt x="243" y="195"/>
                  <a:pt x="240" y="195"/>
                </a:cubicBezTo>
                <a:cubicBezTo>
                  <a:pt x="49" y="195"/>
                  <a:pt x="49" y="195"/>
                  <a:pt x="49" y="195"/>
                </a:cubicBezTo>
                <a:cubicBezTo>
                  <a:pt x="46" y="195"/>
                  <a:pt x="43" y="193"/>
                  <a:pt x="43" y="190"/>
                </a:cubicBezTo>
                <a:cubicBezTo>
                  <a:pt x="43" y="187"/>
                  <a:pt x="46" y="184"/>
                  <a:pt x="49" y="184"/>
                </a:cubicBezTo>
                <a:cubicBezTo>
                  <a:pt x="240" y="184"/>
                  <a:pt x="240" y="184"/>
                  <a:pt x="240" y="184"/>
                </a:cubicBezTo>
                <a:cubicBezTo>
                  <a:pt x="243" y="184"/>
                  <a:pt x="245" y="187"/>
                  <a:pt x="245" y="190"/>
                </a:cubicBezTo>
                <a:close/>
                <a:moveTo>
                  <a:pt x="153" y="137"/>
                </a:moveTo>
                <a:cubicBezTo>
                  <a:pt x="153" y="134"/>
                  <a:pt x="155" y="131"/>
                  <a:pt x="158" y="131"/>
                </a:cubicBezTo>
                <a:cubicBezTo>
                  <a:pt x="240" y="131"/>
                  <a:pt x="240" y="131"/>
                  <a:pt x="240" y="131"/>
                </a:cubicBezTo>
                <a:cubicBezTo>
                  <a:pt x="243" y="131"/>
                  <a:pt x="245" y="134"/>
                  <a:pt x="245" y="137"/>
                </a:cubicBezTo>
                <a:cubicBezTo>
                  <a:pt x="245" y="140"/>
                  <a:pt x="243" y="142"/>
                  <a:pt x="240" y="142"/>
                </a:cubicBezTo>
                <a:cubicBezTo>
                  <a:pt x="158" y="142"/>
                  <a:pt x="158" y="142"/>
                  <a:pt x="158" y="142"/>
                </a:cubicBezTo>
                <a:cubicBezTo>
                  <a:pt x="155" y="142"/>
                  <a:pt x="153" y="140"/>
                  <a:pt x="153" y="137"/>
                </a:cubicBezTo>
                <a:close/>
                <a:moveTo>
                  <a:pt x="245" y="296"/>
                </a:moveTo>
                <a:cubicBezTo>
                  <a:pt x="245" y="299"/>
                  <a:pt x="243" y="301"/>
                  <a:pt x="240" y="301"/>
                </a:cubicBezTo>
                <a:cubicBezTo>
                  <a:pt x="158" y="301"/>
                  <a:pt x="158" y="301"/>
                  <a:pt x="158" y="301"/>
                </a:cubicBezTo>
                <a:cubicBezTo>
                  <a:pt x="155" y="301"/>
                  <a:pt x="153" y="299"/>
                  <a:pt x="153" y="296"/>
                </a:cubicBezTo>
                <a:cubicBezTo>
                  <a:pt x="153" y="293"/>
                  <a:pt x="155" y="290"/>
                  <a:pt x="158" y="290"/>
                </a:cubicBezTo>
                <a:cubicBezTo>
                  <a:pt x="240" y="290"/>
                  <a:pt x="240" y="290"/>
                  <a:pt x="240" y="290"/>
                </a:cubicBezTo>
                <a:cubicBezTo>
                  <a:pt x="243" y="290"/>
                  <a:pt x="245" y="293"/>
                  <a:pt x="245" y="296"/>
                </a:cubicBezTo>
                <a:close/>
                <a:moveTo>
                  <a:pt x="245" y="216"/>
                </a:moveTo>
                <a:cubicBezTo>
                  <a:pt x="245" y="219"/>
                  <a:pt x="243" y="222"/>
                  <a:pt x="240" y="222"/>
                </a:cubicBezTo>
                <a:cubicBezTo>
                  <a:pt x="158" y="222"/>
                  <a:pt x="158" y="222"/>
                  <a:pt x="158" y="222"/>
                </a:cubicBezTo>
                <a:cubicBezTo>
                  <a:pt x="155" y="222"/>
                  <a:pt x="153" y="219"/>
                  <a:pt x="153" y="216"/>
                </a:cubicBezTo>
                <a:cubicBezTo>
                  <a:pt x="153" y="213"/>
                  <a:pt x="155" y="211"/>
                  <a:pt x="158" y="211"/>
                </a:cubicBezTo>
                <a:cubicBezTo>
                  <a:pt x="240" y="211"/>
                  <a:pt x="240" y="211"/>
                  <a:pt x="240" y="211"/>
                </a:cubicBezTo>
                <a:cubicBezTo>
                  <a:pt x="243" y="211"/>
                  <a:pt x="245" y="213"/>
                  <a:pt x="245" y="216"/>
                </a:cubicBezTo>
                <a:close/>
                <a:moveTo>
                  <a:pt x="245" y="269"/>
                </a:moveTo>
                <a:cubicBezTo>
                  <a:pt x="245" y="272"/>
                  <a:pt x="243" y="275"/>
                  <a:pt x="240" y="275"/>
                </a:cubicBezTo>
                <a:cubicBezTo>
                  <a:pt x="158" y="275"/>
                  <a:pt x="158" y="275"/>
                  <a:pt x="158" y="275"/>
                </a:cubicBezTo>
                <a:cubicBezTo>
                  <a:pt x="155" y="275"/>
                  <a:pt x="153" y="272"/>
                  <a:pt x="153" y="269"/>
                </a:cubicBezTo>
                <a:cubicBezTo>
                  <a:pt x="153" y="266"/>
                  <a:pt x="155" y="264"/>
                  <a:pt x="158" y="264"/>
                </a:cubicBezTo>
                <a:cubicBezTo>
                  <a:pt x="240" y="264"/>
                  <a:pt x="240" y="264"/>
                  <a:pt x="240" y="264"/>
                </a:cubicBezTo>
                <a:cubicBezTo>
                  <a:pt x="243" y="264"/>
                  <a:pt x="245" y="266"/>
                  <a:pt x="245" y="269"/>
                </a:cubicBezTo>
                <a:close/>
                <a:moveTo>
                  <a:pt x="245" y="243"/>
                </a:moveTo>
                <a:cubicBezTo>
                  <a:pt x="245" y="246"/>
                  <a:pt x="243" y="248"/>
                  <a:pt x="240" y="248"/>
                </a:cubicBezTo>
                <a:cubicBezTo>
                  <a:pt x="158" y="248"/>
                  <a:pt x="158" y="248"/>
                  <a:pt x="158" y="248"/>
                </a:cubicBezTo>
                <a:cubicBezTo>
                  <a:pt x="155" y="248"/>
                  <a:pt x="153" y="246"/>
                  <a:pt x="153" y="243"/>
                </a:cubicBezTo>
                <a:cubicBezTo>
                  <a:pt x="153" y="240"/>
                  <a:pt x="155" y="237"/>
                  <a:pt x="158" y="237"/>
                </a:cubicBezTo>
                <a:cubicBezTo>
                  <a:pt x="240" y="237"/>
                  <a:pt x="240" y="237"/>
                  <a:pt x="240" y="237"/>
                </a:cubicBezTo>
                <a:cubicBezTo>
                  <a:pt x="243" y="237"/>
                  <a:pt x="245" y="240"/>
                  <a:pt x="245" y="243"/>
                </a:cubicBezTo>
                <a:close/>
                <a:moveTo>
                  <a:pt x="59" y="114"/>
                </a:moveTo>
                <a:cubicBezTo>
                  <a:pt x="124" y="114"/>
                  <a:pt x="124" y="114"/>
                  <a:pt x="124" y="114"/>
                </a:cubicBezTo>
                <a:cubicBezTo>
                  <a:pt x="130" y="114"/>
                  <a:pt x="139" y="110"/>
                  <a:pt x="139" y="98"/>
                </a:cubicBezTo>
                <a:cubicBezTo>
                  <a:pt x="139" y="60"/>
                  <a:pt x="139" y="60"/>
                  <a:pt x="139" y="60"/>
                </a:cubicBezTo>
                <a:cubicBezTo>
                  <a:pt x="139" y="53"/>
                  <a:pt x="135" y="44"/>
                  <a:pt x="124" y="44"/>
                </a:cubicBezTo>
                <a:cubicBezTo>
                  <a:pt x="59" y="44"/>
                  <a:pt x="59" y="44"/>
                  <a:pt x="59" y="44"/>
                </a:cubicBezTo>
                <a:cubicBezTo>
                  <a:pt x="53" y="44"/>
                  <a:pt x="44" y="48"/>
                  <a:pt x="44" y="60"/>
                </a:cubicBezTo>
                <a:cubicBezTo>
                  <a:pt x="44" y="98"/>
                  <a:pt x="44" y="98"/>
                  <a:pt x="44" y="98"/>
                </a:cubicBezTo>
                <a:cubicBezTo>
                  <a:pt x="44" y="105"/>
                  <a:pt x="48" y="114"/>
                  <a:pt x="59" y="114"/>
                </a:cubicBezTo>
                <a:close/>
                <a:moveTo>
                  <a:pt x="54" y="60"/>
                </a:moveTo>
                <a:cubicBezTo>
                  <a:pt x="54" y="56"/>
                  <a:pt x="56" y="55"/>
                  <a:pt x="59" y="55"/>
                </a:cubicBezTo>
                <a:cubicBezTo>
                  <a:pt x="124" y="55"/>
                  <a:pt x="124" y="55"/>
                  <a:pt x="124" y="55"/>
                </a:cubicBezTo>
                <a:cubicBezTo>
                  <a:pt x="127" y="55"/>
                  <a:pt x="128" y="56"/>
                  <a:pt x="128" y="60"/>
                </a:cubicBezTo>
                <a:cubicBezTo>
                  <a:pt x="128" y="98"/>
                  <a:pt x="128" y="98"/>
                  <a:pt x="128" y="98"/>
                </a:cubicBezTo>
                <a:cubicBezTo>
                  <a:pt x="128" y="101"/>
                  <a:pt x="127" y="103"/>
                  <a:pt x="124" y="103"/>
                </a:cubicBezTo>
                <a:cubicBezTo>
                  <a:pt x="59" y="103"/>
                  <a:pt x="59" y="103"/>
                  <a:pt x="59" y="103"/>
                </a:cubicBezTo>
                <a:cubicBezTo>
                  <a:pt x="56" y="103"/>
                  <a:pt x="55" y="101"/>
                  <a:pt x="54" y="98"/>
                </a:cubicBezTo>
                <a:lnTo>
                  <a:pt x="54"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92590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Roadmap_1_Slide 705">
    <p:spTree>
      <p:nvGrpSpPr>
        <p:cNvPr id="1" name=""/>
        <p:cNvGrpSpPr/>
        <p:nvPr/>
      </p:nvGrpSpPr>
      <p:grpSpPr>
        <a:xfrm>
          <a:off x="0" y="0"/>
          <a:ext cx="0" cy="0"/>
          <a:chOff x="0" y="0"/>
          <a:chExt cx="0" cy="0"/>
        </a:xfrm>
      </p:grpSpPr>
      <p:graphicFrame>
        <p:nvGraphicFramePr>
          <p:cNvPr id="4" name="secDivTable">
            <a:extLst>
              <a:ext uri="{FF2B5EF4-FFF2-40B4-BE49-F238E27FC236}">
                <a16:creationId xmlns:a16="http://schemas.microsoft.com/office/drawing/2014/main" id="{44A8D41B-184C-4662-8198-FD381093118E}"/>
              </a:ext>
            </a:extLst>
          </p:cNvPr>
          <p:cNvGraphicFramePr>
            <a:graphicFrameLocks noGrp="1"/>
          </p:cNvGraphicFramePr>
          <p:nvPr>
            <p:extLst>
              <p:ext uri="{D42A27DB-BD31-4B8C-83A1-F6EECF244321}">
                <p14:modId xmlns:p14="http://schemas.microsoft.com/office/powerpoint/2010/main" val="158915989"/>
              </p:ext>
            </p:extLst>
          </p:nvPr>
        </p:nvGraphicFramePr>
        <p:xfrm>
          <a:off x="450156" y="1432155"/>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3241">
                  <a:extLst>
                    <a:ext uri="{9D8B030D-6E8A-4147-A177-3AD203B41FA5}">
                      <a16:colId xmlns:a16="http://schemas.microsoft.com/office/drawing/2014/main" val="20001"/>
                    </a:ext>
                  </a:extLst>
                </a:gridCol>
                <a:gridCol w="59869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latin typeface="Arial" panose="020B0604020202020204" pitchFamily="34" charset="0"/>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3F35"/>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kern="1200" dirty="0">
                          <a:solidFill>
                            <a:schemeClr val="bg1"/>
                          </a:solidFill>
                          <a:latin typeface="Arial" panose="020B0604020202020204" pitchFamily="34" charset="0"/>
                          <a:ea typeface="+mn-ea"/>
                          <a:cs typeface="+mn-cs"/>
                        </a:rPr>
                        <a:t>Introduction</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87"/>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r>
                        <a:rPr lang="en-GB" sz="1600" b="0" kern="1200" dirty="0">
                          <a:solidFill>
                            <a:schemeClr val="bg1"/>
                          </a:solidFill>
                          <a:latin typeface="Arial" panose="020B0604020202020204" pitchFamily="34" charset="0"/>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87"/>
                    </a:solidFill>
                  </a:tcPr>
                </a:tc>
                <a:extLst>
                  <a:ext uri="{0D108BD9-81ED-4DB2-BD59-A6C34878D82A}">
                    <a16:rowId xmlns:a16="http://schemas.microsoft.com/office/drawing/2014/main" val="10000"/>
                  </a:ext>
                </a:extLst>
              </a:tr>
              <a:tr h="0">
                <a:tc>
                  <a:txBody>
                    <a:bodyPr/>
                    <a:lstStyle/>
                    <a:p>
                      <a:pPr marL="0" algn="ctr" defTabSz="980010" rtl="0" eaLnBrk="1" latinLnBrk="0" hangingPunct="1"/>
                      <a:r>
                        <a:rPr lang="en-GB" sz="1600" b="0" kern="1200" dirty="0">
                          <a:solidFill>
                            <a:schemeClr val="bg1"/>
                          </a:solidFill>
                          <a:latin typeface="Arial" panose="020B0604020202020204" pitchFamily="34" charset="0"/>
                          <a:ea typeface="+mn-ea"/>
                          <a:cs typeface="+mn-cs"/>
                        </a:rPr>
                        <a:t>2.</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7276"/>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dirty="0">
                          <a:solidFill>
                            <a:schemeClr val="tx2"/>
                          </a:solidFill>
                          <a:latin typeface="Arial" panose="020B0604020202020204" pitchFamily="34" charset="0"/>
                        </a:rPr>
                        <a:t>The evaluation approach</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tc>
                  <a:txBody>
                    <a:bodyPr/>
                    <a:lstStyle/>
                    <a:p>
                      <a:pPr marL="0" algn="r" defTabSz="980010" rtl="0" eaLnBrk="1" latinLnBrk="0" hangingPunct="1"/>
                      <a:r>
                        <a:rPr lang="en-GB" sz="1600" b="0" kern="1200" dirty="0">
                          <a:solidFill>
                            <a:schemeClr val="tx2"/>
                          </a:solidFill>
                          <a:latin typeface="Arial" panose="020B0604020202020204" pitchFamily="34" charset="0"/>
                          <a:ea typeface="+mn-ea"/>
                          <a:cs typeface="+mn-cs"/>
                        </a:rPr>
                        <a:t>5</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extLst>
                  <a:ext uri="{0D108BD9-81ED-4DB2-BD59-A6C34878D82A}">
                    <a16:rowId xmlns:a16="http://schemas.microsoft.com/office/drawing/2014/main" val="10001"/>
                  </a:ext>
                </a:extLst>
              </a:tr>
              <a:tr h="0">
                <a:tc>
                  <a:txBody>
                    <a:bodyPr/>
                    <a:lstStyle/>
                    <a:p>
                      <a:pPr marL="0" algn="ctr" defTabSz="980010" rtl="0" eaLnBrk="1" latinLnBrk="0" hangingPunct="1"/>
                      <a:r>
                        <a:rPr lang="en-GB" sz="1600" b="0" kern="1200" dirty="0">
                          <a:solidFill>
                            <a:schemeClr val="bg1"/>
                          </a:solidFill>
                          <a:latin typeface="Arial" panose="020B0604020202020204" pitchFamily="34" charset="0"/>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7276"/>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dirty="0">
                          <a:solidFill>
                            <a:schemeClr val="tx2"/>
                          </a:solidFill>
                          <a:latin typeface="Arial" panose="020B0604020202020204" pitchFamily="34" charset="0"/>
                        </a:rPr>
                        <a:t>The baseline position in the pilot areas</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tc>
                  <a:txBody>
                    <a:bodyPr/>
                    <a:lstStyle/>
                    <a:p>
                      <a:pPr marL="0" algn="r" defTabSz="980010" rtl="0" eaLnBrk="1" latinLnBrk="0" hangingPunct="1"/>
                      <a:r>
                        <a:rPr lang="en-GB" sz="1600" b="0" kern="1200" dirty="0">
                          <a:solidFill>
                            <a:schemeClr val="tx2"/>
                          </a:solidFill>
                          <a:latin typeface="Arial" panose="020B0604020202020204" pitchFamily="34" charset="0"/>
                          <a:ea typeface="+mn-ea"/>
                          <a:cs typeface="+mn-cs"/>
                        </a:rPr>
                        <a:t>23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2091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le 62">
            <a:extLst>
              <a:ext uri="{FF2B5EF4-FFF2-40B4-BE49-F238E27FC236}">
                <a16:creationId xmlns:a16="http://schemas.microsoft.com/office/drawing/2014/main" id="{93B4CCF8-2803-4F61-BCD9-094D6A3BE5B4}"/>
              </a:ext>
            </a:extLst>
          </p:cNvPr>
          <p:cNvGraphicFramePr>
            <a:graphicFrameLocks noGrp="1"/>
          </p:cNvGraphicFramePr>
          <p:nvPr>
            <p:extLst/>
          </p:nvPr>
        </p:nvGraphicFramePr>
        <p:xfrm>
          <a:off x="449995" y="4991477"/>
          <a:ext cx="9791821" cy="1207199"/>
        </p:xfrm>
        <a:graphic>
          <a:graphicData uri="http://schemas.openxmlformats.org/drawingml/2006/table">
            <a:tbl>
              <a:tblPr firstRow="1" bandRow="1">
                <a:tableStyleId>{CEF6447A-24EA-4742-A8FB-1DF080B5CEFA}</a:tableStyleId>
              </a:tblPr>
              <a:tblGrid>
                <a:gridCol w="1137473">
                  <a:extLst>
                    <a:ext uri="{9D8B030D-6E8A-4147-A177-3AD203B41FA5}">
                      <a16:colId xmlns:a16="http://schemas.microsoft.com/office/drawing/2014/main" val="3643980439"/>
                    </a:ext>
                  </a:extLst>
                </a:gridCol>
                <a:gridCol w="4022322">
                  <a:extLst>
                    <a:ext uri="{9D8B030D-6E8A-4147-A177-3AD203B41FA5}">
                      <a16:colId xmlns:a16="http://schemas.microsoft.com/office/drawing/2014/main" val="3196960547"/>
                    </a:ext>
                  </a:extLst>
                </a:gridCol>
                <a:gridCol w="970905">
                  <a:extLst>
                    <a:ext uri="{9D8B030D-6E8A-4147-A177-3AD203B41FA5}">
                      <a16:colId xmlns:a16="http://schemas.microsoft.com/office/drawing/2014/main" val="2443589976"/>
                    </a:ext>
                  </a:extLst>
                </a:gridCol>
                <a:gridCol w="3661121">
                  <a:extLst>
                    <a:ext uri="{9D8B030D-6E8A-4147-A177-3AD203B41FA5}">
                      <a16:colId xmlns:a16="http://schemas.microsoft.com/office/drawing/2014/main" val="115449179"/>
                    </a:ext>
                  </a:extLst>
                </a:gridCol>
              </a:tblGrid>
              <a:tr h="26181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36456004"/>
                  </a:ext>
                </a:extLst>
              </a:tr>
              <a:tr h="475679">
                <a:tc>
                  <a:txBody>
                    <a:bodyPr/>
                    <a:lstStyle/>
                    <a:p>
                      <a:endParaRPr lang="en-GB" dirty="0"/>
                    </a:p>
                  </a:txBody>
                  <a:tcPr/>
                </a:tc>
                <a:tc>
                  <a:txBody>
                    <a:bodyPr/>
                    <a:lstStyle/>
                    <a:p>
                      <a:r>
                        <a:rPr lang="en-GB" dirty="0"/>
                        <a:t>Motivate parishes to engage with communities and take up at least one new idea</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Provide case study examples to enable knowledge sharing</a:t>
                      </a:r>
                    </a:p>
                  </a:txBody>
                  <a:tcPr anchor="ctr"/>
                </a:tc>
                <a:extLst>
                  <a:ext uri="{0D108BD9-81ED-4DB2-BD59-A6C34878D82A}">
                    <a16:rowId xmlns:a16="http://schemas.microsoft.com/office/drawing/2014/main" val="2169026347"/>
                  </a:ext>
                </a:extLst>
              </a:tr>
              <a:tr h="436360">
                <a:tc>
                  <a:txBody>
                    <a:bodyPr/>
                    <a:lstStyle/>
                    <a:p>
                      <a:endParaRPr lang="en-GB" dirty="0"/>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Highlight the importance of maintenance in reducing future bills</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Provide a better idea of the scale of funding required for works </a:t>
                      </a:r>
                    </a:p>
                  </a:txBody>
                  <a:tcPr anchor="ctr"/>
                </a:tc>
                <a:extLst>
                  <a:ext uri="{0D108BD9-81ED-4DB2-BD59-A6C34878D82A}">
                    <a16:rowId xmlns:a16="http://schemas.microsoft.com/office/drawing/2014/main" val="2096313268"/>
                  </a:ext>
                </a:extLst>
              </a:tr>
            </a:tbl>
          </a:graphicData>
        </a:graphic>
      </p:graphicFrame>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a:xfrm>
            <a:off x="450000" y="309415"/>
            <a:ext cx="9780859" cy="897685"/>
          </a:xfrm>
        </p:spPr>
        <p:txBody>
          <a:bodyPr/>
          <a:lstStyle/>
          <a:p>
            <a:r>
              <a:rPr lang="en-GB" sz="2000" dirty="0"/>
              <a:t>Perceptions from fieldwork participants on the barriers, current support and ambitions for the pilot in </a:t>
            </a:r>
            <a:r>
              <a:rPr lang="en-GB" sz="2000" b="1" dirty="0"/>
              <a:t>Greater Manchester </a:t>
            </a:r>
            <a:r>
              <a:rPr lang="en-GB" sz="2000" dirty="0"/>
              <a:t>are summarised below and expanded on in the Greater Manchester section below (p32 onwards)</a:t>
            </a:r>
          </a:p>
        </p:txBody>
      </p:sp>
      <p:grpSp>
        <p:nvGrpSpPr>
          <p:cNvPr id="8" name="Group 7">
            <a:extLst>
              <a:ext uri="{FF2B5EF4-FFF2-40B4-BE49-F238E27FC236}">
                <a16:creationId xmlns:a16="http://schemas.microsoft.com/office/drawing/2014/main" id="{DC44EC87-5C8C-49A0-9D6A-DC7D5A01A1BF}"/>
              </a:ext>
            </a:extLst>
          </p:cNvPr>
          <p:cNvGrpSpPr/>
          <p:nvPr/>
        </p:nvGrpSpPr>
        <p:grpSpPr bwMode="gray">
          <a:xfrm>
            <a:off x="5454650" y="1266826"/>
            <a:ext cx="4776209" cy="2281179"/>
            <a:chOff x="442913" y="1341438"/>
            <a:chExt cx="5562000" cy="2281179"/>
          </a:xfrm>
        </p:grpSpPr>
        <p:sp>
          <p:nvSpPr>
            <p:cNvPr id="9" name="TextBox 8">
              <a:extLst>
                <a:ext uri="{FF2B5EF4-FFF2-40B4-BE49-F238E27FC236}">
                  <a16:creationId xmlns:a16="http://schemas.microsoft.com/office/drawing/2014/main" id="{CF62C3DE-CC67-4495-926C-CDB4587F09C1}"/>
                </a:ext>
              </a:extLst>
            </p:cNvPr>
            <p:cNvSpPr txBox="1"/>
            <p:nvPr/>
          </p:nvSpPr>
          <p:spPr bwMode="gray">
            <a:xfrm>
              <a:off x="442913" y="1341438"/>
              <a:ext cx="5562000" cy="416211"/>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algn="ctr"/>
              <a:r>
                <a:rPr lang="en-GB" sz="1200" dirty="0">
                  <a:solidFill>
                    <a:schemeClr val="bg1"/>
                  </a:solidFill>
                </a:rPr>
                <a:t>Perceived barriers to maintaining listed places of worship</a:t>
              </a:r>
            </a:p>
          </p:txBody>
        </p:sp>
        <p:sp>
          <p:nvSpPr>
            <p:cNvPr id="10" name="TextBox 9">
              <a:extLst>
                <a:ext uri="{FF2B5EF4-FFF2-40B4-BE49-F238E27FC236}">
                  <a16:creationId xmlns:a16="http://schemas.microsoft.com/office/drawing/2014/main" id="{07AB539F-5616-493B-8C42-9A4AF08B9DED}"/>
                </a:ext>
              </a:extLst>
            </p:cNvPr>
            <p:cNvSpPr txBox="1"/>
            <p:nvPr/>
          </p:nvSpPr>
          <p:spPr bwMode="gray">
            <a:xfrm>
              <a:off x="442913" y="1766886"/>
              <a:ext cx="5562000" cy="1855731"/>
            </a:xfrm>
            <a:prstGeom prst="rect">
              <a:avLst/>
            </a:prstGeom>
            <a:noFill/>
            <a:ln w="12700">
              <a:solidFill>
                <a:schemeClr val="accent1"/>
              </a:solidFill>
            </a:ln>
          </p:spPr>
          <p:txBody>
            <a:bodyPr wrap="square" lIns="72000" tIns="72000" rIns="72000" bIns="72000" rtlCol="0">
              <a:noAutofit/>
            </a:bodyPr>
            <a:lstStyle/>
            <a:p>
              <a:pPr lvl="1"/>
              <a:r>
                <a:rPr lang="en-GB" sz="1100" dirty="0"/>
                <a:t>Lack of available funding required to maintain listed place of worships. </a:t>
              </a:r>
            </a:p>
            <a:p>
              <a:pPr lvl="1"/>
              <a:r>
                <a:rPr lang="en-GB" sz="1100" dirty="0"/>
                <a:t>Some places of worship don’t have the time, skills and motivation to apply for available maintenance funding.</a:t>
              </a:r>
            </a:p>
            <a:p>
              <a:pPr lvl="1"/>
              <a:r>
                <a:rPr lang="en-GB" sz="1100" dirty="0"/>
                <a:t>For NLHF grants listed places of worship are now competing with professional institutions (e.g. museums) for maintenance funding.</a:t>
              </a:r>
            </a:p>
            <a:p>
              <a:pPr lvl="1"/>
              <a:r>
                <a:rPr lang="en-GB" sz="1100" dirty="0"/>
                <a:t>Places of worship can be put off by upfront feasibility costs and uncertainty around whether funding applications will succeed.</a:t>
              </a:r>
            </a:p>
            <a:p>
              <a:pPr lvl="1"/>
              <a:r>
                <a:rPr lang="en-GB" sz="1100" dirty="0"/>
                <a:t>Nature of listed buildings makes maintenance difficult (for example, access to parts of the building can be challenging).</a:t>
              </a:r>
            </a:p>
            <a:p>
              <a:pPr lvl="1"/>
              <a:endParaRPr lang="en-GB" sz="1800" dirty="0"/>
            </a:p>
          </p:txBody>
        </p:sp>
      </p:grpSp>
      <p:grpSp>
        <p:nvGrpSpPr>
          <p:cNvPr id="11" name="Group 10">
            <a:extLst>
              <a:ext uri="{FF2B5EF4-FFF2-40B4-BE49-F238E27FC236}">
                <a16:creationId xmlns:a16="http://schemas.microsoft.com/office/drawing/2014/main" id="{A649600F-E8EC-44B8-9DB2-6D13212AB9D0}"/>
              </a:ext>
            </a:extLst>
          </p:cNvPr>
          <p:cNvGrpSpPr/>
          <p:nvPr/>
        </p:nvGrpSpPr>
        <p:grpSpPr bwMode="gray">
          <a:xfrm>
            <a:off x="449999" y="1266826"/>
            <a:ext cx="4776209" cy="2271943"/>
            <a:chOff x="442913" y="1341438"/>
            <a:chExt cx="5562000" cy="2271943"/>
          </a:xfrm>
        </p:grpSpPr>
        <p:sp>
          <p:nvSpPr>
            <p:cNvPr id="12" name="TextBox 11">
              <a:extLst>
                <a:ext uri="{FF2B5EF4-FFF2-40B4-BE49-F238E27FC236}">
                  <a16:creationId xmlns:a16="http://schemas.microsoft.com/office/drawing/2014/main" id="{CE689CC8-406E-4636-B442-2FA5B7CF476A}"/>
                </a:ext>
              </a:extLst>
            </p:cNvPr>
            <p:cNvSpPr txBox="1"/>
            <p:nvPr/>
          </p:nvSpPr>
          <p:spPr bwMode="gray">
            <a:xfrm>
              <a:off x="442913" y="1341438"/>
              <a:ext cx="5562000" cy="40266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200" dirty="0"/>
                <a:t>Perceived barriers to community engagement </a:t>
              </a:r>
            </a:p>
          </p:txBody>
        </p:sp>
        <p:sp>
          <p:nvSpPr>
            <p:cNvPr id="13" name="TextBox 12">
              <a:extLst>
                <a:ext uri="{FF2B5EF4-FFF2-40B4-BE49-F238E27FC236}">
                  <a16:creationId xmlns:a16="http://schemas.microsoft.com/office/drawing/2014/main" id="{B4F97119-6796-49AC-83F7-D77CAA96C638}"/>
                </a:ext>
              </a:extLst>
            </p:cNvPr>
            <p:cNvSpPr txBox="1"/>
            <p:nvPr/>
          </p:nvSpPr>
          <p:spPr bwMode="gray">
            <a:xfrm>
              <a:off x="442913" y="1757651"/>
              <a:ext cx="5562000" cy="1855730"/>
            </a:xfrm>
            <a:prstGeom prst="rect">
              <a:avLst/>
            </a:prstGeom>
            <a:noFill/>
            <a:ln w="12700">
              <a:solidFill>
                <a:schemeClr val="accent1"/>
              </a:solidFill>
            </a:ln>
          </p:spPr>
          <p:txBody>
            <a:bodyPr wrap="square" lIns="72000" tIns="72000" rIns="72000" bIns="72000" rtlCol="0">
              <a:noAutofit/>
            </a:bodyPr>
            <a:lstStyle/>
            <a:p>
              <a:pPr lvl="1"/>
              <a:r>
                <a:rPr lang="en-GB" sz="1100" dirty="0"/>
                <a:t>Declining congregations mean some listed places of worship need to engage community in new/different ways.</a:t>
              </a:r>
            </a:p>
            <a:p>
              <a:pPr lvl="1"/>
              <a:r>
                <a:rPr lang="en-GB" sz="1100" dirty="0"/>
                <a:t>Some places of worship lack willingness to reach the community. There is sometimes an un-willingness to adapt, innovate and welcome and engage community beyond the worshiping congregation.</a:t>
              </a:r>
            </a:p>
            <a:p>
              <a:pPr lvl="1"/>
              <a:r>
                <a:rPr lang="en-GB" sz="1100" dirty="0"/>
                <a:t>Some places of worship lack the knowledge of how to reach the community.</a:t>
              </a:r>
            </a:p>
            <a:p>
              <a:pPr lvl="1"/>
              <a:r>
                <a:rPr lang="en-GB" sz="1100" dirty="0"/>
                <a:t>Some places of worship lack necessary public relationship skills to engage community.</a:t>
              </a:r>
            </a:p>
            <a:p>
              <a:pPr lvl="2"/>
              <a:endParaRPr lang="en-GB" sz="1050" dirty="0"/>
            </a:p>
          </p:txBody>
        </p:sp>
      </p:grpSp>
      <p:grpSp>
        <p:nvGrpSpPr>
          <p:cNvPr id="14" name="Group 13">
            <a:extLst>
              <a:ext uri="{FF2B5EF4-FFF2-40B4-BE49-F238E27FC236}">
                <a16:creationId xmlns:a16="http://schemas.microsoft.com/office/drawing/2014/main" id="{6BF8D80F-C6C0-4DAA-9894-86B6DCC65657}"/>
              </a:ext>
            </a:extLst>
          </p:cNvPr>
          <p:cNvGrpSpPr/>
          <p:nvPr/>
        </p:nvGrpSpPr>
        <p:grpSpPr bwMode="gray">
          <a:xfrm>
            <a:off x="449992" y="3705737"/>
            <a:ext cx="4776209" cy="1180925"/>
            <a:chOff x="442913" y="1406045"/>
            <a:chExt cx="5562000" cy="1180925"/>
          </a:xfrm>
        </p:grpSpPr>
        <p:sp>
          <p:nvSpPr>
            <p:cNvPr id="15" name="TextBox 14">
              <a:extLst>
                <a:ext uri="{FF2B5EF4-FFF2-40B4-BE49-F238E27FC236}">
                  <a16:creationId xmlns:a16="http://schemas.microsoft.com/office/drawing/2014/main" id="{10010652-F865-4958-AD19-C08D55334975}"/>
                </a:ext>
              </a:extLst>
            </p:cNvPr>
            <p:cNvSpPr txBox="1"/>
            <p:nvPr/>
          </p:nvSpPr>
          <p:spPr bwMode="gray">
            <a:xfrm>
              <a:off x="442913" y="1406045"/>
              <a:ext cx="5562000" cy="259243"/>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fontAlgn="auto">
                <a:lnSpc>
                  <a:spcPct val="100000"/>
                </a:lnSpc>
                <a:buClrTx/>
                <a:buSzTx/>
                <a:tabLst/>
                <a:defRPr kumimoji="0" sz="1600" b="0" i="0" u="none" strike="noStrike" cap="none" spc="0" normalizeH="0" baseline="0">
                  <a:ln>
                    <a:noFill/>
                  </a:ln>
                  <a:solidFill>
                    <a:prstClr val="white"/>
                  </a:solidFill>
                  <a:effectLst/>
                  <a:uLnTx/>
                  <a:uFillTx/>
                  <a:latin typeface="Arial"/>
                </a:defRPr>
              </a:lvl1pPr>
            </a:lstStyle>
            <a:p>
              <a:pPr algn="ctr"/>
              <a:r>
                <a:rPr lang="en-GB" sz="1400" dirty="0"/>
                <a:t>Availability of wider support</a:t>
              </a:r>
            </a:p>
          </p:txBody>
        </p:sp>
        <p:sp>
          <p:nvSpPr>
            <p:cNvPr id="16" name="TextBox 15">
              <a:extLst>
                <a:ext uri="{FF2B5EF4-FFF2-40B4-BE49-F238E27FC236}">
                  <a16:creationId xmlns:a16="http://schemas.microsoft.com/office/drawing/2014/main" id="{177F8789-1375-4FAB-B622-1004D7FAE002}"/>
                </a:ext>
              </a:extLst>
            </p:cNvPr>
            <p:cNvSpPr txBox="1"/>
            <p:nvPr/>
          </p:nvSpPr>
          <p:spPr bwMode="gray">
            <a:xfrm>
              <a:off x="442913" y="1665287"/>
              <a:ext cx="5562000" cy="921683"/>
            </a:xfrm>
            <a:prstGeom prst="rect">
              <a:avLst/>
            </a:prstGeom>
            <a:noFill/>
            <a:ln w="12700">
              <a:solidFill>
                <a:schemeClr val="accent1"/>
              </a:solidFill>
            </a:ln>
          </p:spPr>
          <p:txBody>
            <a:bodyPr wrap="square" lIns="72000" tIns="72000" rIns="72000" bIns="72000" rtlCol="0">
              <a:noAutofit/>
            </a:bodyPr>
            <a:lstStyle/>
            <a:p>
              <a:pPr lvl="1"/>
              <a:r>
                <a:rPr lang="en-GB" sz="1100" dirty="0"/>
                <a:t>Current support varies between faiths, denominations and areas.</a:t>
              </a:r>
            </a:p>
            <a:p>
              <a:pPr lvl="1"/>
              <a:r>
                <a:rPr lang="en-GB" sz="1100" dirty="0"/>
                <a:t>There are some limited forms of support both locally and nationally.</a:t>
              </a:r>
            </a:p>
            <a:p>
              <a:pPr lvl="1"/>
              <a:r>
                <a:rPr lang="en-GB" sz="1100" dirty="0"/>
                <a:t>Guidance is needed on how to reach communities and how to articulate community work already being carried out when applying for grants.</a:t>
              </a:r>
            </a:p>
          </p:txBody>
        </p:sp>
      </p:grpSp>
      <p:graphicFrame>
        <p:nvGraphicFramePr>
          <p:cNvPr id="23" name="Table 22">
            <a:extLst>
              <a:ext uri="{FF2B5EF4-FFF2-40B4-BE49-F238E27FC236}">
                <a16:creationId xmlns:a16="http://schemas.microsoft.com/office/drawing/2014/main" id="{BA40AFFC-DC1E-4BA5-9498-DFC1A3203987}"/>
              </a:ext>
            </a:extLst>
          </p:cNvPr>
          <p:cNvGraphicFramePr>
            <a:graphicFrameLocks noGrp="1"/>
          </p:cNvGraphicFramePr>
          <p:nvPr>
            <p:extLst>
              <p:ext uri="{D42A27DB-BD31-4B8C-83A1-F6EECF244321}">
                <p14:modId xmlns:p14="http://schemas.microsoft.com/office/powerpoint/2010/main" val="107421459"/>
              </p:ext>
            </p:extLst>
          </p:nvPr>
        </p:nvGraphicFramePr>
        <p:xfrm>
          <a:off x="461692" y="6080284"/>
          <a:ext cx="9780858" cy="837801"/>
        </p:xfrm>
        <a:graphic>
          <a:graphicData uri="http://schemas.openxmlformats.org/drawingml/2006/table">
            <a:tbl>
              <a:tblPr>
                <a:tableStyleId>{2D5ABB26-0587-4C30-8999-92F81FD0307C}</a:tableStyleId>
              </a:tblPr>
              <a:tblGrid>
                <a:gridCol w="9780858">
                  <a:extLst>
                    <a:ext uri="{9D8B030D-6E8A-4147-A177-3AD203B41FA5}">
                      <a16:colId xmlns:a16="http://schemas.microsoft.com/office/drawing/2014/main" val="20000"/>
                    </a:ext>
                  </a:extLst>
                </a:gridCol>
              </a:tblGrid>
              <a:tr h="311272">
                <a:tc>
                  <a:txBody>
                    <a:bodyPr/>
                    <a:lstStyle/>
                    <a:p>
                      <a:pPr marL="0" marR="0" indent="0" algn="l" defTabSz="914342" rtl="0" eaLnBrk="1" fontAlgn="auto" latinLnBrk="0" hangingPunct="1">
                        <a:lnSpc>
                          <a:spcPts val="2000"/>
                        </a:lnSpc>
                        <a:spcBef>
                          <a:spcPts val="0"/>
                        </a:spcBef>
                        <a:spcAft>
                          <a:spcPts val="0"/>
                        </a:spcAft>
                        <a:buClrTx/>
                        <a:buSzTx/>
                        <a:buFont typeface="Arial" panose="05020102010507070707" pitchFamily="18" charset="2"/>
                        <a:buNone/>
                        <a:tabLst/>
                        <a:defRPr/>
                      </a:pPr>
                      <a:r>
                        <a:rPr lang="en-GB" sz="4800" baseline="-38000" dirty="0">
                          <a:solidFill>
                            <a:schemeClr val="accent4"/>
                          </a:solidFill>
                          <a:latin typeface="Arial Black" panose="020B0A04020102020204" pitchFamily="34" charset="0"/>
                        </a:rPr>
                        <a:t>“</a:t>
                      </a:r>
                    </a:p>
                  </a:txBody>
                  <a:tcPr marL="0" marR="0">
                    <a:lnB w="1905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365617">
                <a:tc>
                  <a:txBody>
                    <a:bodyPr/>
                    <a:lstStyle/>
                    <a:p>
                      <a:pPr marL="0" lvl="1" indent="0">
                        <a:buNone/>
                      </a:pPr>
                      <a:r>
                        <a:rPr lang="en-GB" sz="1000" kern="1200" noProof="0" dirty="0">
                          <a:solidFill>
                            <a:schemeClr val="tx1"/>
                          </a:solidFill>
                          <a:effectLst/>
                          <a:latin typeface="+mn-lt"/>
                          <a:ea typeface="+mn-ea"/>
                          <a:cs typeface="+mn-cs"/>
                        </a:rPr>
                        <a:t>Listing has saved many churches from demolition but that is a short-term save. Church buildings are not sustainable in the long-term without support and investment. Without a scheme like the Taylor Review pilot, churches will close and ultimately get demolished, because their condition will fall beyond economical repair. </a:t>
                      </a:r>
                      <a:r>
                        <a:rPr lang="en-GB" sz="1000" i="1" kern="1200" noProof="0" dirty="0">
                          <a:solidFill>
                            <a:schemeClr val="tx1"/>
                          </a:solidFill>
                          <a:effectLst/>
                          <a:latin typeface="+mn-lt"/>
                          <a:ea typeface="+mn-ea"/>
                          <a:cs typeface="+mn-cs"/>
                        </a:rPr>
                        <a:t> -Fieldwork participant</a:t>
                      </a:r>
                      <a:endParaRPr lang="en-GB" sz="1000" kern="1200" noProof="0" dirty="0">
                        <a:solidFill>
                          <a:schemeClr val="tx1"/>
                        </a:solidFill>
                        <a:effectLst/>
                        <a:latin typeface="+mn-lt"/>
                        <a:ea typeface="+mn-ea"/>
                        <a:cs typeface="+mn-cs"/>
                      </a:endParaRPr>
                    </a:p>
                  </a:txBody>
                  <a:tcPr marL="0" marR="0" marT="72000" marB="72000">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0" name="AutoShape 13">
            <a:extLst>
              <a:ext uri="{FF2B5EF4-FFF2-40B4-BE49-F238E27FC236}">
                <a16:creationId xmlns:a16="http://schemas.microsoft.com/office/drawing/2014/main" id="{42B948E1-FEE4-4CE5-A3A1-59CE25D088FD}"/>
              </a:ext>
            </a:extLst>
          </p:cNvPr>
          <p:cNvSpPr>
            <a:spLocks noChangeArrowheads="1"/>
          </p:cNvSpPr>
          <p:nvPr/>
        </p:nvSpPr>
        <p:spPr bwMode="gray">
          <a:xfrm rot="16200000" flipH="1" flipV="1">
            <a:off x="2773895" y="3334042"/>
            <a:ext cx="12841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41" name="AutoShape 13">
            <a:extLst>
              <a:ext uri="{FF2B5EF4-FFF2-40B4-BE49-F238E27FC236}">
                <a16:creationId xmlns:a16="http://schemas.microsoft.com/office/drawing/2014/main" id="{3C330DE5-5725-4985-A9A9-2FC004F4EB7F}"/>
              </a:ext>
            </a:extLst>
          </p:cNvPr>
          <p:cNvSpPr>
            <a:spLocks noChangeArrowheads="1"/>
          </p:cNvSpPr>
          <p:nvPr/>
        </p:nvSpPr>
        <p:spPr bwMode="gray">
          <a:xfrm rot="16200000" flipH="1" flipV="1">
            <a:off x="7778545" y="3334043"/>
            <a:ext cx="12841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42" name="Icon">
            <a:extLst>
              <a:ext uri="{FF2B5EF4-FFF2-40B4-BE49-F238E27FC236}">
                <a16:creationId xmlns:a16="http://schemas.microsoft.com/office/drawing/2014/main" id="{22A8CB33-5167-48E1-A5DC-BA106E328B91}"/>
              </a:ext>
            </a:extLst>
          </p:cNvPr>
          <p:cNvSpPr>
            <a:spLocks noChangeAspect="1" noEditPoints="1"/>
          </p:cNvSpPr>
          <p:nvPr/>
        </p:nvSpPr>
        <p:spPr bwMode="auto">
          <a:xfrm>
            <a:off x="529939" y="1322243"/>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3" name="Icon">
            <a:extLst>
              <a:ext uri="{FF2B5EF4-FFF2-40B4-BE49-F238E27FC236}">
                <a16:creationId xmlns:a16="http://schemas.microsoft.com/office/drawing/2014/main" id="{CCAAEA5B-C903-4AD1-AB94-3F1A4579110D}"/>
              </a:ext>
            </a:extLst>
          </p:cNvPr>
          <p:cNvSpPr>
            <a:spLocks noChangeAspect="1" noEditPoints="1"/>
          </p:cNvSpPr>
          <p:nvPr/>
        </p:nvSpPr>
        <p:spPr bwMode="auto">
          <a:xfrm>
            <a:off x="4607794" y="1317647"/>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4" name="Icon">
            <a:extLst>
              <a:ext uri="{FF2B5EF4-FFF2-40B4-BE49-F238E27FC236}">
                <a16:creationId xmlns:a16="http://schemas.microsoft.com/office/drawing/2014/main" id="{28F33379-8C97-4E4E-865A-8B6310F61772}"/>
              </a:ext>
            </a:extLst>
          </p:cNvPr>
          <p:cNvSpPr>
            <a:spLocks noChangeAspect="1" noEditPoints="1"/>
          </p:cNvSpPr>
          <p:nvPr/>
        </p:nvSpPr>
        <p:spPr bwMode="auto">
          <a:xfrm>
            <a:off x="5588522" y="1290512"/>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5" name="Icon">
            <a:extLst>
              <a:ext uri="{FF2B5EF4-FFF2-40B4-BE49-F238E27FC236}">
                <a16:creationId xmlns:a16="http://schemas.microsoft.com/office/drawing/2014/main" id="{068AC69F-A398-4DD2-A4A6-381D1F496C21}"/>
              </a:ext>
            </a:extLst>
          </p:cNvPr>
          <p:cNvSpPr>
            <a:spLocks noChangeAspect="1" noEditPoints="1"/>
          </p:cNvSpPr>
          <p:nvPr/>
        </p:nvSpPr>
        <p:spPr bwMode="auto">
          <a:xfrm>
            <a:off x="9900175" y="1322243"/>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nvGrpSpPr>
          <p:cNvPr id="53" name="Group 52">
            <a:extLst>
              <a:ext uri="{FF2B5EF4-FFF2-40B4-BE49-F238E27FC236}">
                <a16:creationId xmlns:a16="http://schemas.microsoft.com/office/drawing/2014/main" id="{C15E22DD-D6F8-4184-94D9-E7CF043AB80D}"/>
              </a:ext>
            </a:extLst>
          </p:cNvPr>
          <p:cNvGrpSpPr/>
          <p:nvPr/>
        </p:nvGrpSpPr>
        <p:grpSpPr bwMode="gray">
          <a:xfrm>
            <a:off x="5454642" y="3713035"/>
            <a:ext cx="4776209" cy="1173627"/>
            <a:chOff x="442913" y="1413343"/>
            <a:chExt cx="5562000" cy="1173627"/>
          </a:xfrm>
        </p:grpSpPr>
        <p:sp>
          <p:nvSpPr>
            <p:cNvPr id="54" name="TextBox 53">
              <a:extLst>
                <a:ext uri="{FF2B5EF4-FFF2-40B4-BE49-F238E27FC236}">
                  <a16:creationId xmlns:a16="http://schemas.microsoft.com/office/drawing/2014/main" id="{2625D3B0-3E83-46B7-8883-37A2AE2B1315}"/>
                </a:ext>
              </a:extLst>
            </p:cNvPr>
            <p:cNvSpPr txBox="1"/>
            <p:nvPr/>
          </p:nvSpPr>
          <p:spPr bwMode="gray">
            <a:xfrm>
              <a:off x="442913" y="1413343"/>
              <a:ext cx="5562000" cy="251945"/>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algn="ctr">
                <a:defRPr sz="1600">
                  <a:solidFill>
                    <a:schemeClr val="bg1"/>
                  </a:solidFill>
                </a:defRPr>
              </a:lvl1pPr>
            </a:lstStyle>
            <a:p>
              <a:r>
                <a:rPr lang="en-GB" sz="1400" dirty="0"/>
                <a:t>Availability of wider support</a:t>
              </a:r>
            </a:p>
          </p:txBody>
        </p:sp>
        <p:sp>
          <p:nvSpPr>
            <p:cNvPr id="55" name="TextBox 54">
              <a:extLst>
                <a:ext uri="{FF2B5EF4-FFF2-40B4-BE49-F238E27FC236}">
                  <a16:creationId xmlns:a16="http://schemas.microsoft.com/office/drawing/2014/main" id="{80E4B9B5-7E8F-4752-BF85-497996072759}"/>
                </a:ext>
              </a:extLst>
            </p:cNvPr>
            <p:cNvSpPr txBox="1"/>
            <p:nvPr/>
          </p:nvSpPr>
          <p:spPr bwMode="gray">
            <a:xfrm>
              <a:off x="442913" y="1665287"/>
              <a:ext cx="5562000" cy="921683"/>
            </a:xfrm>
            <a:prstGeom prst="rect">
              <a:avLst/>
            </a:prstGeom>
            <a:noFill/>
            <a:ln w="12700">
              <a:solidFill>
                <a:schemeClr val="accent1"/>
              </a:solidFill>
            </a:ln>
          </p:spPr>
          <p:txBody>
            <a:bodyPr wrap="square" lIns="72000" tIns="72000" rIns="72000" bIns="72000" rtlCol="0">
              <a:noAutofit/>
            </a:bodyPr>
            <a:lstStyle/>
            <a:p>
              <a:pPr lvl="1"/>
              <a:r>
                <a:rPr lang="en-GB" sz="1100" dirty="0"/>
                <a:t>Current support varies between faith denominations and areas.</a:t>
              </a:r>
            </a:p>
            <a:p>
              <a:pPr lvl="1"/>
              <a:r>
                <a:rPr lang="en-GB" sz="1100" dirty="0"/>
                <a:t>There are a wide array of grants but these are mainly small scale.</a:t>
              </a:r>
            </a:p>
            <a:p>
              <a:pPr lvl="1"/>
              <a:r>
                <a:rPr lang="en-GB" sz="1100" dirty="0"/>
                <a:t>Financial support to carry feasibility studies is limited.</a:t>
              </a:r>
            </a:p>
            <a:p>
              <a:pPr lvl="1"/>
              <a:r>
                <a:rPr lang="en-GB" sz="1100" dirty="0"/>
                <a:t>Guidance for writing applications is important and needed.</a:t>
              </a:r>
            </a:p>
          </p:txBody>
        </p:sp>
      </p:grpSp>
      <p:sp>
        <p:nvSpPr>
          <p:cNvPr id="61" name="TextBox 60">
            <a:extLst>
              <a:ext uri="{FF2B5EF4-FFF2-40B4-BE49-F238E27FC236}">
                <a16:creationId xmlns:a16="http://schemas.microsoft.com/office/drawing/2014/main" id="{0350B358-E117-467D-80A9-DB7F27232AAE}"/>
              </a:ext>
            </a:extLst>
          </p:cNvPr>
          <p:cNvSpPr txBox="1"/>
          <p:nvPr/>
        </p:nvSpPr>
        <p:spPr bwMode="gray">
          <a:xfrm>
            <a:off x="449995" y="4986055"/>
            <a:ext cx="9780856" cy="255210"/>
          </a:xfrm>
          <a:prstGeom prst="rect">
            <a:avLst/>
          </a:prstGeom>
          <a:solidFill>
            <a:schemeClr val="accent4"/>
          </a:solidFill>
          <a:ln w="12700">
            <a:solidFill>
              <a:schemeClr val="accent4"/>
            </a:solidFill>
          </a:ln>
        </p:spPr>
        <p:txBody>
          <a:bodyPr wrap="square" lIns="72000" tIns="72000" rIns="72000" bIns="72000" rtlCol="0" anchor="ctr" anchorCtr="0">
            <a:noAutofit/>
          </a:bodyPr>
          <a:lstStyle/>
          <a:p>
            <a:pPr algn="ctr"/>
            <a:r>
              <a:rPr lang="en-GB" dirty="0">
                <a:solidFill>
                  <a:schemeClr val="bg1"/>
                </a:solidFill>
              </a:rPr>
              <a:t>Stakeholders expressed that ideally the pilot would:</a:t>
            </a:r>
          </a:p>
        </p:txBody>
      </p:sp>
      <p:sp>
        <p:nvSpPr>
          <p:cNvPr id="64" name="Icon">
            <a:extLst>
              <a:ext uri="{FF2B5EF4-FFF2-40B4-BE49-F238E27FC236}">
                <a16:creationId xmlns:a16="http://schemas.microsoft.com/office/drawing/2014/main" id="{49D388CB-F8CF-41DE-A542-87D25527E512}"/>
              </a:ext>
            </a:extLst>
          </p:cNvPr>
          <p:cNvSpPr>
            <a:spLocks noChangeAspect="1" noEditPoints="1"/>
          </p:cNvSpPr>
          <p:nvPr/>
        </p:nvSpPr>
        <p:spPr bwMode="auto">
          <a:xfrm>
            <a:off x="627054" y="5340658"/>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65" name="Icon">
            <a:extLst>
              <a:ext uri="{FF2B5EF4-FFF2-40B4-BE49-F238E27FC236}">
                <a16:creationId xmlns:a16="http://schemas.microsoft.com/office/drawing/2014/main" id="{F86665A9-D46F-421A-9D5D-D22274C60CA5}"/>
              </a:ext>
            </a:extLst>
          </p:cNvPr>
          <p:cNvSpPr>
            <a:spLocks noChangeAspect="1" noEditPoints="1"/>
          </p:cNvSpPr>
          <p:nvPr/>
        </p:nvSpPr>
        <p:spPr bwMode="auto">
          <a:xfrm>
            <a:off x="772356" y="5806840"/>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 name="Icon">
            <a:extLst>
              <a:ext uri="{FF2B5EF4-FFF2-40B4-BE49-F238E27FC236}">
                <a16:creationId xmlns:a16="http://schemas.microsoft.com/office/drawing/2014/main" id="{23DCA143-A0A3-4E9E-AC45-D898FDD9B74C}"/>
              </a:ext>
            </a:extLst>
          </p:cNvPr>
          <p:cNvSpPr>
            <a:spLocks noChangeAspect="1" noEditPoints="1"/>
          </p:cNvSpPr>
          <p:nvPr/>
        </p:nvSpPr>
        <p:spPr bwMode="auto">
          <a:xfrm>
            <a:off x="5850221" y="5340658"/>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 name="Icon">
            <a:extLst>
              <a:ext uri="{FF2B5EF4-FFF2-40B4-BE49-F238E27FC236}">
                <a16:creationId xmlns:a16="http://schemas.microsoft.com/office/drawing/2014/main" id="{AEF27BDE-4364-4626-98ED-3529B29128C3}"/>
              </a:ext>
            </a:extLst>
          </p:cNvPr>
          <p:cNvSpPr>
            <a:spLocks noChangeAspect="1" noEditPoints="1"/>
          </p:cNvSpPr>
          <p:nvPr/>
        </p:nvSpPr>
        <p:spPr bwMode="auto">
          <a:xfrm>
            <a:off x="5995523" y="5814138"/>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02471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a:xfrm>
            <a:off x="449999" y="308957"/>
            <a:ext cx="9780859" cy="854226"/>
          </a:xfrm>
        </p:spPr>
        <p:txBody>
          <a:bodyPr/>
          <a:lstStyle/>
          <a:p>
            <a:r>
              <a:rPr lang="en-GB" sz="2000" dirty="0"/>
              <a:t>Perceptions from fieldwork participants on the barriers, current support and ambitions for the pilot in </a:t>
            </a:r>
            <a:r>
              <a:rPr lang="en-GB" sz="2000" b="1" dirty="0"/>
              <a:t>Suffolk</a:t>
            </a:r>
            <a:r>
              <a:rPr lang="en-GB" sz="2000" dirty="0"/>
              <a:t> are summarised below and expanded on in the Suffolk section below (p40 onwards)</a:t>
            </a:r>
          </a:p>
        </p:txBody>
      </p:sp>
      <p:grpSp>
        <p:nvGrpSpPr>
          <p:cNvPr id="8" name="Group 7">
            <a:extLst>
              <a:ext uri="{FF2B5EF4-FFF2-40B4-BE49-F238E27FC236}">
                <a16:creationId xmlns:a16="http://schemas.microsoft.com/office/drawing/2014/main" id="{DC44EC87-5C8C-49A0-9D6A-DC7D5A01A1BF}"/>
              </a:ext>
            </a:extLst>
          </p:cNvPr>
          <p:cNvGrpSpPr/>
          <p:nvPr/>
        </p:nvGrpSpPr>
        <p:grpSpPr bwMode="gray">
          <a:xfrm>
            <a:off x="5465606" y="1266826"/>
            <a:ext cx="4776210" cy="2135272"/>
            <a:chOff x="442912" y="1341438"/>
            <a:chExt cx="5562001" cy="2135272"/>
          </a:xfrm>
        </p:grpSpPr>
        <p:sp>
          <p:nvSpPr>
            <p:cNvPr id="9" name="TextBox 8">
              <a:extLst>
                <a:ext uri="{FF2B5EF4-FFF2-40B4-BE49-F238E27FC236}">
                  <a16:creationId xmlns:a16="http://schemas.microsoft.com/office/drawing/2014/main" id="{CF62C3DE-CC67-4495-926C-CDB4587F09C1}"/>
                </a:ext>
              </a:extLst>
            </p:cNvPr>
            <p:cNvSpPr txBox="1"/>
            <p:nvPr/>
          </p:nvSpPr>
          <p:spPr bwMode="gray">
            <a:xfrm>
              <a:off x="442913" y="1341438"/>
              <a:ext cx="5562000" cy="416213"/>
            </a:xfrm>
            <a:prstGeom prst="rect">
              <a:avLst/>
            </a:prstGeom>
            <a:solidFill>
              <a:schemeClr val="accent1"/>
            </a:solidFill>
            <a:ln w="12700">
              <a:solidFill>
                <a:schemeClr val="accent1"/>
              </a:solidFill>
            </a:ln>
          </p:spPr>
          <p:txBody>
            <a:bodyPr wrap="square" lIns="72000" tIns="72000" rIns="72000" bIns="72000" rtlCol="0" anchor="ctr" anchorCtr="0">
              <a:noAutofit/>
            </a:bodyPr>
            <a:lstStyle/>
            <a:p>
              <a:pPr algn="ctr"/>
              <a:r>
                <a:rPr lang="en-GB" sz="1200" dirty="0">
                  <a:solidFill>
                    <a:schemeClr val="bg1"/>
                  </a:solidFill>
                </a:rPr>
                <a:t>Perceived barriers to maintaining listed places of worship</a:t>
              </a:r>
            </a:p>
          </p:txBody>
        </p:sp>
        <p:sp>
          <p:nvSpPr>
            <p:cNvPr id="10" name="TextBox 9">
              <a:extLst>
                <a:ext uri="{FF2B5EF4-FFF2-40B4-BE49-F238E27FC236}">
                  <a16:creationId xmlns:a16="http://schemas.microsoft.com/office/drawing/2014/main" id="{07AB539F-5616-493B-8C42-9A4AF08B9DED}"/>
                </a:ext>
              </a:extLst>
            </p:cNvPr>
            <p:cNvSpPr txBox="1"/>
            <p:nvPr/>
          </p:nvSpPr>
          <p:spPr bwMode="gray">
            <a:xfrm>
              <a:off x="442912" y="1739100"/>
              <a:ext cx="5562000" cy="1737610"/>
            </a:xfrm>
            <a:prstGeom prst="rect">
              <a:avLst/>
            </a:prstGeom>
            <a:noFill/>
            <a:ln w="12700">
              <a:solidFill>
                <a:schemeClr val="accent1"/>
              </a:solidFill>
            </a:ln>
          </p:spPr>
          <p:txBody>
            <a:bodyPr wrap="square" lIns="72000" tIns="72000" rIns="72000" bIns="72000" rtlCol="0">
              <a:noAutofit/>
            </a:bodyPr>
            <a:lstStyle/>
            <a:p>
              <a:pPr lvl="1"/>
              <a:r>
                <a:rPr lang="en-GB" sz="1100" dirty="0"/>
                <a:t>Lack of available funding required to maintain listed places of worship.</a:t>
              </a:r>
            </a:p>
            <a:p>
              <a:pPr lvl="1"/>
              <a:r>
                <a:rPr lang="en-GB" sz="1100" dirty="0"/>
                <a:t>Payoffs for regular maintenance are long term which makes it difficult for some places of worship to encourage people to engage with this aspect. Volunteers at some places of worship lack the time, skills and motivation to maintain buildings and apply for grants.</a:t>
              </a:r>
            </a:p>
            <a:p>
              <a:pPr lvl="1"/>
              <a:r>
                <a:rPr lang="en-GB" sz="1100" dirty="0"/>
                <a:t>Places of worship can be put off by upfront feasibility costs and uncertainty around whether funding applications will succeed.</a:t>
              </a:r>
            </a:p>
            <a:p>
              <a:pPr lvl="1"/>
              <a:r>
                <a:rPr lang="en-GB" sz="1100" dirty="0"/>
                <a:t>Nature of listed buildings makes maintenance difficult (for example, access to parts of the building can be challenging).</a:t>
              </a:r>
            </a:p>
            <a:p>
              <a:pPr lvl="1"/>
              <a:endParaRPr lang="en-GB" sz="1100" dirty="0"/>
            </a:p>
            <a:p>
              <a:pPr marL="0" lvl="1" indent="0">
                <a:buNone/>
              </a:pPr>
              <a:endParaRPr lang="en-GB" sz="1100" dirty="0"/>
            </a:p>
          </p:txBody>
        </p:sp>
      </p:grpSp>
      <p:grpSp>
        <p:nvGrpSpPr>
          <p:cNvPr id="11" name="Group 10">
            <a:extLst>
              <a:ext uri="{FF2B5EF4-FFF2-40B4-BE49-F238E27FC236}">
                <a16:creationId xmlns:a16="http://schemas.microsoft.com/office/drawing/2014/main" id="{A649600F-E8EC-44B8-9DB2-6D13212AB9D0}"/>
              </a:ext>
            </a:extLst>
          </p:cNvPr>
          <p:cNvGrpSpPr/>
          <p:nvPr/>
        </p:nvGrpSpPr>
        <p:grpSpPr bwMode="gray">
          <a:xfrm>
            <a:off x="449999" y="1266826"/>
            <a:ext cx="4776209" cy="2135271"/>
            <a:chOff x="442913" y="1341438"/>
            <a:chExt cx="5562000" cy="2135271"/>
          </a:xfrm>
        </p:grpSpPr>
        <p:sp>
          <p:nvSpPr>
            <p:cNvPr id="12" name="TextBox 11">
              <a:extLst>
                <a:ext uri="{FF2B5EF4-FFF2-40B4-BE49-F238E27FC236}">
                  <a16:creationId xmlns:a16="http://schemas.microsoft.com/office/drawing/2014/main" id="{CE689CC8-406E-4636-B442-2FA5B7CF476A}"/>
                </a:ext>
              </a:extLst>
            </p:cNvPr>
            <p:cNvSpPr txBox="1"/>
            <p:nvPr/>
          </p:nvSpPr>
          <p:spPr bwMode="gray">
            <a:xfrm>
              <a:off x="442913" y="1341438"/>
              <a:ext cx="5562000" cy="40266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200" dirty="0"/>
                <a:t>Perceived barriers to community engagement </a:t>
              </a:r>
            </a:p>
          </p:txBody>
        </p:sp>
        <p:sp>
          <p:nvSpPr>
            <p:cNvPr id="13" name="TextBox 12">
              <a:extLst>
                <a:ext uri="{FF2B5EF4-FFF2-40B4-BE49-F238E27FC236}">
                  <a16:creationId xmlns:a16="http://schemas.microsoft.com/office/drawing/2014/main" id="{B4F97119-6796-49AC-83F7-D77CAA96C638}"/>
                </a:ext>
              </a:extLst>
            </p:cNvPr>
            <p:cNvSpPr txBox="1"/>
            <p:nvPr/>
          </p:nvSpPr>
          <p:spPr bwMode="gray">
            <a:xfrm>
              <a:off x="442913" y="1757650"/>
              <a:ext cx="5562000" cy="1719059"/>
            </a:xfrm>
            <a:prstGeom prst="rect">
              <a:avLst/>
            </a:prstGeom>
            <a:noFill/>
            <a:ln w="12700">
              <a:solidFill>
                <a:schemeClr val="accent1"/>
              </a:solidFill>
            </a:ln>
          </p:spPr>
          <p:txBody>
            <a:bodyPr wrap="square" lIns="72000" tIns="72000" rIns="72000" bIns="72000" rtlCol="0" anchor="ctr">
              <a:noAutofit/>
            </a:bodyPr>
            <a:lstStyle/>
            <a:p>
              <a:pPr lvl="1"/>
              <a:r>
                <a:rPr lang="en-GB" sz="1100" dirty="0"/>
                <a:t>Some places of worship lack funding, which means facilities are not sufficiently maintained to host community engagement activities.</a:t>
              </a:r>
            </a:p>
            <a:p>
              <a:pPr lvl="1"/>
              <a:r>
                <a:rPr lang="en-GB" sz="1100" dirty="0"/>
                <a:t>There are limited central support structures to help congregations engage with communities.</a:t>
              </a:r>
            </a:p>
            <a:p>
              <a:pPr lvl="1"/>
              <a:r>
                <a:rPr lang="en-GB" sz="1100" dirty="0"/>
                <a:t>Some place of worship volunteers lack the time and knowledge to reach out to the community.</a:t>
              </a:r>
            </a:p>
            <a:p>
              <a:pPr lvl="1"/>
              <a:r>
                <a:rPr lang="en-GB" sz="1100" dirty="0"/>
                <a:t>Prevailing culture in certain places of worship does not encourage engagement with the community.</a:t>
              </a:r>
            </a:p>
          </p:txBody>
        </p:sp>
      </p:grpSp>
      <p:grpSp>
        <p:nvGrpSpPr>
          <p:cNvPr id="14" name="Group 13">
            <a:extLst>
              <a:ext uri="{FF2B5EF4-FFF2-40B4-BE49-F238E27FC236}">
                <a16:creationId xmlns:a16="http://schemas.microsoft.com/office/drawing/2014/main" id="{6BF8D80F-C6C0-4DAA-9894-86B6DCC65657}"/>
              </a:ext>
            </a:extLst>
          </p:cNvPr>
          <p:cNvGrpSpPr/>
          <p:nvPr/>
        </p:nvGrpSpPr>
        <p:grpSpPr bwMode="gray">
          <a:xfrm>
            <a:off x="449999" y="3601173"/>
            <a:ext cx="4776209" cy="1580554"/>
            <a:chOff x="442913" y="1341439"/>
            <a:chExt cx="5562000" cy="1580554"/>
          </a:xfrm>
        </p:grpSpPr>
        <p:sp>
          <p:nvSpPr>
            <p:cNvPr id="15" name="TextBox 14">
              <a:extLst>
                <a:ext uri="{FF2B5EF4-FFF2-40B4-BE49-F238E27FC236}">
                  <a16:creationId xmlns:a16="http://schemas.microsoft.com/office/drawing/2014/main" id="{10010652-F865-4958-AD19-C08D55334975}"/>
                </a:ext>
              </a:extLst>
            </p:cNvPr>
            <p:cNvSpPr txBox="1"/>
            <p:nvPr/>
          </p:nvSpPr>
          <p:spPr bwMode="gray">
            <a:xfrm>
              <a:off x="442913" y="1341439"/>
              <a:ext cx="5562000" cy="250391"/>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fontAlgn="auto">
                <a:lnSpc>
                  <a:spcPct val="100000"/>
                </a:lnSpc>
                <a:buClrTx/>
                <a:buSzTx/>
                <a:tabLst/>
                <a:defRPr kumimoji="0" sz="1600" b="0" i="0" u="none" strike="noStrike" cap="none" spc="0" normalizeH="0" baseline="0">
                  <a:ln>
                    <a:noFill/>
                  </a:ln>
                  <a:solidFill>
                    <a:prstClr val="white"/>
                  </a:solidFill>
                  <a:effectLst/>
                  <a:uLnTx/>
                  <a:uFillTx/>
                  <a:latin typeface="Arial"/>
                </a:defRPr>
              </a:lvl1pPr>
            </a:lstStyle>
            <a:p>
              <a:pPr algn="ctr"/>
              <a:r>
                <a:rPr lang="en-GB" sz="1400" dirty="0"/>
                <a:t>Availability of wider support</a:t>
              </a:r>
            </a:p>
          </p:txBody>
        </p:sp>
        <p:sp>
          <p:nvSpPr>
            <p:cNvPr id="16" name="TextBox 15">
              <a:extLst>
                <a:ext uri="{FF2B5EF4-FFF2-40B4-BE49-F238E27FC236}">
                  <a16:creationId xmlns:a16="http://schemas.microsoft.com/office/drawing/2014/main" id="{177F8789-1375-4FAB-B622-1004D7FAE002}"/>
                </a:ext>
              </a:extLst>
            </p:cNvPr>
            <p:cNvSpPr txBox="1"/>
            <p:nvPr/>
          </p:nvSpPr>
          <p:spPr bwMode="gray">
            <a:xfrm>
              <a:off x="442913" y="1591830"/>
              <a:ext cx="5562000" cy="1330163"/>
            </a:xfrm>
            <a:prstGeom prst="rect">
              <a:avLst/>
            </a:prstGeom>
            <a:noFill/>
            <a:ln w="12700">
              <a:solidFill>
                <a:schemeClr val="accent1"/>
              </a:solidFill>
            </a:ln>
          </p:spPr>
          <p:txBody>
            <a:bodyPr wrap="square" lIns="72000" tIns="72000" rIns="72000" bIns="72000" rtlCol="0" anchor="ctr">
              <a:noAutofit/>
            </a:bodyPr>
            <a:lstStyle/>
            <a:p>
              <a:pPr lvl="1"/>
              <a:r>
                <a:rPr lang="en-GB" sz="1100" dirty="0"/>
                <a:t>The </a:t>
              </a:r>
              <a:r>
                <a:rPr lang="en-GB" sz="1100" dirty="0">
                  <a:solidFill>
                    <a:srgbClr val="37424A"/>
                  </a:solidFill>
                </a:rPr>
                <a:t>St. Edmundsbury and Ipswich Diocese </a:t>
              </a:r>
              <a:r>
                <a:rPr lang="en-GB" sz="1100" dirty="0"/>
                <a:t>is running workshops in the summer of 2019 on using listed places of worship for community use, and the Methodist Church has a national programme to encourage congregations to engage with wider communities.</a:t>
              </a:r>
            </a:p>
            <a:p>
              <a:pPr lvl="1"/>
              <a:r>
                <a:rPr lang="en-GB" sz="1100" dirty="0"/>
                <a:t>Support is spread thinly because of the number of listed places of worship. Increased guidance and resources are needed to develop community engagement.</a:t>
              </a:r>
            </a:p>
          </p:txBody>
        </p:sp>
      </p:grpSp>
      <p:graphicFrame>
        <p:nvGraphicFramePr>
          <p:cNvPr id="23" name="Table 22">
            <a:extLst>
              <a:ext uri="{FF2B5EF4-FFF2-40B4-BE49-F238E27FC236}">
                <a16:creationId xmlns:a16="http://schemas.microsoft.com/office/drawing/2014/main" id="{BA40AFFC-DC1E-4BA5-9498-DFC1A3203987}"/>
              </a:ext>
            </a:extLst>
          </p:cNvPr>
          <p:cNvGraphicFramePr>
            <a:graphicFrameLocks noGrp="1"/>
          </p:cNvGraphicFramePr>
          <p:nvPr>
            <p:extLst/>
          </p:nvPr>
        </p:nvGraphicFramePr>
        <p:xfrm>
          <a:off x="449999" y="6225718"/>
          <a:ext cx="9780858" cy="868281"/>
        </p:xfrm>
        <a:graphic>
          <a:graphicData uri="http://schemas.openxmlformats.org/drawingml/2006/table">
            <a:tbl>
              <a:tblPr>
                <a:tableStyleId>{2D5ABB26-0587-4C30-8999-92F81FD0307C}</a:tableStyleId>
              </a:tblPr>
              <a:tblGrid>
                <a:gridCol w="9780858">
                  <a:extLst>
                    <a:ext uri="{9D8B030D-6E8A-4147-A177-3AD203B41FA5}">
                      <a16:colId xmlns:a16="http://schemas.microsoft.com/office/drawing/2014/main" val="20000"/>
                    </a:ext>
                  </a:extLst>
                </a:gridCol>
              </a:tblGrid>
              <a:tr h="311272">
                <a:tc>
                  <a:txBody>
                    <a:bodyPr/>
                    <a:lstStyle/>
                    <a:p>
                      <a:pPr marL="0" marR="0" indent="0" algn="l" defTabSz="914342" rtl="0" eaLnBrk="1" fontAlgn="auto" latinLnBrk="0" hangingPunct="1">
                        <a:lnSpc>
                          <a:spcPts val="2000"/>
                        </a:lnSpc>
                        <a:spcBef>
                          <a:spcPts val="0"/>
                        </a:spcBef>
                        <a:spcAft>
                          <a:spcPts val="0"/>
                        </a:spcAft>
                        <a:buClrTx/>
                        <a:buSzTx/>
                        <a:buFont typeface="Arial" panose="05020102010507070707" pitchFamily="18" charset="2"/>
                        <a:buNone/>
                        <a:tabLst/>
                        <a:defRPr/>
                      </a:pPr>
                      <a:r>
                        <a:rPr lang="en-GB" sz="4800" baseline="-38000" dirty="0">
                          <a:solidFill>
                            <a:schemeClr val="accent4"/>
                          </a:solidFill>
                          <a:latin typeface="Arial Black" panose="020B0A04020102020204" pitchFamily="34" charset="0"/>
                        </a:rPr>
                        <a:t>“</a:t>
                      </a:r>
                    </a:p>
                  </a:txBody>
                  <a:tcPr marL="0" marR="0">
                    <a:lnB w="190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617">
                <a:tc>
                  <a:txBody>
                    <a:bodyPr/>
                    <a:lstStyle/>
                    <a:p>
                      <a:pPr lvl="0"/>
                      <a:r>
                        <a:rPr lang="en-GB" sz="1100" kern="1200" dirty="0">
                          <a:solidFill>
                            <a:schemeClr val="tx1"/>
                          </a:solidFill>
                          <a:effectLst/>
                          <a:latin typeface="+mn-lt"/>
                          <a:ea typeface="+mn-ea"/>
                          <a:cs typeface="+mn-cs"/>
                        </a:rPr>
                        <a:t>Without the support of something like the Taylor pilot, a number of churches would have to close. The closure of churches would be damaging for rural communities where people can feel very isolated. With other facilities closing, the church is often the only community space available. </a:t>
                      </a:r>
                      <a:r>
                        <a:rPr lang="en-GB" sz="1000" kern="1200" dirty="0">
                          <a:solidFill>
                            <a:schemeClr val="tx1"/>
                          </a:solidFill>
                          <a:effectLst/>
                          <a:latin typeface="+mn-lt"/>
                          <a:ea typeface="+mn-ea"/>
                          <a:cs typeface="+mn-cs"/>
                        </a:rPr>
                        <a:t>– </a:t>
                      </a:r>
                      <a:r>
                        <a:rPr lang="en-GB" sz="1000" i="1" kern="1200" dirty="0">
                          <a:solidFill>
                            <a:schemeClr val="tx1"/>
                          </a:solidFill>
                          <a:effectLst/>
                          <a:latin typeface="+mn-lt"/>
                          <a:ea typeface="+mn-ea"/>
                          <a:cs typeface="+mn-cs"/>
                        </a:rPr>
                        <a:t>Fieldwork participant</a:t>
                      </a:r>
                      <a:endParaRPr lang="en-GB" sz="1050" kern="1200" noProof="0" dirty="0">
                        <a:solidFill>
                          <a:schemeClr val="tx1"/>
                        </a:solidFill>
                        <a:effectLst/>
                        <a:latin typeface="+mn-lt"/>
                        <a:ea typeface="+mn-ea"/>
                        <a:cs typeface="+mn-cs"/>
                      </a:endParaRPr>
                    </a:p>
                  </a:txBody>
                  <a:tcPr marL="0" marR="0" marT="72000" marB="72000">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0" name="AutoShape 13">
            <a:extLst>
              <a:ext uri="{FF2B5EF4-FFF2-40B4-BE49-F238E27FC236}">
                <a16:creationId xmlns:a16="http://schemas.microsoft.com/office/drawing/2014/main" id="{42B948E1-FEE4-4CE5-A3A1-59CE25D088FD}"/>
              </a:ext>
            </a:extLst>
          </p:cNvPr>
          <p:cNvSpPr>
            <a:spLocks noChangeArrowheads="1"/>
          </p:cNvSpPr>
          <p:nvPr/>
        </p:nvSpPr>
        <p:spPr bwMode="gray">
          <a:xfrm rot="16200000" flipH="1" flipV="1">
            <a:off x="2773893" y="3194785"/>
            <a:ext cx="12841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41" name="AutoShape 13">
            <a:extLst>
              <a:ext uri="{FF2B5EF4-FFF2-40B4-BE49-F238E27FC236}">
                <a16:creationId xmlns:a16="http://schemas.microsoft.com/office/drawing/2014/main" id="{3C330DE5-5725-4985-A9A9-2FC004F4EB7F}"/>
              </a:ext>
            </a:extLst>
          </p:cNvPr>
          <p:cNvSpPr>
            <a:spLocks noChangeArrowheads="1"/>
          </p:cNvSpPr>
          <p:nvPr/>
        </p:nvSpPr>
        <p:spPr bwMode="gray">
          <a:xfrm rot="16200000" flipH="1" flipV="1">
            <a:off x="7789504" y="3194785"/>
            <a:ext cx="128415" cy="603251"/>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42" name="Icon">
            <a:extLst>
              <a:ext uri="{FF2B5EF4-FFF2-40B4-BE49-F238E27FC236}">
                <a16:creationId xmlns:a16="http://schemas.microsoft.com/office/drawing/2014/main" id="{22A8CB33-5167-48E1-A5DC-BA106E328B91}"/>
              </a:ext>
            </a:extLst>
          </p:cNvPr>
          <p:cNvSpPr>
            <a:spLocks noChangeAspect="1" noEditPoints="1"/>
          </p:cNvSpPr>
          <p:nvPr/>
        </p:nvSpPr>
        <p:spPr bwMode="auto">
          <a:xfrm>
            <a:off x="529939" y="1322243"/>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3" name="Icon">
            <a:extLst>
              <a:ext uri="{FF2B5EF4-FFF2-40B4-BE49-F238E27FC236}">
                <a16:creationId xmlns:a16="http://schemas.microsoft.com/office/drawing/2014/main" id="{CCAAEA5B-C903-4AD1-AB94-3F1A4579110D}"/>
              </a:ext>
            </a:extLst>
          </p:cNvPr>
          <p:cNvSpPr>
            <a:spLocks noChangeAspect="1" noEditPoints="1"/>
          </p:cNvSpPr>
          <p:nvPr/>
        </p:nvSpPr>
        <p:spPr bwMode="auto">
          <a:xfrm>
            <a:off x="4607794" y="1317647"/>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4" name="Icon">
            <a:extLst>
              <a:ext uri="{FF2B5EF4-FFF2-40B4-BE49-F238E27FC236}">
                <a16:creationId xmlns:a16="http://schemas.microsoft.com/office/drawing/2014/main" id="{28F33379-8C97-4E4E-865A-8B6310F61772}"/>
              </a:ext>
            </a:extLst>
          </p:cNvPr>
          <p:cNvSpPr>
            <a:spLocks noChangeAspect="1" noEditPoints="1"/>
          </p:cNvSpPr>
          <p:nvPr/>
        </p:nvSpPr>
        <p:spPr bwMode="auto">
          <a:xfrm>
            <a:off x="5629070" y="1319796"/>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5" name="Icon">
            <a:extLst>
              <a:ext uri="{FF2B5EF4-FFF2-40B4-BE49-F238E27FC236}">
                <a16:creationId xmlns:a16="http://schemas.microsoft.com/office/drawing/2014/main" id="{068AC69F-A398-4DD2-A4A6-381D1F496C21}"/>
              </a:ext>
            </a:extLst>
          </p:cNvPr>
          <p:cNvSpPr>
            <a:spLocks noChangeAspect="1" noEditPoints="1"/>
          </p:cNvSpPr>
          <p:nvPr/>
        </p:nvSpPr>
        <p:spPr bwMode="auto">
          <a:xfrm>
            <a:off x="9785927" y="1296611"/>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nvGrpSpPr>
          <p:cNvPr id="53" name="Group 52">
            <a:extLst>
              <a:ext uri="{FF2B5EF4-FFF2-40B4-BE49-F238E27FC236}">
                <a16:creationId xmlns:a16="http://schemas.microsoft.com/office/drawing/2014/main" id="{C15E22DD-D6F8-4184-94D9-E7CF043AB80D}"/>
              </a:ext>
            </a:extLst>
          </p:cNvPr>
          <p:cNvGrpSpPr/>
          <p:nvPr/>
        </p:nvGrpSpPr>
        <p:grpSpPr bwMode="gray">
          <a:xfrm>
            <a:off x="5454649" y="3601173"/>
            <a:ext cx="4776209" cy="1580554"/>
            <a:chOff x="442913" y="1341439"/>
            <a:chExt cx="5562000" cy="1580554"/>
          </a:xfrm>
        </p:grpSpPr>
        <p:sp>
          <p:nvSpPr>
            <p:cNvPr id="54" name="TextBox 53">
              <a:extLst>
                <a:ext uri="{FF2B5EF4-FFF2-40B4-BE49-F238E27FC236}">
                  <a16:creationId xmlns:a16="http://schemas.microsoft.com/office/drawing/2014/main" id="{2625D3B0-3E83-46B7-8883-37A2AE2B1315}"/>
                </a:ext>
              </a:extLst>
            </p:cNvPr>
            <p:cNvSpPr txBox="1"/>
            <p:nvPr/>
          </p:nvSpPr>
          <p:spPr bwMode="gray">
            <a:xfrm>
              <a:off x="442913" y="1341439"/>
              <a:ext cx="5562000" cy="25039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algn="ctr">
                <a:defRPr sz="1600">
                  <a:solidFill>
                    <a:schemeClr val="bg1"/>
                  </a:solidFill>
                </a:defRPr>
              </a:lvl1pPr>
            </a:lstStyle>
            <a:p>
              <a:r>
                <a:rPr lang="en-GB" sz="1400" dirty="0"/>
                <a:t>Availability of wider support</a:t>
              </a:r>
            </a:p>
          </p:txBody>
        </p:sp>
        <p:sp>
          <p:nvSpPr>
            <p:cNvPr id="55" name="TextBox 54">
              <a:extLst>
                <a:ext uri="{FF2B5EF4-FFF2-40B4-BE49-F238E27FC236}">
                  <a16:creationId xmlns:a16="http://schemas.microsoft.com/office/drawing/2014/main" id="{80E4B9B5-7E8F-4752-BF85-497996072759}"/>
                </a:ext>
              </a:extLst>
            </p:cNvPr>
            <p:cNvSpPr txBox="1"/>
            <p:nvPr/>
          </p:nvSpPr>
          <p:spPr bwMode="gray">
            <a:xfrm>
              <a:off x="442913" y="1591830"/>
              <a:ext cx="5562000" cy="1330163"/>
            </a:xfrm>
            <a:prstGeom prst="rect">
              <a:avLst/>
            </a:prstGeom>
            <a:noFill/>
            <a:ln w="12700">
              <a:solidFill>
                <a:schemeClr val="accent1"/>
              </a:solidFill>
            </a:ln>
          </p:spPr>
          <p:txBody>
            <a:bodyPr wrap="square" lIns="72000" tIns="72000" rIns="72000" bIns="72000" rtlCol="0" anchor="ctr">
              <a:noAutofit/>
            </a:bodyPr>
            <a:lstStyle/>
            <a:p>
              <a:pPr lvl="1"/>
              <a:r>
                <a:rPr lang="en-GB" sz="1100" dirty="0"/>
                <a:t>NLHF is the main large funder while the Suffolk Historic Churches Trust  provides an important source of smaller grants locally.</a:t>
              </a:r>
            </a:p>
            <a:p>
              <a:pPr lvl="1"/>
              <a:r>
                <a:rPr lang="en-GB" sz="1100" dirty="0"/>
                <a:t>Methodist connexional fund helps under resourced churches.</a:t>
              </a:r>
            </a:p>
            <a:p>
              <a:pPr lvl="1"/>
              <a:r>
                <a:rPr lang="en-GB" sz="1100" dirty="0"/>
                <a:t>Church of England and Methodist teams provide some support but this is limited and has to be reactionary due to resource constraints.</a:t>
              </a:r>
            </a:p>
          </p:txBody>
        </p:sp>
      </p:grpSp>
      <p:graphicFrame>
        <p:nvGraphicFramePr>
          <p:cNvPr id="63" name="Table 62">
            <a:extLst>
              <a:ext uri="{FF2B5EF4-FFF2-40B4-BE49-F238E27FC236}">
                <a16:creationId xmlns:a16="http://schemas.microsoft.com/office/drawing/2014/main" id="{93B4CCF8-2803-4F61-BCD9-094D6A3BE5B4}"/>
              </a:ext>
            </a:extLst>
          </p:cNvPr>
          <p:cNvGraphicFramePr>
            <a:graphicFrameLocks noGrp="1"/>
          </p:cNvGraphicFramePr>
          <p:nvPr>
            <p:extLst/>
          </p:nvPr>
        </p:nvGraphicFramePr>
        <p:xfrm>
          <a:off x="476122" y="5252056"/>
          <a:ext cx="9791823" cy="1127760"/>
        </p:xfrm>
        <a:graphic>
          <a:graphicData uri="http://schemas.openxmlformats.org/drawingml/2006/table">
            <a:tbl>
              <a:tblPr firstRow="1" bandRow="1">
                <a:tableStyleId>{CEF6447A-24EA-4742-A8FB-1DF080B5CEFA}</a:tableStyleId>
              </a:tblPr>
              <a:tblGrid>
                <a:gridCol w="1137473">
                  <a:extLst>
                    <a:ext uri="{9D8B030D-6E8A-4147-A177-3AD203B41FA5}">
                      <a16:colId xmlns:a16="http://schemas.microsoft.com/office/drawing/2014/main" val="3643980439"/>
                    </a:ext>
                  </a:extLst>
                </a:gridCol>
                <a:gridCol w="4022323">
                  <a:extLst>
                    <a:ext uri="{9D8B030D-6E8A-4147-A177-3AD203B41FA5}">
                      <a16:colId xmlns:a16="http://schemas.microsoft.com/office/drawing/2014/main" val="3196960547"/>
                    </a:ext>
                  </a:extLst>
                </a:gridCol>
                <a:gridCol w="970905">
                  <a:extLst>
                    <a:ext uri="{9D8B030D-6E8A-4147-A177-3AD203B41FA5}">
                      <a16:colId xmlns:a16="http://schemas.microsoft.com/office/drawing/2014/main" val="2443589976"/>
                    </a:ext>
                  </a:extLst>
                </a:gridCol>
                <a:gridCol w="3661122">
                  <a:extLst>
                    <a:ext uri="{9D8B030D-6E8A-4147-A177-3AD203B41FA5}">
                      <a16:colId xmlns:a16="http://schemas.microsoft.com/office/drawing/2014/main" val="115449179"/>
                    </a:ext>
                  </a:extLst>
                </a:gridCol>
              </a:tblGrid>
              <a:tr h="232593">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36456004"/>
                  </a:ext>
                </a:extLst>
              </a:tr>
              <a:tr h="403323">
                <a:tc>
                  <a:txBody>
                    <a:bodyPr/>
                    <a:lstStyle/>
                    <a:p>
                      <a:endParaRPr lang="en-GB" dirty="0"/>
                    </a:p>
                  </a:txBody>
                  <a:tcPr/>
                </a:tc>
                <a:tc>
                  <a:txBody>
                    <a:bodyPr/>
                    <a:lstStyle/>
                    <a:p>
                      <a:r>
                        <a:rPr lang="en-GB" sz="1100" dirty="0"/>
                        <a:t>Increased understanding of what community engagement means</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t>Build awareness of existing help to improve community engagement</a:t>
                      </a:r>
                    </a:p>
                  </a:txBody>
                  <a:tcPr anchor="ctr"/>
                </a:tc>
                <a:extLst>
                  <a:ext uri="{0D108BD9-81ED-4DB2-BD59-A6C34878D82A}">
                    <a16:rowId xmlns:a16="http://schemas.microsoft.com/office/drawing/2014/main" val="2169026347"/>
                  </a:ext>
                </a:extLst>
              </a:tr>
              <a:tr h="369985">
                <a:tc>
                  <a:txBody>
                    <a:bodyPr/>
                    <a:lstStyle/>
                    <a:p>
                      <a:endParaRPr lang="en-GB" dirty="0"/>
                    </a:p>
                  </a:txBody>
                  <a:tcPr/>
                </a:tc>
                <a:tc>
                  <a:txBody>
                    <a:bodyPr/>
                    <a:lstStyle/>
                    <a:p>
                      <a:r>
                        <a:rPr lang="en-GB" sz="1100" dirty="0"/>
                        <a:t>Encourage a culture of on-going maintenance to reduce future bills</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sz="1100" dirty="0"/>
                        <a:t>The fund should drive demand for regular maintenance and provide financial support</a:t>
                      </a:r>
                    </a:p>
                  </a:txBody>
                  <a:tcPr anchor="ctr"/>
                </a:tc>
                <a:extLst>
                  <a:ext uri="{0D108BD9-81ED-4DB2-BD59-A6C34878D82A}">
                    <a16:rowId xmlns:a16="http://schemas.microsoft.com/office/drawing/2014/main" val="2096313268"/>
                  </a:ext>
                </a:extLst>
              </a:tr>
            </a:tbl>
          </a:graphicData>
        </a:graphic>
      </p:graphicFrame>
      <p:sp>
        <p:nvSpPr>
          <p:cNvPr id="61" name="TextBox 60">
            <a:extLst>
              <a:ext uri="{FF2B5EF4-FFF2-40B4-BE49-F238E27FC236}">
                <a16:creationId xmlns:a16="http://schemas.microsoft.com/office/drawing/2014/main" id="{0350B358-E117-467D-80A9-DB7F27232AAE}"/>
              </a:ext>
            </a:extLst>
          </p:cNvPr>
          <p:cNvSpPr txBox="1"/>
          <p:nvPr/>
        </p:nvSpPr>
        <p:spPr bwMode="gray">
          <a:xfrm>
            <a:off x="449999" y="5255315"/>
            <a:ext cx="9780858" cy="255210"/>
          </a:xfrm>
          <a:prstGeom prst="rect">
            <a:avLst/>
          </a:prstGeom>
          <a:solidFill>
            <a:schemeClr val="accent4"/>
          </a:solidFill>
          <a:ln w="12700">
            <a:solidFill>
              <a:schemeClr val="accent4"/>
            </a:solidFill>
          </a:ln>
        </p:spPr>
        <p:txBody>
          <a:bodyPr wrap="square" lIns="72000" tIns="72000" rIns="72000" bIns="72000" rtlCol="0" anchor="ctr" anchorCtr="0">
            <a:noAutofit/>
          </a:bodyPr>
          <a:lstStyle/>
          <a:p>
            <a:pPr algn="ctr"/>
            <a:r>
              <a:rPr lang="en-GB" dirty="0">
                <a:solidFill>
                  <a:schemeClr val="bg1"/>
                </a:solidFill>
              </a:rPr>
              <a:t>Stakeholders expressed that ideally the pilot would:</a:t>
            </a:r>
          </a:p>
        </p:txBody>
      </p:sp>
      <p:sp>
        <p:nvSpPr>
          <p:cNvPr id="64" name="Icon">
            <a:extLst>
              <a:ext uri="{FF2B5EF4-FFF2-40B4-BE49-F238E27FC236}">
                <a16:creationId xmlns:a16="http://schemas.microsoft.com/office/drawing/2014/main" id="{49D388CB-F8CF-41DE-A542-87D25527E512}"/>
              </a:ext>
            </a:extLst>
          </p:cNvPr>
          <p:cNvSpPr>
            <a:spLocks noChangeAspect="1" noEditPoints="1"/>
          </p:cNvSpPr>
          <p:nvPr/>
        </p:nvSpPr>
        <p:spPr bwMode="auto">
          <a:xfrm>
            <a:off x="627054" y="5552249"/>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65" name="Icon">
            <a:extLst>
              <a:ext uri="{FF2B5EF4-FFF2-40B4-BE49-F238E27FC236}">
                <a16:creationId xmlns:a16="http://schemas.microsoft.com/office/drawing/2014/main" id="{F86665A9-D46F-421A-9D5D-D22274C60CA5}"/>
              </a:ext>
            </a:extLst>
          </p:cNvPr>
          <p:cNvSpPr>
            <a:spLocks noChangeAspect="1" noEditPoints="1"/>
          </p:cNvSpPr>
          <p:nvPr/>
        </p:nvSpPr>
        <p:spPr bwMode="auto">
          <a:xfrm>
            <a:off x="772356" y="6018431"/>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9" name="Icon">
            <a:extLst>
              <a:ext uri="{FF2B5EF4-FFF2-40B4-BE49-F238E27FC236}">
                <a16:creationId xmlns:a16="http://schemas.microsoft.com/office/drawing/2014/main" id="{23DCA143-A0A3-4E9E-AC45-D898FDD9B74C}"/>
              </a:ext>
            </a:extLst>
          </p:cNvPr>
          <p:cNvSpPr>
            <a:spLocks noChangeAspect="1" noEditPoints="1"/>
          </p:cNvSpPr>
          <p:nvPr/>
        </p:nvSpPr>
        <p:spPr bwMode="auto">
          <a:xfrm>
            <a:off x="5850221" y="5552249"/>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0" name="Icon">
            <a:extLst>
              <a:ext uri="{FF2B5EF4-FFF2-40B4-BE49-F238E27FC236}">
                <a16:creationId xmlns:a16="http://schemas.microsoft.com/office/drawing/2014/main" id="{AEF27BDE-4364-4626-98ED-3529B29128C3}"/>
              </a:ext>
            </a:extLst>
          </p:cNvPr>
          <p:cNvSpPr>
            <a:spLocks noChangeAspect="1" noEditPoints="1"/>
          </p:cNvSpPr>
          <p:nvPr/>
        </p:nvSpPr>
        <p:spPr bwMode="auto">
          <a:xfrm>
            <a:off x="5995523" y="6025729"/>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253531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AF0E3-A167-41BC-8B72-733099C77AE3}"/>
              </a:ext>
            </a:extLst>
          </p:cNvPr>
          <p:cNvSpPr/>
          <p:nvPr/>
        </p:nvSpPr>
        <p:spPr>
          <a:xfrm>
            <a:off x="1862478" y="2887208"/>
            <a:ext cx="6966856" cy="1785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3600" dirty="0">
                <a:solidFill>
                  <a:schemeClr val="bg1"/>
                </a:solidFill>
              </a:rPr>
              <a:t>The Greater Manchester pilot area</a:t>
            </a:r>
          </a:p>
        </p:txBody>
      </p:sp>
    </p:spTree>
    <p:extLst>
      <p:ext uri="{BB962C8B-B14F-4D97-AF65-F5344CB8AC3E}">
        <p14:creationId xmlns:p14="http://schemas.microsoft.com/office/powerpoint/2010/main" val="250189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773E8B-FE07-4904-820D-E171CE2442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3" b="1816"/>
          <a:stretch/>
        </p:blipFill>
        <p:spPr>
          <a:xfrm>
            <a:off x="1167530" y="1250414"/>
            <a:ext cx="8345797" cy="5736384"/>
          </a:xfrm>
          <a:prstGeom prst="rect">
            <a:avLst/>
          </a:prstGeom>
        </p:spPr>
      </p:pic>
      <p:sp>
        <p:nvSpPr>
          <p:cNvPr id="2" name="Title 1">
            <a:extLst>
              <a:ext uri="{FF2B5EF4-FFF2-40B4-BE49-F238E27FC236}">
                <a16:creationId xmlns:a16="http://schemas.microsoft.com/office/drawing/2014/main" id="{FEB7B890-8A84-4EA6-B40A-052413A01891}"/>
              </a:ext>
            </a:extLst>
          </p:cNvPr>
          <p:cNvSpPr>
            <a:spLocks noGrp="1"/>
          </p:cNvSpPr>
          <p:nvPr>
            <p:ph type="title"/>
          </p:nvPr>
        </p:nvSpPr>
        <p:spPr/>
        <p:txBody>
          <a:bodyPr/>
          <a:lstStyle/>
          <a:p>
            <a:r>
              <a:rPr lang="en-GB" dirty="0"/>
              <a:t>There are 331 listed places of worship in Greater Manchester</a:t>
            </a:r>
          </a:p>
        </p:txBody>
      </p:sp>
      <p:sp>
        <p:nvSpPr>
          <p:cNvPr id="4" name="Content Placeholder 22">
            <a:extLst>
              <a:ext uri="{FF2B5EF4-FFF2-40B4-BE49-F238E27FC236}">
                <a16:creationId xmlns:a16="http://schemas.microsoft.com/office/drawing/2014/main" id="{F510BB72-2237-48D5-89D7-526E3046CA46}"/>
              </a:ext>
            </a:extLst>
          </p:cNvPr>
          <p:cNvSpPr txBox="1">
            <a:spLocks/>
          </p:cNvSpPr>
          <p:nvPr/>
        </p:nvSpPr>
        <p:spPr bwMode="gray">
          <a:xfrm>
            <a:off x="9089185" y="6899177"/>
            <a:ext cx="1323079" cy="175242"/>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Source: Historic England</a:t>
            </a:r>
          </a:p>
        </p:txBody>
      </p:sp>
    </p:spTree>
    <p:extLst>
      <p:ext uri="{BB962C8B-B14F-4D97-AF65-F5344CB8AC3E}">
        <p14:creationId xmlns:p14="http://schemas.microsoft.com/office/powerpoint/2010/main" val="435111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31799"/>
            <a:ext cx="9780859" cy="775301"/>
          </a:xfrm>
        </p:spPr>
        <p:txBody>
          <a:bodyPr/>
          <a:lstStyle/>
          <a:p>
            <a:r>
              <a:rPr lang="en-GB" dirty="0"/>
              <a:t>Around 20% of the listed places of worship in Greater Manchester are on the Heritage at Risk register</a:t>
            </a:r>
          </a:p>
        </p:txBody>
      </p:sp>
      <p:sp>
        <p:nvSpPr>
          <p:cNvPr id="52" name="Line Callout 2 (Accent Bar) 4">
            <a:extLst>
              <a:ext uri="{FF2B5EF4-FFF2-40B4-BE49-F238E27FC236}">
                <a16:creationId xmlns:a16="http://schemas.microsoft.com/office/drawing/2014/main" id="{534115B6-FF8F-4875-914C-A1860B80621D}"/>
              </a:ext>
            </a:extLst>
          </p:cNvPr>
          <p:cNvSpPr/>
          <p:nvPr/>
        </p:nvSpPr>
        <p:spPr bwMode="gray">
          <a:xfrm flipH="1">
            <a:off x="424959" y="1635635"/>
            <a:ext cx="2894019" cy="1903288"/>
          </a:xfrm>
          <a:prstGeom prst="accentCallout2">
            <a:avLst>
              <a:gd name="adj1" fmla="val 17542"/>
              <a:gd name="adj2" fmla="val -2313"/>
              <a:gd name="adj3" fmla="val 18750"/>
              <a:gd name="adj4" fmla="val -5704"/>
              <a:gd name="adj5" fmla="val 48448"/>
              <a:gd name="adj6" fmla="val -11559"/>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lvl="1">
              <a:buSzPct val="100000"/>
              <a:buFont typeface="Wingdings" panose="05000000000000000000" pitchFamily="2" charset="2"/>
              <a:buChar char="§"/>
            </a:pPr>
            <a:r>
              <a:rPr lang="en-GB" dirty="0">
                <a:solidFill>
                  <a:schemeClr val="tx1"/>
                </a:solidFill>
                <a:latin typeface="Arial" panose="020B0604020202020204" pitchFamily="34" charset="0"/>
              </a:rPr>
              <a:t>There are 331 Listed places of worship in Greater Manchester.</a:t>
            </a:r>
          </a:p>
          <a:p>
            <a:pPr lvl="1">
              <a:buSzPct val="100000"/>
              <a:buFont typeface="Wingdings" panose="05000000000000000000" pitchFamily="2" charset="2"/>
              <a:buChar char="§"/>
            </a:pPr>
            <a:r>
              <a:rPr lang="en-GB" dirty="0">
                <a:solidFill>
                  <a:schemeClr val="tx1"/>
                </a:solidFill>
                <a:latin typeface="Arial" panose="020B0604020202020204" pitchFamily="34" charset="0"/>
              </a:rPr>
              <a:t>Around 20% of listed places of worship in Greater Manchester are on the Heritage at Risk (HAR) register, among the highest proportion in the country.</a:t>
            </a:r>
          </a:p>
        </p:txBody>
      </p:sp>
      <p:sp>
        <p:nvSpPr>
          <p:cNvPr id="51" name="Content Placeholder 22">
            <a:extLst>
              <a:ext uri="{FF2B5EF4-FFF2-40B4-BE49-F238E27FC236}">
                <a16:creationId xmlns:a16="http://schemas.microsoft.com/office/drawing/2014/main" id="{1C8424F6-2186-4203-819D-EB74AD057075}"/>
              </a:ext>
            </a:extLst>
          </p:cNvPr>
          <p:cNvSpPr txBox="1">
            <a:spLocks/>
          </p:cNvSpPr>
          <p:nvPr/>
        </p:nvSpPr>
        <p:spPr bwMode="gray">
          <a:xfrm>
            <a:off x="6410036" y="6418296"/>
            <a:ext cx="4498197" cy="230106"/>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Source: HE Heritage Asset Management database – data extracted December 2018. </a:t>
            </a:r>
          </a:p>
        </p:txBody>
      </p:sp>
      <p:grpSp>
        <p:nvGrpSpPr>
          <p:cNvPr id="45" name="Group 44">
            <a:extLst>
              <a:ext uri="{FF2B5EF4-FFF2-40B4-BE49-F238E27FC236}">
                <a16:creationId xmlns:a16="http://schemas.microsoft.com/office/drawing/2014/main" id="{E569BC14-A990-4676-97E9-0DE2422469C5}"/>
              </a:ext>
            </a:extLst>
          </p:cNvPr>
          <p:cNvGrpSpPr/>
          <p:nvPr/>
        </p:nvGrpSpPr>
        <p:grpSpPr>
          <a:xfrm>
            <a:off x="3721100" y="1341817"/>
            <a:ext cx="6500518" cy="2206844"/>
            <a:chOff x="855606" y="1340731"/>
            <a:chExt cx="6500518" cy="2206844"/>
          </a:xfrm>
        </p:grpSpPr>
        <p:sp>
          <p:nvSpPr>
            <p:cNvPr id="23" name="Rectangle 22">
              <a:extLst>
                <a:ext uri="{FF2B5EF4-FFF2-40B4-BE49-F238E27FC236}">
                  <a16:creationId xmlns:a16="http://schemas.microsoft.com/office/drawing/2014/main" id="{A42B36A9-53EE-4821-9C96-62B0930E171C}"/>
                </a:ext>
              </a:extLst>
            </p:cNvPr>
            <p:cNvSpPr/>
            <p:nvPr/>
          </p:nvSpPr>
          <p:spPr>
            <a:xfrm>
              <a:off x="228924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Church of England</a:t>
              </a:r>
            </a:p>
          </p:txBody>
        </p:sp>
        <p:sp>
          <p:nvSpPr>
            <p:cNvPr id="24" name="Rectangle 23">
              <a:extLst>
                <a:ext uri="{FF2B5EF4-FFF2-40B4-BE49-F238E27FC236}">
                  <a16:creationId xmlns:a16="http://schemas.microsoft.com/office/drawing/2014/main" id="{00A530B9-E686-4521-8365-129836D8A17F}"/>
                </a:ext>
              </a:extLst>
            </p:cNvPr>
            <p:cNvSpPr/>
            <p:nvPr/>
          </p:nvSpPr>
          <p:spPr>
            <a:xfrm>
              <a:off x="400359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Roman Catholic</a:t>
              </a:r>
            </a:p>
          </p:txBody>
        </p:sp>
        <p:sp>
          <p:nvSpPr>
            <p:cNvPr id="25" name="Rectangle 24">
              <a:extLst>
                <a:ext uri="{FF2B5EF4-FFF2-40B4-BE49-F238E27FC236}">
                  <a16:creationId xmlns:a16="http://schemas.microsoft.com/office/drawing/2014/main" id="{8F9A927B-206D-406A-9166-0351A2BF3EF4}"/>
                </a:ext>
              </a:extLst>
            </p:cNvPr>
            <p:cNvSpPr/>
            <p:nvPr/>
          </p:nvSpPr>
          <p:spPr>
            <a:xfrm>
              <a:off x="3146417"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Christian (other)</a:t>
              </a:r>
            </a:p>
          </p:txBody>
        </p:sp>
        <p:sp>
          <p:nvSpPr>
            <p:cNvPr id="26" name="Rectangle 25">
              <a:extLst>
                <a:ext uri="{FF2B5EF4-FFF2-40B4-BE49-F238E27FC236}">
                  <a16:creationId xmlns:a16="http://schemas.microsoft.com/office/drawing/2014/main" id="{F871E293-C074-41A6-8440-F9D189D9B684}"/>
                </a:ext>
              </a:extLst>
            </p:cNvPr>
            <p:cNvSpPr/>
            <p:nvPr/>
          </p:nvSpPr>
          <p:spPr>
            <a:xfrm>
              <a:off x="855606" y="2110226"/>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Listed places of worship</a:t>
              </a:r>
            </a:p>
          </p:txBody>
        </p:sp>
        <p:sp>
          <p:nvSpPr>
            <p:cNvPr id="27" name="Rectangle 26">
              <a:extLst>
                <a:ext uri="{FF2B5EF4-FFF2-40B4-BE49-F238E27FC236}">
                  <a16:creationId xmlns:a16="http://schemas.microsoft.com/office/drawing/2014/main" id="{3E45253D-B02C-4DD3-84A8-FB42C7175AB8}"/>
                </a:ext>
              </a:extLst>
            </p:cNvPr>
            <p:cNvSpPr/>
            <p:nvPr/>
          </p:nvSpPr>
          <p:spPr>
            <a:xfrm>
              <a:off x="855606" y="2607927"/>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Percentage with a risk assessment</a:t>
              </a:r>
            </a:p>
          </p:txBody>
        </p:sp>
        <p:sp>
          <p:nvSpPr>
            <p:cNvPr id="28" name="Rectangle 27">
              <a:extLst>
                <a:ext uri="{FF2B5EF4-FFF2-40B4-BE49-F238E27FC236}">
                  <a16:creationId xmlns:a16="http://schemas.microsoft.com/office/drawing/2014/main" id="{BCF69A23-1A5A-40DC-BC8E-1CD851D548AE}"/>
                </a:ext>
              </a:extLst>
            </p:cNvPr>
            <p:cNvSpPr/>
            <p:nvPr/>
          </p:nvSpPr>
          <p:spPr>
            <a:xfrm>
              <a:off x="855606" y="3092928"/>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Listed places of worship on HAR</a:t>
              </a:r>
            </a:p>
          </p:txBody>
        </p:sp>
        <p:sp>
          <p:nvSpPr>
            <p:cNvPr id="42" name="Rectangle 41">
              <a:extLst>
                <a:ext uri="{FF2B5EF4-FFF2-40B4-BE49-F238E27FC236}">
                  <a16:creationId xmlns:a16="http://schemas.microsoft.com/office/drawing/2014/main" id="{C8E4995A-B766-4AE1-9896-BF3AB26E18E4}"/>
                </a:ext>
              </a:extLst>
            </p:cNvPr>
            <p:cNvSpPr/>
            <p:nvPr/>
          </p:nvSpPr>
          <p:spPr>
            <a:xfrm>
              <a:off x="855606" y="1340731"/>
              <a:ext cx="6500518" cy="230106"/>
            </a:xfrm>
            <a:prstGeom prst="rect">
              <a:avLst/>
            </a:prstGeom>
            <a:solidFill>
              <a:srgbClr val="007B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Overall status</a:t>
              </a:r>
            </a:p>
          </p:txBody>
        </p:sp>
        <p:sp>
          <p:nvSpPr>
            <p:cNvPr id="43" name="Rectangle 42">
              <a:extLst>
                <a:ext uri="{FF2B5EF4-FFF2-40B4-BE49-F238E27FC236}">
                  <a16:creationId xmlns:a16="http://schemas.microsoft.com/office/drawing/2014/main" id="{90E81DF5-6788-4639-A388-83E88AF9351E}"/>
                </a:ext>
              </a:extLst>
            </p:cNvPr>
            <p:cNvSpPr/>
            <p:nvPr/>
          </p:nvSpPr>
          <p:spPr>
            <a:xfrm>
              <a:off x="855606" y="1631391"/>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58" name="Rectangle 57">
              <a:extLst>
                <a:ext uri="{FF2B5EF4-FFF2-40B4-BE49-F238E27FC236}">
                  <a16:creationId xmlns:a16="http://schemas.microsoft.com/office/drawing/2014/main" id="{4E1712C2-52A3-49BD-8F39-620C5A321531}"/>
                </a:ext>
              </a:extLst>
            </p:cNvPr>
            <p:cNvSpPr/>
            <p:nvPr/>
          </p:nvSpPr>
          <p:spPr>
            <a:xfrm>
              <a:off x="4860767"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United Reformed</a:t>
              </a:r>
            </a:p>
          </p:txBody>
        </p:sp>
        <p:sp>
          <p:nvSpPr>
            <p:cNvPr id="64" name="Rectangle 63">
              <a:extLst>
                <a:ext uri="{FF2B5EF4-FFF2-40B4-BE49-F238E27FC236}">
                  <a16:creationId xmlns:a16="http://schemas.microsoft.com/office/drawing/2014/main" id="{CADD13F3-2F2A-4D34-A6A2-3E93CF06174A}"/>
                </a:ext>
              </a:extLst>
            </p:cNvPr>
            <p:cNvSpPr/>
            <p:nvPr/>
          </p:nvSpPr>
          <p:spPr>
            <a:xfrm>
              <a:off x="5717942"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Methodist</a:t>
              </a:r>
            </a:p>
          </p:txBody>
        </p:sp>
        <p:sp>
          <p:nvSpPr>
            <p:cNvPr id="70" name="Rectangle 69">
              <a:extLst>
                <a:ext uri="{FF2B5EF4-FFF2-40B4-BE49-F238E27FC236}">
                  <a16:creationId xmlns:a16="http://schemas.microsoft.com/office/drawing/2014/main" id="{3F2C8FBF-362B-4CBF-A7D2-6C9A4A85DFC6}"/>
                </a:ext>
              </a:extLst>
            </p:cNvPr>
            <p:cNvSpPr/>
            <p:nvPr/>
          </p:nvSpPr>
          <p:spPr>
            <a:xfrm>
              <a:off x="6575119" y="1626088"/>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Other</a:t>
              </a:r>
            </a:p>
          </p:txBody>
        </p:sp>
        <p:sp>
          <p:nvSpPr>
            <p:cNvPr id="90" name="Rectangle 89">
              <a:extLst>
                <a:ext uri="{FF2B5EF4-FFF2-40B4-BE49-F238E27FC236}">
                  <a16:creationId xmlns:a16="http://schemas.microsoft.com/office/drawing/2014/main" id="{540D2AA4-EA35-45E6-9B6D-5D476148A559}"/>
                </a:ext>
              </a:extLst>
            </p:cNvPr>
            <p:cNvSpPr/>
            <p:nvPr/>
          </p:nvSpPr>
          <p:spPr>
            <a:xfrm>
              <a:off x="228924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235</a:t>
              </a:r>
            </a:p>
          </p:txBody>
        </p:sp>
        <p:sp>
          <p:nvSpPr>
            <p:cNvPr id="91" name="Rectangle 90">
              <a:extLst>
                <a:ext uri="{FF2B5EF4-FFF2-40B4-BE49-F238E27FC236}">
                  <a16:creationId xmlns:a16="http://schemas.microsoft.com/office/drawing/2014/main" id="{B9D10A74-0F0C-4840-9C59-F071D34A2D45}"/>
                </a:ext>
              </a:extLst>
            </p:cNvPr>
            <p:cNvSpPr/>
            <p:nvPr/>
          </p:nvSpPr>
          <p:spPr>
            <a:xfrm>
              <a:off x="400359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33</a:t>
              </a:r>
            </a:p>
          </p:txBody>
        </p:sp>
        <p:sp>
          <p:nvSpPr>
            <p:cNvPr id="92" name="Rectangle 91">
              <a:extLst>
                <a:ext uri="{FF2B5EF4-FFF2-40B4-BE49-F238E27FC236}">
                  <a16:creationId xmlns:a16="http://schemas.microsoft.com/office/drawing/2014/main" id="{5436B4EE-467A-49A5-ADBA-A1950589DE4C}"/>
                </a:ext>
              </a:extLst>
            </p:cNvPr>
            <p:cNvSpPr/>
            <p:nvPr/>
          </p:nvSpPr>
          <p:spPr>
            <a:xfrm>
              <a:off x="3146417"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35</a:t>
              </a:r>
            </a:p>
          </p:txBody>
        </p:sp>
        <p:sp>
          <p:nvSpPr>
            <p:cNvPr id="93" name="Rectangle 92">
              <a:extLst>
                <a:ext uri="{FF2B5EF4-FFF2-40B4-BE49-F238E27FC236}">
                  <a16:creationId xmlns:a16="http://schemas.microsoft.com/office/drawing/2014/main" id="{423D677D-5C1E-4678-9DC4-4CA26EFCD3D4}"/>
                </a:ext>
              </a:extLst>
            </p:cNvPr>
            <p:cNvSpPr/>
            <p:nvPr/>
          </p:nvSpPr>
          <p:spPr>
            <a:xfrm>
              <a:off x="4860767"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12</a:t>
              </a:r>
            </a:p>
          </p:txBody>
        </p:sp>
        <p:sp>
          <p:nvSpPr>
            <p:cNvPr id="94" name="Rectangle 93">
              <a:extLst>
                <a:ext uri="{FF2B5EF4-FFF2-40B4-BE49-F238E27FC236}">
                  <a16:creationId xmlns:a16="http://schemas.microsoft.com/office/drawing/2014/main" id="{A935F517-DAF6-4308-9F8F-FCBD8875FE78}"/>
                </a:ext>
              </a:extLst>
            </p:cNvPr>
            <p:cNvSpPr/>
            <p:nvPr/>
          </p:nvSpPr>
          <p:spPr>
            <a:xfrm>
              <a:off x="5717942"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10</a:t>
              </a:r>
            </a:p>
          </p:txBody>
        </p:sp>
        <p:sp>
          <p:nvSpPr>
            <p:cNvPr id="95" name="Rectangle 94">
              <a:extLst>
                <a:ext uri="{FF2B5EF4-FFF2-40B4-BE49-F238E27FC236}">
                  <a16:creationId xmlns:a16="http://schemas.microsoft.com/office/drawing/2014/main" id="{FF08D286-B8D8-4146-A640-83A0F12024EE}"/>
                </a:ext>
              </a:extLst>
            </p:cNvPr>
            <p:cNvSpPr/>
            <p:nvPr/>
          </p:nvSpPr>
          <p:spPr>
            <a:xfrm>
              <a:off x="6575119" y="21033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6</a:t>
              </a:r>
            </a:p>
          </p:txBody>
        </p:sp>
        <p:sp>
          <p:nvSpPr>
            <p:cNvPr id="96" name="Rectangle 95">
              <a:extLst>
                <a:ext uri="{FF2B5EF4-FFF2-40B4-BE49-F238E27FC236}">
                  <a16:creationId xmlns:a16="http://schemas.microsoft.com/office/drawing/2014/main" id="{29198627-6186-4BB2-9D02-6F5FCEA1C78E}"/>
                </a:ext>
              </a:extLst>
            </p:cNvPr>
            <p:cNvSpPr/>
            <p:nvPr/>
          </p:nvSpPr>
          <p:spPr>
            <a:xfrm>
              <a:off x="228924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33%</a:t>
              </a:r>
            </a:p>
          </p:txBody>
        </p:sp>
        <p:sp>
          <p:nvSpPr>
            <p:cNvPr id="97" name="Rectangle 96">
              <a:extLst>
                <a:ext uri="{FF2B5EF4-FFF2-40B4-BE49-F238E27FC236}">
                  <a16:creationId xmlns:a16="http://schemas.microsoft.com/office/drawing/2014/main" id="{77742482-3EBF-4172-B54B-BD9891512DED}"/>
                </a:ext>
              </a:extLst>
            </p:cNvPr>
            <p:cNvSpPr/>
            <p:nvPr/>
          </p:nvSpPr>
          <p:spPr>
            <a:xfrm>
              <a:off x="400359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15%</a:t>
              </a:r>
            </a:p>
          </p:txBody>
        </p:sp>
        <p:sp>
          <p:nvSpPr>
            <p:cNvPr id="98" name="Rectangle 97">
              <a:extLst>
                <a:ext uri="{FF2B5EF4-FFF2-40B4-BE49-F238E27FC236}">
                  <a16:creationId xmlns:a16="http://schemas.microsoft.com/office/drawing/2014/main" id="{F87164F3-5398-4C6B-92B8-4508DFA1BB29}"/>
                </a:ext>
              </a:extLst>
            </p:cNvPr>
            <p:cNvSpPr/>
            <p:nvPr/>
          </p:nvSpPr>
          <p:spPr>
            <a:xfrm>
              <a:off x="3146417"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69%</a:t>
              </a:r>
            </a:p>
          </p:txBody>
        </p:sp>
        <p:sp>
          <p:nvSpPr>
            <p:cNvPr id="99" name="Rectangle 98">
              <a:extLst>
                <a:ext uri="{FF2B5EF4-FFF2-40B4-BE49-F238E27FC236}">
                  <a16:creationId xmlns:a16="http://schemas.microsoft.com/office/drawing/2014/main" id="{98A29063-A09F-4BEF-906A-956AE8AF5E56}"/>
                </a:ext>
              </a:extLst>
            </p:cNvPr>
            <p:cNvSpPr/>
            <p:nvPr/>
          </p:nvSpPr>
          <p:spPr>
            <a:xfrm>
              <a:off x="4860767"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92%</a:t>
              </a:r>
            </a:p>
          </p:txBody>
        </p:sp>
        <p:sp>
          <p:nvSpPr>
            <p:cNvPr id="100" name="Rectangle 99">
              <a:extLst>
                <a:ext uri="{FF2B5EF4-FFF2-40B4-BE49-F238E27FC236}">
                  <a16:creationId xmlns:a16="http://schemas.microsoft.com/office/drawing/2014/main" id="{AD35D566-1729-4C5B-ACD8-2044C769AF22}"/>
                </a:ext>
              </a:extLst>
            </p:cNvPr>
            <p:cNvSpPr/>
            <p:nvPr/>
          </p:nvSpPr>
          <p:spPr>
            <a:xfrm>
              <a:off x="5717942"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70%</a:t>
              </a:r>
            </a:p>
          </p:txBody>
        </p:sp>
        <p:sp>
          <p:nvSpPr>
            <p:cNvPr id="101" name="Rectangle 100">
              <a:extLst>
                <a:ext uri="{FF2B5EF4-FFF2-40B4-BE49-F238E27FC236}">
                  <a16:creationId xmlns:a16="http://schemas.microsoft.com/office/drawing/2014/main" id="{6FE6557A-0953-42D9-BA66-468C982E9154}"/>
                </a:ext>
              </a:extLst>
            </p:cNvPr>
            <p:cNvSpPr/>
            <p:nvPr/>
          </p:nvSpPr>
          <p:spPr>
            <a:xfrm>
              <a:off x="6575119" y="259882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67%</a:t>
              </a:r>
            </a:p>
          </p:txBody>
        </p:sp>
        <p:sp>
          <p:nvSpPr>
            <p:cNvPr id="102" name="Rectangle 101">
              <a:extLst>
                <a:ext uri="{FF2B5EF4-FFF2-40B4-BE49-F238E27FC236}">
                  <a16:creationId xmlns:a16="http://schemas.microsoft.com/office/drawing/2014/main" id="{895B6EBB-6CAD-4896-95C1-C904E8E1D303}"/>
                </a:ext>
              </a:extLst>
            </p:cNvPr>
            <p:cNvSpPr/>
            <p:nvPr/>
          </p:nvSpPr>
          <p:spPr>
            <a:xfrm>
              <a:off x="228924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46</a:t>
              </a:r>
            </a:p>
          </p:txBody>
        </p:sp>
        <p:sp>
          <p:nvSpPr>
            <p:cNvPr id="103" name="Rectangle 102">
              <a:extLst>
                <a:ext uri="{FF2B5EF4-FFF2-40B4-BE49-F238E27FC236}">
                  <a16:creationId xmlns:a16="http://schemas.microsoft.com/office/drawing/2014/main" id="{97D60AA4-9C53-46BF-92ED-7838AA5C42C6}"/>
                </a:ext>
              </a:extLst>
            </p:cNvPr>
            <p:cNvSpPr/>
            <p:nvPr/>
          </p:nvSpPr>
          <p:spPr>
            <a:xfrm>
              <a:off x="400359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5</a:t>
              </a:r>
            </a:p>
          </p:txBody>
        </p:sp>
        <p:sp>
          <p:nvSpPr>
            <p:cNvPr id="104" name="Rectangle 103">
              <a:extLst>
                <a:ext uri="{FF2B5EF4-FFF2-40B4-BE49-F238E27FC236}">
                  <a16:creationId xmlns:a16="http://schemas.microsoft.com/office/drawing/2014/main" id="{E3A5D2AD-6040-414B-8DEE-9F2963B759FB}"/>
                </a:ext>
              </a:extLst>
            </p:cNvPr>
            <p:cNvSpPr/>
            <p:nvPr/>
          </p:nvSpPr>
          <p:spPr>
            <a:xfrm>
              <a:off x="3146417"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4</a:t>
              </a:r>
            </a:p>
          </p:txBody>
        </p:sp>
        <p:sp>
          <p:nvSpPr>
            <p:cNvPr id="105" name="Rectangle 104">
              <a:extLst>
                <a:ext uri="{FF2B5EF4-FFF2-40B4-BE49-F238E27FC236}">
                  <a16:creationId xmlns:a16="http://schemas.microsoft.com/office/drawing/2014/main" id="{9B2FF8E1-9921-49BE-AB06-0CC631EF68CA}"/>
                </a:ext>
              </a:extLst>
            </p:cNvPr>
            <p:cNvSpPr/>
            <p:nvPr/>
          </p:nvSpPr>
          <p:spPr>
            <a:xfrm>
              <a:off x="4860767"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3</a:t>
              </a:r>
            </a:p>
          </p:txBody>
        </p:sp>
        <p:sp>
          <p:nvSpPr>
            <p:cNvPr id="106" name="Rectangle 105">
              <a:extLst>
                <a:ext uri="{FF2B5EF4-FFF2-40B4-BE49-F238E27FC236}">
                  <a16:creationId xmlns:a16="http://schemas.microsoft.com/office/drawing/2014/main" id="{3B36BFE4-39D8-4D24-B1A5-751441F2A5AB}"/>
                </a:ext>
              </a:extLst>
            </p:cNvPr>
            <p:cNvSpPr/>
            <p:nvPr/>
          </p:nvSpPr>
          <p:spPr>
            <a:xfrm>
              <a:off x="5717942"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3</a:t>
              </a:r>
            </a:p>
          </p:txBody>
        </p:sp>
        <p:sp>
          <p:nvSpPr>
            <p:cNvPr id="107" name="Rectangle 106">
              <a:extLst>
                <a:ext uri="{FF2B5EF4-FFF2-40B4-BE49-F238E27FC236}">
                  <a16:creationId xmlns:a16="http://schemas.microsoft.com/office/drawing/2014/main" id="{3B07934D-7E65-4D55-8602-9C6A85341150}"/>
                </a:ext>
              </a:extLst>
            </p:cNvPr>
            <p:cNvSpPr/>
            <p:nvPr/>
          </p:nvSpPr>
          <p:spPr>
            <a:xfrm>
              <a:off x="6575119" y="3094205"/>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grpSp>
      <p:grpSp>
        <p:nvGrpSpPr>
          <p:cNvPr id="46" name="Group 45">
            <a:extLst>
              <a:ext uri="{FF2B5EF4-FFF2-40B4-BE49-F238E27FC236}">
                <a16:creationId xmlns:a16="http://schemas.microsoft.com/office/drawing/2014/main" id="{12D57FA5-D69B-48B6-89B7-10214E37DA17}"/>
              </a:ext>
            </a:extLst>
          </p:cNvPr>
          <p:cNvGrpSpPr/>
          <p:nvPr/>
        </p:nvGrpSpPr>
        <p:grpSpPr>
          <a:xfrm>
            <a:off x="3721101" y="3652800"/>
            <a:ext cx="6509759" cy="2715028"/>
            <a:chOff x="3721100" y="3740595"/>
            <a:chExt cx="6509759" cy="2715028"/>
          </a:xfrm>
        </p:grpSpPr>
        <p:grpSp>
          <p:nvGrpSpPr>
            <p:cNvPr id="108" name="Group 107">
              <a:extLst>
                <a:ext uri="{FF2B5EF4-FFF2-40B4-BE49-F238E27FC236}">
                  <a16:creationId xmlns:a16="http://schemas.microsoft.com/office/drawing/2014/main" id="{9364B744-1CD6-405E-AB6F-F93EB1794D2B}"/>
                </a:ext>
              </a:extLst>
            </p:cNvPr>
            <p:cNvGrpSpPr/>
            <p:nvPr/>
          </p:nvGrpSpPr>
          <p:grpSpPr>
            <a:xfrm>
              <a:off x="3730341" y="3740595"/>
              <a:ext cx="6500518" cy="2206844"/>
              <a:chOff x="855606" y="1340731"/>
              <a:chExt cx="6500518" cy="2206844"/>
            </a:xfrm>
          </p:grpSpPr>
          <p:sp>
            <p:nvSpPr>
              <p:cNvPr id="109" name="Rectangle 108">
                <a:extLst>
                  <a:ext uri="{FF2B5EF4-FFF2-40B4-BE49-F238E27FC236}">
                    <a16:creationId xmlns:a16="http://schemas.microsoft.com/office/drawing/2014/main" id="{2F0F1570-5237-45A6-95A1-F47D87759874}"/>
                  </a:ext>
                </a:extLst>
              </p:cNvPr>
              <p:cNvSpPr/>
              <p:nvPr/>
            </p:nvSpPr>
            <p:spPr>
              <a:xfrm>
                <a:off x="228924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Church of England</a:t>
                </a:r>
              </a:p>
            </p:txBody>
          </p:sp>
          <p:sp>
            <p:nvSpPr>
              <p:cNvPr id="110" name="Rectangle 109">
                <a:extLst>
                  <a:ext uri="{FF2B5EF4-FFF2-40B4-BE49-F238E27FC236}">
                    <a16:creationId xmlns:a16="http://schemas.microsoft.com/office/drawing/2014/main" id="{A6E5C562-1D8D-42B1-BEDD-EFFC771EECCC}"/>
                  </a:ext>
                </a:extLst>
              </p:cNvPr>
              <p:cNvSpPr/>
              <p:nvPr/>
            </p:nvSpPr>
            <p:spPr>
              <a:xfrm>
                <a:off x="400359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Roman Catholic</a:t>
                </a:r>
              </a:p>
            </p:txBody>
          </p:sp>
          <p:sp>
            <p:nvSpPr>
              <p:cNvPr id="111" name="Rectangle 110">
                <a:extLst>
                  <a:ext uri="{FF2B5EF4-FFF2-40B4-BE49-F238E27FC236}">
                    <a16:creationId xmlns:a16="http://schemas.microsoft.com/office/drawing/2014/main" id="{517D4587-D9D5-4670-BDA1-03377EF3A48B}"/>
                  </a:ext>
                </a:extLst>
              </p:cNvPr>
              <p:cNvSpPr/>
              <p:nvPr/>
            </p:nvSpPr>
            <p:spPr>
              <a:xfrm>
                <a:off x="3146417"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Christian (other)</a:t>
                </a:r>
              </a:p>
            </p:txBody>
          </p:sp>
          <p:sp>
            <p:nvSpPr>
              <p:cNvPr id="112" name="Rectangle 111">
                <a:extLst>
                  <a:ext uri="{FF2B5EF4-FFF2-40B4-BE49-F238E27FC236}">
                    <a16:creationId xmlns:a16="http://schemas.microsoft.com/office/drawing/2014/main" id="{948A609A-B3A7-4FDC-B01B-64C58D58C510}"/>
                  </a:ext>
                </a:extLst>
              </p:cNvPr>
              <p:cNvSpPr/>
              <p:nvPr/>
            </p:nvSpPr>
            <p:spPr>
              <a:xfrm>
                <a:off x="855606" y="2110226"/>
                <a:ext cx="1357466" cy="44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Very Bad</a:t>
                </a:r>
              </a:p>
            </p:txBody>
          </p:sp>
          <p:sp>
            <p:nvSpPr>
              <p:cNvPr id="113" name="Rectangle 112">
                <a:extLst>
                  <a:ext uri="{FF2B5EF4-FFF2-40B4-BE49-F238E27FC236}">
                    <a16:creationId xmlns:a16="http://schemas.microsoft.com/office/drawing/2014/main" id="{557D11F3-31F6-49E3-A19E-0EB80D4C6AA5}"/>
                  </a:ext>
                </a:extLst>
              </p:cNvPr>
              <p:cNvSpPr/>
              <p:nvPr/>
            </p:nvSpPr>
            <p:spPr>
              <a:xfrm>
                <a:off x="855606" y="2607927"/>
                <a:ext cx="1357466" cy="4449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Poor</a:t>
                </a:r>
              </a:p>
            </p:txBody>
          </p:sp>
          <p:sp>
            <p:nvSpPr>
              <p:cNvPr id="114" name="Rectangle 113">
                <a:extLst>
                  <a:ext uri="{FF2B5EF4-FFF2-40B4-BE49-F238E27FC236}">
                    <a16:creationId xmlns:a16="http://schemas.microsoft.com/office/drawing/2014/main" id="{2D4D25A9-58F4-4624-BF3A-D771A2AC5183}"/>
                  </a:ext>
                </a:extLst>
              </p:cNvPr>
              <p:cNvSpPr/>
              <p:nvPr/>
            </p:nvSpPr>
            <p:spPr>
              <a:xfrm>
                <a:off x="855606" y="3092928"/>
                <a:ext cx="1357466" cy="4449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Fair</a:t>
                </a:r>
              </a:p>
            </p:txBody>
          </p:sp>
          <p:sp>
            <p:nvSpPr>
              <p:cNvPr id="115" name="Rectangle 114">
                <a:extLst>
                  <a:ext uri="{FF2B5EF4-FFF2-40B4-BE49-F238E27FC236}">
                    <a16:creationId xmlns:a16="http://schemas.microsoft.com/office/drawing/2014/main" id="{DB8D63A8-F0E6-48F5-8E8E-2DB962589BCA}"/>
                  </a:ext>
                </a:extLst>
              </p:cNvPr>
              <p:cNvSpPr/>
              <p:nvPr/>
            </p:nvSpPr>
            <p:spPr>
              <a:xfrm>
                <a:off x="855606" y="1340731"/>
                <a:ext cx="6500518" cy="230106"/>
              </a:xfrm>
              <a:prstGeom prst="rect">
                <a:avLst/>
              </a:prstGeom>
              <a:solidFill>
                <a:srgbClr val="007B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Condition of places of worship on HAR</a:t>
                </a:r>
              </a:p>
            </p:txBody>
          </p:sp>
          <p:sp>
            <p:nvSpPr>
              <p:cNvPr id="116" name="Rectangle 115">
                <a:extLst>
                  <a:ext uri="{FF2B5EF4-FFF2-40B4-BE49-F238E27FC236}">
                    <a16:creationId xmlns:a16="http://schemas.microsoft.com/office/drawing/2014/main" id="{6E2C9831-DC90-4029-B230-46C9740D4A52}"/>
                  </a:ext>
                </a:extLst>
              </p:cNvPr>
              <p:cNvSpPr/>
              <p:nvPr/>
            </p:nvSpPr>
            <p:spPr>
              <a:xfrm>
                <a:off x="855606" y="1631391"/>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17" name="Rectangle 116">
                <a:extLst>
                  <a:ext uri="{FF2B5EF4-FFF2-40B4-BE49-F238E27FC236}">
                    <a16:creationId xmlns:a16="http://schemas.microsoft.com/office/drawing/2014/main" id="{7A84251D-D852-4CC0-A22D-620AFDF6549E}"/>
                  </a:ext>
                </a:extLst>
              </p:cNvPr>
              <p:cNvSpPr/>
              <p:nvPr/>
            </p:nvSpPr>
            <p:spPr>
              <a:xfrm>
                <a:off x="4860767"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United Reformed</a:t>
                </a:r>
              </a:p>
            </p:txBody>
          </p:sp>
          <p:sp>
            <p:nvSpPr>
              <p:cNvPr id="118" name="Rectangle 117">
                <a:extLst>
                  <a:ext uri="{FF2B5EF4-FFF2-40B4-BE49-F238E27FC236}">
                    <a16:creationId xmlns:a16="http://schemas.microsoft.com/office/drawing/2014/main" id="{131B7C5E-10AF-4423-87CC-BEFF442B3C6E}"/>
                  </a:ext>
                </a:extLst>
              </p:cNvPr>
              <p:cNvSpPr/>
              <p:nvPr/>
            </p:nvSpPr>
            <p:spPr>
              <a:xfrm>
                <a:off x="5717942"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Methodist</a:t>
                </a:r>
              </a:p>
            </p:txBody>
          </p:sp>
          <p:sp>
            <p:nvSpPr>
              <p:cNvPr id="119" name="Rectangle 118">
                <a:extLst>
                  <a:ext uri="{FF2B5EF4-FFF2-40B4-BE49-F238E27FC236}">
                    <a16:creationId xmlns:a16="http://schemas.microsoft.com/office/drawing/2014/main" id="{28A47151-669A-4986-B7F3-3C6DC1E4CE04}"/>
                  </a:ext>
                </a:extLst>
              </p:cNvPr>
              <p:cNvSpPr/>
              <p:nvPr/>
            </p:nvSpPr>
            <p:spPr>
              <a:xfrm>
                <a:off x="6575119" y="1626088"/>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Other</a:t>
                </a:r>
              </a:p>
            </p:txBody>
          </p:sp>
          <p:sp>
            <p:nvSpPr>
              <p:cNvPr id="120" name="Rectangle 119">
                <a:extLst>
                  <a:ext uri="{FF2B5EF4-FFF2-40B4-BE49-F238E27FC236}">
                    <a16:creationId xmlns:a16="http://schemas.microsoft.com/office/drawing/2014/main" id="{DAC0DF33-E461-40EB-8B5F-8CFCF549DFFF}"/>
                  </a:ext>
                </a:extLst>
              </p:cNvPr>
              <p:cNvSpPr/>
              <p:nvPr/>
            </p:nvSpPr>
            <p:spPr>
              <a:xfrm>
                <a:off x="228924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6</a:t>
                </a:r>
              </a:p>
            </p:txBody>
          </p:sp>
          <p:sp>
            <p:nvSpPr>
              <p:cNvPr id="121" name="Rectangle 120">
                <a:extLst>
                  <a:ext uri="{FF2B5EF4-FFF2-40B4-BE49-F238E27FC236}">
                    <a16:creationId xmlns:a16="http://schemas.microsoft.com/office/drawing/2014/main" id="{2C1D3FBF-84CD-47E5-8EAD-E4DB79AE5F75}"/>
                  </a:ext>
                </a:extLst>
              </p:cNvPr>
              <p:cNvSpPr/>
              <p:nvPr/>
            </p:nvSpPr>
            <p:spPr>
              <a:xfrm>
                <a:off x="400359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a:t>
                </a:r>
              </a:p>
            </p:txBody>
          </p:sp>
          <p:sp>
            <p:nvSpPr>
              <p:cNvPr id="122" name="Rectangle 121">
                <a:extLst>
                  <a:ext uri="{FF2B5EF4-FFF2-40B4-BE49-F238E27FC236}">
                    <a16:creationId xmlns:a16="http://schemas.microsoft.com/office/drawing/2014/main" id="{F0A803BB-9EF2-4608-A4DC-5116893F8D78}"/>
                  </a:ext>
                </a:extLst>
              </p:cNvPr>
              <p:cNvSpPr/>
              <p:nvPr/>
            </p:nvSpPr>
            <p:spPr>
              <a:xfrm>
                <a:off x="3146417"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sp>
            <p:nvSpPr>
              <p:cNvPr id="123" name="Rectangle 122">
                <a:extLst>
                  <a:ext uri="{FF2B5EF4-FFF2-40B4-BE49-F238E27FC236}">
                    <a16:creationId xmlns:a16="http://schemas.microsoft.com/office/drawing/2014/main" id="{7BE963B1-9D7F-401F-B160-3CB3B5877A73}"/>
                  </a:ext>
                </a:extLst>
              </p:cNvPr>
              <p:cNvSpPr/>
              <p:nvPr/>
            </p:nvSpPr>
            <p:spPr>
              <a:xfrm>
                <a:off x="4860767"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4" name="Rectangle 123">
                <a:extLst>
                  <a:ext uri="{FF2B5EF4-FFF2-40B4-BE49-F238E27FC236}">
                    <a16:creationId xmlns:a16="http://schemas.microsoft.com/office/drawing/2014/main" id="{F06CEE1E-AB73-4D17-BA40-A819A005B61E}"/>
                  </a:ext>
                </a:extLst>
              </p:cNvPr>
              <p:cNvSpPr/>
              <p:nvPr/>
            </p:nvSpPr>
            <p:spPr>
              <a:xfrm>
                <a:off x="5717942"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sp>
            <p:nvSpPr>
              <p:cNvPr id="125" name="Rectangle 124">
                <a:extLst>
                  <a:ext uri="{FF2B5EF4-FFF2-40B4-BE49-F238E27FC236}">
                    <a16:creationId xmlns:a16="http://schemas.microsoft.com/office/drawing/2014/main" id="{7D897D22-2965-4714-BC6F-9082B2586141}"/>
                  </a:ext>
                </a:extLst>
              </p:cNvPr>
              <p:cNvSpPr/>
              <p:nvPr/>
            </p:nvSpPr>
            <p:spPr>
              <a:xfrm>
                <a:off x="6575119" y="21033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6" name="Rectangle 125">
                <a:extLst>
                  <a:ext uri="{FF2B5EF4-FFF2-40B4-BE49-F238E27FC236}">
                    <a16:creationId xmlns:a16="http://schemas.microsoft.com/office/drawing/2014/main" id="{EDE5B1CE-DF55-4DA1-B547-B4B7A3D8F557}"/>
                  </a:ext>
                </a:extLst>
              </p:cNvPr>
              <p:cNvSpPr/>
              <p:nvPr/>
            </p:nvSpPr>
            <p:spPr>
              <a:xfrm>
                <a:off x="228924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40</a:t>
                </a:r>
              </a:p>
            </p:txBody>
          </p:sp>
          <p:sp>
            <p:nvSpPr>
              <p:cNvPr id="127" name="Rectangle 126">
                <a:extLst>
                  <a:ext uri="{FF2B5EF4-FFF2-40B4-BE49-F238E27FC236}">
                    <a16:creationId xmlns:a16="http://schemas.microsoft.com/office/drawing/2014/main" id="{3363A792-7272-4A18-B9BD-CD5B236E821A}"/>
                  </a:ext>
                </a:extLst>
              </p:cNvPr>
              <p:cNvSpPr/>
              <p:nvPr/>
            </p:nvSpPr>
            <p:spPr>
              <a:xfrm>
                <a:off x="400359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4</a:t>
                </a:r>
              </a:p>
            </p:txBody>
          </p:sp>
          <p:sp>
            <p:nvSpPr>
              <p:cNvPr id="128" name="Rectangle 127">
                <a:extLst>
                  <a:ext uri="{FF2B5EF4-FFF2-40B4-BE49-F238E27FC236}">
                    <a16:creationId xmlns:a16="http://schemas.microsoft.com/office/drawing/2014/main" id="{3AAA7686-37EF-4F28-867E-68B910F1CF0C}"/>
                  </a:ext>
                </a:extLst>
              </p:cNvPr>
              <p:cNvSpPr/>
              <p:nvPr/>
            </p:nvSpPr>
            <p:spPr>
              <a:xfrm>
                <a:off x="3146417"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sp>
            <p:nvSpPr>
              <p:cNvPr id="129" name="Rectangle 128">
                <a:extLst>
                  <a:ext uri="{FF2B5EF4-FFF2-40B4-BE49-F238E27FC236}">
                    <a16:creationId xmlns:a16="http://schemas.microsoft.com/office/drawing/2014/main" id="{30227B95-7B3C-4F5B-86A8-D7DCD69DAB20}"/>
                  </a:ext>
                </a:extLst>
              </p:cNvPr>
              <p:cNvSpPr/>
              <p:nvPr/>
            </p:nvSpPr>
            <p:spPr>
              <a:xfrm>
                <a:off x="4860767"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3</a:t>
                </a:r>
              </a:p>
            </p:txBody>
          </p:sp>
          <p:sp>
            <p:nvSpPr>
              <p:cNvPr id="130" name="Rectangle 129">
                <a:extLst>
                  <a:ext uri="{FF2B5EF4-FFF2-40B4-BE49-F238E27FC236}">
                    <a16:creationId xmlns:a16="http://schemas.microsoft.com/office/drawing/2014/main" id="{D4BEF8D4-54D3-41A3-B486-851F7F86E018}"/>
                  </a:ext>
                </a:extLst>
              </p:cNvPr>
              <p:cNvSpPr/>
              <p:nvPr/>
            </p:nvSpPr>
            <p:spPr>
              <a:xfrm>
                <a:off x="5717942"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a:t>
                </a:r>
              </a:p>
            </p:txBody>
          </p:sp>
          <p:sp>
            <p:nvSpPr>
              <p:cNvPr id="131" name="Rectangle 130">
                <a:extLst>
                  <a:ext uri="{FF2B5EF4-FFF2-40B4-BE49-F238E27FC236}">
                    <a16:creationId xmlns:a16="http://schemas.microsoft.com/office/drawing/2014/main" id="{E9E9F84F-3894-48D6-B98B-FDA4ABF3AD31}"/>
                  </a:ext>
                </a:extLst>
              </p:cNvPr>
              <p:cNvSpPr/>
              <p:nvPr/>
            </p:nvSpPr>
            <p:spPr>
              <a:xfrm>
                <a:off x="6575119" y="259882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sp>
            <p:nvSpPr>
              <p:cNvPr id="132" name="Rectangle 131">
                <a:extLst>
                  <a:ext uri="{FF2B5EF4-FFF2-40B4-BE49-F238E27FC236}">
                    <a16:creationId xmlns:a16="http://schemas.microsoft.com/office/drawing/2014/main" id="{B69DE0DC-970C-4811-AD82-33FB28BEF231}"/>
                  </a:ext>
                </a:extLst>
              </p:cNvPr>
              <p:cNvSpPr/>
              <p:nvPr/>
            </p:nvSpPr>
            <p:spPr>
              <a:xfrm>
                <a:off x="228924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3" name="Rectangle 132">
                <a:extLst>
                  <a:ext uri="{FF2B5EF4-FFF2-40B4-BE49-F238E27FC236}">
                    <a16:creationId xmlns:a16="http://schemas.microsoft.com/office/drawing/2014/main" id="{E8FF8937-7920-4182-AB9E-CB733EF39B38}"/>
                  </a:ext>
                </a:extLst>
              </p:cNvPr>
              <p:cNvSpPr/>
              <p:nvPr/>
            </p:nvSpPr>
            <p:spPr>
              <a:xfrm>
                <a:off x="400359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4" name="Rectangle 133">
                <a:extLst>
                  <a:ext uri="{FF2B5EF4-FFF2-40B4-BE49-F238E27FC236}">
                    <a16:creationId xmlns:a16="http://schemas.microsoft.com/office/drawing/2014/main" id="{B2141267-6A5B-40EF-A700-4E107FCB29A5}"/>
                  </a:ext>
                </a:extLst>
              </p:cNvPr>
              <p:cNvSpPr/>
              <p:nvPr/>
            </p:nvSpPr>
            <p:spPr>
              <a:xfrm>
                <a:off x="3146417"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5" name="Rectangle 134">
                <a:extLst>
                  <a:ext uri="{FF2B5EF4-FFF2-40B4-BE49-F238E27FC236}">
                    <a16:creationId xmlns:a16="http://schemas.microsoft.com/office/drawing/2014/main" id="{EE2B7961-A9E5-4546-91CE-6D8E1C94BB59}"/>
                  </a:ext>
                </a:extLst>
              </p:cNvPr>
              <p:cNvSpPr/>
              <p:nvPr/>
            </p:nvSpPr>
            <p:spPr>
              <a:xfrm>
                <a:off x="4860767"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6" name="Rectangle 135">
                <a:extLst>
                  <a:ext uri="{FF2B5EF4-FFF2-40B4-BE49-F238E27FC236}">
                    <a16:creationId xmlns:a16="http://schemas.microsoft.com/office/drawing/2014/main" id="{EF9D83BB-9722-49EA-895E-8F52500DE83F}"/>
                  </a:ext>
                </a:extLst>
              </p:cNvPr>
              <p:cNvSpPr/>
              <p:nvPr/>
            </p:nvSpPr>
            <p:spPr>
              <a:xfrm>
                <a:off x="5717942"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7" name="Rectangle 136">
                <a:extLst>
                  <a:ext uri="{FF2B5EF4-FFF2-40B4-BE49-F238E27FC236}">
                    <a16:creationId xmlns:a16="http://schemas.microsoft.com/office/drawing/2014/main" id="{24F1D815-5972-40B8-83D4-CA4AA699405E}"/>
                  </a:ext>
                </a:extLst>
              </p:cNvPr>
              <p:cNvSpPr/>
              <p:nvPr/>
            </p:nvSpPr>
            <p:spPr>
              <a:xfrm>
                <a:off x="6575119" y="3094205"/>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grpSp>
        <p:sp>
          <p:nvSpPr>
            <p:cNvPr id="138" name="Rectangle 137">
              <a:extLst>
                <a:ext uri="{FF2B5EF4-FFF2-40B4-BE49-F238E27FC236}">
                  <a16:creationId xmlns:a16="http://schemas.microsoft.com/office/drawing/2014/main" id="{518F6737-4C23-460F-8C42-525714E2A6D8}"/>
                </a:ext>
              </a:extLst>
            </p:cNvPr>
            <p:cNvSpPr/>
            <p:nvPr/>
          </p:nvSpPr>
          <p:spPr>
            <a:xfrm>
              <a:off x="3721100" y="6000976"/>
              <a:ext cx="1357466" cy="4449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Good</a:t>
              </a:r>
            </a:p>
          </p:txBody>
        </p:sp>
        <p:sp>
          <p:nvSpPr>
            <p:cNvPr id="139" name="Rectangle 138">
              <a:extLst>
                <a:ext uri="{FF2B5EF4-FFF2-40B4-BE49-F238E27FC236}">
                  <a16:creationId xmlns:a16="http://schemas.microsoft.com/office/drawing/2014/main" id="{A57D75DF-783B-4382-9152-C6495B513B93}"/>
                </a:ext>
              </a:extLst>
            </p:cNvPr>
            <p:cNvSpPr/>
            <p:nvPr/>
          </p:nvSpPr>
          <p:spPr>
            <a:xfrm>
              <a:off x="5154736" y="6010714"/>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0" name="Rectangle 139">
              <a:extLst>
                <a:ext uri="{FF2B5EF4-FFF2-40B4-BE49-F238E27FC236}">
                  <a16:creationId xmlns:a16="http://schemas.microsoft.com/office/drawing/2014/main" id="{DA3F2CA9-26A1-4A95-AD1C-759C032886D0}"/>
                </a:ext>
              </a:extLst>
            </p:cNvPr>
            <p:cNvSpPr/>
            <p:nvPr/>
          </p:nvSpPr>
          <p:spPr>
            <a:xfrm>
              <a:off x="6869086" y="6010714"/>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1" name="Rectangle 140">
              <a:extLst>
                <a:ext uri="{FF2B5EF4-FFF2-40B4-BE49-F238E27FC236}">
                  <a16:creationId xmlns:a16="http://schemas.microsoft.com/office/drawing/2014/main" id="{3075F993-4D1D-4276-8108-5B023D3B54DE}"/>
                </a:ext>
              </a:extLst>
            </p:cNvPr>
            <p:cNvSpPr/>
            <p:nvPr/>
          </p:nvSpPr>
          <p:spPr>
            <a:xfrm>
              <a:off x="6011911" y="6010714"/>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2" name="Rectangle 141">
              <a:extLst>
                <a:ext uri="{FF2B5EF4-FFF2-40B4-BE49-F238E27FC236}">
                  <a16:creationId xmlns:a16="http://schemas.microsoft.com/office/drawing/2014/main" id="{29D17755-8171-410E-8543-47A33BDB86DE}"/>
                </a:ext>
              </a:extLst>
            </p:cNvPr>
            <p:cNvSpPr/>
            <p:nvPr/>
          </p:nvSpPr>
          <p:spPr>
            <a:xfrm>
              <a:off x="7726261" y="600681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3" name="Rectangle 142">
              <a:extLst>
                <a:ext uri="{FF2B5EF4-FFF2-40B4-BE49-F238E27FC236}">
                  <a16:creationId xmlns:a16="http://schemas.microsoft.com/office/drawing/2014/main" id="{D4A110A9-7618-4E79-B6EA-F75282E8843B}"/>
                </a:ext>
              </a:extLst>
            </p:cNvPr>
            <p:cNvSpPr/>
            <p:nvPr/>
          </p:nvSpPr>
          <p:spPr>
            <a:xfrm>
              <a:off x="8583436" y="600681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4" name="Rectangle 143">
              <a:extLst>
                <a:ext uri="{FF2B5EF4-FFF2-40B4-BE49-F238E27FC236}">
                  <a16:creationId xmlns:a16="http://schemas.microsoft.com/office/drawing/2014/main" id="{F1714423-4D52-4E9F-84F3-DD81E10D1742}"/>
                </a:ext>
              </a:extLst>
            </p:cNvPr>
            <p:cNvSpPr/>
            <p:nvPr/>
          </p:nvSpPr>
          <p:spPr>
            <a:xfrm>
              <a:off x="9440613" y="6002253"/>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grpSp>
      <p:sp>
        <p:nvSpPr>
          <p:cNvPr id="145" name="Line Callout 2 (Accent Bar) 4">
            <a:extLst>
              <a:ext uri="{FF2B5EF4-FFF2-40B4-BE49-F238E27FC236}">
                <a16:creationId xmlns:a16="http://schemas.microsoft.com/office/drawing/2014/main" id="{002CB8C4-AC41-48E5-BD3F-1BCC327E4E41}"/>
              </a:ext>
            </a:extLst>
          </p:cNvPr>
          <p:cNvSpPr/>
          <p:nvPr/>
        </p:nvSpPr>
        <p:spPr bwMode="gray">
          <a:xfrm flipH="1">
            <a:off x="424959" y="5050109"/>
            <a:ext cx="2894019" cy="1004278"/>
          </a:xfrm>
          <a:prstGeom prst="accentCallout2">
            <a:avLst>
              <a:gd name="adj1" fmla="val 17542"/>
              <a:gd name="adj2" fmla="val -2313"/>
              <a:gd name="adj3" fmla="val 18750"/>
              <a:gd name="adj4" fmla="val -5704"/>
              <a:gd name="adj5" fmla="val 45051"/>
              <a:gd name="adj6" fmla="val -12836"/>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lvl="1">
              <a:buSzPct val="100000"/>
              <a:buFont typeface="Wingdings" panose="05000000000000000000" pitchFamily="2" charset="2"/>
              <a:buChar char="§"/>
            </a:pPr>
            <a:r>
              <a:rPr lang="en-GB" dirty="0">
                <a:solidFill>
                  <a:schemeClr val="tx1"/>
                </a:solidFill>
                <a:latin typeface="Arial" panose="020B0604020202020204" pitchFamily="34" charset="0"/>
              </a:rPr>
              <a:t>All listed places of worship at risk in Greater Manchester are either in ‘poor’ or ‘very bad’ condition.</a:t>
            </a:r>
          </a:p>
        </p:txBody>
      </p:sp>
      <p:sp>
        <p:nvSpPr>
          <p:cNvPr id="3" name="Rectangle 2">
            <a:extLst>
              <a:ext uri="{FF2B5EF4-FFF2-40B4-BE49-F238E27FC236}">
                <a16:creationId xmlns:a16="http://schemas.microsoft.com/office/drawing/2014/main" id="{8E4EB62F-D627-44C9-B265-5C12AE86C879}"/>
              </a:ext>
            </a:extLst>
          </p:cNvPr>
          <p:cNvSpPr/>
          <p:nvPr/>
        </p:nvSpPr>
        <p:spPr>
          <a:xfrm>
            <a:off x="450000" y="6648402"/>
            <a:ext cx="9780859" cy="3712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dirty="0">
                <a:solidFill>
                  <a:schemeClr val="bg1"/>
                </a:solidFill>
              </a:rPr>
              <a:t>The remaining pages in this section provide perspectives from the baseline fieldwork participants in Greater Manchester</a:t>
            </a:r>
          </a:p>
        </p:txBody>
      </p:sp>
    </p:spTree>
    <p:extLst>
      <p:ext uri="{BB962C8B-B14F-4D97-AF65-F5344CB8AC3E}">
        <p14:creationId xmlns:p14="http://schemas.microsoft.com/office/powerpoint/2010/main" val="402325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31799"/>
            <a:ext cx="9780859" cy="775301"/>
          </a:xfrm>
        </p:spPr>
        <p:txBody>
          <a:bodyPr/>
          <a:lstStyle/>
          <a:p>
            <a:r>
              <a:rPr lang="en-GB" dirty="0"/>
              <a:t>Greater Manchester has a high number of large Victorian places of worship with maintenance and repair needs</a:t>
            </a:r>
          </a:p>
        </p:txBody>
      </p:sp>
      <p:grpSp>
        <p:nvGrpSpPr>
          <p:cNvPr id="105" name="Group 104">
            <a:extLst>
              <a:ext uri="{FF2B5EF4-FFF2-40B4-BE49-F238E27FC236}">
                <a16:creationId xmlns:a16="http://schemas.microsoft.com/office/drawing/2014/main" id="{99F8E6BB-D8AA-4380-87F2-A074C21512DB}"/>
              </a:ext>
            </a:extLst>
          </p:cNvPr>
          <p:cNvGrpSpPr/>
          <p:nvPr/>
        </p:nvGrpSpPr>
        <p:grpSpPr>
          <a:xfrm>
            <a:off x="450000" y="1651746"/>
            <a:ext cx="9830072" cy="4074799"/>
            <a:chOff x="450000" y="1267557"/>
            <a:chExt cx="9830072" cy="2741030"/>
          </a:xfrm>
        </p:grpSpPr>
        <p:sp>
          <p:nvSpPr>
            <p:cNvPr id="52" name="TextBox 51">
              <a:extLst>
                <a:ext uri="{FF2B5EF4-FFF2-40B4-BE49-F238E27FC236}">
                  <a16:creationId xmlns:a16="http://schemas.microsoft.com/office/drawing/2014/main" id="{6C044161-07AA-437A-8D58-3C15DEC4150C}"/>
                </a:ext>
              </a:extLst>
            </p:cNvPr>
            <p:cNvSpPr txBox="1"/>
            <p:nvPr/>
          </p:nvSpPr>
          <p:spPr bwMode="gray">
            <a:xfrm>
              <a:off x="450000" y="1267557"/>
              <a:ext cx="9830072" cy="255210"/>
            </a:xfrm>
            <a:prstGeom prst="rect">
              <a:avLst/>
            </a:prstGeom>
            <a:solidFill>
              <a:srgbClr val="007B87"/>
            </a:solidFill>
            <a:ln w="12700">
              <a:solidFill>
                <a:srgbClr val="007B87"/>
              </a:solidFill>
            </a:ln>
          </p:spPr>
          <p:txBody>
            <a:bodyPr wrap="square" lIns="72000" tIns="72000" rIns="72000" bIns="72000" rtlCol="0" anchor="ctr" anchorCtr="0">
              <a:noAutofit/>
            </a:bodyPr>
            <a:lstStyle/>
            <a:p>
              <a:pPr algn="ctr"/>
              <a:r>
                <a:rPr lang="en-GB" dirty="0">
                  <a:solidFill>
                    <a:schemeClr val="bg1"/>
                  </a:solidFill>
                </a:rPr>
                <a:t>Current condition of places of worship reported in the fieldwork</a:t>
              </a:r>
            </a:p>
          </p:txBody>
        </p:sp>
        <p:grpSp>
          <p:nvGrpSpPr>
            <p:cNvPr id="49" name="Group 48">
              <a:extLst>
                <a:ext uri="{FF2B5EF4-FFF2-40B4-BE49-F238E27FC236}">
                  <a16:creationId xmlns:a16="http://schemas.microsoft.com/office/drawing/2014/main" id="{93F12AFC-D37A-4663-A05C-41D50B2FE6ED}"/>
                </a:ext>
              </a:extLst>
            </p:cNvPr>
            <p:cNvGrpSpPr/>
            <p:nvPr/>
          </p:nvGrpSpPr>
          <p:grpSpPr>
            <a:xfrm>
              <a:off x="450000" y="1582912"/>
              <a:ext cx="9830072" cy="816476"/>
              <a:chOff x="450000" y="1766708"/>
              <a:chExt cx="9830072" cy="816476"/>
            </a:xfrm>
          </p:grpSpPr>
          <p:sp>
            <p:nvSpPr>
              <p:cNvPr id="54" name="Rectangle 53">
                <a:extLst>
                  <a:ext uri="{FF2B5EF4-FFF2-40B4-BE49-F238E27FC236}">
                    <a16:creationId xmlns:a16="http://schemas.microsoft.com/office/drawing/2014/main" id="{70C9B3E7-52C2-4FE2-AB3B-CE5BDFA56C2A}"/>
                  </a:ext>
                </a:extLst>
              </p:cNvPr>
              <p:cNvSpPr/>
              <p:nvPr/>
            </p:nvSpPr>
            <p:spPr>
              <a:xfrm>
                <a:off x="450000" y="1766708"/>
                <a:ext cx="781005" cy="816474"/>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Church of England</a:t>
                </a:r>
              </a:p>
            </p:txBody>
          </p:sp>
          <p:sp>
            <p:nvSpPr>
              <p:cNvPr id="57" name="Rectangle 56">
                <a:extLst>
                  <a:ext uri="{FF2B5EF4-FFF2-40B4-BE49-F238E27FC236}">
                    <a16:creationId xmlns:a16="http://schemas.microsoft.com/office/drawing/2014/main" id="{FEDEBF04-671C-4E88-AB75-346400841E68}"/>
                  </a:ext>
                </a:extLst>
              </p:cNvPr>
              <p:cNvSpPr/>
              <p:nvPr/>
            </p:nvSpPr>
            <p:spPr>
              <a:xfrm>
                <a:off x="1302326" y="1766708"/>
                <a:ext cx="4488873" cy="816475"/>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buFont typeface="Wingdings" panose="05000000000000000000" pitchFamily="2" charset="2"/>
                  <a:buChar char="§"/>
                  <a:tabLst>
                    <a:tab pos="215900" algn="l"/>
                  </a:tabLst>
                </a:pPr>
                <a:r>
                  <a:rPr lang="en-GB" sz="1100" dirty="0">
                    <a:solidFill>
                      <a:schemeClr val="tx1"/>
                    </a:solidFill>
                    <a:latin typeface="Arial" panose="020B0604020202020204" pitchFamily="34" charset="0"/>
                    <a:ea typeface="Arial" panose="020B0604020202020204" pitchFamily="34" charset="0"/>
                  </a:rPr>
                  <a:t>The overall condition of churches in the Diocese of Manchester and Diocese of Chester is medium to good. However, of the listed places of worship that received an assessment, Greater Manchester has the highest proportion on the HAR.</a:t>
                </a:r>
              </a:p>
              <a:p>
                <a:pPr lvl="1" algn="just">
                  <a:lnSpc>
                    <a:spcPct val="110000"/>
                  </a:lnSpc>
                  <a:spcBef>
                    <a:spcPts val="300"/>
                  </a:spcBef>
                  <a:spcAft>
                    <a:spcPts val="300"/>
                  </a:spcAft>
                  <a:buSzPct val="100000"/>
                  <a:buFont typeface="Wingdings" panose="05000000000000000000" pitchFamily="2" charset="2"/>
                  <a:buChar char="§"/>
                  <a:tabLst>
                    <a:tab pos="215900" algn="l"/>
                  </a:tabLst>
                </a:pPr>
                <a:r>
                  <a:rPr lang="en-GB" sz="1100" dirty="0">
                    <a:solidFill>
                      <a:schemeClr val="tx1"/>
                    </a:solidFill>
                    <a:latin typeface="Arial" panose="020B0604020202020204" pitchFamily="34" charset="0"/>
                    <a:ea typeface="Arial" panose="020B0604020202020204" pitchFamily="34" charset="0"/>
                  </a:rPr>
                  <a:t>Because of the scale of works, even churches that have received grants are still on HAR, or in need of serious work.</a:t>
                </a:r>
                <a:endParaRPr lang="en-GB" sz="1100" dirty="0">
                  <a:solidFill>
                    <a:schemeClr val="tx1"/>
                  </a:solidFill>
                  <a:latin typeface="Arial" panose="020B0604020202020204" pitchFamily="34" charset="0"/>
                </a:endParaRPr>
              </a:p>
            </p:txBody>
          </p:sp>
          <p:sp>
            <p:nvSpPr>
              <p:cNvPr id="77" name="Rectangle 76">
                <a:extLst>
                  <a:ext uri="{FF2B5EF4-FFF2-40B4-BE49-F238E27FC236}">
                    <a16:creationId xmlns:a16="http://schemas.microsoft.com/office/drawing/2014/main" id="{03EE23FB-8E67-44F7-A769-270FC5347A00}"/>
                  </a:ext>
                </a:extLst>
              </p:cNvPr>
              <p:cNvSpPr/>
              <p:nvPr/>
            </p:nvSpPr>
            <p:spPr>
              <a:xfrm>
                <a:off x="5791199" y="1766708"/>
                <a:ext cx="4488873" cy="816476"/>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chemeClr val="tx1"/>
                    </a:solidFill>
                    <a:latin typeface="Arial" panose="020B0604020202020204" pitchFamily="34" charset="0"/>
                  </a:rPr>
                  <a:t>Victorian church buildings, and roofs are reaching end of typical life-span and need repair/replacing. </a:t>
                </a:r>
              </a:p>
              <a:p>
                <a:pPr lvl="1" algn="just">
                  <a:lnSpc>
                    <a:spcPct val="110000"/>
                  </a:lnSpc>
                  <a:spcBef>
                    <a:spcPts val="300"/>
                  </a:spcBef>
                  <a:spcAft>
                    <a:spcPts val="300"/>
                  </a:spcAft>
                  <a:buSzPct val="100000"/>
                  <a:tabLst>
                    <a:tab pos="215900" algn="l"/>
                  </a:tabLst>
                </a:pPr>
                <a:r>
                  <a:rPr lang="en-GB" sz="1100" dirty="0">
                    <a:solidFill>
                      <a:schemeClr val="tx1"/>
                    </a:solidFill>
                    <a:latin typeface="Arial" panose="020B0604020202020204" pitchFamily="34" charset="0"/>
                  </a:rPr>
                  <a:t>Maintenance is sometimes beyond funding capacity of congregation and they close.</a:t>
                </a:r>
              </a:p>
            </p:txBody>
          </p:sp>
        </p:grpSp>
        <p:grpSp>
          <p:nvGrpSpPr>
            <p:cNvPr id="81" name="Group 80">
              <a:extLst>
                <a:ext uri="{FF2B5EF4-FFF2-40B4-BE49-F238E27FC236}">
                  <a16:creationId xmlns:a16="http://schemas.microsoft.com/office/drawing/2014/main" id="{FB45A635-7929-49A0-A560-593A9E94432F}"/>
                </a:ext>
              </a:extLst>
            </p:cNvPr>
            <p:cNvGrpSpPr/>
            <p:nvPr/>
          </p:nvGrpSpPr>
          <p:grpSpPr>
            <a:xfrm>
              <a:off x="450000" y="2475265"/>
              <a:ext cx="9830072" cy="816476"/>
              <a:chOff x="450000" y="1688259"/>
              <a:chExt cx="9830072" cy="816476"/>
            </a:xfrm>
          </p:grpSpPr>
          <p:sp>
            <p:nvSpPr>
              <p:cNvPr id="82" name="Rectangle 81">
                <a:extLst>
                  <a:ext uri="{FF2B5EF4-FFF2-40B4-BE49-F238E27FC236}">
                    <a16:creationId xmlns:a16="http://schemas.microsoft.com/office/drawing/2014/main" id="{2856FE74-16E2-47F1-93BC-937FEFF63D72}"/>
                  </a:ext>
                </a:extLst>
              </p:cNvPr>
              <p:cNvSpPr/>
              <p:nvPr/>
            </p:nvSpPr>
            <p:spPr>
              <a:xfrm>
                <a:off x="450000" y="1688259"/>
                <a:ext cx="781005" cy="816475"/>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Roman Catholic</a:t>
                </a:r>
              </a:p>
            </p:txBody>
          </p:sp>
          <p:sp>
            <p:nvSpPr>
              <p:cNvPr id="83" name="Rectangle 82">
                <a:extLst>
                  <a:ext uri="{FF2B5EF4-FFF2-40B4-BE49-F238E27FC236}">
                    <a16:creationId xmlns:a16="http://schemas.microsoft.com/office/drawing/2014/main" id="{D49EA0F5-21A4-44C7-85FF-20EF5CEE4B93}"/>
                  </a:ext>
                </a:extLst>
              </p:cNvPr>
              <p:cNvSpPr/>
              <p:nvPr/>
            </p:nvSpPr>
            <p:spPr>
              <a:xfrm>
                <a:off x="1302326" y="1688259"/>
                <a:ext cx="4488873" cy="816475"/>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Traditionally only schools in Salford have been managed by the buildings office but more recently the responsibility for church buildings has fallen on the team as well (around three years ago). </a:t>
                </a:r>
              </a:p>
              <a:p>
                <a:pPr lvl="1" algn="just">
                  <a:lnSpc>
                    <a:spcPct val="110000"/>
                  </a:lnSpc>
                  <a:spcBef>
                    <a:spcPts val="300"/>
                  </a:spcBef>
                  <a:spcAft>
                    <a:spcPts val="300"/>
                  </a:spcAft>
                  <a:buSzPct val="100000"/>
                  <a:buFont typeface="Wingdings" panose="05000000000000000000" pitchFamily="2" charset="2"/>
                  <a:buChar char="§"/>
                  <a:tabLst>
                    <a:tab pos="215900" algn="l"/>
                  </a:tabLst>
                </a:pPr>
                <a:r>
                  <a:rPr lang="en-GB" sz="1100" dirty="0">
                    <a:solidFill>
                      <a:schemeClr val="tx1"/>
                    </a:solidFill>
                    <a:latin typeface="Arial" panose="020B0604020202020204" pitchFamily="34" charset="0"/>
                  </a:rPr>
                  <a:t>Condition of churches varies, but the ones in the poorest condition lack the necessary funding for maintenance. </a:t>
                </a: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Funding shortages mean only the most urgent buildings receive attention.</a:t>
                </a:r>
              </a:p>
            </p:txBody>
          </p:sp>
          <p:sp>
            <p:nvSpPr>
              <p:cNvPr id="84" name="Rectangle 83">
                <a:extLst>
                  <a:ext uri="{FF2B5EF4-FFF2-40B4-BE49-F238E27FC236}">
                    <a16:creationId xmlns:a16="http://schemas.microsoft.com/office/drawing/2014/main" id="{F0842E03-5946-4703-B301-5C96E726276C}"/>
                  </a:ext>
                </a:extLst>
              </p:cNvPr>
              <p:cNvSpPr/>
              <p:nvPr/>
            </p:nvSpPr>
            <p:spPr>
              <a:xfrm>
                <a:off x="5791199" y="1688260"/>
                <a:ext cx="4488873" cy="816475"/>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Some previous works were not carried out by professionals, which has resulted in problems </a:t>
                </a:r>
                <a:r>
                  <a:rPr lang="en-GB" sz="1100" dirty="0">
                    <a:solidFill>
                      <a:srgbClr val="37424A"/>
                    </a:solidFill>
                    <a:latin typeface="Arial" panose="020B0604020202020204" pitchFamily="34" charset="0"/>
                  </a:rPr>
                  <a:t>today.</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There is potentially around a 15 year backlog of maintenance/repair work that needs to be carried out before reaching a steady-state. </a:t>
                </a:r>
              </a:p>
            </p:txBody>
          </p:sp>
        </p:grpSp>
        <p:grpSp>
          <p:nvGrpSpPr>
            <p:cNvPr id="87" name="Group 86">
              <a:extLst>
                <a:ext uri="{FF2B5EF4-FFF2-40B4-BE49-F238E27FC236}">
                  <a16:creationId xmlns:a16="http://schemas.microsoft.com/office/drawing/2014/main" id="{651D7511-CAE7-4152-B98E-C93367BBA5D1}"/>
                </a:ext>
              </a:extLst>
            </p:cNvPr>
            <p:cNvGrpSpPr/>
            <p:nvPr/>
          </p:nvGrpSpPr>
          <p:grpSpPr>
            <a:xfrm>
              <a:off x="450000" y="3390375"/>
              <a:ext cx="9830072" cy="618212"/>
              <a:chOff x="450000" y="1632566"/>
              <a:chExt cx="9830072" cy="618212"/>
            </a:xfrm>
          </p:grpSpPr>
          <p:sp>
            <p:nvSpPr>
              <p:cNvPr id="88" name="Rectangle 87">
                <a:extLst>
                  <a:ext uri="{FF2B5EF4-FFF2-40B4-BE49-F238E27FC236}">
                    <a16:creationId xmlns:a16="http://schemas.microsoft.com/office/drawing/2014/main" id="{3CF43E12-C52A-4BDC-A15E-91DC9FCF0EB8}"/>
                  </a:ext>
                </a:extLst>
              </p:cNvPr>
              <p:cNvSpPr/>
              <p:nvPr/>
            </p:nvSpPr>
            <p:spPr>
              <a:xfrm>
                <a:off x="450000" y="1632567"/>
                <a:ext cx="781005" cy="618211"/>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Unitarian</a:t>
                </a:r>
                <a:r>
                  <a:rPr lang="en-GB" sz="1200" baseline="30000" dirty="0">
                    <a:solidFill>
                      <a:schemeClr val="bg1"/>
                    </a:solidFill>
                  </a:rPr>
                  <a:t>+</a:t>
                </a:r>
              </a:p>
            </p:txBody>
          </p:sp>
          <p:sp>
            <p:nvSpPr>
              <p:cNvPr id="89" name="Rectangle 88">
                <a:extLst>
                  <a:ext uri="{FF2B5EF4-FFF2-40B4-BE49-F238E27FC236}">
                    <a16:creationId xmlns:a16="http://schemas.microsoft.com/office/drawing/2014/main" id="{E0C2626E-4189-492F-A3E5-063C4403968F}"/>
                  </a:ext>
                </a:extLst>
              </p:cNvPr>
              <p:cNvSpPr/>
              <p:nvPr/>
            </p:nvSpPr>
            <p:spPr>
              <a:xfrm>
                <a:off x="1302326" y="1632566"/>
                <a:ext cx="4488873" cy="618211"/>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The building is structurally not in a bad condition.</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Previously little maintenance and repair work, which meant that the church was beginning to deteriorate three years ago (mainly because of the heating system). </a:t>
                </a:r>
              </a:p>
            </p:txBody>
          </p:sp>
          <p:sp>
            <p:nvSpPr>
              <p:cNvPr id="90" name="Rectangle 89">
                <a:extLst>
                  <a:ext uri="{FF2B5EF4-FFF2-40B4-BE49-F238E27FC236}">
                    <a16:creationId xmlns:a16="http://schemas.microsoft.com/office/drawing/2014/main" id="{FD595003-136E-43F0-89E4-5546378A022F}"/>
                  </a:ext>
                </a:extLst>
              </p:cNvPr>
              <p:cNvSpPr/>
              <p:nvPr/>
            </p:nvSpPr>
            <p:spPr>
              <a:xfrm>
                <a:off x="5791199" y="1632567"/>
                <a:ext cx="4488873" cy="618211"/>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The heating system has since been renewed, tower has been cleaned and roof repaired.</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Redoing the stained glass windows will be the next major piece of work. </a:t>
                </a:r>
                <a:endParaRPr lang="en-GB" sz="1100" dirty="0">
                  <a:solidFill>
                    <a:srgbClr val="37424A"/>
                  </a:solidFill>
                  <a:latin typeface="Arial" panose="020B0604020202020204" pitchFamily="34" charset="0"/>
                </a:endParaRPr>
              </a:p>
            </p:txBody>
          </p:sp>
        </p:grpSp>
      </p:grpSp>
      <p:sp>
        <p:nvSpPr>
          <p:cNvPr id="23" name="Rectangle 22">
            <a:extLst>
              <a:ext uri="{FF2B5EF4-FFF2-40B4-BE49-F238E27FC236}">
                <a16:creationId xmlns:a16="http://schemas.microsoft.com/office/drawing/2014/main" id="{501D0C0B-C0F8-4D01-8653-F492BAF7D8D3}"/>
              </a:ext>
            </a:extLst>
          </p:cNvPr>
          <p:cNvSpPr/>
          <p:nvPr/>
        </p:nvSpPr>
        <p:spPr>
          <a:xfrm>
            <a:off x="450000" y="5873172"/>
            <a:ext cx="781005" cy="555651"/>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Methodist</a:t>
            </a:r>
          </a:p>
        </p:txBody>
      </p:sp>
      <p:sp>
        <p:nvSpPr>
          <p:cNvPr id="24" name="Rectangle 23">
            <a:extLst>
              <a:ext uri="{FF2B5EF4-FFF2-40B4-BE49-F238E27FC236}">
                <a16:creationId xmlns:a16="http://schemas.microsoft.com/office/drawing/2014/main" id="{34CE3653-907C-4F16-969E-7694127283BA}"/>
              </a:ext>
            </a:extLst>
          </p:cNvPr>
          <p:cNvSpPr/>
          <p:nvPr/>
        </p:nvSpPr>
        <p:spPr>
          <a:xfrm>
            <a:off x="1302326" y="5873172"/>
            <a:ext cx="4488873" cy="555651"/>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There are roughly six listed Methodist churches open of which two are on the HAR register. Condition is generally worse than in Suffolk. </a:t>
            </a:r>
          </a:p>
        </p:txBody>
      </p:sp>
      <p:sp>
        <p:nvSpPr>
          <p:cNvPr id="25" name="Rectangle 24">
            <a:extLst>
              <a:ext uri="{FF2B5EF4-FFF2-40B4-BE49-F238E27FC236}">
                <a16:creationId xmlns:a16="http://schemas.microsoft.com/office/drawing/2014/main" id="{38376139-80C5-4D43-844E-86EDCEF016BD}"/>
              </a:ext>
            </a:extLst>
          </p:cNvPr>
          <p:cNvSpPr/>
          <p:nvPr/>
        </p:nvSpPr>
        <p:spPr>
          <a:xfrm>
            <a:off x="5791199" y="5873173"/>
            <a:ext cx="4488873" cy="555651"/>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These are large classical buildings which have fallen into neglect for different reasons including funding and volunteer capacity.</a:t>
            </a:r>
          </a:p>
        </p:txBody>
      </p:sp>
      <p:sp>
        <p:nvSpPr>
          <p:cNvPr id="26" name="Content Placeholder 22">
            <a:extLst>
              <a:ext uri="{FF2B5EF4-FFF2-40B4-BE49-F238E27FC236}">
                <a16:creationId xmlns:a16="http://schemas.microsoft.com/office/drawing/2014/main" id="{F9D94129-2831-401E-948C-F25A9D00672F}"/>
              </a:ext>
            </a:extLst>
          </p:cNvPr>
          <p:cNvSpPr txBox="1">
            <a:spLocks/>
          </p:cNvSpPr>
          <p:nvPr/>
        </p:nvSpPr>
        <p:spPr bwMode="gray">
          <a:xfrm>
            <a:off x="6637105" y="7127876"/>
            <a:ext cx="3593753" cy="177050"/>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baseline="30000" dirty="0">
                <a:solidFill>
                  <a:schemeClr val="tx2"/>
                </a:solidFill>
              </a:rPr>
              <a:t>+</a:t>
            </a:r>
            <a:r>
              <a:rPr lang="en-GB" sz="800" i="1" dirty="0">
                <a:solidFill>
                  <a:schemeClr val="tx2"/>
                </a:solidFill>
              </a:rPr>
              <a:t>Insights relate to one Church represented by the fieldwork participant</a:t>
            </a:r>
          </a:p>
        </p:txBody>
      </p:sp>
    </p:spTree>
    <p:extLst>
      <p:ext uri="{BB962C8B-B14F-4D97-AF65-F5344CB8AC3E}">
        <p14:creationId xmlns:p14="http://schemas.microsoft.com/office/powerpoint/2010/main" val="2974223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31799"/>
            <a:ext cx="9780859" cy="775301"/>
          </a:xfrm>
        </p:spPr>
        <p:txBody>
          <a:bodyPr/>
          <a:lstStyle/>
          <a:p>
            <a:r>
              <a:rPr lang="en-GB" dirty="0"/>
              <a:t>A need for greater guidance on community engagement was identified in Greater Manchester</a:t>
            </a:r>
          </a:p>
        </p:txBody>
      </p:sp>
      <p:grpSp>
        <p:nvGrpSpPr>
          <p:cNvPr id="104" name="Group 103">
            <a:extLst>
              <a:ext uri="{FF2B5EF4-FFF2-40B4-BE49-F238E27FC236}">
                <a16:creationId xmlns:a16="http://schemas.microsoft.com/office/drawing/2014/main" id="{F43AD797-4BD7-4CD6-95E3-15BBED717C77}"/>
              </a:ext>
            </a:extLst>
          </p:cNvPr>
          <p:cNvGrpSpPr/>
          <p:nvPr/>
        </p:nvGrpSpPr>
        <p:grpSpPr>
          <a:xfrm>
            <a:off x="450000" y="1533237"/>
            <a:ext cx="9830072" cy="4090984"/>
            <a:chOff x="450000" y="4623034"/>
            <a:chExt cx="9830072" cy="2239307"/>
          </a:xfrm>
        </p:grpSpPr>
        <p:sp>
          <p:nvSpPr>
            <p:cNvPr id="94" name="TextBox 93">
              <a:extLst>
                <a:ext uri="{FF2B5EF4-FFF2-40B4-BE49-F238E27FC236}">
                  <a16:creationId xmlns:a16="http://schemas.microsoft.com/office/drawing/2014/main" id="{0380370C-144F-46A6-B12F-E64BC2BCE4CE}"/>
                </a:ext>
              </a:extLst>
            </p:cNvPr>
            <p:cNvSpPr txBox="1"/>
            <p:nvPr/>
          </p:nvSpPr>
          <p:spPr bwMode="gray">
            <a:xfrm>
              <a:off x="450000" y="4623034"/>
              <a:ext cx="9830072" cy="255210"/>
            </a:xfrm>
            <a:prstGeom prst="rect">
              <a:avLst/>
            </a:prstGeom>
            <a:solidFill>
              <a:schemeClr val="accent2"/>
            </a:solidFill>
            <a:ln w="12700">
              <a:solidFill>
                <a:schemeClr val="accent2"/>
              </a:solidFill>
            </a:ln>
          </p:spPr>
          <p:txBody>
            <a:bodyPr wrap="square" lIns="72000" tIns="72000" rIns="72000" bIns="72000" rtlCol="0" anchor="ctr" anchorCtr="0">
              <a:noAutofit/>
            </a:bodyPr>
            <a:lstStyle/>
            <a:p>
              <a:pPr algn="ctr"/>
              <a:r>
                <a:rPr lang="en-GB" dirty="0">
                  <a:solidFill>
                    <a:schemeClr val="bg1"/>
                  </a:solidFill>
                </a:rPr>
                <a:t>Current extent of community engagement reported in the fieldwork</a:t>
              </a:r>
            </a:p>
          </p:txBody>
        </p:sp>
        <p:grpSp>
          <p:nvGrpSpPr>
            <p:cNvPr id="96" name="Group 95">
              <a:extLst>
                <a:ext uri="{FF2B5EF4-FFF2-40B4-BE49-F238E27FC236}">
                  <a16:creationId xmlns:a16="http://schemas.microsoft.com/office/drawing/2014/main" id="{F6F864B0-119A-4C03-BB40-9D913CEEB4DD}"/>
                </a:ext>
              </a:extLst>
            </p:cNvPr>
            <p:cNvGrpSpPr/>
            <p:nvPr/>
          </p:nvGrpSpPr>
          <p:grpSpPr>
            <a:xfrm>
              <a:off x="450000" y="4945571"/>
              <a:ext cx="9830072" cy="1916770"/>
              <a:chOff x="450000" y="1766708"/>
              <a:chExt cx="9830072" cy="1013021"/>
            </a:xfrm>
            <a:solidFill>
              <a:schemeClr val="accent2"/>
            </a:solidFill>
          </p:grpSpPr>
          <p:sp>
            <p:nvSpPr>
              <p:cNvPr id="97" name="Rectangle 96">
                <a:extLst>
                  <a:ext uri="{FF2B5EF4-FFF2-40B4-BE49-F238E27FC236}">
                    <a16:creationId xmlns:a16="http://schemas.microsoft.com/office/drawing/2014/main" id="{59C227DA-0795-4CBE-9606-DC0B9ECDC45B}"/>
                  </a:ext>
                </a:extLst>
              </p:cNvPr>
              <p:cNvSpPr/>
              <p:nvPr/>
            </p:nvSpPr>
            <p:spPr>
              <a:xfrm>
                <a:off x="450000" y="1766708"/>
                <a:ext cx="781005" cy="101302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All</a:t>
                </a:r>
              </a:p>
            </p:txBody>
          </p:sp>
          <p:sp>
            <p:nvSpPr>
              <p:cNvPr id="98" name="Rectangle 97">
                <a:extLst>
                  <a:ext uri="{FF2B5EF4-FFF2-40B4-BE49-F238E27FC236}">
                    <a16:creationId xmlns:a16="http://schemas.microsoft.com/office/drawing/2014/main" id="{E8D879C0-14D4-49B7-81AA-EC2A07A42F09}"/>
                  </a:ext>
                </a:extLst>
              </p:cNvPr>
              <p:cNvSpPr/>
              <p:nvPr/>
            </p:nvSpPr>
            <p:spPr>
              <a:xfrm>
                <a:off x="1302326" y="1766708"/>
                <a:ext cx="4488873" cy="10130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rPr>
                  <a:t>Increasing community engagement is seen as a key strategic priority for preventing churches from closing in the Church of England. </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rPr>
                  <a:t>Church of England and Methodist churches tend to use their church halls for activities such as exercise classes. Roman Catholic churches typically choose not to use the worship areas of the church for ‘other’ activities.</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Church of England, Roman Catholic and Methodist churches all feel a need for more guidance over how to reach communities in new ways.</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It is a challenge to explain the community work that is already undertaken (e.g. with schools) in the language familiar to funding bodies. Not all community activities raise income.</a:t>
                </a:r>
              </a:p>
            </p:txBody>
          </p:sp>
          <p:sp>
            <p:nvSpPr>
              <p:cNvPr id="99" name="Rectangle 98">
                <a:extLst>
                  <a:ext uri="{FF2B5EF4-FFF2-40B4-BE49-F238E27FC236}">
                    <a16:creationId xmlns:a16="http://schemas.microsoft.com/office/drawing/2014/main" id="{A0C6AA35-5025-4917-A014-1E345964AA50}"/>
                  </a:ext>
                </a:extLst>
              </p:cNvPr>
              <p:cNvSpPr/>
              <p:nvPr/>
            </p:nvSpPr>
            <p:spPr>
              <a:xfrm>
                <a:off x="5791199" y="1766709"/>
                <a:ext cx="4488873" cy="10130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At the Unitarian Church represented in the fieldwork, all community engagement is mainly down to the Minister and volunteers. The church has hosted different activities in the past including concerts.</a:t>
                </a:r>
                <a:endParaRPr lang="en-GB" sz="1100" dirty="0">
                  <a:solidFill>
                    <a:srgbClr val="37424A"/>
                  </a:solidFill>
                  <a:latin typeface="Arial" panose="020B0604020202020204" pitchFamily="34" charset="0"/>
                </a:endParaRP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It was reported that most Church of England churches already work with communities at least to some extent, examples include:</a:t>
                </a:r>
              </a:p>
              <a:p>
                <a:pPr lvl="2"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hosting food banks collaboratively with other denominations, hosting shops and cafes;</a:t>
                </a:r>
              </a:p>
              <a:p>
                <a:pPr lvl="2"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work with community groups in need, such as asylum seekers and the homeless, and helping to facilitate access to social services and GPs. The Greater Together Greater Manchester project does a lot of work on these issues.</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Methodist churches are generally good ecumenically within the worshipping community, but some find it challenging to engage the wider community.</a:t>
                </a:r>
              </a:p>
            </p:txBody>
          </p:sp>
        </p:grpSp>
      </p:grpSp>
      <p:sp>
        <p:nvSpPr>
          <p:cNvPr id="26" name="Content Placeholder 22">
            <a:extLst>
              <a:ext uri="{FF2B5EF4-FFF2-40B4-BE49-F238E27FC236}">
                <a16:creationId xmlns:a16="http://schemas.microsoft.com/office/drawing/2014/main" id="{F9D94129-2831-401E-948C-F25A9D00672F}"/>
              </a:ext>
            </a:extLst>
          </p:cNvPr>
          <p:cNvSpPr txBox="1">
            <a:spLocks/>
          </p:cNvSpPr>
          <p:nvPr/>
        </p:nvSpPr>
        <p:spPr bwMode="gray">
          <a:xfrm>
            <a:off x="6637105" y="7127876"/>
            <a:ext cx="3593753" cy="177050"/>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baseline="30000" dirty="0">
                <a:solidFill>
                  <a:schemeClr val="tx2"/>
                </a:solidFill>
              </a:rPr>
              <a:t>+</a:t>
            </a:r>
            <a:r>
              <a:rPr lang="en-GB" sz="800" i="1" dirty="0">
                <a:solidFill>
                  <a:schemeClr val="tx2"/>
                </a:solidFill>
              </a:rPr>
              <a:t>Insights relate to one Church represented by the fieldwork participant</a:t>
            </a:r>
          </a:p>
        </p:txBody>
      </p:sp>
    </p:spTree>
    <p:extLst>
      <p:ext uri="{BB962C8B-B14F-4D97-AF65-F5344CB8AC3E}">
        <p14:creationId xmlns:p14="http://schemas.microsoft.com/office/powerpoint/2010/main" val="77712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The perceived community engagement barriers in Greater Manchester vary by place of worship, but can be summarised into four categories</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0" y="1499579"/>
            <a:ext cx="9780852" cy="40266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Perceived barriers to community engagement in Greater Manchester:</a:t>
            </a:r>
          </a:p>
        </p:txBody>
      </p:sp>
      <p:grpSp>
        <p:nvGrpSpPr>
          <p:cNvPr id="4" name="Group 3">
            <a:extLst>
              <a:ext uri="{FF2B5EF4-FFF2-40B4-BE49-F238E27FC236}">
                <a16:creationId xmlns:a16="http://schemas.microsoft.com/office/drawing/2014/main" id="{6924BD90-F7E2-4298-8026-4B3617CE24E1}"/>
              </a:ext>
            </a:extLst>
          </p:cNvPr>
          <p:cNvGrpSpPr/>
          <p:nvPr/>
        </p:nvGrpSpPr>
        <p:grpSpPr>
          <a:xfrm>
            <a:off x="349919" y="1930941"/>
            <a:ext cx="9880932" cy="807782"/>
            <a:chOff x="349919" y="2541847"/>
            <a:chExt cx="9880932" cy="807782"/>
          </a:xfrm>
        </p:grpSpPr>
        <p:sp>
          <p:nvSpPr>
            <p:cNvPr id="31" name="TextBox 30">
              <a:extLst>
                <a:ext uri="{FF2B5EF4-FFF2-40B4-BE49-F238E27FC236}">
                  <a16:creationId xmlns:a16="http://schemas.microsoft.com/office/drawing/2014/main" id="{489AEBD3-A01C-4574-90B4-4DAA62053CA0}"/>
                </a:ext>
              </a:extLst>
            </p:cNvPr>
            <p:cNvSpPr txBox="1"/>
            <p:nvPr/>
          </p:nvSpPr>
          <p:spPr bwMode="gray">
            <a:xfrm>
              <a:off x="450000" y="272186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Declining congregations</a:t>
              </a:r>
            </a:p>
          </p:txBody>
        </p:sp>
        <p:sp>
          <p:nvSpPr>
            <p:cNvPr id="122" name="Oval 121">
              <a:extLst>
                <a:ext uri="{FF2B5EF4-FFF2-40B4-BE49-F238E27FC236}">
                  <a16:creationId xmlns:a16="http://schemas.microsoft.com/office/drawing/2014/main" id="{CB084983-5BB8-4A50-859B-B93EE5AE3373}"/>
                </a:ext>
              </a:extLst>
            </p:cNvPr>
            <p:cNvSpPr/>
            <p:nvPr/>
          </p:nvSpPr>
          <p:spPr bwMode="gray">
            <a:xfrm>
              <a:off x="349919" y="2541847"/>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1</a:t>
              </a:r>
            </a:p>
          </p:txBody>
        </p:sp>
        <p:sp>
          <p:nvSpPr>
            <p:cNvPr id="123" name="TextBox 122">
              <a:extLst>
                <a:ext uri="{FF2B5EF4-FFF2-40B4-BE49-F238E27FC236}">
                  <a16:creationId xmlns:a16="http://schemas.microsoft.com/office/drawing/2014/main" id="{64633162-14A3-4C13-BF76-D4BA3C7A45E1}"/>
                </a:ext>
              </a:extLst>
            </p:cNvPr>
            <p:cNvSpPr txBox="1"/>
            <p:nvPr/>
          </p:nvSpPr>
          <p:spPr bwMode="gray">
            <a:xfrm>
              <a:off x="2806337" y="2721867"/>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just">
                <a:lnSpc>
                  <a:spcPct val="110000"/>
                </a:lnSpc>
                <a:spcBef>
                  <a:spcPts val="300"/>
                </a:spcBef>
                <a:spcAft>
                  <a:spcPts val="300"/>
                </a:spcAft>
                <a:buClr>
                  <a:srgbClr val="E83F35"/>
                </a:buClr>
                <a:tabLst>
                  <a:tab pos="215900" algn="l"/>
                </a:tabLst>
              </a:pPr>
              <a:r>
                <a:rPr lang="en-GB" sz="1100" dirty="0">
                  <a:solidFill>
                    <a:srgbClr val="37424A"/>
                  </a:solidFill>
                  <a:latin typeface="Arial" panose="020B0604020202020204" pitchFamily="34" charset="0"/>
                  <a:ea typeface="Arial" panose="020B0604020202020204" pitchFamily="34" charset="0"/>
                </a:rPr>
                <a:t>Congregation sizes in some listed places of worship are falling, and with it volunteer time, skills and capability. This means places of worship need to be more innovative in how they can engage their communities, and adapt to the changing role of the church.</a:t>
              </a:r>
            </a:p>
          </p:txBody>
        </p:sp>
      </p:grpSp>
      <p:grpSp>
        <p:nvGrpSpPr>
          <p:cNvPr id="6" name="Group 5">
            <a:extLst>
              <a:ext uri="{FF2B5EF4-FFF2-40B4-BE49-F238E27FC236}">
                <a16:creationId xmlns:a16="http://schemas.microsoft.com/office/drawing/2014/main" id="{CD5E11C1-D4BB-4F42-AA37-F044C8D798FE}"/>
              </a:ext>
            </a:extLst>
          </p:cNvPr>
          <p:cNvGrpSpPr/>
          <p:nvPr/>
        </p:nvGrpSpPr>
        <p:grpSpPr>
          <a:xfrm>
            <a:off x="349919" y="2800954"/>
            <a:ext cx="9880932" cy="806548"/>
            <a:chOff x="349919" y="3211101"/>
            <a:chExt cx="9880932" cy="806548"/>
          </a:xfrm>
        </p:grpSpPr>
        <p:grpSp>
          <p:nvGrpSpPr>
            <p:cNvPr id="124" name="Group 123">
              <a:extLst>
                <a:ext uri="{FF2B5EF4-FFF2-40B4-BE49-F238E27FC236}">
                  <a16:creationId xmlns:a16="http://schemas.microsoft.com/office/drawing/2014/main" id="{45B73570-0BB0-42B4-BFD4-05FF9EB23FEE}"/>
                </a:ext>
              </a:extLst>
            </p:cNvPr>
            <p:cNvGrpSpPr/>
            <p:nvPr/>
          </p:nvGrpSpPr>
          <p:grpSpPr>
            <a:xfrm>
              <a:off x="450000" y="3389887"/>
              <a:ext cx="9780851" cy="627762"/>
              <a:chOff x="450000" y="2721867"/>
              <a:chExt cx="9780851" cy="627762"/>
            </a:xfrm>
          </p:grpSpPr>
          <p:sp>
            <p:nvSpPr>
              <p:cNvPr id="125" name="TextBox 124">
                <a:extLst>
                  <a:ext uri="{FF2B5EF4-FFF2-40B4-BE49-F238E27FC236}">
                    <a16:creationId xmlns:a16="http://schemas.microsoft.com/office/drawing/2014/main" id="{DADE456D-6D59-474C-83C3-8593A000970E}"/>
                  </a:ext>
                </a:extLst>
              </p:cNvPr>
              <p:cNvSpPr txBox="1"/>
              <p:nvPr/>
            </p:nvSpPr>
            <p:spPr bwMode="gray">
              <a:xfrm>
                <a:off x="450000" y="272186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Willingness to reach community</a:t>
                </a:r>
              </a:p>
            </p:txBody>
          </p:sp>
          <p:sp>
            <p:nvSpPr>
              <p:cNvPr id="127" name="TextBox 126">
                <a:extLst>
                  <a:ext uri="{FF2B5EF4-FFF2-40B4-BE49-F238E27FC236}">
                    <a16:creationId xmlns:a16="http://schemas.microsoft.com/office/drawing/2014/main" id="{3B2E14CB-62EC-43CA-8E00-BFEC9FB8904B}"/>
                  </a:ext>
                </a:extLst>
              </p:cNvPr>
              <p:cNvSpPr txBox="1"/>
              <p:nvPr/>
            </p:nvSpPr>
            <p:spPr bwMode="gray">
              <a:xfrm>
                <a:off x="2806337" y="2721867"/>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l"/>
                <a:r>
                  <a:rPr lang="en-GB" sz="1100" dirty="0">
                    <a:solidFill>
                      <a:srgbClr val="37424A"/>
                    </a:solidFill>
                    <a:latin typeface="Arial" panose="020B0604020202020204" pitchFamily="34" charset="0"/>
                  </a:rPr>
                  <a:t>The attitude of the place of worship leadership is key – some already do a lot of community work and cross-denomination work, while others do not. Places of worship benefit from a willingness to adapt and innovate, and welcome the wider community beyond the congregation. </a:t>
                </a:r>
              </a:p>
            </p:txBody>
          </p:sp>
        </p:grpSp>
        <p:sp>
          <p:nvSpPr>
            <p:cNvPr id="128" name="Oval 127">
              <a:extLst>
                <a:ext uri="{FF2B5EF4-FFF2-40B4-BE49-F238E27FC236}">
                  <a16:creationId xmlns:a16="http://schemas.microsoft.com/office/drawing/2014/main" id="{6DF6174F-0F38-4B53-9CA9-C604A604AED3}"/>
                </a:ext>
              </a:extLst>
            </p:cNvPr>
            <p:cNvSpPr/>
            <p:nvPr/>
          </p:nvSpPr>
          <p:spPr bwMode="gray">
            <a:xfrm>
              <a:off x="349919" y="3211101"/>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2</a:t>
              </a:r>
            </a:p>
          </p:txBody>
        </p:sp>
      </p:grpSp>
      <p:grpSp>
        <p:nvGrpSpPr>
          <p:cNvPr id="139" name="Group 138">
            <a:extLst>
              <a:ext uri="{FF2B5EF4-FFF2-40B4-BE49-F238E27FC236}">
                <a16:creationId xmlns:a16="http://schemas.microsoft.com/office/drawing/2014/main" id="{231FEFD4-DE69-434B-A6D9-DAEF85098E10}"/>
              </a:ext>
            </a:extLst>
          </p:cNvPr>
          <p:cNvGrpSpPr/>
          <p:nvPr/>
        </p:nvGrpSpPr>
        <p:grpSpPr>
          <a:xfrm>
            <a:off x="349919" y="3670967"/>
            <a:ext cx="9880932" cy="806548"/>
            <a:chOff x="349919" y="3211101"/>
            <a:chExt cx="9880932" cy="806548"/>
          </a:xfrm>
        </p:grpSpPr>
        <p:grpSp>
          <p:nvGrpSpPr>
            <p:cNvPr id="140" name="Group 139">
              <a:extLst>
                <a:ext uri="{FF2B5EF4-FFF2-40B4-BE49-F238E27FC236}">
                  <a16:creationId xmlns:a16="http://schemas.microsoft.com/office/drawing/2014/main" id="{AF6E8602-6383-402E-BAB1-91FE51A36D5C}"/>
                </a:ext>
              </a:extLst>
            </p:cNvPr>
            <p:cNvGrpSpPr/>
            <p:nvPr/>
          </p:nvGrpSpPr>
          <p:grpSpPr>
            <a:xfrm>
              <a:off x="450000" y="3389887"/>
              <a:ext cx="9780851" cy="627762"/>
              <a:chOff x="450000" y="2721867"/>
              <a:chExt cx="9780851" cy="627762"/>
            </a:xfrm>
          </p:grpSpPr>
          <p:sp>
            <p:nvSpPr>
              <p:cNvPr id="142" name="TextBox 141">
                <a:extLst>
                  <a:ext uri="{FF2B5EF4-FFF2-40B4-BE49-F238E27FC236}">
                    <a16:creationId xmlns:a16="http://schemas.microsoft.com/office/drawing/2014/main" id="{0145FEE2-8350-4F7A-B1E1-62F81A9DBE15}"/>
                  </a:ext>
                </a:extLst>
              </p:cNvPr>
              <p:cNvSpPr txBox="1"/>
              <p:nvPr/>
            </p:nvSpPr>
            <p:spPr bwMode="gray">
              <a:xfrm>
                <a:off x="450000" y="272186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Knowledge of how to reach community</a:t>
                </a:r>
              </a:p>
            </p:txBody>
          </p:sp>
          <p:sp>
            <p:nvSpPr>
              <p:cNvPr id="143" name="TextBox 142">
                <a:extLst>
                  <a:ext uri="{FF2B5EF4-FFF2-40B4-BE49-F238E27FC236}">
                    <a16:creationId xmlns:a16="http://schemas.microsoft.com/office/drawing/2014/main" id="{DFB3FBB5-A7E2-4B2E-AD66-7E38F4E2999B}"/>
                  </a:ext>
                </a:extLst>
              </p:cNvPr>
              <p:cNvSpPr txBox="1"/>
              <p:nvPr/>
            </p:nvSpPr>
            <p:spPr bwMode="gray">
              <a:xfrm>
                <a:off x="2806337" y="2721867"/>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2"/>
                <a:endParaRPr lang="en-GB" sz="1100" dirty="0"/>
              </a:p>
              <a:p>
                <a:pPr algn="l"/>
                <a:r>
                  <a:rPr lang="en-GB" sz="1100" dirty="0">
                    <a:solidFill>
                      <a:srgbClr val="37424A"/>
                    </a:solidFill>
                    <a:latin typeface="Arial" panose="020B0604020202020204" pitchFamily="34" charset="0"/>
                  </a:rPr>
                  <a:t>Some listed places of worship that are willing and eager to reach the wider community do not have the knowledge of how to do this. For example, keeping the doors of places of worship open or hosting activities outside of worship times encourages people to use the building but this is not practiced across many places of worship.</a:t>
                </a:r>
              </a:p>
              <a:p>
                <a:endParaRPr lang="en-GB" sz="1100" dirty="0">
                  <a:solidFill>
                    <a:schemeClr val="tx1"/>
                  </a:solidFill>
                </a:endParaRPr>
              </a:p>
            </p:txBody>
          </p:sp>
        </p:grpSp>
        <p:sp>
          <p:nvSpPr>
            <p:cNvPr id="141" name="Oval 140">
              <a:extLst>
                <a:ext uri="{FF2B5EF4-FFF2-40B4-BE49-F238E27FC236}">
                  <a16:creationId xmlns:a16="http://schemas.microsoft.com/office/drawing/2014/main" id="{3FA151B7-C9DE-43BD-B515-E28FE7A1A9BB}"/>
                </a:ext>
              </a:extLst>
            </p:cNvPr>
            <p:cNvSpPr/>
            <p:nvPr/>
          </p:nvSpPr>
          <p:spPr bwMode="gray">
            <a:xfrm>
              <a:off x="349919" y="3211101"/>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3</a:t>
              </a:r>
            </a:p>
          </p:txBody>
        </p:sp>
      </p:grpSp>
      <p:grpSp>
        <p:nvGrpSpPr>
          <p:cNvPr id="19" name="Group 18">
            <a:extLst>
              <a:ext uri="{FF2B5EF4-FFF2-40B4-BE49-F238E27FC236}">
                <a16:creationId xmlns:a16="http://schemas.microsoft.com/office/drawing/2014/main" id="{A4556404-A227-4099-98BF-AF9F89DF6488}"/>
              </a:ext>
            </a:extLst>
          </p:cNvPr>
          <p:cNvGrpSpPr/>
          <p:nvPr/>
        </p:nvGrpSpPr>
        <p:grpSpPr>
          <a:xfrm>
            <a:off x="349919" y="4540980"/>
            <a:ext cx="9880932" cy="806548"/>
            <a:chOff x="349919" y="4820952"/>
            <a:chExt cx="9880932" cy="806548"/>
          </a:xfrm>
        </p:grpSpPr>
        <p:grpSp>
          <p:nvGrpSpPr>
            <p:cNvPr id="134" name="Group 133">
              <a:extLst>
                <a:ext uri="{FF2B5EF4-FFF2-40B4-BE49-F238E27FC236}">
                  <a16:creationId xmlns:a16="http://schemas.microsoft.com/office/drawing/2014/main" id="{7BF07EA4-5971-4E65-8564-748940C1B675}"/>
                </a:ext>
              </a:extLst>
            </p:cNvPr>
            <p:cNvGrpSpPr/>
            <p:nvPr/>
          </p:nvGrpSpPr>
          <p:grpSpPr>
            <a:xfrm>
              <a:off x="349919" y="4820952"/>
              <a:ext cx="2356337" cy="806548"/>
              <a:chOff x="349919" y="3211101"/>
              <a:chExt cx="2356337" cy="806548"/>
            </a:xfrm>
          </p:grpSpPr>
          <p:sp>
            <p:nvSpPr>
              <p:cNvPr id="137" name="TextBox 136">
                <a:extLst>
                  <a:ext uri="{FF2B5EF4-FFF2-40B4-BE49-F238E27FC236}">
                    <a16:creationId xmlns:a16="http://schemas.microsoft.com/office/drawing/2014/main" id="{C1746909-664D-4C8A-A380-0EA7D43908A6}"/>
                  </a:ext>
                </a:extLst>
              </p:cNvPr>
              <p:cNvSpPr txBox="1"/>
              <p:nvPr/>
            </p:nvSpPr>
            <p:spPr bwMode="gray">
              <a:xfrm>
                <a:off x="450000" y="338988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PR skills to engage community</a:t>
                </a:r>
              </a:p>
            </p:txBody>
          </p:sp>
          <p:sp>
            <p:nvSpPr>
              <p:cNvPr id="136" name="Oval 135">
                <a:extLst>
                  <a:ext uri="{FF2B5EF4-FFF2-40B4-BE49-F238E27FC236}">
                    <a16:creationId xmlns:a16="http://schemas.microsoft.com/office/drawing/2014/main" id="{93DBDDCC-737E-4EFD-96F4-CA7B942FB55B}"/>
                  </a:ext>
                </a:extLst>
              </p:cNvPr>
              <p:cNvSpPr/>
              <p:nvPr/>
            </p:nvSpPr>
            <p:spPr bwMode="gray">
              <a:xfrm>
                <a:off x="349919" y="3211101"/>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4</a:t>
                </a:r>
              </a:p>
            </p:txBody>
          </p:sp>
        </p:grpSp>
        <p:sp>
          <p:nvSpPr>
            <p:cNvPr id="144" name="TextBox 143">
              <a:extLst>
                <a:ext uri="{FF2B5EF4-FFF2-40B4-BE49-F238E27FC236}">
                  <a16:creationId xmlns:a16="http://schemas.microsoft.com/office/drawing/2014/main" id="{E5A8D1B2-AFBD-4E8B-888B-84C51E69F799}"/>
                </a:ext>
              </a:extLst>
            </p:cNvPr>
            <p:cNvSpPr txBox="1"/>
            <p:nvPr/>
          </p:nvSpPr>
          <p:spPr bwMode="gray">
            <a:xfrm>
              <a:off x="2806337" y="4995758"/>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2"/>
              <a:endParaRPr lang="en-GB" sz="1100" dirty="0"/>
            </a:p>
            <a:p>
              <a:pPr algn="l"/>
              <a:r>
                <a:rPr lang="en-GB" sz="1100" dirty="0">
                  <a:solidFill>
                    <a:srgbClr val="37424A"/>
                  </a:solidFill>
                  <a:latin typeface="Arial" panose="020B0604020202020204" pitchFamily="34" charset="0"/>
                </a:rPr>
                <a:t>Public Relations (PR) skills to market ideas to the wider community are important. Many places of worship lack PR knowhow, which means they can miss out on opportunities to reach the wider community. For example, many places of worship have fascinating histories that they could make more of to attract people to use the building. </a:t>
              </a:r>
            </a:p>
            <a:p>
              <a:endParaRPr lang="en-GB" sz="1100" dirty="0">
                <a:solidFill>
                  <a:schemeClr val="tx1"/>
                </a:solidFill>
              </a:endParaRPr>
            </a:p>
          </p:txBody>
        </p:sp>
      </p:grpSp>
      <p:sp>
        <p:nvSpPr>
          <p:cNvPr id="151" name="Line Callout 2 (Accent Bar) 4">
            <a:extLst>
              <a:ext uri="{FF2B5EF4-FFF2-40B4-BE49-F238E27FC236}">
                <a16:creationId xmlns:a16="http://schemas.microsoft.com/office/drawing/2014/main" id="{6E2DE91B-3C33-4341-84C5-1EB54104DC56}"/>
              </a:ext>
            </a:extLst>
          </p:cNvPr>
          <p:cNvSpPr/>
          <p:nvPr/>
        </p:nvSpPr>
        <p:spPr bwMode="gray">
          <a:xfrm>
            <a:off x="709959" y="5657428"/>
            <a:ext cx="9532591" cy="706427"/>
          </a:xfrm>
          <a:prstGeom prst="accentCallout2">
            <a:avLst>
              <a:gd name="adj1" fmla="val 23716"/>
              <a:gd name="adj2" fmla="val -1163"/>
              <a:gd name="adj3" fmla="val -29807"/>
              <a:gd name="adj4" fmla="val -1241"/>
              <a:gd name="adj5" fmla="val -32990"/>
              <a:gd name="adj6" fmla="val -1205"/>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r>
              <a:rPr lang="en-GB" sz="1200" dirty="0">
                <a:solidFill>
                  <a:schemeClr val="tx1"/>
                </a:solidFill>
              </a:rPr>
              <a:t>The extent of these barriers varies by individual places of worship. For example, one place of worship might have a growing congregation, but lacks the PR skills to reach the wider community, while another may be struggling with both a shrinking congregation and lacking the knowledge of how to reach the wider community. </a:t>
            </a:r>
          </a:p>
        </p:txBody>
      </p:sp>
      <p:sp>
        <p:nvSpPr>
          <p:cNvPr id="42" name="Icon">
            <a:extLst>
              <a:ext uri="{FF2B5EF4-FFF2-40B4-BE49-F238E27FC236}">
                <a16:creationId xmlns:a16="http://schemas.microsoft.com/office/drawing/2014/main" id="{22A8CB33-5167-48E1-A5DC-BA106E328B91}"/>
              </a:ext>
            </a:extLst>
          </p:cNvPr>
          <p:cNvSpPr>
            <a:spLocks noChangeAspect="1" noEditPoints="1"/>
          </p:cNvSpPr>
          <p:nvPr/>
        </p:nvSpPr>
        <p:spPr bwMode="auto">
          <a:xfrm>
            <a:off x="529939" y="1549439"/>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3" name="Icon">
            <a:extLst>
              <a:ext uri="{FF2B5EF4-FFF2-40B4-BE49-F238E27FC236}">
                <a16:creationId xmlns:a16="http://schemas.microsoft.com/office/drawing/2014/main" id="{CCAAEA5B-C903-4AD1-AB94-3F1A4579110D}"/>
              </a:ext>
            </a:extLst>
          </p:cNvPr>
          <p:cNvSpPr>
            <a:spLocks noChangeAspect="1" noEditPoints="1"/>
          </p:cNvSpPr>
          <p:nvPr/>
        </p:nvSpPr>
        <p:spPr bwMode="auto">
          <a:xfrm>
            <a:off x="9609569" y="1532898"/>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911380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While community engagement is seen as a key priority across faiths, a need is reported for advice and guidance on how to go about this</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0" y="1499579"/>
            <a:ext cx="9780852" cy="40266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Perceptions relating to support for community engagement in Greater Manchester:</a:t>
            </a:r>
          </a:p>
        </p:txBody>
      </p:sp>
      <p:grpSp>
        <p:nvGrpSpPr>
          <p:cNvPr id="5" name="Group 4">
            <a:extLst>
              <a:ext uri="{FF2B5EF4-FFF2-40B4-BE49-F238E27FC236}">
                <a16:creationId xmlns:a16="http://schemas.microsoft.com/office/drawing/2014/main" id="{1FE01C60-2E79-4125-9024-E9B9A6260917}"/>
              </a:ext>
            </a:extLst>
          </p:cNvPr>
          <p:cNvGrpSpPr/>
          <p:nvPr/>
        </p:nvGrpSpPr>
        <p:grpSpPr>
          <a:xfrm>
            <a:off x="450000" y="1958559"/>
            <a:ext cx="9780851" cy="2356233"/>
            <a:chOff x="450000" y="2110959"/>
            <a:chExt cx="9780851" cy="2356233"/>
          </a:xfrm>
        </p:grpSpPr>
        <p:sp>
          <p:nvSpPr>
            <p:cNvPr id="31" name="TextBox 30">
              <a:extLst>
                <a:ext uri="{FF2B5EF4-FFF2-40B4-BE49-F238E27FC236}">
                  <a16:creationId xmlns:a16="http://schemas.microsoft.com/office/drawing/2014/main" id="{489AEBD3-A01C-4574-90B4-4DAA62053CA0}"/>
                </a:ext>
              </a:extLst>
            </p:cNvPr>
            <p:cNvSpPr txBox="1"/>
            <p:nvPr/>
          </p:nvSpPr>
          <p:spPr bwMode="gray">
            <a:xfrm>
              <a:off x="450000" y="2110959"/>
              <a:ext cx="2256256" cy="2356233"/>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Church of England</a:t>
              </a:r>
            </a:p>
          </p:txBody>
        </p:sp>
        <p:sp>
          <p:nvSpPr>
            <p:cNvPr id="123" name="TextBox 122">
              <a:extLst>
                <a:ext uri="{FF2B5EF4-FFF2-40B4-BE49-F238E27FC236}">
                  <a16:creationId xmlns:a16="http://schemas.microsoft.com/office/drawing/2014/main" id="{64633162-14A3-4C13-BF76-D4BA3C7A45E1}"/>
                </a:ext>
              </a:extLst>
            </p:cNvPr>
            <p:cNvSpPr txBox="1"/>
            <p:nvPr/>
          </p:nvSpPr>
          <p:spPr bwMode="gray">
            <a:xfrm>
              <a:off x="2806337" y="2110959"/>
              <a:ext cx="7424514" cy="2356233"/>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None/>
              </a:pPr>
              <a:r>
                <a:rPr lang="en-GB" sz="1100" dirty="0">
                  <a:latin typeface="Arial" panose="020B0604020202020204" pitchFamily="34" charset="0"/>
                </a:rPr>
                <a:t>The </a:t>
              </a:r>
              <a:r>
                <a:rPr lang="en-GB" sz="1100" dirty="0">
                  <a:latin typeface="Arial" panose="020B0604020202020204" pitchFamily="34" charset="0"/>
                  <a:ea typeface="Arial" panose="020B0604020202020204" pitchFamily="34" charset="0"/>
                </a:rPr>
                <a:t>Diocese of Manchester and Diocese of Chester </a:t>
              </a:r>
              <a:r>
                <a:rPr lang="en-GB" sz="1100" dirty="0">
                  <a:latin typeface="Arial" panose="020B0604020202020204" pitchFamily="34" charset="0"/>
                </a:rPr>
                <a:t>have two programmes aimed at supporting places of worship:</a:t>
              </a:r>
            </a:p>
            <a:p>
              <a:pPr lvl="1">
                <a:buSzPct val="100000"/>
                <a:buFont typeface="Wingdings" panose="05000000000000000000" pitchFamily="2" charset="2"/>
                <a:buChar char="§"/>
              </a:pPr>
              <a:r>
                <a:rPr lang="en-GB" sz="1100" dirty="0">
                  <a:latin typeface="Arial" panose="020B0604020202020204" pitchFamily="34" charset="0"/>
                </a:rPr>
                <a:t>‘Healthy Churches’ and ‘Transforming Communities’ initiatives provide training to parishes. </a:t>
              </a:r>
            </a:p>
            <a:p>
              <a:pPr lvl="1">
                <a:buSzPct val="100000"/>
                <a:buFont typeface="Wingdings" panose="05000000000000000000" pitchFamily="2" charset="2"/>
                <a:buChar char="§"/>
              </a:pPr>
              <a:r>
                <a:rPr lang="en-GB" sz="1100" dirty="0">
                  <a:latin typeface="Arial" panose="020B0604020202020204" pitchFamily="34" charset="0"/>
                </a:rPr>
                <a:t>Mission Action Plans seek to integrate community, maintenance and mission work for parishes.</a:t>
              </a:r>
            </a:p>
            <a:p>
              <a:pPr marL="0" lvl="1" indent="0">
                <a:buSzPct val="100000"/>
                <a:buNone/>
              </a:pPr>
              <a:r>
                <a:rPr lang="en-GB" sz="1100" dirty="0">
                  <a:solidFill>
                    <a:srgbClr val="37424A"/>
                  </a:solidFill>
                  <a:latin typeface="Arial" panose="020B0604020202020204" pitchFamily="34" charset="0"/>
                  <a:ea typeface="Arial" panose="020B0604020202020204" pitchFamily="34" charset="0"/>
                </a:rPr>
                <a:t>Reaching out to the community is a central part of the Christian Mission of churches. This includes charity work, as well as other more recent examples such as ‘Messy Church’ for children, and ‘Café Church’ for informal discussion. </a:t>
              </a: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In the Diocese of Chester, there are Social Responsibility and Mission departments. Social Responsibility supports work such as foodbanks, anti-poverty initiatives, mental health and wellbeing. The Mission department works in areas supporting discipleship. </a:t>
              </a:r>
            </a:p>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Across the Church of England there is the ‘Setting God’s People Free’ programme that seeks to help churches to work more in communities and wider society.</a:t>
              </a:r>
            </a:p>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However many places of worship need further practical support on how to further engage their communities.</a:t>
              </a:r>
            </a:p>
          </p:txBody>
        </p:sp>
      </p:grpSp>
      <p:sp>
        <p:nvSpPr>
          <p:cNvPr id="42" name="Icon">
            <a:extLst>
              <a:ext uri="{FF2B5EF4-FFF2-40B4-BE49-F238E27FC236}">
                <a16:creationId xmlns:a16="http://schemas.microsoft.com/office/drawing/2014/main" id="{22A8CB33-5167-48E1-A5DC-BA106E328B91}"/>
              </a:ext>
            </a:extLst>
          </p:cNvPr>
          <p:cNvSpPr>
            <a:spLocks noChangeAspect="1" noEditPoints="1"/>
          </p:cNvSpPr>
          <p:nvPr/>
        </p:nvSpPr>
        <p:spPr bwMode="auto">
          <a:xfrm>
            <a:off x="529939" y="1549439"/>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3" name="Icon">
            <a:extLst>
              <a:ext uri="{FF2B5EF4-FFF2-40B4-BE49-F238E27FC236}">
                <a16:creationId xmlns:a16="http://schemas.microsoft.com/office/drawing/2014/main" id="{CCAAEA5B-C903-4AD1-AB94-3F1A4579110D}"/>
              </a:ext>
            </a:extLst>
          </p:cNvPr>
          <p:cNvSpPr>
            <a:spLocks noChangeAspect="1" noEditPoints="1"/>
          </p:cNvSpPr>
          <p:nvPr/>
        </p:nvSpPr>
        <p:spPr bwMode="auto">
          <a:xfrm>
            <a:off x="9609569" y="1532898"/>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nvGrpSpPr>
          <p:cNvPr id="28" name="Group 27">
            <a:extLst>
              <a:ext uri="{FF2B5EF4-FFF2-40B4-BE49-F238E27FC236}">
                <a16:creationId xmlns:a16="http://schemas.microsoft.com/office/drawing/2014/main" id="{48853801-39F4-44F1-B90F-86F5DA1F98FD}"/>
              </a:ext>
            </a:extLst>
          </p:cNvPr>
          <p:cNvGrpSpPr/>
          <p:nvPr/>
        </p:nvGrpSpPr>
        <p:grpSpPr>
          <a:xfrm>
            <a:off x="450000" y="4368338"/>
            <a:ext cx="9780851" cy="690150"/>
            <a:chOff x="450000" y="3533034"/>
            <a:chExt cx="9780851" cy="690150"/>
          </a:xfrm>
        </p:grpSpPr>
        <p:sp>
          <p:nvSpPr>
            <p:cNvPr id="29" name="TextBox 28">
              <a:extLst>
                <a:ext uri="{FF2B5EF4-FFF2-40B4-BE49-F238E27FC236}">
                  <a16:creationId xmlns:a16="http://schemas.microsoft.com/office/drawing/2014/main" id="{7FEE935B-CADD-48DA-8A4B-E8D1F9B9291F}"/>
                </a:ext>
              </a:extLst>
            </p:cNvPr>
            <p:cNvSpPr txBox="1"/>
            <p:nvPr/>
          </p:nvSpPr>
          <p:spPr bwMode="gray">
            <a:xfrm>
              <a:off x="450000" y="3533034"/>
              <a:ext cx="2256256" cy="690150"/>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Roman Catholic</a:t>
              </a:r>
            </a:p>
          </p:txBody>
        </p:sp>
        <p:sp>
          <p:nvSpPr>
            <p:cNvPr id="32" name="TextBox 31">
              <a:extLst>
                <a:ext uri="{FF2B5EF4-FFF2-40B4-BE49-F238E27FC236}">
                  <a16:creationId xmlns:a16="http://schemas.microsoft.com/office/drawing/2014/main" id="{9C82E002-C665-4D17-BCF8-B2A814D75304}"/>
                </a:ext>
              </a:extLst>
            </p:cNvPr>
            <p:cNvSpPr txBox="1"/>
            <p:nvPr/>
          </p:nvSpPr>
          <p:spPr bwMode="gray">
            <a:xfrm>
              <a:off x="2806337" y="3533034"/>
              <a:ext cx="7424514" cy="690150"/>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In the Diocese of Liverpool and Diocese of Salford there is a need for more guidance over how to reach communities in new ways. When it comes to funding there is a challenge to explain the community work that is already undertaken (e.g. with schools) in the language of funding bodies, and to describe new initiatives.</a:t>
              </a:r>
            </a:p>
          </p:txBody>
        </p:sp>
      </p:grpSp>
      <p:graphicFrame>
        <p:nvGraphicFramePr>
          <p:cNvPr id="41" name="Table 40">
            <a:extLst>
              <a:ext uri="{FF2B5EF4-FFF2-40B4-BE49-F238E27FC236}">
                <a16:creationId xmlns:a16="http://schemas.microsoft.com/office/drawing/2014/main" id="{030CD87A-5F4B-4BCD-8CAF-E844971417C7}"/>
              </a:ext>
            </a:extLst>
          </p:cNvPr>
          <p:cNvGraphicFramePr>
            <a:graphicFrameLocks noGrp="1"/>
          </p:cNvGraphicFramePr>
          <p:nvPr>
            <p:extLst>
              <p:ext uri="{D42A27DB-BD31-4B8C-83A1-F6EECF244321}">
                <p14:modId xmlns:p14="http://schemas.microsoft.com/office/powerpoint/2010/main" val="2691119515"/>
              </p:ext>
            </p:extLst>
          </p:nvPr>
        </p:nvGraphicFramePr>
        <p:xfrm>
          <a:off x="450000" y="6021764"/>
          <a:ext cx="9780858" cy="919780"/>
        </p:xfrm>
        <a:graphic>
          <a:graphicData uri="http://schemas.openxmlformats.org/drawingml/2006/table">
            <a:tbl>
              <a:tblPr>
                <a:tableStyleId>{2D5ABB26-0587-4C30-8999-92F81FD0307C}</a:tableStyleId>
              </a:tblPr>
              <a:tblGrid>
                <a:gridCol w="9780858">
                  <a:extLst>
                    <a:ext uri="{9D8B030D-6E8A-4147-A177-3AD203B41FA5}">
                      <a16:colId xmlns:a16="http://schemas.microsoft.com/office/drawing/2014/main" val="20000"/>
                    </a:ext>
                  </a:extLst>
                </a:gridCol>
              </a:tblGrid>
              <a:tr h="311272">
                <a:tc>
                  <a:txBody>
                    <a:bodyPr/>
                    <a:lstStyle/>
                    <a:p>
                      <a:pPr marL="0" marR="0" indent="0" algn="l" defTabSz="914342" rtl="0" eaLnBrk="1" fontAlgn="auto" latinLnBrk="0" hangingPunct="1">
                        <a:lnSpc>
                          <a:spcPts val="2000"/>
                        </a:lnSpc>
                        <a:spcBef>
                          <a:spcPts val="0"/>
                        </a:spcBef>
                        <a:spcAft>
                          <a:spcPts val="0"/>
                        </a:spcAft>
                        <a:buClrTx/>
                        <a:buSzTx/>
                        <a:buFont typeface="Arial" panose="05020102010507070707" pitchFamily="18" charset="2"/>
                        <a:buNone/>
                        <a:tabLst/>
                        <a:defRPr/>
                      </a:pPr>
                      <a:r>
                        <a:rPr lang="en-GB" sz="4800" baseline="-38000" dirty="0">
                          <a:solidFill>
                            <a:schemeClr val="accent4"/>
                          </a:solidFill>
                          <a:latin typeface="Arial Black" panose="020B0A04020102020204" pitchFamily="34" charset="0"/>
                        </a:rPr>
                        <a:t>“</a:t>
                      </a:r>
                    </a:p>
                  </a:txBody>
                  <a:tcPr marL="0" marR="0">
                    <a:lnB w="1905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365617">
                <a:tc>
                  <a:txBody>
                    <a:bodyPr/>
                    <a:lstStyle/>
                    <a:p>
                      <a:pPr marL="0" lvl="0" indent="0" algn="just">
                        <a:lnSpc>
                          <a:spcPct val="110000"/>
                        </a:lnSpc>
                        <a:spcBef>
                          <a:spcPts val="600"/>
                        </a:spcBef>
                        <a:spcAft>
                          <a:spcPts val="600"/>
                        </a:spcAft>
                        <a:buClr>
                          <a:srgbClr val="E83F35"/>
                        </a:buClr>
                        <a:buFont typeface="Wingdings 2" panose="05020102010507070707" pitchFamily="18" charset="2"/>
                        <a:buNone/>
                        <a:tabLst>
                          <a:tab pos="215900" algn="l"/>
                        </a:tabLst>
                      </a:pPr>
                      <a:r>
                        <a:rPr lang="en-GB" dirty="0">
                          <a:solidFill>
                            <a:srgbClr val="37424A"/>
                          </a:solidFill>
                          <a:latin typeface="Arial" panose="020B0604020202020204" pitchFamily="34" charset="0"/>
                          <a:ea typeface="Calibri" panose="020F0502020204030204" pitchFamily="34" charset="0"/>
                          <a:cs typeface="Wingdings 2" panose="05020102010507070707" pitchFamily="18" charset="2"/>
                        </a:rPr>
                        <a:t>It is important to realise that both community and maintenance work need to come together to address the challenges faced by listed places of worship. The buildings will not survive if they are not used… </a:t>
                      </a:r>
                      <a:r>
                        <a:rPr lang="en-GB" i="1" dirty="0">
                          <a:solidFill>
                            <a:srgbClr val="37424A"/>
                          </a:solidFill>
                          <a:latin typeface="Arial" panose="020B0604020202020204" pitchFamily="34" charset="0"/>
                          <a:ea typeface="Calibri" panose="020F0502020204030204" pitchFamily="34" charset="0"/>
                          <a:cs typeface="Wingdings 2" panose="05020102010507070707" pitchFamily="18" charset="2"/>
                        </a:rPr>
                        <a:t>- Fieldwork participant</a:t>
                      </a:r>
                    </a:p>
                  </a:txBody>
                  <a:tcPr marL="0" marR="0" marT="72000" marB="72000">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4" name="Group 43">
            <a:extLst>
              <a:ext uri="{FF2B5EF4-FFF2-40B4-BE49-F238E27FC236}">
                <a16:creationId xmlns:a16="http://schemas.microsoft.com/office/drawing/2014/main" id="{55B54A20-7B3E-465F-BD4E-97B6AE78E6F1}"/>
              </a:ext>
            </a:extLst>
          </p:cNvPr>
          <p:cNvGrpSpPr/>
          <p:nvPr/>
        </p:nvGrpSpPr>
        <p:grpSpPr>
          <a:xfrm>
            <a:off x="450000" y="5112034"/>
            <a:ext cx="9780851" cy="410388"/>
            <a:chOff x="450000" y="3533034"/>
            <a:chExt cx="9780851" cy="410388"/>
          </a:xfrm>
        </p:grpSpPr>
        <p:sp>
          <p:nvSpPr>
            <p:cNvPr id="45" name="TextBox 44">
              <a:extLst>
                <a:ext uri="{FF2B5EF4-FFF2-40B4-BE49-F238E27FC236}">
                  <a16:creationId xmlns:a16="http://schemas.microsoft.com/office/drawing/2014/main" id="{21443EBA-18B3-423F-9BE1-543CAC95123A}"/>
                </a:ext>
              </a:extLst>
            </p:cNvPr>
            <p:cNvSpPr txBox="1"/>
            <p:nvPr/>
          </p:nvSpPr>
          <p:spPr bwMode="gray">
            <a:xfrm>
              <a:off x="450000" y="3533034"/>
              <a:ext cx="2256256" cy="410388"/>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solidFill>
                    <a:schemeClr val="bg1"/>
                  </a:solidFill>
                </a:rPr>
                <a:t>Unitarian</a:t>
              </a:r>
              <a:r>
                <a:rPr lang="en-GB" baseline="30000" dirty="0">
                  <a:solidFill>
                    <a:schemeClr val="bg1"/>
                  </a:solidFill>
                </a:rPr>
                <a:t>+</a:t>
              </a:r>
            </a:p>
          </p:txBody>
        </p:sp>
        <p:sp>
          <p:nvSpPr>
            <p:cNvPr id="47" name="TextBox 46">
              <a:extLst>
                <a:ext uri="{FF2B5EF4-FFF2-40B4-BE49-F238E27FC236}">
                  <a16:creationId xmlns:a16="http://schemas.microsoft.com/office/drawing/2014/main" id="{8E52D33A-94AD-4D7C-8E1E-E4A28833BA7B}"/>
                </a:ext>
              </a:extLst>
            </p:cNvPr>
            <p:cNvSpPr txBox="1"/>
            <p:nvPr/>
          </p:nvSpPr>
          <p:spPr bwMode="gray">
            <a:xfrm>
              <a:off x="2806337" y="3533034"/>
              <a:ext cx="7424514" cy="410388"/>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At the church represented in the fieldwork, community engagement is mainly down to the Minister and volunteers.</a:t>
              </a:r>
            </a:p>
          </p:txBody>
        </p:sp>
      </p:grpSp>
      <p:grpSp>
        <p:nvGrpSpPr>
          <p:cNvPr id="16" name="Group 15">
            <a:extLst>
              <a:ext uri="{FF2B5EF4-FFF2-40B4-BE49-F238E27FC236}">
                <a16:creationId xmlns:a16="http://schemas.microsoft.com/office/drawing/2014/main" id="{F80B64E9-7717-4FD8-B70F-6E8C3CE55208}"/>
              </a:ext>
            </a:extLst>
          </p:cNvPr>
          <p:cNvGrpSpPr/>
          <p:nvPr/>
        </p:nvGrpSpPr>
        <p:grpSpPr>
          <a:xfrm>
            <a:off x="450000" y="5575968"/>
            <a:ext cx="9780851" cy="410388"/>
            <a:chOff x="450000" y="3533034"/>
            <a:chExt cx="9780851" cy="410388"/>
          </a:xfrm>
        </p:grpSpPr>
        <p:sp>
          <p:nvSpPr>
            <p:cNvPr id="17" name="TextBox 16">
              <a:extLst>
                <a:ext uri="{FF2B5EF4-FFF2-40B4-BE49-F238E27FC236}">
                  <a16:creationId xmlns:a16="http://schemas.microsoft.com/office/drawing/2014/main" id="{63CCFE35-E427-4A4D-8774-3BCFA5751BB5}"/>
                </a:ext>
              </a:extLst>
            </p:cNvPr>
            <p:cNvSpPr txBox="1"/>
            <p:nvPr/>
          </p:nvSpPr>
          <p:spPr bwMode="gray">
            <a:xfrm>
              <a:off x="450000" y="3533034"/>
              <a:ext cx="2256256" cy="410388"/>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Methodist</a:t>
              </a:r>
            </a:p>
          </p:txBody>
        </p:sp>
        <p:sp>
          <p:nvSpPr>
            <p:cNvPr id="18" name="TextBox 17">
              <a:extLst>
                <a:ext uri="{FF2B5EF4-FFF2-40B4-BE49-F238E27FC236}">
                  <a16:creationId xmlns:a16="http://schemas.microsoft.com/office/drawing/2014/main" id="{060C7F7C-DABE-4F42-A4E4-EE46CD733EBB}"/>
                </a:ext>
              </a:extLst>
            </p:cNvPr>
            <p:cNvSpPr txBox="1"/>
            <p:nvPr/>
          </p:nvSpPr>
          <p:spPr bwMode="gray">
            <a:xfrm>
              <a:off x="2806337" y="3533034"/>
              <a:ext cx="7424514" cy="410388"/>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There is a cross-denominational toolkit called ‘Crossing the Threshold’ which gives guidance on how churches can engage with the community. However wider support beyond this guidance is limited. </a:t>
              </a:r>
            </a:p>
          </p:txBody>
        </p:sp>
      </p:grpSp>
      <p:sp>
        <p:nvSpPr>
          <p:cNvPr id="19" name="Content Placeholder 22">
            <a:extLst>
              <a:ext uri="{FF2B5EF4-FFF2-40B4-BE49-F238E27FC236}">
                <a16:creationId xmlns:a16="http://schemas.microsoft.com/office/drawing/2014/main" id="{20D2A193-A952-417A-A7BE-71FEFED67058}"/>
              </a:ext>
            </a:extLst>
          </p:cNvPr>
          <p:cNvSpPr txBox="1">
            <a:spLocks/>
          </p:cNvSpPr>
          <p:nvPr/>
        </p:nvSpPr>
        <p:spPr bwMode="gray">
          <a:xfrm>
            <a:off x="6044944" y="7127876"/>
            <a:ext cx="4792090" cy="142652"/>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baseline="30000" dirty="0">
                <a:solidFill>
                  <a:schemeClr val="tx2"/>
                </a:solidFill>
              </a:rPr>
              <a:t>+</a:t>
            </a:r>
            <a:r>
              <a:rPr lang="en-GB" sz="800" i="1" dirty="0">
                <a:solidFill>
                  <a:schemeClr val="tx2"/>
                </a:solidFill>
              </a:rPr>
              <a:t>Insights relate to one Church represented by the fieldwork participant</a:t>
            </a:r>
          </a:p>
        </p:txBody>
      </p:sp>
    </p:spTree>
    <p:extLst>
      <p:ext uri="{BB962C8B-B14F-4D97-AF65-F5344CB8AC3E}">
        <p14:creationId xmlns:p14="http://schemas.microsoft.com/office/powerpoint/2010/main" val="3219946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Five main perceived barriers to maintenance in Greater Manchester were identified</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0" y="1268677"/>
            <a:ext cx="9780852" cy="402669"/>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Perceived barriers to maintenance in Greater Manchester can be divided into five broad categories: </a:t>
            </a:r>
          </a:p>
        </p:txBody>
      </p:sp>
      <p:sp>
        <p:nvSpPr>
          <p:cNvPr id="31" name="TextBox 30">
            <a:extLst>
              <a:ext uri="{FF2B5EF4-FFF2-40B4-BE49-F238E27FC236}">
                <a16:creationId xmlns:a16="http://schemas.microsoft.com/office/drawing/2014/main" id="{489AEBD3-A01C-4574-90B4-4DAA62053CA0}"/>
              </a:ext>
            </a:extLst>
          </p:cNvPr>
          <p:cNvSpPr txBox="1"/>
          <p:nvPr/>
        </p:nvSpPr>
        <p:spPr bwMode="gray">
          <a:xfrm>
            <a:off x="450000" y="1880058"/>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Lack of available funding</a:t>
            </a:r>
          </a:p>
        </p:txBody>
      </p:sp>
      <p:sp>
        <p:nvSpPr>
          <p:cNvPr id="122" name="Oval 121">
            <a:extLst>
              <a:ext uri="{FF2B5EF4-FFF2-40B4-BE49-F238E27FC236}">
                <a16:creationId xmlns:a16="http://schemas.microsoft.com/office/drawing/2014/main" id="{CB084983-5BB8-4A50-859B-B93EE5AE3373}"/>
              </a:ext>
            </a:extLst>
          </p:cNvPr>
          <p:cNvSpPr/>
          <p:nvPr/>
        </p:nvSpPr>
        <p:spPr bwMode="gray">
          <a:xfrm>
            <a:off x="331657" y="1756975"/>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1</a:t>
            </a:r>
          </a:p>
        </p:txBody>
      </p:sp>
      <p:sp>
        <p:nvSpPr>
          <p:cNvPr id="123" name="TextBox 122">
            <a:extLst>
              <a:ext uri="{FF2B5EF4-FFF2-40B4-BE49-F238E27FC236}">
                <a16:creationId xmlns:a16="http://schemas.microsoft.com/office/drawing/2014/main" id="{64633162-14A3-4C13-BF76-D4BA3C7A45E1}"/>
              </a:ext>
            </a:extLst>
          </p:cNvPr>
          <p:cNvSpPr txBox="1"/>
          <p:nvPr/>
        </p:nvSpPr>
        <p:spPr bwMode="gray">
          <a:xfrm>
            <a:off x="2806337" y="1880058"/>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chemeClr val="tx1"/>
                </a:solidFill>
              </a:rPr>
              <a:t>Some listed places of worship find it especially hard to raise funds locally, especially those in deprived areas or where the worshipping community is small. This is particularly important for larger works, and in the context of changes in the eligibility criteria for NLHF grants (see below).</a:t>
            </a:r>
          </a:p>
        </p:txBody>
      </p:sp>
      <p:sp>
        <p:nvSpPr>
          <p:cNvPr id="125" name="TextBox 124">
            <a:extLst>
              <a:ext uri="{FF2B5EF4-FFF2-40B4-BE49-F238E27FC236}">
                <a16:creationId xmlns:a16="http://schemas.microsoft.com/office/drawing/2014/main" id="{DADE456D-6D59-474C-83C3-8593A000970E}"/>
              </a:ext>
            </a:extLst>
          </p:cNvPr>
          <p:cNvSpPr txBox="1"/>
          <p:nvPr/>
        </p:nvSpPr>
        <p:spPr bwMode="gray">
          <a:xfrm>
            <a:off x="450000" y="2748837"/>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Lack of time, skills and motivation</a:t>
            </a:r>
          </a:p>
        </p:txBody>
      </p:sp>
      <p:sp>
        <p:nvSpPr>
          <p:cNvPr id="127" name="TextBox 126">
            <a:extLst>
              <a:ext uri="{FF2B5EF4-FFF2-40B4-BE49-F238E27FC236}">
                <a16:creationId xmlns:a16="http://schemas.microsoft.com/office/drawing/2014/main" id="{3B2E14CB-62EC-43CA-8E00-BFEC9FB8904B}"/>
              </a:ext>
            </a:extLst>
          </p:cNvPr>
          <p:cNvSpPr txBox="1"/>
          <p:nvPr/>
        </p:nvSpPr>
        <p:spPr bwMode="gray">
          <a:xfrm>
            <a:off x="2806337" y="2748837"/>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None/>
            </a:pPr>
            <a:r>
              <a:rPr lang="en-GB" sz="1100" dirty="0"/>
              <a:t>Listed places of worship are reliant on volunteers, but professional experience is often required to prepare a strong grant bid. Some parishes lack volunteers with the required capabilities and capacity for maintenance. For example, an application for major works can require a volunteer to commit two days per week for two years. This type of time commitment is rarely feasible. Declining congregations makes finding volunteers with the required skills more difficult. </a:t>
            </a:r>
          </a:p>
        </p:txBody>
      </p:sp>
      <p:sp>
        <p:nvSpPr>
          <p:cNvPr id="128" name="Oval 127">
            <a:extLst>
              <a:ext uri="{FF2B5EF4-FFF2-40B4-BE49-F238E27FC236}">
                <a16:creationId xmlns:a16="http://schemas.microsoft.com/office/drawing/2014/main" id="{6DF6174F-0F38-4B53-9CA9-C604A604AED3}"/>
              </a:ext>
            </a:extLst>
          </p:cNvPr>
          <p:cNvSpPr/>
          <p:nvPr/>
        </p:nvSpPr>
        <p:spPr bwMode="gray">
          <a:xfrm>
            <a:off x="331657" y="2626988"/>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2</a:t>
            </a:r>
          </a:p>
        </p:txBody>
      </p:sp>
      <p:sp>
        <p:nvSpPr>
          <p:cNvPr id="137" name="TextBox 136">
            <a:extLst>
              <a:ext uri="{FF2B5EF4-FFF2-40B4-BE49-F238E27FC236}">
                <a16:creationId xmlns:a16="http://schemas.microsoft.com/office/drawing/2014/main" id="{C1746909-664D-4C8A-A380-0EA7D43908A6}"/>
              </a:ext>
            </a:extLst>
          </p:cNvPr>
          <p:cNvSpPr txBox="1"/>
          <p:nvPr/>
        </p:nvSpPr>
        <p:spPr bwMode="gray">
          <a:xfrm>
            <a:off x="450000" y="4488863"/>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Upfront feasibility costs coupled with uncertainty</a:t>
            </a:r>
          </a:p>
        </p:txBody>
      </p:sp>
      <p:sp>
        <p:nvSpPr>
          <p:cNvPr id="136" name="Oval 135">
            <a:extLst>
              <a:ext uri="{FF2B5EF4-FFF2-40B4-BE49-F238E27FC236}">
                <a16:creationId xmlns:a16="http://schemas.microsoft.com/office/drawing/2014/main" id="{93DBDDCC-737E-4EFD-96F4-CA7B942FB55B}"/>
              </a:ext>
            </a:extLst>
          </p:cNvPr>
          <p:cNvSpPr/>
          <p:nvPr/>
        </p:nvSpPr>
        <p:spPr bwMode="gray">
          <a:xfrm>
            <a:off x="331657" y="4367014"/>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4</a:t>
            </a:r>
          </a:p>
        </p:txBody>
      </p:sp>
      <p:sp>
        <p:nvSpPr>
          <p:cNvPr id="144" name="TextBox 143">
            <a:extLst>
              <a:ext uri="{FF2B5EF4-FFF2-40B4-BE49-F238E27FC236}">
                <a16:creationId xmlns:a16="http://schemas.microsoft.com/office/drawing/2014/main" id="{E5A8D1B2-AFBD-4E8B-888B-84C51E69F799}"/>
              </a:ext>
            </a:extLst>
          </p:cNvPr>
          <p:cNvSpPr txBox="1"/>
          <p:nvPr/>
        </p:nvSpPr>
        <p:spPr bwMode="gray">
          <a:xfrm>
            <a:off x="2806337" y="4484883"/>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vl2pPr marL="0" lvl="1" indent="0">
              <a:buNone/>
              <a:defRPr sz="1000"/>
            </a:lvl2pPr>
          </a:lstStyle>
          <a:p>
            <a:pPr lvl="0" algn="l"/>
            <a:r>
              <a:rPr lang="en-GB" sz="1100" dirty="0">
                <a:solidFill>
                  <a:schemeClr val="tx1"/>
                </a:solidFill>
              </a:rPr>
              <a:t>There are up-front costs related to feasibility studies ahead of grant applications, and before any maintenance or repair work is undertaken. This, coupled with the uncertainty of whether bids for funds will be successful, creates a barrier to starting the process. For example, a conservation report, structural engineer report or architects report, may all be needed before bid applications can be made.</a:t>
            </a:r>
          </a:p>
        </p:txBody>
      </p:sp>
      <p:sp>
        <p:nvSpPr>
          <p:cNvPr id="151" name="Line Callout 2 (Accent Bar) 4">
            <a:extLst>
              <a:ext uri="{FF2B5EF4-FFF2-40B4-BE49-F238E27FC236}">
                <a16:creationId xmlns:a16="http://schemas.microsoft.com/office/drawing/2014/main" id="{6E2DE91B-3C33-4341-84C5-1EB54104DC56}"/>
              </a:ext>
            </a:extLst>
          </p:cNvPr>
          <p:cNvSpPr/>
          <p:nvPr/>
        </p:nvSpPr>
        <p:spPr bwMode="gray">
          <a:xfrm>
            <a:off x="709958" y="6141202"/>
            <a:ext cx="9532591" cy="811384"/>
          </a:xfrm>
          <a:prstGeom prst="accentCallout2">
            <a:avLst>
              <a:gd name="adj1" fmla="val 23716"/>
              <a:gd name="adj2" fmla="val -1163"/>
              <a:gd name="adj3" fmla="val -9317"/>
              <a:gd name="adj4" fmla="val -1241"/>
              <a:gd name="adj5" fmla="val -8906"/>
              <a:gd name="adj6" fmla="val -1105"/>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r>
              <a:rPr lang="en-GB" sz="1200" dirty="0">
                <a:solidFill>
                  <a:schemeClr val="tx1"/>
                </a:solidFill>
              </a:rPr>
              <a:t>As with community barriers, the extent of these barriers varies by individual places of worship. For example one place of worship may have little problem with funding feasibility costs but lacks the volunteer time needed to complete applications, while another may not even start the process because of costs and uncertainty. </a:t>
            </a:r>
          </a:p>
        </p:txBody>
      </p:sp>
      <p:sp>
        <p:nvSpPr>
          <p:cNvPr id="26" name="Icon">
            <a:extLst>
              <a:ext uri="{FF2B5EF4-FFF2-40B4-BE49-F238E27FC236}">
                <a16:creationId xmlns:a16="http://schemas.microsoft.com/office/drawing/2014/main" id="{7FCDCCB7-0C82-4942-B021-E1A108EFBFEA}"/>
              </a:ext>
            </a:extLst>
          </p:cNvPr>
          <p:cNvSpPr>
            <a:spLocks noChangeAspect="1" noEditPoints="1"/>
          </p:cNvSpPr>
          <p:nvPr/>
        </p:nvSpPr>
        <p:spPr bwMode="auto">
          <a:xfrm>
            <a:off x="579109" y="1310058"/>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 name="Icon">
            <a:extLst>
              <a:ext uri="{FF2B5EF4-FFF2-40B4-BE49-F238E27FC236}">
                <a16:creationId xmlns:a16="http://schemas.microsoft.com/office/drawing/2014/main" id="{3C7E7A54-AE6F-47BC-AFF6-2AF2BA8BC95A}"/>
              </a:ext>
            </a:extLst>
          </p:cNvPr>
          <p:cNvSpPr>
            <a:spLocks noChangeAspect="1" noEditPoints="1"/>
          </p:cNvSpPr>
          <p:nvPr/>
        </p:nvSpPr>
        <p:spPr bwMode="auto">
          <a:xfrm>
            <a:off x="9851005" y="1314366"/>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42" name="TextBox 141">
            <a:extLst>
              <a:ext uri="{FF2B5EF4-FFF2-40B4-BE49-F238E27FC236}">
                <a16:creationId xmlns:a16="http://schemas.microsoft.com/office/drawing/2014/main" id="{0145FEE2-8350-4F7A-B1E1-62F81A9DBE15}"/>
              </a:ext>
            </a:extLst>
          </p:cNvPr>
          <p:cNvSpPr txBox="1"/>
          <p:nvPr/>
        </p:nvSpPr>
        <p:spPr bwMode="gray">
          <a:xfrm>
            <a:off x="450000" y="3618850"/>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NLHF no longer ring-fenced</a:t>
            </a:r>
          </a:p>
        </p:txBody>
      </p:sp>
      <p:sp>
        <p:nvSpPr>
          <p:cNvPr id="141" name="Oval 140">
            <a:extLst>
              <a:ext uri="{FF2B5EF4-FFF2-40B4-BE49-F238E27FC236}">
                <a16:creationId xmlns:a16="http://schemas.microsoft.com/office/drawing/2014/main" id="{3FA151B7-C9DE-43BD-B515-E28FE7A1A9BB}"/>
              </a:ext>
            </a:extLst>
          </p:cNvPr>
          <p:cNvSpPr/>
          <p:nvPr/>
        </p:nvSpPr>
        <p:spPr bwMode="gray">
          <a:xfrm>
            <a:off x="331657" y="3497001"/>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3</a:t>
            </a:r>
          </a:p>
        </p:txBody>
      </p:sp>
      <p:sp>
        <p:nvSpPr>
          <p:cNvPr id="30" name="TextBox 29">
            <a:extLst>
              <a:ext uri="{FF2B5EF4-FFF2-40B4-BE49-F238E27FC236}">
                <a16:creationId xmlns:a16="http://schemas.microsoft.com/office/drawing/2014/main" id="{80398CF8-F0D3-4419-9D3E-800AA8CE8C5F}"/>
              </a:ext>
            </a:extLst>
          </p:cNvPr>
          <p:cNvSpPr txBox="1"/>
          <p:nvPr/>
        </p:nvSpPr>
        <p:spPr bwMode="gray">
          <a:xfrm>
            <a:off x="2806337" y="3618850"/>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l"/>
            <a:r>
              <a:rPr lang="en-GB" sz="1100" dirty="0">
                <a:solidFill>
                  <a:schemeClr val="tx1"/>
                </a:solidFill>
              </a:rPr>
              <a:t>NLHF historically had grants ring-fence for listed places of worship. This provided an exclusive source of funds for the upkeep of listed places of worship. However, the NLHF recently removed the ring-fenced funding. This means that places of worship are now competing with other listed buildings including professional institutions (e.g. museums and local authorities) for maintenance funding.</a:t>
            </a:r>
          </a:p>
        </p:txBody>
      </p:sp>
      <p:sp>
        <p:nvSpPr>
          <p:cNvPr id="35" name="TextBox 34">
            <a:extLst>
              <a:ext uri="{FF2B5EF4-FFF2-40B4-BE49-F238E27FC236}">
                <a16:creationId xmlns:a16="http://schemas.microsoft.com/office/drawing/2014/main" id="{895E156D-B1D0-4408-988D-D235E0A3CF36}"/>
              </a:ext>
            </a:extLst>
          </p:cNvPr>
          <p:cNvSpPr txBox="1"/>
          <p:nvPr/>
        </p:nvSpPr>
        <p:spPr bwMode="gray">
          <a:xfrm>
            <a:off x="450000" y="5358876"/>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Historic nature of listed buildings</a:t>
            </a:r>
          </a:p>
        </p:txBody>
      </p:sp>
      <p:sp>
        <p:nvSpPr>
          <p:cNvPr id="36" name="Oval 35">
            <a:extLst>
              <a:ext uri="{FF2B5EF4-FFF2-40B4-BE49-F238E27FC236}">
                <a16:creationId xmlns:a16="http://schemas.microsoft.com/office/drawing/2014/main" id="{2E10CB2B-6E36-45C1-A11B-525758B0DD3F}"/>
              </a:ext>
            </a:extLst>
          </p:cNvPr>
          <p:cNvSpPr/>
          <p:nvPr/>
        </p:nvSpPr>
        <p:spPr bwMode="gray">
          <a:xfrm>
            <a:off x="331657" y="5237027"/>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5</a:t>
            </a:r>
          </a:p>
        </p:txBody>
      </p:sp>
      <p:sp>
        <p:nvSpPr>
          <p:cNvPr id="34" name="TextBox 33">
            <a:extLst>
              <a:ext uri="{FF2B5EF4-FFF2-40B4-BE49-F238E27FC236}">
                <a16:creationId xmlns:a16="http://schemas.microsoft.com/office/drawing/2014/main" id="{EE485F4F-415C-4554-BD95-943D54D97834}"/>
              </a:ext>
            </a:extLst>
          </p:cNvPr>
          <p:cNvSpPr txBox="1"/>
          <p:nvPr/>
        </p:nvSpPr>
        <p:spPr bwMode="gray">
          <a:xfrm>
            <a:off x="2806337" y="5354896"/>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l"/>
            <a:r>
              <a:rPr lang="en-GB" sz="1100" dirty="0">
                <a:solidFill>
                  <a:schemeClr val="tx1"/>
                </a:solidFill>
              </a:rPr>
              <a:t>Listed status and the nature of places of worship makes maintenance challenging. For example, access challenges mean even minor repairs can be expensive (it can cost £10k just to hire scaffolding to access the roof of some buildings). These costs present a significant burden on parishes who want to focus on their Mission. The listed status should be coupled by support. </a:t>
            </a:r>
          </a:p>
        </p:txBody>
      </p:sp>
    </p:spTree>
    <p:extLst>
      <p:ext uri="{BB962C8B-B14F-4D97-AF65-F5344CB8AC3E}">
        <p14:creationId xmlns:p14="http://schemas.microsoft.com/office/powerpoint/2010/main" val="11670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AB4A-2FD7-4BF2-AB39-2121AC4660F6}"/>
              </a:ext>
            </a:extLst>
          </p:cNvPr>
          <p:cNvSpPr>
            <a:spLocks noGrp="1"/>
          </p:cNvSpPr>
          <p:nvPr>
            <p:ph type="title"/>
          </p:nvPr>
        </p:nvSpPr>
        <p:spPr/>
        <p:txBody>
          <a:bodyPr/>
          <a:lstStyle/>
          <a:p>
            <a:r>
              <a:rPr lang="en-GB" dirty="0"/>
              <a:t>This technical appendix is to be read alongside the interim report for the Taylor Review pilot evaluation</a:t>
            </a:r>
          </a:p>
        </p:txBody>
      </p:sp>
      <p:sp>
        <p:nvSpPr>
          <p:cNvPr id="3" name="TextBox 2">
            <a:extLst>
              <a:ext uri="{FF2B5EF4-FFF2-40B4-BE49-F238E27FC236}">
                <a16:creationId xmlns:a16="http://schemas.microsoft.com/office/drawing/2014/main" id="{4621259A-8927-4431-A4BE-9EF083E7AFCC}"/>
              </a:ext>
            </a:extLst>
          </p:cNvPr>
          <p:cNvSpPr txBox="1"/>
          <p:nvPr/>
        </p:nvSpPr>
        <p:spPr>
          <a:xfrm>
            <a:off x="1043709" y="1634836"/>
            <a:ext cx="8682182" cy="4924425"/>
          </a:xfrm>
          <a:prstGeom prst="rect">
            <a:avLst/>
          </a:prstGeom>
          <a:noFill/>
          <a:ln>
            <a:solidFill>
              <a:schemeClr val="accent3"/>
            </a:solidFill>
          </a:ln>
        </p:spPr>
        <p:txBody>
          <a:bodyPr wrap="square" lIns="0" tIns="0" rIns="0" bIns="0" rtlCol="0">
            <a:spAutoFit/>
          </a:bodyPr>
          <a:lstStyle/>
          <a:p>
            <a:pPr marL="180000"/>
            <a:endParaRPr lang="en-GB" dirty="0"/>
          </a:p>
          <a:p>
            <a:pPr marL="180000"/>
            <a:r>
              <a:rPr lang="en-GB" dirty="0"/>
              <a:t>The Taylor Review Pilot is funded by the Department for Digital, Culture, Media and Sport (DCMS) and run by Historic England (HE). The aim of the pilot is to test some of the recommendations of the 2017 Taylor Review: Sustainability of English Churches and Cathedrals</a:t>
            </a:r>
            <a:r>
              <a:rPr lang="en-GB" baseline="30000" dirty="0"/>
              <a:t>+</a:t>
            </a:r>
            <a:r>
              <a:rPr lang="en-GB" dirty="0"/>
              <a:t>. The pilot provides free support and advice for listed places of worship of all faiths and denominations on how to maintain their places of worship and engage in their communities.</a:t>
            </a:r>
          </a:p>
          <a:p>
            <a:pPr marL="180000"/>
            <a:endParaRPr lang="en-GB" dirty="0"/>
          </a:p>
          <a:p>
            <a:pPr marL="180000"/>
            <a:r>
              <a:rPr lang="en-GB" dirty="0"/>
              <a:t>Frontier Economics was appointed to evaluate the pilot in terms of what has and has not worked, under what conditions and for whom. It was also asked to provide DCMS with an evidence base to inform decisions about future support for listed places of worship.</a:t>
            </a:r>
          </a:p>
          <a:p>
            <a:pPr marL="180000"/>
            <a:endParaRPr lang="en-GB" dirty="0"/>
          </a:p>
          <a:p>
            <a:pPr marL="180000"/>
            <a:r>
              <a:rPr lang="en-GB" dirty="0"/>
              <a:t>This technical appendix accompanies the interim report on the pilot evaluation. This appendix provides additional information on:</a:t>
            </a:r>
          </a:p>
          <a:p>
            <a:pPr marL="360975" lvl="2">
              <a:buSzPct val="100000"/>
              <a:buFont typeface="Wingdings" panose="05000000000000000000" pitchFamily="2" charset="2"/>
              <a:buChar char="§"/>
            </a:pPr>
            <a:r>
              <a:rPr lang="en-GB" dirty="0"/>
              <a:t>the evaluation approach; and</a:t>
            </a:r>
          </a:p>
          <a:p>
            <a:pPr marL="360975" lvl="2">
              <a:buSzPct val="100000"/>
              <a:buFont typeface="Wingdings" panose="05000000000000000000" pitchFamily="2" charset="2"/>
              <a:buChar char="§"/>
            </a:pPr>
            <a:r>
              <a:rPr lang="en-GB" dirty="0"/>
              <a:t>the baseline position in the pilot areas at the start of the pilot.</a:t>
            </a:r>
          </a:p>
          <a:p>
            <a:pPr marL="360975" lvl="2">
              <a:buSzPct val="100000"/>
              <a:buFont typeface="Wingdings" panose="05000000000000000000" pitchFamily="2" charset="2"/>
              <a:buChar char="§"/>
            </a:pPr>
            <a:endParaRPr lang="en-GB" dirty="0"/>
          </a:p>
          <a:p>
            <a:pPr marL="360975" lvl="2">
              <a:buSzPct val="100000"/>
              <a:buFont typeface="Wingdings" panose="05000000000000000000" pitchFamily="2" charset="2"/>
              <a:buChar char="§"/>
            </a:pPr>
            <a:endParaRPr lang="en-GB" dirty="0"/>
          </a:p>
          <a:p>
            <a:pPr marL="180000" lvl="2" indent="0">
              <a:buSzPct val="100000"/>
              <a:buNone/>
            </a:pPr>
            <a:endParaRPr lang="en-GB" dirty="0"/>
          </a:p>
          <a:p>
            <a:pPr marL="360975" lvl="2">
              <a:buSzPct val="100000"/>
              <a:buFont typeface="Wingdings" panose="05000000000000000000" pitchFamily="2" charset="2"/>
              <a:buChar char="§"/>
            </a:pPr>
            <a:endParaRPr lang="en-GB" dirty="0"/>
          </a:p>
          <a:p>
            <a:endParaRPr lang="en-GB" sz="1400" dirty="0"/>
          </a:p>
        </p:txBody>
      </p:sp>
      <p:sp>
        <p:nvSpPr>
          <p:cNvPr id="5" name="Content Placeholder 22">
            <a:extLst>
              <a:ext uri="{FF2B5EF4-FFF2-40B4-BE49-F238E27FC236}">
                <a16:creationId xmlns:a16="http://schemas.microsoft.com/office/drawing/2014/main" id="{279680BA-82F3-48EF-8103-10800744669D}"/>
              </a:ext>
            </a:extLst>
          </p:cNvPr>
          <p:cNvSpPr txBox="1">
            <a:spLocks/>
          </p:cNvSpPr>
          <p:nvPr/>
        </p:nvSpPr>
        <p:spPr bwMode="gray">
          <a:xfrm>
            <a:off x="4959927" y="7127876"/>
            <a:ext cx="5270932" cy="141142"/>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baseline="30000" dirty="0">
                <a:solidFill>
                  <a:schemeClr val="tx2"/>
                </a:solidFill>
              </a:rPr>
              <a:t>+</a:t>
            </a:r>
            <a:r>
              <a:rPr lang="en-GB" sz="800" i="1" dirty="0">
                <a:solidFill>
                  <a:schemeClr val="tx2"/>
                </a:solidFill>
              </a:rPr>
              <a:t> www.gov.uk/government/publications/the-taylor-review-sustainability-of-english-churches-and-cathedrals</a:t>
            </a:r>
          </a:p>
        </p:txBody>
      </p:sp>
    </p:spTree>
    <p:extLst>
      <p:ext uri="{BB962C8B-B14F-4D97-AF65-F5344CB8AC3E}">
        <p14:creationId xmlns:p14="http://schemas.microsoft.com/office/powerpoint/2010/main" val="2416066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A degree of maintenance advice and funding is available to places of worship in Greater Manchester, but this struggles to meet the demand</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593" y="1304564"/>
            <a:ext cx="9780257" cy="305436"/>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Support varies across faiths, denominations and areas:</a:t>
            </a:r>
          </a:p>
        </p:txBody>
      </p:sp>
      <p:grpSp>
        <p:nvGrpSpPr>
          <p:cNvPr id="28" name="Group 27">
            <a:extLst>
              <a:ext uri="{FF2B5EF4-FFF2-40B4-BE49-F238E27FC236}">
                <a16:creationId xmlns:a16="http://schemas.microsoft.com/office/drawing/2014/main" id="{48853801-39F4-44F1-B90F-86F5DA1F98FD}"/>
              </a:ext>
            </a:extLst>
          </p:cNvPr>
          <p:cNvGrpSpPr/>
          <p:nvPr/>
        </p:nvGrpSpPr>
        <p:grpSpPr>
          <a:xfrm>
            <a:off x="450594" y="1663841"/>
            <a:ext cx="9780851" cy="866007"/>
            <a:chOff x="450000" y="3533034"/>
            <a:chExt cx="9780851" cy="690150"/>
          </a:xfrm>
          <a:solidFill>
            <a:schemeClr val="accent1"/>
          </a:solidFill>
        </p:grpSpPr>
        <p:sp>
          <p:nvSpPr>
            <p:cNvPr id="29" name="TextBox 28">
              <a:extLst>
                <a:ext uri="{FF2B5EF4-FFF2-40B4-BE49-F238E27FC236}">
                  <a16:creationId xmlns:a16="http://schemas.microsoft.com/office/drawing/2014/main" id="{7FEE935B-CADD-48DA-8A4B-E8D1F9B9291F}"/>
                </a:ext>
              </a:extLst>
            </p:cNvPr>
            <p:cNvSpPr txBox="1"/>
            <p:nvPr/>
          </p:nvSpPr>
          <p:spPr bwMode="gray">
            <a:xfrm>
              <a:off x="450000" y="3533034"/>
              <a:ext cx="2256256" cy="690150"/>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Church of England</a:t>
              </a:r>
            </a:p>
          </p:txBody>
        </p:sp>
        <p:sp>
          <p:nvSpPr>
            <p:cNvPr id="32" name="TextBox 31">
              <a:extLst>
                <a:ext uri="{FF2B5EF4-FFF2-40B4-BE49-F238E27FC236}">
                  <a16:creationId xmlns:a16="http://schemas.microsoft.com/office/drawing/2014/main" id="{9C82E002-C665-4D17-BCF8-B2A814D75304}"/>
                </a:ext>
              </a:extLst>
            </p:cNvPr>
            <p:cNvSpPr txBox="1"/>
            <p:nvPr/>
          </p:nvSpPr>
          <p:spPr bwMode="gray">
            <a:xfrm>
              <a:off x="2806337" y="3533034"/>
              <a:ext cx="7424514" cy="69015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just">
                <a:lnSpc>
                  <a:spcPct val="110000"/>
                </a:lnSpc>
                <a:spcBef>
                  <a:spcPts val="300"/>
                </a:spcBef>
                <a:spcAft>
                  <a:spcPts val="300"/>
                </a:spcAft>
                <a:buClr>
                  <a:srgbClr val="E83F35"/>
                </a:buClr>
                <a:tabLst>
                  <a:tab pos="215900" algn="l"/>
                </a:tabLst>
              </a:pPr>
              <a:r>
                <a:rPr lang="en-GB" sz="1100" dirty="0">
                  <a:solidFill>
                    <a:schemeClr val="tx1"/>
                  </a:solidFill>
                  <a:latin typeface="Arial" panose="020B0604020202020204" pitchFamily="34" charset="0"/>
                  <a:ea typeface="Arial" panose="020B0604020202020204" pitchFamily="34" charset="0"/>
                </a:rPr>
                <a:t>There is </a:t>
              </a:r>
              <a:r>
                <a:rPr lang="en-GB" sz="1100" dirty="0">
                  <a:solidFill>
                    <a:schemeClr val="tx1"/>
                  </a:solidFill>
                </a:rPr>
                <a:t>no central Diocese fund but each Parish is responsible for applying for its own grants. However, </a:t>
              </a:r>
              <a:r>
                <a:rPr lang="en-GB" sz="1100" dirty="0">
                  <a:solidFill>
                    <a:schemeClr val="tx1"/>
                  </a:solidFill>
                  <a:latin typeface="Arial" panose="020B0604020202020204" pitchFamily="34" charset="0"/>
                </a:rPr>
                <a:t>t</a:t>
              </a:r>
              <a:r>
                <a:rPr lang="en-GB" sz="1100" dirty="0">
                  <a:solidFill>
                    <a:schemeClr val="tx1"/>
                  </a:solidFill>
                  <a:latin typeface="Arial" panose="020B0604020202020204" pitchFamily="34" charset="0"/>
                  <a:ea typeface="Arial" panose="020B0604020202020204" pitchFamily="34" charset="0"/>
                </a:rPr>
                <a:t>he </a:t>
              </a:r>
              <a:r>
                <a:rPr lang="en-GB" sz="1100" dirty="0">
                  <a:solidFill>
                    <a:srgbClr val="37424A"/>
                  </a:solidFill>
                  <a:latin typeface="Arial" panose="020B0604020202020204" pitchFamily="34" charset="0"/>
                  <a:ea typeface="Arial" panose="020B0604020202020204" pitchFamily="34" charset="0"/>
                </a:rPr>
                <a:t>Greater Manchester Diocese provides some support to parishes to assist with their maintenance. This involves: </a:t>
              </a: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funding for architects who undertake Quinquennial Inspections, advice to churches to support their maintenance (i.e. Heritage Officers), and a small number of other grants.</a:t>
              </a:r>
            </a:p>
          </p:txBody>
        </p:sp>
      </p:grpSp>
      <p:grpSp>
        <p:nvGrpSpPr>
          <p:cNvPr id="44" name="Group 43">
            <a:extLst>
              <a:ext uri="{FF2B5EF4-FFF2-40B4-BE49-F238E27FC236}">
                <a16:creationId xmlns:a16="http://schemas.microsoft.com/office/drawing/2014/main" id="{55B54A20-7B3E-465F-BD4E-97B6AE78E6F1}"/>
              </a:ext>
            </a:extLst>
          </p:cNvPr>
          <p:cNvGrpSpPr/>
          <p:nvPr/>
        </p:nvGrpSpPr>
        <p:grpSpPr>
          <a:xfrm>
            <a:off x="460959" y="5083669"/>
            <a:ext cx="9769895" cy="955182"/>
            <a:chOff x="460956" y="3465190"/>
            <a:chExt cx="9769895" cy="527473"/>
          </a:xfrm>
          <a:solidFill>
            <a:schemeClr val="accent1"/>
          </a:solidFill>
        </p:grpSpPr>
        <p:sp>
          <p:nvSpPr>
            <p:cNvPr id="45" name="TextBox 44">
              <a:extLst>
                <a:ext uri="{FF2B5EF4-FFF2-40B4-BE49-F238E27FC236}">
                  <a16:creationId xmlns:a16="http://schemas.microsoft.com/office/drawing/2014/main" id="{21443EBA-18B3-423F-9BE1-543CAC95123A}"/>
                </a:ext>
              </a:extLst>
            </p:cNvPr>
            <p:cNvSpPr txBox="1"/>
            <p:nvPr/>
          </p:nvSpPr>
          <p:spPr bwMode="gray">
            <a:xfrm>
              <a:off x="460956" y="3465190"/>
              <a:ext cx="2256256" cy="527471"/>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Grants</a:t>
              </a:r>
            </a:p>
          </p:txBody>
        </p:sp>
        <p:sp>
          <p:nvSpPr>
            <p:cNvPr id="47" name="TextBox 46">
              <a:extLst>
                <a:ext uri="{FF2B5EF4-FFF2-40B4-BE49-F238E27FC236}">
                  <a16:creationId xmlns:a16="http://schemas.microsoft.com/office/drawing/2014/main" id="{8E52D33A-94AD-4D7C-8E1E-E4A28833BA7B}"/>
                </a:ext>
              </a:extLst>
            </p:cNvPr>
            <p:cNvSpPr txBox="1"/>
            <p:nvPr/>
          </p:nvSpPr>
          <p:spPr bwMode="gray">
            <a:xfrm>
              <a:off x="2806337" y="3465192"/>
              <a:ext cx="7424514" cy="52747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There are a number of small grants schemes available, such as the Garfield Weston Foundation and Viridor Landfill Communities Fund. The Greater Manchester Churches Preservation Society provide small maintenance grants (c.£500) and sign-post to National Churches Trust funds.</a:t>
              </a:r>
            </a:p>
            <a:p>
              <a:pPr marL="0" lvl="1" indent="0">
                <a:buSzPct val="100000"/>
                <a:buNone/>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NLHF typically provide grants for major works.</a:t>
              </a:r>
            </a:p>
          </p:txBody>
        </p:sp>
      </p:grpSp>
      <p:sp>
        <p:nvSpPr>
          <p:cNvPr id="16" name="TextBox 15">
            <a:extLst>
              <a:ext uri="{FF2B5EF4-FFF2-40B4-BE49-F238E27FC236}">
                <a16:creationId xmlns:a16="http://schemas.microsoft.com/office/drawing/2014/main" id="{8199E521-CEBE-4034-8711-186745B4E065}"/>
              </a:ext>
            </a:extLst>
          </p:cNvPr>
          <p:cNvSpPr txBox="1"/>
          <p:nvPr/>
        </p:nvSpPr>
        <p:spPr bwMode="gray">
          <a:xfrm>
            <a:off x="449999" y="4698249"/>
            <a:ext cx="9780851" cy="305436"/>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But some wider support is provided:</a:t>
            </a:r>
          </a:p>
        </p:txBody>
      </p:sp>
      <p:grpSp>
        <p:nvGrpSpPr>
          <p:cNvPr id="19" name="Group 18">
            <a:extLst>
              <a:ext uri="{FF2B5EF4-FFF2-40B4-BE49-F238E27FC236}">
                <a16:creationId xmlns:a16="http://schemas.microsoft.com/office/drawing/2014/main" id="{E9FAAECD-5633-4108-A1AF-5BCBCD65D6BC}"/>
              </a:ext>
            </a:extLst>
          </p:cNvPr>
          <p:cNvGrpSpPr/>
          <p:nvPr/>
        </p:nvGrpSpPr>
        <p:grpSpPr>
          <a:xfrm>
            <a:off x="449999" y="6113297"/>
            <a:ext cx="9780851" cy="888095"/>
            <a:chOff x="450000" y="3560377"/>
            <a:chExt cx="9780851" cy="383045"/>
          </a:xfrm>
          <a:solidFill>
            <a:schemeClr val="accent1"/>
          </a:solidFill>
        </p:grpSpPr>
        <p:sp>
          <p:nvSpPr>
            <p:cNvPr id="20" name="TextBox 19">
              <a:extLst>
                <a:ext uri="{FF2B5EF4-FFF2-40B4-BE49-F238E27FC236}">
                  <a16:creationId xmlns:a16="http://schemas.microsoft.com/office/drawing/2014/main" id="{7389A3AA-885A-4738-A3B1-C80FE3F007E2}"/>
                </a:ext>
              </a:extLst>
            </p:cNvPr>
            <p:cNvSpPr txBox="1"/>
            <p:nvPr/>
          </p:nvSpPr>
          <p:spPr bwMode="gray">
            <a:xfrm>
              <a:off x="450000" y="3560377"/>
              <a:ext cx="2256256" cy="383045"/>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Other</a:t>
              </a:r>
            </a:p>
          </p:txBody>
        </p:sp>
        <p:sp>
          <p:nvSpPr>
            <p:cNvPr id="21" name="TextBox 20">
              <a:extLst>
                <a:ext uri="{FF2B5EF4-FFF2-40B4-BE49-F238E27FC236}">
                  <a16:creationId xmlns:a16="http://schemas.microsoft.com/office/drawing/2014/main" id="{05D21F5B-8129-4FE6-90B2-63065D6E9A23}"/>
                </a:ext>
              </a:extLst>
            </p:cNvPr>
            <p:cNvSpPr txBox="1"/>
            <p:nvPr/>
          </p:nvSpPr>
          <p:spPr bwMode="gray">
            <a:xfrm>
              <a:off x="2806337" y="3560377"/>
              <a:ext cx="7424514" cy="383044"/>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SzPct val="100000"/>
                <a:buNone/>
              </a:pPr>
              <a:r>
                <a:rPr lang="en-GB" sz="1100" dirty="0">
                  <a:solidFill>
                    <a:srgbClr val="37424A"/>
                  </a:solidFill>
                  <a:latin typeface="Arial" panose="020B0604020202020204" pitchFamily="34" charset="0"/>
                  <a:cs typeface="Times New Roman" panose="02020603050405020304" pitchFamily="18" charset="0"/>
                </a:rPr>
                <a:t>Some churches/parishes/Dioceses have inhouse skills (volunteers or congregation members at reduced rates) but others need to contract out.</a:t>
              </a:r>
            </a:p>
            <a:p>
              <a:pPr marL="0" lvl="1" indent="0">
                <a:buSzPct val="100000"/>
                <a:buNone/>
              </a:pPr>
              <a:r>
                <a:rPr lang="en-GB" sz="1100" dirty="0">
                  <a:solidFill>
                    <a:srgbClr val="37424A"/>
                  </a:solidFill>
                  <a:latin typeface="Arial" panose="020B0604020202020204" pitchFamily="34" charset="0"/>
                  <a:cs typeface="Times New Roman" panose="02020603050405020304" pitchFamily="18" charset="0"/>
                </a:rPr>
                <a:t>It used to be more common to find local volunteers with appropriate skills but this is more difficult with smaller congregations. Looking for local expertise is an option, but this can be a hit and miss experience.</a:t>
              </a:r>
            </a:p>
          </p:txBody>
        </p:sp>
      </p:grpSp>
      <p:grpSp>
        <p:nvGrpSpPr>
          <p:cNvPr id="24" name="Group 23">
            <a:extLst>
              <a:ext uri="{FF2B5EF4-FFF2-40B4-BE49-F238E27FC236}">
                <a16:creationId xmlns:a16="http://schemas.microsoft.com/office/drawing/2014/main" id="{87FCB830-C7C8-40EE-B1DF-B3CC8FD87437}"/>
              </a:ext>
            </a:extLst>
          </p:cNvPr>
          <p:cNvGrpSpPr/>
          <p:nvPr/>
        </p:nvGrpSpPr>
        <p:grpSpPr>
          <a:xfrm>
            <a:off x="449999" y="3497301"/>
            <a:ext cx="9780851" cy="476754"/>
            <a:chOff x="450000" y="3533034"/>
            <a:chExt cx="9780851" cy="690150"/>
          </a:xfrm>
          <a:solidFill>
            <a:schemeClr val="accent1"/>
          </a:solidFill>
        </p:grpSpPr>
        <p:sp>
          <p:nvSpPr>
            <p:cNvPr id="25" name="TextBox 24">
              <a:extLst>
                <a:ext uri="{FF2B5EF4-FFF2-40B4-BE49-F238E27FC236}">
                  <a16:creationId xmlns:a16="http://schemas.microsoft.com/office/drawing/2014/main" id="{F98C6E1E-CC23-4D0D-BC51-F0E910EC7B21}"/>
                </a:ext>
              </a:extLst>
            </p:cNvPr>
            <p:cNvSpPr txBox="1"/>
            <p:nvPr/>
          </p:nvSpPr>
          <p:spPr bwMode="gray">
            <a:xfrm>
              <a:off x="450000" y="3533034"/>
              <a:ext cx="2256256" cy="690150"/>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Unitarian</a:t>
              </a:r>
            </a:p>
          </p:txBody>
        </p:sp>
        <p:sp>
          <p:nvSpPr>
            <p:cNvPr id="26" name="TextBox 25">
              <a:extLst>
                <a:ext uri="{FF2B5EF4-FFF2-40B4-BE49-F238E27FC236}">
                  <a16:creationId xmlns:a16="http://schemas.microsoft.com/office/drawing/2014/main" id="{8B030765-ADAE-405F-A3CC-173EDF54837C}"/>
                </a:ext>
              </a:extLst>
            </p:cNvPr>
            <p:cNvSpPr txBox="1"/>
            <p:nvPr/>
          </p:nvSpPr>
          <p:spPr bwMode="gray">
            <a:xfrm>
              <a:off x="2806337" y="3533034"/>
              <a:ext cx="7424514" cy="69015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chemeClr val="tx1"/>
                  </a:solidFill>
                  <a:latin typeface="Arial" panose="020B0604020202020204" pitchFamily="34" charset="0"/>
                  <a:cs typeface="Times New Roman" panose="02020603050405020304" pitchFamily="18" charset="0"/>
                </a:rPr>
                <a:t>Within the </a:t>
              </a:r>
              <a:r>
                <a:rPr lang="en-GB" sz="1100" dirty="0">
                  <a:solidFill>
                    <a:schemeClr val="tx1"/>
                  </a:solidFill>
                </a:rPr>
                <a:t>Unitarian Church, each church is individually responsible for repairs and maintenance, applying for grants. There are a number of Unitarian specific grants.</a:t>
              </a:r>
            </a:p>
          </p:txBody>
        </p:sp>
      </p:grpSp>
      <p:grpSp>
        <p:nvGrpSpPr>
          <p:cNvPr id="27" name="Group 26">
            <a:extLst>
              <a:ext uri="{FF2B5EF4-FFF2-40B4-BE49-F238E27FC236}">
                <a16:creationId xmlns:a16="http://schemas.microsoft.com/office/drawing/2014/main" id="{B1690A58-7FA2-4459-91D3-BD9F2DCF90A2}"/>
              </a:ext>
            </a:extLst>
          </p:cNvPr>
          <p:cNvGrpSpPr/>
          <p:nvPr/>
        </p:nvGrpSpPr>
        <p:grpSpPr>
          <a:xfrm>
            <a:off x="449999" y="2580571"/>
            <a:ext cx="9780851" cy="866007"/>
            <a:chOff x="450000" y="3533034"/>
            <a:chExt cx="9780851" cy="690150"/>
          </a:xfrm>
          <a:solidFill>
            <a:schemeClr val="accent1"/>
          </a:solidFill>
        </p:grpSpPr>
        <p:sp>
          <p:nvSpPr>
            <p:cNvPr id="30" name="TextBox 29">
              <a:extLst>
                <a:ext uri="{FF2B5EF4-FFF2-40B4-BE49-F238E27FC236}">
                  <a16:creationId xmlns:a16="http://schemas.microsoft.com/office/drawing/2014/main" id="{E47AF15F-947B-4550-9447-14098C866284}"/>
                </a:ext>
              </a:extLst>
            </p:cNvPr>
            <p:cNvSpPr txBox="1"/>
            <p:nvPr/>
          </p:nvSpPr>
          <p:spPr bwMode="gray">
            <a:xfrm>
              <a:off x="450000" y="3533034"/>
              <a:ext cx="2256256" cy="690150"/>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Roman Catholic</a:t>
              </a:r>
            </a:p>
          </p:txBody>
        </p:sp>
        <p:sp>
          <p:nvSpPr>
            <p:cNvPr id="33" name="TextBox 32">
              <a:extLst>
                <a:ext uri="{FF2B5EF4-FFF2-40B4-BE49-F238E27FC236}">
                  <a16:creationId xmlns:a16="http://schemas.microsoft.com/office/drawing/2014/main" id="{D1CE0A25-28F8-446B-8AE4-716E55C3B69F}"/>
                </a:ext>
              </a:extLst>
            </p:cNvPr>
            <p:cNvSpPr txBox="1"/>
            <p:nvPr/>
          </p:nvSpPr>
          <p:spPr bwMode="gray">
            <a:xfrm>
              <a:off x="2806337" y="3533034"/>
              <a:ext cx="7424514" cy="69015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chemeClr val="tx1"/>
                  </a:solidFill>
                  <a:latin typeface="Arial" panose="020B0604020202020204" pitchFamily="34" charset="0"/>
                  <a:cs typeface="Times New Roman" panose="02020603050405020304" pitchFamily="18" charset="0"/>
                </a:rPr>
                <a:t>The Salford and Liverpool Dioceses offer a certain level of support but they do not have designated officers in fabric support roles. There is an assessment fund (gift from wealthier parishes), created for maintenance and repair of struggling parishes with urgent repair needs. An equivalent fund does not exist in the Salford Diocese.</a:t>
              </a:r>
            </a:p>
          </p:txBody>
        </p:sp>
      </p:grpSp>
      <p:sp>
        <p:nvSpPr>
          <p:cNvPr id="36" name="Icon">
            <a:extLst>
              <a:ext uri="{FF2B5EF4-FFF2-40B4-BE49-F238E27FC236}">
                <a16:creationId xmlns:a16="http://schemas.microsoft.com/office/drawing/2014/main" id="{2E350306-4171-4B5F-B229-A9E9E57B2931}"/>
              </a:ext>
            </a:extLst>
          </p:cNvPr>
          <p:cNvSpPr>
            <a:spLocks noChangeAspect="1" noEditPoints="1"/>
          </p:cNvSpPr>
          <p:nvPr/>
        </p:nvSpPr>
        <p:spPr bwMode="auto">
          <a:xfrm>
            <a:off x="645793" y="1330850"/>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 name="Icon">
            <a:extLst>
              <a:ext uri="{FF2B5EF4-FFF2-40B4-BE49-F238E27FC236}">
                <a16:creationId xmlns:a16="http://schemas.microsoft.com/office/drawing/2014/main" id="{59C7ACF4-5CF6-4AAF-82EF-152C36A9606C}"/>
              </a:ext>
            </a:extLst>
          </p:cNvPr>
          <p:cNvSpPr>
            <a:spLocks noChangeAspect="1" noEditPoints="1"/>
          </p:cNvSpPr>
          <p:nvPr/>
        </p:nvSpPr>
        <p:spPr bwMode="auto">
          <a:xfrm>
            <a:off x="9841768" y="1335429"/>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8" name="Icon">
            <a:extLst>
              <a:ext uri="{FF2B5EF4-FFF2-40B4-BE49-F238E27FC236}">
                <a16:creationId xmlns:a16="http://schemas.microsoft.com/office/drawing/2014/main" id="{A66FED8B-49DF-4C77-9708-3E155778ED09}"/>
              </a:ext>
            </a:extLst>
          </p:cNvPr>
          <p:cNvSpPr>
            <a:spLocks noChangeAspect="1" noEditPoints="1"/>
          </p:cNvSpPr>
          <p:nvPr/>
        </p:nvSpPr>
        <p:spPr bwMode="auto">
          <a:xfrm>
            <a:off x="645793" y="4706277"/>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 name="Icon">
            <a:extLst>
              <a:ext uri="{FF2B5EF4-FFF2-40B4-BE49-F238E27FC236}">
                <a16:creationId xmlns:a16="http://schemas.microsoft.com/office/drawing/2014/main" id="{32073F35-305A-4B33-98FF-3DC16E0A7A30}"/>
              </a:ext>
            </a:extLst>
          </p:cNvPr>
          <p:cNvSpPr>
            <a:spLocks noChangeAspect="1" noEditPoints="1"/>
          </p:cNvSpPr>
          <p:nvPr/>
        </p:nvSpPr>
        <p:spPr bwMode="auto">
          <a:xfrm>
            <a:off x="9841768" y="4706277"/>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nvGrpSpPr>
          <p:cNvPr id="31" name="Group 30">
            <a:extLst>
              <a:ext uri="{FF2B5EF4-FFF2-40B4-BE49-F238E27FC236}">
                <a16:creationId xmlns:a16="http://schemas.microsoft.com/office/drawing/2014/main" id="{2F18DA69-DC16-44B8-97E4-ABCD0D1D90EE}"/>
              </a:ext>
            </a:extLst>
          </p:cNvPr>
          <p:cNvGrpSpPr/>
          <p:nvPr/>
        </p:nvGrpSpPr>
        <p:grpSpPr>
          <a:xfrm>
            <a:off x="449999" y="4024778"/>
            <a:ext cx="9780851" cy="589220"/>
            <a:chOff x="450000" y="3533034"/>
            <a:chExt cx="9780851" cy="690150"/>
          </a:xfrm>
          <a:solidFill>
            <a:schemeClr val="accent1"/>
          </a:solidFill>
        </p:grpSpPr>
        <p:sp>
          <p:nvSpPr>
            <p:cNvPr id="34" name="TextBox 33">
              <a:extLst>
                <a:ext uri="{FF2B5EF4-FFF2-40B4-BE49-F238E27FC236}">
                  <a16:creationId xmlns:a16="http://schemas.microsoft.com/office/drawing/2014/main" id="{C7D49C9D-952A-4F62-82BA-43466D675FFB}"/>
                </a:ext>
              </a:extLst>
            </p:cNvPr>
            <p:cNvSpPr txBox="1"/>
            <p:nvPr/>
          </p:nvSpPr>
          <p:spPr bwMode="gray">
            <a:xfrm>
              <a:off x="450000" y="3533034"/>
              <a:ext cx="2256256" cy="690150"/>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Methodist Connexional Fund</a:t>
              </a:r>
            </a:p>
          </p:txBody>
        </p:sp>
        <p:sp>
          <p:nvSpPr>
            <p:cNvPr id="35" name="TextBox 34">
              <a:extLst>
                <a:ext uri="{FF2B5EF4-FFF2-40B4-BE49-F238E27FC236}">
                  <a16:creationId xmlns:a16="http://schemas.microsoft.com/office/drawing/2014/main" id="{8E23ACF7-8C26-44B6-ADC1-93EAD6162B4A}"/>
                </a:ext>
              </a:extLst>
            </p:cNvPr>
            <p:cNvSpPr txBox="1"/>
            <p:nvPr/>
          </p:nvSpPr>
          <p:spPr bwMode="gray">
            <a:xfrm>
              <a:off x="2806337" y="3533034"/>
              <a:ext cx="7424514" cy="69015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chemeClr val="tx1"/>
                  </a:solidFill>
                  <a:latin typeface="Arial" panose="020B0604020202020204" pitchFamily="34" charset="0"/>
                  <a:cs typeface="Times New Roman" panose="02020603050405020304" pitchFamily="18" charset="0"/>
                </a:rPr>
                <a:t>The Methodist Church has a connexional fund made up of donations from wealthier churches which provides financial support to other less wealthy churches. The fund has a £200k limit and is focussed towards the missional aspect of the church (i.e. it need not only be used for buildings).</a:t>
              </a:r>
            </a:p>
          </p:txBody>
        </p:sp>
      </p:grpSp>
    </p:spTree>
    <p:extLst>
      <p:ext uri="{BB962C8B-B14F-4D97-AF65-F5344CB8AC3E}">
        <p14:creationId xmlns:p14="http://schemas.microsoft.com/office/powerpoint/2010/main" val="4209840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AF0E3-A167-41BC-8B72-733099C77AE3}"/>
              </a:ext>
            </a:extLst>
          </p:cNvPr>
          <p:cNvSpPr/>
          <p:nvPr/>
        </p:nvSpPr>
        <p:spPr>
          <a:xfrm>
            <a:off x="1862478" y="2887208"/>
            <a:ext cx="6966856" cy="1785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3600" dirty="0">
                <a:solidFill>
                  <a:schemeClr val="bg1"/>
                </a:solidFill>
              </a:rPr>
              <a:t>The Suffolk pilot area</a:t>
            </a:r>
          </a:p>
        </p:txBody>
      </p:sp>
    </p:spTree>
    <p:extLst>
      <p:ext uri="{BB962C8B-B14F-4D97-AF65-F5344CB8AC3E}">
        <p14:creationId xmlns:p14="http://schemas.microsoft.com/office/powerpoint/2010/main" val="302387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186BF0-914C-4A30-B960-79B3A0BCAE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46" b="2635"/>
          <a:stretch/>
        </p:blipFill>
        <p:spPr>
          <a:xfrm>
            <a:off x="1231155" y="1242078"/>
            <a:ext cx="8218548" cy="5593080"/>
          </a:xfrm>
          <a:prstGeom prst="rect">
            <a:avLst/>
          </a:prstGeom>
        </p:spPr>
      </p:pic>
      <p:sp>
        <p:nvSpPr>
          <p:cNvPr id="2" name="Title 1">
            <a:extLst>
              <a:ext uri="{FF2B5EF4-FFF2-40B4-BE49-F238E27FC236}">
                <a16:creationId xmlns:a16="http://schemas.microsoft.com/office/drawing/2014/main" id="{FEB7B890-8A84-4EA6-B40A-052413A01891}"/>
              </a:ext>
            </a:extLst>
          </p:cNvPr>
          <p:cNvSpPr>
            <a:spLocks noGrp="1"/>
          </p:cNvSpPr>
          <p:nvPr>
            <p:ph type="title"/>
          </p:nvPr>
        </p:nvSpPr>
        <p:spPr/>
        <p:txBody>
          <a:bodyPr/>
          <a:lstStyle/>
          <a:p>
            <a:r>
              <a:rPr lang="en-GB" dirty="0"/>
              <a:t>There are 535 listed places of worship in Suffolk</a:t>
            </a:r>
          </a:p>
        </p:txBody>
      </p:sp>
      <p:sp>
        <p:nvSpPr>
          <p:cNvPr id="4" name="Content Placeholder 22">
            <a:extLst>
              <a:ext uri="{FF2B5EF4-FFF2-40B4-BE49-F238E27FC236}">
                <a16:creationId xmlns:a16="http://schemas.microsoft.com/office/drawing/2014/main" id="{F510BB72-2237-48D5-89D7-526E3046CA46}"/>
              </a:ext>
            </a:extLst>
          </p:cNvPr>
          <p:cNvSpPr txBox="1">
            <a:spLocks/>
          </p:cNvSpPr>
          <p:nvPr/>
        </p:nvSpPr>
        <p:spPr bwMode="gray">
          <a:xfrm>
            <a:off x="8907780" y="6835159"/>
            <a:ext cx="1323079" cy="175242"/>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Source: Historic England</a:t>
            </a:r>
          </a:p>
        </p:txBody>
      </p:sp>
    </p:spTree>
    <p:extLst>
      <p:ext uri="{BB962C8B-B14F-4D97-AF65-F5344CB8AC3E}">
        <p14:creationId xmlns:p14="http://schemas.microsoft.com/office/powerpoint/2010/main" val="1418341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5476" y="108093"/>
            <a:ext cx="9780859" cy="775301"/>
          </a:xfrm>
        </p:spPr>
        <p:txBody>
          <a:bodyPr/>
          <a:lstStyle/>
          <a:p>
            <a:r>
              <a:rPr lang="en-GB" dirty="0"/>
              <a:t>The majority of listed places of worship in Suffolk are Church of England. Only 20 listed places of worship are currently registered as Heritage at Risk</a:t>
            </a:r>
          </a:p>
        </p:txBody>
      </p:sp>
      <p:sp>
        <p:nvSpPr>
          <p:cNvPr id="52" name="Line Callout 2 (Accent Bar) 4">
            <a:extLst>
              <a:ext uri="{FF2B5EF4-FFF2-40B4-BE49-F238E27FC236}">
                <a16:creationId xmlns:a16="http://schemas.microsoft.com/office/drawing/2014/main" id="{534115B6-FF8F-4875-914C-A1860B80621D}"/>
              </a:ext>
            </a:extLst>
          </p:cNvPr>
          <p:cNvSpPr/>
          <p:nvPr/>
        </p:nvSpPr>
        <p:spPr bwMode="gray">
          <a:xfrm flipH="1">
            <a:off x="424959" y="1635635"/>
            <a:ext cx="2894019" cy="1903288"/>
          </a:xfrm>
          <a:prstGeom prst="accentCallout2">
            <a:avLst>
              <a:gd name="adj1" fmla="val 17542"/>
              <a:gd name="adj2" fmla="val -2313"/>
              <a:gd name="adj3" fmla="val 18750"/>
              <a:gd name="adj4" fmla="val -5704"/>
              <a:gd name="adj5" fmla="val 45051"/>
              <a:gd name="adj6" fmla="val -12836"/>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r>
              <a:rPr lang="en-GB" sz="1200" dirty="0">
                <a:solidFill>
                  <a:schemeClr val="tx1"/>
                </a:solidFill>
              </a:rPr>
              <a:t>The majority of Suffolk’s listed places of worship are Church of England.</a:t>
            </a:r>
          </a:p>
          <a:p>
            <a:r>
              <a:rPr lang="en-GB" sz="1200" dirty="0">
                <a:solidFill>
                  <a:schemeClr val="tx1"/>
                </a:solidFill>
              </a:rPr>
              <a:t>There is limited information on the extent of repair needs in Suffolk. Whilst only 20 listed places of worship are currently on the Heritage at Risk register, less than a fifth of all listed places of worship have had a risk assessment undertaken.</a:t>
            </a:r>
          </a:p>
        </p:txBody>
      </p:sp>
      <p:grpSp>
        <p:nvGrpSpPr>
          <p:cNvPr id="45" name="Group 44">
            <a:extLst>
              <a:ext uri="{FF2B5EF4-FFF2-40B4-BE49-F238E27FC236}">
                <a16:creationId xmlns:a16="http://schemas.microsoft.com/office/drawing/2014/main" id="{E569BC14-A990-4676-97E9-0DE2422469C5}"/>
              </a:ext>
            </a:extLst>
          </p:cNvPr>
          <p:cNvGrpSpPr/>
          <p:nvPr/>
        </p:nvGrpSpPr>
        <p:grpSpPr>
          <a:xfrm>
            <a:off x="3721100" y="1341817"/>
            <a:ext cx="6500518" cy="2206844"/>
            <a:chOff x="855606" y="1340731"/>
            <a:chExt cx="6500518" cy="2206844"/>
          </a:xfrm>
        </p:grpSpPr>
        <p:sp>
          <p:nvSpPr>
            <p:cNvPr id="23" name="Rectangle 22">
              <a:extLst>
                <a:ext uri="{FF2B5EF4-FFF2-40B4-BE49-F238E27FC236}">
                  <a16:creationId xmlns:a16="http://schemas.microsoft.com/office/drawing/2014/main" id="{A42B36A9-53EE-4821-9C96-62B0930E171C}"/>
                </a:ext>
              </a:extLst>
            </p:cNvPr>
            <p:cNvSpPr/>
            <p:nvPr/>
          </p:nvSpPr>
          <p:spPr>
            <a:xfrm>
              <a:off x="228924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Church of England</a:t>
              </a:r>
            </a:p>
          </p:txBody>
        </p:sp>
        <p:sp>
          <p:nvSpPr>
            <p:cNvPr id="24" name="Rectangle 23">
              <a:extLst>
                <a:ext uri="{FF2B5EF4-FFF2-40B4-BE49-F238E27FC236}">
                  <a16:creationId xmlns:a16="http://schemas.microsoft.com/office/drawing/2014/main" id="{00A530B9-E686-4521-8365-129836D8A17F}"/>
                </a:ext>
              </a:extLst>
            </p:cNvPr>
            <p:cNvSpPr/>
            <p:nvPr/>
          </p:nvSpPr>
          <p:spPr>
            <a:xfrm>
              <a:off x="400359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United Reformed</a:t>
              </a:r>
            </a:p>
          </p:txBody>
        </p:sp>
        <p:sp>
          <p:nvSpPr>
            <p:cNvPr id="25" name="Rectangle 24">
              <a:extLst>
                <a:ext uri="{FF2B5EF4-FFF2-40B4-BE49-F238E27FC236}">
                  <a16:creationId xmlns:a16="http://schemas.microsoft.com/office/drawing/2014/main" id="{8F9A927B-206D-406A-9166-0351A2BF3EF4}"/>
                </a:ext>
              </a:extLst>
            </p:cNvPr>
            <p:cNvSpPr/>
            <p:nvPr/>
          </p:nvSpPr>
          <p:spPr>
            <a:xfrm>
              <a:off x="3146417"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Christian (other)</a:t>
              </a:r>
            </a:p>
          </p:txBody>
        </p:sp>
        <p:sp>
          <p:nvSpPr>
            <p:cNvPr id="26" name="Rectangle 25">
              <a:extLst>
                <a:ext uri="{FF2B5EF4-FFF2-40B4-BE49-F238E27FC236}">
                  <a16:creationId xmlns:a16="http://schemas.microsoft.com/office/drawing/2014/main" id="{F871E293-C074-41A6-8440-F9D189D9B684}"/>
                </a:ext>
              </a:extLst>
            </p:cNvPr>
            <p:cNvSpPr/>
            <p:nvPr/>
          </p:nvSpPr>
          <p:spPr>
            <a:xfrm>
              <a:off x="855606" y="2110226"/>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Listed places of worship</a:t>
              </a:r>
            </a:p>
          </p:txBody>
        </p:sp>
        <p:sp>
          <p:nvSpPr>
            <p:cNvPr id="27" name="Rectangle 26">
              <a:extLst>
                <a:ext uri="{FF2B5EF4-FFF2-40B4-BE49-F238E27FC236}">
                  <a16:creationId xmlns:a16="http://schemas.microsoft.com/office/drawing/2014/main" id="{3E45253D-B02C-4DD3-84A8-FB42C7175AB8}"/>
                </a:ext>
              </a:extLst>
            </p:cNvPr>
            <p:cNvSpPr/>
            <p:nvPr/>
          </p:nvSpPr>
          <p:spPr>
            <a:xfrm>
              <a:off x="855606" y="2607927"/>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Percentage with a risk assessment</a:t>
              </a:r>
            </a:p>
          </p:txBody>
        </p:sp>
        <p:sp>
          <p:nvSpPr>
            <p:cNvPr id="28" name="Rectangle 27">
              <a:extLst>
                <a:ext uri="{FF2B5EF4-FFF2-40B4-BE49-F238E27FC236}">
                  <a16:creationId xmlns:a16="http://schemas.microsoft.com/office/drawing/2014/main" id="{BCF69A23-1A5A-40DC-BC8E-1CD851D548AE}"/>
                </a:ext>
              </a:extLst>
            </p:cNvPr>
            <p:cNvSpPr/>
            <p:nvPr/>
          </p:nvSpPr>
          <p:spPr>
            <a:xfrm>
              <a:off x="855606" y="3092928"/>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Listed places of worship on HAR</a:t>
              </a:r>
            </a:p>
          </p:txBody>
        </p:sp>
        <p:sp>
          <p:nvSpPr>
            <p:cNvPr id="42" name="Rectangle 41">
              <a:extLst>
                <a:ext uri="{FF2B5EF4-FFF2-40B4-BE49-F238E27FC236}">
                  <a16:creationId xmlns:a16="http://schemas.microsoft.com/office/drawing/2014/main" id="{C8E4995A-B766-4AE1-9896-BF3AB26E18E4}"/>
                </a:ext>
              </a:extLst>
            </p:cNvPr>
            <p:cNvSpPr/>
            <p:nvPr/>
          </p:nvSpPr>
          <p:spPr>
            <a:xfrm>
              <a:off x="855606" y="1340731"/>
              <a:ext cx="6500518" cy="230106"/>
            </a:xfrm>
            <a:prstGeom prst="rect">
              <a:avLst/>
            </a:prstGeom>
            <a:solidFill>
              <a:srgbClr val="007B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Overall status</a:t>
              </a:r>
            </a:p>
          </p:txBody>
        </p:sp>
        <p:sp>
          <p:nvSpPr>
            <p:cNvPr id="43" name="Rectangle 42">
              <a:extLst>
                <a:ext uri="{FF2B5EF4-FFF2-40B4-BE49-F238E27FC236}">
                  <a16:creationId xmlns:a16="http://schemas.microsoft.com/office/drawing/2014/main" id="{90E81DF5-6788-4639-A388-83E88AF9351E}"/>
                </a:ext>
              </a:extLst>
            </p:cNvPr>
            <p:cNvSpPr/>
            <p:nvPr/>
          </p:nvSpPr>
          <p:spPr>
            <a:xfrm>
              <a:off x="855606" y="1631391"/>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58" name="Rectangle 57">
              <a:extLst>
                <a:ext uri="{FF2B5EF4-FFF2-40B4-BE49-F238E27FC236}">
                  <a16:creationId xmlns:a16="http://schemas.microsoft.com/office/drawing/2014/main" id="{4E1712C2-52A3-49BD-8F39-620C5A321531}"/>
                </a:ext>
              </a:extLst>
            </p:cNvPr>
            <p:cNvSpPr/>
            <p:nvPr/>
          </p:nvSpPr>
          <p:spPr>
            <a:xfrm>
              <a:off x="4860767"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Roman Catholic</a:t>
              </a:r>
            </a:p>
          </p:txBody>
        </p:sp>
        <p:sp>
          <p:nvSpPr>
            <p:cNvPr id="64" name="Rectangle 63">
              <a:extLst>
                <a:ext uri="{FF2B5EF4-FFF2-40B4-BE49-F238E27FC236}">
                  <a16:creationId xmlns:a16="http://schemas.microsoft.com/office/drawing/2014/main" id="{CADD13F3-2F2A-4D34-A6A2-3E93CF06174A}"/>
                </a:ext>
              </a:extLst>
            </p:cNvPr>
            <p:cNvSpPr/>
            <p:nvPr/>
          </p:nvSpPr>
          <p:spPr>
            <a:xfrm>
              <a:off x="5717942"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Baptist Union</a:t>
              </a:r>
            </a:p>
          </p:txBody>
        </p:sp>
        <p:sp>
          <p:nvSpPr>
            <p:cNvPr id="70" name="Rectangle 69">
              <a:extLst>
                <a:ext uri="{FF2B5EF4-FFF2-40B4-BE49-F238E27FC236}">
                  <a16:creationId xmlns:a16="http://schemas.microsoft.com/office/drawing/2014/main" id="{3F2C8FBF-362B-4CBF-A7D2-6C9A4A85DFC6}"/>
                </a:ext>
              </a:extLst>
            </p:cNvPr>
            <p:cNvSpPr/>
            <p:nvPr/>
          </p:nvSpPr>
          <p:spPr>
            <a:xfrm>
              <a:off x="6575119" y="1626088"/>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Methodist</a:t>
              </a:r>
            </a:p>
          </p:txBody>
        </p:sp>
        <p:sp>
          <p:nvSpPr>
            <p:cNvPr id="90" name="Rectangle 89">
              <a:extLst>
                <a:ext uri="{FF2B5EF4-FFF2-40B4-BE49-F238E27FC236}">
                  <a16:creationId xmlns:a16="http://schemas.microsoft.com/office/drawing/2014/main" id="{540D2AA4-EA35-45E6-9B6D-5D476148A559}"/>
                </a:ext>
              </a:extLst>
            </p:cNvPr>
            <p:cNvSpPr/>
            <p:nvPr/>
          </p:nvSpPr>
          <p:spPr>
            <a:xfrm>
              <a:off x="228924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473</a:t>
              </a:r>
            </a:p>
          </p:txBody>
        </p:sp>
        <p:sp>
          <p:nvSpPr>
            <p:cNvPr id="91" name="Rectangle 90">
              <a:extLst>
                <a:ext uri="{FF2B5EF4-FFF2-40B4-BE49-F238E27FC236}">
                  <a16:creationId xmlns:a16="http://schemas.microsoft.com/office/drawing/2014/main" id="{B9D10A74-0F0C-4840-9C59-F071D34A2D45}"/>
                </a:ext>
              </a:extLst>
            </p:cNvPr>
            <p:cNvSpPr/>
            <p:nvPr/>
          </p:nvSpPr>
          <p:spPr>
            <a:xfrm>
              <a:off x="400359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17</a:t>
              </a:r>
            </a:p>
          </p:txBody>
        </p:sp>
        <p:sp>
          <p:nvSpPr>
            <p:cNvPr id="92" name="Rectangle 91">
              <a:extLst>
                <a:ext uri="{FF2B5EF4-FFF2-40B4-BE49-F238E27FC236}">
                  <a16:creationId xmlns:a16="http://schemas.microsoft.com/office/drawing/2014/main" id="{5436B4EE-467A-49A5-ADBA-A1950589DE4C}"/>
                </a:ext>
              </a:extLst>
            </p:cNvPr>
            <p:cNvSpPr/>
            <p:nvPr/>
          </p:nvSpPr>
          <p:spPr>
            <a:xfrm>
              <a:off x="3146417"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21</a:t>
              </a:r>
            </a:p>
          </p:txBody>
        </p:sp>
        <p:sp>
          <p:nvSpPr>
            <p:cNvPr id="93" name="Rectangle 92">
              <a:extLst>
                <a:ext uri="{FF2B5EF4-FFF2-40B4-BE49-F238E27FC236}">
                  <a16:creationId xmlns:a16="http://schemas.microsoft.com/office/drawing/2014/main" id="{423D677D-5C1E-4678-9DC4-4CA26EFCD3D4}"/>
                </a:ext>
              </a:extLst>
            </p:cNvPr>
            <p:cNvSpPr/>
            <p:nvPr/>
          </p:nvSpPr>
          <p:spPr>
            <a:xfrm>
              <a:off x="4860767"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10</a:t>
              </a:r>
            </a:p>
          </p:txBody>
        </p:sp>
        <p:sp>
          <p:nvSpPr>
            <p:cNvPr id="94" name="Rectangle 93">
              <a:extLst>
                <a:ext uri="{FF2B5EF4-FFF2-40B4-BE49-F238E27FC236}">
                  <a16:creationId xmlns:a16="http://schemas.microsoft.com/office/drawing/2014/main" id="{A935F517-DAF6-4308-9F8F-FCBD8875FE78}"/>
                </a:ext>
              </a:extLst>
            </p:cNvPr>
            <p:cNvSpPr/>
            <p:nvPr/>
          </p:nvSpPr>
          <p:spPr>
            <a:xfrm>
              <a:off x="5717942"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8</a:t>
              </a:r>
            </a:p>
          </p:txBody>
        </p:sp>
        <p:sp>
          <p:nvSpPr>
            <p:cNvPr id="95" name="Rectangle 94">
              <a:extLst>
                <a:ext uri="{FF2B5EF4-FFF2-40B4-BE49-F238E27FC236}">
                  <a16:creationId xmlns:a16="http://schemas.microsoft.com/office/drawing/2014/main" id="{FF08D286-B8D8-4146-A640-83A0F12024EE}"/>
                </a:ext>
              </a:extLst>
            </p:cNvPr>
            <p:cNvSpPr/>
            <p:nvPr/>
          </p:nvSpPr>
          <p:spPr>
            <a:xfrm>
              <a:off x="6575119" y="21033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6</a:t>
              </a:r>
            </a:p>
          </p:txBody>
        </p:sp>
        <p:sp>
          <p:nvSpPr>
            <p:cNvPr id="96" name="Rectangle 95">
              <a:extLst>
                <a:ext uri="{FF2B5EF4-FFF2-40B4-BE49-F238E27FC236}">
                  <a16:creationId xmlns:a16="http://schemas.microsoft.com/office/drawing/2014/main" id="{29198627-6186-4BB2-9D02-6F5FCEA1C78E}"/>
                </a:ext>
              </a:extLst>
            </p:cNvPr>
            <p:cNvSpPr/>
            <p:nvPr/>
          </p:nvSpPr>
          <p:spPr>
            <a:xfrm>
              <a:off x="228924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16%</a:t>
              </a:r>
            </a:p>
          </p:txBody>
        </p:sp>
        <p:sp>
          <p:nvSpPr>
            <p:cNvPr id="97" name="Rectangle 96">
              <a:extLst>
                <a:ext uri="{FF2B5EF4-FFF2-40B4-BE49-F238E27FC236}">
                  <a16:creationId xmlns:a16="http://schemas.microsoft.com/office/drawing/2014/main" id="{77742482-3EBF-4172-B54B-BD9891512DED}"/>
                </a:ext>
              </a:extLst>
            </p:cNvPr>
            <p:cNvSpPr/>
            <p:nvPr/>
          </p:nvSpPr>
          <p:spPr>
            <a:xfrm>
              <a:off x="400359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98" name="Rectangle 97">
              <a:extLst>
                <a:ext uri="{FF2B5EF4-FFF2-40B4-BE49-F238E27FC236}">
                  <a16:creationId xmlns:a16="http://schemas.microsoft.com/office/drawing/2014/main" id="{F87164F3-5398-4C6B-92B8-4508DFA1BB29}"/>
                </a:ext>
              </a:extLst>
            </p:cNvPr>
            <p:cNvSpPr/>
            <p:nvPr/>
          </p:nvSpPr>
          <p:spPr>
            <a:xfrm>
              <a:off x="3146417"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10%</a:t>
              </a:r>
            </a:p>
          </p:txBody>
        </p:sp>
        <p:sp>
          <p:nvSpPr>
            <p:cNvPr id="99" name="Rectangle 98">
              <a:extLst>
                <a:ext uri="{FF2B5EF4-FFF2-40B4-BE49-F238E27FC236}">
                  <a16:creationId xmlns:a16="http://schemas.microsoft.com/office/drawing/2014/main" id="{98A29063-A09F-4BEF-906A-956AE8AF5E56}"/>
                </a:ext>
              </a:extLst>
            </p:cNvPr>
            <p:cNvSpPr/>
            <p:nvPr/>
          </p:nvSpPr>
          <p:spPr>
            <a:xfrm>
              <a:off x="4860767"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20%</a:t>
              </a:r>
            </a:p>
          </p:txBody>
        </p:sp>
        <p:sp>
          <p:nvSpPr>
            <p:cNvPr id="100" name="Rectangle 99">
              <a:extLst>
                <a:ext uri="{FF2B5EF4-FFF2-40B4-BE49-F238E27FC236}">
                  <a16:creationId xmlns:a16="http://schemas.microsoft.com/office/drawing/2014/main" id="{AD35D566-1729-4C5B-ACD8-2044C769AF22}"/>
                </a:ext>
              </a:extLst>
            </p:cNvPr>
            <p:cNvSpPr/>
            <p:nvPr/>
          </p:nvSpPr>
          <p:spPr>
            <a:xfrm>
              <a:off x="5717942"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01" name="Rectangle 100">
              <a:extLst>
                <a:ext uri="{FF2B5EF4-FFF2-40B4-BE49-F238E27FC236}">
                  <a16:creationId xmlns:a16="http://schemas.microsoft.com/office/drawing/2014/main" id="{6FE6557A-0953-42D9-BA66-468C982E9154}"/>
                </a:ext>
              </a:extLst>
            </p:cNvPr>
            <p:cNvSpPr/>
            <p:nvPr/>
          </p:nvSpPr>
          <p:spPr>
            <a:xfrm>
              <a:off x="6575119" y="259882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02" name="Rectangle 101">
              <a:extLst>
                <a:ext uri="{FF2B5EF4-FFF2-40B4-BE49-F238E27FC236}">
                  <a16:creationId xmlns:a16="http://schemas.microsoft.com/office/drawing/2014/main" id="{895B6EBB-6CAD-4896-95C1-C904E8E1D303}"/>
                </a:ext>
              </a:extLst>
            </p:cNvPr>
            <p:cNvSpPr/>
            <p:nvPr/>
          </p:nvSpPr>
          <p:spPr>
            <a:xfrm>
              <a:off x="228924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17</a:t>
              </a:r>
            </a:p>
          </p:txBody>
        </p:sp>
        <p:sp>
          <p:nvSpPr>
            <p:cNvPr id="103" name="Rectangle 102">
              <a:extLst>
                <a:ext uri="{FF2B5EF4-FFF2-40B4-BE49-F238E27FC236}">
                  <a16:creationId xmlns:a16="http://schemas.microsoft.com/office/drawing/2014/main" id="{97D60AA4-9C53-46BF-92ED-7838AA5C42C6}"/>
                </a:ext>
              </a:extLst>
            </p:cNvPr>
            <p:cNvSpPr/>
            <p:nvPr/>
          </p:nvSpPr>
          <p:spPr>
            <a:xfrm>
              <a:off x="400359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sp>
          <p:nvSpPr>
            <p:cNvPr id="104" name="Rectangle 103">
              <a:extLst>
                <a:ext uri="{FF2B5EF4-FFF2-40B4-BE49-F238E27FC236}">
                  <a16:creationId xmlns:a16="http://schemas.microsoft.com/office/drawing/2014/main" id="{E3A5D2AD-6040-414B-8DEE-9F2963B759FB}"/>
                </a:ext>
              </a:extLst>
            </p:cNvPr>
            <p:cNvSpPr/>
            <p:nvPr/>
          </p:nvSpPr>
          <p:spPr>
            <a:xfrm>
              <a:off x="3146417"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a:t>
              </a:r>
            </a:p>
          </p:txBody>
        </p:sp>
        <p:sp>
          <p:nvSpPr>
            <p:cNvPr id="105" name="Rectangle 104">
              <a:extLst>
                <a:ext uri="{FF2B5EF4-FFF2-40B4-BE49-F238E27FC236}">
                  <a16:creationId xmlns:a16="http://schemas.microsoft.com/office/drawing/2014/main" id="{9B2FF8E1-9921-49BE-AB06-0CC631EF68CA}"/>
                </a:ext>
              </a:extLst>
            </p:cNvPr>
            <p:cNvSpPr/>
            <p:nvPr/>
          </p:nvSpPr>
          <p:spPr>
            <a:xfrm>
              <a:off x="4860767"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06" name="Rectangle 105">
              <a:extLst>
                <a:ext uri="{FF2B5EF4-FFF2-40B4-BE49-F238E27FC236}">
                  <a16:creationId xmlns:a16="http://schemas.microsoft.com/office/drawing/2014/main" id="{3B36BFE4-39D8-4D24-B1A5-751441F2A5AB}"/>
                </a:ext>
              </a:extLst>
            </p:cNvPr>
            <p:cNvSpPr/>
            <p:nvPr/>
          </p:nvSpPr>
          <p:spPr>
            <a:xfrm>
              <a:off x="5717942"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07" name="Rectangle 106">
              <a:extLst>
                <a:ext uri="{FF2B5EF4-FFF2-40B4-BE49-F238E27FC236}">
                  <a16:creationId xmlns:a16="http://schemas.microsoft.com/office/drawing/2014/main" id="{3B07934D-7E65-4D55-8602-9C6A85341150}"/>
                </a:ext>
              </a:extLst>
            </p:cNvPr>
            <p:cNvSpPr/>
            <p:nvPr/>
          </p:nvSpPr>
          <p:spPr>
            <a:xfrm>
              <a:off x="6575119" y="3094205"/>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grpSp>
      <p:grpSp>
        <p:nvGrpSpPr>
          <p:cNvPr id="46" name="Group 45">
            <a:extLst>
              <a:ext uri="{FF2B5EF4-FFF2-40B4-BE49-F238E27FC236}">
                <a16:creationId xmlns:a16="http://schemas.microsoft.com/office/drawing/2014/main" id="{12D57FA5-D69B-48B6-89B7-10214E37DA17}"/>
              </a:ext>
            </a:extLst>
          </p:cNvPr>
          <p:cNvGrpSpPr/>
          <p:nvPr/>
        </p:nvGrpSpPr>
        <p:grpSpPr>
          <a:xfrm>
            <a:off x="3721100" y="3652800"/>
            <a:ext cx="6509759" cy="2715028"/>
            <a:chOff x="3721100" y="3740595"/>
            <a:chExt cx="6509759" cy="2715028"/>
          </a:xfrm>
        </p:grpSpPr>
        <p:grpSp>
          <p:nvGrpSpPr>
            <p:cNvPr id="108" name="Group 107">
              <a:extLst>
                <a:ext uri="{FF2B5EF4-FFF2-40B4-BE49-F238E27FC236}">
                  <a16:creationId xmlns:a16="http://schemas.microsoft.com/office/drawing/2014/main" id="{9364B744-1CD6-405E-AB6F-F93EB1794D2B}"/>
                </a:ext>
              </a:extLst>
            </p:cNvPr>
            <p:cNvGrpSpPr/>
            <p:nvPr/>
          </p:nvGrpSpPr>
          <p:grpSpPr>
            <a:xfrm>
              <a:off x="3730341" y="3740595"/>
              <a:ext cx="6500518" cy="2206844"/>
              <a:chOff x="855606" y="1340731"/>
              <a:chExt cx="6500518" cy="2206844"/>
            </a:xfrm>
          </p:grpSpPr>
          <p:sp>
            <p:nvSpPr>
              <p:cNvPr id="109" name="Rectangle 108">
                <a:extLst>
                  <a:ext uri="{FF2B5EF4-FFF2-40B4-BE49-F238E27FC236}">
                    <a16:creationId xmlns:a16="http://schemas.microsoft.com/office/drawing/2014/main" id="{2F0F1570-5237-45A6-95A1-F47D87759874}"/>
                  </a:ext>
                </a:extLst>
              </p:cNvPr>
              <p:cNvSpPr/>
              <p:nvPr/>
            </p:nvSpPr>
            <p:spPr>
              <a:xfrm>
                <a:off x="228924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Church of England</a:t>
                </a:r>
              </a:p>
            </p:txBody>
          </p:sp>
          <p:sp>
            <p:nvSpPr>
              <p:cNvPr id="110" name="Rectangle 109">
                <a:extLst>
                  <a:ext uri="{FF2B5EF4-FFF2-40B4-BE49-F238E27FC236}">
                    <a16:creationId xmlns:a16="http://schemas.microsoft.com/office/drawing/2014/main" id="{A6E5C562-1D8D-42B1-BEDD-EFFC771EECCC}"/>
                  </a:ext>
                </a:extLst>
              </p:cNvPr>
              <p:cNvSpPr/>
              <p:nvPr/>
            </p:nvSpPr>
            <p:spPr>
              <a:xfrm>
                <a:off x="4003592"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United Reformed</a:t>
                </a:r>
              </a:p>
            </p:txBody>
          </p:sp>
          <p:sp>
            <p:nvSpPr>
              <p:cNvPr id="111" name="Rectangle 110">
                <a:extLst>
                  <a:ext uri="{FF2B5EF4-FFF2-40B4-BE49-F238E27FC236}">
                    <a16:creationId xmlns:a16="http://schemas.microsoft.com/office/drawing/2014/main" id="{517D4587-D9D5-4670-BDA1-03377EF3A48B}"/>
                  </a:ext>
                </a:extLst>
              </p:cNvPr>
              <p:cNvSpPr/>
              <p:nvPr/>
            </p:nvSpPr>
            <p:spPr>
              <a:xfrm>
                <a:off x="3146417" y="1634549"/>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Christian (other)</a:t>
                </a:r>
              </a:p>
            </p:txBody>
          </p:sp>
          <p:sp>
            <p:nvSpPr>
              <p:cNvPr id="112" name="Rectangle 111">
                <a:extLst>
                  <a:ext uri="{FF2B5EF4-FFF2-40B4-BE49-F238E27FC236}">
                    <a16:creationId xmlns:a16="http://schemas.microsoft.com/office/drawing/2014/main" id="{948A609A-B3A7-4FDC-B01B-64C58D58C510}"/>
                  </a:ext>
                </a:extLst>
              </p:cNvPr>
              <p:cNvSpPr/>
              <p:nvPr/>
            </p:nvSpPr>
            <p:spPr>
              <a:xfrm>
                <a:off x="855606" y="2110226"/>
                <a:ext cx="1357466" cy="44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Very Bad</a:t>
                </a:r>
              </a:p>
            </p:txBody>
          </p:sp>
          <p:sp>
            <p:nvSpPr>
              <p:cNvPr id="113" name="Rectangle 112">
                <a:extLst>
                  <a:ext uri="{FF2B5EF4-FFF2-40B4-BE49-F238E27FC236}">
                    <a16:creationId xmlns:a16="http://schemas.microsoft.com/office/drawing/2014/main" id="{557D11F3-31F6-49E3-A19E-0EB80D4C6AA5}"/>
                  </a:ext>
                </a:extLst>
              </p:cNvPr>
              <p:cNvSpPr/>
              <p:nvPr/>
            </p:nvSpPr>
            <p:spPr>
              <a:xfrm>
                <a:off x="855606" y="2607927"/>
                <a:ext cx="1357466" cy="4449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Poor</a:t>
                </a:r>
              </a:p>
            </p:txBody>
          </p:sp>
          <p:sp>
            <p:nvSpPr>
              <p:cNvPr id="114" name="Rectangle 113">
                <a:extLst>
                  <a:ext uri="{FF2B5EF4-FFF2-40B4-BE49-F238E27FC236}">
                    <a16:creationId xmlns:a16="http://schemas.microsoft.com/office/drawing/2014/main" id="{2D4D25A9-58F4-4624-BF3A-D771A2AC5183}"/>
                  </a:ext>
                </a:extLst>
              </p:cNvPr>
              <p:cNvSpPr/>
              <p:nvPr/>
            </p:nvSpPr>
            <p:spPr>
              <a:xfrm>
                <a:off x="855606" y="3092928"/>
                <a:ext cx="1357466" cy="4449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Fair</a:t>
                </a:r>
              </a:p>
            </p:txBody>
          </p:sp>
          <p:sp>
            <p:nvSpPr>
              <p:cNvPr id="115" name="Rectangle 114">
                <a:extLst>
                  <a:ext uri="{FF2B5EF4-FFF2-40B4-BE49-F238E27FC236}">
                    <a16:creationId xmlns:a16="http://schemas.microsoft.com/office/drawing/2014/main" id="{DB8D63A8-F0E6-48F5-8E8E-2DB962589BCA}"/>
                  </a:ext>
                </a:extLst>
              </p:cNvPr>
              <p:cNvSpPr/>
              <p:nvPr/>
            </p:nvSpPr>
            <p:spPr>
              <a:xfrm>
                <a:off x="855606" y="1340731"/>
                <a:ext cx="6500518" cy="230106"/>
              </a:xfrm>
              <a:prstGeom prst="rect">
                <a:avLst/>
              </a:prstGeom>
              <a:solidFill>
                <a:srgbClr val="007B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Condition of places of worship on HAR</a:t>
                </a:r>
              </a:p>
            </p:txBody>
          </p:sp>
          <p:sp>
            <p:nvSpPr>
              <p:cNvPr id="116" name="Rectangle 115">
                <a:extLst>
                  <a:ext uri="{FF2B5EF4-FFF2-40B4-BE49-F238E27FC236}">
                    <a16:creationId xmlns:a16="http://schemas.microsoft.com/office/drawing/2014/main" id="{6E2C9831-DC90-4029-B230-46C9740D4A52}"/>
                  </a:ext>
                </a:extLst>
              </p:cNvPr>
              <p:cNvSpPr/>
              <p:nvPr/>
            </p:nvSpPr>
            <p:spPr>
              <a:xfrm>
                <a:off x="855606" y="1631391"/>
                <a:ext cx="1357466"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17" name="Rectangle 116">
                <a:extLst>
                  <a:ext uri="{FF2B5EF4-FFF2-40B4-BE49-F238E27FC236}">
                    <a16:creationId xmlns:a16="http://schemas.microsoft.com/office/drawing/2014/main" id="{7A84251D-D852-4CC0-A22D-620AFDF6549E}"/>
                  </a:ext>
                </a:extLst>
              </p:cNvPr>
              <p:cNvSpPr/>
              <p:nvPr/>
            </p:nvSpPr>
            <p:spPr>
              <a:xfrm>
                <a:off x="4860767"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Roman Catholic</a:t>
                </a:r>
              </a:p>
            </p:txBody>
          </p:sp>
          <p:sp>
            <p:nvSpPr>
              <p:cNvPr id="118" name="Rectangle 117">
                <a:extLst>
                  <a:ext uri="{FF2B5EF4-FFF2-40B4-BE49-F238E27FC236}">
                    <a16:creationId xmlns:a16="http://schemas.microsoft.com/office/drawing/2014/main" id="{131B7C5E-10AF-4423-87CC-BEFF442B3C6E}"/>
                  </a:ext>
                </a:extLst>
              </p:cNvPr>
              <p:cNvSpPr/>
              <p:nvPr/>
            </p:nvSpPr>
            <p:spPr>
              <a:xfrm>
                <a:off x="5717942" y="1630651"/>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Baptist Union</a:t>
                </a:r>
              </a:p>
            </p:txBody>
          </p:sp>
          <p:sp>
            <p:nvSpPr>
              <p:cNvPr id="119" name="Rectangle 118">
                <a:extLst>
                  <a:ext uri="{FF2B5EF4-FFF2-40B4-BE49-F238E27FC236}">
                    <a16:creationId xmlns:a16="http://schemas.microsoft.com/office/drawing/2014/main" id="{28A47151-669A-4986-B7F3-3C6DC1E4CE04}"/>
                  </a:ext>
                </a:extLst>
              </p:cNvPr>
              <p:cNvSpPr/>
              <p:nvPr/>
            </p:nvSpPr>
            <p:spPr>
              <a:xfrm>
                <a:off x="6575119" y="1626088"/>
                <a:ext cx="781005" cy="444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Methodist</a:t>
                </a:r>
              </a:p>
            </p:txBody>
          </p:sp>
          <p:sp>
            <p:nvSpPr>
              <p:cNvPr id="120" name="Rectangle 119">
                <a:extLst>
                  <a:ext uri="{FF2B5EF4-FFF2-40B4-BE49-F238E27FC236}">
                    <a16:creationId xmlns:a16="http://schemas.microsoft.com/office/drawing/2014/main" id="{DAC0DF33-E461-40EB-8B5F-8CFCF549DFFF}"/>
                  </a:ext>
                </a:extLst>
              </p:cNvPr>
              <p:cNvSpPr/>
              <p:nvPr/>
            </p:nvSpPr>
            <p:spPr>
              <a:xfrm>
                <a:off x="228924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8</a:t>
                </a:r>
              </a:p>
            </p:txBody>
          </p:sp>
          <p:sp>
            <p:nvSpPr>
              <p:cNvPr id="121" name="Rectangle 120">
                <a:extLst>
                  <a:ext uri="{FF2B5EF4-FFF2-40B4-BE49-F238E27FC236}">
                    <a16:creationId xmlns:a16="http://schemas.microsoft.com/office/drawing/2014/main" id="{2C1D3FBF-84CD-47E5-8EAD-E4DB79AE5F75}"/>
                  </a:ext>
                </a:extLst>
              </p:cNvPr>
              <p:cNvSpPr/>
              <p:nvPr/>
            </p:nvSpPr>
            <p:spPr>
              <a:xfrm>
                <a:off x="4003592"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2" name="Rectangle 121">
                <a:extLst>
                  <a:ext uri="{FF2B5EF4-FFF2-40B4-BE49-F238E27FC236}">
                    <a16:creationId xmlns:a16="http://schemas.microsoft.com/office/drawing/2014/main" id="{F0A803BB-9EF2-4608-A4DC-5116893F8D78}"/>
                  </a:ext>
                </a:extLst>
              </p:cNvPr>
              <p:cNvSpPr/>
              <p:nvPr/>
            </p:nvSpPr>
            <p:spPr>
              <a:xfrm>
                <a:off x="3146417" y="2111827"/>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3" name="Rectangle 122">
                <a:extLst>
                  <a:ext uri="{FF2B5EF4-FFF2-40B4-BE49-F238E27FC236}">
                    <a16:creationId xmlns:a16="http://schemas.microsoft.com/office/drawing/2014/main" id="{7BE963B1-9D7F-401F-B160-3CB3B5877A73}"/>
                  </a:ext>
                </a:extLst>
              </p:cNvPr>
              <p:cNvSpPr/>
              <p:nvPr/>
            </p:nvSpPr>
            <p:spPr>
              <a:xfrm>
                <a:off x="4860767"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2</a:t>
                </a:r>
              </a:p>
            </p:txBody>
          </p:sp>
          <p:sp>
            <p:nvSpPr>
              <p:cNvPr id="124" name="Rectangle 123">
                <a:extLst>
                  <a:ext uri="{FF2B5EF4-FFF2-40B4-BE49-F238E27FC236}">
                    <a16:creationId xmlns:a16="http://schemas.microsoft.com/office/drawing/2014/main" id="{F06CEE1E-AB73-4D17-BA40-A819A005B61E}"/>
                  </a:ext>
                </a:extLst>
              </p:cNvPr>
              <p:cNvSpPr/>
              <p:nvPr/>
            </p:nvSpPr>
            <p:spPr>
              <a:xfrm>
                <a:off x="5717942" y="210792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5" name="Rectangle 124">
                <a:extLst>
                  <a:ext uri="{FF2B5EF4-FFF2-40B4-BE49-F238E27FC236}">
                    <a16:creationId xmlns:a16="http://schemas.microsoft.com/office/drawing/2014/main" id="{7D897D22-2965-4714-BC6F-9082B2586141}"/>
                  </a:ext>
                </a:extLst>
              </p:cNvPr>
              <p:cNvSpPr/>
              <p:nvPr/>
            </p:nvSpPr>
            <p:spPr>
              <a:xfrm>
                <a:off x="6575119" y="21033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6" name="Rectangle 125">
                <a:extLst>
                  <a:ext uri="{FF2B5EF4-FFF2-40B4-BE49-F238E27FC236}">
                    <a16:creationId xmlns:a16="http://schemas.microsoft.com/office/drawing/2014/main" id="{EDE5B1CE-DF55-4DA1-B547-B4B7A3D8F557}"/>
                  </a:ext>
                </a:extLst>
              </p:cNvPr>
              <p:cNvSpPr/>
              <p:nvPr/>
            </p:nvSpPr>
            <p:spPr>
              <a:xfrm>
                <a:off x="228924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8</a:t>
                </a:r>
              </a:p>
            </p:txBody>
          </p:sp>
          <p:sp>
            <p:nvSpPr>
              <p:cNvPr id="127" name="Rectangle 126">
                <a:extLst>
                  <a:ext uri="{FF2B5EF4-FFF2-40B4-BE49-F238E27FC236}">
                    <a16:creationId xmlns:a16="http://schemas.microsoft.com/office/drawing/2014/main" id="{3363A792-7272-4A18-B9BD-CD5B236E821A}"/>
                  </a:ext>
                </a:extLst>
              </p:cNvPr>
              <p:cNvSpPr/>
              <p:nvPr/>
            </p:nvSpPr>
            <p:spPr>
              <a:xfrm>
                <a:off x="4003592"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28" name="Rectangle 127">
                <a:extLst>
                  <a:ext uri="{FF2B5EF4-FFF2-40B4-BE49-F238E27FC236}">
                    <a16:creationId xmlns:a16="http://schemas.microsoft.com/office/drawing/2014/main" id="{3AAA7686-37EF-4F28-867E-68B910F1CF0C}"/>
                  </a:ext>
                </a:extLst>
              </p:cNvPr>
              <p:cNvSpPr/>
              <p:nvPr/>
            </p:nvSpPr>
            <p:spPr>
              <a:xfrm>
                <a:off x="3146417" y="2607289"/>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a:t>
                </a:r>
              </a:p>
            </p:txBody>
          </p:sp>
          <p:sp>
            <p:nvSpPr>
              <p:cNvPr id="129" name="Rectangle 128">
                <a:extLst>
                  <a:ext uri="{FF2B5EF4-FFF2-40B4-BE49-F238E27FC236}">
                    <a16:creationId xmlns:a16="http://schemas.microsoft.com/office/drawing/2014/main" id="{30227B95-7B3C-4F5B-86A8-D7DCD69DAB20}"/>
                  </a:ext>
                </a:extLst>
              </p:cNvPr>
              <p:cNvSpPr/>
              <p:nvPr/>
            </p:nvSpPr>
            <p:spPr>
              <a:xfrm>
                <a:off x="4860767"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0" name="Rectangle 129">
                <a:extLst>
                  <a:ext uri="{FF2B5EF4-FFF2-40B4-BE49-F238E27FC236}">
                    <a16:creationId xmlns:a16="http://schemas.microsoft.com/office/drawing/2014/main" id="{D4BEF8D4-54D3-41A3-B486-851F7F86E018}"/>
                  </a:ext>
                </a:extLst>
              </p:cNvPr>
              <p:cNvSpPr/>
              <p:nvPr/>
            </p:nvSpPr>
            <p:spPr>
              <a:xfrm>
                <a:off x="5717942" y="2603391"/>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1" name="Rectangle 130">
                <a:extLst>
                  <a:ext uri="{FF2B5EF4-FFF2-40B4-BE49-F238E27FC236}">
                    <a16:creationId xmlns:a16="http://schemas.microsoft.com/office/drawing/2014/main" id="{E9E9F84F-3894-48D6-B98B-FDA4ABF3AD31}"/>
                  </a:ext>
                </a:extLst>
              </p:cNvPr>
              <p:cNvSpPr/>
              <p:nvPr/>
            </p:nvSpPr>
            <p:spPr>
              <a:xfrm>
                <a:off x="6575119" y="259882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2" name="Rectangle 131">
                <a:extLst>
                  <a:ext uri="{FF2B5EF4-FFF2-40B4-BE49-F238E27FC236}">
                    <a16:creationId xmlns:a16="http://schemas.microsoft.com/office/drawing/2014/main" id="{B69DE0DC-970C-4811-AD82-33FB28BEF231}"/>
                  </a:ext>
                </a:extLst>
              </p:cNvPr>
              <p:cNvSpPr/>
              <p:nvPr/>
            </p:nvSpPr>
            <p:spPr>
              <a:xfrm>
                <a:off x="228924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3" name="Rectangle 132">
                <a:extLst>
                  <a:ext uri="{FF2B5EF4-FFF2-40B4-BE49-F238E27FC236}">
                    <a16:creationId xmlns:a16="http://schemas.microsoft.com/office/drawing/2014/main" id="{E8FF8937-7920-4182-AB9E-CB733EF39B38}"/>
                  </a:ext>
                </a:extLst>
              </p:cNvPr>
              <p:cNvSpPr/>
              <p:nvPr/>
            </p:nvSpPr>
            <p:spPr>
              <a:xfrm>
                <a:off x="4003592"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4" name="Rectangle 133">
                <a:extLst>
                  <a:ext uri="{FF2B5EF4-FFF2-40B4-BE49-F238E27FC236}">
                    <a16:creationId xmlns:a16="http://schemas.microsoft.com/office/drawing/2014/main" id="{B2141267-6A5B-40EF-A700-4E107FCB29A5}"/>
                  </a:ext>
                </a:extLst>
              </p:cNvPr>
              <p:cNvSpPr/>
              <p:nvPr/>
            </p:nvSpPr>
            <p:spPr>
              <a:xfrm>
                <a:off x="3146417" y="310266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5" name="Rectangle 134">
                <a:extLst>
                  <a:ext uri="{FF2B5EF4-FFF2-40B4-BE49-F238E27FC236}">
                    <a16:creationId xmlns:a16="http://schemas.microsoft.com/office/drawing/2014/main" id="{EE2B7961-A9E5-4546-91CE-6D8E1C94BB59}"/>
                  </a:ext>
                </a:extLst>
              </p:cNvPr>
              <p:cNvSpPr/>
              <p:nvPr/>
            </p:nvSpPr>
            <p:spPr>
              <a:xfrm>
                <a:off x="4860767"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6" name="Rectangle 135">
                <a:extLst>
                  <a:ext uri="{FF2B5EF4-FFF2-40B4-BE49-F238E27FC236}">
                    <a16:creationId xmlns:a16="http://schemas.microsoft.com/office/drawing/2014/main" id="{EF9D83BB-9722-49EA-895E-8F52500DE83F}"/>
                  </a:ext>
                </a:extLst>
              </p:cNvPr>
              <p:cNvSpPr/>
              <p:nvPr/>
            </p:nvSpPr>
            <p:spPr>
              <a:xfrm>
                <a:off x="5717942" y="3098768"/>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37" name="Rectangle 136">
                <a:extLst>
                  <a:ext uri="{FF2B5EF4-FFF2-40B4-BE49-F238E27FC236}">
                    <a16:creationId xmlns:a16="http://schemas.microsoft.com/office/drawing/2014/main" id="{24F1D815-5972-40B8-83D4-CA4AA699405E}"/>
                  </a:ext>
                </a:extLst>
              </p:cNvPr>
              <p:cNvSpPr/>
              <p:nvPr/>
            </p:nvSpPr>
            <p:spPr>
              <a:xfrm>
                <a:off x="6575119" y="3094205"/>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grpSp>
        <p:sp>
          <p:nvSpPr>
            <p:cNvPr id="138" name="Rectangle 137">
              <a:extLst>
                <a:ext uri="{FF2B5EF4-FFF2-40B4-BE49-F238E27FC236}">
                  <a16:creationId xmlns:a16="http://schemas.microsoft.com/office/drawing/2014/main" id="{518F6737-4C23-460F-8C42-525714E2A6D8}"/>
                </a:ext>
              </a:extLst>
            </p:cNvPr>
            <p:cNvSpPr/>
            <p:nvPr/>
          </p:nvSpPr>
          <p:spPr>
            <a:xfrm>
              <a:off x="3721100" y="6000976"/>
              <a:ext cx="1357466" cy="4449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Good</a:t>
              </a:r>
            </a:p>
          </p:txBody>
        </p:sp>
        <p:sp>
          <p:nvSpPr>
            <p:cNvPr id="139" name="Rectangle 138">
              <a:extLst>
                <a:ext uri="{FF2B5EF4-FFF2-40B4-BE49-F238E27FC236}">
                  <a16:creationId xmlns:a16="http://schemas.microsoft.com/office/drawing/2014/main" id="{A57D75DF-783B-4382-9152-C6495B513B93}"/>
                </a:ext>
              </a:extLst>
            </p:cNvPr>
            <p:cNvSpPr/>
            <p:nvPr/>
          </p:nvSpPr>
          <p:spPr>
            <a:xfrm>
              <a:off x="5154736" y="6010714"/>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1</a:t>
              </a:r>
            </a:p>
          </p:txBody>
        </p:sp>
        <p:sp>
          <p:nvSpPr>
            <p:cNvPr id="140" name="Rectangle 139">
              <a:extLst>
                <a:ext uri="{FF2B5EF4-FFF2-40B4-BE49-F238E27FC236}">
                  <a16:creationId xmlns:a16="http://schemas.microsoft.com/office/drawing/2014/main" id="{DA3F2CA9-26A1-4A95-AD1C-759C032886D0}"/>
                </a:ext>
              </a:extLst>
            </p:cNvPr>
            <p:cNvSpPr/>
            <p:nvPr/>
          </p:nvSpPr>
          <p:spPr>
            <a:xfrm>
              <a:off x="6869086" y="6010714"/>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1" name="Rectangle 140">
              <a:extLst>
                <a:ext uri="{FF2B5EF4-FFF2-40B4-BE49-F238E27FC236}">
                  <a16:creationId xmlns:a16="http://schemas.microsoft.com/office/drawing/2014/main" id="{3075F993-4D1D-4276-8108-5B023D3B54DE}"/>
                </a:ext>
              </a:extLst>
            </p:cNvPr>
            <p:cNvSpPr/>
            <p:nvPr/>
          </p:nvSpPr>
          <p:spPr>
            <a:xfrm>
              <a:off x="6011911" y="6010714"/>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2" name="Rectangle 141">
              <a:extLst>
                <a:ext uri="{FF2B5EF4-FFF2-40B4-BE49-F238E27FC236}">
                  <a16:creationId xmlns:a16="http://schemas.microsoft.com/office/drawing/2014/main" id="{29D17755-8171-410E-8543-47A33BDB86DE}"/>
                </a:ext>
              </a:extLst>
            </p:cNvPr>
            <p:cNvSpPr/>
            <p:nvPr/>
          </p:nvSpPr>
          <p:spPr>
            <a:xfrm>
              <a:off x="7726261" y="600681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3" name="Rectangle 142">
              <a:extLst>
                <a:ext uri="{FF2B5EF4-FFF2-40B4-BE49-F238E27FC236}">
                  <a16:creationId xmlns:a16="http://schemas.microsoft.com/office/drawing/2014/main" id="{D4A110A9-7618-4E79-B6EA-F75282E8843B}"/>
                </a:ext>
              </a:extLst>
            </p:cNvPr>
            <p:cNvSpPr/>
            <p:nvPr/>
          </p:nvSpPr>
          <p:spPr>
            <a:xfrm>
              <a:off x="8583436" y="6006816"/>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sp>
          <p:nvSpPr>
            <p:cNvPr id="144" name="Rectangle 143">
              <a:extLst>
                <a:ext uri="{FF2B5EF4-FFF2-40B4-BE49-F238E27FC236}">
                  <a16:creationId xmlns:a16="http://schemas.microsoft.com/office/drawing/2014/main" id="{F1714423-4D52-4E9F-84F3-DD81E10D1742}"/>
                </a:ext>
              </a:extLst>
            </p:cNvPr>
            <p:cNvSpPr/>
            <p:nvPr/>
          </p:nvSpPr>
          <p:spPr>
            <a:xfrm>
              <a:off x="9440613" y="6002253"/>
              <a:ext cx="781005" cy="4449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tx1"/>
                  </a:solidFill>
                </a:rPr>
                <a:t>0</a:t>
              </a:r>
            </a:p>
          </p:txBody>
        </p:sp>
      </p:grpSp>
      <p:sp>
        <p:nvSpPr>
          <p:cNvPr id="145" name="Line Callout 2 (Accent Bar) 4">
            <a:extLst>
              <a:ext uri="{FF2B5EF4-FFF2-40B4-BE49-F238E27FC236}">
                <a16:creationId xmlns:a16="http://schemas.microsoft.com/office/drawing/2014/main" id="{002CB8C4-AC41-48E5-BD3F-1BCC327E4E41}"/>
              </a:ext>
            </a:extLst>
          </p:cNvPr>
          <p:cNvSpPr/>
          <p:nvPr/>
        </p:nvSpPr>
        <p:spPr bwMode="gray">
          <a:xfrm flipH="1">
            <a:off x="424959" y="5050109"/>
            <a:ext cx="2894019" cy="749626"/>
          </a:xfrm>
          <a:prstGeom prst="accentCallout2">
            <a:avLst>
              <a:gd name="adj1" fmla="val 17542"/>
              <a:gd name="adj2" fmla="val -2313"/>
              <a:gd name="adj3" fmla="val 18750"/>
              <a:gd name="adj4" fmla="val -5704"/>
              <a:gd name="adj5" fmla="val 45051"/>
              <a:gd name="adj6" fmla="val -12836"/>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r>
              <a:rPr lang="en-GB" sz="1200" dirty="0">
                <a:solidFill>
                  <a:schemeClr val="tx1"/>
                </a:solidFill>
              </a:rPr>
              <a:t>19 of the 20 listed places of worship on the HAR are in ‘very bad’ or ‘poor’ condition.</a:t>
            </a:r>
          </a:p>
        </p:txBody>
      </p:sp>
      <p:sp>
        <p:nvSpPr>
          <p:cNvPr id="74" name="Content Placeholder 22">
            <a:extLst>
              <a:ext uri="{FF2B5EF4-FFF2-40B4-BE49-F238E27FC236}">
                <a16:creationId xmlns:a16="http://schemas.microsoft.com/office/drawing/2014/main" id="{F3C286A4-9E97-4EF7-9D71-68245C90EBCF}"/>
              </a:ext>
            </a:extLst>
          </p:cNvPr>
          <p:cNvSpPr txBox="1">
            <a:spLocks/>
          </p:cNvSpPr>
          <p:nvPr/>
        </p:nvSpPr>
        <p:spPr bwMode="gray">
          <a:xfrm>
            <a:off x="6334337" y="6418296"/>
            <a:ext cx="4498197" cy="230106"/>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dirty="0">
                <a:solidFill>
                  <a:schemeClr val="tx2"/>
                </a:solidFill>
              </a:rPr>
              <a:t>Source: HE Heritage Asset Management database – data extracted December 2018. </a:t>
            </a:r>
          </a:p>
        </p:txBody>
      </p:sp>
      <p:sp>
        <p:nvSpPr>
          <p:cNvPr id="75" name="Rectangle 74">
            <a:extLst>
              <a:ext uri="{FF2B5EF4-FFF2-40B4-BE49-F238E27FC236}">
                <a16:creationId xmlns:a16="http://schemas.microsoft.com/office/drawing/2014/main" id="{770C358F-62D6-442A-8A4A-91FEBC89C419}"/>
              </a:ext>
            </a:extLst>
          </p:cNvPr>
          <p:cNvSpPr/>
          <p:nvPr/>
        </p:nvSpPr>
        <p:spPr>
          <a:xfrm>
            <a:off x="440759" y="6648402"/>
            <a:ext cx="9780859" cy="3712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dirty="0">
                <a:solidFill>
                  <a:schemeClr val="bg1"/>
                </a:solidFill>
              </a:rPr>
              <a:t>The remaining pages in this section provide perspectives from the baseline fieldwork participants in Suffolk</a:t>
            </a:r>
          </a:p>
        </p:txBody>
      </p:sp>
    </p:spTree>
    <p:extLst>
      <p:ext uri="{BB962C8B-B14F-4D97-AF65-F5344CB8AC3E}">
        <p14:creationId xmlns:p14="http://schemas.microsoft.com/office/powerpoint/2010/main" val="4130787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31799"/>
            <a:ext cx="9780859" cy="775301"/>
          </a:xfrm>
        </p:spPr>
        <p:txBody>
          <a:bodyPr/>
          <a:lstStyle/>
          <a:p>
            <a:r>
              <a:rPr lang="en-GB" dirty="0"/>
              <a:t>There is a high reported demand for maintenance support which reflects the large number of listed places of worship in Suffolk</a:t>
            </a:r>
          </a:p>
        </p:txBody>
      </p:sp>
      <p:grpSp>
        <p:nvGrpSpPr>
          <p:cNvPr id="7" name="Group 6">
            <a:extLst>
              <a:ext uri="{FF2B5EF4-FFF2-40B4-BE49-F238E27FC236}">
                <a16:creationId xmlns:a16="http://schemas.microsoft.com/office/drawing/2014/main" id="{9B9CCFCE-ACF9-45EC-8838-948BE0E637FE}"/>
              </a:ext>
            </a:extLst>
          </p:cNvPr>
          <p:cNvGrpSpPr/>
          <p:nvPr/>
        </p:nvGrpSpPr>
        <p:grpSpPr>
          <a:xfrm>
            <a:off x="450000" y="1540523"/>
            <a:ext cx="9830072" cy="3354750"/>
            <a:chOff x="450000" y="2212802"/>
            <a:chExt cx="9830072" cy="2203996"/>
          </a:xfrm>
        </p:grpSpPr>
        <p:grpSp>
          <p:nvGrpSpPr>
            <p:cNvPr id="105" name="Group 104">
              <a:extLst>
                <a:ext uri="{FF2B5EF4-FFF2-40B4-BE49-F238E27FC236}">
                  <a16:creationId xmlns:a16="http://schemas.microsoft.com/office/drawing/2014/main" id="{99F8E6BB-D8AA-4380-87F2-A074C21512DB}"/>
                </a:ext>
              </a:extLst>
            </p:cNvPr>
            <p:cNvGrpSpPr/>
            <p:nvPr/>
          </p:nvGrpSpPr>
          <p:grpSpPr>
            <a:xfrm>
              <a:off x="450000" y="2212802"/>
              <a:ext cx="9830072" cy="1226012"/>
              <a:chOff x="450000" y="1267557"/>
              <a:chExt cx="9830072" cy="1226012"/>
            </a:xfrm>
          </p:grpSpPr>
          <p:sp>
            <p:nvSpPr>
              <p:cNvPr id="52" name="TextBox 51">
                <a:extLst>
                  <a:ext uri="{FF2B5EF4-FFF2-40B4-BE49-F238E27FC236}">
                    <a16:creationId xmlns:a16="http://schemas.microsoft.com/office/drawing/2014/main" id="{6C044161-07AA-437A-8D58-3C15DEC4150C}"/>
                  </a:ext>
                </a:extLst>
              </p:cNvPr>
              <p:cNvSpPr txBox="1"/>
              <p:nvPr/>
            </p:nvSpPr>
            <p:spPr bwMode="gray">
              <a:xfrm>
                <a:off x="450000" y="1267557"/>
                <a:ext cx="9830072" cy="255210"/>
              </a:xfrm>
              <a:prstGeom prst="rect">
                <a:avLst/>
              </a:prstGeom>
              <a:solidFill>
                <a:srgbClr val="007B87"/>
              </a:solidFill>
              <a:ln w="12700">
                <a:solidFill>
                  <a:srgbClr val="007B87"/>
                </a:solidFill>
              </a:ln>
            </p:spPr>
            <p:txBody>
              <a:bodyPr wrap="square" lIns="72000" tIns="72000" rIns="72000" bIns="72000" rtlCol="0" anchor="ctr" anchorCtr="0">
                <a:noAutofit/>
              </a:bodyPr>
              <a:lstStyle/>
              <a:p>
                <a:pPr algn="ctr"/>
                <a:r>
                  <a:rPr lang="en-GB" dirty="0">
                    <a:solidFill>
                      <a:schemeClr val="bg1"/>
                    </a:solidFill>
                  </a:rPr>
                  <a:t>Current condition of places of worship</a:t>
                </a:r>
              </a:p>
            </p:txBody>
          </p:sp>
          <p:grpSp>
            <p:nvGrpSpPr>
              <p:cNvPr id="49" name="Group 48">
                <a:extLst>
                  <a:ext uri="{FF2B5EF4-FFF2-40B4-BE49-F238E27FC236}">
                    <a16:creationId xmlns:a16="http://schemas.microsoft.com/office/drawing/2014/main" id="{93F12AFC-D37A-4663-A05C-41D50B2FE6ED}"/>
                  </a:ext>
                </a:extLst>
              </p:cNvPr>
              <p:cNvGrpSpPr/>
              <p:nvPr/>
            </p:nvGrpSpPr>
            <p:grpSpPr>
              <a:xfrm>
                <a:off x="450000" y="1582912"/>
                <a:ext cx="9830072" cy="910657"/>
                <a:chOff x="450000" y="1766708"/>
                <a:chExt cx="9830072" cy="910657"/>
              </a:xfrm>
            </p:grpSpPr>
            <p:sp>
              <p:nvSpPr>
                <p:cNvPr id="54" name="Rectangle 53">
                  <a:extLst>
                    <a:ext uri="{FF2B5EF4-FFF2-40B4-BE49-F238E27FC236}">
                      <a16:creationId xmlns:a16="http://schemas.microsoft.com/office/drawing/2014/main" id="{70C9B3E7-52C2-4FE2-AB3B-CE5BDFA56C2A}"/>
                    </a:ext>
                  </a:extLst>
                </p:cNvPr>
                <p:cNvSpPr/>
                <p:nvPr/>
              </p:nvSpPr>
              <p:spPr>
                <a:xfrm>
                  <a:off x="450000" y="1766708"/>
                  <a:ext cx="781005" cy="910656"/>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Church of England</a:t>
                  </a:r>
                </a:p>
              </p:txBody>
            </p:sp>
            <p:sp>
              <p:nvSpPr>
                <p:cNvPr id="57" name="Rectangle 56">
                  <a:extLst>
                    <a:ext uri="{FF2B5EF4-FFF2-40B4-BE49-F238E27FC236}">
                      <a16:creationId xmlns:a16="http://schemas.microsoft.com/office/drawing/2014/main" id="{FEDEBF04-671C-4E88-AB75-346400841E68}"/>
                    </a:ext>
                  </a:extLst>
                </p:cNvPr>
                <p:cNvSpPr/>
                <p:nvPr/>
              </p:nvSpPr>
              <p:spPr>
                <a:xfrm>
                  <a:off x="1302326" y="1766708"/>
                  <a:ext cx="4488873" cy="910656"/>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buSzPct val="100000"/>
                    <a:buFont typeface="Wingdings" panose="05000000000000000000" pitchFamily="2" charset="2"/>
                    <a:buChar char="§"/>
                  </a:pPr>
                  <a:r>
                    <a:rPr lang="en-GB" sz="1100" dirty="0">
                      <a:solidFill>
                        <a:schemeClr val="tx1"/>
                      </a:solidFill>
                      <a:latin typeface="Arial" panose="020B0604020202020204" pitchFamily="34" charset="0"/>
                    </a:rPr>
                    <a:t>Suffolk has 478 Church of England churches, with all but 20 of these being listed. This is among the highest concentrations of listed places of worship of any Diocese in the country.</a:t>
                  </a:r>
                </a:p>
                <a:p>
                  <a:pPr lvl="1">
                    <a:buSzPct val="100000"/>
                    <a:buFont typeface="Wingdings" panose="05000000000000000000" pitchFamily="2" charset="2"/>
                    <a:buChar char="§"/>
                  </a:pPr>
                  <a:r>
                    <a:rPr lang="en-GB" sz="1100" dirty="0">
                      <a:solidFill>
                        <a:schemeClr val="tx1"/>
                      </a:solidFill>
                      <a:latin typeface="Arial" panose="020B0604020202020204" pitchFamily="34" charset="0"/>
                    </a:rPr>
                    <a:t>The listed places of worship are broadly in a reasonable condition, with only a small number on the HAR register.</a:t>
                  </a:r>
                </a:p>
              </p:txBody>
            </p:sp>
            <p:sp>
              <p:nvSpPr>
                <p:cNvPr id="77" name="Rectangle 76">
                  <a:extLst>
                    <a:ext uri="{FF2B5EF4-FFF2-40B4-BE49-F238E27FC236}">
                      <a16:creationId xmlns:a16="http://schemas.microsoft.com/office/drawing/2014/main" id="{03EE23FB-8E67-44F7-A769-270FC5347A00}"/>
                    </a:ext>
                  </a:extLst>
                </p:cNvPr>
                <p:cNvSpPr/>
                <p:nvPr/>
              </p:nvSpPr>
              <p:spPr>
                <a:xfrm>
                  <a:off x="5791199" y="1766709"/>
                  <a:ext cx="4488873" cy="910656"/>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chemeClr val="tx1"/>
                      </a:solidFill>
                      <a:latin typeface="Arial" panose="020B0604020202020204" pitchFamily="34" charset="0"/>
                    </a:rPr>
                    <a:t>There is a gap in funding for minor improvements. For example, for toilet facilities or kitchens. </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The Church of England Diocese team has to be reactive because of the number of listed places of worship in need of support. They have a prioritisation system for places of worship that request help. For example, a building with a falling congregation might be highly prioritised.</a:t>
                  </a:r>
                </a:p>
              </p:txBody>
            </p:sp>
          </p:grpSp>
        </p:grpSp>
        <p:sp>
          <p:nvSpPr>
            <p:cNvPr id="27" name="Rectangle 26">
              <a:extLst>
                <a:ext uri="{FF2B5EF4-FFF2-40B4-BE49-F238E27FC236}">
                  <a16:creationId xmlns:a16="http://schemas.microsoft.com/office/drawing/2014/main" id="{9D347672-565F-4194-BB00-57AA569A7085}"/>
                </a:ext>
              </a:extLst>
            </p:cNvPr>
            <p:cNvSpPr/>
            <p:nvPr/>
          </p:nvSpPr>
          <p:spPr>
            <a:xfrm>
              <a:off x="450000" y="3506141"/>
              <a:ext cx="781005" cy="910656"/>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Roman Catholic</a:t>
              </a:r>
              <a:r>
                <a:rPr lang="en-GB" sz="1200" baseline="30000" dirty="0">
                  <a:solidFill>
                    <a:schemeClr val="bg1"/>
                  </a:solidFill>
                </a:rPr>
                <a:t>+</a:t>
              </a:r>
            </a:p>
          </p:txBody>
        </p:sp>
        <p:sp>
          <p:nvSpPr>
            <p:cNvPr id="28" name="Rectangle 27">
              <a:extLst>
                <a:ext uri="{FF2B5EF4-FFF2-40B4-BE49-F238E27FC236}">
                  <a16:creationId xmlns:a16="http://schemas.microsoft.com/office/drawing/2014/main" id="{FB16C1BF-7AE7-4E56-B7BF-BA123F2198E3}"/>
                </a:ext>
              </a:extLst>
            </p:cNvPr>
            <p:cNvSpPr/>
            <p:nvPr/>
          </p:nvSpPr>
          <p:spPr>
            <a:xfrm>
              <a:off x="1302326" y="3506141"/>
              <a:ext cx="4488873" cy="910656"/>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buSzPct val="100000"/>
              </a:pPr>
              <a:r>
                <a:rPr lang="en-GB" sz="1100" dirty="0">
                  <a:solidFill>
                    <a:srgbClr val="37424A"/>
                  </a:solidFill>
                  <a:latin typeface="Arial" panose="020B0604020202020204" pitchFamily="34" charset="0"/>
                  <a:ea typeface="Arial" panose="020B0604020202020204" pitchFamily="34" charset="0"/>
                </a:rPr>
                <a:t>At the Church interviewed they have been considering what outside support or expertise they could draw on to help with maintenance. They are currently considering hiring someone to manage their maintenance professionally. Another Roman Catholic church in Suffolk currently hires someone for a similar role.</a:t>
              </a:r>
              <a:endParaRPr lang="en-GB" sz="1100" dirty="0">
                <a:solidFill>
                  <a:schemeClr val="tx1"/>
                </a:solidFill>
                <a:latin typeface="Arial" panose="020B0604020202020204" pitchFamily="34" charset="0"/>
              </a:endParaRPr>
            </a:p>
          </p:txBody>
        </p:sp>
        <p:sp>
          <p:nvSpPr>
            <p:cNvPr id="29" name="Rectangle 28">
              <a:extLst>
                <a:ext uri="{FF2B5EF4-FFF2-40B4-BE49-F238E27FC236}">
                  <a16:creationId xmlns:a16="http://schemas.microsoft.com/office/drawing/2014/main" id="{DD605DE8-C539-4E85-938C-5F0EC27355E2}"/>
                </a:ext>
              </a:extLst>
            </p:cNvPr>
            <p:cNvSpPr/>
            <p:nvPr/>
          </p:nvSpPr>
          <p:spPr>
            <a:xfrm>
              <a:off x="5791199" y="3506142"/>
              <a:ext cx="4488873" cy="910656"/>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rPr>
                <a:t>Following a recent Quinquennial Inspection, a number of routine maintenance requirements have been identified at the church represented by the fieldwork participant. The types of work involved are small-scale maintenance, such as guttering and delaminated brick work. There are currently no urgent major repair needs.</a:t>
              </a:r>
            </a:p>
          </p:txBody>
        </p:sp>
      </p:grpSp>
      <p:sp>
        <p:nvSpPr>
          <p:cNvPr id="20" name="Rectangle 19">
            <a:extLst>
              <a:ext uri="{FF2B5EF4-FFF2-40B4-BE49-F238E27FC236}">
                <a16:creationId xmlns:a16="http://schemas.microsoft.com/office/drawing/2014/main" id="{5D786D8D-A15E-44D6-B695-12302934264E}"/>
              </a:ext>
            </a:extLst>
          </p:cNvPr>
          <p:cNvSpPr/>
          <p:nvPr/>
        </p:nvSpPr>
        <p:spPr>
          <a:xfrm>
            <a:off x="450000" y="5019433"/>
            <a:ext cx="781005" cy="455354"/>
          </a:xfrm>
          <a:prstGeom prst="rect">
            <a:avLst/>
          </a:prstGeom>
          <a:solidFill>
            <a:srgbClr val="007B87"/>
          </a:solid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Methodist</a:t>
            </a:r>
          </a:p>
        </p:txBody>
      </p:sp>
      <p:sp>
        <p:nvSpPr>
          <p:cNvPr id="21" name="Rectangle 20">
            <a:extLst>
              <a:ext uri="{FF2B5EF4-FFF2-40B4-BE49-F238E27FC236}">
                <a16:creationId xmlns:a16="http://schemas.microsoft.com/office/drawing/2014/main" id="{CC332BD6-A796-4A28-A24B-2FD42D345141}"/>
              </a:ext>
            </a:extLst>
          </p:cNvPr>
          <p:cNvSpPr/>
          <p:nvPr/>
        </p:nvSpPr>
        <p:spPr>
          <a:xfrm>
            <a:off x="1302326" y="5019433"/>
            <a:ext cx="4488873" cy="455354"/>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Calibri" panose="020F0502020204030204" pitchFamily="34" charset="0"/>
                <a:cs typeface="Wingdings 2" panose="05020102010507070707" pitchFamily="18" charset="2"/>
              </a:rPr>
              <a:t>There are roughly four listed Methodist churches open, and all are in fairly good condition.</a:t>
            </a:r>
          </a:p>
        </p:txBody>
      </p:sp>
      <p:sp>
        <p:nvSpPr>
          <p:cNvPr id="22" name="Rectangle 21">
            <a:extLst>
              <a:ext uri="{FF2B5EF4-FFF2-40B4-BE49-F238E27FC236}">
                <a16:creationId xmlns:a16="http://schemas.microsoft.com/office/drawing/2014/main" id="{55E64BD7-585E-4ED2-92F7-7D440B9BB2B1}"/>
              </a:ext>
            </a:extLst>
          </p:cNvPr>
          <p:cNvSpPr/>
          <p:nvPr/>
        </p:nvSpPr>
        <p:spPr>
          <a:xfrm>
            <a:off x="5791199" y="5019434"/>
            <a:ext cx="4488873" cy="455354"/>
          </a:xfrm>
          <a:prstGeom prst="rect">
            <a:avLst/>
          </a:prstGeom>
          <a:noFill/>
          <a:ln>
            <a:solidFill>
              <a:srgbClr val="007B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Ongoing maintenance will be important in keeping these churches in good condition.</a:t>
            </a:r>
          </a:p>
        </p:txBody>
      </p:sp>
      <p:sp>
        <p:nvSpPr>
          <p:cNvPr id="23" name="Content Placeholder 22">
            <a:extLst>
              <a:ext uri="{FF2B5EF4-FFF2-40B4-BE49-F238E27FC236}">
                <a16:creationId xmlns:a16="http://schemas.microsoft.com/office/drawing/2014/main" id="{D24A15EF-1B80-4AD4-AE38-CB39D21EFC60}"/>
              </a:ext>
            </a:extLst>
          </p:cNvPr>
          <p:cNvSpPr txBox="1">
            <a:spLocks/>
          </p:cNvSpPr>
          <p:nvPr/>
        </p:nvSpPr>
        <p:spPr bwMode="gray">
          <a:xfrm>
            <a:off x="6044944" y="7127876"/>
            <a:ext cx="4792090" cy="142652"/>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baseline="30000" dirty="0">
                <a:solidFill>
                  <a:schemeClr val="tx2"/>
                </a:solidFill>
              </a:rPr>
              <a:t>+</a:t>
            </a:r>
            <a:r>
              <a:rPr lang="en-GB" sz="800" i="1" dirty="0">
                <a:solidFill>
                  <a:schemeClr val="tx2"/>
                </a:solidFill>
              </a:rPr>
              <a:t>Insights relate to one Church represented by the fieldwork participant</a:t>
            </a:r>
          </a:p>
        </p:txBody>
      </p:sp>
    </p:spTree>
    <p:extLst>
      <p:ext uri="{BB962C8B-B14F-4D97-AF65-F5344CB8AC3E}">
        <p14:creationId xmlns:p14="http://schemas.microsoft.com/office/powerpoint/2010/main" val="409767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60F-6167-45E0-A93F-DA22C64F5C18}"/>
              </a:ext>
            </a:extLst>
          </p:cNvPr>
          <p:cNvSpPr>
            <a:spLocks noGrp="1"/>
          </p:cNvSpPr>
          <p:nvPr>
            <p:ph type="title"/>
          </p:nvPr>
        </p:nvSpPr>
        <p:spPr>
          <a:xfrm>
            <a:off x="450000" y="431799"/>
            <a:ext cx="9780859" cy="775301"/>
          </a:xfrm>
        </p:spPr>
        <p:txBody>
          <a:bodyPr/>
          <a:lstStyle/>
          <a:p>
            <a:r>
              <a:rPr lang="en-GB" dirty="0"/>
              <a:t>Engaging communities is reported as a key priority in Suffolk and an area where further support is needed</a:t>
            </a:r>
          </a:p>
        </p:txBody>
      </p:sp>
      <p:grpSp>
        <p:nvGrpSpPr>
          <p:cNvPr id="10" name="Group 9">
            <a:extLst>
              <a:ext uri="{FF2B5EF4-FFF2-40B4-BE49-F238E27FC236}">
                <a16:creationId xmlns:a16="http://schemas.microsoft.com/office/drawing/2014/main" id="{481703DA-AF56-4EE7-8312-CA78597AF2AF}"/>
              </a:ext>
            </a:extLst>
          </p:cNvPr>
          <p:cNvGrpSpPr/>
          <p:nvPr/>
        </p:nvGrpSpPr>
        <p:grpSpPr>
          <a:xfrm>
            <a:off x="450000" y="1792429"/>
            <a:ext cx="9830072" cy="2511716"/>
            <a:chOff x="450000" y="4789282"/>
            <a:chExt cx="9830072" cy="1363966"/>
          </a:xfrm>
        </p:grpSpPr>
        <p:sp>
          <p:nvSpPr>
            <p:cNvPr id="94" name="TextBox 93">
              <a:extLst>
                <a:ext uri="{FF2B5EF4-FFF2-40B4-BE49-F238E27FC236}">
                  <a16:creationId xmlns:a16="http://schemas.microsoft.com/office/drawing/2014/main" id="{0380370C-144F-46A6-B12F-E64BC2BCE4CE}"/>
                </a:ext>
              </a:extLst>
            </p:cNvPr>
            <p:cNvSpPr txBox="1"/>
            <p:nvPr/>
          </p:nvSpPr>
          <p:spPr bwMode="gray">
            <a:xfrm>
              <a:off x="450000" y="4789282"/>
              <a:ext cx="9830072" cy="255210"/>
            </a:xfrm>
            <a:prstGeom prst="rect">
              <a:avLst/>
            </a:prstGeom>
            <a:solidFill>
              <a:schemeClr val="accent2"/>
            </a:solidFill>
            <a:ln w="12700">
              <a:solidFill>
                <a:schemeClr val="accent2"/>
              </a:solidFill>
            </a:ln>
          </p:spPr>
          <p:txBody>
            <a:bodyPr wrap="square" lIns="72000" tIns="72000" rIns="72000" bIns="72000" rtlCol="0" anchor="ctr" anchorCtr="0">
              <a:noAutofit/>
            </a:bodyPr>
            <a:lstStyle/>
            <a:p>
              <a:pPr algn="ctr"/>
              <a:r>
                <a:rPr lang="en-GB" dirty="0">
                  <a:solidFill>
                    <a:schemeClr val="bg1"/>
                  </a:solidFill>
                </a:rPr>
                <a:t>Current extent of community engagement</a:t>
              </a:r>
            </a:p>
          </p:txBody>
        </p:sp>
        <p:grpSp>
          <p:nvGrpSpPr>
            <p:cNvPr id="96" name="Group 95">
              <a:extLst>
                <a:ext uri="{FF2B5EF4-FFF2-40B4-BE49-F238E27FC236}">
                  <a16:creationId xmlns:a16="http://schemas.microsoft.com/office/drawing/2014/main" id="{F6F864B0-119A-4C03-BB40-9D913CEEB4DD}"/>
                </a:ext>
              </a:extLst>
            </p:cNvPr>
            <p:cNvGrpSpPr/>
            <p:nvPr/>
          </p:nvGrpSpPr>
          <p:grpSpPr>
            <a:xfrm>
              <a:off x="450000" y="5111820"/>
              <a:ext cx="9830072" cy="1041428"/>
              <a:chOff x="450000" y="1766708"/>
              <a:chExt cx="9830072" cy="982069"/>
            </a:xfrm>
            <a:solidFill>
              <a:schemeClr val="accent2"/>
            </a:solidFill>
          </p:grpSpPr>
          <p:sp>
            <p:nvSpPr>
              <p:cNvPr id="97" name="Rectangle 96">
                <a:extLst>
                  <a:ext uri="{FF2B5EF4-FFF2-40B4-BE49-F238E27FC236}">
                    <a16:creationId xmlns:a16="http://schemas.microsoft.com/office/drawing/2014/main" id="{59C227DA-0795-4CBE-9606-DC0B9ECDC45B}"/>
                  </a:ext>
                </a:extLst>
              </p:cNvPr>
              <p:cNvSpPr/>
              <p:nvPr/>
            </p:nvSpPr>
            <p:spPr>
              <a:xfrm>
                <a:off x="450000" y="1766708"/>
                <a:ext cx="781005" cy="982068"/>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1200" dirty="0">
                    <a:solidFill>
                      <a:schemeClr val="bg1"/>
                    </a:solidFill>
                  </a:rPr>
                  <a:t>Church of England and Methodist</a:t>
                </a:r>
              </a:p>
            </p:txBody>
          </p:sp>
          <p:sp>
            <p:nvSpPr>
              <p:cNvPr id="98" name="Rectangle 97">
                <a:extLst>
                  <a:ext uri="{FF2B5EF4-FFF2-40B4-BE49-F238E27FC236}">
                    <a16:creationId xmlns:a16="http://schemas.microsoft.com/office/drawing/2014/main" id="{E8D879C0-14D4-49B7-81AA-EC2A07A42F09}"/>
                  </a:ext>
                </a:extLst>
              </p:cNvPr>
              <p:cNvSpPr/>
              <p:nvPr/>
            </p:nvSpPr>
            <p:spPr>
              <a:xfrm>
                <a:off x="1302326" y="1766709"/>
                <a:ext cx="4488873" cy="9820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Community engagement</a:t>
                </a:r>
                <a:r>
                  <a:rPr lang="en-GB" sz="1100" dirty="0">
                    <a:solidFill>
                      <a:srgbClr val="37424A"/>
                    </a:solidFill>
                    <a:latin typeface="Arial" panose="020B0604020202020204" pitchFamily="34" charset="0"/>
                    <a:ea typeface="Arial" panose="020B0604020202020204" pitchFamily="34" charset="0"/>
                  </a:rPr>
                  <a:t> is considered a key priority for the sustainability of listed places of worship.</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rPr>
                  <a:t>Community engagement has been an area of focus for the Diocese of Ipswich and St. Edmundsbury, especially since Bishop Martin started in 2012. Church of England churches are often the </a:t>
                </a:r>
                <a:r>
                  <a:rPr lang="en-GB" sz="1100" i="1" dirty="0">
                    <a:solidFill>
                      <a:srgbClr val="37424A"/>
                    </a:solidFill>
                    <a:latin typeface="Arial" panose="020B0604020202020204" pitchFamily="34" charset="0"/>
                    <a:ea typeface="Arial" panose="020B0604020202020204" pitchFamily="34" charset="0"/>
                  </a:rPr>
                  <a:t>de facto</a:t>
                </a:r>
                <a:r>
                  <a:rPr lang="en-GB" sz="1100" dirty="0">
                    <a:solidFill>
                      <a:srgbClr val="37424A"/>
                    </a:solidFill>
                    <a:latin typeface="Arial" panose="020B0604020202020204" pitchFamily="34" charset="0"/>
                    <a:ea typeface="Arial" panose="020B0604020202020204" pitchFamily="34" charset="0"/>
                  </a:rPr>
                  <a:t> community space. This is especially the case with resources like libraries and village pubs closing. The church can therefore play a really key role in helping with rural isolation and providing a space for important functions e.g. polling stations. </a:t>
                </a:r>
              </a:p>
            </p:txBody>
          </p:sp>
          <p:sp>
            <p:nvSpPr>
              <p:cNvPr id="99" name="Rectangle 98">
                <a:extLst>
                  <a:ext uri="{FF2B5EF4-FFF2-40B4-BE49-F238E27FC236}">
                    <a16:creationId xmlns:a16="http://schemas.microsoft.com/office/drawing/2014/main" id="{A0C6AA35-5025-4917-A014-1E345964AA50}"/>
                  </a:ext>
                </a:extLst>
              </p:cNvPr>
              <p:cNvSpPr/>
              <p:nvPr/>
            </p:nvSpPr>
            <p:spPr>
              <a:xfrm>
                <a:off x="5791199" y="1766710"/>
                <a:ext cx="4488873" cy="9820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rPr>
                  <a:t>The aim is to utilise listed places of worship beyond their worship function, and reach-out to wider communities. </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ea typeface="Arial" panose="020B0604020202020204" pitchFamily="34" charset="0"/>
                  </a:rPr>
                  <a:t>However this is something the Diocese of Ipswich and St. Edmundsbury is finding a challenge, and it requires a change of culture from listed places of worship.</a:t>
                </a:r>
              </a:p>
              <a:p>
                <a:pPr lvl="1" algn="just">
                  <a:lnSpc>
                    <a:spcPct val="110000"/>
                  </a:lnSpc>
                  <a:spcBef>
                    <a:spcPts val="300"/>
                  </a:spcBef>
                  <a:spcAft>
                    <a:spcPts val="300"/>
                  </a:spcAft>
                  <a:buSzPct val="100000"/>
                  <a:tabLst>
                    <a:tab pos="215900" algn="l"/>
                  </a:tabLst>
                </a:pPr>
                <a:r>
                  <a:rPr lang="en-GB" sz="1100" dirty="0">
                    <a:solidFill>
                      <a:srgbClr val="37424A"/>
                    </a:solidFill>
                    <a:latin typeface="Arial" panose="020B0604020202020204" pitchFamily="34" charset="0"/>
                  </a:rPr>
                  <a:t>It was reported that Methodist churches are good ecumenically, but some find it challenging to engage the wider community.</a:t>
                </a:r>
              </a:p>
            </p:txBody>
          </p:sp>
        </p:grpSp>
      </p:grpSp>
    </p:spTree>
    <p:extLst>
      <p:ext uri="{BB962C8B-B14F-4D97-AF65-F5344CB8AC3E}">
        <p14:creationId xmlns:p14="http://schemas.microsoft.com/office/powerpoint/2010/main" val="611689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Four key perceived barriers to community engagement in Suffolk were identified</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0" y="1399653"/>
            <a:ext cx="9780852" cy="40266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Perceived barriers to community engagement in Suffolk can be divided into four categories: </a:t>
            </a:r>
          </a:p>
        </p:txBody>
      </p:sp>
      <p:grpSp>
        <p:nvGrpSpPr>
          <p:cNvPr id="4" name="Group 3">
            <a:extLst>
              <a:ext uri="{FF2B5EF4-FFF2-40B4-BE49-F238E27FC236}">
                <a16:creationId xmlns:a16="http://schemas.microsoft.com/office/drawing/2014/main" id="{6924BD90-F7E2-4298-8026-4B3617CE24E1}"/>
              </a:ext>
            </a:extLst>
          </p:cNvPr>
          <p:cNvGrpSpPr/>
          <p:nvPr/>
        </p:nvGrpSpPr>
        <p:grpSpPr>
          <a:xfrm>
            <a:off x="349919" y="1864553"/>
            <a:ext cx="9880932" cy="874170"/>
            <a:chOff x="349919" y="2584414"/>
            <a:chExt cx="9880932" cy="765215"/>
          </a:xfrm>
        </p:grpSpPr>
        <p:sp>
          <p:nvSpPr>
            <p:cNvPr id="31" name="TextBox 30">
              <a:extLst>
                <a:ext uri="{FF2B5EF4-FFF2-40B4-BE49-F238E27FC236}">
                  <a16:creationId xmlns:a16="http://schemas.microsoft.com/office/drawing/2014/main" id="{489AEBD3-A01C-4574-90B4-4DAA62053CA0}"/>
                </a:ext>
              </a:extLst>
            </p:cNvPr>
            <p:cNvSpPr txBox="1"/>
            <p:nvPr/>
          </p:nvSpPr>
          <p:spPr bwMode="gray">
            <a:xfrm>
              <a:off x="450000" y="272186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Lack of funding</a:t>
              </a:r>
            </a:p>
          </p:txBody>
        </p:sp>
        <p:sp>
          <p:nvSpPr>
            <p:cNvPr id="122" name="Oval 121">
              <a:extLst>
                <a:ext uri="{FF2B5EF4-FFF2-40B4-BE49-F238E27FC236}">
                  <a16:creationId xmlns:a16="http://schemas.microsoft.com/office/drawing/2014/main" id="{CB084983-5BB8-4A50-859B-B93EE5AE3373}"/>
                </a:ext>
              </a:extLst>
            </p:cNvPr>
            <p:cNvSpPr/>
            <p:nvPr/>
          </p:nvSpPr>
          <p:spPr bwMode="gray">
            <a:xfrm>
              <a:off x="349919" y="2584414"/>
              <a:ext cx="360040" cy="317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1</a:t>
              </a:r>
            </a:p>
          </p:txBody>
        </p:sp>
        <p:sp>
          <p:nvSpPr>
            <p:cNvPr id="123" name="TextBox 122">
              <a:extLst>
                <a:ext uri="{FF2B5EF4-FFF2-40B4-BE49-F238E27FC236}">
                  <a16:creationId xmlns:a16="http://schemas.microsoft.com/office/drawing/2014/main" id="{64633162-14A3-4C13-BF76-D4BA3C7A45E1}"/>
                </a:ext>
              </a:extLst>
            </p:cNvPr>
            <p:cNvSpPr txBox="1"/>
            <p:nvPr/>
          </p:nvSpPr>
          <p:spPr bwMode="gray">
            <a:xfrm>
              <a:off x="2806337" y="2721867"/>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chemeClr val="tx1"/>
                  </a:solidFill>
                </a:rPr>
                <a:t>Lack of funding means facilities of certain places of worship aren’t sufficiently up to scratch to host community engagement activities. These activities require investments such as heating, lighting, toilets, kitchens, or moving or removing pews. Without the funds to make these changes, listed places of worship are unable to host engagement activities. </a:t>
              </a:r>
            </a:p>
          </p:txBody>
        </p:sp>
      </p:grpSp>
      <p:grpSp>
        <p:nvGrpSpPr>
          <p:cNvPr id="6" name="Group 5">
            <a:extLst>
              <a:ext uri="{FF2B5EF4-FFF2-40B4-BE49-F238E27FC236}">
                <a16:creationId xmlns:a16="http://schemas.microsoft.com/office/drawing/2014/main" id="{CD5E11C1-D4BB-4F42-AA37-F044C8D798FE}"/>
              </a:ext>
            </a:extLst>
          </p:cNvPr>
          <p:cNvGrpSpPr/>
          <p:nvPr/>
        </p:nvGrpSpPr>
        <p:grpSpPr>
          <a:xfrm>
            <a:off x="349919" y="2800954"/>
            <a:ext cx="9880932" cy="806548"/>
            <a:chOff x="349919" y="3211101"/>
            <a:chExt cx="9880932" cy="806548"/>
          </a:xfrm>
        </p:grpSpPr>
        <p:grpSp>
          <p:nvGrpSpPr>
            <p:cNvPr id="124" name="Group 123">
              <a:extLst>
                <a:ext uri="{FF2B5EF4-FFF2-40B4-BE49-F238E27FC236}">
                  <a16:creationId xmlns:a16="http://schemas.microsoft.com/office/drawing/2014/main" id="{45B73570-0BB0-42B4-BFD4-05FF9EB23FEE}"/>
                </a:ext>
              </a:extLst>
            </p:cNvPr>
            <p:cNvGrpSpPr/>
            <p:nvPr/>
          </p:nvGrpSpPr>
          <p:grpSpPr>
            <a:xfrm>
              <a:off x="450000" y="3389887"/>
              <a:ext cx="9780851" cy="627762"/>
              <a:chOff x="450000" y="2721867"/>
              <a:chExt cx="9780851" cy="627762"/>
            </a:xfrm>
          </p:grpSpPr>
          <p:sp>
            <p:nvSpPr>
              <p:cNvPr id="125" name="TextBox 124">
                <a:extLst>
                  <a:ext uri="{FF2B5EF4-FFF2-40B4-BE49-F238E27FC236}">
                    <a16:creationId xmlns:a16="http://schemas.microsoft.com/office/drawing/2014/main" id="{DADE456D-6D59-474C-83C3-8593A000970E}"/>
                  </a:ext>
                </a:extLst>
              </p:cNvPr>
              <p:cNvSpPr txBox="1"/>
              <p:nvPr/>
            </p:nvSpPr>
            <p:spPr bwMode="gray">
              <a:xfrm>
                <a:off x="450000" y="272186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Limited central support structure</a:t>
                </a:r>
              </a:p>
            </p:txBody>
          </p:sp>
          <p:sp>
            <p:nvSpPr>
              <p:cNvPr id="127" name="TextBox 126">
                <a:extLst>
                  <a:ext uri="{FF2B5EF4-FFF2-40B4-BE49-F238E27FC236}">
                    <a16:creationId xmlns:a16="http://schemas.microsoft.com/office/drawing/2014/main" id="{3B2E14CB-62EC-43CA-8E00-BFEC9FB8904B}"/>
                  </a:ext>
                </a:extLst>
              </p:cNvPr>
              <p:cNvSpPr txBox="1"/>
              <p:nvPr/>
            </p:nvSpPr>
            <p:spPr bwMode="gray">
              <a:xfrm>
                <a:off x="2806337" y="2721867"/>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l"/>
                <a:r>
                  <a:rPr lang="en-GB" sz="1100" dirty="0">
                    <a:solidFill>
                      <a:schemeClr val="tx1"/>
                    </a:solidFill>
                  </a:rPr>
                  <a:t>Listed places of worship lack a central support system with the necessary capacity to enable places of worship to engage effectively with the wider community. Where there is support, it is stretched beyond capacity, or listed places of worship are unaware that these structures exist. </a:t>
                </a:r>
              </a:p>
            </p:txBody>
          </p:sp>
        </p:grpSp>
        <p:sp>
          <p:nvSpPr>
            <p:cNvPr id="128" name="Oval 127">
              <a:extLst>
                <a:ext uri="{FF2B5EF4-FFF2-40B4-BE49-F238E27FC236}">
                  <a16:creationId xmlns:a16="http://schemas.microsoft.com/office/drawing/2014/main" id="{6DF6174F-0F38-4B53-9CA9-C604A604AED3}"/>
                </a:ext>
              </a:extLst>
            </p:cNvPr>
            <p:cNvSpPr/>
            <p:nvPr/>
          </p:nvSpPr>
          <p:spPr bwMode="gray">
            <a:xfrm>
              <a:off x="349919" y="3211101"/>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2</a:t>
              </a:r>
            </a:p>
          </p:txBody>
        </p:sp>
      </p:grpSp>
      <p:grpSp>
        <p:nvGrpSpPr>
          <p:cNvPr id="139" name="Group 138">
            <a:extLst>
              <a:ext uri="{FF2B5EF4-FFF2-40B4-BE49-F238E27FC236}">
                <a16:creationId xmlns:a16="http://schemas.microsoft.com/office/drawing/2014/main" id="{231FEFD4-DE69-434B-A6D9-DAEF85098E10}"/>
              </a:ext>
            </a:extLst>
          </p:cNvPr>
          <p:cNvGrpSpPr/>
          <p:nvPr/>
        </p:nvGrpSpPr>
        <p:grpSpPr>
          <a:xfrm>
            <a:off x="349919" y="3670967"/>
            <a:ext cx="9880932" cy="806548"/>
            <a:chOff x="349919" y="3211101"/>
            <a:chExt cx="9880932" cy="806548"/>
          </a:xfrm>
        </p:grpSpPr>
        <p:grpSp>
          <p:nvGrpSpPr>
            <p:cNvPr id="140" name="Group 139">
              <a:extLst>
                <a:ext uri="{FF2B5EF4-FFF2-40B4-BE49-F238E27FC236}">
                  <a16:creationId xmlns:a16="http://schemas.microsoft.com/office/drawing/2014/main" id="{AF6E8602-6383-402E-BAB1-91FE51A36D5C}"/>
                </a:ext>
              </a:extLst>
            </p:cNvPr>
            <p:cNvGrpSpPr/>
            <p:nvPr/>
          </p:nvGrpSpPr>
          <p:grpSpPr>
            <a:xfrm>
              <a:off x="450000" y="3389887"/>
              <a:ext cx="9780851" cy="627762"/>
              <a:chOff x="450000" y="2721867"/>
              <a:chExt cx="9780851" cy="627762"/>
            </a:xfrm>
          </p:grpSpPr>
          <p:sp>
            <p:nvSpPr>
              <p:cNvPr id="142" name="TextBox 141">
                <a:extLst>
                  <a:ext uri="{FF2B5EF4-FFF2-40B4-BE49-F238E27FC236}">
                    <a16:creationId xmlns:a16="http://schemas.microsoft.com/office/drawing/2014/main" id="{0145FEE2-8350-4F7A-B1E1-62F81A9DBE15}"/>
                  </a:ext>
                </a:extLst>
              </p:cNvPr>
              <p:cNvSpPr txBox="1"/>
              <p:nvPr/>
            </p:nvSpPr>
            <p:spPr bwMode="gray">
              <a:xfrm>
                <a:off x="450000" y="272186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Time and knowledge of how to reach community</a:t>
                </a:r>
              </a:p>
            </p:txBody>
          </p:sp>
          <p:sp>
            <p:nvSpPr>
              <p:cNvPr id="143" name="TextBox 142">
                <a:extLst>
                  <a:ext uri="{FF2B5EF4-FFF2-40B4-BE49-F238E27FC236}">
                    <a16:creationId xmlns:a16="http://schemas.microsoft.com/office/drawing/2014/main" id="{DFB3FBB5-A7E2-4B2E-AD66-7E38F4E2999B}"/>
                  </a:ext>
                </a:extLst>
              </p:cNvPr>
              <p:cNvSpPr txBox="1"/>
              <p:nvPr/>
            </p:nvSpPr>
            <p:spPr bwMode="gray">
              <a:xfrm>
                <a:off x="2806337" y="2721867"/>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just">
                  <a:lnSpc>
                    <a:spcPct val="110000"/>
                  </a:lnSpc>
                  <a:spcBef>
                    <a:spcPts val="300"/>
                  </a:spcBef>
                  <a:spcAft>
                    <a:spcPts val="300"/>
                  </a:spcAft>
                  <a:buClr>
                    <a:srgbClr val="E83F35"/>
                  </a:buClr>
                  <a:tabLst>
                    <a:tab pos="215900" algn="l"/>
                  </a:tabLst>
                </a:pPr>
                <a:r>
                  <a:rPr lang="en-GB" sz="1100" dirty="0">
                    <a:solidFill>
                      <a:srgbClr val="37424A"/>
                    </a:solidFill>
                    <a:latin typeface="Arial" panose="020B0604020202020204" pitchFamily="34" charset="0"/>
                  </a:rPr>
                  <a:t>Certain listed places of worship that are willing and eager to reach the wider community do not have the knowledge or time required to do this. </a:t>
                </a:r>
                <a:r>
                  <a:rPr lang="en-GB" sz="1100" dirty="0">
                    <a:solidFill>
                      <a:srgbClr val="37424A"/>
                    </a:solidFill>
                    <a:latin typeface="Arial" panose="020B0604020202020204" pitchFamily="34" charset="0"/>
                    <a:ea typeface="Arial" panose="020B0604020202020204" pitchFamily="34" charset="0"/>
                  </a:rPr>
                  <a:t>Given falling congregations and small groups of volunteers at some places of worship, it is difficult to find the people who are able to engage with the wider community. </a:t>
                </a:r>
              </a:p>
            </p:txBody>
          </p:sp>
        </p:grpSp>
        <p:sp>
          <p:nvSpPr>
            <p:cNvPr id="141" name="Oval 140">
              <a:extLst>
                <a:ext uri="{FF2B5EF4-FFF2-40B4-BE49-F238E27FC236}">
                  <a16:creationId xmlns:a16="http://schemas.microsoft.com/office/drawing/2014/main" id="{3FA151B7-C9DE-43BD-B515-E28FE7A1A9BB}"/>
                </a:ext>
              </a:extLst>
            </p:cNvPr>
            <p:cNvSpPr/>
            <p:nvPr/>
          </p:nvSpPr>
          <p:spPr bwMode="gray">
            <a:xfrm>
              <a:off x="349919" y="3211101"/>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3</a:t>
              </a:r>
            </a:p>
          </p:txBody>
        </p:sp>
      </p:grpSp>
      <p:grpSp>
        <p:nvGrpSpPr>
          <p:cNvPr id="19" name="Group 18">
            <a:extLst>
              <a:ext uri="{FF2B5EF4-FFF2-40B4-BE49-F238E27FC236}">
                <a16:creationId xmlns:a16="http://schemas.microsoft.com/office/drawing/2014/main" id="{A4556404-A227-4099-98BF-AF9F89DF6488}"/>
              </a:ext>
            </a:extLst>
          </p:cNvPr>
          <p:cNvGrpSpPr/>
          <p:nvPr/>
        </p:nvGrpSpPr>
        <p:grpSpPr>
          <a:xfrm>
            <a:off x="349919" y="4540980"/>
            <a:ext cx="9880932" cy="806548"/>
            <a:chOff x="349919" y="4820952"/>
            <a:chExt cx="9880932" cy="806548"/>
          </a:xfrm>
        </p:grpSpPr>
        <p:grpSp>
          <p:nvGrpSpPr>
            <p:cNvPr id="134" name="Group 133">
              <a:extLst>
                <a:ext uri="{FF2B5EF4-FFF2-40B4-BE49-F238E27FC236}">
                  <a16:creationId xmlns:a16="http://schemas.microsoft.com/office/drawing/2014/main" id="{7BF07EA4-5971-4E65-8564-748940C1B675}"/>
                </a:ext>
              </a:extLst>
            </p:cNvPr>
            <p:cNvGrpSpPr/>
            <p:nvPr/>
          </p:nvGrpSpPr>
          <p:grpSpPr>
            <a:xfrm>
              <a:off x="349919" y="4820952"/>
              <a:ext cx="2356337" cy="806548"/>
              <a:chOff x="349919" y="3211101"/>
              <a:chExt cx="2356337" cy="806548"/>
            </a:xfrm>
          </p:grpSpPr>
          <p:sp>
            <p:nvSpPr>
              <p:cNvPr id="137" name="TextBox 136">
                <a:extLst>
                  <a:ext uri="{FF2B5EF4-FFF2-40B4-BE49-F238E27FC236}">
                    <a16:creationId xmlns:a16="http://schemas.microsoft.com/office/drawing/2014/main" id="{C1746909-664D-4C8A-A380-0EA7D43908A6}"/>
                  </a:ext>
                </a:extLst>
              </p:cNvPr>
              <p:cNvSpPr txBox="1"/>
              <p:nvPr/>
            </p:nvSpPr>
            <p:spPr bwMode="gray">
              <a:xfrm>
                <a:off x="450000" y="3389887"/>
                <a:ext cx="2256256" cy="627762"/>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Culture in places of worship and payoff horizons</a:t>
                </a:r>
              </a:p>
            </p:txBody>
          </p:sp>
          <p:sp>
            <p:nvSpPr>
              <p:cNvPr id="136" name="Oval 135">
                <a:extLst>
                  <a:ext uri="{FF2B5EF4-FFF2-40B4-BE49-F238E27FC236}">
                    <a16:creationId xmlns:a16="http://schemas.microsoft.com/office/drawing/2014/main" id="{93DBDDCC-737E-4EFD-96F4-CA7B942FB55B}"/>
                  </a:ext>
                </a:extLst>
              </p:cNvPr>
              <p:cNvSpPr/>
              <p:nvPr/>
            </p:nvSpPr>
            <p:spPr bwMode="gray">
              <a:xfrm>
                <a:off x="349919" y="3211101"/>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4</a:t>
                </a:r>
              </a:p>
            </p:txBody>
          </p:sp>
        </p:grpSp>
        <p:sp>
          <p:nvSpPr>
            <p:cNvPr id="144" name="TextBox 143">
              <a:extLst>
                <a:ext uri="{FF2B5EF4-FFF2-40B4-BE49-F238E27FC236}">
                  <a16:creationId xmlns:a16="http://schemas.microsoft.com/office/drawing/2014/main" id="{E5A8D1B2-AFBD-4E8B-888B-84C51E69F799}"/>
                </a:ext>
              </a:extLst>
            </p:cNvPr>
            <p:cNvSpPr txBox="1"/>
            <p:nvPr/>
          </p:nvSpPr>
          <p:spPr bwMode="gray">
            <a:xfrm>
              <a:off x="2806337" y="4995758"/>
              <a:ext cx="7424514" cy="627762"/>
            </a:xfrm>
            <a:prstGeom prst="rect">
              <a:avLst/>
            </a:prstGeom>
            <a:noFill/>
            <a:ln w="28575">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rgbClr val="37424A"/>
                  </a:solidFill>
                  <a:latin typeface="Arial" panose="020B0604020202020204" pitchFamily="34" charset="0"/>
                </a:rPr>
                <a:t>Some listed places of worship have a prevailing culture that does not encourage engagement with the community, and there needs to be a change in culture to engage communities more</a:t>
              </a:r>
              <a:r>
                <a:rPr lang="en-GB" sz="1100" dirty="0">
                  <a:solidFill>
                    <a:schemeClr val="tx1"/>
                  </a:solidFill>
                  <a:latin typeface="Arial" panose="020B0604020202020204" pitchFamily="34" charset="0"/>
                </a:rPr>
                <a:t>. T</a:t>
              </a:r>
              <a:r>
                <a:rPr lang="en-GB" sz="1100" dirty="0">
                  <a:solidFill>
                    <a:schemeClr val="tx1"/>
                  </a:solidFill>
                </a:rPr>
                <a:t>he pay-offs for community engagement are long-term. This makes it difficult to build a culture of engaging with the wider community.</a:t>
              </a:r>
              <a:endParaRPr lang="en-GB" sz="1100" dirty="0">
                <a:solidFill>
                  <a:schemeClr val="tx1"/>
                </a:solidFill>
                <a:latin typeface="Arial" panose="020B0604020202020204" pitchFamily="34" charset="0"/>
              </a:endParaRPr>
            </a:p>
          </p:txBody>
        </p:sp>
      </p:grpSp>
      <p:sp>
        <p:nvSpPr>
          <p:cNvPr id="151" name="Line Callout 2 (Accent Bar) 4">
            <a:extLst>
              <a:ext uri="{FF2B5EF4-FFF2-40B4-BE49-F238E27FC236}">
                <a16:creationId xmlns:a16="http://schemas.microsoft.com/office/drawing/2014/main" id="{6E2DE91B-3C33-4341-84C5-1EB54104DC56}"/>
              </a:ext>
            </a:extLst>
          </p:cNvPr>
          <p:cNvSpPr/>
          <p:nvPr/>
        </p:nvSpPr>
        <p:spPr bwMode="gray">
          <a:xfrm>
            <a:off x="709959" y="5657429"/>
            <a:ext cx="9532591" cy="717146"/>
          </a:xfrm>
          <a:prstGeom prst="accentCallout2">
            <a:avLst>
              <a:gd name="adj1" fmla="val 23716"/>
              <a:gd name="adj2" fmla="val -1163"/>
              <a:gd name="adj3" fmla="val -29807"/>
              <a:gd name="adj4" fmla="val -1241"/>
              <a:gd name="adj5" fmla="val -32990"/>
              <a:gd name="adj6" fmla="val -1205"/>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r>
              <a:rPr lang="en-GB" sz="1200" dirty="0">
                <a:solidFill>
                  <a:schemeClr val="tx1"/>
                </a:solidFill>
              </a:rPr>
              <a:t>Not all barriers will be equally important to all listed places of worship in Suffolk. For example, one place of worship might have no funding concerns but require a central support function to enable community engagement, while another may have the skills and knowledge but lack the funding. </a:t>
            </a:r>
          </a:p>
        </p:txBody>
      </p:sp>
      <p:sp>
        <p:nvSpPr>
          <p:cNvPr id="42" name="Icon">
            <a:extLst>
              <a:ext uri="{FF2B5EF4-FFF2-40B4-BE49-F238E27FC236}">
                <a16:creationId xmlns:a16="http://schemas.microsoft.com/office/drawing/2014/main" id="{22A8CB33-5167-48E1-A5DC-BA106E328B91}"/>
              </a:ext>
            </a:extLst>
          </p:cNvPr>
          <p:cNvSpPr>
            <a:spLocks noChangeAspect="1" noEditPoints="1"/>
          </p:cNvSpPr>
          <p:nvPr/>
        </p:nvSpPr>
        <p:spPr bwMode="auto">
          <a:xfrm>
            <a:off x="529939" y="1449513"/>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3" name="Icon">
            <a:extLst>
              <a:ext uri="{FF2B5EF4-FFF2-40B4-BE49-F238E27FC236}">
                <a16:creationId xmlns:a16="http://schemas.microsoft.com/office/drawing/2014/main" id="{CCAAEA5B-C903-4AD1-AB94-3F1A4579110D}"/>
              </a:ext>
            </a:extLst>
          </p:cNvPr>
          <p:cNvSpPr>
            <a:spLocks noChangeAspect="1" noEditPoints="1"/>
          </p:cNvSpPr>
          <p:nvPr/>
        </p:nvSpPr>
        <p:spPr bwMode="auto">
          <a:xfrm>
            <a:off x="9609569" y="1432972"/>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09536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Providing new designated support for community engagement is seen as a key priority in Suffolk</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0" y="1451954"/>
            <a:ext cx="9780852" cy="40266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There are examples of existing community engagement support in Suffolk:</a:t>
            </a:r>
          </a:p>
        </p:txBody>
      </p:sp>
      <p:sp>
        <p:nvSpPr>
          <p:cNvPr id="42" name="Icon">
            <a:extLst>
              <a:ext uri="{FF2B5EF4-FFF2-40B4-BE49-F238E27FC236}">
                <a16:creationId xmlns:a16="http://schemas.microsoft.com/office/drawing/2014/main" id="{22A8CB33-5167-48E1-A5DC-BA106E328B91}"/>
              </a:ext>
            </a:extLst>
          </p:cNvPr>
          <p:cNvSpPr>
            <a:spLocks noChangeAspect="1" noEditPoints="1"/>
          </p:cNvSpPr>
          <p:nvPr/>
        </p:nvSpPr>
        <p:spPr bwMode="auto">
          <a:xfrm>
            <a:off x="529939" y="1501814"/>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3" name="Icon">
            <a:extLst>
              <a:ext uri="{FF2B5EF4-FFF2-40B4-BE49-F238E27FC236}">
                <a16:creationId xmlns:a16="http://schemas.microsoft.com/office/drawing/2014/main" id="{CCAAEA5B-C903-4AD1-AB94-3F1A4579110D}"/>
              </a:ext>
            </a:extLst>
          </p:cNvPr>
          <p:cNvSpPr>
            <a:spLocks noChangeAspect="1" noEditPoints="1"/>
          </p:cNvSpPr>
          <p:nvPr/>
        </p:nvSpPr>
        <p:spPr bwMode="auto">
          <a:xfrm>
            <a:off x="9609569" y="1485273"/>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nvGrpSpPr>
          <p:cNvPr id="4" name="Group 3">
            <a:extLst>
              <a:ext uri="{FF2B5EF4-FFF2-40B4-BE49-F238E27FC236}">
                <a16:creationId xmlns:a16="http://schemas.microsoft.com/office/drawing/2014/main" id="{4406C1B5-C748-4EF7-ABAC-FE17CB9CEEB2}"/>
              </a:ext>
            </a:extLst>
          </p:cNvPr>
          <p:cNvGrpSpPr/>
          <p:nvPr/>
        </p:nvGrpSpPr>
        <p:grpSpPr>
          <a:xfrm>
            <a:off x="723830" y="2412400"/>
            <a:ext cx="2753499" cy="1937061"/>
            <a:chOff x="1885808" y="2301088"/>
            <a:chExt cx="2753499" cy="1937061"/>
          </a:xfrm>
        </p:grpSpPr>
        <p:grpSp>
          <p:nvGrpSpPr>
            <p:cNvPr id="3" name="Group 2">
              <a:extLst>
                <a:ext uri="{FF2B5EF4-FFF2-40B4-BE49-F238E27FC236}">
                  <a16:creationId xmlns:a16="http://schemas.microsoft.com/office/drawing/2014/main" id="{693EED9D-08A8-47FD-80DE-33785B15BB99}"/>
                </a:ext>
              </a:extLst>
            </p:cNvPr>
            <p:cNvGrpSpPr/>
            <p:nvPr/>
          </p:nvGrpSpPr>
          <p:grpSpPr>
            <a:xfrm>
              <a:off x="1885808" y="2301088"/>
              <a:ext cx="2753499" cy="820327"/>
              <a:chOff x="349919" y="2216445"/>
              <a:chExt cx="2753499" cy="820327"/>
            </a:xfrm>
          </p:grpSpPr>
          <p:sp>
            <p:nvSpPr>
              <p:cNvPr id="8" name="TextBox 7">
                <a:extLst>
                  <a:ext uri="{FF2B5EF4-FFF2-40B4-BE49-F238E27FC236}">
                    <a16:creationId xmlns:a16="http://schemas.microsoft.com/office/drawing/2014/main" id="{1521C6FE-B219-486E-B106-2F2C8FC5A95C}"/>
                  </a:ext>
                </a:extLst>
              </p:cNvPr>
              <p:cNvSpPr txBox="1"/>
              <p:nvPr/>
            </p:nvSpPr>
            <p:spPr bwMode="gray">
              <a:xfrm>
                <a:off x="529939" y="2385732"/>
                <a:ext cx="2573479" cy="651040"/>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solidFill>
                      <a:schemeClr val="bg1"/>
                    </a:solidFill>
                  </a:rPr>
                  <a:t>Advice from the secretary of the DAC for St Edmundsbury and Ipswich </a:t>
                </a:r>
              </a:p>
            </p:txBody>
          </p:sp>
          <p:sp>
            <p:nvSpPr>
              <p:cNvPr id="9" name="Oval 8">
                <a:extLst>
                  <a:ext uri="{FF2B5EF4-FFF2-40B4-BE49-F238E27FC236}">
                    <a16:creationId xmlns:a16="http://schemas.microsoft.com/office/drawing/2014/main" id="{8A98E995-E6C3-4640-8835-9D9436772EAB}"/>
                  </a:ext>
                </a:extLst>
              </p:cNvPr>
              <p:cNvSpPr/>
              <p:nvPr/>
            </p:nvSpPr>
            <p:spPr bwMode="gray">
              <a:xfrm>
                <a:off x="349919" y="22164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1</a:t>
                </a:r>
              </a:p>
            </p:txBody>
          </p:sp>
        </p:grpSp>
        <p:sp>
          <p:nvSpPr>
            <p:cNvPr id="16" name="TextBox 15">
              <a:extLst>
                <a:ext uri="{FF2B5EF4-FFF2-40B4-BE49-F238E27FC236}">
                  <a16:creationId xmlns:a16="http://schemas.microsoft.com/office/drawing/2014/main" id="{604791ED-366A-41EF-9729-10108952037F}"/>
                </a:ext>
              </a:extLst>
            </p:cNvPr>
            <p:cNvSpPr txBox="1"/>
            <p:nvPr/>
          </p:nvSpPr>
          <p:spPr bwMode="gray">
            <a:xfrm>
              <a:off x="2065827" y="3121415"/>
              <a:ext cx="2573479" cy="1116734"/>
            </a:xfrm>
            <a:prstGeom prst="rect">
              <a:avLst/>
            </a:prstGeom>
            <a:no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200" dirty="0">
                  <a:solidFill>
                    <a:schemeClr val="tx1"/>
                  </a:solidFill>
                </a:rPr>
                <a:t>The Church of England provides reactive advice, but this is spread thinly across Suffolk because of the number of places of worship in the area. </a:t>
              </a:r>
            </a:p>
          </p:txBody>
        </p:sp>
      </p:grpSp>
      <p:grpSp>
        <p:nvGrpSpPr>
          <p:cNvPr id="5" name="Group 4">
            <a:extLst>
              <a:ext uri="{FF2B5EF4-FFF2-40B4-BE49-F238E27FC236}">
                <a16:creationId xmlns:a16="http://schemas.microsoft.com/office/drawing/2014/main" id="{45D7725E-0B55-4E57-93FB-D2CA90904701}"/>
              </a:ext>
            </a:extLst>
          </p:cNvPr>
          <p:cNvGrpSpPr/>
          <p:nvPr/>
        </p:nvGrpSpPr>
        <p:grpSpPr>
          <a:xfrm>
            <a:off x="3928026" y="2412400"/>
            <a:ext cx="2753499" cy="1937061"/>
            <a:chOff x="5113917" y="2301088"/>
            <a:chExt cx="2753499" cy="1937061"/>
          </a:xfrm>
        </p:grpSpPr>
        <p:grpSp>
          <p:nvGrpSpPr>
            <p:cNvPr id="11" name="Group 10">
              <a:extLst>
                <a:ext uri="{FF2B5EF4-FFF2-40B4-BE49-F238E27FC236}">
                  <a16:creationId xmlns:a16="http://schemas.microsoft.com/office/drawing/2014/main" id="{FA564064-9092-42FA-9660-389BB225BF6E}"/>
                </a:ext>
              </a:extLst>
            </p:cNvPr>
            <p:cNvGrpSpPr/>
            <p:nvPr/>
          </p:nvGrpSpPr>
          <p:grpSpPr>
            <a:xfrm>
              <a:off x="5113917" y="2301088"/>
              <a:ext cx="2753499" cy="820327"/>
              <a:chOff x="349919" y="2216445"/>
              <a:chExt cx="2753499" cy="820327"/>
            </a:xfrm>
          </p:grpSpPr>
          <p:sp>
            <p:nvSpPr>
              <p:cNvPr id="13" name="TextBox 12">
                <a:extLst>
                  <a:ext uri="{FF2B5EF4-FFF2-40B4-BE49-F238E27FC236}">
                    <a16:creationId xmlns:a16="http://schemas.microsoft.com/office/drawing/2014/main" id="{5494A865-A7BE-4DA1-A628-6756B28BE088}"/>
                  </a:ext>
                </a:extLst>
              </p:cNvPr>
              <p:cNvSpPr txBox="1"/>
              <p:nvPr/>
            </p:nvSpPr>
            <p:spPr bwMode="gray">
              <a:xfrm>
                <a:off x="529939" y="2385732"/>
                <a:ext cx="2573479" cy="651040"/>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solidFill>
                      <a:schemeClr val="bg1"/>
                    </a:solidFill>
                  </a:rPr>
                  <a:t>Workshops</a:t>
                </a:r>
              </a:p>
            </p:txBody>
          </p:sp>
          <p:sp>
            <p:nvSpPr>
              <p:cNvPr id="14" name="Oval 13">
                <a:extLst>
                  <a:ext uri="{FF2B5EF4-FFF2-40B4-BE49-F238E27FC236}">
                    <a16:creationId xmlns:a16="http://schemas.microsoft.com/office/drawing/2014/main" id="{3B980F57-F8ED-4BAC-A4A2-C2DC2C910634}"/>
                  </a:ext>
                </a:extLst>
              </p:cNvPr>
              <p:cNvSpPr/>
              <p:nvPr/>
            </p:nvSpPr>
            <p:spPr bwMode="gray">
              <a:xfrm>
                <a:off x="349919" y="22164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2</a:t>
                </a:r>
              </a:p>
            </p:txBody>
          </p:sp>
        </p:grpSp>
        <p:sp>
          <p:nvSpPr>
            <p:cNvPr id="18" name="TextBox 17">
              <a:extLst>
                <a:ext uri="{FF2B5EF4-FFF2-40B4-BE49-F238E27FC236}">
                  <a16:creationId xmlns:a16="http://schemas.microsoft.com/office/drawing/2014/main" id="{BF82029C-5830-4A28-8FF6-FF7AF7B05EF6}"/>
                </a:ext>
              </a:extLst>
            </p:cNvPr>
            <p:cNvSpPr txBox="1"/>
            <p:nvPr/>
          </p:nvSpPr>
          <p:spPr bwMode="gray">
            <a:xfrm>
              <a:off x="5293936" y="3121414"/>
              <a:ext cx="2573479" cy="1116735"/>
            </a:xfrm>
            <a:prstGeom prst="rect">
              <a:avLst/>
            </a:prstGeom>
            <a:no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200" dirty="0">
                  <a:solidFill>
                    <a:schemeClr val="tx1"/>
                  </a:solidFill>
                </a:rPr>
                <a:t>In the summer of 2019, the Diocese of Ipswich and St. Edmundsbury held a series of workshops on how to use listed places of worship for the wider community. </a:t>
              </a:r>
            </a:p>
          </p:txBody>
        </p:sp>
      </p:grpSp>
      <p:sp>
        <p:nvSpPr>
          <p:cNvPr id="49" name="AutoShape 13">
            <a:extLst>
              <a:ext uri="{FF2B5EF4-FFF2-40B4-BE49-F238E27FC236}">
                <a16:creationId xmlns:a16="http://schemas.microsoft.com/office/drawing/2014/main" id="{33149BB8-65C0-4F61-9828-5CF92F269EA6}"/>
              </a:ext>
            </a:extLst>
          </p:cNvPr>
          <p:cNvSpPr>
            <a:spLocks noChangeArrowheads="1"/>
          </p:cNvSpPr>
          <p:nvPr/>
        </p:nvSpPr>
        <p:spPr bwMode="gray">
          <a:xfrm rot="16200000" flipH="1" flipV="1">
            <a:off x="1866827" y="4612693"/>
            <a:ext cx="647522" cy="225660"/>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50" name="AutoShape 13">
            <a:extLst>
              <a:ext uri="{FF2B5EF4-FFF2-40B4-BE49-F238E27FC236}">
                <a16:creationId xmlns:a16="http://schemas.microsoft.com/office/drawing/2014/main" id="{2989E439-4003-4E20-8F9D-C525310D1375}"/>
              </a:ext>
            </a:extLst>
          </p:cNvPr>
          <p:cNvSpPr>
            <a:spLocks noChangeArrowheads="1"/>
          </p:cNvSpPr>
          <p:nvPr/>
        </p:nvSpPr>
        <p:spPr bwMode="gray">
          <a:xfrm rot="16200000" flipH="1" flipV="1">
            <a:off x="8275219" y="4612692"/>
            <a:ext cx="647522" cy="225660"/>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51" name="TextBox 50">
            <a:extLst>
              <a:ext uri="{FF2B5EF4-FFF2-40B4-BE49-F238E27FC236}">
                <a16:creationId xmlns:a16="http://schemas.microsoft.com/office/drawing/2014/main" id="{260BB51C-1FE8-40AE-9F36-17674EA19908}"/>
              </a:ext>
            </a:extLst>
          </p:cNvPr>
          <p:cNvSpPr txBox="1"/>
          <p:nvPr/>
        </p:nvSpPr>
        <p:spPr bwMode="gray">
          <a:xfrm>
            <a:off x="450000" y="5093897"/>
            <a:ext cx="9780851" cy="499579"/>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lgn="ctr">
              <a:buNone/>
            </a:pPr>
            <a:r>
              <a:rPr lang="en-GB" sz="1600" dirty="0">
                <a:solidFill>
                  <a:schemeClr val="bg1"/>
                </a:solidFill>
              </a:rPr>
              <a:t>…but a need is reported for increased guidance and resources to develop and improve community engagement </a:t>
            </a:r>
          </a:p>
        </p:txBody>
      </p:sp>
      <p:grpSp>
        <p:nvGrpSpPr>
          <p:cNvPr id="52" name="Group 51">
            <a:extLst>
              <a:ext uri="{FF2B5EF4-FFF2-40B4-BE49-F238E27FC236}">
                <a16:creationId xmlns:a16="http://schemas.microsoft.com/office/drawing/2014/main" id="{8B5997A6-D4EF-4E68-BF9A-E3E5A07A1D35}"/>
              </a:ext>
            </a:extLst>
          </p:cNvPr>
          <p:cNvGrpSpPr/>
          <p:nvPr/>
        </p:nvGrpSpPr>
        <p:grpSpPr>
          <a:xfrm>
            <a:off x="7132222" y="2412400"/>
            <a:ext cx="2753499" cy="1937061"/>
            <a:chOff x="5113917" y="2301088"/>
            <a:chExt cx="2753499" cy="1937061"/>
          </a:xfrm>
        </p:grpSpPr>
        <p:grpSp>
          <p:nvGrpSpPr>
            <p:cNvPr id="53" name="Group 52">
              <a:extLst>
                <a:ext uri="{FF2B5EF4-FFF2-40B4-BE49-F238E27FC236}">
                  <a16:creationId xmlns:a16="http://schemas.microsoft.com/office/drawing/2014/main" id="{E7E9E7F7-3C07-4724-BECA-A5FA96C84F59}"/>
                </a:ext>
              </a:extLst>
            </p:cNvPr>
            <p:cNvGrpSpPr/>
            <p:nvPr/>
          </p:nvGrpSpPr>
          <p:grpSpPr>
            <a:xfrm>
              <a:off x="5113917" y="2301088"/>
              <a:ext cx="2753499" cy="820327"/>
              <a:chOff x="349919" y="2216445"/>
              <a:chExt cx="2753499" cy="820327"/>
            </a:xfrm>
          </p:grpSpPr>
          <p:sp>
            <p:nvSpPr>
              <p:cNvPr id="55" name="TextBox 54">
                <a:extLst>
                  <a:ext uri="{FF2B5EF4-FFF2-40B4-BE49-F238E27FC236}">
                    <a16:creationId xmlns:a16="http://schemas.microsoft.com/office/drawing/2014/main" id="{2F10A49E-A3F7-4721-99CF-F670AFD79AFF}"/>
                  </a:ext>
                </a:extLst>
              </p:cNvPr>
              <p:cNvSpPr txBox="1"/>
              <p:nvPr/>
            </p:nvSpPr>
            <p:spPr bwMode="gray">
              <a:xfrm>
                <a:off x="529939" y="2385732"/>
                <a:ext cx="2573479" cy="651040"/>
              </a:xfrm>
              <a:prstGeom prst="rect">
                <a:avLst/>
              </a:prstGeom>
              <a:solidFill>
                <a:schemeClr val="accent3"/>
              </a:solid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solidFill>
                      <a:schemeClr val="bg1"/>
                    </a:solidFill>
                  </a:rPr>
                  <a:t>‘Setting God’s People Free’</a:t>
                </a:r>
              </a:p>
            </p:txBody>
          </p:sp>
          <p:sp>
            <p:nvSpPr>
              <p:cNvPr id="56" name="Oval 55">
                <a:extLst>
                  <a:ext uri="{FF2B5EF4-FFF2-40B4-BE49-F238E27FC236}">
                    <a16:creationId xmlns:a16="http://schemas.microsoft.com/office/drawing/2014/main" id="{17CCD0B1-CA00-41C1-A621-2F88BD6E0DB5}"/>
                  </a:ext>
                </a:extLst>
              </p:cNvPr>
              <p:cNvSpPr/>
              <p:nvPr/>
            </p:nvSpPr>
            <p:spPr bwMode="gray">
              <a:xfrm>
                <a:off x="349919" y="22164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3</a:t>
                </a:r>
              </a:p>
            </p:txBody>
          </p:sp>
        </p:grpSp>
        <p:sp>
          <p:nvSpPr>
            <p:cNvPr id="54" name="TextBox 53">
              <a:extLst>
                <a:ext uri="{FF2B5EF4-FFF2-40B4-BE49-F238E27FC236}">
                  <a16:creationId xmlns:a16="http://schemas.microsoft.com/office/drawing/2014/main" id="{D56AF50C-026F-42CE-97C5-B87C91525B65}"/>
                </a:ext>
              </a:extLst>
            </p:cNvPr>
            <p:cNvSpPr txBox="1"/>
            <p:nvPr/>
          </p:nvSpPr>
          <p:spPr bwMode="gray">
            <a:xfrm>
              <a:off x="5293936" y="3121415"/>
              <a:ext cx="2573479" cy="1116734"/>
            </a:xfrm>
            <a:prstGeom prst="rect">
              <a:avLst/>
            </a:prstGeom>
            <a:noFill/>
            <a:ln w="12700">
              <a:solidFill>
                <a:schemeClr val="accent3"/>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lgn="ctr">
                <a:buClrTx/>
                <a:buNone/>
              </a:pPr>
              <a:r>
                <a:rPr lang="en-GB" sz="1200" dirty="0">
                  <a:latin typeface="Arial"/>
                </a:rPr>
                <a:t>Across the Methodist Church, this programme seeks to help churches to work more in communities and wider society.</a:t>
              </a:r>
            </a:p>
          </p:txBody>
        </p:sp>
      </p:grpSp>
      <p:sp>
        <p:nvSpPr>
          <p:cNvPr id="57" name="AutoShape 13">
            <a:extLst>
              <a:ext uri="{FF2B5EF4-FFF2-40B4-BE49-F238E27FC236}">
                <a16:creationId xmlns:a16="http://schemas.microsoft.com/office/drawing/2014/main" id="{4235FD91-116E-4AD1-8BC8-C21502275177}"/>
              </a:ext>
            </a:extLst>
          </p:cNvPr>
          <p:cNvSpPr>
            <a:spLocks noChangeArrowheads="1"/>
          </p:cNvSpPr>
          <p:nvPr/>
        </p:nvSpPr>
        <p:spPr bwMode="gray">
          <a:xfrm rot="16200000" flipH="1" flipV="1">
            <a:off x="5016665" y="4612693"/>
            <a:ext cx="647522" cy="225660"/>
          </a:xfrm>
          <a:prstGeom prst="rightArrow">
            <a:avLst>
              <a:gd name="adj1" fmla="val 56713"/>
              <a:gd name="adj2" fmla="val 76567"/>
            </a:avLst>
          </a:prstGeom>
          <a:solidFill>
            <a:schemeClr val="accent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39200" rIns="39200" bIns="39200" anchor="ctr"/>
          <a:lstStyle/>
          <a:p>
            <a:pPr defTabSz="995363"/>
            <a:endParaRPr lang="en-GB" sz="1400" b="1" dirty="0">
              <a:solidFill>
                <a:schemeClr val="bg1"/>
              </a:solidFill>
              <a:ea typeface="Arial Unicode MS" pitchFamily="34" charset="-128"/>
              <a:cs typeface="Arial Unicode MS" pitchFamily="34" charset="-128"/>
              <a:sym typeface="Arial Unicode MS" pitchFamily="34" charset="-128"/>
            </a:endParaRPr>
          </a:p>
        </p:txBody>
      </p:sp>
      <p:sp>
        <p:nvSpPr>
          <p:cNvPr id="6" name="Rectangle 5">
            <a:extLst>
              <a:ext uri="{FF2B5EF4-FFF2-40B4-BE49-F238E27FC236}">
                <a16:creationId xmlns:a16="http://schemas.microsoft.com/office/drawing/2014/main" id="{9BAEB27A-ADB7-4AC4-B598-D81643917887}"/>
              </a:ext>
            </a:extLst>
          </p:cNvPr>
          <p:cNvSpPr/>
          <p:nvPr/>
        </p:nvSpPr>
        <p:spPr>
          <a:xfrm>
            <a:off x="450000" y="5593477"/>
            <a:ext cx="9780851" cy="685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Community engagement is seen as a key priority, but designated expert support is needed to further help places of worship. This is seen as requiring both a change in culture for some places of worship and building up of knowledge and expertise.</a:t>
            </a:r>
          </a:p>
        </p:txBody>
      </p:sp>
    </p:spTree>
    <p:extLst>
      <p:ext uri="{BB962C8B-B14F-4D97-AF65-F5344CB8AC3E}">
        <p14:creationId xmlns:p14="http://schemas.microsoft.com/office/powerpoint/2010/main" val="1401133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Five main perceived barriers to maintenance in Suffolk were identified</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0" y="1268677"/>
            <a:ext cx="9780852" cy="402669"/>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Perceived barriers to maintenance in Suffolk can be divided into five broad categories: </a:t>
            </a:r>
          </a:p>
        </p:txBody>
      </p:sp>
      <p:sp>
        <p:nvSpPr>
          <p:cNvPr id="31" name="TextBox 30">
            <a:extLst>
              <a:ext uri="{FF2B5EF4-FFF2-40B4-BE49-F238E27FC236}">
                <a16:creationId xmlns:a16="http://schemas.microsoft.com/office/drawing/2014/main" id="{489AEBD3-A01C-4574-90B4-4DAA62053CA0}"/>
              </a:ext>
            </a:extLst>
          </p:cNvPr>
          <p:cNvSpPr txBox="1"/>
          <p:nvPr/>
        </p:nvSpPr>
        <p:spPr bwMode="gray">
          <a:xfrm>
            <a:off x="450000" y="1880058"/>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Lack of available funding</a:t>
            </a:r>
          </a:p>
        </p:txBody>
      </p:sp>
      <p:sp>
        <p:nvSpPr>
          <p:cNvPr id="122" name="Oval 121">
            <a:extLst>
              <a:ext uri="{FF2B5EF4-FFF2-40B4-BE49-F238E27FC236}">
                <a16:creationId xmlns:a16="http://schemas.microsoft.com/office/drawing/2014/main" id="{CB084983-5BB8-4A50-859B-B93EE5AE3373}"/>
              </a:ext>
            </a:extLst>
          </p:cNvPr>
          <p:cNvSpPr/>
          <p:nvPr/>
        </p:nvSpPr>
        <p:spPr bwMode="gray">
          <a:xfrm>
            <a:off x="331657" y="1756975"/>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1</a:t>
            </a:r>
          </a:p>
        </p:txBody>
      </p:sp>
      <p:sp>
        <p:nvSpPr>
          <p:cNvPr id="123" name="TextBox 122">
            <a:extLst>
              <a:ext uri="{FF2B5EF4-FFF2-40B4-BE49-F238E27FC236}">
                <a16:creationId xmlns:a16="http://schemas.microsoft.com/office/drawing/2014/main" id="{64633162-14A3-4C13-BF76-D4BA3C7A45E1}"/>
              </a:ext>
            </a:extLst>
          </p:cNvPr>
          <p:cNvSpPr txBox="1"/>
          <p:nvPr/>
        </p:nvSpPr>
        <p:spPr bwMode="gray">
          <a:xfrm>
            <a:off x="2806337" y="1880058"/>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None/>
            </a:pPr>
            <a:r>
              <a:rPr lang="en-GB" sz="1100" dirty="0"/>
              <a:t>Implicit budget cuts, through falling and ageing congregations, it becomes difficult to raise sufficient funds. </a:t>
            </a:r>
            <a:r>
              <a:rPr lang="en-GB" sz="1100" dirty="0">
                <a:solidFill>
                  <a:schemeClr val="tx1"/>
                </a:solidFill>
              </a:rPr>
              <a:t>This is particularly important for larger works, and in the context of changes in the eligibility of </a:t>
            </a:r>
            <a:r>
              <a:rPr lang="en-GB" sz="1100" dirty="0"/>
              <a:t>N</a:t>
            </a:r>
            <a:r>
              <a:rPr lang="en-GB" sz="1100" dirty="0">
                <a:solidFill>
                  <a:schemeClr val="tx1"/>
                </a:solidFill>
              </a:rPr>
              <a:t>LHF grants</a:t>
            </a:r>
            <a:r>
              <a:rPr lang="en-GB" sz="1100" dirty="0"/>
              <a:t> where places of worship are now</a:t>
            </a:r>
            <a:r>
              <a:rPr lang="en-GB" sz="1100" dirty="0">
                <a:solidFill>
                  <a:schemeClr val="tx1"/>
                </a:solidFill>
              </a:rPr>
              <a:t> competing against professional institutions (e.g. museums) to access this funding.</a:t>
            </a:r>
          </a:p>
        </p:txBody>
      </p:sp>
      <p:sp>
        <p:nvSpPr>
          <p:cNvPr id="125" name="TextBox 124">
            <a:extLst>
              <a:ext uri="{FF2B5EF4-FFF2-40B4-BE49-F238E27FC236}">
                <a16:creationId xmlns:a16="http://schemas.microsoft.com/office/drawing/2014/main" id="{DADE456D-6D59-474C-83C3-8593A000970E}"/>
              </a:ext>
            </a:extLst>
          </p:cNvPr>
          <p:cNvSpPr txBox="1"/>
          <p:nvPr/>
        </p:nvSpPr>
        <p:spPr bwMode="gray">
          <a:xfrm>
            <a:off x="450000" y="2748837"/>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Lack of time, skills and motivation</a:t>
            </a:r>
          </a:p>
        </p:txBody>
      </p:sp>
      <p:sp>
        <p:nvSpPr>
          <p:cNvPr id="127" name="TextBox 126">
            <a:extLst>
              <a:ext uri="{FF2B5EF4-FFF2-40B4-BE49-F238E27FC236}">
                <a16:creationId xmlns:a16="http://schemas.microsoft.com/office/drawing/2014/main" id="{3B2E14CB-62EC-43CA-8E00-BFEC9FB8904B}"/>
              </a:ext>
            </a:extLst>
          </p:cNvPr>
          <p:cNvSpPr txBox="1"/>
          <p:nvPr/>
        </p:nvSpPr>
        <p:spPr bwMode="gray">
          <a:xfrm>
            <a:off x="2806337" y="2748837"/>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None/>
            </a:pPr>
            <a:r>
              <a:rPr lang="en-GB" sz="1100" dirty="0"/>
              <a:t>Some listed places of worship have small, ageing congregations, and are reliant on volunteers. Professional experience is often required to prepare a strong grant bid, and volunteers don’t have the time or know-how to keep on top of maintenance and grant applications. Church leadership tends to focus predominantly on mission rather than maintenance. </a:t>
            </a:r>
          </a:p>
        </p:txBody>
      </p:sp>
      <p:sp>
        <p:nvSpPr>
          <p:cNvPr id="128" name="Oval 127">
            <a:extLst>
              <a:ext uri="{FF2B5EF4-FFF2-40B4-BE49-F238E27FC236}">
                <a16:creationId xmlns:a16="http://schemas.microsoft.com/office/drawing/2014/main" id="{6DF6174F-0F38-4B53-9CA9-C604A604AED3}"/>
              </a:ext>
            </a:extLst>
          </p:cNvPr>
          <p:cNvSpPr/>
          <p:nvPr/>
        </p:nvSpPr>
        <p:spPr bwMode="gray">
          <a:xfrm>
            <a:off x="331657" y="2626988"/>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2</a:t>
            </a:r>
          </a:p>
        </p:txBody>
      </p:sp>
      <p:sp>
        <p:nvSpPr>
          <p:cNvPr id="137" name="TextBox 136">
            <a:extLst>
              <a:ext uri="{FF2B5EF4-FFF2-40B4-BE49-F238E27FC236}">
                <a16:creationId xmlns:a16="http://schemas.microsoft.com/office/drawing/2014/main" id="{C1746909-664D-4C8A-A380-0EA7D43908A6}"/>
              </a:ext>
            </a:extLst>
          </p:cNvPr>
          <p:cNvSpPr txBox="1"/>
          <p:nvPr/>
        </p:nvSpPr>
        <p:spPr bwMode="gray">
          <a:xfrm>
            <a:off x="450000" y="4488863"/>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Upfront feasibility costs coupled with uncertainty</a:t>
            </a:r>
          </a:p>
        </p:txBody>
      </p:sp>
      <p:sp>
        <p:nvSpPr>
          <p:cNvPr id="136" name="Oval 135">
            <a:extLst>
              <a:ext uri="{FF2B5EF4-FFF2-40B4-BE49-F238E27FC236}">
                <a16:creationId xmlns:a16="http://schemas.microsoft.com/office/drawing/2014/main" id="{93DBDDCC-737E-4EFD-96F4-CA7B942FB55B}"/>
              </a:ext>
            </a:extLst>
          </p:cNvPr>
          <p:cNvSpPr/>
          <p:nvPr/>
        </p:nvSpPr>
        <p:spPr bwMode="gray">
          <a:xfrm>
            <a:off x="331657" y="4367014"/>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4</a:t>
            </a:r>
          </a:p>
        </p:txBody>
      </p:sp>
      <p:sp>
        <p:nvSpPr>
          <p:cNvPr id="144" name="TextBox 143">
            <a:extLst>
              <a:ext uri="{FF2B5EF4-FFF2-40B4-BE49-F238E27FC236}">
                <a16:creationId xmlns:a16="http://schemas.microsoft.com/office/drawing/2014/main" id="{E5A8D1B2-AFBD-4E8B-888B-84C51E69F799}"/>
              </a:ext>
            </a:extLst>
          </p:cNvPr>
          <p:cNvSpPr txBox="1"/>
          <p:nvPr/>
        </p:nvSpPr>
        <p:spPr bwMode="gray">
          <a:xfrm>
            <a:off x="2806337" y="4484883"/>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vl2pPr marL="0" lvl="1" indent="0">
              <a:buNone/>
              <a:defRPr sz="1000"/>
            </a:lvl2pPr>
          </a:lstStyle>
          <a:p>
            <a:pPr lvl="0" algn="l"/>
            <a:r>
              <a:rPr lang="en-GB" sz="1100" dirty="0">
                <a:solidFill>
                  <a:schemeClr val="tx1"/>
                </a:solidFill>
              </a:rPr>
              <a:t>As was the case in Greater Manchester, upfront-costs related to feasibility studies ahead of grant applications are seen as a barrier alongside uncertainty over whether funding applications will be successful.</a:t>
            </a:r>
          </a:p>
        </p:txBody>
      </p:sp>
      <p:sp>
        <p:nvSpPr>
          <p:cNvPr id="151" name="Line Callout 2 (Accent Bar) 4">
            <a:extLst>
              <a:ext uri="{FF2B5EF4-FFF2-40B4-BE49-F238E27FC236}">
                <a16:creationId xmlns:a16="http://schemas.microsoft.com/office/drawing/2014/main" id="{6E2DE91B-3C33-4341-84C5-1EB54104DC56}"/>
              </a:ext>
            </a:extLst>
          </p:cNvPr>
          <p:cNvSpPr/>
          <p:nvPr/>
        </p:nvSpPr>
        <p:spPr bwMode="gray">
          <a:xfrm>
            <a:off x="709958" y="6188827"/>
            <a:ext cx="9532591" cy="712081"/>
          </a:xfrm>
          <a:prstGeom prst="accentCallout2">
            <a:avLst>
              <a:gd name="adj1" fmla="val 23716"/>
              <a:gd name="adj2" fmla="val -1163"/>
              <a:gd name="adj3" fmla="val -9317"/>
              <a:gd name="adj4" fmla="val -1241"/>
              <a:gd name="adj5" fmla="val -14776"/>
              <a:gd name="adj6" fmla="val -1205"/>
            </a:avLst>
          </a:prstGeom>
          <a:solidFill>
            <a:schemeClr val="bg2"/>
          </a:solidFill>
          <a:ln w="2857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r>
              <a:rPr lang="en-GB" sz="1100" dirty="0">
                <a:solidFill>
                  <a:schemeClr val="tx1"/>
                </a:solidFill>
              </a:rPr>
              <a:t>As with community barriers, not all barriers will be equally important to listed places of worship in Suffolk. For example one place of worship may not lack the funding but finds it difficult to motivate volunteers given the payoff horizon, while another might have very motivated volunteers but lack funding. </a:t>
            </a:r>
          </a:p>
        </p:txBody>
      </p:sp>
      <p:sp>
        <p:nvSpPr>
          <p:cNvPr id="26" name="Icon">
            <a:extLst>
              <a:ext uri="{FF2B5EF4-FFF2-40B4-BE49-F238E27FC236}">
                <a16:creationId xmlns:a16="http://schemas.microsoft.com/office/drawing/2014/main" id="{7FCDCCB7-0C82-4942-B021-E1A108EFBFEA}"/>
              </a:ext>
            </a:extLst>
          </p:cNvPr>
          <p:cNvSpPr>
            <a:spLocks noChangeAspect="1" noEditPoints="1"/>
          </p:cNvSpPr>
          <p:nvPr/>
        </p:nvSpPr>
        <p:spPr bwMode="auto">
          <a:xfrm>
            <a:off x="579109" y="1310058"/>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7" name="Icon">
            <a:extLst>
              <a:ext uri="{FF2B5EF4-FFF2-40B4-BE49-F238E27FC236}">
                <a16:creationId xmlns:a16="http://schemas.microsoft.com/office/drawing/2014/main" id="{3C7E7A54-AE6F-47BC-AFF6-2AF2BA8BC95A}"/>
              </a:ext>
            </a:extLst>
          </p:cNvPr>
          <p:cNvSpPr>
            <a:spLocks noChangeAspect="1" noEditPoints="1"/>
          </p:cNvSpPr>
          <p:nvPr/>
        </p:nvSpPr>
        <p:spPr bwMode="auto">
          <a:xfrm>
            <a:off x="9851005" y="1314366"/>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42" name="TextBox 141">
            <a:extLst>
              <a:ext uri="{FF2B5EF4-FFF2-40B4-BE49-F238E27FC236}">
                <a16:creationId xmlns:a16="http://schemas.microsoft.com/office/drawing/2014/main" id="{0145FEE2-8350-4F7A-B1E1-62F81A9DBE15}"/>
              </a:ext>
            </a:extLst>
          </p:cNvPr>
          <p:cNvSpPr txBox="1"/>
          <p:nvPr/>
        </p:nvSpPr>
        <p:spPr bwMode="gray">
          <a:xfrm>
            <a:off x="450000" y="3618850"/>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Payoff horizon</a:t>
            </a:r>
          </a:p>
        </p:txBody>
      </p:sp>
      <p:sp>
        <p:nvSpPr>
          <p:cNvPr id="141" name="Oval 140">
            <a:extLst>
              <a:ext uri="{FF2B5EF4-FFF2-40B4-BE49-F238E27FC236}">
                <a16:creationId xmlns:a16="http://schemas.microsoft.com/office/drawing/2014/main" id="{3FA151B7-C9DE-43BD-B515-E28FE7A1A9BB}"/>
              </a:ext>
            </a:extLst>
          </p:cNvPr>
          <p:cNvSpPr/>
          <p:nvPr/>
        </p:nvSpPr>
        <p:spPr bwMode="gray">
          <a:xfrm>
            <a:off x="331657" y="3497001"/>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3</a:t>
            </a:r>
          </a:p>
        </p:txBody>
      </p:sp>
      <p:sp>
        <p:nvSpPr>
          <p:cNvPr id="30" name="TextBox 29">
            <a:extLst>
              <a:ext uri="{FF2B5EF4-FFF2-40B4-BE49-F238E27FC236}">
                <a16:creationId xmlns:a16="http://schemas.microsoft.com/office/drawing/2014/main" id="{80398CF8-F0D3-4419-9D3E-800AA8CE8C5F}"/>
              </a:ext>
            </a:extLst>
          </p:cNvPr>
          <p:cNvSpPr txBox="1"/>
          <p:nvPr/>
        </p:nvSpPr>
        <p:spPr bwMode="gray">
          <a:xfrm>
            <a:off x="2806337" y="3618850"/>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marL="0" lvl="1" indent="0">
              <a:buNone/>
            </a:pPr>
            <a:r>
              <a:rPr lang="en-GB" sz="1100" dirty="0"/>
              <a:t>As with community engagement, the pay-offs for regular maintenance are long-term. This makes it difficult to build a culture of engaging with building maintenance and repair. The benefits of building maintenance can fall outside likely time frame of the volunteers service.</a:t>
            </a:r>
          </a:p>
        </p:txBody>
      </p:sp>
      <p:sp>
        <p:nvSpPr>
          <p:cNvPr id="35" name="TextBox 34">
            <a:extLst>
              <a:ext uri="{FF2B5EF4-FFF2-40B4-BE49-F238E27FC236}">
                <a16:creationId xmlns:a16="http://schemas.microsoft.com/office/drawing/2014/main" id="{895E156D-B1D0-4408-988D-D235E0A3CF36}"/>
              </a:ext>
            </a:extLst>
          </p:cNvPr>
          <p:cNvSpPr txBox="1"/>
          <p:nvPr/>
        </p:nvSpPr>
        <p:spPr bwMode="gray">
          <a:xfrm>
            <a:off x="450000" y="5358876"/>
            <a:ext cx="2256256" cy="712081"/>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Historic nature of listed buildings</a:t>
            </a:r>
          </a:p>
        </p:txBody>
      </p:sp>
      <p:sp>
        <p:nvSpPr>
          <p:cNvPr id="36" name="Oval 35">
            <a:extLst>
              <a:ext uri="{FF2B5EF4-FFF2-40B4-BE49-F238E27FC236}">
                <a16:creationId xmlns:a16="http://schemas.microsoft.com/office/drawing/2014/main" id="{2E10CB2B-6E36-45C1-A11B-525758B0DD3F}"/>
              </a:ext>
            </a:extLst>
          </p:cNvPr>
          <p:cNvSpPr/>
          <p:nvPr/>
        </p:nvSpPr>
        <p:spPr bwMode="gray">
          <a:xfrm>
            <a:off x="331657" y="5237027"/>
            <a:ext cx="248997" cy="266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5</a:t>
            </a:r>
          </a:p>
        </p:txBody>
      </p:sp>
      <p:sp>
        <p:nvSpPr>
          <p:cNvPr id="34" name="TextBox 33">
            <a:extLst>
              <a:ext uri="{FF2B5EF4-FFF2-40B4-BE49-F238E27FC236}">
                <a16:creationId xmlns:a16="http://schemas.microsoft.com/office/drawing/2014/main" id="{EE485F4F-415C-4554-BD95-943D54D97834}"/>
              </a:ext>
            </a:extLst>
          </p:cNvPr>
          <p:cNvSpPr txBox="1"/>
          <p:nvPr/>
        </p:nvSpPr>
        <p:spPr bwMode="gray">
          <a:xfrm>
            <a:off x="2806337" y="5354896"/>
            <a:ext cx="7424514" cy="712081"/>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l"/>
            <a:r>
              <a:rPr lang="en-GB" sz="1100" dirty="0">
                <a:solidFill>
                  <a:schemeClr val="tx1"/>
                </a:solidFill>
              </a:rPr>
              <a:t>As was the case in Greater Manchester, listed status and the nature of places of worship is seen as making maintenance challenging in Suffolk.</a:t>
            </a:r>
          </a:p>
        </p:txBody>
      </p:sp>
    </p:spTree>
    <p:extLst>
      <p:ext uri="{BB962C8B-B14F-4D97-AF65-F5344CB8AC3E}">
        <p14:creationId xmlns:p14="http://schemas.microsoft.com/office/powerpoint/2010/main" val="376263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p:txBody>
          <a:bodyPr/>
          <a:lstStyle/>
          <a:p>
            <a:r>
              <a:rPr lang="en-GB" dirty="0"/>
              <a:t>There are various sources of support for maintenance in Suffolk, but the demand for funds is high and there is a need for more expert advice</a:t>
            </a:r>
          </a:p>
        </p:txBody>
      </p:sp>
      <p:sp>
        <p:nvSpPr>
          <p:cNvPr id="12" name="TextBox 11">
            <a:extLst>
              <a:ext uri="{FF2B5EF4-FFF2-40B4-BE49-F238E27FC236}">
                <a16:creationId xmlns:a16="http://schemas.microsoft.com/office/drawing/2014/main" id="{CE689CC8-406E-4636-B442-2FA5B7CF476A}"/>
              </a:ext>
            </a:extLst>
          </p:cNvPr>
          <p:cNvSpPr txBox="1"/>
          <p:nvPr/>
        </p:nvSpPr>
        <p:spPr bwMode="gray">
          <a:xfrm>
            <a:off x="450003" y="1269454"/>
            <a:ext cx="9780852" cy="305436"/>
          </a:xfrm>
          <a:prstGeom prst="rect">
            <a:avLst/>
          </a:prstGeom>
          <a:solidFill>
            <a:schemeClr val="accent1"/>
          </a:solid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sz="1600" dirty="0"/>
              <a:t>Support varies across faiths, and some funding is specific to Suffolk:</a:t>
            </a:r>
          </a:p>
        </p:txBody>
      </p:sp>
      <p:grpSp>
        <p:nvGrpSpPr>
          <p:cNvPr id="28" name="Group 27">
            <a:extLst>
              <a:ext uri="{FF2B5EF4-FFF2-40B4-BE49-F238E27FC236}">
                <a16:creationId xmlns:a16="http://schemas.microsoft.com/office/drawing/2014/main" id="{48853801-39F4-44F1-B90F-86F5DA1F98FD}"/>
              </a:ext>
            </a:extLst>
          </p:cNvPr>
          <p:cNvGrpSpPr/>
          <p:nvPr/>
        </p:nvGrpSpPr>
        <p:grpSpPr>
          <a:xfrm>
            <a:off x="450000" y="1733551"/>
            <a:ext cx="9780851" cy="1766128"/>
            <a:chOff x="450000" y="3289630"/>
            <a:chExt cx="9780851" cy="1598196"/>
          </a:xfrm>
          <a:solidFill>
            <a:schemeClr val="accent1"/>
          </a:solidFill>
        </p:grpSpPr>
        <p:sp>
          <p:nvSpPr>
            <p:cNvPr id="29" name="TextBox 28">
              <a:extLst>
                <a:ext uri="{FF2B5EF4-FFF2-40B4-BE49-F238E27FC236}">
                  <a16:creationId xmlns:a16="http://schemas.microsoft.com/office/drawing/2014/main" id="{7FEE935B-CADD-48DA-8A4B-E8D1F9B9291F}"/>
                </a:ext>
              </a:extLst>
            </p:cNvPr>
            <p:cNvSpPr txBox="1"/>
            <p:nvPr/>
          </p:nvSpPr>
          <p:spPr bwMode="gray">
            <a:xfrm>
              <a:off x="450000" y="3289630"/>
              <a:ext cx="2256256" cy="1598196"/>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Suffolk Historic Churches Trust (SHCT)</a:t>
              </a:r>
            </a:p>
          </p:txBody>
        </p:sp>
        <p:sp>
          <p:nvSpPr>
            <p:cNvPr id="32" name="TextBox 31">
              <a:extLst>
                <a:ext uri="{FF2B5EF4-FFF2-40B4-BE49-F238E27FC236}">
                  <a16:creationId xmlns:a16="http://schemas.microsoft.com/office/drawing/2014/main" id="{9C82E002-C665-4D17-BCF8-B2A814D75304}"/>
                </a:ext>
              </a:extLst>
            </p:cNvPr>
            <p:cNvSpPr txBox="1"/>
            <p:nvPr/>
          </p:nvSpPr>
          <p:spPr bwMode="gray">
            <a:xfrm>
              <a:off x="2806337" y="3316405"/>
              <a:ext cx="7424514" cy="157142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l"/>
              <a:r>
                <a:rPr lang="en-GB" sz="1100" dirty="0">
                  <a:solidFill>
                    <a:schemeClr val="tx1"/>
                  </a:solidFill>
                </a:rPr>
                <a:t>The SHCT run an event once a year to raise funds. This involves the community cycling around Suffolk between a number of different churches. In the recent past the event has typically raised roughly £150k. Half of this is traditionally set aside to provide grants for churches who require either internal or external building works. The main requirement to acquire funding is that the work should enable the building to be ‘fit for purpose’. There is no upper limit on the overall cost of works and no strict matching requirements</a:t>
              </a:r>
            </a:p>
            <a:p>
              <a:pPr lvl="0" algn="l"/>
              <a:r>
                <a:rPr lang="en-GB" sz="1100" dirty="0">
                  <a:solidFill>
                    <a:schemeClr val="tx1"/>
                  </a:solidFill>
                </a:rPr>
                <a:t>The number of grants broadly matches applications, but rather than suggesting a lack of demand, this points to the self-limiting nature of the trust (i.e. no paid employees or active recruitment activities).</a:t>
              </a:r>
            </a:p>
            <a:p>
              <a:pPr lvl="0" algn="l"/>
              <a:r>
                <a:rPr lang="en-GB" sz="1100" dirty="0">
                  <a:solidFill>
                    <a:schemeClr val="tx1"/>
                  </a:solidFill>
                </a:rPr>
                <a:t>SHCT has indicated a willingness to work with the Taylor Review pilot to ensure there is complementarity of the support offered.</a:t>
              </a:r>
            </a:p>
          </p:txBody>
        </p:sp>
      </p:grpSp>
      <p:grpSp>
        <p:nvGrpSpPr>
          <p:cNvPr id="24" name="Group 23">
            <a:extLst>
              <a:ext uri="{FF2B5EF4-FFF2-40B4-BE49-F238E27FC236}">
                <a16:creationId xmlns:a16="http://schemas.microsoft.com/office/drawing/2014/main" id="{87FCB830-C7C8-40EE-B1DF-B3CC8FD87437}"/>
              </a:ext>
            </a:extLst>
          </p:cNvPr>
          <p:cNvGrpSpPr/>
          <p:nvPr/>
        </p:nvGrpSpPr>
        <p:grpSpPr>
          <a:xfrm>
            <a:off x="449409" y="4213609"/>
            <a:ext cx="9780851" cy="1168672"/>
            <a:chOff x="450000" y="3533034"/>
            <a:chExt cx="9780851" cy="690150"/>
          </a:xfrm>
          <a:solidFill>
            <a:schemeClr val="accent1"/>
          </a:solidFill>
        </p:grpSpPr>
        <p:sp>
          <p:nvSpPr>
            <p:cNvPr id="25" name="TextBox 24">
              <a:extLst>
                <a:ext uri="{FF2B5EF4-FFF2-40B4-BE49-F238E27FC236}">
                  <a16:creationId xmlns:a16="http://schemas.microsoft.com/office/drawing/2014/main" id="{F98C6E1E-CC23-4D0D-BC51-F0E910EC7B21}"/>
                </a:ext>
              </a:extLst>
            </p:cNvPr>
            <p:cNvSpPr txBox="1"/>
            <p:nvPr/>
          </p:nvSpPr>
          <p:spPr bwMode="gray">
            <a:xfrm>
              <a:off x="450000" y="3533034"/>
              <a:ext cx="2256256" cy="690150"/>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Elix initiative</a:t>
              </a:r>
            </a:p>
          </p:txBody>
        </p:sp>
        <p:sp>
          <p:nvSpPr>
            <p:cNvPr id="26" name="TextBox 25">
              <a:extLst>
                <a:ext uri="{FF2B5EF4-FFF2-40B4-BE49-F238E27FC236}">
                  <a16:creationId xmlns:a16="http://schemas.microsoft.com/office/drawing/2014/main" id="{8B030765-ADAE-405F-A3CC-173EDF54837C}"/>
                </a:ext>
              </a:extLst>
            </p:cNvPr>
            <p:cNvSpPr txBox="1"/>
            <p:nvPr/>
          </p:nvSpPr>
          <p:spPr bwMode="gray">
            <a:xfrm>
              <a:off x="2806337" y="3533034"/>
              <a:ext cx="7424514" cy="69015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just">
                <a:lnSpc>
                  <a:spcPct val="110000"/>
                </a:lnSpc>
                <a:spcBef>
                  <a:spcPts val="300"/>
                </a:spcBef>
                <a:spcAft>
                  <a:spcPts val="300"/>
                </a:spcAft>
                <a:buClr>
                  <a:srgbClr val="E83F35"/>
                </a:buClr>
                <a:tabLst>
                  <a:tab pos="215900" algn="l"/>
                </a:tabLst>
              </a:pPr>
              <a:r>
                <a:rPr lang="en-GB" sz="1100" dirty="0">
                  <a:solidFill>
                    <a:srgbClr val="37424A"/>
                  </a:solidFill>
                  <a:latin typeface="Arial" panose="020B0604020202020204" pitchFamily="34" charset="0"/>
                  <a:ea typeface="Arial" panose="020B0604020202020204" pitchFamily="34" charset="0"/>
                </a:rPr>
                <a:t>Until recently there was the ELIX initiative to help with maintaining guttering and downpipes. </a:t>
              </a: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This had two elements: a s</a:t>
              </a:r>
              <a:r>
                <a:rPr lang="en-GB" sz="1100" dirty="0">
                  <a:solidFill>
                    <a:srgbClr val="37424A"/>
                  </a:solidFill>
                  <a:latin typeface="Arial" panose="020B0604020202020204" pitchFamily="34" charset="0"/>
                  <a:ea typeface="Arial" panose="020B0604020202020204" pitchFamily="34" charset="0"/>
                </a:rPr>
                <a:t>mall grants funded through the SHCT (60% of costs), and a central maintenance contractor commissioned through the Diocese. </a:t>
              </a:r>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It was felt that there is now other support for finding contractors that can serve this purpose. There is the Fund Finder website which the Diocese pays a subscription for, and the National Churches Trust MaintenanceBooker tool. Part of the aim of ELIX was to build a culture of routine maintenance. However there is a concern that this would not continue without the incentive of ongoing financial support like that provided through the Taylor pilot. </a:t>
              </a:r>
            </a:p>
          </p:txBody>
        </p:sp>
      </p:grpSp>
      <p:grpSp>
        <p:nvGrpSpPr>
          <p:cNvPr id="27" name="Group 26">
            <a:extLst>
              <a:ext uri="{FF2B5EF4-FFF2-40B4-BE49-F238E27FC236}">
                <a16:creationId xmlns:a16="http://schemas.microsoft.com/office/drawing/2014/main" id="{B1690A58-7FA2-4459-91D3-BD9F2DCF90A2}"/>
              </a:ext>
            </a:extLst>
          </p:cNvPr>
          <p:cNvGrpSpPr/>
          <p:nvPr/>
        </p:nvGrpSpPr>
        <p:grpSpPr>
          <a:xfrm>
            <a:off x="449404" y="3562033"/>
            <a:ext cx="9780851" cy="589220"/>
            <a:chOff x="450000" y="3533034"/>
            <a:chExt cx="9780851" cy="690150"/>
          </a:xfrm>
          <a:solidFill>
            <a:schemeClr val="accent1"/>
          </a:solidFill>
        </p:grpSpPr>
        <p:sp>
          <p:nvSpPr>
            <p:cNvPr id="30" name="TextBox 29">
              <a:extLst>
                <a:ext uri="{FF2B5EF4-FFF2-40B4-BE49-F238E27FC236}">
                  <a16:creationId xmlns:a16="http://schemas.microsoft.com/office/drawing/2014/main" id="{E47AF15F-947B-4550-9447-14098C866284}"/>
                </a:ext>
              </a:extLst>
            </p:cNvPr>
            <p:cNvSpPr txBox="1"/>
            <p:nvPr/>
          </p:nvSpPr>
          <p:spPr bwMode="gray">
            <a:xfrm>
              <a:off x="450000" y="3533034"/>
              <a:ext cx="2256256" cy="690150"/>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Methodist Connexional Fund</a:t>
              </a:r>
            </a:p>
          </p:txBody>
        </p:sp>
        <p:sp>
          <p:nvSpPr>
            <p:cNvPr id="33" name="TextBox 32">
              <a:extLst>
                <a:ext uri="{FF2B5EF4-FFF2-40B4-BE49-F238E27FC236}">
                  <a16:creationId xmlns:a16="http://schemas.microsoft.com/office/drawing/2014/main" id="{D1CE0A25-28F8-446B-8AE4-716E55C3B69F}"/>
                </a:ext>
              </a:extLst>
            </p:cNvPr>
            <p:cNvSpPr txBox="1"/>
            <p:nvPr/>
          </p:nvSpPr>
          <p:spPr bwMode="gray">
            <a:xfrm>
              <a:off x="2806337" y="3533034"/>
              <a:ext cx="7424514" cy="690150"/>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just">
                <a:lnSpc>
                  <a:spcPct val="110000"/>
                </a:lnSpc>
                <a:spcBef>
                  <a:spcPts val="300"/>
                </a:spcBef>
                <a:spcAft>
                  <a:spcPts val="300"/>
                </a:spcAft>
                <a:buClr>
                  <a:srgbClr val="E83F35"/>
                </a:buClr>
                <a:tabLst>
                  <a:tab pos="215900" algn="l"/>
                </a:tabLst>
              </a:pPr>
              <a:r>
                <a:rPr lang="en-GB" sz="1100" dirty="0">
                  <a:solidFill>
                    <a:schemeClr val="tx1"/>
                  </a:solidFill>
                  <a:latin typeface="Arial" panose="020B0604020202020204" pitchFamily="34" charset="0"/>
                  <a:cs typeface="Times New Roman" panose="02020603050405020304" pitchFamily="18" charset="0"/>
                </a:rPr>
                <a:t>The Methodist Church has a connexional fund, made up of donations from wealthier churches, which provides financial support to other less wealthy churches. The fund has a £200k limit and is focussed towards the missional aspect of the church (i.e. it need not only be used for buildings).</a:t>
              </a:r>
            </a:p>
          </p:txBody>
        </p:sp>
      </p:grpSp>
      <p:sp>
        <p:nvSpPr>
          <p:cNvPr id="36" name="Icon">
            <a:extLst>
              <a:ext uri="{FF2B5EF4-FFF2-40B4-BE49-F238E27FC236}">
                <a16:creationId xmlns:a16="http://schemas.microsoft.com/office/drawing/2014/main" id="{2E350306-4171-4B5F-B229-A9E9E57B2931}"/>
              </a:ext>
            </a:extLst>
          </p:cNvPr>
          <p:cNvSpPr>
            <a:spLocks noChangeAspect="1" noEditPoints="1"/>
          </p:cNvSpPr>
          <p:nvPr/>
        </p:nvSpPr>
        <p:spPr bwMode="auto">
          <a:xfrm>
            <a:off x="663654" y="1290733"/>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 name="Icon">
            <a:extLst>
              <a:ext uri="{FF2B5EF4-FFF2-40B4-BE49-F238E27FC236}">
                <a16:creationId xmlns:a16="http://schemas.microsoft.com/office/drawing/2014/main" id="{59C7ACF4-5CF6-4AAF-82EF-152C36A9606C}"/>
              </a:ext>
            </a:extLst>
          </p:cNvPr>
          <p:cNvSpPr>
            <a:spLocks noChangeAspect="1" noEditPoints="1"/>
          </p:cNvSpPr>
          <p:nvPr/>
        </p:nvSpPr>
        <p:spPr bwMode="auto">
          <a:xfrm>
            <a:off x="9861211" y="1311202"/>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9" name="Icon">
            <a:extLst>
              <a:ext uri="{FF2B5EF4-FFF2-40B4-BE49-F238E27FC236}">
                <a16:creationId xmlns:a16="http://schemas.microsoft.com/office/drawing/2014/main" id="{32073F35-305A-4B33-98FF-3DC16E0A7A30}"/>
              </a:ext>
            </a:extLst>
          </p:cNvPr>
          <p:cNvSpPr>
            <a:spLocks noChangeAspect="1" noEditPoints="1"/>
          </p:cNvSpPr>
          <p:nvPr/>
        </p:nvSpPr>
        <p:spPr bwMode="auto">
          <a:xfrm>
            <a:off x="9841178" y="6472026"/>
            <a:ext cx="204252" cy="252864"/>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grpSp>
        <p:nvGrpSpPr>
          <p:cNvPr id="31" name="Group 30">
            <a:extLst>
              <a:ext uri="{FF2B5EF4-FFF2-40B4-BE49-F238E27FC236}">
                <a16:creationId xmlns:a16="http://schemas.microsoft.com/office/drawing/2014/main" id="{5133B3EC-FC0A-440F-8A44-4A53D00236C8}"/>
              </a:ext>
            </a:extLst>
          </p:cNvPr>
          <p:cNvGrpSpPr/>
          <p:nvPr/>
        </p:nvGrpSpPr>
        <p:grpSpPr>
          <a:xfrm>
            <a:off x="449409" y="5444637"/>
            <a:ext cx="9780851" cy="720392"/>
            <a:chOff x="450000" y="3533033"/>
            <a:chExt cx="9780851" cy="410389"/>
          </a:xfrm>
          <a:solidFill>
            <a:schemeClr val="accent1"/>
          </a:solidFill>
        </p:grpSpPr>
        <p:sp>
          <p:nvSpPr>
            <p:cNvPr id="34" name="TextBox 33">
              <a:extLst>
                <a:ext uri="{FF2B5EF4-FFF2-40B4-BE49-F238E27FC236}">
                  <a16:creationId xmlns:a16="http://schemas.microsoft.com/office/drawing/2014/main" id="{A578916C-345A-4464-B08D-A43C071DA012}"/>
                </a:ext>
              </a:extLst>
            </p:cNvPr>
            <p:cNvSpPr txBox="1"/>
            <p:nvPr/>
          </p:nvSpPr>
          <p:spPr bwMode="gray">
            <a:xfrm>
              <a:off x="450000" y="3533034"/>
              <a:ext cx="2256256" cy="410388"/>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Church of England Diocese Office</a:t>
              </a:r>
            </a:p>
          </p:txBody>
        </p:sp>
        <p:sp>
          <p:nvSpPr>
            <p:cNvPr id="35" name="TextBox 34">
              <a:extLst>
                <a:ext uri="{FF2B5EF4-FFF2-40B4-BE49-F238E27FC236}">
                  <a16:creationId xmlns:a16="http://schemas.microsoft.com/office/drawing/2014/main" id="{687E593B-87C5-4EB1-98F3-D2299037F6BF}"/>
                </a:ext>
              </a:extLst>
            </p:cNvPr>
            <p:cNvSpPr txBox="1"/>
            <p:nvPr/>
          </p:nvSpPr>
          <p:spPr bwMode="gray">
            <a:xfrm>
              <a:off x="2806337" y="3533033"/>
              <a:ext cx="7424514" cy="410388"/>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lvl="0" algn="l"/>
              <a:r>
                <a:rPr lang="en-GB" sz="1100" dirty="0">
                  <a:solidFill>
                    <a:schemeClr val="tx1"/>
                  </a:solidFill>
                  <a:latin typeface="Arial" panose="020B0604020202020204" pitchFamily="34" charset="0"/>
                  <a:cs typeface="Times New Roman" panose="02020603050405020304" pitchFamily="18" charset="0"/>
                </a:rPr>
                <a:t>T</a:t>
              </a:r>
              <a:r>
                <a:rPr lang="en-GB" sz="1100" dirty="0">
                  <a:solidFill>
                    <a:schemeClr val="tx1"/>
                  </a:solidFill>
                </a:rPr>
                <a:t>he Diocese office provides a certain level of support to listed places of worship: the DAC meet to assess applications for permission to undertake works through its planning authority function, a subscription to the Fund Finder website which churches can use, 1.5 FTEs who give support to projects where they can, and the Diocese have started doing drop-in Q&amp;A sessions to provide face-to-face support.</a:t>
              </a:r>
              <a:r>
                <a:rPr lang="en-GB" sz="1100" dirty="0"/>
                <a:t>to build understanding. </a:t>
              </a:r>
            </a:p>
          </p:txBody>
        </p:sp>
      </p:grpSp>
      <p:grpSp>
        <p:nvGrpSpPr>
          <p:cNvPr id="40" name="Group 39">
            <a:extLst>
              <a:ext uri="{FF2B5EF4-FFF2-40B4-BE49-F238E27FC236}">
                <a16:creationId xmlns:a16="http://schemas.microsoft.com/office/drawing/2014/main" id="{18DC4AF7-FBC9-48FB-8CA3-1C590BE433F0}"/>
              </a:ext>
            </a:extLst>
          </p:cNvPr>
          <p:cNvGrpSpPr/>
          <p:nvPr/>
        </p:nvGrpSpPr>
        <p:grpSpPr>
          <a:xfrm>
            <a:off x="449409" y="6227385"/>
            <a:ext cx="9780851" cy="589220"/>
            <a:chOff x="450000" y="3533033"/>
            <a:chExt cx="9780851" cy="410389"/>
          </a:xfrm>
          <a:solidFill>
            <a:schemeClr val="accent1"/>
          </a:solidFill>
        </p:grpSpPr>
        <p:sp>
          <p:nvSpPr>
            <p:cNvPr id="41" name="TextBox 40">
              <a:extLst>
                <a:ext uri="{FF2B5EF4-FFF2-40B4-BE49-F238E27FC236}">
                  <a16:creationId xmlns:a16="http://schemas.microsoft.com/office/drawing/2014/main" id="{A4DA9BD0-7234-44F4-9F5E-58DC3CC2F2E9}"/>
                </a:ext>
              </a:extLst>
            </p:cNvPr>
            <p:cNvSpPr txBox="1"/>
            <p:nvPr/>
          </p:nvSpPr>
          <p:spPr bwMode="gray">
            <a:xfrm>
              <a:off x="450000" y="3533034"/>
              <a:ext cx="2256256" cy="410388"/>
            </a:xfrm>
            <a:prstGeom prst="rect">
              <a:avLst/>
            </a:prstGeom>
            <a:grpFill/>
            <a:ln w="12700">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r>
                <a:rPr lang="en-GB" dirty="0"/>
                <a:t>Other</a:t>
              </a:r>
            </a:p>
          </p:txBody>
        </p:sp>
        <p:sp>
          <p:nvSpPr>
            <p:cNvPr id="42" name="TextBox 41">
              <a:extLst>
                <a:ext uri="{FF2B5EF4-FFF2-40B4-BE49-F238E27FC236}">
                  <a16:creationId xmlns:a16="http://schemas.microsoft.com/office/drawing/2014/main" id="{0B3BD629-A9E8-4CA5-8BEF-75F813163EF6}"/>
                </a:ext>
              </a:extLst>
            </p:cNvPr>
            <p:cNvSpPr txBox="1"/>
            <p:nvPr/>
          </p:nvSpPr>
          <p:spPr bwMode="gray">
            <a:xfrm>
              <a:off x="2806337" y="3533033"/>
              <a:ext cx="7424514" cy="410388"/>
            </a:xfrm>
            <a:prstGeom prst="rect">
              <a:avLst/>
            </a:prstGeom>
            <a:noFill/>
            <a:ln w="28575">
              <a:solidFill>
                <a:schemeClr val="accent1"/>
              </a:solidFill>
            </a:ln>
          </p:spPr>
          <p:txBody>
            <a:bodyPr wrap="square" lIns="72000" tIns="72000" rIns="72000" bIns="72000" rtlCol="0" anchor="ctr" anchorCtr="0">
              <a:noAutofit/>
            </a:bodyPr>
            <a:lstStyle>
              <a:defPPr>
                <a:defRPr lang="en-GB"/>
              </a:defPPr>
              <a:lvl1pPr marR="0" lvl="0" algn="ctr" fontAlgn="auto">
                <a:lnSpc>
                  <a:spcPct val="100000"/>
                </a:lnSpc>
                <a:buClrTx/>
                <a:buSzTx/>
                <a:tabLst/>
                <a:defRPr kumimoji="0" b="0" i="0" u="none" strike="noStrike" cap="none" spc="0" normalizeH="0" baseline="0">
                  <a:ln>
                    <a:noFill/>
                  </a:ln>
                  <a:solidFill>
                    <a:prstClr val="white"/>
                  </a:solidFill>
                  <a:effectLst/>
                  <a:uLnTx/>
                  <a:uFillTx/>
                  <a:latin typeface="Arial"/>
                </a:defRPr>
              </a:lvl1pPr>
            </a:lstStyle>
            <a:p>
              <a:pPr algn="l"/>
              <a:r>
                <a:rPr lang="en-GB" sz="1100" dirty="0">
                  <a:solidFill>
                    <a:srgbClr val="37424A"/>
                  </a:solidFill>
                  <a:latin typeface="Arial" panose="020B0604020202020204" pitchFamily="34" charset="0"/>
                  <a:ea typeface="Arial" panose="020B0604020202020204" pitchFamily="34" charset="0"/>
                  <a:cs typeface="Times New Roman" panose="02020603050405020304" pitchFamily="18" charset="0"/>
                </a:rPr>
                <a:t>NLHF typically provide grants for major works, although as previously mentioned specific funding is no longer ring-fenced for listed places of worship. </a:t>
              </a:r>
              <a:r>
                <a:rPr lang="en-GB" sz="1100" dirty="0">
                  <a:solidFill>
                    <a:schemeClr val="tx1"/>
                  </a:solidFill>
                  <a:latin typeface="Arial" panose="020B0604020202020204" pitchFamily="34" charset="0"/>
                  <a:ea typeface="Arial" panose="020B0604020202020204" pitchFamily="34" charset="0"/>
                  <a:cs typeface="Times New Roman" panose="02020603050405020304" pitchFamily="18" charset="0"/>
                </a:rPr>
                <a:t>Listed places of worship also </a:t>
              </a:r>
              <a:r>
                <a:rPr lang="en-GB" sz="1100" dirty="0">
                  <a:solidFill>
                    <a:schemeClr val="tx1"/>
                  </a:solidFill>
                </a:rPr>
                <a:t>receive advice through their Quinquennial Inspections, and the architects they work with.</a:t>
              </a:r>
            </a:p>
          </p:txBody>
        </p:sp>
      </p:grpSp>
    </p:spTree>
    <p:extLst>
      <p:ext uri="{BB962C8B-B14F-4D97-AF65-F5344CB8AC3E}">
        <p14:creationId xmlns:p14="http://schemas.microsoft.com/office/powerpoint/2010/main" val="123236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noFill/>
        </p:spPr>
        <p:txBody>
          <a:bodyPr/>
          <a:lstStyle/>
          <a:p>
            <a:r>
              <a:rPr lang="en-GB" dirty="0"/>
              <a:t>The Taylor Review Pilot was launched in September 2018 and needs a robust evaluation to maximise learning</a:t>
            </a:r>
          </a:p>
        </p:txBody>
      </p:sp>
      <p:sp>
        <p:nvSpPr>
          <p:cNvPr id="608" name="AutoShape 3"/>
          <p:cNvSpPr>
            <a:spLocks noChangeArrowheads="1"/>
          </p:cNvSpPr>
          <p:nvPr/>
        </p:nvSpPr>
        <p:spPr bwMode="gray">
          <a:xfrm rot="5400000">
            <a:off x="5268602" y="1232889"/>
            <a:ext cx="156195" cy="9791700"/>
          </a:xfrm>
          <a:prstGeom prst="homePlate">
            <a:avLst>
              <a:gd name="adj" fmla="val 100000"/>
            </a:avLst>
          </a:prstGeom>
          <a:solidFill>
            <a:schemeClr val="accent1"/>
          </a:solidFill>
          <a:ln>
            <a:noFill/>
          </a:ln>
          <a:effectLst/>
          <a:extLst/>
        </p:spPr>
        <p:txBody>
          <a:bodyPr wrap="none" lIns="54000" tIns="54000" rIns="54000" bIns="54000"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400" b="0" i="0" u="none" strike="noStrike" kern="1200" cap="none" spc="0" normalizeH="0" baseline="0" noProof="0" dirty="0">
              <a:ln>
                <a:noFill/>
              </a:ln>
              <a:solidFill>
                <a:srgbClr val="37424A"/>
              </a:solidFill>
              <a:effectLst/>
              <a:uLnTx/>
              <a:uFillTx/>
              <a:latin typeface="Arial"/>
              <a:ea typeface="+mn-ea"/>
              <a:cs typeface="+mn-cs"/>
            </a:endParaRPr>
          </a:p>
        </p:txBody>
      </p:sp>
      <p:grpSp>
        <p:nvGrpSpPr>
          <p:cNvPr id="599" name="Group 598"/>
          <p:cNvGrpSpPr/>
          <p:nvPr/>
        </p:nvGrpSpPr>
        <p:grpSpPr bwMode="gray">
          <a:xfrm>
            <a:off x="449263" y="1283579"/>
            <a:ext cx="4786313" cy="4679070"/>
            <a:chOff x="442913" y="1341439"/>
            <a:chExt cx="5562000" cy="4679070"/>
          </a:xfrm>
        </p:grpSpPr>
        <p:sp>
          <p:nvSpPr>
            <p:cNvPr id="600" name="TextBox 599"/>
            <p:cNvSpPr txBox="1"/>
            <p:nvPr/>
          </p:nvSpPr>
          <p:spPr bwMode="gray">
            <a:xfrm>
              <a:off x="442913" y="1341439"/>
              <a:ext cx="5562000" cy="55361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The Taylor Review recommended ways to enhance the sustainability of listed places of worship</a:t>
              </a:r>
            </a:p>
          </p:txBody>
        </p:sp>
        <p:sp>
          <p:nvSpPr>
            <p:cNvPr id="601" name="TextBox 600"/>
            <p:cNvSpPr txBox="1"/>
            <p:nvPr/>
          </p:nvSpPr>
          <p:spPr bwMode="gray">
            <a:xfrm>
              <a:off x="442913" y="1919060"/>
              <a:ext cx="5562000" cy="4101449"/>
            </a:xfrm>
            <a:prstGeom prst="rect">
              <a:avLst/>
            </a:prstGeom>
            <a:noFill/>
            <a:ln w="12700">
              <a:solidFill>
                <a:schemeClr val="accent3"/>
              </a:solidFill>
            </a:ln>
          </p:spPr>
          <p:txBody>
            <a:bodyPr wrap="square" lIns="72000" tIns="72000" rIns="72000" bIns="72000" rtlCol="0" anchor="ctr">
              <a:noAutofit/>
            </a:bodyPr>
            <a:lstStyle/>
            <a:p>
              <a:pPr lvl="1">
                <a:buClr>
                  <a:srgbClr val="E83F35"/>
                </a:buClr>
              </a:pPr>
              <a:r>
                <a:rPr kumimoji="0" lang="en-GB" sz="1300" b="0" i="0" u="none" strike="noStrike" kern="1200" cap="none" spc="0" normalizeH="0" baseline="0" noProof="0" dirty="0">
                  <a:ln>
                    <a:noFill/>
                  </a:ln>
                  <a:solidFill>
                    <a:srgbClr val="37424A"/>
                  </a:solidFill>
                  <a:effectLst/>
                  <a:uLnTx/>
                  <a:uFillTx/>
                  <a:latin typeface="Arial"/>
                  <a:ea typeface="+mn-ea"/>
                  <a:cs typeface="+mn-cs"/>
                </a:rPr>
                <a:t>The Taylor Review assessed the sustainability of Church of England churches and cathedrals</a:t>
              </a:r>
              <a:r>
                <a:rPr lang="en-GB" sz="1300" dirty="0">
                  <a:solidFill>
                    <a:srgbClr val="37424A"/>
                  </a:solidFill>
                </a:rPr>
                <a:t>. The Review was undertaken independently by Bernard Taylor for DCMS, with the findings published in December 2017.</a:t>
              </a:r>
            </a:p>
            <a:p>
              <a:pPr marL="0" lvl="1" indent="0">
                <a:buClr>
                  <a:srgbClr val="E83F35"/>
                </a:buClr>
                <a:buNone/>
              </a:pPr>
              <a:endParaRPr lang="en-GB" sz="1300" dirty="0">
                <a:solidFill>
                  <a:srgbClr val="37424A"/>
                </a:solidFill>
              </a:endParaRPr>
            </a:p>
            <a:p>
              <a:pPr lvl="1">
                <a:buClr>
                  <a:srgbClr val="E83F35"/>
                </a:buClr>
              </a:pPr>
              <a:r>
                <a:rPr kumimoji="0" lang="en-GB" sz="1300" b="0" i="0" u="none" strike="noStrike" kern="1200" cap="none" spc="0" normalizeH="0" baseline="0" noProof="0" dirty="0">
                  <a:ln>
                    <a:noFill/>
                  </a:ln>
                  <a:solidFill>
                    <a:srgbClr val="37424A"/>
                  </a:solidFill>
                  <a:effectLst/>
                  <a:uLnTx/>
                  <a:uFillTx/>
                  <a:latin typeface="Arial"/>
                  <a:ea typeface="+mn-ea"/>
                  <a:cs typeface="+mn-cs"/>
                </a:rPr>
                <a:t>The Taylor Review made a number of recommendations to </a:t>
              </a:r>
              <a:r>
                <a:rPr kumimoji="0" lang="en-GB" sz="1300" b="0" i="0" u="none" strike="noStrike" kern="1200" cap="none" spc="0" normalizeH="0" baseline="0" noProof="0" dirty="0">
                  <a:ln>
                    <a:noFill/>
                  </a:ln>
                  <a:effectLst/>
                  <a:uLnTx/>
                  <a:uFillTx/>
                  <a:latin typeface="Arial"/>
                  <a:ea typeface="+mn-ea"/>
                  <a:cs typeface="+mn-cs"/>
                </a:rPr>
                <a:t>improve the </a:t>
              </a:r>
              <a:r>
                <a:rPr kumimoji="0" lang="en-GB" sz="1300" b="0" i="0" u="none" strike="noStrike" kern="1200" cap="none" spc="0" normalizeH="0" baseline="0" noProof="0" dirty="0">
                  <a:ln>
                    <a:noFill/>
                  </a:ln>
                  <a:solidFill>
                    <a:srgbClr val="37424A"/>
                  </a:solidFill>
                  <a:effectLst/>
                  <a:uLnTx/>
                  <a:uFillTx/>
                  <a:latin typeface="Arial"/>
                  <a:ea typeface="+mn-ea"/>
                  <a:cs typeface="+mn-cs"/>
                </a:rPr>
                <a:t>sustainability </a:t>
              </a:r>
              <a:r>
                <a:rPr kumimoji="0" lang="en-GB" sz="1300" b="0" i="0" u="none" strike="noStrike" kern="1200" cap="none" spc="0" normalizeH="0" baseline="0" noProof="0" dirty="0">
                  <a:ln>
                    <a:noFill/>
                  </a:ln>
                  <a:effectLst/>
                  <a:uLnTx/>
                  <a:uFillTx/>
                  <a:latin typeface="Arial"/>
                  <a:ea typeface="+mn-ea"/>
                  <a:cs typeface="+mn-cs"/>
                </a:rPr>
                <a:t>of </a:t>
              </a:r>
              <a:r>
                <a:rPr lang="en-GB" sz="1300" dirty="0">
                  <a:latin typeface="Arial"/>
                </a:rPr>
                <a:t>listed </a:t>
              </a:r>
              <a:r>
                <a:rPr kumimoji="0" lang="en-GB" sz="1300" b="0" i="0" u="none" strike="noStrike" kern="1200" cap="none" spc="0" normalizeH="0" baseline="0" noProof="0" dirty="0">
                  <a:ln>
                    <a:noFill/>
                  </a:ln>
                  <a:solidFill>
                    <a:srgbClr val="37424A"/>
                  </a:solidFill>
                  <a:effectLst/>
                  <a:uLnTx/>
                  <a:uFillTx/>
                  <a:latin typeface="Arial"/>
                  <a:ea typeface="+mn-ea"/>
                  <a:cs typeface="+mn-cs"/>
                </a:rPr>
                <a:t>places of worship. Central to these were:</a:t>
              </a:r>
            </a:p>
            <a:p>
              <a:pPr lvl="2">
                <a:buClr>
                  <a:srgbClr val="E83F35"/>
                </a:buClr>
              </a:pPr>
              <a:r>
                <a:rPr lang="en-GB" sz="1300" dirty="0">
                  <a:solidFill>
                    <a:srgbClr val="37424A"/>
                  </a:solidFill>
                  <a:latin typeface="Arial"/>
                </a:rPr>
                <a:t>support officers to help places of worship with the maintenance of their buildings and with engaging their local communities;</a:t>
              </a:r>
            </a:p>
            <a:p>
              <a:pPr lvl="2">
                <a:buClr>
                  <a:srgbClr val="E83F35"/>
                </a:buClr>
              </a:pPr>
              <a:r>
                <a:rPr lang="en-GB" sz="1300" dirty="0">
                  <a:solidFill>
                    <a:srgbClr val="37424A"/>
                  </a:solidFill>
                  <a:latin typeface="Arial"/>
                </a:rPr>
                <a:t>funds to help with the costs of minor and major repairs.</a:t>
              </a:r>
            </a:p>
            <a:p>
              <a:pPr marL="180975" lvl="2" indent="0">
                <a:buClr>
                  <a:srgbClr val="E83F35"/>
                </a:buClr>
                <a:buNone/>
              </a:pPr>
              <a:endParaRPr lang="en-GB" sz="1300" dirty="0">
                <a:solidFill>
                  <a:srgbClr val="37424A"/>
                </a:solidFill>
                <a:latin typeface="Arial"/>
              </a:endParaRPr>
            </a:p>
            <a:p>
              <a:pPr lvl="1">
                <a:buSzPct val="100000"/>
                <a:buFont typeface="Wingdings" panose="05000000000000000000" pitchFamily="2" charset="2"/>
                <a:buChar char="§"/>
              </a:pPr>
              <a:r>
                <a:rPr kumimoji="0" lang="en-GB" sz="1300" strike="noStrike" kern="1200" spc="0" normalizeH="0" baseline="0" noProof="0" dirty="0">
                  <a:ln>
                    <a:noFill/>
                  </a:ln>
                  <a:solidFill>
                    <a:srgbClr val="37424A"/>
                  </a:solidFill>
                  <a:effectLst/>
                  <a:uLnTx/>
                  <a:uFillTx/>
                  <a:latin typeface="Arial"/>
                  <a:ea typeface="+mn-ea"/>
                  <a:cs typeface="+mn-cs"/>
                </a:rPr>
                <a:t>The Review recommended that these </a:t>
              </a:r>
              <a:r>
                <a:rPr kumimoji="0" lang="en-GB" sz="1300" strike="noStrike" kern="1200" spc="0" normalizeH="0" baseline="0" noProof="0" dirty="0">
                  <a:ln>
                    <a:noFill/>
                  </a:ln>
                  <a:effectLst/>
                  <a:uLnTx/>
                  <a:uFillTx/>
                  <a:latin typeface="Arial"/>
                  <a:ea typeface="+mn-ea"/>
                  <a:cs typeface="+mn-cs"/>
                </a:rPr>
                <a:t>approaches </a:t>
              </a:r>
              <a:r>
                <a:rPr lang="en-GB" sz="1300" dirty="0">
                  <a:latin typeface="Arial"/>
                </a:rPr>
                <a:t>are</a:t>
              </a:r>
              <a:r>
                <a:rPr kumimoji="0" lang="en-GB" sz="1300" strike="noStrike" kern="1200" spc="0" normalizeH="0" baseline="0" noProof="0" dirty="0">
                  <a:ln>
                    <a:noFill/>
                  </a:ln>
                  <a:effectLst/>
                  <a:uLnTx/>
                  <a:uFillTx/>
                  <a:latin typeface="Arial"/>
                  <a:ea typeface="+mn-ea"/>
                  <a:cs typeface="+mn-cs"/>
                </a:rPr>
                <a:t> </a:t>
              </a:r>
              <a:r>
                <a:rPr kumimoji="0" lang="en-GB" sz="1300" strike="noStrike" kern="1200" spc="0" normalizeH="0" baseline="0" noProof="0" dirty="0">
                  <a:ln>
                    <a:noFill/>
                  </a:ln>
                  <a:solidFill>
                    <a:srgbClr val="37424A"/>
                  </a:solidFill>
                  <a:effectLst/>
                  <a:uLnTx/>
                  <a:uFillTx/>
                  <a:latin typeface="Arial"/>
                  <a:ea typeface="+mn-ea"/>
                  <a:cs typeface="+mn-cs"/>
                </a:rPr>
                <a:t>piloted to test their implementation and build the evidence base to inform consideration of any roll-out of the approach.</a:t>
              </a:r>
              <a:endParaRPr kumimoji="0" lang="en-GB" sz="1300" strike="noStrike" kern="1200" spc="0" normalizeH="0" baseline="0" noProof="0" dirty="0">
                <a:ln>
                  <a:noFill/>
                </a:ln>
                <a:effectLst/>
                <a:uLnTx/>
                <a:uFillTx/>
                <a:latin typeface="Arial" panose="020B0604020202020204" pitchFamily="34" charset="0"/>
                <a:ea typeface="+mn-ea"/>
                <a:cs typeface="+mn-cs"/>
              </a:endParaRPr>
            </a:p>
          </p:txBody>
        </p:sp>
      </p:grpSp>
      <p:grpSp>
        <p:nvGrpSpPr>
          <p:cNvPr id="13" name="Group 12"/>
          <p:cNvGrpSpPr/>
          <p:nvPr/>
        </p:nvGrpSpPr>
        <p:grpSpPr bwMode="gray">
          <a:xfrm>
            <a:off x="5456238" y="1283579"/>
            <a:ext cx="4786313" cy="4679071"/>
            <a:chOff x="442913" y="1341439"/>
            <a:chExt cx="5562000" cy="4679071"/>
          </a:xfrm>
        </p:grpSpPr>
        <p:sp>
          <p:nvSpPr>
            <p:cNvPr id="14" name="TextBox 13"/>
            <p:cNvSpPr txBox="1"/>
            <p:nvPr/>
          </p:nvSpPr>
          <p:spPr bwMode="gray">
            <a:xfrm>
              <a:off x="442913" y="1341439"/>
              <a:ext cx="5562000" cy="553612"/>
            </a:xfrm>
            <a:prstGeom prst="rect">
              <a:avLst/>
            </a:prstGeom>
            <a:solidFill>
              <a:schemeClr val="accent3"/>
            </a:solidFill>
            <a:ln w="12700">
              <a:solidFill>
                <a:schemeClr val="accent3"/>
              </a:solidFill>
            </a:ln>
          </p:spPr>
          <p:txBody>
            <a:bodyPr wrap="square" lIns="72000" tIns="72000" rIns="72000" bIns="72000" rtlCol="0" anchor="ctr" anchorCtr="0">
              <a:noAutofit/>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The Taylor Review Pilot in Greater Manchester and Suffolk aims to provide valuable learning</a:t>
              </a:r>
            </a:p>
          </p:txBody>
        </p:sp>
        <p:sp>
          <p:nvSpPr>
            <p:cNvPr id="15" name="TextBox 14"/>
            <p:cNvSpPr txBox="1"/>
            <p:nvPr/>
          </p:nvSpPr>
          <p:spPr bwMode="gray">
            <a:xfrm>
              <a:off x="442913" y="1919060"/>
              <a:ext cx="5562000" cy="4101450"/>
            </a:xfrm>
            <a:prstGeom prst="rect">
              <a:avLst/>
            </a:prstGeom>
            <a:noFill/>
            <a:ln w="12700">
              <a:solidFill>
                <a:schemeClr val="accent3"/>
              </a:solidFill>
            </a:ln>
          </p:spPr>
          <p:txBody>
            <a:bodyPr wrap="square" lIns="72000" tIns="72000" rIns="72000" bIns="72000" rtlCol="0" anchor="ctr">
              <a:noAutofit/>
            </a:bodyPr>
            <a:lstStyle/>
            <a:p>
              <a:pPr lvl="1">
                <a:buClr>
                  <a:srgbClr val="E83F35"/>
                </a:buClr>
              </a:pPr>
              <a:r>
                <a:rPr lang="en-GB" sz="1300" dirty="0">
                  <a:solidFill>
                    <a:srgbClr val="37424A"/>
                  </a:solidFill>
                </a:rPr>
                <a:t>The Taylor Review Pilot (henceforth ‘the pilot’) is being undertaken in Greater Manchester and Suffolk to test some of the Review’s recommendations in both urban and rural settings. Listed places of worship from all faiths and denominations are eligible for support. The pilot is running from September 2018 to March 2020.</a:t>
              </a:r>
            </a:p>
            <a:p>
              <a:pPr marL="0" lvl="1" indent="0">
                <a:buClr>
                  <a:srgbClr val="E83F35"/>
                </a:buClr>
                <a:buNone/>
              </a:pPr>
              <a:endParaRPr lang="en-GB" sz="1300" dirty="0">
                <a:solidFill>
                  <a:srgbClr val="37424A"/>
                </a:solidFill>
              </a:endParaRPr>
            </a:p>
            <a:p>
              <a:pPr lvl="1">
                <a:buClr>
                  <a:srgbClr val="E83F35"/>
                </a:buClr>
              </a:pPr>
              <a:r>
                <a:rPr lang="en-GB" sz="1300" dirty="0">
                  <a:solidFill>
                    <a:srgbClr val="37424A"/>
                  </a:solidFill>
                  <a:latin typeface="Arial"/>
                </a:rPr>
                <a:t>The pilot involves:</a:t>
              </a:r>
            </a:p>
            <a:p>
              <a:pPr lvl="2">
                <a:buClr>
                  <a:srgbClr val="E83F35"/>
                </a:buClr>
              </a:pPr>
              <a:r>
                <a:rPr lang="en-GB" sz="1300" dirty="0">
                  <a:solidFill>
                    <a:srgbClr val="37424A"/>
                  </a:solidFill>
                </a:rPr>
                <a:t>A minor repair fund for small-scale maintenance and repairs (£500,000 per annum);</a:t>
              </a:r>
            </a:p>
            <a:p>
              <a:pPr lvl="2">
                <a:buClr>
                  <a:srgbClr val="E83F35"/>
                </a:buClr>
              </a:pPr>
              <a:r>
                <a:rPr lang="en-GB" sz="1300" dirty="0">
                  <a:solidFill>
                    <a:srgbClr val="37424A"/>
                  </a:solidFill>
                  <a:latin typeface="Arial"/>
                </a:rPr>
                <a:t>Fabric Support Officers (FSO) to provide expert knowledge and guidance to help enable places of worship to maintain their buildings;</a:t>
              </a:r>
            </a:p>
            <a:p>
              <a:pPr lvl="2">
                <a:buClr>
                  <a:srgbClr val="E83F35"/>
                </a:buClr>
              </a:pPr>
              <a:r>
                <a:rPr lang="en-GB" sz="1300" dirty="0">
                  <a:solidFill>
                    <a:srgbClr val="37424A"/>
                  </a:solidFill>
                  <a:latin typeface="Arial"/>
                </a:rPr>
                <a:t>Community Development Advisers (CDA) to help enable places of worship to engage their local communities; and</a:t>
              </a:r>
            </a:p>
            <a:p>
              <a:pPr lvl="2">
                <a:buClr>
                  <a:srgbClr val="E83F35"/>
                </a:buClr>
              </a:pPr>
              <a:r>
                <a:rPr lang="en-GB" sz="1300" dirty="0">
                  <a:solidFill>
                    <a:srgbClr val="37424A"/>
                  </a:solidFill>
                </a:rPr>
                <a:t>Workshops to enhance core knowledge and skills of those responsible for maintenance and community engagement in places of worship.</a:t>
              </a:r>
            </a:p>
          </p:txBody>
        </p:sp>
      </p:grpSp>
      <p:sp>
        <p:nvSpPr>
          <p:cNvPr id="16" name="TextBox 15"/>
          <p:cNvSpPr txBox="1"/>
          <p:nvPr/>
        </p:nvSpPr>
        <p:spPr bwMode="gray">
          <a:xfrm>
            <a:off x="1828801" y="6275384"/>
            <a:ext cx="8413749" cy="684926"/>
          </a:xfrm>
          <a:prstGeom prst="rect">
            <a:avLst/>
          </a:prstGeom>
          <a:solidFill>
            <a:schemeClr val="bg2"/>
          </a:solidFill>
          <a:ln w="12700">
            <a:solidFill>
              <a:schemeClr val="accent2"/>
            </a:solidFill>
          </a:ln>
        </p:spPr>
        <p:txBody>
          <a:bodyPr wrap="square" lIns="72000" tIns="72000" rIns="72000" bIns="72000" rtlCol="0" anchor="ctr" anchorCtr="0">
            <a:noAutofit/>
          </a:bodyPr>
          <a:lstStyle/>
          <a:p>
            <a:pPr lvl="1">
              <a:buSzPct val="100000"/>
              <a:buFont typeface="Wingdings" panose="05000000000000000000" pitchFamily="2" charset="2"/>
              <a:buChar char="§"/>
            </a:pPr>
            <a:r>
              <a:rPr kumimoji="0" lang="en-GB" b="0" i="0" u="none" strike="noStrike" kern="1200" cap="none" spc="0" normalizeH="0" baseline="0" noProof="0" dirty="0">
                <a:ln>
                  <a:noFill/>
                </a:ln>
                <a:solidFill>
                  <a:srgbClr val="37424A"/>
                </a:solidFill>
                <a:effectLst/>
                <a:uLnTx/>
                <a:uFillTx/>
                <a:latin typeface="Arial"/>
                <a:ea typeface="+mn-ea"/>
                <a:cs typeface="+mn-cs"/>
              </a:rPr>
              <a:t>The evaluation will evidence the impact of the </a:t>
            </a:r>
            <a:r>
              <a:rPr lang="en-GB" dirty="0">
                <a:solidFill>
                  <a:srgbClr val="37424A"/>
                </a:solidFill>
                <a:latin typeface="Arial"/>
              </a:rPr>
              <a:t>p</a:t>
            </a:r>
            <a:r>
              <a:rPr kumimoji="0" lang="en-GB" b="0" i="0" u="none" strike="noStrike" kern="1200" cap="none" spc="0" normalizeH="0" baseline="0" noProof="0" dirty="0">
                <a:ln>
                  <a:noFill/>
                </a:ln>
                <a:solidFill>
                  <a:srgbClr val="37424A"/>
                </a:solidFill>
                <a:effectLst/>
                <a:uLnTx/>
                <a:uFillTx/>
                <a:latin typeface="Arial"/>
                <a:ea typeface="+mn-ea"/>
                <a:cs typeface="+mn-cs"/>
              </a:rPr>
              <a:t>ilot and identify lessons for policy making.</a:t>
            </a:r>
          </a:p>
        </p:txBody>
      </p:sp>
      <p:sp>
        <p:nvSpPr>
          <p:cNvPr id="11" name="TextBox 10">
            <a:extLst>
              <a:ext uri="{FF2B5EF4-FFF2-40B4-BE49-F238E27FC236}">
                <a16:creationId xmlns:a16="http://schemas.microsoft.com/office/drawing/2014/main" id="{51AAA30A-27D9-4D6F-8631-11428F83A3CA}"/>
              </a:ext>
            </a:extLst>
          </p:cNvPr>
          <p:cNvSpPr txBox="1"/>
          <p:nvPr/>
        </p:nvSpPr>
        <p:spPr bwMode="gray">
          <a:xfrm>
            <a:off x="449265" y="6275384"/>
            <a:ext cx="1379536" cy="684926"/>
          </a:xfrm>
          <a:prstGeom prst="rect">
            <a:avLst/>
          </a:prstGeom>
          <a:solidFill>
            <a:schemeClr val="accent3"/>
          </a:solidFill>
          <a:ln w="12700">
            <a:solidFill>
              <a:schemeClr val="accent2"/>
            </a:solidFill>
          </a:ln>
        </p:spPr>
        <p:txBody>
          <a:bodyPr wrap="square" lIns="72000" tIns="72000" rIns="72000" bIns="72000" rtlCol="0" anchor="ctr" anchorCtr="0">
            <a:noAutofit/>
          </a:bodyPr>
          <a:lstStyle/>
          <a:p>
            <a:pPr marL="0" marR="0" lvl="0" indent="0" algn="ctr"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kumimoji="0" lang="en-GB" b="0" i="0" u="none" strike="noStrike" kern="1200" cap="none" spc="0" normalizeH="0" baseline="0" noProof="0" dirty="0">
                <a:ln>
                  <a:noFill/>
                </a:ln>
                <a:solidFill>
                  <a:schemeClr val="bg1"/>
                </a:solidFill>
                <a:effectLst/>
                <a:uLnTx/>
                <a:uFillTx/>
                <a:latin typeface="Arial"/>
                <a:ea typeface="+mn-ea"/>
                <a:cs typeface="+mn-cs"/>
              </a:rPr>
              <a:t>Evaluation is a key part of the pilot</a:t>
            </a:r>
          </a:p>
        </p:txBody>
      </p:sp>
    </p:spTree>
    <p:extLst>
      <p:ext uri="{BB962C8B-B14F-4D97-AF65-F5344CB8AC3E}">
        <p14:creationId xmlns:p14="http://schemas.microsoft.com/office/powerpoint/2010/main" val="3724204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AF0E3-A167-41BC-8B72-733099C77AE3}"/>
              </a:ext>
            </a:extLst>
          </p:cNvPr>
          <p:cNvSpPr/>
          <p:nvPr/>
        </p:nvSpPr>
        <p:spPr>
          <a:xfrm>
            <a:off x="1862478" y="2887208"/>
            <a:ext cx="6966856" cy="1785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3600" dirty="0">
                <a:solidFill>
                  <a:schemeClr val="bg1"/>
                </a:solidFill>
              </a:rPr>
              <a:t>Expectations for the pilot</a:t>
            </a:r>
          </a:p>
        </p:txBody>
      </p:sp>
    </p:spTree>
    <p:extLst>
      <p:ext uri="{BB962C8B-B14F-4D97-AF65-F5344CB8AC3E}">
        <p14:creationId xmlns:p14="http://schemas.microsoft.com/office/powerpoint/2010/main" val="3727916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6F-3797-4673-9CF7-00D64F688441}"/>
              </a:ext>
            </a:extLst>
          </p:cNvPr>
          <p:cNvSpPr>
            <a:spLocks noGrp="1"/>
          </p:cNvSpPr>
          <p:nvPr>
            <p:ph type="title"/>
          </p:nvPr>
        </p:nvSpPr>
        <p:spPr>
          <a:xfrm>
            <a:off x="458213" y="419978"/>
            <a:ext cx="9780859" cy="775301"/>
          </a:xfrm>
        </p:spPr>
        <p:txBody>
          <a:bodyPr/>
          <a:lstStyle/>
          <a:p>
            <a:r>
              <a:rPr lang="en-GB" sz="2000" dirty="0"/>
              <a:t>Fieldwork participants in Suffolk and Greater Manchester identified the pilot as playing a key role in building a culture of routine maintenance and reaching out to communities</a:t>
            </a:r>
          </a:p>
        </p:txBody>
      </p:sp>
      <p:graphicFrame>
        <p:nvGraphicFramePr>
          <p:cNvPr id="22" name="Table 21">
            <a:extLst>
              <a:ext uri="{FF2B5EF4-FFF2-40B4-BE49-F238E27FC236}">
                <a16:creationId xmlns:a16="http://schemas.microsoft.com/office/drawing/2014/main" id="{E31565C4-207C-4BCA-80F8-30FBA78DCF07}"/>
              </a:ext>
            </a:extLst>
          </p:cNvPr>
          <p:cNvGraphicFramePr>
            <a:graphicFrameLocks noGrp="1"/>
          </p:cNvGraphicFramePr>
          <p:nvPr>
            <p:extLst>
              <p:ext uri="{D42A27DB-BD31-4B8C-83A1-F6EECF244321}">
                <p14:modId xmlns:p14="http://schemas.microsoft.com/office/powerpoint/2010/main" val="1296718584"/>
              </p:ext>
            </p:extLst>
          </p:nvPr>
        </p:nvGraphicFramePr>
        <p:xfrm>
          <a:off x="444513" y="3188080"/>
          <a:ext cx="9791821" cy="1207199"/>
        </p:xfrm>
        <a:graphic>
          <a:graphicData uri="http://schemas.openxmlformats.org/drawingml/2006/table">
            <a:tbl>
              <a:tblPr firstRow="1" bandRow="1">
                <a:tableStyleId>{CEF6447A-24EA-4742-A8FB-1DF080B5CEFA}</a:tableStyleId>
              </a:tblPr>
              <a:tblGrid>
                <a:gridCol w="1137473">
                  <a:extLst>
                    <a:ext uri="{9D8B030D-6E8A-4147-A177-3AD203B41FA5}">
                      <a16:colId xmlns:a16="http://schemas.microsoft.com/office/drawing/2014/main" val="3643980439"/>
                    </a:ext>
                  </a:extLst>
                </a:gridCol>
                <a:gridCol w="4022322">
                  <a:extLst>
                    <a:ext uri="{9D8B030D-6E8A-4147-A177-3AD203B41FA5}">
                      <a16:colId xmlns:a16="http://schemas.microsoft.com/office/drawing/2014/main" val="3196960547"/>
                    </a:ext>
                  </a:extLst>
                </a:gridCol>
                <a:gridCol w="970905">
                  <a:extLst>
                    <a:ext uri="{9D8B030D-6E8A-4147-A177-3AD203B41FA5}">
                      <a16:colId xmlns:a16="http://schemas.microsoft.com/office/drawing/2014/main" val="2443589976"/>
                    </a:ext>
                  </a:extLst>
                </a:gridCol>
                <a:gridCol w="3661121">
                  <a:extLst>
                    <a:ext uri="{9D8B030D-6E8A-4147-A177-3AD203B41FA5}">
                      <a16:colId xmlns:a16="http://schemas.microsoft.com/office/drawing/2014/main" val="115449179"/>
                    </a:ext>
                  </a:extLst>
                </a:gridCol>
              </a:tblGrid>
              <a:tr h="26181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36456004"/>
                  </a:ext>
                </a:extLst>
              </a:tr>
              <a:tr h="475679">
                <a:tc>
                  <a:txBody>
                    <a:bodyPr/>
                    <a:lstStyle/>
                    <a:p>
                      <a:endParaRPr lang="en-GB" dirty="0"/>
                    </a:p>
                  </a:txBody>
                  <a:tcPr/>
                </a:tc>
                <a:tc>
                  <a:txBody>
                    <a:bodyPr/>
                    <a:lstStyle/>
                    <a:p>
                      <a:r>
                        <a:rPr lang="en-GB" dirty="0"/>
                        <a:t>Motivate parishes to engage with communities and take up at least one new idea</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Provide case study examples to enable knowledge sharing</a:t>
                      </a:r>
                    </a:p>
                  </a:txBody>
                  <a:tcPr anchor="ctr"/>
                </a:tc>
                <a:extLst>
                  <a:ext uri="{0D108BD9-81ED-4DB2-BD59-A6C34878D82A}">
                    <a16:rowId xmlns:a16="http://schemas.microsoft.com/office/drawing/2014/main" val="2169026347"/>
                  </a:ext>
                </a:extLst>
              </a:tr>
              <a:tr h="436360">
                <a:tc>
                  <a:txBody>
                    <a:bodyPr/>
                    <a:lstStyle/>
                    <a:p>
                      <a:endParaRPr lang="en-GB" dirty="0"/>
                    </a:p>
                  </a:txBody>
                  <a:tcP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Highlight the importance of maintenance in reducing future bills, and provide information on grants</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Provide a better idea of the scale of funding required for works </a:t>
                      </a:r>
                    </a:p>
                  </a:txBody>
                  <a:tcPr anchor="ctr"/>
                </a:tc>
                <a:extLst>
                  <a:ext uri="{0D108BD9-81ED-4DB2-BD59-A6C34878D82A}">
                    <a16:rowId xmlns:a16="http://schemas.microsoft.com/office/drawing/2014/main" val="2096313268"/>
                  </a:ext>
                </a:extLst>
              </a:tr>
            </a:tbl>
          </a:graphicData>
        </a:graphic>
      </p:graphicFrame>
      <p:sp>
        <p:nvSpPr>
          <p:cNvPr id="23" name="TextBox 22">
            <a:extLst>
              <a:ext uri="{FF2B5EF4-FFF2-40B4-BE49-F238E27FC236}">
                <a16:creationId xmlns:a16="http://schemas.microsoft.com/office/drawing/2014/main" id="{0DD66C13-B005-4630-803F-A1F5C46454F1}"/>
              </a:ext>
            </a:extLst>
          </p:cNvPr>
          <p:cNvSpPr txBox="1"/>
          <p:nvPr/>
        </p:nvSpPr>
        <p:spPr bwMode="gray">
          <a:xfrm>
            <a:off x="444513" y="3178170"/>
            <a:ext cx="9780856" cy="255210"/>
          </a:xfrm>
          <a:prstGeom prst="rect">
            <a:avLst/>
          </a:prstGeom>
          <a:solidFill>
            <a:schemeClr val="accent4"/>
          </a:solidFill>
          <a:ln w="12700">
            <a:solidFill>
              <a:schemeClr val="accent4"/>
            </a:solidFill>
          </a:ln>
        </p:spPr>
        <p:txBody>
          <a:bodyPr wrap="square" lIns="72000" tIns="72000" rIns="72000" bIns="72000" rtlCol="0" anchor="ctr" anchorCtr="0">
            <a:noAutofit/>
          </a:bodyPr>
          <a:lstStyle/>
          <a:p>
            <a:pPr algn="ctr"/>
            <a:r>
              <a:rPr lang="en-GB" dirty="0">
                <a:solidFill>
                  <a:schemeClr val="bg1"/>
                </a:solidFill>
              </a:rPr>
              <a:t>If successful, it is hoped the pilot will:</a:t>
            </a:r>
          </a:p>
        </p:txBody>
      </p:sp>
      <p:sp>
        <p:nvSpPr>
          <p:cNvPr id="31" name="Icon">
            <a:extLst>
              <a:ext uri="{FF2B5EF4-FFF2-40B4-BE49-F238E27FC236}">
                <a16:creationId xmlns:a16="http://schemas.microsoft.com/office/drawing/2014/main" id="{3BCE54A1-6A15-4948-BD64-EC73A12F466D}"/>
              </a:ext>
            </a:extLst>
          </p:cNvPr>
          <p:cNvSpPr>
            <a:spLocks noChangeAspect="1" noEditPoints="1"/>
          </p:cNvSpPr>
          <p:nvPr/>
        </p:nvSpPr>
        <p:spPr bwMode="auto">
          <a:xfrm>
            <a:off x="621572" y="3537261"/>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4" name="Icon">
            <a:extLst>
              <a:ext uri="{FF2B5EF4-FFF2-40B4-BE49-F238E27FC236}">
                <a16:creationId xmlns:a16="http://schemas.microsoft.com/office/drawing/2014/main" id="{27EC3E1F-239A-4211-AFF1-5DFC9F67F90E}"/>
              </a:ext>
            </a:extLst>
          </p:cNvPr>
          <p:cNvSpPr>
            <a:spLocks noChangeAspect="1" noEditPoints="1"/>
          </p:cNvSpPr>
          <p:nvPr/>
        </p:nvSpPr>
        <p:spPr bwMode="auto">
          <a:xfrm>
            <a:off x="766874" y="4003443"/>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5" name="Icon">
            <a:extLst>
              <a:ext uri="{FF2B5EF4-FFF2-40B4-BE49-F238E27FC236}">
                <a16:creationId xmlns:a16="http://schemas.microsoft.com/office/drawing/2014/main" id="{8750500F-2868-4D78-96FC-6BBFD01A5BA3}"/>
              </a:ext>
            </a:extLst>
          </p:cNvPr>
          <p:cNvSpPr>
            <a:spLocks noChangeAspect="1" noEditPoints="1"/>
          </p:cNvSpPr>
          <p:nvPr/>
        </p:nvSpPr>
        <p:spPr bwMode="auto">
          <a:xfrm>
            <a:off x="5844739" y="3537261"/>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6" name="Icon">
            <a:extLst>
              <a:ext uri="{FF2B5EF4-FFF2-40B4-BE49-F238E27FC236}">
                <a16:creationId xmlns:a16="http://schemas.microsoft.com/office/drawing/2014/main" id="{58E63B15-90A1-4C7A-A395-B80649929244}"/>
              </a:ext>
            </a:extLst>
          </p:cNvPr>
          <p:cNvSpPr>
            <a:spLocks noChangeAspect="1" noEditPoints="1"/>
          </p:cNvSpPr>
          <p:nvPr/>
        </p:nvSpPr>
        <p:spPr bwMode="auto">
          <a:xfrm>
            <a:off x="5990041" y="4010741"/>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37" name="TextBox 36">
            <a:extLst>
              <a:ext uri="{FF2B5EF4-FFF2-40B4-BE49-F238E27FC236}">
                <a16:creationId xmlns:a16="http://schemas.microsoft.com/office/drawing/2014/main" id="{1B3DA16B-A9D4-4219-AE3F-A6289D2E9FE1}"/>
              </a:ext>
            </a:extLst>
          </p:cNvPr>
          <p:cNvSpPr txBox="1"/>
          <p:nvPr/>
        </p:nvSpPr>
        <p:spPr bwMode="gray">
          <a:xfrm>
            <a:off x="455478" y="2621638"/>
            <a:ext cx="9780856" cy="255210"/>
          </a:xfrm>
          <a:prstGeom prst="rect">
            <a:avLst/>
          </a:prstGeom>
          <a:noFill/>
          <a:ln w="28575">
            <a:solidFill>
              <a:schemeClr val="accent4"/>
            </a:solidFill>
          </a:ln>
        </p:spPr>
        <p:txBody>
          <a:bodyPr wrap="square" lIns="72000" tIns="72000" rIns="72000" bIns="72000" rtlCol="0" anchor="ctr" anchorCtr="0">
            <a:noAutofit/>
          </a:bodyPr>
          <a:lstStyle/>
          <a:p>
            <a:pPr algn="ctr"/>
            <a:r>
              <a:rPr lang="en-GB" dirty="0"/>
              <a:t>Greater Manchester</a:t>
            </a:r>
          </a:p>
        </p:txBody>
      </p:sp>
      <p:cxnSp>
        <p:nvCxnSpPr>
          <p:cNvPr id="6" name="Straight Connector 5">
            <a:extLst>
              <a:ext uri="{FF2B5EF4-FFF2-40B4-BE49-F238E27FC236}">
                <a16:creationId xmlns:a16="http://schemas.microsoft.com/office/drawing/2014/main" id="{A923BEA3-758B-4F86-84B5-717148F35C4E}"/>
              </a:ext>
            </a:extLst>
          </p:cNvPr>
          <p:cNvCxnSpPr>
            <a:stCxn id="37" idx="2"/>
          </p:cNvCxnSpPr>
          <p:nvPr/>
        </p:nvCxnSpPr>
        <p:spPr>
          <a:xfrm>
            <a:off x="5345906" y="2876848"/>
            <a:ext cx="5475" cy="31123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9" name="Table 48">
            <a:extLst>
              <a:ext uri="{FF2B5EF4-FFF2-40B4-BE49-F238E27FC236}">
                <a16:creationId xmlns:a16="http://schemas.microsoft.com/office/drawing/2014/main" id="{BE6DEEE9-0AEE-4516-A5C7-5340C1F44D31}"/>
              </a:ext>
            </a:extLst>
          </p:cNvPr>
          <p:cNvGraphicFramePr>
            <a:graphicFrameLocks noGrp="1"/>
          </p:cNvGraphicFramePr>
          <p:nvPr>
            <p:extLst/>
          </p:nvPr>
        </p:nvGraphicFramePr>
        <p:xfrm>
          <a:off x="449994" y="5382002"/>
          <a:ext cx="9791823" cy="1207199"/>
        </p:xfrm>
        <a:graphic>
          <a:graphicData uri="http://schemas.openxmlformats.org/drawingml/2006/table">
            <a:tbl>
              <a:tblPr firstRow="1" bandRow="1">
                <a:tableStyleId>{CEF6447A-24EA-4742-A8FB-1DF080B5CEFA}</a:tableStyleId>
              </a:tblPr>
              <a:tblGrid>
                <a:gridCol w="1137473">
                  <a:extLst>
                    <a:ext uri="{9D8B030D-6E8A-4147-A177-3AD203B41FA5}">
                      <a16:colId xmlns:a16="http://schemas.microsoft.com/office/drawing/2014/main" val="3643980439"/>
                    </a:ext>
                  </a:extLst>
                </a:gridCol>
                <a:gridCol w="4022323">
                  <a:extLst>
                    <a:ext uri="{9D8B030D-6E8A-4147-A177-3AD203B41FA5}">
                      <a16:colId xmlns:a16="http://schemas.microsoft.com/office/drawing/2014/main" val="3196960547"/>
                    </a:ext>
                  </a:extLst>
                </a:gridCol>
                <a:gridCol w="970905">
                  <a:extLst>
                    <a:ext uri="{9D8B030D-6E8A-4147-A177-3AD203B41FA5}">
                      <a16:colId xmlns:a16="http://schemas.microsoft.com/office/drawing/2014/main" val="2443589976"/>
                    </a:ext>
                  </a:extLst>
                </a:gridCol>
                <a:gridCol w="3661122">
                  <a:extLst>
                    <a:ext uri="{9D8B030D-6E8A-4147-A177-3AD203B41FA5}">
                      <a16:colId xmlns:a16="http://schemas.microsoft.com/office/drawing/2014/main" val="115449179"/>
                    </a:ext>
                  </a:extLst>
                </a:gridCol>
              </a:tblGrid>
              <a:tr h="26181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36456004"/>
                  </a:ext>
                </a:extLst>
              </a:tr>
              <a:tr h="475679">
                <a:tc>
                  <a:txBody>
                    <a:bodyPr/>
                    <a:lstStyle/>
                    <a:p>
                      <a:endParaRPr lang="en-GB" dirty="0"/>
                    </a:p>
                  </a:txBody>
                  <a:tcPr/>
                </a:tc>
                <a:tc>
                  <a:txBody>
                    <a:bodyPr/>
                    <a:lstStyle/>
                    <a:p>
                      <a:r>
                        <a:rPr lang="en-GB" dirty="0"/>
                        <a:t>Increase understanding of what community engagement means</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Build awareness of existing help to improve community and maintenance engagement</a:t>
                      </a:r>
                    </a:p>
                  </a:txBody>
                  <a:tcPr anchor="ctr"/>
                </a:tc>
                <a:extLst>
                  <a:ext uri="{0D108BD9-81ED-4DB2-BD59-A6C34878D82A}">
                    <a16:rowId xmlns:a16="http://schemas.microsoft.com/office/drawing/2014/main" val="2169026347"/>
                  </a:ext>
                </a:extLst>
              </a:tr>
              <a:tr h="436360">
                <a:tc>
                  <a:txBody>
                    <a:bodyPr/>
                    <a:lstStyle/>
                    <a:p>
                      <a:endParaRPr lang="en-GB" dirty="0"/>
                    </a:p>
                  </a:txBody>
                  <a:tcPr/>
                </a:tc>
                <a:tc>
                  <a:txBody>
                    <a:bodyPr/>
                    <a:lstStyle/>
                    <a:p>
                      <a:r>
                        <a:rPr lang="en-GB" dirty="0"/>
                        <a:t>Encourage a culture of on-going maintenance to reduce future bills</a:t>
                      </a:r>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lang="en-GB" dirty="0"/>
                    </a:p>
                  </a:txBody>
                  <a:tcPr anchor="ctr"/>
                </a:tc>
                <a:tc>
                  <a:txBody>
                    <a:bodyP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r>
                        <a:rPr lang="en-GB" dirty="0"/>
                        <a:t>Drive demand for regular maintenance and provide financial support</a:t>
                      </a:r>
                    </a:p>
                  </a:txBody>
                  <a:tcPr anchor="ctr"/>
                </a:tc>
                <a:extLst>
                  <a:ext uri="{0D108BD9-81ED-4DB2-BD59-A6C34878D82A}">
                    <a16:rowId xmlns:a16="http://schemas.microsoft.com/office/drawing/2014/main" val="2096313268"/>
                  </a:ext>
                </a:extLst>
              </a:tr>
            </a:tbl>
          </a:graphicData>
        </a:graphic>
      </p:graphicFrame>
      <p:sp>
        <p:nvSpPr>
          <p:cNvPr id="50" name="TextBox 49">
            <a:extLst>
              <a:ext uri="{FF2B5EF4-FFF2-40B4-BE49-F238E27FC236}">
                <a16:creationId xmlns:a16="http://schemas.microsoft.com/office/drawing/2014/main" id="{1A63C09A-8B15-4539-A75E-3A5A93811F35}"/>
              </a:ext>
            </a:extLst>
          </p:cNvPr>
          <p:cNvSpPr txBox="1"/>
          <p:nvPr/>
        </p:nvSpPr>
        <p:spPr bwMode="gray">
          <a:xfrm>
            <a:off x="449995" y="5376580"/>
            <a:ext cx="9780858" cy="255210"/>
          </a:xfrm>
          <a:prstGeom prst="rect">
            <a:avLst/>
          </a:prstGeom>
          <a:solidFill>
            <a:schemeClr val="accent4"/>
          </a:solidFill>
          <a:ln w="12700">
            <a:solidFill>
              <a:schemeClr val="accent4"/>
            </a:solidFill>
          </a:ln>
        </p:spPr>
        <p:txBody>
          <a:bodyPr wrap="square" lIns="72000" tIns="72000" rIns="72000" bIns="72000" rtlCol="0" anchor="ctr" anchorCtr="0">
            <a:noAutofit/>
          </a:bodyPr>
          <a:lstStyle/>
          <a:p>
            <a:pPr algn="ctr"/>
            <a:r>
              <a:rPr lang="en-GB" dirty="0">
                <a:solidFill>
                  <a:schemeClr val="bg1"/>
                </a:solidFill>
              </a:rPr>
              <a:t>If successful, it is hoped the pilot will:</a:t>
            </a:r>
          </a:p>
        </p:txBody>
      </p:sp>
      <p:sp>
        <p:nvSpPr>
          <p:cNvPr id="51" name="Icon">
            <a:extLst>
              <a:ext uri="{FF2B5EF4-FFF2-40B4-BE49-F238E27FC236}">
                <a16:creationId xmlns:a16="http://schemas.microsoft.com/office/drawing/2014/main" id="{8B06F665-E3E9-4380-8D06-179EE4D77FEF}"/>
              </a:ext>
            </a:extLst>
          </p:cNvPr>
          <p:cNvSpPr>
            <a:spLocks noChangeAspect="1" noEditPoints="1"/>
          </p:cNvSpPr>
          <p:nvPr/>
        </p:nvSpPr>
        <p:spPr bwMode="auto">
          <a:xfrm>
            <a:off x="627054" y="5731183"/>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52" name="Icon">
            <a:extLst>
              <a:ext uri="{FF2B5EF4-FFF2-40B4-BE49-F238E27FC236}">
                <a16:creationId xmlns:a16="http://schemas.microsoft.com/office/drawing/2014/main" id="{DBECF02A-852B-4B35-92D3-97837ED9182A}"/>
              </a:ext>
            </a:extLst>
          </p:cNvPr>
          <p:cNvSpPr>
            <a:spLocks noChangeAspect="1" noEditPoints="1"/>
          </p:cNvSpPr>
          <p:nvPr/>
        </p:nvSpPr>
        <p:spPr bwMode="auto">
          <a:xfrm>
            <a:off x="772356" y="6197365"/>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53" name="Icon">
            <a:extLst>
              <a:ext uri="{FF2B5EF4-FFF2-40B4-BE49-F238E27FC236}">
                <a16:creationId xmlns:a16="http://schemas.microsoft.com/office/drawing/2014/main" id="{5380D761-357B-45D0-A288-C0B9746047C3}"/>
              </a:ext>
            </a:extLst>
          </p:cNvPr>
          <p:cNvSpPr>
            <a:spLocks noChangeAspect="1" noEditPoints="1"/>
          </p:cNvSpPr>
          <p:nvPr/>
        </p:nvSpPr>
        <p:spPr bwMode="auto">
          <a:xfrm>
            <a:off x="5850221" y="5731183"/>
            <a:ext cx="552305" cy="302947"/>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rgbClr val="007B87"/>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54" name="Icon">
            <a:extLst>
              <a:ext uri="{FF2B5EF4-FFF2-40B4-BE49-F238E27FC236}">
                <a16:creationId xmlns:a16="http://schemas.microsoft.com/office/drawing/2014/main" id="{426D57ED-08CA-47BF-9F4A-9ED95F0579A4}"/>
              </a:ext>
            </a:extLst>
          </p:cNvPr>
          <p:cNvSpPr>
            <a:spLocks noChangeAspect="1" noEditPoints="1"/>
          </p:cNvSpPr>
          <p:nvPr/>
        </p:nvSpPr>
        <p:spPr bwMode="auto">
          <a:xfrm>
            <a:off x="5995523" y="6204663"/>
            <a:ext cx="261699" cy="323983"/>
          </a:xfrm>
          <a:custGeom>
            <a:avLst/>
            <a:gdLst>
              <a:gd name="T0" fmla="*/ 297 w 411"/>
              <a:gd name="T1" fmla="*/ 278 h 510"/>
              <a:gd name="T2" fmla="*/ 253 w 411"/>
              <a:gd name="T3" fmla="*/ 278 h 510"/>
              <a:gd name="T4" fmla="*/ 201 w 411"/>
              <a:gd name="T5" fmla="*/ 510 h 510"/>
              <a:gd name="T6" fmla="*/ 295 w 411"/>
              <a:gd name="T7" fmla="*/ 510 h 510"/>
              <a:gd name="T8" fmla="*/ 402 w 411"/>
              <a:gd name="T9" fmla="*/ 372 h 510"/>
              <a:gd name="T10" fmla="*/ 283 w 411"/>
              <a:gd name="T11" fmla="*/ 403 h 510"/>
              <a:gd name="T12" fmla="*/ 264 w 411"/>
              <a:gd name="T13" fmla="*/ 432 h 510"/>
              <a:gd name="T14" fmla="*/ 313 w 411"/>
              <a:gd name="T15" fmla="*/ 452 h 510"/>
              <a:gd name="T16" fmla="*/ 242 w 411"/>
              <a:gd name="T17" fmla="*/ 403 h 510"/>
              <a:gd name="T18" fmla="*/ 232 w 411"/>
              <a:gd name="T19" fmla="*/ 387 h 510"/>
              <a:gd name="T20" fmla="*/ 242 w 411"/>
              <a:gd name="T21" fmla="*/ 373 h 510"/>
              <a:gd name="T22" fmla="*/ 313 w 411"/>
              <a:gd name="T23" fmla="*/ 346 h 510"/>
              <a:gd name="T24" fmla="*/ 283 w 411"/>
              <a:gd name="T25" fmla="*/ 354 h 510"/>
              <a:gd name="T26" fmla="*/ 264 w 411"/>
              <a:gd name="T27" fmla="*/ 387 h 510"/>
              <a:gd name="T28" fmla="*/ 275 w 411"/>
              <a:gd name="T29" fmla="*/ 230 h 510"/>
              <a:gd name="T30" fmla="*/ 275 w 411"/>
              <a:gd name="T31" fmla="*/ 276 h 510"/>
              <a:gd name="T32" fmla="*/ 275 w 411"/>
              <a:gd name="T33" fmla="*/ 230 h 510"/>
              <a:gd name="T34" fmla="*/ 233 w 411"/>
              <a:gd name="T35" fmla="*/ 181 h 510"/>
              <a:gd name="T36" fmla="*/ 290 w 411"/>
              <a:gd name="T37" fmla="*/ 223 h 510"/>
              <a:gd name="T38" fmla="*/ 260 w 411"/>
              <a:gd name="T39" fmla="*/ 223 h 510"/>
              <a:gd name="T40" fmla="*/ 106 w 411"/>
              <a:gd name="T41" fmla="*/ 165 h 510"/>
              <a:gd name="T42" fmla="*/ 94 w 411"/>
              <a:gd name="T43" fmla="*/ 155 h 510"/>
              <a:gd name="T44" fmla="*/ 125 w 411"/>
              <a:gd name="T45" fmla="*/ 187 h 510"/>
              <a:gd name="T46" fmla="*/ 116 w 411"/>
              <a:gd name="T47" fmla="*/ 206 h 510"/>
              <a:gd name="T48" fmla="*/ 125 w 411"/>
              <a:gd name="T49" fmla="*/ 187 h 510"/>
              <a:gd name="T50" fmla="*/ 128 w 411"/>
              <a:gd name="T51" fmla="*/ 78 h 510"/>
              <a:gd name="T52" fmla="*/ 93 w 411"/>
              <a:gd name="T53" fmla="*/ 78 h 510"/>
              <a:gd name="T54" fmla="*/ 51 w 411"/>
              <a:gd name="T55" fmla="*/ 265 h 510"/>
              <a:gd name="T56" fmla="*/ 127 w 411"/>
              <a:gd name="T57" fmla="*/ 265 h 510"/>
              <a:gd name="T58" fmla="*/ 213 w 411"/>
              <a:gd name="T59" fmla="*/ 154 h 510"/>
              <a:gd name="T60" fmla="*/ 117 w 411"/>
              <a:gd name="T61" fmla="*/ 237 h 510"/>
              <a:gd name="T62" fmla="*/ 104 w 411"/>
              <a:gd name="T63" fmla="*/ 223 h 510"/>
              <a:gd name="T64" fmla="*/ 85 w 411"/>
              <a:gd name="T65" fmla="*/ 199 h 510"/>
              <a:gd name="T66" fmla="*/ 106 w 411"/>
              <a:gd name="T67" fmla="*/ 182 h 510"/>
              <a:gd name="T68" fmla="*/ 83 w 411"/>
              <a:gd name="T69" fmla="*/ 174 h 510"/>
              <a:gd name="T70" fmla="*/ 104 w 411"/>
              <a:gd name="T71" fmla="*/ 127 h 510"/>
              <a:gd name="T72" fmla="*/ 117 w 411"/>
              <a:gd name="T73" fmla="*/ 115 h 510"/>
              <a:gd name="T74" fmla="*/ 143 w 411"/>
              <a:gd name="T75" fmla="*/ 138 h 510"/>
              <a:gd name="T76" fmla="*/ 116 w 411"/>
              <a:gd name="T77" fmla="*/ 143 h 510"/>
              <a:gd name="T78" fmla="*/ 121 w 411"/>
              <a:gd name="T79" fmla="*/ 167 h 510"/>
              <a:gd name="T80" fmla="*/ 146 w 411"/>
              <a:gd name="T81" fmla="*/ 194 h 510"/>
              <a:gd name="T82" fmla="*/ 98 w 411"/>
              <a:gd name="T83" fmla="*/ 34 h 510"/>
              <a:gd name="T84" fmla="*/ 144 w 411"/>
              <a:gd name="T85" fmla="*/ 0 h 510"/>
              <a:gd name="T86" fmla="*/ 110 w 411"/>
              <a:gd name="T87" fmla="*/ 31 h 510"/>
              <a:gd name="T88" fmla="*/ 110 w 411"/>
              <a:gd name="T89" fmla="*/ 39 h 510"/>
              <a:gd name="T90" fmla="*/ 110 w 411"/>
              <a:gd name="T91" fmla="*/ 77 h 510"/>
              <a:gd name="T92" fmla="*/ 110 w 411"/>
              <a:gd name="T93" fmla="*/ 3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510">
                <a:moveTo>
                  <a:pt x="402" y="372"/>
                </a:moveTo>
                <a:cubicBezTo>
                  <a:pt x="395" y="324"/>
                  <a:pt x="328" y="291"/>
                  <a:pt x="297" y="278"/>
                </a:cubicBezTo>
                <a:cubicBezTo>
                  <a:pt x="291" y="283"/>
                  <a:pt x="283" y="286"/>
                  <a:pt x="275" y="286"/>
                </a:cubicBezTo>
                <a:cubicBezTo>
                  <a:pt x="267" y="286"/>
                  <a:pt x="259" y="283"/>
                  <a:pt x="253" y="278"/>
                </a:cubicBezTo>
                <a:cubicBezTo>
                  <a:pt x="222" y="291"/>
                  <a:pt x="155" y="324"/>
                  <a:pt x="148" y="372"/>
                </a:cubicBezTo>
                <a:cubicBezTo>
                  <a:pt x="139" y="436"/>
                  <a:pt x="148" y="510"/>
                  <a:pt x="201" y="510"/>
                </a:cubicBezTo>
                <a:cubicBezTo>
                  <a:pt x="221" y="510"/>
                  <a:pt x="240" y="510"/>
                  <a:pt x="255" y="510"/>
                </a:cubicBezTo>
                <a:cubicBezTo>
                  <a:pt x="255" y="510"/>
                  <a:pt x="271" y="510"/>
                  <a:pt x="295" y="510"/>
                </a:cubicBezTo>
                <a:cubicBezTo>
                  <a:pt x="310" y="510"/>
                  <a:pt x="329" y="510"/>
                  <a:pt x="349" y="510"/>
                </a:cubicBezTo>
                <a:cubicBezTo>
                  <a:pt x="402" y="510"/>
                  <a:pt x="411" y="436"/>
                  <a:pt x="402" y="372"/>
                </a:cubicBezTo>
                <a:close/>
                <a:moveTo>
                  <a:pt x="283" y="387"/>
                </a:moveTo>
                <a:cubicBezTo>
                  <a:pt x="283" y="403"/>
                  <a:pt x="283" y="403"/>
                  <a:pt x="283" y="403"/>
                </a:cubicBezTo>
                <a:cubicBezTo>
                  <a:pt x="264" y="403"/>
                  <a:pt x="264" y="403"/>
                  <a:pt x="264" y="403"/>
                </a:cubicBezTo>
                <a:cubicBezTo>
                  <a:pt x="264" y="432"/>
                  <a:pt x="264" y="432"/>
                  <a:pt x="264" y="432"/>
                </a:cubicBezTo>
                <a:cubicBezTo>
                  <a:pt x="313" y="432"/>
                  <a:pt x="313" y="432"/>
                  <a:pt x="313" y="432"/>
                </a:cubicBezTo>
                <a:cubicBezTo>
                  <a:pt x="313" y="452"/>
                  <a:pt x="313" y="452"/>
                  <a:pt x="313" y="452"/>
                </a:cubicBezTo>
                <a:cubicBezTo>
                  <a:pt x="242" y="452"/>
                  <a:pt x="242" y="452"/>
                  <a:pt x="242" y="452"/>
                </a:cubicBezTo>
                <a:cubicBezTo>
                  <a:pt x="242" y="403"/>
                  <a:pt x="242" y="403"/>
                  <a:pt x="242" y="403"/>
                </a:cubicBezTo>
                <a:cubicBezTo>
                  <a:pt x="232" y="403"/>
                  <a:pt x="232" y="403"/>
                  <a:pt x="232" y="403"/>
                </a:cubicBezTo>
                <a:cubicBezTo>
                  <a:pt x="232" y="387"/>
                  <a:pt x="232" y="387"/>
                  <a:pt x="232" y="387"/>
                </a:cubicBezTo>
                <a:cubicBezTo>
                  <a:pt x="242" y="387"/>
                  <a:pt x="242" y="387"/>
                  <a:pt x="242" y="387"/>
                </a:cubicBezTo>
                <a:cubicBezTo>
                  <a:pt x="242" y="373"/>
                  <a:pt x="242" y="373"/>
                  <a:pt x="242" y="373"/>
                </a:cubicBezTo>
                <a:cubicBezTo>
                  <a:pt x="242" y="348"/>
                  <a:pt x="261" y="334"/>
                  <a:pt x="283" y="334"/>
                </a:cubicBezTo>
                <a:cubicBezTo>
                  <a:pt x="296" y="334"/>
                  <a:pt x="304" y="337"/>
                  <a:pt x="313" y="346"/>
                </a:cubicBezTo>
                <a:cubicBezTo>
                  <a:pt x="298" y="361"/>
                  <a:pt x="298" y="361"/>
                  <a:pt x="298" y="361"/>
                </a:cubicBezTo>
                <a:cubicBezTo>
                  <a:pt x="294" y="357"/>
                  <a:pt x="290" y="354"/>
                  <a:pt x="283" y="354"/>
                </a:cubicBezTo>
                <a:cubicBezTo>
                  <a:pt x="272" y="354"/>
                  <a:pt x="264" y="361"/>
                  <a:pt x="264" y="374"/>
                </a:cubicBezTo>
                <a:cubicBezTo>
                  <a:pt x="264" y="387"/>
                  <a:pt x="264" y="387"/>
                  <a:pt x="264" y="387"/>
                </a:cubicBezTo>
                <a:lnTo>
                  <a:pt x="283" y="387"/>
                </a:lnTo>
                <a:close/>
                <a:moveTo>
                  <a:pt x="275" y="230"/>
                </a:moveTo>
                <a:cubicBezTo>
                  <a:pt x="288" y="230"/>
                  <a:pt x="298" y="240"/>
                  <a:pt x="298" y="253"/>
                </a:cubicBezTo>
                <a:cubicBezTo>
                  <a:pt x="298" y="266"/>
                  <a:pt x="288" y="276"/>
                  <a:pt x="275" y="276"/>
                </a:cubicBezTo>
                <a:cubicBezTo>
                  <a:pt x="262" y="276"/>
                  <a:pt x="251" y="266"/>
                  <a:pt x="251" y="253"/>
                </a:cubicBezTo>
                <a:cubicBezTo>
                  <a:pt x="251" y="240"/>
                  <a:pt x="262" y="230"/>
                  <a:pt x="275" y="230"/>
                </a:cubicBezTo>
                <a:close/>
                <a:moveTo>
                  <a:pt x="260" y="223"/>
                </a:moveTo>
                <a:cubicBezTo>
                  <a:pt x="233" y="181"/>
                  <a:pt x="233" y="181"/>
                  <a:pt x="233" y="181"/>
                </a:cubicBezTo>
                <a:cubicBezTo>
                  <a:pt x="317" y="181"/>
                  <a:pt x="317" y="181"/>
                  <a:pt x="317" y="181"/>
                </a:cubicBezTo>
                <a:cubicBezTo>
                  <a:pt x="290" y="223"/>
                  <a:pt x="290" y="223"/>
                  <a:pt x="290" y="223"/>
                </a:cubicBezTo>
                <a:cubicBezTo>
                  <a:pt x="285" y="221"/>
                  <a:pt x="280" y="220"/>
                  <a:pt x="275" y="220"/>
                </a:cubicBezTo>
                <a:cubicBezTo>
                  <a:pt x="270" y="220"/>
                  <a:pt x="265" y="221"/>
                  <a:pt x="260" y="223"/>
                </a:cubicBezTo>
                <a:close/>
                <a:moveTo>
                  <a:pt x="106" y="143"/>
                </a:moveTo>
                <a:cubicBezTo>
                  <a:pt x="106" y="165"/>
                  <a:pt x="106" y="165"/>
                  <a:pt x="106" y="165"/>
                </a:cubicBezTo>
                <a:cubicBezTo>
                  <a:pt x="102" y="165"/>
                  <a:pt x="99" y="164"/>
                  <a:pt x="97" y="162"/>
                </a:cubicBezTo>
                <a:cubicBezTo>
                  <a:pt x="95" y="160"/>
                  <a:pt x="94" y="157"/>
                  <a:pt x="94" y="155"/>
                </a:cubicBezTo>
                <a:cubicBezTo>
                  <a:pt x="94" y="149"/>
                  <a:pt x="98" y="144"/>
                  <a:pt x="106" y="143"/>
                </a:cubicBezTo>
                <a:close/>
                <a:moveTo>
                  <a:pt x="125" y="187"/>
                </a:moveTo>
                <a:cubicBezTo>
                  <a:pt x="127" y="189"/>
                  <a:pt x="128" y="192"/>
                  <a:pt x="128" y="195"/>
                </a:cubicBezTo>
                <a:cubicBezTo>
                  <a:pt x="128" y="201"/>
                  <a:pt x="123" y="205"/>
                  <a:pt x="116" y="206"/>
                </a:cubicBezTo>
                <a:cubicBezTo>
                  <a:pt x="116" y="183"/>
                  <a:pt x="116" y="183"/>
                  <a:pt x="116" y="183"/>
                </a:cubicBezTo>
                <a:cubicBezTo>
                  <a:pt x="119" y="184"/>
                  <a:pt x="122" y="184"/>
                  <a:pt x="125" y="187"/>
                </a:cubicBezTo>
                <a:close/>
                <a:moveTo>
                  <a:pt x="213" y="154"/>
                </a:moveTo>
                <a:cubicBezTo>
                  <a:pt x="207" y="115"/>
                  <a:pt x="153" y="88"/>
                  <a:pt x="128" y="78"/>
                </a:cubicBezTo>
                <a:cubicBezTo>
                  <a:pt x="123" y="82"/>
                  <a:pt x="117" y="85"/>
                  <a:pt x="110" y="85"/>
                </a:cubicBezTo>
                <a:cubicBezTo>
                  <a:pt x="104" y="85"/>
                  <a:pt x="97" y="82"/>
                  <a:pt x="93" y="78"/>
                </a:cubicBezTo>
                <a:cubicBezTo>
                  <a:pt x="67" y="88"/>
                  <a:pt x="14" y="115"/>
                  <a:pt x="8" y="154"/>
                </a:cubicBezTo>
                <a:cubicBezTo>
                  <a:pt x="0" y="205"/>
                  <a:pt x="8" y="265"/>
                  <a:pt x="51" y="265"/>
                </a:cubicBezTo>
                <a:cubicBezTo>
                  <a:pt x="67" y="265"/>
                  <a:pt x="82" y="265"/>
                  <a:pt x="94" y="265"/>
                </a:cubicBezTo>
                <a:cubicBezTo>
                  <a:pt x="94" y="265"/>
                  <a:pt x="107" y="265"/>
                  <a:pt x="127" y="265"/>
                </a:cubicBezTo>
                <a:cubicBezTo>
                  <a:pt x="139" y="265"/>
                  <a:pt x="154" y="265"/>
                  <a:pt x="170" y="265"/>
                </a:cubicBezTo>
                <a:cubicBezTo>
                  <a:pt x="213" y="265"/>
                  <a:pt x="220" y="205"/>
                  <a:pt x="213" y="154"/>
                </a:cubicBezTo>
                <a:close/>
                <a:moveTo>
                  <a:pt x="117" y="222"/>
                </a:moveTo>
                <a:cubicBezTo>
                  <a:pt x="117" y="237"/>
                  <a:pt x="117" y="237"/>
                  <a:pt x="117" y="237"/>
                </a:cubicBezTo>
                <a:cubicBezTo>
                  <a:pt x="104" y="237"/>
                  <a:pt x="104" y="237"/>
                  <a:pt x="104" y="237"/>
                </a:cubicBezTo>
                <a:cubicBezTo>
                  <a:pt x="104" y="223"/>
                  <a:pt x="104" y="223"/>
                  <a:pt x="104" y="223"/>
                </a:cubicBezTo>
                <a:cubicBezTo>
                  <a:pt x="91" y="223"/>
                  <a:pt x="81" y="219"/>
                  <a:pt x="73" y="210"/>
                </a:cubicBezTo>
                <a:cubicBezTo>
                  <a:pt x="85" y="199"/>
                  <a:pt x="85" y="199"/>
                  <a:pt x="85" y="199"/>
                </a:cubicBezTo>
                <a:cubicBezTo>
                  <a:pt x="90" y="204"/>
                  <a:pt x="98" y="206"/>
                  <a:pt x="106" y="206"/>
                </a:cubicBezTo>
                <a:cubicBezTo>
                  <a:pt x="106" y="182"/>
                  <a:pt x="106" y="182"/>
                  <a:pt x="106" y="182"/>
                </a:cubicBezTo>
                <a:cubicBezTo>
                  <a:pt x="101" y="182"/>
                  <a:pt x="101" y="182"/>
                  <a:pt x="101" y="182"/>
                </a:cubicBezTo>
                <a:cubicBezTo>
                  <a:pt x="94" y="181"/>
                  <a:pt x="87" y="178"/>
                  <a:pt x="83" y="174"/>
                </a:cubicBezTo>
                <a:cubicBezTo>
                  <a:pt x="79" y="169"/>
                  <a:pt x="76" y="164"/>
                  <a:pt x="76" y="156"/>
                </a:cubicBezTo>
                <a:cubicBezTo>
                  <a:pt x="76" y="140"/>
                  <a:pt x="87" y="129"/>
                  <a:pt x="104" y="127"/>
                </a:cubicBezTo>
                <a:cubicBezTo>
                  <a:pt x="104" y="115"/>
                  <a:pt x="104" y="115"/>
                  <a:pt x="104" y="115"/>
                </a:cubicBezTo>
                <a:cubicBezTo>
                  <a:pt x="117" y="115"/>
                  <a:pt x="117" y="115"/>
                  <a:pt x="117" y="115"/>
                </a:cubicBezTo>
                <a:cubicBezTo>
                  <a:pt x="117" y="127"/>
                  <a:pt x="117" y="127"/>
                  <a:pt x="117" y="127"/>
                </a:cubicBezTo>
                <a:cubicBezTo>
                  <a:pt x="128" y="128"/>
                  <a:pt x="136" y="131"/>
                  <a:pt x="143" y="138"/>
                </a:cubicBezTo>
                <a:cubicBezTo>
                  <a:pt x="132" y="149"/>
                  <a:pt x="132" y="149"/>
                  <a:pt x="132" y="149"/>
                </a:cubicBezTo>
                <a:cubicBezTo>
                  <a:pt x="127" y="145"/>
                  <a:pt x="121" y="144"/>
                  <a:pt x="116" y="143"/>
                </a:cubicBezTo>
                <a:cubicBezTo>
                  <a:pt x="116" y="166"/>
                  <a:pt x="116" y="166"/>
                  <a:pt x="116" y="166"/>
                </a:cubicBezTo>
                <a:cubicBezTo>
                  <a:pt x="121" y="167"/>
                  <a:pt x="121" y="167"/>
                  <a:pt x="121" y="167"/>
                </a:cubicBezTo>
                <a:cubicBezTo>
                  <a:pt x="129" y="168"/>
                  <a:pt x="135" y="171"/>
                  <a:pt x="139" y="174"/>
                </a:cubicBezTo>
                <a:cubicBezTo>
                  <a:pt x="144" y="179"/>
                  <a:pt x="146" y="186"/>
                  <a:pt x="146" y="194"/>
                </a:cubicBezTo>
                <a:cubicBezTo>
                  <a:pt x="146" y="210"/>
                  <a:pt x="134" y="220"/>
                  <a:pt x="117" y="222"/>
                </a:cubicBezTo>
                <a:close/>
                <a:moveTo>
                  <a:pt x="98" y="34"/>
                </a:moveTo>
                <a:cubicBezTo>
                  <a:pt x="76" y="0"/>
                  <a:pt x="76" y="0"/>
                  <a:pt x="76" y="0"/>
                </a:cubicBezTo>
                <a:cubicBezTo>
                  <a:pt x="144" y="0"/>
                  <a:pt x="144" y="0"/>
                  <a:pt x="144" y="0"/>
                </a:cubicBezTo>
                <a:cubicBezTo>
                  <a:pt x="122" y="34"/>
                  <a:pt x="122" y="34"/>
                  <a:pt x="122" y="34"/>
                </a:cubicBezTo>
                <a:cubicBezTo>
                  <a:pt x="119" y="32"/>
                  <a:pt x="115" y="31"/>
                  <a:pt x="110" y="31"/>
                </a:cubicBezTo>
                <a:cubicBezTo>
                  <a:pt x="106" y="31"/>
                  <a:pt x="102" y="32"/>
                  <a:pt x="98" y="34"/>
                </a:cubicBezTo>
                <a:close/>
                <a:moveTo>
                  <a:pt x="110" y="39"/>
                </a:moveTo>
                <a:cubicBezTo>
                  <a:pt x="121" y="39"/>
                  <a:pt x="129" y="47"/>
                  <a:pt x="129" y="58"/>
                </a:cubicBezTo>
                <a:cubicBezTo>
                  <a:pt x="129" y="68"/>
                  <a:pt x="121" y="77"/>
                  <a:pt x="110" y="77"/>
                </a:cubicBezTo>
                <a:cubicBezTo>
                  <a:pt x="100" y="77"/>
                  <a:pt x="91" y="68"/>
                  <a:pt x="91" y="58"/>
                </a:cubicBezTo>
                <a:cubicBezTo>
                  <a:pt x="91" y="47"/>
                  <a:pt x="100" y="39"/>
                  <a:pt x="110"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55" name="TextBox 54">
            <a:extLst>
              <a:ext uri="{FF2B5EF4-FFF2-40B4-BE49-F238E27FC236}">
                <a16:creationId xmlns:a16="http://schemas.microsoft.com/office/drawing/2014/main" id="{A9C7585C-D4D9-42E9-B6A8-2D5A76785B1B}"/>
              </a:ext>
            </a:extLst>
          </p:cNvPr>
          <p:cNvSpPr txBox="1"/>
          <p:nvPr/>
        </p:nvSpPr>
        <p:spPr bwMode="gray">
          <a:xfrm>
            <a:off x="439038" y="4821509"/>
            <a:ext cx="9780856" cy="255210"/>
          </a:xfrm>
          <a:prstGeom prst="rect">
            <a:avLst/>
          </a:prstGeom>
          <a:noFill/>
          <a:ln w="28575">
            <a:solidFill>
              <a:schemeClr val="accent4"/>
            </a:solidFill>
          </a:ln>
        </p:spPr>
        <p:txBody>
          <a:bodyPr wrap="square" lIns="72000" tIns="72000" rIns="72000" bIns="72000" rtlCol="0" anchor="ctr" anchorCtr="0">
            <a:noAutofit/>
          </a:bodyPr>
          <a:lstStyle/>
          <a:p>
            <a:pPr algn="ctr"/>
            <a:r>
              <a:rPr lang="en-GB" dirty="0"/>
              <a:t>Suffolk</a:t>
            </a:r>
          </a:p>
        </p:txBody>
      </p:sp>
      <p:cxnSp>
        <p:nvCxnSpPr>
          <p:cNvPr id="56" name="Straight Connector 55">
            <a:extLst>
              <a:ext uri="{FF2B5EF4-FFF2-40B4-BE49-F238E27FC236}">
                <a16:creationId xmlns:a16="http://schemas.microsoft.com/office/drawing/2014/main" id="{93392E7D-E6DC-46CC-AB88-5C8E1C855E59}"/>
              </a:ext>
            </a:extLst>
          </p:cNvPr>
          <p:cNvCxnSpPr>
            <a:stCxn id="55" idx="2"/>
          </p:cNvCxnSpPr>
          <p:nvPr/>
        </p:nvCxnSpPr>
        <p:spPr>
          <a:xfrm>
            <a:off x="5329466" y="5076719"/>
            <a:ext cx="5475" cy="31123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FC7A4D3-4BB6-4C02-8DC9-BEC0631A7699}"/>
              </a:ext>
            </a:extLst>
          </p:cNvPr>
          <p:cNvSpPr/>
          <p:nvPr/>
        </p:nvSpPr>
        <p:spPr>
          <a:xfrm>
            <a:off x="455474" y="1341796"/>
            <a:ext cx="9769900" cy="96861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Both areas saw the pilot as pivotal for increasing sustainability of listed places of worship. The collective package of support is seen as key, with the Minor Repair grant providing an incentive for places of worship to engage, and the support roles giving much needed guidance.</a:t>
            </a:r>
          </a:p>
          <a:p>
            <a:pPr algn="ctr"/>
            <a:r>
              <a:rPr lang="en-GB" sz="1200" dirty="0">
                <a:solidFill>
                  <a:schemeClr val="tx1"/>
                </a:solidFill>
              </a:rPr>
              <a:t>Both areas highlighted a risk that vulnerable listed places of worship might have to close without the support of something like the Taylor pilot. Risks from building fabric appear especially acute in Greater Manchester because of the high number of places of worship on the HAR register, while in Suffolk engaging isolated rural communities with places of worship is seen as particularly important.</a:t>
            </a:r>
          </a:p>
        </p:txBody>
      </p:sp>
    </p:spTree>
    <p:extLst>
      <p:ext uri="{BB962C8B-B14F-4D97-AF65-F5344CB8AC3E}">
        <p14:creationId xmlns:p14="http://schemas.microsoft.com/office/powerpoint/2010/main" val="580610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80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evaluation is considering the effectiveness of the four strands which together form the pilot</a:t>
            </a:r>
          </a:p>
        </p:txBody>
      </p:sp>
      <p:grpSp>
        <p:nvGrpSpPr>
          <p:cNvPr id="24" name="Group 23"/>
          <p:cNvGrpSpPr/>
          <p:nvPr/>
        </p:nvGrpSpPr>
        <p:grpSpPr>
          <a:xfrm>
            <a:off x="450000" y="4754431"/>
            <a:ext cx="9805632" cy="994748"/>
            <a:chOff x="436918" y="1476375"/>
            <a:chExt cx="9805632" cy="777130"/>
          </a:xfrm>
        </p:grpSpPr>
        <p:sp>
          <p:nvSpPr>
            <p:cNvPr id="46" name="Rectangle 5"/>
            <p:cNvSpPr>
              <a:spLocks noChangeArrowheads="1"/>
            </p:cNvSpPr>
            <p:nvPr/>
          </p:nvSpPr>
          <p:spPr bwMode="auto">
            <a:xfrm>
              <a:off x="436918" y="1476375"/>
              <a:ext cx="1818222" cy="777130"/>
            </a:xfrm>
            <a:prstGeom prst="rect">
              <a:avLst/>
            </a:prstGeom>
            <a:solidFill>
              <a:schemeClr val="accent3"/>
            </a:solidFill>
            <a:ln w="9525">
              <a:noFill/>
              <a:miter lim="800000"/>
              <a:headEnd/>
              <a:tailEnd/>
            </a:ln>
            <a:effectLst/>
          </p:spPr>
          <p:txBody>
            <a:bodyPr lIns="0" tIns="0" rIns="0" bIns="0" anchor="ctr" anchorCtr="1"/>
            <a:lstStyle/>
            <a:p>
              <a:pPr marL="0" marR="0" lvl="0" indent="0" algn="ctr" defTabSz="869213" rtl="0" eaLnBrk="0" fontAlgn="auto" latinLnBrk="0" hangingPunct="0">
                <a:lnSpc>
                  <a:spcPct val="90000"/>
                </a:lnSpc>
                <a:spcBef>
                  <a:spcPts val="200"/>
                </a:spcBef>
                <a:spcAft>
                  <a:spcPts val="200"/>
                </a:spcAft>
                <a:buClrTx/>
                <a:buSzTx/>
                <a:buFont typeface="Arial" panose="05020102010507070707" pitchFamily="18" charset="2"/>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Minor Repair Grant Scheme</a:t>
              </a:r>
            </a:p>
          </p:txBody>
        </p:sp>
        <p:sp>
          <p:nvSpPr>
            <p:cNvPr id="47" name="AutoShape 34"/>
            <p:cNvSpPr>
              <a:spLocks noChangeArrowheads="1"/>
            </p:cNvSpPr>
            <p:nvPr>
              <p:custDataLst>
                <p:tags r:id="rId5"/>
              </p:custDataLst>
            </p:nvPr>
          </p:nvSpPr>
          <p:spPr bwMode="auto">
            <a:xfrm rot="-5400000" flipH="1" flipV="1">
              <a:off x="2295024" y="1739515"/>
              <a:ext cx="513792" cy="250853"/>
            </a:xfrm>
            <a:prstGeom prst="upArrow">
              <a:avLst>
                <a:gd name="adj1" fmla="val 64704"/>
                <a:gd name="adj2" fmla="val 166871"/>
              </a:avLst>
            </a:prstGeom>
            <a:solidFill>
              <a:schemeClr val="accent1"/>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47"/>
            <p:cNvSpPr/>
            <p:nvPr/>
          </p:nvSpPr>
          <p:spPr>
            <a:xfrm>
              <a:off x="2837351" y="1476375"/>
              <a:ext cx="7405199" cy="777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lvl="1">
                <a:buClr>
                  <a:srgbClr val="E83F35"/>
                </a:buClr>
                <a:defRPr/>
              </a:pPr>
              <a:r>
                <a:rPr kumimoji="0" lang="en-GB" b="0" i="0" u="none" strike="noStrike" kern="1200" cap="none" spc="0" normalizeH="0" baseline="0" noProof="0" dirty="0">
                  <a:ln>
                    <a:noFill/>
                  </a:ln>
                  <a:solidFill>
                    <a:srgbClr val="37424A"/>
                  </a:solidFill>
                  <a:effectLst/>
                  <a:uLnTx/>
                  <a:uFillTx/>
                  <a:latin typeface="Arial"/>
                  <a:ea typeface="+mn-ea"/>
                  <a:cs typeface="+mn-cs"/>
                </a:rPr>
                <a:t>The minor repairs fund will provide access to a total of £1 million, split across the two pilot areas. The fund covers minor repairs only, with caps for individual grants of £10,000</a:t>
              </a:r>
              <a:r>
                <a:rPr lang="en-GB" dirty="0">
                  <a:solidFill>
                    <a:srgbClr val="37424A"/>
                  </a:solidFill>
                </a:rPr>
                <a:t>.</a:t>
              </a:r>
              <a:endParaRPr kumimoji="0" lang="en-GB" b="0" i="0" u="none" strike="noStrike" kern="1200" cap="none" spc="0" normalizeH="0" baseline="0" noProof="0" dirty="0">
                <a:ln>
                  <a:noFill/>
                </a:ln>
                <a:solidFill>
                  <a:srgbClr val="37424A"/>
                </a:solidFill>
                <a:effectLst/>
                <a:uLnTx/>
                <a:uFillTx/>
                <a:latin typeface="Arial"/>
                <a:ea typeface="+mn-ea"/>
                <a:cs typeface="+mn-cs"/>
              </a:endParaRPr>
            </a:p>
            <a:p>
              <a:pPr marL="180975" marR="0" lvl="1" indent="-180975" algn="l" defTabSz="914342" rtl="0" eaLnBrk="1" fontAlgn="auto" latinLnBrk="0" hangingPunct="1">
                <a:lnSpc>
                  <a:spcPct val="100000"/>
                </a:lnSpc>
                <a:spcBef>
                  <a:spcPts val="200"/>
                </a:spcBef>
                <a:spcAft>
                  <a:spcPts val="200"/>
                </a:spcAft>
                <a:buClr>
                  <a:srgbClr val="E83F35"/>
                </a:buClr>
                <a:buSzTx/>
                <a:buFont typeface="Wingdings" panose="05000000000000000000" pitchFamily="2" charset="2"/>
                <a:buChar char="§"/>
                <a:tabLst/>
                <a:defRPr/>
              </a:pPr>
              <a:r>
                <a:rPr lang="en-GB" dirty="0">
                  <a:solidFill>
                    <a:srgbClr val="37424A"/>
                  </a:solidFill>
                  <a:latin typeface="Arial"/>
                </a:rPr>
                <a:t>A maximum of 90% of funds for a project will be provided.</a:t>
              </a:r>
            </a:p>
          </p:txBody>
        </p:sp>
      </p:grpSp>
      <p:grpSp>
        <p:nvGrpSpPr>
          <p:cNvPr id="49" name="Group 48"/>
          <p:cNvGrpSpPr/>
          <p:nvPr/>
        </p:nvGrpSpPr>
        <p:grpSpPr>
          <a:xfrm>
            <a:off x="450000" y="1349128"/>
            <a:ext cx="9805632" cy="994748"/>
            <a:chOff x="436918" y="1476375"/>
            <a:chExt cx="9805632" cy="777130"/>
          </a:xfrm>
        </p:grpSpPr>
        <p:sp>
          <p:nvSpPr>
            <p:cNvPr id="50" name="Rectangle 5"/>
            <p:cNvSpPr>
              <a:spLocks noChangeArrowheads="1"/>
            </p:cNvSpPr>
            <p:nvPr/>
          </p:nvSpPr>
          <p:spPr bwMode="auto">
            <a:xfrm>
              <a:off x="436918" y="1476375"/>
              <a:ext cx="1818222" cy="777130"/>
            </a:xfrm>
            <a:prstGeom prst="rect">
              <a:avLst/>
            </a:prstGeom>
            <a:solidFill>
              <a:schemeClr val="accent3"/>
            </a:solidFill>
            <a:ln w="9525">
              <a:noFill/>
              <a:miter lim="800000"/>
              <a:headEnd/>
              <a:tailEnd/>
            </a:ln>
            <a:effectLst/>
          </p:spPr>
          <p:txBody>
            <a:bodyPr lIns="0" tIns="0" rIns="0" bIns="0" anchor="ctr" anchorCtr="1"/>
            <a:lstStyle/>
            <a:p>
              <a:pPr marL="0" marR="0" lvl="0" indent="0" algn="ctr" defTabSz="869213" rtl="0" eaLnBrk="0" fontAlgn="auto" latinLnBrk="0" hangingPunct="0">
                <a:lnSpc>
                  <a:spcPct val="90000"/>
                </a:lnSpc>
                <a:spcBef>
                  <a:spcPts val="200"/>
                </a:spcBef>
                <a:spcAft>
                  <a:spcPts val="200"/>
                </a:spcAft>
                <a:buClrTx/>
                <a:buSzTx/>
                <a:buFont typeface="Arial" panose="05020102010507070707" pitchFamily="18" charset="2"/>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Fabric Support Officers</a:t>
              </a:r>
            </a:p>
          </p:txBody>
        </p:sp>
        <p:sp>
          <p:nvSpPr>
            <p:cNvPr id="51" name="AutoShape 34"/>
            <p:cNvSpPr>
              <a:spLocks noChangeArrowheads="1"/>
            </p:cNvSpPr>
            <p:nvPr>
              <p:custDataLst>
                <p:tags r:id="rId4"/>
              </p:custDataLst>
            </p:nvPr>
          </p:nvSpPr>
          <p:spPr bwMode="auto">
            <a:xfrm rot="-5400000" flipH="1" flipV="1">
              <a:off x="2295024" y="1739515"/>
              <a:ext cx="513792" cy="250853"/>
            </a:xfrm>
            <a:prstGeom prst="upArrow">
              <a:avLst>
                <a:gd name="adj1" fmla="val 64704"/>
                <a:gd name="adj2" fmla="val 166871"/>
              </a:avLst>
            </a:prstGeom>
            <a:solidFill>
              <a:schemeClr val="accent1"/>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Rectangle 51"/>
            <p:cNvSpPr/>
            <p:nvPr/>
          </p:nvSpPr>
          <p:spPr>
            <a:xfrm>
              <a:off x="2837351" y="1476375"/>
              <a:ext cx="7405199" cy="777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lstStyle/>
            <a:p>
              <a:pPr lvl="1">
                <a:buSzPct val="100000"/>
                <a:buFont typeface="Wingdings" panose="05000000000000000000" pitchFamily="2" charset="2"/>
                <a:buChar char="§"/>
                <a:defRPr/>
              </a:pPr>
              <a:r>
                <a:rPr lang="en-GB" dirty="0">
                  <a:solidFill>
                    <a:srgbClr val="37424A"/>
                  </a:solidFill>
                </a:rPr>
                <a:t>The FSOs will work with those responsible for listed places of worship, offering practical advice and strategic planning of maintenance and repair.</a:t>
              </a:r>
              <a:endParaRPr kumimoji="0" lang="en-GB" b="0" i="0" u="none" strike="noStrike" kern="1200" cap="none" spc="0" normalizeH="0" baseline="0" noProof="0" dirty="0">
                <a:ln>
                  <a:noFill/>
                </a:ln>
                <a:solidFill>
                  <a:srgbClr val="37424A"/>
                </a:solidFill>
                <a:effectLst/>
                <a:uLnTx/>
                <a:uFillTx/>
                <a:latin typeface="Arial"/>
                <a:ea typeface="+mn-ea"/>
                <a:cs typeface="+mn-cs"/>
              </a:endParaRPr>
            </a:p>
          </p:txBody>
        </p:sp>
      </p:grpSp>
      <p:grpSp>
        <p:nvGrpSpPr>
          <p:cNvPr id="53" name="Group 52"/>
          <p:cNvGrpSpPr/>
          <p:nvPr/>
        </p:nvGrpSpPr>
        <p:grpSpPr>
          <a:xfrm>
            <a:off x="450000" y="2484229"/>
            <a:ext cx="9805632" cy="994748"/>
            <a:chOff x="436918" y="1476375"/>
            <a:chExt cx="9805632" cy="777130"/>
          </a:xfrm>
        </p:grpSpPr>
        <p:sp>
          <p:nvSpPr>
            <p:cNvPr id="54" name="Rectangle 5"/>
            <p:cNvSpPr>
              <a:spLocks noChangeArrowheads="1"/>
            </p:cNvSpPr>
            <p:nvPr/>
          </p:nvSpPr>
          <p:spPr bwMode="auto">
            <a:xfrm>
              <a:off x="436918" y="1476375"/>
              <a:ext cx="1818222" cy="777130"/>
            </a:xfrm>
            <a:prstGeom prst="rect">
              <a:avLst/>
            </a:prstGeom>
            <a:solidFill>
              <a:schemeClr val="accent3"/>
            </a:solidFill>
            <a:ln w="9525">
              <a:noFill/>
              <a:miter lim="800000"/>
              <a:headEnd/>
              <a:tailEnd/>
            </a:ln>
            <a:effectLst/>
          </p:spPr>
          <p:txBody>
            <a:bodyPr lIns="0" tIns="0" rIns="0" bIns="0" anchor="ctr" anchorCtr="1"/>
            <a:lstStyle/>
            <a:p>
              <a:pPr marL="0" marR="0" lvl="0" indent="0" algn="ctr" defTabSz="869213" rtl="0" eaLnBrk="0" fontAlgn="auto" latinLnBrk="0" hangingPunct="0">
                <a:lnSpc>
                  <a:spcPct val="90000"/>
                </a:lnSpc>
                <a:spcBef>
                  <a:spcPts val="200"/>
                </a:spcBef>
                <a:spcAft>
                  <a:spcPts val="200"/>
                </a:spcAft>
                <a:buClrTx/>
                <a:buSzTx/>
                <a:buFont typeface="Arial" panose="05020102010507070707" pitchFamily="18" charset="2"/>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Community Development Advisers</a:t>
              </a:r>
            </a:p>
          </p:txBody>
        </p:sp>
        <p:sp>
          <p:nvSpPr>
            <p:cNvPr id="55" name="AutoShape 34"/>
            <p:cNvSpPr>
              <a:spLocks noChangeArrowheads="1"/>
            </p:cNvSpPr>
            <p:nvPr>
              <p:custDataLst>
                <p:tags r:id="rId3"/>
              </p:custDataLst>
            </p:nvPr>
          </p:nvSpPr>
          <p:spPr bwMode="auto">
            <a:xfrm rot="-5400000" flipH="1" flipV="1">
              <a:off x="2295024" y="1739515"/>
              <a:ext cx="513792" cy="250853"/>
            </a:xfrm>
            <a:prstGeom prst="upArrow">
              <a:avLst>
                <a:gd name="adj1" fmla="val 64704"/>
                <a:gd name="adj2" fmla="val 166871"/>
              </a:avLst>
            </a:prstGeom>
            <a:solidFill>
              <a:schemeClr val="accent1"/>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Rectangle 55"/>
            <p:cNvSpPr/>
            <p:nvPr/>
          </p:nvSpPr>
          <p:spPr>
            <a:xfrm>
              <a:off x="2837351" y="1476375"/>
              <a:ext cx="7405199" cy="777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marL="0" lvl="1" indent="0">
                <a:buClr>
                  <a:srgbClr val="E83F35"/>
                </a:buClr>
                <a:buNone/>
                <a:defRPr/>
              </a:pPr>
              <a:r>
                <a:rPr lang="en-GB" dirty="0">
                  <a:solidFill>
                    <a:srgbClr val="37424A"/>
                  </a:solidFill>
                </a:rPr>
                <a:t>The CDAs will enable those responsible for listed places of worship to:</a:t>
              </a:r>
            </a:p>
            <a:p>
              <a:pPr lvl="1">
                <a:buClr>
                  <a:srgbClr val="E83F35"/>
                </a:buClr>
                <a:defRPr/>
              </a:pPr>
              <a:r>
                <a:rPr lang="en-GB" dirty="0">
                  <a:solidFill>
                    <a:srgbClr val="37424A"/>
                  </a:solidFill>
                </a:rPr>
                <a:t>develop new relationships in the wider community and identify opportunities for use of the building and other activities; and</a:t>
              </a:r>
            </a:p>
            <a:p>
              <a:pPr lvl="1">
                <a:buClr>
                  <a:srgbClr val="E83F35"/>
                </a:buClr>
                <a:defRPr/>
              </a:pPr>
              <a:r>
                <a:rPr lang="en-GB" dirty="0">
                  <a:solidFill>
                    <a:srgbClr val="37424A"/>
                  </a:solidFill>
                </a:rPr>
                <a:t>seek income streams for the future to underpin repair and maintenance.</a:t>
              </a:r>
              <a:endParaRPr kumimoji="0" lang="en-GB" b="0" i="0" u="none" strike="noStrike" kern="1200" cap="none" spc="0" normalizeH="0" baseline="0" noProof="0" dirty="0">
                <a:ln>
                  <a:noFill/>
                </a:ln>
                <a:solidFill>
                  <a:srgbClr val="37424A"/>
                </a:solidFill>
                <a:effectLst/>
                <a:uLnTx/>
                <a:uFillTx/>
                <a:latin typeface="Arial"/>
                <a:ea typeface="+mn-ea"/>
                <a:cs typeface="+mn-cs"/>
              </a:endParaRPr>
            </a:p>
          </p:txBody>
        </p:sp>
      </p:grpSp>
      <p:grpSp>
        <p:nvGrpSpPr>
          <p:cNvPr id="57" name="Group 56"/>
          <p:cNvGrpSpPr/>
          <p:nvPr/>
        </p:nvGrpSpPr>
        <p:grpSpPr>
          <a:xfrm>
            <a:off x="450000" y="3619330"/>
            <a:ext cx="9805632" cy="994748"/>
            <a:chOff x="436918" y="1476375"/>
            <a:chExt cx="9805632" cy="777130"/>
          </a:xfrm>
        </p:grpSpPr>
        <p:sp>
          <p:nvSpPr>
            <p:cNvPr id="58" name="Rectangle 5"/>
            <p:cNvSpPr>
              <a:spLocks noChangeArrowheads="1"/>
            </p:cNvSpPr>
            <p:nvPr/>
          </p:nvSpPr>
          <p:spPr bwMode="auto">
            <a:xfrm>
              <a:off x="436918" y="1476375"/>
              <a:ext cx="1818222" cy="777130"/>
            </a:xfrm>
            <a:prstGeom prst="rect">
              <a:avLst/>
            </a:prstGeom>
            <a:solidFill>
              <a:schemeClr val="accent3"/>
            </a:solidFill>
            <a:ln w="9525">
              <a:noFill/>
              <a:miter lim="800000"/>
              <a:headEnd/>
              <a:tailEnd/>
            </a:ln>
            <a:effectLst/>
          </p:spPr>
          <p:txBody>
            <a:bodyPr lIns="0" tIns="0" rIns="0" bIns="0" anchor="ctr" anchorCtr="1"/>
            <a:lstStyle/>
            <a:p>
              <a:pPr marL="0" marR="0" lvl="0" indent="0" algn="ctr" defTabSz="869213" rtl="0" eaLnBrk="0" fontAlgn="auto" latinLnBrk="0" hangingPunct="0">
                <a:lnSpc>
                  <a:spcPct val="90000"/>
                </a:lnSpc>
                <a:spcBef>
                  <a:spcPts val="200"/>
                </a:spcBef>
                <a:spcAft>
                  <a:spcPts val="200"/>
                </a:spcAft>
                <a:buClrTx/>
                <a:buSzTx/>
                <a:buFont typeface="Arial" panose="05020102010507070707" pitchFamily="18" charset="2"/>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Workshops</a:t>
              </a:r>
            </a:p>
          </p:txBody>
        </p:sp>
        <p:sp>
          <p:nvSpPr>
            <p:cNvPr id="59" name="AutoShape 34"/>
            <p:cNvSpPr>
              <a:spLocks noChangeArrowheads="1"/>
            </p:cNvSpPr>
            <p:nvPr>
              <p:custDataLst>
                <p:tags r:id="rId2"/>
              </p:custDataLst>
            </p:nvPr>
          </p:nvSpPr>
          <p:spPr bwMode="auto">
            <a:xfrm rot="-5400000" flipH="1" flipV="1">
              <a:off x="2295024" y="1739515"/>
              <a:ext cx="513792" cy="250853"/>
            </a:xfrm>
            <a:prstGeom prst="upArrow">
              <a:avLst>
                <a:gd name="adj1" fmla="val 64704"/>
                <a:gd name="adj2" fmla="val 166871"/>
              </a:avLst>
            </a:prstGeom>
            <a:solidFill>
              <a:schemeClr val="accent1"/>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Rectangle 59"/>
            <p:cNvSpPr/>
            <p:nvPr/>
          </p:nvSpPr>
          <p:spPr>
            <a:xfrm>
              <a:off x="2837351" y="1476375"/>
              <a:ext cx="7405199" cy="777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marL="180975" marR="0" lvl="1" indent="-180975" algn="l" defTabSz="914342" rtl="0" eaLnBrk="1" fontAlgn="auto" latinLnBrk="0" hangingPunct="1">
                <a:lnSpc>
                  <a:spcPct val="100000"/>
                </a:lnSpc>
                <a:spcBef>
                  <a:spcPts val="200"/>
                </a:spcBef>
                <a:spcAft>
                  <a:spcPts val="200"/>
                </a:spcAft>
                <a:buClr>
                  <a:srgbClr val="E83F35"/>
                </a:buClr>
                <a:buSzTx/>
                <a:buFont typeface="Wingdings" panose="05000000000000000000" pitchFamily="2" charset="2"/>
                <a:buChar char="§"/>
                <a:tabLst/>
                <a:defRPr/>
              </a:pPr>
              <a:r>
                <a:rPr kumimoji="0" lang="en-GB" b="0" i="0" u="none" strike="noStrike" kern="1200" cap="none" spc="0" normalizeH="0" baseline="0" noProof="0" dirty="0">
                  <a:ln>
                    <a:noFill/>
                  </a:ln>
                  <a:solidFill>
                    <a:srgbClr val="37424A"/>
                  </a:solidFill>
                  <a:effectLst/>
                  <a:uLnTx/>
                  <a:uFillTx/>
                  <a:latin typeface="Arial"/>
                  <a:ea typeface="+mn-ea"/>
                  <a:cs typeface="+mn-cs"/>
                </a:rPr>
                <a:t>16 workshops will be held in total, split across the two pilot areas.</a:t>
              </a:r>
            </a:p>
            <a:p>
              <a:pPr marL="180975" marR="0" lvl="1" indent="-180975" algn="l" defTabSz="914342" rtl="0" eaLnBrk="1" fontAlgn="auto" latinLnBrk="0" hangingPunct="1">
                <a:lnSpc>
                  <a:spcPct val="100000"/>
                </a:lnSpc>
                <a:spcBef>
                  <a:spcPts val="200"/>
                </a:spcBef>
                <a:spcAft>
                  <a:spcPts val="200"/>
                </a:spcAft>
                <a:buClr>
                  <a:srgbClr val="E83F35"/>
                </a:buClr>
                <a:buSzTx/>
                <a:buFont typeface="Wingdings" panose="05000000000000000000" pitchFamily="2" charset="2"/>
                <a:buChar char="§"/>
                <a:tabLst/>
                <a:defRPr/>
              </a:pPr>
              <a:r>
                <a:rPr lang="en-GB" dirty="0">
                  <a:solidFill>
                    <a:srgbClr val="37424A"/>
                  </a:solidFill>
                  <a:latin typeface="Arial"/>
                </a:rPr>
                <a:t>The workshops will provide listed place of worship groups with increased skills, knowledge and confidence in: maintenance, working with communities and management, and planning for future needs.</a:t>
              </a:r>
              <a:endParaRPr kumimoji="0" lang="en-GB" b="0" i="0" u="none" strike="noStrike" kern="1200" cap="none" spc="0" normalizeH="0" baseline="0" noProof="0" dirty="0">
                <a:ln>
                  <a:noFill/>
                </a:ln>
                <a:solidFill>
                  <a:srgbClr val="37424A"/>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3826EBD0-C871-48D7-A709-5CFA126BD7C6}"/>
              </a:ext>
            </a:extLst>
          </p:cNvPr>
          <p:cNvGrpSpPr/>
          <p:nvPr/>
        </p:nvGrpSpPr>
        <p:grpSpPr>
          <a:xfrm>
            <a:off x="450000" y="5889533"/>
            <a:ext cx="9805632" cy="994748"/>
            <a:chOff x="436918" y="1476375"/>
            <a:chExt cx="9805632" cy="777130"/>
          </a:xfrm>
        </p:grpSpPr>
        <p:sp>
          <p:nvSpPr>
            <p:cNvPr id="20" name="Rectangle 5">
              <a:extLst>
                <a:ext uri="{FF2B5EF4-FFF2-40B4-BE49-F238E27FC236}">
                  <a16:creationId xmlns:a16="http://schemas.microsoft.com/office/drawing/2014/main" id="{C5E9011B-823B-4B1B-8AD4-39CEDA38D58E}"/>
                </a:ext>
              </a:extLst>
            </p:cNvPr>
            <p:cNvSpPr>
              <a:spLocks noChangeArrowheads="1"/>
            </p:cNvSpPr>
            <p:nvPr/>
          </p:nvSpPr>
          <p:spPr bwMode="auto">
            <a:xfrm>
              <a:off x="436918" y="1476375"/>
              <a:ext cx="1818222" cy="777130"/>
            </a:xfrm>
            <a:prstGeom prst="rect">
              <a:avLst/>
            </a:prstGeom>
            <a:solidFill>
              <a:schemeClr val="accent2"/>
            </a:solidFill>
            <a:ln w="9525">
              <a:noFill/>
              <a:miter lim="800000"/>
              <a:headEnd/>
              <a:tailEnd/>
            </a:ln>
            <a:effectLst/>
          </p:spPr>
          <p:txBody>
            <a:bodyPr lIns="0" tIns="0" rIns="0" bIns="0" anchor="ctr" anchorCtr="1"/>
            <a:lstStyle/>
            <a:p>
              <a:pPr marL="0" marR="0" lvl="0" indent="0" algn="ctr" defTabSz="869213" rtl="0" eaLnBrk="0" fontAlgn="auto" latinLnBrk="0" hangingPunct="0">
                <a:lnSpc>
                  <a:spcPct val="90000"/>
                </a:lnSpc>
                <a:spcBef>
                  <a:spcPts val="200"/>
                </a:spcBef>
                <a:spcAft>
                  <a:spcPts val="200"/>
                </a:spcAft>
                <a:buClrTx/>
                <a:buSzTx/>
                <a:buFont typeface="Arial" panose="05020102010507070707" pitchFamily="18" charset="2"/>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Evaluation</a:t>
              </a:r>
            </a:p>
          </p:txBody>
        </p:sp>
        <p:sp>
          <p:nvSpPr>
            <p:cNvPr id="21" name="AutoShape 34">
              <a:extLst>
                <a:ext uri="{FF2B5EF4-FFF2-40B4-BE49-F238E27FC236}">
                  <a16:creationId xmlns:a16="http://schemas.microsoft.com/office/drawing/2014/main" id="{7EDB72E6-F021-4DAE-96DE-3C17580D56C8}"/>
                </a:ext>
              </a:extLst>
            </p:cNvPr>
            <p:cNvSpPr>
              <a:spLocks noChangeArrowheads="1"/>
            </p:cNvSpPr>
            <p:nvPr>
              <p:custDataLst>
                <p:tags r:id="rId1"/>
              </p:custDataLst>
            </p:nvPr>
          </p:nvSpPr>
          <p:spPr bwMode="auto">
            <a:xfrm rot="-5400000" flipH="1" flipV="1">
              <a:off x="2295024" y="1739515"/>
              <a:ext cx="513792" cy="250853"/>
            </a:xfrm>
            <a:prstGeom prst="upArrow">
              <a:avLst>
                <a:gd name="adj1" fmla="val 64704"/>
                <a:gd name="adj2" fmla="val 166871"/>
              </a:avLst>
            </a:prstGeom>
            <a:solidFill>
              <a:schemeClr val="accent1"/>
            </a:solidFill>
            <a:ln w="6350" algn="ctr">
              <a:noFill/>
              <a:miter lim="800000"/>
              <a:headEnd/>
              <a:tailEnd/>
            </a:ln>
            <a:effectLst/>
          </p:spPr>
          <p:txBody>
            <a:bodyPr wrap="none" lIns="104306" tIns="52153" rIns="104306" bIns="52153" anchor="ctr"/>
            <a:lstStyle/>
            <a:p>
              <a:pPr marL="0" marR="0" lvl="0" indent="0" algn="l" defTabSz="914342" rtl="0" eaLnBrk="1" fontAlgn="auto" latinLnBrk="0" hangingPunct="1">
                <a:lnSpc>
                  <a:spcPct val="100000"/>
                </a:lnSpc>
                <a:spcBef>
                  <a:spcPts val="200"/>
                </a:spcBef>
                <a:spcAft>
                  <a:spcPts val="200"/>
                </a:spcAft>
                <a:buClrTx/>
                <a:buSzTx/>
                <a:buFont typeface="Arial" panose="05020102010507070707" pitchFamily="18" charset="2"/>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91FC3E93-F51D-4597-88C5-0551C80F1786}"/>
                </a:ext>
              </a:extLst>
            </p:cNvPr>
            <p:cNvSpPr/>
            <p:nvPr/>
          </p:nvSpPr>
          <p:spPr>
            <a:xfrm>
              <a:off x="2837351" y="1476375"/>
              <a:ext cx="7405199" cy="777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lstStyle/>
            <a:p>
              <a:pPr marL="180975" marR="0" lvl="1" indent="-180975" algn="l" defTabSz="914342" rtl="0" eaLnBrk="1" fontAlgn="auto" latinLnBrk="0" hangingPunct="1">
                <a:lnSpc>
                  <a:spcPct val="100000"/>
                </a:lnSpc>
                <a:spcBef>
                  <a:spcPts val="200"/>
                </a:spcBef>
                <a:spcAft>
                  <a:spcPts val="200"/>
                </a:spcAft>
                <a:buClr>
                  <a:srgbClr val="E83F35"/>
                </a:buClr>
                <a:buSzTx/>
                <a:buFont typeface="Wingdings" panose="05000000000000000000" pitchFamily="2" charset="2"/>
                <a:buChar char="§"/>
                <a:tabLst/>
                <a:defRPr/>
              </a:pPr>
              <a:r>
                <a:rPr kumimoji="0" lang="en-GB" b="0" i="0" u="none" strike="noStrike" kern="1200" cap="none" spc="0" normalizeH="0" baseline="0" noProof="0" dirty="0">
                  <a:ln>
                    <a:noFill/>
                  </a:ln>
                  <a:solidFill>
                    <a:schemeClr val="tx1"/>
                  </a:solidFill>
                  <a:effectLst/>
                  <a:uLnTx/>
                  <a:uFillTx/>
                  <a:latin typeface="Arial"/>
                  <a:ea typeface="+mn-ea"/>
                  <a:cs typeface="+mn-cs"/>
                </a:rPr>
                <a:t>Each of these four strands will be evaluated, individually and as a package, to understand what works, for whom, and under what conditions.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grpSp>
    </p:spTree>
    <p:extLst>
      <p:ext uri="{BB962C8B-B14F-4D97-AF65-F5344CB8AC3E}">
        <p14:creationId xmlns:p14="http://schemas.microsoft.com/office/powerpoint/2010/main" val="264246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Roadmap_2_Slide 533">
    <p:spTree>
      <p:nvGrpSpPr>
        <p:cNvPr id="1" name=""/>
        <p:cNvGrpSpPr/>
        <p:nvPr/>
      </p:nvGrpSpPr>
      <p:grpSpPr>
        <a:xfrm>
          <a:off x="0" y="0"/>
          <a:ext cx="0" cy="0"/>
          <a:chOff x="0" y="0"/>
          <a:chExt cx="0" cy="0"/>
        </a:xfrm>
      </p:grpSpPr>
      <p:graphicFrame>
        <p:nvGraphicFramePr>
          <p:cNvPr id="4" name="secDivTable">
            <a:extLst>
              <a:ext uri="{FF2B5EF4-FFF2-40B4-BE49-F238E27FC236}">
                <a16:creationId xmlns:a16="http://schemas.microsoft.com/office/drawing/2014/main" id="{16546AF0-AAE6-4DF4-96E9-8A4900F3C1B2}"/>
              </a:ext>
            </a:extLst>
          </p:cNvPr>
          <p:cNvGraphicFramePr>
            <a:graphicFrameLocks noGrp="1"/>
          </p:cNvGraphicFramePr>
          <p:nvPr>
            <p:extLst>
              <p:ext uri="{D42A27DB-BD31-4B8C-83A1-F6EECF244321}">
                <p14:modId xmlns:p14="http://schemas.microsoft.com/office/powerpoint/2010/main" val="692853014"/>
              </p:ext>
            </p:extLst>
          </p:nvPr>
        </p:nvGraphicFramePr>
        <p:xfrm>
          <a:off x="450156" y="1432155"/>
          <a:ext cx="9793985" cy="1163520"/>
        </p:xfrm>
        <a:graphic>
          <a:graphicData uri="http://schemas.openxmlformats.org/drawingml/2006/table">
            <a:tbl>
              <a:tblPr firstRow="1"/>
              <a:tblGrid>
                <a:gridCol w="432048">
                  <a:extLst>
                    <a:ext uri="{9D8B030D-6E8A-4147-A177-3AD203B41FA5}">
                      <a16:colId xmlns:a16="http://schemas.microsoft.com/office/drawing/2014/main" val="20000"/>
                    </a:ext>
                  </a:extLst>
                </a:gridCol>
                <a:gridCol w="8763241">
                  <a:extLst>
                    <a:ext uri="{9D8B030D-6E8A-4147-A177-3AD203B41FA5}">
                      <a16:colId xmlns:a16="http://schemas.microsoft.com/office/drawing/2014/main" val="20001"/>
                    </a:ext>
                  </a:extLst>
                </a:gridCol>
                <a:gridCol w="598696">
                  <a:extLst>
                    <a:ext uri="{9D8B030D-6E8A-4147-A177-3AD203B41FA5}">
                      <a16:colId xmlns:a16="http://schemas.microsoft.com/office/drawing/2014/main" val="20002"/>
                    </a:ext>
                  </a:extLst>
                </a:gridCol>
              </a:tblGrid>
              <a:tr h="0">
                <a:tc>
                  <a:txBody>
                    <a:bodyPr/>
                    <a:lstStyle/>
                    <a:p>
                      <a:pPr algn="ctr"/>
                      <a:r>
                        <a:rPr lang="en-GB" sz="1600" b="0" dirty="0">
                          <a:solidFill>
                            <a:schemeClr val="bg1"/>
                          </a:solidFill>
                          <a:latin typeface="Arial" panose="020B0604020202020204" pitchFamily="34" charset="0"/>
                        </a:rPr>
                        <a:t>1.</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7276"/>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kern="1200" dirty="0">
                          <a:solidFill>
                            <a:schemeClr val="tx2"/>
                          </a:solidFill>
                          <a:latin typeface="Arial" panose="020B0604020202020204" pitchFamily="34" charset="0"/>
                          <a:ea typeface="+mn-ea"/>
                          <a:cs typeface="+mn-cs"/>
                        </a:rPr>
                        <a:t>Introduction</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tc>
                  <a:txBody>
                    <a:bodyPr/>
                    <a:lstStyle/>
                    <a:p>
                      <a:pPr marL="0" marR="0" indent="0" algn="r" defTabSz="980010" rtl="0" eaLnBrk="1" fontAlgn="auto" latinLnBrk="0" hangingPunct="1">
                        <a:lnSpc>
                          <a:spcPct val="100000"/>
                        </a:lnSpc>
                        <a:spcBef>
                          <a:spcPts val="0"/>
                        </a:spcBef>
                        <a:spcAft>
                          <a:spcPts val="0"/>
                        </a:spcAft>
                        <a:buClrTx/>
                        <a:buSzTx/>
                        <a:buFontTx/>
                        <a:buNone/>
                        <a:tabLst/>
                        <a:defRPr/>
                      </a:pPr>
                      <a:r>
                        <a:rPr lang="en-GB" sz="1600" b="0" kern="1200" dirty="0">
                          <a:solidFill>
                            <a:schemeClr val="tx2"/>
                          </a:solidFill>
                          <a:latin typeface="Arial" panose="020B0604020202020204" pitchFamily="34" charset="0"/>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extLst>
                  <a:ext uri="{0D108BD9-81ED-4DB2-BD59-A6C34878D82A}">
                    <a16:rowId xmlns:a16="http://schemas.microsoft.com/office/drawing/2014/main" val="10000"/>
                  </a:ext>
                </a:extLst>
              </a:tr>
              <a:tr h="0">
                <a:tc>
                  <a:txBody>
                    <a:bodyPr/>
                    <a:lstStyle/>
                    <a:p>
                      <a:pPr marL="0" algn="ctr" defTabSz="980010" rtl="0" eaLnBrk="1" latinLnBrk="0" hangingPunct="1"/>
                      <a:r>
                        <a:rPr lang="en-GB" sz="1600" b="0" kern="1200" dirty="0">
                          <a:solidFill>
                            <a:schemeClr val="bg1"/>
                          </a:solidFill>
                          <a:latin typeface="Arial" panose="020B0604020202020204" pitchFamily="34" charset="0"/>
                          <a:ea typeface="+mn-ea"/>
                          <a:cs typeface="+mn-cs"/>
                        </a:rPr>
                        <a:t>2.</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3F35"/>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dirty="0">
                          <a:solidFill>
                            <a:schemeClr val="bg1"/>
                          </a:solidFill>
                          <a:latin typeface="Arial" panose="020B0604020202020204" pitchFamily="34" charset="0"/>
                        </a:rPr>
                        <a:t>The evaluation approach</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87"/>
                    </a:solidFill>
                  </a:tcPr>
                </a:tc>
                <a:tc>
                  <a:txBody>
                    <a:bodyPr/>
                    <a:lstStyle/>
                    <a:p>
                      <a:pPr marL="0" algn="r" defTabSz="980010" rtl="0" eaLnBrk="1" latinLnBrk="0" hangingPunct="1"/>
                      <a:r>
                        <a:rPr lang="en-GB" sz="1600" b="0" kern="1200" dirty="0">
                          <a:solidFill>
                            <a:schemeClr val="bg1"/>
                          </a:solidFill>
                          <a:latin typeface="Arial" panose="020B0604020202020204" pitchFamily="34" charset="0"/>
                          <a:ea typeface="+mn-ea"/>
                          <a:cs typeface="+mn-cs"/>
                        </a:rPr>
                        <a:t>5</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87"/>
                    </a:solidFill>
                  </a:tcPr>
                </a:tc>
                <a:extLst>
                  <a:ext uri="{0D108BD9-81ED-4DB2-BD59-A6C34878D82A}">
                    <a16:rowId xmlns:a16="http://schemas.microsoft.com/office/drawing/2014/main" val="10001"/>
                  </a:ext>
                </a:extLst>
              </a:tr>
              <a:tr h="0">
                <a:tc>
                  <a:txBody>
                    <a:bodyPr/>
                    <a:lstStyle/>
                    <a:p>
                      <a:pPr marL="0" algn="ctr" defTabSz="980010" rtl="0" eaLnBrk="1" latinLnBrk="0" hangingPunct="1"/>
                      <a:r>
                        <a:rPr lang="en-GB" sz="1600" b="0" kern="1200" dirty="0">
                          <a:solidFill>
                            <a:schemeClr val="bg1"/>
                          </a:solidFill>
                          <a:latin typeface="Arial" panose="020B0604020202020204" pitchFamily="34" charset="0"/>
                          <a:ea typeface="+mn-ea"/>
                          <a:cs typeface="+mn-cs"/>
                        </a:rPr>
                        <a:t>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7276"/>
                    </a:solidFill>
                  </a:tcPr>
                </a:tc>
                <a:tc>
                  <a:txBody>
                    <a:bodyPr/>
                    <a:lstStyle/>
                    <a:p>
                      <a:pPr marL="0" marR="0" indent="0" algn="l" defTabSz="980010" rtl="0" eaLnBrk="1" fontAlgn="auto" latinLnBrk="0" hangingPunct="1">
                        <a:lnSpc>
                          <a:spcPct val="100000"/>
                        </a:lnSpc>
                        <a:spcBef>
                          <a:spcPts val="0"/>
                        </a:spcBef>
                        <a:spcAft>
                          <a:spcPts val="0"/>
                        </a:spcAft>
                        <a:buClrTx/>
                        <a:buSzTx/>
                        <a:buFontTx/>
                        <a:buNone/>
                        <a:tabLst/>
                        <a:defRPr/>
                      </a:pPr>
                      <a:r>
                        <a:rPr lang="en-GB" sz="1600" b="0" dirty="0">
                          <a:solidFill>
                            <a:schemeClr val="tx2"/>
                          </a:solidFill>
                          <a:latin typeface="Arial" panose="020B0604020202020204" pitchFamily="34" charset="0"/>
                        </a:rPr>
                        <a:t>The baseline position in the pilot areas</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tc>
                  <a:txBody>
                    <a:bodyPr/>
                    <a:lstStyle/>
                    <a:p>
                      <a:pPr marL="0" algn="r" defTabSz="980010" rtl="0" eaLnBrk="1" latinLnBrk="0" hangingPunct="1"/>
                      <a:r>
                        <a:rPr lang="en-GB" sz="1600" b="0" kern="1200" dirty="0">
                          <a:solidFill>
                            <a:schemeClr val="tx2"/>
                          </a:solidFill>
                          <a:latin typeface="Arial" panose="020B0604020202020204" pitchFamily="34" charset="0"/>
                          <a:ea typeface="+mn-ea"/>
                          <a:cs typeface="+mn-cs"/>
                        </a:rPr>
                        <a:t>23</a:t>
                      </a:r>
                    </a:p>
                  </a:txBody>
                  <a:tcPr marL="72000" marR="72000" marT="72000" marB="72000" anchor="ctr">
                    <a:lnL w="76200" cap="flat" cmpd="sng" algn="ctr">
                      <a:noFill/>
                      <a:prstDash val="solid"/>
                      <a:round/>
                      <a:headEnd type="none" w="med" len="med"/>
                      <a:tailEnd type="none" w="med" len="med"/>
                    </a:lnL>
                    <a:lnR w="12700" cmpd="sng">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BD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773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936C-1B43-4C5F-AE5A-10090584732C}"/>
              </a:ext>
            </a:extLst>
          </p:cNvPr>
          <p:cNvSpPr>
            <a:spLocks noGrp="1"/>
          </p:cNvSpPr>
          <p:nvPr>
            <p:ph type="title"/>
          </p:nvPr>
        </p:nvSpPr>
        <p:spPr/>
        <p:txBody>
          <a:bodyPr/>
          <a:lstStyle/>
          <a:p>
            <a:r>
              <a:rPr lang="en-GB" dirty="0"/>
              <a:t>The evaluation approach follows a five step process  </a:t>
            </a:r>
          </a:p>
        </p:txBody>
      </p:sp>
      <p:sp>
        <p:nvSpPr>
          <p:cNvPr id="9" name="TextBox 8">
            <a:extLst>
              <a:ext uri="{FF2B5EF4-FFF2-40B4-BE49-F238E27FC236}">
                <a16:creationId xmlns:a16="http://schemas.microsoft.com/office/drawing/2014/main" id="{BD085C6E-514A-4D82-8517-C4340E4EEDC5}"/>
              </a:ext>
            </a:extLst>
          </p:cNvPr>
          <p:cNvSpPr txBox="1"/>
          <p:nvPr/>
        </p:nvSpPr>
        <p:spPr bwMode="gray">
          <a:xfrm>
            <a:off x="536742" y="1651009"/>
            <a:ext cx="9628825" cy="215444"/>
          </a:xfrm>
          <a:prstGeom prst="rect">
            <a:avLst/>
          </a:prstGeom>
          <a:noFill/>
        </p:spPr>
        <p:txBody>
          <a:bodyPr wrap="square" lIns="0" tIns="0" rIns="0" bIns="0" rtlCol="0">
            <a:spAutoFit/>
          </a:bodyPr>
          <a:lstStyle/>
          <a:p>
            <a:pPr marL="0" lvl="1" indent="0">
              <a:spcBef>
                <a:spcPts val="0"/>
              </a:spcBef>
              <a:spcAft>
                <a:spcPts val="0"/>
              </a:spcAft>
              <a:buNone/>
            </a:pPr>
            <a:r>
              <a:rPr lang="en-GB" dirty="0"/>
              <a:t> </a:t>
            </a:r>
          </a:p>
        </p:txBody>
      </p:sp>
      <p:sp>
        <p:nvSpPr>
          <p:cNvPr id="11" name="TextBox 10">
            <a:extLst>
              <a:ext uri="{FF2B5EF4-FFF2-40B4-BE49-F238E27FC236}">
                <a16:creationId xmlns:a16="http://schemas.microsoft.com/office/drawing/2014/main" id="{EF5212C7-622F-418E-9150-260D5F9EDAA3}"/>
              </a:ext>
            </a:extLst>
          </p:cNvPr>
          <p:cNvSpPr txBox="1"/>
          <p:nvPr/>
        </p:nvSpPr>
        <p:spPr bwMode="gray">
          <a:xfrm>
            <a:off x="537646" y="3165175"/>
            <a:ext cx="9758767" cy="215444"/>
          </a:xfrm>
          <a:prstGeom prst="rect">
            <a:avLst/>
          </a:prstGeom>
          <a:noFill/>
        </p:spPr>
        <p:txBody>
          <a:bodyPr wrap="square" lIns="0" tIns="0" rIns="0" bIns="0" rtlCol="0">
            <a:spAutoFit/>
          </a:bodyPr>
          <a:lstStyle/>
          <a:p>
            <a:pPr>
              <a:spcBef>
                <a:spcPts val="0"/>
              </a:spcBef>
              <a:spcAft>
                <a:spcPts val="0"/>
              </a:spcAft>
            </a:pPr>
            <a:endParaRPr lang="en-GB" dirty="0"/>
          </a:p>
        </p:txBody>
      </p:sp>
      <p:sp>
        <p:nvSpPr>
          <p:cNvPr id="12" name="TextBox 11">
            <a:extLst>
              <a:ext uri="{FF2B5EF4-FFF2-40B4-BE49-F238E27FC236}">
                <a16:creationId xmlns:a16="http://schemas.microsoft.com/office/drawing/2014/main" id="{20348228-425B-4405-9D5B-92BD0E352703}"/>
              </a:ext>
            </a:extLst>
          </p:cNvPr>
          <p:cNvSpPr txBox="1"/>
          <p:nvPr/>
        </p:nvSpPr>
        <p:spPr bwMode="gray">
          <a:xfrm>
            <a:off x="537646" y="4489126"/>
            <a:ext cx="9769813" cy="215444"/>
          </a:xfrm>
          <a:prstGeom prst="rect">
            <a:avLst/>
          </a:prstGeom>
          <a:noFill/>
        </p:spPr>
        <p:txBody>
          <a:bodyPr wrap="square" lIns="0" tIns="0" rIns="0" bIns="0" rtlCol="0">
            <a:spAutoFit/>
          </a:bodyPr>
          <a:lstStyle/>
          <a:p>
            <a:pPr>
              <a:spcBef>
                <a:spcPts val="0"/>
              </a:spcBef>
              <a:spcAft>
                <a:spcPts val="0"/>
              </a:spcAft>
            </a:pPr>
            <a:endParaRPr lang="en-GB" dirty="0">
              <a:latin typeface="Arial" panose="020B0604020202020204" pitchFamily="34" charset="0"/>
            </a:endParaRPr>
          </a:p>
        </p:txBody>
      </p:sp>
      <p:grpSp>
        <p:nvGrpSpPr>
          <p:cNvPr id="23" name="Group 22">
            <a:extLst>
              <a:ext uri="{FF2B5EF4-FFF2-40B4-BE49-F238E27FC236}">
                <a16:creationId xmlns:a16="http://schemas.microsoft.com/office/drawing/2014/main" id="{17383990-5ABB-4072-A4F6-C175A677E831}"/>
              </a:ext>
            </a:extLst>
          </p:cNvPr>
          <p:cNvGrpSpPr/>
          <p:nvPr/>
        </p:nvGrpSpPr>
        <p:grpSpPr>
          <a:xfrm>
            <a:off x="450001" y="1974226"/>
            <a:ext cx="9780858" cy="1160889"/>
            <a:chOff x="455476" y="2325108"/>
            <a:chExt cx="9780858" cy="1160889"/>
          </a:xfrm>
        </p:grpSpPr>
        <p:sp>
          <p:nvSpPr>
            <p:cNvPr id="10" name="TextBox 9">
              <a:extLst>
                <a:ext uri="{FF2B5EF4-FFF2-40B4-BE49-F238E27FC236}">
                  <a16:creationId xmlns:a16="http://schemas.microsoft.com/office/drawing/2014/main" id="{19AFE768-79AC-405E-9E1E-F69C36A53ADB}"/>
                </a:ext>
              </a:extLst>
            </p:cNvPr>
            <p:cNvSpPr txBox="1"/>
            <p:nvPr/>
          </p:nvSpPr>
          <p:spPr bwMode="gray">
            <a:xfrm>
              <a:off x="466526" y="2696037"/>
              <a:ext cx="9693472" cy="789960"/>
            </a:xfrm>
            <a:prstGeom prst="rect">
              <a:avLst/>
            </a:prstGeom>
            <a:noFill/>
          </p:spPr>
          <p:txBody>
            <a:bodyPr wrap="square" lIns="0" tIns="0" rIns="0" bIns="0" rtlCol="0">
              <a:spAutoFit/>
            </a:bodyPr>
            <a:lstStyle/>
            <a:p>
              <a:pPr lvl="1" algn="just">
                <a:buSzPct val="100000"/>
                <a:buFont typeface="Wingdings" panose="05000000000000000000" pitchFamily="2" charset="2"/>
                <a:buChar char="§"/>
              </a:pPr>
              <a:r>
                <a:rPr lang="en-GB" sz="1200" dirty="0">
                  <a:latin typeface="Arial" panose="020B0604020202020204" pitchFamily="34" charset="0"/>
                </a:rPr>
                <a:t>The logic model maps out the hypothesised causal chain through which we expect the pilot’s outcomes and longer term impacts to come about. </a:t>
              </a:r>
            </a:p>
            <a:p>
              <a:pPr lvl="1" algn="just">
                <a:buSzPct val="100000"/>
                <a:buFont typeface="Wingdings" panose="05000000000000000000" pitchFamily="2" charset="2"/>
                <a:buChar char="§"/>
              </a:pPr>
              <a:r>
                <a:rPr lang="en-GB" sz="1200" dirty="0">
                  <a:latin typeface="Arial" panose="020B0604020202020204" pitchFamily="34" charset="0"/>
                </a:rPr>
                <a:t>The logic model provides a framework to assess the evidence collected, and will be used to demonstrate what has and has not worked, why/why not and the additionality of the pilot compared to what otherwise would have happened. </a:t>
              </a:r>
            </a:p>
          </p:txBody>
        </p:sp>
        <p:sp>
          <p:nvSpPr>
            <p:cNvPr id="17" name="AutoShape 6">
              <a:extLst>
                <a:ext uri="{FF2B5EF4-FFF2-40B4-BE49-F238E27FC236}">
                  <a16:creationId xmlns:a16="http://schemas.microsoft.com/office/drawing/2014/main" id="{09CF1B06-142F-4501-B9D0-913463F6D5E6}"/>
                </a:ext>
              </a:extLst>
            </p:cNvPr>
            <p:cNvSpPr>
              <a:spLocks noChangeArrowheads="1"/>
            </p:cNvSpPr>
            <p:nvPr/>
          </p:nvSpPr>
          <p:spPr bwMode="gray">
            <a:xfrm>
              <a:off x="455476" y="2325108"/>
              <a:ext cx="9780858" cy="362777"/>
            </a:xfrm>
            <a:prstGeom prst="homePlate">
              <a:avLst>
                <a:gd name="adj" fmla="val 34033"/>
              </a:avLst>
            </a:prstGeom>
            <a:solidFill>
              <a:schemeClr val="accent2"/>
            </a:solidFill>
            <a:ln w="9525">
              <a:solidFill>
                <a:schemeClr val="bg1"/>
              </a:solidFill>
              <a:miter lim="800000"/>
              <a:headEnd/>
              <a:tailEnd/>
            </a:ln>
            <a:effectLst/>
          </p:spPr>
          <p:txBody>
            <a:bodyPr vert="horz" wrap="square" lIns="144000" tIns="36000" rIns="36000" bIns="36000" numCol="1" anchor="t" anchorCtr="0" compatLnSpc="1">
              <a:prstTxWarp prst="textNoShape">
                <a:avLst/>
              </a:prstTxWarp>
            </a:bodyPr>
            <a:lstStyle/>
            <a:p>
              <a:pPr fontAlgn="base">
                <a:spcBef>
                  <a:spcPct val="0"/>
                </a:spcBef>
                <a:spcAft>
                  <a:spcPct val="0"/>
                </a:spcAft>
              </a:pPr>
              <a:r>
                <a:rPr lang="en-GB" sz="1600" b="1" i="1" dirty="0">
                  <a:solidFill>
                    <a:schemeClr val="bg1"/>
                  </a:solidFill>
                  <a:cs typeface="Arial" pitchFamily="34" charset="0"/>
                </a:rPr>
                <a:t>2. Develop the logic model </a:t>
              </a:r>
            </a:p>
          </p:txBody>
        </p:sp>
      </p:grpSp>
      <p:grpSp>
        <p:nvGrpSpPr>
          <p:cNvPr id="6" name="Group 5">
            <a:extLst>
              <a:ext uri="{FF2B5EF4-FFF2-40B4-BE49-F238E27FC236}">
                <a16:creationId xmlns:a16="http://schemas.microsoft.com/office/drawing/2014/main" id="{4BD6AD52-51E9-4CFC-9B71-39D35B44667E}"/>
              </a:ext>
            </a:extLst>
          </p:cNvPr>
          <p:cNvGrpSpPr/>
          <p:nvPr/>
        </p:nvGrpSpPr>
        <p:grpSpPr>
          <a:xfrm>
            <a:off x="468470" y="5242889"/>
            <a:ext cx="9793807" cy="745105"/>
            <a:chOff x="466526" y="6387730"/>
            <a:chExt cx="9793807" cy="745105"/>
          </a:xfrm>
        </p:grpSpPr>
        <p:sp>
          <p:nvSpPr>
            <p:cNvPr id="13" name="AutoShape 6">
              <a:extLst>
                <a:ext uri="{FF2B5EF4-FFF2-40B4-BE49-F238E27FC236}">
                  <a16:creationId xmlns:a16="http://schemas.microsoft.com/office/drawing/2014/main" id="{EA16A7AC-226B-4DCB-B327-20816ED498B9}"/>
                </a:ext>
              </a:extLst>
            </p:cNvPr>
            <p:cNvSpPr>
              <a:spLocks noChangeArrowheads="1"/>
            </p:cNvSpPr>
            <p:nvPr/>
          </p:nvSpPr>
          <p:spPr bwMode="gray">
            <a:xfrm>
              <a:off x="466526" y="6387730"/>
              <a:ext cx="9780858" cy="362777"/>
            </a:xfrm>
            <a:prstGeom prst="homePlate">
              <a:avLst>
                <a:gd name="adj" fmla="val 34033"/>
              </a:avLst>
            </a:prstGeom>
            <a:solidFill>
              <a:schemeClr val="accent1"/>
            </a:solidFill>
            <a:ln w="9525">
              <a:solidFill>
                <a:schemeClr val="accent1"/>
              </a:solidFill>
              <a:miter lim="800000"/>
              <a:headEnd/>
              <a:tailEnd/>
            </a:ln>
            <a:effectLst/>
          </p:spPr>
          <p:txBody>
            <a:bodyPr vert="horz" wrap="square" lIns="144000" tIns="36000" rIns="36000" bIns="36000" numCol="1" anchor="t" anchorCtr="0" compatLnSpc="1">
              <a:prstTxWarp prst="textNoShape">
                <a:avLst/>
              </a:prstTxWarp>
            </a:bodyPr>
            <a:lstStyle/>
            <a:p>
              <a:pPr fontAlgn="base">
                <a:spcBef>
                  <a:spcPct val="0"/>
                </a:spcBef>
                <a:spcAft>
                  <a:spcPct val="0"/>
                </a:spcAft>
              </a:pPr>
              <a:r>
                <a:rPr lang="en-GB" sz="1600" b="1" i="1" dirty="0">
                  <a:solidFill>
                    <a:schemeClr val="bg1"/>
                  </a:solidFill>
                  <a:cs typeface="Arial" pitchFamily="34" charset="0"/>
                </a:rPr>
                <a:t>5. Develop a report for the evaluation</a:t>
              </a:r>
            </a:p>
          </p:txBody>
        </p:sp>
        <p:sp>
          <p:nvSpPr>
            <p:cNvPr id="14" name="TextBox 13">
              <a:extLst>
                <a:ext uri="{FF2B5EF4-FFF2-40B4-BE49-F238E27FC236}">
                  <a16:creationId xmlns:a16="http://schemas.microsoft.com/office/drawing/2014/main" id="{BDD3C513-C150-4994-8A7D-12301147BD6B}"/>
                </a:ext>
              </a:extLst>
            </p:cNvPr>
            <p:cNvSpPr txBox="1"/>
            <p:nvPr/>
          </p:nvSpPr>
          <p:spPr bwMode="gray">
            <a:xfrm>
              <a:off x="484998" y="6763503"/>
              <a:ext cx="9775335" cy="369332"/>
            </a:xfrm>
            <a:prstGeom prst="rect">
              <a:avLst/>
            </a:prstGeom>
            <a:noFill/>
          </p:spPr>
          <p:txBody>
            <a:bodyPr wrap="square" lIns="0" tIns="0" rIns="0" bIns="0" rtlCol="0">
              <a:spAutoFit/>
            </a:bodyPr>
            <a:lstStyle/>
            <a:p>
              <a:pPr lvl="1">
                <a:spcBef>
                  <a:spcPts val="0"/>
                </a:spcBef>
                <a:spcAft>
                  <a:spcPts val="0"/>
                </a:spcAft>
                <a:buSzPct val="100000"/>
                <a:buFont typeface="Wingdings" panose="05000000000000000000" pitchFamily="2" charset="2"/>
                <a:buChar char="§"/>
              </a:pPr>
              <a:r>
                <a:rPr lang="en-GB" sz="1200" dirty="0">
                  <a:latin typeface="Arial" panose="020B0604020202020204" pitchFamily="34" charset="0"/>
                </a:rPr>
                <a:t>This involves reporting to disseminate the evaluation findings. The reporting includes an interim report in 2019, followed by the final report in 2020. </a:t>
              </a:r>
            </a:p>
          </p:txBody>
        </p:sp>
      </p:grpSp>
      <p:grpSp>
        <p:nvGrpSpPr>
          <p:cNvPr id="8" name="Group 7">
            <a:extLst>
              <a:ext uri="{FF2B5EF4-FFF2-40B4-BE49-F238E27FC236}">
                <a16:creationId xmlns:a16="http://schemas.microsoft.com/office/drawing/2014/main" id="{1A5D82FD-23FD-4D7E-B0E7-10ECB0B6CBB0}"/>
              </a:ext>
            </a:extLst>
          </p:cNvPr>
          <p:cNvGrpSpPr/>
          <p:nvPr/>
        </p:nvGrpSpPr>
        <p:grpSpPr>
          <a:xfrm>
            <a:off x="449998" y="4458696"/>
            <a:ext cx="9793807" cy="726633"/>
            <a:chOff x="466526" y="5716540"/>
            <a:chExt cx="9793807" cy="726633"/>
          </a:xfrm>
        </p:grpSpPr>
        <p:sp>
          <p:nvSpPr>
            <p:cNvPr id="19" name="AutoShape 6">
              <a:extLst>
                <a:ext uri="{FF2B5EF4-FFF2-40B4-BE49-F238E27FC236}">
                  <a16:creationId xmlns:a16="http://schemas.microsoft.com/office/drawing/2014/main" id="{4D5E4DED-C844-4A38-9005-FD60FDCE5215}"/>
                </a:ext>
              </a:extLst>
            </p:cNvPr>
            <p:cNvSpPr>
              <a:spLocks noChangeArrowheads="1"/>
            </p:cNvSpPr>
            <p:nvPr/>
          </p:nvSpPr>
          <p:spPr bwMode="gray">
            <a:xfrm>
              <a:off x="466526" y="5716540"/>
              <a:ext cx="9780858" cy="362777"/>
            </a:xfrm>
            <a:prstGeom prst="homePlate">
              <a:avLst>
                <a:gd name="adj" fmla="val 34033"/>
              </a:avLst>
            </a:prstGeom>
            <a:solidFill>
              <a:schemeClr val="accent4"/>
            </a:solidFill>
            <a:ln w="9525">
              <a:solidFill>
                <a:schemeClr val="bg1"/>
              </a:solidFill>
              <a:miter lim="800000"/>
              <a:headEnd/>
              <a:tailEnd/>
            </a:ln>
            <a:effectLst/>
          </p:spPr>
          <p:txBody>
            <a:bodyPr vert="horz" wrap="square" lIns="144000" tIns="36000" rIns="36000" bIns="36000" numCol="1" anchor="t" anchorCtr="0" compatLnSpc="1">
              <a:prstTxWarp prst="textNoShape">
                <a:avLst/>
              </a:prstTxWarp>
            </a:bodyPr>
            <a:lstStyle/>
            <a:p>
              <a:pPr fontAlgn="base">
                <a:spcBef>
                  <a:spcPct val="0"/>
                </a:spcBef>
                <a:spcAft>
                  <a:spcPct val="0"/>
                </a:spcAft>
              </a:pPr>
              <a:r>
                <a:rPr lang="en-GB" sz="1600" b="1" i="1" dirty="0">
                  <a:solidFill>
                    <a:schemeClr val="bg1"/>
                  </a:solidFill>
                  <a:cs typeface="Arial" pitchFamily="34" charset="0"/>
                </a:rPr>
                <a:t>4. Synthesize the quantitative and qualitative evidence </a:t>
              </a:r>
            </a:p>
          </p:txBody>
        </p:sp>
        <p:sp>
          <p:nvSpPr>
            <p:cNvPr id="20" name="TextBox 19">
              <a:extLst>
                <a:ext uri="{FF2B5EF4-FFF2-40B4-BE49-F238E27FC236}">
                  <a16:creationId xmlns:a16="http://schemas.microsoft.com/office/drawing/2014/main" id="{A43DA11C-2D38-4389-AB7C-E12539AF893B}"/>
                </a:ext>
              </a:extLst>
            </p:cNvPr>
            <p:cNvSpPr txBox="1"/>
            <p:nvPr/>
          </p:nvSpPr>
          <p:spPr bwMode="gray">
            <a:xfrm>
              <a:off x="484998" y="6073841"/>
              <a:ext cx="9775335" cy="369332"/>
            </a:xfrm>
            <a:prstGeom prst="rect">
              <a:avLst/>
            </a:prstGeom>
            <a:noFill/>
          </p:spPr>
          <p:txBody>
            <a:bodyPr wrap="square" lIns="0" tIns="0" rIns="0" bIns="0" rtlCol="0">
              <a:spAutoFit/>
            </a:bodyPr>
            <a:lstStyle/>
            <a:p>
              <a:pPr lvl="1">
                <a:spcBef>
                  <a:spcPts val="0"/>
                </a:spcBef>
                <a:spcAft>
                  <a:spcPts val="0"/>
                </a:spcAft>
                <a:buSzPct val="100000"/>
                <a:buFont typeface="Wingdings" panose="05000000000000000000" pitchFamily="2" charset="2"/>
                <a:buChar char="§"/>
              </a:pPr>
              <a:r>
                <a:rPr lang="en-GB" sz="1200" dirty="0">
                  <a:latin typeface="Arial" panose="020B0604020202020204" pitchFamily="34" charset="0"/>
                </a:rPr>
                <a:t>This brings together evidence from both the quantitative and qualitative evidence to test the extent to which anticipated outcomes are being observed, for whom and under what conditions.</a:t>
              </a:r>
            </a:p>
          </p:txBody>
        </p:sp>
      </p:grpSp>
      <p:grpSp>
        <p:nvGrpSpPr>
          <p:cNvPr id="15" name="Group 14">
            <a:extLst>
              <a:ext uri="{FF2B5EF4-FFF2-40B4-BE49-F238E27FC236}">
                <a16:creationId xmlns:a16="http://schemas.microsoft.com/office/drawing/2014/main" id="{D03F1022-CEC2-4232-BA43-4623010876EA}"/>
              </a:ext>
            </a:extLst>
          </p:cNvPr>
          <p:cNvGrpSpPr/>
          <p:nvPr/>
        </p:nvGrpSpPr>
        <p:grpSpPr>
          <a:xfrm>
            <a:off x="460725" y="3219199"/>
            <a:ext cx="9780858" cy="1146970"/>
            <a:chOff x="466526" y="3789147"/>
            <a:chExt cx="9780858" cy="1146970"/>
          </a:xfrm>
        </p:grpSpPr>
        <p:sp>
          <p:nvSpPr>
            <p:cNvPr id="18" name="AutoShape 6">
              <a:extLst>
                <a:ext uri="{FF2B5EF4-FFF2-40B4-BE49-F238E27FC236}">
                  <a16:creationId xmlns:a16="http://schemas.microsoft.com/office/drawing/2014/main" id="{ED6D2C62-B516-4EB5-B4DA-FB444ECD1D30}"/>
                </a:ext>
              </a:extLst>
            </p:cNvPr>
            <p:cNvSpPr>
              <a:spLocks noChangeArrowheads="1"/>
            </p:cNvSpPr>
            <p:nvPr/>
          </p:nvSpPr>
          <p:spPr bwMode="gray">
            <a:xfrm>
              <a:off x="466526" y="3789147"/>
              <a:ext cx="9780858" cy="362777"/>
            </a:xfrm>
            <a:prstGeom prst="homePlate">
              <a:avLst>
                <a:gd name="adj" fmla="val 34033"/>
              </a:avLst>
            </a:prstGeom>
            <a:solidFill>
              <a:schemeClr val="tx2"/>
            </a:solidFill>
            <a:ln w="9525">
              <a:solidFill>
                <a:schemeClr val="bg1"/>
              </a:solidFill>
              <a:miter lim="800000"/>
              <a:headEnd/>
              <a:tailEnd/>
            </a:ln>
            <a:effectLst/>
          </p:spPr>
          <p:txBody>
            <a:bodyPr vert="horz" wrap="square" lIns="144000" tIns="36000" rIns="36000" bIns="36000" numCol="1" anchor="t" anchorCtr="0" compatLnSpc="1">
              <a:prstTxWarp prst="textNoShape">
                <a:avLst/>
              </a:prstTxWarp>
            </a:bodyPr>
            <a:lstStyle/>
            <a:p>
              <a:pPr fontAlgn="base">
                <a:spcBef>
                  <a:spcPct val="0"/>
                </a:spcBef>
                <a:spcAft>
                  <a:spcPct val="0"/>
                </a:spcAft>
              </a:pPr>
              <a:r>
                <a:rPr lang="en-GB" sz="1600" b="1" i="1" dirty="0">
                  <a:solidFill>
                    <a:schemeClr val="bg1"/>
                  </a:solidFill>
                  <a:cs typeface="Arial" pitchFamily="34" charset="0"/>
                </a:rPr>
                <a:t>3. Decide on the approach to the counterfactual</a:t>
              </a:r>
            </a:p>
          </p:txBody>
        </p:sp>
        <p:sp>
          <p:nvSpPr>
            <p:cNvPr id="21" name="TextBox 20">
              <a:extLst>
                <a:ext uri="{FF2B5EF4-FFF2-40B4-BE49-F238E27FC236}">
                  <a16:creationId xmlns:a16="http://schemas.microsoft.com/office/drawing/2014/main" id="{B23D67D6-83E1-4FA0-8623-064E77206F34}"/>
                </a:ext>
              </a:extLst>
            </p:cNvPr>
            <p:cNvSpPr txBox="1"/>
            <p:nvPr/>
          </p:nvSpPr>
          <p:spPr bwMode="gray">
            <a:xfrm>
              <a:off x="472049" y="4146157"/>
              <a:ext cx="9775335" cy="789960"/>
            </a:xfrm>
            <a:prstGeom prst="rect">
              <a:avLst/>
            </a:prstGeom>
            <a:noFill/>
          </p:spPr>
          <p:txBody>
            <a:bodyPr wrap="square" lIns="0" tIns="0" rIns="0" bIns="0" rtlCol="0">
              <a:spAutoFit/>
            </a:bodyPr>
            <a:lstStyle/>
            <a:p>
              <a:pPr lvl="1">
                <a:buSzPct val="100000"/>
                <a:defRPr/>
              </a:pPr>
              <a:r>
                <a:rPr lang="en-GB" sz="1200" dirty="0">
                  <a:solidFill>
                    <a:srgbClr val="37424A"/>
                  </a:solidFill>
                </a:rPr>
                <a:t>Understanding the counterfactual of what would have happened in the absence of the pilot is important for isolating the </a:t>
              </a:r>
              <a:r>
                <a:rPr lang="en-GB" sz="1200" u="sng" dirty="0">
                  <a:solidFill>
                    <a:srgbClr val="37424A"/>
                  </a:solidFill>
                </a:rPr>
                <a:t>additional</a:t>
              </a:r>
              <a:r>
                <a:rPr lang="en-GB" sz="1200" dirty="0">
                  <a:solidFill>
                    <a:srgbClr val="37424A"/>
                  </a:solidFill>
                </a:rPr>
                <a:t> impact of the pilot from other factors influencing places of worship performance.</a:t>
              </a:r>
            </a:p>
            <a:p>
              <a:pPr lvl="1">
                <a:buSzPct val="100000"/>
                <a:defRPr/>
              </a:pPr>
              <a:r>
                <a:rPr lang="en-GB" sz="1200" dirty="0">
                  <a:solidFill>
                    <a:srgbClr val="37424A"/>
                  </a:solidFill>
                </a:rPr>
                <a:t>This requires considering the most appropriate approach for the specific circumstances of the pilot, both in terms of the rigour and feasibility of the technique used.</a:t>
              </a:r>
            </a:p>
          </p:txBody>
        </p:sp>
      </p:grpSp>
      <p:grpSp>
        <p:nvGrpSpPr>
          <p:cNvPr id="24" name="Group 23">
            <a:extLst>
              <a:ext uri="{FF2B5EF4-FFF2-40B4-BE49-F238E27FC236}">
                <a16:creationId xmlns:a16="http://schemas.microsoft.com/office/drawing/2014/main" id="{122E019E-1146-4318-B41C-6B3F6E07A882}"/>
              </a:ext>
            </a:extLst>
          </p:cNvPr>
          <p:cNvGrpSpPr/>
          <p:nvPr/>
        </p:nvGrpSpPr>
        <p:grpSpPr>
          <a:xfrm>
            <a:off x="449998" y="1281297"/>
            <a:ext cx="9780861" cy="550975"/>
            <a:chOff x="444428" y="1466024"/>
            <a:chExt cx="9780861" cy="550975"/>
          </a:xfrm>
        </p:grpSpPr>
        <p:sp>
          <p:nvSpPr>
            <p:cNvPr id="16" name="AutoShape 6">
              <a:extLst>
                <a:ext uri="{FF2B5EF4-FFF2-40B4-BE49-F238E27FC236}">
                  <a16:creationId xmlns:a16="http://schemas.microsoft.com/office/drawing/2014/main" id="{AD9A410A-7F4C-4C7B-B129-12AE8DD38636}"/>
                </a:ext>
              </a:extLst>
            </p:cNvPr>
            <p:cNvSpPr>
              <a:spLocks noChangeArrowheads="1"/>
            </p:cNvSpPr>
            <p:nvPr/>
          </p:nvSpPr>
          <p:spPr bwMode="gray">
            <a:xfrm>
              <a:off x="444428" y="1466024"/>
              <a:ext cx="9780861" cy="362777"/>
            </a:xfrm>
            <a:prstGeom prst="homePlate">
              <a:avLst>
                <a:gd name="adj" fmla="val 34033"/>
              </a:avLst>
            </a:prstGeom>
            <a:solidFill>
              <a:schemeClr val="accent3"/>
            </a:solidFill>
            <a:ln w="9525">
              <a:solidFill>
                <a:schemeClr val="bg1"/>
              </a:solidFill>
              <a:miter lim="800000"/>
              <a:headEnd/>
              <a:tailEnd/>
            </a:ln>
            <a:effectLst/>
          </p:spPr>
          <p:txBody>
            <a:bodyPr vert="horz" wrap="square" lIns="144000" tIns="36000" rIns="36000" bIns="36000" numCol="1" anchor="t" anchorCtr="0" compatLnSpc="1">
              <a:prstTxWarp prst="textNoShape">
                <a:avLst/>
              </a:prstTxWarp>
            </a:bodyPr>
            <a:lstStyle/>
            <a:p>
              <a:pPr defTabSz="1043056" fontAlgn="base">
                <a:spcBef>
                  <a:spcPct val="0"/>
                </a:spcBef>
                <a:spcAft>
                  <a:spcPct val="0"/>
                </a:spcAft>
              </a:pPr>
              <a:r>
                <a:rPr lang="en-GB" sz="1600" b="1" i="1" dirty="0">
                  <a:solidFill>
                    <a:schemeClr val="bg1"/>
                  </a:solidFill>
                  <a:cs typeface="Arial" pitchFamily="34" charset="0"/>
                </a:rPr>
                <a:t>1. Develop the aims of the evaluation</a:t>
              </a:r>
            </a:p>
          </p:txBody>
        </p:sp>
        <p:sp>
          <p:nvSpPr>
            <p:cNvPr id="22" name="TextBox 21">
              <a:extLst>
                <a:ext uri="{FF2B5EF4-FFF2-40B4-BE49-F238E27FC236}">
                  <a16:creationId xmlns:a16="http://schemas.microsoft.com/office/drawing/2014/main" id="{23E4B564-D2CD-4749-8206-D7BA4B529990}"/>
                </a:ext>
              </a:extLst>
            </p:cNvPr>
            <p:cNvSpPr txBox="1"/>
            <p:nvPr/>
          </p:nvSpPr>
          <p:spPr bwMode="gray">
            <a:xfrm>
              <a:off x="466524" y="1832333"/>
              <a:ext cx="9693472" cy="184666"/>
            </a:xfrm>
            <a:prstGeom prst="rect">
              <a:avLst/>
            </a:prstGeom>
            <a:noFill/>
          </p:spPr>
          <p:txBody>
            <a:bodyPr wrap="square" lIns="0" tIns="0" rIns="0" bIns="0" rtlCol="0">
              <a:spAutoFit/>
            </a:bodyPr>
            <a:lstStyle/>
            <a:p>
              <a:pPr lvl="1" algn="just">
                <a:buSzPct val="100000"/>
                <a:buFont typeface="Wingdings" panose="05000000000000000000" pitchFamily="2" charset="2"/>
                <a:buChar char="§"/>
              </a:pPr>
              <a:r>
                <a:rPr lang="en-GB" sz="1200" dirty="0">
                  <a:latin typeface="Arial" panose="020B0604020202020204" pitchFamily="34" charset="0"/>
                </a:rPr>
                <a:t>This involves setting out the evaluation questions to be answered about the pilot.</a:t>
              </a:r>
            </a:p>
          </p:txBody>
        </p:sp>
      </p:grpSp>
      <p:sp>
        <p:nvSpPr>
          <p:cNvPr id="25" name="Rectangle 24">
            <a:extLst>
              <a:ext uri="{FF2B5EF4-FFF2-40B4-BE49-F238E27FC236}">
                <a16:creationId xmlns:a16="http://schemas.microsoft.com/office/drawing/2014/main" id="{3CC64686-1579-420A-BB09-3CB7DF327611}"/>
              </a:ext>
            </a:extLst>
          </p:cNvPr>
          <p:cNvSpPr/>
          <p:nvPr/>
        </p:nvSpPr>
        <p:spPr>
          <a:xfrm>
            <a:off x="468470" y="6143985"/>
            <a:ext cx="9780858" cy="4114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200" dirty="0">
                <a:solidFill>
                  <a:schemeClr val="tx1"/>
                </a:solidFill>
              </a:rPr>
              <a:t>The development of the evaluation approach was informed by discussions with DCMS, HE (including the pilot teams in Greater Manchester and Suffolk), the Churches Conservation Trust who are delivering the workshops, and the Taylor Review Pilot Advisory Board.</a:t>
            </a:r>
          </a:p>
        </p:txBody>
      </p:sp>
    </p:spTree>
    <p:extLst>
      <p:ext uri="{BB962C8B-B14F-4D97-AF65-F5344CB8AC3E}">
        <p14:creationId xmlns:p14="http://schemas.microsoft.com/office/powerpoint/2010/main" val="12096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0F8A3-4D0E-4AC4-8B54-599213C7F0D5}"/>
              </a:ext>
            </a:extLst>
          </p:cNvPr>
          <p:cNvSpPr>
            <a:spLocks noGrp="1"/>
          </p:cNvSpPr>
          <p:nvPr>
            <p:ph type="title"/>
          </p:nvPr>
        </p:nvSpPr>
        <p:spPr>
          <a:xfrm>
            <a:off x="450000" y="431799"/>
            <a:ext cx="6759508" cy="775301"/>
          </a:xfrm>
        </p:spPr>
        <p:txBody>
          <a:bodyPr/>
          <a:lstStyle/>
          <a:p>
            <a:r>
              <a:rPr lang="en-GB" sz="2000" dirty="0"/>
              <a:t>The evaluation will explore the impact of the pilot, learn from past support schemes, and provide evidence on what works</a:t>
            </a:r>
          </a:p>
        </p:txBody>
      </p:sp>
      <p:sp>
        <p:nvSpPr>
          <p:cNvPr id="4" name="Rectangle 3">
            <a:extLst>
              <a:ext uri="{FF2B5EF4-FFF2-40B4-BE49-F238E27FC236}">
                <a16:creationId xmlns:a16="http://schemas.microsoft.com/office/drawing/2014/main" id="{BB147F61-1B7D-45D5-907B-D4BFD6E9F202}"/>
              </a:ext>
            </a:extLst>
          </p:cNvPr>
          <p:cNvSpPr/>
          <p:nvPr/>
        </p:nvSpPr>
        <p:spPr>
          <a:xfrm>
            <a:off x="448634" y="1379814"/>
            <a:ext cx="1564893" cy="1517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algn="ctr" defTabSz="883608">
              <a:spcBef>
                <a:spcPts val="220"/>
              </a:spcBef>
              <a:spcAft>
                <a:spcPts val="220"/>
              </a:spcAft>
            </a:pPr>
            <a:r>
              <a:rPr lang="en-GB" sz="1800" dirty="0">
                <a:solidFill>
                  <a:prstClr val="white"/>
                </a:solidFill>
                <a:latin typeface="Arial"/>
              </a:rPr>
              <a:t>Overarching aims of the evaluation </a:t>
            </a:r>
          </a:p>
        </p:txBody>
      </p:sp>
      <p:sp>
        <p:nvSpPr>
          <p:cNvPr id="5" name="Isosceles Triangle 4">
            <a:extLst>
              <a:ext uri="{FF2B5EF4-FFF2-40B4-BE49-F238E27FC236}">
                <a16:creationId xmlns:a16="http://schemas.microsoft.com/office/drawing/2014/main" id="{5DA888B4-92F7-4F0B-B1D4-AEE45C6ECFF8}"/>
              </a:ext>
            </a:extLst>
          </p:cNvPr>
          <p:cNvSpPr/>
          <p:nvPr/>
        </p:nvSpPr>
        <p:spPr>
          <a:xfrm rot="5400000">
            <a:off x="1690625" y="1940147"/>
            <a:ext cx="1517542" cy="39687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algn="ctr" defTabSz="883608">
              <a:spcBef>
                <a:spcPts val="220"/>
              </a:spcBef>
              <a:spcAft>
                <a:spcPts val="220"/>
              </a:spcAft>
            </a:pPr>
            <a:endParaRPr lang="en-GB" sz="1984" dirty="0">
              <a:solidFill>
                <a:prstClr val="white"/>
              </a:solidFill>
              <a:latin typeface="Arial"/>
            </a:endParaRPr>
          </a:p>
        </p:txBody>
      </p:sp>
      <p:sp>
        <p:nvSpPr>
          <p:cNvPr id="6" name="Rectangle 5">
            <a:extLst>
              <a:ext uri="{FF2B5EF4-FFF2-40B4-BE49-F238E27FC236}">
                <a16:creationId xmlns:a16="http://schemas.microsoft.com/office/drawing/2014/main" id="{DB61B9EA-5B25-4C29-8B37-EF233F5C70DE}"/>
              </a:ext>
            </a:extLst>
          </p:cNvPr>
          <p:cNvSpPr/>
          <p:nvPr/>
        </p:nvSpPr>
        <p:spPr>
          <a:xfrm>
            <a:off x="2830937" y="1379815"/>
            <a:ext cx="7409669" cy="15175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marL="377979" indent="-377979" defTabSz="883608">
              <a:spcBef>
                <a:spcPts val="220"/>
              </a:spcBef>
              <a:spcAft>
                <a:spcPts val="220"/>
              </a:spcAft>
              <a:buFont typeface="Arial" panose="05020102010507070707" pitchFamily="18" charset="2"/>
              <a:buAutoNum type="arabicPeriod"/>
            </a:pPr>
            <a:r>
              <a:rPr lang="en-GB" sz="1200" b="1" dirty="0">
                <a:solidFill>
                  <a:srgbClr val="37424A"/>
                </a:solidFill>
                <a:latin typeface="Arial"/>
              </a:rPr>
              <a:t>Evaluate the effectiveness and impact of the pilot</a:t>
            </a:r>
            <a:r>
              <a:rPr lang="en-GB" sz="1200" dirty="0">
                <a:solidFill>
                  <a:srgbClr val="37424A"/>
                </a:solidFill>
                <a:latin typeface="Arial"/>
              </a:rPr>
              <a:t>. Understand which aspects work (or </a:t>
            </a:r>
            <a:r>
              <a:rPr lang="en-GB" sz="1200" dirty="0">
                <a:solidFill>
                  <a:schemeClr val="tx1"/>
                </a:solidFill>
                <a:latin typeface="Arial"/>
              </a:rPr>
              <a:t>not), and if so, how, to what extent and under what conditions.</a:t>
            </a:r>
          </a:p>
          <a:p>
            <a:pPr marL="377979" indent="-377979" defTabSz="883608">
              <a:spcBef>
                <a:spcPts val="220"/>
              </a:spcBef>
              <a:spcAft>
                <a:spcPts val="220"/>
              </a:spcAft>
              <a:buFont typeface="Arial" panose="05020102010507070707" pitchFamily="18" charset="2"/>
              <a:buAutoNum type="arabicPeriod"/>
            </a:pPr>
            <a:r>
              <a:rPr lang="en-GB" sz="1200" b="1" dirty="0">
                <a:solidFill>
                  <a:srgbClr val="37424A"/>
                </a:solidFill>
                <a:latin typeface="Arial"/>
              </a:rPr>
              <a:t>Evidence review of past schemes</a:t>
            </a:r>
            <a:r>
              <a:rPr lang="en-GB" sz="1200" dirty="0">
                <a:solidFill>
                  <a:srgbClr val="37424A"/>
                </a:solidFill>
                <a:latin typeface="Arial"/>
              </a:rPr>
              <a:t>. Understand the effectiveness and impacts of other initiatives supporting listed places of worship over the past 10 years.</a:t>
            </a:r>
            <a:r>
              <a:rPr lang="en-GB" sz="1200" baseline="30000" dirty="0">
                <a:solidFill>
                  <a:srgbClr val="37424A"/>
                </a:solidFill>
                <a:latin typeface="Arial"/>
              </a:rPr>
              <a:t>+</a:t>
            </a:r>
          </a:p>
          <a:p>
            <a:pPr marL="377979" indent="-377979" defTabSz="883608">
              <a:spcBef>
                <a:spcPts val="220"/>
              </a:spcBef>
              <a:spcAft>
                <a:spcPts val="220"/>
              </a:spcAft>
              <a:buFont typeface="Arial" panose="05020102010507070707" pitchFamily="18" charset="2"/>
              <a:buAutoNum type="arabicPeriod"/>
            </a:pPr>
            <a:r>
              <a:rPr lang="en-GB" sz="1200" b="1" dirty="0">
                <a:solidFill>
                  <a:srgbClr val="37424A"/>
                </a:solidFill>
                <a:latin typeface="Arial"/>
              </a:rPr>
              <a:t>Inform policy. </a:t>
            </a:r>
            <a:r>
              <a:rPr lang="en-GB" sz="1200" dirty="0">
                <a:solidFill>
                  <a:srgbClr val="37424A"/>
                </a:solidFill>
                <a:latin typeface="Arial"/>
              </a:rPr>
              <a:t>Provide DCMS and HE with evidence from 1. and 2. to inform national policy.</a:t>
            </a:r>
          </a:p>
        </p:txBody>
      </p:sp>
      <p:sp>
        <p:nvSpPr>
          <p:cNvPr id="7" name="Rectangle 6">
            <a:extLst>
              <a:ext uri="{FF2B5EF4-FFF2-40B4-BE49-F238E27FC236}">
                <a16:creationId xmlns:a16="http://schemas.microsoft.com/office/drawing/2014/main" id="{580ACA63-63C0-41C3-A4B0-2599F63647C6}"/>
              </a:ext>
            </a:extLst>
          </p:cNvPr>
          <p:cNvSpPr/>
          <p:nvPr/>
        </p:nvSpPr>
        <p:spPr>
          <a:xfrm>
            <a:off x="448633" y="3070071"/>
            <a:ext cx="1564893" cy="3858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algn="ctr" defTabSz="883608">
              <a:spcBef>
                <a:spcPts val="220"/>
              </a:spcBef>
              <a:spcAft>
                <a:spcPts val="220"/>
              </a:spcAft>
            </a:pPr>
            <a:r>
              <a:rPr lang="en-GB" sz="1800" dirty="0">
                <a:solidFill>
                  <a:prstClr val="white"/>
                </a:solidFill>
                <a:latin typeface="Arial"/>
              </a:rPr>
              <a:t>Evaluation questions</a:t>
            </a:r>
          </a:p>
        </p:txBody>
      </p:sp>
      <p:sp>
        <p:nvSpPr>
          <p:cNvPr id="8" name="Isosceles Triangle 7">
            <a:extLst>
              <a:ext uri="{FF2B5EF4-FFF2-40B4-BE49-F238E27FC236}">
                <a16:creationId xmlns:a16="http://schemas.microsoft.com/office/drawing/2014/main" id="{ED8AC586-4923-4418-802F-E1B4DDEBB37D}"/>
              </a:ext>
            </a:extLst>
          </p:cNvPr>
          <p:cNvSpPr/>
          <p:nvPr/>
        </p:nvSpPr>
        <p:spPr>
          <a:xfrm rot="5400000">
            <a:off x="861887" y="4819524"/>
            <a:ext cx="3175019" cy="39687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algn="ctr" defTabSz="883608">
              <a:spcBef>
                <a:spcPts val="220"/>
              </a:spcBef>
              <a:spcAft>
                <a:spcPts val="220"/>
              </a:spcAft>
            </a:pPr>
            <a:endParaRPr lang="en-GB" sz="1984" dirty="0">
              <a:solidFill>
                <a:prstClr val="white"/>
              </a:solidFill>
              <a:latin typeface="Arial"/>
            </a:endParaRPr>
          </a:p>
        </p:txBody>
      </p:sp>
      <p:sp>
        <p:nvSpPr>
          <p:cNvPr id="9" name="Rectangle 8">
            <a:extLst>
              <a:ext uri="{FF2B5EF4-FFF2-40B4-BE49-F238E27FC236}">
                <a16:creationId xmlns:a16="http://schemas.microsoft.com/office/drawing/2014/main" id="{4B2F7CD2-1A7F-475B-83F6-1E74AFDAA2C5}"/>
              </a:ext>
            </a:extLst>
          </p:cNvPr>
          <p:cNvSpPr/>
          <p:nvPr/>
        </p:nvSpPr>
        <p:spPr>
          <a:xfrm>
            <a:off x="2830937" y="3070072"/>
            <a:ext cx="7409669" cy="3895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lstStyle/>
          <a:p>
            <a:pPr defTabSz="883608">
              <a:spcBef>
                <a:spcPts val="220"/>
              </a:spcBef>
              <a:spcAft>
                <a:spcPts val="220"/>
              </a:spcAft>
            </a:pPr>
            <a:r>
              <a:rPr lang="en-GB" sz="1200" b="1" dirty="0">
                <a:solidFill>
                  <a:srgbClr val="37424A"/>
                </a:solidFill>
              </a:rPr>
              <a:t>The overarching questions for the evaluation are as follows:</a:t>
            </a:r>
          </a:p>
          <a:p>
            <a:pPr marL="342900" indent="-342900" defTabSz="883608">
              <a:spcBef>
                <a:spcPts val="220"/>
              </a:spcBef>
              <a:spcAft>
                <a:spcPts val="220"/>
              </a:spcAft>
              <a:buFont typeface="+mj-lt"/>
              <a:buAutoNum type="arabicPeriod"/>
            </a:pPr>
            <a:r>
              <a:rPr lang="en-GB" sz="1200" dirty="0">
                <a:solidFill>
                  <a:srgbClr val="37424A"/>
                </a:solidFill>
              </a:rPr>
              <a:t>To what extent, and how, does the pilot help improve the knowledge, skills and capability of those responsible for listed places of worship to understand the importance of maintenance of their buildings and implement appropriate multi-year maintenance plans?  </a:t>
            </a:r>
          </a:p>
          <a:p>
            <a:pPr marL="342900" indent="-342900" defTabSz="883608">
              <a:spcBef>
                <a:spcPts val="220"/>
              </a:spcBef>
              <a:spcAft>
                <a:spcPts val="220"/>
              </a:spcAft>
              <a:buFont typeface="+mj-lt"/>
              <a:buAutoNum type="arabicPeriod"/>
            </a:pPr>
            <a:r>
              <a:rPr lang="en-GB" sz="1200" dirty="0">
                <a:solidFill>
                  <a:srgbClr val="37424A"/>
                </a:solidFill>
              </a:rPr>
              <a:t>To what extent, and how, does the pilot help improve the knowledge, skills and capability of those responsible for places of worship to better engage with their communities to increase appropriate utilisation of their buildings and enhance their financial sustainability?</a:t>
            </a:r>
          </a:p>
          <a:p>
            <a:pPr marL="342900" indent="-342900" defTabSz="883608">
              <a:spcBef>
                <a:spcPts val="220"/>
              </a:spcBef>
              <a:spcAft>
                <a:spcPts val="220"/>
              </a:spcAft>
              <a:buFont typeface="+mj-lt"/>
              <a:buAutoNum type="arabicPeriod"/>
            </a:pPr>
            <a:r>
              <a:rPr lang="en-GB" sz="1200" dirty="0">
                <a:solidFill>
                  <a:srgbClr val="37424A"/>
                </a:solidFill>
              </a:rPr>
              <a:t>How effective is the Minor Repair Grant Fund in delivering cost-effective maintenance and minor repairs that would not otherwise have been possible?</a:t>
            </a:r>
          </a:p>
          <a:p>
            <a:pPr marL="342900" indent="-342900" defTabSz="883608">
              <a:spcBef>
                <a:spcPts val="220"/>
              </a:spcBef>
              <a:spcAft>
                <a:spcPts val="220"/>
              </a:spcAft>
              <a:buFont typeface="+mj-lt"/>
              <a:buAutoNum type="arabicPeriod"/>
            </a:pPr>
            <a:r>
              <a:rPr lang="en-GB" sz="1200" dirty="0">
                <a:solidFill>
                  <a:srgbClr val="37424A"/>
                </a:solidFill>
              </a:rPr>
              <a:t>Have modifications to the design of the pilot been required over the course of its duration?  If so, what are they and why? </a:t>
            </a:r>
          </a:p>
          <a:p>
            <a:pPr marL="342900" indent="-342900" defTabSz="883608">
              <a:spcBef>
                <a:spcPts val="220"/>
              </a:spcBef>
              <a:spcAft>
                <a:spcPts val="220"/>
              </a:spcAft>
              <a:buFont typeface="+mj-lt"/>
              <a:buAutoNum type="arabicPeriod"/>
            </a:pPr>
            <a:r>
              <a:rPr lang="en-GB" sz="1200" dirty="0">
                <a:solidFill>
                  <a:srgbClr val="37424A"/>
                </a:solidFill>
              </a:rPr>
              <a:t>What are the conditions under which the pilot approach is more, or less, effective in delivering well-utilised buildings which have cost-effective multi-year maintenance programmes? (For example, how does ‘what works’ vary across rural/urban, by local area characteristics, for different faiths/denominations?)</a:t>
            </a:r>
          </a:p>
          <a:p>
            <a:pPr marL="342900" indent="-342900" defTabSz="883608">
              <a:spcBef>
                <a:spcPts val="220"/>
              </a:spcBef>
              <a:spcAft>
                <a:spcPts val="220"/>
              </a:spcAft>
              <a:buFont typeface="+mj-lt"/>
              <a:buAutoNum type="arabicPeriod"/>
            </a:pPr>
            <a:r>
              <a:rPr lang="en-GB" sz="1200" dirty="0">
                <a:solidFill>
                  <a:srgbClr val="37424A"/>
                </a:solidFill>
              </a:rPr>
              <a:t>To what extent are there gaps in the support provided through the pilot where places of worship need additional help? What is the nature of the additional needs identified?</a:t>
            </a:r>
          </a:p>
          <a:p>
            <a:pPr marL="342900" indent="-342900" defTabSz="883608">
              <a:spcBef>
                <a:spcPts val="220"/>
              </a:spcBef>
              <a:spcAft>
                <a:spcPts val="220"/>
              </a:spcAft>
              <a:buFont typeface="+mj-lt"/>
              <a:buAutoNum type="arabicPeriod"/>
            </a:pPr>
            <a:r>
              <a:rPr lang="en-GB" sz="1200" dirty="0">
                <a:solidFill>
                  <a:srgbClr val="37424A"/>
                </a:solidFill>
              </a:rPr>
              <a:t>Is there a case for rolling out the pilot’s interventions to other geographical areas of the country, and if this were to be done, what can we learn from this pilot to inform the design of those interventions? </a:t>
            </a:r>
          </a:p>
        </p:txBody>
      </p:sp>
      <p:sp>
        <p:nvSpPr>
          <p:cNvPr id="10" name="Content Placeholder 22">
            <a:extLst>
              <a:ext uri="{FF2B5EF4-FFF2-40B4-BE49-F238E27FC236}">
                <a16:creationId xmlns:a16="http://schemas.microsoft.com/office/drawing/2014/main" id="{ECC51F0A-7892-408B-8AE6-12CBFA4BB6F6}"/>
              </a:ext>
            </a:extLst>
          </p:cNvPr>
          <p:cNvSpPr txBox="1">
            <a:spLocks/>
          </p:cNvSpPr>
          <p:nvPr/>
        </p:nvSpPr>
        <p:spPr bwMode="gray">
          <a:xfrm>
            <a:off x="3768436" y="7162996"/>
            <a:ext cx="6462423" cy="115259"/>
          </a:xfrm>
          <a:prstGeom prst="rect">
            <a:avLst/>
          </a:prstGeom>
        </p:spPr>
        <p:txBody>
          <a:bodyPr lIns="0" tIns="0" rIns="0" bIns="0"/>
          <a:lstStyle>
            <a:lvl1pPr marL="0" indent="0" algn="l" defTabSz="995627" rtl="0" eaLnBrk="1" latinLnBrk="0" hangingPunct="1">
              <a:spcBef>
                <a:spcPts val="1200"/>
              </a:spcBef>
              <a:buFont typeface="Arial" pitchFamily="34" charset="0"/>
              <a:buNone/>
              <a:defRPr sz="1800" b="0" kern="1200" baseline="0">
                <a:solidFill>
                  <a:schemeClr val="accent6"/>
                </a:solidFill>
                <a:latin typeface="+mn-lt"/>
                <a:ea typeface="+mn-ea"/>
                <a:cs typeface="+mn-cs"/>
              </a:defRPr>
            </a:lvl1pPr>
            <a:lvl2pPr marL="0" indent="0" algn="l" defTabSz="995627" rtl="0" eaLnBrk="1" latinLnBrk="0" hangingPunct="1">
              <a:spcBef>
                <a:spcPts val="0"/>
              </a:spcBef>
              <a:spcAft>
                <a:spcPts val="600"/>
              </a:spcAft>
              <a:buFont typeface="Arial" panose="05020102010507070707" pitchFamily="18" charset="2"/>
              <a:buNone/>
              <a:defRPr sz="1600" kern="1200">
                <a:solidFill>
                  <a:schemeClr val="tx1"/>
                </a:solidFill>
                <a:latin typeface="+mn-lt"/>
                <a:ea typeface="+mn-ea"/>
                <a:cs typeface="+mn-cs"/>
              </a:defRPr>
            </a:lvl2pPr>
            <a:lvl3pPr marL="179388" indent="-179388" algn="l" defTabSz="995627"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360000" indent="-180000" algn="l" defTabSz="995627" rtl="0" eaLnBrk="1" latinLnBrk="0" hangingPunct="1">
              <a:spcBef>
                <a:spcPts val="3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54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5pPr>
            <a:lvl6pPr marL="72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6pPr>
            <a:lvl7pPr marL="90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7pPr>
            <a:lvl8pPr marL="1080000" indent="-180000" algn="l" defTabSz="995627" rtl="0" eaLnBrk="1" latinLnBrk="0" hangingPunct="1">
              <a:spcBef>
                <a:spcPts val="300"/>
              </a:spcBef>
              <a:buClr>
                <a:schemeClr val="accent1"/>
              </a:buClr>
              <a:buFont typeface="Verdana" panose="020B0604030504040204" pitchFamily="34" charset="0"/>
              <a:buChar char="–"/>
              <a:defRPr sz="1600" kern="1200">
                <a:solidFill>
                  <a:schemeClr val="tx1"/>
                </a:solidFill>
                <a:latin typeface="+mn-lt"/>
                <a:ea typeface="+mn-ea"/>
                <a:cs typeface="+mn-cs"/>
              </a:defRPr>
            </a:lvl8pPr>
            <a:lvl9pPr marL="1258888" indent="-179388" algn="l" defTabSz="995627" rtl="0" eaLnBrk="1" latinLnBrk="0" hangingPunct="1">
              <a:spcBef>
                <a:spcPts val="300"/>
              </a:spcBef>
              <a:buClr>
                <a:schemeClr val="accent1"/>
              </a:buClr>
              <a:buFont typeface="Verdana" panose="020B0604030504040204" pitchFamily="34" charset="0"/>
              <a:buChar char="–"/>
              <a:defRPr sz="1600" kern="1200" baseline="0">
                <a:solidFill>
                  <a:schemeClr val="tx1"/>
                </a:solidFill>
                <a:latin typeface="+mn-lt"/>
                <a:ea typeface="+mn-ea"/>
                <a:cs typeface="+mn-cs"/>
              </a:defRPr>
            </a:lvl9pPr>
          </a:lstStyle>
          <a:p>
            <a:r>
              <a:rPr lang="en-GB" sz="800" i="1" baseline="30000" dirty="0">
                <a:solidFill>
                  <a:schemeClr val="tx2"/>
                </a:solidFill>
              </a:rPr>
              <a:t>+</a:t>
            </a:r>
            <a:r>
              <a:rPr lang="en-GB" sz="800" i="1" dirty="0">
                <a:solidFill>
                  <a:schemeClr val="tx2"/>
                </a:solidFill>
              </a:rPr>
              <a:t>A review of evaluation evidence from past schemes supporting places of worship was published alongside the interim evaluation report</a:t>
            </a:r>
          </a:p>
        </p:txBody>
      </p:sp>
      <p:sp>
        <p:nvSpPr>
          <p:cNvPr id="15" name="Rectangle 14">
            <a:extLst>
              <a:ext uri="{FF2B5EF4-FFF2-40B4-BE49-F238E27FC236}">
                <a16:creationId xmlns:a16="http://schemas.microsoft.com/office/drawing/2014/main" id="{C21BDE5C-4DA9-44D3-A671-6B8A576BE4B2}"/>
              </a:ext>
            </a:extLst>
          </p:cNvPr>
          <p:cNvSpPr/>
          <p:nvPr/>
        </p:nvSpPr>
        <p:spPr>
          <a:xfrm>
            <a:off x="8558026" y="495299"/>
            <a:ext cx="1672833" cy="615951"/>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216000"/>
            <a:r>
              <a:rPr lang="en-GB" sz="1200" dirty="0">
                <a:solidFill>
                  <a:schemeClr val="tx1"/>
                </a:solidFill>
              </a:rPr>
              <a:t>Develop the aims of the evaluation</a:t>
            </a:r>
          </a:p>
        </p:txBody>
      </p:sp>
      <p:sp>
        <p:nvSpPr>
          <p:cNvPr id="16" name="AutoShape 6">
            <a:extLst>
              <a:ext uri="{FF2B5EF4-FFF2-40B4-BE49-F238E27FC236}">
                <a16:creationId xmlns:a16="http://schemas.microsoft.com/office/drawing/2014/main" id="{F45E0E70-13FB-4118-86EE-82E33371F3D1}"/>
              </a:ext>
            </a:extLst>
          </p:cNvPr>
          <p:cNvSpPr>
            <a:spLocks noChangeArrowheads="1"/>
          </p:cNvSpPr>
          <p:nvPr/>
        </p:nvSpPr>
        <p:spPr bwMode="gray">
          <a:xfrm>
            <a:off x="7446402" y="495299"/>
            <a:ext cx="1334912" cy="615951"/>
          </a:xfrm>
          <a:prstGeom prst="homePlate">
            <a:avLst>
              <a:gd name="adj" fmla="val 34033"/>
            </a:avLst>
          </a:prstGeom>
          <a:solidFill>
            <a:schemeClr val="accent3"/>
          </a:solidFill>
          <a:ln w="9525">
            <a:solidFill>
              <a:schemeClr val="accent3"/>
            </a:solidFill>
            <a:miter lim="800000"/>
            <a:headEnd/>
            <a:tailEnd/>
          </a:ln>
          <a:effectLst/>
        </p:spPr>
        <p:txBody>
          <a:bodyPr vert="horz" wrap="square" lIns="144000" tIns="36000" rIns="36000" bIns="36000" numCol="1" anchor="ctr" anchorCtr="0" compatLnSpc="1">
            <a:prstTxWarp prst="textNoShape">
              <a:avLst/>
            </a:prstTxWarp>
          </a:bodyPr>
          <a:lstStyle/>
          <a:p>
            <a:pPr defTabSz="1043056" fontAlgn="base">
              <a:spcBef>
                <a:spcPct val="0"/>
              </a:spcBef>
              <a:spcAft>
                <a:spcPct val="0"/>
              </a:spcAft>
            </a:pPr>
            <a:r>
              <a:rPr lang="en-GB" sz="1600" dirty="0">
                <a:solidFill>
                  <a:schemeClr val="bg1"/>
                </a:solidFill>
                <a:cs typeface="Arial" pitchFamily="34" charset="0"/>
              </a:rPr>
              <a:t>Step 1</a:t>
            </a:r>
          </a:p>
        </p:txBody>
      </p:sp>
    </p:spTree>
    <p:extLst>
      <p:ext uri="{BB962C8B-B14F-4D97-AF65-F5344CB8AC3E}">
        <p14:creationId xmlns:p14="http://schemas.microsoft.com/office/powerpoint/2010/main" val="777984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10.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11.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12.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13.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14.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15.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2.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3.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4.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5.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6.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7.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8.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ags/tag9.xml><?xml version="1.0" encoding="utf-8"?>
<p:tagLst xmlns:a="http://schemas.openxmlformats.org/drawingml/2006/main" xmlns:r="http://schemas.openxmlformats.org/officeDocument/2006/relationships" xmlns:p="http://schemas.openxmlformats.org/presentationml/2006/main">
  <p:tag name="APT_TOP" val="156.125"/>
  <p:tag name="APT_LEFT" val="31.375"/>
  <p:tag name="APT_HEIGHT" val="49.5"/>
  <p:tag name="APT_WIDTH" val="29.75"/>
</p:tagLst>
</file>

<file path=ppt/theme/theme1.xml><?xml version="1.0" encoding="utf-8"?>
<a:theme xmlns:a="http://schemas.openxmlformats.org/drawingml/2006/main" name="Frontier Report Template_Print">
  <a:themeElements>
    <a:clrScheme name="Frontier">
      <a:dk1>
        <a:srgbClr val="37424A"/>
      </a:dk1>
      <a:lt1>
        <a:sysClr val="window" lastClr="FFFFFF"/>
      </a:lt1>
      <a:dk2>
        <a:srgbClr val="707276"/>
      </a:dk2>
      <a:lt2>
        <a:srgbClr val="D1DBD2"/>
      </a:lt2>
      <a:accent1>
        <a:srgbClr val="E83F35"/>
      </a:accent1>
      <a:accent2>
        <a:srgbClr val="8DD0D2"/>
      </a:accent2>
      <a:accent3>
        <a:srgbClr val="007B87"/>
      </a:accent3>
      <a:accent4>
        <a:srgbClr val="EBC000"/>
      </a:accent4>
      <a:accent5>
        <a:srgbClr val="683C5B"/>
      </a:accent5>
      <a:accent6>
        <a:srgbClr val="66B0B7"/>
      </a:accent6>
      <a:hlink>
        <a:srgbClr val="007B87"/>
      </a:hlink>
      <a:folHlink>
        <a:srgbClr val="007B87"/>
      </a:folHlink>
    </a:clrScheme>
    <a:fontScheme name="Fronti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100% Teal">
      <a:srgbClr val="007B87"/>
    </a:custClr>
    <a:custClr name="100% Light Blue">
      <a:srgbClr val="8DD0D2"/>
    </a:custClr>
    <a:custClr name="100% Yellow">
      <a:srgbClr val="EBC000"/>
    </a:custClr>
    <a:custClr name="100% Aubergine">
      <a:srgbClr val="683C5B"/>
    </a:custClr>
    <a:custClr name="100% Mint Green">
      <a:srgbClr val="8BB96A"/>
    </a:custClr>
    <a:custClr name="100% Pine">
      <a:srgbClr val="2B554A"/>
    </a:custClr>
    <a:custClr name="100% Sand">
      <a:srgbClr val="D3C470"/>
    </a:custClr>
    <a:custClr name="100% Dark Sand">
      <a:srgbClr val="9A8131"/>
    </a:custClr>
    <a:custClr name="100% Rust">
      <a:srgbClr val="D27224"/>
    </a:custClr>
    <a:custClr name="100% Purple">
      <a:srgbClr val="967CA8"/>
    </a:custClr>
    <a:custClr name="60% Teal">
      <a:srgbClr val="66B0B7"/>
    </a:custClr>
    <a:custClr name="60% Light Blue">
      <a:srgbClr val="BBE3E4"/>
    </a:custClr>
    <a:custClr name="60% Yellow">
      <a:srgbClr val="F3D966"/>
    </a:custClr>
    <a:custClr name="60% Aubergine">
      <a:srgbClr val="A48A9D"/>
    </a:custClr>
    <a:custClr name="60% Mint Green">
      <a:srgbClr val="B9D5A6"/>
    </a:custClr>
    <a:custClr name="30% Teal">
      <a:srgbClr val="B2D7DB"/>
    </a:custClr>
    <a:custClr name="30% Light Blue">
      <a:srgbClr val="DDF1F1"/>
    </a:custClr>
    <a:custClr name="30% Yellow">
      <a:srgbClr val="F9ECB2"/>
    </a:custClr>
    <a:custClr name="30% Aubergine">
      <a:srgbClr val="D1C4CD"/>
    </a:custClr>
    <a:custClr name="30% Mint Green">
      <a:srgbClr val="DCEAD2"/>
    </a:custClr>
    <a:custClr name="Black">
      <a:srgbClr val="000000"/>
    </a:custClr>
  </a:custClrLst>
  <a:extLst>
    <a:ext uri="{05A4C25C-085E-4340-85A3-A5531E510DB2}">
      <thm15:themeFamily xmlns:thm15="http://schemas.microsoft.com/office/thememl/2012/main" name="Frontier Report Template_Print.potx" id="{932B4B3B-5B2D-4646-8825-6823C1B37ADE}" vid="{E7897AB7-E142-4F2A-B545-6319C0B7EEA2}"/>
    </a:ext>
  </a:extLst>
</a:theme>
</file>

<file path=ppt/theme/theme2.xml><?xml version="1.0" encoding="utf-8"?>
<a:theme xmlns:a="http://schemas.openxmlformats.org/drawingml/2006/main" name="1_Frontier Report Template_Print">
  <a:themeElements>
    <a:clrScheme name="Frontier">
      <a:dk1>
        <a:srgbClr val="37424A"/>
      </a:dk1>
      <a:lt1>
        <a:sysClr val="window" lastClr="FFFFFF"/>
      </a:lt1>
      <a:dk2>
        <a:srgbClr val="707276"/>
      </a:dk2>
      <a:lt2>
        <a:srgbClr val="D1DBD2"/>
      </a:lt2>
      <a:accent1>
        <a:srgbClr val="E83F35"/>
      </a:accent1>
      <a:accent2>
        <a:srgbClr val="8DD0D2"/>
      </a:accent2>
      <a:accent3>
        <a:srgbClr val="007B87"/>
      </a:accent3>
      <a:accent4>
        <a:srgbClr val="EBC000"/>
      </a:accent4>
      <a:accent5>
        <a:srgbClr val="683C5B"/>
      </a:accent5>
      <a:accent6>
        <a:srgbClr val="66B0B7"/>
      </a:accent6>
      <a:hlink>
        <a:srgbClr val="007B87"/>
      </a:hlink>
      <a:folHlink>
        <a:srgbClr val="007B87"/>
      </a:folHlink>
    </a:clrScheme>
    <a:fontScheme name="Fronti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100% Teal">
      <a:srgbClr val="007B87"/>
    </a:custClr>
    <a:custClr name="100% Light Blue">
      <a:srgbClr val="8DD0D2"/>
    </a:custClr>
    <a:custClr name="100% Yellow">
      <a:srgbClr val="EBC000"/>
    </a:custClr>
    <a:custClr name="100% Aubergine">
      <a:srgbClr val="683C5B"/>
    </a:custClr>
    <a:custClr name="100% Mint Green">
      <a:srgbClr val="8BB96A"/>
    </a:custClr>
    <a:custClr name="100% Pine">
      <a:srgbClr val="2B554A"/>
    </a:custClr>
    <a:custClr name="100% Sand">
      <a:srgbClr val="D3C470"/>
    </a:custClr>
    <a:custClr name="100% Dark Sand">
      <a:srgbClr val="9A8131"/>
    </a:custClr>
    <a:custClr name="100% Rust">
      <a:srgbClr val="D27224"/>
    </a:custClr>
    <a:custClr name="100% Purple">
      <a:srgbClr val="967CA8"/>
    </a:custClr>
    <a:custClr name="60% Teal">
      <a:srgbClr val="66B0B7"/>
    </a:custClr>
    <a:custClr name="60% Light Blue">
      <a:srgbClr val="BBE3E4"/>
    </a:custClr>
    <a:custClr name="60% Yellow">
      <a:srgbClr val="F3D966"/>
    </a:custClr>
    <a:custClr name="60% Aubergine">
      <a:srgbClr val="A48A9D"/>
    </a:custClr>
    <a:custClr name="60% Mint Green">
      <a:srgbClr val="B9D5A6"/>
    </a:custClr>
    <a:custClr name="30% Teal">
      <a:srgbClr val="B2D7DB"/>
    </a:custClr>
    <a:custClr name="30% Light Blue">
      <a:srgbClr val="DDF1F1"/>
    </a:custClr>
    <a:custClr name="30% Yellow">
      <a:srgbClr val="F9ECB2"/>
    </a:custClr>
    <a:custClr name="30% Aubergine">
      <a:srgbClr val="D1C4CD"/>
    </a:custClr>
    <a:custClr name="30% Mint Green">
      <a:srgbClr val="DCEAD2"/>
    </a:custClr>
    <a:custClr name="Black">
      <a:srgbClr val="000000"/>
    </a:custClr>
  </a:custClrLst>
  <a:extLst>
    <a:ext uri="{05A4C25C-085E-4340-85A3-A5531E510DB2}">
      <thm15:themeFamily xmlns:thm15="http://schemas.microsoft.com/office/thememl/2012/main" name="Frontier Report Template_Print.potx" id="{68191EF3-77CA-4E70-99FC-09BB88712253}" vid="{1D449004-2488-4431-9E17-057DC0D09E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Stranslations>
  <language>
    <ID>2057</ID>
    <Name>English (UK)</Name>
    <Contents>Contents</Contents>
    <Agenda>Agenda</Agenda>
    <Draft>DRAFT</Draft>
    <DTF>dd mmmm yyyy</DTF>
  </language>
  <confidentiality>
    <item1>Internal use only</item1>
    <item2>Confidential</item2>
    <item3>Strictly confidential</item3>
    <item4>Legally privileged</item4>
    <item5>Prepared at the request of external counsel</item5>
    <item6>Public information</item6>
    <item7>Internal information</item7>
    <item8>Internal – sensitive information</item8>
    <item9>Client information</item9>
    <item10>Client – sensitive information</item10>
  </confidentiality>
</CTStranslations>
</file>

<file path=customXml/itemProps1.xml><?xml version="1.0" encoding="utf-8"?>
<ds:datastoreItem xmlns:ds="http://schemas.openxmlformats.org/officeDocument/2006/customXml" ds:itemID="{E5DB7D10-40A6-45E8-9967-C8AB62660F41}">
  <ds:schemaRefs/>
</ds:datastoreItem>
</file>

<file path=docProps/app.xml><?xml version="1.0" encoding="utf-8"?>
<Properties xmlns="http://schemas.openxmlformats.org/officeDocument/2006/extended-properties" xmlns:vt="http://schemas.openxmlformats.org/officeDocument/2006/docPropsVTypes">
  <Template>Frontier Report Template_Print</Template>
  <TotalTime>0</TotalTime>
  <Words>13555</Words>
  <Application>Microsoft Office PowerPoint</Application>
  <PresentationFormat>Custom</PresentationFormat>
  <Paragraphs>1093</Paragraphs>
  <Slides>52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Arial Black</vt:lpstr>
      <vt:lpstr>Calibri</vt:lpstr>
      <vt:lpstr>Wingdings</vt:lpstr>
      <vt:lpstr>Wingdings 2</vt:lpstr>
      <vt:lpstr>Frontier Report Template_Print</vt:lpstr>
      <vt:lpstr>1_Frontier Report Template_Print</vt:lpstr>
      <vt:lpstr>Taylor Review Pilot Evaluation: Technical Appendix on Evaluation Approach and Baseline</vt:lpstr>
      <vt:lpstr>PowerPoint Presentation</vt:lpstr>
      <vt:lpstr>PowerPoint Presentation</vt:lpstr>
      <vt:lpstr>This technical appendix is to be read alongside the interim report for the Taylor Review pilot evaluation</vt:lpstr>
      <vt:lpstr>The Taylor Review Pilot was launched in September 2018 and needs a robust evaluation to maximise learning</vt:lpstr>
      <vt:lpstr>The evaluation is considering the effectiveness of the four strands which together form the pilot</vt:lpstr>
      <vt:lpstr>PowerPoint Presentation</vt:lpstr>
      <vt:lpstr>The evaluation approach follows a five step process  </vt:lpstr>
      <vt:lpstr>The evaluation will explore the impact of the pilot, learn from past support schemes, and provide evidence on what works</vt:lpstr>
      <vt:lpstr>Logic models have been developed to map out the causal chain for each strand of the pilot</vt:lpstr>
      <vt:lpstr>The overarching logic model has separate activities and outputs for each strand, contributing to a common set of outcomes and impacts</vt:lpstr>
      <vt:lpstr>To develop the counterfactual it is important to understand the factors influencing outcomes for places of worship</vt:lpstr>
      <vt:lpstr>Striking a balance between ‘learnability’ and feasibility was crucial in determining the appropriate counterfactual </vt:lpstr>
      <vt:lpstr>A mixed-methods approach will be used to collect and analyse evidence to test the theory of change</vt:lpstr>
      <vt:lpstr>Indicators will be used to test the progress hypothesised in the logic model</vt:lpstr>
      <vt:lpstr>Output indicators are given below for the Minor Repair fund</vt:lpstr>
      <vt:lpstr>Output indicators are given below for the FSOs</vt:lpstr>
      <vt:lpstr>Output indicators are given below for the CDAs</vt:lpstr>
      <vt:lpstr>Output indicators are given below for the workshops</vt:lpstr>
      <vt:lpstr>The outcome indicators are given below for Capacity</vt:lpstr>
      <vt:lpstr>The outcome indicators are given below for maintenance</vt:lpstr>
      <vt:lpstr>The outcome indicators are given below for community</vt:lpstr>
      <vt:lpstr>The impact indicators are given below</vt:lpstr>
      <vt:lpstr>The evaluation evidence will be disseminated in reports</vt:lpstr>
      <vt:lpstr>PowerPoint Presentation</vt:lpstr>
      <vt:lpstr>To complement the theory-based evaluation, ‘before versus after’ evaluation will be undertaken </vt:lpstr>
      <vt:lpstr>The baseline position is informed by stakeholder engagement at the start of the pilot and analysis of on-going monitoring data</vt:lpstr>
      <vt:lpstr>Interviews in each pilot area were used to understand the local context and the baseline ‘before’ position for the pilot</vt:lpstr>
      <vt:lpstr>Primary and secondary data will also be used to further understand the baseline ‘before’ position</vt:lpstr>
      <vt:lpstr>Perceptions from fieldwork participants on the barriers, current support and ambitions for the pilot in Greater Manchester are summarised below and expanded on in the Greater Manchester section below (p32 onwards)</vt:lpstr>
      <vt:lpstr>Perceptions from fieldwork participants on the barriers, current support and ambitions for the pilot in Suffolk are summarised below and expanded on in the Suffolk section below (p40 onwards)</vt:lpstr>
      <vt:lpstr>PowerPoint Presentation</vt:lpstr>
      <vt:lpstr>There are 331 listed places of worship in Greater Manchester</vt:lpstr>
      <vt:lpstr>Around 20% of the listed places of worship in Greater Manchester are on the Heritage at Risk register</vt:lpstr>
      <vt:lpstr>Greater Manchester has a high number of large Victorian places of worship with maintenance and repair needs</vt:lpstr>
      <vt:lpstr>A need for greater guidance on community engagement was identified in Greater Manchester</vt:lpstr>
      <vt:lpstr>The perceived community engagement barriers in Greater Manchester vary by place of worship, but can be summarised into four categories</vt:lpstr>
      <vt:lpstr>While community engagement is seen as a key priority across faiths, a need is reported for advice and guidance on how to go about this</vt:lpstr>
      <vt:lpstr>Five main perceived barriers to maintenance in Greater Manchester were identified</vt:lpstr>
      <vt:lpstr>A degree of maintenance advice and funding is available to places of worship in Greater Manchester, but this struggles to meet the demand</vt:lpstr>
      <vt:lpstr>PowerPoint Presentation</vt:lpstr>
      <vt:lpstr>There are 535 listed places of worship in Suffolk</vt:lpstr>
      <vt:lpstr>The majority of listed places of worship in Suffolk are Church of England. Only 20 listed places of worship are currently registered as Heritage at Risk</vt:lpstr>
      <vt:lpstr>There is a high reported demand for maintenance support which reflects the large number of listed places of worship in Suffolk</vt:lpstr>
      <vt:lpstr>Engaging communities is reported as a key priority in Suffolk and an area where further support is needed</vt:lpstr>
      <vt:lpstr>Four key perceived barriers to community engagement in Suffolk were identified</vt:lpstr>
      <vt:lpstr>Providing new designated support for community engagement is seen as a key priority in Suffolk</vt:lpstr>
      <vt:lpstr>Five main perceived barriers to maintenance in Suffolk were identified</vt:lpstr>
      <vt:lpstr>There are various sources of support for maintenance in Suffolk, but the demand for funds is high and there is a need for more expert advice</vt:lpstr>
      <vt:lpstr>PowerPoint Presentation</vt:lpstr>
      <vt:lpstr>Fieldwork participants in Suffolk and Greater Manchester identified the pilot as playing a key role in building a culture of routine maintenance and reaching out to communities</vt:lpstr>
      <vt:lpstr>PowerPoint Presentation</vt:lpstr>
    </vt:vector>
  </TitlesOfParts>
  <Company>Frontier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Taylor Review Pilots Evaluation</dc:title>
  <dc:creator>James Collis</dc:creator>
  <cp:lastModifiedBy>James Collis</cp:lastModifiedBy>
  <cp:revision>545</cp:revision>
  <cp:lastPrinted>2019-11-07T15:39:07Z</cp:lastPrinted>
  <dcterms:created xsi:type="dcterms:W3CDTF">2018-09-28T08:51:08Z</dcterms:created>
  <dcterms:modified xsi:type="dcterms:W3CDTF">2019-12-02T14:41:59Z</dcterms:modified>
</cp:coreProperties>
</file>