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88" r:id="rId1"/>
  </p:sldMasterIdLst>
  <p:notesMasterIdLst>
    <p:notesMasterId r:id="rId24"/>
  </p:notesMasterIdLst>
  <p:handoutMasterIdLst>
    <p:handoutMasterId r:id="rId25"/>
  </p:handoutMasterIdLst>
  <p:sldIdLst>
    <p:sldId id="256" r:id="rId2"/>
    <p:sldId id="271" r:id="rId3"/>
    <p:sldId id="288" r:id="rId4"/>
    <p:sldId id="291" r:id="rId5"/>
    <p:sldId id="293" r:id="rId6"/>
    <p:sldId id="264" r:id="rId7"/>
    <p:sldId id="313" r:id="rId8"/>
    <p:sldId id="314" r:id="rId9"/>
    <p:sldId id="302" r:id="rId10"/>
    <p:sldId id="303" r:id="rId11"/>
    <p:sldId id="287" r:id="rId12"/>
    <p:sldId id="312" r:id="rId13"/>
    <p:sldId id="311" r:id="rId14"/>
    <p:sldId id="298" r:id="rId15"/>
    <p:sldId id="299" r:id="rId16"/>
    <p:sldId id="305" r:id="rId17"/>
    <p:sldId id="315" r:id="rId18"/>
    <p:sldId id="300" r:id="rId19"/>
    <p:sldId id="306" r:id="rId20"/>
    <p:sldId id="307" r:id="rId21"/>
    <p:sldId id="269" r:id="rId22"/>
    <p:sldId id="290" r:id="rId23"/>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11">
          <p15:clr>
            <a:srgbClr val="A4A3A4"/>
          </p15:clr>
        </p15:guide>
        <p15:guide id="2" orient="horz" pos="2593">
          <p15:clr>
            <a:srgbClr val="A4A3A4"/>
          </p15:clr>
        </p15:guide>
        <p15:guide id="3" orient="horz" pos="559">
          <p15:clr>
            <a:srgbClr val="A4A3A4"/>
          </p15:clr>
        </p15:guide>
        <p15:guide id="4" orient="horz" pos="4261">
          <p15:clr>
            <a:srgbClr val="A4A3A4"/>
          </p15:clr>
        </p15:guide>
        <p15:guide id="5" orient="horz" pos="2707">
          <p15:clr>
            <a:srgbClr val="A4A3A4"/>
          </p15:clr>
        </p15:guide>
        <p15:guide id="6" orient="horz" pos="3899">
          <p15:clr>
            <a:srgbClr val="A4A3A4"/>
          </p15:clr>
        </p15:guide>
        <p15:guide id="7" orient="horz" pos="4207">
          <p15:clr>
            <a:srgbClr val="A4A3A4"/>
          </p15:clr>
        </p15:guide>
        <p15:guide id="8" pos="288">
          <p15:clr>
            <a:srgbClr val="A4A3A4"/>
          </p15:clr>
        </p15:guide>
        <p15:guide id="9" pos="2882">
          <p15:clr>
            <a:srgbClr val="A4A3A4"/>
          </p15:clr>
        </p15:guide>
        <p15:guide id="10" pos="5465">
          <p15:clr>
            <a:srgbClr val="A4A3A4"/>
          </p15:clr>
        </p15:guide>
        <p15:guide id="11" pos="52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AF97"/>
    <a:srgbClr val="B1E4DC"/>
    <a:srgbClr val="009AA6"/>
    <a:srgbClr val="009A40"/>
    <a:srgbClr val="00FE40"/>
    <a:srgbClr val="F4F3F2"/>
    <a:srgbClr val="DDF0FF"/>
    <a:srgbClr val="E8E6E4"/>
    <a:srgbClr val="DCD9D6"/>
    <a:srgbClr val="8B817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64833" autoAdjust="0"/>
  </p:normalViewPr>
  <p:slideViewPr>
    <p:cSldViewPr snapToGrid="0" snapToObjects="1">
      <p:cViewPr varScale="1">
        <p:scale>
          <a:sx n="43" d="100"/>
          <a:sy n="43" d="100"/>
        </p:scale>
        <p:origin x="1880" y="48"/>
      </p:cViewPr>
      <p:guideLst>
        <p:guide orient="horz" pos="1511"/>
        <p:guide orient="horz" pos="2593"/>
        <p:guide orient="horz" pos="559"/>
        <p:guide orient="horz" pos="4261"/>
        <p:guide orient="horz" pos="2707"/>
        <p:guide orient="horz" pos="3899"/>
        <p:guide orient="horz" pos="4207"/>
        <p:guide pos="288"/>
        <p:guide pos="2882"/>
        <p:guide pos="5465"/>
        <p:guide pos="526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0" cy="72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a:lvl1pPr>
          </a:lstStyle>
          <a:p>
            <a:endParaRPr lang="en-US"/>
          </a:p>
        </p:txBody>
      </p:sp>
      <p:sp>
        <p:nvSpPr>
          <p:cNvPr id="3" name="Date Placeholder 2"/>
          <p:cNvSpPr>
            <a:spLocks noGrp="1"/>
          </p:cNvSpPr>
          <p:nvPr>
            <p:ph type="dt" sz="quarter" idx="1"/>
          </p:nvPr>
        </p:nvSpPr>
        <p:spPr>
          <a:xfrm>
            <a:off x="4021294" y="1"/>
            <a:ext cx="3076363" cy="511731"/>
          </a:xfrm>
          <a:prstGeom prst="rect">
            <a:avLst/>
          </a:prstGeom>
        </p:spPr>
        <p:txBody>
          <a:bodyPr vert="horz" lIns="99038" tIns="49520" rIns="99038" bIns="49520" rtlCol="0"/>
          <a:lstStyle>
            <a:lvl1pPr algn="r">
              <a:defRPr sz="1300"/>
            </a:lvl1pPr>
          </a:lstStyle>
          <a:p>
            <a:fld id="{9826C64F-84FD-9D42-A26E-FCAA94408A3A}" type="datetime1">
              <a:rPr lang="en-GB" smtClean="0"/>
              <a:t>05/12/2019</a:t>
            </a:fld>
            <a:endParaRPr lang="en-US"/>
          </a:p>
        </p:txBody>
      </p:sp>
      <p:sp>
        <p:nvSpPr>
          <p:cNvPr id="4" name="Footer Placeholder 3"/>
          <p:cNvSpPr>
            <a:spLocks noGrp="1"/>
          </p:cNvSpPr>
          <p:nvPr>
            <p:ph type="ftr" sz="quarter" idx="2"/>
          </p:nvPr>
        </p:nvSpPr>
        <p:spPr>
          <a:xfrm>
            <a:off x="0" y="9721107"/>
            <a:ext cx="3076363" cy="511731"/>
          </a:xfrm>
          <a:prstGeom prst="rect">
            <a:avLst/>
          </a:prstGeom>
        </p:spPr>
        <p:txBody>
          <a:bodyPr vert="horz" lIns="99038" tIns="49520" rIns="99038" bIns="49520" rtlCol="0" anchor="b"/>
          <a:lstStyle>
            <a:lvl1pPr algn="l">
              <a:defRPr sz="1300"/>
            </a:lvl1pPr>
          </a:lstStyle>
          <a:p>
            <a:endParaRPr lang="en-US"/>
          </a:p>
        </p:txBody>
      </p:sp>
      <p:sp>
        <p:nvSpPr>
          <p:cNvPr id="5" name="Slide Number Placeholder 4"/>
          <p:cNvSpPr>
            <a:spLocks noGrp="1"/>
          </p:cNvSpPr>
          <p:nvPr>
            <p:ph type="sldNum" sz="quarter" idx="3"/>
          </p:nvPr>
        </p:nvSpPr>
        <p:spPr>
          <a:xfrm>
            <a:off x="4021294" y="9721107"/>
            <a:ext cx="3076363" cy="511731"/>
          </a:xfrm>
          <a:prstGeom prst="rect">
            <a:avLst/>
          </a:prstGeom>
        </p:spPr>
        <p:txBody>
          <a:bodyPr vert="horz" lIns="99038" tIns="49520" rIns="99038" bIns="49520" rtlCol="0" anchor="b"/>
          <a:lstStyle>
            <a:lvl1pPr algn="r">
              <a:defRPr sz="1300"/>
            </a:lvl1pPr>
          </a:lstStyle>
          <a:p>
            <a:fld id="{AE9301C6-3DA6-5D4C-AFD8-5932A40E0E35}" type="slidenum">
              <a:rPr lang="en-US" smtClean="0"/>
              <a:t>‹#›</a:t>
            </a:fld>
            <a:endParaRPr lang="en-US"/>
          </a:p>
        </p:txBody>
      </p:sp>
    </p:spTree>
    <p:extLst>
      <p:ext uri="{BB962C8B-B14F-4D97-AF65-F5344CB8AC3E}">
        <p14:creationId xmlns:p14="http://schemas.microsoft.com/office/powerpoint/2010/main" val="16718583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6363" cy="511731"/>
          </a:xfrm>
          <a:prstGeom prst="rect">
            <a:avLst/>
          </a:prstGeom>
        </p:spPr>
        <p:txBody>
          <a:bodyPr vert="horz" lIns="99038" tIns="49520" rIns="99038" bIns="49520" rtlCol="0"/>
          <a:lstStyle>
            <a:lvl1pPr algn="l">
              <a:defRPr sz="1300"/>
            </a:lvl1pPr>
          </a:lstStyle>
          <a:p>
            <a:endParaRPr lang="en-US"/>
          </a:p>
        </p:txBody>
      </p:sp>
      <p:sp>
        <p:nvSpPr>
          <p:cNvPr id="3" name="Date Placeholder 2"/>
          <p:cNvSpPr>
            <a:spLocks noGrp="1"/>
          </p:cNvSpPr>
          <p:nvPr>
            <p:ph type="dt" idx="1"/>
          </p:nvPr>
        </p:nvSpPr>
        <p:spPr>
          <a:xfrm>
            <a:off x="4021294" y="1"/>
            <a:ext cx="3076363" cy="511731"/>
          </a:xfrm>
          <a:prstGeom prst="rect">
            <a:avLst/>
          </a:prstGeom>
        </p:spPr>
        <p:txBody>
          <a:bodyPr vert="horz" lIns="99038" tIns="49520" rIns="99038" bIns="49520" rtlCol="0"/>
          <a:lstStyle>
            <a:lvl1pPr algn="r">
              <a:defRPr sz="1300"/>
            </a:lvl1pPr>
          </a:lstStyle>
          <a:p>
            <a:fld id="{1046E2B7-3FA7-3147-8D88-3668B3B663DE}" type="datetime1">
              <a:rPr lang="en-GB" smtClean="0"/>
              <a:t>05/12/2019</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8" tIns="49520" rIns="99038" bIns="49520"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38" tIns="49520" rIns="99038" bIns="495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721107"/>
            <a:ext cx="3076363" cy="511731"/>
          </a:xfrm>
          <a:prstGeom prst="rect">
            <a:avLst/>
          </a:prstGeom>
        </p:spPr>
        <p:txBody>
          <a:bodyPr vert="horz" lIns="99038" tIns="49520" rIns="99038" bIns="49520"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7"/>
            <a:ext cx="3076363" cy="511731"/>
          </a:xfrm>
          <a:prstGeom prst="rect">
            <a:avLst/>
          </a:prstGeom>
        </p:spPr>
        <p:txBody>
          <a:bodyPr vert="horz" lIns="99038" tIns="49520" rIns="99038" bIns="49520" rtlCol="0" anchor="b"/>
          <a:lstStyle>
            <a:lvl1pPr algn="r">
              <a:defRPr sz="1300"/>
            </a:lvl1pPr>
          </a:lstStyle>
          <a:p>
            <a:fld id="{724CA2DB-581E-4848-9114-B50C4CE20214}" type="slidenum">
              <a:rPr lang="en-US" smtClean="0"/>
              <a:t>‹#›</a:t>
            </a:fld>
            <a:endParaRPr lang="en-US"/>
          </a:p>
        </p:txBody>
      </p:sp>
    </p:spTree>
    <p:extLst>
      <p:ext uri="{BB962C8B-B14F-4D97-AF65-F5344CB8AC3E}">
        <p14:creationId xmlns:p14="http://schemas.microsoft.com/office/powerpoint/2010/main" val="281732699"/>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girlseducationchallenge.org/%23/abou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a:t>Note that this PowerPoint summarises key findings from a full report titled ‘</a:t>
            </a:r>
            <a:r>
              <a:rPr lang="en-GB" sz="1200" b="1" kern="1200" dirty="0">
                <a:solidFill>
                  <a:schemeClr val="tx1"/>
                </a:solidFill>
                <a:effectLst/>
                <a:latin typeface="+mn-lt"/>
                <a:ea typeface="+mn-ea"/>
                <a:cs typeface="+mn-cs"/>
              </a:rPr>
              <a:t>Transitions to the Labour Market within Girls Education Challenge’ </a:t>
            </a:r>
            <a:r>
              <a:rPr lang="en-GB" sz="1200" b="0" kern="1200" dirty="0">
                <a:solidFill>
                  <a:schemeClr val="tx1"/>
                </a:solidFill>
                <a:effectLst/>
                <a:latin typeface="+mn-lt"/>
                <a:ea typeface="+mn-ea"/>
                <a:cs typeface="+mn-cs"/>
              </a:rPr>
              <a:t>and</a:t>
            </a:r>
            <a:r>
              <a:rPr lang="en-GB" sz="1200" b="0" kern="1200" baseline="0" dirty="0">
                <a:solidFill>
                  <a:schemeClr val="tx1"/>
                </a:solidFill>
                <a:effectLst/>
                <a:latin typeface="+mn-lt"/>
                <a:ea typeface="+mn-ea"/>
                <a:cs typeface="+mn-cs"/>
              </a:rPr>
              <a:t> written by </a:t>
            </a:r>
            <a:r>
              <a:rPr lang="en-GB" sz="1200" b="0" kern="1200" baseline="0" dirty="0" err="1">
                <a:solidFill>
                  <a:schemeClr val="tx1"/>
                </a:solidFill>
                <a:effectLst/>
                <a:latin typeface="+mn-lt"/>
                <a:ea typeface="+mn-ea"/>
                <a:cs typeface="+mn-cs"/>
              </a:rPr>
              <a:t>Narmeen</a:t>
            </a:r>
            <a:r>
              <a:rPr lang="en-GB" sz="1200" b="0" kern="1200" baseline="0" dirty="0">
                <a:solidFill>
                  <a:schemeClr val="tx1"/>
                </a:solidFill>
                <a:effectLst/>
                <a:latin typeface="+mn-lt"/>
                <a:ea typeface="+mn-ea"/>
                <a:cs typeface="+mn-cs"/>
              </a:rPr>
              <a:t> Adeel and </a:t>
            </a:r>
            <a:r>
              <a:rPr lang="en-GB" sz="1200" b="0" kern="1200" baseline="0" dirty="0" err="1">
                <a:solidFill>
                  <a:schemeClr val="tx1"/>
                </a:solidFill>
                <a:effectLst/>
                <a:latin typeface="+mn-lt"/>
                <a:ea typeface="+mn-ea"/>
                <a:cs typeface="+mn-cs"/>
              </a:rPr>
              <a:t>Divya</a:t>
            </a:r>
            <a:r>
              <a:rPr lang="en-GB" sz="1200" b="0" kern="1200" baseline="0" dirty="0">
                <a:solidFill>
                  <a:schemeClr val="tx1"/>
                </a:solidFill>
                <a:effectLst/>
                <a:latin typeface="+mn-lt"/>
                <a:ea typeface="+mn-ea"/>
                <a:cs typeface="+mn-cs"/>
              </a:rPr>
              <a:t> </a:t>
            </a:r>
            <a:r>
              <a:rPr lang="en-GB" sz="1200" b="0" kern="1200" baseline="0" dirty="0" err="1">
                <a:solidFill>
                  <a:schemeClr val="tx1"/>
                </a:solidFill>
                <a:effectLst/>
                <a:latin typeface="+mn-lt"/>
                <a:ea typeface="+mn-ea"/>
                <a:cs typeface="+mn-cs"/>
              </a:rPr>
              <a:t>Nambiar</a:t>
            </a:r>
            <a:endParaRPr lang="en-US" sz="1200" b="1" kern="1200" dirty="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a:t>
            </a:fld>
            <a:endParaRPr lang="en-US"/>
          </a:p>
        </p:txBody>
      </p:sp>
    </p:spTree>
    <p:extLst>
      <p:ext uri="{BB962C8B-B14F-4D97-AF65-F5344CB8AC3E}">
        <p14:creationId xmlns:p14="http://schemas.microsoft.com/office/powerpoint/2010/main" val="2507478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10</a:t>
            </a:fld>
            <a:endParaRPr lang="en-US"/>
          </a:p>
        </p:txBody>
      </p:sp>
    </p:spTree>
    <p:extLst>
      <p:ext uri="{BB962C8B-B14F-4D97-AF65-F5344CB8AC3E}">
        <p14:creationId xmlns:p14="http://schemas.microsoft.com/office/powerpoint/2010/main" val="27789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11</a:t>
            </a:fld>
            <a:endParaRPr lang="en-US"/>
          </a:p>
        </p:txBody>
      </p:sp>
    </p:spTree>
    <p:extLst>
      <p:ext uri="{BB962C8B-B14F-4D97-AF65-F5344CB8AC3E}">
        <p14:creationId xmlns:p14="http://schemas.microsoft.com/office/powerpoint/2010/main" val="342338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Transition pathways are not rigidly defined, in either of the programmes. There also seems to be an acknowledgement from programme implementation team members that transition pathways need not be linear. For example, a school dropout who has attended a short-term vocational training programme and has been sewing garments can also return to complete formal schooling and either pursue higher education, or a new livelihood. Both programmes seek to provide adolescent girls with an array of options – to enhance their skills so that they can realise their potential.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Some examples of successful transition pathways, as envisaged in project guidelines and interactions with programme staff, include: returning to higher education, obtaining a job (in the formal or informal sector), starting a small business, or becoming a trainer or a teacher. An important transition pathway which was not mentioned (but could be considered) includes, becoming community health workers or volunteers. </a:t>
            </a:r>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‘Better jobs’ </a:t>
            </a:r>
            <a:r>
              <a:rPr lang="en-GB" sz="1200" b="0" kern="1200" dirty="0">
                <a:solidFill>
                  <a:schemeClr val="tx1"/>
                </a:solidFill>
                <a:effectLst/>
                <a:latin typeface="+mn-lt"/>
                <a:ea typeface="+mn-ea"/>
                <a:cs typeface="+mn-cs"/>
              </a:rPr>
              <a:t>are jobs that are ‘productive, delivers a fair income, security in the workplace, prospects for personal development and social integration, freedom for people to express their concerns, organise and participate in the decisions that affect their lives and equality of opportunity and treatment for all women and men’ (based on ILO, 2019).</a:t>
            </a:r>
          </a:p>
          <a:p>
            <a:endParaRPr lang="en-US" sz="1200" b="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Better jobs can occur in the formal or informal sector. It could refer to both self-employment opportunities, entrepreneurship, public sector employment or even employment in the private sector. Given that in these contexts, the very act of women seeking to engage in social or economic activities outside the home, is itself a big step – it is also important to </a:t>
            </a:r>
            <a:r>
              <a:rPr lang="en-GB" sz="1200" b="1" kern="1200" dirty="0">
                <a:solidFill>
                  <a:schemeClr val="tx1"/>
                </a:solidFill>
                <a:effectLst/>
                <a:latin typeface="+mn-lt"/>
                <a:ea typeface="+mn-ea"/>
                <a:cs typeface="+mn-cs"/>
              </a:rPr>
              <a:t>consider other transition pathways which could lead to empowerment. This includes, social work or community service (for example, as frontline health workers), voluntary jobs and apprenticeships – </a:t>
            </a:r>
            <a:r>
              <a:rPr lang="en-GB" sz="1200" kern="1200" dirty="0">
                <a:solidFill>
                  <a:schemeClr val="tx1"/>
                </a:solidFill>
                <a:effectLst/>
                <a:latin typeface="+mn-lt"/>
                <a:ea typeface="+mn-ea"/>
                <a:cs typeface="+mn-cs"/>
              </a:rPr>
              <a:t>as these opportunities help catalyse the transition to better jobs.</a:t>
            </a:r>
            <a:endParaRPr lang="en-GB" dirty="0"/>
          </a:p>
          <a:p>
            <a:endParaRPr lang="en-US" sz="1200" kern="1200" dirty="0">
              <a:solidFill>
                <a:schemeClr val="tx1"/>
              </a:solidFill>
              <a:effectLst/>
              <a:latin typeface="+mn-lt"/>
              <a:ea typeface="+mn-ea"/>
              <a:cs typeface="+mn-cs"/>
            </a:endParaRPr>
          </a:p>
          <a:p>
            <a:endParaRPr lang="en-GB" b="1" dirty="0"/>
          </a:p>
          <a:p>
            <a:endParaRPr lang="en-GB"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Importance of building aspirations</a:t>
            </a:r>
          </a:p>
          <a:p>
            <a:r>
              <a:rPr lang="en-GB" sz="1200" kern="1200" dirty="0">
                <a:solidFill>
                  <a:schemeClr val="tx1"/>
                </a:solidFill>
                <a:effectLst/>
                <a:latin typeface="+mn-lt"/>
                <a:ea typeface="+mn-ea"/>
                <a:cs typeface="+mn-cs"/>
              </a:rPr>
              <a:t>Nussbaum (2000) uses the term ‘</a:t>
            </a:r>
            <a:r>
              <a:rPr lang="en-GB" sz="1200" b="1" kern="1200" dirty="0">
                <a:solidFill>
                  <a:schemeClr val="tx1"/>
                </a:solidFill>
                <a:effectLst/>
                <a:latin typeface="+mn-lt"/>
                <a:ea typeface="+mn-ea"/>
                <a:cs typeface="+mn-cs"/>
              </a:rPr>
              <a:t>adaptive preferences </a:t>
            </a:r>
            <a:r>
              <a:rPr lang="en-GB" sz="1200" kern="1200" dirty="0">
                <a:solidFill>
                  <a:schemeClr val="tx1"/>
                </a:solidFill>
                <a:effectLst/>
                <a:latin typeface="+mn-lt"/>
                <a:ea typeface="+mn-ea"/>
                <a:cs typeface="+mn-cs"/>
              </a:rPr>
              <a:t>to refer to how marginalised groups seem to have low expectations from themselves, due to their limited life expectations. A key feature of both interventions is that they seek to broaden the aspirational horizons of adolescent girls, </a:t>
            </a:r>
          </a:p>
          <a:p>
            <a:r>
              <a:rPr lang="en-GB" sz="1200" b="1" kern="1200" dirty="0">
                <a:solidFill>
                  <a:schemeClr val="tx1"/>
                </a:solidFill>
                <a:effectLst/>
                <a:latin typeface="+mn-lt"/>
                <a:ea typeface="+mn-ea"/>
                <a:cs typeface="+mn-cs"/>
              </a:rPr>
              <a:t>Aspiration acts as a map </a:t>
            </a:r>
            <a:r>
              <a:rPr lang="en-GB" sz="1200" kern="1200" dirty="0">
                <a:solidFill>
                  <a:schemeClr val="tx1"/>
                </a:solidFill>
                <a:effectLst/>
                <a:latin typeface="+mn-lt"/>
                <a:ea typeface="+mn-ea"/>
                <a:cs typeface="+mn-cs"/>
              </a:rPr>
              <a:t>– providing individuals (particularly those who are vulnerable) new routes to empowerment. Given that adolescent girls who participate in these programmes are often first-generation learners, with few female role models, a crucial component of both programmes is that they seek to teach adolescents to imagine a new kind of future – one that would have been impossible for the older generation of women. </a:t>
            </a:r>
          </a:p>
          <a:p>
            <a:pPr marL="171450" indent="-171450">
              <a:buFontTx/>
              <a:buChar char="-"/>
            </a:pPr>
            <a:endParaRPr lang="en-GB"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12</a:t>
            </a:fld>
            <a:endParaRPr lang="en-US"/>
          </a:p>
        </p:txBody>
      </p:sp>
    </p:spTree>
    <p:extLst>
      <p:ext uri="{BB962C8B-B14F-4D97-AF65-F5344CB8AC3E}">
        <p14:creationId xmlns:p14="http://schemas.microsoft.com/office/powerpoint/2010/main" val="605443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The term ‘entry point’ is used to refer to specific domains or levels in which specific interventions could be introduced, to ensure successful transitions</a:t>
            </a:r>
            <a:r>
              <a:rPr lang="en-US" b="0" dirty="0">
                <a:effectLst/>
              </a:rPr>
              <a:t> </a:t>
            </a:r>
          </a:p>
          <a:p>
            <a:endParaRPr lang="en-US" b="0" dirty="0">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The individual level: </a:t>
            </a:r>
            <a:r>
              <a:rPr lang="en-GB" sz="1200" kern="1200" dirty="0">
                <a:solidFill>
                  <a:schemeClr val="tx1"/>
                </a:solidFill>
                <a:effectLst/>
                <a:latin typeface="+mn-lt"/>
                <a:ea typeface="+mn-ea"/>
                <a:cs typeface="+mn-cs"/>
              </a:rPr>
              <a:t>This includes interventions to enhance access to education and training for adolescent girls and shaping their ‘</a:t>
            </a:r>
            <a:r>
              <a:rPr lang="en-GB" sz="1200" b="1" kern="1200" dirty="0">
                <a:solidFill>
                  <a:schemeClr val="tx1"/>
                </a:solidFill>
                <a:effectLst/>
                <a:latin typeface="+mn-lt"/>
                <a:ea typeface="+mn-ea"/>
                <a:cs typeface="+mn-cs"/>
              </a:rPr>
              <a:t>capacity to aspire’</a:t>
            </a:r>
            <a:r>
              <a:rPr lang="en-GB" sz="1200" kern="1200" dirty="0">
                <a:solidFill>
                  <a:schemeClr val="tx1"/>
                </a:solidFill>
                <a:effectLst/>
                <a:latin typeface="+mn-lt"/>
                <a:ea typeface="+mn-ea"/>
                <a:cs typeface="+mn-cs"/>
              </a:rPr>
              <a:t>. This could include </a:t>
            </a:r>
            <a:r>
              <a:rPr lang="en-GB" sz="1200" b="1" kern="1200" dirty="0">
                <a:solidFill>
                  <a:schemeClr val="tx1"/>
                </a:solidFill>
                <a:effectLst/>
                <a:latin typeface="+mn-lt"/>
                <a:ea typeface="+mn-ea"/>
                <a:cs typeface="+mn-cs"/>
              </a:rPr>
              <a:t>outreach and mobilisation </a:t>
            </a:r>
            <a:r>
              <a:rPr lang="en-GB" sz="1200" kern="1200" dirty="0">
                <a:solidFill>
                  <a:schemeClr val="tx1"/>
                </a:solidFill>
                <a:effectLst/>
                <a:latin typeface="+mn-lt"/>
                <a:ea typeface="+mn-ea"/>
                <a:cs typeface="+mn-cs"/>
              </a:rPr>
              <a:t>programmes to motivate girls to learn new skills. It could also involve </a:t>
            </a:r>
            <a:r>
              <a:rPr lang="en-GB" sz="1200" b="1" kern="1200" dirty="0">
                <a:solidFill>
                  <a:schemeClr val="tx1"/>
                </a:solidFill>
                <a:effectLst/>
                <a:latin typeface="+mn-lt"/>
                <a:ea typeface="+mn-ea"/>
                <a:cs typeface="+mn-cs"/>
              </a:rPr>
              <a:t>coaching and mentorship </a:t>
            </a:r>
            <a:r>
              <a:rPr lang="en-GB" sz="1200" kern="1200" dirty="0">
                <a:solidFill>
                  <a:schemeClr val="tx1"/>
                </a:solidFill>
                <a:effectLst/>
                <a:latin typeface="+mn-lt"/>
                <a:ea typeface="+mn-ea"/>
                <a:cs typeface="+mn-cs"/>
              </a:rPr>
              <a:t>support to help girls improve their learning outcomes and provide access to counselling and information on possible transition pathways. Interventions at this level are focused on enabling individual girls to overcome specific challenges, so that they can be tracked into a transition pathway which aligns with their personal aspirations. </a:t>
            </a:r>
            <a:endParaRPr lang="en-US" sz="1200" kern="1200" dirty="0">
              <a:solidFill>
                <a:schemeClr val="tx1"/>
              </a:solidFill>
              <a:effectLst/>
              <a:latin typeface="+mn-lt"/>
              <a:ea typeface="+mn-ea"/>
              <a:cs typeface="+mn-cs"/>
            </a:endParaRPr>
          </a:p>
          <a:p>
            <a:endParaRPr lang="en-GB" b="0" dirty="0"/>
          </a:p>
          <a:p>
            <a:pPr lvl="0"/>
            <a:r>
              <a:rPr lang="en-GB" sz="1200" b="1" kern="1200" dirty="0">
                <a:solidFill>
                  <a:schemeClr val="tx1"/>
                </a:solidFill>
                <a:effectLst/>
                <a:latin typeface="+mn-lt"/>
                <a:ea typeface="+mn-ea"/>
                <a:cs typeface="+mn-cs"/>
              </a:rPr>
              <a:t>Peer to peer level</a:t>
            </a:r>
            <a:r>
              <a:rPr lang="en-US" sz="1200" kern="1200" dirty="0">
                <a:solidFill>
                  <a:schemeClr val="tx1"/>
                </a:solidFill>
                <a:effectLst/>
                <a:latin typeface="+mn-lt"/>
                <a:ea typeface="+mn-ea"/>
                <a:cs typeface="+mn-cs"/>
              </a:rPr>
              <a:t> </a:t>
            </a:r>
            <a:r>
              <a:rPr lang="en-GB" sz="1200" b="1" kern="1200" dirty="0">
                <a:solidFill>
                  <a:schemeClr val="tx1"/>
                </a:solidFill>
                <a:effectLst/>
                <a:latin typeface="+mn-lt"/>
                <a:ea typeface="+mn-ea"/>
                <a:cs typeface="+mn-cs"/>
              </a:rPr>
              <a:t>: </a:t>
            </a:r>
            <a:r>
              <a:rPr lang="en-GB" sz="1200" kern="1200" dirty="0">
                <a:solidFill>
                  <a:schemeClr val="tx1"/>
                </a:solidFill>
                <a:effectLst/>
                <a:latin typeface="+mn-lt"/>
                <a:ea typeface="+mn-ea"/>
                <a:cs typeface="+mn-cs"/>
              </a:rPr>
              <a:t>This includes initiatives to create peer-to-peer networks for adolescent girls where they can </a:t>
            </a:r>
            <a:r>
              <a:rPr lang="en-GB" sz="1200" b="1" kern="1200" dirty="0">
                <a:solidFill>
                  <a:schemeClr val="tx1"/>
                </a:solidFill>
                <a:effectLst/>
                <a:latin typeface="+mn-lt"/>
                <a:ea typeface="+mn-ea"/>
                <a:cs typeface="+mn-cs"/>
              </a:rPr>
              <a:t>share information on future plans</a:t>
            </a:r>
            <a:r>
              <a:rPr lang="en-GB" sz="1200" kern="1200" dirty="0">
                <a:solidFill>
                  <a:schemeClr val="tx1"/>
                </a:solidFill>
                <a:effectLst/>
                <a:latin typeface="+mn-lt"/>
                <a:ea typeface="+mn-ea"/>
                <a:cs typeface="+mn-cs"/>
              </a:rPr>
              <a:t>, aspirations, training needs and requirements and find collective solutions to achieve them. For such peer-to-peer interventions to be successful, it is vital for adolescent girls to have </a:t>
            </a:r>
            <a:r>
              <a:rPr lang="en-GB" sz="1200" b="1" kern="1200" dirty="0">
                <a:solidFill>
                  <a:schemeClr val="tx1"/>
                </a:solidFill>
                <a:effectLst/>
                <a:latin typeface="+mn-lt"/>
                <a:ea typeface="+mn-ea"/>
                <a:cs typeface="+mn-cs"/>
              </a:rPr>
              <a:t>safe spaces</a:t>
            </a:r>
            <a:r>
              <a:rPr lang="en-GB" sz="1200" kern="1200" dirty="0">
                <a:solidFill>
                  <a:schemeClr val="tx1"/>
                </a:solidFill>
                <a:effectLst/>
                <a:latin typeface="+mn-lt"/>
                <a:ea typeface="+mn-ea"/>
                <a:cs typeface="+mn-cs"/>
              </a:rPr>
              <a:t>, within their communities where can gather together and express their opinions freely. </a:t>
            </a:r>
          </a:p>
          <a:p>
            <a:pPr lvl="0"/>
            <a:endParaRPr lang="en-GB" sz="1200" b="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Institutional level</a:t>
            </a:r>
            <a:r>
              <a:rPr lang="en-US" sz="1200" b="0" kern="1200" baseline="0" dirty="0">
                <a:solidFill>
                  <a:schemeClr val="tx1"/>
                </a:solidFill>
                <a:effectLst/>
                <a:latin typeface="+mn-lt"/>
                <a:ea typeface="+mn-ea"/>
                <a:cs typeface="+mn-cs"/>
              </a:rPr>
              <a:t> : family and community, </a:t>
            </a:r>
            <a:r>
              <a:rPr lang="en-GB" sz="1200" b="0" kern="1200" dirty="0">
                <a:solidFill>
                  <a:schemeClr val="tx1"/>
                </a:solidFill>
                <a:effectLst/>
                <a:latin typeface="+mn-lt"/>
                <a:ea typeface="+mn-ea"/>
                <a:cs typeface="+mn-cs"/>
              </a:rPr>
              <a:t>Community based organisations</a:t>
            </a:r>
            <a:r>
              <a:rPr lang="en-US" b="0" dirty="0">
                <a:effectLst/>
              </a:rPr>
              <a:t> (SMC), </a:t>
            </a:r>
            <a:r>
              <a:rPr lang="en-GB" sz="1200" b="0" kern="1200" dirty="0">
                <a:solidFill>
                  <a:schemeClr val="tx1"/>
                </a:solidFill>
                <a:effectLst/>
                <a:latin typeface="+mn-lt"/>
                <a:ea typeface="+mn-ea"/>
                <a:cs typeface="+mn-cs"/>
              </a:rPr>
              <a:t>Education and training institutions,</a:t>
            </a:r>
            <a:r>
              <a:rPr lang="en-US" sz="1200" b="0" kern="1200" baseline="0" dirty="0">
                <a:solidFill>
                  <a:schemeClr val="tx1"/>
                </a:solidFill>
                <a:effectLst/>
                <a:latin typeface="+mn-lt"/>
                <a:ea typeface="+mn-ea"/>
                <a:cs typeface="+mn-cs"/>
              </a:rPr>
              <a:t> </a:t>
            </a:r>
            <a:r>
              <a:rPr lang="en-GB" sz="1200" b="0" kern="1200" dirty="0">
                <a:solidFill>
                  <a:schemeClr val="tx1"/>
                </a:solidFill>
                <a:effectLst/>
                <a:latin typeface="+mn-lt"/>
                <a:ea typeface="+mn-ea"/>
                <a:cs typeface="+mn-cs"/>
              </a:rPr>
              <a:t>Local government support</a:t>
            </a:r>
            <a:endParaRPr lang="en-US" sz="1200" b="0" kern="1200" dirty="0">
              <a:solidFill>
                <a:schemeClr val="tx1"/>
              </a:solidFill>
              <a:effectLst/>
              <a:latin typeface="+mn-lt"/>
              <a:ea typeface="+mn-ea"/>
              <a:cs typeface="+mn-cs"/>
            </a:endParaRPr>
          </a:p>
          <a:p>
            <a:pPr lvl="0"/>
            <a:endParaRPr lang="en-GB" b="0"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13</a:t>
            </a:fld>
            <a:endParaRPr lang="en-US"/>
          </a:p>
        </p:txBody>
      </p:sp>
    </p:spTree>
    <p:extLst>
      <p:ext uri="{BB962C8B-B14F-4D97-AF65-F5344CB8AC3E}">
        <p14:creationId xmlns:p14="http://schemas.microsoft.com/office/powerpoint/2010/main" val="436638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14</a:t>
            </a:fld>
            <a:endParaRPr lang="en-US"/>
          </a:p>
        </p:txBody>
      </p:sp>
    </p:spTree>
    <p:extLst>
      <p:ext uri="{BB962C8B-B14F-4D97-AF65-F5344CB8AC3E}">
        <p14:creationId xmlns:p14="http://schemas.microsoft.com/office/powerpoint/2010/main" val="1127488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15</a:t>
            </a:fld>
            <a:endParaRPr lang="en-US"/>
          </a:p>
        </p:txBody>
      </p:sp>
    </p:spTree>
    <p:extLst>
      <p:ext uri="{BB962C8B-B14F-4D97-AF65-F5344CB8AC3E}">
        <p14:creationId xmlns:p14="http://schemas.microsoft.com/office/powerpoint/2010/main" val="21227000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16</a:t>
            </a:fld>
            <a:endParaRPr lang="en-US"/>
          </a:p>
        </p:txBody>
      </p:sp>
    </p:spTree>
    <p:extLst>
      <p:ext uri="{BB962C8B-B14F-4D97-AF65-F5344CB8AC3E}">
        <p14:creationId xmlns:p14="http://schemas.microsoft.com/office/powerpoint/2010/main" val="13362055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GB"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17</a:t>
            </a:fld>
            <a:endParaRPr lang="en-US"/>
          </a:p>
        </p:txBody>
      </p:sp>
    </p:spTree>
    <p:extLst>
      <p:ext uri="{BB962C8B-B14F-4D97-AF65-F5344CB8AC3E}">
        <p14:creationId xmlns:p14="http://schemas.microsoft.com/office/powerpoint/2010/main" val="13362055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18</a:t>
            </a:fld>
            <a:endParaRPr lang="en-US"/>
          </a:p>
        </p:txBody>
      </p:sp>
    </p:spTree>
    <p:extLst>
      <p:ext uri="{BB962C8B-B14F-4D97-AF65-F5344CB8AC3E}">
        <p14:creationId xmlns:p14="http://schemas.microsoft.com/office/powerpoint/2010/main" val="180067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19</a:t>
            </a:fld>
            <a:endParaRPr lang="en-US"/>
          </a:p>
        </p:txBody>
      </p:sp>
    </p:spTree>
    <p:extLst>
      <p:ext uri="{BB962C8B-B14F-4D97-AF65-F5344CB8AC3E}">
        <p14:creationId xmlns:p14="http://schemas.microsoft.com/office/powerpoint/2010/main" val="146352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2</a:t>
            </a:fld>
            <a:endParaRPr lang="en-US"/>
          </a:p>
        </p:txBody>
      </p:sp>
    </p:spTree>
    <p:extLst>
      <p:ext uri="{BB962C8B-B14F-4D97-AF65-F5344CB8AC3E}">
        <p14:creationId xmlns:p14="http://schemas.microsoft.com/office/powerpoint/2010/main" val="40699109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Components</a:t>
            </a:r>
            <a:r>
              <a:rPr lang="en-GB" sz="1200" kern="1200" baseline="0" dirty="0">
                <a:solidFill>
                  <a:schemeClr val="tx1"/>
                </a:solidFill>
                <a:effectLst/>
                <a:latin typeface="+mn-lt"/>
                <a:ea typeface="+mn-ea"/>
                <a:cs typeface="+mn-cs"/>
              </a:rPr>
              <a:t> of Socio-Emotional Behaviour Survey:</a:t>
            </a:r>
          </a:p>
          <a:p>
            <a:pPr marL="0" marR="0" lvl="1"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Social and Economic Behaviour – To track the social skills, support and environment for beneficiary girls. </a:t>
            </a:r>
          </a:p>
          <a:p>
            <a:pPr marL="0" marR="0" lvl="1"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Emotional Behaviour – To track the emotional health and vision of self that beneficiary girls develop.</a:t>
            </a:r>
            <a:endParaRPr lang="en-US" sz="1200" kern="1200" dirty="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Aspirations – To track aspirations and goals of beneficiary girls</a:t>
            </a:r>
            <a:endParaRPr lang="en-US" sz="1200" kern="1200" dirty="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GB"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20</a:t>
            </a:fld>
            <a:endParaRPr lang="en-US"/>
          </a:p>
        </p:txBody>
      </p:sp>
    </p:spTree>
    <p:extLst>
      <p:ext uri="{BB962C8B-B14F-4D97-AF65-F5344CB8AC3E}">
        <p14:creationId xmlns:p14="http://schemas.microsoft.com/office/powerpoint/2010/main" val="143121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21</a:t>
            </a:fld>
            <a:endParaRPr lang="en-US"/>
          </a:p>
        </p:txBody>
      </p:sp>
    </p:spTree>
    <p:extLst>
      <p:ext uri="{BB962C8B-B14F-4D97-AF65-F5344CB8AC3E}">
        <p14:creationId xmlns:p14="http://schemas.microsoft.com/office/powerpoint/2010/main" val="8788604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22</a:t>
            </a:fld>
            <a:endParaRPr lang="en-US"/>
          </a:p>
        </p:txBody>
      </p:sp>
    </p:spTree>
    <p:extLst>
      <p:ext uri="{BB962C8B-B14F-4D97-AF65-F5344CB8AC3E}">
        <p14:creationId xmlns:p14="http://schemas.microsoft.com/office/powerpoint/2010/main" val="2203775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Young girls</a:t>
            </a:r>
            <a:r>
              <a:rPr lang="en-US" baseline="0" dirty="0"/>
              <a:t> are at a ‘tipping point’ in their lives </a:t>
            </a:r>
            <a:r>
              <a:rPr lang="en-US" sz="1200" kern="1200" dirty="0">
                <a:solidFill>
                  <a:schemeClr val="tx1"/>
                </a:solidFill>
                <a:effectLst/>
                <a:latin typeface="+mn-lt"/>
                <a:ea typeface="+mn-ea"/>
                <a:cs typeface="+mn-cs"/>
              </a:rPr>
              <a:t>adolescence “magnifies the difference between girls and boys [and] entrenches norms that disproportionately create negative experiences for girls” (</a:t>
            </a:r>
            <a:r>
              <a:rPr lang="en-US" sz="1200" kern="1200" dirty="0" err="1">
                <a:solidFill>
                  <a:schemeClr val="tx1"/>
                </a:solidFill>
                <a:effectLst/>
                <a:latin typeface="+mn-lt"/>
                <a:ea typeface="+mn-ea"/>
                <a:cs typeface="+mn-cs"/>
              </a:rPr>
              <a:t>Modi</a:t>
            </a:r>
            <a:r>
              <a:rPr lang="en-US" sz="1200" kern="1200" dirty="0">
                <a:solidFill>
                  <a:schemeClr val="tx1"/>
                </a:solidFill>
                <a:effectLst/>
                <a:latin typeface="+mn-lt"/>
                <a:ea typeface="+mn-ea"/>
                <a:cs typeface="+mn-cs"/>
              </a:rPr>
              <a:t>, 2017)</a:t>
            </a:r>
            <a:r>
              <a:rPr lang="en-US" dirty="0">
                <a:effectLst/>
              </a:rPr>
              <a:t> </a:t>
            </a:r>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3</a:t>
            </a:fld>
            <a:endParaRPr lang="en-US"/>
          </a:p>
        </p:txBody>
      </p:sp>
    </p:spTree>
    <p:extLst>
      <p:ext uri="{BB962C8B-B14F-4D97-AF65-F5344CB8AC3E}">
        <p14:creationId xmlns:p14="http://schemas.microsoft.com/office/powerpoint/2010/main" val="4258033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4</a:t>
            </a:fld>
            <a:endParaRPr lang="en-US"/>
          </a:p>
        </p:txBody>
      </p:sp>
    </p:spTree>
    <p:extLst>
      <p:ext uri="{BB962C8B-B14F-4D97-AF65-F5344CB8AC3E}">
        <p14:creationId xmlns:p14="http://schemas.microsoft.com/office/powerpoint/2010/main" val="950833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regional context is one of low gender parity, low HDI, low female literacy etc. </a:t>
            </a:r>
            <a:br>
              <a:rPr lang="en-US" dirty="0"/>
            </a:br>
            <a:endParaRPr lang="en-US" dirty="0"/>
          </a:p>
          <a:p>
            <a:r>
              <a:rPr lang="en-US" sz="1200" kern="1200" dirty="0">
                <a:solidFill>
                  <a:schemeClr val="tx1"/>
                </a:solidFill>
                <a:effectLst/>
                <a:latin typeface="+mn-lt"/>
                <a:ea typeface="+mn-ea"/>
                <a:cs typeface="+mn-cs"/>
              </a:rPr>
              <a:t>Across these districts, there are high rates of out of school children, low female literacy rates, and low HDI scores. As the table below shows, these problems are exacerbated in rural areas that are more remote, and the gender parity remains low as well. According to ASER (2018), 27.8% of children aged 6-16 are </a:t>
            </a:r>
            <a:r>
              <a:rPr lang="en-US" sz="1200" b="1" kern="1200" dirty="0">
                <a:solidFill>
                  <a:schemeClr val="tx1"/>
                </a:solidFill>
                <a:effectLst/>
                <a:latin typeface="+mn-lt"/>
                <a:ea typeface="+mn-ea"/>
                <a:cs typeface="+mn-cs"/>
              </a:rPr>
              <a:t>Out of School</a:t>
            </a:r>
            <a:r>
              <a:rPr lang="en-US" sz="1200" kern="1200" dirty="0">
                <a:solidFill>
                  <a:schemeClr val="tx1"/>
                </a:solidFill>
                <a:effectLst/>
                <a:latin typeface="+mn-lt"/>
                <a:ea typeface="+mn-ea"/>
                <a:cs typeface="+mn-cs"/>
              </a:rPr>
              <a:t> in rural Baluchistan – comparable figures for KP Newly Merged Districts (NMDs)/FATA and Sindh are 27.6% and 14% respectively (ASER, 2018). Moreover, </a:t>
            </a:r>
            <a:r>
              <a:rPr lang="en-US" sz="1200" b="1" kern="1200" dirty="0">
                <a:solidFill>
                  <a:schemeClr val="tx1"/>
                </a:solidFill>
                <a:effectLst/>
                <a:latin typeface="+mn-lt"/>
                <a:ea typeface="+mn-ea"/>
                <a:cs typeface="+mn-cs"/>
              </a:rPr>
              <a:t>female labor force participation</a:t>
            </a:r>
            <a:r>
              <a:rPr lang="en-US" sz="1200" kern="1200" dirty="0">
                <a:solidFill>
                  <a:schemeClr val="tx1"/>
                </a:solidFill>
                <a:effectLst/>
                <a:latin typeface="+mn-lt"/>
                <a:ea typeface="+mn-ea"/>
                <a:cs typeface="+mn-cs"/>
              </a:rPr>
              <a:t> rates are extremely low; 4.90% in Baluchistan, 7.98% in KP, and 8.59% in Sindh (Pakistan Bureau of Statistics, 2018). </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Cultural</a:t>
            </a:r>
            <a:r>
              <a:rPr lang="en-US" sz="1200" kern="1200" baseline="0" dirty="0">
                <a:solidFill>
                  <a:schemeClr val="tx1"/>
                </a:solidFill>
                <a:effectLst/>
                <a:latin typeface="+mn-lt"/>
                <a:ea typeface="+mn-ea"/>
                <a:cs typeface="+mn-cs"/>
              </a:rPr>
              <a:t> Context: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These societies are strongly </a:t>
            </a:r>
            <a:r>
              <a:rPr lang="en-US" sz="1200" b="1" kern="1200" dirty="0">
                <a:solidFill>
                  <a:schemeClr val="tx1"/>
                </a:solidFill>
                <a:effectLst/>
                <a:latin typeface="+mn-lt"/>
                <a:ea typeface="+mn-ea"/>
                <a:cs typeface="+mn-cs"/>
              </a:rPr>
              <a:t>patriarchal</a:t>
            </a:r>
            <a:r>
              <a:rPr lang="en-US" sz="1200" kern="1200" dirty="0">
                <a:solidFill>
                  <a:schemeClr val="tx1"/>
                </a:solidFill>
                <a:effectLst/>
                <a:latin typeface="+mn-lt"/>
                <a:ea typeface="+mn-ea"/>
                <a:cs typeface="+mn-cs"/>
              </a:rPr>
              <a:t>; women have extremely </a:t>
            </a:r>
            <a:r>
              <a:rPr lang="en-US" sz="1200" b="1" kern="1200" dirty="0">
                <a:solidFill>
                  <a:schemeClr val="tx1"/>
                </a:solidFill>
                <a:effectLst/>
                <a:latin typeface="+mn-lt"/>
                <a:ea typeface="+mn-ea"/>
                <a:cs typeface="+mn-cs"/>
              </a:rPr>
              <a:t>limited mobility</a:t>
            </a:r>
            <a:r>
              <a:rPr lang="en-US" sz="1200" kern="1200" dirty="0">
                <a:solidFill>
                  <a:schemeClr val="tx1"/>
                </a:solidFill>
                <a:effectLst/>
                <a:latin typeface="+mn-lt"/>
                <a:ea typeface="+mn-ea"/>
                <a:cs typeface="+mn-cs"/>
              </a:rPr>
              <a:t> and are often expected to remain at home and thus have limited opportunities for education or economic activity. Female education and empowerment is not generally encouraged in these regions owing to the underlying socio-cultural dynamics</a:t>
            </a:r>
            <a:r>
              <a:rPr lang="en-US" sz="1200" b="1" kern="1200" dirty="0">
                <a:solidFill>
                  <a:schemeClr val="tx1"/>
                </a:solidFill>
                <a:effectLst/>
                <a:latin typeface="+mn-lt"/>
                <a:ea typeface="+mn-ea"/>
                <a:cs typeface="+mn-cs"/>
              </a:rPr>
              <a:t>. Decision-making authority, </a:t>
            </a:r>
            <a:r>
              <a:rPr lang="en-US" sz="1200" kern="1200" dirty="0">
                <a:solidFill>
                  <a:schemeClr val="tx1"/>
                </a:solidFill>
                <a:effectLst/>
                <a:latin typeface="+mn-lt"/>
                <a:ea typeface="+mn-ea"/>
                <a:cs typeface="+mn-cs"/>
              </a:rPr>
              <a:t>even on aspects of women’s lives, lies predominantly with male members of the household </a:t>
            </a:r>
            <a:r>
              <a:rPr lang="en-US" sz="1200" b="1" kern="1200" dirty="0">
                <a:solidFill>
                  <a:schemeClr val="tx1"/>
                </a:solidFill>
                <a:effectLst/>
                <a:latin typeface="+mn-lt"/>
                <a:ea typeface="+mn-ea"/>
                <a:cs typeface="+mn-cs"/>
              </a:rPr>
              <a:t>. Early marriages (before the age of 18) are extremely common </a:t>
            </a:r>
            <a:r>
              <a:rPr lang="en-US" sz="1200" kern="1200" dirty="0">
                <a:solidFill>
                  <a:schemeClr val="tx1"/>
                </a:solidFill>
                <a:effectLst/>
                <a:latin typeface="+mn-lt"/>
                <a:ea typeface="+mn-ea"/>
                <a:cs typeface="+mn-cs"/>
              </a:rPr>
              <a:t>and become a key reason for women dropping out of school, and not joining the labor force . The practice of </a:t>
            </a:r>
            <a:r>
              <a:rPr lang="en-US" sz="1200" b="1" kern="1200" dirty="0">
                <a:solidFill>
                  <a:schemeClr val="tx1"/>
                </a:solidFill>
                <a:effectLst/>
                <a:latin typeface="+mn-lt"/>
                <a:ea typeface="+mn-ea"/>
                <a:cs typeface="+mn-cs"/>
              </a:rPr>
              <a:t>honor killing</a:t>
            </a:r>
            <a:r>
              <a:rPr lang="en-US" sz="1200" kern="1200" dirty="0">
                <a:solidFill>
                  <a:schemeClr val="tx1"/>
                </a:solidFill>
                <a:effectLst/>
                <a:latin typeface="+mn-lt"/>
                <a:ea typeface="+mn-ea"/>
                <a:cs typeface="+mn-cs"/>
              </a:rPr>
              <a:t> is still commonly reported in many of these areas. </a:t>
            </a:r>
          </a:p>
          <a:p>
            <a:pPr marL="171450" indent="-171450">
              <a:buFont typeface="Arial" panose="020B0604020202020204" pitchFamily="34" charset="0"/>
              <a:buChar char="•"/>
            </a:pPr>
            <a:endParaRPr lang="en-GB"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5</a:t>
            </a:fld>
            <a:endParaRPr lang="en-US"/>
          </a:p>
        </p:txBody>
      </p:sp>
    </p:spTree>
    <p:extLst>
      <p:ext uri="{BB962C8B-B14F-4D97-AF65-F5344CB8AC3E}">
        <p14:creationId xmlns:p14="http://schemas.microsoft.com/office/powerpoint/2010/main" val="1821877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Introduction to GEC: </a:t>
            </a:r>
          </a:p>
          <a:p>
            <a:r>
              <a:rPr lang="en-GB" sz="1200" kern="1200" dirty="0">
                <a:solidFill>
                  <a:schemeClr val="tx1"/>
                </a:solidFill>
                <a:effectLst/>
                <a:latin typeface="+mn-lt"/>
                <a:ea typeface="+mn-ea"/>
                <a:cs typeface="+mn-cs"/>
              </a:rPr>
              <a:t>The Girls’ Education Challenge (GEC) programme is a global initiative</a:t>
            </a:r>
            <a:r>
              <a:rPr lang="en-GB" sz="1200" u="sng" kern="1200" dirty="0">
                <a:solidFill>
                  <a:schemeClr val="tx1"/>
                </a:solidFill>
                <a:effectLst/>
                <a:latin typeface="+mn-lt"/>
                <a:ea typeface="+mn-ea"/>
                <a:cs typeface="+mn-cs"/>
              </a:rPr>
              <a:t>,</a:t>
            </a:r>
            <a:r>
              <a:rPr lang="en-GB" sz="1200" strike="sngStrike" kern="1200" dirty="0">
                <a:solidFill>
                  <a:schemeClr val="tx1"/>
                </a:solidFill>
                <a:effectLst/>
                <a:latin typeface="+mn-lt"/>
                <a:ea typeface="+mn-ea"/>
                <a:cs typeface="+mn-cs"/>
              </a:rPr>
              <a:t>;</a:t>
            </a:r>
            <a:r>
              <a:rPr lang="en-GB" sz="1200" kern="1200" dirty="0">
                <a:solidFill>
                  <a:schemeClr val="tx1"/>
                </a:solidFill>
                <a:effectLst/>
                <a:latin typeface="+mn-lt"/>
                <a:ea typeface="+mn-ea"/>
                <a:cs typeface="+mn-cs"/>
              </a:rPr>
              <a:t> launched by DFID</a:t>
            </a:r>
            <a:r>
              <a:rPr lang="en-GB" sz="1200" strike="sngStrike" kern="1200" dirty="0">
                <a:solidFill>
                  <a:schemeClr val="tx1"/>
                </a:solidFill>
                <a:effectLst/>
                <a:latin typeface="+mn-lt"/>
                <a:ea typeface="+mn-ea"/>
                <a:cs typeface="+mn-cs"/>
              </a:rPr>
              <a:t>-UK</a:t>
            </a:r>
            <a:r>
              <a:rPr lang="en-GB" sz="1200" kern="1200" dirty="0">
                <a:solidFill>
                  <a:schemeClr val="tx1"/>
                </a:solidFill>
                <a:effectLst/>
                <a:latin typeface="+mn-lt"/>
                <a:ea typeface="+mn-ea"/>
                <a:cs typeface="+mn-cs"/>
              </a:rPr>
              <a:t> in 2012 as a commitment to reach the most marginalised girls around the world. Presently GEC is the largest global fund dedicated to girls’ education. Through the GEC, the idea is to transform the lives of over one million of the world’s most marginalised girls </a:t>
            </a:r>
            <a:r>
              <a:rPr lang="en-GB" sz="1200" u="none" kern="1200" dirty="0">
                <a:solidFill>
                  <a:schemeClr val="tx1"/>
                </a:solidFill>
                <a:effectLst/>
                <a:latin typeface="+mn-lt"/>
                <a:ea typeface="+mn-ea"/>
                <a:cs typeface="+mn-cs"/>
              </a:rPr>
              <a:t>through quality interventions including formal and non-formal learning. Access to a good quality education and learning opportunities will empower these girls to secure a better future for themselves, their families and their communities.</a:t>
            </a:r>
            <a:r>
              <a:rPr lang="en-US" sz="1200" u="none" kern="1200" dirty="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u="none" kern="1200" dirty="0">
                <a:solidFill>
                  <a:schemeClr val="tx1"/>
                </a:solidFill>
                <a:effectLst/>
                <a:latin typeface="+mn-lt"/>
                <a:ea typeface="+mn-ea"/>
                <a:cs typeface="+mn-cs"/>
              </a:rPr>
              <a:t>(source: </a:t>
            </a:r>
            <a:r>
              <a:rPr lang="en-GB" sz="1200" u="sng" kern="1200" dirty="0">
                <a:solidFill>
                  <a:schemeClr val="tx1"/>
                </a:solidFill>
                <a:effectLst/>
                <a:latin typeface="+mn-lt"/>
                <a:ea typeface="+mn-ea"/>
                <a:cs typeface="+mn-cs"/>
                <a:hlinkClick r:id="rId3"/>
              </a:rPr>
              <a:t>https://girlseducationchallenge.org/#/about</a:t>
            </a:r>
            <a:r>
              <a:rPr lang="en-GB" sz="1200" u="sng"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sz="1200" u="none"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While the first phase of the GEC (2012-2017) focused on provision of quality education, the GEC is now in its second phase (2017-2025), which enables existing GEC beneficiary girls transition to secondary education and technical vocational training or employment. An additional cohort of girls is also being supported through the </a:t>
            </a:r>
            <a:r>
              <a:rPr lang="en-US" sz="1200" kern="1200" dirty="0">
                <a:solidFill>
                  <a:schemeClr val="tx1"/>
                </a:solidFill>
                <a:effectLst/>
                <a:latin typeface="+mn-lt"/>
                <a:ea typeface="+mn-ea"/>
                <a:cs typeface="+mn-cs"/>
              </a:rPr>
              <a:t>Leave No Girl Behind (LNGB) funding window, which consists of interventions for highly marginalized, adolescent girls (15+) who are out of school.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Pakistan there are two GEC LNGB projects – TEACH and Closing the Gap</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Concept of Skills</a:t>
            </a:r>
            <a:r>
              <a:rPr lang="en-US" sz="1200" b="1" kern="1200" baseline="0" dirty="0">
                <a:solidFill>
                  <a:schemeClr val="tx1"/>
                </a:solidFill>
                <a:effectLst/>
                <a:latin typeface="+mn-lt"/>
                <a:ea typeface="+mn-ea"/>
                <a:cs typeface="+mn-cs"/>
              </a:rPr>
              <a:t> </a:t>
            </a:r>
            <a:endParaRPr lang="en-US"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ALP component in both programmes aims to develop ‘foundational skills’ or ‘core skills’, which serve as the basis on which new skills are acquired</a:t>
            </a:r>
            <a:r>
              <a:rPr lang="en-US" dirty="0">
                <a:effectLst/>
              </a:rPr>
              <a:t> </a:t>
            </a:r>
          </a:p>
          <a:p>
            <a:r>
              <a:rPr lang="en-GB" sz="1200" kern="1200" dirty="0">
                <a:solidFill>
                  <a:schemeClr val="tx1"/>
                </a:solidFill>
                <a:effectLst/>
                <a:latin typeface="+mn-lt"/>
                <a:ea typeface="+mn-ea"/>
                <a:cs typeface="+mn-cs"/>
              </a:rPr>
              <a:t> short term training programme component of both interventions have a strong focus on developing a combination of technical skills and life skills (also known by the term ‘transferable skills’), which aim to provide adolescent girls with a complex skills set, which will not only enable them to continue to acquire new skills and perform effectively at the workplace, but also empower them to become active citizens and exercise agency in their personal lives. </a:t>
            </a:r>
          </a:p>
          <a:p>
            <a:endParaRPr lang="en-US"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6</a:t>
            </a:fld>
            <a:endParaRPr lang="en-US"/>
          </a:p>
        </p:txBody>
      </p:sp>
    </p:spTree>
    <p:extLst>
      <p:ext uri="{BB962C8B-B14F-4D97-AF65-F5344CB8AC3E}">
        <p14:creationId xmlns:p14="http://schemas.microsoft.com/office/powerpoint/2010/main" val="1883514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7</a:t>
            </a:fld>
            <a:endParaRPr lang="en-US"/>
          </a:p>
        </p:txBody>
      </p:sp>
    </p:spTree>
    <p:extLst>
      <p:ext uri="{BB962C8B-B14F-4D97-AF65-F5344CB8AC3E}">
        <p14:creationId xmlns:p14="http://schemas.microsoft.com/office/powerpoint/2010/main" val="17241704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8</a:t>
            </a:fld>
            <a:endParaRPr lang="en-US"/>
          </a:p>
        </p:txBody>
      </p:sp>
    </p:spTree>
    <p:extLst>
      <p:ext uri="{BB962C8B-B14F-4D97-AF65-F5344CB8AC3E}">
        <p14:creationId xmlns:p14="http://schemas.microsoft.com/office/powerpoint/2010/main" val="277899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724CA2DB-581E-4848-9114-B50C4CE20214}" type="slidenum">
              <a:rPr lang="en-US" smtClean="0"/>
              <a:t>9</a:t>
            </a:fld>
            <a:endParaRPr lang="en-US"/>
          </a:p>
        </p:txBody>
      </p:sp>
    </p:spTree>
    <p:extLst>
      <p:ext uri="{BB962C8B-B14F-4D97-AF65-F5344CB8AC3E}">
        <p14:creationId xmlns:p14="http://schemas.microsoft.com/office/powerpoint/2010/main" val="17241704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9275" y="3429000"/>
            <a:ext cx="7992087" cy="741518"/>
          </a:xfrm>
        </p:spPr>
        <p:txBody>
          <a:bodyPr lIns="0" tIns="0" rIns="0" bIns="0" anchor="t">
            <a:normAutofit/>
          </a:bodyPr>
          <a:lstStyle>
            <a:lvl1pPr algn="l">
              <a:lnSpc>
                <a:spcPts val="4000"/>
              </a:lnSpc>
              <a:defRPr sz="4400" baseline="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369276" y="4374450"/>
            <a:ext cx="7973400" cy="1645350"/>
          </a:xfrm>
          <a:prstGeom prst="rect">
            <a:avLst/>
          </a:prstGeom>
        </p:spPr>
        <p:txBody>
          <a:bodyPr lIns="0" rIns="0" bIns="0">
            <a:normAutofit/>
          </a:bodyPr>
          <a:lstStyle>
            <a:lvl1pPr marL="0" indent="0" algn="l">
              <a:buNone/>
              <a:defRPr sz="180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67AD4D53-3D47-4A54-B709-F995BEC49DEA}"/>
              </a:ext>
            </a:extLst>
          </p:cNvPr>
          <p:cNvPicPr>
            <a:picLocks noChangeAspect="1"/>
          </p:cNvPicPr>
          <p:nvPr userDrawn="1"/>
        </p:nvPicPr>
        <p:blipFill>
          <a:blip r:embed="rId2"/>
          <a:stretch>
            <a:fillRect/>
          </a:stretch>
        </p:blipFill>
        <p:spPr>
          <a:xfrm>
            <a:off x="152400" y="1201492"/>
            <a:ext cx="5029182" cy="1178772"/>
          </a:xfrm>
          <a:prstGeom prst="rect">
            <a:avLst/>
          </a:prstGeom>
        </p:spPr>
      </p:pic>
      <p:grpSp>
        <p:nvGrpSpPr>
          <p:cNvPr id="11" name="Group 4">
            <a:extLst>
              <a:ext uri="{FF2B5EF4-FFF2-40B4-BE49-F238E27FC236}">
                <a16:creationId xmlns:a16="http://schemas.microsoft.com/office/drawing/2014/main" id="{535E2575-B1B8-4AD3-9C35-9EE54B9D7232}"/>
              </a:ext>
            </a:extLst>
          </p:cNvPr>
          <p:cNvGrpSpPr>
            <a:grpSpLocks noChangeAspect="1"/>
          </p:cNvGrpSpPr>
          <p:nvPr userDrawn="1"/>
        </p:nvGrpSpPr>
        <p:grpSpPr bwMode="auto">
          <a:xfrm>
            <a:off x="4461286" y="219376"/>
            <a:ext cx="4722084" cy="6686137"/>
            <a:chOff x="2729" y="0"/>
            <a:chExt cx="3051" cy="4320"/>
          </a:xfrm>
        </p:grpSpPr>
        <p:sp>
          <p:nvSpPr>
            <p:cNvPr id="12" name="AutoShape 3">
              <a:extLst>
                <a:ext uri="{FF2B5EF4-FFF2-40B4-BE49-F238E27FC236}">
                  <a16:creationId xmlns:a16="http://schemas.microsoft.com/office/drawing/2014/main" id="{09ADCA6B-C127-4817-A431-A366BBDC55D2}"/>
                </a:ext>
              </a:extLst>
            </p:cNvPr>
            <p:cNvSpPr>
              <a:spLocks noChangeAspect="1" noChangeArrowheads="1" noTextEdit="1"/>
            </p:cNvSpPr>
            <p:nvPr userDrawn="1"/>
          </p:nvSpPr>
          <p:spPr bwMode="auto">
            <a:xfrm>
              <a:off x="2729" y="0"/>
              <a:ext cx="3051" cy="4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latin typeface="+mj-lt"/>
              </a:endParaRPr>
            </a:p>
          </p:txBody>
        </p:sp>
        <p:sp>
          <p:nvSpPr>
            <p:cNvPr id="13" name="Freeform 5">
              <a:extLst>
                <a:ext uri="{FF2B5EF4-FFF2-40B4-BE49-F238E27FC236}">
                  <a16:creationId xmlns:a16="http://schemas.microsoft.com/office/drawing/2014/main" id="{29CC166F-AD88-4A4F-AE3C-EC2FF102150D}"/>
                </a:ext>
              </a:extLst>
            </p:cNvPr>
            <p:cNvSpPr>
              <a:spLocks/>
            </p:cNvSpPr>
            <p:nvPr userDrawn="1"/>
          </p:nvSpPr>
          <p:spPr bwMode="auto">
            <a:xfrm>
              <a:off x="4997" y="2059"/>
              <a:ext cx="769" cy="2247"/>
            </a:xfrm>
            <a:custGeom>
              <a:avLst/>
              <a:gdLst>
                <a:gd name="T0" fmla="*/ 0 w 2512"/>
                <a:gd name="T1" fmla="*/ 7321 h 7321"/>
                <a:gd name="T2" fmla="*/ 2512 w 2512"/>
                <a:gd name="T3" fmla="*/ 7321 h 7321"/>
                <a:gd name="T4" fmla="*/ 2512 w 2512"/>
                <a:gd name="T5" fmla="*/ 0 h 7321"/>
                <a:gd name="T6" fmla="*/ 0 w 2512"/>
                <a:gd name="T7" fmla="*/ 7321 h 7321"/>
              </a:gdLst>
              <a:ahLst/>
              <a:cxnLst>
                <a:cxn ang="0">
                  <a:pos x="T0" y="T1"/>
                </a:cxn>
                <a:cxn ang="0">
                  <a:pos x="T2" y="T3"/>
                </a:cxn>
                <a:cxn ang="0">
                  <a:pos x="T4" y="T5"/>
                </a:cxn>
                <a:cxn ang="0">
                  <a:pos x="T6" y="T7"/>
                </a:cxn>
              </a:cxnLst>
              <a:rect l="0" t="0" r="r" b="b"/>
              <a:pathLst>
                <a:path w="2512" h="7321">
                  <a:moveTo>
                    <a:pt x="0" y="7321"/>
                  </a:moveTo>
                  <a:lnTo>
                    <a:pt x="2512" y="7321"/>
                  </a:lnTo>
                  <a:lnTo>
                    <a:pt x="2512" y="0"/>
                  </a:lnTo>
                  <a:lnTo>
                    <a:pt x="0" y="7321"/>
                  </a:lnTo>
                  <a:close/>
                </a:path>
              </a:pathLst>
            </a:custGeom>
            <a:solidFill>
              <a:srgbClr val="00AB8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mj-lt"/>
              </a:endParaRPr>
            </a:p>
          </p:txBody>
        </p:sp>
      </p:grpSp>
    </p:spTree>
    <p:extLst>
      <p:ext uri="{BB962C8B-B14F-4D97-AF65-F5344CB8AC3E}">
        <p14:creationId xmlns:p14="http://schemas.microsoft.com/office/powerpoint/2010/main" val="220461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5261" userDrawn="1">
          <p15:clr>
            <a:srgbClr val="FBAE40"/>
          </p15:clr>
        </p15:guide>
        <p15:guide id="4" pos="22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 Placeholder 7"/>
          <p:cNvSpPr>
            <a:spLocks noGrp="1"/>
          </p:cNvSpPr>
          <p:nvPr>
            <p:ph type="body" sz="quarter" idx="14"/>
          </p:nvPr>
        </p:nvSpPr>
        <p:spPr>
          <a:xfrm>
            <a:off x="466725" y="5446498"/>
            <a:ext cx="4105275" cy="1253381"/>
          </a:xfrm>
          <a:prstGeom prst="rect">
            <a:avLst/>
          </a:prstGeom>
        </p:spPr>
        <p:txBody>
          <a:bodyPr anchor="b"/>
          <a:lstStyle>
            <a:lvl1pPr>
              <a:defRPr sz="1000" b="0" baseline="0">
                <a:solidFill>
                  <a:schemeClr val="tx1"/>
                </a:solidFill>
              </a:defRPr>
            </a:lvl1pPr>
          </a:lstStyle>
          <a:p>
            <a:pPr lvl="0"/>
            <a:r>
              <a:rPr lang="en-US"/>
              <a:t>Edit Master text styles</a:t>
            </a:r>
          </a:p>
        </p:txBody>
      </p:sp>
      <p:sp>
        <p:nvSpPr>
          <p:cNvPr id="4" name="Text Placeholder 3"/>
          <p:cNvSpPr>
            <a:spLocks noGrp="1"/>
          </p:cNvSpPr>
          <p:nvPr>
            <p:ph type="body" sz="quarter" idx="15"/>
          </p:nvPr>
        </p:nvSpPr>
        <p:spPr>
          <a:xfrm>
            <a:off x="457200" y="1602000"/>
            <a:ext cx="8220075" cy="30575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 name="Title 1">
            <a:extLst>
              <a:ext uri="{FF2B5EF4-FFF2-40B4-BE49-F238E27FC236}">
                <a16:creationId xmlns:a16="http://schemas.microsoft.com/office/drawing/2014/main" id="{5C85A89C-D50B-4D04-9618-20835810DFA4}"/>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88878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0077" y="3058241"/>
            <a:ext cx="6883847" cy="741518"/>
          </a:xfrm>
        </p:spPr>
        <p:txBody>
          <a:bodyPr lIns="0" tIns="0" rIns="0" bIns="0" anchor="ctr">
            <a:normAutofit/>
          </a:bodyPr>
          <a:lstStyle>
            <a:lvl1pPr algn="ctr">
              <a:lnSpc>
                <a:spcPts val="4000"/>
              </a:lnSpc>
              <a:defRPr sz="3600" baseline="0">
                <a:solidFill>
                  <a:schemeClr val="bg1"/>
                </a:solidFill>
                <a:latin typeface="+mj-lt"/>
                <a:cs typeface="Arial" panose="020B0604020202020204" pitchFamily="34" charset="0"/>
              </a:defRPr>
            </a:lvl1pPr>
          </a:lstStyle>
          <a:p>
            <a:r>
              <a:rPr lang="en-US" dirty="0"/>
              <a:t>Click to edit Master title style</a:t>
            </a:r>
          </a:p>
        </p:txBody>
      </p:sp>
      <p:grpSp>
        <p:nvGrpSpPr>
          <p:cNvPr id="11" name="Group 4">
            <a:extLst>
              <a:ext uri="{FF2B5EF4-FFF2-40B4-BE49-F238E27FC236}">
                <a16:creationId xmlns:a16="http://schemas.microsoft.com/office/drawing/2014/main" id="{535E2575-B1B8-4AD3-9C35-9EE54B9D7232}"/>
              </a:ext>
            </a:extLst>
          </p:cNvPr>
          <p:cNvGrpSpPr>
            <a:grpSpLocks noChangeAspect="1"/>
          </p:cNvGrpSpPr>
          <p:nvPr userDrawn="1"/>
        </p:nvGrpSpPr>
        <p:grpSpPr bwMode="auto">
          <a:xfrm>
            <a:off x="4461286" y="219376"/>
            <a:ext cx="4722084" cy="6686137"/>
            <a:chOff x="2729" y="0"/>
            <a:chExt cx="3051" cy="4320"/>
          </a:xfrm>
        </p:grpSpPr>
        <p:sp>
          <p:nvSpPr>
            <p:cNvPr id="12" name="AutoShape 3">
              <a:extLst>
                <a:ext uri="{FF2B5EF4-FFF2-40B4-BE49-F238E27FC236}">
                  <a16:creationId xmlns:a16="http://schemas.microsoft.com/office/drawing/2014/main" id="{09ADCA6B-C127-4817-A431-A366BBDC55D2}"/>
                </a:ext>
              </a:extLst>
            </p:cNvPr>
            <p:cNvSpPr>
              <a:spLocks noChangeAspect="1" noChangeArrowheads="1" noTextEdit="1"/>
            </p:cNvSpPr>
            <p:nvPr userDrawn="1"/>
          </p:nvSpPr>
          <p:spPr bwMode="auto">
            <a:xfrm>
              <a:off x="2729" y="0"/>
              <a:ext cx="3051" cy="43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latin typeface="+mj-lt"/>
                <a:cs typeface="Arial" panose="020B0604020202020204" pitchFamily="34" charset="0"/>
              </a:endParaRPr>
            </a:p>
          </p:txBody>
        </p:sp>
        <p:sp>
          <p:nvSpPr>
            <p:cNvPr id="13" name="Freeform 5">
              <a:extLst>
                <a:ext uri="{FF2B5EF4-FFF2-40B4-BE49-F238E27FC236}">
                  <a16:creationId xmlns:a16="http://schemas.microsoft.com/office/drawing/2014/main" id="{29CC166F-AD88-4A4F-AE3C-EC2FF102150D}"/>
                </a:ext>
              </a:extLst>
            </p:cNvPr>
            <p:cNvSpPr>
              <a:spLocks/>
            </p:cNvSpPr>
            <p:nvPr userDrawn="1"/>
          </p:nvSpPr>
          <p:spPr bwMode="auto">
            <a:xfrm>
              <a:off x="4997" y="2059"/>
              <a:ext cx="769" cy="2247"/>
            </a:xfrm>
            <a:custGeom>
              <a:avLst/>
              <a:gdLst>
                <a:gd name="T0" fmla="*/ 0 w 2512"/>
                <a:gd name="T1" fmla="*/ 7321 h 7321"/>
                <a:gd name="T2" fmla="*/ 2512 w 2512"/>
                <a:gd name="T3" fmla="*/ 7321 h 7321"/>
                <a:gd name="T4" fmla="*/ 2512 w 2512"/>
                <a:gd name="T5" fmla="*/ 0 h 7321"/>
                <a:gd name="T6" fmla="*/ 0 w 2512"/>
                <a:gd name="T7" fmla="*/ 7321 h 7321"/>
              </a:gdLst>
              <a:ahLst/>
              <a:cxnLst>
                <a:cxn ang="0">
                  <a:pos x="T0" y="T1"/>
                </a:cxn>
                <a:cxn ang="0">
                  <a:pos x="T2" y="T3"/>
                </a:cxn>
                <a:cxn ang="0">
                  <a:pos x="T4" y="T5"/>
                </a:cxn>
                <a:cxn ang="0">
                  <a:pos x="T6" y="T7"/>
                </a:cxn>
              </a:cxnLst>
              <a:rect l="0" t="0" r="r" b="b"/>
              <a:pathLst>
                <a:path w="2512" h="7321">
                  <a:moveTo>
                    <a:pt x="0" y="7321"/>
                  </a:moveTo>
                  <a:lnTo>
                    <a:pt x="2512" y="7321"/>
                  </a:lnTo>
                  <a:lnTo>
                    <a:pt x="2512" y="0"/>
                  </a:lnTo>
                  <a:lnTo>
                    <a:pt x="0" y="7321"/>
                  </a:lnTo>
                  <a:close/>
                </a:path>
              </a:pathLst>
            </a:custGeom>
            <a:solidFill>
              <a:srgbClr val="00AB8E"/>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mj-lt"/>
                <a:cs typeface="Arial" panose="020B0604020202020204" pitchFamily="34" charset="0"/>
              </a:endParaRPr>
            </a:p>
          </p:txBody>
        </p:sp>
      </p:grpSp>
    </p:spTree>
    <p:extLst>
      <p:ext uri="{BB962C8B-B14F-4D97-AF65-F5344CB8AC3E}">
        <p14:creationId xmlns:p14="http://schemas.microsoft.com/office/powerpoint/2010/main" val="3657609615"/>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guide id="3" pos="5261">
          <p15:clr>
            <a:srgbClr val="FBAE40"/>
          </p15:clr>
        </p15:guide>
        <p15:guide id="4" pos="22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457200" y="1602000"/>
            <a:ext cx="8208963" cy="4057650"/>
          </a:xfrm>
        </p:spPr>
        <p:txBody>
          <a:bodyPr/>
          <a:lstStyle>
            <a:lvl1pPr>
              <a:defRPr>
                <a:latin typeface="+mj-lt"/>
              </a:defRPr>
            </a:lvl1pPr>
            <a:lvl2pPr>
              <a:defRPr>
                <a:latin typeface="+mj-lt"/>
              </a:defRPr>
            </a:lvl2pPr>
            <a:lvl3pPr>
              <a:defRPr>
                <a:latin typeface="+mj-lt"/>
              </a:defRPr>
            </a:lvl3pPr>
            <a:lvl4pPr marL="357188" indent="-176213">
              <a:defRPr>
                <a:latin typeface="+mj-lt"/>
              </a:defRPr>
            </a:lvl4pPr>
            <a:lvl5pPr marL="539750" indent="-182563">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Slide Number Placeholder 5"/>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accent1"/>
                </a:solidFill>
                <a:latin typeface="+mj-lt"/>
              </a:defRPr>
            </a:lvl1pPr>
          </a:lstStyle>
          <a:p>
            <a:endParaRPr lang="en-US"/>
          </a:p>
          <a:p>
            <a:fld id="{4FD9013D-92AD-C643-96A8-EBFE9D29F7C2}" type="slidenum">
              <a:rPr lang="en-US" b="1" smtClean="0">
                <a:solidFill>
                  <a:schemeClr val="tx2"/>
                </a:solidFill>
              </a:rPr>
              <a:pPr/>
              <a:t>‹#›</a:t>
            </a:fld>
            <a:r>
              <a:rPr lang="en-US">
                <a:solidFill>
                  <a:schemeClr val="tx2"/>
                </a:solidFill>
              </a:rPr>
              <a:t> </a:t>
            </a:r>
            <a:r>
              <a:rPr lang="en-GB">
                <a:solidFill>
                  <a:schemeClr val="bg2"/>
                </a:solidFill>
              </a:rPr>
              <a:t>|</a:t>
            </a:r>
            <a:r>
              <a:rPr lang="en-GB">
                <a:solidFill>
                  <a:schemeClr val="tx2"/>
                </a:solidFill>
              </a:rPr>
              <a:t> Document Title</a:t>
            </a:r>
          </a:p>
        </p:txBody>
      </p:sp>
      <p:sp>
        <p:nvSpPr>
          <p:cNvPr id="2" name="Title 1">
            <a:extLst>
              <a:ext uri="{FF2B5EF4-FFF2-40B4-BE49-F238E27FC236}">
                <a16:creationId xmlns:a16="http://schemas.microsoft.com/office/drawing/2014/main" id="{2C827B7F-7463-461B-BFFD-883DF74C511C}"/>
              </a:ext>
            </a:extLst>
          </p:cNvPr>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291687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a:xfrm>
            <a:off x="457199" y="1602000"/>
            <a:ext cx="3996000" cy="4424362"/>
          </a:xfrm>
        </p:spPr>
        <p:txBody>
          <a:bodyPr/>
          <a:lstStyle>
            <a:lvl1pPr>
              <a:defRPr>
                <a:latin typeface="+mj-lt"/>
              </a:defRPr>
            </a:lvl1pPr>
            <a:lvl2pPr>
              <a:defRPr>
                <a:latin typeface="+mj-lt"/>
              </a:defRPr>
            </a:lvl2pPr>
            <a:lvl3pPr>
              <a:defRPr>
                <a:latin typeface="+mj-lt"/>
              </a:defRPr>
            </a:lvl3pPr>
            <a:lvl4pPr marL="357188" indent="-176213">
              <a:defRPr>
                <a:latin typeface="+mj-lt"/>
              </a:defRPr>
            </a:lvl4pPr>
            <a:lvl5pPr marL="539750" indent="-182563">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7" name="Text Placeholder 16"/>
          <p:cNvSpPr>
            <a:spLocks noGrp="1"/>
          </p:cNvSpPr>
          <p:nvPr>
            <p:ph type="body" sz="quarter" idx="14"/>
          </p:nvPr>
        </p:nvSpPr>
        <p:spPr>
          <a:xfrm>
            <a:off x="4679688" y="1602000"/>
            <a:ext cx="3996000" cy="4424362"/>
          </a:xfrm>
        </p:spPr>
        <p:txBody>
          <a:bodyPr/>
          <a:lstStyle>
            <a:lvl1pPr>
              <a:defRPr>
                <a:latin typeface="+mj-lt"/>
              </a:defRPr>
            </a:lvl1pPr>
            <a:lvl2pPr>
              <a:defRPr>
                <a:latin typeface="+mj-lt"/>
              </a:defRPr>
            </a:lvl2pPr>
            <a:lvl3pPr>
              <a:defRPr>
                <a:latin typeface="+mj-lt"/>
              </a:defRPr>
            </a:lvl3pPr>
            <a:lvl4pPr marL="357188" indent="-176213">
              <a:defRPr>
                <a:latin typeface="+mj-lt"/>
              </a:defRPr>
            </a:lvl4pPr>
            <a:lvl5pPr marL="539750" indent="-182563">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5"/>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tx2"/>
                </a:solidFill>
                <a:latin typeface="+mj-lt"/>
              </a:defRPr>
            </a:lvl1pPr>
          </a:lstStyle>
          <a:p>
            <a:endParaRPr lang="en-US"/>
          </a:p>
          <a:p>
            <a:fld id="{4FD9013D-92AD-C643-96A8-EBFE9D29F7C2}" type="slidenum">
              <a:rPr lang="en-US" b="1" smtClean="0"/>
              <a:pPr/>
              <a:t>‹#›</a:t>
            </a:fld>
            <a:r>
              <a:rPr lang="en-US" b="1"/>
              <a:t> </a:t>
            </a:r>
            <a:r>
              <a:rPr lang="en-GB">
                <a:solidFill>
                  <a:schemeClr val="bg2"/>
                </a:solidFill>
              </a:rPr>
              <a:t>|</a:t>
            </a:r>
            <a:r>
              <a:rPr lang="en-GB"/>
              <a:t> Document Title</a:t>
            </a:r>
          </a:p>
        </p:txBody>
      </p:sp>
      <p:sp>
        <p:nvSpPr>
          <p:cNvPr id="2" name="Title 1">
            <a:extLst>
              <a:ext uri="{FF2B5EF4-FFF2-40B4-BE49-F238E27FC236}">
                <a16:creationId xmlns:a16="http://schemas.microsoft.com/office/drawing/2014/main" id="{82E2BDED-32CB-4DAF-9DA1-BD406AE17BC3}"/>
              </a:ext>
            </a:extLst>
          </p:cNvPr>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388913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72" userDrawn="1">
          <p15:clr>
            <a:srgbClr val="FBAE40"/>
          </p15:clr>
        </p15:guide>
        <p15:guide id="3" pos="54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atistic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E163AC-7462-4810-90F1-66EDCFDF81BF}"/>
              </a:ext>
            </a:extLst>
          </p:cNvPr>
          <p:cNvSpPr/>
          <p:nvPr userDrawn="1"/>
        </p:nvSpPr>
        <p:spPr bwMode="auto">
          <a:xfrm>
            <a:off x="457200" y="1600199"/>
            <a:ext cx="3959999" cy="3933921"/>
          </a:xfrm>
          <a:prstGeom prst="rect">
            <a:avLst/>
          </a:prstGeom>
          <a:solidFill>
            <a:schemeClr val="bg2"/>
          </a:solidFill>
          <a:ln>
            <a:noFill/>
          </a:ln>
        </p:spPr>
        <p:txBody>
          <a:bodyPr lIns="0" tIns="0" rIns="0" bIns="0" rtlCol="0" anchor="ctr"/>
          <a:lstStyle/>
          <a:p>
            <a:pPr algn="ctr"/>
            <a:endParaRPr lang="en-GB">
              <a:latin typeface="+mj-lt"/>
            </a:endParaRPr>
          </a:p>
        </p:txBody>
      </p:sp>
      <p:sp>
        <p:nvSpPr>
          <p:cNvPr id="5" name="Content Placeholder 4"/>
          <p:cNvSpPr>
            <a:spLocks noGrp="1"/>
          </p:cNvSpPr>
          <p:nvPr>
            <p:ph sz="quarter" idx="13"/>
          </p:nvPr>
        </p:nvSpPr>
        <p:spPr>
          <a:xfrm>
            <a:off x="482400" y="1918800"/>
            <a:ext cx="3711600" cy="1180800"/>
          </a:xfrm>
          <a:prstGeom prst="rect">
            <a:avLst/>
          </a:prstGeom>
        </p:spPr>
        <p:txBody>
          <a:bodyPr lIns="180000" rIns="180000" anchor="ctr">
            <a:noAutofit/>
          </a:bodyPr>
          <a:lstStyle>
            <a:lvl1pPr marL="0" indent="0">
              <a:lnSpc>
                <a:spcPct val="100000"/>
              </a:lnSpc>
              <a:buFontTx/>
              <a:buNone/>
              <a:defRPr lang="en-GB" sz="2800" kern="1200" dirty="0">
                <a:solidFill>
                  <a:srgbClr val="FFFFFF"/>
                </a:solidFill>
                <a:latin typeface="+mj-lt"/>
                <a:ea typeface="ＭＳ Ｐゴシック" charset="0"/>
                <a:cs typeface="Arial" charset="0"/>
              </a:defRPr>
            </a:lvl1pPr>
          </a:lstStyle>
          <a:p>
            <a:pPr lvl="0"/>
            <a:r>
              <a:rPr lang="en-US"/>
              <a:t>Edit Master text styles</a:t>
            </a:r>
          </a:p>
        </p:txBody>
      </p:sp>
      <p:sp>
        <p:nvSpPr>
          <p:cNvPr id="13" name="Content Placeholder 4"/>
          <p:cNvSpPr>
            <a:spLocks noGrp="1"/>
          </p:cNvSpPr>
          <p:nvPr>
            <p:ph sz="quarter" idx="14" hasCustomPrompt="1"/>
          </p:nvPr>
        </p:nvSpPr>
        <p:spPr>
          <a:xfrm>
            <a:off x="857957" y="3520800"/>
            <a:ext cx="2960486" cy="1803600"/>
          </a:xfrm>
          <a:prstGeom prst="rect">
            <a:avLst/>
          </a:prstGeom>
        </p:spPr>
        <p:txBody>
          <a:bodyPr anchor="ctr">
            <a:noAutofit/>
          </a:bodyPr>
          <a:lstStyle>
            <a:lvl1pPr marL="0" indent="0" algn="r">
              <a:lnSpc>
                <a:spcPct val="100000"/>
              </a:lnSpc>
              <a:buFontTx/>
              <a:buNone/>
              <a:defRPr sz="12400" b="1">
                <a:solidFill>
                  <a:schemeClr val="bg1"/>
                </a:solidFill>
                <a:latin typeface="+mj-lt"/>
              </a:defRPr>
            </a:lvl1pPr>
          </a:lstStyle>
          <a:p>
            <a:pPr lvl="0"/>
            <a:r>
              <a:rPr lang="en-US" dirty="0"/>
              <a:t>%</a:t>
            </a:r>
            <a:endParaRPr lang="en-GB" dirty="0"/>
          </a:p>
        </p:txBody>
      </p:sp>
      <p:sp>
        <p:nvSpPr>
          <p:cNvPr id="8" name="Text Placeholder 7"/>
          <p:cNvSpPr>
            <a:spLocks noGrp="1"/>
          </p:cNvSpPr>
          <p:nvPr>
            <p:ph type="body" sz="quarter" idx="15"/>
          </p:nvPr>
        </p:nvSpPr>
        <p:spPr>
          <a:xfrm>
            <a:off x="4680000" y="1600200"/>
            <a:ext cx="4006800" cy="3933825"/>
          </a:xfrm>
        </p:spPr>
        <p:txBody>
          <a:bodyPr/>
          <a:lstStyle>
            <a:lvl1pPr>
              <a:defRPr sz="2000">
                <a:latin typeface="+mj-lt"/>
              </a:defRPr>
            </a:lvl1pPr>
            <a:lvl2pPr marL="0" indent="0">
              <a:buFontTx/>
              <a:buNone/>
              <a:defRPr>
                <a:latin typeface="+mj-lt"/>
              </a:defRPr>
            </a:lvl2pPr>
            <a:lvl3pPr marL="180975" indent="-180975">
              <a:buClr>
                <a:schemeClr val="bg2"/>
              </a:buClr>
              <a:buFont typeface="Arial" panose="020B0604020202020204" pitchFamily="34" charset="0"/>
              <a:buChar char="•"/>
              <a:defRPr>
                <a:latin typeface="+mj-lt"/>
              </a:defRPr>
            </a:lvl3pPr>
            <a:lvl4pPr marL="357188" indent="-176213">
              <a:buFont typeface="Calibri" panose="020F0502020204030204" pitchFamily="34" charset="0"/>
              <a:buChar char="−"/>
              <a:defRPr>
                <a:latin typeface="+mj-lt"/>
              </a:defRPr>
            </a:lvl4pPr>
            <a:lvl5pPr marL="539750" indent="-182563">
              <a:buClr>
                <a:schemeClr val="tx2"/>
              </a:buClr>
              <a:buFont typeface="Arial" panose="020B0604020202020204" pitchFamily="34" charset="0"/>
              <a:buChar char="»"/>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Slide Number Placeholder 5">
            <a:extLst>
              <a:ext uri="{FF2B5EF4-FFF2-40B4-BE49-F238E27FC236}">
                <a16:creationId xmlns:a16="http://schemas.microsoft.com/office/drawing/2014/main" id="{90F9D967-B7BC-47A9-8365-08CFC0D027C4}"/>
              </a:ext>
            </a:extLst>
          </p:cNvPr>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tx2"/>
                </a:solidFill>
                <a:latin typeface="+mj-lt"/>
              </a:defRPr>
            </a:lvl1pPr>
          </a:lstStyle>
          <a:p>
            <a:endParaRPr lang="en-US"/>
          </a:p>
          <a:p>
            <a:fld id="{4FD9013D-92AD-C643-96A8-EBFE9D29F7C2}" type="slidenum">
              <a:rPr lang="en-US" b="1" smtClean="0"/>
              <a:pPr/>
              <a:t>‹#›</a:t>
            </a:fld>
            <a:r>
              <a:rPr lang="en-US" b="1"/>
              <a:t> </a:t>
            </a:r>
            <a:r>
              <a:rPr lang="en-GB">
                <a:solidFill>
                  <a:schemeClr val="bg2"/>
                </a:solidFill>
              </a:rPr>
              <a:t>|</a:t>
            </a:r>
            <a:r>
              <a:rPr lang="en-GB"/>
              <a:t> Document Title</a:t>
            </a:r>
          </a:p>
        </p:txBody>
      </p:sp>
      <p:sp>
        <p:nvSpPr>
          <p:cNvPr id="2" name="Title 1">
            <a:extLst>
              <a:ext uri="{FF2B5EF4-FFF2-40B4-BE49-F238E27FC236}">
                <a16:creationId xmlns:a16="http://schemas.microsoft.com/office/drawing/2014/main" id="{B77F1339-490F-44A8-BBD2-05906B72C27F}"/>
              </a:ext>
            </a:extLst>
          </p:cNvPr>
          <p:cNvSpPr>
            <a:spLocks noGrp="1"/>
          </p:cNvSpPr>
          <p:nvPr>
            <p:ph type="title"/>
          </p:nvPr>
        </p:nvSpPr>
        <p:spPr/>
        <p:txBody>
          <a:bodyPr/>
          <a:lstStyle>
            <a:lvl1pPr>
              <a:defRPr>
                <a:latin typeface="+mj-lt"/>
              </a:defRPr>
            </a:lvl1pPr>
          </a:lstStyle>
          <a:p>
            <a:r>
              <a:rPr lang="en-US" dirty="0"/>
              <a:t>Click to edit Master title style</a:t>
            </a:r>
            <a:endParaRPr lang="en-GB" dirty="0"/>
          </a:p>
        </p:txBody>
      </p:sp>
    </p:spTree>
    <p:extLst>
      <p:ext uri="{BB962C8B-B14F-4D97-AF65-F5344CB8AC3E}">
        <p14:creationId xmlns:p14="http://schemas.microsoft.com/office/powerpoint/2010/main" val="8402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and image">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57200" y="1602000"/>
            <a:ext cx="3960000" cy="4417800"/>
          </a:xfrm>
        </p:spPr>
        <p:txBody>
          <a:bodyPr/>
          <a:lstStyle>
            <a:lvl1pPr>
              <a:defRPr>
                <a:latin typeface="+mj-lt"/>
              </a:defRPr>
            </a:lvl1pPr>
            <a:lvl2pPr>
              <a:defRPr>
                <a:latin typeface="+mj-lt"/>
              </a:defRPr>
            </a:lvl2pPr>
            <a:lvl3pPr>
              <a:defRPr>
                <a:latin typeface="+mj-lt"/>
              </a:defRPr>
            </a:lvl3pPr>
            <a:lvl4pPr marL="357188" indent="-176213">
              <a:defRPr>
                <a:latin typeface="+mj-lt"/>
              </a:defRPr>
            </a:lvl4pPr>
            <a:lvl5pPr marL="539750" indent="-182563">
              <a:defRPr>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5">
            <a:extLst>
              <a:ext uri="{FF2B5EF4-FFF2-40B4-BE49-F238E27FC236}">
                <a16:creationId xmlns:a16="http://schemas.microsoft.com/office/drawing/2014/main" id="{97F6C266-3708-4D67-A0B5-AE65F6E8EFF3}"/>
              </a:ext>
            </a:extLst>
          </p:cNvPr>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tx2"/>
                </a:solidFill>
                <a:latin typeface="+mj-lt"/>
              </a:defRPr>
            </a:lvl1pPr>
          </a:lstStyle>
          <a:p>
            <a:endParaRPr lang="en-US"/>
          </a:p>
          <a:p>
            <a:fld id="{4FD9013D-92AD-C643-96A8-EBFE9D29F7C2}" type="slidenum">
              <a:rPr lang="en-US" b="1" smtClean="0"/>
              <a:pPr/>
              <a:t>‹#›</a:t>
            </a:fld>
            <a:r>
              <a:rPr lang="en-US" b="1"/>
              <a:t> </a:t>
            </a:r>
            <a:r>
              <a:rPr lang="en-GB">
                <a:solidFill>
                  <a:schemeClr val="bg2"/>
                </a:solidFill>
              </a:rPr>
              <a:t>|</a:t>
            </a:r>
            <a:r>
              <a:rPr lang="en-GB"/>
              <a:t> Document Title</a:t>
            </a:r>
          </a:p>
        </p:txBody>
      </p:sp>
      <p:sp>
        <p:nvSpPr>
          <p:cNvPr id="2" name="Title 1">
            <a:extLst>
              <a:ext uri="{FF2B5EF4-FFF2-40B4-BE49-F238E27FC236}">
                <a16:creationId xmlns:a16="http://schemas.microsoft.com/office/drawing/2014/main" id="{7CCC7C15-794F-4A48-8BB0-06CDDD4E3A0C}"/>
              </a:ext>
            </a:extLst>
          </p:cNvPr>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991627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ext Placeholder 6"/>
          <p:cNvSpPr>
            <a:spLocks noGrp="1"/>
          </p:cNvSpPr>
          <p:nvPr>
            <p:ph type="body" sz="quarter" idx="24"/>
          </p:nvPr>
        </p:nvSpPr>
        <p:spPr>
          <a:xfrm>
            <a:off x="457200" y="1600198"/>
            <a:ext cx="2462400" cy="4419602"/>
          </a:xfrm>
        </p:spPr>
        <p:txBody>
          <a:bodyPr>
            <a:noAutofit/>
          </a:bodyPr>
          <a:lstStyle>
            <a:lvl1pPr>
              <a:defRPr sz="1800">
                <a:latin typeface="+mj-lt"/>
              </a:defRPr>
            </a:lvl1pPr>
            <a:lvl2pPr>
              <a:defRPr sz="1600">
                <a:latin typeface="+mj-lt"/>
              </a:defRPr>
            </a:lvl2pPr>
            <a:lvl3pPr>
              <a:defRPr sz="1600">
                <a:latin typeface="+mj-lt"/>
              </a:defRPr>
            </a:lvl3pPr>
            <a:lvl4pPr marL="357188" indent="-176213">
              <a:defRPr sz="1600">
                <a:latin typeface="+mj-lt"/>
              </a:defRPr>
            </a:lvl4pPr>
            <a:lvl5pPr marL="539750" indent="-182563">
              <a:defRPr sz="1600">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12"/>
          <p:cNvSpPr>
            <a:spLocks noGrp="1"/>
          </p:cNvSpPr>
          <p:nvPr>
            <p:ph type="body" sz="quarter" idx="25"/>
          </p:nvPr>
        </p:nvSpPr>
        <p:spPr>
          <a:xfrm>
            <a:off x="3340800" y="1600198"/>
            <a:ext cx="2462400" cy="4419602"/>
          </a:xfrm>
        </p:spPr>
        <p:txBody>
          <a:bodyPr>
            <a:noAutofit/>
          </a:bodyPr>
          <a:lstStyle>
            <a:lvl1pPr>
              <a:defRPr sz="1800">
                <a:latin typeface="+mj-lt"/>
              </a:defRPr>
            </a:lvl1pPr>
            <a:lvl2pPr>
              <a:defRPr sz="1600">
                <a:latin typeface="+mj-lt"/>
              </a:defRPr>
            </a:lvl2pPr>
            <a:lvl3pPr>
              <a:defRPr sz="1600">
                <a:latin typeface="+mj-lt"/>
              </a:defRPr>
            </a:lvl3pPr>
            <a:lvl4pPr marL="357188" indent="-176213">
              <a:defRPr sz="1600">
                <a:latin typeface="+mj-lt"/>
              </a:defRPr>
            </a:lvl4pPr>
            <a:lvl5pPr marL="539750" indent="-182563">
              <a:defRPr sz="1600">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Text Placeholder 20"/>
          <p:cNvSpPr>
            <a:spLocks noGrp="1"/>
          </p:cNvSpPr>
          <p:nvPr>
            <p:ph type="body" sz="quarter" idx="26"/>
          </p:nvPr>
        </p:nvSpPr>
        <p:spPr>
          <a:xfrm>
            <a:off x="6224400" y="1600198"/>
            <a:ext cx="2462400" cy="4419602"/>
          </a:xfrm>
        </p:spPr>
        <p:txBody>
          <a:bodyPr>
            <a:noAutofit/>
          </a:bodyPr>
          <a:lstStyle>
            <a:lvl1pPr>
              <a:defRPr sz="1800">
                <a:latin typeface="+mj-lt"/>
              </a:defRPr>
            </a:lvl1pPr>
            <a:lvl2pPr>
              <a:defRPr sz="1600">
                <a:latin typeface="+mj-lt"/>
              </a:defRPr>
            </a:lvl2pPr>
            <a:lvl3pPr>
              <a:defRPr sz="1600">
                <a:latin typeface="+mj-lt"/>
              </a:defRPr>
            </a:lvl3pPr>
            <a:lvl4pPr marL="357188" indent="-176213">
              <a:defRPr sz="1600">
                <a:latin typeface="+mj-lt"/>
              </a:defRPr>
            </a:lvl4pPr>
            <a:lvl5pPr marL="539750" indent="-182563">
              <a:defRPr sz="1600">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Slide Number Placeholder 5">
            <a:extLst>
              <a:ext uri="{FF2B5EF4-FFF2-40B4-BE49-F238E27FC236}">
                <a16:creationId xmlns:a16="http://schemas.microsoft.com/office/drawing/2014/main" id="{47C7F786-8EE4-4606-9201-A6CC3ECE7B70}"/>
              </a:ext>
            </a:extLst>
          </p:cNvPr>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tx2"/>
                </a:solidFill>
                <a:latin typeface="+mj-lt"/>
              </a:defRPr>
            </a:lvl1pPr>
          </a:lstStyle>
          <a:p>
            <a:endParaRPr lang="en-US"/>
          </a:p>
          <a:p>
            <a:fld id="{4FD9013D-92AD-C643-96A8-EBFE9D29F7C2}" type="slidenum">
              <a:rPr lang="en-US" b="1" smtClean="0"/>
              <a:pPr/>
              <a:t>‹#›</a:t>
            </a:fld>
            <a:r>
              <a:rPr lang="en-US" b="1"/>
              <a:t> </a:t>
            </a:r>
            <a:r>
              <a:rPr lang="en-GB">
                <a:solidFill>
                  <a:schemeClr val="bg2"/>
                </a:solidFill>
              </a:rPr>
              <a:t>|</a:t>
            </a:r>
            <a:r>
              <a:rPr lang="en-GB"/>
              <a:t> Document Title</a:t>
            </a:r>
          </a:p>
        </p:txBody>
      </p:sp>
      <p:sp>
        <p:nvSpPr>
          <p:cNvPr id="3" name="Title 2">
            <a:extLst>
              <a:ext uri="{FF2B5EF4-FFF2-40B4-BE49-F238E27FC236}">
                <a16:creationId xmlns:a16="http://schemas.microsoft.com/office/drawing/2014/main" id="{2F4D2A2D-0794-4136-81F9-DB5FE139A710}"/>
              </a:ext>
            </a:extLst>
          </p:cNvPr>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34998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emphasis">
    <p:spTree>
      <p:nvGrpSpPr>
        <p:cNvPr id="1" name=""/>
        <p:cNvGrpSpPr/>
        <p:nvPr/>
      </p:nvGrpSpPr>
      <p:grpSpPr>
        <a:xfrm>
          <a:off x="0" y="0"/>
          <a:ext cx="0" cy="0"/>
          <a:chOff x="0" y="0"/>
          <a:chExt cx="0" cy="0"/>
        </a:xfrm>
      </p:grpSpPr>
      <p:sp>
        <p:nvSpPr>
          <p:cNvPr id="7" name="Text Placeholder 6"/>
          <p:cNvSpPr>
            <a:spLocks noGrp="1"/>
          </p:cNvSpPr>
          <p:nvPr>
            <p:ph type="body" sz="quarter" idx="24"/>
          </p:nvPr>
        </p:nvSpPr>
        <p:spPr>
          <a:xfrm>
            <a:off x="457200" y="1600199"/>
            <a:ext cx="2462400" cy="1809751"/>
          </a:xfrm>
        </p:spPr>
        <p:txBody>
          <a:bodyPr>
            <a:noAutofit/>
          </a:bodyPr>
          <a:lstStyle>
            <a:lvl1pPr>
              <a:defRPr sz="16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Text Placeholder 12"/>
          <p:cNvSpPr>
            <a:spLocks noGrp="1"/>
          </p:cNvSpPr>
          <p:nvPr>
            <p:ph type="body" sz="quarter" idx="25"/>
          </p:nvPr>
        </p:nvSpPr>
        <p:spPr>
          <a:xfrm>
            <a:off x="3340800" y="1600199"/>
            <a:ext cx="2462400" cy="4419601"/>
          </a:xfrm>
        </p:spPr>
        <p:txBody>
          <a:bodyPr>
            <a:noAutofit/>
          </a:bodyPr>
          <a:lstStyle>
            <a:lvl1pPr>
              <a:defRPr sz="16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0"/>
          <p:cNvSpPr>
            <a:spLocks noGrp="1"/>
          </p:cNvSpPr>
          <p:nvPr>
            <p:ph type="body" sz="quarter" idx="26"/>
          </p:nvPr>
        </p:nvSpPr>
        <p:spPr>
          <a:xfrm>
            <a:off x="6224400" y="1600199"/>
            <a:ext cx="2462400" cy="1809751"/>
          </a:xfrm>
        </p:spPr>
        <p:txBody>
          <a:bodyPr>
            <a:noAutofit/>
          </a:bodyPr>
          <a:lstStyle>
            <a:lvl1pPr>
              <a:defRPr sz="16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22"/>
          <p:cNvSpPr>
            <a:spLocks noGrp="1"/>
          </p:cNvSpPr>
          <p:nvPr>
            <p:ph type="body" sz="quarter" idx="27"/>
          </p:nvPr>
        </p:nvSpPr>
        <p:spPr>
          <a:xfrm>
            <a:off x="457200" y="4109169"/>
            <a:ext cx="2462400" cy="1910631"/>
          </a:xfrm>
        </p:spPr>
        <p:txBody>
          <a:bodyPr>
            <a:noAutofit/>
          </a:bodyPr>
          <a:lstStyle>
            <a:lvl1pPr>
              <a:defRPr sz="16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Placeholder 25"/>
          <p:cNvSpPr>
            <a:spLocks noGrp="1"/>
          </p:cNvSpPr>
          <p:nvPr>
            <p:ph type="body" sz="quarter" idx="28"/>
          </p:nvPr>
        </p:nvSpPr>
        <p:spPr>
          <a:xfrm>
            <a:off x="6224400" y="4109169"/>
            <a:ext cx="2462400" cy="1910631"/>
          </a:xfrm>
        </p:spPr>
        <p:txBody>
          <a:bodyPr>
            <a:noAutofit/>
          </a:bodyPr>
          <a:lstStyle>
            <a:lvl1pPr>
              <a:defRPr sz="1600">
                <a:latin typeface="+mj-lt"/>
              </a:defRPr>
            </a:lvl1pPr>
            <a:lvl2pPr>
              <a:defRPr sz="1600">
                <a:latin typeface="+mj-lt"/>
              </a:defRPr>
            </a:lvl2pPr>
            <a:lvl3pPr>
              <a:defRPr sz="1600">
                <a:latin typeface="+mj-lt"/>
              </a:defRPr>
            </a:lvl3pPr>
            <a:lvl4pPr>
              <a:defRPr sz="1600">
                <a:latin typeface="+mj-lt"/>
              </a:defRPr>
            </a:lvl4pPr>
            <a:lvl5pPr>
              <a:defRPr sz="1600">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Slide Number Placeholder 5">
            <a:extLst>
              <a:ext uri="{FF2B5EF4-FFF2-40B4-BE49-F238E27FC236}">
                <a16:creationId xmlns:a16="http://schemas.microsoft.com/office/drawing/2014/main" id="{F41E0280-929E-4B65-A06A-B9AECFF63164}"/>
              </a:ext>
            </a:extLst>
          </p:cNvPr>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tx2"/>
                </a:solidFill>
                <a:latin typeface="+mj-lt"/>
              </a:defRPr>
            </a:lvl1pPr>
          </a:lstStyle>
          <a:p>
            <a:endParaRPr lang="en-US"/>
          </a:p>
          <a:p>
            <a:fld id="{4FD9013D-92AD-C643-96A8-EBFE9D29F7C2}" type="slidenum">
              <a:rPr lang="en-US" b="1" smtClean="0"/>
              <a:pPr/>
              <a:t>‹#›</a:t>
            </a:fld>
            <a:r>
              <a:rPr lang="en-US" b="1"/>
              <a:t> </a:t>
            </a:r>
            <a:r>
              <a:rPr lang="en-GB">
                <a:solidFill>
                  <a:schemeClr val="bg2"/>
                </a:solidFill>
              </a:rPr>
              <a:t>|</a:t>
            </a:r>
            <a:r>
              <a:rPr lang="en-GB"/>
              <a:t> Document Title</a:t>
            </a:r>
          </a:p>
        </p:txBody>
      </p:sp>
      <p:sp>
        <p:nvSpPr>
          <p:cNvPr id="2" name="Title 1">
            <a:extLst>
              <a:ext uri="{FF2B5EF4-FFF2-40B4-BE49-F238E27FC236}">
                <a16:creationId xmlns:a16="http://schemas.microsoft.com/office/drawing/2014/main" id="{D75242E1-9559-4871-819E-DD10B2507537}"/>
              </a:ext>
            </a:extLst>
          </p:cNvPr>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65830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Slide Number Placeholder 5">
            <a:extLst>
              <a:ext uri="{FF2B5EF4-FFF2-40B4-BE49-F238E27FC236}">
                <a16:creationId xmlns:a16="http://schemas.microsoft.com/office/drawing/2014/main" id="{06FE5877-105C-453E-8386-0DFD2B167F63}"/>
              </a:ext>
            </a:extLst>
          </p:cNvPr>
          <p:cNvSpPr>
            <a:spLocks noGrp="1"/>
          </p:cNvSpPr>
          <p:nvPr>
            <p:ph type="sldNum" sz="quarter" idx="4"/>
          </p:nvPr>
        </p:nvSpPr>
        <p:spPr>
          <a:xfrm>
            <a:off x="457200" y="6375400"/>
            <a:ext cx="2133600" cy="365125"/>
          </a:xfrm>
          <a:prstGeom prst="rect">
            <a:avLst/>
          </a:prstGeom>
        </p:spPr>
        <p:txBody>
          <a:bodyPr vert="horz" lIns="0" tIns="45720" rIns="0" bIns="45720" rtlCol="0" anchor="b"/>
          <a:lstStyle>
            <a:lvl1pPr algn="l">
              <a:defRPr sz="1000">
                <a:solidFill>
                  <a:schemeClr val="tx2"/>
                </a:solidFill>
                <a:latin typeface="+mj-lt"/>
              </a:defRPr>
            </a:lvl1pPr>
          </a:lstStyle>
          <a:p>
            <a:endParaRPr lang="en-US"/>
          </a:p>
          <a:p>
            <a:fld id="{4FD9013D-92AD-C643-96A8-EBFE9D29F7C2}" type="slidenum">
              <a:rPr lang="en-US" b="1" smtClean="0"/>
              <a:pPr/>
              <a:t>‹#›</a:t>
            </a:fld>
            <a:r>
              <a:rPr lang="en-US" b="1"/>
              <a:t> </a:t>
            </a:r>
            <a:r>
              <a:rPr lang="en-GB">
                <a:solidFill>
                  <a:schemeClr val="bg2"/>
                </a:solidFill>
              </a:rPr>
              <a:t>|</a:t>
            </a:r>
            <a:r>
              <a:rPr lang="en-GB"/>
              <a:t> Document Title</a:t>
            </a:r>
          </a:p>
        </p:txBody>
      </p:sp>
      <p:sp>
        <p:nvSpPr>
          <p:cNvPr id="2" name="Title 1">
            <a:extLst>
              <a:ext uri="{FF2B5EF4-FFF2-40B4-BE49-F238E27FC236}">
                <a16:creationId xmlns:a16="http://schemas.microsoft.com/office/drawing/2014/main" id="{1CC8757C-BAD8-45C6-B7C3-3A40BADD0552}"/>
              </a:ext>
            </a:extLst>
          </p:cNvPr>
          <p:cNvSpPr>
            <a:spLocks noGrp="1"/>
          </p:cNvSpPr>
          <p:nvPr>
            <p:ph type="title"/>
          </p:nvPr>
        </p:nvSpPr>
        <p:spPr/>
        <p:txBody>
          <a:bodyPr/>
          <a:lstStyle>
            <a:lvl1pPr>
              <a:defRPr>
                <a:latin typeface="+mj-lt"/>
              </a:defRPr>
            </a:lvl1pPr>
          </a:lstStyle>
          <a:p>
            <a:r>
              <a:rPr lang="en-US"/>
              <a:t>Click to edit Master title style</a:t>
            </a:r>
            <a:endParaRPr lang="en-GB"/>
          </a:p>
        </p:txBody>
      </p:sp>
    </p:spTree>
    <p:extLst>
      <p:ext uri="{BB962C8B-B14F-4D97-AF65-F5344CB8AC3E}">
        <p14:creationId xmlns:p14="http://schemas.microsoft.com/office/powerpoint/2010/main" val="263621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5600"/>
            <a:ext cx="8218488" cy="691200"/>
          </a:xfrm>
          <a:prstGeom prst="rect">
            <a:avLst/>
          </a:prstGeom>
        </p:spPr>
        <p:txBody>
          <a:bodyPr vert="horz" lIns="0" tIns="0" rIns="0" bIns="0" rtlCol="0" anchor="b" anchorCtr="0">
            <a:noAutofit/>
          </a:bodyPr>
          <a:lstStyle/>
          <a:p>
            <a:pPr lvl="0">
              <a:lnSpc>
                <a:spcPct val="100000"/>
              </a:lnSpc>
            </a:pPr>
            <a:r>
              <a:rPr lang="en-US"/>
              <a:t>Click to edit Master title style</a:t>
            </a:r>
            <a:endParaRPr lang="en-US" dirty="0"/>
          </a:p>
        </p:txBody>
      </p:sp>
      <p:sp>
        <p:nvSpPr>
          <p:cNvPr id="7" name="Text Placeholder 6"/>
          <p:cNvSpPr>
            <a:spLocks noGrp="1"/>
          </p:cNvSpPr>
          <p:nvPr>
            <p:ph type="body" idx="1"/>
          </p:nvPr>
        </p:nvSpPr>
        <p:spPr>
          <a:xfrm>
            <a:off x="457200" y="1600201"/>
            <a:ext cx="8229600" cy="4419599"/>
          </a:xfrm>
          <a:prstGeom prst="rect">
            <a:avLst/>
          </a:prstGeom>
        </p:spPr>
        <p:txBody>
          <a:bodyPr vert="horz" lIns="0" tIns="0" rIns="0" bIns="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Line 1">
            <a:extLst>
              <a:ext uri="{FF2B5EF4-FFF2-40B4-BE49-F238E27FC236}">
                <a16:creationId xmlns:a16="http://schemas.microsoft.com/office/drawing/2014/main" id="{D0490640-3455-4F01-B2B8-D34019E815E9}"/>
              </a:ext>
            </a:extLst>
          </p:cNvPr>
          <p:cNvSpPr>
            <a:spLocks noChangeShapeType="1"/>
          </p:cNvSpPr>
          <p:nvPr userDrawn="1"/>
        </p:nvSpPr>
        <p:spPr bwMode="auto">
          <a:xfrm rot="10800000" flipH="1">
            <a:off x="466725" y="1116013"/>
            <a:ext cx="8220075" cy="0"/>
          </a:xfrm>
          <a:prstGeom prst="line">
            <a:avLst/>
          </a:prstGeom>
          <a:noFill/>
          <a:ln w="19050" cap="rnd">
            <a:solidFill>
              <a:schemeClr val="accent1"/>
            </a:solidFill>
            <a:prstDash val="solid"/>
            <a:round/>
            <a:headEnd/>
            <a:tailEnd/>
          </a:ln>
          <a:extLst>
            <a:ext uri="{909E8E84-426E-40dd-AFC4-6F175D3DCCD1}">
              <a14:hiddenFill xmlns="" xmlns:a14="http://schemas.microsoft.com/office/drawing/2010/main">
                <a:solidFill>
                  <a:srgbClr val="FFFFFF"/>
                </a:solidFill>
              </a14:hiddenFill>
            </a:ext>
          </a:extLst>
        </p:spPr>
        <p:txBody>
          <a:bodyPr lIns="0" tIns="0" rIns="0" bIns="0"/>
          <a:lstStyle/>
          <a:p>
            <a:endParaRPr lang="en-US">
              <a:latin typeface="+mj-lt"/>
            </a:endParaRPr>
          </a:p>
        </p:txBody>
      </p:sp>
      <p:pic>
        <p:nvPicPr>
          <p:cNvPr id="8" name="Picture 7">
            <a:extLst>
              <a:ext uri="{FF2B5EF4-FFF2-40B4-BE49-F238E27FC236}">
                <a16:creationId xmlns:a16="http://schemas.microsoft.com/office/drawing/2014/main" id="{5B4C9B68-3541-4DC7-BF96-FEE1EF5A4330}"/>
              </a:ext>
            </a:extLst>
          </p:cNvPr>
          <p:cNvPicPr>
            <a:picLocks noChangeAspect="1"/>
          </p:cNvPicPr>
          <p:nvPr userDrawn="1"/>
        </p:nvPicPr>
        <p:blipFill>
          <a:blip r:embed="rId12"/>
          <a:stretch>
            <a:fillRect/>
          </a:stretch>
        </p:blipFill>
        <p:spPr>
          <a:xfrm>
            <a:off x="6744534" y="6323987"/>
            <a:ext cx="1942266" cy="360000"/>
          </a:xfrm>
          <a:prstGeom prst="rect">
            <a:avLst/>
          </a:prstGeom>
        </p:spPr>
      </p:pic>
    </p:spTree>
    <p:extLst>
      <p:ext uri="{BB962C8B-B14F-4D97-AF65-F5344CB8AC3E}">
        <p14:creationId xmlns:p14="http://schemas.microsoft.com/office/powerpoint/2010/main" val="3691116929"/>
      </p:ext>
    </p:extLst>
  </p:cSld>
  <p:clrMap bg1="lt1" tx1="dk1" bg2="lt2" tx2="dk2" accent1="accent1" accent2="accent2" accent3="accent3" accent4="accent4" accent5="accent5" accent6="accent6" hlink="hlink" folHlink="folHlink"/>
  <p:sldLayoutIdLst>
    <p:sldLayoutId id="2147483689" r:id="rId1"/>
    <p:sldLayoutId id="2147483709" r:id="rId2"/>
    <p:sldLayoutId id="2147483690" r:id="rId3"/>
    <p:sldLayoutId id="2147483705" r:id="rId4"/>
    <p:sldLayoutId id="2147483702" r:id="rId5"/>
    <p:sldLayoutId id="2147483703" r:id="rId6"/>
    <p:sldLayoutId id="2147483707" r:id="rId7"/>
    <p:sldLayoutId id="2147483706" r:id="rId8"/>
    <p:sldLayoutId id="2147483695" r:id="rId9"/>
    <p:sldLayoutId id="2147483701" r:id="rId10"/>
  </p:sldLayoutIdLst>
  <p:hf hdr="0" ftr="0" dt="0"/>
  <p:txStyles>
    <p:titleStyle>
      <a:lvl1pPr algn="l" defTabSz="457200" rtl="0" eaLnBrk="1" latinLnBrk="0" hangingPunct="1">
        <a:lnSpc>
          <a:spcPts val="3400"/>
        </a:lnSpc>
        <a:spcBef>
          <a:spcPct val="0"/>
        </a:spcBef>
        <a:buNone/>
        <a:defRPr lang="en-US" sz="2800" b="1" i="0" kern="1200" dirty="0">
          <a:solidFill>
            <a:schemeClr val="bg2"/>
          </a:solidFill>
          <a:latin typeface="+mj-lt"/>
          <a:ea typeface="+mj-ea"/>
          <a:cs typeface="+mj-cs"/>
        </a:defRPr>
      </a:lvl1pPr>
    </p:titleStyle>
    <p:bodyStyle>
      <a:lvl1pPr marL="0" indent="0" algn="l" defTabSz="457200" rtl="0" eaLnBrk="1" latinLnBrk="0" hangingPunct="1">
        <a:lnSpc>
          <a:spcPct val="100000"/>
        </a:lnSpc>
        <a:spcBef>
          <a:spcPts val="400"/>
        </a:spcBef>
        <a:spcAft>
          <a:spcPts val="200"/>
        </a:spcAft>
        <a:buClr>
          <a:schemeClr val="tx2"/>
        </a:buClr>
        <a:buFontTx/>
        <a:buNone/>
        <a:tabLst/>
        <a:defRPr lang="en-GB" sz="2400" b="1" kern="1200" dirty="0" smtClean="0">
          <a:solidFill>
            <a:schemeClr val="bg2"/>
          </a:solidFill>
          <a:latin typeface="+mj-lt"/>
          <a:ea typeface="+mn-ea"/>
          <a:cs typeface="+mn-cs"/>
        </a:defRPr>
      </a:lvl1pPr>
      <a:lvl2pPr marL="0" indent="0" algn="l" defTabSz="457200" rtl="0" eaLnBrk="1" latinLnBrk="0" hangingPunct="1">
        <a:lnSpc>
          <a:spcPct val="100000"/>
        </a:lnSpc>
        <a:spcBef>
          <a:spcPts val="400"/>
        </a:spcBef>
        <a:spcAft>
          <a:spcPts val="200"/>
        </a:spcAft>
        <a:buClrTx/>
        <a:buFontTx/>
        <a:buNone/>
        <a:tabLst/>
        <a:defRPr lang="en-GB" sz="2000" kern="1200" dirty="0" smtClean="0">
          <a:solidFill>
            <a:schemeClr val="tx1"/>
          </a:solidFill>
          <a:latin typeface="+mj-lt"/>
          <a:ea typeface="+mn-ea"/>
          <a:cs typeface="+mn-cs"/>
        </a:defRPr>
      </a:lvl2pPr>
      <a:lvl3pPr marL="180975" indent="-180975" algn="l" defTabSz="457200" rtl="0" eaLnBrk="1" latinLnBrk="0" hangingPunct="1">
        <a:lnSpc>
          <a:spcPct val="100000"/>
        </a:lnSpc>
        <a:spcBef>
          <a:spcPts val="400"/>
        </a:spcBef>
        <a:spcAft>
          <a:spcPts val="200"/>
        </a:spcAft>
        <a:buClr>
          <a:schemeClr val="bg2"/>
        </a:buClr>
        <a:buFont typeface="Arial" panose="020B0604020202020204" pitchFamily="34" charset="0"/>
        <a:buChar char="•"/>
        <a:defRPr lang="en-GB" sz="2000" kern="1200" dirty="0" smtClean="0">
          <a:solidFill>
            <a:schemeClr val="tx1"/>
          </a:solidFill>
          <a:latin typeface="+mj-lt"/>
          <a:ea typeface="+mn-ea"/>
          <a:cs typeface="+mn-cs"/>
        </a:defRPr>
      </a:lvl3pPr>
      <a:lvl4pPr marL="357188" indent="-176213" algn="l" defTabSz="457200" rtl="0" eaLnBrk="1" latinLnBrk="0" hangingPunct="1">
        <a:lnSpc>
          <a:spcPct val="100000"/>
        </a:lnSpc>
        <a:spcBef>
          <a:spcPts val="400"/>
        </a:spcBef>
        <a:spcAft>
          <a:spcPts val="200"/>
        </a:spcAft>
        <a:buFont typeface="Calibri" panose="020F0502020204030204" pitchFamily="34" charset="0"/>
        <a:buChar char="−"/>
        <a:defRPr lang="en-GB" sz="2000" kern="1200" dirty="0" smtClean="0">
          <a:solidFill>
            <a:schemeClr val="tx1"/>
          </a:solidFill>
          <a:latin typeface="+mj-lt"/>
          <a:ea typeface="+mn-ea"/>
          <a:cs typeface="+mn-cs"/>
        </a:defRPr>
      </a:lvl4pPr>
      <a:lvl5pPr marL="539750" indent="-182563" algn="l" defTabSz="457200" rtl="0" eaLnBrk="1" latinLnBrk="0" hangingPunct="1">
        <a:lnSpc>
          <a:spcPct val="100000"/>
        </a:lnSpc>
        <a:spcBef>
          <a:spcPts val="400"/>
        </a:spcBef>
        <a:spcAft>
          <a:spcPts val="200"/>
        </a:spcAft>
        <a:buClr>
          <a:schemeClr val="tx2"/>
        </a:buClr>
        <a:buFont typeface="Arial" panose="020B0604020202020204" pitchFamily="34" charset="0"/>
        <a:buChar char="»"/>
        <a:tabLst/>
        <a:defRPr lang="en-US" sz="2000" u="none" kern="1200" dirty="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429000"/>
            <a:ext cx="7904162" cy="741518"/>
          </a:xfrm>
        </p:spPr>
        <p:txBody>
          <a:bodyPr>
            <a:noAutofit/>
          </a:bodyPr>
          <a:lstStyle/>
          <a:p>
            <a:r>
              <a:rPr lang="en-GB" sz="3600" dirty="0"/>
              <a:t>Transitions to the Labour Market within Girls Education Challenge </a:t>
            </a:r>
            <a:br>
              <a:rPr lang="en-US" sz="3600" dirty="0"/>
            </a:br>
            <a:endParaRPr lang="en-GB" sz="3600" dirty="0"/>
          </a:p>
        </p:txBody>
      </p:sp>
      <p:sp>
        <p:nvSpPr>
          <p:cNvPr id="3" name="Subtitle 2"/>
          <p:cNvSpPr>
            <a:spLocks noGrp="1"/>
          </p:cNvSpPr>
          <p:nvPr>
            <p:ph type="subTitle" idx="1"/>
          </p:nvPr>
        </p:nvSpPr>
        <p:spPr>
          <a:xfrm>
            <a:off x="457200" y="4374450"/>
            <a:ext cx="7885476" cy="1645350"/>
          </a:xfrm>
        </p:spPr>
        <p:txBody>
          <a:bodyPr/>
          <a:lstStyle/>
          <a:p>
            <a:endParaRPr lang="en-GB" dirty="0">
              <a:solidFill>
                <a:srgbClr val="C00000"/>
              </a:solidFill>
            </a:endParaRPr>
          </a:p>
          <a:p>
            <a:r>
              <a:rPr lang="en-GB" dirty="0"/>
              <a:t>15</a:t>
            </a:r>
            <a:r>
              <a:rPr lang="en-GB" baseline="30000" dirty="0"/>
              <a:t>th</a:t>
            </a:r>
            <a:r>
              <a:rPr lang="en-GB" dirty="0"/>
              <a:t> November 2019, IRC Office Islamabad </a:t>
            </a:r>
          </a:p>
          <a:p>
            <a:r>
              <a:rPr lang="en-GB" dirty="0" err="1"/>
              <a:t>Narmeen</a:t>
            </a:r>
            <a:r>
              <a:rPr lang="en-GB" dirty="0"/>
              <a:t> Adeel </a:t>
            </a:r>
          </a:p>
        </p:txBody>
      </p:sp>
    </p:spTree>
    <p:extLst>
      <p:ext uri="{BB962C8B-B14F-4D97-AF65-F5344CB8AC3E}">
        <p14:creationId xmlns:p14="http://schemas.microsoft.com/office/powerpoint/2010/main" val="2483189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5600"/>
            <a:ext cx="8218488" cy="691200"/>
          </a:xfrm>
        </p:spPr>
        <p:txBody>
          <a:bodyPr/>
          <a:lstStyle/>
          <a:p>
            <a:r>
              <a:rPr lang="en-GB"/>
              <a:t>TEACH </a:t>
            </a:r>
          </a:p>
        </p:txBody>
      </p:sp>
      <p:sp>
        <p:nvSpPr>
          <p:cNvPr id="8" name="Slide Number Placeholder 7">
            <a:extLst>
              <a:ext uri="{FF2B5EF4-FFF2-40B4-BE49-F238E27FC236}">
                <a16:creationId xmlns:a16="http://schemas.microsoft.com/office/drawing/2014/main" id="{B0F9C19A-BA45-4346-8589-0BC5FA2B0C94}"/>
              </a:ext>
            </a:extLst>
          </p:cNvPr>
          <p:cNvSpPr>
            <a:spLocks noGrp="1"/>
          </p:cNvSpPr>
          <p:nvPr>
            <p:ph type="sldNum" sz="quarter" idx="4"/>
          </p:nvPr>
        </p:nvSpPr>
        <p:spPr>
          <a:xfrm>
            <a:off x="457200" y="6375400"/>
            <a:ext cx="3670300" cy="365125"/>
          </a:xfrm>
        </p:spPr>
        <p:txBody>
          <a:bodyPr/>
          <a:lstStyle/>
          <a:p>
            <a:endParaRPr lang="en-US"/>
          </a:p>
          <a:p>
            <a:fld id="{4FD9013D-92AD-C643-96A8-EBFE9D29F7C2}" type="slidenum">
              <a:rPr lang="en-US" b="1" smtClean="0">
                <a:solidFill>
                  <a:schemeClr val="tx2"/>
                </a:solidFill>
              </a:rPr>
              <a:pPr/>
              <a:t>10</a:t>
            </a:fld>
            <a:r>
              <a:rPr lang="en-US">
                <a:solidFill>
                  <a:schemeClr val="tx2"/>
                </a:solidFill>
              </a:rPr>
              <a:t> </a:t>
            </a:r>
            <a:r>
              <a:rPr lang="en-GB">
                <a:solidFill>
                  <a:schemeClr val="bg2"/>
                </a:solidFill>
              </a:rPr>
              <a:t>|</a:t>
            </a:r>
            <a:r>
              <a:rPr lang="en-GB">
                <a:solidFill>
                  <a:schemeClr val="tx2"/>
                </a:solidFill>
              </a:rPr>
              <a:t> </a:t>
            </a:r>
            <a:r>
              <a:rPr lang="en-GB"/>
              <a:t>Transitions to the Labour Market within Girls Education Challenge </a:t>
            </a:r>
            <a:endParaRPr lang="en-GB">
              <a:solidFill>
                <a:schemeClr val="tx2"/>
              </a:solidFill>
            </a:endParaRPr>
          </a:p>
        </p:txBody>
      </p:sp>
      <p:sp>
        <p:nvSpPr>
          <p:cNvPr id="5" name="Content Placeholder 2"/>
          <p:cNvSpPr txBox="1">
            <a:spLocks/>
          </p:cNvSpPr>
          <p:nvPr/>
        </p:nvSpPr>
        <p:spPr>
          <a:xfrm>
            <a:off x="344488" y="1389734"/>
            <a:ext cx="8229600" cy="2026566"/>
          </a:xfrm>
          <a:prstGeom prst="rect">
            <a:avLst/>
          </a:prstGeom>
        </p:spPr>
        <p:txBody>
          <a:bodyPr>
            <a:noAutofit/>
          </a:bodyPr>
          <a:lstStyle>
            <a:lvl1pPr marL="0" indent="0" algn="l" defTabSz="457200" rtl="0" eaLnBrk="1" latinLnBrk="0" hangingPunct="1">
              <a:lnSpc>
                <a:spcPct val="100000"/>
              </a:lnSpc>
              <a:spcBef>
                <a:spcPts val="400"/>
              </a:spcBef>
              <a:spcAft>
                <a:spcPts val="200"/>
              </a:spcAft>
              <a:buClr>
                <a:schemeClr val="tx2"/>
              </a:buClr>
              <a:buFontTx/>
              <a:buNone/>
              <a:tabLst/>
              <a:defRPr lang="en-GB" sz="2400" b="1" kern="1200" dirty="0" smtClean="0">
                <a:solidFill>
                  <a:schemeClr val="bg2"/>
                </a:solidFill>
                <a:latin typeface="+mj-lt"/>
                <a:ea typeface="+mn-ea"/>
                <a:cs typeface="+mn-cs"/>
              </a:defRPr>
            </a:lvl1pPr>
            <a:lvl2pPr marL="0" indent="0" algn="l" defTabSz="457200" rtl="0" eaLnBrk="1" latinLnBrk="0" hangingPunct="1">
              <a:lnSpc>
                <a:spcPct val="100000"/>
              </a:lnSpc>
              <a:spcBef>
                <a:spcPts val="400"/>
              </a:spcBef>
              <a:spcAft>
                <a:spcPts val="200"/>
              </a:spcAft>
              <a:buClrTx/>
              <a:buFontTx/>
              <a:buNone/>
              <a:tabLst/>
              <a:defRPr lang="en-GB" sz="2000" kern="1200" dirty="0" smtClean="0">
                <a:solidFill>
                  <a:schemeClr val="tx1"/>
                </a:solidFill>
                <a:latin typeface="+mj-lt"/>
                <a:ea typeface="+mn-ea"/>
                <a:cs typeface="+mn-cs"/>
              </a:defRPr>
            </a:lvl2pPr>
            <a:lvl3pPr marL="180975" indent="-180975" algn="l" defTabSz="457200" rtl="0" eaLnBrk="1" latinLnBrk="0" hangingPunct="1">
              <a:lnSpc>
                <a:spcPct val="100000"/>
              </a:lnSpc>
              <a:spcBef>
                <a:spcPts val="400"/>
              </a:spcBef>
              <a:spcAft>
                <a:spcPts val="200"/>
              </a:spcAft>
              <a:buClr>
                <a:schemeClr val="bg2"/>
              </a:buClr>
              <a:buFont typeface="Arial" panose="020B0604020202020204" pitchFamily="34" charset="0"/>
              <a:buChar char="•"/>
              <a:defRPr lang="en-GB" sz="2000" kern="1200" dirty="0" smtClean="0">
                <a:solidFill>
                  <a:schemeClr val="tx1"/>
                </a:solidFill>
                <a:latin typeface="+mj-lt"/>
                <a:ea typeface="+mn-ea"/>
                <a:cs typeface="+mn-cs"/>
              </a:defRPr>
            </a:lvl3pPr>
            <a:lvl4pPr marL="357188" indent="-176213" algn="l" defTabSz="457200" rtl="0" eaLnBrk="1" latinLnBrk="0" hangingPunct="1">
              <a:lnSpc>
                <a:spcPct val="100000"/>
              </a:lnSpc>
              <a:spcBef>
                <a:spcPts val="400"/>
              </a:spcBef>
              <a:spcAft>
                <a:spcPts val="200"/>
              </a:spcAft>
              <a:buFont typeface="Calibri" panose="020F0502020204030204" pitchFamily="34" charset="0"/>
              <a:buChar char="−"/>
              <a:defRPr lang="en-GB" sz="2000" kern="1200" dirty="0" smtClean="0">
                <a:solidFill>
                  <a:schemeClr val="tx1"/>
                </a:solidFill>
                <a:latin typeface="+mj-lt"/>
                <a:ea typeface="+mn-ea"/>
                <a:cs typeface="+mn-cs"/>
              </a:defRPr>
            </a:lvl4pPr>
            <a:lvl5pPr marL="539750" indent="-182563" algn="l" defTabSz="457200" rtl="0" eaLnBrk="1" latinLnBrk="0" hangingPunct="1">
              <a:lnSpc>
                <a:spcPct val="100000"/>
              </a:lnSpc>
              <a:spcBef>
                <a:spcPts val="400"/>
              </a:spcBef>
              <a:spcAft>
                <a:spcPts val="200"/>
              </a:spcAft>
              <a:buClr>
                <a:schemeClr val="tx2"/>
              </a:buClr>
              <a:buFont typeface="Arial" panose="020B0604020202020204" pitchFamily="34" charset="0"/>
              <a:buChar char="»"/>
              <a:tabLst/>
              <a:defRPr lang="en-US" sz="2000" u="none" kern="1200" dirty="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a:t>Program Design:</a:t>
            </a:r>
            <a:endParaRPr lang="en-US" sz="2000"/>
          </a:p>
          <a:p>
            <a:r>
              <a:rPr lang="en-GB" sz="2000" b="0">
                <a:solidFill>
                  <a:schemeClr val="tx1"/>
                </a:solidFill>
              </a:rPr>
              <a:t>The TEACH program has two components: the </a:t>
            </a:r>
            <a:r>
              <a:rPr lang="en-GB" sz="2000">
                <a:solidFill>
                  <a:schemeClr val="tx1"/>
                </a:solidFill>
              </a:rPr>
              <a:t>Accelerated Learning Program (ALP)</a:t>
            </a:r>
            <a:r>
              <a:rPr lang="en-GB" sz="2000" b="0">
                <a:solidFill>
                  <a:schemeClr val="tx1"/>
                </a:solidFill>
              </a:rPr>
              <a:t>,</a:t>
            </a:r>
            <a:r>
              <a:rPr lang="en-GB" sz="2000">
                <a:solidFill>
                  <a:schemeClr val="tx1"/>
                </a:solidFill>
              </a:rPr>
              <a:t> </a:t>
            </a:r>
            <a:r>
              <a:rPr lang="en-GB" sz="2000" b="0">
                <a:solidFill>
                  <a:schemeClr val="tx1"/>
                </a:solidFill>
              </a:rPr>
              <a:t>and </a:t>
            </a:r>
            <a:r>
              <a:rPr lang="en-GB" sz="2000">
                <a:solidFill>
                  <a:schemeClr val="tx1"/>
                </a:solidFill>
              </a:rPr>
              <a:t>employment skills based courses. </a:t>
            </a:r>
            <a:endParaRPr lang="en-US" sz="2000">
              <a:solidFill>
                <a:schemeClr val="tx1"/>
              </a:solidFill>
            </a:endParaRPr>
          </a:p>
          <a:p>
            <a:endParaRPr lang="en-GB" sz="2000">
              <a:solidFill>
                <a:schemeClr val="tx1"/>
              </a:solidFill>
            </a:endParaRPr>
          </a:p>
          <a:p>
            <a:r>
              <a:rPr lang="en-GB" sz="2000"/>
              <a:t>Cross cutting activities: </a:t>
            </a:r>
            <a:endParaRPr lang="en-US" sz="2000"/>
          </a:p>
        </p:txBody>
      </p:sp>
      <p:sp>
        <p:nvSpPr>
          <p:cNvPr id="17" name="Rounded Rectangle 16"/>
          <p:cNvSpPr/>
          <p:nvPr/>
        </p:nvSpPr>
        <p:spPr bwMode="auto">
          <a:xfrm>
            <a:off x="3371850" y="3657600"/>
            <a:ext cx="2438400" cy="1422400"/>
          </a:xfrm>
          <a:prstGeom prst="roundRect">
            <a:avLst/>
          </a:prstGeom>
          <a:solidFill>
            <a:srgbClr val="B1E4DC"/>
          </a:solidFill>
          <a:ln>
            <a:noFill/>
          </a:ln>
          <a:effectLst>
            <a:outerShdw blurRad="50800" dist="76200" dir="2700000" algn="tl" rotWithShape="0">
              <a:prstClr val="black">
                <a:alpha val="40000"/>
              </a:prstClr>
            </a:outerShdw>
          </a:effectLst>
        </p:spPr>
        <p:txBody>
          <a:bodyPr lIns="180000" tIns="0" rIns="180000" bIns="0" rtlCol="0" anchor="ctr"/>
          <a:lstStyle/>
          <a:p>
            <a:pPr algn="ctr"/>
            <a:r>
              <a:rPr lang="en-GB" b="1">
                <a:solidFill>
                  <a:schemeClr val="accent1"/>
                </a:solidFill>
              </a:rPr>
              <a:t>Village Support Groups</a:t>
            </a:r>
          </a:p>
        </p:txBody>
      </p:sp>
      <p:sp>
        <p:nvSpPr>
          <p:cNvPr id="18" name="Rounded Rectangle 17"/>
          <p:cNvSpPr/>
          <p:nvPr/>
        </p:nvSpPr>
        <p:spPr bwMode="auto">
          <a:xfrm>
            <a:off x="6083300" y="3657600"/>
            <a:ext cx="2438400" cy="1422400"/>
          </a:xfrm>
          <a:prstGeom prst="roundRect">
            <a:avLst/>
          </a:prstGeom>
          <a:solidFill>
            <a:srgbClr val="B1E4DC"/>
          </a:solidFill>
          <a:ln>
            <a:noFill/>
          </a:ln>
          <a:effectLst>
            <a:outerShdw blurRad="50800" dist="76200" dir="2700000" algn="tl" rotWithShape="0">
              <a:prstClr val="black">
                <a:alpha val="40000"/>
              </a:prstClr>
            </a:outerShdw>
          </a:effectLst>
        </p:spPr>
        <p:txBody>
          <a:bodyPr lIns="180000" tIns="0" rIns="180000" bIns="0" rtlCol="0" anchor="ctr"/>
          <a:lstStyle/>
          <a:p>
            <a:pPr algn="ctr"/>
            <a:r>
              <a:rPr lang="en-GB" b="1">
                <a:solidFill>
                  <a:schemeClr val="accent1"/>
                </a:solidFill>
              </a:rPr>
              <a:t>Support to Public Education Department</a:t>
            </a:r>
          </a:p>
        </p:txBody>
      </p:sp>
      <p:sp>
        <p:nvSpPr>
          <p:cNvPr id="19" name="Rounded Rectangle 18"/>
          <p:cNvSpPr/>
          <p:nvPr/>
        </p:nvSpPr>
        <p:spPr bwMode="auto">
          <a:xfrm>
            <a:off x="660400" y="3657600"/>
            <a:ext cx="2438400" cy="1422400"/>
          </a:xfrm>
          <a:prstGeom prst="roundRect">
            <a:avLst/>
          </a:prstGeom>
          <a:solidFill>
            <a:srgbClr val="B1E4DC"/>
          </a:solidFill>
          <a:ln>
            <a:noFill/>
          </a:ln>
          <a:effectLst>
            <a:outerShdw blurRad="50800" dist="76200" dir="2700000" algn="tl" rotWithShape="0">
              <a:prstClr val="black">
                <a:alpha val="40000"/>
              </a:prstClr>
            </a:outerShdw>
          </a:effectLst>
        </p:spPr>
        <p:txBody>
          <a:bodyPr lIns="180000" tIns="0" rIns="180000" bIns="0" rtlCol="0" anchor="ctr"/>
          <a:lstStyle/>
          <a:p>
            <a:pPr algn="ctr"/>
            <a:r>
              <a:rPr lang="en-GB" b="1">
                <a:solidFill>
                  <a:schemeClr val="accent1"/>
                </a:solidFill>
              </a:rPr>
              <a:t>Awareness and Outreach</a:t>
            </a:r>
          </a:p>
        </p:txBody>
      </p:sp>
    </p:spTree>
    <p:extLst>
      <p:ext uri="{BB962C8B-B14F-4D97-AF65-F5344CB8AC3E}">
        <p14:creationId xmlns:p14="http://schemas.microsoft.com/office/powerpoint/2010/main" val="1779115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7693-4470-4B8C-AF62-F832963BA509}"/>
              </a:ext>
            </a:extLst>
          </p:cNvPr>
          <p:cNvSpPr>
            <a:spLocks noGrp="1"/>
          </p:cNvSpPr>
          <p:nvPr>
            <p:ph type="ctrTitle"/>
          </p:nvPr>
        </p:nvSpPr>
        <p:spPr/>
        <p:txBody>
          <a:bodyPr>
            <a:noAutofit/>
          </a:bodyPr>
          <a:lstStyle/>
          <a:p>
            <a:pPr lvl="0"/>
            <a:r>
              <a:rPr lang="en-GB" sz="3000"/>
              <a:t>What are the potential entry points to supporting older girl adolescents (15+) in transitioning from education to gaining better jobs and transitions to adulthood in FATA (newly merged districts of KP), Sindh, and Baluchistan provinces?</a:t>
            </a:r>
            <a:br>
              <a:rPr lang="en-US" sz="3000"/>
            </a:br>
            <a:endParaRPr lang="en-US" sz="3000"/>
          </a:p>
        </p:txBody>
      </p:sp>
    </p:spTree>
    <p:extLst>
      <p:ext uri="{BB962C8B-B14F-4D97-AF65-F5344CB8AC3E}">
        <p14:creationId xmlns:p14="http://schemas.microsoft.com/office/powerpoint/2010/main" val="2891580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55600"/>
            <a:ext cx="8218488" cy="691200"/>
          </a:xfrm>
        </p:spPr>
        <p:txBody>
          <a:bodyPr/>
          <a:lstStyle/>
          <a:p>
            <a:r>
              <a:rPr lang="en-GB" dirty="0"/>
              <a:t>Entry Points to Supporting Older Girl Adolescents (15+) in Transitioning </a:t>
            </a:r>
            <a:endParaRPr lang="en-US" dirty="0"/>
          </a:p>
        </p:txBody>
      </p:sp>
      <p:sp>
        <p:nvSpPr>
          <p:cNvPr id="2" name="Content Placeholder 1"/>
          <p:cNvSpPr>
            <a:spLocks noGrp="1"/>
          </p:cNvSpPr>
          <p:nvPr>
            <p:ph sz="half" idx="13"/>
          </p:nvPr>
        </p:nvSpPr>
        <p:spPr>
          <a:xfrm>
            <a:off x="457200" y="1325366"/>
            <a:ext cx="8306656" cy="3573205"/>
          </a:xfrm>
        </p:spPr>
        <p:txBody>
          <a:bodyPr>
            <a:normAutofit lnSpcReduction="10000"/>
          </a:bodyPr>
          <a:lstStyle/>
          <a:p>
            <a:r>
              <a:rPr lang="en-GB" sz="2300" b="0" dirty="0">
                <a:solidFill>
                  <a:schemeClr val="tx1"/>
                </a:solidFill>
              </a:rPr>
              <a:t>The term ‘transition’ refers to a progressive shift in an individual’s personal or professional life.</a:t>
            </a:r>
          </a:p>
          <a:p>
            <a:r>
              <a:rPr lang="en-US" sz="2300" b="0" dirty="0">
                <a:solidFill>
                  <a:schemeClr val="tx1"/>
                </a:solidFill>
              </a:rPr>
              <a:t> </a:t>
            </a:r>
            <a:r>
              <a:rPr lang="en-GB" sz="2300" b="0" dirty="0">
                <a:solidFill>
                  <a:schemeClr val="tx1"/>
                </a:solidFill>
              </a:rPr>
              <a:t>A successful transition therefore, is one where an individual is capable of taking a step forward towards realising her potential. </a:t>
            </a:r>
          </a:p>
          <a:p>
            <a:endParaRPr lang="en-GB" sz="800" b="0" dirty="0">
              <a:solidFill>
                <a:schemeClr val="tx1"/>
              </a:solidFill>
            </a:endParaRPr>
          </a:p>
          <a:p>
            <a:r>
              <a:rPr lang="en-GB" sz="2300" b="0" dirty="0">
                <a:solidFill>
                  <a:schemeClr val="tx1"/>
                </a:solidFill>
              </a:rPr>
              <a:t>There are </a:t>
            </a:r>
            <a:r>
              <a:rPr lang="en-GB" sz="2300" dirty="0">
                <a:solidFill>
                  <a:schemeClr val="tx1"/>
                </a:solidFill>
              </a:rPr>
              <a:t>two key indicators </a:t>
            </a:r>
            <a:r>
              <a:rPr lang="en-GB" sz="2300" b="0" dirty="0">
                <a:solidFill>
                  <a:schemeClr val="tx1"/>
                </a:solidFill>
              </a:rPr>
              <a:t>of successful transitions, in the context of </a:t>
            </a:r>
            <a:r>
              <a:rPr lang="en-GB" sz="2300" b="0">
                <a:solidFill>
                  <a:schemeClr val="tx1"/>
                </a:solidFill>
              </a:rPr>
              <a:t>this presentation. </a:t>
            </a:r>
            <a:endParaRPr lang="en-GB" sz="2300" b="0" dirty="0">
              <a:solidFill>
                <a:schemeClr val="tx1"/>
              </a:solidFill>
            </a:endParaRPr>
          </a:p>
          <a:p>
            <a:pPr marL="342900" indent="-342900">
              <a:buClr>
                <a:schemeClr val="bg2"/>
              </a:buClr>
              <a:buFont typeface="Arial" panose="020B0604020202020204" pitchFamily="34" charset="0"/>
              <a:buChar char="•"/>
            </a:pPr>
            <a:r>
              <a:rPr lang="en-GB" sz="2300" dirty="0">
                <a:solidFill>
                  <a:schemeClr val="tx1"/>
                </a:solidFill>
              </a:rPr>
              <a:t>Access to better jobs and new economic opportunities for adolescents. </a:t>
            </a:r>
          </a:p>
          <a:p>
            <a:pPr marL="342900" indent="-342900">
              <a:buClr>
                <a:schemeClr val="bg2"/>
              </a:buClr>
              <a:buFont typeface="Arial" panose="020B0604020202020204" pitchFamily="34" charset="0"/>
              <a:buChar char="•"/>
            </a:pPr>
            <a:r>
              <a:rPr lang="en-GB" sz="2300" dirty="0">
                <a:solidFill>
                  <a:schemeClr val="tx1"/>
                </a:solidFill>
              </a:rPr>
              <a:t>Enhanced agency of girls and young women.</a:t>
            </a:r>
            <a:r>
              <a:rPr lang="en-US" sz="2300" dirty="0">
                <a:solidFill>
                  <a:schemeClr val="tx1"/>
                </a:solidFill>
              </a:rPr>
              <a:t>   </a:t>
            </a:r>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683000" cy="365125"/>
          </a:xfrm>
        </p:spPr>
        <p:txBody>
          <a:bodyPr/>
          <a:lstStyle/>
          <a:p>
            <a:endParaRPr lang="en-US"/>
          </a:p>
          <a:p>
            <a:fld id="{4FD9013D-92AD-C643-96A8-EBFE9D29F7C2}" type="slidenum">
              <a:rPr lang="en-US" b="1" smtClean="0"/>
              <a:pPr/>
              <a:t>12</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4" name="Rounded Rectangle 3"/>
          <p:cNvSpPr/>
          <p:nvPr/>
        </p:nvSpPr>
        <p:spPr bwMode="auto">
          <a:xfrm>
            <a:off x="457200" y="5102204"/>
            <a:ext cx="8218488" cy="880585"/>
          </a:xfrm>
          <a:prstGeom prst="roundRect">
            <a:avLst/>
          </a:prstGeom>
          <a:solidFill>
            <a:schemeClr val="bg2">
              <a:alpha val="79000"/>
            </a:schemeClr>
          </a:solidFill>
          <a:ln>
            <a:noFill/>
          </a:ln>
        </p:spPr>
        <p:txBody>
          <a:bodyPr lIns="0" tIns="0" rIns="0" bIns="0" rtlCol="0" anchor="ctr"/>
          <a:lstStyle/>
          <a:p>
            <a:pPr algn="ctr"/>
            <a:endParaRPr lang="en-GB"/>
          </a:p>
        </p:txBody>
      </p:sp>
      <p:sp>
        <p:nvSpPr>
          <p:cNvPr id="6" name="TextBox 5"/>
          <p:cNvSpPr txBox="1"/>
          <p:nvPr/>
        </p:nvSpPr>
        <p:spPr>
          <a:xfrm>
            <a:off x="666206" y="5255765"/>
            <a:ext cx="8009482" cy="923330"/>
          </a:xfrm>
          <a:prstGeom prst="rect">
            <a:avLst/>
          </a:prstGeom>
          <a:noFill/>
        </p:spPr>
        <p:txBody>
          <a:bodyPr wrap="square" rtlCol="0">
            <a:spAutoFit/>
          </a:bodyPr>
          <a:lstStyle/>
          <a:p>
            <a:pPr algn="ctr"/>
            <a:r>
              <a:rPr lang="en-GB" b="1" dirty="0">
                <a:solidFill>
                  <a:schemeClr val="bg1"/>
                </a:solidFill>
              </a:rPr>
              <a:t>It is important to note that the onus for ensuring both these outcomes cannot be entirely on the individual. </a:t>
            </a:r>
            <a:endParaRPr lang="en-US" b="1" dirty="0">
              <a:solidFill>
                <a:schemeClr val="bg1"/>
              </a:solidFill>
            </a:endParaRPr>
          </a:p>
          <a:p>
            <a:pPr algn="ctr"/>
            <a:endParaRPr lang="en-GB" b="1" dirty="0">
              <a:solidFill>
                <a:schemeClr val="bg1"/>
              </a:solidFill>
            </a:endParaRPr>
          </a:p>
        </p:txBody>
      </p:sp>
    </p:spTree>
    <p:extLst>
      <p:ext uri="{BB962C8B-B14F-4D97-AF65-F5344CB8AC3E}">
        <p14:creationId xmlns:p14="http://schemas.microsoft.com/office/powerpoint/2010/main" val="200645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55600"/>
            <a:ext cx="8218488" cy="691200"/>
          </a:xfrm>
        </p:spPr>
        <p:txBody>
          <a:bodyPr/>
          <a:lstStyle/>
          <a:p>
            <a:r>
              <a:rPr lang="en-US"/>
              <a:t>Challenges to Transition Pathways</a:t>
            </a:r>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657600" cy="365125"/>
          </a:xfrm>
        </p:spPr>
        <p:txBody>
          <a:bodyPr/>
          <a:lstStyle/>
          <a:p>
            <a:endParaRPr lang="en-US" dirty="0"/>
          </a:p>
          <a:p>
            <a:fld id="{4FD9013D-92AD-C643-96A8-EBFE9D29F7C2}" type="slidenum">
              <a:rPr lang="en-US" b="1" smtClean="0"/>
              <a:pPr/>
              <a:t>13</a:t>
            </a:fld>
            <a:r>
              <a:rPr lang="en-US" b="1" dirty="0"/>
              <a:t> </a:t>
            </a:r>
            <a:r>
              <a:rPr lang="en-GB" dirty="0">
                <a:solidFill>
                  <a:schemeClr val="bg2"/>
                </a:solidFill>
              </a:rPr>
              <a:t>|</a:t>
            </a:r>
            <a:r>
              <a:rPr lang="en-GB" dirty="0"/>
              <a:t> </a:t>
            </a:r>
            <a:r>
              <a:rPr lang="en-GB" dirty="0">
                <a:solidFill>
                  <a:schemeClr val="accent1"/>
                </a:solidFill>
              </a:rPr>
              <a:t>Transitions to the Labour Market within Girls Education Challenge </a:t>
            </a:r>
            <a:endParaRPr lang="en-GB" dirty="0"/>
          </a:p>
        </p:txBody>
      </p:sp>
      <p:sp>
        <p:nvSpPr>
          <p:cNvPr id="6" name="Rectangle 5"/>
          <p:cNvSpPr/>
          <p:nvPr/>
        </p:nvSpPr>
        <p:spPr>
          <a:xfrm>
            <a:off x="457200" y="1150479"/>
            <a:ext cx="8218488" cy="646331"/>
          </a:xfrm>
          <a:prstGeom prst="rect">
            <a:avLst/>
          </a:prstGeom>
        </p:spPr>
        <p:txBody>
          <a:bodyPr wrap="square">
            <a:spAutoFit/>
          </a:bodyPr>
          <a:lstStyle/>
          <a:p>
            <a:r>
              <a:rPr lang="en-GB" dirty="0"/>
              <a:t>Older adolescent girls in these provinces face four key challenges which could hinder their transition pathways:</a:t>
            </a:r>
            <a:endParaRPr lang="en-US" dirty="0"/>
          </a:p>
        </p:txBody>
      </p:sp>
      <p:sp>
        <p:nvSpPr>
          <p:cNvPr id="7" name="Rectangle 6"/>
          <p:cNvSpPr/>
          <p:nvPr/>
        </p:nvSpPr>
        <p:spPr>
          <a:xfrm>
            <a:off x="457200" y="1721616"/>
            <a:ext cx="8218488" cy="1477328"/>
          </a:xfrm>
          <a:prstGeom prst="rect">
            <a:avLst/>
          </a:prstGeom>
        </p:spPr>
        <p:txBody>
          <a:bodyPr wrap="square">
            <a:spAutoFit/>
          </a:bodyPr>
          <a:lstStyle/>
          <a:p>
            <a:pPr marL="285750" lvl="0" indent="-285750">
              <a:buFont typeface="Arial" charset="0"/>
              <a:buChar char="•"/>
            </a:pPr>
            <a:r>
              <a:rPr lang="en-GB" b="1" dirty="0"/>
              <a:t>skills gaps</a:t>
            </a:r>
          </a:p>
          <a:p>
            <a:pPr marL="285750" lvl="0" indent="-285750">
              <a:buFont typeface="Arial" charset="0"/>
              <a:buChar char="•"/>
            </a:pPr>
            <a:r>
              <a:rPr lang="en-GB" b="1" dirty="0"/>
              <a:t>information gaps</a:t>
            </a:r>
          </a:p>
          <a:p>
            <a:pPr marL="285750" lvl="0" indent="-285750">
              <a:buFont typeface="Arial" charset="0"/>
              <a:buChar char="•"/>
            </a:pPr>
            <a:r>
              <a:rPr lang="en-GB" b="1" dirty="0"/>
              <a:t>aspiration gaps</a:t>
            </a:r>
          </a:p>
          <a:p>
            <a:pPr marL="285750" lvl="0" indent="-285750">
              <a:buFont typeface="Arial" charset="0"/>
              <a:buChar char="•"/>
            </a:pPr>
            <a:r>
              <a:rPr lang="en-GB" b="1" dirty="0"/>
              <a:t>adverse social norms</a:t>
            </a:r>
          </a:p>
          <a:p>
            <a:pPr lvl="0"/>
            <a:r>
              <a:rPr lang="en-GB" dirty="0"/>
              <a:t> </a:t>
            </a:r>
          </a:p>
        </p:txBody>
      </p:sp>
      <p:sp>
        <p:nvSpPr>
          <p:cNvPr id="8" name="Rectangle 7"/>
          <p:cNvSpPr/>
          <p:nvPr/>
        </p:nvSpPr>
        <p:spPr>
          <a:xfrm rot="10800000" flipV="1">
            <a:off x="535329" y="2847404"/>
            <a:ext cx="7457965" cy="646331"/>
          </a:xfrm>
          <a:prstGeom prst="rect">
            <a:avLst/>
          </a:prstGeom>
        </p:spPr>
        <p:txBody>
          <a:bodyPr wrap="square">
            <a:spAutoFit/>
          </a:bodyPr>
          <a:lstStyle/>
          <a:p>
            <a:pPr lvl="0"/>
            <a:r>
              <a:rPr lang="en-GB" b="1" dirty="0"/>
              <a:t>There are three key entry points</a:t>
            </a:r>
            <a:r>
              <a:rPr lang="en-GB" dirty="0"/>
              <a:t>, to support older adolescent girls to make successful transitions</a:t>
            </a:r>
          </a:p>
        </p:txBody>
      </p:sp>
      <p:sp>
        <p:nvSpPr>
          <p:cNvPr id="2" name="Rounded Rectangle 1"/>
          <p:cNvSpPr/>
          <p:nvPr/>
        </p:nvSpPr>
        <p:spPr bwMode="auto">
          <a:xfrm>
            <a:off x="457200" y="3581030"/>
            <a:ext cx="1232704" cy="856527"/>
          </a:xfrm>
          <a:prstGeom prst="roundRect">
            <a:avLst/>
          </a:prstGeom>
          <a:solidFill>
            <a:schemeClr val="bg2"/>
          </a:solidFill>
          <a:ln>
            <a:noFill/>
          </a:ln>
        </p:spPr>
        <p:txBody>
          <a:bodyPr lIns="0" tIns="0" rIns="0" bIns="0" rtlCol="0" anchor="ctr"/>
          <a:lstStyle/>
          <a:p>
            <a:pPr algn="ctr"/>
            <a:endParaRPr lang="en-GB"/>
          </a:p>
        </p:txBody>
      </p:sp>
      <p:sp>
        <p:nvSpPr>
          <p:cNvPr id="4" name="Pentagon 3"/>
          <p:cNvSpPr/>
          <p:nvPr/>
        </p:nvSpPr>
        <p:spPr bwMode="auto">
          <a:xfrm>
            <a:off x="1851949" y="3581030"/>
            <a:ext cx="4514127" cy="856527"/>
          </a:xfrm>
          <a:prstGeom prst="homePlate">
            <a:avLst/>
          </a:prstGeom>
          <a:noFill/>
          <a:ln w="25400">
            <a:solidFill>
              <a:schemeClr val="bg2"/>
            </a:solidFill>
          </a:ln>
        </p:spPr>
        <p:txBody>
          <a:bodyPr lIns="0" tIns="0" rIns="0" bIns="0" rtlCol="0" anchor="ctr"/>
          <a:lstStyle/>
          <a:p>
            <a:pPr algn="ctr"/>
            <a:endParaRPr lang="en-GB"/>
          </a:p>
        </p:txBody>
      </p:sp>
      <p:sp>
        <p:nvSpPr>
          <p:cNvPr id="9" name="TextBox 8"/>
          <p:cNvSpPr txBox="1"/>
          <p:nvPr/>
        </p:nvSpPr>
        <p:spPr>
          <a:xfrm>
            <a:off x="535329" y="3740091"/>
            <a:ext cx="1076446" cy="523220"/>
          </a:xfrm>
          <a:prstGeom prst="rect">
            <a:avLst/>
          </a:prstGeom>
          <a:noFill/>
        </p:spPr>
        <p:txBody>
          <a:bodyPr wrap="square" rtlCol="0">
            <a:spAutoFit/>
          </a:bodyPr>
          <a:lstStyle/>
          <a:p>
            <a:pPr algn="ctr"/>
            <a:r>
              <a:rPr lang="en-GB" sz="1400" b="1" dirty="0">
                <a:solidFill>
                  <a:schemeClr val="bg1"/>
                </a:solidFill>
              </a:rPr>
              <a:t>Individual level</a:t>
            </a:r>
          </a:p>
        </p:txBody>
      </p:sp>
      <p:sp>
        <p:nvSpPr>
          <p:cNvPr id="11" name="Rounded Rectangle 10"/>
          <p:cNvSpPr/>
          <p:nvPr/>
        </p:nvSpPr>
        <p:spPr bwMode="auto">
          <a:xfrm>
            <a:off x="457200" y="4509351"/>
            <a:ext cx="1232704" cy="856527"/>
          </a:xfrm>
          <a:prstGeom prst="roundRect">
            <a:avLst/>
          </a:prstGeom>
          <a:solidFill>
            <a:schemeClr val="bg2"/>
          </a:solidFill>
          <a:ln>
            <a:noFill/>
          </a:ln>
        </p:spPr>
        <p:txBody>
          <a:bodyPr lIns="0" tIns="0" rIns="0" bIns="0" rtlCol="0" anchor="ctr"/>
          <a:lstStyle/>
          <a:p>
            <a:pPr algn="ctr"/>
            <a:endParaRPr lang="en-GB"/>
          </a:p>
        </p:txBody>
      </p:sp>
      <p:sp>
        <p:nvSpPr>
          <p:cNvPr id="12" name="Rounded Rectangle 11"/>
          <p:cNvSpPr/>
          <p:nvPr/>
        </p:nvSpPr>
        <p:spPr bwMode="auto">
          <a:xfrm>
            <a:off x="457200" y="5437672"/>
            <a:ext cx="1232704" cy="856527"/>
          </a:xfrm>
          <a:prstGeom prst="roundRect">
            <a:avLst/>
          </a:prstGeom>
          <a:solidFill>
            <a:schemeClr val="bg2"/>
          </a:solidFill>
          <a:ln>
            <a:noFill/>
          </a:ln>
        </p:spPr>
        <p:txBody>
          <a:bodyPr lIns="0" tIns="0" rIns="0" bIns="0" rtlCol="0" anchor="ctr"/>
          <a:lstStyle/>
          <a:p>
            <a:pPr algn="ctr"/>
            <a:endParaRPr lang="en-GB"/>
          </a:p>
        </p:txBody>
      </p:sp>
      <p:sp>
        <p:nvSpPr>
          <p:cNvPr id="13" name="TextBox 12"/>
          <p:cNvSpPr txBox="1"/>
          <p:nvPr/>
        </p:nvSpPr>
        <p:spPr>
          <a:xfrm>
            <a:off x="1851950" y="3616980"/>
            <a:ext cx="4259484" cy="769441"/>
          </a:xfrm>
          <a:prstGeom prst="rect">
            <a:avLst/>
          </a:prstGeom>
          <a:noFill/>
        </p:spPr>
        <p:txBody>
          <a:bodyPr wrap="square" rtlCol="0">
            <a:spAutoFit/>
          </a:bodyPr>
          <a:lstStyle/>
          <a:p>
            <a:pPr marL="171450" indent="-171450">
              <a:buFont typeface="Arial" charset="0"/>
              <a:buChar char="•"/>
            </a:pPr>
            <a:r>
              <a:rPr lang="en-GB" sz="1100" dirty="0"/>
              <a:t>Enhancing access to education and training</a:t>
            </a:r>
          </a:p>
          <a:p>
            <a:pPr marL="171450" indent="-171450">
              <a:buFont typeface="Arial" charset="0"/>
              <a:buChar char="•"/>
            </a:pPr>
            <a:r>
              <a:rPr lang="en-GB" sz="1100" dirty="0"/>
              <a:t>Outreach to motivate girls to learn</a:t>
            </a:r>
          </a:p>
          <a:p>
            <a:pPr marL="171450" indent="-171450">
              <a:buFont typeface="Arial" charset="0"/>
              <a:buChar char="•"/>
            </a:pPr>
            <a:r>
              <a:rPr lang="en-GB" sz="1100" dirty="0"/>
              <a:t>Coaching and mentorship support to improve learning outcomes and transitions</a:t>
            </a:r>
          </a:p>
        </p:txBody>
      </p:sp>
      <p:sp>
        <p:nvSpPr>
          <p:cNvPr id="15" name="TextBox 14"/>
          <p:cNvSpPr txBox="1"/>
          <p:nvPr/>
        </p:nvSpPr>
        <p:spPr>
          <a:xfrm>
            <a:off x="535329" y="4688770"/>
            <a:ext cx="1076446" cy="523220"/>
          </a:xfrm>
          <a:prstGeom prst="rect">
            <a:avLst/>
          </a:prstGeom>
          <a:noFill/>
        </p:spPr>
        <p:txBody>
          <a:bodyPr wrap="square" rtlCol="0">
            <a:spAutoFit/>
          </a:bodyPr>
          <a:lstStyle/>
          <a:p>
            <a:pPr algn="ctr"/>
            <a:r>
              <a:rPr lang="en-GB" sz="1400" b="1">
                <a:solidFill>
                  <a:schemeClr val="bg1"/>
                </a:solidFill>
              </a:rPr>
              <a:t>Peer to peer</a:t>
            </a:r>
          </a:p>
        </p:txBody>
      </p:sp>
      <p:sp>
        <p:nvSpPr>
          <p:cNvPr id="16" name="TextBox 15"/>
          <p:cNvSpPr txBox="1"/>
          <p:nvPr/>
        </p:nvSpPr>
        <p:spPr>
          <a:xfrm>
            <a:off x="496264" y="5678470"/>
            <a:ext cx="1154575" cy="307777"/>
          </a:xfrm>
          <a:prstGeom prst="rect">
            <a:avLst/>
          </a:prstGeom>
          <a:noFill/>
        </p:spPr>
        <p:txBody>
          <a:bodyPr wrap="square" rtlCol="0">
            <a:spAutoFit/>
          </a:bodyPr>
          <a:lstStyle/>
          <a:p>
            <a:pPr algn="ctr"/>
            <a:r>
              <a:rPr lang="en-GB" sz="1400" b="1">
                <a:solidFill>
                  <a:schemeClr val="bg1"/>
                </a:solidFill>
              </a:rPr>
              <a:t>Institutional</a:t>
            </a:r>
          </a:p>
        </p:txBody>
      </p:sp>
      <p:sp>
        <p:nvSpPr>
          <p:cNvPr id="17" name="Rounded Rectangle 16"/>
          <p:cNvSpPr/>
          <p:nvPr/>
        </p:nvSpPr>
        <p:spPr bwMode="auto">
          <a:xfrm>
            <a:off x="6528119" y="3532924"/>
            <a:ext cx="2147569" cy="2619389"/>
          </a:xfrm>
          <a:prstGeom prst="roundRect">
            <a:avLst/>
          </a:prstGeom>
          <a:solidFill>
            <a:srgbClr val="80AF97">
              <a:alpha val="39000"/>
            </a:srgbClr>
          </a:solidFill>
          <a:ln w="38100">
            <a:noFill/>
          </a:ln>
        </p:spPr>
        <p:txBody>
          <a:bodyPr lIns="0" tIns="0" rIns="0" bIns="0" rtlCol="0" anchor="ctr"/>
          <a:lstStyle/>
          <a:p>
            <a:pPr algn="ctr"/>
            <a:endParaRPr lang="en-GB"/>
          </a:p>
        </p:txBody>
      </p:sp>
      <p:sp>
        <p:nvSpPr>
          <p:cNvPr id="18" name="TextBox 17"/>
          <p:cNvSpPr txBox="1"/>
          <p:nvPr/>
        </p:nvSpPr>
        <p:spPr>
          <a:xfrm>
            <a:off x="6832186" y="3616980"/>
            <a:ext cx="1539433" cy="2431435"/>
          </a:xfrm>
          <a:prstGeom prst="rect">
            <a:avLst/>
          </a:prstGeom>
          <a:noFill/>
        </p:spPr>
        <p:txBody>
          <a:bodyPr wrap="square" rtlCol="0">
            <a:spAutoFit/>
          </a:bodyPr>
          <a:lstStyle/>
          <a:p>
            <a:pPr algn="ctr"/>
            <a:r>
              <a:rPr lang="en-GB" b="1" dirty="0"/>
              <a:t>Successful transitions</a:t>
            </a:r>
          </a:p>
          <a:p>
            <a:pPr algn="ctr"/>
            <a:endParaRPr lang="en-GB" b="1" dirty="0"/>
          </a:p>
          <a:p>
            <a:pPr algn="ctr"/>
            <a:r>
              <a:rPr lang="en-GB" sz="1400" b="1" dirty="0"/>
              <a:t>Enhanced agency of adolescents and girls</a:t>
            </a:r>
          </a:p>
          <a:p>
            <a:pPr algn="ctr"/>
            <a:endParaRPr lang="en-GB" sz="1400" b="1" dirty="0"/>
          </a:p>
          <a:p>
            <a:pPr algn="ctr"/>
            <a:r>
              <a:rPr lang="en-GB" sz="1400" b="1" dirty="0"/>
              <a:t>Enhanced access to economic opportunities</a:t>
            </a:r>
          </a:p>
        </p:txBody>
      </p:sp>
      <p:sp>
        <p:nvSpPr>
          <p:cNvPr id="19" name="Pentagon 18"/>
          <p:cNvSpPr/>
          <p:nvPr/>
        </p:nvSpPr>
        <p:spPr bwMode="auto">
          <a:xfrm>
            <a:off x="1851948" y="4509350"/>
            <a:ext cx="4514127" cy="856527"/>
          </a:xfrm>
          <a:prstGeom prst="homePlate">
            <a:avLst/>
          </a:prstGeom>
          <a:noFill/>
          <a:ln w="25400">
            <a:solidFill>
              <a:schemeClr val="bg2"/>
            </a:solidFill>
          </a:ln>
        </p:spPr>
        <p:txBody>
          <a:bodyPr lIns="0" tIns="0" rIns="0" bIns="0" rtlCol="0" anchor="ctr"/>
          <a:lstStyle/>
          <a:p>
            <a:pPr algn="ctr"/>
            <a:endParaRPr lang="en-GB"/>
          </a:p>
        </p:txBody>
      </p:sp>
      <p:sp>
        <p:nvSpPr>
          <p:cNvPr id="20" name="TextBox 19"/>
          <p:cNvSpPr txBox="1"/>
          <p:nvPr/>
        </p:nvSpPr>
        <p:spPr>
          <a:xfrm>
            <a:off x="1851950" y="4525850"/>
            <a:ext cx="4259484" cy="769441"/>
          </a:xfrm>
          <a:prstGeom prst="rect">
            <a:avLst/>
          </a:prstGeom>
          <a:noFill/>
        </p:spPr>
        <p:txBody>
          <a:bodyPr wrap="square" rtlCol="0">
            <a:spAutoFit/>
          </a:bodyPr>
          <a:lstStyle/>
          <a:p>
            <a:pPr marL="171450" indent="-171450">
              <a:buFont typeface="Arial" charset="0"/>
              <a:buChar char="•"/>
            </a:pPr>
            <a:r>
              <a:rPr lang="en-GB" sz="1100"/>
              <a:t>Peer learning support</a:t>
            </a:r>
          </a:p>
          <a:p>
            <a:pPr marL="171450" indent="-171450">
              <a:buFont typeface="Arial" charset="0"/>
              <a:buChar char="•"/>
            </a:pPr>
            <a:r>
              <a:rPr lang="en-GB" sz="1100"/>
              <a:t>Safe spaces for girls to communicate and interact</a:t>
            </a:r>
          </a:p>
          <a:p>
            <a:pPr marL="171450" indent="-171450">
              <a:buFont typeface="Arial" charset="0"/>
              <a:buChar char="•"/>
            </a:pPr>
            <a:r>
              <a:rPr lang="en-GB" sz="1100"/>
              <a:t>Peer networks to connect adolescent girls to new economic opportunities </a:t>
            </a:r>
          </a:p>
        </p:txBody>
      </p:sp>
      <p:sp>
        <p:nvSpPr>
          <p:cNvPr id="21" name="Pentagon 20"/>
          <p:cNvSpPr/>
          <p:nvPr/>
        </p:nvSpPr>
        <p:spPr bwMode="auto">
          <a:xfrm>
            <a:off x="1851948" y="5440951"/>
            <a:ext cx="4514127" cy="856527"/>
          </a:xfrm>
          <a:prstGeom prst="homePlate">
            <a:avLst/>
          </a:prstGeom>
          <a:noFill/>
          <a:ln w="25400">
            <a:solidFill>
              <a:schemeClr val="bg2"/>
            </a:solidFill>
          </a:ln>
        </p:spPr>
        <p:txBody>
          <a:bodyPr lIns="0" tIns="0" rIns="0" bIns="0" rtlCol="0" anchor="ctr"/>
          <a:lstStyle/>
          <a:p>
            <a:pPr algn="ctr"/>
            <a:endParaRPr lang="en-GB"/>
          </a:p>
        </p:txBody>
      </p:sp>
      <p:sp>
        <p:nvSpPr>
          <p:cNvPr id="22" name="TextBox 21"/>
          <p:cNvSpPr txBox="1"/>
          <p:nvPr/>
        </p:nvSpPr>
        <p:spPr>
          <a:xfrm>
            <a:off x="1851947" y="5532276"/>
            <a:ext cx="4259484" cy="600164"/>
          </a:xfrm>
          <a:prstGeom prst="rect">
            <a:avLst/>
          </a:prstGeom>
          <a:noFill/>
        </p:spPr>
        <p:txBody>
          <a:bodyPr wrap="square" rtlCol="0">
            <a:spAutoFit/>
          </a:bodyPr>
          <a:lstStyle/>
          <a:p>
            <a:pPr marL="171450" indent="-171450">
              <a:buFont typeface="Arial" charset="0"/>
              <a:buChar char="•"/>
            </a:pPr>
            <a:r>
              <a:rPr lang="en-GB" sz="1100" dirty="0"/>
              <a:t>Family and community based organisations for girls/women, by girls</a:t>
            </a:r>
          </a:p>
          <a:p>
            <a:pPr marL="171450" indent="-171450">
              <a:buFont typeface="Arial" charset="0"/>
              <a:buChar char="•"/>
            </a:pPr>
            <a:r>
              <a:rPr lang="en-GB" sz="1100" dirty="0"/>
              <a:t>Education/training institutions </a:t>
            </a:r>
          </a:p>
          <a:p>
            <a:pPr marL="171450" indent="-171450">
              <a:buFont typeface="Arial" charset="0"/>
              <a:buChar char="•"/>
            </a:pPr>
            <a:r>
              <a:rPr lang="en-GB" sz="1100" dirty="0"/>
              <a:t>Local government </a:t>
            </a:r>
          </a:p>
        </p:txBody>
      </p:sp>
    </p:spTree>
    <p:extLst>
      <p:ext uri="{BB962C8B-B14F-4D97-AF65-F5344CB8AC3E}">
        <p14:creationId xmlns:p14="http://schemas.microsoft.com/office/powerpoint/2010/main" val="2032002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7693-4470-4B8C-AF62-F832963BA509}"/>
              </a:ext>
            </a:extLst>
          </p:cNvPr>
          <p:cNvSpPr>
            <a:spLocks noGrp="1"/>
          </p:cNvSpPr>
          <p:nvPr>
            <p:ph type="ctrTitle"/>
          </p:nvPr>
        </p:nvSpPr>
        <p:spPr>
          <a:xfrm>
            <a:off x="1168177" y="2601041"/>
            <a:ext cx="6883847" cy="741518"/>
          </a:xfrm>
        </p:spPr>
        <p:txBody>
          <a:bodyPr>
            <a:noAutofit/>
          </a:bodyPr>
          <a:lstStyle/>
          <a:p>
            <a:pPr lvl="0"/>
            <a:r>
              <a:rPr lang="en-GB" sz="3200"/>
              <a:t>How can the design of Closing the Gap and TEACH be strengthened to maximise the potential for transformative and sustainable outcomes for girl’s/women’s economic empowerment?</a:t>
            </a:r>
            <a:endParaRPr lang="en-US" sz="3200"/>
          </a:p>
        </p:txBody>
      </p:sp>
    </p:spTree>
    <p:extLst>
      <p:ext uri="{BB962C8B-B14F-4D97-AF65-F5344CB8AC3E}">
        <p14:creationId xmlns:p14="http://schemas.microsoft.com/office/powerpoint/2010/main" val="353359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89417"/>
            <a:ext cx="8218488" cy="691200"/>
          </a:xfrm>
        </p:spPr>
        <p:txBody>
          <a:bodyPr/>
          <a:lstStyle/>
          <a:p>
            <a:r>
              <a:rPr lang="en-GB" sz="2600" dirty="0"/>
              <a:t>Overview of Existing Program Design Elements Contributing to Economic Empowerment of Adolescent Girls: </a:t>
            </a:r>
            <a:endParaRPr lang="en-US" sz="2600" dirty="0"/>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670300" cy="365125"/>
          </a:xfrm>
        </p:spPr>
        <p:txBody>
          <a:bodyPr/>
          <a:lstStyle/>
          <a:p>
            <a:endParaRPr lang="en-US"/>
          </a:p>
          <a:p>
            <a:fld id="{4FD9013D-92AD-C643-96A8-EBFE9D29F7C2}" type="slidenum">
              <a:rPr lang="en-US" b="1" smtClean="0"/>
              <a:pPr/>
              <a:t>15</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4" name="Rectangle 3"/>
          <p:cNvSpPr/>
          <p:nvPr/>
        </p:nvSpPr>
        <p:spPr bwMode="auto">
          <a:xfrm>
            <a:off x="342900" y="1529690"/>
            <a:ext cx="2800350" cy="4591710"/>
          </a:xfrm>
          <a:prstGeom prst="rect">
            <a:avLst/>
          </a:prstGeom>
          <a:solidFill>
            <a:schemeClr val="bg2">
              <a:alpha val="30000"/>
            </a:schemeClr>
          </a:solidFill>
          <a:ln w="25400">
            <a:noFill/>
          </a:ln>
        </p:spPr>
        <p:txBody>
          <a:bodyPr lIns="0" tIns="0" rIns="0" bIns="0" rtlCol="0" anchor="ctr"/>
          <a:lstStyle/>
          <a:p>
            <a:pPr algn="ctr"/>
            <a:endParaRPr lang="en-GB">
              <a:solidFill>
                <a:schemeClr val="bg1"/>
              </a:solidFill>
            </a:endParaRPr>
          </a:p>
        </p:txBody>
      </p:sp>
      <p:sp>
        <p:nvSpPr>
          <p:cNvPr id="12" name="TextBox 11"/>
          <p:cNvSpPr txBox="1"/>
          <p:nvPr/>
        </p:nvSpPr>
        <p:spPr>
          <a:xfrm>
            <a:off x="527050" y="1600970"/>
            <a:ext cx="2324100" cy="923330"/>
          </a:xfrm>
          <a:prstGeom prst="rect">
            <a:avLst/>
          </a:prstGeom>
          <a:noFill/>
        </p:spPr>
        <p:txBody>
          <a:bodyPr wrap="square" rtlCol="0">
            <a:spAutoFit/>
          </a:bodyPr>
          <a:lstStyle/>
          <a:p>
            <a:pPr algn="ctr"/>
            <a:r>
              <a:rPr lang="en-GB" b="1">
                <a:solidFill>
                  <a:schemeClr val="accent1"/>
                </a:solidFill>
              </a:rPr>
              <a:t>Tackling adverse norms and promoting positive role models </a:t>
            </a:r>
          </a:p>
        </p:txBody>
      </p:sp>
      <p:sp>
        <p:nvSpPr>
          <p:cNvPr id="13" name="Rectangle 12"/>
          <p:cNvSpPr/>
          <p:nvPr/>
        </p:nvSpPr>
        <p:spPr bwMode="auto">
          <a:xfrm>
            <a:off x="3219450" y="1529690"/>
            <a:ext cx="2800350" cy="4591710"/>
          </a:xfrm>
          <a:prstGeom prst="rect">
            <a:avLst/>
          </a:prstGeom>
          <a:solidFill>
            <a:schemeClr val="bg2">
              <a:alpha val="50000"/>
            </a:schemeClr>
          </a:solidFill>
          <a:ln w="25400">
            <a:noFill/>
          </a:ln>
        </p:spPr>
        <p:txBody>
          <a:bodyPr lIns="0" tIns="0" rIns="0" bIns="0" rtlCol="0" anchor="ctr"/>
          <a:lstStyle/>
          <a:p>
            <a:pPr algn="ctr"/>
            <a:endParaRPr lang="en-GB">
              <a:solidFill>
                <a:schemeClr val="bg1"/>
              </a:solidFill>
            </a:endParaRPr>
          </a:p>
        </p:txBody>
      </p:sp>
      <p:sp>
        <p:nvSpPr>
          <p:cNvPr id="14" name="Rectangle 13"/>
          <p:cNvSpPr/>
          <p:nvPr/>
        </p:nvSpPr>
        <p:spPr bwMode="auto">
          <a:xfrm>
            <a:off x="6096000" y="1529690"/>
            <a:ext cx="2768600" cy="4591710"/>
          </a:xfrm>
          <a:prstGeom prst="rect">
            <a:avLst/>
          </a:prstGeom>
          <a:solidFill>
            <a:schemeClr val="bg2">
              <a:alpha val="76000"/>
            </a:schemeClr>
          </a:solidFill>
          <a:ln w="25400">
            <a:noFill/>
          </a:ln>
        </p:spPr>
        <p:txBody>
          <a:bodyPr lIns="0" tIns="0" rIns="0" bIns="0" rtlCol="0" anchor="ctr"/>
          <a:lstStyle/>
          <a:p>
            <a:pPr algn="ctr"/>
            <a:endParaRPr lang="en-GB">
              <a:solidFill>
                <a:schemeClr val="bg1"/>
              </a:solidFill>
            </a:endParaRPr>
          </a:p>
        </p:txBody>
      </p:sp>
      <p:sp>
        <p:nvSpPr>
          <p:cNvPr id="15" name="TextBox 14"/>
          <p:cNvSpPr txBox="1"/>
          <p:nvPr/>
        </p:nvSpPr>
        <p:spPr>
          <a:xfrm>
            <a:off x="3340894" y="1606989"/>
            <a:ext cx="2571750" cy="646331"/>
          </a:xfrm>
          <a:prstGeom prst="rect">
            <a:avLst/>
          </a:prstGeom>
          <a:noFill/>
        </p:spPr>
        <p:txBody>
          <a:bodyPr wrap="square" rtlCol="0">
            <a:spAutoFit/>
          </a:bodyPr>
          <a:lstStyle/>
          <a:p>
            <a:pPr lvl="0" algn="ctr"/>
            <a:r>
              <a:rPr lang="en-US" b="1">
                <a:solidFill>
                  <a:schemeClr val="accent1"/>
                </a:solidFill>
              </a:rPr>
              <a:t>Building assets - digital, financial and property</a:t>
            </a:r>
          </a:p>
        </p:txBody>
      </p:sp>
      <p:sp>
        <p:nvSpPr>
          <p:cNvPr id="16" name="TextBox 15"/>
          <p:cNvSpPr txBox="1"/>
          <p:nvPr/>
        </p:nvSpPr>
        <p:spPr>
          <a:xfrm>
            <a:off x="6438900" y="1612971"/>
            <a:ext cx="2082800" cy="646331"/>
          </a:xfrm>
          <a:prstGeom prst="rect">
            <a:avLst/>
          </a:prstGeom>
          <a:noFill/>
        </p:spPr>
        <p:txBody>
          <a:bodyPr wrap="square" rtlCol="0">
            <a:spAutoFit/>
          </a:bodyPr>
          <a:lstStyle/>
          <a:p>
            <a:pPr lvl="0" algn="ctr"/>
            <a:r>
              <a:rPr lang="en-US" b="1">
                <a:solidFill>
                  <a:schemeClr val="accent1"/>
                </a:solidFill>
              </a:rPr>
              <a:t>Changing business culture and practice</a:t>
            </a:r>
          </a:p>
        </p:txBody>
      </p:sp>
      <p:sp>
        <p:nvSpPr>
          <p:cNvPr id="17" name="TextBox 16"/>
          <p:cNvSpPr txBox="1"/>
          <p:nvPr/>
        </p:nvSpPr>
        <p:spPr>
          <a:xfrm>
            <a:off x="457200" y="2532204"/>
            <a:ext cx="2573338" cy="3970318"/>
          </a:xfrm>
          <a:prstGeom prst="rect">
            <a:avLst/>
          </a:prstGeom>
          <a:noFill/>
        </p:spPr>
        <p:txBody>
          <a:bodyPr wrap="square" rtlCol="0">
            <a:spAutoFit/>
          </a:bodyPr>
          <a:lstStyle/>
          <a:p>
            <a:pPr marL="285750" lvl="0" indent="-285750">
              <a:buFontTx/>
              <a:buChar char="-"/>
            </a:pPr>
            <a:r>
              <a:rPr lang="en-US" sz="1400" dirty="0"/>
              <a:t>reducing discriminatory practices through education</a:t>
            </a:r>
          </a:p>
          <a:p>
            <a:pPr marL="285750" indent="-285750">
              <a:buFontTx/>
              <a:buChar char="-"/>
            </a:pPr>
            <a:r>
              <a:rPr lang="en-US" sz="1400" dirty="0"/>
              <a:t>enhancing agency and empowerment of adolescent girls through the life skills curriculum </a:t>
            </a:r>
          </a:p>
          <a:p>
            <a:pPr marL="285750" lvl="0" indent="-285750">
              <a:buFontTx/>
              <a:buChar char="-"/>
            </a:pPr>
            <a:r>
              <a:rPr lang="en-US" sz="1400" dirty="0"/>
              <a:t>encouraging greater awareness for gender equality and empowerment through media outreach </a:t>
            </a:r>
          </a:p>
          <a:p>
            <a:pPr marL="285750" indent="-285750">
              <a:buFontTx/>
              <a:buChar char="-"/>
            </a:pPr>
            <a:r>
              <a:rPr lang="en-US" sz="1400" dirty="0"/>
              <a:t>identification of positive role models as 'mentors’</a:t>
            </a:r>
          </a:p>
          <a:p>
            <a:pPr marL="285750" indent="-285750">
              <a:buFontTx/>
              <a:buChar char="-"/>
            </a:pPr>
            <a:r>
              <a:rPr lang="en-US" sz="1400" dirty="0"/>
              <a:t>public deliberation on social norms through quarterly meetings with the community </a:t>
            </a:r>
          </a:p>
          <a:p>
            <a:pPr marL="285750" indent="-285750">
              <a:buFontTx/>
              <a:buChar char="-"/>
            </a:pPr>
            <a:endParaRPr lang="en-US" sz="1400" dirty="0"/>
          </a:p>
          <a:p>
            <a:endParaRPr lang="en-GB" sz="1400" dirty="0"/>
          </a:p>
        </p:txBody>
      </p:sp>
      <p:sp>
        <p:nvSpPr>
          <p:cNvPr id="18" name="TextBox 17"/>
          <p:cNvSpPr txBox="1"/>
          <p:nvPr/>
        </p:nvSpPr>
        <p:spPr>
          <a:xfrm>
            <a:off x="3340894" y="2524300"/>
            <a:ext cx="2571750" cy="1815882"/>
          </a:xfrm>
          <a:prstGeom prst="rect">
            <a:avLst/>
          </a:prstGeom>
          <a:noFill/>
        </p:spPr>
        <p:txBody>
          <a:bodyPr wrap="square" rtlCol="0">
            <a:spAutoFit/>
          </a:bodyPr>
          <a:lstStyle/>
          <a:p>
            <a:pPr marL="285750" lvl="0" indent="-285750">
              <a:buFontTx/>
              <a:buChar char="-"/>
            </a:pPr>
            <a:r>
              <a:rPr lang="en-US" sz="1400" dirty="0"/>
              <a:t>provision of business grants and toolkits to select girls </a:t>
            </a:r>
          </a:p>
          <a:p>
            <a:pPr marL="285750" indent="-285750">
              <a:buFontTx/>
              <a:buChar char="-"/>
            </a:pPr>
            <a:r>
              <a:rPr lang="en-US" sz="1400" dirty="0"/>
              <a:t>financial literacy and life skills training </a:t>
            </a:r>
          </a:p>
          <a:p>
            <a:pPr marL="285750" indent="-285750">
              <a:buFontTx/>
              <a:buChar char="-"/>
            </a:pPr>
            <a:r>
              <a:rPr lang="en-US" sz="1400" dirty="0"/>
              <a:t>linkages with MFIs and VSLAs</a:t>
            </a:r>
          </a:p>
          <a:p>
            <a:pPr marL="285750" lvl="0" indent="-285750">
              <a:buFontTx/>
              <a:buChar char="-"/>
            </a:pPr>
            <a:endParaRPr lang="en-US" sz="1400" dirty="0"/>
          </a:p>
          <a:p>
            <a:endParaRPr lang="en-GB" sz="1400" dirty="0"/>
          </a:p>
        </p:txBody>
      </p:sp>
      <p:sp>
        <p:nvSpPr>
          <p:cNvPr id="19" name="TextBox 18"/>
          <p:cNvSpPr txBox="1"/>
          <p:nvPr/>
        </p:nvSpPr>
        <p:spPr>
          <a:xfrm>
            <a:off x="6210300" y="2524300"/>
            <a:ext cx="2465388" cy="1600438"/>
          </a:xfrm>
          <a:prstGeom prst="rect">
            <a:avLst/>
          </a:prstGeom>
          <a:noFill/>
        </p:spPr>
        <p:txBody>
          <a:bodyPr wrap="square" rtlCol="0">
            <a:spAutoFit/>
          </a:bodyPr>
          <a:lstStyle/>
          <a:p>
            <a:pPr marL="285750" lvl="0" indent="-285750">
              <a:buFontTx/>
              <a:buChar char="-"/>
            </a:pPr>
            <a:r>
              <a:rPr lang="en-US" sz="1400"/>
              <a:t>reaching out to local business owners and industry to conduct a needs assessment of required skills</a:t>
            </a:r>
          </a:p>
          <a:p>
            <a:pPr marL="285750" indent="-285750">
              <a:buFontTx/>
              <a:buChar char="-"/>
            </a:pPr>
            <a:r>
              <a:rPr lang="en-US" sz="1400" dirty="0"/>
              <a:t>job placement assistance</a:t>
            </a:r>
          </a:p>
          <a:p>
            <a:endParaRPr lang="en-GB" sz="1400" dirty="0"/>
          </a:p>
        </p:txBody>
      </p:sp>
    </p:spTree>
    <p:extLst>
      <p:ext uri="{BB962C8B-B14F-4D97-AF65-F5344CB8AC3E}">
        <p14:creationId xmlns:p14="http://schemas.microsoft.com/office/powerpoint/2010/main" val="1136285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55600"/>
            <a:ext cx="8218488" cy="691200"/>
          </a:xfrm>
        </p:spPr>
        <p:txBody>
          <a:bodyPr/>
          <a:lstStyle/>
          <a:p>
            <a:r>
              <a:rPr lang="en-GB"/>
              <a:t>Strengthening the Program Design to Maximize Potential </a:t>
            </a:r>
            <a:endParaRPr lang="en-US"/>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708400" cy="365125"/>
          </a:xfrm>
        </p:spPr>
        <p:txBody>
          <a:bodyPr/>
          <a:lstStyle/>
          <a:p>
            <a:endParaRPr lang="en-US"/>
          </a:p>
          <a:p>
            <a:fld id="{4FD9013D-92AD-C643-96A8-EBFE9D29F7C2}" type="slidenum">
              <a:rPr lang="en-US" b="1" smtClean="0"/>
              <a:pPr/>
              <a:t>16</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2" name="Oval 1"/>
          <p:cNvSpPr/>
          <p:nvPr/>
        </p:nvSpPr>
        <p:spPr bwMode="auto">
          <a:xfrm>
            <a:off x="660400" y="1626273"/>
            <a:ext cx="571500" cy="571500"/>
          </a:xfrm>
          <a:prstGeom prst="ellipse">
            <a:avLst/>
          </a:prstGeom>
          <a:solidFill>
            <a:schemeClr val="bg2"/>
          </a:solidFill>
          <a:ln>
            <a:noFill/>
          </a:ln>
        </p:spPr>
        <p:txBody>
          <a:bodyPr lIns="0" tIns="0" rIns="0" bIns="0" rtlCol="0" anchor="ctr"/>
          <a:lstStyle/>
          <a:p>
            <a:pPr algn="ctr"/>
            <a:r>
              <a:rPr lang="en-GB" b="1" dirty="0">
                <a:solidFill>
                  <a:schemeClr val="bg1"/>
                </a:solidFill>
              </a:rPr>
              <a:t>1</a:t>
            </a:r>
          </a:p>
        </p:txBody>
      </p:sp>
      <p:sp>
        <p:nvSpPr>
          <p:cNvPr id="4" name="TextBox 3"/>
          <p:cNvSpPr txBox="1"/>
          <p:nvPr/>
        </p:nvSpPr>
        <p:spPr>
          <a:xfrm>
            <a:off x="1244600" y="1724502"/>
            <a:ext cx="6883400" cy="3416320"/>
          </a:xfrm>
          <a:prstGeom prst="rect">
            <a:avLst/>
          </a:prstGeom>
          <a:noFill/>
        </p:spPr>
        <p:txBody>
          <a:bodyPr wrap="square" rtlCol="0">
            <a:spAutoFit/>
          </a:bodyPr>
          <a:lstStyle/>
          <a:p>
            <a:pPr lvl="0"/>
            <a:r>
              <a:rPr lang="en-GB" b="1" dirty="0"/>
              <a:t>Tackle adverse norms and promote positive role models</a:t>
            </a:r>
          </a:p>
          <a:p>
            <a:pPr marL="800100" lvl="1" indent="-342900">
              <a:buFont typeface="+mj-lt"/>
              <a:buAutoNum type="arabicPeriod"/>
            </a:pPr>
            <a:r>
              <a:rPr lang="en-GB" sz="1500" dirty="0"/>
              <a:t>Emphasize the development of agency for adolescent girls through the curriculum and extra-curricular activities</a:t>
            </a:r>
            <a:r>
              <a:rPr lang="en-US" sz="1500" dirty="0"/>
              <a:t> </a:t>
            </a:r>
          </a:p>
          <a:p>
            <a:pPr marL="800100" lvl="1" indent="-342900">
              <a:buFont typeface="+mj-lt"/>
              <a:buAutoNum type="arabicPeriod"/>
            </a:pPr>
            <a:r>
              <a:rPr lang="en-GB" sz="1500" dirty="0"/>
              <a:t>Introduce outreach activities targeted specifically toward male members of the community</a:t>
            </a:r>
            <a:r>
              <a:rPr lang="en-US" sz="1500" dirty="0"/>
              <a:t> </a:t>
            </a:r>
          </a:p>
          <a:p>
            <a:pPr marL="800100" lvl="1" indent="-342900">
              <a:buFont typeface="+mj-lt"/>
              <a:buAutoNum type="arabicPeriod"/>
            </a:pPr>
            <a:r>
              <a:rPr lang="en-GB" sz="1500" dirty="0"/>
              <a:t>Explore the involvement of male mentors to supplement female role models</a:t>
            </a:r>
            <a:r>
              <a:rPr lang="en-US" sz="1500" dirty="0"/>
              <a:t> </a:t>
            </a:r>
          </a:p>
          <a:p>
            <a:pPr marL="800100" lvl="1" indent="-342900">
              <a:buFont typeface="+mj-lt"/>
              <a:buAutoNum type="arabicPeriod"/>
            </a:pPr>
            <a:r>
              <a:rPr lang="en-GB" sz="1500" dirty="0"/>
              <a:t>Introduce (or in the case of TEACH expand the scope of) media outreach through low-cost measures (radio, SMS etc.) to generate awareness</a:t>
            </a:r>
            <a:r>
              <a:rPr lang="en-US" sz="1500" dirty="0"/>
              <a:t> </a:t>
            </a:r>
          </a:p>
          <a:p>
            <a:pPr marL="800100" lvl="1" indent="-342900">
              <a:buFont typeface="+mj-lt"/>
              <a:buAutoNum type="arabicPeriod"/>
            </a:pPr>
            <a:r>
              <a:rPr lang="en-GB" sz="1500" dirty="0"/>
              <a:t>Create a community mapping of support services for women and provide all beneficiaries information </a:t>
            </a:r>
          </a:p>
          <a:p>
            <a:pPr marL="800100" lvl="1" indent="-342900">
              <a:buFont typeface="+mj-lt"/>
              <a:buAutoNum type="arabicPeriod"/>
            </a:pPr>
            <a:r>
              <a:rPr lang="en-GB" sz="1500" dirty="0"/>
              <a:t>Create a formal role/agreement for beneficiary girls to become ‘mentors’ within the community after graduation </a:t>
            </a:r>
            <a:endParaRPr lang="en-GB" sz="1500" b="1" dirty="0"/>
          </a:p>
          <a:p>
            <a:pPr lvl="0"/>
            <a:endParaRPr lang="en-GB" b="1" dirty="0"/>
          </a:p>
        </p:txBody>
      </p:sp>
      <p:sp>
        <p:nvSpPr>
          <p:cNvPr id="20" name="Oval 19"/>
          <p:cNvSpPr/>
          <p:nvPr/>
        </p:nvSpPr>
        <p:spPr bwMode="auto">
          <a:xfrm>
            <a:off x="673100" y="5116123"/>
            <a:ext cx="571500" cy="571500"/>
          </a:xfrm>
          <a:prstGeom prst="ellipse">
            <a:avLst/>
          </a:prstGeom>
          <a:solidFill>
            <a:schemeClr val="bg2"/>
          </a:solidFill>
          <a:ln>
            <a:noFill/>
          </a:ln>
        </p:spPr>
        <p:txBody>
          <a:bodyPr lIns="0" tIns="0" rIns="0" bIns="0" rtlCol="0" anchor="ctr"/>
          <a:lstStyle/>
          <a:p>
            <a:pPr algn="ctr"/>
            <a:r>
              <a:rPr lang="en-GB" b="1" dirty="0">
                <a:solidFill>
                  <a:schemeClr val="bg1"/>
                </a:solidFill>
              </a:rPr>
              <a:t>2</a:t>
            </a:r>
          </a:p>
        </p:txBody>
      </p:sp>
      <p:sp>
        <p:nvSpPr>
          <p:cNvPr id="21" name="TextBox 20"/>
          <p:cNvSpPr txBox="1"/>
          <p:nvPr/>
        </p:nvSpPr>
        <p:spPr>
          <a:xfrm>
            <a:off x="1244600" y="5116123"/>
            <a:ext cx="6883400" cy="861774"/>
          </a:xfrm>
          <a:prstGeom prst="rect">
            <a:avLst/>
          </a:prstGeom>
          <a:noFill/>
        </p:spPr>
        <p:txBody>
          <a:bodyPr wrap="square" rtlCol="0">
            <a:spAutoFit/>
          </a:bodyPr>
          <a:lstStyle/>
          <a:p>
            <a:r>
              <a:rPr lang="en-GB" b="1" dirty="0"/>
              <a:t>Enable legal protection</a:t>
            </a:r>
          </a:p>
          <a:p>
            <a:pPr marL="342900" lvl="1" indent="-342900">
              <a:buFont typeface="+mj-lt"/>
              <a:buAutoNum type="arabicPeriod"/>
            </a:pPr>
            <a:r>
              <a:rPr lang="en-GB" sz="1500" dirty="0"/>
              <a:t>For beneficiaries that are 18 or older, the program should encourage registration for the Computerized National Identity Card (CNIC). </a:t>
            </a:r>
          </a:p>
        </p:txBody>
      </p:sp>
    </p:spTree>
    <p:extLst>
      <p:ext uri="{BB962C8B-B14F-4D97-AF65-F5344CB8AC3E}">
        <p14:creationId xmlns:p14="http://schemas.microsoft.com/office/powerpoint/2010/main" val="1597882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55600"/>
            <a:ext cx="8218488" cy="691200"/>
          </a:xfrm>
        </p:spPr>
        <p:txBody>
          <a:bodyPr/>
          <a:lstStyle/>
          <a:p>
            <a:r>
              <a:rPr lang="en-GB"/>
              <a:t>Strengthening the Program Design to Maximize Potential </a:t>
            </a:r>
            <a:endParaRPr lang="en-US"/>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708400" cy="365125"/>
          </a:xfrm>
        </p:spPr>
        <p:txBody>
          <a:bodyPr/>
          <a:lstStyle/>
          <a:p>
            <a:endParaRPr lang="en-US"/>
          </a:p>
          <a:p>
            <a:fld id="{4FD9013D-92AD-C643-96A8-EBFE9D29F7C2}" type="slidenum">
              <a:rPr lang="en-US" b="1" smtClean="0"/>
              <a:pPr/>
              <a:t>17</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11" name="Oval 10"/>
          <p:cNvSpPr/>
          <p:nvPr/>
        </p:nvSpPr>
        <p:spPr bwMode="auto">
          <a:xfrm>
            <a:off x="660400" y="1155718"/>
            <a:ext cx="571500" cy="571500"/>
          </a:xfrm>
          <a:prstGeom prst="ellipse">
            <a:avLst/>
          </a:prstGeom>
          <a:solidFill>
            <a:schemeClr val="bg2"/>
          </a:solidFill>
          <a:ln>
            <a:noFill/>
          </a:ln>
        </p:spPr>
        <p:txBody>
          <a:bodyPr lIns="0" tIns="0" rIns="0" bIns="0" rtlCol="0" anchor="ctr"/>
          <a:lstStyle/>
          <a:p>
            <a:pPr algn="ctr"/>
            <a:r>
              <a:rPr lang="en-GB" b="1" dirty="0">
                <a:solidFill>
                  <a:schemeClr val="bg1"/>
                </a:solidFill>
              </a:rPr>
              <a:t>3</a:t>
            </a:r>
          </a:p>
        </p:txBody>
      </p:sp>
      <p:sp>
        <p:nvSpPr>
          <p:cNvPr id="12" name="Oval 11"/>
          <p:cNvSpPr/>
          <p:nvPr/>
        </p:nvSpPr>
        <p:spPr bwMode="auto">
          <a:xfrm>
            <a:off x="660400" y="2509935"/>
            <a:ext cx="571500" cy="571500"/>
          </a:xfrm>
          <a:prstGeom prst="ellipse">
            <a:avLst/>
          </a:prstGeom>
          <a:solidFill>
            <a:schemeClr val="bg2"/>
          </a:solidFill>
          <a:ln>
            <a:noFill/>
          </a:ln>
        </p:spPr>
        <p:txBody>
          <a:bodyPr lIns="0" tIns="0" rIns="0" bIns="0" rtlCol="0" anchor="ctr"/>
          <a:lstStyle/>
          <a:p>
            <a:pPr algn="ctr"/>
            <a:r>
              <a:rPr lang="en-GB" b="1" dirty="0">
                <a:solidFill>
                  <a:schemeClr val="bg1"/>
                </a:solidFill>
              </a:rPr>
              <a:t>4</a:t>
            </a:r>
          </a:p>
        </p:txBody>
      </p:sp>
      <p:sp>
        <p:nvSpPr>
          <p:cNvPr id="13" name="Oval 12"/>
          <p:cNvSpPr/>
          <p:nvPr/>
        </p:nvSpPr>
        <p:spPr bwMode="auto">
          <a:xfrm>
            <a:off x="660400" y="3450766"/>
            <a:ext cx="571500" cy="571500"/>
          </a:xfrm>
          <a:prstGeom prst="ellipse">
            <a:avLst/>
          </a:prstGeom>
          <a:solidFill>
            <a:schemeClr val="bg2"/>
          </a:solidFill>
          <a:ln>
            <a:noFill/>
          </a:ln>
        </p:spPr>
        <p:txBody>
          <a:bodyPr lIns="0" tIns="0" rIns="0" bIns="0" rtlCol="0" anchor="ctr"/>
          <a:lstStyle/>
          <a:p>
            <a:pPr algn="ctr"/>
            <a:r>
              <a:rPr lang="en-GB" b="1">
                <a:solidFill>
                  <a:schemeClr val="bg1"/>
                </a:solidFill>
              </a:rPr>
              <a:t>5</a:t>
            </a:r>
          </a:p>
        </p:txBody>
      </p:sp>
      <p:sp>
        <p:nvSpPr>
          <p:cNvPr id="14" name="Oval 13"/>
          <p:cNvSpPr/>
          <p:nvPr/>
        </p:nvSpPr>
        <p:spPr bwMode="auto">
          <a:xfrm>
            <a:off x="673100" y="5336379"/>
            <a:ext cx="571500" cy="571500"/>
          </a:xfrm>
          <a:prstGeom prst="ellipse">
            <a:avLst/>
          </a:prstGeom>
          <a:solidFill>
            <a:schemeClr val="bg2"/>
          </a:solidFill>
          <a:ln>
            <a:noFill/>
          </a:ln>
        </p:spPr>
        <p:txBody>
          <a:bodyPr lIns="0" tIns="0" rIns="0" bIns="0" rtlCol="0" anchor="ctr"/>
          <a:lstStyle/>
          <a:p>
            <a:pPr algn="ctr"/>
            <a:r>
              <a:rPr lang="en-GB" b="1" dirty="0">
                <a:solidFill>
                  <a:schemeClr val="bg1"/>
                </a:solidFill>
              </a:rPr>
              <a:t>6</a:t>
            </a:r>
          </a:p>
        </p:txBody>
      </p:sp>
      <p:sp>
        <p:nvSpPr>
          <p:cNvPr id="16" name="TextBox 15"/>
          <p:cNvSpPr txBox="1"/>
          <p:nvPr/>
        </p:nvSpPr>
        <p:spPr>
          <a:xfrm>
            <a:off x="1231900" y="1155718"/>
            <a:ext cx="6883400" cy="1292662"/>
          </a:xfrm>
          <a:prstGeom prst="rect">
            <a:avLst/>
          </a:prstGeom>
          <a:noFill/>
        </p:spPr>
        <p:txBody>
          <a:bodyPr wrap="square" rtlCol="0">
            <a:spAutoFit/>
          </a:bodyPr>
          <a:lstStyle/>
          <a:p>
            <a:r>
              <a:rPr lang="en-GB" b="1" dirty="0"/>
              <a:t>Recognize unpaid work and care</a:t>
            </a:r>
          </a:p>
          <a:p>
            <a:pPr marL="685800" lvl="1" indent="-228600">
              <a:buFont typeface="+mj-lt"/>
              <a:buAutoNum type="arabicPeriod"/>
            </a:pPr>
            <a:r>
              <a:rPr lang="en-GB" sz="1500" dirty="0"/>
              <a:t>introduce formal courses and certification for these roles, such as skills training for housekeeping, childcare and elderly care</a:t>
            </a:r>
            <a:r>
              <a:rPr lang="en-US" sz="1500" dirty="0"/>
              <a:t> </a:t>
            </a:r>
          </a:p>
          <a:p>
            <a:pPr marL="685800" lvl="1" indent="-228600">
              <a:buFont typeface="+mj-lt"/>
              <a:buAutoNum type="arabicPeriod"/>
            </a:pPr>
            <a:r>
              <a:rPr lang="en-GB" sz="1500" dirty="0"/>
              <a:t>Conduct a needs assessment to explore whether offering child care facilities at the centre would encourage greater attendance </a:t>
            </a:r>
            <a:r>
              <a:rPr lang="en-US" sz="1500" dirty="0"/>
              <a:t> </a:t>
            </a:r>
          </a:p>
        </p:txBody>
      </p:sp>
      <p:sp>
        <p:nvSpPr>
          <p:cNvPr id="17" name="TextBox 16"/>
          <p:cNvSpPr txBox="1"/>
          <p:nvPr/>
        </p:nvSpPr>
        <p:spPr>
          <a:xfrm>
            <a:off x="1231900" y="2388937"/>
            <a:ext cx="6883400" cy="1061829"/>
          </a:xfrm>
          <a:prstGeom prst="rect">
            <a:avLst/>
          </a:prstGeom>
          <a:noFill/>
        </p:spPr>
        <p:txBody>
          <a:bodyPr wrap="square" rtlCol="0">
            <a:spAutoFit/>
          </a:bodyPr>
          <a:lstStyle/>
          <a:p>
            <a:r>
              <a:rPr lang="en-GB" b="1" dirty="0"/>
              <a:t>Build digital and financial assets</a:t>
            </a:r>
          </a:p>
          <a:p>
            <a:pPr marL="685800" lvl="1" indent="-228600">
              <a:buFont typeface="+mj-lt"/>
              <a:buAutoNum type="arabicPeriod"/>
            </a:pPr>
            <a:r>
              <a:rPr lang="en-GB" sz="1500" dirty="0"/>
              <a:t>Incorporate and emphasize digital literacy within the curriculum</a:t>
            </a:r>
            <a:r>
              <a:rPr lang="en-US" sz="1500" dirty="0"/>
              <a:t> </a:t>
            </a:r>
            <a:endParaRPr lang="en-GB" sz="1500" dirty="0"/>
          </a:p>
          <a:p>
            <a:pPr marL="685800" lvl="1" indent="-228600">
              <a:buFont typeface="+mj-lt"/>
              <a:buAutoNum type="arabicPeriod"/>
            </a:pPr>
            <a:r>
              <a:rPr lang="en-GB" sz="1500" dirty="0"/>
              <a:t>Emphasize the procedure and advantages of opening a physical bank account</a:t>
            </a:r>
            <a:r>
              <a:rPr lang="en-US" sz="1500" dirty="0"/>
              <a:t> </a:t>
            </a:r>
          </a:p>
          <a:p>
            <a:pPr marL="685800" lvl="1" indent="-228600">
              <a:buFont typeface="+mj-lt"/>
              <a:buAutoNum type="arabicPeriod"/>
            </a:pPr>
            <a:r>
              <a:rPr lang="en-GB" sz="1500" dirty="0"/>
              <a:t>Build stronger linkages with and exposure to MFIs</a:t>
            </a:r>
            <a:r>
              <a:rPr lang="en-US" sz="1500" dirty="0"/>
              <a:t> </a:t>
            </a:r>
            <a:endParaRPr lang="en-GB" sz="1500" b="1" dirty="0"/>
          </a:p>
        </p:txBody>
      </p:sp>
      <p:sp>
        <p:nvSpPr>
          <p:cNvPr id="18" name="TextBox 17"/>
          <p:cNvSpPr txBox="1"/>
          <p:nvPr/>
        </p:nvSpPr>
        <p:spPr>
          <a:xfrm>
            <a:off x="1244600" y="3450766"/>
            <a:ext cx="6883400" cy="2262158"/>
          </a:xfrm>
          <a:prstGeom prst="rect">
            <a:avLst/>
          </a:prstGeom>
          <a:noFill/>
        </p:spPr>
        <p:txBody>
          <a:bodyPr wrap="square" rtlCol="0">
            <a:spAutoFit/>
          </a:bodyPr>
          <a:lstStyle/>
          <a:p>
            <a:r>
              <a:rPr lang="en-GB" b="1" dirty="0"/>
              <a:t>Change business culture and practice</a:t>
            </a:r>
          </a:p>
          <a:p>
            <a:pPr marL="685800" lvl="1" indent="-228600">
              <a:buFont typeface="+mj-lt"/>
              <a:buAutoNum type="arabicPeriod"/>
            </a:pPr>
            <a:r>
              <a:rPr lang="en-GB" sz="1500" dirty="0"/>
              <a:t>Explore opportunities with local industry and business owners whereby beneficiary girls can seek employment along with a male member of their family </a:t>
            </a:r>
          </a:p>
          <a:p>
            <a:pPr marL="685800" lvl="1" indent="-228600">
              <a:buFont typeface="+mj-lt"/>
              <a:buAutoNum type="arabicPeriod"/>
            </a:pPr>
            <a:r>
              <a:rPr lang="en-GB" sz="1500" dirty="0"/>
              <a:t>Explore the introduction of formal skills courses in local trades conventionally done by women (such as carpet-weaving, embroidery, bangle-making, cotton-picking) and expand the scope to develop greater female participation in the value chain </a:t>
            </a:r>
          </a:p>
          <a:p>
            <a:endParaRPr lang="en-GB" b="1" dirty="0"/>
          </a:p>
        </p:txBody>
      </p:sp>
      <p:sp>
        <p:nvSpPr>
          <p:cNvPr id="19" name="TextBox 18"/>
          <p:cNvSpPr txBox="1"/>
          <p:nvPr/>
        </p:nvSpPr>
        <p:spPr>
          <a:xfrm>
            <a:off x="1244600" y="5324753"/>
            <a:ext cx="6883400" cy="1338828"/>
          </a:xfrm>
          <a:prstGeom prst="rect">
            <a:avLst/>
          </a:prstGeom>
          <a:noFill/>
        </p:spPr>
        <p:txBody>
          <a:bodyPr wrap="square" rtlCol="0">
            <a:spAutoFit/>
          </a:bodyPr>
          <a:lstStyle/>
          <a:p>
            <a:r>
              <a:rPr lang="en-GB" b="1" dirty="0"/>
              <a:t>Strengthen visibility, collective voice and representation</a:t>
            </a:r>
          </a:p>
          <a:p>
            <a:pPr marL="685800" lvl="1" indent="-228600">
              <a:buFont typeface="+mj-lt"/>
              <a:buAutoNum type="arabicPeriod"/>
            </a:pPr>
            <a:r>
              <a:rPr lang="en-GB" sz="1500" dirty="0"/>
              <a:t>Form Self Help Groups (SHGs) in collaboration with the BISP Beneficiary Committees (BBC) wherever possible</a:t>
            </a:r>
            <a:r>
              <a:rPr lang="en-US" sz="1500" dirty="0"/>
              <a:t> </a:t>
            </a:r>
          </a:p>
          <a:p>
            <a:pPr marL="685800" lvl="1" indent="-228600">
              <a:buFont typeface="+mj-lt"/>
              <a:buAutoNum type="arabicPeriod"/>
            </a:pPr>
            <a:r>
              <a:rPr lang="en-GB" sz="1500" dirty="0"/>
              <a:t>Explore the development of work collectives </a:t>
            </a:r>
          </a:p>
          <a:p>
            <a:endParaRPr lang="en-GB" b="1" dirty="0"/>
          </a:p>
        </p:txBody>
      </p:sp>
    </p:spTree>
    <p:extLst>
      <p:ext uri="{BB962C8B-B14F-4D97-AF65-F5344CB8AC3E}">
        <p14:creationId xmlns:p14="http://schemas.microsoft.com/office/powerpoint/2010/main" val="1261887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67693-4470-4B8C-AF62-F832963BA509}"/>
              </a:ext>
            </a:extLst>
          </p:cNvPr>
          <p:cNvSpPr>
            <a:spLocks noGrp="1"/>
          </p:cNvSpPr>
          <p:nvPr>
            <p:ph type="ctrTitle"/>
          </p:nvPr>
        </p:nvSpPr>
        <p:spPr>
          <a:xfrm>
            <a:off x="1164802" y="3023517"/>
            <a:ext cx="6883847" cy="741518"/>
          </a:xfrm>
        </p:spPr>
        <p:txBody>
          <a:bodyPr>
            <a:noAutofit/>
          </a:bodyPr>
          <a:lstStyle/>
          <a:p>
            <a:pPr lvl="0"/>
            <a:r>
              <a:rPr lang="en-GB" sz="3200"/>
              <a:t>What indicators could be used in Closing the Gap and TEACH to measure ”successful” transitions from education to the labour market and adulthood, and what are the pathways to impact?</a:t>
            </a:r>
            <a:br>
              <a:rPr lang="en-US" sz="3200"/>
            </a:br>
            <a:endParaRPr lang="en-US" sz="3200"/>
          </a:p>
        </p:txBody>
      </p:sp>
    </p:spTree>
    <p:extLst>
      <p:ext uri="{BB962C8B-B14F-4D97-AF65-F5344CB8AC3E}">
        <p14:creationId xmlns:p14="http://schemas.microsoft.com/office/powerpoint/2010/main" val="268206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55600"/>
            <a:ext cx="8218488" cy="691200"/>
          </a:xfrm>
        </p:spPr>
        <p:txBody>
          <a:bodyPr/>
          <a:lstStyle/>
          <a:p>
            <a:r>
              <a:rPr lang="en-GB" dirty="0"/>
              <a:t>Defining Success</a:t>
            </a:r>
            <a:endParaRPr lang="en-US" dirty="0"/>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670300" cy="365125"/>
          </a:xfrm>
        </p:spPr>
        <p:txBody>
          <a:bodyPr/>
          <a:lstStyle/>
          <a:p>
            <a:endParaRPr lang="en-US"/>
          </a:p>
          <a:p>
            <a:fld id="{4FD9013D-92AD-C643-96A8-EBFE9D29F7C2}" type="slidenum">
              <a:rPr lang="en-US" b="1" smtClean="0"/>
              <a:pPr/>
              <a:t>19</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587500"/>
            <a:ext cx="760192" cy="809950"/>
          </a:xfrm>
          <a:prstGeom prst="rect">
            <a:avLst/>
          </a:prstGeom>
        </p:spPr>
      </p:pic>
      <p:sp>
        <p:nvSpPr>
          <p:cNvPr id="7" name="Rectangle 6"/>
          <p:cNvSpPr/>
          <p:nvPr/>
        </p:nvSpPr>
        <p:spPr>
          <a:xfrm>
            <a:off x="1423194" y="1605143"/>
            <a:ext cx="7252494" cy="646331"/>
          </a:xfrm>
          <a:prstGeom prst="rect">
            <a:avLst/>
          </a:prstGeom>
        </p:spPr>
        <p:txBody>
          <a:bodyPr wrap="square">
            <a:spAutoFit/>
          </a:bodyPr>
          <a:lstStyle/>
          <a:p>
            <a:r>
              <a:rPr lang="en-GB"/>
              <a:t>An analysis of programme documents and interviews with programme staff brought out the point that </a:t>
            </a:r>
            <a:r>
              <a:rPr lang="en-GB" b="1">
                <a:solidFill>
                  <a:schemeClr val="bg2"/>
                </a:solidFill>
              </a:rPr>
              <a:t>defining ‘success’ is complex</a:t>
            </a:r>
            <a:r>
              <a:rPr lang="en-GB"/>
              <a:t>.</a:t>
            </a:r>
          </a:p>
        </p:txBody>
      </p:sp>
      <p:sp>
        <p:nvSpPr>
          <p:cNvPr id="8" name="Rectangle 7"/>
          <p:cNvSpPr/>
          <p:nvPr/>
        </p:nvSpPr>
        <p:spPr>
          <a:xfrm>
            <a:off x="475456" y="4439334"/>
            <a:ext cx="8218488" cy="646331"/>
          </a:xfrm>
          <a:prstGeom prst="rect">
            <a:avLst/>
          </a:prstGeom>
        </p:spPr>
        <p:txBody>
          <a:bodyPr wrap="square">
            <a:spAutoFit/>
          </a:bodyPr>
          <a:lstStyle/>
          <a:p>
            <a:r>
              <a:rPr lang="en-US"/>
              <a:t>Existing indicators measure indicators revolving around three key areas i.e. </a:t>
            </a:r>
            <a:r>
              <a:rPr lang="en-US" b="1">
                <a:solidFill>
                  <a:schemeClr val="bg2"/>
                </a:solidFill>
              </a:rPr>
              <a:t>learning</a:t>
            </a:r>
            <a:r>
              <a:rPr lang="en-US"/>
              <a:t>, </a:t>
            </a:r>
            <a:r>
              <a:rPr lang="en-US" b="1">
                <a:solidFill>
                  <a:schemeClr val="bg2"/>
                </a:solidFill>
              </a:rPr>
              <a:t>transitions</a:t>
            </a:r>
            <a:r>
              <a:rPr lang="en-US"/>
              <a:t> and </a:t>
            </a:r>
            <a:r>
              <a:rPr lang="en-US" b="1">
                <a:solidFill>
                  <a:schemeClr val="bg2"/>
                </a:solidFill>
              </a:rPr>
              <a:t>sustainability</a:t>
            </a:r>
            <a:r>
              <a:rPr lang="en-US"/>
              <a:t>.</a:t>
            </a:r>
          </a:p>
        </p:txBody>
      </p:sp>
      <p:sp>
        <p:nvSpPr>
          <p:cNvPr id="10" name="Rectangle 9"/>
          <p:cNvSpPr/>
          <p:nvPr/>
        </p:nvSpPr>
        <p:spPr>
          <a:xfrm>
            <a:off x="1423194" y="2261324"/>
            <a:ext cx="7252494" cy="1477328"/>
          </a:xfrm>
          <a:prstGeom prst="rect">
            <a:avLst/>
          </a:prstGeom>
        </p:spPr>
        <p:txBody>
          <a:bodyPr wrap="square">
            <a:spAutoFit/>
          </a:bodyPr>
          <a:lstStyle/>
          <a:p>
            <a:r>
              <a:rPr lang="en-GB"/>
              <a:t>During initial discussions, ‘success’ was defined in numerical terms, using indicators such as: achieving specific learning outcomes, transition rates, etc. While there was recognition that empowerment of girls and women was a key intended outcome of the programme – there were few indicators to measure this.</a:t>
            </a:r>
            <a:endParaRPr lang="en-US"/>
          </a:p>
        </p:txBody>
      </p:sp>
      <p:sp>
        <p:nvSpPr>
          <p:cNvPr id="20" name="Rectangle 19"/>
          <p:cNvSpPr/>
          <p:nvPr/>
        </p:nvSpPr>
        <p:spPr bwMode="auto">
          <a:xfrm>
            <a:off x="342900" y="4165600"/>
            <a:ext cx="8483600" cy="1193800"/>
          </a:xfrm>
          <a:prstGeom prst="rect">
            <a:avLst/>
          </a:prstGeom>
          <a:noFill/>
          <a:ln w="31750">
            <a:solidFill>
              <a:schemeClr val="accent1"/>
            </a:solidFill>
          </a:ln>
        </p:spPr>
        <p:txBody>
          <a:bodyPr lIns="0" tIns="0" rIns="0" bIns="0" rtlCol="0" anchor="ctr"/>
          <a:lstStyle/>
          <a:p>
            <a:pPr algn="ctr"/>
            <a:endParaRPr lang="en-GB">
              <a:solidFill>
                <a:schemeClr val="accent1"/>
              </a:solidFill>
            </a:endParaRPr>
          </a:p>
        </p:txBody>
      </p:sp>
    </p:spTree>
    <p:extLst>
      <p:ext uri="{BB962C8B-B14F-4D97-AF65-F5344CB8AC3E}">
        <p14:creationId xmlns:p14="http://schemas.microsoft.com/office/powerpoint/2010/main" val="469397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57200" y="1602000"/>
            <a:ext cx="8208963" cy="379200"/>
          </a:xfrm>
        </p:spPr>
        <p:txBody>
          <a:bodyPr/>
          <a:lstStyle/>
          <a:p>
            <a:r>
              <a:rPr lang="en-GB" sz="2000">
                <a:solidFill>
                  <a:schemeClr val="tx1"/>
                </a:solidFill>
              </a:rPr>
              <a:t>This report addresses the following questions:</a:t>
            </a:r>
          </a:p>
        </p:txBody>
      </p:sp>
      <p:sp>
        <p:nvSpPr>
          <p:cNvPr id="7" name="Title 6"/>
          <p:cNvSpPr>
            <a:spLocks noGrp="1"/>
          </p:cNvSpPr>
          <p:nvPr>
            <p:ph type="title"/>
          </p:nvPr>
        </p:nvSpPr>
        <p:spPr>
          <a:xfrm>
            <a:off x="457200" y="255600"/>
            <a:ext cx="8218488" cy="691200"/>
          </a:xfrm>
        </p:spPr>
        <p:txBody>
          <a:bodyPr/>
          <a:lstStyle/>
          <a:p>
            <a:r>
              <a:rPr lang="en-GB"/>
              <a:t>Introduction</a:t>
            </a:r>
          </a:p>
        </p:txBody>
      </p:sp>
      <p:sp>
        <p:nvSpPr>
          <p:cNvPr id="8" name="Slide Number Placeholder 7">
            <a:extLst>
              <a:ext uri="{FF2B5EF4-FFF2-40B4-BE49-F238E27FC236}">
                <a16:creationId xmlns:a16="http://schemas.microsoft.com/office/drawing/2014/main" id="{B0F9C19A-BA45-4346-8589-0BC5FA2B0C94}"/>
              </a:ext>
            </a:extLst>
          </p:cNvPr>
          <p:cNvSpPr>
            <a:spLocks noGrp="1"/>
          </p:cNvSpPr>
          <p:nvPr>
            <p:ph type="sldNum" sz="quarter" idx="4"/>
          </p:nvPr>
        </p:nvSpPr>
        <p:spPr>
          <a:xfrm>
            <a:off x="457200" y="6375400"/>
            <a:ext cx="3771900" cy="365125"/>
          </a:xfrm>
        </p:spPr>
        <p:txBody>
          <a:bodyPr/>
          <a:lstStyle/>
          <a:p>
            <a:endParaRPr lang="en-US"/>
          </a:p>
          <a:p>
            <a:fld id="{4FD9013D-92AD-C643-96A8-EBFE9D29F7C2}" type="slidenum">
              <a:rPr lang="en-US" b="1" smtClean="0">
                <a:solidFill>
                  <a:schemeClr val="tx2"/>
                </a:solidFill>
              </a:rPr>
              <a:pPr/>
              <a:t>2</a:t>
            </a:fld>
            <a:r>
              <a:rPr lang="en-US">
                <a:solidFill>
                  <a:schemeClr val="tx2"/>
                </a:solidFill>
              </a:rPr>
              <a:t> </a:t>
            </a:r>
            <a:r>
              <a:rPr lang="en-GB">
                <a:solidFill>
                  <a:schemeClr val="bg2"/>
                </a:solidFill>
              </a:rPr>
              <a:t>|</a:t>
            </a:r>
            <a:r>
              <a:rPr lang="en-GB">
                <a:solidFill>
                  <a:schemeClr val="tx2"/>
                </a:solidFill>
              </a:rPr>
              <a:t> </a:t>
            </a:r>
            <a:r>
              <a:rPr lang="en-GB"/>
              <a:t>Transitions to the Labour Market within Girls Education Challenge </a:t>
            </a:r>
            <a:endParaRPr lang="en-GB">
              <a:solidFill>
                <a:schemeClr val="tx2"/>
              </a:solidFill>
            </a:endParaRPr>
          </a:p>
        </p:txBody>
      </p:sp>
      <p:sp>
        <p:nvSpPr>
          <p:cNvPr id="2" name="Rounded Rectangle 1"/>
          <p:cNvSpPr/>
          <p:nvPr/>
        </p:nvSpPr>
        <p:spPr bwMode="auto">
          <a:xfrm>
            <a:off x="457200" y="2184400"/>
            <a:ext cx="8218488" cy="1206500"/>
          </a:xfrm>
          <a:prstGeom prst="roundRect">
            <a:avLst/>
          </a:prstGeom>
          <a:solidFill>
            <a:srgbClr val="80AF97">
              <a:alpha val="75000"/>
            </a:srgbClr>
          </a:solidFill>
          <a:ln>
            <a:noFill/>
          </a:ln>
        </p:spPr>
        <p:txBody>
          <a:bodyPr lIns="0" tIns="0" rIns="0" bIns="0" rtlCol="0" anchor="ctr"/>
          <a:lstStyle/>
          <a:p>
            <a:pPr algn="ctr"/>
            <a:endParaRPr lang="en-GB"/>
          </a:p>
        </p:txBody>
      </p:sp>
      <p:sp>
        <p:nvSpPr>
          <p:cNvPr id="3" name="TextBox 2"/>
          <p:cNvSpPr txBox="1"/>
          <p:nvPr/>
        </p:nvSpPr>
        <p:spPr>
          <a:xfrm>
            <a:off x="648494" y="2318906"/>
            <a:ext cx="7835900" cy="923330"/>
          </a:xfrm>
          <a:prstGeom prst="rect">
            <a:avLst/>
          </a:prstGeom>
          <a:noFill/>
        </p:spPr>
        <p:txBody>
          <a:bodyPr wrap="square" rtlCol="0">
            <a:spAutoFit/>
          </a:bodyPr>
          <a:lstStyle/>
          <a:p>
            <a:pPr marL="0" lvl="2"/>
            <a:r>
              <a:rPr lang="en-GB" b="1">
                <a:solidFill>
                  <a:schemeClr val="bg1"/>
                </a:solidFill>
              </a:rPr>
              <a:t>What are the potential entry points to supporting older girl adolescents (15+) in transitioning from education to gaining better jobs and transitions to adulthood in FATA (newly merged districts of KP), Sindh, and Baluchistan provinces?</a:t>
            </a:r>
          </a:p>
        </p:txBody>
      </p:sp>
      <p:sp>
        <p:nvSpPr>
          <p:cNvPr id="9" name="Rounded Rectangle 8"/>
          <p:cNvSpPr/>
          <p:nvPr/>
        </p:nvSpPr>
        <p:spPr bwMode="auto">
          <a:xfrm>
            <a:off x="447675" y="3499029"/>
            <a:ext cx="8218488" cy="1206500"/>
          </a:xfrm>
          <a:prstGeom prst="roundRect">
            <a:avLst/>
          </a:prstGeom>
          <a:solidFill>
            <a:srgbClr val="80AF97">
              <a:alpha val="90000"/>
            </a:srgbClr>
          </a:solidFill>
          <a:ln>
            <a:noFill/>
          </a:ln>
        </p:spPr>
        <p:txBody>
          <a:bodyPr lIns="0" tIns="0" rIns="0" bIns="0" rtlCol="0" anchor="ctr"/>
          <a:lstStyle/>
          <a:p>
            <a:pPr algn="ctr"/>
            <a:endParaRPr lang="en-GB"/>
          </a:p>
        </p:txBody>
      </p:sp>
      <p:sp>
        <p:nvSpPr>
          <p:cNvPr id="10" name="Rounded Rectangle 9"/>
          <p:cNvSpPr/>
          <p:nvPr/>
        </p:nvSpPr>
        <p:spPr bwMode="auto">
          <a:xfrm>
            <a:off x="457200" y="4822622"/>
            <a:ext cx="8218488" cy="1206500"/>
          </a:xfrm>
          <a:prstGeom prst="roundRect">
            <a:avLst/>
          </a:prstGeom>
          <a:solidFill>
            <a:srgbClr val="80AF97"/>
          </a:solidFill>
          <a:ln>
            <a:noFill/>
          </a:ln>
        </p:spPr>
        <p:txBody>
          <a:bodyPr lIns="0" tIns="0" rIns="0" bIns="0" rtlCol="0" anchor="ctr"/>
          <a:lstStyle/>
          <a:p>
            <a:pPr algn="ctr"/>
            <a:endParaRPr lang="en-GB"/>
          </a:p>
        </p:txBody>
      </p:sp>
      <p:sp>
        <p:nvSpPr>
          <p:cNvPr id="4" name="TextBox 3"/>
          <p:cNvSpPr txBox="1"/>
          <p:nvPr/>
        </p:nvSpPr>
        <p:spPr>
          <a:xfrm>
            <a:off x="648494" y="3649028"/>
            <a:ext cx="7964488" cy="923330"/>
          </a:xfrm>
          <a:prstGeom prst="rect">
            <a:avLst/>
          </a:prstGeom>
          <a:noFill/>
        </p:spPr>
        <p:txBody>
          <a:bodyPr wrap="square" rtlCol="0">
            <a:spAutoFit/>
          </a:bodyPr>
          <a:lstStyle/>
          <a:p>
            <a:r>
              <a:rPr lang="en-GB" b="1" dirty="0">
                <a:solidFill>
                  <a:schemeClr val="bg1"/>
                </a:solidFill>
              </a:rPr>
              <a:t>How can the design of Closing the Gap and TEACH be strengthened to maximise the potential for transformative and sustainable outcomes for girl’s/women’s economic empowerment?</a:t>
            </a:r>
          </a:p>
        </p:txBody>
      </p:sp>
      <p:sp>
        <p:nvSpPr>
          <p:cNvPr id="6" name="TextBox 5"/>
          <p:cNvSpPr txBox="1"/>
          <p:nvPr/>
        </p:nvSpPr>
        <p:spPr>
          <a:xfrm>
            <a:off x="648494" y="4964207"/>
            <a:ext cx="7835900" cy="923330"/>
          </a:xfrm>
          <a:prstGeom prst="rect">
            <a:avLst/>
          </a:prstGeom>
          <a:noFill/>
        </p:spPr>
        <p:txBody>
          <a:bodyPr wrap="square" rtlCol="0">
            <a:spAutoFit/>
          </a:bodyPr>
          <a:lstStyle/>
          <a:p>
            <a:pPr marL="0" lvl="2"/>
            <a:r>
              <a:rPr lang="en-GB" b="1">
                <a:solidFill>
                  <a:schemeClr val="bg1"/>
                </a:solidFill>
              </a:rPr>
              <a:t>What indicators could be used in Closing the Gap and TEACH to measure ”successful” transitions from education to the labour market and adulthood, and what are the pathways to impact?</a:t>
            </a:r>
            <a:endParaRPr lang="en-US" b="1">
              <a:solidFill>
                <a:schemeClr val="bg1"/>
              </a:solidFill>
            </a:endParaRPr>
          </a:p>
        </p:txBody>
      </p:sp>
    </p:spTree>
    <p:extLst>
      <p:ext uri="{BB962C8B-B14F-4D97-AF65-F5344CB8AC3E}">
        <p14:creationId xmlns:p14="http://schemas.microsoft.com/office/powerpoint/2010/main" val="1317056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bwMode="auto">
          <a:xfrm>
            <a:off x="4990919" y="1579948"/>
            <a:ext cx="3539623" cy="607669"/>
          </a:xfrm>
          <a:prstGeom prst="roundRect">
            <a:avLst/>
          </a:prstGeom>
          <a:solidFill>
            <a:schemeClr val="bg2">
              <a:alpha val="35000"/>
            </a:schemeClr>
          </a:solidFill>
          <a:ln>
            <a:noFill/>
          </a:ln>
          <a:effectLst/>
        </p:spPr>
        <p:txBody>
          <a:bodyPr lIns="0" tIns="0" rIns="0" bIns="0" rtlCol="0" anchor="ctr"/>
          <a:lstStyle/>
          <a:p>
            <a:pPr algn="ctr"/>
            <a:endParaRPr lang="en-GB"/>
          </a:p>
        </p:txBody>
      </p:sp>
      <p:sp>
        <p:nvSpPr>
          <p:cNvPr id="11" name="Rounded Rectangle 10"/>
          <p:cNvSpPr/>
          <p:nvPr/>
        </p:nvSpPr>
        <p:spPr bwMode="auto">
          <a:xfrm>
            <a:off x="4990918" y="2290741"/>
            <a:ext cx="3539623" cy="607669"/>
          </a:xfrm>
          <a:prstGeom prst="roundRect">
            <a:avLst/>
          </a:prstGeom>
          <a:solidFill>
            <a:schemeClr val="bg2">
              <a:alpha val="35000"/>
            </a:schemeClr>
          </a:solidFill>
          <a:ln>
            <a:noFill/>
          </a:ln>
        </p:spPr>
        <p:txBody>
          <a:bodyPr lIns="0" tIns="0" rIns="0" bIns="0" rtlCol="0" anchor="ctr"/>
          <a:lstStyle/>
          <a:p>
            <a:pPr algn="ctr"/>
            <a:endParaRPr lang="en-GB"/>
          </a:p>
        </p:txBody>
      </p:sp>
      <p:sp>
        <p:nvSpPr>
          <p:cNvPr id="5" name="Title 4"/>
          <p:cNvSpPr>
            <a:spLocks noGrp="1"/>
          </p:cNvSpPr>
          <p:nvPr>
            <p:ph type="title"/>
          </p:nvPr>
        </p:nvSpPr>
        <p:spPr>
          <a:xfrm>
            <a:off x="457200" y="255600"/>
            <a:ext cx="8218488" cy="691200"/>
          </a:xfrm>
        </p:spPr>
        <p:txBody>
          <a:bodyPr/>
          <a:lstStyle/>
          <a:p>
            <a:r>
              <a:rPr lang="en-US"/>
              <a:t>Enhancing Program Evaluation</a:t>
            </a:r>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746500" cy="365125"/>
          </a:xfrm>
        </p:spPr>
        <p:txBody>
          <a:bodyPr/>
          <a:lstStyle/>
          <a:p>
            <a:endParaRPr lang="en-US"/>
          </a:p>
          <a:p>
            <a:fld id="{4FD9013D-92AD-C643-96A8-EBFE9D29F7C2}" type="slidenum">
              <a:rPr lang="en-US" b="1" smtClean="0"/>
              <a:pPr/>
              <a:t>20</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2" name="Rectangle 1"/>
          <p:cNvSpPr/>
          <p:nvPr/>
        </p:nvSpPr>
        <p:spPr>
          <a:xfrm>
            <a:off x="457200" y="1491410"/>
            <a:ext cx="3906456" cy="1477328"/>
          </a:xfrm>
          <a:prstGeom prst="rect">
            <a:avLst/>
          </a:prstGeom>
        </p:spPr>
        <p:txBody>
          <a:bodyPr wrap="square">
            <a:spAutoFit/>
          </a:bodyPr>
          <a:lstStyle/>
          <a:p>
            <a:r>
              <a:rPr lang="en-US" b="1"/>
              <a:t>Impact evaluation approach can be strengthened by </a:t>
            </a:r>
            <a:r>
              <a:rPr lang="en-GB" b="1"/>
              <a:t>incorporating measures of the reduction of vulnerability and enhancement of agency within beneficiary girls through </a:t>
            </a:r>
          </a:p>
        </p:txBody>
      </p:sp>
      <p:sp>
        <p:nvSpPr>
          <p:cNvPr id="4" name="Rectangle 3"/>
          <p:cNvSpPr/>
          <p:nvPr/>
        </p:nvSpPr>
        <p:spPr>
          <a:xfrm>
            <a:off x="5140542" y="1726028"/>
            <a:ext cx="3240374" cy="338554"/>
          </a:xfrm>
          <a:prstGeom prst="rect">
            <a:avLst/>
          </a:prstGeom>
        </p:spPr>
        <p:txBody>
          <a:bodyPr wrap="none">
            <a:spAutoFit/>
          </a:bodyPr>
          <a:lstStyle/>
          <a:p>
            <a:pPr lvl="0"/>
            <a:r>
              <a:rPr lang="en-GB" sz="1600" b="1"/>
              <a:t>Socio-emotional behavioural survey</a:t>
            </a:r>
            <a:endParaRPr lang="en-US" sz="1600" b="1"/>
          </a:p>
        </p:txBody>
      </p:sp>
      <p:sp>
        <p:nvSpPr>
          <p:cNvPr id="6" name="Rectangle 5"/>
          <p:cNvSpPr/>
          <p:nvPr/>
        </p:nvSpPr>
        <p:spPr>
          <a:xfrm>
            <a:off x="6125458" y="2445895"/>
            <a:ext cx="1270541" cy="338554"/>
          </a:xfrm>
          <a:prstGeom prst="rect">
            <a:avLst/>
          </a:prstGeom>
        </p:spPr>
        <p:txBody>
          <a:bodyPr wrap="none">
            <a:spAutoFit/>
          </a:bodyPr>
          <a:lstStyle/>
          <a:p>
            <a:pPr lvl="0"/>
            <a:r>
              <a:rPr lang="en-GB" sz="1600" b="1"/>
              <a:t>Tracer study </a:t>
            </a:r>
            <a:endParaRPr lang="en-US" sz="1600" b="1"/>
          </a:p>
        </p:txBody>
      </p:sp>
      <p:sp>
        <p:nvSpPr>
          <p:cNvPr id="7" name="Rectangle 6"/>
          <p:cNvSpPr/>
          <p:nvPr/>
        </p:nvSpPr>
        <p:spPr>
          <a:xfrm>
            <a:off x="457200" y="3502818"/>
            <a:ext cx="2949525" cy="369332"/>
          </a:xfrm>
          <a:prstGeom prst="rect">
            <a:avLst/>
          </a:prstGeom>
        </p:spPr>
        <p:txBody>
          <a:bodyPr wrap="none">
            <a:spAutoFit/>
          </a:bodyPr>
          <a:lstStyle/>
          <a:p>
            <a:r>
              <a:rPr lang="en-US" b="1">
                <a:solidFill>
                  <a:schemeClr val="bg2"/>
                </a:solidFill>
              </a:rPr>
              <a:t>Value Addition of these tools</a:t>
            </a:r>
            <a:endParaRPr lang="en-GB" b="1">
              <a:solidFill>
                <a:schemeClr val="bg2"/>
              </a:solidFill>
            </a:endParaRPr>
          </a:p>
        </p:txBody>
      </p:sp>
      <p:sp>
        <p:nvSpPr>
          <p:cNvPr id="8" name="Rectangle 7"/>
          <p:cNvSpPr/>
          <p:nvPr/>
        </p:nvSpPr>
        <p:spPr>
          <a:xfrm>
            <a:off x="457200" y="3872150"/>
            <a:ext cx="8218488" cy="2126864"/>
          </a:xfrm>
          <a:prstGeom prst="rect">
            <a:avLst/>
          </a:prstGeom>
        </p:spPr>
        <p:txBody>
          <a:bodyPr wrap="square">
            <a:spAutoFit/>
          </a:bodyPr>
          <a:lstStyle/>
          <a:p>
            <a:pPr marL="285750" indent="-285750">
              <a:lnSpc>
                <a:spcPct val="150000"/>
              </a:lnSpc>
              <a:buClr>
                <a:schemeClr val="bg2"/>
              </a:buClr>
              <a:buFont typeface="Arial" charset="0"/>
              <a:buChar char="•"/>
            </a:pPr>
            <a:r>
              <a:rPr lang="en-US"/>
              <a:t>Captures girls’ own understanding of empowerment </a:t>
            </a:r>
          </a:p>
          <a:p>
            <a:pPr marL="285750" indent="-285750">
              <a:lnSpc>
                <a:spcPct val="150000"/>
              </a:lnSpc>
              <a:buClr>
                <a:schemeClr val="bg2"/>
              </a:buClr>
              <a:buFont typeface="Arial" charset="0"/>
              <a:buChar char="•"/>
            </a:pPr>
            <a:r>
              <a:rPr lang="en-US"/>
              <a:t>Captures changes in social and behavioral norms (if any) </a:t>
            </a:r>
          </a:p>
          <a:p>
            <a:pPr marL="285750" indent="-285750">
              <a:lnSpc>
                <a:spcPct val="150000"/>
              </a:lnSpc>
              <a:buClr>
                <a:schemeClr val="bg2"/>
              </a:buClr>
              <a:buFont typeface="Arial" charset="0"/>
              <a:buChar char="•"/>
            </a:pPr>
            <a:r>
              <a:rPr lang="en-US"/>
              <a:t>Qualitative studies provide opportunity to explore social dynamics and causes of change in detail </a:t>
            </a:r>
          </a:p>
          <a:p>
            <a:pPr marL="285750" indent="-285750">
              <a:lnSpc>
                <a:spcPct val="150000"/>
              </a:lnSpc>
              <a:buClr>
                <a:schemeClr val="bg2"/>
              </a:buClr>
              <a:buFont typeface="Arial" charset="0"/>
              <a:buChar char="•"/>
            </a:pPr>
            <a:r>
              <a:rPr lang="en-US"/>
              <a:t>Tracer study helps see change over long term and gauge sustainability</a:t>
            </a:r>
          </a:p>
        </p:txBody>
      </p:sp>
      <p:sp>
        <p:nvSpPr>
          <p:cNvPr id="9" name="Right Brace 8"/>
          <p:cNvSpPr/>
          <p:nvPr/>
        </p:nvSpPr>
        <p:spPr>
          <a:xfrm>
            <a:off x="4415973" y="1510498"/>
            <a:ext cx="300942" cy="1477328"/>
          </a:xfrm>
          <a:prstGeom prst="rightBrace">
            <a:avLst/>
          </a:prstGeom>
          <a:ln w="28575">
            <a:solidFill>
              <a:schemeClr val="bg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76033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5"/>
          </p:nvPr>
        </p:nvSpPr>
        <p:spPr/>
        <p:txBody>
          <a:bodyPr/>
          <a:lstStyle/>
          <a:p>
            <a:pPr lvl="1"/>
            <a:r>
              <a:rPr lang="en-GB" b="1" dirty="0"/>
              <a:t>For further information, please contact: </a:t>
            </a:r>
          </a:p>
          <a:p>
            <a:pPr lvl="1"/>
            <a:r>
              <a:rPr lang="en-GB" dirty="0" err="1"/>
              <a:t>Narmeen</a:t>
            </a:r>
            <a:r>
              <a:rPr lang="en-GB" dirty="0"/>
              <a:t> Adeel, Research and Evaluation Consultant</a:t>
            </a:r>
          </a:p>
          <a:p>
            <a:pPr lvl="1"/>
            <a:r>
              <a:rPr lang="en-GB" dirty="0"/>
              <a:t>m: +92 307 4444088</a:t>
            </a:r>
          </a:p>
          <a:p>
            <a:pPr lvl="1"/>
            <a:r>
              <a:rPr lang="en-GB" dirty="0"/>
              <a:t>e:  </a:t>
            </a:r>
            <a:r>
              <a:rPr lang="en-GB" dirty="0" err="1"/>
              <a:t>narmeen.adeel@gmail.com</a:t>
            </a:r>
            <a:endParaRPr lang="en-GB" dirty="0"/>
          </a:p>
        </p:txBody>
      </p:sp>
      <p:sp>
        <p:nvSpPr>
          <p:cNvPr id="3" name="Title 2"/>
          <p:cNvSpPr>
            <a:spLocks noGrp="1"/>
          </p:cNvSpPr>
          <p:nvPr>
            <p:ph type="title"/>
          </p:nvPr>
        </p:nvSpPr>
        <p:spPr>
          <a:xfrm>
            <a:off x="457200" y="255600"/>
            <a:ext cx="8218488" cy="691200"/>
          </a:xfrm>
        </p:spPr>
        <p:txBody>
          <a:bodyPr/>
          <a:lstStyle/>
          <a:p>
            <a:r>
              <a:rPr lang="en-US" dirty="0"/>
              <a:t>Contacts</a:t>
            </a:r>
          </a:p>
        </p:txBody>
      </p:sp>
    </p:spTree>
    <p:extLst>
      <p:ext uri="{BB962C8B-B14F-4D97-AF65-F5344CB8AC3E}">
        <p14:creationId xmlns:p14="http://schemas.microsoft.com/office/powerpoint/2010/main" val="399714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0387" y="4580931"/>
            <a:ext cx="7885476" cy="1645350"/>
          </a:xfrm>
        </p:spPr>
        <p:txBody>
          <a:bodyPr>
            <a:normAutofit fontScale="62500" lnSpcReduction="20000"/>
          </a:bodyPr>
          <a:lstStyle/>
          <a:p>
            <a:r>
              <a:rPr lang="en-GB" b="0"/>
              <a:t>“This document is an output from a project funded by UK aid from the UK government. However, the views expressed and information contained in it are not necessarily those of or endorsed by the UK government who can accept no responsibility for such views or information or for any reliance placed on them.</a:t>
            </a:r>
          </a:p>
          <a:p>
            <a:r>
              <a:rPr lang="en-GB" b="0"/>
              <a:t>This publication has been prepared for general guidance on matter of interest only, and does not constitute professional advice. The information contained in this publication should not be acted upon without obtaining specific professional advice. No representation or warranty (express or implied) is given as to the accuracy or completeness of the information contained in this publication, and, to the extent permitted by law, no organisation or person involved in producing this document accepts or assumes any liability, responsibility or duty of care for any consequences of anyone acting, or refraining to act, in reliance on the information contained in this publication or for any decision based on it.”</a:t>
            </a:r>
          </a:p>
          <a:p>
            <a:endParaRPr lang="en-GB"/>
          </a:p>
        </p:txBody>
      </p:sp>
    </p:spTree>
    <p:extLst>
      <p:ext uri="{BB962C8B-B14F-4D97-AF65-F5344CB8AC3E}">
        <p14:creationId xmlns:p14="http://schemas.microsoft.com/office/powerpoint/2010/main" val="2098470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457200" y="6375400"/>
            <a:ext cx="3606800" cy="365125"/>
          </a:xfrm>
        </p:spPr>
        <p:txBody>
          <a:bodyPr/>
          <a:lstStyle/>
          <a:p>
            <a:endParaRPr lang="en-US"/>
          </a:p>
          <a:p>
            <a:fld id="{4FD9013D-92AD-C643-96A8-EBFE9D29F7C2}" type="slidenum">
              <a:rPr lang="en-US" b="1" smtClean="0"/>
              <a:pPr/>
              <a:t>3</a:t>
            </a:fld>
            <a:r>
              <a:rPr lang="en-US" b="1"/>
              <a:t> </a:t>
            </a:r>
            <a:r>
              <a:rPr lang="en-GB">
                <a:solidFill>
                  <a:schemeClr val="bg2"/>
                </a:solidFill>
              </a:rPr>
              <a:t>|</a:t>
            </a:r>
            <a:r>
              <a:rPr lang="en-GB"/>
              <a:t> </a:t>
            </a:r>
            <a:r>
              <a:rPr lang="en-GB">
                <a:solidFill>
                  <a:schemeClr val="accent1"/>
                </a:solidFill>
              </a:rPr>
              <a:t>Transitions to the Labour Market within Girls Education Challenge </a:t>
            </a:r>
          </a:p>
        </p:txBody>
      </p:sp>
      <p:sp>
        <p:nvSpPr>
          <p:cNvPr id="4" name="Title 6"/>
          <p:cNvSpPr txBox="1">
            <a:spLocks/>
          </p:cNvSpPr>
          <p:nvPr/>
        </p:nvSpPr>
        <p:spPr>
          <a:xfrm>
            <a:off x="457200" y="255600"/>
            <a:ext cx="8218488" cy="691200"/>
          </a:xfrm>
          <a:prstGeom prst="rect">
            <a:avLst/>
          </a:prstGeom>
        </p:spPr>
        <p:txBody>
          <a:bodyPr vert="horz" lIns="0" tIns="0" rIns="0" bIns="0" rtlCol="0" anchor="b" anchorCtr="0">
            <a:noAutofit/>
          </a:bodyPr>
          <a:lstStyle>
            <a:lvl1pPr algn="l" defTabSz="457200" rtl="0" eaLnBrk="1" latinLnBrk="0" hangingPunct="1">
              <a:lnSpc>
                <a:spcPts val="3400"/>
              </a:lnSpc>
              <a:spcBef>
                <a:spcPct val="0"/>
              </a:spcBef>
              <a:buNone/>
              <a:defRPr lang="en-US" sz="2800" b="1" i="0" kern="1200">
                <a:solidFill>
                  <a:schemeClr val="bg2"/>
                </a:solidFill>
                <a:latin typeface="+mj-lt"/>
                <a:ea typeface="+mj-ea"/>
                <a:cs typeface="+mj-cs"/>
              </a:defRPr>
            </a:lvl1pPr>
          </a:lstStyle>
          <a:p>
            <a:r>
              <a:rPr lang="en-GB"/>
              <a:t>Overview of Women’s Economic Empowerment (WEE)</a:t>
            </a:r>
          </a:p>
        </p:txBody>
      </p:sp>
      <p:sp>
        <p:nvSpPr>
          <p:cNvPr id="6" name="Rectangle 5"/>
          <p:cNvSpPr/>
          <p:nvPr/>
        </p:nvSpPr>
        <p:spPr>
          <a:xfrm>
            <a:off x="1765300" y="1531380"/>
            <a:ext cx="6134100" cy="646331"/>
          </a:xfrm>
          <a:prstGeom prst="rect">
            <a:avLst/>
          </a:prstGeom>
        </p:spPr>
        <p:txBody>
          <a:bodyPr wrap="square">
            <a:spAutoFit/>
          </a:bodyPr>
          <a:lstStyle/>
          <a:p>
            <a:pPr algn="just"/>
            <a:r>
              <a:rPr lang="en-GB"/>
              <a:t>Women’s economic empowerment is a key component in DFID’s Strategic Vision for Gender Equality (2018)</a:t>
            </a:r>
          </a:p>
        </p:txBody>
      </p:sp>
      <p:sp>
        <p:nvSpPr>
          <p:cNvPr id="7" name="Rectangle 6"/>
          <p:cNvSpPr/>
          <p:nvPr/>
        </p:nvSpPr>
        <p:spPr>
          <a:xfrm>
            <a:off x="1765300" y="2457740"/>
            <a:ext cx="6134100" cy="923330"/>
          </a:xfrm>
          <a:prstGeom prst="rect">
            <a:avLst/>
          </a:prstGeom>
        </p:spPr>
        <p:txBody>
          <a:bodyPr wrap="square">
            <a:spAutoFit/>
          </a:bodyPr>
          <a:lstStyle/>
          <a:p>
            <a:pPr algn="just"/>
            <a:r>
              <a:rPr lang="en-GB"/>
              <a:t>The concept is commonly associated with skills and capacities that make it possible to progress economically, as well as the power to act and make economic decisions.</a:t>
            </a:r>
          </a:p>
        </p:txBody>
      </p:sp>
      <p:sp>
        <p:nvSpPr>
          <p:cNvPr id="8" name="Rectangle 7"/>
          <p:cNvSpPr/>
          <p:nvPr/>
        </p:nvSpPr>
        <p:spPr>
          <a:xfrm>
            <a:off x="1765300" y="3661099"/>
            <a:ext cx="6134100" cy="646331"/>
          </a:xfrm>
          <a:prstGeom prst="rect">
            <a:avLst/>
          </a:prstGeom>
        </p:spPr>
        <p:txBody>
          <a:bodyPr wrap="square">
            <a:spAutoFit/>
          </a:bodyPr>
          <a:lstStyle/>
          <a:p>
            <a:pPr algn="just"/>
            <a:r>
              <a:rPr lang="en-GB"/>
              <a:t>WEE lays the foundation for educated, confident and well-rounded adulthood </a:t>
            </a:r>
          </a:p>
        </p:txBody>
      </p:sp>
      <p:sp>
        <p:nvSpPr>
          <p:cNvPr id="9" name="Rectangle 8"/>
          <p:cNvSpPr/>
          <p:nvPr/>
        </p:nvSpPr>
        <p:spPr>
          <a:xfrm>
            <a:off x="1765300" y="4593309"/>
            <a:ext cx="6134100" cy="1200329"/>
          </a:xfrm>
          <a:prstGeom prst="rect">
            <a:avLst/>
          </a:prstGeom>
        </p:spPr>
        <p:txBody>
          <a:bodyPr wrap="square">
            <a:spAutoFit/>
          </a:bodyPr>
          <a:lstStyle/>
          <a:p>
            <a:pPr algn="just"/>
            <a:r>
              <a:rPr lang="en-GB"/>
              <a:t>The role of social and human capital becomes more pronounced since young girls are less likely to own physical assets </a:t>
            </a:r>
          </a:p>
          <a:p>
            <a:pPr algn="just"/>
            <a:endParaRPr lang="en-GB"/>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1" y="1574799"/>
            <a:ext cx="752228" cy="665235"/>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580373"/>
            <a:ext cx="624800" cy="764797"/>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6466" y="4609079"/>
            <a:ext cx="907254" cy="635982"/>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4829" y="2506339"/>
            <a:ext cx="797171" cy="772850"/>
          </a:xfrm>
          <a:prstGeom prst="rect">
            <a:avLst/>
          </a:prstGeom>
        </p:spPr>
      </p:pic>
    </p:spTree>
    <p:extLst>
      <p:ext uri="{BB962C8B-B14F-4D97-AF65-F5344CB8AC3E}">
        <p14:creationId xmlns:p14="http://schemas.microsoft.com/office/powerpoint/2010/main" val="319583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457200" y="6375400"/>
            <a:ext cx="3644900" cy="365125"/>
          </a:xfrm>
        </p:spPr>
        <p:txBody>
          <a:bodyPr/>
          <a:lstStyle/>
          <a:p>
            <a:endParaRPr lang="en-US"/>
          </a:p>
          <a:p>
            <a:fld id="{4FD9013D-92AD-C643-96A8-EBFE9D29F7C2}" type="slidenum">
              <a:rPr lang="en-US" b="1" smtClean="0"/>
              <a:pPr/>
              <a:t>4</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3" name="Title 2"/>
          <p:cNvSpPr>
            <a:spLocks noGrp="1"/>
          </p:cNvSpPr>
          <p:nvPr>
            <p:ph type="title"/>
          </p:nvPr>
        </p:nvSpPr>
        <p:spPr/>
        <p:txBody>
          <a:bodyPr/>
          <a:lstStyle/>
          <a:p>
            <a:r>
              <a:rPr lang="en-GB"/>
              <a:t>Drivers of WEE</a:t>
            </a:r>
          </a:p>
        </p:txBody>
      </p:sp>
      <p:pic>
        <p:nvPicPr>
          <p:cNvPr id="4" name="Content Placeholder 6" descr="Screen Shot 2019-10-29 at 1.22.32 AM.png"/>
          <p:cNvPicPr>
            <a:picLocks noChangeAspect="1"/>
          </p:cNvPicPr>
          <p:nvPr/>
        </p:nvPicPr>
        <p:blipFill>
          <a:blip r:embed="rId3">
            <a:extLst>
              <a:ext uri="{28A0092B-C50C-407E-A947-70E740481C1C}">
                <a14:useLocalDpi xmlns:a14="http://schemas.microsoft.com/office/drawing/2010/main" val="0"/>
              </a:ext>
            </a:extLst>
          </a:blip>
          <a:srcRect l="-43055" r="-43055"/>
          <a:stretch>
            <a:fillRect/>
          </a:stretch>
        </p:blipFill>
        <p:spPr>
          <a:xfrm>
            <a:off x="45545" y="1371600"/>
            <a:ext cx="9098455" cy="5003800"/>
          </a:xfrm>
          <a:prstGeom prst="rect">
            <a:avLst/>
          </a:prstGeom>
        </p:spPr>
      </p:pic>
    </p:spTree>
    <p:extLst>
      <p:ext uri="{BB962C8B-B14F-4D97-AF65-F5344CB8AC3E}">
        <p14:creationId xmlns:p14="http://schemas.microsoft.com/office/powerpoint/2010/main" val="1894311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457200" y="6375400"/>
            <a:ext cx="3619500" cy="365125"/>
          </a:xfrm>
        </p:spPr>
        <p:txBody>
          <a:bodyPr/>
          <a:lstStyle/>
          <a:p>
            <a:endParaRPr lang="en-US"/>
          </a:p>
          <a:p>
            <a:fld id="{4FD9013D-92AD-C643-96A8-EBFE9D29F7C2}" type="slidenum">
              <a:rPr lang="en-US" b="1" smtClean="0"/>
              <a:pPr/>
              <a:t>5</a:t>
            </a:fld>
            <a:r>
              <a:rPr lang="en-US" b="1"/>
              <a:t> </a:t>
            </a:r>
            <a:r>
              <a:rPr lang="en-GB">
                <a:solidFill>
                  <a:schemeClr val="bg2"/>
                </a:solidFill>
              </a:rPr>
              <a:t>|</a:t>
            </a:r>
            <a:r>
              <a:rPr lang="en-GB"/>
              <a:t> </a:t>
            </a:r>
            <a:r>
              <a:rPr lang="en-GB">
                <a:solidFill>
                  <a:schemeClr val="accent1"/>
                </a:solidFill>
              </a:rPr>
              <a:t>Transitions to the Labour Market within Girls Education Challenge </a:t>
            </a:r>
            <a:endParaRPr lang="en-GB"/>
          </a:p>
        </p:txBody>
      </p:sp>
      <p:sp>
        <p:nvSpPr>
          <p:cNvPr id="4" name="Title 6"/>
          <p:cNvSpPr txBox="1">
            <a:spLocks/>
          </p:cNvSpPr>
          <p:nvPr/>
        </p:nvSpPr>
        <p:spPr>
          <a:xfrm>
            <a:off x="457200" y="255600"/>
            <a:ext cx="8218488" cy="691200"/>
          </a:xfrm>
          <a:prstGeom prst="rect">
            <a:avLst/>
          </a:prstGeom>
        </p:spPr>
        <p:txBody>
          <a:bodyPr vert="horz" lIns="0" tIns="0" rIns="0" bIns="0" rtlCol="0" anchor="b" anchorCtr="0">
            <a:noAutofit/>
          </a:bodyPr>
          <a:lstStyle>
            <a:lvl1pPr algn="l" defTabSz="457200" rtl="0" eaLnBrk="1" latinLnBrk="0" hangingPunct="1">
              <a:lnSpc>
                <a:spcPts val="3400"/>
              </a:lnSpc>
              <a:spcBef>
                <a:spcPct val="0"/>
              </a:spcBef>
              <a:buNone/>
              <a:defRPr lang="en-US" sz="2800" b="1" i="0" kern="1200">
                <a:solidFill>
                  <a:schemeClr val="bg2"/>
                </a:solidFill>
                <a:latin typeface="+mj-lt"/>
                <a:ea typeface="+mj-ea"/>
                <a:cs typeface="+mj-cs"/>
              </a:defRPr>
            </a:lvl1pPr>
          </a:lstStyle>
          <a:p>
            <a:r>
              <a:rPr lang="en-GB" dirty="0"/>
              <a:t>Regional Context</a:t>
            </a:r>
          </a:p>
        </p:txBody>
      </p:sp>
      <p:pic>
        <p:nvPicPr>
          <p:cNvPr id="13" name="Content Placeholder 5" descr="Screen Shot 2019-11-07 at 1.23.04 PM.png"/>
          <p:cNvPicPr>
            <a:picLocks noChangeAspect="1"/>
          </p:cNvPicPr>
          <p:nvPr/>
        </p:nvPicPr>
        <p:blipFill>
          <a:blip r:embed="rId3">
            <a:extLst>
              <a:ext uri="{28A0092B-C50C-407E-A947-70E740481C1C}">
                <a14:useLocalDpi xmlns:a14="http://schemas.microsoft.com/office/drawing/2010/main" val="0"/>
              </a:ext>
            </a:extLst>
          </a:blip>
          <a:srcRect l="-32768" r="-32768"/>
          <a:stretch>
            <a:fillRect/>
          </a:stretch>
        </p:blipFill>
        <p:spPr>
          <a:xfrm>
            <a:off x="222606" y="1371600"/>
            <a:ext cx="8691451" cy="4779963"/>
          </a:xfrm>
          <a:prstGeom prst="rect">
            <a:avLst/>
          </a:prstGeom>
        </p:spPr>
      </p:pic>
    </p:spTree>
    <p:extLst>
      <p:ext uri="{BB962C8B-B14F-4D97-AF65-F5344CB8AC3E}">
        <p14:creationId xmlns:p14="http://schemas.microsoft.com/office/powerpoint/2010/main" val="353784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14968"/>
            <a:ext cx="8218488" cy="691200"/>
          </a:xfrm>
        </p:spPr>
        <p:txBody>
          <a:bodyPr/>
          <a:lstStyle/>
          <a:p>
            <a:r>
              <a:rPr lang="en-US" dirty="0"/>
              <a:t>GEC Projects in Pakistan </a:t>
            </a:r>
          </a:p>
        </p:txBody>
      </p:sp>
      <p:sp>
        <p:nvSpPr>
          <p:cNvPr id="2" name="Content Placeholder 1"/>
          <p:cNvSpPr>
            <a:spLocks noGrp="1"/>
          </p:cNvSpPr>
          <p:nvPr>
            <p:ph sz="half" idx="13"/>
          </p:nvPr>
        </p:nvSpPr>
        <p:spPr>
          <a:xfrm>
            <a:off x="457200" y="1602000"/>
            <a:ext cx="4165600" cy="4417800"/>
          </a:xfrm>
        </p:spPr>
        <p:txBody>
          <a:bodyPr/>
          <a:lstStyle/>
          <a:p>
            <a:pPr lvl="2" algn="just"/>
            <a:r>
              <a:rPr lang="en-US" dirty="0"/>
              <a:t>Closing the </a:t>
            </a:r>
            <a:r>
              <a:rPr lang="en-US" b="1" dirty="0"/>
              <a:t>GAP (ACTED) </a:t>
            </a:r>
            <a:r>
              <a:rPr lang="en-US" dirty="0"/>
              <a:t>and </a:t>
            </a:r>
            <a:r>
              <a:rPr lang="en-US" b="1" dirty="0"/>
              <a:t>TEACH (IRC)</a:t>
            </a:r>
          </a:p>
          <a:p>
            <a:pPr lvl="2" algn="just"/>
            <a:r>
              <a:rPr lang="en-US" dirty="0"/>
              <a:t>Focus on adolescent girls aged 10-19</a:t>
            </a:r>
          </a:p>
          <a:p>
            <a:pPr lvl="2" algn="just"/>
            <a:r>
              <a:rPr lang="en-US" dirty="0"/>
              <a:t>Accelerated Learning </a:t>
            </a:r>
            <a:r>
              <a:rPr lang="en-GB" dirty="0"/>
              <a:t>Program</a:t>
            </a:r>
            <a:r>
              <a:rPr lang="en-US" dirty="0"/>
              <a:t> for younger girls</a:t>
            </a:r>
          </a:p>
          <a:p>
            <a:pPr lvl="2" algn="just"/>
            <a:r>
              <a:rPr lang="en-US" dirty="0"/>
              <a:t>Short courses that include literacy and numeracy training, life skills and technical training for 13/14+ girls</a:t>
            </a:r>
          </a:p>
          <a:p>
            <a:pPr lvl="2" algn="just"/>
            <a:r>
              <a:rPr lang="en-US" dirty="0"/>
              <a:t>Courses for technical skills have not been finalized yet and depend on local needs assessments </a:t>
            </a:r>
          </a:p>
        </p:txBody>
      </p:sp>
      <p:sp>
        <p:nvSpPr>
          <p:cNvPr id="3" name="Slide Number Placeholder 2">
            <a:extLst>
              <a:ext uri="{FF2B5EF4-FFF2-40B4-BE49-F238E27FC236}">
                <a16:creationId xmlns:a16="http://schemas.microsoft.com/office/drawing/2014/main" id="{08DA778C-38DE-4B39-BCED-514D5F236237}"/>
              </a:ext>
            </a:extLst>
          </p:cNvPr>
          <p:cNvSpPr>
            <a:spLocks noGrp="1"/>
          </p:cNvSpPr>
          <p:nvPr>
            <p:ph type="sldNum" sz="quarter" idx="4"/>
          </p:nvPr>
        </p:nvSpPr>
        <p:spPr>
          <a:xfrm>
            <a:off x="457200" y="6375400"/>
            <a:ext cx="3708400" cy="365125"/>
          </a:xfrm>
        </p:spPr>
        <p:txBody>
          <a:bodyPr/>
          <a:lstStyle/>
          <a:p>
            <a:endParaRPr lang="en-US" dirty="0"/>
          </a:p>
          <a:p>
            <a:fld id="{4FD9013D-92AD-C643-96A8-EBFE9D29F7C2}" type="slidenum">
              <a:rPr lang="en-US" b="1" smtClean="0"/>
              <a:pPr/>
              <a:t>6</a:t>
            </a:fld>
            <a:r>
              <a:rPr lang="en-US" b="1" dirty="0"/>
              <a:t> </a:t>
            </a:r>
            <a:r>
              <a:rPr lang="en-GB" dirty="0">
                <a:solidFill>
                  <a:schemeClr val="bg2"/>
                </a:solidFill>
              </a:rPr>
              <a:t>|</a:t>
            </a:r>
            <a:r>
              <a:rPr lang="en-GB" dirty="0"/>
              <a:t> </a:t>
            </a:r>
            <a:r>
              <a:rPr lang="en-GB" dirty="0">
                <a:solidFill>
                  <a:schemeClr val="accent1"/>
                </a:solidFill>
              </a:rPr>
              <a:t>Transitions to the Labour Market within Girls Education Challenge </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1786" y="1380734"/>
            <a:ext cx="2766214" cy="4537466"/>
          </a:xfrm>
          <a:prstGeom prst="rect">
            <a:avLst/>
          </a:prstGeom>
          <a:effectLst>
            <a:outerShdw blurRad="50800" dist="76200" dir="2700000" algn="tl" rotWithShape="0">
              <a:prstClr val="black">
                <a:alpha val="40000"/>
              </a:prstClr>
            </a:outerShdw>
          </a:effectLst>
        </p:spPr>
      </p:pic>
    </p:spTree>
    <p:extLst>
      <p:ext uri="{BB962C8B-B14F-4D97-AF65-F5344CB8AC3E}">
        <p14:creationId xmlns:p14="http://schemas.microsoft.com/office/powerpoint/2010/main" val="3805018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5600"/>
            <a:ext cx="8218488" cy="691200"/>
          </a:xfrm>
        </p:spPr>
        <p:txBody>
          <a:bodyPr/>
          <a:lstStyle/>
          <a:p>
            <a:r>
              <a:rPr lang="en-GB" dirty="0"/>
              <a:t>Closing The Gap  </a:t>
            </a:r>
          </a:p>
        </p:txBody>
      </p:sp>
      <p:sp>
        <p:nvSpPr>
          <p:cNvPr id="8" name="Slide Number Placeholder 7">
            <a:extLst>
              <a:ext uri="{FF2B5EF4-FFF2-40B4-BE49-F238E27FC236}">
                <a16:creationId xmlns:a16="http://schemas.microsoft.com/office/drawing/2014/main" id="{B0F9C19A-BA45-4346-8589-0BC5FA2B0C94}"/>
              </a:ext>
            </a:extLst>
          </p:cNvPr>
          <p:cNvSpPr>
            <a:spLocks noGrp="1"/>
          </p:cNvSpPr>
          <p:nvPr>
            <p:ph type="sldNum" sz="quarter" idx="4"/>
          </p:nvPr>
        </p:nvSpPr>
        <p:spPr>
          <a:xfrm>
            <a:off x="457200" y="6375400"/>
            <a:ext cx="3640238" cy="365125"/>
          </a:xfrm>
        </p:spPr>
        <p:txBody>
          <a:bodyPr/>
          <a:lstStyle/>
          <a:p>
            <a:endParaRPr lang="en-US"/>
          </a:p>
          <a:p>
            <a:fld id="{4FD9013D-92AD-C643-96A8-EBFE9D29F7C2}" type="slidenum">
              <a:rPr lang="en-US" b="1" smtClean="0">
                <a:solidFill>
                  <a:schemeClr val="tx2"/>
                </a:solidFill>
              </a:rPr>
              <a:pPr/>
              <a:t>7</a:t>
            </a:fld>
            <a:r>
              <a:rPr lang="en-US">
                <a:solidFill>
                  <a:schemeClr val="tx2"/>
                </a:solidFill>
              </a:rPr>
              <a:t> </a:t>
            </a:r>
            <a:r>
              <a:rPr lang="en-GB">
                <a:solidFill>
                  <a:schemeClr val="bg2"/>
                </a:solidFill>
              </a:rPr>
              <a:t>|</a:t>
            </a:r>
            <a:r>
              <a:rPr lang="en-GB">
                <a:solidFill>
                  <a:schemeClr val="tx2"/>
                </a:solidFill>
              </a:rPr>
              <a:t> </a:t>
            </a:r>
            <a:r>
              <a:rPr lang="en-GB"/>
              <a:t>Transitions to the Labour Market within Girls Education Challenge </a:t>
            </a:r>
            <a:endParaRPr lang="en-GB">
              <a:solidFill>
                <a:schemeClr val="tx2"/>
              </a:solidFill>
            </a:endParaRPr>
          </a:p>
        </p:txBody>
      </p:sp>
      <p:sp>
        <p:nvSpPr>
          <p:cNvPr id="5" name="Content Placeholder 2"/>
          <p:cNvSpPr txBox="1">
            <a:spLocks/>
          </p:cNvSpPr>
          <p:nvPr/>
        </p:nvSpPr>
        <p:spPr>
          <a:xfrm>
            <a:off x="446088" y="2907809"/>
            <a:ext cx="8229600" cy="2995010"/>
          </a:xfrm>
          <a:prstGeom prst="rect">
            <a:avLst/>
          </a:prstGeom>
        </p:spPr>
        <p:txBody>
          <a:bodyPr>
            <a:noAutofit/>
          </a:bodyPr>
          <a:lstStyle>
            <a:lvl1pPr marL="0" indent="0" algn="l" defTabSz="457200" rtl="0" eaLnBrk="1" latinLnBrk="0" hangingPunct="1">
              <a:lnSpc>
                <a:spcPct val="100000"/>
              </a:lnSpc>
              <a:spcBef>
                <a:spcPts val="400"/>
              </a:spcBef>
              <a:spcAft>
                <a:spcPts val="200"/>
              </a:spcAft>
              <a:buClr>
                <a:schemeClr val="tx2"/>
              </a:buClr>
              <a:buFontTx/>
              <a:buNone/>
              <a:tabLst/>
              <a:defRPr lang="en-GB" sz="2400" b="1" kern="1200" dirty="0" smtClean="0">
                <a:solidFill>
                  <a:schemeClr val="bg2"/>
                </a:solidFill>
                <a:latin typeface="+mj-lt"/>
                <a:ea typeface="+mn-ea"/>
                <a:cs typeface="+mn-cs"/>
              </a:defRPr>
            </a:lvl1pPr>
            <a:lvl2pPr marL="0" indent="0" algn="l" defTabSz="457200" rtl="0" eaLnBrk="1" latinLnBrk="0" hangingPunct="1">
              <a:lnSpc>
                <a:spcPct val="100000"/>
              </a:lnSpc>
              <a:spcBef>
                <a:spcPts val="400"/>
              </a:spcBef>
              <a:spcAft>
                <a:spcPts val="200"/>
              </a:spcAft>
              <a:buClrTx/>
              <a:buFontTx/>
              <a:buNone/>
              <a:tabLst/>
              <a:defRPr lang="en-GB" sz="2000" kern="1200" dirty="0" smtClean="0">
                <a:solidFill>
                  <a:schemeClr val="tx1"/>
                </a:solidFill>
                <a:latin typeface="+mj-lt"/>
                <a:ea typeface="+mn-ea"/>
                <a:cs typeface="+mn-cs"/>
              </a:defRPr>
            </a:lvl2pPr>
            <a:lvl3pPr marL="180975" indent="-180975" algn="l" defTabSz="457200" rtl="0" eaLnBrk="1" latinLnBrk="0" hangingPunct="1">
              <a:lnSpc>
                <a:spcPct val="100000"/>
              </a:lnSpc>
              <a:spcBef>
                <a:spcPts val="400"/>
              </a:spcBef>
              <a:spcAft>
                <a:spcPts val="200"/>
              </a:spcAft>
              <a:buClr>
                <a:schemeClr val="bg2"/>
              </a:buClr>
              <a:buFont typeface="Arial" panose="020B0604020202020204" pitchFamily="34" charset="0"/>
              <a:buChar char="•"/>
              <a:defRPr lang="en-GB" sz="2000" kern="1200" dirty="0" smtClean="0">
                <a:solidFill>
                  <a:schemeClr val="tx1"/>
                </a:solidFill>
                <a:latin typeface="+mj-lt"/>
                <a:ea typeface="+mn-ea"/>
                <a:cs typeface="+mn-cs"/>
              </a:defRPr>
            </a:lvl3pPr>
            <a:lvl4pPr marL="357188" indent="-176213" algn="l" defTabSz="457200" rtl="0" eaLnBrk="1" latinLnBrk="0" hangingPunct="1">
              <a:lnSpc>
                <a:spcPct val="100000"/>
              </a:lnSpc>
              <a:spcBef>
                <a:spcPts val="400"/>
              </a:spcBef>
              <a:spcAft>
                <a:spcPts val="200"/>
              </a:spcAft>
              <a:buFont typeface="Calibri" panose="020F0502020204030204" pitchFamily="34" charset="0"/>
              <a:buChar char="−"/>
              <a:defRPr lang="en-GB" sz="2000" kern="1200" dirty="0" smtClean="0">
                <a:solidFill>
                  <a:schemeClr val="tx1"/>
                </a:solidFill>
                <a:latin typeface="+mj-lt"/>
                <a:ea typeface="+mn-ea"/>
                <a:cs typeface="+mn-cs"/>
              </a:defRPr>
            </a:lvl4pPr>
            <a:lvl5pPr marL="539750" indent="-182563" algn="l" defTabSz="457200" rtl="0" eaLnBrk="1" latinLnBrk="0" hangingPunct="1">
              <a:lnSpc>
                <a:spcPct val="100000"/>
              </a:lnSpc>
              <a:spcBef>
                <a:spcPts val="400"/>
              </a:spcBef>
              <a:spcAft>
                <a:spcPts val="200"/>
              </a:spcAft>
              <a:buClr>
                <a:schemeClr val="tx2"/>
              </a:buClr>
              <a:buFont typeface="Arial" panose="020B0604020202020204" pitchFamily="34" charset="0"/>
              <a:buChar char="»"/>
              <a:tabLst/>
              <a:defRPr lang="en-US" sz="2000" u="none" kern="1200" dirty="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b="0" dirty="0">
                <a:solidFill>
                  <a:schemeClr val="tx1"/>
                </a:solidFill>
              </a:rPr>
              <a:t>The project aims to address two basic barriers for girls to education: </a:t>
            </a:r>
            <a:r>
              <a:rPr lang="en-GB" sz="1800" dirty="0">
                <a:solidFill>
                  <a:schemeClr val="tx1"/>
                </a:solidFill>
              </a:rPr>
              <a:t>1) lack of access to education; and 2) social and cultural barriers</a:t>
            </a:r>
            <a:r>
              <a:rPr lang="en-GB" sz="1800" b="0" dirty="0">
                <a:solidFill>
                  <a:schemeClr val="tx1"/>
                </a:solidFill>
              </a:rPr>
              <a:t>.</a:t>
            </a:r>
          </a:p>
          <a:p>
            <a:endParaRPr lang="en-GB" sz="800" b="0" dirty="0">
              <a:solidFill>
                <a:schemeClr val="tx1"/>
              </a:solidFill>
            </a:endParaRPr>
          </a:p>
          <a:p>
            <a:r>
              <a:rPr lang="en-GB" sz="1800" dirty="0"/>
              <a:t>Target Beneficiaries and Areas</a:t>
            </a:r>
            <a:r>
              <a:rPr lang="en-GB" sz="1800" b="0" dirty="0">
                <a:solidFill>
                  <a:schemeClr val="tx1"/>
                </a:solidFill>
              </a:rPr>
              <a:t>:</a:t>
            </a:r>
            <a:r>
              <a:rPr lang="en-GB" sz="1800" dirty="0">
                <a:solidFill>
                  <a:schemeClr val="tx1"/>
                </a:solidFill>
              </a:rPr>
              <a:t> </a:t>
            </a:r>
            <a:r>
              <a:rPr lang="en-US" sz="1800" b="0" dirty="0">
                <a:solidFill>
                  <a:schemeClr val="tx1"/>
                </a:solidFill>
              </a:rPr>
              <a:t>5,500 girls between 10-19 years of age in Sindh (Jacobabad and Kashmore districts) and Newly Merged Districts of KP/Previously FATA region (Mohmand and Bajaur agencies).  </a:t>
            </a:r>
          </a:p>
          <a:p>
            <a:endParaRPr lang="en-GB" sz="800" b="0" dirty="0">
              <a:solidFill>
                <a:schemeClr val="tx1"/>
              </a:solidFill>
            </a:endParaRPr>
          </a:p>
          <a:p>
            <a:r>
              <a:rPr lang="en-GB" sz="1800" dirty="0"/>
              <a:t>Partners</a:t>
            </a:r>
            <a:r>
              <a:rPr lang="en-GB" sz="1800" dirty="0">
                <a:solidFill>
                  <a:schemeClr val="tx1"/>
                </a:solidFill>
              </a:rPr>
              <a:t>: </a:t>
            </a:r>
            <a:r>
              <a:rPr lang="en-US" sz="1800" dirty="0">
                <a:solidFill>
                  <a:schemeClr val="tx1"/>
                </a:solidFill>
              </a:rPr>
              <a:t>Right to Play, Adult Based Education Society (ABES) </a:t>
            </a:r>
          </a:p>
          <a:p>
            <a:endParaRPr lang="en-GB" sz="800" dirty="0">
              <a:solidFill>
                <a:schemeClr val="tx1"/>
              </a:solidFill>
            </a:endParaRPr>
          </a:p>
          <a:p>
            <a:r>
              <a:rPr lang="en-GB" sz="1800" dirty="0"/>
              <a:t>Current Status</a:t>
            </a:r>
            <a:r>
              <a:rPr lang="en-GB" sz="1800" dirty="0">
                <a:solidFill>
                  <a:schemeClr val="tx1"/>
                </a:solidFill>
              </a:rPr>
              <a:t>: </a:t>
            </a:r>
            <a:r>
              <a:rPr lang="en-US" sz="1800" b="0" dirty="0">
                <a:solidFill>
                  <a:schemeClr val="tx1"/>
                </a:solidFill>
              </a:rPr>
              <a:t>The project is set to initiate field activities by November 2019 including baseline, teachers’ identification, training and centre establishment for first set of literacy and numeracy centres in Sindh under first short-term learning stream cohort</a:t>
            </a:r>
            <a:r>
              <a:rPr lang="en-GB" sz="1800" b="0" dirty="0">
                <a:solidFill>
                  <a:schemeClr val="tx1"/>
                </a:solidFill>
              </a:rPr>
              <a:t>.</a:t>
            </a:r>
            <a:endParaRPr lang="en-GB" sz="2000" dirty="0">
              <a:solidFill>
                <a:schemeClr val="tx1"/>
              </a:solidFill>
            </a:endParaRPr>
          </a:p>
          <a:p>
            <a:endParaRPr lang="en-GB" sz="2000" dirty="0">
              <a:solidFill>
                <a:schemeClr val="tx1"/>
              </a:solidFill>
            </a:endParaRPr>
          </a:p>
        </p:txBody>
      </p:sp>
      <p:sp>
        <p:nvSpPr>
          <p:cNvPr id="2" name="Rounded Rectangle 1"/>
          <p:cNvSpPr/>
          <p:nvPr/>
        </p:nvSpPr>
        <p:spPr bwMode="auto">
          <a:xfrm>
            <a:off x="457200" y="1205985"/>
            <a:ext cx="7962900" cy="1701824"/>
          </a:xfrm>
          <a:prstGeom prst="roundRect">
            <a:avLst/>
          </a:prstGeom>
          <a:solidFill>
            <a:schemeClr val="bg2"/>
          </a:solidFill>
          <a:ln>
            <a:noFill/>
          </a:ln>
        </p:spPr>
        <p:txBody>
          <a:bodyPr lIns="0" tIns="0" rIns="0" bIns="0" rtlCol="0" anchor="ctr"/>
          <a:lstStyle/>
          <a:p>
            <a:pPr algn="ctr"/>
            <a:endParaRPr lang="en-GB"/>
          </a:p>
        </p:txBody>
      </p:sp>
      <p:sp>
        <p:nvSpPr>
          <p:cNvPr id="3" name="TextBox 2"/>
          <p:cNvSpPr txBox="1"/>
          <p:nvPr/>
        </p:nvSpPr>
        <p:spPr>
          <a:xfrm>
            <a:off x="735012" y="1223215"/>
            <a:ext cx="7685088" cy="1754327"/>
          </a:xfrm>
          <a:prstGeom prst="rect">
            <a:avLst/>
          </a:prstGeom>
          <a:noFill/>
        </p:spPr>
        <p:txBody>
          <a:bodyPr wrap="square" rtlCol="0">
            <a:spAutoFit/>
          </a:bodyPr>
          <a:lstStyle/>
          <a:p>
            <a:pPr algn="ctr"/>
            <a:r>
              <a:rPr lang="en-GB" b="1" dirty="0">
                <a:solidFill>
                  <a:schemeClr val="bg1"/>
                </a:solidFill>
              </a:rPr>
              <a:t>Objective: The overall objective is to support out-of-school adolescent girls (aged between 10 and 19, who were dropped out of the education process or never attended a school) to receive non-formal education, gainful skills training, and relevant employment opportunities for improving quality of their family lives and linking with formal education process.</a:t>
            </a:r>
          </a:p>
          <a:p>
            <a:pPr algn="ctr"/>
            <a:endParaRPr lang="en-GB" b="1" dirty="0">
              <a:solidFill>
                <a:schemeClr val="bg1"/>
              </a:solidFill>
            </a:endParaRPr>
          </a:p>
        </p:txBody>
      </p:sp>
    </p:spTree>
    <p:extLst>
      <p:ext uri="{BB962C8B-B14F-4D97-AF65-F5344CB8AC3E}">
        <p14:creationId xmlns:p14="http://schemas.microsoft.com/office/powerpoint/2010/main" val="82089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5600"/>
            <a:ext cx="8218488" cy="691200"/>
          </a:xfrm>
        </p:spPr>
        <p:txBody>
          <a:bodyPr/>
          <a:lstStyle/>
          <a:p>
            <a:r>
              <a:rPr lang="en-GB" dirty="0"/>
              <a:t>Closing the Gap</a:t>
            </a:r>
          </a:p>
        </p:txBody>
      </p:sp>
      <p:sp>
        <p:nvSpPr>
          <p:cNvPr id="8" name="Slide Number Placeholder 7">
            <a:extLst>
              <a:ext uri="{FF2B5EF4-FFF2-40B4-BE49-F238E27FC236}">
                <a16:creationId xmlns:a16="http://schemas.microsoft.com/office/drawing/2014/main" id="{B0F9C19A-BA45-4346-8589-0BC5FA2B0C94}"/>
              </a:ext>
            </a:extLst>
          </p:cNvPr>
          <p:cNvSpPr>
            <a:spLocks noGrp="1"/>
          </p:cNvSpPr>
          <p:nvPr>
            <p:ph type="sldNum" sz="quarter" idx="4"/>
          </p:nvPr>
        </p:nvSpPr>
        <p:spPr>
          <a:xfrm>
            <a:off x="457200" y="6375400"/>
            <a:ext cx="3670300" cy="365125"/>
          </a:xfrm>
        </p:spPr>
        <p:txBody>
          <a:bodyPr/>
          <a:lstStyle/>
          <a:p>
            <a:endParaRPr lang="en-US"/>
          </a:p>
          <a:p>
            <a:fld id="{4FD9013D-92AD-C643-96A8-EBFE9D29F7C2}" type="slidenum">
              <a:rPr lang="en-US" b="1" smtClean="0">
                <a:solidFill>
                  <a:schemeClr val="tx2"/>
                </a:solidFill>
              </a:rPr>
              <a:pPr/>
              <a:t>8</a:t>
            </a:fld>
            <a:r>
              <a:rPr lang="en-US">
                <a:solidFill>
                  <a:schemeClr val="tx2"/>
                </a:solidFill>
              </a:rPr>
              <a:t> </a:t>
            </a:r>
            <a:r>
              <a:rPr lang="en-GB">
                <a:solidFill>
                  <a:schemeClr val="bg2"/>
                </a:solidFill>
              </a:rPr>
              <a:t>|</a:t>
            </a:r>
            <a:r>
              <a:rPr lang="en-GB">
                <a:solidFill>
                  <a:schemeClr val="tx2"/>
                </a:solidFill>
              </a:rPr>
              <a:t> </a:t>
            </a:r>
            <a:r>
              <a:rPr lang="en-GB"/>
              <a:t>Transitions to the Labour Market within Girls Education Challenge </a:t>
            </a:r>
            <a:endParaRPr lang="en-GB">
              <a:solidFill>
                <a:schemeClr val="tx2"/>
              </a:solidFill>
            </a:endParaRPr>
          </a:p>
        </p:txBody>
      </p:sp>
      <p:sp>
        <p:nvSpPr>
          <p:cNvPr id="5" name="Content Placeholder 2"/>
          <p:cNvSpPr txBox="1">
            <a:spLocks/>
          </p:cNvSpPr>
          <p:nvPr/>
        </p:nvSpPr>
        <p:spPr>
          <a:xfrm>
            <a:off x="344488" y="1389734"/>
            <a:ext cx="8229600" cy="2026566"/>
          </a:xfrm>
          <a:prstGeom prst="rect">
            <a:avLst/>
          </a:prstGeom>
        </p:spPr>
        <p:txBody>
          <a:bodyPr>
            <a:noAutofit/>
          </a:bodyPr>
          <a:lstStyle>
            <a:lvl1pPr marL="0" indent="0" algn="l" defTabSz="457200" rtl="0" eaLnBrk="1" latinLnBrk="0" hangingPunct="1">
              <a:lnSpc>
                <a:spcPct val="100000"/>
              </a:lnSpc>
              <a:spcBef>
                <a:spcPts val="400"/>
              </a:spcBef>
              <a:spcAft>
                <a:spcPts val="200"/>
              </a:spcAft>
              <a:buClr>
                <a:schemeClr val="tx2"/>
              </a:buClr>
              <a:buFontTx/>
              <a:buNone/>
              <a:tabLst/>
              <a:defRPr lang="en-GB" sz="2400" b="1" kern="1200" dirty="0" smtClean="0">
                <a:solidFill>
                  <a:schemeClr val="bg2"/>
                </a:solidFill>
                <a:latin typeface="+mj-lt"/>
                <a:ea typeface="+mn-ea"/>
                <a:cs typeface="+mn-cs"/>
              </a:defRPr>
            </a:lvl1pPr>
            <a:lvl2pPr marL="0" indent="0" algn="l" defTabSz="457200" rtl="0" eaLnBrk="1" latinLnBrk="0" hangingPunct="1">
              <a:lnSpc>
                <a:spcPct val="100000"/>
              </a:lnSpc>
              <a:spcBef>
                <a:spcPts val="400"/>
              </a:spcBef>
              <a:spcAft>
                <a:spcPts val="200"/>
              </a:spcAft>
              <a:buClrTx/>
              <a:buFontTx/>
              <a:buNone/>
              <a:tabLst/>
              <a:defRPr lang="en-GB" sz="2000" kern="1200" dirty="0" smtClean="0">
                <a:solidFill>
                  <a:schemeClr val="tx1"/>
                </a:solidFill>
                <a:latin typeface="+mj-lt"/>
                <a:ea typeface="+mn-ea"/>
                <a:cs typeface="+mn-cs"/>
              </a:defRPr>
            </a:lvl2pPr>
            <a:lvl3pPr marL="180975" indent="-180975" algn="l" defTabSz="457200" rtl="0" eaLnBrk="1" latinLnBrk="0" hangingPunct="1">
              <a:lnSpc>
                <a:spcPct val="100000"/>
              </a:lnSpc>
              <a:spcBef>
                <a:spcPts val="400"/>
              </a:spcBef>
              <a:spcAft>
                <a:spcPts val="200"/>
              </a:spcAft>
              <a:buClr>
                <a:schemeClr val="bg2"/>
              </a:buClr>
              <a:buFont typeface="Arial" panose="020B0604020202020204" pitchFamily="34" charset="0"/>
              <a:buChar char="•"/>
              <a:defRPr lang="en-GB" sz="2000" kern="1200" dirty="0" smtClean="0">
                <a:solidFill>
                  <a:schemeClr val="tx1"/>
                </a:solidFill>
                <a:latin typeface="+mj-lt"/>
                <a:ea typeface="+mn-ea"/>
                <a:cs typeface="+mn-cs"/>
              </a:defRPr>
            </a:lvl3pPr>
            <a:lvl4pPr marL="357188" indent="-176213" algn="l" defTabSz="457200" rtl="0" eaLnBrk="1" latinLnBrk="0" hangingPunct="1">
              <a:lnSpc>
                <a:spcPct val="100000"/>
              </a:lnSpc>
              <a:spcBef>
                <a:spcPts val="400"/>
              </a:spcBef>
              <a:spcAft>
                <a:spcPts val="200"/>
              </a:spcAft>
              <a:buFont typeface="Calibri" panose="020F0502020204030204" pitchFamily="34" charset="0"/>
              <a:buChar char="−"/>
              <a:defRPr lang="en-GB" sz="2000" kern="1200" dirty="0" smtClean="0">
                <a:solidFill>
                  <a:schemeClr val="tx1"/>
                </a:solidFill>
                <a:latin typeface="+mj-lt"/>
                <a:ea typeface="+mn-ea"/>
                <a:cs typeface="+mn-cs"/>
              </a:defRPr>
            </a:lvl4pPr>
            <a:lvl5pPr marL="539750" indent="-182563" algn="l" defTabSz="457200" rtl="0" eaLnBrk="1" latinLnBrk="0" hangingPunct="1">
              <a:lnSpc>
                <a:spcPct val="100000"/>
              </a:lnSpc>
              <a:spcBef>
                <a:spcPts val="400"/>
              </a:spcBef>
              <a:spcAft>
                <a:spcPts val="200"/>
              </a:spcAft>
              <a:buClr>
                <a:schemeClr val="tx2"/>
              </a:buClr>
              <a:buFont typeface="Arial" panose="020B0604020202020204" pitchFamily="34" charset="0"/>
              <a:buChar char="»"/>
              <a:tabLst/>
              <a:defRPr lang="en-US" sz="2000" u="none" kern="1200" dirty="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a:t>Program Design:</a:t>
            </a:r>
            <a:endParaRPr lang="en-US" sz="2000" dirty="0"/>
          </a:p>
          <a:p>
            <a:r>
              <a:rPr lang="en-GB" sz="2000" b="0" dirty="0">
                <a:solidFill>
                  <a:schemeClr val="tx1"/>
                </a:solidFill>
              </a:rPr>
              <a:t>The Closing the Gap program has two components: the </a:t>
            </a:r>
            <a:r>
              <a:rPr lang="en-GB" sz="2000" dirty="0">
                <a:solidFill>
                  <a:schemeClr val="tx1"/>
                </a:solidFill>
              </a:rPr>
              <a:t>Accelerated Learning Program (ALP)</a:t>
            </a:r>
            <a:r>
              <a:rPr lang="en-GB" sz="2000" b="0" dirty="0">
                <a:solidFill>
                  <a:schemeClr val="tx1"/>
                </a:solidFill>
              </a:rPr>
              <a:t>,</a:t>
            </a:r>
            <a:r>
              <a:rPr lang="en-GB" sz="2000" dirty="0">
                <a:solidFill>
                  <a:schemeClr val="tx1"/>
                </a:solidFill>
              </a:rPr>
              <a:t> </a:t>
            </a:r>
            <a:r>
              <a:rPr lang="en-GB" sz="2000" b="0" dirty="0">
                <a:solidFill>
                  <a:schemeClr val="tx1"/>
                </a:solidFill>
              </a:rPr>
              <a:t>and </a:t>
            </a:r>
            <a:r>
              <a:rPr lang="en-GB" sz="2000" dirty="0">
                <a:solidFill>
                  <a:schemeClr val="tx1"/>
                </a:solidFill>
              </a:rPr>
              <a:t>short term skills based courses. </a:t>
            </a:r>
            <a:endParaRPr lang="en-US" sz="2000" dirty="0">
              <a:solidFill>
                <a:schemeClr val="tx1"/>
              </a:solidFill>
            </a:endParaRPr>
          </a:p>
          <a:p>
            <a:endParaRPr lang="en-GB" sz="2000" dirty="0">
              <a:solidFill>
                <a:schemeClr val="tx1"/>
              </a:solidFill>
            </a:endParaRPr>
          </a:p>
          <a:p>
            <a:r>
              <a:rPr lang="en-GB" sz="2000" dirty="0"/>
              <a:t>Cross cutting activities: </a:t>
            </a:r>
            <a:endParaRPr lang="en-US" sz="2000" dirty="0"/>
          </a:p>
        </p:txBody>
      </p:sp>
      <p:sp>
        <p:nvSpPr>
          <p:cNvPr id="17" name="Rounded Rectangle 16"/>
          <p:cNvSpPr/>
          <p:nvPr/>
        </p:nvSpPr>
        <p:spPr bwMode="auto">
          <a:xfrm>
            <a:off x="4374390" y="3657600"/>
            <a:ext cx="2438400" cy="1422400"/>
          </a:xfrm>
          <a:prstGeom prst="roundRect">
            <a:avLst/>
          </a:prstGeom>
          <a:solidFill>
            <a:srgbClr val="B1E4DC"/>
          </a:solidFill>
          <a:ln>
            <a:noFill/>
          </a:ln>
          <a:effectLst>
            <a:outerShdw blurRad="50800" dist="76200" dir="2700000" algn="tl" rotWithShape="0">
              <a:prstClr val="black">
                <a:alpha val="40000"/>
              </a:prstClr>
            </a:outerShdw>
          </a:effectLst>
        </p:spPr>
        <p:txBody>
          <a:bodyPr lIns="180000" tIns="0" rIns="180000" bIns="0" rtlCol="0" anchor="ctr"/>
          <a:lstStyle/>
          <a:p>
            <a:pPr algn="ctr"/>
            <a:r>
              <a:rPr lang="en-GB" b="1" dirty="0">
                <a:solidFill>
                  <a:schemeClr val="accent1"/>
                </a:solidFill>
              </a:rPr>
              <a:t>School Management Committees</a:t>
            </a:r>
          </a:p>
        </p:txBody>
      </p:sp>
      <p:sp>
        <p:nvSpPr>
          <p:cNvPr id="19" name="Rounded Rectangle 18"/>
          <p:cNvSpPr/>
          <p:nvPr/>
        </p:nvSpPr>
        <p:spPr bwMode="auto">
          <a:xfrm>
            <a:off x="994580" y="3657600"/>
            <a:ext cx="2438400" cy="1422400"/>
          </a:xfrm>
          <a:prstGeom prst="roundRect">
            <a:avLst/>
          </a:prstGeom>
          <a:solidFill>
            <a:srgbClr val="B1E4DC"/>
          </a:solidFill>
          <a:ln>
            <a:noFill/>
          </a:ln>
          <a:effectLst>
            <a:outerShdw blurRad="50800" dist="76200" dir="2700000" algn="tl" rotWithShape="0">
              <a:prstClr val="black">
                <a:alpha val="40000"/>
              </a:prstClr>
            </a:outerShdw>
          </a:effectLst>
        </p:spPr>
        <p:txBody>
          <a:bodyPr lIns="180000" tIns="0" rIns="180000" bIns="0" rtlCol="0" anchor="ctr"/>
          <a:lstStyle/>
          <a:p>
            <a:pPr algn="ctr"/>
            <a:r>
              <a:rPr lang="en-GB" b="1" dirty="0">
                <a:solidFill>
                  <a:schemeClr val="accent1"/>
                </a:solidFill>
              </a:rPr>
              <a:t>Learning Centres</a:t>
            </a:r>
          </a:p>
        </p:txBody>
      </p:sp>
    </p:spTree>
    <p:extLst>
      <p:ext uri="{BB962C8B-B14F-4D97-AF65-F5344CB8AC3E}">
        <p14:creationId xmlns:p14="http://schemas.microsoft.com/office/powerpoint/2010/main" val="41599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55600"/>
            <a:ext cx="8218488" cy="691200"/>
          </a:xfrm>
        </p:spPr>
        <p:txBody>
          <a:bodyPr/>
          <a:lstStyle/>
          <a:p>
            <a:r>
              <a:rPr lang="en-GB"/>
              <a:t>TEACH </a:t>
            </a:r>
          </a:p>
        </p:txBody>
      </p:sp>
      <p:sp>
        <p:nvSpPr>
          <p:cNvPr id="8" name="Slide Number Placeholder 7">
            <a:extLst>
              <a:ext uri="{FF2B5EF4-FFF2-40B4-BE49-F238E27FC236}">
                <a16:creationId xmlns:a16="http://schemas.microsoft.com/office/drawing/2014/main" id="{B0F9C19A-BA45-4346-8589-0BC5FA2B0C94}"/>
              </a:ext>
            </a:extLst>
          </p:cNvPr>
          <p:cNvSpPr>
            <a:spLocks noGrp="1"/>
          </p:cNvSpPr>
          <p:nvPr>
            <p:ph type="sldNum" sz="quarter" idx="4"/>
          </p:nvPr>
        </p:nvSpPr>
        <p:spPr>
          <a:xfrm>
            <a:off x="457200" y="6375400"/>
            <a:ext cx="3640238" cy="365125"/>
          </a:xfrm>
        </p:spPr>
        <p:txBody>
          <a:bodyPr/>
          <a:lstStyle/>
          <a:p>
            <a:endParaRPr lang="en-US"/>
          </a:p>
          <a:p>
            <a:fld id="{4FD9013D-92AD-C643-96A8-EBFE9D29F7C2}" type="slidenum">
              <a:rPr lang="en-US" b="1" smtClean="0">
                <a:solidFill>
                  <a:schemeClr val="tx2"/>
                </a:solidFill>
              </a:rPr>
              <a:pPr/>
              <a:t>9</a:t>
            </a:fld>
            <a:r>
              <a:rPr lang="en-US">
                <a:solidFill>
                  <a:schemeClr val="tx2"/>
                </a:solidFill>
              </a:rPr>
              <a:t> </a:t>
            </a:r>
            <a:r>
              <a:rPr lang="en-GB">
                <a:solidFill>
                  <a:schemeClr val="bg2"/>
                </a:solidFill>
              </a:rPr>
              <a:t>|</a:t>
            </a:r>
            <a:r>
              <a:rPr lang="en-GB">
                <a:solidFill>
                  <a:schemeClr val="tx2"/>
                </a:solidFill>
              </a:rPr>
              <a:t> </a:t>
            </a:r>
            <a:r>
              <a:rPr lang="en-GB"/>
              <a:t>Transitions to the Labour Market within Girls Education Challenge </a:t>
            </a:r>
            <a:endParaRPr lang="en-GB">
              <a:solidFill>
                <a:schemeClr val="tx2"/>
              </a:solidFill>
            </a:endParaRPr>
          </a:p>
        </p:txBody>
      </p:sp>
      <p:sp>
        <p:nvSpPr>
          <p:cNvPr id="5" name="Content Placeholder 2"/>
          <p:cNvSpPr txBox="1">
            <a:spLocks/>
          </p:cNvSpPr>
          <p:nvPr/>
        </p:nvSpPr>
        <p:spPr>
          <a:xfrm>
            <a:off x="446088" y="2850234"/>
            <a:ext cx="8229600" cy="3169566"/>
          </a:xfrm>
          <a:prstGeom prst="rect">
            <a:avLst/>
          </a:prstGeom>
        </p:spPr>
        <p:txBody>
          <a:bodyPr>
            <a:noAutofit/>
          </a:bodyPr>
          <a:lstStyle>
            <a:lvl1pPr marL="0" indent="0" algn="l" defTabSz="457200" rtl="0" eaLnBrk="1" latinLnBrk="0" hangingPunct="1">
              <a:lnSpc>
                <a:spcPct val="100000"/>
              </a:lnSpc>
              <a:spcBef>
                <a:spcPts val="400"/>
              </a:spcBef>
              <a:spcAft>
                <a:spcPts val="200"/>
              </a:spcAft>
              <a:buClr>
                <a:schemeClr val="tx2"/>
              </a:buClr>
              <a:buFontTx/>
              <a:buNone/>
              <a:tabLst/>
              <a:defRPr lang="en-GB" sz="2400" b="1" kern="1200" dirty="0" smtClean="0">
                <a:solidFill>
                  <a:schemeClr val="bg2"/>
                </a:solidFill>
                <a:latin typeface="+mj-lt"/>
                <a:ea typeface="+mn-ea"/>
                <a:cs typeface="+mn-cs"/>
              </a:defRPr>
            </a:lvl1pPr>
            <a:lvl2pPr marL="0" indent="0" algn="l" defTabSz="457200" rtl="0" eaLnBrk="1" latinLnBrk="0" hangingPunct="1">
              <a:lnSpc>
                <a:spcPct val="100000"/>
              </a:lnSpc>
              <a:spcBef>
                <a:spcPts val="400"/>
              </a:spcBef>
              <a:spcAft>
                <a:spcPts val="200"/>
              </a:spcAft>
              <a:buClrTx/>
              <a:buFontTx/>
              <a:buNone/>
              <a:tabLst/>
              <a:defRPr lang="en-GB" sz="2000" kern="1200" dirty="0" smtClean="0">
                <a:solidFill>
                  <a:schemeClr val="tx1"/>
                </a:solidFill>
                <a:latin typeface="+mj-lt"/>
                <a:ea typeface="+mn-ea"/>
                <a:cs typeface="+mn-cs"/>
              </a:defRPr>
            </a:lvl2pPr>
            <a:lvl3pPr marL="180975" indent="-180975" algn="l" defTabSz="457200" rtl="0" eaLnBrk="1" latinLnBrk="0" hangingPunct="1">
              <a:lnSpc>
                <a:spcPct val="100000"/>
              </a:lnSpc>
              <a:spcBef>
                <a:spcPts val="400"/>
              </a:spcBef>
              <a:spcAft>
                <a:spcPts val="200"/>
              </a:spcAft>
              <a:buClr>
                <a:schemeClr val="bg2"/>
              </a:buClr>
              <a:buFont typeface="Arial" panose="020B0604020202020204" pitchFamily="34" charset="0"/>
              <a:buChar char="•"/>
              <a:defRPr lang="en-GB" sz="2000" kern="1200" dirty="0" smtClean="0">
                <a:solidFill>
                  <a:schemeClr val="tx1"/>
                </a:solidFill>
                <a:latin typeface="+mj-lt"/>
                <a:ea typeface="+mn-ea"/>
                <a:cs typeface="+mn-cs"/>
              </a:defRPr>
            </a:lvl3pPr>
            <a:lvl4pPr marL="357188" indent="-176213" algn="l" defTabSz="457200" rtl="0" eaLnBrk="1" latinLnBrk="0" hangingPunct="1">
              <a:lnSpc>
                <a:spcPct val="100000"/>
              </a:lnSpc>
              <a:spcBef>
                <a:spcPts val="400"/>
              </a:spcBef>
              <a:spcAft>
                <a:spcPts val="200"/>
              </a:spcAft>
              <a:buFont typeface="Calibri" panose="020F0502020204030204" pitchFamily="34" charset="0"/>
              <a:buChar char="−"/>
              <a:defRPr lang="en-GB" sz="2000" kern="1200" dirty="0" smtClean="0">
                <a:solidFill>
                  <a:schemeClr val="tx1"/>
                </a:solidFill>
                <a:latin typeface="+mj-lt"/>
                <a:ea typeface="+mn-ea"/>
                <a:cs typeface="+mn-cs"/>
              </a:defRPr>
            </a:lvl4pPr>
            <a:lvl5pPr marL="539750" indent="-182563" algn="l" defTabSz="457200" rtl="0" eaLnBrk="1" latinLnBrk="0" hangingPunct="1">
              <a:lnSpc>
                <a:spcPct val="100000"/>
              </a:lnSpc>
              <a:spcBef>
                <a:spcPts val="400"/>
              </a:spcBef>
              <a:spcAft>
                <a:spcPts val="200"/>
              </a:spcAft>
              <a:buClr>
                <a:schemeClr val="tx2"/>
              </a:buClr>
              <a:buFont typeface="Arial" panose="020B0604020202020204" pitchFamily="34" charset="0"/>
              <a:buChar char="»"/>
              <a:tabLst/>
              <a:defRPr lang="en-US" sz="2000" u="none" kern="1200" dirty="0">
                <a:solidFill>
                  <a:schemeClr val="tx1"/>
                </a:solidFill>
                <a:latin typeface="+mj-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800" b="0">
                <a:solidFill>
                  <a:schemeClr val="tx1"/>
                </a:solidFill>
              </a:rPr>
              <a:t>The project aims to address two basic barriers for girls to education: </a:t>
            </a:r>
            <a:r>
              <a:rPr lang="en-GB" sz="1800">
                <a:solidFill>
                  <a:schemeClr val="tx1"/>
                </a:solidFill>
              </a:rPr>
              <a:t>1) lack of access to education; and 2) social and cultural barriers</a:t>
            </a:r>
            <a:r>
              <a:rPr lang="en-GB" sz="1800" b="0">
                <a:solidFill>
                  <a:schemeClr val="tx1"/>
                </a:solidFill>
              </a:rPr>
              <a:t>.</a:t>
            </a:r>
          </a:p>
          <a:p>
            <a:endParaRPr lang="en-GB" sz="800" b="0">
              <a:solidFill>
                <a:schemeClr val="tx1"/>
              </a:solidFill>
            </a:endParaRPr>
          </a:p>
          <a:p>
            <a:r>
              <a:rPr lang="en-GB" sz="1800"/>
              <a:t>Target Beneficiaries and Areas</a:t>
            </a:r>
            <a:r>
              <a:rPr lang="en-GB" sz="1800" b="0">
                <a:solidFill>
                  <a:schemeClr val="tx1"/>
                </a:solidFill>
              </a:rPr>
              <a:t>:</a:t>
            </a:r>
            <a:r>
              <a:rPr lang="en-GB" sz="1800">
                <a:solidFill>
                  <a:schemeClr val="tx1"/>
                </a:solidFill>
              </a:rPr>
              <a:t> </a:t>
            </a:r>
            <a:r>
              <a:rPr lang="en-GB" sz="1800" b="0">
                <a:solidFill>
                  <a:schemeClr val="tx1"/>
                </a:solidFill>
              </a:rPr>
              <a:t>35,000 girls in Baluchistan (</a:t>
            </a:r>
            <a:r>
              <a:rPr lang="en-GB" sz="1800" b="0" err="1">
                <a:solidFill>
                  <a:schemeClr val="tx1"/>
                </a:solidFill>
              </a:rPr>
              <a:t>Nushki</a:t>
            </a:r>
            <a:r>
              <a:rPr lang="en-GB" sz="1800" b="0">
                <a:solidFill>
                  <a:schemeClr val="tx1"/>
                </a:solidFill>
              </a:rPr>
              <a:t>, </a:t>
            </a:r>
            <a:r>
              <a:rPr lang="en-GB" sz="1800" b="0" err="1">
                <a:solidFill>
                  <a:schemeClr val="tx1"/>
                </a:solidFill>
              </a:rPr>
              <a:t>Kharan</a:t>
            </a:r>
            <a:r>
              <a:rPr lang="en-GB" sz="1800" b="0">
                <a:solidFill>
                  <a:schemeClr val="tx1"/>
                </a:solidFill>
              </a:rPr>
              <a:t>, </a:t>
            </a:r>
            <a:r>
              <a:rPr lang="en-GB" sz="1800" b="0" err="1">
                <a:solidFill>
                  <a:schemeClr val="tx1"/>
                </a:solidFill>
              </a:rPr>
              <a:t>Chaghi</a:t>
            </a:r>
            <a:r>
              <a:rPr lang="en-GB" sz="1800" b="0">
                <a:solidFill>
                  <a:schemeClr val="tx1"/>
                </a:solidFill>
              </a:rPr>
              <a:t>, </a:t>
            </a:r>
            <a:r>
              <a:rPr lang="en-GB" sz="1800" b="0" err="1">
                <a:solidFill>
                  <a:schemeClr val="tx1"/>
                </a:solidFill>
              </a:rPr>
              <a:t>Pishin</a:t>
            </a:r>
            <a:r>
              <a:rPr lang="en-GB" sz="1800" b="0">
                <a:solidFill>
                  <a:schemeClr val="tx1"/>
                </a:solidFill>
              </a:rPr>
              <a:t>, </a:t>
            </a:r>
            <a:r>
              <a:rPr lang="en-GB" sz="1800" b="0" err="1">
                <a:solidFill>
                  <a:schemeClr val="tx1"/>
                </a:solidFill>
              </a:rPr>
              <a:t>Killa</a:t>
            </a:r>
            <a:r>
              <a:rPr lang="en-GB" sz="1800" b="0">
                <a:solidFill>
                  <a:schemeClr val="tx1"/>
                </a:solidFill>
              </a:rPr>
              <a:t> Abdullah districts).</a:t>
            </a:r>
          </a:p>
          <a:p>
            <a:endParaRPr lang="en-GB" sz="800" b="0">
              <a:solidFill>
                <a:schemeClr val="tx1"/>
              </a:solidFill>
            </a:endParaRPr>
          </a:p>
          <a:p>
            <a:r>
              <a:rPr lang="en-GB" sz="1800"/>
              <a:t>Partners</a:t>
            </a:r>
            <a:r>
              <a:rPr lang="en-GB" sz="1800">
                <a:solidFill>
                  <a:schemeClr val="tx1"/>
                </a:solidFill>
              </a:rPr>
              <a:t>: Baluchistan Education Foundation (BEF), Developments in Literacy (</a:t>
            </a:r>
            <a:r>
              <a:rPr lang="en-GB" sz="1800" err="1">
                <a:solidFill>
                  <a:schemeClr val="tx1"/>
                </a:solidFill>
              </a:rPr>
              <a:t>DiL</a:t>
            </a:r>
            <a:r>
              <a:rPr lang="en-GB" sz="1800">
                <a:solidFill>
                  <a:schemeClr val="tx1"/>
                </a:solidFill>
              </a:rPr>
              <a:t> Pakistan), </a:t>
            </a:r>
            <a:r>
              <a:rPr lang="en-GB" sz="1800" err="1">
                <a:solidFill>
                  <a:schemeClr val="tx1"/>
                </a:solidFill>
              </a:rPr>
              <a:t>Tameer</a:t>
            </a:r>
            <a:r>
              <a:rPr lang="en-GB" sz="1800">
                <a:solidFill>
                  <a:schemeClr val="tx1"/>
                </a:solidFill>
              </a:rPr>
              <a:t>-e-</a:t>
            </a:r>
            <a:r>
              <a:rPr lang="en-GB" sz="1800" err="1">
                <a:solidFill>
                  <a:schemeClr val="tx1"/>
                </a:solidFill>
              </a:rPr>
              <a:t>Khalq</a:t>
            </a:r>
            <a:r>
              <a:rPr lang="en-GB" sz="1800">
                <a:solidFill>
                  <a:schemeClr val="tx1"/>
                </a:solidFill>
              </a:rPr>
              <a:t> Foundation</a:t>
            </a:r>
          </a:p>
          <a:p>
            <a:endParaRPr lang="en-GB" sz="800">
              <a:solidFill>
                <a:schemeClr val="tx1"/>
              </a:solidFill>
            </a:endParaRPr>
          </a:p>
          <a:p>
            <a:r>
              <a:rPr lang="en-GB" sz="1800"/>
              <a:t>Current Status</a:t>
            </a:r>
            <a:r>
              <a:rPr lang="en-GB" sz="1800">
                <a:solidFill>
                  <a:schemeClr val="tx1"/>
                </a:solidFill>
              </a:rPr>
              <a:t>: </a:t>
            </a:r>
            <a:r>
              <a:rPr lang="en-GB" sz="1800" b="0">
                <a:solidFill>
                  <a:schemeClr val="tx1"/>
                </a:solidFill>
              </a:rPr>
              <a:t>TEACH project has just started its implementation phase. Community mobilization has started and consortia partners are in the process of identification and selection of clients, villages and centres.</a:t>
            </a:r>
            <a:endParaRPr lang="en-GB" sz="2000">
              <a:solidFill>
                <a:schemeClr val="tx1"/>
              </a:solidFill>
            </a:endParaRPr>
          </a:p>
          <a:p>
            <a:endParaRPr lang="en-GB" sz="2000">
              <a:solidFill>
                <a:schemeClr val="tx1"/>
              </a:solidFill>
            </a:endParaRPr>
          </a:p>
        </p:txBody>
      </p:sp>
      <p:sp>
        <p:nvSpPr>
          <p:cNvPr id="2" name="Rounded Rectangle 1"/>
          <p:cNvSpPr/>
          <p:nvPr/>
        </p:nvSpPr>
        <p:spPr bwMode="auto">
          <a:xfrm>
            <a:off x="457200" y="1322966"/>
            <a:ext cx="8218488" cy="1354841"/>
          </a:xfrm>
          <a:prstGeom prst="roundRect">
            <a:avLst/>
          </a:prstGeom>
          <a:solidFill>
            <a:schemeClr val="bg2"/>
          </a:solidFill>
          <a:ln>
            <a:noFill/>
          </a:ln>
        </p:spPr>
        <p:txBody>
          <a:bodyPr lIns="0" tIns="0" rIns="0" bIns="0" rtlCol="0" anchor="ctr"/>
          <a:lstStyle/>
          <a:p>
            <a:pPr algn="ctr"/>
            <a:endParaRPr lang="en-GB"/>
          </a:p>
        </p:txBody>
      </p:sp>
      <p:sp>
        <p:nvSpPr>
          <p:cNvPr id="3" name="TextBox 2"/>
          <p:cNvSpPr txBox="1"/>
          <p:nvPr/>
        </p:nvSpPr>
        <p:spPr>
          <a:xfrm>
            <a:off x="735012" y="1487846"/>
            <a:ext cx="7685088" cy="1200329"/>
          </a:xfrm>
          <a:prstGeom prst="rect">
            <a:avLst/>
          </a:prstGeom>
          <a:noFill/>
        </p:spPr>
        <p:txBody>
          <a:bodyPr wrap="square" rtlCol="0">
            <a:spAutoFit/>
          </a:bodyPr>
          <a:lstStyle/>
          <a:p>
            <a:pPr algn="ctr"/>
            <a:r>
              <a:rPr lang="en-GB" b="1">
                <a:solidFill>
                  <a:schemeClr val="bg1"/>
                </a:solidFill>
              </a:rPr>
              <a:t>Objective: to bring lasting improvement in learning outcomes for girls, to transition them to formal schools wherever possible and appropriate, and to enable them to gain market-relevant livelihood and life skills </a:t>
            </a:r>
          </a:p>
          <a:p>
            <a:pPr algn="ctr"/>
            <a:endParaRPr lang="en-GB" b="1">
              <a:solidFill>
                <a:schemeClr val="bg1"/>
              </a:solidFill>
            </a:endParaRPr>
          </a:p>
        </p:txBody>
      </p:sp>
    </p:spTree>
    <p:extLst>
      <p:ext uri="{BB962C8B-B14F-4D97-AF65-F5344CB8AC3E}">
        <p14:creationId xmlns:p14="http://schemas.microsoft.com/office/powerpoint/2010/main" val="2027607228"/>
      </p:ext>
    </p:extLst>
  </p:cSld>
  <p:clrMapOvr>
    <a:masterClrMapping/>
  </p:clrMapOvr>
</p:sld>
</file>

<file path=ppt/theme/theme1.xml><?xml version="1.0" encoding="utf-8"?>
<a:theme xmlns:a="http://schemas.openxmlformats.org/drawingml/2006/main" name="GEC_UKaid_template_newlogos3">
  <a:themeElements>
    <a:clrScheme name="GEC_new">
      <a:dk1>
        <a:srgbClr val="4D4F53"/>
      </a:dk1>
      <a:lt1>
        <a:srgbClr val="FFFFFF"/>
      </a:lt1>
      <a:dk2>
        <a:srgbClr val="4D4F53"/>
      </a:dk2>
      <a:lt2>
        <a:srgbClr val="00AB8E"/>
      </a:lt2>
      <a:accent1>
        <a:srgbClr val="004851"/>
      </a:accent1>
      <a:accent2>
        <a:srgbClr val="4D4F53"/>
      </a:accent2>
      <a:accent3>
        <a:srgbClr val="000000"/>
      </a:accent3>
      <a:accent4>
        <a:srgbClr val="00AB8E"/>
      </a:accent4>
      <a:accent5>
        <a:srgbClr val="004851"/>
      </a:accent5>
      <a:accent6>
        <a:srgbClr val="000000"/>
      </a:accent6>
      <a:hlink>
        <a:srgbClr val="00AB8E"/>
      </a:hlink>
      <a:folHlink>
        <a:srgbClr val="000000"/>
      </a:folHlink>
    </a:clrScheme>
    <a:fontScheme name="AAT">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xtLst>
          <a:ext uri="{91240B29-F687-4f45-9708-019B960494DF}">
            <a14:hiddenLine xmlns="" xmlns:a14="http://schemas.microsoft.com/office/drawing/2010/main" w="25400" cap="flat">
              <a:solidFill>
                <a:srgbClr val="000000"/>
              </a:solidFill>
              <a:round/>
              <a:headEnd type="none" w="med" len="med"/>
              <a:tailEnd type="none" w="med" len="med"/>
            </a14:hiddenLine>
          </a:ext>
        </a:extLst>
      </a:spPr>
      <a:bodyPr lIns="0" tIns="0" rIns="0" bIns="0"/>
      <a:lstStyle>
        <a:defPPr>
          <a:defRPr/>
        </a:defPPr>
      </a:lst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20120706 GEC_UKaid_template</Template>
  <TotalTime>0</TotalTime>
  <Words>2824</Words>
  <Application>Microsoft Office PowerPoint</Application>
  <PresentationFormat>On-screen Show (4:3)</PresentationFormat>
  <Paragraphs>254</Paragraphs>
  <Slides>22</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GEC_UKaid_template_newlogos3</vt:lpstr>
      <vt:lpstr>Transitions to the Labour Market within Girls Education Challenge  </vt:lpstr>
      <vt:lpstr>Introduction</vt:lpstr>
      <vt:lpstr>PowerPoint Presentation</vt:lpstr>
      <vt:lpstr>Drivers of WEE</vt:lpstr>
      <vt:lpstr>PowerPoint Presentation</vt:lpstr>
      <vt:lpstr>GEC Projects in Pakistan </vt:lpstr>
      <vt:lpstr>Closing The Gap  </vt:lpstr>
      <vt:lpstr>Closing the Gap</vt:lpstr>
      <vt:lpstr>TEACH </vt:lpstr>
      <vt:lpstr>TEACH </vt:lpstr>
      <vt:lpstr>What are the potential entry points to supporting older girl adolescents (15+) in transitioning from education to gaining better jobs and transitions to adulthood in FATA (newly merged districts of KP), Sindh, and Baluchistan provinces? </vt:lpstr>
      <vt:lpstr>Entry Points to Supporting Older Girl Adolescents (15+) in Transitioning </vt:lpstr>
      <vt:lpstr>Challenges to Transition Pathways</vt:lpstr>
      <vt:lpstr>How can the design of Closing the Gap and TEACH be strengthened to maximise the potential for transformative and sustainable outcomes for girl’s/women’s economic empowerment?</vt:lpstr>
      <vt:lpstr>Overview of Existing Program Design Elements Contributing to Economic Empowerment of Adolescent Girls: </vt:lpstr>
      <vt:lpstr>Strengthening the Program Design to Maximize Potential </vt:lpstr>
      <vt:lpstr>Strengthening the Program Design to Maximize Potential </vt:lpstr>
      <vt:lpstr>What indicators could be used in Closing the Gap and TEACH to measure ”successful” transitions from education to the labour market and adulthood, and what are the pathways to impact? </vt:lpstr>
      <vt:lpstr>Defining Success</vt:lpstr>
      <vt:lpstr>Enhancing Program Evaluation</vt:lpstr>
      <vt:lpstr>Contacts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2019-12-05T11:45:28Z</dcterms:created>
  <dcterms:modified xsi:type="dcterms:W3CDTF">2019-12-05T11:45:40Z</dcterms:modified>
</cp:coreProperties>
</file>