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5"/>
  </p:sldMasterIdLst>
  <p:notesMasterIdLst>
    <p:notesMasterId r:id="rId29"/>
  </p:notesMasterIdLst>
  <p:handoutMasterIdLst>
    <p:handoutMasterId r:id="rId30"/>
  </p:handoutMasterIdLst>
  <p:sldIdLst>
    <p:sldId id="257" r:id="rId6"/>
    <p:sldId id="280" r:id="rId7"/>
    <p:sldId id="259" r:id="rId8"/>
    <p:sldId id="300" r:id="rId9"/>
    <p:sldId id="261" r:id="rId10"/>
    <p:sldId id="281" r:id="rId11"/>
    <p:sldId id="282" r:id="rId12"/>
    <p:sldId id="283" r:id="rId13"/>
    <p:sldId id="284" r:id="rId14"/>
    <p:sldId id="285" r:id="rId15"/>
    <p:sldId id="286" r:id="rId16"/>
    <p:sldId id="287" r:id="rId17"/>
    <p:sldId id="288" r:id="rId18"/>
    <p:sldId id="289" r:id="rId19"/>
    <p:sldId id="301" r:id="rId20"/>
    <p:sldId id="303" r:id="rId21"/>
    <p:sldId id="291" r:id="rId22"/>
    <p:sldId id="304" r:id="rId23"/>
    <p:sldId id="305" r:id="rId24"/>
    <p:sldId id="306" r:id="rId25"/>
    <p:sldId id="307" r:id="rId26"/>
    <p:sldId id="297"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E1B"/>
    <a:srgbClr val="DBD4E1"/>
    <a:srgbClr val="F2F0F7"/>
    <a:srgbClr val="6B6380"/>
    <a:srgbClr val="D8D4E4"/>
    <a:srgbClr val="E9E7F2"/>
    <a:srgbClr val="ABA3BD"/>
    <a:srgbClr val="958EA8"/>
    <a:srgbClr val="BFB9CE"/>
    <a:srgbClr val="7E7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422" autoAdjust="0"/>
  </p:normalViewPr>
  <p:slideViewPr>
    <p:cSldViewPr snapToGrid="0" snapToObjects="1">
      <p:cViewPr varScale="1">
        <p:scale>
          <a:sx n="95" d="100"/>
          <a:sy n="95" d="100"/>
        </p:scale>
        <p:origin x="125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p:scale>
          <a:sx n="100" d="100"/>
          <a:sy n="100" d="100"/>
        </p:scale>
        <p:origin x="2748" y="-45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950976513724"/>
          <c:y val="2.1476878907821954E-2"/>
          <c:w val="0.82445414505924719"/>
          <c:h val="0.49695069762692728"/>
        </c:manualLayout>
      </c:layout>
      <c:barChart>
        <c:barDir val="col"/>
        <c:grouping val="clustered"/>
        <c:varyColors val="0"/>
        <c:ser>
          <c:idx val="0"/>
          <c:order val="0"/>
          <c:tx>
            <c:strRef>
              <c:f>Sheet1!$G$1</c:f>
              <c:strCache>
                <c:ptCount val="1"/>
                <c:pt idx="0">
                  <c:v>own label</c:v>
                </c:pt>
              </c:strCache>
            </c:strRef>
          </c:tx>
          <c:spPr>
            <a:solidFill>
              <a:schemeClr val="accent1"/>
            </a:solidFill>
            <a:ln>
              <a:noFill/>
            </a:ln>
            <a:effectLst/>
          </c:spPr>
          <c:invertIfNegative val="0"/>
          <c:dLbls>
            <c:dLbl>
              <c:idx val="9"/>
              <c:layout>
                <c:manualLayout>
                  <c:x val="-2.75671980298355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92-4A61-B5AD-3E0062914B0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Sheet1!$F$2:$F$12</c:f>
              <c:strCache>
                <c:ptCount val="11"/>
                <c:pt idx="0">
                  <c:v>Cleaning products</c:v>
                </c:pt>
                <c:pt idx="1">
                  <c:v>Pet food</c:v>
                </c:pt>
                <c:pt idx="2">
                  <c:v>Household goods</c:v>
                </c:pt>
                <c:pt idx="3">
                  <c:v>Toiletries</c:v>
                </c:pt>
                <c:pt idx="4">
                  <c:v>Frozen foods</c:v>
                </c:pt>
                <c:pt idx="5">
                  <c:v>Non-alcoholic drinks</c:v>
                </c:pt>
                <c:pt idx="6">
                  <c:v>Meat / fish / poultry</c:v>
                </c:pt>
                <c:pt idx="7">
                  <c:v>Fruit / Vegetables</c:v>
                </c:pt>
                <c:pt idx="8">
                  <c:v>Alcoholic drinks</c:v>
                </c:pt>
                <c:pt idx="9">
                  <c:v>Chilled dairy / ready meals</c:v>
                </c:pt>
                <c:pt idx="10">
                  <c:v>Ambient</c:v>
                </c:pt>
              </c:strCache>
            </c:strRef>
          </c:cat>
          <c:val>
            <c:numRef>
              <c:f>Sheet1!$G$2:$G$12</c:f>
              <c:numCache>
                <c:formatCode>0%</c:formatCode>
                <c:ptCount val="11"/>
                <c:pt idx="0">
                  <c:v>8.6999999999999994E-3</c:v>
                </c:pt>
                <c:pt idx="1">
                  <c:v>7.0000000000000001E-3</c:v>
                </c:pt>
                <c:pt idx="2">
                  <c:v>2.35E-2</c:v>
                </c:pt>
                <c:pt idx="3">
                  <c:v>1.5699999999999999E-2</c:v>
                </c:pt>
                <c:pt idx="4">
                  <c:v>5.1400000000000001E-2</c:v>
                </c:pt>
                <c:pt idx="5">
                  <c:v>3.5700000000000003E-2</c:v>
                </c:pt>
                <c:pt idx="6">
                  <c:v>7.3200000000000001E-2</c:v>
                </c:pt>
                <c:pt idx="7">
                  <c:v>9.1499999999999998E-2</c:v>
                </c:pt>
                <c:pt idx="8">
                  <c:v>6.7100000000000007E-2</c:v>
                </c:pt>
                <c:pt idx="9">
                  <c:v>0.1237</c:v>
                </c:pt>
                <c:pt idx="10">
                  <c:v>0.23780000000000001</c:v>
                </c:pt>
              </c:numCache>
            </c:numRef>
          </c:val>
          <c:extLst>
            <c:ext xmlns:c16="http://schemas.microsoft.com/office/drawing/2014/chart" uri="{C3380CC4-5D6E-409C-BE32-E72D297353CC}">
              <c16:uniqueId val="{00000000-1CBC-4827-98FA-F437507A2680}"/>
            </c:ext>
          </c:extLst>
        </c:ser>
        <c:ser>
          <c:idx val="1"/>
          <c:order val="1"/>
          <c:tx>
            <c:strRef>
              <c:f>Sheet1!$H$1</c:f>
              <c:strCache>
                <c:ptCount val="1"/>
                <c:pt idx="0">
                  <c:v>branded</c:v>
                </c:pt>
              </c:strCache>
            </c:strRef>
          </c:tx>
          <c:spPr>
            <a:solidFill>
              <a:schemeClr val="accent2"/>
            </a:solidFill>
            <a:ln>
              <a:noFill/>
            </a:ln>
            <a:effectLst/>
          </c:spPr>
          <c:invertIfNegative val="0"/>
          <c:dLbls>
            <c:dLbl>
              <c:idx val="7"/>
              <c:layout>
                <c:manualLayout>
                  <c:x val="1.1743141330232517E-7"/>
                  <c:y val="2.3837338506724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92-4A61-B5AD-3E0062914B06}"/>
                </c:ext>
              </c:extLst>
            </c:dLbl>
            <c:dLbl>
              <c:idx val="8"/>
              <c:layout>
                <c:manualLayout>
                  <c:x val="2.9828753292924165E-3"/>
                  <c:y val="4.7674677013447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92-4A61-B5AD-3E0062914B06}"/>
                </c:ext>
              </c:extLst>
            </c:dLbl>
            <c:dLbl>
              <c:idx val="9"/>
              <c:layout>
                <c:manualLayout>
                  <c:x val="0"/>
                  <c:y val="2.3837338506724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92-4A61-B5AD-3E0062914B06}"/>
                </c:ext>
              </c:extLst>
            </c:dLbl>
            <c:dLbl>
              <c:idx val="10"/>
              <c:layout>
                <c:manualLayout>
                  <c:x val="2.7341631544363958E-17"/>
                  <c:y val="2.3837338506723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92-4A61-B5AD-3E0062914B0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Sheet1!$F$2:$F$12</c:f>
              <c:strCache>
                <c:ptCount val="11"/>
                <c:pt idx="0">
                  <c:v>Cleaning products</c:v>
                </c:pt>
                <c:pt idx="1">
                  <c:v>Pet food</c:v>
                </c:pt>
                <c:pt idx="2">
                  <c:v>Household goods</c:v>
                </c:pt>
                <c:pt idx="3">
                  <c:v>Toiletries</c:v>
                </c:pt>
                <c:pt idx="4">
                  <c:v>Frozen foods</c:v>
                </c:pt>
                <c:pt idx="5">
                  <c:v>Non-alcoholic drinks</c:v>
                </c:pt>
                <c:pt idx="6">
                  <c:v>Meat / fish / poultry</c:v>
                </c:pt>
                <c:pt idx="7">
                  <c:v>Fruit / Vegetables</c:v>
                </c:pt>
                <c:pt idx="8">
                  <c:v>Alcoholic drinks</c:v>
                </c:pt>
                <c:pt idx="9">
                  <c:v>Chilled dairy / ready meals</c:v>
                </c:pt>
                <c:pt idx="10">
                  <c:v>Ambient</c:v>
                </c:pt>
              </c:strCache>
            </c:strRef>
          </c:cat>
          <c:val>
            <c:numRef>
              <c:f>Sheet1!$H$2:$H$12</c:f>
              <c:numCache>
                <c:formatCode>0%</c:formatCode>
                <c:ptCount val="11"/>
                <c:pt idx="0">
                  <c:v>2.0899999999999998E-2</c:v>
                </c:pt>
                <c:pt idx="1">
                  <c:v>2.53E-2</c:v>
                </c:pt>
                <c:pt idx="2">
                  <c:v>3.8300000000000001E-2</c:v>
                </c:pt>
                <c:pt idx="3">
                  <c:v>5.0500000000000003E-2</c:v>
                </c:pt>
                <c:pt idx="4">
                  <c:v>5.7500000000000002E-2</c:v>
                </c:pt>
                <c:pt idx="5">
                  <c:v>7.8399999999999997E-2</c:v>
                </c:pt>
                <c:pt idx="6">
                  <c:v>6.7100000000000007E-2</c:v>
                </c:pt>
                <c:pt idx="7">
                  <c:v>4.9700000000000001E-2</c:v>
                </c:pt>
                <c:pt idx="8">
                  <c:v>0.1202</c:v>
                </c:pt>
                <c:pt idx="9">
                  <c:v>0.13589999999999999</c:v>
                </c:pt>
                <c:pt idx="10">
                  <c:v>0.31269999999999998</c:v>
                </c:pt>
              </c:numCache>
            </c:numRef>
          </c:val>
          <c:extLst>
            <c:ext xmlns:c16="http://schemas.microsoft.com/office/drawing/2014/chart" uri="{C3380CC4-5D6E-409C-BE32-E72D297353CC}">
              <c16:uniqueId val="{00000001-1CBC-4827-98FA-F437507A2680}"/>
            </c:ext>
          </c:extLst>
        </c:ser>
        <c:dLbls>
          <c:showLegendKey val="0"/>
          <c:showVal val="0"/>
          <c:showCatName val="0"/>
          <c:showSerName val="0"/>
          <c:showPercent val="0"/>
          <c:showBubbleSize val="0"/>
        </c:dLbls>
        <c:gapWidth val="98"/>
        <c:axId val="321642336"/>
        <c:axId val="321643120"/>
      </c:barChart>
      <c:catAx>
        <c:axId val="3216423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1100" b="0" i="0" u="none" strike="noStrike" kern="1200" baseline="0">
                <a:solidFill>
                  <a:srgbClr val="000000"/>
                </a:solidFill>
                <a:latin typeface="+mn-lt"/>
                <a:ea typeface="+mn-ea"/>
                <a:cs typeface="+mn-cs"/>
              </a:defRPr>
            </a:pPr>
            <a:endParaRPr lang="en-US"/>
          </a:p>
        </c:txPr>
        <c:crossAx val="321643120"/>
        <c:crosses val="autoZero"/>
        <c:auto val="1"/>
        <c:lblAlgn val="ctr"/>
        <c:lblOffset val="100"/>
        <c:noMultiLvlLbl val="0"/>
      </c:catAx>
      <c:valAx>
        <c:axId val="321643120"/>
        <c:scaling>
          <c:orientation val="minMax"/>
          <c:max val="0.70000000000000007"/>
        </c:scaling>
        <c:delete val="1"/>
        <c:axPos val="r"/>
        <c:numFmt formatCode="0%" sourceLinked="1"/>
        <c:majorTickMark val="out"/>
        <c:minorTickMark val="none"/>
        <c:tickLblPos val="nextTo"/>
        <c:crossAx val="321642336"/>
        <c:crosses val="autoZero"/>
        <c:crossBetween val="between"/>
      </c:valAx>
      <c:spPr>
        <a:noFill/>
        <a:ln>
          <a:noFill/>
        </a:ln>
        <a:effectLst/>
      </c:spPr>
    </c:plotArea>
    <c:legend>
      <c:legendPos val="r"/>
      <c:layout>
        <c:manualLayout>
          <c:xMode val="edge"/>
          <c:yMode val="edge"/>
          <c:x val="0.86280478440660358"/>
          <c:y val="7.6835062134744392E-2"/>
          <c:w val="8.9113270256746438E-2"/>
          <c:h val="0.199616776259535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9312653137746"/>
          <c:y val="1.9573746449698882E-2"/>
          <c:w val="0.48907040050749623"/>
          <c:h val="0.94908398772193681"/>
        </c:manualLayout>
      </c:layout>
      <c:barChart>
        <c:barDir val="bar"/>
        <c:grouping val="clustered"/>
        <c:varyColors val="0"/>
        <c:ser>
          <c:idx val="0"/>
          <c:order val="0"/>
          <c:tx>
            <c:strRef>
              <c:f>Sheet1!$B$1</c:f>
              <c:strCache>
                <c:ptCount val="1"/>
                <c:pt idx="0">
                  <c:v>2019</c:v>
                </c:pt>
              </c:strCache>
            </c:strRef>
          </c:tx>
          <c:spPr>
            <a:solidFill>
              <a:srgbClr val="53AC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6"/>
                <c:pt idx="0">
                  <c:v>You believe the retailer will find out and there will be consequences for your business</c:v>
                </c:pt>
                <c:pt idx="1">
                  <c:v>You think you can address your concerns yourself</c:v>
                </c:pt>
                <c:pt idx="2">
                  <c:v>You don’t think the GCA will be able to do anything about the issues</c:v>
                </c:pt>
                <c:pt idx="3">
                  <c:v>You don’t know if your issue is covered by the Code</c:v>
                </c:pt>
                <c:pt idx="4">
                  <c:v>Other reason</c:v>
                </c:pt>
                <c:pt idx="5">
                  <c:v>Don't know</c:v>
                </c:pt>
              </c:strCache>
            </c:strRef>
          </c:cat>
          <c:val>
            <c:numRef>
              <c:f>Sheet1!$B$2:$B$21</c:f>
              <c:numCache>
                <c:formatCode>0%</c:formatCode>
                <c:ptCount val="6"/>
                <c:pt idx="0">
                  <c:v>0.53</c:v>
                </c:pt>
                <c:pt idx="1">
                  <c:v>0.37</c:v>
                </c:pt>
                <c:pt idx="2">
                  <c:v>0.15</c:v>
                </c:pt>
                <c:pt idx="3">
                  <c:v>0.15</c:v>
                </c:pt>
                <c:pt idx="4">
                  <c:v>7.0000000000000007E-2</c:v>
                </c:pt>
                <c:pt idx="5">
                  <c:v>0.15</c:v>
                </c:pt>
              </c:numCache>
            </c:numRef>
          </c:val>
          <c:extLst>
            <c:ext xmlns:c16="http://schemas.microsoft.com/office/drawing/2014/chart" uri="{C3380CC4-5D6E-409C-BE32-E72D297353CC}">
              <c16:uniqueId val="{00000000-0D7E-472C-AFE5-D51E0DDC404E}"/>
            </c:ext>
          </c:extLst>
        </c:ser>
        <c:ser>
          <c:idx val="1"/>
          <c:order val="1"/>
          <c:tx>
            <c:strRef>
              <c:f>Sheet1!$C$1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6"/>
                <c:pt idx="0">
                  <c:v>You believe the retailer will find out and there will be consequences for your business</c:v>
                </c:pt>
                <c:pt idx="1">
                  <c:v>You think you can address your concerns yourself</c:v>
                </c:pt>
                <c:pt idx="2">
                  <c:v>You don’t think the GCA will be able to do anything about the issues</c:v>
                </c:pt>
                <c:pt idx="3">
                  <c:v>You don’t know if your issue is covered by the Code</c:v>
                </c:pt>
                <c:pt idx="4">
                  <c:v>Other reason</c:v>
                </c:pt>
                <c:pt idx="5">
                  <c:v>Don't know</c:v>
                </c:pt>
              </c:strCache>
            </c:strRef>
          </c:cat>
          <c:val>
            <c:numRef>
              <c:f>Sheet1!$C$2:$C$21</c:f>
              <c:numCache>
                <c:formatCode>0%</c:formatCode>
                <c:ptCount val="6"/>
                <c:pt idx="0">
                  <c:v>0.42</c:v>
                </c:pt>
                <c:pt idx="1">
                  <c:v>0.38</c:v>
                </c:pt>
                <c:pt idx="2">
                  <c:v>0.14000000000000001</c:v>
                </c:pt>
                <c:pt idx="3">
                  <c:v>0.14000000000000001</c:v>
                </c:pt>
                <c:pt idx="4">
                  <c:v>0.06</c:v>
                </c:pt>
                <c:pt idx="5">
                  <c:v>0.22</c:v>
                </c:pt>
              </c:numCache>
            </c:numRef>
          </c:val>
          <c:extLst>
            <c:ext xmlns:c16="http://schemas.microsoft.com/office/drawing/2014/chart" uri="{C3380CC4-5D6E-409C-BE32-E72D297353CC}">
              <c16:uniqueId val="{00000001-0D7E-472C-AFE5-D51E0DDC404E}"/>
            </c:ext>
          </c:extLst>
        </c:ser>
        <c:ser>
          <c:idx val="2"/>
          <c:order val="2"/>
          <c:tx>
            <c:strRef>
              <c:f>Sheet1!$D$1</c:f>
              <c:strCache>
                <c:ptCount val="1"/>
                <c:pt idx="0">
                  <c:v>No</c:v>
                </c:pt>
              </c:strCache>
            </c:strRef>
          </c:tx>
          <c:spPr>
            <a:solidFill>
              <a:schemeClr val="accent3"/>
            </a:solidFill>
            <a:ln>
              <a:noFill/>
            </a:ln>
            <a:effectLst/>
          </c:spPr>
          <c:invertIfNegative val="0"/>
          <c:cat>
            <c:strRef>
              <c:f>Sheet1!$A$2:$A$21</c:f>
              <c:strCache>
                <c:ptCount val="6"/>
                <c:pt idx="0">
                  <c:v>You believe the retailer will find out and there will be consequences for your business</c:v>
                </c:pt>
                <c:pt idx="1">
                  <c:v>You think you can address your concerns yourself</c:v>
                </c:pt>
                <c:pt idx="2">
                  <c:v>You don’t think the GCA will be able to do anything about the issues</c:v>
                </c:pt>
                <c:pt idx="3">
                  <c:v>You don’t know if your issue is covered by the Code</c:v>
                </c:pt>
                <c:pt idx="4">
                  <c:v>Other reason</c:v>
                </c:pt>
                <c:pt idx="5">
                  <c:v>Don't know</c:v>
                </c:pt>
              </c:strCache>
            </c:strRef>
          </c:cat>
          <c:val>
            <c:numRef>
              <c:f>Sheet1!$D$2:$D$21</c:f>
            </c:numRef>
          </c:val>
          <c:extLst>
            <c:ext xmlns:c16="http://schemas.microsoft.com/office/drawing/2014/chart" uri="{C3380CC4-5D6E-409C-BE32-E72D297353CC}">
              <c16:uniqueId val="{00000000-935E-4D3B-8A83-EA73706127EE}"/>
            </c:ext>
          </c:extLst>
        </c:ser>
        <c:ser>
          <c:idx val="3"/>
          <c:order val="3"/>
          <c:tx>
            <c:strRef>
              <c:f>Sheet1!$E$1</c:f>
              <c:strCache>
                <c:ptCount val="1"/>
                <c:pt idx="0">
                  <c:v>Not sure</c:v>
                </c:pt>
              </c:strCache>
            </c:strRef>
          </c:tx>
          <c:spPr>
            <a:solidFill>
              <a:schemeClr val="accent4"/>
            </a:solidFill>
            <a:ln>
              <a:noFill/>
            </a:ln>
            <a:effectLst/>
          </c:spPr>
          <c:invertIfNegative val="0"/>
          <c:cat>
            <c:strRef>
              <c:f>Sheet1!$A$2:$A$21</c:f>
              <c:strCache>
                <c:ptCount val="6"/>
                <c:pt idx="0">
                  <c:v>You believe the retailer will find out and there will be consequences for your business</c:v>
                </c:pt>
                <c:pt idx="1">
                  <c:v>You think you can address your concerns yourself</c:v>
                </c:pt>
                <c:pt idx="2">
                  <c:v>You don’t think the GCA will be able to do anything about the issues</c:v>
                </c:pt>
                <c:pt idx="3">
                  <c:v>You don’t know if your issue is covered by the Code</c:v>
                </c:pt>
                <c:pt idx="4">
                  <c:v>Other reason</c:v>
                </c:pt>
                <c:pt idx="5">
                  <c:v>Don't know</c:v>
                </c:pt>
              </c:strCache>
            </c:strRef>
          </c:cat>
          <c:val>
            <c:numRef>
              <c:f>Sheet1!$E$2:$E$21</c:f>
            </c:numRef>
          </c:val>
          <c:extLst>
            <c:ext xmlns:c16="http://schemas.microsoft.com/office/drawing/2014/chart" uri="{C3380CC4-5D6E-409C-BE32-E72D297353CC}">
              <c16:uniqueId val="{00000000-D72F-42A8-AC51-C57D7F0BC563}"/>
            </c:ext>
          </c:extLst>
        </c:ser>
        <c:dLbls>
          <c:showLegendKey val="0"/>
          <c:showVal val="0"/>
          <c:showCatName val="0"/>
          <c:showSerName val="0"/>
          <c:showPercent val="0"/>
          <c:showBubbleSize val="0"/>
        </c:dLbls>
        <c:gapWidth val="182"/>
        <c:axId val="320563784"/>
        <c:axId val="320564176"/>
      </c:barChart>
      <c:catAx>
        <c:axId val="320563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320564176"/>
        <c:crosses val="autoZero"/>
        <c:auto val="1"/>
        <c:lblAlgn val="ctr"/>
        <c:lblOffset val="100"/>
        <c:noMultiLvlLbl val="0"/>
      </c:catAx>
      <c:valAx>
        <c:axId val="320564176"/>
        <c:scaling>
          <c:orientation val="minMax"/>
          <c:max val="1"/>
        </c:scaling>
        <c:delete val="1"/>
        <c:axPos val="t"/>
        <c:numFmt formatCode="0%" sourceLinked="1"/>
        <c:majorTickMark val="out"/>
        <c:minorTickMark val="none"/>
        <c:tickLblPos val="nextTo"/>
        <c:crossAx val="320563784"/>
        <c:crosses val="autoZero"/>
        <c:crossBetween val="between"/>
      </c:valAx>
      <c:spPr>
        <a:noFill/>
        <a:ln>
          <a:noFill/>
        </a:ln>
        <a:effectLst/>
      </c:spPr>
    </c:plotArea>
    <c:legend>
      <c:legendPos val="r"/>
      <c:layout>
        <c:manualLayout>
          <c:xMode val="edge"/>
          <c:yMode val="edge"/>
          <c:x val="0.79016608015402579"/>
          <c:y val="0.47067432036123513"/>
          <c:w val="0.15336157240198445"/>
          <c:h val="0.1454755588400837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90586811244313E-2"/>
          <c:y val="3.7791830875719815E-2"/>
          <c:w val="0.90688392417938546"/>
          <c:h val="0.76660509292924428"/>
        </c:manualLayout>
      </c:layout>
      <c:barChart>
        <c:barDir val="col"/>
        <c:grouping val="percentStacked"/>
        <c:varyColors val="0"/>
        <c:ser>
          <c:idx val="0"/>
          <c:order val="0"/>
          <c:tx>
            <c:strRef>
              <c:f>Sheet1!$B$1:$D$1</c:f>
              <c:strCache>
                <c:ptCount val="1"/>
                <c:pt idx="0">
                  <c:v>Not sure No Yes</c:v>
                </c:pt>
              </c:strCache>
              <c:extLst xmlns:c15="http://schemas.microsoft.com/office/drawing/2012/chart"/>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Sheet1!$A$5:$A$6</c:f>
              <c:numCache>
                <c:formatCode>General</c:formatCode>
                <c:ptCount val="2"/>
                <c:pt idx="0">
                  <c:v>2018</c:v>
                </c:pt>
                <c:pt idx="1">
                  <c:v>2019</c:v>
                </c:pt>
              </c:numCache>
            </c:numRef>
          </c:cat>
          <c:val>
            <c:numRef>
              <c:f>Sheet1!$A$3:$A$4</c:f>
              <c:extLst xmlns:c15="http://schemas.microsoft.com/office/drawing/2012/chart"/>
            </c:numRef>
          </c:val>
          <c:extLst xmlns:c15="http://schemas.microsoft.com/office/drawing/2012/chart">
            <c:ext xmlns:c16="http://schemas.microsoft.com/office/drawing/2014/chart" uri="{C3380CC4-5D6E-409C-BE32-E72D297353CC}">
              <c16:uniqueId val="{00000003-47E3-4CC8-A0E6-564090313F4B}"/>
            </c:ext>
          </c:extLst>
        </c:ser>
        <c:ser>
          <c:idx val="1"/>
          <c:order val="1"/>
          <c:tx>
            <c:strRef>
              <c:f>Sheet1!$B$1</c:f>
              <c:strCache>
                <c:ptCount val="1"/>
                <c:pt idx="0">
                  <c:v>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Sheet1!$A$5:$A$6</c:f>
              <c:numCache>
                <c:formatCode>General</c:formatCode>
                <c:ptCount val="2"/>
                <c:pt idx="0">
                  <c:v>2018</c:v>
                </c:pt>
                <c:pt idx="1">
                  <c:v>2019</c:v>
                </c:pt>
              </c:numCache>
            </c:numRef>
          </c:cat>
          <c:val>
            <c:numRef>
              <c:f>Sheet1!$B$2:$B$6</c:f>
              <c:numCache>
                <c:formatCode>0%</c:formatCode>
                <c:ptCount val="2"/>
                <c:pt idx="0">
                  <c:v>0.3</c:v>
                </c:pt>
                <c:pt idx="1">
                  <c:v>0.43</c:v>
                </c:pt>
              </c:numCache>
            </c:numRef>
          </c:val>
          <c:extLst>
            <c:ext xmlns:c16="http://schemas.microsoft.com/office/drawing/2014/chart" uri="{C3380CC4-5D6E-409C-BE32-E72D297353CC}">
              <c16:uniqueId val="{00000000-47E3-4CC8-A0E6-564090313F4B}"/>
            </c:ext>
          </c:extLst>
        </c:ser>
        <c:ser>
          <c:idx val="2"/>
          <c:order val="2"/>
          <c:tx>
            <c:strRef>
              <c:f>Sheet1!$C$1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Sheet1!$A$5:$A$6</c:f>
              <c:numCache>
                <c:formatCode>General</c:formatCode>
                <c:ptCount val="2"/>
                <c:pt idx="0">
                  <c:v>2018</c:v>
                </c:pt>
                <c:pt idx="1">
                  <c:v>2019</c:v>
                </c:pt>
              </c:numCache>
            </c:numRef>
          </c:cat>
          <c:val>
            <c:numRef>
              <c:f>Sheet1!$C$2:$C$6</c:f>
              <c:numCache>
                <c:formatCode>0%</c:formatCode>
                <c:ptCount val="2"/>
                <c:pt idx="0">
                  <c:v>0.18</c:v>
                </c:pt>
                <c:pt idx="1">
                  <c:v>0.1</c:v>
                </c:pt>
              </c:numCache>
            </c:numRef>
          </c:val>
          <c:extLst>
            <c:ext xmlns:c16="http://schemas.microsoft.com/office/drawing/2014/chart" uri="{C3380CC4-5D6E-409C-BE32-E72D297353CC}">
              <c16:uniqueId val="{00000001-47E3-4CC8-A0E6-564090313F4B}"/>
            </c:ext>
          </c:extLst>
        </c:ser>
        <c:ser>
          <c:idx val="3"/>
          <c:order val="3"/>
          <c:tx>
            <c:strRef>
              <c:f>Sheet1!$D$1</c:f>
              <c:strCache>
                <c:ptCount val="1"/>
                <c:pt idx="0">
                  <c:v>Yes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Sheet1!$A$5:$A$6</c:f>
              <c:numCache>
                <c:formatCode>General</c:formatCode>
                <c:ptCount val="2"/>
                <c:pt idx="0">
                  <c:v>2018</c:v>
                </c:pt>
                <c:pt idx="1">
                  <c:v>2019</c:v>
                </c:pt>
              </c:numCache>
            </c:numRef>
          </c:cat>
          <c:val>
            <c:numRef>
              <c:f>Sheet1!$D$2:$D$6</c:f>
              <c:numCache>
                <c:formatCode>0%</c:formatCode>
                <c:ptCount val="2"/>
                <c:pt idx="0">
                  <c:v>0.52</c:v>
                </c:pt>
                <c:pt idx="1">
                  <c:v>0.47</c:v>
                </c:pt>
              </c:numCache>
            </c:numRef>
          </c:val>
          <c:extLst>
            <c:ext xmlns:c16="http://schemas.microsoft.com/office/drawing/2014/chart" uri="{C3380CC4-5D6E-409C-BE32-E72D297353CC}">
              <c16:uniqueId val="{00000002-47E3-4CC8-A0E6-564090313F4B}"/>
            </c:ext>
          </c:extLst>
        </c:ser>
        <c:dLbls>
          <c:showLegendKey val="0"/>
          <c:showVal val="0"/>
          <c:showCatName val="0"/>
          <c:showSerName val="0"/>
          <c:showPercent val="0"/>
          <c:showBubbleSize val="0"/>
        </c:dLbls>
        <c:gapWidth val="86"/>
        <c:overlap val="100"/>
        <c:axId val="320560648"/>
        <c:axId val="320560256"/>
        <c:extLst/>
      </c:barChart>
      <c:catAx>
        <c:axId val="32056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crossAx val="320560256"/>
        <c:crosses val="autoZero"/>
        <c:auto val="1"/>
        <c:lblAlgn val="ctr"/>
        <c:lblOffset val="100"/>
        <c:noMultiLvlLbl val="0"/>
      </c:catAx>
      <c:valAx>
        <c:axId val="320560256"/>
        <c:scaling>
          <c:orientation val="minMax"/>
        </c:scaling>
        <c:delete val="1"/>
        <c:axPos val="l"/>
        <c:numFmt formatCode="0%" sourceLinked="1"/>
        <c:majorTickMark val="none"/>
        <c:minorTickMark val="none"/>
        <c:tickLblPos val="none"/>
        <c:crossAx val="320560648"/>
        <c:crosses val="autoZero"/>
        <c:crossBetween val="between"/>
      </c:valAx>
      <c:spPr>
        <a:noFill/>
        <a:ln>
          <a:noFill/>
        </a:ln>
        <a:effectLst/>
      </c:spPr>
    </c:plotArea>
    <c:legend>
      <c:legendPos val="b"/>
      <c:layout>
        <c:manualLayout>
          <c:xMode val="edge"/>
          <c:yMode val="edge"/>
          <c:x val="0.22877182131327145"/>
          <c:y val="0.92409715784358659"/>
          <c:w val="0.56785109159769065"/>
          <c:h val="5.948997280407373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2018</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6299-4AA1-B39E-21F84978586F}"/>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6299-4AA1-B39E-21F84978586F}"/>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6299-4AA1-B39E-21F84978586F}"/>
              </c:ext>
            </c:extLst>
          </c:dPt>
          <c:dLbls>
            <c:dLbl>
              <c:idx val="2"/>
              <c:layout>
                <c:manualLayout>
                  <c:x val="0.13543024845398952"/>
                  <c:y val="-7.05361709916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9-4AA1-B39E-21F84978586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0.49</c:v>
                </c:pt>
                <c:pt idx="1">
                  <c:v>0.45</c:v>
                </c:pt>
                <c:pt idx="2">
                  <c:v>0.06</c:v>
                </c:pt>
              </c:numCache>
            </c:numRef>
          </c:val>
          <c:extLst>
            <c:ext xmlns:c16="http://schemas.microsoft.com/office/drawing/2014/chart" uri="{C3380CC4-5D6E-409C-BE32-E72D297353CC}">
              <c16:uniqueId val="{00000006-6299-4AA1-B39E-21F84978586F}"/>
            </c:ext>
          </c:extLst>
        </c:ser>
        <c:dLbls>
          <c:showLegendKey val="0"/>
          <c:showVal val="0"/>
          <c:showCatName val="0"/>
          <c:showSerName val="0"/>
          <c:showPercent val="0"/>
          <c:showBubbleSize val="0"/>
          <c:showLeaderLines val="1"/>
        </c:dLbls>
        <c:firstSliceAng val="254"/>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50000"/>
                  </a:schemeClr>
                </a:solidFill>
                <a:latin typeface="+mn-lt"/>
                <a:ea typeface="+mn-ea"/>
                <a:cs typeface="+mn-cs"/>
              </a:defRPr>
            </a:pPr>
            <a:r>
              <a:rPr lang="en-US" dirty="0" smtClean="0"/>
              <a:t>2019</a:t>
            </a:r>
            <a:endParaRPr lang="en-US" dirty="0"/>
          </a:p>
        </c:rich>
      </c:tx>
      <c:layout>
        <c:manualLayout>
          <c:xMode val="edge"/>
          <c:yMode val="edge"/>
          <c:x val="0.43158476849213634"/>
          <c:y val="7.2744754050860047E-2"/>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50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2019</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5B97-4F2C-828E-657B6E1C5DC2}"/>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5B97-4F2C-828E-657B6E1C5DC2}"/>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5B97-4F2C-828E-657B6E1C5DC2}"/>
              </c:ext>
            </c:extLst>
          </c:dPt>
          <c:dLbls>
            <c:dLbl>
              <c:idx val="2"/>
              <c:layout>
                <c:manualLayout>
                  <c:x val="0"/>
                  <c:y val="-3.0562729641612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97-4F2C-828E-657B6E1C5DC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0.47</c:v>
                </c:pt>
                <c:pt idx="1">
                  <c:v>0.44</c:v>
                </c:pt>
                <c:pt idx="2">
                  <c:v>0.09</c:v>
                </c:pt>
              </c:numCache>
            </c:numRef>
          </c:val>
          <c:extLst>
            <c:ext xmlns:c16="http://schemas.microsoft.com/office/drawing/2014/chart" uri="{C3380CC4-5D6E-409C-BE32-E72D297353CC}">
              <c16:uniqueId val="{00000006-5B97-4F2C-828E-657B6E1C5DC2}"/>
            </c:ext>
          </c:extLst>
        </c:ser>
        <c:dLbls>
          <c:showLegendKey val="0"/>
          <c:showVal val="0"/>
          <c:showCatName val="0"/>
          <c:showSerName val="0"/>
          <c:showPercent val="0"/>
          <c:showBubbleSize val="0"/>
          <c:showLeaderLines val="1"/>
        </c:dLbls>
        <c:firstSliceAng val="233"/>
        <c:holeSize val="75"/>
      </c:doughnutChart>
      <c:spPr>
        <a:noFill/>
        <a:ln>
          <a:noFill/>
        </a:ln>
        <a:effectLst/>
      </c:spPr>
    </c:plotArea>
    <c:legend>
      <c:legendPos val="b"/>
      <c:layout>
        <c:manualLayout>
          <c:xMode val="edge"/>
          <c:yMode val="edge"/>
          <c:x val="7.3317861371678547E-2"/>
          <c:y val="0.90291131030762883"/>
          <c:w val="0.87825760577183731"/>
          <c:h val="7.64499007072263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Large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c:formatCode>
                <c:ptCount val="1"/>
                <c:pt idx="0">
                  <c:v>0.625</c:v>
                </c:pt>
              </c:numCache>
            </c:numRef>
          </c:val>
          <c:extLst>
            <c:ext xmlns:c16="http://schemas.microsoft.com/office/drawing/2014/chart" uri="{C3380CC4-5D6E-409C-BE32-E72D297353CC}">
              <c16:uniqueId val="{00000000-B0EA-489A-A53C-1626D0FA436C}"/>
            </c:ext>
          </c:extLst>
        </c:ser>
        <c:ser>
          <c:idx val="1"/>
          <c:order val="1"/>
          <c:tx>
            <c:strRef>
              <c:f>Sheet1!$C$1</c:f>
              <c:strCache>
                <c:ptCount val="1"/>
                <c:pt idx="0">
                  <c:v>Medium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c:formatCode>
                <c:ptCount val="1"/>
                <c:pt idx="0">
                  <c:v>0.43</c:v>
                </c:pt>
              </c:numCache>
            </c:numRef>
          </c:val>
          <c:extLst>
            <c:ext xmlns:c16="http://schemas.microsoft.com/office/drawing/2014/chart" uri="{C3380CC4-5D6E-409C-BE32-E72D297353CC}">
              <c16:uniqueId val="{00000001-B0EA-489A-A53C-1626D0FA436C}"/>
            </c:ext>
          </c:extLst>
        </c:ser>
        <c:ser>
          <c:idx val="2"/>
          <c:order val="2"/>
          <c:tx>
            <c:strRef>
              <c:f>Sheet1!$D$1</c:f>
              <c:strCache>
                <c:ptCount val="1"/>
                <c:pt idx="0">
                  <c:v>Small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Sheet1!$D$2</c:f>
              <c:numCache>
                <c:formatCode>0%</c:formatCode>
                <c:ptCount val="1"/>
                <c:pt idx="0">
                  <c:v>0.37</c:v>
                </c:pt>
              </c:numCache>
            </c:numRef>
          </c:val>
          <c:extLst>
            <c:ext xmlns:c16="http://schemas.microsoft.com/office/drawing/2014/chart" uri="{C3380CC4-5D6E-409C-BE32-E72D297353CC}">
              <c16:uniqueId val="{00000002-B0EA-489A-A53C-1626D0FA436C}"/>
            </c:ext>
          </c:extLst>
        </c:ser>
        <c:ser>
          <c:idx val="3"/>
          <c:order val="3"/>
          <c:tx>
            <c:strRef>
              <c:f>Sheet1!$E$1</c:f>
              <c:strCache>
                <c:ptCount val="1"/>
                <c:pt idx="0">
                  <c:v>Micro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Sheet1!$E$2</c:f>
              <c:numCache>
                <c:formatCode>0%</c:formatCode>
                <c:ptCount val="1"/>
                <c:pt idx="0">
                  <c:v>0.22</c:v>
                </c:pt>
              </c:numCache>
            </c:numRef>
          </c:val>
          <c:extLst>
            <c:ext xmlns:c16="http://schemas.microsoft.com/office/drawing/2014/chart" uri="{C3380CC4-5D6E-409C-BE32-E72D297353CC}">
              <c16:uniqueId val="{00000003-B0EA-489A-A53C-1626D0FA436C}"/>
            </c:ext>
          </c:extLst>
        </c:ser>
        <c:dLbls>
          <c:showLegendKey val="0"/>
          <c:showVal val="0"/>
          <c:showCatName val="0"/>
          <c:showSerName val="0"/>
          <c:showPercent val="0"/>
          <c:showBubbleSize val="0"/>
        </c:dLbls>
        <c:gapWidth val="182"/>
        <c:axId val="1111094248"/>
        <c:axId val="1111093592"/>
      </c:barChart>
      <c:catAx>
        <c:axId val="1111094248"/>
        <c:scaling>
          <c:orientation val="minMax"/>
        </c:scaling>
        <c:delete val="1"/>
        <c:axPos val="l"/>
        <c:numFmt formatCode="General" sourceLinked="1"/>
        <c:majorTickMark val="none"/>
        <c:minorTickMark val="none"/>
        <c:tickLblPos val="nextTo"/>
        <c:crossAx val="1111093592"/>
        <c:crosses val="autoZero"/>
        <c:auto val="1"/>
        <c:lblAlgn val="ctr"/>
        <c:lblOffset val="100"/>
        <c:noMultiLvlLbl val="0"/>
      </c:catAx>
      <c:valAx>
        <c:axId val="1111093592"/>
        <c:scaling>
          <c:orientation val="minMax"/>
          <c:max val="1"/>
        </c:scaling>
        <c:delete val="1"/>
        <c:axPos val="b"/>
        <c:numFmt formatCode="0%" sourceLinked="1"/>
        <c:majorTickMark val="none"/>
        <c:minorTickMark val="none"/>
        <c:tickLblPos val="nextTo"/>
        <c:crossAx val="1111094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73670554275211"/>
          <c:y val="3.7268135310747283E-2"/>
          <c:w val="0.51333585955500804"/>
          <c:h val="0.96064139705501117"/>
        </c:manualLayout>
      </c:layout>
      <c:barChart>
        <c:barDir val="bar"/>
        <c:grouping val="clustered"/>
        <c:varyColors val="0"/>
        <c:ser>
          <c:idx val="0"/>
          <c:order val="0"/>
          <c:tx>
            <c:strRef>
              <c:f>Sheet1!$B$1</c:f>
              <c:strCache>
                <c:ptCount val="1"/>
                <c:pt idx="0">
                  <c:v>2019</c:v>
                </c:pt>
              </c:strCache>
            </c:strRef>
          </c:tx>
          <c:spPr>
            <a:solidFill>
              <a:srgbClr val="53ACAF"/>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5C9-4F4D-A995-34FECD823F6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5C9-4F4D-A995-34FECD823F6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issues</c:v>
                </c:pt>
                <c:pt idx="1">
                  <c:v>No issues with the Code</c:v>
                </c:pt>
                <c:pt idx="3">
                  <c:v>No compensation for forecasting errors/ not preparing forecasts with due care</c:v>
                </c:pt>
                <c:pt idx="4">
                  <c:v>Delay in payments</c:v>
                </c:pt>
                <c:pt idx="5">
                  <c:v>Not meeting duties to relation to de-listing</c:v>
                </c:pt>
                <c:pt idx="6">
                  <c:v>Obligation to contribute to marketing costs</c:v>
                </c:pt>
                <c:pt idx="7">
                  <c:v>Variation of supply agreements and terms of supply</c:v>
                </c:pt>
                <c:pt idx="8">
                  <c:v>Not applying due care when ordering for promotions</c:v>
                </c:pt>
                <c:pt idx="9">
                  <c:v>Tying of third party goods and services to payment</c:v>
                </c:pt>
                <c:pt idx="10">
                  <c:v>Payment as a condition of being supplier</c:v>
                </c:pt>
                <c:pt idx="11">
                  <c:v>Payment for better positioning of goods unless in relation to promotions</c:v>
                </c:pt>
                <c:pt idx="12">
                  <c:v>Not sure/ don't know</c:v>
                </c:pt>
              </c:strCache>
            </c:strRef>
          </c:cat>
          <c:val>
            <c:numRef>
              <c:f>Sheet1!$B$2:$B$14</c:f>
              <c:numCache>
                <c:formatCode>0%</c:formatCode>
                <c:ptCount val="13"/>
                <c:pt idx="0">
                  <c:v>0.40860000000000002</c:v>
                </c:pt>
                <c:pt idx="1">
                  <c:v>0.44950000000000001</c:v>
                </c:pt>
                <c:pt idx="3">
                  <c:v>0.1542</c:v>
                </c:pt>
                <c:pt idx="4">
                  <c:v>0.13420000000000001</c:v>
                </c:pt>
                <c:pt idx="5">
                  <c:v>0.121</c:v>
                </c:pt>
                <c:pt idx="6">
                  <c:v>0.1056</c:v>
                </c:pt>
                <c:pt idx="7">
                  <c:v>9.0999999999999998E-2</c:v>
                </c:pt>
                <c:pt idx="8">
                  <c:v>8.0199999999999994E-2</c:v>
                </c:pt>
                <c:pt idx="9">
                  <c:v>6.0100000000000001E-2</c:v>
                </c:pt>
                <c:pt idx="10">
                  <c:v>0.05</c:v>
                </c:pt>
                <c:pt idx="11">
                  <c:v>0.03</c:v>
                </c:pt>
                <c:pt idx="12">
                  <c:v>0.1419</c:v>
                </c:pt>
              </c:numCache>
            </c:numRef>
          </c:val>
          <c:extLst>
            <c:ext xmlns:c16="http://schemas.microsoft.com/office/drawing/2014/chart" uri="{C3380CC4-5D6E-409C-BE32-E72D297353CC}">
              <c16:uniqueId val="{00000002-A5C9-4F4D-A995-34FECD823F6E}"/>
            </c:ext>
          </c:extLst>
        </c:ser>
        <c:ser>
          <c:idx val="1"/>
          <c:order val="1"/>
          <c:tx>
            <c:strRef>
              <c:f>Sheet1!$C$1</c:f>
              <c:strCache>
                <c:ptCount val="1"/>
                <c:pt idx="0">
                  <c:v>2018</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5C9-4F4D-A995-34FECD823F6E}"/>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A5C9-4F4D-A995-34FECD823F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issues</c:v>
                </c:pt>
                <c:pt idx="1">
                  <c:v>No issues with the Code</c:v>
                </c:pt>
                <c:pt idx="3">
                  <c:v>No compensation for forecasting errors/ not preparing forecasts with due care</c:v>
                </c:pt>
                <c:pt idx="4">
                  <c:v>Delay in payments</c:v>
                </c:pt>
                <c:pt idx="5">
                  <c:v>Not meeting duties to relation to de-listing</c:v>
                </c:pt>
                <c:pt idx="6">
                  <c:v>Obligation to contribute to marketing costs</c:v>
                </c:pt>
                <c:pt idx="7">
                  <c:v>Variation of supply agreements and terms of supply</c:v>
                </c:pt>
                <c:pt idx="8">
                  <c:v>Not applying due care when ordering for promotions</c:v>
                </c:pt>
                <c:pt idx="9">
                  <c:v>Tying of third party goods and services to payment</c:v>
                </c:pt>
                <c:pt idx="10">
                  <c:v>Payment as a condition of being supplier</c:v>
                </c:pt>
                <c:pt idx="11">
                  <c:v>Payment for better positioning of goods unless in relation to promotions</c:v>
                </c:pt>
                <c:pt idx="12">
                  <c:v>Not sure/ don't know</c:v>
                </c:pt>
              </c:strCache>
            </c:strRef>
          </c:cat>
          <c:val>
            <c:numRef>
              <c:f>Sheet1!$C$2:$C$14</c:f>
              <c:numCache>
                <c:formatCode>0%</c:formatCode>
                <c:ptCount val="13"/>
                <c:pt idx="0">
                  <c:v>0.43</c:v>
                </c:pt>
                <c:pt idx="1">
                  <c:v>0.44979999999999998</c:v>
                </c:pt>
                <c:pt idx="3">
                  <c:v>0.17280000000000001</c:v>
                </c:pt>
                <c:pt idx="4">
                  <c:v>0.19239999999999999</c:v>
                </c:pt>
                <c:pt idx="5">
                  <c:v>0.125</c:v>
                </c:pt>
                <c:pt idx="6">
                  <c:v>9.4399999999999998E-2</c:v>
                </c:pt>
                <c:pt idx="7">
                  <c:v>9.5600000000000004E-2</c:v>
                </c:pt>
                <c:pt idx="8">
                  <c:v>8.9499999999999996E-2</c:v>
                </c:pt>
                <c:pt idx="9">
                  <c:v>7.3499999999999996E-2</c:v>
                </c:pt>
                <c:pt idx="10">
                  <c:v>0.05</c:v>
                </c:pt>
                <c:pt idx="11">
                  <c:v>0.03</c:v>
                </c:pt>
                <c:pt idx="12">
                  <c:v>0.1201</c:v>
                </c:pt>
              </c:numCache>
            </c:numRef>
          </c:val>
          <c:extLst>
            <c:ext xmlns:c16="http://schemas.microsoft.com/office/drawing/2014/chart" uri="{C3380CC4-5D6E-409C-BE32-E72D297353CC}">
              <c16:uniqueId val="{00000005-A5C9-4F4D-A995-34FECD823F6E}"/>
            </c:ext>
          </c:extLst>
        </c:ser>
        <c:dLbls>
          <c:showLegendKey val="0"/>
          <c:showVal val="0"/>
          <c:showCatName val="0"/>
          <c:showSerName val="0"/>
          <c:showPercent val="0"/>
          <c:showBubbleSize val="0"/>
        </c:dLbls>
        <c:gapWidth val="30"/>
        <c:axId val="548887520"/>
        <c:axId val="548885952"/>
      </c:barChart>
      <c:catAx>
        <c:axId val="54888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548885952"/>
        <c:crosses val="autoZero"/>
        <c:auto val="1"/>
        <c:lblAlgn val="ctr"/>
        <c:lblOffset val="100"/>
        <c:noMultiLvlLbl val="0"/>
      </c:catAx>
      <c:valAx>
        <c:axId val="548885952"/>
        <c:scaling>
          <c:orientation val="minMax"/>
          <c:max val="0.8"/>
        </c:scaling>
        <c:delete val="1"/>
        <c:axPos val="t"/>
        <c:numFmt formatCode="0%" sourceLinked="1"/>
        <c:majorTickMark val="out"/>
        <c:minorTickMark val="none"/>
        <c:tickLblPos val="nextTo"/>
        <c:crossAx val="548887520"/>
        <c:crosses val="autoZero"/>
        <c:crossBetween val="between"/>
      </c:valAx>
      <c:spPr>
        <a:noFill/>
        <a:ln>
          <a:noFill/>
        </a:ln>
        <a:effectLst/>
      </c:spPr>
    </c:plotArea>
    <c:legend>
      <c:legendPos val="r"/>
      <c:layout>
        <c:manualLayout>
          <c:xMode val="edge"/>
          <c:yMode val="edge"/>
          <c:x val="0.82153893622759067"/>
          <c:y val="0.38857399777887119"/>
          <c:w val="9.7348855283861363E-2"/>
          <c:h val="0.150310199159039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33583085924818"/>
          <c:y val="2.7711704878634735E-3"/>
          <c:w val="0.46866416914075176"/>
          <c:h val="0.9280406446856988"/>
        </c:manualLayout>
      </c:layout>
      <c:barChart>
        <c:barDir val="bar"/>
        <c:grouping val="clustered"/>
        <c:varyColors val="0"/>
        <c:ser>
          <c:idx val="0"/>
          <c:order val="0"/>
          <c:tx>
            <c:strRef>
              <c:f>Sheet1!$B$1</c:f>
              <c:strCache>
                <c:ptCount val="1"/>
                <c:pt idx="0">
                  <c:v>2019</c:v>
                </c:pt>
              </c:strCache>
            </c:strRef>
          </c:tx>
          <c:spPr>
            <a:solidFill>
              <a:srgbClr val="53ACAF"/>
            </a:solidFill>
            <a:ln>
              <a:noFill/>
            </a:ln>
            <a:effectLst/>
          </c:spPr>
          <c:invertIfNegative val="0"/>
          <c:dLbls>
            <c:dLbl>
              <c:idx val="0"/>
              <c:layout>
                <c:manualLayout>
                  <c:x val="0"/>
                  <c:y val="1.675378635571639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96-4F78-92AE-3EF3ADE29417}"/>
                </c:ext>
              </c:extLst>
            </c:dLbl>
            <c:dLbl>
              <c:idx val="5"/>
              <c:layout>
                <c:manualLayout>
                  <c:x val="-1.0233034315219465E-16"/>
                  <c:y val="5.49927678697268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96-4F78-92AE-3EF3ADE29417}"/>
                </c:ext>
              </c:extLst>
            </c:dLbl>
            <c:dLbl>
              <c:idx val="7"/>
              <c:layout>
                <c:manualLayout>
                  <c:x val="-1.0233034315219465E-16"/>
                  <c:y val="2.7495301442681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96-4F78-92AE-3EF3ADE29417}"/>
                </c:ext>
              </c:extLst>
            </c:dLbl>
            <c:dLbl>
              <c:idx val="9"/>
              <c:layout>
                <c:manualLayout>
                  <c:x val="0"/>
                  <c:y val="2.7495301442681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96-4F78-92AE-3EF3ADE29417}"/>
                </c:ext>
              </c:extLst>
            </c:dLbl>
            <c:dLbl>
              <c:idx val="16"/>
              <c:layout>
                <c:manualLayout>
                  <c:x val="-2.7908597803924006E-3"/>
                  <c:y val="2.7495301442680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96-4F78-92AE-3EF3ADE29417}"/>
                </c:ext>
              </c:extLst>
            </c:dLbl>
            <c:dLbl>
              <c:idx val="23"/>
              <c:layout>
                <c:manualLayout>
                  <c:x val="-5.5817195607845965E-3"/>
                  <c:y val="2.7497466427046195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2.1705857003816446E-2"/>
                      <c:h val="4.2741554341865322E-2"/>
                    </c:manualLayout>
                  </c15:layout>
                </c:ext>
                <c:ext xmlns:c16="http://schemas.microsoft.com/office/drawing/2014/chart" uri="{C3380CC4-5D6E-409C-BE32-E72D297353CC}">
                  <c16:uniqueId val="{00000005-F796-4F78-92AE-3EF3ADE29417}"/>
                </c:ext>
              </c:extLst>
            </c:dLbl>
            <c:dLbl>
              <c:idx val="28"/>
              <c:layout>
                <c:manualLayout>
                  <c:x val="0"/>
                  <c:y val="5.49906028853612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96-4F78-92AE-3EF3ADE2941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Incurring significant costs because of inaccurate forecasting by retailers</c:v>
                </c:pt>
                <c:pt idx="1">
                  <c:v>Inadequate processes to enable invoice discrepancies to be resolved promptly</c:v>
                </c:pt>
                <c:pt idx="2">
                  <c:v>De-listing incl. significant reduction in volume without giving reasonable notice</c:v>
                </c:pt>
                <c:pt idx="3">
                  <c:v>Not allowing time to challenge invoice deductions/ deducting even if challenged</c:v>
                </c:pt>
                <c:pt idx="4">
                  <c:v>Requirement to predominantly fund the cost of a promotion</c:v>
                </c:pt>
                <c:pt idx="5">
                  <c:v>Data input errors (e.g. pricing) not resolved promptly (e.g. 7 days)</c:v>
                </c:pt>
                <c:pt idx="6">
                  <c:v>Drop and drive: delays in/ not receiving payment if disagreements over deliveries</c:v>
                </c:pt>
                <c:pt idx="7">
                  <c:v>Undisputed invoices not paid according to agreed terms</c:v>
                </c:pt>
                <c:pt idx="8">
                  <c:v>Unfair, unreasonable or unexpected charges for artwork and design</c:v>
                </c:pt>
                <c:pt idx="9">
                  <c:v>Retrospective changes to supply agreements</c:v>
                </c:pt>
                <c:pt idx="10">
                  <c:v>Variation of supply chain procedures without reasonable notice</c:v>
                </c:pt>
                <c:pt idx="11">
                  <c:v>Unilateral changes to supply agreements/terms without reasonable notice</c:v>
                </c:pt>
                <c:pt idx="12">
                  <c:v>Unjustified charges for consumer complaints</c:v>
                </c:pt>
                <c:pt idx="13">
                  <c:v>Requests for payments to keep your existing business with a retailer (pay to stay)</c:v>
                </c:pt>
                <c:pt idx="14">
                  <c:v>Running a promotional activity at supplier's cost which varies from that agreed </c:v>
                </c:pt>
                <c:pt idx="15">
                  <c:v>Forensics: third party audits which have been abusive or excessive in nature</c:v>
                </c:pt>
                <c:pt idx="16">
                  <c:v>None of these</c:v>
                </c:pt>
              </c:strCache>
            </c:strRef>
          </c:cat>
          <c:val>
            <c:numRef>
              <c:f>Sheet1!$B$2:$B$18</c:f>
              <c:numCache>
                <c:formatCode>0%</c:formatCode>
                <c:ptCount val="17"/>
                <c:pt idx="0">
                  <c:v>0.23910000000000001</c:v>
                </c:pt>
                <c:pt idx="1">
                  <c:v>0.23</c:v>
                </c:pt>
                <c:pt idx="2">
                  <c:v>0.21929999999999999</c:v>
                </c:pt>
                <c:pt idx="3">
                  <c:v>0.1615</c:v>
                </c:pt>
                <c:pt idx="4">
                  <c:v>0.15229999999999999</c:v>
                </c:pt>
                <c:pt idx="5">
                  <c:v>0.12909999999999999</c:v>
                </c:pt>
                <c:pt idx="6">
                  <c:v>0.12</c:v>
                </c:pt>
                <c:pt idx="7">
                  <c:v>0.1227</c:v>
                </c:pt>
                <c:pt idx="8">
                  <c:v>0.11849999999999999</c:v>
                </c:pt>
                <c:pt idx="9">
                  <c:v>0.1157</c:v>
                </c:pt>
                <c:pt idx="10">
                  <c:v>0.11</c:v>
                </c:pt>
                <c:pt idx="11">
                  <c:v>0.1072</c:v>
                </c:pt>
                <c:pt idx="12">
                  <c:v>0.09</c:v>
                </c:pt>
                <c:pt idx="13">
                  <c:v>0.08</c:v>
                </c:pt>
                <c:pt idx="14">
                  <c:v>8.3900000000000002E-2</c:v>
                </c:pt>
                <c:pt idx="15">
                  <c:v>7.0000000000000007E-2</c:v>
                </c:pt>
                <c:pt idx="16">
                  <c:v>0.32369999999999999</c:v>
                </c:pt>
              </c:numCache>
            </c:numRef>
          </c:val>
          <c:extLst>
            <c:ext xmlns:c16="http://schemas.microsoft.com/office/drawing/2014/chart" uri="{C3380CC4-5D6E-409C-BE32-E72D297353CC}">
              <c16:uniqueId val="{00000007-F796-4F78-92AE-3EF3ADE29417}"/>
            </c:ext>
          </c:extLst>
        </c:ser>
        <c:dLbls>
          <c:showLegendKey val="0"/>
          <c:showVal val="0"/>
          <c:showCatName val="0"/>
          <c:showSerName val="0"/>
          <c:showPercent val="0"/>
          <c:showBubbleSize val="0"/>
        </c:dLbls>
        <c:gapWidth val="90"/>
        <c:axId val="548885560"/>
        <c:axId val="548882032"/>
      </c:barChart>
      <c:catAx>
        <c:axId val="548885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548882032"/>
        <c:crosses val="autoZero"/>
        <c:auto val="1"/>
        <c:lblAlgn val="ctr"/>
        <c:lblOffset val="100"/>
        <c:noMultiLvlLbl val="0"/>
      </c:catAx>
      <c:valAx>
        <c:axId val="548882032"/>
        <c:scaling>
          <c:orientation val="minMax"/>
          <c:max val="0.4"/>
        </c:scaling>
        <c:delete val="1"/>
        <c:axPos val="t"/>
        <c:numFmt formatCode="0%" sourceLinked="1"/>
        <c:majorTickMark val="out"/>
        <c:minorTickMark val="none"/>
        <c:tickLblPos val="nextTo"/>
        <c:crossAx val="548885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r>
              <a:rPr lang="en-US" dirty="0" smtClean="0"/>
              <a:t>2019</a:t>
            </a:r>
            <a:endParaRPr lang="en-US" dirty="0"/>
          </a:p>
        </c:rich>
      </c:tx>
      <c:layout>
        <c:manualLayout>
          <c:xMode val="edge"/>
          <c:yMode val="edge"/>
          <c:x val="0.4428710614258635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
          <c:y val="6.710877540196003E-2"/>
          <c:w val="1"/>
          <c:h val="0.82142870894366538"/>
        </c:manualLayout>
      </c:layout>
      <c:doughnutChart>
        <c:varyColors val="1"/>
        <c:ser>
          <c:idx val="0"/>
          <c:order val="0"/>
          <c:tx>
            <c:strRef>
              <c:f>Sheet1!$B$1</c:f>
              <c:strCache>
                <c:ptCount val="1"/>
                <c:pt idx="0">
                  <c:v>2017</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2626-4DE8-B912-7837129B1268}"/>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2626-4DE8-B912-7837129B126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0.09</c:v>
                </c:pt>
                <c:pt idx="1">
                  <c:v>0.91</c:v>
                </c:pt>
              </c:numCache>
            </c:numRef>
          </c:val>
          <c:extLst>
            <c:ext xmlns:c16="http://schemas.microsoft.com/office/drawing/2014/chart" uri="{C3380CC4-5D6E-409C-BE32-E72D297353CC}">
              <c16:uniqueId val="{00000004-2626-4DE8-B912-7837129B12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6077857065972931"/>
          <c:y val="0.88687482372283888"/>
          <c:w val="0.41380319469156784"/>
          <c:h val="7.6449900707226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2018</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6922-4CC8-8DE1-9B818FA2FC4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6922-4CC8-8DE1-9B818FA2FC40}"/>
              </c:ext>
            </c:extLst>
          </c:dPt>
          <c:dLbls>
            <c:dLbl>
              <c:idx val="0"/>
              <c:layout>
                <c:manualLayout>
                  <c:x val="-5.1890823713894356E-2"/>
                  <c:y val="0.14885656526270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22-4CC8-8DE1-9B818FA2FC4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6922-4CC8-8DE1-9B818FA2FC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solidFill>
                  <a:schemeClr val="tx1"/>
                </a:solidFill>
              </a:rPr>
              <a:t>About which retailer? (as a % of their suppliers)</a:t>
            </a:r>
          </a:p>
        </c:rich>
      </c:tx>
      <c:layout>
        <c:manualLayout>
          <c:xMode val="edge"/>
          <c:yMode val="edge"/>
          <c:x val="0.16117304525637899"/>
          <c:y val="4.46285550655414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2167340551620245"/>
          <c:y val="0.16124576708085414"/>
          <c:w val="0.47832659448379761"/>
          <c:h val="0.79634776463817325"/>
        </c:manualLayout>
      </c:layout>
      <c:barChart>
        <c:barDir val="bar"/>
        <c:grouping val="clustered"/>
        <c:varyColors val="0"/>
        <c:ser>
          <c:idx val="0"/>
          <c:order val="0"/>
          <c:tx>
            <c:strRef>
              <c:f>Sheet1!$B$1</c:f>
              <c:strCache>
                <c:ptCount val="1"/>
                <c:pt idx="0">
                  <c:v>2019</c:v>
                </c:pt>
              </c:strCache>
            </c:strRef>
          </c:tx>
          <c:spPr>
            <a:solidFill>
              <a:srgbClr val="53ACA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Co-operative</c:v>
                </c:pt>
                <c:pt idx="1">
                  <c:v>Morrisons</c:v>
                </c:pt>
                <c:pt idx="2">
                  <c:v>Tesco</c:v>
                </c:pt>
                <c:pt idx="3">
                  <c:v>Waitrose</c:v>
                </c:pt>
                <c:pt idx="4">
                  <c:v>Ocado</c:v>
                </c:pt>
                <c:pt idx="5">
                  <c:v>Lidl</c:v>
                </c:pt>
                <c:pt idx="6">
                  <c:v>Marks and Spencer</c:v>
                </c:pt>
                <c:pt idx="7">
                  <c:v>Asda</c:v>
                </c:pt>
                <c:pt idx="8">
                  <c:v>Sainsbury's</c:v>
                </c:pt>
                <c:pt idx="9">
                  <c:v>Aldi</c:v>
                </c:pt>
                <c:pt idx="10">
                  <c:v>Iceland</c:v>
                </c:pt>
                <c:pt idx="11">
                  <c:v>B&amp;M</c:v>
                </c:pt>
              </c:strCache>
            </c:strRef>
          </c:cat>
          <c:val>
            <c:numRef>
              <c:f>Sheet1!$B$2:$B$13</c:f>
              <c:numCache>
                <c:formatCode>0%</c:formatCode>
                <c:ptCount val="12"/>
                <c:pt idx="0">
                  <c:v>0.04</c:v>
                </c:pt>
                <c:pt idx="1">
                  <c:v>3.8399999999999997E-2</c:v>
                </c:pt>
                <c:pt idx="2">
                  <c:v>2.7699999999999999E-2</c:v>
                </c:pt>
                <c:pt idx="3">
                  <c:v>2.76E-2</c:v>
                </c:pt>
                <c:pt idx="4">
                  <c:v>2.155E-2</c:v>
                </c:pt>
                <c:pt idx="5">
                  <c:v>0.02</c:v>
                </c:pt>
                <c:pt idx="6">
                  <c:v>0.02</c:v>
                </c:pt>
                <c:pt idx="7">
                  <c:v>1.7899999999999999E-2</c:v>
                </c:pt>
                <c:pt idx="8">
                  <c:v>1.66E-2</c:v>
                </c:pt>
                <c:pt idx="9">
                  <c:v>1.35E-2</c:v>
                </c:pt>
                <c:pt idx="10">
                  <c:v>1.2699999999999999E-2</c:v>
                </c:pt>
                <c:pt idx="11">
                  <c:v>8.3000000000000001E-3</c:v>
                </c:pt>
              </c:numCache>
            </c:numRef>
          </c:val>
          <c:extLst>
            <c:ext xmlns:c16="http://schemas.microsoft.com/office/drawing/2014/chart" uri="{C3380CC4-5D6E-409C-BE32-E72D297353CC}">
              <c16:uniqueId val="{00000000-2967-4556-97CD-4B6FE2AB59D4}"/>
            </c:ext>
          </c:extLst>
        </c:ser>
        <c:dLbls>
          <c:showLegendKey val="0"/>
          <c:showVal val="0"/>
          <c:showCatName val="0"/>
          <c:showSerName val="0"/>
          <c:showPercent val="0"/>
          <c:showBubbleSize val="0"/>
        </c:dLbls>
        <c:gapWidth val="182"/>
        <c:axId val="548883600"/>
        <c:axId val="548889872"/>
      </c:barChart>
      <c:catAx>
        <c:axId val="548883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48889872"/>
        <c:crosses val="autoZero"/>
        <c:auto val="1"/>
        <c:lblAlgn val="ctr"/>
        <c:lblOffset val="100"/>
        <c:noMultiLvlLbl val="0"/>
      </c:catAx>
      <c:valAx>
        <c:axId val="548889872"/>
        <c:scaling>
          <c:orientation val="minMax"/>
          <c:max val="0.5"/>
        </c:scaling>
        <c:delete val="1"/>
        <c:axPos val="t"/>
        <c:numFmt formatCode="0%" sourceLinked="1"/>
        <c:majorTickMark val="out"/>
        <c:minorTickMark val="none"/>
        <c:tickLblPos val="none"/>
        <c:crossAx val="5488836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8209356290671E-2"/>
          <c:y val="0.16810896165233224"/>
          <c:w val="0.92756839682945524"/>
          <c:h val="0.45325438298598075"/>
        </c:manualLayout>
      </c:layout>
      <c:barChart>
        <c:barDir val="col"/>
        <c:grouping val="clustered"/>
        <c:varyColors val="0"/>
        <c:ser>
          <c:idx val="1"/>
          <c:order val="0"/>
          <c:tx>
            <c:strRef>
              <c:f>Sheet1!$B$1</c:f>
              <c:strCache>
                <c:ptCount val="1"/>
                <c:pt idx="0">
                  <c:v>Direct 2018</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0 - 9</c:v>
                </c:pt>
                <c:pt idx="1">
                  <c:v>10-49</c:v>
                </c:pt>
                <c:pt idx="2">
                  <c:v>50 - 99</c:v>
                </c:pt>
                <c:pt idx="3">
                  <c:v>100 - 
249</c:v>
                </c:pt>
                <c:pt idx="4">
                  <c:v>250 - 1,000</c:v>
                </c:pt>
                <c:pt idx="5">
                  <c:v>1,000+</c:v>
                </c:pt>
                <c:pt idx="6">
                  <c:v>Not sure</c:v>
                </c:pt>
              </c:strCache>
            </c:strRef>
          </c:cat>
          <c:val>
            <c:numRef>
              <c:f>Sheet1!$B$2:$B$8</c:f>
            </c:numRef>
          </c:val>
          <c:extLst>
            <c:ext xmlns:c16="http://schemas.microsoft.com/office/drawing/2014/chart" uri="{C3380CC4-5D6E-409C-BE32-E72D297353CC}">
              <c16:uniqueId val="{00000000-A0E1-4BD4-AA0A-CB14985B9CC4}"/>
            </c:ext>
          </c:extLst>
        </c:ser>
        <c:ser>
          <c:idx val="0"/>
          <c:order val="1"/>
          <c:tx>
            <c:strRef>
              <c:f>Sheet1!$C$1</c:f>
              <c:strCache>
                <c:ptCount val="1"/>
                <c:pt idx="0">
                  <c:v>Indirect 2018</c:v>
                </c:pt>
              </c:strCache>
            </c:strRef>
          </c:tx>
          <c:spPr>
            <a:solidFill>
              <a:srgbClr val="6699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0 - 9</c:v>
                </c:pt>
                <c:pt idx="1">
                  <c:v>10-49</c:v>
                </c:pt>
                <c:pt idx="2">
                  <c:v>50 - 99</c:v>
                </c:pt>
                <c:pt idx="3">
                  <c:v>100 - 
249</c:v>
                </c:pt>
                <c:pt idx="4">
                  <c:v>250 - 1,000</c:v>
                </c:pt>
                <c:pt idx="5">
                  <c:v>1,000+</c:v>
                </c:pt>
                <c:pt idx="6">
                  <c:v>Not sure</c:v>
                </c:pt>
              </c:strCache>
            </c:strRef>
          </c:cat>
          <c:val>
            <c:numRef>
              <c:f>Sheet1!$C$2:$C$8</c:f>
            </c:numRef>
          </c:val>
          <c:extLst>
            <c:ext xmlns:c16="http://schemas.microsoft.com/office/drawing/2014/chart" uri="{C3380CC4-5D6E-409C-BE32-E72D297353CC}">
              <c16:uniqueId val="{00000001-A0E1-4BD4-AA0A-CB14985B9CC4}"/>
            </c:ext>
          </c:extLst>
        </c:ser>
        <c:ser>
          <c:idx val="2"/>
          <c:order val="2"/>
          <c:tx>
            <c:strRef>
              <c:f>Sheet1!$D$1</c:f>
              <c:strCache>
                <c:ptCount val="1"/>
                <c:pt idx="0">
                  <c:v>Direct 2019</c:v>
                </c:pt>
              </c:strCache>
            </c:strRef>
          </c:tx>
          <c:spPr>
            <a:solidFill>
              <a:schemeClr val="accent2"/>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0-3578-46DF-A0BD-74281F2345B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3578-46DF-A0BD-74281F2345B7}"/>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2-3578-46DF-A0BD-74281F2345B7}"/>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3-3578-46DF-A0BD-74281F2345B7}"/>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4-3578-46DF-A0BD-74281F2345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0 - 9</c:v>
                </c:pt>
                <c:pt idx="1">
                  <c:v>10-49</c:v>
                </c:pt>
                <c:pt idx="2">
                  <c:v>50 - 99</c:v>
                </c:pt>
                <c:pt idx="3">
                  <c:v>100 - 
249</c:v>
                </c:pt>
                <c:pt idx="4">
                  <c:v>250 - 1,000</c:v>
                </c:pt>
                <c:pt idx="5">
                  <c:v>1,000+</c:v>
                </c:pt>
                <c:pt idx="6">
                  <c:v>Not sure</c:v>
                </c:pt>
              </c:strCache>
            </c:strRef>
          </c:cat>
          <c:val>
            <c:numRef>
              <c:f>Sheet1!$D$2:$D$8</c:f>
              <c:numCache>
                <c:formatCode>0%</c:formatCode>
                <c:ptCount val="7"/>
                <c:pt idx="0">
                  <c:v>8.5800000000000001E-2</c:v>
                </c:pt>
                <c:pt idx="1">
                  <c:v>0.17510000000000001</c:v>
                </c:pt>
                <c:pt idx="2">
                  <c:v>0.1132</c:v>
                </c:pt>
                <c:pt idx="3">
                  <c:v>0.19719999999999999</c:v>
                </c:pt>
                <c:pt idx="4">
                  <c:v>0.21129999999999999</c:v>
                </c:pt>
                <c:pt idx="5">
                  <c:v>0.1963</c:v>
                </c:pt>
                <c:pt idx="6">
                  <c:v>2.12E-2</c:v>
                </c:pt>
              </c:numCache>
            </c:numRef>
          </c:val>
          <c:extLst>
            <c:ext xmlns:c16="http://schemas.microsoft.com/office/drawing/2014/chart" uri="{C3380CC4-5D6E-409C-BE32-E72D297353CC}">
              <c16:uniqueId val="{00000000-FBE5-4D3E-A597-B8CABEBA86FE}"/>
            </c:ext>
          </c:extLst>
        </c:ser>
        <c:dLbls>
          <c:showLegendKey val="0"/>
          <c:showVal val="0"/>
          <c:showCatName val="0"/>
          <c:showSerName val="0"/>
          <c:showPercent val="0"/>
          <c:showBubbleSize val="0"/>
        </c:dLbls>
        <c:gapWidth val="54"/>
        <c:axId val="321934216"/>
        <c:axId val="321931080"/>
      </c:barChart>
      <c:catAx>
        <c:axId val="321934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21931080"/>
        <c:crosses val="autoZero"/>
        <c:auto val="1"/>
        <c:lblAlgn val="ctr"/>
        <c:lblOffset val="100"/>
        <c:noMultiLvlLbl val="0"/>
      </c:catAx>
      <c:valAx>
        <c:axId val="321931080"/>
        <c:scaling>
          <c:orientation val="minMax"/>
          <c:max val="0.8"/>
        </c:scaling>
        <c:delete val="1"/>
        <c:axPos val="l"/>
        <c:numFmt formatCode="0%" sourceLinked="1"/>
        <c:majorTickMark val="out"/>
        <c:minorTickMark val="none"/>
        <c:tickLblPos val="nextTo"/>
        <c:crossAx val="321934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03795571812836"/>
          <c:y val="4.1782857460282194E-2"/>
          <c:w val="0.55914382289175324"/>
          <c:h val="0.88664711857412681"/>
        </c:manualLayout>
      </c:layout>
      <c:barChart>
        <c:barDir val="bar"/>
        <c:grouping val="clustered"/>
        <c:varyColors val="0"/>
        <c:ser>
          <c:idx val="0"/>
          <c:order val="0"/>
          <c:tx>
            <c:strRef>
              <c:f>Sheet1!$B$1</c:f>
              <c:strCache>
                <c:ptCount val="1"/>
                <c:pt idx="0">
                  <c:v>2019</c:v>
                </c:pt>
              </c:strCache>
            </c:strRef>
          </c:tx>
          <c:spPr>
            <a:solidFill>
              <a:srgbClr val="53AC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Lidl</c:v>
                </c:pt>
                <c:pt idx="1">
                  <c:v>Aldi</c:v>
                </c:pt>
                <c:pt idx="2">
                  <c:v>Morrisons</c:v>
                </c:pt>
                <c:pt idx="3">
                  <c:v>Co-operative</c:v>
                </c:pt>
                <c:pt idx="4">
                  <c:v>Tesco</c:v>
                </c:pt>
                <c:pt idx="5">
                  <c:v>Asda</c:v>
                </c:pt>
                <c:pt idx="6">
                  <c:v>Waitrose</c:v>
                </c:pt>
                <c:pt idx="7">
                  <c:v>Marks and Spencer</c:v>
                </c:pt>
                <c:pt idx="8">
                  <c:v>Ocado</c:v>
                </c:pt>
                <c:pt idx="9">
                  <c:v>Sainsbury's</c:v>
                </c:pt>
                <c:pt idx="10">
                  <c:v>Iceland</c:v>
                </c:pt>
                <c:pt idx="11">
                  <c:v>B&amp;M</c:v>
                </c:pt>
              </c:strCache>
            </c:strRef>
          </c:cat>
          <c:val>
            <c:numRef>
              <c:f>Sheet1!$B$2:$B$13</c:f>
              <c:numCache>
                <c:formatCode>0%</c:formatCode>
                <c:ptCount val="12"/>
                <c:pt idx="0">
                  <c:v>0.70520000000000005</c:v>
                </c:pt>
                <c:pt idx="1">
                  <c:v>0.70150000000000001</c:v>
                </c:pt>
                <c:pt idx="2">
                  <c:v>0.54879999999999995</c:v>
                </c:pt>
                <c:pt idx="3">
                  <c:v>0.53449999999999998</c:v>
                </c:pt>
                <c:pt idx="4">
                  <c:v>0.48330000000000001</c:v>
                </c:pt>
                <c:pt idx="5">
                  <c:v>0.46960000000000002</c:v>
                </c:pt>
                <c:pt idx="6">
                  <c:v>0.4501</c:v>
                </c:pt>
                <c:pt idx="7">
                  <c:v>0.40910000000000002</c:v>
                </c:pt>
                <c:pt idx="8">
                  <c:v>0.3992</c:v>
                </c:pt>
                <c:pt idx="9">
                  <c:v>0.38950000000000001</c:v>
                </c:pt>
                <c:pt idx="10">
                  <c:v>0.31969999999999998</c:v>
                </c:pt>
                <c:pt idx="11">
                  <c:v>0.17549999999999999</c:v>
                </c:pt>
              </c:numCache>
            </c:numRef>
          </c:val>
          <c:extLst>
            <c:ext xmlns:c16="http://schemas.microsoft.com/office/drawing/2014/chart" uri="{C3380CC4-5D6E-409C-BE32-E72D297353CC}">
              <c16:uniqueId val="{00000000-E36E-40BB-A5F2-6F7DEE6721A3}"/>
            </c:ext>
          </c:extLst>
        </c:ser>
        <c:ser>
          <c:idx val="1"/>
          <c:order val="1"/>
          <c:tx>
            <c:strRef>
              <c:f>Sheet1!$C$1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Lidl</c:v>
                </c:pt>
                <c:pt idx="1">
                  <c:v>Aldi</c:v>
                </c:pt>
                <c:pt idx="2">
                  <c:v>Morrisons</c:v>
                </c:pt>
                <c:pt idx="3">
                  <c:v>Co-operative</c:v>
                </c:pt>
                <c:pt idx="4">
                  <c:v>Tesco</c:v>
                </c:pt>
                <c:pt idx="5">
                  <c:v>Asda</c:v>
                </c:pt>
                <c:pt idx="6">
                  <c:v>Waitrose</c:v>
                </c:pt>
                <c:pt idx="7">
                  <c:v>Marks and Spencer</c:v>
                </c:pt>
                <c:pt idx="8">
                  <c:v>Ocado</c:v>
                </c:pt>
                <c:pt idx="9">
                  <c:v>Sainsbury's</c:v>
                </c:pt>
                <c:pt idx="10">
                  <c:v>Iceland</c:v>
                </c:pt>
                <c:pt idx="11">
                  <c:v>B&amp;M</c:v>
                </c:pt>
              </c:strCache>
            </c:strRef>
          </c:cat>
          <c:val>
            <c:numRef>
              <c:f>Sheet1!$C$2:$C$13</c:f>
              <c:numCache>
                <c:formatCode>0%</c:formatCode>
                <c:ptCount val="12"/>
                <c:pt idx="0">
                  <c:v>0.66</c:v>
                </c:pt>
                <c:pt idx="1">
                  <c:v>0.68</c:v>
                </c:pt>
                <c:pt idx="2">
                  <c:v>0.52</c:v>
                </c:pt>
                <c:pt idx="3">
                  <c:v>0.46</c:v>
                </c:pt>
                <c:pt idx="4">
                  <c:v>0.49</c:v>
                </c:pt>
                <c:pt idx="5">
                  <c:v>0.44</c:v>
                </c:pt>
                <c:pt idx="6">
                  <c:v>0.44</c:v>
                </c:pt>
                <c:pt idx="7">
                  <c:v>0.39</c:v>
                </c:pt>
                <c:pt idx="9">
                  <c:v>0.4</c:v>
                </c:pt>
                <c:pt idx="10">
                  <c:v>0.33</c:v>
                </c:pt>
              </c:numCache>
            </c:numRef>
          </c:val>
          <c:extLst>
            <c:ext xmlns:c16="http://schemas.microsoft.com/office/drawing/2014/chart" uri="{C3380CC4-5D6E-409C-BE32-E72D297353CC}">
              <c16:uniqueId val="{00000000-27A6-492B-8DA2-D745363081A3}"/>
            </c:ext>
          </c:extLst>
        </c:ser>
        <c:dLbls>
          <c:showLegendKey val="0"/>
          <c:showVal val="0"/>
          <c:showCatName val="0"/>
          <c:showSerName val="0"/>
          <c:showPercent val="0"/>
          <c:showBubbleSize val="0"/>
        </c:dLbls>
        <c:gapWidth val="182"/>
        <c:axId val="548896144"/>
        <c:axId val="548893792"/>
      </c:barChart>
      <c:catAx>
        <c:axId val="548896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548893792"/>
        <c:crosses val="autoZero"/>
        <c:auto val="1"/>
        <c:lblAlgn val="ctr"/>
        <c:lblOffset val="100"/>
        <c:noMultiLvlLbl val="0"/>
      </c:catAx>
      <c:valAx>
        <c:axId val="548893792"/>
        <c:scaling>
          <c:orientation val="minMax"/>
          <c:max val="1"/>
        </c:scaling>
        <c:delete val="1"/>
        <c:axPos val="t"/>
        <c:numFmt formatCode="0%" sourceLinked="1"/>
        <c:majorTickMark val="out"/>
        <c:minorTickMark val="none"/>
        <c:tickLblPos val="nextTo"/>
        <c:crossAx val="548896144"/>
        <c:crosses val="autoZero"/>
        <c:crossBetween val="between"/>
      </c:valAx>
      <c:spPr>
        <a:noFill/>
        <a:ln>
          <a:noFill/>
        </a:ln>
        <a:effectLst/>
      </c:spPr>
    </c:plotArea>
    <c:legend>
      <c:legendPos val="r"/>
      <c:layout>
        <c:manualLayout>
          <c:xMode val="edge"/>
          <c:yMode val="edge"/>
          <c:x val="0.72299306290784016"/>
          <c:y val="0.36619470514394092"/>
          <c:w val="9.9881823895800262E-2"/>
          <c:h val="0.1518473318053533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0818174333869"/>
          <c:y val="2.4083919174694671E-2"/>
          <c:w val="0.68435589829746146"/>
          <c:h val="0.9577217610741664"/>
        </c:manualLayout>
      </c:layout>
      <c:barChart>
        <c:barDir val="bar"/>
        <c:grouping val="percentStacked"/>
        <c:varyColors val="0"/>
        <c:ser>
          <c:idx val="0"/>
          <c:order val="0"/>
          <c:tx>
            <c:strRef>
              <c:f>Sheet1!$B$1</c:f>
              <c:strCache>
                <c:ptCount val="1"/>
                <c:pt idx="0">
                  <c:v>Improved</c:v>
                </c:pt>
              </c:strCache>
            </c:strRef>
          </c:tx>
          <c:spPr>
            <a:solidFill>
              <a:srgbClr val="00B050"/>
            </a:solidFill>
            <a:ln>
              <a:noFill/>
            </a:ln>
            <a:effectLst/>
          </c:spPr>
          <c:invertIfNegative val="0"/>
          <c:dLbls>
            <c:dLbl>
              <c:idx val="27"/>
              <c:layout>
                <c:manualLayout>
                  <c:x val="5.136969678665693E-3"/>
                  <c:y val="2.5195613185835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FA-4E1C-A692-DE2D46528E3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Sheet1!$A$2:$A$47</c:f>
              <c:strCache>
                <c:ptCount val="10"/>
                <c:pt idx="0">
                  <c:v>Co-operative</c:v>
                </c:pt>
                <c:pt idx="1">
                  <c:v>Asda</c:v>
                </c:pt>
                <c:pt idx="2">
                  <c:v>Tesco</c:v>
                </c:pt>
                <c:pt idx="3">
                  <c:v>Morrisons</c:v>
                </c:pt>
                <c:pt idx="4">
                  <c:v>Lidl</c:v>
                </c:pt>
                <c:pt idx="5">
                  <c:v>Aldi</c:v>
                </c:pt>
                <c:pt idx="6">
                  <c:v>Sainsbury's</c:v>
                </c:pt>
                <c:pt idx="7">
                  <c:v>Iceland</c:v>
                </c:pt>
                <c:pt idx="8">
                  <c:v>Waitrose</c:v>
                </c:pt>
                <c:pt idx="9">
                  <c:v>Marks &amp; Spencer</c:v>
                </c:pt>
              </c:strCache>
            </c:strRef>
          </c:cat>
          <c:val>
            <c:numRef>
              <c:f>Sheet1!$B$2:$B$47</c:f>
              <c:numCache>
                <c:formatCode>0%</c:formatCode>
                <c:ptCount val="10"/>
                <c:pt idx="0">
                  <c:v>0.30020000000000002</c:v>
                </c:pt>
                <c:pt idx="1">
                  <c:v>0.25140000000000001</c:v>
                </c:pt>
                <c:pt idx="2">
                  <c:v>0.25509999999999999</c:v>
                </c:pt>
                <c:pt idx="3">
                  <c:v>0.21299999999999999</c:v>
                </c:pt>
                <c:pt idx="4">
                  <c:v>0.13789999999999999</c:v>
                </c:pt>
                <c:pt idx="5">
                  <c:v>0.1469</c:v>
                </c:pt>
                <c:pt idx="6">
                  <c:v>0.1356</c:v>
                </c:pt>
                <c:pt idx="7">
                  <c:v>0.126</c:v>
                </c:pt>
                <c:pt idx="8">
                  <c:v>0.1031</c:v>
                </c:pt>
                <c:pt idx="9">
                  <c:v>0.1414</c:v>
                </c:pt>
              </c:numCache>
            </c:numRef>
          </c:val>
          <c:extLst>
            <c:ext xmlns:c16="http://schemas.microsoft.com/office/drawing/2014/chart" uri="{C3380CC4-5D6E-409C-BE32-E72D297353CC}">
              <c16:uniqueId val="{00000001-BFED-49E0-8522-8EFC591782A4}"/>
            </c:ext>
          </c:extLst>
        </c:ser>
        <c:ser>
          <c:idx val="1"/>
          <c:order val="1"/>
          <c:tx>
            <c:strRef>
              <c:f>Sheet1!$C$1</c:f>
              <c:strCache>
                <c:ptCount val="1"/>
                <c:pt idx="0">
                  <c:v>The 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Sheet1!$A$2:$A$47</c:f>
              <c:strCache>
                <c:ptCount val="10"/>
                <c:pt idx="0">
                  <c:v>Co-operative</c:v>
                </c:pt>
                <c:pt idx="1">
                  <c:v>Asda</c:v>
                </c:pt>
                <c:pt idx="2">
                  <c:v>Tesco</c:v>
                </c:pt>
                <c:pt idx="3">
                  <c:v>Morrisons</c:v>
                </c:pt>
                <c:pt idx="4">
                  <c:v>Lidl</c:v>
                </c:pt>
                <c:pt idx="5">
                  <c:v>Aldi</c:v>
                </c:pt>
                <c:pt idx="6">
                  <c:v>Sainsbury's</c:v>
                </c:pt>
                <c:pt idx="7">
                  <c:v>Iceland</c:v>
                </c:pt>
                <c:pt idx="8">
                  <c:v>Waitrose</c:v>
                </c:pt>
                <c:pt idx="9">
                  <c:v>Marks &amp; Spencer</c:v>
                </c:pt>
              </c:strCache>
            </c:strRef>
          </c:cat>
          <c:val>
            <c:numRef>
              <c:f>Sheet1!$C$2:$C$47</c:f>
              <c:numCache>
                <c:formatCode>0%</c:formatCode>
                <c:ptCount val="10"/>
                <c:pt idx="0">
                  <c:v>0.58279999999999998</c:v>
                </c:pt>
                <c:pt idx="1">
                  <c:v>0.66159999999999997</c:v>
                </c:pt>
                <c:pt idx="2">
                  <c:v>0.59330000000000005</c:v>
                </c:pt>
                <c:pt idx="3">
                  <c:v>0.64200000000000002</c:v>
                </c:pt>
                <c:pt idx="4">
                  <c:v>0.77980000000000005</c:v>
                </c:pt>
                <c:pt idx="5">
                  <c:v>0.75760000000000005</c:v>
                </c:pt>
                <c:pt idx="6">
                  <c:v>0.75439999999999996</c:v>
                </c:pt>
                <c:pt idx="7">
                  <c:v>0.72440000000000004</c:v>
                </c:pt>
                <c:pt idx="8">
                  <c:v>0.76980000000000004</c:v>
                </c:pt>
                <c:pt idx="9">
                  <c:v>0.69110000000000005</c:v>
                </c:pt>
              </c:numCache>
            </c:numRef>
          </c:val>
          <c:extLst>
            <c:ext xmlns:c16="http://schemas.microsoft.com/office/drawing/2014/chart" uri="{C3380CC4-5D6E-409C-BE32-E72D297353CC}">
              <c16:uniqueId val="{00000000-B091-423D-A036-0A854DEA117E}"/>
            </c:ext>
          </c:extLst>
        </c:ser>
        <c:ser>
          <c:idx val="2"/>
          <c:order val="2"/>
          <c:tx>
            <c:strRef>
              <c:f>Sheet1!$D$1</c:f>
              <c:strCache>
                <c:ptCount val="1"/>
                <c:pt idx="0">
                  <c:v>Worsened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Sheet1!$A$2:$A$47</c:f>
              <c:strCache>
                <c:ptCount val="10"/>
                <c:pt idx="0">
                  <c:v>Co-operative</c:v>
                </c:pt>
                <c:pt idx="1">
                  <c:v>Asda</c:v>
                </c:pt>
                <c:pt idx="2">
                  <c:v>Tesco</c:v>
                </c:pt>
                <c:pt idx="3">
                  <c:v>Morrisons</c:v>
                </c:pt>
                <c:pt idx="4">
                  <c:v>Lidl</c:v>
                </c:pt>
                <c:pt idx="5">
                  <c:v>Aldi</c:v>
                </c:pt>
                <c:pt idx="6">
                  <c:v>Sainsbury's</c:v>
                </c:pt>
                <c:pt idx="7">
                  <c:v>Iceland</c:v>
                </c:pt>
                <c:pt idx="8">
                  <c:v>Waitrose</c:v>
                </c:pt>
                <c:pt idx="9">
                  <c:v>Marks &amp; Spencer</c:v>
                </c:pt>
              </c:strCache>
            </c:strRef>
          </c:cat>
          <c:val>
            <c:numRef>
              <c:f>Sheet1!$D$2:$D$47</c:f>
              <c:numCache>
                <c:formatCode>0%</c:formatCode>
                <c:ptCount val="10"/>
                <c:pt idx="0">
                  <c:v>0.11700000000000001</c:v>
                </c:pt>
                <c:pt idx="1">
                  <c:v>8.6999999999999994E-2</c:v>
                </c:pt>
                <c:pt idx="2">
                  <c:v>0.15160000000000001</c:v>
                </c:pt>
                <c:pt idx="3">
                  <c:v>0.14510000000000001</c:v>
                </c:pt>
                <c:pt idx="4">
                  <c:v>8.2199999999999995E-2</c:v>
                </c:pt>
                <c:pt idx="5">
                  <c:v>9.5600000000000004E-2</c:v>
                </c:pt>
                <c:pt idx="6">
                  <c:v>0.11</c:v>
                </c:pt>
                <c:pt idx="7">
                  <c:v>0.14960000000000001</c:v>
                </c:pt>
                <c:pt idx="8">
                  <c:v>0.12709999999999999</c:v>
                </c:pt>
                <c:pt idx="9">
                  <c:v>0.16750000000000001</c:v>
                </c:pt>
              </c:numCache>
            </c:numRef>
          </c:val>
          <c:extLst>
            <c:ext xmlns:c16="http://schemas.microsoft.com/office/drawing/2014/chart" uri="{C3380CC4-5D6E-409C-BE32-E72D297353CC}">
              <c16:uniqueId val="{00000001-B091-423D-A036-0A854DEA117E}"/>
            </c:ext>
          </c:extLst>
        </c:ser>
        <c:dLbls>
          <c:showLegendKey val="0"/>
          <c:showVal val="0"/>
          <c:showCatName val="0"/>
          <c:showSerName val="0"/>
          <c:showPercent val="0"/>
          <c:showBubbleSize val="0"/>
        </c:dLbls>
        <c:gapWidth val="41"/>
        <c:overlap val="100"/>
        <c:axId val="548894576"/>
        <c:axId val="320563000"/>
      </c:barChart>
      <c:catAx>
        <c:axId val="548894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320563000"/>
        <c:crosses val="autoZero"/>
        <c:auto val="1"/>
        <c:lblAlgn val="ctr"/>
        <c:lblOffset val="100"/>
        <c:noMultiLvlLbl val="0"/>
      </c:catAx>
      <c:valAx>
        <c:axId val="320563000"/>
        <c:scaling>
          <c:orientation val="minMax"/>
          <c:max val="1"/>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89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08285412620101"/>
          <c:y val="2.918499464076477E-2"/>
          <c:w val="0.68940348177056077"/>
          <c:h val="0.87908843461837616"/>
        </c:manualLayout>
      </c:layout>
      <c:barChart>
        <c:barDir val="bar"/>
        <c:grouping val="percentStacked"/>
        <c:varyColors val="0"/>
        <c:ser>
          <c:idx val="0"/>
          <c:order val="0"/>
          <c:tx>
            <c:strRef>
              <c:f>Sheet1!$B$1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Aldi</c:v>
                </c:pt>
                <c:pt idx="1">
                  <c:v>Asda</c:v>
                </c:pt>
                <c:pt idx="2">
                  <c:v>Sainsbury's </c:v>
                </c:pt>
                <c:pt idx="3">
                  <c:v>Waitrose </c:v>
                </c:pt>
                <c:pt idx="4">
                  <c:v>Lidl</c:v>
                </c:pt>
                <c:pt idx="5">
                  <c:v>Ocado</c:v>
                </c:pt>
                <c:pt idx="6">
                  <c:v>Tesco</c:v>
                </c:pt>
                <c:pt idx="7">
                  <c:v>Co-operative </c:v>
                </c:pt>
                <c:pt idx="8">
                  <c:v>Morrisons </c:v>
                </c:pt>
                <c:pt idx="9">
                  <c:v>Marks &amp; Spencer </c:v>
                </c:pt>
                <c:pt idx="10">
                  <c:v>B&amp;M </c:v>
                </c:pt>
                <c:pt idx="11">
                  <c:v>Iceland</c:v>
                </c:pt>
              </c:strCache>
            </c:strRef>
          </c:cat>
          <c:val>
            <c:numRef>
              <c:f>Sheet1!$B$2:$B$13</c:f>
              <c:numCache>
                <c:formatCode>0%</c:formatCode>
                <c:ptCount val="12"/>
                <c:pt idx="0">
                  <c:v>0.38600000000000001</c:v>
                </c:pt>
                <c:pt idx="1">
                  <c:v>0.21809999999999999</c:v>
                </c:pt>
                <c:pt idx="2">
                  <c:v>0.2417</c:v>
                </c:pt>
                <c:pt idx="3">
                  <c:v>0.25640000000000002</c:v>
                </c:pt>
                <c:pt idx="4">
                  <c:v>0.24049999999999999</c:v>
                </c:pt>
                <c:pt idx="5">
                  <c:v>0.2165</c:v>
                </c:pt>
                <c:pt idx="6">
                  <c:v>0.2203</c:v>
                </c:pt>
                <c:pt idx="7">
                  <c:v>0.21540000000000001</c:v>
                </c:pt>
                <c:pt idx="8">
                  <c:v>0.21709999999999999</c:v>
                </c:pt>
                <c:pt idx="9">
                  <c:v>0.20749999999999999</c:v>
                </c:pt>
                <c:pt idx="10">
                  <c:v>0.21210000000000001</c:v>
                </c:pt>
                <c:pt idx="11">
                  <c:v>0.13780000000000001</c:v>
                </c:pt>
              </c:numCache>
            </c:numRef>
          </c:val>
          <c:extLst>
            <c:ext xmlns:c16="http://schemas.microsoft.com/office/drawing/2014/chart" uri="{C3380CC4-5D6E-409C-BE32-E72D297353CC}">
              <c16:uniqueId val="{00000000-4BC5-4B29-8B55-AE78C875C176}"/>
            </c:ext>
          </c:extLst>
        </c:ser>
        <c:ser>
          <c:idx val="1"/>
          <c:order val="1"/>
          <c:tx>
            <c:strRef>
              <c:f>Sheet1!$C$1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Aldi</c:v>
                </c:pt>
                <c:pt idx="1">
                  <c:v>Asda</c:v>
                </c:pt>
                <c:pt idx="2">
                  <c:v>Sainsbury's </c:v>
                </c:pt>
                <c:pt idx="3">
                  <c:v>Waitrose </c:v>
                </c:pt>
                <c:pt idx="4">
                  <c:v>Lidl</c:v>
                </c:pt>
                <c:pt idx="5">
                  <c:v>Ocado</c:v>
                </c:pt>
                <c:pt idx="6">
                  <c:v>Tesco</c:v>
                </c:pt>
                <c:pt idx="7">
                  <c:v>Co-operative </c:v>
                </c:pt>
                <c:pt idx="8">
                  <c:v>Morrisons </c:v>
                </c:pt>
                <c:pt idx="9">
                  <c:v>Marks &amp; Spencer </c:v>
                </c:pt>
                <c:pt idx="10">
                  <c:v>B&amp;M </c:v>
                </c:pt>
                <c:pt idx="11">
                  <c:v>Iceland</c:v>
                </c:pt>
              </c:strCache>
            </c:strRef>
          </c:cat>
          <c:val>
            <c:numRef>
              <c:f>Sheet1!$C$2:$C$13</c:f>
              <c:numCache>
                <c:formatCode>0%</c:formatCode>
                <c:ptCount val="12"/>
                <c:pt idx="0">
                  <c:v>0.40250000000000002</c:v>
                </c:pt>
                <c:pt idx="1">
                  <c:v>0.5111</c:v>
                </c:pt>
                <c:pt idx="2">
                  <c:v>0.45710000000000001</c:v>
                </c:pt>
                <c:pt idx="3">
                  <c:v>0.44230000000000003</c:v>
                </c:pt>
                <c:pt idx="4">
                  <c:v>0.43569999999999998</c:v>
                </c:pt>
                <c:pt idx="5">
                  <c:v>0.44940000000000002</c:v>
                </c:pt>
                <c:pt idx="6">
                  <c:v>0.4365</c:v>
                </c:pt>
                <c:pt idx="7">
                  <c:v>0.43680000000000002</c:v>
                </c:pt>
                <c:pt idx="8">
                  <c:v>0.42580000000000001</c:v>
                </c:pt>
                <c:pt idx="9">
                  <c:v>0.42920000000000003</c:v>
                </c:pt>
                <c:pt idx="10">
                  <c:v>0.37690000000000001</c:v>
                </c:pt>
                <c:pt idx="11">
                  <c:v>0.3357</c:v>
                </c:pt>
              </c:numCache>
            </c:numRef>
          </c:val>
          <c:extLst>
            <c:ext xmlns:c16="http://schemas.microsoft.com/office/drawing/2014/chart" uri="{C3380CC4-5D6E-409C-BE32-E72D297353CC}">
              <c16:uniqueId val="{00000001-4BC5-4B29-8B55-AE78C875C176}"/>
            </c:ext>
          </c:extLst>
        </c:ser>
        <c:ser>
          <c:idx val="2"/>
          <c:order val="2"/>
          <c:tx>
            <c:strRef>
              <c:f>Sheet1!$D$1</c:f>
              <c:strCache>
                <c:ptCount val="1"/>
                <c:pt idx="0">
                  <c:v>Neither</c:v>
                </c:pt>
              </c:strCache>
            </c:strRef>
          </c:tx>
          <c:spPr>
            <a:solidFill>
              <a:srgbClr val="CACB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Aldi</c:v>
                </c:pt>
                <c:pt idx="1">
                  <c:v>Asda</c:v>
                </c:pt>
                <c:pt idx="2">
                  <c:v>Sainsbury's </c:v>
                </c:pt>
                <c:pt idx="3">
                  <c:v>Waitrose </c:v>
                </c:pt>
                <c:pt idx="4">
                  <c:v>Lidl</c:v>
                </c:pt>
                <c:pt idx="5">
                  <c:v>Ocado</c:v>
                </c:pt>
                <c:pt idx="6">
                  <c:v>Tesco</c:v>
                </c:pt>
                <c:pt idx="7">
                  <c:v>Co-operative </c:v>
                </c:pt>
                <c:pt idx="8">
                  <c:v>Morrisons </c:v>
                </c:pt>
                <c:pt idx="9">
                  <c:v>Marks &amp; Spencer </c:v>
                </c:pt>
                <c:pt idx="10">
                  <c:v>B&amp;M </c:v>
                </c:pt>
                <c:pt idx="11">
                  <c:v>Iceland</c:v>
                </c:pt>
              </c:strCache>
            </c:strRef>
          </c:cat>
          <c:val>
            <c:numRef>
              <c:f>Sheet1!$D$2:$D$13</c:f>
              <c:numCache>
                <c:formatCode>0%</c:formatCode>
                <c:ptCount val="12"/>
                <c:pt idx="0">
                  <c:v>0.14169999999999999</c:v>
                </c:pt>
                <c:pt idx="1">
                  <c:v>0.16009999999999999</c:v>
                </c:pt>
                <c:pt idx="2">
                  <c:v>0.1804</c:v>
                </c:pt>
                <c:pt idx="3">
                  <c:v>0.1923</c:v>
                </c:pt>
                <c:pt idx="4">
                  <c:v>0.17860000000000001</c:v>
                </c:pt>
                <c:pt idx="5">
                  <c:v>0.2094</c:v>
                </c:pt>
                <c:pt idx="6">
                  <c:v>0.19</c:v>
                </c:pt>
                <c:pt idx="7">
                  <c:v>0.18579999999999999</c:v>
                </c:pt>
                <c:pt idx="8">
                  <c:v>0.1835</c:v>
                </c:pt>
                <c:pt idx="9">
                  <c:v>0.22170000000000001</c:v>
                </c:pt>
                <c:pt idx="10">
                  <c:v>0.33169999999999999</c:v>
                </c:pt>
                <c:pt idx="11">
                  <c:v>0.28620000000000001</c:v>
                </c:pt>
              </c:numCache>
            </c:numRef>
          </c:val>
          <c:extLst>
            <c:ext xmlns:c16="http://schemas.microsoft.com/office/drawing/2014/chart" uri="{C3380CC4-5D6E-409C-BE32-E72D297353CC}">
              <c16:uniqueId val="{00000002-4BC5-4B29-8B55-AE78C875C176}"/>
            </c:ext>
          </c:extLst>
        </c:ser>
        <c:ser>
          <c:idx val="3"/>
          <c:order val="3"/>
          <c:tx>
            <c:strRef>
              <c:f>Sheet1!$E$1</c:f>
              <c:strCache>
                <c:ptCount val="1"/>
                <c:pt idx="0">
                  <c:v>Tend to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Aldi</c:v>
                </c:pt>
                <c:pt idx="1">
                  <c:v>Asda</c:v>
                </c:pt>
                <c:pt idx="2">
                  <c:v>Sainsbury's </c:v>
                </c:pt>
                <c:pt idx="3">
                  <c:v>Waitrose </c:v>
                </c:pt>
                <c:pt idx="4">
                  <c:v>Lidl</c:v>
                </c:pt>
                <c:pt idx="5">
                  <c:v>Ocado</c:v>
                </c:pt>
                <c:pt idx="6">
                  <c:v>Tesco</c:v>
                </c:pt>
                <c:pt idx="7">
                  <c:v>Co-operative </c:v>
                </c:pt>
                <c:pt idx="8">
                  <c:v>Morrisons </c:v>
                </c:pt>
                <c:pt idx="9">
                  <c:v>Marks &amp; Spencer </c:v>
                </c:pt>
                <c:pt idx="10">
                  <c:v>B&amp;M </c:v>
                </c:pt>
                <c:pt idx="11">
                  <c:v>Iceland</c:v>
                </c:pt>
              </c:strCache>
            </c:strRef>
          </c:cat>
          <c:val>
            <c:numRef>
              <c:f>Sheet1!$E$2:$E$13</c:f>
              <c:numCache>
                <c:formatCode>0%</c:formatCode>
                <c:ptCount val="12"/>
                <c:pt idx="0">
                  <c:v>4.5199999999999997E-2</c:v>
                </c:pt>
                <c:pt idx="1">
                  <c:v>8.3500000000000005E-2</c:v>
                </c:pt>
                <c:pt idx="2">
                  <c:v>9.4600000000000004E-2</c:v>
                </c:pt>
                <c:pt idx="3">
                  <c:v>7.2599999999999998E-2</c:v>
                </c:pt>
                <c:pt idx="4">
                  <c:v>9.7600000000000006E-2</c:v>
                </c:pt>
                <c:pt idx="5">
                  <c:v>8.4699999999999998E-2</c:v>
                </c:pt>
                <c:pt idx="6">
                  <c:v>9.3100000000000002E-2</c:v>
                </c:pt>
                <c:pt idx="7">
                  <c:v>0.1067</c:v>
                </c:pt>
                <c:pt idx="8">
                  <c:v>0.12039999999999999</c:v>
                </c:pt>
                <c:pt idx="9">
                  <c:v>9.9099999999999994E-2</c:v>
                </c:pt>
                <c:pt idx="10">
                  <c:v>5.0299999999999997E-2</c:v>
                </c:pt>
                <c:pt idx="11">
                  <c:v>0.1484</c:v>
                </c:pt>
              </c:numCache>
            </c:numRef>
          </c:val>
          <c:extLst>
            <c:ext xmlns:c16="http://schemas.microsoft.com/office/drawing/2014/chart" uri="{C3380CC4-5D6E-409C-BE32-E72D297353CC}">
              <c16:uniqueId val="{00000000-A13F-4FED-BB91-B5BF50972569}"/>
            </c:ext>
          </c:extLst>
        </c:ser>
        <c:ser>
          <c:idx val="4"/>
          <c:order val="4"/>
          <c:tx>
            <c:strRef>
              <c:f>Sheet1!$F$1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Aldi</c:v>
                </c:pt>
                <c:pt idx="1">
                  <c:v>Asda</c:v>
                </c:pt>
                <c:pt idx="2">
                  <c:v>Sainsbury's </c:v>
                </c:pt>
                <c:pt idx="3">
                  <c:v>Waitrose </c:v>
                </c:pt>
                <c:pt idx="4">
                  <c:v>Lidl</c:v>
                </c:pt>
                <c:pt idx="5">
                  <c:v>Ocado</c:v>
                </c:pt>
                <c:pt idx="6">
                  <c:v>Tesco</c:v>
                </c:pt>
                <c:pt idx="7">
                  <c:v>Co-operative </c:v>
                </c:pt>
                <c:pt idx="8">
                  <c:v>Morrisons </c:v>
                </c:pt>
                <c:pt idx="9">
                  <c:v>Marks &amp; Spencer </c:v>
                </c:pt>
                <c:pt idx="10">
                  <c:v>B&amp;M </c:v>
                </c:pt>
                <c:pt idx="11">
                  <c:v>Iceland</c:v>
                </c:pt>
              </c:strCache>
            </c:strRef>
          </c:cat>
          <c:val>
            <c:numRef>
              <c:f>Sheet1!$F$2:$F$13</c:f>
              <c:numCache>
                <c:formatCode>0%</c:formatCode>
                <c:ptCount val="12"/>
                <c:pt idx="0">
                  <c:v>0.02</c:v>
                </c:pt>
                <c:pt idx="1">
                  <c:v>0.03</c:v>
                </c:pt>
                <c:pt idx="2">
                  <c:v>0.03</c:v>
                </c:pt>
                <c:pt idx="3">
                  <c:v>0.04</c:v>
                </c:pt>
                <c:pt idx="4">
                  <c:v>0.05</c:v>
                </c:pt>
                <c:pt idx="5">
                  <c:v>0.04</c:v>
                </c:pt>
                <c:pt idx="6">
                  <c:v>0.05</c:v>
                </c:pt>
                <c:pt idx="7">
                  <c:v>0.06</c:v>
                </c:pt>
                <c:pt idx="8">
                  <c:v>0.05</c:v>
                </c:pt>
                <c:pt idx="9">
                  <c:v>0.04</c:v>
                </c:pt>
                <c:pt idx="10">
                  <c:v>0.03</c:v>
                </c:pt>
                <c:pt idx="11">
                  <c:v>0.09</c:v>
                </c:pt>
              </c:numCache>
            </c:numRef>
          </c:val>
          <c:extLst>
            <c:ext xmlns:c16="http://schemas.microsoft.com/office/drawing/2014/chart" uri="{C3380CC4-5D6E-409C-BE32-E72D297353CC}">
              <c16:uniqueId val="{00000001-A13F-4FED-BB91-B5BF50972569}"/>
            </c:ext>
          </c:extLst>
        </c:ser>
        <c:dLbls>
          <c:showLegendKey val="0"/>
          <c:showVal val="0"/>
          <c:showCatName val="0"/>
          <c:showSerName val="0"/>
          <c:showPercent val="0"/>
          <c:showBubbleSize val="0"/>
        </c:dLbls>
        <c:gapWidth val="10"/>
        <c:overlap val="100"/>
        <c:axId val="550464680"/>
        <c:axId val="550453704"/>
      </c:barChart>
      <c:catAx>
        <c:axId val="550464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550453704"/>
        <c:crosses val="autoZero"/>
        <c:auto val="1"/>
        <c:lblAlgn val="ctr"/>
        <c:lblOffset val="100"/>
        <c:noMultiLvlLbl val="0"/>
      </c:catAx>
      <c:valAx>
        <c:axId val="550453704"/>
        <c:scaling>
          <c:orientation val="minMax"/>
          <c:max val="1.1000000000000001"/>
          <c:min val="0"/>
        </c:scaling>
        <c:delete val="1"/>
        <c:axPos val="t"/>
        <c:numFmt formatCode="0%" sourceLinked="1"/>
        <c:majorTickMark val="out"/>
        <c:minorTickMark val="none"/>
        <c:tickLblPos val="none"/>
        <c:crossAx val="550464680"/>
        <c:crosses val="autoZero"/>
        <c:crossBetween val="between"/>
      </c:valAx>
      <c:spPr>
        <a:noFill/>
        <a:ln>
          <a:noFill/>
        </a:ln>
        <a:effectLst/>
      </c:spPr>
    </c:plotArea>
    <c:legend>
      <c:legendPos val="b"/>
      <c:layout>
        <c:manualLayout>
          <c:xMode val="edge"/>
          <c:yMode val="edge"/>
          <c:x val="0.33313783483670489"/>
          <c:y val="0.92072468138460806"/>
          <c:w val="0.65742953974845564"/>
          <c:h val="5.40796879054410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539291573764"/>
          <c:y val="3.6617076352678683E-2"/>
          <c:w val="0.85004823679471531"/>
          <c:h val="0.79221407480314965"/>
        </c:manualLayout>
      </c:layout>
      <c:barChart>
        <c:barDir val="bar"/>
        <c:grouping val="percentStacked"/>
        <c:varyColors val="0"/>
        <c:ser>
          <c:idx val="0"/>
          <c:order val="0"/>
          <c:tx>
            <c:strRef>
              <c:f>Sheet1!$J$1</c:f>
              <c:strCache>
                <c:ptCount val="1"/>
                <c:pt idx="0">
                  <c:v>Consistently well</c:v>
                </c:pt>
              </c:strCache>
            </c:strRef>
          </c:tx>
          <c:spPr>
            <a:solidFill>
              <a:srgbClr val="00B050"/>
            </a:solidFill>
            <a:ln>
              <a:noFill/>
            </a:ln>
            <a:effectLst/>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8B1-46FD-8EBF-E4527D7F778A}"/>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28B1-46FD-8EBF-E4527D7F778A}"/>
                </c:ext>
              </c:extLst>
            </c:dLbl>
            <c:dLbl>
              <c:idx val="3"/>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28B1-46FD-8EBF-E4527D7F778A}"/>
                </c:ext>
              </c:extLst>
            </c:dLbl>
            <c:dLbl>
              <c:idx val="5"/>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28B1-46FD-8EBF-E4527D7F778A}"/>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28B1-46FD-8EBF-E4527D7F778A}"/>
                </c:ext>
              </c:extLst>
            </c:dLbl>
            <c:dLbl>
              <c:idx val="8"/>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8B1-46FD-8EBF-E4527D7F778A}"/>
                </c:ext>
              </c:extLst>
            </c:dLbl>
            <c:dLbl>
              <c:idx val="1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8B1-46FD-8EBF-E4527D7F778A}"/>
                </c:ext>
              </c:extLst>
            </c:dLbl>
            <c:dLbl>
              <c:idx val="1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8B1-46FD-8EBF-E4527D7F778A}"/>
                </c:ext>
              </c:extLst>
            </c:dLbl>
            <c:dLbl>
              <c:idx val="13"/>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8B1-46FD-8EBF-E4527D7F778A}"/>
                </c:ext>
              </c:extLst>
            </c:dLbl>
            <c:dLbl>
              <c:idx val="14"/>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8B1-46FD-8EBF-E4527D7F778A}"/>
                </c:ext>
              </c:extLst>
            </c:dLbl>
            <c:dLbl>
              <c:idx val="16"/>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8B1-46FD-8EBF-E4527D7F778A}"/>
                </c:ext>
              </c:extLst>
            </c:dLbl>
            <c:dLbl>
              <c:idx val="17"/>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8B1-46FD-8EBF-E4527D7F778A}"/>
                </c:ext>
              </c:extLst>
            </c:dLbl>
            <c:dLbl>
              <c:idx val="19"/>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8B1-46FD-8EBF-E4527D7F778A}"/>
                </c:ext>
              </c:extLst>
            </c:dLbl>
            <c:dLbl>
              <c:idx val="2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8B1-46FD-8EBF-E4527D7F778A}"/>
                </c:ext>
              </c:extLst>
            </c:dLbl>
            <c:dLbl>
              <c:idx val="2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8B1-46FD-8EBF-E4527D7F778A}"/>
                </c:ext>
              </c:extLst>
            </c:dLbl>
            <c:dLbl>
              <c:idx val="23"/>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8B1-46FD-8EBF-E4527D7F778A}"/>
                </c:ext>
              </c:extLst>
            </c:dLbl>
            <c:dLbl>
              <c:idx val="25"/>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8B1-46FD-8EBF-E4527D7F778A}"/>
                </c:ext>
              </c:extLst>
            </c:dLbl>
            <c:dLbl>
              <c:idx val="26"/>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8B1-46FD-8EBF-E4527D7F778A}"/>
                </c:ext>
              </c:extLst>
            </c:dLbl>
            <c:dLbl>
              <c:idx val="28"/>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8B1-46FD-8EBF-E4527D7F778A}"/>
                </c:ext>
              </c:extLst>
            </c:dLbl>
            <c:dLbl>
              <c:idx val="29"/>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8B1-46FD-8EBF-E4527D7F778A}"/>
                </c:ext>
              </c:extLst>
            </c:dLbl>
            <c:dLbl>
              <c:idx val="3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8B1-46FD-8EBF-E4527D7F778A}"/>
                </c:ext>
              </c:extLst>
            </c:dLbl>
            <c:dLbl>
              <c:idx val="3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8B1-46FD-8EBF-E4527D7F77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Sheet1!$I$2:$I$34</c:f>
              <c:numCache>
                <c:formatCode>General</c:formatCode>
                <c:ptCount val="33"/>
                <c:pt idx="0">
                  <c:v>2019</c:v>
                </c:pt>
                <c:pt idx="2">
                  <c:v>2018</c:v>
                </c:pt>
                <c:pt idx="3">
                  <c:v>2019</c:v>
                </c:pt>
                <c:pt idx="5">
                  <c:v>2018</c:v>
                </c:pt>
                <c:pt idx="6">
                  <c:v>2019</c:v>
                </c:pt>
                <c:pt idx="8">
                  <c:v>2019</c:v>
                </c:pt>
                <c:pt idx="10">
                  <c:v>2018</c:v>
                </c:pt>
                <c:pt idx="11">
                  <c:v>2019</c:v>
                </c:pt>
                <c:pt idx="13">
                  <c:v>2018</c:v>
                </c:pt>
                <c:pt idx="14">
                  <c:v>2019</c:v>
                </c:pt>
                <c:pt idx="16">
                  <c:v>2018</c:v>
                </c:pt>
                <c:pt idx="17">
                  <c:v>2019</c:v>
                </c:pt>
                <c:pt idx="19">
                  <c:v>2018</c:v>
                </c:pt>
                <c:pt idx="20">
                  <c:v>2019</c:v>
                </c:pt>
                <c:pt idx="22">
                  <c:v>2018</c:v>
                </c:pt>
                <c:pt idx="23">
                  <c:v>2019</c:v>
                </c:pt>
                <c:pt idx="25">
                  <c:v>2018</c:v>
                </c:pt>
                <c:pt idx="26">
                  <c:v>2019</c:v>
                </c:pt>
                <c:pt idx="28">
                  <c:v>2018</c:v>
                </c:pt>
                <c:pt idx="29">
                  <c:v>2019</c:v>
                </c:pt>
                <c:pt idx="31">
                  <c:v>2018</c:v>
                </c:pt>
                <c:pt idx="32">
                  <c:v>2019</c:v>
                </c:pt>
              </c:numCache>
            </c:numRef>
          </c:cat>
          <c:val>
            <c:numRef>
              <c:f>Sheet1!$J$2:$J$34</c:f>
              <c:numCache>
                <c:formatCode>General</c:formatCode>
                <c:ptCount val="33"/>
                <c:pt idx="0" formatCode="0%">
                  <c:v>0.24640000000000001</c:v>
                </c:pt>
                <c:pt idx="2" formatCode="0%">
                  <c:v>0.27</c:v>
                </c:pt>
                <c:pt idx="3" formatCode="0%">
                  <c:v>0.26269999999999999</c:v>
                </c:pt>
                <c:pt idx="5" formatCode="0%">
                  <c:v>0.27</c:v>
                </c:pt>
                <c:pt idx="6" formatCode="0%">
                  <c:v>0.32650000000000001</c:v>
                </c:pt>
                <c:pt idx="8" formatCode="0%">
                  <c:v>0.3639</c:v>
                </c:pt>
                <c:pt idx="10" formatCode="0%">
                  <c:v>0.35</c:v>
                </c:pt>
                <c:pt idx="11" formatCode="0%">
                  <c:v>0.36309999999999998</c:v>
                </c:pt>
                <c:pt idx="13" formatCode="0%">
                  <c:v>0.43</c:v>
                </c:pt>
                <c:pt idx="14" formatCode="0%">
                  <c:v>0.38590000000000002</c:v>
                </c:pt>
                <c:pt idx="16" formatCode="0%">
                  <c:v>0.37</c:v>
                </c:pt>
                <c:pt idx="17" formatCode="0%">
                  <c:v>0.36280000000000001</c:v>
                </c:pt>
                <c:pt idx="19" formatCode="0%">
                  <c:v>0.28000000000000003</c:v>
                </c:pt>
                <c:pt idx="20" formatCode="0%">
                  <c:v>0.36380000000000001</c:v>
                </c:pt>
                <c:pt idx="22" formatCode="0%">
                  <c:v>0.39</c:v>
                </c:pt>
                <c:pt idx="23" formatCode="0%">
                  <c:v>0.40860000000000002</c:v>
                </c:pt>
                <c:pt idx="25" formatCode="0%">
                  <c:v>0.41</c:v>
                </c:pt>
                <c:pt idx="26" formatCode="0%">
                  <c:v>0.42530000000000001</c:v>
                </c:pt>
                <c:pt idx="28" formatCode="0%">
                  <c:v>0.37</c:v>
                </c:pt>
                <c:pt idx="29" formatCode="0%">
                  <c:v>0.39629999999999999</c:v>
                </c:pt>
                <c:pt idx="31" formatCode="0%">
                  <c:v>0.57720000000000005</c:v>
                </c:pt>
                <c:pt idx="32" formatCode="0%">
                  <c:v>0.54820000000000002</c:v>
                </c:pt>
              </c:numCache>
            </c:numRef>
          </c:val>
          <c:extLst>
            <c:ext xmlns:c16="http://schemas.microsoft.com/office/drawing/2014/chart" uri="{C3380CC4-5D6E-409C-BE32-E72D297353CC}">
              <c16:uniqueId val="{00000000-28B1-46FD-8EBF-E4527D7F778A}"/>
            </c:ext>
          </c:extLst>
        </c:ser>
        <c:ser>
          <c:idx val="1"/>
          <c:order val="1"/>
          <c:tx>
            <c:strRef>
              <c:f>Sheet1!$K$1</c:f>
              <c:strCache>
                <c:ptCount val="1"/>
                <c:pt idx="0">
                  <c:v>Mostly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Sheet1!$I$2:$I$34</c:f>
              <c:numCache>
                <c:formatCode>General</c:formatCode>
                <c:ptCount val="33"/>
                <c:pt idx="0">
                  <c:v>2019</c:v>
                </c:pt>
                <c:pt idx="2">
                  <c:v>2018</c:v>
                </c:pt>
                <c:pt idx="3">
                  <c:v>2019</c:v>
                </c:pt>
                <c:pt idx="5">
                  <c:v>2018</c:v>
                </c:pt>
                <c:pt idx="6">
                  <c:v>2019</c:v>
                </c:pt>
                <c:pt idx="8">
                  <c:v>2019</c:v>
                </c:pt>
                <c:pt idx="10">
                  <c:v>2018</c:v>
                </c:pt>
                <c:pt idx="11">
                  <c:v>2019</c:v>
                </c:pt>
                <c:pt idx="13">
                  <c:v>2018</c:v>
                </c:pt>
                <c:pt idx="14">
                  <c:v>2019</c:v>
                </c:pt>
                <c:pt idx="16">
                  <c:v>2018</c:v>
                </c:pt>
                <c:pt idx="17">
                  <c:v>2019</c:v>
                </c:pt>
                <c:pt idx="19">
                  <c:v>2018</c:v>
                </c:pt>
                <c:pt idx="20">
                  <c:v>2019</c:v>
                </c:pt>
                <c:pt idx="22">
                  <c:v>2018</c:v>
                </c:pt>
                <c:pt idx="23">
                  <c:v>2019</c:v>
                </c:pt>
                <c:pt idx="25">
                  <c:v>2018</c:v>
                </c:pt>
                <c:pt idx="26">
                  <c:v>2019</c:v>
                </c:pt>
                <c:pt idx="28">
                  <c:v>2018</c:v>
                </c:pt>
                <c:pt idx="29">
                  <c:v>2019</c:v>
                </c:pt>
                <c:pt idx="31">
                  <c:v>2018</c:v>
                </c:pt>
                <c:pt idx="32">
                  <c:v>2019</c:v>
                </c:pt>
              </c:numCache>
            </c:numRef>
          </c:cat>
          <c:val>
            <c:numRef>
              <c:f>Sheet1!$K$2:$K$34</c:f>
              <c:numCache>
                <c:formatCode>General</c:formatCode>
                <c:ptCount val="33"/>
                <c:pt idx="0" formatCode="0%">
                  <c:v>0.56000000000000005</c:v>
                </c:pt>
                <c:pt idx="2" formatCode="0%">
                  <c:v>0.56999999999999995</c:v>
                </c:pt>
                <c:pt idx="3" formatCode="0%">
                  <c:v>0.56359999999999999</c:v>
                </c:pt>
                <c:pt idx="5" formatCode="0%">
                  <c:v>0.61</c:v>
                </c:pt>
                <c:pt idx="6" formatCode="0%">
                  <c:v>0.56689999999999996</c:v>
                </c:pt>
                <c:pt idx="8" formatCode="0%">
                  <c:v>0.53869999999999996</c:v>
                </c:pt>
                <c:pt idx="10" formatCode="0%">
                  <c:v>0.56999999999999995</c:v>
                </c:pt>
                <c:pt idx="11" formatCode="0%">
                  <c:v>0.54169999999999996</c:v>
                </c:pt>
                <c:pt idx="13" formatCode="0%">
                  <c:v>0.5</c:v>
                </c:pt>
                <c:pt idx="14" formatCode="0%">
                  <c:v>0.52959999999999996</c:v>
                </c:pt>
                <c:pt idx="16" formatCode="0%">
                  <c:v>0.56000000000000005</c:v>
                </c:pt>
                <c:pt idx="17" formatCode="0%">
                  <c:v>0.55700000000000005</c:v>
                </c:pt>
                <c:pt idx="19" formatCode="0%">
                  <c:v>0.64</c:v>
                </c:pt>
                <c:pt idx="20" formatCode="0%">
                  <c:v>0.57979999999999998</c:v>
                </c:pt>
                <c:pt idx="22" formatCode="0%">
                  <c:v>0.57999999999999996</c:v>
                </c:pt>
                <c:pt idx="23" formatCode="0%">
                  <c:v>0.5363</c:v>
                </c:pt>
                <c:pt idx="25" formatCode="0%">
                  <c:v>0.54</c:v>
                </c:pt>
                <c:pt idx="26" formatCode="0%">
                  <c:v>0.52410000000000001</c:v>
                </c:pt>
                <c:pt idx="28" formatCode="0%">
                  <c:v>0.57999999999999996</c:v>
                </c:pt>
                <c:pt idx="29" formatCode="0%">
                  <c:v>0.55889999999999995</c:v>
                </c:pt>
                <c:pt idx="31" formatCode="0%">
                  <c:v>0.39340000000000003</c:v>
                </c:pt>
                <c:pt idx="32" formatCode="0%">
                  <c:v>0.42349999999999999</c:v>
                </c:pt>
              </c:numCache>
            </c:numRef>
          </c:val>
          <c:extLst>
            <c:ext xmlns:c16="http://schemas.microsoft.com/office/drawing/2014/chart" uri="{C3380CC4-5D6E-409C-BE32-E72D297353CC}">
              <c16:uniqueId val="{00000001-28B1-46FD-8EBF-E4527D7F778A}"/>
            </c:ext>
          </c:extLst>
        </c:ser>
        <c:ser>
          <c:idx val="2"/>
          <c:order val="2"/>
          <c:tx>
            <c:strRef>
              <c:f>Sheet1!$L$1</c:f>
              <c:strCache>
                <c:ptCount val="1"/>
                <c:pt idx="0">
                  <c:v>Rarely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Sheet1!$I$2:$I$34</c:f>
              <c:numCache>
                <c:formatCode>General</c:formatCode>
                <c:ptCount val="33"/>
                <c:pt idx="0">
                  <c:v>2019</c:v>
                </c:pt>
                <c:pt idx="2">
                  <c:v>2018</c:v>
                </c:pt>
                <c:pt idx="3">
                  <c:v>2019</c:v>
                </c:pt>
                <c:pt idx="5">
                  <c:v>2018</c:v>
                </c:pt>
                <c:pt idx="6">
                  <c:v>2019</c:v>
                </c:pt>
                <c:pt idx="8">
                  <c:v>2019</c:v>
                </c:pt>
                <c:pt idx="10">
                  <c:v>2018</c:v>
                </c:pt>
                <c:pt idx="11">
                  <c:v>2019</c:v>
                </c:pt>
                <c:pt idx="13">
                  <c:v>2018</c:v>
                </c:pt>
                <c:pt idx="14">
                  <c:v>2019</c:v>
                </c:pt>
                <c:pt idx="16">
                  <c:v>2018</c:v>
                </c:pt>
                <c:pt idx="17">
                  <c:v>2019</c:v>
                </c:pt>
                <c:pt idx="19">
                  <c:v>2018</c:v>
                </c:pt>
                <c:pt idx="20">
                  <c:v>2019</c:v>
                </c:pt>
                <c:pt idx="22">
                  <c:v>2018</c:v>
                </c:pt>
                <c:pt idx="23">
                  <c:v>2019</c:v>
                </c:pt>
                <c:pt idx="25">
                  <c:v>2018</c:v>
                </c:pt>
                <c:pt idx="26">
                  <c:v>2019</c:v>
                </c:pt>
                <c:pt idx="28">
                  <c:v>2018</c:v>
                </c:pt>
                <c:pt idx="29">
                  <c:v>2019</c:v>
                </c:pt>
                <c:pt idx="31">
                  <c:v>2018</c:v>
                </c:pt>
                <c:pt idx="32">
                  <c:v>2019</c:v>
                </c:pt>
              </c:numCache>
            </c:numRef>
          </c:cat>
          <c:val>
            <c:numRef>
              <c:f>Sheet1!$L$2:$L$34</c:f>
              <c:numCache>
                <c:formatCode>General</c:formatCode>
                <c:ptCount val="33"/>
                <c:pt idx="0" formatCode="0%">
                  <c:v>0.18</c:v>
                </c:pt>
                <c:pt idx="2" formatCode="0%">
                  <c:v>0.14000000000000001</c:v>
                </c:pt>
                <c:pt idx="3" formatCode="0%">
                  <c:v>0.14410000000000001</c:v>
                </c:pt>
                <c:pt idx="5" formatCode="0%">
                  <c:v>0.11</c:v>
                </c:pt>
                <c:pt idx="6" formatCode="0%">
                  <c:v>9.5200000000000007E-2</c:v>
                </c:pt>
                <c:pt idx="8" formatCode="0%">
                  <c:v>0.09</c:v>
                </c:pt>
                <c:pt idx="10" formatCode="0%">
                  <c:v>7.0000000000000007E-2</c:v>
                </c:pt>
                <c:pt idx="11" formatCode="0%">
                  <c:v>0.09</c:v>
                </c:pt>
                <c:pt idx="13" formatCode="0%">
                  <c:v>7.0000000000000007E-2</c:v>
                </c:pt>
                <c:pt idx="14" formatCode="0%">
                  <c:v>7.0000000000000007E-2</c:v>
                </c:pt>
                <c:pt idx="16" formatCode="0%">
                  <c:v>7.0000000000000007E-2</c:v>
                </c:pt>
                <c:pt idx="17" formatCode="0%">
                  <c:v>7.0000000000000007E-2</c:v>
                </c:pt>
                <c:pt idx="19" formatCode="0%">
                  <c:v>7.0000000000000007E-2</c:v>
                </c:pt>
                <c:pt idx="20" formatCode="0%">
                  <c:v>0.05</c:v>
                </c:pt>
                <c:pt idx="22" formatCode="0%">
                  <c:v>0.03</c:v>
                </c:pt>
                <c:pt idx="23" formatCode="0%">
                  <c:v>0.05</c:v>
                </c:pt>
                <c:pt idx="25" formatCode="0%">
                  <c:v>0.05</c:v>
                </c:pt>
                <c:pt idx="26" formatCode="0%">
                  <c:v>0.05</c:v>
                </c:pt>
                <c:pt idx="28" formatCode="0%">
                  <c:v>0.05</c:v>
                </c:pt>
                <c:pt idx="29" formatCode="0%">
                  <c:v>0.04</c:v>
                </c:pt>
                <c:pt idx="31" formatCode="0%">
                  <c:v>0.03</c:v>
                </c:pt>
                <c:pt idx="32" formatCode="0%">
                  <c:v>0.02</c:v>
                </c:pt>
              </c:numCache>
            </c:numRef>
          </c:val>
          <c:extLst>
            <c:ext xmlns:c16="http://schemas.microsoft.com/office/drawing/2014/chart" uri="{C3380CC4-5D6E-409C-BE32-E72D297353CC}">
              <c16:uniqueId val="{00000002-28B1-46FD-8EBF-E4527D7F778A}"/>
            </c:ext>
          </c:extLst>
        </c:ser>
        <c:ser>
          <c:idx val="3"/>
          <c:order val="3"/>
          <c:tx>
            <c:strRef>
              <c:f>Sheet1!$M$1</c:f>
              <c:strCache>
                <c:ptCount val="1"/>
                <c:pt idx="0">
                  <c:v>Never</c:v>
                </c:pt>
              </c:strCache>
            </c:strRef>
          </c:tx>
          <c:spPr>
            <a:solidFill>
              <a:srgbClr val="FF0000"/>
            </a:solidFill>
            <a:ln>
              <a:noFill/>
            </a:ln>
            <a:effectLst/>
          </c:spPr>
          <c:invertIfNegative val="0"/>
          <c:dLbls>
            <c:dLbl>
              <c:idx val="0"/>
              <c:layout>
                <c:manualLayout>
                  <c:x val="2.373253836250510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831-4886-AB17-84BF52943EB6}"/>
                </c:ext>
              </c:extLst>
            </c:dLbl>
            <c:dLbl>
              <c:idx val="2"/>
              <c:layout>
                <c:manualLayout>
                  <c:x val="2.3139854812103587E-2"/>
                  <c:y val="2.182349569097654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08940973359063E-2"/>
                      <c:h val="3.8431175911809709E-2"/>
                    </c:manualLayout>
                  </c15:layout>
                </c:ext>
                <c:ext xmlns:c16="http://schemas.microsoft.com/office/drawing/2014/chart" uri="{C3380CC4-5D6E-409C-BE32-E72D297353CC}">
                  <c16:uniqueId val="{0000001A-28B1-46FD-8EBF-E4527D7F778A}"/>
                </c:ext>
              </c:extLst>
            </c:dLbl>
            <c:dLbl>
              <c:idx val="3"/>
              <c:layout>
                <c:manualLayout>
                  <c:x val="3.0592208093920457E-2"/>
                  <c:y val="-6.54704870729296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2A-452A-8890-95A6D54B8934}"/>
                </c:ext>
              </c:extLst>
            </c:dLbl>
            <c:dLbl>
              <c:idx val="5"/>
              <c:layout>
                <c:manualLayout>
                  <c:x val="1.8639175222510785E-2"/>
                  <c:y val="2.182349569097575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831-4886-AB17-84BF52943EB6}"/>
                </c:ext>
              </c:extLst>
            </c:dLbl>
            <c:dLbl>
              <c:idx val="6"/>
              <c:layout>
                <c:manualLayout>
                  <c:x val="2.316355646003005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831-4886-AB17-84BF52943EB6}"/>
                </c:ext>
              </c:extLst>
            </c:dLbl>
            <c:dLbl>
              <c:idx val="13"/>
              <c:layout>
                <c:manualLayout>
                  <c:x val="2.2135061527485084E-2"/>
                  <c:y val="2.182349569097654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831-4886-AB17-84BF52943EB6}"/>
                </c:ext>
              </c:extLst>
            </c:dLbl>
            <c:dLbl>
              <c:idx val="14"/>
              <c:layout>
                <c:manualLayout>
                  <c:x val="2.5810738711325033E-2"/>
                  <c:y val="-2.18234956909773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831-4886-AB17-84BF52943EB6}"/>
                </c:ext>
              </c:extLst>
            </c:dLbl>
            <c:dLbl>
              <c:idx val="16"/>
              <c:layout>
                <c:manualLayout>
                  <c:x val="1.6711441191157989E-2"/>
                  <c:y val="-8.0018559819016072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831-4886-AB17-84BF52943EB6}"/>
                </c:ext>
              </c:extLst>
            </c:dLbl>
            <c:dLbl>
              <c:idx val="22"/>
              <c:layout>
                <c:manualLayout>
                  <c:x val="1.8519314636600486E-2"/>
                  <c:y val="4.36469913819530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831-4886-AB17-84BF52943EB6}"/>
                </c:ext>
              </c:extLst>
            </c:dLbl>
            <c:dLbl>
              <c:idx val="25"/>
              <c:layout>
                <c:manualLayout>
                  <c:x val="2.0327188082042719E-2"/>
                  <c:y val="-2.18234956909769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831-4886-AB17-84BF52943EB6}"/>
                </c:ext>
              </c:extLst>
            </c:dLbl>
            <c:dLbl>
              <c:idx val="28"/>
              <c:layout>
                <c:manualLayout>
                  <c:x val="2.032718808204271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831-4886-AB17-84BF52943EB6}"/>
                </c:ext>
              </c:extLst>
            </c:dLbl>
            <c:spPr>
              <a:noFill/>
              <a:ln>
                <a:noFill/>
              </a:ln>
              <a:effectLst/>
            </c:spPr>
            <c:txPr>
              <a:bodyPr rot="0" spcFirstLastPara="1" vertOverflow="ellipsis" vert="horz" wrap="square" lIns="36000" tIns="36000" rIns="36000" bIns="36000" anchor="ctr" anchorCtr="1">
                <a:spAutoFit/>
              </a:bodyPr>
              <a:lstStyle/>
              <a:p>
                <a:pPr>
                  <a:defRPr sz="1197" b="0" i="0" u="none" strike="noStrike" kern="1200" baseline="0">
                    <a:solidFill>
                      <a:schemeClr val="tx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Sheet1!$I$2:$I$34</c:f>
              <c:numCache>
                <c:formatCode>General</c:formatCode>
                <c:ptCount val="33"/>
                <c:pt idx="0">
                  <c:v>2019</c:v>
                </c:pt>
                <c:pt idx="2">
                  <c:v>2018</c:v>
                </c:pt>
                <c:pt idx="3">
                  <c:v>2019</c:v>
                </c:pt>
                <c:pt idx="5">
                  <c:v>2018</c:v>
                </c:pt>
                <c:pt idx="6">
                  <c:v>2019</c:v>
                </c:pt>
                <c:pt idx="8">
                  <c:v>2019</c:v>
                </c:pt>
                <c:pt idx="10">
                  <c:v>2018</c:v>
                </c:pt>
                <c:pt idx="11">
                  <c:v>2019</c:v>
                </c:pt>
                <c:pt idx="13">
                  <c:v>2018</c:v>
                </c:pt>
                <c:pt idx="14">
                  <c:v>2019</c:v>
                </c:pt>
                <c:pt idx="16">
                  <c:v>2018</c:v>
                </c:pt>
                <c:pt idx="17">
                  <c:v>2019</c:v>
                </c:pt>
                <c:pt idx="19">
                  <c:v>2018</c:v>
                </c:pt>
                <c:pt idx="20">
                  <c:v>2019</c:v>
                </c:pt>
                <c:pt idx="22">
                  <c:v>2018</c:v>
                </c:pt>
                <c:pt idx="23">
                  <c:v>2019</c:v>
                </c:pt>
                <c:pt idx="25">
                  <c:v>2018</c:v>
                </c:pt>
                <c:pt idx="26">
                  <c:v>2019</c:v>
                </c:pt>
                <c:pt idx="28">
                  <c:v>2018</c:v>
                </c:pt>
                <c:pt idx="29">
                  <c:v>2019</c:v>
                </c:pt>
                <c:pt idx="31">
                  <c:v>2018</c:v>
                </c:pt>
                <c:pt idx="32">
                  <c:v>2019</c:v>
                </c:pt>
              </c:numCache>
            </c:numRef>
          </c:cat>
          <c:val>
            <c:numRef>
              <c:f>Sheet1!$M$2:$M$34</c:f>
              <c:numCache>
                <c:formatCode>General</c:formatCode>
                <c:ptCount val="33"/>
                <c:pt idx="0" formatCode="0%">
                  <c:v>0.01</c:v>
                </c:pt>
                <c:pt idx="2" formatCode="0%">
                  <c:v>0.01</c:v>
                </c:pt>
                <c:pt idx="3" formatCode="0%">
                  <c:v>0.03</c:v>
                </c:pt>
                <c:pt idx="5" formatCode="0%">
                  <c:v>0</c:v>
                </c:pt>
                <c:pt idx="6" formatCode="0%">
                  <c:v>0.01</c:v>
                </c:pt>
                <c:pt idx="8" formatCode="0%">
                  <c:v>0.01</c:v>
                </c:pt>
                <c:pt idx="10" formatCode="0%">
                  <c:v>0.01</c:v>
                </c:pt>
                <c:pt idx="11" formatCode="0%">
                  <c:v>0.01</c:v>
                </c:pt>
                <c:pt idx="13" formatCode="0%">
                  <c:v>0</c:v>
                </c:pt>
                <c:pt idx="14" formatCode="0%">
                  <c:v>0.01</c:v>
                </c:pt>
                <c:pt idx="16" formatCode="0%">
                  <c:v>0</c:v>
                </c:pt>
                <c:pt idx="17" formatCode="0%">
                  <c:v>0.01</c:v>
                </c:pt>
                <c:pt idx="19" formatCode="0%">
                  <c:v>0.01</c:v>
                </c:pt>
                <c:pt idx="20" formatCode="0%">
                  <c:v>0.01</c:v>
                </c:pt>
                <c:pt idx="22" formatCode="0%">
                  <c:v>0</c:v>
                </c:pt>
                <c:pt idx="23" formatCode="0%">
                  <c:v>0.01</c:v>
                </c:pt>
                <c:pt idx="25" formatCode="0%">
                  <c:v>0</c:v>
                </c:pt>
                <c:pt idx="26" formatCode="0%">
                  <c:v>0.01</c:v>
                </c:pt>
                <c:pt idx="28" formatCode="0%">
                  <c:v>0</c:v>
                </c:pt>
                <c:pt idx="29" formatCode="0%">
                  <c:v>0.01</c:v>
                </c:pt>
                <c:pt idx="31" formatCode="0%">
                  <c:v>0</c:v>
                </c:pt>
                <c:pt idx="32" formatCode="0%">
                  <c:v>0</c:v>
                </c:pt>
              </c:numCache>
            </c:numRef>
          </c:val>
          <c:extLst>
            <c:ext xmlns:c16="http://schemas.microsoft.com/office/drawing/2014/chart" uri="{C3380CC4-5D6E-409C-BE32-E72D297353CC}">
              <c16:uniqueId val="{00000003-28B1-46FD-8EBF-E4527D7F778A}"/>
            </c:ext>
          </c:extLst>
        </c:ser>
        <c:dLbls>
          <c:showLegendKey val="0"/>
          <c:showVal val="0"/>
          <c:showCatName val="0"/>
          <c:showSerName val="0"/>
          <c:showPercent val="0"/>
          <c:showBubbleSize val="0"/>
        </c:dLbls>
        <c:gapWidth val="10"/>
        <c:overlap val="100"/>
        <c:axId val="1535216783"/>
        <c:axId val="1535217199"/>
      </c:barChart>
      <c:catAx>
        <c:axId val="1535216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217199"/>
        <c:crosses val="autoZero"/>
        <c:auto val="1"/>
        <c:lblAlgn val="ctr"/>
        <c:lblOffset val="100"/>
        <c:noMultiLvlLbl val="0"/>
      </c:catAx>
      <c:valAx>
        <c:axId val="15352171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216783"/>
        <c:crosses val="autoZero"/>
        <c:crossBetween val="between"/>
      </c:valAx>
      <c:spPr>
        <a:noFill/>
        <a:ln>
          <a:noFill/>
        </a:ln>
        <a:effectLst/>
      </c:spPr>
    </c:plotArea>
    <c:legend>
      <c:legendPos val="b"/>
      <c:layout>
        <c:manualLayout>
          <c:xMode val="edge"/>
          <c:yMode val="edge"/>
          <c:x val="0.28888166372187335"/>
          <c:y val="0.88114065053950419"/>
          <c:w val="0.49455161037394796"/>
          <c:h val="4.46594641111754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52195359026935E-2"/>
          <c:y val="3.0666979736807435E-2"/>
          <c:w val="0.74367357308962745"/>
          <c:h val="0.84774768011183232"/>
        </c:manualLayout>
      </c:layout>
      <c:lineChart>
        <c:grouping val="standard"/>
        <c:varyColors val="0"/>
        <c:ser>
          <c:idx val="0"/>
          <c:order val="0"/>
          <c:tx>
            <c:strRef>
              <c:f>Sheet1!$B$1</c:f>
              <c:strCache>
                <c:ptCount val="1"/>
                <c:pt idx="0">
                  <c:v>Experienced an issue</c:v>
                </c:pt>
              </c:strCache>
            </c:strRef>
          </c:tx>
          <c:spPr>
            <a:ln w="57150" cap="rnd">
              <a:solidFill>
                <a:schemeClr val="tx1"/>
              </a:solidFill>
              <a:round/>
            </a:ln>
            <a:effectLst/>
          </c:spPr>
          <c:marker>
            <c:symbol val="none"/>
          </c:marker>
          <c:dLbls>
            <c:dLbl>
              <c:idx val="0"/>
              <c:layout>
                <c:manualLayout>
                  <c:x val="-4.0434768360764504E-2"/>
                  <c:y val="9.145362501919159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F8D-4B44-A66E-1C8E37F9F99C}"/>
                </c:ext>
              </c:extLst>
            </c:dLbl>
            <c:dLbl>
              <c:idx val="1"/>
              <c:delete val="1"/>
              <c:extLst>
                <c:ext xmlns:c15="http://schemas.microsoft.com/office/drawing/2012/chart" uri="{CE6537A1-D6FC-4f65-9D91-7224C49458BB}"/>
                <c:ext xmlns:c16="http://schemas.microsoft.com/office/drawing/2014/chart" uri="{C3380CC4-5D6E-409C-BE32-E72D297353CC}">
                  <c16:uniqueId val="{00000005-4F8D-4B44-A66E-1C8E37F9F99C}"/>
                </c:ext>
              </c:extLst>
            </c:dLbl>
            <c:dLbl>
              <c:idx val="2"/>
              <c:delete val="1"/>
              <c:extLst>
                <c:ext xmlns:c15="http://schemas.microsoft.com/office/drawing/2012/chart" uri="{CE6537A1-D6FC-4f65-9D91-7224C49458BB}"/>
                <c:ext xmlns:c16="http://schemas.microsoft.com/office/drawing/2014/chart" uri="{C3380CC4-5D6E-409C-BE32-E72D297353CC}">
                  <c16:uniqueId val="{00000006-4F8D-4B44-A66E-1C8E37F9F99C}"/>
                </c:ext>
              </c:extLst>
            </c:dLbl>
            <c:dLbl>
              <c:idx val="3"/>
              <c:delete val="1"/>
              <c:extLst>
                <c:ext xmlns:c15="http://schemas.microsoft.com/office/drawing/2012/chart" uri="{CE6537A1-D6FC-4f65-9D91-7224C49458BB}"/>
                <c:ext xmlns:c16="http://schemas.microsoft.com/office/drawing/2014/chart" uri="{C3380CC4-5D6E-409C-BE32-E72D297353CC}">
                  <c16:uniqueId val="{00000007-4F8D-4B44-A66E-1C8E37F9F99C}"/>
                </c:ext>
              </c:extLst>
            </c:dLbl>
            <c:dLbl>
              <c:idx val="4"/>
              <c:delete val="1"/>
              <c:extLst>
                <c:ext xmlns:c15="http://schemas.microsoft.com/office/drawing/2012/chart" uri="{CE6537A1-D6FC-4f65-9D91-7224C49458BB}"/>
                <c:ext xmlns:c16="http://schemas.microsoft.com/office/drawing/2014/chart" uri="{C3380CC4-5D6E-409C-BE32-E72D297353CC}">
                  <c16:uniqueId val="{00000001-564D-432D-9C96-3F4B47BFE4E5}"/>
                </c:ext>
              </c:extLst>
            </c:dLbl>
            <c:dLbl>
              <c:idx val="5"/>
              <c:layout>
                <c:manualLayout>
                  <c:x val="-2.2940935746742388E-3"/>
                  <c:y val="2.00838963743419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F8D-4B44-A66E-1C8E37F9F99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79</c:v>
                </c:pt>
                <c:pt idx="1">
                  <c:v>70</c:v>
                </c:pt>
                <c:pt idx="2">
                  <c:v>62</c:v>
                </c:pt>
                <c:pt idx="3">
                  <c:v>56</c:v>
                </c:pt>
                <c:pt idx="4">
                  <c:v>43</c:v>
                </c:pt>
                <c:pt idx="5">
                  <c:v>41</c:v>
                </c:pt>
              </c:numCache>
            </c:numRef>
          </c:val>
          <c:smooth val="0"/>
          <c:extLst>
            <c:ext xmlns:c16="http://schemas.microsoft.com/office/drawing/2014/chart" uri="{C3380CC4-5D6E-409C-BE32-E72D297353CC}">
              <c16:uniqueId val="{00000000-C893-43AB-A694-E4E5123C1CC6}"/>
            </c:ext>
          </c:extLst>
        </c:ser>
        <c:ser>
          <c:idx val="1"/>
          <c:order val="1"/>
          <c:tx>
            <c:strRef>
              <c:f>Sheet1!$C$1</c:f>
              <c:strCache>
                <c:ptCount val="1"/>
                <c:pt idx="0">
                  <c:v>Willing to report to GCA</c:v>
                </c:pt>
              </c:strCache>
            </c:strRef>
          </c:tx>
          <c:spPr>
            <a:ln w="57150"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4F8D-4B44-A66E-1C8E37F9F99C}"/>
                </c:ext>
              </c:extLst>
            </c:dLbl>
            <c:dLbl>
              <c:idx val="2"/>
              <c:delete val="1"/>
              <c:extLst>
                <c:ext xmlns:c15="http://schemas.microsoft.com/office/drawing/2012/chart" uri="{CE6537A1-D6FC-4f65-9D91-7224C49458BB}"/>
                <c:ext xmlns:c16="http://schemas.microsoft.com/office/drawing/2014/chart" uri="{C3380CC4-5D6E-409C-BE32-E72D297353CC}">
                  <c16:uniqueId val="{00000001-C893-43AB-A694-E4E5123C1CC6}"/>
                </c:ext>
              </c:extLst>
            </c:dLbl>
            <c:dLbl>
              <c:idx val="3"/>
              <c:delete val="1"/>
              <c:extLst>
                <c:ext xmlns:c15="http://schemas.microsoft.com/office/drawing/2012/chart" uri="{CE6537A1-D6FC-4f65-9D91-7224C49458BB}"/>
                <c:ext xmlns:c16="http://schemas.microsoft.com/office/drawing/2014/chart" uri="{C3380CC4-5D6E-409C-BE32-E72D297353CC}">
                  <c16:uniqueId val="{00000002-C893-43AB-A694-E4E5123C1CC6}"/>
                </c:ext>
              </c:extLst>
            </c:dLbl>
            <c:dLbl>
              <c:idx val="4"/>
              <c:delete val="1"/>
              <c:extLst>
                <c:ext xmlns:c15="http://schemas.microsoft.com/office/drawing/2012/chart" uri="{CE6537A1-D6FC-4f65-9D91-7224C49458BB}"/>
                <c:ext xmlns:c16="http://schemas.microsoft.com/office/drawing/2014/chart" uri="{C3380CC4-5D6E-409C-BE32-E72D297353CC}">
                  <c16:uniqueId val="{00000003-564D-432D-9C96-3F4B47BFE4E5}"/>
                </c:ext>
              </c:extLst>
            </c:dLbl>
            <c:dLbl>
              <c:idx val="5"/>
              <c:delete val="1"/>
              <c:extLst>
                <c:ext xmlns:c15="http://schemas.microsoft.com/office/drawing/2012/chart" uri="{CE6537A1-D6FC-4f65-9D91-7224C49458BB}"/>
                <c:ext xmlns:c16="http://schemas.microsoft.com/office/drawing/2014/chart" uri="{C3380CC4-5D6E-409C-BE32-E72D297353CC}">
                  <c16:uniqueId val="{00000004-4F8D-4B44-A66E-1C8E37F9F99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38</c:v>
                </c:pt>
                <c:pt idx="1">
                  <c:v>47</c:v>
                </c:pt>
                <c:pt idx="2">
                  <c:v>47</c:v>
                </c:pt>
                <c:pt idx="3">
                  <c:v>52</c:v>
                </c:pt>
                <c:pt idx="4">
                  <c:v>52</c:v>
                </c:pt>
                <c:pt idx="5">
                  <c:v>47</c:v>
                </c:pt>
              </c:numCache>
            </c:numRef>
          </c:val>
          <c:smooth val="0"/>
          <c:extLst>
            <c:ext xmlns:c16="http://schemas.microsoft.com/office/drawing/2014/chart" uri="{C3380CC4-5D6E-409C-BE32-E72D297353CC}">
              <c16:uniqueId val="{00000003-C893-43AB-A694-E4E5123C1CC6}"/>
            </c:ext>
          </c:extLst>
        </c:ser>
        <c:ser>
          <c:idx val="2"/>
          <c:order val="2"/>
          <c:tx>
            <c:strRef>
              <c:f>Sheet1!$D$1</c:f>
              <c:strCache>
                <c:ptCount val="1"/>
                <c:pt idx="0">
                  <c:v>Written supply agreement?</c:v>
                </c:pt>
              </c:strCache>
            </c:strRef>
          </c:tx>
          <c:spPr>
            <a:ln w="57150" cap="rnd">
              <a:solidFill>
                <a:schemeClr val="accent1">
                  <a:lumMod val="5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4F8D-4B44-A66E-1C8E37F9F99C}"/>
                </c:ext>
              </c:extLst>
            </c:dLbl>
            <c:dLbl>
              <c:idx val="2"/>
              <c:delete val="1"/>
              <c:extLst>
                <c:ext xmlns:c15="http://schemas.microsoft.com/office/drawing/2012/chart" uri="{CE6537A1-D6FC-4f65-9D91-7224C49458BB}"/>
                <c:ext xmlns:c16="http://schemas.microsoft.com/office/drawing/2014/chart" uri="{C3380CC4-5D6E-409C-BE32-E72D297353CC}">
                  <c16:uniqueId val="{00000004-C893-43AB-A694-E4E5123C1CC6}"/>
                </c:ext>
              </c:extLst>
            </c:dLbl>
            <c:dLbl>
              <c:idx val="3"/>
              <c:delete val="1"/>
              <c:extLst>
                <c:ext xmlns:c15="http://schemas.microsoft.com/office/drawing/2012/chart" uri="{CE6537A1-D6FC-4f65-9D91-7224C49458BB}"/>
                <c:ext xmlns:c16="http://schemas.microsoft.com/office/drawing/2014/chart" uri="{C3380CC4-5D6E-409C-BE32-E72D297353CC}">
                  <c16:uniqueId val="{00000005-C893-43AB-A694-E4E5123C1CC6}"/>
                </c:ext>
              </c:extLst>
            </c:dLbl>
            <c:dLbl>
              <c:idx val="4"/>
              <c:delete val="1"/>
              <c:extLst>
                <c:ext xmlns:c15="http://schemas.microsoft.com/office/drawing/2012/chart" uri="{CE6537A1-D6FC-4f65-9D91-7224C49458BB}"/>
                <c:ext xmlns:c16="http://schemas.microsoft.com/office/drawing/2014/chart" uri="{C3380CC4-5D6E-409C-BE32-E72D297353CC}">
                  <c16:uniqueId val="{00000009-4F8D-4B44-A66E-1C8E37F9F99C}"/>
                </c:ext>
              </c:extLst>
            </c:dLbl>
            <c:dLbl>
              <c:idx val="5"/>
              <c:layout>
                <c:manualLayout>
                  <c:x val="-2.2940935746742388E-3"/>
                  <c:y val="-1.71577657767557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F8D-4B44-A66E-1C8E37F9F99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pt idx="3">
                  <c:v>47</c:v>
                </c:pt>
                <c:pt idx="4">
                  <c:v>48</c:v>
                </c:pt>
                <c:pt idx="5">
                  <c:v>50</c:v>
                </c:pt>
              </c:numCache>
            </c:numRef>
          </c:val>
          <c:smooth val="0"/>
          <c:extLst>
            <c:ext xmlns:c16="http://schemas.microsoft.com/office/drawing/2014/chart" uri="{C3380CC4-5D6E-409C-BE32-E72D297353CC}">
              <c16:uniqueId val="{00000006-C893-43AB-A694-E4E5123C1CC6}"/>
            </c:ext>
          </c:extLst>
        </c:ser>
        <c:ser>
          <c:idx val="3"/>
          <c:order val="3"/>
          <c:tx>
            <c:strRef>
              <c:f>Sheet1!$E$1</c:f>
              <c:strCache>
                <c:ptCount val="1"/>
                <c:pt idx="0">
                  <c:v>Receiving training on the Code</c:v>
                </c:pt>
              </c:strCache>
            </c:strRef>
          </c:tx>
          <c:spPr>
            <a:ln w="57150" cap="rnd">
              <a:solidFill>
                <a:schemeClr val="accent4"/>
              </a:solidFill>
              <a:round/>
            </a:ln>
            <a:effectLst/>
          </c:spPr>
          <c:marker>
            <c:symbol val="none"/>
          </c:marker>
          <c:dLbls>
            <c:dLbl>
              <c:idx val="1"/>
              <c:layout>
                <c:manualLayout>
                  <c:x val="-2.6353303187195833E-2"/>
                  <c:y val="3.46148472746245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893-43AB-A694-E4E5123C1CC6}"/>
                </c:ext>
              </c:extLst>
            </c:dLbl>
            <c:dLbl>
              <c:idx val="2"/>
              <c:delete val="1"/>
              <c:extLst>
                <c:ext xmlns:c15="http://schemas.microsoft.com/office/drawing/2012/chart" uri="{CE6537A1-D6FC-4f65-9D91-7224C49458BB}"/>
                <c:ext xmlns:c16="http://schemas.microsoft.com/office/drawing/2014/chart" uri="{C3380CC4-5D6E-409C-BE32-E72D297353CC}">
                  <c16:uniqueId val="{00000008-C893-43AB-A694-E4E5123C1CC6}"/>
                </c:ext>
              </c:extLst>
            </c:dLbl>
            <c:dLbl>
              <c:idx val="3"/>
              <c:delete val="1"/>
              <c:extLst>
                <c:ext xmlns:c15="http://schemas.microsoft.com/office/drawing/2012/chart" uri="{CE6537A1-D6FC-4f65-9D91-7224C49458BB}"/>
                <c:ext xmlns:c16="http://schemas.microsoft.com/office/drawing/2014/chart" uri="{C3380CC4-5D6E-409C-BE32-E72D297353CC}">
                  <c16:uniqueId val="{00000009-C893-43AB-A694-E4E5123C1CC6}"/>
                </c:ext>
              </c:extLst>
            </c:dLbl>
            <c:dLbl>
              <c:idx val="4"/>
              <c:delete val="1"/>
              <c:extLst>
                <c:ext xmlns:c15="http://schemas.microsoft.com/office/drawing/2012/chart" uri="{CE6537A1-D6FC-4f65-9D91-7224C49458BB}"/>
                <c:ext xmlns:c16="http://schemas.microsoft.com/office/drawing/2014/chart" uri="{C3380CC4-5D6E-409C-BE32-E72D297353CC}">
                  <c16:uniqueId val="{00000002-564D-432D-9C96-3F4B47BFE4E5}"/>
                </c:ext>
              </c:extLst>
            </c:dLbl>
            <c:dLbl>
              <c:idx val="5"/>
              <c:layout>
                <c:manualLayout>
                  <c:x val="-2.2940935746742388E-3"/>
                  <c:y val="-3.857172151363687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F8D-4B44-A66E-1C8E37F9F99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Sheet1!$E$2:$E$7</c:f>
              <c:numCache>
                <c:formatCode>General</c:formatCode>
                <c:ptCount val="6"/>
                <c:pt idx="1">
                  <c:v>29</c:v>
                </c:pt>
                <c:pt idx="2">
                  <c:v>35</c:v>
                </c:pt>
                <c:pt idx="3">
                  <c:v>39</c:v>
                </c:pt>
                <c:pt idx="4">
                  <c:v>49</c:v>
                </c:pt>
                <c:pt idx="5">
                  <c:v>47</c:v>
                </c:pt>
              </c:numCache>
            </c:numRef>
          </c:val>
          <c:smooth val="0"/>
          <c:extLst>
            <c:ext xmlns:c16="http://schemas.microsoft.com/office/drawing/2014/chart" uri="{C3380CC4-5D6E-409C-BE32-E72D297353CC}">
              <c16:uniqueId val="{0000000A-C893-43AB-A694-E4E5123C1CC6}"/>
            </c:ext>
          </c:extLst>
        </c:ser>
        <c:ser>
          <c:idx val="4"/>
          <c:order val="4"/>
          <c:tx>
            <c:strRef>
              <c:f>Sheet1!$F$1</c:f>
              <c:strCache>
                <c:ptCount val="1"/>
                <c:pt idx="0">
                  <c:v>Have raised an issue with retailer</c:v>
                </c:pt>
              </c:strCache>
            </c:strRef>
          </c:tx>
          <c:spPr>
            <a:ln w="57150" cap="rnd">
              <a:solidFill>
                <a:schemeClr val="accent5"/>
              </a:solidFill>
              <a:round/>
            </a:ln>
            <a:effectLst/>
          </c:spPr>
          <c:marker>
            <c:symbol val="none"/>
          </c:marker>
          <c:dLbls>
            <c:dLbl>
              <c:idx val="1"/>
              <c:layout>
                <c:manualLayout>
                  <c:x val="-2.4858083651293141E-2"/>
                  <c:y val="4.52553221749381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893-43AB-A694-E4E5123C1CC6}"/>
                </c:ext>
              </c:extLst>
            </c:dLbl>
            <c:dLbl>
              <c:idx val="2"/>
              <c:delete val="1"/>
              <c:extLst>
                <c:ext xmlns:c15="http://schemas.microsoft.com/office/drawing/2012/chart" uri="{CE6537A1-D6FC-4f65-9D91-7224C49458BB}"/>
                <c:ext xmlns:c16="http://schemas.microsoft.com/office/drawing/2014/chart" uri="{C3380CC4-5D6E-409C-BE32-E72D297353CC}">
                  <c16:uniqueId val="{0000000C-C893-43AB-A694-E4E5123C1CC6}"/>
                </c:ext>
              </c:extLst>
            </c:dLbl>
            <c:dLbl>
              <c:idx val="3"/>
              <c:delete val="1"/>
              <c:extLst>
                <c:ext xmlns:c15="http://schemas.microsoft.com/office/drawing/2012/chart" uri="{CE6537A1-D6FC-4f65-9D91-7224C49458BB}"/>
                <c:ext xmlns:c16="http://schemas.microsoft.com/office/drawing/2014/chart" uri="{C3380CC4-5D6E-409C-BE32-E72D297353CC}">
                  <c16:uniqueId val="{0000000D-C893-43AB-A694-E4E5123C1CC6}"/>
                </c:ext>
              </c:extLst>
            </c:dLbl>
            <c:dLbl>
              <c:idx val="4"/>
              <c:delete val="1"/>
              <c:extLst>
                <c:ext xmlns:c15="http://schemas.microsoft.com/office/drawing/2012/chart" uri="{CE6537A1-D6FC-4f65-9D91-7224C49458BB}"/>
                <c:ext xmlns:c16="http://schemas.microsoft.com/office/drawing/2014/chart" uri="{C3380CC4-5D6E-409C-BE32-E72D297353CC}">
                  <c16:uniqueId val="{00000000-564D-432D-9C96-3F4B47BFE4E5}"/>
                </c:ext>
              </c:extLst>
            </c:dLbl>
            <c:dLbl>
              <c:idx val="5"/>
              <c:layout>
                <c:manualLayout>
                  <c:x val="3.6205375609240811E-3"/>
                  <c:y val="-6.517290876442093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F8D-4B44-A66E-1C8E37F9F99C}"/>
                </c:ext>
              </c:extLst>
            </c:dLbl>
            <c:spPr>
              <a:noFill/>
              <a:ln>
                <a:noFill/>
              </a:ln>
              <a:effectLst/>
            </c:spPr>
            <c:txPr>
              <a:bodyPr rot="0" spcFirstLastPara="1" vertOverflow="ellipsis" vert="horz" wrap="square" lIns="38100" tIns="19050" rIns="38100" bIns="19050" anchor="ctr" anchorCtr="0">
                <a:spAutoFit/>
              </a:bodyPr>
              <a:lstStyle/>
              <a:p>
                <a:pPr algn="ctr">
                  <a:defRPr lang="en-GB" sz="1800" b="1"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Sheet1!$F$2:$F$7</c:f>
              <c:numCache>
                <c:formatCode>General</c:formatCode>
                <c:ptCount val="6"/>
                <c:pt idx="1">
                  <c:v>17</c:v>
                </c:pt>
                <c:pt idx="2">
                  <c:v>13</c:v>
                </c:pt>
                <c:pt idx="3">
                  <c:v>10</c:v>
                </c:pt>
                <c:pt idx="4">
                  <c:v>8</c:v>
                </c:pt>
                <c:pt idx="5">
                  <c:v>9</c:v>
                </c:pt>
              </c:numCache>
            </c:numRef>
          </c:val>
          <c:smooth val="0"/>
          <c:extLst>
            <c:ext xmlns:c16="http://schemas.microsoft.com/office/drawing/2014/chart" uri="{C3380CC4-5D6E-409C-BE32-E72D297353CC}">
              <c16:uniqueId val="{0000000E-C893-43AB-A694-E4E5123C1CC6}"/>
            </c:ext>
          </c:extLst>
        </c:ser>
        <c:dLbls>
          <c:dLblPos val="t"/>
          <c:showLegendKey val="0"/>
          <c:showVal val="1"/>
          <c:showCatName val="0"/>
          <c:showSerName val="0"/>
          <c:showPercent val="0"/>
          <c:showBubbleSize val="0"/>
        </c:dLbls>
        <c:smooth val="0"/>
        <c:axId val="179557648"/>
        <c:axId val="179559216"/>
      </c:lineChart>
      <c:catAx>
        <c:axId val="17955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50000"/>
                  </a:schemeClr>
                </a:solidFill>
                <a:latin typeface="+mn-lt"/>
                <a:ea typeface="+mn-ea"/>
                <a:cs typeface="+mn-cs"/>
              </a:defRPr>
            </a:pPr>
            <a:endParaRPr lang="en-US"/>
          </a:p>
        </c:txPr>
        <c:crossAx val="179559216"/>
        <c:crosses val="autoZero"/>
        <c:auto val="1"/>
        <c:lblAlgn val="ctr"/>
        <c:lblOffset val="100"/>
        <c:noMultiLvlLbl val="0"/>
      </c:catAx>
      <c:valAx>
        <c:axId val="179559216"/>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557648"/>
        <c:crosses val="autoZero"/>
        <c:crossBetween val="between"/>
        <c:majorUnit val="20"/>
      </c:valAx>
      <c:spPr>
        <a:noFill/>
        <a:ln>
          <a:noFill/>
        </a:ln>
        <a:effectLst/>
      </c:spPr>
    </c:plotArea>
    <c:legend>
      <c:legendPos val="r"/>
      <c:layout>
        <c:manualLayout>
          <c:xMode val="edge"/>
          <c:yMode val="edge"/>
          <c:x val="0.77555979478232384"/>
          <c:y val="3.4141052900126374E-2"/>
          <c:w val="0.2244402052176761"/>
          <c:h val="0.8894012701124348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28283101089804"/>
          <c:y val="0.14463962157507745"/>
          <c:w val="0.68259738816899129"/>
          <c:h val="0.44973727335699826"/>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35-4F77-84D5-A7DCDF6B06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35-4F77-84D5-A7DCDF6B06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35-4F77-84D5-A7DCDF6B06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35-4F77-84D5-A7DCDF6B0606}"/>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35-4F77-84D5-A7DCDF6B0606}"/>
                </c:ext>
              </c:extLst>
            </c:dLbl>
            <c:dLbl>
              <c:idx val="1"/>
              <c:layout>
                <c:manualLayout>
                  <c:x val="0.14419799198297992"/>
                  <c:y val="0.1069373627059571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35-4F77-84D5-A7DCDF6B0606}"/>
                </c:ext>
              </c:extLst>
            </c:dLbl>
            <c:dLbl>
              <c:idx val="2"/>
              <c:layout>
                <c:manualLayout>
                  <c:x val="-0.17573653432446903"/>
                  <c:y val="-0.133642554304027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35-4F77-84D5-A7DCDF6B060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In the UK</c:v>
                </c:pt>
                <c:pt idx="1">
                  <c:v>Outside the UK</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8-9035-4F77-84D5-A7DCDF6B06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813699457764656"/>
          <c:y val="0.63740349335045787"/>
          <c:w val="0.5108818891391731"/>
          <c:h val="0.352188966183244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8466325342482"/>
          <c:y val="6.2712927017570738E-2"/>
          <c:w val="0.73431533674657512"/>
          <c:h val="0.89870395821127613"/>
        </c:manualLayout>
      </c:layout>
      <c:barChart>
        <c:barDir val="bar"/>
        <c:grouping val="clustered"/>
        <c:varyColors val="0"/>
        <c:ser>
          <c:idx val="0"/>
          <c:order val="0"/>
          <c:tx>
            <c:strRef>
              <c:f>Sheet1!$B$1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7"/>
                <c:pt idx="0">
                  <c:v>Spain</c:v>
                </c:pt>
                <c:pt idx="1">
                  <c:v>Netherlands</c:v>
                </c:pt>
                <c:pt idx="2">
                  <c:v>Belgium</c:v>
                </c:pt>
                <c:pt idx="3">
                  <c:v>France</c:v>
                </c:pt>
                <c:pt idx="4">
                  <c:v>Italy</c:v>
                </c:pt>
                <c:pt idx="5">
                  <c:v>Republic of Ireland</c:v>
                </c:pt>
                <c:pt idx="6">
                  <c:v>Germany</c:v>
                </c:pt>
              </c:strCache>
            </c:strRef>
          </c:cat>
          <c:val>
            <c:numRef>
              <c:f>Sheet1!$B$2:$B$22</c:f>
              <c:numCache>
                <c:formatCode>0%</c:formatCode>
                <c:ptCount val="7"/>
                <c:pt idx="0">
                  <c:v>0.12264150943396226</c:v>
                </c:pt>
                <c:pt idx="1">
                  <c:v>5.6603773584905662E-2</c:v>
                </c:pt>
                <c:pt idx="2">
                  <c:v>5.6603773584905662E-2</c:v>
                </c:pt>
                <c:pt idx="3">
                  <c:v>9.4339622641509441E-2</c:v>
                </c:pt>
                <c:pt idx="4">
                  <c:v>0.16981132075471697</c:v>
                </c:pt>
                <c:pt idx="5">
                  <c:v>4.716981132075472E-2</c:v>
                </c:pt>
                <c:pt idx="6">
                  <c:v>0.21698113207547171</c:v>
                </c:pt>
              </c:numCache>
            </c:numRef>
          </c:val>
          <c:extLst>
            <c:ext xmlns:c16="http://schemas.microsoft.com/office/drawing/2014/chart" uri="{C3380CC4-5D6E-409C-BE32-E72D297353CC}">
              <c16:uniqueId val="{00000000-23EC-465E-B400-98121CF414A0}"/>
            </c:ext>
          </c:extLst>
        </c:ser>
        <c:ser>
          <c:idx val="1"/>
          <c:order val="1"/>
          <c:tx>
            <c:strRef>
              <c:f>Sheet1!$C$1</c:f>
              <c:strCache>
                <c:ptCount val="1"/>
                <c:pt idx="0">
                  <c:v>2019</c:v>
                </c:pt>
              </c:strCache>
            </c:strRef>
          </c:tx>
          <c:spPr>
            <a:solidFill>
              <a:schemeClr val="accent2"/>
            </a:solidFill>
            <a:ln>
              <a:noFill/>
            </a:ln>
            <a:effectLst/>
          </c:spPr>
          <c:invertIfNegative val="0"/>
          <c:dLbls>
            <c:dLbl>
              <c:idx val="13"/>
              <c:layout>
                <c:manualLayout>
                  <c:x val="-1.4150654328484599E-2"/>
                  <c:y val="-9.48612998948498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EC-465E-B400-98121CF414A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7"/>
                <c:pt idx="0">
                  <c:v>Spain</c:v>
                </c:pt>
                <c:pt idx="1">
                  <c:v>Netherlands</c:v>
                </c:pt>
                <c:pt idx="2">
                  <c:v>Belgium</c:v>
                </c:pt>
                <c:pt idx="3">
                  <c:v>France</c:v>
                </c:pt>
                <c:pt idx="4">
                  <c:v>Italy</c:v>
                </c:pt>
                <c:pt idx="5">
                  <c:v>Republic of Ireland</c:v>
                </c:pt>
                <c:pt idx="6">
                  <c:v>Germany</c:v>
                </c:pt>
              </c:strCache>
            </c:strRef>
          </c:cat>
          <c:val>
            <c:numRef>
              <c:f>Sheet1!$C$2:$C$22</c:f>
              <c:numCache>
                <c:formatCode>0%</c:formatCode>
                <c:ptCount val="7"/>
                <c:pt idx="0">
                  <c:v>5.6899999999999999E-2</c:v>
                </c:pt>
                <c:pt idx="1">
                  <c:v>7.3200000000000001E-2</c:v>
                </c:pt>
                <c:pt idx="2">
                  <c:v>7.0000000000000007E-2</c:v>
                </c:pt>
                <c:pt idx="3">
                  <c:v>8.9399999999999993E-2</c:v>
                </c:pt>
                <c:pt idx="4">
                  <c:v>0.122</c:v>
                </c:pt>
                <c:pt idx="5">
                  <c:v>0.15</c:v>
                </c:pt>
                <c:pt idx="6">
                  <c:v>0.17069999999999999</c:v>
                </c:pt>
              </c:numCache>
            </c:numRef>
          </c:val>
          <c:extLst>
            <c:ext xmlns:c16="http://schemas.microsoft.com/office/drawing/2014/chart" uri="{C3380CC4-5D6E-409C-BE32-E72D297353CC}">
              <c16:uniqueId val="{00000002-23EC-465E-B400-98121CF414A0}"/>
            </c:ext>
          </c:extLst>
        </c:ser>
        <c:dLbls>
          <c:showLegendKey val="0"/>
          <c:showVal val="0"/>
          <c:showCatName val="0"/>
          <c:showSerName val="0"/>
          <c:showPercent val="0"/>
          <c:showBubbleSize val="0"/>
        </c:dLbls>
        <c:gapWidth val="110"/>
        <c:axId val="320566528"/>
        <c:axId val="320566920"/>
      </c:barChart>
      <c:catAx>
        <c:axId val="32056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0566920"/>
        <c:crosses val="autoZero"/>
        <c:auto val="1"/>
        <c:lblAlgn val="ctr"/>
        <c:lblOffset val="100"/>
        <c:noMultiLvlLbl val="0"/>
      </c:catAx>
      <c:valAx>
        <c:axId val="320566920"/>
        <c:scaling>
          <c:orientation val="minMax"/>
          <c:max val="0.5"/>
        </c:scaling>
        <c:delete val="1"/>
        <c:axPos val="b"/>
        <c:numFmt formatCode="0%" sourceLinked="1"/>
        <c:majorTickMark val="out"/>
        <c:minorTickMark val="none"/>
        <c:tickLblPos val="nextTo"/>
        <c:crossAx val="320566528"/>
        <c:crosses val="autoZero"/>
        <c:crossBetween val="between"/>
      </c:valAx>
      <c:spPr>
        <a:noFill/>
        <a:ln>
          <a:noFill/>
        </a:ln>
        <a:effectLst/>
      </c:spPr>
    </c:plotArea>
    <c:legend>
      <c:legendPos val="r"/>
      <c:layout>
        <c:manualLayout>
          <c:xMode val="edge"/>
          <c:yMode val="edge"/>
          <c:x val="0.76498694998059047"/>
          <c:y val="0.51798183501278083"/>
          <c:w val="0.19866261898415571"/>
          <c:h val="0.222172242609289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39303589038806"/>
          <c:y val="4.178285746028218E-2"/>
          <c:w val="0.64282698318225284"/>
          <c:h val="0.88664711857412681"/>
        </c:manualLayout>
      </c:layout>
      <c:barChart>
        <c:barDir val="bar"/>
        <c:grouping val="clustered"/>
        <c:varyColors val="0"/>
        <c:ser>
          <c:idx val="0"/>
          <c:order val="0"/>
          <c:tx>
            <c:strRef>
              <c:f>Sheet1!$B$1</c:f>
              <c:strCache>
                <c:ptCount val="1"/>
                <c:pt idx="0">
                  <c:v>2018</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Morrisons</c:v>
                </c:pt>
                <c:pt idx="1">
                  <c:v>Tesco</c:v>
                </c:pt>
                <c:pt idx="2">
                  <c:v>Asda</c:v>
                </c:pt>
                <c:pt idx="3">
                  <c:v>Sainsbury's</c:v>
                </c:pt>
                <c:pt idx="4">
                  <c:v>Aldi</c:v>
                </c:pt>
                <c:pt idx="5">
                  <c:v>Co-operative</c:v>
                </c:pt>
                <c:pt idx="6">
                  <c:v>Waitrose</c:v>
                </c:pt>
                <c:pt idx="7">
                  <c:v>Ocado</c:v>
                </c:pt>
                <c:pt idx="8">
                  <c:v>Lidl</c:v>
                </c:pt>
                <c:pt idx="9">
                  <c:v>Iceland</c:v>
                </c:pt>
                <c:pt idx="10">
                  <c:v>B&amp;M</c:v>
                </c:pt>
                <c:pt idx="11">
                  <c:v>Marks and Spencer</c:v>
                </c:pt>
              </c:strCache>
            </c:strRef>
          </c:cat>
          <c:val>
            <c:numRef>
              <c:f>Sheet1!$B$2:$B$13</c:f>
              <c:numCache>
                <c:formatCode>0%</c:formatCode>
                <c:ptCount val="12"/>
                <c:pt idx="0">
                  <c:v>0.6</c:v>
                </c:pt>
                <c:pt idx="1">
                  <c:v>0.52</c:v>
                </c:pt>
                <c:pt idx="2">
                  <c:v>0.52</c:v>
                </c:pt>
                <c:pt idx="3">
                  <c:v>0.51</c:v>
                </c:pt>
                <c:pt idx="4">
                  <c:v>0.45</c:v>
                </c:pt>
                <c:pt idx="5">
                  <c:v>0.44</c:v>
                </c:pt>
                <c:pt idx="6">
                  <c:v>0.43</c:v>
                </c:pt>
                <c:pt idx="7">
                  <c:v>0.39</c:v>
                </c:pt>
                <c:pt idx="8">
                  <c:v>0.39</c:v>
                </c:pt>
                <c:pt idx="9">
                  <c:v>0.27</c:v>
                </c:pt>
                <c:pt idx="10">
                  <c:v>0.21</c:v>
                </c:pt>
                <c:pt idx="11">
                  <c:v>0.21</c:v>
                </c:pt>
              </c:numCache>
            </c:numRef>
          </c:val>
          <c:extLst>
            <c:ext xmlns:c16="http://schemas.microsoft.com/office/drawing/2014/chart" uri="{C3380CC4-5D6E-409C-BE32-E72D297353CC}">
              <c16:uniqueId val="{00000000-7F31-4095-9B2E-0046384D1607}"/>
            </c:ext>
          </c:extLst>
        </c:ser>
        <c:dLbls>
          <c:showLegendKey val="0"/>
          <c:showVal val="0"/>
          <c:showCatName val="0"/>
          <c:showSerName val="0"/>
          <c:showPercent val="0"/>
          <c:showBubbleSize val="0"/>
        </c:dLbls>
        <c:gapWidth val="182"/>
        <c:axId val="320567312"/>
        <c:axId val="320565352"/>
      </c:barChart>
      <c:catAx>
        <c:axId val="320567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endParaRPr lang="en-US"/>
          </a:p>
        </c:txPr>
        <c:crossAx val="320565352"/>
        <c:crosses val="autoZero"/>
        <c:auto val="1"/>
        <c:lblAlgn val="ctr"/>
        <c:lblOffset val="100"/>
        <c:noMultiLvlLbl val="0"/>
      </c:catAx>
      <c:valAx>
        <c:axId val="320565352"/>
        <c:scaling>
          <c:orientation val="minMax"/>
        </c:scaling>
        <c:delete val="1"/>
        <c:axPos val="t"/>
        <c:numFmt formatCode="0%" sourceLinked="1"/>
        <c:majorTickMark val="none"/>
        <c:minorTickMark val="none"/>
        <c:tickLblPos val="none"/>
        <c:crossAx val="32056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50000"/>
                  </a:schemeClr>
                </a:solidFill>
                <a:latin typeface="+mn-lt"/>
                <a:ea typeface="+mn-ea"/>
                <a:cs typeface="+mn-cs"/>
              </a:defRPr>
            </a:pPr>
            <a:r>
              <a:rPr lang="en-US" dirty="0" smtClean="0"/>
              <a:t>2019</a:t>
            </a:r>
            <a:endParaRPr lang="en-US" dirty="0"/>
          </a:p>
        </c:rich>
      </c:tx>
      <c:layout>
        <c:manualLayout>
          <c:xMode val="edge"/>
          <c:yMode val="edge"/>
          <c:x val="0.39949409164794625"/>
          <c:y val="2.3067094785174234E-2"/>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9.2286246350372039E-2"/>
          <c:y val="0.10453093654685555"/>
          <c:w val="0.7661379819055617"/>
          <c:h val="0.78905405748563129"/>
        </c:manualLayout>
      </c:layout>
      <c:doughnutChart>
        <c:varyColors val="1"/>
        <c:ser>
          <c:idx val="0"/>
          <c:order val="0"/>
          <c:tx>
            <c:strRef>
              <c:f>Sheet1!$B$1</c:f>
              <c:strCache>
                <c:ptCount val="1"/>
                <c:pt idx="0">
                  <c:v>2018</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CEBB-4D1B-A557-499B86C4F13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EBB-4D1B-A557-499B86C4F13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CEBB-4D1B-A557-499B86C4F13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9607663139996176"/>
          <c:y val="0.90352849781379285"/>
          <c:w val="0.41380319469156784"/>
          <c:h val="7.6449900707226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2017</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30CD-416E-8560-F2E2E6070576}"/>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30CD-416E-8560-F2E2E607057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30CD-416E-8560-F2E2E60705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3565084100896E-2"/>
          <c:y val="6.8889822779377311E-3"/>
          <c:w val="0.71902573437164974"/>
          <c:h val="0.88080057762120212"/>
        </c:manualLayout>
      </c:layout>
      <c:doughnutChart>
        <c:varyColors val="1"/>
        <c:ser>
          <c:idx val="0"/>
          <c:order val="0"/>
          <c:tx>
            <c:strRef>
              <c:f>Sheet1!$B$1</c:f>
              <c:strCache>
                <c:ptCount val="1"/>
                <c:pt idx="0">
                  <c:v>2019</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38D1-4FC8-A110-C1EE448AB72A}"/>
              </c:ext>
            </c:extLst>
          </c:dPt>
          <c:dPt>
            <c:idx val="1"/>
            <c:bubble3D val="0"/>
            <c:spPr>
              <a:solidFill>
                <a:srgbClr val="93D023"/>
              </a:solidFill>
              <a:ln w="19050">
                <a:solidFill>
                  <a:schemeClr val="lt1"/>
                </a:solidFill>
              </a:ln>
              <a:effectLst/>
            </c:spPr>
            <c:extLst>
              <c:ext xmlns:c16="http://schemas.microsoft.com/office/drawing/2014/chart" uri="{C3380CC4-5D6E-409C-BE32-E72D297353CC}">
                <c16:uniqueId val="{00000003-38D1-4FC8-A110-C1EE448AB72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38D1-4FC8-A110-C1EE448AB72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8D1-4FC8-A110-C1EE448AB72A}"/>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8D1-4FC8-A110-C1EE448AB72A}"/>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8D1-4FC8-A110-C1EE448AB72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Good</c:v>
                </c:pt>
                <c:pt idx="1">
                  <c:v>Fair</c:v>
                </c:pt>
                <c:pt idx="2">
                  <c:v>Poor</c:v>
                </c:pt>
                <c:pt idx="3">
                  <c:v>Unaware</c:v>
                </c:pt>
              </c:strCache>
            </c:strRef>
          </c:cat>
          <c:val>
            <c:numRef>
              <c:f>Sheet1!$B$2:$B$5</c:f>
              <c:numCache>
                <c:formatCode>0%</c:formatCode>
                <c:ptCount val="4"/>
                <c:pt idx="0">
                  <c:v>0.3</c:v>
                </c:pt>
                <c:pt idx="1">
                  <c:v>0.43</c:v>
                </c:pt>
                <c:pt idx="2">
                  <c:v>0.11</c:v>
                </c:pt>
                <c:pt idx="3">
                  <c:v>0.16</c:v>
                </c:pt>
              </c:numCache>
            </c:numRef>
          </c:val>
          <c:extLst>
            <c:ext xmlns:c16="http://schemas.microsoft.com/office/drawing/2014/chart" uri="{C3380CC4-5D6E-409C-BE32-E72D297353CC}">
              <c16:uniqueId val="{00000008-38D1-4FC8-A110-C1EE448AB72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
          <c:y val="0.90240509785547218"/>
          <c:w val="1"/>
          <c:h val="9.56402663146288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2018</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41EC-47BE-A3A5-83FB98F3DA94}"/>
              </c:ext>
            </c:extLst>
          </c:dPt>
          <c:dPt>
            <c:idx val="1"/>
            <c:bubble3D val="0"/>
            <c:spPr>
              <a:solidFill>
                <a:srgbClr val="93D023"/>
              </a:solidFill>
              <a:ln w="19050">
                <a:solidFill>
                  <a:schemeClr val="lt1"/>
                </a:solidFill>
              </a:ln>
              <a:effectLst/>
            </c:spPr>
            <c:extLst>
              <c:ext xmlns:c16="http://schemas.microsoft.com/office/drawing/2014/chart" uri="{C3380CC4-5D6E-409C-BE32-E72D297353CC}">
                <c16:uniqueId val="{00000003-41EC-47BE-A3A5-83FB98F3DA94}"/>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41EC-47BE-A3A5-83FB98F3DA94}"/>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41EC-47BE-A3A5-83FB98F3DA94}"/>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1EC-47BE-A3A5-83FB98F3DA94}"/>
                </c:ext>
              </c:extLst>
            </c:dLbl>
            <c:dLbl>
              <c:idx val="2"/>
              <c:layout>
                <c:manualLayout>
                  <c:x val="0.13448679422452228"/>
                  <c:y val="7.5857884552812296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363739"/>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266745428655608"/>
                      <c:h val="0.12854743417853934"/>
                    </c:manualLayout>
                  </c15:layout>
                </c:ext>
                <c:ext xmlns:c16="http://schemas.microsoft.com/office/drawing/2014/chart" uri="{C3380CC4-5D6E-409C-BE32-E72D297353CC}">
                  <c16:uniqueId val="{00000005-41EC-47BE-A3A5-83FB98F3DA9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Good</c:v>
                </c:pt>
                <c:pt idx="1">
                  <c:v>Fair</c:v>
                </c:pt>
                <c:pt idx="2">
                  <c:v>Poor</c:v>
                </c:pt>
                <c:pt idx="3">
                  <c:v>Unaware</c:v>
                </c:pt>
              </c:strCache>
            </c:strRef>
          </c:cat>
          <c:val>
            <c:numRef>
              <c:f>Sheet1!$B$2:$B$5</c:f>
              <c:numCache>
                <c:formatCode>0%</c:formatCode>
                <c:ptCount val="4"/>
                <c:pt idx="0">
                  <c:v>0.3</c:v>
                </c:pt>
                <c:pt idx="1">
                  <c:v>0.45</c:v>
                </c:pt>
                <c:pt idx="2">
                  <c:v>0.12</c:v>
                </c:pt>
                <c:pt idx="3">
                  <c:v>0.13</c:v>
                </c:pt>
              </c:numCache>
            </c:numRef>
          </c:val>
          <c:extLst>
            <c:ext xmlns:c16="http://schemas.microsoft.com/office/drawing/2014/chart" uri="{C3380CC4-5D6E-409C-BE32-E72D297353CC}">
              <c16:uniqueId val="{00000008-41EC-47BE-A3A5-83FB98F3DA9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0.3909</cdr:x>
      <cdr:y>0</cdr:y>
    </cdr:from>
    <cdr:to>
      <cdr:x>0.68878</cdr:x>
      <cdr:y>0.11724</cdr:y>
    </cdr:to>
    <cdr:sp macro="" textlink="">
      <cdr:nvSpPr>
        <cdr:cNvPr id="2" name="TextBox 1"/>
        <cdr:cNvSpPr txBox="1"/>
      </cdr:nvSpPr>
      <cdr:spPr>
        <a:xfrm xmlns:a="http://schemas.openxmlformats.org/drawingml/2006/main">
          <a:off x="1299060" y="0"/>
          <a:ext cx="989924" cy="286963"/>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GB" sz="1900" dirty="0" smtClean="0">
              <a:solidFill>
                <a:srgbClr val="363739"/>
              </a:solidFill>
            </a:rPr>
            <a:t>2018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6/18/2019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8239" y="117089"/>
            <a:ext cx="2492298" cy="140191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dirty="0" smtClean="0"/>
              <a:t>SUPPORTING INFORMATION:</a:t>
            </a:r>
            <a:endParaRPr lang="en-US" dirty="0"/>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4</a:t>
            </a:fld>
            <a:endParaRPr lang="en-US"/>
          </a:p>
        </p:txBody>
      </p:sp>
    </p:spTree>
    <p:extLst>
      <p:ext uri="{BB962C8B-B14F-4D97-AF65-F5344CB8AC3E}">
        <p14:creationId xmlns:p14="http://schemas.microsoft.com/office/powerpoint/2010/main" val="349616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r>
              <a:rPr lang="en-GB" dirty="0" smtClean="0"/>
              <a:t>THIS HAS SHIFTED QUITE CONSIDERABLY – WITH ASDA AND SAINSBURYS</a:t>
            </a:r>
            <a:r>
              <a:rPr lang="en-GB" baseline="0" dirty="0" smtClean="0"/>
              <a:t> RISING AND COOPERATIVE FALLING RELATIVE TO OTHERS.</a:t>
            </a:r>
          </a:p>
          <a:p>
            <a:endParaRPr lang="en-GB" baseline="0" dirty="0" smtClean="0"/>
          </a:p>
          <a:p>
            <a:r>
              <a:rPr lang="en-GB" baseline="0" dirty="0" smtClean="0"/>
              <a:t>OCADO ENTERS IN MID RANKING, B&amp;M CLOSE TO THE BOTTOM.</a:t>
            </a:r>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19</a:t>
            </a:fld>
            <a:endParaRPr lang="en-US"/>
          </a:p>
        </p:txBody>
      </p:sp>
    </p:spTree>
    <p:extLst>
      <p:ext uri="{BB962C8B-B14F-4D97-AF65-F5344CB8AC3E}">
        <p14:creationId xmlns:p14="http://schemas.microsoft.com/office/powerpoint/2010/main" val="44714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21</a:t>
            </a:fld>
            <a:endParaRPr lang="en-US"/>
          </a:p>
        </p:txBody>
      </p:sp>
    </p:spTree>
    <p:extLst>
      <p:ext uri="{BB962C8B-B14F-4D97-AF65-F5344CB8AC3E}">
        <p14:creationId xmlns:p14="http://schemas.microsoft.com/office/powerpoint/2010/main" val="413787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E9CF39DF-D357-4462-9CF7-0DB22330BD4A}" type="slidenum">
              <a:rPr lang="da-DK" smtClean="0"/>
              <a:pPr/>
              <a:t>23</a:t>
            </a:fld>
            <a:endParaRPr lang="da-DK" dirty="0"/>
          </a:p>
        </p:txBody>
      </p:sp>
    </p:spTree>
    <p:extLst>
      <p:ext uri="{BB962C8B-B14F-4D97-AF65-F5344CB8AC3E}">
        <p14:creationId xmlns:p14="http://schemas.microsoft.com/office/powerpoint/2010/main" val="67995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pPr algn="ctr"/>
            <a:r>
              <a:rPr lang="en-GB" sz="1200" b="1" dirty="0" smtClean="0"/>
              <a:t>Larger suppliers are more likely to be aware of the GCA’s role than smaller suppliers. Only 9% of large suppliers were unaware compared to 22% of small suppliers and 30% of micro suppliers. Supplier size also affected understanding of the GCA: 81% of large suppliers rated their understanding as ‘good’ or ‘fair’ compared to 67% of small suppliers and 54% of micro suppliers.</a:t>
            </a:r>
          </a:p>
          <a:p>
            <a:pPr algn="ctr"/>
            <a:endParaRPr lang="en-GB" sz="1200" b="1" dirty="0" smtClean="0"/>
          </a:p>
          <a:p>
            <a:pPr algn="ctr"/>
            <a:r>
              <a:rPr lang="en-GB" sz="1200" b="1" dirty="0" smtClean="0"/>
              <a:t>Perhaps unsurprisingly, awareness was also higher among direct suppliers based in the UK (89%) than those based abroad (55%)</a:t>
            </a:r>
          </a:p>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7</a:t>
            </a:fld>
            <a:endParaRPr lang="en-US"/>
          </a:p>
        </p:txBody>
      </p:sp>
    </p:spTree>
    <p:extLst>
      <p:ext uri="{BB962C8B-B14F-4D97-AF65-F5344CB8AC3E}">
        <p14:creationId xmlns:p14="http://schemas.microsoft.com/office/powerpoint/2010/main" val="358618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pPr algn="ctr"/>
            <a:r>
              <a:rPr lang="en-GB" sz="1200" b="1" dirty="0" smtClean="0"/>
              <a:t>Unlike in previous years, micro suppliers are now the most likely to say they would raise an issue with the GCA (52%); just under half (48%) of large suppliers said the same.</a:t>
            </a:r>
          </a:p>
          <a:p>
            <a:pPr algn="ctr"/>
            <a:endParaRPr lang="en-GB" sz="600" b="1" dirty="0" smtClean="0"/>
          </a:p>
          <a:p>
            <a:pPr algn="ctr"/>
            <a:r>
              <a:rPr lang="en-GB" sz="1200" b="1" dirty="0" smtClean="0"/>
              <a:t>Those who have had training on the code are more likely to raise an issue (54%) than those who have not (41%).</a:t>
            </a:r>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8</a:t>
            </a:fld>
            <a:endParaRPr lang="en-US"/>
          </a:p>
        </p:txBody>
      </p:sp>
    </p:spTree>
    <p:extLst>
      <p:ext uri="{BB962C8B-B14F-4D97-AF65-F5344CB8AC3E}">
        <p14:creationId xmlns:p14="http://schemas.microsoft.com/office/powerpoint/2010/main" val="161151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r>
              <a:rPr lang="en-GB" dirty="0" smtClean="0"/>
              <a:t>Notable decrease in the share</a:t>
            </a:r>
            <a:r>
              <a:rPr lang="en-GB" baseline="0" dirty="0" smtClean="0"/>
              <a:t> of issues around delay in payments.</a:t>
            </a:r>
          </a:p>
          <a:p>
            <a:endParaRPr lang="en-GB" baseline="0" dirty="0" smtClean="0"/>
          </a:p>
          <a:p>
            <a:r>
              <a:rPr lang="en-GB" baseline="0" dirty="0" smtClean="0"/>
              <a:t>Compensation for forecasting errors becomes number one issue.</a:t>
            </a:r>
          </a:p>
          <a:p>
            <a:endParaRPr lang="en-GB" baseline="0" dirty="0" smtClean="0"/>
          </a:p>
        </p:txBody>
      </p:sp>
      <p:sp>
        <p:nvSpPr>
          <p:cNvPr id="4" name="Slide Number Placeholder 3"/>
          <p:cNvSpPr>
            <a:spLocks noGrp="1"/>
          </p:cNvSpPr>
          <p:nvPr>
            <p:ph type="sldNum" sz="quarter" idx="10"/>
          </p:nvPr>
        </p:nvSpPr>
        <p:spPr/>
        <p:txBody>
          <a:bodyPr/>
          <a:lstStyle/>
          <a:p>
            <a:fld id="{FC673C71-BADA-7840-A739-1AAC7105DD65}" type="slidenum">
              <a:rPr lang="en-US" smtClean="0"/>
              <a:t>12</a:t>
            </a:fld>
            <a:endParaRPr lang="en-US"/>
          </a:p>
        </p:txBody>
      </p:sp>
    </p:spTree>
    <p:extLst>
      <p:ext uri="{BB962C8B-B14F-4D97-AF65-F5344CB8AC3E}">
        <p14:creationId xmlns:p14="http://schemas.microsoft.com/office/powerpoint/2010/main" val="369106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r>
              <a:rPr lang="en-GB" dirty="0" smtClean="0"/>
              <a:t>Issues over 5%</a:t>
            </a:r>
            <a:r>
              <a:rPr lang="en-GB" baseline="0" dirty="0" smtClean="0"/>
              <a:t> only</a:t>
            </a:r>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13</a:t>
            </a:fld>
            <a:endParaRPr lang="en-US"/>
          </a:p>
        </p:txBody>
      </p:sp>
    </p:spTree>
    <p:extLst>
      <p:ext uri="{BB962C8B-B14F-4D97-AF65-F5344CB8AC3E}">
        <p14:creationId xmlns:p14="http://schemas.microsoft.com/office/powerpoint/2010/main" val="109241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14</a:t>
            </a:fld>
            <a:endParaRPr lang="en-US"/>
          </a:p>
        </p:txBody>
      </p:sp>
    </p:spTree>
    <p:extLst>
      <p:ext uri="{BB962C8B-B14F-4D97-AF65-F5344CB8AC3E}">
        <p14:creationId xmlns:p14="http://schemas.microsoft.com/office/powerpoint/2010/main" val="80430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15</a:t>
            </a:fld>
            <a:endParaRPr lang="en-US"/>
          </a:p>
        </p:txBody>
      </p:sp>
    </p:spTree>
    <p:extLst>
      <p:ext uri="{BB962C8B-B14F-4D97-AF65-F5344CB8AC3E}">
        <p14:creationId xmlns:p14="http://schemas.microsoft.com/office/powerpoint/2010/main" val="174478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smtClean="0">
                <a:solidFill>
                  <a:schemeClr val="tx1">
                    <a:lumMod val="50000"/>
                  </a:schemeClr>
                </a:solidFill>
              </a:rPr>
              <a:t>2019 average excluding </a:t>
            </a:r>
            <a:r>
              <a:rPr lang="en-GB" sz="3600" b="1" dirty="0" err="1" smtClean="0">
                <a:solidFill>
                  <a:schemeClr val="tx1">
                    <a:lumMod val="50000"/>
                  </a:schemeClr>
                </a:solidFill>
              </a:rPr>
              <a:t>Ocado</a:t>
            </a:r>
            <a:r>
              <a:rPr lang="en-GB" sz="3600" b="1" dirty="0" smtClean="0">
                <a:solidFill>
                  <a:schemeClr val="tx1">
                    <a:lumMod val="50000"/>
                  </a:schemeClr>
                </a:solidFill>
              </a:rPr>
              <a:t> and B&amp;M is 50%</a:t>
            </a:r>
          </a:p>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16</a:t>
            </a:fld>
            <a:endParaRPr lang="en-US"/>
          </a:p>
        </p:txBody>
      </p:sp>
    </p:spTree>
    <p:extLst>
      <p:ext uri="{BB962C8B-B14F-4D97-AF65-F5344CB8AC3E}">
        <p14:creationId xmlns:p14="http://schemas.microsoft.com/office/powerpoint/2010/main" val="407334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r>
              <a:rPr lang="en-GB" dirty="0" smtClean="0"/>
              <a:t>In 2018 there was strong perceived improvement</a:t>
            </a:r>
            <a:r>
              <a:rPr lang="en-GB" baseline="0" dirty="0" smtClean="0"/>
              <a:t> from Tesco and </a:t>
            </a:r>
            <a:r>
              <a:rPr lang="en-GB" baseline="0" dirty="0" err="1" smtClean="0"/>
              <a:t>Morrisons</a:t>
            </a:r>
            <a:r>
              <a:rPr lang="en-GB" baseline="0" dirty="0" smtClean="0"/>
              <a:t> with Cooperative in 4</a:t>
            </a:r>
            <a:r>
              <a:rPr lang="en-GB" baseline="30000" dirty="0" smtClean="0"/>
              <a:t>th</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18</a:t>
            </a:fld>
            <a:endParaRPr lang="en-US"/>
          </a:p>
        </p:txBody>
      </p:sp>
    </p:spTree>
    <p:extLst>
      <p:ext uri="{BB962C8B-B14F-4D97-AF65-F5344CB8AC3E}">
        <p14:creationId xmlns:p14="http://schemas.microsoft.com/office/powerpoint/2010/main" val="2255271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3300" y="2362806"/>
            <a:ext cx="6188808" cy="646331"/>
          </a:xfrm>
        </p:spPr>
        <p:txBody>
          <a:bodyPr anchor="ctr" anchorCtr="0">
            <a:spAutoFit/>
          </a:bodyPr>
          <a:lstStyle>
            <a:lvl1pPr algn="l">
              <a:defRPr sz="4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stStyle>
          <a:p>
            <a:r>
              <a:rPr lang="en-US" dirty="0" smtClean="0"/>
              <a:t>Report Title</a:t>
            </a:r>
            <a:endParaRPr lang="en-US"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r="38565"/>
          <a:stretch/>
        </p:blipFill>
        <p:spPr>
          <a:xfrm>
            <a:off x="7886699" y="963932"/>
            <a:ext cx="4305301" cy="4954267"/>
          </a:xfrm>
          <a:prstGeom prst="rect">
            <a:avLst/>
          </a:prstGeom>
        </p:spPr>
      </p:pic>
      <p:sp>
        <p:nvSpPr>
          <p:cNvPr id="19" name="Rectangle 18"/>
          <p:cNvSpPr/>
          <p:nvPr/>
        </p:nvSpPr>
        <p:spPr>
          <a:xfrm>
            <a:off x="0" y="2667000"/>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963932"/>
            <a:ext cx="2704664" cy="577579"/>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4100" y="6377591"/>
            <a:ext cx="226060" cy="226060"/>
          </a:xfrm>
          <a:prstGeom prst="rect">
            <a:avLst/>
          </a:prstGeom>
        </p:spPr>
      </p:pic>
      <p:cxnSp>
        <p:nvCxnSpPr>
          <p:cNvPr id="24" name="Straight Connector 23"/>
          <p:cNvCxnSpPr/>
          <p:nvPr userDrawn="1"/>
        </p:nvCxnSpPr>
        <p:spPr>
          <a:xfrm>
            <a:off x="901700" y="6067139"/>
            <a:ext cx="10388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0" hasCustomPrompt="1"/>
          </p:nvPr>
        </p:nvSpPr>
        <p:spPr>
          <a:xfrm>
            <a:off x="1027860" y="3272982"/>
            <a:ext cx="7397683" cy="398065"/>
          </a:xfrm>
        </p:spPr>
        <p:txBody>
          <a:bodyPr anchor="t"/>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10" name="TextBox 9"/>
          <p:cNvSpPr txBox="1"/>
          <p:nvPr userDrawn="1"/>
        </p:nvSpPr>
        <p:spPr>
          <a:xfrm>
            <a:off x="1280160" y="6353616"/>
            <a:ext cx="2491739" cy="261610"/>
          </a:xfrm>
          <a:prstGeom prst="rect">
            <a:avLst/>
          </a:prstGeom>
          <a:noFill/>
        </p:spPr>
        <p:txBody>
          <a:bodyPr wrap="square" rtlCol="0">
            <a:spAutoFit/>
          </a:bodyPr>
          <a:lstStyle/>
          <a:p>
            <a:fld id="{3AA5C8AA-028B-7E43-960F-F00C336ECBA5}" type="datetime4">
              <a:rPr lang="en-US" sz="1100" smtClean="0">
                <a:solidFill>
                  <a:schemeClr val="bg1">
                    <a:lumMod val="50000"/>
                  </a:schemeClr>
                </a:solidFill>
              </a:rPr>
              <a:t>June 18, 2019</a:t>
            </a:fld>
            <a:endParaRPr lang="en-US" dirty="0">
              <a:solidFill>
                <a:schemeClr val="bg1">
                  <a:lumMod val="50000"/>
                </a:schemeClr>
              </a:solidFill>
            </a:endParaRPr>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Text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smtClean="0"/>
              <a:t>Quote or statement</a:t>
            </a:r>
            <a:endParaRPr lang="en-US" dirty="0"/>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smtClean="0"/>
              <a:t>Description</a:t>
            </a:r>
          </a:p>
        </p:txBody>
      </p:sp>
      <p:sp>
        <p:nvSpPr>
          <p:cNvPr id="3"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smtClean="0"/>
              <a:t>Title or Statement</a:t>
            </a:r>
          </a:p>
        </p:txBody>
      </p:sp>
      <p:sp>
        <p:nvSpPr>
          <p:cNvPr id="14"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Text Slide Dark Grey">
    <p:spTree>
      <p:nvGrpSpPr>
        <p:cNvPr id="1" name=""/>
        <p:cNvGrpSpPr/>
        <p:nvPr/>
      </p:nvGrpSpPr>
      <p:grpSpPr>
        <a:xfrm>
          <a:off x="0" y="0"/>
          <a:ext cx="0" cy="0"/>
          <a:chOff x="0" y="0"/>
          <a:chExt cx="0" cy="0"/>
        </a:xfrm>
      </p:grpSpPr>
      <p:sp>
        <p:nvSpPr>
          <p:cNvPr id="9" name="Rectangle 8"/>
          <p:cNvSpPr/>
          <p:nvPr/>
        </p:nvSpPr>
        <p:spPr>
          <a:xfrm>
            <a:off x="0" y="363"/>
            <a:ext cx="4343400" cy="687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smtClean="0"/>
              <a:t>Description</a:t>
            </a:r>
          </a:p>
        </p:txBody>
      </p:sp>
      <p:sp>
        <p:nvSpPr>
          <p:cNvPr id="14"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smtClean="0"/>
              <a:t>Title or Statement</a:t>
            </a:r>
          </a:p>
        </p:txBody>
      </p:sp>
      <p:sp>
        <p:nvSpPr>
          <p:cNvPr id="15"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Text Slide Red">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smtClean="0"/>
              <a:t>Description</a:t>
            </a:r>
          </a:p>
        </p:txBody>
      </p:sp>
      <p:sp>
        <p:nvSpPr>
          <p:cNvPr id="14" name="Text Placeholder 2"/>
          <p:cNvSpPr>
            <a:spLocks noGrp="1"/>
          </p:cNvSpPr>
          <p:nvPr>
            <p:ph type="body" sz="quarter" idx="12" hasCustomPrompt="1"/>
          </p:nvPr>
        </p:nvSpPr>
        <p:spPr>
          <a:xfrm>
            <a:off x="4825999" y="369888"/>
            <a:ext cx="5649089" cy="625535"/>
          </a:xfrm>
        </p:spPr>
        <p:txBody>
          <a:bodyPr>
            <a:normAutofit/>
          </a:bodyPr>
          <a:lstStyle>
            <a:lvl1pPr>
              <a:defRPr sz="3600">
                <a:solidFill>
                  <a:schemeClr val="tx1"/>
                </a:solidFill>
              </a:defRPr>
            </a:lvl1pPr>
          </a:lstStyle>
          <a:p>
            <a:pPr lvl="0"/>
            <a:r>
              <a:rPr lang="en-US" dirty="0" smtClean="0"/>
              <a:t>Title or Statement</a:t>
            </a:r>
          </a:p>
        </p:txBody>
      </p:sp>
      <p:sp>
        <p:nvSpPr>
          <p:cNvPr id="15"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dirty="0" smtClean="0"/>
              <a:t>Description</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809852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3" name="Title 2"/>
          <p:cNvSpPr>
            <a:spLocks noGrp="1"/>
          </p:cNvSpPr>
          <p:nvPr>
            <p:ph type="title"/>
          </p:nvPr>
        </p:nvSpPr>
        <p:spPr>
          <a:xfrm>
            <a:off x="838200" y="476061"/>
            <a:ext cx="10515600" cy="590931"/>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10515601" cy="297426"/>
          </a:xfrm>
        </p:spPr>
        <p:txBody>
          <a:bodyPr wrap="square" anchor="b" anchorCtr="0">
            <a:spAutoFit/>
          </a:bodyPr>
          <a:lstStyle>
            <a:lvl1pPr algn="ctr">
              <a:defRPr sz="1400" baseline="0">
                <a:solidFill>
                  <a:schemeClr val="tx1"/>
                </a:solidFill>
              </a:defRPr>
            </a:lvl1pPr>
          </a:lstStyle>
          <a:p>
            <a:pPr lvl="0"/>
            <a:r>
              <a:rPr lang="en-US" dirty="0" smtClean="0"/>
              <a:t>CHART TITLE</a:t>
            </a:r>
            <a:endParaRPr lang="en-US" dirty="0"/>
          </a:p>
        </p:txBody>
      </p:sp>
      <p:sp>
        <p:nvSpPr>
          <p:cNvPr id="8" name="Chart Placeholder 7"/>
          <p:cNvSpPr>
            <a:spLocks noGrp="1"/>
          </p:cNvSpPr>
          <p:nvPr>
            <p:ph type="chart" sz="quarter" idx="12"/>
          </p:nvPr>
        </p:nvSpPr>
        <p:spPr>
          <a:xfrm>
            <a:off x="838199" y="2212975"/>
            <a:ext cx="10515602" cy="3843696"/>
          </a:xfrm>
        </p:spPr>
        <p:txBody>
          <a:bodyPr/>
          <a:lstStyle/>
          <a:p>
            <a:r>
              <a:rPr lang="en-US" smtClean="0"/>
              <a:t>Click icon to add chart</a:t>
            </a:r>
            <a:endParaRPr lang="en-US" dirty="0"/>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smtClean="0"/>
              <a:t>Description</a:t>
            </a:r>
            <a:endParaRPr lang="en-US" dirty="0"/>
          </a:p>
        </p:txBody>
      </p:sp>
    </p:spTree>
    <p:extLst>
      <p:ext uri="{BB962C8B-B14F-4D97-AF65-F5344CB8AC3E}">
        <p14:creationId xmlns:p14="http://schemas.microsoft.com/office/powerpoint/2010/main" val="263581505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3" name="Title 2"/>
          <p:cNvSpPr>
            <a:spLocks noGrp="1"/>
          </p:cNvSpPr>
          <p:nvPr>
            <p:ph type="title"/>
          </p:nvPr>
        </p:nvSpPr>
        <p:spPr>
          <a:xfrm>
            <a:off x="838200" y="476061"/>
            <a:ext cx="10515600" cy="590931"/>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5120149" cy="297426"/>
          </a:xfrm>
        </p:spPr>
        <p:txBody>
          <a:bodyPr wrap="square" anchor="b" anchorCtr="0">
            <a:spAutoFit/>
          </a:bodyPr>
          <a:lstStyle>
            <a:lvl1pPr algn="ctr">
              <a:defRPr sz="1400" baseline="0">
                <a:solidFill>
                  <a:schemeClr val="tx1"/>
                </a:solidFill>
              </a:defRPr>
            </a:lvl1pPr>
          </a:lstStyle>
          <a:p>
            <a:pPr lvl="0"/>
            <a:r>
              <a:rPr lang="en-US" dirty="0" smtClean="0"/>
              <a:t>CHART TITLE</a:t>
            </a:r>
            <a:endParaRPr lang="en-US" dirty="0"/>
          </a:p>
        </p:txBody>
      </p:sp>
      <p:sp>
        <p:nvSpPr>
          <p:cNvPr id="8" name="Chart Placeholder 7"/>
          <p:cNvSpPr>
            <a:spLocks noGrp="1"/>
          </p:cNvSpPr>
          <p:nvPr>
            <p:ph type="chart" sz="quarter" idx="12"/>
          </p:nvPr>
        </p:nvSpPr>
        <p:spPr>
          <a:xfrm>
            <a:off x="838199" y="2212975"/>
            <a:ext cx="5120149" cy="3843696"/>
          </a:xfrm>
        </p:spPr>
        <p:txBody>
          <a:bodyPr/>
          <a:lstStyle/>
          <a:p>
            <a:r>
              <a:rPr lang="en-US" smtClean="0"/>
              <a:t>Click icon to add chart</a:t>
            </a:r>
            <a:endParaRPr lang="en-US"/>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smtClean="0"/>
              <a:t>Description</a:t>
            </a:r>
            <a:endParaRPr lang="en-US" dirty="0"/>
          </a:p>
        </p:txBody>
      </p:sp>
      <p:sp>
        <p:nvSpPr>
          <p:cNvPr id="7" name="Text Placeholder 5"/>
          <p:cNvSpPr>
            <a:spLocks noGrp="1"/>
          </p:cNvSpPr>
          <p:nvPr>
            <p:ph type="body" sz="quarter" idx="14" hasCustomPrompt="1"/>
          </p:nvPr>
        </p:nvSpPr>
        <p:spPr>
          <a:xfrm>
            <a:off x="6233651" y="1905000"/>
            <a:ext cx="5120149" cy="297426"/>
          </a:xfrm>
        </p:spPr>
        <p:txBody>
          <a:bodyPr wrap="square" anchor="b" anchorCtr="0">
            <a:spAutoFit/>
          </a:bodyPr>
          <a:lstStyle>
            <a:lvl1pPr algn="ctr">
              <a:defRPr sz="1400" baseline="0">
                <a:solidFill>
                  <a:schemeClr val="tx1"/>
                </a:solidFill>
              </a:defRPr>
            </a:lvl1pPr>
          </a:lstStyle>
          <a:p>
            <a:pPr lvl="0"/>
            <a:r>
              <a:rPr lang="en-US" dirty="0" smtClean="0"/>
              <a:t>CHART TITLE</a:t>
            </a:r>
            <a:endParaRPr lang="en-US" dirty="0"/>
          </a:p>
        </p:txBody>
      </p:sp>
      <p:sp>
        <p:nvSpPr>
          <p:cNvPr id="9" name="Chart Placeholder 7"/>
          <p:cNvSpPr>
            <a:spLocks noGrp="1"/>
          </p:cNvSpPr>
          <p:nvPr>
            <p:ph type="chart" sz="quarter" idx="15"/>
          </p:nvPr>
        </p:nvSpPr>
        <p:spPr>
          <a:xfrm>
            <a:off x="6233651" y="2212975"/>
            <a:ext cx="5120149" cy="3843696"/>
          </a:xfrm>
        </p:spPr>
        <p:txBody>
          <a:bodyPr/>
          <a:lstStyle/>
          <a:p>
            <a:r>
              <a:rPr lang="en-US" smtClean="0"/>
              <a:t>Click icon to add chart</a:t>
            </a:r>
            <a:endParaRPr lang="en-US"/>
          </a:p>
        </p:txBody>
      </p:sp>
    </p:spTree>
    <p:extLst>
      <p:ext uri="{BB962C8B-B14F-4D97-AF65-F5344CB8AC3E}">
        <p14:creationId xmlns:p14="http://schemas.microsoft.com/office/powerpoint/2010/main" val="28917558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838199" y="2212976"/>
            <a:ext cx="10515601" cy="3843338"/>
          </a:xfrm>
        </p:spPr>
        <p:txBody>
          <a:bodyPr/>
          <a:lstStyle/>
          <a:p>
            <a:r>
              <a:rPr lang="en-US" smtClean="0"/>
              <a:t>Click icon to add table</a:t>
            </a:r>
            <a:endParaRPr lang="en-US" dirty="0"/>
          </a:p>
        </p:txBody>
      </p:sp>
      <p:sp>
        <p:nvSpPr>
          <p:cNvPr id="3" name="Title 2"/>
          <p:cNvSpPr>
            <a:spLocks noGrp="1"/>
          </p:cNvSpPr>
          <p:nvPr>
            <p:ph type="title"/>
          </p:nvPr>
        </p:nvSpPr>
        <p:spPr>
          <a:xfrm>
            <a:off x="838200" y="476061"/>
            <a:ext cx="10515600" cy="590931"/>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10515601" cy="297426"/>
          </a:xfrm>
        </p:spPr>
        <p:txBody>
          <a:bodyPr wrap="square" anchor="b" anchorCtr="0">
            <a:spAutoFit/>
          </a:bodyPr>
          <a:lstStyle>
            <a:lvl1pPr algn="l">
              <a:defRPr sz="1400" baseline="0">
                <a:solidFill>
                  <a:schemeClr val="tx1"/>
                </a:solidFill>
              </a:defRPr>
            </a:lvl1pPr>
          </a:lstStyle>
          <a:p>
            <a:pPr lvl="0"/>
            <a:r>
              <a:rPr lang="en-US" dirty="0" smtClean="0"/>
              <a:t>TABLE TITLE</a:t>
            </a:r>
            <a:endParaRPr lang="en-US" dirty="0"/>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smtClean="0"/>
              <a:t>Description</a:t>
            </a:r>
            <a:endParaRPr lang="en-US" dirty="0"/>
          </a:p>
        </p:txBody>
      </p:sp>
    </p:spTree>
    <p:extLst>
      <p:ext uri="{BB962C8B-B14F-4D97-AF65-F5344CB8AC3E}">
        <p14:creationId xmlns:p14="http://schemas.microsoft.com/office/powerpoint/2010/main" val="700533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929408" y="1611313"/>
            <a:ext cx="5149130" cy="3657600"/>
          </a:xfrm>
        </p:spPr>
        <p:txBody>
          <a:bodyPr/>
          <a:lstStyle>
            <a:lvl1pPr>
              <a:defRPr baseline="0"/>
            </a:lvl1pPr>
          </a:lstStyle>
          <a:p>
            <a:r>
              <a:rPr lang="en-US" dirty="0" smtClean="0"/>
              <a:t>Photo Placeholder</a:t>
            </a:r>
            <a:endParaRPr lang="en-US" dirty="0"/>
          </a:p>
        </p:txBody>
      </p:sp>
      <p:sp>
        <p:nvSpPr>
          <p:cNvPr id="26" name="Content Placeholder 25"/>
          <p:cNvSpPr>
            <a:spLocks noGrp="1"/>
          </p:cNvSpPr>
          <p:nvPr>
            <p:ph sz="quarter" idx="25"/>
          </p:nvPr>
        </p:nvSpPr>
        <p:spPr>
          <a:xfrm>
            <a:off x="6361112" y="1917773"/>
            <a:ext cx="4977678" cy="3065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10"/>
          </p:nvPr>
        </p:nvSpPr>
        <p:spPr>
          <a:xfrm>
            <a:off x="2885768" y="6401750"/>
            <a:ext cx="6420464" cy="238704"/>
          </a:xfrm>
        </p:spPr>
        <p:txBody>
          <a:bodyPr/>
          <a:lstStyle/>
          <a:p>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929409" y="1611313"/>
            <a:ext cx="5107710" cy="41685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6"/>
          <p:cNvSpPr>
            <a:spLocks noGrp="1"/>
          </p:cNvSpPr>
          <p:nvPr>
            <p:ph sz="quarter" idx="11"/>
          </p:nvPr>
        </p:nvSpPr>
        <p:spPr>
          <a:xfrm>
            <a:off x="6037119" y="1611313"/>
            <a:ext cx="5280889" cy="41685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3"/>
          <p:cNvSpPr>
            <a:spLocks noGrp="1"/>
          </p:cNvSpPr>
          <p:nvPr>
            <p:ph type="ftr" sz="quarter" idx="12"/>
          </p:nvPr>
        </p:nvSpPr>
        <p:spPr>
          <a:xfrm>
            <a:off x="2885768" y="6401750"/>
            <a:ext cx="6420464" cy="238704"/>
          </a:xfrm>
        </p:spPr>
        <p:txBody>
          <a:bodyPr/>
          <a:lstStyle/>
          <a:p>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1345" y="2564441"/>
            <a:ext cx="10515600" cy="590931"/>
          </a:xfrm>
        </p:spPr>
        <p:txBody>
          <a:bodyPr anchor="ctr" anchorCtr="0"/>
          <a:lstStyle>
            <a:lvl1pPr>
              <a:defRPr>
                <a:solidFill>
                  <a:schemeClr val="tx1"/>
                </a:solidFill>
                <a:latin typeface="Trebuchet MS" panose="020B0603020202020204" pitchFamily="34" charset="0"/>
              </a:defRPr>
            </a:lvl1pPr>
          </a:lstStyle>
          <a:p>
            <a:r>
              <a:rPr lang="en-US" dirty="0" smtClean="0"/>
              <a:t>Report Title</a:t>
            </a:r>
            <a:endParaRPr lang="en-US" dirty="0"/>
          </a:p>
        </p:txBody>
      </p:sp>
      <p:sp>
        <p:nvSpPr>
          <p:cNvPr id="9" name="Rectangle 8"/>
          <p:cNvSpPr/>
          <p:nvPr/>
        </p:nvSpPr>
        <p:spPr>
          <a:xfrm>
            <a:off x="0" y="2844530"/>
            <a:ext cx="635000" cy="54313"/>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126794"/>
            <a:ext cx="1942019" cy="414717"/>
          </a:xfrm>
          <a:prstGeom prst="rect">
            <a:avLst/>
          </a:prstGeom>
        </p:spPr>
      </p:pic>
      <p:sp>
        <p:nvSpPr>
          <p:cNvPr id="4" name="Picture Placeholder 3"/>
          <p:cNvSpPr>
            <a:spLocks noGrp="1"/>
          </p:cNvSpPr>
          <p:nvPr>
            <p:ph type="pic" sz="quarter" idx="10" hasCustomPrompt="1"/>
          </p:nvPr>
        </p:nvSpPr>
        <p:spPr>
          <a:xfrm>
            <a:off x="1066800" y="4354513"/>
            <a:ext cx="3630613" cy="1319212"/>
          </a:xfrm>
        </p:spPr>
        <p:txBody>
          <a:bodyPr/>
          <a:lstStyle>
            <a:lvl1pPr>
              <a:defRPr/>
            </a:lvl1pPr>
          </a:lstStyle>
          <a:p>
            <a:r>
              <a:rPr lang="en-US" dirty="0" smtClean="0"/>
              <a:t>Client Logo</a:t>
            </a:r>
            <a:endParaRPr lang="en-US" dirty="0"/>
          </a:p>
        </p:txBody>
      </p:sp>
      <p:cxnSp>
        <p:nvCxnSpPr>
          <p:cNvPr id="33" name="Straight Connector 32"/>
          <p:cNvCxnSpPr/>
          <p:nvPr userDrawn="1"/>
        </p:nvCxnSpPr>
        <p:spPr>
          <a:xfrm>
            <a:off x="901700" y="6067139"/>
            <a:ext cx="10388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100" y="6377591"/>
            <a:ext cx="226060" cy="226060"/>
          </a:xfrm>
          <a:prstGeom prst="rect">
            <a:avLst/>
          </a:prstGeom>
        </p:spPr>
      </p:pic>
      <p:sp>
        <p:nvSpPr>
          <p:cNvPr id="15" name="TextBox 14"/>
          <p:cNvSpPr txBox="1"/>
          <p:nvPr userDrawn="1"/>
        </p:nvSpPr>
        <p:spPr>
          <a:xfrm>
            <a:off x="1280160" y="6353616"/>
            <a:ext cx="2491739" cy="261610"/>
          </a:xfrm>
          <a:prstGeom prst="rect">
            <a:avLst/>
          </a:prstGeom>
          <a:noFill/>
        </p:spPr>
        <p:txBody>
          <a:bodyPr wrap="square" rtlCol="0">
            <a:spAutoFit/>
          </a:bodyPr>
          <a:lstStyle/>
          <a:p>
            <a:fld id="{3AA5C8AA-028B-7E43-960F-F00C336ECBA5}" type="datetime4">
              <a:rPr lang="en-US" sz="1100" smtClean="0">
                <a:solidFill>
                  <a:schemeClr val="bg1">
                    <a:lumMod val="50000"/>
                  </a:schemeClr>
                </a:solidFill>
              </a:rPr>
              <a:t>June 18, 2019</a:t>
            </a:fld>
            <a:endParaRPr lang="en-US" dirty="0">
              <a:solidFill>
                <a:schemeClr val="bg1">
                  <a:lumMod val="50000"/>
                </a:schemeClr>
              </a:solidFill>
            </a:endParaRPr>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 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9630" y="2530471"/>
            <a:ext cx="10398378" cy="806824"/>
          </a:xfrm>
        </p:spPr>
        <p:txBody>
          <a:bodyPr anchor="t">
            <a:noAutofit/>
          </a:bodyPr>
          <a:lstStyle>
            <a:lvl1pPr>
              <a:defRPr sz="4000">
                <a:solidFill>
                  <a:schemeClr val="tx1"/>
                </a:solidFill>
              </a:defRPr>
            </a:lvl1pPr>
          </a:lstStyle>
          <a:p>
            <a:r>
              <a:rPr lang="en-US" dirty="0" smtClean="0"/>
              <a:t>Quote or question</a:t>
            </a:r>
            <a:endParaRPr lang="en-US" dirty="0"/>
          </a:p>
        </p:txBody>
      </p:sp>
      <p:sp>
        <p:nvSpPr>
          <p:cNvPr id="4" name="Text Placeholder 3"/>
          <p:cNvSpPr>
            <a:spLocks noGrp="1"/>
          </p:cNvSpPr>
          <p:nvPr>
            <p:ph type="body" sz="half" idx="2" hasCustomPrompt="1"/>
          </p:nvPr>
        </p:nvSpPr>
        <p:spPr>
          <a:xfrm>
            <a:off x="919630" y="3414687"/>
            <a:ext cx="10398378" cy="619431"/>
          </a:xfrm>
        </p:spPr>
        <p:txBody>
          <a:bodyPr>
            <a:normAutofit/>
          </a:bodyPr>
          <a:lstStyle>
            <a:lvl1pPr marL="0" indent="0">
              <a:buNone/>
              <a:defRPr sz="24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Further Information</a:t>
            </a:r>
          </a:p>
        </p:txBody>
      </p:sp>
      <p:sp>
        <p:nvSpPr>
          <p:cNvPr id="10"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8" name="TextBox 7"/>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2.2">
    <p:spTree>
      <p:nvGrpSpPr>
        <p:cNvPr id="1" name=""/>
        <p:cNvGrpSpPr/>
        <p:nvPr/>
      </p:nvGrpSpPr>
      <p:grpSpPr>
        <a:xfrm>
          <a:off x="0" y="0"/>
          <a:ext cx="0" cy="0"/>
          <a:chOff x="0" y="0"/>
          <a:chExt cx="0" cy="0"/>
        </a:xfrm>
      </p:grpSpPr>
      <p:sp>
        <p:nvSpPr>
          <p:cNvPr id="8" name="Rectangle 7"/>
          <p:cNvSpPr/>
          <p:nvPr/>
        </p:nvSpPr>
        <p:spPr>
          <a:xfrm>
            <a:off x="-1" y="-12701"/>
            <a:ext cx="12192001" cy="6079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919630" y="2530471"/>
            <a:ext cx="10419160" cy="806824"/>
          </a:xfrm>
        </p:spPr>
        <p:txBody>
          <a:bodyPr anchor="t">
            <a:noAutofit/>
          </a:bodyPr>
          <a:lstStyle>
            <a:lvl1pPr>
              <a:defRPr sz="4000">
                <a:solidFill>
                  <a:schemeClr val="bg1"/>
                </a:solidFill>
              </a:defRPr>
            </a:lvl1pPr>
          </a:lstStyle>
          <a:p>
            <a:r>
              <a:rPr lang="en-US" dirty="0" smtClean="0"/>
              <a:t>Quote or question</a:t>
            </a:r>
            <a:endParaRPr lang="en-US" dirty="0"/>
          </a:p>
        </p:txBody>
      </p:sp>
      <p:sp>
        <p:nvSpPr>
          <p:cNvPr id="16" name="Text Placeholder 3"/>
          <p:cNvSpPr>
            <a:spLocks noGrp="1"/>
          </p:cNvSpPr>
          <p:nvPr>
            <p:ph type="body" sz="half" idx="2" hasCustomPrompt="1"/>
          </p:nvPr>
        </p:nvSpPr>
        <p:spPr>
          <a:xfrm>
            <a:off x="919630" y="3414687"/>
            <a:ext cx="10419160" cy="619431"/>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Further Information</a:t>
            </a:r>
          </a:p>
        </p:txBody>
      </p:sp>
      <p:sp>
        <p:nvSpPr>
          <p:cNvPr id="5"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2.3">
    <p:spTree>
      <p:nvGrpSpPr>
        <p:cNvPr id="1" name=""/>
        <p:cNvGrpSpPr/>
        <p:nvPr/>
      </p:nvGrpSpPr>
      <p:grpSpPr>
        <a:xfrm>
          <a:off x="0" y="0"/>
          <a:ext cx="0" cy="0"/>
          <a:chOff x="0" y="0"/>
          <a:chExt cx="0" cy="0"/>
        </a:xfrm>
      </p:grpSpPr>
      <p:sp>
        <p:nvSpPr>
          <p:cNvPr id="8" name="Rectangle 7"/>
          <p:cNvSpPr/>
          <p:nvPr/>
        </p:nvSpPr>
        <p:spPr>
          <a:xfrm>
            <a:off x="0" y="-1"/>
            <a:ext cx="12192000" cy="6067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2" name="Title 1"/>
          <p:cNvSpPr>
            <a:spLocks noGrp="1"/>
          </p:cNvSpPr>
          <p:nvPr>
            <p:ph type="title" hasCustomPrompt="1"/>
          </p:nvPr>
        </p:nvSpPr>
        <p:spPr>
          <a:xfrm>
            <a:off x="919630" y="2530471"/>
            <a:ext cx="10419160" cy="806824"/>
          </a:xfrm>
        </p:spPr>
        <p:txBody>
          <a:bodyPr anchor="t">
            <a:noAutofit/>
          </a:bodyPr>
          <a:lstStyle>
            <a:lvl1pPr>
              <a:defRPr sz="4000">
                <a:solidFill>
                  <a:schemeClr val="bg1"/>
                </a:solidFill>
              </a:defRPr>
            </a:lvl1pPr>
          </a:lstStyle>
          <a:p>
            <a:r>
              <a:rPr lang="en-US" dirty="0" smtClean="0"/>
              <a:t>Quote or question</a:t>
            </a:r>
            <a:endParaRPr lang="en-US" dirty="0"/>
          </a:p>
        </p:txBody>
      </p:sp>
      <p:sp>
        <p:nvSpPr>
          <p:cNvPr id="13" name="Text Placeholder 3"/>
          <p:cNvSpPr>
            <a:spLocks noGrp="1"/>
          </p:cNvSpPr>
          <p:nvPr>
            <p:ph type="body" sz="half" idx="2" hasCustomPrompt="1"/>
          </p:nvPr>
        </p:nvSpPr>
        <p:spPr>
          <a:xfrm>
            <a:off x="919630" y="3414687"/>
            <a:ext cx="10419160" cy="619431"/>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Further Information</a:t>
            </a:r>
          </a:p>
        </p:txBody>
      </p:sp>
      <p:sp>
        <p:nvSpPr>
          <p:cNvPr id="5"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8" name="TextBox 7"/>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ext uri="{BB962C8B-B14F-4D97-AF65-F5344CB8AC3E}">
        <p14:creationId xmlns:p14="http://schemas.microsoft.com/office/powerpoint/2010/main" val="17916195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376767" y="1376365"/>
            <a:ext cx="11440584" cy="4616449"/>
          </a:xfrm>
        </p:spPr>
        <p:txBody>
          <a:bodyPr>
            <a:normAutofit/>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400">
                <a:solidFill>
                  <a:srgbClr val="595959"/>
                </a:solidFill>
              </a:defRPr>
            </a:lvl4pPr>
            <a:lvl5pPr>
              <a:defRPr sz="24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6"/>
          <p:cNvSpPr>
            <a:spLocks noGrp="1"/>
          </p:cNvSpPr>
          <p:nvPr>
            <p:ph type="body" sz="quarter" idx="14" hasCustomPrompt="1"/>
          </p:nvPr>
        </p:nvSpPr>
        <p:spPr>
          <a:xfrm>
            <a:off x="376767" y="310551"/>
            <a:ext cx="11440584"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5" name="Slide Number Placeholder 1"/>
          <p:cNvSpPr>
            <a:spLocks noGrp="1"/>
          </p:cNvSpPr>
          <p:nvPr>
            <p:ph type="sldNum" sz="quarter" idx="4"/>
          </p:nvPr>
        </p:nvSpPr>
        <p:spPr>
          <a:xfrm>
            <a:off x="198160" y="6356351"/>
            <a:ext cx="27432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371731071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smtClean="0"/>
              <a:t>Click to edit Master title style</a:t>
            </a:r>
            <a:endParaRPr lang="en-GB" noProof="0" dirty="0"/>
          </a:p>
        </p:txBody>
      </p:sp>
      <p:sp>
        <p:nvSpPr>
          <p:cNvPr id="7" name="Text Placeholder 6"/>
          <p:cNvSpPr>
            <a:spLocks noGrp="1"/>
          </p:cNvSpPr>
          <p:nvPr>
            <p:ph type="body" sz="quarter" idx="19"/>
          </p:nvPr>
        </p:nvSpPr>
        <p:spPr>
          <a:xfrm>
            <a:off x="190501" y="1700213"/>
            <a:ext cx="8833825" cy="4465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Text Placeholder 2"/>
          <p:cNvSpPr>
            <a:spLocks noGrp="1"/>
          </p:cNvSpPr>
          <p:nvPr>
            <p:ph type="body" sz="quarter" idx="17" hasCustomPrompt="1"/>
          </p:nvPr>
        </p:nvSpPr>
        <p:spPr>
          <a:xfrm>
            <a:off x="190500" y="1376363"/>
            <a:ext cx="11811000" cy="323850"/>
          </a:xfrm>
        </p:spPr>
        <p:txBody>
          <a:bodyPr anchor="t">
            <a:normAutofit/>
          </a:bodyPr>
          <a:lstStyle>
            <a:lvl1pPr marL="0" indent="0">
              <a:buNone/>
              <a:defRPr sz="1200" i="1"/>
            </a:lvl1pPr>
          </a:lstStyle>
          <a:p>
            <a:pPr lvl="0"/>
            <a:r>
              <a:rPr lang="en-US" dirty="0" smtClean="0"/>
              <a:t>Question Text</a:t>
            </a:r>
          </a:p>
        </p:txBody>
      </p:sp>
      <p:sp>
        <p:nvSpPr>
          <p:cNvPr id="6" name="Text Placeholder 2"/>
          <p:cNvSpPr>
            <a:spLocks noGrp="1"/>
          </p:cNvSpPr>
          <p:nvPr>
            <p:ph type="body" sz="quarter" idx="18" hasCustomPrompt="1"/>
          </p:nvPr>
        </p:nvSpPr>
        <p:spPr>
          <a:xfrm>
            <a:off x="190500" y="1016000"/>
            <a:ext cx="11811000" cy="360363"/>
          </a:xfrm>
        </p:spPr>
        <p:txBody>
          <a:bodyPr anchor="ctr">
            <a:noAutofit/>
          </a:bodyPr>
          <a:lstStyle>
            <a:lvl1pPr marL="0" indent="0">
              <a:buNone/>
              <a:defRPr sz="1800" b="0" baseline="0">
                <a:solidFill>
                  <a:schemeClr val="tx1"/>
                </a:solidFill>
              </a:defRPr>
            </a:lvl1pPr>
          </a:lstStyle>
          <a:p>
            <a:pPr lvl="0"/>
            <a:r>
              <a:rPr lang="en-US" dirty="0" smtClean="0"/>
              <a:t>Insert Subtitle Text Here</a:t>
            </a:r>
          </a:p>
        </p:txBody>
      </p:sp>
      <p:sp>
        <p:nvSpPr>
          <p:cNvPr id="3" name="Picture Placeholder 2"/>
          <p:cNvSpPr>
            <a:spLocks noGrp="1"/>
          </p:cNvSpPr>
          <p:nvPr>
            <p:ph type="pic" sz="quarter" idx="23"/>
          </p:nvPr>
        </p:nvSpPr>
        <p:spPr>
          <a:xfrm>
            <a:off x="9023349" y="1700214"/>
            <a:ext cx="3168651" cy="4465637"/>
          </a:xfrm>
          <a:solidFill>
            <a:schemeClr val="bg2">
              <a:lumMod val="20000"/>
              <a:lumOff val="80000"/>
            </a:schemeClr>
          </a:solidFill>
        </p:spPr>
        <p:txBody>
          <a:bodyPr/>
          <a:lstStyle/>
          <a:p>
            <a:r>
              <a:rPr lang="en-US" smtClean="0"/>
              <a:t>Click icon to add picture</a:t>
            </a:r>
            <a:endParaRPr lang="en-GB" dirty="0"/>
          </a:p>
        </p:txBody>
      </p:sp>
      <p:sp>
        <p:nvSpPr>
          <p:cNvPr id="8" name="Slide Number Placeholder 5"/>
          <p:cNvSpPr>
            <a:spLocks noGrp="1"/>
          </p:cNvSpPr>
          <p:nvPr>
            <p:ph type="sldNum" sz="quarter" idx="4"/>
          </p:nvPr>
        </p:nvSpPr>
        <p:spPr>
          <a:xfrm>
            <a:off x="203200" y="6306376"/>
            <a:ext cx="939109" cy="472715"/>
          </a:xfrm>
          <a:prstGeom prst="rect">
            <a:avLst/>
          </a:prstGeom>
        </p:spPr>
        <p:txBody>
          <a:bodyPr vert="horz" lIns="91440" tIns="45720" rIns="91440" bIns="45720" rtlCol="0" anchor="ctr"/>
          <a:lstStyle>
            <a:lvl1pPr algn="l">
              <a:defRPr sz="1200" b="0">
                <a:solidFill>
                  <a:schemeClr val="tx1"/>
                </a:solidFill>
                <a:latin typeface="+mj-lt"/>
              </a:defRPr>
            </a:lvl1pPr>
          </a:lstStyle>
          <a:p>
            <a:fld id="{8F5610C8-4100-4700-A695-ED7D190A45BE}" type="slidenum">
              <a:rPr lang="en-GB" smtClean="0">
                <a:solidFill>
                  <a:srgbClr val="6D6F71"/>
                </a:solidFill>
              </a:rPr>
              <a:pPr/>
              <a:t>‹#›</a:t>
            </a:fld>
            <a:endParaRPr lang="en-GB" dirty="0">
              <a:solidFill>
                <a:srgbClr val="6D6F71"/>
              </a:solidFill>
            </a:endParaRPr>
          </a:p>
        </p:txBody>
      </p:sp>
    </p:spTree>
    <p:extLst>
      <p:ext uri="{BB962C8B-B14F-4D97-AF65-F5344CB8AC3E}">
        <p14:creationId xmlns:p14="http://schemas.microsoft.com/office/powerpoint/2010/main" val="277144390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ull picture small">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376767" y="1312863"/>
            <a:ext cx="11440584" cy="4705350"/>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a:p>
        </p:txBody>
      </p:sp>
      <p:sp>
        <p:nvSpPr>
          <p:cNvPr id="11" name="Text Placeholder 6"/>
          <p:cNvSpPr>
            <a:spLocks noGrp="1"/>
          </p:cNvSpPr>
          <p:nvPr>
            <p:ph type="body" sz="quarter" idx="24" hasCustomPrompt="1"/>
          </p:nvPr>
        </p:nvSpPr>
        <p:spPr>
          <a:xfrm>
            <a:off x="376767" y="310551"/>
            <a:ext cx="11440584"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5" name="Slide Number Placeholder 1"/>
          <p:cNvSpPr>
            <a:spLocks noGrp="1"/>
          </p:cNvSpPr>
          <p:nvPr>
            <p:ph type="sldNum" sz="quarter" idx="4"/>
          </p:nvPr>
        </p:nvSpPr>
        <p:spPr>
          <a:xfrm>
            <a:off x="198160" y="6356351"/>
            <a:ext cx="27432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0825856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067425"/>
          </a:xfrm>
        </p:spPr>
        <p:txBody>
          <a:bodyPr/>
          <a:lstStyle>
            <a:lvl1pPr marL="0" indent="0">
              <a:buNone/>
              <a:defRPr baseline="0"/>
            </a:lvl1pPr>
          </a:lstStyle>
          <a:p>
            <a:r>
              <a:rPr lang="en-US" dirty="0" smtClean="0"/>
              <a:t>Full page photo </a:t>
            </a:r>
            <a:r>
              <a:rPr lang="mr-IN" dirty="0" smtClean="0"/>
              <a:t>–</a:t>
            </a:r>
            <a:r>
              <a:rPr lang="en-US" dirty="0" smtClean="0"/>
              <a:t> to insert photo, click image icon below</a:t>
            </a:r>
            <a:endParaRPr lang="en-US" dirty="0"/>
          </a:p>
        </p:txBody>
      </p:sp>
      <p:sp>
        <p:nvSpPr>
          <p:cNvPr id="6" name="Text Placeholder 2"/>
          <p:cNvSpPr>
            <a:spLocks noGrp="1"/>
          </p:cNvSpPr>
          <p:nvPr>
            <p:ph type="body" sz="quarter" idx="11" hasCustomPrompt="1"/>
          </p:nvPr>
        </p:nvSpPr>
        <p:spPr>
          <a:xfrm>
            <a:off x="382588" y="4525963"/>
            <a:ext cx="7742237" cy="868997"/>
          </a:xfrm>
        </p:spPr>
        <p:txBody>
          <a:bodyPr/>
          <a:lstStyle>
            <a:lvl1pPr>
              <a:defRPr i="0" baseline="0">
                <a:solidFill>
                  <a:schemeClr val="tx1"/>
                </a:solidFill>
                <a:latin typeface="Trebuchet MS" charset="0"/>
                <a:ea typeface="Trebuchet MS" charset="0"/>
                <a:cs typeface="Trebuchet MS" charset="0"/>
              </a:defRPr>
            </a:lvl1pPr>
          </a:lstStyle>
          <a:p>
            <a:pPr lvl="0"/>
            <a:r>
              <a:rPr lang="en-US" i="0" dirty="0" smtClean="0"/>
              <a:t>Page text - </a:t>
            </a:r>
            <a:r>
              <a:rPr lang="en-US" dirty="0" smtClean="0"/>
              <a:t>add white box as text background at 37% transparency</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14"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
        <p:nvSpPr>
          <p:cNvPr id="10" name="TextBox 9"/>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300" y="2324750"/>
            <a:ext cx="10314708" cy="646331"/>
          </a:xfrm>
        </p:spPr>
        <p:txBody>
          <a:bodyPr>
            <a:spAutoFit/>
          </a:bodyPr>
          <a:lstStyle>
            <a:lvl1pPr>
              <a:defRPr sz="4000">
                <a:solidFill>
                  <a:schemeClr val="tx1"/>
                </a:solidFill>
              </a:defRPr>
            </a:lvl1pPr>
          </a:lstStyle>
          <a:p>
            <a:r>
              <a:rPr lang="en-US" dirty="0" smtClean="0"/>
              <a:t>Section</a:t>
            </a:r>
            <a:endParaRPr lang="en-US" dirty="0"/>
          </a:p>
        </p:txBody>
      </p:sp>
      <p:sp>
        <p:nvSpPr>
          <p:cNvPr id="3" name="Text Placeholder 2"/>
          <p:cNvSpPr>
            <a:spLocks noGrp="1"/>
          </p:cNvSpPr>
          <p:nvPr>
            <p:ph type="body" idx="1" hasCustomPrompt="1"/>
          </p:nvPr>
        </p:nvSpPr>
        <p:spPr>
          <a:xfrm>
            <a:off x="1027860" y="3272982"/>
            <a:ext cx="10310930" cy="398065"/>
          </a:xfrm>
        </p:spPr>
        <p:txBody>
          <a:bodyPr anchor="t"/>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11" name="Rectangle 10"/>
          <p:cNvSpPr/>
          <p:nvPr/>
        </p:nvSpPr>
        <p:spPr>
          <a:xfrm>
            <a:off x="0" y="2628900"/>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20"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
        <p:nvSpPr>
          <p:cNvPr id="12" name="TextBox 11"/>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6" name="Rectangle 5"/>
          <p:cNvSpPr/>
          <p:nvPr/>
        </p:nvSpPr>
        <p:spPr>
          <a:xfrm>
            <a:off x="0" y="0"/>
            <a:ext cx="12192000" cy="60671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1003300" y="2329299"/>
            <a:ext cx="10335490" cy="586432"/>
          </a:xfrm>
        </p:spPr>
        <p:txBody>
          <a:bodyPr>
            <a:noAutofit/>
          </a:bodyPr>
          <a:lstStyle>
            <a:lvl1pPr>
              <a:defRPr sz="4000">
                <a:solidFill>
                  <a:schemeClr val="bg1"/>
                </a:solidFill>
              </a:defRPr>
            </a:lvl1pPr>
          </a:lstStyle>
          <a:p>
            <a:r>
              <a:rPr lang="en-US" dirty="0" smtClean="0"/>
              <a:t>Section</a:t>
            </a:r>
            <a:endParaRPr lang="en-US" dirty="0"/>
          </a:p>
        </p:txBody>
      </p:sp>
      <p:sp>
        <p:nvSpPr>
          <p:cNvPr id="14"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8"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ectangle 4"/>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2701"/>
            <a:ext cx="12192000" cy="607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3299" y="2329299"/>
            <a:ext cx="10335491" cy="586432"/>
          </a:xfrm>
        </p:spPr>
        <p:txBody>
          <a:bodyPr>
            <a:noAutofit/>
          </a:bodyPr>
          <a:lstStyle>
            <a:lvl1pPr>
              <a:defRPr sz="4000">
                <a:solidFill>
                  <a:schemeClr val="bg1"/>
                </a:solidFill>
              </a:defRPr>
            </a:lvl1pPr>
          </a:lstStyle>
          <a:p>
            <a:r>
              <a:rPr lang="en-US" dirty="0" smtClean="0"/>
              <a:t>Section</a:t>
            </a:r>
            <a:endParaRPr lang="en-US" dirty="0"/>
          </a:p>
        </p:txBody>
      </p:sp>
      <p:sp>
        <p:nvSpPr>
          <p:cNvPr id="21"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7"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smtClean="0"/>
              <a:t>Quote or statement</a:t>
            </a:r>
            <a:endParaRPr lang="en-US" dirty="0"/>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smtClean="0">
                <a:solidFill>
                  <a:schemeClr val="bg1">
                    <a:lumMod val="50000"/>
                  </a:schemeClr>
                </a:solidFill>
                <a:latin typeface="Raleway" charset="0"/>
                <a:ea typeface="Raleway" charset="0"/>
                <a:cs typeface="Raleway" charset="0"/>
              </a:rPr>
              <a:t>Photo placeholder</a:t>
            </a:r>
            <a:endParaRPr lang="en-US" sz="2400" dirty="0">
              <a:solidFill>
                <a:schemeClr val="bg1">
                  <a:lumMod val="50000"/>
                </a:schemeClr>
              </a:solidFill>
              <a:latin typeface="Raleway" charset="0"/>
              <a:ea typeface="Raleway" charset="0"/>
              <a:cs typeface="Raleway" charset="0"/>
            </a:endParaRP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5310585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Image Slide Dark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smtClean="0">
                <a:solidFill>
                  <a:schemeClr val="bg1">
                    <a:lumMod val="50000"/>
                  </a:schemeClr>
                </a:solidFill>
                <a:latin typeface="Raleway" charset="0"/>
                <a:ea typeface="Raleway" charset="0"/>
                <a:cs typeface="Raleway" charset="0"/>
              </a:rPr>
              <a:t>Photo placeholder</a:t>
            </a:r>
            <a:endParaRPr lang="en-US" sz="2400" dirty="0">
              <a:solidFill>
                <a:schemeClr val="bg1">
                  <a:lumMod val="50000"/>
                </a:schemeClr>
              </a:solidFill>
              <a:latin typeface="Raleway" charset="0"/>
              <a:ea typeface="Raleway" charset="0"/>
              <a:cs typeface="Raleway" charset="0"/>
            </a:endParaRP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userDrawn="1">
          <p15:clr>
            <a:srgbClr val="FBAE40"/>
          </p15:clr>
        </p15:guide>
        <p15:guide id="2" pos="2880" userDrawn="1">
          <p15:clr>
            <a:srgbClr val="FBAE40"/>
          </p15:clr>
        </p15:guide>
        <p15:guide id="3" pos="7536" userDrawn="1">
          <p15:clr>
            <a:srgbClr val="FBAE40"/>
          </p15:clr>
        </p15:guide>
        <p15:guide id="4" orient="horz" pos="72" userDrawn="1">
          <p15:clr>
            <a:srgbClr val="FBAE40"/>
          </p15:clr>
        </p15:guide>
        <p15:guide id="5" orient="horz" pos="3679" userDrawn="1">
          <p15:clr>
            <a:srgbClr val="FBAE40"/>
          </p15:clr>
        </p15:guide>
        <p15:guide id="6" pos="303" userDrawn="1">
          <p15:clr>
            <a:srgbClr val="FBAE40"/>
          </p15:clr>
        </p15:guide>
        <p15:guide id="7" pos="2254" userDrawn="1">
          <p15:clr>
            <a:srgbClr val="FBAE40"/>
          </p15:clr>
        </p15:guide>
        <p15:guide id="8" orient="horz" pos="526" userDrawn="1">
          <p15:clr>
            <a:srgbClr val="FBAE40"/>
          </p15:clr>
        </p15:guide>
        <p15:guide id="9" orient="horz" pos="2292" userDrawn="1">
          <p15:clr>
            <a:srgbClr val="FBAE40"/>
          </p15:clr>
        </p15:guide>
        <p15:guide id="10" orient="horz" pos="2440" userDrawn="1">
          <p15:clr>
            <a:srgbClr val="FBAE40"/>
          </p15:clr>
        </p15:guide>
        <p15:guide id="11" orient="horz" pos="33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Image Slide Red">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smtClean="0">
                <a:solidFill>
                  <a:schemeClr val="bg1">
                    <a:lumMod val="50000"/>
                  </a:schemeClr>
                </a:solidFill>
                <a:latin typeface="Raleway" charset="0"/>
                <a:ea typeface="Raleway" charset="0"/>
                <a:cs typeface="Raleway" charset="0"/>
              </a:rPr>
              <a:t>Photo placeholder</a:t>
            </a:r>
            <a:endParaRPr lang="en-US" sz="2400" dirty="0">
              <a:solidFill>
                <a:schemeClr val="bg1">
                  <a:lumMod val="50000"/>
                </a:schemeClr>
              </a:solidFill>
              <a:latin typeface="Raleway" charset="0"/>
              <a:ea typeface="Raleway" charset="0"/>
              <a:cs typeface="Raleway" charset="0"/>
            </a:endParaRP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2332131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43242"/>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2" name="Title Placeholder 1"/>
          <p:cNvSpPr>
            <a:spLocks noGrp="1"/>
          </p:cNvSpPr>
          <p:nvPr>
            <p:ph type="title"/>
          </p:nvPr>
        </p:nvSpPr>
        <p:spPr>
          <a:xfrm>
            <a:off x="838200" y="476061"/>
            <a:ext cx="10515600" cy="590931"/>
          </a:xfrm>
          <a:prstGeom prst="rect">
            <a:avLst/>
          </a:prstGeom>
        </p:spPr>
        <p:txBody>
          <a:bodyPr vert="horz" lIns="91440" tIns="45720" rIns="91440" bIns="45720" rtlCol="0" anchor="ctr"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210320"/>
            <a:ext cx="10515600" cy="4260381"/>
          </a:xfrm>
          <a:prstGeom prst="rect">
            <a:avLst/>
          </a:prstGeom>
        </p:spPr>
        <p:txBody>
          <a:bodyPr vert="horz" lIns="91440" tIns="45720" rIns="91440" bIns="45720" rtlCol="0">
            <a:normAutofit/>
          </a:bodyPr>
          <a:lstStyle/>
          <a:p>
            <a:pPr lvl="0"/>
            <a:r>
              <a:rPr lang="en-US" dirty="0" smtClean="0"/>
              <a:t>Description</a:t>
            </a:r>
          </a:p>
        </p:txBody>
      </p:sp>
      <p:sp>
        <p:nvSpPr>
          <p:cNvPr id="4" name="TextBox 3"/>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sp>
        <p:nvSpPr>
          <p:cNvPr id="9"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10" name="Picture 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ext uri="{BB962C8B-B14F-4D97-AF65-F5344CB8AC3E}">
        <p14:creationId xmlns:p14="http://schemas.microsoft.com/office/powerpoint/2010/main" val="15579302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5" r:id="rId3"/>
    <p:sldLayoutId id="2147483694" r:id="rId4"/>
    <p:sldLayoutId id="2147483695" r:id="rId5"/>
    <p:sldLayoutId id="2147483696" r:id="rId6"/>
    <p:sldLayoutId id="2147483711" r:id="rId7"/>
    <p:sldLayoutId id="2147483698" r:id="rId8"/>
    <p:sldLayoutId id="2147483712" r:id="rId9"/>
    <p:sldLayoutId id="2147483713" r:id="rId10"/>
    <p:sldLayoutId id="2147483714" r:id="rId11"/>
    <p:sldLayoutId id="2147483715" r:id="rId12"/>
    <p:sldLayoutId id="2147483693" r:id="rId13"/>
    <p:sldLayoutId id="2147483706" r:id="rId14"/>
    <p:sldLayoutId id="2147483708" r:id="rId15"/>
    <p:sldLayoutId id="2147483710" r:id="rId16"/>
    <p:sldLayoutId id="2147483709" r:id="rId17"/>
    <p:sldLayoutId id="2147483700" r:id="rId18"/>
    <p:sldLayoutId id="2147483704" r:id="rId19"/>
    <p:sldLayoutId id="2147483701" r:id="rId20"/>
    <p:sldLayoutId id="2147483702" r:id="rId21"/>
    <p:sldLayoutId id="2147483703" r:id="rId22"/>
    <p:sldLayoutId id="2147483707" r:id="rId23"/>
    <p:sldLayoutId id="2147483717" r:id="rId24"/>
    <p:sldLayoutId id="2147483718" r:id="rId25"/>
    <p:sldLayoutId id="2147483720" r:id="rId2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p:titleStyle>
    <p:bodyStyle>
      <a:lvl1pPr marL="0" indent="0" algn="l" defTabSz="914400" rtl="0" eaLnBrk="1" latinLnBrk="0" hangingPunct="1">
        <a:lnSpc>
          <a:spcPct val="90000"/>
        </a:lnSpc>
        <a:spcBef>
          <a:spcPts val="1000"/>
        </a:spcBef>
        <a:buFont typeface="Arial"/>
        <a:buNone/>
        <a:defRPr sz="24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914400" indent="0" algn="l" defTabSz="914400" rtl="0" eaLnBrk="1" latinLnBrk="0" hangingPunct="1">
        <a:lnSpc>
          <a:spcPct val="90000"/>
        </a:lnSpc>
        <a:spcBef>
          <a:spcPts val="500"/>
        </a:spcBef>
        <a:buFont typeface="Arial"/>
        <a:buNone/>
        <a:defRPr sz="16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371600" indent="0" algn="l" defTabSz="914400" rtl="0" eaLnBrk="1" latinLnBrk="0" hangingPunct="1">
        <a:lnSpc>
          <a:spcPct val="90000"/>
        </a:lnSpc>
        <a:spcBef>
          <a:spcPts val="500"/>
        </a:spcBef>
        <a:buFont typeface="Arial"/>
        <a:buNone/>
        <a:defRPr sz="14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828800" indent="0" algn="l" defTabSz="914400" rtl="0" eaLnBrk="1" latinLnBrk="0" hangingPunct="1">
        <a:lnSpc>
          <a:spcPct val="90000"/>
        </a:lnSpc>
        <a:spcBef>
          <a:spcPts val="500"/>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userDrawn="1">
          <p15:clr>
            <a:srgbClr val="F26B43"/>
          </p15:clr>
        </p15:guide>
        <p15:guide id="2" orient="horz" pos="299" userDrawn="1">
          <p15:clr>
            <a:srgbClr val="F26B43"/>
          </p15:clr>
        </p15:guide>
        <p15:guide id="3" orient="horz" pos="4181" userDrawn="1">
          <p15:clr>
            <a:srgbClr val="F26B43"/>
          </p15:clr>
        </p15:guide>
        <p15:guide id="4" pos="139" userDrawn="1">
          <p15:clr>
            <a:srgbClr val="F26B43"/>
          </p15:clr>
        </p15:guide>
        <p15:guide id="5" orient="horz" pos="4005" userDrawn="1">
          <p15:clr>
            <a:srgbClr val="F26B43"/>
          </p15:clr>
        </p15:guide>
        <p15:guide id="6" orient="horz" pos="757" userDrawn="1">
          <p15:clr>
            <a:srgbClr val="F26B43"/>
          </p15:clr>
        </p15:guide>
        <p15:guide id="7"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chart" Target="../charts/chart19.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299" y="2307407"/>
            <a:ext cx="7397683" cy="757130"/>
          </a:xfrm>
        </p:spPr>
        <p:txBody>
          <a:bodyPr/>
          <a:lstStyle/>
          <a:p>
            <a:r>
              <a:rPr lang="en-GB" sz="4800" dirty="0" smtClean="0"/>
              <a:t>GCA – Annual Survey 2019</a:t>
            </a:r>
            <a:endParaRPr lang="en-US" sz="4800" dirty="0"/>
          </a:p>
        </p:txBody>
      </p:sp>
      <p:sp>
        <p:nvSpPr>
          <p:cNvPr id="4" name="Text Placeholder 3"/>
          <p:cNvSpPr>
            <a:spLocks noGrp="1"/>
          </p:cNvSpPr>
          <p:nvPr>
            <p:ph type="body" idx="10"/>
          </p:nvPr>
        </p:nvSpPr>
        <p:spPr>
          <a:xfrm>
            <a:off x="1003300" y="4898572"/>
            <a:ext cx="7397683" cy="1077138"/>
          </a:xfrm>
        </p:spPr>
        <p:txBody>
          <a:bodyPr>
            <a:normAutofit fontScale="92500" lnSpcReduction="20000"/>
          </a:bodyPr>
          <a:lstStyle/>
          <a:p>
            <a:r>
              <a:rPr lang="en-GB" dirty="0" smtClean="0"/>
              <a:t>Gavin Ellison,</a:t>
            </a:r>
          </a:p>
          <a:p>
            <a:r>
              <a:rPr lang="en-GB" b="1" dirty="0" smtClean="0"/>
              <a:t>Research Director, Public Sector &amp; </a:t>
            </a:r>
            <a:r>
              <a:rPr lang="en-GB" b="1" dirty="0" err="1" smtClean="0"/>
              <a:t>NfP</a:t>
            </a:r>
            <a:r>
              <a:rPr lang="en-GB" b="1" dirty="0" smtClean="0"/>
              <a:t> </a:t>
            </a:r>
          </a:p>
          <a:p>
            <a:r>
              <a:rPr lang="en-GB" dirty="0" smtClean="0"/>
              <a:t>gavin.ellison@yougov.com</a:t>
            </a:r>
            <a:endParaRPr lang="en-US" dirty="0"/>
          </a:p>
        </p:txBody>
      </p:sp>
    </p:spTree>
    <p:extLst>
      <p:ext uri="{BB962C8B-B14F-4D97-AF65-F5344CB8AC3E}">
        <p14:creationId xmlns:p14="http://schemas.microsoft.com/office/powerpoint/2010/main" val="1194806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extLst>
              <p:ext uri="{D42A27DB-BD31-4B8C-83A1-F6EECF244321}">
                <p14:modId xmlns:p14="http://schemas.microsoft.com/office/powerpoint/2010/main" val="2407214604"/>
              </p:ext>
            </p:extLst>
          </p:nvPr>
        </p:nvGraphicFramePr>
        <p:xfrm>
          <a:off x="1169712" y="2259422"/>
          <a:ext cx="3323231" cy="244765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4294967295"/>
          </p:nvPr>
        </p:nvSpPr>
        <p:spPr>
          <a:xfrm>
            <a:off x="576189" y="159303"/>
            <a:ext cx="8580438" cy="487237"/>
          </a:xfrm>
          <a:prstGeom prst="rect">
            <a:avLst/>
          </a:prstGeom>
        </p:spPr>
        <p:txBody>
          <a:bodyPr>
            <a:noAutofit/>
          </a:bodyPr>
          <a:lstStyle/>
          <a:p>
            <a:r>
              <a:rPr lang="en-GB" sz="3200" dirty="0">
                <a:solidFill>
                  <a:schemeClr val="tx1">
                    <a:lumMod val="50000"/>
                  </a:schemeClr>
                </a:solidFill>
              </a:rPr>
              <a:t>Have you received any training on the Code?</a:t>
            </a:r>
          </a:p>
        </p:txBody>
      </p:sp>
      <p:sp>
        <p:nvSpPr>
          <p:cNvPr id="13" name="Rectangle 12"/>
          <p:cNvSpPr/>
          <p:nvPr/>
        </p:nvSpPr>
        <p:spPr>
          <a:xfrm>
            <a:off x="10013576" y="-8239"/>
            <a:ext cx="2178424" cy="35508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sp>
        <p:nvSpPr>
          <p:cNvPr id="33" name="Rectangle 32"/>
          <p:cNvSpPr/>
          <p:nvPr/>
        </p:nvSpPr>
        <p:spPr>
          <a:xfrm>
            <a:off x="3558410" y="937288"/>
            <a:ext cx="3531832" cy="4607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862" b="1" i="0" u="none" strike="noStrike" kern="1200" spc="0" baseline="0">
                <a:solidFill>
                  <a:srgbClr val="6D6F71">
                    <a:lumMod val="50000"/>
                  </a:srgbClr>
                </a:solidFill>
                <a:latin typeface="+mn-lt"/>
                <a:ea typeface="+mn-ea"/>
                <a:cs typeface="+mn-cs"/>
              </a:defRPr>
            </a:pPr>
            <a:endParaRPr lang="en-GB" sz="1862" b="1" dirty="0">
              <a:solidFill>
                <a:schemeClr val="tx1">
                  <a:lumMod val="50000"/>
                </a:schemeClr>
              </a:solidFill>
            </a:endParaRPr>
          </a:p>
        </p:txBody>
      </p:sp>
      <p:graphicFrame>
        <p:nvGraphicFramePr>
          <p:cNvPr id="38" name="Chart 37"/>
          <p:cNvGraphicFramePr/>
          <p:nvPr>
            <p:extLst>
              <p:ext uri="{D42A27DB-BD31-4B8C-83A1-F6EECF244321}">
                <p14:modId xmlns:p14="http://schemas.microsoft.com/office/powerpoint/2010/main" val="1295167156"/>
              </p:ext>
            </p:extLst>
          </p:nvPr>
        </p:nvGraphicFramePr>
        <p:xfrm>
          <a:off x="486871" y="891391"/>
          <a:ext cx="4688912" cy="5183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968698149"/>
              </p:ext>
            </p:extLst>
          </p:nvPr>
        </p:nvGraphicFramePr>
        <p:xfrm>
          <a:off x="6904797" y="646540"/>
          <a:ext cx="4325615" cy="507861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6873215" y="706931"/>
            <a:ext cx="2162809" cy="4607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tx1">
                  <a:lumMod val="50000"/>
                </a:schemeClr>
              </a:solidFill>
            </a:endParaRPr>
          </a:p>
          <a:p>
            <a:pPr algn="ctr"/>
            <a:r>
              <a:rPr lang="en-GB" b="1" dirty="0">
                <a:solidFill>
                  <a:schemeClr val="tx1">
                    <a:lumMod val="50000"/>
                  </a:schemeClr>
                </a:solidFill>
              </a:rPr>
              <a:t>By supplier size</a:t>
            </a:r>
          </a:p>
        </p:txBody>
      </p:sp>
      <p:sp>
        <p:nvSpPr>
          <p:cNvPr id="22" name="Rectangle 21"/>
          <p:cNvSpPr/>
          <p:nvPr/>
        </p:nvSpPr>
        <p:spPr>
          <a:xfrm>
            <a:off x="4990305" y="1285159"/>
            <a:ext cx="651251" cy="4607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B050"/>
                </a:solidFill>
              </a:rPr>
              <a:t>Yes</a:t>
            </a:r>
          </a:p>
        </p:txBody>
      </p:sp>
      <p:grpSp>
        <p:nvGrpSpPr>
          <p:cNvPr id="11" name="Group 10"/>
          <p:cNvGrpSpPr/>
          <p:nvPr/>
        </p:nvGrpSpPr>
        <p:grpSpPr>
          <a:xfrm>
            <a:off x="3012942" y="1507960"/>
            <a:ext cx="3711729" cy="824880"/>
            <a:chOff x="3236029" y="3828517"/>
            <a:chExt cx="1578323" cy="1204957"/>
          </a:xfrm>
        </p:grpSpPr>
        <p:sp>
          <p:nvSpPr>
            <p:cNvPr id="12" name="Right Arrow 11"/>
            <p:cNvSpPr/>
            <p:nvPr/>
          </p:nvSpPr>
          <p:spPr>
            <a:xfrm>
              <a:off x="3263352" y="3919866"/>
              <a:ext cx="1551000" cy="1062332"/>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14" name="Rectangle 13"/>
            <p:cNvSpPr/>
            <p:nvPr/>
          </p:nvSpPr>
          <p:spPr>
            <a:xfrm>
              <a:off x="3236029" y="3828517"/>
              <a:ext cx="1419044" cy="1204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chemeClr val="bg1"/>
                </a:solidFill>
              </a:endParaRPr>
            </a:p>
          </p:txBody>
        </p:sp>
      </p:grpSp>
    </p:spTree>
    <p:extLst>
      <p:ext uri="{BB962C8B-B14F-4D97-AF65-F5344CB8AC3E}">
        <p14:creationId xmlns:p14="http://schemas.microsoft.com/office/powerpoint/2010/main" val="11148337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Experience of issues</a:t>
            </a:r>
            <a:endParaRPr lang="en-GB" dirty="0"/>
          </a:p>
        </p:txBody>
      </p:sp>
      <p:pic>
        <p:nvPicPr>
          <p:cNvPr id="4" name="Picture 3" descr="Free stock photo of aroma, aromatic, assort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0"/>
            <a:ext cx="7848600" cy="6858000"/>
          </a:xfrm>
          <a:prstGeom prst="rect">
            <a:avLst/>
          </a:prstGeom>
        </p:spPr>
      </p:pic>
    </p:spTree>
    <p:extLst>
      <p:ext uri="{BB962C8B-B14F-4D97-AF65-F5344CB8AC3E}">
        <p14:creationId xmlns:p14="http://schemas.microsoft.com/office/powerpoint/2010/main" val="242605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13576" y="0"/>
            <a:ext cx="2178424" cy="33309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84033">
              <a:defRPr/>
            </a:pPr>
            <a:r>
              <a:rPr lang="en-GB" sz="1400" b="1" dirty="0">
                <a:solidFill>
                  <a:srgbClr val="FFFFFF"/>
                </a:solidFill>
                <a:latin typeface="Calibri"/>
              </a:rPr>
              <a:t>Direct suppliers</a:t>
            </a:r>
          </a:p>
        </p:txBody>
      </p:sp>
      <p:sp>
        <p:nvSpPr>
          <p:cNvPr id="19" name="Title 1"/>
          <p:cNvSpPr>
            <a:spLocks noGrp="1"/>
          </p:cNvSpPr>
          <p:nvPr>
            <p:ph type="title"/>
          </p:nvPr>
        </p:nvSpPr>
        <p:spPr>
          <a:xfrm>
            <a:off x="591672" y="92434"/>
            <a:ext cx="10515600" cy="424732"/>
          </a:xfrm>
        </p:spPr>
        <p:txBody>
          <a:bodyPr/>
          <a:lstStyle/>
          <a:p>
            <a:r>
              <a:rPr lang="en-GB" sz="2400" dirty="0" smtClean="0"/>
              <a:t>Issues experienced </a:t>
            </a:r>
            <a:r>
              <a:rPr lang="en-GB" sz="2400" dirty="0"/>
              <a:t>in the past 12 months? (in </a:t>
            </a:r>
            <a:r>
              <a:rPr lang="en-GB" sz="2400" dirty="0" smtClean="0"/>
              <a:t>Code language)</a:t>
            </a:r>
            <a:endParaRPr lang="en-GB" sz="2400" dirty="0"/>
          </a:p>
        </p:txBody>
      </p:sp>
      <p:graphicFrame>
        <p:nvGraphicFramePr>
          <p:cNvPr id="6" name="Chart 5"/>
          <p:cNvGraphicFramePr/>
          <p:nvPr>
            <p:extLst>
              <p:ext uri="{D42A27DB-BD31-4B8C-83A1-F6EECF244321}">
                <p14:modId xmlns:p14="http://schemas.microsoft.com/office/powerpoint/2010/main" val="1423623746"/>
              </p:ext>
            </p:extLst>
          </p:nvPr>
        </p:nvGraphicFramePr>
        <p:xfrm>
          <a:off x="353367" y="624976"/>
          <a:ext cx="9081247" cy="6127515"/>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1"/>
          <p:cNvSpPr/>
          <p:nvPr/>
        </p:nvSpPr>
        <p:spPr>
          <a:xfrm>
            <a:off x="9545935" y="1577591"/>
            <a:ext cx="2130250" cy="353702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Among those who only had one </a:t>
            </a:r>
            <a:r>
              <a:rPr lang="en-GB" dirty="0" smtClean="0"/>
              <a:t>type of issue (20%) – </a:t>
            </a:r>
            <a:r>
              <a:rPr lang="en-GB" dirty="0"/>
              <a:t>it was delay in payments (25%) ahead of compensation for forecasting (18%) and de-listing duties (16%).</a:t>
            </a:r>
          </a:p>
        </p:txBody>
      </p:sp>
    </p:spTree>
    <p:extLst>
      <p:ext uri="{BB962C8B-B14F-4D97-AF65-F5344CB8AC3E}">
        <p14:creationId xmlns:p14="http://schemas.microsoft.com/office/powerpoint/2010/main" val="36705089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018060" y="1"/>
            <a:ext cx="2178424" cy="30479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84033">
              <a:defRPr/>
            </a:pPr>
            <a:r>
              <a:rPr lang="en-GB" sz="1400" b="1" dirty="0">
                <a:solidFill>
                  <a:srgbClr val="FFFFFF"/>
                </a:solidFill>
                <a:latin typeface="Calibri"/>
              </a:rPr>
              <a:t>Direct suppliers</a:t>
            </a:r>
          </a:p>
        </p:txBody>
      </p:sp>
      <p:sp>
        <p:nvSpPr>
          <p:cNvPr id="9" name="Title 1"/>
          <p:cNvSpPr>
            <a:spLocks noGrp="1"/>
          </p:cNvSpPr>
          <p:nvPr>
            <p:ph type="title"/>
          </p:nvPr>
        </p:nvSpPr>
        <p:spPr>
          <a:xfrm>
            <a:off x="591672" y="92434"/>
            <a:ext cx="10515600" cy="424732"/>
          </a:xfrm>
        </p:spPr>
        <p:txBody>
          <a:bodyPr/>
          <a:lstStyle/>
          <a:p>
            <a:r>
              <a:rPr lang="en-GB" sz="2400" dirty="0" smtClean="0"/>
              <a:t>Issues experienced </a:t>
            </a:r>
            <a:r>
              <a:rPr lang="en-GB" sz="2400" dirty="0"/>
              <a:t>in the past 12 months? (in </a:t>
            </a:r>
            <a:r>
              <a:rPr lang="en-GB" sz="2400" dirty="0" smtClean="0"/>
              <a:t>supplier language)</a:t>
            </a:r>
            <a:endParaRPr lang="en-GB" sz="2400" dirty="0"/>
          </a:p>
        </p:txBody>
      </p:sp>
      <p:graphicFrame>
        <p:nvGraphicFramePr>
          <p:cNvPr id="6" name="Chart 5"/>
          <p:cNvGraphicFramePr/>
          <p:nvPr>
            <p:extLst>
              <p:ext uri="{D42A27DB-BD31-4B8C-83A1-F6EECF244321}">
                <p14:modId xmlns:p14="http://schemas.microsoft.com/office/powerpoint/2010/main" val="2948645540"/>
              </p:ext>
            </p:extLst>
          </p:nvPr>
        </p:nvGraphicFramePr>
        <p:xfrm>
          <a:off x="916922" y="693257"/>
          <a:ext cx="11191342" cy="596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9847386" y="1909146"/>
            <a:ext cx="2130250" cy="353702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63% had experienced least one of the issues.</a:t>
            </a:r>
          </a:p>
          <a:p>
            <a:pPr algn="ctr"/>
            <a:endParaRPr lang="en-GB" dirty="0"/>
          </a:p>
          <a:p>
            <a:pPr algn="ctr"/>
            <a:r>
              <a:rPr lang="en-GB" dirty="0" smtClean="0"/>
              <a:t>51% only experienced one of the issues listed.</a:t>
            </a:r>
            <a:endParaRPr lang="en-GB" dirty="0"/>
          </a:p>
        </p:txBody>
      </p:sp>
    </p:spTree>
    <p:extLst>
      <p:ext uri="{BB962C8B-B14F-4D97-AF65-F5344CB8AC3E}">
        <p14:creationId xmlns:p14="http://schemas.microsoft.com/office/powerpoint/2010/main" val="17379089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triped Right Arrow 11"/>
          <p:cNvSpPr/>
          <p:nvPr/>
        </p:nvSpPr>
        <p:spPr>
          <a:xfrm rot="19010186">
            <a:off x="2826116" y="2134492"/>
            <a:ext cx="1147836" cy="470263"/>
          </a:xfrm>
          <a:prstGeom prst="stripedRightArrow">
            <a:avLst>
              <a:gd name="adj1" fmla="val 32906"/>
              <a:gd name="adj2" fmla="val 77778"/>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2" name="Group 21"/>
          <p:cNvGrpSpPr/>
          <p:nvPr/>
        </p:nvGrpSpPr>
        <p:grpSpPr>
          <a:xfrm>
            <a:off x="608883" y="2293456"/>
            <a:ext cx="3957714" cy="4403773"/>
            <a:chOff x="2239234" y="1351548"/>
            <a:chExt cx="3587952" cy="4155388"/>
          </a:xfrm>
        </p:grpSpPr>
        <p:graphicFrame>
          <p:nvGraphicFramePr>
            <p:cNvPr id="24" name="Chart 23"/>
            <p:cNvGraphicFramePr/>
            <p:nvPr>
              <p:extLst>
                <p:ext uri="{D42A27DB-BD31-4B8C-83A1-F6EECF244321}">
                  <p14:modId xmlns:p14="http://schemas.microsoft.com/office/powerpoint/2010/main" val="2307161119"/>
                </p:ext>
              </p:extLst>
            </p:nvPr>
          </p:nvGraphicFramePr>
          <p:xfrm>
            <a:off x="2239234" y="1351548"/>
            <a:ext cx="3587952" cy="4155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2203519852"/>
                </p:ext>
              </p:extLst>
            </p:nvPr>
          </p:nvGraphicFramePr>
          <p:xfrm>
            <a:off x="2446813" y="2265848"/>
            <a:ext cx="3172794" cy="2032749"/>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p:nvPr/>
          </p:nvSpPr>
          <p:spPr>
            <a:xfrm>
              <a:off x="3618430" y="2215806"/>
              <a:ext cx="829559" cy="282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lumMod val="50000"/>
                    </a:schemeClr>
                  </a:solidFill>
                </a:rPr>
                <a:t>2018</a:t>
              </a:r>
              <a:endParaRPr lang="en-GB" sz="1600" dirty="0">
                <a:solidFill>
                  <a:schemeClr val="tx1">
                    <a:lumMod val="50000"/>
                  </a:schemeClr>
                </a:solidFill>
              </a:endParaRPr>
            </a:p>
          </p:txBody>
        </p:sp>
      </p:grpSp>
      <p:graphicFrame>
        <p:nvGraphicFramePr>
          <p:cNvPr id="9" name="Chart 8"/>
          <p:cNvGraphicFramePr/>
          <p:nvPr>
            <p:extLst>
              <p:ext uri="{D42A27DB-BD31-4B8C-83A1-F6EECF244321}">
                <p14:modId xmlns:p14="http://schemas.microsoft.com/office/powerpoint/2010/main" val="2517833182"/>
              </p:ext>
            </p:extLst>
          </p:nvPr>
        </p:nvGraphicFramePr>
        <p:xfrm>
          <a:off x="5655499" y="981966"/>
          <a:ext cx="3666798" cy="5503696"/>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10013576" y="1"/>
            <a:ext cx="2178424" cy="3993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sp>
        <p:nvSpPr>
          <p:cNvPr id="17" name="Text Placeholder 2"/>
          <p:cNvSpPr>
            <a:spLocks noGrp="1"/>
          </p:cNvSpPr>
          <p:nvPr>
            <p:ph type="body" sz="quarter" idx="14"/>
          </p:nvPr>
        </p:nvSpPr>
        <p:spPr>
          <a:xfrm>
            <a:off x="447366" y="51088"/>
            <a:ext cx="8580438" cy="690492"/>
          </a:xfrm>
        </p:spPr>
        <p:txBody>
          <a:bodyPr>
            <a:normAutofit/>
          </a:bodyPr>
          <a:lstStyle/>
          <a:p>
            <a:r>
              <a:rPr lang="en-GB" sz="3200" dirty="0"/>
              <a:t>Raising issues with a retailer in the last year</a:t>
            </a:r>
          </a:p>
        </p:txBody>
      </p:sp>
      <p:sp>
        <p:nvSpPr>
          <p:cNvPr id="11" name="Rounded Rectangle 10"/>
          <p:cNvSpPr/>
          <p:nvPr/>
        </p:nvSpPr>
        <p:spPr>
          <a:xfrm>
            <a:off x="2130214" y="1308900"/>
            <a:ext cx="3205275" cy="57273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9</a:t>
            </a:r>
            <a:r>
              <a:rPr lang="en-GB" sz="1200" b="1" dirty="0" smtClean="0"/>
              <a:t>% of micro, 7% of small, 8% of medium, 10% of large direct suppliers </a:t>
            </a:r>
            <a:endParaRPr lang="en-GB" sz="1200" b="1" dirty="0"/>
          </a:p>
        </p:txBody>
      </p:sp>
    </p:spTree>
    <p:extLst>
      <p:ext uri="{BB962C8B-B14F-4D97-AF65-F5344CB8AC3E}">
        <p14:creationId xmlns:p14="http://schemas.microsoft.com/office/powerpoint/2010/main" val="3584972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09" y="169492"/>
            <a:ext cx="9036497" cy="978729"/>
          </a:xfrm>
        </p:spPr>
        <p:txBody>
          <a:bodyPr/>
          <a:lstStyle/>
          <a:p>
            <a:r>
              <a:rPr lang="en-GB" sz="3200" dirty="0"/>
              <a:t>Code-related issues direct suppliers have experienced – by </a:t>
            </a:r>
            <a:r>
              <a:rPr lang="en-GB" sz="3200" dirty="0" smtClean="0"/>
              <a:t>retailer</a:t>
            </a:r>
            <a:endParaRPr lang="en-GB" sz="3200" dirty="0"/>
          </a:p>
        </p:txBody>
      </p:sp>
      <p:sp>
        <p:nvSpPr>
          <p:cNvPr id="9" name="Rectangle 8"/>
          <p:cNvSpPr/>
          <p:nvPr/>
        </p:nvSpPr>
        <p:spPr>
          <a:xfrm>
            <a:off x="1711577" y="6642556"/>
            <a:ext cx="8085566" cy="215444"/>
          </a:xfrm>
          <a:prstGeom prst="rect">
            <a:avLst/>
          </a:prstGeom>
        </p:spPr>
        <p:txBody>
          <a:bodyPr wrap="square">
            <a:spAutoFit/>
          </a:bodyPr>
          <a:lstStyle/>
          <a:p>
            <a:pPr defTabSz="984033">
              <a:defRPr/>
            </a:pPr>
            <a:r>
              <a:rPr lang="en-GB" sz="800" dirty="0">
                <a:solidFill>
                  <a:srgbClr val="6D6F71">
                    <a:lumMod val="50000"/>
                  </a:srgbClr>
                </a:solidFill>
                <a:latin typeface="Calibri"/>
              </a:rPr>
              <a:t>Q6d. And with which retailers have you experienced these issues in the last 12 months? For each issue please tick all retailers you have experienced this with or 'none of these' if none. </a:t>
            </a:r>
          </a:p>
        </p:txBody>
      </p:sp>
      <p:graphicFrame>
        <p:nvGraphicFramePr>
          <p:cNvPr id="4" name="Table 3"/>
          <p:cNvGraphicFramePr>
            <a:graphicFrameLocks noGrp="1"/>
          </p:cNvGraphicFramePr>
          <p:nvPr>
            <p:extLst>
              <p:ext uri="{D42A27DB-BD31-4B8C-83A1-F6EECF244321}">
                <p14:modId xmlns:p14="http://schemas.microsoft.com/office/powerpoint/2010/main" val="2858585676"/>
              </p:ext>
            </p:extLst>
          </p:nvPr>
        </p:nvGraphicFramePr>
        <p:xfrm>
          <a:off x="589497" y="1002719"/>
          <a:ext cx="10001464" cy="4720694"/>
        </p:xfrm>
        <a:graphic>
          <a:graphicData uri="http://schemas.openxmlformats.org/drawingml/2006/table">
            <a:tbl>
              <a:tblPr/>
              <a:tblGrid>
                <a:gridCol w="3433919">
                  <a:extLst>
                    <a:ext uri="{9D8B030D-6E8A-4147-A177-3AD203B41FA5}">
                      <a16:colId xmlns:a16="http://schemas.microsoft.com/office/drawing/2014/main" val="2638410198"/>
                    </a:ext>
                  </a:extLst>
                </a:gridCol>
                <a:gridCol w="543990">
                  <a:extLst>
                    <a:ext uri="{9D8B030D-6E8A-4147-A177-3AD203B41FA5}">
                      <a16:colId xmlns:a16="http://schemas.microsoft.com/office/drawing/2014/main" val="875627269"/>
                    </a:ext>
                  </a:extLst>
                </a:gridCol>
                <a:gridCol w="543990">
                  <a:extLst>
                    <a:ext uri="{9D8B030D-6E8A-4147-A177-3AD203B41FA5}">
                      <a16:colId xmlns:a16="http://schemas.microsoft.com/office/drawing/2014/main" val="745808460"/>
                    </a:ext>
                  </a:extLst>
                </a:gridCol>
                <a:gridCol w="543990">
                  <a:extLst>
                    <a:ext uri="{9D8B030D-6E8A-4147-A177-3AD203B41FA5}">
                      <a16:colId xmlns:a16="http://schemas.microsoft.com/office/drawing/2014/main" val="4287833609"/>
                    </a:ext>
                  </a:extLst>
                </a:gridCol>
                <a:gridCol w="524395">
                  <a:extLst>
                    <a:ext uri="{9D8B030D-6E8A-4147-A177-3AD203B41FA5}">
                      <a16:colId xmlns:a16="http://schemas.microsoft.com/office/drawing/2014/main" val="3123315627"/>
                    </a:ext>
                  </a:extLst>
                </a:gridCol>
                <a:gridCol w="581326">
                  <a:extLst>
                    <a:ext uri="{9D8B030D-6E8A-4147-A177-3AD203B41FA5}">
                      <a16:colId xmlns:a16="http://schemas.microsoft.com/office/drawing/2014/main" val="1688417863"/>
                    </a:ext>
                  </a:extLst>
                </a:gridCol>
                <a:gridCol w="547122">
                  <a:extLst>
                    <a:ext uri="{9D8B030D-6E8A-4147-A177-3AD203B41FA5}">
                      <a16:colId xmlns:a16="http://schemas.microsoft.com/office/drawing/2014/main" val="2054102076"/>
                    </a:ext>
                  </a:extLst>
                </a:gridCol>
                <a:gridCol w="547122">
                  <a:extLst>
                    <a:ext uri="{9D8B030D-6E8A-4147-A177-3AD203B41FA5}">
                      <a16:colId xmlns:a16="http://schemas.microsoft.com/office/drawing/2014/main" val="1569248209"/>
                    </a:ext>
                  </a:extLst>
                </a:gridCol>
                <a:gridCol w="547122">
                  <a:extLst>
                    <a:ext uri="{9D8B030D-6E8A-4147-A177-3AD203B41FA5}">
                      <a16:colId xmlns:a16="http://schemas.microsoft.com/office/drawing/2014/main" val="3531376355"/>
                    </a:ext>
                  </a:extLst>
                </a:gridCol>
                <a:gridCol w="547122">
                  <a:extLst>
                    <a:ext uri="{9D8B030D-6E8A-4147-A177-3AD203B41FA5}">
                      <a16:colId xmlns:a16="http://schemas.microsoft.com/office/drawing/2014/main" val="1142089949"/>
                    </a:ext>
                  </a:extLst>
                </a:gridCol>
                <a:gridCol w="547122">
                  <a:extLst>
                    <a:ext uri="{9D8B030D-6E8A-4147-A177-3AD203B41FA5}">
                      <a16:colId xmlns:a16="http://schemas.microsoft.com/office/drawing/2014/main" val="3302285770"/>
                    </a:ext>
                  </a:extLst>
                </a:gridCol>
                <a:gridCol w="547122">
                  <a:extLst>
                    <a:ext uri="{9D8B030D-6E8A-4147-A177-3AD203B41FA5}">
                      <a16:colId xmlns:a16="http://schemas.microsoft.com/office/drawing/2014/main" val="4085755316"/>
                    </a:ext>
                  </a:extLst>
                </a:gridCol>
                <a:gridCol w="547122">
                  <a:extLst>
                    <a:ext uri="{9D8B030D-6E8A-4147-A177-3AD203B41FA5}">
                      <a16:colId xmlns:a16="http://schemas.microsoft.com/office/drawing/2014/main" val="2205945994"/>
                    </a:ext>
                  </a:extLst>
                </a:gridCol>
              </a:tblGrid>
              <a:tr h="458951">
                <a:tc>
                  <a:txBody>
                    <a:bodyPr/>
                    <a:lstStyle/>
                    <a:p>
                      <a:pPr algn="r" fontAlgn="b"/>
                      <a:endParaRPr lang="en-GB" sz="900" b="0" i="0" u="none" strike="noStrike" dirty="0">
                        <a:solidFill>
                          <a:srgbClr val="000000"/>
                        </a:solidFill>
                        <a:effectLst/>
                        <a:latin typeface="Calibri" panose="020F0502020204030204" pitchFamily="34" charset="0"/>
                      </a:endParaRPr>
                    </a:p>
                  </a:txBody>
                  <a:tcPr marL="8219" marR="8219" marT="8219" marB="0" anchor="b">
                    <a:lnL>
                      <a:noFill/>
                    </a:lnL>
                    <a:lnR>
                      <a:noFill/>
                    </a:lnR>
                    <a:lnT>
                      <a:noFill/>
                    </a:lnT>
                    <a:lnB>
                      <a:noFill/>
                    </a:lnB>
                  </a:tcPr>
                </a:tc>
                <a:tc>
                  <a:txBody>
                    <a:bodyPr/>
                    <a:lstStyle/>
                    <a:p>
                      <a:pPr algn="ctr" fontAlgn="b"/>
                      <a:r>
                        <a:rPr lang="en-GB" sz="800" b="1" i="0" u="none" strike="noStrike" dirty="0" smtClean="0">
                          <a:solidFill>
                            <a:srgbClr val="000000"/>
                          </a:solidFill>
                          <a:effectLst/>
                          <a:latin typeface="Calibri" panose="020F0502020204030204" pitchFamily="34" charset="0"/>
                        </a:rPr>
                        <a:t>Retailer 1</a:t>
                      </a:r>
                      <a:endParaRPr lang="en-GB" sz="800" b="1" i="0" u="none" strike="noStrike" dirty="0">
                        <a:solidFill>
                          <a:srgbClr val="000000"/>
                        </a:solidFill>
                        <a:effectLst/>
                        <a:latin typeface="Calibri" panose="020F0502020204030204" pitchFamily="34" charset="0"/>
                      </a:endParaRPr>
                    </a:p>
                  </a:txBody>
                  <a:tcPr marL="8219" marR="8219" marT="8219" marB="0" anchor="b">
                    <a:lnL>
                      <a:noFill/>
                    </a:lnL>
                    <a:lnR>
                      <a:noFill/>
                    </a:lnR>
                    <a:lnT>
                      <a:noFill/>
                    </a:lnT>
                    <a:lnB>
                      <a:noFill/>
                    </a:lnB>
                  </a:tcPr>
                </a:tc>
                <a:tc>
                  <a:txBody>
                    <a:bodyPr/>
                    <a:lstStyle/>
                    <a:p>
                      <a:pPr algn="ctr" fontAlgn="b"/>
                      <a:r>
                        <a:rPr lang="en-GB" sz="800" b="1" i="0" u="none" strike="noStrike" dirty="0" smtClean="0">
                          <a:solidFill>
                            <a:srgbClr val="000000"/>
                          </a:solidFill>
                          <a:effectLst/>
                          <a:latin typeface="Calibri" panose="020F0502020204030204" pitchFamily="34" charset="0"/>
                        </a:rPr>
                        <a:t>Retailer 2</a:t>
                      </a:r>
                      <a:endParaRPr lang="en-GB" sz="800" b="1" i="0" u="none" strike="noStrike" dirty="0">
                        <a:solidFill>
                          <a:srgbClr val="000000"/>
                        </a:solidFill>
                        <a:effectLst/>
                        <a:latin typeface="Calibri" panose="020F0502020204030204" pitchFamily="34" charset="0"/>
                      </a:endParaRP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3</a:t>
                      </a: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4</a:t>
                      </a:r>
                    </a:p>
                  </a:txBody>
                  <a:tcPr marL="8219" marR="8219" marT="8219" marB="0" anchor="b">
                    <a:lnL>
                      <a:noFill/>
                    </a:lnL>
                    <a:lnR>
                      <a:noFill/>
                    </a:lnR>
                    <a:lnT>
                      <a:noFill/>
                    </a:lnT>
                    <a:lnB>
                      <a:noFill/>
                    </a:lnB>
                  </a:tcPr>
                </a:tc>
                <a:tc>
                  <a:txBody>
                    <a:bodyPr/>
                    <a:lstStyle/>
                    <a:p>
                      <a:pPr algn="ctr" fontAlgn="b"/>
                      <a:r>
                        <a:rPr lang="en-GB" sz="800" b="1" i="0" u="none" strike="noStrike" dirty="0" smtClean="0">
                          <a:solidFill>
                            <a:srgbClr val="000000"/>
                          </a:solidFill>
                          <a:effectLst/>
                          <a:latin typeface="Calibri" panose="020F0502020204030204" pitchFamily="34" charset="0"/>
                        </a:rPr>
                        <a:t>Retailer 5</a:t>
                      </a:r>
                      <a:endParaRPr lang="en-GB" sz="800" b="1" i="0" u="none" strike="noStrike" dirty="0">
                        <a:solidFill>
                          <a:srgbClr val="000000"/>
                        </a:solidFill>
                        <a:effectLst/>
                        <a:latin typeface="Calibri" panose="020F0502020204030204" pitchFamily="34" charset="0"/>
                      </a:endParaRPr>
                    </a:p>
                  </a:txBody>
                  <a:tcPr marL="8219" marR="8219" marT="8219" marB="0" anchor="b">
                    <a:lnL>
                      <a:noFill/>
                    </a:lnL>
                    <a:lnR>
                      <a:noFill/>
                    </a:lnR>
                    <a:lnT>
                      <a:noFill/>
                    </a:lnT>
                    <a:lnB>
                      <a:noFill/>
                    </a:lnB>
                  </a:tcPr>
                </a:tc>
                <a:tc>
                  <a:txBody>
                    <a:bodyPr/>
                    <a:lstStyle/>
                    <a:p>
                      <a:pPr algn="ctr" fontAlgn="b"/>
                      <a:r>
                        <a:rPr lang="en-GB" sz="800" b="1" i="0" u="none" strike="noStrike" dirty="0" smtClean="0">
                          <a:solidFill>
                            <a:srgbClr val="000000"/>
                          </a:solidFill>
                          <a:effectLst/>
                          <a:latin typeface="Calibri" panose="020F0502020204030204" pitchFamily="34" charset="0"/>
                        </a:rPr>
                        <a:t>Retailer 6</a:t>
                      </a:r>
                      <a:endParaRPr lang="en-GB" sz="800" b="1" i="0" u="none" strike="noStrike" dirty="0">
                        <a:solidFill>
                          <a:srgbClr val="000000"/>
                        </a:solidFill>
                        <a:effectLst/>
                        <a:latin typeface="Calibri" panose="020F0502020204030204" pitchFamily="34" charset="0"/>
                      </a:endParaRP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7</a:t>
                      </a: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8</a:t>
                      </a: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9</a:t>
                      </a: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10</a:t>
                      </a: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11</a:t>
                      </a:r>
                    </a:p>
                  </a:txBody>
                  <a:tcPr marL="8219" marR="8219" marT="8219" marB="0" anchor="b">
                    <a:lnL>
                      <a:noFill/>
                    </a:lnL>
                    <a:lnR>
                      <a:noFill/>
                    </a:lnR>
                    <a:lnT>
                      <a:noFill/>
                    </a:lnT>
                    <a:lnB>
                      <a:noFill/>
                    </a:lnB>
                  </a:tcPr>
                </a:tc>
                <a:tc>
                  <a:txBody>
                    <a:bodyPr/>
                    <a:lstStyle/>
                    <a:p>
                      <a:pPr marL="0" marR="0" lvl="0" indent="0" algn="ctr" defTabSz="984033" rtl="0" eaLnBrk="1" fontAlgn="b" latinLnBrk="0" hangingPunct="1">
                        <a:lnSpc>
                          <a:spcPct val="100000"/>
                        </a:lnSpc>
                        <a:spcBef>
                          <a:spcPts val="0"/>
                        </a:spcBef>
                        <a:spcAft>
                          <a:spcPts val="0"/>
                        </a:spcAft>
                        <a:buClrTx/>
                        <a:buSzTx/>
                        <a:buFontTx/>
                        <a:buNone/>
                        <a:tabLst/>
                        <a:defRPr/>
                      </a:pPr>
                      <a:r>
                        <a:rPr lang="en-GB" sz="800" b="1" i="0" u="none" strike="noStrike" dirty="0" smtClean="0">
                          <a:solidFill>
                            <a:srgbClr val="000000"/>
                          </a:solidFill>
                          <a:effectLst/>
                          <a:latin typeface="Calibri" panose="020F0502020204030204" pitchFamily="34" charset="0"/>
                        </a:rPr>
                        <a:t>Retailer 12</a:t>
                      </a:r>
                    </a:p>
                  </a:txBody>
                  <a:tcPr marL="8219" marR="8219" marT="8219" marB="0" anchor="b">
                    <a:lnL>
                      <a:noFill/>
                    </a:lnL>
                    <a:lnR>
                      <a:noFill/>
                    </a:lnR>
                    <a:lnT>
                      <a:noFill/>
                    </a:lnT>
                    <a:lnB>
                      <a:noFill/>
                    </a:lnB>
                  </a:tcPr>
                </a:tc>
                <a:extLst>
                  <a:ext uri="{0D108BD9-81ED-4DB2-BD59-A6C34878D82A}">
                    <a16:rowId xmlns:a16="http://schemas.microsoft.com/office/drawing/2014/main" val="286500855"/>
                  </a:ext>
                </a:extLst>
              </a:tr>
              <a:tr h="341378">
                <a:tc>
                  <a:txBody>
                    <a:bodyPr/>
                    <a:lstStyle/>
                    <a:p>
                      <a:pPr algn="r" fontAlgn="b"/>
                      <a:r>
                        <a:rPr lang="en-GB" sz="900" b="0" i="0" u="none" strike="noStrike" dirty="0">
                          <a:solidFill>
                            <a:srgbClr val="000000"/>
                          </a:solidFill>
                          <a:effectLst/>
                          <a:latin typeface="+mn-lt"/>
                        </a:rPr>
                        <a:t> Incurring significant costs when cause is inaccurate forecasting by the retailer</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10%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8%</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631849910"/>
                  </a:ext>
                </a:extLst>
              </a:tr>
              <a:tr h="341378">
                <a:tc>
                  <a:txBody>
                    <a:bodyPr/>
                    <a:lstStyle/>
                    <a:p>
                      <a:pPr algn="r" fontAlgn="b"/>
                      <a:r>
                        <a:rPr lang="en-GB" sz="900" b="0" i="0" u="none" strike="noStrike" dirty="0">
                          <a:solidFill>
                            <a:srgbClr val="000000"/>
                          </a:solidFill>
                          <a:effectLst/>
                          <a:latin typeface="+mn-lt"/>
                        </a:rPr>
                        <a:t> Inadequate processes and procedures in place to enable invoice discrepancies to be resolved promptly</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8%</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8%</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19909870"/>
                  </a:ext>
                </a:extLst>
              </a:tr>
              <a:tr h="341378">
                <a:tc>
                  <a:txBody>
                    <a:bodyPr/>
                    <a:lstStyle/>
                    <a:p>
                      <a:pPr algn="r" fontAlgn="b"/>
                      <a:r>
                        <a:rPr lang="en-GB" sz="900" b="0" i="0" u="none" strike="noStrike" dirty="0">
                          <a:solidFill>
                            <a:srgbClr val="000000"/>
                          </a:solidFill>
                          <a:effectLst/>
                          <a:latin typeface="+mn-lt"/>
                        </a:rPr>
                        <a:t> De-listing, including significant reduction in volume without giving reasonable notice</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933405032"/>
                  </a:ext>
                </a:extLst>
              </a:tr>
              <a:tr h="341378">
                <a:tc>
                  <a:txBody>
                    <a:bodyPr/>
                    <a:lstStyle/>
                    <a:p>
                      <a:pPr algn="r" fontAlgn="b"/>
                      <a:r>
                        <a:rPr lang="en-GB" sz="900" b="0" i="0" u="none" strike="noStrike" dirty="0">
                          <a:solidFill>
                            <a:srgbClr val="000000"/>
                          </a:solidFill>
                          <a:effectLst/>
                          <a:latin typeface="+mn-lt"/>
                        </a:rPr>
                        <a:t> Not allowing time (e.g. 30 days) to challenge proposed invoice deductions, or deducting even if challenged</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27103200"/>
                  </a:ext>
                </a:extLst>
              </a:tr>
              <a:tr h="341378">
                <a:tc>
                  <a:txBody>
                    <a:bodyPr/>
                    <a:lstStyle/>
                    <a:p>
                      <a:pPr algn="r" fontAlgn="b"/>
                      <a:r>
                        <a:rPr lang="en-GB" sz="900" b="0" i="0" u="none" strike="noStrike" dirty="0">
                          <a:solidFill>
                            <a:srgbClr val="000000"/>
                          </a:solidFill>
                          <a:effectLst/>
                          <a:latin typeface="+mn-lt"/>
                        </a:rPr>
                        <a:t> Requirement to predominantly fund the cost of a promotion</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9%</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45593523"/>
                  </a:ext>
                </a:extLst>
              </a:tr>
              <a:tr h="277506">
                <a:tc>
                  <a:txBody>
                    <a:bodyPr/>
                    <a:lstStyle/>
                    <a:p>
                      <a:pPr algn="r" fontAlgn="b"/>
                      <a:r>
                        <a:rPr lang="en-GB" sz="900" b="0" i="0" u="none" strike="noStrike" dirty="0">
                          <a:solidFill>
                            <a:srgbClr val="000000"/>
                          </a:solidFill>
                          <a:effectLst/>
                          <a:latin typeface="+mn-lt"/>
                        </a:rPr>
                        <a:t> Data input errors (e.g. pricing) not resolved promptly (e.g. 7 days)</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7%</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207649898"/>
                  </a:ext>
                </a:extLst>
              </a:tr>
              <a:tr h="282712">
                <a:tc>
                  <a:txBody>
                    <a:bodyPr/>
                    <a:lstStyle/>
                    <a:p>
                      <a:pPr algn="r" fontAlgn="b"/>
                      <a:r>
                        <a:rPr lang="en-GB" sz="900" b="0" i="0" u="none" strike="noStrike" dirty="0">
                          <a:solidFill>
                            <a:srgbClr val="000000"/>
                          </a:solidFill>
                          <a:effectLst/>
                          <a:latin typeface="+mn-lt"/>
                        </a:rPr>
                        <a:t> Drop and drive: delays in, or not receiving, payment when there are disagreements over deliveries</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05791682"/>
                  </a:ext>
                </a:extLst>
              </a:tr>
              <a:tr h="282712">
                <a:tc>
                  <a:txBody>
                    <a:bodyPr/>
                    <a:lstStyle/>
                    <a:p>
                      <a:pPr algn="r" fontAlgn="b"/>
                      <a:r>
                        <a:rPr lang="en-GB" sz="900" b="0" i="0" u="none" strike="noStrike" dirty="0">
                          <a:solidFill>
                            <a:srgbClr val="000000"/>
                          </a:solidFill>
                          <a:effectLst/>
                          <a:latin typeface="+mn-lt"/>
                        </a:rPr>
                        <a:t> Undisputed invoices not paid according to agreed </a:t>
                      </a:r>
                      <a:r>
                        <a:rPr lang="en-GB" sz="900" b="0" i="0" u="none" strike="noStrike" dirty="0" smtClean="0">
                          <a:solidFill>
                            <a:srgbClr val="000000"/>
                          </a:solidFill>
                          <a:effectLst/>
                          <a:latin typeface="+mn-lt"/>
                        </a:rPr>
                        <a:t>terms</a:t>
                      </a:r>
                      <a:endParaRPr lang="en-GB" sz="900" b="0" i="0" u="none" strike="noStrike" dirty="0">
                        <a:solidFill>
                          <a:srgbClr val="000000"/>
                        </a:solidFill>
                        <a:effectLst/>
                        <a:latin typeface="+mn-lt"/>
                      </a:endParaRP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5%</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252114083"/>
                  </a:ext>
                </a:extLst>
              </a:tr>
              <a:tr h="341378">
                <a:tc>
                  <a:txBody>
                    <a:bodyPr/>
                    <a:lstStyle/>
                    <a:p>
                      <a:pPr algn="r" fontAlgn="b"/>
                      <a:r>
                        <a:rPr lang="en-GB" sz="900" b="0" i="0" u="none" strike="noStrike" dirty="0">
                          <a:solidFill>
                            <a:srgbClr val="000000"/>
                          </a:solidFill>
                          <a:effectLst/>
                          <a:latin typeface="+mn-lt"/>
                        </a:rPr>
                        <a:t> Unfair, unreasonable or unexpected charges for artwork and design</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9%</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871696794"/>
                  </a:ext>
                </a:extLst>
              </a:tr>
              <a:tr h="341378">
                <a:tc>
                  <a:txBody>
                    <a:bodyPr/>
                    <a:lstStyle/>
                    <a:p>
                      <a:pPr algn="r" fontAlgn="b"/>
                      <a:r>
                        <a:rPr lang="en-GB" sz="900" b="0" i="0" u="none" strike="noStrike" dirty="0">
                          <a:solidFill>
                            <a:srgbClr val="000000"/>
                          </a:solidFill>
                          <a:effectLst/>
                          <a:latin typeface="+mn-lt"/>
                        </a:rPr>
                        <a:t> Retrospective changes to supply agreements</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44835851"/>
                  </a:ext>
                </a:extLst>
              </a:tr>
              <a:tr h="341378">
                <a:tc>
                  <a:txBody>
                    <a:bodyPr/>
                    <a:lstStyle/>
                    <a:p>
                      <a:pPr algn="r" fontAlgn="b"/>
                      <a:r>
                        <a:rPr lang="en-GB" sz="900" b="0" i="0" u="none" strike="noStrike" dirty="0">
                          <a:solidFill>
                            <a:srgbClr val="000000"/>
                          </a:solidFill>
                          <a:effectLst/>
                          <a:latin typeface="+mn-lt"/>
                        </a:rPr>
                        <a:t> Variation of supply chain procedures without reasonable notice</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85648604"/>
                  </a:ext>
                </a:extLst>
              </a:tr>
              <a:tr h="341378">
                <a:tc>
                  <a:txBody>
                    <a:bodyPr/>
                    <a:lstStyle/>
                    <a:p>
                      <a:pPr algn="r" fontAlgn="b"/>
                      <a:r>
                        <a:rPr lang="en-GB" sz="900" b="0" i="0" u="none" strike="noStrike" dirty="0">
                          <a:solidFill>
                            <a:srgbClr val="000000"/>
                          </a:solidFill>
                          <a:effectLst/>
                          <a:latin typeface="+mn-lt"/>
                        </a:rPr>
                        <a:t> Unilateral changes to supply agreements/terms of supply by retailers without </a:t>
                      </a:r>
                      <a:r>
                        <a:rPr lang="en-GB" sz="900" b="0" i="0" u="none" strike="noStrike" dirty="0" smtClean="0">
                          <a:solidFill>
                            <a:srgbClr val="000000"/>
                          </a:solidFill>
                          <a:effectLst/>
                          <a:latin typeface="+mn-lt"/>
                        </a:rPr>
                        <a:t>reasonable </a:t>
                      </a:r>
                      <a:r>
                        <a:rPr lang="en-GB" sz="900" b="0" i="0" u="none" strike="noStrike" dirty="0">
                          <a:solidFill>
                            <a:srgbClr val="000000"/>
                          </a:solidFill>
                          <a:effectLst/>
                          <a:latin typeface="+mn-lt"/>
                        </a:rPr>
                        <a:t>notice</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04298421"/>
                  </a:ext>
                </a:extLst>
              </a:tr>
              <a:tr h="341378">
                <a:tc>
                  <a:txBody>
                    <a:bodyPr/>
                    <a:lstStyle/>
                    <a:p>
                      <a:pPr algn="r" fontAlgn="b"/>
                      <a:r>
                        <a:rPr lang="en-GB" sz="900" b="0" i="0" u="none" strike="noStrike" dirty="0">
                          <a:solidFill>
                            <a:srgbClr val="000000"/>
                          </a:solidFill>
                          <a:effectLst/>
                          <a:latin typeface="+mn-lt"/>
                        </a:rPr>
                        <a:t> Unjustified charges for consumer complaints with no explanation</a:t>
                      </a:r>
                    </a:p>
                  </a:txBody>
                  <a:tcPr marL="8219" marR="8219" marT="8219" marB="0" anchor="ctr">
                    <a:lnL>
                      <a:noFill/>
                    </a:lnL>
                    <a:lnR w="19050" cap="flat" cmpd="sng" algn="ctr">
                      <a:noFill/>
                      <a:prstDash val="solid"/>
                      <a:round/>
                      <a:headEnd type="none" w="med" len="med"/>
                      <a:tailEnd type="none" w="med" len="med"/>
                    </a:lnR>
                    <a:lnT>
                      <a:noFill/>
                    </a:lnT>
                    <a:lnB>
                      <a:noFill/>
                    </a:lnB>
                  </a:tcPr>
                </a:tc>
                <a:tc>
                  <a:txBody>
                    <a:bodyPr/>
                    <a:lstStyle/>
                    <a:p>
                      <a:pPr algn="ctr" fontAlgn="ctr"/>
                      <a:r>
                        <a:rPr lang="en-GB" sz="800" b="0" i="0" u="none" strike="noStrike" dirty="0" smtClean="0">
                          <a:solidFill>
                            <a:srgbClr val="000000"/>
                          </a:solidFill>
                          <a:effectLst/>
                          <a:latin typeface="Arial" panose="020B0604020202020204" pitchFamily="34" charset="0"/>
                        </a:rPr>
                        <a:t>1%</a:t>
                      </a:r>
                      <a:endParaRPr lang="en-GB" sz="800" b="0" i="0" u="none" strike="noStrike" dirty="0">
                        <a:solidFill>
                          <a:srgbClr val="000000"/>
                        </a:solidFill>
                        <a:effectLst/>
                        <a:latin typeface="Arial" panose="020B0604020202020204" pitchFamily="34" charset="0"/>
                      </a:endParaRP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4%</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3%</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smtClean="0">
                          <a:solidFill>
                            <a:srgbClr val="000000"/>
                          </a:solidFill>
                          <a:effectLst/>
                          <a:latin typeface="Arial" panose="020B0604020202020204" pitchFamily="34" charset="0"/>
                        </a:rPr>
                        <a:t>0%</a:t>
                      </a:r>
                      <a:endParaRPr lang="en-GB" sz="800" b="0" i="0" u="none" strike="noStrike" dirty="0">
                        <a:solidFill>
                          <a:srgbClr val="000000"/>
                        </a:solidFill>
                        <a:effectLst/>
                        <a:latin typeface="Arial" panose="020B0604020202020204" pitchFamily="34" charset="0"/>
                      </a:endParaRP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6%</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0%</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1%</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algn="ctr" fontAlgn="ctr"/>
                      <a:r>
                        <a:rPr lang="en-GB" sz="800" b="0" i="0" u="none" strike="noStrike" dirty="0">
                          <a:solidFill>
                            <a:srgbClr val="000000"/>
                          </a:solidFill>
                          <a:effectLst/>
                          <a:latin typeface="Arial" panose="020B0604020202020204" pitchFamily="34" charset="0"/>
                        </a:rPr>
                        <a:t>2%</a:t>
                      </a:r>
                    </a:p>
                  </a:txBody>
                  <a:tcPr marL="6350" marR="6350" marT="635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919818354"/>
                  </a:ext>
                </a:extLst>
              </a:tr>
            </a:tbl>
          </a:graphicData>
        </a:graphic>
      </p:graphicFrame>
      <p:sp>
        <p:nvSpPr>
          <p:cNvPr id="10" name="Rectangle 9"/>
          <p:cNvSpPr/>
          <p:nvPr/>
        </p:nvSpPr>
        <p:spPr>
          <a:xfrm>
            <a:off x="2093414" y="6171062"/>
            <a:ext cx="7851433" cy="4476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84033">
              <a:defRPr/>
            </a:pPr>
            <a:r>
              <a:rPr lang="en-GB" sz="800" b="1" dirty="0">
                <a:solidFill>
                  <a:srgbClr val="6D6F71">
                    <a:lumMod val="50000"/>
                  </a:srgbClr>
                </a:solidFill>
                <a:latin typeface="Calibri"/>
              </a:rPr>
              <a:t>Example of how to read this table</a:t>
            </a:r>
            <a:r>
              <a:rPr lang="en-GB" sz="800" dirty="0">
                <a:solidFill>
                  <a:srgbClr val="6D6F71">
                    <a:lumMod val="50000"/>
                  </a:srgbClr>
                </a:solidFill>
                <a:latin typeface="Calibri"/>
              </a:rPr>
              <a:t>: for each issue:</a:t>
            </a:r>
          </a:p>
          <a:p>
            <a:pPr marL="171450" indent="-171450" defTabSz="984033">
              <a:buFont typeface="Arial" panose="020B0604020202020204" pitchFamily="34" charset="0"/>
              <a:buChar char="•"/>
              <a:defRPr/>
            </a:pPr>
            <a:r>
              <a:rPr lang="en-GB" sz="800" dirty="0">
                <a:solidFill>
                  <a:srgbClr val="6D6F71">
                    <a:lumMod val="50000"/>
                  </a:srgbClr>
                </a:solidFill>
                <a:latin typeface="Calibri"/>
              </a:rPr>
              <a:t>All issues that are 3% or lower are coloured green</a:t>
            </a:r>
          </a:p>
          <a:p>
            <a:pPr marL="171450" indent="-171450" defTabSz="984033">
              <a:buFont typeface="Arial" panose="020B0604020202020204" pitchFamily="34" charset="0"/>
              <a:buChar char="•"/>
              <a:defRPr/>
            </a:pPr>
            <a:r>
              <a:rPr lang="en-GB" sz="800" dirty="0">
                <a:solidFill>
                  <a:srgbClr val="6D6F71">
                    <a:lumMod val="50000"/>
                  </a:srgbClr>
                </a:solidFill>
                <a:latin typeface="Calibri"/>
              </a:rPr>
              <a:t>All issues that are between 4% and 6% are coloured amber</a:t>
            </a:r>
          </a:p>
          <a:p>
            <a:pPr marL="171450" indent="-171450" defTabSz="984033">
              <a:buFont typeface="Arial" panose="020B0604020202020204" pitchFamily="34" charset="0"/>
              <a:buChar char="•"/>
              <a:defRPr/>
            </a:pPr>
            <a:r>
              <a:rPr lang="en-GB" sz="800" dirty="0">
                <a:solidFill>
                  <a:srgbClr val="6D6F71">
                    <a:lumMod val="50000"/>
                  </a:srgbClr>
                </a:solidFill>
                <a:latin typeface="Calibri"/>
              </a:rPr>
              <a:t>All issues that are 7% or more are coloured red</a:t>
            </a:r>
          </a:p>
          <a:p>
            <a:pPr marL="171450" indent="-171450" algn="ctr" defTabSz="984033">
              <a:buFont typeface="Arial" panose="020B0604020202020204" pitchFamily="34" charset="0"/>
              <a:buChar char="•"/>
              <a:defRPr/>
            </a:pPr>
            <a:endParaRPr lang="en-GB" sz="800" dirty="0">
              <a:solidFill>
                <a:srgbClr val="6D6F71">
                  <a:lumMod val="50000"/>
                </a:srgbClr>
              </a:solidFill>
              <a:latin typeface="Calibri"/>
            </a:endParaRPr>
          </a:p>
        </p:txBody>
      </p:sp>
      <p:sp>
        <p:nvSpPr>
          <p:cNvPr id="11" name="Rectangle 10"/>
          <p:cNvSpPr/>
          <p:nvPr/>
        </p:nvSpPr>
        <p:spPr>
          <a:xfrm>
            <a:off x="10590962" y="2259364"/>
            <a:ext cx="1480711" cy="17800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tx1">
                    <a:lumMod val="50000"/>
                  </a:schemeClr>
                </a:solidFill>
              </a:rPr>
              <a:t>N.B. Retailers have been shuffled and are NOT shown in alphabetical order</a:t>
            </a:r>
            <a:endParaRPr lang="en-GB" sz="1000" dirty="0">
              <a:solidFill>
                <a:schemeClr val="tx1">
                  <a:lumMod val="50000"/>
                </a:schemeClr>
              </a:solidFill>
            </a:endParaRPr>
          </a:p>
        </p:txBody>
      </p:sp>
      <p:sp>
        <p:nvSpPr>
          <p:cNvPr id="12" name="Rectangle 11"/>
          <p:cNvSpPr/>
          <p:nvPr/>
        </p:nvSpPr>
        <p:spPr>
          <a:xfrm>
            <a:off x="10013576" y="1"/>
            <a:ext cx="2178424" cy="3993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spTree>
    <p:extLst>
      <p:ext uri="{BB962C8B-B14F-4D97-AF65-F5344CB8AC3E}">
        <p14:creationId xmlns:p14="http://schemas.microsoft.com/office/powerpoint/2010/main" val="3858710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5" y="95295"/>
            <a:ext cx="9188896" cy="978729"/>
          </a:xfrm>
        </p:spPr>
        <p:txBody>
          <a:bodyPr/>
          <a:lstStyle/>
          <a:p>
            <a:r>
              <a:rPr lang="en-GB" sz="3200" dirty="0"/>
              <a:t>Have a written supply agreement with these retailers?</a:t>
            </a:r>
          </a:p>
        </p:txBody>
      </p:sp>
      <p:graphicFrame>
        <p:nvGraphicFramePr>
          <p:cNvPr id="7" name="Chart 6"/>
          <p:cNvGraphicFramePr/>
          <p:nvPr>
            <p:extLst>
              <p:ext uri="{D42A27DB-BD31-4B8C-83A1-F6EECF244321}">
                <p14:modId xmlns:p14="http://schemas.microsoft.com/office/powerpoint/2010/main" val="1928802919"/>
              </p:ext>
            </p:extLst>
          </p:nvPr>
        </p:nvGraphicFramePr>
        <p:xfrm>
          <a:off x="203200" y="759815"/>
          <a:ext cx="9493459" cy="60192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009511" y="-17716"/>
            <a:ext cx="2178424" cy="35935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sp>
        <p:nvSpPr>
          <p:cNvPr id="11" name="Rounded Rectangle 10"/>
          <p:cNvSpPr/>
          <p:nvPr/>
        </p:nvSpPr>
        <p:spPr>
          <a:xfrm>
            <a:off x="9605608" y="2243587"/>
            <a:ext cx="2214576" cy="236008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Average across </a:t>
            </a:r>
            <a:r>
              <a:rPr lang="en-GB" sz="2000" b="1" dirty="0" smtClean="0">
                <a:solidFill>
                  <a:schemeClr val="bg1"/>
                </a:solidFill>
              </a:rPr>
              <a:t>retailers</a:t>
            </a:r>
            <a:endParaRPr lang="en-GB" sz="2000" b="1" dirty="0">
              <a:solidFill>
                <a:schemeClr val="bg1"/>
              </a:solidFill>
            </a:endParaRPr>
          </a:p>
          <a:p>
            <a:pPr algn="ctr"/>
            <a:r>
              <a:rPr lang="en-GB" sz="2000" dirty="0">
                <a:solidFill>
                  <a:schemeClr val="bg1"/>
                </a:solidFill>
              </a:rPr>
              <a:t>2019: 47%*</a:t>
            </a:r>
          </a:p>
          <a:p>
            <a:pPr algn="ctr"/>
            <a:r>
              <a:rPr lang="en-GB" sz="2000" dirty="0">
                <a:solidFill>
                  <a:schemeClr val="bg1"/>
                </a:solidFill>
              </a:rPr>
              <a:t>2018: 48%</a:t>
            </a:r>
          </a:p>
          <a:p>
            <a:pPr algn="ctr"/>
            <a:r>
              <a:rPr lang="en-GB" sz="2000" dirty="0">
                <a:solidFill>
                  <a:schemeClr val="bg1"/>
                </a:solidFill>
              </a:rPr>
              <a:t>2017: 47%</a:t>
            </a:r>
          </a:p>
        </p:txBody>
      </p:sp>
    </p:spTree>
    <p:extLst>
      <p:ext uri="{BB962C8B-B14F-4D97-AF65-F5344CB8AC3E}">
        <p14:creationId xmlns:p14="http://schemas.microsoft.com/office/powerpoint/2010/main" val="14267397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Overall assessment</a:t>
            </a:r>
            <a:br>
              <a:rPr lang="en-GB" dirty="0" smtClean="0"/>
            </a:br>
            <a:r>
              <a:rPr lang="en-GB" dirty="0"/>
              <a:t/>
            </a:r>
            <a:br>
              <a:rPr lang="en-GB" dirty="0"/>
            </a:br>
            <a:endParaRPr lang="en-GB" dirty="0"/>
          </a:p>
        </p:txBody>
      </p:sp>
      <p:pic>
        <p:nvPicPr>
          <p:cNvPr id="2" name="Picture 1" descr="File:Modern warehouse with pallet rack storage system.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861" y="0"/>
            <a:ext cx="7854140" cy="6858000"/>
          </a:xfrm>
          <a:prstGeom prst="rect">
            <a:avLst/>
          </a:prstGeom>
        </p:spPr>
      </p:pic>
    </p:spTree>
    <p:extLst>
      <p:ext uri="{BB962C8B-B14F-4D97-AF65-F5344CB8AC3E}">
        <p14:creationId xmlns:p14="http://schemas.microsoft.com/office/powerpoint/2010/main" val="145499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122939182"/>
              </p:ext>
            </p:extLst>
          </p:nvPr>
        </p:nvGraphicFramePr>
        <p:xfrm>
          <a:off x="1" y="783530"/>
          <a:ext cx="10064770" cy="516763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91897" y="248151"/>
            <a:ext cx="6873531" cy="480131"/>
          </a:xfrm>
        </p:spPr>
        <p:txBody>
          <a:bodyPr/>
          <a:lstStyle/>
          <a:p>
            <a:r>
              <a:rPr lang="en-GB" sz="2800" dirty="0"/>
              <a:t>Change in retailer practice over the past 12 months</a:t>
            </a:r>
          </a:p>
        </p:txBody>
      </p:sp>
      <p:sp>
        <p:nvSpPr>
          <p:cNvPr id="3" name="Rectangle 2"/>
          <p:cNvSpPr/>
          <p:nvPr/>
        </p:nvSpPr>
        <p:spPr>
          <a:xfrm>
            <a:off x="10668000" y="3583625"/>
            <a:ext cx="1387050" cy="399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u="sng" dirty="0">
                <a:solidFill>
                  <a:schemeClr val="tx1">
                    <a:lumMod val="50000"/>
                  </a:schemeClr>
                </a:solidFill>
              </a:rPr>
              <a:t>Net improvement </a:t>
            </a:r>
          </a:p>
          <a:p>
            <a:pPr algn="ctr"/>
            <a:r>
              <a:rPr lang="en-GB" sz="1200" b="1" u="sng" dirty="0">
                <a:solidFill>
                  <a:schemeClr val="tx1">
                    <a:lumMod val="50000"/>
                  </a:schemeClr>
                </a:solidFill>
              </a:rPr>
              <a:t>score (2019)</a:t>
            </a:r>
          </a:p>
          <a:p>
            <a:pPr algn="ctr"/>
            <a:r>
              <a:rPr lang="en-GB" sz="1200" b="1" dirty="0">
                <a:solidFill>
                  <a:schemeClr val="tx1">
                    <a:lumMod val="50000"/>
                  </a:schemeClr>
                </a:solidFill>
              </a:rPr>
              <a:t>(improved% minus worsened%)</a:t>
            </a:r>
          </a:p>
        </p:txBody>
      </p:sp>
      <p:sp>
        <p:nvSpPr>
          <p:cNvPr id="22" name="Rectangle 21"/>
          <p:cNvSpPr/>
          <p:nvPr/>
        </p:nvSpPr>
        <p:spPr>
          <a:xfrm>
            <a:off x="9706759" y="3486855"/>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5</a:t>
            </a:r>
          </a:p>
        </p:txBody>
      </p:sp>
      <p:sp>
        <p:nvSpPr>
          <p:cNvPr id="23" name="Rectangle 22"/>
          <p:cNvSpPr/>
          <p:nvPr/>
        </p:nvSpPr>
        <p:spPr>
          <a:xfrm>
            <a:off x="9706759" y="1027546"/>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18</a:t>
            </a:r>
          </a:p>
        </p:txBody>
      </p:sp>
      <p:sp>
        <p:nvSpPr>
          <p:cNvPr id="24" name="Rectangle 23"/>
          <p:cNvSpPr/>
          <p:nvPr/>
        </p:nvSpPr>
        <p:spPr>
          <a:xfrm>
            <a:off x="9706759" y="2018497"/>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10</a:t>
            </a:r>
          </a:p>
        </p:txBody>
      </p:sp>
      <p:sp>
        <p:nvSpPr>
          <p:cNvPr id="25" name="Rectangle 24"/>
          <p:cNvSpPr/>
          <p:nvPr/>
        </p:nvSpPr>
        <p:spPr>
          <a:xfrm>
            <a:off x="9706759" y="2486760"/>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7</a:t>
            </a:r>
          </a:p>
        </p:txBody>
      </p:sp>
      <p:sp>
        <p:nvSpPr>
          <p:cNvPr id="26" name="Rectangle 25"/>
          <p:cNvSpPr/>
          <p:nvPr/>
        </p:nvSpPr>
        <p:spPr>
          <a:xfrm>
            <a:off x="9706759" y="5460757"/>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-3</a:t>
            </a:r>
          </a:p>
        </p:txBody>
      </p:sp>
      <p:sp>
        <p:nvSpPr>
          <p:cNvPr id="27" name="Rectangle 26"/>
          <p:cNvSpPr/>
          <p:nvPr/>
        </p:nvSpPr>
        <p:spPr>
          <a:xfrm>
            <a:off x="9706759" y="4980800"/>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-2</a:t>
            </a:r>
          </a:p>
        </p:txBody>
      </p:sp>
      <p:sp>
        <p:nvSpPr>
          <p:cNvPr id="28" name="Rectangle 27"/>
          <p:cNvSpPr/>
          <p:nvPr/>
        </p:nvSpPr>
        <p:spPr>
          <a:xfrm>
            <a:off x="9706759" y="2989208"/>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6</a:t>
            </a:r>
          </a:p>
        </p:txBody>
      </p:sp>
      <p:sp>
        <p:nvSpPr>
          <p:cNvPr id="29" name="Rectangle 28"/>
          <p:cNvSpPr/>
          <p:nvPr/>
        </p:nvSpPr>
        <p:spPr>
          <a:xfrm>
            <a:off x="9706759" y="3983389"/>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3</a:t>
            </a:r>
          </a:p>
        </p:txBody>
      </p:sp>
      <p:sp>
        <p:nvSpPr>
          <p:cNvPr id="30" name="Rectangle 29"/>
          <p:cNvSpPr/>
          <p:nvPr/>
        </p:nvSpPr>
        <p:spPr>
          <a:xfrm>
            <a:off x="9706759" y="1501851"/>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B050"/>
                </a:solidFill>
              </a:rPr>
              <a:t>16</a:t>
            </a:r>
          </a:p>
        </p:txBody>
      </p:sp>
      <p:sp>
        <p:nvSpPr>
          <p:cNvPr id="31" name="Rectangle 30"/>
          <p:cNvSpPr/>
          <p:nvPr/>
        </p:nvSpPr>
        <p:spPr>
          <a:xfrm>
            <a:off x="9706759" y="4485726"/>
            <a:ext cx="554631" cy="3079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-2</a:t>
            </a:r>
          </a:p>
        </p:txBody>
      </p:sp>
      <p:sp>
        <p:nvSpPr>
          <p:cNvPr id="4" name="Rectangle 3"/>
          <p:cNvSpPr/>
          <p:nvPr/>
        </p:nvSpPr>
        <p:spPr>
          <a:xfrm>
            <a:off x="1751587" y="6666261"/>
            <a:ext cx="5432984" cy="1917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lumMod val="50000"/>
                  </a:schemeClr>
                </a:solidFill>
              </a:rPr>
              <a:t>N.B. Retailers have been ranked by net improvement score to 2 dp.</a:t>
            </a:r>
          </a:p>
        </p:txBody>
      </p:sp>
      <p:grpSp>
        <p:nvGrpSpPr>
          <p:cNvPr id="8" name="Group 7"/>
          <p:cNvGrpSpPr/>
          <p:nvPr/>
        </p:nvGrpSpPr>
        <p:grpSpPr>
          <a:xfrm>
            <a:off x="3441359" y="5977883"/>
            <a:ext cx="5662448" cy="178076"/>
            <a:chOff x="2677433" y="5964964"/>
            <a:chExt cx="4511114" cy="178076"/>
          </a:xfrm>
        </p:grpSpPr>
        <p:sp>
          <p:nvSpPr>
            <p:cNvPr id="5" name="Rectangle 4"/>
            <p:cNvSpPr/>
            <p:nvPr/>
          </p:nvSpPr>
          <p:spPr>
            <a:xfrm>
              <a:off x="2737068" y="5988115"/>
              <a:ext cx="135340" cy="13844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4292440" y="5988115"/>
              <a:ext cx="135340" cy="138440"/>
            </a:xfrm>
            <a:prstGeom prst="rect">
              <a:avLst/>
            </a:prstGeom>
            <a:solidFill>
              <a:srgbClr val="98CD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5986958" y="5988115"/>
              <a:ext cx="135340" cy="13844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677433" y="5974761"/>
              <a:ext cx="1066368" cy="1682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50000"/>
                    </a:schemeClr>
                  </a:solidFill>
                </a:rPr>
                <a:t>Improved</a:t>
              </a:r>
            </a:p>
          </p:txBody>
        </p:sp>
        <p:sp>
          <p:nvSpPr>
            <p:cNvPr id="33" name="Rectangle 32"/>
            <p:cNvSpPr/>
            <p:nvPr/>
          </p:nvSpPr>
          <p:spPr>
            <a:xfrm>
              <a:off x="4258808" y="5968215"/>
              <a:ext cx="1432134" cy="1748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50000"/>
                    </a:schemeClr>
                  </a:solidFill>
                </a:rPr>
                <a:t>Stayed the same</a:t>
              </a:r>
            </a:p>
          </p:txBody>
        </p:sp>
        <p:sp>
          <p:nvSpPr>
            <p:cNvPr id="34" name="Rectangle 33"/>
            <p:cNvSpPr/>
            <p:nvPr/>
          </p:nvSpPr>
          <p:spPr>
            <a:xfrm>
              <a:off x="5756413" y="5964964"/>
              <a:ext cx="1432134" cy="1748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50000"/>
                    </a:schemeClr>
                  </a:solidFill>
                </a:rPr>
                <a:t>Worsened</a:t>
              </a:r>
            </a:p>
          </p:txBody>
        </p:sp>
      </p:grpSp>
      <p:sp>
        <p:nvSpPr>
          <p:cNvPr id="35" name="Rectangle 34"/>
          <p:cNvSpPr/>
          <p:nvPr/>
        </p:nvSpPr>
        <p:spPr>
          <a:xfrm>
            <a:off x="8097363" y="-9588"/>
            <a:ext cx="4094637" cy="49780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 commenting on the retailers they have supplied in the past 12 months</a:t>
            </a:r>
          </a:p>
        </p:txBody>
      </p:sp>
    </p:spTree>
    <p:extLst>
      <p:ext uri="{BB962C8B-B14F-4D97-AF65-F5344CB8AC3E}">
        <p14:creationId xmlns:p14="http://schemas.microsoft.com/office/powerpoint/2010/main" val="1852056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59" y="346035"/>
            <a:ext cx="7067040" cy="757130"/>
          </a:xfrm>
        </p:spPr>
        <p:txBody>
          <a:bodyPr/>
          <a:lstStyle/>
          <a:p>
            <a:r>
              <a:rPr lang="en-GB" sz="2400" dirty="0" smtClean="0"/>
              <a:t>Trading </a:t>
            </a:r>
            <a:r>
              <a:rPr lang="en-GB" sz="2400" dirty="0"/>
              <a:t>relationships with suppliers </a:t>
            </a:r>
            <a:r>
              <a:rPr lang="en-GB" sz="2400" dirty="0" smtClean="0"/>
              <a:t>conducted fairly</a:t>
            </a:r>
            <a:r>
              <a:rPr lang="en-GB" sz="2400" dirty="0"/>
              <a:t>, in good faith &amp; without </a:t>
            </a:r>
            <a:r>
              <a:rPr lang="en-GB" sz="2400" dirty="0" smtClean="0"/>
              <a:t>duress?</a:t>
            </a:r>
            <a:endParaRPr lang="en-GB" sz="2400" dirty="0"/>
          </a:p>
        </p:txBody>
      </p:sp>
      <p:graphicFrame>
        <p:nvGraphicFramePr>
          <p:cNvPr id="7" name="Chart 6"/>
          <p:cNvGraphicFramePr/>
          <p:nvPr>
            <p:extLst>
              <p:ext uri="{D42A27DB-BD31-4B8C-83A1-F6EECF244321}">
                <p14:modId xmlns:p14="http://schemas.microsoft.com/office/powerpoint/2010/main" val="4292489444"/>
              </p:ext>
            </p:extLst>
          </p:nvPr>
        </p:nvGraphicFramePr>
        <p:xfrm>
          <a:off x="-1981049" y="1504608"/>
          <a:ext cx="13144767" cy="480572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481944" y="6598943"/>
            <a:ext cx="5466587" cy="2256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tx1">
                    <a:lumMod val="50000"/>
                  </a:schemeClr>
                </a:solidFill>
              </a:rPr>
              <a:t>N.B. Retailers have been ranked by net </a:t>
            </a:r>
            <a:r>
              <a:rPr lang="en-GB" sz="1050" b="1" dirty="0" smtClean="0">
                <a:solidFill>
                  <a:schemeClr val="tx1">
                    <a:lumMod val="50000"/>
                  </a:schemeClr>
                </a:solidFill>
              </a:rPr>
              <a:t>‘strongly agree’ and ‘tend to agree’ to </a:t>
            </a:r>
            <a:r>
              <a:rPr lang="en-GB" sz="1050" b="1" dirty="0">
                <a:solidFill>
                  <a:schemeClr val="tx1">
                    <a:lumMod val="50000"/>
                  </a:schemeClr>
                </a:solidFill>
              </a:rPr>
              <a:t>2 dp.</a:t>
            </a:r>
          </a:p>
        </p:txBody>
      </p:sp>
      <p:sp>
        <p:nvSpPr>
          <p:cNvPr id="11" name="Rectangle 10"/>
          <p:cNvSpPr/>
          <p:nvPr/>
        </p:nvSpPr>
        <p:spPr>
          <a:xfrm>
            <a:off x="8279842" y="-9588"/>
            <a:ext cx="3912158" cy="49780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 commenting on the retailers they have supplied in the past 12 months</a:t>
            </a:r>
          </a:p>
        </p:txBody>
      </p:sp>
    </p:spTree>
    <p:extLst>
      <p:ext uri="{BB962C8B-B14F-4D97-AF65-F5344CB8AC3E}">
        <p14:creationId xmlns:p14="http://schemas.microsoft.com/office/powerpoint/2010/main" val="18314625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dirty="0" smtClean="0"/>
              <a:t>The 2019</a:t>
            </a:r>
            <a:br>
              <a:rPr lang="en-GB" dirty="0" smtClean="0"/>
            </a:br>
            <a:r>
              <a:rPr lang="en-GB" dirty="0" smtClean="0"/>
              <a:t>survey</a:t>
            </a:r>
            <a:endParaRPr lang="en-GB" dirty="0"/>
          </a:p>
        </p:txBody>
      </p:sp>
      <p:pic>
        <p:nvPicPr>
          <p:cNvPr id="6" name="Picture 5" descr="In The Raw: Does Your Food Travel More Than You 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28" y="0"/>
            <a:ext cx="7814971" cy="6858000"/>
          </a:xfrm>
          <a:prstGeom prst="rect">
            <a:avLst/>
          </a:prstGeom>
        </p:spPr>
      </p:pic>
    </p:spTree>
    <p:extLst>
      <p:ext uri="{BB962C8B-B14F-4D97-AF65-F5344CB8AC3E}">
        <p14:creationId xmlns:p14="http://schemas.microsoft.com/office/powerpoint/2010/main" val="64071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838194644"/>
              </p:ext>
            </p:extLst>
          </p:nvPr>
        </p:nvGraphicFramePr>
        <p:xfrm>
          <a:off x="1326382" y="1092878"/>
          <a:ext cx="9385160" cy="576512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524401" y="1736651"/>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Sainsbury’s</a:t>
            </a:r>
          </a:p>
        </p:txBody>
      </p:sp>
      <p:sp>
        <p:nvSpPr>
          <p:cNvPr id="10" name="Rectangle 9"/>
          <p:cNvSpPr/>
          <p:nvPr/>
        </p:nvSpPr>
        <p:spPr>
          <a:xfrm>
            <a:off x="524401" y="1307083"/>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Aldi</a:t>
            </a:r>
          </a:p>
        </p:txBody>
      </p:sp>
      <p:sp>
        <p:nvSpPr>
          <p:cNvPr id="11" name="Rectangle 10"/>
          <p:cNvSpPr/>
          <p:nvPr/>
        </p:nvSpPr>
        <p:spPr>
          <a:xfrm>
            <a:off x="524401" y="2563322"/>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Tesco</a:t>
            </a:r>
          </a:p>
        </p:txBody>
      </p:sp>
      <p:sp>
        <p:nvSpPr>
          <p:cNvPr id="12" name="Rectangle 11"/>
          <p:cNvSpPr/>
          <p:nvPr/>
        </p:nvSpPr>
        <p:spPr>
          <a:xfrm>
            <a:off x="524401" y="4921090"/>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Co-operative</a:t>
            </a:r>
          </a:p>
        </p:txBody>
      </p:sp>
      <p:sp>
        <p:nvSpPr>
          <p:cNvPr id="13" name="Rectangle 12"/>
          <p:cNvSpPr/>
          <p:nvPr/>
        </p:nvSpPr>
        <p:spPr>
          <a:xfrm>
            <a:off x="524401" y="3424120"/>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Morrison's</a:t>
            </a:r>
          </a:p>
        </p:txBody>
      </p:sp>
      <p:sp>
        <p:nvSpPr>
          <p:cNvPr id="14" name="Rectangle 13"/>
          <p:cNvSpPr/>
          <p:nvPr/>
        </p:nvSpPr>
        <p:spPr>
          <a:xfrm>
            <a:off x="524401" y="2975853"/>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Asda</a:t>
            </a:r>
          </a:p>
        </p:txBody>
      </p:sp>
      <p:sp>
        <p:nvSpPr>
          <p:cNvPr id="15" name="Rectangle 14"/>
          <p:cNvSpPr/>
          <p:nvPr/>
        </p:nvSpPr>
        <p:spPr>
          <a:xfrm>
            <a:off x="524401" y="3807381"/>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Lidl</a:t>
            </a:r>
          </a:p>
        </p:txBody>
      </p:sp>
      <p:sp>
        <p:nvSpPr>
          <p:cNvPr id="16" name="Rectangle 15"/>
          <p:cNvSpPr/>
          <p:nvPr/>
        </p:nvSpPr>
        <p:spPr>
          <a:xfrm>
            <a:off x="524401" y="4237090"/>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M&amp;S</a:t>
            </a:r>
          </a:p>
        </p:txBody>
      </p:sp>
      <p:sp>
        <p:nvSpPr>
          <p:cNvPr id="17" name="Rectangle 16"/>
          <p:cNvSpPr/>
          <p:nvPr/>
        </p:nvSpPr>
        <p:spPr>
          <a:xfrm>
            <a:off x="524401" y="2135167"/>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Waitrose</a:t>
            </a:r>
          </a:p>
        </p:txBody>
      </p:sp>
      <p:sp>
        <p:nvSpPr>
          <p:cNvPr id="18" name="Rectangle 17"/>
          <p:cNvSpPr/>
          <p:nvPr/>
        </p:nvSpPr>
        <p:spPr>
          <a:xfrm>
            <a:off x="524401" y="5317090"/>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Iceland</a:t>
            </a:r>
          </a:p>
        </p:txBody>
      </p:sp>
      <p:sp>
        <p:nvSpPr>
          <p:cNvPr id="2" name="Title 1"/>
          <p:cNvSpPr>
            <a:spLocks noGrp="1"/>
          </p:cNvSpPr>
          <p:nvPr>
            <p:ph type="title"/>
          </p:nvPr>
        </p:nvSpPr>
        <p:spPr>
          <a:xfrm>
            <a:off x="892630" y="203753"/>
            <a:ext cx="7718807" cy="867930"/>
          </a:xfrm>
        </p:spPr>
        <p:txBody>
          <a:bodyPr/>
          <a:lstStyle/>
          <a:p>
            <a:r>
              <a:rPr lang="en-GB" sz="2800" dirty="0"/>
              <a:t>Overall assessment of compliance with the Code</a:t>
            </a:r>
          </a:p>
        </p:txBody>
      </p:sp>
      <p:sp>
        <p:nvSpPr>
          <p:cNvPr id="30" name="Slide Number Placeholder 29"/>
          <p:cNvSpPr>
            <a:spLocks noGrp="1"/>
          </p:cNvSpPr>
          <p:nvPr>
            <p:ph type="sldNum" sz="quarter" idx="4"/>
          </p:nvPr>
        </p:nvSpPr>
        <p:spPr/>
        <p:txBody>
          <a:bodyPr/>
          <a:lstStyle/>
          <a:p>
            <a:fld id="{8F5610C8-4100-4700-A695-ED7D190A45BE}" type="slidenum">
              <a:rPr lang="en-GB" smtClean="0">
                <a:solidFill>
                  <a:srgbClr val="6D6F71"/>
                </a:solidFill>
              </a:rPr>
              <a:pPr/>
              <a:t>20</a:t>
            </a:fld>
            <a:endParaRPr lang="en-GB" dirty="0">
              <a:solidFill>
                <a:srgbClr val="6D6F71"/>
              </a:solidFill>
            </a:endParaRPr>
          </a:p>
        </p:txBody>
      </p:sp>
      <p:sp>
        <p:nvSpPr>
          <p:cNvPr id="20" name="Rectangle 19"/>
          <p:cNvSpPr/>
          <p:nvPr/>
        </p:nvSpPr>
        <p:spPr>
          <a:xfrm>
            <a:off x="524401" y="5692625"/>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a:solidFill>
                  <a:schemeClr val="tx1">
                    <a:lumMod val="50000"/>
                  </a:schemeClr>
                </a:solidFill>
              </a:rPr>
              <a:t>B&amp;M</a:t>
            </a:r>
          </a:p>
        </p:txBody>
      </p:sp>
      <p:sp>
        <p:nvSpPr>
          <p:cNvPr id="25" name="Rectangle 24"/>
          <p:cNvSpPr/>
          <p:nvPr/>
        </p:nvSpPr>
        <p:spPr>
          <a:xfrm>
            <a:off x="524401" y="4561090"/>
            <a:ext cx="1152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pPr algn="r"/>
            <a:r>
              <a:rPr lang="en-GB" sz="1400" b="1" dirty="0" err="1">
                <a:solidFill>
                  <a:schemeClr val="tx1">
                    <a:lumMod val="50000"/>
                  </a:schemeClr>
                </a:solidFill>
              </a:rPr>
              <a:t>Ocado</a:t>
            </a:r>
            <a:endParaRPr lang="en-GB" sz="1400" b="1" dirty="0">
              <a:solidFill>
                <a:schemeClr val="tx1">
                  <a:lumMod val="50000"/>
                </a:schemeClr>
              </a:solidFill>
            </a:endParaRPr>
          </a:p>
        </p:txBody>
      </p:sp>
      <p:sp>
        <p:nvSpPr>
          <p:cNvPr id="23" name="Rectangle 22"/>
          <p:cNvSpPr/>
          <p:nvPr/>
        </p:nvSpPr>
        <p:spPr>
          <a:xfrm>
            <a:off x="9049407" y="-10446"/>
            <a:ext cx="3142593" cy="69583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 commenting on the retailers they have supplied in the past 12 months</a:t>
            </a:r>
          </a:p>
        </p:txBody>
      </p:sp>
      <p:sp>
        <p:nvSpPr>
          <p:cNvPr id="26" name="Rectangle 25"/>
          <p:cNvSpPr/>
          <p:nvPr/>
        </p:nvSpPr>
        <p:spPr>
          <a:xfrm>
            <a:off x="1001294" y="6490644"/>
            <a:ext cx="6032370" cy="3841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solidFill>
                  <a:schemeClr val="tx1">
                    <a:lumMod val="50000"/>
                  </a:schemeClr>
                </a:solidFill>
              </a:rPr>
              <a:t>Retailers ranked by net ‘consistently well’ and ‘mostly’ (to 2 dp)</a:t>
            </a:r>
          </a:p>
        </p:txBody>
      </p:sp>
    </p:spTree>
    <p:extLst>
      <p:ext uri="{BB962C8B-B14F-4D97-AF65-F5344CB8AC3E}">
        <p14:creationId xmlns:p14="http://schemas.microsoft.com/office/powerpoint/2010/main" val="20916072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64" y="295563"/>
            <a:ext cx="2959017" cy="535531"/>
          </a:xfrm>
        </p:spPr>
        <p:txBody>
          <a:bodyPr/>
          <a:lstStyle/>
          <a:p>
            <a:r>
              <a:rPr lang="en-GB" sz="3200" dirty="0"/>
              <a:t>Other comments</a:t>
            </a:r>
          </a:p>
        </p:txBody>
      </p:sp>
      <p:sp>
        <p:nvSpPr>
          <p:cNvPr id="6" name="Text Placeholder 8"/>
          <p:cNvSpPr>
            <a:spLocks noGrp="1"/>
          </p:cNvSpPr>
          <p:nvPr>
            <p:ph type="body" sz="quarter" idx="19"/>
          </p:nvPr>
        </p:nvSpPr>
        <p:spPr>
          <a:xfrm>
            <a:off x="-86027" y="1096606"/>
            <a:ext cx="3452226" cy="5708587"/>
          </a:xfrm>
        </p:spPr>
        <p:txBody>
          <a:bodyPr>
            <a:noAutofit/>
          </a:bodyPr>
          <a:lstStyle/>
          <a:p>
            <a:pPr lvl="1">
              <a:buClr>
                <a:srgbClr val="FF0000"/>
              </a:buClr>
              <a:buSzPct val="100000"/>
            </a:pPr>
            <a:r>
              <a:rPr lang="en-US" sz="1300" b="1" dirty="0">
                <a:solidFill>
                  <a:schemeClr val="tx1">
                    <a:lumMod val="50000"/>
                  </a:schemeClr>
                </a:solidFill>
              </a:rPr>
              <a:t>Comments made at the end of the survey covered many issues, including…</a:t>
            </a:r>
          </a:p>
          <a:p>
            <a:pPr lvl="2">
              <a:buClr>
                <a:srgbClr val="FF0000"/>
              </a:buClr>
              <a:buSzPct val="100000"/>
            </a:pPr>
            <a:r>
              <a:rPr lang="en-US" sz="1200" dirty="0">
                <a:solidFill>
                  <a:schemeClr val="tx1">
                    <a:lumMod val="50000"/>
                  </a:schemeClr>
                </a:solidFill>
              </a:rPr>
              <a:t>Many report a positive experience of the GCA leading to a more balanced relationship with retailers</a:t>
            </a:r>
          </a:p>
          <a:p>
            <a:pPr lvl="2">
              <a:buClr>
                <a:srgbClr val="FF0000"/>
              </a:buClr>
              <a:buSzPct val="100000"/>
            </a:pPr>
            <a:r>
              <a:rPr lang="en-US" sz="1200" dirty="0">
                <a:solidFill>
                  <a:schemeClr val="tx1">
                    <a:lumMod val="50000"/>
                  </a:schemeClr>
                </a:solidFill>
              </a:rPr>
              <a:t>Concern over future mergers; several were unhappy about how the merger of Booker and Tesco led to confusion of how the Code should be </a:t>
            </a:r>
            <a:r>
              <a:rPr lang="en-US" sz="1200" dirty="0" smtClean="0">
                <a:solidFill>
                  <a:schemeClr val="tx1">
                    <a:lumMod val="50000"/>
                  </a:schemeClr>
                </a:solidFill>
              </a:rPr>
              <a:t>applied</a:t>
            </a:r>
            <a:endParaRPr lang="en-US" sz="1200" dirty="0">
              <a:solidFill>
                <a:schemeClr val="tx1">
                  <a:lumMod val="50000"/>
                </a:schemeClr>
              </a:solidFill>
            </a:endParaRPr>
          </a:p>
          <a:p>
            <a:pPr lvl="2">
              <a:buClr>
                <a:srgbClr val="FF0000"/>
              </a:buClr>
              <a:buSzPct val="100000"/>
            </a:pPr>
            <a:r>
              <a:rPr lang="en-US" sz="1200" dirty="0">
                <a:solidFill>
                  <a:schemeClr val="tx1">
                    <a:lumMod val="50000"/>
                  </a:schemeClr>
                </a:solidFill>
              </a:rPr>
              <a:t>A desire for further GCA regulation of </a:t>
            </a:r>
            <a:r>
              <a:rPr lang="en-US" sz="1200" dirty="0" smtClean="0">
                <a:solidFill>
                  <a:schemeClr val="tx1">
                    <a:lumMod val="50000"/>
                  </a:schemeClr>
                </a:solidFill>
              </a:rPr>
              <a:t>retailers (in numbers: Amazon (12), Boots (10), Superdrug, </a:t>
            </a:r>
            <a:r>
              <a:rPr lang="en-US" sz="1200" dirty="0" err="1" smtClean="0">
                <a:solidFill>
                  <a:schemeClr val="tx1">
                    <a:lumMod val="50000"/>
                  </a:schemeClr>
                </a:solidFill>
              </a:rPr>
              <a:t>Wilkinsons</a:t>
            </a:r>
            <a:r>
              <a:rPr lang="en-US" sz="1200" dirty="0" smtClean="0">
                <a:solidFill>
                  <a:schemeClr val="tx1">
                    <a:lumMod val="50000"/>
                  </a:schemeClr>
                </a:solidFill>
              </a:rPr>
              <a:t>, Home &amp; Bargains, Booths, Brakes, </a:t>
            </a:r>
            <a:r>
              <a:rPr lang="en-US" sz="1200" dirty="0" err="1" smtClean="0">
                <a:solidFill>
                  <a:schemeClr val="tx1">
                    <a:lumMod val="50000"/>
                  </a:schemeClr>
                </a:solidFill>
              </a:rPr>
              <a:t>Bidfoods</a:t>
            </a:r>
            <a:r>
              <a:rPr lang="en-US" sz="1200" dirty="0" smtClean="0">
                <a:solidFill>
                  <a:schemeClr val="tx1">
                    <a:lumMod val="50000"/>
                  </a:schemeClr>
                </a:solidFill>
              </a:rPr>
              <a:t> (all 3). </a:t>
            </a:r>
            <a:endParaRPr lang="en-US" sz="1200" dirty="0">
              <a:solidFill>
                <a:schemeClr val="tx1">
                  <a:lumMod val="50000"/>
                </a:schemeClr>
              </a:solidFill>
            </a:endParaRPr>
          </a:p>
          <a:p>
            <a:pPr lvl="2">
              <a:buClr>
                <a:srgbClr val="FF0000"/>
              </a:buClr>
              <a:buSzPct val="100000"/>
            </a:pPr>
            <a:r>
              <a:rPr lang="en-US" sz="1200" dirty="0">
                <a:solidFill>
                  <a:schemeClr val="tx1">
                    <a:lumMod val="50000"/>
                  </a:schemeClr>
                </a:solidFill>
              </a:rPr>
              <a:t>Some smaller suppliers feeling that they are not offered sufficient protection in their dealings with retailers </a:t>
            </a:r>
          </a:p>
          <a:p>
            <a:pPr lvl="2">
              <a:buClr>
                <a:srgbClr val="FF0000"/>
              </a:buClr>
              <a:buSzPct val="100000"/>
            </a:pPr>
            <a:r>
              <a:rPr lang="en-US" sz="1200" dirty="0">
                <a:solidFill>
                  <a:schemeClr val="tx1">
                    <a:lumMod val="50000"/>
                  </a:schemeClr>
                </a:solidFill>
              </a:rPr>
              <a:t>Several comments </a:t>
            </a:r>
            <a:r>
              <a:rPr lang="en-US" sz="1200" dirty="0" smtClean="0">
                <a:solidFill>
                  <a:schemeClr val="tx1">
                    <a:lumMod val="50000"/>
                  </a:schemeClr>
                </a:solidFill>
              </a:rPr>
              <a:t>point to areas the Code doesn’t cover, for example food service sector.</a:t>
            </a:r>
            <a:endParaRPr lang="en-US" sz="1200" dirty="0">
              <a:solidFill>
                <a:schemeClr val="tx1">
                  <a:lumMod val="50000"/>
                </a:schemeClr>
              </a:solidFill>
            </a:endParaRPr>
          </a:p>
        </p:txBody>
      </p:sp>
      <p:sp>
        <p:nvSpPr>
          <p:cNvPr id="8" name="Rounded Rectangle 7"/>
          <p:cNvSpPr/>
          <p:nvPr/>
        </p:nvSpPr>
        <p:spPr>
          <a:xfrm>
            <a:off x="6682153" y="2438218"/>
            <a:ext cx="5305531" cy="97036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“Lack of clarity between what is hard (but acceptable) negotiation versus behaviour incompliant with the Code”</a:t>
            </a:r>
          </a:p>
        </p:txBody>
      </p:sp>
      <p:sp>
        <p:nvSpPr>
          <p:cNvPr id="19" name="Rounded Rectangle 18"/>
          <p:cNvSpPr/>
          <p:nvPr/>
        </p:nvSpPr>
        <p:spPr>
          <a:xfrm>
            <a:off x="3665975" y="4800142"/>
            <a:ext cx="3436535" cy="142190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rgbClr val="000000"/>
                </a:solidFill>
              </a:rPr>
              <a:t>“Continue to feel that retailers ‘talk’ the </a:t>
            </a:r>
            <a:r>
              <a:rPr lang="en-US" sz="1400" i="1" dirty="0" smtClean="0">
                <a:solidFill>
                  <a:srgbClr val="000000"/>
                </a:solidFill>
              </a:rPr>
              <a:t>Code </a:t>
            </a:r>
            <a:r>
              <a:rPr lang="en-US" sz="1400" i="1" dirty="0">
                <a:solidFill>
                  <a:srgbClr val="000000"/>
                </a:solidFill>
              </a:rPr>
              <a:t>but try every means possible to get around it in what they actually do.”</a:t>
            </a:r>
          </a:p>
        </p:txBody>
      </p:sp>
      <p:sp>
        <p:nvSpPr>
          <p:cNvPr id="22" name="Rounded Rectangle 21"/>
          <p:cNvSpPr/>
          <p:nvPr/>
        </p:nvSpPr>
        <p:spPr>
          <a:xfrm>
            <a:off x="3699465" y="2642716"/>
            <a:ext cx="2769999" cy="1647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lumMod val="50000"/>
                  </a:schemeClr>
                </a:solidFill>
              </a:rPr>
              <a:t>“GSCOP and role of GCA have been transformative in terms of retailer behaviour and the impact is to be applauded</a:t>
            </a:r>
            <a:r>
              <a:rPr lang="en-US" sz="1600" i="1" dirty="0" smtClean="0">
                <a:solidFill>
                  <a:schemeClr val="tx1">
                    <a:lumMod val="50000"/>
                  </a:schemeClr>
                </a:solidFill>
              </a:rPr>
              <a:t>.” </a:t>
            </a:r>
            <a:endParaRPr lang="en-US" sz="1600" i="1" dirty="0">
              <a:solidFill>
                <a:schemeClr val="tx1">
                  <a:lumMod val="50000"/>
                </a:schemeClr>
              </a:solidFill>
            </a:endParaRPr>
          </a:p>
        </p:txBody>
      </p:sp>
      <p:sp>
        <p:nvSpPr>
          <p:cNvPr id="25" name="Rounded Rectangle 24"/>
          <p:cNvSpPr/>
          <p:nvPr/>
        </p:nvSpPr>
        <p:spPr>
          <a:xfrm>
            <a:off x="3958319" y="412977"/>
            <a:ext cx="3382694" cy="18178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“Whilst I applaud the work done to date by the GCA, I would like it to be made easier to report retailer violations and/or to get impartial guidance on suspected transgressions”</a:t>
            </a:r>
          </a:p>
        </p:txBody>
      </p:sp>
      <p:sp>
        <p:nvSpPr>
          <p:cNvPr id="23" name="Rounded Rectangle 22"/>
          <p:cNvSpPr/>
          <p:nvPr/>
        </p:nvSpPr>
        <p:spPr>
          <a:xfrm>
            <a:off x="8174294" y="135291"/>
            <a:ext cx="3813390" cy="19849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“Whilst many buyers and retailers have had GSCOP training, they do not appear to be too worried about the code. There are too many grey areas within the code for them to bend the ‘rules’ and treat suppliers un-ethically as well as unfairly.”</a:t>
            </a:r>
          </a:p>
        </p:txBody>
      </p:sp>
      <p:sp>
        <p:nvSpPr>
          <p:cNvPr id="11" name="Rounded Rectangle 10"/>
          <p:cNvSpPr/>
          <p:nvPr/>
        </p:nvSpPr>
        <p:spPr>
          <a:xfrm>
            <a:off x="7445828" y="3726594"/>
            <a:ext cx="4371034" cy="214709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chemeClr val="bg1"/>
                </a:solidFill>
              </a:rPr>
              <a:t>“I </a:t>
            </a:r>
            <a:r>
              <a:rPr lang="en-GB" sz="1400" i="1" dirty="0">
                <a:solidFill>
                  <a:schemeClr val="bg1"/>
                </a:solidFill>
              </a:rPr>
              <a:t>believe areas of the retailers are improving, such as communication to us about 'reasonable notice' but worsened in areas such as lump sums being asked for and requiring promotions to be predominantly funded or not being open about the amount it costs to fund the promotion so you are not aware if you are predominantly funding</a:t>
            </a:r>
            <a:r>
              <a:rPr lang="en-GB" sz="1400" i="1" dirty="0" smtClean="0">
                <a:solidFill>
                  <a:schemeClr val="bg1"/>
                </a:solidFill>
              </a:rPr>
              <a:t>.”</a:t>
            </a:r>
            <a:endParaRPr lang="en-GB" sz="1400" i="1" dirty="0">
              <a:solidFill>
                <a:schemeClr val="bg1"/>
              </a:solidFill>
            </a:endParaRPr>
          </a:p>
        </p:txBody>
      </p:sp>
    </p:spTree>
    <p:extLst>
      <p:ext uri="{BB962C8B-B14F-4D97-AF65-F5344CB8AC3E}">
        <p14:creationId xmlns:p14="http://schemas.microsoft.com/office/powerpoint/2010/main" val="88851798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Trends over time</a:t>
            </a:r>
            <a:endParaRPr lang="en-GB" dirty="0"/>
          </a:p>
        </p:txBody>
      </p:sp>
      <p:pic>
        <p:nvPicPr>
          <p:cNvPr id="4" name="Picture 3" descr="Time compression – Mind Hac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454" y="-1"/>
            <a:ext cx="7839546" cy="6858001"/>
          </a:xfrm>
          <a:prstGeom prst="rect">
            <a:avLst/>
          </a:prstGeom>
        </p:spPr>
      </p:pic>
    </p:spTree>
    <p:extLst>
      <p:ext uri="{BB962C8B-B14F-4D97-AF65-F5344CB8AC3E}">
        <p14:creationId xmlns:p14="http://schemas.microsoft.com/office/powerpoint/2010/main" val="15027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4"/>
          </p:nvPr>
        </p:nvSpPr>
        <p:spPr>
          <a:xfrm>
            <a:off x="751416" y="296986"/>
            <a:ext cx="11440584" cy="690492"/>
          </a:xfrm>
        </p:spPr>
        <p:txBody>
          <a:bodyPr/>
          <a:lstStyle/>
          <a:p>
            <a:r>
              <a:rPr lang="en-GB" dirty="0" smtClean="0"/>
              <a:t>Selected key trends 2014 to 2019</a:t>
            </a:r>
            <a:endParaRPr lang="en-GB" dirty="0"/>
          </a:p>
        </p:txBody>
      </p:sp>
      <p:graphicFrame>
        <p:nvGraphicFramePr>
          <p:cNvPr id="55" name="Chart 54"/>
          <p:cNvGraphicFramePr/>
          <p:nvPr>
            <p:extLst>
              <p:ext uri="{D42A27DB-BD31-4B8C-83A1-F6EECF244321}">
                <p14:modId xmlns:p14="http://schemas.microsoft.com/office/powerpoint/2010/main" val="1086530811"/>
              </p:ext>
            </p:extLst>
          </p:nvPr>
        </p:nvGraphicFramePr>
        <p:xfrm>
          <a:off x="376766" y="1178170"/>
          <a:ext cx="11321247" cy="477422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013576" y="1"/>
            <a:ext cx="2178424" cy="16949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spTree>
    <p:extLst>
      <p:ext uri="{BB962C8B-B14F-4D97-AF65-F5344CB8AC3E}">
        <p14:creationId xmlns:p14="http://schemas.microsoft.com/office/powerpoint/2010/main" val="8045230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1279" y="929110"/>
            <a:ext cx="7859038" cy="4872498"/>
            <a:chOff x="408632" y="1149082"/>
            <a:chExt cx="2377901" cy="1694698"/>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513" t="6970" r="17428" b="12778"/>
            <a:stretch/>
          </p:blipFill>
          <p:spPr>
            <a:xfrm>
              <a:off x="408632" y="1149082"/>
              <a:ext cx="2377901" cy="1694698"/>
            </a:xfrm>
            <a:prstGeom prst="rect">
              <a:avLst/>
            </a:prstGeom>
          </p:spPr>
        </p:pic>
        <p:sp>
          <p:nvSpPr>
            <p:cNvPr id="8" name="Rounded Rectangle 7"/>
            <p:cNvSpPr/>
            <p:nvPr/>
          </p:nvSpPr>
          <p:spPr>
            <a:xfrm rot="1867410">
              <a:off x="581364" y="2082106"/>
              <a:ext cx="769447" cy="575840"/>
            </a:xfrm>
            <a:prstGeom prst="roundRect">
              <a:avLst/>
            </a:prstGeom>
            <a:solidFill>
              <a:schemeClr val="bg1"/>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smtClean="0">
                  <a:solidFill>
                    <a:srgbClr val="000000"/>
                  </a:solidFill>
                </a:rPr>
                <a:t>114 </a:t>
              </a:r>
              <a:r>
                <a:rPr lang="en-GB" sz="3200" b="1" dirty="0">
                  <a:solidFill>
                    <a:srgbClr val="000000"/>
                  </a:solidFill>
                </a:rPr>
                <a:t>Indirect </a:t>
              </a:r>
            </a:p>
            <a:p>
              <a:pPr algn="ctr"/>
              <a:r>
                <a:rPr lang="en-GB" sz="3200" b="1" dirty="0">
                  <a:solidFill>
                    <a:srgbClr val="000000"/>
                  </a:solidFill>
                </a:rPr>
                <a:t>suppliers</a:t>
              </a:r>
            </a:p>
          </p:txBody>
        </p:sp>
        <p:sp>
          <p:nvSpPr>
            <p:cNvPr id="9" name="Rounded Rectangle 8"/>
            <p:cNvSpPr/>
            <p:nvPr/>
          </p:nvSpPr>
          <p:spPr>
            <a:xfrm rot="20967311">
              <a:off x="1210942" y="1552340"/>
              <a:ext cx="794128" cy="560555"/>
            </a:xfrm>
            <a:prstGeom prst="roundRect">
              <a:avLst/>
            </a:prstGeom>
            <a:solidFill>
              <a:schemeClr val="bg1"/>
            </a:solid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smtClean="0">
                  <a:solidFill>
                    <a:srgbClr val="000000"/>
                  </a:solidFill>
                </a:rPr>
                <a:t>1,417 </a:t>
              </a:r>
              <a:r>
                <a:rPr lang="en-GB" sz="3200" b="1" dirty="0">
                  <a:solidFill>
                    <a:srgbClr val="000000"/>
                  </a:solidFill>
                </a:rPr>
                <a:t>Direct suppliers</a:t>
              </a:r>
            </a:p>
          </p:txBody>
        </p:sp>
      </p:grpSp>
      <p:sp>
        <p:nvSpPr>
          <p:cNvPr id="2" name="Text Placeholder 1"/>
          <p:cNvSpPr>
            <a:spLocks noGrp="1"/>
          </p:cNvSpPr>
          <p:nvPr>
            <p:ph type="body" sz="quarter" idx="19"/>
          </p:nvPr>
        </p:nvSpPr>
        <p:spPr>
          <a:xfrm>
            <a:off x="8760615" y="158752"/>
            <a:ext cx="3156730" cy="6141564"/>
          </a:xfrm>
        </p:spPr>
        <p:txBody>
          <a:bodyPr>
            <a:noAutofit/>
          </a:bodyPr>
          <a:lstStyle/>
          <a:p>
            <a:pPr marL="0" lvl="1" algn="ctr">
              <a:buClr>
                <a:srgbClr val="FF0000"/>
              </a:buClr>
              <a:buSzPct val="100000"/>
            </a:pPr>
            <a:r>
              <a:rPr lang="en-US" dirty="0">
                <a:solidFill>
                  <a:schemeClr val="tx1">
                    <a:lumMod val="50000"/>
                  </a:schemeClr>
                </a:solidFill>
              </a:rPr>
              <a:t>Live </a:t>
            </a:r>
            <a:r>
              <a:rPr lang="en-US" dirty="0" smtClean="0">
                <a:solidFill>
                  <a:schemeClr val="tx1">
                    <a:lumMod val="50000"/>
                  </a:schemeClr>
                </a:solidFill>
              </a:rPr>
              <a:t>mid Feb to end of April 2019.</a:t>
            </a:r>
          </a:p>
          <a:p>
            <a:pPr lvl="1" algn="ctr">
              <a:buClr>
                <a:srgbClr val="FF0000"/>
              </a:buClr>
              <a:buSzPct val="100000"/>
            </a:pPr>
            <a:endParaRPr lang="en-US" dirty="0">
              <a:solidFill>
                <a:schemeClr val="tx1">
                  <a:lumMod val="50000"/>
                </a:schemeClr>
              </a:solidFill>
            </a:endParaRPr>
          </a:p>
          <a:p>
            <a:pPr marL="0" lvl="1" algn="ctr">
              <a:buClr>
                <a:srgbClr val="FF0000"/>
              </a:buClr>
              <a:buSzPct val="100000"/>
            </a:pPr>
            <a:r>
              <a:rPr lang="en-US" dirty="0" smtClean="0">
                <a:solidFill>
                  <a:schemeClr val="tx1">
                    <a:lumMod val="50000"/>
                  </a:schemeClr>
                </a:solidFill>
              </a:rPr>
              <a:t>A large increase in direct supplier participation (55%).</a:t>
            </a:r>
          </a:p>
          <a:p>
            <a:pPr marL="0" lvl="1" algn="ctr">
              <a:buClr>
                <a:srgbClr val="FF0000"/>
              </a:buClr>
              <a:buSzPct val="100000"/>
            </a:pPr>
            <a:endParaRPr lang="en-US" dirty="0">
              <a:solidFill>
                <a:schemeClr val="tx1">
                  <a:lumMod val="50000"/>
                </a:schemeClr>
              </a:solidFill>
            </a:endParaRPr>
          </a:p>
          <a:p>
            <a:pPr marL="0" lvl="1" algn="ctr">
              <a:buClr>
                <a:srgbClr val="FF0000"/>
              </a:buClr>
              <a:buSzPct val="100000"/>
            </a:pPr>
            <a:r>
              <a:rPr lang="en-US" dirty="0" smtClean="0">
                <a:solidFill>
                  <a:schemeClr val="tx1">
                    <a:lumMod val="50000"/>
                  </a:schemeClr>
                </a:solidFill>
              </a:rPr>
              <a:t>The addition of </a:t>
            </a:r>
            <a:r>
              <a:rPr lang="en-US" dirty="0" err="1" smtClean="0">
                <a:solidFill>
                  <a:schemeClr val="tx1">
                    <a:lumMod val="50000"/>
                  </a:schemeClr>
                </a:solidFill>
              </a:rPr>
              <a:t>Ocado</a:t>
            </a:r>
            <a:r>
              <a:rPr lang="en-US" dirty="0" smtClean="0">
                <a:solidFill>
                  <a:schemeClr val="tx1">
                    <a:lumMod val="50000"/>
                  </a:schemeClr>
                </a:solidFill>
              </a:rPr>
              <a:t> and </a:t>
            </a:r>
            <a:r>
              <a:rPr lang="en-US" dirty="0">
                <a:solidFill>
                  <a:schemeClr val="tx1">
                    <a:lumMod val="50000"/>
                  </a:schemeClr>
                </a:solidFill>
              </a:rPr>
              <a:t>B&amp;M </a:t>
            </a:r>
            <a:r>
              <a:rPr lang="en-US" dirty="0" smtClean="0">
                <a:solidFill>
                  <a:schemeClr val="tx1">
                    <a:lumMod val="50000"/>
                  </a:schemeClr>
                </a:solidFill>
              </a:rPr>
              <a:t>is the </a:t>
            </a:r>
            <a:r>
              <a:rPr lang="en-US" dirty="0">
                <a:solidFill>
                  <a:schemeClr val="tx1">
                    <a:lumMod val="50000"/>
                  </a:schemeClr>
                </a:solidFill>
              </a:rPr>
              <a:t>most significant change since the survey </a:t>
            </a:r>
            <a:r>
              <a:rPr lang="en-US" dirty="0" smtClean="0">
                <a:solidFill>
                  <a:schemeClr val="tx1">
                    <a:lumMod val="50000"/>
                  </a:schemeClr>
                </a:solidFill>
              </a:rPr>
              <a:t>started. </a:t>
            </a:r>
          </a:p>
          <a:p>
            <a:pPr lvl="1" algn="ctr">
              <a:buClr>
                <a:srgbClr val="FF0000"/>
              </a:buClr>
              <a:buSzPct val="100000"/>
            </a:pPr>
            <a:endParaRPr lang="en-US" dirty="0">
              <a:solidFill>
                <a:schemeClr val="tx1">
                  <a:lumMod val="50000"/>
                </a:schemeClr>
              </a:solidFill>
            </a:endParaRPr>
          </a:p>
          <a:p>
            <a:pPr lvl="1" algn="ctr">
              <a:buClr>
                <a:srgbClr val="FF0000"/>
              </a:buClr>
              <a:buSzPct val="100000"/>
            </a:pPr>
            <a:endParaRPr lang="en-US" dirty="0">
              <a:solidFill>
                <a:schemeClr val="tx1">
                  <a:lumMod val="50000"/>
                </a:schemeClr>
              </a:solidFill>
            </a:endParaRPr>
          </a:p>
          <a:p>
            <a:pPr lvl="1" algn="ctr">
              <a:buClr>
                <a:srgbClr val="92D050"/>
              </a:buClr>
              <a:buSzPct val="100000"/>
            </a:pPr>
            <a:endParaRPr lang="en-US" dirty="0">
              <a:solidFill>
                <a:srgbClr val="6D6F71"/>
              </a:solidFill>
            </a:endParaRPr>
          </a:p>
          <a:p>
            <a:pPr algn="ctr"/>
            <a:endParaRPr lang="en-GB" dirty="0"/>
          </a:p>
        </p:txBody>
      </p:sp>
      <p:sp>
        <p:nvSpPr>
          <p:cNvPr id="3" name="Text Placeholder 2"/>
          <p:cNvSpPr>
            <a:spLocks noGrp="1"/>
          </p:cNvSpPr>
          <p:nvPr>
            <p:ph type="body" sz="quarter" idx="14"/>
          </p:nvPr>
        </p:nvSpPr>
        <p:spPr>
          <a:xfrm>
            <a:off x="1672620" y="158752"/>
            <a:ext cx="8580438" cy="690492"/>
          </a:xfrm>
        </p:spPr>
        <p:txBody>
          <a:bodyPr/>
          <a:lstStyle/>
          <a:p>
            <a:r>
              <a:rPr lang="en-GB" dirty="0"/>
              <a:t>Survey details</a:t>
            </a:r>
          </a:p>
        </p:txBody>
      </p:sp>
      <p:sp>
        <p:nvSpPr>
          <p:cNvPr id="15" name="Rounded Rectangle 14"/>
          <p:cNvSpPr/>
          <p:nvPr/>
        </p:nvSpPr>
        <p:spPr>
          <a:xfrm>
            <a:off x="4350798" y="4162584"/>
            <a:ext cx="2497023" cy="1280536"/>
          </a:xfrm>
          <a:prstGeom prst="roundRect">
            <a:avLst/>
          </a:prstGeom>
          <a:solidFill>
            <a:schemeClr val="bg1"/>
          </a:solid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smtClean="0">
                <a:solidFill>
                  <a:srgbClr val="000000"/>
                </a:solidFill>
              </a:rPr>
              <a:t>25 </a:t>
            </a:r>
            <a:r>
              <a:rPr lang="en-GB" sz="2800" b="1" dirty="0">
                <a:solidFill>
                  <a:srgbClr val="000000"/>
                </a:solidFill>
              </a:rPr>
              <a:t>Trade Associations</a:t>
            </a:r>
          </a:p>
        </p:txBody>
      </p:sp>
    </p:spTree>
    <p:extLst>
      <p:ext uri="{BB962C8B-B14F-4D97-AF65-F5344CB8AC3E}">
        <p14:creationId xmlns:p14="http://schemas.microsoft.com/office/powerpoint/2010/main" val="29017117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4057482229"/>
              </p:ext>
            </p:extLst>
          </p:nvPr>
        </p:nvGraphicFramePr>
        <p:xfrm>
          <a:off x="482321" y="3492783"/>
          <a:ext cx="10052330" cy="25144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42871" y="124908"/>
            <a:ext cx="8858250" cy="535531"/>
          </a:xfrm>
        </p:spPr>
        <p:txBody>
          <a:bodyPr/>
          <a:lstStyle/>
          <a:p>
            <a:r>
              <a:rPr lang="en-GB" sz="3200" dirty="0"/>
              <a:t>Who took part?</a:t>
            </a:r>
          </a:p>
        </p:txBody>
      </p:sp>
      <p:sp>
        <p:nvSpPr>
          <p:cNvPr id="8" name="Rectangle 7"/>
          <p:cNvSpPr/>
          <p:nvPr/>
        </p:nvSpPr>
        <p:spPr>
          <a:xfrm>
            <a:off x="1677398" y="6392408"/>
            <a:ext cx="6006887" cy="461665"/>
          </a:xfrm>
          <a:prstGeom prst="rect">
            <a:avLst/>
          </a:prstGeom>
        </p:spPr>
        <p:txBody>
          <a:bodyPr wrap="square">
            <a:spAutoFit/>
          </a:bodyPr>
          <a:lstStyle/>
          <a:p>
            <a:r>
              <a:rPr lang="en-GB" sz="800" dirty="0">
                <a:solidFill>
                  <a:schemeClr val="tx1">
                    <a:lumMod val="50000"/>
                  </a:schemeClr>
                </a:solidFill>
              </a:rPr>
              <a:t>Q19b. And where are you personally based</a:t>
            </a:r>
            <a:r>
              <a:rPr lang="en-GB" sz="800" dirty="0" smtClean="0">
                <a:solidFill>
                  <a:schemeClr val="tx1">
                    <a:lumMod val="50000"/>
                  </a:schemeClr>
                </a:solidFill>
              </a:rPr>
              <a:t>? Base</a:t>
            </a:r>
            <a:r>
              <a:rPr lang="en-GB" sz="800" dirty="0">
                <a:solidFill>
                  <a:schemeClr val="tx1">
                    <a:lumMod val="50000"/>
                  </a:schemeClr>
                </a:solidFill>
              </a:rPr>
              <a:t>: all direct suppliers (1130</a:t>
            </a:r>
            <a:r>
              <a:rPr lang="en-GB" sz="800" dirty="0" smtClean="0">
                <a:solidFill>
                  <a:schemeClr val="tx1">
                    <a:lumMod val="50000"/>
                  </a:schemeClr>
                </a:solidFill>
              </a:rPr>
              <a:t>) / </a:t>
            </a:r>
            <a:r>
              <a:rPr lang="en-GB" sz="800" dirty="0">
                <a:solidFill>
                  <a:schemeClr val="tx1">
                    <a:lumMod val="50000"/>
                  </a:schemeClr>
                </a:solidFill>
              </a:rPr>
              <a:t>all direct suppliers based outside the UK (122</a:t>
            </a:r>
            <a:r>
              <a:rPr lang="en-GB" sz="800" dirty="0" smtClean="0">
                <a:solidFill>
                  <a:schemeClr val="tx1">
                    <a:lumMod val="50000"/>
                  </a:schemeClr>
                </a:solidFill>
              </a:rPr>
              <a:t>)</a:t>
            </a:r>
            <a:r>
              <a:rPr lang="en-GB" sz="800" dirty="0">
                <a:solidFill>
                  <a:schemeClr val="tx1">
                    <a:lumMod val="50000"/>
                  </a:schemeClr>
                </a:solidFill>
              </a:rPr>
              <a:t> Q2. What products do you supply across branded and own label types? Base: direct suppliers (1148)</a:t>
            </a:r>
          </a:p>
          <a:p>
            <a:r>
              <a:rPr lang="en-GB" sz="800" dirty="0">
                <a:solidFill>
                  <a:schemeClr val="tx1">
                    <a:lumMod val="50000"/>
                  </a:schemeClr>
                </a:solidFill>
              </a:rPr>
              <a:t>Q18. How many employees do you have? Base: direct suppliers (1131</a:t>
            </a:r>
            <a:r>
              <a:rPr lang="en-GB" sz="800" dirty="0" smtClean="0">
                <a:solidFill>
                  <a:schemeClr val="tx1">
                    <a:lumMod val="50000"/>
                  </a:schemeClr>
                </a:solidFill>
              </a:rPr>
              <a:t>)</a:t>
            </a:r>
            <a:endParaRPr lang="en-GB" sz="800" dirty="0">
              <a:solidFill>
                <a:schemeClr val="tx1">
                  <a:lumMod val="50000"/>
                </a:schemeClr>
              </a:solidFill>
            </a:endParaRPr>
          </a:p>
        </p:txBody>
      </p:sp>
      <p:sp>
        <p:nvSpPr>
          <p:cNvPr id="3" name="Slide Number Placeholder 2"/>
          <p:cNvSpPr>
            <a:spLocks noGrp="1"/>
          </p:cNvSpPr>
          <p:nvPr>
            <p:ph type="sldNum" sz="quarter" idx="4"/>
          </p:nvPr>
        </p:nvSpPr>
        <p:spPr/>
        <p:txBody>
          <a:bodyPr/>
          <a:lstStyle/>
          <a:p>
            <a:fld id="{8F5610C8-4100-4700-A695-ED7D190A45BE}" type="slidenum">
              <a:rPr lang="en-GB" smtClean="0">
                <a:solidFill>
                  <a:srgbClr val="6D6F71"/>
                </a:solidFill>
              </a:rPr>
              <a:pPr/>
              <a:t>4</a:t>
            </a:fld>
            <a:endParaRPr lang="en-GB" dirty="0">
              <a:solidFill>
                <a:srgbClr val="6D6F71"/>
              </a:solidFill>
            </a:endParaRPr>
          </a:p>
        </p:txBody>
      </p:sp>
      <p:sp>
        <p:nvSpPr>
          <p:cNvPr id="10" name="Rectangle 9"/>
          <p:cNvSpPr/>
          <p:nvPr/>
        </p:nvSpPr>
        <p:spPr>
          <a:xfrm>
            <a:off x="4004670" y="3678514"/>
            <a:ext cx="2488119" cy="3722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lumMod val="50000"/>
                  </a:schemeClr>
                </a:solidFill>
              </a:rPr>
              <a:t>75% supply branded products</a:t>
            </a:r>
          </a:p>
          <a:p>
            <a:pPr algn="ctr"/>
            <a:r>
              <a:rPr lang="en-GB" sz="1400" dirty="0">
                <a:solidFill>
                  <a:schemeClr val="tx1">
                    <a:lumMod val="50000"/>
                  </a:schemeClr>
                </a:solidFill>
              </a:rPr>
              <a:t>64% supply own label products</a:t>
            </a:r>
          </a:p>
        </p:txBody>
      </p:sp>
      <p:graphicFrame>
        <p:nvGraphicFramePr>
          <p:cNvPr id="26" name="Chart 25"/>
          <p:cNvGraphicFramePr/>
          <p:nvPr>
            <p:extLst>
              <p:ext uri="{D42A27DB-BD31-4B8C-83A1-F6EECF244321}">
                <p14:modId xmlns:p14="http://schemas.microsoft.com/office/powerpoint/2010/main" val="1079354752"/>
              </p:ext>
            </p:extLst>
          </p:nvPr>
        </p:nvGraphicFramePr>
        <p:xfrm>
          <a:off x="5581217" y="961485"/>
          <a:ext cx="4953433" cy="267374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6893814" y="825213"/>
            <a:ext cx="2264228" cy="6361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lumMod val="50000"/>
                  </a:schemeClr>
                </a:solidFill>
              </a:rPr>
              <a:t>Direct supplier size </a:t>
            </a:r>
          </a:p>
          <a:p>
            <a:pPr algn="ctr"/>
            <a:r>
              <a:rPr lang="en-GB" sz="1200" b="1" dirty="0">
                <a:solidFill>
                  <a:schemeClr val="tx1">
                    <a:lumMod val="50000"/>
                  </a:schemeClr>
                </a:solidFill>
              </a:rPr>
              <a:t>(No. of employees)</a:t>
            </a:r>
          </a:p>
        </p:txBody>
      </p:sp>
      <p:sp>
        <p:nvSpPr>
          <p:cNvPr id="29" name="Rectangle 28"/>
          <p:cNvSpPr/>
          <p:nvPr/>
        </p:nvSpPr>
        <p:spPr>
          <a:xfrm>
            <a:off x="5536728" y="760788"/>
            <a:ext cx="4997922" cy="250387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933001" y="3356105"/>
            <a:ext cx="9601650" cy="265113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10013576" y="-2987"/>
            <a:ext cx="2178424" cy="33931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grpSp>
        <p:nvGrpSpPr>
          <p:cNvPr id="32" name="Group 31"/>
          <p:cNvGrpSpPr/>
          <p:nvPr/>
        </p:nvGrpSpPr>
        <p:grpSpPr>
          <a:xfrm>
            <a:off x="672754" y="760788"/>
            <a:ext cx="4575976" cy="2501551"/>
            <a:chOff x="340378" y="4276503"/>
            <a:chExt cx="4575976" cy="2167447"/>
          </a:xfrm>
        </p:grpSpPr>
        <p:graphicFrame>
          <p:nvGraphicFramePr>
            <p:cNvPr id="33" name="Chart 32"/>
            <p:cNvGraphicFramePr/>
            <p:nvPr>
              <p:extLst>
                <p:ext uri="{D42A27DB-BD31-4B8C-83A1-F6EECF244321}">
                  <p14:modId xmlns:p14="http://schemas.microsoft.com/office/powerpoint/2010/main" val="3643786142"/>
                </p:ext>
              </p:extLst>
            </p:nvPr>
          </p:nvGraphicFramePr>
          <p:xfrm>
            <a:off x="340378" y="4351006"/>
            <a:ext cx="1780961" cy="2026570"/>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Group 33"/>
            <p:cNvGrpSpPr/>
            <p:nvPr/>
          </p:nvGrpSpPr>
          <p:grpSpPr>
            <a:xfrm>
              <a:off x="381578" y="4276503"/>
              <a:ext cx="4534776" cy="2167447"/>
              <a:chOff x="381578" y="4276503"/>
              <a:chExt cx="4534776" cy="2167447"/>
            </a:xfrm>
          </p:grpSpPr>
          <p:sp>
            <p:nvSpPr>
              <p:cNvPr id="35" name="Rectangle 34"/>
              <p:cNvSpPr/>
              <p:nvPr/>
            </p:nvSpPr>
            <p:spPr>
              <a:xfrm>
                <a:off x="600624" y="4276503"/>
                <a:ext cx="4315730" cy="216744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381578" y="4328755"/>
                <a:ext cx="2264228" cy="221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lumMod val="50000"/>
                      </a:schemeClr>
                    </a:solidFill>
                  </a:rPr>
                  <a:t>Personally based…</a:t>
                </a:r>
              </a:p>
            </p:txBody>
          </p:sp>
        </p:grpSp>
      </p:grpSp>
      <p:graphicFrame>
        <p:nvGraphicFramePr>
          <p:cNvPr id="38" name="Chart 37"/>
          <p:cNvGraphicFramePr/>
          <p:nvPr>
            <p:extLst>
              <p:ext uri="{D42A27DB-BD31-4B8C-83A1-F6EECF244321}">
                <p14:modId xmlns:p14="http://schemas.microsoft.com/office/powerpoint/2010/main" val="4191872002"/>
              </p:ext>
            </p:extLst>
          </p:nvPr>
        </p:nvGraphicFramePr>
        <p:xfrm>
          <a:off x="2453715" y="863542"/>
          <a:ext cx="2795015" cy="2263145"/>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5698671" y="1625782"/>
            <a:ext cx="794118" cy="338554"/>
          </a:xfrm>
          <a:prstGeom prst="rect">
            <a:avLst/>
          </a:prstGeom>
          <a:noFill/>
        </p:spPr>
        <p:txBody>
          <a:bodyPr wrap="square" rtlCol="0">
            <a:spAutoFit/>
          </a:bodyPr>
          <a:lstStyle/>
          <a:p>
            <a:r>
              <a:rPr lang="en-GB" sz="1600" dirty="0" smtClean="0"/>
              <a:t>Micro</a:t>
            </a:r>
            <a:endParaRPr lang="en-GB" sz="1600" dirty="0"/>
          </a:p>
        </p:txBody>
      </p:sp>
      <p:sp>
        <p:nvSpPr>
          <p:cNvPr id="19" name="TextBox 18"/>
          <p:cNvSpPr txBox="1"/>
          <p:nvPr/>
        </p:nvSpPr>
        <p:spPr>
          <a:xfrm>
            <a:off x="6421783" y="1626500"/>
            <a:ext cx="794118" cy="338554"/>
          </a:xfrm>
          <a:prstGeom prst="rect">
            <a:avLst/>
          </a:prstGeom>
          <a:noFill/>
        </p:spPr>
        <p:txBody>
          <a:bodyPr wrap="square" rtlCol="0">
            <a:spAutoFit/>
          </a:bodyPr>
          <a:lstStyle/>
          <a:p>
            <a:r>
              <a:rPr lang="en-GB" sz="1600" dirty="0" smtClean="0"/>
              <a:t>Small</a:t>
            </a:r>
            <a:endParaRPr lang="en-GB" sz="1600" dirty="0"/>
          </a:p>
        </p:txBody>
      </p:sp>
      <p:sp>
        <p:nvSpPr>
          <p:cNvPr id="20" name="TextBox 19"/>
          <p:cNvSpPr txBox="1"/>
          <p:nvPr/>
        </p:nvSpPr>
        <p:spPr>
          <a:xfrm>
            <a:off x="7263717" y="1617247"/>
            <a:ext cx="911572" cy="338554"/>
          </a:xfrm>
          <a:prstGeom prst="rect">
            <a:avLst/>
          </a:prstGeom>
          <a:noFill/>
        </p:spPr>
        <p:txBody>
          <a:bodyPr wrap="square" rtlCol="0">
            <a:spAutoFit/>
          </a:bodyPr>
          <a:lstStyle/>
          <a:p>
            <a:r>
              <a:rPr lang="en-GB" sz="1600" dirty="0" smtClean="0"/>
              <a:t>Medium</a:t>
            </a:r>
            <a:endParaRPr lang="en-GB" sz="1600" dirty="0"/>
          </a:p>
        </p:txBody>
      </p:sp>
      <p:sp>
        <p:nvSpPr>
          <p:cNvPr id="21" name="TextBox 20"/>
          <p:cNvSpPr txBox="1"/>
          <p:nvPr/>
        </p:nvSpPr>
        <p:spPr>
          <a:xfrm>
            <a:off x="8538147" y="1610330"/>
            <a:ext cx="911572" cy="338554"/>
          </a:xfrm>
          <a:prstGeom prst="rect">
            <a:avLst/>
          </a:prstGeom>
          <a:noFill/>
        </p:spPr>
        <p:txBody>
          <a:bodyPr wrap="square" rtlCol="0">
            <a:spAutoFit/>
          </a:bodyPr>
          <a:lstStyle/>
          <a:p>
            <a:r>
              <a:rPr lang="en-GB" sz="1600" dirty="0" smtClean="0"/>
              <a:t>Large</a:t>
            </a:r>
            <a:endParaRPr lang="en-GB" sz="1600" dirty="0"/>
          </a:p>
        </p:txBody>
      </p:sp>
    </p:spTree>
    <p:extLst>
      <p:ext uri="{BB962C8B-B14F-4D97-AF65-F5344CB8AC3E}">
        <p14:creationId xmlns:p14="http://schemas.microsoft.com/office/powerpoint/2010/main" val="14307320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8840"/>
            <a:ext cx="8858250" cy="466726"/>
          </a:xfrm>
        </p:spPr>
        <p:txBody>
          <a:bodyPr/>
          <a:lstStyle/>
          <a:p>
            <a:r>
              <a:rPr lang="en-GB" sz="3200" dirty="0"/>
              <a:t>Which retailers supplied?</a:t>
            </a:r>
          </a:p>
        </p:txBody>
      </p:sp>
      <p:sp>
        <p:nvSpPr>
          <p:cNvPr id="8" name="Rectangle 7"/>
          <p:cNvSpPr/>
          <p:nvPr/>
        </p:nvSpPr>
        <p:spPr>
          <a:xfrm>
            <a:off x="10013576" y="-2988"/>
            <a:ext cx="2178424" cy="35182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graphicFrame>
        <p:nvGraphicFramePr>
          <p:cNvPr id="6" name="Chart 5"/>
          <p:cNvGraphicFramePr/>
          <p:nvPr>
            <p:extLst>
              <p:ext uri="{D42A27DB-BD31-4B8C-83A1-F6EECF244321}">
                <p14:modId xmlns:p14="http://schemas.microsoft.com/office/powerpoint/2010/main" val="1389367648"/>
              </p:ext>
            </p:extLst>
          </p:nvPr>
        </p:nvGraphicFramePr>
        <p:xfrm>
          <a:off x="727788" y="999851"/>
          <a:ext cx="10067729"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17551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Awareness of the Code and GCA</a:t>
            </a:r>
            <a:endParaRPr lang="en-GB" dirty="0"/>
          </a:p>
        </p:txBody>
      </p:sp>
      <p:pic>
        <p:nvPicPr>
          <p:cNvPr id="2" name="Picture 1" descr="Russian Journal of Legal Stud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862" y="0"/>
            <a:ext cx="7856137" cy="6858000"/>
          </a:xfrm>
          <a:prstGeom prst="rect">
            <a:avLst/>
          </a:prstGeom>
        </p:spPr>
      </p:pic>
    </p:spTree>
    <p:extLst>
      <p:ext uri="{BB962C8B-B14F-4D97-AF65-F5344CB8AC3E}">
        <p14:creationId xmlns:p14="http://schemas.microsoft.com/office/powerpoint/2010/main" val="4500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537778" y="1603495"/>
            <a:ext cx="4486107" cy="4253028"/>
            <a:chOff x="2613034" y="1609466"/>
            <a:chExt cx="3858211" cy="4253028"/>
          </a:xfrm>
        </p:grpSpPr>
        <p:graphicFrame>
          <p:nvGraphicFramePr>
            <p:cNvPr id="54" name="Chart 53"/>
            <p:cNvGraphicFramePr/>
            <p:nvPr>
              <p:extLst>
                <p:ext uri="{D42A27DB-BD31-4B8C-83A1-F6EECF244321}">
                  <p14:modId xmlns:p14="http://schemas.microsoft.com/office/powerpoint/2010/main" val="4237404692"/>
                </p:ext>
              </p:extLst>
            </p:nvPr>
          </p:nvGraphicFramePr>
          <p:xfrm>
            <a:off x="2704083" y="1609466"/>
            <a:ext cx="3767162" cy="4253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4"/>
            <p:cNvGraphicFramePr/>
            <p:nvPr>
              <p:extLst>
                <p:ext uri="{D42A27DB-BD31-4B8C-83A1-F6EECF244321}">
                  <p14:modId xmlns:p14="http://schemas.microsoft.com/office/powerpoint/2010/main" val="495072184"/>
                </p:ext>
              </p:extLst>
            </p:nvPr>
          </p:nvGraphicFramePr>
          <p:xfrm>
            <a:off x="2613034" y="2518691"/>
            <a:ext cx="3685859" cy="2434577"/>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55"/>
            <p:cNvSpPr/>
            <p:nvPr/>
          </p:nvSpPr>
          <p:spPr>
            <a:xfrm>
              <a:off x="4041184" y="2518691"/>
              <a:ext cx="829559" cy="282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lumMod val="50000"/>
                    </a:schemeClr>
                  </a:solidFill>
                </a:rPr>
                <a:t>2018</a:t>
              </a:r>
              <a:endParaRPr lang="en-GB" dirty="0">
                <a:solidFill>
                  <a:schemeClr val="tx1">
                    <a:lumMod val="50000"/>
                  </a:schemeClr>
                </a:solidFill>
              </a:endParaRPr>
            </a:p>
          </p:txBody>
        </p:sp>
      </p:grpSp>
      <p:sp>
        <p:nvSpPr>
          <p:cNvPr id="25" name="Text Placeholder 2"/>
          <p:cNvSpPr>
            <a:spLocks noGrp="1"/>
          </p:cNvSpPr>
          <p:nvPr>
            <p:ph type="body" sz="quarter" idx="4294967295"/>
          </p:nvPr>
        </p:nvSpPr>
        <p:spPr>
          <a:xfrm>
            <a:off x="643645" y="260281"/>
            <a:ext cx="11163167" cy="1031596"/>
          </a:xfrm>
          <a:prstGeom prst="rect">
            <a:avLst/>
          </a:prstGeom>
        </p:spPr>
        <p:txBody>
          <a:bodyPr>
            <a:noAutofit/>
          </a:bodyPr>
          <a:lstStyle/>
          <a:p>
            <a:r>
              <a:rPr lang="en-GB" sz="3200" dirty="0">
                <a:solidFill>
                  <a:schemeClr val="tx1">
                    <a:lumMod val="50000"/>
                  </a:schemeClr>
                </a:solidFill>
              </a:rPr>
              <a:t>Awareness &amp; understanding of the GCA’s role and responsibilities</a:t>
            </a:r>
          </a:p>
        </p:txBody>
      </p:sp>
      <p:sp>
        <p:nvSpPr>
          <p:cNvPr id="70" name="Rectangle 69"/>
          <p:cNvSpPr/>
          <p:nvPr/>
        </p:nvSpPr>
        <p:spPr>
          <a:xfrm>
            <a:off x="-35463" y="1796015"/>
            <a:ext cx="2162809" cy="4607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lumMod val="50000"/>
                  </a:schemeClr>
                </a:solidFill>
              </a:rPr>
              <a:t>GCA awareness</a:t>
            </a:r>
          </a:p>
        </p:txBody>
      </p:sp>
      <p:sp>
        <p:nvSpPr>
          <p:cNvPr id="72" name="Rectangle 71"/>
          <p:cNvSpPr/>
          <p:nvPr/>
        </p:nvSpPr>
        <p:spPr>
          <a:xfrm>
            <a:off x="10013576" y="-2987"/>
            <a:ext cx="2178424" cy="33931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grpSp>
        <p:nvGrpSpPr>
          <p:cNvPr id="23" name="Group 22"/>
          <p:cNvGrpSpPr/>
          <p:nvPr/>
        </p:nvGrpSpPr>
        <p:grpSpPr>
          <a:xfrm>
            <a:off x="5502593" y="1713187"/>
            <a:ext cx="5742784" cy="4473520"/>
            <a:chOff x="2844822" y="1949887"/>
            <a:chExt cx="3841650" cy="4473520"/>
          </a:xfrm>
        </p:grpSpPr>
        <p:graphicFrame>
          <p:nvGraphicFramePr>
            <p:cNvPr id="24" name="Chart 23"/>
            <p:cNvGraphicFramePr/>
            <p:nvPr>
              <p:extLst>
                <p:ext uri="{D42A27DB-BD31-4B8C-83A1-F6EECF244321}">
                  <p14:modId xmlns:p14="http://schemas.microsoft.com/office/powerpoint/2010/main" val="2049743967"/>
                </p:ext>
              </p:extLst>
            </p:nvPr>
          </p:nvGraphicFramePr>
          <p:xfrm>
            <a:off x="3020595" y="1949887"/>
            <a:ext cx="3665877" cy="447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extLst>
                <p:ext uri="{D42A27DB-BD31-4B8C-83A1-F6EECF244321}">
                  <p14:modId xmlns:p14="http://schemas.microsoft.com/office/powerpoint/2010/main" val="3144817465"/>
                </p:ext>
              </p:extLst>
            </p:nvPr>
          </p:nvGraphicFramePr>
          <p:xfrm>
            <a:off x="2844822" y="2361836"/>
            <a:ext cx="3617628" cy="3180935"/>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26"/>
            <p:cNvSpPr/>
            <p:nvPr/>
          </p:nvSpPr>
          <p:spPr>
            <a:xfrm>
              <a:off x="4238856" y="2434795"/>
              <a:ext cx="829559" cy="282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lumMod val="50000"/>
                    </a:schemeClr>
                  </a:solidFill>
                </a:rPr>
                <a:t>2018</a:t>
              </a:r>
              <a:endParaRPr lang="en-GB" dirty="0">
                <a:solidFill>
                  <a:schemeClr val="tx1">
                    <a:lumMod val="50000"/>
                  </a:schemeClr>
                </a:solidFill>
              </a:endParaRPr>
            </a:p>
          </p:txBody>
        </p:sp>
      </p:grpSp>
      <p:sp>
        <p:nvSpPr>
          <p:cNvPr id="28" name="Rectangle 27"/>
          <p:cNvSpPr/>
          <p:nvPr/>
        </p:nvSpPr>
        <p:spPr>
          <a:xfrm>
            <a:off x="9051638" y="1341809"/>
            <a:ext cx="2872847" cy="8421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lumMod val="50000"/>
                  </a:schemeClr>
                </a:solidFill>
              </a:rPr>
              <a:t>Understanding of the GCA’s role &amp; responsibilities</a:t>
            </a:r>
          </a:p>
        </p:txBody>
      </p:sp>
      <p:sp>
        <p:nvSpPr>
          <p:cNvPr id="29" name="TextBox 28"/>
          <p:cNvSpPr txBox="1"/>
          <p:nvPr/>
        </p:nvSpPr>
        <p:spPr>
          <a:xfrm>
            <a:off x="7866687" y="1393542"/>
            <a:ext cx="679709" cy="369332"/>
          </a:xfrm>
          <a:prstGeom prst="rect">
            <a:avLst/>
          </a:prstGeom>
        </p:spPr>
        <p:txBody>
          <a:bodyPr wrap="square" rtlCol="0" anchor="ctr" anchorCtr="0">
            <a:spAutoFit/>
          </a:bodyPr>
          <a:lstStyle/>
          <a:p>
            <a:r>
              <a:rPr lang="en-GB" dirty="0" smtClean="0">
                <a:solidFill>
                  <a:srgbClr val="363739"/>
                </a:solidFill>
              </a:rPr>
              <a:t>2019</a:t>
            </a:r>
            <a:endParaRPr lang="en-GB" dirty="0">
              <a:solidFill>
                <a:srgbClr val="363739"/>
              </a:solidFill>
            </a:endParaRPr>
          </a:p>
        </p:txBody>
      </p:sp>
    </p:spTree>
    <p:extLst>
      <p:ext uri="{BB962C8B-B14F-4D97-AF65-F5344CB8AC3E}">
        <p14:creationId xmlns:p14="http://schemas.microsoft.com/office/powerpoint/2010/main" val="24519750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3157472089"/>
              </p:ext>
            </p:extLst>
          </p:nvPr>
        </p:nvGraphicFramePr>
        <p:xfrm>
          <a:off x="6302494" y="1433222"/>
          <a:ext cx="5181474" cy="4660233"/>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 Placeholder 2"/>
          <p:cNvSpPr>
            <a:spLocks noGrp="1"/>
          </p:cNvSpPr>
          <p:nvPr>
            <p:ph type="body" sz="quarter" idx="4294967295"/>
          </p:nvPr>
        </p:nvSpPr>
        <p:spPr>
          <a:xfrm>
            <a:off x="672753" y="255675"/>
            <a:ext cx="11193425" cy="690492"/>
          </a:xfrm>
          <a:prstGeom prst="rect">
            <a:avLst/>
          </a:prstGeom>
        </p:spPr>
        <p:txBody>
          <a:bodyPr>
            <a:noAutofit/>
          </a:bodyPr>
          <a:lstStyle/>
          <a:p>
            <a:r>
              <a:rPr lang="en-GB" sz="3200" dirty="0">
                <a:solidFill>
                  <a:schemeClr val="tx1">
                    <a:lumMod val="50000"/>
                  </a:schemeClr>
                </a:solidFill>
              </a:rPr>
              <a:t>Why suppliers </a:t>
            </a:r>
            <a:r>
              <a:rPr lang="en-GB" sz="3200" u="sng" dirty="0">
                <a:solidFill>
                  <a:schemeClr val="tx1">
                    <a:lumMod val="50000"/>
                  </a:schemeClr>
                </a:solidFill>
              </a:rPr>
              <a:t>wouldn’t/ aren’t sure</a:t>
            </a:r>
            <a:r>
              <a:rPr lang="en-GB" sz="3200" dirty="0">
                <a:solidFill>
                  <a:schemeClr val="tx1">
                    <a:lumMod val="50000"/>
                  </a:schemeClr>
                </a:solidFill>
              </a:rPr>
              <a:t> whether they would consider raising issues with the GCA</a:t>
            </a:r>
          </a:p>
        </p:txBody>
      </p:sp>
      <p:sp>
        <p:nvSpPr>
          <p:cNvPr id="34" name="Rounded Rectangle 33"/>
          <p:cNvSpPr/>
          <p:nvPr/>
        </p:nvSpPr>
        <p:spPr>
          <a:xfrm>
            <a:off x="6255280" y="1423592"/>
            <a:ext cx="4687375" cy="1451477"/>
          </a:xfrm>
          <a:prstGeom prst="roundRect">
            <a:avLst/>
          </a:prstGeom>
          <a:noFill/>
          <a:ln w="38100">
            <a:solidFill>
              <a:srgbClr val="D2120D"/>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3" name="Chart 42"/>
          <p:cNvGraphicFramePr/>
          <p:nvPr>
            <p:extLst>
              <p:ext uri="{D42A27DB-BD31-4B8C-83A1-F6EECF244321}">
                <p14:modId xmlns:p14="http://schemas.microsoft.com/office/powerpoint/2010/main" val="1481868206"/>
              </p:ext>
            </p:extLst>
          </p:nvPr>
        </p:nvGraphicFramePr>
        <p:xfrm>
          <a:off x="421598" y="1526900"/>
          <a:ext cx="4255358" cy="4642672"/>
        </p:xfrm>
        <a:graphic>
          <a:graphicData uri="http://schemas.openxmlformats.org/drawingml/2006/chart">
            <c:chart xmlns:c="http://schemas.openxmlformats.org/drawingml/2006/chart" xmlns:r="http://schemas.openxmlformats.org/officeDocument/2006/relationships" r:id="rId4"/>
          </a:graphicData>
        </a:graphic>
      </p:graphicFrame>
      <p:sp>
        <p:nvSpPr>
          <p:cNvPr id="46" name="Rectangle 45"/>
          <p:cNvSpPr/>
          <p:nvPr/>
        </p:nvSpPr>
        <p:spPr>
          <a:xfrm>
            <a:off x="10013576" y="-12226"/>
            <a:ext cx="2178424" cy="26790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Direct suppliers</a:t>
            </a:r>
          </a:p>
        </p:txBody>
      </p:sp>
      <p:sp>
        <p:nvSpPr>
          <p:cNvPr id="2" name="Right Brace 1"/>
          <p:cNvSpPr/>
          <p:nvPr/>
        </p:nvSpPr>
        <p:spPr>
          <a:xfrm>
            <a:off x="4169472" y="3457818"/>
            <a:ext cx="365950" cy="1717083"/>
          </a:xfrm>
          <a:prstGeom prst="rightBrace">
            <a:avLst/>
          </a:prstGeom>
          <a:ln w="28575">
            <a:solidFill>
              <a:srgbClr val="53AC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 name="Group 5"/>
          <p:cNvGrpSpPr/>
          <p:nvPr/>
        </p:nvGrpSpPr>
        <p:grpSpPr>
          <a:xfrm>
            <a:off x="4607446" y="3713880"/>
            <a:ext cx="1578323" cy="1204957"/>
            <a:chOff x="3236029" y="3828517"/>
            <a:chExt cx="1578323" cy="1204957"/>
          </a:xfrm>
        </p:grpSpPr>
        <p:sp>
          <p:nvSpPr>
            <p:cNvPr id="4" name="Right Arrow 3"/>
            <p:cNvSpPr/>
            <p:nvPr/>
          </p:nvSpPr>
          <p:spPr>
            <a:xfrm>
              <a:off x="3263352" y="3919866"/>
              <a:ext cx="1551000" cy="1062332"/>
            </a:xfrm>
            <a:prstGeom prst="rightArrow">
              <a:avLst/>
            </a:prstGeom>
            <a:solidFill>
              <a:srgbClr val="53AC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3" name="Rectangle 2"/>
            <p:cNvSpPr/>
            <p:nvPr/>
          </p:nvSpPr>
          <p:spPr>
            <a:xfrm>
              <a:off x="3236029" y="3828517"/>
              <a:ext cx="1419044" cy="1204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rPr>
                <a:t>Among this </a:t>
              </a:r>
              <a:r>
                <a:rPr lang="en-GB" sz="1600" dirty="0" smtClean="0">
                  <a:solidFill>
                    <a:schemeClr val="bg1"/>
                  </a:solidFill>
                </a:rPr>
                <a:t>53%...</a:t>
              </a:r>
              <a:endParaRPr lang="en-GB" sz="1600" dirty="0">
                <a:solidFill>
                  <a:schemeClr val="bg1"/>
                </a:solidFill>
              </a:endParaRPr>
            </a:p>
          </p:txBody>
        </p:sp>
      </p:grpSp>
    </p:spTree>
    <p:extLst>
      <p:ext uri="{BB962C8B-B14F-4D97-AF65-F5344CB8AC3E}">
        <p14:creationId xmlns:p14="http://schemas.microsoft.com/office/powerpoint/2010/main" val="15492676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Training on the Code</a:t>
            </a:r>
            <a:endParaRPr lang="en-GB" dirty="0"/>
          </a:p>
        </p:txBody>
      </p:sp>
      <p:pic>
        <p:nvPicPr>
          <p:cNvPr id="4" name="Picture 3" descr="File:FEMA - 32364 - Preliminary Damage Assessment (P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560" y="0"/>
            <a:ext cx="7903778" cy="6858000"/>
          </a:xfrm>
          <a:prstGeom prst="rect">
            <a:avLst/>
          </a:prstGeom>
        </p:spPr>
      </p:pic>
    </p:spTree>
    <p:extLst>
      <p:ext uri="{BB962C8B-B14F-4D97-AF65-F5344CB8AC3E}">
        <p14:creationId xmlns:p14="http://schemas.microsoft.com/office/powerpoint/2010/main" val="3910574459"/>
      </p:ext>
    </p:extLst>
  </p:cSld>
  <p:clrMapOvr>
    <a:masterClrMapping/>
  </p:clrMapOvr>
</p:sld>
</file>

<file path=ppt/theme/theme1.xml><?xml version="1.0" encoding="utf-8"?>
<a:theme xmlns:a="http://schemas.openxmlformats.org/drawingml/2006/main" name="YouGov Content">
  <a:themeElements>
    <a:clrScheme name="YouGov_11_20 3">
      <a:dk1>
        <a:srgbClr val="000000"/>
      </a:dk1>
      <a:lt1>
        <a:srgbClr val="FFFFFF"/>
      </a:lt1>
      <a:dk2>
        <a:srgbClr val="332C41"/>
      </a:dk2>
      <a:lt2>
        <a:srgbClr val="D8D3E3"/>
      </a:lt2>
      <a:accent1>
        <a:srgbClr val="F3493E"/>
      </a:accent1>
      <a:accent2>
        <a:srgbClr val="02C8C5"/>
      </a:accent2>
      <a:accent3>
        <a:srgbClr val="AE61C3"/>
      </a:accent3>
      <a:accent4>
        <a:srgbClr val="9078D7"/>
      </a:accent4>
      <a:accent5>
        <a:srgbClr val="DC4C81"/>
      </a:accent5>
      <a:accent6>
        <a:srgbClr val="93D949"/>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template_2017.pptx" id="{5429CC03-2791-4629-9B6C-390A5020DB7C}" vid="{0957B06E-5FBB-4B71-9A57-922715E07EF9}"/>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3584a91-7020-4c61-9842-6948c83e92dc">ETH5VKXKUKSM-429360999-31916</_dlc_DocId>
    <_dlc_DocIdUrl xmlns="93584a91-7020-4c61-9842-6948c83e92dc">
      <Url>https://beisgov.sharepoint.com/sites/GCA/1/_layouts/15/DocIdRedir.aspx?ID=ETH5VKXKUKSM-429360999-31916</Url>
      <Description>ETH5VKXKUKSM-429360999-31916</Description>
    </_dlc_DocIdUrl>
    <Government_x0020_Body xmlns="b413c3fd-5a3b-4239-b985-69032e371c04">Groceries Code Adjudicator</Government_x0020_Body>
    <Date_x0020_Opened xmlns="b413c3fd-5a3b-4239-b985-69032e371c04">2019-06-18T12:55:41+00:00</Date_x0020_Opened>
    <LegacyRecordCategoryIdentifier xmlns="b67a7830-db79-4a49-bf27-2aff92a2201a" xsi:nil="true"/>
    <LegacyCaseReferenceNumber xmlns="c0e5669f-1bcb-499c-94e0-3ccb733d3d13" xsi:nil="true"/>
    <LegacyDateFileRequested xmlns="a172083e-e40c-4314-b43a-827352a1ed2c" xsi:nil="true"/>
    <Security_x0020_Classification xmlns="93584a91-7020-4c61-9842-6948c83e92dc">OFFICIAL</Security_x0020_Classification>
    <LegacyFolderType xmlns="b67a7830-db79-4a49-bf27-2aff92a2201a" xsi:nil="true"/>
    <LegacyRecordFolderIdentifier xmlns="b67a7830-db79-4a49-bf27-2aff92a2201a" xsi:nil="true"/>
    <LegacyFolder xmlns="b67a7830-db79-4a49-bf27-2aff92a2201a" xsi:nil="true"/>
    <LegacyMP xmlns="a172083e-e40c-4314-b43a-827352a1ed2c" xsi:nil="true"/>
    <Date xmlns="7eb8810c-1bf0-49e2-a46a-6a4f944d13b6" xsi:nil="true"/>
    <ExternallyShared xmlns="b67a7830-db79-4a49-bf27-2aff92a2201a" xsi:nil="true"/>
    <LegacyDateFileReceived xmlns="a172083e-e40c-4314-b43a-827352a1ed2c" xsi:nil="true"/>
    <LegacyFolderLink xmlns="b67a7830-db79-4a49-bf27-2aff92a2201a" xsi:nil="true"/>
    <Document_x0020_Notes xmlns="b413c3fd-5a3b-4239-b985-69032e371c04" xsi:nil="true"/>
    <LegacyAdditionalAuthors xmlns="b67a7830-db79-4a49-bf27-2aff92a2201a" xsi:nil="true"/>
    <LegacyDocumentLink xmlns="b67a7830-db79-4a49-bf27-2aff92a2201a" xsi:nil="true"/>
    <CIRRUSPreviousLocation xmlns="b413c3fd-5a3b-4239-b985-69032e371c04" xsi:nil="true"/>
    <LegacyPhysicalItemLocation xmlns="a172083e-e40c-4314-b43a-827352a1ed2c" xsi:nil="true"/>
    <Descriptor xmlns="93584a91-7020-4c61-9842-6948c83e92dc" xsi:nil="true"/>
    <LegacyDescriptor xmlns="a172083e-e40c-4314-b43a-827352a1ed2c" xsi:nil="true"/>
    <LegacyRequestType xmlns="a172083e-e40c-4314-b43a-827352a1ed2c" xsi:nil="true"/>
    <LegacyLastModifiedDate xmlns="b67a7830-db79-4a49-bf27-2aff92a2201a" xsi:nil="true"/>
    <LegacyDateClosed xmlns="b67a7830-db79-4a49-bf27-2aff92a2201a" xsi:nil="true"/>
    <LegacyHomeLocation xmlns="b67a7830-db79-4a49-bf27-2aff92a2201a" xsi:nil="true"/>
    <LegacyExpiryReviewDate xmlns="b67a7830-db79-4a49-bf27-2aff92a2201a" xsi:nil="true"/>
    <LegacyPhysicalFormat xmlns="a172083e-e40c-4314-b43a-827352a1ed2c">false</LegacyPhysicalFormat>
    <LegacyDocumentType xmlns="b67a7830-db79-4a49-bf27-2aff92a2201a" xsi:nil="true"/>
    <LegacyReferencesFromOtherItems xmlns="b67a7830-db79-4a49-bf27-2aff92a2201a" xsi:nil="true"/>
    <National_x0020_Caveat xmlns="93584a91-7020-4c61-9842-6948c83e92dc" xsi:nil="true"/>
    <m975189f4ba442ecbf67d4147307b177 xmlns="c963a4c1-1bb4-49f2-a011-9c776a7eed2a">
      <Terms xmlns="http://schemas.microsoft.com/office/infopath/2007/PartnerControls">
        <TermInfo xmlns="http://schemas.microsoft.com/office/infopath/2007/PartnerControls">
          <TermName xmlns="http://schemas.microsoft.com/office/infopath/2007/PartnerControls">Groceries Code Adjudicator</TermName>
          <TermId xmlns="http://schemas.microsoft.com/office/infopath/2007/PartnerControls">6bf1fef9-dca6-428e-88d2-6a3c8fd6ff7b</TermId>
        </TermInfo>
      </Terms>
    </m975189f4ba442ecbf67d4147307b177>
    <LegacyLastActionDate xmlns="b67a7830-db79-4a49-bf27-2aff92a2201a" xsi:nil="true"/>
    <CIRRUSPreviousID xmlns="b413c3fd-5a3b-4239-b985-69032e371c04" xsi:nil="true"/>
    <LegacyModifier xmlns="b67a7830-db79-4a49-bf27-2aff92a2201a">
      <UserInfo>
        <DisplayName/>
        <AccountId xsi:nil="true"/>
        <AccountType/>
      </UserInfo>
    </LegacyModifier>
    <CIRRUSPreviousRetentionPolicy xmlns="b413c3fd-5a3b-4239-b985-69032e371c04" xsi:nil="true"/>
    <LegacyStatusonTransfer xmlns="b67a7830-db79-4a49-bf27-2aff92a2201a" xsi:nil="true"/>
    <LegacyDispositionAsOfDate xmlns="b67a7830-db79-4a49-bf27-2aff92a2201a" xsi:nil="true"/>
    <LegacyMinister xmlns="a172083e-e40c-4314-b43a-827352a1ed2c" xsi:nil="true"/>
    <LegacyFileplanTarget xmlns="b67a7830-db79-4a49-bf27-2aff92a2201a" xsi:nil="true"/>
    <LegacyCustodian xmlns="b67a7830-db79-4a49-bf27-2aff92a2201a" xsi:nil="true"/>
    <LegacyContentType xmlns="b67a7830-db79-4a49-bf27-2aff92a2201a" xsi:nil="true"/>
    <TaxCatchAll xmlns="93584a91-7020-4c61-9842-6948c83e92dc">
      <Value>1</Value>
    </TaxCatchAll>
    <LegacyProtectiveMarking xmlns="b67a7830-db79-4a49-bf27-2aff92a2201a" xsi:nil="true"/>
    <LegacyReferencesToOtherItems xmlns="b67a7830-db79-4a49-bf27-2aff92a2201a" xsi:nil="true"/>
    <LegacyDateFileReturned xmlns="a172083e-e40c-4314-b43a-827352a1ed2c" xsi:nil="true"/>
    <Retention_x0020_Label xmlns="a8f60570-4bd3-4f2b-950b-a996de8ab151">Group Review</Retention_x0020_Label>
    <LegacyCopyright xmlns="b67a7830-db79-4a49-bf27-2aff92a2201a" xsi:nil="true"/>
    <Date_x0020_Closed xmlns="b413c3fd-5a3b-4239-b985-69032e371c04" xsi:nil="true"/>
    <LegacyTags xmlns="b67a7830-db79-4a49-bf27-2aff92a2201a" xsi:nil="true"/>
    <Handling_x0020_Instructions xmlns="b413c3fd-5a3b-4239-b985-69032e371c04" xsi:nil="true"/>
    <LegacyFolderNotes xmlns="a172083e-e40c-4314-b43a-827352a1ed2c" xsi:nil="true"/>
    <LegacyNumericClass xmlns="b67a7830-db79-4a49-bf27-2aff92a2201a" xsi:nil="true"/>
    <LegacyCurrentLocation xmlns="b67a7830-db79-4a49-bf27-2aff92a220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632DE90296414EA281BB8F6808C3F8" ma:contentTypeVersion="66" ma:contentTypeDescription="Create a new document." ma:contentTypeScope="" ma:versionID="12ce62185807c4b3f66bf2f0073ac195">
  <xsd:schema xmlns:xsd="http://www.w3.org/2001/XMLSchema" xmlns:xs="http://www.w3.org/2001/XMLSchema" xmlns:p="http://schemas.microsoft.com/office/2006/metadata/properties" xmlns:ns2="93584a91-7020-4c61-9842-6948c83e92dc" xmlns:ns3="b67a7830-db79-4a49-bf27-2aff92a2201a" xmlns:ns4="b413c3fd-5a3b-4239-b985-69032e371c04" xmlns:ns5="c963a4c1-1bb4-49f2-a011-9c776a7eed2a" xmlns:ns6="a8f60570-4bd3-4f2b-950b-a996de8ab151" xmlns:ns7="a172083e-e40c-4314-b43a-827352a1ed2c" xmlns:ns8="c0e5669f-1bcb-499c-94e0-3ccb733d3d13" xmlns:ns9="7eb8810c-1bf0-49e2-a46a-6a4f944d13b6" xmlns:ns10="dd686c9f-6dd9-439b-b65f-2bdf67284cb4" targetNamespace="http://schemas.microsoft.com/office/2006/metadata/properties" ma:root="true" ma:fieldsID="bb651cebcd3085166ca2eec84e9c9ca5" ns2:_="" ns3:_="" ns4:_="" ns5:_="" ns6:_="" ns7:_="" ns8:_="" ns9:_="" ns10:_="">
    <xsd:import namespace="93584a91-7020-4c61-9842-6948c83e92dc"/>
    <xsd:import namespace="b67a7830-db79-4a49-bf27-2aff92a2201a"/>
    <xsd:import namespace="b413c3fd-5a3b-4239-b985-69032e371c04"/>
    <xsd:import namespace="c963a4c1-1bb4-49f2-a011-9c776a7eed2a"/>
    <xsd:import namespace="a8f60570-4bd3-4f2b-950b-a996de8ab151"/>
    <xsd:import namespace="a172083e-e40c-4314-b43a-827352a1ed2c"/>
    <xsd:import namespace="c0e5669f-1bcb-499c-94e0-3ccb733d3d13"/>
    <xsd:import namespace="7eb8810c-1bf0-49e2-a46a-6a4f944d13b6"/>
    <xsd:import namespace="dd686c9f-6dd9-439b-b65f-2bdf67284cb4"/>
    <xsd:element name="properties">
      <xsd:complexType>
        <xsd:sequence>
          <xsd:element name="documentManagement">
            <xsd:complexType>
              <xsd:all>
                <xsd:element ref="ns2:_dlc_DocId" minOccurs="0"/>
                <xsd:element ref="ns2:_dlc_DocIdUrl" minOccurs="0"/>
                <xsd:element ref="ns2:_dlc_DocIdPersistId" minOccurs="0"/>
                <xsd:element ref="ns3:ExternallyShared" minOccurs="0"/>
                <xsd:element ref="ns4:Document_x0020_Notes" minOccurs="0"/>
                <xsd:element ref="ns2:Security_x0020_Classification" minOccurs="0"/>
                <xsd:element ref="ns2:Descriptor" minOccurs="0"/>
                <xsd:element ref="ns4:Government_x0020_Body" minOccurs="0"/>
                <xsd:element ref="ns5:m975189f4ba442ecbf67d4147307b177" minOccurs="0"/>
                <xsd:element ref="ns2:TaxCatchAll" minOccurs="0"/>
                <xsd:element ref="ns2:TaxCatchAllLabel" minOccurs="0"/>
                <xsd:element ref="ns6:Retention_x0020_Label" minOccurs="0"/>
                <xsd:element ref="ns4:Date_x0020_Opened" minOccurs="0"/>
                <xsd:element ref="ns4:Date_x0020_Closed" minOccurs="0"/>
                <xsd:element ref="ns4:CIRRUSPreviousLocation" minOccurs="0"/>
                <xsd:element ref="ns4:CIRRUSPreviousID" minOccurs="0"/>
                <xsd:element ref="ns4:CIRRUSPreviousRetentionPolicy" minOccurs="0"/>
                <xsd:element ref="ns3:LegacyDocumentType" minOccurs="0"/>
                <xsd:element ref="ns3:LegacyAdditionalAuthors" minOccurs="0"/>
                <xsd:element ref="ns3:LegacyFileplanTarget" minOccurs="0"/>
                <xsd:element ref="ns3:LegacyNumericClass" minOccurs="0"/>
                <xsd:element ref="ns3:LegacyFolderType" minOccurs="0"/>
                <xsd:element ref="ns3:LegacyCustodian" minOccurs="0"/>
                <xsd:element ref="ns3:LegacyRecordFolderIdentifier" minOccurs="0"/>
                <xsd:element ref="ns3:LegacyCopyright" minOccurs="0"/>
                <xsd:element ref="ns3:LegacyLastModifiedDate" minOccurs="0"/>
                <xsd:element ref="ns3:LegacyModifier" minOccurs="0"/>
                <xsd:element ref="ns3:LegacyFolder" minOccurs="0"/>
                <xsd:element ref="ns3:LegacyContentType" minOccurs="0"/>
                <xsd:element ref="ns3:LegacyExpiryReviewDate" minOccurs="0"/>
                <xsd:element ref="ns3:LegacyLastActionDate" minOccurs="0"/>
                <xsd:element ref="ns3:LegacyProtectiveMarking" minOccurs="0"/>
                <xsd:element ref="ns7:LegacyDescriptor" minOccurs="0"/>
                <xsd:element ref="ns3:LegacyTags" minOccurs="0"/>
                <xsd:element ref="ns3:LegacyReferencesFromOtherItems" minOccurs="0"/>
                <xsd:element ref="ns3:LegacyReferencesToOtherItems" minOccurs="0"/>
                <xsd:element ref="ns3:LegacyStatusonTransfer" minOccurs="0"/>
                <xsd:element ref="ns3:LegacyDateClosed" minOccurs="0"/>
                <xsd:element ref="ns3:LegacyRecordCategoryIdentifier" minOccurs="0"/>
                <xsd:element ref="ns3:LegacyDispositionAsOfDate" minOccurs="0"/>
                <xsd:element ref="ns3:LegacyHomeLocation" minOccurs="0"/>
                <xsd:element ref="ns3:LegacyCurrentLocation" minOccurs="0"/>
                <xsd:element ref="ns7:LegacyPhysicalFormat" minOccurs="0"/>
                <xsd:element ref="ns8:LegacyCaseReferenceNumber" minOccurs="0"/>
                <xsd:element ref="ns7:LegacyDateFileReceived" minOccurs="0"/>
                <xsd:element ref="ns7:LegacyDateFileRequested" minOccurs="0"/>
                <xsd:element ref="ns7:LegacyDateFileReturned" minOccurs="0"/>
                <xsd:element ref="ns7:LegacyMinister" minOccurs="0"/>
                <xsd:element ref="ns7:LegacyMP" minOccurs="0"/>
                <xsd:element ref="ns7:LegacyFolderNotes" minOccurs="0"/>
                <xsd:element ref="ns7:LegacyPhysicalItemLocation" minOccurs="0"/>
                <xsd:element ref="ns2:National_x0020_Caveat" minOccurs="0"/>
                <xsd:element ref="ns9:MediaServiceMetadata" minOccurs="0"/>
                <xsd:element ref="ns9:MediaServiceFastMetadata" minOccurs="0"/>
                <xsd:element ref="ns4:Handling_x0020_Instructions" minOccurs="0"/>
                <xsd:element ref="ns3:LegacyDocumentLink" minOccurs="0"/>
                <xsd:element ref="ns3:LegacyFolderLink" minOccurs="0"/>
                <xsd:element ref="ns7:LegacyRequestType" minOccurs="0"/>
                <xsd:element ref="ns9:MediaServiceDateTaken" minOccurs="0"/>
                <xsd:element ref="ns9:MediaServiceAutoTags" minOccurs="0"/>
                <xsd:element ref="ns9:MediaServiceOCR" minOccurs="0"/>
                <xsd:element ref="ns9:MediaServiceLocation" minOccurs="0"/>
                <xsd:element ref="ns10:SharedWithUsers" minOccurs="0"/>
                <xsd:element ref="ns10:SharedWithDetails" minOccurs="0"/>
                <xsd:element ref="ns9:Date" minOccurs="0"/>
                <xsd:element ref="ns9:MediaServiceGenerationTime" minOccurs="0"/>
                <xsd:element ref="ns9: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84a91-7020-4c61-9842-6948c83e92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ecurity_x0020_Classification" ma:index="13"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4" nillable="true" ma:displayName="Descriptor" ma:default="" ma:format="Dropdown" ma:indexed="true" ma:internalName="Descriptor">
      <xsd:simpleType>
        <xsd:restriction base="dms:Choice">
          <xsd:enumeration value="COMMERCIAL"/>
          <xsd:enumeration value="PERSONAL"/>
          <xsd:enumeration value="LOCSEN"/>
        </xsd:restriction>
      </xsd:simpleType>
    </xsd:element>
    <xsd:element name="TaxCatchAll" ma:index="17" nillable="true" ma:displayName="Taxonomy Catch All Column" ma:description="" ma:hidden="true" ma:list="{b9f4e6c2-2463-4577-8af2-66c99353a0bc}" ma:internalName="TaxCatchAll" ma:showField="CatchAllData" ma:web="93584a91-7020-4c61-9842-6948c83e92dc">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b9f4e6c2-2463-4577-8af2-66c99353a0bc}" ma:internalName="TaxCatchAllLabel" ma:readOnly="true" ma:showField="CatchAllDataLabel" ma:web="93584a91-7020-4c61-9842-6948c83e92dc">
      <xsd:complexType>
        <xsd:complexContent>
          <xsd:extension base="dms:MultiChoiceLookup">
            <xsd:sequence>
              <xsd:element name="Value" type="dms:Lookup" maxOccurs="unbounded" minOccurs="0" nillable="true"/>
            </xsd:sequence>
          </xsd:extension>
        </xsd:complexContent>
      </xsd:complexType>
    </xsd:element>
    <xsd:element name="National_x0020_Caveat" ma:index="60" nillable="true" ma:displayName="National Caveat" ma:default="" ma:format="Dropdown" ma:indexed="true" ma:internalName="National_x0020_Caveat">
      <xsd:simpleType>
        <xsd:restriction base="dms:Choice">
          <xsd:enumeration value="UK EYES ONLY"/>
        </xsd:restriction>
      </xsd:simpleType>
    </xsd:element>
  </xsd:schema>
  <xsd:schema xmlns:xsd="http://www.w3.org/2001/XMLSchema" xmlns:xs="http://www.w3.org/2001/XMLSchema" xmlns:dms="http://schemas.microsoft.com/office/2006/documentManagement/types" xmlns:pc="http://schemas.microsoft.com/office/infopath/2007/PartnerControls" targetNamespace="b67a7830-db79-4a49-bf27-2aff92a2201a" elementFormDefault="qualified">
    <xsd:import namespace="http://schemas.microsoft.com/office/2006/documentManagement/types"/>
    <xsd:import namespace="http://schemas.microsoft.com/office/infopath/2007/PartnerControls"/>
    <xsd:element name="ExternallyShared" ma:index="11" nillable="true" ma:displayName="External" ma:description="Used with SPFX field customizer, displays if the item is externally shared" ma:hidden="true" ma:internalName="ExternallyShared">
      <xsd:simpleType>
        <xsd:restriction base="dms:Text"/>
      </xsd:simpleType>
    </xsd:element>
    <xsd:element name="LegacyDocumentType" ma:index="26" nillable="true" ma:displayName="Legacy Document Type" ma:internalName="LegacyDocumentType">
      <xsd:simpleType>
        <xsd:restriction base="dms:Text">
          <xsd:maxLength value="255"/>
        </xsd:restriction>
      </xsd:simpleType>
    </xsd:element>
    <xsd:element name="LegacyAdditionalAuthors" ma:index="27" nillable="true" ma:displayName="Legacy Additional Authors" ma:internalName="LegacyAdditionalAuthors">
      <xsd:simpleType>
        <xsd:restriction base="dms:Note"/>
      </xsd:simpleType>
    </xsd:element>
    <xsd:element name="LegacyFileplanTarget" ma:index="28" nillable="true" ma:displayName="Legacy Fileplan Target" ma:internalName="LegacyFileplanTarget">
      <xsd:simpleType>
        <xsd:restriction base="dms:Text">
          <xsd:maxLength value="255"/>
        </xsd:restriction>
      </xsd:simpleType>
    </xsd:element>
    <xsd:element name="LegacyNumericClass" ma:index="29" nillable="true" ma:displayName="Legacy Numeric Class" ma:internalName="LegacyNumericClass">
      <xsd:simpleType>
        <xsd:restriction base="dms:Text">
          <xsd:maxLength value="255"/>
        </xsd:restriction>
      </xsd:simpleType>
    </xsd:element>
    <xsd:element name="LegacyFolderType" ma:index="30" nillable="true" ma:displayName="Legacy Folder Type" ma:internalName="LegacyFolderType">
      <xsd:simpleType>
        <xsd:restriction base="dms:Text">
          <xsd:maxLength value="255"/>
        </xsd:restriction>
      </xsd:simpleType>
    </xsd:element>
    <xsd:element name="LegacyCustodian" ma:index="31" nillable="true" ma:displayName="Legacy Custodian" ma:internalName="LegacyCustodian">
      <xsd:simpleType>
        <xsd:restriction base="dms:Note"/>
      </xsd:simpleType>
    </xsd:element>
    <xsd:element name="LegacyRecordFolderIdentifier" ma:index="32" nillable="true" ma:displayName="Legacy Record Folder Identifier" ma:internalName="LegacyRecordFolderIdentifier">
      <xsd:simpleType>
        <xsd:restriction base="dms:Text">
          <xsd:maxLength value="255"/>
        </xsd:restriction>
      </xsd:simpleType>
    </xsd:element>
    <xsd:element name="LegacyCopyright" ma:index="33" nillable="true" ma:displayName="Legacy Copyright" ma:internalName="LegacyCopyright">
      <xsd:simpleType>
        <xsd:restriction base="dms:Text">
          <xsd:maxLength value="255"/>
        </xsd:restriction>
      </xsd:simpleType>
    </xsd:element>
    <xsd:element name="LegacyLastModifiedDate" ma:index="34" nillable="true" ma:displayName="Legacy Last Modified Date" ma:format="DateTime" ma:internalName="LegacyLastModifiedDate">
      <xsd:simpleType>
        <xsd:restriction base="dms:DateTime"/>
      </xsd:simpleType>
    </xsd:element>
    <xsd:element name="LegacyModifier" ma:index="35" nillable="true" ma:displayName="Legacy Modifier" ma:SharePointGroup="0" ma:internalName="LegacyModif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Folder" ma:index="36" nillable="true" ma:displayName="Legacy Folder" ma:internalName="LegacyFolder">
      <xsd:simpleType>
        <xsd:restriction base="dms:Text">
          <xsd:maxLength value="255"/>
        </xsd:restriction>
      </xsd:simpleType>
    </xsd:element>
    <xsd:element name="LegacyContentType" ma:index="37" nillable="true" ma:displayName="Legacy Content Type" ma:internalName="LegacyContentType">
      <xsd:simpleType>
        <xsd:restriction base="dms:Text">
          <xsd:maxLength value="255"/>
        </xsd:restriction>
      </xsd:simpleType>
    </xsd:element>
    <xsd:element name="LegacyExpiryReviewDate" ma:index="38" nillable="true" ma:displayName="Legacy Expiry Review Date" ma:format="DateTime" ma:internalName="LegacyExpiryReviewDate">
      <xsd:simpleType>
        <xsd:restriction base="dms:DateTime"/>
      </xsd:simpleType>
    </xsd:element>
    <xsd:element name="LegacyLastActionDate" ma:index="39" nillable="true" ma:displayName="Legacy Last Action Date" ma:format="DateTime" ma:internalName="LegacyLastActionDate">
      <xsd:simpleType>
        <xsd:restriction base="dms:DateTime"/>
      </xsd:simpleType>
    </xsd:element>
    <xsd:element name="LegacyProtectiveMarking" ma:index="40" nillable="true" ma:displayName="Legacy Protective Marking" ma:internalName="LegacyProtectiveMarking">
      <xsd:simpleType>
        <xsd:restriction base="dms:Text">
          <xsd:maxLength value="255"/>
        </xsd:restriction>
      </xsd:simpleType>
    </xsd:element>
    <xsd:element name="LegacyTags" ma:index="42" nillable="true" ma:displayName="Legacy Tags" ma:internalName="LegacyTags">
      <xsd:simpleType>
        <xsd:restriction base="dms:Note"/>
      </xsd:simpleType>
    </xsd:element>
    <xsd:element name="LegacyReferencesFromOtherItems" ma:index="43" nillable="true" ma:displayName="Legacy References From Other Items" ma:internalName="LegacyReferencesFromOtherItems">
      <xsd:simpleType>
        <xsd:restriction base="dms:Text">
          <xsd:maxLength value="255"/>
        </xsd:restriction>
      </xsd:simpleType>
    </xsd:element>
    <xsd:element name="LegacyReferencesToOtherItems" ma:index="44" nillable="true" ma:displayName="Legacy References To Other Items" ma:internalName="LegacyReferencesToOtherItems">
      <xsd:simpleType>
        <xsd:restriction base="dms:Note"/>
      </xsd:simpleType>
    </xsd:element>
    <xsd:element name="LegacyStatusonTransfer" ma:index="45" nillable="true" ma:displayName="Legacy Status on Transfer" ma:internalName="LegacyStatusonTransfer">
      <xsd:simpleType>
        <xsd:restriction base="dms:Text">
          <xsd:maxLength value="255"/>
        </xsd:restriction>
      </xsd:simpleType>
    </xsd:element>
    <xsd:element name="LegacyDateClosed" ma:index="46" nillable="true" ma:displayName="Legacy Date Closed" ma:format="DateOnly" ma:internalName="LegacyDateClosed">
      <xsd:simpleType>
        <xsd:restriction base="dms:DateTime"/>
      </xsd:simpleType>
    </xsd:element>
    <xsd:element name="LegacyRecordCategoryIdentifier" ma:index="47" nillable="true" ma:displayName="Legacy Record Category Identifier" ma:internalName="LegacyRecordCategoryIdentifier">
      <xsd:simpleType>
        <xsd:restriction base="dms:Text">
          <xsd:maxLength value="255"/>
        </xsd:restriction>
      </xsd:simpleType>
    </xsd:element>
    <xsd:element name="LegacyDispositionAsOfDate" ma:index="48" nillable="true" ma:displayName="Legacy Disposition as of Date" ma:format="DateOnly" ma:internalName="LegacyDispositionAsOfDate">
      <xsd:simpleType>
        <xsd:restriction base="dms:DateTime"/>
      </xsd:simpleType>
    </xsd:element>
    <xsd:element name="LegacyHomeLocation" ma:index="49" nillable="true" ma:displayName="Legacy Home Location" ma:internalName="LegacyHomeLocation">
      <xsd:simpleType>
        <xsd:restriction base="dms:Text">
          <xsd:maxLength value="255"/>
        </xsd:restriction>
      </xsd:simpleType>
    </xsd:element>
    <xsd:element name="LegacyCurrentLocation" ma:index="50" nillable="true" ma:displayName="Legacy Current Location" ma:internalName="LegacyCurrentLocation">
      <xsd:simpleType>
        <xsd:restriction base="dms:Text">
          <xsd:maxLength value="255"/>
        </xsd:restriction>
      </xsd:simpleType>
    </xsd:element>
    <xsd:element name="LegacyDocumentLink" ma:index="64" nillable="true" ma:displayName="Legacy Document Link" ma:internalName="LegacyDocumentLink">
      <xsd:simpleType>
        <xsd:restriction base="dms:Text">
          <xsd:maxLength value="255"/>
        </xsd:restriction>
      </xsd:simpleType>
    </xsd:element>
    <xsd:element name="LegacyFolderLink" ma:index="65" nillable="true" ma:displayName="Legacy Folder Link" ma:internalName="LegacyFolder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Document_x0020_Notes" ma:index="12" nillable="true" ma:displayName="Document Notes" ma:internalName="Document_0x0020_Notes">
      <xsd:simpleType>
        <xsd:restriction base="dms:Note"/>
      </xsd:simpleType>
    </xsd:element>
    <xsd:element name="Government_x0020_Body" ma:index="15" nillable="true" ma:displayName="Government Body" ma:internalName="Government_x0020_Body">
      <xsd:simpleType>
        <xsd:restriction base="dms:Text">
          <xsd:maxLength value="255"/>
        </xsd:restriction>
      </xsd:simpleType>
    </xsd:element>
    <xsd:element name="Date_x0020_Opened" ma:index="21" nillable="true" ma:displayName="Date Opened" ma:default="[Today]" ma:format="DateOnly" ma:internalName="Date_x0020_Opened">
      <xsd:simpleType>
        <xsd:restriction base="dms:DateTime"/>
      </xsd:simpleType>
    </xsd:element>
    <xsd:element name="Date_x0020_Closed" ma:index="22" nillable="true" ma:displayName="Date Closed" ma:format="DateOnly" ma:internalName="Date_x0020_Closed">
      <xsd:simpleType>
        <xsd:restriction base="dms:DateTime"/>
      </xsd:simpleType>
    </xsd:element>
    <xsd:element name="CIRRUSPreviousLocation" ma:index="23" nillable="true" ma:displayName="Previous Location" ma:description="The location the document previously resided in." ma:internalName="CIRRUSPreviousLocation">
      <xsd:simpleType>
        <xsd:restriction base="dms:Text">
          <xsd:maxLength value="255"/>
        </xsd:restriction>
      </xsd:simpleType>
    </xsd:element>
    <xsd:element name="CIRRUSPreviousID" ma:index="24" nillable="true" ma:displayName="Previous Id" ma:description="The id of the document in its previous location." ma:internalName="CIRRUSPreviousID">
      <xsd:simpleType>
        <xsd:restriction base="dms:Text">
          <xsd:maxLength value="255"/>
        </xsd:restriction>
      </xsd:simpleType>
    </xsd:element>
    <xsd:element name="CIRRUSPreviousRetentionPolicy" ma:index="25" nillable="true" ma:displayName="Previous Retention Policy" ma:description="The retention policy of the document in its previous location." ma:internalName="CIRRUSPreviousRetentionPolicy">
      <xsd:simpleType>
        <xsd:restriction base="dms:Note"/>
      </xsd:simpleType>
    </xsd:element>
    <xsd:element name="Handling_x0020_Instructions" ma:index="63" nillable="true" ma:displayName="Handling Instructions" ma:internalName="Handling_x0020_Instruction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63a4c1-1bb4-49f2-a011-9c776a7eed2a" elementFormDefault="qualified">
    <xsd:import namespace="http://schemas.microsoft.com/office/2006/documentManagement/types"/>
    <xsd:import namespace="http://schemas.microsoft.com/office/infopath/2007/PartnerControls"/>
    <xsd:element name="m975189f4ba442ecbf67d4147307b177" ma:index="16" nillable="true" ma:taxonomy="true" ma:internalName="m975189f4ba442ecbf67d4147307b177" ma:taxonomyFieldName="Business_x0020_Unit" ma:displayName="Business Unit" ma:default=""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0"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083e-e40c-4314-b43a-827352a1ed2c" elementFormDefault="qualified">
    <xsd:import namespace="http://schemas.microsoft.com/office/2006/documentManagement/types"/>
    <xsd:import namespace="http://schemas.microsoft.com/office/infopath/2007/PartnerControls"/>
    <xsd:element name="LegacyDescriptor" ma:index="41" nillable="true" ma:displayName="Legacy Descriptor" ma:internalName="LegacyDescriptor">
      <xsd:simpleType>
        <xsd:restriction base="dms:Note"/>
      </xsd:simpleType>
    </xsd:element>
    <xsd:element name="LegacyPhysicalFormat" ma:index="51" nillable="true" ma:displayName="Legacy Physical Format" ma:default="0" ma:internalName="LegacyPhysicalFormat">
      <xsd:simpleType>
        <xsd:restriction base="dms:Boolean"/>
      </xsd:simpleType>
    </xsd:element>
    <xsd:element name="LegacyDateFileReceived" ma:index="53" nillable="true" ma:displayName="Legacy Date File Received" ma:format="DateOnly" ma:internalName="LegacyDateFileReceived">
      <xsd:simpleType>
        <xsd:restriction base="dms:DateTime"/>
      </xsd:simpleType>
    </xsd:element>
    <xsd:element name="LegacyDateFileRequested" ma:index="54" nillable="true" ma:displayName="Legacy Date File Requested" ma:format="DateOnly" ma:internalName="LegacyDateFileRequested">
      <xsd:simpleType>
        <xsd:restriction base="dms:DateTime"/>
      </xsd:simpleType>
    </xsd:element>
    <xsd:element name="LegacyDateFileReturned" ma:index="55" nillable="true" ma:displayName="Legacy Date File Returned" ma:format="DateOnly" ma:internalName="LegacyDateFileReturned">
      <xsd:simpleType>
        <xsd:restriction base="dms:DateTime"/>
      </xsd:simpleType>
    </xsd:element>
    <xsd:element name="LegacyMinister" ma:index="56" nillable="true" ma:displayName="Legacy Minister" ma:internalName="LegacyMinister">
      <xsd:simpleType>
        <xsd:restriction base="dms:Text">
          <xsd:maxLength value="255"/>
        </xsd:restriction>
      </xsd:simpleType>
    </xsd:element>
    <xsd:element name="LegacyMP" ma:index="57" nillable="true" ma:displayName="Legacy MP" ma:internalName="LegacyMP">
      <xsd:simpleType>
        <xsd:restriction base="dms:Text">
          <xsd:maxLength value="255"/>
        </xsd:restriction>
      </xsd:simpleType>
    </xsd:element>
    <xsd:element name="LegacyFolderNotes" ma:index="58" nillable="true" ma:displayName="Legacy Folder Notes" ma:internalName="LegacyFolderNotes">
      <xsd:simpleType>
        <xsd:restriction base="dms:Note"/>
      </xsd:simpleType>
    </xsd:element>
    <xsd:element name="LegacyPhysicalItemLocation" ma:index="59" nillable="true" ma:displayName="Legacy Physical Item Location" ma:format="Dropdown" ma:internalName="LegacyPhysicalItemLocation">
      <xsd:simpleType>
        <xsd:restriction base="dms:Choice">
          <xsd:enumeration value="Off-Site"/>
          <xsd:enumeration value="TNA"/>
          <xsd:enumeration value="DECC"/>
        </xsd:restriction>
      </xsd:simpleType>
    </xsd:element>
    <xsd:element name="LegacyRequestType" ma:index="66" nillable="true" ma:displayName="Legacy Request Type" ma:format="Dropdown" ma:internalName="LegacyRequestType">
      <xsd:simpleType>
        <xsd:restriction base="dms:Choice">
          <xsd:enumeration value="FOI"/>
          <xsd:enumeration value="EIR"/>
          <xsd:enumeration value="PQ"/>
          <xsd:enumeration value="MC"/>
        </xsd:restriction>
      </xsd:simpleType>
    </xsd:element>
  </xsd:schema>
  <xsd:schema xmlns:xsd="http://www.w3.org/2001/XMLSchema" xmlns:xs="http://www.w3.org/2001/XMLSchema" xmlns:dms="http://schemas.microsoft.com/office/2006/documentManagement/types" xmlns:pc="http://schemas.microsoft.com/office/infopath/2007/PartnerControls" targetNamespace="c0e5669f-1bcb-499c-94e0-3ccb733d3d13" elementFormDefault="qualified">
    <xsd:import namespace="http://schemas.microsoft.com/office/2006/documentManagement/types"/>
    <xsd:import namespace="http://schemas.microsoft.com/office/infopath/2007/PartnerControls"/>
    <xsd:element name="LegacyCaseReferenceNumber" ma:index="52" nillable="true" ma:displayName="Legacy Case Reference Number" ma:internalName="LegacyCaseReferenceNumber">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b8810c-1bf0-49e2-a46a-6a4f944d13b6" elementFormDefault="qualified">
    <xsd:import namespace="http://schemas.microsoft.com/office/2006/documentManagement/types"/>
    <xsd:import namespace="http://schemas.microsoft.com/office/infopath/2007/PartnerControls"/>
    <xsd:element name="MediaServiceMetadata" ma:index="61" nillable="true" ma:displayName="MediaServiceMetadata" ma:hidden="true" ma:internalName="MediaServiceMetadata" ma:readOnly="true">
      <xsd:simpleType>
        <xsd:restriction base="dms:Note"/>
      </xsd:simpleType>
    </xsd:element>
    <xsd:element name="MediaServiceFastMetadata" ma:index="62" nillable="true" ma:displayName="MediaServiceFastMetadata" ma:hidden="true" ma:internalName="MediaServiceFastMetadata" ma:readOnly="true">
      <xsd:simpleType>
        <xsd:restriction base="dms:Note"/>
      </xsd:simpleType>
    </xsd:element>
    <xsd:element name="MediaServiceDateTaken" ma:index="67" nillable="true" ma:displayName="MediaServiceDateTaken" ma:hidden="true" ma:internalName="MediaServiceDateTaken" ma:readOnly="true">
      <xsd:simpleType>
        <xsd:restriction base="dms:Text"/>
      </xsd:simpleType>
    </xsd:element>
    <xsd:element name="MediaServiceAutoTags" ma:index="68" nillable="true" ma:displayName="Tags" ma:internalName="MediaServiceAutoTags" ma:readOnly="true">
      <xsd:simpleType>
        <xsd:restriction base="dms:Text"/>
      </xsd:simpleType>
    </xsd:element>
    <xsd:element name="MediaServiceOCR" ma:index="69" nillable="true" ma:displayName="Extracted Text" ma:internalName="MediaServiceOCR" ma:readOnly="true">
      <xsd:simpleType>
        <xsd:restriction base="dms:Note">
          <xsd:maxLength value="255"/>
        </xsd:restriction>
      </xsd:simpleType>
    </xsd:element>
    <xsd:element name="MediaServiceLocation" ma:index="70" nillable="true" ma:displayName="Location" ma:internalName="MediaServiceLocation" ma:readOnly="true">
      <xsd:simpleType>
        <xsd:restriction base="dms:Text"/>
      </xsd:simpleType>
    </xsd:element>
    <xsd:element name="Date" ma:index="73" nillable="true" ma:displayName="Date" ma:format="DateOnly" ma:internalName="Date">
      <xsd:simpleType>
        <xsd:restriction base="dms:DateTime"/>
      </xsd:simpleType>
    </xsd:element>
    <xsd:element name="MediaServiceGenerationTime" ma:index="74" nillable="true" ma:displayName="MediaServiceGenerationTime" ma:hidden="true" ma:internalName="MediaServiceGenerationTime" ma:readOnly="true">
      <xsd:simpleType>
        <xsd:restriction base="dms:Text"/>
      </xsd:simpleType>
    </xsd:element>
    <xsd:element name="MediaServiceEventHashCode" ma:index="7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686c9f-6dd9-439b-b65f-2bdf67284cb4" elementFormDefault="qualified">
    <xsd:import namespace="http://schemas.microsoft.com/office/2006/documentManagement/types"/>
    <xsd:import namespace="http://schemas.microsoft.com/office/infopath/2007/PartnerControls"/>
    <xsd:element name="SharedWithUsers" ma:index="7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75A952-3738-43E8-8863-1BE9E4BEEA0F}"/>
</file>

<file path=customXml/itemProps2.xml><?xml version="1.0" encoding="utf-8"?>
<ds:datastoreItem xmlns:ds="http://schemas.openxmlformats.org/officeDocument/2006/customXml" ds:itemID="{CD111354-C8A6-4916-BC4C-D7979CE91C69}">
  <ds:schemaRefs>
    <ds:schemaRef ds:uri="http://purl.org/dc/dcmitype/"/>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20cfda1a-b763-42a0-84d2-64fd086343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388BC88-C3E9-4CD6-9BD4-294D4EE86BF0}"/>
</file>

<file path=customXml/itemProps4.xml><?xml version="1.0" encoding="utf-8"?>
<ds:datastoreItem xmlns:ds="http://schemas.openxmlformats.org/officeDocument/2006/customXml" ds:itemID="{D6C57EEC-1AC2-439B-AAFE-A3763EED9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882</TotalTime>
  <Words>1827</Words>
  <Application>Microsoft Office PowerPoint</Application>
  <PresentationFormat>Widescreen</PresentationFormat>
  <Paragraphs>385</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Raleway</vt:lpstr>
      <vt:lpstr>Trebuchet MS</vt:lpstr>
      <vt:lpstr>YouGov Content</vt:lpstr>
      <vt:lpstr>GCA – Annual Survey 2019</vt:lpstr>
      <vt:lpstr>The 2019 survey</vt:lpstr>
      <vt:lpstr>PowerPoint Presentation</vt:lpstr>
      <vt:lpstr>Who took part?</vt:lpstr>
      <vt:lpstr>Which retailers supplied?</vt:lpstr>
      <vt:lpstr>Awareness of the Code and GCA</vt:lpstr>
      <vt:lpstr>PowerPoint Presentation</vt:lpstr>
      <vt:lpstr>PowerPoint Presentation</vt:lpstr>
      <vt:lpstr>Training on the Code</vt:lpstr>
      <vt:lpstr>PowerPoint Presentation</vt:lpstr>
      <vt:lpstr>Experience of issues</vt:lpstr>
      <vt:lpstr>Issues experienced in the past 12 months? (in Code language)</vt:lpstr>
      <vt:lpstr>Issues experienced in the past 12 months? (in supplier language)</vt:lpstr>
      <vt:lpstr>PowerPoint Presentation</vt:lpstr>
      <vt:lpstr>Code-related issues direct suppliers have experienced – by retailer</vt:lpstr>
      <vt:lpstr>Have a written supply agreement with these retailers?</vt:lpstr>
      <vt:lpstr>Overall assessment  </vt:lpstr>
      <vt:lpstr>Change in retailer practice over the past 12 months</vt:lpstr>
      <vt:lpstr>Trading relationships with suppliers conducted fairly, in good faith &amp; without duress?</vt:lpstr>
      <vt:lpstr>Overall assessment of compliance with the Code</vt:lpstr>
      <vt:lpstr>Other comments</vt:lpstr>
      <vt:lpstr>Trends over time</vt:lpstr>
      <vt:lpstr>PowerPoint Presentation</vt:lpstr>
    </vt:vector>
  </TitlesOfParts>
  <Company>Yougov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GCA – Annual Survey 2018</dc:title>
  <dc:creator>Gavin Ellison</dc:creator>
  <cp:lastModifiedBy>Gavin Ellison</cp:lastModifiedBy>
  <cp:revision>63</cp:revision>
  <dcterms:created xsi:type="dcterms:W3CDTF">2018-06-07T13:08:00Z</dcterms:created>
  <dcterms:modified xsi:type="dcterms:W3CDTF">2019-06-18T09:43:01Z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74af7610-b673-4d4e-984b-5b61ca6a8463</vt:lpwstr>
  </property>
  <property fmtid="{D5CDD505-2E9C-101B-9397-08002B2CF9AE}" pid="3" name="ContentTypeId">
    <vt:lpwstr>0x0101002A632DE90296414EA281BB8F6808C3F8</vt:lpwstr>
  </property>
  <property fmtid="{D5CDD505-2E9C-101B-9397-08002B2CF9AE}" pid="4" name="Business Unit">
    <vt:lpwstr>1;#Groceries Code Adjudicator|6bf1fef9-dca6-428e-88d2-6a3c8fd6ff7b</vt:lpwstr>
  </property>
</Properties>
</file>