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24" r:id="rId2"/>
    <p:sldId id="278" r:id="rId3"/>
    <p:sldId id="279" r:id="rId4"/>
    <p:sldId id="280" r:id="rId5"/>
    <p:sldId id="281" r:id="rId6"/>
    <p:sldId id="282" r:id="rId7"/>
    <p:sldId id="283" r:id="rId8"/>
    <p:sldId id="284" r:id="rId9"/>
    <p:sldId id="285" r:id="rId10"/>
    <p:sldId id="286" r:id="rId11"/>
    <p:sldId id="287" r:id="rId12"/>
    <p:sldId id="288" r:id="rId13"/>
    <p:sldId id="307" r:id="rId14"/>
    <p:sldId id="289" r:id="rId15"/>
    <p:sldId id="290" r:id="rId16"/>
    <p:sldId id="291" r:id="rId17"/>
    <p:sldId id="292" r:id="rId18"/>
    <p:sldId id="293" r:id="rId19"/>
    <p:sldId id="294" r:id="rId20"/>
    <p:sldId id="325"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8" r:id="rId34"/>
    <p:sldId id="309" r:id="rId35"/>
    <p:sldId id="310" r:id="rId36"/>
    <p:sldId id="311" r:id="rId37"/>
    <p:sldId id="312" r:id="rId38"/>
    <p:sldId id="313" r:id="rId39"/>
    <p:sldId id="314" r:id="rId40"/>
    <p:sldId id="315" r:id="rId41"/>
    <p:sldId id="316" r:id="rId42"/>
    <p:sldId id="317" r:id="rId43"/>
    <p:sldId id="326" r:id="rId44"/>
    <p:sldId id="318" r:id="rId45"/>
    <p:sldId id="319" r:id="rId46"/>
    <p:sldId id="320" r:id="rId47"/>
    <p:sldId id="321" r:id="rId48"/>
    <p:sldId id="322" r:id="rId49"/>
    <p:sldId id="323" r:id="rId50"/>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5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421" autoAdjust="0"/>
  </p:normalViewPr>
  <p:slideViewPr>
    <p:cSldViewPr>
      <p:cViewPr varScale="1">
        <p:scale>
          <a:sx n="110" d="100"/>
          <a:sy n="110" d="100"/>
        </p:scale>
        <p:origin x="2200" y="16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30723"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0726"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30727"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9CFAF32-760D-421E-B042-C1BC4DDA548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1</a:t>
            </a:fld>
            <a:endParaRPr lang="en-GB" altLang="en-US"/>
          </a:p>
        </p:txBody>
      </p:sp>
    </p:spTree>
    <p:extLst>
      <p:ext uri="{BB962C8B-B14F-4D97-AF65-F5344CB8AC3E}">
        <p14:creationId xmlns:p14="http://schemas.microsoft.com/office/powerpoint/2010/main" val="1439101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kern="1200" dirty="0">
                <a:solidFill>
                  <a:schemeClr val="tx1"/>
                </a:solidFill>
                <a:effectLst/>
                <a:latin typeface="Arial" panose="020B0604020202020204" pitchFamily="34" charset="0"/>
                <a:ea typeface="+mn-ea"/>
                <a:cs typeface="+mn-cs"/>
              </a:rPr>
              <a:t>Vehicle categories will now align to the European Type Approval categories but the old classifications will still be used at least for the time being. However, the European categories will appear on the MOT Certificate. For cars and light goods vehicles, the classes are very simple – all cars with 4 or more wheels and not more than 8 passenger seats will be “M1” and all goods vehicles in scope of the test will be “N1” – that is up to 3500kg Design Gross Weight (DGW). Testers will still only be able to test goods vehicles over 3000kg and up to 3500kg DGW if both they and their site are authorised to test Class 7. </a:t>
            </a:r>
          </a:p>
          <a:p>
            <a:pPr hangingPunct="0"/>
            <a:r>
              <a:rPr lang="en-GB" sz="1200" kern="1200" dirty="0">
                <a:solidFill>
                  <a:schemeClr val="tx1"/>
                </a:solidFill>
                <a:effectLst/>
                <a:latin typeface="Arial" panose="020B0604020202020204" pitchFamily="34" charset="0"/>
                <a:ea typeface="+mn-ea"/>
                <a:cs typeface="+mn-cs"/>
              </a:rPr>
              <a:t> </a:t>
            </a:r>
          </a:p>
          <a:p>
            <a:pPr hangingPunct="0"/>
            <a:r>
              <a:rPr lang="en-GB" sz="1200" kern="1200" dirty="0">
                <a:solidFill>
                  <a:schemeClr val="tx1"/>
                </a:solidFill>
                <a:effectLst/>
                <a:latin typeface="Arial" panose="020B0604020202020204" pitchFamily="34" charset="0"/>
                <a:ea typeface="+mn-ea"/>
                <a:cs typeface="+mn-cs"/>
              </a:rPr>
              <a:t>Motorcycles, 3 Wheelers, Minibuses, Motor Homes and Ambulances are a little more complicated. Full details are in the Inspection Manual.</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15</a:t>
            </a:fld>
            <a:endParaRPr lang="en-GB" altLang="en-US"/>
          </a:p>
        </p:txBody>
      </p:sp>
    </p:spTree>
    <p:extLst>
      <p:ext uri="{BB962C8B-B14F-4D97-AF65-F5344CB8AC3E}">
        <p14:creationId xmlns:p14="http://schemas.microsoft.com/office/powerpoint/2010/main" val="2099032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b="1" kern="1200" dirty="0">
                <a:solidFill>
                  <a:schemeClr val="tx1"/>
                </a:solidFill>
                <a:effectLst/>
                <a:latin typeface="Arial" panose="020B0604020202020204" pitchFamily="34" charset="0"/>
                <a:ea typeface="+mn-ea"/>
                <a:cs typeface="+mn-cs"/>
              </a:rPr>
              <a:t>Dual Purpose Vehicles </a:t>
            </a:r>
            <a:endParaRPr lang="en-GB" sz="1200" kern="1200" dirty="0">
              <a:solidFill>
                <a:schemeClr val="tx1"/>
              </a:solidFill>
              <a:effectLst/>
              <a:latin typeface="Arial" panose="020B0604020202020204" pitchFamily="34" charset="0"/>
              <a:ea typeface="+mn-ea"/>
              <a:cs typeface="+mn-cs"/>
            </a:endParaRPr>
          </a:p>
          <a:p>
            <a:pPr hangingPunct="0"/>
            <a:r>
              <a:rPr lang="en-GB" sz="1200" kern="1200" dirty="0">
                <a:solidFill>
                  <a:schemeClr val="tx1"/>
                </a:solidFill>
                <a:effectLst/>
                <a:latin typeface="Arial" panose="020B0604020202020204" pitchFamily="34" charset="0"/>
                <a:ea typeface="+mn-ea"/>
                <a:cs typeface="+mn-cs"/>
              </a:rPr>
              <a:t> </a:t>
            </a:r>
          </a:p>
          <a:p>
            <a:pPr hangingPunct="0"/>
            <a:r>
              <a:rPr lang="en-GB" sz="1200" kern="1200" dirty="0">
                <a:solidFill>
                  <a:schemeClr val="tx1"/>
                </a:solidFill>
                <a:effectLst/>
                <a:latin typeface="Arial" panose="020B0604020202020204" pitchFamily="34" charset="0"/>
                <a:ea typeface="+mn-ea"/>
                <a:cs typeface="+mn-cs"/>
              </a:rPr>
              <a:t>The definition in the guide remains and there is a requirement that the </a:t>
            </a:r>
            <a:r>
              <a:rPr lang="en-GB" sz="1200" kern="1200" dirty="0" err="1">
                <a:solidFill>
                  <a:schemeClr val="tx1"/>
                </a:solidFill>
                <a:effectLst/>
                <a:latin typeface="Arial" panose="020B0604020202020204" pitchFamily="34" charset="0"/>
                <a:ea typeface="+mn-ea"/>
                <a:cs typeface="+mn-cs"/>
              </a:rPr>
              <a:t>unladen</a:t>
            </a:r>
            <a:r>
              <a:rPr lang="en-GB" sz="1200" kern="1200" dirty="0">
                <a:solidFill>
                  <a:schemeClr val="tx1"/>
                </a:solidFill>
                <a:effectLst/>
                <a:latin typeface="Arial" panose="020B0604020202020204" pitchFamily="34" charset="0"/>
                <a:ea typeface="+mn-ea"/>
                <a:cs typeface="+mn-cs"/>
              </a:rPr>
              <a:t> weight does not exceed 2040kg. However, 4 x 4 pickup vehicles with a DGW over 3000kg up to and including 3500kg are to be considered dual purpose vehicles for test purposes where no </a:t>
            </a:r>
            <a:r>
              <a:rPr lang="en-GB" sz="1200" kern="1200" dirty="0" err="1">
                <a:solidFill>
                  <a:schemeClr val="tx1"/>
                </a:solidFill>
                <a:effectLst/>
                <a:latin typeface="Arial" panose="020B0604020202020204" pitchFamily="34" charset="0"/>
                <a:ea typeface="+mn-ea"/>
                <a:cs typeface="+mn-cs"/>
              </a:rPr>
              <a:t>unladen</a:t>
            </a:r>
            <a:r>
              <a:rPr lang="en-GB" sz="1200" kern="1200" dirty="0">
                <a:solidFill>
                  <a:schemeClr val="tx1"/>
                </a:solidFill>
                <a:effectLst/>
                <a:latin typeface="Arial" panose="020B0604020202020204" pitchFamily="34" charset="0"/>
                <a:ea typeface="+mn-ea"/>
                <a:cs typeface="+mn-cs"/>
              </a:rPr>
              <a:t> weight data is available and are therefore tested as Class 4 passenger vehicles (M1).</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16</a:t>
            </a:fld>
            <a:endParaRPr lang="en-GB" altLang="en-US"/>
          </a:p>
        </p:txBody>
      </p:sp>
    </p:spTree>
    <p:extLst>
      <p:ext uri="{BB962C8B-B14F-4D97-AF65-F5344CB8AC3E}">
        <p14:creationId xmlns:p14="http://schemas.microsoft.com/office/powerpoint/2010/main" val="66488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200" kern="1200" dirty="0">
                <a:solidFill>
                  <a:schemeClr val="tx1"/>
                </a:solidFill>
                <a:effectLst/>
                <a:latin typeface="Arial" panose="020B0604020202020204" pitchFamily="34" charset="0"/>
                <a:ea typeface="+mn-ea"/>
                <a:cs typeface="+mn-cs"/>
              </a:rPr>
              <a:t>Pick-up trucks fitted with a 5</a:t>
            </a:r>
            <a:r>
              <a:rPr lang="en-GB" sz="1200" kern="1200" baseline="30000" dirty="0">
                <a:solidFill>
                  <a:schemeClr val="tx1"/>
                </a:solidFill>
                <a:effectLst/>
                <a:latin typeface="Arial" panose="020B0604020202020204" pitchFamily="34" charset="0"/>
                <a:ea typeface="+mn-ea"/>
                <a:cs typeface="+mn-cs"/>
              </a:rPr>
              <a:t>th</a:t>
            </a:r>
            <a:r>
              <a:rPr lang="en-GB" sz="1200" kern="1200" dirty="0">
                <a:solidFill>
                  <a:schemeClr val="tx1"/>
                </a:solidFill>
                <a:effectLst/>
                <a:latin typeface="Arial" panose="020B0604020202020204" pitchFamily="34" charset="0"/>
                <a:ea typeface="+mn-ea"/>
                <a:cs typeface="+mn-cs"/>
              </a:rPr>
              <a:t> wheel are not to be treated as Heavy Goods Vehicles and should be tested as either a Class 4, Class 7, Goods Vehicle, Dual Purpose Vehicle or American Pick-up truck as appropriate.</a:t>
            </a:r>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18</a:t>
            </a:fld>
            <a:endParaRPr lang="en-GB" altLang="en-US"/>
          </a:p>
        </p:txBody>
      </p:sp>
    </p:spTree>
    <p:extLst>
      <p:ext uri="{BB962C8B-B14F-4D97-AF65-F5344CB8AC3E}">
        <p14:creationId xmlns:p14="http://schemas.microsoft.com/office/powerpoint/2010/main" val="918850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Information about Vehicles of Historic Interest added (over 40 years old)</a:t>
            </a:r>
          </a:p>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Reason to refuse to test for presence of a load added</a:t>
            </a:r>
          </a:p>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Definition of ‘insecure’ added</a:t>
            </a:r>
          </a:p>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Definition of unsafe modification added</a:t>
            </a:r>
          </a:p>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Changes to ‘extensively modified’ vehicles to include modifications for disabled use</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19</a:t>
            </a:fld>
            <a:endParaRPr lang="en-GB" altLang="en-US"/>
          </a:p>
        </p:txBody>
      </p:sp>
    </p:spTree>
    <p:extLst>
      <p:ext uri="{BB962C8B-B14F-4D97-AF65-F5344CB8AC3E}">
        <p14:creationId xmlns:p14="http://schemas.microsoft.com/office/powerpoint/2010/main" val="4069534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kern="1200" dirty="0">
                <a:solidFill>
                  <a:schemeClr val="tx1"/>
                </a:solidFill>
                <a:effectLst/>
                <a:latin typeface="Arial" panose="020B0604020202020204" pitchFamily="34" charset="0"/>
                <a:ea typeface="+mn-ea"/>
                <a:cs typeface="+mn-cs"/>
              </a:rPr>
              <a:t>These terms all refer to large vehicles fitted with ‘Air Brakes’, although they could be Class 4 (Motorhomes </a:t>
            </a:r>
            <a:r>
              <a:rPr lang="en-GB" sz="1200" kern="1200" dirty="0" err="1">
                <a:solidFill>
                  <a:schemeClr val="tx1"/>
                </a:solidFill>
                <a:effectLst/>
                <a:latin typeface="Arial" panose="020B0604020202020204" pitchFamily="34" charset="0"/>
                <a:ea typeface="+mn-ea"/>
                <a:cs typeface="+mn-cs"/>
              </a:rPr>
              <a:t>etc</a:t>
            </a:r>
            <a:r>
              <a:rPr lang="en-GB" sz="1200" kern="1200" dirty="0">
                <a:solidFill>
                  <a:schemeClr val="tx1"/>
                </a:solidFill>
                <a:effectLst/>
                <a:latin typeface="Arial" panose="020B0604020202020204" pitchFamily="34" charset="0"/>
                <a:ea typeface="+mn-ea"/>
                <a:cs typeface="+mn-cs"/>
              </a:rPr>
              <a:t>), Testers should ensure that they don’t confuse these terms when testing light vehicles.</a:t>
            </a:r>
          </a:p>
          <a:p>
            <a:pPr hangingPunct="0"/>
            <a:r>
              <a:rPr lang="en-GB" sz="1200" kern="1200" dirty="0">
                <a:solidFill>
                  <a:schemeClr val="tx1"/>
                </a:solidFill>
                <a:effectLst/>
                <a:latin typeface="Arial" panose="020B0604020202020204" pitchFamily="34" charset="0"/>
                <a:ea typeface="+mn-ea"/>
                <a:cs typeface="+mn-cs"/>
              </a:rPr>
              <a:t> </a:t>
            </a:r>
          </a:p>
          <a:p>
            <a:pPr hangingPunct="0"/>
            <a:r>
              <a:rPr lang="en-GB" sz="1200" kern="1200" dirty="0">
                <a:solidFill>
                  <a:schemeClr val="tx1"/>
                </a:solidFill>
                <a:effectLst/>
                <a:latin typeface="Arial" panose="020B0604020202020204" pitchFamily="34" charset="0"/>
                <a:ea typeface="+mn-ea"/>
                <a:cs typeface="+mn-cs"/>
              </a:rPr>
              <a:t>In particular ‘Vacuum Systems’ refer to very old braking systems that operated on an inverse air principle and should not be confused with the more usual ‘vacuum servo-assisted brakes’ </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21</a:t>
            </a:fld>
            <a:endParaRPr lang="en-GB" altLang="en-US"/>
          </a:p>
        </p:txBody>
      </p:sp>
    </p:spTree>
    <p:extLst>
      <p:ext uri="{BB962C8B-B14F-4D97-AF65-F5344CB8AC3E}">
        <p14:creationId xmlns:p14="http://schemas.microsoft.com/office/powerpoint/2010/main" val="3653958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600"/>
              </a:spcAft>
              <a:buClrTx/>
              <a:buSzTx/>
              <a:buFontTx/>
              <a:buNone/>
              <a:tabLst/>
              <a:defRPr/>
            </a:pPr>
            <a:r>
              <a:rPr lang="en-GB" sz="1200" b="1" kern="1200" dirty="0">
                <a:solidFill>
                  <a:schemeClr val="tx1"/>
                </a:solidFill>
                <a:effectLst/>
                <a:latin typeface="Arial" panose="020B0604020202020204" pitchFamily="34" charset="0"/>
                <a:ea typeface="+mn-ea"/>
                <a:cs typeface="+mn-cs"/>
              </a:rPr>
              <a:t>Note:</a:t>
            </a:r>
            <a:r>
              <a:rPr lang="en-GB" sz="1200" kern="1200" dirty="0">
                <a:solidFill>
                  <a:schemeClr val="tx1"/>
                </a:solidFill>
                <a:effectLst/>
                <a:latin typeface="Arial" panose="020B0604020202020204" pitchFamily="34" charset="0"/>
                <a:ea typeface="+mn-ea"/>
                <a:cs typeface="+mn-cs"/>
              </a:rPr>
              <a:t> This is not intended to be an exhaustive list of every change in the section, testers are reminded to consult the manual when any defect is encountered to determine whether or not it is a testable item and if so, what standard must be applied</a:t>
            </a:r>
          </a:p>
          <a:p>
            <a:pPr hangingPunct="0">
              <a:spcAft>
                <a:spcPts val="600"/>
              </a:spcAft>
            </a:pPr>
            <a:endParaRPr lang="en-GB" sz="1200" kern="1200" dirty="0">
              <a:solidFill>
                <a:schemeClr val="tx1"/>
              </a:solidFill>
              <a:effectLst/>
              <a:latin typeface="Arial" panose="020B0604020202020204" pitchFamily="34" charset="0"/>
              <a:ea typeface="+mn-ea"/>
              <a:cs typeface="+mn-cs"/>
            </a:endParaRPr>
          </a:p>
          <a:p>
            <a:pPr hangingPunct="0">
              <a:spcAft>
                <a:spcPts val="600"/>
              </a:spcAft>
            </a:pPr>
            <a:r>
              <a:rPr lang="en-GB" sz="1200" kern="1200" dirty="0">
                <a:solidFill>
                  <a:schemeClr val="tx1"/>
                </a:solidFill>
                <a:effectLst/>
                <a:latin typeface="Arial" panose="020B0604020202020204" pitchFamily="34" charset="0"/>
                <a:ea typeface="+mn-ea"/>
                <a:cs typeface="+mn-cs"/>
              </a:rPr>
              <a:t>Note: </a:t>
            </a:r>
            <a:r>
              <a:rPr lang="en-GB" sz="1200" b="1" kern="1200" dirty="0">
                <a:solidFill>
                  <a:schemeClr val="tx1"/>
                </a:solidFill>
                <a:effectLst/>
                <a:latin typeface="Arial" panose="020B0604020202020204" pitchFamily="34" charset="0"/>
                <a:ea typeface="+mn-ea"/>
                <a:cs typeface="+mn-cs"/>
              </a:rPr>
              <a:t>Some vehicles have a warning light </a:t>
            </a:r>
            <a:r>
              <a:rPr lang="en-GB" sz="1200" kern="1200" dirty="0">
                <a:solidFill>
                  <a:schemeClr val="tx1"/>
                </a:solidFill>
                <a:effectLst/>
                <a:latin typeface="Arial" panose="020B0604020202020204" pitchFamily="34" charset="0"/>
                <a:ea typeface="+mn-ea"/>
                <a:cs typeface="+mn-cs"/>
              </a:rPr>
              <a:t>on the dashboard to indicate that the brake pads are becoming </a:t>
            </a:r>
            <a:r>
              <a:rPr lang="en-GB" sz="1200" dirty="0">
                <a:effectLst/>
                <a:latin typeface="Arial" panose="020B0604020202020204" pitchFamily="34" charset="0"/>
                <a:ea typeface="Times New Roman" panose="02020603050405020304" pitchFamily="18" charset="0"/>
              </a:rPr>
              <a:t>excessively worn. This lamp may be a multi-function lamp which also illuminates for other reasons, such as the parking brake being applied. Testers must therefore ensure that the lamp is not illuminated for any other reason before failing for its illumination.</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 for brake lining or pad incorrectly mounted</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 for a brake disc or drum missing</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For braking performance, the performance values have not changed but remember that cars are M1 (four or more wheels and not more than 8 passenger seats) and light goods vehicles N1.</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ABS system cannot be removed on a post 2010 vehicle</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 for brake fluid contaminated (Visual assessment, without removing the top)</a:t>
            </a:r>
          </a:p>
          <a:p>
            <a:pPr marL="342900" marR="0" lvl="0" indent="-342900" algn="l" defTabSz="914400" rtl="0" eaLnBrk="0" fontAlgn="base" latinLnBrk="0" hangingPunct="0">
              <a:lnSpc>
                <a:spcPct val="100000"/>
              </a:lnSpc>
              <a:spcBef>
                <a:spcPct val="30000"/>
              </a:spcBef>
              <a:spcAft>
                <a:spcPts val="600"/>
              </a:spcAft>
              <a:buClrTx/>
              <a:buSzTx/>
              <a:buFont typeface="Symbol" panose="05050102010706020507" pitchFamily="18" charset="2"/>
              <a:buChar char=""/>
              <a:tabLst/>
              <a:defRPr/>
            </a:pPr>
            <a:r>
              <a:rPr lang="en-GB" sz="1200" kern="1200" dirty="0">
                <a:solidFill>
                  <a:schemeClr val="tx1"/>
                </a:solidFill>
                <a:effectLst/>
                <a:latin typeface="Arial" panose="020B0604020202020204" pitchFamily="34" charset="0"/>
                <a:ea typeface="+mn-ea"/>
                <a:cs typeface="+mn-cs"/>
              </a:rPr>
              <a:t>Checks for reserve pressure of full power hydraulic systems removed</a:t>
            </a:r>
          </a:p>
          <a:p>
            <a:pPr marL="342900" lvl="0" indent="-342900" hangingPunct="0">
              <a:spcAft>
                <a:spcPts val="600"/>
              </a:spcAft>
              <a:buFont typeface="Symbol" panose="05050102010706020507" pitchFamily="18" charset="2"/>
              <a:buChar char=""/>
            </a:pPr>
            <a:endParaRPr lang="en-GB" sz="14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22</a:t>
            </a:fld>
            <a:endParaRPr lang="en-GB" altLang="en-US"/>
          </a:p>
        </p:txBody>
      </p:sp>
    </p:spTree>
    <p:extLst>
      <p:ext uri="{BB962C8B-B14F-4D97-AF65-F5344CB8AC3E}">
        <p14:creationId xmlns:p14="http://schemas.microsoft.com/office/powerpoint/2010/main" val="3134426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b="1" kern="1200" dirty="0">
                <a:solidFill>
                  <a:schemeClr val="tx1"/>
                </a:solidFill>
                <a:effectLst/>
                <a:latin typeface="Arial" panose="020B0604020202020204" pitchFamily="34" charset="0"/>
                <a:ea typeface="+mn-ea"/>
                <a:cs typeface="+mn-cs"/>
              </a:rPr>
              <a:t>Note</a:t>
            </a:r>
            <a:r>
              <a:rPr lang="en-GB" sz="1200" kern="1200" dirty="0">
                <a:solidFill>
                  <a:schemeClr val="tx1"/>
                </a:solidFill>
                <a:effectLst/>
                <a:latin typeface="Arial" panose="020B0604020202020204" pitchFamily="34" charset="0"/>
                <a:ea typeface="+mn-ea"/>
                <a:cs typeface="+mn-cs"/>
              </a:rPr>
              <a:t>: This is not intended to be an exhaustive list of every change in the section, testers are reminded to consult the manual when any defect is encountered to determine whether or not it is a testable item and if so, what standard must be applied.</a:t>
            </a:r>
            <a:br>
              <a:rPr lang="en-GB" sz="1200" kern="1200" dirty="0">
                <a:solidFill>
                  <a:schemeClr val="tx1"/>
                </a:solidFill>
                <a:effectLst/>
                <a:latin typeface="Arial" panose="020B0604020202020204" pitchFamily="34" charset="0"/>
                <a:ea typeface="+mn-ea"/>
                <a:cs typeface="+mn-cs"/>
              </a:rPr>
            </a:br>
            <a:endParaRPr lang="en-GB" sz="1200" kern="1200" dirty="0">
              <a:solidFill>
                <a:schemeClr val="tx1"/>
              </a:solidFill>
              <a:effectLst/>
              <a:latin typeface="Arial" panose="020B0604020202020204" pitchFamily="34" charset="0"/>
              <a:ea typeface="+mn-ea"/>
              <a:cs typeface="+mn-cs"/>
            </a:endParaRPr>
          </a:p>
          <a:p>
            <a:pPr hangingPunct="0"/>
            <a:r>
              <a:rPr lang="en-GB" sz="1200" b="1" kern="1200" dirty="0">
                <a:solidFill>
                  <a:schemeClr val="tx1"/>
                </a:solidFill>
                <a:effectLst/>
                <a:latin typeface="Arial" panose="020B0604020202020204" pitchFamily="34" charset="0"/>
                <a:ea typeface="+mn-ea"/>
                <a:cs typeface="+mn-cs"/>
              </a:rPr>
              <a:t>This section does not have many changes but there are a few of note.</a:t>
            </a:r>
            <a:br>
              <a:rPr lang="en-GB" sz="1200" b="1" kern="1200" dirty="0">
                <a:solidFill>
                  <a:schemeClr val="tx1"/>
                </a:solidFill>
                <a:effectLst/>
                <a:latin typeface="Arial" panose="020B0604020202020204" pitchFamily="34" charset="0"/>
                <a:ea typeface="+mn-ea"/>
                <a:cs typeface="+mn-cs"/>
              </a:rPr>
            </a:br>
            <a:endParaRPr lang="en-GB" sz="1200" kern="1200" dirty="0">
              <a:solidFill>
                <a:schemeClr val="tx1"/>
              </a:solidFill>
              <a:effectLst/>
              <a:latin typeface="Arial" panose="020B0604020202020204" pitchFamily="34" charset="0"/>
              <a:ea typeface="+mn-ea"/>
              <a:cs typeface="+mn-cs"/>
            </a:endParaRPr>
          </a:p>
          <a:p>
            <a:pPr lvl="0" hangingPunct="0"/>
            <a:r>
              <a:rPr lang="en-GB" sz="1200" kern="1200" dirty="0">
                <a:solidFill>
                  <a:schemeClr val="tx1"/>
                </a:solidFill>
                <a:effectLst/>
                <a:latin typeface="Arial" panose="020B0604020202020204" pitchFamily="34" charset="0"/>
                <a:ea typeface="+mn-ea"/>
                <a:cs typeface="+mn-cs"/>
              </a:rPr>
              <a:t>New failures for sector shaft condition</a:t>
            </a:r>
          </a:p>
          <a:p>
            <a:pPr lvl="0" hangingPunct="0"/>
            <a:r>
              <a:rPr lang="en-GB" sz="1200" kern="1200" dirty="0">
                <a:solidFill>
                  <a:schemeClr val="tx1"/>
                </a:solidFill>
                <a:effectLst/>
                <a:latin typeface="Arial" panose="020B0604020202020204" pitchFamily="34" charset="0"/>
                <a:ea typeface="+mn-ea"/>
                <a:cs typeface="+mn-cs"/>
              </a:rPr>
              <a:t>New failure for steering gear fixing holes elongated</a:t>
            </a:r>
          </a:p>
          <a:p>
            <a:pPr lvl="0" hangingPunct="0"/>
            <a:r>
              <a:rPr lang="en-GB" sz="1200" kern="1200" dirty="0">
                <a:solidFill>
                  <a:schemeClr val="tx1"/>
                </a:solidFill>
                <a:effectLst/>
                <a:latin typeface="Arial" panose="020B0604020202020204" pitchFamily="34" charset="0"/>
                <a:ea typeface="+mn-ea"/>
                <a:cs typeface="+mn-cs"/>
              </a:rPr>
              <a:t>New failures for electronic power steering wiring damaged or corroded</a:t>
            </a:r>
          </a:p>
          <a:p>
            <a:pPr lvl="0" hangingPunct="0"/>
            <a:r>
              <a:rPr lang="en-GB" sz="1200" kern="1200" dirty="0">
                <a:solidFill>
                  <a:schemeClr val="tx1"/>
                </a:solidFill>
                <a:effectLst/>
                <a:latin typeface="Arial" panose="020B0604020202020204" pitchFamily="34" charset="0"/>
                <a:ea typeface="+mn-ea"/>
                <a:cs typeface="+mn-cs"/>
              </a:rPr>
              <a:t>New failure relating to ‘fly by wire’ steering systems</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23</a:t>
            </a:fld>
            <a:endParaRPr lang="en-GB" altLang="en-US"/>
          </a:p>
        </p:txBody>
      </p:sp>
    </p:spTree>
    <p:extLst>
      <p:ext uri="{BB962C8B-B14F-4D97-AF65-F5344CB8AC3E}">
        <p14:creationId xmlns:p14="http://schemas.microsoft.com/office/powerpoint/2010/main" val="114907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panose="020B0604020202020204" pitchFamily="34" charset="0"/>
                <a:ea typeface="+mn-ea"/>
                <a:cs typeface="+mn-cs"/>
              </a:rPr>
              <a:t>Note</a:t>
            </a:r>
            <a:r>
              <a:rPr lang="en-GB" sz="1200" kern="1200" dirty="0">
                <a:solidFill>
                  <a:schemeClr val="tx1"/>
                </a:solidFill>
                <a:effectLst/>
                <a:latin typeface="Arial" panose="020B0604020202020204" pitchFamily="34" charset="0"/>
                <a:ea typeface="+mn-ea"/>
                <a:cs typeface="+mn-cs"/>
              </a:rPr>
              <a:t>: This is not intended to be an exhaustive list of every change in the section, testers are reminded to consult the manual when any defect is encountered to determine whether or not it is a testable item and if so, what standard must be applied</a:t>
            </a:r>
          </a:p>
          <a:p>
            <a:endParaRPr lang="en-GB"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mn-cs"/>
              </a:rPr>
              <a:t>Checks for tyre structure between front and rear axles removed</a:t>
            </a:r>
            <a:br>
              <a:rPr lang="en-GB" sz="1200" kern="1200" dirty="0">
                <a:solidFill>
                  <a:schemeClr val="tx1"/>
                </a:solidFill>
                <a:effectLst/>
                <a:latin typeface="Arial" panose="020B0604020202020204" pitchFamily="34" charset="0"/>
                <a:ea typeface="+mn-ea"/>
                <a:cs typeface="+mn-cs"/>
              </a:rPr>
            </a:br>
            <a:br>
              <a:rPr lang="en-GB" sz="1200" kern="1200" dirty="0">
                <a:solidFill>
                  <a:schemeClr val="tx1"/>
                </a:solidFill>
                <a:effectLst/>
                <a:latin typeface="Arial" panose="020B0604020202020204" pitchFamily="34" charset="0"/>
                <a:ea typeface="+mn-ea"/>
                <a:cs typeface="+mn-cs"/>
              </a:rPr>
            </a:br>
            <a:r>
              <a:rPr lang="en-GB" sz="1200" kern="1200" dirty="0">
                <a:solidFill>
                  <a:schemeClr val="tx1"/>
                </a:solidFill>
                <a:effectLst/>
                <a:latin typeface="Arial" panose="020B0604020202020204" pitchFamily="34" charset="0"/>
                <a:ea typeface="+mn-ea"/>
                <a:cs typeface="+mn-cs"/>
              </a:rPr>
              <a:t>– After years and years of impressing on testers that radials should go to the rear and cross plies to the front where mixed, this requirement has now gone! It is of course still best practice but in reality, it is highly unlikely that you will ever come across the situation. However, tyres must be of the same construction across the axle. </a:t>
            </a:r>
            <a:br>
              <a:rPr lang="en-GB" sz="1200" kern="1200" dirty="0">
                <a:solidFill>
                  <a:schemeClr val="tx1"/>
                </a:solidFill>
                <a:effectLst/>
                <a:latin typeface="Arial" panose="020B0604020202020204" pitchFamily="34" charset="0"/>
                <a:ea typeface="+mn-ea"/>
                <a:cs typeface="+mn-cs"/>
              </a:rPr>
            </a:br>
            <a:br>
              <a:rPr lang="en-GB" sz="1200" kern="1200" dirty="0">
                <a:solidFill>
                  <a:schemeClr val="tx1"/>
                </a:solidFill>
                <a:effectLst/>
                <a:latin typeface="Arial" panose="020B0604020202020204" pitchFamily="34" charset="0"/>
                <a:ea typeface="+mn-ea"/>
                <a:cs typeface="+mn-cs"/>
              </a:rPr>
            </a:br>
            <a:br>
              <a:rPr lang="en-GB" sz="1200" kern="1200" dirty="0">
                <a:solidFill>
                  <a:schemeClr val="tx1"/>
                </a:solidFill>
                <a:effectLst/>
                <a:latin typeface="Arial" panose="020B0604020202020204" pitchFamily="34" charset="0"/>
                <a:ea typeface="+mn-ea"/>
                <a:cs typeface="+mn-cs"/>
              </a:rPr>
            </a:br>
            <a:endParaRPr lang="en-GB" sz="1200" kern="1200" dirty="0">
              <a:solidFill>
                <a:schemeClr val="tx1"/>
              </a:solidFill>
              <a:effectLst/>
              <a:latin typeface="Arial" panose="020B0604020202020204" pitchFamily="34" charset="0"/>
              <a:ea typeface="+mn-ea"/>
              <a:cs typeface="+mn-cs"/>
            </a:endParaRPr>
          </a:p>
          <a:p>
            <a:pPr hangingPunct="0"/>
            <a:r>
              <a:rPr lang="en-GB" sz="1200" kern="1200" dirty="0">
                <a:solidFill>
                  <a:schemeClr val="tx1"/>
                </a:solidFill>
                <a:effectLst/>
                <a:latin typeface="Arial" panose="020B0604020202020204" pitchFamily="34" charset="0"/>
                <a:ea typeface="+mn-ea"/>
                <a:cs typeface="+mn-cs"/>
              </a:rPr>
              <a:t>Stretched Tyres</a:t>
            </a:r>
          </a:p>
          <a:p>
            <a:pPr hangingPunct="0"/>
            <a:endParaRPr lang="en-GB" sz="1200" kern="1200" dirty="0">
              <a:solidFill>
                <a:schemeClr val="tx1"/>
              </a:solidFill>
              <a:effectLst/>
              <a:latin typeface="Arial" panose="020B0604020202020204" pitchFamily="34" charset="0"/>
              <a:ea typeface="+mn-ea"/>
              <a:cs typeface="+mn-cs"/>
            </a:endParaRPr>
          </a:p>
          <a:p>
            <a:pPr marL="0" indent="0" hangingPunct="0">
              <a:buFont typeface="Arial" panose="020B0604020202020204" pitchFamily="34" charset="0"/>
              <a:buNone/>
            </a:pPr>
            <a:r>
              <a:rPr lang="en-GB" sz="1200" kern="1200" dirty="0">
                <a:solidFill>
                  <a:schemeClr val="tx1"/>
                </a:solidFill>
                <a:effectLst/>
                <a:latin typeface="Arial" panose="020B0604020202020204" pitchFamily="34" charset="0"/>
                <a:ea typeface="+mn-ea"/>
                <a:cs typeface="+mn-cs"/>
              </a:rPr>
              <a:t>Stretched tyres</a:t>
            </a:r>
            <a:r>
              <a:rPr lang="en-GB" sz="1200" b="1" kern="1200" dirty="0">
                <a:solidFill>
                  <a:schemeClr val="tx1"/>
                </a:solidFill>
                <a:effectLst/>
                <a:latin typeface="Arial" panose="020B0604020202020204" pitchFamily="34" charset="0"/>
                <a:ea typeface="+mn-ea"/>
                <a:cs typeface="+mn-cs"/>
              </a:rPr>
              <a:t> </a:t>
            </a:r>
            <a:r>
              <a:rPr lang="en-GB" sz="1200" kern="1200" dirty="0">
                <a:solidFill>
                  <a:schemeClr val="tx1"/>
                </a:solidFill>
                <a:effectLst/>
                <a:latin typeface="Arial" panose="020B0604020202020204" pitchFamily="34" charset="0"/>
                <a:ea typeface="+mn-ea"/>
                <a:cs typeface="+mn-cs"/>
              </a:rPr>
              <a:t>do not justify rejection in themselves, however, additional care should be taken when checking the condition of stretched tyres as they are more prone to sidewall damage.</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New failure for tyre obviously under-inflated (Note, this is a minor failure under the Tyre pressure monitoring system) minor - defects having no significant effect on the safety of the vehicle or impact on the environment and other minor non-compliances. If only defects of a minor nature are present a test certificate will still be issued </a:t>
            </a:r>
          </a:p>
          <a:p>
            <a:pPr hangingPunct="0"/>
            <a:r>
              <a:rPr lang="en-GB" sz="1200" b="1" kern="1200" dirty="0">
                <a:solidFill>
                  <a:schemeClr val="tx1"/>
                </a:solidFill>
                <a:effectLst/>
                <a:latin typeface="Arial" panose="020B0604020202020204" pitchFamily="34" charset="0"/>
                <a:ea typeface="+mn-ea"/>
                <a:cs typeface="+mn-cs"/>
              </a:rPr>
              <a:t> </a:t>
            </a:r>
            <a:endParaRPr lang="en-GB" sz="1200" kern="1200" dirty="0">
              <a:solidFill>
                <a:schemeClr val="tx1"/>
              </a:solidFill>
              <a:effectLst/>
              <a:latin typeface="Arial" panose="020B0604020202020204" pitchFamily="34" charset="0"/>
              <a:ea typeface="+mn-ea"/>
              <a:cs typeface="+mn-cs"/>
            </a:endParaRPr>
          </a:p>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New failure for a spring missing (This covers the situation whereby vehicles are modified to run on the bump stops.)</a:t>
            </a:r>
          </a:p>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Tyre tables have been moved to Appendix B</a:t>
            </a:r>
          </a:p>
          <a:p>
            <a:pPr fontAlgn="auto" hangingPunct="1"/>
            <a:endParaRPr lang="en-GB" sz="1200" kern="1200" dirty="0">
              <a:solidFill>
                <a:schemeClr val="tx1"/>
              </a:solidFill>
              <a:effectLst/>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24</a:t>
            </a:fld>
            <a:endParaRPr lang="en-GB" altLang="en-US"/>
          </a:p>
        </p:txBody>
      </p:sp>
    </p:spTree>
    <p:extLst>
      <p:ext uri="{BB962C8B-B14F-4D97-AF65-F5344CB8AC3E}">
        <p14:creationId xmlns:p14="http://schemas.microsoft.com/office/powerpoint/2010/main" val="520213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kern="1200" dirty="0">
                <a:solidFill>
                  <a:schemeClr val="tx1"/>
                </a:solidFill>
                <a:effectLst/>
                <a:latin typeface="Arial" panose="020B0604020202020204" pitchFamily="34" charset="0"/>
                <a:ea typeface="+mn-ea"/>
                <a:cs typeface="+mn-cs"/>
              </a:rPr>
              <a:t>Stretched tyres</a:t>
            </a:r>
          </a:p>
          <a:p>
            <a:pPr marL="17145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New failure for tyre obviously under-inflated (Note, this is a minor failure under the Tyre pressure monitoring system) </a:t>
            </a:r>
            <a:br>
              <a:rPr lang="en-GB" sz="1200" kern="1200" dirty="0">
                <a:solidFill>
                  <a:schemeClr val="tx1"/>
                </a:solidFill>
                <a:effectLst/>
                <a:latin typeface="Arial" panose="020B0604020202020204" pitchFamily="34" charset="0"/>
                <a:ea typeface="+mn-ea"/>
                <a:cs typeface="+mn-cs"/>
              </a:rPr>
            </a:br>
            <a:endParaRPr lang="en-GB" sz="1200" kern="1200" dirty="0">
              <a:solidFill>
                <a:schemeClr val="tx1"/>
              </a:solidFill>
              <a:effectLst/>
              <a:latin typeface="Arial" panose="020B0604020202020204" pitchFamily="34" charset="0"/>
              <a:ea typeface="+mn-ea"/>
              <a:cs typeface="+mn-cs"/>
            </a:endParaRPr>
          </a:p>
          <a:p>
            <a:pPr marL="17145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Stretched tyres</a:t>
            </a:r>
            <a:r>
              <a:rPr lang="en-GB" sz="1200" b="1" kern="1200" dirty="0">
                <a:solidFill>
                  <a:schemeClr val="tx1"/>
                </a:solidFill>
                <a:effectLst/>
                <a:latin typeface="Arial" panose="020B0604020202020204" pitchFamily="34" charset="0"/>
                <a:ea typeface="+mn-ea"/>
                <a:cs typeface="+mn-cs"/>
              </a:rPr>
              <a:t> </a:t>
            </a:r>
            <a:r>
              <a:rPr lang="en-GB" sz="1200" kern="1200" dirty="0">
                <a:solidFill>
                  <a:schemeClr val="tx1"/>
                </a:solidFill>
                <a:effectLst/>
                <a:latin typeface="Arial" panose="020B0604020202020204" pitchFamily="34" charset="0"/>
                <a:ea typeface="+mn-ea"/>
                <a:cs typeface="+mn-cs"/>
              </a:rPr>
              <a:t>do not justify rejection in themselves, however, additional care should be taken when checking the condition of stretched tyres as they are more prone to sidewall damage.</a:t>
            </a: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mn-cs"/>
            </a:endParaRPr>
          </a:p>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New failure for a spring missing (This covers the situation whereby vehicles are modified to run on the bump stops.)</a:t>
            </a:r>
            <a:br>
              <a:rPr lang="en-GB" sz="1200" kern="1200" dirty="0">
                <a:solidFill>
                  <a:schemeClr val="tx1"/>
                </a:solidFill>
                <a:effectLst/>
                <a:latin typeface="Arial" panose="020B0604020202020204" pitchFamily="34" charset="0"/>
                <a:ea typeface="+mn-ea"/>
                <a:cs typeface="+mn-cs"/>
              </a:rPr>
            </a:br>
            <a:endParaRPr lang="en-GB" sz="1200" kern="1200" dirty="0">
              <a:solidFill>
                <a:schemeClr val="tx1"/>
              </a:solidFill>
              <a:effectLst/>
              <a:latin typeface="Arial" panose="020B0604020202020204" pitchFamily="34" charset="0"/>
              <a:ea typeface="+mn-ea"/>
              <a:cs typeface="+mn-cs"/>
            </a:endParaRPr>
          </a:p>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Tyre tables have been moved to Appendix B</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25</a:t>
            </a:fld>
            <a:endParaRPr lang="en-GB" altLang="en-US"/>
          </a:p>
        </p:txBody>
      </p:sp>
    </p:spTree>
    <p:extLst>
      <p:ext uri="{BB962C8B-B14F-4D97-AF65-F5344CB8AC3E}">
        <p14:creationId xmlns:p14="http://schemas.microsoft.com/office/powerpoint/2010/main" val="3001198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spcAft>
                <a:spcPts val="600"/>
              </a:spcAft>
            </a:pPr>
            <a:r>
              <a:rPr lang="en-GB" sz="1200" b="1" dirty="0">
                <a:effectLst/>
                <a:latin typeface="Arial" panose="020B0604020202020204" pitchFamily="34" charset="0"/>
                <a:ea typeface="Times New Roman" panose="02020603050405020304" pitchFamily="18" charset="0"/>
              </a:rPr>
              <a:t>Note</a:t>
            </a:r>
            <a:r>
              <a:rPr lang="en-GB" sz="1200" dirty="0">
                <a:effectLst/>
                <a:latin typeface="Arial" panose="020B0604020202020204" pitchFamily="34" charset="0"/>
                <a:ea typeface="Times New Roman" panose="02020603050405020304" pitchFamily="18" charset="0"/>
              </a:rPr>
              <a:t>: This is not intended to be an exhaustive list of every change in the section, testers are reminded to consult the manual when any defect is encountered to determine whether or not it is a testable item and if so, what standard must be applied.</a:t>
            </a:r>
            <a:endParaRPr lang="en-GB" sz="1400" dirty="0">
              <a:effectLst/>
              <a:latin typeface="Arial" panose="020B0604020202020204" pitchFamily="34" charset="0"/>
              <a:ea typeface="Times New Roman" panose="02020603050405020304" pitchFamily="18" charset="0"/>
            </a:endParaRPr>
          </a:p>
          <a:p>
            <a:pPr hangingPunct="0">
              <a:spcAft>
                <a:spcPts val="600"/>
              </a:spcAft>
            </a:pPr>
            <a:r>
              <a:rPr lang="en-GB" sz="1200" b="1" dirty="0">
                <a:effectLst/>
                <a:latin typeface="Arial" panose="020B0604020202020204" pitchFamily="34" charset="0"/>
                <a:ea typeface="Times New Roman" panose="02020603050405020304" pitchFamily="18" charset="0"/>
              </a:rPr>
              <a:t>There are quite a lot of changes in this section:</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Vehicle structure now fails if its rigidity is significantly reduced</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checks for strengthening plates and fastening</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Exhaust fumes entering cabin failure extended to all vehicles</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Information about fuel tanks holed above the fuel line added</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failures for fuel tank and exhaust shields missing when there is a fire risk</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 for any part of a gas fuel system defective</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failures for bumper security</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 for spare wheel carrier condition</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failures for tow bar safety devices and coupling indicators</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Inspection of drive shafts extended to all transmission shafts, including prop shafts</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Inspection now includes drive belts and chains</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Inspection of body condition now includes unsafe modifications, component security, including under trays as well as body pillars on goods vehicles</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failures for cab security</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failures for floor condition</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failures for seat structure condition</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failures for cab steps</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failures for footrests and handgrips This inspection only applies to vehicles fitted with hand grips and/or footrests for the driver/passenger(s), quads and trikes</a:t>
            </a:r>
            <a:endParaRPr lang="en-GB" sz="14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26</a:t>
            </a:fld>
            <a:endParaRPr lang="en-GB" altLang="en-US"/>
          </a:p>
        </p:txBody>
      </p:sp>
    </p:spTree>
    <p:extLst>
      <p:ext uri="{BB962C8B-B14F-4D97-AF65-F5344CB8AC3E}">
        <p14:creationId xmlns:p14="http://schemas.microsoft.com/office/powerpoint/2010/main" val="357108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kern="1200" dirty="0">
                <a:solidFill>
                  <a:schemeClr val="tx1"/>
                </a:solidFill>
                <a:effectLst/>
                <a:latin typeface="Arial" panose="020B0604020202020204" pitchFamily="34" charset="0"/>
                <a:ea typeface="+mn-ea"/>
                <a:cs typeface="+mn-cs"/>
              </a:rPr>
              <a:t>EU Directive 2014/45 comes into force on 20</a:t>
            </a:r>
            <a:r>
              <a:rPr lang="en-GB" sz="1200" kern="1200" baseline="30000" dirty="0">
                <a:solidFill>
                  <a:schemeClr val="tx1"/>
                </a:solidFill>
                <a:effectLst/>
                <a:latin typeface="Arial" panose="020B0604020202020204" pitchFamily="34" charset="0"/>
                <a:ea typeface="+mn-ea"/>
                <a:cs typeface="+mn-cs"/>
              </a:rPr>
              <a:t>th</a:t>
            </a:r>
            <a:r>
              <a:rPr lang="en-GB" sz="1200" kern="1200" dirty="0">
                <a:solidFill>
                  <a:schemeClr val="tx1"/>
                </a:solidFill>
                <a:effectLst/>
                <a:latin typeface="Arial" panose="020B0604020202020204" pitchFamily="34" charset="0"/>
                <a:ea typeface="+mn-ea"/>
                <a:cs typeface="+mn-cs"/>
              </a:rPr>
              <a:t> May 2018. The United Kingdom was a full member when the Directive was finalised in 2014 and will still be a full member in 2018 when it is implemented and as such we have to comply with the requirements.</a:t>
            </a:r>
          </a:p>
          <a:p>
            <a:pPr hangingPunct="0"/>
            <a:r>
              <a:rPr lang="en-GB" sz="1200" kern="1200" dirty="0">
                <a:solidFill>
                  <a:schemeClr val="tx1"/>
                </a:solidFill>
                <a:effectLst/>
                <a:latin typeface="Arial" panose="020B0604020202020204" pitchFamily="34" charset="0"/>
                <a:ea typeface="+mn-ea"/>
                <a:cs typeface="+mn-cs"/>
              </a:rPr>
              <a:t> </a:t>
            </a:r>
          </a:p>
          <a:p>
            <a:pPr hangingPunct="0"/>
            <a:r>
              <a:rPr lang="en-GB" sz="1200" kern="1200" dirty="0">
                <a:solidFill>
                  <a:schemeClr val="tx1"/>
                </a:solidFill>
                <a:effectLst/>
                <a:latin typeface="Arial" panose="020B0604020202020204" pitchFamily="34" charset="0"/>
                <a:ea typeface="+mn-ea"/>
                <a:cs typeface="+mn-cs"/>
              </a:rPr>
              <a:t>Failure to comply would mean ongoing substantial fines for the UK government. There is also a risk that vehicles without a compliant EU MOT would not be allowed into the EU. This would have a huge impact on the motoring public.</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2</a:t>
            </a:fld>
            <a:endParaRPr lang="en-GB" altLang="en-US"/>
          </a:p>
        </p:txBody>
      </p:sp>
    </p:spTree>
    <p:extLst>
      <p:ext uri="{BB962C8B-B14F-4D97-AF65-F5344CB8AC3E}">
        <p14:creationId xmlns:p14="http://schemas.microsoft.com/office/powerpoint/2010/main" val="3268555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spcAft>
                <a:spcPts val="600"/>
              </a:spcAft>
            </a:pPr>
            <a:r>
              <a:rPr lang="en-GB" sz="1200" b="1" dirty="0">
                <a:effectLst/>
                <a:latin typeface="Arial" panose="020B0604020202020204" pitchFamily="34" charset="0"/>
                <a:ea typeface="Times New Roman" panose="02020603050405020304" pitchFamily="18" charset="0"/>
              </a:rPr>
              <a:t>Note</a:t>
            </a:r>
            <a:r>
              <a:rPr lang="en-GB" sz="1200" dirty="0">
                <a:effectLst/>
                <a:latin typeface="Arial" panose="020B0604020202020204" pitchFamily="34" charset="0"/>
                <a:ea typeface="Times New Roman" panose="02020603050405020304" pitchFamily="18" charset="0"/>
              </a:rPr>
              <a:t>: This is not intended to be an exhaustive list of every change in the section, testers are reminded to consult the manual when any defect is encountered to determine whether or not it is a testable item and if so, what standard must be applied.</a:t>
            </a:r>
            <a:br>
              <a:rPr lang="en-GB" sz="1200" dirty="0">
                <a:effectLst/>
                <a:latin typeface="Arial" panose="020B0604020202020204" pitchFamily="34" charset="0"/>
                <a:ea typeface="Times New Roman" panose="02020603050405020304" pitchFamily="18" charset="0"/>
              </a:rPr>
            </a:br>
            <a:br>
              <a:rPr lang="en-GB" sz="1200" b="1" dirty="0">
                <a:effectLst/>
                <a:latin typeface="Arial" panose="020B0604020202020204" pitchFamily="34" charset="0"/>
                <a:ea typeface="Times New Roman" panose="02020603050405020304" pitchFamily="18" charset="0"/>
              </a:rPr>
            </a:br>
            <a:r>
              <a:rPr lang="en-GB" sz="1200" b="1" dirty="0">
                <a:effectLst/>
                <a:latin typeface="Arial" panose="020B0604020202020204" pitchFamily="34" charset="0"/>
                <a:ea typeface="Times New Roman" panose="02020603050405020304" pitchFamily="18" charset="0"/>
              </a:rPr>
              <a:t>There are some notable changes in the lighting section</a:t>
            </a:r>
            <a:r>
              <a:rPr lang="en-GB" sz="1200" dirty="0">
                <a:effectLst/>
                <a:latin typeface="Arial" panose="020B0604020202020204" pitchFamily="34" charset="0"/>
                <a:ea typeface="Times New Roman" panose="02020603050405020304" pitchFamily="18" charset="0"/>
              </a:rPr>
              <a:t>:</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failures for daytime running lamps (DRLs)</a:t>
            </a:r>
            <a:endParaRPr lang="en-GB" sz="1400" dirty="0">
              <a:effectLst/>
              <a:latin typeface="Arial" panose="020B0604020202020204" pitchFamily="34" charset="0"/>
              <a:ea typeface="Times New Roman" panose="02020603050405020304" pitchFamily="18" charset="0"/>
            </a:endParaRPr>
          </a:p>
          <a:p>
            <a:pPr hangingPunct="0">
              <a:spcAft>
                <a:spcPts val="600"/>
              </a:spcAft>
            </a:pPr>
            <a:r>
              <a:rPr lang="en-GB" sz="1200" dirty="0">
                <a:effectLst/>
                <a:latin typeface="Arial" panose="020B0604020202020204" pitchFamily="34" charset="0"/>
                <a:ea typeface="Times New Roman" panose="02020603050405020304" pitchFamily="18" charset="0"/>
              </a:rPr>
              <a:t>This only applies to vehicles first used on or after (Date to be confirmed in 2018), so apart from taxis and other vehicles tested before their 3</a:t>
            </a:r>
            <a:r>
              <a:rPr lang="en-GB" sz="1200" baseline="30000" dirty="0">
                <a:effectLst/>
                <a:latin typeface="Arial" panose="020B0604020202020204" pitchFamily="34" charset="0"/>
                <a:ea typeface="Times New Roman" panose="02020603050405020304" pitchFamily="18" charset="0"/>
              </a:rPr>
              <a:t>rd</a:t>
            </a:r>
            <a:r>
              <a:rPr lang="en-GB" sz="1200" dirty="0">
                <a:effectLst/>
                <a:latin typeface="Arial" panose="020B0604020202020204" pitchFamily="34" charset="0"/>
                <a:ea typeface="Times New Roman" panose="02020603050405020304" pitchFamily="18" charset="0"/>
              </a:rPr>
              <a:t> anniversary, this will not apply (for these vehicles) until (Date to be confirmed) in 2021. An inoperative DRL will be a </a:t>
            </a:r>
            <a:r>
              <a:rPr lang="en-GB" sz="1200" u="sng" dirty="0">
                <a:effectLst/>
                <a:latin typeface="Arial" panose="020B0604020202020204" pitchFamily="34" charset="0"/>
                <a:ea typeface="Times New Roman" panose="02020603050405020304" pitchFamily="18" charset="0"/>
              </a:rPr>
              <a:t>Major</a:t>
            </a:r>
            <a:r>
              <a:rPr lang="en-GB" sz="1200" dirty="0">
                <a:effectLst/>
                <a:latin typeface="Arial" panose="020B0604020202020204" pitchFamily="34" charset="0"/>
                <a:ea typeface="Times New Roman" panose="02020603050405020304" pitchFamily="18" charset="0"/>
              </a:rPr>
              <a:t> failure.</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failures for front fog lamps</a:t>
            </a:r>
            <a:endParaRPr lang="en-GB" sz="1400" dirty="0">
              <a:effectLst/>
              <a:latin typeface="Arial" panose="020B0604020202020204" pitchFamily="34" charset="0"/>
              <a:ea typeface="Times New Roman" panose="02020603050405020304" pitchFamily="18" charset="0"/>
            </a:endParaRPr>
          </a:p>
          <a:p>
            <a:pPr hangingPunct="0">
              <a:spcAft>
                <a:spcPts val="600"/>
              </a:spcAft>
            </a:pPr>
            <a:r>
              <a:rPr lang="en-GB" sz="1200" dirty="0">
                <a:effectLst/>
                <a:latin typeface="Arial" panose="020B0604020202020204" pitchFamily="34" charset="0"/>
                <a:ea typeface="Times New Roman" panose="02020603050405020304" pitchFamily="18" charset="0"/>
              </a:rPr>
              <a:t>As with DRLs, these fall into scope on vehicles first used on or after (Date to be confirmed in 2018), so apart from taxis and other vehicles tested before their 3</a:t>
            </a:r>
            <a:r>
              <a:rPr lang="en-GB" sz="1200" baseline="30000" dirty="0">
                <a:effectLst/>
                <a:latin typeface="Arial" panose="020B0604020202020204" pitchFamily="34" charset="0"/>
                <a:ea typeface="Times New Roman" panose="02020603050405020304" pitchFamily="18" charset="0"/>
              </a:rPr>
              <a:t>rd</a:t>
            </a:r>
            <a:r>
              <a:rPr lang="en-GB" sz="1200" dirty="0">
                <a:effectLst/>
                <a:latin typeface="Arial" panose="020B0604020202020204" pitchFamily="34" charset="0"/>
                <a:ea typeface="Times New Roman" panose="02020603050405020304" pitchFamily="18" charset="0"/>
              </a:rPr>
              <a:t> anniversary, this will not apply (for these vehicles) until (Date to be confirmed in 2021). An inoperative front fog lamp is a</a:t>
            </a:r>
            <a:r>
              <a:rPr lang="en-GB" sz="1200" u="sng" dirty="0">
                <a:effectLst/>
                <a:latin typeface="Arial" panose="020B0604020202020204" pitchFamily="34" charset="0"/>
                <a:ea typeface="Times New Roman" panose="02020603050405020304" pitchFamily="18" charset="0"/>
              </a:rPr>
              <a:t> Major</a:t>
            </a:r>
            <a:r>
              <a:rPr lang="en-GB" sz="1200" dirty="0">
                <a:effectLst/>
                <a:latin typeface="Arial" panose="020B0604020202020204" pitchFamily="34" charset="0"/>
                <a:ea typeface="Times New Roman" panose="02020603050405020304" pitchFamily="18" charset="0"/>
              </a:rPr>
              <a:t> failure.</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failures for reversing lamps </a:t>
            </a:r>
            <a:endParaRPr lang="en-GB" sz="1400" dirty="0">
              <a:effectLst/>
              <a:latin typeface="Arial" panose="020B0604020202020204" pitchFamily="34" charset="0"/>
              <a:ea typeface="Times New Roman" panose="02020603050405020304" pitchFamily="18" charset="0"/>
            </a:endParaRPr>
          </a:p>
          <a:p>
            <a:pPr hangingPunct="0">
              <a:spcAft>
                <a:spcPts val="600"/>
              </a:spcAft>
            </a:pPr>
            <a:r>
              <a:rPr lang="en-GB" sz="1200" dirty="0">
                <a:effectLst/>
                <a:latin typeface="Arial" panose="020B0604020202020204" pitchFamily="34" charset="0"/>
                <a:ea typeface="Times New Roman" panose="02020603050405020304" pitchFamily="18" charset="0"/>
              </a:rPr>
              <a:t>Unlike DRLs and front fog lamps, reversing lights are testable items on all vehicles from 20</a:t>
            </a:r>
            <a:r>
              <a:rPr lang="en-GB" sz="1200" baseline="30000" dirty="0">
                <a:effectLst/>
                <a:latin typeface="Arial" panose="020B0604020202020204" pitchFamily="34" charset="0"/>
                <a:ea typeface="Times New Roman" panose="02020603050405020304" pitchFamily="18" charset="0"/>
              </a:rPr>
              <a:t>th</a:t>
            </a:r>
            <a:r>
              <a:rPr lang="en-GB" sz="1200" dirty="0">
                <a:effectLst/>
                <a:latin typeface="Arial" panose="020B0604020202020204" pitchFamily="34" charset="0"/>
                <a:ea typeface="Times New Roman" panose="02020603050405020304" pitchFamily="18" charset="0"/>
              </a:rPr>
              <a:t> May 2018 (for vehicles first used from 1</a:t>
            </a:r>
            <a:r>
              <a:rPr lang="en-GB" sz="1200" baseline="30000" dirty="0">
                <a:effectLst/>
                <a:latin typeface="Arial" panose="020B0604020202020204" pitchFamily="34" charset="0"/>
                <a:ea typeface="Times New Roman" panose="02020603050405020304" pitchFamily="18" charset="0"/>
              </a:rPr>
              <a:t>st</a:t>
            </a:r>
            <a:r>
              <a:rPr lang="en-GB" sz="1200" dirty="0">
                <a:effectLst/>
                <a:latin typeface="Arial" panose="020B0604020202020204" pitchFamily="34" charset="0"/>
                <a:ea typeface="Times New Roman" panose="02020603050405020304" pitchFamily="18" charset="0"/>
              </a:rPr>
              <a:t> September 2009), so you need to be checking them from this date. One or two may be fitted but all must work. However, an inoperative reversing lamp is a </a:t>
            </a:r>
            <a:r>
              <a:rPr lang="en-GB" sz="1200" u="sng" dirty="0">
                <a:effectLst/>
                <a:latin typeface="Arial" panose="020B0604020202020204" pitchFamily="34" charset="0"/>
                <a:ea typeface="Times New Roman" panose="02020603050405020304" pitchFamily="18" charset="0"/>
              </a:rPr>
              <a:t>Minor</a:t>
            </a:r>
            <a:r>
              <a:rPr lang="en-GB" sz="1200" dirty="0">
                <a:effectLst/>
                <a:latin typeface="Arial" panose="020B0604020202020204" pitchFamily="34" charset="0"/>
                <a:ea typeface="Times New Roman" panose="02020603050405020304" pitchFamily="18" charset="0"/>
              </a:rPr>
              <a:t> failure. It is still important to note that although it is categorised as a minor defect, it must be identified, failure to identify and record it could lead to disciplinary action. </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b="1" dirty="0">
                <a:effectLst/>
                <a:latin typeface="Arial" panose="020B0604020202020204" pitchFamily="34" charset="0"/>
                <a:ea typeface="Times New Roman" panose="02020603050405020304" pitchFamily="18" charset="0"/>
              </a:rPr>
              <a:t>Other areas of note:</a:t>
            </a:r>
            <a:br>
              <a:rPr lang="en-GB" sz="1200" b="1" dirty="0">
                <a:effectLst/>
                <a:latin typeface="Arial" panose="020B0604020202020204" pitchFamily="34" charset="0"/>
                <a:ea typeface="Times New Roman" panose="02020603050405020304" pitchFamily="18" charset="0"/>
              </a:rPr>
            </a:b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 for light source and lamp not compatible (HID lamps fitted to halogen headlamp units)</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Headlamp washers tested on vehicles (when fitted) first used on or after 1 September 2009</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Information added about the interaction between position lamps and other lamps. Where the role of the front position lamp is carried out by the DRL, they may dim when the rear position lamps are switched on and may extinguish when the headlamps or front fog lamps are illuminated.</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Inspection of end-outline marker lamps now applies to Class 4, 5, and 7 where the vehicle width exceeds 2.1 metres</a:t>
            </a:r>
            <a:endParaRPr lang="en-GB" sz="14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29</a:t>
            </a:fld>
            <a:endParaRPr lang="en-GB" altLang="en-US"/>
          </a:p>
        </p:txBody>
      </p:sp>
    </p:spTree>
    <p:extLst>
      <p:ext uri="{BB962C8B-B14F-4D97-AF65-F5344CB8AC3E}">
        <p14:creationId xmlns:p14="http://schemas.microsoft.com/office/powerpoint/2010/main" val="2258818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spcAft>
                <a:spcPts val="0"/>
              </a:spcAft>
            </a:pPr>
            <a:r>
              <a:rPr lang="en-GB" sz="1200" b="1" dirty="0">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a:p>
            <a:pPr hangingPunct="0">
              <a:spcAft>
                <a:spcPts val="600"/>
              </a:spcAft>
            </a:pPr>
            <a:r>
              <a:rPr lang="en-GB" sz="1200" b="1" dirty="0">
                <a:effectLst/>
                <a:latin typeface="Arial" panose="020B0604020202020204" pitchFamily="34" charset="0"/>
                <a:ea typeface="Times New Roman" panose="02020603050405020304" pitchFamily="18" charset="0"/>
              </a:rPr>
              <a:t>Note</a:t>
            </a:r>
            <a:r>
              <a:rPr lang="en-GB" sz="1200" dirty="0">
                <a:effectLst/>
                <a:latin typeface="Arial" panose="020B0604020202020204" pitchFamily="34" charset="0"/>
                <a:ea typeface="Times New Roman" panose="02020603050405020304" pitchFamily="18" charset="0"/>
              </a:rPr>
              <a:t>: This is not intended to be an exhaustive list of every change in the section, testers are reminded to consult the manual when any defect is encountered to determine whether or not it is a testable item and if so, what standard must be applied.</a:t>
            </a:r>
            <a:endParaRPr lang="en-GB" sz="1400" dirty="0">
              <a:effectLst/>
              <a:latin typeface="Arial" panose="020B0604020202020204" pitchFamily="34" charset="0"/>
              <a:ea typeface="Times New Roman" panose="02020603050405020304" pitchFamily="18" charset="0"/>
            </a:endParaRPr>
          </a:p>
          <a:p>
            <a:pPr hangingPunct="0">
              <a:spcAft>
                <a:spcPts val="600"/>
              </a:spcAft>
            </a:pPr>
            <a:br>
              <a:rPr lang="en-GB" sz="1200" dirty="0">
                <a:effectLst/>
                <a:latin typeface="Arial" panose="020B0604020202020204" pitchFamily="34" charset="0"/>
                <a:ea typeface="Times New Roman" panose="02020603050405020304" pitchFamily="18" charset="0"/>
              </a:rPr>
            </a:br>
            <a:r>
              <a:rPr lang="en-GB" sz="1200" b="1" dirty="0">
                <a:effectLst/>
                <a:latin typeface="Arial" panose="020B0604020202020204" pitchFamily="34" charset="0"/>
                <a:ea typeface="Times New Roman" panose="02020603050405020304" pitchFamily="18" charset="0"/>
              </a:rPr>
              <a:t>There are few changes in this section</a:t>
            </a:r>
            <a:br>
              <a:rPr lang="en-GB" sz="1200" b="1" dirty="0">
                <a:effectLst/>
                <a:latin typeface="Arial" panose="020B0604020202020204" pitchFamily="34" charset="0"/>
                <a:ea typeface="Times New Roman" panose="02020603050405020304" pitchFamily="18" charset="0"/>
              </a:rPr>
            </a:br>
            <a:endParaRPr lang="en-GB" sz="1400" dirty="0">
              <a:effectLst/>
              <a:latin typeface="Arial" panose="020B0604020202020204" pitchFamily="34" charset="0"/>
              <a:ea typeface="Times New Roman" panose="02020603050405020304" pitchFamily="18" charset="0"/>
            </a:endParaRPr>
          </a:p>
          <a:p>
            <a:pPr hangingPunct="0">
              <a:spcAft>
                <a:spcPts val="600"/>
              </a:spcAft>
            </a:pPr>
            <a:r>
              <a:rPr lang="en-GB" sz="1200" dirty="0">
                <a:effectLst/>
                <a:latin typeface="Arial" panose="020B0604020202020204" pitchFamily="34" charset="0"/>
                <a:ea typeface="Times New Roman" panose="02020603050405020304" pitchFamily="18" charset="0"/>
              </a:rPr>
              <a:t>‘Nuisance’ is a new section that includes;</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Noise</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Exhaust emissions</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Fluid leaks</a:t>
            </a:r>
            <a:endParaRPr lang="en-GB" sz="14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34</a:t>
            </a:fld>
            <a:endParaRPr lang="en-GB" altLang="en-US"/>
          </a:p>
        </p:txBody>
      </p:sp>
    </p:spTree>
    <p:extLst>
      <p:ext uri="{BB962C8B-B14F-4D97-AF65-F5344CB8AC3E}">
        <p14:creationId xmlns:p14="http://schemas.microsoft.com/office/powerpoint/2010/main" val="2052231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spcAft>
                <a:spcPts val="0"/>
              </a:spcAft>
            </a:pPr>
            <a:r>
              <a:rPr lang="en-GB" sz="1200" b="1" dirty="0">
                <a:effectLst/>
                <a:latin typeface="Arial" panose="020B0604020202020204" pitchFamily="34" charset="0"/>
                <a:ea typeface="Times New Roman" panose="02020603050405020304" pitchFamily="18" charset="0"/>
              </a:rPr>
              <a:t>Noise</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b="1" dirty="0">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rPr>
              <a:t>A subjective assessment of noise level is made as before.</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b="1" dirty="0">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rPr>
              <a:t>A new term ‘noise suppression’ refers to silencers and under bonnet noise deadening material fitted as original equipment (not applicable to Class 3 vehicle). If these are insecure, they are major defects or dangerous defects if likely to become detached.</a:t>
            </a:r>
            <a:endParaRPr lang="en-GB" sz="14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35</a:t>
            </a:fld>
            <a:endParaRPr lang="en-GB" altLang="en-US"/>
          </a:p>
        </p:txBody>
      </p:sp>
    </p:spTree>
    <p:extLst>
      <p:ext uri="{BB962C8B-B14F-4D97-AF65-F5344CB8AC3E}">
        <p14:creationId xmlns:p14="http://schemas.microsoft.com/office/powerpoint/2010/main" val="3945880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b="1" kern="1200" dirty="0">
                <a:solidFill>
                  <a:schemeClr val="tx1"/>
                </a:solidFill>
                <a:effectLst/>
                <a:latin typeface="Arial" panose="020B0604020202020204" pitchFamily="34" charset="0"/>
                <a:ea typeface="+mn-ea"/>
                <a:cs typeface="+mn-cs"/>
              </a:rPr>
              <a:t>Spark Ignition Emissions (petrol and gas)</a:t>
            </a:r>
            <a:endParaRPr lang="en-GB" sz="1200" kern="1200" dirty="0">
              <a:solidFill>
                <a:schemeClr val="tx1"/>
              </a:solidFill>
              <a:effectLst/>
              <a:latin typeface="Arial" panose="020B0604020202020204" pitchFamily="34" charset="0"/>
              <a:ea typeface="+mn-ea"/>
              <a:cs typeface="+mn-cs"/>
            </a:endParaRPr>
          </a:p>
          <a:p>
            <a:pPr hangingPunct="0"/>
            <a:r>
              <a:rPr lang="en-GB" sz="1200" kern="1200" dirty="0">
                <a:solidFill>
                  <a:schemeClr val="tx1"/>
                </a:solidFill>
                <a:effectLst/>
                <a:latin typeface="Arial" panose="020B0604020202020204" pitchFamily="34" charset="0"/>
                <a:ea typeface="+mn-ea"/>
                <a:cs typeface="+mn-cs"/>
              </a:rPr>
              <a:t> </a:t>
            </a:r>
          </a:p>
          <a:p>
            <a:pPr hangingPunct="0"/>
            <a:r>
              <a:rPr lang="en-GB" sz="1200" kern="1200" dirty="0">
                <a:solidFill>
                  <a:schemeClr val="tx1"/>
                </a:solidFill>
                <a:effectLst/>
                <a:latin typeface="Arial" panose="020B0604020202020204" pitchFamily="34" charset="0"/>
                <a:ea typeface="+mn-ea"/>
                <a:cs typeface="+mn-cs"/>
              </a:rPr>
              <a:t>Any emission control equipment fitted by the manufacturer is missing, obviously modified or obviously defective is a major fail, as is an induction leak that could affect emission levels.</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36</a:t>
            </a:fld>
            <a:endParaRPr lang="en-GB" altLang="en-US"/>
          </a:p>
        </p:txBody>
      </p:sp>
    </p:spTree>
    <p:extLst>
      <p:ext uri="{BB962C8B-B14F-4D97-AF65-F5344CB8AC3E}">
        <p14:creationId xmlns:p14="http://schemas.microsoft.com/office/powerpoint/2010/main" val="1815147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kern="1200" dirty="0">
                <a:solidFill>
                  <a:schemeClr val="tx1"/>
                </a:solidFill>
                <a:effectLst/>
                <a:latin typeface="Arial" panose="020B0604020202020204" pitchFamily="34" charset="0"/>
                <a:ea typeface="+mn-ea"/>
                <a:cs typeface="+mn-cs"/>
              </a:rPr>
              <a:t>Emission levels remain unchanged for spark ignition engines but there is one new change.</a:t>
            </a:r>
          </a:p>
          <a:p>
            <a:pPr hangingPunct="0"/>
            <a:r>
              <a:rPr lang="en-GB" sz="1200" kern="1200" dirty="0">
                <a:solidFill>
                  <a:schemeClr val="tx1"/>
                </a:solidFill>
                <a:effectLst/>
                <a:latin typeface="Arial" panose="020B0604020202020204" pitchFamily="34" charset="0"/>
                <a:ea typeface="+mn-ea"/>
                <a:cs typeface="+mn-cs"/>
              </a:rPr>
              <a:t> </a:t>
            </a:r>
          </a:p>
          <a:p>
            <a:pPr hangingPunct="0"/>
            <a:r>
              <a:rPr lang="en-GB" sz="1200" kern="1200" dirty="0">
                <a:solidFill>
                  <a:schemeClr val="tx1"/>
                </a:solidFill>
                <a:effectLst/>
                <a:latin typeface="Arial" panose="020B0604020202020204" pitchFamily="34" charset="0"/>
                <a:ea typeface="+mn-ea"/>
                <a:cs typeface="+mn-cs"/>
              </a:rPr>
              <a:t>A check of the Engine Malfunction Indicator Lamp (MIL) is required.</a:t>
            </a:r>
          </a:p>
          <a:p>
            <a:pPr hangingPunct="0"/>
            <a:r>
              <a:rPr lang="en-GB" sz="1200" kern="1200" dirty="0">
                <a:solidFill>
                  <a:schemeClr val="tx1"/>
                </a:solidFill>
                <a:effectLst/>
                <a:latin typeface="Arial" panose="020B0604020202020204" pitchFamily="34" charset="0"/>
                <a:ea typeface="+mn-ea"/>
                <a:cs typeface="+mn-cs"/>
              </a:rPr>
              <a:t> </a:t>
            </a:r>
          </a:p>
          <a:p>
            <a:pPr hangingPunct="0"/>
            <a:r>
              <a:rPr lang="en-GB" sz="1200" i="1" kern="1200" dirty="0">
                <a:solidFill>
                  <a:schemeClr val="tx1"/>
                </a:solidFill>
                <a:effectLst/>
                <a:latin typeface="Arial" panose="020B0604020202020204" pitchFamily="34" charset="0"/>
                <a:ea typeface="+mn-ea"/>
                <a:cs typeface="+mn-cs"/>
              </a:rPr>
              <a:t>“Turn on the ignition and check that the engine Malfunction Indicator Lamp (MIL) illuminates and then goes off.” </a:t>
            </a:r>
            <a:r>
              <a:rPr lang="en-GB" sz="1200" kern="1200" dirty="0">
                <a:solidFill>
                  <a:schemeClr val="tx1"/>
                </a:solidFill>
                <a:effectLst/>
                <a:latin typeface="Arial" panose="020B0604020202020204" pitchFamily="34" charset="0"/>
                <a:ea typeface="+mn-ea"/>
                <a:cs typeface="+mn-cs"/>
              </a:rPr>
              <a:t>If it does not follow this sequence, then this is categorised as a major defect.</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37</a:t>
            </a:fld>
            <a:endParaRPr lang="en-GB" altLang="en-US"/>
          </a:p>
        </p:txBody>
      </p:sp>
    </p:spTree>
    <p:extLst>
      <p:ext uri="{BB962C8B-B14F-4D97-AF65-F5344CB8AC3E}">
        <p14:creationId xmlns:p14="http://schemas.microsoft.com/office/powerpoint/2010/main" val="2085922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spcAft>
                <a:spcPts val="0"/>
              </a:spcAft>
            </a:pPr>
            <a:r>
              <a:rPr lang="en-GB" sz="1200" dirty="0">
                <a:effectLst/>
                <a:latin typeface="Arial" panose="020B0604020202020204" pitchFamily="34" charset="0"/>
                <a:ea typeface="Times New Roman" panose="02020603050405020304" pitchFamily="18" charset="0"/>
              </a:rPr>
              <a:t>As with petrol engines, if any emission control equipment fitted by the manufacturer is missing, obviously modified or obviously defective, then this is categorised as a major defect. This includes Diesel Particulate Filters (DPF), Oxidation Catalysts and Selective Catalyst Reduction (SCR) valves.</a:t>
            </a:r>
            <a:endParaRPr lang="en-GB" sz="14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38</a:t>
            </a:fld>
            <a:endParaRPr lang="en-GB" altLang="en-US"/>
          </a:p>
        </p:txBody>
      </p:sp>
    </p:spTree>
    <p:extLst>
      <p:ext uri="{BB962C8B-B14F-4D97-AF65-F5344CB8AC3E}">
        <p14:creationId xmlns:p14="http://schemas.microsoft.com/office/powerpoint/2010/main" val="1763282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panose="020B0604020202020204" pitchFamily="34" charset="0"/>
                <a:ea typeface="+mn-ea"/>
                <a:cs typeface="+mn-cs"/>
              </a:rPr>
              <a:t>Pre 1980 vehicles</a:t>
            </a:r>
            <a:r>
              <a:rPr lang="en-GB" sz="1200" kern="1200" dirty="0">
                <a:solidFill>
                  <a:schemeClr val="tx1"/>
                </a:solidFill>
                <a:effectLst/>
                <a:latin typeface="Arial" panose="020B0604020202020204" pitchFamily="34" charset="0"/>
                <a:ea typeface="+mn-ea"/>
                <a:cs typeface="+mn-cs"/>
              </a:rPr>
              <a:t> – a visual check (see manual for details on how to perform this)</a:t>
            </a:r>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40</a:t>
            </a:fld>
            <a:endParaRPr lang="en-GB" altLang="en-US"/>
          </a:p>
        </p:txBody>
      </p:sp>
    </p:spTree>
    <p:extLst>
      <p:ext uri="{BB962C8B-B14F-4D97-AF65-F5344CB8AC3E}">
        <p14:creationId xmlns:p14="http://schemas.microsoft.com/office/powerpoint/2010/main" val="4160866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kern="1200" dirty="0">
                <a:solidFill>
                  <a:schemeClr val="tx1"/>
                </a:solidFill>
                <a:effectLst/>
                <a:latin typeface="Arial" panose="020B0604020202020204" pitchFamily="34" charset="0"/>
                <a:ea typeface="+mn-ea"/>
                <a:cs typeface="+mn-cs"/>
              </a:rPr>
              <a:t>If the plate does not include the emission level, then;</a:t>
            </a:r>
          </a:p>
          <a:p>
            <a:pPr hangingPunct="0"/>
            <a:r>
              <a:rPr lang="en-GB" sz="1200" kern="1200" dirty="0">
                <a:solidFill>
                  <a:schemeClr val="tx1"/>
                </a:solidFill>
                <a:effectLst/>
                <a:latin typeface="Arial" panose="020B0604020202020204" pitchFamily="34" charset="0"/>
                <a:ea typeface="+mn-ea"/>
                <a:cs typeface="+mn-cs"/>
              </a:rPr>
              <a:t> </a:t>
            </a:r>
          </a:p>
          <a:p>
            <a:pPr hangingPunct="0"/>
            <a:r>
              <a:rPr lang="en-GB" sz="1200" kern="1200" dirty="0">
                <a:solidFill>
                  <a:schemeClr val="tx1"/>
                </a:solidFill>
                <a:effectLst/>
                <a:latin typeface="Arial" panose="020B0604020202020204" pitchFamily="34" charset="0"/>
                <a:ea typeface="+mn-ea"/>
                <a:cs typeface="+mn-cs"/>
              </a:rPr>
              <a:t>For any vehicle first used before 1</a:t>
            </a:r>
            <a:r>
              <a:rPr lang="en-GB" sz="1200" kern="1200" baseline="30000" dirty="0">
                <a:solidFill>
                  <a:schemeClr val="tx1"/>
                </a:solidFill>
                <a:effectLst/>
                <a:latin typeface="Arial" panose="020B0604020202020204" pitchFamily="34" charset="0"/>
                <a:ea typeface="+mn-ea"/>
                <a:cs typeface="+mn-cs"/>
              </a:rPr>
              <a:t>st</a:t>
            </a:r>
            <a:r>
              <a:rPr lang="en-GB" sz="1200" kern="1200" dirty="0">
                <a:solidFill>
                  <a:schemeClr val="tx1"/>
                </a:solidFill>
                <a:effectLst/>
                <a:latin typeface="Arial" panose="020B0604020202020204" pitchFamily="34" charset="0"/>
                <a:ea typeface="+mn-ea"/>
                <a:cs typeface="+mn-cs"/>
              </a:rPr>
              <a:t> July 2008, (and after 1980); </a:t>
            </a:r>
          </a:p>
          <a:p>
            <a:pPr hangingPunct="0"/>
            <a:r>
              <a:rPr lang="en-GB" sz="1200" kern="1200" dirty="0">
                <a:solidFill>
                  <a:schemeClr val="tx1"/>
                </a:solidFill>
                <a:effectLst/>
                <a:latin typeface="Arial" panose="020B0604020202020204" pitchFamily="34" charset="0"/>
                <a:ea typeface="+mn-ea"/>
                <a:cs typeface="+mn-cs"/>
              </a:rPr>
              <a:t> </a:t>
            </a:r>
          </a:p>
          <a:p>
            <a:pPr lvl="0" hangingPunct="0"/>
            <a:r>
              <a:rPr lang="en-GB" sz="1200" kern="1200" dirty="0">
                <a:solidFill>
                  <a:schemeClr val="tx1"/>
                </a:solidFill>
                <a:effectLst/>
                <a:latin typeface="Arial" panose="020B0604020202020204" pitchFamily="34" charset="0"/>
                <a:ea typeface="+mn-ea"/>
                <a:cs typeface="+mn-cs"/>
              </a:rPr>
              <a:t>for non-turbocharged engines, not more than 2.5m</a:t>
            </a:r>
            <a:r>
              <a:rPr lang="en-GB" sz="1200" kern="1200" baseline="30000" dirty="0">
                <a:solidFill>
                  <a:schemeClr val="tx1"/>
                </a:solidFill>
                <a:effectLst/>
                <a:latin typeface="Arial" panose="020B0604020202020204" pitchFamily="34" charset="0"/>
                <a:ea typeface="+mn-ea"/>
                <a:cs typeface="+mn-cs"/>
              </a:rPr>
              <a:t>-1</a:t>
            </a:r>
            <a:r>
              <a:rPr lang="en-GB" sz="1200" kern="1200" dirty="0">
                <a:solidFill>
                  <a:schemeClr val="tx1"/>
                </a:solidFill>
                <a:effectLst/>
                <a:latin typeface="Arial" panose="020B0604020202020204" pitchFamily="34" charset="0"/>
                <a:ea typeface="+mn-ea"/>
                <a:cs typeface="+mn-cs"/>
              </a:rPr>
              <a:t>  </a:t>
            </a:r>
          </a:p>
          <a:p>
            <a:pPr lvl="0" hangingPunct="0"/>
            <a:r>
              <a:rPr lang="en-GB" sz="1200" kern="1200" dirty="0">
                <a:solidFill>
                  <a:schemeClr val="tx1"/>
                </a:solidFill>
                <a:effectLst/>
                <a:latin typeface="Arial" panose="020B0604020202020204" pitchFamily="34" charset="0"/>
                <a:ea typeface="+mn-ea"/>
                <a:cs typeface="+mn-cs"/>
              </a:rPr>
              <a:t>and for turbocharged, not more than 3.0m</a:t>
            </a:r>
            <a:r>
              <a:rPr lang="en-GB" sz="1200" kern="1200" baseline="30000" dirty="0">
                <a:solidFill>
                  <a:schemeClr val="tx1"/>
                </a:solidFill>
                <a:effectLst/>
                <a:latin typeface="Arial" panose="020B0604020202020204" pitchFamily="34" charset="0"/>
                <a:ea typeface="+mn-ea"/>
                <a:cs typeface="+mn-cs"/>
              </a:rPr>
              <a:t>-1</a:t>
            </a:r>
            <a:endParaRPr lang="en-GB" sz="1200" kern="1200" dirty="0">
              <a:solidFill>
                <a:schemeClr val="tx1"/>
              </a:solidFill>
              <a:effectLst/>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41</a:t>
            </a:fld>
            <a:endParaRPr lang="en-GB" altLang="en-US"/>
          </a:p>
        </p:txBody>
      </p:sp>
    </p:spTree>
    <p:extLst>
      <p:ext uri="{BB962C8B-B14F-4D97-AF65-F5344CB8AC3E}">
        <p14:creationId xmlns:p14="http://schemas.microsoft.com/office/powerpoint/2010/main" val="214532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200" kern="1200" dirty="0">
                <a:solidFill>
                  <a:schemeClr val="tx1"/>
                </a:solidFill>
                <a:effectLst/>
                <a:latin typeface="Arial" panose="020B0604020202020204" pitchFamily="34" charset="0"/>
                <a:ea typeface="+mn-ea"/>
                <a:cs typeface="+mn-cs"/>
              </a:rPr>
              <a:t>For vehicles first used on or after 1 July 2008 (non-turbocharged or turbocharged), </a:t>
            </a:r>
          </a:p>
          <a:p>
            <a:r>
              <a:rPr lang="en-GB" sz="1200" kern="1200" dirty="0">
                <a:solidFill>
                  <a:schemeClr val="tx1"/>
                </a:solidFill>
                <a:effectLst/>
                <a:latin typeface="Arial" panose="020B0604020202020204" pitchFamily="34" charset="0"/>
                <a:ea typeface="+mn-ea"/>
                <a:cs typeface="+mn-cs"/>
              </a:rPr>
              <a:t> </a:t>
            </a:r>
          </a:p>
          <a:p>
            <a:pPr lvl="0"/>
            <a:r>
              <a:rPr lang="en-GB" sz="1200" kern="1200" dirty="0">
                <a:solidFill>
                  <a:schemeClr val="tx1"/>
                </a:solidFill>
                <a:effectLst/>
                <a:latin typeface="Arial" panose="020B0604020202020204" pitchFamily="34" charset="0"/>
                <a:ea typeface="+mn-ea"/>
                <a:cs typeface="+mn-cs"/>
              </a:rPr>
              <a:t>not more than 1.5m</a:t>
            </a:r>
            <a:r>
              <a:rPr lang="en-GB" sz="1200" kern="1200" baseline="30000" dirty="0">
                <a:solidFill>
                  <a:schemeClr val="tx1"/>
                </a:solidFill>
                <a:effectLst/>
                <a:latin typeface="Arial" panose="020B0604020202020204" pitchFamily="34" charset="0"/>
                <a:ea typeface="+mn-ea"/>
                <a:cs typeface="+mn-cs"/>
              </a:rPr>
              <a:t>-1</a:t>
            </a:r>
            <a:r>
              <a:rPr lang="en-GB" sz="1200" kern="1200" dirty="0">
                <a:solidFill>
                  <a:schemeClr val="tx1"/>
                </a:solidFill>
                <a:effectLst/>
                <a:latin typeface="Arial" panose="020B0604020202020204" pitchFamily="34" charset="0"/>
                <a:ea typeface="+mn-ea"/>
                <a:cs typeface="+mn-cs"/>
              </a:rPr>
              <a:t> </a:t>
            </a:r>
          </a:p>
          <a:p>
            <a:r>
              <a:rPr lang="en-GB" sz="1200" kern="1200" dirty="0">
                <a:solidFill>
                  <a:schemeClr val="tx1"/>
                </a:solidFill>
                <a:effectLst/>
                <a:latin typeface="Arial" panose="020B0604020202020204" pitchFamily="34" charset="0"/>
                <a:ea typeface="+mn-ea"/>
                <a:cs typeface="+mn-cs"/>
              </a:rPr>
              <a:t> </a:t>
            </a:r>
          </a:p>
          <a:p>
            <a:r>
              <a:rPr lang="en-GB" sz="1200" kern="1200" dirty="0">
                <a:solidFill>
                  <a:schemeClr val="tx1"/>
                </a:solidFill>
                <a:effectLst/>
                <a:latin typeface="Arial" panose="020B0604020202020204" pitchFamily="34" charset="0"/>
                <a:ea typeface="+mn-ea"/>
                <a:cs typeface="+mn-cs"/>
              </a:rPr>
              <a:t>For vehicles first used on or after 1 January 2014 (non-turbocharged or turbocharged), </a:t>
            </a:r>
          </a:p>
          <a:p>
            <a:r>
              <a:rPr lang="en-GB" sz="1200" kern="1200" dirty="0">
                <a:solidFill>
                  <a:schemeClr val="tx1"/>
                </a:solidFill>
                <a:effectLst/>
                <a:latin typeface="Arial" panose="020B0604020202020204" pitchFamily="34" charset="0"/>
                <a:ea typeface="+mn-ea"/>
                <a:cs typeface="+mn-cs"/>
              </a:rPr>
              <a:t> </a:t>
            </a:r>
          </a:p>
          <a:p>
            <a:pPr lvl="0"/>
            <a:r>
              <a:rPr lang="en-GB" sz="1200" kern="1200" dirty="0">
                <a:solidFill>
                  <a:schemeClr val="tx1"/>
                </a:solidFill>
                <a:effectLst/>
                <a:latin typeface="Arial" panose="020B0604020202020204" pitchFamily="34" charset="0"/>
                <a:ea typeface="+mn-ea"/>
                <a:cs typeface="+mn-cs"/>
              </a:rPr>
              <a:t>not more than 0.7m</a:t>
            </a:r>
            <a:r>
              <a:rPr lang="en-GB" sz="1200" kern="1200" baseline="30000" dirty="0">
                <a:solidFill>
                  <a:schemeClr val="tx1"/>
                </a:solidFill>
                <a:effectLst/>
                <a:latin typeface="Arial" panose="020B0604020202020204" pitchFamily="34" charset="0"/>
                <a:ea typeface="+mn-ea"/>
                <a:cs typeface="+mn-cs"/>
              </a:rPr>
              <a:t>-1</a:t>
            </a:r>
            <a:r>
              <a:rPr lang="en-GB" sz="1200" kern="1200" dirty="0">
                <a:solidFill>
                  <a:schemeClr val="tx1"/>
                </a:solidFill>
                <a:effectLst/>
                <a:latin typeface="Arial" panose="020B0604020202020204" pitchFamily="34" charset="0"/>
                <a:ea typeface="+mn-ea"/>
                <a:cs typeface="+mn-cs"/>
              </a:rPr>
              <a:t> </a:t>
            </a:r>
          </a:p>
          <a:p>
            <a:pPr hangingPunct="0"/>
            <a:r>
              <a:rPr lang="en-GB" sz="1200" kern="1200" dirty="0">
                <a:solidFill>
                  <a:schemeClr val="tx1"/>
                </a:solidFill>
                <a:effectLst/>
                <a:latin typeface="Arial" panose="020B0604020202020204" pitchFamily="34" charset="0"/>
                <a:ea typeface="+mn-ea"/>
                <a:cs typeface="+mn-cs"/>
              </a:rPr>
              <a:t> </a:t>
            </a:r>
          </a:p>
          <a:p>
            <a:pPr hangingPunct="0"/>
            <a:r>
              <a:rPr lang="en-GB" sz="1200" kern="1200" dirty="0">
                <a:solidFill>
                  <a:schemeClr val="tx1"/>
                </a:solidFill>
                <a:effectLst/>
                <a:latin typeface="Arial" panose="020B0604020202020204" pitchFamily="34" charset="0"/>
                <a:ea typeface="+mn-ea"/>
                <a:cs typeface="+mn-cs"/>
              </a:rPr>
              <a:t>*However, remember that in all cases post 1980, the plate value must be used if available.</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42</a:t>
            </a:fld>
            <a:endParaRPr lang="en-GB" altLang="en-US"/>
          </a:p>
        </p:txBody>
      </p:sp>
    </p:spTree>
    <p:extLst>
      <p:ext uri="{BB962C8B-B14F-4D97-AF65-F5344CB8AC3E}">
        <p14:creationId xmlns:p14="http://schemas.microsoft.com/office/powerpoint/2010/main" val="3080818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This image gives an indication of what the plate value might look like.</a:t>
            </a:r>
          </a:p>
          <a:p>
            <a:endParaRPr lang="en-GB" dirty="0"/>
          </a:p>
          <a:p>
            <a:r>
              <a:rPr lang="en-GB" dirty="0"/>
              <a:t>Note they</a:t>
            </a:r>
            <a:r>
              <a:rPr lang="en-GB" baseline="0" dirty="0"/>
              <a:t> will not all necessarily follow this format.</a:t>
            </a:r>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43</a:t>
            </a:fld>
            <a:endParaRPr lang="en-GB" altLang="en-US"/>
          </a:p>
        </p:txBody>
      </p:sp>
    </p:spTree>
    <p:extLst>
      <p:ext uri="{BB962C8B-B14F-4D97-AF65-F5344CB8AC3E}">
        <p14:creationId xmlns:p14="http://schemas.microsoft.com/office/powerpoint/2010/main" val="158431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200" kern="1200" dirty="0">
                <a:solidFill>
                  <a:schemeClr val="tx1"/>
                </a:solidFill>
                <a:effectLst/>
                <a:latin typeface="Arial" panose="020B0604020202020204" pitchFamily="34" charset="0"/>
                <a:ea typeface="+mn-ea"/>
                <a:cs typeface="+mn-cs"/>
              </a:rPr>
              <a:t>The physical test will change very little. - The routine remains the same with a few additions e.g. emergency exit and step checks will be included on Class 4 minibuses. Where a Tester identifies a defect, the manual will need to be consulted carefully to ensure that the correct testing decision is made.</a:t>
            </a:r>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3</a:t>
            </a:fld>
            <a:endParaRPr lang="en-GB" altLang="en-US"/>
          </a:p>
        </p:txBody>
      </p:sp>
    </p:spTree>
    <p:extLst>
      <p:ext uri="{BB962C8B-B14F-4D97-AF65-F5344CB8AC3E}">
        <p14:creationId xmlns:p14="http://schemas.microsoft.com/office/powerpoint/2010/main" val="2929450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kern="1200" dirty="0">
                <a:solidFill>
                  <a:schemeClr val="tx1"/>
                </a:solidFill>
                <a:effectLst/>
                <a:latin typeface="Arial" panose="020B0604020202020204" pitchFamily="34" charset="0"/>
                <a:ea typeface="+mn-ea"/>
                <a:cs typeface="+mn-cs"/>
              </a:rPr>
              <a:t>If the vehicle is fitted with a DPF and emits smoke of any colour, this is a major defect.</a:t>
            </a:r>
          </a:p>
          <a:p>
            <a:pPr hangingPunct="0"/>
            <a:r>
              <a:rPr lang="en-GB" sz="1200" kern="1200" dirty="0">
                <a:solidFill>
                  <a:schemeClr val="tx1"/>
                </a:solidFill>
                <a:effectLst/>
                <a:latin typeface="Arial" panose="020B0604020202020204" pitchFamily="34" charset="0"/>
                <a:ea typeface="+mn-ea"/>
                <a:cs typeface="+mn-cs"/>
              </a:rPr>
              <a:t> </a:t>
            </a:r>
          </a:p>
          <a:p>
            <a:pPr hangingPunct="0"/>
            <a:r>
              <a:rPr lang="en-GB" sz="1200" kern="1200" dirty="0">
                <a:solidFill>
                  <a:schemeClr val="tx1"/>
                </a:solidFill>
                <a:effectLst/>
                <a:latin typeface="Arial" panose="020B0604020202020204" pitchFamily="34" charset="0"/>
                <a:ea typeface="+mn-ea"/>
                <a:cs typeface="+mn-cs"/>
              </a:rPr>
              <a:t>As with petrol engines, the MIL is now part of the test and will be a major defect if it is inoperative or indicates a malfunction. </a:t>
            </a:r>
          </a:p>
          <a:p>
            <a:pPr hangingPunct="0"/>
            <a:r>
              <a:rPr lang="en-GB" sz="1200" kern="1200" dirty="0">
                <a:solidFill>
                  <a:schemeClr val="tx1"/>
                </a:solidFill>
                <a:effectLst/>
                <a:latin typeface="Arial" panose="020B0604020202020204"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44</a:t>
            </a:fld>
            <a:endParaRPr lang="en-GB" altLang="en-US"/>
          </a:p>
        </p:txBody>
      </p:sp>
    </p:spTree>
    <p:extLst>
      <p:ext uri="{BB962C8B-B14F-4D97-AF65-F5344CB8AC3E}">
        <p14:creationId xmlns:p14="http://schemas.microsoft.com/office/powerpoint/2010/main" val="1752695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b="1" kern="1200" dirty="0">
                <a:solidFill>
                  <a:schemeClr val="tx1"/>
                </a:solidFill>
                <a:effectLst/>
                <a:latin typeface="Arial" panose="020B0604020202020204" pitchFamily="34" charset="0"/>
                <a:ea typeface="+mn-ea"/>
                <a:cs typeface="+mn-cs"/>
              </a:rPr>
              <a:t>Fluid leaks</a:t>
            </a:r>
            <a:endParaRPr lang="en-GB" sz="1200" kern="1200" dirty="0">
              <a:solidFill>
                <a:schemeClr val="tx1"/>
              </a:solidFill>
              <a:effectLst/>
              <a:latin typeface="Arial" panose="020B0604020202020204" pitchFamily="34" charset="0"/>
              <a:ea typeface="+mn-ea"/>
              <a:cs typeface="+mn-cs"/>
            </a:endParaRPr>
          </a:p>
          <a:p>
            <a:pPr hangingPunct="0"/>
            <a:r>
              <a:rPr lang="en-GB" sz="1200" b="1" kern="1200" dirty="0">
                <a:solidFill>
                  <a:schemeClr val="tx1"/>
                </a:solidFill>
                <a:effectLst/>
                <a:latin typeface="Arial" panose="020B0604020202020204" pitchFamily="34" charset="0"/>
                <a:ea typeface="+mn-ea"/>
                <a:cs typeface="+mn-cs"/>
              </a:rPr>
              <a:t> </a:t>
            </a:r>
            <a:endParaRPr lang="en-GB" sz="1200" kern="1200" dirty="0">
              <a:solidFill>
                <a:schemeClr val="tx1"/>
              </a:solidFill>
              <a:effectLst/>
              <a:latin typeface="Arial" panose="020B0604020202020204" pitchFamily="34" charset="0"/>
              <a:ea typeface="+mn-ea"/>
              <a:cs typeface="+mn-cs"/>
            </a:endParaRPr>
          </a:p>
          <a:p>
            <a:pPr hangingPunct="0"/>
            <a:r>
              <a:rPr lang="en-GB" sz="1200" kern="1200" dirty="0">
                <a:solidFill>
                  <a:schemeClr val="tx1"/>
                </a:solidFill>
                <a:effectLst/>
                <a:latin typeface="Arial" panose="020B0604020202020204" pitchFamily="34" charset="0"/>
                <a:ea typeface="+mn-ea"/>
                <a:cs typeface="+mn-cs"/>
              </a:rPr>
              <a:t>This is a new section, which covers all leaks but excludes engine coolant, screen wash and Selective Catalyst Reduction (SCR) fluid.</a:t>
            </a:r>
          </a:p>
          <a:p>
            <a:pPr hangingPunct="0"/>
            <a:r>
              <a:rPr lang="en-GB" sz="1200" kern="1200" dirty="0">
                <a:solidFill>
                  <a:schemeClr val="tx1"/>
                </a:solidFill>
                <a:effectLst/>
                <a:latin typeface="Arial" panose="020B0604020202020204" pitchFamily="34" charset="0"/>
                <a:ea typeface="+mn-ea"/>
                <a:cs typeface="+mn-cs"/>
              </a:rPr>
              <a:t> </a:t>
            </a:r>
          </a:p>
          <a:p>
            <a:pPr hangingPunct="0"/>
            <a:r>
              <a:rPr lang="en-GB" sz="1200" kern="1200" dirty="0">
                <a:solidFill>
                  <a:schemeClr val="tx1"/>
                </a:solidFill>
                <a:effectLst/>
                <a:latin typeface="Arial" panose="020B0604020202020204" pitchFamily="34" charset="0"/>
                <a:ea typeface="+mn-ea"/>
                <a:cs typeface="+mn-cs"/>
              </a:rPr>
              <a:t>Note: Many sections of the manual have their own defect categorisation for leaks, e.g. Power Steering.</a:t>
            </a:r>
          </a:p>
          <a:p>
            <a:pPr hangingPunct="0"/>
            <a:r>
              <a:rPr lang="en-GB" sz="1200" kern="1200" dirty="0">
                <a:solidFill>
                  <a:schemeClr val="tx1"/>
                </a:solidFill>
                <a:effectLst/>
                <a:latin typeface="Arial" panose="020B0604020202020204" pitchFamily="34" charset="0"/>
                <a:ea typeface="+mn-ea"/>
                <a:cs typeface="+mn-cs"/>
              </a:rPr>
              <a:t> </a:t>
            </a:r>
          </a:p>
          <a:p>
            <a:pPr hangingPunct="0"/>
            <a:r>
              <a:rPr lang="en-GB" sz="1200" kern="1200" dirty="0">
                <a:solidFill>
                  <a:schemeClr val="tx1"/>
                </a:solidFill>
                <a:effectLst/>
                <a:latin typeface="Arial" panose="020B0604020202020204" pitchFamily="34" charset="0"/>
                <a:ea typeface="+mn-ea"/>
                <a:cs typeface="+mn-cs"/>
              </a:rPr>
              <a:t>Leaks are considered excessive if they deposit more than a 75mm diameter pool in 5 minutes (collectively). For leaks to fail, they must pose an environmental threat, so discharges from air conditioning units (water) would not be included.</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45</a:t>
            </a:fld>
            <a:endParaRPr lang="en-GB" altLang="en-US"/>
          </a:p>
        </p:txBody>
      </p:sp>
    </p:spTree>
    <p:extLst>
      <p:ext uri="{BB962C8B-B14F-4D97-AF65-F5344CB8AC3E}">
        <p14:creationId xmlns:p14="http://schemas.microsoft.com/office/powerpoint/2010/main" val="565169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b="1" kern="1200" dirty="0">
                <a:solidFill>
                  <a:schemeClr val="tx1"/>
                </a:solidFill>
                <a:effectLst/>
                <a:latin typeface="Arial" panose="020B0604020202020204" pitchFamily="34" charset="0"/>
                <a:ea typeface="+mn-ea"/>
                <a:cs typeface="+mn-cs"/>
              </a:rPr>
              <a:t>What is changing?</a:t>
            </a:r>
            <a:br>
              <a:rPr lang="en-GB" sz="1200" b="1" kern="1200" dirty="0">
                <a:solidFill>
                  <a:schemeClr val="tx1"/>
                </a:solidFill>
                <a:effectLst/>
                <a:latin typeface="Arial" panose="020B0604020202020204" pitchFamily="34" charset="0"/>
                <a:ea typeface="+mn-ea"/>
                <a:cs typeface="+mn-cs"/>
              </a:rPr>
            </a:br>
            <a:endParaRPr lang="en-GB" sz="1200" kern="1200" dirty="0">
              <a:solidFill>
                <a:schemeClr val="tx1"/>
              </a:solidFill>
              <a:effectLst/>
              <a:latin typeface="Arial" panose="020B0604020202020204" pitchFamily="34" charset="0"/>
              <a:ea typeface="+mn-ea"/>
              <a:cs typeface="+mn-cs"/>
            </a:endParaRPr>
          </a:p>
          <a:p>
            <a:pPr hangingPunct="0"/>
            <a:r>
              <a:rPr lang="en-GB" sz="1200" b="1" kern="1200" dirty="0">
                <a:solidFill>
                  <a:schemeClr val="tx1"/>
                </a:solidFill>
                <a:effectLst/>
                <a:latin typeface="Arial" panose="020B0604020202020204" pitchFamily="34" charset="0"/>
                <a:ea typeface="+mn-ea"/>
                <a:cs typeface="+mn-cs"/>
              </a:rPr>
              <a:t>Note:</a:t>
            </a:r>
            <a:r>
              <a:rPr lang="en-GB" sz="1200" kern="1200" dirty="0">
                <a:solidFill>
                  <a:schemeClr val="tx1"/>
                </a:solidFill>
                <a:effectLst/>
                <a:latin typeface="Arial" panose="020B0604020202020204" pitchFamily="34" charset="0"/>
                <a:ea typeface="+mn-ea"/>
                <a:cs typeface="+mn-cs"/>
              </a:rPr>
              <a:t> This is not intended to be an exhaustive list of every change, testers are reminded to consult the manual when any defect is encountered to determine whether or not it is a testable item and if so, what standard must be applied.</a:t>
            </a:r>
          </a:p>
          <a:p>
            <a:pPr hangingPunct="0">
              <a:spcAft>
                <a:spcPts val="0"/>
              </a:spcAft>
            </a:pPr>
            <a:endParaRPr lang="en-GB" sz="1200" dirty="0">
              <a:effectLst/>
              <a:latin typeface="Arial" panose="020B0604020202020204" pitchFamily="34" charset="0"/>
              <a:ea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rPr>
              <a:t>The field of vision from the driver’s seat has been clarified:</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a:p>
            <a:pPr>
              <a:spcAft>
                <a:spcPts val="0"/>
              </a:spcAft>
            </a:pPr>
            <a:r>
              <a:rPr lang="en-GB" sz="1200" i="1" dirty="0">
                <a:solidFill>
                  <a:srgbClr val="000000"/>
                </a:solidFill>
                <a:effectLst/>
                <a:latin typeface="Arial" panose="020B0604020202020204" pitchFamily="34" charset="0"/>
                <a:ea typeface="Times New Roman" panose="02020603050405020304" pitchFamily="18" charset="0"/>
              </a:rPr>
              <a:t>“The driver’s field of vision through the windscreen and front side windows must be assessed from the driver’s seat and rejection is only justified if the driver’s view is materially affected. If it only affects the driver’s view of the sky or the bonnet then it does not justify rejection.”</a:t>
            </a:r>
            <a:endParaRPr lang="en-GB" sz="1400" dirty="0">
              <a:solidFill>
                <a:srgbClr val="000000"/>
              </a:solidFill>
              <a:effectLst/>
              <a:latin typeface="Arial" panose="020B0604020202020204" pitchFamily="34" charset="0"/>
              <a:ea typeface="Times New Roman" panose="02020603050405020304" pitchFamily="18" charset="0"/>
            </a:endParaRPr>
          </a:p>
          <a:p>
            <a:pPr>
              <a:spcAft>
                <a:spcPts val="0"/>
              </a:spcAft>
            </a:pPr>
            <a:r>
              <a:rPr lang="en-GB" sz="1200" i="1" dirty="0">
                <a:solidFill>
                  <a:srgbClr val="000000"/>
                </a:solidFill>
                <a:effectLst/>
                <a:latin typeface="Arial" panose="020B0604020202020204" pitchFamily="34" charset="0"/>
                <a:ea typeface="Times New Roman" panose="02020603050405020304" pitchFamily="18" charset="0"/>
              </a:rPr>
              <a:t> </a:t>
            </a:r>
            <a:endParaRPr lang="en-GB" sz="1400" dirty="0">
              <a:solidFill>
                <a:srgbClr val="000000"/>
              </a:solidFill>
              <a:effectLst/>
              <a:latin typeface="Arial" panose="020B0604020202020204" pitchFamily="34" charset="0"/>
              <a:ea typeface="Times New Roman" panose="02020603050405020304" pitchFamily="18" charset="0"/>
            </a:endParaRPr>
          </a:p>
          <a:p>
            <a:pPr hangingPunct="0">
              <a:spcAft>
                <a:spcPts val="0"/>
              </a:spcAft>
            </a:pPr>
            <a:r>
              <a:rPr lang="en-GB" sz="1200" i="1" dirty="0">
                <a:effectLst/>
                <a:latin typeface="Arial" panose="020B0604020202020204" pitchFamily="34" charset="0"/>
                <a:ea typeface="Times New Roman" panose="02020603050405020304" pitchFamily="18" charset="0"/>
              </a:rPr>
              <a:t>“This is a general assessment of driver’s view – you are not required to speculate on the effects on tall or short drivers.”</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i="1" dirty="0">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rPr>
              <a:t>The associated wording on the defects has also been changed, which should help testers come to a decision.</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rPr>
              <a:t>The view of the exterior mirrors is also included but not the view through the mirrors, which has its own criteria.</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rPr>
              <a:t>A wiper blade missing or obviously not cleaning the windscreen is a major defect.</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rPr>
              <a:t>A new failure for excessively tinted glass (including side window when affecting view of obligatory external mirror)</a:t>
            </a:r>
            <a:endParaRPr lang="en-GB" sz="14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46</a:t>
            </a:fld>
            <a:endParaRPr lang="en-GB" altLang="en-US"/>
          </a:p>
        </p:txBody>
      </p:sp>
    </p:spTree>
    <p:extLst>
      <p:ext uri="{BB962C8B-B14F-4D97-AF65-F5344CB8AC3E}">
        <p14:creationId xmlns:p14="http://schemas.microsoft.com/office/powerpoint/2010/main" val="3203557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spcAft>
                <a:spcPts val="0"/>
              </a:spcAft>
            </a:pPr>
            <a:r>
              <a:rPr lang="en-GB" sz="1200" b="1" dirty="0">
                <a:effectLst/>
                <a:latin typeface="Arial" panose="020B0604020202020204" pitchFamily="34" charset="0"/>
                <a:ea typeface="Times New Roman" panose="02020603050405020304" pitchFamily="18" charset="0"/>
              </a:rPr>
              <a:t>Other Equipment</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b="1" dirty="0">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b="1" dirty="0">
                <a:effectLst/>
                <a:latin typeface="Arial" panose="020B0604020202020204" pitchFamily="34" charset="0"/>
                <a:ea typeface="Times New Roman" panose="02020603050405020304" pitchFamily="18" charset="0"/>
              </a:rPr>
              <a:t>Note</a:t>
            </a:r>
            <a:r>
              <a:rPr lang="en-GB" sz="1200" dirty="0">
                <a:effectLst/>
                <a:latin typeface="Arial" panose="020B0604020202020204" pitchFamily="34" charset="0"/>
                <a:ea typeface="Times New Roman" panose="02020603050405020304" pitchFamily="18" charset="0"/>
              </a:rPr>
              <a:t>: This is not intended to be an exhaustive list of every change in the section, testers are reminded to consult the manual when any defect is encountered to determine whether or not it is a testable item and if so, what standard must be applied.</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rPr>
              <a:t>There are a few changes in this section:</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b="1" dirty="0">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b="1" dirty="0">
                <a:effectLst/>
                <a:latin typeface="Arial" panose="020B0604020202020204" pitchFamily="34" charset="0"/>
                <a:ea typeface="Times New Roman" panose="02020603050405020304" pitchFamily="18" charset="0"/>
              </a:rPr>
              <a:t>This section does not have many changes but there are a few of note.</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Seat belt fitment information moved to Appendix C</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Seat belt installation checks moved to Section 10</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New failure for seat belt not functioning as intended or incorrect type</a:t>
            </a:r>
            <a:endParaRPr lang="en-GB" sz="1400" dirty="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Speedometer; Speedometer operation is not normally checked unless a road test is required – </a:t>
            </a:r>
            <a:r>
              <a:rPr lang="en-GB" sz="1200" dirty="0" err="1">
                <a:effectLst/>
                <a:latin typeface="Arial" panose="020B0604020202020204" pitchFamily="34" charset="0"/>
                <a:ea typeface="Times New Roman" panose="02020603050405020304" pitchFamily="18" charset="0"/>
              </a:rPr>
              <a:t>eg</a:t>
            </a:r>
            <a:r>
              <a:rPr lang="en-GB" sz="1200" dirty="0">
                <a:effectLst/>
                <a:latin typeface="Arial" panose="020B0604020202020204" pitchFamily="34" charset="0"/>
                <a:ea typeface="Times New Roman" panose="02020603050405020304" pitchFamily="18" charset="0"/>
              </a:rPr>
              <a:t> </a:t>
            </a:r>
            <a:r>
              <a:rPr lang="en-GB" sz="1200" dirty="0" err="1">
                <a:effectLst/>
                <a:latin typeface="Arial" panose="020B0604020202020204" pitchFamily="34" charset="0"/>
                <a:ea typeface="Times New Roman" panose="02020603050405020304" pitchFamily="18" charset="0"/>
              </a:rPr>
              <a:t>decelerometer</a:t>
            </a:r>
            <a:r>
              <a:rPr lang="en-GB" sz="1200" dirty="0">
                <a:effectLst/>
                <a:latin typeface="Arial" panose="020B0604020202020204" pitchFamily="34" charset="0"/>
                <a:ea typeface="Times New Roman" panose="02020603050405020304" pitchFamily="18" charset="0"/>
              </a:rPr>
              <a:t> test. In this instance, the speedo operation must be checked and if not working, is a major defect.</a:t>
            </a:r>
            <a:endParaRPr lang="en-GB" sz="1400" dirty="0">
              <a:effectLst/>
              <a:latin typeface="Arial" panose="020B0604020202020204" pitchFamily="34" charset="0"/>
              <a:ea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49</a:t>
            </a:fld>
            <a:endParaRPr lang="en-GB" altLang="en-US"/>
          </a:p>
        </p:txBody>
      </p:sp>
    </p:spTree>
    <p:extLst>
      <p:ext uri="{BB962C8B-B14F-4D97-AF65-F5344CB8AC3E}">
        <p14:creationId xmlns:p14="http://schemas.microsoft.com/office/powerpoint/2010/main" val="51465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a:t>
            </a:fld>
            <a:endParaRPr lang="en-GB" altLang="en-US"/>
          </a:p>
        </p:txBody>
      </p:sp>
    </p:spTree>
    <p:extLst>
      <p:ext uri="{BB962C8B-B14F-4D97-AF65-F5344CB8AC3E}">
        <p14:creationId xmlns:p14="http://schemas.microsoft.com/office/powerpoint/2010/main" val="209683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mn-cs"/>
              </a:rPr>
              <a:t>This is the biggest change that Testers will need to get used to. There are now 4 separate defect categories; Dangerous, Major, Minor and Pass. (Advisories remain) The Inspection Manual will tell you which to adopt dependent on the nature of the defect.</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8</a:t>
            </a:fld>
            <a:endParaRPr lang="en-GB" altLang="en-US"/>
          </a:p>
        </p:txBody>
      </p:sp>
    </p:spTree>
    <p:extLst>
      <p:ext uri="{BB962C8B-B14F-4D97-AF65-F5344CB8AC3E}">
        <p14:creationId xmlns:p14="http://schemas.microsoft.com/office/powerpoint/2010/main" val="6845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The Inspection Manual</a:t>
            </a:r>
            <a:r>
              <a:rPr lang="en-GB" baseline="0" dirty="0"/>
              <a:t> will help you with the decision</a:t>
            </a:r>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9</a:t>
            </a:fld>
            <a:endParaRPr lang="en-GB" altLang="en-US"/>
          </a:p>
        </p:txBody>
      </p:sp>
    </p:spTree>
    <p:extLst>
      <p:ext uri="{BB962C8B-B14F-4D97-AF65-F5344CB8AC3E}">
        <p14:creationId xmlns:p14="http://schemas.microsoft.com/office/powerpoint/2010/main" val="1872314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panose="020B0604020202020204" pitchFamily="34" charset="0"/>
                <a:ea typeface="+mn-ea"/>
                <a:cs typeface="+mn-cs"/>
              </a:rPr>
              <a:t>Minor defects</a:t>
            </a:r>
            <a:r>
              <a:rPr lang="en-GB" sz="1200" kern="1200" dirty="0">
                <a:solidFill>
                  <a:schemeClr val="tx1"/>
                </a:solidFill>
                <a:effectLst/>
                <a:latin typeface="Arial" panose="020B0604020202020204" pitchFamily="34" charset="0"/>
                <a:ea typeface="+mn-ea"/>
                <a:cs typeface="+mn-cs"/>
              </a:rPr>
              <a:t>; as the name suggests, these are defects of a lower severity than major defects. However, whilst minor fails should be corrected, a vehicle with only minor defects does not fail the test. It is still important to note that although categorised as minor defects, they must be identified, failure to identify and record them could lead to disciplinary action. Drivers may still be subject to road traffic offences.</a:t>
            </a:r>
          </a:p>
          <a:p>
            <a:r>
              <a:rPr lang="en-GB" sz="1200" kern="1200" dirty="0">
                <a:solidFill>
                  <a:schemeClr val="tx1"/>
                </a:solidFill>
                <a:effectLst/>
                <a:latin typeface="Arial" panose="020B0604020202020204" pitchFamily="34" charset="0"/>
                <a:ea typeface="+mn-ea"/>
                <a:cs typeface="+mn-cs"/>
              </a:rPr>
              <a:t>Some of these minor defects were previously ‘RFRs’ and vice-versa, so be careful to read the manual detail when determining the category.</a:t>
            </a:r>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11</a:t>
            </a:fld>
            <a:endParaRPr lang="en-GB" altLang="en-US"/>
          </a:p>
        </p:txBody>
      </p:sp>
    </p:spTree>
    <p:extLst>
      <p:ext uri="{BB962C8B-B14F-4D97-AF65-F5344CB8AC3E}">
        <p14:creationId xmlns:p14="http://schemas.microsoft.com/office/powerpoint/2010/main" val="353145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Arial" panose="020B0604020202020204" pitchFamily="34" charset="0"/>
                <a:ea typeface="+mn-ea"/>
                <a:cs typeface="+mn-cs"/>
              </a:rPr>
              <a:t>Advisories</a:t>
            </a:r>
            <a:r>
              <a:rPr lang="en-GB" sz="1200" kern="1200" dirty="0">
                <a:solidFill>
                  <a:schemeClr val="tx1"/>
                </a:solidFill>
                <a:effectLst/>
                <a:latin typeface="Arial" panose="020B0604020202020204" pitchFamily="34" charset="0"/>
                <a:ea typeface="+mn-ea"/>
                <a:cs typeface="+mn-cs"/>
              </a:rPr>
              <a:t>: It is also the intention to improve the quality of advisory items available on MTS so that eventually, there will be no requirement for manual advisories to be inputted onto MTS.</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12</a:t>
            </a:fld>
            <a:endParaRPr lang="en-GB" altLang="en-US"/>
          </a:p>
        </p:txBody>
      </p:sp>
    </p:spTree>
    <p:extLst>
      <p:ext uri="{BB962C8B-B14F-4D97-AF65-F5344CB8AC3E}">
        <p14:creationId xmlns:p14="http://schemas.microsoft.com/office/powerpoint/2010/main" val="1913870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mn-cs"/>
              </a:rPr>
              <a:t>These listed here were previously Reasons for Rejections (</a:t>
            </a:r>
            <a:r>
              <a:rPr lang="en-GB" sz="1200" kern="1200" dirty="0" err="1">
                <a:solidFill>
                  <a:schemeClr val="tx1"/>
                </a:solidFill>
                <a:effectLst/>
                <a:latin typeface="Arial" panose="020B0604020202020204" pitchFamily="34" charset="0"/>
                <a:ea typeface="+mn-ea"/>
                <a:cs typeface="+mn-cs"/>
              </a:rPr>
              <a:t>rfrs</a:t>
            </a:r>
            <a:r>
              <a:rPr lang="en-GB" sz="1200" kern="1200" dirty="0">
                <a:solidFill>
                  <a:schemeClr val="tx1"/>
                </a:solidFill>
                <a:effectLst/>
                <a:latin typeface="Arial" panose="020B0604020202020204" pitchFamily="34" charset="0"/>
                <a:ea typeface="+mn-ea"/>
                <a:cs typeface="+mn-cs"/>
              </a:rPr>
              <a:t>) but are now ‘minor defects’ and will not fail the test.</a:t>
            </a:r>
          </a:p>
          <a:p>
            <a:pPr lvl="0" hangingPunct="0"/>
            <a:endParaRPr lang="en-GB" sz="1200" kern="1200" dirty="0">
              <a:solidFill>
                <a:schemeClr val="tx1"/>
              </a:solidFill>
              <a:effectLst/>
              <a:latin typeface="Arial" panose="020B0604020202020204" pitchFamily="34" charset="0"/>
              <a:ea typeface="+mn-ea"/>
              <a:cs typeface="+mn-cs"/>
            </a:endParaRPr>
          </a:p>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Brake fluid level below minimum mark</a:t>
            </a:r>
          </a:p>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Brake fluid warning lamp illuminated or inoperative</a:t>
            </a:r>
          </a:p>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Power steering fluid below minimum mark</a:t>
            </a:r>
          </a:p>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Trailer electrical socket insecure</a:t>
            </a:r>
          </a:p>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Direction indicator flashing rate</a:t>
            </a:r>
          </a:p>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Registration plate lamps missing or inoperative in the case of multiple lamps or light sources. (as long as one remains operative)</a:t>
            </a:r>
          </a:p>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Several audible warning defects (indicators)</a:t>
            </a:r>
          </a:p>
          <a:p>
            <a:pPr marL="171450" lvl="0" indent="-171450" hangingPunct="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Many items ‘insecure’ but not likely to become detached</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14</a:t>
            </a:fld>
            <a:endParaRPr lang="en-GB" altLang="en-US"/>
          </a:p>
        </p:txBody>
      </p:sp>
    </p:spTree>
    <p:extLst>
      <p:ext uri="{BB962C8B-B14F-4D97-AF65-F5344CB8AC3E}">
        <p14:creationId xmlns:p14="http://schemas.microsoft.com/office/powerpoint/2010/main" val="429365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5"/>
          <p:cNvSpPr>
            <a:spLocks noGrp="1"/>
          </p:cNvSpPr>
          <p:nvPr>
            <p:ph type="ftr" sz="quarter" idx="10"/>
          </p:nvPr>
        </p:nvSpPr>
        <p:spPr>
          <a:xfrm>
            <a:off x="900113" y="6335713"/>
            <a:ext cx="7127875" cy="549275"/>
          </a:xfrm>
          <a:prstGeom prst="rect">
            <a:avLst/>
          </a:prstGeom>
        </p:spPr>
        <p:txBody>
          <a:bodyPr/>
          <a:lstStyle>
            <a:lvl1pPr>
              <a:defRPr/>
            </a:lvl1pPr>
          </a:lstStyle>
          <a:p>
            <a:pPr>
              <a:defRPr/>
            </a:pPr>
            <a:r>
              <a:rPr lang="en-US" altLang="en-US"/>
              <a:t>Safety  Standards  Service</a:t>
            </a:r>
          </a:p>
        </p:txBody>
      </p:sp>
    </p:spTree>
    <p:extLst>
      <p:ext uri="{BB962C8B-B14F-4D97-AF65-F5344CB8AC3E}">
        <p14:creationId xmlns:p14="http://schemas.microsoft.com/office/powerpoint/2010/main" val="247606832"/>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5"/>
          <p:cNvSpPr>
            <a:spLocks noGrp="1"/>
          </p:cNvSpPr>
          <p:nvPr>
            <p:ph type="ftr" sz="quarter" idx="10"/>
          </p:nvPr>
        </p:nvSpPr>
        <p:spPr>
          <a:xfrm>
            <a:off x="900113" y="6335713"/>
            <a:ext cx="7127875" cy="549275"/>
          </a:xfrm>
          <a:prstGeom prst="rect">
            <a:avLst/>
          </a:prstGeom>
        </p:spPr>
        <p:txBody>
          <a:bodyPr/>
          <a:lstStyle>
            <a:lvl1pPr>
              <a:defRPr/>
            </a:lvl1pPr>
          </a:lstStyle>
          <a:p>
            <a:pPr>
              <a:defRPr/>
            </a:pPr>
            <a:r>
              <a:rPr lang="en-US" altLang="en-US"/>
              <a:t>Safety  Standards  Service</a:t>
            </a:r>
          </a:p>
        </p:txBody>
      </p:sp>
    </p:spTree>
    <p:extLst>
      <p:ext uri="{BB962C8B-B14F-4D97-AF65-F5344CB8AC3E}">
        <p14:creationId xmlns:p14="http://schemas.microsoft.com/office/powerpoint/2010/main" val="1613921860"/>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5"/>
          <p:cNvSpPr>
            <a:spLocks noGrp="1"/>
          </p:cNvSpPr>
          <p:nvPr>
            <p:ph type="ftr" sz="quarter" idx="10"/>
          </p:nvPr>
        </p:nvSpPr>
        <p:spPr>
          <a:xfrm>
            <a:off x="900113" y="6335713"/>
            <a:ext cx="7127875" cy="549275"/>
          </a:xfrm>
          <a:prstGeom prst="rect">
            <a:avLst/>
          </a:prstGeom>
        </p:spPr>
        <p:txBody>
          <a:bodyPr/>
          <a:lstStyle>
            <a:lvl1pPr>
              <a:defRPr/>
            </a:lvl1pPr>
          </a:lstStyle>
          <a:p>
            <a:pPr>
              <a:defRPr/>
            </a:pPr>
            <a:r>
              <a:rPr lang="en-US" altLang="en-US"/>
              <a:t>Safety  Standards  Service</a:t>
            </a:r>
          </a:p>
        </p:txBody>
      </p:sp>
    </p:spTree>
    <p:extLst>
      <p:ext uri="{BB962C8B-B14F-4D97-AF65-F5344CB8AC3E}">
        <p14:creationId xmlns:p14="http://schemas.microsoft.com/office/powerpoint/2010/main" val="274856736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6396572"/>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86314802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291833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397425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1024605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a:xfrm>
            <a:off x="900113" y="6335713"/>
            <a:ext cx="7127875" cy="549275"/>
          </a:xfrm>
          <a:prstGeom prst="rect">
            <a:avLst/>
          </a:prstGeom>
        </p:spPr>
        <p:txBody>
          <a:bodyPr/>
          <a:lstStyle>
            <a:lvl1pPr>
              <a:defRPr/>
            </a:lvl1pPr>
          </a:lstStyle>
          <a:p>
            <a:pPr>
              <a:defRPr/>
            </a:pPr>
            <a:r>
              <a:rPr lang="en-US" altLang="en-US"/>
              <a:t>Safety  Standards  Service</a:t>
            </a:r>
          </a:p>
        </p:txBody>
      </p:sp>
    </p:spTree>
    <p:extLst>
      <p:ext uri="{BB962C8B-B14F-4D97-AF65-F5344CB8AC3E}">
        <p14:creationId xmlns:p14="http://schemas.microsoft.com/office/powerpoint/2010/main" val="128808053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5"/>
          <p:cNvSpPr>
            <a:spLocks noGrp="1"/>
          </p:cNvSpPr>
          <p:nvPr>
            <p:ph type="ftr" sz="quarter" idx="10"/>
          </p:nvPr>
        </p:nvSpPr>
        <p:spPr>
          <a:xfrm>
            <a:off x="900113" y="6335713"/>
            <a:ext cx="7127875" cy="549275"/>
          </a:xfrm>
          <a:prstGeom prst="rect">
            <a:avLst/>
          </a:prstGeom>
        </p:spPr>
        <p:txBody>
          <a:bodyPr/>
          <a:lstStyle>
            <a:lvl1pPr>
              <a:defRPr/>
            </a:lvl1pPr>
          </a:lstStyle>
          <a:p>
            <a:pPr>
              <a:defRPr/>
            </a:pPr>
            <a:r>
              <a:rPr lang="en-US" altLang="en-US"/>
              <a:t>Safety  Standards  Service</a:t>
            </a:r>
          </a:p>
        </p:txBody>
      </p:sp>
    </p:spTree>
    <p:extLst>
      <p:ext uri="{BB962C8B-B14F-4D97-AF65-F5344CB8AC3E}">
        <p14:creationId xmlns:p14="http://schemas.microsoft.com/office/powerpoint/2010/main" val="994961677"/>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5"/>
          <p:cNvSpPr>
            <a:spLocks noGrp="1"/>
          </p:cNvSpPr>
          <p:nvPr>
            <p:ph type="ftr" sz="quarter" idx="10"/>
          </p:nvPr>
        </p:nvSpPr>
        <p:spPr>
          <a:xfrm>
            <a:off x="900113" y="6335713"/>
            <a:ext cx="7127875" cy="549275"/>
          </a:xfrm>
          <a:prstGeom prst="rect">
            <a:avLst/>
          </a:prstGeom>
        </p:spPr>
        <p:txBody>
          <a:bodyPr/>
          <a:lstStyle>
            <a:lvl1pPr>
              <a:defRPr/>
            </a:lvl1pPr>
          </a:lstStyle>
          <a:p>
            <a:pPr>
              <a:defRPr/>
            </a:pPr>
            <a:r>
              <a:rPr lang="en-US" altLang="en-US"/>
              <a:t>Safety  Standards  Service</a:t>
            </a:r>
          </a:p>
        </p:txBody>
      </p:sp>
    </p:spTree>
    <p:extLst>
      <p:ext uri="{BB962C8B-B14F-4D97-AF65-F5344CB8AC3E}">
        <p14:creationId xmlns:p14="http://schemas.microsoft.com/office/powerpoint/2010/main" val="67990694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31" name="Picture 10" descr="vosa top banner left"/>
          <p:cNvPicPr>
            <a:picLocks noChangeAspect="1" noChangeArrowheads="1"/>
          </p:cNvPicPr>
          <p:nvPr userDrawn="1"/>
        </p:nvPicPr>
        <p:blipFill>
          <a:blip r:embed="rId13">
            <a:extLst>
              <a:ext uri="{28A0092B-C50C-407E-A947-70E740481C1C}">
                <a14:useLocalDpi xmlns:a14="http://schemas.microsoft.com/office/drawing/2010/main" val="0"/>
              </a:ext>
            </a:extLst>
          </a:blip>
          <a:srcRect t="87514"/>
          <a:stretch>
            <a:fillRect/>
          </a:stretch>
        </p:blipFill>
        <p:spPr bwMode="auto">
          <a:xfrm>
            <a:off x="0" y="1376363"/>
            <a:ext cx="91440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11"/>
          <p:cNvSpPr txBox="1">
            <a:spLocks noChangeArrowheads="1"/>
          </p:cNvSpPr>
          <p:nvPr userDrawn="1"/>
        </p:nvSpPr>
        <p:spPr bwMode="auto">
          <a:xfrm>
            <a:off x="322263" y="6467475"/>
            <a:ext cx="50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fld id="{F3F4F576-0A7B-4905-A19D-7754E53A1794}" type="slidenum">
              <a:rPr lang="en-GB" altLang="en-US" sz="1200" smtClean="0">
                <a:solidFill>
                  <a:schemeClr val="bg1"/>
                </a:solidFill>
              </a:rPr>
              <a:pPr eaLnBrk="1" hangingPunct="1">
                <a:spcBef>
                  <a:spcPct val="50000"/>
                </a:spcBef>
                <a:defRPr/>
              </a:pPr>
              <a:t>‹#›</a:t>
            </a:fld>
            <a:endParaRPr lang="en-GB" altLang="en-US" sz="120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hf sldNum="0" hdr="0" dt="0"/>
  <p:txStyles>
    <p:title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solidFill>
                  <a:srgbClr val="006C56"/>
                </a:solidFill>
              </a:rPr>
              <a:t>The following is a guide to changes to MOT testing brought about by the Directive EC 2014/45</a:t>
            </a:r>
          </a:p>
          <a:p>
            <a:endParaRPr lang="en-GB" sz="1400" dirty="0">
              <a:solidFill>
                <a:srgbClr val="006C56"/>
              </a:solidFill>
            </a:endParaRPr>
          </a:p>
          <a:p>
            <a:r>
              <a:rPr lang="en-GB" dirty="0">
                <a:solidFill>
                  <a:srgbClr val="006C56"/>
                </a:solidFill>
              </a:rPr>
              <a:t>The list is not exhaustive and there may be late changes before implementation</a:t>
            </a:r>
          </a:p>
          <a:p>
            <a:pPr marL="0" indent="0">
              <a:buNone/>
            </a:pPr>
            <a:endParaRPr lang="en-GB" sz="1400" dirty="0">
              <a:solidFill>
                <a:srgbClr val="006C56"/>
              </a:solidFill>
            </a:endParaRPr>
          </a:p>
          <a:p>
            <a:r>
              <a:rPr lang="en-GB" dirty="0">
                <a:solidFill>
                  <a:srgbClr val="006C56"/>
                </a:solidFill>
              </a:rPr>
              <a:t>Testers should consult the manual carefully before making testing decisions</a:t>
            </a:r>
          </a:p>
        </p:txBody>
      </p:sp>
      <p:sp>
        <p:nvSpPr>
          <p:cNvPr id="5"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261771158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Major Defects</a:t>
            </a:r>
          </a:p>
          <a:p>
            <a:pPr marL="0" indent="0">
              <a:buNone/>
            </a:pPr>
            <a:endParaRPr lang="en-GB" dirty="0">
              <a:solidFill>
                <a:srgbClr val="006C56"/>
              </a:solidFill>
            </a:endParaRPr>
          </a:p>
          <a:p>
            <a:pPr marL="0" indent="0">
              <a:buNone/>
            </a:pPr>
            <a:r>
              <a:rPr lang="en-GB" dirty="0">
                <a:solidFill>
                  <a:srgbClr val="006C56"/>
                </a:solidFill>
              </a:rPr>
              <a:t>- are serious fails, which are not dissimilar to the old reason for rejections (RFRs) that we have become used to</a:t>
            </a:r>
          </a:p>
        </p:txBody>
      </p:sp>
      <p:sp>
        <p:nvSpPr>
          <p:cNvPr id="5"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3882796301"/>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Minor defects</a:t>
            </a:r>
          </a:p>
          <a:p>
            <a:pPr marL="0" indent="0">
              <a:buNone/>
            </a:pPr>
            <a:endParaRPr lang="en-GB" dirty="0">
              <a:solidFill>
                <a:srgbClr val="006C56"/>
              </a:solidFill>
            </a:endParaRPr>
          </a:p>
          <a:p>
            <a:r>
              <a:rPr lang="en-GB" dirty="0">
                <a:solidFill>
                  <a:srgbClr val="006C56"/>
                </a:solidFill>
              </a:rPr>
              <a:t>Less serious defects – the vehicle still passes</a:t>
            </a:r>
          </a:p>
          <a:p>
            <a:r>
              <a:rPr lang="en-GB" dirty="0">
                <a:solidFill>
                  <a:srgbClr val="006C56"/>
                </a:solidFill>
              </a:rPr>
              <a:t>Defects must be identified</a:t>
            </a:r>
          </a:p>
          <a:p>
            <a:r>
              <a:rPr lang="en-GB" dirty="0">
                <a:solidFill>
                  <a:srgbClr val="006C56"/>
                </a:solidFill>
              </a:rPr>
              <a:t>Some minor defects were previously ‘RFRs’ and vice-versa</a:t>
            </a:r>
          </a:p>
        </p:txBody>
      </p:sp>
      <p:sp>
        <p:nvSpPr>
          <p:cNvPr id="5"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395940992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Manual Advisories</a:t>
            </a:r>
          </a:p>
          <a:p>
            <a:pPr marL="0" indent="0">
              <a:buNone/>
            </a:pPr>
            <a:endParaRPr lang="en-GB" dirty="0">
              <a:solidFill>
                <a:srgbClr val="006C56"/>
              </a:solidFill>
            </a:endParaRPr>
          </a:p>
          <a:p>
            <a:r>
              <a:rPr lang="en-GB" dirty="0">
                <a:solidFill>
                  <a:srgbClr val="006C56"/>
                </a:solidFill>
              </a:rPr>
              <a:t>The eventual intention is to remove manual advisories altogether</a:t>
            </a:r>
          </a:p>
        </p:txBody>
      </p:sp>
      <p:sp>
        <p:nvSpPr>
          <p:cNvPr id="5"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423453933"/>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solidFill>
                  <a:srgbClr val="006C56"/>
                </a:solidFill>
              </a:rPr>
              <a:t>The following is intended as a guide only and is not an exhaustive list of all of the changes that may be encountered. </a:t>
            </a:r>
          </a:p>
          <a:p>
            <a:pPr marL="0" indent="0">
              <a:buNone/>
            </a:pPr>
            <a:r>
              <a:rPr lang="en-GB" dirty="0">
                <a:solidFill>
                  <a:srgbClr val="006C56"/>
                </a:solidFill>
              </a:rPr>
              <a:t>The tester is expected to check every defect to ensure that the correct testing decisions are made.</a:t>
            </a:r>
          </a:p>
        </p:txBody>
      </p:sp>
      <p:sp>
        <p:nvSpPr>
          <p:cNvPr id="7"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320497816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6850"/>
            <a:ext cx="8229600" cy="4525963"/>
          </a:xfrm>
        </p:spPr>
        <p:txBody>
          <a:bodyPr/>
          <a:lstStyle/>
          <a:p>
            <a:pPr marL="0" lvl="0" indent="0">
              <a:buNone/>
            </a:pPr>
            <a:r>
              <a:rPr lang="en-GB" b="1" dirty="0">
                <a:solidFill>
                  <a:srgbClr val="006C56"/>
                </a:solidFill>
              </a:rPr>
              <a:t>Previous RFRs now ‘Minor’ defects</a:t>
            </a:r>
          </a:p>
          <a:p>
            <a:r>
              <a:rPr lang="en-GB" sz="2400" dirty="0">
                <a:solidFill>
                  <a:srgbClr val="006C56"/>
                </a:solidFill>
              </a:rPr>
              <a:t>Brake fluid level below minimum mark</a:t>
            </a:r>
          </a:p>
          <a:p>
            <a:pPr lvl="0"/>
            <a:r>
              <a:rPr lang="en-GB" sz="2400" dirty="0">
                <a:solidFill>
                  <a:srgbClr val="006C56"/>
                </a:solidFill>
              </a:rPr>
              <a:t>Brake fluid warning lamp illuminated or inoperative</a:t>
            </a:r>
          </a:p>
          <a:p>
            <a:pPr lvl="0"/>
            <a:r>
              <a:rPr lang="en-GB" sz="2400" dirty="0">
                <a:solidFill>
                  <a:srgbClr val="006C56"/>
                </a:solidFill>
              </a:rPr>
              <a:t>Power steering fluid below minimum mark</a:t>
            </a:r>
          </a:p>
          <a:p>
            <a:pPr lvl="0"/>
            <a:r>
              <a:rPr lang="en-GB" sz="2400" dirty="0">
                <a:solidFill>
                  <a:srgbClr val="006C56"/>
                </a:solidFill>
              </a:rPr>
              <a:t>Trailer electrical socket insecure</a:t>
            </a:r>
          </a:p>
          <a:p>
            <a:pPr lvl="0"/>
            <a:r>
              <a:rPr lang="en-GB" sz="2400" dirty="0">
                <a:solidFill>
                  <a:srgbClr val="006C56"/>
                </a:solidFill>
              </a:rPr>
              <a:t>Direction indicator flashing rate</a:t>
            </a:r>
          </a:p>
          <a:p>
            <a:pPr lvl="0"/>
            <a:r>
              <a:rPr lang="en-GB" sz="2400" dirty="0">
                <a:solidFill>
                  <a:srgbClr val="006C56"/>
                </a:solidFill>
              </a:rPr>
              <a:t>Registration plate lamps missing or inoperative in the case of multiple lamps or light sources. (as long as one remains operative)</a:t>
            </a:r>
          </a:p>
          <a:p>
            <a:pPr lvl="0"/>
            <a:r>
              <a:rPr lang="en-GB" sz="2400" dirty="0">
                <a:solidFill>
                  <a:srgbClr val="006C56"/>
                </a:solidFill>
              </a:rPr>
              <a:t>Several audible warning defects (indicators)</a:t>
            </a:r>
          </a:p>
          <a:p>
            <a:pPr lvl="0"/>
            <a:r>
              <a:rPr lang="en-GB" sz="2400" dirty="0">
                <a:solidFill>
                  <a:srgbClr val="006C56"/>
                </a:solidFill>
              </a:rPr>
              <a:t>Many items ‘insecure’ but not likely to become detached</a:t>
            </a:r>
          </a:p>
          <a:p>
            <a:endParaRPr lang="en-GB" dirty="0"/>
          </a:p>
        </p:txBody>
      </p:sp>
      <p:sp>
        <p:nvSpPr>
          <p:cNvPr id="5"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22421896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750"/>
                                        <p:tgtEl>
                                          <p:spTgt spid="3">
                                            <p:txEl>
                                              <p:pRg st="2" end="2"/>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750"/>
                                        <p:tgtEl>
                                          <p:spTgt spid="3">
                                            <p:txEl>
                                              <p:pRg st="3" end="3"/>
                                            </p:txEl>
                                          </p:spTgt>
                                        </p:tgtEl>
                                      </p:cBhvr>
                                    </p:animEffect>
                                  </p:childTnLst>
                                </p:cTn>
                              </p:par>
                            </p:childTnLst>
                          </p:cTn>
                        </p:par>
                        <p:par>
                          <p:cTn id="16" fill="hold">
                            <p:stCondLst>
                              <p:cond delay="225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750"/>
                                        <p:tgtEl>
                                          <p:spTgt spid="3">
                                            <p:txEl>
                                              <p:pRg st="4" end="4"/>
                                            </p:txEl>
                                          </p:spTgt>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750"/>
                                        <p:tgtEl>
                                          <p:spTgt spid="3">
                                            <p:txEl>
                                              <p:pRg st="5" end="5"/>
                                            </p:txEl>
                                          </p:spTgt>
                                        </p:tgtEl>
                                      </p:cBhvr>
                                    </p:animEffect>
                                  </p:childTnLst>
                                </p:cTn>
                              </p:par>
                            </p:childTnLst>
                          </p:cTn>
                        </p:par>
                        <p:par>
                          <p:cTn id="24" fill="hold">
                            <p:stCondLst>
                              <p:cond delay="3750"/>
                            </p:stCondLst>
                            <p:childTnLst>
                              <p:par>
                                <p:cTn id="25" presetID="22" presetClass="entr" presetSubtype="1"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750"/>
                                        <p:tgtEl>
                                          <p:spTgt spid="3">
                                            <p:txEl>
                                              <p:pRg st="6" end="6"/>
                                            </p:txEl>
                                          </p:spTgt>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750"/>
                                        <p:tgtEl>
                                          <p:spTgt spid="3">
                                            <p:txEl>
                                              <p:pRg st="7" end="7"/>
                                            </p:txEl>
                                          </p:spTgt>
                                        </p:tgtEl>
                                      </p:cBhvr>
                                    </p:animEffect>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Vehicle Classifications</a:t>
            </a:r>
          </a:p>
          <a:p>
            <a:r>
              <a:rPr lang="en-GB" dirty="0">
                <a:solidFill>
                  <a:srgbClr val="006C56"/>
                </a:solidFill>
              </a:rPr>
              <a:t>Simpler European Classifications</a:t>
            </a:r>
          </a:p>
          <a:p>
            <a:r>
              <a:rPr lang="en-GB" dirty="0">
                <a:solidFill>
                  <a:srgbClr val="006C56"/>
                </a:solidFill>
              </a:rPr>
              <a:t>M1; Passenger vehicles (4 wheels) not more than 8 passenger seats</a:t>
            </a:r>
          </a:p>
          <a:p>
            <a:r>
              <a:rPr lang="en-GB" dirty="0">
                <a:solidFill>
                  <a:srgbClr val="006C56"/>
                </a:solidFill>
              </a:rPr>
              <a:t>N1; Goods Vehicles up to 3500kg (DGW)</a:t>
            </a:r>
            <a:br>
              <a:rPr lang="en-GB" dirty="0">
                <a:solidFill>
                  <a:srgbClr val="006C56"/>
                </a:solidFill>
              </a:rPr>
            </a:br>
            <a:r>
              <a:rPr lang="en-GB" dirty="0">
                <a:solidFill>
                  <a:srgbClr val="006C56"/>
                </a:solidFill>
              </a:rPr>
              <a:t>(Can still only test ‘Class 7’ if authorised)</a:t>
            </a:r>
          </a:p>
          <a:p>
            <a:r>
              <a:rPr lang="en-GB" dirty="0">
                <a:solidFill>
                  <a:srgbClr val="006C56"/>
                </a:solidFill>
              </a:rPr>
              <a:t>There will be a new certificate, which will include the new classifications</a:t>
            </a:r>
          </a:p>
        </p:txBody>
      </p:sp>
      <p:sp>
        <p:nvSpPr>
          <p:cNvPr id="5"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28195990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Dual Purpose Vehicles</a:t>
            </a:r>
          </a:p>
          <a:p>
            <a:pPr marL="0" indent="0">
              <a:buNone/>
            </a:pPr>
            <a:r>
              <a:rPr lang="en-GB" dirty="0">
                <a:solidFill>
                  <a:srgbClr val="006C56"/>
                </a:solidFill>
              </a:rPr>
              <a:t>Definition in the guides remains but:</a:t>
            </a:r>
          </a:p>
          <a:p>
            <a:r>
              <a:rPr lang="en-GB" dirty="0" err="1">
                <a:solidFill>
                  <a:srgbClr val="006C56"/>
                </a:solidFill>
              </a:rPr>
              <a:t>Unladen</a:t>
            </a:r>
            <a:r>
              <a:rPr lang="en-GB" dirty="0">
                <a:solidFill>
                  <a:srgbClr val="006C56"/>
                </a:solidFill>
              </a:rPr>
              <a:t> weight must not exceed 2040kg</a:t>
            </a:r>
            <a:br>
              <a:rPr lang="en-GB" dirty="0">
                <a:solidFill>
                  <a:srgbClr val="006C56"/>
                </a:solidFill>
              </a:rPr>
            </a:br>
            <a:endParaRPr lang="en-GB" dirty="0">
              <a:solidFill>
                <a:srgbClr val="006C56"/>
              </a:solidFill>
            </a:endParaRPr>
          </a:p>
          <a:p>
            <a:r>
              <a:rPr lang="en-GB" dirty="0">
                <a:solidFill>
                  <a:srgbClr val="006C56"/>
                </a:solidFill>
              </a:rPr>
              <a:t>Where there is no </a:t>
            </a:r>
            <a:r>
              <a:rPr lang="en-GB" dirty="0" err="1">
                <a:solidFill>
                  <a:srgbClr val="006C56"/>
                </a:solidFill>
              </a:rPr>
              <a:t>unladen</a:t>
            </a:r>
            <a:r>
              <a:rPr lang="en-GB" dirty="0">
                <a:solidFill>
                  <a:srgbClr val="006C56"/>
                </a:solidFill>
              </a:rPr>
              <a:t> weight:-</a:t>
            </a:r>
            <a:br>
              <a:rPr lang="en-GB" dirty="0">
                <a:solidFill>
                  <a:srgbClr val="006C56"/>
                </a:solidFill>
              </a:rPr>
            </a:br>
            <a:endParaRPr lang="en-GB" dirty="0">
              <a:solidFill>
                <a:srgbClr val="006C56"/>
              </a:solidFill>
            </a:endParaRPr>
          </a:p>
          <a:p>
            <a:pPr marL="0" indent="0">
              <a:buNone/>
            </a:pPr>
            <a:r>
              <a:rPr lang="en-GB" dirty="0">
                <a:solidFill>
                  <a:srgbClr val="006C56"/>
                </a:solidFill>
              </a:rPr>
              <a:t>4 x 4 pick-ups with DGW 3000 – 3500kg to be considered as dual purpose (M1)</a:t>
            </a:r>
          </a:p>
        </p:txBody>
      </p:sp>
      <p:sp>
        <p:nvSpPr>
          <p:cNvPr id="7"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4021657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1000"/>
                                        <p:tgtEl>
                                          <p:spTgt spid="3">
                                            <p:txEl>
                                              <p:pRg st="3" end="3"/>
                                            </p:txEl>
                                          </p:spTgt>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07288" cy="4525963"/>
          </a:xfrm>
        </p:spPr>
        <p:txBody>
          <a:bodyPr/>
          <a:lstStyle/>
          <a:p>
            <a:pPr marL="0" indent="0">
              <a:buNone/>
            </a:pPr>
            <a:r>
              <a:rPr lang="en-GB" b="1" dirty="0">
                <a:solidFill>
                  <a:srgbClr val="006C56"/>
                </a:solidFill>
              </a:rPr>
              <a:t>American Pick ups </a:t>
            </a:r>
            <a:r>
              <a:rPr lang="en-GB" sz="2400" dirty="0">
                <a:solidFill>
                  <a:srgbClr val="006C56"/>
                </a:solidFill>
              </a:rPr>
              <a:t>(manufactured in USA or Canada)</a:t>
            </a:r>
            <a:br>
              <a:rPr lang="en-GB" sz="2400" dirty="0">
                <a:solidFill>
                  <a:srgbClr val="006C56"/>
                </a:solidFill>
              </a:rPr>
            </a:br>
            <a:endParaRPr lang="en-GB" sz="2400" dirty="0">
              <a:solidFill>
                <a:srgbClr val="006C56"/>
              </a:solidFill>
            </a:endParaRPr>
          </a:p>
          <a:p>
            <a:r>
              <a:rPr lang="en-GB" sz="2400" dirty="0">
                <a:solidFill>
                  <a:srgbClr val="006C56"/>
                </a:solidFill>
              </a:rPr>
              <a:t>DGW between 3000 - 6500kg – test as Class 4 (No European classification)</a:t>
            </a:r>
            <a:br>
              <a:rPr lang="en-GB" sz="2400" dirty="0">
                <a:solidFill>
                  <a:srgbClr val="006C56"/>
                </a:solidFill>
              </a:rPr>
            </a:br>
            <a:endParaRPr lang="en-GB" sz="2400" dirty="0">
              <a:solidFill>
                <a:srgbClr val="006C56"/>
              </a:solidFill>
            </a:endParaRPr>
          </a:p>
          <a:p>
            <a:r>
              <a:rPr lang="en-GB" sz="2400" dirty="0">
                <a:solidFill>
                  <a:srgbClr val="006C56"/>
                </a:solidFill>
              </a:rPr>
              <a:t>Testers can only test vehicles on authorised equipment – if too large, must decline</a:t>
            </a:r>
            <a:endParaRPr lang="en-GB" dirty="0">
              <a:solidFill>
                <a:srgbClr val="006C56"/>
              </a:solidFill>
            </a:endParaRPr>
          </a:p>
        </p:txBody>
      </p:sp>
      <p:sp>
        <p:nvSpPr>
          <p:cNvPr id="9"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10968625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Pick up trucks with a 5</a:t>
            </a:r>
            <a:r>
              <a:rPr lang="en-GB" sz="3600" b="1" baseline="30000" dirty="0">
                <a:solidFill>
                  <a:srgbClr val="006C56"/>
                </a:solidFill>
              </a:rPr>
              <a:t>th</a:t>
            </a:r>
            <a:r>
              <a:rPr lang="en-GB" sz="3600" b="1" dirty="0">
                <a:solidFill>
                  <a:srgbClr val="006C56"/>
                </a:solidFill>
              </a:rPr>
              <a:t> Wheel</a:t>
            </a:r>
            <a:br>
              <a:rPr lang="en-GB" dirty="0">
                <a:solidFill>
                  <a:srgbClr val="006C56"/>
                </a:solidFill>
              </a:rPr>
            </a:br>
            <a:endParaRPr lang="en-GB" dirty="0">
              <a:solidFill>
                <a:srgbClr val="006C56"/>
              </a:solidFill>
            </a:endParaRPr>
          </a:p>
          <a:p>
            <a:r>
              <a:rPr lang="en-GB" dirty="0">
                <a:solidFill>
                  <a:srgbClr val="006C56"/>
                </a:solidFill>
              </a:rPr>
              <a:t>Not to be treated as HGVs</a:t>
            </a:r>
          </a:p>
          <a:p>
            <a:r>
              <a:rPr lang="en-GB" dirty="0">
                <a:solidFill>
                  <a:srgbClr val="006C56"/>
                </a:solidFill>
              </a:rPr>
              <a:t>Class 4, Class 7, dual purpose or American Pick up</a:t>
            </a:r>
          </a:p>
        </p:txBody>
      </p:sp>
      <p:sp>
        <p:nvSpPr>
          <p:cNvPr id="8"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724822582"/>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525963"/>
          </a:xfrm>
        </p:spPr>
        <p:txBody>
          <a:bodyPr/>
          <a:lstStyle/>
          <a:p>
            <a:pPr marL="0" indent="0">
              <a:buNone/>
            </a:pPr>
            <a:r>
              <a:rPr lang="en-GB" sz="3600" b="1" dirty="0">
                <a:solidFill>
                  <a:srgbClr val="006C56"/>
                </a:solidFill>
              </a:rPr>
              <a:t>Other areas of note in the introduction</a:t>
            </a:r>
          </a:p>
          <a:p>
            <a:pPr lvl="0"/>
            <a:r>
              <a:rPr lang="en-GB" sz="2800" dirty="0">
                <a:solidFill>
                  <a:srgbClr val="006C56"/>
                </a:solidFill>
              </a:rPr>
              <a:t>Information about Vehicles of Historic Interest added (over 40 years old)</a:t>
            </a:r>
          </a:p>
          <a:p>
            <a:pPr lvl="0"/>
            <a:r>
              <a:rPr lang="en-GB" sz="2800" dirty="0">
                <a:solidFill>
                  <a:srgbClr val="006C56"/>
                </a:solidFill>
              </a:rPr>
              <a:t>Reason to refuse to test for presence of a load added</a:t>
            </a:r>
          </a:p>
          <a:p>
            <a:pPr lvl="0"/>
            <a:r>
              <a:rPr lang="en-GB" sz="2800" dirty="0">
                <a:solidFill>
                  <a:srgbClr val="006C56"/>
                </a:solidFill>
              </a:rPr>
              <a:t>Definition of ‘insecure’ added</a:t>
            </a:r>
          </a:p>
          <a:p>
            <a:pPr lvl="0"/>
            <a:r>
              <a:rPr lang="en-GB" sz="2800" dirty="0">
                <a:solidFill>
                  <a:srgbClr val="006C56"/>
                </a:solidFill>
              </a:rPr>
              <a:t>Definition of unsafe modification added</a:t>
            </a:r>
          </a:p>
          <a:p>
            <a:pPr lvl="0"/>
            <a:r>
              <a:rPr lang="en-GB" sz="2800" dirty="0">
                <a:solidFill>
                  <a:srgbClr val="006C56"/>
                </a:solidFill>
              </a:rPr>
              <a:t>Changes to ‘extensively modified’ vehicles to include modifications for disabled use</a:t>
            </a:r>
          </a:p>
          <a:p>
            <a:pPr marL="0" indent="0">
              <a:buNone/>
            </a:pPr>
            <a:endParaRPr lang="en-GB" sz="3600" dirty="0">
              <a:solidFill>
                <a:srgbClr val="006C56"/>
              </a:solidFill>
            </a:endParaRPr>
          </a:p>
        </p:txBody>
      </p:sp>
      <p:sp>
        <p:nvSpPr>
          <p:cNvPr id="8"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6711780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solidFill>
                  <a:srgbClr val="006C56"/>
                </a:solidFill>
              </a:rPr>
              <a:t>Why are we changing the manual when we are coming out of the European Union?</a:t>
            </a:r>
          </a:p>
          <a:p>
            <a:pPr marL="0" indent="0">
              <a:buNone/>
            </a:pPr>
            <a:endParaRPr lang="en-GB" sz="1200" dirty="0">
              <a:solidFill>
                <a:srgbClr val="006C56"/>
              </a:solidFill>
            </a:endParaRPr>
          </a:p>
          <a:p>
            <a:r>
              <a:rPr lang="en-GB" sz="2800" dirty="0">
                <a:solidFill>
                  <a:srgbClr val="006C56"/>
                </a:solidFill>
              </a:rPr>
              <a:t>The UK was a full member when the Directive was written and will still be a full member when it is implemented</a:t>
            </a:r>
          </a:p>
          <a:p>
            <a:r>
              <a:rPr lang="en-GB" sz="2800" dirty="0">
                <a:solidFill>
                  <a:srgbClr val="006C56"/>
                </a:solidFill>
              </a:rPr>
              <a:t>Fines for the UK</a:t>
            </a:r>
          </a:p>
          <a:p>
            <a:r>
              <a:rPr lang="en-GB" sz="2800" dirty="0">
                <a:solidFill>
                  <a:srgbClr val="006C56"/>
                </a:solidFill>
              </a:rPr>
              <a:t>Risk that UK vehicles without a compliant MOT would not be allowed in the EU</a:t>
            </a:r>
          </a:p>
        </p:txBody>
      </p:sp>
      <p:sp>
        <p:nvSpPr>
          <p:cNvPr id="5" name="Rectangle 2"/>
          <p:cNvSpPr>
            <a:spLocks noGrp="1" noChangeArrowheads="1"/>
          </p:cNvSpPr>
          <p:nvPr>
            <p:ph type="title"/>
          </p:nvPr>
        </p:nvSpPr>
        <p:spPr/>
        <p:txBody>
          <a:bodyPr/>
          <a:lstStyle/>
          <a:p>
            <a:pPr eaLnBrk="1" hangingPunct="1"/>
            <a:r>
              <a:rPr lang="en-GB" dirty="0"/>
              <a:t>Inspection Manual Changes</a:t>
            </a:r>
            <a:br>
              <a:rPr lang="en-GB" dirty="0"/>
            </a:br>
            <a:r>
              <a:rPr lang="en-GB" dirty="0"/>
              <a:t>Introduction</a:t>
            </a:r>
            <a:br>
              <a:rPr lang="en-GB" dirty="0"/>
            </a:br>
            <a:endParaRPr lang="en-GB" altLang="en-US" dirty="0"/>
          </a:p>
        </p:txBody>
      </p:sp>
    </p:spTree>
    <p:extLst>
      <p:ext uri="{BB962C8B-B14F-4D97-AF65-F5344CB8AC3E}">
        <p14:creationId xmlns:p14="http://schemas.microsoft.com/office/powerpoint/2010/main" val="6288477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solidFill>
                  <a:srgbClr val="006C56"/>
                </a:solidFill>
              </a:rPr>
              <a:t>Identification of Vehicle (Section 0)</a:t>
            </a:r>
          </a:p>
          <a:p>
            <a:pPr marL="0" indent="0">
              <a:buNone/>
            </a:pPr>
            <a:endParaRPr lang="en-GB" b="1" dirty="0">
              <a:solidFill>
                <a:srgbClr val="006C56"/>
              </a:solidFill>
            </a:endParaRPr>
          </a:p>
          <a:p>
            <a:pPr lvl="0"/>
            <a:r>
              <a:rPr lang="en-GB" dirty="0">
                <a:solidFill>
                  <a:srgbClr val="006C56"/>
                </a:solidFill>
              </a:rPr>
              <a:t>Checks for two different VINs removed</a:t>
            </a:r>
          </a:p>
          <a:p>
            <a:pPr lvl="0"/>
            <a:r>
              <a:rPr lang="en-GB" dirty="0">
                <a:solidFill>
                  <a:srgbClr val="006C56"/>
                </a:solidFill>
              </a:rPr>
              <a:t>New failure for VIN obviously falsified</a:t>
            </a:r>
          </a:p>
          <a:p>
            <a:pPr marL="0" indent="0">
              <a:buNone/>
            </a:pPr>
            <a:endParaRPr lang="en-GB" b="1"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8386525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429200"/>
          </a:xfrm>
        </p:spPr>
        <p:txBody>
          <a:bodyPr/>
          <a:lstStyle/>
          <a:p>
            <a:pPr marL="0" indent="0">
              <a:buNone/>
            </a:pPr>
            <a:r>
              <a:rPr lang="en-GB" sz="3600" b="1" dirty="0">
                <a:solidFill>
                  <a:srgbClr val="006C56"/>
                </a:solidFill>
              </a:rPr>
              <a:t>Brakes</a:t>
            </a:r>
          </a:p>
          <a:p>
            <a:pPr marL="0" indent="0">
              <a:buNone/>
            </a:pPr>
            <a:r>
              <a:rPr lang="en-GB" sz="2800" dirty="0">
                <a:solidFill>
                  <a:srgbClr val="006C56"/>
                </a:solidFill>
              </a:rPr>
              <a:t>Remember that Class 4 can be large vehicles, be careful not to confuse these for ‘cars’ &amp; LGVs:-</a:t>
            </a:r>
          </a:p>
          <a:p>
            <a:r>
              <a:rPr lang="en-GB" sz="2400" dirty="0">
                <a:solidFill>
                  <a:srgbClr val="006C56"/>
                </a:solidFill>
              </a:rPr>
              <a:t>Slack Adjusters</a:t>
            </a:r>
          </a:p>
          <a:p>
            <a:r>
              <a:rPr lang="en-GB" sz="2400" dirty="0">
                <a:solidFill>
                  <a:srgbClr val="006C56"/>
                </a:solidFill>
              </a:rPr>
              <a:t>Spring Brakes</a:t>
            </a:r>
          </a:p>
          <a:p>
            <a:r>
              <a:rPr lang="en-GB" sz="2400" dirty="0">
                <a:solidFill>
                  <a:srgbClr val="006C56"/>
                </a:solidFill>
              </a:rPr>
              <a:t>Actuators</a:t>
            </a:r>
          </a:p>
          <a:p>
            <a:r>
              <a:rPr lang="en-GB" sz="2400" dirty="0">
                <a:solidFill>
                  <a:srgbClr val="006C56"/>
                </a:solidFill>
              </a:rPr>
              <a:t>Air dryers</a:t>
            </a:r>
          </a:p>
          <a:p>
            <a:r>
              <a:rPr lang="en-GB" sz="2400" dirty="0">
                <a:solidFill>
                  <a:srgbClr val="006C56"/>
                </a:solidFill>
              </a:rPr>
              <a:t>Antifreeze pumps</a:t>
            </a:r>
          </a:p>
          <a:p>
            <a:r>
              <a:rPr lang="en-GB" sz="2400" dirty="0">
                <a:solidFill>
                  <a:srgbClr val="006C56"/>
                </a:solidFill>
              </a:rPr>
              <a:t>Endurance braking systems</a:t>
            </a:r>
          </a:p>
          <a:p>
            <a:r>
              <a:rPr lang="en-GB" sz="2400" dirty="0">
                <a:solidFill>
                  <a:srgbClr val="006C56"/>
                </a:solidFill>
              </a:rPr>
              <a:t>Air and vacuum systems (Not vacuum assisted)</a:t>
            </a: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4427834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686800" cy="4525963"/>
          </a:xfrm>
        </p:spPr>
        <p:txBody>
          <a:bodyPr/>
          <a:lstStyle/>
          <a:p>
            <a:pPr marL="0" indent="0">
              <a:buNone/>
            </a:pPr>
            <a:r>
              <a:rPr lang="en-GB" b="1" dirty="0">
                <a:solidFill>
                  <a:srgbClr val="006C56"/>
                </a:solidFill>
              </a:rPr>
              <a:t>Brakes (section 1)</a:t>
            </a:r>
          </a:p>
          <a:p>
            <a:r>
              <a:rPr lang="en-GB" sz="2800" dirty="0">
                <a:solidFill>
                  <a:srgbClr val="006C56"/>
                </a:solidFill>
                <a:latin typeface="Arial" panose="020B0604020202020204" pitchFamily="34" charset="0"/>
                <a:ea typeface="Times New Roman" panose="02020603050405020304" pitchFamily="18" charset="0"/>
              </a:rPr>
              <a:t>New failure for brake lining or pad wear indicator </a:t>
            </a:r>
          </a:p>
          <a:p>
            <a:pPr lvl="0"/>
            <a:r>
              <a:rPr lang="en-GB" sz="2800" dirty="0">
                <a:solidFill>
                  <a:srgbClr val="006C56"/>
                </a:solidFill>
              </a:rPr>
              <a:t>New failure for brake lining/pad incorrectly mounted</a:t>
            </a:r>
          </a:p>
          <a:p>
            <a:pPr lvl="0"/>
            <a:r>
              <a:rPr lang="en-GB" sz="2800" dirty="0">
                <a:solidFill>
                  <a:srgbClr val="006C56"/>
                </a:solidFill>
              </a:rPr>
              <a:t>New failure for a brake disc or drum missing</a:t>
            </a:r>
          </a:p>
          <a:p>
            <a:pPr lvl="0"/>
            <a:r>
              <a:rPr lang="en-GB" sz="2800" dirty="0">
                <a:solidFill>
                  <a:srgbClr val="006C56"/>
                </a:solidFill>
              </a:rPr>
              <a:t>ABS system cannot be removed post 2010 vehicle</a:t>
            </a:r>
          </a:p>
          <a:p>
            <a:pPr lvl="0"/>
            <a:r>
              <a:rPr lang="en-GB" sz="2800" dirty="0">
                <a:solidFill>
                  <a:srgbClr val="006C56"/>
                </a:solidFill>
              </a:rPr>
              <a:t>New failure for brake fluid contaminated (Visual assessment, without removing the top)</a:t>
            </a:r>
          </a:p>
          <a:p>
            <a:pPr lvl="0">
              <a:spcAft>
                <a:spcPts val="600"/>
              </a:spcAft>
              <a:buFont typeface="Arial" panose="020B0604020202020204" pitchFamily="34" charset="0"/>
              <a:buChar char="•"/>
            </a:pPr>
            <a:r>
              <a:rPr lang="en-GB" sz="2800" dirty="0">
                <a:solidFill>
                  <a:srgbClr val="006C56"/>
                </a:solidFill>
                <a:latin typeface="Arial" panose="020B0604020202020204" pitchFamily="34" charset="0"/>
                <a:ea typeface="Times New Roman" panose="02020603050405020304" pitchFamily="18" charset="0"/>
              </a:rPr>
              <a:t>Checks for reserve pressure of full power hydraulic systems removed</a:t>
            </a:r>
          </a:p>
          <a:p>
            <a:pPr lvl="0"/>
            <a:endParaRPr lang="en-GB" sz="2800" dirty="0">
              <a:solidFill>
                <a:srgbClr val="006C56"/>
              </a:solidFill>
            </a:endParaRPr>
          </a:p>
          <a:p>
            <a:pPr lvl="0"/>
            <a:endParaRPr lang="en-GB" dirty="0"/>
          </a:p>
          <a:p>
            <a:endParaRPr lang="en-GB" b="1"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40034963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7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75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a:solidFill>
                  <a:srgbClr val="006C56"/>
                </a:solidFill>
              </a:rPr>
              <a:t>Steering (Section 2)</a:t>
            </a:r>
          </a:p>
          <a:p>
            <a:endParaRPr lang="en-GB" b="1" dirty="0">
              <a:solidFill>
                <a:srgbClr val="006C56"/>
              </a:solidFill>
            </a:endParaRPr>
          </a:p>
          <a:p>
            <a:pPr lvl="0"/>
            <a:r>
              <a:rPr lang="en-GB" sz="2800" dirty="0">
                <a:solidFill>
                  <a:srgbClr val="006C56"/>
                </a:solidFill>
              </a:rPr>
              <a:t>New failures for sector shaft condition</a:t>
            </a:r>
          </a:p>
          <a:p>
            <a:pPr lvl="0"/>
            <a:r>
              <a:rPr lang="en-GB" sz="2800" dirty="0">
                <a:solidFill>
                  <a:srgbClr val="006C56"/>
                </a:solidFill>
              </a:rPr>
              <a:t>New failure for steering gear fixing holes elongated</a:t>
            </a:r>
          </a:p>
          <a:p>
            <a:pPr lvl="0"/>
            <a:r>
              <a:rPr lang="en-GB" sz="2800" dirty="0">
                <a:solidFill>
                  <a:srgbClr val="006C56"/>
                </a:solidFill>
              </a:rPr>
              <a:t>New failures for electronic power steering wiring damaged or corroded</a:t>
            </a:r>
          </a:p>
          <a:p>
            <a:pPr lvl="0"/>
            <a:r>
              <a:rPr lang="en-GB" sz="2800" dirty="0">
                <a:solidFill>
                  <a:srgbClr val="006C56"/>
                </a:solidFill>
              </a:rPr>
              <a:t>New failure relating to ‘fly by wire’ steering systems</a:t>
            </a:r>
          </a:p>
          <a:p>
            <a:endParaRPr lang="en-GB" b="1"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2581364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7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7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lstStyle/>
          <a:p>
            <a:pPr marL="0" indent="0">
              <a:buNone/>
            </a:pPr>
            <a:r>
              <a:rPr lang="en-GB" sz="3600" b="1" dirty="0">
                <a:solidFill>
                  <a:srgbClr val="006C56"/>
                </a:solidFill>
              </a:rPr>
              <a:t>Axles, Wheels, Tyres &amp; Suspension (Section 5)</a:t>
            </a:r>
          </a:p>
          <a:p>
            <a:pPr marL="0" indent="0">
              <a:buNone/>
            </a:pPr>
            <a:r>
              <a:rPr lang="en-GB" dirty="0">
                <a:solidFill>
                  <a:srgbClr val="006C56"/>
                </a:solidFill>
              </a:rPr>
              <a:t>The following RFRs no longer apply:-</a:t>
            </a:r>
          </a:p>
          <a:p>
            <a:pPr marL="171450" lvl="0" indent="-171450">
              <a:buFont typeface="Arial" panose="020B0604020202020204" pitchFamily="34" charset="0"/>
              <a:buChar char="•"/>
            </a:pPr>
            <a:r>
              <a:rPr lang="en-GB" sz="2800" dirty="0">
                <a:solidFill>
                  <a:srgbClr val="006C56"/>
                </a:solidFill>
                <a:latin typeface="Arial" panose="020B0604020202020204" pitchFamily="34" charset="0"/>
              </a:rPr>
              <a:t>Failure for fitment of space-savers removed</a:t>
            </a:r>
          </a:p>
          <a:p>
            <a:pPr marL="171450" lvl="0" indent="-171450" fontAlgn="auto" hangingPunct="1">
              <a:buFont typeface="Arial" panose="020B0604020202020204" pitchFamily="34" charset="0"/>
              <a:buChar char="•"/>
            </a:pPr>
            <a:r>
              <a:rPr lang="en-GB" sz="2800" dirty="0">
                <a:solidFill>
                  <a:srgbClr val="006C56"/>
                </a:solidFill>
                <a:latin typeface="Arial" panose="020B0604020202020204" pitchFamily="34" charset="0"/>
              </a:rPr>
              <a:t>Checks of tyre valves removed</a:t>
            </a:r>
            <a:br>
              <a:rPr lang="en-GB" sz="2800" dirty="0">
                <a:solidFill>
                  <a:srgbClr val="006C56"/>
                </a:solidFill>
                <a:latin typeface="Arial" panose="020B0604020202020204" pitchFamily="34" charset="0"/>
              </a:rPr>
            </a:br>
            <a:endParaRPr lang="en-GB" sz="1100" dirty="0">
              <a:solidFill>
                <a:srgbClr val="006C56"/>
              </a:solidFill>
              <a:latin typeface="Arial" panose="020B0604020202020204" pitchFamily="34" charset="0"/>
            </a:endParaRPr>
          </a:p>
          <a:p>
            <a:pPr marL="171450" lvl="0" indent="-171450" fontAlgn="auto" hangingPunct="1">
              <a:buFont typeface="Arial" panose="020B0604020202020204" pitchFamily="34" charset="0"/>
              <a:buChar char="•"/>
            </a:pPr>
            <a:r>
              <a:rPr lang="en-GB" sz="2800" dirty="0">
                <a:solidFill>
                  <a:srgbClr val="006C56"/>
                </a:solidFill>
                <a:latin typeface="Arial" panose="020B0604020202020204" pitchFamily="34" charset="0"/>
              </a:rPr>
              <a:t>Checks for tyre correctly seated on the bead rim removed</a:t>
            </a:r>
          </a:p>
          <a:p>
            <a:pPr marL="171450" lvl="0" indent="-171450" fontAlgn="auto" hangingPunct="1">
              <a:buFont typeface="Arial" panose="020B0604020202020204" pitchFamily="34" charset="0"/>
              <a:buChar char="•"/>
            </a:pPr>
            <a:r>
              <a:rPr lang="en-GB" sz="2800" dirty="0">
                <a:solidFill>
                  <a:srgbClr val="006C56"/>
                </a:solidFill>
                <a:latin typeface="Arial" panose="020B0604020202020204" pitchFamily="34" charset="0"/>
              </a:rPr>
              <a:t>Checks for tyre structure between axles removed</a:t>
            </a:r>
            <a:br>
              <a:rPr lang="en-GB" sz="2800" dirty="0">
                <a:solidFill>
                  <a:srgbClr val="006C56"/>
                </a:solidFill>
                <a:latin typeface="Arial" panose="020B0604020202020204" pitchFamily="34" charset="0"/>
              </a:rPr>
            </a:br>
            <a:endParaRPr lang="en-GB" sz="1050" dirty="0">
              <a:solidFill>
                <a:srgbClr val="006C56"/>
              </a:solidFill>
              <a:latin typeface="Arial" panose="020B0604020202020204" pitchFamily="34" charset="0"/>
            </a:endParaRPr>
          </a:p>
          <a:p>
            <a:pPr marL="0" lvl="0" indent="0" fontAlgn="auto" hangingPunct="1">
              <a:buNone/>
            </a:pPr>
            <a:endParaRPr lang="en-GB" sz="2400"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37477224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7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7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3600" b="1" dirty="0">
                <a:solidFill>
                  <a:srgbClr val="006C56"/>
                </a:solidFill>
              </a:rPr>
              <a:t>Tyres</a:t>
            </a:r>
          </a:p>
          <a:p>
            <a:r>
              <a:rPr lang="en-GB" dirty="0">
                <a:solidFill>
                  <a:srgbClr val="006C56"/>
                </a:solidFill>
              </a:rPr>
              <a:t>New fail – Tyre obviously underinflated</a:t>
            </a:r>
          </a:p>
          <a:p>
            <a:r>
              <a:rPr lang="en-GB" dirty="0">
                <a:solidFill>
                  <a:srgbClr val="006C56"/>
                </a:solidFill>
              </a:rPr>
              <a:t>Stretched tyres - not a fail but check for sidewall damage</a:t>
            </a:r>
          </a:p>
          <a:p>
            <a:r>
              <a:rPr lang="en-GB" dirty="0">
                <a:solidFill>
                  <a:srgbClr val="006C56"/>
                </a:solidFill>
              </a:rPr>
              <a:t>Tyre tables moved to Appendix B</a:t>
            </a:r>
          </a:p>
          <a:p>
            <a:pPr marL="0" indent="0">
              <a:buNone/>
            </a:pPr>
            <a:endParaRPr lang="en-GB" dirty="0">
              <a:solidFill>
                <a:srgbClr val="006C56"/>
              </a:solidFill>
            </a:endParaRPr>
          </a:p>
          <a:p>
            <a:pPr marL="0" indent="0">
              <a:buNone/>
            </a:pPr>
            <a:r>
              <a:rPr lang="en-GB" b="1" dirty="0">
                <a:solidFill>
                  <a:srgbClr val="006C56"/>
                </a:solidFill>
              </a:rPr>
              <a:t>Suspension</a:t>
            </a:r>
          </a:p>
          <a:p>
            <a:r>
              <a:rPr lang="en-GB" dirty="0">
                <a:solidFill>
                  <a:srgbClr val="006C56"/>
                </a:solidFill>
              </a:rPr>
              <a:t>New fail - A spring missing</a:t>
            </a: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11535628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750"/>
                                        <p:tgtEl>
                                          <p:spTgt spid="3">
                                            <p:txEl>
                                              <p:pRg st="5" end="5"/>
                                            </p:txEl>
                                          </p:spTgt>
                                        </p:tgtEl>
                                      </p:cBhvr>
                                    </p:animEffect>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2800" b="1" dirty="0">
                <a:solidFill>
                  <a:srgbClr val="006C56"/>
                </a:solidFill>
              </a:rPr>
              <a:t>Body, Structure &amp; Equipment (Section 6</a:t>
            </a:r>
            <a:r>
              <a:rPr lang="en-GB" sz="2400" dirty="0">
                <a:solidFill>
                  <a:srgbClr val="006C56"/>
                </a:solidFill>
              </a:rPr>
              <a:t>)</a:t>
            </a:r>
          </a:p>
          <a:p>
            <a:pPr lvl="0"/>
            <a:r>
              <a:rPr lang="en-GB" sz="2400" dirty="0">
                <a:solidFill>
                  <a:srgbClr val="006C56"/>
                </a:solidFill>
              </a:rPr>
              <a:t>Vehicle structure now fails if its rigidity is significantly reduced</a:t>
            </a:r>
          </a:p>
          <a:p>
            <a:pPr lvl="0"/>
            <a:r>
              <a:rPr lang="en-GB" sz="2400" dirty="0">
                <a:solidFill>
                  <a:srgbClr val="006C56"/>
                </a:solidFill>
              </a:rPr>
              <a:t>New checks for strengthening plates and fastening</a:t>
            </a:r>
          </a:p>
          <a:p>
            <a:pPr lvl="0"/>
            <a:r>
              <a:rPr lang="en-GB" sz="2400" dirty="0">
                <a:solidFill>
                  <a:srgbClr val="006C56"/>
                </a:solidFill>
              </a:rPr>
              <a:t>Exhaust fumes entering cabin failure extended to all vehicles (not just Class 5)</a:t>
            </a:r>
          </a:p>
          <a:p>
            <a:pPr lvl="0"/>
            <a:r>
              <a:rPr lang="en-GB" sz="2400" dirty="0">
                <a:solidFill>
                  <a:srgbClr val="006C56"/>
                </a:solidFill>
              </a:rPr>
              <a:t>Information about fuel tanks holed above the fuel line added</a:t>
            </a:r>
          </a:p>
          <a:p>
            <a:pPr lvl="0"/>
            <a:r>
              <a:rPr lang="en-GB" sz="2400" dirty="0">
                <a:solidFill>
                  <a:srgbClr val="006C56"/>
                </a:solidFill>
              </a:rPr>
              <a:t>New failures for fuel tank and exhaust shields missing when there is a fire risk</a:t>
            </a:r>
          </a:p>
          <a:p>
            <a:pPr lvl="0"/>
            <a:r>
              <a:rPr lang="en-GB" sz="2400" dirty="0">
                <a:solidFill>
                  <a:srgbClr val="006C56"/>
                </a:solidFill>
              </a:rPr>
              <a:t>New failure for any part of a gas fuel system defective</a:t>
            </a:r>
          </a:p>
          <a:p>
            <a:endParaRPr lang="en-GB" sz="2400"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15311331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7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75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solidFill>
                  <a:srgbClr val="006C56"/>
                </a:solidFill>
              </a:rPr>
              <a:t>Body, Structure &amp; Equipment (Section 6</a:t>
            </a:r>
            <a:r>
              <a:rPr lang="en-GB" sz="2800" dirty="0">
                <a:solidFill>
                  <a:srgbClr val="006C56"/>
                </a:solidFill>
              </a:rPr>
              <a:t>)</a:t>
            </a:r>
          </a:p>
          <a:p>
            <a:pPr lvl="0"/>
            <a:r>
              <a:rPr lang="en-GB" sz="2400" dirty="0">
                <a:solidFill>
                  <a:srgbClr val="006C56"/>
                </a:solidFill>
              </a:rPr>
              <a:t>New failures for bumper security</a:t>
            </a:r>
          </a:p>
          <a:p>
            <a:pPr lvl="0"/>
            <a:r>
              <a:rPr lang="en-GB" sz="2400" dirty="0">
                <a:solidFill>
                  <a:srgbClr val="006C56"/>
                </a:solidFill>
              </a:rPr>
              <a:t>New failure for spare wheel carrier condition</a:t>
            </a:r>
          </a:p>
          <a:p>
            <a:pPr lvl="0"/>
            <a:r>
              <a:rPr lang="en-GB" sz="2400" dirty="0">
                <a:solidFill>
                  <a:srgbClr val="006C56"/>
                </a:solidFill>
              </a:rPr>
              <a:t>New failures for tow bar safety devices and coupling indicators</a:t>
            </a:r>
          </a:p>
          <a:p>
            <a:pPr lvl="0"/>
            <a:r>
              <a:rPr lang="en-GB" sz="2400" dirty="0">
                <a:solidFill>
                  <a:srgbClr val="006C56"/>
                </a:solidFill>
              </a:rPr>
              <a:t>Inspection of drive shafts extended to all transmission shafts, including prop shafts</a:t>
            </a:r>
          </a:p>
          <a:p>
            <a:pPr lvl="0"/>
            <a:r>
              <a:rPr lang="en-GB" sz="2400" dirty="0">
                <a:solidFill>
                  <a:srgbClr val="006C56"/>
                </a:solidFill>
              </a:rPr>
              <a:t>Inspection now includes drive belts and chains</a:t>
            </a:r>
          </a:p>
          <a:p>
            <a:pPr lvl="0"/>
            <a:r>
              <a:rPr lang="en-GB" sz="2400" dirty="0">
                <a:solidFill>
                  <a:srgbClr val="006C56"/>
                </a:solidFill>
              </a:rPr>
              <a:t>Inspection of body condition now includes unsafe modifications, component security, including under trays as well as body pillars on goods vehicles</a:t>
            </a: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34026964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7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75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b="1" dirty="0">
                <a:solidFill>
                  <a:srgbClr val="006C56"/>
                </a:solidFill>
              </a:rPr>
              <a:t>Body, Structure &amp; Equipment (Section 6</a:t>
            </a:r>
            <a:r>
              <a:rPr lang="en-GB" dirty="0">
                <a:solidFill>
                  <a:srgbClr val="006C56"/>
                </a:solidFill>
              </a:rPr>
              <a:t>)</a:t>
            </a:r>
          </a:p>
          <a:p>
            <a:pPr lvl="0"/>
            <a:r>
              <a:rPr lang="en-GB" sz="2400" dirty="0">
                <a:solidFill>
                  <a:srgbClr val="006C56"/>
                </a:solidFill>
              </a:rPr>
              <a:t>New failures for cab security</a:t>
            </a:r>
          </a:p>
          <a:p>
            <a:pPr lvl="0"/>
            <a:r>
              <a:rPr lang="en-GB" sz="2400" dirty="0">
                <a:solidFill>
                  <a:srgbClr val="006C56"/>
                </a:solidFill>
              </a:rPr>
              <a:t>New failures for floor condition</a:t>
            </a:r>
          </a:p>
          <a:p>
            <a:pPr lvl="0"/>
            <a:r>
              <a:rPr lang="en-GB" sz="2400" dirty="0">
                <a:solidFill>
                  <a:srgbClr val="006C56"/>
                </a:solidFill>
              </a:rPr>
              <a:t>New failures for seat structure condition</a:t>
            </a:r>
          </a:p>
          <a:p>
            <a:pPr lvl="0"/>
            <a:r>
              <a:rPr lang="en-GB" sz="2400" dirty="0">
                <a:solidFill>
                  <a:srgbClr val="006C56"/>
                </a:solidFill>
              </a:rPr>
              <a:t>New failures for cab steps</a:t>
            </a:r>
          </a:p>
          <a:p>
            <a:pPr lvl="0"/>
            <a:r>
              <a:rPr lang="en-GB" sz="2400" dirty="0">
                <a:solidFill>
                  <a:srgbClr val="006C56"/>
                </a:solidFill>
              </a:rPr>
              <a:t>New failures for footrests and handgrips </a:t>
            </a:r>
            <a:br>
              <a:rPr lang="en-GB" sz="2400" dirty="0">
                <a:solidFill>
                  <a:srgbClr val="006C56"/>
                </a:solidFill>
              </a:rPr>
            </a:br>
            <a:br>
              <a:rPr lang="en-GB" sz="2400" dirty="0">
                <a:solidFill>
                  <a:srgbClr val="006C56"/>
                </a:solidFill>
              </a:rPr>
            </a:br>
            <a:r>
              <a:rPr lang="en-GB" sz="2400" dirty="0">
                <a:solidFill>
                  <a:srgbClr val="006C56"/>
                </a:solidFill>
              </a:rPr>
              <a:t>(This inspection only applies to vehicles fitted with hand grips and/or footrests for the driver/passenger(s), quads and trikes)</a:t>
            </a: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13487466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750"/>
                                        <p:tgtEl>
                                          <p:spTgt spid="3">
                                            <p:txEl>
                                              <p:pRg st="4" end="4"/>
                                            </p:txEl>
                                          </p:spTgt>
                                        </p:tgtEl>
                                      </p:cBhvr>
                                    </p:animEffect>
                                  </p:childTnLst>
                                </p:cTn>
                              </p:par>
                            </p:childTnLst>
                          </p:cTn>
                        </p:par>
                        <p:par>
                          <p:cTn id="23" fill="hold">
                            <p:stCondLst>
                              <p:cond delay="750"/>
                            </p:stCondLst>
                            <p:childTnLst>
                              <p:par>
                                <p:cTn id="24" presetID="22" presetClass="entr" presetSubtype="1"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Aft>
                <a:spcPts val="600"/>
              </a:spcAft>
              <a:buNone/>
            </a:pPr>
            <a:r>
              <a:rPr lang="en-GB" sz="3600" b="1" dirty="0">
                <a:solidFill>
                  <a:srgbClr val="006C56"/>
                </a:solidFill>
                <a:latin typeface="Arial" panose="020B0604020202020204" pitchFamily="34" charset="0"/>
                <a:ea typeface="Times New Roman" panose="02020603050405020304" pitchFamily="18" charset="0"/>
              </a:rPr>
              <a:t>Lamps, Reflectors and Electrical Equipment (Section 4)</a:t>
            </a:r>
            <a:endParaRPr lang="en-GB" sz="3600" dirty="0">
              <a:solidFill>
                <a:srgbClr val="006C56"/>
              </a:solidFill>
              <a:latin typeface="Arial" panose="020B0604020202020204" pitchFamily="34" charset="0"/>
              <a:ea typeface="Times New Roman" panose="02020603050405020304" pitchFamily="18" charset="0"/>
            </a:endParaRPr>
          </a:p>
          <a:p>
            <a:pPr lvl="0">
              <a:spcAft>
                <a:spcPts val="600"/>
              </a:spcAft>
              <a:buFont typeface="Symbol" panose="05050102010706020507" pitchFamily="18" charset="2"/>
              <a:buChar char=""/>
            </a:pPr>
            <a:r>
              <a:rPr lang="en-GB" sz="2800" dirty="0">
                <a:solidFill>
                  <a:srgbClr val="006C56"/>
                </a:solidFill>
                <a:latin typeface="Arial" panose="020B0604020202020204" pitchFamily="34" charset="0"/>
                <a:ea typeface="Times New Roman" panose="02020603050405020304" pitchFamily="18" charset="0"/>
              </a:rPr>
              <a:t>New failures for daytime running lamps (DRLs)</a:t>
            </a:r>
            <a:br>
              <a:rPr lang="en-GB" sz="2800" dirty="0">
                <a:solidFill>
                  <a:srgbClr val="006C56"/>
                </a:solidFill>
                <a:latin typeface="Arial" panose="020B0604020202020204" pitchFamily="34" charset="0"/>
                <a:ea typeface="Times New Roman" panose="02020603050405020304" pitchFamily="18" charset="0"/>
              </a:rPr>
            </a:br>
            <a:r>
              <a:rPr lang="en-GB" sz="2800" dirty="0">
                <a:solidFill>
                  <a:srgbClr val="006C56"/>
                </a:solidFill>
                <a:latin typeface="Arial" panose="020B0604020202020204" pitchFamily="34" charset="0"/>
                <a:ea typeface="Times New Roman" panose="02020603050405020304" pitchFamily="18" charset="0"/>
              </a:rPr>
              <a:t>(Vehicles 1</a:t>
            </a:r>
            <a:r>
              <a:rPr lang="en-GB" sz="2800" baseline="30000" dirty="0">
                <a:solidFill>
                  <a:srgbClr val="006C56"/>
                </a:solidFill>
                <a:latin typeface="Arial" panose="020B0604020202020204" pitchFamily="34" charset="0"/>
                <a:ea typeface="Times New Roman" panose="02020603050405020304" pitchFamily="18" charset="0"/>
              </a:rPr>
              <a:t>st</a:t>
            </a:r>
            <a:r>
              <a:rPr lang="en-GB" sz="2800" dirty="0">
                <a:solidFill>
                  <a:srgbClr val="006C56"/>
                </a:solidFill>
                <a:latin typeface="Arial" panose="020B0604020202020204" pitchFamily="34" charset="0"/>
                <a:ea typeface="Times New Roman" panose="02020603050405020304" pitchFamily="18" charset="0"/>
              </a:rPr>
              <a:t> used on or after 1</a:t>
            </a:r>
            <a:r>
              <a:rPr lang="en-GB" sz="2800" baseline="30000" dirty="0">
                <a:solidFill>
                  <a:srgbClr val="006C56"/>
                </a:solidFill>
                <a:latin typeface="Arial" panose="020B0604020202020204" pitchFamily="34" charset="0"/>
                <a:ea typeface="Times New Roman" panose="02020603050405020304" pitchFamily="18" charset="0"/>
              </a:rPr>
              <a:t>st</a:t>
            </a:r>
            <a:r>
              <a:rPr lang="en-GB" sz="2800" dirty="0">
                <a:solidFill>
                  <a:srgbClr val="006C56"/>
                </a:solidFill>
                <a:latin typeface="Arial" panose="020B0604020202020204" pitchFamily="34" charset="0"/>
                <a:ea typeface="Times New Roman" panose="02020603050405020304" pitchFamily="18" charset="0"/>
              </a:rPr>
              <a:t> March 2018)</a:t>
            </a:r>
          </a:p>
          <a:p>
            <a:pPr>
              <a:spcAft>
                <a:spcPts val="600"/>
              </a:spcAft>
              <a:buFont typeface="Symbol" panose="05050102010706020507" pitchFamily="18" charset="2"/>
              <a:buChar char=""/>
            </a:pPr>
            <a:r>
              <a:rPr lang="en-GB" sz="2800" dirty="0">
                <a:solidFill>
                  <a:srgbClr val="006C56"/>
                </a:solidFill>
                <a:latin typeface="Arial" panose="020B0604020202020204" pitchFamily="34" charset="0"/>
                <a:ea typeface="Times New Roman" panose="02020603050405020304" pitchFamily="18" charset="0"/>
              </a:rPr>
              <a:t>New failures for front fog lamps</a:t>
            </a:r>
            <a:br>
              <a:rPr lang="en-GB" sz="2800" dirty="0">
                <a:solidFill>
                  <a:srgbClr val="006C56"/>
                </a:solidFill>
                <a:latin typeface="Arial" panose="020B0604020202020204" pitchFamily="34" charset="0"/>
                <a:ea typeface="Times New Roman" panose="02020603050405020304" pitchFamily="18" charset="0"/>
              </a:rPr>
            </a:br>
            <a:r>
              <a:rPr lang="en-GB" sz="2800" dirty="0">
                <a:solidFill>
                  <a:srgbClr val="006C56"/>
                </a:solidFill>
                <a:latin typeface="Arial" panose="020B0604020202020204" pitchFamily="34" charset="0"/>
                <a:ea typeface="Times New Roman" panose="02020603050405020304" pitchFamily="18" charset="0"/>
              </a:rPr>
              <a:t>(Vehicles 1</a:t>
            </a:r>
            <a:r>
              <a:rPr lang="en-GB" sz="2800" baseline="30000" dirty="0">
                <a:solidFill>
                  <a:srgbClr val="006C56"/>
                </a:solidFill>
                <a:latin typeface="Arial" panose="020B0604020202020204" pitchFamily="34" charset="0"/>
                <a:ea typeface="Times New Roman" panose="02020603050405020304" pitchFamily="18" charset="0"/>
              </a:rPr>
              <a:t>st</a:t>
            </a:r>
            <a:r>
              <a:rPr lang="en-GB" sz="2800" dirty="0">
                <a:solidFill>
                  <a:srgbClr val="006C56"/>
                </a:solidFill>
                <a:latin typeface="Arial" panose="020B0604020202020204" pitchFamily="34" charset="0"/>
                <a:ea typeface="Times New Roman" panose="02020603050405020304" pitchFamily="18" charset="0"/>
              </a:rPr>
              <a:t> used on or after 1</a:t>
            </a:r>
            <a:r>
              <a:rPr lang="en-GB" sz="2800" baseline="30000" dirty="0">
                <a:solidFill>
                  <a:srgbClr val="006C56"/>
                </a:solidFill>
                <a:latin typeface="Arial" panose="020B0604020202020204" pitchFamily="34" charset="0"/>
                <a:ea typeface="Times New Roman" panose="02020603050405020304" pitchFamily="18" charset="0"/>
              </a:rPr>
              <a:t>st</a:t>
            </a:r>
            <a:r>
              <a:rPr lang="en-GB" sz="2800" dirty="0">
                <a:solidFill>
                  <a:srgbClr val="006C56"/>
                </a:solidFill>
                <a:latin typeface="Arial" panose="020B0604020202020204" pitchFamily="34" charset="0"/>
                <a:ea typeface="Times New Roman" panose="02020603050405020304" pitchFamily="18" charset="0"/>
              </a:rPr>
              <a:t> March 2018)</a:t>
            </a:r>
          </a:p>
          <a:p>
            <a:pPr lvl="0">
              <a:spcAft>
                <a:spcPts val="600"/>
              </a:spcAft>
              <a:buFont typeface="Symbol" panose="05050102010706020507" pitchFamily="18" charset="2"/>
              <a:buChar char=""/>
            </a:pPr>
            <a:endParaRPr lang="en-GB" sz="2800" dirty="0">
              <a:solidFill>
                <a:srgbClr val="006C56"/>
              </a:solidFill>
              <a:latin typeface="Arial" panose="020B0604020202020204" pitchFamily="34" charset="0"/>
              <a:ea typeface="Times New Roman" panose="02020603050405020304" pitchFamily="18" charset="0"/>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10676059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599781"/>
            <a:ext cx="8229600" cy="4525963"/>
          </a:xfrm>
        </p:spPr>
        <p:txBody>
          <a:bodyPr/>
          <a:lstStyle/>
          <a:p>
            <a:r>
              <a:rPr lang="en-GB" dirty="0">
                <a:solidFill>
                  <a:srgbClr val="006C56"/>
                </a:solidFill>
              </a:rPr>
              <a:t>The physical test changes very little</a:t>
            </a:r>
          </a:p>
        </p:txBody>
      </p:sp>
      <p:sp>
        <p:nvSpPr>
          <p:cNvPr id="5" name="Rectangle 2"/>
          <p:cNvSpPr>
            <a:spLocks noGrp="1" noChangeArrowheads="1"/>
          </p:cNvSpPr>
          <p:nvPr>
            <p:ph type="title"/>
          </p:nvPr>
        </p:nvSpPr>
        <p:spPr>
          <a:xfrm>
            <a:off x="2195736" y="381441"/>
            <a:ext cx="6562725" cy="1143000"/>
          </a:xfrm>
        </p:spPr>
        <p:txBody>
          <a:bodyPr/>
          <a:lstStyle/>
          <a:p>
            <a:pPr eaLnBrk="1" hangingPunct="1"/>
            <a:r>
              <a:rPr lang="en-GB" dirty="0"/>
              <a:t>Inspection Manual Changes</a:t>
            </a:r>
            <a:br>
              <a:rPr lang="en-GB" dirty="0"/>
            </a:br>
            <a:r>
              <a:rPr lang="en-GB" dirty="0"/>
              <a:t>Introduction</a:t>
            </a:r>
            <a:br>
              <a:rPr lang="en-GB" dirty="0"/>
            </a:br>
            <a:endParaRPr lang="en-GB" altLang="en-US" dirty="0"/>
          </a:p>
        </p:txBody>
      </p:sp>
      <p:pic>
        <p:nvPicPr>
          <p:cNvPr id="1026" name="Picture 2" descr="https://mattersoftesting.blog.gov.uk/wp-content/uploads/sites/19/2017/11/MOT-tester-for-roadworthiness-bl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54" y="1524442"/>
            <a:ext cx="6063311" cy="4009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132115"/>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Aft>
                <a:spcPts val="600"/>
              </a:spcAft>
              <a:buNone/>
            </a:pPr>
            <a:r>
              <a:rPr lang="en-GB" sz="3600" b="1" dirty="0">
                <a:solidFill>
                  <a:srgbClr val="006C56"/>
                </a:solidFill>
                <a:latin typeface="Arial" panose="020B0604020202020204" pitchFamily="34" charset="0"/>
                <a:ea typeface="Times New Roman" panose="02020603050405020304" pitchFamily="18" charset="0"/>
              </a:rPr>
              <a:t>Lamps, Reflectors and Electrical Equipment (Section 4)</a:t>
            </a:r>
            <a:endParaRPr lang="en-GB" sz="3600" dirty="0">
              <a:solidFill>
                <a:srgbClr val="006C56"/>
              </a:solidFill>
              <a:latin typeface="Arial" panose="020B0604020202020204" pitchFamily="34" charset="0"/>
              <a:ea typeface="Times New Roman" panose="02020603050405020304" pitchFamily="18" charset="0"/>
            </a:endParaRPr>
          </a:p>
          <a:p>
            <a:r>
              <a:rPr lang="en-GB" sz="2800" dirty="0">
                <a:solidFill>
                  <a:srgbClr val="006C56"/>
                </a:solidFill>
              </a:rPr>
              <a:t>New failures for reversing lamps </a:t>
            </a:r>
          </a:p>
          <a:p>
            <a:pPr marL="0" indent="0">
              <a:buNone/>
            </a:pPr>
            <a:r>
              <a:rPr lang="en-GB" sz="2800" dirty="0">
                <a:solidFill>
                  <a:srgbClr val="006C56"/>
                </a:solidFill>
              </a:rPr>
              <a:t>(Check from 20</a:t>
            </a:r>
            <a:r>
              <a:rPr lang="en-GB" sz="2800" baseline="30000" dirty="0">
                <a:solidFill>
                  <a:srgbClr val="006C56"/>
                </a:solidFill>
              </a:rPr>
              <a:t>th</a:t>
            </a:r>
            <a:r>
              <a:rPr lang="en-GB" sz="2800" dirty="0">
                <a:solidFill>
                  <a:srgbClr val="006C56"/>
                </a:solidFill>
              </a:rPr>
              <a:t> May onwards for all vehicles first used after 1</a:t>
            </a:r>
            <a:r>
              <a:rPr lang="en-GB" sz="2800" baseline="30000" dirty="0">
                <a:solidFill>
                  <a:srgbClr val="006C56"/>
                </a:solidFill>
              </a:rPr>
              <a:t>st</a:t>
            </a:r>
            <a:r>
              <a:rPr lang="en-GB" sz="2800" dirty="0">
                <a:solidFill>
                  <a:srgbClr val="006C56"/>
                </a:solidFill>
              </a:rPr>
              <a:t> September 2009 – one or two may be fitted but all must work – minor failure)</a:t>
            </a: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22173643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par>
                          <p:cTn id="8" fill="hold">
                            <p:stCondLst>
                              <p:cond delay="750"/>
                            </p:stCondLst>
                            <p:childTnLst>
                              <p:par>
                                <p:cTn id="9" presetID="22" presetClass="entr" presetSubtype="1" fill="hold" nodeType="afterEffect">
                                  <p:stCondLst>
                                    <p:cond delay="7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solidFill>
                  <a:srgbClr val="006C56"/>
                </a:solidFill>
                <a:latin typeface="Arial" panose="020B0604020202020204" pitchFamily="34" charset="0"/>
                <a:ea typeface="Times New Roman" panose="02020603050405020304" pitchFamily="18" charset="0"/>
              </a:rPr>
              <a:t>Lamps, Reflectors and Electrical Equipment (Section 4)</a:t>
            </a:r>
          </a:p>
          <a:p>
            <a:pPr lvl="0"/>
            <a:r>
              <a:rPr lang="en-GB" sz="2800" dirty="0">
                <a:solidFill>
                  <a:srgbClr val="006C56"/>
                </a:solidFill>
              </a:rPr>
              <a:t>New failure for light source and lamp not compatible (HID lamps fitted to halogen headlamp units)</a:t>
            </a:r>
            <a:br>
              <a:rPr lang="en-GB" sz="2800" dirty="0">
                <a:solidFill>
                  <a:srgbClr val="006C56"/>
                </a:solidFill>
              </a:rPr>
            </a:br>
            <a:endParaRPr lang="en-GB" sz="2800" dirty="0">
              <a:solidFill>
                <a:srgbClr val="006C56"/>
              </a:solidFill>
            </a:endParaRPr>
          </a:p>
          <a:p>
            <a:pPr lvl="0"/>
            <a:r>
              <a:rPr lang="en-GB" sz="2800" dirty="0">
                <a:solidFill>
                  <a:srgbClr val="006C56"/>
                </a:solidFill>
              </a:rPr>
              <a:t>Headlamp washers tested on vehicles (when fitted) first used on or after 1 September 2009</a:t>
            </a:r>
          </a:p>
          <a:p>
            <a:pPr marL="0" indent="0">
              <a:buNone/>
            </a:pPr>
            <a:endParaRPr lang="en-GB" dirty="0">
              <a:solidFill>
                <a:srgbClr val="006C56"/>
              </a:solidFill>
              <a:latin typeface="Arial" panose="020B0604020202020204" pitchFamily="34" charset="0"/>
              <a:ea typeface="Times New Roman" panose="02020603050405020304" pitchFamily="18" charset="0"/>
            </a:endParaRP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22095132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3600" b="1" dirty="0">
                <a:solidFill>
                  <a:srgbClr val="006C56"/>
                </a:solidFill>
                <a:latin typeface="Arial" panose="020B0604020202020204" pitchFamily="34" charset="0"/>
                <a:ea typeface="Times New Roman" panose="02020603050405020304" pitchFamily="18" charset="0"/>
              </a:rPr>
              <a:t>Lamps, Reflectors and Electrical Equipment (Section 4)</a:t>
            </a:r>
          </a:p>
          <a:p>
            <a:pPr lvl="0"/>
            <a:r>
              <a:rPr lang="en-GB" sz="2800" dirty="0">
                <a:solidFill>
                  <a:srgbClr val="006C56"/>
                </a:solidFill>
              </a:rPr>
              <a:t>Information added about the interaction between position lamps and other lamps. Where the role of the front position lamp is carried out by the DRL, they may dim when the rear position lamps are switched on and may extinguish when the headlamps or front fog lamps are illuminated.</a:t>
            </a: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26737079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3600" b="1" dirty="0">
                <a:solidFill>
                  <a:srgbClr val="006C56"/>
                </a:solidFill>
                <a:latin typeface="Arial" panose="020B0604020202020204" pitchFamily="34" charset="0"/>
                <a:ea typeface="Times New Roman" panose="02020603050405020304" pitchFamily="18" charset="0"/>
              </a:rPr>
              <a:t>Lamps, Reflectors and Electrical Equipment (Section 4)</a:t>
            </a:r>
          </a:p>
          <a:p>
            <a:pPr marL="0" lvl="0" indent="0">
              <a:buNone/>
            </a:pPr>
            <a:endParaRPr lang="en-GB" sz="3600" b="1" dirty="0">
              <a:solidFill>
                <a:srgbClr val="006C56"/>
              </a:solidFill>
              <a:latin typeface="Arial" panose="020B0604020202020204" pitchFamily="34" charset="0"/>
              <a:ea typeface="Times New Roman" panose="02020603050405020304" pitchFamily="18" charset="0"/>
            </a:endParaRPr>
          </a:p>
          <a:p>
            <a:pPr lvl="0">
              <a:spcAft>
                <a:spcPts val="0"/>
              </a:spcAft>
              <a:buFont typeface="Symbol" panose="05050102010706020507" pitchFamily="18" charset="2"/>
              <a:buChar char=""/>
            </a:pPr>
            <a:r>
              <a:rPr lang="en-GB" sz="2800" dirty="0">
                <a:solidFill>
                  <a:srgbClr val="006C56"/>
                </a:solidFill>
                <a:latin typeface="Arial" panose="020B0604020202020204" pitchFamily="34" charset="0"/>
                <a:ea typeface="Times New Roman" panose="02020603050405020304" pitchFamily="18" charset="0"/>
              </a:rPr>
              <a:t>Inspection of end-outline marker lamps now applies to Class 4, 5, and 7 where the vehicle width exceeds 2.1 metres</a:t>
            </a:r>
          </a:p>
          <a:p>
            <a:pPr marL="0" lvl="0" indent="0">
              <a:buNone/>
            </a:pPr>
            <a:endParaRPr lang="en-GB" sz="3600" b="1" dirty="0">
              <a:solidFill>
                <a:srgbClr val="006C56"/>
              </a:solidFill>
              <a:latin typeface="Arial" panose="020B0604020202020204" pitchFamily="34" charset="0"/>
              <a:ea typeface="Times New Roman" panose="02020603050405020304" pitchFamily="18" charset="0"/>
            </a:endParaRP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26222675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Nuisance (Section 8)</a:t>
            </a:r>
          </a:p>
          <a:p>
            <a:pPr marL="0" indent="0">
              <a:buNone/>
            </a:pPr>
            <a:endParaRPr lang="en-GB" sz="3600" b="1" dirty="0">
              <a:solidFill>
                <a:srgbClr val="006C56"/>
              </a:solidFill>
            </a:endParaRPr>
          </a:p>
          <a:p>
            <a:pPr marL="0" indent="0">
              <a:buNone/>
            </a:pPr>
            <a:r>
              <a:rPr lang="en-GB" dirty="0"/>
              <a:t>‘</a:t>
            </a:r>
            <a:r>
              <a:rPr lang="en-GB" dirty="0">
                <a:solidFill>
                  <a:srgbClr val="006C56"/>
                </a:solidFill>
              </a:rPr>
              <a:t>Nuisance’ is a new section that includes;</a:t>
            </a:r>
          </a:p>
          <a:p>
            <a:pPr lvl="0"/>
            <a:r>
              <a:rPr lang="en-GB" dirty="0">
                <a:solidFill>
                  <a:srgbClr val="006C56"/>
                </a:solidFill>
              </a:rPr>
              <a:t>Noise</a:t>
            </a:r>
          </a:p>
          <a:p>
            <a:pPr lvl="0"/>
            <a:r>
              <a:rPr lang="en-GB" dirty="0">
                <a:solidFill>
                  <a:srgbClr val="006C56"/>
                </a:solidFill>
              </a:rPr>
              <a:t>Exhaust emissions</a:t>
            </a:r>
          </a:p>
          <a:p>
            <a:pPr lvl="0"/>
            <a:r>
              <a:rPr lang="en-GB" dirty="0">
                <a:solidFill>
                  <a:srgbClr val="006C56"/>
                </a:solidFill>
              </a:rPr>
              <a:t>Fluid leaks</a:t>
            </a:r>
          </a:p>
          <a:p>
            <a:pPr marL="0" indent="0">
              <a:buNone/>
            </a:pPr>
            <a:endParaRPr lang="en-GB" sz="3600" b="1"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19906810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000"/>
                                        <p:tgtEl>
                                          <p:spTgt spid="3">
                                            <p:txEl>
                                              <p:pRg st="3" end="3"/>
                                            </p:txEl>
                                          </p:spTgt>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left)">
                                      <p:cBhvr>
                                        <p:cTn id="11" dur="750"/>
                                        <p:tgtEl>
                                          <p:spTgt spid="3">
                                            <p:txEl>
                                              <p:pRg st="4" end="4"/>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Noise</a:t>
            </a:r>
          </a:p>
          <a:p>
            <a:pPr marL="0" indent="0">
              <a:buNone/>
            </a:pPr>
            <a:endParaRPr lang="en-GB" sz="3600" b="1" dirty="0">
              <a:solidFill>
                <a:srgbClr val="006C56"/>
              </a:solidFill>
            </a:endParaRPr>
          </a:p>
          <a:p>
            <a:r>
              <a:rPr lang="en-GB" sz="2800" dirty="0">
                <a:solidFill>
                  <a:srgbClr val="006C56"/>
                </a:solidFill>
              </a:rPr>
              <a:t>Subjective assessment of noise (as before)</a:t>
            </a:r>
          </a:p>
          <a:p>
            <a:r>
              <a:rPr lang="en-GB" sz="2800" dirty="0">
                <a:solidFill>
                  <a:srgbClr val="006C56"/>
                </a:solidFill>
              </a:rPr>
              <a:t>A new term ‘noise suppression’ refers to silencers and under bonnet noise deadening material fitted as original equipment (not applicable to Class 3 vehicle). If these are insecure, they are major defects or dangerous defects if likely to become detached.</a:t>
            </a:r>
          </a:p>
          <a:p>
            <a:endParaRPr lang="en-GB"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20415691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Spark Ignition (petrol &amp; gas)</a:t>
            </a:r>
          </a:p>
          <a:p>
            <a:pPr marL="0" indent="0">
              <a:buNone/>
            </a:pPr>
            <a:endParaRPr lang="en-GB" sz="3600" b="1" dirty="0">
              <a:solidFill>
                <a:srgbClr val="006C56"/>
              </a:solidFill>
            </a:endParaRPr>
          </a:p>
          <a:p>
            <a:pPr marL="0" indent="0">
              <a:buNone/>
            </a:pPr>
            <a:r>
              <a:rPr lang="en-GB" b="1" dirty="0">
                <a:solidFill>
                  <a:srgbClr val="006C56"/>
                </a:solidFill>
              </a:rPr>
              <a:t>New fail</a:t>
            </a:r>
            <a:r>
              <a:rPr lang="en-GB" dirty="0">
                <a:solidFill>
                  <a:srgbClr val="006C56"/>
                </a:solidFill>
              </a:rPr>
              <a:t>:- Any emission control equipment fitted by the manufacturer is missing, obviously modified or obviously defective is a major fail, as is an induction leak that could affect emission levels.</a:t>
            </a:r>
          </a:p>
          <a:p>
            <a:pPr marL="0" indent="0">
              <a:buNone/>
            </a:pPr>
            <a:endParaRPr lang="en-GB" sz="3600" b="1"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4792614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Spark Ignition (petrol &amp; gas)</a:t>
            </a:r>
          </a:p>
          <a:p>
            <a:r>
              <a:rPr lang="en-GB" dirty="0">
                <a:solidFill>
                  <a:srgbClr val="006C56"/>
                </a:solidFill>
              </a:rPr>
              <a:t>Emission levels remain unchanged for spark ignition engines </a:t>
            </a:r>
          </a:p>
          <a:p>
            <a:endParaRPr lang="en-GB" dirty="0">
              <a:solidFill>
                <a:srgbClr val="006C56"/>
              </a:solidFill>
            </a:endParaRPr>
          </a:p>
          <a:p>
            <a:pPr marL="0" indent="0">
              <a:buNone/>
            </a:pPr>
            <a:r>
              <a:rPr lang="en-GB" dirty="0">
                <a:solidFill>
                  <a:srgbClr val="006C56"/>
                </a:solidFill>
              </a:rPr>
              <a:t>New Change:-</a:t>
            </a:r>
          </a:p>
          <a:p>
            <a:r>
              <a:rPr lang="en-GB" dirty="0">
                <a:solidFill>
                  <a:srgbClr val="006C56"/>
                </a:solidFill>
              </a:rPr>
              <a:t>A check of the Engine Malfunction Indicator Lamp (MIL) is required.</a:t>
            </a:r>
          </a:p>
          <a:p>
            <a:endParaRPr lang="en-GB" dirty="0">
              <a:solidFill>
                <a:srgbClr val="006C56"/>
              </a:solidFill>
            </a:endParaRPr>
          </a:p>
        </p:txBody>
      </p:sp>
      <p:pic>
        <p:nvPicPr>
          <p:cNvPr id="1026" name="Picture 2" descr="http://www.autocarecoverage.com/wp-content/uploads/2015/06/Check-Engine-Ligh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00" t="5619" r="12000" b="6740"/>
          <a:stretch/>
        </p:blipFill>
        <p:spPr bwMode="auto">
          <a:xfrm>
            <a:off x="7343912" y="4581128"/>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30829547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750"/>
                                        <p:tgtEl>
                                          <p:spTgt spid="3">
                                            <p:txEl>
                                              <p:pRg st="3" end="3"/>
                                            </p:txEl>
                                          </p:spTgt>
                                        </p:tgtEl>
                                      </p:cBhvr>
                                    </p:animEffect>
                                  </p:childTnLst>
                                </p:cTn>
                              </p:par>
                            </p:childTnLst>
                          </p:cTn>
                        </p:par>
                        <p:par>
                          <p:cTn id="13" fill="hold">
                            <p:stCondLst>
                              <p:cond delay="750"/>
                            </p:stCondLst>
                            <p:childTnLst>
                              <p:par>
                                <p:cTn id="14" presetID="22" presetClass="entr" presetSubtype="1"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up)">
                                      <p:cBhvr>
                                        <p:cTn id="16" dur="1000"/>
                                        <p:tgtEl>
                                          <p:spTgt spid="3">
                                            <p:txEl>
                                              <p:pRg st="4" end="4"/>
                                            </p:txEl>
                                          </p:spTgt>
                                        </p:tgtEl>
                                      </p:cBhvr>
                                    </p:animEffect>
                                  </p:childTnLst>
                                </p:cTn>
                              </p:par>
                            </p:childTnLst>
                          </p:cTn>
                        </p:par>
                        <p:par>
                          <p:cTn id="17" fill="hold">
                            <p:stCondLst>
                              <p:cond delay="1750"/>
                            </p:stCondLst>
                            <p:childTnLst>
                              <p:par>
                                <p:cTn id="18" presetID="4" presetClass="entr" presetSubtype="32"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ox(out)">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Compression Ignition (Diesel)</a:t>
            </a:r>
            <a:br>
              <a:rPr lang="en-GB" sz="3600" b="1" dirty="0">
                <a:solidFill>
                  <a:srgbClr val="006C56"/>
                </a:solidFill>
              </a:rPr>
            </a:br>
            <a:endParaRPr lang="en-GB" sz="3600" b="1" dirty="0">
              <a:solidFill>
                <a:srgbClr val="006C56"/>
              </a:solidFill>
            </a:endParaRPr>
          </a:p>
          <a:p>
            <a:r>
              <a:rPr lang="en-GB" sz="2800" dirty="0">
                <a:solidFill>
                  <a:srgbClr val="006C56"/>
                </a:solidFill>
              </a:rPr>
              <a:t>As with spark ignition, any Diesel Particulate Filters (DPF), Oxidation Catalyst or Selective Catalyst Reduction (SCR) valve that have been removed, obviously modified or defective will be a major fail</a:t>
            </a:r>
            <a:endParaRPr lang="en-GB" sz="2800" b="1"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4924562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Compression Ignition (Diesel)</a:t>
            </a:r>
            <a:br>
              <a:rPr lang="en-GB" sz="3600" b="1" dirty="0">
                <a:solidFill>
                  <a:srgbClr val="006C56"/>
                </a:solidFill>
              </a:rPr>
            </a:br>
            <a:endParaRPr lang="en-GB" sz="3600" b="1" dirty="0">
              <a:solidFill>
                <a:srgbClr val="006C56"/>
              </a:solidFill>
            </a:endParaRPr>
          </a:p>
          <a:p>
            <a:r>
              <a:rPr lang="en-GB" sz="2800" dirty="0">
                <a:solidFill>
                  <a:srgbClr val="006C56"/>
                </a:solidFill>
              </a:rPr>
              <a:t>There is </a:t>
            </a:r>
            <a:r>
              <a:rPr lang="en-GB" sz="2800" b="1" dirty="0">
                <a:solidFill>
                  <a:srgbClr val="006C56"/>
                </a:solidFill>
              </a:rPr>
              <a:t>no</a:t>
            </a:r>
            <a:r>
              <a:rPr lang="en-GB" sz="2800" dirty="0">
                <a:solidFill>
                  <a:srgbClr val="006C56"/>
                </a:solidFill>
              </a:rPr>
              <a:t> ‘fast pass’ although if after the first acceleration, the smoke level displayed on the meter is equal to, or less than the limit for the vehicle, the vehicle has passed the opacity test and a pass result will be displayed on the meter</a:t>
            </a:r>
            <a:endParaRPr lang="en-GB" dirty="0"/>
          </a:p>
          <a:p>
            <a:pPr marL="0" indent="0">
              <a:buNone/>
            </a:pPr>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9430667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solidFill>
                  <a:srgbClr val="006C56"/>
                </a:solidFill>
              </a:rPr>
              <a:t>The manual as we know it will no longer exist</a:t>
            </a:r>
          </a:p>
          <a:p>
            <a:r>
              <a:rPr lang="en-GB" dirty="0">
                <a:solidFill>
                  <a:srgbClr val="006C56"/>
                </a:solidFill>
              </a:rPr>
              <a:t>The manual will be an online web service</a:t>
            </a:r>
          </a:p>
          <a:p>
            <a:r>
              <a:rPr lang="en-GB" dirty="0">
                <a:solidFill>
                  <a:srgbClr val="006C56"/>
                </a:solidFill>
              </a:rPr>
              <a:t>The sequence has changed and there are more sections</a:t>
            </a:r>
          </a:p>
          <a:p>
            <a:endParaRPr lang="en-GB" dirty="0"/>
          </a:p>
        </p:txBody>
      </p:sp>
      <p:sp>
        <p:nvSpPr>
          <p:cNvPr id="5" name="Rectangle 2"/>
          <p:cNvSpPr txBox="1">
            <a:spLocks noChangeArrowheads="1"/>
          </p:cNvSpPr>
          <p:nvPr/>
        </p:nvSpPr>
        <p:spPr bwMode="auto">
          <a:xfrm>
            <a:off x="2195736" y="381441"/>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11328814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Compression Ignition (Diesel)</a:t>
            </a:r>
          </a:p>
          <a:p>
            <a:r>
              <a:rPr lang="en-GB" b="1" dirty="0">
                <a:solidFill>
                  <a:srgbClr val="006C56"/>
                </a:solidFill>
              </a:rPr>
              <a:t>Pre 1980 vehicles</a:t>
            </a:r>
            <a:r>
              <a:rPr lang="en-GB" dirty="0">
                <a:solidFill>
                  <a:srgbClr val="006C56"/>
                </a:solidFill>
              </a:rPr>
              <a:t> – a visual check (see manual for details on how to perform this)</a:t>
            </a:r>
          </a:p>
          <a:p>
            <a:pPr marL="0" indent="0">
              <a:buNone/>
            </a:pPr>
            <a:r>
              <a:rPr lang="en-GB" dirty="0">
                <a:solidFill>
                  <a:srgbClr val="006C56"/>
                </a:solidFill>
              </a:rPr>
              <a:t> </a:t>
            </a:r>
          </a:p>
          <a:p>
            <a:r>
              <a:rPr lang="en-GB" b="1" dirty="0">
                <a:solidFill>
                  <a:srgbClr val="006C56"/>
                </a:solidFill>
              </a:rPr>
              <a:t>Post 1980 vehicles</a:t>
            </a:r>
            <a:r>
              <a:rPr lang="en-GB" dirty="0">
                <a:solidFill>
                  <a:srgbClr val="006C56"/>
                </a:solidFill>
              </a:rPr>
              <a:t> - first used after 1980, check the emission level on the </a:t>
            </a:r>
            <a:r>
              <a:rPr lang="en-GB" b="1" u="sng" dirty="0">
                <a:solidFill>
                  <a:srgbClr val="006C56"/>
                </a:solidFill>
              </a:rPr>
              <a:t>manufacturer’s plate</a:t>
            </a:r>
            <a:r>
              <a:rPr lang="en-GB" dirty="0">
                <a:solidFill>
                  <a:srgbClr val="006C56"/>
                </a:solidFill>
              </a:rPr>
              <a:t> (if it is shown) for example 0.8 and use this value.</a:t>
            </a:r>
          </a:p>
          <a:p>
            <a:pPr marL="0" indent="0">
              <a:buNone/>
            </a:pPr>
            <a:endParaRPr lang="en-GB" sz="3600"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9317731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63272" cy="4525963"/>
          </a:xfrm>
        </p:spPr>
        <p:txBody>
          <a:bodyPr/>
          <a:lstStyle/>
          <a:p>
            <a:pPr marL="0" indent="0">
              <a:buNone/>
            </a:pPr>
            <a:r>
              <a:rPr lang="en-GB" sz="3600" b="1" dirty="0">
                <a:solidFill>
                  <a:srgbClr val="006C56"/>
                </a:solidFill>
              </a:rPr>
              <a:t>Compression Ignition (Diesel)</a:t>
            </a:r>
          </a:p>
          <a:p>
            <a:pPr marL="0" indent="0">
              <a:buNone/>
            </a:pPr>
            <a:r>
              <a:rPr lang="en-GB" dirty="0">
                <a:solidFill>
                  <a:srgbClr val="006C56"/>
                </a:solidFill>
              </a:rPr>
              <a:t>If the plate does not include the emission level, then for any vehicle first used before 1</a:t>
            </a:r>
            <a:r>
              <a:rPr lang="en-GB" baseline="30000" dirty="0">
                <a:solidFill>
                  <a:srgbClr val="006C56"/>
                </a:solidFill>
              </a:rPr>
              <a:t>st</a:t>
            </a:r>
            <a:r>
              <a:rPr lang="en-GB" dirty="0">
                <a:solidFill>
                  <a:srgbClr val="006C56"/>
                </a:solidFill>
              </a:rPr>
              <a:t> July 2008, (and after 1980); </a:t>
            </a:r>
            <a:br>
              <a:rPr lang="en-GB" dirty="0">
                <a:solidFill>
                  <a:srgbClr val="006C56"/>
                </a:solidFill>
              </a:rPr>
            </a:br>
            <a:endParaRPr lang="en-GB" dirty="0">
              <a:solidFill>
                <a:srgbClr val="006C56"/>
              </a:solidFill>
            </a:endParaRPr>
          </a:p>
          <a:p>
            <a:pPr lvl="0"/>
            <a:r>
              <a:rPr lang="en-GB" dirty="0">
                <a:solidFill>
                  <a:srgbClr val="006C56"/>
                </a:solidFill>
              </a:rPr>
              <a:t>for non-turbocharged engines, not more than 2.5m</a:t>
            </a:r>
            <a:r>
              <a:rPr lang="en-GB" baseline="30000" dirty="0">
                <a:solidFill>
                  <a:srgbClr val="006C56"/>
                </a:solidFill>
              </a:rPr>
              <a:t>-1</a:t>
            </a:r>
            <a:r>
              <a:rPr lang="en-GB" dirty="0">
                <a:solidFill>
                  <a:srgbClr val="006C56"/>
                </a:solidFill>
              </a:rPr>
              <a:t>  </a:t>
            </a:r>
          </a:p>
          <a:p>
            <a:pPr lvl="0"/>
            <a:r>
              <a:rPr lang="en-GB" dirty="0">
                <a:solidFill>
                  <a:srgbClr val="006C56"/>
                </a:solidFill>
              </a:rPr>
              <a:t>and for turbocharged, not more than 3.0m</a:t>
            </a:r>
            <a:r>
              <a:rPr lang="en-GB" baseline="30000" dirty="0">
                <a:solidFill>
                  <a:srgbClr val="006C56"/>
                </a:solidFill>
              </a:rPr>
              <a:t>-1</a:t>
            </a:r>
            <a:endParaRPr lang="en-GB" dirty="0">
              <a:solidFill>
                <a:srgbClr val="006C56"/>
              </a:solidFill>
            </a:endParaRP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6384438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750"/>
                                        <p:tgtEl>
                                          <p:spTgt spid="3">
                                            <p:txEl>
                                              <p:pRg st="2" end="2"/>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Compression Ignition (Diesel)</a:t>
            </a:r>
          </a:p>
          <a:p>
            <a:r>
              <a:rPr lang="en-GB" sz="2800" dirty="0">
                <a:solidFill>
                  <a:srgbClr val="006C56"/>
                </a:solidFill>
              </a:rPr>
              <a:t>For vehicles first used on or after 1 July 2008 (non-turbocharged or turbocharged), </a:t>
            </a:r>
          </a:p>
          <a:p>
            <a:pPr marL="0" indent="0">
              <a:buNone/>
            </a:pPr>
            <a:r>
              <a:rPr lang="en-GB" sz="2800" dirty="0">
                <a:solidFill>
                  <a:srgbClr val="006C56"/>
                </a:solidFill>
              </a:rPr>
              <a:t> -not more than 1.5m</a:t>
            </a:r>
            <a:r>
              <a:rPr lang="en-GB" sz="2800" baseline="30000" dirty="0">
                <a:solidFill>
                  <a:srgbClr val="006C56"/>
                </a:solidFill>
              </a:rPr>
              <a:t>-1</a:t>
            </a:r>
            <a:r>
              <a:rPr lang="en-GB" sz="2800" dirty="0">
                <a:solidFill>
                  <a:srgbClr val="006C56"/>
                </a:solidFill>
              </a:rPr>
              <a:t>  </a:t>
            </a:r>
          </a:p>
          <a:p>
            <a:r>
              <a:rPr lang="en-GB" sz="2800" dirty="0">
                <a:solidFill>
                  <a:srgbClr val="006C56"/>
                </a:solidFill>
              </a:rPr>
              <a:t>For vehicles first used on or after 1 January 2014 (non-turbocharged or turbocharged) - not more than 0.7m</a:t>
            </a:r>
            <a:r>
              <a:rPr lang="en-GB" sz="2800" baseline="30000" dirty="0">
                <a:solidFill>
                  <a:srgbClr val="006C56"/>
                </a:solidFill>
              </a:rPr>
              <a:t>-1</a:t>
            </a:r>
            <a:r>
              <a:rPr lang="en-GB" sz="2800" dirty="0">
                <a:solidFill>
                  <a:srgbClr val="006C56"/>
                </a:solidFill>
              </a:rPr>
              <a:t> </a:t>
            </a:r>
          </a:p>
          <a:p>
            <a:pPr marL="0" indent="0">
              <a:buNone/>
            </a:pPr>
            <a:r>
              <a:rPr lang="en-GB" sz="2800" dirty="0">
                <a:solidFill>
                  <a:srgbClr val="006C56"/>
                </a:solidFill>
              </a:rPr>
              <a:t>(remember that in all cases post 1980, the plate value must be used if available)</a:t>
            </a:r>
          </a:p>
        </p:txBody>
      </p:sp>
      <p:sp>
        <p:nvSpPr>
          <p:cNvPr id="7"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33236219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75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75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87000"/>
          </a:schemeClr>
        </a:solidFill>
        <a:effectLst/>
      </p:bgPr>
    </p:bg>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731" y="1556792"/>
            <a:ext cx="8434203" cy="4680519"/>
          </a:xfrm>
        </p:spPr>
      </p:pic>
    </p:spTree>
    <p:extLst>
      <p:ext uri="{BB962C8B-B14F-4D97-AF65-F5344CB8AC3E}">
        <p14:creationId xmlns:p14="http://schemas.microsoft.com/office/powerpoint/2010/main" val="2082158723"/>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3600" b="1" dirty="0">
                <a:solidFill>
                  <a:srgbClr val="006C56"/>
                </a:solidFill>
              </a:rPr>
              <a:t>Compression Ignition (Diesel)</a:t>
            </a:r>
            <a:br>
              <a:rPr lang="en-GB" sz="3600" b="1" dirty="0">
                <a:solidFill>
                  <a:srgbClr val="006C56"/>
                </a:solidFill>
              </a:rPr>
            </a:br>
            <a:endParaRPr lang="en-GB" sz="3600" b="1" dirty="0">
              <a:solidFill>
                <a:srgbClr val="006C56"/>
              </a:solidFill>
            </a:endParaRPr>
          </a:p>
          <a:p>
            <a:r>
              <a:rPr lang="en-GB" dirty="0">
                <a:solidFill>
                  <a:srgbClr val="006C56"/>
                </a:solidFill>
              </a:rPr>
              <a:t>If the vehicle is fitted with a DPF and emits smoke of any colour, this is a major defect</a:t>
            </a:r>
          </a:p>
          <a:p>
            <a:r>
              <a:rPr lang="en-GB" dirty="0">
                <a:solidFill>
                  <a:srgbClr val="006C56"/>
                </a:solidFill>
              </a:rPr>
              <a:t>As with petrol engines, the MIL is now part of the test and will be a major defect if it is inoperative or indicates a malfunction</a:t>
            </a:r>
          </a:p>
          <a:p>
            <a:endParaRPr lang="en-GB" dirty="0"/>
          </a:p>
        </p:txBody>
      </p:sp>
      <p:pic>
        <p:nvPicPr>
          <p:cNvPr id="7" name="Picture 2" descr="http://www.autocarecoverage.com/wp-content/uploads/2015/06/Check-Engine-Ligh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00" t="5619" r="12000" b="6740"/>
          <a:stretch/>
        </p:blipFill>
        <p:spPr bwMode="auto">
          <a:xfrm>
            <a:off x="7524328" y="5373216"/>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32216028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750"/>
                                        <p:tgtEl>
                                          <p:spTgt spid="3">
                                            <p:txEl>
                                              <p:pRg st="2" end="2"/>
                                            </p:txEl>
                                          </p:spTgt>
                                        </p:tgtEl>
                                      </p:cBhvr>
                                    </p:animEffect>
                                  </p:childTnLst>
                                </p:cTn>
                              </p:par>
                            </p:childTnLst>
                          </p:cTn>
                        </p:par>
                        <p:par>
                          <p:cTn id="13" fill="hold">
                            <p:stCondLst>
                              <p:cond delay="750"/>
                            </p:stCondLst>
                            <p:childTnLst>
                              <p:par>
                                <p:cTn id="14" presetID="4" presetClass="entr" presetSubtype="3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Fluid Leaks</a:t>
            </a:r>
          </a:p>
          <a:p>
            <a:r>
              <a:rPr lang="en-GB" sz="2400" dirty="0">
                <a:solidFill>
                  <a:srgbClr val="006C56"/>
                </a:solidFill>
              </a:rPr>
              <a:t>A new section that covers all leaks but excludes engine coolant, screen wash and Selective Catalyst Reduction (SCR) fluid.</a:t>
            </a:r>
          </a:p>
          <a:p>
            <a:r>
              <a:rPr lang="en-GB" sz="2400" dirty="0">
                <a:solidFill>
                  <a:srgbClr val="006C56"/>
                </a:solidFill>
              </a:rPr>
              <a:t>Note: Many sections of the manual have their own defect categorisation for leaks, e.g. Power Steering.</a:t>
            </a:r>
          </a:p>
          <a:p>
            <a:r>
              <a:rPr lang="en-GB" sz="2400" dirty="0">
                <a:solidFill>
                  <a:srgbClr val="006C56"/>
                </a:solidFill>
              </a:rPr>
              <a:t>Leaks are considered excessive if they deposit more than a 75mm diameter pool in 5 minutes (collectively). For leaks to fail, they must pose an environmental threat, so discharges from air conditioning units (water) would not be included.</a:t>
            </a: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16280195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Visibility &amp; Other equipment</a:t>
            </a:r>
            <a:endParaRPr lang="en-GB" sz="3600" dirty="0">
              <a:solidFill>
                <a:srgbClr val="006C56"/>
              </a:solidFill>
            </a:endParaRPr>
          </a:p>
          <a:p>
            <a:pPr marL="0" indent="0">
              <a:buNone/>
            </a:pPr>
            <a:r>
              <a:rPr lang="en-GB" sz="2800" dirty="0">
                <a:solidFill>
                  <a:srgbClr val="006C56"/>
                </a:solidFill>
              </a:rPr>
              <a:t>The field of vision from the driver’s seat has been clarified</a:t>
            </a:r>
          </a:p>
          <a:p>
            <a:pPr marL="0" indent="0">
              <a:buNone/>
            </a:pPr>
            <a:r>
              <a:rPr lang="en-GB" sz="2800" i="1" dirty="0">
                <a:solidFill>
                  <a:srgbClr val="006C56"/>
                </a:solidFill>
              </a:rPr>
              <a:t>“The driver’s field of vision through the windscreen and front side windows must be assessed from the driver’s seat and rejection is only justified if the driver’s view is materially affected. If it only affects the driver’s view of the sky or the bonnet then it does not justify rejection.”</a:t>
            </a:r>
            <a:endParaRPr lang="en-GB" sz="2800" dirty="0">
              <a:solidFill>
                <a:srgbClr val="006C56"/>
              </a:solidFill>
            </a:endParaRPr>
          </a:p>
          <a:p>
            <a:pPr marL="0" indent="0">
              <a:buNone/>
            </a:pPr>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17225747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par>
                          <p:cTn id="8" fill="hold">
                            <p:stCondLst>
                              <p:cond delay="750"/>
                            </p:stCondLst>
                            <p:childTnLst>
                              <p:par>
                                <p:cTn id="9" presetID="22" presetClass="entr" presetSubtype="1"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3600" b="1" dirty="0">
                <a:solidFill>
                  <a:srgbClr val="006C56"/>
                </a:solidFill>
              </a:rPr>
              <a:t>Visibility &amp; Other equipment</a:t>
            </a:r>
            <a:endParaRPr lang="en-GB" sz="3600" dirty="0">
              <a:solidFill>
                <a:srgbClr val="006C56"/>
              </a:solidFill>
            </a:endParaRPr>
          </a:p>
          <a:p>
            <a:r>
              <a:rPr lang="en-GB" dirty="0">
                <a:solidFill>
                  <a:srgbClr val="006C56"/>
                </a:solidFill>
              </a:rPr>
              <a:t>“you are not required to speculate on the effects on tall or short drivers”</a:t>
            </a:r>
          </a:p>
          <a:p>
            <a:r>
              <a:rPr lang="en-GB" dirty="0">
                <a:solidFill>
                  <a:srgbClr val="006C56"/>
                </a:solidFill>
              </a:rPr>
              <a:t>The view of the exterior mirrors is also included but not the view through the mirrors, which has its own criteria.</a:t>
            </a:r>
          </a:p>
          <a:p>
            <a:r>
              <a:rPr lang="en-GB" dirty="0">
                <a:solidFill>
                  <a:srgbClr val="006C56"/>
                </a:solidFill>
              </a:rPr>
              <a:t>A wiper blade missing or obviously not cleaning the windscreen is a major defect</a:t>
            </a: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20713872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3600" b="1" dirty="0">
                <a:solidFill>
                  <a:srgbClr val="006C56"/>
                </a:solidFill>
              </a:rPr>
              <a:t>Visibility &amp; Other equipment</a:t>
            </a:r>
            <a:endParaRPr lang="en-GB" sz="3600" dirty="0">
              <a:solidFill>
                <a:srgbClr val="006C56"/>
              </a:solidFill>
            </a:endParaRPr>
          </a:p>
          <a:p>
            <a:r>
              <a:rPr lang="en-GB" sz="2800" dirty="0">
                <a:solidFill>
                  <a:srgbClr val="006C56"/>
                </a:solidFill>
              </a:rPr>
              <a:t>A wiper blade missing or obviously not cleaning the windscreen is a major defect</a:t>
            </a:r>
          </a:p>
          <a:p>
            <a:r>
              <a:rPr lang="en-GB" sz="2800" dirty="0">
                <a:solidFill>
                  <a:srgbClr val="006C56"/>
                </a:solidFill>
              </a:rPr>
              <a:t> A new failure for excessively tinted glass (including side window when affecting view of obligatory external mirror)</a:t>
            </a:r>
          </a:p>
          <a:p>
            <a:r>
              <a:rPr lang="en-GB" sz="2800" dirty="0">
                <a:solidFill>
                  <a:srgbClr val="006C56"/>
                </a:solidFill>
              </a:rPr>
              <a:t>Class 5 glazing now only applies to vehicles first used from 1 June 1978 and no longer applies to interior doors or panels</a:t>
            </a:r>
          </a:p>
          <a:p>
            <a:endParaRPr lang="en-GB" dirty="0">
              <a:solidFill>
                <a:srgbClr val="006C56"/>
              </a:solidFill>
            </a:endParaRP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14311970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750"/>
                                        <p:tgtEl>
                                          <p:spTgt spid="3">
                                            <p:txEl>
                                              <p:pRg st="2" end="2"/>
                                            </p:txEl>
                                          </p:spTgt>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Other Equipment</a:t>
            </a:r>
          </a:p>
          <a:p>
            <a:pPr lvl="0"/>
            <a:r>
              <a:rPr lang="en-GB" dirty="0">
                <a:solidFill>
                  <a:srgbClr val="006C56"/>
                </a:solidFill>
              </a:rPr>
              <a:t>New failure for seat belt not functioning as intended or incorrect type</a:t>
            </a:r>
          </a:p>
          <a:p>
            <a:pPr lvl="0"/>
            <a:r>
              <a:rPr lang="en-GB" dirty="0">
                <a:solidFill>
                  <a:srgbClr val="006C56"/>
                </a:solidFill>
              </a:rPr>
              <a:t>Speedometer; Speedometer operation is not normally checked unless a road test is required – </a:t>
            </a:r>
            <a:r>
              <a:rPr lang="en-GB" dirty="0" err="1">
                <a:solidFill>
                  <a:srgbClr val="006C56"/>
                </a:solidFill>
              </a:rPr>
              <a:t>eg</a:t>
            </a:r>
            <a:r>
              <a:rPr lang="en-GB" dirty="0">
                <a:solidFill>
                  <a:srgbClr val="006C56"/>
                </a:solidFill>
              </a:rPr>
              <a:t> </a:t>
            </a:r>
            <a:r>
              <a:rPr lang="en-GB" dirty="0" err="1">
                <a:solidFill>
                  <a:srgbClr val="006C56"/>
                </a:solidFill>
              </a:rPr>
              <a:t>decelerometer</a:t>
            </a:r>
            <a:r>
              <a:rPr lang="en-GB" dirty="0">
                <a:solidFill>
                  <a:srgbClr val="006C56"/>
                </a:solidFill>
              </a:rPr>
              <a:t> test. In this instance, the speedo operation must be checked and if not working, is a major defect</a:t>
            </a:r>
          </a:p>
          <a:p>
            <a:pPr marL="0" indent="0">
              <a:buNone/>
            </a:pPr>
            <a:endParaRPr lang="en-GB" sz="3600" b="1"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20398788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67544" y="1600200"/>
            <a:ext cx="8676456" cy="4525963"/>
          </a:xfrm>
        </p:spPr>
        <p:txBody>
          <a:bodyPr/>
          <a:lstStyle/>
          <a:p>
            <a:r>
              <a:rPr lang="en-GB" sz="3000" b="1" dirty="0">
                <a:solidFill>
                  <a:srgbClr val="006C56"/>
                </a:solidFill>
              </a:rPr>
              <a:t>Section 0</a:t>
            </a:r>
            <a:r>
              <a:rPr lang="en-GB" sz="3000" dirty="0">
                <a:solidFill>
                  <a:srgbClr val="006C56"/>
                </a:solidFill>
              </a:rPr>
              <a:t>; Identification of the vehicle (Number plates and VIN)</a:t>
            </a:r>
          </a:p>
          <a:p>
            <a:r>
              <a:rPr lang="en-GB" sz="3000" b="1" dirty="0">
                <a:solidFill>
                  <a:srgbClr val="006C56"/>
                </a:solidFill>
              </a:rPr>
              <a:t>Section 1</a:t>
            </a:r>
            <a:r>
              <a:rPr lang="en-GB" sz="3000" dirty="0">
                <a:solidFill>
                  <a:srgbClr val="006C56"/>
                </a:solidFill>
              </a:rPr>
              <a:t>; Brakes</a:t>
            </a:r>
          </a:p>
          <a:p>
            <a:r>
              <a:rPr lang="en-GB" sz="3000" b="1" dirty="0">
                <a:solidFill>
                  <a:srgbClr val="006C56"/>
                </a:solidFill>
              </a:rPr>
              <a:t>Section 2</a:t>
            </a:r>
            <a:r>
              <a:rPr lang="en-GB" sz="3000" dirty="0">
                <a:solidFill>
                  <a:srgbClr val="006C56"/>
                </a:solidFill>
              </a:rPr>
              <a:t>; Steering</a:t>
            </a:r>
          </a:p>
          <a:p>
            <a:r>
              <a:rPr lang="en-GB" sz="3000" b="1" dirty="0">
                <a:solidFill>
                  <a:srgbClr val="006C56"/>
                </a:solidFill>
              </a:rPr>
              <a:t>Section 3</a:t>
            </a:r>
            <a:r>
              <a:rPr lang="en-GB" sz="3000" dirty="0">
                <a:solidFill>
                  <a:srgbClr val="006C56"/>
                </a:solidFill>
              </a:rPr>
              <a:t>; Visibility</a:t>
            </a:r>
          </a:p>
          <a:p>
            <a:r>
              <a:rPr lang="en-GB" sz="3000" b="1" dirty="0">
                <a:solidFill>
                  <a:srgbClr val="006C56"/>
                </a:solidFill>
              </a:rPr>
              <a:t>Section 4</a:t>
            </a:r>
            <a:r>
              <a:rPr lang="en-GB" sz="3000" dirty="0">
                <a:solidFill>
                  <a:srgbClr val="006C56"/>
                </a:solidFill>
              </a:rPr>
              <a:t>; Lamps, reflectors and electrical equipment</a:t>
            </a:r>
          </a:p>
          <a:p>
            <a:r>
              <a:rPr lang="en-GB" sz="3000" b="1" dirty="0">
                <a:solidFill>
                  <a:srgbClr val="006C56"/>
                </a:solidFill>
              </a:rPr>
              <a:t>Section 5</a:t>
            </a:r>
            <a:r>
              <a:rPr lang="en-GB" sz="3000" dirty="0">
                <a:solidFill>
                  <a:srgbClr val="006C56"/>
                </a:solidFill>
              </a:rPr>
              <a:t>; Axles, wheels, tyres and suspension</a:t>
            </a:r>
          </a:p>
          <a:p>
            <a:endParaRPr lang="en-GB" sz="3000" dirty="0"/>
          </a:p>
        </p:txBody>
      </p:sp>
      <p:sp>
        <p:nvSpPr>
          <p:cNvPr id="5" name="Rectangle 2"/>
          <p:cNvSpPr txBox="1">
            <a:spLocks noChangeArrowheads="1"/>
          </p:cNvSpPr>
          <p:nvPr/>
        </p:nvSpPr>
        <p:spPr bwMode="auto">
          <a:xfrm>
            <a:off x="2185739" y="381441"/>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212441355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67544" y="1600200"/>
            <a:ext cx="9144000" cy="63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000" b="1" dirty="0">
                <a:solidFill>
                  <a:srgbClr val="006C56"/>
                </a:solidFill>
              </a:rPr>
              <a:t>Section 6</a:t>
            </a:r>
            <a:r>
              <a:rPr lang="en-GB" sz="3000" dirty="0">
                <a:solidFill>
                  <a:srgbClr val="006C56"/>
                </a:solidFill>
              </a:rPr>
              <a:t>; Body, structure and equipment</a:t>
            </a:r>
          </a:p>
          <a:p>
            <a:r>
              <a:rPr lang="en-GB" sz="3000" b="1" dirty="0">
                <a:solidFill>
                  <a:srgbClr val="006C56"/>
                </a:solidFill>
              </a:rPr>
              <a:t>Section 7</a:t>
            </a:r>
            <a:r>
              <a:rPr lang="en-GB" sz="3000" dirty="0">
                <a:solidFill>
                  <a:srgbClr val="006C56"/>
                </a:solidFill>
              </a:rPr>
              <a:t>; Other equipment (Seat belts, SRS, Speedometer, Horn Electronic Stability Control)</a:t>
            </a:r>
          </a:p>
          <a:p>
            <a:r>
              <a:rPr lang="en-GB" sz="3000" b="1" dirty="0">
                <a:solidFill>
                  <a:srgbClr val="006C56"/>
                </a:solidFill>
              </a:rPr>
              <a:t>Section 8</a:t>
            </a:r>
            <a:r>
              <a:rPr lang="en-GB" sz="3000" dirty="0">
                <a:solidFill>
                  <a:srgbClr val="006C56"/>
                </a:solidFill>
              </a:rPr>
              <a:t>; Nuisance (Noise, Emissions, Environmental items)</a:t>
            </a:r>
          </a:p>
          <a:p>
            <a:r>
              <a:rPr lang="en-GB" sz="3000" b="1" dirty="0">
                <a:solidFill>
                  <a:srgbClr val="006C56"/>
                </a:solidFill>
              </a:rPr>
              <a:t>Section 9</a:t>
            </a:r>
            <a:r>
              <a:rPr lang="en-GB" sz="3000" dirty="0">
                <a:solidFill>
                  <a:srgbClr val="006C56"/>
                </a:solidFill>
              </a:rPr>
              <a:t>; Supplementary tests for buses and coaches (Includes Class 4 and 5 minibuses)</a:t>
            </a:r>
          </a:p>
          <a:p>
            <a:r>
              <a:rPr lang="en-GB" sz="3000" b="1" dirty="0">
                <a:solidFill>
                  <a:srgbClr val="006C56"/>
                </a:solidFill>
              </a:rPr>
              <a:t>Section 10</a:t>
            </a:r>
            <a:r>
              <a:rPr lang="en-GB" sz="3000" dirty="0">
                <a:solidFill>
                  <a:srgbClr val="006C56"/>
                </a:solidFill>
              </a:rPr>
              <a:t>; Seat belt installation tests</a:t>
            </a:r>
          </a:p>
          <a:p>
            <a:pPr marL="0" indent="0">
              <a:buFontTx/>
              <a:buNone/>
            </a:pPr>
            <a:r>
              <a:rPr lang="en-GB" sz="3000" dirty="0">
                <a:solidFill>
                  <a:srgbClr val="006C56"/>
                </a:solidFill>
              </a:rPr>
              <a:t> </a:t>
            </a:r>
          </a:p>
          <a:p>
            <a:endParaRPr lang="en-GB" sz="3000" dirty="0"/>
          </a:p>
        </p:txBody>
      </p:sp>
      <p:sp>
        <p:nvSpPr>
          <p:cNvPr id="3" name="Content Placeholder 2"/>
          <p:cNvSpPr>
            <a:spLocks noGrp="1"/>
          </p:cNvSpPr>
          <p:nvPr>
            <p:ph idx="1"/>
          </p:nvPr>
        </p:nvSpPr>
        <p:spPr/>
        <p:txBody>
          <a:bodyPr/>
          <a:lstStyle/>
          <a:p>
            <a:endParaRPr lang="en-GB"/>
          </a:p>
        </p:txBody>
      </p:sp>
      <p:sp>
        <p:nvSpPr>
          <p:cNvPr id="6"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161560667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7333"/>
            <a:ext cx="8229600" cy="4525963"/>
          </a:xfrm>
        </p:spPr>
        <p:txBody>
          <a:bodyPr/>
          <a:lstStyle/>
          <a:p>
            <a:pPr marL="0" indent="0">
              <a:buNone/>
            </a:pPr>
            <a:endParaRPr lang="en-GB" sz="1800" dirty="0"/>
          </a:p>
        </p:txBody>
      </p:sp>
      <p:sp>
        <p:nvSpPr>
          <p:cNvPr id="5" name="Rectangle 4"/>
          <p:cNvSpPr/>
          <p:nvPr/>
        </p:nvSpPr>
        <p:spPr>
          <a:xfrm>
            <a:off x="683568" y="2420888"/>
            <a:ext cx="7704856" cy="3046988"/>
          </a:xfrm>
          <a:prstGeom prst="rect">
            <a:avLst/>
          </a:prstGeom>
        </p:spPr>
        <p:txBody>
          <a:bodyPr wrap="square">
            <a:spAutoFit/>
          </a:bodyPr>
          <a:lstStyle/>
          <a:p>
            <a:pPr marL="457200" indent="-457200">
              <a:buFont typeface="Arial" panose="020B0604020202020204" pitchFamily="34" charset="0"/>
              <a:buChar char="•"/>
            </a:pPr>
            <a:r>
              <a:rPr lang="en-GB" sz="3200" b="1" dirty="0">
                <a:solidFill>
                  <a:srgbClr val="006C56"/>
                </a:solidFill>
              </a:rPr>
              <a:t>Appendix A</a:t>
            </a:r>
            <a:r>
              <a:rPr lang="en-GB" sz="3200" dirty="0">
                <a:solidFill>
                  <a:srgbClr val="006C56"/>
                </a:solidFill>
              </a:rPr>
              <a:t>; Structural integrity and corrosion</a:t>
            </a:r>
            <a:br>
              <a:rPr lang="en-GB" sz="3200" dirty="0">
                <a:solidFill>
                  <a:srgbClr val="006C56"/>
                </a:solidFill>
              </a:rPr>
            </a:br>
            <a:endParaRPr lang="en-GB" sz="3200" dirty="0">
              <a:solidFill>
                <a:srgbClr val="006C56"/>
              </a:solidFill>
            </a:endParaRPr>
          </a:p>
          <a:p>
            <a:pPr marL="457200" indent="-457200">
              <a:buFont typeface="Arial" panose="020B0604020202020204" pitchFamily="34" charset="0"/>
              <a:buChar char="•"/>
            </a:pPr>
            <a:r>
              <a:rPr lang="en-GB" sz="3200" b="1" dirty="0">
                <a:solidFill>
                  <a:srgbClr val="006C56"/>
                </a:solidFill>
              </a:rPr>
              <a:t>Appendix B</a:t>
            </a:r>
            <a:r>
              <a:rPr lang="en-GB" sz="3200" dirty="0">
                <a:solidFill>
                  <a:srgbClr val="006C56"/>
                </a:solidFill>
              </a:rPr>
              <a:t>; Tyre load index tables</a:t>
            </a:r>
            <a:br>
              <a:rPr lang="en-GB" sz="3200" dirty="0">
                <a:solidFill>
                  <a:srgbClr val="006C56"/>
                </a:solidFill>
              </a:rPr>
            </a:br>
            <a:endParaRPr lang="en-GB" sz="3200" dirty="0">
              <a:solidFill>
                <a:srgbClr val="006C56"/>
              </a:solidFill>
            </a:endParaRPr>
          </a:p>
          <a:p>
            <a:pPr marL="457200" indent="-457200">
              <a:buFont typeface="Arial" panose="020B0604020202020204" pitchFamily="34" charset="0"/>
              <a:buChar char="•"/>
            </a:pPr>
            <a:r>
              <a:rPr lang="en-GB" sz="3200" b="1" dirty="0">
                <a:solidFill>
                  <a:srgbClr val="006C56"/>
                </a:solidFill>
              </a:rPr>
              <a:t>Appendix C</a:t>
            </a:r>
            <a:r>
              <a:rPr lang="en-GB" sz="3200" dirty="0">
                <a:solidFill>
                  <a:srgbClr val="006C56"/>
                </a:solidFill>
              </a:rPr>
              <a:t>; Seat belt fitment tables</a:t>
            </a:r>
          </a:p>
        </p:txBody>
      </p:sp>
      <p:sp>
        <p:nvSpPr>
          <p:cNvPr id="6"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1423827703"/>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lstStyle/>
          <a:p>
            <a:pPr marL="0" indent="0">
              <a:buNone/>
            </a:pPr>
            <a:r>
              <a:rPr lang="en-GB" sz="3600" b="1" dirty="0">
                <a:solidFill>
                  <a:srgbClr val="006C56"/>
                </a:solidFill>
              </a:rPr>
              <a:t>Defect Categories</a:t>
            </a:r>
            <a:br>
              <a:rPr lang="en-GB" dirty="0">
                <a:solidFill>
                  <a:srgbClr val="006C56"/>
                </a:solidFill>
              </a:rPr>
            </a:br>
            <a:endParaRPr lang="en-GB" sz="500" dirty="0">
              <a:solidFill>
                <a:srgbClr val="006C56"/>
              </a:solidFill>
            </a:endParaRPr>
          </a:p>
          <a:p>
            <a:pPr marL="1343025"/>
            <a:r>
              <a:rPr lang="en-GB" dirty="0">
                <a:solidFill>
                  <a:srgbClr val="006C56"/>
                </a:solidFill>
              </a:rPr>
              <a:t>Dangerous</a:t>
            </a:r>
          </a:p>
          <a:p>
            <a:pPr marL="1343025"/>
            <a:endParaRPr lang="en-GB" sz="1200" dirty="0">
              <a:solidFill>
                <a:srgbClr val="006C56"/>
              </a:solidFill>
            </a:endParaRPr>
          </a:p>
          <a:p>
            <a:pPr marL="1343025"/>
            <a:r>
              <a:rPr lang="en-GB" dirty="0">
                <a:solidFill>
                  <a:srgbClr val="006C56"/>
                </a:solidFill>
              </a:rPr>
              <a:t>Major</a:t>
            </a:r>
          </a:p>
          <a:p>
            <a:pPr marL="1343025"/>
            <a:endParaRPr lang="en-GB" sz="1200" dirty="0">
              <a:solidFill>
                <a:srgbClr val="006C56"/>
              </a:solidFill>
            </a:endParaRPr>
          </a:p>
          <a:p>
            <a:pPr marL="1343025"/>
            <a:r>
              <a:rPr lang="en-GB" dirty="0">
                <a:solidFill>
                  <a:srgbClr val="006C56"/>
                </a:solidFill>
              </a:rPr>
              <a:t>Minor</a:t>
            </a:r>
          </a:p>
          <a:p>
            <a:pPr marL="1343025"/>
            <a:endParaRPr lang="en-GB" sz="1200" dirty="0">
              <a:solidFill>
                <a:srgbClr val="006C56"/>
              </a:solidFill>
            </a:endParaRPr>
          </a:p>
          <a:p>
            <a:pPr marL="1343025"/>
            <a:r>
              <a:rPr lang="en-GB" dirty="0">
                <a:solidFill>
                  <a:srgbClr val="006C56"/>
                </a:solidFill>
              </a:rPr>
              <a:t>Advisories</a:t>
            </a:r>
          </a:p>
          <a:p>
            <a:pPr marL="1000125" indent="0">
              <a:buNone/>
            </a:pPr>
            <a:endParaRPr lang="en-GB" sz="1200" dirty="0">
              <a:solidFill>
                <a:srgbClr val="006C56"/>
              </a:solidFill>
            </a:endParaRPr>
          </a:p>
          <a:p>
            <a:pPr marL="1343025"/>
            <a:r>
              <a:rPr lang="en-GB" dirty="0">
                <a:solidFill>
                  <a:srgbClr val="006C56"/>
                </a:solidFill>
              </a:rPr>
              <a:t>Pass</a:t>
            </a:r>
            <a:br>
              <a:rPr lang="en-GB" dirty="0">
                <a:solidFill>
                  <a:srgbClr val="006C56"/>
                </a:solidFill>
              </a:rPr>
            </a:br>
            <a:endParaRPr lang="en-GB" sz="1400" dirty="0">
              <a:solidFill>
                <a:srgbClr val="006C56"/>
              </a:solidFill>
            </a:endParaRPr>
          </a:p>
        </p:txBody>
      </p:sp>
      <p:sp>
        <p:nvSpPr>
          <p:cNvPr id="5"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3664648595"/>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Dangerous defects</a:t>
            </a:r>
          </a:p>
          <a:p>
            <a:endParaRPr lang="en-GB" dirty="0">
              <a:solidFill>
                <a:srgbClr val="006C56"/>
              </a:solidFill>
            </a:endParaRPr>
          </a:p>
          <a:p>
            <a:r>
              <a:rPr lang="en-GB" dirty="0">
                <a:solidFill>
                  <a:srgbClr val="006C56"/>
                </a:solidFill>
              </a:rPr>
              <a:t>Indicate that the defect is so severe that the customer would be advised that the vehicle should not be driven until the defect is repaired</a:t>
            </a:r>
          </a:p>
        </p:txBody>
      </p:sp>
      <p:sp>
        <p:nvSpPr>
          <p:cNvPr id="5"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a:t>Inspection Manual Changes</a:t>
            </a:r>
            <a:br>
              <a:rPr lang="en-GB" dirty="0"/>
            </a:br>
            <a:r>
              <a:rPr lang="en-GB" dirty="0"/>
              <a:t>What is changing?</a:t>
            </a:r>
            <a:br>
              <a:rPr lang="en-GB" dirty="0"/>
            </a:br>
            <a:endParaRPr lang="en-GB" altLang="en-US" dirty="0"/>
          </a:p>
        </p:txBody>
      </p:sp>
    </p:spTree>
    <p:extLst>
      <p:ext uri="{BB962C8B-B14F-4D97-AF65-F5344CB8AC3E}">
        <p14:creationId xmlns:p14="http://schemas.microsoft.com/office/powerpoint/2010/main" val="887133130"/>
      </p:ext>
    </p:extLst>
  </p:cSld>
  <p:clrMapOvr>
    <a:masterClrMapping/>
  </p:clrMapOvr>
  <p:transition spd="slow">
    <p:wipe dir="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3632</TotalTime>
  <Words>3372</Words>
  <Application>Microsoft Macintosh PowerPoint</Application>
  <PresentationFormat>On-screen Show (4:3)</PresentationFormat>
  <Paragraphs>475</Paragraphs>
  <Slides>49</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Symbol</vt:lpstr>
      <vt:lpstr>Times New Roman</vt:lpstr>
      <vt:lpstr>Default Design</vt:lpstr>
      <vt:lpstr>Inspection Manual Changes What is changing? </vt:lpstr>
      <vt:lpstr>Inspection Manual Changes Introduction </vt:lpstr>
      <vt:lpstr>Inspection Manual Changes Introduction </vt:lpstr>
      <vt:lpstr>PowerPoint Presentation</vt:lpstr>
      <vt:lpstr>PowerPoint Presentation</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vector>
  </TitlesOfParts>
  <Manager/>
  <Company>Driver and Vehicle Standards Agency</Company>
  <LinksUpToDate>false</LinksUpToDate>
  <SharedDoc>false</SharedDoc>
  <HyperlinkBase/>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[Withdrawn] MOT changes presentation for training sessions</dc:title>
  <dc:subject/>
  <dc:creator>Driver and Vehicle Standards Agency</dc:creator>
  <cp:keywords/>
  <dc:description/>
  <cp:lastModifiedBy>Ploughman, John</cp:lastModifiedBy>
  <cp:revision>220</cp:revision>
  <cp:lastPrinted>2017-06-01T14:36:07Z</cp:lastPrinted>
  <dcterms:created xsi:type="dcterms:W3CDTF">2013-12-18T10:50:35Z</dcterms:created>
  <dcterms:modified xsi:type="dcterms:W3CDTF">2018-05-02T15:05:28Z</dcterms:modified>
  <cp:category/>
  <cp:contentStatus/>
</cp:coreProperties>
</file>