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56" r:id="rId6"/>
    <p:sldId id="258" r:id="rId7"/>
    <p:sldId id="265" r:id="rId8"/>
    <p:sldId id="266" r:id="rId9"/>
    <p:sldId id="267" r:id="rId10"/>
    <p:sldId id="268" r:id="rId11"/>
    <p:sldId id="269" r:id="rId12"/>
    <p:sldId id="261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orient="horz" pos="1842">
          <p15:clr>
            <a:srgbClr val="A4A3A4"/>
          </p15:clr>
        </p15:guide>
        <p15:guide id="3" orient="horz" pos="3702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210">
          <p15:clr>
            <a:srgbClr val="A4A3A4"/>
          </p15:clr>
        </p15:guide>
        <p15:guide id="6" orient="horz" pos="754">
          <p15:clr>
            <a:srgbClr val="A4A3A4"/>
          </p15:clr>
        </p15:guide>
        <p15:guide id="7" orient="horz" pos="3748">
          <p15:clr>
            <a:srgbClr val="A4A3A4"/>
          </p15:clr>
        </p15:guide>
        <p15:guide id="8" pos="431">
          <p15:clr>
            <a:srgbClr val="A4A3A4"/>
          </p15:clr>
        </p15:guide>
        <p15:guide id="9" pos="5329">
          <p15:clr>
            <a:srgbClr val="A4A3A4"/>
          </p15:clr>
        </p15:guide>
        <p15:guide id="10" pos="2925">
          <p15:clr>
            <a:srgbClr val="A4A3A4"/>
          </p15:clr>
        </p15:guide>
        <p15:guide id="11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ON, Colette" initials="MC" lastIdx="1" clrIdx="0"/>
  <p:cmAuthor id="1" name="Sarah DOWNES" initials="SD" lastIdx="4" clrIdx="1">
    <p:extLst>
      <p:ext uri="{19B8F6BF-5375-455C-9EA6-DF929625EA0E}">
        <p15:presenceInfo xmlns:p15="http://schemas.microsoft.com/office/powerpoint/2012/main" userId="S-1-5-21-1993962763-1659004503-1801674531-195698" providerId="AD"/>
      </p:ext>
    </p:extLst>
  </p:cmAuthor>
  <p:cmAuthor id="2" name="Mel EVANS" initials="ME" lastIdx="2" clrIdx="2">
    <p:extLst>
      <p:ext uri="{19B8F6BF-5375-455C-9EA6-DF929625EA0E}">
        <p15:presenceInfo xmlns:p15="http://schemas.microsoft.com/office/powerpoint/2012/main" userId="S-1-5-21-1993962763-1659004503-1801674531-96425" providerId="AD"/>
      </p:ext>
    </p:extLst>
  </p:cmAuthor>
  <p:cmAuthor id="3" name="BANGE, Sonia" initials="BS" lastIdx="3" clrIdx="3">
    <p:extLst>
      <p:ext uri="{19B8F6BF-5375-455C-9EA6-DF929625EA0E}">
        <p15:presenceInfo xmlns:p15="http://schemas.microsoft.com/office/powerpoint/2012/main" userId="S-1-5-21-1993962763-1659004503-1801674531-979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1422" y="102"/>
      </p:cViewPr>
      <p:guideLst>
        <p:guide orient="horz" pos="618"/>
        <p:guide orient="horz" pos="1842"/>
        <p:guide orient="horz" pos="3702"/>
        <p:guide orient="horz" pos="1026"/>
        <p:guide orient="horz" pos="210"/>
        <p:guide orient="horz" pos="754"/>
        <p:guide orient="horz" pos="3748"/>
        <p:guide pos="431"/>
        <p:guide pos="5329"/>
        <p:guide pos="2925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-114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-20599" y="8686800"/>
            <a:ext cx="112315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63D1F4A6-7DD5-42E4-9750-A8709F395147}" type="datetimeFigureOut">
              <a:rPr lang="en-GB" smtClean="0"/>
              <a:pPr algn="l"/>
              <a:t>11/02/2019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68578" y="8686800"/>
            <a:ext cx="4896725" cy="457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09319" y="8685213"/>
            <a:ext cx="547093" cy="457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/>
            </a:lvl1pPr>
          </a:lstStyle>
          <a:p>
            <a:fld id="{C5ABB7FA-2627-47C9-9258-FDF90D155C0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1556792" y="179512"/>
            <a:ext cx="4752528" cy="504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pic>
        <p:nvPicPr>
          <p:cNvPr id="8" name="Picture 7" descr="Department for Education" title="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864096" cy="50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545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251520"/>
            <a:ext cx="5400600" cy="405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2696" y="4343400"/>
            <a:ext cx="54006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-20599" y="8686800"/>
            <a:ext cx="112315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63D1F4A6-7DD5-42E4-9750-A8709F395147}" type="datetimeFigureOut">
              <a:rPr lang="en-GB" smtClean="0"/>
              <a:pPr algn="l"/>
              <a:t>11/02/2019</a:t>
            </a:fld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1268578" y="8686800"/>
            <a:ext cx="4896725" cy="457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309319" y="8685213"/>
            <a:ext cx="547093" cy="457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/>
            </a:lvl1pPr>
          </a:lstStyle>
          <a:p>
            <a:fld id="{C5ABB7FA-2627-47C9-9258-FDF90D155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42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itchFamily="34" charset="0"/>
      <a:buChar char="•"/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3683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34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87425" indent="-174625" algn="l" defTabSz="987425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250825"/>
            <a:ext cx="5400675" cy="405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206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250825"/>
            <a:ext cx="5400675" cy="405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92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250825"/>
            <a:ext cx="5400675" cy="405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422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250825"/>
            <a:ext cx="5400675" cy="405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864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250825"/>
            <a:ext cx="5400675" cy="405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12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250825"/>
            <a:ext cx="5400675" cy="405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96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250825"/>
            <a:ext cx="5400675" cy="405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92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772400" cy="1470025"/>
          </a:xfrm>
        </p:spPr>
        <p:txBody>
          <a:bodyPr>
            <a:noAutofit/>
          </a:bodyPr>
          <a:lstStyle>
            <a:lvl1pPr algn="l">
              <a:defRPr lang="en-GB" sz="5400" b="1" kern="1200" noProof="0" dirty="0" smtClean="0">
                <a:solidFill>
                  <a:srgbClr val="104F7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6400800" cy="175260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11/02/2019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27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11/02/2019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6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35919"/>
            <a:ext cx="7775575" cy="64515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271" y="1187202"/>
            <a:ext cx="5256584" cy="4112369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445571"/>
            <a:ext cx="5486400" cy="3596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11/02/2019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87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9749-5551-4F5F-A3EA-C88943F21456}" type="datetimeFigureOut">
              <a:rPr lang="en-GB" smtClean="0"/>
              <a:pPr/>
              <a:t>11/02/2019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3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33374"/>
            <a:ext cx="7775575" cy="6477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196976"/>
            <a:ext cx="7775575" cy="4679949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11/02/2019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59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21" y="981075"/>
            <a:ext cx="7775575" cy="1253337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109" y="2420888"/>
            <a:ext cx="7775575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11/02/2019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29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196975"/>
            <a:ext cx="3811587" cy="4679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1588" cy="4679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11/02/2019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49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mphasi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3811587" cy="46799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None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9474"/>
            <a:ext cx="3811588" cy="8309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108000" tIns="45720" rIns="91440" bIns="4572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None/>
              <a:tabLst/>
              <a:defRPr lang="en-US" dirty="0" smtClean="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11/02/2019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80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196975"/>
            <a:ext cx="3813175" cy="6480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845072"/>
            <a:ext cx="3813175" cy="4031853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96975"/>
            <a:ext cx="3814763" cy="6480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45072"/>
            <a:ext cx="3814763" cy="4031853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11/02/2019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22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196975"/>
            <a:ext cx="3811587" cy="4752976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1588" cy="4752976"/>
          </a:xfrm>
          <a:ln>
            <a:solidFill>
              <a:schemeClr val="tx2"/>
            </a:solidFill>
          </a:ln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11/02/2019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26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11/02/2019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90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332656"/>
            <a:ext cx="7775575" cy="648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196976"/>
            <a:ext cx="7775575" cy="4679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11/02/2019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684757"/>
            <a:ext cx="1728192" cy="105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4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8" r:id="rId6"/>
    <p:sldLayoutId id="2147483653" r:id="rId7"/>
    <p:sldLayoutId id="2147483659" r:id="rId8"/>
    <p:sldLayoutId id="2147483654" r:id="rId9"/>
    <p:sldLayoutId id="2147483655" r:id="rId10"/>
    <p:sldLayoutId id="2147483657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3200" b="1" kern="1200" dirty="0">
          <a:solidFill>
            <a:srgbClr val="104F7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://www.gov.uk/" TargetMode="External"/><Relationship Id="rId5" Type="http://schemas.openxmlformats.org/officeDocument/2006/relationships/hyperlink" Target="http://bit.ly/KCenquiryform" TargetMode="External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png"/><Relationship Id="rId5" Type="http://schemas.openxmlformats.org/officeDocument/2006/relationships/hyperlink" Target="https://www.gov.uk/guidance/16-to-19-education-funding-allocations" TargetMode="External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ESFA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16 </a:t>
            </a:r>
            <a:r>
              <a:rPr lang="en-GB" sz="4000" dirty="0"/>
              <a:t>to 19 </a:t>
            </a:r>
            <a:r>
              <a:rPr lang="en-GB" sz="4000" dirty="0" smtClean="0"/>
              <a:t>revenue funding allocation statement 2019 </a:t>
            </a:r>
            <a:r>
              <a:rPr lang="en-GB" sz="4000" dirty="0"/>
              <a:t>to </a:t>
            </a:r>
            <a:r>
              <a:rPr lang="en-GB" sz="4000" dirty="0" smtClean="0"/>
              <a:t>2020</a:t>
            </a:r>
            <a:endParaRPr lang="en-GB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645024"/>
            <a:ext cx="6400800" cy="1752600"/>
          </a:xfrm>
        </p:spPr>
        <p:txBody>
          <a:bodyPr/>
          <a:lstStyle/>
          <a:p>
            <a:r>
              <a:rPr lang="en-GB" dirty="0" smtClean="0"/>
              <a:t>A look at your statement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Sarah </a:t>
            </a:r>
            <a:r>
              <a:rPr lang="en-GB" dirty="0" err="1" smtClean="0"/>
              <a:t>Downes</a:t>
            </a:r>
            <a:endParaRPr lang="en-GB" dirty="0" smtClean="0"/>
          </a:p>
          <a:p>
            <a:r>
              <a:rPr lang="en-GB" dirty="0" smtClean="0"/>
              <a:t>February 2019</a:t>
            </a:r>
            <a:endParaRPr lang="en-GB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3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37"/>
    </mc:Choice>
    <mc:Fallback xmlns="">
      <p:transition spd="slow" advTm="19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more information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Contact us</a:t>
            </a:r>
          </a:p>
          <a:p>
            <a:pPr lvl="1">
              <a:tabLst>
                <a:tab pos="2066925" algn="l"/>
              </a:tabLst>
            </a:pPr>
            <a:r>
              <a:rPr lang="en-GB" dirty="0" smtClean="0"/>
              <a:t>Using our online </a:t>
            </a:r>
            <a:r>
              <a:rPr lang="en-GB" dirty="0"/>
              <a:t>enquiry form </a:t>
            </a:r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bit.ly/KCenquiryform</a:t>
            </a:r>
            <a:endParaRPr lang="en-GB" dirty="0" smtClean="0"/>
          </a:p>
          <a:p>
            <a:pPr marL="0" indent="0">
              <a:buNone/>
              <a:tabLst>
                <a:tab pos="2066925" algn="l"/>
              </a:tabLst>
            </a:pPr>
            <a:endParaRPr lang="en-GB" b="1" dirty="0" smtClean="0"/>
          </a:p>
          <a:p>
            <a:pPr marL="0" indent="0">
              <a:buNone/>
              <a:tabLst>
                <a:tab pos="2066925" algn="l"/>
              </a:tabLst>
            </a:pPr>
            <a:r>
              <a:rPr lang="en-GB" b="1" dirty="0" smtClean="0"/>
              <a:t>Visit </a:t>
            </a:r>
            <a:r>
              <a:rPr lang="en-GB" b="1" dirty="0"/>
              <a:t>the website</a:t>
            </a:r>
          </a:p>
          <a:p>
            <a:pPr lvl="1"/>
            <a:r>
              <a:rPr lang="en-GB" dirty="0">
                <a:hlinkClick r:id="rId6"/>
              </a:rPr>
              <a:t>http://</a:t>
            </a:r>
            <a:r>
              <a:rPr lang="en-GB" dirty="0" smtClean="0">
                <a:hlinkClick r:id="rId6"/>
              </a:rPr>
              <a:t>www.gov.uk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4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7"/>
    </mc:Choice>
    <mc:Fallback xmlns="">
      <p:transition spd="slow" advTm="15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 outline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dirty="0"/>
              <a:t>This </a:t>
            </a:r>
            <a:r>
              <a:rPr lang="en-GB" sz="2800" dirty="0" smtClean="0"/>
              <a:t>video </a:t>
            </a:r>
            <a:r>
              <a:rPr lang="en-GB" sz="2800" dirty="0"/>
              <a:t>will cover: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Where to find your 16 to 19 revenue funding allocation statement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GB" altLang="en-US" dirty="0" smtClean="0">
                <a:solidFill>
                  <a:srgbClr val="000000"/>
                </a:solidFill>
              </a:rPr>
              <a:t>What the statement contains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GB" altLang="en-US" dirty="0">
                <a:solidFill>
                  <a:srgbClr val="000000"/>
                </a:solidFill>
              </a:rPr>
              <a:t>Overview of changes to 16 to 19 revenue funding allocation </a:t>
            </a:r>
            <a:r>
              <a:rPr lang="en-GB" altLang="en-US" dirty="0" smtClean="0">
                <a:solidFill>
                  <a:srgbClr val="000000"/>
                </a:solidFill>
              </a:rPr>
              <a:t>statements, including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GB" altLang="en-US" sz="1800" dirty="0" smtClean="0">
                <a:solidFill>
                  <a:srgbClr val="000000"/>
                </a:solidFill>
              </a:rPr>
              <a:t>Changes to Table 1a: student numbers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GB" altLang="en-US" sz="1800" dirty="0" smtClean="0">
                <a:solidFill>
                  <a:srgbClr val="000000"/>
                </a:solidFill>
              </a:rPr>
              <a:t>Renaming of Industry Placement Capacity and Delivery </a:t>
            </a:r>
            <a:r>
              <a:rPr lang="en-GB" altLang="en-US" sz="1800" dirty="0">
                <a:solidFill>
                  <a:srgbClr val="000000"/>
                </a:solidFill>
              </a:rPr>
              <a:t>F</a:t>
            </a:r>
            <a:r>
              <a:rPr lang="en-GB" altLang="en-US" sz="1800" dirty="0" smtClean="0">
                <a:solidFill>
                  <a:srgbClr val="000000"/>
                </a:solidFill>
              </a:rPr>
              <a:t>unding table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GB" altLang="en-US" sz="1800" dirty="0" smtClean="0">
                <a:solidFill>
                  <a:srgbClr val="000000"/>
                </a:solidFill>
              </a:rPr>
              <a:t>Addition of </a:t>
            </a:r>
            <a:r>
              <a:rPr lang="en-GB" altLang="en-US" sz="1800" dirty="0">
                <a:solidFill>
                  <a:srgbClr val="000000"/>
                </a:solidFill>
              </a:rPr>
              <a:t>a</a:t>
            </a:r>
            <a:r>
              <a:rPr lang="en-GB" altLang="en-US" sz="1800" dirty="0" smtClean="0">
                <a:solidFill>
                  <a:srgbClr val="000000"/>
                </a:solidFill>
              </a:rPr>
              <a:t>dvanced </a:t>
            </a:r>
            <a:r>
              <a:rPr lang="en-GB" altLang="en-US" sz="1800" dirty="0">
                <a:solidFill>
                  <a:srgbClr val="000000"/>
                </a:solidFill>
              </a:rPr>
              <a:t>m</a:t>
            </a:r>
            <a:r>
              <a:rPr lang="en-GB" altLang="en-US" sz="1800" dirty="0" smtClean="0">
                <a:solidFill>
                  <a:srgbClr val="000000"/>
                </a:solidFill>
              </a:rPr>
              <a:t>aths premium table</a:t>
            </a:r>
            <a:endParaRPr lang="en-GB" altLang="en-US" dirty="0">
              <a:solidFill>
                <a:srgbClr val="00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22"/>
    </mc:Choice>
    <mc:Fallback xmlns="">
      <p:transition spd="slow" advTm="19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find your statement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GB" dirty="0" smtClean="0"/>
              <a:t>We </a:t>
            </a:r>
            <a:r>
              <a:rPr lang="en-GB" dirty="0"/>
              <a:t>upload statements to the Information </a:t>
            </a:r>
            <a:r>
              <a:rPr lang="en-GB" dirty="0" smtClean="0"/>
              <a:t>Exchange 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GB" dirty="0" smtClean="0"/>
              <a:t>You </a:t>
            </a:r>
            <a:r>
              <a:rPr lang="en-GB" dirty="0"/>
              <a:t>can find the file in the document exchange, ‘revenue funding’ </a:t>
            </a:r>
            <a:r>
              <a:rPr lang="en-GB" dirty="0" smtClean="0"/>
              <a:t>folder </a:t>
            </a:r>
            <a:r>
              <a:rPr lang="en-GB" dirty="0"/>
              <a:t>for ‘AY </a:t>
            </a:r>
            <a:r>
              <a:rPr lang="en-GB" dirty="0" smtClean="0"/>
              <a:t>2019-20’</a:t>
            </a:r>
            <a:endParaRPr lang="en-GB" alt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2636912"/>
            <a:ext cx="5551170" cy="3019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60"/>
    </mc:Choice>
    <mc:Fallback xmlns="">
      <p:transition spd="slow" advTm="51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look at your statement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969711"/>
            <a:ext cx="6912768" cy="5024057"/>
          </a:xfrm>
        </p:spPr>
      </p:pic>
      <p:sp>
        <p:nvSpPr>
          <p:cNvPr id="3" name="Frame 2"/>
          <p:cNvSpPr/>
          <p:nvPr/>
        </p:nvSpPr>
        <p:spPr>
          <a:xfrm>
            <a:off x="2051720" y="1340768"/>
            <a:ext cx="4752528" cy="36004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1258" y="2492896"/>
            <a:ext cx="6912768" cy="1800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71600" y="4509120"/>
            <a:ext cx="6984776" cy="15121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2504"/>
    </mc:Choice>
    <mc:Fallback xmlns="">
      <p:transition advTm="112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</p:bldLst>
  </p:timing>
  <p:extLst mod="1">
    <p:ext uri="{E180D4A7-C9FB-4DFB-919C-405C955672EB}">
      <p14:showEvtLst xmlns:p14="http://schemas.microsoft.com/office/powerpoint/2010/main">
        <p14:triggerEvt type="onClick" time="7547" objId="8"/>
        <p14:triggerEvt type="onClick" time="17323" objId="8"/>
        <p14:triggerEvt type="onClick" time="20277" objId="4"/>
        <p14:triggerEvt type="onClick" time="37833" objId="4"/>
        <p14:triggerEvt type="onClick" time="55032" objId="8"/>
        <p14:triggerEvt type="onClick" time="65769" objId="8"/>
        <p14:triggerEvt type="onClick" time="71240" objId="4"/>
        <p14:triggerEvt type="onClick" time="75843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1a: Student Numbers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Table 1a shows how we have calculated your student numbers. This table will look different for different providers.</a:t>
            </a:r>
          </a:p>
          <a:p>
            <a:r>
              <a:rPr lang="en-GB" dirty="0" smtClean="0"/>
              <a:t>This year you will see the methodology we have used, including the ratio if this is applicable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12776"/>
            <a:ext cx="8700258" cy="18722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2852936"/>
            <a:ext cx="8640960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65"/>
    </mc:Choice>
    <mc:Fallback xmlns="">
      <p:transition spd="slow" advTm="31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  <p:extLst>
    <p:ext uri="{E180D4A7-C9FB-4DFB-919C-405C955672EB}">
      <p14:showEvtLst xmlns:p14="http://schemas.microsoft.com/office/powerpoint/2010/main">
        <p14:triggerEvt type="onClick" time="6921" objId="2"/>
        <p14:triggerEvt type="onClick" time="17529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Industry Placement Capacity and Delivery Funding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16 to 19 allocations for 2019 to 2020 will again include allocations for capacity and delivery funding (CDF)</a:t>
            </a:r>
          </a:p>
          <a:p>
            <a:r>
              <a:rPr lang="en-GB" dirty="0" smtClean="0"/>
              <a:t>To bring the allocation statements in line with policy this table now shows on your statement as Industry Placements: Capacity and Delivery Funding (CDF)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645024"/>
            <a:ext cx="8377049" cy="100811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8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29"/>
    </mc:Choice>
    <mc:Fallback xmlns="">
      <p:transition spd="slow" advTm="31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Advanced maths premium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2019 to 2020 we </a:t>
            </a:r>
            <a:r>
              <a:rPr lang="en-GB" dirty="0"/>
              <a:t>will issue payments to institutions </a:t>
            </a:r>
            <a:r>
              <a:rPr lang="en-GB" dirty="0" smtClean="0"/>
              <a:t>for </a:t>
            </a:r>
            <a:r>
              <a:rPr lang="en-GB" dirty="0"/>
              <a:t>the advanced maths premium for the first </a:t>
            </a:r>
            <a:r>
              <a:rPr lang="en-GB" dirty="0" smtClean="0"/>
              <a:t>time</a:t>
            </a:r>
          </a:p>
          <a:p>
            <a:r>
              <a:rPr lang="en-GB" dirty="0" smtClean="0"/>
              <a:t>There is a new table in the statement for advanced maths premium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table shows the figures we’ve used to calculate the allocation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140968"/>
            <a:ext cx="8349515" cy="86409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94"/>
    </mc:Choice>
    <mc:Fallback xmlns="">
      <p:transition spd="slow" advTm="34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information on 16 to 19 revenue funding allocations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4212" y="2276871"/>
            <a:ext cx="3811587" cy="367307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More information about</a:t>
            </a:r>
            <a:endParaRPr lang="en-GB" dirty="0"/>
          </a:p>
          <a:p>
            <a:r>
              <a:rPr lang="en-GB" b="0" dirty="0" smtClean="0"/>
              <a:t>16 to 19 funding allocations</a:t>
            </a:r>
          </a:p>
          <a:p>
            <a:r>
              <a:rPr lang="en-GB" b="0" dirty="0">
                <a:hlinkClick r:id="rId5"/>
              </a:rPr>
              <a:t>https://</a:t>
            </a:r>
            <a:r>
              <a:rPr lang="en-GB" b="0" dirty="0" smtClean="0">
                <a:hlinkClick r:id="rId5"/>
              </a:rPr>
              <a:t>www.gov.uk/guidance/16-to-19-education-funding-allocations</a:t>
            </a:r>
            <a:endParaRPr lang="en-GB" b="0" dirty="0" smtClean="0"/>
          </a:p>
          <a:p>
            <a:endParaRPr lang="en-GB" b="0" dirty="0"/>
          </a:p>
          <a:p>
            <a:r>
              <a:rPr lang="en-GB" b="0" dirty="0" smtClean="0"/>
              <a:t>Useful links are available in the description box</a:t>
            </a:r>
          </a:p>
          <a:p>
            <a:pPr lvl="1"/>
            <a:endParaRPr lang="en-GB" dirty="0" smtClean="0"/>
          </a:p>
        </p:txBody>
      </p:sp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4495799" y="1916832"/>
            <a:ext cx="4277360" cy="4247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0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74"/>
    </mc:Choice>
    <mc:Fallback xmlns="">
      <p:transition spd="slow" advTm="15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Documents to help you understand your statement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547664" y="4653136"/>
            <a:ext cx="6840760" cy="359693"/>
          </a:xfrm>
        </p:spPr>
        <p:txBody>
          <a:bodyPr/>
          <a:lstStyle/>
          <a:p>
            <a:r>
              <a:rPr lang="en-GB" sz="2000" dirty="0"/>
              <a:t>Simply search GOV.UK for ‘16 to 19 supporting documents </a:t>
            </a:r>
            <a:r>
              <a:rPr lang="en-GB" sz="2000" dirty="0" smtClean="0"/>
              <a:t>for 2019 </a:t>
            </a:r>
            <a:r>
              <a:rPr lang="en-GB" sz="2000" dirty="0"/>
              <a:t>to </a:t>
            </a:r>
            <a:r>
              <a:rPr lang="en-GB" sz="2000" dirty="0" smtClean="0"/>
              <a:t>2020’ </a:t>
            </a:r>
            <a:r>
              <a:rPr lang="en-GB" sz="2000" dirty="0"/>
              <a:t>and select the </a:t>
            </a:r>
            <a:r>
              <a:rPr lang="en-GB" sz="2000" dirty="0" smtClean="0"/>
              <a:t>second </a:t>
            </a:r>
            <a:r>
              <a:rPr lang="en-GB" sz="2000" dirty="0"/>
              <a:t>link.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1484784"/>
            <a:ext cx="5256584" cy="30037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3888" y="3717032"/>
            <a:ext cx="3528392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3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9"/>
    </mc:Choice>
    <mc:Fallback xmlns="">
      <p:transition spd="slow" advTm="13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  <p:extLst>
    <p:ext uri="{E180D4A7-C9FB-4DFB-919C-405C955672EB}">
      <p14:showEvtLst xmlns:p14="http://schemas.microsoft.com/office/powerpoint/2010/main">
        <p14:triggerEvt type="onClick" time="8860" objId="7"/>
        <p14:triggerEvt type="onClick" time="12310" objId="7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2a6c198-6a8a-4d2e-8b08-e38f847164bc">6XAZYKUZYMR7-1154553277-570</_dlc_DocId>
    <_dlc_DocIdUrl xmlns="32a6c198-6a8a-4d2e-8b08-e38f847164bc">
      <Url>https://educationgovuk.sharepoint.com/sites/efaypa/e/_layouts/15/DocIdRedir.aspx?ID=6XAZYKUZYMR7-1154553277-570</Url>
      <Description>6XAZYKUZYMR7-1154553277-570</Description>
    </_dlc_DocIdUrl>
    <o45c1e38d164424fa04495836be1c9e5 xmlns="32a6c198-6a8a-4d2e-8b08-e38f847164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0884c477-2e62-47ea-b19c-5af6e91124c5</TermId>
        </TermInfo>
      </Terms>
    </o45c1e38d164424fa04495836be1c9e5>
    <a4e4fe8f81bb4dcb962c1f77071590da xmlns="32a6c198-6a8a-4d2e-8b08-e38f847164bc">
      <Terms xmlns="http://schemas.microsoft.com/office/infopath/2007/PartnerControls"/>
    </a4e4fe8f81bb4dcb962c1f77071590da>
    <j1f95c1245274ca49aa068417ce94ba3 xmlns="32a6c198-6a8a-4d2e-8b08-e38f847164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ESFA</TermName>
          <TermId xmlns="http://schemas.microsoft.com/office/infopath/2007/PartnerControls">f55057f6-e680-4dd8-a168-9494a8b9b0ae</TermId>
        </TermInfo>
      </Terms>
    </j1f95c1245274ca49aa068417ce94ba3>
    <mcf8c8f0082046ef8728407f936c351e xmlns="32a6c198-6a8a-4d2e-8b08-e38f847164bc">
      <Terms xmlns="http://schemas.microsoft.com/office/infopath/2007/PartnerControls"/>
    </mcf8c8f0082046ef8728407f936c351e>
    <Comments xmlns="http://schemas.microsoft.com/sharepoint/v3" xsi:nil="true"/>
    <TaxCatchAll xmlns="8c566321-f672-4e06-a901-b5e72b4c4357">
      <Value>3</Value>
      <Value>2</Value>
      <Value>1</Value>
    </TaxCatchAll>
    <IWPContributor xmlns="http://schemas.microsoft.com/sharepoint/v3/fields">
      <UserInfo>
        <DisplayName/>
        <AccountId xsi:nil="true"/>
        <AccountType/>
      </UserInfo>
    </IWPContributor>
    <j782675440b74e3fb29b87c2f3e5814e xmlns="32a6c198-6a8a-4d2e-8b08-e38f847164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ESFA</TermName>
          <TermId xmlns="http://schemas.microsoft.com/office/infopath/2007/PartnerControls">4a323c2c-9aef-47e8-b09b-131faf9bac1c</TermId>
        </TermInfo>
      </Terms>
    </j782675440b74e3fb29b87c2f3e5814e>
    <TaxCatchAllLabel xmlns="8c566321-f672-4e06-a901-b5e72b4c4357"/>
    <_vti_ItemDeclaredRecord xmlns="http://schemas.microsoft.com/sharepoint/v3" xsi:nil="true"/>
    <hcb32079b29d4d32a7415d8dd288aacc xmlns="32a6c198-6a8a-4d2e-8b08-e38f847164bc">
      <Terms xmlns="http://schemas.microsoft.com/office/infopath/2007/PartnerControls"/>
    </hcb32079b29d4d32a7415d8dd288aacc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ogramme and Project Management" ma:contentTypeID="0x010100411E9645322362478224A501D2DB4B580A00B908A2A8DECF2E409C80762C78B31AA5" ma:contentTypeVersion="10" ma:contentTypeDescription="For programme or project documents. Records retained for 10 years." ma:contentTypeScope="" ma:versionID="801b3544788973ca432c2b82522380dd">
  <xsd:schema xmlns:xsd="http://www.w3.org/2001/XMLSchema" xmlns:xs="http://www.w3.org/2001/XMLSchema" xmlns:p="http://schemas.microsoft.com/office/2006/metadata/properties" xmlns:ns1="http://schemas.microsoft.com/sharepoint/v3" xmlns:ns2="32a6c198-6a8a-4d2e-8b08-e38f847164bc" xmlns:ns3="http://schemas.microsoft.com/sharepoint/v3/fields" xmlns:ns4="8c566321-f672-4e06-a901-b5e72b4c4357" targetNamespace="http://schemas.microsoft.com/office/2006/metadata/properties" ma:root="true" ma:fieldsID="0587fd2bc1a3ceb615b580a15daa5456" ns1:_="" ns2:_="" ns3:_="" ns4:_="">
    <xsd:import namespace="http://schemas.microsoft.com/sharepoint/v3"/>
    <xsd:import namespace="32a6c198-6a8a-4d2e-8b08-e38f847164bc"/>
    <xsd:import namespace="http://schemas.microsoft.com/sharepoint/v3/fields"/>
    <xsd:import namespace="8c566321-f672-4e06-a901-b5e72b4c43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Comments" minOccurs="0"/>
                <xsd:element ref="ns3:IWPContributor" minOccurs="0"/>
                <xsd:element ref="ns4:TaxCatchAll" minOccurs="0"/>
                <xsd:element ref="ns4:TaxCatchAllLabel" minOccurs="0"/>
                <xsd:element ref="ns1:_vti_ItemDeclaredRecord" minOccurs="0"/>
                <xsd:element ref="ns2:mcf8c8f0082046ef8728407f936c351e" minOccurs="0"/>
                <xsd:element ref="ns2:j782675440b74e3fb29b87c2f3e5814e" minOccurs="0"/>
                <xsd:element ref="ns2:o45c1e38d164424fa04495836be1c9e5" minOccurs="0"/>
                <xsd:element ref="ns2:hcb32079b29d4d32a7415d8dd288aacc" minOccurs="0"/>
                <xsd:element ref="ns2:a4e4fe8f81bb4dcb962c1f77071590da" minOccurs="0"/>
                <xsd:element ref="ns2:j1f95c1245274ca49aa068417ce94ba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11" nillable="true" ma:displayName="Comments" ma:internalName="Comments" ma:readOnly="false">
      <xsd:simpleType>
        <xsd:restriction base="dms:Note">
          <xsd:maxLength value="255"/>
        </xsd:restriction>
      </xsd:simpleType>
    </xsd:element>
    <xsd:element name="_vti_ItemDeclaredRecord" ma:index="21" nillable="true" ma:displayName="Declared Record" ma:hidden="true" ma:internalName="_vti_ItemDeclaredRecord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6c198-6a8a-4d2e-8b08-e38f847164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mcf8c8f0082046ef8728407f936c351e" ma:index="25" nillable="true" ma:taxonomy="true" ma:internalName="mcf8c8f0082046ef8728407f936c351e" ma:taxonomyFieldName="IWPFunction" ma:displayName="Function" ma:readOnly="false" ma:fieldId="{6cf8c8f0-0820-46ef-8728-407f936c351e}" ma:taxonomyMulti="true" ma:sspId="ec07c698-60f5-424f-b9af-f4c59398b511" ma:termSetId="d25a8a8b-cc76-477b-9c8b-292b0e0101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2675440b74e3fb29b87c2f3e5814e" ma:index="26" ma:taxonomy="true" ma:internalName="j782675440b74e3fb29b87c2f3e5814e" ma:taxonomyFieldName="IWPOwner" ma:displayName="Owner" ma:readOnly="false" ma:default="3;#ESFA|4a323c2c-9aef-47e8-b09b-131faf9bac1c" ma:fieldId="{37826754-40b7-4e3f-b29b-87c2f3e5814e}" ma:sspId="ec07c698-60f5-424f-b9af-f4c59398b511" ma:termSetId="12161dbb-b36f-4439-aef1-21e7cc9228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5c1e38d164424fa04495836be1c9e5" ma:index="27" ma:taxonomy="true" ma:internalName="o45c1e38d164424fa04495836be1c9e5" ma:taxonomyFieldName="IWPRightsProtectiveMarking" ma:displayName="Rights: Protective Marking" ma:readOnly="false" ma:default="1;#Official|0884c477-2e62-47ea-b19c-5af6e91124c5" ma:fieldId="{845c1e38-d164-424f-a044-95836be1c9e5}" ma:sspId="ec07c698-60f5-424f-b9af-f4c59398b511" ma:termSetId="7870c18b-dc34-46a1-adf5-a571f0cac8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cb32079b29d4d32a7415d8dd288aacc" ma:index="28" nillable="true" ma:taxonomy="true" ma:internalName="hcb32079b29d4d32a7415d8dd288aacc" ma:taxonomyFieldName="IWPSubject" ma:displayName="Subject" ma:readOnly="false" ma:fieldId="{1cb32079-b29d-4d32-a741-5d8dd288aacc}" ma:sspId="ec07c698-60f5-424f-b9af-f4c59398b511" ma:termSetId="33432453-e88c-4baa-94a6-467fc4fc06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4e4fe8f81bb4dcb962c1f77071590da" ma:index="29" nillable="true" ma:taxonomy="true" ma:internalName="a4e4fe8f81bb4dcb962c1f77071590da" ma:taxonomyFieldName="IWPSiteType" ma:displayName="Site Type" ma:readOnly="false" ma:fieldId="{a4e4fe8f-81bb-4dcb-962c-1f77071590da}" ma:sspId="ec07c698-60f5-424f-b9af-f4c59398b511" ma:termSetId="68f3bd98-4d9d-4839-831a-d4827606df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f95c1245274ca49aa068417ce94ba3" ma:index="30" ma:taxonomy="true" ma:internalName="j1f95c1245274ca49aa068417ce94ba3" ma:taxonomyFieldName="IWPOrganisationalUnit" ma:displayName="Organisational Unit" ma:readOnly="false" ma:default="2;#ESFA|f55057f6-e680-4dd8-a168-9494a8b9b0ae" ma:fieldId="{31f95c12-4527-4ca4-9aa0-68417ce94ba3}" ma:sspId="ec07c698-60f5-424f-b9af-f4c59398b511" ma:termSetId="b3e263f6-0ab6-425a-b3de-0e67f2faf76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IWPContributor" ma:index="12" nillable="true" ma:displayName="Contributor" ma:list="UserInfo" ma:SharePointGroup="0" ma:internalName="IWPContributo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66321-f672-4e06-a901-b5e72b4c435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list="{2be767c8-2677-425d-8da4-59d8bd934a1c}" ma:internalName="TaxCatchAll" ma:readOnly="false" ma:showField="CatchAllData" ma:web="32a6c198-6a8a-4d2e-8b08-e38f847164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9" nillable="true" ma:displayName="Taxonomy Catch All Column1" ma:list="{2be767c8-2677-425d-8da4-59d8bd934a1c}" ma:internalName="TaxCatchAllLabel" ma:readOnly="false" ma:showField="CatchAllDataLabel" ma:web="32a6c198-6a8a-4d2e-8b08-e38f847164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FEE525-A449-418E-81F7-1B49A71F5FF6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8c566321-f672-4e06-a901-b5e72b4c4357"/>
    <ds:schemaRef ds:uri="http://schemas.microsoft.com/sharepoint/v3/fields"/>
    <ds:schemaRef ds:uri="http://purl.org/dc/dcmitype/"/>
    <ds:schemaRef ds:uri="32a6c198-6a8a-4d2e-8b08-e38f847164b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A59E4A5-A5DC-4A49-8FBD-69829ADB48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2a6c198-6a8a-4d2e-8b08-e38f847164bc"/>
    <ds:schemaRef ds:uri="http://schemas.microsoft.com/sharepoint/v3/fields"/>
    <ds:schemaRef ds:uri="8c566321-f672-4e06-a901-b5e72b4c4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B1610F-7739-45AB-A286-DD8B6A58308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DD6B9C8-0232-4847-8D14-36159C4B72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327</Words>
  <Application>Microsoft Office PowerPoint</Application>
  <PresentationFormat>On-screen Show (4:3)</PresentationFormat>
  <Paragraphs>57</Paragraphs>
  <Slides>10</Slides>
  <Notes>7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ESFA  16 to 19 revenue funding allocation statement 2019 to 2020</vt:lpstr>
      <vt:lpstr>Video outline</vt:lpstr>
      <vt:lpstr>Where to find your statement</vt:lpstr>
      <vt:lpstr>A look at your statement</vt:lpstr>
      <vt:lpstr>Table 1a: Student Numbers </vt:lpstr>
      <vt:lpstr>Industry Placement Capacity and Delivery Funding</vt:lpstr>
      <vt:lpstr>Advanced maths premium</vt:lpstr>
      <vt:lpstr>Further information on 16 to 19 revenue funding allocations</vt:lpstr>
      <vt:lpstr>Documents to help you understand your statement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ESFA powerpoint A look at a 16 to 19 revenue funding allocation statement</dc:title>
  <dc:creator>Publishing.TEAM@education.gsi.gov.uk</dc:creator>
  <cp:lastModifiedBy>DOWNES, Sarah</cp:lastModifiedBy>
  <cp:revision>60</cp:revision>
  <dcterms:created xsi:type="dcterms:W3CDTF">2013-06-06T10:14:36Z</dcterms:created>
  <dcterms:modified xsi:type="dcterms:W3CDTF">2019-02-11T10:19:03Z</dcterms:modified>
  <cp:category>Master-Pres-v1.0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0x010100411E9645322362478224A501D2DB4B580A00B908A2A8DECF2E409C80762C78B31AA5</vt:lpwstr>
  </property>
  <property fmtid="{D5CDD505-2E9C-101B-9397-08002B2CF9AE}" pid="3" name="_dlc_DocIdItemGuid">
    <vt:lpwstr>2b32f524-4bbe-416a-add9-1618bc5914eb</vt:lpwstr>
  </property>
  <property fmtid="{D5CDD505-2E9C-101B-9397-08002B2CF9AE}" pid="4" name="Rights:ProtectiveMarking">
    <vt:lpwstr>3;#Official|0884c477-2e62-47ea-b19c-5af6e91124c5</vt:lpwstr>
  </property>
  <property fmtid="{D5CDD505-2E9C-101B-9397-08002B2CF9AE}" pid="5" name="Function">
    <vt:lpwstr/>
  </property>
  <property fmtid="{D5CDD505-2E9C-101B-9397-08002B2CF9AE}" pid="6" name="Subject1">
    <vt:lpwstr/>
  </property>
  <property fmtid="{D5CDD505-2E9C-101B-9397-08002B2CF9AE}" pid="7" name="SiteType">
    <vt:lpwstr/>
  </property>
  <property fmtid="{D5CDD505-2E9C-101B-9397-08002B2CF9AE}" pid="8" name="OrganisationalUnit">
    <vt:lpwstr>1;#ESFA|f55057f6-e680-4dd8-a168-9494a8b9b0ae</vt:lpwstr>
  </property>
  <property fmtid="{D5CDD505-2E9C-101B-9397-08002B2CF9AE}" pid="9" name="Owner">
    <vt:lpwstr>2;#EFA|4a323c2c-9aef-47e8-b09b-131faf9bac1c</vt:lpwstr>
  </property>
  <property fmtid="{D5CDD505-2E9C-101B-9397-08002B2CF9AE}" pid="10" name="IWPOrganisationalUnit">
    <vt:lpwstr>2;#ESFA|f55057f6-e680-4dd8-a168-9494a8b9b0ae</vt:lpwstr>
  </property>
  <property fmtid="{D5CDD505-2E9C-101B-9397-08002B2CF9AE}" pid="11" name="IWPOwner">
    <vt:lpwstr>3;#ESFA|4a323c2c-9aef-47e8-b09b-131faf9bac1c</vt:lpwstr>
  </property>
  <property fmtid="{D5CDD505-2E9C-101B-9397-08002B2CF9AE}" pid="12" name="IWPFunction">
    <vt:lpwstr/>
  </property>
  <property fmtid="{D5CDD505-2E9C-101B-9397-08002B2CF9AE}" pid="13" name="IWPSiteType">
    <vt:lpwstr/>
  </property>
  <property fmtid="{D5CDD505-2E9C-101B-9397-08002B2CF9AE}" pid="14" name="IWPRightsProtectiveMarking">
    <vt:lpwstr>1;#Official|0884c477-2e62-47ea-b19c-5af6e91124c5</vt:lpwstr>
  </property>
  <property fmtid="{D5CDD505-2E9C-101B-9397-08002B2CF9AE}" pid="15" name="IWPSubject">
    <vt:lpwstr/>
  </property>
  <property fmtid="{D5CDD505-2E9C-101B-9397-08002B2CF9AE}" pid="16" name="AuthorIds_UIVersion_2">
    <vt:lpwstr>801</vt:lpwstr>
  </property>
  <property fmtid="{D5CDD505-2E9C-101B-9397-08002B2CF9AE}" pid="17" name="AuthorIds_UIVersion_3">
    <vt:lpwstr>89</vt:lpwstr>
  </property>
  <property fmtid="{D5CDD505-2E9C-101B-9397-08002B2CF9AE}" pid="18" name="AuthorIds_UIVersion_4">
    <vt:lpwstr>258</vt:lpwstr>
  </property>
  <property fmtid="{D5CDD505-2E9C-101B-9397-08002B2CF9AE}" pid="19" name="AuthorIds_UIVersion_5">
    <vt:lpwstr>801</vt:lpwstr>
  </property>
  <property fmtid="{D5CDD505-2E9C-101B-9397-08002B2CF9AE}" pid="20" name="AuthorIds_UIVersion_6">
    <vt:lpwstr>801</vt:lpwstr>
  </property>
  <property fmtid="{D5CDD505-2E9C-101B-9397-08002B2CF9AE}" pid="21" name="AuthorIds_UIVersion_7">
    <vt:lpwstr>801</vt:lpwstr>
  </property>
  <property fmtid="{D5CDD505-2E9C-101B-9397-08002B2CF9AE}" pid="22" name="AuthorIds_UIVersion_8">
    <vt:lpwstr>801</vt:lpwstr>
  </property>
  <property fmtid="{D5CDD505-2E9C-101B-9397-08002B2CF9AE}" pid="23" name="AuthorIds_UIVersion_9">
    <vt:lpwstr>801</vt:lpwstr>
  </property>
  <property fmtid="{D5CDD505-2E9C-101B-9397-08002B2CF9AE}" pid="24" name="c02f73938b5741d4934b358b31a1b80f">
    <vt:lpwstr>Official|0884c477-2e62-47ea-b19c-5af6e91124c5</vt:lpwstr>
  </property>
  <property fmtid="{D5CDD505-2E9C-101B-9397-08002B2CF9AE}" pid="25" name="p6919dbb65844893b164c5f63a6f0eeb">
    <vt:lpwstr>ESFA|4a323c2c-9aef-47e8-b09b-131faf9bac1c</vt:lpwstr>
  </property>
  <property fmtid="{D5CDD505-2E9C-101B-9397-08002B2CF9AE}" pid="26" name="f6ec388a6d534bab86a259abd1bfa088">
    <vt:lpwstr>ESFA|f55057f6-e680-4dd8-a168-9494a8b9b0ae</vt:lpwstr>
  </property>
  <property fmtid="{D5CDD505-2E9C-101B-9397-08002B2CF9AE}" pid="27" name="i98b064926ea4fbe8f5b88c394ff652b">
    <vt:lpwstr/>
  </property>
  <property fmtid="{D5CDD505-2E9C-101B-9397-08002B2CF9AE}" pid="28" name="DfeSubject">
    <vt:lpwstr/>
  </property>
  <property fmtid="{D5CDD505-2E9C-101B-9397-08002B2CF9AE}" pid="29" name="DfeOrganisationalUnit">
    <vt:lpwstr>2;#ESFA|f55057f6-e680-4dd8-a168-9494a8b9b0ae</vt:lpwstr>
  </property>
  <property fmtid="{D5CDD505-2E9C-101B-9397-08002B2CF9AE}" pid="30" name="DfeRights:ProtectiveMarking">
    <vt:lpwstr>1;#Official|0884c477-2e62-47ea-b19c-5af6e91124c5</vt:lpwstr>
  </property>
  <property fmtid="{D5CDD505-2E9C-101B-9397-08002B2CF9AE}" pid="31" name="DfeOwner">
    <vt:lpwstr>3;#ESFA|4a323c2c-9aef-47e8-b09b-131faf9bac1c</vt:lpwstr>
  </property>
</Properties>
</file>