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32" r:id="rId2"/>
    <p:sldId id="460" r:id="rId3"/>
    <p:sldId id="337" r:id="rId4"/>
    <p:sldId id="439" r:id="rId5"/>
    <p:sldId id="440" r:id="rId6"/>
    <p:sldId id="338" r:id="rId7"/>
    <p:sldId id="417" r:id="rId8"/>
    <p:sldId id="352" r:id="rId9"/>
    <p:sldId id="340" r:id="rId10"/>
    <p:sldId id="339" r:id="rId11"/>
    <p:sldId id="472" r:id="rId12"/>
    <p:sldId id="342" r:id="rId13"/>
    <p:sldId id="343" r:id="rId14"/>
    <p:sldId id="358" r:id="rId15"/>
    <p:sldId id="357" r:id="rId16"/>
    <p:sldId id="356" r:id="rId17"/>
    <p:sldId id="372" r:id="rId18"/>
    <p:sldId id="375" r:id="rId19"/>
    <p:sldId id="345" r:id="rId20"/>
    <p:sldId id="382" r:id="rId21"/>
    <p:sldId id="448" r:id="rId22"/>
    <p:sldId id="386" r:id="rId23"/>
    <p:sldId id="387" r:id="rId24"/>
    <p:sldId id="388" r:id="rId25"/>
    <p:sldId id="469" r:id="rId26"/>
    <p:sldId id="473" r:id="rId27"/>
    <p:sldId id="461" r:id="rId28"/>
    <p:sldId id="464" r:id="rId29"/>
    <p:sldId id="465" r:id="rId30"/>
    <p:sldId id="466" r:id="rId31"/>
    <p:sldId id="474" r:id="rId32"/>
    <p:sldId id="463" r:id="rId33"/>
    <p:sldId id="462" r:id="rId34"/>
    <p:sldId id="47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2829" autoAdjust="0"/>
  </p:normalViewPr>
  <p:slideViewPr>
    <p:cSldViewPr>
      <p:cViewPr varScale="1">
        <p:scale>
          <a:sx n="106" d="100"/>
          <a:sy n="106" d="100"/>
        </p:scale>
        <p:origin x="1764" y="96"/>
      </p:cViewPr>
      <p:guideLst>
        <p:guide orient="horz" pos="2160"/>
        <p:guide pos="2880"/>
      </p:guideLst>
    </p:cSldViewPr>
  </p:slideViewPr>
  <p:outlineViewPr>
    <p:cViewPr>
      <p:scale>
        <a:sx n="33" d="100"/>
        <a:sy n="33" d="100"/>
      </p:scale>
      <p:origin x="222"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28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1EF032-437D-4B19-A5C8-A0F47F616428}" type="datetimeFigureOut">
              <a:rPr lang="en-GB" smtClean="0"/>
              <a:pPr/>
              <a:t>18/12/2018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35885-59BC-4D59-9528-A4A32AC2B3EF}" type="slidenum">
              <a:rPr lang="en-GB" smtClean="0"/>
              <a:pPr/>
              <a:t>‹#›</a:t>
            </a:fld>
            <a:endParaRPr lang="en-GB"/>
          </a:p>
        </p:txBody>
      </p:sp>
    </p:spTree>
    <p:extLst>
      <p:ext uri="{BB962C8B-B14F-4D97-AF65-F5344CB8AC3E}">
        <p14:creationId xmlns:p14="http://schemas.microsoft.com/office/powerpoint/2010/main" val="143748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Lithotom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n.wikipedia.org/wiki/Surger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D8352BF-924E-451E-BD89-3AD39A63E711}" type="slidenum">
              <a:rPr lang="en-GB" smtClean="0"/>
              <a:pPr/>
              <a:t>1</a:t>
            </a:fld>
            <a:endParaRPr lang="en-GB"/>
          </a:p>
        </p:txBody>
      </p:sp>
    </p:spTree>
    <p:extLst>
      <p:ext uri="{BB962C8B-B14F-4D97-AF65-F5344CB8AC3E}">
        <p14:creationId xmlns:p14="http://schemas.microsoft.com/office/powerpoint/2010/main" val="1521201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Aeromedical examiner (AME)</a:t>
            </a:r>
          </a:p>
          <a:p>
            <a:r>
              <a:rPr lang="en-GB" dirty="0"/>
              <a:t>Class 1 OML – operational multi-pilot (with a co-pilot)</a:t>
            </a:r>
          </a:p>
          <a:p>
            <a:r>
              <a:rPr lang="en-GB" dirty="0"/>
              <a:t>Class 2 OSL – Operational safety pilot restriction (dual controls and other person is able to be pilot in command)</a:t>
            </a:r>
          </a:p>
          <a:p>
            <a:endParaRPr lang="en-GB" dirty="0"/>
          </a:p>
          <a:p>
            <a:endParaRPr lang="en-GB" dirty="0"/>
          </a:p>
        </p:txBody>
      </p:sp>
      <p:sp>
        <p:nvSpPr>
          <p:cNvPr id="4" name="Slide Number Placeholder 3"/>
          <p:cNvSpPr>
            <a:spLocks noGrp="1"/>
          </p:cNvSpPr>
          <p:nvPr>
            <p:ph type="sldNum" sz="quarter" idx="5"/>
          </p:nvPr>
        </p:nvSpPr>
        <p:spPr/>
        <p:txBody>
          <a:bodyPr/>
          <a:lstStyle/>
          <a:p>
            <a:fld id="{DE935885-59BC-4D59-9528-A4A32AC2B3EF}" type="slidenum">
              <a:rPr lang="en-GB" smtClean="0"/>
              <a:pPr/>
              <a:t>33</a:t>
            </a:fld>
            <a:endParaRPr lang="en-GB"/>
          </a:p>
        </p:txBody>
      </p:sp>
    </p:spTree>
    <p:extLst>
      <p:ext uri="{BB962C8B-B14F-4D97-AF65-F5344CB8AC3E}">
        <p14:creationId xmlns:p14="http://schemas.microsoft.com/office/powerpoint/2010/main" val="281187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Merchant seafarers are given priority treatment at the Dreadnought Unit so that they can return to work quickly. Because of the nature of their job, they are not allowed to work if they have certain medical conditions, in case of an emergency whilst at sea.</a:t>
            </a:r>
          </a:p>
          <a:p>
            <a:pPr fontAlgn="base"/>
            <a:r>
              <a:rPr lang="en-GB" sz="1200" b="0" i="0" kern="1200" dirty="0">
                <a:solidFill>
                  <a:schemeClr val="tx1"/>
                </a:solidFill>
                <a:effectLst/>
                <a:latin typeface="+mn-lt"/>
                <a:ea typeface="+mn-ea"/>
                <a:cs typeface="+mn-cs"/>
              </a:rPr>
              <a:t>Our Dreadnought Unit is the continuation of a tradition of special hospital care for seafarers dating from 1821. The Seamen’s Hospital Society originally established a hospital on a ship moored at Greenwich, and in 1870 it came ashore to the banks of the Thames at Greenwich. In 1986 it moved again to St Thomas’ Hospital.</a:t>
            </a:r>
          </a:p>
          <a:p>
            <a:pPr fontAlgn="base"/>
            <a:r>
              <a:rPr lang="en-GB" sz="1200" b="0" i="0" kern="1200" dirty="0">
                <a:solidFill>
                  <a:schemeClr val="tx1"/>
                </a:solidFill>
                <a:effectLst/>
                <a:latin typeface="+mn-lt"/>
                <a:ea typeface="+mn-ea"/>
                <a:cs typeface="+mn-cs"/>
              </a:rPr>
              <a:t>It is not a separate unit in the hospital - patients are treated in whatever ward or facility is best suited to their needs.</a:t>
            </a:r>
          </a:p>
          <a:p>
            <a:pPr fontAlgn="base"/>
            <a:r>
              <a:rPr lang="en-GB" sz="1200" b="0" i="0" kern="1200" dirty="0">
                <a:solidFill>
                  <a:schemeClr val="tx1"/>
                </a:solidFill>
                <a:effectLst/>
                <a:latin typeface="+mn-lt"/>
                <a:ea typeface="+mn-ea"/>
                <a:cs typeface="+mn-cs"/>
              </a:rPr>
              <a:t>Referrals come into the administration office. Prospective patients are sent a form which asks whether their treatment is urgent or routine, and when the patient is available for an appointment. This is very important as seafarers are often away at sea and are unable to cancel appointments. Due to the distances travelled by seafarers from home and from ships around the world, accommodation is also arranged for them. </a:t>
            </a:r>
          </a:p>
          <a:p>
            <a:endParaRPr lang="en-GB" dirty="0"/>
          </a:p>
        </p:txBody>
      </p:sp>
      <p:sp>
        <p:nvSpPr>
          <p:cNvPr id="4" name="Slide Number Placeholder 3"/>
          <p:cNvSpPr>
            <a:spLocks noGrp="1"/>
          </p:cNvSpPr>
          <p:nvPr>
            <p:ph type="sldNum" sz="quarter" idx="5"/>
          </p:nvPr>
        </p:nvSpPr>
        <p:spPr/>
        <p:txBody>
          <a:bodyPr/>
          <a:lstStyle/>
          <a:p>
            <a:fld id="{DE935885-59BC-4D59-9528-A4A32AC2B3EF}" type="slidenum">
              <a:rPr lang="en-GB" smtClean="0"/>
              <a:pPr/>
              <a:t>2</a:t>
            </a:fld>
            <a:endParaRPr lang="en-GB"/>
          </a:p>
        </p:txBody>
      </p:sp>
    </p:spTree>
    <p:extLst>
      <p:ext uri="{BB962C8B-B14F-4D97-AF65-F5344CB8AC3E}">
        <p14:creationId xmlns:p14="http://schemas.microsoft.com/office/powerpoint/2010/main" val="365855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At least</a:t>
            </a:r>
            <a:r>
              <a:rPr lang="en-GB" baseline="0" dirty="0"/>
              <a:t> as early as 4-5</a:t>
            </a:r>
            <a:r>
              <a:rPr lang="en-GB" baseline="30000" dirty="0"/>
              <a:t>th</a:t>
            </a:r>
            <a:r>
              <a:rPr lang="en-GB" baseline="0" dirty="0"/>
              <a:t> century BC</a:t>
            </a:r>
          </a:p>
          <a:p>
            <a:endParaRPr lang="en-GB" baseline="0" dirty="0"/>
          </a:p>
          <a:p>
            <a:r>
              <a:rPr lang="en-GB" baseline="0" dirty="0"/>
              <a:t>Alternative translations:</a:t>
            </a:r>
          </a:p>
          <a:p>
            <a:endParaRPr lang="en-GB" baseline="0" dirty="0"/>
          </a:p>
          <a:p>
            <a:r>
              <a:rPr lang="en-GB" dirty="0"/>
              <a:t>I will not use the knife, not even on sufferers from stone, but will withdraw in </a:t>
            </a:r>
            <a:r>
              <a:rPr lang="en-GB" dirty="0" err="1"/>
              <a:t>favor</a:t>
            </a:r>
            <a:r>
              <a:rPr lang="en-GB" dirty="0"/>
              <a:t> of such men as are engaged in this work.</a:t>
            </a:r>
          </a:p>
          <a:p>
            <a:endParaRPr lang="en-GB" dirty="0"/>
          </a:p>
          <a:p>
            <a:r>
              <a:rPr lang="en-GB" dirty="0"/>
              <a:t>I will not </a:t>
            </a:r>
            <a:r>
              <a:rPr lang="en-GB" dirty="0">
                <a:hlinkClick r:id="rId3" tooltip="Lithotomy"/>
              </a:rPr>
              <a:t>cut for stone</a:t>
            </a:r>
            <a:r>
              <a:rPr lang="en-GB" dirty="0"/>
              <a:t>, even for patients in whom the disease is manifest; I will leave this operation to be performed by practitioners, specialists in </a:t>
            </a:r>
            <a:r>
              <a:rPr lang="en-GB" dirty="0">
                <a:hlinkClick r:id="rId4" tooltip="Surgery"/>
              </a:rPr>
              <a:t>this art</a:t>
            </a:r>
            <a:r>
              <a:rPr lang="en-GB" dirty="0"/>
              <a:t>.</a:t>
            </a:r>
          </a:p>
        </p:txBody>
      </p:sp>
      <p:sp>
        <p:nvSpPr>
          <p:cNvPr id="4" name="Slide Number Placeholder 3"/>
          <p:cNvSpPr>
            <a:spLocks noGrp="1"/>
          </p:cNvSpPr>
          <p:nvPr>
            <p:ph type="sldNum" sz="quarter" idx="10"/>
          </p:nvPr>
        </p:nvSpPr>
        <p:spPr/>
        <p:txBody>
          <a:bodyPr/>
          <a:lstStyle/>
          <a:p>
            <a:fld id="{ED8352BF-924E-451E-BD89-3AD39A63E711}" type="slidenum">
              <a:rPr lang="en-GB" smtClean="0"/>
              <a:t>5</a:t>
            </a:fld>
            <a:endParaRPr lang="en-GB"/>
          </a:p>
        </p:txBody>
      </p:sp>
    </p:spTree>
    <p:extLst>
      <p:ext uri="{BB962C8B-B14F-4D97-AF65-F5344CB8AC3E}">
        <p14:creationId xmlns:p14="http://schemas.microsoft.com/office/powerpoint/2010/main" val="141693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476D60-C8B5-4A8B-981A-571F78813F76}" type="slidenum">
              <a:rPr lang="en-US" smtClean="0"/>
              <a:pPr fontAlgn="base">
                <a:spcBef>
                  <a:spcPct val="0"/>
                </a:spcBef>
                <a:spcAft>
                  <a:spcPct val="0"/>
                </a:spcAft>
                <a:defRPr/>
              </a:pPr>
              <a:t>9</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48229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t>USA lifetime incidence: men 12%; women ?7%</a:t>
            </a:r>
          </a:p>
        </p:txBody>
      </p:sp>
      <p:sp>
        <p:nvSpPr>
          <p:cNvPr id="4" name="Slide Number Placeholder 3"/>
          <p:cNvSpPr>
            <a:spLocks noGrp="1"/>
          </p:cNvSpPr>
          <p:nvPr>
            <p:ph type="sldNum" sz="quarter" idx="5"/>
          </p:nvPr>
        </p:nvSpPr>
        <p:spPr/>
        <p:txBody>
          <a:bodyPr/>
          <a:lstStyle/>
          <a:p>
            <a:pPr>
              <a:defRPr/>
            </a:pPr>
            <a:fld id="{C7E46242-B65F-4E95-A825-69A23F78E3F2}" type="slidenum">
              <a:rPr lang="en-GB" smtClean="0"/>
              <a:pPr>
                <a:defRPr/>
              </a:pPr>
              <a:t>10</a:t>
            </a:fld>
            <a:endParaRPr lang="en-GB"/>
          </a:p>
        </p:txBody>
      </p:sp>
    </p:spTree>
    <p:extLst>
      <p:ext uri="{BB962C8B-B14F-4D97-AF65-F5344CB8AC3E}">
        <p14:creationId xmlns:p14="http://schemas.microsoft.com/office/powerpoint/2010/main" val="1247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91ED43-C421-4CA7-A440-C885340CA3D3}" type="slidenum">
              <a:rPr lang="en-US" smtClean="0"/>
              <a:pPr fontAlgn="base">
                <a:spcBef>
                  <a:spcPct val="0"/>
                </a:spcBef>
                <a:spcAft>
                  <a:spcPct val="0"/>
                </a:spcAft>
                <a:defRPr/>
              </a:pPr>
              <a:t>19</a:t>
            </a:fld>
            <a:endParaRPr 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225639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Fluid availability, time and toilets</a:t>
            </a:r>
          </a:p>
        </p:txBody>
      </p:sp>
      <p:sp>
        <p:nvSpPr>
          <p:cNvPr id="4" name="Slide Number Placeholder 3"/>
          <p:cNvSpPr>
            <a:spLocks noGrp="1"/>
          </p:cNvSpPr>
          <p:nvPr>
            <p:ph type="sldNum" sz="quarter" idx="5"/>
          </p:nvPr>
        </p:nvSpPr>
        <p:spPr/>
        <p:txBody>
          <a:bodyPr/>
          <a:lstStyle/>
          <a:p>
            <a:fld id="{DE935885-59BC-4D59-9528-A4A32AC2B3EF}" type="slidenum">
              <a:rPr lang="en-GB" smtClean="0"/>
              <a:pPr/>
              <a:t>24</a:t>
            </a:fld>
            <a:endParaRPr lang="en-GB"/>
          </a:p>
        </p:txBody>
      </p:sp>
    </p:spTree>
    <p:extLst>
      <p:ext uri="{BB962C8B-B14F-4D97-AF65-F5344CB8AC3E}">
        <p14:creationId xmlns:p14="http://schemas.microsoft.com/office/powerpoint/2010/main" val="286551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Fitness category 1 – fit no restrictions</a:t>
            </a:r>
          </a:p>
          <a:p>
            <a:r>
              <a:rPr lang="en-GB" dirty="0"/>
              <a:t>2- fit with restrictions</a:t>
            </a:r>
          </a:p>
          <a:p>
            <a:r>
              <a:rPr lang="en-GB" dirty="0"/>
              <a:t>3 – Temp unfit</a:t>
            </a:r>
          </a:p>
          <a:p>
            <a:r>
              <a:rPr lang="en-GB" dirty="0"/>
              <a:t>4- permanently unfit</a:t>
            </a:r>
          </a:p>
          <a:p>
            <a:endParaRPr lang="en-GB" dirty="0"/>
          </a:p>
        </p:txBody>
      </p:sp>
      <p:sp>
        <p:nvSpPr>
          <p:cNvPr id="4" name="Slide Number Placeholder 3"/>
          <p:cNvSpPr>
            <a:spLocks noGrp="1"/>
          </p:cNvSpPr>
          <p:nvPr>
            <p:ph type="sldNum" sz="quarter" idx="5"/>
          </p:nvPr>
        </p:nvSpPr>
        <p:spPr/>
        <p:txBody>
          <a:bodyPr/>
          <a:lstStyle/>
          <a:p>
            <a:fld id="{DE935885-59BC-4D59-9528-A4A32AC2B3EF}" type="slidenum">
              <a:rPr lang="en-GB" smtClean="0"/>
              <a:pPr/>
              <a:t>28</a:t>
            </a:fld>
            <a:endParaRPr lang="en-GB"/>
          </a:p>
        </p:txBody>
      </p:sp>
    </p:spTree>
    <p:extLst>
      <p:ext uri="{BB962C8B-B14F-4D97-AF65-F5344CB8AC3E}">
        <p14:creationId xmlns:p14="http://schemas.microsoft.com/office/powerpoint/2010/main" val="300653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change? 5 </a:t>
            </a:r>
            <a:r>
              <a:rPr lang="en-GB" dirty="0" err="1"/>
              <a:t>yrs</a:t>
            </a:r>
            <a:r>
              <a:rPr lang="en-GB" dirty="0"/>
              <a:t> doesn’t make any sense. The risk is later on. 50% risk but that means 50% don’t</a:t>
            </a:r>
          </a:p>
        </p:txBody>
      </p:sp>
      <p:sp>
        <p:nvSpPr>
          <p:cNvPr id="4" name="Slide Number Placeholder 3"/>
          <p:cNvSpPr>
            <a:spLocks noGrp="1"/>
          </p:cNvSpPr>
          <p:nvPr>
            <p:ph type="sldNum" sz="quarter" idx="5"/>
          </p:nvPr>
        </p:nvSpPr>
        <p:spPr/>
        <p:txBody>
          <a:bodyPr/>
          <a:lstStyle/>
          <a:p>
            <a:fld id="{DE935885-59BC-4D59-9528-A4A32AC2B3EF}" type="slidenum">
              <a:rPr lang="en-GB" smtClean="0"/>
              <a:pPr/>
              <a:t>29</a:t>
            </a:fld>
            <a:endParaRPr lang="en-GB"/>
          </a:p>
        </p:txBody>
      </p:sp>
    </p:spTree>
    <p:extLst>
      <p:ext uri="{BB962C8B-B14F-4D97-AF65-F5344CB8AC3E}">
        <p14:creationId xmlns:p14="http://schemas.microsoft.com/office/powerpoint/2010/main" val="636488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00"/>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E6D975-6C80-40AC-AB08-35A673CE5FCD}" type="datetimeFigureOut">
              <a:rPr lang="en-GB" smtClean="0"/>
              <a:pPr/>
              <a:t>18/12/2018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0AB41-3B2C-4B0F-BE49-DE15EE8AE422}" type="slidenum">
              <a:rPr lang="en-GB" smtClean="0"/>
              <a:pPr/>
              <a:t>‹#›</a:t>
            </a:fld>
            <a:endParaRPr lang="en-GB"/>
          </a:p>
        </p:txBody>
      </p:sp>
      <p:pic>
        <p:nvPicPr>
          <p:cNvPr id="7" name="Picture 6" descr="Guy's and St Thomas' NHS Foundation Trust Home"/>
          <p:cNvPicPr>
            <a:picLocks noChangeAspect="1" noChangeArrowheads="1"/>
          </p:cNvPicPr>
          <p:nvPr userDrawn="1"/>
        </p:nvPicPr>
        <p:blipFill>
          <a:blip r:embed="rId2" cstate="print"/>
          <a:srcRect/>
          <a:stretch>
            <a:fillRect/>
          </a:stretch>
        </p:blipFill>
        <p:spPr bwMode="auto">
          <a:xfrm>
            <a:off x="6948263" y="6513683"/>
            <a:ext cx="2195737" cy="34431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E6D975-6C80-40AC-AB08-35A673CE5FCD}" type="datetimeFigureOut">
              <a:rPr lang="en-GB" smtClean="0"/>
              <a:pPr/>
              <a:t>18/12/2018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0AB41-3B2C-4B0F-BE49-DE15EE8AE42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E6D975-6C80-40AC-AB08-35A673CE5FCD}" type="datetimeFigureOut">
              <a:rPr lang="en-GB" smtClean="0"/>
              <a:pPr/>
              <a:t>18/12/2018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0AB41-3B2C-4B0F-BE49-DE15EE8AE422}"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Panoramic view of the River Thames taken from Waterloo Bridge, looking eastwards towards Blackfriars Bridge and the City of London, showing St Bride's Church, St Paul's Cathedral, the Gherkin and the Oxo Towe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704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Matt and Chats\Documents\Matt\Sync Folder for Matts USB\ALL MY FILES\Miscellaneous\Crest - STH - Transparent Background.tif"/>
          <p:cNvPicPr>
            <a:picLocks noChangeAspect="1" noChangeArrowheads="1"/>
          </p:cNvPicPr>
          <p:nvPr userDrawn="1"/>
        </p:nvPicPr>
        <p:blipFill>
          <a:blip r:embed="rId3" cstate="print"/>
          <a:srcRect/>
          <a:stretch>
            <a:fillRect/>
          </a:stretch>
        </p:blipFill>
        <p:spPr bwMode="auto">
          <a:xfrm>
            <a:off x="8403018" y="269671"/>
            <a:ext cx="567563" cy="722658"/>
          </a:xfrm>
          <a:prstGeom prst="rect">
            <a:avLst/>
          </a:prstGeom>
          <a:noFill/>
        </p:spPr>
      </p:pic>
      <p:pic>
        <p:nvPicPr>
          <p:cNvPr id="10" name="Picture 9" descr="C:\Users\Matt and Chats\Documents\Matt\Sync Folder for Matts USB\ALL MY FILES\Miscellaneous\Crest - Guy's - Transparent Background.tif"/>
          <p:cNvPicPr>
            <a:picLocks noChangeAspect="1" noChangeArrowheads="1"/>
          </p:cNvPicPr>
          <p:nvPr userDrawn="1"/>
        </p:nvPicPr>
        <p:blipFill>
          <a:blip r:embed="rId4" cstate="print"/>
          <a:srcRect/>
          <a:stretch>
            <a:fillRect/>
          </a:stretch>
        </p:blipFill>
        <p:spPr bwMode="auto">
          <a:xfrm>
            <a:off x="7661314" y="245796"/>
            <a:ext cx="569008" cy="732752"/>
          </a:xfrm>
          <a:prstGeom prst="rect">
            <a:avLst/>
          </a:prstGeom>
          <a:noFill/>
        </p:spPr>
      </p:pic>
      <p:pic>
        <p:nvPicPr>
          <p:cNvPr id="11" name="Picture 10" descr="Guy's and St Thomas' NHS Foundation Trust Home"/>
          <p:cNvPicPr>
            <a:picLocks noChangeAspect="1" noChangeArrowheads="1"/>
          </p:cNvPicPr>
          <p:nvPr userDrawn="1"/>
        </p:nvPicPr>
        <p:blipFill>
          <a:blip r:embed="rId5" cstate="print"/>
          <a:srcRect/>
          <a:stretch>
            <a:fillRect/>
          </a:stretch>
        </p:blipFill>
        <p:spPr bwMode="auto">
          <a:xfrm>
            <a:off x="6148513" y="6388273"/>
            <a:ext cx="2995488" cy="469727"/>
          </a:xfrm>
          <a:prstGeom prst="rect">
            <a:avLst/>
          </a:prstGeom>
          <a:noFill/>
          <a:ln w="9525">
            <a:noFill/>
            <a:miter lim="800000"/>
            <a:headEnd/>
            <a:tailEnd/>
          </a:ln>
        </p:spPr>
      </p:pic>
      <p:sp>
        <p:nvSpPr>
          <p:cNvPr id="14" name="Text Placeholder 13"/>
          <p:cNvSpPr>
            <a:spLocks noGrp="1"/>
          </p:cNvSpPr>
          <p:nvPr>
            <p:ph type="body" sz="quarter" idx="10"/>
          </p:nvPr>
        </p:nvSpPr>
        <p:spPr>
          <a:xfrm>
            <a:off x="160169" y="5873922"/>
            <a:ext cx="5322888" cy="984077"/>
          </a:xfrm>
        </p:spPr>
        <p:txBody>
          <a:bodyPr/>
          <a:lstStyle>
            <a:lvl1pPr marL="0" indent="0">
              <a:buNone/>
              <a:defRPr>
                <a:solidFill>
                  <a:schemeClr val="bg1"/>
                </a:solidFill>
              </a:defRPr>
            </a:lvl1pPr>
            <a:lvl5pPr marL="1828800" indent="0">
              <a:buNone/>
              <a:defRPr/>
            </a:lvl5pPr>
          </a:lstStyle>
          <a:p>
            <a:pPr lvl="0"/>
            <a:r>
              <a:rPr lang="en-US" dirty="0"/>
              <a:t>Click to edit Master text styles</a:t>
            </a:r>
          </a:p>
        </p:txBody>
      </p:sp>
      <p:sp>
        <p:nvSpPr>
          <p:cNvPr id="16" name="Text Placeholder 15"/>
          <p:cNvSpPr>
            <a:spLocks noGrp="1"/>
          </p:cNvSpPr>
          <p:nvPr>
            <p:ph type="body" sz="quarter" idx="11"/>
          </p:nvPr>
        </p:nvSpPr>
        <p:spPr>
          <a:xfrm>
            <a:off x="160338" y="269875"/>
            <a:ext cx="7242175" cy="1958975"/>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a:t>
            </a:r>
          </a:p>
        </p:txBody>
      </p:sp>
      <p:sp>
        <p:nvSpPr>
          <p:cNvPr id="3" name="Content Placeholder 2">
            <a:extLst>
              <a:ext uri="{FF2B5EF4-FFF2-40B4-BE49-F238E27FC236}">
                <a16:creationId xmlns:a16="http://schemas.microsoft.com/office/drawing/2014/main" id="{7E4BC536-31E8-4421-9FAE-1218965D7227}"/>
              </a:ext>
            </a:extLst>
          </p:cNvPr>
          <p:cNvSpPr>
            <a:spLocks noGrp="1"/>
          </p:cNvSpPr>
          <p:nvPr>
            <p:ph sz="quarter" idx="12"/>
          </p:nvPr>
        </p:nvSpPr>
        <p:spPr>
          <a:xfrm>
            <a:off x="6875463" y="6669088"/>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607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EE6D975-6C80-40AC-AB08-35A673CE5FCD}" type="datetimeFigureOut">
              <a:rPr lang="en-GB" smtClean="0"/>
              <a:pPr/>
              <a:t>18/12/2018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0AB41-3B2C-4B0F-BE49-DE15EE8AE42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E6D975-6C80-40AC-AB08-35A673CE5FCD}" type="datetimeFigureOut">
              <a:rPr lang="en-GB" smtClean="0"/>
              <a:pPr/>
              <a:t>18/12/2018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0AB41-3B2C-4B0F-BE49-DE15EE8AE42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E6D975-6C80-40AC-AB08-35A673CE5FCD}" type="datetimeFigureOut">
              <a:rPr lang="en-GB" smtClean="0"/>
              <a:pPr/>
              <a:t>18/12/2018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00AB41-3B2C-4B0F-BE49-DE15EE8AE42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E6D975-6C80-40AC-AB08-35A673CE5FCD}" type="datetimeFigureOut">
              <a:rPr lang="en-GB" smtClean="0"/>
              <a:pPr/>
              <a:t>18/12/2018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00AB41-3B2C-4B0F-BE49-DE15EE8AE42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E6D975-6C80-40AC-AB08-35A673CE5FCD}" type="datetimeFigureOut">
              <a:rPr lang="en-GB" smtClean="0"/>
              <a:pPr/>
              <a:t>18/12/2018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00AB41-3B2C-4B0F-BE49-DE15EE8AE42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6D975-6C80-40AC-AB08-35A673CE5FCD}" type="datetimeFigureOut">
              <a:rPr lang="en-GB" smtClean="0"/>
              <a:pPr/>
              <a:t>18/12/2018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00AB41-3B2C-4B0F-BE49-DE15EE8AE42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E6D975-6C80-40AC-AB08-35A673CE5FCD}" type="datetimeFigureOut">
              <a:rPr lang="en-GB" smtClean="0"/>
              <a:pPr/>
              <a:t>18/12/2018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00AB41-3B2C-4B0F-BE49-DE15EE8AE42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E6D975-6C80-40AC-AB08-35A673CE5FCD}" type="datetimeFigureOut">
              <a:rPr lang="en-GB" smtClean="0"/>
              <a:pPr/>
              <a:t>18/12/2018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00AB41-3B2C-4B0F-BE49-DE15EE8AE42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6D975-6C80-40AC-AB08-35A673CE5FCD}" type="datetimeFigureOut">
              <a:rPr lang="en-GB" smtClean="0"/>
              <a:pPr/>
              <a:t>18/12/2018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0AB41-3B2C-4B0F-BE49-DE15EE8AE422}"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43608" y="5229200"/>
            <a:ext cx="7056784" cy="1500151"/>
          </a:xfrm>
        </p:spPr>
        <p:txBody>
          <a:bodyPr>
            <a:normAutofit/>
          </a:bodyPr>
          <a:lstStyle/>
          <a:p>
            <a:pPr algn="ctr"/>
            <a:r>
              <a:rPr lang="en-GB" sz="2800" b="1" dirty="0">
                <a:solidFill>
                  <a:schemeClr val="accent2">
                    <a:lumMod val="50000"/>
                  </a:schemeClr>
                </a:solidFill>
              </a:rPr>
              <a:t>Matthew Bultitude</a:t>
            </a:r>
          </a:p>
          <a:p>
            <a:pPr algn="ctr"/>
            <a:r>
              <a:rPr lang="en-GB" sz="2000" dirty="0">
                <a:solidFill>
                  <a:schemeClr val="accent2">
                    <a:lumMod val="50000"/>
                  </a:schemeClr>
                </a:solidFill>
              </a:rPr>
              <a:t>Consultant Urological Surgeon and Clinical Lead for Urology</a:t>
            </a:r>
          </a:p>
          <a:p>
            <a:pPr algn="ctr"/>
            <a:r>
              <a:rPr lang="en-GB" sz="2000" dirty="0">
                <a:solidFill>
                  <a:schemeClr val="accent2">
                    <a:lumMod val="50000"/>
                  </a:schemeClr>
                </a:solidFill>
              </a:rPr>
              <a:t>Associate Editor, BJUI</a:t>
            </a:r>
          </a:p>
        </p:txBody>
      </p:sp>
      <p:sp>
        <p:nvSpPr>
          <p:cNvPr id="5" name="Text Placeholder 4"/>
          <p:cNvSpPr>
            <a:spLocks noGrp="1"/>
          </p:cNvSpPr>
          <p:nvPr>
            <p:ph type="body" sz="quarter" idx="11"/>
          </p:nvPr>
        </p:nvSpPr>
        <p:spPr>
          <a:xfrm>
            <a:off x="179512" y="1196752"/>
            <a:ext cx="9144001" cy="1958975"/>
          </a:xfrm>
        </p:spPr>
        <p:txBody>
          <a:bodyPr>
            <a:normAutofit/>
          </a:bodyPr>
          <a:lstStyle/>
          <a:p>
            <a:pPr algn="ctr"/>
            <a:r>
              <a:rPr lang="en-GB" dirty="0">
                <a:solidFill>
                  <a:schemeClr val="accent2">
                    <a:lumMod val="50000"/>
                  </a:schemeClr>
                </a:solidFill>
              </a:rPr>
              <a:t>Renal Stones And Their Investigation In Assessing Fitness To Practice To Work At Sea</a:t>
            </a:r>
          </a:p>
        </p:txBody>
      </p:sp>
    </p:spTree>
    <p:extLst>
      <p:ext uri="{BB962C8B-B14F-4D97-AF65-F5344CB8AC3E}">
        <p14:creationId xmlns:p14="http://schemas.microsoft.com/office/powerpoint/2010/main" val="103005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a:t>Why ?</a:t>
            </a:r>
          </a:p>
        </p:txBody>
      </p:sp>
      <p:sp>
        <p:nvSpPr>
          <p:cNvPr id="8195" name="Content Placeholder 2"/>
          <p:cNvSpPr>
            <a:spLocks noGrp="1"/>
          </p:cNvSpPr>
          <p:nvPr>
            <p:ph idx="1"/>
          </p:nvPr>
        </p:nvSpPr>
        <p:spPr>
          <a:xfrm>
            <a:off x="457200" y="1600200"/>
            <a:ext cx="8229600" cy="4852988"/>
          </a:xfrm>
        </p:spPr>
        <p:txBody>
          <a:bodyPr>
            <a:normAutofit/>
          </a:bodyPr>
          <a:lstStyle/>
          <a:p>
            <a:pPr eaLnBrk="1" hangingPunct="1">
              <a:lnSpc>
                <a:spcPct val="80000"/>
              </a:lnSpc>
            </a:pPr>
            <a:r>
              <a:rPr lang="en-GB" sz="2800" dirty="0" err="1"/>
              <a:t>Supersaturation</a:t>
            </a:r>
            <a:endParaRPr lang="en-GB" sz="2800" dirty="0"/>
          </a:p>
          <a:p>
            <a:pPr lvl="1">
              <a:lnSpc>
                <a:spcPct val="80000"/>
              </a:lnSpc>
            </a:pPr>
            <a:r>
              <a:rPr lang="en-GB" sz="2400" dirty="0"/>
              <a:t>Excess solutes vs. Not enough fluid vs. Lack of inhibitors</a:t>
            </a:r>
          </a:p>
          <a:p>
            <a:pPr>
              <a:lnSpc>
                <a:spcPct val="80000"/>
              </a:lnSpc>
            </a:pPr>
            <a:r>
              <a:rPr lang="en-GB" sz="2800" dirty="0"/>
              <a:t>Causes</a:t>
            </a:r>
          </a:p>
          <a:p>
            <a:pPr lvl="1">
              <a:lnSpc>
                <a:spcPct val="80000"/>
              </a:lnSpc>
            </a:pPr>
            <a:r>
              <a:rPr lang="en-GB" sz="2400" dirty="0"/>
              <a:t>Genetic e.g. </a:t>
            </a:r>
            <a:r>
              <a:rPr lang="en-GB" sz="2400" dirty="0" err="1"/>
              <a:t>Cystinuria</a:t>
            </a:r>
            <a:endParaRPr lang="en-GB" sz="2400" dirty="0"/>
          </a:p>
          <a:p>
            <a:pPr lvl="1">
              <a:lnSpc>
                <a:spcPct val="80000"/>
              </a:lnSpc>
            </a:pPr>
            <a:r>
              <a:rPr lang="en-GB" sz="2400" dirty="0">
                <a:solidFill>
                  <a:srgbClr val="FFFF00"/>
                </a:solidFill>
              </a:rPr>
              <a:t>Geographical</a:t>
            </a:r>
          </a:p>
          <a:p>
            <a:pPr lvl="1">
              <a:lnSpc>
                <a:spcPct val="80000"/>
              </a:lnSpc>
            </a:pPr>
            <a:r>
              <a:rPr lang="en-GB" sz="2400" dirty="0">
                <a:solidFill>
                  <a:srgbClr val="FFFF00"/>
                </a:solidFill>
              </a:rPr>
              <a:t>Dehydration</a:t>
            </a:r>
            <a:r>
              <a:rPr lang="en-GB" sz="2400" dirty="0"/>
              <a:t> – 2 litres of urine per day</a:t>
            </a:r>
          </a:p>
          <a:p>
            <a:pPr lvl="1">
              <a:lnSpc>
                <a:spcPct val="80000"/>
              </a:lnSpc>
            </a:pPr>
            <a:r>
              <a:rPr lang="en-GB" sz="2400" dirty="0"/>
              <a:t>Familial (2.5x)</a:t>
            </a:r>
          </a:p>
          <a:p>
            <a:pPr lvl="1">
              <a:lnSpc>
                <a:spcPct val="80000"/>
              </a:lnSpc>
            </a:pPr>
            <a:r>
              <a:rPr lang="en-GB" sz="2400" dirty="0"/>
              <a:t>Anatomical causes</a:t>
            </a:r>
            <a:endParaRPr lang="en-GB" sz="1800" dirty="0"/>
          </a:p>
          <a:p>
            <a:pPr lvl="1">
              <a:lnSpc>
                <a:spcPct val="80000"/>
              </a:lnSpc>
            </a:pPr>
            <a:r>
              <a:rPr lang="en-GB" sz="2400" dirty="0"/>
              <a:t>Medical disorders </a:t>
            </a:r>
            <a:r>
              <a:rPr lang="en-GB" sz="1800" dirty="0" err="1"/>
              <a:t>eg</a:t>
            </a:r>
            <a:r>
              <a:rPr lang="en-GB" sz="1800" dirty="0"/>
              <a:t>. </a:t>
            </a:r>
            <a:r>
              <a:rPr lang="en-GB" sz="1800" dirty="0" err="1"/>
              <a:t>Hyperparathroid</a:t>
            </a:r>
            <a:r>
              <a:rPr lang="en-GB" sz="1800" dirty="0"/>
              <a:t>/ diabetes/ gout</a:t>
            </a:r>
          </a:p>
          <a:p>
            <a:pPr lvl="1">
              <a:lnSpc>
                <a:spcPct val="80000"/>
              </a:lnSpc>
            </a:pPr>
            <a:r>
              <a:rPr lang="en-GB" sz="2400" dirty="0"/>
              <a:t>Chronic diarrhoeal syndromes</a:t>
            </a:r>
          </a:p>
          <a:p>
            <a:pPr lvl="2">
              <a:lnSpc>
                <a:spcPct val="80000"/>
              </a:lnSpc>
            </a:pPr>
            <a:r>
              <a:rPr lang="en-GB" sz="1800" dirty="0"/>
              <a:t>Short gut / bypass surgery / </a:t>
            </a:r>
            <a:r>
              <a:rPr lang="en-GB" sz="1800" dirty="0" err="1"/>
              <a:t>Crohn’s</a:t>
            </a:r>
            <a:r>
              <a:rPr lang="en-GB" sz="1800" dirty="0"/>
              <a:t> disease</a:t>
            </a:r>
          </a:p>
        </p:txBody>
      </p:sp>
      <p:sp>
        <p:nvSpPr>
          <p:cNvPr id="4" name="TextBox 3">
            <a:extLst>
              <a:ext uri="{FF2B5EF4-FFF2-40B4-BE49-F238E27FC236}">
                <a16:creationId xmlns:a16="http://schemas.microsoft.com/office/drawing/2014/main" id="{A0072B1E-BE55-4DFA-A064-1D09FBCCF536}"/>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5" name="TextBox 4">
            <a:extLst>
              <a:ext uri="{FF2B5EF4-FFF2-40B4-BE49-F238E27FC236}">
                <a16:creationId xmlns:a16="http://schemas.microsoft.com/office/drawing/2014/main" id="{604568C1-70D7-406C-ADED-D56D318D2C3A}"/>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1ABD-BD9F-4CD6-933A-A1ADC3BC76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DA03451-958D-4C8B-8ADA-CDF4939063B3}"/>
              </a:ext>
            </a:extLst>
          </p:cNvPr>
          <p:cNvSpPr>
            <a:spLocks noGrp="1"/>
          </p:cNvSpPr>
          <p:nvPr>
            <p:ph idx="1"/>
          </p:nvPr>
        </p:nvSpPr>
        <p:spPr/>
        <p:txBody>
          <a:bodyPr/>
          <a:lstStyle/>
          <a:p>
            <a:endParaRPr lang="en-GB"/>
          </a:p>
        </p:txBody>
      </p:sp>
      <p:pic>
        <p:nvPicPr>
          <p:cNvPr id="1026" name="Picture 2" descr="https://www.aerzteblatt.de/image.asp?id=68218">
            <a:extLst>
              <a:ext uri="{FF2B5EF4-FFF2-40B4-BE49-F238E27FC236}">
                <a16:creationId xmlns:a16="http://schemas.microsoft.com/office/drawing/2014/main" id="{0241F298-CC3A-4A3F-8F04-A8CD01A27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025"/>
            <a:ext cx="9144000" cy="5949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9AF1E2-685B-4D74-B950-24A35D0530E9}"/>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6" name="TextBox 5">
            <a:extLst>
              <a:ext uri="{FF2B5EF4-FFF2-40B4-BE49-F238E27FC236}">
                <a16:creationId xmlns:a16="http://schemas.microsoft.com/office/drawing/2014/main" id="{7D061EB3-4F2D-41D0-8EE2-DCAC85CF1E17}"/>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extLst>
      <p:ext uri="{BB962C8B-B14F-4D97-AF65-F5344CB8AC3E}">
        <p14:creationId xmlns:p14="http://schemas.microsoft.com/office/powerpoint/2010/main" val="115700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t>Symptoms</a:t>
            </a:r>
          </a:p>
        </p:txBody>
      </p:sp>
      <p:sp>
        <p:nvSpPr>
          <p:cNvPr id="10243" name="Content Placeholder 2"/>
          <p:cNvSpPr>
            <a:spLocks noGrp="1"/>
          </p:cNvSpPr>
          <p:nvPr>
            <p:ph idx="1"/>
          </p:nvPr>
        </p:nvSpPr>
        <p:spPr/>
        <p:txBody>
          <a:bodyPr/>
          <a:lstStyle/>
          <a:p>
            <a:pPr eaLnBrk="1" hangingPunct="1"/>
            <a:r>
              <a:rPr lang="en-GB"/>
              <a:t>Severe pain ~ child birth</a:t>
            </a:r>
          </a:p>
          <a:p>
            <a:pPr eaLnBrk="1" hangingPunct="1"/>
            <a:r>
              <a:rPr lang="en-GB"/>
              <a:t>Dull ache</a:t>
            </a:r>
          </a:p>
          <a:p>
            <a:pPr eaLnBrk="1" hangingPunct="1"/>
            <a:r>
              <a:rPr lang="en-GB"/>
              <a:t>Infection</a:t>
            </a:r>
          </a:p>
          <a:p>
            <a:pPr eaLnBrk="1" hangingPunct="1"/>
            <a:r>
              <a:rPr lang="en-GB"/>
              <a:t>Bleeding</a:t>
            </a:r>
          </a:p>
          <a:p>
            <a:pPr eaLnBrk="1" hangingPunct="1"/>
            <a:r>
              <a:rPr lang="en-GB"/>
              <a:t>Urinary symptoms</a:t>
            </a:r>
          </a:p>
        </p:txBody>
      </p:sp>
      <p:pic>
        <p:nvPicPr>
          <p:cNvPr id="19458" name="Picture 2" descr="C:\Users\Matt Ultrabook\Desktop\Picture2.jpg"/>
          <p:cNvPicPr>
            <a:picLocks noChangeAspect="1" noChangeArrowheads="1"/>
          </p:cNvPicPr>
          <p:nvPr/>
        </p:nvPicPr>
        <p:blipFill>
          <a:blip r:embed="rId2" cstate="print"/>
          <a:srcRect/>
          <a:stretch>
            <a:fillRect/>
          </a:stretch>
        </p:blipFill>
        <p:spPr bwMode="auto">
          <a:xfrm>
            <a:off x="6012160" y="1484784"/>
            <a:ext cx="1911350" cy="4002088"/>
          </a:xfrm>
          <a:prstGeom prst="rect">
            <a:avLst/>
          </a:prstGeom>
          <a:noFill/>
        </p:spPr>
      </p:pic>
      <p:sp>
        <p:nvSpPr>
          <p:cNvPr id="5" name="TextBox 4">
            <a:extLst>
              <a:ext uri="{FF2B5EF4-FFF2-40B4-BE49-F238E27FC236}">
                <a16:creationId xmlns:a16="http://schemas.microsoft.com/office/drawing/2014/main" id="{63E9CBF0-650A-41D6-8BB6-1E78B4AE4D15}"/>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6" name="TextBox 5">
            <a:extLst>
              <a:ext uri="{FF2B5EF4-FFF2-40B4-BE49-F238E27FC236}">
                <a16:creationId xmlns:a16="http://schemas.microsoft.com/office/drawing/2014/main" id="{7C5F082D-0712-4A59-9F6B-AD2C770A1B6E}"/>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3"/>
          <p:cNvSpPr>
            <a:spLocks noGrp="1"/>
          </p:cNvSpPr>
          <p:nvPr>
            <p:ph type="title"/>
          </p:nvPr>
        </p:nvSpPr>
        <p:spPr/>
        <p:txBody>
          <a:bodyPr/>
          <a:lstStyle/>
          <a:p>
            <a:pPr eaLnBrk="1" hangingPunct="1"/>
            <a:r>
              <a:rPr lang="en-GB"/>
              <a:t>Diagnosis</a:t>
            </a:r>
          </a:p>
        </p:txBody>
      </p:sp>
      <p:sp>
        <p:nvSpPr>
          <p:cNvPr id="7" name="Content Placeholder 6"/>
          <p:cNvSpPr>
            <a:spLocks noGrp="1"/>
          </p:cNvSpPr>
          <p:nvPr>
            <p:ph idx="1"/>
          </p:nvPr>
        </p:nvSpPr>
        <p:spPr/>
        <p:txBody>
          <a:bodyPr/>
          <a:lstStyle/>
          <a:p>
            <a:r>
              <a:rPr lang="en-GB" dirty="0"/>
              <a:t>Plain x-ray KUB </a:t>
            </a:r>
          </a:p>
          <a:p>
            <a:endParaRPr lang="en-GB" dirty="0"/>
          </a:p>
          <a:p>
            <a:pPr lvl="1"/>
            <a:r>
              <a:rPr lang="en-GB" dirty="0"/>
              <a:t>Sensitivity 44-77%</a:t>
            </a:r>
          </a:p>
          <a:p>
            <a:pPr lvl="1"/>
            <a:r>
              <a:rPr lang="en-GB" dirty="0"/>
              <a:t>Specificity 80-87%</a:t>
            </a:r>
          </a:p>
        </p:txBody>
      </p:sp>
      <p:pic>
        <p:nvPicPr>
          <p:cNvPr id="11269" name="Picture 5" descr="C:\Users\Matt and Chats\Desktop\Picture2.jpg"/>
          <p:cNvPicPr>
            <a:picLocks noChangeAspect="1" noChangeArrowheads="1"/>
          </p:cNvPicPr>
          <p:nvPr/>
        </p:nvPicPr>
        <p:blipFill>
          <a:blip r:embed="rId2" cstate="print"/>
          <a:srcRect/>
          <a:stretch>
            <a:fillRect/>
          </a:stretch>
        </p:blipFill>
        <p:spPr bwMode="auto">
          <a:xfrm>
            <a:off x="4572000" y="1556792"/>
            <a:ext cx="3786188" cy="4694237"/>
          </a:xfrm>
          <a:prstGeom prst="rect">
            <a:avLst/>
          </a:prstGeom>
          <a:noFill/>
          <a:ln w="9525">
            <a:noFill/>
            <a:miter lim="800000"/>
            <a:headEnd/>
            <a:tailEnd/>
          </a:ln>
        </p:spPr>
      </p:pic>
      <p:sp>
        <p:nvSpPr>
          <p:cNvPr id="5" name="TextBox 4">
            <a:extLst>
              <a:ext uri="{FF2B5EF4-FFF2-40B4-BE49-F238E27FC236}">
                <a16:creationId xmlns:a16="http://schemas.microsoft.com/office/drawing/2014/main" id="{80DF971C-FEA4-4047-8D78-34522C714336}"/>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6" name="TextBox 5">
            <a:extLst>
              <a:ext uri="{FF2B5EF4-FFF2-40B4-BE49-F238E27FC236}">
                <a16:creationId xmlns:a16="http://schemas.microsoft.com/office/drawing/2014/main" id="{6B23CE28-F16B-44A4-9288-E3BADA06B939}"/>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Diagnosis</a:t>
            </a:r>
          </a:p>
        </p:txBody>
      </p:sp>
      <p:sp>
        <p:nvSpPr>
          <p:cNvPr id="3" name="Content Placeholder 2"/>
          <p:cNvSpPr>
            <a:spLocks noGrp="1"/>
          </p:cNvSpPr>
          <p:nvPr>
            <p:ph idx="1"/>
          </p:nvPr>
        </p:nvSpPr>
        <p:spPr>
          <a:xfrm>
            <a:off x="457199" y="1600200"/>
            <a:ext cx="4968551" cy="4525963"/>
          </a:xfrm>
        </p:spPr>
        <p:txBody>
          <a:bodyPr>
            <a:normAutofit/>
          </a:bodyPr>
          <a:lstStyle/>
          <a:p>
            <a:r>
              <a:rPr lang="en-GB" dirty="0"/>
              <a:t>Ultrasound</a:t>
            </a:r>
          </a:p>
          <a:p>
            <a:endParaRPr lang="en-GB" dirty="0"/>
          </a:p>
          <a:p>
            <a:pPr lvl="1"/>
            <a:r>
              <a:rPr lang="en-GB" dirty="0"/>
              <a:t>User dependent</a:t>
            </a:r>
          </a:p>
          <a:p>
            <a:pPr lvl="1"/>
            <a:r>
              <a:rPr lang="en-GB" dirty="0"/>
              <a:t>Bad for ureteric stones</a:t>
            </a:r>
          </a:p>
          <a:p>
            <a:pPr lvl="1"/>
            <a:endParaRPr lang="en-GB" dirty="0"/>
          </a:p>
          <a:p>
            <a:pPr lvl="1"/>
            <a:r>
              <a:rPr lang="en-GB" dirty="0"/>
              <a:t>Good cheap screening tool</a:t>
            </a:r>
          </a:p>
          <a:p>
            <a:pPr lvl="1"/>
            <a:r>
              <a:rPr lang="en-GB" dirty="0"/>
              <a:t>Sensitivity 45%</a:t>
            </a:r>
          </a:p>
          <a:p>
            <a:pPr lvl="1"/>
            <a:r>
              <a:rPr lang="en-GB" dirty="0"/>
              <a:t>Specificity 88%</a:t>
            </a:r>
          </a:p>
        </p:txBody>
      </p:sp>
      <p:pic>
        <p:nvPicPr>
          <p:cNvPr id="4" name="Picture 2" descr="https://d1tb9j1fbhww3m.cloudfront.net/uploads/media/file/11073/kidney_stone_with_shadow__2_crop.jpg"/>
          <p:cNvPicPr>
            <a:picLocks noChangeAspect="1" noChangeArrowheads="1"/>
          </p:cNvPicPr>
          <p:nvPr/>
        </p:nvPicPr>
        <p:blipFill>
          <a:blip r:embed="rId2" cstate="print"/>
          <a:srcRect/>
          <a:stretch>
            <a:fillRect/>
          </a:stretch>
        </p:blipFill>
        <p:spPr bwMode="auto">
          <a:xfrm>
            <a:off x="5724127" y="1412775"/>
            <a:ext cx="2664297" cy="1894149"/>
          </a:xfrm>
          <a:prstGeom prst="rect">
            <a:avLst/>
          </a:prstGeom>
          <a:noFill/>
        </p:spPr>
      </p:pic>
      <p:pic>
        <p:nvPicPr>
          <p:cNvPr id="5" name="Picture 4" descr="http://3.bp.blogspot.com/_ZWqgYBROGHw/TBU6vphx_5I/AAAAAAAAA9Y/9VUXb0-FORM/s1600/hydronephrosis-sev-1b.jpg"/>
          <p:cNvPicPr>
            <a:picLocks noChangeAspect="1" noChangeArrowheads="1"/>
          </p:cNvPicPr>
          <p:nvPr/>
        </p:nvPicPr>
        <p:blipFill>
          <a:blip r:embed="rId3" cstate="print"/>
          <a:srcRect/>
          <a:stretch>
            <a:fillRect/>
          </a:stretch>
        </p:blipFill>
        <p:spPr bwMode="auto">
          <a:xfrm>
            <a:off x="5724128" y="3717032"/>
            <a:ext cx="2688299" cy="2016224"/>
          </a:xfrm>
          <a:prstGeom prst="rect">
            <a:avLst/>
          </a:prstGeom>
          <a:noFill/>
        </p:spPr>
      </p:pic>
      <p:sp>
        <p:nvSpPr>
          <p:cNvPr id="6" name="TextBox 5">
            <a:extLst>
              <a:ext uri="{FF2B5EF4-FFF2-40B4-BE49-F238E27FC236}">
                <a16:creationId xmlns:a16="http://schemas.microsoft.com/office/drawing/2014/main" id="{7AA2A248-225F-4451-B240-5D7DC815D24D}"/>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7" name="TextBox 6">
            <a:extLst>
              <a:ext uri="{FF2B5EF4-FFF2-40B4-BE49-F238E27FC236}">
                <a16:creationId xmlns:a16="http://schemas.microsoft.com/office/drawing/2014/main" id="{3449C7A1-D2EA-4C99-BE29-5EB992D50E22}"/>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Diagnosis</a:t>
            </a:r>
          </a:p>
        </p:txBody>
      </p:sp>
      <p:sp>
        <p:nvSpPr>
          <p:cNvPr id="3" name="Content Placeholder 2"/>
          <p:cNvSpPr>
            <a:spLocks noGrp="1"/>
          </p:cNvSpPr>
          <p:nvPr>
            <p:ph idx="1"/>
          </p:nvPr>
        </p:nvSpPr>
        <p:spPr>
          <a:xfrm>
            <a:off x="457200" y="1600200"/>
            <a:ext cx="4330824" cy="4525963"/>
          </a:xfrm>
        </p:spPr>
        <p:txBody>
          <a:bodyPr/>
          <a:lstStyle/>
          <a:p>
            <a:r>
              <a:rPr lang="en-GB" dirty="0"/>
              <a:t>Intravenous </a:t>
            </a:r>
            <a:r>
              <a:rPr lang="en-GB" dirty="0" err="1"/>
              <a:t>urogram</a:t>
            </a:r>
            <a:r>
              <a:rPr lang="en-GB" dirty="0"/>
              <a:t> (IVU)</a:t>
            </a:r>
          </a:p>
          <a:p>
            <a:endParaRPr lang="en-GB" dirty="0"/>
          </a:p>
          <a:p>
            <a:pPr lvl="1"/>
            <a:r>
              <a:rPr lang="en-GB" dirty="0"/>
              <a:t>Sens. 51-87%</a:t>
            </a:r>
          </a:p>
          <a:p>
            <a:pPr lvl="1"/>
            <a:r>
              <a:rPr lang="en-GB" dirty="0"/>
              <a:t>Spec. 92-100%</a:t>
            </a:r>
          </a:p>
        </p:txBody>
      </p:sp>
      <p:pic>
        <p:nvPicPr>
          <p:cNvPr id="4" name="Picture 6" descr="C:\Users\Matt and Chats\Desktop\XR1.png.jpg"/>
          <p:cNvPicPr>
            <a:picLocks noChangeAspect="1" noChangeArrowheads="1"/>
          </p:cNvPicPr>
          <p:nvPr/>
        </p:nvPicPr>
        <p:blipFill>
          <a:blip r:embed="rId2" cstate="print"/>
          <a:srcRect/>
          <a:stretch>
            <a:fillRect/>
          </a:stretch>
        </p:blipFill>
        <p:spPr bwMode="auto">
          <a:xfrm>
            <a:off x="4788024" y="1340768"/>
            <a:ext cx="3672408" cy="4862613"/>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4572000" y="1340768"/>
            <a:ext cx="4359306" cy="4896544"/>
          </a:xfrm>
          <a:prstGeom prst="rect">
            <a:avLst/>
          </a:prstGeom>
          <a:noFill/>
          <a:ln w="9525">
            <a:noFill/>
            <a:miter lim="800000"/>
            <a:headEnd/>
            <a:tailEnd/>
          </a:ln>
        </p:spPr>
      </p:pic>
      <p:sp>
        <p:nvSpPr>
          <p:cNvPr id="6" name="TextBox 5">
            <a:extLst>
              <a:ext uri="{FF2B5EF4-FFF2-40B4-BE49-F238E27FC236}">
                <a16:creationId xmlns:a16="http://schemas.microsoft.com/office/drawing/2014/main" id="{342AE366-B4AF-4CFD-92B5-8D1FD76A98A2}"/>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7" name="TextBox 6">
            <a:extLst>
              <a:ext uri="{FF2B5EF4-FFF2-40B4-BE49-F238E27FC236}">
                <a16:creationId xmlns:a16="http://schemas.microsoft.com/office/drawing/2014/main" id="{8EB1EAE7-0842-494E-90D4-CA20468544F1}"/>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Diagnosis</a:t>
            </a:r>
          </a:p>
        </p:txBody>
      </p:sp>
      <p:sp>
        <p:nvSpPr>
          <p:cNvPr id="3" name="Content Placeholder 2"/>
          <p:cNvSpPr>
            <a:spLocks noGrp="1"/>
          </p:cNvSpPr>
          <p:nvPr>
            <p:ph idx="1"/>
          </p:nvPr>
        </p:nvSpPr>
        <p:spPr/>
        <p:txBody>
          <a:bodyPr/>
          <a:lstStyle/>
          <a:p>
            <a:r>
              <a:rPr lang="en-GB" dirty="0"/>
              <a:t>CT KUB (NCCT)</a:t>
            </a:r>
          </a:p>
          <a:p>
            <a:endParaRPr lang="en-GB" dirty="0"/>
          </a:p>
          <a:p>
            <a:pPr lvl="1"/>
            <a:r>
              <a:rPr lang="en-GB" dirty="0"/>
              <a:t>Sensitivity 95-98%</a:t>
            </a:r>
          </a:p>
          <a:p>
            <a:pPr lvl="1"/>
            <a:r>
              <a:rPr lang="en-GB" dirty="0"/>
              <a:t>Specificity 97-99%</a:t>
            </a:r>
          </a:p>
          <a:p>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4572000" y="1340769"/>
            <a:ext cx="3605841" cy="5040560"/>
          </a:xfrm>
          <a:prstGeom prst="rect">
            <a:avLst/>
          </a:prstGeom>
          <a:noFill/>
          <a:ln w="9525">
            <a:noFill/>
            <a:miter lim="800000"/>
            <a:headEnd/>
            <a:tailEnd/>
          </a:ln>
        </p:spPr>
      </p:pic>
      <p:sp>
        <p:nvSpPr>
          <p:cNvPr id="5" name="TextBox 4">
            <a:extLst>
              <a:ext uri="{FF2B5EF4-FFF2-40B4-BE49-F238E27FC236}">
                <a16:creationId xmlns:a16="http://schemas.microsoft.com/office/drawing/2014/main" id="{0E5A353D-CC78-49F1-8A1C-552B265E9817}"/>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6" name="TextBox 5">
            <a:extLst>
              <a:ext uri="{FF2B5EF4-FFF2-40B4-BE49-F238E27FC236}">
                <a16:creationId xmlns:a16="http://schemas.microsoft.com/office/drawing/2014/main" id="{C8B14964-41B5-4CD8-B2E1-10A56CF0C9FA}"/>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chance of spontaneous stone passage ?</a:t>
            </a:r>
          </a:p>
        </p:txBody>
      </p:sp>
      <p:sp>
        <p:nvSpPr>
          <p:cNvPr id="6" name="Content Placeholder 2">
            <a:extLst>
              <a:ext uri="{FF2B5EF4-FFF2-40B4-BE49-F238E27FC236}">
                <a16:creationId xmlns:a16="http://schemas.microsoft.com/office/drawing/2014/main" id="{D72F7DF6-561E-46B3-85AB-BEAF7581095E}"/>
              </a:ext>
            </a:extLst>
          </p:cNvPr>
          <p:cNvSpPr txBox="1">
            <a:spLocks/>
          </p:cNvSpPr>
          <p:nvPr/>
        </p:nvSpPr>
        <p:spPr>
          <a:xfrm>
            <a:off x="443880" y="1763688"/>
            <a:ext cx="814724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a:p>
            <a:endParaRPr lang="en-GB" dirty="0"/>
          </a:p>
          <a:p>
            <a:endParaRPr lang="en-GB" dirty="0"/>
          </a:p>
          <a:p>
            <a:endParaRPr lang="en-GB" dirty="0"/>
          </a:p>
          <a:p>
            <a:pPr marL="0" indent="0">
              <a:buNone/>
            </a:pPr>
            <a:endParaRPr lang="en-GB" dirty="0"/>
          </a:p>
          <a:p>
            <a:pPr marL="0" indent="0">
              <a:buNone/>
            </a:pPr>
            <a:endParaRPr lang="en-GB" dirty="0"/>
          </a:p>
          <a:p>
            <a:pPr marL="0" indent="0" algn="ctr">
              <a:buNone/>
            </a:pPr>
            <a:r>
              <a:rPr lang="en-GB" dirty="0"/>
              <a:t>Overall 80% pass spontaneously</a:t>
            </a:r>
          </a:p>
        </p:txBody>
      </p:sp>
      <p:graphicFrame>
        <p:nvGraphicFramePr>
          <p:cNvPr id="8" name="Table 7">
            <a:extLst>
              <a:ext uri="{FF2B5EF4-FFF2-40B4-BE49-F238E27FC236}">
                <a16:creationId xmlns:a16="http://schemas.microsoft.com/office/drawing/2014/main" id="{15F16453-601C-40D6-90D8-90469A7A5A3F}"/>
              </a:ext>
            </a:extLst>
          </p:cNvPr>
          <p:cNvGraphicFramePr>
            <a:graphicFrameLocks noGrp="1"/>
          </p:cNvGraphicFramePr>
          <p:nvPr/>
        </p:nvGraphicFramePr>
        <p:xfrm>
          <a:off x="683568" y="2780928"/>
          <a:ext cx="3840088" cy="1854200"/>
        </p:xfrm>
        <a:graphic>
          <a:graphicData uri="http://schemas.openxmlformats.org/drawingml/2006/table">
            <a:tbl>
              <a:tblPr firstRow="1" bandRow="1">
                <a:tableStyleId>{5C22544A-7EE6-4342-B048-85BDC9FD1C3A}</a:tableStyleId>
              </a:tblPr>
              <a:tblGrid>
                <a:gridCol w="1920044">
                  <a:extLst>
                    <a:ext uri="{9D8B030D-6E8A-4147-A177-3AD203B41FA5}">
                      <a16:colId xmlns:a16="http://schemas.microsoft.com/office/drawing/2014/main" val="20000"/>
                    </a:ext>
                  </a:extLst>
                </a:gridCol>
                <a:gridCol w="1920044">
                  <a:extLst>
                    <a:ext uri="{9D8B030D-6E8A-4147-A177-3AD203B41FA5}">
                      <a16:colId xmlns:a16="http://schemas.microsoft.com/office/drawing/2014/main" val="20001"/>
                    </a:ext>
                  </a:extLst>
                </a:gridCol>
              </a:tblGrid>
              <a:tr h="370840">
                <a:tc>
                  <a:txBody>
                    <a:bodyPr/>
                    <a:lstStyle/>
                    <a:p>
                      <a:pPr algn="ctr"/>
                      <a:r>
                        <a:rPr lang="en-GB" dirty="0"/>
                        <a:t>Stone Size</a:t>
                      </a:r>
                    </a:p>
                  </a:txBody>
                  <a:tcPr/>
                </a:tc>
                <a:tc>
                  <a:txBody>
                    <a:bodyPr/>
                    <a:lstStyle/>
                    <a:p>
                      <a:pPr algn="ctr"/>
                      <a:r>
                        <a:rPr lang="en-GB" dirty="0"/>
                        <a:t>Passage Rates</a:t>
                      </a:r>
                    </a:p>
                  </a:txBody>
                  <a:tcPr/>
                </a:tc>
                <a:extLst>
                  <a:ext uri="{0D108BD9-81ED-4DB2-BD59-A6C34878D82A}">
                    <a16:rowId xmlns:a16="http://schemas.microsoft.com/office/drawing/2014/main" val="10000"/>
                  </a:ext>
                </a:extLst>
              </a:tr>
              <a:tr h="370840">
                <a:tc>
                  <a:txBody>
                    <a:bodyPr/>
                    <a:lstStyle/>
                    <a:p>
                      <a:pPr algn="ctr"/>
                      <a:r>
                        <a:rPr lang="en-GB" dirty="0"/>
                        <a:t>2-4</a:t>
                      </a:r>
                    </a:p>
                  </a:txBody>
                  <a:tcPr/>
                </a:tc>
                <a:tc>
                  <a:txBody>
                    <a:bodyPr/>
                    <a:lstStyle/>
                    <a:p>
                      <a:pPr algn="ctr"/>
                      <a:r>
                        <a:rPr lang="en-GB" dirty="0"/>
                        <a:t>76%</a:t>
                      </a:r>
                    </a:p>
                  </a:txBody>
                  <a:tcPr/>
                </a:tc>
                <a:extLst>
                  <a:ext uri="{0D108BD9-81ED-4DB2-BD59-A6C34878D82A}">
                    <a16:rowId xmlns:a16="http://schemas.microsoft.com/office/drawing/2014/main" val="10001"/>
                  </a:ext>
                </a:extLst>
              </a:tr>
              <a:tr h="370840">
                <a:tc>
                  <a:txBody>
                    <a:bodyPr/>
                    <a:lstStyle/>
                    <a:p>
                      <a:pPr algn="ctr"/>
                      <a:r>
                        <a:rPr lang="en-GB" dirty="0"/>
                        <a:t>5-7</a:t>
                      </a:r>
                    </a:p>
                  </a:txBody>
                  <a:tcPr/>
                </a:tc>
                <a:tc>
                  <a:txBody>
                    <a:bodyPr/>
                    <a:lstStyle/>
                    <a:p>
                      <a:pPr algn="ctr"/>
                      <a:r>
                        <a:rPr lang="en-GB" dirty="0"/>
                        <a:t>60%</a:t>
                      </a:r>
                    </a:p>
                  </a:txBody>
                  <a:tcPr/>
                </a:tc>
                <a:extLst>
                  <a:ext uri="{0D108BD9-81ED-4DB2-BD59-A6C34878D82A}">
                    <a16:rowId xmlns:a16="http://schemas.microsoft.com/office/drawing/2014/main" val="10002"/>
                  </a:ext>
                </a:extLst>
              </a:tr>
              <a:tr h="370840">
                <a:tc>
                  <a:txBody>
                    <a:bodyPr/>
                    <a:lstStyle/>
                    <a:p>
                      <a:pPr algn="ctr"/>
                      <a:r>
                        <a:rPr lang="en-GB" dirty="0"/>
                        <a:t>7-9</a:t>
                      </a:r>
                    </a:p>
                  </a:txBody>
                  <a:tcPr/>
                </a:tc>
                <a:tc>
                  <a:txBody>
                    <a:bodyPr/>
                    <a:lstStyle/>
                    <a:p>
                      <a:pPr algn="ctr"/>
                      <a:r>
                        <a:rPr lang="en-GB" dirty="0"/>
                        <a:t>48%</a:t>
                      </a:r>
                    </a:p>
                  </a:txBody>
                  <a:tcPr/>
                </a:tc>
                <a:extLst>
                  <a:ext uri="{0D108BD9-81ED-4DB2-BD59-A6C34878D82A}">
                    <a16:rowId xmlns:a16="http://schemas.microsoft.com/office/drawing/2014/main" val="10003"/>
                  </a:ext>
                </a:extLst>
              </a:tr>
              <a:tr h="370840">
                <a:tc>
                  <a:txBody>
                    <a:bodyPr/>
                    <a:lstStyle/>
                    <a:p>
                      <a:pPr algn="ctr"/>
                      <a:r>
                        <a:rPr lang="en-GB" dirty="0"/>
                        <a:t>9-10</a:t>
                      </a:r>
                    </a:p>
                  </a:txBody>
                  <a:tcPr/>
                </a:tc>
                <a:tc>
                  <a:txBody>
                    <a:bodyPr/>
                    <a:lstStyle/>
                    <a:p>
                      <a:pPr algn="ctr"/>
                      <a:r>
                        <a:rPr lang="en-GB" dirty="0"/>
                        <a:t>25%</a:t>
                      </a:r>
                    </a:p>
                  </a:txBody>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08C948CD-8989-468F-811F-C2A4DBF759E2}"/>
              </a:ext>
            </a:extLst>
          </p:cNvPr>
          <p:cNvGraphicFramePr>
            <a:graphicFrameLocks noGrp="1"/>
          </p:cNvGraphicFramePr>
          <p:nvPr/>
        </p:nvGraphicFramePr>
        <p:xfrm>
          <a:off x="4860032" y="2780928"/>
          <a:ext cx="3840088" cy="1854200"/>
        </p:xfrm>
        <a:graphic>
          <a:graphicData uri="http://schemas.openxmlformats.org/drawingml/2006/table">
            <a:tbl>
              <a:tblPr firstRow="1" bandRow="1">
                <a:tableStyleId>{5C22544A-7EE6-4342-B048-85BDC9FD1C3A}</a:tableStyleId>
              </a:tblPr>
              <a:tblGrid>
                <a:gridCol w="1920044">
                  <a:extLst>
                    <a:ext uri="{9D8B030D-6E8A-4147-A177-3AD203B41FA5}">
                      <a16:colId xmlns:a16="http://schemas.microsoft.com/office/drawing/2014/main" val="20000"/>
                    </a:ext>
                  </a:extLst>
                </a:gridCol>
                <a:gridCol w="1920044">
                  <a:extLst>
                    <a:ext uri="{9D8B030D-6E8A-4147-A177-3AD203B41FA5}">
                      <a16:colId xmlns:a16="http://schemas.microsoft.com/office/drawing/2014/main" val="20001"/>
                    </a:ext>
                  </a:extLst>
                </a:gridCol>
              </a:tblGrid>
              <a:tr h="370840">
                <a:tc>
                  <a:txBody>
                    <a:bodyPr/>
                    <a:lstStyle/>
                    <a:p>
                      <a:pPr algn="ctr"/>
                      <a:r>
                        <a:rPr lang="en-GB" dirty="0"/>
                        <a:t>Stone Location</a:t>
                      </a:r>
                    </a:p>
                  </a:txBody>
                  <a:tcPr/>
                </a:tc>
                <a:tc>
                  <a:txBody>
                    <a:bodyPr/>
                    <a:lstStyle/>
                    <a:p>
                      <a:pPr algn="ctr"/>
                      <a:r>
                        <a:rPr lang="en-GB" dirty="0"/>
                        <a:t>Passage Rates</a:t>
                      </a:r>
                    </a:p>
                  </a:txBody>
                  <a:tcPr/>
                </a:tc>
                <a:extLst>
                  <a:ext uri="{0D108BD9-81ED-4DB2-BD59-A6C34878D82A}">
                    <a16:rowId xmlns:a16="http://schemas.microsoft.com/office/drawing/2014/main" val="10000"/>
                  </a:ext>
                </a:extLst>
              </a:tr>
              <a:tr h="370840">
                <a:tc>
                  <a:txBody>
                    <a:bodyPr/>
                    <a:lstStyle/>
                    <a:p>
                      <a:pPr algn="ctr"/>
                      <a:r>
                        <a:rPr lang="en-GB" dirty="0"/>
                        <a:t>Proximal</a:t>
                      </a:r>
                    </a:p>
                  </a:txBody>
                  <a:tcPr/>
                </a:tc>
                <a:tc>
                  <a:txBody>
                    <a:bodyPr/>
                    <a:lstStyle/>
                    <a:p>
                      <a:pPr algn="ctr"/>
                      <a:r>
                        <a:rPr lang="en-GB" dirty="0"/>
                        <a:t>48%</a:t>
                      </a:r>
                    </a:p>
                  </a:txBody>
                  <a:tcPr/>
                </a:tc>
                <a:extLst>
                  <a:ext uri="{0D108BD9-81ED-4DB2-BD59-A6C34878D82A}">
                    <a16:rowId xmlns:a16="http://schemas.microsoft.com/office/drawing/2014/main" val="10001"/>
                  </a:ext>
                </a:extLst>
              </a:tr>
              <a:tr h="370840">
                <a:tc>
                  <a:txBody>
                    <a:bodyPr/>
                    <a:lstStyle/>
                    <a:p>
                      <a:pPr algn="ctr"/>
                      <a:r>
                        <a:rPr lang="en-GB" dirty="0"/>
                        <a:t>Mid</a:t>
                      </a:r>
                    </a:p>
                  </a:txBody>
                  <a:tcPr/>
                </a:tc>
                <a:tc>
                  <a:txBody>
                    <a:bodyPr/>
                    <a:lstStyle/>
                    <a:p>
                      <a:pPr algn="ctr"/>
                      <a:r>
                        <a:rPr lang="en-GB" dirty="0"/>
                        <a:t>60%</a:t>
                      </a:r>
                    </a:p>
                  </a:txBody>
                  <a:tcPr/>
                </a:tc>
                <a:extLst>
                  <a:ext uri="{0D108BD9-81ED-4DB2-BD59-A6C34878D82A}">
                    <a16:rowId xmlns:a16="http://schemas.microsoft.com/office/drawing/2014/main" val="10002"/>
                  </a:ext>
                </a:extLst>
              </a:tr>
              <a:tr h="370840">
                <a:tc>
                  <a:txBody>
                    <a:bodyPr/>
                    <a:lstStyle/>
                    <a:p>
                      <a:pPr algn="ctr"/>
                      <a:r>
                        <a:rPr lang="en-GB" dirty="0"/>
                        <a:t>Distal</a:t>
                      </a:r>
                    </a:p>
                  </a:txBody>
                  <a:tcPr/>
                </a:tc>
                <a:tc>
                  <a:txBody>
                    <a:bodyPr/>
                    <a:lstStyle/>
                    <a:p>
                      <a:pPr algn="ctr"/>
                      <a:r>
                        <a:rPr lang="en-GB" dirty="0"/>
                        <a:t>75%</a:t>
                      </a:r>
                    </a:p>
                  </a:txBody>
                  <a:tcPr/>
                </a:tc>
                <a:extLst>
                  <a:ext uri="{0D108BD9-81ED-4DB2-BD59-A6C34878D82A}">
                    <a16:rowId xmlns:a16="http://schemas.microsoft.com/office/drawing/2014/main" val="10003"/>
                  </a:ext>
                </a:extLst>
              </a:tr>
              <a:tr h="370840">
                <a:tc>
                  <a:txBody>
                    <a:bodyPr/>
                    <a:lstStyle/>
                    <a:p>
                      <a:pPr algn="ctr"/>
                      <a:r>
                        <a:rPr lang="en-GB" dirty="0"/>
                        <a:t>VUJ</a:t>
                      </a:r>
                    </a:p>
                  </a:txBody>
                  <a:tcPr/>
                </a:tc>
                <a:tc>
                  <a:txBody>
                    <a:bodyPr/>
                    <a:lstStyle/>
                    <a:p>
                      <a:pPr algn="ctr"/>
                      <a:r>
                        <a:rPr lang="en-GB" dirty="0"/>
                        <a:t>79%</a:t>
                      </a:r>
                    </a:p>
                  </a:txBody>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F92AE9B9-1E17-4728-AA8B-6D56ECBE956C}"/>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11" name="TextBox 10">
            <a:extLst>
              <a:ext uri="{FF2B5EF4-FFF2-40B4-BE49-F238E27FC236}">
                <a16:creationId xmlns:a16="http://schemas.microsoft.com/office/drawing/2014/main" id="{D82B8E8B-431B-4113-92B6-58BABBF26857}"/>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a:t>
            </a:r>
          </a:p>
        </p:txBody>
      </p:sp>
      <p:sp>
        <p:nvSpPr>
          <p:cNvPr id="4" name="Text Placeholder 3">
            <a:extLst>
              <a:ext uri="{FF2B5EF4-FFF2-40B4-BE49-F238E27FC236}">
                <a16:creationId xmlns:a16="http://schemas.microsoft.com/office/drawing/2014/main" id="{C51B538B-7E99-4A14-A966-E123E3C8830E}"/>
              </a:ext>
            </a:extLst>
          </p:cNvPr>
          <p:cNvSpPr>
            <a:spLocks noGrp="1"/>
          </p:cNvSpPr>
          <p:nvPr>
            <p:ph type="body" idx="1"/>
          </p:nvPr>
        </p:nvSpPr>
        <p:spPr/>
        <p:txBody>
          <a:bodyPr>
            <a:normAutofit/>
          </a:bodyPr>
          <a:lstStyle/>
          <a:p>
            <a:pPr algn="ctr"/>
            <a:r>
              <a:rPr lang="en-GB" sz="3200" dirty="0"/>
              <a:t>Emergency</a:t>
            </a:r>
          </a:p>
        </p:txBody>
      </p:sp>
      <p:sp>
        <p:nvSpPr>
          <p:cNvPr id="3" name="Content Placeholder 2"/>
          <p:cNvSpPr>
            <a:spLocks noGrp="1"/>
          </p:cNvSpPr>
          <p:nvPr>
            <p:ph sz="half" idx="2"/>
          </p:nvPr>
        </p:nvSpPr>
        <p:spPr/>
        <p:txBody>
          <a:bodyPr>
            <a:normAutofit/>
          </a:bodyPr>
          <a:lstStyle/>
          <a:p>
            <a:endParaRPr lang="en-GB" dirty="0"/>
          </a:p>
          <a:p>
            <a:r>
              <a:rPr lang="en-GB" dirty="0"/>
              <a:t>If pain settles – conservative</a:t>
            </a:r>
          </a:p>
          <a:p>
            <a:r>
              <a:rPr lang="en-GB" dirty="0"/>
              <a:t>If sepsis:</a:t>
            </a:r>
          </a:p>
          <a:p>
            <a:pPr lvl="1"/>
            <a:r>
              <a:rPr lang="en-GB" dirty="0"/>
              <a:t>JJ stent</a:t>
            </a:r>
          </a:p>
          <a:p>
            <a:pPr lvl="1"/>
            <a:r>
              <a:rPr lang="en-GB" dirty="0"/>
              <a:t>Nephrostomy</a:t>
            </a:r>
          </a:p>
        </p:txBody>
      </p:sp>
      <p:sp>
        <p:nvSpPr>
          <p:cNvPr id="5" name="Text Placeholder 4">
            <a:extLst>
              <a:ext uri="{FF2B5EF4-FFF2-40B4-BE49-F238E27FC236}">
                <a16:creationId xmlns:a16="http://schemas.microsoft.com/office/drawing/2014/main" id="{5152D62C-AA28-4C36-B03A-EDAD00EAA75D}"/>
              </a:ext>
            </a:extLst>
          </p:cNvPr>
          <p:cNvSpPr>
            <a:spLocks noGrp="1"/>
          </p:cNvSpPr>
          <p:nvPr>
            <p:ph type="body" sz="quarter" idx="3"/>
          </p:nvPr>
        </p:nvSpPr>
        <p:spPr/>
        <p:txBody>
          <a:bodyPr>
            <a:normAutofit/>
          </a:bodyPr>
          <a:lstStyle/>
          <a:p>
            <a:pPr algn="ctr"/>
            <a:r>
              <a:rPr lang="en-GB" sz="3200" dirty="0"/>
              <a:t>Elective</a:t>
            </a:r>
          </a:p>
        </p:txBody>
      </p:sp>
      <p:sp>
        <p:nvSpPr>
          <p:cNvPr id="6" name="Content Placeholder 5">
            <a:extLst>
              <a:ext uri="{FF2B5EF4-FFF2-40B4-BE49-F238E27FC236}">
                <a16:creationId xmlns:a16="http://schemas.microsoft.com/office/drawing/2014/main" id="{3A6C0141-E981-4A89-9B33-64DB4BFDD82C}"/>
              </a:ext>
            </a:extLst>
          </p:cNvPr>
          <p:cNvSpPr>
            <a:spLocks noGrp="1"/>
          </p:cNvSpPr>
          <p:nvPr>
            <p:ph sz="quarter" idx="4"/>
          </p:nvPr>
        </p:nvSpPr>
        <p:spPr/>
        <p:txBody>
          <a:bodyPr/>
          <a:lstStyle/>
          <a:p>
            <a:endParaRPr lang="en-GB" dirty="0"/>
          </a:p>
          <a:p>
            <a:r>
              <a:rPr lang="en-GB" dirty="0"/>
              <a:t>Shock wave lithotripsy</a:t>
            </a:r>
          </a:p>
          <a:p>
            <a:r>
              <a:rPr lang="en-GB" dirty="0"/>
              <a:t>Ureteroscopy</a:t>
            </a:r>
          </a:p>
          <a:p>
            <a:r>
              <a:rPr lang="en-GB" dirty="0"/>
              <a:t>Percutaneous surgery (PCNL)</a:t>
            </a:r>
          </a:p>
          <a:p>
            <a:endParaRPr lang="en-GB" dirty="0"/>
          </a:p>
        </p:txBody>
      </p:sp>
      <p:sp>
        <p:nvSpPr>
          <p:cNvPr id="7" name="TextBox 6">
            <a:extLst>
              <a:ext uri="{FF2B5EF4-FFF2-40B4-BE49-F238E27FC236}">
                <a16:creationId xmlns:a16="http://schemas.microsoft.com/office/drawing/2014/main" id="{2FCDBD97-F2BE-457F-9549-7F1AF0FB9F1A}"/>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8" name="TextBox 7">
            <a:extLst>
              <a:ext uri="{FF2B5EF4-FFF2-40B4-BE49-F238E27FC236}">
                <a16:creationId xmlns:a16="http://schemas.microsoft.com/office/drawing/2014/main" id="{FA53C562-ADA0-4D55-A293-B645B0697558}"/>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GB" dirty="0"/>
              <a:t>Shockwave lithotripsy (ESWL)</a:t>
            </a:r>
          </a:p>
        </p:txBody>
      </p:sp>
      <p:sp>
        <p:nvSpPr>
          <p:cNvPr id="5" name="Content Placeholder 4"/>
          <p:cNvSpPr>
            <a:spLocks noGrp="1"/>
          </p:cNvSpPr>
          <p:nvPr>
            <p:ph idx="1"/>
          </p:nvPr>
        </p:nvSpPr>
        <p:spPr>
          <a:xfrm>
            <a:off x="457200" y="1600200"/>
            <a:ext cx="4690864" cy="4525963"/>
          </a:xfrm>
        </p:spPr>
        <p:txBody>
          <a:bodyPr/>
          <a:lstStyle/>
          <a:p>
            <a:r>
              <a:rPr lang="en-GB" dirty="0"/>
              <a:t>Day case</a:t>
            </a:r>
          </a:p>
          <a:p>
            <a:r>
              <a:rPr lang="en-GB" dirty="0"/>
              <a:t>No GA</a:t>
            </a:r>
          </a:p>
          <a:p>
            <a:r>
              <a:rPr lang="en-GB" dirty="0"/>
              <a:t>No ‘operation’</a:t>
            </a:r>
          </a:p>
          <a:p>
            <a:endParaRPr lang="en-GB" dirty="0"/>
          </a:p>
          <a:p>
            <a:r>
              <a:rPr lang="en-GB" dirty="0"/>
              <a:t>Multiple procedures</a:t>
            </a:r>
          </a:p>
          <a:p>
            <a:r>
              <a:rPr lang="en-GB" dirty="0"/>
              <a:t>Not all stones break</a:t>
            </a:r>
          </a:p>
        </p:txBody>
      </p:sp>
      <p:pic>
        <p:nvPicPr>
          <p:cNvPr id="13315" name="Picture 5" descr="duet-nogirl"/>
          <p:cNvPicPr>
            <a:picLocks noChangeAspect="1" noChangeArrowheads="1"/>
          </p:cNvPicPr>
          <p:nvPr/>
        </p:nvPicPr>
        <p:blipFill>
          <a:blip r:embed="rId3" cstate="print"/>
          <a:srcRect/>
          <a:stretch>
            <a:fillRect/>
          </a:stretch>
        </p:blipFill>
        <p:spPr bwMode="auto">
          <a:xfrm>
            <a:off x="5220072" y="1556792"/>
            <a:ext cx="3312368" cy="2191742"/>
          </a:xfrm>
          <a:prstGeom prst="rect">
            <a:avLst/>
          </a:prstGeom>
          <a:noFill/>
          <a:ln w="9525">
            <a:noFill/>
            <a:miter lim="800000"/>
            <a:headEnd/>
            <a:tailEnd/>
          </a:ln>
        </p:spPr>
      </p:pic>
      <p:pic>
        <p:nvPicPr>
          <p:cNvPr id="13316" name="Picture 5"/>
          <p:cNvPicPr>
            <a:picLocks noChangeAspect="1" noChangeArrowheads="1"/>
          </p:cNvPicPr>
          <p:nvPr/>
        </p:nvPicPr>
        <p:blipFill>
          <a:blip r:embed="rId4" cstate="print"/>
          <a:srcRect/>
          <a:stretch>
            <a:fillRect/>
          </a:stretch>
        </p:blipFill>
        <p:spPr bwMode="auto">
          <a:xfrm>
            <a:off x="5292080" y="4077072"/>
            <a:ext cx="3264363" cy="2448272"/>
          </a:xfrm>
          <a:prstGeom prst="rect">
            <a:avLst/>
          </a:prstGeom>
          <a:noFill/>
          <a:ln w="9525">
            <a:noFill/>
            <a:miter lim="800000"/>
            <a:headEnd/>
            <a:tailEnd/>
          </a:ln>
        </p:spPr>
      </p:pic>
      <p:pic>
        <p:nvPicPr>
          <p:cNvPr id="45058" name="Picture 2" descr="http://www.storzmedical.com/contentusa/images/stories/slx-f2-t/modulith-slx-f2-t.jpg"/>
          <p:cNvPicPr>
            <a:picLocks noChangeAspect="1" noChangeArrowheads="1"/>
          </p:cNvPicPr>
          <p:nvPr/>
        </p:nvPicPr>
        <p:blipFill>
          <a:blip r:embed="rId5" cstate="print"/>
          <a:srcRect/>
          <a:stretch>
            <a:fillRect/>
          </a:stretch>
        </p:blipFill>
        <p:spPr bwMode="auto">
          <a:xfrm>
            <a:off x="5220072" y="1268252"/>
            <a:ext cx="3312368" cy="2484276"/>
          </a:xfrm>
          <a:prstGeom prst="rect">
            <a:avLst/>
          </a:prstGeom>
          <a:noFill/>
        </p:spPr>
      </p:pic>
      <p:pic>
        <p:nvPicPr>
          <p:cNvPr id="45060" name="Picture 4" descr="http://www.uronorte.cl/imagenes/modulith_slx-f2_001.jpg"/>
          <p:cNvPicPr>
            <a:picLocks noChangeAspect="1" noChangeArrowheads="1"/>
          </p:cNvPicPr>
          <p:nvPr/>
        </p:nvPicPr>
        <p:blipFill>
          <a:blip r:embed="rId6" cstate="print"/>
          <a:srcRect/>
          <a:stretch>
            <a:fillRect/>
          </a:stretch>
        </p:blipFill>
        <p:spPr bwMode="auto">
          <a:xfrm>
            <a:off x="4499992" y="1253159"/>
            <a:ext cx="4242539" cy="2580878"/>
          </a:xfrm>
          <a:prstGeom prst="rect">
            <a:avLst/>
          </a:prstGeom>
          <a:noFill/>
        </p:spPr>
      </p:pic>
      <p:sp>
        <p:nvSpPr>
          <p:cNvPr id="8" name="TextBox 7">
            <a:extLst>
              <a:ext uri="{FF2B5EF4-FFF2-40B4-BE49-F238E27FC236}">
                <a16:creationId xmlns:a16="http://schemas.microsoft.com/office/drawing/2014/main" id="{E90BB1CD-DC58-4F25-A9C6-5720A23F5EC9}"/>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9" name="TextBox 8">
            <a:extLst>
              <a:ext uri="{FF2B5EF4-FFF2-40B4-BE49-F238E27FC236}">
                <a16:creationId xmlns:a16="http://schemas.microsoft.com/office/drawing/2014/main" id="{9D77FC20-8962-4270-99ED-7E2DA57FEF02}"/>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857920-9645-402E-B02E-61CFDB0D29CA}"/>
              </a:ext>
            </a:extLst>
          </p:cNvPr>
          <p:cNvPicPr>
            <a:picLocks noChangeAspect="1"/>
          </p:cNvPicPr>
          <p:nvPr/>
        </p:nvPicPr>
        <p:blipFill rotWithShape="1">
          <a:blip r:embed="rId3"/>
          <a:srcRect t="3800"/>
          <a:stretch/>
        </p:blipFill>
        <p:spPr>
          <a:xfrm>
            <a:off x="199735" y="130324"/>
            <a:ext cx="8744530" cy="6597352"/>
          </a:xfrm>
          <a:prstGeom prst="rect">
            <a:avLst/>
          </a:prstGeom>
        </p:spPr>
      </p:pic>
    </p:spTree>
    <p:extLst>
      <p:ext uri="{BB962C8B-B14F-4D97-AF65-F5344CB8AC3E}">
        <p14:creationId xmlns:p14="http://schemas.microsoft.com/office/powerpoint/2010/main" val="406439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Ureteroscopy Rigid vs. Flexible</a:t>
            </a:r>
          </a:p>
        </p:txBody>
      </p:sp>
      <p:sp>
        <p:nvSpPr>
          <p:cNvPr id="3" name="Content Placeholder 2"/>
          <p:cNvSpPr>
            <a:spLocks noGrp="1"/>
          </p:cNvSpPr>
          <p:nvPr>
            <p:ph idx="1"/>
          </p:nvPr>
        </p:nvSpPr>
        <p:spPr/>
        <p:txBody>
          <a:bodyPr/>
          <a:lstStyle/>
          <a:p>
            <a:endParaRPr lang="en-GB"/>
          </a:p>
        </p:txBody>
      </p:sp>
      <p:pic>
        <p:nvPicPr>
          <p:cNvPr id="4" name="Picture 9" descr="rigis ureteroscopy"/>
          <p:cNvPicPr>
            <a:picLocks noChangeAspect="1" noChangeArrowheads="1"/>
          </p:cNvPicPr>
          <p:nvPr/>
        </p:nvPicPr>
        <p:blipFill>
          <a:blip r:embed="rId2" cstate="print"/>
          <a:srcRect/>
          <a:stretch>
            <a:fillRect/>
          </a:stretch>
        </p:blipFill>
        <p:spPr>
          <a:xfrm>
            <a:off x="827584" y="1624855"/>
            <a:ext cx="2933119" cy="3964385"/>
          </a:xfrm>
          <a:prstGeom prst="rect">
            <a:avLst/>
          </a:prstGeom>
          <a:noFill/>
        </p:spPr>
      </p:pic>
      <p:pic>
        <p:nvPicPr>
          <p:cNvPr id="5" name="Picture 7" descr="flex URS picture"/>
          <p:cNvPicPr>
            <a:picLocks noChangeAspect="1" noChangeArrowheads="1"/>
          </p:cNvPicPr>
          <p:nvPr/>
        </p:nvPicPr>
        <p:blipFill>
          <a:blip r:embed="rId3" cstate="print"/>
          <a:srcRect t="2986" b="3682"/>
          <a:stretch>
            <a:fillRect/>
          </a:stretch>
        </p:blipFill>
        <p:spPr>
          <a:xfrm>
            <a:off x="4102806" y="1611416"/>
            <a:ext cx="3029272" cy="3991261"/>
          </a:xfrm>
          <a:prstGeom prst="rect">
            <a:avLst/>
          </a:prstGeom>
          <a:noFill/>
        </p:spPr>
      </p:pic>
      <p:pic>
        <p:nvPicPr>
          <p:cNvPr id="6" name="Picture 9" descr="DUR-8e21">
            <a:extLst>
              <a:ext uri="{FF2B5EF4-FFF2-40B4-BE49-F238E27FC236}">
                <a16:creationId xmlns:a16="http://schemas.microsoft.com/office/drawing/2014/main" id="{E7DC199A-B7B1-45E1-B5C3-1EE18B2245B2}"/>
              </a:ext>
            </a:extLst>
          </p:cNvPr>
          <p:cNvPicPr>
            <a:picLocks noChangeAspect="1" noChangeArrowheads="1"/>
          </p:cNvPicPr>
          <p:nvPr/>
        </p:nvPicPr>
        <p:blipFill>
          <a:blip r:embed="rId4" cstate="print"/>
          <a:srcRect t="4369" r="-1886" b="-6361"/>
          <a:stretch>
            <a:fillRect/>
          </a:stretch>
        </p:blipFill>
        <p:spPr bwMode="auto">
          <a:xfrm>
            <a:off x="7341399" y="3645024"/>
            <a:ext cx="1669818" cy="2087272"/>
          </a:xfrm>
          <a:prstGeom prst="rect">
            <a:avLst/>
          </a:prstGeom>
          <a:noFill/>
          <a:ln w="9525">
            <a:noFill/>
            <a:miter lim="800000"/>
            <a:headEnd/>
            <a:tailEnd/>
          </a:ln>
        </p:spPr>
      </p:pic>
      <p:pic>
        <p:nvPicPr>
          <p:cNvPr id="7" name="Picture 10">
            <a:extLst>
              <a:ext uri="{FF2B5EF4-FFF2-40B4-BE49-F238E27FC236}">
                <a16:creationId xmlns:a16="http://schemas.microsoft.com/office/drawing/2014/main" id="{CB7721B7-28F6-4B04-A4C9-9D402593B1C9}"/>
              </a:ext>
            </a:extLst>
          </p:cNvPr>
          <p:cNvPicPr>
            <a:picLocks noChangeAspect="1" noChangeArrowheads="1"/>
          </p:cNvPicPr>
          <p:nvPr/>
        </p:nvPicPr>
        <p:blipFill>
          <a:blip r:embed="rId5" cstate="print"/>
          <a:srcRect/>
          <a:stretch>
            <a:fillRect/>
          </a:stretch>
        </p:blipFill>
        <p:spPr bwMode="auto">
          <a:xfrm>
            <a:off x="7314482" y="1611416"/>
            <a:ext cx="1615934" cy="1215182"/>
          </a:xfrm>
          <a:prstGeom prst="rect">
            <a:avLst/>
          </a:prstGeom>
          <a:noFill/>
          <a:ln w="9525">
            <a:noFill/>
            <a:miter lim="800000"/>
            <a:headEnd/>
            <a:tailEnd/>
          </a:ln>
        </p:spPr>
      </p:pic>
      <p:sp>
        <p:nvSpPr>
          <p:cNvPr id="8" name="TextBox 7">
            <a:extLst>
              <a:ext uri="{FF2B5EF4-FFF2-40B4-BE49-F238E27FC236}">
                <a16:creationId xmlns:a16="http://schemas.microsoft.com/office/drawing/2014/main" id="{ECDEB0E0-CF88-4397-AAC2-F910A9573C09}"/>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9" name="TextBox 8">
            <a:extLst>
              <a:ext uri="{FF2B5EF4-FFF2-40B4-BE49-F238E27FC236}">
                <a16:creationId xmlns:a16="http://schemas.microsoft.com/office/drawing/2014/main" id="{0E58AED0-3CB4-4491-9053-2BC85BAA0BC5}"/>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Percutaneous Nephrolithotomy (PCNL)</a:t>
            </a:r>
          </a:p>
        </p:txBody>
      </p:sp>
      <p:sp>
        <p:nvSpPr>
          <p:cNvPr id="3" name="Content Placeholder 2"/>
          <p:cNvSpPr>
            <a:spLocks noGrp="1"/>
          </p:cNvSpPr>
          <p:nvPr>
            <p:ph idx="1"/>
          </p:nvPr>
        </p:nvSpPr>
        <p:spPr/>
        <p:txBody>
          <a:bodyPr/>
          <a:lstStyle/>
          <a:p>
            <a:r>
              <a:rPr lang="en-GB" dirty="0">
                <a:solidFill>
                  <a:schemeClr val="tx2"/>
                </a:solidFill>
              </a:rPr>
              <a:t>1</a:t>
            </a:r>
            <a:r>
              <a:rPr lang="en-GB" baseline="30000" dirty="0">
                <a:solidFill>
                  <a:schemeClr val="tx2"/>
                </a:solidFill>
              </a:rPr>
              <a:t>st</a:t>
            </a:r>
            <a:r>
              <a:rPr lang="en-GB" dirty="0">
                <a:solidFill>
                  <a:schemeClr val="tx2"/>
                </a:solidFill>
              </a:rPr>
              <a:t> report 1976</a:t>
            </a:r>
          </a:p>
          <a:p>
            <a:pPr lvl="1"/>
            <a:r>
              <a:rPr lang="en-GB" dirty="0">
                <a:solidFill>
                  <a:schemeClr val="tx2"/>
                </a:solidFill>
              </a:rPr>
              <a:t>Rapidly replaced open surgery</a:t>
            </a:r>
          </a:p>
          <a:p>
            <a:r>
              <a:rPr lang="en-GB" dirty="0">
                <a:solidFill>
                  <a:schemeClr val="tx2"/>
                </a:solidFill>
              </a:rPr>
              <a:t>New techniques - miniaturised</a:t>
            </a:r>
          </a:p>
        </p:txBody>
      </p:sp>
      <p:pic>
        <p:nvPicPr>
          <p:cNvPr id="30722" name="Picture 2" descr="http://3.bp.blogspot.com/-gHjHi035PTw/Ty1a_BphsyI/AAAAAAAAABQ/ygA_QUvRs7k/s1600/Percutaneous%252520Nephrolithotomy%28PCNL%29.jpg"/>
          <p:cNvPicPr>
            <a:picLocks noChangeAspect="1" noChangeArrowheads="1"/>
          </p:cNvPicPr>
          <p:nvPr/>
        </p:nvPicPr>
        <p:blipFill>
          <a:blip r:embed="rId2" cstate="print"/>
          <a:srcRect/>
          <a:stretch>
            <a:fillRect/>
          </a:stretch>
        </p:blipFill>
        <p:spPr bwMode="auto">
          <a:xfrm>
            <a:off x="1043608" y="3871701"/>
            <a:ext cx="3256006" cy="2145369"/>
          </a:xfrm>
          <a:prstGeom prst="rect">
            <a:avLst/>
          </a:prstGeom>
          <a:noFill/>
        </p:spPr>
      </p:pic>
      <p:pic>
        <p:nvPicPr>
          <p:cNvPr id="1026" name="Picture 2" descr="Image result for mini pcnl">
            <a:extLst>
              <a:ext uri="{FF2B5EF4-FFF2-40B4-BE49-F238E27FC236}">
                <a16:creationId xmlns:a16="http://schemas.microsoft.com/office/drawing/2014/main" id="{0409F8A6-5F68-4AFF-9F29-9451B7AA3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150" y="1417638"/>
            <a:ext cx="250507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descr="DSC_0854.JPG">
            <a:extLst>
              <a:ext uri="{FF2B5EF4-FFF2-40B4-BE49-F238E27FC236}">
                <a16:creationId xmlns:a16="http://schemas.microsoft.com/office/drawing/2014/main" id="{EBCC531C-5CEF-4D94-B205-3C54DA9BE6B8}"/>
              </a:ext>
            </a:extLst>
          </p:cNvPr>
          <p:cNvPicPr>
            <a:picLocks noGrp="1" noChangeAspect="1"/>
          </p:cNvPicPr>
          <p:nvPr/>
        </p:nvPicPr>
        <p:blipFill rotWithShape="1">
          <a:blip r:embed="rId4" cstate="email">
            <a:extLst>
              <a:ext uri="{28A0092B-C50C-407E-A947-70E740481C1C}">
                <a14:useLocalDpi xmlns:a14="http://schemas.microsoft.com/office/drawing/2010/main" val="0"/>
              </a:ext>
            </a:extLst>
          </a:blip>
          <a:srcRect l="10297" t="8923" r="-558" b="8923"/>
          <a:stretch/>
        </p:blipFill>
        <p:spPr>
          <a:xfrm>
            <a:off x="4716016" y="3871700"/>
            <a:ext cx="3528392" cy="2149865"/>
          </a:xfrm>
          <a:prstGeom prst="rect">
            <a:avLst/>
          </a:prstGeom>
        </p:spPr>
      </p:pic>
      <p:sp>
        <p:nvSpPr>
          <p:cNvPr id="7" name="TextBox 6">
            <a:extLst>
              <a:ext uri="{FF2B5EF4-FFF2-40B4-BE49-F238E27FC236}">
                <a16:creationId xmlns:a16="http://schemas.microsoft.com/office/drawing/2014/main" id="{4827CA1D-3ECD-4288-BB00-7781AB95BEB5}"/>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8" name="TextBox 7">
            <a:extLst>
              <a:ext uri="{FF2B5EF4-FFF2-40B4-BE49-F238E27FC236}">
                <a16:creationId xmlns:a16="http://schemas.microsoft.com/office/drawing/2014/main" id="{F71421D1-E622-4797-8C55-778977C3AF32}"/>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extLst>
      <p:ext uri="{BB962C8B-B14F-4D97-AF65-F5344CB8AC3E}">
        <p14:creationId xmlns:p14="http://schemas.microsoft.com/office/powerpoint/2010/main" val="2786971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Prevention</a:t>
            </a:r>
          </a:p>
        </p:txBody>
      </p:sp>
      <p:sp>
        <p:nvSpPr>
          <p:cNvPr id="3" name="Content Placeholder 2"/>
          <p:cNvSpPr>
            <a:spLocks noGrp="1"/>
          </p:cNvSpPr>
          <p:nvPr>
            <p:ph idx="1"/>
          </p:nvPr>
        </p:nvSpPr>
        <p:spPr/>
        <p:txBody>
          <a:bodyPr>
            <a:normAutofit/>
          </a:bodyPr>
          <a:lstStyle/>
          <a:p>
            <a:r>
              <a:rPr lang="en-GB" dirty="0"/>
              <a:t>Who needs metabolic evaluation ?</a:t>
            </a:r>
          </a:p>
          <a:p>
            <a:r>
              <a:rPr lang="en-GB" dirty="0"/>
              <a:t>EAU Guidelines 2018</a:t>
            </a:r>
          </a:p>
          <a:p>
            <a:pPr lvl="1"/>
            <a:r>
              <a:rPr lang="en-GB" dirty="0"/>
              <a:t>Basic:</a:t>
            </a:r>
          </a:p>
          <a:p>
            <a:pPr lvl="2"/>
            <a:r>
              <a:rPr lang="en-GB" dirty="0"/>
              <a:t>Everyone !</a:t>
            </a:r>
          </a:p>
          <a:p>
            <a:pPr lvl="1"/>
            <a:r>
              <a:rPr lang="en-GB" dirty="0"/>
              <a:t>Complex:</a:t>
            </a:r>
          </a:p>
          <a:p>
            <a:pPr lvl="2"/>
            <a:r>
              <a:rPr lang="en-GB" dirty="0"/>
              <a:t>Recurrent stone formers</a:t>
            </a:r>
          </a:p>
          <a:p>
            <a:pPr lvl="2"/>
            <a:r>
              <a:rPr lang="en-GB" dirty="0"/>
              <a:t>Age &lt; 30</a:t>
            </a:r>
          </a:p>
          <a:p>
            <a:pPr lvl="2"/>
            <a:r>
              <a:rPr lang="en-GB" dirty="0"/>
              <a:t>Bilateral stones</a:t>
            </a:r>
          </a:p>
          <a:p>
            <a:pPr lvl="2"/>
            <a:r>
              <a:rPr lang="en-GB" dirty="0"/>
              <a:t>Non-calcium stones</a:t>
            </a:r>
          </a:p>
        </p:txBody>
      </p:sp>
      <p:sp>
        <p:nvSpPr>
          <p:cNvPr id="4" name="TextBox 3">
            <a:extLst>
              <a:ext uri="{FF2B5EF4-FFF2-40B4-BE49-F238E27FC236}">
                <a16:creationId xmlns:a16="http://schemas.microsoft.com/office/drawing/2014/main" id="{07EF301B-E939-4B86-8051-F53CE769F0A1}"/>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5" name="TextBox 4">
            <a:extLst>
              <a:ext uri="{FF2B5EF4-FFF2-40B4-BE49-F238E27FC236}">
                <a16:creationId xmlns:a16="http://schemas.microsoft.com/office/drawing/2014/main" id="{684412E3-05FE-4A8C-8850-D352CB728486}"/>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pic>
        <p:nvPicPr>
          <p:cNvPr id="6" name="Picture 5">
            <a:extLst>
              <a:ext uri="{FF2B5EF4-FFF2-40B4-BE49-F238E27FC236}">
                <a16:creationId xmlns:a16="http://schemas.microsoft.com/office/drawing/2014/main" id="{56D57F0D-10CD-407F-A65D-2E459E3A1E94}"/>
              </a:ext>
            </a:extLst>
          </p:cNvPr>
          <p:cNvPicPr>
            <a:picLocks noChangeAspect="1"/>
          </p:cNvPicPr>
          <p:nvPr/>
        </p:nvPicPr>
        <p:blipFill>
          <a:blip r:embed="rId2"/>
          <a:stretch>
            <a:fillRect/>
          </a:stretch>
        </p:blipFill>
        <p:spPr>
          <a:xfrm>
            <a:off x="5580110" y="3379795"/>
            <a:ext cx="2456535" cy="1445969"/>
          </a:xfrm>
          <a:prstGeom prst="rect">
            <a:avLst/>
          </a:prstGeom>
        </p:spPr>
      </p:pic>
      <p:pic>
        <p:nvPicPr>
          <p:cNvPr id="7" name="Picture 6">
            <a:extLst>
              <a:ext uri="{FF2B5EF4-FFF2-40B4-BE49-F238E27FC236}">
                <a16:creationId xmlns:a16="http://schemas.microsoft.com/office/drawing/2014/main" id="{ED040159-9A5F-4FE5-BB7C-A08AC9E48EE4}"/>
              </a:ext>
            </a:extLst>
          </p:cNvPr>
          <p:cNvPicPr>
            <a:picLocks noChangeAspect="1"/>
          </p:cNvPicPr>
          <p:nvPr/>
        </p:nvPicPr>
        <p:blipFill>
          <a:blip r:embed="rId3"/>
          <a:stretch>
            <a:fillRect/>
          </a:stretch>
        </p:blipFill>
        <p:spPr>
          <a:xfrm>
            <a:off x="4730377" y="4825764"/>
            <a:ext cx="4156003" cy="148165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Metabolic Evaluation</a:t>
            </a:r>
          </a:p>
        </p:txBody>
      </p:sp>
      <p:sp>
        <p:nvSpPr>
          <p:cNvPr id="3" name="Content Placeholder 2"/>
          <p:cNvSpPr>
            <a:spLocks noGrp="1"/>
          </p:cNvSpPr>
          <p:nvPr>
            <p:ph idx="1"/>
          </p:nvPr>
        </p:nvSpPr>
        <p:spPr/>
        <p:txBody>
          <a:bodyPr/>
          <a:lstStyle/>
          <a:p>
            <a:r>
              <a:rPr lang="en-GB" dirty="0"/>
              <a:t>Basic</a:t>
            </a:r>
          </a:p>
          <a:p>
            <a:pPr lvl="1"/>
            <a:r>
              <a:rPr lang="en-GB" dirty="0"/>
              <a:t>Stone analysis (if available)</a:t>
            </a:r>
          </a:p>
          <a:p>
            <a:pPr lvl="1"/>
            <a:r>
              <a:rPr lang="en-GB" dirty="0"/>
              <a:t>Urine pH measurement</a:t>
            </a:r>
          </a:p>
          <a:p>
            <a:pPr lvl="1"/>
            <a:r>
              <a:rPr lang="en-GB" dirty="0"/>
              <a:t>Serum calcium and urate</a:t>
            </a:r>
          </a:p>
          <a:p>
            <a:endParaRPr lang="en-GB" dirty="0"/>
          </a:p>
          <a:p>
            <a:r>
              <a:rPr lang="en-GB" dirty="0"/>
              <a:t>Complex</a:t>
            </a:r>
          </a:p>
          <a:p>
            <a:pPr lvl="1"/>
            <a:r>
              <a:rPr lang="en-GB" dirty="0"/>
              <a:t>24 hour urine collection </a:t>
            </a:r>
          </a:p>
        </p:txBody>
      </p:sp>
      <p:sp>
        <p:nvSpPr>
          <p:cNvPr id="4" name="TextBox 3">
            <a:extLst>
              <a:ext uri="{FF2B5EF4-FFF2-40B4-BE49-F238E27FC236}">
                <a16:creationId xmlns:a16="http://schemas.microsoft.com/office/drawing/2014/main" id="{CCBA2461-408E-411B-AB48-0B42E133E5B9}"/>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5" name="TextBox 4">
            <a:extLst>
              <a:ext uri="{FF2B5EF4-FFF2-40B4-BE49-F238E27FC236}">
                <a16:creationId xmlns:a16="http://schemas.microsoft.com/office/drawing/2014/main" id="{73AF71D0-7452-402D-9D06-C9BC75418448}"/>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Dietary Advice</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dirty="0"/>
              <a:t>Lifestyle measures and fluid – 2L+ urine/ day</a:t>
            </a:r>
          </a:p>
          <a:p>
            <a:pPr marL="514350" indent="-514350">
              <a:buFont typeface="+mj-lt"/>
              <a:buAutoNum type="arabicPeriod"/>
            </a:pPr>
            <a:r>
              <a:rPr lang="en-GB" dirty="0"/>
              <a:t>Sodium – low salt diet</a:t>
            </a:r>
          </a:p>
          <a:p>
            <a:pPr marL="514350" indent="-514350">
              <a:buFont typeface="+mj-lt"/>
              <a:buAutoNum type="arabicPeriod"/>
            </a:pPr>
            <a:r>
              <a:rPr lang="en-GB" dirty="0"/>
              <a:t>Fat – low fat diet</a:t>
            </a:r>
          </a:p>
          <a:p>
            <a:pPr marL="514350" indent="-514350">
              <a:buFont typeface="+mj-lt"/>
              <a:buAutoNum type="arabicPeriod"/>
            </a:pPr>
            <a:r>
              <a:rPr lang="en-GB" dirty="0"/>
              <a:t>Animal protein – sensible amounts</a:t>
            </a:r>
          </a:p>
          <a:p>
            <a:pPr marL="514350" indent="-514350">
              <a:buFont typeface="+mj-lt"/>
              <a:buAutoNum type="arabicPeriod"/>
            </a:pPr>
            <a:r>
              <a:rPr lang="en-GB" dirty="0"/>
              <a:t>Calcium – normal, not low</a:t>
            </a:r>
          </a:p>
          <a:p>
            <a:pPr marL="514350" indent="-514350">
              <a:buFont typeface="+mj-lt"/>
              <a:buAutoNum type="arabicPeriod"/>
            </a:pPr>
            <a:r>
              <a:rPr lang="en-GB" dirty="0"/>
              <a:t>Fibre - high</a:t>
            </a:r>
          </a:p>
          <a:p>
            <a:pPr marL="514350" indent="-514350">
              <a:buFont typeface="+mj-lt"/>
              <a:buAutoNum type="arabicPeriod"/>
            </a:pPr>
            <a:r>
              <a:rPr lang="en-GB" dirty="0"/>
              <a:t>Limit oxalate rich foods (ca oxalate stones)</a:t>
            </a:r>
          </a:p>
          <a:p>
            <a:pPr marL="514350" indent="-514350">
              <a:buFont typeface="+mj-lt"/>
              <a:buAutoNum type="arabicPeriod"/>
            </a:pPr>
            <a:r>
              <a:rPr lang="en-GB" dirty="0"/>
              <a:t>Limit purine intake (uric acid stones)</a:t>
            </a:r>
          </a:p>
        </p:txBody>
      </p:sp>
      <p:sp>
        <p:nvSpPr>
          <p:cNvPr id="4" name="TextBox 3">
            <a:extLst>
              <a:ext uri="{FF2B5EF4-FFF2-40B4-BE49-F238E27FC236}">
                <a16:creationId xmlns:a16="http://schemas.microsoft.com/office/drawing/2014/main" id="{7703EDB6-F394-42DF-9E85-03C1A971C31E}"/>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5" name="TextBox 4">
            <a:extLst>
              <a:ext uri="{FF2B5EF4-FFF2-40B4-BE49-F238E27FC236}">
                <a16:creationId xmlns:a16="http://schemas.microsoft.com/office/drawing/2014/main" id="{443BF742-858D-4D17-B738-800102759068}"/>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0175-2ADA-418D-B6A7-779643275A7C}"/>
              </a:ext>
            </a:extLst>
          </p:cNvPr>
          <p:cNvSpPr>
            <a:spLocks noGrp="1"/>
          </p:cNvSpPr>
          <p:nvPr>
            <p:ph type="title"/>
          </p:nvPr>
        </p:nvSpPr>
        <p:spPr/>
        <p:txBody>
          <a:bodyPr/>
          <a:lstStyle/>
          <a:p>
            <a:r>
              <a:rPr lang="en-GB" dirty="0"/>
              <a:t>Risk of Recurrence</a:t>
            </a:r>
          </a:p>
        </p:txBody>
      </p:sp>
      <p:sp>
        <p:nvSpPr>
          <p:cNvPr id="3" name="Content Placeholder 2">
            <a:extLst>
              <a:ext uri="{FF2B5EF4-FFF2-40B4-BE49-F238E27FC236}">
                <a16:creationId xmlns:a16="http://schemas.microsoft.com/office/drawing/2014/main" id="{1CE3CFDD-DA73-4955-AAD3-ECCE351B4C6E}"/>
              </a:ext>
            </a:extLst>
          </p:cNvPr>
          <p:cNvSpPr>
            <a:spLocks noGrp="1"/>
          </p:cNvSpPr>
          <p:nvPr>
            <p:ph idx="1"/>
          </p:nvPr>
        </p:nvSpPr>
        <p:spPr/>
        <p:txBody>
          <a:bodyPr/>
          <a:lstStyle/>
          <a:p>
            <a:r>
              <a:rPr lang="en-GB" dirty="0"/>
              <a:t>“50% over 5 years; 70% over 10 years”</a:t>
            </a:r>
          </a:p>
          <a:p>
            <a:pPr lvl="1"/>
            <a:r>
              <a:rPr lang="en-GB" dirty="0"/>
              <a:t>Is that correct?</a:t>
            </a:r>
          </a:p>
          <a:p>
            <a:endParaRPr lang="en-GB" dirty="0"/>
          </a:p>
          <a:p>
            <a:r>
              <a:rPr lang="en-GB" dirty="0"/>
              <a:t>Recurrent stone formers</a:t>
            </a:r>
          </a:p>
          <a:p>
            <a:pPr lvl="1"/>
            <a:r>
              <a:rPr lang="en-GB" dirty="0"/>
              <a:t>~ 50% only get one lifetime recurrence</a:t>
            </a:r>
          </a:p>
          <a:p>
            <a:pPr lvl="1"/>
            <a:r>
              <a:rPr lang="en-GB" dirty="0"/>
              <a:t>~ 10% of stone formers are highly recurrent</a:t>
            </a:r>
          </a:p>
        </p:txBody>
      </p:sp>
      <p:sp>
        <p:nvSpPr>
          <p:cNvPr id="4" name="TextBox 3">
            <a:extLst>
              <a:ext uri="{FF2B5EF4-FFF2-40B4-BE49-F238E27FC236}">
                <a16:creationId xmlns:a16="http://schemas.microsoft.com/office/drawing/2014/main" id="{D2601797-C217-4047-8839-41EF9E5C9810}"/>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5" name="TextBox 4">
            <a:extLst>
              <a:ext uri="{FF2B5EF4-FFF2-40B4-BE49-F238E27FC236}">
                <a16:creationId xmlns:a16="http://schemas.microsoft.com/office/drawing/2014/main" id="{2373D019-4A44-4600-8513-C57BF54A39B9}"/>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extLst>
      <p:ext uri="{BB962C8B-B14F-4D97-AF65-F5344CB8AC3E}">
        <p14:creationId xmlns:p14="http://schemas.microsoft.com/office/powerpoint/2010/main" val="278549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0B0E-54B5-45F7-9A6B-2D5EA388BCA9}"/>
              </a:ext>
            </a:extLst>
          </p:cNvPr>
          <p:cNvSpPr>
            <a:spLocks noGrp="1"/>
          </p:cNvSpPr>
          <p:nvPr>
            <p:ph type="title"/>
          </p:nvPr>
        </p:nvSpPr>
        <p:spPr/>
        <p:txBody>
          <a:bodyPr/>
          <a:lstStyle/>
          <a:p>
            <a:r>
              <a:rPr lang="en-GB" dirty="0"/>
              <a:t>Risk of Recurrence</a:t>
            </a:r>
          </a:p>
        </p:txBody>
      </p:sp>
      <p:sp>
        <p:nvSpPr>
          <p:cNvPr id="3" name="Content Placeholder 2">
            <a:extLst>
              <a:ext uri="{FF2B5EF4-FFF2-40B4-BE49-F238E27FC236}">
                <a16:creationId xmlns:a16="http://schemas.microsoft.com/office/drawing/2014/main" id="{AF316910-B666-4C1F-9D8A-3F92624CD5EA}"/>
              </a:ext>
            </a:extLst>
          </p:cNvPr>
          <p:cNvSpPr>
            <a:spLocks noGrp="1"/>
          </p:cNvSpPr>
          <p:nvPr>
            <p:ph idx="1"/>
          </p:nvPr>
        </p:nvSpPr>
        <p:spPr>
          <a:xfrm>
            <a:off x="427653" y="1193601"/>
            <a:ext cx="8229600" cy="4525963"/>
          </a:xfrm>
        </p:spPr>
        <p:txBody>
          <a:bodyPr/>
          <a:lstStyle/>
          <a:p>
            <a:r>
              <a:rPr lang="en-GB" dirty="0"/>
              <a:t>Study from USA (1984-2003) </a:t>
            </a:r>
          </a:p>
          <a:p>
            <a:pPr lvl="1"/>
            <a:r>
              <a:rPr lang="en-GB" dirty="0"/>
              <a:t>2311 first time stone formers</a:t>
            </a:r>
          </a:p>
          <a:p>
            <a:pPr lvl="1"/>
            <a:r>
              <a:rPr lang="en-GB" dirty="0"/>
              <a:t>Mean age 43; Male 62%; BMI 28.3 kg/m</a:t>
            </a:r>
            <a:r>
              <a:rPr lang="en-GB" baseline="30000" dirty="0"/>
              <a:t>2</a:t>
            </a:r>
            <a:endParaRPr lang="en-GB" dirty="0"/>
          </a:p>
        </p:txBody>
      </p:sp>
      <p:pic>
        <p:nvPicPr>
          <p:cNvPr id="4" name="Picture 3">
            <a:extLst>
              <a:ext uri="{FF2B5EF4-FFF2-40B4-BE49-F238E27FC236}">
                <a16:creationId xmlns:a16="http://schemas.microsoft.com/office/drawing/2014/main" id="{86C6407D-5309-485A-899A-89E769CFF96C}"/>
              </a:ext>
            </a:extLst>
          </p:cNvPr>
          <p:cNvPicPr>
            <a:picLocks noChangeAspect="1"/>
          </p:cNvPicPr>
          <p:nvPr/>
        </p:nvPicPr>
        <p:blipFill>
          <a:blip r:embed="rId2"/>
          <a:stretch>
            <a:fillRect/>
          </a:stretch>
        </p:blipFill>
        <p:spPr>
          <a:xfrm>
            <a:off x="502569" y="2981665"/>
            <a:ext cx="3855082" cy="2618832"/>
          </a:xfrm>
          <a:prstGeom prst="rect">
            <a:avLst/>
          </a:prstGeom>
        </p:spPr>
      </p:pic>
      <p:pic>
        <p:nvPicPr>
          <p:cNvPr id="5" name="Picture 4">
            <a:extLst>
              <a:ext uri="{FF2B5EF4-FFF2-40B4-BE49-F238E27FC236}">
                <a16:creationId xmlns:a16="http://schemas.microsoft.com/office/drawing/2014/main" id="{7D75E623-CE5F-4784-BAA5-8565276E0F5B}"/>
              </a:ext>
            </a:extLst>
          </p:cNvPr>
          <p:cNvPicPr>
            <a:picLocks noChangeAspect="1"/>
          </p:cNvPicPr>
          <p:nvPr/>
        </p:nvPicPr>
        <p:blipFill>
          <a:blip r:embed="rId3"/>
          <a:stretch>
            <a:fillRect/>
          </a:stretch>
        </p:blipFill>
        <p:spPr>
          <a:xfrm>
            <a:off x="4994963" y="2981664"/>
            <a:ext cx="3542227" cy="2639575"/>
          </a:xfrm>
          <a:prstGeom prst="rect">
            <a:avLst/>
          </a:prstGeom>
        </p:spPr>
      </p:pic>
      <p:cxnSp>
        <p:nvCxnSpPr>
          <p:cNvPr id="7" name="Straight Connector 6">
            <a:extLst>
              <a:ext uri="{FF2B5EF4-FFF2-40B4-BE49-F238E27FC236}">
                <a16:creationId xmlns:a16="http://schemas.microsoft.com/office/drawing/2014/main" id="{370855B7-C89F-43EC-883C-8C35F545F9C9}"/>
              </a:ext>
            </a:extLst>
          </p:cNvPr>
          <p:cNvCxnSpPr>
            <a:cxnSpLocks/>
          </p:cNvCxnSpPr>
          <p:nvPr/>
        </p:nvCxnSpPr>
        <p:spPr>
          <a:xfrm>
            <a:off x="1369741" y="4271486"/>
            <a:ext cx="13681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5C2EFF-1DF5-4449-807D-28933C24E957}"/>
              </a:ext>
            </a:extLst>
          </p:cNvPr>
          <p:cNvCxnSpPr>
            <a:cxnSpLocks/>
          </p:cNvCxnSpPr>
          <p:nvPr/>
        </p:nvCxnSpPr>
        <p:spPr>
          <a:xfrm flipV="1">
            <a:off x="2737893" y="4271486"/>
            <a:ext cx="0" cy="9277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AA3311-B302-41FF-885E-F17E7140C006}"/>
              </a:ext>
            </a:extLst>
          </p:cNvPr>
          <p:cNvCxnSpPr>
            <a:cxnSpLocks/>
          </p:cNvCxnSpPr>
          <p:nvPr/>
        </p:nvCxnSpPr>
        <p:spPr>
          <a:xfrm>
            <a:off x="5402189" y="4610784"/>
            <a:ext cx="1944216" cy="1369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5A19CC-C521-4BA3-B2B6-21FDFC963A48}"/>
              </a:ext>
            </a:extLst>
          </p:cNvPr>
          <p:cNvCxnSpPr>
            <a:cxnSpLocks/>
          </p:cNvCxnSpPr>
          <p:nvPr/>
        </p:nvCxnSpPr>
        <p:spPr>
          <a:xfrm flipV="1">
            <a:off x="7346405" y="4631526"/>
            <a:ext cx="0" cy="6396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2EC30BF-9ADB-4459-A3FC-FA8525226616}"/>
              </a:ext>
            </a:extLst>
          </p:cNvPr>
          <p:cNvCxnSpPr>
            <a:cxnSpLocks/>
          </p:cNvCxnSpPr>
          <p:nvPr/>
        </p:nvCxnSpPr>
        <p:spPr>
          <a:xfrm>
            <a:off x="5402189" y="4861242"/>
            <a:ext cx="9721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D60017-6125-4856-96D8-C4C4CE5AB228}"/>
              </a:ext>
            </a:extLst>
          </p:cNvPr>
          <p:cNvCxnSpPr>
            <a:cxnSpLocks/>
          </p:cNvCxnSpPr>
          <p:nvPr/>
        </p:nvCxnSpPr>
        <p:spPr>
          <a:xfrm flipV="1">
            <a:off x="6374297" y="4847550"/>
            <a:ext cx="0" cy="4373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E20343B-AC7C-410E-A747-C8CCF51E59C5}"/>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26" name="TextBox 25">
            <a:extLst>
              <a:ext uri="{FF2B5EF4-FFF2-40B4-BE49-F238E27FC236}">
                <a16:creationId xmlns:a16="http://schemas.microsoft.com/office/drawing/2014/main" id="{E6D8EA77-D149-4111-A97E-7BE82F8C1984}"/>
              </a:ext>
            </a:extLst>
          </p:cNvPr>
          <p:cNvSpPr txBox="1"/>
          <p:nvPr/>
        </p:nvSpPr>
        <p:spPr>
          <a:xfrm>
            <a:off x="3406397" y="6488777"/>
            <a:ext cx="2664296" cy="338554"/>
          </a:xfrm>
          <a:prstGeom prst="rect">
            <a:avLst/>
          </a:prstGeom>
          <a:noFill/>
        </p:spPr>
        <p:txBody>
          <a:bodyPr wrap="square" rtlCol="0">
            <a:spAutoFit/>
          </a:bodyPr>
          <a:lstStyle/>
          <a:p>
            <a:r>
              <a:rPr lang="en-GB" sz="1600" i="1" dirty="0"/>
              <a:t>JASN 2014; 25: 2878-86</a:t>
            </a:r>
          </a:p>
        </p:txBody>
      </p:sp>
      <p:sp>
        <p:nvSpPr>
          <p:cNvPr id="27" name="TextBox 26">
            <a:extLst>
              <a:ext uri="{FF2B5EF4-FFF2-40B4-BE49-F238E27FC236}">
                <a16:creationId xmlns:a16="http://schemas.microsoft.com/office/drawing/2014/main" id="{30264E28-C02A-47AD-B097-F48F7097D092}"/>
              </a:ext>
            </a:extLst>
          </p:cNvPr>
          <p:cNvSpPr txBox="1"/>
          <p:nvPr/>
        </p:nvSpPr>
        <p:spPr>
          <a:xfrm>
            <a:off x="15010" y="6473388"/>
            <a:ext cx="3332853" cy="369332"/>
          </a:xfrm>
          <a:prstGeom prst="rect">
            <a:avLst/>
          </a:prstGeom>
          <a:noFill/>
        </p:spPr>
        <p:txBody>
          <a:bodyPr wrap="square" rtlCol="0">
            <a:spAutoFit/>
          </a:bodyPr>
          <a:lstStyle/>
          <a:p>
            <a:r>
              <a:rPr lang="en-GB" i="1" dirty="0">
                <a:solidFill>
                  <a:srgbClr val="FFFF00"/>
                </a:solidFill>
              </a:rPr>
              <a:t>Maritime Health Seminar 2018</a:t>
            </a:r>
          </a:p>
        </p:txBody>
      </p:sp>
      <p:sp>
        <p:nvSpPr>
          <p:cNvPr id="28" name="TextBox 27">
            <a:extLst>
              <a:ext uri="{FF2B5EF4-FFF2-40B4-BE49-F238E27FC236}">
                <a16:creationId xmlns:a16="http://schemas.microsoft.com/office/drawing/2014/main" id="{64C885FF-872F-4577-9270-DF666694EA41}"/>
              </a:ext>
            </a:extLst>
          </p:cNvPr>
          <p:cNvSpPr txBox="1"/>
          <p:nvPr/>
        </p:nvSpPr>
        <p:spPr>
          <a:xfrm>
            <a:off x="827585" y="5676518"/>
            <a:ext cx="7709605" cy="830997"/>
          </a:xfrm>
          <a:prstGeom prst="rect">
            <a:avLst/>
          </a:prstGeom>
          <a:noFill/>
        </p:spPr>
        <p:txBody>
          <a:bodyPr wrap="square" rtlCol="0">
            <a:spAutoFit/>
          </a:bodyPr>
          <a:lstStyle/>
          <a:p>
            <a:pPr algn="ctr"/>
            <a:r>
              <a:rPr lang="en-GB" sz="2400" b="1" dirty="0">
                <a:solidFill>
                  <a:srgbClr val="FFFF00"/>
                </a:solidFill>
              </a:rPr>
              <a:t>This study showed clinical and lab characteristics could predict those at highest risk using a nomogram</a:t>
            </a:r>
          </a:p>
        </p:txBody>
      </p:sp>
      <p:cxnSp>
        <p:nvCxnSpPr>
          <p:cNvPr id="16" name="Straight Connector 15">
            <a:extLst>
              <a:ext uri="{FF2B5EF4-FFF2-40B4-BE49-F238E27FC236}">
                <a16:creationId xmlns:a16="http://schemas.microsoft.com/office/drawing/2014/main" id="{EC4BB9A9-5777-45C0-8BC0-6FAF06C54CB2}"/>
              </a:ext>
            </a:extLst>
          </p:cNvPr>
          <p:cNvCxnSpPr>
            <a:cxnSpLocks/>
          </p:cNvCxnSpPr>
          <p:nvPr/>
        </p:nvCxnSpPr>
        <p:spPr>
          <a:xfrm>
            <a:off x="5402189" y="5002182"/>
            <a:ext cx="3092835" cy="9423"/>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55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1FC826-1681-493E-B923-6E026AD194E6}"/>
              </a:ext>
            </a:extLst>
          </p:cNvPr>
          <p:cNvPicPr>
            <a:picLocks noChangeAspect="1"/>
          </p:cNvPicPr>
          <p:nvPr/>
        </p:nvPicPr>
        <p:blipFill>
          <a:blip r:embed="rId2"/>
          <a:stretch>
            <a:fillRect/>
          </a:stretch>
        </p:blipFill>
        <p:spPr>
          <a:xfrm>
            <a:off x="595362" y="1812430"/>
            <a:ext cx="5201228" cy="4181592"/>
          </a:xfrm>
          <a:prstGeom prst="rect">
            <a:avLst/>
          </a:prstGeom>
        </p:spPr>
      </p:pic>
      <p:sp>
        <p:nvSpPr>
          <p:cNvPr id="2" name="Title 1">
            <a:extLst>
              <a:ext uri="{FF2B5EF4-FFF2-40B4-BE49-F238E27FC236}">
                <a16:creationId xmlns:a16="http://schemas.microsoft.com/office/drawing/2014/main" id="{4B040A91-C08B-41BB-9BC8-883FE5B90E93}"/>
              </a:ext>
            </a:extLst>
          </p:cNvPr>
          <p:cNvSpPr>
            <a:spLocks noGrp="1"/>
          </p:cNvSpPr>
          <p:nvPr>
            <p:ph type="title"/>
          </p:nvPr>
        </p:nvSpPr>
        <p:spPr/>
        <p:txBody>
          <a:bodyPr/>
          <a:lstStyle/>
          <a:p>
            <a:r>
              <a:rPr lang="en-GB" dirty="0"/>
              <a:t>Maritime Assessment</a:t>
            </a:r>
          </a:p>
        </p:txBody>
      </p:sp>
      <p:pic>
        <p:nvPicPr>
          <p:cNvPr id="4" name="Picture 3">
            <a:extLst>
              <a:ext uri="{FF2B5EF4-FFF2-40B4-BE49-F238E27FC236}">
                <a16:creationId xmlns:a16="http://schemas.microsoft.com/office/drawing/2014/main" id="{3397B5E9-5CDB-4236-A513-536E701DD8F6}"/>
              </a:ext>
            </a:extLst>
          </p:cNvPr>
          <p:cNvPicPr>
            <a:picLocks noChangeAspect="1"/>
          </p:cNvPicPr>
          <p:nvPr/>
        </p:nvPicPr>
        <p:blipFill>
          <a:blip r:embed="rId3"/>
          <a:stretch>
            <a:fillRect/>
          </a:stretch>
        </p:blipFill>
        <p:spPr>
          <a:xfrm rot="21291653">
            <a:off x="4636882" y="1336108"/>
            <a:ext cx="3327529" cy="4813554"/>
          </a:xfrm>
          <a:prstGeom prst="rect">
            <a:avLst/>
          </a:prstGeom>
        </p:spPr>
      </p:pic>
      <p:pic>
        <p:nvPicPr>
          <p:cNvPr id="5" name="Picture 4">
            <a:extLst>
              <a:ext uri="{FF2B5EF4-FFF2-40B4-BE49-F238E27FC236}">
                <a16:creationId xmlns:a16="http://schemas.microsoft.com/office/drawing/2014/main" id="{87A1D546-31EB-48FD-B4C8-B735EE43DA93}"/>
              </a:ext>
            </a:extLst>
          </p:cNvPr>
          <p:cNvPicPr>
            <a:picLocks noChangeAspect="1"/>
          </p:cNvPicPr>
          <p:nvPr/>
        </p:nvPicPr>
        <p:blipFill>
          <a:blip r:embed="rId4"/>
          <a:stretch>
            <a:fillRect/>
          </a:stretch>
        </p:blipFill>
        <p:spPr>
          <a:xfrm rot="21251229">
            <a:off x="6027545" y="1803221"/>
            <a:ext cx="3237825" cy="4725144"/>
          </a:xfrm>
          <a:prstGeom prst="rect">
            <a:avLst/>
          </a:prstGeom>
        </p:spPr>
      </p:pic>
      <p:sp>
        <p:nvSpPr>
          <p:cNvPr id="7" name="TextBox 6">
            <a:extLst>
              <a:ext uri="{FF2B5EF4-FFF2-40B4-BE49-F238E27FC236}">
                <a16:creationId xmlns:a16="http://schemas.microsoft.com/office/drawing/2014/main" id="{110C817A-A17C-492A-8E96-5E482E3B49EC}"/>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8" name="TextBox 7">
            <a:extLst>
              <a:ext uri="{FF2B5EF4-FFF2-40B4-BE49-F238E27FC236}">
                <a16:creationId xmlns:a16="http://schemas.microsoft.com/office/drawing/2014/main" id="{5E92E7EB-24BD-4103-9724-2285B6A6664D}"/>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extLst>
      <p:ext uri="{BB962C8B-B14F-4D97-AF65-F5344CB8AC3E}">
        <p14:creationId xmlns:p14="http://schemas.microsoft.com/office/powerpoint/2010/main" val="1700437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24AA-86E4-4AE3-B752-382B626F903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1F9CD73-7CE1-4CE9-ABCD-AA25273778D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ADF98E4-CB26-4412-A582-00B4BA33185E}"/>
              </a:ext>
            </a:extLst>
          </p:cNvPr>
          <p:cNvPicPr>
            <a:picLocks noChangeAspect="1"/>
          </p:cNvPicPr>
          <p:nvPr/>
        </p:nvPicPr>
        <p:blipFill>
          <a:blip r:embed="rId3"/>
          <a:stretch>
            <a:fillRect/>
          </a:stretch>
        </p:blipFill>
        <p:spPr>
          <a:xfrm>
            <a:off x="0" y="420547"/>
            <a:ext cx="9144000" cy="6016905"/>
          </a:xfrm>
          <a:prstGeom prst="rect">
            <a:avLst/>
          </a:prstGeom>
        </p:spPr>
      </p:pic>
      <p:sp>
        <p:nvSpPr>
          <p:cNvPr id="6" name="Rectangle 5">
            <a:extLst>
              <a:ext uri="{FF2B5EF4-FFF2-40B4-BE49-F238E27FC236}">
                <a16:creationId xmlns:a16="http://schemas.microsoft.com/office/drawing/2014/main" id="{A8E3F186-2B9B-422E-A542-DE68FB85E5F1}"/>
              </a:ext>
            </a:extLst>
          </p:cNvPr>
          <p:cNvSpPr/>
          <p:nvPr/>
        </p:nvSpPr>
        <p:spPr>
          <a:xfrm>
            <a:off x="0" y="3745995"/>
            <a:ext cx="9144000" cy="104013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AC8CF29-4409-42D1-9B85-7A9D0D2106D1}"/>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8" name="TextBox 7">
            <a:extLst>
              <a:ext uri="{FF2B5EF4-FFF2-40B4-BE49-F238E27FC236}">
                <a16:creationId xmlns:a16="http://schemas.microsoft.com/office/drawing/2014/main" id="{A4E92CA3-B91D-44C3-B3CA-387D69FB5797}"/>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extLst>
      <p:ext uri="{BB962C8B-B14F-4D97-AF65-F5344CB8AC3E}">
        <p14:creationId xmlns:p14="http://schemas.microsoft.com/office/powerpoint/2010/main" val="422047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2B1E-0518-441D-AC56-D04D1348FDBC}"/>
              </a:ext>
            </a:extLst>
          </p:cNvPr>
          <p:cNvSpPr>
            <a:spLocks noGrp="1"/>
          </p:cNvSpPr>
          <p:nvPr>
            <p:ph type="title"/>
          </p:nvPr>
        </p:nvSpPr>
        <p:spPr/>
        <p:txBody>
          <a:bodyPr>
            <a:normAutofit fontScale="90000"/>
          </a:bodyPr>
          <a:lstStyle/>
          <a:p>
            <a:r>
              <a:rPr lang="en-GB" dirty="0"/>
              <a:t>Renal or ureteric calculus, renal colic.</a:t>
            </a:r>
          </a:p>
        </p:txBody>
      </p:sp>
      <p:pic>
        <p:nvPicPr>
          <p:cNvPr id="5" name="Picture 4">
            <a:extLst>
              <a:ext uri="{FF2B5EF4-FFF2-40B4-BE49-F238E27FC236}">
                <a16:creationId xmlns:a16="http://schemas.microsoft.com/office/drawing/2014/main" id="{C6B1A66C-C188-45C2-8745-12B6744C803D}"/>
              </a:ext>
            </a:extLst>
          </p:cNvPr>
          <p:cNvPicPr>
            <a:picLocks noChangeAspect="1"/>
          </p:cNvPicPr>
          <p:nvPr/>
        </p:nvPicPr>
        <p:blipFill>
          <a:blip r:embed="rId3"/>
          <a:stretch>
            <a:fillRect/>
          </a:stretch>
        </p:blipFill>
        <p:spPr>
          <a:xfrm>
            <a:off x="119962" y="3954855"/>
            <a:ext cx="4204193" cy="1229835"/>
          </a:xfrm>
          <a:prstGeom prst="rect">
            <a:avLst/>
          </a:prstGeom>
        </p:spPr>
      </p:pic>
      <p:pic>
        <p:nvPicPr>
          <p:cNvPr id="6" name="Picture 5">
            <a:extLst>
              <a:ext uri="{FF2B5EF4-FFF2-40B4-BE49-F238E27FC236}">
                <a16:creationId xmlns:a16="http://schemas.microsoft.com/office/drawing/2014/main" id="{15207BE1-4A61-419B-A646-A80331C33775}"/>
              </a:ext>
            </a:extLst>
          </p:cNvPr>
          <p:cNvPicPr>
            <a:picLocks noChangeAspect="1"/>
          </p:cNvPicPr>
          <p:nvPr/>
        </p:nvPicPr>
        <p:blipFill>
          <a:blip r:embed="rId4"/>
          <a:stretch>
            <a:fillRect/>
          </a:stretch>
        </p:blipFill>
        <p:spPr>
          <a:xfrm>
            <a:off x="4773588" y="3954855"/>
            <a:ext cx="4218630" cy="2127499"/>
          </a:xfrm>
          <a:prstGeom prst="rect">
            <a:avLst/>
          </a:prstGeom>
        </p:spPr>
      </p:pic>
      <p:pic>
        <p:nvPicPr>
          <p:cNvPr id="7" name="Picture 6">
            <a:extLst>
              <a:ext uri="{FF2B5EF4-FFF2-40B4-BE49-F238E27FC236}">
                <a16:creationId xmlns:a16="http://schemas.microsoft.com/office/drawing/2014/main" id="{2A1CA6B1-B4AF-4C09-A9E5-2A7530574EBE}"/>
              </a:ext>
            </a:extLst>
          </p:cNvPr>
          <p:cNvPicPr>
            <a:picLocks noChangeAspect="1"/>
          </p:cNvPicPr>
          <p:nvPr/>
        </p:nvPicPr>
        <p:blipFill>
          <a:blip r:embed="rId5"/>
          <a:stretch>
            <a:fillRect/>
          </a:stretch>
        </p:blipFill>
        <p:spPr>
          <a:xfrm>
            <a:off x="134397" y="1823952"/>
            <a:ext cx="4204194" cy="1074405"/>
          </a:xfrm>
          <a:prstGeom prst="rect">
            <a:avLst/>
          </a:prstGeom>
        </p:spPr>
      </p:pic>
      <p:pic>
        <p:nvPicPr>
          <p:cNvPr id="8" name="Picture 7">
            <a:extLst>
              <a:ext uri="{FF2B5EF4-FFF2-40B4-BE49-F238E27FC236}">
                <a16:creationId xmlns:a16="http://schemas.microsoft.com/office/drawing/2014/main" id="{C339CDAB-F4CB-4EE9-A855-B868436C6011}"/>
              </a:ext>
            </a:extLst>
          </p:cNvPr>
          <p:cNvPicPr>
            <a:picLocks noChangeAspect="1"/>
          </p:cNvPicPr>
          <p:nvPr/>
        </p:nvPicPr>
        <p:blipFill>
          <a:blip r:embed="rId6"/>
          <a:stretch>
            <a:fillRect/>
          </a:stretch>
        </p:blipFill>
        <p:spPr>
          <a:xfrm>
            <a:off x="4788024" y="1823952"/>
            <a:ext cx="4204194" cy="1719394"/>
          </a:xfrm>
          <a:prstGeom prst="rect">
            <a:avLst/>
          </a:prstGeom>
        </p:spPr>
      </p:pic>
      <p:sp>
        <p:nvSpPr>
          <p:cNvPr id="9" name="Arrow: Down 8">
            <a:extLst>
              <a:ext uri="{FF2B5EF4-FFF2-40B4-BE49-F238E27FC236}">
                <a16:creationId xmlns:a16="http://schemas.microsoft.com/office/drawing/2014/main" id="{9AF040AC-4417-49E5-858B-B016B1A163C9}"/>
              </a:ext>
            </a:extLst>
          </p:cNvPr>
          <p:cNvSpPr/>
          <p:nvPr/>
        </p:nvSpPr>
        <p:spPr>
          <a:xfrm>
            <a:off x="1965276" y="3066566"/>
            <a:ext cx="504056" cy="7200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F8CCE95-5964-4900-B6C9-88F9067D8172}"/>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11" name="TextBox 10">
            <a:extLst>
              <a:ext uri="{FF2B5EF4-FFF2-40B4-BE49-F238E27FC236}">
                <a16:creationId xmlns:a16="http://schemas.microsoft.com/office/drawing/2014/main" id="{F2958499-38DD-436F-916F-097437584596}"/>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extLst>
      <p:ext uri="{BB962C8B-B14F-4D97-AF65-F5344CB8AC3E}">
        <p14:creationId xmlns:p14="http://schemas.microsoft.com/office/powerpoint/2010/main" val="306467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p:txBody>
          <a:bodyPr>
            <a:normAutofit lnSpcReduction="10000"/>
          </a:bodyPr>
          <a:lstStyle/>
          <a:p>
            <a:r>
              <a:rPr lang="en-GB" dirty="0"/>
              <a:t>Stone Disease</a:t>
            </a:r>
          </a:p>
          <a:p>
            <a:pPr lvl="1"/>
            <a:r>
              <a:rPr lang="en-GB" dirty="0"/>
              <a:t>Prevalence</a:t>
            </a:r>
          </a:p>
          <a:p>
            <a:pPr lvl="1"/>
            <a:r>
              <a:rPr lang="en-GB" dirty="0"/>
              <a:t>Aetiology</a:t>
            </a:r>
          </a:p>
          <a:p>
            <a:pPr lvl="1"/>
            <a:r>
              <a:rPr lang="en-GB" dirty="0"/>
              <a:t>Diagnosis</a:t>
            </a:r>
          </a:p>
          <a:p>
            <a:pPr lvl="1"/>
            <a:r>
              <a:rPr lang="en-GB" dirty="0"/>
              <a:t>Treatments</a:t>
            </a:r>
          </a:p>
          <a:p>
            <a:pPr lvl="1"/>
            <a:r>
              <a:rPr lang="en-GB" dirty="0"/>
              <a:t>Metabolic Evaluation</a:t>
            </a:r>
          </a:p>
          <a:p>
            <a:pPr lvl="1"/>
            <a:r>
              <a:rPr lang="en-GB" dirty="0"/>
              <a:t>Prevention</a:t>
            </a:r>
          </a:p>
          <a:p>
            <a:r>
              <a:rPr lang="en-GB" dirty="0"/>
              <a:t>Maritime guidance assessment</a:t>
            </a:r>
          </a:p>
          <a:p>
            <a:r>
              <a:rPr lang="en-GB" dirty="0"/>
              <a:t>Pilots / CAA</a:t>
            </a:r>
          </a:p>
          <a:p>
            <a:endParaRPr lang="en-GB" dirty="0"/>
          </a:p>
        </p:txBody>
      </p:sp>
      <p:sp>
        <p:nvSpPr>
          <p:cNvPr id="4" name="TextBox 3">
            <a:extLst>
              <a:ext uri="{FF2B5EF4-FFF2-40B4-BE49-F238E27FC236}">
                <a16:creationId xmlns:a16="http://schemas.microsoft.com/office/drawing/2014/main" id="{E2AC4A9D-EB21-46CE-AA95-AA3893D40026}"/>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5" name="TextBox 4">
            <a:extLst>
              <a:ext uri="{FF2B5EF4-FFF2-40B4-BE49-F238E27FC236}">
                <a16:creationId xmlns:a16="http://schemas.microsoft.com/office/drawing/2014/main" id="{CC1156D2-1FD2-4691-BEA5-F8B64512060F}"/>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F4CB-28D5-4FAC-B1ED-53DAB5DA04F9}"/>
              </a:ext>
            </a:extLst>
          </p:cNvPr>
          <p:cNvSpPr>
            <a:spLocks noGrp="1"/>
          </p:cNvSpPr>
          <p:nvPr>
            <p:ph type="title"/>
          </p:nvPr>
        </p:nvSpPr>
        <p:spPr/>
        <p:txBody>
          <a:bodyPr/>
          <a:lstStyle/>
          <a:p>
            <a:r>
              <a:rPr lang="en-GB" dirty="0"/>
              <a:t>Issues for discussion</a:t>
            </a:r>
          </a:p>
        </p:txBody>
      </p:sp>
      <p:sp>
        <p:nvSpPr>
          <p:cNvPr id="3" name="Content Placeholder 2">
            <a:extLst>
              <a:ext uri="{FF2B5EF4-FFF2-40B4-BE49-F238E27FC236}">
                <a16:creationId xmlns:a16="http://schemas.microsoft.com/office/drawing/2014/main" id="{66967BEB-7BE0-482E-ACD8-C5485CD971D2}"/>
              </a:ext>
            </a:extLst>
          </p:cNvPr>
          <p:cNvSpPr>
            <a:spLocks noGrp="1"/>
          </p:cNvSpPr>
          <p:nvPr>
            <p:ph idx="1"/>
          </p:nvPr>
        </p:nvSpPr>
        <p:spPr/>
        <p:txBody>
          <a:bodyPr/>
          <a:lstStyle/>
          <a:p>
            <a:r>
              <a:rPr lang="en-GB" dirty="0"/>
              <a:t>Different trigger for metabolic evaluation from the guidelines</a:t>
            </a:r>
          </a:p>
          <a:p>
            <a:r>
              <a:rPr lang="en-GB" dirty="0"/>
              <a:t>Should probably say 2 functioning kidneys</a:t>
            </a:r>
          </a:p>
          <a:p>
            <a:r>
              <a:rPr lang="en-GB" dirty="0"/>
              <a:t>Timing of imaging</a:t>
            </a:r>
          </a:p>
          <a:p>
            <a:r>
              <a:rPr lang="en-GB" dirty="0"/>
              <a:t>Type of imaging</a:t>
            </a:r>
          </a:p>
          <a:p>
            <a:pPr lvl="1"/>
            <a:r>
              <a:rPr lang="en-GB" dirty="0"/>
              <a:t>Ultrasound</a:t>
            </a:r>
          </a:p>
          <a:p>
            <a:pPr lvl="1"/>
            <a:r>
              <a:rPr lang="en-GB" dirty="0"/>
              <a:t>KUB x-ray</a:t>
            </a:r>
          </a:p>
          <a:p>
            <a:pPr lvl="1"/>
            <a:r>
              <a:rPr lang="en-GB" dirty="0"/>
              <a:t>CT scan </a:t>
            </a:r>
          </a:p>
          <a:p>
            <a:endParaRPr lang="en-GB" dirty="0"/>
          </a:p>
          <a:p>
            <a:endParaRPr lang="en-GB" dirty="0"/>
          </a:p>
        </p:txBody>
      </p:sp>
      <p:sp>
        <p:nvSpPr>
          <p:cNvPr id="4" name="TextBox 3">
            <a:extLst>
              <a:ext uri="{FF2B5EF4-FFF2-40B4-BE49-F238E27FC236}">
                <a16:creationId xmlns:a16="http://schemas.microsoft.com/office/drawing/2014/main" id="{E2FAD1A2-F024-45AA-8C51-56254C5EFD2A}"/>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5" name="TextBox 4">
            <a:extLst>
              <a:ext uri="{FF2B5EF4-FFF2-40B4-BE49-F238E27FC236}">
                <a16:creationId xmlns:a16="http://schemas.microsoft.com/office/drawing/2014/main" id="{0B836E63-B58C-4B7E-9AC4-AC722094FEC2}"/>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extLst>
      <p:ext uri="{BB962C8B-B14F-4D97-AF65-F5344CB8AC3E}">
        <p14:creationId xmlns:p14="http://schemas.microsoft.com/office/powerpoint/2010/main" val="1961045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893B6-7510-4ACF-88E4-4071BC1606B7}"/>
              </a:ext>
            </a:extLst>
          </p:cNvPr>
          <p:cNvSpPr>
            <a:spLocks noGrp="1"/>
          </p:cNvSpPr>
          <p:nvPr>
            <p:ph type="title"/>
          </p:nvPr>
        </p:nvSpPr>
        <p:spPr/>
        <p:txBody>
          <a:bodyPr/>
          <a:lstStyle/>
          <a:p>
            <a:r>
              <a:rPr lang="en-GB" dirty="0"/>
              <a:t>Type of imaging</a:t>
            </a:r>
          </a:p>
        </p:txBody>
      </p:sp>
      <p:graphicFrame>
        <p:nvGraphicFramePr>
          <p:cNvPr id="4" name="Content Placeholder 3">
            <a:extLst>
              <a:ext uri="{FF2B5EF4-FFF2-40B4-BE49-F238E27FC236}">
                <a16:creationId xmlns:a16="http://schemas.microsoft.com/office/drawing/2014/main" id="{0128FC6E-5FBF-446D-B72D-3581FF2A983D}"/>
              </a:ext>
            </a:extLst>
          </p:cNvPr>
          <p:cNvGraphicFramePr>
            <a:graphicFrameLocks noGrp="1"/>
          </p:cNvGraphicFramePr>
          <p:nvPr>
            <p:ph idx="1"/>
            <p:extLst>
              <p:ext uri="{D42A27DB-BD31-4B8C-83A1-F6EECF244321}">
                <p14:modId xmlns:p14="http://schemas.microsoft.com/office/powerpoint/2010/main" val="1035954220"/>
              </p:ext>
            </p:extLst>
          </p:nvPr>
        </p:nvGraphicFramePr>
        <p:xfrm>
          <a:off x="457200" y="1600200"/>
          <a:ext cx="8229600" cy="1854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765329025"/>
                    </a:ext>
                  </a:extLst>
                </a:gridCol>
                <a:gridCol w="2057400">
                  <a:extLst>
                    <a:ext uri="{9D8B030D-6E8A-4147-A177-3AD203B41FA5}">
                      <a16:colId xmlns:a16="http://schemas.microsoft.com/office/drawing/2014/main" val="67673529"/>
                    </a:ext>
                  </a:extLst>
                </a:gridCol>
                <a:gridCol w="2057400">
                  <a:extLst>
                    <a:ext uri="{9D8B030D-6E8A-4147-A177-3AD203B41FA5}">
                      <a16:colId xmlns:a16="http://schemas.microsoft.com/office/drawing/2014/main" val="1302225021"/>
                    </a:ext>
                  </a:extLst>
                </a:gridCol>
                <a:gridCol w="2057400">
                  <a:extLst>
                    <a:ext uri="{9D8B030D-6E8A-4147-A177-3AD203B41FA5}">
                      <a16:colId xmlns:a16="http://schemas.microsoft.com/office/drawing/2014/main" val="3970704961"/>
                    </a:ext>
                  </a:extLst>
                </a:gridCol>
              </a:tblGrid>
              <a:tr h="370840">
                <a:tc>
                  <a:txBody>
                    <a:bodyPr/>
                    <a:lstStyle/>
                    <a:p>
                      <a:endParaRPr lang="en-GB" dirty="0"/>
                    </a:p>
                  </a:txBody>
                  <a:tcPr/>
                </a:tc>
                <a:tc>
                  <a:txBody>
                    <a:bodyPr/>
                    <a:lstStyle/>
                    <a:p>
                      <a:pPr algn="ctr"/>
                      <a:r>
                        <a:rPr lang="en-GB" dirty="0"/>
                        <a:t>Ultrasound</a:t>
                      </a:r>
                    </a:p>
                  </a:txBody>
                  <a:tcPr/>
                </a:tc>
                <a:tc>
                  <a:txBody>
                    <a:bodyPr/>
                    <a:lstStyle/>
                    <a:p>
                      <a:pPr algn="ctr"/>
                      <a:r>
                        <a:rPr lang="en-GB" dirty="0"/>
                        <a:t>KUB x-ray</a:t>
                      </a:r>
                    </a:p>
                  </a:txBody>
                  <a:tcPr/>
                </a:tc>
                <a:tc>
                  <a:txBody>
                    <a:bodyPr/>
                    <a:lstStyle/>
                    <a:p>
                      <a:pPr algn="ctr"/>
                      <a:r>
                        <a:rPr lang="en-GB" dirty="0"/>
                        <a:t>CT KUB</a:t>
                      </a:r>
                    </a:p>
                  </a:txBody>
                  <a:tcPr/>
                </a:tc>
                <a:extLst>
                  <a:ext uri="{0D108BD9-81ED-4DB2-BD59-A6C34878D82A}">
                    <a16:rowId xmlns:a16="http://schemas.microsoft.com/office/drawing/2014/main" val="3727753908"/>
                  </a:ext>
                </a:extLst>
              </a:tr>
              <a:tr h="370840">
                <a:tc>
                  <a:txBody>
                    <a:bodyPr/>
                    <a:lstStyle/>
                    <a:p>
                      <a:r>
                        <a:rPr lang="en-GB" dirty="0"/>
                        <a:t>Cost</a:t>
                      </a:r>
                    </a:p>
                  </a:txBody>
                  <a:tcPr/>
                </a:tc>
                <a:tc>
                  <a:txBody>
                    <a:bodyPr/>
                    <a:lstStyle/>
                    <a:p>
                      <a:pPr algn="ctr"/>
                      <a:r>
                        <a:rPr lang="en-GB" dirty="0"/>
                        <a:t>+</a:t>
                      </a:r>
                    </a:p>
                  </a:txBody>
                  <a:tcPr/>
                </a:tc>
                <a:tc>
                  <a:txBody>
                    <a:bodyPr/>
                    <a:lstStyle/>
                    <a:p>
                      <a:pPr algn="ctr"/>
                      <a:r>
                        <a:rPr lang="en-GB" dirty="0"/>
                        <a:t>+</a:t>
                      </a:r>
                    </a:p>
                  </a:txBody>
                  <a:tcPr/>
                </a:tc>
                <a:tc>
                  <a:txBody>
                    <a:bodyPr/>
                    <a:lstStyle/>
                    <a:p>
                      <a:pPr algn="ctr"/>
                      <a:r>
                        <a:rPr lang="en-GB" dirty="0"/>
                        <a:t>++</a:t>
                      </a:r>
                    </a:p>
                  </a:txBody>
                  <a:tcPr/>
                </a:tc>
                <a:extLst>
                  <a:ext uri="{0D108BD9-81ED-4DB2-BD59-A6C34878D82A}">
                    <a16:rowId xmlns:a16="http://schemas.microsoft.com/office/drawing/2014/main" val="649757940"/>
                  </a:ext>
                </a:extLst>
              </a:tr>
              <a:tr h="370840">
                <a:tc>
                  <a:txBody>
                    <a:bodyPr/>
                    <a:lstStyle/>
                    <a:p>
                      <a:r>
                        <a:rPr lang="en-GB" dirty="0"/>
                        <a:t>Availability</a:t>
                      </a:r>
                    </a:p>
                  </a:txBody>
                  <a:tcPr/>
                </a:tc>
                <a:tc>
                  <a:txBody>
                    <a:bodyPr/>
                    <a:lstStyle/>
                    <a:p>
                      <a:pPr algn="ctr"/>
                      <a:r>
                        <a:rPr lang="en-GB" dirty="0"/>
                        <a:t>+++</a:t>
                      </a:r>
                    </a:p>
                  </a:txBody>
                  <a:tcPr/>
                </a:tc>
                <a:tc>
                  <a:txBody>
                    <a:bodyPr/>
                    <a:lstStyle/>
                    <a:p>
                      <a:pPr algn="ctr"/>
                      <a:r>
                        <a:rPr lang="en-GB" dirty="0"/>
                        <a:t>+++</a:t>
                      </a:r>
                    </a:p>
                  </a:txBody>
                  <a:tcPr/>
                </a:tc>
                <a:tc>
                  <a:txBody>
                    <a:bodyPr/>
                    <a:lstStyle/>
                    <a:p>
                      <a:pPr algn="ctr"/>
                      <a:r>
                        <a:rPr lang="en-GB" dirty="0"/>
                        <a:t>++</a:t>
                      </a:r>
                    </a:p>
                  </a:txBody>
                  <a:tcPr/>
                </a:tc>
                <a:extLst>
                  <a:ext uri="{0D108BD9-81ED-4DB2-BD59-A6C34878D82A}">
                    <a16:rowId xmlns:a16="http://schemas.microsoft.com/office/drawing/2014/main" val="1820827765"/>
                  </a:ext>
                </a:extLst>
              </a:tr>
              <a:tr h="370840">
                <a:tc>
                  <a:txBody>
                    <a:bodyPr/>
                    <a:lstStyle/>
                    <a:p>
                      <a:r>
                        <a:rPr lang="en-GB" dirty="0"/>
                        <a:t>Specificity</a:t>
                      </a:r>
                    </a:p>
                  </a:txBody>
                  <a:tcPr/>
                </a:tc>
                <a:tc>
                  <a:txBody>
                    <a:bodyPr/>
                    <a:lstStyle/>
                    <a:p>
                      <a:pPr algn="ctr"/>
                      <a:r>
                        <a:rPr lang="en-GB" dirty="0"/>
                        <a:t>80-90%</a:t>
                      </a:r>
                    </a:p>
                  </a:txBody>
                  <a:tcPr/>
                </a:tc>
                <a:tc>
                  <a:txBody>
                    <a:bodyPr/>
                    <a:lstStyle/>
                    <a:p>
                      <a:pPr algn="ctr"/>
                      <a:r>
                        <a:rPr lang="en-GB" dirty="0"/>
                        <a:t>80%</a:t>
                      </a:r>
                    </a:p>
                  </a:txBody>
                  <a:tcPr/>
                </a:tc>
                <a:tc>
                  <a:txBody>
                    <a:bodyPr/>
                    <a:lstStyle/>
                    <a:p>
                      <a:pPr algn="ctr"/>
                      <a:r>
                        <a:rPr lang="en-GB" dirty="0"/>
                        <a:t>98%</a:t>
                      </a:r>
                    </a:p>
                  </a:txBody>
                  <a:tcPr/>
                </a:tc>
                <a:extLst>
                  <a:ext uri="{0D108BD9-81ED-4DB2-BD59-A6C34878D82A}">
                    <a16:rowId xmlns:a16="http://schemas.microsoft.com/office/drawing/2014/main" val="3624651958"/>
                  </a:ext>
                </a:extLst>
              </a:tr>
              <a:tr h="370840">
                <a:tc>
                  <a:txBody>
                    <a:bodyPr/>
                    <a:lstStyle/>
                    <a:p>
                      <a:r>
                        <a:rPr lang="en-GB" dirty="0"/>
                        <a:t>Radiation</a:t>
                      </a:r>
                    </a:p>
                  </a:txBody>
                  <a:tcPr/>
                </a:tc>
                <a:tc>
                  <a:txBody>
                    <a:bodyPr/>
                    <a:lstStyle/>
                    <a:p>
                      <a:pPr algn="ctr"/>
                      <a:r>
                        <a:rPr lang="en-GB" dirty="0"/>
                        <a:t>0</a:t>
                      </a:r>
                    </a:p>
                  </a:txBody>
                  <a:tcPr/>
                </a:tc>
                <a:tc>
                  <a:txBody>
                    <a:bodyPr/>
                    <a:lstStyle/>
                    <a:p>
                      <a:pPr algn="ctr"/>
                      <a:r>
                        <a:rPr lang="en-GB" dirty="0"/>
                        <a:t>1 </a:t>
                      </a:r>
                      <a:r>
                        <a:rPr lang="en-GB" dirty="0" err="1"/>
                        <a:t>mSV</a:t>
                      </a:r>
                      <a:endParaRPr lang="en-GB" dirty="0"/>
                    </a:p>
                  </a:txBody>
                  <a:tcPr/>
                </a:tc>
                <a:tc>
                  <a:txBody>
                    <a:bodyPr/>
                    <a:lstStyle/>
                    <a:p>
                      <a:pPr algn="ctr"/>
                      <a:r>
                        <a:rPr lang="en-GB" dirty="0"/>
                        <a:t>2.5 </a:t>
                      </a:r>
                      <a:r>
                        <a:rPr lang="en-GB" dirty="0" err="1"/>
                        <a:t>mSV</a:t>
                      </a:r>
                      <a:endParaRPr lang="en-GB" dirty="0"/>
                    </a:p>
                  </a:txBody>
                  <a:tcPr/>
                </a:tc>
                <a:extLst>
                  <a:ext uri="{0D108BD9-81ED-4DB2-BD59-A6C34878D82A}">
                    <a16:rowId xmlns:a16="http://schemas.microsoft.com/office/drawing/2014/main" val="2884083176"/>
                  </a:ext>
                </a:extLst>
              </a:tr>
            </a:tbl>
          </a:graphicData>
        </a:graphic>
      </p:graphicFrame>
      <p:sp>
        <p:nvSpPr>
          <p:cNvPr id="5" name="Content Placeholder 2">
            <a:extLst>
              <a:ext uri="{FF2B5EF4-FFF2-40B4-BE49-F238E27FC236}">
                <a16:creationId xmlns:a16="http://schemas.microsoft.com/office/drawing/2014/main" id="{77CF70FC-F2E3-4FB8-92EB-D3AB0AF9FEEB}"/>
              </a:ext>
            </a:extLst>
          </p:cNvPr>
          <p:cNvSpPr txBox="1">
            <a:spLocks/>
          </p:cNvSpPr>
          <p:nvPr/>
        </p:nvSpPr>
        <p:spPr>
          <a:xfrm>
            <a:off x="611560" y="4005064"/>
            <a:ext cx="8229600"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i="1" dirty="0"/>
              <a:t>Background radiation: ~2.5mSV / year</a:t>
            </a:r>
          </a:p>
          <a:p>
            <a:pPr marL="0" indent="0">
              <a:buNone/>
            </a:pPr>
            <a:r>
              <a:rPr lang="en-GB" sz="2000" i="1" dirty="0"/>
              <a:t>Nuclear industry limit: 20mSv / year</a:t>
            </a:r>
          </a:p>
        </p:txBody>
      </p:sp>
      <p:sp>
        <p:nvSpPr>
          <p:cNvPr id="6" name="TextBox 5">
            <a:extLst>
              <a:ext uri="{FF2B5EF4-FFF2-40B4-BE49-F238E27FC236}">
                <a16:creationId xmlns:a16="http://schemas.microsoft.com/office/drawing/2014/main" id="{D469DD25-FE18-4A0F-B707-60EFCC4AFDCF}"/>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7" name="TextBox 6">
            <a:extLst>
              <a:ext uri="{FF2B5EF4-FFF2-40B4-BE49-F238E27FC236}">
                <a16:creationId xmlns:a16="http://schemas.microsoft.com/office/drawing/2014/main" id="{BB3C7473-9322-4D94-B61D-5C4803BD212D}"/>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extLst>
      <p:ext uri="{BB962C8B-B14F-4D97-AF65-F5344CB8AC3E}">
        <p14:creationId xmlns:p14="http://schemas.microsoft.com/office/powerpoint/2010/main" val="3236473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FFF4A0-9029-47BE-8560-2D14C09283E0}"/>
              </a:ext>
            </a:extLst>
          </p:cNvPr>
          <p:cNvPicPr>
            <a:picLocks noChangeAspect="1"/>
          </p:cNvPicPr>
          <p:nvPr/>
        </p:nvPicPr>
        <p:blipFill>
          <a:blip r:embed="rId2"/>
          <a:stretch>
            <a:fillRect/>
          </a:stretch>
        </p:blipFill>
        <p:spPr>
          <a:xfrm>
            <a:off x="1154093" y="1226695"/>
            <a:ext cx="6835813" cy="5261973"/>
          </a:xfrm>
          <a:prstGeom prst="rect">
            <a:avLst/>
          </a:prstGeom>
        </p:spPr>
      </p:pic>
      <p:sp>
        <p:nvSpPr>
          <p:cNvPr id="5" name="Title 4">
            <a:extLst>
              <a:ext uri="{FF2B5EF4-FFF2-40B4-BE49-F238E27FC236}">
                <a16:creationId xmlns:a16="http://schemas.microsoft.com/office/drawing/2014/main" id="{1EA2797E-8C15-4C11-B7FC-8DEF0BB0E894}"/>
              </a:ext>
            </a:extLst>
          </p:cNvPr>
          <p:cNvSpPr>
            <a:spLocks noGrp="1"/>
          </p:cNvSpPr>
          <p:nvPr>
            <p:ph type="title"/>
          </p:nvPr>
        </p:nvSpPr>
        <p:spPr/>
        <p:txBody>
          <a:bodyPr/>
          <a:lstStyle/>
          <a:p>
            <a:r>
              <a:rPr lang="en-GB" dirty="0"/>
              <a:t>Civil Aviation Authority (CAA)</a:t>
            </a:r>
          </a:p>
        </p:txBody>
      </p:sp>
      <p:pic>
        <p:nvPicPr>
          <p:cNvPr id="6" name="Picture 5">
            <a:extLst>
              <a:ext uri="{FF2B5EF4-FFF2-40B4-BE49-F238E27FC236}">
                <a16:creationId xmlns:a16="http://schemas.microsoft.com/office/drawing/2014/main" id="{FBA50E5F-F44A-424A-B143-814FF3D10C14}"/>
              </a:ext>
            </a:extLst>
          </p:cNvPr>
          <p:cNvPicPr>
            <a:picLocks noChangeAspect="1"/>
          </p:cNvPicPr>
          <p:nvPr/>
        </p:nvPicPr>
        <p:blipFill>
          <a:blip r:embed="rId3"/>
          <a:stretch>
            <a:fillRect/>
          </a:stretch>
        </p:blipFill>
        <p:spPr>
          <a:xfrm rot="20856536">
            <a:off x="3199560" y="1690923"/>
            <a:ext cx="6457054" cy="4687844"/>
          </a:xfrm>
          <a:prstGeom prst="rect">
            <a:avLst/>
          </a:prstGeom>
        </p:spPr>
      </p:pic>
      <p:sp>
        <p:nvSpPr>
          <p:cNvPr id="8" name="TextBox 7">
            <a:extLst>
              <a:ext uri="{FF2B5EF4-FFF2-40B4-BE49-F238E27FC236}">
                <a16:creationId xmlns:a16="http://schemas.microsoft.com/office/drawing/2014/main" id="{B39D5F38-4B27-4E81-A71B-18837CE75155}"/>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9" name="TextBox 8">
            <a:extLst>
              <a:ext uri="{FF2B5EF4-FFF2-40B4-BE49-F238E27FC236}">
                <a16:creationId xmlns:a16="http://schemas.microsoft.com/office/drawing/2014/main" id="{A63EC147-FF3B-4088-A15B-9D59016C3465}"/>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extLst>
      <p:ext uri="{BB962C8B-B14F-4D97-AF65-F5344CB8AC3E}">
        <p14:creationId xmlns:p14="http://schemas.microsoft.com/office/powerpoint/2010/main" val="227138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F4C2-DE11-4967-A2A7-FAD62634164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BB91544-BE22-4C9A-B826-D3B6F4FE108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0E525F4-3932-4B2B-8912-46EC869A0FF6}"/>
              </a:ext>
            </a:extLst>
          </p:cNvPr>
          <p:cNvPicPr>
            <a:picLocks noChangeAspect="1"/>
          </p:cNvPicPr>
          <p:nvPr/>
        </p:nvPicPr>
        <p:blipFill>
          <a:blip r:embed="rId3"/>
          <a:stretch>
            <a:fillRect/>
          </a:stretch>
        </p:blipFill>
        <p:spPr>
          <a:xfrm>
            <a:off x="0" y="109904"/>
            <a:ext cx="9144000" cy="6638192"/>
          </a:xfrm>
          <a:prstGeom prst="rect">
            <a:avLst/>
          </a:prstGeom>
        </p:spPr>
      </p:pic>
      <p:sp>
        <p:nvSpPr>
          <p:cNvPr id="5" name="Rectangle: Rounded Corners 4">
            <a:extLst>
              <a:ext uri="{FF2B5EF4-FFF2-40B4-BE49-F238E27FC236}">
                <a16:creationId xmlns:a16="http://schemas.microsoft.com/office/drawing/2014/main" id="{E40FB6A4-F6BD-4250-8960-E5C0C5129A3E}"/>
              </a:ext>
            </a:extLst>
          </p:cNvPr>
          <p:cNvSpPr/>
          <p:nvPr/>
        </p:nvSpPr>
        <p:spPr>
          <a:xfrm>
            <a:off x="107504" y="439372"/>
            <a:ext cx="8352928" cy="11430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8DDC8920-37F1-475C-A477-DE53AE1AD793}"/>
              </a:ext>
            </a:extLst>
          </p:cNvPr>
          <p:cNvSpPr/>
          <p:nvPr/>
        </p:nvSpPr>
        <p:spPr>
          <a:xfrm>
            <a:off x="107504" y="1922587"/>
            <a:ext cx="1440160" cy="11430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73CF43C-4C83-4ABD-891A-D92011C90BA1}"/>
              </a:ext>
            </a:extLst>
          </p:cNvPr>
          <p:cNvSpPr/>
          <p:nvPr/>
        </p:nvSpPr>
        <p:spPr>
          <a:xfrm>
            <a:off x="3131840" y="2636912"/>
            <a:ext cx="1008112" cy="79208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7FE55A9-58DB-46B7-929E-95032189B357}"/>
              </a:ext>
            </a:extLst>
          </p:cNvPr>
          <p:cNvSpPr/>
          <p:nvPr/>
        </p:nvSpPr>
        <p:spPr>
          <a:xfrm>
            <a:off x="7236296" y="2276872"/>
            <a:ext cx="1008112" cy="93610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B1A0EB7-02C4-429B-8B11-52B88AEF1E5B}"/>
              </a:ext>
            </a:extLst>
          </p:cNvPr>
          <p:cNvSpPr/>
          <p:nvPr/>
        </p:nvSpPr>
        <p:spPr>
          <a:xfrm>
            <a:off x="5508104" y="4077072"/>
            <a:ext cx="2736304" cy="93610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C6DFC635-7128-4AC4-8DDE-DFAC3F95CFD7}"/>
              </a:ext>
            </a:extLst>
          </p:cNvPr>
          <p:cNvSpPr/>
          <p:nvPr/>
        </p:nvSpPr>
        <p:spPr>
          <a:xfrm>
            <a:off x="107504" y="5647258"/>
            <a:ext cx="2880320" cy="44603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889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A144-EFDB-4001-8482-CF9FB914EEB2}"/>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2F16D09B-5B08-4168-AE2B-0ABB10034B4A}"/>
              </a:ext>
            </a:extLst>
          </p:cNvPr>
          <p:cNvSpPr>
            <a:spLocks noGrp="1"/>
          </p:cNvSpPr>
          <p:nvPr>
            <p:ph idx="1"/>
          </p:nvPr>
        </p:nvSpPr>
        <p:spPr/>
        <p:txBody>
          <a:bodyPr>
            <a:normAutofit lnSpcReduction="10000"/>
          </a:bodyPr>
          <a:lstStyle/>
          <a:p>
            <a:r>
              <a:rPr lang="en-GB" dirty="0"/>
              <a:t>Stones are common</a:t>
            </a:r>
          </a:p>
          <a:p>
            <a:r>
              <a:rPr lang="en-GB" dirty="0"/>
              <a:t>Highly recurrent but many patients don’t recur or have a single recurrence</a:t>
            </a:r>
          </a:p>
          <a:p>
            <a:r>
              <a:rPr lang="en-GB" dirty="0"/>
              <a:t>Questions remain:</a:t>
            </a:r>
          </a:p>
          <a:p>
            <a:pPr lvl="1"/>
            <a:r>
              <a:rPr lang="en-GB" dirty="0"/>
              <a:t>What type of imaging to do for follow-up?</a:t>
            </a:r>
          </a:p>
          <a:p>
            <a:pPr lvl="1"/>
            <a:r>
              <a:rPr lang="en-GB" dirty="0"/>
              <a:t>How often should this occur?</a:t>
            </a:r>
          </a:p>
          <a:p>
            <a:pPr lvl="1"/>
            <a:r>
              <a:rPr lang="en-GB" dirty="0"/>
              <a:t>What about parenchymal stones?</a:t>
            </a:r>
          </a:p>
          <a:p>
            <a:pPr lvl="1"/>
            <a:r>
              <a:rPr lang="en-GB" dirty="0"/>
              <a:t>What about infrequent recurrent stone former?</a:t>
            </a:r>
          </a:p>
          <a:p>
            <a:pPr marL="914400" lvl="2" indent="0">
              <a:buNone/>
            </a:pPr>
            <a:r>
              <a:rPr lang="en-GB" dirty="0"/>
              <a:t>(2 stones passed 15 years apart)</a:t>
            </a:r>
          </a:p>
        </p:txBody>
      </p:sp>
      <p:sp>
        <p:nvSpPr>
          <p:cNvPr id="4" name="TextBox 3">
            <a:extLst>
              <a:ext uri="{FF2B5EF4-FFF2-40B4-BE49-F238E27FC236}">
                <a16:creationId xmlns:a16="http://schemas.microsoft.com/office/drawing/2014/main" id="{AEEEF607-85F0-42FE-A041-08119B8E20AA}"/>
              </a:ext>
            </a:extLst>
          </p:cNvPr>
          <p:cNvSpPr txBox="1"/>
          <p:nvPr/>
        </p:nvSpPr>
        <p:spPr>
          <a:xfrm>
            <a:off x="1259632" y="6126163"/>
            <a:ext cx="6984776" cy="400110"/>
          </a:xfrm>
          <a:prstGeom prst="rect">
            <a:avLst/>
          </a:prstGeom>
          <a:noFill/>
        </p:spPr>
        <p:txBody>
          <a:bodyPr wrap="square" rtlCol="0">
            <a:spAutoFit/>
          </a:bodyPr>
          <a:lstStyle/>
          <a:p>
            <a:r>
              <a:rPr lang="en-GB" sz="2000" dirty="0">
                <a:solidFill>
                  <a:srgbClr val="FFFF00"/>
                </a:solidFill>
              </a:rPr>
              <a:t>Email: matthew.bultitude@gstt.nhs.uk; Twitter: @</a:t>
            </a:r>
            <a:r>
              <a:rPr lang="en-GB" sz="2000" dirty="0" err="1">
                <a:solidFill>
                  <a:srgbClr val="FFFF00"/>
                </a:solidFill>
              </a:rPr>
              <a:t>mattbultitude</a:t>
            </a:r>
            <a:endParaRPr lang="en-GB" sz="2000" dirty="0">
              <a:solidFill>
                <a:srgbClr val="FFFF00"/>
              </a:solidFill>
            </a:endParaRPr>
          </a:p>
        </p:txBody>
      </p:sp>
    </p:spTree>
    <p:extLst>
      <p:ext uri="{BB962C8B-B14F-4D97-AF65-F5344CB8AC3E}">
        <p14:creationId xmlns:p14="http://schemas.microsoft.com/office/powerpoint/2010/main" val="231897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of Stone</a:t>
            </a:r>
          </a:p>
        </p:txBody>
      </p:sp>
      <p:sp>
        <p:nvSpPr>
          <p:cNvPr id="3" name="Content Placeholder 2"/>
          <p:cNvSpPr>
            <a:spLocks noGrp="1"/>
          </p:cNvSpPr>
          <p:nvPr>
            <p:ph idx="1"/>
          </p:nvPr>
        </p:nvSpPr>
        <p:spPr/>
        <p:txBody>
          <a:bodyPr>
            <a:normAutofit lnSpcReduction="10000"/>
          </a:bodyPr>
          <a:lstStyle/>
          <a:p>
            <a:r>
              <a:rPr lang="en-GB" dirty="0">
                <a:solidFill>
                  <a:schemeClr val="tx2"/>
                </a:solidFill>
              </a:rPr>
              <a:t>3 Earliest ‘elective’ operations known:</a:t>
            </a:r>
          </a:p>
          <a:p>
            <a:pPr lvl="1"/>
            <a:r>
              <a:rPr lang="en-GB" dirty="0">
                <a:solidFill>
                  <a:schemeClr val="tx2"/>
                </a:solidFill>
              </a:rPr>
              <a:t>Circumcision</a:t>
            </a:r>
          </a:p>
          <a:p>
            <a:pPr lvl="1"/>
            <a:r>
              <a:rPr lang="en-GB" dirty="0">
                <a:solidFill>
                  <a:schemeClr val="tx2"/>
                </a:solidFill>
              </a:rPr>
              <a:t>Trephination of skull</a:t>
            </a:r>
          </a:p>
          <a:p>
            <a:pPr lvl="1"/>
            <a:r>
              <a:rPr lang="en-GB" dirty="0">
                <a:solidFill>
                  <a:schemeClr val="tx2"/>
                </a:solidFill>
              </a:rPr>
              <a:t>Cutting for stone</a:t>
            </a:r>
          </a:p>
          <a:p>
            <a:pPr lvl="1"/>
            <a:endParaRPr lang="en-GB" dirty="0">
              <a:solidFill>
                <a:schemeClr val="tx2"/>
              </a:solidFill>
            </a:endParaRPr>
          </a:p>
          <a:p>
            <a:r>
              <a:rPr lang="en-GB" dirty="0">
                <a:solidFill>
                  <a:schemeClr val="tx2"/>
                </a:solidFill>
              </a:rPr>
              <a:t>Earliest Bladder Stone ~4800BC</a:t>
            </a:r>
          </a:p>
          <a:p>
            <a:pPr lvl="1"/>
            <a:r>
              <a:rPr lang="en-GB" dirty="0">
                <a:solidFill>
                  <a:schemeClr val="tx2"/>
                </a:solidFill>
              </a:rPr>
              <a:t>Cemetery in upper Egypt</a:t>
            </a:r>
          </a:p>
          <a:p>
            <a:pPr lvl="1"/>
            <a:r>
              <a:rPr lang="en-GB" dirty="0">
                <a:solidFill>
                  <a:schemeClr val="tx2"/>
                </a:solidFill>
              </a:rPr>
              <a:t>16 year old boy – pure uric acid</a:t>
            </a:r>
          </a:p>
          <a:p>
            <a:pPr lvl="1"/>
            <a:r>
              <a:rPr lang="en-GB" dirty="0">
                <a:solidFill>
                  <a:schemeClr val="tx2"/>
                </a:solidFill>
              </a:rPr>
              <a:t>Specimen at RCS Eng – destroyed in WW2</a:t>
            </a:r>
          </a:p>
        </p:txBody>
      </p:sp>
      <p:pic>
        <p:nvPicPr>
          <p:cNvPr id="1026" name="Picture 2" descr="egyptian stone"/>
          <p:cNvPicPr>
            <a:picLocks noChangeAspect="1" noChangeArrowheads="1"/>
          </p:cNvPicPr>
          <p:nvPr/>
        </p:nvPicPr>
        <p:blipFill>
          <a:blip r:embed="rId2" cstate="print"/>
          <a:srcRect/>
          <a:stretch>
            <a:fillRect/>
          </a:stretch>
        </p:blipFill>
        <p:spPr bwMode="auto">
          <a:xfrm>
            <a:off x="6876256" y="3284984"/>
            <a:ext cx="1476375" cy="1714500"/>
          </a:xfrm>
          <a:prstGeom prst="rect">
            <a:avLst/>
          </a:prstGeom>
          <a:noFill/>
        </p:spPr>
      </p:pic>
      <p:sp>
        <p:nvSpPr>
          <p:cNvPr id="5" name="TextBox 4">
            <a:extLst>
              <a:ext uri="{FF2B5EF4-FFF2-40B4-BE49-F238E27FC236}">
                <a16:creationId xmlns:a16="http://schemas.microsoft.com/office/drawing/2014/main" id="{CDD0808C-55EE-46DA-A25A-9D045CF6CF84}"/>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6" name="TextBox 5">
            <a:extLst>
              <a:ext uri="{FF2B5EF4-FFF2-40B4-BE49-F238E27FC236}">
                <a16:creationId xmlns:a16="http://schemas.microsoft.com/office/drawing/2014/main" id="{DA116414-9D1A-426F-AAAA-BF6E03005B6A}"/>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extLst>
      <p:ext uri="{BB962C8B-B14F-4D97-AF65-F5344CB8AC3E}">
        <p14:creationId xmlns:p14="http://schemas.microsoft.com/office/powerpoint/2010/main" val="1190545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for Stone</a:t>
            </a:r>
          </a:p>
        </p:txBody>
      </p:sp>
      <p:sp>
        <p:nvSpPr>
          <p:cNvPr id="3" name="Content Placeholder 2"/>
          <p:cNvSpPr>
            <a:spLocks noGrp="1"/>
          </p:cNvSpPr>
          <p:nvPr>
            <p:ph idx="1"/>
          </p:nvPr>
        </p:nvSpPr>
        <p:spPr/>
        <p:txBody>
          <a:bodyPr/>
          <a:lstStyle/>
          <a:p>
            <a:r>
              <a:rPr lang="en-GB" dirty="0"/>
              <a:t>Ancient Greece ~4</a:t>
            </a:r>
            <a:r>
              <a:rPr lang="en-GB" baseline="30000" dirty="0"/>
              <a:t>-</a:t>
            </a:r>
            <a:r>
              <a:rPr lang="en-GB" dirty="0"/>
              <a:t>5</a:t>
            </a:r>
            <a:r>
              <a:rPr lang="en-GB" baseline="30000" dirty="0"/>
              <a:t>th</a:t>
            </a:r>
            <a:r>
              <a:rPr lang="en-GB" dirty="0"/>
              <a:t> Century BC</a:t>
            </a:r>
          </a:p>
          <a:p>
            <a:pPr lvl="1"/>
            <a:r>
              <a:rPr lang="en-GB" dirty="0"/>
              <a:t>Hippocratic Oath</a:t>
            </a:r>
          </a:p>
          <a:p>
            <a:pPr lvl="2"/>
            <a:r>
              <a:rPr lang="en-GB" dirty="0"/>
              <a:t>Describes that specialists only should treat stone !</a:t>
            </a:r>
          </a:p>
          <a:p>
            <a:pPr lvl="2"/>
            <a:endParaRPr lang="en-GB" dirty="0">
              <a:solidFill>
                <a:srgbClr val="FFFF00"/>
              </a:solidFill>
            </a:endParaRPr>
          </a:p>
          <a:p>
            <a:pPr algn="ctr">
              <a:buNone/>
            </a:pPr>
            <a:r>
              <a:rPr lang="en-GB" dirty="0">
                <a:solidFill>
                  <a:srgbClr val="FFFF00"/>
                </a:solidFill>
              </a:rPr>
              <a:t>“I will not covet persons labouring under the stone, but will leave this to be done by men who are practitioners of this work”</a:t>
            </a:r>
          </a:p>
          <a:p>
            <a:pPr lvl="2">
              <a:buNone/>
            </a:pPr>
            <a:endParaRPr lang="en-GB" dirty="0">
              <a:solidFill>
                <a:srgbClr val="FFFF00"/>
              </a:solidFill>
            </a:endParaRPr>
          </a:p>
        </p:txBody>
      </p:sp>
      <p:pic>
        <p:nvPicPr>
          <p:cNvPr id="17410" name="Picture 2" descr="File:HippocraticOath.jpg"/>
          <p:cNvPicPr>
            <a:picLocks noChangeAspect="1" noChangeArrowheads="1"/>
          </p:cNvPicPr>
          <p:nvPr/>
        </p:nvPicPr>
        <p:blipFill>
          <a:blip r:embed="rId3" cstate="print"/>
          <a:srcRect/>
          <a:stretch>
            <a:fillRect/>
          </a:stretch>
        </p:blipFill>
        <p:spPr bwMode="auto">
          <a:xfrm>
            <a:off x="7551989" y="0"/>
            <a:ext cx="1592011" cy="2249092"/>
          </a:xfrm>
          <a:prstGeom prst="rect">
            <a:avLst/>
          </a:prstGeom>
          <a:noFill/>
        </p:spPr>
      </p:pic>
      <p:sp>
        <p:nvSpPr>
          <p:cNvPr id="5" name="TextBox 4">
            <a:extLst>
              <a:ext uri="{FF2B5EF4-FFF2-40B4-BE49-F238E27FC236}">
                <a16:creationId xmlns:a16="http://schemas.microsoft.com/office/drawing/2014/main" id="{774399EA-B98A-4589-AA3C-5526C46D4E64}"/>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6" name="TextBox 5">
            <a:extLst>
              <a:ext uri="{FF2B5EF4-FFF2-40B4-BE49-F238E27FC236}">
                <a16:creationId xmlns:a16="http://schemas.microsoft.com/office/drawing/2014/main" id="{398C0A64-D76A-44C9-9B3C-03C8AAD6CEE7}"/>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extLst>
      <p:ext uri="{BB962C8B-B14F-4D97-AF65-F5344CB8AC3E}">
        <p14:creationId xmlns:p14="http://schemas.microsoft.com/office/powerpoint/2010/main" val="165639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Prevalence</a:t>
            </a:r>
          </a:p>
        </p:txBody>
      </p:sp>
      <p:sp>
        <p:nvSpPr>
          <p:cNvPr id="3" name="Content Placeholder 2"/>
          <p:cNvSpPr>
            <a:spLocks noGrp="1"/>
          </p:cNvSpPr>
          <p:nvPr>
            <p:ph idx="1"/>
          </p:nvPr>
        </p:nvSpPr>
        <p:spPr/>
        <p:txBody>
          <a:bodyPr/>
          <a:lstStyle/>
          <a:p>
            <a:r>
              <a:rPr lang="en-GB" dirty="0"/>
              <a:t>Lifetime Risk</a:t>
            </a:r>
          </a:p>
          <a:p>
            <a:pPr lvl="1"/>
            <a:r>
              <a:rPr lang="en-GB" dirty="0"/>
              <a:t>Men ~ 10%</a:t>
            </a:r>
          </a:p>
          <a:p>
            <a:pPr lvl="1"/>
            <a:r>
              <a:rPr lang="en-GB" dirty="0"/>
              <a:t>Women ~ 6%</a:t>
            </a:r>
          </a:p>
          <a:p>
            <a:pPr lvl="1"/>
            <a:r>
              <a:rPr lang="en-GB" dirty="0"/>
              <a:t>Risk is increasing</a:t>
            </a:r>
          </a:p>
          <a:p>
            <a:pPr lvl="1"/>
            <a:r>
              <a:rPr lang="en-GB" dirty="0"/>
              <a:t>Gender gap narrowing 1.7 </a:t>
            </a:r>
            <a:r>
              <a:rPr lang="en-GB" dirty="0">
                <a:sym typeface="Wingdings" pitchFamily="2" charset="2"/>
              </a:rPr>
              <a:t>1.3 : 1</a:t>
            </a:r>
            <a:endParaRPr lang="en-GB" dirty="0"/>
          </a:p>
          <a:p>
            <a:r>
              <a:rPr lang="en-GB" dirty="0"/>
              <a:t>High recurrence rates</a:t>
            </a:r>
          </a:p>
          <a:p>
            <a:r>
              <a:rPr lang="en-GB" dirty="0"/>
              <a:t>Significant cause of morbidity</a:t>
            </a:r>
          </a:p>
          <a:p>
            <a:pPr lvl="1">
              <a:buNone/>
            </a:pPr>
            <a:r>
              <a:rPr lang="en-GB" dirty="0"/>
              <a:t>... and death</a:t>
            </a:r>
          </a:p>
        </p:txBody>
      </p:sp>
      <p:pic>
        <p:nvPicPr>
          <p:cNvPr id="4" name="Picture 2"/>
          <p:cNvPicPr>
            <a:picLocks noChangeAspect="1" noChangeArrowheads="1"/>
          </p:cNvPicPr>
          <p:nvPr/>
        </p:nvPicPr>
        <p:blipFill>
          <a:blip r:embed="rId2" cstate="print"/>
          <a:srcRect/>
          <a:stretch>
            <a:fillRect/>
          </a:stretch>
        </p:blipFill>
        <p:spPr bwMode="auto">
          <a:xfrm>
            <a:off x="6588224" y="1"/>
            <a:ext cx="2555776" cy="2044134"/>
          </a:xfrm>
          <a:prstGeom prst="rect">
            <a:avLst/>
          </a:prstGeom>
          <a:noFill/>
          <a:ln w="9525">
            <a:noFill/>
            <a:miter lim="800000"/>
            <a:headEnd/>
            <a:tailEnd/>
          </a:ln>
        </p:spPr>
      </p:pic>
      <p:sp>
        <p:nvSpPr>
          <p:cNvPr id="5" name="TextBox 4">
            <a:extLst>
              <a:ext uri="{FF2B5EF4-FFF2-40B4-BE49-F238E27FC236}">
                <a16:creationId xmlns:a16="http://schemas.microsoft.com/office/drawing/2014/main" id="{6856DCB1-D120-4C98-B374-E98B0EB170CA}"/>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6" name="TextBox 5">
            <a:extLst>
              <a:ext uri="{FF2B5EF4-FFF2-40B4-BE49-F238E27FC236}">
                <a16:creationId xmlns:a16="http://schemas.microsoft.com/office/drawing/2014/main" id="{32BA1DA9-24C4-4D26-AF6F-EF9B181E60D6}"/>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37CAB9-164F-4E87-A34A-6702032C369D}"/>
              </a:ext>
            </a:extLst>
          </p:cNvPr>
          <p:cNvPicPr>
            <a:picLocks noChangeAspect="1"/>
          </p:cNvPicPr>
          <p:nvPr/>
        </p:nvPicPr>
        <p:blipFill>
          <a:blip r:embed="rId2"/>
          <a:stretch>
            <a:fillRect/>
          </a:stretch>
        </p:blipFill>
        <p:spPr>
          <a:xfrm>
            <a:off x="1691680" y="116632"/>
            <a:ext cx="5992061" cy="1905266"/>
          </a:xfrm>
          <a:prstGeom prst="rect">
            <a:avLst/>
          </a:prstGeom>
        </p:spPr>
      </p:pic>
      <p:sp>
        <p:nvSpPr>
          <p:cNvPr id="3" name="TextBox 2">
            <a:extLst>
              <a:ext uri="{FF2B5EF4-FFF2-40B4-BE49-F238E27FC236}">
                <a16:creationId xmlns:a16="http://schemas.microsoft.com/office/drawing/2014/main" id="{EC678EAC-F52C-4EA1-BB23-0E5B6B91D55E}"/>
              </a:ext>
            </a:extLst>
          </p:cNvPr>
          <p:cNvSpPr txBox="1"/>
          <p:nvPr/>
        </p:nvSpPr>
        <p:spPr>
          <a:xfrm>
            <a:off x="827584" y="2204864"/>
            <a:ext cx="7704856" cy="3970318"/>
          </a:xfrm>
          <a:prstGeom prst="rect">
            <a:avLst/>
          </a:prstGeom>
          <a:noFill/>
        </p:spPr>
        <p:txBody>
          <a:bodyPr wrap="square" rtlCol="0">
            <a:spAutoFit/>
          </a:bodyPr>
          <a:lstStyle/>
          <a:p>
            <a:pPr marL="342900" indent="-342900">
              <a:buFont typeface="Arial" panose="020B0604020202020204" pitchFamily="34" charset="0"/>
              <a:buChar char="•"/>
            </a:pPr>
            <a:r>
              <a:rPr lang="en-GB" sz="2800" dirty="0"/>
              <a:t>Trends in stone disease in England 2010-15</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4.4% increase in upper tract stones</a:t>
            </a:r>
          </a:p>
          <a:p>
            <a:pPr marL="342900" indent="-342900">
              <a:buFont typeface="Arial" panose="020B0604020202020204" pitchFamily="34" charset="0"/>
              <a:buChar char="•"/>
            </a:pPr>
            <a:r>
              <a:rPr lang="en-GB" sz="2800" dirty="0"/>
              <a:t>Treatments:</a:t>
            </a:r>
          </a:p>
          <a:p>
            <a:pPr marL="800100" lvl="1" indent="-342900">
              <a:buFont typeface="Arial" panose="020B0604020202020204" pitchFamily="34" charset="0"/>
              <a:buChar char="•"/>
            </a:pPr>
            <a:r>
              <a:rPr lang="en-GB" sz="2800" dirty="0"/>
              <a:t>Lithotripsy and PCNL stable</a:t>
            </a:r>
          </a:p>
          <a:p>
            <a:pPr marL="800100" lvl="1" indent="-342900">
              <a:buFont typeface="Arial" panose="020B0604020202020204" pitchFamily="34" charset="0"/>
              <a:buChar char="•"/>
            </a:pPr>
            <a:r>
              <a:rPr lang="en-GB" sz="2800" dirty="0"/>
              <a:t>50% increase in ureteroscopy</a:t>
            </a:r>
          </a:p>
          <a:p>
            <a:pPr marL="800100" lvl="1" indent="-342900">
              <a:buFont typeface="Arial" panose="020B0604020202020204" pitchFamily="34" charset="0"/>
              <a:buChar char="•"/>
            </a:pPr>
            <a:r>
              <a:rPr lang="en-GB" sz="2800" dirty="0"/>
              <a:t>Decline in open stone cases</a:t>
            </a:r>
          </a:p>
          <a:p>
            <a:pPr marL="342900" indent="-342900">
              <a:buFont typeface="Arial" panose="020B0604020202020204" pitchFamily="34" charset="0"/>
              <a:buChar char="•"/>
            </a:pPr>
            <a:endParaRPr lang="en-GB" sz="2800" dirty="0"/>
          </a:p>
          <a:p>
            <a:endParaRPr lang="en-GB" sz="2800" dirty="0"/>
          </a:p>
        </p:txBody>
      </p:sp>
      <p:sp>
        <p:nvSpPr>
          <p:cNvPr id="8" name="TextBox 7">
            <a:extLst>
              <a:ext uri="{FF2B5EF4-FFF2-40B4-BE49-F238E27FC236}">
                <a16:creationId xmlns:a16="http://schemas.microsoft.com/office/drawing/2014/main" id="{6CE34781-D8C3-4B08-80A1-E0B6B8F71F7D}"/>
              </a:ext>
            </a:extLst>
          </p:cNvPr>
          <p:cNvSpPr txBox="1"/>
          <p:nvPr/>
        </p:nvSpPr>
        <p:spPr>
          <a:xfrm>
            <a:off x="3406397" y="6504057"/>
            <a:ext cx="2664296" cy="338554"/>
          </a:xfrm>
          <a:prstGeom prst="rect">
            <a:avLst/>
          </a:prstGeom>
          <a:noFill/>
        </p:spPr>
        <p:txBody>
          <a:bodyPr wrap="square" rtlCol="0">
            <a:spAutoFit/>
          </a:bodyPr>
          <a:lstStyle/>
          <a:p>
            <a:r>
              <a:rPr lang="en-GB" sz="1600" i="1" dirty="0"/>
              <a:t>BJUI 2016; 118: 785-9</a:t>
            </a:r>
          </a:p>
        </p:txBody>
      </p:sp>
      <p:sp>
        <p:nvSpPr>
          <p:cNvPr id="6" name="TextBox 5">
            <a:extLst>
              <a:ext uri="{FF2B5EF4-FFF2-40B4-BE49-F238E27FC236}">
                <a16:creationId xmlns:a16="http://schemas.microsoft.com/office/drawing/2014/main" id="{8A0DA176-7365-4E3C-A52C-DC0313FAF183}"/>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7" name="TextBox 6">
            <a:extLst>
              <a:ext uri="{FF2B5EF4-FFF2-40B4-BE49-F238E27FC236}">
                <a16:creationId xmlns:a16="http://schemas.microsoft.com/office/drawing/2014/main" id="{44930DAC-38E5-48BA-9F85-F4C69A1337DB}"/>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pic>
        <p:nvPicPr>
          <p:cNvPr id="10" name="Picture 9">
            <a:extLst>
              <a:ext uri="{FF2B5EF4-FFF2-40B4-BE49-F238E27FC236}">
                <a16:creationId xmlns:a16="http://schemas.microsoft.com/office/drawing/2014/main" id="{9F29B956-9535-429E-8D67-43C7D9417A42}"/>
              </a:ext>
            </a:extLst>
          </p:cNvPr>
          <p:cNvPicPr>
            <a:picLocks noChangeAspect="1"/>
          </p:cNvPicPr>
          <p:nvPr/>
        </p:nvPicPr>
        <p:blipFill>
          <a:blip r:embed="rId3"/>
          <a:stretch>
            <a:fillRect/>
          </a:stretch>
        </p:blipFill>
        <p:spPr>
          <a:xfrm>
            <a:off x="6260362" y="4221088"/>
            <a:ext cx="2527932" cy="1800777"/>
          </a:xfrm>
          <a:prstGeom prst="rect">
            <a:avLst/>
          </a:prstGeom>
        </p:spPr>
      </p:pic>
    </p:spTree>
    <p:extLst>
      <p:ext uri="{BB962C8B-B14F-4D97-AF65-F5344CB8AC3E}">
        <p14:creationId xmlns:p14="http://schemas.microsoft.com/office/powerpoint/2010/main" val="265902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Obesity</a:t>
            </a:r>
          </a:p>
        </p:txBody>
      </p:sp>
      <p:pic>
        <p:nvPicPr>
          <p:cNvPr id="5" name="Picture 4">
            <a:extLst>
              <a:ext uri="{FF2B5EF4-FFF2-40B4-BE49-F238E27FC236}">
                <a16:creationId xmlns:a16="http://schemas.microsoft.com/office/drawing/2014/main" id="{3AD2B3E9-FEB3-4D90-9F23-B14443C9BD10}"/>
              </a:ext>
            </a:extLst>
          </p:cNvPr>
          <p:cNvPicPr>
            <a:picLocks noChangeAspect="1"/>
          </p:cNvPicPr>
          <p:nvPr/>
        </p:nvPicPr>
        <p:blipFill rotWithShape="1">
          <a:blip r:embed="rId2"/>
          <a:srcRect r="2477"/>
          <a:stretch/>
        </p:blipFill>
        <p:spPr>
          <a:xfrm>
            <a:off x="1238501" y="1700808"/>
            <a:ext cx="6501851" cy="4061048"/>
          </a:xfrm>
          <a:prstGeom prst="rect">
            <a:avLst/>
          </a:prstGeom>
        </p:spPr>
      </p:pic>
      <p:sp>
        <p:nvSpPr>
          <p:cNvPr id="6" name="TextBox 5">
            <a:extLst>
              <a:ext uri="{FF2B5EF4-FFF2-40B4-BE49-F238E27FC236}">
                <a16:creationId xmlns:a16="http://schemas.microsoft.com/office/drawing/2014/main" id="{E3F185AF-F990-43DE-8924-3CB02E071A00}"/>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7" name="TextBox 6">
            <a:extLst>
              <a:ext uri="{FF2B5EF4-FFF2-40B4-BE49-F238E27FC236}">
                <a16:creationId xmlns:a16="http://schemas.microsoft.com/office/drawing/2014/main" id="{29873B05-5B29-4E93-B3E5-4F5540632A64}"/>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
        <p:nvSpPr>
          <p:cNvPr id="3" name="Arrow: Right 2">
            <a:extLst>
              <a:ext uri="{FF2B5EF4-FFF2-40B4-BE49-F238E27FC236}">
                <a16:creationId xmlns:a16="http://schemas.microsoft.com/office/drawing/2014/main" id="{46BB5FC5-6FC1-4933-A0FA-D86BBBEE39E6}"/>
              </a:ext>
            </a:extLst>
          </p:cNvPr>
          <p:cNvSpPr/>
          <p:nvPr/>
        </p:nvSpPr>
        <p:spPr>
          <a:xfrm flipH="1">
            <a:off x="7668344" y="2348880"/>
            <a:ext cx="648072" cy="3693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E6DB2FD4-A10F-4762-932F-F32708CF2785}"/>
              </a:ext>
            </a:extLst>
          </p:cNvPr>
          <p:cNvSpPr/>
          <p:nvPr/>
        </p:nvSpPr>
        <p:spPr>
          <a:xfrm flipH="1">
            <a:off x="7668344" y="3001382"/>
            <a:ext cx="648072" cy="3693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en-GB"/>
              <a:t>Main Stone Types</a:t>
            </a:r>
            <a:endParaRPr lang="en-US"/>
          </a:p>
        </p:txBody>
      </p:sp>
      <p:sp>
        <p:nvSpPr>
          <p:cNvPr id="9219" name="Rectangle 3"/>
          <p:cNvSpPr>
            <a:spLocks noGrp="1" noRot="1" noChangeArrowheads="1"/>
          </p:cNvSpPr>
          <p:nvPr>
            <p:ph type="body" idx="1"/>
          </p:nvPr>
        </p:nvSpPr>
        <p:spPr/>
        <p:txBody>
          <a:bodyPr/>
          <a:lstStyle/>
          <a:p>
            <a:pPr eaLnBrk="1" hangingPunct="1"/>
            <a:r>
              <a:rPr lang="en-GB" dirty="0"/>
              <a:t>Calcium containing stones ~ 80%</a:t>
            </a:r>
          </a:p>
          <a:p>
            <a:pPr lvl="1"/>
            <a:r>
              <a:rPr lang="en-GB" dirty="0"/>
              <a:t>Oxalate ~ 60%; phosphate ~ 20%</a:t>
            </a:r>
          </a:p>
          <a:p>
            <a:pPr eaLnBrk="1" hangingPunct="1"/>
            <a:r>
              <a:rPr lang="en-GB" dirty="0"/>
              <a:t>Infection Stones ~ 7%</a:t>
            </a:r>
          </a:p>
          <a:p>
            <a:pPr eaLnBrk="1" hangingPunct="1"/>
            <a:r>
              <a:rPr lang="en-GB" dirty="0"/>
              <a:t>Uric Acid ~ 7%</a:t>
            </a:r>
          </a:p>
          <a:p>
            <a:pPr lvl="1" eaLnBrk="1" hangingPunct="1"/>
            <a:r>
              <a:rPr lang="en-GB" dirty="0"/>
              <a:t>Radiolucent</a:t>
            </a:r>
          </a:p>
          <a:p>
            <a:pPr lvl="1" eaLnBrk="1" hangingPunct="1"/>
            <a:r>
              <a:rPr lang="en-GB" dirty="0"/>
              <a:t>17% if overweight</a:t>
            </a:r>
          </a:p>
          <a:p>
            <a:pPr lvl="1" eaLnBrk="1" hangingPunct="1"/>
            <a:r>
              <a:rPr lang="en-GB" dirty="0"/>
              <a:t>28% if obese</a:t>
            </a:r>
          </a:p>
        </p:txBody>
      </p:sp>
      <p:sp>
        <p:nvSpPr>
          <p:cNvPr id="4" name="TextBox 3">
            <a:extLst>
              <a:ext uri="{FF2B5EF4-FFF2-40B4-BE49-F238E27FC236}">
                <a16:creationId xmlns:a16="http://schemas.microsoft.com/office/drawing/2014/main" id="{0EAB2846-371C-4843-9AA0-17533B737C83}"/>
              </a:ext>
            </a:extLst>
          </p:cNvPr>
          <p:cNvSpPr txBox="1"/>
          <p:nvPr/>
        </p:nvSpPr>
        <p:spPr>
          <a:xfrm>
            <a:off x="7524328" y="6488668"/>
            <a:ext cx="1728192" cy="369332"/>
          </a:xfrm>
          <a:prstGeom prst="rect">
            <a:avLst/>
          </a:prstGeom>
          <a:noFill/>
        </p:spPr>
        <p:txBody>
          <a:bodyPr wrap="square" rtlCol="0">
            <a:spAutoFit/>
          </a:bodyPr>
          <a:lstStyle/>
          <a:p>
            <a:r>
              <a:rPr lang="en-GB" dirty="0">
                <a:solidFill>
                  <a:srgbClr val="FFFF00"/>
                </a:solidFill>
              </a:rPr>
              <a:t>@</a:t>
            </a:r>
            <a:r>
              <a:rPr lang="en-GB" dirty="0" err="1">
                <a:solidFill>
                  <a:srgbClr val="FFFF00"/>
                </a:solidFill>
              </a:rPr>
              <a:t>mattbultitude</a:t>
            </a:r>
            <a:endParaRPr lang="en-GB" dirty="0">
              <a:solidFill>
                <a:srgbClr val="FFFF00"/>
              </a:solidFill>
            </a:endParaRPr>
          </a:p>
        </p:txBody>
      </p:sp>
      <p:sp>
        <p:nvSpPr>
          <p:cNvPr id="5" name="TextBox 4">
            <a:extLst>
              <a:ext uri="{FF2B5EF4-FFF2-40B4-BE49-F238E27FC236}">
                <a16:creationId xmlns:a16="http://schemas.microsoft.com/office/drawing/2014/main" id="{A684909A-849A-460A-8BCD-4046EC5F6F11}"/>
              </a:ext>
            </a:extLst>
          </p:cNvPr>
          <p:cNvSpPr txBox="1"/>
          <p:nvPr/>
        </p:nvSpPr>
        <p:spPr>
          <a:xfrm>
            <a:off x="15010" y="6488668"/>
            <a:ext cx="3332853" cy="369332"/>
          </a:xfrm>
          <a:prstGeom prst="rect">
            <a:avLst/>
          </a:prstGeom>
          <a:noFill/>
        </p:spPr>
        <p:txBody>
          <a:bodyPr wrap="square" rtlCol="0">
            <a:spAutoFit/>
          </a:bodyPr>
          <a:lstStyle/>
          <a:p>
            <a:r>
              <a:rPr lang="en-GB" i="1" dirty="0">
                <a:solidFill>
                  <a:srgbClr val="FFFF00"/>
                </a:solidFill>
              </a:rPr>
              <a:t>Maritime Health Seminar 2018</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1968</TotalTime>
  <Words>1184</Words>
  <Application>Microsoft Office PowerPoint</Application>
  <PresentationFormat>On-screen Show (4:3)</PresentationFormat>
  <Paragraphs>324</Paragraphs>
  <Slides>34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PowerPoint Presentation</vt:lpstr>
      <vt:lpstr>PowerPoint Presentation</vt:lpstr>
      <vt:lpstr>Outline</vt:lpstr>
      <vt:lpstr>History of Stone</vt:lpstr>
      <vt:lpstr>Treatment for Stone</vt:lpstr>
      <vt:lpstr>Prevalence</vt:lpstr>
      <vt:lpstr>PowerPoint Presentation</vt:lpstr>
      <vt:lpstr>Obesity</vt:lpstr>
      <vt:lpstr>Main Stone Types</vt:lpstr>
      <vt:lpstr>Why ?</vt:lpstr>
      <vt:lpstr>PowerPoint Presentation</vt:lpstr>
      <vt:lpstr>Symptoms</vt:lpstr>
      <vt:lpstr>Diagnosis</vt:lpstr>
      <vt:lpstr>Diagnosis</vt:lpstr>
      <vt:lpstr>Diagnosis</vt:lpstr>
      <vt:lpstr>Diagnosis</vt:lpstr>
      <vt:lpstr>What is chance of spontaneous stone passage ?</vt:lpstr>
      <vt:lpstr>Management</vt:lpstr>
      <vt:lpstr>Shockwave lithotripsy (ESWL)</vt:lpstr>
      <vt:lpstr>Ureteroscopy Rigid vs. Flexible</vt:lpstr>
      <vt:lpstr>Percutaneous Nephrolithotomy (PCNL)</vt:lpstr>
      <vt:lpstr>Prevention</vt:lpstr>
      <vt:lpstr>Metabolic Evaluation</vt:lpstr>
      <vt:lpstr>Dietary Advice</vt:lpstr>
      <vt:lpstr>Risk of Recurrence</vt:lpstr>
      <vt:lpstr>Risk of Recurrence</vt:lpstr>
      <vt:lpstr>Maritime Assessment</vt:lpstr>
      <vt:lpstr>PowerPoint Presentation</vt:lpstr>
      <vt:lpstr>Renal or ureteric calculus, renal colic.</vt:lpstr>
      <vt:lpstr>Issues for discussion</vt:lpstr>
      <vt:lpstr>Type of imaging</vt:lpstr>
      <vt:lpstr>Civil Aviation Authority (CAA)</vt:lpstr>
      <vt:lpstr>PowerPoint Presentation</vt:lpstr>
      <vt:lpstr>Summary</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Stones and Technology in Urology</dc:title>
  <dc:creator>Matthew Bultitude</dc:creator>
  <cp:lastModifiedBy>Ann Hayward</cp:lastModifiedBy>
  <cp:revision>188</cp:revision>
  <dcterms:created xsi:type="dcterms:W3CDTF">2011-05-11T22:00:08Z</dcterms:created>
  <dcterms:modified xsi:type="dcterms:W3CDTF">2018-12-18T12:27:39Z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6b466f16-40cc-407f-8ef5-4d2bbc4a04d6</vt:lpwstr>
  </property>
</Properties>
</file>