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7" r:id="rId2"/>
    <p:sldId id="329" r:id="rId3"/>
    <p:sldId id="351" r:id="rId4"/>
    <p:sldId id="330" r:id="rId5"/>
    <p:sldId id="354" r:id="rId6"/>
    <p:sldId id="331" r:id="rId7"/>
    <p:sldId id="332" r:id="rId8"/>
    <p:sldId id="333" r:id="rId9"/>
    <p:sldId id="334" r:id="rId10"/>
    <p:sldId id="335" r:id="rId11"/>
    <p:sldId id="336" r:id="rId12"/>
    <p:sldId id="282" r:id="rId13"/>
    <p:sldId id="337" r:id="rId14"/>
    <p:sldId id="348" r:id="rId15"/>
    <p:sldId id="338" r:id="rId16"/>
    <p:sldId id="298" r:id="rId17"/>
    <p:sldId id="340" r:id="rId18"/>
    <p:sldId id="295" r:id="rId19"/>
    <p:sldId id="357" r:id="rId20"/>
    <p:sldId id="358" r:id="rId21"/>
    <p:sldId id="359" r:id="rId22"/>
    <p:sldId id="299" r:id="rId23"/>
    <p:sldId id="363" r:id="rId24"/>
    <p:sldId id="360" r:id="rId25"/>
    <p:sldId id="347" r:id="rId26"/>
    <p:sldId id="303" r:id="rId27"/>
    <p:sldId id="304" r:id="rId28"/>
    <p:sldId id="361" r:id="rId29"/>
    <p:sldId id="306" r:id="rId30"/>
    <p:sldId id="308" r:id="rId31"/>
    <p:sldId id="313" r:id="rId32"/>
    <p:sldId id="310" r:id="rId33"/>
    <p:sldId id="311" r:id="rId34"/>
    <p:sldId id="314" r:id="rId35"/>
    <p:sldId id="317" r:id="rId36"/>
    <p:sldId id="326" r:id="rId37"/>
    <p:sldId id="270" r:id="rId38"/>
    <p:sldId id="315" r:id="rId39"/>
    <p:sldId id="322" r:id="rId40"/>
    <p:sldId id="272" r:id="rId41"/>
    <p:sldId id="274" r:id="rId42"/>
    <p:sldId id="325" r:id="rId43"/>
    <p:sldId id="349" r:id="rId44"/>
    <p:sldId id="35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1">
          <p15:clr>
            <a:srgbClr val="A4A3A4"/>
          </p15:clr>
        </p15:guide>
        <p15:guide id="2" pos="14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cGovern" initials="PM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3589" autoAdjust="0"/>
  </p:normalViewPr>
  <p:slideViewPr>
    <p:cSldViewPr snapToGrid="0">
      <p:cViewPr varScale="1">
        <p:scale>
          <a:sx n="62" d="100"/>
          <a:sy n="62" d="100"/>
        </p:scale>
        <p:origin x="763" y="38"/>
      </p:cViewPr>
      <p:guideLst>
        <p:guide orient="horz" pos="1271"/>
        <p:guide pos="1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E436B-41B4-47B8-B464-1C6516BD1C27}" type="datetimeFigureOut">
              <a:rPr lang="en-GB" smtClean="0"/>
              <a:t>05/12/2018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62BE-4F36-4C2A-8BDF-81B99B3DC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6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Neo-adjuvant; chemotherapy prior to surgery or radical radiotherapy </a:t>
            </a:r>
            <a:r>
              <a:rPr lang="en-GB" dirty="0" err="1"/>
              <a:t>eg</a:t>
            </a:r>
            <a:r>
              <a:rPr lang="en-GB" dirty="0"/>
              <a:t>, breast cancer prior to WLE or prostate cancer prior to radical radiotherapy; intention; cure</a:t>
            </a:r>
          </a:p>
          <a:p>
            <a:pPr lvl="1"/>
            <a:r>
              <a:rPr lang="en-GB" dirty="0"/>
              <a:t>Adjuvant; Chemotherapy given after surgery to reduce risk of recurrence </a:t>
            </a:r>
            <a:r>
              <a:rPr lang="en-GB" dirty="0" err="1"/>
              <a:t>eg.</a:t>
            </a:r>
            <a:r>
              <a:rPr lang="en-GB" dirty="0"/>
              <a:t> After resection of a Dukes C colon cancer; Intention; cure</a:t>
            </a:r>
          </a:p>
          <a:p>
            <a:pPr lvl="1"/>
            <a:r>
              <a:rPr lang="en-GB" dirty="0"/>
              <a:t>Palliative; Aim to prolong survival and improve quality of life/ treat symptoms</a:t>
            </a:r>
          </a:p>
          <a:p>
            <a:pPr lvl="1"/>
            <a:r>
              <a:rPr lang="en-GB" dirty="0"/>
              <a:t>Concurrent and sequential with Radiotherapy (‘sensitizer’); Given with radiotherapy or prior to  </a:t>
            </a:r>
            <a:r>
              <a:rPr lang="en-GB" dirty="0" err="1"/>
              <a:t>eg.</a:t>
            </a:r>
            <a:r>
              <a:rPr lang="en-GB" dirty="0"/>
              <a:t> Lung cancer and nasopharyngeal cancer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1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 recorded in the SPC for erlotinib as a undesirable effect, though is still consented for as a risk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8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</a:rPr>
              <a:t>Rash</a:t>
            </a:r>
            <a:r>
              <a:rPr lang="en-GB" dirty="0"/>
              <a:t>; itchy, psychological affect, self-conscious in the work environment, worried about what colleagues will think etc.</a:t>
            </a:r>
          </a:p>
          <a:p>
            <a:r>
              <a:rPr lang="en-GB" dirty="0">
                <a:solidFill>
                  <a:schemeClr val="accent1"/>
                </a:solidFill>
              </a:rPr>
              <a:t>Diarrhoea;</a:t>
            </a:r>
            <a:r>
              <a:rPr lang="en-GB" dirty="0"/>
              <a:t> Need to be able to get to the toilet quickly</a:t>
            </a:r>
          </a:p>
          <a:p>
            <a:r>
              <a:rPr lang="en-GB" dirty="0">
                <a:solidFill>
                  <a:schemeClr val="accent1"/>
                </a:solidFill>
              </a:rPr>
              <a:t>Paronychia</a:t>
            </a:r>
            <a:r>
              <a:rPr lang="en-GB" dirty="0"/>
              <a:t>; difficulty doing up buttons</a:t>
            </a:r>
          </a:p>
          <a:p>
            <a:r>
              <a:rPr lang="en-GB" dirty="0">
                <a:solidFill>
                  <a:schemeClr val="accent1"/>
                </a:solidFill>
              </a:rPr>
              <a:t>Hand Foot syndrome</a:t>
            </a:r>
            <a:r>
              <a:rPr lang="en-GB" dirty="0"/>
              <a:t>; soreness of the hands, difficulty with handling etc, may affect some manual handling jobs.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Paronychia; difficulty with some tasks such as doing up buttons, when treated need to soak in potassium permanganate daily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9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breast cancer survivors, returning to work can be important for recovery. An early, safe and sustainable RTW is therapeutic (Aw et al, 2007).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2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.7 million people with cancer of working age in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Neo-adjuvant; chemotherapy prior to surgery or radical radiotherapy </a:t>
            </a:r>
            <a:r>
              <a:rPr lang="en-GB" dirty="0" err="1"/>
              <a:t>eg</a:t>
            </a:r>
            <a:r>
              <a:rPr lang="en-GB" dirty="0"/>
              <a:t>, breast cancer prior to WLE or prostate cancer prior to radical radiotherapy; intention; cure</a:t>
            </a:r>
          </a:p>
          <a:p>
            <a:pPr lvl="1"/>
            <a:r>
              <a:rPr lang="en-GB" dirty="0"/>
              <a:t>Adjuvant; Chemotherapy given after surgery to reduce risk of recurrence </a:t>
            </a:r>
            <a:r>
              <a:rPr lang="en-GB" dirty="0" err="1"/>
              <a:t>eg.</a:t>
            </a:r>
            <a:r>
              <a:rPr lang="en-GB" dirty="0"/>
              <a:t> After resection of a Dukes C colon cancer; Intention; cure</a:t>
            </a:r>
          </a:p>
          <a:p>
            <a:pPr lvl="1"/>
            <a:r>
              <a:rPr lang="en-GB" dirty="0"/>
              <a:t>Palliative; Aim to prolong survival and improve quality of life/ treat symptoms</a:t>
            </a:r>
          </a:p>
          <a:p>
            <a:pPr lvl="1"/>
            <a:r>
              <a:rPr lang="en-GB" dirty="0"/>
              <a:t>Concurrent and sequential with Radiotherapy (‘sensitizer’); Given with radiotherapy or prior to  </a:t>
            </a:r>
            <a:r>
              <a:rPr lang="en-GB" dirty="0" err="1"/>
              <a:t>eg.</a:t>
            </a:r>
            <a:r>
              <a:rPr lang="en-GB" dirty="0"/>
              <a:t> Lung cancer and nasopharyngeal cancer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1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/>
              <a:t>Neo-adjuvant; chemotherapy prior to surgery or radical radiotherapy eg, breast cancer prior to WLE or prostate cancer prior to radical radiotherapy; intention; cure</a:t>
            </a:r>
          </a:p>
          <a:p>
            <a:pPr lvl="1"/>
            <a:r>
              <a:rPr lang="en-GB"/>
              <a:t>Adjuvant; Chemotherapy given after surgery to reduce risk of recurrence eg. After resection of a Dukes C colon cancer; Intention; cure</a:t>
            </a:r>
          </a:p>
          <a:p>
            <a:pPr lvl="1"/>
            <a:r>
              <a:rPr lang="en-GB"/>
              <a:t>Palliative; Aim to prolong survival and improve quality of life/ treat symptoms</a:t>
            </a:r>
          </a:p>
          <a:p>
            <a:pPr lvl="1"/>
            <a:r>
              <a:rPr lang="en-GB"/>
              <a:t>Concurrent and sequential with Radiotherapy (‘sensitizer’); Given with radiotherapy or prior to  eg. Lung cancer and nasopharyngeal cancer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5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/>
              <a:t>Neo-adjuvant; chemotherapy prior to surgery or radical radiotherapy eg, breast cancer prior to WLE or prostate cancer prior to radical radiotherapy; intention; cure</a:t>
            </a:r>
          </a:p>
          <a:p>
            <a:pPr lvl="1"/>
            <a:r>
              <a:rPr lang="en-GB"/>
              <a:t>Adjuvant; Chemotherapy given after surgery to reduce risk of recurrence eg. After resection of a Dukes C colon cancer; Intention; cure</a:t>
            </a:r>
          </a:p>
          <a:p>
            <a:pPr lvl="1"/>
            <a:r>
              <a:rPr lang="en-GB"/>
              <a:t>Palliative; Aim to prolong survival and improve quality of life/ treat symptoms</a:t>
            </a:r>
          </a:p>
          <a:p>
            <a:pPr lvl="1"/>
            <a:r>
              <a:rPr lang="en-GB"/>
              <a:t>Concurrent and sequential with Radiotherapy (‘sensitizer’); Given with radiotherapy or prior to  eg. Lung cancer and nasopharyngeal cancer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1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(AML peak incidence after exposure </a:t>
            </a:r>
            <a:r>
              <a:rPr lang="en-GB" dirty="0" err="1"/>
              <a:t>eg</a:t>
            </a:r>
            <a:r>
              <a:rPr lang="en-GB" dirty="0"/>
              <a:t> Alkylating agents and </a:t>
            </a:r>
            <a:r>
              <a:rPr lang="en-GB" dirty="0" err="1"/>
              <a:t>nitrosureas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Fatigue;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usually peaks within two weeks of treatment completion but may continue for several months (Cancer Research UK, 2016)</a:t>
            </a:r>
          </a:p>
          <a:p>
            <a:r>
              <a:rPr lang="en-GB" dirty="0">
                <a:solidFill>
                  <a:schemeClr val="accent1"/>
                </a:solidFill>
              </a:rPr>
              <a:t>Peripheral neuropathy</a:t>
            </a:r>
            <a:r>
              <a:rPr lang="en-GB" dirty="0"/>
              <a:t>; Inability to perform tasks such as buttoning clothes and picking up small objects. </a:t>
            </a:r>
            <a:r>
              <a:rPr lang="en-GB" dirty="0">
                <a:solidFill>
                  <a:srgbClr val="FF0000"/>
                </a:solidFill>
              </a:rPr>
              <a:t>Symptoms are expected to reduce once the treatment ceases (Macmillan Cancer Support, 2013).</a:t>
            </a:r>
          </a:p>
          <a:p>
            <a:r>
              <a:rPr lang="en-GB" dirty="0"/>
              <a:t>Bone Marrow Suppression; </a:t>
            </a:r>
            <a:r>
              <a:rPr lang="en-GB" dirty="0">
                <a:solidFill>
                  <a:schemeClr val="accent1"/>
                </a:solidFill>
              </a:rPr>
              <a:t>Neutropenia,</a:t>
            </a:r>
            <a:r>
              <a:rPr lang="en-GB" dirty="0"/>
              <a:t> interactions with others?</a:t>
            </a:r>
          </a:p>
          <a:p>
            <a:r>
              <a:rPr lang="en-GB" dirty="0"/>
              <a:t>‘Chemo Brain’ or cancer- related cognitive changes; changes in  memory, concentration and the ability to think clearly; aetiology is unclear and how many people this affects. Incidence rates vary from 17% to 75%</a:t>
            </a:r>
          </a:p>
          <a:p>
            <a:r>
              <a:rPr lang="en-GB" dirty="0"/>
              <a:t>An early, safe and sustainable RTW is therapeutic (Aw et al, 2007).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9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including busy shops, public transport and people with infections </a:t>
            </a:r>
            <a:r>
              <a:rPr lang="en-GB" dirty="0" err="1"/>
              <a:t>aswell</a:t>
            </a:r>
            <a:r>
              <a:rPr lang="en-GB" dirty="0"/>
              <a:t> as handling pets (ref)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some advise neutropenic sepsis is secondary to bacteria in own GI tract and therefore no change in lifestyle or interaction with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3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62BE-4F36-4C2A-8BDF-81B99B3DC48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1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D8E2-F48A-4C5E-8C29-C00554EAC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87DA5-738E-4694-9ACA-715860E48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BB641-C279-4F16-B517-D608F763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4A6-1288-487B-BD08-A31DAC24BBB0}" type="datetime1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DE79-2E1E-4CE6-8003-80BFFCFD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3D8D-00AB-4D49-82E5-4BFFCD6E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F96F7-FB67-4DC7-9AEB-508550F95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63" y="5488036"/>
            <a:ext cx="1210602" cy="12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2BB4-5CB8-4BE1-B429-2476E76B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D3DD-3215-4474-8B07-6A9E2B345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BAF9-9494-48E7-817D-175F51BA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BF46-A986-439A-86BB-AB295FA34D76}" type="datetime1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62F7-BA27-4574-BED3-126EF488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1899-272C-445B-8DC7-3C5FD6AD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B6DADF-7CD8-4B8A-AF00-9FB5318D5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EC665-2FB9-4B26-845E-A4870326A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08574-91EA-4F86-84A4-A066FE5B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064C-E8DF-4843-B6DB-7EE857DF390C}" type="datetime1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04078-CA9B-435C-AC36-7A43F910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E788-29BB-471E-9BB1-B6892BB6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AEB5-08F9-4993-810E-8BE55124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1705-3FCD-466D-975F-447747C98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D2507-1424-4392-B3D9-E8AD7B9C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F64C-C073-4965-AF7C-471D3CAF07C9}" type="datetime1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2100-4013-46B8-856C-54800970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16A4A-3A87-4A3C-BDAB-97570975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22CC-0342-4CA6-B04B-F0F7A30A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6689-DB66-4C58-9F5C-35A573EE2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BD618-61EB-4A39-B281-877EC557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9B7B-E491-4ABC-BCFC-C1B1969CC9EE}" type="datetime1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DC82-C241-403F-9292-2603804D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D1393-49A6-4F89-9690-7C8DA9CB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0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2EF9-0469-4D33-8BBF-28BD211A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2E99-848D-49CF-BE02-ED62AF377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346E9-E480-4ED2-AADA-B6C6D1E76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A0DA0-E47C-43AE-95D5-7ECBEB57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F73A-0004-418F-94C2-F6BE512336D6}" type="datetime1">
              <a:rPr lang="en-GB" smtClean="0"/>
              <a:t>05/12/2018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F5D9E-61AE-46E4-96A2-16A1C5D7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4C963-6B66-487A-BBCB-72868D09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1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748B-D13F-4B7D-81CE-8243A7A7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62362-6645-488C-B633-76B62E3DA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B39AD-2A02-4329-A4E3-CB359EC94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B55A-3E1D-4363-A1CC-419A6B257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9B7E9-2CB2-45D9-8436-EBF24B0FC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802F9-30EB-415E-9273-F7A35E0A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8E15-BEE6-4F23-86E1-D3DD0064F032}" type="datetime1">
              <a:rPr lang="en-GB" smtClean="0"/>
              <a:t>05/12/2018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45211-A199-4BB8-BFB3-BC4887D5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A3346-4B1E-4868-8722-3670A37B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8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9467-562F-4A1F-B4B4-60F09BA4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E6F11-4B03-43B5-A8E6-75CC4CCF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11FB-3BC9-468F-BF6B-A135650B856F}" type="datetime1">
              <a:rPr lang="en-GB" smtClean="0"/>
              <a:t>05/12/2018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81194-A85C-4850-B40C-42FD9C17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1A9DE-3FEB-4BA4-AC7F-4A525E57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5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C17DB-9112-46AD-8967-AF92982B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F5-09C5-4F83-8658-947C6FBCFF4B}" type="datetime1">
              <a:rPr lang="en-GB" smtClean="0"/>
              <a:t>05/12/2018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0BA89-22CB-4EF8-B07C-B235D7C0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25975-87F0-43B0-828C-301C7B61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8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1D05-7A1F-41C9-91C5-99F49E89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C406-BA17-450E-98D0-7D4EA1D65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ECADE-24C9-4B7B-AF49-DFD3E33F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2BDA3-5B44-4C11-B7CD-D997A89D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DC1D-B8D8-408A-A498-FD3CF40F0BBC}" type="datetime1">
              <a:rPr lang="en-GB" smtClean="0"/>
              <a:t>05/12/2018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5269E-DF6C-4271-BF3C-6CE5F6FE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5EC0E-8251-4502-B885-893AD768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4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EEE2-447F-492C-A04C-C85A38C3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83349-2515-4643-B95D-3A2B61681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7522-5576-492B-8E63-554CA9CA2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5629-F0E1-4683-8040-C6E3EB25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35B8-1ECE-40B8-8A59-78EFC39D87D5}" type="datetime1">
              <a:rPr lang="en-GB" smtClean="0"/>
              <a:t>05/12/2018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7744C-EEC1-417A-AA8A-C437A58F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0325-469F-4B56-87ED-EEEA7AE3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7C143-F162-41F3-B00F-14669152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351EC-861D-452B-AABE-EE675E44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023C-221C-4453-9985-B49D4EB10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76EC-7D0B-433A-916A-8F2089AC5C4D}" type="datetime1">
              <a:rPr lang="en-GB" smtClean="0"/>
              <a:t>05/12/2018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6172F-8B53-47A8-93D5-4FF0C2192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4B10-9FC3-49FC-898C-37CFBC6C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CE9D-0119-4C61-9678-FA9C960E4F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F96F7-FB67-4DC7-9AEB-508550F95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63" y="5488036"/>
            <a:ext cx="1210602" cy="12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cerresearchuk.org/health-professional/cancer-statistics/statistics-by-cancer-type/pancreatic-cancer" TargetMode="External"/><Relationship Id="rId3" Type="http://schemas.openxmlformats.org/officeDocument/2006/relationships/hyperlink" Target="http://www.cancerresearchuk.org/health-professional/cancer-statistics/statistics-by-cancer-type/testicular-cancer" TargetMode="External"/><Relationship Id="rId7" Type="http://schemas.openxmlformats.org/officeDocument/2006/relationships/hyperlink" Target="http://www.cancerresearchuk.org/health-professional/cancer-statistics/statistics-by-cancer-type/oesophageal-cancer" TargetMode="External"/><Relationship Id="rId12" Type="http://schemas.openxmlformats.org/officeDocument/2006/relationships/hyperlink" Target="http://www.cancerresearchuk.org/health-professional/cancer-statistics/statistics-by-cancer-type/pancreatic-cancer/survival" TargetMode="External"/><Relationship Id="rId2" Type="http://schemas.openxmlformats.org/officeDocument/2006/relationships/hyperlink" Target="http://publicdomainpicture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cerresearchuk.org/health-professional/cancer-statistics/statistics-by-cancer-type/ovarian-cancer" TargetMode="External"/><Relationship Id="rId11" Type="http://schemas.openxmlformats.org/officeDocument/2006/relationships/hyperlink" Target="http://www.cancerresearchuk.org/health-professional/cancer-statistics/statistics-by-cancer-type/ovarian-cancer/survival" TargetMode="External"/><Relationship Id="rId5" Type="http://schemas.openxmlformats.org/officeDocument/2006/relationships/hyperlink" Target="http://www.cancerresearchuk.org/health-professional/cancer-statistics/statistics-by-cancer-type/bowel-cancer" TargetMode="External"/><Relationship Id="rId10" Type="http://schemas.openxmlformats.org/officeDocument/2006/relationships/hyperlink" Target="http://www.cancerresearchuk.org/health-professional/cancer-statistics/statistics-by-cancer-type/bowel-cancer/survival" TargetMode="External"/><Relationship Id="rId4" Type="http://schemas.openxmlformats.org/officeDocument/2006/relationships/hyperlink" Target="http://www.cancerresearchuk.org/health-professional/cancer-statistics/statistics-by-cancer-type/breast-cancer" TargetMode="External"/><Relationship Id="rId9" Type="http://schemas.openxmlformats.org/officeDocument/2006/relationships/hyperlink" Target="http://www.cancerresearchuk.org/health-professional/cancer-statistics/statistics-by-cancer-type/breast-cancer/surviva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eus.com/articles/5056-afatinib-associated-cutaneous-toxicity-a-correlation-of-severe-skin-reaction-with-dramatic-tumor-response-in-a-woman-with-exon-19-deletion-positive-non-small-cell-lung-cancer" TargetMode="External"/><Relationship Id="rId7" Type="http://schemas.openxmlformats.org/officeDocument/2006/relationships/hyperlink" Target="https://www.gov.uk/government/uploads/system/uploads/attachment_data/file/214326/hwwb-is-work-good-for-you.pdf" TargetMode="External"/><Relationship Id="rId2" Type="http://schemas.openxmlformats.org/officeDocument/2006/relationships/hyperlink" Target="http://www.cancerresearchuk.org/about-cancer/coping/physically/fatigue/what-is-cancer-fatig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ines.org.uk/emc/product/8846/smpc" TargetMode="External"/><Relationship Id="rId5" Type="http://schemas.openxmlformats.org/officeDocument/2006/relationships/hyperlink" Target="https://lookfordiagnosis.com/mesh_info.php?term=hand-foot+syndrome&amp;lang=1" TargetMode="External"/><Relationship Id="rId4" Type="http://schemas.openxmlformats.org/officeDocument/2006/relationships/hyperlink" Target="https://upload.wikimedia.org/wikipedia/commons/c/c5/Paronychia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956778" cy="6858000"/>
          </a:xfrm>
          <a:prstGeom prst="rect">
            <a:avLst/>
          </a:prstGeom>
          <a:solidFill>
            <a:srgbClr val="094523"/>
          </a:solidFill>
          <a:ln>
            <a:solidFill>
              <a:srgbClr val="09452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F96F7-FB67-4DC7-9AEB-508550F9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34" y="1213556"/>
            <a:ext cx="1980953" cy="19809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C6B50B-31F2-456A-A8D4-BDB601D4287F}"/>
              </a:ext>
            </a:extLst>
          </p:cNvPr>
          <p:cNvSpPr txBox="1">
            <a:spLocks/>
          </p:cNvSpPr>
          <p:nvPr/>
        </p:nvSpPr>
        <p:spPr>
          <a:xfrm>
            <a:off x="956168" y="600251"/>
            <a:ext cx="4835031" cy="309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Lato Black"/>
                <a:cs typeface="Lato Black"/>
              </a:rPr>
              <a:t>Implications of chemotherapy, targeted treatments and immunosuppression on work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018034-C89E-4A76-A8D0-451410374758}"/>
              </a:ext>
            </a:extLst>
          </p:cNvPr>
          <p:cNvSpPr txBox="1">
            <a:spLocks/>
          </p:cNvSpPr>
          <p:nvPr/>
        </p:nvSpPr>
        <p:spPr>
          <a:xfrm>
            <a:off x="959553" y="4257832"/>
            <a:ext cx="5432780" cy="155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FFFFFF"/>
                </a:solidFill>
                <a:latin typeface="Lato Black"/>
                <a:cs typeface="Lato Black"/>
              </a:rPr>
              <a:t>Dr Louise Hancock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FFFFFF"/>
                </a:solidFill>
                <a:latin typeface="Lato Black"/>
                <a:cs typeface="Lato Black"/>
              </a:rPr>
              <a:t>Specialist Registrar in Occupational Medicine, Medigold Health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FFFFFF"/>
                </a:solidFill>
                <a:latin typeface="Lato Black"/>
                <a:cs typeface="Lato Black"/>
              </a:rPr>
              <a:t>Former Medical Oncology Registrar Imperial NHS Trust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FFFFFF"/>
                </a:solidFill>
                <a:latin typeface="Lato Black"/>
                <a:cs typeface="Lato Black"/>
              </a:rPr>
              <a:t>November 2018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656CE4-37A1-4448-957D-99C4B1FE9AB3}"/>
              </a:ext>
            </a:extLst>
          </p:cNvPr>
          <p:cNvSpPr/>
          <p:nvPr/>
        </p:nvSpPr>
        <p:spPr>
          <a:xfrm>
            <a:off x="10344150" y="5326414"/>
            <a:ext cx="1647825" cy="1426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AEE66-762F-4846-B035-625E7EADE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71" y="4098163"/>
            <a:ext cx="4078771" cy="1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How does cancer affect people?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D05596-0BA8-439B-927B-A8D121745819}"/>
              </a:ext>
            </a:extLst>
          </p:cNvPr>
          <p:cNvSpPr txBox="1">
            <a:spLocks/>
          </p:cNvSpPr>
          <p:nvPr/>
        </p:nvSpPr>
        <p:spPr>
          <a:xfrm>
            <a:off x="725312" y="1388181"/>
            <a:ext cx="10515600" cy="491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Metabolic effects; </a:t>
            </a:r>
          </a:p>
          <a:p>
            <a:pPr marL="457200" indent="-457200" algn="l"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Hypercalcaemia</a:t>
            </a:r>
          </a:p>
          <a:p>
            <a:pPr marL="457200" indent="-457200" algn="l"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Syndrome of inappropriate ADH secretion</a:t>
            </a:r>
          </a:p>
          <a:p>
            <a:pPr algn="l"/>
            <a:endParaRPr lang="en-GB" sz="3200" dirty="0">
              <a:latin typeface="Lato Light"/>
              <a:cs typeface="Lato Light"/>
            </a:endParaRPr>
          </a:p>
          <a:p>
            <a:pPr algn="l">
              <a:lnSpc>
                <a:spcPct val="100000"/>
              </a:lnSpc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Side effects of treatment; </a:t>
            </a:r>
          </a:p>
          <a:p>
            <a:pPr marL="457200" indent="-4572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Surgery </a:t>
            </a:r>
          </a:p>
          <a:p>
            <a:pPr marL="457200" indent="-4572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Chemotherapy</a:t>
            </a:r>
          </a:p>
          <a:p>
            <a:pPr marL="457200" indent="-4572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Radiotherapy </a:t>
            </a:r>
          </a:p>
          <a:p>
            <a:pPr algn="l"/>
            <a:endParaRPr lang="en-GB" sz="3200" dirty="0">
              <a:latin typeface="Lato Light"/>
              <a:cs typeface="Lato Light"/>
            </a:endParaRPr>
          </a:p>
          <a:p>
            <a:pPr algn="l">
              <a:lnSpc>
                <a:spcPct val="110000"/>
              </a:lnSpc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Psychological effects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B4FD-EDA5-46EA-8AA2-73463CC3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3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Spectrum of treatment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D05596-0BA8-439B-927B-A8D121745819}"/>
              </a:ext>
            </a:extLst>
          </p:cNvPr>
          <p:cNvSpPr txBox="1">
            <a:spLocks/>
          </p:cNvSpPr>
          <p:nvPr/>
        </p:nvSpPr>
        <p:spPr>
          <a:xfrm>
            <a:off x="725312" y="1198840"/>
            <a:ext cx="10547526" cy="5108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300" b="1" dirty="0">
                <a:solidFill>
                  <a:srgbClr val="094523"/>
                </a:solidFill>
                <a:latin typeface="Lato Black"/>
                <a:cs typeface="Lato Black"/>
              </a:rPr>
              <a:t>Surgery</a:t>
            </a:r>
          </a:p>
          <a:p>
            <a:pPr marL="342900" indent="-342900" algn="l">
              <a:buClr>
                <a:srgbClr val="094523"/>
              </a:buClr>
              <a:buFont typeface="Arial"/>
              <a:buChar char="•"/>
            </a:pPr>
            <a:r>
              <a:rPr lang="en-GB" sz="3300" dirty="0">
                <a:latin typeface="Lato Light"/>
                <a:cs typeface="Lato Light"/>
              </a:rPr>
              <a:t>Resection in earlier stages</a:t>
            </a:r>
          </a:p>
          <a:p>
            <a:pPr marL="342900" indent="-342900" algn="l">
              <a:buClr>
                <a:srgbClr val="094523"/>
              </a:buClr>
              <a:buFont typeface="Arial"/>
              <a:buChar char="•"/>
            </a:pPr>
            <a:r>
              <a:rPr lang="en-GB" sz="3300" dirty="0">
                <a:latin typeface="Lato Light"/>
                <a:cs typeface="Lato Light"/>
              </a:rPr>
              <a:t>Palliative resections</a:t>
            </a:r>
          </a:p>
          <a:p>
            <a:pPr algn="l"/>
            <a:endParaRPr lang="en-GB" sz="3300" dirty="0">
              <a:latin typeface="Lato Light"/>
              <a:cs typeface="Lato Light"/>
            </a:endParaRPr>
          </a:p>
          <a:p>
            <a:pPr algn="l">
              <a:lnSpc>
                <a:spcPct val="100000"/>
              </a:lnSpc>
            </a:pPr>
            <a:r>
              <a:rPr lang="en-GB" sz="3300" b="1" dirty="0">
                <a:solidFill>
                  <a:srgbClr val="094523"/>
                </a:solidFill>
                <a:latin typeface="Lato Black"/>
                <a:cs typeface="Lato Black"/>
              </a:rPr>
              <a:t>Breast cancer</a:t>
            </a:r>
          </a:p>
          <a:p>
            <a:pPr marL="342900" indent="-3429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300" dirty="0">
                <a:latin typeface="Lato Light"/>
                <a:cs typeface="Lato Light"/>
              </a:rPr>
              <a:t> Wide local excision</a:t>
            </a:r>
          </a:p>
          <a:p>
            <a:pPr marL="342900" indent="-3429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300" dirty="0">
                <a:latin typeface="Lato Light"/>
                <a:cs typeface="Lato Light"/>
              </a:rPr>
              <a:t> Mastectomy and reconstruction</a:t>
            </a:r>
          </a:p>
          <a:p>
            <a:pPr algn="l"/>
            <a:endParaRPr lang="en-GB" sz="3300" dirty="0">
              <a:latin typeface="Lato Light"/>
              <a:cs typeface="Lato Light"/>
            </a:endParaRPr>
          </a:p>
          <a:p>
            <a:pPr algn="l">
              <a:lnSpc>
                <a:spcPct val="110000"/>
              </a:lnSpc>
            </a:pPr>
            <a:r>
              <a:rPr lang="en-GB" sz="3300" b="1" dirty="0">
                <a:solidFill>
                  <a:srgbClr val="094523"/>
                </a:solidFill>
                <a:latin typeface="Lato Black"/>
                <a:cs typeface="Lato Black"/>
              </a:rPr>
              <a:t>Colon cancer</a:t>
            </a:r>
          </a:p>
          <a:p>
            <a:pPr marL="342900" indent="-342900" algn="l">
              <a:lnSpc>
                <a:spcPct val="11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300" dirty="0" err="1">
                <a:latin typeface="Lato Light"/>
                <a:cs typeface="Lato Light"/>
              </a:rPr>
              <a:t>Hemicolectomy</a:t>
            </a:r>
            <a:endParaRPr lang="en-GB" sz="3300" dirty="0">
              <a:latin typeface="Lato Light"/>
              <a:cs typeface="Lato Light"/>
            </a:endParaRPr>
          </a:p>
          <a:p>
            <a:pPr marL="342900" indent="-342900" algn="l">
              <a:lnSpc>
                <a:spcPct val="11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300" dirty="0">
                <a:latin typeface="Lato Light"/>
                <a:cs typeface="Lato Light"/>
              </a:rPr>
              <a:t>Short bowel syndrome</a:t>
            </a:r>
          </a:p>
          <a:p>
            <a:pPr algn="l"/>
            <a:endParaRPr lang="en-GB" dirty="0">
              <a:latin typeface="Lato Light"/>
              <a:cs typeface="Lato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E7D7C-55F6-40DA-BA2F-297208F8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3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9B5A-FC3F-4506-B524-08E82155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98840"/>
            <a:ext cx="11130492" cy="4351338"/>
          </a:xfrm>
        </p:spPr>
        <p:txBody>
          <a:bodyPr>
            <a:noAutofit/>
          </a:bodyPr>
          <a:lstStyle/>
          <a:p>
            <a:pPr lvl="1">
              <a:buClr>
                <a:srgbClr val="094523"/>
              </a:buClr>
              <a:buFont typeface="Arial"/>
              <a:buChar char="•"/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Neo-adjuvant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000" dirty="0">
                <a:latin typeface="Lato Light"/>
                <a:cs typeface="Lato Light"/>
              </a:rPr>
              <a:t>Chemotherapy prior to surgery or radical radiotherapy</a:t>
            </a:r>
          </a:p>
          <a:p>
            <a:pPr marL="457200" lvl="1" indent="0">
              <a:buClr>
                <a:srgbClr val="094523"/>
              </a:buClr>
              <a:buNone/>
            </a:pPr>
            <a:r>
              <a:rPr lang="en-GB" sz="3000" dirty="0">
                <a:latin typeface="Lato Light"/>
                <a:cs typeface="Lato Light"/>
              </a:rPr>
              <a:t> </a:t>
            </a:r>
          </a:p>
          <a:p>
            <a:pPr lvl="1"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Adjuvant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;</a:t>
            </a:r>
            <a:r>
              <a:rPr lang="en-GB" sz="30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000" dirty="0">
                <a:latin typeface="Lato Light"/>
                <a:cs typeface="Lato Light"/>
              </a:rPr>
              <a:t>Chemotherapy given after surgery to reduce risk of recurrence</a:t>
            </a:r>
          </a:p>
          <a:p>
            <a:pPr marL="457200" lvl="1" indent="0">
              <a:buClr>
                <a:srgbClr val="094523"/>
              </a:buClr>
              <a:buNone/>
            </a:pPr>
            <a:endParaRPr lang="en-GB" sz="3000" dirty="0">
              <a:latin typeface="Lato Light"/>
              <a:cs typeface="Lato Light"/>
            </a:endParaRPr>
          </a:p>
          <a:p>
            <a:pPr lvl="1"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Palliative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000" dirty="0">
                <a:latin typeface="Lato Light"/>
                <a:cs typeface="Lato Light"/>
              </a:rPr>
              <a:t>Aim to prolong survival and improve quality of life/treat symptoms</a:t>
            </a:r>
          </a:p>
          <a:p>
            <a:pPr marL="457200" lvl="1" indent="0">
              <a:buClr>
                <a:srgbClr val="094523"/>
              </a:buClr>
              <a:buNone/>
            </a:pPr>
            <a:endParaRPr lang="en-GB" sz="3000" dirty="0">
              <a:latin typeface="Lato Light"/>
              <a:cs typeface="Lato Light"/>
            </a:endParaRPr>
          </a:p>
          <a:p>
            <a:pPr lvl="1"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Concurrent and sequential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000" dirty="0">
                <a:latin typeface="Lato Black"/>
                <a:cs typeface="Lato Black"/>
              </a:rPr>
              <a:t>with Radiotherapy</a:t>
            </a:r>
            <a:r>
              <a:rPr lang="en-GB" sz="3000" dirty="0">
                <a:latin typeface="Lato Light"/>
                <a:cs typeface="Lato Light"/>
              </a:rPr>
              <a:t> (‘sensitizer’)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Chemotherapy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401C6-0F7E-438B-91E1-8A816E8D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3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9B5A-FC3F-4506-B524-08E82155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198840"/>
            <a:ext cx="11016192" cy="4604267"/>
          </a:xfrm>
        </p:spPr>
        <p:txBody>
          <a:bodyPr>
            <a:normAutofit lnSpcReduction="10000"/>
          </a:bodyPr>
          <a:lstStyle/>
          <a:p>
            <a:pPr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Targets </a:t>
            </a: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cell division</a:t>
            </a:r>
            <a:r>
              <a:rPr lang="en-GB" sz="3000" b="1" dirty="0">
                <a:latin typeface="Lato Light"/>
                <a:cs typeface="Lato Light"/>
              </a:rPr>
              <a:t> </a:t>
            </a:r>
            <a:r>
              <a:rPr lang="en-GB" sz="3000" dirty="0">
                <a:latin typeface="Lato Light"/>
                <a:cs typeface="Lato Light"/>
              </a:rPr>
              <a:t>or </a:t>
            </a: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cell growth</a:t>
            </a:r>
          </a:p>
          <a:p>
            <a:pPr marL="0" indent="0">
              <a:buClr>
                <a:srgbClr val="094523"/>
              </a:buClr>
              <a:buNone/>
            </a:pPr>
            <a:endParaRPr lang="en-GB" sz="3000" dirty="0">
              <a:solidFill>
                <a:srgbClr val="094523"/>
              </a:solidFill>
              <a:latin typeface="Lato Black"/>
              <a:cs typeface="Lato Black"/>
            </a:endParaRPr>
          </a:p>
          <a:p>
            <a:pPr>
              <a:buClr>
                <a:srgbClr val="094523"/>
              </a:buClr>
            </a:pP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Cell division </a:t>
            </a:r>
            <a:r>
              <a:rPr lang="en-GB" sz="3000" dirty="0">
                <a:latin typeface="Lato Light"/>
                <a:cs typeface="Lato Light"/>
              </a:rPr>
              <a:t>is a feature of normal cells</a:t>
            </a:r>
          </a:p>
          <a:p>
            <a:pPr marL="0" indent="0">
              <a:buClr>
                <a:srgbClr val="094523"/>
              </a:buClr>
              <a:buNone/>
            </a:pPr>
            <a:endParaRPr lang="en-GB" sz="30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Rapid proliferation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;</a:t>
            </a:r>
            <a:r>
              <a:rPr lang="en-GB" sz="3000" dirty="0">
                <a:latin typeface="Lato Light"/>
                <a:cs typeface="Lato Light"/>
              </a:rPr>
              <a:t> bone marrow, GI mucosa, hair follicles</a:t>
            </a:r>
          </a:p>
          <a:p>
            <a:pPr marL="0" indent="0">
              <a:buClr>
                <a:srgbClr val="094523"/>
              </a:buClr>
              <a:buNone/>
            </a:pPr>
            <a:endParaRPr lang="en-GB" sz="30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Slow proliferation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000" dirty="0">
                <a:latin typeface="Lato Light"/>
                <a:cs typeface="Lato Light"/>
              </a:rPr>
              <a:t>lung, liver, endocrine, endothelium</a:t>
            </a:r>
          </a:p>
          <a:p>
            <a:pPr marL="0" indent="0">
              <a:buClr>
                <a:srgbClr val="094523"/>
              </a:buClr>
              <a:buNone/>
            </a:pPr>
            <a:endParaRPr lang="en-GB" sz="30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Little/No proliferation</a:t>
            </a:r>
            <a:r>
              <a:rPr lang="en-GB" sz="30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000" dirty="0">
                <a:latin typeface="Lato Light"/>
                <a:cs typeface="Lato Light"/>
              </a:rPr>
              <a:t>muscle, bone, cartilage, nerve</a:t>
            </a:r>
          </a:p>
          <a:p>
            <a:pPr marL="457200" lvl="1" indent="0">
              <a:buClr>
                <a:srgbClr val="094523"/>
              </a:buClr>
              <a:buNone/>
            </a:pPr>
            <a:endParaRPr lang="en-GB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Chemotherapy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B39BDB-D836-49AE-80F0-2875B3B9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6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9B5A-FC3F-4506-B524-08E82155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1011550"/>
            <a:ext cx="10588626" cy="5166430"/>
          </a:xfrm>
        </p:spPr>
        <p:txBody>
          <a:bodyPr>
            <a:normAutofit/>
          </a:bodyPr>
          <a:lstStyle/>
          <a:p>
            <a:pPr marL="450850" indent="-450850">
              <a:buClr>
                <a:srgbClr val="094523"/>
              </a:buClr>
            </a:pPr>
            <a:r>
              <a:rPr lang="en-GB" dirty="0">
                <a:latin typeface="Lato Light"/>
                <a:cs typeface="Lato Light"/>
              </a:rPr>
              <a:t>Nausea and vomiting </a:t>
            </a:r>
          </a:p>
          <a:p>
            <a:pPr marL="450850" indent="-450850">
              <a:buClr>
                <a:srgbClr val="094523"/>
              </a:buClr>
            </a:pPr>
            <a:r>
              <a:rPr lang="en-GB" dirty="0">
                <a:latin typeface="Lato Light"/>
                <a:cs typeface="Lato Light"/>
              </a:rPr>
              <a:t>Fatigue </a:t>
            </a:r>
          </a:p>
          <a:p>
            <a:pPr marL="450850" indent="-450850">
              <a:buClr>
                <a:srgbClr val="094523"/>
              </a:buClr>
            </a:pPr>
            <a:r>
              <a:rPr lang="en-GB" dirty="0">
                <a:latin typeface="Lato Light"/>
                <a:cs typeface="Lato Light"/>
              </a:rPr>
              <a:t>Hair loss/thinning  </a:t>
            </a:r>
          </a:p>
          <a:p>
            <a:pPr marL="450850" indent="-450850">
              <a:buClr>
                <a:srgbClr val="094523"/>
              </a:buClr>
            </a:pPr>
            <a:r>
              <a:rPr lang="en-GB" dirty="0">
                <a:latin typeface="Lato Light"/>
                <a:cs typeface="Lato Light"/>
              </a:rPr>
              <a:t>Diarrhoea    </a:t>
            </a:r>
          </a:p>
          <a:p>
            <a:pPr marL="450850" indent="-450850">
              <a:buClr>
                <a:srgbClr val="094523"/>
              </a:buClr>
            </a:pPr>
            <a:r>
              <a:rPr lang="en-GB" dirty="0">
                <a:latin typeface="Lato Light"/>
                <a:cs typeface="Lato Light"/>
              </a:rPr>
              <a:t>Bone marrow suppression; </a:t>
            </a:r>
          </a:p>
          <a:p>
            <a:pPr marL="0" indent="0">
              <a:buClr>
                <a:srgbClr val="094523"/>
              </a:buClr>
              <a:buNone/>
            </a:pPr>
            <a:r>
              <a:rPr lang="en-GB" dirty="0">
                <a:latin typeface="Lato Light"/>
                <a:cs typeface="Lato Light"/>
              </a:rPr>
              <a:t>	low platelets</a:t>
            </a:r>
          </a:p>
          <a:p>
            <a:pPr marL="0" indent="0">
              <a:buClr>
                <a:srgbClr val="094523"/>
              </a:buClr>
              <a:buNone/>
            </a:pPr>
            <a:r>
              <a:rPr lang="en-GB" dirty="0">
                <a:latin typeface="Lato Light"/>
                <a:cs typeface="Lato Light"/>
              </a:rPr>
              <a:t>	neutrophils</a:t>
            </a:r>
          </a:p>
          <a:p>
            <a:pPr marL="0" indent="0">
              <a:buClr>
                <a:srgbClr val="094523"/>
              </a:buClr>
              <a:buNone/>
            </a:pPr>
            <a:r>
              <a:rPr lang="en-GB" dirty="0">
                <a:latin typeface="Lato Light"/>
                <a:cs typeface="Lato Light"/>
              </a:rPr>
              <a:t>	haemoglobin  </a:t>
            </a:r>
          </a:p>
          <a:p>
            <a:pPr marL="450850" indent="-450850">
              <a:buClr>
                <a:srgbClr val="094523"/>
              </a:buClr>
            </a:pPr>
            <a:r>
              <a:rPr lang="en-GB" dirty="0" err="1">
                <a:latin typeface="Lato Light"/>
                <a:cs typeface="Lato Light"/>
              </a:rPr>
              <a:t>Mucositis</a:t>
            </a:r>
            <a:endParaRPr lang="en-GB" dirty="0">
              <a:latin typeface="Lato Light"/>
              <a:cs typeface="Lato Light"/>
            </a:endParaRPr>
          </a:p>
          <a:p>
            <a:pPr marL="450850" indent="-450850">
              <a:buClr>
                <a:srgbClr val="094523"/>
              </a:buClr>
            </a:pPr>
            <a:r>
              <a:rPr lang="en-GB" dirty="0">
                <a:latin typeface="Lato Light"/>
                <a:cs typeface="Lato Light"/>
              </a:rPr>
              <a:t>Peripheral neuropathy     </a:t>
            </a:r>
          </a:p>
          <a:p>
            <a:pPr marL="450850" indent="-450850"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 marL="457200" lvl="1" indent="0">
              <a:buClr>
                <a:srgbClr val="094523"/>
              </a:buClr>
              <a:buNone/>
            </a:pPr>
            <a:endParaRPr lang="en-GB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Side effects of chemotherapy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AB861D-A429-4CE9-85EC-C876FE8B8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72" y="1315757"/>
            <a:ext cx="807720" cy="776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AAD5A-F804-4A05-92CB-30A8684C2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78" y="2633982"/>
            <a:ext cx="791686" cy="791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8F623C-4C11-4C5A-97AB-B6CFAC236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8098" y="4060807"/>
            <a:ext cx="807720" cy="807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2C438-DAE0-4780-BF82-FD9B3E433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76" y="4028873"/>
            <a:ext cx="723185" cy="72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4C841-48BF-4509-B6E5-1FBAF9B6F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4" y="2398118"/>
            <a:ext cx="723185" cy="72318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8AF374-3653-4DCC-8468-D9A86C4D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9B5A-FC3F-4506-B524-08E82155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03" y="1635213"/>
            <a:ext cx="10515600" cy="4857662"/>
          </a:xfrm>
        </p:spPr>
        <p:txBody>
          <a:bodyPr>
            <a:normAutofit/>
          </a:bodyPr>
          <a:lstStyle/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Loss of appetite  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Insomnia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Memory and concentration issues   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Stress and anxiety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Muscle aches   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Reduced libido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Side effects of chemotherapy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8A45716-FE75-42C1-952B-374927F4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15" y="2677373"/>
            <a:ext cx="868680" cy="8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87542-B638-452E-9FAE-88F1D5830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57" y="3956848"/>
            <a:ext cx="918915" cy="918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5AE57C-46D0-4584-B1C8-1D03DC626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50" y="2742143"/>
            <a:ext cx="739140" cy="7391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39DF84-0828-43B1-9B8D-F45D91FE4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23" y="1502325"/>
            <a:ext cx="883920" cy="8839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8801C1-2CE8-4DAF-8636-B2CB34F1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6423-DC55-4DDC-8C93-BA98FC48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18" y="1892597"/>
            <a:ext cx="10515600" cy="4351338"/>
          </a:xfrm>
        </p:spPr>
        <p:txBody>
          <a:bodyPr/>
          <a:lstStyle/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Cardiotoxicity  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Fertility Issues during treatment and after   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Pulmonary Fibrosis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Peripheral neuropathy (can be permanent)</a:t>
            </a:r>
          </a:p>
          <a:p>
            <a:pPr marL="450850" indent="-450850"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Secondary Cancers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8547D-D215-4E08-9340-7BDB62BE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32" y="1899750"/>
            <a:ext cx="808234" cy="808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EC757-9877-4B8A-9F27-407CC6951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1" y="3679865"/>
            <a:ext cx="12192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94" y="80294"/>
            <a:ext cx="819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Long term side effects of chemotherapy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620432-1E35-4FFA-8984-9F78E172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Affect on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911CE-828F-413E-A3ED-9CC8E4EC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17</a:t>
            </a:fld>
            <a:endParaRPr lang="en-GB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3E27DF8-3991-46B5-BF46-2810B0DC08FC}"/>
              </a:ext>
            </a:extLst>
          </p:cNvPr>
          <p:cNvSpPr/>
          <p:nvPr/>
        </p:nvSpPr>
        <p:spPr>
          <a:xfrm>
            <a:off x="4937284" y="4269435"/>
            <a:ext cx="3485197" cy="22860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i="1" dirty="0">
                <a:solidFill>
                  <a:schemeClr val="tx1"/>
                </a:solidFill>
                <a:latin typeface="Lato Light"/>
              </a:rPr>
              <a:t>‘My mouth is so sore I cant eat properly…’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571E00B4-B43F-46A5-B4FD-DA15E6A5ABC7}"/>
              </a:ext>
            </a:extLst>
          </p:cNvPr>
          <p:cNvSpPr/>
          <p:nvPr/>
        </p:nvSpPr>
        <p:spPr>
          <a:xfrm>
            <a:off x="198597" y="834930"/>
            <a:ext cx="3093244" cy="21037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latin typeface="Lato Light"/>
                <a:cs typeface="Lato Light"/>
              </a:rPr>
              <a:t>‘I can’t walk very far anymore...’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2599419-E5D1-49A2-A08D-9D9CE6141A0B}"/>
              </a:ext>
            </a:extLst>
          </p:cNvPr>
          <p:cNvSpPr/>
          <p:nvPr/>
        </p:nvSpPr>
        <p:spPr>
          <a:xfrm>
            <a:off x="838200" y="3182426"/>
            <a:ext cx="3703320" cy="217551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i="1" dirty="0">
                <a:solidFill>
                  <a:schemeClr val="tx1"/>
                </a:solidFill>
                <a:latin typeface="Lato Light"/>
              </a:rPr>
              <a:t>‘My food tastes very different, I’ve lost my appetite…’ 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1A36037-A493-4FFB-99AC-55DAE58A4BCF}"/>
              </a:ext>
            </a:extLst>
          </p:cNvPr>
          <p:cNvSpPr/>
          <p:nvPr/>
        </p:nvSpPr>
        <p:spPr>
          <a:xfrm>
            <a:off x="8552260" y="3442210"/>
            <a:ext cx="3211830" cy="2103755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latin typeface="Lato Light"/>
                <a:cs typeface="Lato Light"/>
              </a:rPr>
              <a:t>‘My brain feels like it is in a fog...’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10602B3-86FF-4963-8EDE-91384672B074}"/>
              </a:ext>
            </a:extLst>
          </p:cNvPr>
          <p:cNvSpPr/>
          <p:nvPr/>
        </p:nvSpPr>
        <p:spPr>
          <a:xfrm>
            <a:off x="3692367" y="834930"/>
            <a:ext cx="6654165" cy="3116884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94523"/>
              </a:buClr>
            </a:pPr>
            <a:r>
              <a:rPr lang="en-GB" sz="2800" i="1" dirty="0">
                <a:solidFill>
                  <a:schemeClr val="tx1"/>
                </a:solidFill>
                <a:latin typeface="Lato Light"/>
                <a:cs typeface="Lato Light"/>
              </a:rPr>
              <a:t>‘I need to be close to the toilet to be able to get there on time, it’s so bad I don’t want to leave the house…’</a:t>
            </a:r>
          </a:p>
        </p:txBody>
      </p:sp>
    </p:spTree>
    <p:extLst>
      <p:ext uri="{BB962C8B-B14F-4D97-AF65-F5344CB8AC3E}">
        <p14:creationId xmlns:p14="http://schemas.microsoft.com/office/powerpoint/2010/main" val="296089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9743-E661-41C4-B7CC-A5CD75E1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08" y="14683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Fatigue;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may continue for several months after treatment, affects 70-80% patients </a:t>
            </a:r>
            <a:r>
              <a:rPr lang="en-GB" sz="3200" baseline="30000" dirty="0">
                <a:latin typeface="Lato Light"/>
                <a:cs typeface="Lato Light"/>
              </a:rPr>
              <a:t>(12)</a:t>
            </a:r>
          </a:p>
          <a:p>
            <a:pPr>
              <a:lnSpc>
                <a:spcPct val="110000"/>
              </a:lnSpc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Peripheral neuropathy</a:t>
            </a:r>
            <a:r>
              <a:rPr lang="en-GB" sz="3200" dirty="0">
                <a:latin typeface="Lato Light"/>
                <a:cs typeface="Lato Light"/>
              </a:rPr>
              <a:t>; Inability to perform tasks such as buttoning  clothes and picking up small objects, walking.</a:t>
            </a:r>
          </a:p>
          <a:p>
            <a:pPr>
              <a:lnSpc>
                <a:spcPct val="110000"/>
              </a:lnSpc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Bone Marrow Suppression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;</a:t>
            </a:r>
            <a:r>
              <a:rPr lang="en-GB" sz="3200" dirty="0">
                <a:latin typeface="Lato Light"/>
                <a:cs typeface="Lato Light"/>
              </a:rPr>
              <a:t> Neutropenia, interactions with others?</a:t>
            </a:r>
          </a:p>
          <a:p>
            <a:pPr>
              <a:lnSpc>
                <a:spcPct val="110000"/>
              </a:lnSpc>
              <a:buClr>
                <a:srgbClr val="094523"/>
              </a:buClr>
            </a:pP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‘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Chemo Brain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’ or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Cancer- Related Cognitive Changes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;</a:t>
            </a:r>
            <a:r>
              <a:rPr lang="en-GB" sz="3200" dirty="0">
                <a:latin typeface="Lato Light"/>
                <a:cs typeface="Lato Light"/>
              </a:rPr>
              <a:t> changes in  memory, concentration and the ability to think clearly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782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What do patients really struggle with?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464E1-D81F-4864-AA7E-00AA4087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5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3BC5-FBC5-4897-9574-DECE1239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3" y="0"/>
            <a:ext cx="8237416" cy="766641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What if they worked at Sea? Hypothetical case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E71BF-D7E6-433C-AF57-A88BB6A7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19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3F2F42-BC1B-4567-92D2-B5FDDE752AC7}"/>
              </a:ext>
            </a:extLst>
          </p:cNvPr>
          <p:cNvCxnSpPr/>
          <p:nvPr/>
        </p:nvCxnSpPr>
        <p:spPr>
          <a:xfrm>
            <a:off x="62523" y="665069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A930AD-6B33-4A02-A5AD-27E5864E7961}"/>
              </a:ext>
            </a:extLst>
          </p:cNvPr>
          <p:cNvSpPr/>
          <p:nvPr/>
        </p:nvSpPr>
        <p:spPr>
          <a:xfrm>
            <a:off x="264428" y="766640"/>
            <a:ext cx="10387421" cy="5773437"/>
          </a:xfrm>
          <a:prstGeom prst="rect">
            <a:avLst/>
          </a:prstGeom>
          <a:solidFill>
            <a:srgbClr val="094523"/>
          </a:solidFill>
          <a:ln>
            <a:solidFill>
              <a:srgbClr val="09452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>
                <a:latin typeface="Lato Black"/>
                <a:cs typeface="Lato Black"/>
              </a:rPr>
              <a:t>Mr B is a 60 year old deck hand working on a superyacht carrying out trips in </a:t>
            </a:r>
            <a:r>
              <a:rPr lang="en-GB" sz="2600" dirty="0">
                <a:latin typeface="Lato Black"/>
                <a:cs typeface="Lato Black"/>
              </a:rPr>
              <a:t>the</a:t>
            </a:r>
            <a:r>
              <a:rPr lang="en-GB" sz="2500" dirty="0">
                <a:latin typeface="Lato Black"/>
                <a:cs typeface="Lato Black"/>
              </a:rPr>
              <a:t> Mediterranean of up to 2 weeks in duration. He had a hemicolectomy in August 2018 for a Dukes C </a:t>
            </a:r>
            <a:r>
              <a:rPr lang="en-GB" sz="2500" dirty="0" err="1">
                <a:latin typeface="Lato Black"/>
                <a:cs typeface="Lato Black"/>
              </a:rPr>
              <a:t>colo</a:t>
            </a:r>
            <a:r>
              <a:rPr lang="en-GB" sz="2500" dirty="0">
                <a:latin typeface="Lato Black"/>
                <a:cs typeface="Lato Black"/>
              </a:rPr>
              <a:t>-rectal cancer (Stage 3)</a:t>
            </a:r>
          </a:p>
          <a:p>
            <a:endParaRPr lang="en-GB" sz="2500" dirty="0">
              <a:latin typeface="Lato Black"/>
              <a:cs typeface="Lato Black"/>
            </a:endParaRPr>
          </a:p>
          <a:p>
            <a:r>
              <a:rPr lang="en-GB" sz="2500" dirty="0">
                <a:latin typeface="Lato Black"/>
                <a:cs typeface="Lato Black"/>
              </a:rPr>
              <a:t>He commenced adjuvant chemotherapy in October 2018 in the form of Capecitabine and </a:t>
            </a:r>
            <a:r>
              <a:rPr lang="en-GB" sz="2500" dirty="0" err="1">
                <a:latin typeface="Lato Black"/>
                <a:cs typeface="Lato Black"/>
              </a:rPr>
              <a:t>Oxalaplatin</a:t>
            </a:r>
            <a:r>
              <a:rPr lang="en-GB" sz="2500" dirty="0">
                <a:latin typeface="Lato Black"/>
                <a:cs typeface="Lato Black"/>
              </a:rPr>
              <a:t> (2 weekly cycles). (Usually lasts around 6 months)</a:t>
            </a:r>
          </a:p>
          <a:p>
            <a:endParaRPr lang="en-GB" sz="2500" dirty="0">
              <a:latin typeface="Lato Black"/>
              <a:cs typeface="Lato Black"/>
            </a:endParaRPr>
          </a:p>
          <a:p>
            <a:r>
              <a:rPr lang="en-GB" sz="2500" dirty="0">
                <a:latin typeface="Lato Black"/>
                <a:cs typeface="Lato Black"/>
              </a:rPr>
              <a:t>After 3 cycles of treatment; no issues with neutropenia</a:t>
            </a:r>
          </a:p>
          <a:p>
            <a:r>
              <a:rPr lang="en-GB" sz="2500" dirty="0">
                <a:latin typeface="Lato Black"/>
                <a:cs typeface="Lato Black"/>
              </a:rPr>
              <a:t>Generally very well tolerated; Grade 1 diarrhoea and Grade 1 fatigue on week 1 of treatment.</a:t>
            </a:r>
          </a:p>
          <a:p>
            <a:endParaRPr lang="en-GB" sz="2500" dirty="0">
              <a:latin typeface="Lato Black"/>
              <a:cs typeface="Lato Black"/>
            </a:endParaRPr>
          </a:p>
          <a:p>
            <a:r>
              <a:rPr lang="en-GB" sz="2500" dirty="0">
                <a:latin typeface="Lato Black"/>
                <a:cs typeface="Lato Black"/>
              </a:rPr>
              <a:t>Still managing to carry out all activities of daily living with no limitations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709846-48FD-46C2-B9FD-3920F87DA29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1727200"/>
            <a:ext cx="4968631" cy="984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46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C17DFF-019B-4E45-A2C0-74A000422A51}"/>
              </a:ext>
            </a:extLst>
          </p:cNvPr>
          <p:cNvSpPr txBox="1">
            <a:spLocks/>
          </p:cNvSpPr>
          <p:nvPr/>
        </p:nvSpPr>
        <p:spPr>
          <a:xfrm>
            <a:off x="443089" y="1464996"/>
            <a:ext cx="108740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To better understand:</a:t>
            </a:r>
          </a:p>
          <a:p>
            <a:pPr algn="l">
              <a:lnSpc>
                <a:spcPct val="100000"/>
              </a:lnSpc>
              <a:buClr>
                <a:srgbClr val="094523"/>
              </a:buClr>
            </a:pPr>
            <a:endParaRPr lang="en-GB" sz="3200" dirty="0">
              <a:latin typeface="Lato Light"/>
              <a:cs typeface="Lato Light"/>
            </a:endParaRPr>
          </a:p>
          <a:p>
            <a:pPr marL="342900" indent="-3429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Current practice regarding fitness to work in those with cancer on chemotherapy</a:t>
            </a:r>
          </a:p>
          <a:p>
            <a:pPr marL="342900" indent="-3429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How cancer affects people</a:t>
            </a:r>
          </a:p>
          <a:p>
            <a:pPr marL="342900" indent="-3429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How the treatments affect people </a:t>
            </a:r>
          </a:p>
          <a:p>
            <a:pPr marL="342900" indent="-342900" algn="l"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How this affects function and ability to work at sea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4757F-A2FB-4E9C-9A91-DDAC72E20332}"/>
              </a:ext>
            </a:extLst>
          </p:cNvPr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Objectives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F00D05-CD1A-410C-991B-DFADCB59053C}"/>
              </a:ext>
            </a:extLst>
          </p:cNvPr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46185-A8C9-42E0-84F9-BBE9892F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8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4634-41C0-423E-ACAD-1051EC09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6138" cy="43513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94523"/>
              </a:buClr>
              <a:buAutoNum type="alphaUcParenR"/>
            </a:pPr>
            <a:r>
              <a:rPr lang="en-GB" sz="3200" dirty="0">
                <a:latin typeface="Lato Light"/>
                <a:cs typeface="Lato Light"/>
              </a:rPr>
              <a:t>Fit for immediate return to work with no adjustments</a:t>
            </a:r>
          </a:p>
          <a:p>
            <a:pPr marL="457200" indent="-457200">
              <a:lnSpc>
                <a:spcPct val="100000"/>
              </a:lnSpc>
              <a:buClr>
                <a:srgbClr val="094523"/>
              </a:buClr>
              <a:buAutoNum type="alphaUcParenR"/>
            </a:pPr>
            <a:r>
              <a:rPr lang="en-GB" sz="3200" dirty="0">
                <a:latin typeface="Lato Light"/>
                <a:cs typeface="Lato Light"/>
              </a:rPr>
              <a:t>Fit for immediate return to work to an alternative on-shore role</a:t>
            </a:r>
          </a:p>
          <a:p>
            <a:pPr marL="457200" indent="-457200">
              <a:lnSpc>
                <a:spcPct val="100000"/>
              </a:lnSpc>
              <a:buClr>
                <a:srgbClr val="094523"/>
              </a:buClr>
              <a:buAutoNum type="alphaUcParenR" startAt="3"/>
            </a:pPr>
            <a:r>
              <a:rPr lang="en-GB" sz="3200" dirty="0">
                <a:latin typeface="Lato Light"/>
                <a:cs typeface="Lato Light"/>
              </a:rPr>
              <a:t>Unfit for return to work until completion of chemotherapy</a:t>
            </a:r>
          </a:p>
          <a:p>
            <a:pPr marL="457200" indent="-457200">
              <a:lnSpc>
                <a:spcPct val="100000"/>
              </a:lnSpc>
              <a:buClr>
                <a:srgbClr val="094523"/>
              </a:buClr>
              <a:buAutoNum type="alphaUcParenR" startAt="3"/>
            </a:pPr>
            <a:r>
              <a:rPr lang="en-GB" sz="3200" dirty="0">
                <a:latin typeface="Lato Light"/>
                <a:cs typeface="Lato Light"/>
              </a:rPr>
              <a:t>Unfit for role for foreseeable future, could be redeployed to an alternative role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0CC11-4662-43CC-87E2-939E9E8A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00F5E-357D-4B17-9E73-E5E7701B53EC}"/>
              </a:ext>
            </a:extLst>
          </p:cNvPr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Advice regarding fitness to work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7A2E4A-600B-4703-AA6D-1931E0030640}"/>
              </a:ext>
            </a:extLst>
          </p:cNvPr>
          <p:cNvCxnSpPr/>
          <p:nvPr/>
        </p:nvCxnSpPr>
        <p:spPr>
          <a:xfrm>
            <a:off x="54994" y="665069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56B8-5735-461C-816A-0F5B012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C9A53-1640-4778-8D8F-53EE3478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787400"/>
            <a:ext cx="9626600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6B01-858A-486F-AD78-7DB2DCFD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Infection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200" dirty="0">
                <a:latin typeface="Lato Light"/>
                <a:cs typeface="Lato Light"/>
              </a:rPr>
              <a:t>Patients are advised to avoid places where risk of infection is heightened </a:t>
            </a:r>
            <a:r>
              <a:rPr lang="en-GB" sz="3200" baseline="30000" dirty="0">
                <a:latin typeface="Lato Light"/>
                <a:cs typeface="Lato Light"/>
              </a:rPr>
              <a:t>(13)</a:t>
            </a:r>
          </a:p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No clear guidelines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re: return to work for doctors </a:t>
            </a:r>
          </a:p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Discrepancy</a:t>
            </a:r>
            <a:r>
              <a:rPr lang="en-GB" sz="3200" dirty="0">
                <a:latin typeface="Lato Light"/>
                <a:cs typeface="Lato Light"/>
              </a:rPr>
              <a:t> in practice between oncologists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6680" y="80294"/>
            <a:ext cx="1264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What are the risks of returning to work on chemotherapy?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199A9-5334-4553-99F6-37E7B8CE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9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6423-DC55-4DDC-8C93-BA98FC48D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Affect on the bone marrow</a:t>
            </a:r>
            <a:r>
              <a:rPr lang="en-GB" sz="3200" dirty="0">
                <a:latin typeface="Lato Light"/>
                <a:cs typeface="Lato Light"/>
                <a:sym typeface="Wingdings" panose="05000000000000000000" pitchFamily="2" charset="2"/>
              </a:rPr>
              <a:t> results in</a:t>
            </a:r>
            <a:r>
              <a:rPr lang="en-GB" sz="3200" dirty="0">
                <a:latin typeface="Lato Light"/>
                <a:cs typeface="Lato Light"/>
              </a:rPr>
              <a:t> drop in neutrophil count lowest on days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7-10 </a:t>
            </a:r>
            <a:r>
              <a:rPr lang="en-GB" sz="3200" dirty="0">
                <a:latin typeface="Lato Light"/>
                <a:cs typeface="Lato Light"/>
              </a:rPr>
              <a:t>after treatment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Neutropenia=Neutrophil count of  below </a:t>
            </a:r>
            <a:r>
              <a:rPr lang="es-ES" sz="3200" b="1" dirty="0">
                <a:solidFill>
                  <a:srgbClr val="094523"/>
                </a:solidFill>
                <a:latin typeface="Lato Black"/>
                <a:cs typeface="Lato Black"/>
              </a:rPr>
              <a:t>1.0 x 10 9 /L</a:t>
            </a:r>
            <a:endParaRPr lang="en-GB" sz="3200" b="1" dirty="0">
              <a:solidFill>
                <a:srgbClr val="094523"/>
              </a:solidFill>
              <a:latin typeface="Lato Black"/>
              <a:cs typeface="Lato Black"/>
            </a:endParaRP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Patients on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adjuvant/</a:t>
            </a:r>
            <a:r>
              <a:rPr lang="en-GB" sz="3200" b="1" dirty="0" err="1">
                <a:solidFill>
                  <a:srgbClr val="094523"/>
                </a:solidFill>
                <a:latin typeface="Lato Black"/>
                <a:cs typeface="Lato Black"/>
              </a:rPr>
              <a:t>neoadjuvant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chemotherapy with curative intent are given prophylactic GCSF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dirty="0">
              <a:latin typeface="Lato Light"/>
              <a:cs typeface="La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Neutropenia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1CE2-ACF1-4403-84A6-BF48A0D3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72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F3D-981D-4565-BC7B-8285B050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69" y="0"/>
            <a:ext cx="5134708" cy="89876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Neutropenic Sepsis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9CF5B-26FD-462F-9234-219D88C8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24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64707B-D8D8-4C43-A0DC-70B65A5C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63" y="820386"/>
            <a:ext cx="10515600" cy="53926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3000" dirty="0">
                <a:latin typeface="Lato Black"/>
              </a:rPr>
              <a:t>A temperature higher than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38°C or symptoms or signs of sepsis, </a:t>
            </a:r>
            <a:r>
              <a:rPr lang="en-GB" sz="3000" dirty="0">
                <a:latin typeface="Lato Black"/>
              </a:rPr>
              <a:t>in a person with a neutrophil count of </a:t>
            </a:r>
            <a:r>
              <a:rPr lang="es-ES" sz="3000" b="1" dirty="0">
                <a:solidFill>
                  <a:srgbClr val="094523"/>
                </a:solidFill>
                <a:latin typeface="Lato Black"/>
                <a:cs typeface="Lato Black"/>
              </a:rPr>
              <a:t>1.0 x 10 9/L </a:t>
            </a:r>
            <a:r>
              <a:rPr lang="es-ES" sz="3000" b="1" dirty="0" err="1">
                <a:solidFill>
                  <a:srgbClr val="094523"/>
                </a:solidFill>
                <a:latin typeface="Lato Black"/>
                <a:cs typeface="Lato Black"/>
              </a:rPr>
              <a:t>or</a:t>
            </a:r>
            <a:r>
              <a:rPr lang="es-ES" sz="3000" b="1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s-ES" sz="3000" b="1" dirty="0" err="1">
                <a:solidFill>
                  <a:srgbClr val="094523"/>
                </a:solidFill>
                <a:latin typeface="Lato Black"/>
                <a:cs typeface="Lato Black"/>
              </a:rPr>
              <a:t>lower</a:t>
            </a:r>
            <a:endParaRPr lang="en-GB" sz="3000" b="1" dirty="0">
              <a:solidFill>
                <a:srgbClr val="094523"/>
              </a:solidFill>
              <a:latin typeface="Lato Black"/>
              <a:cs typeface="Lato Black"/>
            </a:endParaRPr>
          </a:p>
          <a:p>
            <a:pPr>
              <a:lnSpc>
                <a:spcPct val="110000"/>
              </a:lnSpc>
            </a:pPr>
            <a:r>
              <a:rPr lang="en-GB" sz="3000" dirty="0">
                <a:latin typeface="Lato Black"/>
              </a:rPr>
              <a:t>NICE guidelines;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Lato Black"/>
              </a:rPr>
              <a:t>Treat suspected neutropenic sepsis as an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acute medical emergency </a:t>
            </a:r>
            <a:r>
              <a:rPr lang="en-GB" sz="3000" dirty="0">
                <a:latin typeface="Lato Black"/>
              </a:rPr>
              <a:t>and offer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empiric antibiotic therapy immediately</a:t>
            </a:r>
            <a:r>
              <a:rPr lang="en-GB" sz="3000" dirty="0">
                <a:latin typeface="Lato Black"/>
              </a:rPr>
              <a:t> (IV antibiotics within the hour)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Lato Black"/>
              </a:rPr>
              <a:t>Initial assessment; history and examination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Lato Black"/>
              </a:rPr>
              <a:t>full blood count, kidney and liver function tests (including albumin), C-reactive protein, lactate and blood culture</a:t>
            </a:r>
          </a:p>
          <a:p>
            <a:endParaRPr lang="en-GB" sz="3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BBB440-1837-4533-825C-23B0ECFF178D}"/>
              </a:ext>
            </a:extLst>
          </p:cNvPr>
          <p:cNvCxnSpPr>
            <a:cxnSpLocks/>
          </p:cNvCxnSpPr>
          <p:nvPr/>
        </p:nvCxnSpPr>
        <p:spPr>
          <a:xfrm>
            <a:off x="-125047" y="672885"/>
            <a:ext cx="6932246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6423-DC55-4DDC-8C93-BA98FC48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24" y="1825625"/>
            <a:ext cx="11046776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94523"/>
              </a:buClr>
              <a:buNone/>
            </a:pPr>
            <a:endParaRPr lang="en-GB" i="1" dirty="0">
              <a:latin typeface="Lato Light"/>
              <a:cs typeface="Lato Light"/>
            </a:endParaRPr>
          </a:p>
          <a:p>
            <a:pPr marL="0" indent="0">
              <a:spcBef>
                <a:spcPts val="0"/>
              </a:spcBef>
              <a:buClr>
                <a:srgbClr val="094523"/>
              </a:buClr>
              <a:buNone/>
            </a:pPr>
            <a:endParaRPr lang="en-GB" i="1" dirty="0">
              <a:latin typeface="Lato Light"/>
              <a:cs typeface="Lato Light"/>
            </a:endParaRPr>
          </a:p>
          <a:p>
            <a:pPr marL="0" indent="0">
              <a:spcBef>
                <a:spcPts val="0"/>
              </a:spcBef>
              <a:buClr>
                <a:srgbClr val="094523"/>
              </a:buClr>
              <a:buNone/>
            </a:pPr>
            <a:endParaRPr lang="en-GB" i="1" dirty="0">
              <a:latin typeface="Lato Light"/>
              <a:cs typeface="La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Quotes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14481FA-C550-46BC-B35B-AC6C5CDF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8235" y="6492875"/>
            <a:ext cx="2743200" cy="365125"/>
          </a:xfrm>
        </p:spPr>
        <p:txBody>
          <a:bodyPr/>
          <a:lstStyle/>
          <a:p>
            <a:pPr algn="ctr"/>
            <a:fld id="{E6DECE9D-0119-4C61-9678-FA9C960E4F54}" type="slidenum">
              <a:rPr lang="en-GB" smtClean="0"/>
              <a:pPr algn="ctr"/>
              <a:t>25</a:t>
            </a:fld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5FE731-89D3-420E-B846-A92BFA06C7BA}"/>
              </a:ext>
            </a:extLst>
          </p:cNvPr>
          <p:cNvSpPr txBox="1">
            <a:spLocks/>
          </p:cNvSpPr>
          <p:nvPr/>
        </p:nvSpPr>
        <p:spPr>
          <a:xfrm>
            <a:off x="1266110" y="18370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GB" i="1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755A0C0-94B8-4B9A-920C-C773842E3277}"/>
              </a:ext>
            </a:extLst>
          </p:cNvPr>
          <p:cNvSpPr/>
          <p:nvPr/>
        </p:nvSpPr>
        <p:spPr>
          <a:xfrm>
            <a:off x="6229745" y="3110008"/>
            <a:ext cx="5655231" cy="266161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94523"/>
              </a:buClr>
            </a:pPr>
            <a:r>
              <a:rPr lang="en-GB" sz="4000" i="1" dirty="0">
                <a:solidFill>
                  <a:schemeClr val="tx1"/>
                </a:solidFill>
                <a:latin typeface="Lato Black"/>
                <a:cs typeface="Lato Black"/>
              </a:rPr>
              <a:t>“</a:t>
            </a:r>
            <a:r>
              <a:rPr lang="en-GB" sz="2800" i="1" dirty="0">
                <a:solidFill>
                  <a:schemeClr val="tx1"/>
                </a:solidFill>
                <a:latin typeface="Lato Light"/>
                <a:cs typeface="Lato Light"/>
              </a:rPr>
              <a:t>How do I look after my children as everyone told me to keep away from them?</a:t>
            </a:r>
            <a:r>
              <a:rPr lang="en-GB" sz="4000" i="1" dirty="0">
                <a:solidFill>
                  <a:schemeClr val="tx1"/>
                </a:solidFill>
                <a:latin typeface="Lato Black"/>
                <a:cs typeface="Lato Black"/>
              </a:rPr>
              <a:t>”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3489104-0B42-4226-AF17-7DE98D5E36DD}"/>
              </a:ext>
            </a:extLst>
          </p:cNvPr>
          <p:cNvSpPr/>
          <p:nvPr/>
        </p:nvSpPr>
        <p:spPr>
          <a:xfrm>
            <a:off x="62375" y="908113"/>
            <a:ext cx="3954635" cy="21037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94523"/>
              </a:buClr>
            </a:pPr>
            <a:r>
              <a:rPr lang="en-GB" sz="4000" i="1" dirty="0">
                <a:solidFill>
                  <a:schemeClr val="bg1"/>
                </a:solidFill>
                <a:latin typeface="Lato Black"/>
                <a:cs typeface="Lato Black"/>
              </a:rPr>
              <a:t>“</a:t>
            </a:r>
            <a:r>
              <a:rPr lang="en-GB" sz="2800" i="1" dirty="0">
                <a:solidFill>
                  <a:schemeClr val="bg1"/>
                </a:solidFill>
                <a:latin typeface="Lato Light"/>
                <a:cs typeface="Lato Light"/>
              </a:rPr>
              <a:t>I was told not to mix with anyone.</a:t>
            </a:r>
            <a:r>
              <a:rPr lang="en-GB" sz="4000" i="1" dirty="0">
                <a:solidFill>
                  <a:schemeClr val="bg1"/>
                </a:solidFill>
                <a:latin typeface="Lato Black"/>
                <a:cs typeface="Lato Black"/>
              </a:rPr>
              <a:t>”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64E262C4-A1C4-40C8-BBAC-C75FE3F7A711}"/>
              </a:ext>
            </a:extLst>
          </p:cNvPr>
          <p:cNvSpPr/>
          <p:nvPr/>
        </p:nvSpPr>
        <p:spPr>
          <a:xfrm>
            <a:off x="1132366" y="3119562"/>
            <a:ext cx="4829890" cy="281778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94523"/>
              </a:buClr>
            </a:pPr>
            <a:r>
              <a:rPr lang="en-GB" sz="4000" i="1" dirty="0">
                <a:solidFill>
                  <a:schemeClr val="tx1"/>
                </a:solidFill>
                <a:latin typeface="Lato Black"/>
                <a:cs typeface="Lato Black"/>
              </a:rPr>
              <a:t>“</a:t>
            </a:r>
            <a:r>
              <a:rPr lang="en-GB" sz="2800" i="1" dirty="0">
                <a:solidFill>
                  <a:schemeClr val="tx1"/>
                </a:solidFill>
                <a:latin typeface="Lato Light"/>
                <a:cs typeface="Lato Light"/>
              </a:rPr>
              <a:t>I was told to keep away from school and children, even the playground.</a:t>
            </a:r>
            <a:r>
              <a:rPr lang="en-GB" sz="4000" i="1" dirty="0">
                <a:solidFill>
                  <a:schemeClr val="tx1"/>
                </a:solidFill>
                <a:latin typeface="Lato Black"/>
                <a:cs typeface="Lato Black"/>
              </a:rPr>
              <a:t>”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32FFB6B0-8333-4ACB-98F0-576D4F48A853}"/>
              </a:ext>
            </a:extLst>
          </p:cNvPr>
          <p:cNvSpPr/>
          <p:nvPr/>
        </p:nvSpPr>
        <p:spPr>
          <a:xfrm>
            <a:off x="4120277" y="846360"/>
            <a:ext cx="6912000" cy="2263648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94523"/>
              </a:buClr>
            </a:pPr>
            <a:r>
              <a:rPr lang="mr-IN" sz="4000" i="1" dirty="0">
                <a:solidFill>
                  <a:schemeClr val="tx1"/>
                </a:solidFill>
                <a:latin typeface="Lato Black"/>
                <a:cs typeface="Lato Black"/>
              </a:rPr>
              <a:t>“</a:t>
            </a:r>
            <a:r>
              <a:rPr lang="en-GB" sz="2800" i="1" dirty="0">
                <a:solidFill>
                  <a:schemeClr val="tx1"/>
                </a:solidFill>
                <a:latin typeface="Lato Light"/>
                <a:cs typeface="Lato Light"/>
              </a:rPr>
              <a:t>I was told to keep away from everyone at all costs; especially on the tube.</a:t>
            </a:r>
            <a:r>
              <a:rPr lang="en-GB" sz="4000" i="1" dirty="0">
                <a:solidFill>
                  <a:schemeClr val="tx1"/>
                </a:solidFill>
                <a:latin typeface="Lato Black"/>
                <a:cs typeface="Lato Light"/>
              </a:rPr>
              <a:t>”</a:t>
            </a:r>
            <a:endParaRPr lang="en-GB" sz="2800" i="1" dirty="0">
              <a:solidFill>
                <a:schemeClr val="tx1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36559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E7CF-569B-4D37-B316-D168AFA96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What is the evidence behind this?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Light"/>
              </a:rPr>
              <a:t>No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 data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Can people go to work on chemotherapy?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School of thought amongst many oncologists; risk of neutropenic sepsis is from patients own GI bacteria, not others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883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Immunosuppression and returning to work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4B577C-8A5D-4B75-8A0B-7E9CB125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84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7A9E-8778-46DE-A010-76DCC0B9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As an occupational physician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200" dirty="0">
                <a:latin typeface="Lato Light"/>
                <a:cs typeface="Lato Light"/>
              </a:rPr>
              <a:t>can return after chemotherapy completed once neutrophil count has recovered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&gt;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1.0 x 10 9 /L </a:t>
            </a:r>
          </a:p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Liase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with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 </a:t>
            </a:r>
            <a:r>
              <a:rPr lang="es-ES" sz="3200" dirty="0" err="1">
                <a:latin typeface="Lato Light"/>
                <a:cs typeface="Lato Light"/>
              </a:rPr>
              <a:t>the</a:t>
            </a:r>
            <a:r>
              <a:rPr lang="es-ES" sz="3200" dirty="0">
                <a:latin typeface="Lato Light"/>
                <a:cs typeface="Lato Light"/>
              </a:rPr>
              <a:t> </a:t>
            </a:r>
            <a:r>
              <a:rPr lang="es-ES" sz="3200" dirty="0" err="1">
                <a:latin typeface="Lato Light"/>
                <a:cs typeface="Lato Light"/>
              </a:rPr>
              <a:t>oncologists</a:t>
            </a:r>
            <a:r>
              <a:rPr lang="es-ES" sz="3200" dirty="0">
                <a:latin typeface="Lato Light"/>
                <a:cs typeface="Lato Light"/>
              </a:rPr>
              <a:t>/</a:t>
            </a:r>
            <a:r>
              <a:rPr lang="es-ES" sz="3200" dirty="0" err="1">
                <a:latin typeface="Lato Light"/>
                <a:cs typeface="Lato Light"/>
              </a:rPr>
              <a:t>specialist</a:t>
            </a:r>
            <a:r>
              <a:rPr lang="es-ES" sz="3200" dirty="0">
                <a:latin typeface="Lato Light"/>
                <a:cs typeface="Lato Light"/>
              </a:rPr>
              <a:t> nurses</a:t>
            </a:r>
          </a:p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s-ES" sz="3200" dirty="0" err="1">
                <a:latin typeface="Lato Light"/>
                <a:cs typeface="Lato Light"/>
              </a:rPr>
              <a:t>We</a:t>
            </a:r>
            <a:r>
              <a:rPr lang="es-ES" sz="3200" dirty="0">
                <a:latin typeface="Lato Light"/>
                <a:cs typeface="Lato Light"/>
              </a:rPr>
              <a:t> </a:t>
            </a:r>
            <a:r>
              <a:rPr lang="es-ES" sz="3200" dirty="0" err="1">
                <a:latin typeface="Lato Light"/>
                <a:cs typeface="Lato Light"/>
              </a:rPr>
              <a:t>need</a:t>
            </a:r>
            <a:r>
              <a:rPr lang="es-ES" sz="3200" dirty="0">
                <a:latin typeface="Lato Light"/>
                <a:cs typeface="Lato Light"/>
              </a:rPr>
              <a:t> more </a:t>
            </a:r>
            <a:r>
              <a:rPr lang="es-ES" sz="3200" dirty="0" err="1">
                <a:latin typeface="Lato Light"/>
                <a:cs typeface="Lato Light"/>
              </a:rPr>
              <a:t>evidence</a:t>
            </a:r>
            <a:endParaRPr lang="es-ES" sz="3200" dirty="0">
              <a:latin typeface="Lato Light"/>
              <a:cs typeface="Lato Light"/>
            </a:endParaRPr>
          </a:p>
          <a:p>
            <a:pPr>
              <a:lnSpc>
                <a:spcPct val="100000"/>
              </a:lnSpc>
              <a:buClr>
                <a:srgbClr val="094523"/>
              </a:buClr>
              <a:buFont typeface="Arial"/>
              <a:buChar char="•"/>
            </a:pPr>
            <a:r>
              <a:rPr lang="es-ES" sz="3200" dirty="0">
                <a:latin typeface="Lato Light"/>
                <a:cs typeface="Lato Light"/>
              </a:rPr>
              <a:t>Macmillan are </a:t>
            </a:r>
            <a:r>
              <a:rPr lang="es-ES" sz="3200" dirty="0" err="1">
                <a:latin typeface="Lato Light"/>
                <a:cs typeface="Lato Light"/>
              </a:rPr>
              <a:t>currently</a:t>
            </a:r>
            <a:r>
              <a:rPr lang="es-ES" sz="3200" dirty="0">
                <a:latin typeface="Lato Light"/>
                <a:cs typeface="Lato Light"/>
              </a:rPr>
              <a:t> re-</a:t>
            </a:r>
            <a:r>
              <a:rPr lang="es-ES" sz="3200" dirty="0" err="1">
                <a:latin typeface="Lato Light"/>
                <a:cs typeface="Lato Light"/>
              </a:rPr>
              <a:t>writing</a:t>
            </a:r>
            <a:r>
              <a:rPr lang="es-ES" sz="3200" dirty="0">
                <a:latin typeface="Lato Light"/>
                <a:cs typeface="Lato Light"/>
              </a:rPr>
              <a:t> </a:t>
            </a:r>
            <a:r>
              <a:rPr lang="es-ES" sz="3200" dirty="0" err="1">
                <a:latin typeface="Lato Light"/>
                <a:cs typeface="Lato Light"/>
              </a:rPr>
              <a:t>advice</a:t>
            </a:r>
            <a:endParaRPr lang="en-GB" sz="32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b="1" dirty="0">
              <a:solidFill>
                <a:schemeClr val="accent6">
                  <a:lumMod val="50000"/>
                </a:schemeClr>
              </a:solidFill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What do we advise?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CE024A-6BC5-4488-A382-3C69638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0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C810-C7EA-4CB1-8E25-F14A7906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1" y="91831"/>
            <a:ext cx="7119815" cy="62521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</a:rPr>
              <a:t>What about Seafarers?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9840-B1AD-4735-835D-AE0A533D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Workers on chemotherapy,</a:t>
            </a:r>
            <a:r>
              <a:rPr lang="en-GB" sz="3200" dirty="0">
                <a:latin typeface="Lato Black"/>
              </a:rPr>
              <a:t> must be under 1 hour away from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Black"/>
              </a:rPr>
              <a:t>an acute medical facility </a:t>
            </a:r>
            <a:r>
              <a:rPr lang="en-GB" sz="3200" dirty="0">
                <a:latin typeface="Lato Black"/>
              </a:rPr>
              <a:t>to administer IV antibiotics and for initial assessment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latin typeface="Lato Black"/>
              </a:rPr>
              <a:t>When completed chemotherapy, if neutrophils are above </a:t>
            </a:r>
            <a:r>
              <a:rPr lang="es-ES" sz="3200" b="1" dirty="0">
                <a:solidFill>
                  <a:srgbClr val="094523"/>
                </a:solidFill>
                <a:latin typeface="Lato Black"/>
                <a:cs typeface="Lato Black"/>
              </a:rPr>
              <a:t>1.0 x 10 9 /L, </a:t>
            </a:r>
            <a:r>
              <a:rPr lang="es-ES" sz="3200" dirty="0">
                <a:latin typeface="Lato Black"/>
                <a:cs typeface="Lato Black"/>
              </a:rPr>
              <a:t>after </a:t>
            </a:r>
            <a:r>
              <a:rPr lang="es-ES" sz="3200" dirty="0" err="1">
                <a:latin typeface="Lato Black"/>
                <a:cs typeface="Lato Black"/>
              </a:rPr>
              <a:t>having</a:t>
            </a:r>
            <a:r>
              <a:rPr lang="es-ES" sz="3200" dirty="0">
                <a:latin typeface="Lato Black"/>
                <a:cs typeface="Lato Black"/>
              </a:rPr>
              <a:t> </a:t>
            </a:r>
            <a:r>
              <a:rPr lang="es-ES" sz="3200" dirty="0" err="1">
                <a:latin typeface="Lato Black"/>
                <a:cs typeface="Lato Black"/>
              </a:rPr>
              <a:t>adjuvant</a:t>
            </a:r>
            <a:r>
              <a:rPr lang="es-ES" sz="3200" dirty="0">
                <a:latin typeface="Lato Black"/>
                <a:cs typeface="Lato Black"/>
              </a:rPr>
              <a:t>/</a:t>
            </a:r>
            <a:r>
              <a:rPr lang="es-ES" sz="3200" dirty="0" err="1">
                <a:latin typeface="Lato Black"/>
                <a:cs typeface="Lato Black"/>
              </a:rPr>
              <a:t>neoadjuvant</a:t>
            </a:r>
            <a:r>
              <a:rPr lang="es-ES" sz="3200" dirty="0">
                <a:latin typeface="Lato Black"/>
                <a:cs typeface="Lato Black"/>
              </a:rPr>
              <a:t> </a:t>
            </a:r>
            <a:r>
              <a:rPr lang="es-ES" sz="3200" dirty="0" err="1">
                <a:latin typeface="Lato Black"/>
                <a:cs typeface="Lato Black"/>
              </a:rPr>
              <a:t>treatment</a:t>
            </a:r>
            <a:r>
              <a:rPr lang="es-ES" sz="3200" dirty="0">
                <a:latin typeface="Lato Black"/>
                <a:cs typeface="Lato Black"/>
              </a:rPr>
              <a:t>, </a:t>
            </a:r>
            <a:r>
              <a:rPr lang="es-ES" sz="3200" dirty="0" err="1">
                <a:latin typeface="Lato Black"/>
                <a:cs typeface="Lato Black"/>
              </a:rPr>
              <a:t>likely</a:t>
            </a:r>
            <a:r>
              <a:rPr lang="es-ES" sz="3200" dirty="0">
                <a:latin typeface="Lato Black"/>
                <a:cs typeface="Lato Black"/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will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remain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on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surveillance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 </a:t>
            </a:r>
            <a:r>
              <a:rPr lang="es-ES" sz="3200" dirty="0" err="1">
                <a:latin typeface="Lato Black"/>
                <a:cs typeface="Lato Black"/>
              </a:rPr>
              <a:t>eg</a:t>
            </a:r>
            <a:r>
              <a:rPr lang="es-ES" sz="3200" dirty="0">
                <a:latin typeface="Lato Black"/>
                <a:cs typeface="Lato Black"/>
              </a:rPr>
              <a:t>. 3 </a:t>
            </a:r>
            <a:r>
              <a:rPr lang="es-ES" sz="3200" dirty="0" err="1">
                <a:latin typeface="Lato Black"/>
                <a:cs typeface="Lato Black"/>
              </a:rPr>
              <a:t>monthly</a:t>
            </a:r>
            <a:r>
              <a:rPr lang="es-ES" sz="3200" dirty="0">
                <a:latin typeface="Lato Black"/>
                <a:cs typeface="Lato Black"/>
              </a:rPr>
              <a:t> </a:t>
            </a:r>
            <a:r>
              <a:rPr lang="es-ES" sz="3200" dirty="0" err="1">
                <a:latin typeface="Lato Black"/>
                <a:cs typeface="Lato Black"/>
              </a:rPr>
              <a:t>appointments</a:t>
            </a:r>
            <a:endParaRPr lang="en-GB" sz="3200" dirty="0">
              <a:latin typeface="Lato Black"/>
              <a:cs typeface="Lato Black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C2CF2-E441-49DD-B04E-A9870D57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28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5436EB-6904-4E28-A998-2C235E6CE094}"/>
              </a:ext>
            </a:extLst>
          </p:cNvPr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0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D39A-88D5-4FB6-A949-92B60B91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1700014"/>
            <a:ext cx="1071707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Increase in survival</a:t>
            </a:r>
            <a:r>
              <a:rPr lang="en-GB" sz="32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particularly in those with ‘chronic cancers’</a:t>
            </a:r>
            <a:r>
              <a:rPr lang="en-GB" sz="3200" dirty="0">
                <a:latin typeface="Lato Light"/>
                <a:cs typeface="Lato Light"/>
                <a:sym typeface="Wingdings" panose="05000000000000000000" pitchFamily="2" charset="2"/>
              </a:rPr>
              <a:t> means </a:t>
            </a:r>
            <a:r>
              <a:rPr lang="en-GB" sz="3200" dirty="0">
                <a:latin typeface="Lato Light"/>
                <a:cs typeface="Lato Light"/>
              </a:rPr>
              <a:t>many will be on chemotherapy and other systemic treatments for a significant portion of their lives</a:t>
            </a:r>
          </a:p>
          <a:p>
            <a:pPr>
              <a:lnSpc>
                <a:spcPct val="100000"/>
              </a:lnSpc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If they are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not to work whilst on systemic treatment</a:t>
            </a:r>
            <a:r>
              <a:rPr lang="en-GB" sz="32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this would mean sustainable work would be very difficult</a:t>
            </a:r>
          </a:p>
          <a:p>
            <a:pPr>
              <a:lnSpc>
                <a:spcPct val="100000"/>
              </a:lnSpc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Targeted treatments</a:t>
            </a:r>
            <a:r>
              <a:rPr lang="en-GB" sz="3200" dirty="0">
                <a:latin typeface="Lato Light"/>
                <a:cs typeface="Lato Light"/>
              </a:rPr>
              <a:t>; remain on until progression…Does this include these too?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Need to keep an open mind…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49EB17-D599-4F02-9A0F-0C8ACF8E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6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How does cancer affect people?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193569-04CB-43C6-82C1-F8B55F691CE2}"/>
              </a:ext>
            </a:extLst>
          </p:cNvPr>
          <p:cNvSpPr txBox="1">
            <a:spLocks/>
          </p:cNvSpPr>
          <p:nvPr/>
        </p:nvSpPr>
        <p:spPr>
          <a:xfrm>
            <a:off x="711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6700" dirty="0">
                <a:latin typeface="Lato Light"/>
                <a:cs typeface="Lato Light"/>
              </a:rPr>
              <a:t>What is the main cause of sickness absence in patients with cancer?</a:t>
            </a: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r>
              <a:rPr lang="en-GB" sz="28100" dirty="0">
                <a:solidFill>
                  <a:srgbClr val="094523"/>
                </a:solidFill>
                <a:latin typeface="Lato Black"/>
                <a:cs typeface="Lato Black"/>
              </a:rPr>
              <a:t>?</a:t>
            </a:r>
          </a:p>
          <a:p>
            <a:pPr algn="l"/>
            <a:r>
              <a:rPr lang="en-GB" dirty="0">
                <a:latin typeface="Lato Light"/>
                <a:cs typeface="Lato Light"/>
              </a:rPr>
              <a:t>                                                         </a:t>
            </a:r>
            <a:endParaRPr lang="en-GB" dirty="0">
              <a:solidFill>
                <a:srgbClr val="FF0000"/>
              </a:solidFill>
              <a:latin typeface="Lato Light"/>
              <a:cs typeface="Lato Light"/>
            </a:endParaRPr>
          </a:p>
          <a:p>
            <a:pPr algn="l"/>
            <a:r>
              <a:rPr lang="en-GB" dirty="0">
                <a:latin typeface="Lato Light"/>
                <a:cs typeface="Lato Light"/>
              </a:rPr>
              <a:t>   </a:t>
            </a:r>
          </a:p>
          <a:p>
            <a:pPr algn="l"/>
            <a:r>
              <a:rPr lang="en-GB" dirty="0">
                <a:latin typeface="Lato Light"/>
                <a:cs typeface="Lato Light"/>
              </a:rPr>
              <a:t>   </a:t>
            </a: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CC755-4773-4097-BE38-90D32A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1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8BE14-5AE6-4871-AF80-79DB4170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Use of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targeted treatments</a:t>
            </a:r>
            <a:r>
              <a:rPr lang="en-GB" sz="3200" dirty="0">
                <a:latin typeface="Lato Light"/>
                <a:cs typeface="Lato Light"/>
              </a:rPr>
              <a:t>; different profile of side effects; many patients stay on treatment until progression; used in an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increasing number </a:t>
            </a:r>
            <a:r>
              <a:rPr lang="en-GB" sz="3200" dirty="0">
                <a:latin typeface="Lato Light"/>
                <a:cs typeface="Lato Light"/>
              </a:rPr>
              <a:t>of tumour types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Tyrosine kinase inhibitors, Immunotherapy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Changes in practice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F42CA2-7B16-4E9D-9691-60C3A33B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41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AB35-B46C-48C6-9B70-660944C5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1" y="1228006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EGFR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; </a:t>
            </a:r>
            <a:r>
              <a:rPr lang="en-GB" sz="3200" dirty="0">
                <a:latin typeface="Lato Light"/>
                <a:cs typeface="Lato Light"/>
              </a:rPr>
              <a:t>Key factor in epithelial malignancies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Enhances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tumour growth, invasion and metastases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Used in  Metastatic NSCLC (adenocarcinoma) with EGFR exon 19 deletions or exon 21 (L858R) mutations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Targets specific mutations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solidFill>
                <a:schemeClr val="accent1"/>
              </a:solidFill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" y="80294"/>
            <a:ext cx="125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Epidermal growth factor receptor/tyrosine kinase inhibitors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4A724-EDDC-46CA-9401-FF7E03A9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92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5847-DBB6-4107-8961-20D691233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200" dirty="0" err="1">
                <a:latin typeface="Lato Light"/>
                <a:cs typeface="Lato Light"/>
              </a:rPr>
              <a:t>Acneiform</a:t>
            </a:r>
            <a:r>
              <a:rPr lang="en-GB" sz="3200" dirty="0">
                <a:latin typeface="Lato Light"/>
                <a:cs typeface="Lato Light"/>
              </a:rPr>
              <a:t> rash (head, chest and back)    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Diarrhoea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Paronychia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Dry skin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Nausea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Fatigue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Decreased appetite</a:t>
            </a: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Common toxicities (&gt;30%)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DFD3D1-E7D5-4C78-AD82-D2E75C05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22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C90B0-02D5-4569-A416-9C0D48AA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45" y="17139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Mucositis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Conjunctivitis/dry eyes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Deranged liver function (AST rise)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Infection;</a:t>
            </a:r>
            <a:r>
              <a:rPr lang="en-GB" sz="32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paronychia and cystitis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Hand foot syndrome (PPE)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Photosensitivity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Rare;</a:t>
            </a:r>
          </a:p>
          <a:p>
            <a:pPr lvl="1"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Interstitial lung disease</a:t>
            </a:r>
          </a:p>
          <a:p>
            <a:pPr lvl="1"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GI perforation</a:t>
            </a: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  <a:p>
            <a:pPr lvl="1">
              <a:buClr>
                <a:srgbClr val="094523"/>
              </a:buClr>
              <a:buFont typeface="Arial"/>
              <a:buChar char="•"/>
            </a:pPr>
            <a:endParaRPr lang="en-GB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  <a:buFont typeface="Arial"/>
              <a:buChar char="•"/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Less common toxicities(1-10%)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EE225B-DA1F-48C1-9BB2-029C8BAB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38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E7032-A311-49EE-B6D4-AD928B00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45" y="154649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Not recorded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as a common or less common side effect in trial data </a:t>
            </a:r>
            <a:r>
              <a:rPr lang="en-GB" sz="3200" baseline="30000" dirty="0">
                <a:latin typeface="Lato Light"/>
                <a:cs typeface="Lato Light"/>
              </a:rPr>
              <a:t>(18)</a:t>
            </a:r>
          </a:p>
          <a:p>
            <a:pPr>
              <a:buClr>
                <a:srgbClr val="094523"/>
              </a:buClr>
            </a:pPr>
            <a:endParaRPr lang="en-GB" sz="32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Risk of infection</a:t>
            </a:r>
            <a:r>
              <a:rPr lang="en-GB" sz="3200" b="1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is still raised; 24% patients on Erlotinib still experienced infections, but only 4% were grade 3/4 </a:t>
            </a:r>
          </a:p>
          <a:p>
            <a:pPr>
              <a:buClr>
                <a:srgbClr val="094523"/>
              </a:buClr>
            </a:pPr>
            <a:endParaRPr lang="en-GB" sz="32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Patients 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on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erlotinib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alone, have regular blood tests (monthly) to monitor counts, more likely to be stable</a:t>
            </a: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Is neutropenia an issue?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EEEC9-416E-472F-A900-88B6E810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16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0574-3C20-40EC-971F-760A2B75C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Rash; </a:t>
            </a:r>
            <a:r>
              <a:rPr lang="en-GB" sz="3200" dirty="0">
                <a:latin typeface="Lato Light"/>
                <a:cs typeface="Lato Light"/>
              </a:rPr>
              <a:t>itchy, psychological affect, self-conscious in the work environment, worried about what colleagues will think etc.</a:t>
            </a:r>
          </a:p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Diarrhoea;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Need to be able to get to the toilet quickly</a:t>
            </a:r>
          </a:p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Paronychia</a:t>
            </a:r>
            <a:r>
              <a:rPr lang="en-GB" sz="3200" dirty="0">
                <a:latin typeface="Lato Light"/>
                <a:cs typeface="Lato Light"/>
              </a:rPr>
              <a:t>; difficulty doing up buttons</a:t>
            </a:r>
          </a:p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Hand Foot syndrome</a:t>
            </a:r>
            <a:r>
              <a:rPr lang="en-GB" sz="3200" dirty="0">
                <a:latin typeface="Lato Light"/>
                <a:cs typeface="Lato Light"/>
              </a:rPr>
              <a:t>; soreness of the hands, difficulty with handling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Effects on function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EE6A17-FB52-4490-8F96-AFB56702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41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793A-0F4E-40CD-9A30-7D712AA2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Changes</a:t>
            </a:r>
            <a:r>
              <a:rPr lang="en-GB" sz="3200" b="1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in practice</a:t>
            </a:r>
          </a:p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Different profile </a:t>
            </a:r>
            <a:r>
              <a:rPr lang="en-GB" sz="3200" dirty="0">
                <a:latin typeface="Lato Light"/>
                <a:cs typeface="Lato Light"/>
              </a:rPr>
              <a:t>of toxicities with targeted treatments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Most common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;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Rash, fatigue, diarrhoea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Summary of section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220D54-5E0E-415E-826B-52D46D9E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54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34477-6181-460C-A898-7DD802FC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Specialist nurses (CNS)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Macmillan website; Advise for patients, employers and health care professionals; e-learning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Working with Cancer charity; for employers and employees</a:t>
            </a: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Other support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3B9F70-8427-4B2F-A4D8-D546E3C8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07A6-BDDC-4C8C-8F79-D14DA6F51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Depends on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function</a:t>
            </a:r>
            <a:r>
              <a:rPr lang="en-GB" sz="3200" dirty="0">
                <a:latin typeface="Lato Light"/>
                <a:cs typeface="Lato Light"/>
              </a:rPr>
              <a:t> secondary to the treatment</a:t>
            </a:r>
          </a:p>
          <a:p>
            <a:pPr>
              <a:buClr>
                <a:srgbClr val="094523"/>
              </a:buClr>
            </a:pP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Individual assessment</a:t>
            </a:r>
            <a:r>
              <a:rPr lang="en-GB" sz="3200" b="1" dirty="0"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based on function;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personalised </a:t>
            </a:r>
            <a:r>
              <a:rPr lang="en-GB" sz="3200" dirty="0">
                <a:latin typeface="Lato Light"/>
                <a:cs typeface="Lato Light"/>
              </a:rPr>
              <a:t>medicine;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personalised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advice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Treatments affect patients differently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Avoid blanket advice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If counts are stable throughout treatment, should be low risk going back into the work environment but need to be able to access emergency medical treatment within the hour</a:t>
            </a:r>
          </a:p>
          <a:p>
            <a:pPr>
              <a:buClr>
                <a:srgbClr val="094523"/>
              </a:buClr>
            </a:pPr>
            <a:r>
              <a:rPr lang="en-GB" sz="3200" dirty="0" err="1">
                <a:latin typeface="Lato Light"/>
                <a:cs typeface="Lato Light"/>
              </a:rPr>
              <a:t>Liase</a:t>
            </a:r>
            <a:r>
              <a:rPr lang="en-GB" sz="3200" dirty="0">
                <a:latin typeface="Lato Light"/>
                <a:cs typeface="Lato Light"/>
              </a:rPr>
              <a:t> with the oncologists/specialist nurses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What do we advise?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8CA8CC-8004-4DA4-AD0A-3AF5B0A2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6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BCB1-2E8D-4B97-BB21-687996C7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1305645"/>
            <a:ext cx="11572875" cy="4878387"/>
          </a:xfrm>
        </p:spPr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Return to work can be an important part of the recovery process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Waddell and Burton stress that (good) work is health enhancing </a:t>
            </a:r>
            <a:r>
              <a:rPr lang="en-GB" sz="3200" baseline="30000" dirty="0">
                <a:latin typeface="Lato Light"/>
                <a:cs typeface="Lato Light"/>
              </a:rPr>
              <a:t>(19)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Staying in employment should be a realistic option, and with appropriate interventions, workers with cancer can be supported to remain in work </a:t>
            </a:r>
            <a:r>
              <a:rPr lang="en-GB" sz="3200" baseline="30000" dirty="0">
                <a:latin typeface="Lato Light"/>
                <a:cs typeface="Lato Light"/>
              </a:rPr>
              <a:t>(20)</a:t>
            </a:r>
          </a:p>
          <a:p>
            <a:pPr>
              <a:buClr>
                <a:srgbClr val="094523"/>
              </a:buClr>
            </a:pPr>
            <a:r>
              <a:rPr lang="en-GB" sz="3200" dirty="0">
                <a:latin typeface="Lato Light"/>
                <a:cs typeface="Lato Light"/>
              </a:rPr>
              <a:t>An early, safe and sustainable return to work is therapeutic </a:t>
            </a:r>
          </a:p>
          <a:p>
            <a:pPr>
              <a:buClr>
                <a:srgbClr val="094523"/>
              </a:buClr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Return to work after cancer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FB55E4-5376-4621-9535-C5E4849D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6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82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How does cancer affect people?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170289-D1E6-4514-AD06-DA72567C7807}"/>
              </a:ext>
            </a:extLst>
          </p:cNvPr>
          <p:cNvSpPr txBox="1">
            <a:spLocks/>
          </p:cNvSpPr>
          <p:nvPr/>
        </p:nvSpPr>
        <p:spPr>
          <a:xfrm>
            <a:off x="711036" y="12685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3200" dirty="0">
                <a:latin typeface="Lato Light"/>
                <a:cs typeface="Lato Light"/>
              </a:rPr>
              <a:t>What is the main cause of sickness absence in patients with cancer? </a:t>
            </a:r>
          </a:p>
          <a:p>
            <a:pPr lvl="1" algn="l">
              <a:lnSpc>
                <a:spcPct val="100000"/>
              </a:lnSpc>
            </a:pPr>
            <a:r>
              <a:rPr lang="en-GB" sz="3200" dirty="0">
                <a:latin typeface="Lato Light"/>
                <a:cs typeface="Lato Light"/>
              </a:rPr>
              <a:t>A) Recovery from surgery</a:t>
            </a:r>
          </a:p>
          <a:p>
            <a:pPr lvl="1" algn="l">
              <a:lnSpc>
                <a:spcPct val="100000"/>
              </a:lnSpc>
            </a:pPr>
            <a:r>
              <a:rPr lang="en-GB" sz="3200" dirty="0">
                <a:latin typeface="Lato Light"/>
                <a:cs typeface="Lato Light"/>
              </a:rPr>
              <a:t>B) Side effects of treatment (chemotherapy and radiotherapy)</a:t>
            </a:r>
          </a:p>
          <a:p>
            <a:pPr lvl="1" algn="l">
              <a:lnSpc>
                <a:spcPct val="100000"/>
              </a:lnSpc>
            </a:pPr>
            <a:r>
              <a:rPr lang="en-GB" sz="3200" dirty="0">
                <a:latin typeface="Lato Light"/>
                <a:cs typeface="Lato Light"/>
              </a:rPr>
              <a:t>C) Direct effects of the tumour (e.g. Spinal cord compression)</a:t>
            </a:r>
          </a:p>
          <a:p>
            <a:pPr lvl="1" algn="l">
              <a:lnSpc>
                <a:spcPct val="100000"/>
              </a:lnSpc>
            </a:pPr>
            <a:r>
              <a:rPr lang="en-GB" sz="3200" dirty="0">
                <a:latin typeface="Lato Light"/>
                <a:cs typeface="Lato Light"/>
              </a:rPr>
              <a:t>D) Psychological impact of cancer diagnosis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D7A934-9D5E-43E6-9DAF-4D55B52736BC}"/>
              </a:ext>
            </a:extLst>
          </p:cNvPr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906B9-B970-4397-B935-7D293CF5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20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39DB-137F-4562-BD8A-10168245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835245"/>
            <a:ext cx="10470215" cy="56576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Not the treating physicians but can make a huge impact</a:t>
            </a:r>
          </a:p>
          <a:p>
            <a:pPr>
              <a:lnSpc>
                <a:spcPct val="120000"/>
              </a:lnSpc>
              <a:buClr>
                <a:srgbClr val="094523"/>
              </a:buClr>
            </a:pP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Function</a:t>
            </a:r>
            <a:r>
              <a:rPr lang="en-GB" sz="3000" b="1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000" dirty="0">
                <a:latin typeface="Lato Light"/>
                <a:cs typeface="Lato Light"/>
              </a:rPr>
              <a:t>secondary to cancer and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Black"/>
                <a:cs typeface="Lato Black"/>
              </a:rPr>
              <a:t>associated treatments</a:t>
            </a:r>
            <a:r>
              <a:rPr lang="en-GB" sz="30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3000" dirty="0">
                <a:latin typeface="Lato Light"/>
                <a:cs typeface="Lato Light"/>
              </a:rPr>
              <a:t>is what is important to us</a:t>
            </a:r>
          </a:p>
          <a:p>
            <a:pPr>
              <a:lnSpc>
                <a:spcPct val="120000"/>
              </a:lnSpc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Can help </a:t>
            </a: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recovery and rehabilitation </a:t>
            </a:r>
            <a:r>
              <a:rPr lang="en-GB" sz="3000" dirty="0">
                <a:latin typeface="Lato Light"/>
                <a:cs typeface="Lato Light"/>
              </a:rPr>
              <a:t>back to work and impact quality of life; understanding of treatment schedule and side effects/ likelihood of further treatment helps</a:t>
            </a:r>
          </a:p>
          <a:p>
            <a:pPr>
              <a:lnSpc>
                <a:spcPct val="120000"/>
              </a:lnSpc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Changes in oncology practice affect us</a:t>
            </a:r>
          </a:p>
          <a:p>
            <a:pPr>
              <a:lnSpc>
                <a:spcPct val="120000"/>
              </a:lnSpc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Recovery can take time; what patients really struggle with;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fatigue, psychological impact </a:t>
            </a:r>
            <a:r>
              <a:rPr lang="en-GB" sz="3000" dirty="0">
                <a:latin typeface="Lato Light"/>
                <a:cs typeface="Lato Light"/>
              </a:rPr>
              <a:t>of their diagnosis</a:t>
            </a:r>
            <a:r>
              <a:rPr lang="en-GB" sz="3000" b="1" dirty="0">
                <a:latin typeface="Lato Light"/>
                <a:cs typeface="Lato Light"/>
              </a:rPr>
              <a:t>, 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  <a:latin typeface="Lato Light"/>
                <a:cs typeface="Lato Light"/>
              </a:rPr>
              <a:t>memory</a:t>
            </a:r>
          </a:p>
          <a:p>
            <a:pPr>
              <a:lnSpc>
                <a:spcPct val="120000"/>
              </a:lnSpc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Data suggests second concern of cancer patients after prognosis is work </a:t>
            </a:r>
          </a:p>
          <a:p>
            <a:pPr marL="0" indent="0">
              <a:buClr>
                <a:srgbClr val="094523"/>
              </a:buClr>
              <a:buNone/>
            </a:pPr>
            <a:endParaRPr lang="en-GB" sz="24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Conclusion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B6D4D5-A2D2-400C-941D-AB9CC06A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18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7726-2521-43F7-A623-4A0C2161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4725" cy="4351338"/>
          </a:xfrm>
        </p:spPr>
        <p:txBody>
          <a:bodyPr>
            <a:normAutofit/>
          </a:bodyPr>
          <a:lstStyle/>
          <a:p>
            <a:pPr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We can make a huge difference</a:t>
            </a:r>
          </a:p>
          <a:p>
            <a:pPr>
              <a:buClr>
                <a:srgbClr val="094523"/>
              </a:buClr>
            </a:pPr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1 in 2 </a:t>
            </a:r>
            <a:r>
              <a:rPr lang="en-GB" sz="3000" dirty="0">
                <a:latin typeface="Lato Light"/>
                <a:cs typeface="Lato Light"/>
              </a:rPr>
              <a:t>born after 1965 will get cancer in our lifetime…that’s a huge number of the future workforce that will need our help </a:t>
            </a:r>
            <a:r>
              <a:rPr lang="en-GB" sz="3000" baseline="30000" dirty="0">
                <a:latin typeface="Lato Light"/>
                <a:cs typeface="Lato Light"/>
              </a:rPr>
              <a:t>(21)</a:t>
            </a:r>
          </a:p>
          <a:p>
            <a:pPr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Return to work in cancer patients can be part of the recovery process</a:t>
            </a:r>
          </a:p>
          <a:p>
            <a:pPr>
              <a:buClr>
                <a:srgbClr val="094523"/>
              </a:buClr>
            </a:pPr>
            <a:r>
              <a:rPr lang="en-GB" sz="3000" dirty="0">
                <a:latin typeface="Lato Light"/>
                <a:cs typeface="Lato Light"/>
              </a:rPr>
              <a:t>Keep an open mind…</a:t>
            </a:r>
          </a:p>
          <a:p>
            <a:pPr marL="0" indent="0">
              <a:buClr>
                <a:srgbClr val="094523"/>
              </a:buClr>
              <a:buNone/>
            </a:pPr>
            <a:endParaRPr lang="en-GB" sz="3000" dirty="0"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The future…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12AEFD-A6BF-41B0-913C-0B30EAC2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dirty="0">
                <a:solidFill>
                  <a:srgbClr val="094523"/>
                </a:solidFill>
                <a:latin typeface="Lato Black"/>
                <a:cs typeface="Lato Black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Thank you &amp; questions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A92189-971A-41CE-BD00-DEB2474D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44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1F7D-5ADC-4AD1-9A23-1D97D8D1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68345"/>
            <a:ext cx="4617720" cy="4571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94523"/>
                </a:solidFill>
                <a:latin typeface="Lato Black"/>
                <a:cs typeface="Lato Black"/>
              </a:rPr>
              <a:t>References</a:t>
            </a:r>
            <a:br>
              <a:rPr lang="en-GB" b="1" dirty="0">
                <a:solidFill>
                  <a:srgbClr val="094523"/>
                </a:solidFill>
                <a:latin typeface="Lato Black"/>
                <a:cs typeface="Lato Black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59B66-A853-4D66-A93A-56CA8877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99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GB" sz="4400" dirty="0">
                <a:latin typeface="Lato Light"/>
                <a:cs typeface="Lato Light"/>
              </a:rPr>
              <a:t>1. Available from </a:t>
            </a:r>
            <a:r>
              <a:rPr lang="en-GB" sz="4400" dirty="0">
                <a:latin typeface="Lato Light"/>
                <a:cs typeface="Lato Light"/>
                <a:hlinkClick r:id="rId2"/>
              </a:rPr>
              <a:t>http://Publicdomainpictures.net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4400" dirty="0">
                <a:latin typeface="Lato Light"/>
                <a:cs typeface="Lato Light"/>
              </a:rPr>
              <a:t>2 .Cancer Research UK. Available from </a:t>
            </a:r>
            <a:r>
              <a:rPr lang="en-GB" sz="4400" u="sng" dirty="0">
                <a:latin typeface="Lato Light"/>
                <a:cs typeface="Lato Light"/>
                <a:hlinkClick r:id="rId3"/>
              </a:rPr>
              <a:t>http://www.cancerresearchuk.org/health-professional/cancer-statistics/statistics-by-cancer-type/testicular-cancer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4400" dirty="0">
                <a:latin typeface="Lato Light"/>
                <a:cs typeface="Lato Light"/>
              </a:rPr>
              <a:t>3.Cancer Research UK. Available from </a:t>
            </a:r>
            <a:r>
              <a:rPr lang="en-GB" sz="4400" u="sng" dirty="0">
                <a:latin typeface="Lato Light"/>
                <a:cs typeface="Lato Light"/>
                <a:hlinkClick r:id="rId4"/>
              </a:rPr>
              <a:t>http://www.cancerresearchuk.org/health-professional/cancer-statistics/statistics-by-cancer-type/breast-cancer</a:t>
            </a:r>
            <a:r>
              <a:rPr lang="en-GB" sz="4400" dirty="0">
                <a:latin typeface="Lato Light"/>
                <a:cs typeface="Lato Light"/>
              </a:rPr>
              <a:t>,  Accessed [18 March 2018]</a:t>
            </a:r>
          </a:p>
          <a:p>
            <a:r>
              <a:rPr lang="en-GB" sz="4400" dirty="0">
                <a:latin typeface="Lato Light"/>
                <a:cs typeface="Lato Light"/>
              </a:rPr>
              <a:t>4.Cancer Research UK. Available from </a:t>
            </a:r>
            <a:r>
              <a:rPr lang="en-GB" sz="4400" u="sng" dirty="0">
                <a:latin typeface="Lato Light"/>
                <a:cs typeface="Lato Light"/>
                <a:hlinkClick r:id="rId5"/>
              </a:rPr>
              <a:t>http://www.cancerresearchuk.org/health-professional/cancer-statistics/statistics-by-cancer-type/bowel-cancer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4400" dirty="0">
                <a:latin typeface="Lato Light"/>
                <a:cs typeface="Lato Light"/>
              </a:rPr>
              <a:t>5.Cancer Research UK. Available from </a:t>
            </a:r>
            <a:r>
              <a:rPr lang="en-GB" sz="4400" u="sng" dirty="0">
                <a:latin typeface="Lato Light"/>
                <a:cs typeface="Lato Light"/>
                <a:hlinkClick r:id="rId6"/>
              </a:rPr>
              <a:t>http://www.cancerresearchuk.org/health-professional/cancer-statistics/statistics-by-cancer-type/ovarian-cancer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4400" dirty="0">
                <a:latin typeface="Lato Light"/>
                <a:cs typeface="Lato Light"/>
              </a:rPr>
              <a:t>6.Cancer Research UK. Available from </a:t>
            </a:r>
            <a:r>
              <a:rPr lang="en-GB" sz="4400" u="sng" dirty="0">
                <a:latin typeface="Lato Light"/>
                <a:cs typeface="Lato Light"/>
                <a:hlinkClick r:id="rId7"/>
              </a:rPr>
              <a:t>http://www.cancerresearchuk.org/health-professional/cancer-statistics/statistics-by-cancer-type/oesophageal-cancer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pPr>
              <a:lnSpc>
                <a:spcPct val="110000"/>
              </a:lnSpc>
            </a:pPr>
            <a:r>
              <a:rPr lang="en-GB" sz="4400" dirty="0">
                <a:latin typeface="Lato Light"/>
                <a:cs typeface="Lato Light"/>
              </a:rPr>
              <a:t>7.Cancer Research UK. Available from </a:t>
            </a:r>
            <a:r>
              <a:rPr lang="en-GB" sz="4400" u="sng" dirty="0">
                <a:latin typeface="Lato Light"/>
                <a:cs typeface="Lato Light"/>
                <a:hlinkClick r:id="rId8"/>
              </a:rPr>
              <a:t>http://www.cancerresearchuk.org/health-professional/cancer-statistics/statistics-by-cancer-type/pancreatic-cancer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pPr>
              <a:lnSpc>
                <a:spcPct val="110000"/>
              </a:lnSpc>
            </a:pPr>
            <a:r>
              <a:rPr lang="en-GB" sz="4400" dirty="0">
                <a:latin typeface="Lato Light"/>
                <a:cs typeface="Lato Light"/>
              </a:rPr>
              <a:t>8. Cancer Research UK. Available from </a:t>
            </a:r>
            <a:r>
              <a:rPr lang="en-GB" sz="4400" u="sng" dirty="0">
                <a:latin typeface="Lato Light"/>
                <a:cs typeface="Lato Light"/>
                <a:hlinkClick r:id="rId9"/>
              </a:rPr>
              <a:t>http://www.cancerresearchuk.org/health-professional/cancer-statistics/statistics-by-cancer-type/breast-cancer/survival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pPr>
              <a:lnSpc>
                <a:spcPct val="110000"/>
              </a:lnSpc>
            </a:pPr>
            <a:r>
              <a:rPr lang="en-GB" sz="4400" dirty="0">
                <a:latin typeface="Lato Light"/>
                <a:cs typeface="Lato Light"/>
              </a:rPr>
              <a:t>9. Cancer Research UK. Available from </a:t>
            </a:r>
            <a:r>
              <a:rPr lang="en-GB" sz="4400" u="sng" dirty="0">
                <a:latin typeface="Lato Light"/>
                <a:cs typeface="Lato Light"/>
                <a:hlinkClick r:id="rId10"/>
              </a:rPr>
              <a:t>http://www.cancerresearchuk.org/health-professional/cancer-statistics/statistics-by-cancer-type/bowel-cancer/survival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pPr>
              <a:lnSpc>
                <a:spcPct val="110000"/>
              </a:lnSpc>
            </a:pPr>
            <a:r>
              <a:rPr lang="en-GB" sz="4400" dirty="0">
                <a:latin typeface="Lato Light"/>
                <a:cs typeface="Lato Light"/>
              </a:rPr>
              <a:t>10. Cancer Research UK. Available from </a:t>
            </a:r>
            <a:r>
              <a:rPr lang="en-GB" sz="4400" u="sng" dirty="0">
                <a:latin typeface="Lato Light"/>
                <a:cs typeface="Lato Light"/>
                <a:hlinkClick r:id="rId11"/>
              </a:rPr>
              <a:t>http://www.cancerresearchuk.org/health-professional/cancer-statistics/statistics-by-cancer-type/ovarian-cancer/survival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pPr>
              <a:lnSpc>
                <a:spcPct val="110000"/>
              </a:lnSpc>
            </a:pPr>
            <a:r>
              <a:rPr lang="en-GB" sz="4400" dirty="0">
                <a:latin typeface="Lato Light"/>
                <a:cs typeface="Lato Light"/>
              </a:rPr>
              <a:t>11. Cancer Research UK. Available from </a:t>
            </a:r>
            <a:r>
              <a:rPr lang="en-GB" sz="4400" u="sng" dirty="0">
                <a:latin typeface="Lato Light"/>
                <a:cs typeface="Lato Light"/>
                <a:hlinkClick r:id="rId12"/>
              </a:rPr>
              <a:t>http://www.cancerresearchuk.org/health-professional/cancer-statistics/statistics-by-cancer-type/pancreatic-cancer/survival</a:t>
            </a:r>
            <a:r>
              <a:rPr lang="en-GB" sz="4400" dirty="0">
                <a:latin typeface="Lato Light"/>
                <a:cs typeface="Lato Light"/>
              </a:rPr>
              <a:t>, Accessed [18 March 2018]</a:t>
            </a:r>
          </a:p>
          <a:p>
            <a:pPr>
              <a:lnSpc>
                <a:spcPct val="110000"/>
              </a:lnSpc>
            </a:pPr>
            <a:r>
              <a:rPr lang="en-GB" sz="4400" dirty="0">
                <a:latin typeface="Lato Light"/>
                <a:cs typeface="Lato Light"/>
              </a:rPr>
              <a:t>12. Available from </a:t>
            </a:r>
            <a:r>
              <a:rPr lang="en-GB" sz="4400" u="sng" dirty="0">
                <a:latin typeface="Lato Light"/>
                <a:cs typeface="Lato Light"/>
              </a:rPr>
              <a:t>https://emojiterra.com</a:t>
            </a:r>
            <a:r>
              <a:rPr lang="en-GB" sz="4400" dirty="0">
                <a:latin typeface="Lato Light"/>
                <a:cs typeface="Lato Light"/>
              </a:rPr>
              <a:t>, Accessed [ 18 March 2018]</a:t>
            </a:r>
          </a:p>
          <a:p>
            <a:endParaRPr lang="en-GB" sz="3200" dirty="0"/>
          </a:p>
          <a:p>
            <a:endParaRPr lang="en-GB" sz="3200" dirty="0">
              <a:latin typeface="Lato Light"/>
              <a:cs typeface="Lato Light"/>
            </a:endParaRPr>
          </a:p>
          <a:p>
            <a:endParaRPr lang="en-GB" dirty="0">
              <a:latin typeface="Lato Light"/>
              <a:cs typeface="Lato Light"/>
            </a:endParaRPr>
          </a:p>
          <a:p>
            <a:endParaRPr lang="en-GB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endParaRPr lang="en-GB" dirty="0"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endParaRPr lang="en-GB" dirty="0">
              <a:latin typeface="Lato Light"/>
              <a:cs typeface="Lato Light"/>
            </a:endParaRPr>
          </a:p>
          <a:p>
            <a:pPr marL="0" indent="0">
              <a:buNone/>
            </a:pPr>
            <a:endParaRPr lang="en-GB" dirty="0">
              <a:latin typeface="Lato Light"/>
              <a:cs typeface="Lato Light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95964-9B5D-4A28-8694-675611C3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43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AF5560-F564-474A-BA36-2C7FDED83BB5}"/>
              </a:ext>
            </a:extLst>
          </p:cNvPr>
          <p:cNvCxnSpPr>
            <a:cxnSpLocks/>
          </p:cNvCxnSpPr>
          <p:nvPr/>
        </p:nvCxnSpPr>
        <p:spPr>
          <a:xfrm>
            <a:off x="-68580" y="568345"/>
            <a:ext cx="661416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53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29B0-8302-4B8A-9BFB-1FA7EA47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"/>
            <a:ext cx="2827020" cy="62484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References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7B42-E9A2-4EFF-95F3-6D98E515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100" dirty="0">
                <a:latin typeface="Lato Light"/>
              </a:rPr>
              <a:t>13. Cancer Research UK. Available from  </a:t>
            </a:r>
            <a:r>
              <a:rPr lang="en-GB" sz="1100" u="sng" dirty="0">
                <a:latin typeface="Lato Light"/>
                <a:hlinkClick r:id="rId2"/>
              </a:rPr>
              <a:t>http://www.cancerresearchuk.org/about-cancer/coping/physically/fatigue/what-is-cancer-fatigue</a:t>
            </a:r>
            <a:r>
              <a:rPr lang="en-GB" sz="1100" dirty="0">
                <a:latin typeface="Lato Light"/>
              </a:rPr>
              <a:t>, Accessed [18 March 2018</a:t>
            </a:r>
          </a:p>
          <a:p>
            <a:r>
              <a:rPr lang="en-GB" sz="1100" dirty="0">
                <a:latin typeface="Lato Light"/>
                <a:cs typeface="Lato Light"/>
              </a:rPr>
              <a:t>14.Lymphoma UK, https://www.lymphomas.org.uk/about-lymphoma/treatment-lymphoma/side-effects-lymphoma-treatment/neutropenia-and-risk-infection, Accessed [18 March 2018]</a:t>
            </a:r>
          </a:p>
          <a:p>
            <a:r>
              <a:rPr lang="en-GB" sz="1100" dirty="0">
                <a:latin typeface="Lato Light"/>
                <a:cs typeface="Lato Light"/>
              </a:rPr>
              <a:t>15. </a:t>
            </a:r>
            <a:r>
              <a:rPr lang="en-GB" sz="1100" u="sng" dirty="0">
                <a:latin typeface="Lato Light"/>
                <a:cs typeface="Lato Light"/>
                <a:hlinkClick r:id="rId3"/>
              </a:rPr>
              <a:t>https://www.cureus.com/articles/5056-afatinib-associated-cutaneous-toxicity-a-correlation-of-severe-skin-reaction-with-dramatic-tumor-response-in-a-woman-with-exon-19-deletion-positive-non-small-cell-lung-cancer</a:t>
            </a:r>
            <a:r>
              <a:rPr lang="en-GB" sz="11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1100" dirty="0">
                <a:latin typeface="Lato Light"/>
                <a:cs typeface="Lato Light"/>
              </a:rPr>
              <a:t>16. </a:t>
            </a:r>
            <a:r>
              <a:rPr lang="en-GB" sz="1100" u="sng" dirty="0">
                <a:latin typeface="Lato Light"/>
                <a:cs typeface="Lato Light"/>
                <a:hlinkClick r:id="rId4"/>
              </a:rPr>
              <a:t>https://upload.wikimedia.org/wikipedia/commons/c/c5/Paronychia.jpg</a:t>
            </a:r>
            <a:r>
              <a:rPr lang="en-GB" sz="11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1100" dirty="0">
                <a:latin typeface="Lato Light"/>
                <a:cs typeface="Lato Light"/>
              </a:rPr>
              <a:t>17. </a:t>
            </a:r>
            <a:r>
              <a:rPr lang="en-GB" sz="1100" u="sng" dirty="0">
                <a:latin typeface="Lato Light"/>
                <a:cs typeface="Lato Light"/>
                <a:hlinkClick r:id="rId5"/>
              </a:rPr>
              <a:t>https://lookfordiagnosis.com/mesh_info.php?term=hand-foot+syndrome&amp;lang=1</a:t>
            </a:r>
            <a:r>
              <a:rPr lang="en-GB" sz="11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1100" dirty="0">
                <a:latin typeface="Lato Light"/>
                <a:cs typeface="Lato Light"/>
              </a:rPr>
              <a:t>18.EMC </a:t>
            </a:r>
            <a:r>
              <a:rPr lang="en-GB" sz="1100" u="sng" dirty="0">
                <a:latin typeface="Lato Light"/>
                <a:cs typeface="Lato Light"/>
                <a:hlinkClick r:id="rId6"/>
              </a:rPr>
              <a:t>https://www.medicines.org.uk/emc/product/8846/smpc</a:t>
            </a:r>
            <a:r>
              <a:rPr lang="en-GB" sz="1100" dirty="0">
                <a:latin typeface="Lato Light"/>
                <a:cs typeface="Lato Light"/>
              </a:rPr>
              <a:t>, Accessed [18 March 2018]</a:t>
            </a:r>
          </a:p>
          <a:p>
            <a:r>
              <a:rPr lang="en-GB" sz="1100" dirty="0">
                <a:latin typeface="Lato Light"/>
              </a:rPr>
              <a:t>19. Waddell B, Burton K. Is Work Good For Your Health and Wellbeing. Norwich. TSO. 2006. Available from</a:t>
            </a:r>
          </a:p>
          <a:p>
            <a:r>
              <a:rPr lang="en-GB" sz="1100" u="sng" dirty="0">
                <a:latin typeface="Lato Light"/>
                <a:hlinkClick r:id="rId7"/>
              </a:rPr>
              <a:t>https://www.gov.uk/government/uploads/system/uploads/attachment_data/file/214326/hwwb-is-work-good-for-you.pdf</a:t>
            </a:r>
            <a:r>
              <a:rPr lang="en-GB" sz="1100" dirty="0">
                <a:latin typeface="Lato Light"/>
              </a:rPr>
              <a:t>, Accessed [18 March 2018]</a:t>
            </a:r>
          </a:p>
          <a:p>
            <a:r>
              <a:rPr lang="en-GB" sz="1100" dirty="0">
                <a:latin typeface="Lato Light"/>
              </a:rPr>
              <a:t>20. </a:t>
            </a:r>
            <a:r>
              <a:rPr lang="en-GB" sz="1100" dirty="0" err="1">
                <a:latin typeface="Lato Light"/>
              </a:rPr>
              <a:t>Taskila</a:t>
            </a:r>
            <a:r>
              <a:rPr lang="en-GB" sz="1100" dirty="0">
                <a:latin typeface="Lato Light"/>
              </a:rPr>
              <a:t> T, </a:t>
            </a:r>
            <a:r>
              <a:rPr lang="en-GB" sz="1100" dirty="0" err="1">
                <a:latin typeface="Lato Light"/>
              </a:rPr>
              <a:t>Gulliford</a:t>
            </a:r>
            <a:r>
              <a:rPr lang="en-GB" sz="1100" dirty="0">
                <a:latin typeface="Lato Light"/>
              </a:rPr>
              <a:t> J, and Bevan S (2013). “Returning to work: cancer survivors and the health and work assessment and advisory service”.[Accessed 18 March 2018 ]</a:t>
            </a:r>
          </a:p>
          <a:p>
            <a:r>
              <a:rPr lang="en-GB" sz="1100" dirty="0">
                <a:latin typeface="Lato Light"/>
              </a:rPr>
              <a:t>21. Cancer Research UK. Available from http://www.cancerresearchuk.org/about-us/cancer-news/press-release/2015-02-04-1-in-2-people-in-the-uk-will-get-cancer. Accessed [18 March 2018]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649E-2A43-4FA4-A318-934480FA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44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CA0587-812C-403B-B9EE-E6E698E652A5}"/>
              </a:ext>
            </a:extLst>
          </p:cNvPr>
          <p:cNvCxnSpPr>
            <a:cxnSpLocks/>
          </p:cNvCxnSpPr>
          <p:nvPr/>
        </p:nvCxnSpPr>
        <p:spPr>
          <a:xfrm>
            <a:off x="-68580" y="542331"/>
            <a:ext cx="661416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5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72CD0-2CDB-4D91-AE30-31ACAF56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07959-278A-4638-A26A-CFD450AB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787400"/>
            <a:ext cx="9626600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How does cancer affect people?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193569-04CB-43C6-82C1-F8B55F691CE2}"/>
              </a:ext>
            </a:extLst>
          </p:cNvPr>
          <p:cNvSpPr txBox="1">
            <a:spLocks/>
          </p:cNvSpPr>
          <p:nvPr/>
        </p:nvSpPr>
        <p:spPr>
          <a:xfrm>
            <a:off x="711200" y="1253331"/>
            <a:ext cx="11004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6700" dirty="0">
                <a:latin typeface="Lato Light"/>
                <a:cs typeface="Lato Light"/>
              </a:rPr>
              <a:t>What is the main cause of sickness absence in patients with cancer?</a:t>
            </a: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r>
              <a:rPr lang="en-GB" sz="28100" dirty="0">
                <a:solidFill>
                  <a:srgbClr val="094523"/>
                </a:solidFill>
                <a:latin typeface="Lato Black"/>
                <a:cs typeface="Lato Black"/>
              </a:rPr>
              <a:t>?</a:t>
            </a:r>
          </a:p>
          <a:p>
            <a:pPr algn="l"/>
            <a:r>
              <a:rPr lang="en-GB" dirty="0">
                <a:latin typeface="Lato Light"/>
                <a:cs typeface="Lato Light"/>
              </a:rPr>
              <a:t>                                                         </a:t>
            </a:r>
            <a:endParaRPr lang="en-GB" dirty="0">
              <a:solidFill>
                <a:srgbClr val="FF0000"/>
              </a:solidFill>
              <a:latin typeface="Lato Light"/>
              <a:cs typeface="Lato Light"/>
            </a:endParaRPr>
          </a:p>
          <a:p>
            <a:pPr algn="l"/>
            <a:r>
              <a:rPr lang="en-GB" dirty="0">
                <a:latin typeface="Lato Light"/>
                <a:cs typeface="Lato Light"/>
              </a:rPr>
              <a:t>   </a:t>
            </a:r>
          </a:p>
          <a:p>
            <a:pPr algn="l"/>
            <a:r>
              <a:rPr lang="en-GB" dirty="0">
                <a:latin typeface="Lato Light"/>
                <a:cs typeface="Lato Light"/>
              </a:rPr>
              <a:t>   </a:t>
            </a: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  <a:p>
            <a:pPr algn="l"/>
            <a:endParaRPr lang="en-GB" dirty="0">
              <a:latin typeface="Lato Light"/>
              <a:cs typeface="La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CC755-4773-4097-BE38-90D32A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1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Spectrum of a cancer diagnosis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495079-1AD2-4F7C-A866-47848CE4DAE2}"/>
              </a:ext>
            </a:extLst>
          </p:cNvPr>
          <p:cNvSpPr txBox="1">
            <a:spLocks/>
          </p:cNvSpPr>
          <p:nvPr/>
        </p:nvSpPr>
        <p:spPr>
          <a:xfrm>
            <a:off x="493888" y="929559"/>
            <a:ext cx="109869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l">
              <a:lnSpc>
                <a:spcPct val="12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12800" dirty="0">
                <a:latin typeface="Lato Light"/>
                <a:cs typeface="Lato Light"/>
              </a:rPr>
              <a:t>Testicular Germ cell tumours; All stages </a:t>
            </a:r>
            <a:r>
              <a:rPr lang="en-GB" sz="12800" b="1" dirty="0">
                <a:solidFill>
                  <a:srgbClr val="094523"/>
                </a:solidFill>
                <a:latin typeface="Lato Black"/>
                <a:cs typeface="Lato Black"/>
              </a:rPr>
              <a:t>98%</a:t>
            </a:r>
            <a:r>
              <a:rPr lang="en-GB" sz="12800" dirty="0">
                <a:latin typeface="Lato Light"/>
                <a:cs typeface="Lato Light"/>
              </a:rPr>
              <a:t> 5 year survival </a:t>
            </a:r>
            <a:r>
              <a:rPr lang="en-GB" sz="12800" baseline="30000" dirty="0">
                <a:latin typeface="Lato Light"/>
                <a:cs typeface="Lato Light"/>
              </a:rPr>
              <a:t>(2)</a:t>
            </a:r>
          </a:p>
          <a:p>
            <a:pPr marL="536575" indent="-536575" algn="l">
              <a:lnSpc>
                <a:spcPct val="12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12800" dirty="0">
                <a:latin typeface="Lato Light"/>
                <a:cs typeface="Lato Light"/>
              </a:rPr>
              <a:t>Predicted 10 year survival for patients diagnosed with breast cancer during 2010-2011 is </a:t>
            </a:r>
            <a:r>
              <a:rPr lang="en-GB" sz="12800" b="1" dirty="0">
                <a:solidFill>
                  <a:srgbClr val="094523"/>
                </a:solidFill>
                <a:latin typeface="Lato Black"/>
                <a:cs typeface="Lato Black"/>
              </a:rPr>
              <a:t>78%</a:t>
            </a:r>
            <a:r>
              <a:rPr lang="en-GB" sz="12800" b="1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12800" baseline="30000" dirty="0">
                <a:latin typeface="Lato Light"/>
                <a:cs typeface="Lato Light"/>
              </a:rPr>
              <a:t>(3) </a:t>
            </a:r>
          </a:p>
          <a:p>
            <a:pPr marL="536575" indent="-536575" algn="l">
              <a:lnSpc>
                <a:spcPct val="12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12800" dirty="0">
                <a:latin typeface="Lato Light"/>
                <a:cs typeface="Lato Light"/>
              </a:rPr>
              <a:t>Bowel cancer; 10 year survival </a:t>
            </a:r>
            <a:r>
              <a:rPr lang="en-GB" sz="12800" b="1" dirty="0">
                <a:solidFill>
                  <a:srgbClr val="094523"/>
                </a:solidFill>
                <a:latin typeface="Lato Black"/>
                <a:cs typeface="Lato Black"/>
              </a:rPr>
              <a:t>57%</a:t>
            </a:r>
            <a:r>
              <a:rPr lang="en-GB" sz="12800" dirty="0">
                <a:latin typeface="Lato Light"/>
                <a:cs typeface="Lato Light"/>
              </a:rPr>
              <a:t> </a:t>
            </a:r>
            <a:r>
              <a:rPr lang="en-GB" sz="12800" baseline="30000" dirty="0">
                <a:latin typeface="Lato Light"/>
                <a:cs typeface="Lato Light"/>
              </a:rPr>
              <a:t>(4)</a:t>
            </a:r>
          </a:p>
          <a:p>
            <a:pPr marL="536575" indent="-536575" algn="l">
              <a:lnSpc>
                <a:spcPct val="12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12800" dirty="0">
                <a:latin typeface="Lato Light"/>
                <a:cs typeface="Lato Light"/>
              </a:rPr>
              <a:t>Ovarian cancer; 10 year survival is </a:t>
            </a:r>
            <a:r>
              <a:rPr lang="en-GB" sz="12800" b="1" dirty="0">
                <a:solidFill>
                  <a:srgbClr val="094523"/>
                </a:solidFill>
                <a:latin typeface="Lato Black"/>
                <a:cs typeface="Lato Black"/>
              </a:rPr>
              <a:t>35%</a:t>
            </a:r>
            <a:r>
              <a:rPr lang="en-GB" sz="128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12800" baseline="30000" dirty="0">
                <a:latin typeface="Lato Light"/>
                <a:cs typeface="Lato Light"/>
              </a:rPr>
              <a:t>(5)</a:t>
            </a:r>
          </a:p>
          <a:p>
            <a:pPr marL="536575" indent="-536575" algn="l">
              <a:lnSpc>
                <a:spcPct val="12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12800" dirty="0">
                <a:latin typeface="Lato Light"/>
                <a:cs typeface="Lato Light"/>
              </a:rPr>
              <a:t>Oesophageal cancer; 10 year survival is </a:t>
            </a:r>
            <a:r>
              <a:rPr lang="en-GB" sz="12800" b="1" dirty="0">
                <a:solidFill>
                  <a:srgbClr val="094523"/>
                </a:solidFill>
                <a:latin typeface="Lato Black"/>
                <a:cs typeface="Lato Black"/>
              </a:rPr>
              <a:t>12%</a:t>
            </a:r>
            <a:r>
              <a:rPr lang="en-GB" sz="128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GB" sz="12800" baseline="30000" dirty="0">
                <a:latin typeface="Lato Light"/>
                <a:cs typeface="Lato Light"/>
              </a:rPr>
              <a:t>(6)</a:t>
            </a:r>
          </a:p>
          <a:p>
            <a:pPr marL="536575" indent="-536575" algn="l">
              <a:lnSpc>
                <a:spcPct val="12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12800" dirty="0">
                <a:latin typeface="Lato Light"/>
                <a:cs typeface="Lato Light"/>
              </a:rPr>
              <a:t>Pancreatic; less than </a:t>
            </a:r>
            <a:r>
              <a:rPr lang="en-GB" sz="12800" b="1" dirty="0">
                <a:solidFill>
                  <a:srgbClr val="094523"/>
                </a:solidFill>
                <a:latin typeface="Lato Black"/>
                <a:cs typeface="Lato Black"/>
              </a:rPr>
              <a:t>1%</a:t>
            </a:r>
            <a:r>
              <a:rPr lang="en-GB" sz="12800" dirty="0">
                <a:latin typeface="Lato Light"/>
                <a:cs typeface="Lato Light"/>
              </a:rPr>
              <a:t> survive pancreatic cancer for 10 years or more </a:t>
            </a:r>
            <a:r>
              <a:rPr lang="en-GB" sz="12800" baseline="30000" dirty="0">
                <a:latin typeface="Lato Light"/>
                <a:cs typeface="Lato Light"/>
              </a:rPr>
              <a:t>(7)</a:t>
            </a:r>
          </a:p>
          <a:p>
            <a:pPr algn="l">
              <a:lnSpc>
                <a:spcPct val="120000"/>
              </a:lnSpc>
            </a:pPr>
            <a:endParaRPr lang="en-GB" sz="12800" dirty="0"/>
          </a:p>
          <a:p>
            <a:pPr algn="l"/>
            <a:endParaRPr lang="en-GB" sz="9600" dirty="0"/>
          </a:p>
          <a:p>
            <a:pPr algn="l"/>
            <a:endParaRPr lang="en-GB" sz="6200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4EE74-77D0-4B0E-AF8E-E785FBE2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Improved survival and function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16061D-0800-488B-8CE8-B1F2D5FFA2E4}"/>
              </a:ext>
            </a:extLst>
          </p:cNvPr>
          <p:cNvSpPr txBox="1">
            <a:spLocks/>
          </p:cNvSpPr>
          <p:nvPr/>
        </p:nvSpPr>
        <p:spPr>
          <a:xfrm>
            <a:off x="609600" y="1619734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Breast cancer survival in the UK has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doubled</a:t>
            </a:r>
            <a:r>
              <a:rPr lang="en-GB" sz="3200" b="1" dirty="0">
                <a:latin typeface="Lato Light"/>
                <a:cs typeface="Lato Light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in the last 40 years; 40% to 78% </a:t>
            </a:r>
            <a:r>
              <a:rPr lang="en-GB" sz="3200" baseline="30000" dirty="0">
                <a:latin typeface="Lato Light"/>
                <a:cs typeface="Lato Light"/>
              </a:rPr>
              <a:t>(8)</a:t>
            </a:r>
          </a:p>
          <a:p>
            <a:pPr marL="457200" indent="-457200" algn="l">
              <a:lnSpc>
                <a:spcPct val="11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Bowel cancer and ovarian cancer survival has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doubled</a:t>
            </a:r>
            <a:r>
              <a:rPr lang="en-GB" sz="3200" dirty="0">
                <a:latin typeface="Lato Light"/>
                <a:cs typeface="Lato Light"/>
              </a:rPr>
              <a:t> in the last 40 years (22-57% and 18-35%) </a:t>
            </a:r>
            <a:r>
              <a:rPr lang="en-GB" sz="3200" baseline="30000" dirty="0">
                <a:latin typeface="Lato Light"/>
                <a:cs typeface="Lato Light"/>
              </a:rPr>
              <a:t>(9,10)</a:t>
            </a:r>
          </a:p>
          <a:p>
            <a:pPr marL="457200" indent="-457200" algn="l">
              <a:lnSpc>
                <a:spcPct val="110000"/>
              </a:lnSpc>
              <a:buClr>
                <a:srgbClr val="094523"/>
              </a:buClr>
              <a:buFont typeface="Arial"/>
              <a:buChar char="•"/>
            </a:pPr>
            <a:r>
              <a:rPr lang="en-GB" sz="3200" dirty="0">
                <a:latin typeface="Lato Light"/>
                <a:cs typeface="Lato Light"/>
              </a:rPr>
              <a:t>Pancreatic cancer survival in the UK has </a:t>
            </a:r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not changed</a:t>
            </a:r>
            <a:r>
              <a:rPr lang="en-GB" sz="3200" dirty="0">
                <a:solidFill>
                  <a:srgbClr val="094523"/>
                </a:solidFill>
                <a:latin typeface="Lato Black"/>
                <a:cs typeface="Lato Black"/>
              </a:rPr>
              <a:t> </a:t>
            </a:r>
            <a:r>
              <a:rPr lang="en-GB" sz="3200" dirty="0">
                <a:latin typeface="Lato Light"/>
                <a:cs typeface="Lato Light"/>
              </a:rPr>
              <a:t>in the last 40 years </a:t>
            </a:r>
            <a:r>
              <a:rPr lang="en-GB" sz="3200" baseline="30000" dirty="0">
                <a:latin typeface="Lato Light"/>
                <a:cs typeface="Lato Light"/>
              </a:rPr>
              <a:t>(11)</a:t>
            </a:r>
          </a:p>
          <a:p>
            <a:pPr algn="l">
              <a:lnSpc>
                <a:spcPct val="110000"/>
              </a:lnSpc>
            </a:pPr>
            <a:endParaRPr lang="en-GB" dirty="0">
              <a:latin typeface="Lato Light"/>
              <a:cs typeface="Lato Light"/>
            </a:endParaRPr>
          </a:p>
          <a:p>
            <a:pPr algn="l">
              <a:lnSpc>
                <a:spcPct val="110000"/>
              </a:lnSpc>
            </a:pPr>
            <a:endParaRPr lang="en-GB" sz="1300" dirty="0">
              <a:latin typeface="Lato Light"/>
              <a:cs typeface="Lato Light"/>
            </a:endParaRPr>
          </a:p>
          <a:p>
            <a:pPr algn="l">
              <a:lnSpc>
                <a:spcPct val="110000"/>
              </a:lnSpc>
            </a:pPr>
            <a:endParaRPr lang="en-GB" sz="1300" dirty="0">
              <a:latin typeface="Lato Light"/>
              <a:cs typeface="Lato Light"/>
            </a:endParaRPr>
          </a:p>
          <a:p>
            <a:pPr algn="l">
              <a:lnSpc>
                <a:spcPct val="110000"/>
              </a:lnSpc>
            </a:pPr>
            <a:endParaRPr lang="en-GB" dirty="0">
              <a:latin typeface="Lato Light"/>
              <a:cs typeface="Lato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03F1B-D2DF-486D-A7DE-BEE2A56B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2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994" y="80294"/>
            <a:ext cx="6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4523"/>
                </a:solidFill>
                <a:latin typeface="Lato Black"/>
                <a:cs typeface="Lato Black"/>
              </a:rPr>
              <a:t>How does cancer affect people?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" y="614065"/>
            <a:ext cx="6912000" cy="0"/>
          </a:xfrm>
          <a:prstGeom prst="line">
            <a:avLst/>
          </a:prstGeom>
          <a:ln w="15875">
            <a:solidFill>
              <a:srgbClr val="A392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D05596-0BA8-439B-927B-A8D121745819}"/>
              </a:ext>
            </a:extLst>
          </p:cNvPr>
          <p:cNvSpPr txBox="1">
            <a:spLocks/>
          </p:cNvSpPr>
          <p:nvPr/>
        </p:nvSpPr>
        <p:spPr>
          <a:xfrm>
            <a:off x="739423" y="1147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Direct effects of tumour invasion;</a:t>
            </a: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Superior vena cava obstruction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Spinal cord compression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Invasion into structures causing bleeding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Raised intracranial pressure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Pericardial effusion and cardiac tamponade</a:t>
            </a:r>
          </a:p>
          <a:p>
            <a:pPr algn="l"/>
            <a:endParaRPr lang="en-GB" sz="3000" dirty="0">
              <a:solidFill>
                <a:srgbClr val="094523"/>
              </a:solidFill>
              <a:latin typeface="Lato Black"/>
              <a:cs typeface="Lato Black"/>
            </a:endParaRPr>
          </a:p>
          <a:p>
            <a:pPr algn="l"/>
            <a:r>
              <a:rPr lang="en-GB" sz="3000" b="1" dirty="0">
                <a:solidFill>
                  <a:srgbClr val="094523"/>
                </a:solidFill>
                <a:latin typeface="Lato Black"/>
                <a:cs typeface="Lato Black"/>
              </a:rPr>
              <a:t>Systemic effects of tumour progression; 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Fatigue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Loss of appetite</a:t>
            </a:r>
          </a:p>
          <a:p>
            <a:pPr marL="800100" lvl="1" indent="-342900" algn="l">
              <a:buClr>
                <a:srgbClr val="094523"/>
              </a:buClr>
              <a:buFont typeface="Arial"/>
              <a:buChar char="•"/>
            </a:pPr>
            <a:r>
              <a:rPr lang="en-GB" sz="3000" dirty="0">
                <a:latin typeface="Lato Light"/>
                <a:cs typeface="Lato Light"/>
              </a:rPr>
              <a:t>Weight loss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01044-8F56-4D9F-8B6E-4C3874E9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CE9D-0119-4C61-9678-FA9C960E4F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23513</TotalTime>
  <Words>3280</Words>
  <Application>Microsoft Office PowerPoint</Application>
  <PresentationFormat>Widescreen</PresentationFormat>
  <Paragraphs>405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Lato Black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they worked at Sea? Hypothetical case </vt:lpstr>
      <vt:lpstr>PowerPoint Presentation</vt:lpstr>
      <vt:lpstr>PowerPoint Presentation</vt:lpstr>
      <vt:lpstr>PowerPoint Presentation</vt:lpstr>
      <vt:lpstr>PowerPoint Presentation</vt:lpstr>
      <vt:lpstr>Neutropenic Sepsis</vt:lpstr>
      <vt:lpstr>PowerPoint Presentation</vt:lpstr>
      <vt:lpstr>PowerPoint Presentation</vt:lpstr>
      <vt:lpstr>PowerPoint Presentation</vt:lpstr>
      <vt:lpstr>What about Seafarers?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LouLou</dc:creator>
  <cp:lastModifiedBy>LouLou</cp:lastModifiedBy>
  <cp:revision>422</cp:revision>
  <dcterms:created xsi:type="dcterms:W3CDTF">2018-02-19T16:53:55Z</dcterms:created>
  <dcterms:modified xsi:type="dcterms:W3CDTF">2018-12-05T19:35:07Z</dcterms:modified>
</cp:coreProperties>
</file>