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xlsm" ContentType="application/vnd.ms-excel.sheet.macroEnabled.12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940" r:id="rId2"/>
    <p:sldId id="270" r:id="rId3"/>
    <p:sldId id="257" r:id="rId4"/>
    <p:sldId id="262" r:id="rId5"/>
    <p:sldId id="941" r:id="rId6"/>
    <p:sldId id="260" r:id="rId7"/>
    <p:sldId id="281" r:id="rId8"/>
    <p:sldId id="867" r:id="rId9"/>
    <p:sldId id="282" r:id="rId10"/>
    <p:sldId id="283" r:id="rId11"/>
    <p:sldId id="284" r:id="rId12"/>
    <p:sldId id="942" r:id="rId13"/>
    <p:sldId id="936" r:id="rId14"/>
    <p:sldId id="259" r:id="rId15"/>
    <p:sldId id="931" r:id="rId16"/>
    <p:sldId id="292" r:id="rId17"/>
    <p:sldId id="293" r:id="rId18"/>
    <p:sldId id="294" r:id="rId19"/>
    <p:sldId id="273" r:id="rId20"/>
    <p:sldId id="274" r:id="rId21"/>
    <p:sldId id="290" r:id="rId22"/>
    <p:sldId id="267" r:id="rId23"/>
    <p:sldId id="926" r:id="rId24"/>
    <p:sldId id="928" r:id="rId25"/>
    <p:sldId id="937" r:id="rId26"/>
    <p:sldId id="93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08"/>
    <p:restoredTop sz="94622"/>
  </p:normalViewPr>
  <p:slideViewPr>
    <p:cSldViewPr snapToGrid="0" snapToObjects="1">
      <p:cViewPr varScale="1">
        <p:scale>
          <a:sx n="80" d="100"/>
          <a:sy n="80" d="100"/>
        </p:scale>
        <p:origin x="6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1.xlsm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2153209109731"/>
          <c:y val="0.0557377049180328"/>
          <c:w val="0.863354037267081"/>
          <c:h val="0.58688524590163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99FF"/>
            </a:solidFill>
            <a:ln w="1745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Sheet1!$C$5:$C$18</c:f>
              <c:strCache>
                <c:ptCount val="14"/>
                <c:pt idx="0">
                  <c:v>Mood disorders</c:v>
                </c:pt>
                <c:pt idx="1">
                  <c:v>Drug abuse/dependency</c:v>
                </c:pt>
                <c:pt idx="2">
                  <c:v>Anxiety disorders</c:v>
                </c:pt>
                <c:pt idx="3">
                  <c:v>Antisocial PD</c:v>
                </c:pt>
                <c:pt idx="4">
                  <c:v>Borderline PD</c:v>
                </c:pt>
                <c:pt idx="6">
                  <c:v>Mood symptoms</c:v>
                </c:pt>
                <c:pt idx="7">
                  <c:v>Anger outbursts</c:v>
                </c:pt>
                <c:pt idx="8">
                  <c:v>Sensation seeking</c:v>
                </c:pt>
                <c:pt idx="9">
                  <c:v>Dusrupted sleep patterns</c:v>
                </c:pt>
                <c:pt idx="10">
                  <c:v>Depressive complaints</c:v>
                </c:pt>
                <c:pt idx="11">
                  <c:v>Anxiety</c:v>
                </c:pt>
                <c:pt idx="12">
                  <c:v>Aggression</c:v>
                </c:pt>
                <c:pt idx="13">
                  <c:v>Hypersensitivity to noise</c:v>
                </c:pt>
              </c:strCache>
            </c:strRef>
          </c:cat>
          <c:val>
            <c:numRef>
              <c:f>Sheet1!$D$5:$D$18</c:f>
              <c:numCache>
                <c:formatCode>General</c:formatCode>
                <c:ptCount val="14"/>
                <c:pt idx="0">
                  <c:v>41.0</c:v>
                </c:pt>
                <c:pt idx="1">
                  <c:v>34.0</c:v>
                </c:pt>
                <c:pt idx="2">
                  <c:v>25.0</c:v>
                </c:pt>
                <c:pt idx="3">
                  <c:v>17.0</c:v>
                </c:pt>
                <c:pt idx="4">
                  <c:v>11.0</c:v>
                </c:pt>
                <c:pt idx="6">
                  <c:v>95.0</c:v>
                </c:pt>
                <c:pt idx="7">
                  <c:v>85.0</c:v>
                </c:pt>
                <c:pt idx="8">
                  <c:v>82.0</c:v>
                </c:pt>
                <c:pt idx="9">
                  <c:v>68.0</c:v>
                </c:pt>
                <c:pt idx="10">
                  <c:v>60.0</c:v>
                </c:pt>
                <c:pt idx="11">
                  <c:v>62.0</c:v>
                </c:pt>
                <c:pt idx="12">
                  <c:v>56.0</c:v>
                </c:pt>
                <c:pt idx="13">
                  <c:v>50.0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46A-F641-AEF3-0F8952E8D6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34558288"/>
        <c:axId val="634544416"/>
      </c:barChart>
      <c:catAx>
        <c:axId val="634558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4363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3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5444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34544416"/>
        <c:scaling>
          <c:orientation val="minMax"/>
        </c:scaling>
        <c:delete val="0"/>
        <c:axPos val="l"/>
        <c:majorGridlines>
          <c:spPr>
            <a:ln w="436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436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30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34558288"/>
        <c:crosses val="autoZero"/>
        <c:crossBetween val="between"/>
      </c:valAx>
      <c:spPr>
        <a:solidFill>
          <a:srgbClr val="C0C0C0"/>
        </a:solidFill>
        <a:ln w="17450">
          <a:solidFill>
            <a:srgbClr val="808080"/>
          </a:solidFill>
          <a:prstDash val="solid"/>
        </a:ln>
      </c:spPr>
    </c:plotArea>
    <c:plotVisOnly val="1"/>
    <c:dispBlanksAs val="gap"/>
    <c:showDLblsOverMax val="0"/>
  </c:chart>
  <c:spPr>
    <a:solidFill>
      <a:srgbClr val="FFFFFF"/>
    </a:solidFill>
    <a:ln w="4363">
      <a:solidFill>
        <a:srgbClr val="000000"/>
      </a:solidFill>
      <a:prstDash val="solid"/>
    </a:ln>
  </c:spPr>
  <c:txPr>
    <a:bodyPr/>
    <a:lstStyle/>
    <a:p>
      <a:pPr>
        <a:defRPr sz="130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FD401F-E337-4365-991E-1B084E0AC221}" type="doc">
      <dgm:prSet loTypeId="urn:microsoft.com/office/officeart/2005/8/layout/pyramid4" loCatId="pyramid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939709C-E868-403A-A6C4-6E79A31F33C3}">
      <dgm:prSet phldrT="[Text]" custT="1"/>
      <dgm:spPr/>
      <dgm:t>
        <a:bodyPr/>
        <a:lstStyle/>
        <a:p>
          <a:endParaRPr lang="en-GB" sz="4000" dirty="0"/>
        </a:p>
      </dgm:t>
    </dgm:pt>
    <dgm:pt modelId="{C255EB3D-CB0C-4FEE-BEA0-EC2713C6A072}" type="parTrans" cxnId="{AB6936BA-3C31-4A5F-96CF-3787EE4F2750}">
      <dgm:prSet/>
      <dgm:spPr/>
      <dgm:t>
        <a:bodyPr/>
        <a:lstStyle/>
        <a:p>
          <a:endParaRPr lang="en-GB"/>
        </a:p>
      </dgm:t>
    </dgm:pt>
    <dgm:pt modelId="{29EAEE01-BE9A-42E8-AE11-2108805833C8}" type="sibTrans" cxnId="{AB6936BA-3C31-4A5F-96CF-3787EE4F2750}">
      <dgm:prSet/>
      <dgm:spPr/>
      <dgm:t>
        <a:bodyPr/>
        <a:lstStyle/>
        <a:p>
          <a:endParaRPr lang="en-GB"/>
        </a:p>
      </dgm:t>
    </dgm:pt>
    <dgm:pt modelId="{A5C988C1-CEE6-46C9-AC48-B5EE0A053C2D}">
      <dgm:prSet phldrT="[Text]"/>
      <dgm:spPr/>
      <dgm:t>
        <a:bodyPr/>
        <a:lstStyle/>
        <a:p>
          <a:endParaRPr lang="en-GB" dirty="0"/>
        </a:p>
      </dgm:t>
    </dgm:pt>
    <dgm:pt modelId="{9F36356C-2142-4B02-8FEF-639B33153C0A}" type="parTrans" cxnId="{59C04C7C-D767-448C-B356-3285C04104F8}">
      <dgm:prSet/>
      <dgm:spPr/>
      <dgm:t>
        <a:bodyPr/>
        <a:lstStyle/>
        <a:p>
          <a:endParaRPr lang="en-GB"/>
        </a:p>
      </dgm:t>
    </dgm:pt>
    <dgm:pt modelId="{49F37262-685A-4A29-B41F-A0C836C7C178}" type="sibTrans" cxnId="{59C04C7C-D767-448C-B356-3285C04104F8}">
      <dgm:prSet/>
      <dgm:spPr/>
      <dgm:t>
        <a:bodyPr/>
        <a:lstStyle/>
        <a:p>
          <a:endParaRPr lang="en-GB"/>
        </a:p>
      </dgm:t>
    </dgm:pt>
    <dgm:pt modelId="{47FD88B8-9161-484B-9010-D8088C36D9C1}" type="pres">
      <dgm:prSet presAssocID="{7FFD401F-E337-4365-991E-1B084E0AC221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5403E1C4-189D-451D-82F5-020A89FA4852}" type="pres">
      <dgm:prSet presAssocID="{7FFD401F-E337-4365-991E-1B084E0AC221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CEBB409-8940-4711-BF50-A27E85BA3668}" type="pres">
      <dgm:prSet presAssocID="{7FFD401F-E337-4365-991E-1B084E0AC221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657AF56-F065-4B14-81C5-C9D9CB74790E}" type="pres">
      <dgm:prSet presAssocID="{7FFD401F-E337-4365-991E-1B084E0AC221}" presName="triangle3" presStyleLbl="node1" presStyleIdx="2" presStyleCnt="4">
        <dgm:presLayoutVars>
          <dgm:bulletEnabled val="1"/>
        </dgm:presLayoutVars>
      </dgm:prSet>
      <dgm:spPr/>
    </dgm:pt>
    <dgm:pt modelId="{5E608818-FB5C-4135-A79C-7AE2861ADFFD}" type="pres">
      <dgm:prSet presAssocID="{7FFD401F-E337-4365-991E-1B084E0AC221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873B66DD-1EA5-4ED5-A5ED-EE95711D6EB2}" type="presOf" srcId="{5939709C-E868-403A-A6C4-6E79A31F33C3}" destId="{5403E1C4-189D-451D-82F5-020A89FA4852}" srcOrd="0" destOrd="0" presId="urn:microsoft.com/office/officeart/2005/8/layout/pyramid4"/>
    <dgm:cxn modelId="{59C04C7C-D767-448C-B356-3285C04104F8}" srcId="{7FFD401F-E337-4365-991E-1B084E0AC221}" destId="{A5C988C1-CEE6-46C9-AC48-B5EE0A053C2D}" srcOrd="1" destOrd="0" parTransId="{9F36356C-2142-4B02-8FEF-639B33153C0A}" sibTransId="{49F37262-685A-4A29-B41F-A0C836C7C178}"/>
    <dgm:cxn modelId="{552800E8-AC30-4018-81BC-C77411EFCE7C}" type="presOf" srcId="{7FFD401F-E337-4365-991E-1B084E0AC221}" destId="{47FD88B8-9161-484B-9010-D8088C36D9C1}" srcOrd="0" destOrd="0" presId="urn:microsoft.com/office/officeart/2005/8/layout/pyramid4"/>
    <dgm:cxn modelId="{4E2A98AD-3DAD-46A7-B1F2-42F8112EA91F}" type="presOf" srcId="{A5C988C1-CEE6-46C9-AC48-B5EE0A053C2D}" destId="{BCEBB409-8940-4711-BF50-A27E85BA3668}" srcOrd="0" destOrd="0" presId="urn:microsoft.com/office/officeart/2005/8/layout/pyramid4"/>
    <dgm:cxn modelId="{AB6936BA-3C31-4A5F-96CF-3787EE4F2750}" srcId="{7FFD401F-E337-4365-991E-1B084E0AC221}" destId="{5939709C-E868-403A-A6C4-6E79A31F33C3}" srcOrd="0" destOrd="0" parTransId="{C255EB3D-CB0C-4FEE-BEA0-EC2713C6A072}" sibTransId="{29EAEE01-BE9A-42E8-AE11-2108805833C8}"/>
    <dgm:cxn modelId="{376A165C-978A-493E-BBC2-3CA58658D625}" type="presParOf" srcId="{47FD88B8-9161-484B-9010-D8088C36D9C1}" destId="{5403E1C4-189D-451D-82F5-020A89FA4852}" srcOrd="0" destOrd="0" presId="urn:microsoft.com/office/officeart/2005/8/layout/pyramid4"/>
    <dgm:cxn modelId="{9D48E183-30D7-4FFD-A6C4-C817E768EC4E}" type="presParOf" srcId="{47FD88B8-9161-484B-9010-D8088C36D9C1}" destId="{BCEBB409-8940-4711-BF50-A27E85BA3668}" srcOrd="1" destOrd="0" presId="urn:microsoft.com/office/officeart/2005/8/layout/pyramid4"/>
    <dgm:cxn modelId="{DC9A0565-105F-4ED0-99CC-EB39B8BCA174}" type="presParOf" srcId="{47FD88B8-9161-484B-9010-D8088C36D9C1}" destId="{A657AF56-F065-4B14-81C5-C9D9CB74790E}" srcOrd="2" destOrd="0" presId="urn:microsoft.com/office/officeart/2005/8/layout/pyramid4"/>
    <dgm:cxn modelId="{24BE0756-65A7-4406-9735-F1C4DD16027F}" type="presParOf" srcId="{47FD88B8-9161-484B-9010-D8088C36D9C1}" destId="{5E608818-FB5C-4135-A79C-7AE2861ADFF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03E1C4-189D-451D-82F5-020A89FA4852}">
      <dsp:nvSpPr>
        <dsp:cNvPr id="0" name=""/>
        <dsp:cNvSpPr/>
      </dsp:nvSpPr>
      <dsp:spPr>
        <a:xfrm>
          <a:off x="4340741" y="0"/>
          <a:ext cx="3333306" cy="3333306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4000" kern="1200" dirty="0"/>
        </a:p>
      </dsp:txBody>
      <dsp:txXfrm>
        <a:off x="5174068" y="1666653"/>
        <a:ext cx="1666653" cy="1666653"/>
      </dsp:txXfrm>
    </dsp:sp>
    <dsp:sp modelId="{BCEBB409-8940-4711-BF50-A27E85BA3668}">
      <dsp:nvSpPr>
        <dsp:cNvPr id="0" name=""/>
        <dsp:cNvSpPr/>
      </dsp:nvSpPr>
      <dsp:spPr>
        <a:xfrm>
          <a:off x="2674088" y="3333306"/>
          <a:ext cx="3333306" cy="3333306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500" kern="1200" dirty="0"/>
        </a:p>
      </dsp:txBody>
      <dsp:txXfrm>
        <a:off x="3507415" y="4999959"/>
        <a:ext cx="1666653" cy="1666653"/>
      </dsp:txXfrm>
    </dsp:sp>
    <dsp:sp modelId="{A657AF56-F065-4B14-81C5-C9D9CB74790E}">
      <dsp:nvSpPr>
        <dsp:cNvPr id="0" name=""/>
        <dsp:cNvSpPr/>
      </dsp:nvSpPr>
      <dsp:spPr>
        <a:xfrm rot="10800000">
          <a:off x="4340741" y="3333306"/>
          <a:ext cx="3333306" cy="3333306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08818-FB5C-4135-A79C-7AE2861ADFFD}">
      <dsp:nvSpPr>
        <dsp:cNvPr id="0" name=""/>
        <dsp:cNvSpPr/>
      </dsp:nvSpPr>
      <dsp:spPr>
        <a:xfrm>
          <a:off x="6007395" y="3333306"/>
          <a:ext cx="3333306" cy="3333306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4D643-C98D-334A-B8CA-2A2599A8724D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6B1F52-6290-2847-AF4F-C56808623E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145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fld id="{5DC3D738-D387-4464-B1FE-03DFE4AA7D6B}" type="slidenum">
              <a:rPr lang="en-GB" altLang="en-US" sz="1200"/>
              <a:pPr eaLnBrk="1" hangingPunct="1"/>
              <a:t>13</a:t>
            </a:fld>
            <a:endParaRPr lang="en-GB" altLang="en-US" sz="1200"/>
          </a:p>
        </p:txBody>
      </p:sp>
    </p:spTree>
    <p:extLst>
      <p:ext uri="{BB962C8B-B14F-4D97-AF65-F5344CB8AC3E}">
        <p14:creationId xmlns:p14="http://schemas.microsoft.com/office/powerpoint/2010/main" val="3864426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8C94A7-2290-C84C-BA97-446C9C2254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4FD3C85-28DB-F245-9652-1E206087E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9C5957F-C6FE-824B-8487-3290FD77C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73850F-CA22-584C-BD5D-3E414359A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BE90B7B-D9A7-D449-8993-7F7A2130B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36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C00DD9-F508-6F49-89EF-027C5903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39D3E0A-F2BF-184B-B066-CF5AA1E917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78220A8-B8AE-A249-84E0-FCE041AD5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8B445C7-1FDC-BF47-B3EC-61B613A58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91CEB7-CE1F-7F47-8F7D-1E3EA51B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966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A0BB98B-6407-754E-BA74-67070E3D0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C1C2425-4CF8-E84E-9B0D-61307E1CA7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607D1EE-9876-364F-A748-4DC3A6BC0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AAB9687-AED6-9A49-9B0E-05C74CFFB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D0BE779-01CA-9245-B779-FDA6F59AC2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826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FF99B-A5BB-41BF-863E-31471A1E3927}" type="datetimeFigureOut">
              <a:rPr lang="en-GB" smtClean="0"/>
              <a:t>08/11/2018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256DBA-1165-493B-95A0-16A5B50482F1}" type="slidenum">
              <a:rPr lang="en-GB" smtClean="0"/>
              <a:t>‹#›</a:t>
            </a:fld>
            <a:endParaRPr lang="en-GB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719667" y="1916114"/>
            <a:ext cx="10847917" cy="4321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2074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574EA5-70F0-0D44-975D-C5B652956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C1D90D-FDFB-8D4B-95D2-5D15CF7CB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73F872-7EEC-3747-B2E2-EA58DA9D4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3CF170-E70A-C846-BD37-B2B6EAB34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D75DEB8-C035-A841-A6A1-D5F6A7F9F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610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43E67F-0B67-8447-AA8B-9C0D2DAEA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CBEAA7-BCE7-424C-B03C-77119AB71B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2A1469-46E3-7148-B236-E4505EEC8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51E46A-CA01-FA4D-8686-26BF0AB2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93C3A3-636B-6F46-923C-851930860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49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419303-99C1-C54C-B674-95A6102D8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3B697FE-D64E-C64B-8C06-496C2ABCAE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5B09085-6FCC-1B47-9F8A-54E2B93DB8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3BEB724-2E60-CB40-B144-9E5E986EC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EE2A21-A024-EC42-A7CB-FF448E287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FF71253-7788-714F-8393-3B1242573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87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AD9317-C69A-3F43-8A32-99099CBE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A717CF-E569-0046-8E58-94D8C818D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B142D17-8EC3-6745-A66B-A86D88D6A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0310E6E1-5C9E-5C4A-948F-520FB19C70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8B5FC71-A282-5A42-A644-FC2486D1A9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ADF0A6A-3B65-3748-896F-1FEF262F2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A62AD1E-48C8-2D4E-8EED-4BDE9AA8A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2E39A18-5334-6C4C-A6C4-2BD5B7C24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88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1A4D0-40A5-D04C-AF13-D0FFCD8AB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0AE0060-4C8B-EC47-8AB8-024682189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71397EF-FA1E-5A4B-80B1-72D0F7B2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96A16A4-DD2E-3645-A4DE-557E3DF6B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8F2CCB1-0FC2-3046-A44D-7FBFD04CD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1192C79-47EB-9243-85F1-6729A41A6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4B69E4D-2FB0-824A-A43F-403ED2967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63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12C968-2271-624E-A0AF-3CC768FDE0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892B2C-8BCE-FB4C-9DF8-3290A93B0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8E0C9D-90D5-3546-8D95-6D3E238C7E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04EFA1D-A032-BD4B-B478-46E3BEB0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FF137C-9A54-AE40-B7E7-847AEDBD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C351E8-C04D-9F46-91EF-16573CD39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522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3C403D-7B86-5940-B2D1-6FEEA1D7B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B67C8E-947C-6746-8C36-435962753B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D314157-BDCD-CB43-B95A-732A841807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E9E5E1-909D-5E45-A83B-0A4A7428A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17E8313-37B2-E947-8708-DC515926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269708-DF2B-4C42-990E-2EC60DEA7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5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73854FE-E9F6-1947-9880-D3552D715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554AB80-DFE9-8B4E-9DBC-E91B6C8637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FFD8694-F0FA-A84A-A14E-3D866C3D5E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19920-435B-854E-AB1E-EC91FD3A1122}" type="datetimeFigureOut">
              <a:rPr lang="en-US" smtClean="0"/>
              <a:t>11/8/18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43CF85-8957-FF4E-B33F-DB282A5583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22490DD-3632-494B-B84D-FCAD7A81AA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D24BE-FE48-2F4C-8A85-71E1FC67AA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36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chart" Target="../charts/char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Behavioural.tif">
            <a:extLst>
              <a:ext uri="{FF2B5EF4-FFF2-40B4-BE49-F238E27FC236}">
                <a16:creationId xmlns:a16="http://schemas.microsoft.com/office/drawing/2014/main" xmlns="" id="{3AD26ED1-6108-004B-AC7E-7904F93E3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32"/>
            <a:ext cx="10913165" cy="684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342D51FC-75A1-CE46-81D9-10E5A9EBD4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4158714"/>
            <a:ext cx="9144000" cy="1655762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Dr. Michael Craig </a:t>
            </a:r>
            <a:r>
              <a:rPr lang="en-US" sz="1600" b="1" dirty="0"/>
              <a:t>PhD FRCOG </a:t>
            </a:r>
            <a:r>
              <a:rPr lang="en-US" sz="1600" b="1" dirty="0" err="1"/>
              <a:t>FRCPsych</a:t>
            </a:r>
            <a:endParaRPr lang="en-US" sz="1600" b="1" dirty="0"/>
          </a:p>
          <a:p>
            <a:r>
              <a:rPr lang="en-US" dirty="0"/>
              <a:t>Clinical Lead National Autism Unit, SLAM NHS Foundation Trust</a:t>
            </a:r>
          </a:p>
          <a:p>
            <a:r>
              <a:rPr lang="en-US" dirty="0"/>
              <a:t>Reader in Neurodevelopmental Psychiatry, </a:t>
            </a:r>
            <a:r>
              <a:rPr lang="en-US" dirty="0" err="1"/>
              <a:t>IoPPN</a:t>
            </a:r>
            <a:r>
              <a:rPr lang="en-US" dirty="0"/>
              <a:t>, Kings College London</a:t>
            </a:r>
          </a:p>
          <a:p>
            <a:r>
              <a:rPr lang="en-US" dirty="0"/>
              <a:t>Pinero House, 115A Harley Street, London </a:t>
            </a:r>
          </a:p>
          <a:p>
            <a:r>
              <a:rPr lang="en-US" i="1" dirty="0"/>
              <a:t>E: </a:t>
            </a:r>
            <a:r>
              <a:rPr lang="en-US" i="1" dirty="0" err="1"/>
              <a:t>mc@craigclinic.com</a:t>
            </a:r>
            <a:endParaRPr lang="en-US" i="1" dirty="0"/>
          </a:p>
          <a:p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1F63F433-144B-FC40-8DB6-F146E3E1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980" y="1505486"/>
            <a:ext cx="12842929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chemeClr val="accent1"/>
                </a:solidFill>
              </a:rPr>
              <a:t>ADHD and Autism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&amp; Their Effect on Fitness to Work </a:t>
            </a:r>
            <a:br>
              <a:rPr lang="en-GB" b="1" dirty="0">
                <a:solidFill>
                  <a:schemeClr val="accent1"/>
                </a:solidFill>
              </a:rPr>
            </a:br>
            <a:r>
              <a:rPr lang="en-GB" b="1" dirty="0">
                <a:solidFill>
                  <a:schemeClr val="accent1"/>
                </a:solidFill>
              </a:rPr>
              <a:t>at Sea </a:t>
            </a:r>
            <a:endParaRPr lang="en-US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1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Autism Clinical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A72E-27D5-40E4-916B-C31C6EB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161"/>
            <a:ext cx="10515600" cy="502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2. Communication Deficits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Limited social chat/two-way conversation</a:t>
            </a:r>
          </a:p>
          <a:p>
            <a:pPr marL="0" indent="0">
              <a:buNone/>
            </a:pPr>
            <a:r>
              <a:rPr lang="en-GB" i="1" dirty="0"/>
              <a:t>Language delay without non-verbal compensation</a:t>
            </a:r>
          </a:p>
          <a:p>
            <a:pPr marL="0" indent="0">
              <a:buNone/>
            </a:pPr>
            <a:r>
              <a:rPr lang="en-GB" i="1" dirty="0"/>
              <a:t>Stereotyped, repetitive use of language</a:t>
            </a:r>
          </a:p>
          <a:p>
            <a:pPr marL="0" indent="0">
              <a:buNone/>
            </a:pPr>
            <a:r>
              <a:rPr lang="en-GB" i="1" dirty="0"/>
              <a:t>Reduced social and imaginative play</a:t>
            </a:r>
          </a:p>
        </p:txBody>
      </p:sp>
    </p:spTree>
    <p:extLst>
      <p:ext uri="{BB962C8B-B14F-4D97-AF65-F5344CB8AC3E}">
        <p14:creationId xmlns:p14="http://schemas.microsoft.com/office/powerpoint/2010/main" val="167178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Autism Clinical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A72E-27D5-40E4-916B-C31C6EB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161"/>
            <a:ext cx="10515600" cy="502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3. Restricted Repetitive Interests/Behaviour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Difficulties with Change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Rituals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/ Compulsions </a:t>
            </a:r>
          </a:p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Sensory sensitivities /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interests 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i="1" dirty="0">
                <a:latin typeface="Arial" panose="020B0604020202020204" pitchFamily="34" charset="0"/>
                <a:cs typeface="Arial" panose="020B0604020202020204" pitchFamily="34" charset="0"/>
              </a:rPr>
              <a:t>Circumscribed Interests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Unusual Preoccupations</a:t>
            </a:r>
          </a:p>
          <a:p>
            <a:pPr marL="0" indent="0">
              <a:buNone/>
            </a:pPr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Motor Stereotypies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09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D7BEEA-B907-6741-832C-320BF9415E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955" y="0"/>
            <a:ext cx="638208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E1A6F7-7BF3-1442-840B-C90D78AEC029}"/>
              </a:ext>
            </a:extLst>
          </p:cNvPr>
          <p:cNvSpPr txBox="1"/>
          <p:nvPr/>
        </p:nvSpPr>
        <p:spPr>
          <a:xfrm>
            <a:off x="9248140" y="6396335"/>
            <a:ext cx="323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Alison C et al 2012 J Am. Acad. Child  &amp; </a:t>
            </a:r>
            <a:r>
              <a:rPr lang="en-US" sz="1200" dirty="0" err="1"/>
              <a:t>Adol</a:t>
            </a:r>
            <a:r>
              <a:rPr lang="en-US" sz="1200" dirty="0"/>
              <a:t>. Psychiatry 51(2), 202-12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8CD01A3-D6BA-C749-ABAE-9B4D9BB8DE7C}"/>
              </a:ext>
            </a:extLst>
          </p:cNvPr>
          <p:cNvSpPr txBox="1"/>
          <p:nvPr/>
        </p:nvSpPr>
        <p:spPr>
          <a:xfrm>
            <a:off x="2407920" y="0"/>
            <a:ext cx="2133600" cy="8229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47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itle 1"/>
          <p:cNvSpPr>
            <a:spLocks noGrp="1"/>
          </p:cNvSpPr>
          <p:nvPr>
            <p:ph type="ctrTitle"/>
          </p:nvPr>
        </p:nvSpPr>
        <p:spPr>
          <a:xfrm>
            <a:off x="2209800" y="2174876"/>
            <a:ext cx="7772400" cy="1470025"/>
          </a:xfrm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sz="4000" b="1" i="1">
                <a:latin typeface="Tahoma" pitchFamily="34" charset="0"/>
              </a:rPr>
              <a:t>ADULT ADHD</a:t>
            </a:r>
            <a:endParaRPr lang="en-GB" altLang="en-US" sz="4000"/>
          </a:p>
        </p:txBody>
      </p:sp>
      <p:pic>
        <p:nvPicPr>
          <p:cNvPr id="922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831" y="48913"/>
            <a:ext cx="8973517" cy="6718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062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7D7A2A-838C-5840-B291-42E35DD9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Hyperkinetic disorders - </a:t>
            </a:r>
            <a:r>
              <a:rPr lang="en-GB" i="1" dirty="0"/>
              <a:t>Attention Deficit Hyperactivity Disorder (ADHD) 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DF217D-CC62-2544-BF08-C4A412FCA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1054"/>
            <a:ext cx="10515600" cy="4351338"/>
          </a:xfrm>
        </p:spPr>
        <p:txBody>
          <a:bodyPr/>
          <a:lstStyle/>
          <a:p>
            <a:r>
              <a:rPr lang="en-GB" i="1" dirty="0"/>
              <a:t>‘It is cared for within a </a:t>
            </a:r>
            <a:r>
              <a:rPr lang="en-GB" b="1" i="1" dirty="0"/>
              <a:t>paediatric framework </a:t>
            </a:r>
            <a:r>
              <a:rPr lang="en-GB" i="1" dirty="0"/>
              <a:t>and there is often a discontinuity in care in the mid-teens. </a:t>
            </a:r>
          </a:p>
          <a:p>
            <a:r>
              <a:rPr lang="en-GB" b="1" i="1" dirty="0"/>
              <a:t>Where it is severe it is unlikely to be compatible with work in any senior jobs at sea where vigilance is needed</a:t>
            </a:r>
            <a:r>
              <a:rPr lang="en-GB" i="1" dirty="0"/>
              <a:t>. </a:t>
            </a:r>
          </a:p>
          <a:p>
            <a:r>
              <a:rPr lang="en-GB" i="1" dirty="0"/>
              <a:t>Individual assessment is needed. </a:t>
            </a:r>
          </a:p>
          <a:p>
            <a:r>
              <a:rPr lang="en-GB" i="1" dirty="0"/>
              <a:t>As the commonly used medication (</a:t>
            </a:r>
            <a:r>
              <a:rPr lang="en-GB" b="1" i="1" dirty="0" err="1"/>
              <a:t>ritalin</a:t>
            </a:r>
            <a:r>
              <a:rPr lang="en-GB" i="1" dirty="0"/>
              <a:t>) is also used as a drug of abuse, safe custody on board may be a problem’.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2156E73-6066-E64F-AD74-866B5BE3C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78" y="5186362"/>
            <a:ext cx="2472951" cy="15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6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DSM-V diagnostic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GB" sz="2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Onset	</a:t>
            </a: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Before 12y </a:t>
            </a:r>
            <a:endParaRPr lang="en-US" sz="2000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en-US" sz="2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Pervasive</a:t>
            </a:r>
            <a:r>
              <a:rPr lang="en-US" sz="2600" b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Impairment in 2 or more settings</a:t>
            </a:r>
          </a:p>
          <a:p>
            <a:pPr marL="0" indent="0">
              <a:buNone/>
              <a:defRPr/>
            </a:pPr>
            <a:endParaRPr lang="en-GB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GB" sz="2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Inattention	</a:t>
            </a: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 least 5 symptoms and/</a:t>
            </a:r>
            <a:r>
              <a:rPr lang="en-GB" sz="2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endParaRPr lang="en-GB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GB" sz="2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Hyperactivity/impulsivity</a:t>
            </a:r>
            <a:r>
              <a:rPr lang="en-GB" sz="2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 </a:t>
            </a: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At least 5 symptoms</a:t>
            </a:r>
          </a:p>
          <a:p>
            <a:pPr marL="0" indent="0"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				</a:t>
            </a:r>
            <a:endParaRPr lang="en-GB" sz="2600" i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lvl="0">
              <a:lnSpc>
                <a:spcPct val="90000"/>
              </a:lnSpc>
              <a:buNone/>
              <a:defRPr/>
            </a:pPr>
            <a:r>
              <a:rPr lang="en-GB" sz="2600" b="1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Subtypes</a:t>
            </a:r>
            <a:r>
              <a:rPr lang="en-GB" sz="2600" i="1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</a:t>
            </a: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Combined type </a:t>
            </a:r>
            <a:endParaRPr lang="en-US" sz="2600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indent="0"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	Predominantly inattentive type (ADD)</a:t>
            </a:r>
          </a:p>
          <a:p>
            <a:pPr marL="0" indent="0">
              <a:buNone/>
              <a:defRPr/>
            </a:pPr>
            <a:r>
              <a:rPr lang="en-GB" sz="2600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		Predominantly hyperactive-impulsive type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98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8E406D9-B67E-4A9C-ACDE-E4430C9710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1" t="24288" r="23605" b="7907"/>
          <a:stretch/>
        </p:blipFill>
        <p:spPr>
          <a:xfrm>
            <a:off x="1077584" y="808074"/>
            <a:ext cx="8917022" cy="5684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5292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Developmental Delay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5154D68-CD3F-4845-A2C8-917132FB01DD}"/>
              </a:ext>
            </a:extLst>
          </p:cNvPr>
          <p:cNvSpPr/>
          <p:nvPr/>
        </p:nvSpPr>
        <p:spPr>
          <a:xfrm>
            <a:off x="5497184" y="147085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i="1" dirty="0"/>
              <a:t>‘It is cared for within a paediatric framework and there is often a discontinuity in care in the mid-teens’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077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C489A1C-E4F4-4E93-BAC0-929F707A6F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70" t="33798" r="21163" b="4221"/>
          <a:stretch/>
        </p:blipFill>
        <p:spPr>
          <a:xfrm>
            <a:off x="1041785" y="1501267"/>
            <a:ext cx="9259895" cy="51847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Persistence of ADHD: meta-analysis of longitudinal follow-up studies</a:t>
            </a:r>
          </a:p>
        </p:txBody>
      </p:sp>
    </p:spTree>
    <p:extLst>
      <p:ext uri="{BB962C8B-B14F-4D97-AF65-F5344CB8AC3E}">
        <p14:creationId xmlns:p14="http://schemas.microsoft.com/office/powerpoint/2010/main" val="1052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5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Arial" panose="020B0604020202020204" pitchFamily="34" charset="0"/>
                <a:cs typeface="Arial" panose="020B0604020202020204" pitchFamily="34" charset="0"/>
              </a:rPr>
              <a:t>Developmental Deficit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5228D65-1119-4722-87E7-D70CCDCB5F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307" t="28624" r="20321" b="7767"/>
          <a:stretch/>
        </p:blipFill>
        <p:spPr>
          <a:xfrm>
            <a:off x="1226061" y="1342239"/>
            <a:ext cx="9458064" cy="5340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3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UNTREATED</a:t>
            </a: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3240881" y="3161186"/>
            <a:ext cx="1588" cy="27082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Line 4"/>
          <p:cNvSpPr>
            <a:spLocks noChangeShapeType="1"/>
          </p:cNvSpPr>
          <p:nvPr/>
        </p:nvSpPr>
        <p:spPr bwMode="auto">
          <a:xfrm>
            <a:off x="3193257" y="5869461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>
            <a:off x="3193257" y="5531322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Line 6"/>
          <p:cNvSpPr>
            <a:spLocks noChangeShapeType="1"/>
          </p:cNvSpPr>
          <p:nvPr/>
        </p:nvSpPr>
        <p:spPr bwMode="auto">
          <a:xfrm>
            <a:off x="3193257" y="5191597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Line 7"/>
          <p:cNvSpPr>
            <a:spLocks noChangeShapeType="1"/>
          </p:cNvSpPr>
          <p:nvPr/>
        </p:nvSpPr>
        <p:spPr bwMode="auto">
          <a:xfrm>
            <a:off x="3193257" y="4853461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3193257" y="4515322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3193257" y="4177186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Line 10"/>
          <p:cNvSpPr>
            <a:spLocks noChangeShapeType="1"/>
          </p:cNvSpPr>
          <p:nvPr/>
        </p:nvSpPr>
        <p:spPr bwMode="auto">
          <a:xfrm>
            <a:off x="3193257" y="3837461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3193257" y="3211986"/>
            <a:ext cx="47625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93257" y="2873847"/>
            <a:ext cx="4762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" name="Line 13"/>
          <p:cNvSpPr>
            <a:spLocks noChangeShapeType="1"/>
          </p:cNvSpPr>
          <p:nvPr/>
        </p:nvSpPr>
        <p:spPr bwMode="auto">
          <a:xfrm>
            <a:off x="3240882" y="5869461"/>
            <a:ext cx="6310313" cy="158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" name="Line 14"/>
          <p:cNvSpPr>
            <a:spLocks noChangeShapeType="1"/>
          </p:cNvSpPr>
          <p:nvPr/>
        </p:nvSpPr>
        <p:spPr bwMode="auto">
          <a:xfrm flipV="1">
            <a:off x="3240881" y="5869461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" name="Line 15"/>
          <p:cNvSpPr>
            <a:spLocks noChangeShapeType="1"/>
          </p:cNvSpPr>
          <p:nvPr/>
        </p:nvSpPr>
        <p:spPr bwMode="auto">
          <a:xfrm flipV="1">
            <a:off x="4142581" y="5869461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7" name="Line 16"/>
          <p:cNvSpPr>
            <a:spLocks noChangeShapeType="1"/>
          </p:cNvSpPr>
          <p:nvPr/>
        </p:nvSpPr>
        <p:spPr bwMode="auto">
          <a:xfrm flipV="1">
            <a:off x="5042695" y="5869461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8" name="Line 17"/>
          <p:cNvSpPr>
            <a:spLocks noChangeShapeType="1"/>
          </p:cNvSpPr>
          <p:nvPr/>
        </p:nvSpPr>
        <p:spPr bwMode="auto">
          <a:xfrm flipV="1">
            <a:off x="5944395" y="5869461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9" name="Line 18"/>
          <p:cNvSpPr>
            <a:spLocks noChangeShapeType="1"/>
          </p:cNvSpPr>
          <p:nvPr/>
        </p:nvSpPr>
        <p:spPr bwMode="auto">
          <a:xfrm flipV="1">
            <a:off x="6846095" y="5869461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" name="Line 19"/>
          <p:cNvSpPr>
            <a:spLocks noChangeShapeType="1"/>
          </p:cNvSpPr>
          <p:nvPr/>
        </p:nvSpPr>
        <p:spPr bwMode="auto">
          <a:xfrm flipV="1">
            <a:off x="7747795" y="5869461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" name="Line 20"/>
          <p:cNvSpPr>
            <a:spLocks noChangeShapeType="1"/>
          </p:cNvSpPr>
          <p:nvPr/>
        </p:nvSpPr>
        <p:spPr bwMode="auto">
          <a:xfrm flipV="1">
            <a:off x="8647906" y="5869461"/>
            <a:ext cx="1588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" name="Line 21"/>
          <p:cNvSpPr>
            <a:spLocks noChangeShapeType="1"/>
          </p:cNvSpPr>
          <p:nvPr/>
        </p:nvSpPr>
        <p:spPr bwMode="auto">
          <a:xfrm flipV="1">
            <a:off x="9551195" y="5869461"/>
            <a:ext cx="1587" cy="46037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3691732" y="4966172"/>
            <a:ext cx="5408613" cy="882650"/>
          </a:xfrm>
          <a:custGeom>
            <a:avLst/>
            <a:gdLst>
              <a:gd name="T0" fmla="*/ 0 w 4713"/>
              <a:gd name="T1" fmla="*/ 0 h 767"/>
              <a:gd name="T2" fmla="*/ 2147483647 w 4713"/>
              <a:gd name="T3" fmla="*/ 2147483647 h 767"/>
              <a:gd name="T4" fmla="*/ 2147483647 w 4713"/>
              <a:gd name="T5" fmla="*/ 2147483647 h 767"/>
              <a:gd name="T6" fmla="*/ 2147483647 w 4713"/>
              <a:gd name="T7" fmla="*/ 2147483647 h 767"/>
              <a:gd name="T8" fmla="*/ 2147483647 w 4713"/>
              <a:gd name="T9" fmla="*/ 2147483647 h 767"/>
              <a:gd name="T10" fmla="*/ 2147483647 w 4713"/>
              <a:gd name="T11" fmla="*/ 2147483647 h 767"/>
              <a:gd name="T12" fmla="*/ 2147483647 w 4713"/>
              <a:gd name="T13" fmla="*/ 2147483647 h 767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3"/>
              <a:gd name="T22" fmla="*/ 0 h 767"/>
              <a:gd name="T23" fmla="*/ 4713 w 4713"/>
              <a:gd name="T24" fmla="*/ 767 h 767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3" h="767">
                <a:moveTo>
                  <a:pt x="0" y="0"/>
                </a:moveTo>
                <a:lnTo>
                  <a:pt x="785" y="142"/>
                </a:lnTo>
                <a:lnTo>
                  <a:pt x="1571" y="514"/>
                </a:lnTo>
                <a:lnTo>
                  <a:pt x="2357" y="666"/>
                </a:lnTo>
                <a:lnTo>
                  <a:pt x="3142" y="740"/>
                </a:lnTo>
                <a:lnTo>
                  <a:pt x="3928" y="731"/>
                </a:lnTo>
                <a:lnTo>
                  <a:pt x="4713" y="767"/>
                </a:lnTo>
              </a:path>
            </a:pathLst>
          </a:cu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3691732" y="4669311"/>
            <a:ext cx="5408613" cy="1138237"/>
          </a:xfrm>
          <a:custGeom>
            <a:avLst/>
            <a:gdLst>
              <a:gd name="T0" fmla="*/ 0 w 4713"/>
              <a:gd name="T1" fmla="*/ 0 h 991"/>
              <a:gd name="T2" fmla="*/ 2147483647 w 4713"/>
              <a:gd name="T3" fmla="*/ 2147483647 h 991"/>
              <a:gd name="T4" fmla="*/ 2147483647 w 4713"/>
              <a:gd name="T5" fmla="*/ 2147483647 h 991"/>
              <a:gd name="T6" fmla="*/ 2147483647 w 4713"/>
              <a:gd name="T7" fmla="*/ 2147483647 h 991"/>
              <a:gd name="T8" fmla="*/ 2147483647 w 4713"/>
              <a:gd name="T9" fmla="*/ 2147483647 h 991"/>
              <a:gd name="T10" fmla="*/ 2147483647 w 4713"/>
              <a:gd name="T11" fmla="*/ 2147483647 h 991"/>
              <a:gd name="T12" fmla="*/ 2147483647 w 4713"/>
              <a:gd name="T13" fmla="*/ 2147483647 h 9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3"/>
              <a:gd name="T22" fmla="*/ 0 h 991"/>
              <a:gd name="T23" fmla="*/ 4713 w 4713"/>
              <a:gd name="T24" fmla="*/ 991 h 99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3" h="991">
                <a:moveTo>
                  <a:pt x="0" y="0"/>
                </a:moveTo>
                <a:lnTo>
                  <a:pt x="785" y="354"/>
                </a:lnTo>
                <a:lnTo>
                  <a:pt x="1571" y="595"/>
                </a:lnTo>
                <a:lnTo>
                  <a:pt x="2357" y="829"/>
                </a:lnTo>
                <a:lnTo>
                  <a:pt x="3142" y="935"/>
                </a:lnTo>
                <a:lnTo>
                  <a:pt x="3928" y="973"/>
                </a:lnTo>
                <a:lnTo>
                  <a:pt x="4713" y="991"/>
                </a:lnTo>
              </a:path>
            </a:pathLst>
          </a:cu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91732" y="4329585"/>
            <a:ext cx="5408613" cy="1477962"/>
          </a:xfrm>
          <a:custGeom>
            <a:avLst/>
            <a:gdLst>
              <a:gd name="T0" fmla="*/ 0 w 4713"/>
              <a:gd name="T1" fmla="*/ 0 h 1286"/>
              <a:gd name="T2" fmla="*/ 2147483647 w 4713"/>
              <a:gd name="T3" fmla="*/ 2147483647 h 1286"/>
              <a:gd name="T4" fmla="*/ 2147483647 w 4713"/>
              <a:gd name="T5" fmla="*/ 2147483647 h 1286"/>
              <a:gd name="T6" fmla="*/ 2147483647 w 4713"/>
              <a:gd name="T7" fmla="*/ 2147483647 h 1286"/>
              <a:gd name="T8" fmla="*/ 2147483647 w 4713"/>
              <a:gd name="T9" fmla="*/ 2147483647 h 1286"/>
              <a:gd name="T10" fmla="*/ 2147483647 w 4713"/>
              <a:gd name="T11" fmla="*/ 2147483647 h 1286"/>
              <a:gd name="T12" fmla="*/ 2147483647 w 4713"/>
              <a:gd name="T13" fmla="*/ 2147483647 h 12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3"/>
              <a:gd name="T22" fmla="*/ 0 h 1286"/>
              <a:gd name="T23" fmla="*/ 4713 w 4713"/>
              <a:gd name="T24" fmla="*/ 1286 h 128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3" h="1286">
                <a:moveTo>
                  <a:pt x="0" y="0"/>
                </a:moveTo>
                <a:lnTo>
                  <a:pt x="785" y="475"/>
                </a:lnTo>
                <a:lnTo>
                  <a:pt x="1571" y="857"/>
                </a:lnTo>
                <a:lnTo>
                  <a:pt x="2357" y="999"/>
                </a:lnTo>
                <a:lnTo>
                  <a:pt x="3142" y="1174"/>
                </a:lnTo>
                <a:lnTo>
                  <a:pt x="3928" y="1265"/>
                </a:lnTo>
                <a:lnTo>
                  <a:pt x="4713" y="1286"/>
                </a:lnTo>
              </a:path>
            </a:pathLst>
          </a:cu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91732" y="4050185"/>
            <a:ext cx="5408613" cy="1712912"/>
          </a:xfrm>
          <a:custGeom>
            <a:avLst/>
            <a:gdLst>
              <a:gd name="T0" fmla="*/ 0 w 4713"/>
              <a:gd name="T1" fmla="*/ 0 h 1490"/>
              <a:gd name="T2" fmla="*/ 2147483647 w 4713"/>
              <a:gd name="T3" fmla="*/ 2147483647 h 1490"/>
              <a:gd name="T4" fmla="*/ 2147483647 w 4713"/>
              <a:gd name="T5" fmla="*/ 2147483647 h 1490"/>
              <a:gd name="T6" fmla="*/ 2147483647 w 4713"/>
              <a:gd name="T7" fmla="*/ 2147483647 h 1490"/>
              <a:gd name="T8" fmla="*/ 2147483647 w 4713"/>
              <a:gd name="T9" fmla="*/ 2147483647 h 1490"/>
              <a:gd name="T10" fmla="*/ 2147483647 w 4713"/>
              <a:gd name="T11" fmla="*/ 2147483647 h 1490"/>
              <a:gd name="T12" fmla="*/ 2147483647 w 4713"/>
              <a:gd name="T13" fmla="*/ 2147483647 h 149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3"/>
              <a:gd name="T22" fmla="*/ 0 h 1490"/>
              <a:gd name="T23" fmla="*/ 4713 w 4713"/>
              <a:gd name="T24" fmla="*/ 1490 h 149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3" h="1490">
                <a:moveTo>
                  <a:pt x="0" y="0"/>
                </a:moveTo>
                <a:lnTo>
                  <a:pt x="785" y="452"/>
                </a:lnTo>
                <a:lnTo>
                  <a:pt x="1571" y="944"/>
                </a:lnTo>
                <a:lnTo>
                  <a:pt x="2357" y="1202"/>
                </a:lnTo>
                <a:lnTo>
                  <a:pt x="3142" y="1371"/>
                </a:lnTo>
                <a:lnTo>
                  <a:pt x="3928" y="1480"/>
                </a:lnTo>
                <a:lnTo>
                  <a:pt x="4713" y="1490"/>
                </a:lnTo>
              </a:path>
            </a:pathLst>
          </a:cu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3691732" y="3537423"/>
            <a:ext cx="5408613" cy="2227263"/>
          </a:xfrm>
          <a:custGeom>
            <a:avLst/>
            <a:gdLst>
              <a:gd name="T0" fmla="*/ 0 w 4713"/>
              <a:gd name="T1" fmla="*/ 0 h 1939"/>
              <a:gd name="T2" fmla="*/ 2147483647 w 4713"/>
              <a:gd name="T3" fmla="*/ 2147483647 h 1939"/>
              <a:gd name="T4" fmla="*/ 2147483647 w 4713"/>
              <a:gd name="T5" fmla="*/ 2147483647 h 1939"/>
              <a:gd name="T6" fmla="*/ 2147483647 w 4713"/>
              <a:gd name="T7" fmla="*/ 2147483647 h 1939"/>
              <a:gd name="T8" fmla="*/ 2147483647 w 4713"/>
              <a:gd name="T9" fmla="*/ 2147483647 h 1939"/>
              <a:gd name="T10" fmla="*/ 2147483647 w 4713"/>
              <a:gd name="T11" fmla="*/ 2147483647 h 1939"/>
              <a:gd name="T12" fmla="*/ 2147483647 w 4713"/>
              <a:gd name="T13" fmla="*/ 2147483647 h 19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713"/>
              <a:gd name="T22" fmla="*/ 0 h 1939"/>
              <a:gd name="T23" fmla="*/ 4713 w 4713"/>
              <a:gd name="T24" fmla="*/ 1939 h 193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713" h="1939">
                <a:moveTo>
                  <a:pt x="0" y="0"/>
                </a:moveTo>
                <a:lnTo>
                  <a:pt x="785" y="574"/>
                </a:lnTo>
                <a:lnTo>
                  <a:pt x="1571" y="1187"/>
                </a:lnTo>
                <a:lnTo>
                  <a:pt x="2357" y="1541"/>
                </a:lnTo>
                <a:lnTo>
                  <a:pt x="3142" y="1789"/>
                </a:lnTo>
                <a:lnTo>
                  <a:pt x="3928" y="1905"/>
                </a:lnTo>
                <a:lnTo>
                  <a:pt x="4713" y="1939"/>
                </a:lnTo>
              </a:path>
            </a:pathLst>
          </a:cu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8" name="Freeform 27"/>
          <p:cNvSpPr>
            <a:spLocks/>
          </p:cNvSpPr>
          <p:nvPr/>
        </p:nvSpPr>
        <p:spPr bwMode="auto">
          <a:xfrm>
            <a:off x="3686969" y="3527898"/>
            <a:ext cx="125412" cy="68263"/>
          </a:xfrm>
          <a:custGeom>
            <a:avLst/>
            <a:gdLst>
              <a:gd name="T0" fmla="*/ 2147483647 w 79"/>
              <a:gd name="T1" fmla="*/ 0 h 43"/>
              <a:gd name="T2" fmla="*/ 2147483647 w 79"/>
              <a:gd name="T3" fmla="*/ 2147483647 h 43"/>
              <a:gd name="T4" fmla="*/ 2147483647 w 79"/>
              <a:gd name="T5" fmla="*/ 2147483647 h 43"/>
              <a:gd name="T6" fmla="*/ 0 w 79"/>
              <a:gd name="T7" fmla="*/ 2147483647 h 43"/>
              <a:gd name="T8" fmla="*/ 2147483647 w 79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43"/>
              <a:gd name="T17" fmla="*/ 79 w 79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43">
                <a:moveTo>
                  <a:pt x="5" y="0"/>
                </a:moveTo>
                <a:lnTo>
                  <a:pt x="79" y="32"/>
                </a:lnTo>
                <a:lnTo>
                  <a:pt x="75" y="43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9" name="Freeform 28"/>
          <p:cNvSpPr>
            <a:spLocks/>
          </p:cNvSpPr>
          <p:nvPr/>
        </p:nvSpPr>
        <p:spPr bwMode="auto">
          <a:xfrm>
            <a:off x="3872707" y="3608860"/>
            <a:ext cx="125413" cy="69850"/>
          </a:xfrm>
          <a:custGeom>
            <a:avLst/>
            <a:gdLst>
              <a:gd name="T0" fmla="*/ 2147483647 w 79"/>
              <a:gd name="T1" fmla="*/ 0 h 44"/>
              <a:gd name="T2" fmla="*/ 2147483647 w 79"/>
              <a:gd name="T3" fmla="*/ 2147483647 h 44"/>
              <a:gd name="T4" fmla="*/ 2147483647 w 79"/>
              <a:gd name="T5" fmla="*/ 2147483647 h 44"/>
              <a:gd name="T6" fmla="*/ 0 w 79"/>
              <a:gd name="T7" fmla="*/ 2147483647 h 44"/>
              <a:gd name="T8" fmla="*/ 2147483647 w 79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44"/>
              <a:gd name="T17" fmla="*/ 79 w 79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44">
                <a:moveTo>
                  <a:pt x="4" y="0"/>
                </a:moveTo>
                <a:lnTo>
                  <a:pt x="79" y="33"/>
                </a:lnTo>
                <a:lnTo>
                  <a:pt x="74" y="44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0" name="Freeform 29"/>
          <p:cNvSpPr>
            <a:spLocks/>
          </p:cNvSpPr>
          <p:nvPr/>
        </p:nvSpPr>
        <p:spPr bwMode="auto">
          <a:xfrm>
            <a:off x="4056857" y="3689823"/>
            <a:ext cx="125413" cy="68263"/>
          </a:xfrm>
          <a:custGeom>
            <a:avLst/>
            <a:gdLst>
              <a:gd name="T0" fmla="*/ 2147483647 w 79"/>
              <a:gd name="T1" fmla="*/ 0 h 43"/>
              <a:gd name="T2" fmla="*/ 2147483647 w 79"/>
              <a:gd name="T3" fmla="*/ 2147483647 h 43"/>
              <a:gd name="T4" fmla="*/ 2147483647 w 79"/>
              <a:gd name="T5" fmla="*/ 2147483647 h 43"/>
              <a:gd name="T6" fmla="*/ 0 w 79"/>
              <a:gd name="T7" fmla="*/ 2147483647 h 43"/>
              <a:gd name="T8" fmla="*/ 2147483647 w 79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43"/>
              <a:gd name="T17" fmla="*/ 79 w 79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43">
                <a:moveTo>
                  <a:pt x="5" y="0"/>
                </a:moveTo>
                <a:lnTo>
                  <a:pt x="79" y="32"/>
                </a:lnTo>
                <a:lnTo>
                  <a:pt x="75" y="43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1" name="Freeform 30"/>
          <p:cNvSpPr>
            <a:spLocks/>
          </p:cNvSpPr>
          <p:nvPr/>
        </p:nvSpPr>
        <p:spPr bwMode="auto">
          <a:xfrm>
            <a:off x="4242595" y="3770785"/>
            <a:ext cx="123825" cy="69850"/>
          </a:xfrm>
          <a:custGeom>
            <a:avLst/>
            <a:gdLst>
              <a:gd name="T0" fmla="*/ 2147483647 w 78"/>
              <a:gd name="T1" fmla="*/ 0 h 44"/>
              <a:gd name="T2" fmla="*/ 2147483647 w 78"/>
              <a:gd name="T3" fmla="*/ 2147483647 h 44"/>
              <a:gd name="T4" fmla="*/ 2147483647 w 78"/>
              <a:gd name="T5" fmla="*/ 2147483647 h 44"/>
              <a:gd name="T6" fmla="*/ 0 w 78"/>
              <a:gd name="T7" fmla="*/ 2147483647 h 44"/>
              <a:gd name="T8" fmla="*/ 2147483647 w 78"/>
              <a:gd name="T9" fmla="*/ 0 h 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44"/>
              <a:gd name="T17" fmla="*/ 78 w 78"/>
              <a:gd name="T18" fmla="*/ 44 h 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44">
                <a:moveTo>
                  <a:pt x="5" y="0"/>
                </a:moveTo>
                <a:lnTo>
                  <a:pt x="78" y="33"/>
                </a:lnTo>
                <a:lnTo>
                  <a:pt x="74" y="44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2" name="Freeform 31"/>
          <p:cNvSpPr>
            <a:spLocks/>
          </p:cNvSpPr>
          <p:nvPr/>
        </p:nvSpPr>
        <p:spPr bwMode="auto">
          <a:xfrm>
            <a:off x="4428332" y="3853335"/>
            <a:ext cx="123825" cy="68262"/>
          </a:xfrm>
          <a:custGeom>
            <a:avLst/>
            <a:gdLst>
              <a:gd name="T0" fmla="*/ 2147483647 w 78"/>
              <a:gd name="T1" fmla="*/ 0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0 w 78"/>
              <a:gd name="T7" fmla="*/ 2147483647 h 43"/>
              <a:gd name="T8" fmla="*/ 2147483647 w 78"/>
              <a:gd name="T9" fmla="*/ 0 h 4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43"/>
              <a:gd name="T17" fmla="*/ 78 w 78"/>
              <a:gd name="T18" fmla="*/ 43 h 4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43">
                <a:moveTo>
                  <a:pt x="4" y="0"/>
                </a:moveTo>
                <a:lnTo>
                  <a:pt x="78" y="32"/>
                </a:lnTo>
                <a:lnTo>
                  <a:pt x="73" y="43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615657" y="3932711"/>
            <a:ext cx="125413" cy="60325"/>
          </a:xfrm>
          <a:custGeom>
            <a:avLst/>
            <a:gdLst>
              <a:gd name="T0" fmla="*/ 2147483647 w 79"/>
              <a:gd name="T1" fmla="*/ 0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0 w 79"/>
              <a:gd name="T7" fmla="*/ 2147483647 h 38"/>
              <a:gd name="T8" fmla="*/ 2147483647 w 79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9"/>
              <a:gd name="T16" fmla="*/ 0 h 38"/>
              <a:gd name="T17" fmla="*/ 79 w 79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9" h="38">
                <a:moveTo>
                  <a:pt x="3" y="0"/>
                </a:moveTo>
                <a:lnTo>
                  <a:pt x="79" y="27"/>
                </a:lnTo>
                <a:lnTo>
                  <a:pt x="75" y="38"/>
                </a:lnTo>
                <a:lnTo>
                  <a:pt x="0" y="10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4802981" y="4000973"/>
            <a:ext cx="127000" cy="61913"/>
          </a:xfrm>
          <a:custGeom>
            <a:avLst/>
            <a:gdLst>
              <a:gd name="T0" fmla="*/ 2147483647 w 80"/>
              <a:gd name="T1" fmla="*/ 0 h 39"/>
              <a:gd name="T2" fmla="*/ 2147483647 w 80"/>
              <a:gd name="T3" fmla="*/ 2147483647 h 39"/>
              <a:gd name="T4" fmla="*/ 2147483647 w 80"/>
              <a:gd name="T5" fmla="*/ 2147483647 h 39"/>
              <a:gd name="T6" fmla="*/ 0 w 80"/>
              <a:gd name="T7" fmla="*/ 2147483647 h 39"/>
              <a:gd name="T8" fmla="*/ 2147483647 w 80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39"/>
              <a:gd name="T17" fmla="*/ 80 w 80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39">
                <a:moveTo>
                  <a:pt x="4" y="0"/>
                </a:moveTo>
                <a:lnTo>
                  <a:pt x="80" y="28"/>
                </a:lnTo>
                <a:lnTo>
                  <a:pt x="76" y="39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5" name="Freeform 34"/>
          <p:cNvSpPr>
            <a:spLocks/>
          </p:cNvSpPr>
          <p:nvPr/>
        </p:nvSpPr>
        <p:spPr bwMode="auto">
          <a:xfrm>
            <a:off x="4991895" y="4070823"/>
            <a:ext cx="128587" cy="61913"/>
          </a:xfrm>
          <a:custGeom>
            <a:avLst/>
            <a:gdLst>
              <a:gd name="T0" fmla="*/ 2147483647 w 81"/>
              <a:gd name="T1" fmla="*/ 0 h 39"/>
              <a:gd name="T2" fmla="*/ 2147483647 w 81"/>
              <a:gd name="T3" fmla="*/ 2147483647 h 39"/>
              <a:gd name="T4" fmla="*/ 2147483647 w 81"/>
              <a:gd name="T5" fmla="*/ 2147483647 h 39"/>
              <a:gd name="T6" fmla="*/ 0 w 81"/>
              <a:gd name="T7" fmla="*/ 2147483647 h 39"/>
              <a:gd name="T8" fmla="*/ 2147483647 w 8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9"/>
              <a:gd name="T17" fmla="*/ 81 w 8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9">
                <a:moveTo>
                  <a:pt x="5" y="0"/>
                </a:moveTo>
                <a:lnTo>
                  <a:pt x="81" y="28"/>
                </a:lnTo>
                <a:lnTo>
                  <a:pt x="76" y="39"/>
                </a:lnTo>
                <a:lnTo>
                  <a:pt x="0" y="11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6" name="Freeform 35"/>
          <p:cNvSpPr>
            <a:spLocks/>
          </p:cNvSpPr>
          <p:nvPr/>
        </p:nvSpPr>
        <p:spPr bwMode="auto">
          <a:xfrm>
            <a:off x="5182395" y="4140673"/>
            <a:ext cx="128587" cy="61913"/>
          </a:xfrm>
          <a:custGeom>
            <a:avLst/>
            <a:gdLst>
              <a:gd name="T0" fmla="*/ 2147483647 w 81"/>
              <a:gd name="T1" fmla="*/ 0 h 39"/>
              <a:gd name="T2" fmla="*/ 2147483647 w 81"/>
              <a:gd name="T3" fmla="*/ 2147483647 h 39"/>
              <a:gd name="T4" fmla="*/ 2147483647 w 81"/>
              <a:gd name="T5" fmla="*/ 2147483647 h 39"/>
              <a:gd name="T6" fmla="*/ 0 w 81"/>
              <a:gd name="T7" fmla="*/ 2147483647 h 39"/>
              <a:gd name="T8" fmla="*/ 2147483647 w 81"/>
              <a:gd name="T9" fmla="*/ 0 h 3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9"/>
              <a:gd name="T17" fmla="*/ 81 w 81"/>
              <a:gd name="T18" fmla="*/ 39 h 3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9">
                <a:moveTo>
                  <a:pt x="4" y="0"/>
                </a:moveTo>
                <a:lnTo>
                  <a:pt x="81" y="28"/>
                </a:lnTo>
                <a:lnTo>
                  <a:pt x="77" y="39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7" name="Freeform 36"/>
          <p:cNvSpPr>
            <a:spLocks/>
          </p:cNvSpPr>
          <p:nvPr/>
        </p:nvSpPr>
        <p:spPr bwMode="auto">
          <a:xfrm>
            <a:off x="5372895" y="4210523"/>
            <a:ext cx="123825" cy="60325"/>
          </a:xfrm>
          <a:custGeom>
            <a:avLst/>
            <a:gdLst>
              <a:gd name="T0" fmla="*/ 2147483647 w 78"/>
              <a:gd name="T1" fmla="*/ 0 h 38"/>
              <a:gd name="T2" fmla="*/ 2147483647 w 78"/>
              <a:gd name="T3" fmla="*/ 2147483647 h 38"/>
              <a:gd name="T4" fmla="*/ 2147483647 w 78"/>
              <a:gd name="T5" fmla="*/ 2147483647 h 38"/>
              <a:gd name="T6" fmla="*/ 0 w 78"/>
              <a:gd name="T7" fmla="*/ 2147483647 h 38"/>
              <a:gd name="T8" fmla="*/ 2147483647 w 78"/>
              <a:gd name="T9" fmla="*/ 0 h 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8"/>
              <a:gd name="T16" fmla="*/ 0 h 38"/>
              <a:gd name="T17" fmla="*/ 78 w 78"/>
              <a:gd name="T18" fmla="*/ 38 h 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8" h="38">
                <a:moveTo>
                  <a:pt x="4" y="0"/>
                </a:moveTo>
                <a:lnTo>
                  <a:pt x="78" y="27"/>
                </a:lnTo>
                <a:lnTo>
                  <a:pt x="74" y="38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8" name="Freeform 37"/>
          <p:cNvSpPr>
            <a:spLocks/>
          </p:cNvSpPr>
          <p:nvPr/>
        </p:nvSpPr>
        <p:spPr bwMode="auto">
          <a:xfrm>
            <a:off x="5490369" y="4254973"/>
            <a:ext cx="11112" cy="17463"/>
          </a:xfrm>
          <a:custGeom>
            <a:avLst/>
            <a:gdLst>
              <a:gd name="T0" fmla="*/ 2147483647 w 7"/>
              <a:gd name="T1" fmla="*/ 0 h 11"/>
              <a:gd name="T2" fmla="*/ 2147483647 w 7"/>
              <a:gd name="T3" fmla="*/ 2147483647 h 11"/>
              <a:gd name="T4" fmla="*/ 2147483647 w 7"/>
              <a:gd name="T5" fmla="*/ 2147483647 h 11"/>
              <a:gd name="T6" fmla="*/ 0 w 7"/>
              <a:gd name="T7" fmla="*/ 2147483647 h 11"/>
              <a:gd name="T8" fmla="*/ 2147483647 w 7"/>
              <a:gd name="T9" fmla="*/ 0 h 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"/>
              <a:gd name="T16" fmla="*/ 0 h 11"/>
              <a:gd name="T17" fmla="*/ 7 w 7"/>
              <a:gd name="T18" fmla="*/ 11 h 1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" h="11">
                <a:moveTo>
                  <a:pt x="5" y="0"/>
                </a:moveTo>
                <a:lnTo>
                  <a:pt x="7" y="1"/>
                </a:lnTo>
                <a:lnTo>
                  <a:pt x="2" y="11"/>
                </a:lnTo>
                <a:lnTo>
                  <a:pt x="0" y="10"/>
                </a:lnTo>
                <a:lnTo>
                  <a:pt x="5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39" name="Freeform 38"/>
          <p:cNvSpPr>
            <a:spLocks/>
          </p:cNvSpPr>
          <p:nvPr/>
        </p:nvSpPr>
        <p:spPr bwMode="auto">
          <a:xfrm>
            <a:off x="5563395" y="4275611"/>
            <a:ext cx="130175" cy="53975"/>
          </a:xfrm>
          <a:custGeom>
            <a:avLst/>
            <a:gdLst>
              <a:gd name="T0" fmla="*/ 2147483647 w 82"/>
              <a:gd name="T1" fmla="*/ 0 h 34"/>
              <a:gd name="T2" fmla="*/ 2147483647 w 82"/>
              <a:gd name="T3" fmla="*/ 2147483647 h 34"/>
              <a:gd name="T4" fmla="*/ 2147483647 w 82"/>
              <a:gd name="T5" fmla="*/ 2147483647 h 34"/>
              <a:gd name="T6" fmla="*/ 0 w 82"/>
              <a:gd name="T7" fmla="*/ 2147483647 h 34"/>
              <a:gd name="T8" fmla="*/ 2147483647 w 8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4"/>
              <a:gd name="T17" fmla="*/ 82 w 8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4">
                <a:moveTo>
                  <a:pt x="4" y="0"/>
                </a:moveTo>
                <a:lnTo>
                  <a:pt x="82" y="23"/>
                </a:lnTo>
                <a:lnTo>
                  <a:pt x="78" y="34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5758656" y="4334348"/>
            <a:ext cx="127000" cy="53975"/>
          </a:xfrm>
          <a:custGeom>
            <a:avLst/>
            <a:gdLst>
              <a:gd name="T0" fmla="*/ 2147483647 w 80"/>
              <a:gd name="T1" fmla="*/ 0 h 34"/>
              <a:gd name="T2" fmla="*/ 2147483647 w 80"/>
              <a:gd name="T3" fmla="*/ 2147483647 h 34"/>
              <a:gd name="T4" fmla="*/ 2147483647 w 80"/>
              <a:gd name="T5" fmla="*/ 2147483647 h 34"/>
              <a:gd name="T6" fmla="*/ 0 w 80"/>
              <a:gd name="T7" fmla="*/ 2147483647 h 34"/>
              <a:gd name="T8" fmla="*/ 2147483647 w 80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0"/>
              <a:gd name="T16" fmla="*/ 0 h 34"/>
              <a:gd name="T17" fmla="*/ 80 w 80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0" h="34">
                <a:moveTo>
                  <a:pt x="3" y="0"/>
                </a:moveTo>
                <a:lnTo>
                  <a:pt x="80" y="23"/>
                </a:lnTo>
                <a:lnTo>
                  <a:pt x="77" y="34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1" name="Freeform 40"/>
          <p:cNvSpPr>
            <a:spLocks/>
          </p:cNvSpPr>
          <p:nvPr/>
        </p:nvSpPr>
        <p:spPr bwMode="auto">
          <a:xfrm>
            <a:off x="5952331" y="4393086"/>
            <a:ext cx="128588" cy="53975"/>
          </a:xfrm>
          <a:custGeom>
            <a:avLst/>
            <a:gdLst>
              <a:gd name="T0" fmla="*/ 2147483647 w 81"/>
              <a:gd name="T1" fmla="*/ 0 h 34"/>
              <a:gd name="T2" fmla="*/ 2147483647 w 81"/>
              <a:gd name="T3" fmla="*/ 2147483647 h 34"/>
              <a:gd name="T4" fmla="*/ 2147483647 w 81"/>
              <a:gd name="T5" fmla="*/ 2147483647 h 34"/>
              <a:gd name="T6" fmla="*/ 0 w 81"/>
              <a:gd name="T7" fmla="*/ 2147483647 h 34"/>
              <a:gd name="T8" fmla="*/ 2147483647 w 81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4"/>
              <a:gd name="T17" fmla="*/ 81 w 81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4">
                <a:moveTo>
                  <a:pt x="3" y="0"/>
                </a:moveTo>
                <a:lnTo>
                  <a:pt x="81" y="23"/>
                </a:lnTo>
                <a:lnTo>
                  <a:pt x="77" y="34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2" name="Freeform 41"/>
          <p:cNvSpPr>
            <a:spLocks/>
          </p:cNvSpPr>
          <p:nvPr/>
        </p:nvSpPr>
        <p:spPr bwMode="auto">
          <a:xfrm>
            <a:off x="6144420" y="4451823"/>
            <a:ext cx="130175" cy="53975"/>
          </a:xfrm>
          <a:custGeom>
            <a:avLst/>
            <a:gdLst>
              <a:gd name="T0" fmla="*/ 2147483647 w 82"/>
              <a:gd name="T1" fmla="*/ 0 h 34"/>
              <a:gd name="T2" fmla="*/ 2147483647 w 82"/>
              <a:gd name="T3" fmla="*/ 2147483647 h 34"/>
              <a:gd name="T4" fmla="*/ 2147483647 w 82"/>
              <a:gd name="T5" fmla="*/ 2147483647 h 34"/>
              <a:gd name="T6" fmla="*/ 0 w 82"/>
              <a:gd name="T7" fmla="*/ 2147483647 h 34"/>
              <a:gd name="T8" fmla="*/ 2147483647 w 82"/>
              <a:gd name="T9" fmla="*/ 0 h 3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4"/>
              <a:gd name="T17" fmla="*/ 82 w 82"/>
              <a:gd name="T18" fmla="*/ 34 h 3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4">
                <a:moveTo>
                  <a:pt x="4" y="0"/>
                </a:moveTo>
                <a:lnTo>
                  <a:pt x="82" y="23"/>
                </a:lnTo>
                <a:lnTo>
                  <a:pt x="78" y="34"/>
                </a:lnTo>
                <a:lnTo>
                  <a:pt x="0" y="11"/>
                </a:lnTo>
                <a:lnTo>
                  <a:pt x="4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3" name="Freeform 42"/>
          <p:cNvSpPr>
            <a:spLocks/>
          </p:cNvSpPr>
          <p:nvPr/>
        </p:nvSpPr>
        <p:spPr bwMode="auto">
          <a:xfrm>
            <a:off x="6338095" y="4510561"/>
            <a:ext cx="60325" cy="33337"/>
          </a:xfrm>
          <a:custGeom>
            <a:avLst/>
            <a:gdLst>
              <a:gd name="T0" fmla="*/ 2147483647 w 38"/>
              <a:gd name="T1" fmla="*/ 0 h 21"/>
              <a:gd name="T2" fmla="*/ 2147483647 w 38"/>
              <a:gd name="T3" fmla="*/ 2147483647 h 21"/>
              <a:gd name="T4" fmla="*/ 2147483647 w 38"/>
              <a:gd name="T5" fmla="*/ 2147483647 h 21"/>
              <a:gd name="T6" fmla="*/ 0 w 38"/>
              <a:gd name="T7" fmla="*/ 2147483647 h 21"/>
              <a:gd name="T8" fmla="*/ 2147483647 w 38"/>
              <a:gd name="T9" fmla="*/ 0 h 2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8"/>
              <a:gd name="T16" fmla="*/ 0 h 21"/>
              <a:gd name="T17" fmla="*/ 38 w 38"/>
              <a:gd name="T18" fmla="*/ 21 h 2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8" h="21">
                <a:moveTo>
                  <a:pt x="3" y="0"/>
                </a:moveTo>
                <a:lnTo>
                  <a:pt x="38" y="10"/>
                </a:lnTo>
                <a:lnTo>
                  <a:pt x="35" y="21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4" name="Freeform 43"/>
          <p:cNvSpPr>
            <a:spLocks/>
          </p:cNvSpPr>
          <p:nvPr/>
        </p:nvSpPr>
        <p:spPr bwMode="auto">
          <a:xfrm>
            <a:off x="6393657" y="4526436"/>
            <a:ext cx="73025" cy="34925"/>
          </a:xfrm>
          <a:custGeom>
            <a:avLst/>
            <a:gdLst>
              <a:gd name="T0" fmla="*/ 2147483647 w 46"/>
              <a:gd name="T1" fmla="*/ 0 h 22"/>
              <a:gd name="T2" fmla="*/ 2147483647 w 46"/>
              <a:gd name="T3" fmla="*/ 2147483647 h 22"/>
              <a:gd name="T4" fmla="*/ 2147483647 w 46"/>
              <a:gd name="T5" fmla="*/ 2147483647 h 22"/>
              <a:gd name="T6" fmla="*/ 0 w 46"/>
              <a:gd name="T7" fmla="*/ 2147483647 h 22"/>
              <a:gd name="T8" fmla="*/ 2147483647 w 46"/>
              <a:gd name="T9" fmla="*/ 0 h 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6"/>
              <a:gd name="T16" fmla="*/ 0 h 22"/>
              <a:gd name="T17" fmla="*/ 46 w 46"/>
              <a:gd name="T18" fmla="*/ 22 h 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6" h="22">
                <a:moveTo>
                  <a:pt x="3" y="0"/>
                </a:moveTo>
                <a:lnTo>
                  <a:pt x="46" y="11"/>
                </a:lnTo>
                <a:lnTo>
                  <a:pt x="43" y="22"/>
                </a:lnTo>
                <a:lnTo>
                  <a:pt x="0" y="1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5" name="Freeform 44"/>
          <p:cNvSpPr>
            <a:spLocks/>
          </p:cNvSpPr>
          <p:nvPr/>
        </p:nvSpPr>
        <p:spPr bwMode="auto">
          <a:xfrm>
            <a:off x="6533357" y="4561360"/>
            <a:ext cx="130175" cy="50800"/>
          </a:xfrm>
          <a:custGeom>
            <a:avLst/>
            <a:gdLst>
              <a:gd name="T0" fmla="*/ 2147483647 w 82"/>
              <a:gd name="T1" fmla="*/ 0 h 32"/>
              <a:gd name="T2" fmla="*/ 2147483647 w 82"/>
              <a:gd name="T3" fmla="*/ 2147483647 h 32"/>
              <a:gd name="T4" fmla="*/ 2147483647 w 82"/>
              <a:gd name="T5" fmla="*/ 2147483647 h 32"/>
              <a:gd name="T6" fmla="*/ 0 w 82"/>
              <a:gd name="T7" fmla="*/ 2147483647 h 32"/>
              <a:gd name="T8" fmla="*/ 2147483647 w 82"/>
              <a:gd name="T9" fmla="*/ 0 h 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32"/>
              <a:gd name="T17" fmla="*/ 82 w 82"/>
              <a:gd name="T18" fmla="*/ 32 h 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32">
                <a:moveTo>
                  <a:pt x="3" y="0"/>
                </a:moveTo>
                <a:lnTo>
                  <a:pt x="82" y="20"/>
                </a:lnTo>
                <a:lnTo>
                  <a:pt x="79" y="32"/>
                </a:lnTo>
                <a:lnTo>
                  <a:pt x="0" y="1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" name="Freeform 45"/>
          <p:cNvSpPr>
            <a:spLocks/>
          </p:cNvSpPr>
          <p:nvPr/>
        </p:nvSpPr>
        <p:spPr bwMode="auto">
          <a:xfrm>
            <a:off x="6730206" y="4612160"/>
            <a:ext cx="128588" cy="49212"/>
          </a:xfrm>
          <a:custGeom>
            <a:avLst/>
            <a:gdLst>
              <a:gd name="T0" fmla="*/ 2147483647 w 81"/>
              <a:gd name="T1" fmla="*/ 0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0 w 81"/>
              <a:gd name="T7" fmla="*/ 2147483647 h 31"/>
              <a:gd name="T8" fmla="*/ 2147483647 w 81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1"/>
              <a:gd name="T17" fmla="*/ 81 w 81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1">
                <a:moveTo>
                  <a:pt x="3" y="0"/>
                </a:moveTo>
                <a:lnTo>
                  <a:pt x="81" y="19"/>
                </a:lnTo>
                <a:lnTo>
                  <a:pt x="79" y="31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7" name="Freeform 46"/>
          <p:cNvSpPr>
            <a:spLocks/>
          </p:cNvSpPr>
          <p:nvPr/>
        </p:nvSpPr>
        <p:spPr bwMode="auto">
          <a:xfrm>
            <a:off x="6925470" y="4659785"/>
            <a:ext cx="128587" cy="49212"/>
          </a:xfrm>
          <a:custGeom>
            <a:avLst/>
            <a:gdLst>
              <a:gd name="T0" fmla="*/ 2147483647 w 81"/>
              <a:gd name="T1" fmla="*/ 0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0 w 81"/>
              <a:gd name="T7" fmla="*/ 2147483647 h 31"/>
              <a:gd name="T8" fmla="*/ 2147483647 w 81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1"/>
              <a:gd name="T17" fmla="*/ 81 w 81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1">
                <a:moveTo>
                  <a:pt x="3" y="0"/>
                </a:moveTo>
                <a:lnTo>
                  <a:pt x="81" y="20"/>
                </a:lnTo>
                <a:lnTo>
                  <a:pt x="78" y="31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8" name="Freeform 47"/>
          <p:cNvSpPr>
            <a:spLocks/>
          </p:cNvSpPr>
          <p:nvPr/>
        </p:nvSpPr>
        <p:spPr bwMode="auto">
          <a:xfrm>
            <a:off x="7122320" y="4708998"/>
            <a:ext cx="128587" cy="49213"/>
          </a:xfrm>
          <a:custGeom>
            <a:avLst/>
            <a:gdLst>
              <a:gd name="T0" fmla="*/ 2147483647 w 81"/>
              <a:gd name="T1" fmla="*/ 0 h 31"/>
              <a:gd name="T2" fmla="*/ 2147483647 w 81"/>
              <a:gd name="T3" fmla="*/ 2147483647 h 31"/>
              <a:gd name="T4" fmla="*/ 2147483647 w 81"/>
              <a:gd name="T5" fmla="*/ 2147483647 h 31"/>
              <a:gd name="T6" fmla="*/ 0 w 81"/>
              <a:gd name="T7" fmla="*/ 2147483647 h 31"/>
              <a:gd name="T8" fmla="*/ 2147483647 w 81"/>
              <a:gd name="T9" fmla="*/ 0 h 3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31"/>
              <a:gd name="T17" fmla="*/ 81 w 81"/>
              <a:gd name="T18" fmla="*/ 31 h 3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31">
                <a:moveTo>
                  <a:pt x="3" y="0"/>
                </a:moveTo>
                <a:lnTo>
                  <a:pt x="81" y="20"/>
                </a:lnTo>
                <a:lnTo>
                  <a:pt x="78" y="31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" name="Freeform 48"/>
          <p:cNvSpPr>
            <a:spLocks/>
          </p:cNvSpPr>
          <p:nvPr/>
        </p:nvSpPr>
        <p:spPr bwMode="auto">
          <a:xfrm>
            <a:off x="7319170" y="4756622"/>
            <a:ext cx="128587" cy="46038"/>
          </a:xfrm>
          <a:custGeom>
            <a:avLst/>
            <a:gdLst>
              <a:gd name="T0" fmla="*/ 2147483647 w 81"/>
              <a:gd name="T1" fmla="*/ 0 h 29"/>
              <a:gd name="T2" fmla="*/ 2147483647 w 81"/>
              <a:gd name="T3" fmla="*/ 2147483647 h 29"/>
              <a:gd name="T4" fmla="*/ 2147483647 w 81"/>
              <a:gd name="T5" fmla="*/ 2147483647 h 29"/>
              <a:gd name="T6" fmla="*/ 0 w 81"/>
              <a:gd name="T7" fmla="*/ 2147483647 h 29"/>
              <a:gd name="T8" fmla="*/ 2147483647 w 81"/>
              <a:gd name="T9" fmla="*/ 0 h 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9"/>
              <a:gd name="T17" fmla="*/ 81 w 81"/>
              <a:gd name="T18" fmla="*/ 29 h 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9">
                <a:moveTo>
                  <a:pt x="3" y="0"/>
                </a:moveTo>
                <a:lnTo>
                  <a:pt x="81" y="17"/>
                </a:lnTo>
                <a:lnTo>
                  <a:pt x="79" y="29"/>
                </a:lnTo>
                <a:lnTo>
                  <a:pt x="0" y="12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0" name="Freeform 49"/>
          <p:cNvSpPr>
            <a:spLocks/>
          </p:cNvSpPr>
          <p:nvPr/>
        </p:nvSpPr>
        <p:spPr bwMode="auto">
          <a:xfrm>
            <a:off x="7517606" y="4799485"/>
            <a:ext cx="128588" cy="44450"/>
          </a:xfrm>
          <a:custGeom>
            <a:avLst/>
            <a:gdLst>
              <a:gd name="T0" fmla="*/ 2147483647 w 81"/>
              <a:gd name="T1" fmla="*/ 0 h 28"/>
              <a:gd name="T2" fmla="*/ 2147483647 w 81"/>
              <a:gd name="T3" fmla="*/ 2147483647 h 28"/>
              <a:gd name="T4" fmla="*/ 2147483647 w 81"/>
              <a:gd name="T5" fmla="*/ 2147483647 h 28"/>
              <a:gd name="T6" fmla="*/ 0 w 81"/>
              <a:gd name="T7" fmla="*/ 2147483647 h 28"/>
              <a:gd name="T8" fmla="*/ 2147483647 w 8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8"/>
              <a:gd name="T17" fmla="*/ 81 w 8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8">
                <a:moveTo>
                  <a:pt x="2" y="0"/>
                </a:moveTo>
                <a:lnTo>
                  <a:pt x="81" y="16"/>
                </a:lnTo>
                <a:lnTo>
                  <a:pt x="79" y="28"/>
                </a:lnTo>
                <a:lnTo>
                  <a:pt x="0" y="1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1" name="Freeform 50"/>
          <p:cNvSpPr>
            <a:spLocks/>
          </p:cNvSpPr>
          <p:nvPr/>
        </p:nvSpPr>
        <p:spPr bwMode="auto">
          <a:xfrm>
            <a:off x="7716045" y="4840760"/>
            <a:ext cx="128587" cy="44450"/>
          </a:xfrm>
          <a:custGeom>
            <a:avLst/>
            <a:gdLst>
              <a:gd name="T0" fmla="*/ 2147483647 w 81"/>
              <a:gd name="T1" fmla="*/ 0 h 28"/>
              <a:gd name="T2" fmla="*/ 2147483647 w 81"/>
              <a:gd name="T3" fmla="*/ 2147483647 h 28"/>
              <a:gd name="T4" fmla="*/ 2147483647 w 81"/>
              <a:gd name="T5" fmla="*/ 2147483647 h 28"/>
              <a:gd name="T6" fmla="*/ 0 w 81"/>
              <a:gd name="T7" fmla="*/ 2147483647 h 28"/>
              <a:gd name="T8" fmla="*/ 2147483647 w 81"/>
              <a:gd name="T9" fmla="*/ 0 h 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"/>
              <a:gd name="T16" fmla="*/ 0 h 28"/>
              <a:gd name="T17" fmla="*/ 81 w 81"/>
              <a:gd name="T18" fmla="*/ 28 h 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" h="28">
                <a:moveTo>
                  <a:pt x="2" y="0"/>
                </a:moveTo>
                <a:lnTo>
                  <a:pt x="81" y="16"/>
                </a:lnTo>
                <a:lnTo>
                  <a:pt x="79" y="28"/>
                </a:lnTo>
                <a:lnTo>
                  <a:pt x="0" y="1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2" name="Freeform 51"/>
          <p:cNvSpPr>
            <a:spLocks/>
          </p:cNvSpPr>
          <p:nvPr/>
        </p:nvSpPr>
        <p:spPr bwMode="auto">
          <a:xfrm>
            <a:off x="7912895" y="4882035"/>
            <a:ext cx="130175" cy="42862"/>
          </a:xfrm>
          <a:custGeom>
            <a:avLst/>
            <a:gdLst>
              <a:gd name="T0" fmla="*/ 2147483647 w 82"/>
              <a:gd name="T1" fmla="*/ 0 h 27"/>
              <a:gd name="T2" fmla="*/ 2147483647 w 82"/>
              <a:gd name="T3" fmla="*/ 2147483647 h 27"/>
              <a:gd name="T4" fmla="*/ 2147483647 w 82"/>
              <a:gd name="T5" fmla="*/ 2147483647 h 27"/>
              <a:gd name="T6" fmla="*/ 0 w 82"/>
              <a:gd name="T7" fmla="*/ 2147483647 h 27"/>
              <a:gd name="T8" fmla="*/ 2147483647 w 82"/>
              <a:gd name="T9" fmla="*/ 0 h 2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7"/>
              <a:gd name="T17" fmla="*/ 82 w 82"/>
              <a:gd name="T18" fmla="*/ 27 h 2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7">
                <a:moveTo>
                  <a:pt x="2" y="0"/>
                </a:moveTo>
                <a:lnTo>
                  <a:pt x="82" y="16"/>
                </a:lnTo>
                <a:lnTo>
                  <a:pt x="80" y="27"/>
                </a:lnTo>
                <a:lnTo>
                  <a:pt x="0" y="1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3" name="Freeform 52"/>
          <p:cNvSpPr>
            <a:spLocks/>
          </p:cNvSpPr>
          <p:nvPr/>
        </p:nvSpPr>
        <p:spPr bwMode="auto">
          <a:xfrm>
            <a:off x="8111331" y="4921723"/>
            <a:ext cx="90488" cy="36513"/>
          </a:xfrm>
          <a:custGeom>
            <a:avLst/>
            <a:gdLst>
              <a:gd name="T0" fmla="*/ 2147483647 w 57"/>
              <a:gd name="T1" fmla="*/ 0 h 23"/>
              <a:gd name="T2" fmla="*/ 2147483647 w 57"/>
              <a:gd name="T3" fmla="*/ 2147483647 h 23"/>
              <a:gd name="T4" fmla="*/ 2147483647 w 57"/>
              <a:gd name="T5" fmla="*/ 2147483647 h 23"/>
              <a:gd name="T6" fmla="*/ 0 w 57"/>
              <a:gd name="T7" fmla="*/ 2147483647 h 23"/>
              <a:gd name="T8" fmla="*/ 2147483647 w 57"/>
              <a:gd name="T9" fmla="*/ 0 h 2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7"/>
              <a:gd name="T16" fmla="*/ 0 h 23"/>
              <a:gd name="T17" fmla="*/ 57 w 57"/>
              <a:gd name="T18" fmla="*/ 23 h 2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7" h="23">
                <a:moveTo>
                  <a:pt x="2" y="0"/>
                </a:moveTo>
                <a:lnTo>
                  <a:pt x="57" y="12"/>
                </a:lnTo>
                <a:lnTo>
                  <a:pt x="54" y="23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4" name="Freeform 53"/>
          <p:cNvSpPr>
            <a:spLocks/>
          </p:cNvSpPr>
          <p:nvPr/>
        </p:nvSpPr>
        <p:spPr bwMode="auto">
          <a:xfrm>
            <a:off x="8197056" y="4940772"/>
            <a:ext cx="44450" cy="25400"/>
          </a:xfrm>
          <a:custGeom>
            <a:avLst/>
            <a:gdLst>
              <a:gd name="T0" fmla="*/ 2147483647 w 28"/>
              <a:gd name="T1" fmla="*/ 0 h 16"/>
              <a:gd name="T2" fmla="*/ 2147483647 w 28"/>
              <a:gd name="T3" fmla="*/ 2147483647 h 16"/>
              <a:gd name="T4" fmla="*/ 2147483647 w 28"/>
              <a:gd name="T5" fmla="*/ 2147483647 h 16"/>
              <a:gd name="T6" fmla="*/ 0 w 28"/>
              <a:gd name="T7" fmla="*/ 2147483647 h 16"/>
              <a:gd name="T8" fmla="*/ 2147483647 w 28"/>
              <a:gd name="T9" fmla="*/ 0 h 1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8"/>
              <a:gd name="T16" fmla="*/ 0 h 16"/>
              <a:gd name="T17" fmla="*/ 28 w 28"/>
              <a:gd name="T18" fmla="*/ 16 h 1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8" h="16">
                <a:moveTo>
                  <a:pt x="3" y="0"/>
                </a:moveTo>
                <a:lnTo>
                  <a:pt x="28" y="4"/>
                </a:lnTo>
                <a:lnTo>
                  <a:pt x="26" y="16"/>
                </a:lnTo>
                <a:lnTo>
                  <a:pt x="0" y="11"/>
                </a:lnTo>
                <a:lnTo>
                  <a:pt x="3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5" name="Freeform 54"/>
          <p:cNvSpPr>
            <a:spLocks/>
          </p:cNvSpPr>
          <p:nvPr/>
        </p:nvSpPr>
        <p:spPr bwMode="auto">
          <a:xfrm>
            <a:off x="8309770" y="4959822"/>
            <a:ext cx="130175" cy="39688"/>
          </a:xfrm>
          <a:custGeom>
            <a:avLst/>
            <a:gdLst>
              <a:gd name="T0" fmla="*/ 2147483647 w 82"/>
              <a:gd name="T1" fmla="*/ 0 h 25"/>
              <a:gd name="T2" fmla="*/ 2147483647 w 82"/>
              <a:gd name="T3" fmla="*/ 2147483647 h 25"/>
              <a:gd name="T4" fmla="*/ 2147483647 w 82"/>
              <a:gd name="T5" fmla="*/ 2147483647 h 25"/>
              <a:gd name="T6" fmla="*/ 0 w 82"/>
              <a:gd name="T7" fmla="*/ 2147483647 h 25"/>
              <a:gd name="T8" fmla="*/ 2147483647 w 8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5"/>
              <a:gd name="T17" fmla="*/ 82 w 82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5">
                <a:moveTo>
                  <a:pt x="2" y="0"/>
                </a:moveTo>
                <a:lnTo>
                  <a:pt x="82" y="14"/>
                </a:lnTo>
                <a:lnTo>
                  <a:pt x="80" y="25"/>
                </a:lnTo>
                <a:lnTo>
                  <a:pt x="0" y="1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6" name="Freeform 55"/>
          <p:cNvSpPr>
            <a:spLocks/>
          </p:cNvSpPr>
          <p:nvPr/>
        </p:nvSpPr>
        <p:spPr bwMode="auto">
          <a:xfrm>
            <a:off x="8508207" y="4994747"/>
            <a:ext cx="131763" cy="39688"/>
          </a:xfrm>
          <a:custGeom>
            <a:avLst/>
            <a:gdLst>
              <a:gd name="T0" fmla="*/ 2147483647 w 83"/>
              <a:gd name="T1" fmla="*/ 0 h 25"/>
              <a:gd name="T2" fmla="*/ 2147483647 w 83"/>
              <a:gd name="T3" fmla="*/ 2147483647 h 25"/>
              <a:gd name="T4" fmla="*/ 2147483647 w 83"/>
              <a:gd name="T5" fmla="*/ 2147483647 h 25"/>
              <a:gd name="T6" fmla="*/ 0 w 83"/>
              <a:gd name="T7" fmla="*/ 2147483647 h 25"/>
              <a:gd name="T8" fmla="*/ 2147483647 w 83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3"/>
              <a:gd name="T16" fmla="*/ 0 h 25"/>
              <a:gd name="T17" fmla="*/ 83 w 83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3" h="25">
                <a:moveTo>
                  <a:pt x="2" y="0"/>
                </a:moveTo>
                <a:lnTo>
                  <a:pt x="83" y="13"/>
                </a:lnTo>
                <a:lnTo>
                  <a:pt x="80" y="25"/>
                </a:lnTo>
                <a:lnTo>
                  <a:pt x="0" y="11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7" name="Freeform 56"/>
          <p:cNvSpPr>
            <a:spLocks/>
          </p:cNvSpPr>
          <p:nvPr/>
        </p:nvSpPr>
        <p:spPr bwMode="auto">
          <a:xfrm>
            <a:off x="8708232" y="5028086"/>
            <a:ext cx="130175" cy="41275"/>
          </a:xfrm>
          <a:custGeom>
            <a:avLst/>
            <a:gdLst>
              <a:gd name="T0" fmla="*/ 2147483647 w 82"/>
              <a:gd name="T1" fmla="*/ 0 h 26"/>
              <a:gd name="T2" fmla="*/ 2147483647 w 82"/>
              <a:gd name="T3" fmla="*/ 2147483647 h 26"/>
              <a:gd name="T4" fmla="*/ 2147483647 w 82"/>
              <a:gd name="T5" fmla="*/ 2147483647 h 26"/>
              <a:gd name="T6" fmla="*/ 0 w 82"/>
              <a:gd name="T7" fmla="*/ 2147483647 h 26"/>
              <a:gd name="T8" fmla="*/ 2147483647 w 82"/>
              <a:gd name="T9" fmla="*/ 0 h 2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6"/>
              <a:gd name="T17" fmla="*/ 82 w 82"/>
              <a:gd name="T18" fmla="*/ 26 h 2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6">
                <a:moveTo>
                  <a:pt x="2" y="0"/>
                </a:moveTo>
                <a:lnTo>
                  <a:pt x="82" y="14"/>
                </a:lnTo>
                <a:lnTo>
                  <a:pt x="80" y="26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8" name="Freeform 57"/>
          <p:cNvSpPr>
            <a:spLocks/>
          </p:cNvSpPr>
          <p:nvPr/>
        </p:nvSpPr>
        <p:spPr bwMode="auto">
          <a:xfrm>
            <a:off x="8906670" y="5063011"/>
            <a:ext cx="130175" cy="39687"/>
          </a:xfrm>
          <a:custGeom>
            <a:avLst/>
            <a:gdLst>
              <a:gd name="T0" fmla="*/ 2147483647 w 82"/>
              <a:gd name="T1" fmla="*/ 0 h 25"/>
              <a:gd name="T2" fmla="*/ 2147483647 w 82"/>
              <a:gd name="T3" fmla="*/ 2147483647 h 25"/>
              <a:gd name="T4" fmla="*/ 2147483647 w 82"/>
              <a:gd name="T5" fmla="*/ 2147483647 h 25"/>
              <a:gd name="T6" fmla="*/ 0 w 82"/>
              <a:gd name="T7" fmla="*/ 2147483647 h 25"/>
              <a:gd name="T8" fmla="*/ 2147483647 w 82"/>
              <a:gd name="T9" fmla="*/ 0 h 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2"/>
              <a:gd name="T16" fmla="*/ 0 h 25"/>
              <a:gd name="T17" fmla="*/ 82 w 82"/>
              <a:gd name="T18" fmla="*/ 25 h 2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2" h="25">
                <a:moveTo>
                  <a:pt x="2" y="0"/>
                </a:moveTo>
                <a:lnTo>
                  <a:pt x="82" y="14"/>
                </a:lnTo>
                <a:lnTo>
                  <a:pt x="80" y="25"/>
                </a:lnTo>
                <a:lnTo>
                  <a:pt x="0" y="12"/>
                </a:lnTo>
                <a:lnTo>
                  <a:pt x="2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9" name="Freeform 58"/>
          <p:cNvSpPr>
            <a:spLocks/>
          </p:cNvSpPr>
          <p:nvPr/>
        </p:nvSpPr>
        <p:spPr bwMode="auto">
          <a:xfrm>
            <a:off x="3653632" y="4928072"/>
            <a:ext cx="74613" cy="76200"/>
          </a:xfrm>
          <a:custGeom>
            <a:avLst/>
            <a:gdLst>
              <a:gd name="T0" fmla="*/ 2147483647 w 47"/>
              <a:gd name="T1" fmla="*/ 0 h 48"/>
              <a:gd name="T2" fmla="*/ 2147483647 w 47"/>
              <a:gd name="T3" fmla="*/ 2147483647 h 48"/>
              <a:gd name="T4" fmla="*/ 2147483647 w 47"/>
              <a:gd name="T5" fmla="*/ 2147483647 h 48"/>
              <a:gd name="T6" fmla="*/ 0 w 47"/>
              <a:gd name="T7" fmla="*/ 2147483647 h 48"/>
              <a:gd name="T8" fmla="*/ 2147483647 w 47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8"/>
              <a:gd name="T17" fmla="*/ 47 w 47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8">
                <a:moveTo>
                  <a:pt x="24" y="0"/>
                </a:moveTo>
                <a:lnTo>
                  <a:pt x="47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0" name="Freeform 59"/>
          <p:cNvSpPr>
            <a:spLocks/>
          </p:cNvSpPr>
          <p:nvPr/>
        </p:nvSpPr>
        <p:spPr bwMode="auto">
          <a:xfrm>
            <a:off x="4553744" y="5091585"/>
            <a:ext cx="76200" cy="76200"/>
          </a:xfrm>
          <a:custGeom>
            <a:avLst/>
            <a:gdLst>
              <a:gd name="T0" fmla="*/ 2147483647 w 48"/>
              <a:gd name="T1" fmla="*/ 0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0 w 48"/>
              <a:gd name="T7" fmla="*/ 2147483647 h 48"/>
              <a:gd name="T8" fmla="*/ 2147483647 w 48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8"/>
              <a:gd name="T17" fmla="*/ 48 w 4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5455444" y="5518622"/>
            <a:ext cx="76200" cy="76200"/>
          </a:xfrm>
          <a:custGeom>
            <a:avLst/>
            <a:gdLst>
              <a:gd name="T0" fmla="*/ 2147483647 w 48"/>
              <a:gd name="T1" fmla="*/ 0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0 w 48"/>
              <a:gd name="T7" fmla="*/ 2147483647 h 48"/>
              <a:gd name="T8" fmla="*/ 2147483647 w 48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8"/>
              <a:gd name="T17" fmla="*/ 48 w 4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6358732" y="5694835"/>
            <a:ext cx="74613" cy="74612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2147483647 w 47"/>
              <a:gd name="T5" fmla="*/ 2147483647 h 47"/>
              <a:gd name="T6" fmla="*/ 0 w 47"/>
              <a:gd name="T7" fmla="*/ 2147483647 h 47"/>
              <a:gd name="T8" fmla="*/ 2147483647 w 47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7"/>
              <a:gd name="T17" fmla="*/ 47 w 4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7">
                <a:moveTo>
                  <a:pt x="23" y="0"/>
                </a:moveTo>
                <a:lnTo>
                  <a:pt x="47" y="23"/>
                </a:lnTo>
                <a:lnTo>
                  <a:pt x="23" y="47"/>
                </a:lnTo>
                <a:lnTo>
                  <a:pt x="0" y="23"/>
                </a:lnTo>
                <a:lnTo>
                  <a:pt x="23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7258844" y="5778972"/>
            <a:ext cx="76200" cy="76200"/>
          </a:xfrm>
          <a:custGeom>
            <a:avLst/>
            <a:gdLst>
              <a:gd name="T0" fmla="*/ 2147483647 w 48"/>
              <a:gd name="T1" fmla="*/ 0 h 48"/>
              <a:gd name="T2" fmla="*/ 2147483647 w 48"/>
              <a:gd name="T3" fmla="*/ 2147483647 h 48"/>
              <a:gd name="T4" fmla="*/ 2147483647 w 48"/>
              <a:gd name="T5" fmla="*/ 2147483647 h 48"/>
              <a:gd name="T6" fmla="*/ 0 w 48"/>
              <a:gd name="T7" fmla="*/ 2147483647 h 48"/>
              <a:gd name="T8" fmla="*/ 2147483647 w 48"/>
              <a:gd name="T9" fmla="*/ 0 h 4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8"/>
              <a:gd name="T17" fmla="*/ 48 w 48"/>
              <a:gd name="T18" fmla="*/ 48 h 4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8">
                <a:moveTo>
                  <a:pt x="24" y="0"/>
                </a:moveTo>
                <a:lnTo>
                  <a:pt x="48" y="24"/>
                </a:lnTo>
                <a:lnTo>
                  <a:pt x="24" y="48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8160544" y="5769448"/>
            <a:ext cx="76200" cy="74613"/>
          </a:xfrm>
          <a:custGeom>
            <a:avLst/>
            <a:gdLst>
              <a:gd name="T0" fmla="*/ 2147483647 w 48"/>
              <a:gd name="T1" fmla="*/ 0 h 47"/>
              <a:gd name="T2" fmla="*/ 2147483647 w 48"/>
              <a:gd name="T3" fmla="*/ 2147483647 h 47"/>
              <a:gd name="T4" fmla="*/ 2147483647 w 48"/>
              <a:gd name="T5" fmla="*/ 2147483647 h 47"/>
              <a:gd name="T6" fmla="*/ 0 w 48"/>
              <a:gd name="T7" fmla="*/ 2147483647 h 47"/>
              <a:gd name="T8" fmla="*/ 2147483647 w 48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8"/>
              <a:gd name="T16" fmla="*/ 0 h 47"/>
              <a:gd name="T17" fmla="*/ 48 w 48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8" h="47">
                <a:moveTo>
                  <a:pt x="24" y="0"/>
                </a:moveTo>
                <a:lnTo>
                  <a:pt x="48" y="23"/>
                </a:lnTo>
                <a:lnTo>
                  <a:pt x="24" y="47"/>
                </a:lnTo>
                <a:lnTo>
                  <a:pt x="0" y="23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9062244" y="5810723"/>
            <a:ext cx="74612" cy="74613"/>
          </a:xfrm>
          <a:custGeom>
            <a:avLst/>
            <a:gdLst>
              <a:gd name="T0" fmla="*/ 2147483647 w 47"/>
              <a:gd name="T1" fmla="*/ 0 h 47"/>
              <a:gd name="T2" fmla="*/ 2147483647 w 47"/>
              <a:gd name="T3" fmla="*/ 2147483647 h 47"/>
              <a:gd name="T4" fmla="*/ 2147483647 w 47"/>
              <a:gd name="T5" fmla="*/ 2147483647 h 47"/>
              <a:gd name="T6" fmla="*/ 0 w 47"/>
              <a:gd name="T7" fmla="*/ 2147483647 h 47"/>
              <a:gd name="T8" fmla="*/ 2147483647 w 47"/>
              <a:gd name="T9" fmla="*/ 0 h 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7"/>
              <a:gd name="T16" fmla="*/ 0 h 47"/>
              <a:gd name="T17" fmla="*/ 47 w 47"/>
              <a:gd name="T18" fmla="*/ 47 h 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7" h="47">
                <a:moveTo>
                  <a:pt x="24" y="0"/>
                </a:moveTo>
                <a:lnTo>
                  <a:pt x="47" y="24"/>
                </a:lnTo>
                <a:lnTo>
                  <a:pt x="24" y="47"/>
                </a:lnTo>
                <a:lnTo>
                  <a:pt x="0" y="24"/>
                </a:lnTo>
                <a:lnTo>
                  <a:pt x="24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3658395" y="4635972"/>
            <a:ext cx="65087" cy="650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7" name="Rectangle 66"/>
          <p:cNvSpPr>
            <a:spLocks noChangeArrowheads="1"/>
          </p:cNvSpPr>
          <p:nvPr/>
        </p:nvSpPr>
        <p:spPr bwMode="auto">
          <a:xfrm>
            <a:off x="4558506" y="5042372"/>
            <a:ext cx="65088" cy="650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8" name="Rectangle 67"/>
          <p:cNvSpPr>
            <a:spLocks noChangeArrowheads="1"/>
          </p:cNvSpPr>
          <p:nvPr/>
        </p:nvSpPr>
        <p:spPr bwMode="auto">
          <a:xfrm>
            <a:off x="5460207" y="5320186"/>
            <a:ext cx="66675" cy="6508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69" name="Rectangle 68"/>
          <p:cNvSpPr>
            <a:spLocks noChangeArrowheads="1"/>
          </p:cNvSpPr>
          <p:nvPr/>
        </p:nvSpPr>
        <p:spPr bwMode="auto">
          <a:xfrm>
            <a:off x="6361907" y="5588472"/>
            <a:ext cx="66675" cy="650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0" name="Rectangle 69"/>
          <p:cNvSpPr>
            <a:spLocks noChangeArrowheads="1"/>
          </p:cNvSpPr>
          <p:nvPr/>
        </p:nvSpPr>
        <p:spPr bwMode="auto">
          <a:xfrm>
            <a:off x="7263606" y="5710711"/>
            <a:ext cx="65088" cy="6508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8165306" y="5753572"/>
            <a:ext cx="65088" cy="65088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9067006" y="5774211"/>
            <a:ext cx="65088" cy="6508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73" name="Freeform 72"/>
          <p:cNvSpPr>
            <a:spLocks/>
          </p:cNvSpPr>
          <p:nvPr/>
        </p:nvSpPr>
        <p:spPr bwMode="auto">
          <a:xfrm>
            <a:off x="3658395" y="4296248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4" name="Freeform 73"/>
          <p:cNvSpPr>
            <a:spLocks/>
          </p:cNvSpPr>
          <p:nvPr/>
        </p:nvSpPr>
        <p:spPr bwMode="auto">
          <a:xfrm>
            <a:off x="4558507" y="4842348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5" name="Freeform 74"/>
          <p:cNvSpPr>
            <a:spLocks/>
          </p:cNvSpPr>
          <p:nvPr/>
        </p:nvSpPr>
        <p:spPr bwMode="auto">
          <a:xfrm>
            <a:off x="5460207" y="5282086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6" name="Freeform 75"/>
          <p:cNvSpPr>
            <a:spLocks/>
          </p:cNvSpPr>
          <p:nvPr/>
        </p:nvSpPr>
        <p:spPr bwMode="auto">
          <a:xfrm>
            <a:off x="6361907" y="5444011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7" name="Freeform 76"/>
          <p:cNvSpPr>
            <a:spLocks/>
          </p:cNvSpPr>
          <p:nvPr/>
        </p:nvSpPr>
        <p:spPr bwMode="auto">
          <a:xfrm>
            <a:off x="7263607" y="5645623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8" name="Freeform 77"/>
          <p:cNvSpPr>
            <a:spLocks/>
          </p:cNvSpPr>
          <p:nvPr/>
        </p:nvSpPr>
        <p:spPr bwMode="auto">
          <a:xfrm>
            <a:off x="8165307" y="5750398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79" name="Freeform 78"/>
          <p:cNvSpPr>
            <a:spLocks/>
          </p:cNvSpPr>
          <p:nvPr/>
        </p:nvSpPr>
        <p:spPr bwMode="auto">
          <a:xfrm>
            <a:off x="9067006" y="5774211"/>
            <a:ext cx="65088" cy="66675"/>
          </a:xfrm>
          <a:custGeom>
            <a:avLst/>
            <a:gdLst>
              <a:gd name="T0" fmla="*/ 2147483647 w 41"/>
              <a:gd name="T1" fmla="*/ 0 h 42"/>
              <a:gd name="T2" fmla="*/ 2147483647 w 41"/>
              <a:gd name="T3" fmla="*/ 2147483647 h 42"/>
              <a:gd name="T4" fmla="*/ 0 w 41"/>
              <a:gd name="T5" fmla="*/ 2147483647 h 42"/>
              <a:gd name="T6" fmla="*/ 2147483647 w 41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1"/>
              <a:gd name="T13" fmla="*/ 0 h 42"/>
              <a:gd name="T14" fmla="*/ 41 w 41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1" h="42">
                <a:moveTo>
                  <a:pt x="21" y="0"/>
                </a:moveTo>
                <a:lnTo>
                  <a:pt x="41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0" name="Rectangle 79"/>
          <p:cNvSpPr>
            <a:spLocks noChangeArrowheads="1"/>
          </p:cNvSpPr>
          <p:nvPr/>
        </p:nvSpPr>
        <p:spPr bwMode="auto">
          <a:xfrm>
            <a:off x="3656806" y="4015261"/>
            <a:ext cx="69850" cy="7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1" name="Line 80"/>
          <p:cNvSpPr>
            <a:spLocks noChangeShapeType="1"/>
          </p:cNvSpPr>
          <p:nvPr/>
        </p:nvSpPr>
        <p:spPr bwMode="auto">
          <a:xfrm flipH="1" flipV="1">
            <a:off x="3658395" y="4016847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2" name="Line 81"/>
          <p:cNvSpPr>
            <a:spLocks noChangeShapeType="1"/>
          </p:cNvSpPr>
          <p:nvPr/>
        </p:nvSpPr>
        <p:spPr bwMode="auto">
          <a:xfrm>
            <a:off x="3691731" y="4050186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3" name="Line 82"/>
          <p:cNvSpPr>
            <a:spLocks noChangeShapeType="1"/>
          </p:cNvSpPr>
          <p:nvPr/>
        </p:nvSpPr>
        <p:spPr bwMode="auto">
          <a:xfrm flipH="1">
            <a:off x="3658395" y="4050186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4" name="Line 83"/>
          <p:cNvSpPr>
            <a:spLocks noChangeShapeType="1"/>
          </p:cNvSpPr>
          <p:nvPr/>
        </p:nvSpPr>
        <p:spPr bwMode="auto">
          <a:xfrm flipV="1">
            <a:off x="3691731" y="4016847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5" name="Rectangle 84"/>
          <p:cNvSpPr>
            <a:spLocks noChangeArrowheads="1"/>
          </p:cNvSpPr>
          <p:nvPr/>
        </p:nvSpPr>
        <p:spPr bwMode="auto">
          <a:xfrm>
            <a:off x="4556920" y="4535960"/>
            <a:ext cx="71437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86" name="Line 85"/>
          <p:cNvSpPr>
            <a:spLocks noChangeShapeType="1"/>
          </p:cNvSpPr>
          <p:nvPr/>
        </p:nvSpPr>
        <p:spPr bwMode="auto">
          <a:xfrm flipH="1" flipV="1">
            <a:off x="4558506" y="4535961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7" name="Line 86"/>
          <p:cNvSpPr>
            <a:spLocks noChangeShapeType="1"/>
          </p:cNvSpPr>
          <p:nvPr/>
        </p:nvSpPr>
        <p:spPr bwMode="auto">
          <a:xfrm>
            <a:off x="4591845" y="4569297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8" name="Line 87"/>
          <p:cNvSpPr>
            <a:spLocks noChangeShapeType="1"/>
          </p:cNvSpPr>
          <p:nvPr/>
        </p:nvSpPr>
        <p:spPr bwMode="auto">
          <a:xfrm flipH="1">
            <a:off x="4558506" y="4569297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9" name="Line 88"/>
          <p:cNvSpPr>
            <a:spLocks noChangeShapeType="1"/>
          </p:cNvSpPr>
          <p:nvPr/>
        </p:nvSpPr>
        <p:spPr bwMode="auto">
          <a:xfrm flipV="1">
            <a:off x="4591845" y="4535961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0" name="Rectangle 89"/>
          <p:cNvSpPr>
            <a:spLocks noChangeArrowheads="1"/>
          </p:cNvSpPr>
          <p:nvPr/>
        </p:nvSpPr>
        <p:spPr bwMode="auto">
          <a:xfrm>
            <a:off x="5460206" y="5101110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1" name="Line 90"/>
          <p:cNvSpPr>
            <a:spLocks noChangeShapeType="1"/>
          </p:cNvSpPr>
          <p:nvPr/>
        </p:nvSpPr>
        <p:spPr bwMode="auto">
          <a:xfrm flipH="1" flipV="1">
            <a:off x="5460206" y="5102697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2" name="Line 91"/>
          <p:cNvSpPr>
            <a:spLocks noChangeShapeType="1"/>
          </p:cNvSpPr>
          <p:nvPr/>
        </p:nvSpPr>
        <p:spPr bwMode="auto">
          <a:xfrm>
            <a:off x="5493545" y="5136036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" name="Line 92"/>
          <p:cNvSpPr>
            <a:spLocks noChangeShapeType="1"/>
          </p:cNvSpPr>
          <p:nvPr/>
        </p:nvSpPr>
        <p:spPr bwMode="auto">
          <a:xfrm flipH="1">
            <a:off x="5460206" y="5136036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4" name="Line 93"/>
          <p:cNvSpPr>
            <a:spLocks noChangeShapeType="1"/>
          </p:cNvSpPr>
          <p:nvPr/>
        </p:nvSpPr>
        <p:spPr bwMode="auto">
          <a:xfrm flipV="1">
            <a:off x="5493545" y="5102697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5" name="Rectangle 94"/>
          <p:cNvSpPr>
            <a:spLocks noChangeArrowheads="1"/>
          </p:cNvSpPr>
          <p:nvPr/>
        </p:nvSpPr>
        <p:spPr bwMode="auto">
          <a:xfrm>
            <a:off x="6361906" y="5397972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96" name="Line 95"/>
          <p:cNvSpPr>
            <a:spLocks noChangeShapeType="1"/>
          </p:cNvSpPr>
          <p:nvPr/>
        </p:nvSpPr>
        <p:spPr bwMode="auto">
          <a:xfrm flipH="1" flipV="1">
            <a:off x="6361906" y="5397972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7" name="Line 96"/>
          <p:cNvSpPr>
            <a:spLocks noChangeShapeType="1"/>
          </p:cNvSpPr>
          <p:nvPr/>
        </p:nvSpPr>
        <p:spPr bwMode="auto">
          <a:xfrm>
            <a:off x="6395245" y="5431311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8" name="Line 97"/>
          <p:cNvSpPr>
            <a:spLocks noChangeShapeType="1"/>
          </p:cNvSpPr>
          <p:nvPr/>
        </p:nvSpPr>
        <p:spPr bwMode="auto">
          <a:xfrm flipH="1">
            <a:off x="6361906" y="5431311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9" name="Line 98"/>
          <p:cNvSpPr>
            <a:spLocks noChangeShapeType="1"/>
          </p:cNvSpPr>
          <p:nvPr/>
        </p:nvSpPr>
        <p:spPr bwMode="auto">
          <a:xfrm flipV="1">
            <a:off x="6395245" y="5397972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0" name="Rectangle 99"/>
          <p:cNvSpPr>
            <a:spLocks noChangeArrowheads="1"/>
          </p:cNvSpPr>
          <p:nvPr/>
        </p:nvSpPr>
        <p:spPr bwMode="auto">
          <a:xfrm>
            <a:off x="7262019" y="5591647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1" name="Line 100"/>
          <p:cNvSpPr>
            <a:spLocks noChangeShapeType="1"/>
          </p:cNvSpPr>
          <p:nvPr/>
        </p:nvSpPr>
        <p:spPr bwMode="auto">
          <a:xfrm flipH="1" flipV="1">
            <a:off x="7263606" y="5593236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2" name="Line 101"/>
          <p:cNvSpPr>
            <a:spLocks noChangeShapeType="1"/>
          </p:cNvSpPr>
          <p:nvPr/>
        </p:nvSpPr>
        <p:spPr bwMode="auto">
          <a:xfrm>
            <a:off x="7296945" y="5626572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3" name="Line 102"/>
          <p:cNvSpPr>
            <a:spLocks noChangeShapeType="1"/>
          </p:cNvSpPr>
          <p:nvPr/>
        </p:nvSpPr>
        <p:spPr bwMode="auto">
          <a:xfrm flipH="1">
            <a:off x="7263606" y="5626572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4" name="Line 103"/>
          <p:cNvSpPr>
            <a:spLocks noChangeShapeType="1"/>
          </p:cNvSpPr>
          <p:nvPr/>
        </p:nvSpPr>
        <p:spPr bwMode="auto">
          <a:xfrm flipV="1">
            <a:off x="7296945" y="5593236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5" name="Rectangle 104"/>
          <p:cNvSpPr>
            <a:spLocks noChangeArrowheads="1"/>
          </p:cNvSpPr>
          <p:nvPr/>
        </p:nvSpPr>
        <p:spPr bwMode="auto">
          <a:xfrm>
            <a:off x="8163719" y="5717060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06" name="Line 105"/>
          <p:cNvSpPr>
            <a:spLocks noChangeShapeType="1"/>
          </p:cNvSpPr>
          <p:nvPr/>
        </p:nvSpPr>
        <p:spPr bwMode="auto">
          <a:xfrm flipH="1" flipV="1">
            <a:off x="8165306" y="5718647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7" name="Line 106"/>
          <p:cNvSpPr>
            <a:spLocks noChangeShapeType="1"/>
          </p:cNvSpPr>
          <p:nvPr/>
        </p:nvSpPr>
        <p:spPr bwMode="auto">
          <a:xfrm>
            <a:off x="8198645" y="5751986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8" name="Line 107"/>
          <p:cNvSpPr>
            <a:spLocks noChangeShapeType="1"/>
          </p:cNvSpPr>
          <p:nvPr/>
        </p:nvSpPr>
        <p:spPr bwMode="auto">
          <a:xfrm flipH="1">
            <a:off x="8165306" y="5751986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9" name="Line 108"/>
          <p:cNvSpPr>
            <a:spLocks noChangeShapeType="1"/>
          </p:cNvSpPr>
          <p:nvPr/>
        </p:nvSpPr>
        <p:spPr bwMode="auto">
          <a:xfrm flipV="1">
            <a:off x="8198645" y="5718647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0" name="Rectangle 109"/>
          <p:cNvSpPr>
            <a:spLocks noChangeArrowheads="1"/>
          </p:cNvSpPr>
          <p:nvPr/>
        </p:nvSpPr>
        <p:spPr bwMode="auto">
          <a:xfrm>
            <a:off x="9065419" y="5728172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1" name="Line 110"/>
          <p:cNvSpPr>
            <a:spLocks noChangeShapeType="1"/>
          </p:cNvSpPr>
          <p:nvPr/>
        </p:nvSpPr>
        <p:spPr bwMode="auto">
          <a:xfrm flipH="1" flipV="1">
            <a:off x="9067006" y="5729761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2" name="Line 111"/>
          <p:cNvSpPr>
            <a:spLocks noChangeShapeType="1"/>
          </p:cNvSpPr>
          <p:nvPr/>
        </p:nvSpPr>
        <p:spPr bwMode="auto">
          <a:xfrm>
            <a:off x="9100344" y="5763097"/>
            <a:ext cx="31750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3" name="Line 112"/>
          <p:cNvSpPr>
            <a:spLocks noChangeShapeType="1"/>
          </p:cNvSpPr>
          <p:nvPr/>
        </p:nvSpPr>
        <p:spPr bwMode="auto">
          <a:xfrm flipH="1">
            <a:off x="9067006" y="5763097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4" name="Line 113"/>
          <p:cNvSpPr>
            <a:spLocks noChangeShapeType="1"/>
          </p:cNvSpPr>
          <p:nvPr/>
        </p:nvSpPr>
        <p:spPr bwMode="auto">
          <a:xfrm flipV="1">
            <a:off x="9100344" y="5729761"/>
            <a:ext cx="31750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5" name="Rectangle 114"/>
          <p:cNvSpPr>
            <a:spLocks noChangeArrowheads="1"/>
          </p:cNvSpPr>
          <p:nvPr/>
        </p:nvSpPr>
        <p:spPr bwMode="auto">
          <a:xfrm>
            <a:off x="3637756" y="3483447"/>
            <a:ext cx="107950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16" name="Line 115"/>
          <p:cNvSpPr>
            <a:spLocks noChangeShapeType="1"/>
          </p:cNvSpPr>
          <p:nvPr/>
        </p:nvSpPr>
        <p:spPr bwMode="auto">
          <a:xfrm flipH="1" flipV="1">
            <a:off x="3637757" y="3483448"/>
            <a:ext cx="53975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7" name="Line 116"/>
          <p:cNvSpPr>
            <a:spLocks noChangeShapeType="1"/>
          </p:cNvSpPr>
          <p:nvPr/>
        </p:nvSpPr>
        <p:spPr bwMode="auto">
          <a:xfrm>
            <a:off x="3691731" y="3537422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8" name="Line 117"/>
          <p:cNvSpPr>
            <a:spLocks noChangeShapeType="1"/>
          </p:cNvSpPr>
          <p:nvPr/>
        </p:nvSpPr>
        <p:spPr bwMode="auto">
          <a:xfrm flipH="1">
            <a:off x="3637757" y="3537422"/>
            <a:ext cx="53975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9" name="Line 118"/>
          <p:cNvSpPr>
            <a:spLocks noChangeShapeType="1"/>
          </p:cNvSpPr>
          <p:nvPr/>
        </p:nvSpPr>
        <p:spPr bwMode="auto">
          <a:xfrm flipV="1">
            <a:off x="3691731" y="3483448"/>
            <a:ext cx="52388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0" name="Line 119"/>
          <p:cNvSpPr>
            <a:spLocks noChangeShapeType="1"/>
          </p:cNvSpPr>
          <p:nvPr/>
        </p:nvSpPr>
        <p:spPr bwMode="auto">
          <a:xfrm flipV="1">
            <a:off x="3691731" y="3483448"/>
            <a:ext cx="1588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1" name="Line 120"/>
          <p:cNvSpPr>
            <a:spLocks noChangeShapeType="1"/>
          </p:cNvSpPr>
          <p:nvPr/>
        </p:nvSpPr>
        <p:spPr bwMode="auto">
          <a:xfrm>
            <a:off x="3691731" y="3537422"/>
            <a:ext cx="15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2" name="Rectangle 121"/>
          <p:cNvSpPr>
            <a:spLocks noChangeArrowheads="1"/>
          </p:cNvSpPr>
          <p:nvPr/>
        </p:nvSpPr>
        <p:spPr bwMode="auto">
          <a:xfrm>
            <a:off x="4537870" y="4142261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23" name="Line 122"/>
          <p:cNvSpPr>
            <a:spLocks noChangeShapeType="1"/>
          </p:cNvSpPr>
          <p:nvPr/>
        </p:nvSpPr>
        <p:spPr bwMode="auto">
          <a:xfrm flipH="1" flipV="1">
            <a:off x="4539456" y="4143847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4" name="Line 123"/>
          <p:cNvSpPr>
            <a:spLocks noChangeShapeType="1"/>
          </p:cNvSpPr>
          <p:nvPr/>
        </p:nvSpPr>
        <p:spPr bwMode="auto">
          <a:xfrm>
            <a:off x="4591845" y="4196236"/>
            <a:ext cx="523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" name="Line 124"/>
          <p:cNvSpPr>
            <a:spLocks noChangeShapeType="1"/>
          </p:cNvSpPr>
          <p:nvPr/>
        </p:nvSpPr>
        <p:spPr bwMode="auto">
          <a:xfrm flipH="1">
            <a:off x="4539456" y="4196236"/>
            <a:ext cx="52388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6" name="Line 125"/>
          <p:cNvSpPr>
            <a:spLocks noChangeShapeType="1"/>
          </p:cNvSpPr>
          <p:nvPr/>
        </p:nvSpPr>
        <p:spPr bwMode="auto">
          <a:xfrm flipV="1">
            <a:off x="4591845" y="4143847"/>
            <a:ext cx="523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7" name="Line 126"/>
          <p:cNvSpPr>
            <a:spLocks noChangeShapeType="1"/>
          </p:cNvSpPr>
          <p:nvPr/>
        </p:nvSpPr>
        <p:spPr bwMode="auto">
          <a:xfrm flipV="1">
            <a:off x="4591845" y="414384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8" name="Line 127"/>
          <p:cNvSpPr>
            <a:spLocks noChangeShapeType="1"/>
          </p:cNvSpPr>
          <p:nvPr/>
        </p:nvSpPr>
        <p:spPr bwMode="auto">
          <a:xfrm>
            <a:off x="4591845" y="4196236"/>
            <a:ext cx="15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9" name="Rectangle 128"/>
          <p:cNvSpPr>
            <a:spLocks noChangeArrowheads="1"/>
          </p:cNvSpPr>
          <p:nvPr/>
        </p:nvSpPr>
        <p:spPr bwMode="auto">
          <a:xfrm>
            <a:off x="5439570" y="4847111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0" name="Line 129"/>
          <p:cNvSpPr>
            <a:spLocks noChangeShapeType="1"/>
          </p:cNvSpPr>
          <p:nvPr/>
        </p:nvSpPr>
        <p:spPr bwMode="auto">
          <a:xfrm flipH="1" flipV="1">
            <a:off x="5441156" y="4848697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1" name="Line 130"/>
          <p:cNvSpPr>
            <a:spLocks noChangeShapeType="1"/>
          </p:cNvSpPr>
          <p:nvPr/>
        </p:nvSpPr>
        <p:spPr bwMode="auto">
          <a:xfrm>
            <a:off x="5493545" y="4901086"/>
            <a:ext cx="53975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2" name="Line 131"/>
          <p:cNvSpPr>
            <a:spLocks noChangeShapeType="1"/>
          </p:cNvSpPr>
          <p:nvPr/>
        </p:nvSpPr>
        <p:spPr bwMode="auto">
          <a:xfrm flipH="1">
            <a:off x="5441156" y="4901086"/>
            <a:ext cx="52388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3" name="Line 132"/>
          <p:cNvSpPr>
            <a:spLocks noChangeShapeType="1"/>
          </p:cNvSpPr>
          <p:nvPr/>
        </p:nvSpPr>
        <p:spPr bwMode="auto">
          <a:xfrm flipV="1">
            <a:off x="5493545" y="4848697"/>
            <a:ext cx="53975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4" name="Line 133"/>
          <p:cNvSpPr>
            <a:spLocks noChangeShapeType="1"/>
          </p:cNvSpPr>
          <p:nvPr/>
        </p:nvSpPr>
        <p:spPr bwMode="auto">
          <a:xfrm flipV="1">
            <a:off x="5493545" y="484869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5" name="Line 134"/>
          <p:cNvSpPr>
            <a:spLocks noChangeShapeType="1"/>
          </p:cNvSpPr>
          <p:nvPr/>
        </p:nvSpPr>
        <p:spPr bwMode="auto">
          <a:xfrm>
            <a:off x="5493545" y="4901086"/>
            <a:ext cx="15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6" name="Rectangle 135"/>
          <p:cNvSpPr>
            <a:spLocks noChangeArrowheads="1"/>
          </p:cNvSpPr>
          <p:nvPr/>
        </p:nvSpPr>
        <p:spPr bwMode="auto">
          <a:xfrm>
            <a:off x="6341270" y="5253511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37" name="Line 136"/>
          <p:cNvSpPr>
            <a:spLocks noChangeShapeType="1"/>
          </p:cNvSpPr>
          <p:nvPr/>
        </p:nvSpPr>
        <p:spPr bwMode="auto">
          <a:xfrm flipH="1" flipV="1">
            <a:off x="6342856" y="5255097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8" name="Line 137"/>
          <p:cNvSpPr>
            <a:spLocks noChangeShapeType="1"/>
          </p:cNvSpPr>
          <p:nvPr/>
        </p:nvSpPr>
        <p:spPr bwMode="auto">
          <a:xfrm>
            <a:off x="6395245" y="5307486"/>
            <a:ext cx="53975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9" name="Line 138"/>
          <p:cNvSpPr>
            <a:spLocks noChangeShapeType="1"/>
          </p:cNvSpPr>
          <p:nvPr/>
        </p:nvSpPr>
        <p:spPr bwMode="auto">
          <a:xfrm flipH="1">
            <a:off x="6342856" y="5307486"/>
            <a:ext cx="52388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0" name="Line 139"/>
          <p:cNvSpPr>
            <a:spLocks noChangeShapeType="1"/>
          </p:cNvSpPr>
          <p:nvPr/>
        </p:nvSpPr>
        <p:spPr bwMode="auto">
          <a:xfrm flipV="1">
            <a:off x="6395245" y="5255097"/>
            <a:ext cx="53975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1" name="Line 140"/>
          <p:cNvSpPr>
            <a:spLocks noChangeShapeType="1"/>
          </p:cNvSpPr>
          <p:nvPr/>
        </p:nvSpPr>
        <p:spPr bwMode="auto">
          <a:xfrm flipV="1">
            <a:off x="6395245" y="525509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2" name="Line 141"/>
          <p:cNvSpPr>
            <a:spLocks noChangeShapeType="1"/>
          </p:cNvSpPr>
          <p:nvPr/>
        </p:nvSpPr>
        <p:spPr bwMode="auto">
          <a:xfrm>
            <a:off x="6395245" y="5307486"/>
            <a:ext cx="1587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3" name="Rectangle 142"/>
          <p:cNvSpPr>
            <a:spLocks noChangeArrowheads="1"/>
          </p:cNvSpPr>
          <p:nvPr/>
        </p:nvSpPr>
        <p:spPr bwMode="auto">
          <a:xfrm>
            <a:off x="7242970" y="5539261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44" name="Line 143"/>
          <p:cNvSpPr>
            <a:spLocks noChangeShapeType="1"/>
          </p:cNvSpPr>
          <p:nvPr/>
        </p:nvSpPr>
        <p:spPr bwMode="auto">
          <a:xfrm flipH="1" flipV="1">
            <a:off x="7244556" y="5540847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5" name="Line 144"/>
          <p:cNvSpPr>
            <a:spLocks noChangeShapeType="1"/>
          </p:cNvSpPr>
          <p:nvPr/>
        </p:nvSpPr>
        <p:spPr bwMode="auto">
          <a:xfrm>
            <a:off x="7296945" y="5593236"/>
            <a:ext cx="523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6" name="Line 145"/>
          <p:cNvSpPr>
            <a:spLocks noChangeShapeType="1"/>
          </p:cNvSpPr>
          <p:nvPr/>
        </p:nvSpPr>
        <p:spPr bwMode="auto">
          <a:xfrm flipH="1">
            <a:off x="7244556" y="5593236"/>
            <a:ext cx="52388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7" name="Line 146"/>
          <p:cNvSpPr>
            <a:spLocks noChangeShapeType="1"/>
          </p:cNvSpPr>
          <p:nvPr/>
        </p:nvSpPr>
        <p:spPr bwMode="auto">
          <a:xfrm flipV="1">
            <a:off x="7296945" y="5540847"/>
            <a:ext cx="523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8" name="Line 147"/>
          <p:cNvSpPr>
            <a:spLocks noChangeShapeType="1"/>
          </p:cNvSpPr>
          <p:nvPr/>
        </p:nvSpPr>
        <p:spPr bwMode="auto">
          <a:xfrm flipV="1">
            <a:off x="7296945" y="554084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49" name="Line 148"/>
          <p:cNvSpPr>
            <a:spLocks noChangeShapeType="1"/>
          </p:cNvSpPr>
          <p:nvPr/>
        </p:nvSpPr>
        <p:spPr bwMode="auto">
          <a:xfrm>
            <a:off x="7296945" y="5593236"/>
            <a:ext cx="15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0" name="Rectangle 149"/>
          <p:cNvSpPr>
            <a:spLocks noChangeArrowheads="1"/>
          </p:cNvSpPr>
          <p:nvPr/>
        </p:nvSpPr>
        <p:spPr bwMode="auto">
          <a:xfrm>
            <a:off x="8144670" y="5672611"/>
            <a:ext cx="109537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1" name="Line 150"/>
          <p:cNvSpPr>
            <a:spLocks noChangeShapeType="1"/>
          </p:cNvSpPr>
          <p:nvPr/>
        </p:nvSpPr>
        <p:spPr bwMode="auto">
          <a:xfrm flipH="1" flipV="1">
            <a:off x="8146256" y="5674197"/>
            <a:ext cx="52388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2" name="Line 151"/>
          <p:cNvSpPr>
            <a:spLocks noChangeShapeType="1"/>
          </p:cNvSpPr>
          <p:nvPr/>
        </p:nvSpPr>
        <p:spPr bwMode="auto">
          <a:xfrm>
            <a:off x="8198645" y="5726586"/>
            <a:ext cx="523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3" name="Line 152"/>
          <p:cNvSpPr>
            <a:spLocks noChangeShapeType="1"/>
          </p:cNvSpPr>
          <p:nvPr/>
        </p:nvSpPr>
        <p:spPr bwMode="auto">
          <a:xfrm flipH="1">
            <a:off x="8146256" y="5726586"/>
            <a:ext cx="52388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4" name="Line 153"/>
          <p:cNvSpPr>
            <a:spLocks noChangeShapeType="1"/>
          </p:cNvSpPr>
          <p:nvPr/>
        </p:nvSpPr>
        <p:spPr bwMode="auto">
          <a:xfrm flipV="1">
            <a:off x="8198645" y="5674197"/>
            <a:ext cx="523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5" name="Line 154"/>
          <p:cNvSpPr>
            <a:spLocks noChangeShapeType="1"/>
          </p:cNvSpPr>
          <p:nvPr/>
        </p:nvSpPr>
        <p:spPr bwMode="auto">
          <a:xfrm flipV="1">
            <a:off x="8198645" y="567419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6" name="Line 155"/>
          <p:cNvSpPr>
            <a:spLocks noChangeShapeType="1"/>
          </p:cNvSpPr>
          <p:nvPr/>
        </p:nvSpPr>
        <p:spPr bwMode="auto">
          <a:xfrm>
            <a:off x="8198645" y="5726586"/>
            <a:ext cx="1587" cy="52387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7" name="Rectangle 156"/>
          <p:cNvSpPr>
            <a:spLocks noChangeArrowheads="1"/>
          </p:cNvSpPr>
          <p:nvPr/>
        </p:nvSpPr>
        <p:spPr bwMode="auto">
          <a:xfrm>
            <a:off x="9046369" y="5710711"/>
            <a:ext cx="107950" cy="10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58" name="Line 157"/>
          <p:cNvSpPr>
            <a:spLocks noChangeShapeType="1"/>
          </p:cNvSpPr>
          <p:nvPr/>
        </p:nvSpPr>
        <p:spPr bwMode="auto">
          <a:xfrm flipH="1" flipV="1">
            <a:off x="9046370" y="5712297"/>
            <a:ext cx="53975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59" name="Line 158"/>
          <p:cNvSpPr>
            <a:spLocks noChangeShapeType="1"/>
          </p:cNvSpPr>
          <p:nvPr/>
        </p:nvSpPr>
        <p:spPr bwMode="auto">
          <a:xfrm>
            <a:off x="9100345" y="5764686"/>
            <a:ext cx="52387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0" name="Line 159"/>
          <p:cNvSpPr>
            <a:spLocks noChangeShapeType="1"/>
          </p:cNvSpPr>
          <p:nvPr/>
        </p:nvSpPr>
        <p:spPr bwMode="auto">
          <a:xfrm flipH="1">
            <a:off x="9046370" y="5764686"/>
            <a:ext cx="53975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1" name="Line 160"/>
          <p:cNvSpPr>
            <a:spLocks noChangeShapeType="1"/>
          </p:cNvSpPr>
          <p:nvPr/>
        </p:nvSpPr>
        <p:spPr bwMode="auto">
          <a:xfrm flipV="1">
            <a:off x="9100345" y="5712297"/>
            <a:ext cx="523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2" name="Line 161"/>
          <p:cNvSpPr>
            <a:spLocks noChangeShapeType="1"/>
          </p:cNvSpPr>
          <p:nvPr/>
        </p:nvSpPr>
        <p:spPr bwMode="auto">
          <a:xfrm flipV="1">
            <a:off x="9100345" y="5712297"/>
            <a:ext cx="1587" cy="52388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3" name="Line 162"/>
          <p:cNvSpPr>
            <a:spLocks noChangeShapeType="1"/>
          </p:cNvSpPr>
          <p:nvPr/>
        </p:nvSpPr>
        <p:spPr bwMode="auto">
          <a:xfrm>
            <a:off x="9100345" y="5764686"/>
            <a:ext cx="1587" cy="5397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64" name="Oval 163"/>
          <p:cNvSpPr>
            <a:spLocks noChangeArrowheads="1"/>
          </p:cNvSpPr>
          <p:nvPr/>
        </p:nvSpPr>
        <p:spPr bwMode="auto">
          <a:xfrm>
            <a:off x="3653632" y="3499323"/>
            <a:ext cx="74613" cy="746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5" name="Oval 164"/>
          <p:cNvSpPr>
            <a:spLocks noChangeArrowheads="1"/>
          </p:cNvSpPr>
          <p:nvPr/>
        </p:nvSpPr>
        <p:spPr bwMode="auto">
          <a:xfrm>
            <a:off x="4553744" y="3894610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6" name="Oval 165"/>
          <p:cNvSpPr>
            <a:spLocks noChangeArrowheads="1"/>
          </p:cNvSpPr>
          <p:nvPr/>
        </p:nvSpPr>
        <p:spPr bwMode="auto">
          <a:xfrm>
            <a:off x="5455444" y="4224810"/>
            <a:ext cx="74612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7" name="Oval 166"/>
          <p:cNvSpPr>
            <a:spLocks noChangeArrowheads="1"/>
          </p:cNvSpPr>
          <p:nvPr/>
        </p:nvSpPr>
        <p:spPr bwMode="auto">
          <a:xfrm>
            <a:off x="6358732" y="4497860"/>
            <a:ext cx="74613" cy="74612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8" name="Oval 167"/>
          <p:cNvSpPr>
            <a:spLocks noChangeArrowheads="1"/>
          </p:cNvSpPr>
          <p:nvPr/>
        </p:nvSpPr>
        <p:spPr bwMode="auto">
          <a:xfrm>
            <a:off x="7258844" y="4723285"/>
            <a:ext cx="74612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" name="Oval 168"/>
          <p:cNvSpPr>
            <a:spLocks noChangeArrowheads="1"/>
          </p:cNvSpPr>
          <p:nvPr/>
        </p:nvSpPr>
        <p:spPr bwMode="auto">
          <a:xfrm>
            <a:off x="8160544" y="4910610"/>
            <a:ext cx="74612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" name="Oval 169"/>
          <p:cNvSpPr>
            <a:spLocks noChangeArrowheads="1"/>
          </p:cNvSpPr>
          <p:nvPr/>
        </p:nvSpPr>
        <p:spPr bwMode="auto">
          <a:xfrm>
            <a:off x="9062244" y="5067773"/>
            <a:ext cx="74612" cy="74613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1" name="Rectangle 171"/>
          <p:cNvSpPr>
            <a:spLocks noChangeArrowheads="1"/>
          </p:cNvSpPr>
          <p:nvPr/>
        </p:nvSpPr>
        <p:spPr bwMode="auto">
          <a:xfrm>
            <a:off x="9192420" y="5698010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0.61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2" name="Rectangle 172"/>
          <p:cNvSpPr>
            <a:spLocks noChangeArrowheads="1"/>
          </p:cNvSpPr>
          <p:nvPr/>
        </p:nvSpPr>
        <p:spPr bwMode="auto">
          <a:xfrm>
            <a:off x="9178131" y="5039198"/>
            <a:ext cx="204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4.51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3" name="Rectangle 173"/>
          <p:cNvSpPr>
            <a:spLocks noChangeArrowheads="1"/>
          </p:cNvSpPr>
          <p:nvPr/>
        </p:nvSpPr>
        <p:spPr bwMode="auto">
          <a:xfrm>
            <a:off x="3885406" y="3497735"/>
            <a:ext cx="26193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13.78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4" name="Rectangle 174"/>
          <p:cNvSpPr>
            <a:spLocks noChangeArrowheads="1"/>
          </p:cNvSpPr>
          <p:nvPr/>
        </p:nvSpPr>
        <p:spPr bwMode="auto">
          <a:xfrm>
            <a:off x="8292307" y="5597998"/>
            <a:ext cx="2063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0.84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5" name="Rectangle 175"/>
          <p:cNvSpPr>
            <a:spLocks noChangeArrowheads="1"/>
          </p:cNvSpPr>
          <p:nvPr/>
        </p:nvSpPr>
        <p:spPr bwMode="auto">
          <a:xfrm>
            <a:off x="7420770" y="5428135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1.63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6" name="Rectangle 176"/>
          <p:cNvSpPr>
            <a:spLocks noChangeArrowheads="1"/>
          </p:cNvSpPr>
          <p:nvPr/>
        </p:nvSpPr>
        <p:spPr bwMode="auto">
          <a:xfrm>
            <a:off x="6531770" y="5240810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3.31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7" name="Rectangle 177"/>
          <p:cNvSpPr>
            <a:spLocks noChangeArrowheads="1"/>
          </p:cNvSpPr>
          <p:nvPr/>
        </p:nvSpPr>
        <p:spPr bwMode="auto">
          <a:xfrm>
            <a:off x="5638006" y="4856635"/>
            <a:ext cx="204788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5.72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8" name="Rectangle 178"/>
          <p:cNvSpPr>
            <a:spLocks noChangeArrowheads="1"/>
          </p:cNvSpPr>
          <p:nvPr/>
        </p:nvSpPr>
        <p:spPr bwMode="auto">
          <a:xfrm>
            <a:off x="4734720" y="4186710"/>
            <a:ext cx="2047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9.88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79" name="Rectangle 179"/>
          <p:cNvSpPr>
            <a:spLocks noChangeArrowheads="1"/>
          </p:cNvSpPr>
          <p:nvPr/>
        </p:nvSpPr>
        <p:spPr bwMode="auto">
          <a:xfrm>
            <a:off x="8327231" y="4861398"/>
            <a:ext cx="204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5.43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0" name="Rectangle 180"/>
          <p:cNvSpPr>
            <a:spLocks noChangeArrowheads="1"/>
          </p:cNvSpPr>
          <p:nvPr/>
        </p:nvSpPr>
        <p:spPr bwMode="auto">
          <a:xfrm>
            <a:off x="7393782" y="4655023"/>
            <a:ext cx="2063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6.54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1" name="Rectangle 181"/>
          <p:cNvSpPr>
            <a:spLocks noChangeArrowheads="1"/>
          </p:cNvSpPr>
          <p:nvPr/>
        </p:nvSpPr>
        <p:spPr bwMode="auto">
          <a:xfrm>
            <a:off x="6549231" y="4432773"/>
            <a:ext cx="204788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7.88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2" name="Rectangle 182"/>
          <p:cNvSpPr>
            <a:spLocks noChangeArrowheads="1"/>
          </p:cNvSpPr>
          <p:nvPr/>
        </p:nvSpPr>
        <p:spPr bwMode="auto">
          <a:xfrm>
            <a:off x="5609431" y="4196235"/>
            <a:ext cx="203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9.49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3" name="Rectangle 183"/>
          <p:cNvSpPr>
            <a:spLocks noChangeArrowheads="1"/>
          </p:cNvSpPr>
          <p:nvPr/>
        </p:nvSpPr>
        <p:spPr bwMode="auto">
          <a:xfrm>
            <a:off x="4701382" y="3866035"/>
            <a:ext cx="2698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900">
                <a:solidFill>
                  <a:srgbClr val="000000"/>
                </a:solidFill>
              </a:rPr>
              <a:t>11.44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4" name="Rectangle 184"/>
          <p:cNvSpPr>
            <a:spLocks noChangeArrowheads="1"/>
          </p:cNvSpPr>
          <p:nvPr/>
        </p:nvSpPr>
        <p:spPr bwMode="auto">
          <a:xfrm>
            <a:off x="3039269" y="5782147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0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5" name="Rectangle 185"/>
          <p:cNvSpPr>
            <a:spLocks noChangeArrowheads="1"/>
          </p:cNvSpPr>
          <p:nvPr/>
        </p:nvSpPr>
        <p:spPr bwMode="auto">
          <a:xfrm>
            <a:off x="3039269" y="544401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6" name="Rectangle 186"/>
          <p:cNvSpPr>
            <a:spLocks noChangeArrowheads="1"/>
          </p:cNvSpPr>
          <p:nvPr/>
        </p:nvSpPr>
        <p:spPr bwMode="auto">
          <a:xfrm>
            <a:off x="3039269" y="5104285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4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7" name="Rectangle 187"/>
          <p:cNvSpPr>
            <a:spLocks noChangeArrowheads="1"/>
          </p:cNvSpPr>
          <p:nvPr/>
        </p:nvSpPr>
        <p:spPr bwMode="auto">
          <a:xfrm>
            <a:off x="3039269" y="4766147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6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8" name="Rectangle 188"/>
          <p:cNvSpPr>
            <a:spLocks noChangeArrowheads="1"/>
          </p:cNvSpPr>
          <p:nvPr/>
        </p:nvSpPr>
        <p:spPr bwMode="auto">
          <a:xfrm>
            <a:off x="3039269" y="4428010"/>
            <a:ext cx="7854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8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89" name="Rectangle 189"/>
          <p:cNvSpPr>
            <a:spLocks noChangeArrowheads="1"/>
          </p:cNvSpPr>
          <p:nvPr/>
        </p:nvSpPr>
        <p:spPr bwMode="auto">
          <a:xfrm>
            <a:off x="2955132" y="4089872"/>
            <a:ext cx="157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10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0" name="Rectangle 190"/>
          <p:cNvSpPr>
            <a:spLocks noChangeArrowheads="1"/>
          </p:cNvSpPr>
          <p:nvPr/>
        </p:nvSpPr>
        <p:spPr bwMode="auto">
          <a:xfrm>
            <a:off x="2955132" y="3750147"/>
            <a:ext cx="157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12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1" name="Rectangle 191"/>
          <p:cNvSpPr>
            <a:spLocks noChangeArrowheads="1"/>
          </p:cNvSpPr>
          <p:nvPr/>
        </p:nvSpPr>
        <p:spPr bwMode="auto">
          <a:xfrm>
            <a:off x="2955132" y="3412010"/>
            <a:ext cx="157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14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2" name="Rectangle 192"/>
          <p:cNvSpPr>
            <a:spLocks noChangeArrowheads="1"/>
          </p:cNvSpPr>
          <p:nvPr/>
        </p:nvSpPr>
        <p:spPr bwMode="auto">
          <a:xfrm>
            <a:off x="2955132" y="3073872"/>
            <a:ext cx="157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16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3" name="Rectangle 193"/>
          <p:cNvSpPr>
            <a:spLocks noChangeArrowheads="1"/>
          </p:cNvSpPr>
          <p:nvPr/>
        </p:nvSpPr>
        <p:spPr bwMode="auto">
          <a:xfrm>
            <a:off x="3606007" y="6002810"/>
            <a:ext cx="1571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15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4" name="Rectangle 194"/>
          <p:cNvSpPr>
            <a:spLocks noChangeArrowheads="1"/>
          </p:cNvSpPr>
          <p:nvPr/>
        </p:nvSpPr>
        <p:spPr bwMode="auto">
          <a:xfrm>
            <a:off x="4507707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16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5" name="Rectangle 195"/>
          <p:cNvSpPr>
            <a:spLocks noChangeArrowheads="1"/>
          </p:cNvSpPr>
          <p:nvPr/>
        </p:nvSpPr>
        <p:spPr bwMode="auto">
          <a:xfrm>
            <a:off x="5409407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17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6" name="Rectangle 196"/>
          <p:cNvSpPr>
            <a:spLocks noChangeArrowheads="1"/>
          </p:cNvSpPr>
          <p:nvPr/>
        </p:nvSpPr>
        <p:spPr bwMode="auto">
          <a:xfrm>
            <a:off x="6311107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18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7" name="Rectangle 197"/>
          <p:cNvSpPr>
            <a:spLocks noChangeArrowheads="1"/>
          </p:cNvSpPr>
          <p:nvPr/>
        </p:nvSpPr>
        <p:spPr bwMode="auto">
          <a:xfrm>
            <a:off x="7211220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19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8" name="Rectangle 198"/>
          <p:cNvSpPr>
            <a:spLocks noChangeArrowheads="1"/>
          </p:cNvSpPr>
          <p:nvPr/>
        </p:nvSpPr>
        <p:spPr bwMode="auto">
          <a:xfrm>
            <a:off x="8114507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199" name="Rectangle 199"/>
          <p:cNvSpPr>
            <a:spLocks noChangeArrowheads="1"/>
          </p:cNvSpPr>
          <p:nvPr/>
        </p:nvSpPr>
        <p:spPr bwMode="auto">
          <a:xfrm>
            <a:off x="9014620" y="6002810"/>
            <a:ext cx="1555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21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200" name="Rectangle 200"/>
          <p:cNvSpPr>
            <a:spLocks noChangeArrowheads="1"/>
          </p:cNvSpPr>
          <p:nvPr/>
        </p:nvSpPr>
        <p:spPr bwMode="auto">
          <a:xfrm>
            <a:off x="6033295" y="6252048"/>
            <a:ext cx="6572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100" b="1">
                <a:solidFill>
                  <a:srgbClr val="000000"/>
                </a:solidFill>
              </a:rPr>
              <a:t>Age (years)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201" name="Rectangle 201"/>
          <p:cNvSpPr>
            <a:spLocks noChangeArrowheads="1"/>
          </p:cNvSpPr>
          <p:nvPr/>
        </p:nvSpPr>
        <p:spPr bwMode="auto">
          <a:xfrm rot="16200000">
            <a:off x="1789113" y="4352604"/>
            <a:ext cx="20812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100" b="1">
                <a:solidFill>
                  <a:srgbClr val="000000"/>
                </a:solidFill>
              </a:rPr>
              <a:t>Prevalence (per 1000 patient years)</a:t>
            </a:r>
            <a:endParaRPr lang="en-GB" altLang="en-US" sz="1000">
              <a:latin typeface="Times New Roman" pitchFamily="18" charset="0"/>
            </a:endParaRPr>
          </a:p>
        </p:txBody>
      </p:sp>
      <p:sp>
        <p:nvSpPr>
          <p:cNvPr id="202" name="Rectangle 202"/>
          <p:cNvSpPr>
            <a:spLocks noChangeArrowheads="1"/>
          </p:cNvSpPr>
          <p:nvPr/>
        </p:nvSpPr>
        <p:spPr bwMode="auto">
          <a:xfrm>
            <a:off x="3423445" y="2203923"/>
            <a:ext cx="6103937" cy="7207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3" name="Line 203"/>
          <p:cNvSpPr>
            <a:spLocks noChangeShapeType="1"/>
          </p:cNvSpPr>
          <p:nvPr/>
        </p:nvSpPr>
        <p:spPr bwMode="auto">
          <a:xfrm>
            <a:off x="3575844" y="2603972"/>
            <a:ext cx="311150" cy="1588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4" name="Freeform 204"/>
          <p:cNvSpPr>
            <a:spLocks/>
          </p:cNvSpPr>
          <p:nvPr/>
        </p:nvSpPr>
        <p:spPr bwMode="auto">
          <a:xfrm>
            <a:off x="3696494" y="2567461"/>
            <a:ext cx="69850" cy="71437"/>
          </a:xfrm>
          <a:custGeom>
            <a:avLst/>
            <a:gdLst>
              <a:gd name="T0" fmla="*/ 2147483647 w 44"/>
              <a:gd name="T1" fmla="*/ 0 h 45"/>
              <a:gd name="T2" fmla="*/ 2147483647 w 44"/>
              <a:gd name="T3" fmla="*/ 2147483647 h 45"/>
              <a:gd name="T4" fmla="*/ 2147483647 w 44"/>
              <a:gd name="T5" fmla="*/ 2147483647 h 45"/>
              <a:gd name="T6" fmla="*/ 0 w 44"/>
              <a:gd name="T7" fmla="*/ 2147483647 h 45"/>
              <a:gd name="T8" fmla="*/ 2147483647 w 44"/>
              <a:gd name="T9" fmla="*/ 0 h 4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"/>
              <a:gd name="T16" fmla="*/ 0 h 45"/>
              <a:gd name="T17" fmla="*/ 44 w 44"/>
              <a:gd name="T18" fmla="*/ 45 h 4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" h="45">
                <a:moveTo>
                  <a:pt x="22" y="0"/>
                </a:moveTo>
                <a:lnTo>
                  <a:pt x="44" y="23"/>
                </a:lnTo>
                <a:lnTo>
                  <a:pt x="22" y="45"/>
                </a:lnTo>
                <a:lnTo>
                  <a:pt x="0" y="23"/>
                </a:lnTo>
                <a:lnTo>
                  <a:pt x="22" y="0"/>
                </a:lnTo>
                <a:close/>
              </a:path>
            </a:pathLst>
          </a:custGeom>
          <a:solidFill>
            <a:srgbClr val="000080"/>
          </a:solidFill>
          <a:ln w="9525">
            <a:solidFill>
              <a:srgbClr val="00008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05" name="Rectangle 205"/>
          <p:cNvSpPr>
            <a:spLocks noChangeArrowheads="1"/>
          </p:cNvSpPr>
          <p:nvPr/>
        </p:nvSpPr>
        <p:spPr bwMode="auto">
          <a:xfrm>
            <a:off x="3912395" y="2543647"/>
            <a:ext cx="312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2001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06" name="Line 206"/>
          <p:cNvSpPr>
            <a:spLocks noChangeShapeType="1"/>
          </p:cNvSpPr>
          <p:nvPr/>
        </p:nvSpPr>
        <p:spPr bwMode="auto">
          <a:xfrm>
            <a:off x="4307682" y="2603972"/>
            <a:ext cx="309563" cy="1588"/>
          </a:xfrm>
          <a:prstGeom prst="line">
            <a:avLst/>
          </a:prstGeom>
          <a:noFill/>
          <a:ln w="19050">
            <a:solidFill>
              <a:srgbClr val="FF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07" name="Rectangle 207"/>
          <p:cNvSpPr>
            <a:spLocks noChangeArrowheads="1"/>
          </p:cNvSpPr>
          <p:nvPr/>
        </p:nvSpPr>
        <p:spPr bwMode="auto">
          <a:xfrm>
            <a:off x="4428332" y="2570636"/>
            <a:ext cx="66675" cy="65087"/>
          </a:xfrm>
          <a:prstGeom prst="rect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08" name="Rectangle 208"/>
          <p:cNvSpPr>
            <a:spLocks noChangeArrowheads="1"/>
          </p:cNvSpPr>
          <p:nvPr/>
        </p:nvSpPr>
        <p:spPr bwMode="auto">
          <a:xfrm>
            <a:off x="4644231" y="2543647"/>
            <a:ext cx="312738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2002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09" name="Line 209"/>
          <p:cNvSpPr>
            <a:spLocks noChangeShapeType="1"/>
          </p:cNvSpPr>
          <p:nvPr/>
        </p:nvSpPr>
        <p:spPr bwMode="auto">
          <a:xfrm>
            <a:off x="5037932" y="2603972"/>
            <a:ext cx="309563" cy="1588"/>
          </a:xfrm>
          <a:prstGeom prst="line">
            <a:avLst/>
          </a:prstGeom>
          <a:noFill/>
          <a:ln w="1905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0" name="Freeform 210"/>
          <p:cNvSpPr>
            <a:spLocks/>
          </p:cNvSpPr>
          <p:nvPr/>
        </p:nvSpPr>
        <p:spPr bwMode="auto">
          <a:xfrm>
            <a:off x="5160170" y="2570636"/>
            <a:ext cx="66675" cy="66675"/>
          </a:xfrm>
          <a:custGeom>
            <a:avLst/>
            <a:gdLst>
              <a:gd name="T0" fmla="*/ 2147483647 w 42"/>
              <a:gd name="T1" fmla="*/ 0 h 42"/>
              <a:gd name="T2" fmla="*/ 2147483647 w 42"/>
              <a:gd name="T3" fmla="*/ 2147483647 h 42"/>
              <a:gd name="T4" fmla="*/ 0 w 42"/>
              <a:gd name="T5" fmla="*/ 2147483647 h 42"/>
              <a:gd name="T6" fmla="*/ 2147483647 w 42"/>
              <a:gd name="T7" fmla="*/ 0 h 42"/>
              <a:gd name="T8" fmla="*/ 0 60000 65536"/>
              <a:gd name="T9" fmla="*/ 0 60000 65536"/>
              <a:gd name="T10" fmla="*/ 0 60000 65536"/>
              <a:gd name="T11" fmla="*/ 0 60000 65536"/>
              <a:gd name="T12" fmla="*/ 0 w 42"/>
              <a:gd name="T13" fmla="*/ 0 h 42"/>
              <a:gd name="T14" fmla="*/ 42 w 42"/>
              <a:gd name="T15" fmla="*/ 42 h 4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2" h="42">
                <a:moveTo>
                  <a:pt x="21" y="0"/>
                </a:moveTo>
                <a:lnTo>
                  <a:pt x="42" y="42"/>
                </a:lnTo>
                <a:lnTo>
                  <a:pt x="0" y="42"/>
                </a:lnTo>
                <a:lnTo>
                  <a:pt x="21" y="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11" name="Rectangle 211"/>
          <p:cNvSpPr>
            <a:spLocks noChangeArrowheads="1"/>
          </p:cNvSpPr>
          <p:nvPr/>
        </p:nvSpPr>
        <p:spPr bwMode="auto">
          <a:xfrm>
            <a:off x="5374481" y="2543647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2003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12" name="Line 212"/>
          <p:cNvSpPr>
            <a:spLocks noChangeShapeType="1"/>
          </p:cNvSpPr>
          <p:nvPr/>
        </p:nvSpPr>
        <p:spPr bwMode="auto">
          <a:xfrm>
            <a:off x="5769769" y="2603972"/>
            <a:ext cx="309562" cy="1588"/>
          </a:xfrm>
          <a:prstGeom prst="line">
            <a:avLst/>
          </a:prstGeom>
          <a:noFill/>
          <a:ln w="1905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3" name="Rectangle 213"/>
          <p:cNvSpPr>
            <a:spLocks noChangeArrowheads="1"/>
          </p:cNvSpPr>
          <p:nvPr/>
        </p:nvSpPr>
        <p:spPr bwMode="auto">
          <a:xfrm>
            <a:off x="5890419" y="2569047"/>
            <a:ext cx="69850" cy="6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14" name="Line 214"/>
          <p:cNvSpPr>
            <a:spLocks noChangeShapeType="1"/>
          </p:cNvSpPr>
          <p:nvPr/>
        </p:nvSpPr>
        <p:spPr bwMode="auto">
          <a:xfrm flipH="1" flipV="1">
            <a:off x="5890420" y="2570636"/>
            <a:ext cx="33337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5" name="Line 215"/>
          <p:cNvSpPr>
            <a:spLocks noChangeShapeType="1"/>
          </p:cNvSpPr>
          <p:nvPr/>
        </p:nvSpPr>
        <p:spPr bwMode="auto">
          <a:xfrm>
            <a:off x="5923756" y="2603972"/>
            <a:ext cx="33338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6" name="Line 216"/>
          <p:cNvSpPr>
            <a:spLocks noChangeShapeType="1"/>
          </p:cNvSpPr>
          <p:nvPr/>
        </p:nvSpPr>
        <p:spPr bwMode="auto">
          <a:xfrm flipH="1">
            <a:off x="5890420" y="2603972"/>
            <a:ext cx="33337" cy="33338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7" name="Line 217"/>
          <p:cNvSpPr>
            <a:spLocks noChangeShapeType="1"/>
          </p:cNvSpPr>
          <p:nvPr/>
        </p:nvSpPr>
        <p:spPr bwMode="auto">
          <a:xfrm flipV="1">
            <a:off x="5923756" y="2570636"/>
            <a:ext cx="33338" cy="33337"/>
          </a:xfrm>
          <a:prstGeom prst="line">
            <a:avLst/>
          </a:prstGeom>
          <a:noFill/>
          <a:ln w="9525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18" name="Rectangle 218"/>
          <p:cNvSpPr>
            <a:spLocks noChangeArrowheads="1"/>
          </p:cNvSpPr>
          <p:nvPr/>
        </p:nvSpPr>
        <p:spPr bwMode="auto">
          <a:xfrm>
            <a:off x="6106319" y="2543647"/>
            <a:ext cx="3111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2004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19" name="Line 219"/>
          <p:cNvSpPr>
            <a:spLocks noChangeShapeType="1"/>
          </p:cNvSpPr>
          <p:nvPr/>
        </p:nvSpPr>
        <p:spPr bwMode="auto">
          <a:xfrm>
            <a:off x="6500019" y="2603972"/>
            <a:ext cx="309562" cy="1588"/>
          </a:xfrm>
          <a:prstGeom prst="line">
            <a:avLst/>
          </a:prstGeom>
          <a:noFill/>
          <a:ln w="19050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0" name="Rectangle 220"/>
          <p:cNvSpPr>
            <a:spLocks noChangeArrowheads="1"/>
          </p:cNvSpPr>
          <p:nvPr/>
        </p:nvSpPr>
        <p:spPr bwMode="auto">
          <a:xfrm>
            <a:off x="6619082" y="2565872"/>
            <a:ext cx="74613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1" name="Line 221"/>
          <p:cNvSpPr>
            <a:spLocks noChangeShapeType="1"/>
          </p:cNvSpPr>
          <p:nvPr/>
        </p:nvSpPr>
        <p:spPr bwMode="auto">
          <a:xfrm flipH="1" flipV="1">
            <a:off x="6619082" y="2567460"/>
            <a:ext cx="36513" cy="36512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2" name="Line 222"/>
          <p:cNvSpPr>
            <a:spLocks noChangeShapeType="1"/>
          </p:cNvSpPr>
          <p:nvPr/>
        </p:nvSpPr>
        <p:spPr bwMode="auto">
          <a:xfrm>
            <a:off x="6655595" y="2603973"/>
            <a:ext cx="34925" cy="3492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3" name="Line 223"/>
          <p:cNvSpPr>
            <a:spLocks noChangeShapeType="1"/>
          </p:cNvSpPr>
          <p:nvPr/>
        </p:nvSpPr>
        <p:spPr bwMode="auto">
          <a:xfrm flipH="1">
            <a:off x="6619082" y="2603973"/>
            <a:ext cx="36513" cy="3492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4" name="Line 224"/>
          <p:cNvSpPr>
            <a:spLocks noChangeShapeType="1"/>
          </p:cNvSpPr>
          <p:nvPr/>
        </p:nvSpPr>
        <p:spPr bwMode="auto">
          <a:xfrm flipV="1">
            <a:off x="6655595" y="2567460"/>
            <a:ext cx="34925" cy="36512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5" name="Line 225"/>
          <p:cNvSpPr>
            <a:spLocks noChangeShapeType="1"/>
          </p:cNvSpPr>
          <p:nvPr/>
        </p:nvSpPr>
        <p:spPr bwMode="auto">
          <a:xfrm flipV="1">
            <a:off x="6655595" y="2567460"/>
            <a:ext cx="1587" cy="36512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6" name="Line 226"/>
          <p:cNvSpPr>
            <a:spLocks noChangeShapeType="1"/>
          </p:cNvSpPr>
          <p:nvPr/>
        </p:nvSpPr>
        <p:spPr bwMode="auto">
          <a:xfrm>
            <a:off x="6655595" y="2603973"/>
            <a:ext cx="1587" cy="34925"/>
          </a:xfrm>
          <a:prstGeom prst="line">
            <a:avLst/>
          </a:prstGeom>
          <a:noFill/>
          <a:ln w="9525">
            <a:solidFill>
              <a:srgbClr val="8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27" name="Rectangle 227"/>
          <p:cNvSpPr>
            <a:spLocks noChangeArrowheads="1"/>
          </p:cNvSpPr>
          <p:nvPr/>
        </p:nvSpPr>
        <p:spPr bwMode="auto">
          <a:xfrm>
            <a:off x="6836570" y="2543647"/>
            <a:ext cx="31273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2005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28" name="Rectangle 228"/>
          <p:cNvSpPr>
            <a:spLocks noChangeArrowheads="1"/>
          </p:cNvSpPr>
          <p:nvPr/>
        </p:nvSpPr>
        <p:spPr bwMode="auto">
          <a:xfrm>
            <a:off x="7231856" y="2594448"/>
            <a:ext cx="128588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29" name="Rectangle 229"/>
          <p:cNvSpPr>
            <a:spLocks noChangeArrowheads="1"/>
          </p:cNvSpPr>
          <p:nvPr/>
        </p:nvSpPr>
        <p:spPr bwMode="auto">
          <a:xfrm>
            <a:off x="7433469" y="2594448"/>
            <a:ext cx="107950" cy="17463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0" name="Oval 230"/>
          <p:cNvSpPr>
            <a:spLocks noChangeArrowheads="1"/>
          </p:cNvSpPr>
          <p:nvPr/>
        </p:nvSpPr>
        <p:spPr bwMode="auto">
          <a:xfrm>
            <a:off x="7350919" y="2567460"/>
            <a:ext cx="69850" cy="6985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231" name="Rectangle 231"/>
          <p:cNvSpPr>
            <a:spLocks noChangeArrowheads="1"/>
          </p:cNvSpPr>
          <p:nvPr/>
        </p:nvSpPr>
        <p:spPr bwMode="auto">
          <a:xfrm>
            <a:off x="7566819" y="2543647"/>
            <a:ext cx="17145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200">
                <a:solidFill>
                  <a:srgbClr val="000000"/>
                </a:solidFill>
              </a:rPr>
              <a:t>Predicted decrease (2005)*</a:t>
            </a:r>
            <a:endParaRPr lang="en-GB" altLang="en-US" sz="1200">
              <a:latin typeface="Times New Roman" pitchFamily="18" charset="0"/>
            </a:endParaRPr>
          </a:p>
        </p:txBody>
      </p:sp>
      <p:sp>
        <p:nvSpPr>
          <p:cNvPr id="232" name="Text Box 3"/>
          <p:cNvSpPr txBox="1">
            <a:spLocks noChangeArrowheads="1"/>
          </p:cNvSpPr>
          <p:nvPr/>
        </p:nvSpPr>
        <p:spPr bwMode="auto">
          <a:xfrm>
            <a:off x="2246313" y="1714972"/>
            <a:ext cx="80311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GB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Stimulant prescriptions 2001-2005</a:t>
            </a:r>
          </a:p>
        </p:txBody>
      </p:sp>
      <p:sp>
        <p:nvSpPr>
          <p:cNvPr id="233" name="Text Box 6"/>
          <p:cNvSpPr txBox="1">
            <a:spLocks noChangeArrowheads="1"/>
          </p:cNvSpPr>
          <p:nvPr/>
        </p:nvSpPr>
        <p:spPr bwMode="auto">
          <a:xfrm>
            <a:off x="7517607" y="6421910"/>
            <a:ext cx="2954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200" dirty="0" err="1">
                <a:latin typeface="Times New Roman" pitchFamily="18" charset="0"/>
              </a:rPr>
              <a:t>Faraone</a:t>
            </a:r>
            <a:r>
              <a:rPr lang="en-US" altLang="en-US" sz="1200" dirty="0">
                <a:latin typeface="Times New Roman" pitchFamily="18" charset="0"/>
              </a:rPr>
              <a:t> </a:t>
            </a:r>
            <a:r>
              <a:rPr lang="en-US" altLang="en-US" sz="1200" i="1" dirty="0">
                <a:latin typeface="Times New Roman" pitchFamily="18" charset="0"/>
              </a:rPr>
              <a:t>et al., </a:t>
            </a:r>
            <a:r>
              <a:rPr lang="en-US" altLang="en-US" sz="1200" dirty="0">
                <a:latin typeface="Times New Roman" pitchFamily="18" charset="0"/>
              </a:rPr>
              <a:t>Psych Med 2006; 36, 159-165 </a:t>
            </a:r>
          </a:p>
        </p:txBody>
      </p:sp>
    </p:spTree>
    <p:extLst>
      <p:ext uri="{BB962C8B-B14F-4D97-AF65-F5344CB8AC3E}">
        <p14:creationId xmlns:p14="http://schemas.microsoft.com/office/powerpoint/2010/main" val="10195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4DA553-F12A-43BB-A07D-182EDD5BD7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Neurodevelopmental Disorders (DSM V)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A007A6F-82F6-466A-8A1F-7A37691B2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68970"/>
            <a:ext cx="10515600" cy="4351338"/>
          </a:xfrm>
        </p:spPr>
        <p:txBody>
          <a:bodyPr/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Autism Spectrum Disorder (1%)</a:t>
            </a:r>
          </a:p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ADHD (5%)</a:t>
            </a:r>
          </a:p>
          <a:p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Intellectual Disability</a:t>
            </a: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Communication Disorders</a:t>
            </a: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Motor Disorders (including tic disorders)</a:t>
            </a:r>
          </a:p>
          <a:p>
            <a:r>
              <a:rPr lang="en-GB" sz="2400" i="1" dirty="0">
                <a:latin typeface="Arial" panose="020B0604020202020204" pitchFamily="34" charset="0"/>
                <a:cs typeface="Arial" panose="020B0604020202020204" pitchFamily="34" charset="0"/>
              </a:rPr>
              <a:t>Specific Learning Disorder</a:t>
            </a:r>
          </a:p>
        </p:txBody>
      </p:sp>
    </p:spTree>
    <p:extLst>
      <p:ext uri="{BB962C8B-B14F-4D97-AF65-F5344CB8AC3E}">
        <p14:creationId xmlns:p14="http://schemas.microsoft.com/office/powerpoint/2010/main" val="29578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Co-morbidity</a:t>
            </a:r>
          </a:p>
        </p:txBody>
      </p:sp>
      <p:graphicFrame>
        <p:nvGraphicFramePr>
          <p:cNvPr id="3" name="Object 3"/>
          <p:cNvGraphicFramePr>
            <a:graphicFrameLocks noChangeAspect="1"/>
          </p:cNvGraphicFramePr>
          <p:nvPr>
            <p:extLst/>
          </p:nvPr>
        </p:nvGraphicFramePr>
        <p:xfrm>
          <a:off x="1826320" y="1535585"/>
          <a:ext cx="8467352" cy="4435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3769502" y="6021288"/>
            <a:ext cx="5109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GB" altLang="en-US" sz="1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78% had one or more co-occurring disorders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616281" y="6381915"/>
            <a:ext cx="1868487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200" dirty="0" err="1">
                <a:solidFill>
                  <a:srgbClr val="000000"/>
                </a:solidFill>
                <a:latin typeface="Times New Roman" pitchFamily="18" charset="0"/>
              </a:rPr>
              <a:t>Kooij</a:t>
            </a:r>
            <a:r>
              <a:rPr lang="en-GB" altLang="en-US" sz="1200" dirty="0">
                <a:solidFill>
                  <a:srgbClr val="000000"/>
                </a:solidFill>
                <a:latin typeface="Times New Roman" pitchFamily="18" charset="0"/>
              </a:rPr>
              <a:t> JJ, PhD thesis, 2006</a:t>
            </a:r>
          </a:p>
        </p:txBody>
      </p:sp>
    </p:spTree>
    <p:extLst>
      <p:ext uri="{BB962C8B-B14F-4D97-AF65-F5344CB8AC3E}">
        <p14:creationId xmlns:p14="http://schemas.microsoft.com/office/powerpoint/2010/main" val="283891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Attention Deficit Hyperactivity Disorder (ADHD)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7336EB0-D7E9-4A1F-BBFC-3A2EF88174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093" t="22326" r="18546" b="10387"/>
          <a:stretch/>
        </p:blipFill>
        <p:spPr>
          <a:xfrm>
            <a:off x="1566897" y="1531088"/>
            <a:ext cx="9058205" cy="532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1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dhd screener wh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3" t="28220" r="12964" b="25801"/>
          <a:stretch>
            <a:fillRect/>
          </a:stretch>
        </p:blipFill>
        <p:spPr bwMode="auto">
          <a:xfrm>
            <a:off x="1956096" y="190093"/>
            <a:ext cx="8635704" cy="64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90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E1517C-1B6A-AF49-9499-AB68052C5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87" y="208805"/>
            <a:ext cx="8375563" cy="643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7523728-E978-5D42-8817-B3134A59D3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7479"/>
          <a:stretch/>
        </p:blipFill>
        <p:spPr>
          <a:xfrm>
            <a:off x="1701800" y="1037745"/>
            <a:ext cx="8585200" cy="1476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4AFD034-C594-B04C-854A-80B6FE4436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057"/>
          <a:stretch/>
        </p:blipFill>
        <p:spPr>
          <a:xfrm>
            <a:off x="1701800" y="2514600"/>
            <a:ext cx="8585200" cy="2947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17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6B6A9A-9243-9444-8215-2A214D81B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8CAD1E0-42E7-C448-A4B2-6B9A15DAE9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ASD: 	</a:t>
            </a:r>
            <a:r>
              <a:rPr lang="en-US" i="1" dirty="0"/>
              <a:t>Spectrum</a:t>
            </a:r>
            <a:r>
              <a:rPr lang="en-US" dirty="0"/>
              <a:t> – will depend on which specific symptoms and 			severity.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2. ADHD:	Screen if evident in childhood</a:t>
            </a:r>
          </a:p>
          <a:p>
            <a:pPr marL="0" indent="0">
              <a:buNone/>
            </a:pPr>
            <a:r>
              <a:rPr lang="en-US" dirty="0"/>
              <a:t>		Check for co-morbidity</a:t>
            </a:r>
          </a:p>
          <a:p>
            <a:pPr marL="0" indent="0">
              <a:buNone/>
            </a:pPr>
            <a:r>
              <a:rPr lang="en-US" dirty="0"/>
              <a:t>		Medication successful in 40-80% of cases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0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6" y="908051"/>
            <a:ext cx="3719513" cy="557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4" name="TextBox 7"/>
          <p:cNvSpPr txBox="1">
            <a:spLocks noChangeArrowheads="1"/>
          </p:cNvSpPr>
          <p:nvPr/>
        </p:nvSpPr>
        <p:spPr bwMode="auto">
          <a:xfrm>
            <a:off x="5016501" y="252413"/>
            <a:ext cx="2879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3200" b="1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2320274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8EE0F1-8187-364C-ABF1-EFF1B4558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205" y="2474410"/>
            <a:ext cx="11279590" cy="36375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336BC07-9ED1-5941-8DDC-0E0EB5FC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11" y="257008"/>
            <a:ext cx="6350000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6CE1A9D-6114-B346-AFED-B9D9D56E6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216" y="377373"/>
            <a:ext cx="10236200" cy="6578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4278B0-DF12-544B-A0A7-986650C12E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736" y="5381173"/>
            <a:ext cx="4635500" cy="157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AD2BB4D3-19B9-1E46-9C9E-5AD05B2A95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2680" y="65238"/>
            <a:ext cx="8699157" cy="6802742"/>
          </a:xfrm>
        </p:spPr>
      </p:pic>
    </p:spTree>
    <p:extLst>
      <p:ext uri="{BB962C8B-B14F-4D97-AF65-F5344CB8AC3E}">
        <p14:creationId xmlns:p14="http://schemas.microsoft.com/office/powerpoint/2010/main" val="310531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D66DD3-C340-4345-83D5-AB0CB5EF8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Disorders of psychological development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E8AAF1-9500-3948-BECE-A748C6A7E2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86228"/>
            <a:ext cx="10515600" cy="4351338"/>
          </a:xfrm>
        </p:spPr>
        <p:txBody>
          <a:bodyPr/>
          <a:lstStyle/>
          <a:p>
            <a:r>
              <a:rPr lang="en-GB" i="1" dirty="0"/>
              <a:t>‘Autism and Asperger’s syndrome impair interpersonal interactions. </a:t>
            </a:r>
          </a:p>
          <a:p>
            <a:r>
              <a:rPr lang="en-GB" i="1" dirty="0"/>
              <a:t>As these are critical to work at sea individual assessment is needed but the </a:t>
            </a:r>
            <a:r>
              <a:rPr lang="en-GB" b="1" i="1" dirty="0"/>
              <a:t>more severe forms of these conditions are incompatible with fitness for seafaring</a:t>
            </a:r>
            <a:r>
              <a:rPr lang="en-GB" i="1" dirty="0"/>
              <a:t>’.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033BBB-BAF3-B941-AB54-FC9B91F9B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7578" y="5186362"/>
            <a:ext cx="2472951" cy="15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1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3319E9C1-7E7D-42C9-AEBE-657F296E95C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9165075"/>
              </p:ext>
            </p:extLst>
          </p:nvPr>
        </p:nvGraphicFramePr>
        <p:xfrm>
          <a:off x="1" y="213157"/>
          <a:ext cx="12014790" cy="6666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462322" y="558784"/>
            <a:ext cx="10515600" cy="1325563"/>
          </a:xfrm>
        </p:spPr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Autism Spectrum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Disorder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452039D-4A98-4779-8FC2-2A6E10914107}"/>
              </a:ext>
            </a:extLst>
          </p:cNvPr>
          <p:cNvSpPr txBox="1"/>
          <p:nvPr/>
        </p:nvSpPr>
        <p:spPr>
          <a:xfrm>
            <a:off x="5590954" y="1516949"/>
            <a:ext cx="442314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Qualitative Impairment of Social Interaction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F727A1-648C-4FEA-96BE-C2016E501B3F}"/>
              </a:ext>
            </a:extLst>
          </p:cNvPr>
          <p:cNvSpPr txBox="1"/>
          <p:nvPr/>
        </p:nvSpPr>
        <p:spPr>
          <a:xfrm>
            <a:off x="5151475" y="4048390"/>
            <a:ext cx="1711842" cy="46166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Early Onset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3B7569C-CA1A-4EAA-A5D1-7366B58CB499}"/>
              </a:ext>
            </a:extLst>
          </p:cNvPr>
          <p:cNvSpPr txBox="1"/>
          <p:nvPr/>
        </p:nvSpPr>
        <p:spPr>
          <a:xfrm>
            <a:off x="177209" y="5011516"/>
            <a:ext cx="4423144" cy="120032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Restricted/Stereotyped Patterns of Behaviour, Interests and Activities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1C99F22-F281-4D6C-B52B-CC2AE269274B}"/>
              </a:ext>
            </a:extLst>
          </p:cNvPr>
          <p:cNvSpPr txBox="1"/>
          <p:nvPr/>
        </p:nvSpPr>
        <p:spPr>
          <a:xfrm>
            <a:off x="7387856" y="4773152"/>
            <a:ext cx="4423144" cy="83099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/>
              <a:t>Qualitative Impairment in Communication</a:t>
            </a:r>
          </a:p>
        </p:txBody>
      </p:sp>
    </p:spTree>
    <p:extLst>
      <p:ext uri="{BB962C8B-B14F-4D97-AF65-F5344CB8AC3E}">
        <p14:creationId xmlns:p14="http://schemas.microsoft.com/office/powerpoint/2010/main" val="220751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xmlns="" id="{CDEA3D35-13AE-4A47-97AC-B019F0BFE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200" b="1" dirty="0"/>
              <a:t>Autism </a:t>
            </a:r>
            <a:r>
              <a:rPr lang="en-US" sz="3200" b="1" i="1" u="sng" dirty="0"/>
              <a:t>Spectrum</a:t>
            </a:r>
            <a:r>
              <a:rPr lang="en-US" sz="3200" b="1" dirty="0"/>
              <a:t> Disorders</a:t>
            </a:r>
          </a:p>
        </p:txBody>
      </p:sp>
      <p:sp>
        <p:nvSpPr>
          <p:cNvPr id="5" name="Rectangle 33">
            <a:extLst>
              <a:ext uri="{FF2B5EF4-FFF2-40B4-BE49-F238E27FC236}">
                <a16:creationId xmlns:a16="http://schemas.microsoft.com/office/drawing/2014/main" xmlns="" id="{69387D14-1CA5-194D-A257-35C2F3AEF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2965450"/>
            <a:ext cx="6521450" cy="381000"/>
          </a:xfrm>
          <a:prstGeom prst="rect">
            <a:avLst/>
          </a:prstGeom>
          <a:solidFill>
            <a:srgbClr val="AEC9DA"/>
          </a:solidFill>
          <a:ln w="9525">
            <a:solidFill>
              <a:srgbClr val="A9C5D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400">
                <a:solidFill>
                  <a:srgbClr val="404455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Difficulties with reciprocal </a:t>
            </a:r>
            <a:r>
              <a:rPr lang="en-GB" sz="1400">
                <a:solidFill>
                  <a:srgbClr val="383838"/>
                </a:solidFill>
                <a:latin typeface="Arial" charset="0"/>
                <a:ea typeface="ヒラギノ角ゴ Pro W3" charset="-128"/>
                <a:cs typeface="ヒラギノ角ゴ Pro W3" charset="-128"/>
              </a:rPr>
              <a:t>interaction &amp; behaviour</a:t>
            </a:r>
          </a:p>
        </p:txBody>
      </p:sp>
      <p:sp>
        <p:nvSpPr>
          <p:cNvPr id="6" name="Rectangle 34">
            <a:extLst>
              <a:ext uri="{FF2B5EF4-FFF2-40B4-BE49-F238E27FC236}">
                <a16:creationId xmlns:a16="http://schemas.microsoft.com/office/drawing/2014/main" xmlns="" id="{303A1DDD-78DA-DE40-B247-6E8B2B69D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4641850"/>
            <a:ext cx="3930650" cy="457200"/>
          </a:xfrm>
          <a:prstGeom prst="rect">
            <a:avLst/>
          </a:prstGeom>
          <a:solidFill>
            <a:srgbClr val="AEC9DA"/>
          </a:solidFill>
          <a:ln w="9525">
            <a:solidFill>
              <a:srgbClr val="A9C5D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400">
                <a:solidFill>
                  <a:srgbClr val="383838"/>
                </a:solidFill>
                <a:ea typeface="ヒラギノ角ゴ Pro W3" charset="-128"/>
                <a:cs typeface="ヒラギノ角ゴ Pro W3" charset="-128"/>
              </a:rPr>
              <a:t>Language delay</a:t>
            </a:r>
          </a:p>
        </p:txBody>
      </p:sp>
      <p:sp>
        <p:nvSpPr>
          <p:cNvPr id="7" name="Rectangle 35">
            <a:extLst>
              <a:ext uri="{FF2B5EF4-FFF2-40B4-BE49-F238E27FC236}">
                <a16:creationId xmlns:a16="http://schemas.microsoft.com/office/drawing/2014/main" xmlns="" id="{379412B5-F8CA-694C-8EE9-970293541E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5568950"/>
            <a:ext cx="1785938" cy="374650"/>
          </a:xfrm>
          <a:prstGeom prst="rect">
            <a:avLst/>
          </a:prstGeom>
          <a:solidFill>
            <a:srgbClr val="AEC9DA"/>
          </a:solidFill>
          <a:ln w="9525">
            <a:solidFill>
              <a:srgbClr val="A9C5D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400">
                <a:solidFill>
                  <a:srgbClr val="383838"/>
                </a:solidFill>
                <a:ea typeface="ヒラギノ角ゴ Pro W3" charset="-128"/>
                <a:cs typeface="ヒラギノ角ゴ Pro W3" charset="-128"/>
              </a:rPr>
              <a:t>Learning disability</a:t>
            </a: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xmlns="" id="{E339A7E3-8DE7-6D42-8F59-824889E4EE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688" y="3727450"/>
            <a:ext cx="5360988" cy="381000"/>
          </a:xfrm>
          <a:prstGeom prst="rect">
            <a:avLst/>
          </a:prstGeom>
          <a:solidFill>
            <a:srgbClr val="AEC9DA"/>
          </a:solidFill>
          <a:ln w="9525">
            <a:solidFill>
              <a:srgbClr val="A9C5D6"/>
            </a:solidFill>
            <a:miter lim="800000"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1400">
                <a:solidFill>
                  <a:srgbClr val="383838"/>
                </a:solidFill>
                <a:ea typeface="ヒラギノ角ゴ Pro W3" charset="-128"/>
                <a:cs typeface="ヒラギノ角ゴ Pro W3" charset="-128"/>
              </a:rPr>
              <a:t>Ritualistic &amp; stereotyped behaviour</a:t>
            </a:r>
          </a:p>
        </p:txBody>
      </p:sp>
      <p:sp>
        <p:nvSpPr>
          <p:cNvPr id="24582" name="Line 38">
            <a:extLst>
              <a:ext uri="{FF2B5EF4-FFF2-40B4-BE49-F238E27FC236}">
                <a16:creationId xmlns:a16="http://schemas.microsoft.com/office/drawing/2014/main" xmlns="" id="{D9EB37C6-288C-5348-89CC-82BB29F603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6" y="5127626"/>
            <a:ext cx="0" cy="141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3" name="Line 39">
            <a:extLst>
              <a:ext uri="{FF2B5EF4-FFF2-40B4-BE49-F238E27FC236}">
                <a16:creationId xmlns:a16="http://schemas.microsoft.com/office/drawing/2014/main" xmlns="" id="{179B8154-7BEB-EF4F-956C-484BB648150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6" y="413385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Line 40">
            <a:extLst>
              <a:ext uri="{FF2B5EF4-FFF2-40B4-BE49-F238E27FC236}">
                <a16:creationId xmlns:a16="http://schemas.microsoft.com/office/drawing/2014/main" xmlns="" id="{05722C97-7E51-FA43-9A75-04DD784A2D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6" y="22796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5" name="Line 41">
            <a:extLst>
              <a:ext uri="{FF2B5EF4-FFF2-40B4-BE49-F238E27FC236}">
                <a16:creationId xmlns:a16="http://schemas.microsoft.com/office/drawing/2014/main" xmlns="" id="{34B9BF0E-32E0-5346-9525-6B4B7AEDE6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338" y="4108450"/>
            <a:ext cx="0" cy="2438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6" name="Line 42">
            <a:extLst>
              <a:ext uri="{FF2B5EF4-FFF2-40B4-BE49-F238E27FC236}">
                <a16:creationId xmlns:a16="http://schemas.microsoft.com/office/drawing/2014/main" xmlns="" id="{C4F54DC5-3D7C-E147-904A-28D00781DA3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338" y="227965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Line 43">
            <a:extLst>
              <a:ext uri="{FF2B5EF4-FFF2-40B4-BE49-F238E27FC236}">
                <a16:creationId xmlns:a16="http://schemas.microsoft.com/office/drawing/2014/main" xmlns="" id="{19FB100B-C4AD-9E4D-A15F-DD8CBA5EAEA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746626" y="33464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8" name="Line 44">
            <a:extLst>
              <a:ext uri="{FF2B5EF4-FFF2-40B4-BE49-F238E27FC236}">
                <a16:creationId xmlns:a16="http://schemas.microsoft.com/office/drawing/2014/main" xmlns="" id="{7A8EF1F8-86E3-1249-9CF7-6882EC37499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91338" y="33464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9" name="Text Box 45">
            <a:extLst>
              <a:ext uri="{FF2B5EF4-FFF2-40B4-BE49-F238E27FC236}">
                <a16:creationId xmlns:a16="http://schemas.microsoft.com/office/drawing/2014/main" xmlns="" id="{1F0D2914-C3B6-BC44-8448-223090ADA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3738" y="2289175"/>
            <a:ext cx="91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Calibri" panose="020F0502020204030204" pitchFamily="34" charset="0"/>
              </a:rPr>
              <a:t>Autism</a:t>
            </a:r>
          </a:p>
        </p:txBody>
      </p:sp>
      <p:sp>
        <p:nvSpPr>
          <p:cNvPr id="24590" name="Text Box 46">
            <a:extLst>
              <a:ext uri="{FF2B5EF4-FFF2-40B4-BE49-F238E27FC236}">
                <a16:creationId xmlns:a16="http://schemas.microsoft.com/office/drawing/2014/main" xmlns="" id="{205602E0-475B-DB4B-AFE7-302B747A8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6701" y="2249488"/>
            <a:ext cx="60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Calibri" panose="020F0502020204030204" pitchFamily="34" charset="0"/>
              </a:rPr>
              <a:t>HFA</a:t>
            </a:r>
          </a:p>
        </p:txBody>
      </p:sp>
      <p:sp>
        <p:nvSpPr>
          <p:cNvPr id="24591" name="Text Box 47">
            <a:extLst>
              <a:ext uri="{FF2B5EF4-FFF2-40B4-BE49-F238E27FC236}">
                <a16:creationId xmlns:a16="http://schemas.microsoft.com/office/drawing/2014/main" xmlns="" id="{5EC04EB0-8862-E041-98A0-49F6C0C1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2" y="2209800"/>
            <a:ext cx="1120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>
                <a:latin typeface="Calibri" panose="020F0502020204030204" pitchFamily="34" charset="0"/>
              </a:rPr>
              <a:t>Asperger</a:t>
            </a:r>
          </a:p>
        </p:txBody>
      </p:sp>
    </p:spTree>
    <p:extLst>
      <p:ext uri="{BB962C8B-B14F-4D97-AF65-F5344CB8AC3E}">
        <p14:creationId xmlns:p14="http://schemas.microsoft.com/office/powerpoint/2010/main" val="316168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808BF-4776-4F82-B8B5-FF2917411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Autism Clinical Characteristics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A3A72E-27D5-40E4-916B-C31C6EBC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2161"/>
            <a:ext cx="10515600" cy="50258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1. Social Deficits</a:t>
            </a:r>
          </a:p>
          <a:p>
            <a:pPr marL="0" indent="0"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1" dirty="0"/>
              <a:t>Difficulties with eye contact, gesture and expression</a:t>
            </a:r>
          </a:p>
          <a:p>
            <a:pPr marL="0" indent="0">
              <a:buNone/>
            </a:pPr>
            <a:r>
              <a:rPr lang="en-GB" b="1" dirty="0"/>
              <a:t>Lack of interest in others/avoidance</a:t>
            </a:r>
          </a:p>
          <a:p>
            <a:pPr marL="0" indent="0">
              <a:buNone/>
            </a:pPr>
            <a:r>
              <a:rPr lang="en-GB" i="1" dirty="0"/>
              <a:t>Few friends</a:t>
            </a:r>
          </a:p>
          <a:p>
            <a:pPr marL="0" indent="0">
              <a:buNone/>
            </a:pPr>
            <a:r>
              <a:rPr lang="en-GB" i="1" dirty="0"/>
              <a:t>Difficulties sharing excitement</a:t>
            </a:r>
          </a:p>
          <a:p>
            <a:pPr marL="0" indent="0">
              <a:buNone/>
            </a:pPr>
            <a:r>
              <a:rPr lang="en-GB" i="1" dirty="0"/>
              <a:t>Not seeking or given comfort</a:t>
            </a:r>
          </a:p>
        </p:txBody>
      </p:sp>
    </p:spTree>
    <p:extLst>
      <p:ext uri="{BB962C8B-B14F-4D97-AF65-F5344CB8AC3E}">
        <p14:creationId xmlns:p14="http://schemas.microsoft.com/office/powerpoint/2010/main" val="425993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472</Words>
  <Application>Microsoft Macintosh PowerPoint</Application>
  <PresentationFormat>Widescreen</PresentationFormat>
  <Paragraphs>127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MS PGothic</vt:lpstr>
      <vt:lpstr>ＭＳ Ｐゴシック</vt:lpstr>
      <vt:lpstr>Tahoma</vt:lpstr>
      <vt:lpstr>Times New Roman</vt:lpstr>
      <vt:lpstr>ヒラギノ角ゴ Pro W3</vt:lpstr>
      <vt:lpstr>Office Theme</vt:lpstr>
      <vt:lpstr>ADHD and Autism  &amp; Their Effect on Fitness to Work  at Sea </vt:lpstr>
      <vt:lpstr>Neurodevelopmental Disorders (DSM V) </vt:lpstr>
      <vt:lpstr>PowerPoint Presentation</vt:lpstr>
      <vt:lpstr>PowerPoint Presentation</vt:lpstr>
      <vt:lpstr>PowerPoint Presentation</vt:lpstr>
      <vt:lpstr>Disorders of psychological development </vt:lpstr>
      <vt:lpstr>Autism Spectrum Disorder</vt:lpstr>
      <vt:lpstr>Autism Spectrum Disorders</vt:lpstr>
      <vt:lpstr>Autism Clinical Characteristics</vt:lpstr>
      <vt:lpstr>Autism Clinical Characteristics</vt:lpstr>
      <vt:lpstr>Autism Clinical Characteristics</vt:lpstr>
      <vt:lpstr>PowerPoint Presentation</vt:lpstr>
      <vt:lpstr>ADULT ADHD</vt:lpstr>
      <vt:lpstr>Hyperkinetic disorders - Attention Deficit Hyperactivity Disorder (ADHD) </vt:lpstr>
      <vt:lpstr>DSM-V diagnostic criteria</vt:lpstr>
      <vt:lpstr>Developmental Delay</vt:lpstr>
      <vt:lpstr>Persistence of ADHD: meta-analysis of longitudinal follow-up studies</vt:lpstr>
      <vt:lpstr>Developmental Deficit</vt:lpstr>
      <vt:lpstr>UNTREATED</vt:lpstr>
      <vt:lpstr>Co-morbidity</vt:lpstr>
      <vt:lpstr>Attention Deficit Hyperactivity Disorder (ADHD)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Craig, Michael</dc:creator>
  <cp:lastModifiedBy>Sally Bell</cp:lastModifiedBy>
  <cp:revision>43</cp:revision>
  <dcterms:created xsi:type="dcterms:W3CDTF">2018-10-25T18:13:24Z</dcterms:created>
  <dcterms:modified xsi:type="dcterms:W3CDTF">2018-11-08T09:40:47Z</dcterms:modified>
</cp:coreProperties>
</file>