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2" r:id="rId2"/>
    <p:sldId id="279" r:id="rId3"/>
  </p:sldIdLst>
  <p:sldSz cx="12801600" cy="14544675"/>
  <p:notesSz cx="6797675" cy="9856788"/>
  <p:defaultTextStyle>
    <a:defPPr>
      <a:defRPr lang="en-US"/>
    </a:defPPr>
    <a:lvl1pPr marL="0" algn="l" defTabSz="127968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4" algn="l" defTabSz="127968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89" algn="l" defTabSz="127968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33" algn="l" defTabSz="127968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78" algn="l" defTabSz="127968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21" algn="l" defTabSz="127968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66" algn="l" defTabSz="127968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10" algn="l" defTabSz="127968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54" algn="l" defTabSz="127968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82" userDrawn="1">
          <p15:clr>
            <a:srgbClr val="A4A3A4"/>
          </p15:clr>
        </p15:guide>
        <p15:guide id="2" pos="403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423F"/>
    <a:srgbClr val="D0A800"/>
    <a:srgbClr val="FFEA93"/>
    <a:srgbClr val="FFF2B9"/>
    <a:srgbClr val="FFCC00"/>
    <a:srgbClr val="FFC000"/>
    <a:srgbClr val="E5F7E5"/>
    <a:srgbClr val="EEF5E7"/>
    <a:srgbClr val="D3F3BB"/>
    <a:srgbClr val="A3E5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63" autoAdjust="0"/>
    <p:restoredTop sz="95244" autoAdjust="0"/>
  </p:normalViewPr>
  <p:slideViewPr>
    <p:cSldViewPr>
      <p:cViewPr varScale="1">
        <p:scale>
          <a:sx n="31" d="100"/>
          <a:sy n="31" d="100"/>
        </p:scale>
        <p:origin x="2238" y="96"/>
      </p:cViewPr>
      <p:guideLst>
        <p:guide orient="horz" pos="4582"/>
        <p:guide pos="40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5107C-D9B2-47BE-8E9D-8019755844D6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35163" y="1231900"/>
            <a:ext cx="29273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43450"/>
            <a:ext cx="5438775" cy="3881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3075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63075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A55F2-CA59-4A0D-BCD5-AA00F7AB6A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64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64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1pPr>
    <a:lvl2pPr marL="457031" algn="l" defTabSz="914064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2pPr>
    <a:lvl3pPr marL="914064" algn="l" defTabSz="914064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3pPr>
    <a:lvl4pPr marL="1371095" algn="l" defTabSz="914064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4pPr>
    <a:lvl5pPr marL="1828127" algn="l" defTabSz="914064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5pPr>
    <a:lvl6pPr marL="2285158" algn="l" defTabSz="914064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6pPr>
    <a:lvl7pPr marL="2742190" algn="l" defTabSz="914064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7pPr>
    <a:lvl8pPr marL="3199221" algn="l" defTabSz="914064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8pPr>
    <a:lvl9pPr marL="3656253" algn="l" defTabSz="914064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5163" y="1231900"/>
            <a:ext cx="2927350" cy="3327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A55F2-CA59-4A0D-BCD5-AA00F7AB6A4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720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2" y="4518285"/>
            <a:ext cx="10881360" cy="31176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1" y="8241991"/>
            <a:ext cx="8961120" cy="37169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2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4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6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8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6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2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8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96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472-EC16-4196-B992-8304478651BC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22CA-2B0D-4DD0-8F26-9C982748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5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472-EC16-4196-B992-8304478651BC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22CA-2B0D-4DD0-8F26-9C982748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06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582474"/>
            <a:ext cx="2880360" cy="124101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3" y="582474"/>
            <a:ext cx="8427720" cy="124101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472-EC16-4196-B992-8304478651BC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22CA-2B0D-4DD0-8F26-9C982748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472-EC16-4196-B992-8304478651BC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22CA-2B0D-4DD0-8F26-9C982748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74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40" y="9346304"/>
            <a:ext cx="10881360" cy="2888734"/>
          </a:xfrm>
        </p:spPr>
        <p:txBody>
          <a:bodyPr anchor="t"/>
          <a:lstStyle>
            <a:lvl1pPr algn="l">
              <a:defRPr sz="4481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40" y="6164661"/>
            <a:ext cx="10881360" cy="3181647"/>
          </a:xfrm>
        </p:spPr>
        <p:txBody>
          <a:bodyPr anchor="b"/>
          <a:lstStyle>
            <a:lvl1pPr marL="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1pPr>
            <a:lvl2pPr marL="5120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415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362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83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603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72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84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96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472-EC16-4196-B992-8304478651BC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22CA-2B0D-4DD0-8F26-9C982748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79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3" y="3393766"/>
            <a:ext cx="5654039" cy="9598813"/>
          </a:xfrm>
        </p:spPr>
        <p:txBody>
          <a:bodyPr/>
          <a:lstStyle>
            <a:lvl1pPr>
              <a:defRPr sz="3120"/>
            </a:lvl1pPr>
            <a:lvl2pPr>
              <a:defRPr sz="2720"/>
            </a:lvl2pPr>
            <a:lvl3pPr>
              <a:defRPr sz="224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9" y="3393766"/>
            <a:ext cx="5654039" cy="9598813"/>
          </a:xfrm>
        </p:spPr>
        <p:txBody>
          <a:bodyPr/>
          <a:lstStyle>
            <a:lvl1pPr>
              <a:defRPr sz="3120"/>
            </a:lvl1pPr>
            <a:lvl2pPr>
              <a:defRPr sz="2720"/>
            </a:lvl2pPr>
            <a:lvl3pPr>
              <a:defRPr sz="224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472-EC16-4196-B992-8304478651BC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22CA-2B0D-4DD0-8F26-9C982748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30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94" y="3255722"/>
            <a:ext cx="5656263" cy="1356829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2076" indent="0">
              <a:buNone/>
              <a:defRPr sz="2240" b="1"/>
            </a:lvl2pPr>
            <a:lvl3pPr marL="1024150" indent="0">
              <a:buNone/>
              <a:defRPr sz="2000" b="1"/>
            </a:lvl3pPr>
            <a:lvl4pPr marL="1536226" indent="0">
              <a:buNone/>
              <a:defRPr sz="1760" b="1"/>
            </a:lvl4pPr>
            <a:lvl5pPr marL="2048301" indent="0">
              <a:buNone/>
              <a:defRPr sz="1760" b="1"/>
            </a:lvl5pPr>
            <a:lvl6pPr marL="2560375" indent="0">
              <a:buNone/>
              <a:defRPr sz="1760" b="1"/>
            </a:lvl6pPr>
            <a:lvl7pPr marL="3072450" indent="0">
              <a:buNone/>
              <a:defRPr sz="1760" b="1"/>
            </a:lvl7pPr>
            <a:lvl8pPr marL="3584525" indent="0">
              <a:buNone/>
              <a:defRPr sz="1760" b="1"/>
            </a:lvl8pPr>
            <a:lvl9pPr marL="409660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94" y="4612554"/>
            <a:ext cx="5656263" cy="8380023"/>
          </a:xfrm>
        </p:spPr>
        <p:txBody>
          <a:bodyPr/>
          <a:lstStyle>
            <a:lvl1pPr>
              <a:defRPr sz="2720"/>
            </a:lvl1pPr>
            <a:lvl2pPr>
              <a:defRPr sz="2240"/>
            </a:lvl2pPr>
            <a:lvl3pPr>
              <a:defRPr sz="200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56" y="3255722"/>
            <a:ext cx="5658485" cy="1356829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2076" indent="0">
              <a:buNone/>
              <a:defRPr sz="2240" b="1"/>
            </a:lvl2pPr>
            <a:lvl3pPr marL="1024150" indent="0">
              <a:buNone/>
              <a:defRPr sz="2000" b="1"/>
            </a:lvl3pPr>
            <a:lvl4pPr marL="1536226" indent="0">
              <a:buNone/>
              <a:defRPr sz="1760" b="1"/>
            </a:lvl4pPr>
            <a:lvl5pPr marL="2048301" indent="0">
              <a:buNone/>
              <a:defRPr sz="1760" b="1"/>
            </a:lvl5pPr>
            <a:lvl6pPr marL="2560375" indent="0">
              <a:buNone/>
              <a:defRPr sz="1760" b="1"/>
            </a:lvl6pPr>
            <a:lvl7pPr marL="3072450" indent="0">
              <a:buNone/>
              <a:defRPr sz="1760" b="1"/>
            </a:lvl7pPr>
            <a:lvl8pPr marL="3584525" indent="0">
              <a:buNone/>
              <a:defRPr sz="1760" b="1"/>
            </a:lvl8pPr>
            <a:lvl9pPr marL="409660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56" y="4612554"/>
            <a:ext cx="5658485" cy="8380023"/>
          </a:xfrm>
        </p:spPr>
        <p:txBody>
          <a:bodyPr/>
          <a:lstStyle>
            <a:lvl1pPr>
              <a:defRPr sz="2720"/>
            </a:lvl1pPr>
            <a:lvl2pPr>
              <a:defRPr sz="2240"/>
            </a:lvl2pPr>
            <a:lvl3pPr>
              <a:defRPr sz="200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472-EC16-4196-B992-8304478651BC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22CA-2B0D-4DD0-8F26-9C982748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3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472-EC16-4196-B992-8304478651BC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22CA-2B0D-4DD0-8F26-9C982748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33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472-EC16-4196-B992-8304478651BC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22CA-2B0D-4DD0-8F26-9C982748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18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91" y="579097"/>
            <a:ext cx="4211637" cy="2464515"/>
          </a:xfrm>
        </p:spPr>
        <p:txBody>
          <a:bodyPr anchor="b"/>
          <a:lstStyle>
            <a:lvl1pPr algn="l">
              <a:defRPr sz="224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579102"/>
            <a:ext cx="7156450" cy="12413476"/>
          </a:xfrm>
        </p:spPr>
        <p:txBody>
          <a:bodyPr/>
          <a:lstStyle>
            <a:lvl1pPr>
              <a:defRPr sz="3600"/>
            </a:lvl1pPr>
            <a:lvl2pPr>
              <a:defRPr sz="3120"/>
            </a:lvl2pPr>
            <a:lvl3pPr>
              <a:defRPr sz="27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91" y="3043610"/>
            <a:ext cx="4211637" cy="9948962"/>
          </a:xfrm>
        </p:spPr>
        <p:txBody>
          <a:bodyPr/>
          <a:lstStyle>
            <a:lvl1pPr marL="0" indent="0">
              <a:buNone/>
              <a:defRPr sz="1600"/>
            </a:lvl1pPr>
            <a:lvl2pPr marL="512076" indent="0">
              <a:buNone/>
              <a:defRPr sz="1360"/>
            </a:lvl2pPr>
            <a:lvl3pPr marL="1024150" indent="0">
              <a:buNone/>
              <a:defRPr sz="1120"/>
            </a:lvl3pPr>
            <a:lvl4pPr marL="1536226" indent="0">
              <a:buNone/>
              <a:defRPr sz="1040"/>
            </a:lvl4pPr>
            <a:lvl5pPr marL="2048301" indent="0">
              <a:buNone/>
              <a:defRPr sz="1040"/>
            </a:lvl5pPr>
            <a:lvl6pPr marL="2560375" indent="0">
              <a:buNone/>
              <a:defRPr sz="1040"/>
            </a:lvl6pPr>
            <a:lvl7pPr marL="3072450" indent="0">
              <a:buNone/>
              <a:defRPr sz="1040"/>
            </a:lvl7pPr>
            <a:lvl8pPr marL="3584525" indent="0">
              <a:buNone/>
              <a:defRPr sz="1040"/>
            </a:lvl8pPr>
            <a:lvl9pPr marL="4096600" indent="0">
              <a:buNone/>
              <a:defRPr sz="10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472-EC16-4196-B992-8304478651BC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22CA-2B0D-4DD0-8F26-9C982748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76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10181275"/>
            <a:ext cx="7680960" cy="1201956"/>
          </a:xfrm>
        </p:spPr>
        <p:txBody>
          <a:bodyPr anchor="b"/>
          <a:lstStyle>
            <a:lvl1pPr algn="l">
              <a:defRPr sz="224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1299602"/>
            <a:ext cx="7680960" cy="8726805"/>
          </a:xfrm>
        </p:spPr>
        <p:txBody>
          <a:bodyPr/>
          <a:lstStyle>
            <a:lvl1pPr marL="0" indent="0">
              <a:buNone/>
              <a:defRPr sz="3600"/>
            </a:lvl1pPr>
            <a:lvl2pPr marL="512076" indent="0">
              <a:buNone/>
              <a:defRPr sz="3120"/>
            </a:lvl2pPr>
            <a:lvl3pPr marL="1024150" indent="0">
              <a:buNone/>
              <a:defRPr sz="2720"/>
            </a:lvl3pPr>
            <a:lvl4pPr marL="1536226" indent="0">
              <a:buNone/>
              <a:defRPr sz="2240"/>
            </a:lvl4pPr>
            <a:lvl5pPr marL="2048301" indent="0">
              <a:buNone/>
              <a:defRPr sz="2240"/>
            </a:lvl5pPr>
            <a:lvl6pPr marL="2560375" indent="0">
              <a:buNone/>
              <a:defRPr sz="2240"/>
            </a:lvl6pPr>
            <a:lvl7pPr marL="3072450" indent="0">
              <a:buNone/>
              <a:defRPr sz="2240"/>
            </a:lvl7pPr>
            <a:lvl8pPr marL="3584525" indent="0">
              <a:buNone/>
              <a:defRPr sz="2240"/>
            </a:lvl8pPr>
            <a:lvl9pPr marL="4096600" indent="0">
              <a:buNone/>
              <a:defRPr sz="224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11383234"/>
            <a:ext cx="7680960" cy="1706981"/>
          </a:xfrm>
        </p:spPr>
        <p:txBody>
          <a:bodyPr/>
          <a:lstStyle>
            <a:lvl1pPr marL="0" indent="0">
              <a:buNone/>
              <a:defRPr sz="1600"/>
            </a:lvl1pPr>
            <a:lvl2pPr marL="512076" indent="0">
              <a:buNone/>
              <a:defRPr sz="1360"/>
            </a:lvl2pPr>
            <a:lvl3pPr marL="1024150" indent="0">
              <a:buNone/>
              <a:defRPr sz="1120"/>
            </a:lvl3pPr>
            <a:lvl4pPr marL="1536226" indent="0">
              <a:buNone/>
              <a:defRPr sz="1040"/>
            </a:lvl4pPr>
            <a:lvl5pPr marL="2048301" indent="0">
              <a:buNone/>
              <a:defRPr sz="1040"/>
            </a:lvl5pPr>
            <a:lvl6pPr marL="2560375" indent="0">
              <a:buNone/>
              <a:defRPr sz="1040"/>
            </a:lvl6pPr>
            <a:lvl7pPr marL="3072450" indent="0">
              <a:buNone/>
              <a:defRPr sz="1040"/>
            </a:lvl7pPr>
            <a:lvl8pPr marL="3584525" indent="0">
              <a:buNone/>
              <a:defRPr sz="1040"/>
            </a:lvl8pPr>
            <a:lvl9pPr marL="4096600" indent="0">
              <a:buNone/>
              <a:defRPr sz="10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472-EC16-4196-B992-8304478651BC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22CA-2B0D-4DD0-8F26-9C982748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46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2" y="582470"/>
            <a:ext cx="11521440" cy="2424113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2" y="3393766"/>
            <a:ext cx="11521440" cy="9598813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13480767"/>
            <a:ext cx="2987040" cy="774370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B7472-EC16-4196-B992-8304478651BC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2" y="13480767"/>
            <a:ext cx="4053840" cy="774370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13480767"/>
            <a:ext cx="2987040" cy="774370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922CA-2B0D-4DD0-8F26-9C982748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51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4150" rtl="0" eaLnBrk="1" latinLnBrk="0" hangingPunct="1">
        <a:spcBef>
          <a:spcPct val="0"/>
        </a:spcBef>
        <a:buNone/>
        <a:defRPr sz="4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4057" indent="-384057" algn="l" defTabSz="1024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2121" indent="-320047" algn="l" defTabSz="1024150" rtl="0" eaLnBrk="1" latinLnBrk="0" hangingPunct="1">
        <a:spcBef>
          <a:spcPct val="20000"/>
        </a:spcBef>
        <a:buFont typeface="Arial" panose="020B0604020202020204" pitchFamily="34" charset="0"/>
        <a:buChar char="–"/>
        <a:defRPr sz="31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88" indent="-256038" algn="l" defTabSz="1024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63" indent="-256038" algn="l" defTabSz="102415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40" kern="1200">
          <a:solidFill>
            <a:schemeClr val="tx1"/>
          </a:solidFill>
          <a:latin typeface="+mn-lt"/>
          <a:ea typeface="+mn-ea"/>
          <a:cs typeface="+mn-cs"/>
        </a:defRPr>
      </a:lvl4pPr>
      <a:lvl5pPr marL="2304339" indent="-256038" algn="l" defTabSz="1024150" rtl="0" eaLnBrk="1" latinLnBrk="0" hangingPunct="1">
        <a:spcBef>
          <a:spcPct val="20000"/>
        </a:spcBef>
        <a:buFont typeface="Arial" panose="020B0604020202020204" pitchFamily="34" charset="0"/>
        <a:buChar char="»"/>
        <a:defRPr sz="2240" kern="1200">
          <a:solidFill>
            <a:schemeClr val="tx1"/>
          </a:solidFill>
          <a:latin typeface="+mn-lt"/>
          <a:ea typeface="+mn-ea"/>
          <a:cs typeface="+mn-cs"/>
        </a:defRPr>
      </a:lvl5pPr>
      <a:lvl6pPr marL="2816414" indent="-256038" algn="l" defTabSz="1024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6pPr>
      <a:lvl7pPr marL="3328488" indent="-256038" algn="l" defTabSz="1024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7pPr>
      <a:lvl8pPr marL="3840563" indent="-256038" algn="l" defTabSz="1024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8pPr>
      <a:lvl9pPr marL="4352637" indent="-256038" algn="l" defTabSz="10241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2076" algn="l" defTabSz="10241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4150" algn="l" defTabSz="10241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6226" algn="l" defTabSz="10241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301" algn="l" defTabSz="10241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0375" algn="l" defTabSz="10241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2450" algn="l" defTabSz="10241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4525" algn="l" defTabSz="10241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6600" algn="l" defTabSz="10241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149763-BE59-4D3B-A976-AF463CB006BA}"/>
              </a:ext>
            </a:extLst>
          </p:cNvPr>
          <p:cNvSpPr/>
          <p:nvPr/>
        </p:nvSpPr>
        <p:spPr>
          <a:xfrm>
            <a:off x="6338673" y="7563613"/>
            <a:ext cx="6441684" cy="6441684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57A0EB1-3939-4276-AA5D-1E80B588A9E9}"/>
              </a:ext>
            </a:extLst>
          </p:cNvPr>
          <p:cNvSpPr/>
          <p:nvPr/>
        </p:nvSpPr>
        <p:spPr>
          <a:xfrm>
            <a:off x="6428174" y="1187627"/>
            <a:ext cx="6441684" cy="6441684"/>
          </a:xfrm>
          <a:prstGeom prst="rect">
            <a:avLst/>
          </a:prstGeom>
          <a:solidFill>
            <a:srgbClr val="FFF2B9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noFill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832AB66-D4C0-4C29-A976-5BF781785D91}"/>
              </a:ext>
            </a:extLst>
          </p:cNvPr>
          <p:cNvSpPr/>
          <p:nvPr/>
        </p:nvSpPr>
        <p:spPr>
          <a:xfrm>
            <a:off x="2237" y="1161250"/>
            <a:ext cx="6441684" cy="6441684"/>
          </a:xfrm>
          <a:prstGeom prst="rect">
            <a:avLst/>
          </a:prstGeom>
          <a:solidFill>
            <a:schemeClr val="accent5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7F1660F-EF82-4960-AF08-0A739CA1329A}"/>
              </a:ext>
            </a:extLst>
          </p:cNvPr>
          <p:cNvSpPr/>
          <p:nvPr/>
        </p:nvSpPr>
        <p:spPr>
          <a:xfrm>
            <a:off x="18223" y="7563613"/>
            <a:ext cx="6441684" cy="6441684"/>
          </a:xfrm>
          <a:prstGeom prst="rect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D89FB3E-FA97-4A03-BC46-F63A8B08287A}"/>
              </a:ext>
            </a:extLst>
          </p:cNvPr>
          <p:cNvSpPr txBox="1"/>
          <p:nvPr/>
        </p:nvSpPr>
        <p:spPr>
          <a:xfrm>
            <a:off x="8345016" y="1295673"/>
            <a:ext cx="440432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spc="600" dirty="0">
                <a:solidFill>
                  <a:srgbClr val="D0A800"/>
                </a:solidFill>
              </a:rPr>
              <a:t>NEGATIVE ATTITUDES AND SOCIAL </a:t>
            </a:r>
          </a:p>
          <a:p>
            <a:pPr algn="r"/>
            <a:r>
              <a:rPr lang="en-GB" sz="2400" b="1" spc="600" dirty="0">
                <a:solidFill>
                  <a:srgbClr val="D0A800"/>
                </a:solidFill>
              </a:rPr>
              <a:t>NORMS</a:t>
            </a:r>
            <a:endParaRPr lang="en-GB" sz="2400" b="1" spc="600" dirty="0">
              <a:solidFill>
                <a:srgbClr val="FFEA93"/>
              </a:solidFill>
            </a:endParaRPr>
          </a:p>
        </p:txBody>
      </p:sp>
      <p:sp>
        <p:nvSpPr>
          <p:cNvPr id="83" name="Content Placeholder 2"/>
          <p:cNvSpPr>
            <a:spLocks noGrp="1"/>
          </p:cNvSpPr>
          <p:nvPr>
            <p:ph idx="1"/>
          </p:nvPr>
        </p:nvSpPr>
        <p:spPr>
          <a:xfrm>
            <a:off x="-299838" y="-471"/>
            <a:ext cx="13492808" cy="10506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2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GB" sz="3200" b="1" spc="55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DFID’S THEORY OF CHANGE FOR DISABILITY INCLUSION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5AFBAA3-853F-4199-8F6C-D1C78A1ED42D}"/>
              </a:ext>
            </a:extLst>
          </p:cNvPr>
          <p:cNvSpPr/>
          <p:nvPr/>
        </p:nvSpPr>
        <p:spPr>
          <a:xfrm>
            <a:off x="445513" y="1643196"/>
            <a:ext cx="11904510" cy="1190451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D73B1A5-5DB0-45C1-8F2B-B8AEB4CB51E8}"/>
              </a:ext>
            </a:extLst>
          </p:cNvPr>
          <p:cNvSpPr/>
          <p:nvPr/>
        </p:nvSpPr>
        <p:spPr>
          <a:xfrm>
            <a:off x="1502951" y="2620683"/>
            <a:ext cx="9861641" cy="9986944"/>
          </a:xfrm>
          <a:prstGeom prst="ellipse">
            <a:avLst/>
          </a:prstGeom>
          <a:solidFill>
            <a:schemeClr val="bg1"/>
          </a:solidFill>
          <a:ln w="8858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0C03721B-1CF6-484A-9C75-E6C304E1441C}"/>
              </a:ext>
            </a:extLst>
          </p:cNvPr>
          <p:cNvSpPr/>
          <p:nvPr/>
        </p:nvSpPr>
        <p:spPr>
          <a:xfrm>
            <a:off x="4696039" y="5894366"/>
            <a:ext cx="3386285" cy="3365031"/>
          </a:xfrm>
          <a:prstGeom prst="ellipse">
            <a:avLst/>
          </a:prstGeom>
          <a:solidFill>
            <a:srgbClr val="FFF2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EE62C45-A5D8-4874-A71B-D4AE06DD3DBB}"/>
              </a:ext>
            </a:extLst>
          </p:cNvPr>
          <p:cNvSpPr/>
          <p:nvPr/>
        </p:nvSpPr>
        <p:spPr>
          <a:xfrm>
            <a:off x="3593059" y="4687240"/>
            <a:ext cx="4813276" cy="487443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Image result for 4 COLOUR CIRCLE">
            <a:extLst>
              <a:ext uri="{FF2B5EF4-FFF2-40B4-BE49-F238E27FC236}">
                <a16:creationId xmlns:a16="http://schemas.microsoft.com/office/drawing/2014/main" id="{66946265-C961-48A4-9791-EEC45A814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425" y="3990214"/>
            <a:ext cx="7535272" cy="721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08A14CC6-4DE6-45DB-A7FD-40F66C60B39E}"/>
              </a:ext>
            </a:extLst>
          </p:cNvPr>
          <p:cNvSpPr txBox="1"/>
          <p:nvPr/>
        </p:nvSpPr>
        <p:spPr>
          <a:xfrm rot="18753847">
            <a:off x="3112298" y="5627401"/>
            <a:ext cx="352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FULL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ACCESSIBLITY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E031E20-3ECC-4A80-A80F-16FD03A3E196}"/>
              </a:ext>
            </a:extLst>
          </p:cNvPr>
          <p:cNvSpPr txBox="1"/>
          <p:nvPr/>
        </p:nvSpPr>
        <p:spPr>
          <a:xfrm rot="2796659">
            <a:off x="3363865" y="8645835"/>
            <a:ext cx="2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APPLIED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KNOWLEDGE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13EB9AC-AD65-4D95-8017-2666A551E882}"/>
              </a:ext>
            </a:extLst>
          </p:cNvPr>
          <p:cNvSpPr txBox="1"/>
          <p:nvPr/>
        </p:nvSpPr>
        <p:spPr>
          <a:xfrm rot="2824348">
            <a:off x="6805210" y="5631791"/>
            <a:ext cx="2203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ACTIVE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PARTICIPATION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DA21C33-80B2-4040-BB9D-9C0233150D34}"/>
              </a:ext>
            </a:extLst>
          </p:cNvPr>
          <p:cNvSpPr txBox="1"/>
          <p:nvPr/>
        </p:nvSpPr>
        <p:spPr>
          <a:xfrm rot="18951774">
            <a:off x="7129838" y="8749134"/>
            <a:ext cx="1476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HUMAN 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RIGHTS</a:t>
            </a:r>
          </a:p>
        </p:txBody>
      </p:sp>
      <p:sp>
        <p:nvSpPr>
          <p:cNvPr id="9" name="Flowchart: Stored Data 8">
            <a:extLst>
              <a:ext uri="{FF2B5EF4-FFF2-40B4-BE49-F238E27FC236}">
                <a16:creationId xmlns:a16="http://schemas.microsoft.com/office/drawing/2014/main" id="{9BCCBFB7-A663-444A-A70E-8AE9C1F2EF6B}"/>
              </a:ext>
            </a:extLst>
          </p:cNvPr>
          <p:cNvSpPr/>
          <p:nvPr/>
        </p:nvSpPr>
        <p:spPr>
          <a:xfrm>
            <a:off x="152400" y="6309675"/>
            <a:ext cx="1983455" cy="2826404"/>
          </a:xfrm>
          <a:prstGeom prst="flowChartOnlineStorag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lowchart: Stored Data 40">
            <a:extLst>
              <a:ext uri="{FF2B5EF4-FFF2-40B4-BE49-F238E27FC236}">
                <a16:creationId xmlns:a16="http://schemas.microsoft.com/office/drawing/2014/main" id="{0DB4D33A-A158-4A91-89F4-4D712C33EFBE}"/>
              </a:ext>
            </a:extLst>
          </p:cNvPr>
          <p:cNvSpPr/>
          <p:nvPr/>
        </p:nvSpPr>
        <p:spPr>
          <a:xfrm rot="5400000">
            <a:off x="5499146" y="849824"/>
            <a:ext cx="1894840" cy="2826404"/>
          </a:xfrm>
          <a:prstGeom prst="flowChartOnlineStorag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lowchart: Stored Data 44">
            <a:extLst>
              <a:ext uri="{FF2B5EF4-FFF2-40B4-BE49-F238E27FC236}">
                <a16:creationId xmlns:a16="http://schemas.microsoft.com/office/drawing/2014/main" id="{417C1FCF-0861-4D98-9EDE-4697CCF87905}"/>
              </a:ext>
            </a:extLst>
          </p:cNvPr>
          <p:cNvSpPr/>
          <p:nvPr/>
        </p:nvSpPr>
        <p:spPr>
          <a:xfrm rot="10800000">
            <a:off x="10797046" y="6432993"/>
            <a:ext cx="1894840" cy="2826404"/>
          </a:xfrm>
          <a:prstGeom prst="flowChartOnlineStorag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lowchart: Stored Data 46">
            <a:extLst>
              <a:ext uri="{FF2B5EF4-FFF2-40B4-BE49-F238E27FC236}">
                <a16:creationId xmlns:a16="http://schemas.microsoft.com/office/drawing/2014/main" id="{898F7333-239B-4BC2-87EC-EA8B46E3B18D}"/>
              </a:ext>
            </a:extLst>
          </p:cNvPr>
          <p:cNvSpPr/>
          <p:nvPr/>
        </p:nvSpPr>
        <p:spPr>
          <a:xfrm rot="16200000">
            <a:off x="5472840" y="11529640"/>
            <a:ext cx="1894840" cy="2826404"/>
          </a:xfrm>
          <a:prstGeom prst="flowChartOnlineStorag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03052F-DC58-47EE-9F38-1F5ACA190BB6}"/>
              </a:ext>
            </a:extLst>
          </p:cNvPr>
          <p:cNvSpPr txBox="1"/>
          <p:nvPr/>
        </p:nvSpPr>
        <p:spPr>
          <a:xfrm>
            <a:off x="4888632" y="12571486"/>
            <a:ext cx="31438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spc="300" dirty="0">
                <a:solidFill>
                  <a:schemeClr val="bg1"/>
                </a:solidFill>
              </a:rPr>
              <a:t>ECONOMIC</a:t>
            </a:r>
          </a:p>
          <a:p>
            <a:pPr algn="ctr"/>
            <a:r>
              <a:rPr lang="en-GB" b="1" spc="300" dirty="0">
                <a:solidFill>
                  <a:schemeClr val="bg1"/>
                </a:solidFill>
              </a:rPr>
              <a:t>EMPOWERMENT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EE1683B-3A4D-4486-AE68-D6070ED53904}"/>
              </a:ext>
            </a:extLst>
          </p:cNvPr>
          <p:cNvSpPr txBox="1"/>
          <p:nvPr/>
        </p:nvSpPr>
        <p:spPr>
          <a:xfrm>
            <a:off x="5007058" y="1557164"/>
            <a:ext cx="28072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spc="300" dirty="0">
                <a:solidFill>
                  <a:schemeClr val="bg1"/>
                </a:solidFill>
              </a:rPr>
              <a:t>INCLUSIVE </a:t>
            </a:r>
          </a:p>
          <a:p>
            <a:pPr algn="ctr"/>
            <a:r>
              <a:rPr lang="en-GB" b="1" spc="300" dirty="0">
                <a:solidFill>
                  <a:schemeClr val="bg1"/>
                </a:solidFill>
              </a:rPr>
              <a:t>EDUCATION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8BB6B7F-6F84-4706-9A62-765667FAD880}"/>
              </a:ext>
            </a:extLst>
          </p:cNvPr>
          <p:cNvSpPr txBox="1"/>
          <p:nvPr/>
        </p:nvSpPr>
        <p:spPr>
          <a:xfrm rot="16200000">
            <a:off x="10334302" y="7578109"/>
            <a:ext cx="33460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spc="300" dirty="0">
                <a:solidFill>
                  <a:schemeClr val="bg1"/>
                </a:solidFill>
              </a:rPr>
              <a:t>HUMANITARIAN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FE8DE30-C187-452A-8533-81B92857DE0F}"/>
              </a:ext>
            </a:extLst>
          </p:cNvPr>
          <p:cNvSpPr txBox="1"/>
          <p:nvPr/>
        </p:nvSpPr>
        <p:spPr>
          <a:xfrm rot="5400000">
            <a:off x="-312128" y="7233046"/>
            <a:ext cx="28072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spc="300" dirty="0">
                <a:solidFill>
                  <a:schemeClr val="bg1"/>
                </a:solidFill>
              </a:rPr>
              <a:t>SOCIAL</a:t>
            </a:r>
          </a:p>
          <a:p>
            <a:pPr algn="ctr"/>
            <a:r>
              <a:rPr lang="en-GB" b="1" spc="300" dirty="0">
                <a:solidFill>
                  <a:schemeClr val="bg1"/>
                </a:solidFill>
              </a:rPr>
              <a:t>PROTECTION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D4F6000-1B88-4B6E-9079-5BE2C4E1751D}"/>
              </a:ext>
            </a:extLst>
          </p:cNvPr>
          <p:cNvSpPr txBox="1"/>
          <p:nvPr/>
        </p:nvSpPr>
        <p:spPr>
          <a:xfrm rot="18763171">
            <a:off x="1395791" y="3921328"/>
            <a:ext cx="4074736" cy="148834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GB" sz="2000" b="1" spc="300" dirty="0">
                <a:solidFill>
                  <a:schemeClr val="bg1"/>
                </a:solidFill>
              </a:rPr>
              <a:t>ASSISTIVE TECHNOLOGY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4702B7E-94C2-43CC-9A5F-C7024A04FCC6}"/>
              </a:ext>
            </a:extLst>
          </p:cNvPr>
          <p:cNvSpPr txBox="1"/>
          <p:nvPr/>
        </p:nvSpPr>
        <p:spPr>
          <a:xfrm rot="2876804">
            <a:off x="7411389" y="3887858"/>
            <a:ext cx="4074736" cy="132800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GB" sz="2000" b="1" spc="300" dirty="0">
                <a:solidFill>
                  <a:schemeClr val="bg1"/>
                </a:solidFill>
              </a:rPr>
              <a:t>GENDER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EE04593-6EDF-4B5F-A4AB-C62E72B2FDD7}"/>
              </a:ext>
            </a:extLst>
          </p:cNvPr>
          <p:cNvSpPr txBox="1"/>
          <p:nvPr/>
        </p:nvSpPr>
        <p:spPr>
          <a:xfrm rot="18852713">
            <a:off x="7343049" y="9834217"/>
            <a:ext cx="4074736" cy="1616325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GB" sz="2000" b="1" spc="300" dirty="0">
                <a:solidFill>
                  <a:schemeClr val="bg1"/>
                </a:solidFill>
              </a:rPr>
              <a:t>MENTAL HEALTH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908E0D-91CF-49F9-B529-064F2C07CFB1}"/>
              </a:ext>
            </a:extLst>
          </p:cNvPr>
          <p:cNvSpPr txBox="1"/>
          <p:nvPr/>
        </p:nvSpPr>
        <p:spPr>
          <a:xfrm rot="2764795">
            <a:off x="1330590" y="10186174"/>
            <a:ext cx="4074736" cy="1202125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GB" sz="2000" b="1" spc="300" dirty="0">
                <a:solidFill>
                  <a:schemeClr val="bg1"/>
                </a:solidFill>
              </a:rPr>
              <a:t>STIGMA &amp; DISCRIMINATION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F8878C-B2CA-4381-8673-3FC966E19D07}"/>
              </a:ext>
            </a:extLst>
          </p:cNvPr>
          <p:cNvCxnSpPr>
            <a:cxnSpLocks/>
          </p:cNvCxnSpPr>
          <p:nvPr/>
        </p:nvCxnSpPr>
        <p:spPr>
          <a:xfrm>
            <a:off x="425920" y="6294470"/>
            <a:ext cx="1942432" cy="1520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F112866-3D20-4D72-948B-839FC7BE3B97}"/>
              </a:ext>
            </a:extLst>
          </p:cNvPr>
          <p:cNvCxnSpPr>
            <a:cxnSpLocks/>
          </p:cNvCxnSpPr>
          <p:nvPr/>
        </p:nvCxnSpPr>
        <p:spPr>
          <a:xfrm>
            <a:off x="10582650" y="6425194"/>
            <a:ext cx="186682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D20B6BD-A038-49AC-A481-42BBDC56E6F3}"/>
              </a:ext>
            </a:extLst>
          </p:cNvPr>
          <p:cNvCxnSpPr>
            <a:cxnSpLocks/>
          </p:cNvCxnSpPr>
          <p:nvPr/>
        </p:nvCxnSpPr>
        <p:spPr>
          <a:xfrm>
            <a:off x="382909" y="9115102"/>
            <a:ext cx="1913435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E7C3975-450B-4E5E-9BB6-27977B5201B0}"/>
              </a:ext>
            </a:extLst>
          </p:cNvPr>
          <p:cNvCxnSpPr>
            <a:cxnSpLocks/>
          </p:cNvCxnSpPr>
          <p:nvPr/>
        </p:nvCxnSpPr>
        <p:spPr>
          <a:xfrm>
            <a:off x="10577264" y="9271160"/>
            <a:ext cx="186682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8217353-354C-468F-9982-398499C06765}"/>
              </a:ext>
            </a:extLst>
          </p:cNvPr>
          <p:cNvCxnSpPr>
            <a:cxnSpLocks/>
          </p:cNvCxnSpPr>
          <p:nvPr/>
        </p:nvCxnSpPr>
        <p:spPr>
          <a:xfrm>
            <a:off x="5032648" y="1568772"/>
            <a:ext cx="32052" cy="207372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54F201C-7D17-4F3E-808A-FA9DBDA28E6A}"/>
              </a:ext>
            </a:extLst>
          </p:cNvPr>
          <p:cNvCxnSpPr>
            <a:cxnSpLocks/>
          </p:cNvCxnSpPr>
          <p:nvPr/>
        </p:nvCxnSpPr>
        <p:spPr>
          <a:xfrm flipH="1">
            <a:off x="7833260" y="1523794"/>
            <a:ext cx="7700" cy="21187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D6ECC1E-8114-445A-9717-D3EB0AF9F8C9}"/>
              </a:ext>
            </a:extLst>
          </p:cNvPr>
          <p:cNvCxnSpPr>
            <a:cxnSpLocks/>
          </p:cNvCxnSpPr>
          <p:nvPr/>
        </p:nvCxnSpPr>
        <p:spPr>
          <a:xfrm flipH="1">
            <a:off x="5012625" y="11565741"/>
            <a:ext cx="36049" cy="207372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7041A09-C160-41B0-B7C5-3697DA1D59CB}"/>
              </a:ext>
            </a:extLst>
          </p:cNvPr>
          <p:cNvCxnSpPr>
            <a:cxnSpLocks/>
          </p:cNvCxnSpPr>
          <p:nvPr/>
        </p:nvCxnSpPr>
        <p:spPr>
          <a:xfrm>
            <a:off x="7814344" y="11563374"/>
            <a:ext cx="26616" cy="2067379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20228D5-BADE-4A01-AF6F-C05CF0BAC6D6}"/>
              </a:ext>
            </a:extLst>
          </p:cNvPr>
          <p:cNvSpPr txBox="1"/>
          <p:nvPr/>
        </p:nvSpPr>
        <p:spPr>
          <a:xfrm rot="18844577">
            <a:off x="416655" y="3341366"/>
            <a:ext cx="5873499" cy="2704682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GB" sz="1800" b="1" spc="300" dirty="0">
                <a:solidFill>
                  <a:schemeClr val="tx2">
                    <a:lumMod val="50000"/>
                  </a:schemeClr>
                </a:solidFill>
              </a:rPr>
              <a:t>Implementing the UN CRPD</a:t>
            </a:r>
            <a:endParaRPr lang="en-GB" sz="1050" b="1" spc="3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851BE4-9F09-4ACC-AA74-826CC80217FA}"/>
              </a:ext>
            </a:extLst>
          </p:cNvPr>
          <p:cNvSpPr txBox="1"/>
          <p:nvPr/>
        </p:nvSpPr>
        <p:spPr>
          <a:xfrm rot="2868447">
            <a:off x="6665352" y="3391951"/>
            <a:ext cx="5873499" cy="255633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GB" sz="1800" b="1" spc="300" dirty="0">
                <a:solidFill>
                  <a:schemeClr val="tx2">
                    <a:lumMod val="50000"/>
                  </a:schemeClr>
                </a:solidFill>
              </a:rPr>
              <a:t>Delivering the SDGs</a:t>
            </a:r>
            <a:endParaRPr lang="en-GB" sz="1200" b="1" spc="3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37D57D-4532-4F0E-BFA5-A0655822C8C6}"/>
              </a:ext>
            </a:extLst>
          </p:cNvPr>
          <p:cNvSpPr txBox="1"/>
          <p:nvPr/>
        </p:nvSpPr>
        <p:spPr>
          <a:xfrm>
            <a:off x="88550" y="12994068"/>
            <a:ext cx="5736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pc="600" dirty="0">
                <a:solidFill>
                  <a:srgbClr val="AF423F"/>
                </a:solidFill>
              </a:rPr>
              <a:t>LACK OF </a:t>
            </a:r>
          </a:p>
          <a:p>
            <a:r>
              <a:rPr lang="en-GB" sz="2400" b="1" spc="600" dirty="0">
                <a:solidFill>
                  <a:srgbClr val="AF423F"/>
                </a:solidFill>
              </a:rPr>
              <a:t>EVIDENCE AND DATA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EA9BB67-B670-4EAC-80EE-1B304F9CF55F}"/>
              </a:ext>
            </a:extLst>
          </p:cNvPr>
          <p:cNvSpPr txBox="1"/>
          <p:nvPr/>
        </p:nvSpPr>
        <p:spPr>
          <a:xfrm>
            <a:off x="9209112" y="12963291"/>
            <a:ext cx="35469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spc="600" dirty="0">
                <a:solidFill>
                  <a:schemeClr val="accent6">
                    <a:lumMod val="50000"/>
                  </a:schemeClr>
                </a:solidFill>
              </a:rPr>
              <a:t>LACK OF POLITICAL WILL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422CDA-0D67-4F3B-A0DD-FA5E58644106}"/>
              </a:ext>
            </a:extLst>
          </p:cNvPr>
          <p:cNvSpPr txBox="1"/>
          <p:nvPr/>
        </p:nvSpPr>
        <p:spPr>
          <a:xfrm>
            <a:off x="-3162896" y="12409171"/>
            <a:ext cx="28083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D484D5A-45D5-4F0A-A4FF-C22D560CD2F5}"/>
              </a:ext>
            </a:extLst>
          </p:cNvPr>
          <p:cNvSpPr/>
          <p:nvPr/>
        </p:nvSpPr>
        <p:spPr>
          <a:xfrm>
            <a:off x="-7912" y="287561"/>
            <a:ext cx="12850396" cy="13724085"/>
          </a:xfrm>
          <a:prstGeom prst="rect">
            <a:avLst/>
          </a:prstGeom>
          <a:noFill/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5450300-9F74-4CCA-B7FB-8BC36CF8230B}"/>
              </a:ext>
            </a:extLst>
          </p:cNvPr>
          <p:cNvSpPr txBox="1"/>
          <p:nvPr/>
        </p:nvSpPr>
        <p:spPr>
          <a:xfrm>
            <a:off x="4672608" y="5688161"/>
            <a:ext cx="34034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latin typeface="+mj-lt"/>
              </a:rPr>
              <a:t> </a:t>
            </a:r>
          </a:p>
          <a:p>
            <a:pPr algn="ctr"/>
            <a:r>
              <a:rPr lang="en-GB" sz="3000" cap="small" dirty="0">
                <a:latin typeface="+mj-lt"/>
              </a:rPr>
              <a:t>all people </a:t>
            </a:r>
          </a:p>
          <a:p>
            <a:pPr algn="ctr"/>
            <a:r>
              <a:rPr lang="en-GB" sz="3000" cap="small" dirty="0">
                <a:latin typeface="+mj-lt"/>
              </a:rPr>
              <a:t>with disabilities are </a:t>
            </a:r>
            <a:r>
              <a:rPr lang="en-GB" sz="3000" b="1" cap="small" dirty="0">
                <a:latin typeface="+mj-lt"/>
              </a:rPr>
              <a:t>engaged, empowered and enjoy rights </a:t>
            </a:r>
            <a:r>
              <a:rPr lang="en-GB" sz="3000" cap="small" dirty="0">
                <a:latin typeface="+mj-lt"/>
              </a:rPr>
              <a:t>on an equal basis with others.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07B0D1F-5AFC-4BE3-95FF-D649CEB0E589}"/>
              </a:ext>
            </a:extLst>
          </p:cNvPr>
          <p:cNvSpPr txBox="1"/>
          <p:nvPr/>
        </p:nvSpPr>
        <p:spPr>
          <a:xfrm>
            <a:off x="-305988" y="1250667"/>
            <a:ext cx="42585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spc="600" dirty="0">
                <a:solidFill>
                  <a:schemeClr val="accent5">
                    <a:lumMod val="75000"/>
                  </a:schemeClr>
                </a:solidFill>
              </a:rPr>
              <a:t>LACK OF ACCESS</a:t>
            </a:r>
          </a:p>
        </p:txBody>
      </p:sp>
    </p:spTree>
    <p:extLst>
      <p:ext uri="{BB962C8B-B14F-4D97-AF65-F5344CB8AC3E}">
        <p14:creationId xmlns:p14="http://schemas.microsoft.com/office/powerpoint/2010/main" val="300559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123">
            <a:extLst>
              <a:ext uri="{FF2B5EF4-FFF2-40B4-BE49-F238E27FC236}">
                <a16:creationId xmlns:a16="http://schemas.microsoft.com/office/drawing/2014/main" id="{4EC6C686-56FE-4D2D-AE5F-3FF5FEE673F0}"/>
              </a:ext>
            </a:extLst>
          </p:cNvPr>
          <p:cNvSpPr/>
          <p:nvPr/>
        </p:nvSpPr>
        <p:spPr>
          <a:xfrm>
            <a:off x="132591" y="11699883"/>
            <a:ext cx="7950059" cy="24132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rgbClr val="FFCC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C9E1A5E0-E2B3-4970-9CF5-F104A0B480CC}"/>
              </a:ext>
            </a:extLst>
          </p:cNvPr>
          <p:cNvSpPr/>
          <p:nvPr/>
        </p:nvSpPr>
        <p:spPr>
          <a:xfrm>
            <a:off x="122118" y="8424465"/>
            <a:ext cx="7950059" cy="30963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rgbClr val="FFCC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E77BB2BC-074A-45BF-ADA0-3765AFAE66D2}"/>
              </a:ext>
            </a:extLst>
          </p:cNvPr>
          <p:cNvSpPr/>
          <p:nvPr/>
        </p:nvSpPr>
        <p:spPr>
          <a:xfrm>
            <a:off x="122118" y="4935000"/>
            <a:ext cx="7950059" cy="3322341"/>
          </a:xfrm>
          <a:prstGeom prst="rect">
            <a:avLst/>
          </a:prstGeom>
          <a:solidFill>
            <a:srgbClr val="FFF2B9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rgbClr val="FFCC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F306C17-EF24-4132-A946-2E5D614EC721}"/>
              </a:ext>
            </a:extLst>
          </p:cNvPr>
          <p:cNvSpPr/>
          <p:nvPr/>
        </p:nvSpPr>
        <p:spPr>
          <a:xfrm>
            <a:off x="122118" y="500472"/>
            <a:ext cx="7950059" cy="41795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rgbClr val="FFCC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816388" y="14184475"/>
            <a:ext cx="2065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+mj-lt"/>
                <a:cs typeface="Arial" panose="020B0604020202020204" pitchFamily="34" charset="0"/>
              </a:rPr>
              <a:t>DRAFT – not government policy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167581" y="5950494"/>
            <a:ext cx="1016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552" y="14100151"/>
            <a:ext cx="9211577" cy="44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latin typeface="+mj-lt"/>
                <a:cs typeface="Arial" panose="020B0604020202020204" pitchFamily="34" charset="0"/>
              </a:rPr>
              <a:t>Limitations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 - framework will be best suited to analysing non-conflict settings. </a:t>
            </a:r>
          </a:p>
          <a:p>
            <a:r>
              <a:rPr lang="en-GB" sz="1100" dirty="0">
                <a:latin typeface="+mj-lt"/>
                <a:cs typeface="Arial" panose="020B0604020202020204" pitchFamily="34" charset="0"/>
              </a:rPr>
              <a:t>Whilst it can be used in conflict affected contexts, there will be different considerations that need to be accounted for in protracted and hot conflicts.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671075" y="71537"/>
            <a:ext cx="11922417" cy="13817944"/>
            <a:chOff x="419918" y="-239786"/>
            <a:chExt cx="14742380" cy="20021433"/>
          </a:xfrm>
        </p:grpSpPr>
        <p:sp>
          <p:nvSpPr>
            <p:cNvPr id="80" name="Rectangle 79"/>
            <p:cNvSpPr/>
            <p:nvPr/>
          </p:nvSpPr>
          <p:spPr>
            <a:xfrm>
              <a:off x="10799352" y="1116575"/>
              <a:ext cx="2066695" cy="18665072"/>
            </a:xfrm>
            <a:prstGeom prst="rect">
              <a:avLst/>
            </a:prstGeom>
            <a:solidFill>
              <a:srgbClr val="E5F7E5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b="1" dirty="0">
                <a:solidFill>
                  <a:srgbClr val="FFCC00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832448" y="-239786"/>
              <a:ext cx="2027160" cy="37905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latin typeface="+mj-lt"/>
                  <a:cs typeface="Arial" panose="020B0604020202020204" pitchFamily="34" charset="0"/>
                </a:rPr>
                <a:t>Long term outcomes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913021" y="12779440"/>
              <a:ext cx="1845199" cy="2631112"/>
            </a:xfrm>
            <a:prstGeom prst="rect">
              <a:avLst/>
            </a:prstGeom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200" b="1"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n-GB" sz="1400" u="sng" dirty="0">
                  <a:latin typeface="+mj-lt"/>
                </a:rPr>
                <a:t>FULLY ACCESSIBLE </a:t>
              </a:r>
              <a:r>
                <a:rPr lang="en-GB" sz="1400" dirty="0">
                  <a:latin typeface="+mj-lt"/>
                </a:rPr>
                <a:t>communities and environments which enable the inclusion of </a:t>
              </a:r>
              <a:r>
                <a:rPr lang="en-GB" sz="1400" i="1" dirty="0">
                  <a:latin typeface="+mj-lt"/>
                </a:rPr>
                <a:t>all</a:t>
              </a:r>
              <a:r>
                <a:rPr lang="en-GB" sz="1400" dirty="0">
                  <a:latin typeface="+mj-lt"/>
                </a:rPr>
                <a:t> people with disabilities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2552" y="-220951"/>
              <a:ext cx="3694531" cy="37905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latin typeface="+mj-lt"/>
                  <a:cs typeface="Arial" panose="020B0604020202020204" pitchFamily="34" charset="0"/>
                </a:rPr>
                <a:t>Intervention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16188" y="-220951"/>
              <a:ext cx="2027160" cy="37905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latin typeface="+mj-lt"/>
                  <a:cs typeface="Arial" panose="020B0604020202020204" pitchFamily="34" charset="0"/>
                </a:rPr>
                <a:t>Enabling factors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808272" y="-211217"/>
              <a:ext cx="2444493" cy="37905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latin typeface="+mj-lt"/>
                  <a:cs typeface="Arial" panose="020B0604020202020204" pitchFamily="34" charset="0"/>
                </a:rPr>
                <a:t>Intermediate outcomes</a:t>
              </a:r>
            </a:p>
          </p:txBody>
        </p:sp>
        <p:sp>
          <p:nvSpPr>
            <p:cNvPr id="72" name="Isosceles Triangle 71"/>
            <p:cNvSpPr/>
            <p:nvPr/>
          </p:nvSpPr>
          <p:spPr>
            <a:xfrm rot="5400000">
              <a:off x="7282148" y="9210433"/>
              <a:ext cx="13667359" cy="2092941"/>
            </a:xfrm>
            <a:prstGeom prst="triangle">
              <a:avLst>
                <a:gd name="adj" fmla="val 50094"/>
              </a:avLst>
            </a:prstGeom>
            <a:solidFill>
              <a:srgbClr val="E5F7E5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GB" sz="11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748210" y="13607661"/>
              <a:ext cx="2602296" cy="863872"/>
            </a:xfrm>
            <a:prstGeom prst="rect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100" b="1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Improved personal mobility</a:t>
              </a:r>
              <a:r>
                <a:rPr lang="en-GB" sz="11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, enabling greater independence of people with disabilities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737198" y="7312801"/>
              <a:ext cx="2626338" cy="1605425"/>
            </a:xfrm>
            <a:prstGeom prst="rect">
              <a:avLst/>
            </a:prstGeom>
            <a:ln>
              <a:solidFill>
                <a:srgbClr val="FFCC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100" b="1" dirty="0"/>
                <a:t>Attitudes, behaviours and norms are transformed</a:t>
              </a:r>
              <a:r>
                <a:rPr lang="en-GB" sz="1100" dirty="0"/>
                <a:t> and social stigma and discrimination is reduced, for all people with disabilities, regardless of age or gender.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919150" y="7979163"/>
              <a:ext cx="1826469" cy="2318946"/>
            </a:xfrm>
            <a:prstGeom prst="rect">
              <a:avLst/>
            </a:prstGeom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b">
              <a:spAutoFit/>
            </a:bodyPr>
            <a:lstStyle/>
            <a:p>
              <a:pPr lvl="0" algn="ctr"/>
              <a:r>
                <a:rPr lang="en-GB" sz="14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Full and </a:t>
              </a:r>
              <a:r>
                <a:rPr lang="en-GB" sz="1400" b="1" u="sng" dirty="0">
                  <a:solidFill>
                    <a:schemeClr val="tx1"/>
                  </a:solidFill>
                  <a:cs typeface="Arial" panose="020B0604020202020204" pitchFamily="34" charset="0"/>
                </a:rPr>
                <a:t>ACTIVE PARTICIPATION, </a:t>
              </a:r>
              <a:r>
                <a:rPr lang="en-GB" sz="14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representation and leadership of people with disabilities in society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3824" y="3800115"/>
              <a:ext cx="3863318" cy="863872"/>
            </a:xfrm>
            <a:prstGeom prst="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100" b="1" dirty="0">
                  <a:latin typeface="+mj-lt"/>
                  <a:cs typeface="Arial" panose="020B0604020202020204" pitchFamily="34" charset="0"/>
                </a:rPr>
                <a:t>Build accountability mechanisms </a:t>
              </a:r>
              <a:r>
                <a:rPr lang="en-GB" sz="1100" dirty="0">
                  <a:latin typeface="+mj-lt"/>
                  <a:cs typeface="Arial" panose="020B0604020202020204" pitchFamily="34" charset="0"/>
                </a:rPr>
                <a:t>at national and local level, including building institutional capacity (such as Human Right Commissions)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30311" y="1116577"/>
              <a:ext cx="3870348" cy="863872"/>
            </a:xfrm>
            <a:prstGeom prst="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100" b="1" dirty="0"/>
                <a:t>Modify or abolish existing laws</a:t>
              </a:r>
              <a:r>
                <a:rPr lang="en-GB" sz="1100" dirty="0"/>
                <a:t>, regulations, local norms, customs and practices</a:t>
              </a:r>
              <a:r>
                <a:rPr lang="en-GB" sz="1100" dirty="0">
                  <a:latin typeface="+mj-lt"/>
                  <a:cs typeface="Arial" panose="020B0604020202020204" pitchFamily="34" charset="0"/>
                </a:rPr>
                <a:t> that constitute discrimination against people with disabilities.</a:t>
              </a:r>
            </a:p>
          </p:txBody>
        </p:sp>
        <p:cxnSp>
          <p:nvCxnSpPr>
            <p:cNvPr id="95" name="Straight Arrow Connector 94"/>
            <p:cNvCxnSpPr>
              <a:cxnSpLocks/>
            </p:cNvCxnSpPr>
            <p:nvPr/>
          </p:nvCxnSpPr>
          <p:spPr>
            <a:xfrm flipV="1">
              <a:off x="9784243" y="3461257"/>
              <a:ext cx="1015101" cy="5500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/>
            <p:cNvSpPr/>
            <p:nvPr/>
          </p:nvSpPr>
          <p:spPr>
            <a:xfrm>
              <a:off x="4504750" y="1849086"/>
              <a:ext cx="2027160" cy="1354202"/>
            </a:xfrm>
            <a:prstGeom prst="rect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txBody>
            <a:bodyPr wrap="square" anchor="b">
              <a:spAutoFit/>
            </a:bodyPr>
            <a:lstStyle/>
            <a:p>
              <a:r>
                <a:rPr lang="en-GB" sz="1100" dirty="0">
                  <a:cs typeface="Arial" panose="020B0604020202020204" pitchFamily="34" charset="0"/>
                </a:rPr>
                <a:t>Governments take into account the protection of human rights for people with disabilities in all their policies.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947112" y="2411934"/>
              <a:ext cx="1798507" cy="2252054"/>
            </a:xfrm>
            <a:prstGeom prst="rect">
              <a:avLst/>
            </a:prstGeom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b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Equal recognition and respect for</a:t>
              </a:r>
              <a:r>
                <a:rPr lang="en-GB" sz="1400" b="1" u="sng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 HUMAN RIGHTS</a:t>
              </a:r>
              <a:r>
                <a:rPr lang="en-GB" sz="1400" b="1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 of people with disabilities</a:t>
              </a:r>
            </a:p>
            <a:p>
              <a:endParaRPr lang="en-GB" sz="1100" u="sng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499895" y="16701235"/>
              <a:ext cx="2034829" cy="1109037"/>
            </a:xfrm>
            <a:prstGeom prst="rect">
              <a:avLst/>
            </a:prstGeom>
            <a:ln>
              <a:solidFill>
                <a:schemeClr val="accent2">
                  <a:lumMod val="75000"/>
                </a:schemeClr>
              </a:solidFill>
              <a:prstDash val="dash"/>
            </a:ln>
          </p:spPr>
          <p:txBody>
            <a:bodyPr wrap="square">
              <a:spAutoFit/>
            </a:bodyPr>
            <a:lstStyle/>
            <a:p>
              <a:r>
                <a:rPr lang="en-GB" sz="1100" dirty="0">
                  <a:latin typeface="+mj-lt"/>
                </a:rPr>
                <a:t>Tools for collecting disaggregated data are used accurately and across all surveys.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19918" y="6924451"/>
              <a:ext cx="3847160" cy="869604"/>
            </a:xfrm>
            <a:prstGeom prst="rect">
              <a:avLst/>
            </a:prstGeom>
            <a:ln>
              <a:solidFill>
                <a:srgbClr val="FFCC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100" b="1" dirty="0">
                  <a:latin typeface="+mj-lt"/>
                  <a:cs typeface="Arial" panose="020B0604020202020204" pitchFamily="34" charset="0"/>
                </a:rPr>
                <a:t>Deliver communication campaigns </a:t>
              </a:r>
              <a:r>
                <a:rPr lang="en-GB" sz="1100" dirty="0">
                  <a:latin typeface="+mj-lt"/>
                  <a:cs typeface="Arial" panose="020B0604020202020204" pitchFamily="34" charset="0"/>
                </a:rPr>
                <a:t>aimed at correcting deeply-rooted misconceptions on disability, and challenge harmful norms.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48872" y="15366224"/>
              <a:ext cx="3865910" cy="863872"/>
            </a:xfrm>
            <a:prstGeom prst="rect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100" b="1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Provide training for stakeholders </a:t>
              </a:r>
              <a:r>
                <a:rPr lang="en-GB" sz="11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on accessibility issues facing people with disabilities (e.g. using accessible formats, psychosocial support etc.) </a:t>
              </a: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10816388" y="71536"/>
            <a:ext cx="1849108" cy="26161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latin typeface="+mj-lt"/>
                <a:cs typeface="Arial" panose="020B0604020202020204" pitchFamily="34" charset="0"/>
              </a:rPr>
              <a:t>Impact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2544" y="71537"/>
            <a:ext cx="679624" cy="268663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latin typeface="+mj-lt"/>
                <a:cs typeface="Arial" panose="020B0604020202020204" pitchFamily="34" charset="0"/>
              </a:rPr>
              <a:t>Barriers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5541" y="544308"/>
            <a:ext cx="3121991" cy="42700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/>
              <a:t>Introduce new legislation </a:t>
            </a:r>
            <a:r>
              <a:rPr lang="en-GB" sz="1100" dirty="0"/>
              <a:t>to implement the rights set out in the UNCRPD and SDGs</a:t>
            </a:r>
            <a:endParaRPr lang="en-GB" sz="11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94839" y="760333"/>
            <a:ext cx="2092593" cy="93461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/>
              <a:t>Public policies protect </a:t>
            </a:r>
            <a:r>
              <a:rPr lang="en-GB" sz="1100" b="1" dirty="0">
                <a:latin typeface="+mj-lt"/>
                <a:cs typeface="Arial" panose="020B0604020202020204" pitchFamily="34" charset="0"/>
              </a:rPr>
              <a:t>rights 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for people with disabilities, including </a:t>
            </a:r>
            <a:r>
              <a:rPr lang="en-GB" sz="1100" dirty="0">
                <a:cs typeface="Arial" panose="020B0604020202020204" pitchFamily="34" charset="0"/>
              </a:rPr>
              <a:t>gender equity, with rights mainstreamed and implemented across sectors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79479" y="5678548"/>
            <a:ext cx="3111226" cy="588623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75" b="1" dirty="0">
                <a:latin typeface="+mj-lt"/>
                <a:cs typeface="Arial" panose="020B0604020202020204" pitchFamily="34" charset="0"/>
              </a:rPr>
              <a:t>Challenge existing negative attitudes </a:t>
            </a:r>
            <a:r>
              <a:rPr lang="en-GB" sz="1075" dirty="0">
                <a:latin typeface="+mj-lt"/>
                <a:cs typeface="Arial" panose="020B0604020202020204" pitchFamily="34" charset="0"/>
              </a:rPr>
              <a:t>of service providers through delivering training to partners on why and how to engage with people with disabilities </a:t>
            </a:r>
            <a:endParaRPr lang="en-GB" sz="1075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2182" y="6325174"/>
            <a:ext cx="3113216" cy="427006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+mj-lt"/>
                <a:cs typeface="Arial" panose="020B0604020202020204" pitchFamily="34" charset="0"/>
              </a:rPr>
              <a:t>Promote leadership opportunities 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for people with disabilities in all sectors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797261" y="8649230"/>
            <a:ext cx="2091067" cy="76944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cs typeface="Arial" panose="020B0604020202020204" pitchFamily="34" charset="0"/>
              </a:rPr>
              <a:t>Facilities are accessible, </a:t>
            </a:r>
            <a:r>
              <a:rPr lang="en-GB" sz="1100" dirty="0">
                <a:cs typeface="Arial" panose="020B0604020202020204" pitchFamily="34" charset="0"/>
              </a:rPr>
              <a:t>enabling full access to services across the board (e.g. schools, housing, workplaces, medical settings etc.)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D7A5A71-CC9A-45DD-B1B5-0015C6B26E46}"/>
              </a:ext>
            </a:extLst>
          </p:cNvPr>
          <p:cNvSpPr txBox="1"/>
          <p:nvPr/>
        </p:nvSpPr>
        <p:spPr>
          <a:xfrm>
            <a:off x="688003" y="1696436"/>
            <a:ext cx="3113678" cy="43088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/>
              <a:t>Progress inclusive implementation of SDG </a:t>
            </a:r>
            <a:r>
              <a:rPr lang="en-GB" sz="1100" dirty="0"/>
              <a:t>through national policy frameworks and action plans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345F3F-9B9B-4673-8840-297DD2DC69C3}"/>
              </a:ext>
            </a:extLst>
          </p:cNvPr>
          <p:cNvSpPr txBox="1"/>
          <p:nvPr/>
        </p:nvSpPr>
        <p:spPr>
          <a:xfrm>
            <a:off x="684439" y="2200492"/>
            <a:ext cx="3129076" cy="59620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+mj-lt"/>
                <a:cs typeface="Arial" panose="020B0604020202020204" pitchFamily="34" charset="0"/>
              </a:rPr>
              <a:t>Mobilise necessary resources to deliver, 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including both adequate and capable human resource, as well as inclusive and transparent financing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6ADA9CE-ED02-42A9-9488-94F327199D35}"/>
              </a:ext>
            </a:extLst>
          </p:cNvPr>
          <p:cNvSpPr txBox="1"/>
          <p:nvPr/>
        </p:nvSpPr>
        <p:spPr>
          <a:xfrm>
            <a:off x="692181" y="3496636"/>
            <a:ext cx="3129076" cy="59620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+mj-lt"/>
                <a:cs typeface="Arial" panose="020B0604020202020204" pitchFamily="34" charset="0"/>
              </a:rPr>
              <a:t>Broaden and strengthen voices from other actors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 to increase input and scrutiny, ensuring inclusion of DPOs and persons with disabilities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717F517-5C1B-4CBC-BEB8-48362F4713E9}"/>
              </a:ext>
            </a:extLst>
          </p:cNvPr>
          <p:cNvSpPr txBox="1"/>
          <p:nvPr/>
        </p:nvSpPr>
        <p:spPr>
          <a:xfrm>
            <a:off x="695518" y="7608277"/>
            <a:ext cx="3113216" cy="60016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+mj-lt"/>
                <a:cs typeface="Arial" panose="020B0604020202020204" pitchFamily="34" charset="0"/>
              </a:rPr>
              <a:t>Consult and build coalitions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 with people with disabilities (</a:t>
            </a:r>
            <a:r>
              <a:rPr lang="en-GB" sz="1100" dirty="0" err="1">
                <a:latin typeface="+mj-lt"/>
                <a:cs typeface="Arial" panose="020B0604020202020204" pitchFamily="34" charset="0"/>
              </a:rPr>
              <a:t>inc.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 women with disabilities, people with psychosocial disabilities) to model inclusion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29A3A16-19CE-44F1-962B-EF411C9889CD}"/>
              </a:ext>
            </a:extLst>
          </p:cNvPr>
          <p:cNvSpPr txBox="1"/>
          <p:nvPr/>
        </p:nvSpPr>
        <p:spPr>
          <a:xfrm>
            <a:off x="692181" y="6790928"/>
            <a:ext cx="3111226" cy="769441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+mj-lt"/>
                <a:cs typeface="Arial" panose="020B0604020202020204" pitchFamily="34" charset="0"/>
              </a:rPr>
              <a:t>Build the skills, resources and diversity of DPOs 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and other representative groups (including mental health) to participate in new sectors and plans (as well as supporting the system to be more inclusive)</a:t>
            </a:r>
            <a:endParaRPr lang="en-GB" sz="11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BB28582-61B7-4E46-BD49-9B496214E487}"/>
              </a:ext>
            </a:extLst>
          </p:cNvPr>
          <p:cNvSpPr txBox="1"/>
          <p:nvPr/>
        </p:nvSpPr>
        <p:spPr>
          <a:xfrm>
            <a:off x="695517" y="9840525"/>
            <a:ext cx="3125739" cy="43088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+mj-lt"/>
                <a:cs typeface="Arial" panose="020B0604020202020204" pitchFamily="34" charset="0"/>
              </a:rPr>
              <a:t>Provide affordable, appropriate and accessible assistive technology </a:t>
            </a:r>
            <a:r>
              <a:rPr lang="en-GB" sz="1050" dirty="0">
                <a:latin typeface="+mj-lt"/>
                <a:cs typeface="Arial" panose="020B0604020202020204" pitchFamily="34" charset="0"/>
              </a:rPr>
              <a:t>e.g.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 </a:t>
            </a:r>
            <a:r>
              <a:rPr lang="en-GB" sz="1050" dirty="0">
                <a:latin typeface="+mj-lt"/>
                <a:cs typeface="Arial" panose="020B0604020202020204" pitchFamily="34" charset="0"/>
              </a:rPr>
              <a:t>wheelchairs, visual aids etc.</a:t>
            </a:r>
            <a:endParaRPr lang="en-GB" sz="105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9A92AD5-5F8D-43A5-9799-1E2C81F7DA99}"/>
              </a:ext>
            </a:extLst>
          </p:cNvPr>
          <p:cNvSpPr txBox="1"/>
          <p:nvPr/>
        </p:nvSpPr>
        <p:spPr>
          <a:xfrm>
            <a:off x="706823" y="8496473"/>
            <a:ext cx="3111226" cy="43088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+mj-lt"/>
                <a:cs typeface="Arial" panose="020B0604020202020204" pitchFamily="34" charset="0"/>
              </a:rPr>
              <a:t>Apply universal design principles 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for new initiatives so environments are accessible to all</a:t>
            </a:r>
            <a:endParaRPr lang="en-GB" sz="11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C7F17BA-7D02-434A-9D14-F1EF441BC48F}"/>
              </a:ext>
            </a:extLst>
          </p:cNvPr>
          <p:cNvSpPr txBox="1"/>
          <p:nvPr/>
        </p:nvSpPr>
        <p:spPr>
          <a:xfrm>
            <a:off x="712168" y="9000529"/>
            <a:ext cx="3105882" cy="76541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+mj-lt"/>
                <a:cs typeface="Arial" panose="020B0604020202020204" pitchFamily="34" charset="0"/>
              </a:rPr>
              <a:t>Implement reasonable accommodation 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for existing workstreams, making the required adjustments, provisions and accommodations so people with disabilities can enjoy the same rights</a:t>
            </a:r>
            <a:endParaRPr lang="en-GB" sz="11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8D1D64E-005B-4739-9FB3-A9EDB1D702BE}"/>
              </a:ext>
            </a:extLst>
          </p:cNvPr>
          <p:cNvSpPr txBox="1"/>
          <p:nvPr/>
        </p:nvSpPr>
        <p:spPr>
          <a:xfrm>
            <a:off x="702036" y="11808841"/>
            <a:ext cx="3077447" cy="59620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+mj-lt"/>
                <a:cs typeface="Arial" panose="020B0604020202020204" pitchFamily="34" charset="0"/>
              </a:rPr>
              <a:t>Promote the collection of disaggregated data 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across partners, through using tested tools, including the Washington Group question sets</a:t>
            </a:r>
            <a:endParaRPr lang="en-GB" sz="11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CB46F10-8038-4E35-B7F2-5C76BBE3B81A}"/>
              </a:ext>
            </a:extLst>
          </p:cNvPr>
          <p:cNvSpPr txBox="1"/>
          <p:nvPr/>
        </p:nvSpPr>
        <p:spPr>
          <a:xfrm>
            <a:off x="712168" y="12966011"/>
            <a:ext cx="3077447" cy="42700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+mj-lt"/>
                <a:cs typeface="Arial" panose="020B0604020202020204" pitchFamily="34" charset="0"/>
              </a:rPr>
              <a:t>Systematically collect and use disaggregated data 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across all new initiatives </a:t>
            </a:r>
            <a:endParaRPr lang="en-GB" sz="11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86A9B55-09EB-40A7-9300-27EC90FB8773}"/>
              </a:ext>
            </a:extLst>
          </p:cNvPr>
          <p:cNvSpPr txBox="1"/>
          <p:nvPr/>
        </p:nvSpPr>
        <p:spPr>
          <a:xfrm>
            <a:off x="713413" y="13444881"/>
            <a:ext cx="3077447" cy="59620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+mj-lt"/>
                <a:cs typeface="Arial" panose="020B0604020202020204" pitchFamily="34" charset="0"/>
              </a:rPr>
              <a:t>Commission and learn from research on ‘what works’ 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in existing external and internal interventions, and share with relevant partners</a:t>
            </a:r>
            <a:endParaRPr lang="en-GB" sz="11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9532270-6D0B-4EBC-BB9F-9A3E920F66AF}"/>
              </a:ext>
            </a:extLst>
          </p:cNvPr>
          <p:cNvSpPr txBox="1"/>
          <p:nvPr/>
        </p:nvSpPr>
        <p:spPr>
          <a:xfrm>
            <a:off x="5794839" y="1990620"/>
            <a:ext cx="2092593" cy="59620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+mj-lt"/>
                <a:cs typeface="Arial" panose="020B0604020202020204" pitchFamily="34" charset="0"/>
              </a:rPr>
              <a:t>Governments held to account 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at national and local levels, and by private and public institutions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B1210C5-8F39-42BB-9271-B1207FE3E85C}"/>
              </a:ext>
            </a:extLst>
          </p:cNvPr>
          <p:cNvSpPr txBox="1"/>
          <p:nvPr/>
        </p:nvSpPr>
        <p:spPr>
          <a:xfrm>
            <a:off x="5791969" y="2917286"/>
            <a:ext cx="2108265" cy="76541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/>
              <a:t>Collective sense of responsibility </a:t>
            </a:r>
            <a:r>
              <a:rPr lang="en-GB" sz="1100" dirty="0"/>
              <a:t>and new actors from both public and private sector inspired to adopt inclusive practice</a:t>
            </a:r>
            <a:endParaRPr lang="en-GB" sz="1100" dirty="0">
              <a:cs typeface="Arial" panose="020B060402020202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5DFDE79-2BBA-48C7-894D-2E0E834B0642}"/>
              </a:ext>
            </a:extLst>
          </p:cNvPr>
          <p:cNvSpPr/>
          <p:nvPr/>
        </p:nvSpPr>
        <p:spPr>
          <a:xfrm>
            <a:off x="3970622" y="2560533"/>
            <a:ext cx="1639379" cy="93461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 anchor="b">
            <a:spAutoFit/>
          </a:bodyPr>
          <a:lstStyle/>
          <a:p>
            <a:r>
              <a:rPr lang="en-GB" sz="1100" dirty="0"/>
              <a:t>Increasing governmental capability to deliver accountability will help  to safeguard and protect equal rights. 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9B9C8D6-1700-4737-8676-CF520AA023C2}"/>
              </a:ext>
            </a:extLst>
          </p:cNvPr>
          <p:cNvSpPr/>
          <p:nvPr/>
        </p:nvSpPr>
        <p:spPr>
          <a:xfrm>
            <a:off x="3976844" y="647601"/>
            <a:ext cx="1639379" cy="76541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 anchor="b">
            <a:spAutoFit/>
          </a:bodyPr>
          <a:lstStyle/>
          <a:p>
            <a:r>
              <a:rPr lang="en-GB" sz="1100" dirty="0"/>
              <a:t>Reforming discriminatory provisions in the law will  increase recognition of rights.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F434F16B-EF38-477A-BDFF-197ABAAD7AA0}"/>
              </a:ext>
            </a:extLst>
          </p:cNvPr>
          <p:cNvSpPr txBox="1"/>
          <p:nvPr/>
        </p:nvSpPr>
        <p:spPr>
          <a:xfrm>
            <a:off x="5793939" y="6666235"/>
            <a:ext cx="2094380" cy="93871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/>
              <a:t>People with disabilities actively participate</a:t>
            </a:r>
            <a:r>
              <a:rPr lang="en-GB" sz="1100" dirty="0"/>
              <a:t> in decision making and assume leadership roles. Barriers to participation are removed. 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8D91A0C-EB19-4F24-AD81-46F997870276}"/>
              </a:ext>
            </a:extLst>
          </p:cNvPr>
          <p:cNvSpPr/>
          <p:nvPr/>
        </p:nvSpPr>
        <p:spPr>
          <a:xfrm>
            <a:off x="3970623" y="3601420"/>
            <a:ext cx="1643421" cy="93461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 anchor="b">
            <a:spAutoFit/>
          </a:bodyPr>
          <a:lstStyle/>
          <a:p>
            <a:r>
              <a:rPr lang="en-GB" sz="1100" dirty="0"/>
              <a:t>Adequate incentive, will and enthusiasm to work collectively and partner across sectors to advance a common aim.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6407043-8B0E-4B98-9DF7-F7E18037740A}"/>
              </a:ext>
            </a:extLst>
          </p:cNvPr>
          <p:cNvSpPr/>
          <p:nvPr/>
        </p:nvSpPr>
        <p:spPr>
          <a:xfrm>
            <a:off x="3983912" y="5040089"/>
            <a:ext cx="1639379" cy="1107996"/>
          </a:xfrm>
          <a:prstGeom prst="rect">
            <a:avLst/>
          </a:prstGeom>
          <a:ln>
            <a:solidFill>
              <a:srgbClr val="FFC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GB" sz="1100" dirty="0"/>
              <a:t>Public campaigns are successful to lead change throughout society, including at the community and family level.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86DE283-756F-4C66-9316-8694BC760EA6}"/>
              </a:ext>
            </a:extLst>
          </p:cNvPr>
          <p:cNvSpPr/>
          <p:nvPr/>
        </p:nvSpPr>
        <p:spPr>
          <a:xfrm>
            <a:off x="3983909" y="6195209"/>
            <a:ext cx="1639379" cy="765410"/>
          </a:xfrm>
          <a:prstGeom prst="rect">
            <a:avLst/>
          </a:prstGeom>
          <a:ln>
            <a:solidFill>
              <a:srgbClr val="FFC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GB" sz="1100" dirty="0"/>
              <a:t>People with disabilities want to engage in leadership roles, training and consultation.</a:t>
            </a:r>
            <a:endParaRPr lang="en-GB" sz="1100" dirty="0">
              <a:latin typeface="+mj-lt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5310106E-36CD-431E-B45A-CBAF3DE1B4F1}"/>
              </a:ext>
            </a:extLst>
          </p:cNvPr>
          <p:cNvSpPr/>
          <p:nvPr/>
        </p:nvSpPr>
        <p:spPr>
          <a:xfrm>
            <a:off x="3980764" y="7028437"/>
            <a:ext cx="1639379" cy="1107996"/>
          </a:xfrm>
          <a:prstGeom prst="rect">
            <a:avLst/>
          </a:prstGeom>
          <a:ln>
            <a:solidFill>
              <a:srgbClr val="FFC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GB" sz="1100" dirty="0"/>
              <a:t>People with disabilities are not prevented from participating by insurmountable legislative and physical barriers.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AD7FE7C-9B2E-4897-8408-B928001553F0}"/>
              </a:ext>
            </a:extLst>
          </p:cNvPr>
          <p:cNvSpPr/>
          <p:nvPr/>
        </p:nvSpPr>
        <p:spPr>
          <a:xfrm>
            <a:off x="3971582" y="8760809"/>
            <a:ext cx="1638410" cy="110381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GB" sz="1100" dirty="0">
                <a:latin typeface="+mj-lt"/>
              </a:rPr>
              <a:t>Identification and elimination of  obstacles and barriers to accessibility will enable people with disabilities to live independently.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69F9517C-54ED-4593-9BF2-A443A4D43B95}"/>
              </a:ext>
            </a:extLst>
          </p:cNvPr>
          <p:cNvSpPr txBox="1"/>
          <p:nvPr/>
        </p:nvSpPr>
        <p:spPr>
          <a:xfrm>
            <a:off x="5783822" y="10477693"/>
            <a:ext cx="2104496" cy="76541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Communication is accessible</a:t>
            </a:r>
            <a:r>
              <a:rPr lang="en-GB" sz="11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with appropriate adjustments and provisions made to ensure equitable comprehension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F388B4C-C53C-4ECD-8A8E-529B5D0AB572}"/>
              </a:ext>
            </a:extLst>
          </p:cNvPr>
          <p:cNvSpPr txBox="1"/>
          <p:nvPr/>
        </p:nvSpPr>
        <p:spPr>
          <a:xfrm>
            <a:off x="5773646" y="11975301"/>
            <a:ext cx="2104496" cy="76541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Disaggregated data collected </a:t>
            </a:r>
            <a:r>
              <a:rPr lang="en-GB" sz="11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 evidence generated, for greater socio-economic understanding and decision-making.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5E8E1C4-DCFE-489C-9CF6-1F981E7A02A9}"/>
              </a:ext>
            </a:extLst>
          </p:cNvPr>
          <p:cNvSpPr txBox="1"/>
          <p:nvPr/>
        </p:nvSpPr>
        <p:spPr>
          <a:xfrm>
            <a:off x="5773646" y="12857706"/>
            <a:ext cx="2104496" cy="93871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More disaggregated data generated</a:t>
            </a:r>
            <a:r>
              <a:rPr lang="en-GB" sz="11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across all actors, enabling greater socio-economic understanding and decision making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4454534-C599-4D96-8656-C6F4B3403910}"/>
              </a:ext>
            </a:extLst>
          </p:cNvPr>
          <p:cNvSpPr/>
          <p:nvPr/>
        </p:nvSpPr>
        <p:spPr>
          <a:xfrm>
            <a:off x="3977994" y="10224665"/>
            <a:ext cx="1638410" cy="600164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GB" sz="1100" dirty="0">
                <a:latin typeface="+mj-lt"/>
              </a:rPr>
              <a:t>Facilitating personal mobility for people with disabilities.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7D9AD02-9C30-426B-9274-6B127C1C1946}"/>
              </a:ext>
            </a:extLst>
          </p:cNvPr>
          <p:cNvSpPr txBox="1"/>
          <p:nvPr/>
        </p:nvSpPr>
        <p:spPr>
          <a:xfrm>
            <a:off x="9161979" y="11936595"/>
            <a:ext cx="1492244" cy="1600438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/>
            </a:lvl1pPr>
          </a:lstStyle>
          <a:p>
            <a:r>
              <a:rPr lang="en-GB" u="sng" dirty="0"/>
              <a:t>APPLIED KNOWLEDGE</a:t>
            </a:r>
            <a:r>
              <a:rPr lang="en-GB" dirty="0"/>
              <a:t> of the scale, lived experience, and ‘what works’ to enable greater inclusion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F0EDF0E-EFEE-4CDF-90F4-36BB60912810}"/>
              </a:ext>
            </a:extLst>
          </p:cNvPr>
          <p:cNvSpPr/>
          <p:nvPr/>
        </p:nvSpPr>
        <p:spPr>
          <a:xfrm>
            <a:off x="3980799" y="12793257"/>
            <a:ext cx="1645601" cy="110381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GB" sz="1100" dirty="0">
                <a:latin typeface="+mj-lt"/>
              </a:rPr>
              <a:t>Governments, organisations and institutions learn and apply evidence commissioned regardless of other agendas.</a:t>
            </a:r>
          </a:p>
        </p:txBody>
      </p:sp>
      <p:sp>
        <p:nvSpPr>
          <p:cNvPr id="33" name="Right Bracket 32">
            <a:extLst>
              <a:ext uri="{FF2B5EF4-FFF2-40B4-BE49-F238E27FC236}">
                <a16:creationId xmlns:a16="http://schemas.microsoft.com/office/drawing/2014/main" id="{6EB5E8B9-01D5-4BC5-A84E-2608CCAB1B4A}"/>
              </a:ext>
            </a:extLst>
          </p:cNvPr>
          <p:cNvSpPr/>
          <p:nvPr/>
        </p:nvSpPr>
        <p:spPr>
          <a:xfrm>
            <a:off x="7814351" y="642151"/>
            <a:ext cx="435183" cy="13254922"/>
          </a:xfrm>
          <a:prstGeom prst="rightBracke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7BDBD3A7-2CF9-4349-A8B2-2082EE8104E4}"/>
              </a:ext>
            </a:extLst>
          </p:cNvPr>
          <p:cNvCxnSpPr>
            <a:cxnSpLocks/>
          </p:cNvCxnSpPr>
          <p:nvPr/>
        </p:nvCxnSpPr>
        <p:spPr>
          <a:xfrm flipV="1">
            <a:off x="8236640" y="6539474"/>
            <a:ext cx="820930" cy="379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4B1C7E46-B6CF-42F4-A1A2-DD900633648C}"/>
              </a:ext>
            </a:extLst>
          </p:cNvPr>
          <p:cNvCxnSpPr>
            <a:cxnSpLocks/>
          </p:cNvCxnSpPr>
          <p:nvPr/>
        </p:nvCxnSpPr>
        <p:spPr>
          <a:xfrm flipV="1">
            <a:off x="8244166" y="10004845"/>
            <a:ext cx="820930" cy="379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E6FD1613-FDAF-4262-8C84-5349C849E991}"/>
              </a:ext>
            </a:extLst>
          </p:cNvPr>
          <p:cNvCxnSpPr>
            <a:cxnSpLocks/>
          </p:cNvCxnSpPr>
          <p:nvPr/>
        </p:nvCxnSpPr>
        <p:spPr>
          <a:xfrm flipV="1">
            <a:off x="8244166" y="12741149"/>
            <a:ext cx="820930" cy="379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DC98F2B2-E266-4B58-A8BD-2ED51AB80E7E}"/>
              </a:ext>
            </a:extLst>
          </p:cNvPr>
          <p:cNvSpPr txBox="1"/>
          <p:nvPr/>
        </p:nvSpPr>
        <p:spPr>
          <a:xfrm>
            <a:off x="186776" y="5293214"/>
            <a:ext cx="357601" cy="2516073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75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en-GB" sz="175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GB" sz="175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GB" sz="175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n-GB" sz="175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GB" sz="175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U</a:t>
            </a:r>
          </a:p>
          <a:p>
            <a:pPr algn="ctr"/>
            <a:r>
              <a:rPr lang="en-GB" sz="175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D</a:t>
            </a:r>
          </a:p>
          <a:p>
            <a:pPr algn="ctr"/>
            <a:r>
              <a:rPr lang="en-GB" sz="175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GB" sz="175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703138B-AEAA-4221-8551-041060EFC32F}"/>
              </a:ext>
            </a:extLst>
          </p:cNvPr>
          <p:cNvSpPr txBox="1"/>
          <p:nvPr/>
        </p:nvSpPr>
        <p:spPr>
          <a:xfrm>
            <a:off x="197988" y="642152"/>
            <a:ext cx="357601" cy="386259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75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POL</a:t>
            </a:r>
          </a:p>
          <a:p>
            <a:pPr algn="ctr"/>
            <a:r>
              <a:rPr lang="en-GB" sz="175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n-GB" sz="175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GB" sz="175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ICAL </a:t>
            </a:r>
          </a:p>
          <a:p>
            <a:pPr algn="ctr"/>
            <a:endParaRPr lang="en-GB" sz="1750" b="1" dirty="0">
              <a:solidFill>
                <a:schemeClr val="accent6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n-GB" sz="175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WI</a:t>
            </a:r>
          </a:p>
          <a:p>
            <a:pPr algn="ctr"/>
            <a:r>
              <a:rPr lang="en-GB" sz="175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LL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BF399446-F41B-41D6-BB68-360B2D22C7A5}"/>
              </a:ext>
            </a:extLst>
          </p:cNvPr>
          <p:cNvSpPr txBox="1"/>
          <p:nvPr/>
        </p:nvSpPr>
        <p:spPr>
          <a:xfrm>
            <a:off x="197988" y="9065028"/>
            <a:ext cx="357601" cy="170816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750" b="1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en-GB" sz="1750" b="1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C</a:t>
            </a:r>
          </a:p>
          <a:p>
            <a:pPr algn="ctr"/>
            <a:r>
              <a:rPr lang="en-GB" sz="1750" b="1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C</a:t>
            </a:r>
          </a:p>
          <a:p>
            <a:pPr algn="ctr"/>
            <a:r>
              <a:rPr lang="en-GB" sz="1750" b="1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GB" sz="1750" b="1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S</a:t>
            </a:r>
          </a:p>
          <a:p>
            <a:pPr algn="ctr"/>
            <a:r>
              <a:rPr lang="en-GB" sz="1750" b="1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620A468-8C21-4F9F-AEDB-5C8CFD20A0EB}"/>
              </a:ext>
            </a:extLst>
          </p:cNvPr>
          <p:cNvSpPr txBox="1"/>
          <p:nvPr/>
        </p:nvSpPr>
        <p:spPr>
          <a:xfrm>
            <a:off x="208110" y="12358501"/>
            <a:ext cx="374430" cy="113877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7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1E912D-8F54-4414-92AF-01D9A0F4E750}"/>
              </a:ext>
            </a:extLst>
          </p:cNvPr>
          <p:cNvSpPr txBox="1"/>
          <p:nvPr/>
        </p:nvSpPr>
        <p:spPr>
          <a:xfrm>
            <a:off x="10855970" y="4320009"/>
            <a:ext cx="1758854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cap="small" dirty="0">
                <a:latin typeface="+mj-lt"/>
              </a:rPr>
              <a:t> </a:t>
            </a:r>
          </a:p>
          <a:p>
            <a:r>
              <a:rPr lang="en-GB" sz="1900" b="1" cap="small" dirty="0">
                <a:latin typeface="+mj-lt"/>
              </a:rPr>
              <a:t>All </a:t>
            </a:r>
          </a:p>
          <a:p>
            <a:r>
              <a:rPr lang="en-GB" sz="1900" b="1" cap="small" dirty="0">
                <a:latin typeface="+mj-lt"/>
              </a:rPr>
              <a:t>people </a:t>
            </a:r>
          </a:p>
          <a:p>
            <a:r>
              <a:rPr lang="en-GB" sz="1900" b="1" cap="small" dirty="0">
                <a:latin typeface="+mj-lt"/>
              </a:rPr>
              <a:t>with </a:t>
            </a:r>
          </a:p>
          <a:p>
            <a:r>
              <a:rPr lang="en-GB" sz="1900" b="1" cap="small" dirty="0">
                <a:latin typeface="+mj-lt"/>
              </a:rPr>
              <a:t>disabilities</a:t>
            </a:r>
          </a:p>
          <a:p>
            <a:r>
              <a:rPr lang="en-GB" sz="1900" b="1" cap="small" dirty="0">
                <a:latin typeface="+mj-lt"/>
              </a:rPr>
              <a:t>across the </a:t>
            </a:r>
          </a:p>
          <a:p>
            <a:r>
              <a:rPr lang="en-GB" sz="1900" b="1" cap="small" dirty="0">
                <a:latin typeface="+mj-lt"/>
              </a:rPr>
              <a:t>life course </a:t>
            </a:r>
          </a:p>
          <a:p>
            <a:r>
              <a:rPr lang="en-GB" sz="1900" b="1" cap="small" dirty="0">
                <a:latin typeface="+mj-lt"/>
              </a:rPr>
              <a:t>are engaged, empowered </a:t>
            </a:r>
          </a:p>
          <a:p>
            <a:r>
              <a:rPr lang="en-GB" sz="1900" b="1" cap="small" dirty="0">
                <a:latin typeface="+mj-lt"/>
              </a:rPr>
              <a:t>and able to enjoy rights on an equal basis with others, contributing </a:t>
            </a:r>
          </a:p>
          <a:p>
            <a:r>
              <a:rPr lang="en-GB" sz="1900" b="1" cap="small" dirty="0">
                <a:latin typeface="+mj-lt"/>
              </a:rPr>
              <a:t>to poverty reduction.</a:t>
            </a:r>
          </a:p>
          <a:p>
            <a:r>
              <a:rPr lang="en-GB" sz="1900" b="1" cap="small" dirty="0">
                <a:latin typeface="+mj-lt"/>
              </a:rPr>
              <a:t>No-one is </a:t>
            </a:r>
          </a:p>
          <a:p>
            <a:r>
              <a:rPr lang="en-GB" sz="1900" b="1" cap="small" dirty="0">
                <a:latin typeface="+mj-lt"/>
              </a:rPr>
              <a:t>left </a:t>
            </a:r>
          </a:p>
          <a:p>
            <a:r>
              <a:rPr lang="en-GB" sz="1900" b="1" cap="small" dirty="0">
                <a:latin typeface="+mj-lt"/>
              </a:rPr>
              <a:t>behind.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5F026A8-4206-4634-9E52-4C68E1BB606A}"/>
              </a:ext>
            </a:extLst>
          </p:cNvPr>
          <p:cNvSpPr txBox="1"/>
          <p:nvPr/>
        </p:nvSpPr>
        <p:spPr>
          <a:xfrm>
            <a:off x="686521" y="4156117"/>
            <a:ext cx="3121991" cy="43088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+mj-lt"/>
                <a:cs typeface="Arial" panose="020B0604020202020204" pitchFamily="34" charset="0"/>
              </a:rPr>
              <a:t>Increased investment in community-based care 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and tackling the drivers of institutionalisation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8279BAE-D1BF-4391-8AE0-E3307F750C47}"/>
              </a:ext>
            </a:extLst>
          </p:cNvPr>
          <p:cNvSpPr txBox="1"/>
          <p:nvPr/>
        </p:nvSpPr>
        <p:spPr>
          <a:xfrm>
            <a:off x="5794839" y="3968135"/>
            <a:ext cx="2092593" cy="43088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+mj-lt"/>
                <a:cs typeface="Arial" panose="020B0604020202020204" pitchFamily="34" charset="0"/>
              </a:rPr>
              <a:t>Inclusive community services 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for all.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A51FD1A-639C-49CF-BF99-21E22F61AE9A}"/>
              </a:ext>
            </a:extLst>
          </p:cNvPr>
          <p:cNvSpPr txBox="1"/>
          <p:nvPr/>
        </p:nvSpPr>
        <p:spPr>
          <a:xfrm>
            <a:off x="712659" y="12458074"/>
            <a:ext cx="3077447" cy="43088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+mj-lt"/>
                <a:cs typeface="Arial" panose="020B0604020202020204" pitchFamily="34" charset="0"/>
              </a:rPr>
              <a:t>Build the capacity 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of partners and governments to use the tested tools to disaggregate data.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EA721F4-6B6C-44B3-94AD-162134115938}"/>
              </a:ext>
            </a:extLst>
          </p:cNvPr>
          <p:cNvSpPr txBox="1"/>
          <p:nvPr/>
        </p:nvSpPr>
        <p:spPr>
          <a:xfrm>
            <a:off x="711485" y="10342425"/>
            <a:ext cx="3126428" cy="43088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Support access to rehabilitation </a:t>
            </a:r>
            <a:r>
              <a:rPr lang="en-GB" sz="11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based on the needs of the individuals, and their environment</a:t>
            </a:r>
          </a:p>
        </p:txBody>
      </p:sp>
    </p:spTree>
    <p:extLst>
      <p:ext uri="{BB962C8B-B14F-4D97-AF65-F5344CB8AC3E}">
        <p14:creationId xmlns:p14="http://schemas.microsoft.com/office/powerpoint/2010/main" val="416103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986</Words>
  <Application>Microsoft Office PowerPoint</Application>
  <PresentationFormat>Custom</PresentationFormat>
  <Paragraphs>125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2018-12-03T12:37:38Z</dcterms:created>
  <dcterms:modified xsi:type="dcterms:W3CDTF">2018-12-03T12:37:47Z</dcterms:modified>
</cp:coreProperties>
</file>