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5"/>
  </p:sldMasterIdLst>
  <p:notesMasterIdLst>
    <p:notesMasterId r:id="rId33"/>
  </p:notesMasterIdLst>
  <p:handoutMasterIdLst>
    <p:handoutMasterId r:id="rId34"/>
  </p:handoutMasterIdLst>
  <p:sldIdLst>
    <p:sldId id="288" r:id="rId6"/>
    <p:sldId id="292" r:id="rId7"/>
    <p:sldId id="305" r:id="rId8"/>
    <p:sldId id="309" r:id="rId9"/>
    <p:sldId id="310" r:id="rId10"/>
    <p:sldId id="291" r:id="rId11"/>
    <p:sldId id="306" r:id="rId12"/>
    <p:sldId id="290" r:id="rId13"/>
    <p:sldId id="295" r:id="rId14"/>
    <p:sldId id="302" r:id="rId15"/>
    <p:sldId id="307" r:id="rId16"/>
    <p:sldId id="301" r:id="rId17"/>
    <p:sldId id="304" r:id="rId18"/>
    <p:sldId id="317" r:id="rId19"/>
    <p:sldId id="303" r:id="rId20"/>
    <p:sldId id="313" r:id="rId21"/>
    <p:sldId id="311" r:id="rId22"/>
    <p:sldId id="312" r:id="rId23"/>
    <p:sldId id="319" r:id="rId24"/>
    <p:sldId id="294" r:id="rId25"/>
    <p:sldId id="296" r:id="rId26"/>
    <p:sldId id="308" r:id="rId27"/>
    <p:sldId id="314" r:id="rId28"/>
    <p:sldId id="298" r:id="rId29"/>
    <p:sldId id="315" r:id="rId30"/>
    <p:sldId id="316" r:id="rId31"/>
    <p:sldId id="300" r:id="rId32"/>
  </p:sldIdLst>
  <p:sldSz cx="12192000" cy="6858000"/>
  <p:notesSz cx="6742113" cy="9872663"/>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62C54502-D187-416A-B576-882DE8BD6B37}">
          <p14:sldIdLst>
            <p14:sldId id="288"/>
            <p14:sldId id="292"/>
            <p14:sldId id="305"/>
            <p14:sldId id="309"/>
            <p14:sldId id="310"/>
            <p14:sldId id="291"/>
            <p14:sldId id="306"/>
            <p14:sldId id="290"/>
            <p14:sldId id="295"/>
            <p14:sldId id="302"/>
            <p14:sldId id="307"/>
            <p14:sldId id="301"/>
            <p14:sldId id="304"/>
            <p14:sldId id="317"/>
            <p14:sldId id="303"/>
            <p14:sldId id="313"/>
            <p14:sldId id="311"/>
            <p14:sldId id="312"/>
            <p14:sldId id="319"/>
            <p14:sldId id="294"/>
            <p14:sldId id="296"/>
            <p14:sldId id="308"/>
            <p14:sldId id="314"/>
            <p14:sldId id="298"/>
            <p14:sldId id="315"/>
            <p14:sldId id="316"/>
            <p14:sldId id="30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Scott" initials="ES" lastIdx="2" clrIdx="0">
    <p:extLst>
      <p:ext uri="{19B8F6BF-5375-455C-9EA6-DF929625EA0E}">
        <p15:presenceInfo xmlns:p15="http://schemas.microsoft.com/office/powerpoint/2012/main" userId="S-1-5-21-777725935-1753470192-3977904422-12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3F52"/>
    <a:srgbClr val="BDCD4A"/>
    <a:srgbClr val="EEAB38"/>
    <a:srgbClr val="2059AF"/>
    <a:srgbClr val="9C1663"/>
    <a:srgbClr val="F03D26"/>
    <a:srgbClr val="2059AE"/>
    <a:srgbClr val="FD7C3D"/>
    <a:srgbClr val="0F595B"/>
    <a:srgbClr val="F23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72104"/>
  </p:normalViewPr>
  <p:slideViewPr>
    <p:cSldViewPr>
      <p:cViewPr varScale="1">
        <p:scale>
          <a:sx n="92" d="100"/>
          <a:sy n="92" d="100"/>
        </p:scale>
        <p:origin x="2064" y="1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0" d="100"/>
          <a:sy n="110" d="100"/>
        </p:scale>
        <p:origin x="238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2AC4CCDA-8D15-48C0-B5F3-626A93EA51DD}" type="datetimeFigureOut">
              <a:rPr lang="en-GB" smtClean="0"/>
              <a:t>13/11/2018</a:t>
            </a:fld>
            <a:endParaRPr lang="en-GB"/>
          </a:p>
        </p:txBody>
      </p:sp>
      <p:sp>
        <p:nvSpPr>
          <p:cNvPr id="4" name="Footer Placeholder 3"/>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8C2B8FE0-82A3-4413-8BF5-2C64B7633C5E}" type="slidenum">
              <a:rPr lang="en-GB" smtClean="0"/>
              <a:t>‹#›</a:t>
            </a:fld>
            <a:endParaRPr lang="en-GB"/>
          </a:p>
        </p:txBody>
      </p:sp>
    </p:spTree>
    <p:extLst>
      <p:ext uri="{BB962C8B-B14F-4D97-AF65-F5344CB8AC3E}">
        <p14:creationId xmlns:p14="http://schemas.microsoft.com/office/powerpoint/2010/main" val="324787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18971" y="0"/>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79375" y="739775"/>
            <a:ext cx="6583363"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4212" y="4689515"/>
            <a:ext cx="5393690"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9377316"/>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18971" y="9377316"/>
            <a:ext cx="2921582"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CD30C55-053B-4B45-A537-EB90960D3A22}" type="slidenum">
              <a:rPr lang="en-GB" altLang="en-US"/>
              <a:pPr/>
              <a:t>‹#›</a:t>
            </a:fld>
            <a:endParaRPr lang="en-GB" altLang="en-US"/>
          </a:p>
        </p:txBody>
      </p:sp>
    </p:spTree>
    <p:extLst>
      <p:ext uri="{BB962C8B-B14F-4D97-AF65-F5344CB8AC3E}">
        <p14:creationId xmlns:p14="http://schemas.microsoft.com/office/powerpoint/2010/main" val="1058596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1</a:t>
            </a:fld>
            <a:endParaRPr lang="en-GB" altLang="en-US"/>
          </a:p>
        </p:txBody>
      </p:sp>
    </p:spTree>
    <p:extLst>
      <p:ext uri="{BB962C8B-B14F-4D97-AF65-F5344CB8AC3E}">
        <p14:creationId xmlns:p14="http://schemas.microsoft.com/office/powerpoint/2010/main" val="1024736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quick run-down of the things we will be talking about in today’s webinar</a:t>
            </a:r>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2</a:t>
            </a:fld>
            <a:endParaRPr lang="en-GB" altLang="en-US"/>
          </a:p>
        </p:txBody>
      </p:sp>
    </p:spTree>
    <p:extLst>
      <p:ext uri="{BB962C8B-B14F-4D97-AF65-F5344CB8AC3E}">
        <p14:creationId xmlns:p14="http://schemas.microsoft.com/office/powerpoint/2010/main" val="276003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charset="0"/>
                <a:ea typeface="+mn-ea"/>
                <a:cs typeface="+mn-cs"/>
              </a:rPr>
              <a:t>We recognise that exams officers are an integral part of centre staff. Generally speaking, you manage the largest budgets and teams of staff in most and are highly accountable both internally and externally for the smooth running of exams, which have a big impact on school accountability and all the implications associated with that. We understand this and want to help you run successful exam series, and address challenges when they arise.</a:t>
            </a:r>
          </a:p>
          <a:p>
            <a:endParaRPr lang="en-GB" sz="1200" b="0" i="0" kern="1200" dirty="0">
              <a:solidFill>
                <a:schemeClr val="tx1"/>
              </a:solidFill>
              <a:effectLst/>
              <a:latin typeface="Arial" charset="0"/>
              <a:ea typeface="+mn-ea"/>
              <a:cs typeface="+mn-cs"/>
            </a:endParaRPr>
          </a:p>
          <a:p>
            <a:r>
              <a:rPr lang="en-GB" sz="1200" b="0" i="0" kern="1200" dirty="0">
                <a:solidFill>
                  <a:schemeClr val="tx1"/>
                </a:solidFill>
                <a:effectLst/>
                <a:latin typeface="Arial" charset="0"/>
                <a:ea typeface="+mn-ea"/>
                <a:cs typeface="+mn-cs"/>
              </a:rPr>
              <a:t>We know that your work is never done, despite what many think. We know that even during the summer holidays after results days plenty of you get calls or emails or requests to come into your school or college and you interact a lot with parents of candidates to explain systems and processes.</a:t>
            </a:r>
          </a:p>
          <a:p>
            <a:endParaRPr lang="en-GB" sz="1200" b="0" i="0" kern="1200" dirty="0">
              <a:solidFill>
                <a:schemeClr val="tx1"/>
              </a:solidFill>
              <a:effectLst/>
              <a:latin typeface="Arial" charset="0"/>
              <a:ea typeface="+mn-ea"/>
              <a:cs typeface="+mn-cs"/>
            </a:endParaRPr>
          </a:p>
          <a:p>
            <a:r>
              <a:rPr lang="en-GB" sz="1200" b="0" i="0" kern="1200" dirty="0">
                <a:solidFill>
                  <a:schemeClr val="tx1"/>
                </a:solidFill>
                <a:effectLst/>
                <a:latin typeface="Arial" charset="0"/>
                <a:ea typeface="+mn-ea"/>
                <a:cs typeface="+mn-cs"/>
              </a:rPr>
              <a:t>We have been doing some work to engage with you. We have a guest blog post written by and exams officer, we wrote to heads highlighting this post and we have conducted a snapshot survey.</a:t>
            </a:r>
          </a:p>
          <a:p>
            <a:endParaRPr lang="en-GB" sz="1200" b="0" i="0" kern="1200" dirty="0">
              <a:solidFill>
                <a:schemeClr val="tx1"/>
              </a:solidFill>
              <a:effectLst/>
              <a:latin typeface="Arial" charset="0"/>
              <a:ea typeface="+mn-ea"/>
              <a:cs typeface="+mn-cs"/>
            </a:endParaRPr>
          </a:p>
          <a:p>
            <a:r>
              <a:rPr lang="en-GB" sz="1200" b="0" i="0" kern="1200" dirty="0">
                <a:solidFill>
                  <a:schemeClr val="tx1"/>
                </a:solidFill>
                <a:effectLst/>
                <a:latin typeface="Arial" charset="0"/>
                <a:ea typeface="+mn-ea"/>
                <a:cs typeface="+mn-cs"/>
              </a:rPr>
              <a:t>We had a whopping 784 responses, which we were hugely encouraged by as it demonstrated a willingness by EOs to engage with </a:t>
            </a:r>
            <a:r>
              <a:rPr lang="en-GB" sz="1200" b="0" i="0" kern="1200" dirty="0" err="1">
                <a:solidFill>
                  <a:schemeClr val="tx1"/>
                </a:solidFill>
                <a:effectLst/>
                <a:latin typeface="Arial" charset="0"/>
                <a:ea typeface="+mn-ea"/>
                <a:cs typeface="+mn-cs"/>
              </a:rPr>
              <a:t>Ofqual</a:t>
            </a:r>
            <a:r>
              <a:rPr lang="en-GB" sz="1200" b="0" i="0" kern="1200" dirty="0">
                <a:solidFill>
                  <a:schemeClr val="tx1"/>
                </a:solidFill>
                <a:effectLst/>
                <a:latin typeface="Arial" charset="0"/>
                <a:ea typeface="+mn-ea"/>
                <a:cs typeface="+mn-cs"/>
              </a:rPr>
              <a:t>, so thank you to everyone who took part in that.</a:t>
            </a:r>
          </a:p>
          <a:p>
            <a:endParaRPr lang="en-GB" sz="1200" b="0" i="0" kern="1200" dirty="0">
              <a:solidFill>
                <a:schemeClr val="tx1"/>
              </a:solidFill>
              <a:effectLst/>
              <a:latin typeface="Arial" charset="0"/>
              <a:ea typeface="+mn-ea"/>
              <a:cs typeface="+mn-cs"/>
            </a:endParaRPr>
          </a:p>
          <a:p>
            <a:r>
              <a:rPr lang="en-GB" sz="1200" b="0" i="0" kern="1200" dirty="0">
                <a:solidFill>
                  <a:schemeClr val="tx1"/>
                </a:solidFill>
                <a:effectLst/>
                <a:latin typeface="Arial" charset="0"/>
                <a:ea typeface="+mn-ea"/>
                <a:cs typeface="+mn-cs"/>
              </a:rPr>
              <a:t>It has told us, and perhaps you could help to reaffirm some of these things by using your questions panel to send us comments and views as you wish, that </a:t>
            </a:r>
          </a:p>
          <a:p>
            <a:endParaRPr lang="en-GB" sz="1200" b="0" i="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6</a:t>
            </a:fld>
            <a:endParaRPr lang="en-GB" altLang="en-US"/>
          </a:p>
        </p:txBody>
      </p:sp>
    </p:spTree>
    <p:extLst>
      <p:ext uri="{BB962C8B-B14F-4D97-AF65-F5344CB8AC3E}">
        <p14:creationId xmlns:p14="http://schemas.microsoft.com/office/powerpoint/2010/main" val="2345877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already be familiar with all of these phases as you have a role to play in all of them, but this just gives you an idea of scale of the system in England</a:t>
            </a:r>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8</a:t>
            </a:fld>
            <a:endParaRPr lang="en-GB" altLang="en-US"/>
          </a:p>
        </p:txBody>
      </p:sp>
    </p:spTree>
    <p:extLst>
      <p:ext uri="{BB962C8B-B14F-4D97-AF65-F5344CB8AC3E}">
        <p14:creationId xmlns:p14="http://schemas.microsoft.com/office/powerpoint/2010/main" val="203986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 to 1 grade scale</a:t>
            </a:r>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9</a:t>
            </a:fld>
            <a:endParaRPr lang="en-GB" altLang="en-US"/>
          </a:p>
        </p:txBody>
      </p:sp>
    </p:spTree>
    <p:extLst>
      <p:ext uri="{BB962C8B-B14F-4D97-AF65-F5344CB8AC3E}">
        <p14:creationId xmlns:p14="http://schemas.microsoft.com/office/powerpoint/2010/main" val="2889909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a:t>
            </a:r>
            <a:r>
              <a:rPr lang="en-GB" baseline="0" dirty="0"/>
              <a:t> told us extra rooms an issue</a:t>
            </a:r>
          </a:p>
          <a:p>
            <a:r>
              <a:rPr lang="en-GB" baseline="0" dirty="0"/>
              <a:t>Managing AA is bureaucratic admin</a:t>
            </a:r>
          </a:p>
          <a:p>
            <a:r>
              <a:rPr lang="en-GB" baseline="0" dirty="0"/>
              <a:t>Nor always clear why arrangements in place</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16</a:t>
            </a:fld>
            <a:endParaRPr lang="en-GB" altLang="en-US"/>
          </a:p>
        </p:txBody>
      </p:sp>
    </p:spTree>
    <p:extLst>
      <p:ext uri="{BB962C8B-B14F-4D97-AF65-F5344CB8AC3E}">
        <p14:creationId xmlns:p14="http://schemas.microsoft.com/office/powerpoint/2010/main" val="1871886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17</a:t>
            </a:fld>
            <a:endParaRPr lang="en-GB" altLang="en-US"/>
          </a:p>
        </p:txBody>
      </p:sp>
    </p:spTree>
    <p:extLst>
      <p:ext uri="{BB962C8B-B14F-4D97-AF65-F5344CB8AC3E}">
        <p14:creationId xmlns:p14="http://schemas.microsoft.com/office/powerpoint/2010/main" val="401818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Suggestions you might find useful from our survey:</a:t>
            </a:r>
          </a:p>
          <a:p>
            <a:pPr marL="171450" indent="-171450">
              <a:buFont typeface="Arial" panose="020B0604020202020204" pitchFamily="34" charset="0"/>
              <a:buChar char="•"/>
            </a:pPr>
            <a:r>
              <a:rPr lang="en-GB" dirty="0"/>
              <a:t>Bag and ticket systems</a:t>
            </a:r>
          </a:p>
          <a:p>
            <a:pPr marL="171450" indent="-171450">
              <a:buFont typeface="Arial" panose="020B0604020202020204" pitchFamily="34" charset="0"/>
              <a:buChar char="•"/>
            </a:pPr>
            <a:r>
              <a:rPr lang="en-GB" dirty="0"/>
              <a:t>Leave mobiles in bag at the back/front of the hall</a:t>
            </a:r>
          </a:p>
          <a:p>
            <a:endParaRPr lang="en-GB" dirty="0"/>
          </a:p>
          <a:p>
            <a:r>
              <a:rPr lang="en-GB" dirty="0"/>
              <a:t>We appreciate that it must be difficult to handle this issue, particularly at large centres where you might have 800+ phones to collect. These suggestions are just things that other centres are doing that you may find helpful.</a:t>
            </a:r>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20</a:t>
            </a:fld>
            <a:endParaRPr lang="en-GB" altLang="en-US"/>
          </a:p>
        </p:txBody>
      </p:sp>
    </p:spTree>
    <p:extLst>
      <p:ext uri="{BB962C8B-B14F-4D97-AF65-F5344CB8AC3E}">
        <p14:creationId xmlns:p14="http://schemas.microsoft.com/office/powerpoint/2010/main" val="3844844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looking at creating a video specifically for the purpose of showing students in their learning environment, covering a broad range of rules and </a:t>
            </a:r>
            <a:r>
              <a:rPr lang="en-US" dirty="0" err="1"/>
              <a:t>regs</a:t>
            </a:r>
            <a:r>
              <a:rPr lang="en-US" dirty="0"/>
              <a:t> to help reinforce all the messages you are already communicating to them.</a:t>
            </a:r>
          </a:p>
          <a:p>
            <a:endParaRPr lang="en-US" dirty="0"/>
          </a:p>
          <a:p>
            <a:r>
              <a:rPr lang="en-US" dirty="0"/>
              <a:t>The reason I mention learning environment is that the behavioural insights we commissioned told us that students are unlikely to change their </a:t>
            </a:r>
            <a:r>
              <a:rPr lang="en-GB" noProof="0" dirty="0"/>
              <a:t>behaviour</a:t>
            </a:r>
            <a:r>
              <a:rPr lang="en-US" dirty="0"/>
              <a:t> as a result of us targeting them with communications. What will impact their </a:t>
            </a:r>
            <a:r>
              <a:rPr lang="en-US" dirty="0" err="1"/>
              <a:t>behaviour</a:t>
            </a:r>
            <a:r>
              <a:rPr lang="en-US" dirty="0"/>
              <a:t> is their learning environment and the social norms around them. The trouble with us targeting students with anti-mobile messages is that this risks normalizing the idea that students routinely bring their phones into exams.</a:t>
            </a:r>
          </a:p>
        </p:txBody>
      </p:sp>
      <p:sp>
        <p:nvSpPr>
          <p:cNvPr id="4" name="Slide Number Placeholder 3"/>
          <p:cNvSpPr>
            <a:spLocks noGrp="1"/>
          </p:cNvSpPr>
          <p:nvPr>
            <p:ph type="sldNum" sz="quarter" idx="5"/>
          </p:nvPr>
        </p:nvSpPr>
        <p:spPr/>
        <p:txBody>
          <a:bodyPr/>
          <a:lstStyle/>
          <a:p>
            <a:fld id="{ACD30C55-053B-4B45-A537-EB90960D3A22}" type="slidenum">
              <a:rPr lang="en-GB" altLang="en-US" smtClean="0"/>
              <a:pPr/>
              <a:t>21</a:t>
            </a:fld>
            <a:endParaRPr lang="en-GB" altLang="en-US"/>
          </a:p>
        </p:txBody>
      </p:sp>
    </p:spTree>
    <p:extLst>
      <p:ext uri="{BB962C8B-B14F-4D97-AF65-F5344CB8AC3E}">
        <p14:creationId xmlns:p14="http://schemas.microsoft.com/office/powerpoint/2010/main" val="1717236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eacock Butterf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B1ACD1-4F2A-6F4F-BC07-E1A8DBBFC3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416"/>
            <a:ext cx="12248615" cy="6862416"/>
          </a:xfrm>
          <a:prstGeom prst="rect">
            <a:avLst/>
          </a:prstGeom>
        </p:spPr>
      </p:pic>
      <p:sp>
        <p:nvSpPr>
          <p:cNvPr id="2" name="Title 1">
            <a:extLst>
              <a:ext uri="{FF2B5EF4-FFF2-40B4-BE49-F238E27FC236}">
                <a16:creationId xmlns:a16="http://schemas.microsoft.com/office/drawing/2014/main" id="{486AB787-CF6F-6541-89D5-DD0DBE961733}"/>
              </a:ext>
            </a:extLst>
          </p:cNvPr>
          <p:cNvSpPr>
            <a:spLocks noGrp="1"/>
          </p:cNvSpPr>
          <p:nvPr>
            <p:ph type="title"/>
          </p:nvPr>
        </p:nvSpPr>
        <p:spPr>
          <a:xfrm>
            <a:off x="6600056" y="4077072"/>
            <a:ext cx="4980280" cy="2448272"/>
          </a:xfrm>
          <a:prstGeom prst="rect">
            <a:avLst/>
          </a:prstGeom>
        </p:spPr>
        <p:txBody>
          <a:bodyPr/>
          <a:lstStyle>
            <a:lvl1pPr>
              <a:defRPr sz="3200">
                <a:solidFill>
                  <a:srgbClr val="F23B16"/>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72830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Gold &amp; Nav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EB6E63-A0A9-5F41-ACD1-B7E88170E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02"/>
            <a:ext cx="12207531" cy="6839398"/>
          </a:xfrm>
          <a:prstGeom prst="rect">
            <a:avLst/>
          </a:prstGeom>
        </p:spPr>
      </p:pic>
      <p:sp>
        <p:nvSpPr>
          <p:cNvPr id="9" name="Footer Placeholder 2">
            <a:extLst>
              <a:ext uri="{FF2B5EF4-FFF2-40B4-BE49-F238E27FC236}">
                <a16:creationId xmlns:a16="http://schemas.microsoft.com/office/drawing/2014/main" id="{9B243B29-2284-FC44-869B-DC1F3ABEEEB4}"/>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293445"/>
                </a:solidFill>
              </a:defRPr>
            </a:lvl1pPr>
          </a:lstStyle>
          <a:p>
            <a:r>
              <a:rPr lang="en-GB"/>
              <a:t>This is the title of the slide</a:t>
            </a:r>
          </a:p>
        </p:txBody>
      </p:sp>
      <p:sp>
        <p:nvSpPr>
          <p:cNvPr id="10" name="Slide Number Placeholder 3">
            <a:extLst>
              <a:ext uri="{FF2B5EF4-FFF2-40B4-BE49-F238E27FC236}">
                <a16:creationId xmlns:a16="http://schemas.microsoft.com/office/drawing/2014/main" id="{511A3C6B-A0D8-B54B-BD1F-B3193216D3D3}"/>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293445"/>
                </a:solidFill>
              </a:defRPr>
            </a:lvl1pPr>
          </a:lstStyle>
          <a:p>
            <a:fld id="{6C7FE256-DBE3-41F8-9653-AAB46C5389DC}" type="slidenum">
              <a:rPr lang="en-GB" smtClean="0"/>
              <a:pPr/>
              <a:t>‹#›</a:t>
            </a:fld>
            <a:endParaRPr lang="en-GB"/>
          </a:p>
        </p:txBody>
      </p:sp>
      <p:sp>
        <p:nvSpPr>
          <p:cNvPr id="13" name="Title 1">
            <a:extLst>
              <a:ext uri="{FF2B5EF4-FFF2-40B4-BE49-F238E27FC236}">
                <a16:creationId xmlns:a16="http://schemas.microsoft.com/office/drawing/2014/main" id="{E9CE4575-701C-0849-9E4D-E403A82BC951}"/>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EEAB38"/>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4213203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Meadow &amp; Sl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9754B3-8C2C-BB42-A6BC-5787A4006C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89" y="3608"/>
            <a:ext cx="12264889" cy="6871534"/>
          </a:xfrm>
          <a:prstGeom prst="rect">
            <a:avLst/>
          </a:prstGeom>
        </p:spPr>
      </p:pic>
      <p:sp>
        <p:nvSpPr>
          <p:cNvPr id="9" name="Footer Placeholder 2">
            <a:extLst>
              <a:ext uri="{FF2B5EF4-FFF2-40B4-BE49-F238E27FC236}">
                <a16:creationId xmlns:a16="http://schemas.microsoft.com/office/drawing/2014/main" id="{9B308B00-5A86-1445-B2B7-C06A01D1F4AC}"/>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588234"/>
                </a:solidFill>
              </a:defRPr>
            </a:lvl1pPr>
          </a:lstStyle>
          <a:p>
            <a:r>
              <a:rPr lang="en-GB"/>
              <a:t>This is the title of the slide</a:t>
            </a:r>
          </a:p>
        </p:txBody>
      </p:sp>
      <p:sp>
        <p:nvSpPr>
          <p:cNvPr id="10" name="Slide Number Placeholder 3">
            <a:extLst>
              <a:ext uri="{FF2B5EF4-FFF2-40B4-BE49-F238E27FC236}">
                <a16:creationId xmlns:a16="http://schemas.microsoft.com/office/drawing/2014/main" id="{4A6295C0-941D-3249-A0C0-4C5FE4B77C4D}"/>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588234"/>
                </a:solidFill>
              </a:defRPr>
            </a:lvl1pPr>
          </a:lstStyle>
          <a:p>
            <a:fld id="{6C7FE256-DBE3-41F8-9653-AAB46C5389DC}" type="slidenum">
              <a:rPr lang="en-GB" smtClean="0"/>
              <a:pPr/>
              <a:t>‹#›</a:t>
            </a:fld>
            <a:endParaRPr lang="en-GB"/>
          </a:p>
        </p:txBody>
      </p:sp>
      <p:sp>
        <p:nvSpPr>
          <p:cNvPr id="13" name="Title 1">
            <a:extLst>
              <a:ext uri="{FF2B5EF4-FFF2-40B4-BE49-F238E27FC236}">
                <a16:creationId xmlns:a16="http://schemas.microsoft.com/office/drawing/2014/main" id="{745294A3-8716-DB40-86D8-D014EC6EF58F}"/>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BDCD4A"/>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3709138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Smorgasbor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F9C09-3404-3E48-BD04-13E035407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02"/>
            <a:ext cx="12192000" cy="6830697"/>
          </a:xfrm>
          <a:prstGeom prst="rect">
            <a:avLst/>
          </a:prstGeom>
        </p:spPr>
      </p:pic>
      <p:sp>
        <p:nvSpPr>
          <p:cNvPr id="9" name="Footer Placeholder 2">
            <a:extLst>
              <a:ext uri="{FF2B5EF4-FFF2-40B4-BE49-F238E27FC236}">
                <a16:creationId xmlns:a16="http://schemas.microsoft.com/office/drawing/2014/main" id="{2E4B0EE2-9142-B345-BA27-87557035C88B}"/>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FD66E"/>
                </a:solidFill>
              </a:defRPr>
            </a:lvl1pPr>
          </a:lstStyle>
          <a:p>
            <a:r>
              <a:rPr lang="en-GB"/>
              <a:t>This is the title of the slide</a:t>
            </a:r>
          </a:p>
        </p:txBody>
      </p:sp>
      <p:sp>
        <p:nvSpPr>
          <p:cNvPr id="10" name="Slide Number Placeholder 3">
            <a:extLst>
              <a:ext uri="{FF2B5EF4-FFF2-40B4-BE49-F238E27FC236}">
                <a16:creationId xmlns:a16="http://schemas.microsoft.com/office/drawing/2014/main" id="{F21D5E27-8B79-F545-98F9-143F800C9C68}"/>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FD66E"/>
                </a:solidFill>
              </a:defRPr>
            </a:lvl1pPr>
          </a:lstStyle>
          <a:p>
            <a:fld id="{6C7FE256-DBE3-41F8-9653-AAB46C5389DC}" type="slidenum">
              <a:rPr lang="en-GB" smtClean="0"/>
              <a:pPr/>
              <a:t>‹#›</a:t>
            </a:fld>
            <a:endParaRPr lang="en-GB"/>
          </a:p>
        </p:txBody>
      </p:sp>
      <p:sp>
        <p:nvSpPr>
          <p:cNvPr id="13" name="Title 1">
            <a:extLst>
              <a:ext uri="{FF2B5EF4-FFF2-40B4-BE49-F238E27FC236}">
                <a16:creationId xmlns:a16="http://schemas.microsoft.com/office/drawing/2014/main" id="{01AAA40C-984E-8448-9964-CFFA15E9D637}"/>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4C3F52"/>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1063526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Smorgasbor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F9C09-3404-3E48-BD04-13E035407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02"/>
            <a:ext cx="12192000" cy="6830697"/>
          </a:xfrm>
          <a:prstGeom prst="rect">
            <a:avLst/>
          </a:prstGeom>
        </p:spPr>
      </p:pic>
      <p:sp>
        <p:nvSpPr>
          <p:cNvPr id="7" name="Content Placeholder 2">
            <a:extLst>
              <a:ext uri="{FF2B5EF4-FFF2-40B4-BE49-F238E27FC236}">
                <a16:creationId xmlns:a16="http://schemas.microsoft.com/office/drawing/2014/main" id="{30E186A2-BC97-5F4D-AD4C-D814E7D7B527}"/>
              </a:ext>
            </a:extLst>
          </p:cNvPr>
          <p:cNvSpPr>
            <a:spLocks noGrp="1"/>
          </p:cNvSpPr>
          <p:nvPr>
            <p:ph idx="1" hasCustomPrompt="1"/>
          </p:nvPr>
        </p:nvSpPr>
        <p:spPr>
          <a:xfrm>
            <a:off x="622300" y="908720"/>
            <a:ext cx="10972800" cy="5386884"/>
          </a:xfrm>
          <a:prstGeom prst="rect">
            <a:avLst/>
          </a:prstGeom>
        </p:spPr>
        <p:txBody>
          <a:bodyPr/>
          <a:lstStyle>
            <a:lvl1pPr marL="313200" indent="-313200">
              <a:buClr>
                <a:srgbClr val="4C3F54"/>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4C3F54"/>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4C3F54"/>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4C3F5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4C3F5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9CE5BD77-7B41-BE43-BE43-FAD34696BAD4}"/>
              </a:ext>
            </a:extLst>
          </p:cNvPr>
          <p:cNvSpPr>
            <a:spLocks noGrp="1"/>
          </p:cNvSpPr>
          <p:nvPr>
            <p:ph type="title"/>
          </p:nvPr>
        </p:nvSpPr>
        <p:spPr>
          <a:xfrm>
            <a:off x="622306" y="404818"/>
            <a:ext cx="8462433" cy="574675"/>
          </a:xfrm>
          <a:prstGeom prst="rect">
            <a:avLst/>
          </a:prstGeom>
        </p:spPr>
        <p:txBody>
          <a:bodyPr/>
          <a:lstStyle>
            <a:lvl1pPr>
              <a:defRPr sz="2400" b="0">
                <a:solidFill>
                  <a:srgbClr val="4C3F54"/>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2E4B0EE2-9142-B345-BA27-87557035C88B}"/>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FD66E"/>
                </a:solidFill>
              </a:defRPr>
            </a:lvl1pPr>
          </a:lstStyle>
          <a:p>
            <a:r>
              <a:rPr lang="en-GB"/>
              <a:t>This is the title of the slide</a:t>
            </a:r>
          </a:p>
        </p:txBody>
      </p:sp>
      <p:sp>
        <p:nvSpPr>
          <p:cNvPr id="10" name="Slide Number Placeholder 3">
            <a:extLst>
              <a:ext uri="{FF2B5EF4-FFF2-40B4-BE49-F238E27FC236}">
                <a16:creationId xmlns:a16="http://schemas.microsoft.com/office/drawing/2014/main" id="{F21D5E27-8B79-F545-98F9-143F800C9C68}"/>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FD66E"/>
                </a:solidFill>
              </a:defRPr>
            </a:lvl1pPr>
          </a:lstStyle>
          <a:p>
            <a:fld id="{6C7FE256-DBE3-41F8-9653-AAB46C5389DC}" type="slidenum">
              <a:rPr lang="en-GB" smtClean="0"/>
              <a:pPr/>
              <a:t>‹#›</a:t>
            </a:fld>
            <a:endParaRPr lang="en-GB"/>
          </a:p>
        </p:txBody>
      </p:sp>
    </p:spTree>
    <p:extLst>
      <p:ext uri="{BB962C8B-B14F-4D97-AF65-F5344CB8AC3E}">
        <p14:creationId xmlns:p14="http://schemas.microsoft.com/office/powerpoint/2010/main" val="3156323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Meadow &amp; Sl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9754B3-8C2C-BB42-A6BC-5787A4006C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89" y="3608"/>
            <a:ext cx="12264889" cy="6871534"/>
          </a:xfrm>
          <a:prstGeom prst="rect">
            <a:avLst/>
          </a:prstGeom>
        </p:spPr>
      </p:pic>
      <p:sp>
        <p:nvSpPr>
          <p:cNvPr id="7" name="Content Placeholder 2">
            <a:extLst>
              <a:ext uri="{FF2B5EF4-FFF2-40B4-BE49-F238E27FC236}">
                <a16:creationId xmlns:a16="http://schemas.microsoft.com/office/drawing/2014/main" id="{436503ED-994E-B947-AA1C-22010E481052}"/>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588234"/>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588234"/>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588234"/>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58823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588234"/>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7CC0156D-C3A8-4D47-A082-894E98F32C7F}"/>
              </a:ext>
            </a:extLst>
          </p:cNvPr>
          <p:cNvSpPr>
            <a:spLocks noGrp="1"/>
          </p:cNvSpPr>
          <p:nvPr>
            <p:ph type="title"/>
          </p:nvPr>
        </p:nvSpPr>
        <p:spPr>
          <a:xfrm>
            <a:off x="622306" y="404818"/>
            <a:ext cx="8462433" cy="574675"/>
          </a:xfrm>
          <a:prstGeom prst="rect">
            <a:avLst/>
          </a:prstGeom>
        </p:spPr>
        <p:txBody>
          <a:bodyPr/>
          <a:lstStyle>
            <a:lvl1pPr>
              <a:defRPr sz="2400">
                <a:solidFill>
                  <a:srgbClr val="588234"/>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B308B00-5A86-1445-B2B7-C06A01D1F4AC}"/>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588234"/>
                </a:solidFill>
              </a:defRPr>
            </a:lvl1pPr>
          </a:lstStyle>
          <a:p>
            <a:r>
              <a:rPr lang="en-GB"/>
              <a:t>This is the title of the slide</a:t>
            </a:r>
          </a:p>
        </p:txBody>
      </p:sp>
      <p:sp>
        <p:nvSpPr>
          <p:cNvPr id="10" name="Slide Number Placeholder 3">
            <a:extLst>
              <a:ext uri="{FF2B5EF4-FFF2-40B4-BE49-F238E27FC236}">
                <a16:creationId xmlns:a16="http://schemas.microsoft.com/office/drawing/2014/main" id="{4A6295C0-941D-3249-A0C0-4C5FE4B77C4D}"/>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588234"/>
                </a:solidFill>
              </a:defRPr>
            </a:lvl1pPr>
          </a:lstStyle>
          <a:p>
            <a:fld id="{6C7FE256-DBE3-41F8-9653-AAB46C5389DC}" type="slidenum">
              <a:rPr lang="en-GB" smtClean="0"/>
              <a:pPr/>
              <a:t>‹#›</a:t>
            </a:fld>
            <a:endParaRPr lang="en-GB"/>
          </a:p>
        </p:txBody>
      </p:sp>
    </p:spTree>
    <p:extLst>
      <p:ext uri="{BB962C8B-B14F-4D97-AF65-F5344CB8AC3E}">
        <p14:creationId xmlns:p14="http://schemas.microsoft.com/office/powerpoint/2010/main" val="1897626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Gold &amp; Nav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EB6E63-A0A9-5F41-ACD1-B7E88170E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02"/>
            <a:ext cx="12207531" cy="6839398"/>
          </a:xfrm>
          <a:prstGeom prst="rect">
            <a:avLst/>
          </a:prstGeom>
        </p:spPr>
      </p:pic>
      <p:sp>
        <p:nvSpPr>
          <p:cNvPr id="7" name="Content Placeholder 2">
            <a:extLst>
              <a:ext uri="{FF2B5EF4-FFF2-40B4-BE49-F238E27FC236}">
                <a16:creationId xmlns:a16="http://schemas.microsoft.com/office/drawing/2014/main" id="{88D3414A-F960-9B43-9898-FFB95A4AFC04}"/>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293445"/>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293445"/>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293445"/>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293445"/>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293445"/>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8F776C31-CDEA-A24F-8AF2-1FF67E64C2BC}"/>
              </a:ext>
            </a:extLst>
          </p:cNvPr>
          <p:cNvSpPr>
            <a:spLocks noGrp="1"/>
          </p:cNvSpPr>
          <p:nvPr>
            <p:ph type="title"/>
          </p:nvPr>
        </p:nvSpPr>
        <p:spPr>
          <a:xfrm>
            <a:off x="622306" y="404818"/>
            <a:ext cx="8462433" cy="574675"/>
          </a:xfrm>
          <a:prstGeom prst="rect">
            <a:avLst/>
          </a:prstGeom>
        </p:spPr>
        <p:txBody>
          <a:bodyPr/>
          <a:lstStyle>
            <a:lvl1pPr>
              <a:defRPr sz="2400">
                <a:solidFill>
                  <a:srgbClr val="293445"/>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B243B29-2284-FC44-869B-DC1F3ABEEEB4}"/>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293445"/>
                </a:solidFill>
              </a:defRPr>
            </a:lvl1pPr>
          </a:lstStyle>
          <a:p>
            <a:r>
              <a:rPr lang="en-GB"/>
              <a:t>This is the title of the slide</a:t>
            </a:r>
          </a:p>
        </p:txBody>
      </p:sp>
      <p:sp>
        <p:nvSpPr>
          <p:cNvPr id="10" name="Slide Number Placeholder 3">
            <a:extLst>
              <a:ext uri="{FF2B5EF4-FFF2-40B4-BE49-F238E27FC236}">
                <a16:creationId xmlns:a16="http://schemas.microsoft.com/office/drawing/2014/main" id="{511A3C6B-A0D8-B54B-BD1F-B3193216D3D3}"/>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293445"/>
                </a:solidFill>
              </a:defRPr>
            </a:lvl1pPr>
          </a:lstStyle>
          <a:p>
            <a:fld id="{6C7FE256-DBE3-41F8-9653-AAB46C5389DC}" type="slidenum">
              <a:rPr lang="en-GB" smtClean="0"/>
              <a:pPr/>
              <a:t>‹#›</a:t>
            </a:fld>
            <a:endParaRPr lang="en-GB"/>
          </a:p>
        </p:txBody>
      </p:sp>
    </p:spTree>
    <p:extLst>
      <p:ext uri="{BB962C8B-B14F-4D97-AF65-F5344CB8AC3E}">
        <p14:creationId xmlns:p14="http://schemas.microsoft.com/office/powerpoint/2010/main" val="205818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Straight Lac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677C0C-8580-FD45-8738-000AD7BE13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950"/>
            <a:ext cx="12192000" cy="6830698"/>
          </a:xfrm>
          <a:prstGeom prst="rect">
            <a:avLst/>
          </a:prstGeom>
        </p:spPr>
      </p:pic>
      <p:sp>
        <p:nvSpPr>
          <p:cNvPr id="6" name="Content Placeholder 2">
            <a:extLst>
              <a:ext uri="{FF2B5EF4-FFF2-40B4-BE49-F238E27FC236}">
                <a16:creationId xmlns:a16="http://schemas.microsoft.com/office/drawing/2014/main" id="{E4151BA8-B1F1-B843-BDC0-8ED712C164B7}"/>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1B57B2"/>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1B57B2"/>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1B57B2"/>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1B57B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1B57B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4002715C-809E-EA41-8EC8-14BA53F9845B}"/>
              </a:ext>
            </a:extLst>
          </p:cNvPr>
          <p:cNvSpPr>
            <a:spLocks noGrp="1"/>
          </p:cNvSpPr>
          <p:nvPr>
            <p:ph type="title"/>
          </p:nvPr>
        </p:nvSpPr>
        <p:spPr>
          <a:xfrm>
            <a:off x="622306" y="404818"/>
            <a:ext cx="8462433" cy="574675"/>
          </a:xfrm>
          <a:prstGeom prst="rect">
            <a:avLst/>
          </a:prstGeom>
        </p:spPr>
        <p:txBody>
          <a:bodyPr/>
          <a:lstStyle>
            <a:lvl1pPr>
              <a:defRPr sz="2400">
                <a:solidFill>
                  <a:srgbClr val="1B57B2"/>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C6D0FC83-E0F1-8F43-AC4B-12FEEF6504C1}"/>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chemeClr val="bg1"/>
                </a:solidFill>
              </a:defRPr>
            </a:lvl1pPr>
          </a:lstStyle>
          <a:p>
            <a:r>
              <a:rPr lang="en-GB"/>
              <a:t>This is the title of the slide</a:t>
            </a:r>
          </a:p>
        </p:txBody>
      </p:sp>
      <p:sp>
        <p:nvSpPr>
          <p:cNvPr id="10" name="Slide Number Placeholder 3">
            <a:extLst>
              <a:ext uri="{FF2B5EF4-FFF2-40B4-BE49-F238E27FC236}">
                <a16:creationId xmlns:a16="http://schemas.microsoft.com/office/drawing/2014/main" id="{C3020DAA-CFFE-BC49-8BCF-E94805ED813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chemeClr val="bg1"/>
                </a:solidFill>
              </a:defRPr>
            </a:lvl1pPr>
          </a:lstStyle>
          <a:p>
            <a:fld id="{6C7FE256-DBE3-41F8-9653-AAB46C5389DC}" type="slidenum">
              <a:rPr lang="en-GB" smtClean="0"/>
              <a:pPr/>
              <a:t>‹#›</a:t>
            </a:fld>
            <a:endParaRPr lang="en-GB"/>
          </a:p>
        </p:txBody>
      </p:sp>
    </p:spTree>
    <p:extLst>
      <p:ext uri="{BB962C8B-B14F-4D97-AF65-F5344CB8AC3E}">
        <p14:creationId xmlns:p14="http://schemas.microsoft.com/office/powerpoint/2010/main" val="3402138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Vivid Anticipa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C5937C-6BDF-5644-AAB7-DC10A0824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3" cy="6845534"/>
          </a:xfrm>
          <a:prstGeom prst="rect">
            <a:avLst/>
          </a:prstGeom>
        </p:spPr>
      </p:pic>
      <p:sp>
        <p:nvSpPr>
          <p:cNvPr id="7" name="Content Placeholder 2">
            <a:extLst>
              <a:ext uri="{FF2B5EF4-FFF2-40B4-BE49-F238E27FC236}">
                <a16:creationId xmlns:a16="http://schemas.microsoft.com/office/drawing/2014/main" id="{905C863C-0D8B-2F4D-B245-FEA840195669}"/>
              </a:ext>
            </a:extLst>
          </p:cNvPr>
          <p:cNvSpPr>
            <a:spLocks noGrp="1"/>
          </p:cNvSpPr>
          <p:nvPr>
            <p:ph idx="1" hasCustomPrompt="1"/>
          </p:nvPr>
        </p:nvSpPr>
        <p:spPr>
          <a:xfrm>
            <a:off x="622300" y="908720"/>
            <a:ext cx="10972800" cy="5400600"/>
          </a:xfrm>
          <a:prstGeom prst="rect">
            <a:avLst/>
          </a:prstGeom>
        </p:spPr>
        <p:txBody>
          <a:bodyPr/>
          <a:lstStyle>
            <a:lvl1pPr marL="313200" indent="-313200">
              <a:buClr>
                <a:srgbClr val="9E0E62"/>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9E0E62"/>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9E0E62"/>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9E0E6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9E0E62"/>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a:extLst>
              <a:ext uri="{FF2B5EF4-FFF2-40B4-BE49-F238E27FC236}">
                <a16:creationId xmlns:a16="http://schemas.microsoft.com/office/drawing/2014/main" id="{AEC5058E-DFA8-5A4D-A86F-D74C4DA89065}"/>
              </a:ext>
            </a:extLst>
          </p:cNvPr>
          <p:cNvSpPr>
            <a:spLocks noGrp="1"/>
          </p:cNvSpPr>
          <p:nvPr>
            <p:ph type="title"/>
          </p:nvPr>
        </p:nvSpPr>
        <p:spPr>
          <a:xfrm>
            <a:off x="622306" y="404818"/>
            <a:ext cx="8462433" cy="574675"/>
          </a:xfrm>
          <a:prstGeom prst="rect">
            <a:avLst/>
          </a:prstGeom>
        </p:spPr>
        <p:txBody>
          <a:bodyPr/>
          <a:lstStyle>
            <a:lvl1pPr>
              <a:defRPr sz="2400">
                <a:solidFill>
                  <a:srgbClr val="9E0E62"/>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9" name="Footer Placeholder 2">
            <a:extLst>
              <a:ext uri="{FF2B5EF4-FFF2-40B4-BE49-F238E27FC236}">
                <a16:creationId xmlns:a16="http://schemas.microsoft.com/office/drawing/2014/main" id="{9ED26136-2EAE-E34D-9331-9D051AAE79BD}"/>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2FF00"/>
                </a:solidFill>
              </a:defRPr>
            </a:lvl1pPr>
          </a:lstStyle>
          <a:p>
            <a:r>
              <a:rPr lang="en-GB"/>
              <a:t>This is the title of the slide</a:t>
            </a:r>
          </a:p>
        </p:txBody>
      </p:sp>
      <p:sp>
        <p:nvSpPr>
          <p:cNvPr id="10" name="Slide Number Placeholder 3">
            <a:extLst>
              <a:ext uri="{FF2B5EF4-FFF2-40B4-BE49-F238E27FC236}">
                <a16:creationId xmlns:a16="http://schemas.microsoft.com/office/drawing/2014/main" id="{71B678BA-602A-F74E-8D49-518B3E89784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2FF00"/>
                </a:solidFill>
              </a:defRPr>
            </a:lvl1pPr>
          </a:lstStyle>
          <a:p>
            <a:fld id="{6C7FE256-DBE3-41F8-9653-AAB46C5389DC}" type="slidenum">
              <a:rPr lang="en-GB" smtClean="0"/>
              <a:pPr/>
              <a:t>‹#›</a:t>
            </a:fld>
            <a:endParaRPr lang="en-GB"/>
          </a:p>
        </p:txBody>
      </p:sp>
    </p:spTree>
    <p:extLst>
      <p:ext uri="{BB962C8B-B14F-4D97-AF65-F5344CB8AC3E}">
        <p14:creationId xmlns:p14="http://schemas.microsoft.com/office/powerpoint/2010/main" val="2942256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 Peacock Butterf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C45DEC-CBEE-0A43-8BF3-24CEC1BB4A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1" cy="6845534"/>
          </a:xfrm>
          <a:prstGeom prst="rect">
            <a:avLst/>
          </a:prstGeom>
        </p:spPr>
      </p:pic>
      <p:sp>
        <p:nvSpPr>
          <p:cNvPr id="2" name="Title 1"/>
          <p:cNvSpPr>
            <a:spLocks noGrp="1"/>
          </p:cNvSpPr>
          <p:nvPr>
            <p:ph type="title"/>
          </p:nvPr>
        </p:nvSpPr>
        <p:spPr>
          <a:xfrm>
            <a:off x="622306" y="404818"/>
            <a:ext cx="8462433" cy="574675"/>
          </a:xfrm>
          <a:prstGeom prst="rect">
            <a:avLst/>
          </a:prstGeom>
        </p:spPr>
        <p:txBody>
          <a:bodyPr/>
          <a:lstStyle>
            <a:lvl1pPr>
              <a:defRPr sz="2400">
                <a:solidFill>
                  <a:srgbClr val="F23B16"/>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622300" y="908720"/>
            <a:ext cx="10972800" cy="5400600"/>
          </a:xfrm>
          <a:prstGeom prst="rect">
            <a:avLst/>
          </a:prstGeom>
        </p:spPr>
        <p:txBody>
          <a:bodyPr/>
          <a:lstStyle>
            <a:lvl1pPr marL="313200" indent="-313200">
              <a:buClr>
                <a:srgbClr val="F23B16"/>
              </a:buClr>
              <a:buFont typeface="Arial" panose="020B0604020202020204" pitchFamily="34" charset="0"/>
              <a:buChar char="■"/>
              <a:defRPr sz="2400">
                <a:latin typeface="Roboto" panose="02000000000000000000" pitchFamily="2" charset="0"/>
                <a:ea typeface="Roboto" panose="02000000000000000000" pitchFamily="2" charset="0"/>
                <a:cs typeface="Roboto" panose="02000000000000000000" pitchFamily="2" charset="0"/>
              </a:defRPr>
            </a:lvl1pPr>
            <a:lvl2pPr marL="625475" indent="-301625">
              <a:buClr>
                <a:srgbClr val="F23B16"/>
              </a:buClr>
              <a:buFont typeface="Arial" panose="020B0604020202020204" pitchFamily="34" charset="0"/>
              <a:buChar char="□"/>
              <a:defRPr sz="2200">
                <a:latin typeface="Roboto" panose="02000000000000000000" pitchFamily="2" charset="0"/>
                <a:ea typeface="Roboto" panose="02000000000000000000" pitchFamily="2" charset="0"/>
                <a:cs typeface="Roboto" panose="02000000000000000000" pitchFamily="2" charset="0"/>
              </a:defRPr>
            </a:lvl2pPr>
            <a:lvl3pPr marL="893763" indent="-247650">
              <a:buClr>
                <a:srgbClr val="F23B16"/>
              </a:buClr>
              <a:buFont typeface="Arial" panose="020B0604020202020204" pitchFamily="34" charset="0"/>
              <a:buChar char="▪"/>
              <a:defRPr sz="2000">
                <a:latin typeface="Roboto" panose="02000000000000000000" pitchFamily="2" charset="0"/>
                <a:ea typeface="Roboto" panose="02000000000000000000" pitchFamily="2" charset="0"/>
                <a:cs typeface="Roboto" panose="02000000000000000000" pitchFamily="2" charset="0"/>
              </a:defRPr>
            </a:lvl3pPr>
            <a:lvl4pPr marL="1257300" indent="-255588">
              <a:buClr>
                <a:srgbClr val="F23B16"/>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4pPr>
            <a:lvl5pPr marL="1526400" indent="-255600">
              <a:buClr>
                <a:srgbClr val="F23B16"/>
              </a:buClr>
              <a:buFont typeface="Arial" panose="020B0604020202020204" pitchFamily="34" charset="0"/>
              <a:buChar char="›"/>
              <a:defRPr sz="1800">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0F2CE"/>
                </a:solidFill>
              </a:defRPr>
            </a:lvl1pPr>
          </a:lstStyle>
          <a:p>
            <a:r>
              <a:rPr lang="en-GB"/>
              <a:t>This is the title of the slide</a:t>
            </a:r>
          </a:p>
        </p:txBody>
      </p:sp>
      <p:sp>
        <p:nvSpPr>
          <p:cNvPr id="8"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0F2CE"/>
                </a:solidFill>
              </a:defRPr>
            </a:lvl1pPr>
          </a:lstStyle>
          <a:p>
            <a:fld id="{6C7FE256-DBE3-41F8-9653-AAB46C5389DC}" type="slidenum">
              <a:rPr lang="en-GB" smtClean="0"/>
              <a:pPr/>
              <a:t>‹#›</a:t>
            </a:fld>
            <a:endParaRPr lang="en-GB"/>
          </a:p>
        </p:txBody>
      </p:sp>
    </p:spTree>
    <p:extLst>
      <p:ext uri="{BB962C8B-B14F-4D97-AF65-F5344CB8AC3E}">
        <p14:creationId xmlns:p14="http://schemas.microsoft.com/office/powerpoint/2010/main" val="197555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Meadow &amp; Sla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3E4B0C-D363-AD4A-9209-596CFC0126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11" name="Title 1">
            <a:extLst>
              <a:ext uri="{FF2B5EF4-FFF2-40B4-BE49-F238E27FC236}">
                <a16:creationId xmlns:a16="http://schemas.microsoft.com/office/drawing/2014/main" id="{4BF586B8-8750-1741-8D8E-A69237AED29A}"/>
              </a:ext>
            </a:extLst>
          </p:cNvPr>
          <p:cNvSpPr>
            <a:spLocks noGrp="1"/>
          </p:cNvSpPr>
          <p:nvPr>
            <p:ph type="title"/>
          </p:nvPr>
        </p:nvSpPr>
        <p:spPr>
          <a:xfrm>
            <a:off x="6600056" y="4005064"/>
            <a:ext cx="5196304" cy="2448272"/>
          </a:xfrm>
          <a:prstGeom prst="rect">
            <a:avLst/>
          </a:prstGeom>
        </p:spPr>
        <p:txBody>
          <a:bodyPr/>
          <a:lstStyle>
            <a:lvl1pPr>
              <a:defRPr sz="3200">
                <a:solidFill>
                  <a:srgbClr val="588234"/>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85026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ea Foa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47201D-5AC7-A74E-B406-CF2F4DEC8E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9" name="Title 1">
            <a:extLst>
              <a:ext uri="{FF2B5EF4-FFF2-40B4-BE49-F238E27FC236}">
                <a16:creationId xmlns:a16="http://schemas.microsoft.com/office/drawing/2014/main" id="{09CE4637-D4B3-9946-9333-1A01DAFCFC3F}"/>
              </a:ext>
            </a:extLst>
          </p:cNvPr>
          <p:cNvSpPr>
            <a:spLocks noGrp="1"/>
          </p:cNvSpPr>
          <p:nvPr>
            <p:ph type="title"/>
          </p:nvPr>
        </p:nvSpPr>
        <p:spPr>
          <a:xfrm>
            <a:off x="6600056" y="4077072"/>
            <a:ext cx="5412328" cy="2448272"/>
          </a:xfrm>
          <a:prstGeom prst="rect">
            <a:avLst/>
          </a:prstGeom>
        </p:spPr>
        <p:txBody>
          <a:bodyPr/>
          <a:lstStyle>
            <a:lvl1pPr>
              <a:defRPr sz="3200">
                <a:solidFill>
                  <a:srgbClr val="0F595B"/>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4276186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Monstrous Mash">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9EA472-DB2F-B84B-93DA-7784DD3B26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7" name="Title 1">
            <a:extLst>
              <a:ext uri="{FF2B5EF4-FFF2-40B4-BE49-F238E27FC236}">
                <a16:creationId xmlns:a16="http://schemas.microsoft.com/office/drawing/2014/main" id="{A748C552-84EC-0440-AAFC-1A968BDE350B}"/>
              </a:ext>
            </a:extLst>
          </p:cNvPr>
          <p:cNvSpPr>
            <a:spLocks noGrp="1"/>
          </p:cNvSpPr>
          <p:nvPr>
            <p:ph type="title"/>
          </p:nvPr>
        </p:nvSpPr>
        <p:spPr>
          <a:xfrm>
            <a:off x="6600056" y="4077072"/>
            <a:ext cx="4980280" cy="2448272"/>
          </a:xfrm>
          <a:prstGeom prst="rect">
            <a:avLst/>
          </a:prstGeom>
        </p:spPr>
        <p:txBody>
          <a:bodyPr/>
          <a:lstStyle>
            <a:lvl1pPr>
              <a:defRPr sz="3200">
                <a:solidFill>
                  <a:srgbClr val="9C1663"/>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12096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Daffodils &amp; Storm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6C89B7-E40C-9D40-AEB7-72E1387C9D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40733" cy="6858000"/>
          </a:xfrm>
          <a:prstGeom prst="rect">
            <a:avLst/>
          </a:prstGeom>
        </p:spPr>
      </p:pic>
      <p:sp>
        <p:nvSpPr>
          <p:cNvPr id="6" name="Title 1">
            <a:extLst>
              <a:ext uri="{FF2B5EF4-FFF2-40B4-BE49-F238E27FC236}">
                <a16:creationId xmlns:a16="http://schemas.microsoft.com/office/drawing/2014/main" id="{47A99B36-E37C-0248-A425-0BEFDD232B26}"/>
              </a:ext>
            </a:extLst>
          </p:cNvPr>
          <p:cNvSpPr>
            <a:spLocks noGrp="1"/>
          </p:cNvSpPr>
          <p:nvPr>
            <p:ph type="title"/>
          </p:nvPr>
        </p:nvSpPr>
        <p:spPr>
          <a:xfrm>
            <a:off x="6600056" y="4077072"/>
            <a:ext cx="5400600" cy="2448272"/>
          </a:xfrm>
          <a:prstGeom prst="rect">
            <a:avLst/>
          </a:prstGeom>
        </p:spPr>
        <p:txBody>
          <a:bodyPr/>
          <a:lstStyle>
            <a:lvl1pPr>
              <a:defRPr sz="3200">
                <a:solidFill>
                  <a:srgbClr val="FD7C3D"/>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118002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Gold &amp; Nav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D5742-BBA7-954E-AB8B-83AA624816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64"/>
            <a:ext cx="12240083" cy="6857636"/>
          </a:xfrm>
          <a:prstGeom prst="rect">
            <a:avLst/>
          </a:prstGeom>
        </p:spPr>
      </p:pic>
      <p:sp>
        <p:nvSpPr>
          <p:cNvPr id="6" name="Title 1">
            <a:extLst>
              <a:ext uri="{FF2B5EF4-FFF2-40B4-BE49-F238E27FC236}">
                <a16:creationId xmlns:a16="http://schemas.microsoft.com/office/drawing/2014/main" id="{766D1386-F295-0247-809B-817C4247E48D}"/>
              </a:ext>
            </a:extLst>
          </p:cNvPr>
          <p:cNvSpPr>
            <a:spLocks noGrp="1"/>
          </p:cNvSpPr>
          <p:nvPr>
            <p:ph type="title"/>
          </p:nvPr>
        </p:nvSpPr>
        <p:spPr>
          <a:xfrm>
            <a:off x="6600056" y="4077072"/>
            <a:ext cx="5484336" cy="2448272"/>
          </a:xfrm>
          <a:prstGeom prst="rect">
            <a:avLst/>
          </a:prstGeom>
        </p:spPr>
        <p:txBody>
          <a:bodyPr/>
          <a:lstStyle>
            <a:lvl1pPr>
              <a:defRPr sz="3200">
                <a:solidFill>
                  <a:srgbClr val="2059AE"/>
                </a:solidFill>
                <a:latin typeface="Roboto" pitchFamily="2" charset="0"/>
                <a:ea typeface="Roboto"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14267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Peacock Butterf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C45DEC-CBEE-0A43-8BF3-24CEC1BB4A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1" cy="6845534"/>
          </a:xfrm>
          <a:prstGeom prst="rect">
            <a:avLst/>
          </a:prstGeom>
        </p:spPr>
      </p:pic>
      <p:sp>
        <p:nvSpPr>
          <p:cNvPr id="7"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0F2CE"/>
                </a:solidFill>
              </a:defRPr>
            </a:lvl1pPr>
          </a:lstStyle>
          <a:p>
            <a:r>
              <a:rPr lang="en-GB"/>
              <a:t>This is the title of the slide</a:t>
            </a:r>
          </a:p>
        </p:txBody>
      </p:sp>
      <p:sp>
        <p:nvSpPr>
          <p:cNvPr id="8"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0F2CE"/>
                </a:solidFill>
              </a:defRPr>
            </a:lvl1pPr>
          </a:lstStyle>
          <a:p>
            <a:fld id="{6C7FE256-DBE3-41F8-9653-AAB46C5389DC}" type="slidenum">
              <a:rPr lang="en-GB" smtClean="0"/>
              <a:pPr/>
              <a:t>‹#›</a:t>
            </a:fld>
            <a:endParaRPr lang="en-GB"/>
          </a:p>
        </p:txBody>
      </p:sp>
      <p:sp>
        <p:nvSpPr>
          <p:cNvPr id="9" name="Title 1">
            <a:extLst>
              <a:ext uri="{FF2B5EF4-FFF2-40B4-BE49-F238E27FC236}">
                <a16:creationId xmlns:a16="http://schemas.microsoft.com/office/drawing/2014/main" id="{8425F57F-738D-2440-87CA-BECF387BEBAB}"/>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F03D26"/>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3112959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Vivid Anticipa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C5937C-6BDF-5644-AAB7-DC10A0824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66"/>
            <a:ext cx="12218483" cy="6845534"/>
          </a:xfrm>
          <a:prstGeom prst="rect">
            <a:avLst/>
          </a:prstGeom>
        </p:spPr>
      </p:pic>
      <p:sp>
        <p:nvSpPr>
          <p:cNvPr id="9" name="Footer Placeholder 2">
            <a:extLst>
              <a:ext uri="{FF2B5EF4-FFF2-40B4-BE49-F238E27FC236}">
                <a16:creationId xmlns:a16="http://schemas.microsoft.com/office/drawing/2014/main" id="{9ED26136-2EAE-E34D-9331-9D051AAE79BD}"/>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rgbClr val="F2FF00"/>
                </a:solidFill>
              </a:defRPr>
            </a:lvl1pPr>
          </a:lstStyle>
          <a:p>
            <a:r>
              <a:rPr lang="en-GB"/>
              <a:t>This is the title of the slide</a:t>
            </a:r>
          </a:p>
        </p:txBody>
      </p:sp>
      <p:sp>
        <p:nvSpPr>
          <p:cNvPr id="10" name="Slide Number Placeholder 3">
            <a:extLst>
              <a:ext uri="{FF2B5EF4-FFF2-40B4-BE49-F238E27FC236}">
                <a16:creationId xmlns:a16="http://schemas.microsoft.com/office/drawing/2014/main" id="{71B678BA-602A-F74E-8D49-518B3E89784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rgbClr val="F2FF00"/>
                </a:solidFill>
              </a:defRPr>
            </a:lvl1pPr>
          </a:lstStyle>
          <a:p>
            <a:fld id="{6C7FE256-DBE3-41F8-9653-AAB46C5389DC}" type="slidenum">
              <a:rPr lang="en-GB" smtClean="0"/>
              <a:pPr/>
              <a:t>‹#›</a:t>
            </a:fld>
            <a:endParaRPr lang="en-GB"/>
          </a:p>
        </p:txBody>
      </p:sp>
      <p:sp>
        <p:nvSpPr>
          <p:cNvPr id="13" name="Title 1">
            <a:extLst>
              <a:ext uri="{FF2B5EF4-FFF2-40B4-BE49-F238E27FC236}">
                <a16:creationId xmlns:a16="http://schemas.microsoft.com/office/drawing/2014/main" id="{D038ECC6-09DD-5242-937B-3FECFD8DB18E}"/>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9C1663"/>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77827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 Straight Lac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677C0C-8580-FD45-8738-000AD7BE13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950"/>
            <a:ext cx="12192000" cy="6830698"/>
          </a:xfrm>
          <a:prstGeom prst="rect">
            <a:avLst/>
          </a:prstGeom>
        </p:spPr>
      </p:pic>
      <p:sp>
        <p:nvSpPr>
          <p:cNvPr id="9" name="Footer Placeholder 2">
            <a:extLst>
              <a:ext uri="{FF2B5EF4-FFF2-40B4-BE49-F238E27FC236}">
                <a16:creationId xmlns:a16="http://schemas.microsoft.com/office/drawing/2014/main" id="{C6D0FC83-E0F1-8F43-AC4B-12FEEF6504C1}"/>
              </a:ext>
            </a:extLst>
          </p:cNvPr>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l">
              <a:defRPr sz="1800" b="0">
                <a:solidFill>
                  <a:schemeClr val="bg1"/>
                </a:solidFill>
              </a:defRPr>
            </a:lvl1pPr>
          </a:lstStyle>
          <a:p>
            <a:r>
              <a:rPr lang="en-GB"/>
              <a:t>This is the title of the slide</a:t>
            </a:r>
          </a:p>
        </p:txBody>
      </p:sp>
      <p:sp>
        <p:nvSpPr>
          <p:cNvPr id="10" name="Slide Number Placeholder 3">
            <a:extLst>
              <a:ext uri="{FF2B5EF4-FFF2-40B4-BE49-F238E27FC236}">
                <a16:creationId xmlns:a16="http://schemas.microsoft.com/office/drawing/2014/main" id="{C3020DAA-CFFE-BC49-8BCF-E94805ED8136}"/>
              </a:ext>
            </a:extLst>
          </p:cNvPr>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800" b="0">
                <a:solidFill>
                  <a:schemeClr val="bg1"/>
                </a:solidFill>
              </a:defRPr>
            </a:lvl1pPr>
          </a:lstStyle>
          <a:p>
            <a:fld id="{6C7FE256-DBE3-41F8-9653-AAB46C5389DC}" type="slidenum">
              <a:rPr lang="en-GB" smtClean="0"/>
              <a:pPr/>
              <a:t>‹#›</a:t>
            </a:fld>
            <a:endParaRPr lang="en-GB"/>
          </a:p>
        </p:txBody>
      </p:sp>
      <p:sp>
        <p:nvSpPr>
          <p:cNvPr id="13" name="Title 1">
            <a:extLst>
              <a:ext uri="{FF2B5EF4-FFF2-40B4-BE49-F238E27FC236}">
                <a16:creationId xmlns:a16="http://schemas.microsoft.com/office/drawing/2014/main" id="{57B2D5F2-9B8D-B641-8C5A-C36486E0ED75}"/>
              </a:ext>
            </a:extLst>
          </p:cNvPr>
          <p:cNvSpPr>
            <a:spLocks noGrp="1"/>
          </p:cNvSpPr>
          <p:nvPr>
            <p:ph type="title" hasCustomPrompt="1"/>
          </p:nvPr>
        </p:nvSpPr>
        <p:spPr>
          <a:xfrm>
            <a:off x="2855640" y="2276872"/>
            <a:ext cx="6840760" cy="2448272"/>
          </a:xfrm>
          <a:prstGeom prst="rect">
            <a:avLst/>
          </a:prstGeom>
        </p:spPr>
        <p:txBody>
          <a:bodyPr/>
          <a:lstStyle>
            <a:lvl1pPr>
              <a:defRPr sz="4000" b="1" i="0">
                <a:solidFill>
                  <a:srgbClr val="2059AF"/>
                </a:solidFill>
                <a:latin typeface="Roboto" pitchFamily="2" charset="0"/>
                <a:ea typeface="Roboto" pitchFamily="2" charset="0"/>
              </a:defRPr>
            </a:lvl1pPr>
          </a:lstStyle>
          <a:p>
            <a:r>
              <a:rPr lang="en-US" dirty="0"/>
              <a:t>Click here to edit the section header title</a:t>
            </a:r>
          </a:p>
        </p:txBody>
      </p:sp>
    </p:spTree>
    <p:extLst>
      <p:ext uri="{BB962C8B-B14F-4D97-AF65-F5344CB8AC3E}">
        <p14:creationId xmlns:p14="http://schemas.microsoft.com/office/powerpoint/2010/main" val="497501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863073"/>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7" r:id="rId7"/>
    <p:sldLayoutId id="2147483928" r:id="rId8"/>
    <p:sldLayoutId id="2147483929" r:id="rId9"/>
    <p:sldLayoutId id="2147483930" r:id="rId10"/>
    <p:sldLayoutId id="2147483931" r:id="rId11"/>
    <p:sldLayoutId id="2147483932" r:id="rId12"/>
    <p:sldLayoutId id="2147483921" r:id="rId13"/>
    <p:sldLayoutId id="2147483923" r:id="rId14"/>
    <p:sldLayoutId id="2147483924" r:id="rId15"/>
    <p:sldLayoutId id="2147483925" r:id="rId16"/>
    <p:sldLayoutId id="2147483926" r:id="rId17"/>
    <p:sldLayoutId id="2147483906" r:id="rId18"/>
  </p:sldLayoutIdLst>
  <p:hf sldNum="0" hdr="0" ftr="0" dt="0"/>
  <p:txStyles>
    <p:titleStyle>
      <a:lvl1pPr algn="l" rtl="0" eaLnBrk="1" fontAlgn="base" hangingPunct="1">
        <a:spcBef>
          <a:spcPct val="0"/>
        </a:spcBef>
        <a:spcAft>
          <a:spcPct val="0"/>
        </a:spcAft>
        <a:defRPr sz="2800" b="1">
          <a:solidFill>
            <a:srgbClr val="0079BC"/>
          </a:solidFill>
          <a:latin typeface="+mj-lt"/>
          <a:ea typeface="+mj-ea"/>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p:titleStyle>
    <p:bodyStyle>
      <a:lvl1pPr marL="0" indent="0" algn="l" rtl="0" eaLnBrk="1" fontAlgn="base" hangingPunct="1">
        <a:spcBef>
          <a:spcPts val="300"/>
        </a:spcBef>
        <a:spcAft>
          <a:spcPts val="600"/>
        </a:spcAft>
        <a:buClr>
          <a:srgbClr val="86BE3D"/>
        </a:buClr>
        <a:buFont typeface="Wingdings" panose="05000000000000000000" pitchFamily="2" charset="2"/>
        <a:buNone/>
        <a:defRPr sz="2000" b="0" baseline="0">
          <a:solidFill>
            <a:srgbClr val="4D4D4D"/>
          </a:solidFill>
          <a:latin typeface="+mn-lt"/>
          <a:ea typeface="+mn-ea"/>
          <a:cs typeface="+mn-cs"/>
        </a:defRPr>
      </a:lvl1pPr>
      <a:lvl2pPr marL="557213" indent="-214313" algn="l" rtl="0" eaLnBrk="1" fontAlgn="base" hangingPunct="1">
        <a:spcBef>
          <a:spcPts val="0"/>
        </a:spcBef>
        <a:spcAft>
          <a:spcPts val="600"/>
        </a:spcAft>
        <a:buClr>
          <a:srgbClr val="86BE3D"/>
        </a:buClr>
        <a:buFont typeface="Wingdings" panose="05000000000000000000" pitchFamily="2" charset="2"/>
        <a:defRPr sz="2000">
          <a:solidFill>
            <a:srgbClr val="4D4D4D"/>
          </a:solidFill>
          <a:latin typeface="+mn-lt"/>
        </a:defRPr>
      </a:lvl2pPr>
      <a:lvl3pPr marL="719138" indent="0" algn="l" rtl="0" eaLnBrk="1" fontAlgn="base" hangingPunct="1">
        <a:spcBef>
          <a:spcPts val="0"/>
        </a:spcBef>
        <a:spcAft>
          <a:spcPts val="600"/>
        </a:spcAft>
        <a:buClr>
          <a:srgbClr val="83B81A"/>
        </a:buClr>
        <a:buFont typeface="Wingdings 2" panose="05020102010507070707" pitchFamily="18" charset="2"/>
        <a:buNone/>
        <a:defRPr sz="2000" b="0">
          <a:solidFill>
            <a:srgbClr val="4D4D4D"/>
          </a:solidFill>
          <a:latin typeface="+mn-lt"/>
        </a:defRPr>
      </a:lvl3pPr>
      <a:lvl4pPr marL="1076325" indent="0" algn="l" rtl="0" eaLnBrk="1" fontAlgn="base" hangingPunct="1">
        <a:spcBef>
          <a:spcPts val="0"/>
        </a:spcBef>
        <a:spcAft>
          <a:spcPts val="600"/>
        </a:spcAft>
        <a:buNone/>
        <a:defRPr sz="2000">
          <a:solidFill>
            <a:srgbClr val="4D4D4D"/>
          </a:solidFill>
          <a:latin typeface="+mn-lt"/>
        </a:defRPr>
      </a:lvl4pPr>
      <a:lvl5pPr marL="1431925" indent="0" algn="l" rtl="0" eaLnBrk="1" fontAlgn="base" hangingPunct="1">
        <a:spcBef>
          <a:spcPts val="0"/>
        </a:spcBef>
        <a:spcAft>
          <a:spcPts val="600"/>
        </a:spcAft>
        <a:buNone/>
        <a:defRPr sz="2000">
          <a:solidFill>
            <a:srgbClr val="4D4D4D"/>
          </a:solidFill>
          <a:latin typeface="+mn-lt"/>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v.uk/government/publications/exam-system-contingency-plan-england-wales-and-northern-ireland" TargetMode="External"/><Relationship Id="rId2" Type="http://schemas.openxmlformats.org/officeDocument/2006/relationships/hyperlink" Target="https://www.jcq.org.uk/media-centre/jcq-videos" TargetMode="External"/><Relationship Id="rId1" Type="http://schemas.openxmlformats.org/officeDocument/2006/relationships/slideLayout" Target="../slideLayouts/slideLayout14.xml"/><Relationship Id="rId4" Type="http://schemas.openxmlformats.org/officeDocument/2006/relationships/hyperlink" Target="https://assets.publishing.service.gov.uk/government/uploads/system/uploads/attachment_data/file/537144/Postcard_-_Accreditation_Process.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4CDF-123A-D74D-892B-94E98584846E}"/>
              </a:ext>
            </a:extLst>
          </p:cNvPr>
          <p:cNvSpPr>
            <a:spLocks noGrp="1"/>
          </p:cNvSpPr>
          <p:nvPr>
            <p:ph type="title"/>
          </p:nvPr>
        </p:nvSpPr>
        <p:spPr/>
        <p:txBody>
          <a:bodyPr/>
          <a:lstStyle/>
          <a:p>
            <a:r>
              <a:rPr lang="en-US" dirty="0"/>
              <a:t>When things go right:</a:t>
            </a:r>
            <a:br>
              <a:rPr lang="en-US" dirty="0"/>
            </a:br>
            <a:r>
              <a:rPr lang="en-US" dirty="0"/>
              <a:t>A wider perspective of the exams system</a:t>
            </a:r>
            <a:br>
              <a:rPr lang="en-US" dirty="0"/>
            </a:br>
            <a:br>
              <a:rPr lang="en-US" dirty="0"/>
            </a:br>
            <a:endParaRPr lang="en-US" sz="2400" dirty="0"/>
          </a:p>
        </p:txBody>
      </p:sp>
    </p:spTree>
    <p:extLst>
      <p:ext uri="{BB962C8B-B14F-4D97-AF65-F5344CB8AC3E}">
        <p14:creationId xmlns:p14="http://schemas.microsoft.com/office/powerpoint/2010/main" val="4101649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GB" dirty="0"/>
              <a:t>Develop qualifications that meet government policy (curriculum) and our regulatory rules (assessment design)</a:t>
            </a:r>
          </a:p>
          <a:p>
            <a:r>
              <a:rPr lang="en-GB" dirty="0"/>
              <a:t>Deliver high quality exam papers to all centres</a:t>
            </a:r>
          </a:p>
          <a:p>
            <a:r>
              <a:rPr lang="en-GB" dirty="0"/>
              <a:t>Provide reasonable adjustments and special consideration to candidates (where necessary)</a:t>
            </a:r>
          </a:p>
          <a:p>
            <a:r>
              <a:rPr lang="en-GB" dirty="0"/>
              <a:t>Monitor how centres administer examinations</a:t>
            </a:r>
          </a:p>
          <a:p>
            <a:r>
              <a:rPr lang="en-GB" dirty="0"/>
              <a:t>Recruit, train and monitor markers  (capability, quality &amp; capacity)</a:t>
            </a:r>
          </a:p>
          <a:p>
            <a:r>
              <a:rPr lang="en-GB" dirty="0"/>
              <a:t>Set grade boundaries in line with statistical and qualitative evidence</a:t>
            </a:r>
          </a:p>
          <a:p>
            <a:r>
              <a:rPr lang="en-GB" dirty="0"/>
              <a:t>Issue accurate results on time</a:t>
            </a:r>
          </a:p>
          <a:p>
            <a:pPr lvl="1"/>
            <a:r>
              <a:rPr lang="en-GB" dirty="0"/>
              <a:t>Correct any errors</a:t>
            </a:r>
          </a:p>
          <a:p>
            <a:pPr lvl="1"/>
            <a:r>
              <a:rPr lang="en-GB" dirty="0"/>
              <a:t>Operate an appeals service</a:t>
            </a:r>
          </a:p>
          <a:p>
            <a:r>
              <a:rPr lang="en-GB" dirty="0"/>
              <a:t>Investigate malpractice and, where proven, issue proportionate sanctions</a:t>
            </a:r>
          </a:p>
        </p:txBody>
      </p:sp>
      <p:sp>
        <p:nvSpPr>
          <p:cNvPr id="4" name="Title 3"/>
          <p:cNvSpPr>
            <a:spLocks noGrp="1"/>
          </p:cNvSpPr>
          <p:nvPr>
            <p:ph type="title"/>
          </p:nvPr>
        </p:nvSpPr>
        <p:spPr/>
        <p:txBody>
          <a:bodyPr/>
          <a:lstStyle/>
          <a:p>
            <a:r>
              <a:rPr lang="en-GB" dirty="0"/>
              <a:t>Exam Boards’ role</a:t>
            </a:r>
          </a:p>
        </p:txBody>
      </p:sp>
    </p:spTree>
    <p:extLst>
      <p:ext uri="{BB962C8B-B14F-4D97-AF65-F5344CB8AC3E}">
        <p14:creationId xmlns:p14="http://schemas.microsoft.com/office/powerpoint/2010/main" val="1071769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summer series and what it looks like to us</a:t>
            </a:r>
            <a:br>
              <a:rPr lang="en-US" dirty="0"/>
            </a:br>
            <a:endParaRPr lang="en-GB" dirty="0"/>
          </a:p>
        </p:txBody>
      </p:sp>
    </p:spTree>
    <p:extLst>
      <p:ext uri="{BB962C8B-B14F-4D97-AF65-F5344CB8AC3E}">
        <p14:creationId xmlns:p14="http://schemas.microsoft.com/office/powerpoint/2010/main" val="1214632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7482EF-88E0-FD4A-948C-FF2275E8FD98}"/>
              </a:ext>
            </a:extLst>
          </p:cNvPr>
          <p:cNvSpPr>
            <a:spLocks noGrp="1"/>
          </p:cNvSpPr>
          <p:nvPr>
            <p:ph idx="1"/>
          </p:nvPr>
        </p:nvSpPr>
        <p:spPr/>
        <p:txBody>
          <a:bodyPr/>
          <a:lstStyle/>
          <a:p>
            <a:r>
              <a:rPr lang="en-GB" dirty="0"/>
              <a:t>How we see the summer series play out</a:t>
            </a:r>
          </a:p>
          <a:p>
            <a:pPr lvl="1"/>
            <a:r>
              <a:rPr lang="en-GB" dirty="0"/>
              <a:t>Notifications</a:t>
            </a:r>
          </a:p>
          <a:p>
            <a:pPr lvl="1"/>
            <a:r>
              <a:rPr lang="en-GB" dirty="0"/>
              <a:t>Social media monitoring </a:t>
            </a:r>
          </a:p>
          <a:p>
            <a:pPr lvl="1"/>
            <a:r>
              <a:rPr lang="en-GB" dirty="0" err="1"/>
              <a:t>Whistleblowers</a:t>
            </a:r>
            <a:endParaRPr lang="en-GB" dirty="0"/>
          </a:p>
          <a:p>
            <a:pPr lvl="1"/>
            <a:r>
              <a:rPr lang="en-GB" dirty="0"/>
              <a:t>Complaints</a:t>
            </a:r>
          </a:p>
          <a:p>
            <a:r>
              <a:rPr lang="en-GB" dirty="0"/>
              <a:t>When we might get involved</a:t>
            </a:r>
          </a:p>
          <a:p>
            <a:pPr lvl="1"/>
            <a:r>
              <a:rPr lang="en-GB" dirty="0"/>
              <a:t>Monitoring</a:t>
            </a:r>
          </a:p>
          <a:p>
            <a:pPr lvl="1"/>
            <a:r>
              <a:rPr lang="en-GB" dirty="0"/>
              <a:t>Intervention strategy</a:t>
            </a:r>
          </a:p>
          <a:p>
            <a:pPr lvl="1"/>
            <a:r>
              <a:rPr lang="en-GB" dirty="0"/>
              <a:t>Follow up </a:t>
            </a:r>
          </a:p>
          <a:p>
            <a:pPr lvl="1"/>
            <a:r>
              <a:rPr lang="en-GB" dirty="0"/>
              <a:t>Prevention</a:t>
            </a:r>
          </a:p>
        </p:txBody>
      </p:sp>
      <p:sp>
        <p:nvSpPr>
          <p:cNvPr id="2" name="Title 1">
            <a:extLst>
              <a:ext uri="{FF2B5EF4-FFF2-40B4-BE49-F238E27FC236}">
                <a16:creationId xmlns:a16="http://schemas.microsoft.com/office/drawing/2014/main" id="{752FEE0B-39C5-DD4B-811C-0A5A75E1F53C}"/>
              </a:ext>
            </a:extLst>
          </p:cNvPr>
          <p:cNvSpPr>
            <a:spLocks noGrp="1"/>
          </p:cNvSpPr>
          <p:nvPr>
            <p:ph type="title"/>
          </p:nvPr>
        </p:nvSpPr>
        <p:spPr/>
        <p:txBody>
          <a:bodyPr/>
          <a:lstStyle/>
          <a:p>
            <a:r>
              <a:rPr lang="en-GB" dirty="0"/>
              <a:t>Summer series</a:t>
            </a:r>
          </a:p>
        </p:txBody>
      </p:sp>
    </p:spTree>
    <p:extLst>
      <p:ext uri="{BB962C8B-B14F-4D97-AF65-F5344CB8AC3E}">
        <p14:creationId xmlns:p14="http://schemas.microsoft.com/office/powerpoint/2010/main" val="845299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opportunities for things to go wrong</a:t>
            </a:r>
            <a:endParaRPr lang="en-GB" dirty="0"/>
          </a:p>
        </p:txBody>
      </p:sp>
    </p:spTree>
    <p:extLst>
      <p:ext uri="{BB962C8B-B14F-4D97-AF65-F5344CB8AC3E}">
        <p14:creationId xmlns:p14="http://schemas.microsoft.com/office/powerpoint/2010/main" val="101696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 following are based on real issues we have seen over the last few summers.</a:t>
            </a:r>
          </a:p>
          <a:p>
            <a:r>
              <a:rPr lang="en-GB" dirty="0"/>
              <a:t>We know that you take these issues seriously and serious issues are relatively few in number.</a:t>
            </a:r>
          </a:p>
          <a:p>
            <a:r>
              <a:rPr lang="en-GB" dirty="0"/>
              <a:t>However, the themes we’ve highlighted reflect the key trends we’ve seen and not isolated examples.</a:t>
            </a:r>
          </a:p>
          <a:p>
            <a:r>
              <a:rPr lang="en-GB" dirty="0"/>
              <a:t>For those of you who have not seen these issues, they might highlight what can happen and illustrate what lies behind some of the rules.</a:t>
            </a:r>
          </a:p>
        </p:txBody>
      </p:sp>
      <p:sp>
        <p:nvSpPr>
          <p:cNvPr id="3" name="Title 2"/>
          <p:cNvSpPr>
            <a:spLocks noGrp="1"/>
          </p:cNvSpPr>
          <p:nvPr>
            <p:ph type="title"/>
          </p:nvPr>
        </p:nvSpPr>
        <p:spPr/>
        <p:txBody>
          <a:bodyPr/>
          <a:lstStyle/>
          <a:p>
            <a:r>
              <a:rPr lang="en-GB" dirty="0"/>
              <a:t>Introduction</a:t>
            </a:r>
          </a:p>
        </p:txBody>
      </p:sp>
    </p:spTree>
    <p:extLst>
      <p:ext uri="{BB962C8B-B14F-4D97-AF65-F5344CB8AC3E}">
        <p14:creationId xmlns:p14="http://schemas.microsoft.com/office/powerpoint/2010/main" val="2496440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Encourage subject staff to ensure that entries are made on time</a:t>
            </a:r>
          </a:p>
          <a:p>
            <a:r>
              <a:rPr lang="en-US" dirty="0"/>
              <a:t>Encourage them to be realistic about their entries (</a:t>
            </a:r>
            <a:r>
              <a:rPr lang="en-US" dirty="0" err="1"/>
              <a:t>eg</a:t>
            </a:r>
            <a:r>
              <a:rPr lang="en-US" dirty="0"/>
              <a:t> tiers)</a:t>
            </a:r>
          </a:p>
          <a:p>
            <a:r>
              <a:rPr lang="en-US" dirty="0"/>
              <a:t>Encourage subject staff not to change entries late in process (tiers/options etc)</a:t>
            </a:r>
          </a:p>
          <a:p>
            <a:pPr marL="0" indent="0">
              <a:buNone/>
            </a:pPr>
            <a:endParaRPr lang="en-US" dirty="0"/>
          </a:p>
          <a:p>
            <a:pPr marL="0" indent="0">
              <a:buNone/>
            </a:pPr>
            <a:r>
              <a:rPr lang="en-US" b="1" dirty="0"/>
              <a:t>Example:</a:t>
            </a:r>
          </a:p>
          <a:p>
            <a:pPr marL="0" indent="0">
              <a:buNone/>
            </a:pPr>
            <a:r>
              <a:rPr lang="en-US" dirty="0"/>
              <a:t>Some </a:t>
            </a:r>
            <a:r>
              <a:rPr lang="en-US" dirty="0" err="1"/>
              <a:t>centres</a:t>
            </a:r>
            <a:r>
              <a:rPr lang="en-US" dirty="0"/>
              <a:t> made a number of late changes to their combined science entries </a:t>
            </a:r>
          </a:p>
          <a:p>
            <a:pPr marL="0" indent="0">
              <a:buNone/>
            </a:pPr>
            <a:r>
              <a:rPr lang="en-US" dirty="0"/>
              <a:t>A number of small packs (5 papers) for all three papers were sent in a separate dispatch to those </a:t>
            </a:r>
            <a:r>
              <a:rPr lang="en-US" dirty="0" err="1"/>
              <a:t>centres</a:t>
            </a:r>
            <a:endParaRPr lang="en-US" dirty="0"/>
          </a:p>
          <a:p>
            <a:pPr marL="0" indent="0">
              <a:buNone/>
            </a:pPr>
            <a:r>
              <a:rPr lang="en-US" dirty="0"/>
              <a:t>These were sometimes misfiled and/or incorrectly opened</a:t>
            </a:r>
          </a:p>
          <a:p>
            <a:endParaRPr lang="en-GB" dirty="0"/>
          </a:p>
        </p:txBody>
      </p:sp>
      <p:sp>
        <p:nvSpPr>
          <p:cNvPr id="6" name="Title 5"/>
          <p:cNvSpPr>
            <a:spLocks noGrp="1"/>
          </p:cNvSpPr>
          <p:nvPr>
            <p:ph type="title"/>
          </p:nvPr>
        </p:nvSpPr>
        <p:spPr/>
        <p:txBody>
          <a:bodyPr/>
          <a:lstStyle/>
          <a:p>
            <a:r>
              <a:rPr lang="en-US" dirty="0"/>
              <a:t>Making entries</a:t>
            </a:r>
          </a:p>
        </p:txBody>
      </p:sp>
    </p:spTree>
    <p:extLst>
      <p:ext uri="{BB962C8B-B14F-4D97-AF65-F5344CB8AC3E}">
        <p14:creationId xmlns:p14="http://schemas.microsoft.com/office/powerpoint/2010/main" val="2180946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easonable adjust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240" y="3122310"/>
            <a:ext cx="3807552" cy="318988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GB" dirty="0"/>
              <a:t>Liaise with your SENCO who has responsibility in this area</a:t>
            </a:r>
          </a:p>
          <a:p>
            <a:r>
              <a:rPr lang="en-GB" dirty="0"/>
              <a:t>Ensure an AA is only sought where it is necessary and where it directly addresses a student’s issue</a:t>
            </a:r>
          </a:p>
          <a:p>
            <a:r>
              <a:rPr lang="en-GB" dirty="0"/>
              <a:t>Ensure you are only using separate rooms where it is necessary to do so.</a:t>
            </a:r>
          </a:p>
          <a:p>
            <a:r>
              <a:rPr lang="en-GB" dirty="0"/>
              <a:t>We’d like to know what are the factors you consider when deciding if to use an additional room? And we have a poll on this issue.</a:t>
            </a:r>
          </a:p>
          <a:p>
            <a:pPr marL="0" indent="0">
              <a:buNone/>
            </a:pPr>
            <a:r>
              <a:rPr lang="en-GB" b="1" dirty="0"/>
              <a:t>Example:</a:t>
            </a:r>
          </a:p>
          <a:p>
            <a:pPr marL="0" indent="0">
              <a:buNone/>
            </a:pPr>
            <a:r>
              <a:rPr lang="en-GB" dirty="0"/>
              <a:t>Small number of students in a separate room </a:t>
            </a:r>
          </a:p>
          <a:p>
            <a:pPr marL="0" indent="0">
              <a:buNone/>
            </a:pPr>
            <a:r>
              <a:rPr lang="en-GB" dirty="0"/>
              <a:t>Only one person there to open question paper pack</a:t>
            </a:r>
          </a:p>
          <a:p>
            <a:pPr marL="0" indent="0">
              <a:buNone/>
            </a:pPr>
            <a:r>
              <a:rPr lang="en-GB" dirty="0"/>
              <a:t>Incorrect paper handed out, taken away &amp; replaced </a:t>
            </a:r>
          </a:p>
          <a:p>
            <a:pPr marL="0" indent="0">
              <a:buNone/>
            </a:pPr>
            <a:r>
              <a:rPr lang="en-GB" dirty="0"/>
              <a:t>with correct paper</a:t>
            </a:r>
          </a:p>
          <a:p>
            <a:pPr marL="0" indent="0">
              <a:buNone/>
            </a:pPr>
            <a:r>
              <a:rPr lang="en-GB" dirty="0"/>
              <a:t>Students only assessed on a % of the assessments</a:t>
            </a:r>
          </a:p>
          <a:p>
            <a:pPr marL="0" indent="0">
              <a:buNone/>
            </a:pPr>
            <a:endParaRPr lang="en-GB" dirty="0"/>
          </a:p>
          <a:p>
            <a:pPr marL="0" indent="0">
              <a:buNone/>
            </a:pPr>
            <a:endParaRPr lang="en-GB" dirty="0"/>
          </a:p>
          <a:p>
            <a:endParaRPr lang="en-GB" dirty="0"/>
          </a:p>
        </p:txBody>
      </p:sp>
      <p:sp>
        <p:nvSpPr>
          <p:cNvPr id="3" name="Title 2"/>
          <p:cNvSpPr>
            <a:spLocks noGrp="1"/>
          </p:cNvSpPr>
          <p:nvPr>
            <p:ph type="title"/>
          </p:nvPr>
        </p:nvSpPr>
        <p:spPr/>
        <p:txBody>
          <a:bodyPr/>
          <a:lstStyle/>
          <a:p>
            <a:r>
              <a:rPr lang="en-GB" dirty="0"/>
              <a:t>Access arrangements</a:t>
            </a:r>
          </a:p>
        </p:txBody>
      </p:sp>
    </p:spTree>
    <p:extLst>
      <p:ext uri="{BB962C8B-B14F-4D97-AF65-F5344CB8AC3E}">
        <p14:creationId xmlns:p14="http://schemas.microsoft.com/office/powerpoint/2010/main" val="3131753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Make sure you have back up arrangements </a:t>
            </a:r>
          </a:p>
          <a:p>
            <a:pPr marL="0" indent="0">
              <a:buNone/>
            </a:pPr>
            <a:r>
              <a:rPr lang="en-GB" dirty="0"/>
              <a:t>	should the centre become inaccessible</a:t>
            </a:r>
          </a:p>
          <a:p>
            <a:r>
              <a:rPr lang="en-GB" dirty="0"/>
              <a:t> Identify who would step in if you were ill</a:t>
            </a:r>
          </a:p>
          <a:p>
            <a:r>
              <a:rPr lang="en-GB" dirty="0"/>
              <a:t>Ensure that there are clear instructions for </a:t>
            </a:r>
          </a:p>
          <a:p>
            <a:pPr marL="0" indent="0">
              <a:buNone/>
            </a:pPr>
            <a:r>
              <a:rPr lang="en-GB" dirty="0"/>
              <a:t>	anyone who might have to step in.</a:t>
            </a:r>
          </a:p>
          <a:p>
            <a:pPr marL="0" indent="0">
              <a:buNone/>
            </a:pPr>
            <a:r>
              <a:rPr lang="en-GB" b="1" dirty="0"/>
              <a:t>Example:</a:t>
            </a:r>
          </a:p>
          <a:p>
            <a:pPr marL="0" indent="0">
              <a:buNone/>
            </a:pPr>
            <a:r>
              <a:rPr lang="en-GB" dirty="0"/>
              <a:t>EO went off sick. Instruction to ‘stand-in’ to ‘check papers’ and file.</a:t>
            </a:r>
          </a:p>
          <a:p>
            <a:pPr marL="0" indent="0">
              <a:buNone/>
            </a:pPr>
            <a:r>
              <a:rPr lang="en-GB" dirty="0"/>
              <a:t>Stand-in opened every pack, looked through them to check correct and filed all papers in date order.</a:t>
            </a:r>
          </a:p>
          <a:p>
            <a:pPr marL="0" indent="0">
              <a:buNone/>
            </a:pPr>
            <a:r>
              <a:rPr lang="en-GB" dirty="0"/>
              <a:t>EO returned, identified that security compromised and had to escalate.</a:t>
            </a:r>
          </a:p>
          <a:p>
            <a:pPr marL="0" indent="0">
              <a:buNone/>
            </a:pPr>
            <a:r>
              <a:rPr lang="en-GB" dirty="0"/>
              <a:t>No breach resulted but centre warned about protocol.</a:t>
            </a:r>
          </a:p>
        </p:txBody>
      </p:sp>
      <p:sp>
        <p:nvSpPr>
          <p:cNvPr id="3" name="Title 2"/>
          <p:cNvSpPr>
            <a:spLocks noGrp="1"/>
          </p:cNvSpPr>
          <p:nvPr>
            <p:ph type="title"/>
          </p:nvPr>
        </p:nvSpPr>
        <p:spPr/>
        <p:txBody>
          <a:bodyPr/>
          <a:lstStyle/>
          <a:p>
            <a:r>
              <a:rPr lang="en-US" dirty="0"/>
              <a:t>Contingency planning</a:t>
            </a:r>
            <a:br>
              <a:rPr lang="en-US" dirty="0"/>
            </a:br>
            <a:endParaRPr lang="en-GB" dirty="0"/>
          </a:p>
        </p:txBody>
      </p:sp>
      <p:pic>
        <p:nvPicPr>
          <p:cNvPr id="2050" name="Picture 2" descr="Image result for continge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034" y="188640"/>
            <a:ext cx="5402710" cy="3600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252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Check deliveries and query any apparent inconsistencies</a:t>
            </a:r>
          </a:p>
          <a:p>
            <a:r>
              <a:rPr lang="en-GB" dirty="0"/>
              <a:t>Do NOT open the packages</a:t>
            </a:r>
          </a:p>
          <a:p>
            <a:r>
              <a:rPr lang="en-GB" dirty="0"/>
              <a:t>Store packages securely</a:t>
            </a:r>
          </a:p>
          <a:p>
            <a:r>
              <a:rPr lang="en-GB" dirty="0"/>
              <a:t>Ensure there are TWO people to open packages for each room</a:t>
            </a:r>
          </a:p>
          <a:p>
            <a:pPr lvl="1"/>
            <a:r>
              <a:rPr lang="en-GB" dirty="0"/>
              <a:t>Do you evidence that they have opened the correct package?</a:t>
            </a:r>
          </a:p>
          <a:p>
            <a:pPr marL="323850" lvl="1" indent="0">
              <a:buNone/>
            </a:pPr>
            <a:endParaRPr lang="en-GB" dirty="0"/>
          </a:p>
          <a:p>
            <a:pPr marL="0" lvl="1" indent="0">
              <a:buNone/>
            </a:pPr>
            <a:r>
              <a:rPr lang="en-GB" b="1" dirty="0"/>
              <a:t>Example:</a:t>
            </a:r>
          </a:p>
          <a:p>
            <a:pPr marL="0" lvl="1" indent="0">
              <a:buNone/>
            </a:pPr>
            <a:r>
              <a:rPr lang="en-GB" dirty="0"/>
              <a:t>A centre identified that a number of packages had either AM/PM on front cover for same exam</a:t>
            </a:r>
          </a:p>
          <a:p>
            <a:pPr marL="0" lvl="1" indent="0">
              <a:buNone/>
            </a:pPr>
            <a:r>
              <a:rPr lang="en-GB" dirty="0"/>
              <a:t>They checked with AO and were able to identify that some packages had been incorrectly labelled</a:t>
            </a:r>
          </a:p>
          <a:p>
            <a:pPr marL="0" lvl="1" indent="0">
              <a:buNone/>
            </a:pPr>
            <a:r>
              <a:rPr lang="en-GB" dirty="0"/>
              <a:t>By checking early, prevented incorrect paper potentially being handed out</a:t>
            </a:r>
          </a:p>
          <a:p>
            <a:pPr marL="0" lvl="1" indent="0">
              <a:buNone/>
            </a:pPr>
            <a:endParaRPr lang="en-GB" dirty="0"/>
          </a:p>
          <a:p>
            <a:endParaRPr lang="en-GB" dirty="0"/>
          </a:p>
        </p:txBody>
      </p:sp>
      <p:sp>
        <p:nvSpPr>
          <p:cNvPr id="3" name="Title 2"/>
          <p:cNvSpPr>
            <a:spLocks noGrp="1"/>
          </p:cNvSpPr>
          <p:nvPr>
            <p:ph type="title"/>
          </p:nvPr>
        </p:nvSpPr>
        <p:spPr/>
        <p:txBody>
          <a:bodyPr/>
          <a:lstStyle/>
          <a:p>
            <a:r>
              <a:rPr lang="en-US" dirty="0"/>
              <a:t>Paper security</a:t>
            </a:r>
            <a:br>
              <a:rPr lang="en-US" dirty="0"/>
            </a:br>
            <a:endParaRPr lang="en-GB" dirty="0"/>
          </a:p>
        </p:txBody>
      </p:sp>
      <p:pic>
        <p:nvPicPr>
          <p:cNvPr id="4" name="Picture 3"/>
          <p:cNvPicPr>
            <a:picLocks noChangeAspect="1"/>
          </p:cNvPicPr>
          <p:nvPr/>
        </p:nvPicPr>
        <p:blipFill>
          <a:blip r:embed="rId2"/>
          <a:stretch>
            <a:fillRect/>
          </a:stretch>
        </p:blipFill>
        <p:spPr>
          <a:xfrm>
            <a:off x="9553575" y="188640"/>
            <a:ext cx="2638425" cy="2200275"/>
          </a:xfrm>
          <a:prstGeom prst="rect">
            <a:avLst/>
          </a:prstGeom>
        </p:spPr>
      </p:pic>
    </p:spTree>
    <p:extLst>
      <p:ext uri="{BB962C8B-B14F-4D97-AF65-F5344CB8AC3E}">
        <p14:creationId xmlns:p14="http://schemas.microsoft.com/office/powerpoint/2010/main" val="1086306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Early access of grade boundary information is given to centres as part of the embargo on results. Release of this information is a serious issue.</a:t>
            </a:r>
          </a:p>
          <a:p>
            <a:r>
              <a:rPr lang="en-GB" dirty="0"/>
              <a:t>We’ve seen instances where students have gained access to results early – by logging into poorly controlled centre systems. This too is a matter of concern.</a:t>
            </a:r>
          </a:p>
          <a:p>
            <a:endParaRPr lang="en-GB" dirty="0"/>
          </a:p>
          <a:p>
            <a:r>
              <a:rPr lang="en-GB" dirty="0"/>
              <a:t>Presentation of results: we know that there have been issues with the way some results information (e.g. GCSE combined science grades) was presented to students and how accessible some of you find more granular information on students’ results to be. Exam boards are considering these issues ahead of next summer.</a:t>
            </a:r>
          </a:p>
        </p:txBody>
      </p:sp>
      <p:sp>
        <p:nvSpPr>
          <p:cNvPr id="3" name="Title 2"/>
          <p:cNvSpPr>
            <a:spLocks noGrp="1"/>
          </p:cNvSpPr>
          <p:nvPr>
            <p:ph type="title"/>
          </p:nvPr>
        </p:nvSpPr>
        <p:spPr/>
        <p:txBody>
          <a:bodyPr/>
          <a:lstStyle/>
          <a:p>
            <a:r>
              <a:rPr lang="en-GB" dirty="0"/>
              <a:t>Security and presentation of results</a:t>
            </a:r>
          </a:p>
        </p:txBody>
      </p:sp>
    </p:spTree>
    <p:extLst>
      <p:ext uri="{BB962C8B-B14F-4D97-AF65-F5344CB8AC3E}">
        <p14:creationId xmlns:p14="http://schemas.microsoft.com/office/powerpoint/2010/main" val="302245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9F685E-995F-1D4C-A5E9-97BF70C98588}"/>
              </a:ext>
            </a:extLst>
          </p:cNvPr>
          <p:cNvSpPr>
            <a:spLocks noGrp="1"/>
          </p:cNvSpPr>
          <p:nvPr>
            <p:ph idx="1"/>
          </p:nvPr>
        </p:nvSpPr>
        <p:spPr>
          <a:prstGeom prst="rect">
            <a:avLst/>
          </a:prstGeom>
        </p:spPr>
        <p:txBody>
          <a:bodyPr/>
          <a:lstStyle/>
          <a:p>
            <a:r>
              <a:rPr lang="en-US" dirty="0"/>
              <a:t>Part of a series of engagements with exam officers</a:t>
            </a:r>
          </a:p>
          <a:p>
            <a:r>
              <a:rPr lang="en-US" dirty="0"/>
              <a:t>Informed by what you told us</a:t>
            </a:r>
          </a:p>
          <a:p>
            <a:r>
              <a:rPr lang="en-US" dirty="0"/>
              <a:t>Topics:</a:t>
            </a:r>
          </a:p>
          <a:p>
            <a:pPr lvl="1"/>
            <a:r>
              <a:rPr lang="en-US" dirty="0"/>
              <a:t>The wider exam system, who does what and what we know about your role</a:t>
            </a:r>
          </a:p>
          <a:p>
            <a:pPr lvl="1"/>
            <a:r>
              <a:rPr lang="en-US" dirty="0"/>
              <a:t>The summer series and what it looks like to us</a:t>
            </a:r>
          </a:p>
          <a:p>
            <a:pPr lvl="1"/>
            <a:r>
              <a:rPr lang="en-US" dirty="0"/>
              <a:t>Reducing opportunities for things to go wrong</a:t>
            </a:r>
          </a:p>
          <a:p>
            <a:pPr lvl="1"/>
            <a:r>
              <a:rPr lang="en-US" dirty="0"/>
              <a:t>What to do if/when things go wrong</a:t>
            </a:r>
          </a:p>
          <a:p>
            <a:pPr lvl="1"/>
            <a:r>
              <a:rPr lang="en-GB" dirty="0"/>
              <a:t>Short break to reflect and capture questions and issues – but ask them as they occur</a:t>
            </a:r>
          </a:p>
          <a:p>
            <a:r>
              <a:rPr lang="en-US" dirty="0"/>
              <a:t>Questions and feedback – and we’ll launch a number of polls as we go through</a:t>
            </a:r>
          </a:p>
          <a:p>
            <a:endParaRPr lang="en-US" dirty="0"/>
          </a:p>
        </p:txBody>
      </p:sp>
      <p:sp>
        <p:nvSpPr>
          <p:cNvPr id="3" name="Title 2">
            <a:extLst>
              <a:ext uri="{FF2B5EF4-FFF2-40B4-BE49-F238E27FC236}">
                <a16:creationId xmlns:a16="http://schemas.microsoft.com/office/drawing/2014/main" id="{3D404FEB-8A61-064C-B2D0-6AEB12114091}"/>
              </a:ext>
            </a:extLst>
          </p:cNvPr>
          <p:cNvSpPr>
            <a:spLocks noGrp="1"/>
          </p:cNvSpPr>
          <p:nvPr>
            <p:ph type="title"/>
          </p:nvPr>
        </p:nvSpPr>
        <p:spPr/>
        <p:txBody>
          <a:bodyPr/>
          <a:lstStyle/>
          <a:p>
            <a:r>
              <a:rPr lang="en-US"/>
              <a:t>Today’s webinar</a:t>
            </a:r>
          </a:p>
        </p:txBody>
      </p:sp>
    </p:spTree>
    <p:extLst>
      <p:ext uri="{BB962C8B-B14F-4D97-AF65-F5344CB8AC3E}">
        <p14:creationId xmlns:p14="http://schemas.microsoft.com/office/powerpoint/2010/main" val="415382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C4F3C6-1EAE-4D45-80E7-9D66C14592A7}"/>
              </a:ext>
            </a:extLst>
          </p:cNvPr>
          <p:cNvSpPr>
            <a:spLocks noGrp="1"/>
          </p:cNvSpPr>
          <p:nvPr>
            <p:ph idx="1"/>
          </p:nvPr>
        </p:nvSpPr>
        <p:spPr>
          <a:xfrm>
            <a:off x="622300" y="836712"/>
            <a:ext cx="10972800" cy="5472608"/>
          </a:xfrm>
        </p:spPr>
        <p:txBody>
          <a:bodyPr/>
          <a:lstStyle/>
          <a:p>
            <a:pPr marL="0" indent="0">
              <a:buNone/>
            </a:pPr>
            <a:r>
              <a:rPr lang="en-GB" dirty="0">
                <a:solidFill>
                  <a:schemeClr val="tx1"/>
                </a:solidFill>
              </a:rPr>
              <a:t>Mobile phones are one area where we know centres face </a:t>
            </a:r>
          </a:p>
          <a:p>
            <a:pPr marL="0" indent="0">
              <a:buNone/>
            </a:pPr>
            <a:r>
              <a:rPr lang="en-GB" dirty="0">
                <a:solidFill>
                  <a:schemeClr val="tx1"/>
                </a:solidFill>
              </a:rPr>
              <a:t>difficulties.</a:t>
            </a:r>
          </a:p>
          <a:p>
            <a:pPr marL="0" indent="0">
              <a:buNone/>
            </a:pPr>
            <a:r>
              <a:rPr lang="en-GB" dirty="0">
                <a:solidFill>
                  <a:schemeClr val="tx1"/>
                </a:solidFill>
              </a:rPr>
              <a:t>Have any centres found an innovative way of dealing with this</a:t>
            </a:r>
            <a:r>
              <a:rPr lang="en-GB" dirty="0"/>
              <a:t>?</a:t>
            </a:r>
          </a:p>
          <a:p>
            <a:endParaRPr lang="en-US" dirty="0">
              <a:solidFill>
                <a:schemeClr val="tx1"/>
              </a:solidFill>
            </a:endParaRPr>
          </a:p>
          <a:p>
            <a:r>
              <a:rPr lang="en-US" dirty="0">
                <a:solidFill>
                  <a:schemeClr val="tx1"/>
                </a:solidFill>
              </a:rPr>
              <a:t>We commissioned behavioral research which found that:</a:t>
            </a:r>
          </a:p>
          <a:p>
            <a:pPr lvl="1"/>
            <a:r>
              <a:rPr lang="en-US" dirty="0">
                <a:solidFill>
                  <a:schemeClr val="tx1"/>
                </a:solidFill>
              </a:rPr>
              <a:t>S</a:t>
            </a:r>
            <a:r>
              <a:rPr lang="en-GB" dirty="0" err="1">
                <a:solidFill>
                  <a:schemeClr val="tx1"/>
                </a:solidFill>
              </a:rPr>
              <a:t>tudent</a:t>
            </a:r>
            <a:r>
              <a:rPr lang="en-GB" dirty="0">
                <a:solidFill>
                  <a:schemeClr val="tx1"/>
                </a:solidFill>
              </a:rPr>
              <a:t> attitudes and attachment to their phones is entrenched</a:t>
            </a:r>
          </a:p>
          <a:p>
            <a:pPr lvl="1"/>
            <a:r>
              <a:rPr lang="en-GB" dirty="0">
                <a:solidFill>
                  <a:schemeClr val="tx1"/>
                </a:solidFill>
              </a:rPr>
              <a:t>Most precious, and expensive, item they own</a:t>
            </a:r>
          </a:p>
          <a:p>
            <a:pPr lvl="1"/>
            <a:r>
              <a:rPr lang="en-GB" dirty="0">
                <a:solidFill>
                  <a:schemeClr val="tx1"/>
                </a:solidFill>
              </a:rPr>
              <a:t>Keeping their phone is unlikely to be ‘accidental’ (but nor is it in order to cheat)</a:t>
            </a:r>
          </a:p>
          <a:p>
            <a:pPr lvl="1"/>
            <a:endParaRPr lang="en-GB" dirty="0">
              <a:solidFill>
                <a:schemeClr val="tx1"/>
              </a:solidFill>
            </a:endParaRPr>
          </a:p>
          <a:p>
            <a:r>
              <a:rPr lang="en-GB" dirty="0">
                <a:solidFill>
                  <a:schemeClr val="tx1"/>
                </a:solidFill>
              </a:rPr>
              <a:t>The most successful school/college policies appear to be the ones that recognise the significant value of mobiles to students</a:t>
            </a:r>
          </a:p>
          <a:p>
            <a:pPr marL="0" indent="0">
              <a:buNone/>
            </a:pPr>
            <a:endParaRPr lang="en-GB" dirty="0"/>
          </a:p>
        </p:txBody>
      </p:sp>
      <p:sp>
        <p:nvSpPr>
          <p:cNvPr id="3" name="Title 2">
            <a:extLst>
              <a:ext uri="{FF2B5EF4-FFF2-40B4-BE49-F238E27FC236}">
                <a16:creationId xmlns:a16="http://schemas.microsoft.com/office/drawing/2014/main" id="{E603A3E3-7703-604E-8C32-6F1A69252888}"/>
              </a:ext>
            </a:extLst>
          </p:cNvPr>
          <p:cNvSpPr>
            <a:spLocks noGrp="1"/>
          </p:cNvSpPr>
          <p:nvPr>
            <p:ph type="title"/>
          </p:nvPr>
        </p:nvSpPr>
        <p:spPr/>
        <p:txBody>
          <a:bodyPr/>
          <a:lstStyle/>
          <a:p>
            <a:r>
              <a:rPr lang="en-US" dirty="0"/>
              <a:t>A note on mobile phones</a:t>
            </a:r>
          </a:p>
        </p:txBody>
      </p:sp>
      <p:pic>
        <p:nvPicPr>
          <p:cNvPr id="11" name="Picture 10">
            <a:extLst>
              <a:ext uri="{FF2B5EF4-FFF2-40B4-BE49-F238E27FC236}">
                <a16:creationId xmlns:a16="http://schemas.microsoft.com/office/drawing/2014/main" id="{88625AE6-3CF0-954A-B58D-4990DCBCB0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4739" y="116632"/>
            <a:ext cx="3113410" cy="2852936"/>
          </a:xfrm>
          <a:prstGeom prst="rect">
            <a:avLst/>
          </a:prstGeom>
        </p:spPr>
      </p:pic>
    </p:spTree>
    <p:extLst>
      <p:ext uri="{BB962C8B-B14F-4D97-AF65-F5344CB8AC3E}">
        <p14:creationId xmlns:p14="http://schemas.microsoft.com/office/powerpoint/2010/main" val="3415893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AF002E-2FB2-6E46-9B2C-7DED35204CE9}"/>
              </a:ext>
            </a:extLst>
          </p:cNvPr>
          <p:cNvSpPr>
            <a:spLocks noGrp="1"/>
          </p:cNvSpPr>
          <p:nvPr>
            <p:ph idx="1"/>
          </p:nvPr>
        </p:nvSpPr>
        <p:spPr>
          <a:xfrm>
            <a:off x="622300" y="1484784"/>
            <a:ext cx="10972800" cy="4824536"/>
          </a:xfrm>
        </p:spPr>
        <p:txBody>
          <a:bodyPr/>
          <a:lstStyle/>
          <a:p>
            <a:r>
              <a:rPr lang="en-US" dirty="0"/>
              <a:t>This tallies with many comments you made in our survey:</a:t>
            </a:r>
          </a:p>
          <a:p>
            <a:pPr lvl="1"/>
            <a:r>
              <a:rPr lang="en-GB" dirty="0"/>
              <a:t>“The problem is that they use their mobiles differently from the people making the rules and thus, there is a 'mentality gulf’.”</a:t>
            </a:r>
          </a:p>
          <a:p>
            <a:pPr lvl="1"/>
            <a:r>
              <a:rPr lang="en-GB" dirty="0"/>
              <a:t>“Becoming more difficult to be certain no one has a phone. Students don't think they will get caught.”</a:t>
            </a:r>
          </a:p>
          <a:p>
            <a:pPr lvl="1"/>
            <a:r>
              <a:rPr lang="en-GB" dirty="0"/>
              <a:t>“It is so hard to police as we can't physically search the learners.”</a:t>
            </a:r>
          </a:p>
          <a:p>
            <a:pPr lvl="1"/>
            <a:r>
              <a:rPr lang="en-GB" dirty="0"/>
              <a:t>“It should be a requirement that detectors are used now as it is getting out of hand”</a:t>
            </a:r>
          </a:p>
          <a:p>
            <a:pPr lvl="1"/>
            <a:endParaRPr lang="en-GB" dirty="0"/>
          </a:p>
          <a:p>
            <a:r>
              <a:rPr lang="en-GB" dirty="0"/>
              <a:t>Have you identified any top tips for getting students to hand over their mobile phone?</a:t>
            </a:r>
          </a:p>
          <a:p>
            <a:endParaRPr lang="en-GB" dirty="0"/>
          </a:p>
        </p:txBody>
      </p:sp>
      <p:sp>
        <p:nvSpPr>
          <p:cNvPr id="3" name="Title 2">
            <a:extLst>
              <a:ext uri="{FF2B5EF4-FFF2-40B4-BE49-F238E27FC236}">
                <a16:creationId xmlns:a16="http://schemas.microsoft.com/office/drawing/2014/main" id="{3E580073-CDEE-C444-AED3-0E9533E023E3}"/>
              </a:ext>
            </a:extLst>
          </p:cNvPr>
          <p:cNvSpPr>
            <a:spLocks noGrp="1"/>
          </p:cNvSpPr>
          <p:nvPr>
            <p:ph type="title"/>
          </p:nvPr>
        </p:nvSpPr>
        <p:spPr/>
        <p:txBody>
          <a:bodyPr/>
          <a:lstStyle/>
          <a:p>
            <a:r>
              <a:rPr lang="en-US" dirty="0"/>
              <a:t>A note on mobile phones</a:t>
            </a:r>
          </a:p>
        </p:txBody>
      </p:sp>
    </p:spTree>
    <p:extLst>
      <p:ext uri="{BB962C8B-B14F-4D97-AF65-F5344CB8AC3E}">
        <p14:creationId xmlns:p14="http://schemas.microsoft.com/office/powerpoint/2010/main" val="909266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if/when things go wrong</a:t>
            </a:r>
            <a:br>
              <a:rPr lang="en-US" dirty="0"/>
            </a:br>
            <a:endParaRPr lang="en-GB" dirty="0"/>
          </a:p>
        </p:txBody>
      </p:sp>
    </p:spTree>
    <p:extLst>
      <p:ext uri="{BB962C8B-B14F-4D97-AF65-F5344CB8AC3E}">
        <p14:creationId xmlns:p14="http://schemas.microsoft.com/office/powerpoint/2010/main" val="4174072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Prevention better than cure</a:t>
            </a:r>
          </a:p>
        </p:txBody>
      </p:sp>
      <p:sp>
        <p:nvSpPr>
          <p:cNvPr id="4" name="Content Placeholder 3"/>
          <p:cNvSpPr>
            <a:spLocks noGrp="1"/>
          </p:cNvSpPr>
          <p:nvPr>
            <p:ph idx="1"/>
          </p:nvPr>
        </p:nvSpPr>
        <p:spPr>
          <a:xfrm>
            <a:off x="622300" y="1484784"/>
            <a:ext cx="10972800" cy="4320480"/>
          </a:xfrm>
        </p:spPr>
        <p:txBody>
          <a:bodyPr/>
          <a:lstStyle/>
          <a:p>
            <a:r>
              <a:rPr lang="en-GB" dirty="0"/>
              <a:t>Obviously priority should be given to preventing occurrences</a:t>
            </a:r>
          </a:p>
          <a:p>
            <a:pPr lvl="1"/>
            <a:r>
              <a:rPr lang="en-GB" dirty="0"/>
              <a:t>Preparation – liaise with subject/SENCO re entries and necessary arrangements early on</a:t>
            </a:r>
          </a:p>
          <a:p>
            <a:pPr lvl="1"/>
            <a:r>
              <a:rPr lang="en-GB" dirty="0"/>
              <a:t>Contingency – know who/what would happen in your absence</a:t>
            </a:r>
          </a:p>
          <a:p>
            <a:pPr lvl="1"/>
            <a:r>
              <a:rPr lang="en-GB" dirty="0"/>
              <a:t>Processes – Check. Check…&amp; check again. </a:t>
            </a:r>
          </a:p>
          <a:p>
            <a:pPr lvl="1"/>
            <a:r>
              <a:rPr lang="en-GB" dirty="0"/>
              <a:t>Ensure other colleagues are clear about responsibility &amp; consequences of tasks allocated to them, </a:t>
            </a:r>
            <a:r>
              <a:rPr lang="en-GB" dirty="0" err="1"/>
              <a:t>eg</a:t>
            </a:r>
            <a:r>
              <a:rPr lang="en-GB" dirty="0"/>
              <a:t> signing to say correct papers issued</a:t>
            </a:r>
          </a:p>
        </p:txBody>
      </p:sp>
    </p:spTree>
    <p:extLst>
      <p:ext uri="{BB962C8B-B14F-4D97-AF65-F5344CB8AC3E}">
        <p14:creationId xmlns:p14="http://schemas.microsoft.com/office/powerpoint/2010/main" val="1776104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FB7BE3-BFE8-D446-9CA8-ACFF92C33A20}"/>
              </a:ext>
            </a:extLst>
          </p:cNvPr>
          <p:cNvSpPr>
            <a:spLocks noGrp="1"/>
          </p:cNvSpPr>
          <p:nvPr>
            <p:ph type="title"/>
          </p:nvPr>
        </p:nvSpPr>
        <p:spPr/>
        <p:txBody>
          <a:bodyPr/>
          <a:lstStyle/>
          <a:p>
            <a:r>
              <a:rPr lang="en-GB" dirty="0"/>
              <a:t>When things do go wrong</a:t>
            </a:r>
            <a:br>
              <a:rPr lang="en-GB" dirty="0"/>
            </a:br>
            <a:endParaRPr lang="en-GB" dirty="0"/>
          </a:p>
        </p:txBody>
      </p:sp>
      <p:sp>
        <p:nvSpPr>
          <p:cNvPr id="2" name="Content Placeholder 1">
            <a:extLst>
              <a:ext uri="{FF2B5EF4-FFF2-40B4-BE49-F238E27FC236}">
                <a16:creationId xmlns:a16="http://schemas.microsoft.com/office/drawing/2014/main" id="{B5C3BA42-7467-D841-B660-88A1397C384B}"/>
              </a:ext>
            </a:extLst>
          </p:cNvPr>
          <p:cNvSpPr>
            <a:spLocks noGrp="1"/>
          </p:cNvSpPr>
          <p:nvPr>
            <p:ph idx="1"/>
          </p:nvPr>
        </p:nvSpPr>
        <p:spPr/>
        <p:txBody>
          <a:bodyPr/>
          <a:lstStyle/>
          <a:p>
            <a:r>
              <a:rPr lang="en-GB" dirty="0"/>
              <a:t>Three primary concerns:</a:t>
            </a:r>
          </a:p>
          <a:p>
            <a:pPr lvl="1"/>
            <a:r>
              <a:rPr lang="en-GB" dirty="0"/>
              <a:t>Security of assessment</a:t>
            </a:r>
          </a:p>
          <a:p>
            <a:pPr lvl="1"/>
            <a:r>
              <a:rPr lang="en-GB" dirty="0"/>
              <a:t>Validity of assessment</a:t>
            </a:r>
          </a:p>
          <a:p>
            <a:pPr lvl="1"/>
            <a:r>
              <a:rPr lang="en-GB" dirty="0"/>
              <a:t>Fairness to all students</a:t>
            </a:r>
          </a:p>
          <a:p>
            <a:r>
              <a:rPr lang="en-GB" dirty="0"/>
              <a:t>Contain the issue</a:t>
            </a:r>
          </a:p>
          <a:p>
            <a:pPr lvl="1"/>
            <a:r>
              <a:rPr lang="en-GB" dirty="0"/>
              <a:t>Keep students in room </a:t>
            </a:r>
            <a:r>
              <a:rPr lang="en-GB" u="sng" dirty="0"/>
              <a:t>and supervised</a:t>
            </a:r>
          </a:p>
          <a:p>
            <a:r>
              <a:rPr lang="en-GB" dirty="0"/>
              <a:t>Contact AO and check protocol</a:t>
            </a:r>
          </a:p>
          <a:p>
            <a:r>
              <a:rPr lang="en-GB" dirty="0"/>
              <a:t>If any breach of secure materials then get confidentiality statements</a:t>
            </a:r>
          </a:p>
          <a:p>
            <a:pPr lvl="1"/>
            <a:r>
              <a:rPr lang="en-GB" dirty="0"/>
              <a:t>Explain what they are signing</a:t>
            </a:r>
          </a:p>
          <a:p>
            <a:pPr lvl="1"/>
            <a:r>
              <a:rPr lang="en-GB" dirty="0"/>
              <a:t>Ensure they know the serious consequences of any breach</a:t>
            </a:r>
          </a:p>
        </p:txBody>
      </p:sp>
    </p:spTree>
    <p:extLst>
      <p:ext uri="{BB962C8B-B14F-4D97-AF65-F5344CB8AC3E}">
        <p14:creationId xmlns:p14="http://schemas.microsoft.com/office/powerpoint/2010/main" val="2023901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Reflections!</a:t>
            </a:r>
          </a:p>
        </p:txBody>
      </p:sp>
    </p:spTree>
    <p:extLst>
      <p:ext uri="{BB962C8B-B14F-4D97-AF65-F5344CB8AC3E}">
        <p14:creationId xmlns:p14="http://schemas.microsoft.com/office/powerpoint/2010/main" val="1184069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22306" y="836712"/>
            <a:ext cx="10972800" cy="5400600"/>
          </a:xfrm>
        </p:spPr>
        <p:txBody>
          <a:bodyPr/>
          <a:lstStyle/>
          <a:p>
            <a:r>
              <a:rPr lang="en-GB" dirty="0"/>
              <a:t>We noted you would value a video you can show learners about rules and </a:t>
            </a:r>
            <a:r>
              <a:rPr lang="en-GB" dirty="0" err="1"/>
              <a:t>regs</a:t>
            </a:r>
            <a:r>
              <a:rPr lang="en-GB" dirty="0"/>
              <a:t>. JCQ released one specifically on phones earlier this year and we are looking at what we can do.</a:t>
            </a:r>
            <a:r>
              <a:rPr lang="en-GB" dirty="0">
                <a:hlinkClick r:id="rId2"/>
              </a:rPr>
              <a:t> https://www.jcq.org.uk/media-centre/jcq-videos</a:t>
            </a:r>
            <a:endParaRPr lang="en-GB" dirty="0"/>
          </a:p>
          <a:p>
            <a:r>
              <a:rPr lang="en-GB" dirty="0"/>
              <a:t> What aspects of JCQs video do you think worked well, or could be improved?</a:t>
            </a:r>
          </a:p>
          <a:p>
            <a:r>
              <a:rPr lang="en-GB" dirty="0"/>
              <a:t>Contingency plan – do you use this?</a:t>
            </a:r>
          </a:p>
          <a:p>
            <a:pPr marL="0" indent="0">
              <a:buNone/>
            </a:pPr>
            <a:r>
              <a:rPr lang="en-GB" dirty="0">
                <a:hlinkClick r:id="rId3"/>
              </a:rPr>
              <a:t>https://www.gov.uk/government/publications/exam-system-contingency-plan-england-wales-and-northern-ireland</a:t>
            </a:r>
            <a:endParaRPr lang="en-GB" dirty="0"/>
          </a:p>
          <a:p>
            <a:r>
              <a:rPr lang="en-GB" dirty="0"/>
              <a:t>Postcards – similar useful? Who for?</a:t>
            </a:r>
          </a:p>
          <a:p>
            <a:pPr marL="0" indent="0">
              <a:buNone/>
            </a:pPr>
            <a:r>
              <a:rPr lang="en-GB" dirty="0">
                <a:hlinkClick r:id="rId4"/>
              </a:rPr>
              <a:t>https://assets.publishing.service.gov.uk/government/uploads/system/uploads/attachment_data/file/537144/Postcard_-_Accreditation_Process.pdf</a:t>
            </a:r>
            <a:endParaRPr lang="en-GB" dirty="0"/>
          </a:p>
          <a:p>
            <a:endParaRPr lang="en-GB" dirty="0"/>
          </a:p>
          <a:p>
            <a:r>
              <a:rPr lang="en-GB" dirty="0"/>
              <a:t>Where do you tend to go for advice/guidance on how to manage an issue?</a:t>
            </a:r>
          </a:p>
          <a:p>
            <a:pPr marL="0" indent="0">
              <a:buNone/>
            </a:pPr>
            <a:endParaRPr lang="en-GB" dirty="0"/>
          </a:p>
          <a:p>
            <a:pPr marL="0" indent="0">
              <a:buNone/>
            </a:pPr>
            <a:endParaRPr lang="en-GB" dirty="0"/>
          </a:p>
          <a:p>
            <a:pPr marL="0" indent="0">
              <a:buNone/>
            </a:pPr>
            <a:endParaRPr lang="en-US" dirty="0"/>
          </a:p>
          <a:p>
            <a:endParaRPr lang="en-GB" dirty="0"/>
          </a:p>
        </p:txBody>
      </p:sp>
      <p:sp>
        <p:nvSpPr>
          <p:cNvPr id="5" name="Title 4"/>
          <p:cNvSpPr>
            <a:spLocks noGrp="1"/>
          </p:cNvSpPr>
          <p:nvPr>
            <p:ph type="title"/>
          </p:nvPr>
        </p:nvSpPr>
        <p:spPr/>
        <p:txBody>
          <a:bodyPr/>
          <a:lstStyle/>
          <a:p>
            <a:r>
              <a:rPr lang="en-GB" dirty="0"/>
              <a:t>Reflections</a:t>
            </a:r>
          </a:p>
        </p:txBody>
      </p:sp>
    </p:spTree>
    <p:extLst>
      <p:ext uri="{BB962C8B-B14F-4D97-AF65-F5344CB8AC3E}">
        <p14:creationId xmlns:p14="http://schemas.microsoft.com/office/powerpoint/2010/main" val="3699618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C8342B-19B3-9D43-B08B-E57870E15769}"/>
              </a:ext>
            </a:extLst>
          </p:cNvPr>
          <p:cNvSpPr>
            <a:spLocks noGrp="1"/>
          </p:cNvSpPr>
          <p:nvPr>
            <p:ph type="title"/>
          </p:nvPr>
        </p:nvSpPr>
        <p:spPr/>
        <p:txBody>
          <a:bodyPr/>
          <a:lstStyle/>
          <a:p>
            <a:r>
              <a:rPr lang="en-GB" dirty="0"/>
              <a:t>Questions?</a:t>
            </a:r>
            <a:br>
              <a:rPr lang="en-GB" dirty="0"/>
            </a:br>
            <a:br>
              <a:rPr lang="en-GB" dirty="0"/>
            </a:br>
            <a:br>
              <a:rPr lang="en-GB" dirty="0"/>
            </a:br>
            <a:r>
              <a:rPr lang="en-GB" dirty="0"/>
              <a:t>And our final poll – and results </a:t>
            </a:r>
          </a:p>
        </p:txBody>
      </p:sp>
    </p:spTree>
    <p:extLst>
      <p:ext uri="{BB962C8B-B14F-4D97-AF65-F5344CB8AC3E}">
        <p14:creationId xmlns:p14="http://schemas.microsoft.com/office/powerpoint/2010/main" val="326718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you told us and what we’d like to know</a:t>
            </a:r>
            <a:br>
              <a:rPr lang="en-US" dirty="0"/>
            </a:br>
            <a:endParaRPr lang="en-GB" dirty="0"/>
          </a:p>
        </p:txBody>
      </p:sp>
    </p:spTree>
    <p:extLst>
      <p:ext uri="{BB962C8B-B14F-4D97-AF65-F5344CB8AC3E}">
        <p14:creationId xmlns:p14="http://schemas.microsoft.com/office/powerpoint/2010/main" val="1363667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you told us</a:t>
            </a:r>
          </a:p>
        </p:txBody>
      </p:sp>
      <p:sp>
        <p:nvSpPr>
          <p:cNvPr id="3" name="Content Placeholder 2"/>
          <p:cNvSpPr>
            <a:spLocks noGrp="1"/>
          </p:cNvSpPr>
          <p:nvPr>
            <p:ph idx="1"/>
          </p:nvPr>
        </p:nvSpPr>
        <p:spPr/>
        <p:txBody>
          <a:bodyPr/>
          <a:lstStyle/>
          <a:p>
            <a:r>
              <a:rPr lang="en-US" dirty="0"/>
              <a:t>784 responses to our survey (at least 97% from exams staff) – Thank you!</a:t>
            </a:r>
          </a:p>
          <a:p>
            <a:r>
              <a:rPr lang="en-US" dirty="0"/>
              <a:t>You told us:</a:t>
            </a:r>
          </a:p>
          <a:p>
            <a:pPr lvl="1"/>
            <a:r>
              <a:rPr lang="en-US" dirty="0"/>
              <a:t>A video on the rules you could show to students would be valued (57%)</a:t>
            </a:r>
          </a:p>
          <a:p>
            <a:pPr lvl="1"/>
            <a:r>
              <a:rPr lang="en-US" dirty="0"/>
              <a:t>99.9% of respondents say they take steps to keep mobile phones out of exam room</a:t>
            </a:r>
          </a:p>
          <a:p>
            <a:pPr lvl="1"/>
            <a:r>
              <a:rPr lang="en-US" dirty="0"/>
              <a:t>Some of you feel that other teachers and senior leaders don’t always understand what is involved in your role</a:t>
            </a:r>
          </a:p>
          <a:p>
            <a:pPr lvl="1"/>
            <a:endParaRPr lang="en-US" dirty="0"/>
          </a:p>
          <a:p>
            <a:r>
              <a:rPr lang="en-US" dirty="0"/>
              <a:t>We</a:t>
            </a:r>
            <a:r>
              <a:rPr lang="en-GB" dirty="0"/>
              <a:t>’ve got time in this webinar to capture your thoughts and reflections – do tell us what else you think we need to know at any point as we go through.</a:t>
            </a:r>
          </a:p>
          <a:p>
            <a:endParaRPr lang="en-GB" dirty="0"/>
          </a:p>
          <a:p>
            <a:r>
              <a:rPr lang="en-GB" dirty="0"/>
              <a:t>We want to launch another poll at this point…</a:t>
            </a:r>
            <a:endParaRPr lang="en-US" dirty="0"/>
          </a:p>
        </p:txBody>
      </p:sp>
    </p:spTree>
    <p:extLst>
      <p:ext uri="{BB962C8B-B14F-4D97-AF65-F5344CB8AC3E}">
        <p14:creationId xmlns:p14="http://schemas.microsoft.com/office/powerpoint/2010/main" val="3052611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we’d like to know</a:t>
            </a:r>
          </a:p>
        </p:txBody>
      </p:sp>
      <p:sp>
        <p:nvSpPr>
          <p:cNvPr id="3" name="Content Placeholder 2"/>
          <p:cNvSpPr>
            <a:spLocks noGrp="1"/>
          </p:cNvSpPr>
          <p:nvPr>
            <p:ph idx="1"/>
          </p:nvPr>
        </p:nvSpPr>
        <p:spPr/>
        <p:txBody>
          <a:bodyPr/>
          <a:lstStyle/>
          <a:p>
            <a:r>
              <a:rPr lang="en-GB" dirty="0"/>
              <a:t>What’s important to you. So, please ask questions throughout.</a:t>
            </a:r>
          </a:p>
          <a:p>
            <a:r>
              <a:rPr lang="en-GB" dirty="0"/>
              <a:t>We will also ask some of our questions. For example:</a:t>
            </a:r>
          </a:p>
          <a:p>
            <a:pPr lvl="1"/>
            <a:r>
              <a:rPr lang="en-GB" dirty="0"/>
              <a:t>Securing mobile phones – innovative solutions</a:t>
            </a:r>
          </a:p>
          <a:p>
            <a:pPr lvl="1"/>
            <a:r>
              <a:rPr lang="en-GB" dirty="0"/>
              <a:t>Facilitating access arrangements – use of separate rooms</a:t>
            </a:r>
          </a:p>
          <a:p>
            <a:pPr lvl="1"/>
            <a:r>
              <a:rPr lang="en-GB" dirty="0"/>
              <a:t>Two people present to open papers – standard practice.</a:t>
            </a:r>
          </a:p>
          <a:p>
            <a:r>
              <a:rPr lang="en-GB" dirty="0"/>
              <a:t>We will also launch a few quick polls throughout discussion.</a:t>
            </a:r>
          </a:p>
          <a:p>
            <a:r>
              <a:rPr lang="en-GB" dirty="0"/>
              <a:t>If there is anything you think we’ve missed in understanding your key issues.</a:t>
            </a:r>
          </a:p>
        </p:txBody>
      </p:sp>
    </p:spTree>
    <p:extLst>
      <p:ext uri="{BB962C8B-B14F-4D97-AF65-F5344CB8AC3E}">
        <p14:creationId xmlns:p14="http://schemas.microsoft.com/office/powerpoint/2010/main" val="1983563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163944-179B-8546-A9C0-4A9AA3AAC002}"/>
              </a:ext>
            </a:extLst>
          </p:cNvPr>
          <p:cNvSpPr>
            <a:spLocks noGrp="1"/>
          </p:cNvSpPr>
          <p:nvPr>
            <p:ph type="title"/>
          </p:nvPr>
        </p:nvSpPr>
        <p:spPr/>
        <p:txBody>
          <a:bodyPr/>
          <a:lstStyle/>
          <a:p>
            <a:r>
              <a:rPr lang="en-US" dirty="0"/>
              <a:t>Your role</a:t>
            </a:r>
          </a:p>
        </p:txBody>
      </p:sp>
      <p:sp>
        <p:nvSpPr>
          <p:cNvPr id="2" name="Content Placeholder 1">
            <a:extLst>
              <a:ext uri="{FF2B5EF4-FFF2-40B4-BE49-F238E27FC236}">
                <a16:creationId xmlns:a16="http://schemas.microsoft.com/office/drawing/2014/main" id="{B03BFCD5-6D54-944F-A36C-58DF098455EC}"/>
              </a:ext>
            </a:extLst>
          </p:cNvPr>
          <p:cNvSpPr>
            <a:spLocks noGrp="1"/>
          </p:cNvSpPr>
          <p:nvPr>
            <p:ph idx="1"/>
          </p:nvPr>
        </p:nvSpPr>
        <p:spPr>
          <a:xfrm>
            <a:off x="622300" y="908720"/>
            <a:ext cx="8047078" cy="5400600"/>
          </a:xfrm>
        </p:spPr>
        <p:txBody>
          <a:bodyPr/>
          <a:lstStyle/>
          <a:p>
            <a:r>
              <a:rPr lang="en-GB" dirty="0"/>
              <a:t>We recognise</a:t>
            </a:r>
            <a:r>
              <a:rPr lang="en-US" dirty="0"/>
              <a:t> the importance of your role.</a:t>
            </a:r>
          </a:p>
          <a:p>
            <a:r>
              <a:rPr lang="en-US" dirty="0"/>
              <a:t>An </a:t>
            </a:r>
            <a:r>
              <a:rPr lang="en-US" b="1" dirty="0"/>
              <a:t>all-year-round</a:t>
            </a:r>
            <a:r>
              <a:rPr lang="en-US" dirty="0"/>
              <a:t> job.</a:t>
            </a:r>
          </a:p>
          <a:p>
            <a:r>
              <a:rPr lang="en-US" dirty="0"/>
              <a:t>You make a vital contribution to the effective working of the exam system. </a:t>
            </a:r>
          </a:p>
          <a:p>
            <a:r>
              <a:rPr lang="en-US" dirty="0"/>
              <a:t>When things go wrong that can have significant effects – for individuals, schools and sometimes the wider system.</a:t>
            </a:r>
          </a:p>
          <a:p>
            <a:r>
              <a:rPr lang="en-US" dirty="0"/>
              <a:t>There are particular challenges that many of you experience.</a:t>
            </a:r>
          </a:p>
          <a:p>
            <a:endParaRPr lang="en-US" dirty="0"/>
          </a:p>
          <a:p>
            <a:r>
              <a:rPr lang="en-US" dirty="0"/>
              <a:t>At this point, we’d like to launch another poll…</a:t>
            </a:r>
          </a:p>
        </p:txBody>
      </p:sp>
      <p:pic>
        <p:nvPicPr>
          <p:cNvPr id="4" name="Picture 3"/>
          <p:cNvPicPr>
            <a:picLocks noChangeAspect="1"/>
          </p:cNvPicPr>
          <p:nvPr/>
        </p:nvPicPr>
        <p:blipFill>
          <a:blip r:embed="rId3"/>
          <a:stretch>
            <a:fillRect/>
          </a:stretch>
        </p:blipFill>
        <p:spPr>
          <a:xfrm>
            <a:off x="8669378" y="116632"/>
            <a:ext cx="3359187" cy="2328874"/>
          </a:xfrm>
          <a:prstGeom prst="rect">
            <a:avLst/>
          </a:prstGeom>
        </p:spPr>
      </p:pic>
    </p:spTree>
    <p:extLst>
      <p:ext uri="{BB962C8B-B14F-4D97-AF65-F5344CB8AC3E}">
        <p14:creationId xmlns:p14="http://schemas.microsoft.com/office/powerpoint/2010/main" val="2506223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5640" y="2276872"/>
            <a:ext cx="7272808" cy="2448272"/>
          </a:xfrm>
        </p:spPr>
        <p:txBody>
          <a:bodyPr/>
          <a:lstStyle/>
          <a:p>
            <a:r>
              <a:rPr lang="en-US" dirty="0"/>
              <a:t>The wider exam system and who does what</a:t>
            </a:r>
            <a:endParaRPr lang="en-GB" dirty="0"/>
          </a:p>
        </p:txBody>
      </p:sp>
    </p:spTree>
    <p:extLst>
      <p:ext uri="{BB962C8B-B14F-4D97-AF65-F5344CB8AC3E}">
        <p14:creationId xmlns:p14="http://schemas.microsoft.com/office/powerpoint/2010/main" val="2447994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60AD6A3-AD0F-6D44-A5D0-DCC20DA0C7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1626" y="908050"/>
            <a:ext cx="9654147" cy="5400675"/>
          </a:xfrm>
        </p:spPr>
      </p:pic>
      <p:sp>
        <p:nvSpPr>
          <p:cNvPr id="3" name="Title 2">
            <a:extLst>
              <a:ext uri="{FF2B5EF4-FFF2-40B4-BE49-F238E27FC236}">
                <a16:creationId xmlns:a16="http://schemas.microsoft.com/office/drawing/2014/main" id="{C409D8CA-6B0C-6244-B5F2-E10364DF0EF2}"/>
              </a:ext>
            </a:extLst>
          </p:cNvPr>
          <p:cNvSpPr>
            <a:spLocks noGrp="1"/>
          </p:cNvSpPr>
          <p:nvPr>
            <p:ph type="title"/>
          </p:nvPr>
        </p:nvSpPr>
        <p:spPr/>
        <p:txBody>
          <a:bodyPr/>
          <a:lstStyle/>
          <a:p>
            <a:r>
              <a:rPr lang="en-US" dirty="0"/>
              <a:t>The wider exam system</a:t>
            </a:r>
          </a:p>
        </p:txBody>
      </p:sp>
    </p:spTree>
    <p:extLst>
      <p:ext uri="{BB962C8B-B14F-4D97-AF65-F5344CB8AC3E}">
        <p14:creationId xmlns:p14="http://schemas.microsoft.com/office/powerpoint/2010/main" val="2915500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CB38E6-292A-E04E-9DE2-B080B8AC10B4}"/>
              </a:ext>
            </a:extLst>
          </p:cNvPr>
          <p:cNvSpPr>
            <a:spLocks noGrp="1"/>
          </p:cNvSpPr>
          <p:nvPr>
            <p:ph idx="1"/>
          </p:nvPr>
        </p:nvSpPr>
        <p:spPr/>
        <p:txBody>
          <a:bodyPr/>
          <a:lstStyle/>
          <a:p>
            <a:r>
              <a:rPr lang="en-US" dirty="0"/>
              <a:t>Independent, non-ministerial government department </a:t>
            </a:r>
          </a:p>
          <a:p>
            <a:r>
              <a:rPr lang="en-US" dirty="0"/>
              <a:t>Set rules to ensure regulated qualifications will deliver valid and reliable outcomes</a:t>
            </a:r>
          </a:p>
          <a:p>
            <a:r>
              <a:rPr lang="en-US" dirty="0"/>
              <a:t>Regulate exam boards to ensure they develop, deliver and award qualifications that meet our requirements</a:t>
            </a:r>
          </a:p>
          <a:p>
            <a:r>
              <a:rPr lang="en-US" dirty="0"/>
              <a:t>Oversee summer series and monitor how exam boards deal with any issues and ensure that they </a:t>
            </a:r>
            <a:r>
              <a:rPr lang="en-US" dirty="0" err="1"/>
              <a:t>prioritise</a:t>
            </a:r>
            <a:r>
              <a:rPr lang="en-US" dirty="0"/>
              <a:t> fair outcomes for all candidates</a:t>
            </a:r>
          </a:p>
          <a:p>
            <a:r>
              <a:rPr lang="en-US" dirty="0"/>
              <a:t>Publish reports and research to explain our approach </a:t>
            </a:r>
          </a:p>
          <a:p>
            <a:r>
              <a:rPr lang="en-US" dirty="0"/>
              <a:t>Collect and publish data (official statistics e.g. entries, malpractice etc) to provide transparency about how the system is operating</a:t>
            </a:r>
          </a:p>
          <a:p>
            <a:endParaRPr lang="en-US" dirty="0"/>
          </a:p>
          <a:p>
            <a:endParaRPr lang="en-US" dirty="0"/>
          </a:p>
        </p:txBody>
      </p:sp>
      <p:sp>
        <p:nvSpPr>
          <p:cNvPr id="3" name="Title 2">
            <a:extLst>
              <a:ext uri="{FF2B5EF4-FFF2-40B4-BE49-F238E27FC236}">
                <a16:creationId xmlns:a16="http://schemas.microsoft.com/office/drawing/2014/main" id="{5EAC018E-32DE-9C45-BE60-BBE05F339E90}"/>
              </a:ext>
            </a:extLst>
          </p:cNvPr>
          <p:cNvSpPr>
            <a:spLocks noGrp="1"/>
          </p:cNvSpPr>
          <p:nvPr>
            <p:ph type="title"/>
          </p:nvPr>
        </p:nvSpPr>
        <p:spPr/>
        <p:txBody>
          <a:bodyPr/>
          <a:lstStyle/>
          <a:p>
            <a:r>
              <a:rPr lang="en-US" dirty="0"/>
              <a:t>Our role</a:t>
            </a:r>
          </a:p>
        </p:txBody>
      </p:sp>
    </p:spTree>
    <p:extLst>
      <p:ext uri="{BB962C8B-B14F-4D97-AF65-F5344CB8AC3E}">
        <p14:creationId xmlns:p14="http://schemas.microsoft.com/office/powerpoint/2010/main" val="2532065960"/>
      </p:ext>
    </p:extLst>
  </p:cSld>
  <p:clrMapOvr>
    <a:masterClrMapping/>
  </p:clrMapOvr>
</p:sld>
</file>

<file path=ppt/theme/theme1.xml><?xml version="1.0" encoding="utf-8"?>
<a:theme xmlns:a="http://schemas.openxmlformats.org/drawingml/2006/main" name="1_Ofqual vocational qualifications">
  <a:themeElements>
    <a:clrScheme name="Custom 4">
      <a:dk1>
        <a:srgbClr val="000000"/>
      </a:dk1>
      <a:lt1>
        <a:srgbClr val="FFFFFF"/>
      </a:lt1>
      <a:dk2>
        <a:srgbClr val="0079BC"/>
      </a:dk2>
      <a:lt2>
        <a:srgbClr val="65696E"/>
      </a:lt2>
      <a:accent1>
        <a:srgbClr val="65696E"/>
      </a:accent1>
      <a:accent2>
        <a:srgbClr val="0079BC"/>
      </a:accent2>
      <a:accent3>
        <a:srgbClr val="FFFFFF"/>
      </a:accent3>
      <a:accent4>
        <a:srgbClr val="000000"/>
      </a:accent4>
      <a:accent5>
        <a:srgbClr val="B8B9BA"/>
      </a:accent5>
      <a:accent6>
        <a:srgbClr val="458FCC"/>
      </a:accent6>
      <a:hlink>
        <a:srgbClr val="004B75"/>
      </a:hlink>
      <a:folHlink>
        <a:srgbClr val="004B75"/>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qual Powerpoint Template" id="{B83D1317-D83B-6549-A186-3B9CFB1E2AA4}" vid="{89455D4B-0722-1545-BBEF-158A081F47B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9D8BDE6093AD4B8DD80B5E3CCF9CFB" ma:contentTypeVersion="21" ma:contentTypeDescription="Create a new document." ma:contentTypeScope="" ma:versionID="355e90d4e32cb95fe370ef7cdc51fd96">
  <xsd:schema xmlns:xsd="http://www.w3.org/2001/XMLSchema" xmlns:xs="http://www.w3.org/2001/XMLSchema" xmlns:p="http://schemas.microsoft.com/office/2006/metadata/properties" xmlns:ns2="http://schemas.microsoft.com/sharepoint/v3/fields" xmlns:ns3="a4a87f12-a67a-4444-9ef2-9205ec373cbf" xmlns:ns4="a1ec63a3-afdb-478c-96bc-cd5b572b27eb" xmlns:ns5="54cc764f-c7ec-43c7-bebf-bbae683408c4" xmlns:ns6="846dc9c6-5521-46ab-b805-f4031810b26c" targetNamespace="http://schemas.microsoft.com/office/2006/metadata/properties" ma:root="true" ma:fieldsID="43120880e70357536f404817230a4ee9" ns2:_="" ns3:_="" ns4:_="" ns5:_="" ns6:_="">
    <xsd:import namespace="http://schemas.microsoft.com/sharepoint/v3/fields"/>
    <xsd:import namespace="a4a87f12-a67a-4444-9ef2-9205ec373cbf"/>
    <xsd:import namespace="a1ec63a3-afdb-478c-96bc-cd5b572b27eb"/>
    <xsd:import namespace="54cc764f-c7ec-43c7-bebf-bbae683408c4"/>
    <xsd:import namespace="846dc9c6-5521-46ab-b805-f4031810b26c"/>
    <xsd:element name="properties">
      <xsd:complexType>
        <xsd:sequence>
          <xsd:element name="documentManagement">
            <xsd:complexType>
              <xsd:all>
                <xsd:element ref="ns2:Description" minOccurs="0"/>
                <xsd:element ref="ns3:SharedWithUsers" minOccurs="0"/>
                <xsd:element ref="ns3:SharedWithDetails" minOccurs="0"/>
                <xsd:element ref="ns4:LastSharedByUser" minOccurs="0"/>
                <xsd:element ref="ns4:LastSharedByTime" minOccurs="0"/>
                <xsd:element ref="ns5:ja0ab2d136bb48d8b6012c48f2e5c2fc" minOccurs="0"/>
                <xsd:element ref="ns6:TaxCatchAll" minOccurs="0"/>
                <xsd:element ref="ns5:MediaServiceMetadata" minOccurs="0"/>
                <xsd:element ref="ns5:MediaServiceFastMetadata" minOccurs="0"/>
                <xsd:element ref="ns5:MediaServiceDateTaken" minOccurs="0"/>
                <xsd:element ref="ns5:MediaServiceAutoTags" minOccurs="0"/>
                <xsd:element ref="ns5:MediaServiceOCR" minOccurs="0"/>
                <xsd:element ref="ns5:MediaServiceEventHashCode" minOccurs="0"/>
                <xsd:element ref="ns5: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escription" ma:index="4" nillable="true" ma:displayName="Description" ma:description="" ma:internalName="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a87f12-a67a-4444-9ef2-9205ec373cbf"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ec63a3-afdb-478c-96bc-cd5b572b27eb" elementFormDefault="qualified">
    <xsd:import namespace="http://schemas.microsoft.com/office/2006/documentManagement/types"/>
    <xsd:import namespace="http://schemas.microsoft.com/office/infopath/2007/PartnerControls"/>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4cc764f-c7ec-43c7-bebf-bbae683408c4" elementFormDefault="qualified">
    <xsd:import namespace="http://schemas.microsoft.com/office/2006/documentManagement/types"/>
    <xsd:import namespace="http://schemas.microsoft.com/office/infopath/2007/PartnerControls"/>
    <xsd:element name="ja0ab2d136bb48d8b6012c48f2e5c2fc" ma:index="14" nillable="true" ma:taxonomy="true" ma:internalName="ja0ab2d136bb48d8b6012c48f2e5c2fc" ma:taxonomyFieldName="wic_System_Photo_EXIFVersion" ma:displayName="wic_System_Photo_EXIFVersion" ma:default="" ma:fieldId="{3a0ab2d1-36bb-48d8-b601-2c48f2e5c2fc}" ma:sspId="1a0b4880-92f1-4278-a089-8b0ac32e71e8" ma:termSetId="81b09339-0a85-49e1-8d63-fdca4e5401dc" ma:anchorId="00000000-0000-0000-0000-000000000000" ma:open="true" ma:isKeyword="false">
      <xsd:complexType>
        <xsd:sequence>
          <xsd:element ref="pc:Terms" minOccurs="0" maxOccurs="1"/>
        </xsd:sequence>
      </xsd:complex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6dc9c6-5521-46ab-b805-f4031810b26c" elementFormDefault="qualified">
    <xsd:import namespace="http://schemas.microsoft.com/office/2006/documentManagement/types"/>
    <xsd:import namespace="http://schemas.microsoft.com/office/infopath/2007/PartnerControls"/>
    <xsd:element name="TaxCatchAll" ma:index="15" nillable="true" ma:displayName="Taxonomy Catch All Column" ma:description="" ma:hidden="true" ma:list="{c679ebdc-dc10-430e-bce6-d9bd7790a9b1}" ma:internalName="TaxCatchAll" ma:showField="CatchAllData" ma:web="a4a87f12-a67a-4444-9ef2-9205ec373c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Description xmlns="http://schemas.microsoft.com/sharepoint/v3/fields" xsi:nil="true"/>
    <ja0ab2d136bb48d8b6012c48f2e5c2fc xmlns="54cc764f-c7ec-43c7-bebf-bbae683408c4">
      <Terms xmlns="http://schemas.microsoft.com/office/infopath/2007/PartnerControls"/>
    </ja0ab2d136bb48d8b6012c48f2e5c2fc>
    <TaxCatchAll xmlns="846dc9c6-5521-46ab-b805-f4031810b26c"/>
  </documentManagement>
</p:properties>
</file>

<file path=customXml/itemProps1.xml><?xml version="1.0" encoding="utf-8"?>
<ds:datastoreItem xmlns:ds="http://schemas.openxmlformats.org/officeDocument/2006/customXml" ds:itemID="{A9C8EB4E-29D2-4DCD-9944-BB0A625CC40A}">
  <ds:schemaRefs>
    <ds:schemaRef ds:uri="http://schemas.microsoft.com/sharepoint/v3/contenttype/forms"/>
  </ds:schemaRefs>
</ds:datastoreItem>
</file>

<file path=customXml/itemProps2.xml><?xml version="1.0" encoding="utf-8"?>
<ds:datastoreItem xmlns:ds="http://schemas.openxmlformats.org/officeDocument/2006/customXml" ds:itemID="{2D354CE7-8593-4493-BA8D-6FF4BC37F5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a4a87f12-a67a-4444-9ef2-9205ec373cbf"/>
    <ds:schemaRef ds:uri="a1ec63a3-afdb-478c-96bc-cd5b572b27eb"/>
    <ds:schemaRef ds:uri="54cc764f-c7ec-43c7-bebf-bbae683408c4"/>
    <ds:schemaRef ds:uri="846dc9c6-5521-46ab-b805-f4031810b2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74C86D-7D20-4AB6-A173-B615F8B3A959}">
  <ds:schemaRefs>
    <ds:schemaRef ds:uri="http://schemas.microsoft.com/office/2006/metadata/longProperties"/>
  </ds:schemaRefs>
</ds:datastoreItem>
</file>

<file path=customXml/itemProps4.xml><?xml version="1.0" encoding="utf-8"?>
<ds:datastoreItem xmlns:ds="http://schemas.openxmlformats.org/officeDocument/2006/customXml" ds:itemID="{84FD12CC-BE13-4DB2-97FB-1B4804DD32B4}">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846dc9c6-5521-46ab-b805-f4031810b26c"/>
    <ds:schemaRef ds:uri="54cc764f-c7ec-43c7-bebf-bbae683408c4"/>
    <ds:schemaRef ds:uri="http://purl.org/dc/terms/"/>
    <ds:schemaRef ds:uri="a1ec63a3-afdb-478c-96bc-cd5b572b27eb"/>
    <ds:schemaRef ds:uri="a4a87f12-a67a-4444-9ef2-9205ec373cbf"/>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1_Ofqual vocational qualifications</Template>
  <TotalTime>1156</TotalTime>
  <Words>2101</Words>
  <Application>Microsoft Macintosh PowerPoint</Application>
  <PresentationFormat>Widescreen</PresentationFormat>
  <Paragraphs>206</Paragraphs>
  <Slides>27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Roboto</vt:lpstr>
      <vt:lpstr>Wingdings</vt:lpstr>
      <vt:lpstr>Wingdings 2</vt:lpstr>
      <vt:lpstr>1_Ofqual vocational qualifications</vt:lpstr>
      <vt:lpstr>When things go right: A wider perspective of the exams system  </vt:lpstr>
      <vt:lpstr>Today’s webinar</vt:lpstr>
      <vt:lpstr>What you told us and what we’d like to know </vt:lpstr>
      <vt:lpstr>What you told us</vt:lpstr>
      <vt:lpstr>What we’d like to know</vt:lpstr>
      <vt:lpstr>Your role</vt:lpstr>
      <vt:lpstr>The wider exam system and who does what</vt:lpstr>
      <vt:lpstr>The wider exam system</vt:lpstr>
      <vt:lpstr>Our role</vt:lpstr>
      <vt:lpstr>Exam Boards’ role</vt:lpstr>
      <vt:lpstr>The summer series and what it looks like to us </vt:lpstr>
      <vt:lpstr>Summer series</vt:lpstr>
      <vt:lpstr>Reducing opportunities for things to go wrong</vt:lpstr>
      <vt:lpstr>Introduction</vt:lpstr>
      <vt:lpstr>Making entries</vt:lpstr>
      <vt:lpstr>Access arrangements</vt:lpstr>
      <vt:lpstr>Contingency planning </vt:lpstr>
      <vt:lpstr>Paper security </vt:lpstr>
      <vt:lpstr>Security and presentation of results</vt:lpstr>
      <vt:lpstr>A note on mobile phones</vt:lpstr>
      <vt:lpstr>A note on mobile phones</vt:lpstr>
      <vt:lpstr>What to do if/when things go wrong </vt:lpstr>
      <vt:lpstr>Prevention better than cure</vt:lpstr>
      <vt:lpstr>When things do go wrong </vt:lpstr>
      <vt:lpstr>Reflections!</vt:lpstr>
      <vt:lpstr>Reflections</vt:lpstr>
      <vt:lpstr>Questions?   And our final poll – and results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things go right: A wider perspective of the exams system</dc:title>
  <dc:subject/>
  <dc:creator>Hannah Bradley</dc:creator>
  <cp:keywords/>
  <dc:description/>
  <cp:lastModifiedBy>Microsoft Office User</cp:lastModifiedBy>
  <cp:revision>57</cp:revision>
  <cp:lastPrinted>2018-11-13T12:11:48Z</cp:lastPrinted>
  <dcterms:created xsi:type="dcterms:W3CDTF">2018-10-18T15:07:45Z</dcterms:created>
  <dcterms:modified xsi:type="dcterms:W3CDTF">2018-11-13T14:12:25Z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escription">
    <vt:lpwstr/>
  </property>
  <property fmtid="{D5CDD505-2E9C-101B-9397-08002B2CF9AE}" pid="4" name="ContentTypeId">
    <vt:lpwstr>0x010100479D8BDE6093AD4B8DD80B5E3CCF9CFB</vt:lpwstr>
  </property>
  <property fmtid="{D5CDD505-2E9C-101B-9397-08002B2CF9AE}" pid="5" name="wic_System_Photo_EXIFVersion">
    <vt:lpwstr/>
  </property>
</Properties>
</file>