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40"/>
  </p:notesMasterIdLst>
  <p:handoutMasterIdLst>
    <p:handoutMasterId r:id="rId41"/>
  </p:handoutMasterIdLst>
  <p:sldIdLst>
    <p:sldId id="265" r:id="rId6"/>
    <p:sldId id="266" r:id="rId7"/>
    <p:sldId id="316" r:id="rId8"/>
    <p:sldId id="308" r:id="rId9"/>
    <p:sldId id="304" r:id="rId10"/>
    <p:sldId id="305" r:id="rId11"/>
    <p:sldId id="321" r:id="rId12"/>
    <p:sldId id="322" r:id="rId13"/>
    <p:sldId id="323" r:id="rId14"/>
    <p:sldId id="324" r:id="rId15"/>
    <p:sldId id="325" r:id="rId16"/>
    <p:sldId id="327" r:id="rId17"/>
    <p:sldId id="328" r:id="rId18"/>
    <p:sldId id="329" r:id="rId19"/>
    <p:sldId id="339" r:id="rId20"/>
    <p:sldId id="340" r:id="rId21"/>
    <p:sldId id="341" r:id="rId22"/>
    <p:sldId id="306" r:id="rId23"/>
    <p:sldId id="307" r:id="rId24"/>
    <p:sldId id="326" r:id="rId25"/>
    <p:sldId id="330" r:id="rId26"/>
    <p:sldId id="331" r:id="rId27"/>
    <p:sldId id="332" r:id="rId28"/>
    <p:sldId id="333" r:id="rId29"/>
    <p:sldId id="334" r:id="rId30"/>
    <p:sldId id="335" r:id="rId31"/>
    <p:sldId id="336" r:id="rId32"/>
    <p:sldId id="317" r:id="rId33"/>
    <p:sldId id="318" r:id="rId34"/>
    <p:sldId id="319" r:id="rId35"/>
    <p:sldId id="337" r:id="rId36"/>
    <p:sldId id="338" r:id="rId37"/>
    <p:sldId id="314" r:id="rId38"/>
    <p:sldId id="315" r:id="rId39"/>
  </p:sldIdLst>
  <p:sldSz cx="9144000" cy="6858000" type="screen4x3"/>
  <p:notesSz cx="6805613" cy="994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618">
          <p15:clr>
            <a:srgbClr val="A4A3A4"/>
          </p15:clr>
        </p15:guide>
        <p15:guide id="2" orient="horz" pos="1842">
          <p15:clr>
            <a:srgbClr val="A4A3A4"/>
          </p15:clr>
        </p15:guide>
        <p15:guide id="3" orient="horz" pos="3702">
          <p15:clr>
            <a:srgbClr val="A4A3A4"/>
          </p15:clr>
        </p15:guide>
        <p15:guide id="4" orient="horz" pos="1026">
          <p15:clr>
            <a:srgbClr val="A4A3A4"/>
          </p15:clr>
        </p15:guide>
        <p15:guide id="5" orient="horz" pos="210">
          <p15:clr>
            <a:srgbClr val="A4A3A4"/>
          </p15:clr>
        </p15:guide>
        <p15:guide id="6" orient="horz" pos="754">
          <p15:clr>
            <a:srgbClr val="A4A3A4"/>
          </p15:clr>
        </p15:guide>
        <p15:guide id="7" orient="horz" pos="3748">
          <p15:clr>
            <a:srgbClr val="A4A3A4"/>
          </p15:clr>
        </p15:guide>
        <p15:guide id="8" pos="431">
          <p15:clr>
            <a:srgbClr val="A4A3A4"/>
          </p15:clr>
        </p15:guide>
        <p15:guide id="9" pos="5329">
          <p15:clr>
            <a:srgbClr val="A4A3A4"/>
          </p15:clr>
        </p15:guide>
        <p15:guide id="10" pos="2925">
          <p15:clr>
            <a:srgbClr val="A4A3A4"/>
          </p15:clr>
        </p15:guide>
        <p15:guide id="11" pos="2835">
          <p15:clr>
            <a:srgbClr val="A4A3A4"/>
          </p15:clr>
        </p15:guide>
      </p15:sldGuideLst>
    </p:ext>
    <p:ext uri="{2D200454-40CA-4A62-9FC3-DE9A4176ACB9}">
      <p15:notesGuideLst xmlns:p15="http://schemas.microsoft.com/office/powerpoint/2012/main">
        <p15:guide id="1" orient="horz" pos="3132" userDrawn="1">
          <p15:clr>
            <a:srgbClr val="A4A3A4"/>
          </p15:clr>
        </p15:guide>
        <p15:guide id="2" pos="2144" userDrawn="1">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MASON, Colette" initials="MC"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C6E0E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showGuides="1">
      <p:cViewPr varScale="1">
        <p:scale>
          <a:sx n="114" d="100"/>
          <a:sy n="114" d="100"/>
        </p:scale>
        <p:origin x="1446" y="108"/>
      </p:cViewPr>
      <p:guideLst>
        <p:guide orient="horz" pos="618"/>
        <p:guide orient="horz" pos="1842"/>
        <p:guide orient="horz" pos="3702"/>
        <p:guide orient="horz" pos="1026"/>
        <p:guide orient="horz" pos="210"/>
        <p:guide orient="horz" pos="754"/>
        <p:guide orient="horz" pos="3748"/>
        <p:guide pos="431"/>
        <p:guide pos="5329"/>
        <p:guide pos="2925"/>
        <p:guide pos="2835"/>
      </p:guideLst>
    </p:cSldViewPr>
  </p:slideViewPr>
  <p:outlineViewPr>
    <p:cViewPr>
      <p:scale>
        <a:sx n="33" d="100"/>
        <a:sy n="33" d="100"/>
      </p:scale>
      <p:origin x="0" y="-10416"/>
    </p:cViewPr>
  </p:outlineViewPr>
  <p:notesTextViewPr>
    <p:cViewPr>
      <p:scale>
        <a:sx n="1" d="1"/>
        <a:sy n="1" d="1"/>
      </p:scale>
      <p:origin x="0" y="0"/>
    </p:cViewPr>
  </p:notesTextViewPr>
  <p:sorterViewPr>
    <p:cViewPr>
      <p:scale>
        <a:sx n="69" d="100"/>
        <a:sy n="69" d="100"/>
      </p:scale>
      <p:origin x="0" y="0"/>
    </p:cViewPr>
  </p:sorterViewPr>
  <p:notesViewPr>
    <p:cSldViewPr showGuides="1">
      <p:cViewPr varScale="1">
        <p:scale>
          <a:sx n="66" d="100"/>
          <a:sy n="66" d="100"/>
        </p:scale>
        <p:origin x="-1146" y="-114"/>
      </p:cViewPr>
      <p:guideLst>
        <p:guide orient="horz" pos="3132"/>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commentAuthors" Target="commentAuthor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notesMaster" Target="notesMasters/notesMaster1.xml"/><Relationship Id="rId45" Type="http://schemas.openxmlformats.org/officeDocument/2006/relationships/theme" Target="theme/theme1.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viewProps" Target="viewProps.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18/09/2018</a:t>
            </a:fld>
            <a:endParaRPr lang="en-GB" dirty="0"/>
          </a:p>
        </p:txBody>
      </p:sp>
      <p:sp>
        <p:nvSpPr>
          <p:cNvPr id="4" name="Footer Placeholder 3"/>
          <p:cNvSpPr>
            <a:spLocks noGrp="1"/>
          </p:cNvSpPr>
          <p:nvPr>
            <p:ph type="ftr" sz="quarter" idx="2"/>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5" name="Slide Number Placeholder 4"/>
          <p:cNvSpPr>
            <a:spLocks noGrp="1"/>
          </p:cNvSpPr>
          <p:nvPr>
            <p:ph type="sldNum" sz="quarter" idx="3"/>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
        <p:nvSpPr>
          <p:cNvPr id="7" name="Header Placeholder 6"/>
          <p:cNvSpPr>
            <a:spLocks noGrp="1"/>
          </p:cNvSpPr>
          <p:nvPr>
            <p:ph type="hdr" sz="quarter"/>
          </p:nvPr>
        </p:nvSpPr>
        <p:spPr>
          <a:xfrm>
            <a:off x="1544900" y="195219"/>
            <a:ext cx="4716224" cy="548161"/>
          </a:xfrm>
          <a:prstGeom prst="rect">
            <a:avLst/>
          </a:prstGeom>
        </p:spPr>
        <p:txBody>
          <a:bodyPr vert="horz" lIns="91440" tIns="45720" rIns="91440" bIns="45720" rtlCol="0"/>
          <a:lstStyle>
            <a:lvl1pPr algn="l">
              <a:defRPr sz="1200"/>
            </a:lvl1pPr>
          </a:lstStyle>
          <a:p>
            <a:endParaRPr lang="en-GB" dirty="0"/>
          </a:p>
        </p:txBody>
      </p:sp>
      <p:pic>
        <p:nvPicPr>
          <p:cNvPr id="8" name="Picture 7" descr="Department for Education" title="Logo"/>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7199" y="195220"/>
            <a:ext cx="857495" cy="5520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995452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430213" y="273050"/>
            <a:ext cx="5873750" cy="4405313"/>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7405" y="4723448"/>
            <a:ext cx="5359346" cy="4474845"/>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8" name="Date Placeholder 2"/>
          <p:cNvSpPr>
            <a:spLocks noGrp="1"/>
          </p:cNvSpPr>
          <p:nvPr>
            <p:ph type="dt" sz="quarter" idx="1"/>
          </p:nvPr>
        </p:nvSpPr>
        <p:spPr>
          <a:xfrm>
            <a:off x="-20441" y="9446895"/>
            <a:ext cx="1114577" cy="497205"/>
          </a:xfrm>
          <a:prstGeom prst="rect">
            <a:avLst/>
          </a:prstGeom>
        </p:spPr>
        <p:txBody>
          <a:bodyPr vert="horz" lIns="91440" tIns="45720" rIns="91440" bIns="45720" rtlCol="0"/>
          <a:lstStyle>
            <a:lvl1pPr algn="r">
              <a:defRPr sz="1200"/>
            </a:lvl1pPr>
          </a:lstStyle>
          <a:p>
            <a:pPr algn="l"/>
            <a:fld id="{63D1F4A6-7DD5-42E4-9750-A8709F395147}" type="datetimeFigureOut">
              <a:rPr lang="en-GB" smtClean="0"/>
              <a:pPr algn="l"/>
              <a:t>18/09/2018</a:t>
            </a:fld>
            <a:endParaRPr lang="en-GB" dirty="0"/>
          </a:p>
        </p:txBody>
      </p:sp>
      <p:sp>
        <p:nvSpPr>
          <p:cNvPr id="9" name="Footer Placeholder 3"/>
          <p:cNvSpPr>
            <a:spLocks noGrp="1"/>
          </p:cNvSpPr>
          <p:nvPr>
            <p:ph type="ftr" sz="quarter" idx="4"/>
          </p:nvPr>
        </p:nvSpPr>
        <p:spPr>
          <a:xfrm>
            <a:off x="1258888" y="9446895"/>
            <a:ext cx="4859320" cy="497205"/>
          </a:xfrm>
          <a:prstGeom prst="rect">
            <a:avLst/>
          </a:prstGeom>
        </p:spPr>
        <p:txBody>
          <a:bodyPr vert="horz" lIns="91440" tIns="45720" rIns="91440" bIns="45720" rtlCol="0" anchor="t" anchorCtr="0"/>
          <a:lstStyle>
            <a:lvl1pPr algn="l">
              <a:defRPr sz="1200"/>
            </a:lvl1pPr>
          </a:lstStyle>
          <a:p>
            <a:endParaRPr lang="en-GB" dirty="0"/>
          </a:p>
        </p:txBody>
      </p:sp>
      <p:sp>
        <p:nvSpPr>
          <p:cNvPr id="10" name="Slide Number Placeholder 4"/>
          <p:cNvSpPr>
            <a:spLocks noGrp="1"/>
          </p:cNvSpPr>
          <p:nvPr>
            <p:ph type="sldNum" sz="quarter" idx="5"/>
          </p:nvPr>
        </p:nvSpPr>
        <p:spPr>
          <a:xfrm>
            <a:off x="6261124" y="9445169"/>
            <a:ext cx="542914" cy="497205"/>
          </a:xfrm>
          <a:prstGeom prst="rect">
            <a:avLst/>
          </a:prstGeom>
        </p:spPr>
        <p:txBody>
          <a:bodyPr vert="horz" lIns="91440" tIns="45720" rIns="91440" bIns="45720" rtlCol="0" anchor="t" anchorCtr="0"/>
          <a:lstStyle>
            <a:lvl1pPr algn="r">
              <a:defRPr sz="1200"/>
            </a:lvl1pPr>
          </a:lstStyle>
          <a:p>
            <a:fld id="{C5ABB7FA-2627-47C9-9258-FDF90D155C04}" type="slidenum">
              <a:rPr lang="en-GB" smtClean="0"/>
              <a:t>‹#›</a:t>
            </a:fld>
            <a:endParaRPr lang="en-GB" dirty="0"/>
          </a:p>
        </p:txBody>
      </p:sp>
    </p:spTree>
    <p:extLst>
      <p:ext uri="{BB962C8B-B14F-4D97-AF65-F5344CB8AC3E}">
        <p14:creationId xmlns:p14="http://schemas.microsoft.com/office/powerpoint/2010/main" val="675420162"/>
      </p:ext>
    </p:extLst>
  </p:cSld>
  <p:clrMap bg1="lt1" tx1="dk1" bg2="lt2" tx2="dk2" accent1="accent1" accent2="accent2" accent3="accent3" accent4="accent4" accent5="accent5" accent6="accent6" hlink="hlink" folHlink="folHlink"/>
  <p:notesStyle>
    <a:lvl1pPr marL="171450" indent="-171450" algn="l" defTabSz="914400" rtl="0" eaLnBrk="1" latinLnBrk="0" hangingPunct="1">
      <a:buFont typeface="Arial" pitchFamily="34" charset="0"/>
      <a:buChar char="•"/>
      <a:defRPr sz="1200" b="1" kern="1200">
        <a:solidFill>
          <a:schemeClr val="tx1"/>
        </a:solidFill>
        <a:latin typeface="+mn-lt"/>
        <a:ea typeface="+mn-ea"/>
        <a:cs typeface="+mn-cs"/>
      </a:defRPr>
    </a:lvl1pPr>
    <a:lvl2pPr marL="368300" indent="-171450" algn="l" defTabSz="914400" rtl="0" eaLnBrk="1" latinLnBrk="0" hangingPunct="1">
      <a:buFont typeface="Arial" pitchFamily="34" charset="0"/>
      <a:buChar char="•"/>
      <a:defRPr sz="1200" kern="1200">
        <a:solidFill>
          <a:schemeClr val="tx1"/>
        </a:solidFill>
        <a:latin typeface="+mn-lt"/>
        <a:ea typeface="+mn-ea"/>
        <a:cs typeface="+mn-cs"/>
      </a:defRPr>
    </a:lvl2pPr>
    <a:lvl3pPr marL="533400" indent="-171450" algn="l" defTabSz="914400" rtl="0" eaLnBrk="1" latinLnBrk="0" hangingPunct="1">
      <a:buFont typeface="Arial" pitchFamily="34" charset="0"/>
      <a:buChar char="•"/>
      <a:defRPr sz="1200" kern="1200">
        <a:solidFill>
          <a:schemeClr val="tx1"/>
        </a:solidFill>
        <a:latin typeface="+mn-lt"/>
        <a:ea typeface="+mn-ea"/>
        <a:cs typeface="+mn-cs"/>
      </a:defRPr>
    </a:lvl3pPr>
    <a:lvl4pPr marL="715963" indent="-171450" algn="l" defTabSz="914400" rtl="0" eaLnBrk="1" latinLnBrk="0" hangingPunct="1">
      <a:buFont typeface="Arial" pitchFamily="34" charset="0"/>
      <a:buChar char="•"/>
      <a:defRPr sz="1200" kern="1200">
        <a:solidFill>
          <a:schemeClr val="tx1"/>
        </a:solidFill>
        <a:latin typeface="+mn-lt"/>
        <a:ea typeface="+mn-ea"/>
        <a:cs typeface="+mn-cs"/>
      </a:defRPr>
    </a:lvl4pPr>
    <a:lvl5pPr marL="987425" indent="-174625" algn="l" defTabSz="987425" rtl="0" eaLnBrk="1" latinLnBrk="0" hangingPunct="1">
      <a:buFont typeface="Arial" pitchFamily="34" charset="0"/>
      <a:buChar char="•"/>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a:t>
            </a:fld>
            <a:endParaRPr lang="en-GB" dirty="0"/>
          </a:p>
        </p:txBody>
      </p:sp>
    </p:spTree>
    <p:extLst>
      <p:ext uri="{BB962C8B-B14F-4D97-AF65-F5344CB8AC3E}">
        <p14:creationId xmlns:p14="http://schemas.microsoft.com/office/powerpoint/2010/main" val="74906957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10</a:t>
            </a:fld>
            <a:endParaRPr lang="en-GB" dirty="0"/>
          </a:p>
        </p:txBody>
      </p:sp>
    </p:spTree>
    <p:extLst>
      <p:ext uri="{BB962C8B-B14F-4D97-AF65-F5344CB8AC3E}">
        <p14:creationId xmlns:p14="http://schemas.microsoft.com/office/powerpoint/2010/main" val="261187528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11</a:t>
            </a:fld>
            <a:endParaRPr lang="en-GB" dirty="0"/>
          </a:p>
        </p:txBody>
      </p:sp>
    </p:spTree>
    <p:extLst>
      <p:ext uri="{BB962C8B-B14F-4D97-AF65-F5344CB8AC3E}">
        <p14:creationId xmlns:p14="http://schemas.microsoft.com/office/powerpoint/2010/main" val="406168418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12</a:t>
            </a:fld>
            <a:endParaRPr lang="en-GB" dirty="0"/>
          </a:p>
        </p:txBody>
      </p:sp>
    </p:spTree>
    <p:extLst>
      <p:ext uri="{BB962C8B-B14F-4D97-AF65-F5344CB8AC3E}">
        <p14:creationId xmlns:p14="http://schemas.microsoft.com/office/powerpoint/2010/main" val="29881016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13</a:t>
            </a:fld>
            <a:endParaRPr lang="en-GB" dirty="0"/>
          </a:p>
        </p:txBody>
      </p:sp>
    </p:spTree>
    <p:extLst>
      <p:ext uri="{BB962C8B-B14F-4D97-AF65-F5344CB8AC3E}">
        <p14:creationId xmlns:p14="http://schemas.microsoft.com/office/powerpoint/2010/main" val="39724072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14</a:t>
            </a:fld>
            <a:endParaRPr lang="en-GB" dirty="0"/>
          </a:p>
        </p:txBody>
      </p:sp>
    </p:spTree>
    <p:extLst>
      <p:ext uri="{BB962C8B-B14F-4D97-AF65-F5344CB8AC3E}">
        <p14:creationId xmlns:p14="http://schemas.microsoft.com/office/powerpoint/2010/main" val="86422678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15</a:t>
            </a:fld>
            <a:endParaRPr lang="en-GB" dirty="0"/>
          </a:p>
        </p:txBody>
      </p:sp>
    </p:spTree>
    <p:extLst>
      <p:ext uri="{BB962C8B-B14F-4D97-AF65-F5344CB8AC3E}">
        <p14:creationId xmlns:p14="http://schemas.microsoft.com/office/powerpoint/2010/main" val="4955689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16</a:t>
            </a:fld>
            <a:endParaRPr lang="en-GB" dirty="0"/>
          </a:p>
        </p:txBody>
      </p:sp>
    </p:spTree>
    <p:extLst>
      <p:ext uri="{BB962C8B-B14F-4D97-AF65-F5344CB8AC3E}">
        <p14:creationId xmlns:p14="http://schemas.microsoft.com/office/powerpoint/2010/main" val="28737598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17</a:t>
            </a:fld>
            <a:endParaRPr lang="en-GB" dirty="0"/>
          </a:p>
        </p:txBody>
      </p:sp>
    </p:spTree>
    <p:extLst>
      <p:ext uri="{BB962C8B-B14F-4D97-AF65-F5344CB8AC3E}">
        <p14:creationId xmlns:p14="http://schemas.microsoft.com/office/powerpoint/2010/main" val="159766185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18</a:t>
            </a:fld>
            <a:endParaRPr lang="en-GB" dirty="0"/>
          </a:p>
        </p:txBody>
      </p:sp>
    </p:spTree>
    <p:extLst>
      <p:ext uri="{BB962C8B-B14F-4D97-AF65-F5344CB8AC3E}">
        <p14:creationId xmlns:p14="http://schemas.microsoft.com/office/powerpoint/2010/main" val="18047134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19</a:t>
            </a:fld>
            <a:endParaRPr lang="en-GB" dirty="0"/>
          </a:p>
        </p:txBody>
      </p:sp>
    </p:spTree>
    <p:extLst>
      <p:ext uri="{BB962C8B-B14F-4D97-AF65-F5344CB8AC3E}">
        <p14:creationId xmlns:p14="http://schemas.microsoft.com/office/powerpoint/2010/main" val="5368543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a:t>
            </a:fld>
            <a:endParaRPr lang="en-GB" dirty="0"/>
          </a:p>
        </p:txBody>
      </p:sp>
    </p:spTree>
    <p:extLst>
      <p:ext uri="{BB962C8B-B14F-4D97-AF65-F5344CB8AC3E}">
        <p14:creationId xmlns:p14="http://schemas.microsoft.com/office/powerpoint/2010/main" val="385817680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20</a:t>
            </a:fld>
            <a:endParaRPr lang="en-GB" dirty="0"/>
          </a:p>
        </p:txBody>
      </p:sp>
    </p:spTree>
    <p:extLst>
      <p:ext uri="{BB962C8B-B14F-4D97-AF65-F5344CB8AC3E}">
        <p14:creationId xmlns:p14="http://schemas.microsoft.com/office/powerpoint/2010/main" val="268215267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21</a:t>
            </a:fld>
            <a:endParaRPr lang="en-GB" dirty="0"/>
          </a:p>
        </p:txBody>
      </p:sp>
    </p:spTree>
    <p:extLst>
      <p:ext uri="{BB962C8B-B14F-4D97-AF65-F5344CB8AC3E}">
        <p14:creationId xmlns:p14="http://schemas.microsoft.com/office/powerpoint/2010/main" val="164364464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22</a:t>
            </a:fld>
            <a:endParaRPr lang="en-GB" dirty="0"/>
          </a:p>
        </p:txBody>
      </p:sp>
    </p:spTree>
    <p:extLst>
      <p:ext uri="{BB962C8B-B14F-4D97-AF65-F5344CB8AC3E}">
        <p14:creationId xmlns:p14="http://schemas.microsoft.com/office/powerpoint/2010/main" val="4286158086"/>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23</a:t>
            </a:fld>
            <a:endParaRPr lang="en-GB" dirty="0"/>
          </a:p>
        </p:txBody>
      </p:sp>
    </p:spTree>
    <p:extLst>
      <p:ext uri="{BB962C8B-B14F-4D97-AF65-F5344CB8AC3E}">
        <p14:creationId xmlns:p14="http://schemas.microsoft.com/office/powerpoint/2010/main" val="178246377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24</a:t>
            </a:fld>
            <a:endParaRPr lang="en-GB" dirty="0"/>
          </a:p>
        </p:txBody>
      </p:sp>
    </p:spTree>
    <p:extLst>
      <p:ext uri="{BB962C8B-B14F-4D97-AF65-F5344CB8AC3E}">
        <p14:creationId xmlns:p14="http://schemas.microsoft.com/office/powerpoint/2010/main" val="355782206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25</a:t>
            </a:fld>
            <a:endParaRPr lang="en-GB" dirty="0"/>
          </a:p>
        </p:txBody>
      </p:sp>
    </p:spTree>
    <p:extLst>
      <p:ext uri="{BB962C8B-B14F-4D97-AF65-F5344CB8AC3E}">
        <p14:creationId xmlns:p14="http://schemas.microsoft.com/office/powerpoint/2010/main" val="27416621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26</a:t>
            </a:fld>
            <a:endParaRPr lang="en-GB" dirty="0"/>
          </a:p>
        </p:txBody>
      </p:sp>
    </p:spTree>
    <p:extLst>
      <p:ext uri="{BB962C8B-B14F-4D97-AF65-F5344CB8AC3E}">
        <p14:creationId xmlns:p14="http://schemas.microsoft.com/office/powerpoint/2010/main" val="38113258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27</a:t>
            </a:fld>
            <a:endParaRPr lang="en-GB" dirty="0"/>
          </a:p>
        </p:txBody>
      </p:sp>
    </p:spTree>
    <p:extLst>
      <p:ext uri="{BB962C8B-B14F-4D97-AF65-F5344CB8AC3E}">
        <p14:creationId xmlns:p14="http://schemas.microsoft.com/office/powerpoint/2010/main" val="255233982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28</a:t>
            </a:fld>
            <a:endParaRPr lang="en-GB" dirty="0"/>
          </a:p>
        </p:txBody>
      </p:sp>
    </p:spTree>
    <p:extLst>
      <p:ext uri="{BB962C8B-B14F-4D97-AF65-F5344CB8AC3E}">
        <p14:creationId xmlns:p14="http://schemas.microsoft.com/office/powerpoint/2010/main" val="200188659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29</a:t>
            </a:fld>
            <a:endParaRPr lang="en-GB" dirty="0"/>
          </a:p>
        </p:txBody>
      </p:sp>
    </p:spTree>
    <p:extLst>
      <p:ext uri="{BB962C8B-B14F-4D97-AF65-F5344CB8AC3E}">
        <p14:creationId xmlns:p14="http://schemas.microsoft.com/office/powerpoint/2010/main" val="205039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a:t>
            </a:fld>
            <a:endParaRPr lang="en-GB" dirty="0"/>
          </a:p>
        </p:txBody>
      </p:sp>
    </p:spTree>
    <p:extLst>
      <p:ext uri="{BB962C8B-B14F-4D97-AF65-F5344CB8AC3E}">
        <p14:creationId xmlns:p14="http://schemas.microsoft.com/office/powerpoint/2010/main" val="405969745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30</a:t>
            </a:fld>
            <a:endParaRPr lang="en-GB" dirty="0"/>
          </a:p>
        </p:txBody>
      </p:sp>
    </p:spTree>
    <p:extLst>
      <p:ext uri="{BB962C8B-B14F-4D97-AF65-F5344CB8AC3E}">
        <p14:creationId xmlns:p14="http://schemas.microsoft.com/office/powerpoint/2010/main" val="142525546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31</a:t>
            </a:fld>
            <a:endParaRPr lang="en-GB" dirty="0"/>
          </a:p>
        </p:txBody>
      </p:sp>
    </p:spTree>
    <p:extLst>
      <p:ext uri="{BB962C8B-B14F-4D97-AF65-F5344CB8AC3E}">
        <p14:creationId xmlns:p14="http://schemas.microsoft.com/office/powerpoint/2010/main" val="400641348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32</a:t>
            </a:fld>
            <a:endParaRPr lang="en-GB" dirty="0"/>
          </a:p>
        </p:txBody>
      </p:sp>
    </p:spTree>
    <p:extLst>
      <p:ext uri="{BB962C8B-B14F-4D97-AF65-F5344CB8AC3E}">
        <p14:creationId xmlns:p14="http://schemas.microsoft.com/office/powerpoint/2010/main" val="67247302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92150" y="250825"/>
            <a:ext cx="5400675" cy="4051300"/>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33</a:t>
            </a:fld>
            <a:endParaRPr lang="en-GB" dirty="0"/>
          </a:p>
        </p:txBody>
      </p:sp>
    </p:spTree>
    <p:extLst>
      <p:ext uri="{BB962C8B-B14F-4D97-AF65-F5344CB8AC3E}">
        <p14:creationId xmlns:p14="http://schemas.microsoft.com/office/powerpoint/2010/main" val="41711333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34</a:t>
            </a:fld>
            <a:endParaRPr lang="en-GB" dirty="0"/>
          </a:p>
        </p:txBody>
      </p:sp>
    </p:spTree>
    <p:extLst>
      <p:ext uri="{BB962C8B-B14F-4D97-AF65-F5344CB8AC3E}">
        <p14:creationId xmlns:p14="http://schemas.microsoft.com/office/powerpoint/2010/main" val="2237167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4</a:t>
            </a:fld>
            <a:endParaRPr lang="en-GB" dirty="0"/>
          </a:p>
        </p:txBody>
      </p:sp>
    </p:spTree>
    <p:extLst>
      <p:ext uri="{BB962C8B-B14F-4D97-AF65-F5344CB8AC3E}">
        <p14:creationId xmlns:p14="http://schemas.microsoft.com/office/powerpoint/2010/main" val="3657736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5</a:t>
            </a:fld>
            <a:endParaRPr lang="en-GB" dirty="0"/>
          </a:p>
        </p:txBody>
      </p:sp>
    </p:spTree>
    <p:extLst>
      <p:ext uri="{BB962C8B-B14F-4D97-AF65-F5344CB8AC3E}">
        <p14:creationId xmlns:p14="http://schemas.microsoft.com/office/powerpoint/2010/main" val="153072162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6</a:t>
            </a:fld>
            <a:endParaRPr lang="en-GB" dirty="0"/>
          </a:p>
        </p:txBody>
      </p:sp>
    </p:spTree>
    <p:extLst>
      <p:ext uri="{BB962C8B-B14F-4D97-AF65-F5344CB8AC3E}">
        <p14:creationId xmlns:p14="http://schemas.microsoft.com/office/powerpoint/2010/main" val="33590601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7</a:t>
            </a:fld>
            <a:endParaRPr lang="en-GB" dirty="0"/>
          </a:p>
        </p:txBody>
      </p:sp>
    </p:spTree>
    <p:extLst>
      <p:ext uri="{BB962C8B-B14F-4D97-AF65-F5344CB8AC3E}">
        <p14:creationId xmlns:p14="http://schemas.microsoft.com/office/powerpoint/2010/main" val="17907991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8</a:t>
            </a:fld>
            <a:endParaRPr lang="en-GB" dirty="0"/>
          </a:p>
        </p:txBody>
      </p:sp>
    </p:spTree>
    <p:extLst>
      <p:ext uri="{BB962C8B-B14F-4D97-AF65-F5344CB8AC3E}">
        <p14:creationId xmlns:p14="http://schemas.microsoft.com/office/powerpoint/2010/main" val="1886540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47638" y="296863"/>
            <a:ext cx="6386512" cy="4791075"/>
          </a:xfrm>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5ABB7FA-2627-47C9-9258-FDF90D155C04}" type="slidenum">
              <a:rPr lang="en-GB" smtClean="0"/>
              <a:t>9</a:t>
            </a:fld>
            <a:endParaRPr lang="en-GB" dirty="0"/>
          </a:p>
        </p:txBody>
      </p:sp>
    </p:spTree>
    <p:extLst>
      <p:ext uri="{BB962C8B-B14F-4D97-AF65-F5344CB8AC3E}">
        <p14:creationId xmlns:p14="http://schemas.microsoft.com/office/powerpoint/2010/main" val="156581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81075"/>
            <a:ext cx="7772400" cy="1470025"/>
          </a:xfrm>
        </p:spPr>
        <p:txBody>
          <a:bodyPr>
            <a:noAutofit/>
          </a:bodyPr>
          <a:lstStyle>
            <a:lvl1pPr algn="l">
              <a:defRPr lang="en-GB" sz="5400" b="1" kern="1200" noProof="0" dirty="0" smtClean="0">
                <a:solidFill>
                  <a:srgbClr val="104F75"/>
                </a:solidFill>
                <a:latin typeface="+mj-lt"/>
                <a:ea typeface="+mn-ea"/>
                <a:cs typeface="+mn-cs"/>
              </a:defRPr>
            </a:lvl1pPr>
          </a:lstStyle>
          <a:p>
            <a:r>
              <a:rPr lang="en-US" dirty="0"/>
              <a:t>Click to edit Master title style</a:t>
            </a:r>
            <a:endParaRPr lang="en-GB" dirty="0"/>
          </a:p>
        </p:txBody>
      </p:sp>
      <p:sp>
        <p:nvSpPr>
          <p:cNvPr id="3" name="Subtitle 2"/>
          <p:cNvSpPr>
            <a:spLocks noGrp="1"/>
          </p:cNvSpPr>
          <p:nvPr>
            <p:ph type="subTitle" idx="1"/>
          </p:nvPr>
        </p:nvSpPr>
        <p:spPr>
          <a:xfrm>
            <a:off x="683568" y="2924944"/>
            <a:ext cx="6400800" cy="1752600"/>
          </a:xfrm>
        </p:spPr>
        <p:txBody>
          <a:bodyPr>
            <a:noAutofit/>
          </a:bodyPr>
          <a:lstStyle>
            <a:lvl1pPr marL="0" indent="0" algn="l">
              <a:buNone/>
              <a:defRPr sz="2000" b="1">
                <a:solidFill>
                  <a:schemeClr val="tx1"/>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endParaRPr lang="en-GB" dirty="0"/>
          </a:p>
        </p:txBody>
      </p:sp>
      <p:sp>
        <p:nvSpPr>
          <p:cNvPr id="12"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13"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4"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8722737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6"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7"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536672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4212" y="335919"/>
            <a:ext cx="7775575" cy="645155"/>
          </a:xfrm>
        </p:spPr>
        <p:txBody>
          <a:bodyPr vert="horz" lIns="91440" tIns="45720" rIns="91440" bIns="45720" rtlCol="0" anchor="ctr">
            <a:noAutofit/>
          </a:bodyPr>
          <a:lstStyle>
            <a:lvl1pPr>
              <a:defRPr lang="en-GB" dirty="0"/>
            </a:lvl1pPr>
          </a:lstStyle>
          <a:p>
            <a:pPr lvl="0"/>
            <a:r>
              <a:rPr lang="en-US" dirty="0"/>
              <a:t>Click to edit Master title style</a:t>
            </a:r>
            <a:endParaRPr lang="en-GB" dirty="0"/>
          </a:p>
        </p:txBody>
      </p:sp>
      <p:sp>
        <p:nvSpPr>
          <p:cNvPr id="3" name="Picture Placeholder 2"/>
          <p:cNvSpPr>
            <a:spLocks noGrp="1"/>
          </p:cNvSpPr>
          <p:nvPr>
            <p:ph type="pic" idx="1"/>
          </p:nvPr>
        </p:nvSpPr>
        <p:spPr>
          <a:xfrm>
            <a:off x="1872271" y="1187202"/>
            <a:ext cx="5256584" cy="4112369"/>
          </a:xfrm>
          <a:ln>
            <a:solidFill>
              <a:schemeClr val="tx2"/>
            </a:solidFill>
          </a:ln>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dirty="0"/>
          </a:p>
        </p:txBody>
      </p:sp>
      <p:sp>
        <p:nvSpPr>
          <p:cNvPr id="4" name="Text Placeholder 3"/>
          <p:cNvSpPr>
            <a:spLocks noGrp="1"/>
          </p:cNvSpPr>
          <p:nvPr>
            <p:ph type="body" sz="half" idx="2"/>
          </p:nvPr>
        </p:nvSpPr>
        <p:spPr>
          <a:xfrm>
            <a:off x="1763688" y="5445571"/>
            <a:ext cx="5486400" cy="35969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34878766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Date Placeholder 2"/>
          <p:cNvSpPr>
            <a:spLocks noGrp="1"/>
          </p:cNvSpPr>
          <p:nvPr>
            <p:ph type="dt" sz="half" idx="10"/>
          </p:nvPr>
        </p:nvSpPr>
        <p:spPr/>
        <p:txBody>
          <a:bodyPr/>
          <a:lstStyle/>
          <a:p>
            <a:fld id="{B5E69749-5551-4F5F-A3EA-C88943F21456}" type="datetimeFigureOut">
              <a:rPr lang="en-GB" smtClean="0"/>
              <a:pPr/>
              <a:t>18/09/2018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1037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4213" y="333374"/>
            <a:ext cx="7775575" cy="647701"/>
          </a:xfrm>
        </p:spPr>
        <p:txBody>
          <a:bodyPr/>
          <a:lstStyle/>
          <a:p>
            <a:r>
              <a:rPr lang="en-US"/>
              <a:t>Click to edit Master title style</a:t>
            </a:r>
            <a:endParaRPr lang="en-GB"/>
          </a:p>
        </p:txBody>
      </p:sp>
      <p:sp>
        <p:nvSpPr>
          <p:cNvPr id="3" name="Content Placeholder 2"/>
          <p:cNvSpPr>
            <a:spLocks noGrp="1"/>
          </p:cNvSpPr>
          <p:nvPr>
            <p:ph idx="1"/>
          </p:nvPr>
        </p:nvSpPr>
        <p:spPr>
          <a:xfrm>
            <a:off x="684212" y="1196976"/>
            <a:ext cx="7775575" cy="4679949"/>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1759662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8921" y="981075"/>
            <a:ext cx="7775575" cy="1253337"/>
          </a:xfrm>
        </p:spPr>
        <p:txBody>
          <a:bodyPr anchor="t"/>
          <a:lstStyle>
            <a:lvl1pPr algn="l">
              <a:defRPr sz="4000" b="1" cap="none" baseline="0"/>
            </a:lvl1pPr>
          </a:lstStyle>
          <a:p>
            <a:r>
              <a:rPr lang="en-US" dirty="0"/>
              <a:t>Click to edit Master title style</a:t>
            </a:r>
            <a:endParaRPr lang="en-GB" dirty="0"/>
          </a:p>
        </p:txBody>
      </p:sp>
      <p:sp>
        <p:nvSpPr>
          <p:cNvPr id="3" name="Text Placeholder 2"/>
          <p:cNvSpPr>
            <a:spLocks noGrp="1"/>
          </p:cNvSpPr>
          <p:nvPr>
            <p:ph type="body" idx="1"/>
          </p:nvPr>
        </p:nvSpPr>
        <p:spPr>
          <a:xfrm>
            <a:off x="691109" y="2420888"/>
            <a:ext cx="7775575" cy="1500187"/>
          </a:xfrm>
        </p:spPr>
        <p:txBody>
          <a:bodyPr anchor="t" anchorCtr="0"/>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0032981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2" y="1196975"/>
            <a:ext cx="3811587"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679950"/>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42044974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Emphasis box">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4213" y="1196975"/>
            <a:ext cx="3811587" cy="4679950"/>
          </a:xfrm>
        </p:spPr>
        <p:txBody>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1" y="1339474"/>
            <a:ext cx="3811588" cy="830997"/>
          </a:xfrm>
          <a:solidFill>
            <a:srgbClr val="C6E0E4"/>
          </a:solidFill>
          <a:ln>
            <a:solidFill>
              <a:schemeClr val="tx2"/>
            </a:solidFill>
          </a:ln>
        </p:spPr>
        <p:txBody>
          <a:bodyPr vert="horz" lIns="108000" tIns="45720" rIns="91440" bIns="45720" rtlCol="0">
            <a:spAutoFit/>
          </a:bodyPr>
          <a:lstStyle>
            <a:lvl1pPr marL="0" marR="0" indent="0" algn="l" defTabSz="914400" rtl="0" eaLnBrk="1" fontAlgn="auto" latinLnBrk="0" hangingPunct="1">
              <a:lnSpc>
                <a:spcPct val="120000"/>
              </a:lnSpc>
              <a:spcBef>
                <a:spcPts val="0"/>
              </a:spcBef>
              <a:spcAft>
                <a:spcPts val="600"/>
              </a:spcAft>
              <a:buClr>
                <a:srgbClr val="1F497D"/>
              </a:buClr>
              <a:buSzTx/>
              <a:buFontTx/>
              <a:buNone/>
              <a:tabLst/>
              <a:defRPr lang="en-US" dirty="0" smtClean="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lvl5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5118088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84213" y="1196975"/>
            <a:ext cx="3813175"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4" name="Content Placeholder 3"/>
          <p:cNvSpPr>
            <a:spLocks noGrp="1"/>
          </p:cNvSpPr>
          <p:nvPr>
            <p:ph sz="half" idx="2"/>
          </p:nvPr>
        </p:nvSpPr>
        <p:spPr>
          <a:xfrm>
            <a:off x="684213" y="1845072"/>
            <a:ext cx="3813175"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5" name="Text Placeholder 4"/>
          <p:cNvSpPr>
            <a:spLocks noGrp="1"/>
          </p:cNvSpPr>
          <p:nvPr>
            <p:ph type="body" sz="quarter" idx="3"/>
          </p:nvPr>
        </p:nvSpPr>
        <p:spPr>
          <a:xfrm>
            <a:off x="4645026" y="1196975"/>
            <a:ext cx="3814763" cy="648097"/>
          </a:xfrm>
          <a:solidFill>
            <a:srgbClr val="C6E0E4"/>
          </a:solidFill>
          <a:ln>
            <a:solidFill>
              <a:schemeClr val="tx2"/>
            </a:solidFill>
          </a:ln>
        </p:spPr>
        <p:txBody>
          <a:bodyPr vert="horz" lIns="91440" tIns="45720" rIns="91440" bIns="45720" rtlCol="0">
            <a:noAutofit/>
          </a:bodyPr>
          <a:lstStyle>
            <a:lvl1pPr>
              <a:defRPr lang="en-US" dirty="0" smtClean="0"/>
            </a:lvl1pPr>
          </a:lstStyle>
          <a:p>
            <a:pPr lvl="0"/>
            <a:r>
              <a:rPr lang="en-US" dirty="0"/>
              <a:t>Click to edit Master text styles</a:t>
            </a:r>
          </a:p>
        </p:txBody>
      </p:sp>
      <p:sp>
        <p:nvSpPr>
          <p:cNvPr id="6" name="Content Placeholder 5"/>
          <p:cNvSpPr>
            <a:spLocks noGrp="1"/>
          </p:cNvSpPr>
          <p:nvPr>
            <p:ph sz="quarter" idx="4"/>
          </p:nvPr>
        </p:nvSpPr>
        <p:spPr>
          <a:xfrm>
            <a:off x="4645026" y="1845072"/>
            <a:ext cx="3814763" cy="4031853"/>
          </a:xfrm>
          <a:ln>
            <a:solidFill>
              <a:schemeClr val="tx2"/>
            </a:solidFill>
          </a:ln>
        </p:spPr>
        <p:txBody>
          <a:bodyPr/>
          <a:lstStyle>
            <a:lvl1pPr>
              <a:defRPr sz="2000"/>
            </a:lvl1pPr>
            <a:lvl2pPr>
              <a:defRPr sz="2000"/>
            </a:lvl2pPr>
            <a:lvl3pPr>
              <a:defRPr sz="2000"/>
            </a:lvl3pPr>
            <a:lvl4pPr>
              <a:defRPr sz="1600"/>
            </a:lvl4pPr>
            <a:lvl5pPr>
              <a:defRPr sz="16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10"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11" name="Footer Placeholder 4"/>
          <p:cNvSpPr>
            <a:spLocks noGrp="1"/>
          </p:cNvSpPr>
          <p:nvPr>
            <p:ph type="ftr" sz="quarter" idx="11"/>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2" name="Slide Number Placeholder 5"/>
          <p:cNvSpPr>
            <a:spLocks noGrp="1"/>
          </p:cNvSpPr>
          <p:nvPr>
            <p:ph type="sldNum" sz="quarter" idx="12"/>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822229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with Bord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sz="half" idx="1"/>
          </p:nvPr>
        </p:nvSpPr>
        <p:spPr>
          <a:xfrm>
            <a:off x="684212" y="1196975"/>
            <a:ext cx="3811587" cy="4752976"/>
          </a:xfrm>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4" name="Content Placeholder 3"/>
          <p:cNvSpPr>
            <a:spLocks noGrp="1"/>
          </p:cNvSpPr>
          <p:nvPr>
            <p:ph sz="half" idx="2"/>
          </p:nvPr>
        </p:nvSpPr>
        <p:spPr>
          <a:xfrm>
            <a:off x="4648200" y="1196975"/>
            <a:ext cx="3811588" cy="4752976"/>
          </a:xfrm>
          <a:ln>
            <a:solidFill>
              <a:schemeClr val="tx2"/>
            </a:solidFill>
          </a:ln>
        </p:spPr>
        <p:txBody>
          <a:bodyPr/>
          <a:lstStyle>
            <a:lvl1pPr marL="342900" marR="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1pPr>
            <a:lvl2pPr marL="742950" marR="0"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2pPr>
            <a:lvl3pPr marL="11430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2000"/>
            </a:lvl3pPr>
            <a:lvl4pPr marL="16002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4pPr>
            <a:lvl5pPr marL="2057400" marR="0"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sz="1600"/>
            </a:lvl5pPr>
            <a:lvl6pPr>
              <a:defRPr sz="1800"/>
            </a:lvl6pPr>
            <a:lvl7pPr>
              <a:defRPr sz="1800"/>
            </a:lvl7pPr>
            <a:lvl8pPr>
              <a:defRPr sz="1800"/>
            </a:lvl8pPr>
            <a:lvl9pPr>
              <a:defRPr sz="1800"/>
            </a:lvl9pPr>
          </a:lstStyle>
          <a:p>
            <a:pPr marL="342900" marR="0" lvl="0" indent="-3429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1" i="0" u="none" strike="noStrike" kern="1200" cap="none" spc="0" normalizeH="0" baseline="0" noProof="0" dirty="0">
                <a:ln>
                  <a:noFill/>
                </a:ln>
                <a:solidFill>
                  <a:prstClr val="black"/>
                </a:solidFill>
                <a:effectLst/>
                <a:uLnTx/>
                <a:uFillTx/>
                <a:latin typeface="+mn-lt"/>
                <a:ea typeface="+mn-ea"/>
                <a:cs typeface="+mn-cs"/>
              </a:rPr>
              <a:t>Click to edit Master text styles</a:t>
            </a:r>
          </a:p>
          <a:p>
            <a:pPr marL="742950" marR="0" lvl="1" indent="-28575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Second level</a:t>
            </a:r>
          </a:p>
          <a:p>
            <a:pPr marL="1143000" marR="0" lvl="2"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2000" b="0" i="0" u="none" strike="noStrike" kern="1200" cap="none" spc="0" normalizeH="0" baseline="0" noProof="0" dirty="0">
                <a:ln>
                  <a:noFill/>
                </a:ln>
                <a:solidFill>
                  <a:prstClr val="black"/>
                </a:solidFill>
                <a:effectLst/>
                <a:uLnTx/>
                <a:uFillTx/>
                <a:latin typeface="+mn-lt"/>
                <a:ea typeface="+mn-ea"/>
                <a:cs typeface="+mn-cs"/>
              </a:rPr>
              <a:t>Third level</a:t>
            </a:r>
          </a:p>
          <a:p>
            <a:pPr marL="1600200" marR="0" lvl="3"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Fourth level</a:t>
            </a:r>
          </a:p>
          <a:p>
            <a:pPr marL="2057400" marR="0" lvl="4" indent="-228600" algn="l" defTabSz="914400" rtl="0" eaLnBrk="1" fontAlgn="auto" latinLnBrk="0" hangingPunct="1">
              <a:lnSpc>
                <a:spcPct val="120000"/>
              </a:lnSpc>
              <a:spcBef>
                <a:spcPts val="0"/>
              </a:spcBef>
              <a:spcAft>
                <a:spcPts val="600"/>
              </a:spcAft>
              <a:buClr>
                <a:srgbClr val="1F497D"/>
              </a:buClr>
              <a:buSzTx/>
              <a:buFont typeface="Wingdings" pitchFamily="2" charset="2"/>
              <a:buChar char="§"/>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Fifth level</a:t>
            </a:r>
            <a:endParaRPr kumimoji="0" lang="en-GB" sz="1600" b="0" i="0" u="none" strike="noStrike" kern="1200" cap="none" spc="0" normalizeH="0" baseline="0" noProof="0" dirty="0">
              <a:ln>
                <a:noFill/>
              </a:ln>
              <a:solidFill>
                <a:prstClr val="black"/>
              </a:solidFill>
              <a:effectLst/>
              <a:uLnTx/>
              <a:uFillTx/>
              <a:latin typeface="+mn-lt"/>
              <a:ea typeface="+mn-ea"/>
              <a:cs typeface="+mn-cs"/>
            </a:endParaRPr>
          </a:p>
        </p:txBody>
      </p:sp>
      <p:sp>
        <p:nvSpPr>
          <p:cNvPr id="8" name="Date Placeholder 3"/>
          <p:cNvSpPr>
            <a:spLocks noGrp="1"/>
          </p:cNvSpPr>
          <p:nvPr>
            <p:ph type="dt" sz="half" idx="10"/>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9"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10"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1796261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6"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7"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8"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spTree>
    <p:extLst>
      <p:ext uri="{BB962C8B-B14F-4D97-AF65-F5344CB8AC3E}">
        <p14:creationId xmlns:p14="http://schemas.microsoft.com/office/powerpoint/2010/main" val="24769001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4213" y="332656"/>
            <a:ext cx="7775575" cy="648419"/>
          </a:xfrm>
          <a:prstGeom prst="rect">
            <a:avLst/>
          </a:prstGeom>
        </p:spPr>
        <p:txBody>
          <a:bodyPr vert="horz" lIns="91440" tIns="45720" rIns="91440" bIns="45720" rtlCol="0" anchor="ctr">
            <a:noAutofit/>
          </a:bodyPr>
          <a:lstStyle/>
          <a:p>
            <a:r>
              <a:rPr lang="en-US" dirty="0"/>
              <a:t>Click to edit Master title style</a:t>
            </a:r>
            <a:endParaRPr lang="en-GB" dirty="0"/>
          </a:p>
        </p:txBody>
      </p:sp>
      <p:sp>
        <p:nvSpPr>
          <p:cNvPr id="3" name="Text Placeholder 2"/>
          <p:cNvSpPr>
            <a:spLocks noGrp="1"/>
          </p:cNvSpPr>
          <p:nvPr>
            <p:ph type="body" idx="1"/>
          </p:nvPr>
        </p:nvSpPr>
        <p:spPr>
          <a:xfrm>
            <a:off x="684212" y="1196976"/>
            <a:ext cx="7775575" cy="4679949"/>
          </a:xfrm>
          <a:prstGeom prst="rect">
            <a:avLst/>
          </a:prstGeom>
        </p:spPr>
        <p:txBody>
          <a:bodyPr vert="horz" lIns="91440" tIns="45720" rIns="91440" bIns="45720" rtlCol="0">
            <a:no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7" name="Date Placeholder 3"/>
          <p:cNvSpPr>
            <a:spLocks noGrp="1"/>
          </p:cNvSpPr>
          <p:nvPr>
            <p:ph type="dt" sz="half" idx="2"/>
          </p:nvPr>
        </p:nvSpPr>
        <p:spPr>
          <a:xfrm>
            <a:off x="2123728" y="6334125"/>
            <a:ext cx="1224136" cy="365125"/>
          </a:xfrm>
          <a:prstGeom prst="rect">
            <a:avLst/>
          </a:prstGeom>
        </p:spPr>
        <p:txBody>
          <a:bodyPr/>
          <a:lstStyle>
            <a:lvl1pPr>
              <a:defRPr sz="1200">
                <a:solidFill>
                  <a:schemeClr val="tx1">
                    <a:lumMod val="50000"/>
                    <a:lumOff val="50000"/>
                  </a:schemeClr>
                </a:solidFill>
              </a:defRPr>
            </a:lvl1pPr>
          </a:lstStyle>
          <a:p>
            <a:fld id="{B5E69749-5551-4F5F-A3EA-C88943F21456}" type="datetimeFigureOut">
              <a:rPr lang="en-GB" smtClean="0"/>
              <a:pPr/>
              <a:t>18/09/2018</a:t>
            </a:fld>
            <a:endParaRPr lang="en-GB" dirty="0"/>
          </a:p>
        </p:txBody>
      </p:sp>
      <p:sp>
        <p:nvSpPr>
          <p:cNvPr id="8" name="Footer Placeholder 4"/>
          <p:cNvSpPr>
            <a:spLocks noGrp="1"/>
          </p:cNvSpPr>
          <p:nvPr>
            <p:ph type="ftr" sz="quarter" idx="3"/>
          </p:nvPr>
        </p:nvSpPr>
        <p:spPr>
          <a:xfrm>
            <a:off x="3419872" y="6334125"/>
            <a:ext cx="4464496" cy="365125"/>
          </a:xfrm>
          <a:prstGeom prst="rect">
            <a:avLst/>
          </a:prstGeom>
        </p:spPr>
        <p:txBody>
          <a:bodyPr/>
          <a:lstStyle>
            <a:lvl1pPr>
              <a:defRPr lang="en-GB" sz="1200" kern="1200" dirty="0">
                <a:solidFill>
                  <a:schemeClr val="tx1">
                    <a:lumMod val="50000"/>
                    <a:lumOff val="50000"/>
                  </a:schemeClr>
                </a:solidFill>
                <a:latin typeface="+mn-lt"/>
                <a:ea typeface="+mn-ea"/>
                <a:cs typeface="+mn-cs"/>
              </a:defRPr>
            </a:lvl1pPr>
          </a:lstStyle>
          <a:p>
            <a:endParaRPr lang="en-GB" dirty="0"/>
          </a:p>
        </p:txBody>
      </p:sp>
      <p:sp>
        <p:nvSpPr>
          <p:cNvPr id="9" name="Slide Number Placeholder 5"/>
          <p:cNvSpPr>
            <a:spLocks noGrp="1"/>
          </p:cNvSpPr>
          <p:nvPr>
            <p:ph type="sldNum" sz="quarter" idx="4"/>
          </p:nvPr>
        </p:nvSpPr>
        <p:spPr>
          <a:xfrm>
            <a:off x="7945388" y="6334125"/>
            <a:ext cx="514400" cy="365125"/>
          </a:xfrm>
          <a:prstGeom prst="rect">
            <a:avLst/>
          </a:prstGeom>
        </p:spPr>
        <p:txBody>
          <a:bodyPr/>
          <a:lstStyle>
            <a:lvl1pPr>
              <a:defRPr sz="1200">
                <a:solidFill>
                  <a:schemeClr val="tx1">
                    <a:lumMod val="50000"/>
                    <a:lumOff val="50000"/>
                  </a:schemeClr>
                </a:solidFill>
              </a:defRPr>
            </a:lvl1pPr>
          </a:lstStyle>
          <a:p>
            <a:fld id="{5DB98E5A-76C0-453E-B1E0-BC4AB04722D5}" type="slidenum">
              <a:rPr lang="en-GB" smtClean="0"/>
              <a:pPr/>
              <a:t>‹#›</a:t>
            </a:fld>
            <a:endParaRPr lang="en-GB" dirty="0"/>
          </a:p>
        </p:txBody>
      </p:sp>
      <p:pic>
        <p:nvPicPr>
          <p:cNvPr id="4" name="Picture 3"/>
          <p:cNvPicPr>
            <a:picLocks noChangeAspect="1"/>
          </p:cNvPicPr>
          <p:nvPr userDrawn="1"/>
        </p:nvPicPr>
        <p:blipFill>
          <a:blip r:embed="rId13"/>
          <a:stretch>
            <a:fillRect/>
          </a:stretch>
        </p:blipFill>
        <p:spPr>
          <a:xfrm>
            <a:off x="467544" y="5684757"/>
            <a:ext cx="1728192" cy="1050469"/>
          </a:xfrm>
          <a:prstGeom prst="rect">
            <a:avLst/>
          </a:prstGeom>
        </p:spPr>
      </p:pic>
    </p:spTree>
    <p:extLst>
      <p:ext uri="{BB962C8B-B14F-4D97-AF65-F5344CB8AC3E}">
        <p14:creationId xmlns:p14="http://schemas.microsoft.com/office/powerpoint/2010/main" val="708346839"/>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50" r:id="rId3"/>
    <p:sldLayoutId id="2147483651" r:id="rId4"/>
    <p:sldLayoutId id="2147483652" r:id="rId5"/>
    <p:sldLayoutId id="2147483658" r:id="rId6"/>
    <p:sldLayoutId id="2147483653" r:id="rId7"/>
    <p:sldLayoutId id="2147483659" r:id="rId8"/>
    <p:sldLayoutId id="2147483654" r:id="rId9"/>
    <p:sldLayoutId id="2147483655" r:id="rId10"/>
    <p:sldLayoutId id="2147483657" r:id="rId11"/>
  </p:sldLayoutIdLst>
  <p:txStyles>
    <p:titleStyle>
      <a:lvl1pPr algn="l" defTabSz="914400" rtl="0" eaLnBrk="1" latinLnBrk="0" hangingPunct="1">
        <a:spcBef>
          <a:spcPct val="0"/>
        </a:spcBef>
        <a:buNone/>
        <a:defRPr lang="en-GB" sz="3200" b="1" kern="1200" dirty="0">
          <a:solidFill>
            <a:srgbClr val="104F75"/>
          </a:solidFill>
          <a:latin typeface="+mj-lt"/>
          <a:ea typeface="+mj-ea"/>
          <a:cs typeface="+mj-cs"/>
        </a:defRPr>
      </a:lvl1pPr>
    </p:titleStyle>
    <p:bodyStyle>
      <a:lvl1pPr marL="342900" indent="-342900" algn="l" defTabSz="914400" rtl="0" eaLnBrk="1" latinLnBrk="0" hangingPunct="1">
        <a:lnSpc>
          <a:spcPct val="120000"/>
        </a:lnSpc>
        <a:spcBef>
          <a:spcPts val="0"/>
        </a:spcBef>
        <a:spcAft>
          <a:spcPts val="600"/>
        </a:spcAft>
        <a:buClr>
          <a:schemeClr val="tx2"/>
        </a:buClr>
        <a:buFont typeface="Wingdings" pitchFamily="2" charset="2"/>
        <a:buChar char="§"/>
        <a:defRPr sz="2000" b="1" kern="1200">
          <a:solidFill>
            <a:schemeClr val="tx1"/>
          </a:solidFill>
          <a:latin typeface="+mn-lt"/>
          <a:ea typeface="+mn-ea"/>
          <a:cs typeface="+mn-cs"/>
        </a:defRPr>
      </a:lvl1pPr>
      <a:lvl2pPr marL="742950" indent="-28575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0"/>
        </a:spcBef>
        <a:spcAft>
          <a:spcPts val="600"/>
        </a:spcAft>
        <a:buClr>
          <a:schemeClr val="tx2"/>
        </a:buClr>
        <a:buFont typeface="Wingdings" pitchFamily="2" charset="2"/>
        <a:buChar char="§"/>
        <a:defRPr sz="2000" kern="1200">
          <a:solidFill>
            <a:schemeClr val="tx1"/>
          </a:solidFill>
          <a:latin typeface="+mn-lt"/>
          <a:ea typeface="+mn-ea"/>
          <a:cs typeface="+mn-cs"/>
        </a:defRPr>
      </a:lvl3pPr>
      <a:lvl4pPr marL="16002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0"/>
        </a:spcBef>
        <a:spcAft>
          <a:spcPts val="600"/>
        </a:spcAft>
        <a:buClr>
          <a:schemeClr val="tx2"/>
        </a:buClr>
        <a:buFont typeface="Wingdings" pitchFamily="2" charset="2"/>
        <a:buChar char="§"/>
        <a:defRPr sz="16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3" Type="http://schemas.openxmlformats.org/officeDocument/2006/relationships/hyperlink" Target="https://www.gov.uk/government/publications/advice-funding-regulations-for-post-16-provision"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hyperlink" Target="https://www.gov.uk/16-to-19-education-funding-guidance"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v.uk/government/publications/advice-funding-regulations-for-post-16-provision"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www.gov.uk/government/publications/advice-funding-regulations-for-post-16-provision"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www.gov.uk/16-to-19-education-funding-guidance" TargetMode="External"/><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81075"/>
            <a:ext cx="7772400" cy="2231901"/>
          </a:xfrm>
        </p:spPr>
        <p:txBody>
          <a:bodyPr/>
          <a:lstStyle/>
          <a:p>
            <a:r>
              <a:rPr lang="en-GB" dirty="0" smtClean="0"/>
              <a:t>ESFA funding guidance for young people 2018 to 2019 </a:t>
            </a:r>
            <a:endParaRPr lang="en-GB" dirty="0"/>
          </a:p>
        </p:txBody>
      </p:sp>
      <p:sp>
        <p:nvSpPr>
          <p:cNvPr id="5" name="Subtitle 4"/>
          <p:cNvSpPr>
            <a:spLocks noGrp="1"/>
          </p:cNvSpPr>
          <p:nvPr>
            <p:ph type="subTitle" idx="1"/>
          </p:nvPr>
        </p:nvSpPr>
        <p:spPr>
          <a:xfrm>
            <a:off x="1043608" y="3356992"/>
            <a:ext cx="6616824" cy="2448272"/>
          </a:xfrm>
        </p:spPr>
        <p:txBody>
          <a:bodyPr/>
          <a:lstStyle/>
          <a:p>
            <a:pPr marL="342900" indent="-342900">
              <a:buFont typeface="Arial" pitchFamily="34" charset="0"/>
              <a:buChar char="•"/>
            </a:pPr>
            <a:r>
              <a:rPr lang="en-GB" sz="3200" dirty="0">
                <a:solidFill>
                  <a:srgbClr val="104F75"/>
                </a:solidFill>
                <a:latin typeface="+mj-lt"/>
                <a:ea typeface="+mj-ea"/>
                <a:cs typeface="+mj-cs"/>
              </a:rPr>
              <a:t>Subcontracting </a:t>
            </a:r>
            <a:r>
              <a:rPr lang="en-GB" sz="3200" dirty="0" smtClean="0">
                <a:solidFill>
                  <a:srgbClr val="104F75"/>
                </a:solidFill>
                <a:latin typeface="+mj-lt"/>
                <a:ea typeface="+mj-ea"/>
                <a:cs typeface="+mj-cs"/>
              </a:rPr>
              <a:t>control regulations)</a:t>
            </a:r>
            <a:endParaRPr lang="en-GB" sz="3200" dirty="0">
              <a:solidFill>
                <a:srgbClr val="104F75"/>
              </a:solidFill>
              <a:latin typeface="+mj-lt"/>
              <a:ea typeface="+mj-ea"/>
              <a:cs typeface="+mj-cs"/>
            </a:endParaRPr>
          </a:p>
          <a:p>
            <a:pPr>
              <a:spcBef>
                <a:spcPct val="50000"/>
              </a:spcBef>
              <a:defRPr/>
            </a:pPr>
            <a:r>
              <a:rPr lang="en-GB" dirty="0" smtClean="0"/>
              <a:t>ESFA </a:t>
            </a:r>
            <a:r>
              <a:rPr lang="en-GB" dirty="0"/>
              <a:t>Young </a:t>
            </a:r>
            <a:r>
              <a:rPr lang="en-GB" dirty="0" smtClean="0"/>
              <a:t>People’s </a:t>
            </a:r>
            <a:r>
              <a:rPr lang="en-GB" dirty="0"/>
              <a:t>Funding Team</a:t>
            </a:r>
          </a:p>
          <a:p>
            <a:endParaRPr lang="en-GB" dirty="0" smtClean="0"/>
          </a:p>
          <a:p>
            <a:endParaRPr lang="en-GB" dirty="0"/>
          </a:p>
        </p:txBody>
      </p:sp>
    </p:spTree>
    <p:extLst>
      <p:ext uri="{BB962C8B-B14F-4D97-AF65-F5344CB8AC3E}">
        <p14:creationId xmlns:p14="http://schemas.microsoft.com/office/powerpoint/2010/main" val="25047622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rPr>
              <a:t>(paragraph 10)</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r>
              <a:rPr lang="en-GB" b="0" dirty="0"/>
              <a:t>Institutions must have a written contract with their subcontractor. It must set out the respective responsibilities of both the institution and the subcontractor. The contract must entitle the institution to exercise the management controls over the subcontractor’s activity, including access by auditors appointed by either the institution or the funding body. Each institution will wish to take its own legal advice before entering into contracts. Paragraphs 27 and 74 to 78 sets out the requirements when contracts are terminated early. </a:t>
            </a:r>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10</a:t>
            </a:fld>
            <a:endParaRPr lang="en-GB" sz="1200" dirty="0"/>
          </a:p>
        </p:txBody>
      </p:sp>
    </p:spTree>
    <p:extLst>
      <p:ext uri="{BB962C8B-B14F-4D97-AF65-F5344CB8AC3E}">
        <p14:creationId xmlns:p14="http://schemas.microsoft.com/office/powerpoint/2010/main" val="15701778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rPr>
              <a:t>(paragraph 13)</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r>
              <a:rPr lang="en-GB" b="0" dirty="0"/>
              <a:t>The directly funded institution will usually retain part of the study programme funding to cover the cost of managing and administering the contract. The amount of funding must be proportionate to the costs, and must be determined through due diligence and risk assessment processes.</a:t>
            </a:r>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11</a:t>
            </a:fld>
            <a:endParaRPr lang="en-GB" sz="1200" dirty="0"/>
          </a:p>
        </p:txBody>
      </p:sp>
    </p:spTree>
    <p:extLst>
      <p:ext uri="{BB962C8B-B14F-4D97-AF65-F5344CB8AC3E}">
        <p14:creationId xmlns:p14="http://schemas.microsoft.com/office/powerpoint/2010/main" val="24651353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endParaRPr lang="en-GB" b="0" dirty="0" smtClean="0"/>
          </a:p>
          <a:p>
            <a:r>
              <a:rPr lang="en-GB" b="0" dirty="0" smtClean="0"/>
              <a:t>Definitions (see paragraphs 14 -16)</a:t>
            </a:r>
          </a:p>
          <a:p>
            <a:endParaRPr lang="en-GB" sz="1700" b="0" dirty="0" smtClean="0"/>
          </a:p>
          <a:p>
            <a:r>
              <a:rPr lang="en-GB" sz="1700" b="0" dirty="0" smtClean="0"/>
              <a:t>ESFA interventions (paragraphs 17 – 23) in respect of failed procedures by the directly funded institution</a:t>
            </a:r>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12</a:t>
            </a:fld>
            <a:endParaRPr lang="en-GB" sz="1200" dirty="0"/>
          </a:p>
        </p:txBody>
      </p:sp>
    </p:spTree>
    <p:extLst>
      <p:ext uri="{BB962C8B-B14F-4D97-AF65-F5344CB8AC3E}">
        <p14:creationId xmlns:p14="http://schemas.microsoft.com/office/powerpoint/2010/main" val="184125435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rPr>
              <a:t>(paragraph 24)</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indent="0">
              <a:buNone/>
            </a:pPr>
            <a:r>
              <a:rPr lang="en-GB" sz="1600" dirty="0" smtClean="0"/>
              <a:t>Ineligible provision within study programmes </a:t>
            </a:r>
          </a:p>
          <a:p>
            <a:r>
              <a:rPr lang="en-GB" sz="1600" b="0" dirty="0" smtClean="0"/>
              <a:t>When </a:t>
            </a:r>
            <a:r>
              <a:rPr lang="en-GB" sz="1600" b="0" dirty="0"/>
              <a:t>a funded institution records or claims for non-existent or ineligible subcontracted activity, the ESFA will seek recovery of funds paid for the ineligible activity or students. This recovery can include grant-in-aid funding that is not otherwise subject to reconciliation arrangements. Recovery will usually be done through adjusting lagged funding values, but in the case of serious error or irregularity the ESFA may also remove the grant-in-aid relationship and require in-year funding recovery. When institutions record ineligible activity the ESFA can recover any funding associated with the ineligible activity in the current year, and can also recover funds from the 6 previous funding years. This is in accordance with normal public sector accounting rules for the protection of public funds.</a:t>
            </a:r>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13</a:t>
            </a:fld>
            <a:endParaRPr lang="en-GB" sz="1200" dirty="0"/>
          </a:p>
        </p:txBody>
      </p:sp>
    </p:spTree>
    <p:extLst>
      <p:ext uri="{BB962C8B-B14F-4D97-AF65-F5344CB8AC3E}">
        <p14:creationId xmlns:p14="http://schemas.microsoft.com/office/powerpoint/2010/main" val="36142607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indent="0">
              <a:buNone/>
            </a:pPr>
            <a:r>
              <a:rPr lang="en-GB" dirty="0" smtClean="0"/>
              <a:t>Restrictions on subcontracting</a:t>
            </a:r>
          </a:p>
          <a:p>
            <a:endParaRPr lang="en-GB" sz="1700" b="0" dirty="0" smtClean="0"/>
          </a:p>
          <a:p>
            <a:r>
              <a:rPr lang="en-GB" sz="1700" b="0" dirty="0" smtClean="0"/>
              <a:t>Second level (paragraphs 28 - 29)</a:t>
            </a:r>
          </a:p>
          <a:p>
            <a:endParaRPr lang="en-GB" sz="1700" b="0" dirty="0" smtClean="0"/>
          </a:p>
          <a:p>
            <a:r>
              <a:rPr lang="en-GB" sz="1700" b="0" dirty="0" smtClean="0"/>
              <a:t>Distant subcontracting (</a:t>
            </a:r>
            <a:r>
              <a:rPr lang="en-GB" sz="1700" b="0" dirty="0"/>
              <a:t>paragraphs </a:t>
            </a:r>
            <a:r>
              <a:rPr lang="en-GB" sz="1700" b="0" dirty="0" smtClean="0"/>
              <a:t>30-34)</a:t>
            </a:r>
          </a:p>
          <a:p>
            <a:endParaRPr lang="en-GB" sz="1700" b="0" dirty="0" smtClean="0"/>
          </a:p>
          <a:p>
            <a:r>
              <a:rPr lang="en-GB" sz="1700" b="0" dirty="0" smtClean="0"/>
              <a:t>Maintained schools and academies (paragraphs 35 -41)</a:t>
            </a:r>
            <a:endParaRPr lang="en-GB" sz="1700" b="0" dirty="0"/>
          </a:p>
          <a:p>
            <a:endParaRPr lang="en-GB" sz="1700" b="0" dirty="0" smtClean="0"/>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14</a:t>
            </a:fld>
            <a:endParaRPr lang="en-GB" sz="1200" dirty="0"/>
          </a:p>
        </p:txBody>
      </p:sp>
    </p:spTree>
    <p:extLst>
      <p:ext uri="{BB962C8B-B14F-4D97-AF65-F5344CB8AC3E}">
        <p14:creationId xmlns:p14="http://schemas.microsoft.com/office/powerpoint/2010/main" val="13580656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rPr>
              <a:t>(paragraph 30)</a:t>
            </a:r>
            <a:endParaRPr lang="en-GB" sz="2000" dirty="0">
              <a:solidFill>
                <a:schemeClr val="tx1"/>
              </a:solidFill>
            </a:endParaRPr>
          </a:p>
        </p:txBody>
      </p:sp>
      <p:sp>
        <p:nvSpPr>
          <p:cNvPr id="11" name="Content Placeholder 10"/>
          <p:cNvSpPr>
            <a:spLocks noGrp="1"/>
          </p:cNvSpPr>
          <p:nvPr>
            <p:ph idx="1"/>
          </p:nvPr>
        </p:nvSpPr>
        <p:spPr>
          <a:xfrm>
            <a:off x="641251" y="1124744"/>
            <a:ext cx="7775575" cy="4464496"/>
          </a:xfrm>
        </p:spPr>
        <p:txBody>
          <a:bodyPr/>
          <a:lstStyle/>
          <a:p>
            <a:pPr marL="0" indent="0">
              <a:buNone/>
            </a:pPr>
            <a:r>
              <a:rPr lang="en-GB" dirty="0" smtClean="0"/>
              <a:t>Distant </a:t>
            </a:r>
            <a:r>
              <a:rPr lang="en-GB" dirty="0"/>
              <a:t>subcontracted delivery within study </a:t>
            </a:r>
            <a:r>
              <a:rPr lang="en-GB" dirty="0" smtClean="0"/>
              <a:t>programmes (slide 1)</a:t>
            </a:r>
            <a:endParaRPr lang="en-GB" dirty="0"/>
          </a:p>
          <a:p>
            <a:pPr lvl="0"/>
            <a:r>
              <a:rPr lang="en-GB" b="0" dirty="0"/>
              <a:t>In exceptional circumstances only, institutions may make subcontracting arrangements for delivery that is outside their normal recruitment area. ('Normal recruitment area' is defined in the </a:t>
            </a:r>
            <a:r>
              <a:rPr lang="en-GB" b="0" u="sng" dirty="0">
                <a:hlinkClick r:id="rId3"/>
              </a:rPr>
              <a:t>Funding regulations</a:t>
            </a:r>
            <a:r>
              <a:rPr lang="en-GB" b="0" dirty="0"/>
              <a:t> guidance.) Such ‘distance subcontracting’ arrangements carry more risk and it is inherently more difficult for institutions to exercise the appropriate level of control and to safeguard students. Institutions must remember that they are responsible for the young people enrolled on subcontracted provision and for the proper use of the public funding they claim.</a:t>
            </a:r>
          </a:p>
          <a:p>
            <a:endParaRPr lang="en-GB" sz="1600" dirty="0"/>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15</a:t>
            </a:fld>
            <a:endParaRPr lang="en-GB" sz="1200" dirty="0"/>
          </a:p>
        </p:txBody>
      </p:sp>
    </p:spTree>
    <p:extLst>
      <p:ext uri="{BB962C8B-B14F-4D97-AF65-F5344CB8AC3E}">
        <p14:creationId xmlns:p14="http://schemas.microsoft.com/office/powerpoint/2010/main" val="256097232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rPr>
              <a:t>(paragraphs 31</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indent="0">
              <a:buNone/>
            </a:pPr>
            <a:r>
              <a:rPr lang="en-GB" dirty="0" smtClean="0"/>
              <a:t>Distant </a:t>
            </a:r>
            <a:r>
              <a:rPr lang="en-GB" dirty="0"/>
              <a:t>subcontracted delivery within study </a:t>
            </a:r>
            <a:r>
              <a:rPr lang="en-GB" dirty="0" smtClean="0"/>
              <a:t>programmes (slide 2)</a:t>
            </a:r>
            <a:endParaRPr lang="en-GB" dirty="0"/>
          </a:p>
          <a:p>
            <a:r>
              <a:rPr lang="en-GB" b="0" dirty="0"/>
              <a:t>It may be appropriate for </a:t>
            </a:r>
            <a:r>
              <a:rPr lang="en-GB" b="0" dirty="0" smtClean="0"/>
              <a:t>FE institutions </a:t>
            </a:r>
            <a:r>
              <a:rPr lang="en-GB" b="0" dirty="0"/>
              <a:t>to make distance subcontracting arrangements for the whole of students' programmes; however, these circumstances will be rare. Schools and academies must not subcontract whole study programmes under any circumstances, as set out in paragraphs 35 to 37. </a:t>
            </a:r>
          </a:p>
          <a:p>
            <a:endParaRPr lang="en-GB" sz="1600" dirty="0"/>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16</a:t>
            </a:fld>
            <a:endParaRPr lang="en-GB" sz="1200" dirty="0"/>
          </a:p>
        </p:txBody>
      </p:sp>
    </p:spTree>
    <p:extLst>
      <p:ext uri="{BB962C8B-B14F-4D97-AF65-F5344CB8AC3E}">
        <p14:creationId xmlns:p14="http://schemas.microsoft.com/office/powerpoint/2010/main" val="285799550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rPr>
              <a:t>(paragraphs 32)</a:t>
            </a:r>
            <a:endParaRPr lang="en-GB" sz="2000" dirty="0">
              <a:solidFill>
                <a:schemeClr val="tx1"/>
              </a:solidFill>
            </a:endParaRPr>
          </a:p>
        </p:txBody>
      </p:sp>
      <p:sp>
        <p:nvSpPr>
          <p:cNvPr id="11" name="Content Placeholder 10"/>
          <p:cNvSpPr>
            <a:spLocks noGrp="1"/>
          </p:cNvSpPr>
          <p:nvPr>
            <p:ph idx="1"/>
          </p:nvPr>
        </p:nvSpPr>
        <p:spPr>
          <a:xfrm>
            <a:off x="641251" y="1124744"/>
            <a:ext cx="7775575" cy="4752528"/>
          </a:xfrm>
        </p:spPr>
        <p:txBody>
          <a:bodyPr/>
          <a:lstStyle/>
          <a:p>
            <a:pPr marL="0" indent="0">
              <a:buNone/>
            </a:pPr>
            <a:r>
              <a:rPr lang="en-GB" dirty="0" smtClean="0"/>
              <a:t>Distant </a:t>
            </a:r>
            <a:r>
              <a:rPr lang="en-GB" dirty="0"/>
              <a:t>subcontracted delivery within study </a:t>
            </a:r>
            <a:r>
              <a:rPr lang="en-GB" dirty="0" smtClean="0"/>
              <a:t>programmes (slide 3)</a:t>
            </a:r>
            <a:endParaRPr lang="en-GB" dirty="0"/>
          </a:p>
          <a:p>
            <a:pPr lvl="0"/>
            <a:r>
              <a:rPr lang="en-GB" b="0" dirty="0"/>
              <a:t>When FE institutions make distance subcontracting arrangements, they must exercise the same procedures and controls as for local subcontracting. They must also:</a:t>
            </a:r>
          </a:p>
          <a:p>
            <a:pPr lvl="1"/>
            <a:r>
              <a:rPr lang="en-GB" sz="1600" dirty="0"/>
              <a:t>have auditable evidence of the exceptional circumstances that make the distance subcontracting necessary</a:t>
            </a:r>
          </a:p>
          <a:p>
            <a:pPr lvl="1"/>
            <a:r>
              <a:rPr lang="en-GB" sz="1600" dirty="0"/>
              <a:t>consider the funding implications and assure itself that the arrangement will comply with all guidance in advance of any recruitment (for example, the principles of funding and the design of study programmes set out in Funding regulations)</a:t>
            </a:r>
          </a:p>
          <a:p>
            <a:pPr lvl="1"/>
            <a:r>
              <a:rPr lang="en-GB" sz="1600" dirty="0"/>
              <a:t>keep evidence that they are properly and effectively monitoring and controlling the provision and safeguarding the students as set out in this guidance</a:t>
            </a:r>
          </a:p>
          <a:p>
            <a:endParaRPr lang="en-GB" sz="1600" dirty="0"/>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17</a:t>
            </a:fld>
            <a:endParaRPr lang="en-GB" sz="1200" dirty="0"/>
          </a:p>
        </p:txBody>
      </p:sp>
    </p:spTree>
    <p:extLst>
      <p:ext uri="{BB962C8B-B14F-4D97-AF65-F5344CB8AC3E}">
        <p14:creationId xmlns:p14="http://schemas.microsoft.com/office/powerpoint/2010/main" val="40997064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6912123" cy="719362"/>
          </a:xfrm>
        </p:spPr>
        <p:txBody>
          <a:bodyPr/>
          <a:lstStyle/>
          <a:p>
            <a:r>
              <a:rPr lang="en-GB" dirty="0" smtClean="0"/>
              <a:t>Subcontracting controls       </a:t>
            </a:r>
            <a:r>
              <a:rPr lang="en-GB" sz="2000" dirty="0" smtClean="0"/>
              <a:t>(slide 1)</a:t>
            </a:r>
            <a:r>
              <a:rPr lang="en-GB" dirty="0" smtClean="0"/>
              <a:t/>
            </a:r>
            <a:br>
              <a:rPr lang="en-GB" dirty="0" smtClean="0"/>
            </a:br>
            <a:endParaRPr lang="en-GB" sz="2000" dirty="0"/>
          </a:p>
        </p:txBody>
      </p:sp>
      <p:sp>
        <p:nvSpPr>
          <p:cNvPr id="11" name="Content Placeholder 10"/>
          <p:cNvSpPr>
            <a:spLocks noGrp="1"/>
          </p:cNvSpPr>
          <p:nvPr>
            <p:ph idx="1"/>
          </p:nvPr>
        </p:nvSpPr>
        <p:spPr>
          <a:xfrm>
            <a:off x="757237" y="1052736"/>
            <a:ext cx="7775575" cy="4464496"/>
          </a:xfrm>
        </p:spPr>
        <p:txBody>
          <a:bodyPr/>
          <a:lstStyle/>
          <a:p>
            <a:pPr marL="0" indent="0">
              <a:buNone/>
            </a:pPr>
            <a:r>
              <a:rPr lang="en-GB" dirty="0" smtClean="0"/>
              <a:t>Paragraph  34</a:t>
            </a:r>
            <a:endParaRPr lang="en-GB" dirty="0"/>
          </a:p>
          <a:p>
            <a:pPr marL="534988" lvl="3" indent="-357188">
              <a:buFontTx/>
              <a:buChar char="•"/>
              <a:defRPr/>
            </a:pPr>
            <a:r>
              <a:rPr lang="en-GB" sz="1800" dirty="0"/>
              <a:t>The ESFA will consider a range of factors when deciding whether distance subcontracting arrangements are within the letter and the spirit of guidance, including but not limited to</a:t>
            </a:r>
            <a:r>
              <a:rPr lang="en-GB" sz="1800" dirty="0" smtClean="0"/>
              <a:t>:</a:t>
            </a:r>
          </a:p>
          <a:p>
            <a:pPr marL="177800" lvl="3" indent="0">
              <a:buNone/>
              <a:defRPr/>
            </a:pPr>
            <a:endParaRPr lang="en-GB" sz="1800" dirty="0"/>
          </a:p>
          <a:p>
            <a:pPr marL="534988" lvl="3" indent="-357188">
              <a:buFontTx/>
              <a:buChar char="•"/>
              <a:defRPr/>
            </a:pPr>
            <a:r>
              <a:rPr lang="en-GB" dirty="0"/>
              <a:t>(the factors are listed on next slide and the font size here and on the next slides has been slightly reduced so they all fit on one slide).</a:t>
            </a:r>
          </a:p>
          <a:p>
            <a:pPr marL="817200" lvl="3">
              <a:buFontTx/>
              <a:buChar char="•"/>
              <a:defRPr/>
            </a:pPr>
            <a:endParaRPr lang="en-GB" sz="2000" dirty="0" smtClean="0"/>
          </a:p>
        </p:txBody>
      </p:sp>
      <p:sp>
        <p:nvSpPr>
          <p:cNvPr id="4" name="Text Box 116"/>
          <p:cNvSpPr txBox="1">
            <a:spLocks noChangeArrowheads="1"/>
          </p:cNvSpPr>
          <p:nvPr/>
        </p:nvSpPr>
        <p:spPr bwMode="auto">
          <a:xfrm>
            <a:off x="8352631" y="465612"/>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18</a:t>
            </a:fld>
            <a:endParaRPr lang="en-GB" sz="1200" dirty="0"/>
          </a:p>
        </p:txBody>
      </p:sp>
    </p:spTree>
    <p:extLst>
      <p:ext uri="{BB962C8B-B14F-4D97-AF65-F5344CB8AC3E}">
        <p14:creationId xmlns:p14="http://schemas.microsoft.com/office/powerpoint/2010/main" val="183009954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134879"/>
            <a:ext cx="6912123" cy="936104"/>
          </a:xfrm>
        </p:spPr>
        <p:txBody>
          <a:bodyPr/>
          <a:lstStyle/>
          <a:p>
            <a:r>
              <a:rPr lang="en-GB" dirty="0" smtClean="0"/>
              <a:t/>
            </a:r>
            <a:br>
              <a:rPr lang="en-GB" dirty="0" smtClean="0"/>
            </a:br>
            <a:r>
              <a:rPr lang="en-GB" dirty="0" smtClean="0"/>
              <a:t>Subcontracting controls     </a:t>
            </a:r>
            <a:r>
              <a:rPr lang="en-GB" sz="2000" dirty="0" smtClean="0"/>
              <a:t>(slide 2)</a:t>
            </a:r>
            <a:r>
              <a:rPr lang="en-GB" dirty="0" smtClean="0"/>
              <a:t/>
            </a:r>
            <a:br>
              <a:rPr lang="en-GB" dirty="0" smtClean="0"/>
            </a:br>
            <a:r>
              <a:rPr lang="en-GB" sz="2000" dirty="0" smtClean="0">
                <a:solidFill>
                  <a:schemeClr val="tx1"/>
                </a:solidFill>
              </a:rPr>
              <a:t>(</a:t>
            </a:r>
            <a:r>
              <a:rPr lang="en-GB" sz="2000" dirty="0">
                <a:solidFill>
                  <a:schemeClr val="tx1"/>
                </a:solidFill>
              </a:rPr>
              <a:t>continuation from previous slide)</a:t>
            </a:r>
            <a:r>
              <a:rPr lang="en-GB" dirty="0" smtClean="0"/>
              <a:t/>
            </a:r>
            <a:br>
              <a:rPr lang="en-GB" dirty="0" smtClean="0"/>
            </a:br>
            <a:endParaRPr lang="en-GB" sz="2000" dirty="0"/>
          </a:p>
        </p:txBody>
      </p:sp>
      <p:sp>
        <p:nvSpPr>
          <p:cNvPr id="11" name="Content Placeholder 10"/>
          <p:cNvSpPr>
            <a:spLocks noGrp="1"/>
          </p:cNvSpPr>
          <p:nvPr>
            <p:ph idx="1"/>
          </p:nvPr>
        </p:nvSpPr>
        <p:spPr>
          <a:xfrm>
            <a:off x="742337" y="1196752"/>
            <a:ext cx="7775575" cy="4680520"/>
          </a:xfrm>
        </p:spPr>
        <p:txBody>
          <a:bodyPr/>
          <a:lstStyle/>
          <a:p>
            <a:pPr marL="534988" lvl="3" indent="-357188">
              <a:buFontTx/>
              <a:buChar char="•"/>
              <a:defRPr/>
            </a:pPr>
            <a:r>
              <a:rPr lang="en-GB" dirty="0" smtClean="0"/>
              <a:t>the </a:t>
            </a:r>
            <a:r>
              <a:rPr lang="en-GB" dirty="0"/>
              <a:t>extent to which the directly funded institution is involved in delivery (for example teaching part of the programme or just providing financial and quality assurance)</a:t>
            </a:r>
          </a:p>
          <a:p>
            <a:pPr marL="534988" lvl="3" indent="-357188">
              <a:buFontTx/>
              <a:buChar char="•"/>
              <a:defRPr/>
            </a:pPr>
            <a:r>
              <a:rPr lang="en-GB" dirty="0" smtClean="0"/>
              <a:t>whether </a:t>
            </a:r>
            <a:r>
              <a:rPr lang="en-GB" dirty="0"/>
              <a:t>the amount of funding retained by the directly funded institution is proportionate to the costs they incur in the management and administration of the contract</a:t>
            </a:r>
          </a:p>
          <a:p>
            <a:pPr marL="534988" lvl="3" indent="-357188">
              <a:buFontTx/>
              <a:buChar char="•"/>
              <a:defRPr/>
            </a:pPr>
            <a:r>
              <a:rPr lang="en-GB" dirty="0" smtClean="0"/>
              <a:t>the </a:t>
            </a:r>
            <a:r>
              <a:rPr lang="en-GB" dirty="0"/>
              <a:t>extent to which the provision being made available is already available via other directly funded institutions in the locality and is accessible to students in the area where the subcontract operates</a:t>
            </a:r>
          </a:p>
          <a:p>
            <a:pPr marL="534988" lvl="3" indent="-357188">
              <a:buFontTx/>
              <a:buChar char="•"/>
              <a:defRPr/>
            </a:pPr>
            <a:r>
              <a:rPr lang="en-GB" dirty="0" smtClean="0"/>
              <a:t>the </a:t>
            </a:r>
            <a:r>
              <a:rPr lang="en-GB" dirty="0"/>
              <a:t>extent to which a gap in the provision of the type to be delivered under the proposed subcontract has been identified or supported by the local authority or an employer</a:t>
            </a:r>
          </a:p>
          <a:p>
            <a:pPr marL="534988" lvl="3" indent="-357188">
              <a:buFontTx/>
              <a:buChar char="•"/>
              <a:defRPr/>
            </a:pPr>
            <a:r>
              <a:rPr lang="en-GB" dirty="0" smtClean="0"/>
              <a:t>the </a:t>
            </a:r>
            <a:r>
              <a:rPr lang="en-GB" dirty="0"/>
              <a:t>location of delivery and the nature of travel to learn/travel to work patterns</a:t>
            </a:r>
          </a:p>
          <a:p>
            <a:pPr marL="534988" lvl="3" indent="-357188">
              <a:buFontTx/>
              <a:buChar char="•"/>
              <a:defRPr/>
            </a:pPr>
            <a:r>
              <a:rPr lang="en-GB" dirty="0" smtClean="0"/>
              <a:t>the </a:t>
            </a:r>
            <a:r>
              <a:rPr lang="en-GB" dirty="0"/>
              <a:t>extent of student contact with the directly funded institution</a:t>
            </a:r>
          </a:p>
          <a:p>
            <a:pPr marL="534988" lvl="3" indent="-357188">
              <a:buFontTx/>
              <a:buChar char="•"/>
              <a:defRPr/>
            </a:pPr>
            <a:endParaRPr lang="en-GB" dirty="0" smtClean="0"/>
          </a:p>
          <a:p>
            <a:pPr marL="534988" lvl="3" indent="-357188">
              <a:buFontTx/>
              <a:buChar char="•"/>
              <a:defRPr/>
            </a:pPr>
            <a:endParaRPr lang="en-GB" sz="1800" dirty="0" smtClean="0"/>
          </a:p>
        </p:txBody>
      </p:sp>
      <p:sp>
        <p:nvSpPr>
          <p:cNvPr id="4" name="Text Box 116"/>
          <p:cNvSpPr txBox="1">
            <a:spLocks noChangeArrowheads="1"/>
          </p:cNvSpPr>
          <p:nvPr/>
        </p:nvSpPr>
        <p:spPr bwMode="auto">
          <a:xfrm>
            <a:off x="8352631" y="465612"/>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19</a:t>
            </a:fld>
            <a:endParaRPr lang="en-GB" sz="1200" dirty="0"/>
          </a:p>
        </p:txBody>
      </p:sp>
    </p:spTree>
    <p:extLst>
      <p:ext uri="{BB962C8B-B14F-4D97-AF65-F5344CB8AC3E}">
        <p14:creationId xmlns:p14="http://schemas.microsoft.com/office/powerpoint/2010/main" val="40461528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83568" y="476250"/>
            <a:ext cx="7277455" cy="1253337"/>
          </a:xfrm>
        </p:spPr>
        <p:txBody>
          <a:bodyPr/>
          <a:lstStyle/>
          <a:p>
            <a:r>
              <a:rPr lang="en-GB" dirty="0" smtClean="0"/>
              <a:t>Funding guidance </a:t>
            </a:r>
            <a:r>
              <a:rPr lang="en-GB" dirty="0"/>
              <a:t>for young people: </a:t>
            </a:r>
            <a:r>
              <a:rPr lang="en-GB" dirty="0" smtClean="0"/>
              <a:t>2018 to 2019</a:t>
            </a:r>
            <a:r>
              <a:rPr lang="en-GB" dirty="0"/>
              <a:t/>
            </a:r>
            <a:br>
              <a:rPr lang="en-GB" dirty="0"/>
            </a:br>
            <a:endParaRPr lang="en-GB" dirty="0"/>
          </a:p>
        </p:txBody>
      </p:sp>
      <p:sp>
        <p:nvSpPr>
          <p:cNvPr id="5" name="Text Placeholder 4"/>
          <p:cNvSpPr>
            <a:spLocks noGrp="1"/>
          </p:cNvSpPr>
          <p:nvPr>
            <p:ph type="body" idx="1"/>
          </p:nvPr>
        </p:nvSpPr>
        <p:spPr>
          <a:xfrm>
            <a:off x="757238" y="1844824"/>
            <a:ext cx="7775575" cy="3888432"/>
          </a:xfrm>
        </p:spPr>
        <p:txBody>
          <a:bodyPr/>
          <a:lstStyle/>
          <a:p>
            <a:r>
              <a:rPr lang="en-GB" b="0" dirty="0" smtClean="0"/>
              <a:t>Format is the </a:t>
            </a:r>
            <a:r>
              <a:rPr lang="en-GB" b="0" dirty="0"/>
              <a:t>same </a:t>
            </a:r>
            <a:r>
              <a:rPr lang="en-GB" b="0" dirty="0" smtClean="0"/>
              <a:t>as previous years. </a:t>
            </a:r>
            <a:r>
              <a:rPr lang="en-GB" b="0" dirty="0"/>
              <a:t>It consists of </a:t>
            </a:r>
            <a:r>
              <a:rPr lang="en-GB" b="0" dirty="0" smtClean="0"/>
              <a:t>four </a:t>
            </a:r>
            <a:r>
              <a:rPr lang="en-GB" b="0" dirty="0"/>
              <a:t>separate books:</a:t>
            </a:r>
          </a:p>
          <a:p>
            <a:pPr marL="534988" indent="-357188">
              <a:buFont typeface="Arial" pitchFamily="34" charset="0"/>
              <a:buChar char="•"/>
            </a:pPr>
            <a:r>
              <a:rPr lang="en-GB" b="0" dirty="0" smtClean="0"/>
              <a:t>‘Funding regulations’ (published April 2018)</a:t>
            </a:r>
          </a:p>
          <a:p>
            <a:pPr marL="534988" indent="-357188">
              <a:buFont typeface="Arial" pitchFamily="34" charset="0"/>
              <a:buChar char="•"/>
            </a:pPr>
            <a:r>
              <a:rPr lang="en-GB" b="0" dirty="0" smtClean="0"/>
              <a:t>‘Funding rates </a:t>
            </a:r>
            <a:r>
              <a:rPr lang="en-GB" b="0" dirty="0"/>
              <a:t>and </a:t>
            </a:r>
            <a:r>
              <a:rPr lang="en-GB" b="0" dirty="0" smtClean="0"/>
              <a:t>formula’ (published April 2018)</a:t>
            </a:r>
          </a:p>
          <a:p>
            <a:pPr marL="534988" indent="-357188">
              <a:buFont typeface="Arial" pitchFamily="34" charset="0"/>
              <a:buChar char="•"/>
            </a:pPr>
            <a:r>
              <a:rPr lang="en-GB" b="0" dirty="0" smtClean="0"/>
              <a:t>‘ILR funding returns’ (published June 2018) </a:t>
            </a:r>
            <a:r>
              <a:rPr lang="en-GB" b="0" dirty="0"/>
              <a:t>– </a:t>
            </a:r>
            <a:r>
              <a:rPr lang="en-GB" b="0" dirty="0" smtClean="0"/>
              <a:t>this does </a:t>
            </a:r>
            <a:r>
              <a:rPr lang="en-GB" b="0" dirty="0"/>
              <a:t>not apply to schools or </a:t>
            </a:r>
            <a:r>
              <a:rPr lang="en-GB" b="0" dirty="0" smtClean="0"/>
              <a:t>academies</a:t>
            </a:r>
          </a:p>
          <a:p>
            <a:pPr marL="534988" indent="-357188">
              <a:buFont typeface="Arial" pitchFamily="34" charset="0"/>
              <a:buChar char="•"/>
            </a:pPr>
            <a:r>
              <a:rPr lang="en-GB" b="0" dirty="0" smtClean="0"/>
              <a:t>‘Subcontracting control regulations’ (published July 2018)</a:t>
            </a:r>
            <a:endParaRPr lang="en-GB" sz="1800" b="0" dirty="0" smtClean="0"/>
          </a:p>
          <a:p>
            <a:pPr marL="177800"/>
            <a:r>
              <a:rPr lang="en-GB" sz="1800" b="0" dirty="0" smtClean="0"/>
              <a:t>All these documents are available </a:t>
            </a:r>
            <a:r>
              <a:rPr lang="en-GB" sz="1800" b="0" dirty="0"/>
              <a:t>at: </a:t>
            </a:r>
            <a:r>
              <a:rPr lang="en-GB" sz="1800" b="0" dirty="0" smtClean="0">
                <a:hlinkClick r:id="rId3"/>
              </a:rPr>
              <a:t>www.gov.uk/16-to-19-education-funding-guidance</a:t>
            </a:r>
            <a:endParaRPr lang="en-GB" sz="1800" b="0" dirty="0" smtClean="0"/>
          </a:p>
          <a:p>
            <a:pPr marL="177800"/>
            <a:endParaRPr lang="en-GB" sz="1800" dirty="0" smtClean="0"/>
          </a:p>
          <a:p>
            <a:pPr marL="177800"/>
            <a:endParaRPr lang="en-GB" sz="1800" dirty="0" smtClean="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a:t>
            </a:fld>
            <a:endParaRPr lang="en-GB" sz="1200" dirty="0"/>
          </a:p>
        </p:txBody>
      </p:sp>
    </p:spTree>
    <p:extLst>
      <p:ext uri="{BB962C8B-B14F-4D97-AF65-F5344CB8AC3E}">
        <p14:creationId xmlns:p14="http://schemas.microsoft.com/office/powerpoint/2010/main" val="185543582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1600" dirty="0" smtClean="0">
                <a:solidFill>
                  <a:schemeClr val="tx1"/>
                </a:solidFill>
              </a:rPr>
              <a:t>(paragraph 44 - slide 1)</a:t>
            </a:r>
            <a:endParaRPr lang="en-GB" sz="1600" dirty="0">
              <a:solidFill>
                <a:schemeClr val="tx1"/>
              </a:solidFill>
            </a:endParaRPr>
          </a:p>
        </p:txBody>
      </p:sp>
      <p:sp>
        <p:nvSpPr>
          <p:cNvPr id="11" name="Content Placeholder 10"/>
          <p:cNvSpPr>
            <a:spLocks noGrp="1"/>
          </p:cNvSpPr>
          <p:nvPr>
            <p:ph idx="1"/>
          </p:nvPr>
        </p:nvSpPr>
        <p:spPr>
          <a:xfrm>
            <a:off x="642763" y="1268760"/>
            <a:ext cx="7775575" cy="4392488"/>
          </a:xfrm>
        </p:spPr>
        <p:txBody>
          <a:bodyPr/>
          <a:lstStyle/>
          <a:p>
            <a:pPr marL="0" lvl="0" indent="0">
              <a:buNone/>
            </a:pPr>
            <a:r>
              <a:rPr lang="en-GB" dirty="0"/>
              <a:t>Institutions' management and governors must make sure that:</a:t>
            </a:r>
          </a:p>
          <a:p>
            <a:pPr lvl="0"/>
            <a:r>
              <a:rPr lang="en-GB" b="0" dirty="0"/>
              <a:t>subcontracted delivery arrangements comply with the evidence requirements set out in companion document </a:t>
            </a:r>
            <a:r>
              <a:rPr lang="en-GB" b="0" u="sng" dirty="0">
                <a:hlinkClick r:id="rId3"/>
              </a:rPr>
              <a:t>Funding regulations</a:t>
            </a:r>
            <a:r>
              <a:rPr lang="en-GB" b="0" dirty="0"/>
              <a:t> (section 6: evidence of student existence and eligibility)</a:t>
            </a:r>
          </a:p>
          <a:p>
            <a:pPr lvl="0"/>
            <a:r>
              <a:rPr lang="en-GB" b="0" dirty="0"/>
              <a:t>the controls set out in this document are in place and operating for all subcontractor arrangements</a:t>
            </a:r>
          </a:p>
          <a:p>
            <a:pPr lvl="0"/>
            <a:r>
              <a:rPr lang="en-GB" b="0" dirty="0"/>
              <a:t>they are making appropriate systematic checks to ensure that students enrolled by subcontractors on their behalf and recorded in their records are correctly described in their own student record system and were actually receiving the scheduled provision </a:t>
            </a:r>
            <a:r>
              <a:rPr lang="en-GB" b="0" dirty="0" smtClean="0"/>
              <a:t>described</a:t>
            </a:r>
            <a:endParaRPr lang="en-GB"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20</a:t>
            </a:fld>
            <a:endParaRPr lang="en-GB" sz="1200" dirty="0"/>
          </a:p>
        </p:txBody>
      </p:sp>
    </p:spTree>
    <p:extLst>
      <p:ext uri="{BB962C8B-B14F-4D97-AF65-F5344CB8AC3E}">
        <p14:creationId xmlns:p14="http://schemas.microsoft.com/office/powerpoint/2010/main" val="9743568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1600" dirty="0">
                <a:solidFill>
                  <a:schemeClr val="tx1"/>
                </a:solidFill>
              </a:rPr>
              <a:t>(paragraph 44 - slide </a:t>
            </a:r>
            <a:r>
              <a:rPr lang="en-GB" sz="1600" dirty="0" smtClean="0">
                <a:solidFill>
                  <a:schemeClr val="tx1"/>
                </a:solidFill>
              </a:rPr>
              <a:t>2)</a:t>
            </a:r>
            <a:endParaRPr lang="en-GB" sz="16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lvl="0" indent="0">
              <a:buNone/>
            </a:pPr>
            <a:r>
              <a:rPr lang="en-GB" dirty="0"/>
              <a:t>Institutions' management and governors must make sure that:</a:t>
            </a:r>
          </a:p>
          <a:p>
            <a:pPr lvl="0"/>
            <a:r>
              <a:rPr lang="en-GB" b="0" dirty="0" smtClean="0"/>
              <a:t>money </a:t>
            </a:r>
            <a:r>
              <a:rPr lang="en-GB" b="0" dirty="0"/>
              <a:t>from the 16 to 19 Bursary Fund is distributed in accordance with the relevant guidance, and is not used to pay for activity, equipment, or memberships that are not necessary for the study programme</a:t>
            </a:r>
          </a:p>
          <a:p>
            <a:pPr lvl="0"/>
            <a:r>
              <a:rPr lang="en-GB" b="0" dirty="0"/>
              <a:t>subcontracted delivery is of good quality</a:t>
            </a:r>
          </a:p>
          <a:p>
            <a:pPr lvl="0"/>
            <a:r>
              <a:rPr lang="en-GB" b="0" dirty="0"/>
              <a:t>students are safeguarded and are able to access financial and learning support in the same way as those attending the institution</a:t>
            </a:r>
          </a:p>
          <a:p>
            <a:r>
              <a:rPr lang="en-GB" b="0" dirty="0"/>
              <a:t>Funding regulations: </a:t>
            </a:r>
            <a:r>
              <a:rPr lang="en-GB" b="0" u="sng" dirty="0">
                <a:hlinkClick r:id="rId3"/>
              </a:rPr>
              <a:t>www.gov.uk/government/publications/advice-funding-regulations-for-post-16-provision</a:t>
            </a:r>
            <a:endParaRPr lang="en-GB" b="0" dirty="0"/>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21</a:t>
            </a:fld>
            <a:endParaRPr lang="en-GB" sz="1200" dirty="0"/>
          </a:p>
        </p:txBody>
      </p:sp>
    </p:spTree>
    <p:extLst>
      <p:ext uri="{BB962C8B-B14F-4D97-AF65-F5344CB8AC3E}">
        <p14:creationId xmlns:p14="http://schemas.microsoft.com/office/powerpoint/2010/main" val="262841899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indent="0">
              <a:buNone/>
            </a:pPr>
            <a:r>
              <a:rPr lang="en-GB" dirty="0" smtClean="0"/>
              <a:t>Controls and procedures</a:t>
            </a:r>
          </a:p>
          <a:p>
            <a:r>
              <a:rPr lang="en-GB" sz="1700" b="0" dirty="0" smtClean="0"/>
              <a:t>Advice for Accounting Officers (paragraphs 44 - 45)</a:t>
            </a:r>
          </a:p>
          <a:p>
            <a:r>
              <a:rPr lang="en-GB" sz="1700" b="0" dirty="0" smtClean="0"/>
              <a:t>Procurement (paragraphs 46 – 49)</a:t>
            </a:r>
          </a:p>
          <a:p>
            <a:r>
              <a:rPr lang="en-GB" sz="1700" b="0" dirty="0" smtClean="0"/>
              <a:t>Due diligence (paragraphs 50 – 55)</a:t>
            </a:r>
          </a:p>
          <a:p>
            <a:r>
              <a:rPr lang="en-GB" sz="1700" b="0" dirty="0" smtClean="0"/>
              <a:t>Controls over students, tutors and provision (paragraph 56)</a:t>
            </a:r>
          </a:p>
          <a:p>
            <a:r>
              <a:rPr lang="en-GB" sz="1700" b="0" dirty="0" smtClean="0"/>
              <a:t>Controls </a:t>
            </a:r>
            <a:r>
              <a:rPr lang="en-GB" sz="1700" b="0" dirty="0"/>
              <a:t>over </a:t>
            </a:r>
            <a:r>
              <a:rPr lang="en-GB" sz="1700" b="0" dirty="0" smtClean="0"/>
              <a:t>qualifications and curriculum (paragraphs 57 - 59)</a:t>
            </a:r>
          </a:p>
          <a:p>
            <a:r>
              <a:rPr lang="en-GB" sz="1700" b="0" dirty="0"/>
              <a:t>Monitoring (control) visits and spot-checks within study </a:t>
            </a:r>
            <a:r>
              <a:rPr lang="en-GB" sz="1700" b="0" dirty="0" smtClean="0"/>
              <a:t>programmes (paragraphs 60 – 67)</a:t>
            </a:r>
          </a:p>
          <a:p>
            <a:endParaRPr lang="en-GB" sz="1700" b="0" dirty="0"/>
          </a:p>
          <a:p>
            <a:pPr marL="0" indent="0">
              <a:buNone/>
            </a:pPr>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22</a:t>
            </a:fld>
            <a:endParaRPr lang="en-GB" sz="1200" dirty="0"/>
          </a:p>
        </p:txBody>
      </p:sp>
    </p:spTree>
    <p:extLst>
      <p:ext uri="{BB962C8B-B14F-4D97-AF65-F5344CB8AC3E}">
        <p14:creationId xmlns:p14="http://schemas.microsoft.com/office/powerpoint/2010/main" val="367796956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1600" dirty="0">
                <a:solidFill>
                  <a:schemeClr val="tx1"/>
                </a:solidFill>
              </a:rPr>
              <a:t>(paragraph </a:t>
            </a:r>
            <a:r>
              <a:rPr lang="en-GB" sz="1600" dirty="0" smtClean="0">
                <a:solidFill>
                  <a:schemeClr val="tx1"/>
                </a:solidFill>
              </a:rPr>
              <a:t>61)</a:t>
            </a:r>
            <a:endParaRPr lang="en-GB" sz="16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lvl="0" indent="0">
              <a:buNone/>
            </a:pPr>
            <a:r>
              <a:rPr lang="en-GB" dirty="0" smtClean="0"/>
              <a:t>Monitoring must include :</a:t>
            </a:r>
            <a:endParaRPr lang="en-GB" dirty="0"/>
          </a:p>
          <a:p>
            <a:pPr lvl="0"/>
            <a:r>
              <a:rPr lang="en-GB" b="0" dirty="0"/>
              <a:t>checks on eligibility of provision </a:t>
            </a:r>
          </a:p>
          <a:p>
            <a:pPr lvl="0"/>
            <a:r>
              <a:rPr lang="en-GB" b="0" dirty="0"/>
              <a:t>direct observation of the initial guidance and assessment process</a:t>
            </a:r>
          </a:p>
          <a:p>
            <a:pPr lvl="0"/>
            <a:r>
              <a:rPr lang="en-GB" b="0" dirty="0" smtClean="0"/>
              <a:t>observation of the </a:t>
            </a:r>
            <a:r>
              <a:rPr lang="en-GB" b="0" dirty="0"/>
              <a:t>delivery of the study programmes throughout the period of delivery, which may include reviewing examples of student work</a:t>
            </a:r>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23</a:t>
            </a:fld>
            <a:endParaRPr lang="en-GB" sz="1200" dirty="0"/>
          </a:p>
        </p:txBody>
      </p:sp>
    </p:spTree>
    <p:extLst>
      <p:ext uri="{BB962C8B-B14F-4D97-AF65-F5344CB8AC3E}">
        <p14:creationId xmlns:p14="http://schemas.microsoft.com/office/powerpoint/2010/main" val="24812321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1600" dirty="0">
                <a:solidFill>
                  <a:schemeClr val="tx1"/>
                </a:solidFill>
              </a:rPr>
              <a:t>(paragraph </a:t>
            </a:r>
            <a:r>
              <a:rPr lang="en-GB" sz="1600" dirty="0" smtClean="0">
                <a:solidFill>
                  <a:schemeClr val="tx1"/>
                </a:solidFill>
              </a:rPr>
              <a:t>62 &amp; 63)</a:t>
            </a:r>
            <a:endParaRPr lang="en-GB" sz="16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r>
              <a:rPr lang="en-GB" b="0" dirty="0" smtClean="0"/>
              <a:t>Spot-check </a:t>
            </a:r>
            <a:r>
              <a:rPr lang="en-GB" b="0" dirty="0"/>
              <a:t>visits must be carried out regularly, taking account of the pattern of provision so that they are applied to a significant proportion of students. It is best practice for institutions to carry out some checks at enrolment</a:t>
            </a:r>
            <a:r>
              <a:rPr lang="en-GB" b="0" dirty="0" smtClean="0"/>
              <a:t>.</a:t>
            </a:r>
          </a:p>
          <a:p>
            <a:r>
              <a:rPr lang="en-GB" b="0" dirty="0"/>
              <a:t>Spot-check visits must involve the institution making unannounced visits in-year to each subcontractor. The checks must include all sites (any place where delivery takes place) for each subcontractor, rather than simply revisiting the same site. The checks must be proportionate to the risk and volume of the provision and contract. They must also be undertaken throughout the year at times that are proportionate to the periods in which funding is being claimed.</a:t>
            </a:r>
          </a:p>
          <a:p>
            <a:endParaRPr lang="en-GB" b="0" dirty="0"/>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24</a:t>
            </a:fld>
            <a:endParaRPr lang="en-GB" sz="1200" dirty="0"/>
          </a:p>
        </p:txBody>
      </p:sp>
    </p:spTree>
    <p:extLst>
      <p:ext uri="{BB962C8B-B14F-4D97-AF65-F5344CB8AC3E}">
        <p14:creationId xmlns:p14="http://schemas.microsoft.com/office/powerpoint/2010/main" val="2183318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1600" dirty="0">
                <a:solidFill>
                  <a:schemeClr val="tx1"/>
                </a:solidFill>
              </a:rPr>
              <a:t>(paragraph </a:t>
            </a:r>
            <a:r>
              <a:rPr lang="en-GB" sz="1600" dirty="0" smtClean="0">
                <a:solidFill>
                  <a:schemeClr val="tx1"/>
                </a:solidFill>
              </a:rPr>
              <a:t>64)</a:t>
            </a:r>
            <a:endParaRPr lang="en-GB" sz="16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lvl="0" indent="0">
              <a:buNone/>
            </a:pPr>
            <a:r>
              <a:rPr lang="en-GB" sz="1800" b="0" dirty="0"/>
              <a:t>Institutions must ensure that they meet and interview a sample of students and staff regularly. Institutions must ask students to name the institution they are enrolled at, and must also ask if they are at the same time, or have been recently, a student at another ESFA-funded institution. Other evidence sought must include:</a:t>
            </a:r>
          </a:p>
          <a:p>
            <a:pPr lvl="0"/>
            <a:r>
              <a:rPr lang="en-GB" sz="1800" b="0" dirty="0"/>
              <a:t>marketing material</a:t>
            </a:r>
          </a:p>
          <a:p>
            <a:pPr lvl="0"/>
            <a:r>
              <a:rPr lang="en-GB" sz="1800" b="0" dirty="0"/>
              <a:t>copies of registers</a:t>
            </a:r>
          </a:p>
          <a:p>
            <a:pPr lvl="0"/>
            <a:r>
              <a:rPr lang="en-GB" sz="1800" b="0" dirty="0" smtClean="0"/>
              <a:t>signed learning </a:t>
            </a:r>
            <a:r>
              <a:rPr lang="en-GB" sz="1800" b="0" dirty="0"/>
              <a:t>agreements</a:t>
            </a:r>
          </a:p>
          <a:p>
            <a:pPr lvl="0"/>
            <a:r>
              <a:rPr lang="en-GB" sz="1800" b="0" dirty="0"/>
              <a:t>registration documents for awarding bodies</a:t>
            </a:r>
          </a:p>
          <a:p>
            <a:pPr lvl="0"/>
            <a:r>
              <a:rPr lang="en-GB" sz="1800" b="0" dirty="0"/>
              <a:t>visit notes from external moderators</a:t>
            </a:r>
          </a:p>
          <a:p>
            <a:pPr lvl="0"/>
            <a:r>
              <a:rPr lang="en-GB" sz="1800" b="0" dirty="0"/>
              <a:t>evidence of certification</a:t>
            </a:r>
          </a:p>
          <a:p>
            <a:pPr lvl="0"/>
            <a:r>
              <a:rPr lang="en-GB" sz="1800" b="0" dirty="0"/>
              <a:t>evidence of safeguarding activities </a:t>
            </a:r>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25</a:t>
            </a:fld>
            <a:endParaRPr lang="en-GB" sz="1200" dirty="0"/>
          </a:p>
        </p:txBody>
      </p:sp>
    </p:spTree>
    <p:extLst>
      <p:ext uri="{BB962C8B-B14F-4D97-AF65-F5344CB8AC3E}">
        <p14:creationId xmlns:p14="http://schemas.microsoft.com/office/powerpoint/2010/main" val="375013530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1600" dirty="0">
                <a:solidFill>
                  <a:schemeClr val="tx1"/>
                </a:solidFill>
              </a:rPr>
              <a:t>(</a:t>
            </a:r>
            <a:r>
              <a:rPr lang="en-GB" sz="1600" dirty="0" smtClean="0">
                <a:solidFill>
                  <a:schemeClr val="tx1"/>
                </a:solidFill>
              </a:rPr>
              <a:t>paragraphs 66 &amp; 67)</a:t>
            </a:r>
            <a:endParaRPr lang="en-GB" sz="16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r>
              <a:rPr lang="en-GB" b="0" dirty="0"/>
              <a:t>Institutions must use systematic checks to confirm that the provision is being delivered and the location of delivery is consistent with their expectations and records. The number and characteristics of students must accord with the institution’s expectations and records. For example, they must investigate any obvious mismatch between the apparent and expected age of the students</a:t>
            </a:r>
            <a:r>
              <a:rPr lang="en-GB" b="0" dirty="0" smtClean="0"/>
              <a:t>.</a:t>
            </a:r>
          </a:p>
          <a:p>
            <a:r>
              <a:rPr lang="en-GB" b="0" dirty="0" smtClean="0"/>
              <a:t>The </a:t>
            </a:r>
            <a:r>
              <a:rPr lang="en-GB" b="0" dirty="0"/>
              <a:t>ESFA-funded institution must carry out an investigation at their own cost if there is any evidence of a subcontractor having irregular financial or delivery activity. They must report the outcome of the investigation, in writing, to the ESFA within 10 days of the investigation ending.</a:t>
            </a:r>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26</a:t>
            </a:fld>
            <a:endParaRPr lang="en-GB" sz="1200" dirty="0"/>
          </a:p>
        </p:txBody>
      </p:sp>
    </p:spTree>
    <p:extLst>
      <p:ext uri="{BB962C8B-B14F-4D97-AF65-F5344CB8AC3E}">
        <p14:creationId xmlns:p14="http://schemas.microsoft.com/office/powerpoint/2010/main" val="49794636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a:t>
            </a:r>
            <a:endParaRPr lang="en-GB" sz="16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endParaRPr lang="en-GB" sz="1700" b="0" dirty="0" smtClean="0"/>
          </a:p>
          <a:p>
            <a:r>
              <a:rPr lang="en-GB" sz="1700" b="0" dirty="0" smtClean="0"/>
              <a:t>Subcontractors </a:t>
            </a:r>
            <a:r>
              <a:rPr lang="en-GB" sz="1700" b="0" dirty="0"/>
              <a:t>with contracts with multiple institutions </a:t>
            </a:r>
            <a:r>
              <a:rPr lang="en-GB" sz="1700" b="0" dirty="0" smtClean="0"/>
              <a:t>(paragraphs 68 -73)</a:t>
            </a:r>
          </a:p>
          <a:p>
            <a:endParaRPr lang="en-GB" sz="1700" b="0" dirty="0"/>
          </a:p>
          <a:p>
            <a:r>
              <a:rPr lang="en-GB" sz="1700" b="0" dirty="0"/>
              <a:t>Transferring provision between </a:t>
            </a:r>
            <a:r>
              <a:rPr lang="en-GB" sz="1700" b="0" dirty="0" smtClean="0"/>
              <a:t>institutions (paragraphs 74 – 78)</a:t>
            </a:r>
          </a:p>
          <a:p>
            <a:endParaRPr lang="en-GB" sz="1700" b="0" dirty="0"/>
          </a:p>
          <a:p>
            <a:r>
              <a:rPr lang="en-GB" sz="1700" b="0" dirty="0" smtClean="0"/>
              <a:t>Prevent duty	(paragraph 79)</a:t>
            </a:r>
            <a:endParaRPr lang="en-GB" sz="1700" b="0" dirty="0"/>
          </a:p>
          <a:p>
            <a:endParaRPr lang="en-GB" sz="1700" b="0" dirty="0" smtClean="0"/>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27</a:t>
            </a:fld>
            <a:endParaRPr lang="en-GB" sz="1200" dirty="0"/>
          </a:p>
        </p:txBody>
      </p:sp>
    </p:spTree>
    <p:extLst>
      <p:ext uri="{BB962C8B-B14F-4D97-AF65-F5344CB8AC3E}">
        <p14:creationId xmlns:p14="http://schemas.microsoft.com/office/powerpoint/2010/main" val="36738496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678921" y="981075"/>
            <a:ext cx="7277455" cy="3888085"/>
          </a:xfrm>
        </p:spPr>
        <p:txBody>
          <a:bodyPr/>
          <a:lstStyle/>
          <a:p>
            <a:r>
              <a:rPr lang="en-GB" dirty="0" smtClean="0"/>
              <a:t>Questions and answers on subcontracting</a:t>
            </a:r>
            <a:br>
              <a:rPr lang="en-GB" dirty="0" smtClean="0"/>
            </a:br>
            <a:r>
              <a:rPr lang="en-GB" dirty="0"/>
              <a:t/>
            </a:r>
            <a:br>
              <a:rPr lang="en-GB" dirty="0"/>
            </a:br>
            <a:endParaRPr lang="en-GB" dirty="0"/>
          </a:p>
        </p:txBody>
      </p:sp>
      <p:sp>
        <p:nvSpPr>
          <p:cNvPr id="6" name="Text Box 116"/>
          <p:cNvSpPr txBox="1">
            <a:spLocks noChangeArrowheads="1"/>
          </p:cNvSpPr>
          <p:nvPr/>
        </p:nvSpPr>
        <p:spPr bwMode="auto">
          <a:xfrm>
            <a:off x="8172450"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28</a:t>
            </a:fld>
            <a:endParaRPr lang="en-GB" sz="1200" dirty="0"/>
          </a:p>
        </p:txBody>
      </p:sp>
    </p:spTree>
    <p:extLst>
      <p:ext uri="{BB962C8B-B14F-4D97-AF65-F5344CB8AC3E}">
        <p14:creationId xmlns:p14="http://schemas.microsoft.com/office/powerpoint/2010/main" val="267510980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560195" cy="863378"/>
          </a:xfrm>
        </p:spPr>
        <p:txBody>
          <a:bodyPr/>
          <a:lstStyle/>
          <a:p>
            <a:r>
              <a:rPr lang="en-GB" dirty="0" smtClean="0"/>
              <a:t>ESFA views on 16-19 subcontracting </a:t>
            </a:r>
            <a:r>
              <a:rPr lang="en-GB" sz="2800" dirty="0" smtClean="0"/>
              <a:t>(Question 1 - 2)</a:t>
            </a:r>
            <a:endParaRPr lang="en-GB" dirty="0"/>
          </a:p>
        </p:txBody>
      </p:sp>
      <p:sp>
        <p:nvSpPr>
          <p:cNvPr id="11" name="Content Placeholder 10"/>
          <p:cNvSpPr>
            <a:spLocks noGrp="1"/>
          </p:cNvSpPr>
          <p:nvPr>
            <p:ph idx="1"/>
          </p:nvPr>
        </p:nvSpPr>
        <p:spPr>
          <a:xfrm>
            <a:off x="684212" y="1196977"/>
            <a:ext cx="7775575" cy="4464272"/>
          </a:xfrm>
        </p:spPr>
        <p:txBody>
          <a:bodyPr/>
          <a:lstStyle/>
          <a:p>
            <a:pPr marL="0" indent="0">
              <a:buNone/>
            </a:pPr>
            <a:r>
              <a:rPr lang="en-GB" sz="1800" b="0" dirty="0">
                <a:solidFill>
                  <a:schemeClr val="tx2"/>
                </a:solidFill>
              </a:rPr>
              <a:t>Q1</a:t>
            </a:r>
            <a:r>
              <a:rPr lang="en-GB" sz="1800" b="0" dirty="0"/>
              <a:t>	</a:t>
            </a:r>
            <a:r>
              <a:rPr lang="en-GB" sz="1800" b="0" dirty="0" smtClean="0"/>
              <a:t>What sort of 16-19 subcontracting do the ESFA support? </a:t>
            </a:r>
            <a:endParaRPr lang="en-GB" sz="1800" b="0" dirty="0"/>
          </a:p>
          <a:p>
            <a:pPr marL="0" indent="0">
              <a:buNone/>
            </a:pPr>
            <a:r>
              <a:rPr lang="en-GB" sz="1800" b="0" dirty="0">
                <a:solidFill>
                  <a:schemeClr val="tx2"/>
                </a:solidFill>
              </a:rPr>
              <a:t>A1</a:t>
            </a:r>
            <a:r>
              <a:rPr lang="en-GB" sz="1800" b="0" dirty="0"/>
              <a:t>	</a:t>
            </a:r>
            <a:r>
              <a:rPr lang="en-GB" sz="1800" b="0" dirty="0" smtClean="0"/>
              <a:t>We allow subcontracting because we are aware many of our funded institutions work with local groups or organisations that specialise in “niche areas of the curriculum” or target NEET or other hard to reach young people so that they become engaged in further education and training. Many of these groups or organisations are often small and need local support in meeting the needs of the young people. This support is best offered by our funded institutions as they are too small for the ESFA to offer direct 16-19 funding contracts. This removes the requirement on such groups and organisations to need to make either their own data returns to us or complete all the requirement to be directly funded by the ESFA. The students recruited through good subcontracting arrangements often then progress onto direct full time study programmes at our funding institution.</a:t>
            </a:r>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29</a:t>
            </a:fld>
            <a:endParaRPr lang="en-GB" sz="1200" dirty="0"/>
          </a:p>
        </p:txBody>
      </p:sp>
    </p:spTree>
    <p:extLst>
      <p:ext uri="{BB962C8B-B14F-4D97-AF65-F5344CB8AC3E}">
        <p14:creationId xmlns:p14="http://schemas.microsoft.com/office/powerpoint/2010/main" val="2561193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134879"/>
            <a:ext cx="6912123" cy="936104"/>
          </a:xfrm>
        </p:spPr>
        <p:txBody>
          <a:bodyPr/>
          <a:lstStyle/>
          <a:p>
            <a:r>
              <a:rPr lang="en-GB" dirty="0" smtClean="0"/>
              <a:t/>
            </a:r>
            <a:br>
              <a:rPr lang="en-GB" dirty="0" smtClean="0"/>
            </a:br>
            <a:r>
              <a:rPr lang="en-GB" dirty="0" smtClean="0"/>
              <a:t>Subcontracting controls </a:t>
            </a:r>
            <a:br>
              <a:rPr lang="en-GB" dirty="0" smtClean="0"/>
            </a:br>
            <a:r>
              <a:rPr lang="en-GB" sz="2000" dirty="0" smtClean="0">
                <a:latin typeface="Arial" charset="0"/>
              </a:rPr>
              <a:t>- the main paragraph references shown below  </a:t>
            </a:r>
            <a:r>
              <a:rPr lang="en-GB" sz="1600" dirty="0" smtClean="0">
                <a:latin typeface="Arial" charset="0"/>
              </a:rPr>
              <a:t>(page 1)</a:t>
            </a:r>
            <a:r>
              <a:rPr lang="en-GB" dirty="0" smtClean="0"/>
              <a:t/>
            </a:r>
            <a:br>
              <a:rPr lang="en-GB" dirty="0" smtClean="0"/>
            </a:br>
            <a:endParaRPr lang="en-GB" sz="2000" dirty="0"/>
          </a:p>
        </p:txBody>
      </p:sp>
      <p:sp>
        <p:nvSpPr>
          <p:cNvPr id="11" name="Content Placeholder 10"/>
          <p:cNvSpPr>
            <a:spLocks noGrp="1"/>
          </p:cNvSpPr>
          <p:nvPr>
            <p:ph idx="1"/>
          </p:nvPr>
        </p:nvSpPr>
        <p:spPr>
          <a:xfrm>
            <a:off x="757237" y="1412776"/>
            <a:ext cx="7775575" cy="4176464"/>
          </a:xfrm>
        </p:spPr>
        <p:txBody>
          <a:bodyPr/>
          <a:lstStyle/>
          <a:p>
            <a:pPr marL="534988" lvl="3" indent="-357188">
              <a:buFontTx/>
              <a:buChar char="•"/>
              <a:defRPr/>
            </a:pPr>
            <a:r>
              <a:rPr lang="en-GB" sz="1800" b="1" dirty="0" smtClean="0">
                <a:solidFill>
                  <a:srgbClr val="104F75"/>
                </a:solidFill>
                <a:latin typeface="Arial" charset="0"/>
                <a:ea typeface="+mj-ea"/>
                <a:cs typeface="+mj-cs"/>
              </a:rPr>
              <a:t>  3 - 13 </a:t>
            </a:r>
            <a:r>
              <a:rPr lang="en-GB" sz="1800" dirty="0" smtClean="0"/>
              <a:t>Purpose</a:t>
            </a:r>
          </a:p>
          <a:p>
            <a:pPr marL="534988" lvl="3" indent="-357188">
              <a:buFontTx/>
              <a:buChar char="•"/>
              <a:defRPr/>
            </a:pPr>
            <a:r>
              <a:rPr lang="en-GB" sz="1800" b="1" dirty="0" smtClean="0">
                <a:solidFill>
                  <a:srgbClr val="104F75"/>
                </a:solidFill>
                <a:latin typeface="Arial" charset="0"/>
              </a:rPr>
              <a:t>14 - 16  </a:t>
            </a:r>
            <a:r>
              <a:rPr lang="en-GB" sz="1800" dirty="0"/>
              <a:t>Definitions</a:t>
            </a:r>
          </a:p>
          <a:p>
            <a:pPr marL="534988" lvl="3" indent="-357188">
              <a:buFontTx/>
              <a:buChar char="•"/>
              <a:defRPr/>
            </a:pPr>
            <a:r>
              <a:rPr lang="en-GB" sz="1800" b="1" dirty="0" smtClean="0">
                <a:solidFill>
                  <a:srgbClr val="104F75"/>
                </a:solidFill>
                <a:latin typeface="Arial" charset="0"/>
              </a:rPr>
              <a:t>17- 23 </a:t>
            </a:r>
            <a:r>
              <a:rPr lang="en-GB" sz="1800" dirty="0" smtClean="0"/>
              <a:t>ESFA Intervention &amp; monitoring</a:t>
            </a:r>
          </a:p>
          <a:p>
            <a:pPr marL="534988" lvl="3" indent="-357188">
              <a:buFontTx/>
              <a:buChar char="•"/>
              <a:defRPr/>
            </a:pPr>
            <a:r>
              <a:rPr lang="en-GB" sz="1800" b="1" dirty="0" smtClean="0">
                <a:solidFill>
                  <a:srgbClr val="104F75"/>
                </a:solidFill>
                <a:latin typeface="Arial" charset="0"/>
              </a:rPr>
              <a:t>24 - 25 </a:t>
            </a:r>
            <a:r>
              <a:rPr lang="en-GB" sz="1800" dirty="0" smtClean="0"/>
              <a:t>Ineligible provision</a:t>
            </a:r>
            <a:endParaRPr lang="en-GB" sz="1800" dirty="0"/>
          </a:p>
          <a:p>
            <a:pPr marL="534988" lvl="3" indent="-357188">
              <a:buFontTx/>
              <a:buChar char="•"/>
              <a:defRPr/>
            </a:pPr>
            <a:r>
              <a:rPr lang="en-GB" sz="1800" b="1" dirty="0" smtClean="0">
                <a:solidFill>
                  <a:srgbClr val="104F75"/>
                </a:solidFill>
                <a:latin typeface="Arial" charset="0"/>
              </a:rPr>
              <a:t>26 - 29 </a:t>
            </a:r>
            <a:r>
              <a:rPr lang="en-GB" sz="1800" dirty="0" smtClean="0"/>
              <a:t>Restrictions on subcontracting</a:t>
            </a:r>
            <a:endParaRPr lang="en-GB" sz="1800" dirty="0"/>
          </a:p>
          <a:p>
            <a:pPr marL="534988" lvl="3" indent="-357188">
              <a:buFontTx/>
              <a:buChar char="•"/>
              <a:defRPr/>
            </a:pPr>
            <a:r>
              <a:rPr lang="en-GB" sz="1800" b="1" dirty="0" smtClean="0">
                <a:solidFill>
                  <a:srgbClr val="104F75"/>
                </a:solidFill>
                <a:latin typeface="Arial" charset="0"/>
              </a:rPr>
              <a:t>30 - 34 </a:t>
            </a:r>
            <a:r>
              <a:rPr lang="en-GB" sz="1800" dirty="0" smtClean="0"/>
              <a:t>Distance subcontracting</a:t>
            </a:r>
            <a:endParaRPr lang="en-GB" sz="1800" dirty="0"/>
          </a:p>
          <a:p>
            <a:pPr marL="534988" lvl="3" indent="-357188">
              <a:buFontTx/>
              <a:buChar char="•"/>
              <a:defRPr/>
            </a:pPr>
            <a:r>
              <a:rPr lang="en-GB" sz="1800" b="1" dirty="0" smtClean="0">
                <a:solidFill>
                  <a:srgbClr val="104F75"/>
                </a:solidFill>
                <a:latin typeface="Arial" charset="0"/>
              </a:rPr>
              <a:t>35 - 42 </a:t>
            </a:r>
            <a:r>
              <a:rPr lang="en-GB" sz="1800" dirty="0" smtClean="0"/>
              <a:t>Maintained schools and academies</a:t>
            </a:r>
            <a:endParaRPr lang="en-GB" sz="1800" dirty="0"/>
          </a:p>
          <a:p>
            <a:pPr marL="534988" lvl="3" indent="-357188">
              <a:buFontTx/>
              <a:buChar char="•"/>
              <a:defRPr/>
            </a:pPr>
            <a:r>
              <a:rPr lang="en-GB" sz="1800" b="1" dirty="0" smtClean="0">
                <a:solidFill>
                  <a:srgbClr val="104F75"/>
                </a:solidFill>
                <a:latin typeface="Arial" charset="0"/>
              </a:rPr>
              <a:t>44 - 45 </a:t>
            </a:r>
            <a:r>
              <a:rPr lang="en-GB" sz="1800" dirty="0" smtClean="0"/>
              <a:t>Advice </a:t>
            </a:r>
            <a:r>
              <a:rPr lang="en-GB" sz="1800" dirty="0"/>
              <a:t>to Accounting </a:t>
            </a:r>
            <a:r>
              <a:rPr lang="en-GB" sz="1800" dirty="0" smtClean="0"/>
              <a:t>Officers (Principals/Head </a:t>
            </a:r>
            <a:r>
              <a:rPr lang="en-GB" sz="1800" dirty="0"/>
              <a:t>Teachers)</a:t>
            </a:r>
          </a:p>
          <a:p>
            <a:pPr marL="534988" lvl="3" indent="-357188">
              <a:buFontTx/>
              <a:buChar char="•"/>
              <a:defRPr/>
            </a:pPr>
            <a:r>
              <a:rPr lang="en-GB" sz="1800" b="1" dirty="0" smtClean="0">
                <a:solidFill>
                  <a:srgbClr val="104F75"/>
                </a:solidFill>
                <a:latin typeface="Arial" charset="0"/>
                <a:ea typeface="+mj-ea"/>
                <a:cs typeface="+mj-cs"/>
              </a:rPr>
              <a:t>46 - 49 </a:t>
            </a:r>
            <a:r>
              <a:rPr lang="en-GB" sz="1800" dirty="0" smtClean="0"/>
              <a:t>Procurement</a:t>
            </a:r>
          </a:p>
          <a:p>
            <a:pPr marL="534988" lvl="3" indent="-357188">
              <a:buFontTx/>
              <a:buChar char="•"/>
              <a:defRPr/>
            </a:pPr>
            <a:r>
              <a:rPr lang="en-GB" sz="1800" b="1" dirty="0" smtClean="0">
                <a:solidFill>
                  <a:srgbClr val="104F75"/>
                </a:solidFill>
                <a:latin typeface="Arial" charset="0"/>
                <a:ea typeface="+mj-ea"/>
                <a:cs typeface="+mj-cs"/>
              </a:rPr>
              <a:t>50 - 55 </a:t>
            </a:r>
            <a:r>
              <a:rPr lang="en-GB" sz="1800" dirty="0"/>
              <a:t>Due </a:t>
            </a:r>
            <a:r>
              <a:rPr lang="en-GB" sz="1800" dirty="0" smtClean="0"/>
              <a:t>diligence</a:t>
            </a:r>
          </a:p>
          <a:p>
            <a:pPr marL="534988" lvl="3" indent="-357188">
              <a:buFontTx/>
              <a:buChar char="•"/>
              <a:defRPr/>
            </a:pPr>
            <a:endParaRPr lang="en-GB" sz="1800" dirty="0" smtClean="0"/>
          </a:p>
        </p:txBody>
      </p:sp>
      <p:sp>
        <p:nvSpPr>
          <p:cNvPr id="4" name="Text Box 116"/>
          <p:cNvSpPr txBox="1">
            <a:spLocks noChangeArrowheads="1"/>
          </p:cNvSpPr>
          <p:nvPr/>
        </p:nvSpPr>
        <p:spPr bwMode="auto">
          <a:xfrm>
            <a:off x="8352631" y="465612"/>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a:t>
            </a:fld>
            <a:endParaRPr lang="en-GB" sz="1200" dirty="0"/>
          </a:p>
        </p:txBody>
      </p:sp>
    </p:spTree>
    <p:extLst>
      <p:ext uri="{BB962C8B-B14F-4D97-AF65-F5344CB8AC3E}">
        <p14:creationId xmlns:p14="http://schemas.microsoft.com/office/powerpoint/2010/main" val="316667403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560195" cy="863378"/>
          </a:xfrm>
        </p:spPr>
        <p:txBody>
          <a:bodyPr/>
          <a:lstStyle/>
          <a:p>
            <a:r>
              <a:rPr lang="en-GB" dirty="0" smtClean="0"/>
              <a:t>ESFA views on 16-19 subcontracting </a:t>
            </a:r>
            <a:r>
              <a:rPr lang="en-GB" sz="2800" dirty="0" smtClean="0"/>
              <a:t>(Question 1 - 2)</a:t>
            </a:r>
            <a:endParaRPr lang="en-GB" dirty="0"/>
          </a:p>
        </p:txBody>
      </p:sp>
      <p:sp>
        <p:nvSpPr>
          <p:cNvPr id="11" name="Content Placeholder 10"/>
          <p:cNvSpPr>
            <a:spLocks noGrp="1"/>
          </p:cNvSpPr>
          <p:nvPr>
            <p:ph idx="1"/>
          </p:nvPr>
        </p:nvSpPr>
        <p:spPr>
          <a:xfrm>
            <a:off x="684212" y="1196977"/>
            <a:ext cx="7775575" cy="4464272"/>
          </a:xfrm>
        </p:spPr>
        <p:txBody>
          <a:bodyPr/>
          <a:lstStyle/>
          <a:p>
            <a:pPr marL="0" indent="0">
              <a:buNone/>
            </a:pPr>
            <a:r>
              <a:rPr lang="en-GB" sz="1800" b="0" dirty="0" smtClean="0">
                <a:solidFill>
                  <a:schemeClr val="tx2"/>
                </a:solidFill>
              </a:rPr>
              <a:t>Q2</a:t>
            </a:r>
            <a:r>
              <a:rPr lang="en-GB" sz="1800" b="0" dirty="0"/>
              <a:t>	</a:t>
            </a:r>
            <a:r>
              <a:rPr lang="en-GB" sz="1800" b="0" dirty="0" smtClean="0"/>
              <a:t>What sort of 16-19 subcontracting do the ESFA not fund? </a:t>
            </a:r>
            <a:endParaRPr lang="en-GB" sz="1800" b="0" dirty="0"/>
          </a:p>
          <a:p>
            <a:pPr marL="0" indent="0">
              <a:buNone/>
            </a:pPr>
            <a:r>
              <a:rPr lang="en-GB" sz="1800" b="0" dirty="0" smtClean="0">
                <a:solidFill>
                  <a:schemeClr val="tx2"/>
                </a:solidFill>
              </a:rPr>
              <a:t>A2</a:t>
            </a:r>
            <a:r>
              <a:rPr lang="en-GB" sz="1800" b="0" dirty="0"/>
              <a:t>	</a:t>
            </a:r>
            <a:r>
              <a:rPr lang="en-GB" sz="1600" b="0" dirty="0" smtClean="0"/>
              <a:t>We do not normally fund subcontracting that is outside any funded institution natural local recruitment area. We have made this decision so as to encourage only local subcontracting that offers students a natural progression from the subcontracted programme onto a further study programme at the directly funded institution. </a:t>
            </a:r>
          </a:p>
          <a:p>
            <a:pPr marL="0" indent="0">
              <a:buNone/>
            </a:pPr>
            <a:r>
              <a:rPr lang="en-GB" sz="1600" b="0" dirty="0" smtClean="0"/>
              <a:t>Historically </a:t>
            </a:r>
            <a:r>
              <a:rPr lang="en-GB" sz="1600" b="0" dirty="0"/>
              <a:t>funding eligibility problems have more often arisen where students are attending institutions outside of their normal recruitment area, particularly where this involves sub-contracted provision and in such cases additional safeguards are required from institutions for all such delivery.</a:t>
            </a:r>
          </a:p>
          <a:p>
            <a:pPr marL="0" indent="0">
              <a:buNone/>
            </a:pPr>
            <a:r>
              <a:rPr lang="en-GB" sz="1600" b="0" dirty="0"/>
              <a:t>Given the known risks of irregularity in distance sub-contracting, the ESFA will not normally fund such 16-19 whole programme provision subcontracted by </a:t>
            </a:r>
            <a:r>
              <a:rPr lang="en-GB" sz="1600" b="0" dirty="0" smtClean="0"/>
              <a:t>FE institutions – schools and academies must not subcontract the whole of student’s programme</a:t>
            </a:r>
            <a:r>
              <a:rPr lang="en-GB" sz="1800" b="0" dirty="0" smtClean="0"/>
              <a:t>.</a:t>
            </a:r>
            <a:endParaRPr lang="en-GB" sz="1800" b="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30</a:t>
            </a:fld>
            <a:endParaRPr lang="en-GB" sz="1200" dirty="0"/>
          </a:p>
        </p:txBody>
      </p:sp>
    </p:spTree>
    <p:extLst>
      <p:ext uri="{BB962C8B-B14F-4D97-AF65-F5344CB8AC3E}">
        <p14:creationId xmlns:p14="http://schemas.microsoft.com/office/powerpoint/2010/main" val="224274287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560195" cy="863378"/>
          </a:xfrm>
        </p:spPr>
        <p:txBody>
          <a:bodyPr/>
          <a:lstStyle/>
          <a:p>
            <a:r>
              <a:rPr lang="en-GB" dirty="0" smtClean="0"/>
              <a:t>ESFA views on 16-19 subcontracting </a:t>
            </a:r>
            <a:r>
              <a:rPr lang="en-GB" sz="2800" dirty="0" smtClean="0"/>
              <a:t>(Question 3) 	</a:t>
            </a:r>
            <a:r>
              <a:rPr lang="en-GB" sz="2000" dirty="0" smtClean="0">
                <a:solidFill>
                  <a:schemeClr val="tx1"/>
                </a:solidFill>
              </a:rPr>
              <a:t>(slide 1)</a:t>
            </a:r>
            <a:endParaRPr lang="en-GB" sz="2000" dirty="0"/>
          </a:p>
        </p:txBody>
      </p:sp>
      <p:sp>
        <p:nvSpPr>
          <p:cNvPr id="11" name="Content Placeholder 10"/>
          <p:cNvSpPr>
            <a:spLocks noGrp="1"/>
          </p:cNvSpPr>
          <p:nvPr>
            <p:ph idx="1"/>
          </p:nvPr>
        </p:nvSpPr>
        <p:spPr>
          <a:xfrm>
            <a:off x="684212" y="1196977"/>
            <a:ext cx="7775575" cy="4464272"/>
          </a:xfrm>
        </p:spPr>
        <p:txBody>
          <a:bodyPr/>
          <a:lstStyle/>
          <a:p>
            <a:pPr marL="0" indent="0">
              <a:buNone/>
            </a:pPr>
            <a:r>
              <a:rPr lang="en-GB" sz="1800" b="0" dirty="0" smtClean="0">
                <a:solidFill>
                  <a:schemeClr val="tx2"/>
                </a:solidFill>
              </a:rPr>
              <a:t>Q3</a:t>
            </a:r>
            <a:r>
              <a:rPr lang="en-GB" sz="1800" b="0" dirty="0"/>
              <a:t>	</a:t>
            </a:r>
            <a:r>
              <a:rPr lang="en-GB" sz="1800" b="0" dirty="0" smtClean="0"/>
              <a:t>How do I control subcontracting? </a:t>
            </a:r>
            <a:endParaRPr lang="en-GB" sz="1800" b="0" dirty="0"/>
          </a:p>
          <a:p>
            <a:pPr marL="0" indent="0">
              <a:buNone/>
            </a:pPr>
            <a:r>
              <a:rPr lang="en-GB" sz="1800" b="0" dirty="0" smtClean="0">
                <a:solidFill>
                  <a:schemeClr val="tx2"/>
                </a:solidFill>
              </a:rPr>
              <a:t>A3</a:t>
            </a:r>
            <a:r>
              <a:rPr lang="en-GB" sz="1800" b="0" dirty="0"/>
              <a:t>	</a:t>
            </a:r>
            <a:r>
              <a:rPr lang="en-GB" sz="1800" b="0" dirty="0" smtClean="0"/>
              <a:t>We set out the sort of monitoring activities we expect funded institutions to undertake in paragraphs 60 – 67. Some examples are set out below of effective monitoring used in the past by some FE colleges:</a:t>
            </a:r>
          </a:p>
          <a:p>
            <a:r>
              <a:rPr lang="en-GB" sz="1800" b="0" dirty="0" smtClean="0"/>
              <a:t>Asking those charged with curriculum checks to undertake some simple eligibility checks when undertaking monitoring visits and spot checks over the curriculum delivery:</a:t>
            </a:r>
          </a:p>
          <a:p>
            <a:pPr lvl="1"/>
            <a:r>
              <a:rPr lang="en-GB" sz="1800" dirty="0" smtClean="0"/>
              <a:t>Are the students attending at time of the visit those recorded in the college data systems and is their a reasonable match between expected and actual student numbers</a:t>
            </a:r>
          </a:p>
          <a:p>
            <a:pPr lvl="1"/>
            <a:r>
              <a:rPr lang="en-GB" sz="1800" dirty="0" smtClean="0"/>
              <a:t>Do all the students recognise the </a:t>
            </a:r>
            <a:r>
              <a:rPr lang="en-GB" sz="1800" dirty="0" smtClean="0"/>
              <a:t>college/FE provider as </a:t>
            </a:r>
            <a:r>
              <a:rPr lang="en-GB" sz="1800" dirty="0" smtClean="0"/>
              <a:t>their own </a:t>
            </a:r>
            <a:r>
              <a:rPr lang="en-GB" sz="1800" dirty="0" smtClean="0"/>
              <a:t>college/provider </a:t>
            </a:r>
            <a:r>
              <a:rPr lang="en-GB" sz="1800" dirty="0" smtClean="0"/>
              <a:t>or do they think they belong to a different college (or other funded institution)</a:t>
            </a:r>
          </a:p>
          <a:p>
            <a:pPr lvl="1"/>
            <a:endParaRPr lang="en-GB" sz="1800" b="0" dirty="0" smtClean="0"/>
          </a:p>
          <a:p>
            <a:pPr marL="0" indent="0">
              <a:buNone/>
            </a:pPr>
            <a:r>
              <a:rPr lang="en-GB" sz="1800" b="0" dirty="0" smtClean="0"/>
              <a:t> </a:t>
            </a:r>
            <a:endParaRPr lang="en-GB" sz="1800" b="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31</a:t>
            </a:fld>
            <a:endParaRPr lang="en-GB" sz="1200" dirty="0"/>
          </a:p>
        </p:txBody>
      </p:sp>
    </p:spTree>
    <p:extLst>
      <p:ext uri="{BB962C8B-B14F-4D97-AF65-F5344CB8AC3E}">
        <p14:creationId xmlns:p14="http://schemas.microsoft.com/office/powerpoint/2010/main" val="37798230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333374"/>
            <a:ext cx="7560195" cy="863378"/>
          </a:xfrm>
        </p:spPr>
        <p:txBody>
          <a:bodyPr/>
          <a:lstStyle/>
          <a:p>
            <a:r>
              <a:rPr lang="en-GB" dirty="0" smtClean="0"/>
              <a:t>ESFA views on 16-19 subcontracting </a:t>
            </a:r>
            <a:r>
              <a:rPr lang="en-GB" sz="2800" dirty="0" smtClean="0"/>
              <a:t>(Question 3)  </a:t>
            </a:r>
            <a:r>
              <a:rPr lang="en-GB" sz="1600" dirty="0">
                <a:solidFill>
                  <a:schemeClr val="tx1"/>
                </a:solidFill>
              </a:rPr>
              <a:t>(continued </a:t>
            </a:r>
            <a:r>
              <a:rPr lang="en-GB" sz="1600" dirty="0" smtClean="0">
                <a:solidFill>
                  <a:schemeClr val="tx1"/>
                </a:solidFill>
              </a:rPr>
              <a:t>- slide </a:t>
            </a:r>
            <a:r>
              <a:rPr lang="en-GB" sz="1600" dirty="0">
                <a:solidFill>
                  <a:schemeClr val="tx1"/>
                </a:solidFill>
              </a:rPr>
              <a:t>2)</a:t>
            </a:r>
          </a:p>
        </p:txBody>
      </p:sp>
      <p:sp>
        <p:nvSpPr>
          <p:cNvPr id="11" name="Content Placeholder 10"/>
          <p:cNvSpPr>
            <a:spLocks noGrp="1"/>
          </p:cNvSpPr>
          <p:nvPr>
            <p:ph idx="1"/>
          </p:nvPr>
        </p:nvSpPr>
        <p:spPr>
          <a:xfrm>
            <a:off x="684212" y="1196977"/>
            <a:ext cx="7775575" cy="4464272"/>
          </a:xfrm>
        </p:spPr>
        <p:txBody>
          <a:bodyPr/>
          <a:lstStyle/>
          <a:p>
            <a:pPr marL="0" indent="0">
              <a:buNone/>
            </a:pPr>
            <a:r>
              <a:rPr lang="en-GB" sz="1800" b="0" dirty="0" smtClean="0">
                <a:solidFill>
                  <a:schemeClr val="tx2"/>
                </a:solidFill>
              </a:rPr>
              <a:t>Q3</a:t>
            </a:r>
            <a:r>
              <a:rPr lang="en-GB" sz="1800" b="0" dirty="0"/>
              <a:t>	</a:t>
            </a:r>
            <a:r>
              <a:rPr lang="en-GB" sz="1800" b="0" dirty="0" smtClean="0"/>
              <a:t>How do I control subcontracting? </a:t>
            </a:r>
            <a:endParaRPr lang="en-GB" sz="1800" b="0" dirty="0"/>
          </a:p>
          <a:p>
            <a:pPr marL="0" indent="0">
              <a:buNone/>
            </a:pPr>
            <a:r>
              <a:rPr lang="en-GB" sz="1800" b="0" dirty="0" smtClean="0">
                <a:solidFill>
                  <a:schemeClr val="tx2"/>
                </a:solidFill>
              </a:rPr>
              <a:t>A3</a:t>
            </a:r>
            <a:r>
              <a:rPr lang="en-GB" sz="1800" b="0" dirty="0"/>
              <a:t>	</a:t>
            </a:r>
            <a:r>
              <a:rPr lang="en-GB" sz="1800" b="0" dirty="0" smtClean="0"/>
              <a:t> Asking those charged with curriculum checks to undertake some simple eligibility checks when undertaking monitoring visits and spot checks over the curriculum delivery:</a:t>
            </a:r>
            <a:endParaRPr lang="en-GB" sz="1800" b="0" dirty="0"/>
          </a:p>
          <a:p>
            <a:pPr lvl="1"/>
            <a:r>
              <a:rPr lang="en-GB" sz="1800" dirty="0" smtClean="0"/>
              <a:t>review the student learning agreements and enrolment records </a:t>
            </a:r>
          </a:p>
          <a:p>
            <a:pPr lvl="1"/>
            <a:r>
              <a:rPr lang="en-GB" sz="1800" dirty="0" smtClean="0"/>
              <a:t>review the registration documents for awarding bodies and any visit notes from external </a:t>
            </a:r>
            <a:r>
              <a:rPr lang="en-GB" sz="1800" dirty="0" smtClean="0"/>
              <a:t>moderators</a:t>
            </a:r>
          </a:p>
          <a:p>
            <a:pPr lvl="1"/>
            <a:r>
              <a:rPr lang="en-GB" sz="1800" dirty="0" smtClean="0"/>
              <a:t>ensure eligible students have been given access to bursary and free meals support and that all students have been assessed for learning support</a:t>
            </a:r>
            <a:endParaRPr lang="en-GB" sz="1800" dirty="0" smtClean="0"/>
          </a:p>
          <a:p>
            <a:pPr lvl="1"/>
            <a:endParaRPr lang="en-GB" sz="1800" b="0" dirty="0" smtClean="0"/>
          </a:p>
          <a:p>
            <a:pPr marL="0" indent="0">
              <a:buNone/>
            </a:pPr>
            <a:r>
              <a:rPr lang="en-GB" sz="1800" b="0" dirty="0" smtClean="0"/>
              <a:t> </a:t>
            </a:r>
            <a:endParaRPr lang="en-GB" sz="1800" b="0" dirty="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32</a:t>
            </a:fld>
            <a:endParaRPr lang="en-GB" sz="1200" dirty="0"/>
          </a:p>
        </p:txBody>
      </p:sp>
    </p:spTree>
    <p:extLst>
      <p:ext uri="{BB962C8B-B14F-4D97-AF65-F5344CB8AC3E}">
        <p14:creationId xmlns:p14="http://schemas.microsoft.com/office/powerpoint/2010/main" val="628565220"/>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GB" dirty="0" smtClean="0"/>
              <a:t>For more information and questions</a:t>
            </a:r>
            <a:endParaRPr lang="en-GB" dirty="0"/>
          </a:p>
        </p:txBody>
      </p:sp>
      <p:sp>
        <p:nvSpPr>
          <p:cNvPr id="11" name="Content Placeholder 10"/>
          <p:cNvSpPr>
            <a:spLocks noGrp="1"/>
          </p:cNvSpPr>
          <p:nvPr>
            <p:ph idx="1"/>
          </p:nvPr>
        </p:nvSpPr>
        <p:spPr/>
        <p:txBody>
          <a:bodyPr/>
          <a:lstStyle/>
          <a:p>
            <a:pPr marL="0" indent="0">
              <a:buNone/>
            </a:pPr>
            <a:r>
              <a:rPr lang="en-GB" dirty="0"/>
              <a:t>Contact us</a:t>
            </a:r>
          </a:p>
          <a:p>
            <a:pPr lvl="1">
              <a:tabLst>
                <a:tab pos="2066925" algn="l"/>
              </a:tabLst>
            </a:pPr>
            <a:r>
              <a:rPr lang="en-GB" dirty="0" smtClean="0"/>
              <a:t>Online contact form</a:t>
            </a:r>
            <a:endParaRPr lang="en-GB" dirty="0"/>
          </a:p>
          <a:p>
            <a:pPr marL="0" indent="0">
              <a:buNone/>
            </a:pPr>
            <a:r>
              <a:rPr lang="en-GB" dirty="0"/>
              <a:t>Visit the website</a:t>
            </a:r>
          </a:p>
          <a:p>
            <a:pPr lvl="1"/>
            <a:r>
              <a:rPr lang="en-GB" dirty="0" smtClean="0"/>
              <a:t>The four Funding guidance documents are available at: </a:t>
            </a:r>
            <a:r>
              <a:rPr lang="en-GB" dirty="0">
                <a:hlinkClick r:id="rId3"/>
              </a:rPr>
              <a:t>www.gov.uk/16-to-19-education-funding-guidance</a:t>
            </a:r>
            <a:r>
              <a:rPr lang="en-GB" dirty="0"/>
              <a:t> </a:t>
            </a:r>
          </a:p>
          <a:p>
            <a:pPr marL="0" indent="0">
              <a:buNone/>
            </a:pPr>
            <a:endParaRPr lang="en-GB" dirty="0"/>
          </a:p>
        </p:txBody>
      </p:sp>
      <p:sp>
        <p:nvSpPr>
          <p:cNvPr id="2" name="Slide Number Placeholder 1"/>
          <p:cNvSpPr>
            <a:spLocks noGrp="1"/>
          </p:cNvSpPr>
          <p:nvPr>
            <p:ph type="sldNum" sz="quarter" idx="4"/>
          </p:nvPr>
        </p:nvSpPr>
        <p:spPr/>
        <p:txBody>
          <a:bodyPr/>
          <a:lstStyle/>
          <a:p>
            <a:fld id="{5DB98E5A-76C0-453E-B1E0-BC4AB04722D5}" type="slidenum">
              <a:rPr lang="en-GB" smtClean="0"/>
              <a:pPr/>
              <a:t>33</a:t>
            </a:fld>
            <a:endParaRPr lang="en-GB" dirty="0"/>
          </a:p>
        </p:txBody>
      </p:sp>
    </p:spTree>
    <p:extLst>
      <p:ext uri="{BB962C8B-B14F-4D97-AF65-F5344CB8AC3E}">
        <p14:creationId xmlns:p14="http://schemas.microsoft.com/office/powerpoint/2010/main" val="349370803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85800" y="981075"/>
            <a:ext cx="7772400" cy="2231901"/>
          </a:xfrm>
        </p:spPr>
        <p:txBody>
          <a:bodyPr/>
          <a:lstStyle/>
          <a:p>
            <a:r>
              <a:rPr lang="en-GB" dirty="0" smtClean="0"/>
              <a:t>ESFA funding guidance for young people 2018 to 2019 </a:t>
            </a:r>
            <a:endParaRPr lang="en-GB" dirty="0"/>
          </a:p>
        </p:txBody>
      </p:sp>
      <p:sp>
        <p:nvSpPr>
          <p:cNvPr id="5" name="Subtitle 4"/>
          <p:cNvSpPr>
            <a:spLocks noGrp="1"/>
          </p:cNvSpPr>
          <p:nvPr>
            <p:ph type="subTitle" idx="1"/>
          </p:nvPr>
        </p:nvSpPr>
        <p:spPr>
          <a:xfrm>
            <a:off x="1043608" y="3356992"/>
            <a:ext cx="6616824" cy="2448272"/>
          </a:xfrm>
        </p:spPr>
        <p:txBody>
          <a:bodyPr/>
          <a:lstStyle/>
          <a:p>
            <a:pPr marL="342900" indent="-342900">
              <a:buFont typeface="Arial" pitchFamily="34" charset="0"/>
              <a:buChar char="•"/>
            </a:pPr>
            <a:r>
              <a:rPr lang="en-GB" dirty="0">
                <a:solidFill>
                  <a:srgbClr val="104F75"/>
                </a:solidFill>
              </a:rPr>
              <a:t>Subcontracting </a:t>
            </a:r>
            <a:r>
              <a:rPr lang="en-GB" dirty="0" smtClean="0">
                <a:solidFill>
                  <a:srgbClr val="104F75"/>
                </a:solidFill>
              </a:rPr>
              <a:t>control </a:t>
            </a:r>
            <a:r>
              <a:rPr lang="en-GB" dirty="0">
                <a:solidFill>
                  <a:srgbClr val="104F75"/>
                </a:solidFill>
              </a:rPr>
              <a:t>regulations)</a:t>
            </a:r>
          </a:p>
          <a:p>
            <a:pPr>
              <a:spcBef>
                <a:spcPct val="50000"/>
              </a:spcBef>
              <a:defRPr/>
            </a:pPr>
            <a:r>
              <a:rPr lang="en-GB" dirty="0" smtClean="0"/>
              <a:t>ESFA </a:t>
            </a:r>
            <a:r>
              <a:rPr lang="en-GB" dirty="0"/>
              <a:t>Young </a:t>
            </a:r>
            <a:r>
              <a:rPr lang="en-GB" dirty="0" smtClean="0"/>
              <a:t>People’s </a:t>
            </a:r>
            <a:r>
              <a:rPr lang="en-GB" dirty="0"/>
              <a:t>Funding Team</a:t>
            </a:r>
          </a:p>
          <a:p>
            <a:endParaRPr lang="en-GB" dirty="0" smtClean="0"/>
          </a:p>
          <a:p>
            <a:endParaRPr lang="en-GB" dirty="0"/>
          </a:p>
        </p:txBody>
      </p:sp>
    </p:spTree>
    <p:extLst>
      <p:ext uri="{BB962C8B-B14F-4D97-AF65-F5344CB8AC3E}">
        <p14:creationId xmlns:p14="http://schemas.microsoft.com/office/powerpoint/2010/main" val="17695168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134879"/>
            <a:ext cx="6912123" cy="936104"/>
          </a:xfrm>
        </p:spPr>
        <p:txBody>
          <a:bodyPr/>
          <a:lstStyle/>
          <a:p>
            <a:r>
              <a:rPr lang="en-GB" dirty="0" smtClean="0"/>
              <a:t/>
            </a:r>
            <a:br>
              <a:rPr lang="en-GB" dirty="0" smtClean="0"/>
            </a:br>
            <a:r>
              <a:rPr lang="en-GB" dirty="0" smtClean="0"/>
              <a:t>Subcontracting controls </a:t>
            </a:r>
            <a:br>
              <a:rPr lang="en-GB" dirty="0" smtClean="0"/>
            </a:br>
            <a:r>
              <a:rPr lang="en-GB" sz="2000" dirty="0" smtClean="0">
                <a:latin typeface="Arial" charset="0"/>
              </a:rPr>
              <a:t>- the main paragraph references shown below  </a:t>
            </a:r>
            <a:r>
              <a:rPr lang="en-GB" sz="1600" dirty="0" smtClean="0">
                <a:latin typeface="Arial" charset="0"/>
              </a:rPr>
              <a:t>(page 2)</a:t>
            </a:r>
            <a:r>
              <a:rPr lang="en-GB" dirty="0" smtClean="0"/>
              <a:t/>
            </a:r>
            <a:br>
              <a:rPr lang="en-GB" dirty="0" smtClean="0"/>
            </a:br>
            <a:endParaRPr lang="en-GB" sz="2000" dirty="0"/>
          </a:p>
        </p:txBody>
      </p:sp>
      <p:sp>
        <p:nvSpPr>
          <p:cNvPr id="11" name="Content Placeholder 10"/>
          <p:cNvSpPr>
            <a:spLocks noGrp="1"/>
          </p:cNvSpPr>
          <p:nvPr>
            <p:ph idx="1"/>
          </p:nvPr>
        </p:nvSpPr>
        <p:spPr>
          <a:xfrm>
            <a:off x="757237" y="1196752"/>
            <a:ext cx="7775575" cy="4464496"/>
          </a:xfrm>
        </p:spPr>
        <p:txBody>
          <a:bodyPr/>
          <a:lstStyle/>
          <a:p>
            <a:pPr marL="534988" lvl="3" indent="-357188">
              <a:buFontTx/>
              <a:buChar char="•"/>
              <a:defRPr/>
            </a:pPr>
            <a:endParaRPr lang="en-GB" sz="1800" dirty="0" smtClean="0"/>
          </a:p>
          <a:p>
            <a:pPr marL="534988" lvl="3" indent="-357188">
              <a:buFontTx/>
              <a:buChar char="•"/>
              <a:defRPr/>
            </a:pPr>
            <a:r>
              <a:rPr lang="en-GB" sz="1800" b="1" dirty="0" smtClean="0">
                <a:solidFill>
                  <a:srgbClr val="104F75"/>
                </a:solidFill>
                <a:latin typeface="Arial" charset="0"/>
                <a:ea typeface="+mj-ea"/>
                <a:cs typeface="+mj-cs"/>
              </a:rPr>
              <a:t>56        </a:t>
            </a:r>
            <a:r>
              <a:rPr lang="en-GB" sz="1800" dirty="0" smtClean="0"/>
              <a:t>Controls </a:t>
            </a:r>
            <a:r>
              <a:rPr lang="en-GB" sz="1800" dirty="0"/>
              <a:t>over students, tutors and </a:t>
            </a:r>
            <a:r>
              <a:rPr lang="en-GB" sz="1800" dirty="0" smtClean="0"/>
              <a:t>provision</a:t>
            </a:r>
          </a:p>
          <a:p>
            <a:pPr marL="534988" lvl="3" indent="-357188">
              <a:buFontTx/>
              <a:buChar char="•"/>
              <a:defRPr/>
            </a:pPr>
            <a:r>
              <a:rPr lang="en-GB" sz="1800" b="1" dirty="0" smtClean="0">
                <a:solidFill>
                  <a:srgbClr val="104F75"/>
                </a:solidFill>
                <a:latin typeface="Arial" charset="0"/>
                <a:ea typeface="+mj-ea"/>
                <a:cs typeface="+mj-cs"/>
              </a:rPr>
              <a:t>57- 59  </a:t>
            </a:r>
            <a:r>
              <a:rPr lang="en-GB" sz="1800" dirty="0"/>
              <a:t>Controls over qualifications and </a:t>
            </a:r>
            <a:r>
              <a:rPr lang="en-GB" sz="1800" dirty="0" smtClean="0"/>
              <a:t>curriculum</a:t>
            </a:r>
          </a:p>
          <a:p>
            <a:pPr marL="534988" lvl="3" indent="-357188">
              <a:buFontTx/>
              <a:buChar char="•"/>
              <a:defRPr/>
            </a:pPr>
            <a:r>
              <a:rPr lang="en-GB" sz="1800" b="1" dirty="0" smtClean="0">
                <a:solidFill>
                  <a:srgbClr val="104F75"/>
                </a:solidFill>
                <a:latin typeface="Arial" charset="0"/>
                <a:ea typeface="+mj-ea"/>
                <a:cs typeface="+mj-cs"/>
              </a:rPr>
              <a:t>60 - 67 </a:t>
            </a:r>
            <a:r>
              <a:rPr lang="en-GB" sz="1800" dirty="0" smtClean="0"/>
              <a:t>Monitoring </a:t>
            </a:r>
            <a:r>
              <a:rPr lang="en-GB" sz="1800" dirty="0"/>
              <a:t>(control) visits and spot </a:t>
            </a:r>
            <a:r>
              <a:rPr lang="en-GB" sz="1800" dirty="0" smtClean="0"/>
              <a:t>checks</a:t>
            </a:r>
          </a:p>
          <a:p>
            <a:pPr marL="534988" lvl="3" indent="-357188">
              <a:buFontTx/>
              <a:buChar char="•"/>
              <a:defRPr/>
            </a:pPr>
            <a:r>
              <a:rPr lang="en-GB" sz="1800" b="1" dirty="0" smtClean="0">
                <a:solidFill>
                  <a:srgbClr val="104F75"/>
                </a:solidFill>
                <a:latin typeface="Arial" charset="0"/>
                <a:ea typeface="+mj-ea"/>
                <a:cs typeface="+mj-cs"/>
              </a:rPr>
              <a:t>68 - 73 </a:t>
            </a:r>
            <a:r>
              <a:rPr lang="en-GB" sz="1800" dirty="0" smtClean="0"/>
              <a:t>Sub-contractors </a:t>
            </a:r>
            <a:r>
              <a:rPr lang="en-GB" sz="1800" dirty="0"/>
              <a:t>with multiple institution </a:t>
            </a:r>
            <a:r>
              <a:rPr lang="en-GB" sz="1800" dirty="0" smtClean="0"/>
              <a:t>contracts</a:t>
            </a:r>
          </a:p>
          <a:p>
            <a:pPr marL="534988" lvl="3" indent="-357188">
              <a:buFontTx/>
              <a:buChar char="•"/>
              <a:defRPr/>
            </a:pPr>
            <a:r>
              <a:rPr lang="en-GB" sz="1800" b="1" dirty="0">
                <a:solidFill>
                  <a:srgbClr val="104F75"/>
                </a:solidFill>
                <a:latin typeface="Arial" charset="0"/>
                <a:ea typeface="+mj-ea"/>
                <a:cs typeface="+mj-cs"/>
              </a:rPr>
              <a:t>74 </a:t>
            </a:r>
            <a:r>
              <a:rPr lang="en-GB" sz="1800" b="1" dirty="0" smtClean="0">
                <a:solidFill>
                  <a:srgbClr val="104F75"/>
                </a:solidFill>
                <a:latin typeface="Arial" charset="0"/>
                <a:ea typeface="+mj-ea"/>
                <a:cs typeface="+mj-cs"/>
              </a:rPr>
              <a:t>- 78 </a:t>
            </a:r>
            <a:r>
              <a:rPr lang="en-GB" sz="1800" dirty="0" smtClean="0"/>
              <a:t>Transferring provision from institutions</a:t>
            </a:r>
          </a:p>
          <a:p>
            <a:pPr marL="534988" lvl="3" indent="-357188">
              <a:buFontTx/>
              <a:buChar char="•"/>
              <a:defRPr/>
            </a:pPr>
            <a:r>
              <a:rPr lang="en-GB" sz="1800" b="1" dirty="0" smtClean="0">
                <a:solidFill>
                  <a:srgbClr val="104F75"/>
                </a:solidFill>
                <a:latin typeface="Arial" charset="0"/>
              </a:rPr>
              <a:t>79         </a:t>
            </a:r>
            <a:r>
              <a:rPr lang="en-GB" sz="1800" dirty="0" smtClean="0"/>
              <a:t>Prevent duty</a:t>
            </a:r>
            <a:endParaRPr lang="en-GB" sz="1800" dirty="0"/>
          </a:p>
          <a:p>
            <a:pPr marL="534988" lvl="3" indent="-357188">
              <a:buFontTx/>
              <a:buChar char="•"/>
              <a:defRPr/>
            </a:pPr>
            <a:endParaRPr lang="en-GB" sz="1800" dirty="0" smtClean="0"/>
          </a:p>
          <a:p>
            <a:pPr marL="534988" lvl="3" indent="-357188">
              <a:buFontTx/>
              <a:buChar char="•"/>
              <a:defRPr/>
            </a:pPr>
            <a:endParaRPr lang="en-GB" sz="1800" dirty="0" smtClean="0"/>
          </a:p>
          <a:p>
            <a:pPr marL="534988" lvl="3" indent="-357188">
              <a:buFontTx/>
              <a:buChar char="•"/>
              <a:defRPr/>
            </a:pPr>
            <a:endParaRPr lang="en-GB" sz="1800" dirty="0" smtClean="0"/>
          </a:p>
        </p:txBody>
      </p:sp>
      <p:sp>
        <p:nvSpPr>
          <p:cNvPr id="4" name="Text Box 116"/>
          <p:cNvSpPr txBox="1">
            <a:spLocks noChangeArrowheads="1"/>
          </p:cNvSpPr>
          <p:nvPr/>
        </p:nvSpPr>
        <p:spPr bwMode="auto">
          <a:xfrm>
            <a:off x="8352631" y="465612"/>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4</a:t>
            </a:fld>
            <a:endParaRPr lang="en-GB" sz="1200" dirty="0"/>
          </a:p>
        </p:txBody>
      </p:sp>
    </p:spTree>
    <p:extLst>
      <p:ext uri="{BB962C8B-B14F-4D97-AF65-F5344CB8AC3E}">
        <p14:creationId xmlns:p14="http://schemas.microsoft.com/office/powerpoint/2010/main" val="260543101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a:t>
            </a:r>
            <a:r>
              <a:rPr lang="en-GB" dirty="0"/>
              <a:t>controls</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indent="0">
              <a:buNone/>
            </a:pPr>
            <a:r>
              <a:rPr lang="en-GB" dirty="0" smtClean="0"/>
              <a:t>Current continuing advice</a:t>
            </a:r>
          </a:p>
          <a:p>
            <a:pPr marL="534988" lvl="3" indent="-357188">
              <a:buFontTx/>
              <a:buChar char="•"/>
              <a:defRPr/>
            </a:pPr>
            <a:r>
              <a:rPr lang="en-GB" sz="2000" dirty="0" smtClean="0"/>
              <a:t>It should only be used </a:t>
            </a:r>
            <a:r>
              <a:rPr lang="en-GB" sz="2000" dirty="0"/>
              <a:t>by institutions either with sub-contractors or those considering entering into </a:t>
            </a:r>
            <a:r>
              <a:rPr lang="en-GB" sz="2000" dirty="0" smtClean="0"/>
              <a:t>subcontracted </a:t>
            </a:r>
            <a:r>
              <a:rPr lang="en-GB" sz="2000" dirty="0"/>
              <a:t>partnerships</a:t>
            </a:r>
            <a:r>
              <a:rPr lang="en-GB" sz="2000" dirty="0" smtClean="0"/>
              <a:t>.</a:t>
            </a:r>
          </a:p>
          <a:p>
            <a:pPr marL="534988" lvl="3" indent="-357188">
              <a:buFontTx/>
              <a:buChar char="•"/>
              <a:defRPr/>
            </a:pPr>
            <a:r>
              <a:rPr lang="en-GB" sz="2000" dirty="0" smtClean="0"/>
              <a:t>The </a:t>
            </a:r>
            <a:r>
              <a:rPr lang="en-GB" sz="2000" dirty="0"/>
              <a:t>document sets out for </a:t>
            </a:r>
            <a:r>
              <a:rPr lang="en-GB" sz="2000" dirty="0" smtClean="0"/>
              <a:t>subcontracted provision </a:t>
            </a:r>
            <a:r>
              <a:rPr lang="en-GB" sz="2000" dirty="0"/>
              <a:t>(includes any franchise or partnership provision) some additional </a:t>
            </a:r>
            <a:r>
              <a:rPr lang="en-GB" sz="2000" b="1" dirty="0" smtClean="0"/>
              <a:t>compulsory </a:t>
            </a:r>
            <a:r>
              <a:rPr lang="en-GB" sz="2000" dirty="0" smtClean="0"/>
              <a:t>compliance </a:t>
            </a:r>
            <a:r>
              <a:rPr lang="en-GB" sz="2000" dirty="0"/>
              <a:t>advice to remind funded institutions that the previous eligibility advice on controls over such provision remains both a matter of good practice and relevant in avoidance of funding </a:t>
            </a:r>
            <a:r>
              <a:rPr lang="en-GB" sz="2000" dirty="0" smtClean="0"/>
              <a:t>irregularity and potential fraud</a:t>
            </a:r>
            <a:r>
              <a:rPr lang="en-GB" sz="2000" dirty="0" smtClean="0"/>
              <a:t>.</a:t>
            </a:r>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5</a:t>
            </a:fld>
            <a:endParaRPr lang="en-GB" sz="1200" dirty="0"/>
          </a:p>
        </p:txBody>
      </p:sp>
    </p:spTree>
    <p:extLst>
      <p:ext uri="{BB962C8B-B14F-4D97-AF65-F5344CB8AC3E}">
        <p14:creationId xmlns:p14="http://schemas.microsoft.com/office/powerpoint/2010/main" val="39803303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4213" y="181880"/>
            <a:ext cx="7668418" cy="863378"/>
          </a:xfrm>
        </p:spPr>
        <p:txBody>
          <a:bodyPr/>
          <a:lstStyle/>
          <a:p>
            <a:r>
              <a:rPr lang="en-GB" dirty="0" smtClean="0"/>
              <a:t>Subcontracting </a:t>
            </a:r>
            <a:r>
              <a:rPr lang="en-GB" dirty="0"/>
              <a:t>– </a:t>
            </a:r>
            <a:r>
              <a:rPr lang="en-GB" sz="2000" dirty="0"/>
              <a:t>Funding regulations references</a:t>
            </a:r>
          </a:p>
        </p:txBody>
      </p:sp>
      <p:sp>
        <p:nvSpPr>
          <p:cNvPr id="11" name="Content Placeholder 10"/>
          <p:cNvSpPr>
            <a:spLocks noGrp="1"/>
          </p:cNvSpPr>
          <p:nvPr>
            <p:ph idx="1"/>
          </p:nvPr>
        </p:nvSpPr>
        <p:spPr>
          <a:xfrm>
            <a:off x="757237" y="908720"/>
            <a:ext cx="7775575" cy="4968552"/>
          </a:xfrm>
        </p:spPr>
        <p:txBody>
          <a:bodyPr/>
          <a:lstStyle/>
          <a:p>
            <a:pPr marL="0" indent="0">
              <a:buNone/>
            </a:pPr>
            <a:r>
              <a:rPr lang="en-GB" dirty="0" smtClean="0"/>
              <a:t>Paragraph 115</a:t>
            </a:r>
            <a:endParaRPr lang="en-GB" dirty="0"/>
          </a:p>
          <a:p>
            <a:pPr marL="588600" lvl="3" indent="0">
              <a:buNone/>
              <a:defRPr/>
            </a:pPr>
            <a:r>
              <a:rPr lang="en-GB" sz="2000" dirty="0" smtClean="0"/>
              <a:t>As </a:t>
            </a:r>
            <a:r>
              <a:rPr lang="en-GB" sz="2000" dirty="0"/>
              <a:t>set out in the separate document, Subcontracting control regulations, the legislation on pupil registration and attendance means that the practice of subcontracting the whole of a young person’s programme by maintained schools and academies must </a:t>
            </a:r>
            <a:r>
              <a:rPr lang="en-GB" sz="2000" dirty="0" smtClean="0"/>
              <a:t>have </a:t>
            </a:r>
            <a:r>
              <a:rPr lang="en-GB" sz="2000" dirty="0"/>
              <a:t>ceased in their entirety before the start of the 2018 to 2019 academic year. In addition taking into account the known risks of irregularity, the ESFA will not normally fund young people on distance subcontracting study programmes in any other funded institutions. A range of factors to be considered by institutions when deciding whether distance subcontracting may be included in funding returns is set out in Subcontracting control regulations.</a:t>
            </a:r>
            <a:endParaRPr lang="en-GB" sz="2000" dirty="0" smtClean="0"/>
          </a:p>
        </p:txBody>
      </p:sp>
      <p:sp>
        <p:nvSpPr>
          <p:cNvPr id="4" name="Text Box 116"/>
          <p:cNvSpPr txBox="1">
            <a:spLocks noChangeArrowheads="1"/>
          </p:cNvSpPr>
          <p:nvPr/>
        </p:nvSpPr>
        <p:spPr bwMode="auto">
          <a:xfrm>
            <a:off x="8352631"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6</a:t>
            </a:fld>
            <a:endParaRPr lang="en-GB" sz="1200" dirty="0"/>
          </a:p>
        </p:txBody>
      </p:sp>
    </p:spTree>
    <p:extLst>
      <p:ext uri="{BB962C8B-B14F-4D97-AF65-F5344CB8AC3E}">
        <p14:creationId xmlns:p14="http://schemas.microsoft.com/office/powerpoint/2010/main" val="1581126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latin typeface="+mn-lt"/>
                <a:ea typeface="+mn-ea"/>
                <a:cs typeface="+mn-cs"/>
              </a:rPr>
              <a:t>(Summary</a:t>
            </a:r>
            <a:r>
              <a:rPr lang="en-GB" sz="2000" dirty="0">
                <a:solidFill>
                  <a:schemeClr val="tx1"/>
                </a:solidFill>
                <a:latin typeface="+mn-lt"/>
                <a:ea typeface="+mn-ea"/>
                <a:cs typeface="+mn-cs"/>
              </a:rPr>
              <a:t>)</a:t>
            </a:r>
          </a:p>
        </p:txBody>
      </p:sp>
      <p:sp>
        <p:nvSpPr>
          <p:cNvPr id="11" name="Content Placeholder 10"/>
          <p:cNvSpPr>
            <a:spLocks noGrp="1"/>
          </p:cNvSpPr>
          <p:nvPr>
            <p:ph idx="1"/>
          </p:nvPr>
        </p:nvSpPr>
        <p:spPr>
          <a:xfrm>
            <a:off x="641251" y="1124744"/>
            <a:ext cx="7775575" cy="4392488"/>
          </a:xfrm>
        </p:spPr>
        <p:txBody>
          <a:bodyPr/>
          <a:lstStyle/>
          <a:p>
            <a:pPr marL="0" indent="0">
              <a:buNone/>
            </a:pPr>
            <a:r>
              <a:rPr lang="en-GB" dirty="0"/>
              <a:t>New and updated information</a:t>
            </a:r>
          </a:p>
          <a:p>
            <a:r>
              <a:rPr lang="en-GB" sz="1700" b="0" dirty="0"/>
              <a:t>This guidance has been reviewed and substantially revised to make it easier to use and to strengthen requirements in a number of areas in response to issues identified in recent investigations. Concerns relate to the robustness of controls exercised by some funded institutions, the extent to which students on subcontracted provision receive the full entitlement and the attention paid to ensuring students are safeguarded. These concerns are exacerbated where the whole of a student’s programme is subcontracted and where the delivery is at a distance from the directly funded institution. This is often the case where subcontracted provision in sport is delivered alongside sports academy/sports club activities. It is essential that the delivery of the ESFA funded programme and the delivery of the academy/club’s activities are distinct from each other and that students understand the rules and requirements pertaining to each</a:t>
            </a:r>
            <a:r>
              <a:rPr lang="en-GB" sz="1700" b="0" dirty="0" smtClean="0"/>
              <a:t>.</a:t>
            </a:r>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7</a:t>
            </a:fld>
            <a:endParaRPr lang="en-GB" sz="1200" dirty="0"/>
          </a:p>
        </p:txBody>
      </p:sp>
    </p:spTree>
    <p:extLst>
      <p:ext uri="{BB962C8B-B14F-4D97-AF65-F5344CB8AC3E}">
        <p14:creationId xmlns:p14="http://schemas.microsoft.com/office/powerpoint/2010/main" val="14593532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rPr>
              <a:t>(paragraph 5)</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lvl="0" indent="0">
              <a:buNone/>
            </a:pPr>
            <a:r>
              <a:rPr lang="en-GB" dirty="0"/>
              <a:t>Directly funded institutions must also make sure that they monitor the subcontracting delivery so that: </a:t>
            </a:r>
          </a:p>
          <a:p>
            <a:pPr lvl="0"/>
            <a:r>
              <a:rPr lang="en-GB" b="0" dirty="0"/>
              <a:t>they ensure learners are safeguarded</a:t>
            </a:r>
          </a:p>
          <a:p>
            <a:pPr lvl="0"/>
            <a:r>
              <a:rPr lang="en-GB" b="0" dirty="0"/>
              <a:t>learners have full access to the entitlement, including (but not limited to) information about and access to 16 to 19 bursary and other student support funding, information, advice and guidance (IAG) and access to learning support if required</a:t>
            </a:r>
          </a:p>
          <a:p>
            <a:pPr lvl="0"/>
            <a:r>
              <a:rPr lang="en-GB" b="0" dirty="0"/>
              <a:t>the provision is of good quality</a:t>
            </a:r>
          </a:p>
          <a:p>
            <a:pPr lvl="0"/>
            <a:r>
              <a:rPr lang="en-GB" b="0" dirty="0"/>
              <a:t>they ensure that all sites used for the delivery are of suitable quality for teaching and learning for young people </a:t>
            </a:r>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8</a:t>
            </a:fld>
            <a:endParaRPr lang="en-GB" sz="1200" dirty="0"/>
          </a:p>
        </p:txBody>
      </p:sp>
    </p:spTree>
    <p:extLst>
      <p:ext uri="{BB962C8B-B14F-4D97-AF65-F5344CB8AC3E}">
        <p14:creationId xmlns:p14="http://schemas.microsoft.com/office/powerpoint/2010/main" val="318589577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83568" y="464522"/>
            <a:ext cx="7560195" cy="660222"/>
          </a:xfrm>
        </p:spPr>
        <p:txBody>
          <a:bodyPr/>
          <a:lstStyle/>
          <a:p>
            <a:r>
              <a:rPr lang="en-GB" dirty="0" smtClean="0"/>
              <a:t>Sub-contracting controls  </a:t>
            </a:r>
            <a:r>
              <a:rPr lang="en-GB" sz="2000" dirty="0" smtClean="0">
                <a:solidFill>
                  <a:schemeClr val="tx1"/>
                </a:solidFill>
              </a:rPr>
              <a:t>(paragraph 8)</a:t>
            </a:r>
            <a:endParaRPr lang="en-GB" sz="2000" dirty="0">
              <a:solidFill>
                <a:schemeClr val="tx1"/>
              </a:solidFill>
            </a:endParaRPr>
          </a:p>
        </p:txBody>
      </p:sp>
      <p:sp>
        <p:nvSpPr>
          <p:cNvPr id="11" name="Content Placeholder 10"/>
          <p:cNvSpPr>
            <a:spLocks noGrp="1"/>
          </p:cNvSpPr>
          <p:nvPr>
            <p:ph idx="1"/>
          </p:nvPr>
        </p:nvSpPr>
        <p:spPr>
          <a:xfrm>
            <a:off x="641251" y="1124744"/>
            <a:ext cx="7775575" cy="4392488"/>
          </a:xfrm>
        </p:spPr>
        <p:txBody>
          <a:bodyPr/>
          <a:lstStyle/>
          <a:p>
            <a:pPr marL="0" lvl="0" indent="0">
              <a:buNone/>
            </a:pPr>
            <a:r>
              <a:rPr lang="en-GB" dirty="0"/>
              <a:t>Directly funded institutions are responsible for all aspects of provision delivered under subcontracting arrangements. This includes, but is not limited to:</a:t>
            </a:r>
          </a:p>
          <a:p>
            <a:pPr lvl="0"/>
            <a:r>
              <a:rPr lang="en-GB" b="0" dirty="0"/>
              <a:t>eligibility</a:t>
            </a:r>
          </a:p>
          <a:p>
            <a:pPr lvl="0"/>
            <a:r>
              <a:rPr lang="en-GB" b="0" dirty="0"/>
              <a:t>performance</a:t>
            </a:r>
          </a:p>
          <a:p>
            <a:pPr lvl="0"/>
            <a:r>
              <a:rPr lang="en-GB" b="0" dirty="0"/>
              <a:t>safeguarding</a:t>
            </a:r>
          </a:p>
          <a:p>
            <a:pPr lvl="0"/>
            <a:r>
              <a:rPr lang="en-GB" b="0" dirty="0"/>
              <a:t>fee charging – institutions must be clear that public funding is only used to pay for delivering study programmes, and is not used to cover ancillary aspects, such as memberships of sports clubs or theatre groups</a:t>
            </a:r>
          </a:p>
          <a:p>
            <a:endParaRPr lang="en-GB" sz="1700" b="0" dirty="0"/>
          </a:p>
        </p:txBody>
      </p:sp>
      <p:sp>
        <p:nvSpPr>
          <p:cNvPr id="4" name="Text Box 116"/>
          <p:cNvSpPr txBox="1">
            <a:spLocks noChangeArrowheads="1"/>
          </p:cNvSpPr>
          <p:nvPr/>
        </p:nvSpPr>
        <p:spPr bwMode="auto">
          <a:xfrm>
            <a:off x="8418338" y="476250"/>
            <a:ext cx="36036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spcBef>
                <a:spcPct val="50000"/>
              </a:spcBef>
            </a:pPr>
            <a:fld id="{60BC3095-609D-4FB5-8248-574E74D07420}" type="slidenum">
              <a:rPr lang="en-GB" sz="1200"/>
              <a:pPr eaLnBrk="1" hangingPunct="1">
                <a:spcBef>
                  <a:spcPct val="50000"/>
                </a:spcBef>
              </a:pPr>
              <a:t>9</a:t>
            </a:fld>
            <a:endParaRPr lang="en-GB" sz="1200" dirty="0"/>
          </a:p>
        </p:txBody>
      </p:sp>
    </p:spTree>
    <p:extLst>
      <p:ext uri="{BB962C8B-B14F-4D97-AF65-F5344CB8AC3E}">
        <p14:creationId xmlns:p14="http://schemas.microsoft.com/office/powerpoint/2010/main" val="25344066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Custom 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3.xml><?xml version="1.0" encoding="utf-8"?>
<ct:contentTypeSchema xmlns:ct="http://schemas.microsoft.com/office/2006/metadata/contentType" xmlns:ma="http://schemas.microsoft.com/office/2006/metadata/properties/metaAttributes" ct:_="" ma:_="" ma:contentTypeName="Communications" ma:contentTypeID="0x01010061B827D2B2699C41B3D164C1E82366EB0400A43930513E818049BD515E9C8B8D419D" ma:contentTypeVersion="5" ma:contentTypeDescription="&#10;Relates to  internal and external communications and Records retained  for 10 years. " ma:contentTypeScope="" ma:versionID="24c29816a8539ae6ab1ec66b0592bcf7">
  <xsd:schema xmlns:xsd="http://www.w3.org/2001/XMLSchema" xmlns:xs="http://www.w3.org/2001/XMLSchema" xmlns:p="http://schemas.microsoft.com/office/2006/metadata/properties" xmlns:ns2="ba2294b9-6d6a-4c9b-a125-9e4b98f52ed2" xmlns:ns3="c7e11583-e7a5-4caa-8021-f60d336932bc" targetNamespace="http://schemas.microsoft.com/office/2006/metadata/properties" ma:root="true" ma:fieldsID="d5c8a9b7cad1158e5eceaf859a03afa9" ns2:_="" ns3:_="">
    <xsd:import namespace="ba2294b9-6d6a-4c9b-a125-9e4b98f52ed2"/>
    <xsd:import namespace="c7e11583-e7a5-4caa-8021-f60d336932bc"/>
    <xsd:element name="properties">
      <xsd:complexType>
        <xsd:sequence>
          <xsd:element name="documentManagement">
            <xsd:complexType>
              <xsd:all>
                <xsd:element ref="ns2:Contributor" minOccurs="0"/>
                <xsd:element ref="ns2:e001803101cc486883c488742a9b195f" minOccurs="0"/>
                <xsd:element ref="ns3:TaxCatchAll" minOccurs="0"/>
                <xsd:element ref="ns3:TaxCatchAllLabel" minOccurs="0"/>
                <xsd:element ref="ns2:afedf6f4583d4414b8b49f98bd7a4a38" minOccurs="0"/>
                <xsd:element ref="ns2:cf01b81f267a4ae7a066de4ca5a45f7c" minOccurs="0"/>
                <xsd:element ref="ns2:c0e8f78731f34305bd83ee7a944e5d31" minOccurs="0"/>
                <xsd:element ref="ns2:cbd89a3d90af4054933af136d81ae271" minOccurs="0"/>
                <xsd:element ref="ns2:pd0bfabaa6cb47f7bff41b54a8405b46" minOccurs="0"/>
                <xsd:element ref="ns3:_dlc_DocId" minOccurs="0"/>
                <xsd:element ref="ns3:_dlc_DocIdUrl" minOccurs="0"/>
                <xsd:element ref="ns3:_dlc_DocIdPersistId"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ba2294b9-6d6a-4c9b-a125-9e4b98f52ed2" elementFormDefault="qualified">
    <xsd:import namespace="http://schemas.microsoft.com/office/2006/documentManagement/types"/>
    <xsd:import namespace="http://schemas.microsoft.com/office/infopath/2007/PartnerControls"/>
    <xsd:element name="Contributor" ma:index="2" nillable="true" ma:displayName="Contributor" ma:hidden="true" ma:internalName="Contributor" ma:readOnly="fals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e001803101cc486883c488742a9b195f" ma:index="8" nillable="true" ma:taxonomy="true" ma:internalName="e001803101cc486883c488742a9b195f" ma:taxonomyFieldName="Function" ma:displayName="Function" ma:readOnly="false" ma:default="" ma:fieldId="{e0018031-01cc-4868-83c4-88742a9b195f}" ma:sspId="ec07c698-60f5-424f-b9af-f4c59398b511" ma:termSetId="d25a8a8b-cc76-477b-9c8b-292b0e01012c" ma:anchorId="00000000-0000-0000-0000-000000000000" ma:open="false" ma:isKeyword="false">
      <xsd:complexType>
        <xsd:sequence>
          <xsd:element ref="pc:Terms" minOccurs="0" maxOccurs="1"/>
        </xsd:sequence>
      </xsd:complexType>
    </xsd:element>
    <xsd:element name="afedf6f4583d4414b8b49f98bd7a4a38" ma:index="12" ma:taxonomy="true" ma:internalName="afedf6f4583d4414b8b49f98bd7a4a38" ma:taxonomyFieldName="Owner" ma:displayName="Owner" ma:readOnly="false" ma:default="2;#EFA|4a323c2c-9aef-47e8-b09b-131faf9bac1c" ma:fieldId="{afedf6f4-583d-4414-b8b4-9f98bd7a4a38}" ma:sspId="ec07c698-60f5-424f-b9af-f4c59398b511" ma:termSetId="12161dbb-b36f-4439-aef1-21e7cc922807" ma:anchorId="00000000-0000-0000-0000-000000000000" ma:open="false" ma:isKeyword="false">
      <xsd:complexType>
        <xsd:sequence>
          <xsd:element ref="pc:Terms" minOccurs="0" maxOccurs="1"/>
        </xsd:sequence>
      </xsd:complexType>
    </xsd:element>
    <xsd:element name="cf01b81f267a4ae7a066de4ca5a45f7c" ma:index="14" ma:taxonomy="true" ma:internalName="cf01b81f267a4ae7a066de4ca5a45f7c" ma:taxonomyFieldName="Rights_x003a_ProtectiveMarking" ma:displayName="Rights: Protective Marking" ma:readOnly="false" ma:default="3;#Official|0884c477-2e62-47ea-b19c-5af6e91124c5" ma:fieldId="{cf01b81f-267a-4ae7-a066-de4ca5a45f7c}" ma:sspId="ec07c698-60f5-424f-b9af-f4c59398b511" ma:termSetId="7870c18b-dc34-46a1-adf5-a571f0cac88b" ma:anchorId="00000000-0000-0000-0000-000000000000" ma:open="false" ma:isKeyword="false">
      <xsd:complexType>
        <xsd:sequence>
          <xsd:element ref="pc:Terms" minOccurs="0" maxOccurs="1"/>
        </xsd:sequence>
      </xsd:complexType>
    </xsd:element>
    <xsd:element name="c0e8f78731f34305bd83ee7a944e5d31" ma:index="16" nillable="true" ma:taxonomy="true" ma:internalName="c0e8f78731f34305bd83ee7a944e5d31" ma:taxonomyFieldName="Subject1" ma:displayName="Subject" ma:readOnly="false" ma:default="" ma:fieldId="{c0e8f787-31f3-4305-bd83-ee7a944e5d31}" ma:sspId="ec07c698-60f5-424f-b9af-f4c59398b511" ma:termSetId="33432453-e88c-4baa-94a6-467fc4fc06f9" ma:anchorId="00000000-0000-0000-0000-000000000000" ma:open="false" ma:isKeyword="false">
      <xsd:complexType>
        <xsd:sequence>
          <xsd:element ref="pc:Terms" minOccurs="0" maxOccurs="1"/>
        </xsd:sequence>
      </xsd:complexType>
    </xsd:element>
    <xsd:element name="cbd89a3d90af4054933af136d81ae271" ma:index="18" nillable="true" ma:taxonomy="true" ma:internalName="cbd89a3d90af4054933af136d81ae271" ma:taxonomyFieldName="SiteType" ma:displayName="Site Type" ma:readOnly="false" ma:default="" ma:fieldId="{cbd89a3d-90af-4054-933a-f136d81ae271}" ma:sspId="ec07c698-60f5-424f-b9af-f4c59398b511" ma:termSetId="68f3bd98-4d9d-4839-831a-d4827606df7e" ma:anchorId="00000000-0000-0000-0000-000000000000" ma:open="false" ma:isKeyword="false">
      <xsd:complexType>
        <xsd:sequence>
          <xsd:element ref="pc:Terms" minOccurs="0" maxOccurs="1"/>
        </xsd:sequence>
      </xsd:complexType>
    </xsd:element>
    <xsd:element name="pd0bfabaa6cb47f7bff41b54a8405b46" ma:index="21" ma:taxonomy="true" ma:internalName="pd0bfabaa6cb47f7bff41b54a8405b46" ma:taxonomyFieldName="OrganisationalUnit" ma:displayName="Organisational Unit" ma:readOnly="false" ma:default="1;#EFA|f55057f6-e680-4dd8-a168-9494a8b9b0ae" ma:fieldId="{9d0bfaba-a6cb-47f7-bff4-1b54a8405b46}" ma:sspId="ec07c698-60f5-424f-b9af-f4c59398b511" ma:termSetId="b3e263f6-0ab6-425a-b3de-0e67f2faf769"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c7e11583-e7a5-4caa-8021-f60d336932bc" elementFormDefault="qualified">
    <xsd:import namespace="http://schemas.microsoft.com/office/2006/documentManagement/types"/>
    <xsd:import namespace="http://schemas.microsoft.com/office/infopath/2007/PartnerControls"/>
    <xsd:element name="TaxCatchAll" ma:index="9" nillable="true" ma:displayName="Taxonomy Catch All Column" ma:description="" ma:hidden="true" ma:list="{33b8edac-e987-40e5-9b2b-2c9886be6d04}" ma:internalName="TaxCatchAll" ma:showField="CatchAllData" ma:web="c7e11583-e7a5-4caa-8021-f60d336932bc">
      <xsd:complexType>
        <xsd:complexContent>
          <xsd:extension base="dms:MultiChoiceLookup">
            <xsd:sequence>
              <xsd:element name="Value" type="dms:Lookup" maxOccurs="unbounded" minOccurs="0" nillable="true"/>
            </xsd:sequence>
          </xsd:extension>
        </xsd:complexContent>
      </xsd:complexType>
    </xsd:element>
    <xsd:element name="TaxCatchAllLabel" ma:index="10" nillable="true" ma:displayName="Taxonomy Catch All Column1" ma:description="" ma:hidden="true" ma:list="{33b8edac-e987-40e5-9b2b-2c9886be6d04}" ma:internalName="TaxCatchAllLabel" ma:readOnly="true" ma:showField="CatchAllDataLabel" ma:web="c7e11583-e7a5-4caa-8021-f60d336932bc">
      <xsd:complexType>
        <xsd:complexContent>
          <xsd:extension base="dms:MultiChoiceLookup">
            <xsd:sequence>
              <xsd:element name="Value" type="dms:Lookup" maxOccurs="unbounded" minOccurs="0" nillable="true"/>
            </xsd:sequence>
          </xsd:extension>
        </xsd:complexContent>
      </xsd:complexType>
    </xsd:element>
    <xsd:element name="_dlc_DocId" ma:index="24" nillable="true" ma:displayName="Document ID Value" ma:description="The value of the document ID assigned to this item." ma:internalName="_dlc_DocId" ma:readOnly="true">
      <xsd:simpleType>
        <xsd:restriction base="dms:Text"/>
      </xsd:simpleType>
    </xsd:element>
    <xsd:element name="_dlc_DocIdUrl" ma:index="25"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26"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23" ma:displayName="Content Type"/>
        <xsd:element ref="dc:title" maxOccurs="1" ma:index="1" ma:displayName="Title"/>
        <xsd:element ref="dc:subject" minOccurs="0" maxOccurs="1"/>
        <xsd:element ref="dc:description" minOccurs="0" maxOccurs="1" ma:displayName="Comments"/>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4.xml><?xml version="1.0" encoding="utf-8"?>
<p:properties xmlns:p="http://schemas.microsoft.com/office/2006/metadata/properties" xmlns:xsi="http://www.w3.org/2001/XMLSchema-instance" xmlns:pc="http://schemas.microsoft.com/office/infopath/2007/PartnerControls">
  <documentManagement>
    <Contributor xmlns="ba2294b9-6d6a-4c9b-a125-9e4b98f52ed2">
      <UserInfo>
        <DisplayName/>
        <AccountId xsi:nil="true"/>
        <AccountType/>
      </UserInfo>
    </Contributor>
    <TaxCatchAll xmlns="c7e11583-e7a5-4caa-8021-f60d336932bc">
      <Value>3</Value>
      <Value>2</Value>
      <Value>1</Value>
    </TaxCatchAll>
    <e001803101cc486883c488742a9b195f xmlns="ba2294b9-6d6a-4c9b-a125-9e4b98f52ed2">
      <Terms xmlns="http://schemas.microsoft.com/office/infopath/2007/PartnerControls"/>
    </e001803101cc486883c488742a9b195f>
    <cf01b81f267a4ae7a066de4ca5a45f7c xmlns="ba2294b9-6d6a-4c9b-a125-9e4b98f52ed2">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0884c477-2e62-47ea-b19c-5af6e91124c5</TermId>
        </TermInfo>
      </Terms>
    </cf01b81f267a4ae7a066de4ca5a45f7c>
    <pd0bfabaa6cb47f7bff41b54a8405b46 xmlns="ba2294b9-6d6a-4c9b-a125-9e4b98f52ed2">
      <Terms xmlns="http://schemas.microsoft.com/office/infopath/2007/PartnerControls">
        <TermInfo xmlns="http://schemas.microsoft.com/office/infopath/2007/PartnerControls">
          <TermName xmlns="http://schemas.microsoft.com/office/infopath/2007/PartnerControls">ESFA</TermName>
          <TermId xmlns="http://schemas.microsoft.com/office/infopath/2007/PartnerControls">f55057f6-e680-4dd8-a168-9494a8b9b0ae</TermId>
        </TermInfo>
      </Terms>
    </pd0bfabaa6cb47f7bff41b54a8405b46>
    <afedf6f4583d4414b8b49f98bd7a4a38 xmlns="ba2294b9-6d6a-4c9b-a125-9e4b98f52ed2">
      <Terms xmlns="http://schemas.microsoft.com/office/infopath/2007/PartnerControls">
        <TermInfo xmlns="http://schemas.microsoft.com/office/infopath/2007/PartnerControls">
          <TermName xmlns="http://schemas.microsoft.com/office/infopath/2007/PartnerControls">EFA</TermName>
          <TermId xmlns="http://schemas.microsoft.com/office/infopath/2007/PartnerControls">4a323c2c-9aef-47e8-b09b-131faf9bac1c</TermId>
        </TermInfo>
      </Terms>
    </afedf6f4583d4414b8b49f98bd7a4a38>
    <cbd89a3d90af4054933af136d81ae271 xmlns="ba2294b9-6d6a-4c9b-a125-9e4b98f52ed2">
      <Terms xmlns="http://schemas.microsoft.com/office/infopath/2007/PartnerControls"/>
    </cbd89a3d90af4054933af136d81ae271>
    <c0e8f78731f34305bd83ee7a944e5d31 xmlns="ba2294b9-6d6a-4c9b-a125-9e4b98f52ed2">
      <Terms xmlns="http://schemas.microsoft.com/office/infopath/2007/PartnerControls"/>
    </c0e8f78731f34305bd83ee7a944e5d31>
    <_dlc_DocId xmlns="c7e11583-e7a5-4caa-8021-f60d336932bc">TJKJPC5QDMC5-911708886-86</_dlc_DocId>
    <_dlc_DocIdUrl xmlns="c7e11583-e7a5-4caa-8021-f60d336932bc">
      <Url>https://educationgovuk.sharepoint.com/sites/lveefa00001/_layouts/15/DocIdRedir.aspx?ID=TJKJPC5QDMC5-911708886-86</Url>
      <Description>TJKJPC5QDMC5-911708886-86</Description>
    </_dlc_DocIdUrl>
  </documentManagement>
</p:properties>
</file>

<file path=customXml/itemProps1.xml><?xml version="1.0" encoding="utf-8"?>
<ds:datastoreItem xmlns:ds="http://schemas.openxmlformats.org/officeDocument/2006/customXml" ds:itemID="{4DD6B9C8-0232-4847-8D14-36159C4B7232}">
  <ds:schemaRefs>
    <ds:schemaRef ds:uri="http://schemas.microsoft.com/sharepoint/v3/contenttype/forms"/>
  </ds:schemaRefs>
</ds:datastoreItem>
</file>

<file path=customXml/itemProps2.xml><?xml version="1.0" encoding="utf-8"?>
<ds:datastoreItem xmlns:ds="http://schemas.openxmlformats.org/officeDocument/2006/customXml" ds:itemID="{8CB1610F-7739-45AB-A286-DD8B6A58308E}">
  <ds:schemaRefs>
    <ds:schemaRef ds:uri="http://schemas.microsoft.com/sharepoint/events"/>
  </ds:schemaRefs>
</ds:datastoreItem>
</file>

<file path=customXml/itemProps3.xml><?xml version="1.0" encoding="utf-8"?>
<ds:datastoreItem xmlns:ds="http://schemas.openxmlformats.org/officeDocument/2006/customXml" ds:itemID="{0CB03593-16E9-40AF-967C-3C72BDD63D1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ba2294b9-6d6a-4c9b-a125-9e4b98f52ed2"/>
    <ds:schemaRef ds:uri="c7e11583-e7a5-4caa-8021-f60d336932b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4.xml><?xml version="1.0" encoding="utf-8"?>
<ds:datastoreItem xmlns:ds="http://schemas.openxmlformats.org/officeDocument/2006/customXml" ds:itemID="{98FEE525-A449-418E-81F7-1B49A71F5FF6}">
  <ds:schemaRefs>
    <ds:schemaRef ds:uri="http://purl.org/dc/terms/"/>
    <ds:schemaRef ds:uri="c7e11583-e7a5-4caa-8021-f60d336932bc"/>
    <ds:schemaRef ds:uri="http://schemas.microsoft.com/office/2006/documentManagement/types"/>
    <ds:schemaRef ds:uri="ba2294b9-6d6a-4c9b-a125-9e4b98f52ed2"/>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567</TotalTime>
  <Words>2382</Words>
  <Application>Microsoft Office PowerPoint</Application>
  <PresentationFormat>On-screen Show (4:3)</PresentationFormat>
  <Paragraphs>241</Paragraphs>
  <Slides>34</Slides>
  <Notes>34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34</vt:i4>
      </vt:variant>
    </vt:vector>
  </HeadingPairs>
  <TitlesOfParts>
    <vt:vector size="38" baseType="lpstr">
      <vt:lpstr>Arial</vt:lpstr>
      <vt:lpstr>Calibri</vt:lpstr>
      <vt:lpstr>Wingdings</vt:lpstr>
      <vt:lpstr>Office Theme</vt:lpstr>
      <vt:lpstr>ESFA funding guidance for young people 2018 to 2019 </vt:lpstr>
      <vt:lpstr>Funding guidance for young people: 2018 to 2019 </vt:lpstr>
      <vt:lpstr> Subcontracting controls  - the main paragraph references shown below  (page 1) </vt:lpstr>
      <vt:lpstr> Subcontracting controls  - the main paragraph references shown below  (page 2) </vt:lpstr>
      <vt:lpstr>Sub-contracting controls</vt:lpstr>
      <vt:lpstr>Subcontracting – Funding regulations references</vt:lpstr>
      <vt:lpstr>Sub-contracting controls  (Summary)</vt:lpstr>
      <vt:lpstr>Sub-contracting controls  (paragraph 5)</vt:lpstr>
      <vt:lpstr>Sub-contracting controls  (paragraph 8)</vt:lpstr>
      <vt:lpstr>Sub-contracting controls  (paragraph 10)</vt:lpstr>
      <vt:lpstr>Sub-contracting controls  (paragraph 13)</vt:lpstr>
      <vt:lpstr>Sub-contracting controls</vt:lpstr>
      <vt:lpstr>Sub-contracting controls  (paragraph 24)</vt:lpstr>
      <vt:lpstr>Sub-contracting controls</vt:lpstr>
      <vt:lpstr>Sub-contracting controls  (paragraph 30)</vt:lpstr>
      <vt:lpstr>Sub-contracting controls  (paragraphs 31</vt:lpstr>
      <vt:lpstr>Sub-contracting controls  (paragraphs 32)</vt:lpstr>
      <vt:lpstr>Subcontracting controls       (slide 1) </vt:lpstr>
      <vt:lpstr> Subcontracting controls     (slide 2) (continuation from previous slide) </vt:lpstr>
      <vt:lpstr>Sub-contracting controls  (paragraph 44 - slide 1)</vt:lpstr>
      <vt:lpstr>Sub-contracting controls  (paragraph 44 - slide 2)</vt:lpstr>
      <vt:lpstr>Sub-contracting controls</vt:lpstr>
      <vt:lpstr>Sub-contracting controls  (paragraph 61)</vt:lpstr>
      <vt:lpstr>Sub-contracting controls  (paragraph 62 &amp; 63)</vt:lpstr>
      <vt:lpstr>Sub-contracting controls  (paragraph 64)</vt:lpstr>
      <vt:lpstr>Sub-contracting controls  (paragraphs 66 &amp; 67)</vt:lpstr>
      <vt:lpstr>Sub-contracting controls</vt:lpstr>
      <vt:lpstr>Questions and answers on subcontracting  </vt:lpstr>
      <vt:lpstr>ESFA views on 16-19 subcontracting (Question 1 - 2)</vt:lpstr>
      <vt:lpstr>ESFA views on 16-19 subcontracting (Question 1 - 2)</vt:lpstr>
      <vt:lpstr>ESFA views on 16-19 subcontracting (Question 3)  (slide 1)</vt:lpstr>
      <vt:lpstr>ESFA views on 16-19 subcontracting (Question 3)  (continued - slide 2)</vt:lpstr>
      <vt:lpstr>For more information and questions</vt:lpstr>
      <vt:lpstr>ESFA funding guidance for young people 2018 to 2019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ESFA powerpoint template</dc:title>
  <dc:creator>Publishing.TEAM@education.gsi.gov.uk</dc:creator>
  <cp:lastModifiedBy>STANDING, Keith</cp:lastModifiedBy>
  <cp:revision>56</cp:revision>
  <cp:lastPrinted>2017-06-28T09:52:29Z</cp:lastPrinted>
  <dcterms:created xsi:type="dcterms:W3CDTF">2013-06-06T10:14:36Z</dcterms:created>
  <dcterms:modified xsi:type="dcterms:W3CDTF">2018-09-18T08:08:29Z</dcterms:modified>
  <cp:category>Master-Pres-v1.0</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0x01010061B827D2B2699C41B3D164C1E82366EB0400A43930513E818049BD515E9C8B8D419D</vt:lpwstr>
  </property>
  <property fmtid="{D5CDD505-2E9C-101B-9397-08002B2CF9AE}" pid="3" name="_dlc_DocIdItemGuid">
    <vt:lpwstr>4bfa60f9-85b3-4c85-827f-59ec924cc728</vt:lpwstr>
  </property>
  <property fmtid="{D5CDD505-2E9C-101B-9397-08002B2CF9AE}" pid="4" name="Rights:ProtectiveMarking">
    <vt:lpwstr>3;#Official|0884c477-2e62-47ea-b19c-5af6e91124c5</vt:lpwstr>
  </property>
  <property fmtid="{D5CDD505-2E9C-101B-9397-08002B2CF9AE}" pid="5" name="Function">
    <vt:lpwstr/>
  </property>
  <property fmtid="{D5CDD505-2E9C-101B-9397-08002B2CF9AE}" pid="6" name="Subject1">
    <vt:lpwstr/>
  </property>
  <property fmtid="{D5CDD505-2E9C-101B-9397-08002B2CF9AE}" pid="7" name="SiteType">
    <vt:lpwstr/>
  </property>
  <property fmtid="{D5CDD505-2E9C-101B-9397-08002B2CF9AE}" pid="8" name="OrganisationalUnit">
    <vt:lpwstr>1;#ESFA|f55057f6-e680-4dd8-a168-9494a8b9b0ae</vt:lpwstr>
  </property>
  <property fmtid="{D5CDD505-2E9C-101B-9397-08002B2CF9AE}" pid="9" name="Owner">
    <vt:lpwstr>2;#EFA|4a323c2c-9aef-47e8-b09b-131faf9bac1c</vt:lpwstr>
  </property>
</Properties>
</file>