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7"/>
  </p:notesMasterIdLst>
  <p:sldIdLst>
    <p:sldId id="374" r:id="rId5"/>
    <p:sldId id="343" r:id="rId6"/>
    <p:sldId id="344" r:id="rId7"/>
    <p:sldId id="345" r:id="rId8"/>
    <p:sldId id="346" r:id="rId9"/>
    <p:sldId id="376"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78" r:id="rId25"/>
    <p:sldId id="362" r:id="rId26"/>
    <p:sldId id="363" r:id="rId27"/>
    <p:sldId id="364" r:id="rId28"/>
    <p:sldId id="365" r:id="rId29"/>
    <p:sldId id="366" r:id="rId30"/>
    <p:sldId id="367" r:id="rId31"/>
    <p:sldId id="368" r:id="rId32"/>
    <p:sldId id="369" r:id="rId33"/>
    <p:sldId id="370" r:id="rId34"/>
    <p:sldId id="371" r:id="rId35"/>
    <p:sldId id="375"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3492" autoAdjust="0"/>
  </p:normalViewPr>
  <p:slideViewPr>
    <p:cSldViewPr>
      <p:cViewPr>
        <p:scale>
          <a:sx n="70" d="100"/>
          <a:sy n="70" d="100"/>
        </p:scale>
        <p:origin x="-157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26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8/29/2018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immunisation.dh.gov.uk/category/the-green-boo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hpa.org.uk/Topics/InfectiousDiseases/InfectionsAZ/VaccinationImmunisation/Guidelin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immunisation.dh.gov.uk/green-book-chapters/chapter-1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edicines.org.uk/emc/"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ecomm.baxter.com/ecatalog/loadResource.do?bid=53760"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medicines.org.uk/EMC/"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ecomm.baxter.com/ecatalog/loadResource.do?bid=53760"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medicines.org.uk/EMC/"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ecomm.baxter.com/ecatalog/loadResource.do?bid=53760"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www.bmj.com/content/336/7659/1487.reprint" TargetMode="External"/><Relationship Id="rId3" Type="http://schemas.openxmlformats.org/officeDocument/2006/relationships/hyperlink" Target="http://immunisation.dh.gov.uk/category/the-green-book/" TargetMode="External"/><Relationship Id="rId7" Type="http://schemas.openxmlformats.org/officeDocument/2006/relationships/hyperlink" Target="http://www.hpa.org.uk/webc/HPAwebFile/HPAweb_C/1194947406156"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ebarchive.nationalarchives.gov.uk/+/www.dh.gov.uk/ab/JCVI/DH_094744" TargetMode="External"/><Relationship Id="rId5" Type="http://schemas.openxmlformats.org/officeDocument/2006/relationships/hyperlink" Target="http://jama.jamanetwork.com/article.aspx?articleid=190081" TargetMode="External"/><Relationship Id="rId4" Type="http://schemas.openxmlformats.org/officeDocument/2006/relationships/hyperlink" Target="http://www.ncbi.nlm.nih.gov/pmc/articles/PMC2869955/pdf/12729188.pdf"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eningitis-trust.org/meningitis-info/signs-and-symptom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latin typeface="+mn-lt"/>
                <a:ea typeface="ヒラギノ角ゴ Pro W3" pitchFamily="84" charset="-128"/>
                <a:cs typeface="ヒラギノ角ゴ Pro W3" pitchFamily="84" charset="-128"/>
              </a:rPr>
              <a:t>Rationale of resource</a:t>
            </a:r>
            <a:endParaRPr lang="en-GB" sz="1200" kern="1200" dirty="0" smtClean="0">
              <a:solidFill>
                <a:schemeClr val="tx1"/>
              </a:solidFill>
              <a:latin typeface="+mn-lt"/>
              <a:ea typeface="ヒラギノ角ゴ Pro W3" pitchFamily="84" charset="-128"/>
              <a:cs typeface="ヒラギノ角ゴ Pro W3" pitchFamily="84" charset="-128"/>
            </a:endParaRPr>
          </a:p>
          <a:p>
            <a:r>
              <a:rPr lang="en-GB" sz="1200" b="1" u="none" strike="noStrike" kern="1200" dirty="0" smtClean="0">
                <a:solidFill>
                  <a:schemeClr val="tx1"/>
                </a:solidFill>
                <a:latin typeface="+mn-lt"/>
                <a:ea typeface="ヒラギノ角ゴ Pro W3" pitchFamily="84" charset="-128"/>
                <a:cs typeface="ヒラギノ角ゴ Pro W3" pitchFamily="84" charset="-128"/>
              </a:rPr>
              <a:t> </a:t>
            </a:r>
            <a:endParaRPr lang="en-GB" sz="1200" kern="1200" dirty="0" smtClean="0">
              <a:solidFill>
                <a:schemeClr val="tx1"/>
              </a:solidFill>
              <a:latin typeface="+mn-lt"/>
              <a:ea typeface="ヒラギノ角ゴ Pro W3" pitchFamily="84" charset="-128"/>
              <a:cs typeface="ヒラギノ角ゴ Pro W3" pitchFamily="84" charset="-128"/>
            </a:endParaRPr>
          </a:p>
          <a:p>
            <a:r>
              <a:rPr lang="en-GB" sz="1200" kern="1200" dirty="0" smtClean="0">
                <a:solidFill>
                  <a:schemeClr val="tx1"/>
                </a:solidFill>
                <a:latin typeface="+mn-lt"/>
                <a:ea typeface="ヒラギノ角ゴ Pro W3" pitchFamily="84" charset="-128"/>
                <a:cs typeface="ヒラギノ角ゴ Pro W3" pitchFamily="84" charset="-128"/>
              </a:rPr>
              <a:t>This resource is designed to support healthcare professionals (HCPs)</a:t>
            </a:r>
            <a:r>
              <a:rPr lang="en-GB" sz="1200" kern="1200" baseline="0" dirty="0" smtClean="0">
                <a:solidFill>
                  <a:schemeClr val="tx1"/>
                </a:solidFill>
                <a:latin typeface="+mn-lt"/>
                <a:ea typeface="ヒラギノ角ゴ Pro W3" pitchFamily="84" charset="-128"/>
                <a:cs typeface="ヒラギノ角ゴ Pro W3" pitchFamily="84" charset="-128"/>
              </a:rPr>
              <a:t> </a:t>
            </a:r>
            <a:r>
              <a:rPr lang="en-GB" sz="1200" kern="1200" dirty="0" smtClean="0">
                <a:solidFill>
                  <a:schemeClr val="tx1"/>
                </a:solidFill>
                <a:latin typeface="+mn-lt"/>
                <a:ea typeface="ヒラギノ角ゴ Pro W3" pitchFamily="84" charset="-128"/>
                <a:cs typeface="ヒラギノ角ゴ Pro W3" pitchFamily="84" charset="-128"/>
              </a:rPr>
              <a:t>to discuss the changes to the Meningococcal </a:t>
            </a:r>
            <a:r>
              <a:rPr lang="en-GB" sz="1200" kern="1200" dirty="0" err="1" smtClean="0">
                <a:solidFill>
                  <a:schemeClr val="tx1"/>
                </a:solidFill>
                <a:latin typeface="+mn-lt"/>
                <a:ea typeface="ヒラギノ角ゴ Pro W3" pitchFamily="84" charset="-128"/>
                <a:cs typeface="ヒラギノ角ゴ Pro W3" pitchFamily="84" charset="-128"/>
              </a:rPr>
              <a:t>serogroup</a:t>
            </a:r>
            <a:r>
              <a:rPr lang="en-GB" sz="1200" kern="1200" dirty="0" smtClean="0">
                <a:solidFill>
                  <a:schemeClr val="tx1"/>
                </a:solidFill>
                <a:latin typeface="+mn-lt"/>
                <a:ea typeface="ヒラギノ角ゴ Pro W3" pitchFamily="84" charset="-128"/>
                <a:cs typeface="ヒラギノ角ゴ Pro W3" pitchFamily="84" charset="-128"/>
              </a:rPr>
              <a:t> C conjugate vaccination (MenC) schedule including the</a:t>
            </a:r>
            <a:r>
              <a:rPr lang="en-GB" sz="1200" kern="1200" baseline="0" dirty="0" smtClean="0">
                <a:solidFill>
                  <a:schemeClr val="tx1"/>
                </a:solidFill>
                <a:latin typeface="+mn-lt"/>
                <a:ea typeface="ヒラギノ角ゴ Pro W3" pitchFamily="84" charset="-128"/>
                <a:cs typeface="ヒラギノ角ゴ Pro W3" pitchFamily="84" charset="-128"/>
              </a:rPr>
              <a:t> reason behind the changes and what the changes include. </a:t>
            </a:r>
            <a:r>
              <a:rPr lang="en-GB" sz="1200" kern="1200" dirty="0" smtClean="0">
                <a:solidFill>
                  <a:schemeClr val="tx1"/>
                </a:solidFill>
                <a:latin typeface="+mn-lt"/>
                <a:ea typeface="ヒラギノ角ゴ Pro W3" pitchFamily="84" charset="-128"/>
                <a:cs typeface="ヒラギノ角ゴ Pro W3" pitchFamily="84" charset="-128"/>
              </a:rPr>
              <a:t>This resource may also be of interest to other professional groups involved in supporting the Meningococcal </a:t>
            </a:r>
            <a:r>
              <a:rPr lang="en-GB" sz="1200" kern="1200" dirty="0" err="1" smtClean="0">
                <a:solidFill>
                  <a:schemeClr val="tx1"/>
                </a:solidFill>
                <a:latin typeface="+mn-lt"/>
                <a:ea typeface="ヒラギノ角ゴ Pro W3" pitchFamily="84" charset="-128"/>
                <a:cs typeface="ヒラギノ角ゴ Pro W3" pitchFamily="84" charset="-128"/>
              </a:rPr>
              <a:t>serogroup</a:t>
            </a:r>
            <a:r>
              <a:rPr lang="en-GB" sz="1200" kern="1200" baseline="0" dirty="0" smtClean="0">
                <a:solidFill>
                  <a:schemeClr val="tx1"/>
                </a:solidFill>
                <a:latin typeface="+mn-lt"/>
                <a:ea typeface="ヒラギノ角ゴ Pro W3" pitchFamily="84" charset="-128"/>
                <a:cs typeface="ヒラギノ角ゴ Pro W3" pitchFamily="84" charset="-128"/>
              </a:rPr>
              <a:t> C </a:t>
            </a:r>
            <a:r>
              <a:rPr lang="en-GB" sz="1200" kern="1200" dirty="0" smtClean="0">
                <a:solidFill>
                  <a:schemeClr val="tx1"/>
                </a:solidFill>
                <a:latin typeface="+mn-lt"/>
                <a:ea typeface="ヒラギノ角ゴ Pro W3" pitchFamily="84" charset="-128"/>
                <a:cs typeface="ヒラギノ角ゴ Pro W3" pitchFamily="84" charset="-128"/>
              </a:rPr>
              <a:t>programme.</a:t>
            </a:r>
          </a:p>
          <a:p>
            <a:r>
              <a:rPr lang="en-GB" sz="1200" kern="1200" dirty="0" smtClean="0">
                <a:solidFill>
                  <a:schemeClr val="tx1"/>
                </a:solidFill>
                <a:latin typeface="+mn-lt"/>
                <a:ea typeface="ヒラギノ角ゴ Pro W3" pitchFamily="84" charset="-128"/>
                <a:cs typeface="ヒラギノ角ゴ Pro W3" pitchFamily="84" charset="-128"/>
              </a:rPr>
              <a:t> </a:t>
            </a:r>
          </a:p>
          <a:p>
            <a:r>
              <a:rPr lang="en-GB" sz="1200" kern="1200" dirty="0" smtClean="0">
                <a:solidFill>
                  <a:schemeClr val="tx1"/>
                </a:solidFill>
                <a:latin typeface="+mn-lt"/>
                <a:ea typeface="ヒラギノ角ゴ Pro W3" pitchFamily="84" charset="-128"/>
                <a:cs typeface="ヒラギノ角ゴ Pro W3" pitchFamily="84" charset="-128"/>
              </a:rPr>
              <a:t>Note: Meningococcal </a:t>
            </a:r>
            <a:r>
              <a:rPr lang="en-GB" sz="1200" kern="1200" dirty="0" err="1" smtClean="0">
                <a:solidFill>
                  <a:schemeClr val="tx1"/>
                </a:solidFill>
                <a:latin typeface="+mn-lt"/>
                <a:ea typeface="ヒラギノ角ゴ Pro W3" pitchFamily="84" charset="-128"/>
                <a:cs typeface="ヒラギノ角ゴ Pro W3" pitchFamily="84" charset="-128"/>
              </a:rPr>
              <a:t>serogroup</a:t>
            </a:r>
            <a:r>
              <a:rPr lang="en-GB" sz="1200" kern="1200" dirty="0" smtClean="0">
                <a:solidFill>
                  <a:schemeClr val="tx1"/>
                </a:solidFill>
                <a:latin typeface="+mn-lt"/>
                <a:ea typeface="ヒラギノ角ゴ Pro W3" pitchFamily="84" charset="-128"/>
                <a:cs typeface="ヒラギノ角ゴ Pro W3" pitchFamily="84" charset="-128"/>
              </a:rPr>
              <a:t> C conjugate vaccination is commonly known as MenC. For the purpose of this resource MenC is used throughout this document.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strike="noStrike" kern="1200" dirty="0" smtClean="0">
              <a:solidFill>
                <a:schemeClr val="tx1"/>
              </a:solidFill>
              <a:latin typeface="+mn-lt"/>
              <a:ea typeface="ヒラギノ角ゴ Pro W3" pitchFamily="84" charset="-128"/>
              <a:cs typeface="ヒラギノ角ゴ Pro W3" pitchFamily="8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ヒラギノ角ゴ Pro W3" pitchFamily="84" charset="-128"/>
                <a:cs typeface="ヒラギノ角ゴ Pro W3" pitchFamily="84" charset="-128"/>
              </a:rPr>
              <a:t>This resource does </a:t>
            </a:r>
            <a:r>
              <a:rPr lang="en-GB" sz="1200" b="1" kern="1200" dirty="0" smtClean="0">
                <a:solidFill>
                  <a:schemeClr val="tx1"/>
                </a:solidFill>
                <a:latin typeface="+mn-lt"/>
                <a:ea typeface="ヒラギノ角ゴ Pro W3" pitchFamily="84" charset="-128"/>
                <a:cs typeface="ヒラギノ角ゴ Pro W3" pitchFamily="84" charset="-128"/>
              </a:rPr>
              <a:t>not </a:t>
            </a:r>
            <a:r>
              <a:rPr lang="en-GB" sz="1200" kern="1200" dirty="0" smtClean="0">
                <a:solidFill>
                  <a:schemeClr val="tx1"/>
                </a:solidFill>
                <a:latin typeface="+mn-lt"/>
                <a:ea typeface="ヒラギノ角ゴ Pro W3" pitchFamily="84" charset="-128"/>
                <a:cs typeface="ヒラギノ角ゴ Pro W3" pitchFamily="84" charset="-128"/>
              </a:rPr>
              <a:t>cover the actual administration techniques involved in vaccination against Men</a:t>
            </a:r>
            <a:r>
              <a:rPr lang="en-GB" sz="1200" kern="1200" baseline="0" dirty="0" smtClean="0">
                <a:solidFill>
                  <a:schemeClr val="tx1"/>
                </a:solidFill>
                <a:latin typeface="+mn-lt"/>
                <a:ea typeface="ヒラギノ角ゴ Pro W3" pitchFamily="84" charset="-128"/>
                <a:cs typeface="ヒラギノ角ゴ Pro W3" pitchFamily="84" charset="-128"/>
              </a:rPr>
              <a:t>C. This information is available as part of the national minimum standards training.  Information</a:t>
            </a:r>
            <a:r>
              <a:rPr lang="en-GB" sz="1200" kern="1200" dirty="0" smtClean="0">
                <a:solidFill>
                  <a:schemeClr val="tx1"/>
                </a:solidFill>
                <a:latin typeface="+mn-lt"/>
                <a:ea typeface="ヒラギノ角ゴ Pro W3" pitchFamily="84" charset="-128"/>
                <a:cs typeface="ヒラギノ角ゴ Pro W3" pitchFamily="84" charset="-128"/>
              </a:rPr>
              <a:t> on immunisation by nurses and other health professionals is available in chapter 5 of </a:t>
            </a:r>
            <a:r>
              <a:rPr lang="en-GB" sz="1200" i="1" kern="1200" dirty="0" smtClean="0">
                <a:solidFill>
                  <a:schemeClr val="tx1"/>
                </a:solidFill>
                <a:latin typeface="+mn-lt"/>
                <a:ea typeface="ヒラギノ角ゴ Pro W3" pitchFamily="84" charset="-128"/>
                <a:cs typeface="ヒラギノ角ゴ Pro W3" pitchFamily="84" charset="-128"/>
              </a:rPr>
              <a:t>Immunisation against infectious disease, </a:t>
            </a:r>
            <a:r>
              <a:rPr lang="en-GB" sz="1200" kern="1200" dirty="0" smtClean="0">
                <a:solidFill>
                  <a:schemeClr val="tx1"/>
                </a:solidFill>
                <a:latin typeface="+mn-lt"/>
                <a:ea typeface="ヒラギノ角ゴ Pro W3" pitchFamily="84" charset="-128"/>
                <a:cs typeface="ヒラギノ角ゴ Pro W3" pitchFamily="84" charset="-128"/>
              </a:rPr>
              <a:t>Green Book </a:t>
            </a:r>
            <a:r>
              <a:rPr lang="en-GB" sz="1200" kern="1200" baseline="30000" dirty="0" smtClean="0">
                <a:solidFill>
                  <a:schemeClr val="tx1"/>
                </a:solidFill>
                <a:latin typeface="+mn-lt"/>
                <a:ea typeface="ヒラギノ角ゴ Pro W3" pitchFamily="84" charset="-128"/>
                <a:cs typeface="ヒラギノ角ゴ Pro W3" pitchFamily="84" charset="-128"/>
              </a:rPr>
              <a:t>1</a:t>
            </a:r>
            <a:r>
              <a:rPr lang="en-GB" sz="1200" kern="1200" dirty="0" smtClean="0">
                <a:solidFill>
                  <a:schemeClr val="tx1"/>
                </a:solidFill>
                <a:latin typeface="+mn-lt"/>
                <a:ea typeface="ヒラギノ角ゴ Pro W3" pitchFamily="84" charset="-128"/>
                <a:cs typeface="ヒラギノ角ゴ Pro W3" pitchFamily="84" charset="-128"/>
              </a:rPr>
              <a:t> available</a:t>
            </a:r>
            <a:r>
              <a:rPr lang="en-GB" sz="1200" kern="1200" baseline="0" dirty="0" smtClean="0">
                <a:solidFill>
                  <a:schemeClr val="tx1"/>
                </a:solidFill>
                <a:latin typeface="+mn-lt"/>
                <a:ea typeface="ヒラギノ角ゴ Pro W3" pitchFamily="84" charset="-128"/>
                <a:cs typeface="ヒラギノ角ゴ Pro W3" pitchFamily="84" charset="-128"/>
              </a:rPr>
              <a:t> at  </a:t>
            </a:r>
            <a:r>
              <a:rPr lang="en-GB" sz="1200" u="sng" kern="1200" dirty="0" smtClean="0">
                <a:solidFill>
                  <a:schemeClr val="tx1"/>
                </a:solidFill>
                <a:latin typeface="+mn-lt"/>
                <a:ea typeface="ヒラギノ角ゴ Pro W3" pitchFamily="84" charset="-128"/>
                <a:cs typeface="ヒラギノ角ゴ Pro W3" pitchFamily="84" charset="-128"/>
                <a:hlinkClick r:id="rId3"/>
              </a:rPr>
              <a:t>http://immunisation.dh.gov.uk/category/the-green-book/</a:t>
            </a:r>
            <a:endParaRPr lang="en-GB" sz="1200" kern="1200" dirty="0" smtClean="0">
              <a:solidFill>
                <a:schemeClr val="tx1"/>
              </a:solidFill>
              <a:latin typeface="+mn-lt"/>
              <a:ea typeface="ヒラギノ角ゴ Pro W3" pitchFamily="84" charset="-128"/>
              <a:cs typeface="ヒラギノ角ゴ Pro W3" pitchFamily="8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30000" dirty="0" smtClean="0">
              <a:solidFill>
                <a:schemeClr val="tx1"/>
              </a:solidFill>
              <a:latin typeface="+mn-lt"/>
              <a:ea typeface="ヒラギノ角ゴ Pro W3" pitchFamily="84" charset="-128"/>
              <a:cs typeface="ヒラギノ角ゴ Pro W3" pitchFamily="84" charset="-128"/>
            </a:endParaRPr>
          </a:p>
          <a:p>
            <a:endParaRPr lang="en-GB" sz="1200" kern="1200" dirty="0" smtClean="0">
              <a:solidFill>
                <a:schemeClr val="tx1"/>
              </a:solidFill>
              <a:latin typeface="+mn-lt"/>
              <a:ea typeface="ヒラギノ角ゴ Pro W3" pitchFamily="84" charset="-128"/>
              <a:cs typeface="ヒラギノ角ゴ Pro W3" pitchFamily="84" charset="-128"/>
            </a:endParaRPr>
          </a:p>
          <a:p>
            <a:r>
              <a:rPr lang="en-GB" sz="1200" kern="1200" dirty="0" smtClean="0">
                <a:solidFill>
                  <a:schemeClr val="tx1"/>
                </a:solidFill>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a:p>
        </p:txBody>
      </p:sp>
    </p:spTree>
    <p:extLst>
      <p:ext uri="{BB962C8B-B14F-4D97-AF65-F5344CB8AC3E}">
        <p14:creationId xmlns:p14="http://schemas.microsoft.com/office/powerpoint/2010/main" val="2297704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The objective of the routine immunisation programme is to protect those under 25 years of age and individuals outside this age range who may be at increased risk from meningococcal serogroup C disease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Following the MenC vaccine campaign, the number of laboratory-confirmed serogroup C cases fell by over 90% in all age groups immunised.</a:t>
            </a:r>
            <a:r>
              <a:rPr lang="en-GB" sz="1200" kern="1200" baseline="30000" dirty="0" smtClean="0">
                <a:solidFill>
                  <a:schemeClr val="tx1"/>
                </a:solidFill>
                <a:latin typeface="Arial" pitchFamily="34" charset="0"/>
                <a:ea typeface="+mn-ea"/>
                <a:cs typeface="Arial" pitchFamily="34" charset="0"/>
              </a:rPr>
              <a:t>9,10</a:t>
            </a:r>
            <a:r>
              <a:rPr lang="en-GB" sz="1200" kern="1200" dirty="0" smtClean="0">
                <a:solidFill>
                  <a:schemeClr val="tx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Cases in other age groups fell by approximately two-thirds as a result of reduced carriage rates </a:t>
            </a:r>
            <a:r>
              <a:rPr lang="en-GB" sz="1200" kern="1200" baseline="30000" dirty="0" smtClean="0">
                <a:solidFill>
                  <a:schemeClr val="tx1"/>
                </a:solidFill>
                <a:latin typeface="Arial" pitchFamily="34" charset="0"/>
                <a:ea typeface="+mn-ea"/>
                <a:cs typeface="Arial" pitchFamily="34" charset="0"/>
              </a:rPr>
              <a:t>11</a:t>
            </a:r>
            <a:r>
              <a:rPr lang="en-GB" sz="1200" kern="1200" dirty="0" smtClean="0">
                <a:solidFill>
                  <a:schemeClr val="tx1"/>
                </a:solidFill>
                <a:latin typeface="Arial" pitchFamily="34" charset="0"/>
                <a:ea typeface="+mn-ea"/>
                <a:cs typeface="Arial" pitchFamily="34" charset="0"/>
              </a:rPr>
              <a:t> and therefore reduced risk of exposure.</a:t>
            </a:r>
            <a:r>
              <a:rPr lang="en-GB" sz="1200" kern="1200" baseline="30000" dirty="0" smtClean="0">
                <a:solidFill>
                  <a:schemeClr val="tx1"/>
                </a:solidFill>
                <a:latin typeface="Arial" pitchFamily="34" charset="0"/>
                <a:ea typeface="+mn-ea"/>
                <a:cs typeface="Arial" pitchFamily="34" charset="0"/>
              </a:rPr>
              <a:t>12</a:t>
            </a:r>
            <a:r>
              <a:rPr lang="en-GB" sz="1200" kern="1200" dirty="0" smtClean="0">
                <a:solidFill>
                  <a:schemeClr val="tx1"/>
                </a:solidFill>
                <a:latin typeface="Arial" pitchFamily="34" charset="0"/>
                <a:ea typeface="+mn-ea"/>
                <a:cs typeface="Arial" pitchFamily="34" charset="0"/>
              </a:rPr>
              <a:t> This indirect protection has contributed to the number of cases falling to a very low levels. </a:t>
            </a: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10</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itchFamily="34" charset="0"/>
                <a:ea typeface="Calibri"/>
                <a:cs typeface="Arial" pitchFamily="34" charset="0"/>
              </a:rPr>
              <a:t>The above figures shows that meningococcal disease caused by serogroup C has fallen by 95% since the introduction of the  MenC vaccination programme.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Times New Roman"/>
            </a:endParaRPr>
          </a:p>
          <a:p>
            <a:r>
              <a:rPr lang="en-GB" sz="1200" kern="1200" baseline="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11</a:t>
            </a:fld>
            <a:endParaRPr lang="en-GB">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latin typeface="Arial" pitchFamily="34" charset="0"/>
                <a:ea typeface="+mn-ea"/>
                <a:cs typeface="Arial" pitchFamily="34" charset="0"/>
              </a:rPr>
              <a:t>Meningococci</a:t>
            </a:r>
            <a:r>
              <a:rPr lang="en-GB" sz="1200" kern="1200" dirty="0" smtClean="0">
                <a:solidFill>
                  <a:schemeClr val="tx1"/>
                </a:solidFill>
                <a:latin typeface="Arial" pitchFamily="34" charset="0"/>
                <a:ea typeface="+mn-ea"/>
                <a:cs typeface="Arial" pitchFamily="34" charset="0"/>
              </a:rPr>
              <a:t> colonise the </a:t>
            </a:r>
            <a:r>
              <a:rPr lang="en-GB" sz="1200" kern="1200" dirty="0" err="1" smtClean="0">
                <a:solidFill>
                  <a:schemeClr val="tx1"/>
                </a:solidFill>
                <a:latin typeface="Arial" pitchFamily="34" charset="0"/>
                <a:ea typeface="+mn-ea"/>
                <a:cs typeface="Arial" pitchFamily="34" charset="0"/>
              </a:rPr>
              <a:t>nasopharynx</a:t>
            </a:r>
            <a:r>
              <a:rPr lang="en-GB" sz="1200" kern="1200" dirty="0" smtClean="0">
                <a:solidFill>
                  <a:schemeClr val="tx1"/>
                </a:solidFill>
                <a:latin typeface="Arial" pitchFamily="34" charset="0"/>
                <a:ea typeface="+mn-ea"/>
                <a:cs typeface="Arial" pitchFamily="34" charset="0"/>
              </a:rPr>
              <a:t> of humans and are frequently harmless </a:t>
            </a:r>
            <a:r>
              <a:rPr lang="en-GB" sz="1200" kern="1200" dirty="0" err="1" smtClean="0">
                <a:solidFill>
                  <a:schemeClr val="tx1"/>
                </a:solidFill>
                <a:latin typeface="Arial" pitchFamily="34" charset="0"/>
                <a:ea typeface="+mn-ea"/>
                <a:cs typeface="Arial" pitchFamily="34" charset="0"/>
              </a:rPr>
              <a:t>commensals</a:t>
            </a:r>
            <a:r>
              <a:rPr lang="en-GB" sz="1200" kern="1200" dirty="0" smtClean="0">
                <a:solidFill>
                  <a:schemeClr val="tx1"/>
                </a:solidFill>
                <a:latin typeface="Arial" pitchFamily="34" charset="0"/>
                <a:ea typeface="+mn-ea"/>
                <a:cs typeface="Arial" pitchFamily="34" charset="0"/>
              </a:rPr>
              <a:t>. Between 5 and 11% of adults and up to 25% of adolescents carry the bacteria without any signs or symptoms of the disease. In infants and young children, the carriage rate is low.</a:t>
            </a:r>
            <a:r>
              <a:rPr lang="en-GB" sz="1200" kern="1200" baseline="30000" dirty="0" smtClean="0">
                <a:solidFill>
                  <a:schemeClr val="tx1"/>
                </a:solidFill>
                <a:latin typeface="Arial" pitchFamily="34" charset="0"/>
                <a:ea typeface="+mn-ea"/>
                <a:cs typeface="Arial" pitchFamily="34" charset="0"/>
              </a:rPr>
              <a:t>13  </a:t>
            </a:r>
            <a:r>
              <a:rPr lang="en-GB" dirty="0" smtClean="0">
                <a:latin typeface="Arial" pitchFamily="34" charset="0"/>
                <a:cs typeface="Arial" pitchFamily="34" charset="0"/>
              </a:rPr>
              <a:t>Adolescence</a:t>
            </a:r>
            <a:r>
              <a:rPr lang="en-GB" baseline="0" dirty="0" smtClean="0">
                <a:latin typeface="Arial" pitchFamily="34" charset="0"/>
                <a:cs typeface="Arial" pitchFamily="34" charset="0"/>
              </a:rPr>
              <a:t> is the peak age for nasopharyngeal carriage of serogroup C </a:t>
            </a:r>
            <a:r>
              <a:rPr lang="en-GB" baseline="0" dirty="0" err="1" smtClean="0">
                <a:latin typeface="Arial" pitchFamily="34" charset="0"/>
                <a:cs typeface="Arial" pitchFamily="34" charset="0"/>
              </a:rPr>
              <a:t>meningococcus</a:t>
            </a:r>
            <a:r>
              <a:rPr lang="en-GB" baseline="0" dirty="0" smtClean="0">
                <a:latin typeface="Arial" pitchFamily="34" charset="0"/>
                <a:cs typeface="Arial" pitchFamily="34" charset="0"/>
              </a:rPr>
              <a:t> and rapid decline in rates of nasopharyngeal carriage were observed the year after the introduction of MenC vaccine.</a:t>
            </a:r>
            <a:r>
              <a:rPr lang="en-GB" baseline="30000" dirty="0" smtClean="0">
                <a:latin typeface="Arial" pitchFamily="34" charset="0"/>
                <a:cs typeface="Arial" pitchFamily="34" charset="0"/>
              </a:rPr>
              <a:t>11</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latin typeface="Arial" pitchFamily="34" charset="0"/>
              <a:cs typeface="Arial" pitchFamily="34" charset="0"/>
            </a:endParaRPr>
          </a:p>
          <a:p>
            <a:r>
              <a:rPr lang="en-GB" sz="1200" dirty="0" smtClean="0">
                <a:latin typeface="Arial" pitchFamily="34" charset="0"/>
                <a:ea typeface="Calibri"/>
                <a:cs typeface="Arial" pitchFamily="34" charset="0"/>
              </a:rPr>
              <a:t>The MenC vaccination campaign significantly reduced nasopharyngeal carriage of serogroup C </a:t>
            </a:r>
            <a:r>
              <a:rPr lang="en-GB" sz="1200" dirty="0" err="1" smtClean="0">
                <a:latin typeface="Arial" pitchFamily="34" charset="0"/>
                <a:ea typeface="Calibri"/>
                <a:cs typeface="Arial" pitchFamily="34" charset="0"/>
              </a:rPr>
              <a:t>meningococcus</a:t>
            </a:r>
            <a:r>
              <a:rPr lang="en-GB" sz="1200" dirty="0" smtClean="0">
                <a:latin typeface="Arial" pitchFamily="34" charset="0"/>
                <a:ea typeface="Calibri"/>
                <a:cs typeface="Arial" pitchFamily="34" charset="0"/>
              </a:rPr>
              <a:t> as seen in above slide.</a:t>
            </a:r>
            <a:r>
              <a:rPr lang="en-GB" sz="1200" baseline="30000" dirty="0" smtClean="0">
                <a:latin typeface="Arial" pitchFamily="34" charset="0"/>
                <a:ea typeface="Calibri"/>
                <a:cs typeface="Arial" pitchFamily="34" charset="0"/>
              </a:rPr>
              <a:t>14 </a:t>
            </a:r>
            <a:r>
              <a:rPr lang="en-GB" sz="1200" dirty="0" smtClean="0">
                <a:latin typeface="Arial" pitchFamily="34" charset="0"/>
                <a:ea typeface="Calibri"/>
                <a:cs typeface="Arial" pitchFamily="34" charset="0"/>
              </a:rPr>
              <a:t> Approximately 60% of the organisms found in this Maiden 2008 study were not B,C,W or Y. These typically were bacteria which did not have a capsule . A capsule is required for bacteria to cause disease so carriage of these other bacteria is harmless to humans.</a:t>
            </a:r>
          </a:p>
          <a:p>
            <a:endParaRPr lang="en-GB" sz="1200" dirty="0" smtClean="0">
              <a:latin typeface="Arial" pitchFamily="34" charset="0"/>
              <a:ea typeface="Calibri"/>
              <a:cs typeface="Arial" pitchFamily="34" charset="0"/>
            </a:endParaRPr>
          </a:p>
          <a:p>
            <a:r>
              <a:rPr lang="en-GB" sz="1200" dirty="0" smtClean="0">
                <a:latin typeface="Arial" pitchFamily="34" charset="0"/>
                <a:ea typeface="Calibri"/>
                <a:cs typeface="Arial" pitchFamily="34" charset="0"/>
              </a:rPr>
              <a:t>This reduction in carriage provides indirect protection to unvaccinated and susceptible vaccinated members of the population through herd immunity.</a:t>
            </a:r>
            <a:r>
              <a:rPr lang="en-GB" sz="1200" baseline="30000" dirty="0" smtClean="0">
                <a:latin typeface="Arial" pitchFamily="34" charset="0"/>
                <a:ea typeface="Calibri"/>
                <a:cs typeface="Arial" pitchFamily="34" charset="0"/>
              </a:rPr>
              <a:t>15</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12</a:t>
            </a:fld>
            <a:endParaRPr lang="en-GB">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latin typeface="Arial" pitchFamily="34" charset="0"/>
                <a:cs typeface="Arial" pitchFamily="34" charset="0"/>
              </a:rPr>
              <a:t>This chart summarises laboratory confirmed cases of meningococcal disease in England and Wales</a:t>
            </a:r>
            <a:r>
              <a:rPr lang="en-GB" baseline="0" dirty="0" smtClean="0">
                <a:latin typeface="Arial" pitchFamily="34" charset="0"/>
                <a:cs typeface="Arial" pitchFamily="34" charset="0"/>
              </a:rPr>
              <a:t> since 1998/99 and only includes cases of invasive disease.</a:t>
            </a:r>
          </a:p>
          <a:p>
            <a:endParaRPr lang="en-GB" baseline="0" dirty="0" smtClean="0">
              <a:latin typeface="Arial" pitchFamily="34" charset="0"/>
              <a:cs typeface="Arial" pitchFamily="34" charset="0"/>
            </a:endParaRPr>
          </a:p>
          <a:p>
            <a:r>
              <a:rPr lang="en-GB" baseline="0" dirty="0" smtClean="0">
                <a:latin typeface="Arial" pitchFamily="34" charset="0"/>
                <a:cs typeface="Arial" pitchFamily="34" charset="0"/>
              </a:rPr>
              <a:t>There has been a general decline in the numbers of invasive cases confirmed since 2000, with cases due to </a:t>
            </a:r>
            <a:r>
              <a:rPr lang="en-GB" i="1" baseline="0" dirty="0" err="1" smtClean="0">
                <a:latin typeface="Arial" pitchFamily="34" charset="0"/>
                <a:cs typeface="Arial" pitchFamily="34" charset="0"/>
              </a:rPr>
              <a:t>Neisseria</a:t>
            </a:r>
            <a:r>
              <a:rPr lang="en-GB" i="1" baseline="0" dirty="0" smtClean="0">
                <a:latin typeface="Arial" pitchFamily="34" charset="0"/>
                <a:cs typeface="Arial" pitchFamily="34" charset="0"/>
              </a:rPr>
              <a:t> </a:t>
            </a:r>
            <a:r>
              <a:rPr lang="en-GB" i="1" baseline="0" dirty="0" err="1" smtClean="0">
                <a:latin typeface="Arial" pitchFamily="34" charset="0"/>
                <a:cs typeface="Arial" pitchFamily="34" charset="0"/>
              </a:rPr>
              <a:t>meningitidis</a:t>
            </a:r>
            <a:r>
              <a:rPr lang="en-GB" baseline="0" dirty="0" smtClean="0">
                <a:latin typeface="Arial" pitchFamily="34" charset="0"/>
                <a:cs typeface="Arial" pitchFamily="34" charset="0"/>
              </a:rPr>
              <a:t>  Group C becoming increasingly rare. </a:t>
            </a:r>
          </a:p>
          <a:p>
            <a:endParaRPr lang="en-GB" baseline="0" dirty="0" smtClean="0">
              <a:latin typeface="Arial" pitchFamily="34" charset="0"/>
              <a:cs typeface="Arial" pitchFamily="34" charset="0"/>
            </a:endParaRPr>
          </a:p>
          <a:p>
            <a:r>
              <a:rPr lang="en-GB" baseline="0" dirty="0" smtClean="0">
                <a:latin typeface="Arial" pitchFamily="34" charset="0"/>
                <a:cs typeface="Arial" pitchFamily="34" charset="0"/>
              </a:rPr>
              <a:t>In England and Wales as a whole during the 2011/12 epidemiological year, 80.2% of invasive cases confirmed by the Manchester Reference Unit (MRU) were due to </a:t>
            </a:r>
            <a:r>
              <a:rPr lang="en-GB" i="1" baseline="0" dirty="0" err="1" smtClean="0">
                <a:latin typeface="Arial" pitchFamily="34" charset="0"/>
                <a:cs typeface="Arial" pitchFamily="34" charset="0"/>
              </a:rPr>
              <a:t>Neisseria</a:t>
            </a:r>
            <a:r>
              <a:rPr lang="en-GB" i="1" baseline="0" dirty="0" smtClean="0">
                <a:latin typeface="Arial" pitchFamily="34" charset="0"/>
                <a:cs typeface="Arial" pitchFamily="34" charset="0"/>
              </a:rPr>
              <a:t> </a:t>
            </a:r>
            <a:r>
              <a:rPr lang="en-GB" i="1" baseline="0" dirty="0" err="1" smtClean="0">
                <a:latin typeface="Arial" pitchFamily="34" charset="0"/>
                <a:cs typeface="Arial" pitchFamily="34" charset="0"/>
              </a:rPr>
              <a:t>meningitidis</a:t>
            </a:r>
            <a:r>
              <a:rPr lang="en-GB" baseline="0" dirty="0" smtClean="0">
                <a:latin typeface="Arial" pitchFamily="34" charset="0"/>
                <a:cs typeface="Arial" pitchFamily="34" charset="0"/>
              </a:rPr>
              <a:t>  Group B and only 3.8% were due to Group C. This is in contrast to 1998/99 when 50.5% of invasive cases were due to </a:t>
            </a:r>
            <a:r>
              <a:rPr lang="en-GB" i="1" baseline="0" dirty="0" err="1" smtClean="0">
                <a:latin typeface="Arial" pitchFamily="34" charset="0"/>
                <a:cs typeface="Arial" pitchFamily="34" charset="0"/>
              </a:rPr>
              <a:t>Neisseria</a:t>
            </a:r>
            <a:r>
              <a:rPr lang="en-GB" i="1" baseline="0" dirty="0" smtClean="0">
                <a:latin typeface="Arial" pitchFamily="34" charset="0"/>
                <a:cs typeface="Arial" pitchFamily="34" charset="0"/>
              </a:rPr>
              <a:t> </a:t>
            </a:r>
            <a:r>
              <a:rPr lang="en-GB" i="1" baseline="0" dirty="0" err="1" smtClean="0">
                <a:latin typeface="Arial" pitchFamily="34" charset="0"/>
                <a:cs typeface="Arial" pitchFamily="34" charset="0"/>
              </a:rPr>
              <a:t>meningitidis</a:t>
            </a:r>
            <a:r>
              <a:rPr lang="en-GB" baseline="0" dirty="0" smtClean="0">
                <a:latin typeface="Arial" pitchFamily="34" charset="0"/>
                <a:cs typeface="Arial" pitchFamily="34" charset="0"/>
              </a:rPr>
              <a:t>  Group B and 34.4% were due to Group C.</a:t>
            </a:r>
          </a:p>
          <a:p>
            <a:endParaRPr lang="en-GB"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13</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dirty="0" smtClean="0">
                <a:solidFill>
                  <a:schemeClr val="tx1"/>
                </a:solidFill>
                <a:latin typeface="Arial" pitchFamily="34" charset="0"/>
                <a:ea typeface="+mn-ea"/>
                <a:cs typeface="Arial" pitchFamily="34" charset="0"/>
              </a:rPr>
              <a:t>Age, season, smoking, preceding influenza A infection and living in closed or semi-closed communities, such as university halls of residence or military barracks, have been identified as risk factors.</a:t>
            </a:r>
            <a:r>
              <a:rPr lang="en-GB" sz="1200" kern="1200" baseline="30000" dirty="0" smtClean="0">
                <a:solidFill>
                  <a:schemeClr val="tx1"/>
                </a:solidFill>
                <a:latin typeface="Arial" pitchFamily="34" charset="0"/>
                <a:ea typeface="+mn-ea"/>
                <a:cs typeface="Arial" pitchFamily="34" charset="0"/>
              </a:rPr>
              <a:t>12 </a:t>
            </a:r>
            <a:r>
              <a:rPr lang="en-GB" sz="1200" kern="1200" dirty="0" smtClean="0">
                <a:solidFill>
                  <a:schemeClr val="tx1"/>
                </a:solidFill>
                <a:latin typeface="Arial" pitchFamily="34" charset="0"/>
                <a:ea typeface="+mn-ea"/>
                <a:cs typeface="Arial" pitchFamily="34" charset="0"/>
              </a:rPr>
              <a:t> The Ministry of Defence (MOD) offer MenC vaccine as part of their occupational health scheme.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The incidence of meningococcal disease is highest in children under five years of age, with a peak incidence in those under one year of age. There is a secondary peak in incidence in young people aged 15 to 19 years of age. In infants and young children, the carriage rate is low. </a:t>
            </a:r>
            <a:r>
              <a:rPr lang="en-GB" sz="1200" kern="1200" baseline="30000" dirty="0" smtClean="0">
                <a:solidFill>
                  <a:schemeClr val="tx1"/>
                </a:solidFill>
                <a:latin typeface="Arial" pitchFamily="34" charset="0"/>
                <a:ea typeface="+mn-ea"/>
                <a:cs typeface="Arial" pitchFamily="34" charset="0"/>
              </a:rPr>
              <a:t>12</a:t>
            </a:r>
            <a:r>
              <a:rPr lang="en-GB" sz="1200" kern="1200" dirty="0" smtClean="0">
                <a:solidFill>
                  <a:schemeClr val="tx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New</a:t>
            </a:r>
            <a:r>
              <a:rPr lang="en-GB" sz="1200" kern="1200" baseline="0" dirty="0" smtClean="0">
                <a:solidFill>
                  <a:schemeClr val="tx1"/>
                </a:solidFill>
                <a:latin typeface="Arial" pitchFamily="34" charset="0"/>
                <a:ea typeface="+mn-ea"/>
                <a:cs typeface="Arial" pitchFamily="34" charset="0"/>
              </a:rPr>
              <a:t> entrants to university (</a:t>
            </a:r>
            <a:r>
              <a:rPr lang="en-GB" sz="1200" kern="1200" baseline="0" dirty="0" err="1" smtClean="0">
                <a:solidFill>
                  <a:schemeClr val="tx1"/>
                </a:solidFill>
                <a:latin typeface="Arial" pitchFamily="34" charset="0"/>
                <a:ea typeface="+mn-ea"/>
                <a:cs typeface="Arial" pitchFamily="34" charset="0"/>
              </a:rPr>
              <a:t>freshers</a:t>
            </a:r>
            <a:r>
              <a:rPr lang="en-GB" sz="1200" kern="1200" baseline="0" dirty="0" smtClean="0">
                <a:solidFill>
                  <a:schemeClr val="tx1"/>
                </a:solidFill>
                <a:latin typeface="Arial" pitchFamily="34" charset="0"/>
                <a:ea typeface="+mn-ea"/>
                <a:cs typeface="Arial" pitchFamily="34" charset="0"/>
              </a:rPr>
              <a:t>) who live in halls of residence have elevated risk of meningococcal disease compared to other college students. </a:t>
            </a:r>
            <a:r>
              <a:rPr lang="en-GB" sz="1200" kern="1200" baseline="30000" dirty="0" smtClean="0">
                <a:solidFill>
                  <a:schemeClr val="tx1"/>
                </a:solidFill>
                <a:latin typeface="Arial" pitchFamily="34" charset="0"/>
                <a:ea typeface="+mn-ea"/>
                <a:cs typeface="Arial" pitchFamily="34" charset="0"/>
              </a:rPr>
              <a:t>6,17 </a:t>
            </a:r>
            <a:r>
              <a:rPr lang="en-GB" sz="1200" kern="1200" dirty="0" smtClean="0">
                <a:solidFill>
                  <a:schemeClr val="tx1"/>
                </a:solidFill>
                <a:latin typeface="Arial" pitchFamily="34" charset="0"/>
                <a:ea typeface="+mn-ea"/>
                <a:cs typeface="Arial" pitchFamily="34" charset="0"/>
              </a:rPr>
              <a:t> Military recruits are </a:t>
            </a:r>
            <a:r>
              <a:rPr lang="en-GB" sz="1200" kern="1200" baseline="0" dirty="0" smtClean="0">
                <a:solidFill>
                  <a:schemeClr val="tx1"/>
                </a:solidFill>
                <a:latin typeface="Arial" pitchFamily="34" charset="0"/>
                <a:ea typeface="+mn-ea"/>
                <a:cs typeface="Arial" pitchFamily="34" charset="0"/>
              </a:rPr>
              <a:t>at risk of acquiring meningococcal disease particularly in training camps and large scale mobilisations. </a:t>
            </a:r>
            <a:r>
              <a:rPr lang="en-GB" sz="1200" kern="1200" baseline="30000" dirty="0" smtClean="0">
                <a:solidFill>
                  <a:schemeClr val="tx1"/>
                </a:solidFill>
                <a:latin typeface="Arial" pitchFamily="34" charset="0"/>
                <a:ea typeface="+mn-ea"/>
                <a:cs typeface="Arial" pitchFamily="34" charset="0"/>
              </a:rPr>
              <a:t>18 </a:t>
            </a:r>
            <a:endParaRPr lang="en-GB" sz="1200" kern="1200" dirty="0" smtClean="0">
              <a:solidFill>
                <a:schemeClr val="tx1"/>
              </a:solidFill>
              <a:latin typeface="Arial" pitchFamily="34" charset="0"/>
              <a:ea typeface="+mn-ea"/>
              <a:cs typeface="Arial" pitchFamily="34" charset="0"/>
            </a:endParaRP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Fischer </a:t>
            </a:r>
            <a:r>
              <a:rPr lang="en-GB" sz="1200" kern="1200" baseline="0" dirty="0" smtClean="0">
                <a:solidFill>
                  <a:schemeClr val="tx1"/>
                </a:solidFill>
                <a:latin typeface="Arial" pitchFamily="34" charset="0"/>
                <a:ea typeface="+mn-ea"/>
                <a:cs typeface="Arial" pitchFamily="34" charset="0"/>
              </a:rPr>
              <a:t>identified tobacco smoke as a risk factor in meningococcal disease. Tobacco smoke exposure independently increases the risk of developing meningococcal disease.</a:t>
            </a:r>
            <a:r>
              <a:rPr lang="en-GB" sz="1200" kern="1200" baseline="30000" dirty="0" smtClean="0">
                <a:solidFill>
                  <a:schemeClr val="tx1"/>
                </a:solidFill>
                <a:latin typeface="Arial" pitchFamily="34" charset="0"/>
                <a:ea typeface="+mn-ea"/>
                <a:cs typeface="Arial" pitchFamily="34" charset="0"/>
              </a:rPr>
              <a:t>19</a:t>
            </a:r>
            <a:r>
              <a:rPr lang="en-GB" sz="1200" kern="1200" baseline="0" dirty="0" smtClean="0">
                <a:solidFill>
                  <a:schemeClr val="tx1"/>
                </a:solidFill>
                <a:latin typeface="Arial" pitchFamily="34" charset="0"/>
                <a:ea typeface="+mn-ea"/>
                <a:cs typeface="Arial" pitchFamily="34" charset="0"/>
              </a:rPr>
              <a:t> </a:t>
            </a:r>
          </a:p>
          <a:p>
            <a:r>
              <a:rPr lang="en-GB" sz="1200" kern="1200" dirty="0" smtClean="0">
                <a:solidFill>
                  <a:schemeClr val="tx1"/>
                </a:solidFill>
                <a:latin typeface="Arial" pitchFamily="34" charset="0"/>
                <a:ea typeface="+mn-ea"/>
                <a:cs typeface="Arial" pitchFamily="34" charset="0"/>
              </a:rPr>
              <a:t>The risk of meningococcal infection increases for students entering university compared with those of a similar age in the general population.</a:t>
            </a:r>
            <a:r>
              <a:rPr lang="en-GB" sz="1200" kern="1200" baseline="30000" dirty="0" smtClean="0">
                <a:solidFill>
                  <a:schemeClr val="tx1"/>
                </a:solidFill>
                <a:latin typeface="Arial" pitchFamily="34" charset="0"/>
                <a:ea typeface="+mn-ea"/>
                <a:cs typeface="Arial" pitchFamily="34" charset="0"/>
              </a:rPr>
              <a:t>16</a:t>
            </a:r>
            <a:r>
              <a:rPr lang="en-GB" sz="1200" kern="1200" dirty="0" smtClean="0">
                <a:solidFill>
                  <a:schemeClr val="tx1"/>
                </a:solidFill>
                <a:latin typeface="Arial" pitchFamily="34" charset="0"/>
                <a:ea typeface="+mn-ea"/>
                <a:cs typeface="Arial" pitchFamily="34" charset="0"/>
              </a:rPr>
              <a:t>  The incidence of infection is:</a:t>
            </a:r>
          </a:p>
          <a:p>
            <a:pPr lvl="0"/>
            <a:r>
              <a:rPr lang="en-GB" sz="1200" kern="1200" dirty="0" smtClean="0">
                <a:solidFill>
                  <a:schemeClr val="tx1"/>
                </a:solidFill>
                <a:latin typeface="Arial" pitchFamily="34" charset="0"/>
                <a:ea typeface="+mn-ea"/>
                <a:cs typeface="Arial" pitchFamily="34" charset="0"/>
              </a:rPr>
              <a:t>5.1 cases per 100,000 in first year of university, and</a:t>
            </a:r>
          </a:p>
          <a:p>
            <a:pPr lvl="0"/>
            <a:r>
              <a:rPr lang="en-GB" sz="1200" kern="1200" dirty="0" smtClean="0">
                <a:solidFill>
                  <a:schemeClr val="tx1"/>
                </a:solidFill>
                <a:latin typeface="Arial" pitchFamily="34" charset="0"/>
                <a:ea typeface="+mn-ea"/>
                <a:cs typeface="Arial" pitchFamily="34" charset="0"/>
              </a:rPr>
              <a:t>1.4 cases per 100,000 in general population </a:t>
            </a:r>
            <a:r>
              <a:rPr lang="en-GB" sz="1200" kern="1200" baseline="30000" dirty="0" smtClean="0">
                <a:solidFill>
                  <a:schemeClr val="tx1"/>
                </a:solidFill>
                <a:latin typeface="Arial" pitchFamily="34" charset="0"/>
                <a:ea typeface="+mn-ea"/>
                <a:cs typeface="Arial" pitchFamily="34" charset="0"/>
              </a:rPr>
              <a:t> </a:t>
            </a:r>
            <a:endParaRPr lang="en-GB" sz="1200" kern="1200" dirty="0" smtClean="0">
              <a:solidFill>
                <a:schemeClr val="tx1"/>
              </a:solidFill>
              <a:latin typeface="Arial" pitchFamily="34" charset="0"/>
              <a:ea typeface="+mn-ea"/>
              <a:cs typeface="Arial" pitchFamily="34" charset="0"/>
            </a:endParaRPr>
          </a:p>
          <a:p>
            <a:endParaRPr lang="en-GB" sz="1200" kern="1200" dirty="0" smtClean="0">
              <a:solidFill>
                <a:schemeClr val="tx1"/>
              </a:solidFill>
              <a:latin typeface="Arial" pitchFamily="34" charset="0"/>
              <a:ea typeface="+mn-ea"/>
              <a:cs typeface="Arial" pitchFamily="34" charset="0"/>
            </a:endParaRPr>
          </a:p>
          <a:p>
            <a:endParaRPr lang="en-GB" sz="1200" kern="1200" dirty="0" smtClean="0">
              <a:solidFill>
                <a:schemeClr val="tx1"/>
              </a:solidFill>
              <a:latin typeface="Verdana" pitchFamily="34" charset="0"/>
              <a:ea typeface="+mn-ea"/>
              <a:cs typeface="+mn-cs"/>
            </a:endParaRPr>
          </a:p>
          <a:p>
            <a:endParaRPr lang="en-GB" sz="1200" kern="1200" dirty="0" smtClean="0">
              <a:solidFill>
                <a:schemeClr val="tx1"/>
              </a:solidFill>
              <a:latin typeface="Verdana" pitchFamily="34" charset="0"/>
              <a:ea typeface="+mn-ea"/>
              <a:cs typeface="+mn-cs"/>
            </a:endParaRPr>
          </a:p>
          <a:p>
            <a:endParaRPr lang="en-GB" dirty="0">
              <a:latin typeface="Verdana"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14</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pitchFamily="34" charset="0"/>
                <a:ea typeface="+mn-ea"/>
                <a:cs typeface="Arial" pitchFamily="34" charset="0"/>
              </a:rPr>
              <a:t>The changes affect three parts of the schedule. One change is for babies, one is for adolescents, and one is for young people planning to attend a higher education</a:t>
            </a:r>
            <a:r>
              <a:rPr lang="en-GB" sz="1200" kern="1200" baseline="0" dirty="0" smtClean="0">
                <a:solidFill>
                  <a:schemeClr val="tx1"/>
                </a:solidFill>
                <a:latin typeface="Arial" pitchFamily="34" charset="0"/>
                <a:ea typeface="+mn-ea"/>
                <a:cs typeface="Arial" pitchFamily="34" charset="0"/>
              </a:rPr>
              <a:t> establishment</a:t>
            </a:r>
            <a:r>
              <a:rPr lang="en-GB" sz="1200" kern="1200" dirty="0" smtClean="0">
                <a:solidFill>
                  <a:schemeClr val="tx1"/>
                </a:solidFill>
                <a:latin typeface="Arial" pitchFamily="34" charset="0"/>
                <a:ea typeface="+mn-ea"/>
                <a:cs typeface="Arial" pitchFamily="34" charset="0"/>
              </a:rPr>
              <a:t> – the </a:t>
            </a:r>
            <a:r>
              <a:rPr lang="en-GB" sz="1200" kern="1200" dirty="0" err="1" smtClean="0">
                <a:solidFill>
                  <a:schemeClr val="tx1"/>
                </a:solidFill>
                <a:latin typeface="Arial" pitchFamily="34" charset="0"/>
                <a:ea typeface="+mn-ea"/>
                <a:cs typeface="Arial" pitchFamily="34" charset="0"/>
              </a:rPr>
              <a:t>freshers</a:t>
            </a:r>
            <a:r>
              <a:rPr lang="en-GB" sz="1200" kern="1200" dirty="0" smtClean="0">
                <a:solidFill>
                  <a:schemeClr val="tx1"/>
                </a:solidFill>
                <a:latin typeface="Arial" pitchFamily="34" charset="0"/>
                <a:ea typeface="+mn-ea"/>
                <a:cs typeface="Arial" pitchFamily="34" charset="0"/>
              </a:rPr>
              <a:t> catch-up programme, commencing 1 August 2014.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JCVI Statement</a:t>
            </a:r>
            <a:r>
              <a:rPr lang="en-GB" sz="1200" kern="1200" baseline="0" dirty="0" smtClean="0">
                <a:solidFill>
                  <a:schemeClr val="tx1"/>
                </a:solidFill>
                <a:latin typeface="Arial" pitchFamily="34" charset="0"/>
                <a:ea typeface="+mn-ea"/>
                <a:cs typeface="Arial" pitchFamily="34" charset="0"/>
              </a:rPr>
              <a:t>, January 2012</a:t>
            </a:r>
            <a:r>
              <a:rPr lang="en-GB" sz="1200" kern="1200" baseline="30000" dirty="0" smtClean="0">
                <a:solidFill>
                  <a:schemeClr val="tx1"/>
                </a:solidFill>
                <a:latin typeface="Arial" pitchFamily="34" charset="0"/>
                <a:ea typeface="+mn-ea"/>
                <a:cs typeface="Arial" pitchFamily="34" charset="0"/>
              </a:rPr>
              <a:t>20</a:t>
            </a:r>
            <a:r>
              <a:rPr lang="en-GB" sz="1200" kern="1200" baseline="0" dirty="0" smtClean="0">
                <a:solidFill>
                  <a:schemeClr val="tx1"/>
                </a:solidFill>
                <a:latin typeface="Arial" pitchFamily="34" charset="0"/>
                <a:ea typeface="+mn-ea"/>
                <a:cs typeface="Arial" pitchFamily="34" charset="0"/>
              </a:rPr>
              <a:t> advises that i</a:t>
            </a:r>
            <a:r>
              <a:rPr lang="en-GB" sz="1200" kern="1200" dirty="0" smtClean="0">
                <a:solidFill>
                  <a:schemeClr val="tx1"/>
                </a:solidFill>
                <a:latin typeface="Arial" pitchFamily="34" charset="0"/>
                <a:ea typeface="+mn-ea"/>
                <a:cs typeface="Arial" pitchFamily="34" charset="0"/>
              </a:rPr>
              <a:t>n order to maintain low levels of disease and herd immunity there is evidence to support; </a:t>
            </a:r>
          </a:p>
          <a:p>
            <a:r>
              <a:rPr lang="en-GB" sz="1200" kern="1200" dirty="0" smtClean="0">
                <a:solidFill>
                  <a:schemeClr val="tx1"/>
                </a:solidFill>
                <a:latin typeface="Arial" pitchFamily="34" charset="0"/>
                <a:ea typeface="+mn-ea"/>
                <a:cs typeface="Arial" pitchFamily="34" charset="0"/>
              </a:rPr>
              <a:t>(</a:t>
            </a:r>
            <a:r>
              <a:rPr lang="en-GB" sz="1200" kern="1200" dirty="0" err="1" smtClean="0">
                <a:solidFill>
                  <a:schemeClr val="tx1"/>
                </a:solidFill>
                <a:latin typeface="Arial" pitchFamily="34" charset="0"/>
                <a:ea typeface="+mn-ea"/>
                <a:cs typeface="Arial" pitchFamily="34" charset="0"/>
              </a:rPr>
              <a:t>i</a:t>
            </a:r>
            <a:r>
              <a:rPr lang="en-GB" sz="1200" kern="1200" dirty="0" smtClean="0">
                <a:solidFill>
                  <a:schemeClr val="tx1"/>
                </a:solidFill>
                <a:latin typeface="Arial" pitchFamily="34" charset="0"/>
                <a:ea typeface="+mn-ea"/>
                <a:cs typeface="Arial" pitchFamily="34" charset="0"/>
              </a:rPr>
              <a:t>) one dose of serogroup C meningococcal vaccine offers protection to infants; and </a:t>
            </a:r>
          </a:p>
          <a:p>
            <a:r>
              <a:rPr lang="en-GB" sz="1200" kern="1200" dirty="0" smtClean="0">
                <a:solidFill>
                  <a:schemeClr val="tx1"/>
                </a:solidFill>
                <a:latin typeface="Arial" pitchFamily="34" charset="0"/>
                <a:ea typeface="+mn-ea"/>
                <a:cs typeface="Arial" pitchFamily="34" charset="0"/>
              </a:rPr>
              <a:t>(ii) Moving one dose of serogroup C meningococcal vaccine to adolescents will maintain herd protection  for infants and younger children and extend protection for adolescents and young people.</a:t>
            </a:r>
          </a:p>
          <a:p>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ヒラギノ角ゴ Pro W3" pitchFamily="8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ヒラギノ角ゴ Pro W3" pitchFamily="84" charset="-128"/>
                <a:cs typeface="Arial" pitchFamily="34" charset="0"/>
              </a:rPr>
              <a:t>*The term</a:t>
            </a:r>
            <a:r>
              <a:rPr lang="en-GB" sz="1200" kern="1200" baseline="0" dirty="0" smtClean="0">
                <a:solidFill>
                  <a:schemeClr val="tx1"/>
                </a:solidFill>
                <a:latin typeface="Arial" pitchFamily="34" charset="0"/>
                <a:ea typeface="ヒラギノ角ゴ Pro W3" pitchFamily="84" charset="-128"/>
                <a:cs typeface="Arial" pitchFamily="34" charset="0"/>
              </a:rPr>
              <a:t> </a:t>
            </a:r>
            <a:r>
              <a:rPr lang="en-GB" sz="1200" b="1" kern="1200" baseline="0" dirty="0" smtClean="0">
                <a:solidFill>
                  <a:schemeClr val="tx1"/>
                </a:solidFill>
                <a:latin typeface="Arial" pitchFamily="34" charset="0"/>
                <a:ea typeface="ヒラギノ角ゴ Pro W3" pitchFamily="84" charset="-128"/>
                <a:cs typeface="Arial" pitchFamily="34" charset="0"/>
              </a:rPr>
              <a:t>fresher  </a:t>
            </a:r>
            <a:r>
              <a:rPr lang="en-GB" sz="1200" b="0" kern="1200" baseline="0" dirty="0" smtClean="0">
                <a:solidFill>
                  <a:schemeClr val="tx1"/>
                </a:solidFill>
                <a:latin typeface="Arial" pitchFamily="34" charset="0"/>
                <a:ea typeface="ヒラギノ角ゴ Pro W3" pitchFamily="84" charset="-128"/>
                <a:cs typeface="Arial" pitchFamily="34" charset="0"/>
              </a:rPr>
              <a:t>is </a:t>
            </a:r>
            <a:r>
              <a:rPr lang="en-GB" sz="1200" kern="1200" baseline="0" dirty="0" smtClean="0">
                <a:solidFill>
                  <a:schemeClr val="tx1"/>
                </a:solidFill>
                <a:latin typeface="Arial" pitchFamily="34" charset="0"/>
                <a:ea typeface="ヒラギノ角ゴ Pro W3" pitchFamily="84" charset="-128"/>
                <a:cs typeface="Arial" pitchFamily="34" charset="0"/>
              </a:rPr>
              <a:t>defined as those aged between 17 and under 25 years of age who are entering university for the first time and have not previously received a dose of </a:t>
            </a:r>
            <a:r>
              <a:rPr lang="en-GB" sz="1200" kern="1200" baseline="0" dirty="0" err="1" smtClean="0">
                <a:solidFill>
                  <a:schemeClr val="tx1"/>
                </a:solidFill>
                <a:latin typeface="Arial" pitchFamily="34" charset="0"/>
                <a:ea typeface="ヒラギノ角ゴ Pro W3" pitchFamily="84" charset="-128"/>
                <a:cs typeface="Arial" pitchFamily="34" charset="0"/>
              </a:rPr>
              <a:t>MenC</a:t>
            </a:r>
            <a:r>
              <a:rPr lang="en-GB" sz="1200" kern="1200" baseline="0" dirty="0" smtClean="0">
                <a:solidFill>
                  <a:schemeClr val="tx1"/>
                </a:solidFill>
                <a:latin typeface="Arial" pitchFamily="34" charset="0"/>
                <a:ea typeface="ヒラギノ角ゴ Pro W3" pitchFamily="84" charset="-128"/>
                <a:cs typeface="Arial" pitchFamily="34" charset="0"/>
              </a:rPr>
              <a:t> conjugate vaccine over the age of 10 years.  </a:t>
            </a:r>
            <a:r>
              <a:rPr lang="en-GB" sz="1200" kern="1200" dirty="0" smtClean="0">
                <a:solidFill>
                  <a:schemeClr val="tx1"/>
                </a:solidFill>
                <a:effectLst/>
                <a:latin typeface="+mn-lt"/>
                <a:ea typeface="ヒラギノ角ゴ Pro W3" pitchFamily="84" charset="-128"/>
                <a:cs typeface="ヒラギノ角ゴ Pro W3" pitchFamily="84" charset="-128"/>
              </a:rPr>
              <a:t>For simplicity, if a prospective students immunisation history cannot be confirmed before attending university, it is acceptable to offer a dose of </a:t>
            </a:r>
            <a:r>
              <a:rPr lang="en-GB" sz="1200" kern="1200" dirty="0" err="1" smtClean="0">
                <a:solidFill>
                  <a:schemeClr val="tx1"/>
                </a:solidFill>
                <a:effectLst/>
                <a:latin typeface="+mn-lt"/>
                <a:ea typeface="ヒラギノ角ゴ Pro W3" pitchFamily="84" charset="-128"/>
                <a:cs typeface="ヒラギノ角ゴ Pro W3" pitchFamily="84" charset="-128"/>
              </a:rPr>
              <a:t>MenC</a:t>
            </a:r>
            <a:r>
              <a:rPr lang="en-GB" sz="1200" kern="1200" dirty="0" smtClean="0">
                <a:solidFill>
                  <a:schemeClr val="tx1"/>
                </a:solidFill>
                <a:effectLst/>
                <a:latin typeface="+mn-lt"/>
                <a:ea typeface="ヒラギノ角ゴ Pro W3" pitchFamily="84" charset="-128"/>
                <a:cs typeface="ヒラギノ角ゴ Pro W3" pitchFamily="84" charset="-128"/>
              </a:rPr>
              <a:t> conjugate vaccine. Ideally the dose should be administered at </a:t>
            </a:r>
            <a:r>
              <a:rPr lang="en-GB" sz="1200" b="1" kern="1200" dirty="0" smtClean="0">
                <a:solidFill>
                  <a:schemeClr val="tx1"/>
                </a:solidFill>
                <a:effectLst/>
                <a:latin typeface="+mn-lt"/>
                <a:ea typeface="ヒラギノ角ゴ Pro W3" pitchFamily="84" charset="-128"/>
                <a:cs typeface="ヒラギノ角ゴ Pro W3" pitchFamily="84" charset="-128"/>
              </a:rPr>
              <a:t>least</a:t>
            </a:r>
            <a:r>
              <a:rPr lang="en-GB" sz="1200" kern="1200" dirty="0" smtClean="0">
                <a:solidFill>
                  <a:schemeClr val="tx1"/>
                </a:solidFill>
                <a:effectLst/>
                <a:latin typeface="+mn-lt"/>
                <a:ea typeface="ヒラギノ角ゴ Pro W3" pitchFamily="84" charset="-128"/>
                <a:cs typeface="ヒラギノ角ゴ Pro W3" pitchFamily="84" charset="-128"/>
              </a:rPr>
              <a:t> two weeks before attending university to ensure timely protection. Students entering university for the first time, irrespective of age, who have never received a dose of </a:t>
            </a:r>
            <a:r>
              <a:rPr lang="en-GB" sz="1200" kern="1200" dirty="0" err="1" smtClean="0">
                <a:solidFill>
                  <a:schemeClr val="tx1"/>
                </a:solidFill>
                <a:effectLst/>
                <a:latin typeface="+mn-lt"/>
                <a:ea typeface="ヒラギノ角ゴ Pro W3" pitchFamily="84" charset="-128"/>
                <a:cs typeface="ヒラギノ角ゴ Pro W3" pitchFamily="84" charset="-128"/>
              </a:rPr>
              <a:t>MenC</a:t>
            </a:r>
            <a:r>
              <a:rPr lang="en-GB" sz="1200" kern="1200" dirty="0" smtClean="0">
                <a:solidFill>
                  <a:schemeClr val="tx1"/>
                </a:solidFill>
                <a:effectLst/>
                <a:latin typeface="+mn-lt"/>
                <a:ea typeface="ヒラギノ角ゴ Pro W3" pitchFamily="84" charset="-128"/>
                <a:cs typeface="ヒラギノ角ゴ Pro W3" pitchFamily="84" charset="-128"/>
              </a:rPr>
              <a:t> conjugate vaccine are also eligible to receive the</a:t>
            </a:r>
            <a:r>
              <a:rPr lang="en-GB" sz="1200" kern="1200" baseline="0" dirty="0" smtClean="0">
                <a:solidFill>
                  <a:schemeClr val="tx1"/>
                </a:solidFill>
                <a:effectLst/>
                <a:latin typeface="+mn-lt"/>
                <a:ea typeface="ヒラギノ角ゴ Pro W3" pitchFamily="84" charset="-128"/>
                <a:cs typeface="ヒラギノ角ゴ Pro W3" pitchFamily="84" charset="-128"/>
              </a:rPr>
              <a:t> vaccine. </a:t>
            </a:r>
            <a:endParaRPr lang="en-GB" sz="1200" kern="1200" dirty="0" smtClean="0">
              <a:solidFill>
                <a:schemeClr val="tx1"/>
              </a:solidFill>
              <a:effectLst/>
              <a:latin typeface="+mn-lt"/>
              <a:ea typeface="ヒラギノ角ゴ Pro W3" pitchFamily="84" charset="-128"/>
              <a:cs typeface="ヒラギノ角ゴ Pro W3" pitchFamily="8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itchFamily="34" charset="0"/>
              <a:cs typeface="Arial" pitchFamily="34" charset="0"/>
            </a:endParaRPr>
          </a:p>
          <a:p>
            <a:endParaRPr lang="en-GB" sz="120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15</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b="1" kern="1200" dirty="0" smtClean="0">
                <a:solidFill>
                  <a:schemeClr val="tx1"/>
                </a:solidFill>
                <a:latin typeface="Arial" pitchFamily="34" charset="0"/>
                <a:ea typeface="+mn-ea"/>
                <a:cs typeface="Arial" pitchFamily="34" charset="0"/>
              </a:rPr>
              <a:t>The infant</a:t>
            </a:r>
            <a:r>
              <a:rPr lang="en-GB" sz="1200" b="1" kern="1200" baseline="0" dirty="0" smtClean="0">
                <a:solidFill>
                  <a:schemeClr val="tx1"/>
                </a:solidFill>
                <a:latin typeface="Arial" pitchFamily="34" charset="0"/>
                <a:ea typeface="+mn-ea"/>
                <a:cs typeface="Arial" pitchFamily="34" charset="0"/>
              </a:rPr>
              <a:t> </a:t>
            </a:r>
            <a:r>
              <a:rPr lang="en-GB" sz="1200" b="1" kern="1200" dirty="0" smtClean="0">
                <a:solidFill>
                  <a:schemeClr val="tx1"/>
                </a:solidFill>
                <a:latin typeface="Arial" pitchFamily="34" charset="0"/>
                <a:ea typeface="+mn-ea"/>
                <a:cs typeface="Arial" pitchFamily="34" charset="0"/>
              </a:rPr>
              <a:t>part of the schedule</a:t>
            </a: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Since 2006, the MenC vaccination programme for babies has included three vaccinations - one at three months, one at four months and one given between 12 and 13 months of age. From 2013, this  changed to  two </a:t>
            </a:r>
            <a:r>
              <a:rPr lang="en-GB" sz="1200" kern="1200" dirty="0" err="1" smtClean="0">
                <a:solidFill>
                  <a:schemeClr val="tx1"/>
                </a:solidFill>
                <a:latin typeface="Arial" pitchFamily="34" charset="0"/>
                <a:ea typeface="+mn-ea"/>
                <a:cs typeface="Arial" pitchFamily="34" charset="0"/>
              </a:rPr>
              <a:t>MenC</a:t>
            </a:r>
            <a:r>
              <a:rPr lang="en-GB" sz="1200" kern="1200" baseline="0" dirty="0" smtClean="0">
                <a:solidFill>
                  <a:schemeClr val="tx1"/>
                </a:solidFill>
                <a:latin typeface="Arial" pitchFamily="34" charset="0"/>
                <a:ea typeface="+mn-ea"/>
                <a:cs typeface="Arial" pitchFamily="34" charset="0"/>
              </a:rPr>
              <a:t> vaccinations during infancy- </a:t>
            </a:r>
            <a:r>
              <a:rPr lang="en-GB" sz="1200" kern="1200" dirty="0" smtClean="0">
                <a:solidFill>
                  <a:schemeClr val="tx1"/>
                </a:solidFill>
                <a:latin typeface="Arial" pitchFamily="34" charset="0"/>
                <a:ea typeface="+mn-ea"/>
                <a:cs typeface="Arial" pitchFamily="34" charset="0"/>
              </a:rPr>
              <a:t>one at three months of age, and a second one between 12 and 13 months.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err="1" smtClean="0">
                <a:latin typeface="Arial" pitchFamily="34" charset="0"/>
                <a:cs typeface="Arial" pitchFamily="34" charset="0"/>
              </a:rPr>
              <a:t>NeisVac</a:t>
            </a:r>
            <a:r>
              <a:rPr lang="en-GB" sz="1200" b="1" baseline="0" dirty="0" smtClean="0">
                <a:latin typeface="Arial" pitchFamily="34" charset="0"/>
                <a:cs typeface="Arial" pitchFamily="34" charset="0"/>
              </a:rPr>
              <a:t>-C (Baxter) or </a:t>
            </a:r>
            <a:r>
              <a:rPr lang="en-GB" sz="1200" b="1" baseline="0" dirty="0" err="1" smtClean="0">
                <a:latin typeface="Arial" pitchFamily="34" charset="0"/>
                <a:cs typeface="Arial" pitchFamily="34" charset="0"/>
              </a:rPr>
              <a:t>Menjugate</a:t>
            </a:r>
            <a:r>
              <a:rPr lang="en-GB" sz="1200" b="1" baseline="0" dirty="0" smtClean="0">
                <a:latin typeface="Arial" pitchFamily="34" charset="0"/>
                <a:cs typeface="Arial" pitchFamily="34" charset="0"/>
              </a:rPr>
              <a:t> Kit (Novartis</a:t>
            </a:r>
            <a:r>
              <a:rPr lang="en-GB" sz="1200" baseline="0" dirty="0" smtClean="0">
                <a:latin typeface="Arial" pitchFamily="34" charset="0"/>
                <a:cs typeface="Arial" pitchFamily="34" charset="0"/>
              </a:rPr>
              <a:t>) should </a:t>
            </a:r>
            <a:r>
              <a:rPr lang="en-GB" sz="1200" b="1" baseline="0" dirty="0" smtClean="0">
                <a:latin typeface="Arial" pitchFamily="34" charset="0"/>
                <a:cs typeface="Arial" pitchFamily="34" charset="0"/>
              </a:rPr>
              <a:t>only </a:t>
            </a:r>
            <a:r>
              <a:rPr lang="en-GB" sz="1200" baseline="0" dirty="0" smtClean="0">
                <a:latin typeface="Arial" pitchFamily="34" charset="0"/>
                <a:cs typeface="Arial" pitchFamily="34" charset="0"/>
              </a:rPr>
              <a:t>be used for the 3 month dose as they provide a good immune response  after 1 dose in infants under 1 year of age , and strong immune responses when boosted with </a:t>
            </a:r>
            <a:r>
              <a:rPr lang="en-GB" sz="1200" baseline="0" dirty="0" err="1" smtClean="0">
                <a:latin typeface="Arial" pitchFamily="34" charset="0"/>
                <a:cs typeface="Arial" pitchFamily="34" charset="0"/>
              </a:rPr>
              <a:t>Hib</a:t>
            </a:r>
            <a:r>
              <a:rPr lang="en-GB" sz="1200" baseline="0" dirty="0" smtClean="0">
                <a:latin typeface="Arial" pitchFamily="34" charset="0"/>
                <a:cs typeface="Arial" pitchFamily="34" charset="0"/>
              </a:rPr>
              <a:t>/</a:t>
            </a:r>
            <a:r>
              <a:rPr lang="en-GB" sz="1200" baseline="0" dirty="0" err="1" smtClean="0">
                <a:latin typeface="Arial" pitchFamily="34" charset="0"/>
                <a:cs typeface="Arial" pitchFamily="34" charset="0"/>
              </a:rPr>
              <a:t>MenC</a:t>
            </a:r>
            <a:r>
              <a:rPr lang="en-GB" sz="1200" baseline="0" dirty="0" smtClean="0">
                <a:latin typeface="Arial" pitchFamily="34" charset="0"/>
                <a:cs typeface="Arial" pitchFamily="34" charset="0"/>
              </a:rPr>
              <a:t>  (</a:t>
            </a:r>
            <a:r>
              <a:rPr lang="en-GB" sz="1200" baseline="0" dirty="0" err="1" smtClean="0">
                <a:latin typeface="Arial" pitchFamily="34" charset="0"/>
                <a:cs typeface="Arial" pitchFamily="34" charset="0"/>
              </a:rPr>
              <a:t>Menitorix</a:t>
            </a:r>
            <a:r>
              <a:rPr lang="en-GB" sz="1200" baseline="0" dirty="0" smtClean="0">
                <a:latin typeface="Arial" pitchFamily="34" charset="0"/>
                <a:cs typeface="Arial" pitchFamily="34" charset="0"/>
              </a:rPr>
              <a:t>) routinely offered at 12 -13 months.</a:t>
            </a:r>
            <a:r>
              <a:rPr lang="en-GB" sz="1200" kern="1200" baseline="0" dirty="0" smtClean="0">
                <a:solidFill>
                  <a:schemeClr val="tx1"/>
                </a:solidFill>
                <a:latin typeface="Arial" pitchFamily="34" charset="0"/>
                <a:ea typeface="+mn-ea"/>
                <a:cs typeface="Arial" pitchFamily="34" charset="0"/>
              </a:rPr>
              <a:t> See “What vaccines are recommended” slide 22.  </a:t>
            </a:r>
            <a:r>
              <a:rPr lang="en-GB" sz="1200" dirty="0" err="1" smtClean="0">
                <a:latin typeface="Arial" pitchFamily="34" charset="0"/>
                <a:cs typeface="Arial" pitchFamily="34" charset="0"/>
              </a:rPr>
              <a:t>Meningitec</a:t>
            </a:r>
            <a:r>
              <a:rPr lang="en-GB" sz="1200" dirty="0" smtClean="0">
                <a:latin typeface="Arial" pitchFamily="34" charset="0"/>
                <a:cs typeface="Arial" pitchFamily="34" charset="0"/>
              </a:rPr>
              <a:t> (Pfizer) </a:t>
            </a:r>
            <a:r>
              <a:rPr lang="en-GB" sz="1200" baseline="0" dirty="0" smtClean="0">
                <a:latin typeface="Arial" pitchFamily="34" charset="0"/>
                <a:cs typeface="Arial" pitchFamily="34" charset="0"/>
              </a:rPr>
              <a:t>s</a:t>
            </a:r>
            <a:r>
              <a:rPr lang="en-GB" sz="1200" dirty="0" smtClean="0">
                <a:latin typeface="Arial" pitchFamily="34" charset="0"/>
                <a:cs typeface="Arial" pitchFamily="34" charset="0"/>
              </a:rPr>
              <a:t>hould </a:t>
            </a:r>
            <a:r>
              <a:rPr lang="en-GB" sz="1200" b="1" dirty="0" smtClean="0">
                <a:latin typeface="Arial" pitchFamily="34" charset="0"/>
                <a:cs typeface="Arial" pitchFamily="34" charset="0"/>
              </a:rPr>
              <a:t>not</a:t>
            </a:r>
            <a:r>
              <a:rPr lang="en-GB" sz="1200" b="1" baseline="0" dirty="0" smtClean="0">
                <a:latin typeface="Arial" pitchFamily="34" charset="0"/>
                <a:cs typeface="Arial" pitchFamily="34" charset="0"/>
              </a:rPr>
              <a:t> </a:t>
            </a:r>
            <a:r>
              <a:rPr lang="en-GB" sz="1200" baseline="0" dirty="0" smtClean="0">
                <a:latin typeface="Arial" pitchFamily="34" charset="0"/>
                <a:cs typeface="Arial" pitchFamily="34" charset="0"/>
              </a:rPr>
              <a:t>be used to offer primary vaccination for infants as it is less immunogenic and a single dose of this will not be sufficient in infancy.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r>
              <a:rPr lang="en-GB" sz="1200" b="1" kern="1200" dirty="0" smtClean="0">
                <a:solidFill>
                  <a:schemeClr val="tx1"/>
                </a:solidFill>
                <a:latin typeface="Arial" pitchFamily="34" charset="0"/>
                <a:ea typeface="+mn-ea"/>
                <a:cs typeface="Arial" pitchFamily="34" charset="0"/>
              </a:rPr>
              <a:t>The adolescent part of the schedule </a:t>
            </a:r>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During</a:t>
            </a:r>
            <a:r>
              <a:rPr lang="en-GB" sz="1200" kern="1200" baseline="0" dirty="0" smtClean="0">
                <a:solidFill>
                  <a:schemeClr val="tx1"/>
                </a:solidFill>
                <a:latin typeface="Arial" pitchFamily="34" charset="0"/>
                <a:ea typeface="+mn-ea"/>
                <a:cs typeface="Arial" pitchFamily="34" charset="0"/>
              </a:rPr>
              <a:t> the academic year of 2013/14,  adolescents aged around 14 years of age were offered a </a:t>
            </a:r>
            <a:r>
              <a:rPr lang="en-GB" sz="1200" kern="1200" baseline="0" dirty="0" err="1" smtClean="0">
                <a:solidFill>
                  <a:schemeClr val="tx1"/>
                </a:solidFill>
                <a:latin typeface="Arial" pitchFamily="34" charset="0"/>
                <a:ea typeface="+mn-ea"/>
                <a:cs typeface="Arial" pitchFamily="34" charset="0"/>
              </a:rPr>
              <a:t>MenC</a:t>
            </a:r>
            <a:r>
              <a:rPr lang="en-GB" sz="1200" kern="1200" baseline="0" dirty="0" smtClean="0">
                <a:solidFill>
                  <a:schemeClr val="tx1"/>
                </a:solidFill>
                <a:latin typeface="Arial" pitchFamily="34" charset="0"/>
                <a:ea typeface="+mn-ea"/>
                <a:cs typeface="Arial" pitchFamily="34" charset="0"/>
              </a:rPr>
              <a:t> conjugate booster vaccination. In 2014/15, the </a:t>
            </a:r>
            <a:r>
              <a:rPr lang="en-GB" sz="1200" kern="1200" baseline="0" dirty="0" err="1" smtClean="0">
                <a:solidFill>
                  <a:schemeClr val="tx1"/>
                </a:solidFill>
                <a:latin typeface="Arial" pitchFamily="34" charset="0"/>
                <a:ea typeface="+mn-ea"/>
                <a:cs typeface="Arial" pitchFamily="34" charset="0"/>
              </a:rPr>
              <a:t>MenC</a:t>
            </a:r>
            <a:r>
              <a:rPr lang="en-GB" sz="1200" kern="1200" baseline="0" dirty="0" smtClean="0">
                <a:solidFill>
                  <a:schemeClr val="tx1"/>
                </a:solidFill>
                <a:latin typeface="Arial" pitchFamily="34" charset="0"/>
                <a:ea typeface="+mn-ea"/>
                <a:cs typeface="Arial" pitchFamily="34" charset="0"/>
              </a:rPr>
              <a:t> adolescent booster should be offered to those aged 13-14 years as part of the school leave booster.  Any </a:t>
            </a:r>
            <a:r>
              <a:rPr lang="en-GB" sz="1200" kern="1200" baseline="0" dirty="0" err="1" smtClean="0">
                <a:solidFill>
                  <a:schemeClr val="tx1"/>
                </a:solidFill>
                <a:latin typeface="Arial" pitchFamily="34" charset="0"/>
                <a:ea typeface="+mn-ea"/>
                <a:cs typeface="Arial" pitchFamily="34" charset="0"/>
              </a:rPr>
              <a:t>MenC</a:t>
            </a:r>
            <a:r>
              <a:rPr lang="en-GB" sz="1200" kern="1200" baseline="0" dirty="0" smtClean="0">
                <a:solidFill>
                  <a:schemeClr val="tx1"/>
                </a:solidFill>
                <a:latin typeface="Arial" pitchFamily="34" charset="0"/>
                <a:ea typeface="+mn-ea"/>
                <a:cs typeface="Arial" pitchFamily="34" charset="0"/>
              </a:rPr>
              <a:t> conjugate vaccine can be used. </a:t>
            </a:r>
            <a:endParaRPr lang="en-GB" sz="1200" kern="1200" dirty="0" smtClean="0">
              <a:solidFill>
                <a:schemeClr val="tx1"/>
              </a:solidFill>
              <a:latin typeface="Arial" pitchFamily="34" charset="0"/>
              <a:ea typeface="+mn-ea"/>
              <a:cs typeface="Arial" pitchFamily="34" charset="0"/>
            </a:endParaRPr>
          </a:p>
          <a:p>
            <a:endParaRPr lang="en-GB" sz="1200" kern="1200" dirty="0" smtClean="0">
              <a:solidFill>
                <a:schemeClr val="tx1"/>
              </a:solidFill>
              <a:latin typeface="Arial" pitchFamily="34" charset="0"/>
              <a:ea typeface="+mn-ea"/>
              <a:cs typeface="Arial" pitchFamily="34" charset="0"/>
            </a:endParaRPr>
          </a:p>
          <a:p>
            <a:endParaRPr lang="en-GB" sz="1200" kern="1200" dirty="0" smtClean="0">
              <a:solidFill>
                <a:schemeClr val="tx1"/>
              </a:solidFill>
              <a:latin typeface="Arial" pitchFamily="34" charset="0"/>
              <a:ea typeface="+mn-ea"/>
              <a:cs typeface="Arial" pitchFamily="34" charset="0"/>
            </a:endParaRPr>
          </a:p>
          <a:p>
            <a:r>
              <a:rPr lang="en-GB" sz="1200" b="1" kern="1200" dirty="0" smtClean="0">
                <a:solidFill>
                  <a:schemeClr val="tx1"/>
                </a:solidFill>
                <a:latin typeface="Arial" pitchFamily="34" charset="0"/>
                <a:ea typeface="+mn-ea"/>
                <a:cs typeface="Arial" pitchFamily="34" charset="0"/>
              </a:rPr>
              <a:t>The </a:t>
            </a:r>
            <a:r>
              <a:rPr lang="en-GB" sz="1200" b="1" kern="1200" dirty="0" err="1" smtClean="0">
                <a:solidFill>
                  <a:schemeClr val="tx1"/>
                </a:solidFill>
                <a:latin typeface="Arial" pitchFamily="34" charset="0"/>
                <a:ea typeface="+mn-ea"/>
                <a:cs typeface="Arial" pitchFamily="34" charset="0"/>
              </a:rPr>
              <a:t>freshers’</a:t>
            </a:r>
            <a:r>
              <a:rPr lang="en-GB" sz="1200" b="1" kern="1200" dirty="0" smtClean="0">
                <a:solidFill>
                  <a:schemeClr val="tx1"/>
                </a:solidFill>
                <a:latin typeface="Arial" pitchFamily="34" charset="0"/>
                <a:ea typeface="+mn-ea"/>
                <a:cs typeface="Arial" pitchFamily="34" charset="0"/>
              </a:rPr>
              <a:t> catch-up programme</a:t>
            </a:r>
            <a:endParaRPr lang="en-GB" sz="1200" kern="1200" dirty="0" smtClean="0">
              <a:solidFill>
                <a:schemeClr val="tx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Older adolescents who were too old to have</a:t>
            </a:r>
            <a:r>
              <a:rPr lang="en-GB" sz="1200" kern="1200" baseline="0" dirty="0" smtClean="0">
                <a:solidFill>
                  <a:schemeClr val="tx1"/>
                </a:solidFill>
                <a:latin typeface="Arial" pitchFamily="34" charset="0"/>
                <a:ea typeface="+mn-ea"/>
                <a:cs typeface="Arial" pitchFamily="34" charset="0"/>
              </a:rPr>
              <a:t> received </a:t>
            </a:r>
            <a:r>
              <a:rPr lang="en-GB" sz="1200" kern="1200" dirty="0" smtClean="0">
                <a:solidFill>
                  <a:schemeClr val="tx1"/>
                </a:solidFill>
                <a:latin typeface="Arial" pitchFamily="34" charset="0"/>
                <a:ea typeface="+mn-ea"/>
                <a:cs typeface="Arial" pitchFamily="34" charset="0"/>
              </a:rPr>
              <a:t>a </a:t>
            </a:r>
            <a:r>
              <a:rPr lang="en-GB" sz="1200" kern="1200" dirty="0" err="1" smtClean="0">
                <a:solidFill>
                  <a:schemeClr val="tx1"/>
                </a:solidFill>
                <a:latin typeface="Arial" pitchFamily="34" charset="0"/>
                <a:ea typeface="+mn-ea"/>
                <a:cs typeface="Arial" pitchFamily="34" charset="0"/>
              </a:rPr>
              <a:t>MenC</a:t>
            </a:r>
            <a:r>
              <a:rPr lang="en-GB" sz="1200" kern="1200" dirty="0" smtClean="0">
                <a:solidFill>
                  <a:schemeClr val="tx1"/>
                </a:solidFill>
                <a:latin typeface="Arial" pitchFamily="34" charset="0"/>
                <a:ea typeface="+mn-ea"/>
                <a:cs typeface="Arial" pitchFamily="34" charset="0"/>
              </a:rPr>
              <a:t> dose in year 10/11 and may only have received a single dose of MenC vaccine at a young age (under</a:t>
            </a:r>
            <a:r>
              <a:rPr lang="en-GB" sz="1200" kern="1200" baseline="0" dirty="0" smtClean="0">
                <a:solidFill>
                  <a:schemeClr val="tx1"/>
                </a:solidFill>
                <a:latin typeface="Arial" pitchFamily="34" charset="0"/>
                <a:ea typeface="+mn-ea"/>
                <a:cs typeface="Arial" pitchFamily="34" charset="0"/>
              </a:rPr>
              <a:t> the age of 10)</a:t>
            </a:r>
            <a:r>
              <a:rPr lang="en-GB" sz="1200" kern="1200" dirty="0" smtClean="0">
                <a:solidFill>
                  <a:schemeClr val="tx1"/>
                </a:solidFill>
                <a:latin typeface="Arial" pitchFamily="34" charset="0"/>
                <a:ea typeface="+mn-ea"/>
                <a:cs typeface="Arial" pitchFamily="34" charset="0"/>
              </a:rPr>
              <a:t> are at a higher risk of contracting meningitis C when they first go to  university. </a:t>
            </a:r>
            <a:r>
              <a:rPr lang="en-GB" sz="1200" kern="1200" baseline="0" dirty="0" smtClean="0">
                <a:solidFill>
                  <a:schemeClr val="tx1"/>
                </a:solidFill>
                <a:latin typeface="Arial" pitchFamily="34" charset="0"/>
                <a:ea typeface="+mn-ea"/>
                <a:cs typeface="Arial" pitchFamily="34" charset="0"/>
              </a:rPr>
              <a:t> Commencing on the 1</a:t>
            </a:r>
            <a:r>
              <a:rPr lang="en-GB" sz="1200" kern="1200" dirty="0" smtClean="0">
                <a:solidFill>
                  <a:schemeClr val="tx1"/>
                </a:solidFill>
                <a:latin typeface="Arial" pitchFamily="34" charset="0"/>
                <a:ea typeface="+mn-ea"/>
                <a:cs typeface="Arial" pitchFamily="34" charset="0"/>
              </a:rPr>
              <a:t> August</a:t>
            </a:r>
            <a:r>
              <a:rPr lang="en-GB" sz="1200" kern="1200" baseline="0" dirty="0" smtClean="0">
                <a:solidFill>
                  <a:schemeClr val="tx1"/>
                </a:solidFill>
                <a:latin typeface="Arial" pitchFamily="34" charset="0"/>
                <a:ea typeface="+mn-ea"/>
                <a:cs typeface="Arial" pitchFamily="34" charset="0"/>
              </a:rPr>
              <a:t> </a:t>
            </a:r>
            <a:r>
              <a:rPr lang="en-GB" sz="1200" u="none" kern="1200" baseline="0" dirty="0" smtClean="0">
                <a:solidFill>
                  <a:schemeClr val="tx1"/>
                </a:solidFill>
                <a:latin typeface="Arial" pitchFamily="34" charset="0"/>
                <a:ea typeface="+mn-ea"/>
                <a:cs typeface="Arial" pitchFamily="34" charset="0"/>
              </a:rPr>
              <a:t>2014, </a:t>
            </a:r>
            <a:r>
              <a:rPr lang="en-GB" sz="1200" kern="1200" baseline="0" dirty="0" smtClean="0">
                <a:solidFill>
                  <a:schemeClr val="tx1"/>
                </a:solidFill>
                <a:latin typeface="Arial" pitchFamily="34" charset="0"/>
                <a:ea typeface="+mn-ea"/>
                <a:cs typeface="Arial" pitchFamily="34" charset="0"/>
              </a:rPr>
              <a:t>t</a:t>
            </a:r>
            <a:r>
              <a:rPr lang="en-GB" sz="1200" kern="1200" dirty="0" smtClean="0">
                <a:solidFill>
                  <a:schemeClr val="tx1"/>
                </a:solidFill>
                <a:latin typeface="Arial" pitchFamily="34" charset="0"/>
                <a:ea typeface="+mn-ea"/>
                <a:cs typeface="Arial" pitchFamily="34" charset="0"/>
              </a:rPr>
              <a:t>here will be a time limited catch up campaign to offer vaccine to </a:t>
            </a:r>
            <a:r>
              <a:rPr lang="en-GB" sz="1200" kern="1200" dirty="0" err="1" smtClean="0">
                <a:solidFill>
                  <a:schemeClr val="tx1"/>
                </a:solidFill>
                <a:latin typeface="Arial" pitchFamily="34" charset="0"/>
                <a:ea typeface="+mn-ea"/>
                <a:cs typeface="Arial" pitchFamily="34" charset="0"/>
              </a:rPr>
              <a:t>freshers</a:t>
            </a:r>
            <a:r>
              <a:rPr lang="en-GB" sz="1200" kern="1200" dirty="0" smtClean="0">
                <a:solidFill>
                  <a:schemeClr val="tx1"/>
                </a:solidFill>
                <a:latin typeface="Arial" pitchFamily="34" charset="0"/>
                <a:ea typeface="+mn-ea"/>
                <a:cs typeface="Arial" pitchFamily="34" charset="0"/>
              </a:rPr>
              <a:t>. The term</a:t>
            </a:r>
            <a:r>
              <a:rPr lang="en-GB" sz="1200" kern="1200" baseline="0" dirty="0" smtClean="0">
                <a:solidFill>
                  <a:schemeClr val="tx1"/>
                </a:solidFill>
                <a:latin typeface="Arial" pitchFamily="34" charset="0"/>
                <a:ea typeface="+mn-ea"/>
                <a:cs typeface="Arial" pitchFamily="34" charset="0"/>
              </a:rPr>
              <a:t> </a:t>
            </a:r>
            <a:r>
              <a:rPr lang="en-GB" sz="1200" b="1" kern="1200" baseline="0" dirty="0" smtClean="0">
                <a:solidFill>
                  <a:schemeClr val="tx1"/>
                </a:solidFill>
                <a:latin typeface="Arial" pitchFamily="34" charset="0"/>
                <a:ea typeface="+mn-ea"/>
                <a:cs typeface="Arial" pitchFamily="34" charset="0"/>
              </a:rPr>
              <a:t>fresher  </a:t>
            </a:r>
            <a:r>
              <a:rPr lang="en-GB" sz="1200" b="0" kern="1200" baseline="0" dirty="0" smtClean="0">
                <a:solidFill>
                  <a:schemeClr val="tx1"/>
                </a:solidFill>
                <a:latin typeface="Arial" pitchFamily="34" charset="0"/>
                <a:ea typeface="+mn-ea"/>
                <a:cs typeface="Arial" pitchFamily="34" charset="0"/>
              </a:rPr>
              <a:t>is </a:t>
            </a:r>
            <a:r>
              <a:rPr lang="en-GB" sz="1200" kern="1200" baseline="0" dirty="0" smtClean="0">
                <a:solidFill>
                  <a:schemeClr val="tx1"/>
                </a:solidFill>
                <a:latin typeface="Arial" pitchFamily="34" charset="0"/>
                <a:ea typeface="+mn-ea"/>
                <a:cs typeface="Arial" pitchFamily="34" charset="0"/>
              </a:rPr>
              <a:t>defined as those aged between 17 and under 25 years of age who are entering university for the first time and have not previously received a dose of </a:t>
            </a:r>
            <a:r>
              <a:rPr lang="en-GB" sz="1200" kern="1200" baseline="0" dirty="0" err="1" smtClean="0">
                <a:solidFill>
                  <a:schemeClr val="tx1"/>
                </a:solidFill>
                <a:latin typeface="Arial" pitchFamily="34" charset="0"/>
                <a:ea typeface="+mn-ea"/>
                <a:cs typeface="Arial" pitchFamily="34" charset="0"/>
              </a:rPr>
              <a:t>MenC</a:t>
            </a:r>
            <a:r>
              <a:rPr lang="en-GB" sz="1200" kern="1200" baseline="0" dirty="0" smtClean="0">
                <a:solidFill>
                  <a:schemeClr val="tx1"/>
                </a:solidFill>
                <a:latin typeface="Arial" pitchFamily="34" charset="0"/>
                <a:ea typeface="+mn-ea"/>
                <a:cs typeface="Arial" pitchFamily="34" charset="0"/>
              </a:rPr>
              <a:t> conjugate vaccine over the age of 10 years.  </a:t>
            </a:r>
            <a:r>
              <a:rPr lang="en-GB" sz="1200" kern="1200" dirty="0" smtClean="0">
                <a:solidFill>
                  <a:schemeClr val="tx1"/>
                </a:solidFill>
                <a:effectLst/>
                <a:latin typeface="+mn-lt"/>
                <a:ea typeface="ヒラギノ角ゴ Pro W3" pitchFamily="84" charset="-128"/>
                <a:cs typeface="ヒラギノ角ゴ Pro W3" pitchFamily="84" charset="-128"/>
              </a:rPr>
              <a:t>For simplicity, if a prospective students immunisation history cannot be confirmed before attending university, it is acceptable to offer a dose of </a:t>
            </a:r>
            <a:r>
              <a:rPr lang="en-GB" sz="1200" kern="1200" dirty="0" err="1" smtClean="0">
                <a:solidFill>
                  <a:schemeClr val="tx1"/>
                </a:solidFill>
                <a:effectLst/>
                <a:latin typeface="+mn-lt"/>
                <a:ea typeface="ヒラギノ角ゴ Pro W3" pitchFamily="84" charset="-128"/>
                <a:cs typeface="ヒラギノ角ゴ Pro W3" pitchFamily="84" charset="-128"/>
              </a:rPr>
              <a:t>MenC</a:t>
            </a:r>
            <a:r>
              <a:rPr lang="en-GB" sz="1200" kern="1200" dirty="0" smtClean="0">
                <a:solidFill>
                  <a:schemeClr val="tx1"/>
                </a:solidFill>
                <a:effectLst/>
                <a:latin typeface="+mn-lt"/>
                <a:ea typeface="ヒラギノ角ゴ Pro W3" pitchFamily="84" charset="-128"/>
                <a:cs typeface="ヒラギノ角ゴ Pro W3" pitchFamily="84" charset="-128"/>
              </a:rPr>
              <a:t> conjugate vaccine. Ideally the dose should be administered at </a:t>
            </a:r>
            <a:r>
              <a:rPr lang="en-GB" sz="1200" b="1" kern="1200" dirty="0" smtClean="0">
                <a:solidFill>
                  <a:schemeClr val="tx1"/>
                </a:solidFill>
                <a:effectLst/>
                <a:latin typeface="+mn-lt"/>
                <a:ea typeface="ヒラギノ角ゴ Pro W3" pitchFamily="84" charset="-128"/>
                <a:cs typeface="ヒラギノ角ゴ Pro W3" pitchFamily="84" charset="-128"/>
              </a:rPr>
              <a:t>least</a:t>
            </a:r>
            <a:r>
              <a:rPr lang="en-GB" sz="1200" kern="1200" dirty="0" smtClean="0">
                <a:solidFill>
                  <a:schemeClr val="tx1"/>
                </a:solidFill>
                <a:effectLst/>
                <a:latin typeface="+mn-lt"/>
                <a:ea typeface="ヒラギノ角ゴ Pro W3" pitchFamily="84" charset="-128"/>
                <a:cs typeface="ヒラギノ角ゴ Pro W3" pitchFamily="84" charset="-128"/>
              </a:rPr>
              <a:t> two weeks before attending university to ensure timely protection. Students entering university for the first time, irrespective of age, who have never received a dose of </a:t>
            </a:r>
            <a:r>
              <a:rPr lang="en-GB" sz="1200" kern="1200" dirty="0" err="1" smtClean="0">
                <a:solidFill>
                  <a:schemeClr val="tx1"/>
                </a:solidFill>
                <a:effectLst/>
                <a:latin typeface="+mn-lt"/>
                <a:ea typeface="ヒラギノ角ゴ Pro W3" pitchFamily="84" charset="-128"/>
                <a:cs typeface="ヒラギノ角ゴ Pro W3" pitchFamily="84" charset="-128"/>
              </a:rPr>
              <a:t>MenC</a:t>
            </a:r>
            <a:r>
              <a:rPr lang="en-GB" sz="1200" kern="1200" dirty="0" smtClean="0">
                <a:solidFill>
                  <a:schemeClr val="tx1"/>
                </a:solidFill>
                <a:effectLst/>
                <a:latin typeface="+mn-lt"/>
                <a:ea typeface="ヒラギノ角ゴ Pro W3" pitchFamily="84" charset="-128"/>
                <a:cs typeface="ヒラギノ角ゴ Pro W3" pitchFamily="84" charset="-128"/>
              </a:rPr>
              <a:t> conjugate vaccine are also eligible to receive the vaccine.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ヒラギノ角ゴ Pro W3" pitchFamily="84" charset="-128"/>
              <a:cs typeface="ヒラギノ角ゴ Pro W3" pitchFamily="8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ヒラギノ角ゴ Pro W3" pitchFamily="84"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itchFamily="34" charset="0"/>
              <a:cs typeface="Arial" pitchFamily="34" charset="0"/>
            </a:endParaRPr>
          </a:p>
          <a:p>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If unsure of previous immunisation status follow guidelines set</a:t>
            </a:r>
            <a:r>
              <a:rPr lang="en-GB" sz="1200" kern="1200" baseline="0" dirty="0" smtClean="0">
                <a:solidFill>
                  <a:schemeClr val="tx1"/>
                </a:solidFill>
                <a:latin typeface="Arial" pitchFamily="34" charset="0"/>
                <a:ea typeface="+mn-ea"/>
                <a:cs typeface="Arial" pitchFamily="34" charset="0"/>
              </a:rPr>
              <a:t> out in </a:t>
            </a:r>
            <a:r>
              <a:rPr lang="en-GB" sz="1200" i="1" kern="1200" baseline="0" dirty="0" smtClean="0">
                <a:solidFill>
                  <a:schemeClr val="tx1"/>
                </a:solidFill>
                <a:latin typeface="Arial" pitchFamily="34" charset="0"/>
                <a:ea typeface="+mn-ea"/>
                <a:cs typeface="Arial" pitchFamily="34" charset="0"/>
              </a:rPr>
              <a:t>Vaccination of individuals with uncertain or incomplete immunisation status </a:t>
            </a:r>
            <a:r>
              <a:rPr lang="en-GB" sz="1200" kern="1200" baseline="0" dirty="0" smtClean="0">
                <a:solidFill>
                  <a:schemeClr val="tx1"/>
                </a:solidFill>
                <a:latin typeface="Arial" pitchFamily="34" charset="0"/>
                <a:ea typeface="+mn-ea"/>
                <a:cs typeface="Arial" pitchFamily="34" charset="0"/>
              </a:rPr>
              <a:t> available from </a:t>
            </a:r>
            <a:r>
              <a:rPr lang="en-GB" sz="1200" u="sng" kern="1200" dirty="0" smtClean="0">
                <a:solidFill>
                  <a:schemeClr val="tx1"/>
                </a:solidFill>
                <a:latin typeface="Arial" pitchFamily="34" charset="0"/>
                <a:ea typeface="+mn-ea"/>
                <a:cs typeface="Arial" pitchFamily="34" charset="0"/>
                <a:hlinkClick r:id="rId3"/>
              </a:rPr>
              <a:t>http://www.hpa.org.uk/Topics/InfectiousDiseases/InfectionsAZ/VaccinationImmunisation/Guidelines/</a:t>
            </a:r>
            <a:r>
              <a:rPr lang="en-GB" sz="1200" u="none" kern="1200" baseline="30000" dirty="0" smtClean="0">
                <a:solidFill>
                  <a:schemeClr val="tx1"/>
                </a:solidFill>
                <a:latin typeface="Arial" pitchFamily="34" charset="0"/>
                <a:ea typeface="+mn-ea"/>
                <a:cs typeface="Arial" pitchFamily="34" charset="0"/>
              </a:rPr>
              <a:t>21</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16</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pitchFamily="34" charset="0"/>
                <a:ea typeface="+mn-ea"/>
                <a:cs typeface="Arial" pitchFamily="34" charset="0"/>
              </a:rPr>
              <a:t>In view of this the JCVI have advised that an adolescent dose of serogroup C meningococcal conjugate vaccine (MenC) be introduced and a dose of MenC vaccine in infants be removed.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Following a study that showed a single priming dose in infancy at three months of age with either </a:t>
            </a:r>
            <a:r>
              <a:rPr lang="en-GB" sz="1200" b="1" baseline="0" dirty="0" err="1" smtClean="0">
                <a:latin typeface="Arial" pitchFamily="34" charset="0"/>
                <a:cs typeface="Arial" pitchFamily="34" charset="0"/>
              </a:rPr>
              <a:t>NeisVac</a:t>
            </a:r>
            <a:r>
              <a:rPr lang="en-GB" sz="1200" b="1" baseline="0" dirty="0" smtClean="0">
                <a:latin typeface="Arial" pitchFamily="34" charset="0"/>
                <a:cs typeface="Arial" pitchFamily="34" charset="0"/>
              </a:rPr>
              <a:t>-C (Baxter) or </a:t>
            </a:r>
            <a:r>
              <a:rPr lang="en-GB" sz="1200" b="1" baseline="0" dirty="0" err="1" smtClean="0">
                <a:latin typeface="Arial" pitchFamily="34" charset="0"/>
                <a:cs typeface="Arial" pitchFamily="34" charset="0"/>
              </a:rPr>
              <a:t>Menjugate</a:t>
            </a:r>
            <a:r>
              <a:rPr lang="en-GB" sz="1200" b="1" baseline="0" dirty="0" smtClean="0">
                <a:latin typeface="Arial" pitchFamily="34" charset="0"/>
                <a:cs typeface="Arial" pitchFamily="34" charset="0"/>
              </a:rPr>
              <a:t> Kit (Novartis</a:t>
            </a:r>
            <a:r>
              <a:rPr lang="en-GB" sz="1200" baseline="0" dirty="0" smtClean="0">
                <a:latin typeface="Arial" pitchFamily="34" charset="0"/>
                <a:cs typeface="Arial" pitchFamily="34" charset="0"/>
              </a:rPr>
              <a:t>) </a:t>
            </a:r>
            <a:r>
              <a:rPr lang="en-GB" sz="1200" kern="1200" dirty="0" smtClean="0">
                <a:solidFill>
                  <a:schemeClr val="tx1"/>
                </a:solidFill>
                <a:latin typeface="Arial" pitchFamily="34" charset="0"/>
                <a:ea typeface="+mn-ea"/>
                <a:cs typeface="Arial" pitchFamily="34" charset="0"/>
              </a:rPr>
              <a:t>would be sufficient to prime infants against meningococcal serogroup C disease, and provide protection for the first year of life.</a:t>
            </a:r>
            <a:r>
              <a:rPr lang="en-GB" sz="1200" kern="1200" baseline="30000" dirty="0" smtClean="0">
                <a:solidFill>
                  <a:schemeClr val="tx1"/>
                </a:solidFill>
                <a:latin typeface="Arial" pitchFamily="34" charset="0"/>
                <a:ea typeface="+mn-ea"/>
                <a:cs typeface="Arial" pitchFamily="34" charset="0"/>
              </a:rPr>
              <a:t>22</a:t>
            </a:r>
            <a:r>
              <a:rPr lang="en-GB" sz="1200" kern="1200" dirty="0" smtClean="0">
                <a:solidFill>
                  <a:schemeClr val="tx1"/>
                </a:solidFill>
                <a:latin typeface="Arial" pitchFamily="34" charset="0"/>
                <a:ea typeface="+mn-ea"/>
                <a:cs typeface="Arial" pitchFamily="34" charset="0"/>
              </a:rPr>
              <a:t> JCVI has recommended that the second priming dose at 4 months of age be removed from the routine schedule.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Recently published studies show that vaccination against meningococcal serogroup C disease in early childhood provides a short-term protective immune response.</a:t>
            </a:r>
            <a:r>
              <a:rPr lang="en-GB" sz="1200" kern="1200" baseline="30000" dirty="0" smtClean="0">
                <a:solidFill>
                  <a:schemeClr val="tx1"/>
                </a:solidFill>
                <a:latin typeface="Arial" pitchFamily="34" charset="0"/>
                <a:ea typeface="+mn-ea"/>
                <a:cs typeface="Arial" pitchFamily="34" charset="0"/>
              </a:rPr>
              <a:t>23-25 </a:t>
            </a:r>
            <a:r>
              <a:rPr lang="en-GB" sz="1200" kern="1200" dirty="0" smtClean="0">
                <a:solidFill>
                  <a:schemeClr val="tx1"/>
                </a:solidFill>
                <a:latin typeface="Arial" pitchFamily="34" charset="0"/>
                <a:ea typeface="+mn-ea"/>
                <a:cs typeface="Arial" pitchFamily="34" charset="0"/>
              </a:rPr>
              <a:t>Vaccination later in childhood provides higher levels of antibody that persist for longer.</a:t>
            </a:r>
            <a:r>
              <a:rPr lang="en-GB" sz="1200" kern="1200" baseline="30000" dirty="0" smtClean="0">
                <a:solidFill>
                  <a:schemeClr val="tx1"/>
                </a:solidFill>
                <a:latin typeface="Arial" pitchFamily="34" charset="0"/>
                <a:ea typeface="+mn-ea"/>
                <a:cs typeface="Arial" pitchFamily="34" charset="0"/>
              </a:rPr>
              <a:t>26</a:t>
            </a:r>
            <a:r>
              <a:rPr lang="en-GB" sz="1200" kern="1200" dirty="0" smtClean="0">
                <a:solidFill>
                  <a:schemeClr val="tx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ヒラギノ角ゴ Pro W3" pitchFamily="84" charset="-128"/>
                <a:cs typeface="Arial" pitchFamily="34" charset="0"/>
              </a:rPr>
              <a:t>*The term</a:t>
            </a:r>
            <a:r>
              <a:rPr lang="en-GB" sz="1200" kern="1200" baseline="0" dirty="0" smtClean="0">
                <a:solidFill>
                  <a:schemeClr val="tx1"/>
                </a:solidFill>
                <a:latin typeface="Arial" pitchFamily="34" charset="0"/>
                <a:ea typeface="ヒラギノ角ゴ Pro W3" pitchFamily="84" charset="-128"/>
                <a:cs typeface="Arial" pitchFamily="34" charset="0"/>
              </a:rPr>
              <a:t> </a:t>
            </a:r>
            <a:r>
              <a:rPr lang="en-GB" sz="1200" b="1" kern="1200" baseline="0" dirty="0" smtClean="0">
                <a:solidFill>
                  <a:schemeClr val="tx1"/>
                </a:solidFill>
                <a:latin typeface="Arial" pitchFamily="34" charset="0"/>
                <a:ea typeface="ヒラギノ角ゴ Pro W3" pitchFamily="84" charset="-128"/>
                <a:cs typeface="Arial" pitchFamily="34" charset="0"/>
              </a:rPr>
              <a:t>fresher  </a:t>
            </a:r>
            <a:r>
              <a:rPr lang="en-GB" sz="1200" b="0" kern="1200" baseline="0" dirty="0" smtClean="0">
                <a:solidFill>
                  <a:schemeClr val="tx1"/>
                </a:solidFill>
                <a:latin typeface="Arial" pitchFamily="34" charset="0"/>
                <a:ea typeface="ヒラギノ角ゴ Pro W3" pitchFamily="84" charset="-128"/>
                <a:cs typeface="Arial" pitchFamily="34" charset="0"/>
              </a:rPr>
              <a:t>is </a:t>
            </a:r>
            <a:r>
              <a:rPr lang="en-GB" sz="1200" kern="1200" baseline="0" dirty="0" smtClean="0">
                <a:solidFill>
                  <a:schemeClr val="tx1"/>
                </a:solidFill>
                <a:latin typeface="Arial" pitchFamily="34" charset="0"/>
                <a:ea typeface="ヒラギノ角ゴ Pro W3" pitchFamily="84" charset="-128"/>
                <a:cs typeface="Arial" pitchFamily="34" charset="0"/>
              </a:rPr>
              <a:t>defined as those aged between 17 and under 25 years of age who are entering university for the first time and have not previously received a dose of </a:t>
            </a:r>
            <a:r>
              <a:rPr lang="en-GB" sz="1200" kern="1200" baseline="0" dirty="0" err="1" smtClean="0">
                <a:solidFill>
                  <a:schemeClr val="tx1"/>
                </a:solidFill>
                <a:latin typeface="Arial" pitchFamily="34" charset="0"/>
                <a:ea typeface="ヒラギノ角ゴ Pro W3" pitchFamily="84" charset="-128"/>
                <a:cs typeface="Arial" pitchFamily="34" charset="0"/>
              </a:rPr>
              <a:t>MenC</a:t>
            </a:r>
            <a:r>
              <a:rPr lang="en-GB" sz="1200" kern="1200" baseline="0" dirty="0" smtClean="0">
                <a:solidFill>
                  <a:schemeClr val="tx1"/>
                </a:solidFill>
                <a:latin typeface="Arial" pitchFamily="34" charset="0"/>
                <a:ea typeface="ヒラギノ角ゴ Pro W3" pitchFamily="84" charset="-128"/>
                <a:cs typeface="Arial" pitchFamily="34" charset="0"/>
              </a:rPr>
              <a:t> conjugate vaccine over the age of 10 years.  </a:t>
            </a:r>
            <a:r>
              <a:rPr lang="en-GB" sz="1200" kern="1200" dirty="0" smtClean="0">
                <a:solidFill>
                  <a:schemeClr val="tx1"/>
                </a:solidFill>
                <a:effectLst/>
                <a:latin typeface="+mn-lt"/>
                <a:ea typeface="ヒラギノ角ゴ Pro W3" pitchFamily="84" charset="-128"/>
                <a:cs typeface="ヒラギノ角ゴ Pro W3" pitchFamily="84" charset="-128"/>
              </a:rPr>
              <a:t>For simplicity, if a prospective students immunisation history cannot be confirmed before attending university, it is acceptable to offer a dose of </a:t>
            </a:r>
            <a:r>
              <a:rPr lang="en-GB" sz="1200" kern="1200" dirty="0" err="1" smtClean="0">
                <a:solidFill>
                  <a:schemeClr val="tx1"/>
                </a:solidFill>
                <a:effectLst/>
                <a:latin typeface="+mn-lt"/>
                <a:ea typeface="ヒラギノ角ゴ Pro W3" pitchFamily="84" charset="-128"/>
                <a:cs typeface="ヒラギノ角ゴ Pro W3" pitchFamily="84" charset="-128"/>
              </a:rPr>
              <a:t>MenC</a:t>
            </a:r>
            <a:r>
              <a:rPr lang="en-GB" sz="1200" kern="1200" dirty="0" smtClean="0">
                <a:solidFill>
                  <a:schemeClr val="tx1"/>
                </a:solidFill>
                <a:effectLst/>
                <a:latin typeface="+mn-lt"/>
                <a:ea typeface="ヒラギノ角ゴ Pro W3" pitchFamily="84" charset="-128"/>
                <a:cs typeface="ヒラギノ角ゴ Pro W3" pitchFamily="84" charset="-128"/>
              </a:rPr>
              <a:t> conjugate vaccine. Ideally the dose should be administered at </a:t>
            </a:r>
            <a:r>
              <a:rPr lang="en-GB" sz="1200" b="1" kern="1200" dirty="0" smtClean="0">
                <a:solidFill>
                  <a:schemeClr val="tx1"/>
                </a:solidFill>
                <a:effectLst/>
                <a:latin typeface="+mn-lt"/>
                <a:ea typeface="ヒラギノ角ゴ Pro W3" pitchFamily="84" charset="-128"/>
                <a:cs typeface="ヒラギノ角ゴ Pro W3" pitchFamily="84" charset="-128"/>
              </a:rPr>
              <a:t>least</a:t>
            </a:r>
            <a:r>
              <a:rPr lang="en-GB" sz="1200" kern="1200" dirty="0" smtClean="0">
                <a:solidFill>
                  <a:schemeClr val="tx1"/>
                </a:solidFill>
                <a:effectLst/>
                <a:latin typeface="+mn-lt"/>
                <a:ea typeface="ヒラギノ角ゴ Pro W3" pitchFamily="84" charset="-128"/>
                <a:cs typeface="ヒラギノ角ゴ Pro W3" pitchFamily="84" charset="-128"/>
              </a:rPr>
              <a:t> two weeks before attending university to ensure timely protection. Students entering university for the first time, irrespective of age, who have never received a dose of </a:t>
            </a:r>
            <a:r>
              <a:rPr lang="en-GB" sz="1200" kern="1200" dirty="0" err="1" smtClean="0">
                <a:solidFill>
                  <a:schemeClr val="tx1"/>
                </a:solidFill>
                <a:effectLst/>
                <a:latin typeface="+mn-lt"/>
                <a:ea typeface="ヒラギノ角ゴ Pro W3" pitchFamily="84" charset="-128"/>
                <a:cs typeface="ヒラギノ角ゴ Pro W3" pitchFamily="84" charset="-128"/>
              </a:rPr>
              <a:t>MenC</a:t>
            </a:r>
            <a:r>
              <a:rPr lang="en-GB" sz="1200" kern="1200" dirty="0" smtClean="0">
                <a:solidFill>
                  <a:schemeClr val="tx1"/>
                </a:solidFill>
                <a:effectLst/>
                <a:latin typeface="+mn-lt"/>
                <a:ea typeface="ヒラギノ角ゴ Pro W3" pitchFamily="84" charset="-128"/>
                <a:cs typeface="ヒラギノ角ゴ Pro W3" pitchFamily="84" charset="-128"/>
              </a:rPr>
              <a:t> conjugate vaccine are also eligible to receive the </a:t>
            </a:r>
            <a:r>
              <a:rPr lang="en-GB" sz="1200" kern="1200" dirty="0" err="1" smtClean="0">
                <a:solidFill>
                  <a:schemeClr val="tx1"/>
                </a:solidFill>
                <a:effectLst/>
                <a:latin typeface="+mn-lt"/>
                <a:ea typeface="ヒラギノ角ゴ Pro W3" pitchFamily="84" charset="-128"/>
                <a:cs typeface="ヒラギノ角ゴ Pro W3" pitchFamily="84" charset="-128"/>
              </a:rPr>
              <a:t>MenC</a:t>
            </a:r>
            <a:r>
              <a:rPr lang="en-GB" sz="1200" kern="1200" dirty="0" smtClean="0">
                <a:solidFill>
                  <a:schemeClr val="tx1"/>
                </a:solidFill>
                <a:effectLst/>
                <a:latin typeface="+mn-lt"/>
                <a:ea typeface="ヒラギノ角ゴ Pro W3" pitchFamily="84" charset="-128"/>
                <a:cs typeface="ヒラギノ角ゴ Pro W3" pitchFamily="84" charset="-128"/>
              </a:rPr>
              <a:t> conjugate vaccines.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ヒラギノ角ゴ Pro W3" pitchFamily="8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New</a:t>
            </a:r>
            <a:r>
              <a:rPr lang="en-GB" sz="1200" kern="1200" baseline="0" dirty="0" smtClean="0">
                <a:solidFill>
                  <a:schemeClr val="tx1"/>
                </a:solidFill>
                <a:latin typeface="Arial" pitchFamily="34" charset="0"/>
                <a:ea typeface="+mn-ea"/>
                <a:cs typeface="Arial" pitchFamily="34" charset="0"/>
              </a:rPr>
              <a:t> starters to university (</a:t>
            </a:r>
            <a:r>
              <a:rPr lang="en-GB" sz="1200" kern="1200" baseline="0" dirty="0" err="1" smtClean="0">
                <a:solidFill>
                  <a:schemeClr val="tx1"/>
                </a:solidFill>
                <a:latin typeface="Arial" pitchFamily="34" charset="0"/>
                <a:ea typeface="+mn-ea"/>
                <a:cs typeface="Arial" pitchFamily="34" charset="0"/>
              </a:rPr>
              <a:t>freshers</a:t>
            </a:r>
            <a:r>
              <a:rPr lang="en-GB" sz="1200" kern="1200" baseline="0" dirty="0" smtClean="0">
                <a:solidFill>
                  <a:schemeClr val="tx1"/>
                </a:solidFill>
                <a:latin typeface="Arial" pitchFamily="34" charset="0"/>
                <a:ea typeface="+mn-ea"/>
                <a:cs typeface="Arial" pitchFamily="34" charset="0"/>
              </a:rPr>
              <a:t>) who live in halls of residence have elevated risk of meningococcal disease compared to other college students.</a:t>
            </a:r>
            <a:r>
              <a:rPr lang="en-GB" sz="1200" kern="1200" baseline="30000" dirty="0" smtClean="0">
                <a:solidFill>
                  <a:schemeClr val="tx1"/>
                </a:solidFill>
                <a:latin typeface="Arial" pitchFamily="34" charset="0"/>
                <a:ea typeface="+mn-ea"/>
                <a:cs typeface="Arial" pitchFamily="34" charset="0"/>
              </a:rPr>
              <a:t>16,17</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17</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Arial" pitchFamily="34" charset="0"/>
                <a:ea typeface="+mn-ea"/>
                <a:cs typeface="Arial" pitchFamily="34" charset="0"/>
              </a:rPr>
              <a:t>From 1 June 2013, Infants were no longer called for </a:t>
            </a:r>
            <a:r>
              <a:rPr lang="en-GB" sz="1200" kern="1200" baseline="0" dirty="0" err="1" smtClean="0">
                <a:solidFill>
                  <a:schemeClr val="tx1"/>
                </a:solidFill>
                <a:latin typeface="Arial" pitchFamily="34" charset="0"/>
                <a:ea typeface="+mn-ea"/>
                <a:cs typeface="Arial" pitchFamily="34" charset="0"/>
              </a:rPr>
              <a:t>MenC</a:t>
            </a:r>
            <a:r>
              <a:rPr lang="en-GB" sz="1200" kern="1200" baseline="0" dirty="0" smtClean="0">
                <a:solidFill>
                  <a:schemeClr val="tx1"/>
                </a:solidFill>
                <a:latin typeface="Arial" pitchFamily="34" charset="0"/>
                <a:ea typeface="+mn-ea"/>
                <a:cs typeface="Arial" pitchFamily="34" charset="0"/>
              </a:rPr>
              <a:t> vaccination at 4 months of age. Routine immunisations continue to be offered as per 2014 schedule. </a:t>
            </a:r>
          </a:p>
          <a:p>
            <a:endParaRPr lang="en-GB" sz="1200" kern="1200" baseline="0" dirty="0" smtClean="0">
              <a:solidFill>
                <a:schemeClr val="tx1"/>
              </a:solidFill>
              <a:latin typeface="Verdana"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Verdana" pitchFamily="34" charset="0"/>
                <a:ea typeface="+mn-ea"/>
                <a:cs typeface="+mn-cs"/>
              </a:rPr>
              <a:t>Further information on current UK routine schedule for childhood immunisation is available from the </a:t>
            </a:r>
            <a:r>
              <a:rPr lang="en-GB" sz="1200" i="1" kern="1200" baseline="0" dirty="0" smtClean="0">
                <a:solidFill>
                  <a:schemeClr val="tx1"/>
                </a:solidFill>
                <a:latin typeface="Verdana" pitchFamily="34" charset="0"/>
                <a:ea typeface="+mn-ea"/>
                <a:cs typeface="+mn-cs"/>
              </a:rPr>
              <a:t>Green Book, </a:t>
            </a:r>
            <a:r>
              <a:rPr lang="en-GB" sz="1200" i="0" kern="1200" baseline="0" dirty="0" smtClean="0">
                <a:solidFill>
                  <a:schemeClr val="tx1"/>
                </a:solidFill>
                <a:latin typeface="Verdana" pitchFamily="34" charset="0"/>
                <a:ea typeface="+mn-ea"/>
                <a:cs typeface="+mn-cs"/>
              </a:rPr>
              <a:t>ch</a:t>
            </a:r>
            <a:r>
              <a:rPr lang="en-GB" sz="1200" kern="1200" baseline="0" dirty="0" smtClean="0">
                <a:solidFill>
                  <a:schemeClr val="tx1"/>
                </a:solidFill>
                <a:latin typeface="Verdana" pitchFamily="34" charset="0"/>
                <a:ea typeface="+mn-ea"/>
                <a:cs typeface="+mn-cs"/>
              </a:rPr>
              <a:t>apter 11, The UK Immunisation Programme at </a:t>
            </a:r>
            <a:r>
              <a:rPr lang="en-GB" sz="1200" u="sng" kern="1200" dirty="0" smtClean="0">
                <a:solidFill>
                  <a:schemeClr val="tx1"/>
                </a:solidFill>
                <a:latin typeface="+mn-lt"/>
                <a:ea typeface="+mn-ea"/>
                <a:cs typeface="+mn-cs"/>
                <a:hlinkClick r:id="rId3"/>
              </a:rPr>
              <a:t>http://immunisation.dh.gov.uk/green-book-chapters/chapter-11/</a:t>
            </a:r>
            <a:r>
              <a:rPr lang="en-GB" sz="1200" u="sng" kern="1200" dirty="0" smtClean="0">
                <a:solidFill>
                  <a:schemeClr val="tx1"/>
                </a:solidFill>
                <a:latin typeface="+mn-lt"/>
                <a:ea typeface="+mn-ea"/>
                <a:cs typeface="+mn-cs"/>
              </a:rPr>
              <a:t>  </a:t>
            </a:r>
            <a:r>
              <a:rPr lang="en-GB" sz="1200" u="none" kern="1200" baseline="30000" dirty="0" smtClean="0">
                <a:solidFill>
                  <a:schemeClr val="tx1"/>
                </a:solidFill>
                <a:latin typeface="+mn-lt"/>
                <a:ea typeface="+mn-ea"/>
                <a:cs typeface="+mn-cs"/>
              </a:rPr>
              <a:t>1</a:t>
            </a:r>
          </a:p>
          <a:p>
            <a:endParaRPr lang="en-GB" sz="1200" kern="1200" dirty="0" smtClean="0">
              <a:solidFill>
                <a:schemeClr val="tx1"/>
              </a:solidFill>
              <a:latin typeface="Verdana" pitchFamily="34" charset="0"/>
              <a:ea typeface="+mn-ea"/>
              <a:cs typeface="+mn-cs"/>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18</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pitchFamily="34" charset="0"/>
                <a:ea typeface="+mn-ea"/>
                <a:cs typeface="Arial" pitchFamily="34" charset="0"/>
              </a:rPr>
              <a:t>Vaccination later in childhood provides higher levels of antibody that persist for longer.</a:t>
            </a:r>
            <a:r>
              <a:rPr lang="en-GB" sz="1200" kern="1200" baseline="30000" dirty="0" smtClean="0">
                <a:solidFill>
                  <a:schemeClr val="tx1"/>
                </a:solidFill>
                <a:latin typeface="Arial" pitchFamily="34" charset="0"/>
                <a:ea typeface="+mn-ea"/>
                <a:cs typeface="Arial" pitchFamily="34" charset="0"/>
              </a:rPr>
              <a:t>26</a:t>
            </a:r>
            <a:r>
              <a:rPr lang="en-GB" sz="1200" kern="1200" dirty="0" smtClean="0">
                <a:solidFill>
                  <a:schemeClr val="tx1"/>
                </a:solidFill>
                <a:latin typeface="Arial" pitchFamily="34" charset="0"/>
                <a:ea typeface="+mn-ea"/>
                <a:cs typeface="Arial" pitchFamily="34" charset="0"/>
              </a:rPr>
              <a:t>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Should </a:t>
            </a:r>
            <a:r>
              <a:rPr lang="en-GB" sz="1200" kern="1200" baseline="0" dirty="0" smtClean="0">
                <a:solidFill>
                  <a:schemeClr val="tx1"/>
                </a:solidFill>
                <a:latin typeface="Arial" pitchFamily="34" charset="0"/>
                <a:ea typeface="+mn-ea"/>
                <a:cs typeface="Arial" pitchFamily="34" charset="0"/>
              </a:rPr>
              <a:t>be delivered alongside Td/IPV from 13-14 years, d</a:t>
            </a:r>
            <a:r>
              <a:rPr lang="en-GB" sz="1200" kern="1200" dirty="0" smtClean="0">
                <a:solidFill>
                  <a:schemeClr val="tx1"/>
                </a:solidFill>
                <a:latin typeface="Arial" pitchFamily="34" charset="0"/>
                <a:ea typeface="+mn-ea"/>
                <a:cs typeface="Arial" pitchFamily="34" charset="0"/>
              </a:rPr>
              <a:t>ependent</a:t>
            </a:r>
            <a:r>
              <a:rPr lang="en-GB" sz="1200" kern="1200" baseline="0" dirty="0" smtClean="0">
                <a:solidFill>
                  <a:schemeClr val="tx1"/>
                </a:solidFill>
                <a:latin typeface="Arial" pitchFamily="34" charset="0"/>
                <a:ea typeface="+mn-ea"/>
                <a:cs typeface="Arial" pitchFamily="34" charset="0"/>
              </a:rPr>
              <a:t> on local arrangements. Note </a:t>
            </a:r>
            <a:r>
              <a:rPr lang="en-GB" sz="1200" kern="1200" baseline="0" dirty="0" err="1" smtClean="0">
                <a:solidFill>
                  <a:schemeClr val="tx1"/>
                </a:solidFill>
                <a:latin typeface="Arial" pitchFamily="34" charset="0"/>
                <a:ea typeface="+mn-ea"/>
                <a:cs typeface="Arial" pitchFamily="34" charset="0"/>
              </a:rPr>
              <a:t>MenC</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can be given at the  same time as other vaccines such as HPV and MMR.</a:t>
            </a:r>
          </a:p>
          <a:p>
            <a:endParaRPr lang="en-GB" sz="120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19</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2363" y="768350"/>
            <a:ext cx="4572000" cy="3429000"/>
          </a:xfrm>
        </p:spPr>
      </p:sp>
      <p:sp>
        <p:nvSpPr>
          <p:cNvPr id="3" name="Notes Placeholder 2"/>
          <p:cNvSpPr>
            <a:spLocks noGrp="1"/>
          </p:cNvSpPr>
          <p:nvPr>
            <p:ph type="body" idx="1"/>
          </p:nvPr>
        </p:nvSpPr>
        <p:spPr/>
        <p:txBody>
          <a:bodyPr>
            <a:normAutofit/>
          </a:bodyPr>
          <a:lstStyle/>
          <a:p>
            <a:r>
              <a:rPr lang="en-GB" b="0" baseline="30000" dirty="0">
                <a:solidFill>
                  <a:srgbClr val="FFFF00"/>
                </a:solidFill>
                <a:latin typeface="Arial" pitchFamily="34" charset="0"/>
                <a:cs typeface="Arial" pitchFamily="34" charset="0"/>
              </a:rPr>
              <a:t> </a:t>
            </a:r>
            <a:r>
              <a:rPr lang="en-GB" b="0" baseline="0" dirty="0" smtClean="0">
                <a:solidFill>
                  <a:srgbClr val="FFFF00"/>
                </a:solidFill>
                <a:latin typeface="Arial" pitchFamily="34" charset="0"/>
                <a:cs typeface="Arial" pitchFamily="34" charset="0"/>
              </a:rPr>
              <a:t>JCVI is the Joint Committee on Vaccination and Immunisation and is an independent expert advisory committee. JCVI was established to advise the secretaries of state for health for England, Scotland, Wales and Northern Ireland on all matters relating to communicable disease control, relating to immunisation. </a:t>
            </a:r>
            <a:endParaRPr lang="en-GB" b="0" baseline="30000" dirty="0" smtClean="0">
              <a:solidFill>
                <a:srgbClr val="FFFF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a:t>
            </a:fld>
            <a:endParaRPr lang="en-GB">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aseline="0" dirty="0" smtClean="0">
                <a:latin typeface="Arial" pitchFamily="34" charset="0"/>
                <a:cs typeface="Arial" pitchFamily="34" charset="0"/>
              </a:rPr>
              <a:t>Information for students will be provided with the offer of university place via UCAS and students will be advised to attend their GP prior to starting university. </a:t>
            </a:r>
            <a:r>
              <a:rPr lang="en-GB" sz="1200" kern="1200" dirty="0" smtClean="0">
                <a:solidFill>
                  <a:schemeClr val="tx1"/>
                </a:solidFill>
                <a:latin typeface="Arial" pitchFamily="34" charset="0"/>
                <a:ea typeface="+mn-ea"/>
                <a:cs typeface="Arial" pitchFamily="34" charset="0"/>
              </a:rPr>
              <a:t>The increased risk has been found to be more pronounced in the first days or weeks</a:t>
            </a:r>
            <a:r>
              <a:rPr lang="en-GB" sz="1200" kern="1200" baseline="30000" dirty="0" smtClean="0">
                <a:solidFill>
                  <a:schemeClr val="tx1"/>
                </a:solidFill>
                <a:latin typeface="Arial" pitchFamily="34" charset="0"/>
                <a:ea typeface="+mn-ea"/>
                <a:cs typeface="Arial" pitchFamily="34" charset="0"/>
              </a:rPr>
              <a:t>27</a:t>
            </a:r>
            <a:r>
              <a:rPr lang="en-GB" sz="1200" kern="1200" dirty="0" smtClean="0">
                <a:solidFill>
                  <a:schemeClr val="tx1"/>
                </a:solidFill>
                <a:latin typeface="Arial" pitchFamily="34" charset="0"/>
                <a:ea typeface="+mn-ea"/>
                <a:cs typeface="Arial" pitchFamily="34" charset="0"/>
              </a:rPr>
              <a:t> </a:t>
            </a:r>
            <a:r>
              <a:rPr lang="en-GB" sz="1200" i="0" kern="1200" dirty="0" smtClean="0">
                <a:solidFill>
                  <a:schemeClr val="tx1"/>
                </a:solidFill>
                <a:latin typeface="Arial" pitchFamily="34" charset="0"/>
                <a:ea typeface="+mn-ea"/>
                <a:cs typeface="Arial" pitchFamily="34" charset="0"/>
              </a:rPr>
              <a:t>when students first start to live and socialise together in halls of residence/campus.</a:t>
            </a:r>
            <a:r>
              <a:rPr lang="en-GB" sz="1200" i="0" kern="1200" baseline="30000" dirty="0" smtClean="0">
                <a:solidFill>
                  <a:schemeClr val="tx1"/>
                </a:solidFill>
                <a:latin typeface="Arial" pitchFamily="34" charset="0"/>
                <a:ea typeface="+mn-ea"/>
                <a:cs typeface="Arial" pitchFamily="34" charset="0"/>
              </a:rPr>
              <a:t>16,17</a:t>
            </a:r>
            <a:r>
              <a:rPr lang="en-GB" sz="1200" i="0" kern="1200" dirty="0" smtClean="0">
                <a:solidFill>
                  <a:schemeClr val="tx1"/>
                </a:solidFill>
                <a:latin typeface="Arial" pitchFamily="34" charset="0"/>
                <a:ea typeface="+mn-ea"/>
                <a:cs typeface="Arial" pitchFamily="34" charset="0"/>
              </a:rPr>
              <a:t>  As</a:t>
            </a:r>
            <a:r>
              <a:rPr lang="en-GB" sz="1200" i="0" kern="1200" baseline="0" dirty="0" smtClean="0">
                <a:solidFill>
                  <a:schemeClr val="tx1"/>
                </a:solidFill>
                <a:latin typeface="Arial" pitchFamily="34" charset="0"/>
                <a:ea typeface="+mn-ea"/>
                <a:cs typeface="Arial" pitchFamily="34" charset="0"/>
              </a:rPr>
              <a:t>  </a:t>
            </a:r>
            <a:r>
              <a:rPr lang="en-GB" sz="1200" i="0" kern="1200" baseline="0" dirty="0" err="1" smtClean="0">
                <a:solidFill>
                  <a:schemeClr val="tx1"/>
                </a:solidFill>
                <a:latin typeface="Arial" pitchFamily="34" charset="0"/>
                <a:ea typeface="+mn-ea"/>
                <a:cs typeface="Arial" pitchFamily="34" charset="0"/>
              </a:rPr>
              <a:t>s</a:t>
            </a:r>
            <a:r>
              <a:rPr lang="en-GB" sz="1200" kern="1200" dirty="0" err="1" smtClean="0">
                <a:solidFill>
                  <a:schemeClr val="tx1"/>
                </a:solidFill>
                <a:latin typeface="Arial" pitchFamily="34" charset="0"/>
                <a:ea typeface="+mn-ea"/>
                <a:cs typeface="Arial" pitchFamily="34" charset="0"/>
              </a:rPr>
              <a:t>eroconversion</a:t>
            </a:r>
            <a:r>
              <a:rPr lang="en-GB" sz="1200" kern="1200" dirty="0" smtClean="0">
                <a:solidFill>
                  <a:schemeClr val="tx1"/>
                </a:solidFill>
                <a:latin typeface="Arial" pitchFamily="34" charset="0"/>
                <a:ea typeface="+mn-ea"/>
                <a:cs typeface="Arial" pitchFamily="34" charset="0"/>
              </a:rPr>
              <a:t> can</a:t>
            </a:r>
            <a:r>
              <a:rPr lang="en-GB" sz="1200" kern="1200" baseline="0" dirty="0" smtClean="0">
                <a:solidFill>
                  <a:schemeClr val="tx1"/>
                </a:solidFill>
                <a:latin typeface="Arial" pitchFamily="34" charset="0"/>
                <a:ea typeface="+mn-ea"/>
                <a:cs typeface="Arial" pitchFamily="34" charset="0"/>
              </a:rPr>
              <a:t> take between 2-3 weeks, vaccination should ideally take place at least two weeks prior to the student leaving for university</a:t>
            </a:r>
            <a:endParaRPr lang="en-GB" sz="1200" b="1" kern="1200" baseline="0" dirty="0" smtClean="0">
              <a:solidFill>
                <a:schemeClr val="tx1"/>
              </a:solidFill>
              <a:latin typeface="Arial" pitchFamily="34" charset="0"/>
              <a:ea typeface="+mn-ea"/>
              <a:cs typeface="Arial" pitchFamily="34" charset="0"/>
            </a:endParaRPr>
          </a:p>
          <a:p>
            <a:endParaRPr lang="en-GB" sz="1200" kern="1200" baseline="0" dirty="0" smtClean="0">
              <a:solidFill>
                <a:schemeClr val="tx1"/>
              </a:solidFill>
              <a:latin typeface="Arial" pitchFamily="34" charset="0"/>
              <a:ea typeface="+mn-ea"/>
              <a:cs typeface="Arial" pitchFamily="34" charset="0"/>
            </a:endParaRPr>
          </a:p>
          <a:p>
            <a:r>
              <a:rPr lang="en-GB" sz="1200" b="0" kern="1200" baseline="0" dirty="0" smtClean="0">
                <a:solidFill>
                  <a:schemeClr val="tx1"/>
                </a:solidFill>
                <a:latin typeface="Arial" pitchFamily="34" charset="0"/>
                <a:ea typeface="+mn-ea"/>
                <a:cs typeface="Arial" pitchFamily="34" charset="0"/>
              </a:rPr>
              <a:t>The </a:t>
            </a:r>
            <a:r>
              <a:rPr lang="en-GB" sz="1200" b="0" kern="1200" dirty="0" err="1" smtClean="0">
                <a:solidFill>
                  <a:schemeClr val="tx1"/>
                </a:solidFill>
                <a:latin typeface="Arial" pitchFamily="34" charset="0"/>
                <a:ea typeface="+mn-ea"/>
                <a:cs typeface="Arial" pitchFamily="34" charset="0"/>
              </a:rPr>
              <a:t>freshers</a:t>
            </a:r>
            <a:r>
              <a:rPr lang="en-GB" sz="1200" b="0" kern="1200" baseline="0" dirty="0" smtClean="0">
                <a:solidFill>
                  <a:schemeClr val="tx1"/>
                </a:solidFill>
                <a:latin typeface="Arial" pitchFamily="34" charset="0"/>
                <a:ea typeface="+mn-ea"/>
                <a:cs typeface="Arial" pitchFamily="34" charset="0"/>
              </a:rPr>
              <a:t> </a:t>
            </a:r>
            <a:r>
              <a:rPr lang="en-GB" sz="1200" b="0" kern="1200" dirty="0" smtClean="0">
                <a:solidFill>
                  <a:schemeClr val="tx1"/>
                </a:solidFill>
                <a:latin typeface="Arial" pitchFamily="34" charset="0"/>
                <a:ea typeface="+mn-ea"/>
                <a:cs typeface="Arial" pitchFamily="34" charset="0"/>
              </a:rPr>
              <a:t>catch-up programme is of limited duration to offer the vaccine to those young people entering university who will not have been vaccinated as part of the adolescent</a:t>
            </a:r>
            <a:r>
              <a:rPr lang="en-GB" sz="1200" b="0" kern="1200" baseline="0" dirty="0" smtClean="0">
                <a:solidFill>
                  <a:schemeClr val="tx1"/>
                </a:solidFill>
                <a:latin typeface="Arial" pitchFamily="34" charset="0"/>
                <a:ea typeface="+mn-ea"/>
                <a:cs typeface="Arial" pitchFamily="34" charset="0"/>
              </a:rPr>
              <a:t> booster dose at 1</a:t>
            </a:r>
            <a:r>
              <a:rPr lang="en-GB" sz="1200" b="0" kern="1200" dirty="0" smtClean="0">
                <a:solidFill>
                  <a:schemeClr val="tx1"/>
                </a:solidFill>
                <a:latin typeface="Arial" pitchFamily="34" charset="0"/>
                <a:ea typeface="+mn-ea"/>
                <a:cs typeface="Arial" pitchFamily="34" charset="0"/>
              </a:rPr>
              <a:t>3-15 years of age.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Evidence that the risk of meningococcal infection  increases for students entering higher education compared with those of a similar age in the general population:</a:t>
            </a:r>
          </a:p>
          <a:p>
            <a:r>
              <a:rPr lang="en-GB" sz="1200" kern="1200" dirty="0" smtClean="0">
                <a:solidFill>
                  <a:schemeClr val="tx1"/>
                </a:solidFill>
                <a:latin typeface="Arial" pitchFamily="34" charset="0"/>
                <a:ea typeface="+mn-ea"/>
                <a:cs typeface="Arial" pitchFamily="34" charset="0"/>
              </a:rPr>
              <a:t>5.1 cases per 100,000 in first year of higher education</a:t>
            </a:r>
          </a:p>
          <a:p>
            <a:r>
              <a:rPr lang="en-GB" sz="1200" kern="1200" dirty="0" smtClean="0">
                <a:solidFill>
                  <a:schemeClr val="tx1"/>
                </a:solidFill>
                <a:latin typeface="Arial" pitchFamily="34" charset="0"/>
                <a:ea typeface="+mn-ea"/>
                <a:cs typeface="Arial" pitchFamily="34" charset="0"/>
              </a:rPr>
              <a:t>1.4 cases per 100,000 in general population</a:t>
            </a:r>
            <a:r>
              <a:rPr lang="en-GB" sz="1200" kern="1200" baseline="30000" dirty="0" smtClean="0">
                <a:solidFill>
                  <a:schemeClr val="tx1"/>
                </a:solidFill>
                <a:latin typeface="Arial" pitchFamily="34" charset="0"/>
                <a:ea typeface="+mn-ea"/>
                <a:cs typeface="Arial" pitchFamily="34" charset="0"/>
              </a:rPr>
              <a:t>16</a:t>
            </a:r>
          </a:p>
          <a:p>
            <a:r>
              <a:rPr lang="en-GB" sz="1200" kern="1200" dirty="0" smtClean="0">
                <a:solidFill>
                  <a:schemeClr val="tx1"/>
                </a:solidFill>
                <a:latin typeface="Arial" pitchFamily="34" charset="0"/>
                <a:ea typeface="+mn-ea"/>
                <a:cs typeface="Arial" pitchFamily="34" charset="0"/>
              </a:rPr>
              <a:t>The increased risk is in the first few days, weeks or months of entering higher education.</a:t>
            </a:r>
            <a:r>
              <a:rPr lang="en-GB" sz="1200" kern="1200" baseline="30000" dirty="0" smtClean="0">
                <a:solidFill>
                  <a:schemeClr val="tx1"/>
                </a:solidFill>
                <a:latin typeface="Arial" pitchFamily="34" charset="0"/>
                <a:ea typeface="+mn-ea"/>
                <a:cs typeface="Arial" pitchFamily="34" charset="0"/>
              </a:rPr>
              <a:t>27-29</a:t>
            </a:r>
            <a:r>
              <a:rPr lang="en-GB" sz="1200" kern="1200" dirty="0" smtClean="0">
                <a:solidFill>
                  <a:schemeClr val="tx1"/>
                </a:solidFill>
                <a:latin typeface="Arial" pitchFamily="34" charset="0"/>
                <a:ea typeface="+mn-ea"/>
                <a:cs typeface="Arial" pitchFamily="34" charset="0"/>
              </a:rPr>
              <a:t> </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It has been suggested that increased exposure to meningococcal bacteria occurring in the first year of higher education leads to asymptomatic carriage that boosts immunity to provide protection over subsequent years.</a:t>
            </a:r>
            <a:r>
              <a:rPr lang="en-GB" sz="1200" kern="1200" baseline="30000" dirty="0" smtClean="0">
                <a:solidFill>
                  <a:schemeClr val="tx1"/>
                </a:solidFill>
                <a:latin typeface="Arial" pitchFamily="34" charset="0"/>
                <a:ea typeface="+mn-ea"/>
                <a:cs typeface="Arial" pitchFamily="34" charset="0"/>
              </a:rPr>
              <a:t>16,30 </a:t>
            </a:r>
            <a:endParaRPr lang="en-GB" sz="1200" kern="1200" dirty="0" smtClean="0">
              <a:solidFill>
                <a:schemeClr val="tx1"/>
              </a:solidFill>
              <a:latin typeface="Arial" pitchFamily="34" charset="0"/>
              <a:ea typeface="+mn-ea"/>
              <a:cs typeface="Arial" pitchFamily="34" charset="0"/>
            </a:endParaRPr>
          </a:p>
          <a:p>
            <a:endParaRPr lang="en-GB" sz="1200" kern="1200" dirty="0" smtClean="0">
              <a:solidFill>
                <a:schemeClr val="tx1"/>
              </a:solidFill>
              <a:latin typeface="Arial" pitchFamily="34" charset="0"/>
              <a:ea typeface="+mn-ea"/>
              <a:cs typeface="Arial" pitchFamily="34" charset="0"/>
            </a:endParaRPr>
          </a:p>
          <a:p>
            <a:r>
              <a:rPr lang="en-GB" sz="1200" kern="1200" baseline="0" dirty="0" smtClean="0">
                <a:solidFill>
                  <a:schemeClr val="tx1"/>
                </a:solidFill>
                <a:latin typeface="Arial" pitchFamily="34" charset="0"/>
                <a:ea typeface="ヒラギノ角ゴ Pro W3" pitchFamily="84" charset="-128"/>
                <a:cs typeface="Arial" pitchFamily="34" charset="0"/>
              </a:rPr>
              <a:t>A booster dose is not required in those who received a </a:t>
            </a:r>
            <a:r>
              <a:rPr lang="en-GB" sz="1200" kern="1200" baseline="0" dirty="0" err="1" smtClean="0">
                <a:solidFill>
                  <a:schemeClr val="tx1"/>
                </a:solidFill>
                <a:latin typeface="Arial" pitchFamily="34" charset="0"/>
                <a:ea typeface="ヒラギノ角ゴ Pro W3" pitchFamily="84" charset="-128"/>
                <a:cs typeface="Arial" pitchFamily="34" charset="0"/>
              </a:rPr>
              <a:t>MenC</a:t>
            </a:r>
            <a:r>
              <a:rPr lang="en-GB" sz="1200" kern="1200" baseline="0" dirty="0" smtClean="0">
                <a:solidFill>
                  <a:schemeClr val="tx1"/>
                </a:solidFill>
                <a:latin typeface="Arial" pitchFamily="34" charset="0"/>
                <a:ea typeface="ヒラギノ角ゴ Pro W3" pitchFamily="84" charset="-128"/>
                <a:cs typeface="Arial" pitchFamily="34" charset="0"/>
              </a:rPr>
              <a:t> conjugate vaccine over the age of 10 years</a:t>
            </a:r>
            <a:r>
              <a:rPr lang="en-GB" sz="1200" b="1" kern="1200" dirty="0" smtClean="0">
                <a:solidFill>
                  <a:schemeClr val="tx1"/>
                </a:solidFill>
                <a:latin typeface="Arial" pitchFamily="34" charset="0"/>
                <a:ea typeface="+mn-ea"/>
                <a:cs typeface="Arial" pitchFamily="34" charset="0"/>
              </a:rPr>
              <a:t>.</a:t>
            </a:r>
            <a:r>
              <a:rPr lang="en-GB" sz="1200" b="1" kern="1200" baseline="30000" dirty="0" smtClean="0">
                <a:solidFill>
                  <a:schemeClr val="tx1"/>
                </a:solidFill>
                <a:latin typeface="Arial" pitchFamily="34" charset="0"/>
                <a:ea typeface="+mn-ea"/>
                <a:cs typeface="Arial" pitchFamily="34" charset="0"/>
              </a:rPr>
              <a:t>26</a:t>
            </a:r>
            <a:endParaRPr lang="en-GB" sz="1200" b="1"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Verdana" pitchFamily="34" charset="0"/>
                <a:ea typeface="+mn-ea"/>
                <a:cs typeface="+mn-cs"/>
              </a:rPr>
              <a:t> </a:t>
            </a: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20</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For simplicity, if a prospective student’s immunisation history cannot be confirmed before attending university, it is acceptable to offer a dose of </a:t>
            </a:r>
            <a:r>
              <a:rPr lang="en-GB" sz="1200" dirty="0" err="1" smtClean="0"/>
              <a:t>MenC</a:t>
            </a:r>
            <a:r>
              <a:rPr lang="en-GB" sz="1200" dirty="0" smtClean="0"/>
              <a:t> conjugate vaccine.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a:p>
        </p:txBody>
      </p:sp>
    </p:spTree>
    <p:extLst>
      <p:ext uri="{BB962C8B-B14F-4D97-AF65-F5344CB8AC3E}">
        <p14:creationId xmlns:p14="http://schemas.microsoft.com/office/powerpoint/2010/main" val="1664783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smtClean="0">
                <a:latin typeface="Arial" pitchFamily="34" charset="0"/>
                <a:cs typeface="Arial" pitchFamily="34" charset="0"/>
              </a:rPr>
              <a:t>Meningitec</a:t>
            </a:r>
            <a:r>
              <a:rPr lang="en-GB" sz="1200" dirty="0" smtClean="0">
                <a:latin typeface="Arial" pitchFamily="34" charset="0"/>
                <a:cs typeface="Arial" pitchFamily="34" charset="0"/>
              </a:rPr>
              <a:t> (Pfizer) should </a:t>
            </a:r>
            <a:r>
              <a:rPr lang="en-GB" sz="1200" b="1" dirty="0" smtClean="0">
                <a:latin typeface="Arial" pitchFamily="34" charset="0"/>
                <a:cs typeface="Arial" pitchFamily="34" charset="0"/>
              </a:rPr>
              <a:t>not</a:t>
            </a:r>
            <a:r>
              <a:rPr lang="en-GB" sz="1200" b="1" baseline="0" dirty="0" smtClean="0">
                <a:latin typeface="Arial" pitchFamily="34" charset="0"/>
                <a:cs typeface="Arial" pitchFamily="34" charset="0"/>
              </a:rPr>
              <a:t> </a:t>
            </a:r>
            <a:r>
              <a:rPr lang="en-GB" sz="1200" baseline="0" dirty="0" smtClean="0">
                <a:latin typeface="Arial" pitchFamily="34" charset="0"/>
                <a:cs typeface="Arial" pitchFamily="34" charset="0"/>
              </a:rPr>
              <a:t>be used to offer primary vaccination for infants as it is less immunogenic. A single dose of this vaccine will not be sufficient in infancy. </a:t>
            </a:r>
            <a:r>
              <a:rPr lang="en-GB" sz="1200" b="1" baseline="0" dirty="0" err="1" smtClean="0">
                <a:latin typeface="Arial" pitchFamily="34" charset="0"/>
                <a:cs typeface="Arial" pitchFamily="34" charset="0"/>
              </a:rPr>
              <a:t>NeisVac</a:t>
            </a:r>
            <a:r>
              <a:rPr lang="en-GB" sz="1200" b="1" baseline="0" dirty="0" smtClean="0">
                <a:latin typeface="Arial" pitchFamily="34" charset="0"/>
                <a:cs typeface="Arial" pitchFamily="34" charset="0"/>
              </a:rPr>
              <a:t>-C (Baxter) or </a:t>
            </a:r>
            <a:r>
              <a:rPr lang="en-GB" sz="1200" b="1" baseline="0" dirty="0" err="1" smtClean="0">
                <a:latin typeface="Arial" pitchFamily="34" charset="0"/>
                <a:cs typeface="Arial" pitchFamily="34" charset="0"/>
              </a:rPr>
              <a:t>Menjugate</a:t>
            </a:r>
            <a:r>
              <a:rPr lang="en-GB" sz="1200" b="1" baseline="0" dirty="0" smtClean="0">
                <a:latin typeface="Arial" pitchFamily="34" charset="0"/>
                <a:cs typeface="Arial" pitchFamily="34" charset="0"/>
              </a:rPr>
              <a:t> Kit (Novartis</a:t>
            </a:r>
            <a:r>
              <a:rPr lang="en-GB" sz="1200" baseline="0" dirty="0" smtClean="0">
                <a:latin typeface="Arial" pitchFamily="34" charset="0"/>
                <a:cs typeface="Arial" pitchFamily="34" charset="0"/>
              </a:rPr>
              <a:t>) </a:t>
            </a:r>
            <a:r>
              <a:rPr lang="en-GB" sz="1200" b="1" baseline="0" dirty="0" smtClean="0">
                <a:latin typeface="Arial" pitchFamily="34" charset="0"/>
                <a:cs typeface="Arial" pitchFamily="34" charset="0"/>
              </a:rPr>
              <a:t>only </a:t>
            </a:r>
            <a:r>
              <a:rPr lang="en-GB" sz="1200" baseline="0" dirty="0" smtClean="0">
                <a:latin typeface="Arial" pitchFamily="34" charset="0"/>
                <a:cs typeface="Arial" pitchFamily="34" charset="0"/>
              </a:rPr>
              <a:t>should be used for the 3 month dose as they provide a good immune response  after 1 dose in infants under 1 year of age , and strong immune responses when boosted with </a:t>
            </a:r>
            <a:r>
              <a:rPr lang="en-GB" sz="1200" baseline="0" dirty="0" err="1" smtClean="0">
                <a:latin typeface="Arial" pitchFamily="34" charset="0"/>
                <a:cs typeface="Arial" pitchFamily="34" charset="0"/>
              </a:rPr>
              <a:t>Hib</a:t>
            </a:r>
            <a:r>
              <a:rPr lang="en-GB" sz="1200" baseline="0" dirty="0" smtClean="0">
                <a:latin typeface="Arial" pitchFamily="34" charset="0"/>
                <a:cs typeface="Arial" pitchFamily="34" charset="0"/>
              </a:rPr>
              <a:t>/</a:t>
            </a:r>
            <a:r>
              <a:rPr lang="en-GB" sz="1200" baseline="0" dirty="0" err="1" smtClean="0">
                <a:latin typeface="Arial" pitchFamily="34" charset="0"/>
                <a:cs typeface="Arial" pitchFamily="34" charset="0"/>
              </a:rPr>
              <a:t>MenC</a:t>
            </a:r>
            <a:r>
              <a:rPr lang="en-GB" sz="1200" baseline="0" dirty="0" smtClean="0">
                <a:latin typeface="Arial" pitchFamily="34" charset="0"/>
                <a:cs typeface="Arial" pitchFamily="34" charset="0"/>
              </a:rPr>
              <a:t>  (</a:t>
            </a:r>
            <a:r>
              <a:rPr lang="en-GB" sz="1200" baseline="0" dirty="0" err="1" smtClean="0">
                <a:latin typeface="Arial" pitchFamily="34" charset="0"/>
                <a:cs typeface="Arial" pitchFamily="34" charset="0"/>
              </a:rPr>
              <a:t>Menitorix</a:t>
            </a:r>
            <a:r>
              <a:rPr lang="en-GB" sz="1200" baseline="0" dirty="0" smtClean="0">
                <a:latin typeface="Arial" pitchFamily="34" charset="0"/>
                <a:cs typeface="Arial" pitchFamily="34" charset="0"/>
              </a:rPr>
              <a:t>) routinely offered at 12 -13 months.</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During the academic year of 2014/15, the adolescent booster dose will be given from 13-14 years of age.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 time limited </a:t>
            </a:r>
            <a:r>
              <a:rPr kumimoji="0" lang="en-GB" sz="1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freshers</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catch up programme will commence on the 1 August 2014 for those aged 17 to under 25 years who are entering university for the first time and who have not received a dose of </a:t>
            </a:r>
            <a:r>
              <a:rPr kumimoji="0" lang="en-GB" sz="1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MenC</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conjugate vaccine over the age of 10 years.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All the available</a:t>
            </a:r>
            <a:r>
              <a:rPr lang="en-GB" sz="1200" kern="1200" baseline="0" dirty="0" smtClean="0">
                <a:solidFill>
                  <a:schemeClr val="tx1"/>
                </a:solidFill>
                <a:latin typeface="Arial" pitchFamily="34" charset="0"/>
                <a:ea typeface="+mn-ea"/>
                <a:cs typeface="Arial" pitchFamily="34" charset="0"/>
              </a:rPr>
              <a:t> </a:t>
            </a:r>
            <a:r>
              <a:rPr lang="en-GB" sz="1200" kern="1200" baseline="0" dirty="0" err="1" smtClean="0">
                <a:solidFill>
                  <a:schemeClr val="tx1"/>
                </a:solidFill>
                <a:latin typeface="Arial" pitchFamily="34" charset="0"/>
                <a:ea typeface="+mn-ea"/>
                <a:cs typeface="Arial" pitchFamily="34" charset="0"/>
              </a:rPr>
              <a:t>MenC</a:t>
            </a:r>
            <a:r>
              <a:rPr lang="en-GB" sz="1200" kern="1200" baseline="0" dirty="0" smtClean="0">
                <a:solidFill>
                  <a:schemeClr val="tx1"/>
                </a:solidFill>
                <a:latin typeface="Arial" pitchFamily="34" charset="0"/>
                <a:ea typeface="+mn-ea"/>
                <a:cs typeface="Arial" pitchFamily="34" charset="0"/>
              </a:rPr>
              <a:t> conjugate vaccines are appropriate for the booster vaccination of adolescents and </a:t>
            </a:r>
            <a:r>
              <a:rPr lang="en-GB" sz="1200" kern="1200" baseline="0" dirty="0" err="1" smtClean="0">
                <a:solidFill>
                  <a:schemeClr val="tx1"/>
                </a:solidFill>
                <a:latin typeface="Arial" pitchFamily="34" charset="0"/>
                <a:ea typeface="+mn-ea"/>
                <a:cs typeface="Arial" pitchFamily="34" charset="0"/>
              </a:rPr>
              <a:t>freshers</a:t>
            </a:r>
            <a:r>
              <a:rPr lang="en-GB" sz="1200" kern="1200" baseline="0" dirty="0" smtClean="0">
                <a:solidFill>
                  <a:schemeClr val="tx1"/>
                </a:solidFill>
                <a:latin typeface="Arial" pitchFamily="34" charset="0"/>
                <a:ea typeface="+mn-ea"/>
                <a:cs typeface="Arial" pitchFamily="34" charset="0"/>
              </a:rPr>
              <a:t> programmes.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The </a:t>
            </a:r>
            <a:r>
              <a:rPr kumimoji="0" lang="en-GB" sz="1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MenC</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conjugate vaccines are made from capsular polysaccharide that has been extracted from cultures of </a:t>
            </a:r>
            <a:r>
              <a:rPr kumimoji="0" lang="en-GB" sz="1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serogroup</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C </a:t>
            </a:r>
            <a:r>
              <a:rPr kumimoji="0" lang="en-GB" sz="1200" b="0"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Neisseria </a:t>
            </a:r>
            <a:r>
              <a:rPr kumimoji="0" lang="en-GB" sz="1200" b="0" i="1"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meningitidis</a:t>
            </a:r>
            <a:r>
              <a:rPr kumimoji="0" lang="en-GB" sz="1200" b="0"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In the UK, </a:t>
            </a:r>
            <a:r>
              <a:rPr kumimoji="0" lang="en-GB" sz="1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MenC</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vaccines have been used that have been conjugated with either CRM197 (a non-toxic variant of diphtheria toxin) or tetanus toxoid. The conjugation increases the immunogenicity, especially in young children in whom the plain polysaccharide vaccines are less immunogenic. The Monovalent </a:t>
            </a:r>
            <a:r>
              <a:rPr kumimoji="0" lang="en-GB" sz="1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MenC</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vaccine confers no protection against other </a:t>
            </a:r>
            <a:r>
              <a:rPr kumimoji="0" lang="en-GB" sz="1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serogroups</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of meningococcal disease, such as A, B, W, or 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22</a:t>
            </a:fld>
            <a:endParaRPr lang="en-GB">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The MenC conjugate vaccine is available either as a lyophilised powder for reconstitution with a </a:t>
            </a:r>
            <a:r>
              <a:rPr lang="en-GB" sz="1200" kern="1200" dirty="0" err="1" smtClean="0">
                <a:solidFill>
                  <a:schemeClr val="tx1"/>
                </a:solidFill>
                <a:latin typeface="Arial" pitchFamily="34" charset="0"/>
                <a:ea typeface="+mn-ea"/>
                <a:cs typeface="Arial" pitchFamily="34" charset="0"/>
              </a:rPr>
              <a:t>diluent</a:t>
            </a:r>
            <a:r>
              <a:rPr lang="en-GB" sz="1200" kern="1200" dirty="0" smtClean="0">
                <a:solidFill>
                  <a:schemeClr val="tx1"/>
                </a:solidFill>
                <a:latin typeface="Arial" pitchFamily="34" charset="0"/>
                <a:ea typeface="+mn-ea"/>
                <a:cs typeface="Arial" pitchFamily="34" charset="0"/>
              </a:rPr>
              <a:t> or as a suspension in a syringe. After reconstitution of the lyophilised suspension, the vaccine must be used within one hour.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lvl="0"/>
            <a:r>
              <a:rPr lang="en-GB" sz="1200" dirty="0" smtClean="0">
                <a:latin typeface="Arial" pitchFamily="34" charset="0"/>
                <a:cs typeface="Arial" pitchFamily="34" charset="0"/>
              </a:rPr>
              <a:t>Given by intramuscular injection</a:t>
            </a:r>
          </a:p>
          <a:p>
            <a:pPr lvl="0"/>
            <a:r>
              <a:rPr lang="en-GB" sz="1200" dirty="0" smtClean="0">
                <a:latin typeface="Arial" pitchFamily="34" charset="0"/>
                <a:cs typeface="Arial" pitchFamily="34" charset="0"/>
              </a:rPr>
              <a:t>May only be administered:</a:t>
            </a:r>
          </a:p>
          <a:p>
            <a:pPr lvl="1"/>
            <a:r>
              <a:rPr lang="en-GB" sz="1200" dirty="0" smtClean="0">
                <a:latin typeface="Arial" pitchFamily="34" charset="0"/>
                <a:cs typeface="Arial" pitchFamily="34" charset="0"/>
              </a:rPr>
              <a:t>Against a prescription written manually or electronically by a registered medical practitioner or other authorised prescriber</a:t>
            </a:r>
          </a:p>
          <a:p>
            <a:pPr lvl="1"/>
            <a:r>
              <a:rPr lang="en-GB" sz="1200" dirty="0" smtClean="0">
                <a:latin typeface="Arial" pitchFamily="34" charset="0"/>
                <a:cs typeface="Arial" pitchFamily="34" charset="0"/>
              </a:rPr>
              <a:t>Against a Patient Specific Direction (PSD)</a:t>
            </a:r>
          </a:p>
          <a:p>
            <a:pPr lvl="1"/>
            <a:r>
              <a:rPr lang="en-GB" sz="1200" dirty="0" smtClean="0">
                <a:latin typeface="Arial" pitchFamily="34" charset="0"/>
                <a:cs typeface="Arial" pitchFamily="34" charset="0"/>
              </a:rPr>
              <a:t>Against a Patient Group Direction (PGD)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The vaccines do not contain </a:t>
            </a:r>
            <a:r>
              <a:rPr lang="en-GB" sz="1200" kern="1200" dirty="0" err="1" smtClean="0">
                <a:solidFill>
                  <a:schemeClr val="tx1"/>
                </a:solidFill>
                <a:latin typeface="Arial" pitchFamily="34" charset="0"/>
                <a:ea typeface="+mn-ea"/>
                <a:cs typeface="Arial" pitchFamily="34" charset="0"/>
              </a:rPr>
              <a:t>thiomersal</a:t>
            </a:r>
            <a:r>
              <a:rPr lang="en-GB" sz="1200" kern="1200" dirty="0" smtClean="0">
                <a:solidFill>
                  <a:schemeClr val="tx1"/>
                </a:solidFill>
                <a:latin typeface="Arial" pitchFamily="34" charset="0"/>
                <a:ea typeface="+mn-ea"/>
                <a:cs typeface="Arial" pitchFamily="34" charset="0"/>
              </a:rPr>
              <a:t>. They are inactivated, do not contain live organisms and cannot cause the diseases against which they protect.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r>
              <a:rPr lang="en-GB" sz="1200" kern="1200" baseline="0" dirty="0" smtClean="0">
                <a:solidFill>
                  <a:schemeClr val="tx1"/>
                </a:solidFill>
                <a:latin typeface="Arial" pitchFamily="34" charset="0"/>
                <a:ea typeface="+mn-ea"/>
                <a:cs typeface="Arial" pitchFamily="34" charset="0"/>
              </a:rPr>
              <a:t>Further information on the vaccine products is available from the Summary of Product Characteristics (SPC)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Meningitis</a:t>
            </a:r>
            <a:r>
              <a:rPr lang="en-GB" sz="1200" kern="1200" baseline="0" dirty="0" smtClean="0">
                <a:solidFill>
                  <a:schemeClr val="tx1"/>
                </a:solidFill>
                <a:latin typeface="Arial" pitchFamily="34" charset="0"/>
                <a:ea typeface="+mn-ea"/>
                <a:cs typeface="Arial" pitchFamily="34" charset="0"/>
              </a:rPr>
              <a:t> and </a:t>
            </a:r>
            <a:r>
              <a:rPr lang="en-GB" sz="1200" kern="1200" baseline="0" dirty="0" err="1" smtClean="0">
                <a:solidFill>
                  <a:schemeClr val="tx1"/>
                </a:solidFill>
                <a:latin typeface="Arial" pitchFamily="34" charset="0"/>
                <a:ea typeface="+mn-ea"/>
                <a:cs typeface="Arial" pitchFamily="34" charset="0"/>
              </a:rPr>
              <a:t>Menjugate</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are available from</a:t>
            </a:r>
            <a:r>
              <a:rPr lang="en-GB" sz="1200" kern="1200" baseline="0" dirty="0" smtClean="0">
                <a:solidFill>
                  <a:schemeClr val="tx1"/>
                </a:solidFill>
                <a:latin typeface="Arial" pitchFamily="34" charset="0"/>
                <a:ea typeface="+mn-ea"/>
                <a:cs typeface="Arial" pitchFamily="34" charset="0"/>
              </a:rPr>
              <a:t> at: </a:t>
            </a:r>
            <a:r>
              <a:rPr lang="en-GB" sz="1200" u="sng" kern="1200" dirty="0" smtClean="0">
                <a:solidFill>
                  <a:schemeClr val="tx1"/>
                </a:solidFill>
                <a:latin typeface="Arial" pitchFamily="34" charset="0"/>
                <a:ea typeface="+mn-ea"/>
                <a:cs typeface="Arial" pitchFamily="34" charset="0"/>
                <a:hlinkClick r:id="rId3"/>
              </a:rPr>
              <a:t>http://www.medicines.org.uk/emc/</a:t>
            </a:r>
            <a:endParaRPr lang="en-GB" sz="1200"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err="1" smtClean="0">
                <a:solidFill>
                  <a:schemeClr val="tx1"/>
                </a:solidFill>
                <a:latin typeface="Arial" pitchFamily="34" charset="0"/>
                <a:ea typeface="+mn-ea"/>
                <a:cs typeface="Arial" pitchFamily="34" charset="0"/>
              </a:rPr>
              <a:t>NeisVac</a:t>
            </a:r>
            <a:r>
              <a:rPr lang="en-GB" sz="1200" kern="1200" baseline="0" dirty="0" smtClean="0">
                <a:solidFill>
                  <a:schemeClr val="tx1"/>
                </a:solidFill>
                <a:latin typeface="Arial" pitchFamily="34" charset="0"/>
                <a:ea typeface="+mn-ea"/>
                <a:cs typeface="Arial" pitchFamily="34" charset="0"/>
              </a:rPr>
              <a:t>-C SPC is available from the Baxter website at: </a:t>
            </a:r>
            <a:r>
              <a:rPr lang="en-GB" sz="1200" u="sng" kern="1200" dirty="0" smtClean="0">
                <a:solidFill>
                  <a:schemeClr val="tx1"/>
                </a:solidFill>
                <a:latin typeface="Arial" pitchFamily="34" charset="0"/>
                <a:ea typeface="+mn-ea"/>
                <a:cs typeface="Arial" pitchFamily="34" charset="0"/>
                <a:hlinkClick r:id="rId4"/>
              </a:rPr>
              <a:t>http://www.ecomm.baxter.com/ecatalog/loadResource.do?bid=53760</a:t>
            </a:r>
            <a:r>
              <a:rPr lang="en-GB" sz="1200" kern="1200" dirty="0" smtClean="0">
                <a:solidFill>
                  <a:schemeClr val="tx1"/>
                </a:solidFill>
                <a:latin typeface="Arial" pitchFamily="34" charset="0"/>
                <a:ea typeface="+mn-ea"/>
                <a:cs typeface="Arial" pitchFamily="34" charset="0"/>
              </a:rPr>
              <a:t> </a:t>
            </a:r>
          </a:p>
          <a:p>
            <a:r>
              <a:rPr lang="en-GB" sz="1200" kern="1200" dirty="0" smtClean="0">
                <a:solidFill>
                  <a:schemeClr val="tx1"/>
                </a:solidFill>
                <a:latin typeface="Verdana"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23</a:t>
            </a:fld>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The recommendations regarding vaccines given in the Green Book chapters may differ from those in the Summary of Product Characteristics (SPC) and Patient Information Leaflet (PIL) for a particular vaccine. When this occurs, the recommendations in the </a:t>
            </a:r>
            <a:r>
              <a:rPr lang="en-GB" sz="1200" i="1" kern="1200" dirty="0" smtClean="0">
                <a:solidFill>
                  <a:schemeClr val="tx1"/>
                </a:solidFill>
                <a:latin typeface="Arial" pitchFamily="34" charset="0"/>
                <a:ea typeface="+mn-ea"/>
                <a:cs typeface="Arial" pitchFamily="34" charset="0"/>
              </a:rPr>
              <a:t>Green Book </a:t>
            </a:r>
            <a:r>
              <a:rPr lang="en-GB" sz="1200" i="0" kern="1200" baseline="30000" dirty="0" smtClean="0">
                <a:solidFill>
                  <a:schemeClr val="tx1"/>
                </a:solidFill>
                <a:latin typeface="Arial" pitchFamily="34" charset="0"/>
                <a:ea typeface="+mn-ea"/>
                <a:cs typeface="Arial" pitchFamily="34" charset="0"/>
              </a:rPr>
              <a:t>1 </a:t>
            </a:r>
            <a:r>
              <a:rPr lang="en-GB" sz="1200" kern="1200" dirty="0" smtClean="0">
                <a:solidFill>
                  <a:schemeClr val="tx1"/>
                </a:solidFill>
                <a:latin typeface="Arial" pitchFamily="34" charset="0"/>
                <a:ea typeface="+mn-ea"/>
                <a:cs typeface="Arial" pitchFamily="34" charset="0"/>
              </a:rPr>
              <a:t>are based on current expert advice received from the JCVI and should be followed.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itchFamily="34" charset="0"/>
                <a:cs typeface="Arial" pitchFamily="34" charset="0"/>
              </a:rPr>
              <a:t>The </a:t>
            </a:r>
            <a:r>
              <a:rPr lang="en-GB" sz="1200" i="1" dirty="0" smtClean="0">
                <a:latin typeface="Arial" pitchFamily="34" charset="0"/>
                <a:cs typeface="Arial" pitchFamily="34" charset="0"/>
              </a:rPr>
              <a:t>Green Book </a:t>
            </a:r>
            <a:r>
              <a:rPr lang="en-GB" sz="1200" i="0" baseline="30000" dirty="0" smtClean="0">
                <a:latin typeface="Arial" pitchFamily="34" charset="0"/>
                <a:cs typeface="Arial" pitchFamily="34" charset="0"/>
              </a:rPr>
              <a:t>1  </a:t>
            </a:r>
            <a:r>
              <a:rPr lang="en-GB" sz="1200" i="0" baseline="0" dirty="0" smtClean="0">
                <a:latin typeface="Arial" pitchFamily="34" charset="0"/>
                <a:cs typeface="Arial" pitchFamily="34" charset="0"/>
              </a:rPr>
              <a:t>s</a:t>
            </a:r>
            <a:r>
              <a:rPr lang="en-GB" sz="1200" baseline="0" dirty="0" smtClean="0">
                <a:latin typeface="Arial" pitchFamily="34" charset="0"/>
                <a:cs typeface="Arial" pitchFamily="34" charset="0"/>
              </a:rPr>
              <a:t>t</a:t>
            </a:r>
            <a:r>
              <a:rPr lang="en-GB" sz="1200" dirty="0" smtClean="0">
                <a:latin typeface="Arial" pitchFamily="34" charset="0"/>
                <a:cs typeface="Arial" pitchFamily="34" charset="0"/>
              </a:rPr>
              <a:t>ates that evidence from a UK study shows that immunogenicity is adequate following a primary course of </a:t>
            </a:r>
            <a:r>
              <a:rPr lang="en-GB" sz="1200" kern="1200" baseline="0" dirty="0" smtClean="0">
                <a:solidFill>
                  <a:schemeClr val="tx1"/>
                </a:solidFill>
                <a:latin typeface="Arial" pitchFamily="34" charset="0"/>
                <a:ea typeface="+mn-ea"/>
                <a:cs typeface="Arial" pitchFamily="34" charset="0"/>
              </a:rPr>
              <a:t>either </a:t>
            </a:r>
            <a:r>
              <a:rPr lang="en-GB" sz="1200" kern="1200" baseline="0" dirty="0" err="1" smtClean="0">
                <a:solidFill>
                  <a:schemeClr val="tx1"/>
                </a:solidFill>
                <a:latin typeface="Arial" pitchFamily="34" charset="0"/>
                <a:ea typeface="+mn-ea"/>
                <a:cs typeface="Arial" pitchFamily="34" charset="0"/>
              </a:rPr>
              <a:t>NeisVac</a:t>
            </a:r>
            <a:r>
              <a:rPr lang="en-GB" sz="1200" kern="1200" baseline="0" dirty="0" smtClean="0">
                <a:solidFill>
                  <a:schemeClr val="tx1"/>
                </a:solidFill>
                <a:latin typeface="Arial" pitchFamily="34" charset="0"/>
                <a:ea typeface="+mn-ea"/>
                <a:cs typeface="Arial" pitchFamily="34" charset="0"/>
              </a:rPr>
              <a:t>- C or </a:t>
            </a:r>
            <a:r>
              <a:rPr lang="en-GB" sz="1200" kern="1200" baseline="0" dirty="0" err="1" smtClean="0">
                <a:solidFill>
                  <a:schemeClr val="tx1"/>
                </a:solidFill>
                <a:latin typeface="Arial" pitchFamily="34" charset="0"/>
                <a:ea typeface="+mn-ea"/>
                <a:cs typeface="Arial" pitchFamily="34" charset="0"/>
              </a:rPr>
              <a:t>Menjugate</a:t>
            </a:r>
            <a:r>
              <a:rPr lang="en-GB" sz="1200" kern="1200" baseline="0" dirty="0" smtClean="0">
                <a:solidFill>
                  <a:schemeClr val="tx1"/>
                </a:solidFill>
                <a:latin typeface="Arial" pitchFamily="34" charset="0"/>
                <a:ea typeface="+mn-ea"/>
                <a:cs typeface="Arial" pitchFamily="34" charset="0"/>
              </a:rPr>
              <a:t> Kit as </a:t>
            </a:r>
            <a:r>
              <a:rPr lang="en-GB" sz="1200" dirty="0" smtClean="0">
                <a:latin typeface="Arial" pitchFamily="34" charset="0"/>
                <a:cs typeface="Arial" pitchFamily="34" charset="0"/>
              </a:rPr>
              <a:t>a single dose in infants.</a:t>
            </a:r>
            <a:r>
              <a:rPr lang="en-GB" sz="1200" baseline="30000" dirty="0" smtClean="0">
                <a:latin typeface="Arial" pitchFamily="34" charset="0"/>
                <a:cs typeface="Arial" pitchFamily="34" charset="0"/>
              </a:rPr>
              <a:t>22</a:t>
            </a:r>
            <a:r>
              <a:rPr lang="en-GB" sz="1200" dirty="0" smtClean="0">
                <a:latin typeface="Arial" pitchFamily="34" charset="0"/>
                <a:cs typeface="Arial" pitchFamily="34" charset="0"/>
              </a:rPr>
              <a:t> and the UK</a:t>
            </a:r>
            <a:r>
              <a:rPr lang="en-GB" sz="1200" baseline="0" dirty="0" smtClean="0">
                <a:latin typeface="Arial" pitchFamily="34" charset="0"/>
                <a:cs typeface="Arial" pitchFamily="34" charset="0"/>
              </a:rPr>
              <a:t> </a:t>
            </a:r>
            <a:r>
              <a:rPr lang="en-GB" sz="1200" dirty="0" smtClean="0">
                <a:latin typeface="Arial" pitchFamily="34" charset="0"/>
                <a:cs typeface="Arial" pitchFamily="34" charset="0"/>
              </a:rPr>
              <a:t>schedule</a:t>
            </a:r>
            <a:r>
              <a:rPr lang="en-GB" sz="1200" baseline="0" dirty="0" smtClean="0">
                <a:latin typeface="Arial" pitchFamily="34" charset="0"/>
                <a:cs typeface="Arial" pitchFamily="34" charset="0"/>
              </a:rPr>
              <a:t> for childhood vaccination has been amended to reflect this evidence.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The </a:t>
            </a:r>
            <a:r>
              <a:rPr lang="en-GB" sz="1200" i="1" kern="1200" dirty="0" smtClean="0">
                <a:solidFill>
                  <a:schemeClr val="tx1"/>
                </a:solidFill>
                <a:latin typeface="Arial" pitchFamily="34" charset="0"/>
                <a:ea typeface="+mn-ea"/>
                <a:cs typeface="Arial" pitchFamily="34" charset="0"/>
              </a:rPr>
              <a:t>Green Book </a:t>
            </a:r>
            <a:r>
              <a:rPr lang="en-GB" sz="1200" i="0" baseline="30000" dirty="0" smtClean="0">
                <a:latin typeface="Arial" pitchFamily="34" charset="0"/>
                <a:cs typeface="Arial" pitchFamily="34" charset="0"/>
              </a:rPr>
              <a:t>1  </a:t>
            </a:r>
            <a:r>
              <a:rPr lang="en-GB" sz="1200" kern="1200" dirty="0" smtClean="0">
                <a:solidFill>
                  <a:schemeClr val="tx1"/>
                </a:solidFill>
                <a:latin typeface="Arial" pitchFamily="34" charset="0"/>
                <a:ea typeface="+mn-ea"/>
                <a:cs typeface="Arial" pitchFamily="34" charset="0"/>
              </a:rPr>
              <a:t>states </a:t>
            </a:r>
            <a:r>
              <a:rPr lang="en-GB" sz="1200" kern="1200" dirty="0" err="1" smtClean="0">
                <a:solidFill>
                  <a:schemeClr val="tx1"/>
                </a:solidFill>
                <a:latin typeface="Arial" pitchFamily="34" charset="0"/>
                <a:ea typeface="+mn-ea"/>
                <a:cs typeface="Arial" pitchFamily="34" charset="0"/>
              </a:rPr>
              <a:t>MenACWY</a:t>
            </a:r>
            <a:r>
              <a:rPr lang="en-GB" sz="1200" kern="1200" baseline="0" dirty="0" smtClean="0">
                <a:solidFill>
                  <a:schemeClr val="tx1"/>
                </a:solidFill>
                <a:latin typeface="Arial" pitchFamily="34" charset="0"/>
                <a:ea typeface="+mn-ea"/>
                <a:cs typeface="Arial" pitchFamily="34" charset="0"/>
              </a:rPr>
              <a:t> conjugate vaccine (Menveo) should replace the </a:t>
            </a:r>
            <a:r>
              <a:rPr lang="en-GB" sz="1200" kern="1200" baseline="0" dirty="0" err="1" smtClean="0">
                <a:solidFill>
                  <a:schemeClr val="tx1"/>
                </a:solidFill>
                <a:latin typeface="Arial" pitchFamily="34" charset="0"/>
                <a:ea typeface="+mn-ea"/>
                <a:cs typeface="Arial" pitchFamily="34" charset="0"/>
              </a:rPr>
              <a:t>monovalent</a:t>
            </a:r>
            <a:r>
              <a:rPr lang="en-GB" sz="1200" kern="1200" baseline="0" dirty="0" smtClean="0">
                <a:solidFill>
                  <a:schemeClr val="tx1"/>
                </a:solidFill>
                <a:latin typeface="Arial" pitchFamily="34" charset="0"/>
                <a:ea typeface="+mn-ea"/>
                <a:cs typeface="Arial" pitchFamily="34" charset="0"/>
              </a:rPr>
              <a:t> MenC vaccine if the infant requires protection for travel at the same time as the routine MenC </a:t>
            </a:r>
            <a:endParaRPr lang="en-GB" sz="1200" kern="1200" dirty="0" smtClean="0">
              <a:solidFill>
                <a:schemeClr val="tx1"/>
              </a:solidFill>
              <a:latin typeface="Arial" pitchFamily="34" charset="0"/>
              <a:ea typeface="+mn-ea"/>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24</a:t>
            </a:fld>
            <a:endParaRPr lang="en-GB">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kern="1200" dirty="0" smtClean="0">
                <a:solidFill>
                  <a:schemeClr val="tx1"/>
                </a:solidFill>
                <a:latin typeface="Arial" pitchFamily="34" charset="0"/>
                <a:ea typeface="+mn-ea"/>
                <a:cs typeface="Arial" pitchFamily="34" charset="0"/>
              </a:rPr>
              <a:t>There are very few individuals who cannot receive meningococcal vaccines. When there is doubt, appropriate advice should be sought from a consultant paediatrician, immunisation co-ordinator or consultant in communicable disease control, rather than withhold immunisation. </a:t>
            </a:r>
          </a:p>
          <a:p>
            <a:r>
              <a:rPr lang="en-GB" sz="1200" kern="1200" dirty="0" err="1" smtClean="0">
                <a:solidFill>
                  <a:schemeClr val="tx1"/>
                </a:solidFill>
                <a:latin typeface="Arial" pitchFamily="34" charset="0"/>
                <a:ea typeface="+mn-ea"/>
                <a:cs typeface="Arial" pitchFamily="34" charset="0"/>
              </a:rPr>
              <a:t>Meningitec</a:t>
            </a:r>
            <a:r>
              <a:rPr lang="en-GB" sz="1200" kern="1200" dirty="0" smtClean="0">
                <a:solidFill>
                  <a:schemeClr val="tx1"/>
                </a:solidFill>
                <a:latin typeface="Arial" pitchFamily="34" charset="0"/>
                <a:ea typeface="+mn-ea"/>
                <a:cs typeface="Arial" pitchFamily="34" charset="0"/>
              </a:rPr>
              <a:t> and </a:t>
            </a:r>
            <a:r>
              <a:rPr lang="en-GB" sz="1200" kern="1200" dirty="0" err="1" smtClean="0">
                <a:solidFill>
                  <a:schemeClr val="tx1"/>
                </a:solidFill>
                <a:latin typeface="Arial" pitchFamily="34" charset="0"/>
                <a:ea typeface="+mn-ea"/>
                <a:cs typeface="Arial" pitchFamily="34" charset="0"/>
              </a:rPr>
              <a:t>Menjugate</a:t>
            </a:r>
            <a:r>
              <a:rPr lang="en-GB" sz="1200" kern="1200" dirty="0" smtClean="0">
                <a:solidFill>
                  <a:schemeClr val="tx1"/>
                </a:solidFill>
                <a:latin typeface="Arial" pitchFamily="34" charset="0"/>
                <a:ea typeface="+mn-ea"/>
                <a:cs typeface="Arial" pitchFamily="34" charset="0"/>
              </a:rPr>
              <a:t> Kit vaccines are conjugated to </a:t>
            </a:r>
            <a:r>
              <a:rPr lang="en-GB" sz="1200" kern="1200" dirty="0" err="1" smtClean="0">
                <a:solidFill>
                  <a:schemeClr val="tx1"/>
                </a:solidFill>
                <a:latin typeface="Arial" pitchFamily="34" charset="0"/>
                <a:ea typeface="+mn-ea"/>
                <a:cs typeface="Arial" pitchFamily="34" charset="0"/>
              </a:rPr>
              <a:t>Corynebacterium</a:t>
            </a:r>
            <a:r>
              <a:rPr lang="en-GB" sz="1200" kern="1200" dirty="0" smtClean="0">
                <a:solidFill>
                  <a:schemeClr val="tx1"/>
                </a:solidFill>
                <a:latin typeface="Arial" pitchFamily="34" charset="0"/>
                <a:ea typeface="+mn-ea"/>
                <a:cs typeface="Arial" pitchFamily="34" charset="0"/>
              </a:rPr>
              <a:t> </a:t>
            </a:r>
            <a:r>
              <a:rPr lang="en-GB" sz="1200" kern="1200" dirty="0" err="1" smtClean="0">
                <a:solidFill>
                  <a:schemeClr val="tx1"/>
                </a:solidFill>
                <a:latin typeface="Arial" pitchFamily="34" charset="0"/>
                <a:ea typeface="+mn-ea"/>
                <a:cs typeface="Arial" pitchFamily="34" charset="0"/>
              </a:rPr>
              <a:t>diphtheriae</a:t>
            </a:r>
            <a:r>
              <a:rPr lang="en-GB" sz="1200" kern="1200" dirty="0" smtClean="0">
                <a:solidFill>
                  <a:schemeClr val="tx1"/>
                </a:solidFill>
                <a:latin typeface="Arial" pitchFamily="34" charset="0"/>
                <a:ea typeface="+mn-ea"/>
                <a:cs typeface="Arial" pitchFamily="34" charset="0"/>
              </a:rPr>
              <a:t> CRM</a:t>
            </a:r>
            <a:r>
              <a:rPr lang="en-GB" sz="1200" kern="1200" baseline="30000" dirty="0" smtClean="0">
                <a:solidFill>
                  <a:schemeClr val="tx1"/>
                </a:solidFill>
                <a:latin typeface="Arial" pitchFamily="34" charset="0"/>
                <a:ea typeface="+mn-ea"/>
                <a:cs typeface="Arial" pitchFamily="34" charset="0"/>
              </a:rPr>
              <a:t>197 </a:t>
            </a:r>
            <a:r>
              <a:rPr lang="en-GB" sz="1200" kern="1200" dirty="0" smtClean="0">
                <a:solidFill>
                  <a:schemeClr val="tx1"/>
                </a:solidFill>
                <a:latin typeface="Arial" pitchFamily="34" charset="0"/>
                <a:ea typeface="+mn-ea"/>
                <a:cs typeface="Arial" pitchFamily="34" charset="0"/>
              </a:rPr>
              <a:t>protein. </a:t>
            </a:r>
            <a:r>
              <a:rPr lang="en-GB" sz="1200" kern="1200" dirty="0" err="1" smtClean="0">
                <a:solidFill>
                  <a:schemeClr val="tx1"/>
                </a:solidFill>
                <a:latin typeface="Arial" pitchFamily="34" charset="0"/>
                <a:ea typeface="+mn-ea"/>
                <a:cs typeface="Arial" pitchFamily="34" charset="0"/>
              </a:rPr>
              <a:t>NeisVac</a:t>
            </a:r>
            <a:r>
              <a:rPr lang="en-GB" sz="1200" kern="1200" dirty="0" smtClean="0">
                <a:solidFill>
                  <a:schemeClr val="tx1"/>
                </a:solidFill>
                <a:latin typeface="Arial" pitchFamily="34" charset="0"/>
                <a:ea typeface="+mn-ea"/>
                <a:cs typeface="Arial" pitchFamily="34" charset="0"/>
              </a:rPr>
              <a:t>-C is conjugated to tetanus </a:t>
            </a:r>
            <a:r>
              <a:rPr lang="en-GB" sz="1200" kern="1200" dirty="0" err="1" smtClean="0">
                <a:solidFill>
                  <a:schemeClr val="tx1"/>
                </a:solidFill>
                <a:latin typeface="Arial" pitchFamily="34" charset="0"/>
                <a:ea typeface="+mn-ea"/>
                <a:cs typeface="Arial" pitchFamily="34" charset="0"/>
              </a:rPr>
              <a:t>toxoid</a:t>
            </a:r>
            <a:r>
              <a:rPr lang="en-GB" sz="1200" kern="1200" dirty="0" smtClean="0">
                <a:solidFill>
                  <a:schemeClr val="tx1"/>
                </a:solidFill>
                <a:latin typeface="Arial" pitchFamily="34" charset="0"/>
                <a:ea typeface="+mn-ea"/>
                <a:cs typeface="Arial" pitchFamily="34" charset="0"/>
              </a:rPr>
              <a:t> protein.</a:t>
            </a:r>
          </a:p>
          <a:p>
            <a:endParaRPr lang="en-GB" sz="1200" kern="1200" dirty="0" smtClean="0">
              <a:solidFill>
                <a:schemeClr val="tx1"/>
              </a:solidFill>
              <a:latin typeface="Arial" pitchFamily="34" charset="0"/>
              <a:ea typeface="+mn-ea"/>
              <a:cs typeface="Arial" pitchFamily="34" charset="0"/>
            </a:endParaRPr>
          </a:p>
          <a:p>
            <a:r>
              <a:rPr lang="en-GB" sz="1200" kern="1200" baseline="0" dirty="0" smtClean="0">
                <a:solidFill>
                  <a:schemeClr val="tx1"/>
                </a:solidFill>
                <a:latin typeface="Arial" pitchFamily="34" charset="0"/>
                <a:ea typeface="+mn-ea"/>
                <a:cs typeface="Arial" pitchFamily="34" charset="0"/>
              </a:rPr>
              <a:t>More detailed vaccine information  and a</a:t>
            </a:r>
            <a:r>
              <a:rPr lang="en-GB" sz="1200" kern="1200" dirty="0" smtClean="0">
                <a:solidFill>
                  <a:schemeClr val="tx1"/>
                </a:solidFill>
                <a:latin typeface="Arial" pitchFamily="34" charset="0"/>
                <a:ea typeface="+mn-ea"/>
                <a:cs typeface="Arial" pitchFamily="34" charset="0"/>
              </a:rPr>
              <a:t> full list of vaccine contents are contained in</a:t>
            </a:r>
            <a:r>
              <a:rPr lang="en-GB" sz="1200" kern="1200" baseline="0" dirty="0" smtClean="0">
                <a:solidFill>
                  <a:schemeClr val="tx1"/>
                </a:solidFill>
                <a:latin typeface="Arial" pitchFamily="34" charset="0"/>
                <a:ea typeface="+mn-ea"/>
                <a:cs typeface="Arial" pitchFamily="34" charset="0"/>
              </a:rPr>
              <a:t> the Summary of Product Characteristics (SPC)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latin typeface="Arial" pitchFamily="34" charset="0"/>
                <a:ea typeface="+mn-ea"/>
                <a:cs typeface="Arial" pitchFamily="34" charset="0"/>
              </a:rPr>
              <a:t>Meningitec</a:t>
            </a:r>
            <a:r>
              <a:rPr lang="en-GB" sz="1200" kern="1200" baseline="0" dirty="0" smtClean="0">
                <a:solidFill>
                  <a:schemeClr val="tx1"/>
                </a:solidFill>
                <a:latin typeface="Arial" pitchFamily="34" charset="0"/>
                <a:ea typeface="+mn-ea"/>
                <a:cs typeface="Arial" pitchFamily="34" charset="0"/>
              </a:rPr>
              <a:t> and </a:t>
            </a:r>
            <a:r>
              <a:rPr lang="en-GB" sz="1200" kern="1200" baseline="0" dirty="0" err="1" smtClean="0">
                <a:solidFill>
                  <a:schemeClr val="tx1"/>
                </a:solidFill>
                <a:latin typeface="Arial" pitchFamily="34" charset="0"/>
                <a:ea typeface="+mn-ea"/>
                <a:cs typeface="Arial" pitchFamily="34" charset="0"/>
              </a:rPr>
              <a:t>Menjugate</a:t>
            </a:r>
            <a:r>
              <a:rPr lang="en-GB" sz="1200" kern="1200" baseline="0" dirty="0" smtClean="0">
                <a:solidFill>
                  <a:schemeClr val="tx1"/>
                </a:solidFill>
                <a:latin typeface="Arial" pitchFamily="34" charset="0"/>
                <a:ea typeface="+mn-ea"/>
                <a:cs typeface="Arial" pitchFamily="34" charset="0"/>
              </a:rPr>
              <a:t> Kit </a:t>
            </a:r>
            <a:r>
              <a:rPr lang="en-GB" sz="1200" kern="1200" dirty="0" smtClean="0">
                <a:solidFill>
                  <a:schemeClr val="tx1"/>
                </a:solidFill>
                <a:latin typeface="Arial" pitchFamily="34" charset="0"/>
                <a:ea typeface="+mn-ea"/>
                <a:cs typeface="Arial" pitchFamily="34" charset="0"/>
              </a:rPr>
              <a:t>are available from</a:t>
            </a:r>
            <a:r>
              <a:rPr lang="en-GB" sz="1200" kern="1200" baseline="0" dirty="0" smtClean="0">
                <a:solidFill>
                  <a:schemeClr val="tx1"/>
                </a:solidFill>
                <a:latin typeface="Arial" pitchFamily="34" charset="0"/>
                <a:ea typeface="+mn-ea"/>
                <a:cs typeface="Arial" pitchFamily="34" charset="0"/>
              </a:rPr>
              <a:t> at: </a:t>
            </a:r>
            <a:r>
              <a:rPr lang="en-GB" sz="1200" u="sng" kern="1200" dirty="0" smtClean="0">
                <a:solidFill>
                  <a:schemeClr val="tx1"/>
                </a:solidFill>
                <a:latin typeface="Arial" pitchFamily="34" charset="0"/>
                <a:ea typeface="+mn-ea"/>
                <a:cs typeface="Arial" pitchFamily="34" charset="0"/>
                <a:hlinkClick r:id="rId3"/>
              </a:rPr>
              <a:t>http://www.medicines.org.uk/EMC/</a:t>
            </a:r>
            <a:r>
              <a:rPr lang="en-GB" sz="1200" kern="1200" dirty="0" smtClean="0">
                <a:solidFill>
                  <a:schemeClr val="tx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err="1" smtClean="0">
                <a:solidFill>
                  <a:schemeClr val="tx1"/>
                </a:solidFill>
                <a:latin typeface="Arial" pitchFamily="34" charset="0"/>
                <a:ea typeface="+mn-ea"/>
                <a:cs typeface="Arial" pitchFamily="34" charset="0"/>
              </a:rPr>
              <a:t>NeisVac</a:t>
            </a:r>
            <a:r>
              <a:rPr lang="en-GB" sz="1200" kern="1200" baseline="0" dirty="0" smtClean="0">
                <a:solidFill>
                  <a:schemeClr val="tx1"/>
                </a:solidFill>
                <a:latin typeface="Arial" pitchFamily="34" charset="0"/>
                <a:ea typeface="+mn-ea"/>
                <a:cs typeface="Arial" pitchFamily="34" charset="0"/>
              </a:rPr>
              <a:t>-C SPC is available from the Baxter website at: </a:t>
            </a:r>
            <a:r>
              <a:rPr lang="en-GB" sz="1200" u="sng" kern="1200" dirty="0" smtClean="0">
                <a:solidFill>
                  <a:schemeClr val="tx1"/>
                </a:solidFill>
                <a:latin typeface="Arial" pitchFamily="34" charset="0"/>
                <a:ea typeface="+mn-ea"/>
                <a:cs typeface="Arial" pitchFamily="34" charset="0"/>
                <a:hlinkClick r:id="rId4"/>
              </a:rPr>
              <a:t>http://www.ecomm.baxter.com/ecatalog/loadResource.do?bid=53760</a:t>
            </a:r>
            <a:r>
              <a:rPr lang="en-GB" sz="1200" kern="1200" dirty="0" smtClean="0">
                <a:solidFill>
                  <a:schemeClr val="tx1"/>
                </a:solidFill>
                <a:latin typeface="Arial" pitchFamily="34" charset="0"/>
                <a:ea typeface="+mn-ea"/>
                <a:cs typeface="Arial" pitchFamily="34" charset="0"/>
              </a:rPr>
              <a:t>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Minor illnesses without fever or systemic upset are not valid reasons to postpone immunisation. If an individual is acutely unwell, immunisation may be postponed until they have recovered fully. This is to avoid confusing the differential diagnosis of any acute illness by wrongly attributing any signs or symptoms to the adverse effects of the vaccine</a:t>
            </a:r>
          </a:p>
          <a:p>
            <a:pPr lvl="0"/>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Arial" pitchFamily="34" charset="0"/>
                <a:ea typeface="+mn-ea"/>
                <a:cs typeface="Arial" pitchFamily="34" charset="0"/>
              </a:rPr>
              <a:t>Meningococcal vaccines may be given to pregnant women when clinically indicated. There is no evidence of risk from vaccinating pregnant women or those who are breast-feeding with inactivated virus or bacterial vaccines or </a:t>
            </a:r>
            <a:r>
              <a:rPr lang="en-GB" sz="1200" kern="1200" baseline="0" dirty="0" err="1" smtClean="0">
                <a:solidFill>
                  <a:schemeClr val="tx1"/>
                </a:solidFill>
                <a:latin typeface="Arial" pitchFamily="34" charset="0"/>
                <a:ea typeface="+mn-ea"/>
                <a:cs typeface="Arial" pitchFamily="34" charset="0"/>
              </a:rPr>
              <a:t>toxoids</a:t>
            </a:r>
            <a:r>
              <a:rPr lang="en-GB" sz="1200" kern="1200" baseline="0" dirty="0" smtClean="0">
                <a:solidFill>
                  <a:schemeClr val="tx1"/>
                </a:solidFill>
                <a:latin typeface="Arial" pitchFamily="34" charset="0"/>
                <a:ea typeface="+mn-ea"/>
                <a:cs typeface="Arial" pitchFamily="34" charset="0"/>
              </a:rPr>
              <a:t>. </a:t>
            </a:r>
            <a:r>
              <a:rPr lang="en-GB" sz="1200" kern="1200" baseline="30000" dirty="0" smtClean="0">
                <a:solidFill>
                  <a:schemeClr val="tx1"/>
                </a:solidFill>
                <a:latin typeface="Arial" pitchFamily="34" charset="0"/>
                <a:ea typeface="+mn-ea"/>
                <a:cs typeface="Arial" pitchFamily="34" charset="0"/>
              </a:rPr>
              <a:t>7</a:t>
            </a:r>
            <a:r>
              <a:rPr lang="en-GB" sz="1200" i="1" kern="1200" baseline="0" dirty="0" smtClean="0">
                <a:solidFill>
                  <a:schemeClr val="tx1"/>
                </a:solidFill>
                <a:latin typeface="Arial" pitchFamily="34" charset="0"/>
                <a:ea typeface="+mn-ea"/>
                <a:cs typeface="Arial" pitchFamily="34" charset="0"/>
              </a:rPr>
              <a:t> </a:t>
            </a:r>
            <a:r>
              <a:rPr lang="en-GB" sz="1200" i="0" kern="1200" baseline="0" dirty="0" smtClean="0">
                <a:solidFill>
                  <a:schemeClr val="tx1"/>
                </a:solidFill>
                <a:latin typeface="Arial" pitchFamily="34" charset="0"/>
                <a:ea typeface="+mn-ea"/>
                <a:cs typeface="Arial" pitchFamily="34" charset="0"/>
              </a:rPr>
              <a:t>In cases where meningococcal immunisation has been inadvertently given in pregnancy, there has been no evidence of </a:t>
            </a:r>
            <a:r>
              <a:rPr lang="en-GB" sz="1200" i="0" kern="1200" baseline="0" dirty="0" err="1" smtClean="0">
                <a:solidFill>
                  <a:schemeClr val="tx1"/>
                </a:solidFill>
                <a:latin typeface="Arial" pitchFamily="34" charset="0"/>
                <a:ea typeface="+mn-ea"/>
                <a:cs typeface="Arial" pitchFamily="34" charset="0"/>
              </a:rPr>
              <a:t>fetal</a:t>
            </a:r>
            <a:r>
              <a:rPr lang="en-GB" sz="1200" i="0" kern="1200" baseline="0" dirty="0" smtClean="0">
                <a:solidFill>
                  <a:schemeClr val="tx1"/>
                </a:solidFill>
                <a:latin typeface="Arial" pitchFamily="34" charset="0"/>
                <a:ea typeface="+mn-ea"/>
                <a:cs typeface="Arial" pitchFamily="34" charset="0"/>
              </a:rPr>
              <a:t> problems</a:t>
            </a:r>
            <a:r>
              <a:rPr lang="en-GB" sz="1200" i="1" kern="1200" baseline="0" dirty="0" smtClean="0">
                <a:solidFill>
                  <a:schemeClr val="tx1"/>
                </a:solidFill>
                <a:latin typeface="Arial" pitchFamily="34" charset="0"/>
                <a:ea typeface="+mn-ea"/>
                <a:cs typeface="Arial" pitchFamily="34" charset="0"/>
              </a:rPr>
              <a:t>. </a:t>
            </a:r>
            <a:endParaRPr lang="en-GB" sz="1200" kern="1200" dirty="0" smtClean="0">
              <a:solidFill>
                <a:schemeClr val="tx1"/>
              </a:solidFill>
              <a:latin typeface="Arial" pitchFamily="34" charset="0"/>
              <a:ea typeface="+mn-ea"/>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25</a:t>
            </a:fld>
            <a:endParaRPr lang="en-GB">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pitchFamily="34" charset="0"/>
                <a:ea typeface="+mn-ea"/>
                <a:cs typeface="Arial" pitchFamily="34" charset="0"/>
              </a:rPr>
              <a:t>Anaphylaxis is a very rare side effect of most vaccines and facilities for its recognition and management must be available.</a:t>
            </a:r>
          </a:p>
          <a:p>
            <a:endParaRPr lang="en-GB" sz="1200" kern="1200" baseline="0" dirty="0" smtClean="0">
              <a:solidFill>
                <a:schemeClr val="tx1"/>
              </a:solidFill>
              <a:latin typeface="Arial" pitchFamily="34" charset="0"/>
              <a:ea typeface="+mn-ea"/>
              <a:cs typeface="Arial" pitchFamily="34" charset="0"/>
            </a:endParaRPr>
          </a:p>
          <a:p>
            <a:r>
              <a:rPr lang="en-GB" sz="1200" kern="1200" baseline="0" dirty="0" smtClean="0">
                <a:solidFill>
                  <a:schemeClr val="tx1"/>
                </a:solidFill>
                <a:latin typeface="Arial" pitchFamily="34" charset="0"/>
                <a:ea typeface="+mn-ea"/>
                <a:cs typeface="Arial" pitchFamily="34" charset="0"/>
              </a:rPr>
              <a:t>Further information on adverse events </a:t>
            </a:r>
            <a:r>
              <a:rPr lang="en-GB" sz="1200" kern="1200" dirty="0" smtClean="0">
                <a:solidFill>
                  <a:schemeClr val="tx1"/>
                </a:solidFill>
                <a:latin typeface="Arial" pitchFamily="34" charset="0"/>
                <a:ea typeface="+mn-ea"/>
                <a:cs typeface="Arial" pitchFamily="34" charset="0"/>
              </a:rPr>
              <a:t>are contained in</a:t>
            </a:r>
            <a:r>
              <a:rPr lang="en-GB" sz="1200" kern="1200" baseline="0" dirty="0" smtClean="0">
                <a:solidFill>
                  <a:schemeClr val="tx1"/>
                </a:solidFill>
                <a:latin typeface="Arial" pitchFamily="34" charset="0"/>
                <a:ea typeface="+mn-ea"/>
                <a:cs typeface="Arial" pitchFamily="34" charset="0"/>
              </a:rPr>
              <a:t> the Summary of Product Characteristics (SPC)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Meningitis</a:t>
            </a:r>
            <a:r>
              <a:rPr lang="en-GB" sz="1200" kern="1200" baseline="0" dirty="0" smtClean="0">
                <a:solidFill>
                  <a:schemeClr val="tx1"/>
                </a:solidFill>
                <a:latin typeface="Arial" pitchFamily="34" charset="0"/>
                <a:ea typeface="+mn-ea"/>
                <a:cs typeface="Arial" pitchFamily="34" charset="0"/>
              </a:rPr>
              <a:t> and </a:t>
            </a:r>
            <a:r>
              <a:rPr lang="en-GB" sz="1200" kern="1200" baseline="0" dirty="0" err="1" smtClean="0">
                <a:solidFill>
                  <a:schemeClr val="tx1"/>
                </a:solidFill>
                <a:latin typeface="Arial" pitchFamily="34" charset="0"/>
                <a:ea typeface="+mn-ea"/>
                <a:cs typeface="Arial" pitchFamily="34" charset="0"/>
              </a:rPr>
              <a:t>Menjugate</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are available from</a:t>
            </a:r>
            <a:r>
              <a:rPr lang="en-GB" sz="1200" kern="1200" baseline="0" dirty="0" smtClean="0">
                <a:solidFill>
                  <a:schemeClr val="tx1"/>
                </a:solidFill>
                <a:latin typeface="Arial" pitchFamily="34" charset="0"/>
                <a:ea typeface="+mn-ea"/>
                <a:cs typeface="Arial" pitchFamily="34" charset="0"/>
              </a:rPr>
              <a:t> at: </a:t>
            </a:r>
            <a:r>
              <a:rPr lang="en-GB" sz="1200" u="sng" kern="1200" dirty="0" smtClean="0">
                <a:solidFill>
                  <a:schemeClr val="tx1"/>
                </a:solidFill>
                <a:latin typeface="Arial" pitchFamily="34" charset="0"/>
                <a:ea typeface="+mn-ea"/>
                <a:cs typeface="Arial" pitchFamily="34" charset="0"/>
                <a:hlinkClick r:id="rId3"/>
              </a:rPr>
              <a:t>http://www.medicines.org.uk/EMC/</a:t>
            </a:r>
            <a:r>
              <a:rPr lang="en-GB" sz="1200" kern="1200" dirty="0" smtClean="0">
                <a:solidFill>
                  <a:schemeClr val="tx1"/>
                </a:solidFill>
                <a:latin typeface="Arial" pitchFamily="34" charset="0"/>
                <a:ea typeface="+mn-ea"/>
                <a:cs typeface="Arial" pitchFamily="34" charset="0"/>
              </a:rPr>
              <a:t> </a:t>
            </a:r>
            <a:r>
              <a:rPr lang="en-GB" sz="1200" kern="1200" baseline="0" dirty="0" smtClean="0">
                <a:solidFill>
                  <a:schemeClr val="tx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err="1" smtClean="0">
                <a:solidFill>
                  <a:schemeClr val="tx1"/>
                </a:solidFill>
                <a:latin typeface="Arial" pitchFamily="34" charset="0"/>
                <a:ea typeface="+mn-ea"/>
                <a:cs typeface="Arial" pitchFamily="34" charset="0"/>
              </a:rPr>
              <a:t>Neisvac</a:t>
            </a:r>
            <a:r>
              <a:rPr lang="en-GB" sz="1200" kern="1200" baseline="0" dirty="0" smtClean="0">
                <a:solidFill>
                  <a:schemeClr val="tx1"/>
                </a:solidFill>
                <a:latin typeface="Arial" pitchFamily="34" charset="0"/>
                <a:ea typeface="+mn-ea"/>
                <a:cs typeface="Arial" pitchFamily="34" charset="0"/>
              </a:rPr>
              <a:t> SPC is available from the Baxter website at: </a:t>
            </a:r>
            <a:r>
              <a:rPr lang="en-GB" sz="1200" u="sng" kern="1200" dirty="0" smtClean="0">
                <a:solidFill>
                  <a:schemeClr val="tx1"/>
                </a:solidFill>
                <a:latin typeface="Arial" pitchFamily="34" charset="0"/>
                <a:ea typeface="+mn-ea"/>
                <a:cs typeface="Arial" pitchFamily="34" charset="0"/>
                <a:hlinkClick r:id="rId4"/>
              </a:rPr>
              <a:t>http://www.ecomm.baxter.com/ecatalog/loadResource.do?bid=53760</a:t>
            </a:r>
            <a:r>
              <a:rPr lang="en-GB" sz="1200" kern="1200" dirty="0" smtClean="0">
                <a:solidFill>
                  <a:schemeClr val="tx1"/>
                </a:solidFill>
                <a:latin typeface="Arial" pitchFamily="34" charset="0"/>
                <a:ea typeface="+mn-ea"/>
                <a:cs typeface="Arial" pitchFamily="34" charset="0"/>
              </a:rPr>
              <a:t> </a:t>
            </a:r>
          </a:p>
          <a:p>
            <a:endParaRPr lang="en-GB" sz="1200" kern="1200" dirty="0" smtClean="0">
              <a:solidFill>
                <a:schemeClr val="tx1"/>
              </a:solidFill>
              <a:latin typeface="Verdana"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26</a:t>
            </a:fld>
            <a:endParaRPr lang="en-GB">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pitchFamily="34" charset="0"/>
                <a:ea typeface="+mn-ea"/>
                <a:cs typeface="Arial" pitchFamily="34" charset="0"/>
              </a:rPr>
              <a:t>As with all vaccines and other medicines healthcare professionals and patients are encouraged to report suspected adverse reactions to the Medicines and Healthcare products Regulatory Agency (MHRA) using the yellow card reporting scheme</a:t>
            </a:r>
          </a:p>
          <a:p>
            <a:r>
              <a:rPr lang="en-GB" sz="120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27</a:t>
            </a:fld>
            <a:endParaRPr lang="en-GB">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Contact</a:t>
            </a:r>
            <a:r>
              <a:rPr lang="en-GB" baseline="0" dirty="0" smtClean="0">
                <a:latin typeface="Arial" pitchFamily="34" charset="0"/>
                <a:cs typeface="Arial" pitchFamily="34" charset="0"/>
              </a:rPr>
              <a:t> number for </a:t>
            </a:r>
            <a:r>
              <a:rPr lang="en-GB" baseline="0" dirty="0" err="1" smtClean="0">
                <a:latin typeface="Arial" pitchFamily="34" charset="0"/>
                <a:cs typeface="Arial" pitchFamily="34" charset="0"/>
              </a:rPr>
              <a:t>Movianto</a:t>
            </a:r>
            <a:r>
              <a:rPr lang="en-GB" baseline="0" dirty="0" smtClean="0">
                <a:latin typeface="Arial" pitchFamily="34" charset="0"/>
                <a:cs typeface="Arial" pitchFamily="34" charset="0"/>
              </a:rPr>
              <a:t> </a:t>
            </a:r>
            <a:r>
              <a:rPr lang="en-GB" dirty="0" smtClean="0">
                <a:latin typeface="Arial" pitchFamily="34" charset="0"/>
                <a:cs typeface="Arial" pitchFamily="34" charset="0"/>
              </a:rPr>
              <a:t>(Tel: 01234 248631) </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28</a:t>
            </a:fld>
            <a:endParaRPr lang="en-GB">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latin typeface="Arial" pitchFamily="34" charset="0"/>
                <a:cs typeface="Arial" pitchFamily="34" charset="0"/>
              </a:rPr>
              <a:t>The infant group monitoring uptake would be based on the same reporting measures for vaccines given as part of the routine childhood schedule.</a:t>
            </a:r>
          </a:p>
          <a:p>
            <a:r>
              <a:rPr lang="en-GB" baseline="0" dirty="0" smtClean="0">
                <a:latin typeface="Arial" pitchFamily="34" charset="0"/>
                <a:cs typeface="Arial" pitchFamily="34" charset="0"/>
              </a:rPr>
              <a:t>The adolescent dose uptake will be monitored as teenage booster Td/IPV vaccination.</a:t>
            </a:r>
          </a:p>
          <a:p>
            <a:r>
              <a:rPr lang="en-GB" baseline="0" dirty="0" smtClean="0">
                <a:latin typeface="Arial" pitchFamily="34" charset="0"/>
                <a:cs typeface="Arial" pitchFamily="34" charset="0"/>
              </a:rPr>
              <a:t>Monitoring of uptake in the </a:t>
            </a:r>
            <a:r>
              <a:rPr lang="en-GB" baseline="0" dirty="0" err="1" smtClean="0">
                <a:latin typeface="Arial" pitchFamily="34" charset="0"/>
                <a:cs typeface="Arial" pitchFamily="34" charset="0"/>
              </a:rPr>
              <a:t>freshers</a:t>
            </a:r>
            <a:r>
              <a:rPr lang="en-GB" baseline="0" dirty="0" smtClean="0">
                <a:latin typeface="Arial" pitchFamily="34" charset="0"/>
                <a:cs typeface="Arial" pitchFamily="34" charset="0"/>
              </a:rPr>
              <a:t> cohort will be according to local arrangements. </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29</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3</a:t>
            </a:fld>
            <a:endParaRPr lang="en-GB">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Add links to all when available</a:t>
            </a:r>
          </a:p>
          <a:p>
            <a:endParaRPr lang="en-GB" dirty="0">
              <a:latin typeface="Verdana"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30</a:t>
            </a:fld>
            <a:endParaRPr lang="en-GB">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GB" sz="1200" kern="1200" dirty="0" smtClean="0">
                <a:solidFill>
                  <a:schemeClr val="tx1"/>
                </a:solidFill>
                <a:latin typeface="Arial" pitchFamily="34" charset="0"/>
                <a:ea typeface="+mn-ea"/>
                <a:cs typeface="Arial" pitchFamily="34" charset="0"/>
              </a:rPr>
              <a:t>Bibliography</a:t>
            </a:r>
          </a:p>
          <a:p>
            <a:r>
              <a:rPr lang="en-GB" sz="1200" kern="1200" dirty="0" smtClean="0">
                <a:solidFill>
                  <a:schemeClr val="tx1"/>
                </a:solidFill>
                <a:latin typeface="Arial" pitchFamily="34" charset="0"/>
                <a:ea typeface="+mn-ea"/>
                <a:cs typeface="Arial" pitchFamily="34" charset="0"/>
              </a:rPr>
              <a:t>1. Department of Health (2005) </a:t>
            </a:r>
            <a:r>
              <a:rPr lang="en-GB" sz="1200" i="1" kern="1200" dirty="0" smtClean="0">
                <a:solidFill>
                  <a:schemeClr val="tx1"/>
                </a:solidFill>
                <a:latin typeface="Arial" pitchFamily="34" charset="0"/>
                <a:ea typeface="+mn-ea"/>
                <a:cs typeface="Arial" pitchFamily="34" charset="0"/>
              </a:rPr>
              <a:t>Immunisation against infectious disease. The Green Book </a:t>
            </a:r>
            <a:r>
              <a:rPr lang="en-GB" sz="1200" kern="1200" dirty="0" smtClean="0">
                <a:solidFill>
                  <a:schemeClr val="tx1"/>
                </a:solidFill>
                <a:latin typeface="Arial" pitchFamily="34" charset="0"/>
                <a:ea typeface="+mn-ea"/>
                <a:cs typeface="Arial" pitchFamily="34" charset="0"/>
              </a:rPr>
              <a:t>. [Online]. Available at: </a:t>
            </a:r>
            <a:r>
              <a:rPr lang="en-US" sz="1200" u="sng" kern="1200" dirty="0" smtClean="0">
                <a:solidFill>
                  <a:schemeClr val="tx1"/>
                </a:solidFill>
                <a:latin typeface="Arial" pitchFamily="34" charset="0"/>
                <a:ea typeface="+mn-ea"/>
                <a:cs typeface="Arial" pitchFamily="34" charset="0"/>
                <a:hlinkClick r:id="rId3"/>
              </a:rPr>
              <a:t>http://immunisation.dh.gov.uk/category/the-green-book/</a:t>
            </a:r>
            <a:r>
              <a:rPr lang="en-US" sz="1200" kern="1200" dirty="0" smtClean="0">
                <a:solidFill>
                  <a:schemeClr val="tx1"/>
                </a:solidFill>
                <a:latin typeface="Arial" pitchFamily="34" charset="0"/>
                <a:ea typeface="+mn-ea"/>
                <a:cs typeface="Arial" pitchFamily="34" charset="0"/>
              </a:rPr>
              <a:t> [Accessed 15</a:t>
            </a:r>
            <a:r>
              <a:rPr lang="en-US" sz="1200" kern="1200" baseline="30000" dirty="0" smtClean="0">
                <a:solidFill>
                  <a:schemeClr val="tx1"/>
                </a:solidFill>
                <a:latin typeface="Arial" pitchFamily="34" charset="0"/>
                <a:ea typeface="+mn-ea"/>
                <a:cs typeface="Arial" pitchFamily="34" charset="0"/>
              </a:rPr>
              <a:t>th</a:t>
            </a:r>
            <a:r>
              <a:rPr lang="en-US" sz="1200" kern="1200" dirty="0" smtClean="0">
                <a:solidFill>
                  <a:schemeClr val="tx1"/>
                </a:solidFill>
                <a:latin typeface="Arial" pitchFamily="34" charset="0"/>
                <a:ea typeface="+mn-ea"/>
                <a:cs typeface="Arial" pitchFamily="34" charset="0"/>
              </a:rPr>
              <a:t> Mar 2013] </a:t>
            </a:r>
            <a:endParaRPr lang="en-GB" sz="1200" kern="1200" dirty="0" smtClean="0">
              <a:solidFill>
                <a:schemeClr val="tx1"/>
              </a:solidFill>
              <a:latin typeface="Arial" pitchFamily="34" charset="0"/>
              <a:ea typeface="+mn-ea"/>
              <a:cs typeface="Arial" pitchFamily="34" charset="0"/>
            </a:endParaRPr>
          </a:p>
          <a:p>
            <a:r>
              <a:rPr lang="en-GB" sz="1200" b="1" kern="1200" dirty="0" smtClean="0">
                <a:solidFill>
                  <a:schemeClr val="tx1"/>
                </a:solidFill>
                <a:latin typeface="Arial" pitchFamily="34" charset="0"/>
                <a:ea typeface="+mn-ea"/>
                <a:cs typeface="Arial" pitchFamily="34" charset="0"/>
              </a:rPr>
              <a:t>2. CMO letter</a:t>
            </a:r>
            <a:r>
              <a:rPr lang="en-GB" sz="1200" kern="1200" dirty="0" smtClean="0">
                <a:solidFill>
                  <a:schemeClr val="tx1"/>
                </a:solidFill>
                <a:latin typeface="Arial" pitchFamily="34" charset="0"/>
                <a:ea typeface="+mn-ea"/>
                <a:cs typeface="Arial" pitchFamily="34" charset="0"/>
              </a:rPr>
              <a:t> /tripartite PH letter </a:t>
            </a:r>
          </a:p>
          <a:p>
            <a:r>
              <a:rPr lang="en-GB" sz="1200" kern="1200" dirty="0" smtClean="0">
                <a:solidFill>
                  <a:schemeClr val="tx1"/>
                </a:solidFill>
                <a:latin typeface="Arial" pitchFamily="34" charset="0"/>
                <a:ea typeface="+mn-ea"/>
                <a:cs typeface="Arial" pitchFamily="34" charset="0"/>
              </a:rPr>
              <a:t>3. Rosenstein NE et al. Meningococcal disease. </a:t>
            </a:r>
            <a:r>
              <a:rPr lang="en-GB" sz="1200" i="1" kern="1200" dirty="0" smtClean="0">
                <a:solidFill>
                  <a:schemeClr val="tx1"/>
                </a:solidFill>
                <a:latin typeface="Arial" pitchFamily="34" charset="0"/>
                <a:ea typeface="+mn-ea"/>
                <a:cs typeface="Arial" pitchFamily="34" charset="0"/>
              </a:rPr>
              <a:t>N </a:t>
            </a:r>
            <a:r>
              <a:rPr lang="en-GB" sz="1200" i="1" kern="1200" dirty="0" err="1" smtClean="0">
                <a:solidFill>
                  <a:schemeClr val="tx1"/>
                </a:solidFill>
                <a:latin typeface="Arial" pitchFamily="34" charset="0"/>
                <a:ea typeface="+mn-ea"/>
                <a:cs typeface="Arial" pitchFamily="34" charset="0"/>
              </a:rPr>
              <a:t>Engl</a:t>
            </a:r>
            <a:r>
              <a:rPr lang="en-GB" sz="1200" i="1" kern="1200" dirty="0" smtClean="0">
                <a:solidFill>
                  <a:schemeClr val="tx1"/>
                </a:solidFill>
                <a:latin typeface="Arial" pitchFamily="34" charset="0"/>
                <a:ea typeface="+mn-ea"/>
                <a:cs typeface="Arial" pitchFamily="34" charset="0"/>
              </a:rPr>
              <a:t> J Med  </a:t>
            </a:r>
            <a:r>
              <a:rPr lang="en-GB" sz="1200" kern="1200" dirty="0" smtClean="0">
                <a:solidFill>
                  <a:schemeClr val="tx1"/>
                </a:solidFill>
                <a:latin typeface="Arial" pitchFamily="34" charset="0"/>
                <a:ea typeface="+mn-ea"/>
                <a:cs typeface="Arial" pitchFamily="34" charset="0"/>
              </a:rPr>
              <a:t>2001</a:t>
            </a:r>
            <a:r>
              <a:rPr lang="en-GB" sz="1200" i="1" kern="120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344: 1378-88. </a:t>
            </a:r>
          </a:p>
          <a:p>
            <a:r>
              <a:rPr lang="en-GB" sz="1200" kern="1200" dirty="0" smtClean="0">
                <a:solidFill>
                  <a:schemeClr val="tx1"/>
                </a:solidFill>
                <a:latin typeface="Arial" pitchFamily="34" charset="0"/>
                <a:ea typeface="+mn-ea"/>
                <a:cs typeface="Arial" pitchFamily="34" charset="0"/>
              </a:rPr>
              <a:t>4. </a:t>
            </a:r>
            <a:r>
              <a:rPr lang="en-GB" sz="1200" kern="1200" dirty="0" err="1" smtClean="0">
                <a:solidFill>
                  <a:schemeClr val="tx1"/>
                </a:solidFill>
                <a:latin typeface="Arial" pitchFamily="34" charset="0"/>
                <a:ea typeface="+mn-ea"/>
                <a:cs typeface="Arial" pitchFamily="34" charset="0"/>
              </a:rPr>
              <a:t>Goldacre</a:t>
            </a:r>
            <a:r>
              <a:rPr lang="en-GB" sz="1200" kern="1200" dirty="0" smtClean="0">
                <a:solidFill>
                  <a:schemeClr val="tx1"/>
                </a:solidFill>
                <a:latin typeface="Arial" pitchFamily="34" charset="0"/>
                <a:ea typeface="+mn-ea"/>
                <a:cs typeface="Arial" pitchFamily="34" charset="0"/>
              </a:rPr>
              <a:t> MJ, Roberts SE, </a:t>
            </a:r>
            <a:r>
              <a:rPr lang="en-GB" sz="1200" kern="1200" dirty="0" err="1" smtClean="0">
                <a:solidFill>
                  <a:schemeClr val="tx1"/>
                </a:solidFill>
                <a:latin typeface="Arial" pitchFamily="34" charset="0"/>
                <a:ea typeface="+mn-ea"/>
                <a:cs typeface="Arial" pitchFamily="34" charset="0"/>
              </a:rPr>
              <a:t>Yeates</a:t>
            </a:r>
            <a:r>
              <a:rPr lang="en-GB" sz="1200" kern="1200" dirty="0" smtClean="0">
                <a:solidFill>
                  <a:schemeClr val="tx1"/>
                </a:solidFill>
                <a:latin typeface="Arial" pitchFamily="34" charset="0"/>
                <a:ea typeface="+mn-ea"/>
                <a:cs typeface="Arial" pitchFamily="34" charset="0"/>
              </a:rPr>
              <a:t> D. Case fatality rates for meningococcal disease in an English population, 1963-98: database study. </a:t>
            </a:r>
            <a:r>
              <a:rPr lang="en-GB" sz="1200" i="1" kern="1200" dirty="0" smtClean="0">
                <a:solidFill>
                  <a:schemeClr val="tx1"/>
                </a:solidFill>
                <a:latin typeface="Arial" pitchFamily="34" charset="0"/>
                <a:ea typeface="+mn-ea"/>
                <a:cs typeface="Arial" pitchFamily="34" charset="0"/>
              </a:rPr>
              <a:t>BMJ</a:t>
            </a:r>
            <a:r>
              <a:rPr lang="en-GB" sz="1200" kern="1200" dirty="0" smtClean="0">
                <a:solidFill>
                  <a:schemeClr val="tx1"/>
                </a:solidFill>
                <a:latin typeface="Arial" pitchFamily="34" charset="0"/>
                <a:ea typeface="+mn-ea"/>
                <a:cs typeface="Arial" pitchFamily="34" charset="0"/>
              </a:rPr>
              <a:t>  2003; 327: 596-7. </a:t>
            </a:r>
          </a:p>
          <a:p>
            <a:r>
              <a:rPr lang="en-GB" sz="1200" kern="1200" dirty="0" smtClean="0">
                <a:solidFill>
                  <a:schemeClr val="tx1"/>
                </a:solidFill>
                <a:latin typeface="Arial" pitchFamily="34" charset="0"/>
                <a:ea typeface="+mn-ea"/>
                <a:cs typeface="Arial" pitchFamily="34" charset="0"/>
              </a:rPr>
              <a:t>5. </a:t>
            </a:r>
            <a:r>
              <a:rPr lang="en-GB" sz="1200" kern="1200" dirty="0" err="1" smtClean="0">
                <a:solidFill>
                  <a:schemeClr val="tx1"/>
                </a:solidFill>
                <a:latin typeface="Arial" pitchFamily="34" charset="0"/>
                <a:ea typeface="+mn-ea"/>
                <a:cs typeface="Arial" pitchFamily="34" charset="0"/>
              </a:rPr>
              <a:t>Ladhani</a:t>
            </a:r>
            <a:r>
              <a:rPr lang="en-GB" sz="1200" kern="1200" dirty="0" smtClean="0">
                <a:solidFill>
                  <a:schemeClr val="tx1"/>
                </a:solidFill>
                <a:latin typeface="Arial" pitchFamily="34" charset="0"/>
                <a:ea typeface="+mn-ea"/>
                <a:cs typeface="Arial" pitchFamily="34" charset="0"/>
              </a:rPr>
              <a:t> SN et al. Invasive meningococcal disease in England and Wales: implications for the introduction of new vaccines. </a:t>
            </a:r>
            <a:r>
              <a:rPr lang="en-GB" sz="1200" i="1" kern="1200" dirty="0" smtClean="0">
                <a:solidFill>
                  <a:schemeClr val="tx1"/>
                </a:solidFill>
                <a:latin typeface="Arial" pitchFamily="34" charset="0"/>
                <a:ea typeface="+mn-ea"/>
                <a:cs typeface="Arial" pitchFamily="34" charset="0"/>
              </a:rPr>
              <a:t>Vaccine </a:t>
            </a:r>
            <a:r>
              <a:rPr lang="en-GB" sz="1200" kern="1200" dirty="0" smtClean="0">
                <a:solidFill>
                  <a:schemeClr val="tx1"/>
                </a:solidFill>
                <a:latin typeface="Arial" pitchFamily="34" charset="0"/>
                <a:ea typeface="+mn-ea"/>
                <a:cs typeface="Arial" pitchFamily="34" charset="0"/>
              </a:rPr>
              <a:t>2012; 30: 3710-6</a:t>
            </a:r>
          </a:p>
          <a:p>
            <a:r>
              <a:rPr lang="en-GB" sz="1200" kern="1200" dirty="0" smtClean="0">
                <a:solidFill>
                  <a:schemeClr val="tx1"/>
                </a:solidFill>
                <a:latin typeface="Arial" pitchFamily="34" charset="0"/>
                <a:ea typeface="+mn-ea"/>
                <a:cs typeface="Arial" pitchFamily="34" charset="0"/>
              </a:rPr>
              <a:t>6. Erickson L, De </a:t>
            </a:r>
            <a:r>
              <a:rPr lang="en-GB" sz="1200" kern="1200" dirty="0" err="1" smtClean="0">
                <a:solidFill>
                  <a:schemeClr val="tx1"/>
                </a:solidFill>
                <a:latin typeface="Arial" pitchFamily="34" charset="0"/>
                <a:ea typeface="+mn-ea"/>
                <a:cs typeface="Arial" pitchFamily="34" charset="0"/>
              </a:rPr>
              <a:t>Wals</a:t>
            </a:r>
            <a:r>
              <a:rPr lang="en-GB" sz="1200" kern="1200" dirty="0" smtClean="0">
                <a:solidFill>
                  <a:schemeClr val="tx1"/>
                </a:solidFill>
                <a:latin typeface="Arial" pitchFamily="34" charset="0"/>
                <a:ea typeface="+mn-ea"/>
                <a:cs typeface="Arial" pitchFamily="34" charset="0"/>
              </a:rPr>
              <a:t> P. Complications and </a:t>
            </a:r>
            <a:r>
              <a:rPr lang="en-GB" sz="1200" kern="1200" dirty="0" err="1" smtClean="0">
                <a:solidFill>
                  <a:schemeClr val="tx1"/>
                </a:solidFill>
                <a:latin typeface="Arial" pitchFamily="34" charset="0"/>
                <a:ea typeface="+mn-ea"/>
                <a:cs typeface="Arial" pitchFamily="34" charset="0"/>
              </a:rPr>
              <a:t>sequelae</a:t>
            </a:r>
            <a:r>
              <a:rPr lang="en-GB" sz="1200" kern="1200" dirty="0" smtClean="0">
                <a:solidFill>
                  <a:schemeClr val="tx1"/>
                </a:solidFill>
                <a:latin typeface="Arial" pitchFamily="34" charset="0"/>
                <a:ea typeface="+mn-ea"/>
                <a:cs typeface="Arial" pitchFamily="34" charset="0"/>
              </a:rPr>
              <a:t> of meningococcal disease in Quebec, Canada, 1990-1994. </a:t>
            </a:r>
            <a:r>
              <a:rPr lang="en-GB" sz="1200" i="1" kern="1200" dirty="0" err="1" smtClean="0">
                <a:solidFill>
                  <a:schemeClr val="tx1"/>
                </a:solidFill>
                <a:latin typeface="Arial" pitchFamily="34" charset="0"/>
                <a:ea typeface="+mn-ea"/>
                <a:cs typeface="Arial" pitchFamily="34" charset="0"/>
              </a:rPr>
              <a:t>Clin</a:t>
            </a:r>
            <a:r>
              <a:rPr lang="en-GB" sz="1200" i="1" kern="1200" dirty="0" smtClean="0">
                <a:solidFill>
                  <a:schemeClr val="tx1"/>
                </a:solidFill>
                <a:latin typeface="Arial" pitchFamily="34" charset="0"/>
                <a:ea typeface="+mn-ea"/>
                <a:cs typeface="Arial" pitchFamily="34" charset="0"/>
              </a:rPr>
              <a:t> Infect </a:t>
            </a:r>
            <a:r>
              <a:rPr lang="en-GB" sz="1200" i="1" kern="1200" dirty="0" err="1" smtClean="0">
                <a:solidFill>
                  <a:schemeClr val="tx1"/>
                </a:solidFill>
                <a:latin typeface="Arial" pitchFamily="34" charset="0"/>
                <a:ea typeface="+mn-ea"/>
                <a:cs typeface="Arial" pitchFamily="34" charset="0"/>
              </a:rPr>
              <a:t>Dis</a:t>
            </a:r>
            <a:r>
              <a:rPr lang="en-GB" sz="1200" i="1" kern="120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1998; 26: 1159-64 . </a:t>
            </a:r>
          </a:p>
          <a:p>
            <a:r>
              <a:rPr lang="en-GB" sz="1200" kern="1200" dirty="0" smtClean="0">
                <a:solidFill>
                  <a:schemeClr val="tx1"/>
                </a:solidFill>
                <a:latin typeface="Arial" pitchFamily="34" charset="0"/>
                <a:ea typeface="+mn-ea"/>
                <a:cs typeface="Arial" pitchFamily="34" charset="0"/>
              </a:rPr>
              <a:t>7. </a:t>
            </a:r>
            <a:r>
              <a:rPr lang="en-GB" sz="1200" kern="1200" dirty="0" err="1" smtClean="0">
                <a:solidFill>
                  <a:schemeClr val="tx1"/>
                </a:solidFill>
                <a:latin typeface="Arial" pitchFamily="34" charset="0"/>
                <a:ea typeface="+mn-ea"/>
                <a:cs typeface="Arial" pitchFamily="34" charset="0"/>
              </a:rPr>
              <a:t>Granoff</a:t>
            </a:r>
            <a:r>
              <a:rPr lang="en-GB" sz="1200" kern="1200" dirty="0" smtClean="0">
                <a:solidFill>
                  <a:schemeClr val="tx1"/>
                </a:solidFill>
                <a:latin typeface="Arial" pitchFamily="34" charset="0"/>
                <a:ea typeface="+mn-ea"/>
                <a:cs typeface="Arial" pitchFamily="34" charset="0"/>
              </a:rPr>
              <a:t> DM, Harrison LH, Borrow R. Section 2: Licensed vaccines meningococcal vaccines. In: S </a:t>
            </a:r>
            <a:r>
              <a:rPr lang="en-GB" sz="1200" kern="1200" dirty="0" err="1" smtClean="0">
                <a:solidFill>
                  <a:schemeClr val="tx1"/>
                </a:solidFill>
                <a:latin typeface="Arial" pitchFamily="34" charset="0"/>
                <a:ea typeface="+mn-ea"/>
                <a:cs typeface="Arial" pitchFamily="34" charset="0"/>
              </a:rPr>
              <a:t>Plotkin</a:t>
            </a:r>
            <a:r>
              <a:rPr lang="en-GB" sz="1200" kern="1200" dirty="0" smtClean="0">
                <a:solidFill>
                  <a:schemeClr val="tx1"/>
                </a:solidFill>
                <a:latin typeface="Arial" pitchFamily="34" charset="0"/>
                <a:ea typeface="+mn-ea"/>
                <a:cs typeface="Arial" pitchFamily="34" charset="0"/>
              </a:rPr>
              <a:t>, W Orenstein, P </a:t>
            </a:r>
            <a:r>
              <a:rPr lang="en-GB" sz="1200" kern="1200" dirty="0" err="1" smtClean="0">
                <a:solidFill>
                  <a:schemeClr val="tx1"/>
                </a:solidFill>
                <a:latin typeface="Arial" pitchFamily="34" charset="0"/>
                <a:ea typeface="+mn-ea"/>
                <a:cs typeface="Arial" pitchFamily="34" charset="0"/>
              </a:rPr>
              <a:t>Offit</a:t>
            </a:r>
            <a:r>
              <a:rPr lang="en-GB" sz="1200" kern="1200" dirty="0" smtClean="0">
                <a:solidFill>
                  <a:schemeClr val="tx1"/>
                </a:solidFill>
                <a:latin typeface="Arial" pitchFamily="34" charset="0"/>
                <a:ea typeface="+mn-ea"/>
                <a:cs typeface="Arial" pitchFamily="34" charset="0"/>
              </a:rPr>
              <a:t> eds. </a:t>
            </a:r>
            <a:r>
              <a:rPr lang="en-GB" sz="1200" i="1" kern="1200" dirty="0" smtClean="0">
                <a:solidFill>
                  <a:schemeClr val="tx1"/>
                </a:solidFill>
                <a:latin typeface="Arial" pitchFamily="34" charset="0"/>
                <a:ea typeface="+mn-ea"/>
                <a:cs typeface="Arial" pitchFamily="34" charset="0"/>
              </a:rPr>
              <a:t>Vaccines</a:t>
            </a:r>
            <a:r>
              <a:rPr lang="en-GB" sz="1200" kern="1200" dirty="0" smtClean="0">
                <a:solidFill>
                  <a:schemeClr val="tx1"/>
                </a:solidFill>
                <a:latin typeface="Arial" pitchFamily="34" charset="0"/>
                <a:ea typeface="+mn-ea"/>
                <a:cs typeface="Arial" pitchFamily="34" charset="0"/>
              </a:rPr>
              <a:t>. 5</a:t>
            </a:r>
            <a:r>
              <a:rPr lang="en-US" sz="1200" kern="1200" baseline="30000" dirty="0" err="1" smtClean="0">
                <a:solidFill>
                  <a:schemeClr val="tx1"/>
                </a:solidFill>
                <a:latin typeface="Arial" pitchFamily="34" charset="0"/>
                <a:ea typeface="+mn-ea"/>
                <a:cs typeface="Arial" pitchFamily="34" charset="0"/>
              </a:rPr>
              <a:t>th</a:t>
            </a:r>
            <a:r>
              <a:rPr lang="en-GB" sz="1200" kern="1200" dirty="0" smtClean="0">
                <a:solidFill>
                  <a:schemeClr val="tx1"/>
                </a:solidFill>
                <a:latin typeface="Arial" pitchFamily="34" charset="0"/>
                <a:ea typeface="+mn-ea"/>
                <a:cs typeface="Arial" pitchFamily="34" charset="0"/>
              </a:rPr>
              <a:t> ed.  London: Elsevier 2008; pp: 399-434. </a:t>
            </a:r>
          </a:p>
          <a:p>
            <a:r>
              <a:rPr lang="en-GB" sz="1200" kern="1200" dirty="0" smtClean="0">
                <a:solidFill>
                  <a:schemeClr val="tx1"/>
                </a:solidFill>
                <a:latin typeface="Arial" pitchFamily="34" charset="0"/>
                <a:ea typeface="+mn-ea"/>
                <a:cs typeface="Arial" pitchFamily="34" charset="0"/>
              </a:rPr>
              <a:t>8. Steven N, Wood M. The clinical spectrum of meningococcal disease. In: K Cartwright K ed. </a:t>
            </a:r>
            <a:r>
              <a:rPr lang="en-GB" sz="1200" i="1" kern="1200" dirty="0" smtClean="0">
                <a:solidFill>
                  <a:schemeClr val="tx1"/>
                </a:solidFill>
                <a:latin typeface="Arial" pitchFamily="34" charset="0"/>
                <a:ea typeface="+mn-ea"/>
                <a:cs typeface="Arial" pitchFamily="34" charset="0"/>
              </a:rPr>
              <a:t>Meningococcal disease</a:t>
            </a:r>
            <a:r>
              <a:rPr lang="en-GB" sz="1200" kern="1200" dirty="0" smtClean="0">
                <a:solidFill>
                  <a:schemeClr val="tx1"/>
                </a:solidFill>
                <a:latin typeface="Arial" pitchFamily="34" charset="0"/>
                <a:ea typeface="+mn-ea"/>
                <a:cs typeface="Arial" pitchFamily="34" charset="0"/>
              </a:rPr>
              <a:t>. Chichester: John Wiley &amp; Sons; 2005. pp 177-206.</a:t>
            </a:r>
          </a:p>
          <a:p>
            <a:r>
              <a:rPr lang="en-GB" sz="1200" kern="1200" dirty="0" smtClean="0">
                <a:solidFill>
                  <a:schemeClr val="tx1"/>
                </a:solidFill>
                <a:latin typeface="Arial" pitchFamily="34" charset="0"/>
                <a:ea typeface="+mn-ea"/>
                <a:cs typeface="Arial" pitchFamily="34" charset="0"/>
              </a:rPr>
              <a:t>9. Miller E, Salisbury D, Ramsay M. Planning, registration, and implementation of an immunisation campaign against meningococcal serogroup C disease in the UK: a success story. </a:t>
            </a:r>
            <a:r>
              <a:rPr lang="en-GB" sz="1200" i="1" kern="1200" dirty="0" smtClean="0">
                <a:solidFill>
                  <a:schemeClr val="tx1"/>
                </a:solidFill>
                <a:latin typeface="Arial" pitchFamily="34" charset="0"/>
                <a:ea typeface="+mn-ea"/>
                <a:cs typeface="Arial" pitchFamily="34" charset="0"/>
              </a:rPr>
              <a:t>Vaccine  </a:t>
            </a:r>
            <a:r>
              <a:rPr lang="en-GB" sz="1200" kern="1200" dirty="0" smtClean="0">
                <a:solidFill>
                  <a:schemeClr val="tx1"/>
                </a:solidFill>
                <a:latin typeface="Arial" pitchFamily="34" charset="0"/>
                <a:ea typeface="+mn-ea"/>
                <a:cs typeface="Arial" pitchFamily="34" charset="0"/>
              </a:rPr>
              <a:t>2001; </a:t>
            </a:r>
            <a:r>
              <a:rPr lang="en-US" sz="1200" kern="1200" dirty="0" smtClean="0">
                <a:solidFill>
                  <a:schemeClr val="tx1"/>
                </a:solidFill>
                <a:latin typeface="Arial" pitchFamily="34" charset="0"/>
                <a:ea typeface="+mn-ea"/>
                <a:cs typeface="Arial" pitchFamily="34" charset="0"/>
              </a:rPr>
              <a:t>20(</a:t>
            </a:r>
            <a:r>
              <a:rPr lang="en-US" sz="1200" kern="1200" dirty="0" err="1" smtClean="0">
                <a:solidFill>
                  <a:schemeClr val="tx1"/>
                </a:solidFill>
                <a:latin typeface="Arial" pitchFamily="34" charset="0"/>
                <a:ea typeface="+mn-ea"/>
                <a:cs typeface="Arial" pitchFamily="34" charset="0"/>
              </a:rPr>
              <a:t>Suppl</a:t>
            </a:r>
            <a:r>
              <a:rPr lang="en-US" sz="1200" kern="1200" dirty="0" smtClean="0">
                <a:solidFill>
                  <a:schemeClr val="tx1"/>
                </a:solidFill>
                <a:latin typeface="Arial" pitchFamily="34" charset="0"/>
                <a:ea typeface="+mn-ea"/>
                <a:cs typeface="Arial" pitchFamily="34" charset="0"/>
              </a:rPr>
              <a:t> 1):S58-S67 </a:t>
            </a:r>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10. Trotter CL et al. Effectiveness of meningococcal serogroup C conjugate vaccine 4 years after introduction. </a:t>
            </a:r>
            <a:r>
              <a:rPr lang="en-GB" sz="1200" i="1" kern="1200" dirty="0" smtClean="0">
                <a:solidFill>
                  <a:schemeClr val="tx1"/>
                </a:solidFill>
                <a:latin typeface="Arial" pitchFamily="34" charset="0"/>
                <a:ea typeface="+mn-ea"/>
                <a:cs typeface="Arial" pitchFamily="34" charset="0"/>
              </a:rPr>
              <a:t>Lancet  </a:t>
            </a:r>
            <a:r>
              <a:rPr lang="en-GB" sz="1200" kern="1200" dirty="0" smtClean="0">
                <a:solidFill>
                  <a:schemeClr val="tx1"/>
                </a:solidFill>
                <a:latin typeface="Arial" pitchFamily="34" charset="0"/>
                <a:ea typeface="+mn-ea"/>
                <a:cs typeface="Arial" pitchFamily="34" charset="0"/>
              </a:rPr>
              <a:t>2004; 364: 365-7. </a:t>
            </a:r>
          </a:p>
          <a:p>
            <a:r>
              <a:rPr lang="en-GB" sz="1200" kern="1200" dirty="0" smtClean="0">
                <a:solidFill>
                  <a:schemeClr val="tx1"/>
                </a:solidFill>
                <a:latin typeface="Arial" pitchFamily="34" charset="0"/>
                <a:ea typeface="+mn-ea"/>
                <a:cs typeface="Arial" pitchFamily="34" charset="0"/>
              </a:rPr>
              <a:t>11. Maiden MC, Stuart JM. Carriage of serogroup C </a:t>
            </a:r>
            <a:r>
              <a:rPr lang="en-GB" sz="1200" kern="1200" dirty="0" err="1" smtClean="0">
                <a:solidFill>
                  <a:schemeClr val="tx1"/>
                </a:solidFill>
                <a:latin typeface="Arial" pitchFamily="34" charset="0"/>
                <a:ea typeface="+mn-ea"/>
                <a:cs typeface="Arial" pitchFamily="34" charset="0"/>
              </a:rPr>
              <a:t>meningococci</a:t>
            </a:r>
            <a:r>
              <a:rPr lang="en-GB" sz="1200" kern="1200" dirty="0" smtClean="0">
                <a:solidFill>
                  <a:schemeClr val="tx1"/>
                </a:solidFill>
                <a:latin typeface="Arial" pitchFamily="34" charset="0"/>
                <a:ea typeface="+mn-ea"/>
                <a:cs typeface="Arial" pitchFamily="34" charset="0"/>
              </a:rPr>
              <a:t> one year after meningococcal C conjugate polysaccharide vaccination. </a:t>
            </a:r>
            <a:r>
              <a:rPr lang="en-GB" sz="1200" i="1" kern="1200" dirty="0" smtClean="0">
                <a:solidFill>
                  <a:schemeClr val="tx1"/>
                </a:solidFill>
                <a:latin typeface="Arial" pitchFamily="34" charset="0"/>
                <a:ea typeface="+mn-ea"/>
                <a:cs typeface="Arial" pitchFamily="34" charset="0"/>
              </a:rPr>
              <a:t>Lancet </a:t>
            </a:r>
            <a:r>
              <a:rPr lang="en-GB" sz="1200" kern="1200" dirty="0" smtClean="0">
                <a:solidFill>
                  <a:schemeClr val="tx1"/>
                </a:solidFill>
                <a:latin typeface="Arial" pitchFamily="34" charset="0"/>
                <a:ea typeface="+mn-ea"/>
                <a:cs typeface="Arial" pitchFamily="34" charset="0"/>
              </a:rPr>
              <a:t>2002; 359:1829-31</a:t>
            </a:r>
          </a:p>
          <a:p>
            <a:r>
              <a:rPr lang="en-GB" sz="1200" kern="1200" dirty="0" smtClean="0">
                <a:solidFill>
                  <a:schemeClr val="tx1"/>
                </a:solidFill>
                <a:latin typeface="Arial" pitchFamily="34" charset="0"/>
                <a:ea typeface="+mn-ea"/>
                <a:cs typeface="Arial" pitchFamily="34" charset="0"/>
              </a:rPr>
              <a:t>12. Trotter CL, Gay NJ. Analysis of longitudinal bacterial carriage studies accounting for sensitivity of swabbing: an application to </a:t>
            </a:r>
            <a:r>
              <a:rPr lang="en-GB" sz="1200" kern="1200" dirty="0" err="1" smtClean="0">
                <a:solidFill>
                  <a:schemeClr val="tx1"/>
                </a:solidFill>
                <a:latin typeface="Arial" pitchFamily="34" charset="0"/>
                <a:ea typeface="+mn-ea"/>
                <a:cs typeface="Arial" pitchFamily="34" charset="0"/>
              </a:rPr>
              <a:t>Neisseria</a:t>
            </a:r>
            <a:r>
              <a:rPr lang="en-GB" sz="1200" kern="1200" dirty="0" smtClean="0">
                <a:solidFill>
                  <a:schemeClr val="tx1"/>
                </a:solidFill>
                <a:latin typeface="Arial" pitchFamily="34" charset="0"/>
                <a:ea typeface="+mn-ea"/>
                <a:cs typeface="Arial" pitchFamily="34" charset="0"/>
              </a:rPr>
              <a:t> </a:t>
            </a:r>
            <a:r>
              <a:rPr lang="en-GB" sz="1200" kern="1200" dirty="0" err="1" smtClean="0">
                <a:solidFill>
                  <a:schemeClr val="tx1"/>
                </a:solidFill>
                <a:latin typeface="Arial" pitchFamily="34" charset="0"/>
                <a:ea typeface="+mn-ea"/>
                <a:cs typeface="Arial" pitchFamily="34" charset="0"/>
              </a:rPr>
              <a:t>meningitidis</a:t>
            </a:r>
            <a:r>
              <a:rPr lang="en-GB" sz="1200" kern="1200" dirty="0" smtClean="0">
                <a:solidFill>
                  <a:schemeClr val="tx1"/>
                </a:solidFill>
                <a:latin typeface="Arial" pitchFamily="34" charset="0"/>
                <a:ea typeface="+mn-ea"/>
                <a:cs typeface="Arial" pitchFamily="34" charset="0"/>
              </a:rPr>
              <a:t>. </a:t>
            </a:r>
            <a:r>
              <a:rPr lang="en-GB" sz="1200" i="1" kern="1200" dirty="0" err="1" smtClean="0">
                <a:solidFill>
                  <a:schemeClr val="tx1"/>
                </a:solidFill>
                <a:latin typeface="Arial" pitchFamily="34" charset="0"/>
                <a:ea typeface="+mn-ea"/>
                <a:cs typeface="Arial" pitchFamily="34" charset="0"/>
              </a:rPr>
              <a:t>Epidemiol</a:t>
            </a:r>
            <a:r>
              <a:rPr lang="en-GB" sz="1200" i="1" kern="1200" dirty="0" smtClean="0">
                <a:solidFill>
                  <a:schemeClr val="tx1"/>
                </a:solidFill>
                <a:latin typeface="Arial" pitchFamily="34" charset="0"/>
                <a:ea typeface="+mn-ea"/>
                <a:cs typeface="Arial" pitchFamily="34" charset="0"/>
              </a:rPr>
              <a:t> Infect  </a:t>
            </a:r>
            <a:r>
              <a:rPr lang="en-GB" sz="1200" kern="1200" dirty="0" smtClean="0">
                <a:solidFill>
                  <a:schemeClr val="tx1"/>
                </a:solidFill>
                <a:latin typeface="Arial" pitchFamily="34" charset="0"/>
                <a:ea typeface="+mn-ea"/>
                <a:cs typeface="Arial" pitchFamily="34" charset="0"/>
              </a:rPr>
              <a:t>2003; 130: 201-5. Available at: </a:t>
            </a:r>
            <a:r>
              <a:rPr lang="en-US" sz="1200" u="sng" kern="1200" dirty="0" smtClean="0">
                <a:solidFill>
                  <a:schemeClr val="tx1"/>
                </a:solidFill>
                <a:latin typeface="Arial" pitchFamily="34" charset="0"/>
                <a:ea typeface="+mn-ea"/>
                <a:cs typeface="Arial" pitchFamily="34" charset="0"/>
                <a:hlinkClick r:id="rId4"/>
              </a:rPr>
              <a:t>http://www.ncbi.nlm.nih.gov/pmc/articles/PMC2869955/pdf/12729188.pdf</a:t>
            </a:r>
            <a:r>
              <a:rPr lang="en-US" sz="1200" kern="1200" dirty="0" smtClean="0">
                <a:solidFill>
                  <a:schemeClr val="tx1"/>
                </a:solidFill>
                <a:latin typeface="Arial" pitchFamily="34" charset="0"/>
                <a:ea typeface="+mn-ea"/>
                <a:cs typeface="Arial" pitchFamily="34" charset="0"/>
              </a:rPr>
              <a:t>  [Accessed 15</a:t>
            </a:r>
            <a:r>
              <a:rPr lang="en-US" sz="1200" kern="1200" baseline="30000" dirty="0" smtClean="0">
                <a:solidFill>
                  <a:schemeClr val="tx1"/>
                </a:solidFill>
                <a:latin typeface="Arial" pitchFamily="34" charset="0"/>
                <a:ea typeface="+mn-ea"/>
                <a:cs typeface="Arial" pitchFamily="34" charset="0"/>
              </a:rPr>
              <a:t>th</a:t>
            </a:r>
            <a:r>
              <a:rPr lang="en-US" sz="1200" kern="1200" dirty="0" smtClean="0">
                <a:solidFill>
                  <a:schemeClr val="tx1"/>
                </a:solidFill>
                <a:latin typeface="Arial" pitchFamily="34" charset="0"/>
                <a:ea typeface="+mn-ea"/>
                <a:cs typeface="Arial" pitchFamily="34" charset="0"/>
              </a:rPr>
              <a:t> Mar 2013] </a:t>
            </a:r>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13. Cartwright K. The clinical spectrum of meningococcal disease. In: K Cartwright ed. </a:t>
            </a:r>
            <a:r>
              <a:rPr lang="en-GB" sz="1200" i="1" kern="1200" dirty="0" smtClean="0">
                <a:solidFill>
                  <a:schemeClr val="tx1"/>
                </a:solidFill>
                <a:latin typeface="Arial" pitchFamily="34" charset="0"/>
                <a:ea typeface="+mn-ea"/>
                <a:cs typeface="Arial" pitchFamily="34" charset="0"/>
              </a:rPr>
              <a:t>Meningococcal disease</a:t>
            </a:r>
            <a:r>
              <a:rPr lang="en-GB" sz="1200" kern="1200" dirty="0" smtClean="0">
                <a:solidFill>
                  <a:schemeClr val="tx1"/>
                </a:solidFill>
                <a:latin typeface="Arial" pitchFamily="34" charset="0"/>
                <a:ea typeface="+mn-ea"/>
                <a:cs typeface="Arial" pitchFamily="34" charset="0"/>
              </a:rPr>
              <a:t>. Chichester: John Wiley &amp; Sons; 1995. pp 115-46. </a:t>
            </a:r>
          </a:p>
          <a:p>
            <a:r>
              <a:rPr lang="en-GB" sz="1200" kern="1200" dirty="0" smtClean="0">
                <a:solidFill>
                  <a:schemeClr val="tx1"/>
                </a:solidFill>
                <a:latin typeface="Arial" pitchFamily="34" charset="0"/>
                <a:ea typeface="+mn-ea"/>
                <a:cs typeface="Arial" pitchFamily="34" charset="0"/>
              </a:rPr>
              <a:t>14. Maiden MC et al. Impact of meningococcal serogroup C conjugate vaccines on carriage and herd immunity. </a:t>
            </a:r>
            <a:r>
              <a:rPr lang="en-GB" sz="1200" i="1" kern="1200" dirty="0" smtClean="0">
                <a:solidFill>
                  <a:schemeClr val="tx1"/>
                </a:solidFill>
                <a:latin typeface="Arial" pitchFamily="34" charset="0"/>
                <a:ea typeface="+mn-ea"/>
                <a:cs typeface="Arial" pitchFamily="34" charset="0"/>
              </a:rPr>
              <a:t>J Infect </a:t>
            </a:r>
            <a:r>
              <a:rPr lang="en-GB" sz="1200" i="1" kern="1200" dirty="0" err="1" smtClean="0">
                <a:solidFill>
                  <a:schemeClr val="tx1"/>
                </a:solidFill>
                <a:latin typeface="Arial" pitchFamily="34" charset="0"/>
                <a:ea typeface="+mn-ea"/>
                <a:cs typeface="Arial" pitchFamily="34" charset="0"/>
              </a:rPr>
              <a:t>Dis</a:t>
            </a:r>
            <a:r>
              <a:rPr lang="en-GB" sz="1200" kern="1200" dirty="0" smtClean="0">
                <a:solidFill>
                  <a:schemeClr val="tx1"/>
                </a:solidFill>
                <a:latin typeface="Arial" pitchFamily="34" charset="0"/>
                <a:ea typeface="+mn-ea"/>
                <a:cs typeface="Arial" pitchFamily="34" charset="0"/>
              </a:rPr>
              <a:t>  2008; 197: 737-43.</a:t>
            </a:r>
          </a:p>
          <a:p>
            <a:r>
              <a:rPr lang="en-GB" sz="1200" kern="1200" dirty="0" smtClean="0">
                <a:solidFill>
                  <a:schemeClr val="tx1"/>
                </a:solidFill>
                <a:latin typeface="Arial" pitchFamily="34" charset="0"/>
                <a:ea typeface="+mn-ea"/>
                <a:cs typeface="Arial" pitchFamily="34" charset="0"/>
              </a:rPr>
              <a:t>15. Ramsay ME et al. Herd immunity from meningococcal serogroup C conjugate vaccination in England: database analysis. </a:t>
            </a:r>
            <a:r>
              <a:rPr lang="en-GB" sz="1200" i="1" kern="1200" dirty="0" smtClean="0">
                <a:solidFill>
                  <a:schemeClr val="tx1"/>
                </a:solidFill>
                <a:latin typeface="Arial" pitchFamily="34" charset="0"/>
                <a:ea typeface="+mn-ea"/>
                <a:cs typeface="Arial" pitchFamily="34" charset="0"/>
              </a:rPr>
              <a:t>BMJ</a:t>
            </a:r>
            <a:r>
              <a:rPr lang="en-GB" sz="1200" kern="1200" dirty="0" smtClean="0">
                <a:solidFill>
                  <a:schemeClr val="tx1"/>
                </a:solidFill>
                <a:latin typeface="Arial" pitchFamily="34" charset="0"/>
                <a:ea typeface="+mn-ea"/>
                <a:cs typeface="Arial" pitchFamily="34" charset="0"/>
              </a:rPr>
              <a:t> 2003; 326: 365-6.</a:t>
            </a:r>
          </a:p>
          <a:p>
            <a:r>
              <a:rPr lang="en-GB" sz="1200" kern="1200" dirty="0" smtClean="0">
                <a:solidFill>
                  <a:schemeClr val="tx1"/>
                </a:solidFill>
                <a:latin typeface="Arial" pitchFamily="34" charset="0"/>
                <a:ea typeface="+mn-ea"/>
                <a:cs typeface="Arial" pitchFamily="34" charset="0"/>
              </a:rPr>
              <a:t>16. Bruce MG et al. Risk factors for meningococcal disease in college students. </a:t>
            </a:r>
            <a:r>
              <a:rPr lang="en-GB" sz="1200" i="1" kern="1200" dirty="0" smtClean="0">
                <a:solidFill>
                  <a:schemeClr val="tx1"/>
                </a:solidFill>
                <a:latin typeface="Arial" pitchFamily="34" charset="0"/>
                <a:ea typeface="+mn-ea"/>
                <a:cs typeface="Arial" pitchFamily="34" charset="0"/>
              </a:rPr>
              <a:t>JAMA</a:t>
            </a:r>
            <a:r>
              <a:rPr lang="en-GB" sz="1200" kern="1200" dirty="0" smtClean="0">
                <a:solidFill>
                  <a:schemeClr val="tx1"/>
                </a:solidFill>
                <a:latin typeface="Arial" pitchFamily="34" charset="0"/>
                <a:ea typeface="+mn-ea"/>
                <a:cs typeface="Arial" pitchFamily="34" charset="0"/>
              </a:rPr>
              <a:t>  2001;286:688-93.</a:t>
            </a:r>
          </a:p>
          <a:p>
            <a:r>
              <a:rPr lang="en-GB" sz="1200" kern="1200" dirty="0" smtClean="0">
                <a:solidFill>
                  <a:schemeClr val="tx1"/>
                </a:solidFill>
                <a:latin typeface="Arial" pitchFamily="34" charset="0"/>
                <a:ea typeface="+mn-ea"/>
                <a:cs typeface="Arial" pitchFamily="34" charset="0"/>
              </a:rPr>
              <a:t>17. Harrison LH et al. Risk of meningococcal infection in college students. </a:t>
            </a:r>
            <a:r>
              <a:rPr lang="en-GB" sz="1200" i="1" kern="1200" dirty="0" smtClean="0">
                <a:solidFill>
                  <a:schemeClr val="tx1"/>
                </a:solidFill>
                <a:latin typeface="Arial" pitchFamily="34" charset="0"/>
                <a:ea typeface="+mn-ea"/>
                <a:cs typeface="Arial" pitchFamily="34" charset="0"/>
              </a:rPr>
              <a:t>JAMA </a:t>
            </a:r>
            <a:r>
              <a:rPr lang="en-GB" sz="1200" kern="1200" dirty="0" smtClean="0">
                <a:solidFill>
                  <a:schemeClr val="tx1"/>
                </a:solidFill>
                <a:latin typeface="Arial" pitchFamily="34" charset="0"/>
                <a:ea typeface="+mn-ea"/>
                <a:cs typeface="Arial" pitchFamily="34" charset="0"/>
              </a:rPr>
              <a:t>1999;81:1906-10. Available at: </a:t>
            </a:r>
            <a:r>
              <a:rPr lang="en-US" sz="1200" u="sng" kern="1200" dirty="0" smtClean="0">
                <a:solidFill>
                  <a:schemeClr val="tx1"/>
                </a:solidFill>
                <a:latin typeface="Arial" pitchFamily="34" charset="0"/>
                <a:ea typeface="+mn-ea"/>
                <a:cs typeface="Arial" pitchFamily="34" charset="0"/>
                <a:hlinkClick r:id="rId5"/>
              </a:rPr>
              <a:t>http://jama.jamanetwork.com/article.aspx?articleid=190081</a:t>
            </a:r>
            <a:r>
              <a:rPr lang="en-US" sz="1200" kern="1200" dirty="0" smtClean="0">
                <a:solidFill>
                  <a:schemeClr val="tx1"/>
                </a:solidFill>
                <a:latin typeface="Arial" pitchFamily="34" charset="0"/>
                <a:ea typeface="+mn-ea"/>
                <a:cs typeface="Arial" pitchFamily="34" charset="0"/>
              </a:rPr>
              <a:t> [Accessed 15</a:t>
            </a:r>
            <a:r>
              <a:rPr lang="en-US" sz="1200" kern="1200" baseline="30000" dirty="0" smtClean="0">
                <a:solidFill>
                  <a:schemeClr val="tx1"/>
                </a:solidFill>
                <a:latin typeface="Arial" pitchFamily="34" charset="0"/>
                <a:ea typeface="+mn-ea"/>
                <a:cs typeface="Arial" pitchFamily="34" charset="0"/>
              </a:rPr>
              <a:t>th</a:t>
            </a:r>
            <a:r>
              <a:rPr lang="en-US" sz="1200" kern="1200" dirty="0" smtClean="0">
                <a:solidFill>
                  <a:schemeClr val="tx1"/>
                </a:solidFill>
                <a:latin typeface="Arial" pitchFamily="34" charset="0"/>
                <a:ea typeface="+mn-ea"/>
                <a:cs typeface="Arial" pitchFamily="34" charset="0"/>
              </a:rPr>
              <a:t> Mar 2013] </a:t>
            </a:r>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18. </a:t>
            </a:r>
            <a:r>
              <a:rPr lang="en-GB" sz="1200" kern="1200" dirty="0" err="1" smtClean="0">
                <a:solidFill>
                  <a:schemeClr val="tx1"/>
                </a:solidFill>
                <a:latin typeface="Arial" pitchFamily="34" charset="0"/>
                <a:ea typeface="+mn-ea"/>
                <a:cs typeface="Arial" pitchFamily="34" charset="0"/>
              </a:rPr>
              <a:t>Brundage</a:t>
            </a:r>
            <a:r>
              <a:rPr lang="en-GB" sz="1200" kern="1200" dirty="0" smtClean="0">
                <a:solidFill>
                  <a:schemeClr val="tx1"/>
                </a:solidFill>
                <a:latin typeface="Arial" pitchFamily="34" charset="0"/>
                <a:ea typeface="+mn-ea"/>
                <a:cs typeface="Arial" pitchFamily="34" charset="0"/>
              </a:rPr>
              <a:t> JF, </a:t>
            </a:r>
            <a:r>
              <a:rPr lang="en-GB" sz="1200" kern="1200" dirty="0" err="1" smtClean="0">
                <a:solidFill>
                  <a:schemeClr val="tx1"/>
                </a:solidFill>
                <a:latin typeface="Arial" pitchFamily="34" charset="0"/>
                <a:ea typeface="+mn-ea"/>
                <a:cs typeface="Arial" pitchFamily="34" charset="0"/>
              </a:rPr>
              <a:t>Zollinger</a:t>
            </a:r>
            <a:r>
              <a:rPr lang="en-GB" sz="1200" kern="1200" dirty="0" smtClean="0">
                <a:solidFill>
                  <a:schemeClr val="tx1"/>
                </a:solidFill>
                <a:latin typeface="Arial" pitchFamily="34" charset="0"/>
                <a:ea typeface="+mn-ea"/>
                <a:cs typeface="Arial" pitchFamily="34" charset="0"/>
              </a:rPr>
              <a:t> WD. Evolution of meningococcal disease epidemiology in the US Army. In: NA </a:t>
            </a:r>
            <a:r>
              <a:rPr lang="en-GB" sz="1200" kern="1200" dirty="0" err="1" smtClean="0">
                <a:solidFill>
                  <a:schemeClr val="tx1"/>
                </a:solidFill>
                <a:latin typeface="Arial" pitchFamily="34" charset="0"/>
                <a:ea typeface="+mn-ea"/>
                <a:cs typeface="Arial" pitchFamily="34" charset="0"/>
              </a:rPr>
              <a:t>Vedros</a:t>
            </a:r>
            <a:r>
              <a:rPr lang="en-GB" sz="1200" kern="1200" dirty="0" smtClean="0">
                <a:solidFill>
                  <a:schemeClr val="tx1"/>
                </a:solidFill>
                <a:latin typeface="Arial" pitchFamily="34" charset="0"/>
                <a:ea typeface="+mn-ea"/>
                <a:cs typeface="Arial" pitchFamily="34" charset="0"/>
              </a:rPr>
              <a:t> ed. </a:t>
            </a:r>
            <a:r>
              <a:rPr lang="en-GB" sz="1200" i="1" kern="1200" dirty="0" smtClean="0">
                <a:solidFill>
                  <a:schemeClr val="tx1"/>
                </a:solidFill>
                <a:latin typeface="Arial" pitchFamily="34" charset="0"/>
                <a:ea typeface="+mn-ea"/>
                <a:cs typeface="Arial" pitchFamily="34" charset="0"/>
              </a:rPr>
              <a:t>Evolution of meningococcal disease</a:t>
            </a:r>
            <a:r>
              <a:rPr lang="en-GB" sz="1200" kern="1200" dirty="0" smtClean="0">
                <a:solidFill>
                  <a:schemeClr val="tx1"/>
                </a:solidFill>
                <a:latin typeface="Arial" pitchFamily="34" charset="0"/>
                <a:ea typeface="+mn-ea"/>
                <a:cs typeface="Arial" pitchFamily="34" charset="0"/>
              </a:rPr>
              <a:t>. Vol. 1. Boca Raton: CRC Press; 1987. pp. 6-23.</a:t>
            </a:r>
          </a:p>
          <a:p>
            <a:r>
              <a:rPr lang="en-GB" sz="1200" kern="1200" dirty="0" smtClean="0">
                <a:solidFill>
                  <a:schemeClr val="tx1"/>
                </a:solidFill>
                <a:latin typeface="Arial" pitchFamily="34" charset="0"/>
                <a:ea typeface="+mn-ea"/>
                <a:cs typeface="Arial" pitchFamily="34" charset="0"/>
              </a:rPr>
              <a:t>19. Fischer  M et al. Tobacco smoke as a risk factor in meningococcal disease </a:t>
            </a:r>
            <a:r>
              <a:rPr lang="en-GB" sz="1200" i="1" kern="1200" dirty="0" err="1" smtClean="0">
                <a:solidFill>
                  <a:schemeClr val="tx1"/>
                </a:solidFill>
                <a:latin typeface="Arial" pitchFamily="34" charset="0"/>
                <a:ea typeface="+mn-ea"/>
                <a:cs typeface="Arial" pitchFamily="34" charset="0"/>
              </a:rPr>
              <a:t>Pediatr</a:t>
            </a:r>
            <a:r>
              <a:rPr lang="en-GB" sz="1200" i="1" kern="1200" dirty="0" smtClean="0">
                <a:solidFill>
                  <a:schemeClr val="tx1"/>
                </a:solidFill>
                <a:latin typeface="Arial" pitchFamily="34" charset="0"/>
                <a:ea typeface="+mn-ea"/>
                <a:cs typeface="Arial" pitchFamily="34" charset="0"/>
              </a:rPr>
              <a:t> Infect </a:t>
            </a:r>
            <a:r>
              <a:rPr lang="en-GB" sz="1200" i="1" kern="1200" dirty="0" err="1" smtClean="0">
                <a:solidFill>
                  <a:schemeClr val="tx1"/>
                </a:solidFill>
                <a:latin typeface="Arial" pitchFamily="34" charset="0"/>
                <a:ea typeface="+mn-ea"/>
                <a:cs typeface="Arial" pitchFamily="34" charset="0"/>
              </a:rPr>
              <a:t>Dis</a:t>
            </a:r>
            <a:r>
              <a:rPr lang="en-GB" sz="1200" i="1" kern="1200" dirty="0" smtClean="0">
                <a:solidFill>
                  <a:schemeClr val="tx1"/>
                </a:solidFill>
                <a:latin typeface="Arial" pitchFamily="34" charset="0"/>
                <a:ea typeface="+mn-ea"/>
                <a:cs typeface="Arial" pitchFamily="34" charset="0"/>
              </a:rPr>
              <a:t> J</a:t>
            </a:r>
            <a:r>
              <a:rPr lang="en-GB" sz="1200" kern="1200" dirty="0" smtClean="0">
                <a:solidFill>
                  <a:schemeClr val="tx1"/>
                </a:solidFill>
                <a:latin typeface="Arial" pitchFamily="34" charset="0"/>
                <a:ea typeface="+mn-ea"/>
                <a:cs typeface="Arial" pitchFamily="34" charset="0"/>
              </a:rPr>
              <a:t> 1997; 16: 979-83</a:t>
            </a:r>
          </a:p>
          <a:p>
            <a:r>
              <a:rPr lang="en-GB" sz="1200" kern="1200" dirty="0" smtClean="0">
                <a:solidFill>
                  <a:schemeClr val="tx1"/>
                </a:solidFill>
                <a:latin typeface="Arial" pitchFamily="34" charset="0"/>
                <a:ea typeface="+mn-ea"/>
                <a:cs typeface="Arial" pitchFamily="34" charset="0"/>
              </a:rPr>
              <a:t>20. Joint Committee of Vaccination and Immunisation. </a:t>
            </a:r>
            <a:r>
              <a:rPr lang="en-GB" sz="1200" i="1" kern="1200" dirty="0" smtClean="0">
                <a:solidFill>
                  <a:schemeClr val="tx1"/>
                </a:solidFill>
                <a:latin typeface="Arial" pitchFamily="34" charset="0"/>
                <a:ea typeface="+mn-ea"/>
                <a:cs typeface="Arial" pitchFamily="34" charset="0"/>
              </a:rPr>
              <a:t>Statement on the use of meningococcal C vaccines in the routine childhood immunisation programme. </a:t>
            </a:r>
            <a:r>
              <a:rPr lang="en-GB" sz="1200" kern="1200" dirty="0" smtClean="0">
                <a:solidFill>
                  <a:schemeClr val="tx1"/>
                </a:solidFill>
                <a:latin typeface="Arial" pitchFamily="34" charset="0"/>
                <a:ea typeface="+mn-ea"/>
                <a:cs typeface="Arial" pitchFamily="34" charset="0"/>
              </a:rPr>
              <a:t>29 January 2012. [Online]. 2012.  Available at: </a:t>
            </a:r>
            <a:r>
              <a:rPr lang="en-US" sz="1200" u="sng" kern="1200" dirty="0" smtClean="0">
                <a:solidFill>
                  <a:schemeClr val="tx1"/>
                </a:solidFill>
                <a:latin typeface="Arial" pitchFamily="34" charset="0"/>
                <a:ea typeface="+mn-ea"/>
                <a:cs typeface="Arial" pitchFamily="34" charset="0"/>
                <a:hlinkClick r:id="rId6"/>
              </a:rPr>
              <a:t>http://webarchive.nationalarchives.gov.uk/+/www.dh.gov.uk/ab/JCVI/DH_094744</a:t>
            </a:r>
            <a:r>
              <a:rPr lang="en-US" sz="1200" kern="1200" dirty="0" smtClean="0">
                <a:solidFill>
                  <a:schemeClr val="tx1"/>
                </a:solidFill>
                <a:latin typeface="Arial" pitchFamily="34" charset="0"/>
                <a:ea typeface="+mn-ea"/>
                <a:cs typeface="Arial" pitchFamily="34" charset="0"/>
              </a:rPr>
              <a:t> [Accessed 15</a:t>
            </a:r>
            <a:r>
              <a:rPr lang="en-US" sz="1200" kern="1200" baseline="30000" dirty="0" smtClean="0">
                <a:solidFill>
                  <a:schemeClr val="tx1"/>
                </a:solidFill>
                <a:latin typeface="Arial" pitchFamily="34" charset="0"/>
                <a:ea typeface="+mn-ea"/>
                <a:cs typeface="Arial" pitchFamily="34" charset="0"/>
              </a:rPr>
              <a:t>th </a:t>
            </a:r>
            <a:r>
              <a:rPr lang="en-US" sz="1200" kern="1200" dirty="0" smtClean="0">
                <a:solidFill>
                  <a:schemeClr val="tx1"/>
                </a:solidFill>
                <a:latin typeface="Arial" pitchFamily="34" charset="0"/>
                <a:ea typeface="+mn-ea"/>
                <a:cs typeface="Arial" pitchFamily="34" charset="0"/>
              </a:rPr>
              <a:t>Mar 2013] </a:t>
            </a:r>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21. Health Protection Agency. </a:t>
            </a:r>
            <a:r>
              <a:rPr lang="en-GB" sz="1200" i="1" kern="1200" dirty="0" smtClean="0">
                <a:solidFill>
                  <a:schemeClr val="tx1"/>
                </a:solidFill>
                <a:latin typeface="Arial" pitchFamily="34" charset="0"/>
                <a:ea typeface="+mn-ea"/>
                <a:cs typeface="Arial" pitchFamily="34" charset="0"/>
              </a:rPr>
              <a:t>Vaccination of individuals with uncertain or incomplete immunisation status</a:t>
            </a:r>
            <a:r>
              <a:rPr lang="en-GB" sz="1200" kern="1200" dirty="0" smtClean="0">
                <a:solidFill>
                  <a:schemeClr val="tx1"/>
                </a:solidFill>
                <a:latin typeface="Arial" pitchFamily="34" charset="0"/>
                <a:ea typeface="+mn-ea"/>
                <a:cs typeface="Arial" pitchFamily="34" charset="0"/>
              </a:rPr>
              <a:t>. [Online]. 2012.  Available at:</a:t>
            </a:r>
            <a:r>
              <a:rPr lang="en-US" sz="1200" u="sng" kern="1200" dirty="0" smtClean="0">
                <a:solidFill>
                  <a:schemeClr val="tx1"/>
                </a:solidFill>
                <a:latin typeface="Arial" pitchFamily="34" charset="0"/>
                <a:ea typeface="+mn-ea"/>
                <a:cs typeface="Arial" pitchFamily="34" charset="0"/>
                <a:hlinkClick r:id="rId7"/>
              </a:rPr>
              <a:t>http://www.hpa.org.uk/webc/HPAwebFile/HPAweb_C/1194947406156</a:t>
            </a:r>
            <a:r>
              <a:rPr lang="en-US" sz="1200" kern="1200" dirty="0" smtClean="0">
                <a:solidFill>
                  <a:schemeClr val="tx1"/>
                </a:solidFill>
                <a:latin typeface="Arial" pitchFamily="34" charset="0"/>
                <a:ea typeface="+mn-ea"/>
                <a:cs typeface="Arial" pitchFamily="34" charset="0"/>
              </a:rPr>
              <a:t> [Accessed 15</a:t>
            </a:r>
            <a:r>
              <a:rPr lang="en-US" sz="1200" kern="1200" baseline="30000" dirty="0" smtClean="0">
                <a:solidFill>
                  <a:schemeClr val="tx1"/>
                </a:solidFill>
                <a:latin typeface="Arial" pitchFamily="34" charset="0"/>
                <a:ea typeface="+mn-ea"/>
                <a:cs typeface="Arial" pitchFamily="34" charset="0"/>
              </a:rPr>
              <a:t>th</a:t>
            </a:r>
            <a:r>
              <a:rPr lang="en-US" sz="1200" kern="1200" dirty="0" smtClean="0">
                <a:solidFill>
                  <a:schemeClr val="tx1"/>
                </a:solidFill>
                <a:latin typeface="Arial" pitchFamily="34" charset="0"/>
                <a:ea typeface="+mn-ea"/>
                <a:cs typeface="Arial" pitchFamily="34" charset="0"/>
              </a:rPr>
              <a:t> Mar 2013] </a:t>
            </a:r>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22. </a:t>
            </a:r>
            <a:r>
              <a:rPr lang="en-GB" sz="1200" kern="1200" dirty="0" err="1" smtClean="0">
                <a:solidFill>
                  <a:schemeClr val="tx1"/>
                </a:solidFill>
                <a:latin typeface="Arial" pitchFamily="34" charset="0"/>
                <a:ea typeface="+mn-ea"/>
                <a:cs typeface="Arial" pitchFamily="34" charset="0"/>
              </a:rPr>
              <a:t>Findlow</a:t>
            </a:r>
            <a:r>
              <a:rPr lang="en-GB" sz="1200" kern="1200" dirty="0" smtClean="0">
                <a:solidFill>
                  <a:schemeClr val="tx1"/>
                </a:solidFill>
                <a:latin typeface="Arial" pitchFamily="34" charset="0"/>
                <a:ea typeface="+mn-ea"/>
                <a:cs typeface="Arial" pitchFamily="34" charset="0"/>
              </a:rPr>
              <a:t> H et al. Immunogenicity of a single dose of meningococcal group C conjugate vaccine given at 3 months of age to healthy infants in the United Kingdom. </a:t>
            </a:r>
            <a:r>
              <a:rPr lang="en-GB" sz="1200" i="1" kern="1200" dirty="0" err="1" smtClean="0">
                <a:solidFill>
                  <a:schemeClr val="tx1"/>
                </a:solidFill>
                <a:latin typeface="Arial" pitchFamily="34" charset="0"/>
                <a:ea typeface="+mn-ea"/>
                <a:cs typeface="Arial" pitchFamily="34" charset="0"/>
              </a:rPr>
              <a:t>Pediatr</a:t>
            </a:r>
            <a:r>
              <a:rPr lang="en-GB" sz="1200" i="1" kern="1200" dirty="0" smtClean="0">
                <a:solidFill>
                  <a:schemeClr val="tx1"/>
                </a:solidFill>
                <a:latin typeface="Arial" pitchFamily="34" charset="0"/>
                <a:ea typeface="+mn-ea"/>
                <a:cs typeface="Arial" pitchFamily="34" charset="0"/>
              </a:rPr>
              <a:t> Infect </a:t>
            </a:r>
            <a:r>
              <a:rPr lang="en-GB" sz="1200" i="1" kern="1200" dirty="0" err="1" smtClean="0">
                <a:solidFill>
                  <a:schemeClr val="tx1"/>
                </a:solidFill>
                <a:latin typeface="Arial" pitchFamily="34" charset="0"/>
                <a:ea typeface="+mn-ea"/>
                <a:cs typeface="Arial" pitchFamily="34" charset="0"/>
              </a:rPr>
              <a:t>Dis</a:t>
            </a:r>
            <a:r>
              <a:rPr lang="en-GB" sz="1200" i="1" kern="1200" dirty="0" smtClean="0">
                <a:solidFill>
                  <a:schemeClr val="tx1"/>
                </a:solidFill>
                <a:latin typeface="Arial" pitchFamily="34" charset="0"/>
                <a:ea typeface="+mn-ea"/>
                <a:cs typeface="Arial" pitchFamily="34" charset="0"/>
              </a:rPr>
              <a:t> J</a:t>
            </a:r>
            <a:r>
              <a:rPr lang="en-GB" sz="1200" kern="1200" dirty="0" smtClean="0">
                <a:solidFill>
                  <a:schemeClr val="tx1"/>
                </a:solidFill>
                <a:latin typeface="Arial" pitchFamily="34" charset="0"/>
                <a:ea typeface="+mn-ea"/>
                <a:cs typeface="Arial" pitchFamily="34" charset="0"/>
              </a:rPr>
              <a:t>  2012; 31:616-22.</a:t>
            </a:r>
          </a:p>
          <a:p>
            <a:r>
              <a:rPr lang="en-GB" sz="1200" kern="1200" dirty="0" smtClean="0">
                <a:solidFill>
                  <a:schemeClr val="tx1"/>
                </a:solidFill>
                <a:latin typeface="Arial" pitchFamily="34" charset="0"/>
                <a:ea typeface="+mn-ea"/>
                <a:cs typeface="Arial" pitchFamily="34" charset="0"/>
              </a:rPr>
              <a:t>23. Borrow R et al. Kinetics of antibody persistence following administration of a combination meningococcal serogroup C and </a:t>
            </a:r>
            <a:r>
              <a:rPr lang="en-GB" sz="1200" kern="1200" dirty="0" err="1" smtClean="0">
                <a:solidFill>
                  <a:schemeClr val="tx1"/>
                </a:solidFill>
                <a:latin typeface="Arial" pitchFamily="34" charset="0"/>
                <a:ea typeface="+mn-ea"/>
                <a:cs typeface="Arial" pitchFamily="34" charset="0"/>
              </a:rPr>
              <a:t>haemophilus</a:t>
            </a:r>
            <a:r>
              <a:rPr lang="en-GB" sz="1200" kern="1200" dirty="0" smtClean="0">
                <a:solidFill>
                  <a:schemeClr val="tx1"/>
                </a:solidFill>
                <a:latin typeface="Arial" pitchFamily="34" charset="0"/>
                <a:ea typeface="+mn-ea"/>
                <a:cs typeface="Arial" pitchFamily="34" charset="0"/>
              </a:rPr>
              <a:t> </a:t>
            </a:r>
            <a:r>
              <a:rPr lang="en-GB" sz="1200" kern="1200" dirty="0" err="1" smtClean="0">
                <a:solidFill>
                  <a:schemeClr val="tx1"/>
                </a:solidFill>
                <a:latin typeface="Arial" pitchFamily="34" charset="0"/>
                <a:ea typeface="+mn-ea"/>
                <a:cs typeface="Arial" pitchFamily="34" charset="0"/>
              </a:rPr>
              <a:t>influenzae</a:t>
            </a:r>
            <a:r>
              <a:rPr lang="en-GB" sz="1200" kern="1200" dirty="0" smtClean="0">
                <a:solidFill>
                  <a:schemeClr val="tx1"/>
                </a:solidFill>
                <a:latin typeface="Arial" pitchFamily="34" charset="0"/>
                <a:ea typeface="+mn-ea"/>
                <a:cs typeface="Arial" pitchFamily="34" charset="0"/>
              </a:rPr>
              <a:t> type b conjugate vaccine in healthy infants in the United Kingdom primed with a </a:t>
            </a:r>
            <a:r>
              <a:rPr lang="en-GB" sz="1200" kern="1200" dirty="0" err="1" smtClean="0">
                <a:solidFill>
                  <a:schemeClr val="tx1"/>
                </a:solidFill>
                <a:latin typeface="Arial" pitchFamily="34" charset="0"/>
                <a:ea typeface="+mn-ea"/>
                <a:cs typeface="Arial" pitchFamily="34" charset="0"/>
              </a:rPr>
              <a:t>monovalent</a:t>
            </a:r>
            <a:r>
              <a:rPr lang="en-GB" sz="1200" kern="1200" dirty="0" smtClean="0">
                <a:solidFill>
                  <a:schemeClr val="tx1"/>
                </a:solidFill>
                <a:latin typeface="Arial" pitchFamily="34" charset="0"/>
                <a:ea typeface="+mn-ea"/>
                <a:cs typeface="Arial" pitchFamily="34" charset="0"/>
              </a:rPr>
              <a:t> meningococcal serogroup C vaccine. </a:t>
            </a:r>
            <a:r>
              <a:rPr lang="en-GB" sz="1200" i="1" kern="1200" dirty="0" err="1" smtClean="0">
                <a:solidFill>
                  <a:schemeClr val="tx1"/>
                </a:solidFill>
                <a:latin typeface="Arial" pitchFamily="34" charset="0"/>
                <a:ea typeface="+mn-ea"/>
                <a:cs typeface="Arial" pitchFamily="34" charset="0"/>
              </a:rPr>
              <a:t>Clin</a:t>
            </a:r>
            <a:r>
              <a:rPr lang="en-GB" sz="1200" i="1" kern="1200" dirty="0" smtClean="0">
                <a:solidFill>
                  <a:schemeClr val="tx1"/>
                </a:solidFill>
                <a:latin typeface="Arial" pitchFamily="34" charset="0"/>
                <a:ea typeface="+mn-ea"/>
                <a:cs typeface="Arial" pitchFamily="34" charset="0"/>
              </a:rPr>
              <a:t> Vaccine </a:t>
            </a:r>
            <a:r>
              <a:rPr lang="en-GB" sz="1200" i="1" kern="1200" dirty="0" err="1" smtClean="0">
                <a:solidFill>
                  <a:schemeClr val="tx1"/>
                </a:solidFill>
                <a:latin typeface="Arial" pitchFamily="34" charset="0"/>
                <a:ea typeface="+mn-ea"/>
                <a:cs typeface="Arial" pitchFamily="34" charset="0"/>
              </a:rPr>
              <a:t>Immunol</a:t>
            </a:r>
            <a:r>
              <a:rPr lang="en-GB" sz="1200" i="1" kern="120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2010; 17: 154-9.</a:t>
            </a:r>
          </a:p>
          <a:p>
            <a:r>
              <a:rPr lang="en-GB" sz="1200" kern="1200" dirty="0" smtClean="0">
                <a:solidFill>
                  <a:schemeClr val="tx1"/>
                </a:solidFill>
                <a:latin typeface="Arial" pitchFamily="34" charset="0"/>
                <a:ea typeface="+mn-ea"/>
                <a:cs typeface="Arial" pitchFamily="34" charset="0"/>
              </a:rPr>
              <a:t>24. </a:t>
            </a:r>
            <a:r>
              <a:rPr lang="en-GB" sz="1200" kern="1200" dirty="0" err="1" smtClean="0">
                <a:solidFill>
                  <a:schemeClr val="tx1"/>
                </a:solidFill>
                <a:latin typeface="Arial" pitchFamily="34" charset="0"/>
                <a:ea typeface="+mn-ea"/>
                <a:cs typeface="Arial" pitchFamily="34" charset="0"/>
              </a:rPr>
              <a:t>Kitchin</a:t>
            </a:r>
            <a:r>
              <a:rPr lang="en-GB" sz="1200" kern="1200" dirty="0" smtClean="0">
                <a:solidFill>
                  <a:schemeClr val="tx1"/>
                </a:solidFill>
                <a:latin typeface="Arial" pitchFamily="34" charset="0"/>
                <a:ea typeface="+mn-ea"/>
                <a:cs typeface="Arial" pitchFamily="34" charset="0"/>
              </a:rPr>
              <a:t> N et al. Antibody persistence in UK pre-school children following primary series with an </a:t>
            </a:r>
            <a:r>
              <a:rPr lang="en-GB" sz="1200" kern="1200" dirty="0" err="1" smtClean="0">
                <a:solidFill>
                  <a:schemeClr val="tx1"/>
                </a:solidFill>
                <a:latin typeface="Arial" pitchFamily="34" charset="0"/>
                <a:ea typeface="+mn-ea"/>
                <a:cs typeface="Arial" pitchFamily="34" charset="0"/>
              </a:rPr>
              <a:t>acellular</a:t>
            </a:r>
            <a:r>
              <a:rPr lang="en-GB" sz="1200" kern="1200" dirty="0" smtClean="0">
                <a:solidFill>
                  <a:schemeClr val="tx1"/>
                </a:solidFill>
                <a:latin typeface="Arial" pitchFamily="34" charset="0"/>
                <a:ea typeface="+mn-ea"/>
                <a:cs typeface="Arial" pitchFamily="34" charset="0"/>
              </a:rPr>
              <a:t> </a:t>
            </a:r>
            <a:r>
              <a:rPr lang="en-GB" sz="1200" kern="1200" dirty="0" err="1" smtClean="0">
                <a:solidFill>
                  <a:schemeClr val="tx1"/>
                </a:solidFill>
                <a:latin typeface="Arial" pitchFamily="34" charset="0"/>
                <a:ea typeface="+mn-ea"/>
                <a:cs typeface="Arial" pitchFamily="34" charset="0"/>
              </a:rPr>
              <a:t>pertussis</a:t>
            </a:r>
            <a:r>
              <a:rPr lang="en-GB" sz="1200" kern="1200" dirty="0" smtClean="0">
                <a:solidFill>
                  <a:schemeClr val="tx1"/>
                </a:solidFill>
                <a:latin typeface="Arial" pitchFamily="34" charset="0"/>
                <a:ea typeface="+mn-ea"/>
                <a:cs typeface="Arial" pitchFamily="34" charset="0"/>
              </a:rPr>
              <a:t>-containing </a:t>
            </a:r>
            <a:r>
              <a:rPr lang="en-GB" sz="1200" kern="1200" dirty="0" err="1" smtClean="0">
                <a:solidFill>
                  <a:schemeClr val="tx1"/>
                </a:solidFill>
                <a:latin typeface="Arial" pitchFamily="34" charset="0"/>
                <a:ea typeface="+mn-ea"/>
                <a:cs typeface="Arial" pitchFamily="34" charset="0"/>
              </a:rPr>
              <a:t>pentavalent</a:t>
            </a:r>
            <a:r>
              <a:rPr lang="en-GB" sz="1200" kern="1200" dirty="0" smtClean="0">
                <a:solidFill>
                  <a:schemeClr val="tx1"/>
                </a:solidFill>
                <a:latin typeface="Arial" pitchFamily="34" charset="0"/>
                <a:ea typeface="+mn-ea"/>
                <a:cs typeface="Arial" pitchFamily="34" charset="0"/>
              </a:rPr>
              <a:t> vaccine given concomitantly with meningococcal group C conjugate vaccine, and response to a booster dose of an </a:t>
            </a:r>
            <a:r>
              <a:rPr lang="en-GB" sz="1200" kern="1200" dirty="0" err="1" smtClean="0">
                <a:solidFill>
                  <a:schemeClr val="tx1"/>
                </a:solidFill>
                <a:latin typeface="Arial" pitchFamily="34" charset="0"/>
                <a:ea typeface="+mn-ea"/>
                <a:cs typeface="Arial" pitchFamily="34" charset="0"/>
              </a:rPr>
              <a:t>acellular</a:t>
            </a:r>
            <a:r>
              <a:rPr lang="en-GB" sz="1200" kern="1200" dirty="0" smtClean="0">
                <a:solidFill>
                  <a:schemeClr val="tx1"/>
                </a:solidFill>
                <a:latin typeface="Arial" pitchFamily="34" charset="0"/>
                <a:ea typeface="+mn-ea"/>
                <a:cs typeface="Arial" pitchFamily="34" charset="0"/>
              </a:rPr>
              <a:t> </a:t>
            </a:r>
            <a:r>
              <a:rPr lang="en-GB" sz="1200" kern="1200" dirty="0" err="1" smtClean="0">
                <a:solidFill>
                  <a:schemeClr val="tx1"/>
                </a:solidFill>
                <a:latin typeface="Arial" pitchFamily="34" charset="0"/>
                <a:ea typeface="+mn-ea"/>
                <a:cs typeface="Arial" pitchFamily="34" charset="0"/>
              </a:rPr>
              <a:t>pertussis</a:t>
            </a:r>
            <a:r>
              <a:rPr lang="en-GB" sz="1200" kern="1200" dirty="0" smtClean="0">
                <a:solidFill>
                  <a:schemeClr val="tx1"/>
                </a:solidFill>
                <a:latin typeface="Arial" pitchFamily="34" charset="0"/>
                <a:ea typeface="+mn-ea"/>
                <a:cs typeface="Arial" pitchFamily="34" charset="0"/>
              </a:rPr>
              <a:t>-containing </a:t>
            </a:r>
            <a:r>
              <a:rPr lang="en-GB" sz="1200" kern="1200" dirty="0" err="1" smtClean="0">
                <a:solidFill>
                  <a:schemeClr val="tx1"/>
                </a:solidFill>
                <a:latin typeface="Arial" pitchFamily="34" charset="0"/>
                <a:ea typeface="+mn-ea"/>
                <a:cs typeface="Arial" pitchFamily="34" charset="0"/>
              </a:rPr>
              <a:t>quadrivalent</a:t>
            </a:r>
            <a:r>
              <a:rPr lang="en-GB" sz="1200" kern="1200" dirty="0" smtClean="0">
                <a:solidFill>
                  <a:schemeClr val="tx1"/>
                </a:solidFill>
                <a:latin typeface="Arial" pitchFamily="34" charset="0"/>
                <a:ea typeface="+mn-ea"/>
                <a:cs typeface="Arial" pitchFamily="34" charset="0"/>
              </a:rPr>
              <a:t> vaccine. </a:t>
            </a:r>
            <a:r>
              <a:rPr lang="en-GB" sz="1200" i="1" kern="1200" dirty="0" smtClean="0">
                <a:solidFill>
                  <a:schemeClr val="tx1"/>
                </a:solidFill>
                <a:latin typeface="Arial" pitchFamily="34" charset="0"/>
                <a:ea typeface="+mn-ea"/>
                <a:cs typeface="Arial" pitchFamily="34" charset="0"/>
              </a:rPr>
              <a:t>Vaccine</a:t>
            </a:r>
            <a:r>
              <a:rPr lang="en-GB" sz="1200" kern="1200" dirty="0" smtClean="0">
                <a:solidFill>
                  <a:schemeClr val="tx1"/>
                </a:solidFill>
                <a:latin typeface="Arial" pitchFamily="34" charset="0"/>
                <a:ea typeface="+mn-ea"/>
                <a:cs typeface="Arial" pitchFamily="34" charset="0"/>
              </a:rPr>
              <a:t> 2009; 27: 5096-102.</a:t>
            </a:r>
          </a:p>
          <a:p>
            <a:r>
              <a:rPr lang="en-GB" sz="1200" kern="1200" dirty="0" smtClean="0">
                <a:solidFill>
                  <a:schemeClr val="tx1"/>
                </a:solidFill>
                <a:latin typeface="Arial" pitchFamily="34" charset="0"/>
                <a:ea typeface="+mn-ea"/>
                <a:cs typeface="Arial" pitchFamily="34" charset="0"/>
              </a:rPr>
              <a:t>25. Perrett KP et al. Antibody persistence after serogroup C meningococcal conjugate immunisation of United Kingdom primary–school children in 1999-2000 and response to a booster: a phase 4 clinical trial. </a:t>
            </a:r>
            <a:r>
              <a:rPr lang="en-GB" sz="1200" i="1" kern="1200" dirty="0" err="1" smtClean="0">
                <a:solidFill>
                  <a:schemeClr val="tx1"/>
                </a:solidFill>
                <a:latin typeface="Arial" pitchFamily="34" charset="0"/>
                <a:ea typeface="+mn-ea"/>
                <a:cs typeface="Arial" pitchFamily="34" charset="0"/>
              </a:rPr>
              <a:t>Clin</a:t>
            </a:r>
            <a:r>
              <a:rPr lang="en-GB" sz="1200" i="1" kern="1200" dirty="0" smtClean="0">
                <a:solidFill>
                  <a:schemeClr val="tx1"/>
                </a:solidFill>
                <a:latin typeface="Arial" pitchFamily="34" charset="0"/>
                <a:ea typeface="+mn-ea"/>
                <a:cs typeface="Arial" pitchFamily="34" charset="0"/>
              </a:rPr>
              <a:t> Infect </a:t>
            </a:r>
            <a:r>
              <a:rPr lang="en-GB" sz="1200" i="1" kern="1200" dirty="0" err="1" smtClean="0">
                <a:solidFill>
                  <a:schemeClr val="tx1"/>
                </a:solidFill>
                <a:latin typeface="Arial" pitchFamily="34" charset="0"/>
                <a:ea typeface="+mn-ea"/>
                <a:cs typeface="Arial" pitchFamily="34" charset="0"/>
              </a:rPr>
              <a:t>Dis</a:t>
            </a:r>
            <a:r>
              <a:rPr lang="en-GB" sz="1200" kern="1200" dirty="0" smtClean="0">
                <a:solidFill>
                  <a:schemeClr val="tx1"/>
                </a:solidFill>
                <a:latin typeface="Arial" pitchFamily="34" charset="0"/>
                <a:ea typeface="+mn-ea"/>
                <a:cs typeface="Arial" pitchFamily="34" charset="0"/>
              </a:rPr>
              <a:t>  2010; 50: 1601-10.</a:t>
            </a:r>
          </a:p>
          <a:p>
            <a:r>
              <a:rPr lang="en-GB" sz="1200" kern="1200" dirty="0" smtClean="0">
                <a:solidFill>
                  <a:schemeClr val="tx1"/>
                </a:solidFill>
                <a:latin typeface="Arial" pitchFamily="34" charset="0"/>
                <a:ea typeface="+mn-ea"/>
                <a:cs typeface="Arial" pitchFamily="34" charset="0"/>
              </a:rPr>
              <a:t>26. </a:t>
            </a:r>
            <a:r>
              <a:rPr lang="en-GB" sz="1200" kern="1200" dirty="0" err="1" smtClean="0">
                <a:solidFill>
                  <a:schemeClr val="tx1"/>
                </a:solidFill>
                <a:latin typeface="Arial" pitchFamily="34" charset="0"/>
                <a:ea typeface="+mn-ea"/>
                <a:cs typeface="Arial" pitchFamily="34" charset="0"/>
              </a:rPr>
              <a:t>Snape</a:t>
            </a:r>
            <a:r>
              <a:rPr lang="en-GB" sz="1200" kern="1200" dirty="0" smtClean="0">
                <a:solidFill>
                  <a:schemeClr val="tx1"/>
                </a:solidFill>
                <a:latin typeface="Arial" pitchFamily="34" charset="0"/>
                <a:ea typeface="+mn-ea"/>
                <a:cs typeface="Arial" pitchFamily="34" charset="0"/>
              </a:rPr>
              <a:t> MD et al. </a:t>
            </a:r>
            <a:r>
              <a:rPr lang="en-GB" sz="1200" kern="1200" dirty="0" err="1" smtClean="0">
                <a:solidFill>
                  <a:schemeClr val="tx1"/>
                </a:solidFill>
                <a:latin typeface="Arial" pitchFamily="34" charset="0"/>
                <a:ea typeface="+mn-ea"/>
                <a:cs typeface="Arial" pitchFamily="34" charset="0"/>
              </a:rPr>
              <a:t>Seroprotection</a:t>
            </a:r>
            <a:r>
              <a:rPr lang="en-GB" sz="1200" kern="1200" dirty="0" smtClean="0">
                <a:solidFill>
                  <a:schemeClr val="tx1"/>
                </a:solidFill>
                <a:latin typeface="Arial" pitchFamily="34" charset="0"/>
                <a:ea typeface="+mn-ea"/>
                <a:cs typeface="Arial" pitchFamily="34" charset="0"/>
              </a:rPr>
              <a:t> against serogroup C meningococcal disease in adolescents in the United Kingdom: observational study. </a:t>
            </a:r>
            <a:r>
              <a:rPr lang="en-GB" sz="1200" i="1" kern="1200" dirty="0" smtClean="0">
                <a:solidFill>
                  <a:schemeClr val="tx1"/>
                </a:solidFill>
                <a:latin typeface="Arial" pitchFamily="34" charset="0"/>
                <a:ea typeface="+mn-ea"/>
                <a:cs typeface="Arial" pitchFamily="34" charset="0"/>
              </a:rPr>
              <a:t>BMJ</a:t>
            </a:r>
            <a:r>
              <a:rPr lang="en-GB" sz="1200" kern="1200" dirty="0" smtClean="0">
                <a:solidFill>
                  <a:schemeClr val="tx1"/>
                </a:solidFill>
                <a:latin typeface="Arial" pitchFamily="34" charset="0"/>
                <a:ea typeface="+mn-ea"/>
                <a:cs typeface="Arial" pitchFamily="34" charset="0"/>
              </a:rPr>
              <a:t>  2008; 336:1487-91. Available at: </a:t>
            </a:r>
            <a:r>
              <a:rPr lang="en-US" sz="1200" u="sng" kern="1200" dirty="0" smtClean="0">
                <a:solidFill>
                  <a:schemeClr val="tx1"/>
                </a:solidFill>
                <a:latin typeface="Arial" pitchFamily="34" charset="0"/>
                <a:ea typeface="+mn-ea"/>
                <a:cs typeface="Arial" pitchFamily="34" charset="0"/>
                <a:hlinkClick r:id="rId8"/>
              </a:rPr>
              <a:t>http://www.bmj.com/content/336/7659/1487.reprint</a:t>
            </a:r>
            <a:r>
              <a:rPr lang="en-US" sz="1200" kern="1200" dirty="0" smtClean="0">
                <a:solidFill>
                  <a:schemeClr val="tx1"/>
                </a:solidFill>
                <a:latin typeface="Arial" pitchFamily="34" charset="0"/>
                <a:ea typeface="+mn-ea"/>
                <a:cs typeface="Arial" pitchFamily="34" charset="0"/>
              </a:rPr>
              <a:t> [Accessed 15</a:t>
            </a:r>
            <a:r>
              <a:rPr lang="en-US" sz="1200" kern="1200" baseline="30000" dirty="0" smtClean="0">
                <a:solidFill>
                  <a:schemeClr val="tx1"/>
                </a:solidFill>
                <a:latin typeface="Arial" pitchFamily="34" charset="0"/>
                <a:ea typeface="+mn-ea"/>
                <a:cs typeface="Arial" pitchFamily="34" charset="0"/>
              </a:rPr>
              <a:t>th</a:t>
            </a:r>
            <a:r>
              <a:rPr lang="en-US" sz="1200" kern="1200" dirty="0" smtClean="0">
                <a:solidFill>
                  <a:schemeClr val="tx1"/>
                </a:solidFill>
                <a:latin typeface="Arial" pitchFamily="34" charset="0"/>
                <a:ea typeface="+mn-ea"/>
                <a:cs typeface="Arial" pitchFamily="34" charset="0"/>
              </a:rPr>
              <a:t> Mar 2013] </a:t>
            </a:r>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27. Neal KR et al. Changing carriage rate of </a:t>
            </a:r>
            <a:r>
              <a:rPr lang="en-GB" sz="1200" i="1" kern="1200" dirty="0" err="1" smtClean="0">
                <a:solidFill>
                  <a:schemeClr val="tx1"/>
                </a:solidFill>
                <a:latin typeface="Arial" pitchFamily="34" charset="0"/>
                <a:ea typeface="+mn-ea"/>
                <a:cs typeface="Arial" pitchFamily="34" charset="0"/>
              </a:rPr>
              <a:t>Neisseria</a:t>
            </a:r>
            <a:r>
              <a:rPr lang="en-GB" sz="1200" i="1" kern="1200" dirty="0" smtClean="0">
                <a:solidFill>
                  <a:schemeClr val="tx1"/>
                </a:solidFill>
                <a:latin typeface="Arial" pitchFamily="34" charset="0"/>
                <a:ea typeface="+mn-ea"/>
                <a:cs typeface="Arial" pitchFamily="34" charset="0"/>
              </a:rPr>
              <a:t> </a:t>
            </a:r>
            <a:r>
              <a:rPr lang="en-GB" sz="1200" i="1" kern="1200" dirty="0" err="1" smtClean="0">
                <a:solidFill>
                  <a:schemeClr val="tx1"/>
                </a:solidFill>
                <a:latin typeface="Arial" pitchFamily="34" charset="0"/>
                <a:ea typeface="+mn-ea"/>
                <a:cs typeface="Arial" pitchFamily="34" charset="0"/>
              </a:rPr>
              <a:t>meningitidis</a:t>
            </a:r>
            <a:r>
              <a:rPr lang="en-GB" sz="1200" i="1" kern="120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among university students during the first week of term: cross sectional study. </a:t>
            </a:r>
            <a:r>
              <a:rPr lang="en-GB" sz="1200" i="1" kern="1200" dirty="0" smtClean="0">
                <a:solidFill>
                  <a:schemeClr val="tx1"/>
                </a:solidFill>
                <a:latin typeface="Arial" pitchFamily="34" charset="0"/>
                <a:ea typeface="+mn-ea"/>
                <a:cs typeface="Arial" pitchFamily="34" charset="0"/>
              </a:rPr>
              <a:t>BMJ</a:t>
            </a:r>
            <a:r>
              <a:rPr lang="en-GB" sz="1200" kern="1200" dirty="0" smtClean="0">
                <a:solidFill>
                  <a:schemeClr val="tx1"/>
                </a:solidFill>
                <a:latin typeface="Arial" pitchFamily="34" charset="0"/>
                <a:ea typeface="+mn-ea"/>
                <a:cs typeface="Arial" pitchFamily="34" charset="0"/>
              </a:rPr>
              <a:t> 2000; 20:846-9.</a:t>
            </a:r>
            <a:r>
              <a:rPr lang="en-GB" sz="1200" i="1" kern="1200" dirty="0" smtClean="0">
                <a:solidFill>
                  <a:schemeClr val="tx1"/>
                </a:solidFill>
                <a:latin typeface="Arial" pitchFamily="34" charset="0"/>
                <a:ea typeface="+mn-ea"/>
                <a:cs typeface="Arial" pitchFamily="34" charset="0"/>
              </a:rPr>
              <a:t> </a:t>
            </a:r>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28. </a:t>
            </a:r>
            <a:r>
              <a:rPr lang="en-GB" sz="1200" kern="1200" dirty="0" err="1" smtClean="0">
                <a:solidFill>
                  <a:schemeClr val="tx1"/>
                </a:solidFill>
                <a:latin typeface="Arial" pitchFamily="34" charset="0"/>
                <a:ea typeface="+mn-ea"/>
                <a:cs typeface="Arial" pitchFamily="34" charset="0"/>
              </a:rPr>
              <a:t>Ala’Aldeen</a:t>
            </a:r>
            <a:r>
              <a:rPr lang="en-GB" sz="1200" kern="1200" dirty="0" smtClean="0">
                <a:solidFill>
                  <a:schemeClr val="tx1"/>
                </a:solidFill>
                <a:latin typeface="Arial" pitchFamily="34" charset="0"/>
                <a:ea typeface="+mn-ea"/>
                <a:cs typeface="Arial" pitchFamily="34" charset="0"/>
              </a:rPr>
              <a:t> DA et al (2011) Carriage of </a:t>
            </a:r>
            <a:r>
              <a:rPr lang="en-GB" sz="1200" kern="1200" dirty="0" err="1" smtClean="0">
                <a:solidFill>
                  <a:schemeClr val="tx1"/>
                </a:solidFill>
                <a:latin typeface="Arial" pitchFamily="34" charset="0"/>
                <a:ea typeface="+mn-ea"/>
                <a:cs typeface="Arial" pitchFamily="34" charset="0"/>
              </a:rPr>
              <a:t>meningococci</a:t>
            </a:r>
            <a:r>
              <a:rPr lang="en-GB" sz="1200" kern="1200" dirty="0" smtClean="0">
                <a:solidFill>
                  <a:schemeClr val="tx1"/>
                </a:solidFill>
                <a:latin typeface="Arial" pitchFamily="34" charset="0"/>
                <a:ea typeface="+mn-ea"/>
                <a:cs typeface="Arial" pitchFamily="34" charset="0"/>
              </a:rPr>
              <a:t> by university  students, United Kingdom. </a:t>
            </a:r>
            <a:r>
              <a:rPr lang="en-GB" sz="1200" i="1" kern="1200" dirty="0" err="1" smtClean="0">
                <a:solidFill>
                  <a:schemeClr val="tx1"/>
                </a:solidFill>
                <a:latin typeface="Arial" pitchFamily="34" charset="0"/>
                <a:ea typeface="+mn-ea"/>
                <a:cs typeface="Arial" pitchFamily="34" charset="0"/>
              </a:rPr>
              <a:t>Emerg</a:t>
            </a:r>
            <a:r>
              <a:rPr lang="en-GB" sz="1200" i="1" kern="1200" dirty="0" smtClean="0">
                <a:solidFill>
                  <a:schemeClr val="tx1"/>
                </a:solidFill>
                <a:latin typeface="Arial" pitchFamily="34" charset="0"/>
                <a:ea typeface="+mn-ea"/>
                <a:cs typeface="Arial" pitchFamily="34" charset="0"/>
              </a:rPr>
              <a:t> Infect </a:t>
            </a:r>
            <a:r>
              <a:rPr lang="en-GB" sz="1200" i="1" kern="1200" dirty="0" err="1" smtClean="0">
                <a:solidFill>
                  <a:schemeClr val="tx1"/>
                </a:solidFill>
                <a:latin typeface="Arial" pitchFamily="34" charset="0"/>
                <a:ea typeface="+mn-ea"/>
                <a:cs typeface="Arial" pitchFamily="34" charset="0"/>
              </a:rPr>
              <a:t>Dis</a:t>
            </a:r>
            <a:r>
              <a:rPr lang="en-GB" sz="1200" i="1" kern="120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2011; 17:1762-3.</a:t>
            </a:r>
          </a:p>
          <a:p>
            <a:r>
              <a:rPr lang="en-GB" sz="1200" kern="1200" dirty="0" smtClean="0">
                <a:solidFill>
                  <a:schemeClr val="tx1"/>
                </a:solidFill>
                <a:latin typeface="Arial" pitchFamily="34" charset="0"/>
                <a:ea typeface="+mn-ea"/>
                <a:cs typeface="Arial" pitchFamily="34" charset="0"/>
              </a:rPr>
              <a:t>29. </a:t>
            </a:r>
            <a:r>
              <a:rPr lang="en-GB" sz="1200" kern="1200" dirty="0" err="1" smtClean="0">
                <a:solidFill>
                  <a:schemeClr val="tx1"/>
                </a:solidFill>
                <a:latin typeface="Arial" pitchFamily="34" charset="0"/>
                <a:ea typeface="+mn-ea"/>
                <a:cs typeface="Arial" pitchFamily="34" charset="0"/>
              </a:rPr>
              <a:t>Bidmos</a:t>
            </a:r>
            <a:r>
              <a:rPr lang="en-GB" sz="1200" kern="1200" dirty="0" smtClean="0">
                <a:solidFill>
                  <a:schemeClr val="tx1"/>
                </a:solidFill>
                <a:latin typeface="Arial" pitchFamily="34" charset="0"/>
                <a:ea typeface="+mn-ea"/>
                <a:cs typeface="Arial" pitchFamily="34" charset="0"/>
              </a:rPr>
              <a:t> FA et al. </a:t>
            </a:r>
            <a:r>
              <a:rPr lang="en-GB" sz="1200" kern="1200" dirty="0" err="1" smtClean="0">
                <a:solidFill>
                  <a:schemeClr val="tx1"/>
                </a:solidFill>
                <a:latin typeface="Arial" pitchFamily="34" charset="0"/>
                <a:ea typeface="+mn-ea"/>
                <a:cs typeface="Arial" pitchFamily="34" charset="0"/>
              </a:rPr>
              <a:t>Persistence,replacement</a:t>
            </a:r>
            <a:r>
              <a:rPr lang="en-GB" sz="1200" kern="1200" dirty="0" smtClean="0">
                <a:solidFill>
                  <a:schemeClr val="tx1"/>
                </a:solidFill>
                <a:latin typeface="Arial" pitchFamily="34" charset="0"/>
                <a:ea typeface="+mn-ea"/>
                <a:cs typeface="Arial" pitchFamily="34" charset="0"/>
              </a:rPr>
              <a:t> and rapid </a:t>
            </a:r>
            <a:r>
              <a:rPr lang="en-GB" sz="1200" kern="1200" dirty="0" err="1" smtClean="0">
                <a:solidFill>
                  <a:schemeClr val="tx1"/>
                </a:solidFill>
                <a:latin typeface="Arial" pitchFamily="34" charset="0"/>
                <a:ea typeface="+mn-ea"/>
                <a:cs typeface="Arial" pitchFamily="34" charset="0"/>
              </a:rPr>
              <a:t>clonal</a:t>
            </a:r>
            <a:r>
              <a:rPr lang="en-GB" sz="1200" kern="1200" dirty="0" smtClean="0">
                <a:solidFill>
                  <a:schemeClr val="tx1"/>
                </a:solidFill>
                <a:latin typeface="Arial" pitchFamily="34" charset="0"/>
                <a:ea typeface="+mn-ea"/>
                <a:cs typeface="Arial" pitchFamily="34" charset="0"/>
              </a:rPr>
              <a:t> expansion of meningococcal carriage isolates in a 2008 university student cohort. </a:t>
            </a:r>
            <a:r>
              <a:rPr lang="en-GB" sz="1200" i="1" kern="1200" dirty="0" smtClean="0">
                <a:solidFill>
                  <a:schemeClr val="tx1"/>
                </a:solidFill>
                <a:latin typeface="Arial" pitchFamily="34" charset="0"/>
                <a:ea typeface="+mn-ea"/>
                <a:cs typeface="Arial" pitchFamily="34" charset="0"/>
              </a:rPr>
              <a:t>J </a:t>
            </a:r>
            <a:r>
              <a:rPr lang="en-GB" sz="1200" i="1" kern="1200" dirty="0" err="1" smtClean="0">
                <a:solidFill>
                  <a:schemeClr val="tx1"/>
                </a:solidFill>
                <a:latin typeface="Arial" pitchFamily="34" charset="0"/>
                <a:ea typeface="+mn-ea"/>
                <a:cs typeface="Arial" pitchFamily="34" charset="0"/>
              </a:rPr>
              <a:t>Clin</a:t>
            </a:r>
            <a:r>
              <a:rPr lang="en-GB" sz="1200" i="1" kern="1200" dirty="0" smtClean="0">
                <a:solidFill>
                  <a:schemeClr val="tx1"/>
                </a:solidFill>
                <a:latin typeface="Arial" pitchFamily="34" charset="0"/>
                <a:ea typeface="+mn-ea"/>
                <a:cs typeface="Arial" pitchFamily="34" charset="0"/>
              </a:rPr>
              <a:t> </a:t>
            </a:r>
            <a:r>
              <a:rPr lang="en-GB" sz="1200" i="1" kern="1200" dirty="0" err="1" smtClean="0">
                <a:solidFill>
                  <a:schemeClr val="tx1"/>
                </a:solidFill>
                <a:latin typeface="Arial" pitchFamily="34" charset="0"/>
                <a:ea typeface="+mn-ea"/>
                <a:cs typeface="Arial" pitchFamily="34" charset="0"/>
              </a:rPr>
              <a:t>Microbiol</a:t>
            </a:r>
            <a:r>
              <a:rPr lang="en-GB" sz="1200" i="1" kern="120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2010; 49:506.</a:t>
            </a:r>
          </a:p>
          <a:p>
            <a:r>
              <a:rPr lang="en-GB" sz="1200" kern="1200" dirty="0" smtClean="0">
                <a:solidFill>
                  <a:schemeClr val="tx1"/>
                </a:solidFill>
                <a:latin typeface="Arial" pitchFamily="34" charset="0"/>
                <a:ea typeface="+mn-ea"/>
                <a:cs typeface="Arial" pitchFamily="34" charset="0"/>
              </a:rPr>
              <a:t>30. Butler KM. Meningococcal meningitis prevention programs for college students: A review of the literature. </a:t>
            </a:r>
            <a:r>
              <a:rPr lang="en-GB" sz="1200" i="1" kern="1200" dirty="0" smtClean="0">
                <a:solidFill>
                  <a:schemeClr val="tx1"/>
                </a:solidFill>
                <a:latin typeface="Arial" pitchFamily="34" charset="0"/>
                <a:ea typeface="+mn-ea"/>
                <a:cs typeface="Arial" pitchFamily="34" charset="0"/>
              </a:rPr>
              <a:t>Worldviews </a:t>
            </a:r>
            <a:r>
              <a:rPr lang="en-GB" sz="1200" i="1" kern="1200" dirty="0" err="1" smtClean="0">
                <a:solidFill>
                  <a:schemeClr val="tx1"/>
                </a:solidFill>
                <a:latin typeface="Arial" pitchFamily="34" charset="0"/>
                <a:ea typeface="+mn-ea"/>
                <a:cs typeface="Arial" pitchFamily="34" charset="0"/>
              </a:rPr>
              <a:t>Evid</a:t>
            </a:r>
            <a:r>
              <a:rPr lang="en-GB" sz="1200" i="1" kern="1200" dirty="0" smtClean="0">
                <a:solidFill>
                  <a:schemeClr val="tx1"/>
                </a:solidFill>
                <a:latin typeface="Arial" pitchFamily="34" charset="0"/>
                <a:ea typeface="+mn-ea"/>
                <a:cs typeface="Arial" pitchFamily="34" charset="0"/>
              </a:rPr>
              <a:t> Based </a:t>
            </a:r>
            <a:r>
              <a:rPr lang="en-GB" sz="1200" i="1" kern="1200" dirty="0" err="1" smtClean="0">
                <a:solidFill>
                  <a:schemeClr val="tx1"/>
                </a:solidFill>
                <a:latin typeface="Arial" pitchFamily="34" charset="0"/>
                <a:ea typeface="+mn-ea"/>
                <a:cs typeface="Arial" pitchFamily="34" charset="0"/>
              </a:rPr>
              <a:t>Nurs</a:t>
            </a:r>
            <a:r>
              <a:rPr lang="en-GB" sz="1200" kern="1200" dirty="0" smtClean="0">
                <a:solidFill>
                  <a:schemeClr val="tx1"/>
                </a:solidFill>
                <a:latin typeface="Arial" pitchFamily="34" charset="0"/>
                <a:ea typeface="+mn-ea"/>
                <a:cs typeface="Arial" pitchFamily="34" charset="0"/>
              </a:rPr>
              <a:t> 2006;3:185-93.</a:t>
            </a:r>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31</a:t>
            </a:fld>
            <a:endParaRPr lang="en-GB">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32</a:t>
            </a:fld>
            <a:endParaRPr lang="en-US"/>
          </a:p>
        </p:txBody>
      </p:sp>
    </p:spTree>
    <p:extLst>
      <p:ext uri="{BB962C8B-B14F-4D97-AF65-F5344CB8AC3E}">
        <p14:creationId xmlns:p14="http://schemas.microsoft.com/office/powerpoint/2010/main" val="1410644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 </a:t>
            </a: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4</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5</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latin typeface="Arial" pitchFamily="34" charset="0"/>
                <a:ea typeface="ヒラギノ角ゴ Pro W3" pitchFamily="84" charset="-128"/>
                <a:cs typeface="Arial" pitchFamily="34" charset="0"/>
              </a:rPr>
              <a:t>Serogroups</a:t>
            </a:r>
            <a:r>
              <a:rPr lang="en-GB" sz="1200" kern="1200" dirty="0" smtClean="0">
                <a:solidFill>
                  <a:schemeClr val="tx1"/>
                </a:solidFill>
                <a:latin typeface="Arial" pitchFamily="34" charset="0"/>
                <a:ea typeface="ヒラギノ角ゴ Pro W3" pitchFamily="84" charset="-128"/>
                <a:cs typeface="Arial" pitchFamily="34" charset="0"/>
              </a:rPr>
              <a:t> include </a:t>
            </a:r>
            <a:r>
              <a:rPr lang="en-GB" dirty="0" smtClean="0">
                <a:latin typeface="Arial" pitchFamily="34" charset="0"/>
                <a:cs typeface="Arial" pitchFamily="34" charset="0"/>
              </a:rPr>
              <a:t>A, B, C, E, H, I, K, L, W, X, Y, and Z</a:t>
            </a:r>
            <a:endParaRPr lang="en-GB" b="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ヒラギノ角ゴ Pro W3" pitchFamily="84"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Since introduction of the routine meningococcal C conjugate vaccination programme, cases of invasive meningococcal disease in the UK from </a:t>
            </a:r>
            <a:r>
              <a:rPr lang="en-GB" dirty="0" err="1" smtClean="0">
                <a:latin typeface="Arial" pitchFamily="34" charset="0"/>
                <a:cs typeface="Arial" pitchFamily="34" charset="0"/>
              </a:rPr>
              <a:t>serogroup</a:t>
            </a:r>
            <a:r>
              <a:rPr lang="en-GB" dirty="0" smtClean="0">
                <a:latin typeface="Arial" pitchFamily="34" charset="0"/>
                <a:cs typeface="Arial" pitchFamily="34" charset="0"/>
              </a:rPr>
              <a:t> C have reduced dramatically, with </a:t>
            </a:r>
            <a:r>
              <a:rPr lang="en-GB" dirty="0" err="1" smtClean="0">
                <a:latin typeface="Arial" pitchFamily="34" charset="0"/>
                <a:cs typeface="Arial" pitchFamily="34" charset="0"/>
              </a:rPr>
              <a:t>serogroup</a:t>
            </a:r>
            <a:r>
              <a:rPr lang="en-GB" dirty="0" smtClean="0">
                <a:latin typeface="Arial" pitchFamily="34" charset="0"/>
                <a:cs typeface="Arial" pitchFamily="34" charset="0"/>
              </a:rPr>
              <a:t> B now accounting for the majority of cases.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ヒラギノ角ゴ Pro W3" pitchFamily="84"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ヒラギノ角ゴ Pro W3" pitchFamily="84" charset="-128"/>
                <a:cs typeface="Arial" pitchFamily="34" charset="0"/>
              </a:rPr>
              <a:t>Less commonly, individuals may present with pneumonia, myocarditis, endocarditis, pericarditis, arthritis, conjunctivitis, urethritis, pharyngitis and cervicitis.</a:t>
            </a:r>
            <a:r>
              <a:rPr lang="en-GB" sz="1200" kern="1200" baseline="30000" dirty="0" smtClean="0">
                <a:solidFill>
                  <a:schemeClr val="tx1"/>
                </a:solidFill>
                <a:latin typeface="Arial" pitchFamily="34" charset="0"/>
                <a:ea typeface="ヒラギノ角ゴ Pro W3" pitchFamily="84" charset="-128"/>
                <a:cs typeface="Arial" pitchFamily="34" charset="0"/>
              </a:rPr>
              <a:t>3</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val="2014200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Arial" pitchFamily="34" charset="0"/>
                <a:ea typeface="+mn-ea"/>
                <a:cs typeface="Arial" pitchFamily="34" charset="0"/>
              </a:rPr>
              <a:t> Please note that some or all symptoms may appear, in any order, and this list is not exhaustive. Table contents based on Meningitis Trust </a:t>
            </a:r>
            <a:r>
              <a:rPr lang="en-GB" sz="1200" u="sng" kern="1200" dirty="0" smtClean="0">
                <a:solidFill>
                  <a:schemeClr val="tx1"/>
                </a:solidFill>
                <a:latin typeface="Arial" pitchFamily="34" charset="0"/>
                <a:ea typeface="+mn-ea"/>
                <a:cs typeface="Arial" pitchFamily="34" charset="0"/>
                <a:hlinkClick r:id="rId3"/>
              </a:rPr>
              <a:t>http://www.meningitis-trust.org/meningitis-info/signs-and-symptoms/</a:t>
            </a:r>
            <a:r>
              <a:rPr lang="en-GB" sz="1200" kern="1200" dirty="0" smtClean="0">
                <a:solidFill>
                  <a:schemeClr val="tx1"/>
                </a:solidFill>
                <a:latin typeface="Arial" pitchFamily="34" charset="0"/>
                <a:ea typeface="+mn-ea"/>
                <a:cs typeface="Arial" pitchFamily="34" charset="0"/>
              </a:rPr>
              <a:t> </a:t>
            </a:r>
          </a:p>
          <a:p>
            <a:endParaRPr lang="en-GB" sz="1200" kern="1200" dirty="0" smtClean="0">
              <a:solidFill>
                <a:schemeClr val="tx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Onset of disease varies from </a:t>
            </a:r>
            <a:r>
              <a:rPr kumimoji="0" lang="en-GB"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fulminant</a:t>
            </a:r>
            <a:r>
              <a:rPr kumimoji="0" lang="en-GB"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with acute and overwhelming features, to insidious with mild </a:t>
            </a:r>
            <a:r>
              <a:rPr kumimoji="0" lang="en-GB"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prodromal</a:t>
            </a:r>
            <a:r>
              <a:rPr kumimoji="0" lang="en-GB"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Arial" pitchFamily="34" charset="0"/>
                <a:cs typeface="Arial" pitchFamily="34" charset="0"/>
              </a:rPr>
              <a:t>Symptoms may be harder to identify in </a:t>
            </a:r>
            <a:r>
              <a:rPr kumimoji="0" lang="en-GB"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young infants particularly, the onset may be insidious and the signs be non-specific without classical features of meningitis. </a:t>
            </a:r>
            <a:endParaRPr lang="en-GB" sz="1200" b="1" dirty="0" smtClean="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cap="none" normalizeH="0" baseline="0" dirty="0" smtClean="0">
              <a:ln>
                <a:noFill/>
              </a:ln>
              <a:solidFill>
                <a:schemeClr val="tx1"/>
              </a:solidFill>
              <a:effectLst/>
              <a:latin typeface="Verdana" pitchFamily="34" charset="0"/>
            </a:endParaRP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7</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Absence of rash does not preclude the illness of meningitis </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8</a:t>
            </a:fld>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Mortality figures 2012 for England</a:t>
            </a:r>
            <a:r>
              <a:rPr lang="en-GB" sz="1200" kern="1200" baseline="0" dirty="0" smtClean="0">
                <a:solidFill>
                  <a:schemeClr val="tx1"/>
                </a:solidFill>
                <a:latin typeface="Arial" pitchFamily="34" charset="0"/>
                <a:ea typeface="+mn-ea"/>
                <a:cs typeface="Arial" pitchFamily="34" charset="0"/>
              </a:rPr>
              <a:t> and Wales.</a:t>
            </a:r>
            <a:r>
              <a:rPr lang="en-GB" sz="1200" kern="1200" baseline="30000" dirty="0" smtClean="0">
                <a:solidFill>
                  <a:schemeClr val="tx1"/>
                </a:solidFill>
                <a:latin typeface="Arial" pitchFamily="34" charset="0"/>
                <a:ea typeface="+mn-ea"/>
                <a:cs typeface="Arial" pitchFamily="34" charset="0"/>
              </a:rPr>
              <a:t>4,5 </a:t>
            </a:r>
            <a:r>
              <a:rPr lang="en-GB" sz="1200" kern="1200" dirty="0" smtClean="0">
                <a:solidFill>
                  <a:schemeClr val="tx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In those who survive, approximately 25% may experience a reduced quality of life, with 10–20% developing permanent sequelae.</a:t>
            </a:r>
            <a:r>
              <a:rPr lang="en-GB" sz="1200" kern="1200" baseline="30000" dirty="0" smtClean="0">
                <a:solidFill>
                  <a:schemeClr val="tx1"/>
                </a:solidFill>
                <a:latin typeface="Arial" pitchFamily="34" charset="0"/>
                <a:ea typeface="+mn-ea"/>
                <a:cs typeface="Arial" pitchFamily="34" charset="0"/>
              </a:rPr>
              <a:t>6,7</a:t>
            </a:r>
            <a:r>
              <a:rPr lang="en-GB" sz="1200" kern="1200" dirty="0" smtClean="0">
                <a:solidFill>
                  <a:schemeClr val="tx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The most common long-term effects are skin scars, limb amputation(s), hearing loss, seizures and brain damage.</a:t>
            </a:r>
            <a:r>
              <a:rPr lang="en-GB" sz="1200" kern="1200" baseline="30000" dirty="0" smtClean="0">
                <a:solidFill>
                  <a:schemeClr val="tx1"/>
                </a:solidFill>
                <a:latin typeface="Arial" pitchFamily="34" charset="0"/>
                <a:ea typeface="+mn-ea"/>
                <a:cs typeface="Arial" pitchFamily="34" charset="0"/>
              </a:rPr>
              <a:t>7,8</a:t>
            </a:r>
            <a:endParaRPr lang="en-GB" sz="1200" kern="1200" dirty="0" smtClean="0">
              <a:solidFill>
                <a:schemeClr val="tx1"/>
              </a:solidFill>
              <a:latin typeface="Arial" pitchFamily="34" charset="0"/>
              <a:ea typeface="+mn-ea"/>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9</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pic>
        <p:nvPicPr>
          <p:cNvPr id="6"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7" name="Rectangle 6"/>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a:spLocks noChangeArrowheads="1"/>
          </p:cNvSpPr>
          <p:nvPr userDrawn="1"/>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pic>
        <p:nvPicPr>
          <p:cNvPr id="9"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pic>
        <p:nvPicPr>
          <p:cNvPr id="6"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t>  </a:t>
            </a:r>
            <a:fld id="{3C92E8B8-980F-4FD9-89A2-235B13F5AFD1}"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9"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dirty="0" smtClean="0"/>
              <a:t>  </a:t>
            </a:r>
            <a:fld id="{34F5B560-165B-4748-8F10-4294154EB5E9}" type="slidenum">
              <a:rPr lang="en-US" smtClean="0"/>
              <a:pPr>
                <a:defRPr/>
              </a:pPr>
              <a:t>‹#›</a:t>
            </a:fld>
            <a:endParaRPr lang="en-US" dirty="0"/>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smtClean="0"/>
              <a:t>  </a:t>
            </a:r>
            <a:fld id="{EB4B846C-37E1-4198-8614-DFE920AB1F04}" type="slidenum">
              <a:rPr lang="en-US" smtClean="0"/>
              <a:pPr>
                <a:defRPr/>
              </a:pPr>
              <a:t>‹#›</a:t>
            </a:fld>
            <a:endParaRPr lang="en-US" dirty="0"/>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r>
              <a:rPr lang="en-US" smtClean="0"/>
              <a:t>  </a:t>
            </a:r>
            <a:fld id="{45F8D313-CCBE-49D6-A3BC-57B1848DFB52}" type="slidenum">
              <a:rPr lang="en-US" smtClean="0"/>
              <a:pPr>
                <a:defRPr/>
              </a:pPr>
              <a:t>‹#›</a:t>
            </a:fld>
            <a:r>
              <a:rPr lang="en-US" smtClean="0"/>
              <a:t> </a:t>
            </a:r>
            <a:endParaRPr lang="en-US" dirty="0"/>
          </a:p>
        </p:txBody>
      </p:sp>
      <p:sp>
        <p:nvSpPr>
          <p:cNvPr id="4" name="Footer Placeholder 3"/>
          <p:cNvSpPr>
            <a:spLocks noGrp="1"/>
          </p:cNvSpPr>
          <p:nvPr>
            <p:ph type="ftr" sz="quarter" idx="11"/>
          </p:nvPr>
        </p:nvSpPr>
        <p:spPr/>
        <p:txBody>
          <a:bodyPr/>
          <a:lstStyle/>
          <a:p>
            <a:pPr>
              <a:defRPr/>
            </a:pPr>
            <a:r>
              <a:rPr lang="en-GB" smtClean="0"/>
              <a:t>Changes to MenC conjugate vaccine schedule</a:t>
            </a:r>
            <a:endParaRPr lang="en-US" dirty="0"/>
          </a:p>
        </p:txBody>
      </p:sp>
    </p:spTree>
    <p:extLst>
      <p:ext uri="{BB962C8B-B14F-4D97-AF65-F5344CB8AC3E}">
        <p14:creationId xmlns:p14="http://schemas.microsoft.com/office/powerpoint/2010/main" val="90873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2015" y="6308725"/>
            <a:ext cx="9144000" cy="549275"/>
          </a:xfrm>
        </p:spPr>
        <p:txBody>
          <a:bodyPr/>
          <a:lstStyle>
            <a:lvl1pPr>
              <a:defRPr/>
            </a:lvl1pPr>
          </a:lstStyle>
          <a:p>
            <a:pPr>
              <a:defRPr/>
            </a:pPr>
            <a:r>
              <a:rPr lang="en-US" smtClean="0"/>
              <a:t>  </a:t>
            </a:r>
            <a:fld id="{2565FA6D-D4C8-4C4C-AC4B-3269734D34D8}"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pic>
        <p:nvPicPr>
          <p:cNvPr id="7"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smtClean="0"/>
              <a:t>  </a:t>
            </a:r>
            <a:fld id="{F71B5A3E-AB5C-4394-BB97-07D04CB99A29}"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pic>
        <p:nvPicPr>
          <p:cNvPr id="7"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smtClean="0"/>
              <a:t>  </a:t>
            </a:r>
            <a:fld id="{BAADB3B0-2D09-4AA3-A340-09780B82849B}"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pic>
        <p:nvPicPr>
          <p:cNvPr id="8"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smtClean="0"/>
              <a:t>  </a:t>
            </a:r>
            <a:fld id="{55FD54BE-53AE-43A8-A8D2-A8E4EFCA2A62}"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pic>
        <p:nvPicPr>
          <p:cNvPr id="8"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smtClean="0"/>
              <a:t>  </a:t>
            </a:r>
            <a:fld id="{3C92E8B8-980F-4FD9-89A2-235B13F5AFD1}"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pic>
        <p:nvPicPr>
          <p:cNvPr id="7"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smtClean="0"/>
              <a:t>  </a:t>
            </a:r>
            <a:fld id="{D02A3ABA-32EC-4D50-B075-F06DC786BAF9}"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pic>
        <p:nvPicPr>
          <p:cNvPr id="8"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9"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smtClean="0"/>
              <a:t>  </a:t>
            </a:r>
            <a:fld id="{34F5B560-165B-4748-8F10-4294154EB5E9}" type="slidenum">
              <a:rPr lang="en-US" smtClean="0"/>
              <a:pPr>
                <a:defRPr/>
              </a:pPr>
              <a:t>‹#›</a:t>
            </a:fld>
            <a:endParaRPr lang="en-US" dirty="0"/>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sp>
        <p:nvSpPr>
          <p:cNvPr id="9" name="Rectangle 8"/>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1" name="Picture 9"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r>
              <a:rPr lang="en-US" noProof="0" smtClean="0"/>
              <a:t>Click icon to add picture</a:t>
            </a:r>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smtClean="0"/>
              <a:t>  </a:t>
            </a:r>
            <a:fld id="{EB4B846C-37E1-4198-8614-DFE920AB1F04}" type="slidenum">
              <a:rPr lang="en-US" smtClean="0"/>
              <a:pPr>
                <a:defRPr/>
              </a:pPr>
              <a:t>‹#›</a:t>
            </a:fld>
            <a:endParaRPr lang="en-US" dirty="0"/>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smtClean="0"/>
              <a:t>  </a:t>
            </a:r>
            <a:fld id="{45F8D313-CCBE-49D6-A3BC-57B1848DFB52}" type="slidenum">
              <a:rPr lang="en-US" smtClean="0"/>
              <a:pPr>
                <a:defRPr/>
              </a:pPr>
              <a:t>‹#›</a:t>
            </a:fld>
            <a:r>
              <a:rPr lang="en-US"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smtClean="0"/>
              <a:t>Changes to MenC conjugate vaccine schedule</a:t>
            </a:r>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54" r:id="rId10"/>
    <p:sldLayoutId id="2147483759" r:id="rId11"/>
    <p:sldLayoutId id="2147483761" r:id="rId12"/>
    <p:sldLayoutId id="2147483762" r:id="rId13"/>
    <p:sldLayoutId id="2147483766" r:id="rId14"/>
  </p:sldLayoutIdLst>
  <p:hf hdr="0" dt="0"/>
  <p:txStyles>
    <p:titleStyle>
      <a:lvl1pPr algn="l" rtl="0" eaLnBrk="1" fontAlgn="base" hangingPunct="1">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1" fontAlgn="base" hangingPunct="1">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1" fontAlgn="base" hangingPunct="1">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1" fontAlgn="base" hangingPunct="1">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1" fontAlgn="base" hangingPunct="1">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mhra.gov.uk/yellowcar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meningitis.org/symptom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132856"/>
            <a:ext cx="7633648" cy="3456384"/>
          </a:xfrm>
        </p:spPr>
        <p:txBody>
          <a:bodyPr/>
          <a:lstStyle/>
          <a:p>
            <a:r>
              <a:rPr lang="en-GB" dirty="0"/>
              <a:t>Changes to the Meningococcal </a:t>
            </a:r>
            <a:r>
              <a:rPr lang="en-GB" dirty="0" err="1"/>
              <a:t>serogroup</a:t>
            </a:r>
            <a:r>
              <a:rPr lang="en-GB" dirty="0"/>
              <a:t> C conjugate (MenC) vaccine schedule </a:t>
            </a:r>
            <a:r>
              <a:rPr lang="en-GB" dirty="0" smtClean="0"/>
              <a:t>2014- first time university entrants aged 17 to under 25 years</a:t>
            </a:r>
            <a:r>
              <a:rPr lang="en-GB" dirty="0"/>
              <a:t/>
            </a:r>
            <a:br>
              <a:rPr lang="en-GB" dirty="0"/>
            </a:br>
            <a:r>
              <a:rPr lang="en-GB" dirty="0"/>
              <a:t/>
            </a:r>
            <a:br>
              <a:rPr lang="en-GB" dirty="0"/>
            </a:br>
            <a:r>
              <a:rPr lang="en-GB" sz="2000" dirty="0" smtClean="0"/>
              <a:t>An </a:t>
            </a:r>
            <a:r>
              <a:rPr lang="en-GB" sz="2000" dirty="0"/>
              <a:t>update for </a:t>
            </a:r>
            <a:r>
              <a:rPr lang="en-GB" sz="2000" dirty="0" smtClean="0"/>
              <a:t>healthcare </a:t>
            </a:r>
            <a:r>
              <a:rPr lang="en-GB" sz="2000" dirty="0"/>
              <a:t>practitioners </a:t>
            </a:r>
            <a:r>
              <a:rPr lang="en-GB" dirty="0"/>
              <a:t/>
            </a:r>
            <a:br>
              <a:rPr lang="en-GB" dirty="0"/>
            </a:br>
            <a:endParaRPr lang="en-GB" dirty="0"/>
          </a:p>
        </p:txBody>
      </p:sp>
    </p:spTree>
    <p:extLst>
      <p:ext uri="{BB962C8B-B14F-4D97-AF65-F5344CB8AC3E}">
        <p14:creationId xmlns:p14="http://schemas.microsoft.com/office/powerpoint/2010/main" val="4071798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mn-lt"/>
              </a:rPr>
              <a:t>Background to MenC vaccination programme</a:t>
            </a:r>
            <a:endParaRPr lang="en-GB" sz="3200" dirty="0">
              <a:latin typeface="+mn-lt"/>
            </a:endParaRPr>
          </a:p>
        </p:txBody>
      </p:sp>
      <p:sp>
        <p:nvSpPr>
          <p:cNvPr id="3" name="Content Placeholder 2"/>
          <p:cNvSpPr>
            <a:spLocks noGrp="1"/>
          </p:cNvSpPr>
          <p:nvPr>
            <p:ph idx="1"/>
          </p:nvPr>
        </p:nvSpPr>
        <p:spPr>
          <a:xfrm>
            <a:off x="251520" y="2088000"/>
            <a:ext cx="8496944" cy="4005295"/>
          </a:xfrm>
        </p:spPr>
        <p:txBody>
          <a:bodyPr>
            <a:normAutofit/>
          </a:bodyPr>
          <a:lstStyle/>
          <a:p>
            <a:pPr>
              <a:buFont typeface="Arial" pitchFamily="34" charset="0"/>
              <a:buChar char="•"/>
            </a:pPr>
            <a:r>
              <a:rPr lang="en-GB" sz="2000" dirty="0" smtClean="0">
                <a:latin typeface="+mn-lt"/>
              </a:rPr>
              <a:t>In 1999, children and adolescents under the age of 18 years were offered MenC vaccine over a two-year period  </a:t>
            </a:r>
          </a:p>
          <a:p>
            <a:pPr>
              <a:buFont typeface="Arial" pitchFamily="34" charset="0"/>
              <a:buChar char="•"/>
            </a:pPr>
            <a:r>
              <a:rPr lang="en-GB" sz="2000" dirty="0" smtClean="0">
                <a:latin typeface="+mn-lt"/>
              </a:rPr>
              <a:t>In January 2002, the campaign was extended to include all adults under 25 years </a:t>
            </a:r>
          </a:p>
          <a:p>
            <a:pPr>
              <a:buFont typeface="Arial" pitchFamily="34" charset="0"/>
              <a:buChar char="•"/>
            </a:pPr>
            <a:r>
              <a:rPr lang="en-GB" sz="2000" dirty="0">
                <a:latin typeface="+mn-lt"/>
              </a:rPr>
              <a:t>Following the campaign, the number of cases fell by over 90% in all age groups immunised </a:t>
            </a:r>
          </a:p>
          <a:p>
            <a:pPr>
              <a:buFont typeface="Arial" pitchFamily="34" charset="0"/>
              <a:buChar char="•"/>
            </a:pPr>
            <a:r>
              <a:rPr lang="en-GB" sz="2000" dirty="0" smtClean="0">
                <a:latin typeface="+mn-lt"/>
              </a:rPr>
              <a:t>In 2006, studies showed that two doses of </a:t>
            </a:r>
            <a:r>
              <a:rPr lang="en-GB" sz="2000" dirty="0" err="1" smtClean="0">
                <a:latin typeface="+mn-lt"/>
              </a:rPr>
              <a:t>MenC</a:t>
            </a:r>
            <a:r>
              <a:rPr lang="en-GB" sz="2000" dirty="0" smtClean="0">
                <a:latin typeface="+mn-lt"/>
              </a:rPr>
              <a:t> provided good protection in the first year of life, although protection waned during the second year</a:t>
            </a:r>
          </a:p>
          <a:p>
            <a:pPr>
              <a:buFont typeface="Arial" pitchFamily="34" charset="0"/>
              <a:buChar char="•"/>
            </a:pPr>
            <a:r>
              <a:rPr lang="en-GB" sz="2000" dirty="0" smtClean="0">
                <a:latin typeface="+mn-lt"/>
              </a:rPr>
              <a:t>The routine immunisation course was changed to two doses- administered at 3 and 4 months with additional booster at 12months </a:t>
            </a:r>
          </a:p>
          <a:p>
            <a:pPr>
              <a:buFont typeface="Arial" pitchFamily="34" charset="0"/>
              <a:buChar char="•"/>
            </a:pPr>
            <a:endParaRPr lang="en-GB" sz="2000" dirty="0" smtClean="0">
              <a:latin typeface="+mn-lt"/>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10</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59"/>
            <a:ext cx="8568952" cy="648072"/>
          </a:xfrm>
        </p:spPr>
        <p:txBody>
          <a:bodyPr>
            <a:noAutofit/>
          </a:bodyPr>
          <a:lstStyle/>
          <a:p>
            <a:r>
              <a:rPr lang="en-GB" dirty="0" smtClean="0">
                <a:latin typeface="+mn-lt"/>
              </a:rPr>
              <a:t>Impact of MenC vaccination programme </a:t>
            </a:r>
            <a:endParaRPr lang="en-GB" dirty="0">
              <a:latin typeface="+mn-lt"/>
            </a:endParaRPr>
          </a:p>
        </p:txBody>
      </p:sp>
      <p:sp>
        <p:nvSpPr>
          <p:cNvPr id="3" name="Content Placeholder 2"/>
          <p:cNvSpPr>
            <a:spLocks noGrp="1"/>
          </p:cNvSpPr>
          <p:nvPr>
            <p:ph idx="1"/>
          </p:nvPr>
        </p:nvSpPr>
        <p:spPr/>
        <p:txBody>
          <a:bodyPr>
            <a:normAutofit/>
          </a:bodyPr>
          <a:lstStyle/>
          <a:p>
            <a:pPr>
              <a:buNone/>
            </a:pPr>
            <a:r>
              <a:rPr lang="en-GB" dirty="0" smtClean="0">
                <a:latin typeface="Verdana" pitchFamily="34" charset="0"/>
              </a:rPr>
              <a:t>	</a:t>
            </a:r>
            <a:endParaRPr lang="en-GB" dirty="0"/>
          </a:p>
        </p:txBody>
      </p:sp>
      <p:pic>
        <p:nvPicPr>
          <p:cNvPr id="4" name="Picture 2"/>
          <p:cNvPicPr>
            <a:picLocks noChangeAspect="1" noChangeArrowheads="1"/>
          </p:cNvPicPr>
          <p:nvPr/>
        </p:nvPicPr>
        <p:blipFill>
          <a:blip r:embed="rId3" cstate="print"/>
          <a:srcRect l="556" t="10721" r="47990" b="2561"/>
          <a:stretch>
            <a:fillRect/>
          </a:stretch>
        </p:blipFill>
        <p:spPr bwMode="auto">
          <a:xfrm>
            <a:off x="683568" y="1916831"/>
            <a:ext cx="6696744" cy="3816423"/>
          </a:xfrm>
          <a:prstGeom prst="rect">
            <a:avLst/>
          </a:prstGeom>
          <a:noFill/>
          <a:ln w="9525">
            <a:noFill/>
            <a:miter lim="800000"/>
            <a:headEnd/>
            <a:tailEnd/>
          </a:ln>
        </p:spPr>
      </p:pic>
      <p:sp>
        <p:nvSpPr>
          <p:cNvPr id="6" name="TextBox 5"/>
          <p:cNvSpPr txBox="1"/>
          <p:nvPr/>
        </p:nvSpPr>
        <p:spPr>
          <a:xfrm>
            <a:off x="539552" y="5661248"/>
            <a:ext cx="8424936" cy="646331"/>
          </a:xfrm>
          <a:prstGeom prst="rect">
            <a:avLst/>
          </a:prstGeom>
          <a:noFill/>
        </p:spPr>
        <p:txBody>
          <a:bodyPr wrap="square" rtlCol="0">
            <a:spAutoFit/>
          </a:bodyPr>
          <a:lstStyle/>
          <a:p>
            <a:pPr fontAlgn="auto">
              <a:spcBef>
                <a:spcPts val="0"/>
              </a:spcBef>
              <a:spcAft>
                <a:spcPts val="0"/>
              </a:spcAft>
            </a:pPr>
            <a:r>
              <a:rPr lang="en-GB" sz="1600" dirty="0" smtClean="0">
                <a:solidFill>
                  <a:prstClr val="black"/>
                </a:solidFill>
                <a:latin typeface="+mn-lt"/>
                <a:ea typeface="+mn-ea"/>
                <a:cs typeface="+mn-cs"/>
              </a:rPr>
              <a:t>Number of laboratory confirmed serogroup C cases in England and Wales, 1998-2010  </a:t>
            </a:r>
            <a:r>
              <a:rPr lang="en-GB" sz="1000" dirty="0" smtClean="0">
                <a:solidFill>
                  <a:prstClr val="black"/>
                </a:solidFill>
                <a:latin typeface="+mn-lt"/>
                <a:ea typeface="+mn-ea"/>
                <a:cs typeface="+mn-cs"/>
              </a:rPr>
              <a:t>Source: Public Health England, Infectious Disease Epidemiological Data http://www.hpa.org.uk/webw/HPAweb&amp;HPAwebStandard/HPAweb_C/1234859709051?p=1201094595391</a:t>
            </a:r>
            <a:endParaRPr lang="en-GB" sz="1000" dirty="0">
              <a:solidFill>
                <a:prstClr val="black"/>
              </a:solidFill>
              <a:latin typeface="+mn-lt"/>
              <a:ea typeface="+mn-ea"/>
              <a:cs typeface="+mn-cs"/>
            </a:endParaRPr>
          </a:p>
        </p:txBody>
      </p:sp>
      <p:sp>
        <p:nvSpPr>
          <p:cNvPr id="7" name="Slide Number Placeholder 6"/>
          <p:cNvSpPr>
            <a:spLocks noGrp="1"/>
          </p:cNvSpPr>
          <p:nvPr>
            <p:ph type="sldNum" sz="quarter" idx="10"/>
          </p:nvPr>
        </p:nvSpPr>
        <p:spPr/>
        <p:txBody>
          <a:bodyPr/>
          <a:lstStyle/>
          <a:p>
            <a:pPr>
              <a:defRPr/>
            </a:pPr>
            <a:r>
              <a:rPr lang="en-US" smtClean="0"/>
              <a:t>  </a:t>
            </a:r>
            <a:fld id="{2565FA6D-D4C8-4C4C-AC4B-3269734D34D8}" type="slidenum">
              <a:rPr lang="en-US" smtClean="0"/>
              <a:pPr>
                <a:defRPr/>
              </a:pPr>
              <a:t>11</a:t>
            </a:fld>
            <a:endParaRPr lang="en-US" dirty="0"/>
          </a:p>
        </p:txBody>
      </p:sp>
      <p:sp>
        <p:nvSpPr>
          <p:cNvPr id="9"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268760"/>
            <a:ext cx="8478496" cy="1512168"/>
          </a:xfrm>
        </p:spPr>
        <p:txBody>
          <a:bodyPr>
            <a:noAutofit/>
          </a:bodyPr>
          <a:lstStyle/>
          <a:p>
            <a:r>
              <a:rPr lang="en-GB" sz="3200" dirty="0" smtClean="0">
                <a:latin typeface="+mn-lt"/>
              </a:rPr>
              <a:t>Reduction in </a:t>
            </a:r>
            <a:r>
              <a:rPr lang="en-GB" sz="3200" dirty="0">
                <a:latin typeface="+mn-lt"/>
              </a:rPr>
              <a:t>c</a:t>
            </a:r>
            <a:r>
              <a:rPr lang="en-GB" sz="3200" dirty="0" smtClean="0">
                <a:latin typeface="+mn-lt"/>
              </a:rPr>
              <a:t>apsular </a:t>
            </a:r>
            <a:r>
              <a:rPr lang="en-GB" sz="3200" dirty="0">
                <a:latin typeface="+mn-lt"/>
              </a:rPr>
              <a:t>g</a:t>
            </a:r>
            <a:r>
              <a:rPr lang="en-GB" sz="3200" dirty="0" smtClean="0">
                <a:latin typeface="+mn-lt"/>
              </a:rPr>
              <a:t>roup C carriage following </a:t>
            </a:r>
            <a:r>
              <a:rPr lang="en-GB" sz="3200" dirty="0">
                <a:latin typeface="+mn-lt"/>
              </a:rPr>
              <a:t>i</a:t>
            </a:r>
            <a:r>
              <a:rPr lang="en-GB" sz="3200" dirty="0" smtClean="0">
                <a:latin typeface="+mn-lt"/>
              </a:rPr>
              <a:t>ntroduction </a:t>
            </a:r>
            <a:r>
              <a:rPr lang="en-GB" sz="3200" dirty="0">
                <a:latin typeface="+mn-lt"/>
              </a:rPr>
              <a:t>o</a:t>
            </a:r>
            <a:r>
              <a:rPr lang="en-GB" sz="3200" dirty="0" smtClean="0">
                <a:latin typeface="+mn-lt"/>
              </a:rPr>
              <a:t>f </a:t>
            </a:r>
            <a:r>
              <a:rPr lang="en-GB" sz="3200" dirty="0">
                <a:latin typeface="+mn-lt"/>
              </a:rPr>
              <a:t>m</a:t>
            </a:r>
            <a:r>
              <a:rPr lang="en-GB" sz="3200" dirty="0" smtClean="0">
                <a:latin typeface="+mn-lt"/>
              </a:rPr>
              <a:t>eningococcal </a:t>
            </a:r>
            <a:r>
              <a:rPr lang="en-GB" sz="3200" dirty="0" err="1">
                <a:latin typeface="+mn-lt"/>
              </a:rPr>
              <a:t>s</a:t>
            </a:r>
            <a:r>
              <a:rPr lang="en-GB" sz="3200" dirty="0" err="1" smtClean="0">
                <a:latin typeface="+mn-lt"/>
              </a:rPr>
              <a:t>erogroup</a:t>
            </a:r>
            <a:r>
              <a:rPr lang="en-GB" sz="3200" dirty="0" smtClean="0">
                <a:latin typeface="+mn-lt"/>
              </a:rPr>
              <a:t> C conjugate </a:t>
            </a:r>
            <a:r>
              <a:rPr lang="en-GB" sz="3200" dirty="0">
                <a:latin typeface="+mn-lt"/>
              </a:rPr>
              <a:t>v</a:t>
            </a:r>
            <a:r>
              <a:rPr lang="en-GB" sz="3200" dirty="0" smtClean="0">
                <a:latin typeface="+mn-lt"/>
              </a:rPr>
              <a:t>accines </a:t>
            </a:r>
            <a:endParaRPr lang="en-GB" sz="3200" dirty="0">
              <a:latin typeface="+mn-lt"/>
            </a:endParaRPr>
          </a:p>
        </p:txBody>
      </p:sp>
      <p:pic>
        <p:nvPicPr>
          <p:cNvPr id="1029" name="Picture 5"/>
          <p:cNvPicPr>
            <a:picLocks noChangeAspect="1" noChangeArrowheads="1"/>
          </p:cNvPicPr>
          <p:nvPr/>
        </p:nvPicPr>
        <p:blipFill>
          <a:blip r:embed="rId3" cstate="print"/>
          <a:srcRect l="20682" t="29840" r="13876" b="7161"/>
          <a:stretch>
            <a:fillRect/>
          </a:stretch>
        </p:blipFill>
        <p:spPr bwMode="auto">
          <a:xfrm>
            <a:off x="1027050" y="2852936"/>
            <a:ext cx="6425270" cy="3416091"/>
          </a:xfrm>
          <a:prstGeom prst="rect">
            <a:avLst/>
          </a:prstGeom>
          <a:noFill/>
          <a:ln w="9525">
            <a:noFill/>
            <a:miter lim="800000"/>
            <a:headEnd/>
            <a:tailEnd/>
          </a:ln>
        </p:spPr>
      </p:pic>
      <p:sp>
        <p:nvSpPr>
          <p:cNvPr id="4" name="TextBox 3"/>
          <p:cNvSpPr txBox="1"/>
          <p:nvPr/>
        </p:nvSpPr>
        <p:spPr>
          <a:xfrm>
            <a:off x="5220072" y="6015112"/>
            <a:ext cx="2664296" cy="253916"/>
          </a:xfrm>
          <a:prstGeom prst="rect">
            <a:avLst/>
          </a:prstGeom>
          <a:noFill/>
        </p:spPr>
        <p:txBody>
          <a:bodyPr wrap="square" rtlCol="0">
            <a:spAutoFit/>
          </a:bodyPr>
          <a:lstStyle/>
          <a:p>
            <a:pPr fontAlgn="auto">
              <a:spcBef>
                <a:spcPts val="0"/>
              </a:spcBef>
              <a:spcAft>
                <a:spcPts val="0"/>
              </a:spcAft>
            </a:pPr>
            <a:r>
              <a:rPr lang="en-GB" sz="1050" dirty="0" smtClean="0">
                <a:solidFill>
                  <a:prstClr val="white"/>
                </a:solidFill>
                <a:latin typeface="Verdana"/>
                <a:ea typeface="+mn-ea"/>
                <a:cs typeface="+mn-cs"/>
              </a:rPr>
              <a:t>Slide courtesy of Prof Ray Borrow</a:t>
            </a:r>
            <a:endParaRPr lang="en-GB" sz="1050" dirty="0">
              <a:solidFill>
                <a:prstClr val="white"/>
              </a:solidFill>
              <a:latin typeface="Verdana"/>
              <a:ea typeface="+mn-ea"/>
              <a:cs typeface="+mn-cs"/>
            </a:endParaRPr>
          </a:p>
        </p:txBody>
      </p:sp>
      <p:sp>
        <p:nvSpPr>
          <p:cNvPr id="6" name="Slide Number Placeholder 5"/>
          <p:cNvSpPr>
            <a:spLocks noGrp="1"/>
          </p:cNvSpPr>
          <p:nvPr>
            <p:ph type="sldNum" sz="quarter" idx="10"/>
          </p:nvPr>
        </p:nvSpPr>
        <p:spPr/>
        <p:txBody>
          <a:bodyPr/>
          <a:lstStyle/>
          <a:p>
            <a:pPr>
              <a:defRPr/>
            </a:pPr>
            <a:r>
              <a:rPr lang="en-US" smtClean="0"/>
              <a:t>  </a:t>
            </a:r>
            <a:fld id="{2565FA6D-D4C8-4C4C-AC4B-3269734D34D8}" type="slidenum">
              <a:rPr lang="en-US" smtClean="0"/>
              <a:pPr>
                <a:defRPr/>
              </a:pPr>
              <a:t>12</a:t>
            </a:fld>
            <a:endParaRPr lang="en-US" dirty="0"/>
          </a:p>
        </p:txBody>
      </p:sp>
      <p:sp>
        <p:nvSpPr>
          <p:cNvPr id="8"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876" y="1268760"/>
            <a:ext cx="8424936" cy="1077218"/>
          </a:xfrm>
          <a:prstGeom prst="rect">
            <a:avLst/>
          </a:prstGeom>
          <a:noFill/>
        </p:spPr>
        <p:txBody>
          <a:bodyPr wrap="square" rtlCol="0">
            <a:spAutoFit/>
          </a:bodyPr>
          <a:lstStyle/>
          <a:p>
            <a:r>
              <a:rPr lang="en-GB" sz="3200" spc="-150" dirty="0" smtClean="0">
                <a:solidFill>
                  <a:srgbClr val="00AE9E"/>
                </a:solidFill>
                <a:latin typeface="+mn-lt"/>
              </a:rPr>
              <a:t>Meningococcal disease cases by group and </a:t>
            </a:r>
            <a:r>
              <a:rPr lang="en-GB" sz="3200" spc="-150" dirty="0">
                <a:solidFill>
                  <a:srgbClr val="00AE9E"/>
                </a:solidFill>
                <a:latin typeface="+mn-lt"/>
              </a:rPr>
              <a:t>e</a:t>
            </a:r>
            <a:r>
              <a:rPr lang="en-GB" sz="3200" spc="-150" dirty="0" smtClean="0">
                <a:solidFill>
                  <a:srgbClr val="00AE9E"/>
                </a:solidFill>
                <a:latin typeface="+mn-lt"/>
              </a:rPr>
              <a:t>pidemiological year in England and Wales</a:t>
            </a:r>
          </a:p>
        </p:txBody>
      </p:sp>
      <p:sp>
        <p:nvSpPr>
          <p:cNvPr id="4" name="TextBox 3"/>
          <p:cNvSpPr txBox="1"/>
          <p:nvPr/>
        </p:nvSpPr>
        <p:spPr>
          <a:xfrm>
            <a:off x="251520" y="5807005"/>
            <a:ext cx="8640960" cy="646331"/>
          </a:xfrm>
          <a:prstGeom prst="rect">
            <a:avLst/>
          </a:prstGeom>
          <a:noFill/>
        </p:spPr>
        <p:txBody>
          <a:bodyPr wrap="square" rtlCol="0">
            <a:spAutoFit/>
          </a:bodyPr>
          <a:lstStyle/>
          <a:p>
            <a:pPr fontAlgn="auto">
              <a:spcBef>
                <a:spcPts val="0"/>
              </a:spcBef>
              <a:spcAft>
                <a:spcPts val="0"/>
              </a:spcAft>
            </a:pPr>
            <a:r>
              <a:rPr lang="en-GB" sz="1200" u="sng" dirty="0" smtClean="0">
                <a:solidFill>
                  <a:prstClr val="black"/>
                </a:solidFill>
                <a:latin typeface="Verdana"/>
                <a:ea typeface="+mn-ea"/>
                <a:cs typeface="+mn-cs"/>
              </a:rPr>
              <a:t>Source:</a:t>
            </a:r>
            <a:r>
              <a:rPr lang="en-GB" sz="1200" dirty="0" smtClean="0">
                <a:solidFill>
                  <a:prstClr val="black"/>
                </a:solidFill>
                <a:latin typeface="Verdana"/>
                <a:ea typeface="+mn-ea"/>
                <a:cs typeface="+mn-cs"/>
              </a:rPr>
              <a:t> Public Health England, Meningococcal Reference Unit, Invasive meningococcal infections laboratory reports, England and Wales, as at 14/09/2012</a:t>
            </a:r>
          </a:p>
          <a:p>
            <a:pPr fontAlgn="auto">
              <a:spcBef>
                <a:spcPts val="0"/>
              </a:spcBef>
              <a:spcAft>
                <a:spcPts val="0"/>
              </a:spcAft>
            </a:pPr>
            <a:endParaRPr lang="en-GB" sz="1200" dirty="0">
              <a:solidFill>
                <a:prstClr val="black"/>
              </a:solidFill>
              <a:latin typeface="Verdana"/>
              <a:ea typeface="+mn-ea"/>
              <a:cs typeface="+mn-cs"/>
            </a:endParaRPr>
          </a:p>
        </p:txBody>
      </p:sp>
      <p:pic>
        <p:nvPicPr>
          <p:cNvPr id="1027" name="Picture 3"/>
          <p:cNvPicPr>
            <a:picLocks noChangeAspect="1" noChangeArrowheads="1"/>
          </p:cNvPicPr>
          <p:nvPr/>
        </p:nvPicPr>
        <p:blipFill>
          <a:blip r:embed="rId3" cstate="print"/>
          <a:srcRect/>
          <a:stretch>
            <a:fillRect/>
          </a:stretch>
        </p:blipFill>
        <p:spPr bwMode="auto">
          <a:xfrm>
            <a:off x="1691680" y="2492896"/>
            <a:ext cx="5832648" cy="3275491"/>
          </a:xfrm>
          <a:prstGeom prst="rect">
            <a:avLst/>
          </a:prstGeom>
          <a:noFill/>
          <a:ln w="9525">
            <a:noFill/>
            <a:miter lim="800000"/>
            <a:headEnd/>
            <a:tailEnd/>
          </a:ln>
          <a:effectLst/>
        </p:spPr>
      </p:pic>
      <p:sp>
        <p:nvSpPr>
          <p:cNvPr id="7" name="Slide Number Placeholder 6"/>
          <p:cNvSpPr>
            <a:spLocks noGrp="1"/>
          </p:cNvSpPr>
          <p:nvPr>
            <p:ph type="sldNum" sz="quarter" idx="10"/>
          </p:nvPr>
        </p:nvSpPr>
        <p:spPr/>
        <p:txBody>
          <a:bodyPr/>
          <a:lstStyle/>
          <a:p>
            <a:pPr>
              <a:defRPr/>
            </a:pPr>
            <a:r>
              <a:rPr lang="en-US" smtClean="0"/>
              <a:t>  </a:t>
            </a:r>
            <a:fld id="{2565FA6D-D4C8-4C4C-AC4B-3269734D34D8}" type="slidenum">
              <a:rPr lang="en-US" smtClean="0"/>
              <a:pPr>
                <a:defRPr/>
              </a:pPr>
              <a:t>13</a:t>
            </a:fld>
            <a:endParaRPr lang="en-US" dirty="0"/>
          </a:p>
        </p:txBody>
      </p:sp>
      <p:sp>
        <p:nvSpPr>
          <p:cNvPr id="9"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mn-lt"/>
              </a:rPr>
              <a:t>Risk factors</a:t>
            </a:r>
            <a:endParaRPr lang="en-GB" dirty="0">
              <a:latin typeface="+mn-lt"/>
            </a:endParaRPr>
          </a:p>
        </p:txBody>
      </p:sp>
      <p:sp>
        <p:nvSpPr>
          <p:cNvPr id="3" name="Content Placeholder 2"/>
          <p:cNvSpPr>
            <a:spLocks noGrp="1"/>
          </p:cNvSpPr>
          <p:nvPr>
            <p:ph idx="1"/>
          </p:nvPr>
        </p:nvSpPr>
        <p:spPr>
          <a:xfrm>
            <a:off x="251520" y="1988840"/>
            <a:ext cx="8568952" cy="4392488"/>
          </a:xfrm>
        </p:spPr>
        <p:txBody>
          <a:bodyPr>
            <a:normAutofit fontScale="77500" lnSpcReduction="20000"/>
          </a:bodyPr>
          <a:lstStyle/>
          <a:p>
            <a:pPr marL="571500" indent="-571500">
              <a:buFont typeface="Arial" pitchFamily="34" charset="0"/>
              <a:buChar char="•"/>
            </a:pPr>
            <a:r>
              <a:rPr lang="en-GB" sz="3200" b="1" dirty="0" smtClean="0">
                <a:latin typeface="+mn-lt"/>
              </a:rPr>
              <a:t>Age</a:t>
            </a:r>
          </a:p>
          <a:p>
            <a:pPr lvl="1"/>
            <a:r>
              <a:rPr lang="en-GB" sz="3200" dirty="0" smtClean="0">
                <a:latin typeface="+mn-lt"/>
              </a:rPr>
              <a:t>	</a:t>
            </a:r>
            <a:r>
              <a:rPr lang="en-GB" sz="2600" dirty="0" smtClean="0">
                <a:latin typeface="+mn-lt"/>
              </a:rPr>
              <a:t>- Highest incidence in children under 5 years, peak incidence in those under 1 year of age. </a:t>
            </a:r>
          </a:p>
          <a:p>
            <a:pPr lvl="1"/>
            <a:r>
              <a:rPr lang="en-GB" sz="2600" dirty="0">
                <a:latin typeface="+mn-lt"/>
              </a:rPr>
              <a:t>	</a:t>
            </a:r>
            <a:r>
              <a:rPr lang="en-GB" sz="2600" dirty="0" smtClean="0">
                <a:latin typeface="+mn-lt"/>
              </a:rPr>
              <a:t>- A second peak in incidence is noted in young people aged 15-19 years of age</a:t>
            </a:r>
          </a:p>
          <a:p>
            <a:pPr marL="571500" indent="-571500">
              <a:buFont typeface="Arial" pitchFamily="34" charset="0"/>
              <a:buChar char="•"/>
            </a:pPr>
            <a:r>
              <a:rPr lang="en-GB" sz="2600" b="1" dirty="0" smtClean="0">
                <a:latin typeface="+mn-lt"/>
              </a:rPr>
              <a:t>Season</a:t>
            </a:r>
          </a:p>
          <a:p>
            <a:pPr lvl="1"/>
            <a:r>
              <a:rPr lang="en-GB" sz="2600" dirty="0" smtClean="0">
                <a:latin typeface="+mn-lt"/>
              </a:rPr>
              <a:t>	- Seasonal variation, peak levels in winter, declining to low levels by late summer</a:t>
            </a:r>
          </a:p>
          <a:p>
            <a:pPr marL="571500" indent="-571500">
              <a:buFont typeface="Arial" pitchFamily="34" charset="0"/>
              <a:buChar char="•"/>
            </a:pPr>
            <a:r>
              <a:rPr lang="en-GB" sz="2600" b="1" dirty="0" smtClean="0">
                <a:latin typeface="+mn-lt"/>
              </a:rPr>
              <a:t>Social</a:t>
            </a:r>
            <a:endParaRPr lang="en-GB" sz="2600" dirty="0" smtClean="0">
              <a:latin typeface="+mn-lt"/>
            </a:endParaRPr>
          </a:p>
          <a:p>
            <a:pPr lvl="1"/>
            <a:r>
              <a:rPr lang="en-GB" sz="2600" dirty="0" smtClean="0">
                <a:latin typeface="+mn-lt"/>
              </a:rPr>
              <a:t>	- Living in closed or semi–closed communities                 </a:t>
            </a:r>
          </a:p>
          <a:p>
            <a:pPr lvl="1"/>
            <a:r>
              <a:rPr lang="en-GB" sz="2600" dirty="0" smtClean="0">
                <a:latin typeface="+mn-lt"/>
              </a:rPr>
              <a:t>		e.g. university halls of residence  and military barracks  </a:t>
            </a:r>
          </a:p>
          <a:p>
            <a:pPr marL="571500" indent="-571500">
              <a:buFont typeface="Arial" pitchFamily="34" charset="0"/>
              <a:buChar char="•"/>
            </a:pPr>
            <a:r>
              <a:rPr lang="en-GB" sz="2600" b="1" dirty="0" smtClean="0">
                <a:latin typeface="+mn-lt"/>
              </a:rPr>
              <a:t>Smoking</a:t>
            </a:r>
          </a:p>
          <a:p>
            <a:pPr lvl="1"/>
            <a:r>
              <a:rPr lang="en-GB" sz="2600" dirty="0" smtClean="0">
                <a:latin typeface="+mn-lt"/>
              </a:rPr>
              <a:t>	- Exposure to tobacco smoke increases the risk </a:t>
            </a:r>
          </a:p>
          <a:p>
            <a:pPr lvl="1"/>
            <a:endParaRPr lang="en-GB" dirty="0" smtClean="0"/>
          </a:p>
          <a:p>
            <a:pPr lvl="1"/>
            <a:endParaRPr lang="en-GB" dirty="0" smtClean="0"/>
          </a:p>
          <a:p>
            <a:pPr lvl="1"/>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14</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8028000" cy="1152128"/>
          </a:xfrm>
        </p:spPr>
        <p:txBody>
          <a:bodyPr>
            <a:normAutofit fontScale="90000"/>
          </a:bodyPr>
          <a:lstStyle/>
          <a:p>
            <a:r>
              <a:rPr lang="en-GB" sz="4400" dirty="0" smtClean="0">
                <a:latin typeface="+mn-lt"/>
              </a:rPr>
              <a:t>What </a:t>
            </a:r>
            <a:r>
              <a:rPr lang="en-GB" sz="4400" dirty="0">
                <a:latin typeface="+mn-lt"/>
              </a:rPr>
              <a:t>a</a:t>
            </a:r>
            <a:r>
              <a:rPr lang="en-GB" sz="4400" dirty="0" smtClean="0">
                <a:latin typeface="+mn-lt"/>
              </a:rPr>
              <a:t>re </a:t>
            </a:r>
            <a:r>
              <a:rPr lang="en-GB" sz="4400" dirty="0">
                <a:latin typeface="+mn-lt"/>
              </a:rPr>
              <a:t>t</a:t>
            </a:r>
            <a:r>
              <a:rPr lang="en-GB" sz="4400" dirty="0" smtClean="0">
                <a:latin typeface="+mn-lt"/>
              </a:rPr>
              <a:t>he </a:t>
            </a:r>
            <a:r>
              <a:rPr lang="en-GB" sz="4400" dirty="0">
                <a:latin typeface="+mn-lt"/>
              </a:rPr>
              <a:t>c</a:t>
            </a:r>
            <a:r>
              <a:rPr lang="en-GB" sz="4400" dirty="0" smtClean="0">
                <a:latin typeface="+mn-lt"/>
              </a:rPr>
              <a:t>hanges </a:t>
            </a:r>
            <a:r>
              <a:rPr lang="en-GB" sz="4400" dirty="0">
                <a:latin typeface="+mn-lt"/>
              </a:rPr>
              <a:t>t</a:t>
            </a:r>
            <a:r>
              <a:rPr lang="en-GB" sz="4400" dirty="0" smtClean="0">
                <a:latin typeface="+mn-lt"/>
              </a:rPr>
              <a:t>o </a:t>
            </a:r>
            <a:r>
              <a:rPr lang="en-GB" sz="4400" dirty="0">
                <a:latin typeface="+mn-lt"/>
              </a:rPr>
              <a:t>t</a:t>
            </a:r>
            <a:r>
              <a:rPr lang="en-GB" sz="4400" dirty="0" smtClean="0">
                <a:latin typeface="+mn-lt"/>
              </a:rPr>
              <a:t>he UK schedule </a:t>
            </a:r>
            <a:r>
              <a:rPr lang="en-GB" sz="4400" dirty="0">
                <a:latin typeface="+mn-lt"/>
              </a:rPr>
              <a:t>f</a:t>
            </a:r>
            <a:r>
              <a:rPr lang="en-GB" sz="4400" dirty="0" smtClean="0">
                <a:latin typeface="+mn-lt"/>
              </a:rPr>
              <a:t>or MenC vaccination?</a:t>
            </a:r>
            <a:r>
              <a:rPr lang="en-GB" b="1" dirty="0">
                <a:latin typeface="Verdana" pitchFamily="34" charset="0"/>
              </a:rPr>
              <a:t/>
            </a:r>
            <a:br>
              <a:rPr lang="en-GB" b="1" dirty="0">
                <a:latin typeface="Verdana" pitchFamily="34" charset="0"/>
              </a:rPr>
            </a:br>
            <a:endParaRPr lang="en-GB" b="1" dirty="0">
              <a:latin typeface="Verdana" pitchFamily="34" charset="0"/>
            </a:endParaRPr>
          </a:p>
        </p:txBody>
      </p:sp>
      <p:sp>
        <p:nvSpPr>
          <p:cNvPr id="14" name="Slide Number Placeholder 13"/>
          <p:cNvSpPr>
            <a:spLocks noGrp="1"/>
          </p:cNvSpPr>
          <p:nvPr>
            <p:ph type="sldNum" sz="quarter" idx="10"/>
          </p:nvPr>
        </p:nvSpPr>
        <p:spPr/>
        <p:txBody>
          <a:bodyPr/>
          <a:lstStyle/>
          <a:p>
            <a:pPr>
              <a:defRPr/>
            </a:pPr>
            <a:r>
              <a:rPr lang="en-US" smtClean="0"/>
              <a:t>  </a:t>
            </a:r>
            <a:fld id="{2565FA6D-D4C8-4C4C-AC4B-3269734D34D8}" type="slidenum">
              <a:rPr lang="en-US" smtClean="0"/>
              <a:pPr>
                <a:defRPr/>
              </a:pPr>
              <a:t>15</a:t>
            </a:fld>
            <a:endParaRPr lang="en-US" dirty="0"/>
          </a:p>
        </p:txBody>
      </p:sp>
      <p:sp>
        <p:nvSpPr>
          <p:cNvPr id="5"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268760"/>
            <a:ext cx="8028000" cy="576064"/>
          </a:xfrm>
        </p:spPr>
        <p:txBody>
          <a:bodyPr>
            <a:noAutofit/>
          </a:bodyPr>
          <a:lstStyle/>
          <a:p>
            <a:r>
              <a:rPr lang="en-GB" dirty="0" smtClean="0">
                <a:latin typeface="+mn-lt"/>
              </a:rPr>
              <a:t>Revised MenC vaccination </a:t>
            </a:r>
            <a:r>
              <a:rPr lang="en-GB" dirty="0">
                <a:latin typeface="+mn-lt"/>
              </a:rPr>
              <a:t>s</a:t>
            </a:r>
            <a:r>
              <a:rPr lang="en-GB" dirty="0" smtClean="0">
                <a:latin typeface="+mn-lt"/>
              </a:rPr>
              <a:t>chedule </a:t>
            </a:r>
            <a:endParaRPr lang="en-GB"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2668729"/>
              </p:ext>
            </p:extLst>
          </p:nvPr>
        </p:nvGraphicFramePr>
        <p:xfrm>
          <a:off x="557213" y="1916832"/>
          <a:ext cx="8029399" cy="3744416"/>
        </p:xfrm>
        <a:graphic>
          <a:graphicData uri="http://schemas.openxmlformats.org/drawingml/2006/table">
            <a:tbl>
              <a:tblPr firstRow="1" bandRow="1">
                <a:tableStyleId>{5C22544A-7EE6-4342-B048-85BDC9FD1C3A}</a:tableStyleId>
              </a:tblPr>
              <a:tblGrid>
                <a:gridCol w="2965814"/>
                <a:gridCol w="5063585"/>
              </a:tblGrid>
              <a:tr h="460671">
                <a:tc>
                  <a:txBody>
                    <a:bodyPr/>
                    <a:lstStyle/>
                    <a:p>
                      <a:r>
                        <a:rPr lang="en-GB" sz="2400" dirty="0" smtClean="0">
                          <a:latin typeface="+mn-lt"/>
                        </a:rPr>
                        <a:t>Age </a:t>
                      </a:r>
                      <a:endParaRPr lang="en-GB" sz="2400" dirty="0">
                        <a:latin typeface="+mn-lt"/>
                      </a:endParaRPr>
                    </a:p>
                  </a:txBody>
                  <a:tcPr marL="91858" marR="91858"/>
                </a:tc>
                <a:tc>
                  <a:txBody>
                    <a:bodyPr/>
                    <a:lstStyle/>
                    <a:p>
                      <a:r>
                        <a:rPr lang="en-GB" sz="2400" dirty="0" smtClean="0">
                          <a:latin typeface="+mn-lt"/>
                        </a:rPr>
                        <a:t>Dose</a:t>
                      </a:r>
                      <a:endParaRPr lang="en-GB" sz="2400" dirty="0">
                        <a:latin typeface="+mn-lt"/>
                      </a:endParaRPr>
                    </a:p>
                  </a:txBody>
                  <a:tcPr marL="91858" marR="91858"/>
                </a:tc>
              </a:tr>
              <a:tr h="818179">
                <a:tc>
                  <a:txBody>
                    <a:bodyPr/>
                    <a:lstStyle/>
                    <a:p>
                      <a:r>
                        <a:rPr lang="en-GB" sz="2000" dirty="0" smtClean="0">
                          <a:latin typeface="+mn-lt"/>
                        </a:rPr>
                        <a:t>3 months </a:t>
                      </a:r>
                    </a:p>
                    <a:p>
                      <a:r>
                        <a:rPr lang="en-GB" sz="2000" dirty="0" smtClean="0">
                          <a:latin typeface="+mn-lt"/>
                        </a:rPr>
                        <a:t>(12 weeks)</a:t>
                      </a:r>
                      <a:endParaRPr lang="en-GB" sz="2000" dirty="0">
                        <a:latin typeface="+mn-lt"/>
                      </a:endParaRPr>
                    </a:p>
                  </a:txBody>
                  <a:tcPr marL="91858" marR="91858"/>
                </a:tc>
                <a:tc>
                  <a:txBody>
                    <a:bodyPr/>
                    <a:lstStyle/>
                    <a:p>
                      <a:r>
                        <a:rPr lang="en-GB" sz="2000" dirty="0" smtClean="0">
                          <a:latin typeface="+mn-lt"/>
                        </a:rPr>
                        <a:t>1 dose</a:t>
                      </a:r>
                      <a:r>
                        <a:rPr lang="en-GB" sz="2000" baseline="0" dirty="0" smtClean="0">
                          <a:latin typeface="+mn-lt"/>
                        </a:rPr>
                        <a:t> </a:t>
                      </a:r>
                      <a:r>
                        <a:rPr lang="en-GB" sz="2000" dirty="0" smtClean="0">
                          <a:latin typeface="+mn-lt"/>
                        </a:rPr>
                        <a:t>- Men</a:t>
                      </a:r>
                      <a:r>
                        <a:rPr lang="en-GB" sz="2000" baseline="0" dirty="0" smtClean="0">
                          <a:latin typeface="+mn-lt"/>
                        </a:rPr>
                        <a:t>C vaccine</a:t>
                      </a:r>
                    </a:p>
                    <a:p>
                      <a:r>
                        <a:rPr lang="en-GB" sz="2000" b="1" baseline="0" dirty="0" err="1" smtClean="0">
                          <a:latin typeface="+mn-lt"/>
                        </a:rPr>
                        <a:t>NeisVac</a:t>
                      </a:r>
                      <a:r>
                        <a:rPr lang="en-GB" sz="2000" b="1" baseline="0" dirty="0" smtClean="0">
                          <a:latin typeface="+mn-lt"/>
                        </a:rPr>
                        <a:t>-C</a:t>
                      </a:r>
                      <a:r>
                        <a:rPr lang="en-GB" sz="2000" b="1" baseline="30000" dirty="0" smtClean="0">
                          <a:latin typeface="+mn-lt"/>
                        </a:rPr>
                        <a:t>®</a:t>
                      </a:r>
                      <a:r>
                        <a:rPr lang="en-GB" sz="2000" b="1" baseline="0" dirty="0" smtClean="0">
                          <a:latin typeface="+mn-lt"/>
                        </a:rPr>
                        <a:t> or </a:t>
                      </a:r>
                      <a:r>
                        <a:rPr lang="en-GB" sz="2000" b="1" baseline="0" dirty="0" err="1" smtClean="0">
                          <a:latin typeface="+mn-lt"/>
                        </a:rPr>
                        <a:t>Menjugate</a:t>
                      </a:r>
                      <a:r>
                        <a:rPr lang="en-GB" sz="2000" b="1" baseline="0" dirty="0" smtClean="0">
                          <a:latin typeface="+mn-lt"/>
                        </a:rPr>
                        <a:t> Kit</a:t>
                      </a:r>
                      <a:r>
                        <a:rPr lang="en-GB" sz="2000" b="1" baseline="30000" dirty="0" smtClean="0">
                          <a:latin typeface="+mn-lt"/>
                        </a:rPr>
                        <a:t>® </a:t>
                      </a:r>
                      <a:endParaRPr lang="en-GB" sz="2000" b="1" baseline="30000" dirty="0">
                        <a:latin typeface="+mn-lt"/>
                      </a:endParaRPr>
                    </a:p>
                  </a:txBody>
                  <a:tcPr marL="91858" marR="91858"/>
                </a:tc>
              </a:tr>
              <a:tr h="818179">
                <a:tc>
                  <a:txBody>
                    <a:bodyPr/>
                    <a:lstStyle/>
                    <a:p>
                      <a:r>
                        <a:rPr lang="en-GB" sz="2000" dirty="0" smtClean="0">
                          <a:latin typeface="+mn-lt"/>
                        </a:rPr>
                        <a:t>12-13 months</a:t>
                      </a:r>
                      <a:endParaRPr lang="en-GB" sz="2000" dirty="0">
                        <a:latin typeface="+mn-lt"/>
                      </a:endParaRPr>
                    </a:p>
                  </a:txBody>
                  <a:tcPr marL="91858" marR="91858"/>
                </a:tc>
                <a:tc>
                  <a:txBody>
                    <a:bodyPr/>
                    <a:lstStyle/>
                    <a:p>
                      <a:r>
                        <a:rPr lang="en-GB" sz="2000" dirty="0" smtClean="0">
                          <a:latin typeface="+mn-lt"/>
                        </a:rPr>
                        <a:t>1 dose - </a:t>
                      </a:r>
                      <a:r>
                        <a:rPr lang="en-GB" sz="2000" dirty="0" err="1" smtClean="0">
                          <a:latin typeface="+mn-lt"/>
                        </a:rPr>
                        <a:t>Hib</a:t>
                      </a:r>
                      <a:r>
                        <a:rPr lang="en-GB" sz="2000" dirty="0" smtClean="0">
                          <a:latin typeface="+mn-lt"/>
                        </a:rPr>
                        <a:t>/</a:t>
                      </a:r>
                      <a:r>
                        <a:rPr lang="en-GB" sz="2000" dirty="0" err="1" smtClean="0">
                          <a:latin typeface="+mn-lt"/>
                        </a:rPr>
                        <a:t>Men</a:t>
                      </a:r>
                      <a:r>
                        <a:rPr lang="en-GB" sz="2000" baseline="0" dirty="0" err="1" smtClean="0">
                          <a:latin typeface="+mn-lt"/>
                        </a:rPr>
                        <a:t>C</a:t>
                      </a:r>
                      <a:r>
                        <a:rPr lang="en-GB" sz="2000" baseline="0" dirty="0" smtClean="0">
                          <a:latin typeface="+mn-lt"/>
                        </a:rPr>
                        <a:t> vaccine</a:t>
                      </a:r>
                    </a:p>
                    <a:p>
                      <a:r>
                        <a:rPr lang="en-GB" sz="2000" b="1" baseline="0" dirty="0" err="1" smtClean="0">
                          <a:latin typeface="+mn-lt"/>
                        </a:rPr>
                        <a:t>Menitorix</a:t>
                      </a:r>
                      <a:r>
                        <a:rPr lang="en-GB" sz="2000" b="1" baseline="30000" dirty="0" smtClean="0">
                          <a:latin typeface="+mn-lt"/>
                        </a:rPr>
                        <a:t>®</a:t>
                      </a:r>
                      <a:endParaRPr lang="en-GB" sz="2000" b="1" baseline="30000" dirty="0">
                        <a:latin typeface="+mn-lt"/>
                      </a:endParaRPr>
                    </a:p>
                  </a:txBody>
                  <a:tcPr marL="91858" marR="91858"/>
                </a:tc>
              </a:tr>
              <a:tr h="818179">
                <a:tc>
                  <a:txBody>
                    <a:bodyPr/>
                    <a:lstStyle/>
                    <a:p>
                      <a:r>
                        <a:rPr lang="en-GB" sz="2000" dirty="0" smtClean="0">
                          <a:latin typeface="+mn-lt"/>
                        </a:rPr>
                        <a:t>Around 14 years</a:t>
                      </a:r>
                      <a:endParaRPr lang="en-GB" sz="2000" dirty="0">
                        <a:latin typeface="+mn-lt"/>
                      </a:endParaRPr>
                    </a:p>
                  </a:txBody>
                  <a:tcPr marL="91858" marR="91858"/>
                </a:tc>
                <a:tc>
                  <a:txBody>
                    <a:bodyPr/>
                    <a:lstStyle/>
                    <a:p>
                      <a:r>
                        <a:rPr lang="en-GB" sz="2000" dirty="0" smtClean="0">
                          <a:latin typeface="+mn-lt"/>
                        </a:rPr>
                        <a:t>1 dose-  MenC vaccine</a:t>
                      </a:r>
                    </a:p>
                    <a:p>
                      <a:r>
                        <a:rPr lang="en-GB" sz="2000" b="0" dirty="0" smtClean="0">
                          <a:latin typeface="+mn-lt"/>
                        </a:rPr>
                        <a:t>Any </a:t>
                      </a:r>
                      <a:r>
                        <a:rPr lang="en-GB" sz="2000" b="0" dirty="0" err="1" smtClean="0">
                          <a:latin typeface="+mn-lt"/>
                        </a:rPr>
                        <a:t>MenC</a:t>
                      </a:r>
                      <a:r>
                        <a:rPr lang="en-GB" sz="2000" b="0" dirty="0" smtClean="0">
                          <a:latin typeface="+mn-lt"/>
                        </a:rPr>
                        <a:t> conjugate vaccine</a:t>
                      </a:r>
                      <a:endParaRPr lang="en-GB" sz="2000" b="0" dirty="0">
                        <a:latin typeface="+mn-lt"/>
                      </a:endParaRPr>
                    </a:p>
                  </a:txBody>
                  <a:tcPr marL="91858" marR="91858"/>
                </a:tc>
              </a:tr>
              <a:tr h="829208">
                <a:tc>
                  <a:txBody>
                    <a:bodyPr/>
                    <a:lstStyle/>
                    <a:p>
                      <a:r>
                        <a:rPr lang="en-GB" sz="2000" dirty="0" err="1" smtClean="0">
                          <a:latin typeface="+mn-lt"/>
                        </a:rPr>
                        <a:t>Freshers</a:t>
                      </a:r>
                      <a:r>
                        <a:rPr lang="en-GB" sz="2000" dirty="0" smtClean="0">
                          <a:latin typeface="+mn-lt"/>
                        </a:rPr>
                        <a:t>*</a:t>
                      </a:r>
                      <a:endParaRPr lang="en-GB" sz="2000" dirty="0">
                        <a:latin typeface="+mn-lt"/>
                      </a:endParaRPr>
                    </a:p>
                  </a:txBody>
                  <a:tcPr marL="91858" marR="91858"/>
                </a:tc>
                <a:tc>
                  <a:txBody>
                    <a:bodyPr/>
                    <a:lstStyle/>
                    <a:p>
                      <a:r>
                        <a:rPr lang="en-GB" sz="2000" dirty="0" smtClean="0">
                          <a:latin typeface="+mn-lt"/>
                        </a:rPr>
                        <a:t>1 dose- </a:t>
                      </a:r>
                      <a:r>
                        <a:rPr lang="en-GB" sz="2000" dirty="0" err="1" smtClean="0">
                          <a:latin typeface="+mn-lt"/>
                        </a:rPr>
                        <a:t>MenC</a:t>
                      </a:r>
                      <a:r>
                        <a:rPr lang="en-GB" sz="2000" dirty="0" smtClean="0">
                          <a:latin typeface="+mn-lt"/>
                        </a:rPr>
                        <a:t> vaccine</a:t>
                      </a:r>
                    </a:p>
                    <a:p>
                      <a:r>
                        <a:rPr lang="en-GB" sz="2000" b="0" dirty="0" smtClean="0">
                          <a:latin typeface="+mn-lt"/>
                        </a:rPr>
                        <a:t>Any </a:t>
                      </a:r>
                      <a:r>
                        <a:rPr lang="en-GB" sz="2000" b="0" dirty="0" err="1" smtClean="0">
                          <a:latin typeface="+mn-lt"/>
                        </a:rPr>
                        <a:t>MenC</a:t>
                      </a:r>
                      <a:r>
                        <a:rPr lang="en-GB" sz="2000" b="0" dirty="0" smtClean="0">
                          <a:latin typeface="+mn-lt"/>
                        </a:rPr>
                        <a:t> conjugate vaccine  </a:t>
                      </a:r>
                      <a:endParaRPr lang="en-GB" sz="2000" b="0" dirty="0">
                        <a:latin typeface="+mn-lt"/>
                      </a:endParaRPr>
                    </a:p>
                  </a:txBody>
                  <a:tcPr marL="91858" marR="91858"/>
                </a:tc>
              </a:tr>
            </a:tbl>
          </a:graphicData>
        </a:graphic>
      </p:graphicFrame>
      <p:sp>
        <p:nvSpPr>
          <p:cNvPr id="5" name="TextBox 4"/>
          <p:cNvSpPr txBox="1"/>
          <p:nvPr/>
        </p:nvSpPr>
        <p:spPr>
          <a:xfrm>
            <a:off x="539552" y="5661248"/>
            <a:ext cx="8604448" cy="738664"/>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mn-lt"/>
                <a:ea typeface="+mn-ea"/>
                <a:cs typeface="+mn-cs"/>
              </a:rPr>
              <a:t>*</a:t>
            </a:r>
            <a:r>
              <a:rPr lang="en-GB" sz="1400" i="1" dirty="0" smtClean="0">
                <a:solidFill>
                  <a:prstClr val="black"/>
                </a:solidFill>
                <a:latin typeface="+mn-lt"/>
                <a:ea typeface="+mn-ea"/>
                <a:cs typeface="+mn-cs"/>
              </a:rPr>
              <a:t>Temporary catch up programme commencing 1 August 2014 for those aged 17 to under 25 years who are entering university for the first time and who have not received a dose of </a:t>
            </a:r>
            <a:r>
              <a:rPr lang="en-GB" sz="1400" i="1" dirty="0" err="1" smtClean="0">
                <a:solidFill>
                  <a:prstClr val="black"/>
                </a:solidFill>
                <a:latin typeface="+mn-lt"/>
                <a:ea typeface="+mn-ea"/>
                <a:cs typeface="+mn-cs"/>
              </a:rPr>
              <a:t>MenC</a:t>
            </a:r>
            <a:r>
              <a:rPr lang="en-GB" sz="1400" i="1" dirty="0" smtClean="0">
                <a:solidFill>
                  <a:prstClr val="black"/>
                </a:solidFill>
                <a:latin typeface="+mn-lt"/>
                <a:ea typeface="+mn-ea"/>
                <a:cs typeface="+mn-cs"/>
              </a:rPr>
              <a:t> conjugate vaccine over the age of 10 years </a:t>
            </a:r>
          </a:p>
        </p:txBody>
      </p:sp>
      <p:sp>
        <p:nvSpPr>
          <p:cNvPr id="6" name="Slide Number Placeholder 5"/>
          <p:cNvSpPr>
            <a:spLocks noGrp="1"/>
          </p:cNvSpPr>
          <p:nvPr>
            <p:ph type="sldNum" sz="quarter" idx="10"/>
          </p:nvPr>
        </p:nvSpPr>
        <p:spPr/>
        <p:txBody>
          <a:bodyPr/>
          <a:lstStyle/>
          <a:p>
            <a:pPr>
              <a:defRPr/>
            </a:pPr>
            <a:r>
              <a:rPr lang="en-US" smtClean="0"/>
              <a:t>  </a:t>
            </a:r>
            <a:fld id="{2565FA6D-D4C8-4C4C-AC4B-3269734D34D8}" type="slidenum">
              <a:rPr lang="en-US" smtClean="0"/>
              <a:pPr>
                <a:defRPr/>
              </a:pPr>
              <a:t>16</a:t>
            </a:fld>
            <a:endParaRPr lang="en-US" dirty="0"/>
          </a:p>
        </p:txBody>
      </p:sp>
      <p:sp>
        <p:nvSpPr>
          <p:cNvPr id="8"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96904"/>
          </a:xfrm>
        </p:spPr>
        <p:txBody>
          <a:bodyPr>
            <a:noAutofit/>
          </a:bodyPr>
          <a:lstStyle/>
          <a:p>
            <a:r>
              <a:rPr lang="en-GB" dirty="0" smtClean="0">
                <a:latin typeface="+mn-lt"/>
              </a:rPr>
              <a:t>Why is </a:t>
            </a:r>
            <a:r>
              <a:rPr lang="en-GB" dirty="0">
                <a:latin typeface="+mn-lt"/>
              </a:rPr>
              <a:t>t</a:t>
            </a:r>
            <a:r>
              <a:rPr lang="en-GB" dirty="0" smtClean="0">
                <a:latin typeface="+mn-lt"/>
              </a:rPr>
              <a:t>here a change to the MenC vaccination schedule?</a:t>
            </a:r>
            <a:endParaRPr lang="en-GB" dirty="0">
              <a:latin typeface="+mn-lt"/>
            </a:endParaRPr>
          </a:p>
        </p:txBody>
      </p:sp>
      <p:sp>
        <p:nvSpPr>
          <p:cNvPr id="3" name="Content Placeholder 2"/>
          <p:cNvSpPr>
            <a:spLocks noGrp="1"/>
          </p:cNvSpPr>
          <p:nvPr>
            <p:ph idx="1"/>
          </p:nvPr>
        </p:nvSpPr>
        <p:spPr>
          <a:xfrm>
            <a:off x="221552" y="2708920"/>
            <a:ext cx="8598920" cy="3528392"/>
          </a:xfrm>
        </p:spPr>
        <p:txBody>
          <a:bodyPr>
            <a:noAutofit/>
          </a:bodyPr>
          <a:lstStyle/>
          <a:p>
            <a:pPr lvl="3"/>
            <a:r>
              <a:rPr lang="en-GB" sz="2000" dirty="0" smtClean="0"/>
              <a:t>One </a:t>
            </a:r>
            <a:r>
              <a:rPr lang="en-GB" sz="2000" dirty="0"/>
              <a:t>dose </a:t>
            </a:r>
            <a:r>
              <a:rPr lang="en-GB" sz="2000" dirty="0" smtClean="0"/>
              <a:t>of MenC in </a:t>
            </a:r>
            <a:r>
              <a:rPr lang="en-GB" sz="2000" dirty="0"/>
              <a:t>infancy has been shown to provide  sufficient protection until booster at 12/13 </a:t>
            </a:r>
            <a:r>
              <a:rPr lang="en-GB" sz="2000" dirty="0" smtClean="0"/>
              <a:t>months</a:t>
            </a:r>
            <a:endParaRPr lang="en-GB" sz="2000" dirty="0" smtClean="0">
              <a:latin typeface="+mn-lt"/>
            </a:endParaRPr>
          </a:p>
          <a:p>
            <a:pPr lvl="3"/>
            <a:r>
              <a:rPr lang="en-GB" sz="2000" dirty="0" smtClean="0">
                <a:latin typeface="+mn-lt"/>
              </a:rPr>
              <a:t>However, individual protection in young children wanes </a:t>
            </a:r>
          </a:p>
          <a:p>
            <a:pPr lvl="3"/>
            <a:r>
              <a:rPr lang="en-GB" sz="2000" dirty="0" smtClean="0">
                <a:latin typeface="+mn-lt"/>
              </a:rPr>
              <a:t>A booster dose for adolescents will provide longer-term protection and maintain herd protection to help protect infants and younger children  </a:t>
            </a:r>
          </a:p>
          <a:p>
            <a:pPr lvl="3"/>
            <a:r>
              <a:rPr lang="en-GB" sz="2000" dirty="0" smtClean="0">
                <a:latin typeface="+mn-lt"/>
              </a:rPr>
              <a:t>1 August 2014, those aged 17 to under 25 years who are entering university for the first time will be offered an additional dose of </a:t>
            </a:r>
            <a:r>
              <a:rPr lang="en-GB" sz="2000" dirty="0" err="1" smtClean="0">
                <a:latin typeface="+mn-lt"/>
              </a:rPr>
              <a:t>MenC</a:t>
            </a:r>
            <a:r>
              <a:rPr lang="en-GB" sz="2000" dirty="0" smtClean="0">
                <a:latin typeface="+mn-lt"/>
              </a:rPr>
              <a:t> conjugate vaccine as part of a temporary catch up programme</a:t>
            </a:r>
          </a:p>
          <a:p>
            <a:pPr lvl="3"/>
            <a:r>
              <a:rPr lang="en-GB" sz="2000" dirty="0" smtClean="0">
                <a:latin typeface="+mn-lt"/>
              </a:rPr>
              <a:t>This is due to an elevated risk of disease and sub-optimal protection in those who received the </a:t>
            </a:r>
            <a:r>
              <a:rPr lang="en-GB" sz="2000" dirty="0" err="1" smtClean="0">
                <a:latin typeface="+mn-lt"/>
              </a:rPr>
              <a:t>MenC</a:t>
            </a:r>
            <a:r>
              <a:rPr lang="en-GB" sz="2000" dirty="0" smtClean="0">
                <a:latin typeface="+mn-lt"/>
              </a:rPr>
              <a:t> vaccine under the age of 10 years</a:t>
            </a: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17</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190464" cy="1124896"/>
          </a:xfrm>
        </p:spPr>
        <p:txBody>
          <a:bodyPr>
            <a:noAutofit/>
          </a:bodyPr>
          <a:lstStyle/>
          <a:p>
            <a:r>
              <a:rPr lang="en-GB" dirty="0" smtClean="0">
                <a:latin typeface="+mn-lt"/>
              </a:rPr>
              <a:t>When will the change to the infant schedule be implemented?</a:t>
            </a:r>
            <a:endParaRPr lang="en-GB" dirty="0">
              <a:latin typeface="+mn-lt"/>
            </a:endParaRPr>
          </a:p>
        </p:txBody>
      </p:sp>
      <p:sp>
        <p:nvSpPr>
          <p:cNvPr id="6" name="Content Placeholder 5"/>
          <p:cNvSpPr>
            <a:spLocks noGrp="1"/>
          </p:cNvSpPr>
          <p:nvPr>
            <p:ph idx="1"/>
          </p:nvPr>
        </p:nvSpPr>
        <p:spPr>
          <a:xfrm>
            <a:off x="251520" y="2924944"/>
            <a:ext cx="8568952" cy="3168352"/>
          </a:xfrm>
        </p:spPr>
        <p:txBody>
          <a:bodyPr>
            <a:normAutofit/>
          </a:bodyPr>
          <a:lstStyle/>
          <a:p>
            <a:pPr lvl="0">
              <a:buFont typeface="Arial" pitchFamily="34" charset="0"/>
              <a:buChar char="•"/>
            </a:pPr>
            <a:r>
              <a:rPr lang="en-GB" sz="2000" dirty="0" smtClean="0">
                <a:latin typeface="+mn-lt"/>
              </a:rPr>
              <a:t>Child Health systems stopped inviting infants for MenC vaccination at  4 months of age from 1</a:t>
            </a:r>
            <a:r>
              <a:rPr lang="en-GB" sz="2000" baseline="30000" dirty="0" smtClean="0">
                <a:latin typeface="+mn-lt"/>
              </a:rPr>
              <a:t>st</a:t>
            </a:r>
            <a:r>
              <a:rPr lang="en-GB" sz="2000" dirty="0" smtClean="0">
                <a:latin typeface="+mn-lt"/>
              </a:rPr>
              <a:t> June 2013</a:t>
            </a:r>
          </a:p>
          <a:p>
            <a:pPr>
              <a:buFont typeface="Arial" pitchFamily="34" charset="0"/>
              <a:buChar char="•"/>
            </a:pPr>
            <a:r>
              <a:rPr lang="en-GB" sz="2000" dirty="0" smtClean="0">
                <a:latin typeface="+mn-lt"/>
              </a:rPr>
              <a:t>Infants continue to be called for other primary immunisations at 2, 3 and 4 months of age as scheduled</a:t>
            </a:r>
          </a:p>
          <a:p>
            <a:pPr>
              <a:buFont typeface="Arial" pitchFamily="34" charset="0"/>
              <a:buChar char="•"/>
            </a:pPr>
            <a:r>
              <a:rPr lang="en-GB" sz="2000" dirty="0" smtClean="0">
                <a:latin typeface="+mn-lt"/>
              </a:rPr>
              <a:t>Hib/MenC booster with MMR &amp; PCV13 continues to be offered at 12/13 months</a:t>
            </a: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18</a:t>
            </a:fld>
            <a:endParaRPr lang="en-US" dirty="0"/>
          </a:p>
        </p:txBody>
      </p:sp>
      <p:sp>
        <p:nvSpPr>
          <p:cNvPr id="7"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268912"/>
          </a:xfrm>
        </p:spPr>
        <p:txBody>
          <a:bodyPr>
            <a:noAutofit/>
          </a:bodyPr>
          <a:lstStyle/>
          <a:p>
            <a:r>
              <a:rPr lang="en-GB" dirty="0"/>
              <a:t>When will the change to the </a:t>
            </a:r>
            <a:r>
              <a:rPr lang="en-GB" dirty="0" smtClean="0"/>
              <a:t>adolescent schedule </a:t>
            </a:r>
            <a:r>
              <a:rPr lang="en-GB" dirty="0"/>
              <a:t>be implemented?</a:t>
            </a:r>
            <a:endParaRPr lang="en-GB" dirty="0">
              <a:latin typeface="+mn-lt"/>
            </a:endParaRPr>
          </a:p>
        </p:txBody>
      </p:sp>
      <p:sp>
        <p:nvSpPr>
          <p:cNvPr id="3" name="Content Placeholder 2"/>
          <p:cNvSpPr>
            <a:spLocks noGrp="1"/>
          </p:cNvSpPr>
          <p:nvPr>
            <p:ph idx="1"/>
          </p:nvPr>
        </p:nvSpPr>
        <p:spPr>
          <a:xfrm>
            <a:off x="251520" y="2852936"/>
            <a:ext cx="8640960" cy="3240360"/>
          </a:xfrm>
        </p:spPr>
        <p:txBody>
          <a:bodyPr>
            <a:normAutofit/>
          </a:bodyPr>
          <a:lstStyle/>
          <a:p>
            <a:pPr>
              <a:buFont typeface="Arial" pitchFamily="34" charset="0"/>
              <a:buChar char="•"/>
            </a:pPr>
            <a:r>
              <a:rPr lang="en-GB" sz="2000" dirty="0" smtClean="0">
                <a:latin typeface="+mn-lt"/>
              </a:rPr>
              <a:t>Adolescents aged around 14 years were offered a booster dose of </a:t>
            </a:r>
            <a:r>
              <a:rPr lang="en-GB" sz="2000" dirty="0" err="1" smtClean="0">
                <a:latin typeface="+mn-lt"/>
              </a:rPr>
              <a:t>MenC</a:t>
            </a:r>
            <a:r>
              <a:rPr lang="en-GB" sz="2000" dirty="0" smtClean="0">
                <a:latin typeface="+mn-lt"/>
              </a:rPr>
              <a:t> conjugate vaccine from September 2013</a:t>
            </a:r>
          </a:p>
          <a:p>
            <a:pPr>
              <a:buFont typeface="Arial" pitchFamily="34" charset="0"/>
              <a:buChar char="•"/>
            </a:pPr>
            <a:r>
              <a:rPr lang="en-GB" sz="2000" dirty="0" smtClean="0">
                <a:latin typeface="+mn-lt"/>
              </a:rPr>
              <a:t>In 2014/15 those aged 13-14 years should be offered a dose of </a:t>
            </a:r>
            <a:r>
              <a:rPr lang="en-GB" sz="2000" dirty="0" err="1" smtClean="0">
                <a:latin typeface="+mn-lt"/>
              </a:rPr>
              <a:t>MenC</a:t>
            </a:r>
            <a:r>
              <a:rPr lang="en-GB" sz="2000" dirty="0" smtClean="0">
                <a:latin typeface="+mn-lt"/>
              </a:rPr>
              <a:t> conjugate vaccine at the same time as the teenage school leaver booster (Td/IPV) </a:t>
            </a:r>
          </a:p>
          <a:p>
            <a:pPr>
              <a:buFont typeface="Arial" pitchFamily="34" charset="0"/>
              <a:buChar char="•"/>
            </a:pPr>
            <a:r>
              <a:rPr lang="en-GB" sz="2000" dirty="0">
                <a:latin typeface="+mn-lt"/>
              </a:rPr>
              <a:t>Delivered either through school based delivery model or primary care</a:t>
            </a:r>
          </a:p>
          <a:p>
            <a:pPr>
              <a:buFont typeface="Arial" pitchFamily="34" charset="0"/>
              <a:buChar char="•"/>
            </a:pPr>
            <a:r>
              <a:rPr lang="en-GB" sz="2000" dirty="0" smtClean="0">
                <a:latin typeface="+mn-lt"/>
              </a:rPr>
              <a:t>HPV and MMR vaccines can be administered at the same time</a:t>
            </a:r>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19</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92848"/>
          </a:xfrm>
        </p:spPr>
        <p:txBody>
          <a:bodyPr>
            <a:normAutofit/>
          </a:bodyPr>
          <a:lstStyle/>
          <a:p>
            <a:r>
              <a:rPr lang="en-GB" dirty="0" smtClean="0">
                <a:latin typeface="+mn-lt"/>
              </a:rPr>
              <a:t>Key message</a:t>
            </a:r>
            <a:endParaRPr lang="en-GB" dirty="0">
              <a:latin typeface="+mn-lt"/>
            </a:endParaRPr>
          </a:p>
        </p:txBody>
      </p:sp>
      <p:sp>
        <p:nvSpPr>
          <p:cNvPr id="3" name="Content Placeholder 2"/>
          <p:cNvSpPr>
            <a:spLocks noGrp="1"/>
          </p:cNvSpPr>
          <p:nvPr>
            <p:ph idx="1"/>
          </p:nvPr>
        </p:nvSpPr>
        <p:spPr>
          <a:xfrm>
            <a:off x="179512" y="2420888"/>
            <a:ext cx="8640960" cy="3177264"/>
          </a:xfrm>
        </p:spPr>
        <p:txBody>
          <a:bodyPr>
            <a:normAutofit/>
          </a:bodyPr>
          <a:lstStyle/>
          <a:p>
            <a:pPr marL="457200" indent="-457200">
              <a:buFont typeface="Arial" pitchFamily="34" charset="0"/>
              <a:buChar char="•"/>
            </a:pPr>
            <a:r>
              <a:rPr lang="en-GB" sz="2800" dirty="0" smtClean="0">
                <a:solidFill>
                  <a:schemeClr val="tx1"/>
                </a:solidFill>
                <a:latin typeface="+mn-lt"/>
              </a:rPr>
              <a:t>JCVI has advised that changes to the schedule will make the overall </a:t>
            </a:r>
            <a:r>
              <a:rPr lang="en-GB" sz="2800" dirty="0" err="1" smtClean="0">
                <a:solidFill>
                  <a:schemeClr val="tx1"/>
                </a:solidFill>
                <a:latin typeface="+mn-lt"/>
              </a:rPr>
              <a:t>MenC</a:t>
            </a:r>
            <a:r>
              <a:rPr lang="en-GB" sz="2800" dirty="0" smtClean="0">
                <a:solidFill>
                  <a:schemeClr val="tx1"/>
                </a:solidFill>
                <a:latin typeface="+mn-lt"/>
              </a:rPr>
              <a:t> immunisation programme more effective and offer greater protection to adolescents and young adults</a:t>
            </a:r>
            <a:endParaRPr lang="en-GB" sz="2800" dirty="0">
              <a:solidFill>
                <a:schemeClr val="tx1"/>
              </a:solidFill>
              <a:latin typeface="+mn-lt"/>
            </a:endParaRPr>
          </a:p>
          <a:p>
            <a:pPr>
              <a:buNone/>
            </a:pPr>
            <a:r>
              <a:rPr lang="en-GB" b="1" dirty="0">
                <a:latin typeface="Verdana" pitchFamily="34" charset="0"/>
              </a:rPr>
              <a:t> </a:t>
            </a:r>
            <a:endParaRPr lang="en-GB" dirty="0">
              <a:latin typeface="Verdana" pitchFamily="34" charset="0"/>
            </a:endParaRPr>
          </a:p>
          <a:p>
            <a:pPr>
              <a:buNone/>
            </a:pPr>
            <a:r>
              <a:rPr lang="en-GB" b="1" dirty="0" smtClean="0">
                <a:latin typeface="Verdana" pitchFamily="34" charset="0"/>
              </a:rPr>
              <a:t>	</a:t>
            </a:r>
            <a:endParaRPr lang="en-GB" dirty="0">
              <a:latin typeface="Verdana" pitchFamily="34" charset="0"/>
            </a:endParaRPr>
          </a:p>
        </p:txBody>
      </p:sp>
      <p:sp>
        <p:nvSpPr>
          <p:cNvPr id="4" name="Slide Number Placeholder 3"/>
          <p:cNvSpPr>
            <a:spLocks noGrp="1"/>
          </p:cNvSpPr>
          <p:nvPr>
            <p:ph type="sldNum" sz="quarter" idx="10"/>
          </p:nvPr>
        </p:nvSpPr>
        <p:spPr/>
        <p:txBody>
          <a:bodyPr/>
          <a:lstStyle/>
          <a:p>
            <a:pPr>
              <a:defRPr/>
            </a:pPr>
            <a:r>
              <a:rPr lang="en-US" smtClean="0"/>
              <a:t>  </a:t>
            </a:r>
            <a:fld id="{F71B5A3E-AB5C-4394-BB97-07D04CB99A29}"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028000" cy="1152128"/>
          </a:xfrm>
        </p:spPr>
        <p:txBody>
          <a:bodyPr>
            <a:noAutofit/>
          </a:bodyPr>
          <a:lstStyle/>
          <a:p>
            <a:r>
              <a:rPr lang="en-GB" dirty="0"/>
              <a:t>When will the change be implemented for fresher students?</a:t>
            </a:r>
          </a:p>
        </p:txBody>
      </p:sp>
      <p:sp>
        <p:nvSpPr>
          <p:cNvPr id="3" name="Content Placeholder 2"/>
          <p:cNvSpPr>
            <a:spLocks noGrp="1"/>
          </p:cNvSpPr>
          <p:nvPr>
            <p:ph idx="1"/>
          </p:nvPr>
        </p:nvSpPr>
        <p:spPr>
          <a:xfrm>
            <a:off x="251520" y="2348880"/>
            <a:ext cx="8604064" cy="4032448"/>
          </a:xfrm>
        </p:spPr>
        <p:txBody>
          <a:bodyPr>
            <a:normAutofit/>
          </a:bodyPr>
          <a:lstStyle/>
          <a:p>
            <a:pPr>
              <a:buFont typeface="Arial" pitchFamily="34" charset="0"/>
              <a:buChar char="•"/>
            </a:pPr>
            <a:r>
              <a:rPr lang="en-GB" sz="2000" dirty="0"/>
              <a:t>The JCVI noted that older adolescents who will be beyond the age of the routine adolescent booster may only have received a single dose of Men C vaccine at a young </a:t>
            </a:r>
            <a:r>
              <a:rPr lang="en-GB" sz="2000" dirty="0" smtClean="0"/>
              <a:t>age (under 10 years), </a:t>
            </a:r>
            <a:r>
              <a:rPr lang="en-GB" sz="2000" dirty="0"/>
              <a:t>leaving them susceptible to </a:t>
            </a:r>
            <a:r>
              <a:rPr lang="en-GB" sz="2000" dirty="0" smtClean="0"/>
              <a:t>infection</a:t>
            </a:r>
          </a:p>
          <a:p>
            <a:pPr>
              <a:buFont typeface="Arial" pitchFamily="34" charset="0"/>
              <a:buChar char="•"/>
            </a:pPr>
            <a:r>
              <a:rPr lang="en-GB" sz="2000" dirty="0" smtClean="0"/>
              <a:t>Prospective </a:t>
            </a:r>
            <a:r>
              <a:rPr lang="en-GB" sz="2000" dirty="0"/>
              <a:t>students entering university for the first time are at increased risk of contracting </a:t>
            </a:r>
            <a:r>
              <a:rPr lang="en-GB" sz="2000" dirty="0" err="1" smtClean="0"/>
              <a:t>MenC</a:t>
            </a:r>
            <a:r>
              <a:rPr lang="en-GB" sz="2000" dirty="0" smtClean="0"/>
              <a:t> disease</a:t>
            </a:r>
            <a:endParaRPr lang="en-GB" sz="2000" dirty="0">
              <a:latin typeface="+mn-lt"/>
            </a:endParaRPr>
          </a:p>
          <a:p>
            <a:pPr>
              <a:buFont typeface="Arial" pitchFamily="34" charset="0"/>
              <a:buChar char="•"/>
            </a:pPr>
            <a:r>
              <a:rPr lang="en-GB" sz="2000" dirty="0" smtClean="0">
                <a:latin typeface="+mn-lt"/>
              </a:rPr>
              <a:t>From </a:t>
            </a:r>
            <a:r>
              <a:rPr lang="en-GB" sz="2000" b="1" dirty="0" smtClean="0">
                <a:latin typeface="+mn-lt"/>
              </a:rPr>
              <a:t>1 August 2014 </a:t>
            </a:r>
            <a:r>
              <a:rPr lang="en-GB" sz="2000" dirty="0" smtClean="0">
                <a:latin typeface="+mn-lt"/>
              </a:rPr>
              <a:t>a time limited catch up programme will be offered to </a:t>
            </a:r>
            <a:r>
              <a:rPr lang="en-GB" sz="2000" dirty="0" err="1" smtClean="0">
                <a:latin typeface="+mn-lt"/>
              </a:rPr>
              <a:t>freshers</a:t>
            </a:r>
            <a:endParaRPr lang="en-GB" sz="2000" dirty="0" smtClean="0">
              <a:latin typeface="+mn-lt"/>
            </a:endParaRPr>
          </a:p>
          <a:p>
            <a:pPr>
              <a:spcAft>
                <a:spcPts val="600"/>
              </a:spcAft>
              <a:buFont typeface="Arial" pitchFamily="34" charset="0"/>
              <a:buChar char="•"/>
            </a:pPr>
            <a:r>
              <a:rPr lang="en-GB" sz="2000" dirty="0" err="1" smtClean="0"/>
              <a:t>Freshers</a:t>
            </a:r>
            <a:r>
              <a:rPr lang="en-GB" sz="2000" dirty="0" smtClean="0"/>
              <a:t> are defined as those </a:t>
            </a:r>
            <a:r>
              <a:rPr lang="en-GB" sz="2000" dirty="0"/>
              <a:t>aged 17 to under 25 entering university* for the first time and who have not received a dose of </a:t>
            </a:r>
            <a:r>
              <a:rPr lang="en-GB" sz="2000" dirty="0" err="1"/>
              <a:t>MenC</a:t>
            </a:r>
            <a:r>
              <a:rPr lang="en-GB" sz="2000" dirty="0"/>
              <a:t> conjugate vaccine over the age of 10 </a:t>
            </a:r>
            <a:r>
              <a:rPr lang="en-GB" sz="2000" dirty="0" smtClean="0"/>
              <a:t>years</a:t>
            </a:r>
          </a:p>
          <a:p>
            <a:pPr>
              <a:spcAft>
                <a:spcPts val="600"/>
              </a:spcAft>
              <a:buFont typeface="Arial" pitchFamily="34" charset="0"/>
              <a:buChar char="•"/>
            </a:pPr>
            <a:endParaRPr lang="en-GB" sz="2000" dirty="0"/>
          </a:p>
          <a:p>
            <a:pPr>
              <a:spcAft>
                <a:spcPts val="600"/>
              </a:spcAft>
              <a:buFont typeface="Arial" pitchFamily="34" charset="0"/>
              <a:buChar char="•"/>
            </a:pPr>
            <a:endParaRPr lang="en-GB" sz="2000" dirty="0" smtClean="0">
              <a:latin typeface="+mn-lt"/>
            </a:endParaRPr>
          </a:p>
          <a:p>
            <a:endParaRPr lang="en-GB" sz="2900" dirty="0" smtClean="0"/>
          </a:p>
          <a:p>
            <a:endParaRPr lang="en-GB" sz="29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20</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028000" cy="648072"/>
          </a:xfrm>
        </p:spPr>
        <p:txBody>
          <a:bodyPr/>
          <a:lstStyle/>
          <a:p>
            <a:r>
              <a:rPr lang="en-GB" dirty="0" smtClean="0"/>
              <a:t>Cont’d…</a:t>
            </a:r>
            <a:endParaRPr lang="en-GB"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GB" sz="2000" dirty="0" smtClean="0"/>
              <a:t>Students </a:t>
            </a:r>
            <a:r>
              <a:rPr lang="en-GB" sz="2000" dirty="0"/>
              <a:t>entering </a:t>
            </a:r>
            <a:r>
              <a:rPr lang="en-GB" sz="2000" dirty="0" smtClean="0"/>
              <a:t>university* </a:t>
            </a:r>
            <a:r>
              <a:rPr lang="en-GB" sz="2000" dirty="0"/>
              <a:t>for the first time, irrespective of age, who have never received a dose of </a:t>
            </a:r>
            <a:r>
              <a:rPr lang="en-GB" sz="2000" dirty="0" err="1"/>
              <a:t>MenC</a:t>
            </a:r>
            <a:r>
              <a:rPr lang="en-GB" sz="2000" dirty="0"/>
              <a:t> conjugate vaccine are also eligible to receive vaccine  </a:t>
            </a:r>
            <a:endParaRPr lang="en-GB" sz="2000" dirty="0" smtClean="0"/>
          </a:p>
          <a:p>
            <a:pPr>
              <a:spcAft>
                <a:spcPts val="600"/>
              </a:spcAft>
              <a:buFont typeface="Arial" pitchFamily="34" charset="0"/>
              <a:buChar char="•"/>
            </a:pPr>
            <a:r>
              <a:rPr lang="en-GB" sz="2000" dirty="0"/>
              <a:t>Eligible prospective students will be informed through UCAS, although GP practices can offer the vaccine opportunistically from 1 April to those expecting to go to university for the first time</a:t>
            </a:r>
          </a:p>
          <a:p>
            <a:pPr>
              <a:spcAft>
                <a:spcPts val="600"/>
              </a:spcAft>
              <a:buFont typeface="Arial" pitchFamily="34" charset="0"/>
              <a:buChar char="•"/>
            </a:pPr>
            <a:r>
              <a:rPr lang="en-GB" sz="2000" dirty="0" smtClean="0">
                <a:cs typeface="Arial" pitchFamily="34" charset="0"/>
              </a:rPr>
              <a:t>A booster </a:t>
            </a:r>
            <a:r>
              <a:rPr lang="en-GB" sz="2000" dirty="0">
                <a:cs typeface="Arial" pitchFamily="34" charset="0"/>
              </a:rPr>
              <a:t>dose is not required in those who received a </a:t>
            </a:r>
            <a:r>
              <a:rPr lang="en-GB" sz="2000" dirty="0" err="1">
                <a:cs typeface="Arial" pitchFamily="34" charset="0"/>
              </a:rPr>
              <a:t>MenC</a:t>
            </a:r>
            <a:r>
              <a:rPr lang="en-GB" sz="2000" dirty="0">
                <a:cs typeface="Arial" pitchFamily="34" charset="0"/>
              </a:rPr>
              <a:t> conjugate vaccine over the age of 10 </a:t>
            </a:r>
            <a:r>
              <a:rPr lang="en-GB" sz="2000" dirty="0" smtClean="0">
                <a:cs typeface="Arial" pitchFamily="34" charset="0"/>
              </a:rPr>
              <a:t>years</a:t>
            </a:r>
          </a:p>
          <a:p>
            <a:pPr marL="0" indent="0" algn="ctr">
              <a:spcAft>
                <a:spcPts val="600"/>
              </a:spcAft>
            </a:pPr>
            <a:r>
              <a:rPr lang="en-GB" dirty="0" smtClean="0"/>
              <a:t>*</a:t>
            </a:r>
            <a:r>
              <a:rPr lang="en-GB" dirty="0"/>
              <a:t>University is defined as any University or College that is a member of the Universities and Colleges Admissions Service (UCAS)</a:t>
            </a:r>
          </a:p>
          <a:p>
            <a:pPr marL="0" indent="0">
              <a:spcAft>
                <a:spcPts val="600"/>
              </a:spcAft>
            </a:pPr>
            <a:endParaRPr lang="en-GB" sz="2000" dirty="0">
              <a:cs typeface="Arial" pitchFamily="34" charset="0"/>
            </a:endParaRPr>
          </a:p>
          <a:p>
            <a:pPr lvl="0">
              <a:buFont typeface="Arial" panose="020B0604020202020204" pitchFamily="34" charset="0"/>
              <a:buChar char="•"/>
            </a:pPr>
            <a:endParaRPr lang="en-GB" dirty="0" smtClean="0"/>
          </a:p>
          <a:p>
            <a:pPr lvl="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21</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extLst>
      <p:ext uri="{BB962C8B-B14F-4D97-AF65-F5344CB8AC3E}">
        <p14:creationId xmlns:p14="http://schemas.microsoft.com/office/powerpoint/2010/main" val="68310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latin typeface="+mn-lt"/>
              </a:rPr>
              <a:t>Which vaccines are recommended?</a:t>
            </a:r>
            <a:endParaRPr lang="en-GB" dirty="0">
              <a:latin typeface="+mn-lt"/>
            </a:endParaRPr>
          </a:p>
        </p:txBody>
      </p:sp>
      <p:graphicFrame>
        <p:nvGraphicFramePr>
          <p:cNvPr id="4" name="Content Placeholder 3"/>
          <p:cNvGraphicFramePr>
            <a:graphicFrameLocks/>
          </p:cNvGraphicFramePr>
          <p:nvPr>
            <p:extLst>
              <p:ext uri="{D42A27DB-BD31-4B8C-83A1-F6EECF244321}">
                <p14:modId xmlns:p14="http://schemas.microsoft.com/office/powerpoint/2010/main" val="742095672"/>
              </p:ext>
            </p:extLst>
          </p:nvPr>
        </p:nvGraphicFramePr>
        <p:xfrm>
          <a:off x="467544" y="2060848"/>
          <a:ext cx="8229600" cy="3710496"/>
        </p:xfrm>
        <a:graphic>
          <a:graphicData uri="http://schemas.openxmlformats.org/drawingml/2006/table">
            <a:tbl>
              <a:tblPr firstRow="1" bandRow="1">
                <a:tableStyleId>{5C22544A-7EE6-4342-B048-85BDC9FD1C3A}</a:tableStyleId>
              </a:tblPr>
              <a:tblGrid>
                <a:gridCol w="2304058"/>
                <a:gridCol w="3182342"/>
                <a:gridCol w="2743200"/>
              </a:tblGrid>
              <a:tr h="251883">
                <a:tc>
                  <a:txBody>
                    <a:bodyPr/>
                    <a:lstStyle/>
                    <a:p>
                      <a:r>
                        <a:rPr lang="en-GB" sz="2000" dirty="0" smtClean="0">
                          <a:latin typeface="+mn-lt"/>
                        </a:rPr>
                        <a:t>Age </a:t>
                      </a:r>
                      <a:endParaRPr lang="en-GB" sz="2000" dirty="0">
                        <a:latin typeface="+mn-lt"/>
                      </a:endParaRPr>
                    </a:p>
                  </a:txBody>
                  <a:tcPr/>
                </a:tc>
                <a:tc>
                  <a:txBody>
                    <a:bodyPr/>
                    <a:lstStyle/>
                    <a:p>
                      <a:r>
                        <a:rPr lang="en-GB" sz="2000" dirty="0" smtClean="0">
                          <a:latin typeface="+mn-lt"/>
                        </a:rPr>
                        <a:t>Primary/Booster</a:t>
                      </a:r>
                      <a:endParaRPr lang="en-GB" sz="2000" dirty="0">
                        <a:latin typeface="+mn-lt"/>
                      </a:endParaRPr>
                    </a:p>
                  </a:txBody>
                  <a:tcPr/>
                </a:tc>
                <a:tc>
                  <a:txBody>
                    <a:bodyPr/>
                    <a:lstStyle/>
                    <a:p>
                      <a:r>
                        <a:rPr lang="en-GB" sz="2000" dirty="0" smtClean="0">
                          <a:latin typeface="+mn-lt"/>
                        </a:rPr>
                        <a:t>Product</a:t>
                      </a:r>
                      <a:endParaRPr lang="en-GB" sz="2000" dirty="0">
                        <a:latin typeface="+mn-lt"/>
                      </a:endParaRPr>
                    </a:p>
                  </a:txBody>
                  <a:tcPr/>
                </a:tc>
              </a:tr>
              <a:tr h="990072">
                <a:tc>
                  <a:txBody>
                    <a:bodyPr/>
                    <a:lstStyle/>
                    <a:p>
                      <a:r>
                        <a:rPr lang="en-GB" sz="2000" dirty="0" smtClean="0">
                          <a:latin typeface="+mn-lt"/>
                        </a:rPr>
                        <a:t>3 months </a:t>
                      </a:r>
                    </a:p>
                    <a:p>
                      <a:r>
                        <a:rPr lang="en-GB" sz="2000" dirty="0" smtClean="0">
                          <a:latin typeface="+mn-lt"/>
                        </a:rPr>
                        <a:t>(12 weeks)</a:t>
                      </a:r>
                      <a:endParaRPr lang="en-GB" sz="2000" dirty="0">
                        <a:latin typeface="+mn-lt"/>
                      </a:endParaRPr>
                    </a:p>
                  </a:txBody>
                  <a:tcPr/>
                </a:tc>
                <a:tc>
                  <a:txBody>
                    <a:bodyPr/>
                    <a:lstStyle/>
                    <a:p>
                      <a:r>
                        <a:rPr lang="en-GB" sz="2000" dirty="0" smtClean="0">
                          <a:latin typeface="+mn-lt"/>
                        </a:rPr>
                        <a:t>Primary </a:t>
                      </a:r>
                      <a:endParaRPr lang="en-GB" sz="2000" dirty="0">
                        <a:latin typeface="+mn-lt"/>
                      </a:endParaRPr>
                    </a:p>
                  </a:txBody>
                  <a:tcPr/>
                </a:tc>
                <a:tc>
                  <a:txBody>
                    <a:bodyPr/>
                    <a:lstStyle/>
                    <a:p>
                      <a:r>
                        <a:rPr lang="en-GB" sz="2000" dirty="0" smtClean="0">
                          <a:latin typeface="+mn-lt"/>
                        </a:rPr>
                        <a:t>MenC</a:t>
                      </a:r>
                    </a:p>
                    <a:p>
                      <a:r>
                        <a:rPr lang="en-GB" sz="2000" b="1" dirty="0" err="1" smtClean="0">
                          <a:latin typeface="+mn-lt"/>
                        </a:rPr>
                        <a:t>NeisVac</a:t>
                      </a:r>
                      <a:r>
                        <a:rPr lang="en-GB" sz="2000" b="1" dirty="0" smtClean="0">
                          <a:latin typeface="+mn-lt"/>
                        </a:rPr>
                        <a:t>-C® or </a:t>
                      </a:r>
                      <a:r>
                        <a:rPr lang="en-GB" sz="2000" b="1" dirty="0" err="1" smtClean="0">
                          <a:latin typeface="+mn-lt"/>
                        </a:rPr>
                        <a:t>Menjugate</a:t>
                      </a:r>
                      <a:r>
                        <a:rPr lang="en-GB" sz="2000" b="1" dirty="0" smtClean="0">
                          <a:latin typeface="+mn-lt"/>
                        </a:rPr>
                        <a:t> Kit®</a:t>
                      </a:r>
                      <a:endParaRPr lang="en-GB" sz="2000" b="1" dirty="0">
                        <a:latin typeface="+mn-lt"/>
                      </a:endParaRPr>
                    </a:p>
                  </a:txBody>
                  <a:tcPr/>
                </a:tc>
              </a:tr>
              <a:tr h="690050">
                <a:tc>
                  <a:txBody>
                    <a:bodyPr/>
                    <a:lstStyle/>
                    <a:p>
                      <a:r>
                        <a:rPr lang="en-GB" sz="2000" dirty="0" smtClean="0">
                          <a:latin typeface="+mn-lt"/>
                        </a:rPr>
                        <a:t>12-13 months</a:t>
                      </a:r>
                      <a:endParaRPr lang="en-GB" sz="2000" dirty="0">
                        <a:latin typeface="+mn-lt"/>
                      </a:endParaRPr>
                    </a:p>
                  </a:txBody>
                  <a:tcPr/>
                </a:tc>
                <a:tc>
                  <a:txBody>
                    <a:bodyPr/>
                    <a:lstStyle/>
                    <a:p>
                      <a:r>
                        <a:rPr lang="en-GB" sz="2000" dirty="0" smtClean="0">
                          <a:latin typeface="+mn-lt"/>
                        </a:rPr>
                        <a:t>Booster</a:t>
                      </a:r>
                      <a:endParaRPr lang="en-GB" sz="2000" dirty="0">
                        <a:latin typeface="+mn-lt"/>
                      </a:endParaRPr>
                    </a:p>
                  </a:txBody>
                  <a:tcPr/>
                </a:tc>
                <a:tc>
                  <a:txBody>
                    <a:bodyPr/>
                    <a:lstStyle/>
                    <a:p>
                      <a:r>
                        <a:rPr lang="en-GB" sz="2000" dirty="0" err="1" smtClean="0">
                          <a:latin typeface="+mn-lt"/>
                        </a:rPr>
                        <a:t>Hib</a:t>
                      </a:r>
                      <a:r>
                        <a:rPr lang="en-GB" sz="2000" dirty="0" smtClean="0">
                          <a:latin typeface="+mn-lt"/>
                        </a:rPr>
                        <a:t>/</a:t>
                      </a:r>
                      <a:r>
                        <a:rPr lang="en-GB" sz="2000" dirty="0" err="1" smtClean="0">
                          <a:latin typeface="+mn-lt"/>
                        </a:rPr>
                        <a:t>Men</a:t>
                      </a:r>
                      <a:r>
                        <a:rPr lang="en-GB" sz="2000" baseline="0" dirty="0" err="1" smtClean="0">
                          <a:latin typeface="+mn-lt"/>
                        </a:rPr>
                        <a:t>C</a:t>
                      </a:r>
                      <a:r>
                        <a:rPr lang="en-GB" sz="2000" baseline="0" dirty="0" smtClean="0">
                          <a:latin typeface="+mn-lt"/>
                        </a:rPr>
                        <a:t> Vaccine </a:t>
                      </a:r>
                      <a:r>
                        <a:rPr lang="en-GB" sz="2000" b="1" baseline="0" dirty="0" err="1" smtClean="0">
                          <a:latin typeface="+mn-lt"/>
                        </a:rPr>
                        <a:t>Menitorix</a:t>
                      </a:r>
                      <a:r>
                        <a:rPr lang="en-GB" sz="2000" b="1" baseline="0" dirty="0" smtClean="0">
                          <a:latin typeface="+mn-lt"/>
                        </a:rPr>
                        <a:t>®</a:t>
                      </a:r>
                      <a:endParaRPr lang="en-GB" sz="2000" b="1" dirty="0">
                        <a:latin typeface="+mn-lt"/>
                      </a:endParaRPr>
                    </a:p>
                  </a:txBody>
                  <a:tcPr/>
                </a:tc>
              </a:tr>
              <a:tr h="690050">
                <a:tc>
                  <a:txBody>
                    <a:bodyPr/>
                    <a:lstStyle/>
                    <a:p>
                      <a:r>
                        <a:rPr lang="en-GB" sz="2000" dirty="0" smtClean="0">
                          <a:latin typeface="+mn-lt"/>
                        </a:rPr>
                        <a:t>Around 14 years</a:t>
                      </a:r>
                      <a:endParaRPr lang="en-GB" sz="2000" dirty="0">
                        <a:latin typeface="+mn-lt"/>
                      </a:endParaRPr>
                    </a:p>
                  </a:txBody>
                  <a:tcPr/>
                </a:tc>
                <a:tc>
                  <a:txBody>
                    <a:bodyPr/>
                    <a:lstStyle/>
                    <a:p>
                      <a:r>
                        <a:rPr lang="en-GB" sz="2000" dirty="0" smtClean="0">
                          <a:latin typeface="+mn-lt"/>
                        </a:rPr>
                        <a:t>Booster</a:t>
                      </a:r>
                      <a:endParaRPr lang="en-GB" sz="2000" dirty="0">
                        <a:latin typeface="+mn-lt"/>
                      </a:endParaRPr>
                    </a:p>
                  </a:txBody>
                  <a:tcPr/>
                </a:tc>
                <a:tc>
                  <a:txBody>
                    <a:bodyPr/>
                    <a:lstStyle/>
                    <a:p>
                      <a:r>
                        <a:rPr lang="en-GB" sz="2000" b="0" dirty="0" smtClean="0">
                          <a:latin typeface="+mn-lt"/>
                        </a:rPr>
                        <a:t>Any </a:t>
                      </a:r>
                      <a:r>
                        <a:rPr lang="en-GB" sz="2000" b="0" dirty="0" err="1" smtClean="0">
                          <a:latin typeface="+mn-lt"/>
                        </a:rPr>
                        <a:t>MenC</a:t>
                      </a:r>
                      <a:r>
                        <a:rPr lang="en-GB" sz="2000" b="0" dirty="0" smtClean="0">
                          <a:latin typeface="+mn-lt"/>
                        </a:rPr>
                        <a:t> conjugate vaccine</a:t>
                      </a:r>
                    </a:p>
                  </a:txBody>
                  <a:tcPr/>
                </a:tc>
              </a:tr>
              <a:tr h="906336">
                <a:tc>
                  <a:txBody>
                    <a:bodyPr/>
                    <a:lstStyle/>
                    <a:p>
                      <a:r>
                        <a:rPr lang="en-GB" sz="2000" dirty="0" err="1" smtClean="0">
                          <a:latin typeface="+mn-lt"/>
                        </a:rPr>
                        <a:t>Freshers</a:t>
                      </a:r>
                      <a:endParaRPr lang="en-GB" sz="2000" dirty="0">
                        <a:latin typeface="+mn-lt"/>
                      </a:endParaRPr>
                    </a:p>
                  </a:txBody>
                  <a:tcPr/>
                </a:tc>
                <a:tc>
                  <a:txBody>
                    <a:bodyPr/>
                    <a:lstStyle/>
                    <a:p>
                      <a:r>
                        <a:rPr lang="en-GB" sz="2000" dirty="0" smtClean="0">
                          <a:latin typeface="+mn-lt"/>
                        </a:rPr>
                        <a:t>Booster</a:t>
                      </a:r>
                      <a:endParaRPr lang="en-GB" sz="2000" dirty="0">
                        <a:latin typeface="+mn-lt"/>
                      </a:endParaRPr>
                    </a:p>
                  </a:txBody>
                  <a:tcPr/>
                </a:tc>
                <a:tc>
                  <a:txBody>
                    <a:bodyPr/>
                    <a:lstStyle/>
                    <a:p>
                      <a:r>
                        <a:rPr lang="en-GB" sz="2000" dirty="0" smtClean="0">
                          <a:latin typeface="+mn-lt"/>
                        </a:rPr>
                        <a:t>Any </a:t>
                      </a:r>
                      <a:r>
                        <a:rPr lang="en-GB" sz="2000" dirty="0" err="1" smtClean="0">
                          <a:latin typeface="+mn-lt"/>
                        </a:rPr>
                        <a:t>MenC</a:t>
                      </a:r>
                      <a:r>
                        <a:rPr lang="en-GB" sz="2000" dirty="0" smtClean="0">
                          <a:latin typeface="+mn-lt"/>
                        </a:rPr>
                        <a:t> conjugate vaccine</a:t>
                      </a:r>
                    </a:p>
                  </a:txBody>
                  <a:tcPr/>
                </a:tc>
              </a:tr>
            </a:tbl>
          </a:graphicData>
        </a:graphic>
      </p:graphicFrame>
      <p:sp>
        <p:nvSpPr>
          <p:cNvPr id="7" name="Slide Number Placeholder 6"/>
          <p:cNvSpPr>
            <a:spLocks noGrp="1"/>
          </p:cNvSpPr>
          <p:nvPr>
            <p:ph type="sldNum" sz="quarter" idx="10"/>
          </p:nvPr>
        </p:nvSpPr>
        <p:spPr/>
        <p:txBody>
          <a:bodyPr/>
          <a:lstStyle/>
          <a:p>
            <a:pPr>
              <a:defRPr/>
            </a:pPr>
            <a:r>
              <a:rPr lang="en-US" smtClean="0"/>
              <a:t>  </a:t>
            </a:r>
            <a:fld id="{2565FA6D-D4C8-4C4C-AC4B-3269734D34D8}" type="slidenum">
              <a:rPr lang="en-US" smtClean="0"/>
              <a:pPr>
                <a:defRPr/>
              </a:pPr>
              <a:t>22</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034" y="1292123"/>
            <a:ext cx="5670184" cy="648072"/>
          </a:xfrm>
        </p:spPr>
        <p:txBody>
          <a:bodyPr>
            <a:normAutofit/>
          </a:bodyPr>
          <a:lstStyle/>
          <a:p>
            <a:r>
              <a:rPr lang="en-GB" dirty="0" smtClean="0">
                <a:latin typeface="+mn-lt"/>
              </a:rPr>
              <a:t>Vaccine products</a:t>
            </a:r>
            <a:endParaRPr lang="en-GB" dirty="0">
              <a:latin typeface="+mn-lt"/>
            </a:endParaRPr>
          </a:p>
        </p:txBody>
      </p:sp>
      <p:pic>
        <p:nvPicPr>
          <p:cNvPr id="5" name="Content Placeholder 3" descr="menjugate.PNG"/>
          <p:cNvPicPr>
            <a:picLocks noChangeAspect="1"/>
          </p:cNvPicPr>
          <p:nvPr/>
        </p:nvPicPr>
        <p:blipFill>
          <a:blip r:embed="rId3" cstate="print"/>
          <a:stretch>
            <a:fillRect/>
          </a:stretch>
        </p:blipFill>
        <p:spPr>
          <a:xfrm>
            <a:off x="3059832" y="2996953"/>
            <a:ext cx="2600325" cy="1800200"/>
          </a:xfrm>
          <a:prstGeom prst="rect">
            <a:avLst/>
          </a:prstGeom>
        </p:spPr>
      </p:pic>
      <p:sp>
        <p:nvSpPr>
          <p:cNvPr id="7" name="TextBox 6"/>
          <p:cNvSpPr txBox="1"/>
          <p:nvPr/>
        </p:nvSpPr>
        <p:spPr>
          <a:xfrm>
            <a:off x="3563888" y="4797152"/>
            <a:ext cx="1656184" cy="215444"/>
          </a:xfrm>
          <a:prstGeom prst="rect">
            <a:avLst/>
          </a:prstGeom>
          <a:noFill/>
        </p:spPr>
        <p:txBody>
          <a:bodyPr wrap="square" rtlCol="0">
            <a:spAutoFit/>
          </a:bodyPr>
          <a:lstStyle/>
          <a:p>
            <a:pPr fontAlgn="auto">
              <a:spcBef>
                <a:spcPts val="0"/>
              </a:spcBef>
              <a:spcAft>
                <a:spcPts val="0"/>
              </a:spcAft>
            </a:pPr>
            <a:r>
              <a:rPr lang="en-GB" sz="800" dirty="0" smtClean="0">
                <a:solidFill>
                  <a:prstClr val="black"/>
                </a:solidFill>
                <a:latin typeface="Verdana"/>
                <a:ea typeface="+mn-ea"/>
                <a:cs typeface="+mn-cs"/>
              </a:rPr>
              <a:t>© Science  photo library</a:t>
            </a:r>
            <a:endParaRPr lang="en-GB" sz="800" dirty="0">
              <a:solidFill>
                <a:prstClr val="black"/>
              </a:solidFill>
              <a:latin typeface="Verdana"/>
              <a:ea typeface="+mn-ea"/>
              <a:cs typeface="+mn-cs"/>
            </a:endParaRPr>
          </a:p>
        </p:txBody>
      </p:sp>
      <p:sp>
        <p:nvSpPr>
          <p:cNvPr id="8" name="Rectangle 7"/>
          <p:cNvSpPr/>
          <p:nvPr/>
        </p:nvSpPr>
        <p:spPr>
          <a:xfrm>
            <a:off x="7092280" y="3140968"/>
            <a:ext cx="827471" cy="215444"/>
          </a:xfrm>
          <a:prstGeom prst="rect">
            <a:avLst/>
          </a:prstGeom>
        </p:spPr>
        <p:txBody>
          <a:bodyPr wrap="square">
            <a:spAutoFit/>
          </a:bodyPr>
          <a:lstStyle/>
          <a:p>
            <a:pPr fontAlgn="auto">
              <a:spcBef>
                <a:spcPts val="0"/>
              </a:spcBef>
              <a:spcAft>
                <a:spcPts val="0"/>
              </a:spcAft>
            </a:pPr>
            <a:r>
              <a:rPr lang="en-GB" sz="800" dirty="0" smtClean="0">
                <a:solidFill>
                  <a:prstClr val="black"/>
                </a:solidFill>
                <a:latin typeface="Verdana"/>
                <a:ea typeface="+mn-ea"/>
                <a:cs typeface="+mn-cs"/>
              </a:rPr>
              <a:t>© </a:t>
            </a:r>
            <a:r>
              <a:rPr lang="en-GB" sz="800" dirty="0" err="1" smtClean="0">
                <a:solidFill>
                  <a:prstClr val="black"/>
                </a:solidFill>
                <a:latin typeface="Verdana"/>
                <a:ea typeface="+mn-ea"/>
                <a:cs typeface="+mn-cs"/>
              </a:rPr>
              <a:t>Docsimon</a:t>
            </a:r>
            <a:endParaRPr lang="en-GB" sz="800" dirty="0">
              <a:solidFill>
                <a:prstClr val="black"/>
              </a:solidFill>
              <a:latin typeface="Verdana"/>
              <a:ea typeface="+mn-ea"/>
              <a:cs typeface="+mn-cs"/>
            </a:endParaRPr>
          </a:p>
        </p:txBody>
      </p:sp>
      <p:sp>
        <p:nvSpPr>
          <p:cNvPr id="9" name="Rounded Rectangular Callout 8"/>
          <p:cNvSpPr/>
          <p:nvPr/>
        </p:nvSpPr>
        <p:spPr>
          <a:xfrm>
            <a:off x="395536" y="2204864"/>
            <a:ext cx="2039974" cy="936104"/>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4000" b="1" dirty="0" err="1" smtClean="0">
                <a:solidFill>
                  <a:prstClr val="black"/>
                </a:solidFill>
                <a:latin typeface="Wingdings 2" pitchFamily="18" charset="2"/>
                <a:sym typeface="Wingdings"/>
              </a:rPr>
              <a:t>P</a:t>
            </a:r>
            <a:r>
              <a:rPr lang="en-GB" sz="1600" dirty="0" err="1" smtClean="0">
                <a:solidFill>
                  <a:prstClr val="black"/>
                </a:solidFill>
              </a:rPr>
              <a:t>Primary</a:t>
            </a:r>
            <a:r>
              <a:rPr lang="en-GB" sz="2000" dirty="0" smtClean="0">
                <a:solidFill>
                  <a:prstClr val="black"/>
                </a:solidFill>
              </a:rPr>
              <a:t> </a:t>
            </a:r>
            <a:r>
              <a:rPr lang="en-GB" sz="1600" dirty="0" smtClean="0">
                <a:solidFill>
                  <a:prstClr val="black"/>
                </a:solidFill>
              </a:rPr>
              <a:t>under 1 year</a:t>
            </a:r>
            <a:endParaRPr lang="en-GB" sz="1600" dirty="0">
              <a:solidFill>
                <a:prstClr val="black"/>
              </a:solidFill>
            </a:endParaRPr>
          </a:p>
        </p:txBody>
      </p:sp>
      <p:sp>
        <p:nvSpPr>
          <p:cNvPr id="13" name="TextBox 12"/>
          <p:cNvSpPr txBox="1"/>
          <p:nvPr/>
        </p:nvSpPr>
        <p:spPr>
          <a:xfrm>
            <a:off x="827584" y="5343599"/>
            <a:ext cx="7488832" cy="461665"/>
          </a:xfrm>
          <a:prstGeom prst="rect">
            <a:avLst/>
          </a:prstGeom>
          <a:noFill/>
        </p:spPr>
        <p:txBody>
          <a:bodyPr wrap="square" rtlCol="0">
            <a:spAutoFit/>
          </a:bodyPr>
          <a:lstStyle/>
          <a:p>
            <a:pPr algn="ctr" fontAlgn="auto">
              <a:spcBef>
                <a:spcPts val="0"/>
              </a:spcBef>
              <a:spcAft>
                <a:spcPts val="0"/>
              </a:spcAft>
            </a:pPr>
            <a:r>
              <a:rPr lang="en-GB" b="1" u="sng" dirty="0" smtClean="0">
                <a:solidFill>
                  <a:srgbClr val="FF0000"/>
                </a:solidFill>
                <a:latin typeface="+mn-lt"/>
                <a:ea typeface="+mn-ea"/>
                <a:cs typeface="+mn-cs"/>
              </a:rPr>
              <a:t>USE THE CORRECT VACCINE</a:t>
            </a:r>
            <a:endParaRPr lang="en-GB" b="1" u="sng" dirty="0">
              <a:solidFill>
                <a:srgbClr val="FF0000"/>
              </a:solidFill>
              <a:latin typeface="+mn-lt"/>
              <a:ea typeface="+mn-ea"/>
              <a:cs typeface="+mn-cs"/>
            </a:endParaRPr>
          </a:p>
        </p:txBody>
      </p:sp>
      <p:sp>
        <p:nvSpPr>
          <p:cNvPr id="19" name="Rounded Rectangular Callout 18"/>
          <p:cNvSpPr/>
          <p:nvPr/>
        </p:nvSpPr>
        <p:spPr>
          <a:xfrm>
            <a:off x="6588224" y="1916832"/>
            <a:ext cx="2160240" cy="936104"/>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4000" b="1" dirty="0" err="1" smtClean="0">
                <a:solidFill>
                  <a:prstClr val="black"/>
                </a:solidFill>
                <a:latin typeface="Wingdings 2" pitchFamily="18" charset="2"/>
                <a:sym typeface="Wingdings"/>
              </a:rPr>
              <a:t>P</a:t>
            </a:r>
            <a:r>
              <a:rPr lang="en-GB" sz="1600" dirty="0" err="1" smtClean="0">
                <a:solidFill>
                  <a:prstClr val="black"/>
                </a:solidFill>
              </a:rPr>
              <a:t>Primary</a:t>
            </a:r>
            <a:r>
              <a:rPr lang="en-GB" sz="1600" dirty="0" smtClean="0">
                <a:solidFill>
                  <a:prstClr val="black"/>
                </a:solidFill>
              </a:rPr>
              <a:t> under 1 year</a:t>
            </a:r>
            <a:endParaRPr lang="en-GB" sz="1600" dirty="0">
              <a:solidFill>
                <a:prstClr val="black"/>
              </a:solidFill>
            </a:endParaRPr>
          </a:p>
        </p:txBody>
      </p:sp>
      <p:sp>
        <p:nvSpPr>
          <p:cNvPr id="20" name="Rounded Rectangular Callout 19"/>
          <p:cNvSpPr/>
          <p:nvPr/>
        </p:nvSpPr>
        <p:spPr>
          <a:xfrm>
            <a:off x="3714744" y="1988840"/>
            <a:ext cx="2000264" cy="864096"/>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800" dirty="0" smtClean="0">
                <a:solidFill>
                  <a:srgbClr val="FF0000"/>
                </a:solidFill>
              </a:rPr>
              <a:t>X</a:t>
            </a:r>
            <a:r>
              <a:rPr lang="en-GB" sz="4000" dirty="0" smtClean="0">
                <a:solidFill>
                  <a:srgbClr val="FF0000"/>
                </a:solidFill>
              </a:rPr>
              <a:t> </a:t>
            </a:r>
            <a:r>
              <a:rPr lang="en-GB" sz="1600" dirty="0" smtClean="0">
                <a:solidFill>
                  <a:prstClr val="black"/>
                </a:solidFill>
              </a:rPr>
              <a:t>Primary under 1 year</a:t>
            </a:r>
            <a:endParaRPr lang="en-GB" sz="1600" dirty="0">
              <a:solidFill>
                <a:prstClr val="black"/>
              </a:solidFill>
            </a:endParaRPr>
          </a:p>
        </p:txBody>
      </p:sp>
      <p:pic>
        <p:nvPicPr>
          <p:cNvPr id="12" name="Picture 11" descr="baxter neisvac - c  vaccine.png"/>
          <p:cNvPicPr>
            <a:picLocks noChangeAspect="1"/>
          </p:cNvPicPr>
          <p:nvPr/>
        </p:nvPicPr>
        <p:blipFill>
          <a:blip r:embed="rId4" cstate="print"/>
          <a:stretch>
            <a:fillRect/>
          </a:stretch>
        </p:blipFill>
        <p:spPr>
          <a:xfrm>
            <a:off x="6300192" y="2996952"/>
            <a:ext cx="2581772" cy="1872208"/>
          </a:xfrm>
          <a:prstGeom prst="rect">
            <a:avLst/>
          </a:prstGeom>
        </p:spPr>
      </p:pic>
      <p:sp>
        <p:nvSpPr>
          <p:cNvPr id="14" name="TextBox 13"/>
          <p:cNvSpPr txBox="1"/>
          <p:nvPr/>
        </p:nvSpPr>
        <p:spPr>
          <a:xfrm>
            <a:off x="6732240" y="4664169"/>
            <a:ext cx="1728192" cy="215444"/>
          </a:xfrm>
          <a:prstGeom prst="rect">
            <a:avLst/>
          </a:prstGeom>
          <a:noFill/>
        </p:spPr>
        <p:txBody>
          <a:bodyPr wrap="square" rtlCol="0">
            <a:spAutoFit/>
          </a:bodyPr>
          <a:lstStyle/>
          <a:p>
            <a:pPr fontAlgn="auto">
              <a:spcBef>
                <a:spcPts val="0"/>
              </a:spcBef>
              <a:spcAft>
                <a:spcPts val="0"/>
              </a:spcAft>
            </a:pPr>
            <a:r>
              <a:rPr lang="en-GB" sz="800" dirty="0" smtClean="0">
                <a:solidFill>
                  <a:prstClr val="black"/>
                </a:solidFill>
                <a:latin typeface="+mn-lt"/>
                <a:ea typeface="+mn-ea"/>
                <a:cs typeface="+mn-cs"/>
              </a:rPr>
              <a:t>©Baxter</a:t>
            </a:r>
            <a:endParaRPr lang="en-GB" sz="800" dirty="0">
              <a:solidFill>
                <a:prstClr val="black"/>
              </a:solidFill>
              <a:latin typeface="+mn-lt"/>
              <a:ea typeface="+mn-ea"/>
              <a:cs typeface="+mn-cs"/>
            </a:endParaRPr>
          </a:p>
        </p:txBody>
      </p:sp>
      <p:sp>
        <p:nvSpPr>
          <p:cNvPr id="17" name="TextBox 16"/>
          <p:cNvSpPr txBox="1"/>
          <p:nvPr/>
        </p:nvSpPr>
        <p:spPr>
          <a:xfrm>
            <a:off x="107504" y="5857527"/>
            <a:ext cx="8964488" cy="307777"/>
          </a:xfrm>
          <a:prstGeom prst="rect">
            <a:avLst/>
          </a:prstGeom>
          <a:noFill/>
        </p:spPr>
        <p:txBody>
          <a:bodyPr wrap="square" rtlCol="0">
            <a:spAutoFit/>
          </a:bodyPr>
          <a:lstStyle/>
          <a:p>
            <a:pPr algn="ctr" fontAlgn="auto">
              <a:spcBef>
                <a:spcPts val="0"/>
              </a:spcBef>
              <a:spcAft>
                <a:spcPts val="0"/>
              </a:spcAft>
            </a:pPr>
            <a:r>
              <a:rPr lang="en-GB" sz="1400" b="1" dirty="0" err="1" smtClean="0">
                <a:solidFill>
                  <a:prstClr val="black"/>
                </a:solidFill>
                <a:latin typeface="+mn-lt"/>
                <a:ea typeface="+mn-ea"/>
                <a:cs typeface="+mn-cs"/>
              </a:rPr>
              <a:t>Meningitec</a:t>
            </a:r>
            <a:r>
              <a:rPr lang="en-GB" sz="1400" b="1" dirty="0" smtClean="0">
                <a:solidFill>
                  <a:prstClr val="black"/>
                </a:solidFill>
                <a:latin typeface="+mn-lt"/>
                <a:ea typeface="+mn-ea"/>
                <a:cs typeface="+mn-cs"/>
              </a:rPr>
              <a:t>® is less immunogenic - a single dose in infancy is not sufficient  </a:t>
            </a:r>
            <a:endParaRPr lang="en-GB" sz="1400" b="1" dirty="0">
              <a:solidFill>
                <a:prstClr val="black"/>
              </a:solidFill>
              <a:latin typeface="+mn-lt"/>
              <a:ea typeface="+mn-ea"/>
              <a:cs typeface="+mn-cs"/>
            </a:endParaRPr>
          </a:p>
        </p:txBody>
      </p:sp>
      <p:sp>
        <p:nvSpPr>
          <p:cNvPr id="16" name="Slide Number Placeholder 15"/>
          <p:cNvSpPr>
            <a:spLocks noGrp="1"/>
          </p:cNvSpPr>
          <p:nvPr>
            <p:ph type="sldNum" sz="quarter" idx="10"/>
          </p:nvPr>
        </p:nvSpPr>
        <p:spPr/>
        <p:txBody>
          <a:bodyPr/>
          <a:lstStyle/>
          <a:p>
            <a:pPr>
              <a:defRPr/>
            </a:pPr>
            <a:r>
              <a:rPr lang="en-US" smtClean="0"/>
              <a:t>  </a:t>
            </a:r>
            <a:fld id="{2565FA6D-D4C8-4C4C-AC4B-3269734D34D8}" type="slidenum">
              <a:rPr lang="en-US" smtClean="0"/>
              <a:pPr>
                <a:defRPr/>
              </a:pPr>
              <a:t>23</a:t>
            </a:fld>
            <a:endParaRPr lang="en-US" dirty="0"/>
          </a:p>
        </p:txBody>
      </p:sp>
      <p:pic>
        <p:nvPicPr>
          <p:cNvPr id="21" name="Content Placeholder 14" descr="Menjugate kit science photo library.png"/>
          <p:cNvPicPr>
            <a:picLocks noChangeAspect="1"/>
          </p:cNvPicPr>
          <p:nvPr/>
        </p:nvPicPr>
        <p:blipFill>
          <a:blip r:embed="rId5" cstate="print"/>
          <a:stretch>
            <a:fillRect/>
          </a:stretch>
        </p:blipFill>
        <p:spPr bwMode="auto">
          <a:xfrm>
            <a:off x="323528" y="3284984"/>
            <a:ext cx="2160240" cy="1512168"/>
          </a:xfrm>
          <a:prstGeom prst="rect">
            <a:avLst/>
          </a:prstGeom>
          <a:noFill/>
          <a:ln w="9525">
            <a:noFill/>
            <a:miter lim="800000"/>
            <a:headEnd/>
            <a:tailEnd/>
          </a:ln>
        </p:spPr>
      </p:pic>
      <p:sp>
        <p:nvSpPr>
          <p:cNvPr id="22"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latin typeface="+mn-lt"/>
              </a:rPr>
              <a:t>Different schedules for MenC vaccines</a:t>
            </a:r>
            <a:endParaRPr lang="en-GB" dirty="0">
              <a:latin typeface="+mn-lt"/>
            </a:endParaRPr>
          </a:p>
        </p:txBody>
      </p:sp>
      <p:sp>
        <p:nvSpPr>
          <p:cNvPr id="3" name="Content Placeholder 2"/>
          <p:cNvSpPr>
            <a:spLocks noGrp="1"/>
          </p:cNvSpPr>
          <p:nvPr>
            <p:ph idx="1"/>
          </p:nvPr>
        </p:nvSpPr>
        <p:spPr>
          <a:xfrm>
            <a:off x="179512" y="2088001"/>
            <a:ext cx="8568952" cy="3357224"/>
          </a:xfrm>
        </p:spPr>
        <p:txBody>
          <a:bodyPr>
            <a:noAutofit/>
          </a:bodyPr>
          <a:lstStyle/>
          <a:p>
            <a:pPr lvl="0">
              <a:buFont typeface="Arial" pitchFamily="34" charset="0"/>
              <a:buChar char="•"/>
            </a:pPr>
            <a:r>
              <a:rPr lang="en-GB" sz="2000" dirty="0" smtClean="0">
                <a:latin typeface="+mn-lt"/>
              </a:rPr>
              <a:t>Summary of Product Characteristics (SPC) for MenC conjugate vaccines state that two doses should be given two months apart in those under 1 year of age</a:t>
            </a:r>
          </a:p>
          <a:p>
            <a:pPr>
              <a:buFont typeface="Arial" pitchFamily="34" charset="0"/>
              <a:buChar char="•"/>
            </a:pPr>
            <a:r>
              <a:rPr lang="en-GB" sz="2000" dirty="0" smtClean="0">
                <a:latin typeface="+mn-lt"/>
              </a:rPr>
              <a:t>This is superseded by the Green Book recommendation to give a single dose of </a:t>
            </a:r>
            <a:r>
              <a:rPr lang="en-GB" sz="2000" dirty="0" err="1" smtClean="0">
                <a:latin typeface="+mn-lt"/>
              </a:rPr>
              <a:t>NeisVac</a:t>
            </a:r>
            <a:r>
              <a:rPr lang="en-GB" sz="2000" dirty="0" smtClean="0">
                <a:latin typeface="+mn-lt"/>
              </a:rPr>
              <a:t>-C</a:t>
            </a:r>
            <a:r>
              <a:rPr lang="en-GB" sz="2000" baseline="30000" dirty="0" smtClean="0">
                <a:latin typeface="+mn-lt"/>
              </a:rPr>
              <a:t>® </a:t>
            </a:r>
            <a:r>
              <a:rPr lang="en-GB" sz="2000" dirty="0" smtClean="0">
                <a:latin typeface="+mn-lt"/>
              </a:rPr>
              <a:t>or </a:t>
            </a:r>
            <a:r>
              <a:rPr lang="en-GB" sz="2000" dirty="0" err="1" smtClean="0">
                <a:latin typeface="+mn-lt"/>
              </a:rPr>
              <a:t>Menjugate</a:t>
            </a:r>
            <a:r>
              <a:rPr lang="en-GB" sz="2000" dirty="0" smtClean="0">
                <a:latin typeface="+mn-lt"/>
              </a:rPr>
              <a:t> Kit</a:t>
            </a:r>
            <a:r>
              <a:rPr lang="en-GB" sz="2000" baseline="30000" dirty="0" smtClean="0">
                <a:latin typeface="+mn-lt"/>
              </a:rPr>
              <a:t>® </a:t>
            </a:r>
            <a:r>
              <a:rPr lang="en-GB" sz="2000" dirty="0" smtClean="0">
                <a:latin typeface="+mn-lt"/>
              </a:rPr>
              <a:t>MenC vaccine in infancy</a:t>
            </a:r>
          </a:p>
          <a:p>
            <a:pPr lvl="0">
              <a:buFont typeface="Arial" pitchFamily="34" charset="0"/>
              <a:buChar char="•"/>
            </a:pPr>
            <a:r>
              <a:rPr lang="en-GB" sz="2000" dirty="0" smtClean="0">
                <a:latin typeface="+mn-lt"/>
              </a:rPr>
              <a:t>Consideration should be given to whether a </a:t>
            </a:r>
            <a:r>
              <a:rPr lang="en-GB" sz="2000" dirty="0" err="1" smtClean="0">
                <a:latin typeface="+mn-lt"/>
              </a:rPr>
              <a:t>quadrivalent</a:t>
            </a:r>
            <a:r>
              <a:rPr lang="en-GB" sz="2000" dirty="0" smtClean="0">
                <a:latin typeface="+mn-lt"/>
              </a:rPr>
              <a:t> meningococcal vaccine should be used if protection is required for travel</a:t>
            </a:r>
            <a:endParaRPr lang="en-GB" sz="2000" dirty="0">
              <a:latin typeface="+mn-lt"/>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24</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latin typeface="+mn-lt"/>
              </a:rPr>
              <a:t>Contraindications and precautions</a:t>
            </a:r>
            <a:endParaRPr lang="en-GB" dirty="0">
              <a:latin typeface="+mn-lt"/>
            </a:endParaRPr>
          </a:p>
        </p:txBody>
      </p:sp>
      <p:sp>
        <p:nvSpPr>
          <p:cNvPr id="3" name="Content Placeholder 2"/>
          <p:cNvSpPr>
            <a:spLocks noGrp="1"/>
          </p:cNvSpPr>
          <p:nvPr>
            <p:ph idx="1"/>
          </p:nvPr>
        </p:nvSpPr>
        <p:spPr>
          <a:xfrm>
            <a:off x="251520" y="2088001"/>
            <a:ext cx="8568952" cy="3573248"/>
          </a:xfrm>
        </p:spPr>
        <p:txBody>
          <a:bodyPr>
            <a:noAutofit/>
          </a:bodyPr>
          <a:lstStyle/>
          <a:p>
            <a:pPr>
              <a:buNone/>
            </a:pPr>
            <a:r>
              <a:rPr lang="en-GB" sz="2400" b="1" dirty="0" smtClean="0">
                <a:latin typeface="+mn-lt"/>
              </a:rPr>
              <a:t>	Contraindications</a:t>
            </a:r>
            <a:endParaRPr lang="en-GB" sz="2400" dirty="0">
              <a:latin typeface="+mn-lt"/>
            </a:endParaRPr>
          </a:p>
          <a:p>
            <a:pPr lvl="0">
              <a:buFont typeface="Arial" pitchFamily="34" charset="0"/>
              <a:buChar char="•"/>
            </a:pPr>
            <a:r>
              <a:rPr lang="en-GB" sz="2000" dirty="0" smtClean="0">
                <a:latin typeface="+mn-lt"/>
              </a:rPr>
              <a:t>Confirmed anaphylactic reaction to a previous dose of the vaccine </a:t>
            </a:r>
          </a:p>
          <a:p>
            <a:pPr lvl="0">
              <a:buFont typeface="Arial" pitchFamily="34" charset="0"/>
              <a:buChar char="•"/>
            </a:pPr>
            <a:r>
              <a:rPr lang="en-GB" sz="2000" dirty="0" smtClean="0">
                <a:latin typeface="+mn-lt"/>
              </a:rPr>
              <a:t>Confirmed anaphylactic reaction to any constituent of the vaccine, including meningococcal polysaccharide, diphtheria toxoid or the CRM</a:t>
            </a:r>
            <a:r>
              <a:rPr lang="en-GB" sz="2000" baseline="30000" dirty="0" smtClean="0">
                <a:latin typeface="+mn-lt"/>
              </a:rPr>
              <a:t>197 </a:t>
            </a:r>
            <a:r>
              <a:rPr lang="en-GB" sz="2000" dirty="0" smtClean="0">
                <a:latin typeface="+mn-lt"/>
              </a:rPr>
              <a:t>carrier protein or tetanus toxoid </a:t>
            </a:r>
          </a:p>
          <a:p>
            <a:pPr lvl="0">
              <a:buNone/>
            </a:pPr>
            <a:r>
              <a:rPr lang="en-GB" sz="2400" b="1" dirty="0" smtClean="0">
                <a:latin typeface="+mn-lt"/>
              </a:rPr>
              <a:t>	Precautions</a:t>
            </a:r>
            <a:endParaRPr lang="en-GB" sz="2400" dirty="0">
              <a:latin typeface="+mn-lt"/>
            </a:endParaRPr>
          </a:p>
          <a:p>
            <a:pPr lvl="0">
              <a:buFont typeface="Arial" pitchFamily="34" charset="0"/>
              <a:buChar char="•"/>
            </a:pPr>
            <a:r>
              <a:rPr lang="en-GB" sz="2000" dirty="0" smtClean="0">
                <a:latin typeface="+mn-lt"/>
              </a:rPr>
              <a:t>Acute febrile illness</a:t>
            </a:r>
            <a:r>
              <a:rPr lang="en-GB" sz="2000" dirty="0">
                <a:latin typeface="+mn-lt"/>
              </a:rPr>
              <a:t> </a:t>
            </a:r>
            <a:r>
              <a:rPr lang="en-GB" sz="2000" dirty="0" smtClean="0">
                <a:latin typeface="+mn-lt"/>
              </a:rPr>
              <a:t>(defer until recovered)</a:t>
            </a:r>
            <a:endParaRPr lang="en-GB" sz="2000" dirty="0">
              <a:latin typeface="+mn-lt"/>
            </a:endParaRPr>
          </a:p>
          <a:p>
            <a:pPr lvl="0">
              <a:buFont typeface="Arial" pitchFamily="34" charset="0"/>
              <a:buChar char="•"/>
            </a:pPr>
            <a:r>
              <a:rPr lang="en-GB" sz="2000" dirty="0" smtClean="0">
                <a:latin typeface="+mn-lt"/>
              </a:rPr>
              <a:t>Unstable/evolving neurological conditions</a:t>
            </a:r>
          </a:p>
          <a:p>
            <a:pPr lvl="0">
              <a:buNone/>
            </a:pPr>
            <a:endParaRPr lang="en-GB" sz="2400" dirty="0">
              <a:latin typeface="Verdana" pitchFamily="34" charset="0"/>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25</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latin typeface="+mn-lt"/>
              </a:rPr>
              <a:t>Adverse events </a:t>
            </a:r>
            <a:endParaRPr lang="en-GB" dirty="0">
              <a:latin typeface="+mn-lt"/>
            </a:endParaRPr>
          </a:p>
        </p:txBody>
      </p:sp>
      <p:sp>
        <p:nvSpPr>
          <p:cNvPr id="3" name="Content Placeholder 2"/>
          <p:cNvSpPr>
            <a:spLocks noGrp="1"/>
          </p:cNvSpPr>
          <p:nvPr>
            <p:ph idx="1"/>
          </p:nvPr>
        </p:nvSpPr>
        <p:spPr>
          <a:xfrm>
            <a:off x="216408" y="2204864"/>
            <a:ext cx="8676072" cy="3947591"/>
          </a:xfrm>
        </p:spPr>
        <p:txBody>
          <a:bodyPr>
            <a:normAutofit/>
          </a:bodyPr>
          <a:lstStyle/>
          <a:p>
            <a:pPr>
              <a:buFont typeface="Arial" pitchFamily="34" charset="0"/>
              <a:buChar char="•"/>
            </a:pPr>
            <a:r>
              <a:rPr lang="en-GB" sz="2000" dirty="0" smtClean="0">
                <a:latin typeface="+mn-lt"/>
              </a:rPr>
              <a:t>Pain, tenderness, swelling or redness at the injection site and mild fever</a:t>
            </a:r>
          </a:p>
          <a:p>
            <a:pPr>
              <a:buFont typeface="Arial" pitchFamily="34" charset="0"/>
              <a:buChar char="•"/>
            </a:pPr>
            <a:r>
              <a:rPr lang="en-GB" sz="2000" dirty="0" smtClean="0">
                <a:latin typeface="+mn-lt"/>
              </a:rPr>
              <a:t>Infants and toddlers: crying, irritability, drowsiness, impaired sleep, reduced eating, diarrhoea and vomiting</a:t>
            </a:r>
          </a:p>
          <a:p>
            <a:pPr>
              <a:buFont typeface="Arial" pitchFamily="34" charset="0"/>
              <a:buChar char="•"/>
            </a:pPr>
            <a:r>
              <a:rPr lang="en-GB" sz="2000" dirty="0" smtClean="0">
                <a:latin typeface="+mn-lt"/>
              </a:rPr>
              <a:t>Older children and adults: headaches, myalgia and drowsiness</a:t>
            </a:r>
          </a:p>
          <a:p>
            <a:pPr>
              <a:buFont typeface="Arial" pitchFamily="34" charset="0"/>
              <a:buChar char="•"/>
            </a:pPr>
            <a:r>
              <a:rPr lang="en-GB" sz="2000" dirty="0" smtClean="0">
                <a:latin typeface="+mn-lt"/>
              </a:rPr>
              <a:t>Neurological reactions such as dizziness, febrile/afebrile seizures, faints, numbness and </a:t>
            </a:r>
            <a:r>
              <a:rPr lang="en-GB" sz="2000" dirty="0" err="1" smtClean="0">
                <a:latin typeface="+mn-lt"/>
              </a:rPr>
              <a:t>hypotonia</a:t>
            </a:r>
            <a:r>
              <a:rPr lang="en-GB" sz="2000" dirty="0" smtClean="0">
                <a:latin typeface="+mn-lt"/>
              </a:rPr>
              <a:t> are very rare </a:t>
            </a:r>
          </a:p>
          <a:p>
            <a:pPr>
              <a:buNone/>
            </a:pPr>
            <a:endParaRPr lang="en-GB" sz="2800" dirty="0">
              <a:latin typeface="Verdana" pitchFamily="34" charset="0"/>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26</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dirty="0" smtClean="0">
                <a:latin typeface="+mn-lt"/>
              </a:rPr>
              <a:t>Reporting adverse events</a:t>
            </a:r>
            <a:endParaRPr lang="en-GB" dirty="0">
              <a:latin typeface="+mn-lt"/>
            </a:endParaRPr>
          </a:p>
        </p:txBody>
      </p:sp>
      <p:sp>
        <p:nvSpPr>
          <p:cNvPr id="3" name="Content Placeholder 2"/>
          <p:cNvSpPr>
            <a:spLocks noGrp="1"/>
          </p:cNvSpPr>
          <p:nvPr>
            <p:ph idx="1"/>
          </p:nvPr>
        </p:nvSpPr>
        <p:spPr>
          <a:xfrm>
            <a:off x="197960" y="2088000"/>
            <a:ext cx="8190464" cy="4064455"/>
          </a:xfrm>
        </p:spPr>
        <p:txBody>
          <a:bodyPr>
            <a:normAutofit/>
          </a:bodyPr>
          <a:lstStyle/>
          <a:p>
            <a:pPr>
              <a:buNone/>
            </a:pPr>
            <a:r>
              <a:rPr lang="en-GB" sz="2400" b="1" dirty="0" smtClean="0">
                <a:latin typeface="+mn-lt"/>
              </a:rPr>
              <a:t>	Yellow Card Scheme</a:t>
            </a:r>
            <a:endParaRPr lang="en-GB" sz="2400" dirty="0">
              <a:latin typeface="+mn-lt"/>
            </a:endParaRPr>
          </a:p>
          <a:p>
            <a:pPr lvl="0">
              <a:buFont typeface="Arial" pitchFamily="34" charset="0"/>
              <a:buChar char="•"/>
            </a:pPr>
            <a:r>
              <a:rPr lang="en-GB" sz="2000" dirty="0" smtClean="0">
                <a:latin typeface="+mn-lt"/>
              </a:rPr>
              <a:t>Voluntary </a:t>
            </a:r>
            <a:r>
              <a:rPr lang="en-GB" sz="2000" dirty="0">
                <a:latin typeface="+mn-lt"/>
              </a:rPr>
              <a:t>reporting system for suspected adverse reaction to medicines/vaccines</a:t>
            </a:r>
          </a:p>
          <a:p>
            <a:pPr lvl="0">
              <a:buFont typeface="Arial" pitchFamily="34" charset="0"/>
              <a:buChar char="•"/>
            </a:pPr>
            <a:r>
              <a:rPr lang="en-GB" sz="2000" dirty="0" smtClean="0">
                <a:latin typeface="+mn-lt"/>
              </a:rPr>
              <a:t>Serious adverse events in adults or all suspected adverse reactions in children that may be attributable to the vaccine should be reported to the Medicines and Healthcare Products Regulatory Agency (MHRA) using the yellow card system</a:t>
            </a:r>
          </a:p>
          <a:p>
            <a:pPr lvl="0">
              <a:buFont typeface="Arial" pitchFamily="34" charset="0"/>
              <a:buChar char="•"/>
            </a:pPr>
            <a:r>
              <a:rPr lang="en-GB" sz="2000" dirty="0" smtClean="0">
                <a:latin typeface="+mn-lt"/>
                <a:hlinkClick r:id="rId3"/>
              </a:rPr>
              <a:t>http://mhra.gov.uk/yellowcard</a:t>
            </a:r>
            <a:r>
              <a:rPr lang="en-GB" sz="2000" dirty="0" smtClean="0">
                <a:latin typeface="+mn-lt"/>
              </a:rPr>
              <a:t> </a:t>
            </a:r>
          </a:p>
          <a:p>
            <a:pPr lvl="0">
              <a:buFont typeface="Arial" pitchFamily="34" charset="0"/>
              <a:buChar char="•"/>
            </a:pPr>
            <a:r>
              <a:rPr lang="en-GB" sz="2000" dirty="0" smtClean="0">
                <a:latin typeface="+mn-lt"/>
              </a:rPr>
              <a:t>Chapter </a:t>
            </a:r>
            <a:r>
              <a:rPr lang="en-GB" sz="2000" dirty="0">
                <a:latin typeface="+mn-lt"/>
              </a:rPr>
              <a:t>8 of Green Book </a:t>
            </a:r>
            <a:r>
              <a:rPr lang="en-GB" sz="2000" dirty="0" smtClean="0">
                <a:latin typeface="+mn-lt"/>
              </a:rPr>
              <a:t>for </a:t>
            </a:r>
            <a:r>
              <a:rPr lang="en-GB" sz="2000" dirty="0">
                <a:latin typeface="+mn-lt"/>
              </a:rPr>
              <a:t>details</a:t>
            </a:r>
          </a:p>
          <a:p>
            <a:endParaRPr lang="en-GB" dirty="0"/>
          </a:p>
        </p:txBody>
      </p:sp>
      <p:pic>
        <p:nvPicPr>
          <p:cNvPr id="4" name="Picture 3" descr="images.jpg"/>
          <p:cNvPicPr>
            <a:picLocks noChangeAspect="1"/>
          </p:cNvPicPr>
          <p:nvPr/>
        </p:nvPicPr>
        <p:blipFill>
          <a:blip r:embed="rId4" cstate="print"/>
          <a:stretch>
            <a:fillRect/>
          </a:stretch>
        </p:blipFill>
        <p:spPr>
          <a:xfrm>
            <a:off x="5580112" y="4437112"/>
            <a:ext cx="2794292" cy="1583432"/>
          </a:xfrm>
          <a:prstGeom prst="rect">
            <a:avLst/>
          </a:prstGeom>
        </p:spPr>
      </p:pic>
      <p:sp>
        <p:nvSpPr>
          <p:cNvPr id="5" name="TextBox 4"/>
          <p:cNvSpPr txBox="1"/>
          <p:nvPr/>
        </p:nvSpPr>
        <p:spPr>
          <a:xfrm rot="10800000" flipV="1">
            <a:off x="4644009" y="6021288"/>
            <a:ext cx="1728192" cy="215444"/>
          </a:xfrm>
          <a:prstGeom prst="rect">
            <a:avLst/>
          </a:prstGeom>
          <a:noFill/>
        </p:spPr>
        <p:txBody>
          <a:bodyPr wrap="square" rtlCol="0">
            <a:spAutoFit/>
          </a:bodyPr>
          <a:lstStyle/>
          <a:p>
            <a:pPr fontAlgn="auto">
              <a:spcBef>
                <a:spcPts val="0"/>
              </a:spcBef>
              <a:spcAft>
                <a:spcPts val="0"/>
              </a:spcAft>
            </a:pPr>
            <a:r>
              <a:rPr lang="en-GB" sz="800" dirty="0" smtClean="0">
                <a:solidFill>
                  <a:prstClr val="black"/>
                </a:solidFill>
                <a:latin typeface="Verdana"/>
                <a:ea typeface="+mn-ea"/>
                <a:cs typeface="+mn-cs"/>
              </a:rPr>
              <a:t>                      </a:t>
            </a:r>
            <a:r>
              <a:rPr lang="en-GB" sz="800" dirty="0" smtClean="0">
                <a:solidFill>
                  <a:prstClr val="black"/>
                </a:solidFill>
                <a:latin typeface="+mn-lt"/>
                <a:ea typeface="+mn-ea"/>
                <a:cs typeface="+mn-cs"/>
              </a:rPr>
              <a:t>© MHRA</a:t>
            </a:r>
            <a:endParaRPr lang="en-GB" sz="800" dirty="0">
              <a:solidFill>
                <a:prstClr val="black"/>
              </a:solidFill>
              <a:latin typeface="+mn-lt"/>
              <a:ea typeface="+mn-ea"/>
              <a:cs typeface="+mn-cs"/>
            </a:endParaRPr>
          </a:p>
        </p:txBody>
      </p:sp>
      <p:sp>
        <p:nvSpPr>
          <p:cNvPr id="6" name="Slide Number Placeholder 5"/>
          <p:cNvSpPr>
            <a:spLocks noGrp="1"/>
          </p:cNvSpPr>
          <p:nvPr>
            <p:ph type="sldNum" sz="quarter" idx="10"/>
          </p:nvPr>
        </p:nvSpPr>
        <p:spPr/>
        <p:txBody>
          <a:bodyPr/>
          <a:lstStyle/>
          <a:p>
            <a:pPr>
              <a:defRPr/>
            </a:pPr>
            <a:r>
              <a:rPr lang="en-US" smtClean="0"/>
              <a:t>  </a:t>
            </a:r>
            <a:fld id="{2565FA6D-D4C8-4C4C-AC4B-3269734D34D8}" type="slidenum">
              <a:rPr lang="en-US" smtClean="0"/>
              <a:pPr>
                <a:defRPr/>
              </a:pPr>
              <a:t>27</a:t>
            </a:fld>
            <a:endParaRPr lang="en-US" dirty="0"/>
          </a:p>
        </p:txBody>
      </p:sp>
      <p:sp>
        <p:nvSpPr>
          <p:cNvPr id="8"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mn-lt"/>
              </a:rPr>
              <a:t>Supplies</a:t>
            </a:r>
            <a:endParaRPr lang="en-GB" dirty="0">
              <a:latin typeface="+mn-lt"/>
            </a:endParaRPr>
          </a:p>
        </p:txBody>
      </p:sp>
      <p:sp>
        <p:nvSpPr>
          <p:cNvPr id="3" name="Content Placeholder 2"/>
          <p:cNvSpPr>
            <a:spLocks noGrp="1"/>
          </p:cNvSpPr>
          <p:nvPr>
            <p:ph idx="1"/>
          </p:nvPr>
        </p:nvSpPr>
        <p:spPr>
          <a:xfrm>
            <a:off x="251520" y="2088000"/>
            <a:ext cx="8496944" cy="4064455"/>
          </a:xfrm>
        </p:spPr>
        <p:txBody>
          <a:bodyPr>
            <a:normAutofit/>
          </a:bodyPr>
          <a:lstStyle/>
          <a:p>
            <a:r>
              <a:rPr lang="en-GB" sz="2000" dirty="0" smtClean="0">
                <a:latin typeface="+mn-lt"/>
              </a:rPr>
              <a:t>	</a:t>
            </a:r>
            <a:r>
              <a:rPr lang="en-GB" sz="2000" b="1" dirty="0" smtClean="0">
                <a:latin typeface="+mn-lt"/>
              </a:rPr>
              <a:t>Meningitis C Conjugate: </a:t>
            </a:r>
          </a:p>
          <a:p>
            <a:pPr lvl="1"/>
            <a:r>
              <a:rPr lang="en-GB" sz="2000" dirty="0" smtClean="0">
                <a:latin typeface="+mn-lt"/>
              </a:rPr>
              <a:t>		-</a:t>
            </a:r>
            <a:r>
              <a:rPr lang="en-GB" sz="2000" dirty="0" err="1" smtClean="0">
                <a:latin typeface="+mn-lt"/>
              </a:rPr>
              <a:t>Menjugate</a:t>
            </a:r>
            <a:r>
              <a:rPr lang="en-GB" sz="2000" baseline="30000" dirty="0" smtClean="0">
                <a:latin typeface="+mn-lt"/>
              </a:rPr>
              <a:t>®</a:t>
            </a:r>
            <a:r>
              <a:rPr lang="en-GB" sz="2000" dirty="0" smtClean="0">
                <a:latin typeface="+mn-lt"/>
              </a:rPr>
              <a:t> – manufactured by Novartis Vaccines </a:t>
            </a:r>
          </a:p>
          <a:p>
            <a:pPr lvl="1"/>
            <a:r>
              <a:rPr lang="en-GB" sz="2000" dirty="0" smtClean="0">
                <a:latin typeface="+mn-lt"/>
              </a:rPr>
              <a:t>		-</a:t>
            </a:r>
            <a:r>
              <a:rPr lang="en-GB" sz="2000" dirty="0" err="1" smtClean="0">
                <a:latin typeface="+mn-lt"/>
              </a:rPr>
              <a:t>NeisVac</a:t>
            </a:r>
            <a:r>
              <a:rPr lang="en-GB" sz="2000" dirty="0" smtClean="0">
                <a:latin typeface="+mn-lt"/>
              </a:rPr>
              <a:t>-C</a:t>
            </a:r>
            <a:r>
              <a:rPr lang="en-GB" sz="2000" baseline="30000" dirty="0" smtClean="0">
                <a:latin typeface="+mn-lt"/>
              </a:rPr>
              <a:t>®</a:t>
            </a:r>
            <a:r>
              <a:rPr lang="en-GB" sz="2000" dirty="0" smtClean="0">
                <a:latin typeface="+mn-lt"/>
              </a:rPr>
              <a:t> – manufactured by Baxter Healthcare </a:t>
            </a:r>
          </a:p>
          <a:p>
            <a:pPr lvl="1"/>
            <a:r>
              <a:rPr lang="en-GB" sz="2000" dirty="0" smtClean="0">
                <a:latin typeface="+mn-lt"/>
              </a:rPr>
              <a:t>		-</a:t>
            </a:r>
            <a:r>
              <a:rPr lang="en-GB" sz="2000" dirty="0" err="1" smtClean="0">
                <a:latin typeface="+mn-lt"/>
              </a:rPr>
              <a:t>Meningitec</a:t>
            </a:r>
            <a:r>
              <a:rPr lang="en-GB" sz="2000" baseline="30000" dirty="0" smtClean="0">
                <a:latin typeface="+mn-lt"/>
              </a:rPr>
              <a:t>®</a:t>
            </a:r>
            <a:r>
              <a:rPr lang="en-GB" sz="2000" dirty="0" smtClean="0">
                <a:latin typeface="+mn-lt"/>
              </a:rPr>
              <a:t> – manufactured by Pfizer  </a:t>
            </a:r>
          </a:p>
          <a:p>
            <a:pPr>
              <a:buFont typeface="Arial" pitchFamily="34" charset="0"/>
              <a:buChar char="•"/>
            </a:pPr>
            <a:r>
              <a:rPr lang="en-GB" sz="2000" dirty="0" smtClean="0">
                <a:latin typeface="+mn-lt"/>
              </a:rPr>
              <a:t>Supplies should be obtained in line with routine ordering for childhood vaccines</a:t>
            </a:r>
          </a:p>
          <a:p>
            <a:pPr>
              <a:buFont typeface="Arial" pitchFamily="34" charset="0"/>
              <a:buChar char="•"/>
            </a:pPr>
            <a:r>
              <a:rPr lang="en-GB" sz="2000" dirty="0" smtClean="0">
                <a:latin typeface="+mn-lt"/>
              </a:rPr>
              <a:t>Supplied by </a:t>
            </a:r>
            <a:r>
              <a:rPr lang="en-GB" sz="2000" dirty="0" err="1" smtClean="0">
                <a:latin typeface="+mn-lt"/>
              </a:rPr>
              <a:t>Movianto</a:t>
            </a:r>
            <a:r>
              <a:rPr lang="en-GB" sz="2000" dirty="0" smtClean="0">
                <a:latin typeface="+mn-lt"/>
              </a:rPr>
              <a:t> UK as part of the national childhood immunisation programme</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28</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latin typeface="+mn-lt"/>
              </a:rPr>
              <a:t>Monitoring uptake</a:t>
            </a:r>
            <a:endParaRPr lang="en-GB" dirty="0">
              <a:latin typeface="+mn-lt"/>
            </a:endParaRPr>
          </a:p>
        </p:txBody>
      </p:sp>
      <p:sp>
        <p:nvSpPr>
          <p:cNvPr id="3" name="Content Placeholder 2"/>
          <p:cNvSpPr>
            <a:spLocks noGrp="1"/>
          </p:cNvSpPr>
          <p:nvPr>
            <p:ph idx="1"/>
          </p:nvPr>
        </p:nvSpPr>
        <p:spPr>
          <a:xfrm>
            <a:off x="251520" y="2204863"/>
            <a:ext cx="8424936" cy="2304257"/>
          </a:xfrm>
        </p:spPr>
        <p:txBody>
          <a:bodyPr>
            <a:normAutofit/>
          </a:bodyPr>
          <a:lstStyle/>
          <a:p>
            <a:pPr>
              <a:buFont typeface="Arial" pitchFamily="34" charset="0"/>
              <a:buChar char="•"/>
            </a:pPr>
            <a:r>
              <a:rPr lang="en-GB" sz="2000" dirty="0" smtClean="0">
                <a:latin typeface="+mn-lt"/>
              </a:rPr>
              <a:t>Vaccination against MenC should be recorded in the GP, patient and child health computer records as routine</a:t>
            </a:r>
          </a:p>
          <a:p>
            <a:pPr lvl="0">
              <a:buFont typeface="Arial" pitchFamily="34" charset="0"/>
              <a:buChar char="•"/>
            </a:pPr>
            <a:r>
              <a:rPr lang="en-GB" sz="2000" dirty="0" smtClean="0">
                <a:latin typeface="+mn-lt"/>
              </a:rPr>
              <a:t>Immunisation uptake data will be collected using the Child Health Information System for the infant and teenage doses</a:t>
            </a:r>
          </a:p>
          <a:p>
            <a:pPr lvl="0">
              <a:buNone/>
            </a:pPr>
            <a:endParaRPr lang="en-GB" sz="28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29</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Aims of </a:t>
            </a:r>
            <a:r>
              <a:rPr lang="en-GB" dirty="0" smtClean="0">
                <a:latin typeface="+mn-lt"/>
              </a:rPr>
              <a:t>resource</a:t>
            </a:r>
            <a:endParaRPr lang="en-GB" dirty="0">
              <a:latin typeface="+mn-lt"/>
            </a:endParaRPr>
          </a:p>
        </p:txBody>
      </p:sp>
      <p:sp>
        <p:nvSpPr>
          <p:cNvPr id="3" name="Content Placeholder 2"/>
          <p:cNvSpPr>
            <a:spLocks noGrp="1"/>
          </p:cNvSpPr>
          <p:nvPr>
            <p:ph idx="1"/>
          </p:nvPr>
        </p:nvSpPr>
        <p:spPr>
          <a:xfrm>
            <a:off x="179512" y="2276872"/>
            <a:ext cx="8712968" cy="3875583"/>
          </a:xfrm>
        </p:spPr>
        <p:txBody>
          <a:bodyPr>
            <a:normAutofit/>
          </a:bodyPr>
          <a:lstStyle/>
          <a:p>
            <a:pPr>
              <a:buFont typeface="Arial" pitchFamily="34" charset="0"/>
              <a:buChar char="•"/>
            </a:pPr>
            <a:r>
              <a:rPr lang="en-GB" sz="2000" dirty="0" smtClean="0">
                <a:latin typeface="+mn-lt"/>
              </a:rPr>
              <a:t>To raise awareness of current Meningococcal </a:t>
            </a:r>
            <a:r>
              <a:rPr lang="en-GB" sz="2000" dirty="0" err="1" smtClean="0">
                <a:latin typeface="+mn-lt"/>
              </a:rPr>
              <a:t>serogroup</a:t>
            </a:r>
            <a:r>
              <a:rPr lang="en-GB" sz="2000" dirty="0" smtClean="0">
                <a:latin typeface="+mn-lt"/>
              </a:rPr>
              <a:t> C epidemiology and the impact of the vaccination programme to date</a:t>
            </a:r>
          </a:p>
          <a:p>
            <a:pPr lvl="0">
              <a:buFont typeface="Arial" pitchFamily="34" charset="0"/>
              <a:buChar char="•"/>
            </a:pPr>
            <a:r>
              <a:rPr lang="en-GB" sz="2000" dirty="0" smtClean="0">
                <a:latin typeface="+mn-lt"/>
              </a:rPr>
              <a:t>To support healthcare professionals (HCPs) </a:t>
            </a:r>
            <a:r>
              <a:rPr lang="en-GB" sz="2000" dirty="0">
                <a:latin typeface="+mn-lt"/>
              </a:rPr>
              <a:t>involved in </a:t>
            </a:r>
            <a:r>
              <a:rPr lang="en-GB" sz="2000" dirty="0" smtClean="0">
                <a:latin typeface="+mn-lt"/>
              </a:rPr>
              <a:t>discussing MenC vaccination with parents and young persons by offering </a:t>
            </a:r>
            <a:r>
              <a:rPr lang="en-GB" sz="2000" dirty="0">
                <a:latin typeface="+mn-lt"/>
              </a:rPr>
              <a:t>evidence based information</a:t>
            </a:r>
          </a:p>
          <a:p>
            <a:pPr lvl="0">
              <a:buFont typeface="Arial" pitchFamily="34" charset="0"/>
              <a:buChar char="•"/>
            </a:pPr>
            <a:r>
              <a:rPr lang="en-GB" sz="2000" dirty="0" smtClean="0">
                <a:latin typeface="+mn-lt"/>
              </a:rPr>
              <a:t>To increase </a:t>
            </a:r>
            <a:r>
              <a:rPr lang="en-GB" sz="2000" dirty="0">
                <a:latin typeface="+mn-lt"/>
              </a:rPr>
              <a:t>awareness </a:t>
            </a:r>
            <a:r>
              <a:rPr lang="en-GB" sz="2000" dirty="0" smtClean="0">
                <a:latin typeface="+mn-lt"/>
              </a:rPr>
              <a:t>of the changes among HCPs to ensure a smooth and effective transition to the new schedule</a:t>
            </a:r>
            <a:endParaRPr lang="en-GB" sz="2000" dirty="0">
              <a:latin typeface="+mn-lt"/>
            </a:endParaRPr>
          </a:p>
          <a:p>
            <a:pPr>
              <a:buNone/>
            </a:pP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3</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Resources</a:t>
            </a:r>
          </a:p>
        </p:txBody>
      </p:sp>
      <p:sp>
        <p:nvSpPr>
          <p:cNvPr id="3" name="Content Placeholder 2"/>
          <p:cNvSpPr>
            <a:spLocks noGrp="1"/>
          </p:cNvSpPr>
          <p:nvPr>
            <p:ph idx="1"/>
          </p:nvPr>
        </p:nvSpPr>
        <p:spPr>
          <a:xfrm>
            <a:off x="395536" y="2088001"/>
            <a:ext cx="8028000" cy="2781160"/>
          </a:xfrm>
        </p:spPr>
        <p:txBody>
          <a:bodyPr>
            <a:normAutofit/>
          </a:bodyPr>
          <a:lstStyle/>
          <a:p>
            <a:pPr marL="520700" lvl="1" indent="-342900">
              <a:buFont typeface="Arial" pitchFamily="34" charset="0"/>
              <a:buChar char="•"/>
            </a:pPr>
            <a:r>
              <a:rPr lang="en-GB" sz="2000" dirty="0" smtClean="0">
                <a:latin typeface="+mn-lt"/>
              </a:rPr>
              <a:t>Green Book Meningococcal chapter 22</a:t>
            </a:r>
          </a:p>
          <a:p>
            <a:pPr marL="520700" lvl="1" indent="-342900">
              <a:buFont typeface="Arial" pitchFamily="34" charset="0"/>
              <a:buChar char="•"/>
            </a:pPr>
            <a:r>
              <a:rPr lang="en-GB" sz="2000" dirty="0" smtClean="0">
                <a:latin typeface="+mn-lt"/>
              </a:rPr>
              <a:t>DH/PHE/NHS England Joint Letter</a:t>
            </a:r>
          </a:p>
          <a:p>
            <a:pPr marL="520700" lvl="1" indent="-342900">
              <a:buFont typeface="Arial" pitchFamily="34" charset="0"/>
              <a:buChar char="•"/>
            </a:pPr>
            <a:r>
              <a:rPr lang="en-GB" sz="2000" dirty="0"/>
              <a:t>Q&amp;As for Healthcare </a:t>
            </a:r>
            <a:r>
              <a:rPr lang="en-GB" sz="2000" dirty="0" smtClean="0"/>
              <a:t>Professionals on PHE website</a:t>
            </a:r>
            <a:endParaRPr lang="en-GB" sz="2000" dirty="0" smtClean="0">
              <a:latin typeface="+mn-lt"/>
            </a:endParaRPr>
          </a:p>
          <a:p>
            <a:pPr marL="520700" lvl="1" indent="-342900">
              <a:buFont typeface="Arial" pitchFamily="34" charset="0"/>
              <a:buChar char="•"/>
            </a:pPr>
            <a:r>
              <a:rPr lang="en-GB" sz="2000" dirty="0" smtClean="0">
                <a:latin typeface="+mn-lt"/>
              </a:rPr>
              <a:t>Leaflets/posters/factsheets on NHS Choices website</a:t>
            </a:r>
          </a:p>
          <a:p>
            <a:pPr marL="520700" lvl="1" indent="-342900">
              <a:buFont typeface="Arial" pitchFamily="34" charset="0"/>
              <a:buChar char="•"/>
            </a:pPr>
            <a:r>
              <a:rPr lang="en-GB" sz="2000" dirty="0" smtClean="0">
                <a:latin typeface="+mn-lt"/>
              </a:rPr>
              <a:t>JCVI minutes </a:t>
            </a:r>
          </a:p>
          <a:p>
            <a:pPr lvl="0">
              <a:buNone/>
            </a:pPr>
            <a:endParaRPr lang="en-GB" sz="1400" dirty="0">
              <a:latin typeface="Verdana" pitchFamily="34" charset="0"/>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30</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mn-lt"/>
              </a:rPr>
              <a:t>Key message</a:t>
            </a:r>
            <a:endParaRPr lang="en-GB" dirty="0">
              <a:latin typeface="+mn-lt"/>
            </a:endParaRPr>
          </a:p>
        </p:txBody>
      </p:sp>
      <p:sp>
        <p:nvSpPr>
          <p:cNvPr id="3" name="Content Placeholder 2"/>
          <p:cNvSpPr>
            <a:spLocks noGrp="1"/>
          </p:cNvSpPr>
          <p:nvPr>
            <p:ph idx="1"/>
          </p:nvPr>
        </p:nvSpPr>
        <p:spPr>
          <a:xfrm>
            <a:off x="216408" y="2204863"/>
            <a:ext cx="8028000" cy="2808313"/>
          </a:xfrm>
        </p:spPr>
        <p:txBody>
          <a:bodyPr>
            <a:noAutofit/>
          </a:bodyPr>
          <a:lstStyle/>
          <a:p>
            <a:pPr marL="457200" indent="-457200">
              <a:buFont typeface="Arial" pitchFamily="34" charset="0"/>
              <a:buChar char="•"/>
            </a:pPr>
            <a:r>
              <a:rPr lang="en-GB" sz="2000" dirty="0" smtClean="0">
                <a:latin typeface="+mn-lt"/>
              </a:rPr>
              <a:t>C</a:t>
            </a:r>
            <a:r>
              <a:rPr lang="en-GB" sz="2000" dirty="0" smtClean="0"/>
              <a:t>hanges </a:t>
            </a:r>
            <a:r>
              <a:rPr lang="en-GB" sz="2000" dirty="0"/>
              <a:t>to the schedule will make the overall </a:t>
            </a:r>
            <a:r>
              <a:rPr lang="en-GB" sz="2000" dirty="0" err="1"/>
              <a:t>MenC</a:t>
            </a:r>
            <a:r>
              <a:rPr lang="en-GB" sz="2000" dirty="0"/>
              <a:t> immunisation programme more effective and offer greater protection to adolescents and young adults</a:t>
            </a:r>
          </a:p>
          <a:p>
            <a:pPr>
              <a:buNone/>
            </a:pPr>
            <a:endParaRPr lang="en-GB" sz="2800" dirty="0">
              <a:latin typeface="+mn-lt"/>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31</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Acknowledgement</a:t>
            </a:r>
          </a:p>
        </p:txBody>
      </p:sp>
      <p:sp>
        <p:nvSpPr>
          <p:cNvPr id="3" name="Content Placeholder 2"/>
          <p:cNvSpPr>
            <a:spLocks noGrp="1"/>
          </p:cNvSpPr>
          <p:nvPr>
            <p:ph idx="1"/>
          </p:nvPr>
        </p:nvSpPr>
        <p:spPr/>
        <p:txBody>
          <a:bodyPr/>
          <a:lstStyle/>
          <a:p>
            <a:pPr marL="0" lvl="2" indent="0">
              <a:spcBef>
                <a:spcPct val="20000"/>
              </a:spcBef>
              <a:spcAft>
                <a:spcPct val="30000"/>
              </a:spcAft>
              <a:buNone/>
            </a:pPr>
            <a:r>
              <a:rPr lang="en-GB" sz="2000" kern="0" dirty="0" smtClean="0">
                <a:latin typeface="+mn-lt"/>
              </a:rPr>
              <a:t>This resource was </a:t>
            </a:r>
            <a:r>
              <a:rPr lang="en-GB" sz="2000" kern="0" dirty="0">
                <a:latin typeface="+mn-lt"/>
              </a:rPr>
              <a:t>developed </a:t>
            </a:r>
            <a:r>
              <a:rPr lang="en-GB" sz="2000" kern="0" dirty="0" smtClean="0">
                <a:latin typeface="+mn-lt"/>
              </a:rPr>
              <a:t>by the Vaccine </a:t>
            </a:r>
            <a:r>
              <a:rPr lang="en-GB" sz="2000" kern="0" dirty="0">
                <a:latin typeface="+mn-lt"/>
              </a:rPr>
              <a:t>Preventable Disease Programme, Public Health </a:t>
            </a:r>
            <a:r>
              <a:rPr lang="en-GB" sz="2000" kern="0" dirty="0" smtClean="0">
                <a:latin typeface="+mn-lt"/>
              </a:rPr>
              <a:t>Wales. Their </a:t>
            </a:r>
            <a:r>
              <a:rPr lang="en-GB" sz="2000" kern="0" dirty="0">
                <a:latin typeface="+mn-lt"/>
              </a:rPr>
              <a:t>permission to adapt it for use in England is gratefully </a:t>
            </a:r>
            <a:r>
              <a:rPr lang="en-GB" sz="2000" kern="0" dirty="0" smtClean="0">
                <a:latin typeface="+mn-lt"/>
              </a:rPr>
              <a:t>acknowledged. </a:t>
            </a:r>
          </a:p>
          <a:p>
            <a:pPr marL="0" lvl="2" indent="0">
              <a:spcBef>
                <a:spcPct val="20000"/>
              </a:spcBef>
              <a:spcAft>
                <a:spcPct val="30000"/>
              </a:spcAft>
              <a:buNone/>
            </a:pPr>
            <a:endParaRPr lang="en-GB" sz="2000" kern="0" dirty="0">
              <a:latin typeface="+mn-lt"/>
            </a:endParaRPr>
          </a:p>
          <a:p>
            <a:pPr marL="0" lvl="2" indent="0">
              <a:spcBef>
                <a:spcPct val="20000"/>
              </a:spcBef>
              <a:spcAft>
                <a:spcPct val="30000"/>
              </a:spcAft>
              <a:buNone/>
            </a:pPr>
            <a:r>
              <a:rPr lang="en-GB" sz="2000" kern="0" dirty="0" smtClean="0">
                <a:latin typeface="+mn-lt"/>
              </a:rPr>
              <a:t>This resource has been adapted for use in England by</a:t>
            </a:r>
          </a:p>
          <a:p>
            <a:pPr marL="0" lvl="2" indent="0" algn="ctr">
              <a:spcBef>
                <a:spcPct val="20000"/>
              </a:spcBef>
              <a:spcAft>
                <a:spcPct val="30000"/>
              </a:spcAft>
              <a:buNone/>
            </a:pPr>
            <a:r>
              <a:rPr lang="en-GB" sz="2000" kern="0" dirty="0" smtClean="0">
                <a:latin typeface="+mn-lt"/>
              </a:rPr>
              <a:t>Public Health England</a:t>
            </a:r>
          </a:p>
          <a:p>
            <a:pPr marL="0" lvl="2" indent="0" algn="ctr">
              <a:spcBef>
                <a:spcPct val="20000"/>
              </a:spcBef>
              <a:spcAft>
                <a:spcPct val="30000"/>
              </a:spcAft>
              <a:buNone/>
            </a:pPr>
            <a:r>
              <a:rPr lang="en-GB" sz="2000" kern="0" dirty="0" smtClean="0">
                <a:latin typeface="+mn-lt"/>
              </a:rPr>
              <a:t>Immunisation, Hepatitis and Blood Safety Department</a:t>
            </a:r>
          </a:p>
          <a:p>
            <a:pPr marL="0" lvl="2" indent="0" algn="ctr">
              <a:spcBef>
                <a:spcPct val="20000"/>
              </a:spcBef>
              <a:spcAft>
                <a:spcPct val="30000"/>
              </a:spcAft>
              <a:buNone/>
            </a:pPr>
            <a:r>
              <a:rPr lang="en-GB" sz="2000" kern="0" dirty="0" smtClean="0">
                <a:latin typeface="+mn-lt"/>
              </a:rPr>
              <a:t>PHE-Colindale</a:t>
            </a:r>
          </a:p>
          <a:p>
            <a:pPr marL="0" lvl="2" indent="0">
              <a:spcBef>
                <a:spcPct val="20000"/>
              </a:spcBef>
              <a:spcAft>
                <a:spcPct val="30000"/>
              </a:spcAft>
              <a:buNone/>
            </a:pPr>
            <a:endParaRPr lang="en-GB" sz="2000" kern="0" dirty="0" smtClean="0">
              <a:latin typeface="+mn-lt"/>
            </a:endParaRPr>
          </a:p>
          <a:p>
            <a:pPr lvl="0">
              <a:spcBef>
                <a:spcPct val="20000"/>
              </a:spcBef>
              <a:spcAft>
                <a:spcPct val="30000"/>
              </a:spcAft>
            </a:pPr>
            <a:endParaRPr lang="en-GB" kern="0" dirty="0">
              <a:latin typeface="+mn-lt"/>
              <a:cs typeface="+mn-cs"/>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32</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extLst>
      <p:ext uri="{BB962C8B-B14F-4D97-AF65-F5344CB8AC3E}">
        <p14:creationId xmlns:p14="http://schemas.microsoft.com/office/powerpoint/2010/main" val="3337049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Learning </a:t>
            </a:r>
            <a:r>
              <a:rPr lang="en-GB" dirty="0" smtClean="0">
                <a:latin typeface="+mn-lt"/>
              </a:rPr>
              <a:t>outcomes</a:t>
            </a:r>
            <a:endParaRPr lang="en-GB" dirty="0">
              <a:latin typeface="+mn-lt"/>
            </a:endParaRPr>
          </a:p>
        </p:txBody>
      </p:sp>
      <p:sp>
        <p:nvSpPr>
          <p:cNvPr id="3" name="Content Placeholder 2"/>
          <p:cNvSpPr>
            <a:spLocks noGrp="1"/>
          </p:cNvSpPr>
          <p:nvPr>
            <p:ph idx="1"/>
          </p:nvPr>
        </p:nvSpPr>
        <p:spPr>
          <a:xfrm>
            <a:off x="251520" y="2088001"/>
            <a:ext cx="8568952" cy="3285216"/>
          </a:xfrm>
        </p:spPr>
        <p:txBody>
          <a:bodyPr>
            <a:normAutofit/>
          </a:bodyPr>
          <a:lstStyle/>
          <a:p>
            <a:pPr>
              <a:buFont typeface="Arial" pitchFamily="34" charset="0"/>
              <a:buChar char="•"/>
            </a:pPr>
            <a:r>
              <a:rPr lang="en-GB" sz="2000" dirty="0" smtClean="0">
                <a:latin typeface="+mn-lt"/>
              </a:rPr>
              <a:t>Describe the aetiology and epidemiology of Meningococcal serogroup C disease</a:t>
            </a:r>
          </a:p>
          <a:p>
            <a:pPr lvl="0">
              <a:buFont typeface="Arial" pitchFamily="34" charset="0"/>
              <a:buChar char="•"/>
            </a:pPr>
            <a:r>
              <a:rPr lang="en-GB" sz="2000" dirty="0" smtClean="0">
                <a:latin typeface="+mn-lt"/>
              </a:rPr>
              <a:t>Understand the HCP’s role in implementing the changes to the MenC vaccination schedule</a:t>
            </a:r>
          </a:p>
          <a:p>
            <a:pPr lvl="0">
              <a:buFont typeface="Arial" pitchFamily="34" charset="0"/>
              <a:buChar char="•"/>
            </a:pPr>
            <a:r>
              <a:rPr lang="en-GB" sz="2000" dirty="0" smtClean="0">
                <a:latin typeface="+mn-lt"/>
              </a:rPr>
              <a:t>Be able to advise and reassure parents and young people of the changes in </a:t>
            </a:r>
            <a:r>
              <a:rPr lang="en-GB" sz="2000" dirty="0">
                <a:latin typeface="+mn-lt"/>
              </a:rPr>
              <a:t>the </a:t>
            </a:r>
            <a:r>
              <a:rPr lang="en-GB" sz="2000" dirty="0" smtClean="0">
                <a:latin typeface="+mn-lt"/>
              </a:rPr>
              <a:t>MenC vaccination schedule by providing </a:t>
            </a:r>
            <a:r>
              <a:rPr lang="en-GB" sz="2000" dirty="0">
                <a:latin typeface="+mn-lt"/>
              </a:rPr>
              <a:t>evidence based </a:t>
            </a:r>
            <a:r>
              <a:rPr lang="en-GB" sz="2000" dirty="0" smtClean="0">
                <a:latin typeface="+mn-lt"/>
              </a:rPr>
              <a:t>information </a:t>
            </a:r>
            <a:endParaRPr lang="en-GB" sz="2000" dirty="0">
              <a:latin typeface="+mn-lt"/>
            </a:endParaRPr>
          </a:p>
          <a:p>
            <a:pPr lvl="0">
              <a:buFont typeface="Arial" pitchFamily="34" charset="0"/>
              <a:buChar char="•"/>
            </a:pPr>
            <a:r>
              <a:rPr lang="en-GB" sz="2000" dirty="0" smtClean="0">
                <a:latin typeface="+mn-lt"/>
              </a:rPr>
              <a:t>Be </a:t>
            </a:r>
            <a:r>
              <a:rPr lang="en-GB" sz="2000" dirty="0">
                <a:latin typeface="+mn-lt"/>
              </a:rPr>
              <a:t>aware of </a:t>
            </a:r>
            <a:r>
              <a:rPr lang="en-GB" sz="2000" dirty="0" smtClean="0">
                <a:latin typeface="+mn-lt"/>
              </a:rPr>
              <a:t>useful resources</a:t>
            </a:r>
            <a:endParaRPr lang="en-GB" sz="2000" dirty="0">
              <a:latin typeface="+mn-lt"/>
            </a:endParaRPr>
          </a:p>
          <a:p>
            <a:endParaRPr lang="en-GB" dirty="0">
              <a:latin typeface="Verdana" pitchFamily="34" charset="0"/>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4</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Contents</a:t>
            </a:r>
          </a:p>
        </p:txBody>
      </p:sp>
      <p:sp>
        <p:nvSpPr>
          <p:cNvPr id="3" name="Content Placeholder 2"/>
          <p:cNvSpPr>
            <a:spLocks noGrp="1"/>
          </p:cNvSpPr>
          <p:nvPr>
            <p:ph idx="1"/>
          </p:nvPr>
        </p:nvSpPr>
        <p:spPr/>
        <p:txBody>
          <a:bodyPr>
            <a:normAutofit/>
          </a:bodyPr>
          <a:lstStyle/>
          <a:p>
            <a:pPr lvl="0">
              <a:buFont typeface="Arial" pitchFamily="34" charset="0"/>
              <a:buChar char="•"/>
            </a:pPr>
            <a:r>
              <a:rPr lang="en-GB" sz="2000" dirty="0">
                <a:latin typeface="+mn-lt"/>
              </a:rPr>
              <a:t>What is </a:t>
            </a:r>
            <a:r>
              <a:rPr lang="en-GB" sz="2000" dirty="0" smtClean="0">
                <a:latin typeface="+mn-lt"/>
              </a:rPr>
              <a:t>Meningococcal serogroup C disease?</a:t>
            </a:r>
          </a:p>
          <a:p>
            <a:pPr lvl="0">
              <a:buFont typeface="Arial" pitchFamily="34" charset="0"/>
              <a:buChar char="•"/>
            </a:pPr>
            <a:r>
              <a:rPr lang="en-GB" sz="2000" dirty="0" smtClean="0">
                <a:latin typeface="+mn-lt"/>
              </a:rPr>
              <a:t>What, why and when are the changes happening? </a:t>
            </a:r>
            <a:endParaRPr lang="en-GB" sz="2000" dirty="0">
              <a:latin typeface="+mn-lt"/>
            </a:endParaRPr>
          </a:p>
          <a:p>
            <a:pPr lvl="0">
              <a:buFont typeface="Arial" pitchFamily="34" charset="0"/>
              <a:buChar char="•"/>
            </a:pPr>
            <a:r>
              <a:rPr lang="en-GB" sz="2000" dirty="0" smtClean="0">
                <a:latin typeface="+mn-lt"/>
              </a:rPr>
              <a:t>Which vaccines are recommended?</a:t>
            </a:r>
            <a:endParaRPr lang="en-GB" sz="2000" dirty="0">
              <a:latin typeface="+mn-lt"/>
            </a:endParaRPr>
          </a:p>
          <a:p>
            <a:pPr lvl="0">
              <a:buFont typeface="Arial" pitchFamily="34" charset="0"/>
              <a:buChar char="•"/>
            </a:pPr>
            <a:r>
              <a:rPr lang="en-GB" sz="2000" dirty="0">
                <a:latin typeface="+mn-lt"/>
              </a:rPr>
              <a:t>The role of the </a:t>
            </a:r>
            <a:r>
              <a:rPr lang="en-GB" sz="2000" dirty="0" smtClean="0">
                <a:latin typeface="+mn-lt"/>
              </a:rPr>
              <a:t>health care practitioner (HCP)</a:t>
            </a:r>
            <a:endParaRPr lang="en-GB" sz="2000" dirty="0">
              <a:latin typeface="+mn-lt"/>
            </a:endParaRPr>
          </a:p>
          <a:p>
            <a:pPr lvl="0">
              <a:buFont typeface="Arial" pitchFamily="34" charset="0"/>
              <a:buChar char="•"/>
            </a:pPr>
            <a:r>
              <a:rPr lang="en-GB" sz="2000" dirty="0">
                <a:latin typeface="+mn-lt"/>
              </a:rPr>
              <a:t>Resources</a:t>
            </a:r>
          </a:p>
          <a:p>
            <a:pPr>
              <a:buNone/>
            </a:pP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5</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496944" cy="1080120"/>
          </a:xfrm>
        </p:spPr>
        <p:txBody>
          <a:bodyPr>
            <a:normAutofit fontScale="90000"/>
          </a:bodyPr>
          <a:lstStyle/>
          <a:p>
            <a:r>
              <a:rPr lang="en-GB" dirty="0"/>
              <a:t>What is meningococcal </a:t>
            </a:r>
            <a:r>
              <a:rPr lang="en-GB" dirty="0" err="1"/>
              <a:t>serogroup</a:t>
            </a:r>
            <a:r>
              <a:rPr lang="en-GB" dirty="0"/>
              <a:t> C disease?</a:t>
            </a:r>
          </a:p>
        </p:txBody>
      </p:sp>
      <p:sp>
        <p:nvSpPr>
          <p:cNvPr id="3" name="Content Placeholder 2"/>
          <p:cNvSpPr>
            <a:spLocks noGrp="1"/>
          </p:cNvSpPr>
          <p:nvPr>
            <p:ph idx="1"/>
          </p:nvPr>
        </p:nvSpPr>
        <p:spPr/>
        <p:txBody>
          <a:bodyPr/>
          <a:lstStyle/>
          <a:p>
            <a:pPr marL="285750" indent="-285750">
              <a:buFont typeface="Arial" pitchFamily="34" charset="0"/>
              <a:buChar char="•"/>
            </a:pPr>
            <a:r>
              <a:rPr lang="en-GB" dirty="0"/>
              <a:t>Meningococcal disease occurs as a result of an invasive bacterial infection caused by </a:t>
            </a:r>
            <a:r>
              <a:rPr lang="en-GB" i="1" dirty="0"/>
              <a:t>Neisseria </a:t>
            </a:r>
            <a:r>
              <a:rPr lang="en-GB" i="1" dirty="0" err="1"/>
              <a:t>meningitidis</a:t>
            </a:r>
            <a:endParaRPr lang="en-GB" i="1" dirty="0"/>
          </a:p>
          <a:p>
            <a:pPr marL="285750" indent="-285750">
              <a:buFont typeface="Arial" pitchFamily="34" charset="0"/>
              <a:buChar char="•"/>
            </a:pPr>
            <a:r>
              <a:rPr lang="en-GB" dirty="0"/>
              <a:t>Transmission is by aerosol, droplets or direct contact and usually requires frequent or prolonged close contact</a:t>
            </a:r>
          </a:p>
          <a:p>
            <a:pPr marL="285750" indent="-285750">
              <a:buFont typeface="Arial" pitchFamily="34" charset="0"/>
              <a:buChar char="•"/>
            </a:pPr>
            <a:r>
              <a:rPr lang="en-GB" dirty="0"/>
              <a:t>Incubation period  2 -7 </a:t>
            </a:r>
            <a:r>
              <a:rPr lang="en-GB" dirty="0" smtClean="0"/>
              <a:t>days</a:t>
            </a:r>
          </a:p>
          <a:p>
            <a:pPr marL="285750" indent="-285750">
              <a:buFont typeface="Arial" pitchFamily="34" charset="0"/>
              <a:buChar char="•"/>
            </a:pPr>
            <a:r>
              <a:rPr lang="en-GB" dirty="0" smtClean="0"/>
              <a:t>Meningococcal </a:t>
            </a:r>
            <a:r>
              <a:rPr lang="en-GB" dirty="0"/>
              <a:t>infection most commonly presents as either meningitis or septicaemia, or a combination of </a:t>
            </a:r>
            <a:r>
              <a:rPr lang="en-GB" dirty="0" smtClean="0"/>
              <a:t>both</a:t>
            </a:r>
          </a:p>
          <a:p>
            <a:pPr marL="285750" indent="-285750">
              <a:buFont typeface="Arial" pitchFamily="34" charset="0"/>
              <a:buChar char="•"/>
            </a:pPr>
            <a:r>
              <a:rPr lang="en-GB" dirty="0" smtClean="0"/>
              <a:t>Meningococcal </a:t>
            </a:r>
            <a:r>
              <a:rPr lang="en-GB" dirty="0"/>
              <a:t>C is one of 13 </a:t>
            </a:r>
            <a:r>
              <a:rPr lang="en-GB" dirty="0" err="1"/>
              <a:t>serogroups</a:t>
            </a:r>
            <a:r>
              <a:rPr lang="en-GB" dirty="0"/>
              <a:t> of </a:t>
            </a:r>
            <a:r>
              <a:rPr lang="en-GB" i="1" dirty="0"/>
              <a:t>Neisseria </a:t>
            </a:r>
            <a:r>
              <a:rPr lang="en-GB" i="1" dirty="0" err="1"/>
              <a:t>meningitidis</a:t>
            </a:r>
            <a:r>
              <a:rPr lang="en-GB" i="1" dirty="0"/>
              <a:t> </a:t>
            </a:r>
            <a:endParaRPr lang="en-GB" i="1" dirty="0" smtClean="0"/>
          </a:p>
          <a:p>
            <a:pPr marL="285750" indent="-285750">
              <a:buFont typeface="Arial" pitchFamily="34" charset="0"/>
              <a:buChar char="•"/>
            </a:pPr>
            <a:r>
              <a:rPr lang="en-GB" dirty="0" smtClean="0"/>
              <a:t>In </a:t>
            </a:r>
            <a:r>
              <a:rPr lang="en-GB" dirty="0"/>
              <a:t>the UK </a:t>
            </a:r>
            <a:r>
              <a:rPr lang="en-GB" dirty="0" err="1"/>
              <a:t>serogroups</a:t>
            </a:r>
            <a:r>
              <a:rPr lang="en-GB" dirty="0"/>
              <a:t> B&amp;Y are currently the most common, less common </a:t>
            </a:r>
            <a:r>
              <a:rPr lang="en-GB" dirty="0" err="1"/>
              <a:t>serogroups</a:t>
            </a:r>
            <a:r>
              <a:rPr lang="en-GB" dirty="0"/>
              <a:t> include C&amp;W</a:t>
            </a:r>
            <a:r>
              <a:rPr lang="en-GB" sz="1400" dirty="0">
                <a:latin typeface="Verdana" pitchFamily="34" charset="0"/>
              </a:rPr>
              <a:t> </a:t>
            </a:r>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6</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extLst>
      <p:ext uri="{BB962C8B-B14F-4D97-AF65-F5344CB8AC3E}">
        <p14:creationId xmlns:p14="http://schemas.microsoft.com/office/powerpoint/2010/main" val="2334657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ln>
            <a:miter lim="800000"/>
            <a:headEnd/>
            <a:tailEnd/>
          </a:ln>
        </p:spPr>
        <p:txBody>
          <a:bodyPr vert="horz" wrap="square" lIns="85725" tIns="42863" rIns="85725" bIns="42863" numCol="1" anchor="t" anchorCtr="0" compatLnSpc="1">
            <a:prstTxWarp prst="textNoShape">
              <a:avLst/>
            </a:prstTxWarp>
            <a:normAutofit fontScale="90000"/>
          </a:bodyPr>
          <a:lstStyle/>
          <a:p>
            <a:pPr eaLnBrk="1" hangingPunct="1"/>
            <a:r>
              <a:rPr lang="en-GB" sz="4000" dirty="0" smtClean="0">
                <a:solidFill>
                  <a:schemeClr val="tx2"/>
                </a:solidFill>
                <a:latin typeface="Verdana" pitchFamily="34" charset="0"/>
              </a:rPr>
              <a:t>Clinical presentation of Meningococcal infection</a:t>
            </a:r>
            <a:r>
              <a:rPr lang="en-GB" dirty="0" smtClean="0">
                <a:solidFill>
                  <a:schemeClr val="tx2"/>
                </a:solidFill>
              </a:rPr>
              <a:t/>
            </a:r>
            <a:br>
              <a:rPr lang="en-GB" dirty="0" smtClean="0">
                <a:solidFill>
                  <a:schemeClr val="tx2"/>
                </a:solidFill>
              </a:rPr>
            </a:br>
            <a:endParaRPr lang="en-GB" dirty="0" smtClean="0">
              <a:solidFill>
                <a:schemeClr val="tx2"/>
              </a:solidFill>
            </a:endParaRPr>
          </a:p>
        </p:txBody>
      </p:sp>
      <p:sp>
        <p:nvSpPr>
          <p:cNvPr id="18455" name="TextBox 29"/>
          <p:cNvSpPr txBox="1">
            <a:spLocks noChangeArrowheads="1"/>
          </p:cNvSpPr>
          <p:nvPr/>
        </p:nvSpPr>
        <p:spPr bwMode="auto">
          <a:xfrm>
            <a:off x="4572001" y="5304235"/>
            <a:ext cx="3951387" cy="640561"/>
          </a:xfrm>
          <a:prstGeom prst="rect">
            <a:avLst/>
          </a:prstGeom>
          <a:noFill/>
          <a:ln w="9525">
            <a:noFill/>
            <a:miter lim="800000"/>
            <a:headEnd/>
            <a:tailEnd/>
          </a:ln>
        </p:spPr>
        <p:txBody>
          <a:bodyPr lIns="85725" tIns="42863" rIns="85725" bIns="42863">
            <a:spAutoFit/>
          </a:bodyPr>
          <a:lstStyle/>
          <a:p>
            <a:pPr algn="ctr" fontAlgn="auto">
              <a:spcBef>
                <a:spcPts val="0"/>
              </a:spcBef>
              <a:spcAft>
                <a:spcPts val="0"/>
              </a:spcAft>
            </a:pPr>
            <a:r>
              <a:rPr lang="en-GB" sz="1800">
                <a:solidFill>
                  <a:prstClr val="white"/>
                </a:solidFill>
                <a:latin typeface="Verdana"/>
                <a:ea typeface="+mn-ea"/>
                <a:cs typeface="+mn-cs"/>
              </a:rPr>
              <a:t>Neck stiffness &amp; muscle pain</a:t>
            </a:r>
          </a:p>
          <a:p>
            <a:pPr fontAlgn="auto">
              <a:spcBef>
                <a:spcPts val="0"/>
              </a:spcBef>
              <a:spcAft>
                <a:spcPts val="0"/>
              </a:spcAft>
            </a:pPr>
            <a:endParaRPr lang="en-GB" sz="1800">
              <a:solidFill>
                <a:prstClr val="black"/>
              </a:solidFill>
              <a:latin typeface="Verdana"/>
              <a:ea typeface="+mn-ea"/>
              <a:cs typeface="+mn-cs"/>
            </a:endParaRPr>
          </a:p>
        </p:txBody>
      </p:sp>
      <p:graphicFrame>
        <p:nvGraphicFramePr>
          <p:cNvPr id="32" name="Table 31"/>
          <p:cNvGraphicFramePr>
            <a:graphicFrameLocks noGrp="1"/>
          </p:cNvGraphicFramePr>
          <p:nvPr>
            <p:extLst>
              <p:ext uri="{D42A27DB-BD31-4B8C-83A1-F6EECF244321}">
                <p14:modId xmlns:p14="http://schemas.microsoft.com/office/powerpoint/2010/main" val="168612885"/>
              </p:ext>
            </p:extLst>
          </p:nvPr>
        </p:nvGraphicFramePr>
        <p:xfrm>
          <a:off x="251520" y="1340768"/>
          <a:ext cx="8676456" cy="4622597"/>
        </p:xfrm>
        <a:graphic>
          <a:graphicData uri="http://schemas.openxmlformats.org/drawingml/2006/table">
            <a:tbl>
              <a:tblPr firstRow="1" bandRow="1">
                <a:tableStyleId>{5C22544A-7EE6-4342-B048-85BDC9FD1C3A}</a:tableStyleId>
              </a:tblPr>
              <a:tblGrid>
                <a:gridCol w="4338228"/>
                <a:gridCol w="4338228"/>
              </a:tblGrid>
              <a:tr h="501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Babies and toddlers</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Children and young adults</a:t>
                      </a:r>
                    </a:p>
                    <a:p>
                      <a:endParaRPr lang="en-GB" dirty="0"/>
                    </a:p>
                  </a:txBody>
                  <a:tcPr/>
                </a:tc>
              </a:tr>
              <a:tr h="472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Fever with poor peripheral perfusion</a:t>
                      </a:r>
                      <a:endParaRPr lang="en-GB" sz="1600" dirty="0"/>
                    </a:p>
                  </a:txBody>
                  <a:tcPr/>
                </a:tc>
                <a:tc>
                  <a:txBody>
                    <a:bodyPr/>
                    <a:lstStyle/>
                    <a:p>
                      <a:pPr algn="l"/>
                      <a:r>
                        <a:rPr lang="en-GB" sz="1600" dirty="0" smtClean="0"/>
                        <a:t>Fever with poor peripheral perfusion</a:t>
                      </a:r>
                      <a:endParaRPr lang="en-GB" sz="1600" dirty="0"/>
                    </a:p>
                  </a:txBody>
                  <a:tcPr/>
                </a:tc>
              </a:tr>
              <a:tr h="472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Poor feeding, refusing food or vomiting </a:t>
                      </a:r>
                    </a:p>
                  </a:txBody>
                  <a:tcPr/>
                </a:tc>
                <a:tc>
                  <a:txBody>
                    <a:bodyPr/>
                    <a:lstStyle/>
                    <a:p>
                      <a:pPr algn="l"/>
                      <a:r>
                        <a:rPr lang="en-GB" sz="1600" dirty="0" smtClean="0"/>
                        <a:t>Vomiting</a:t>
                      </a:r>
                      <a:endParaRPr lang="en-GB" sz="1600" dirty="0"/>
                    </a:p>
                  </a:txBody>
                  <a:tcPr/>
                </a:tc>
              </a:tr>
              <a:tr h="569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Tense, bulging </a:t>
                      </a:r>
                      <a:r>
                        <a:rPr lang="en-GB" sz="1600" dirty="0" err="1" smtClean="0"/>
                        <a:t>fontanelle</a:t>
                      </a:r>
                      <a:r>
                        <a:rPr lang="en-GB" sz="1600" baseline="0" dirty="0" smtClean="0"/>
                        <a:t> and </a:t>
                      </a:r>
                      <a:r>
                        <a:rPr lang="en-GB" sz="1600" dirty="0" smtClean="0"/>
                        <a:t>photophobia</a:t>
                      </a:r>
                    </a:p>
                  </a:txBody>
                  <a:tcPr/>
                </a:tc>
                <a:tc>
                  <a:txBody>
                    <a:bodyPr/>
                    <a:lstStyle/>
                    <a:p>
                      <a:pPr algn="l"/>
                      <a:r>
                        <a:rPr lang="en-GB" sz="1600" dirty="0" smtClean="0"/>
                        <a:t>Severe headache and photophobia </a:t>
                      </a:r>
                      <a:endParaRPr lang="en-GB" sz="1600" dirty="0"/>
                    </a:p>
                  </a:txBody>
                  <a:tcPr/>
                </a:tc>
              </a:tr>
              <a:tr h="569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Fretful, unusual cry, moaning or rapid breathing</a:t>
                      </a:r>
                    </a:p>
                  </a:txBody>
                  <a:tcPr/>
                </a:tc>
                <a:tc>
                  <a:txBody>
                    <a:bodyPr/>
                    <a:lstStyle/>
                    <a:p>
                      <a:pPr algn="l"/>
                      <a:r>
                        <a:rPr lang="en-GB" sz="1600" dirty="0" smtClean="0"/>
                        <a:t>Confusion</a:t>
                      </a:r>
                      <a:r>
                        <a:rPr lang="en-GB" sz="1600" baseline="0" dirty="0" smtClean="0"/>
                        <a:t> and irritability</a:t>
                      </a:r>
                      <a:endParaRPr lang="en-GB" sz="1600" dirty="0"/>
                    </a:p>
                  </a:txBody>
                  <a:tcPr/>
                </a:tc>
              </a:tr>
              <a:tr h="472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Neck stiffness</a:t>
                      </a:r>
                    </a:p>
                  </a:txBody>
                  <a:tcPr/>
                </a:tc>
                <a:tc>
                  <a:txBody>
                    <a:bodyPr/>
                    <a:lstStyle/>
                    <a:p>
                      <a:pPr algn="l"/>
                      <a:r>
                        <a:rPr lang="en-GB" sz="1600" dirty="0" smtClean="0"/>
                        <a:t>Neck stiffness and muscle pain</a:t>
                      </a:r>
                      <a:endParaRPr lang="en-GB" sz="1600" dirty="0"/>
                    </a:p>
                  </a:txBody>
                  <a:tcPr/>
                </a:tc>
              </a:tr>
              <a:tr h="569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Pale blotchy complexion &amp;/or non blanching rash</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Pale blotchy complexion &amp;/or non blanching rash </a:t>
                      </a:r>
                      <a:endParaRPr lang="en-GB" sz="1600" dirty="0"/>
                    </a:p>
                  </a:txBody>
                  <a:tcPr/>
                </a:tc>
              </a:tr>
              <a:tr h="472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Drowsy</a:t>
                      </a:r>
                      <a:r>
                        <a:rPr lang="en-GB" sz="1600" baseline="0" dirty="0" smtClean="0"/>
                        <a:t> </a:t>
                      </a:r>
                      <a:r>
                        <a:rPr lang="en-GB" sz="1600" dirty="0" smtClean="0"/>
                        <a:t>&amp; loss of consciousness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Drowsy</a:t>
                      </a:r>
                      <a:r>
                        <a:rPr lang="en-GB" sz="1600" baseline="0" dirty="0" smtClean="0"/>
                        <a:t> </a:t>
                      </a:r>
                      <a:r>
                        <a:rPr lang="en-GB" sz="1600" dirty="0" smtClean="0"/>
                        <a:t>&amp; loss of consciousness </a:t>
                      </a:r>
                    </a:p>
                  </a:txBody>
                  <a:tcPr/>
                </a:tc>
              </a:tr>
              <a:tr h="366338">
                <a:tc gridSpan="2">
                  <a:txBody>
                    <a:bodyPr/>
                    <a:lstStyle/>
                    <a:p>
                      <a:pPr algn="ctr" eaLnBrk="1" hangingPunct="1">
                        <a:buFont typeface="Arial" charset="0"/>
                        <a:buNone/>
                      </a:pPr>
                      <a:r>
                        <a:rPr lang="en-GB" sz="1600" b="1" dirty="0" smtClean="0"/>
                        <a:t>Symptoms can appear in any order, some may not appear at all.</a:t>
                      </a:r>
                      <a:endParaRPr lang="en-GB" sz="1600" dirty="0"/>
                    </a:p>
                  </a:txBody>
                  <a:tcPr/>
                </a:tc>
                <a:tc hMerge="1">
                  <a:txBody>
                    <a:bodyPr/>
                    <a:lstStyle/>
                    <a:p>
                      <a:endParaRPr lang="en-GB" sz="1600" dirty="0"/>
                    </a:p>
                  </a:txBody>
                  <a:tcPr/>
                </a:tc>
              </a:tr>
            </a:tbl>
          </a:graphicData>
        </a:graphic>
      </p:graphicFrame>
      <p:sp>
        <p:nvSpPr>
          <p:cNvPr id="6" name="Slide Number Placeholder 5"/>
          <p:cNvSpPr>
            <a:spLocks noGrp="1"/>
          </p:cNvSpPr>
          <p:nvPr>
            <p:ph type="sldNum" sz="quarter" idx="10"/>
          </p:nvPr>
        </p:nvSpPr>
        <p:spPr/>
        <p:txBody>
          <a:bodyPr/>
          <a:lstStyle/>
          <a:p>
            <a:pPr>
              <a:defRPr/>
            </a:pPr>
            <a:r>
              <a:rPr lang="en-US" smtClean="0"/>
              <a:t>  </a:t>
            </a:r>
            <a:fld id="{2565FA6D-D4C8-4C4C-AC4B-3269734D34D8}" type="slidenum">
              <a:rPr lang="en-US" smtClean="0"/>
              <a:pPr>
                <a:defRPr/>
              </a:pPr>
              <a:t>7</a:t>
            </a:fld>
            <a:endParaRPr lang="en-US" dirty="0"/>
          </a:p>
        </p:txBody>
      </p:sp>
      <p:sp>
        <p:nvSpPr>
          <p:cNvPr id="8"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395536" y="1293602"/>
            <a:ext cx="4950104" cy="670396"/>
          </a:xfrm>
          <a:noFill/>
          <a:ln>
            <a:miter lim="800000"/>
            <a:headEnd/>
            <a:tailEnd/>
          </a:ln>
        </p:spPr>
        <p:txBody>
          <a:bodyPr vert="horz" wrap="square" lIns="85725" tIns="42863" rIns="85725" bIns="42863" numCol="1" anchor="t" anchorCtr="0" compatLnSpc="1">
            <a:prstTxWarp prst="textNoShape">
              <a:avLst/>
            </a:prstTxWarp>
            <a:noAutofit/>
          </a:bodyPr>
          <a:lstStyle/>
          <a:p>
            <a:pPr algn="l" eaLnBrk="1" hangingPunct="1"/>
            <a:r>
              <a:rPr lang="en-GB" sz="3200" dirty="0" smtClean="0">
                <a:latin typeface="+mn-lt"/>
                <a:ea typeface="Verdana" pitchFamily="34" charset="0"/>
                <a:cs typeface="Verdana" pitchFamily="34" charset="0"/>
              </a:rPr>
              <a:t>The meningococcal rash</a:t>
            </a:r>
          </a:p>
        </p:txBody>
      </p:sp>
      <p:sp>
        <p:nvSpPr>
          <p:cNvPr id="19459" name="Content Placeholder 2"/>
          <p:cNvSpPr>
            <a:spLocks noGrp="1"/>
          </p:cNvSpPr>
          <p:nvPr>
            <p:ph idx="1"/>
          </p:nvPr>
        </p:nvSpPr>
        <p:spPr>
          <a:xfrm>
            <a:off x="4860032" y="1368001"/>
            <a:ext cx="3719018" cy="4788000"/>
          </a:xfrm>
        </p:spPr>
        <p:txBody>
          <a:bodyPr>
            <a:normAutofit/>
          </a:bodyPr>
          <a:lstStyle/>
          <a:p>
            <a:pPr eaLnBrk="1" hangingPunct="1">
              <a:buFont typeface="Arial" charset="0"/>
              <a:buNone/>
            </a:pPr>
            <a:endParaRPr lang="en-GB" sz="1900" dirty="0"/>
          </a:p>
          <a:p>
            <a:pPr eaLnBrk="1" hangingPunct="1">
              <a:buFont typeface="Arial" charset="0"/>
              <a:buNone/>
            </a:pPr>
            <a:r>
              <a:rPr lang="en-GB" sz="1900" dirty="0"/>
              <a:t>		</a:t>
            </a:r>
            <a:endParaRPr lang="en-GB" sz="1000" dirty="0"/>
          </a:p>
        </p:txBody>
      </p:sp>
      <p:sp>
        <p:nvSpPr>
          <p:cNvPr id="10" name="Content Placeholder 2"/>
          <p:cNvSpPr>
            <a:spLocks noGrp="1"/>
          </p:cNvSpPr>
          <p:nvPr>
            <p:ph type="body" sz="half" idx="2"/>
          </p:nvPr>
        </p:nvSpPr>
        <p:spPr>
          <a:xfrm>
            <a:off x="539552" y="1916832"/>
            <a:ext cx="4392488" cy="4104456"/>
          </a:xfrm>
        </p:spPr>
        <p:txBody>
          <a:bodyPr>
            <a:noAutofit/>
          </a:bodyPr>
          <a:lstStyle/>
          <a:p>
            <a:pPr marL="342900" indent="-342900">
              <a:buFont typeface="Arial" pitchFamily="34" charset="0"/>
              <a:buChar char="•"/>
            </a:pPr>
            <a:r>
              <a:rPr lang="en-GB" sz="2000" dirty="0" smtClean="0">
                <a:latin typeface="+mn-lt"/>
              </a:rPr>
              <a:t>The rash starts as a cluster of pinprick blood spots under the skin, spreading to form bruises.  It can appear anywhere on the body</a:t>
            </a:r>
          </a:p>
          <a:p>
            <a:pPr marL="342900" indent="-342900">
              <a:buFont typeface="Arial" pitchFamily="34" charset="0"/>
              <a:buChar char="•"/>
            </a:pPr>
            <a:r>
              <a:rPr lang="en-GB" sz="2000" dirty="0" smtClean="0">
                <a:latin typeface="+mn-lt"/>
              </a:rPr>
              <a:t>It can be distinguished from other rashes by the fact that it does not fade when pressed under the bottom of a glass (THE TUMBLER TEST)</a:t>
            </a:r>
          </a:p>
          <a:p>
            <a:pPr marL="342900" indent="-342900">
              <a:buFont typeface="Arial" pitchFamily="34" charset="0"/>
              <a:buChar char="•"/>
            </a:pPr>
            <a:r>
              <a:rPr lang="en-GB" sz="2000" dirty="0" smtClean="0">
                <a:latin typeface="+mn-lt"/>
              </a:rPr>
              <a:t>A febrile illness and rash that does not fade under pressure is a sign of meningococcal septicaemia</a:t>
            </a:r>
            <a:endParaRPr lang="en-GB" sz="2000" dirty="0">
              <a:latin typeface="+mn-lt"/>
            </a:endParaRPr>
          </a:p>
        </p:txBody>
      </p:sp>
      <p:sp>
        <p:nvSpPr>
          <p:cNvPr id="7" name="Slide Number Placeholder 6"/>
          <p:cNvSpPr>
            <a:spLocks noGrp="1"/>
          </p:cNvSpPr>
          <p:nvPr>
            <p:ph type="sldNum" sz="quarter" idx="10"/>
          </p:nvPr>
        </p:nvSpPr>
        <p:spPr/>
        <p:txBody>
          <a:bodyPr/>
          <a:lstStyle/>
          <a:p>
            <a:pPr>
              <a:defRPr/>
            </a:pPr>
            <a:r>
              <a:rPr lang="en-US" smtClean="0"/>
              <a:t>  </a:t>
            </a:r>
            <a:fld id="{2565FA6D-D4C8-4C4C-AC4B-3269734D34D8}" type="slidenum">
              <a:rPr lang="en-US" smtClean="0"/>
              <a:pPr>
                <a:defRPr/>
              </a:pPr>
              <a:t>8</a:t>
            </a:fld>
            <a:endParaRPr lang="en-US" dirty="0"/>
          </a:p>
        </p:txBody>
      </p:sp>
      <p:pic>
        <p:nvPicPr>
          <p:cNvPr id="19461" name="Picture 2" descr="Glass Test"/>
          <p:cNvPicPr>
            <a:picLocks noChangeAspect="1" noChangeArrowheads="1"/>
          </p:cNvPicPr>
          <p:nvPr/>
        </p:nvPicPr>
        <p:blipFill>
          <a:blip r:embed="rId3" cstate="print"/>
          <a:srcRect/>
          <a:stretch>
            <a:fillRect/>
          </a:stretch>
        </p:blipFill>
        <p:spPr bwMode="auto">
          <a:xfrm>
            <a:off x="5364088" y="1764120"/>
            <a:ext cx="3534445" cy="3321063"/>
          </a:xfrm>
          <a:prstGeom prst="rect">
            <a:avLst/>
          </a:prstGeom>
          <a:noFill/>
          <a:ln w="9525">
            <a:noFill/>
            <a:miter lim="800000"/>
            <a:headEnd/>
            <a:tailEnd/>
          </a:ln>
        </p:spPr>
      </p:pic>
      <p:sp>
        <p:nvSpPr>
          <p:cNvPr id="6" name="Rectangle 5"/>
          <p:cNvSpPr/>
          <p:nvPr/>
        </p:nvSpPr>
        <p:spPr>
          <a:xfrm>
            <a:off x="5220072" y="5437673"/>
            <a:ext cx="3923928" cy="1015663"/>
          </a:xfrm>
          <a:prstGeom prst="rect">
            <a:avLst/>
          </a:prstGeom>
        </p:spPr>
        <p:txBody>
          <a:bodyPr wrap="square">
            <a:spAutoFit/>
          </a:bodyPr>
          <a:lstStyle/>
          <a:p>
            <a:pPr fontAlgn="auto">
              <a:spcBef>
                <a:spcPts val="0"/>
              </a:spcBef>
              <a:spcAft>
                <a:spcPts val="0"/>
              </a:spcAft>
            </a:pPr>
            <a:r>
              <a:rPr lang="en-GB" sz="1400" dirty="0" smtClean="0">
                <a:solidFill>
                  <a:prstClr val="black"/>
                </a:solidFill>
                <a:latin typeface="+mn-lt"/>
                <a:ea typeface="Verdana" pitchFamily="34" charset="0"/>
                <a:cs typeface="Verdana" pitchFamily="34" charset="0"/>
              </a:rPr>
              <a:t>The ‘tumbler’ test picture courtesy of </a:t>
            </a:r>
            <a:r>
              <a:rPr lang="en-GB" sz="1400" i="1" dirty="0" smtClean="0">
                <a:solidFill>
                  <a:prstClr val="black"/>
                </a:solidFill>
                <a:latin typeface="+mn-lt"/>
                <a:ea typeface="Verdana" pitchFamily="34" charset="0"/>
                <a:cs typeface="Verdana" pitchFamily="34" charset="0"/>
              </a:rPr>
              <a:t>Meningitis Research Foundation</a:t>
            </a:r>
          </a:p>
          <a:p>
            <a:pPr fontAlgn="auto">
              <a:spcBef>
                <a:spcPts val="0"/>
              </a:spcBef>
              <a:spcAft>
                <a:spcPts val="0"/>
              </a:spcAft>
            </a:pPr>
            <a:r>
              <a:rPr lang="en-GB" sz="1400" dirty="0" smtClean="0">
                <a:solidFill>
                  <a:prstClr val="black"/>
                </a:solidFill>
                <a:latin typeface="+mn-lt"/>
                <a:ea typeface="+mn-ea"/>
                <a:cs typeface="+mn-cs"/>
                <a:hlinkClick r:id="rId4"/>
              </a:rPr>
              <a:t>http://www.meningitis.org/symptoms</a:t>
            </a:r>
            <a:endParaRPr lang="en-GB" sz="1400" dirty="0" smtClean="0">
              <a:solidFill>
                <a:prstClr val="black"/>
              </a:solidFill>
              <a:latin typeface="+mn-lt"/>
              <a:ea typeface="+mn-ea"/>
              <a:cs typeface="+mn-cs"/>
            </a:endParaRPr>
          </a:p>
          <a:p>
            <a:pPr fontAlgn="auto">
              <a:spcBef>
                <a:spcPts val="0"/>
              </a:spcBef>
              <a:spcAft>
                <a:spcPts val="0"/>
              </a:spcAft>
            </a:pPr>
            <a:endParaRPr lang="en-GB" sz="1800" i="1" dirty="0">
              <a:solidFill>
                <a:prstClr val="black"/>
              </a:solidFill>
              <a:latin typeface="Verdana" pitchFamily="34" charset="0"/>
              <a:ea typeface="Verdana" pitchFamily="34" charset="0"/>
              <a:cs typeface="Verdana" pitchFamily="34" charset="0"/>
            </a:endParaRPr>
          </a:p>
        </p:txBody>
      </p:sp>
      <p:sp>
        <p:nvSpPr>
          <p:cNvPr id="9"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8000" y="1368000"/>
            <a:ext cx="8262472" cy="648072"/>
          </a:xfrm>
        </p:spPr>
        <p:txBody>
          <a:bodyPr>
            <a:noAutofit/>
          </a:bodyPr>
          <a:lstStyle/>
          <a:p>
            <a:r>
              <a:rPr lang="en-GB" sz="3200" dirty="0" smtClean="0">
                <a:latin typeface="+mn-lt"/>
              </a:rPr>
              <a:t>Potential complications of </a:t>
            </a:r>
            <a:r>
              <a:rPr lang="en-GB" sz="3200" dirty="0"/>
              <a:t>m</a:t>
            </a:r>
            <a:r>
              <a:rPr lang="en-GB" sz="3200" dirty="0" smtClean="0"/>
              <a:t>eningococcal disease </a:t>
            </a:r>
            <a:endParaRPr lang="en-GB" sz="3200" dirty="0">
              <a:latin typeface="+mn-lt"/>
            </a:endParaRPr>
          </a:p>
        </p:txBody>
      </p:sp>
      <p:sp>
        <p:nvSpPr>
          <p:cNvPr id="3" name="Content Placeholder 2"/>
          <p:cNvSpPr>
            <a:spLocks noGrp="1"/>
          </p:cNvSpPr>
          <p:nvPr>
            <p:ph idx="1"/>
          </p:nvPr>
        </p:nvSpPr>
        <p:spPr>
          <a:xfrm>
            <a:off x="611560" y="2060848"/>
            <a:ext cx="8250952" cy="3168352"/>
          </a:xfrm>
        </p:spPr>
        <p:txBody>
          <a:bodyPr>
            <a:noAutofit/>
          </a:bodyPr>
          <a:lstStyle/>
          <a:p>
            <a:pPr>
              <a:buFont typeface="Arial" pitchFamily="34" charset="0"/>
              <a:buChar char="•"/>
            </a:pPr>
            <a:r>
              <a:rPr lang="en-GB" sz="2000" dirty="0" smtClean="0">
                <a:latin typeface="+mn-lt"/>
              </a:rPr>
              <a:t>Overall mortality in the UK has reduced from 10% in 2005/6 to 5% in 2010/11  </a:t>
            </a:r>
          </a:p>
          <a:p>
            <a:pPr>
              <a:buFont typeface="Arial" pitchFamily="34" charset="0"/>
              <a:buChar char="•"/>
            </a:pPr>
            <a:r>
              <a:rPr lang="en-GB" sz="2000" dirty="0" smtClean="0">
                <a:latin typeface="+mn-lt"/>
              </a:rPr>
              <a:t>Mortality higher in cases with septicaemia than those with meningitis alone</a:t>
            </a:r>
            <a:endParaRPr lang="en-GB" sz="2000" baseline="30000" dirty="0" smtClean="0">
              <a:latin typeface="+mn-lt"/>
            </a:endParaRPr>
          </a:p>
          <a:p>
            <a:pPr>
              <a:buFont typeface="Arial" pitchFamily="34" charset="0"/>
              <a:buChar char="•"/>
            </a:pPr>
            <a:r>
              <a:rPr lang="en-GB" sz="2000" dirty="0" smtClean="0">
                <a:latin typeface="+mn-lt"/>
              </a:rPr>
              <a:t>Most common long term effects: </a:t>
            </a:r>
          </a:p>
          <a:p>
            <a:pPr lvl="1"/>
            <a:r>
              <a:rPr lang="en-GB" sz="2000" dirty="0" smtClean="0">
                <a:latin typeface="+mn-lt"/>
              </a:rPr>
              <a:t>	-Skin scarring              - Seizures</a:t>
            </a:r>
          </a:p>
          <a:p>
            <a:pPr lvl="1"/>
            <a:r>
              <a:rPr lang="en-GB" sz="2000" dirty="0" smtClean="0">
                <a:latin typeface="+mn-lt"/>
              </a:rPr>
              <a:t>	-Limb amputation        - Brain Damage</a:t>
            </a:r>
          </a:p>
          <a:p>
            <a:pPr lvl="1"/>
            <a:r>
              <a:rPr lang="en-GB" sz="2000" dirty="0" smtClean="0">
                <a:latin typeface="+mn-lt"/>
              </a:rPr>
              <a:t>	-Hearing loss</a:t>
            </a:r>
          </a:p>
        </p:txBody>
      </p:sp>
      <p:sp>
        <p:nvSpPr>
          <p:cNvPr id="5" name="Slide Number Placeholder 4"/>
          <p:cNvSpPr>
            <a:spLocks noGrp="1"/>
          </p:cNvSpPr>
          <p:nvPr>
            <p:ph type="sldNum" sz="quarter" idx="10"/>
          </p:nvPr>
        </p:nvSpPr>
        <p:spPr/>
        <p:txBody>
          <a:bodyPr/>
          <a:lstStyle/>
          <a:p>
            <a:pPr>
              <a:defRPr/>
            </a:pPr>
            <a:r>
              <a:rPr lang="en-US" smtClean="0"/>
              <a:t>  </a:t>
            </a:r>
            <a:fld id="{2565FA6D-D4C8-4C4C-AC4B-3269734D34D8}" type="slidenum">
              <a:rPr lang="en-US" smtClean="0"/>
              <a:pPr>
                <a:defRPr/>
              </a:pPr>
              <a:t>9</a:t>
            </a:fld>
            <a:endParaRPr lang="en-US" dirty="0"/>
          </a:p>
        </p:txBody>
      </p:sp>
      <p:sp>
        <p:nvSpPr>
          <p:cNvPr id="7"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HE slide set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9B7DA3EDF68E46B214450A9560BB7B" ma:contentTypeVersion="1" ma:contentTypeDescription="Create a new document." ma:contentTypeScope="" ma:versionID="83d1c2a1ddf9e07316c1b437bf002d6f">
  <xsd:schema xmlns:xsd="http://www.w3.org/2001/XMLSchema" xmlns:xs="http://www.w3.org/2001/XMLSchema" xmlns:p="http://schemas.microsoft.com/office/2006/metadata/properties" xmlns:ns1="http://schemas.microsoft.com/sharepoint/v3" targetNamespace="http://schemas.microsoft.com/office/2006/metadata/properties" ma:root="true" ma:fieldsID="fa06d6fac6d8f3ef9a355fe6c8a09ea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DFDD8E7-726F-44C3-BC3D-722FD2E6E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6D636D-BC41-4847-83CD-2813070288E4}">
  <ds:schemaRefs>
    <ds:schemaRef ds:uri="http://schemas.microsoft.com/sharepoint/v3/contenttype/forms"/>
  </ds:schemaRefs>
</ds:datastoreItem>
</file>

<file path=customXml/itemProps3.xml><?xml version="1.0" encoding="utf-8"?>
<ds:datastoreItem xmlns:ds="http://schemas.openxmlformats.org/officeDocument/2006/customXml" ds:itemID="{BC0D9BE5-3AAE-42F0-9001-6361ECF7CF3B}">
  <ds:schemaRefs>
    <ds:schemaRef ds:uri="http://www.w3.org/XML/1998/namespace"/>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schemas.microsoft.com/sharepoint/v3"/>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PHE</Template>
  <TotalTime>2745</TotalTime>
  <Words>6258</Words>
  <Application>Microsoft Office PowerPoint</Application>
  <PresentationFormat>On-screen Show (4:3)</PresentationFormat>
  <Paragraphs>501</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PHE slide set theme</vt:lpstr>
      <vt:lpstr>Changes to the Meningococcal serogroup C conjugate (MenC) vaccine schedule 2014- first time university entrants aged 17 to under 25 years  An update for healthcare practitioners  </vt:lpstr>
      <vt:lpstr>Key message</vt:lpstr>
      <vt:lpstr>Aims of resource</vt:lpstr>
      <vt:lpstr>Learning outcomes</vt:lpstr>
      <vt:lpstr>Contents</vt:lpstr>
      <vt:lpstr>What is meningococcal serogroup C disease?</vt:lpstr>
      <vt:lpstr>Clinical presentation of Meningococcal infection </vt:lpstr>
      <vt:lpstr>The meningococcal rash</vt:lpstr>
      <vt:lpstr>Potential complications of meningococcal disease </vt:lpstr>
      <vt:lpstr>Background to MenC vaccination programme</vt:lpstr>
      <vt:lpstr>Impact of MenC vaccination programme </vt:lpstr>
      <vt:lpstr>Reduction in capsular group C carriage following introduction of meningococcal serogroup C conjugate vaccines </vt:lpstr>
      <vt:lpstr>PowerPoint Presentation</vt:lpstr>
      <vt:lpstr>Risk factors</vt:lpstr>
      <vt:lpstr>What are the changes to the UK schedule for MenC vaccination? </vt:lpstr>
      <vt:lpstr>Revised MenC vaccination schedule </vt:lpstr>
      <vt:lpstr>Why is there a change to the MenC vaccination schedule?</vt:lpstr>
      <vt:lpstr>When will the change to the infant schedule be implemented?</vt:lpstr>
      <vt:lpstr>When will the change to the adolescent schedule be implemented?</vt:lpstr>
      <vt:lpstr>When will the change be implemented for fresher students?</vt:lpstr>
      <vt:lpstr>Cont’d…</vt:lpstr>
      <vt:lpstr>Which vaccines are recommended?</vt:lpstr>
      <vt:lpstr>Vaccine products</vt:lpstr>
      <vt:lpstr>Different schedules for MenC vaccines</vt:lpstr>
      <vt:lpstr>Contraindications and precautions</vt:lpstr>
      <vt:lpstr>Adverse events </vt:lpstr>
      <vt:lpstr>Reporting adverse events</vt:lpstr>
      <vt:lpstr>Supplies</vt:lpstr>
      <vt:lpstr>Monitoring uptake</vt:lpstr>
      <vt:lpstr>Resources</vt:lpstr>
      <vt:lpstr>Key message</vt:lpstr>
      <vt:lpstr>Acknowledgement</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the MenC vaccine schedule 2014</dc:title>
  <dc:creator>Matthew Olley</dc:creator>
  <cp:lastModifiedBy>Jason Theodorou</cp:lastModifiedBy>
  <cp:revision>274</cp:revision>
  <cp:lastPrinted>2013-04-22T15:06:19Z</cp:lastPrinted>
  <dcterms:created xsi:type="dcterms:W3CDTF">2013-04-12T11:06:12Z</dcterms:created>
  <dcterms:modified xsi:type="dcterms:W3CDTF">2018-08-29T15:10:35Z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0x0101007F9B7DA3EDF68E46B214450A9560BB7B</vt:lpwstr>
  </property>
</Properties>
</file>