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9"/>
  </p:notesMasterIdLst>
  <p:handoutMasterIdLst>
    <p:handoutMasterId r:id="rId50"/>
  </p:handoutMasterIdLst>
  <p:sldIdLst>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99"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 id="1" name="STANDING, Keith" initials="SK" lastIdx="1" clrIdx="1">
    <p:extLst>
      <p:ext uri="{19B8F6BF-5375-455C-9EA6-DF929625EA0E}">
        <p15:presenceInfo xmlns:p15="http://schemas.microsoft.com/office/powerpoint/2012/main" userId="S-1-5-21-1993962763-1659004503-1801674531-96409" providerId="AD"/>
      </p:ext>
    </p:extLst>
  </p:cmAuthor>
  <p:cmAuthor id="2" name="SHAW, Katherine" initials="SK" lastIdx="2" clrIdx="2">
    <p:extLst>
      <p:ext uri="{19B8F6BF-5375-455C-9EA6-DF929625EA0E}">
        <p15:presenceInfo xmlns:p15="http://schemas.microsoft.com/office/powerpoint/2012/main" userId="S-1-5-21-1993962763-1659004503-1801674531-964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8" d="100"/>
          <a:sy n="118" d="100"/>
        </p:scale>
        <p:origin x="1347" y="63"/>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notesTextViewPr>
    <p:cViewPr>
      <p:scale>
        <a:sx n="1" d="1"/>
        <a:sy n="1" d="1"/>
      </p:scale>
      <p:origin x="0" y="0"/>
    </p:cViewPr>
  </p:notesTextViewPr>
  <p:sorterViewPr>
    <p:cViewPr>
      <p:scale>
        <a:sx n="76" d="100"/>
        <a:sy n="76" d="100"/>
      </p:scale>
      <p:origin x="0" y="-4686"/>
    </p:cViewPr>
  </p:sorterViewPr>
  <p:notesViewPr>
    <p:cSldViewPr showGuides="1">
      <p:cViewPr varScale="1">
        <p:scale>
          <a:sx n="66" d="100"/>
          <a:sy n="66" d="100"/>
        </p:scale>
        <p:origin x="-1146" y="-114"/>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commentAuthors" Target="commentAuthors.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440"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17/08/2018</a:t>
            </a:fld>
            <a:endParaRPr lang="en-GB" dirty="0"/>
          </a:p>
        </p:txBody>
      </p:sp>
      <p:sp>
        <p:nvSpPr>
          <p:cNvPr id="4" name="Footer Placeholder 3"/>
          <p:cNvSpPr>
            <a:spLocks noGrp="1"/>
          </p:cNvSpPr>
          <p:nvPr>
            <p:ph type="ftr" sz="quarter" idx="2"/>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dirty="0"/>
          </a:p>
        </p:txBody>
      </p:sp>
      <p:sp>
        <p:nvSpPr>
          <p:cNvPr id="5" name="Slide Number Placeholder 4"/>
          <p:cNvSpPr>
            <a:spLocks noGrp="1"/>
          </p:cNvSpPr>
          <p:nvPr>
            <p:ph type="sldNum" sz="quarter" idx="3"/>
          </p:nvPr>
        </p:nvSpPr>
        <p:spPr>
          <a:xfrm>
            <a:off x="6261124" y="9445170"/>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
        <p:nvSpPr>
          <p:cNvPr id="7" name="Header Placeholder 6"/>
          <p:cNvSpPr>
            <a:spLocks noGrp="1"/>
          </p:cNvSpPr>
          <p:nvPr>
            <p:ph type="hdr" sz="quarter"/>
          </p:nvPr>
        </p:nvSpPr>
        <p:spPr>
          <a:xfrm>
            <a:off x="1544900" y="195220"/>
            <a:ext cx="4716224" cy="548161"/>
          </a:xfrm>
          <a:prstGeom prst="rect">
            <a:avLst/>
          </a:prstGeom>
        </p:spPr>
        <p:txBody>
          <a:bodyPr vert="horz" lIns="91440" tIns="45720" rIns="91440" bIns="45720" rtlCol="0"/>
          <a:lstStyle>
            <a:lvl1pPr algn="l">
              <a:defRPr sz="1200"/>
            </a:lvl1pPr>
          </a:lstStyle>
          <a:p>
            <a:endParaRPr lang="en-GB" dirty="0"/>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200" y="195220"/>
            <a:ext cx="857495" cy="55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30213" y="273050"/>
            <a:ext cx="5873750" cy="44053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7405" y="4723449"/>
            <a:ext cx="5359346" cy="4474845"/>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Date Placeholder 2"/>
          <p:cNvSpPr>
            <a:spLocks noGrp="1"/>
          </p:cNvSpPr>
          <p:nvPr>
            <p:ph type="dt" sz="quarter" idx="1"/>
          </p:nvPr>
        </p:nvSpPr>
        <p:spPr>
          <a:xfrm>
            <a:off x="-20440"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17/08/2018</a:t>
            </a:fld>
            <a:endParaRPr lang="en-GB" dirty="0"/>
          </a:p>
        </p:txBody>
      </p:sp>
      <p:sp>
        <p:nvSpPr>
          <p:cNvPr id="9" name="Footer Placeholder 3"/>
          <p:cNvSpPr>
            <a:spLocks noGrp="1"/>
          </p:cNvSpPr>
          <p:nvPr>
            <p:ph type="ftr" sz="quarter" idx="4"/>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dirty="0"/>
          </a:p>
        </p:txBody>
      </p:sp>
      <p:sp>
        <p:nvSpPr>
          <p:cNvPr id="10" name="Slide Number Placeholder 4"/>
          <p:cNvSpPr>
            <a:spLocks noGrp="1"/>
          </p:cNvSpPr>
          <p:nvPr>
            <p:ph type="sldNum" sz="quarter" idx="5"/>
          </p:nvPr>
        </p:nvSpPr>
        <p:spPr>
          <a:xfrm>
            <a:off x="6261124" y="9445170"/>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a:t>
            </a:fld>
            <a:endParaRPr lang="en-GB" dirty="0"/>
          </a:p>
        </p:txBody>
      </p:sp>
    </p:spTree>
    <p:extLst>
      <p:ext uri="{BB962C8B-B14F-4D97-AF65-F5344CB8AC3E}">
        <p14:creationId xmlns:p14="http://schemas.microsoft.com/office/powerpoint/2010/main" val="3835789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10</a:t>
            </a:fld>
            <a:endParaRPr lang="en-GB" dirty="0"/>
          </a:p>
        </p:txBody>
      </p:sp>
    </p:spTree>
    <p:extLst>
      <p:ext uri="{BB962C8B-B14F-4D97-AF65-F5344CB8AC3E}">
        <p14:creationId xmlns:p14="http://schemas.microsoft.com/office/powerpoint/2010/main" val="1669632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11</a:t>
            </a:fld>
            <a:endParaRPr lang="en-GB" dirty="0"/>
          </a:p>
        </p:txBody>
      </p:sp>
    </p:spTree>
    <p:extLst>
      <p:ext uri="{BB962C8B-B14F-4D97-AF65-F5344CB8AC3E}">
        <p14:creationId xmlns:p14="http://schemas.microsoft.com/office/powerpoint/2010/main" val="1811761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12</a:t>
            </a:fld>
            <a:endParaRPr lang="en-GB" dirty="0"/>
          </a:p>
        </p:txBody>
      </p:sp>
    </p:spTree>
    <p:extLst>
      <p:ext uri="{BB962C8B-B14F-4D97-AF65-F5344CB8AC3E}">
        <p14:creationId xmlns:p14="http://schemas.microsoft.com/office/powerpoint/2010/main" val="860072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13</a:t>
            </a:fld>
            <a:endParaRPr lang="en-GB" dirty="0"/>
          </a:p>
        </p:txBody>
      </p:sp>
    </p:spTree>
    <p:extLst>
      <p:ext uri="{BB962C8B-B14F-4D97-AF65-F5344CB8AC3E}">
        <p14:creationId xmlns:p14="http://schemas.microsoft.com/office/powerpoint/2010/main" val="37214379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14</a:t>
            </a:fld>
            <a:endParaRPr lang="en-GB" dirty="0"/>
          </a:p>
        </p:txBody>
      </p:sp>
    </p:spTree>
    <p:extLst>
      <p:ext uri="{BB962C8B-B14F-4D97-AF65-F5344CB8AC3E}">
        <p14:creationId xmlns:p14="http://schemas.microsoft.com/office/powerpoint/2010/main" val="209233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15</a:t>
            </a:fld>
            <a:endParaRPr lang="en-GB" dirty="0"/>
          </a:p>
        </p:txBody>
      </p:sp>
    </p:spTree>
    <p:extLst>
      <p:ext uri="{BB962C8B-B14F-4D97-AF65-F5344CB8AC3E}">
        <p14:creationId xmlns:p14="http://schemas.microsoft.com/office/powerpoint/2010/main" val="9167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16</a:t>
            </a:fld>
            <a:endParaRPr lang="en-GB"/>
          </a:p>
        </p:txBody>
      </p:sp>
    </p:spTree>
    <p:extLst>
      <p:ext uri="{BB962C8B-B14F-4D97-AF65-F5344CB8AC3E}">
        <p14:creationId xmlns:p14="http://schemas.microsoft.com/office/powerpoint/2010/main" val="19762103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17</a:t>
            </a:fld>
            <a:endParaRPr lang="en-GB"/>
          </a:p>
        </p:txBody>
      </p:sp>
    </p:spTree>
    <p:extLst>
      <p:ext uri="{BB962C8B-B14F-4D97-AF65-F5344CB8AC3E}">
        <p14:creationId xmlns:p14="http://schemas.microsoft.com/office/powerpoint/2010/main" val="23332240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18</a:t>
            </a:fld>
            <a:endParaRPr lang="en-GB"/>
          </a:p>
        </p:txBody>
      </p:sp>
    </p:spTree>
    <p:extLst>
      <p:ext uri="{BB962C8B-B14F-4D97-AF65-F5344CB8AC3E}">
        <p14:creationId xmlns:p14="http://schemas.microsoft.com/office/powerpoint/2010/main" val="12610201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19</a:t>
            </a:fld>
            <a:endParaRPr lang="en-GB"/>
          </a:p>
        </p:txBody>
      </p:sp>
    </p:spTree>
    <p:extLst>
      <p:ext uri="{BB962C8B-B14F-4D97-AF65-F5344CB8AC3E}">
        <p14:creationId xmlns:p14="http://schemas.microsoft.com/office/powerpoint/2010/main" val="4134919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a:t>
            </a:fld>
            <a:endParaRPr lang="en-GB" dirty="0"/>
          </a:p>
        </p:txBody>
      </p:sp>
    </p:spTree>
    <p:extLst>
      <p:ext uri="{BB962C8B-B14F-4D97-AF65-F5344CB8AC3E}">
        <p14:creationId xmlns:p14="http://schemas.microsoft.com/office/powerpoint/2010/main" val="42489011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20</a:t>
            </a:fld>
            <a:endParaRPr lang="en-GB"/>
          </a:p>
        </p:txBody>
      </p:sp>
    </p:spTree>
    <p:extLst>
      <p:ext uri="{BB962C8B-B14F-4D97-AF65-F5344CB8AC3E}">
        <p14:creationId xmlns:p14="http://schemas.microsoft.com/office/powerpoint/2010/main" val="22587102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21</a:t>
            </a:fld>
            <a:endParaRPr lang="en-GB"/>
          </a:p>
        </p:txBody>
      </p:sp>
    </p:spTree>
    <p:extLst>
      <p:ext uri="{BB962C8B-B14F-4D97-AF65-F5344CB8AC3E}">
        <p14:creationId xmlns:p14="http://schemas.microsoft.com/office/powerpoint/2010/main" val="34498514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22</a:t>
            </a:fld>
            <a:endParaRPr lang="en-GB"/>
          </a:p>
        </p:txBody>
      </p:sp>
    </p:spTree>
    <p:extLst>
      <p:ext uri="{BB962C8B-B14F-4D97-AF65-F5344CB8AC3E}">
        <p14:creationId xmlns:p14="http://schemas.microsoft.com/office/powerpoint/2010/main" val="541864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23</a:t>
            </a:fld>
            <a:endParaRPr lang="en-GB"/>
          </a:p>
        </p:txBody>
      </p:sp>
    </p:spTree>
    <p:extLst>
      <p:ext uri="{BB962C8B-B14F-4D97-AF65-F5344CB8AC3E}">
        <p14:creationId xmlns:p14="http://schemas.microsoft.com/office/powerpoint/2010/main" val="21797140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24</a:t>
            </a:fld>
            <a:endParaRPr lang="en-GB"/>
          </a:p>
        </p:txBody>
      </p:sp>
    </p:spTree>
    <p:extLst>
      <p:ext uri="{BB962C8B-B14F-4D97-AF65-F5344CB8AC3E}">
        <p14:creationId xmlns:p14="http://schemas.microsoft.com/office/powerpoint/2010/main" val="35900566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25</a:t>
            </a:fld>
            <a:endParaRPr lang="en-GB"/>
          </a:p>
        </p:txBody>
      </p:sp>
    </p:spTree>
    <p:extLst>
      <p:ext uri="{BB962C8B-B14F-4D97-AF65-F5344CB8AC3E}">
        <p14:creationId xmlns:p14="http://schemas.microsoft.com/office/powerpoint/2010/main" val="12125496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26</a:t>
            </a:fld>
            <a:endParaRPr lang="en-GB"/>
          </a:p>
        </p:txBody>
      </p:sp>
    </p:spTree>
    <p:extLst>
      <p:ext uri="{BB962C8B-B14F-4D97-AF65-F5344CB8AC3E}">
        <p14:creationId xmlns:p14="http://schemas.microsoft.com/office/powerpoint/2010/main" val="8285502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27</a:t>
            </a:fld>
            <a:endParaRPr lang="en-GB"/>
          </a:p>
        </p:txBody>
      </p:sp>
    </p:spTree>
    <p:extLst>
      <p:ext uri="{BB962C8B-B14F-4D97-AF65-F5344CB8AC3E}">
        <p14:creationId xmlns:p14="http://schemas.microsoft.com/office/powerpoint/2010/main" val="22891067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28</a:t>
            </a:fld>
            <a:endParaRPr lang="en-GB" dirty="0"/>
          </a:p>
        </p:txBody>
      </p:sp>
    </p:spTree>
    <p:extLst>
      <p:ext uri="{BB962C8B-B14F-4D97-AF65-F5344CB8AC3E}">
        <p14:creationId xmlns:p14="http://schemas.microsoft.com/office/powerpoint/2010/main" val="1629364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29</a:t>
            </a:fld>
            <a:endParaRPr lang="en-GB" dirty="0"/>
          </a:p>
        </p:txBody>
      </p:sp>
    </p:spTree>
    <p:extLst>
      <p:ext uri="{BB962C8B-B14F-4D97-AF65-F5344CB8AC3E}">
        <p14:creationId xmlns:p14="http://schemas.microsoft.com/office/powerpoint/2010/main" val="1743968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a:t>
            </a:fld>
            <a:endParaRPr lang="en-GB" dirty="0"/>
          </a:p>
        </p:txBody>
      </p:sp>
    </p:spTree>
    <p:extLst>
      <p:ext uri="{BB962C8B-B14F-4D97-AF65-F5344CB8AC3E}">
        <p14:creationId xmlns:p14="http://schemas.microsoft.com/office/powerpoint/2010/main" val="31116019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30</a:t>
            </a:fld>
            <a:endParaRPr lang="en-GB" dirty="0"/>
          </a:p>
        </p:txBody>
      </p:sp>
    </p:spTree>
    <p:extLst>
      <p:ext uri="{BB962C8B-B14F-4D97-AF65-F5344CB8AC3E}">
        <p14:creationId xmlns:p14="http://schemas.microsoft.com/office/powerpoint/2010/main" val="157412529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31</a:t>
            </a:fld>
            <a:endParaRPr lang="en-GB"/>
          </a:p>
        </p:txBody>
      </p:sp>
    </p:spTree>
    <p:extLst>
      <p:ext uri="{BB962C8B-B14F-4D97-AF65-F5344CB8AC3E}">
        <p14:creationId xmlns:p14="http://schemas.microsoft.com/office/powerpoint/2010/main" val="12629061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33</a:t>
            </a:fld>
            <a:endParaRPr lang="en-GB"/>
          </a:p>
        </p:txBody>
      </p:sp>
    </p:spTree>
    <p:extLst>
      <p:ext uri="{BB962C8B-B14F-4D97-AF65-F5344CB8AC3E}">
        <p14:creationId xmlns:p14="http://schemas.microsoft.com/office/powerpoint/2010/main" val="10620308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35</a:t>
            </a:fld>
            <a:endParaRPr lang="en-GB"/>
          </a:p>
        </p:txBody>
      </p:sp>
    </p:spTree>
    <p:extLst>
      <p:ext uri="{BB962C8B-B14F-4D97-AF65-F5344CB8AC3E}">
        <p14:creationId xmlns:p14="http://schemas.microsoft.com/office/powerpoint/2010/main" val="302130283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3990" indent="-286150" eaLnBrk="0" hangingPunct="0">
              <a:defRPr>
                <a:solidFill>
                  <a:schemeClr val="tx1"/>
                </a:solidFill>
                <a:latin typeface="Arial" charset="0"/>
              </a:defRPr>
            </a:lvl2pPr>
            <a:lvl3pPr marL="1144600" indent="-228920" eaLnBrk="0" hangingPunct="0">
              <a:defRPr>
                <a:solidFill>
                  <a:schemeClr val="tx1"/>
                </a:solidFill>
                <a:latin typeface="Arial" charset="0"/>
              </a:defRPr>
            </a:lvl3pPr>
            <a:lvl4pPr marL="1602440" indent="-228920" eaLnBrk="0" hangingPunct="0">
              <a:defRPr>
                <a:solidFill>
                  <a:schemeClr val="tx1"/>
                </a:solidFill>
                <a:latin typeface="Arial" charset="0"/>
              </a:defRPr>
            </a:lvl4pPr>
            <a:lvl5pPr marL="2060280" indent="-228920" eaLnBrk="0" hangingPunct="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pPr eaLnBrk="1" hangingPunct="1"/>
            <a:fld id="{68A0D872-19C7-4F3A-BC9B-5733C9B14187}" type="slidenum">
              <a:rPr lang="en-GB" smtClean="0"/>
              <a:pPr eaLnBrk="1" hangingPunct="1"/>
              <a:t>36</a:t>
            </a:fld>
            <a:endParaRPr lang="en-GB" smtClean="0"/>
          </a:p>
        </p:txBody>
      </p:sp>
      <p:sp>
        <p:nvSpPr>
          <p:cNvPr id="60419" name="Rectangle 7"/>
          <p:cNvSpPr txBox="1">
            <a:spLocks noGrp="1" noChangeArrowheads="1"/>
          </p:cNvSpPr>
          <p:nvPr/>
        </p:nvSpPr>
        <p:spPr bwMode="auto">
          <a:xfrm>
            <a:off x="3826319" y="10272982"/>
            <a:ext cx="2927308" cy="541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nchor="b"/>
          <a:lstStyle>
            <a:lvl1pPr defTabSz="898525" eaLnBrk="0" hangingPunct="0">
              <a:defRPr>
                <a:solidFill>
                  <a:schemeClr val="tx1"/>
                </a:solidFill>
                <a:latin typeface="Arial" charset="0"/>
              </a:defRPr>
            </a:lvl1pPr>
            <a:lvl2pPr marL="742950" indent="-285750" defTabSz="898525" eaLnBrk="0" hangingPunct="0">
              <a:defRPr>
                <a:solidFill>
                  <a:schemeClr val="tx1"/>
                </a:solidFill>
                <a:latin typeface="Arial" charset="0"/>
              </a:defRPr>
            </a:lvl2pPr>
            <a:lvl3pPr marL="1143000" indent="-228600" defTabSz="898525" eaLnBrk="0" hangingPunct="0">
              <a:defRPr>
                <a:solidFill>
                  <a:schemeClr val="tx1"/>
                </a:solidFill>
                <a:latin typeface="Arial" charset="0"/>
              </a:defRPr>
            </a:lvl3pPr>
            <a:lvl4pPr marL="1600200" indent="-228600" defTabSz="898525" eaLnBrk="0" hangingPunct="0">
              <a:defRPr>
                <a:solidFill>
                  <a:schemeClr val="tx1"/>
                </a:solidFill>
                <a:latin typeface="Arial" charset="0"/>
              </a:defRPr>
            </a:lvl4pPr>
            <a:lvl5pPr marL="2057400" indent="-228600" defTabSz="898525" eaLnBrk="0" hangingPunct="0">
              <a:defRPr>
                <a:solidFill>
                  <a:schemeClr val="tx1"/>
                </a:solidFill>
                <a:latin typeface="Arial" charset="0"/>
              </a:defRPr>
            </a:lvl5pPr>
            <a:lvl6pPr marL="2514600" indent="-228600" defTabSz="898525" eaLnBrk="0" fontAlgn="base" hangingPunct="0">
              <a:spcBef>
                <a:spcPct val="0"/>
              </a:spcBef>
              <a:spcAft>
                <a:spcPct val="0"/>
              </a:spcAft>
              <a:defRPr>
                <a:solidFill>
                  <a:schemeClr val="tx1"/>
                </a:solidFill>
                <a:latin typeface="Arial" charset="0"/>
              </a:defRPr>
            </a:lvl6pPr>
            <a:lvl7pPr marL="2971800" indent="-228600" defTabSz="898525" eaLnBrk="0" fontAlgn="base" hangingPunct="0">
              <a:spcBef>
                <a:spcPct val="0"/>
              </a:spcBef>
              <a:spcAft>
                <a:spcPct val="0"/>
              </a:spcAft>
              <a:defRPr>
                <a:solidFill>
                  <a:schemeClr val="tx1"/>
                </a:solidFill>
                <a:latin typeface="Arial" charset="0"/>
              </a:defRPr>
            </a:lvl7pPr>
            <a:lvl8pPr marL="3429000" indent="-228600" defTabSz="898525" eaLnBrk="0" fontAlgn="base" hangingPunct="0">
              <a:spcBef>
                <a:spcPct val="0"/>
              </a:spcBef>
              <a:spcAft>
                <a:spcPct val="0"/>
              </a:spcAft>
              <a:defRPr>
                <a:solidFill>
                  <a:schemeClr val="tx1"/>
                </a:solidFill>
                <a:latin typeface="Arial" charset="0"/>
              </a:defRPr>
            </a:lvl8pPr>
            <a:lvl9pPr marL="3886200" indent="-228600" defTabSz="898525" eaLnBrk="0" fontAlgn="base" hangingPunct="0">
              <a:spcBef>
                <a:spcPct val="0"/>
              </a:spcBef>
              <a:spcAft>
                <a:spcPct val="0"/>
              </a:spcAft>
              <a:defRPr>
                <a:solidFill>
                  <a:schemeClr val="tx1"/>
                </a:solidFill>
                <a:latin typeface="Arial" charset="0"/>
              </a:defRPr>
            </a:lvl9pPr>
          </a:lstStyle>
          <a:p>
            <a:pPr algn="r" eaLnBrk="1" hangingPunct="1"/>
            <a:fld id="{253F7B7D-11A7-44BA-8C80-D6807B061D50}" type="slidenum">
              <a:rPr lang="en-GB" sz="1200">
                <a:ea typeface="Geneva" pitchFamily="-96" charset="-128"/>
              </a:rPr>
              <a:pPr algn="r" eaLnBrk="1" hangingPunct="1"/>
              <a:t>36</a:t>
            </a:fld>
            <a:endParaRPr lang="en-GB" sz="1200">
              <a:ea typeface="Geneva" pitchFamily="-96" charset="-128"/>
            </a:endParaRPr>
          </a:p>
        </p:txBody>
      </p:sp>
      <p:sp>
        <p:nvSpPr>
          <p:cNvPr id="60420" name="Rectangle 2"/>
          <p:cNvSpPr>
            <a:spLocks noGrp="1" noRot="1" noChangeAspect="1" noChangeArrowheads="1" noTextEdit="1"/>
          </p:cNvSpPr>
          <p:nvPr>
            <p:ph type="sldImg"/>
          </p:nvPr>
        </p:nvSpPr>
        <p:spPr bwMode="auto">
          <a:xfrm>
            <a:off x="430213" y="273050"/>
            <a:ext cx="5873750" cy="44053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29709888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3990" indent="-286150" eaLnBrk="0" hangingPunct="0">
              <a:defRPr>
                <a:solidFill>
                  <a:schemeClr val="tx1"/>
                </a:solidFill>
                <a:latin typeface="Arial" charset="0"/>
              </a:defRPr>
            </a:lvl2pPr>
            <a:lvl3pPr marL="1144600" indent="-228920" eaLnBrk="0" hangingPunct="0">
              <a:defRPr>
                <a:solidFill>
                  <a:schemeClr val="tx1"/>
                </a:solidFill>
                <a:latin typeface="Arial" charset="0"/>
              </a:defRPr>
            </a:lvl3pPr>
            <a:lvl4pPr marL="1602440" indent="-228920" eaLnBrk="0" hangingPunct="0">
              <a:defRPr>
                <a:solidFill>
                  <a:schemeClr val="tx1"/>
                </a:solidFill>
                <a:latin typeface="Arial" charset="0"/>
              </a:defRPr>
            </a:lvl4pPr>
            <a:lvl5pPr marL="2060280" indent="-228920" eaLnBrk="0" hangingPunct="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pPr eaLnBrk="1" hangingPunct="1"/>
            <a:fld id="{68A0D872-19C7-4F3A-BC9B-5733C9B14187}" type="slidenum">
              <a:rPr lang="en-GB" smtClean="0"/>
              <a:pPr eaLnBrk="1" hangingPunct="1"/>
              <a:t>37</a:t>
            </a:fld>
            <a:endParaRPr lang="en-GB" smtClean="0"/>
          </a:p>
        </p:txBody>
      </p:sp>
      <p:sp>
        <p:nvSpPr>
          <p:cNvPr id="60419" name="Rectangle 7"/>
          <p:cNvSpPr txBox="1">
            <a:spLocks noGrp="1" noChangeArrowheads="1"/>
          </p:cNvSpPr>
          <p:nvPr/>
        </p:nvSpPr>
        <p:spPr bwMode="auto">
          <a:xfrm>
            <a:off x="3826319" y="10272982"/>
            <a:ext cx="2927308" cy="541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nchor="b"/>
          <a:lstStyle>
            <a:lvl1pPr defTabSz="898525" eaLnBrk="0" hangingPunct="0">
              <a:defRPr>
                <a:solidFill>
                  <a:schemeClr val="tx1"/>
                </a:solidFill>
                <a:latin typeface="Arial" charset="0"/>
              </a:defRPr>
            </a:lvl1pPr>
            <a:lvl2pPr marL="742950" indent="-285750" defTabSz="898525" eaLnBrk="0" hangingPunct="0">
              <a:defRPr>
                <a:solidFill>
                  <a:schemeClr val="tx1"/>
                </a:solidFill>
                <a:latin typeface="Arial" charset="0"/>
              </a:defRPr>
            </a:lvl2pPr>
            <a:lvl3pPr marL="1143000" indent="-228600" defTabSz="898525" eaLnBrk="0" hangingPunct="0">
              <a:defRPr>
                <a:solidFill>
                  <a:schemeClr val="tx1"/>
                </a:solidFill>
                <a:latin typeface="Arial" charset="0"/>
              </a:defRPr>
            </a:lvl3pPr>
            <a:lvl4pPr marL="1600200" indent="-228600" defTabSz="898525" eaLnBrk="0" hangingPunct="0">
              <a:defRPr>
                <a:solidFill>
                  <a:schemeClr val="tx1"/>
                </a:solidFill>
                <a:latin typeface="Arial" charset="0"/>
              </a:defRPr>
            </a:lvl4pPr>
            <a:lvl5pPr marL="2057400" indent="-228600" defTabSz="898525" eaLnBrk="0" hangingPunct="0">
              <a:defRPr>
                <a:solidFill>
                  <a:schemeClr val="tx1"/>
                </a:solidFill>
                <a:latin typeface="Arial" charset="0"/>
              </a:defRPr>
            </a:lvl5pPr>
            <a:lvl6pPr marL="2514600" indent="-228600" defTabSz="898525" eaLnBrk="0" fontAlgn="base" hangingPunct="0">
              <a:spcBef>
                <a:spcPct val="0"/>
              </a:spcBef>
              <a:spcAft>
                <a:spcPct val="0"/>
              </a:spcAft>
              <a:defRPr>
                <a:solidFill>
                  <a:schemeClr val="tx1"/>
                </a:solidFill>
                <a:latin typeface="Arial" charset="0"/>
              </a:defRPr>
            </a:lvl6pPr>
            <a:lvl7pPr marL="2971800" indent="-228600" defTabSz="898525" eaLnBrk="0" fontAlgn="base" hangingPunct="0">
              <a:spcBef>
                <a:spcPct val="0"/>
              </a:spcBef>
              <a:spcAft>
                <a:spcPct val="0"/>
              </a:spcAft>
              <a:defRPr>
                <a:solidFill>
                  <a:schemeClr val="tx1"/>
                </a:solidFill>
                <a:latin typeface="Arial" charset="0"/>
              </a:defRPr>
            </a:lvl7pPr>
            <a:lvl8pPr marL="3429000" indent="-228600" defTabSz="898525" eaLnBrk="0" fontAlgn="base" hangingPunct="0">
              <a:spcBef>
                <a:spcPct val="0"/>
              </a:spcBef>
              <a:spcAft>
                <a:spcPct val="0"/>
              </a:spcAft>
              <a:defRPr>
                <a:solidFill>
                  <a:schemeClr val="tx1"/>
                </a:solidFill>
                <a:latin typeface="Arial" charset="0"/>
              </a:defRPr>
            </a:lvl8pPr>
            <a:lvl9pPr marL="3886200" indent="-228600" defTabSz="898525" eaLnBrk="0" fontAlgn="base" hangingPunct="0">
              <a:spcBef>
                <a:spcPct val="0"/>
              </a:spcBef>
              <a:spcAft>
                <a:spcPct val="0"/>
              </a:spcAft>
              <a:defRPr>
                <a:solidFill>
                  <a:schemeClr val="tx1"/>
                </a:solidFill>
                <a:latin typeface="Arial" charset="0"/>
              </a:defRPr>
            </a:lvl9pPr>
          </a:lstStyle>
          <a:p>
            <a:pPr algn="r" eaLnBrk="1" hangingPunct="1"/>
            <a:fld id="{253F7B7D-11A7-44BA-8C80-D6807B061D50}" type="slidenum">
              <a:rPr lang="en-GB" sz="1200">
                <a:ea typeface="Geneva" pitchFamily="-96" charset="-128"/>
              </a:rPr>
              <a:pPr algn="r" eaLnBrk="1" hangingPunct="1"/>
              <a:t>37</a:t>
            </a:fld>
            <a:endParaRPr lang="en-GB" sz="1200">
              <a:ea typeface="Geneva" pitchFamily="-96" charset="-128"/>
            </a:endParaRPr>
          </a:p>
        </p:txBody>
      </p:sp>
      <p:sp>
        <p:nvSpPr>
          <p:cNvPr id="60420" name="Rectangle 2"/>
          <p:cNvSpPr>
            <a:spLocks noGrp="1" noRot="1" noChangeAspect="1" noChangeArrowheads="1" noTextEdit="1"/>
          </p:cNvSpPr>
          <p:nvPr>
            <p:ph type="sldImg"/>
          </p:nvPr>
        </p:nvSpPr>
        <p:spPr bwMode="auto">
          <a:xfrm>
            <a:off x="430213" y="273050"/>
            <a:ext cx="5873750" cy="44053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9519318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3990" indent="-286150" eaLnBrk="0" hangingPunct="0">
              <a:defRPr>
                <a:solidFill>
                  <a:schemeClr val="tx1"/>
                </a:solidFill>
                <a:latin typeface="Arial" charset="0"/>
              </a:defRPr>
            </a:lvl2pPr>
            <a:lvl3pPr marL="1144600" indent="-228920" eaLnBrk="0" hangingPunct="0">
              <a:defRPr>
                <a:solidFill>
                  <a:schemeClr val="tx1"/>
                </a:solidFill>
                <a:latin typeface="Arial" charset="0"/>
              </a:defRPr>
            </a:lvl3pPr>
            <a:lvl4pPr marL="1602440" indent="-228920" eaLnBrk="0" hangingPunct="0">
              <a:defRPr>
                <a:solidFill>
                  <a:schemeClr val="tx1"/>
                </a:solidFill>
                <a:latin typeface="Arial" charset="0"/>
              </a:defRPr>
            </a:lvl4pPr>
            <a:lvl5pPr marL="2060280" indent="-228920" eaLnBrk="0" hangingPunct="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pPr eaLnBrk="1" hangingPunct="1"/>
            <a:fld id="{68A0D872-19C7-4F3A-BC9B-5733C9B14187}" type="slidenum">
              <a:rPr lang="en-GB" smtClean="0"/>
              <a:pPr eaLnBrk="1" hangingPunct="1"/>
              <a:t>38</a:t>
            </a:fld>
            <a:endParaRPr lang="en-GB" smtClean="0"/>
          </a:p>
        </p:txBody>
      </p:sp>
      <p:sp>
        <p:nvSpPr>
          <p:cNvPr id="60419" name="Rectangle 7"/>
          <p:cNvSpPr txBox="1">
            <a:spLocks noGrp="1" noChangeArrowheads="1"/>
          </p:cNvSpPr>
          <p:nvPr/>
        </p:nvSpPr>
        <p:spPr bwMode="auto">
          <a:xfrm>
            <a:off x="3826319" y="10272982"/>
            <a:ext cx="2927308" cy="541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nchor="b"/>
          <a:lstStyle>
            <a:lvl1pPr defTabSz="898525" eaLnBrk="0" hangingPunct="0">
              <a:defRPr>
                <a:solidFill>
                  <a:schemeClr val="tx1"/>
                </a:solidFill>
                <a:latin typeface="Arial" charset="0"/>
              </a:defRPr>
            </a:lvl1pPr>
            <a:lvl2pPr marL="742950" indent="-285750" defTabSz="898525" eaLnBrk="0" hangingPunct="0">
              <a:defRPr>
                <a:solidFill>
                  <a:schemeClr val="tx1"/>
                </a:solidFill>
                <a:latin typeface="Arial" charset="0"/>
              </a:defRPr>
            </a:lvl2pPr>
            <a:lvl3pPr marL="1143000" indent="-228600" defTabSz="898525" eaLnBrk="0" hangingPunct="0">
              <a:defRPr>
                <a:solidFill>
                  <a:schemeClr val="tx1"/>
                </a:solidFill>
                <a:latin typeface="Arial" charset="0"/>
              </a:defRPr>
            </a:lvl3pPr>
            <a:lvl4pPr marL="1600200" indent="-228600" defTabSz="898525" eaLnBrk="0" hangingPunct="0">
              <a:defRPr>
                <a:solidFill>
                  <a:schemeClr val="tx1"/>
                </a:solidFill>
                <a:latin typeface="Arial" charset="0"/>
              </a:defRPr>
            </a:lvl4pPr>
            <a:lvl5pPr marL="2057400" indent="-228600" defTabSz="898525" eaLnBrk="0" hangingPunct="0">
              <a:defRPr>
                <a:solidFill>
                  <a:schemeClr val="tx1"/>
                </a:solidFill>
                <a:latin typeface="Arial" charset="0"/>
              </a:defRPr>
            </a:lvl5pPr>
            <a:lvl6pPr marL="2514600" indent="-228600" defTabSz="898525" eaLnBrk="0" fontAlgn="base" hangingPunct="0">
              <a:spcBef>
                <a:spcPct val="0"/>
              </a:spcBef>
              <a:spcAft>
                <a:spcPct val="0"/>
              </a:spcAft>
              <a:defRPr>
                <a:solidFill>
                  <a:schemeClr val="tx1"/>
                </a:solidFill>
                <a:latin typeface="Arial" charset="0"/>
              </a:defRPr>
            </a:lvl6pPr>
            <a:lvl7pPr marL="2971800" indent="-228600" defTabSz="898525" eaLnBrk="0" fontAlgn="base" hangingPunct="0">
              <a:spcBef>
                <a:spcPct val="0"/>
              </a:spcBef>
              <a:spcAft>
                <a:spcPct val="0"/>
              </a:spcAft>
              <a:defRPr>
                <a:solidFill>
                  <a:schemeClr val="tx1"/>
                </a:solidFill>
                <a:latin typeface="Arial" charset="0"/>
              </a:defRPr>
            </a:lvl7pPr>
            <a:lvl8pPr marL="3429000" indent="-228600" defTabSz="898525" eaLnBrk="0" fontAlgn="base" hangingPunct="0">
              <a:spcBef>
                <a:spcPct val="0"/>
              </a:spcBef>
              <a:spcAft>
                <a:spcPct val="0"/>
              </a:spcAft>
              <a:defRPr>
                <a:solidFill>
                  <a:schemeClr val="tx1"/>
                </a:solidFill>
                <a:latin typeface="Arial" charset="0"/>
              </a:defRPr>
            </a:lvl8pPr>
            <a:lvl9pPr marL="3886200" indent="-228600" defTabSz="898525" eaLnBrk="0" fontAlgn="base" hangingPunct="0">
              <a:spcBef>
                <a:spcPct val="0"/>
              </a:spcBef>
              <a:spcAft>
                <a:spcPct val="0"/>
              </a:spcAft>
              <a:defRPr>
                <a:solidFill>
                  <a:schemeClr val="tx1"/>
                </a:solidFill>
                <a:latin typeface="Arial" charset="0"/>
              </a:defRPr>
            </a:lvl9pPr>
          </a:lstStyle>
          <a:p>
            <a:pPr algn="r" eaLnBrk="1" hangingPunct="1"/>
            <a:fld id="{253F7B7D-11A7-44BA-8C80-D6807B061D50}" type="slidenum">
              <a:rPr lang="en-GB" sz="1200">
                <a:ea typeface="Geneva" pitchFamily="-96" charset="-128"/>
              </a:rPr>
              <a:pPr algn="r" eaLnBrk="1" hangingPunct="1"/>
              <a:t>38</a:t>
            </a:fld>
            <a:endParaRPr lang="en-GB" sz="1200">
              <a:ea typeface="Geneva" pitchFamily="-96" charset="-128"/>
            </a:endParaRPr>
          </a:p>
        </p:txBody>
      </p:sp>
      <p:sp>
        <p:nvSpPr>
          <p:cNvPr id="60420" name="Rectangle 2"/>
          <p:cNvSpPr>
            <a:spLocks noGrp="1" noRot="1" noChangeAspect="1" noChangeArrowheads="1" noTextEdit="1"/>
          </p:cNvSpPr>
          <p:nvPr>
            <p:ph type="sldImg"/>
          </p:nvPr>
        </p:nvSpPr>
        <p:spPr bwMode="auto">
          <a:xfrm>
            <a:off x="430213" y="273050"/>
            <a:ext cx="5873750" cy="44053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8167611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3990" indent="-286150" eaLnBrk="0" hangingPunct="0">
              <a:defRPr>
                <a:solidFill>
                  <a:schemeClr val="tx1"/>
                </a:solidFill>
                <a:latin typeface="Arial" charset="0"/>
              </a:defRPr>
            </a:lvl2pPr>
            <a:lvl3pPr marL="1144600" indent="-228920" eaLnBrk="0" hangingPunct="0">
              <a:defRPr>
                <a:solidFill>
                  <a:schemeClr val="tx1"/>
                </a:solidFill>
                <a:latin typeface="Arial" charset="0"/>
              </a:defRPr>
            </a:lvl3pPr>
            <a:lvl4pPr marL="1602440" indent="-228920" eaLnBrk="0" hangingPunct="0">
              <a:defRPr>
                <a:solidFill>
                  <a:schemeClr val="tx1"/>
                </a:solidFill>
                <a:latin typeface="Arial" charset="0"/>
              </a:defRPr>
            </a:lvl4pPr>
            <a:lvl5pPr marL="2060280" indent="-228920" eaLnBrk="0" hangingPunct="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pPr eaLnBrk="1" hangingPunct="1"/>
            <a:fld id="{68A0D872-19C7-4F3A-BC9B-5733C9B14187}" type="slidenum">
              <a:rPr lang="en-GB" smtClean="0"/>
              <a:pPr eaLnBrk="1" hangingPunct="1"/>
              <a:t>39</a:t>
            </a:fld>
            <a:endParaRPr lang="en-GB" smtClean="0"/>
          </a:p>
        </p:txBody>
      </p:sp>
      <p:sp>
        <p:nvSpPr>
          <p:cNvPr id="60419" name="Rectangle 7"/>
          <p:cNvSpPr txBox="1">
            <a:spLocks noGrp="1" noChangeArrowheads="1"/>
          </p:cNvSpPr>
          <p:nvPr/>
        </p:nvSpPr>
        <p:spPr bwMode="auto">
          <a:xfrm>
            <a:off x="3826319" y="10272982"/>
            <a:ext cx="2927308" cy="541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nchor="b"/>
          <a:lstStyle>
            <a:lvl1pPr defTabSz="898525" eaLnBrk="0" hangingPunct="0">
              <a:defRPr>
                <a:solidFill>
                  <a:schemeClr val="tx1"/>
                </a:solidFill>
                <a:latin typeface="Arial" charset="0"/>
              </a:defRPr>
            </a:lvl1pPr>
            <a:lvl2pPr marL="742950" indent="-285750" defTabSz="898525" eaLnBrk="0" hangingPunct="0">
              <a:defRPr>
                <a:solidFill>
                  <a:schemeClr val="tx1"/>
                </a:solidFill>
                <a:latin typeface="Arial" charset="0"/>
              </a:defRPr>
            </a:lvl2pPr>
            <a:lvl3pPr marL="1143000" indent="-228600" defTabSz="898525" eaLnBrk="0" hangingPunct="0">
              <a:defRPr>
                <a:solidFill>
                  <a:schemeClr val="tx1"/>
                </a:solidFill>
                <a:latin typeface="Arial" charset="0"/>
              </a:defRPr>
            </a:lvl3pPr>
            <a:lvl4pPr marL="1600200" indent="-228600" defTabSz="898525" eaLnBrk="0" hangingPunct="0">
              <a:defRPr>
                <a:solidFill>
                  <a:schemeClr val="tx1"/>
                </a:solidFill>
                <a:latin typeface="Arial" charset="0"/>
              </a:defRPr>
            </a:lvl4pPr>
            <a:lvl5pPr marL="2057400" indent="-228600" defTabSz="898525" eaLnBrk="0" hangingPunct="0">
              <a:defRPr>
                <a:solidFill>
                  <a:schemeClr val="tx1"/>
                </a:solidFill>
                <a:latin typeface="Arial" charset="0"/>
              </a:defRPr>
            </a:lvl5pPr>
            <a:lvl6pPr marL="2514600" indent="-228600" defTabSz="898525" eaLnBrk="0" fontAlgn="base" hangingPunct="0">
              <a:spcBef>
                <a:spcPct val="0"/>
              </a:spcBef>
              <a:spcAft>
                <a:spcPct val="0"/>
              </a:spcAft>
              <a:defRPr>
                <a:solidFill>
                  <a:schemeClr val="tx1"/>
                </a:solidFill>
                <a:latin typeface="Arial" charset="0"/>
              </a:defRPr>
            </a:lvl6pPr>
            <a:lvl7pPr marL="2971800" indent="-228600" defTabSz="898525" eaLnBrk="0" fontAlgn="base" hangingPunct="0">
              <a:spcBef>
                <a:spcPct val="0"/>
              </a:spcBef>
              <a:spcAft>
                <a:spcPct val="0"/>
              </a:spcAft>
              <a:defRPr>
                <a:solidFill>
                  <a:schemeClr val="tx1"/>
                </a:solidFill>
                <a:latin typeface="Arial" charset="0"/>
              </a:defRPr>
            </a:lvl7pPr>
            <a:lvl8pPr marL="3429000" indent="-228600" defTabSz="898525" eaLnBrk="0" fontAlgn="base" hangingPunct="0">
              <a:spcBef>
                <a:spcPct val="0"/>
              </a:spcBef>
              <a:spcAft>
                <a:spcPct val="0"/>
              </a:spcAft>
              <a:defRPr>
                <a:solidFill>
                  <a:schemeClr val="tx1"/>
                </a:solidFill>
                <a:latin typeface="Arial" charset="0"/>
              </a:defRPr>
            </a:lvl8pPr>
            <a:lvl9pPr marL="3886200" indent="-228600" defTabSz="898525" eaLnBrk="0" fontAlgn="base" hangingPunct="0">
              <a:spcBef>
                <a:spcPct val="0"/>
              </a:spcBef>
              <a:spcAft>
                <a:spcPct val="0"/>
              </a:spcAft>
              <a:defRPr>
                <a:solidFill>
                  <a:schemeClr val="tx1"/>
                </a:solidFill>
                <a:latin typeface="Arial" charset="0"/>
              </a:defRPr>
            </a:lvl9pPr>
          </a:lstStyle>
          <a:p>
            <a:pPr algn="r" eaLnBrk="1" hangingPunct="1"/>
            <a:fld id="{253F7B7D-11A7-44BA-8C80-D6807B061D50}" type="slidenum">
              <a:rPr lang="en-GB" sz="1200">
                <a:ea typeface="Geneva" pitchFamily="-96" charset="-128"/>
              </a:rPr>
              <a:pPr algn="r" eaLnBrk="1" hangingPunct="1"/>
              <a:t>39</a:t>
            </a:fld>
            <a:endParaRPr lang="en-GB" sz="1200">
              <a:ea typeface="Geneva" pitchFamily="-96" charset="-128"/>
            </a:endParaRPr>
          </a:p>
        </p:txBody>
      </p:sp>
      <p:sp>
        <p:nvSpPr>
          <p:cNvPr id="60420" name="Rectangle 2"/>
          <p:cNvSpPr>
            <a:spLocks noGrp="1" noRot="1" noChangeAspect="1" noChangeArrowheads="1" noTextEdit="1"/>
          </p:cNvSpPr>
          <p:nvPr>
            <p:ph type="sldImg"/>
          </p:nvPr>
        </p:nvSpPr>
        <p:spPr bwMode="auto">
          <a:xfrm>
            <a:off x="430213" y="273050"/>
            <a:ext cx="5873750" cy="44053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0015538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3990" indent="-286150" eaLnBrk="0" hangingPunct="0">
              <a:defRPr>
                <a:solidFill>
                  <a:schemeClr val="tx1"/>
                </a:solidFill>
                <a:latin typeface="Arial" charset="0"/>
              </a:defRPr>
            </a:lvl2pPr>
            <a:lvl3pPr marL="1144600" indent="-228920" eaLnBrk="0" hangingPunct="0">
              <a:defRPr>
                <a:solidFill>
                  <a:schemeClr val="tx1"/>
                </a:solidFill>
                <a:latin typeface="Arial" charset="0"/>
              </a:defRPr>
            </a:lvl3pPr>
            <a:lvl4pPr marL="1602440" indent="-228920" eaLnBrk="0" hangingPunct="0">
              <a:defRPr>
                <a:solidFill>
                  <a:schemeClr val="tx1"/>
                </a:solidFill>
                <a:latin typeface="Arial" charset="0"/>
              </a:defRPr>
            </a:lvl4pPr>
            <a:lvl5pPr marL="2060280" indent="-228920" eaLnBrk="0" hangingPunct="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pPr eaLnBrk="1" hangingPunct="1"/>
            <a:fld id="{68A0D872-19C7-4F3A-BC9B-5733C9B14187}" type="slidenum">
              <a:rPr lang="en-GB" smtClean="0"/>
              <a:pPr eaLnBrk="1" hangingPunct="1"/>
              <a:t>40</a:t>
            </a:fld>
            <a:endParaRPr lang="en-GB" smtClean="0"/>
          </a:p>
        </p:txBody>
      </p:sp>
      <p:sp>
        <p:nvSpPr>
          <p:cNvPr id="60419" name="Rectangle 7"/>
          <p:cNvSpPr txBox="1">
            <a:spLocks noGrp="1" noChangeArrowheads="1"/>
          </p:cNvSpPr>
          <p:nvPr/>
        </p:nvSpPr>
        <p:spPr bwMode="auto">
          <a:xfrm>
            <a:off x="3826319" y="10272982"/>
            <a:ext cx="2927308" cy="541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nchor="b"/>
          <a:lstStyle>
            <a:lvl1pPr defTabSz="898525" eaLnBrk="0" hangingPunct="0">
              <a:defRPr>
                <a:solidFill>
                  <a:schemeClr val="tx1"/>
                </a:solidFill>
                <a:latin typeface="Arial" charset="0"/>
              </a:defRPr>
            </a:lvl1pPr>
            <a:lvl2pPr marL="742950" indent="-285750" defTabSz="898525" eaLnBrk="0" hangingPunct="0">
              <a:defRPr>
                <a:solidFill>
                  <a:schemeClr val="tx1"/>
                </a:solidFill>
                <a:latin typeface="Arial" charset="0"/>
              </a:defRPr>
            </a:lvl2pPr>
            <a:lvl3pPr marL="1143000" indent="-228600" defTabSz="898525" eaLnBrk="0" hangingPunct="0">
              <a:defRPr>
                <a:solidFill>
                  <a:schemeClr val="tx1"/>
                </a:solidFill>
                <a:latin typeface="Arial" charset="0"/>
              </a:defRPr>
            </a:lvl3pPr>
            <a:lvl4pPr marL="1600200" indent="-228600" defTabSz="898525" eaLnBrk="0" hangingPunct="0">
              <a:defRPr>
                <a:solidFill>
                  <a:schemeClr val="tx1"/>
                </a:solidFill>
                <a:latin typeface="Arial" charset="0"/>
              </a:defRPr>
            </a:lvl4pPr>
            <a:lvl5pPr marL="2057400" indent="-228600" defTabSz="898525" eaLnBrk="0" hangingPunct="0">
              <a:defRPr>
                <a:solidFill>
                  <a:schemeClr val="tx1"/>
                </a:solidFill>
                <a:latin typeface="Arial" charset="0"/>
              </a:defRPr>
            </a:lvl5pPr>
            <a:lvl6pPr marL="2514600" indent="-228600" defTabSz="898525" eaLnBrk="0" fontAlgn="base" hangingPunct="0">
              <a:spcBef>
                <a:spcPct val="0"/>
              </a:spcBef>
              <a:spcAft>
                <a:spcPct val="0"/>
              </a:spcAft>
              <a:defRPr>
                <a:solidFill>
                  <a:schemeClr val="tx1"/>
                </a:solidFill>
                <a:latin typeface="Arial" charset="0"/>
              </a:defRPr>
            </a:lvl6pPr>
            <a:lvl7pPr marL="2971800" indent="-228600" defTabSz="898525" eaLnBrk="0" fontAlgn="base" hangingPunct="0">
              <a:spcBef>
                <a:spcPct val="0"/>
              </a:spcBef>
              <a:spcAft>
                <a:spcPct val="0"/>
              </a:spcAft>
              <a:defRPr>
                <a:solidFill>
                  <a:schemeClr val="tx1"/>
                </a:solidFill>
                <a:latin typeface="Arial" charset="0"/>
              </a:defRPr>
            </a:lvl7pPr>
            <a:lvl8pPr marL="3429000" indent="-228600" defTabSz="898525" eaLnBrk="0" fontAlgn="base" hangingPunct="0">
              <a:spcBef>
                <a:spcPct val="0"/>
              </a:spcBef>
              <a:spcAft>
                <a:spcPct val="0"/>
              </a:spcAft>
              <a:defRPr>
                <a:solidFill>
                  <a:schemeClr val="tx1"/>
                </a:solidFill>
                <a:latin typeface="Arial" charset="0"/>
              </a:defRPr>
            </a:lvl8pPr>
            <a:lvl9pPr marL="3886200" indent="-228600" defTabSz="898525" eaLnBrk="0" fontAlgn="base" hangingPunct="0">
              <a:spcBef>
                <a:spcPct val="0"/>
              </a:spcBef>
              <a:spcAft>
                <a:spcPct val="0"/>
              </a:spcAft>
              <a:defRPr>
                <a:solidFill>
                  <a:schemeClr val="tx1"/>
                </a:solidFill>
                <a:latin typeface="Arial" charset="0"/>
              </a:defRPr>
            </a:lvl9pPr>
          </a:lstStyle>
          <a:p>
            <a:pPr algn="r" eaLnBrk="1" hangingPunct="1"/>
            <a:fld id="{253F7B7D-11A7-44BA-8C80-D6807B061D50}" type="slidenum">
              <a:rPr lang="en-GB" sz="1200">
                <a:ea typeface="Geneva" pitchFamily="-96" charset="-128"/>
              </a:rPr>
              <a:pPr algn="r" eaLnBrk="1" hangingPunct="1"/>
              <a:t>40</a:t>
            </a:fld>
            <a:endParaRPr lang="en-GB" sz="1200">
              <a:ea typeface="Geneva" pitchFamily="-96" charset="-128"/>
            </a:endParaRPr>
          </a:p>
        </p:txBody>
      </p:sp>
      <p:sp>
        <p:nvSpPr>
          <p:cNvPr id="60420" name="Rectangle 2"/>
          <p:cNvSpPr>
            <a:spLocks noGrp="1" noRot="1" noChangeAspect="1" noChangeArrowheads="1" noTextEdit="1"/>
          </p:cNvSpPr>
          <p:nvPr>
            <p:ph type="sldImg"/>
          </p:nvPr>
        </p:nvSpPr>
        <p:spPr bwMode="auto">
          <a:xfrm>
            <a:off x="430213" y="273050"/>
            <a:ext cx="5873750" cy="44053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38652774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8100" cy="4791075"/>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ABB7FA-2627-47C9-9258-FDF90D155C04}" type="slidenum">
              <a:rPr lang="en-GB" smtClean="0"/>
              <a:t>42</a:t>
            </a:fld>
            <a:endParaRPr lang="en-GB"/>
          </a:p>
        </p:txBody>
      </p:sp>
    </p:spTree>
    <p:extLst>
      <p:ext uri="{BB962C8B-B14F-4D97-AF65-F5344CB8AC3E}">
        <p14:creationId xmlns:p14="http://schemas.microsoft.com/office/powerpoint/2010/main" val="901881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a:t>
            </a:fld>
            <a:endParaRPr lang="en-GB" dirty="0"/>
          </a:p>
        </p:txBody>
      </p:sp>
    </p:spTree>
    <p:extLst>
      <p:ext uri="{BB962C8B-B14F-4D97-AF65-F5344CB8AC3E}">
        <p14:creationId xmlns:p14="http://schemas.microsoft.com/office/powerpoint/2010/main" val="2591075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43</a:t>
            </a:fld>
            <a:endParaRPr lang="en-GB"/>
          </a:p>
        </p:txBody>
      </p:sp>
    </p:spTree>
    <p:extLst>
      <p:ext uri="{BB962C8B-B14F-4D97-AF65-F5344CB8AC3E}">
        <p14:creationId xmlns:p14="http://schemas.microsoft.com/office/powerpoint/2010/main" val="2976380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5</a:t>
            </a:fld>
            <a:endParaRPr lang="en-GB" dirty="0"/>
          </a:p>
        </p:txBody>
      </p:sp>
    </p:spTree>
    <p:extLst>
      <p:ext uri="{BB962C8B-B14F-4D97-AF65-F5344CB8AC3E}">
        <p14:creationId xmlns:p14="http://schemas.microsoft.com/office/powerpoint/2010/main" val="4039814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6</a:t>
            </a:fld>
            <a:endParaRPr lang="en-GB" dirty="0"/>
          </a:p>
        </p:txBody>
      </p:sp>
    </p:spTree>
    <p:extLst>
      <p:ext uri="{BB962C8B-B14F-4D97-AF65-F5344CB8AC3E}">
        <p14:creationId xmlns:p14="http://schemas.microsoft.com/office/powerpoint/2010/main" val="4055915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7</a:t>
            </a:fld>
            <a:endParaRPr lang="en-GB" dirty="0"/>
          </a:p>
        </p:txBody>
      </p:sp>
    </p:spTree>
    <p:extLst>
      <p:ext uri="{BB962C8B-B14F-4D97-AF65-F5344CB8AC3E}">
        <p14:creationId xmlns:p14="http://schemas.microsoft.com/office/powerpoint/2010/main" val="3334986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3990" indent="-286150" eaLnBrk="0" hangingPunct="0">
              <a:defRPr>
                <a:solidFill>
                  <a:schemeClr val="tx1"/>
                </a:solidFill>
                <a:latin typeface="Arial" charset="0"/>
              </a:defRPr>
            </a:lvl2pPr>
            <a:lvl3pPr marL="1144600" indent="-228920" eaLnBrk="0" hangingPunct="0">
              <a:defRPr>
                <a:solidFill>
                  <a:schemeClr val="tx1"/>
                </a:solidFill>
                <a:latin typeface="Arial" charset="0"/>
              </a:defRPr>
            </a:lvl3pPr>
            <a:lvl4pPr marL="1602440" indent="-228920" eaLnBrk="0" hangingPunct="0">
              <a:defRPr>
                <a:solidFill>
                  <a:schemeClr val="tx1"/>
                </a:solidFill>
                <a:latin typeface="Arial" charset="0"/>
              </a:defRPr>
            </a:lvl4pPr>
            <a:lvl5pPr marL="2060280" indent="-228920" eaLnBrk="0" hangingPunct="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pPr eaLnBrk="1" hangingPunct="1"/>
            <a:fld id="{574D220E-42FB-4014-8724-93E56A14F18D}" type="slidenum">
              <a:rPr lang="en-GB" smtClean="0"/>
              <a:pPr eaLnBrk="1" hangingPunct="1"/>
              <a:t>8</a:t>
            </a:fld>
            <a:endParaRPr lang="en-GB" dirty="0" smtClean="0"/>
          </a:p>
        </p:txBody>
      </p:sp>
      <p:sp>
        <p:nvSpPr>
          <p:cNvPr id="46083" name="Rectangle 7"/>
          <p:cNvSpPr txBox="1">
            <a:spLocks noGrp="1" noChangeArrowheads="1"/>
          </p:cNvSpPr>
          <p:nvPr/>
        </p:nvSpPr>
        <p:spPr bwMode="auto">
          <a:xfrm>
            <a:off x="3826319" y="10272982"/>
            <a:ext cx="2927308" cy="541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nchor="b"/>
          <a:lstStyle>
            <a:lvl1pPr defTabSz="898525" eaLnBrk="0" hangingPunct="0">
              <a:defRPr>
                <a:solidFill>
                  <a:schemeClr val="tx1"/>
                </a:solidFill>
                <a:latin typeface="Arial" charset="0"/>
              </a:defRPr>
            </a:lvl1pPr>
            <a:lvl2pPr marL="742950" indent="-285750" defTabSz="898525" eaLnBrk="0" hangingPunct="0">
              <a:defRPr>
                <a:solidFill>
                  <a:schemeClr val="tx1"/>
                </a:solidFill>
                <a:latin typeface="Arial" charset="0"/>
              </a:defRPr>
            </a:lvl2pPr>
            <a:lvl3pPr marL="1143000" indent="-228600" defTabSz="898525" eaLnBrk="0" hangingPunct="0">
              <a:defRPr>
                <a:solidFill>
                  <a:schemeClr val="tx1"/>
                </a:solidFill>
                <a:latin typeface="Arial" charset="0"/>
              </a:defRPr>
            </a:lvl3pPr>
            <a:lvl4pPr marL="1600200" indent="-228600" defTabSz="898525" eaLnBrk="0" hangingPunct="0">
              <a:defRPr>
                <a:solidFill>
                  <a:schemeClr val="tx1"/>
                </a:solidFill>
                <a:latin typeface="Arial" charset="0"/>
              </a:defRPr>
            </a:lvl4pPr>
            <a:lvl5pPr marL="2057400" indent="-228600" defTabSz="898525" eaLnBrk="0" hangingPunct="0">
              <a:defRPr>
                <a:solidFill>
                  <a:schemeClr val="tx1"/>
                </a:solidFill>
                <a:latin typeface="Arial" charset="0"/>
              </a:defRPr>
            </a:lvl5pPr>
            <a:lvl6pPr marL="2514600" indent="-228600" defTabSz="898525" eaLnBrk="0" fontAlgn="base" hangingPunct="0">
              <a:spcBef>
                <a:spcPct val="0"/>
              </a:spcBef>
              <a:spcAft>
                <a:spcPct val="0"/>
              </a:spcAft>
              <a:defRPr>
                <a:solidFill>
                  <a:schemeClr val="tx1"/>
                </a:solidFill>
                <a:latin typeface="Arial" charset="0"/>
              </a:defRPr>
            </a:lvl6pPr>
            <a:lvl7pPr marL="2971800" indent="-228600" defTabSz="898525" eaLnBrk="0" fontAlgn="base" hangingPunct="0">
              <a:spcBef>
                <a:spcPct val="0"/>
              </a:spcBef>
              <a:spcAft>
                <a:spcPct val="0"/>
              </a:spcAft>
              <a:defRPr>
                <a:solidFill>
                  <a:schemeClr val="tx1"/>
                </a:solidFill>
                <a:latin typeface="Arial" charset="0"/>
              </a:defRPr>
            </a:lvl7pPr>
            <a:lvl8pPr marL="3429000" indent="-228600" defTabSz="898525" eaLnBrk="0" fontAlgn="base" hangingPunct="0">
              <a:spcBef>
                <a:spcPct val="0"/>
              </a:spcBef>
              <a:spcAft>
                <a:spcPct val="0"/>
              </a:spcAft>
              <a:defRPr>
                <a:solidFill>
                  <a:schemeClr val="tx1"/>
                </a:solidFill>
                <a:latin typeface="Arial" charset="0"/>
              </a:defRPr>
            </a:lvl8pPr>
            <a:lvl9pPr marL="3886200" indent="-228600" defTabSz="898525" eaLnBrk="0" fontAlgn="base" hangingPunct="0">
              <a:spcBef>
                <a:spcPct val="0"/>
              </a:spcBef>
              <a:spcAft>
                <a:spcPct val="0"/>
              </a:spcAft>
              <a:defRPr>
                <a:solidFill>
                  <a:schemeClr val="tx1"/>
                </a:solidFill>
                <a:latin typeface="Arial" charset="0"/>
              </a:defRPr>
            </a:lvl9pPr>
          </a:lstStyle>
          <a:p>
            <a:pPr algn="r" eaLnBrk="1" hangingPunct="1"/>
            <a:fld id="{837D0AFD-33AC-435B-A87B-AC8E4913D918}" type="slidenum">
              <a:rPr lang="en-GB" sz="1200">
                <a:ea typeface="Geneva" pitchFamily="-96" charset="-128"/>
              </a:rPr>
              <a:pPr algn="r" eaLnBrk="1" hangingPunct="1"/>
              <a:t>8</a:t>
            </a:fld>
            <a:endParaRPr lang="en-GB" sz="1200" dirty="0">
              <a:ea typeface="Geneva" pitchFamily="-96" charset="-128"/>
            </a:endParaRPr>
          </a:p>
        </p:txBody>
      </p:sp>
      <p:sp>
        <p:nvSpPr>
          <p:cNvPr id="46084" name="Rectangle 2"/>
          <p:cNvSpPr>
            <a:spLocks noGrp="1" noRot="1" noChangeAspect="1" noChangeArrowheads="1" noTextEdit="1"/>
          </p:cNvSpPr>
          <p:nvPr>
            <p:ph type="sldImg"/>
          </p:nvPr>
        </p:nvSpPr>
        <p:spPr bwMode="auto">
          <a:xfrm>
            <a:off x="430213" y="273050"/>
            <a:ext cx="5873750" cy="44053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23908505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3990" indent="-286150" eaLnBrk="0" hangingPunct="0">
              <a:defRPr>
                <a:solidFill>
                  <a:schemeClr val="tx1"/>
                </a:solidFill>
                <a:latin typeface="Arial" charset="0"/>
              </a:defRPr>
            </a:lvl2pPr>
            <a:lvl3pPr marL="1144600" indent="-228920" eaLnBrk="0" hangingPunct="0">
              <a:defRPr>
                <a:solidFill>
                  <a:schemeClr val="tx1"/>
                </a:solidFill>
                <a:latin typeface="Arial" charset="0"/>
              </a:defRPr>
            </a:lvl3pPr>
            <a:lvl4pPr marL="1602440" indent="-228920" eaLnBrk="0" hangingPunct="0">
              <a:defRPr>
                <a:solidFill>
                  <a:schemeClr val="tx1"/>
                </a:solidFill>
                <a:latin typeface="Arial" charset="0"/>
              </a:defRPr>
            </a:lvl4pPr>
            <a:lvl5pPr marL="2060280" indent="-228920" eaLnBrk="0" hangingPunct="0">
              <a:defRPr>
                <a:solidFill>
                  <a:schemeClr val="tx1"/>
                </a:solidFill>
                <a:latin typeface="Arial" charset="0"/>
              </a:defRPr>
            </a:lvl5pPr>
            <a:lvl6pPr marL="2518120" indent="-228920" eaLnBrk="0" fontAlgn="base" hangingPunct="0">
              <a:spcBef>
                <a:spcPct val="0"/>
              </a:spcBef>
              <a:spcAft>
                <a:spcPct val="0"/>
              </a:spcAft>
              <a:defRPr>
                <a:solidFill>
                  <a:schemeClr val="tx1"/>
                </a:solidFill>
                <a:latin typeface="Arial" charset="0"/>
              </a:defRPr>
            </a:lvl6pPr>
            <a:lvl7pPr marL="2975961" indent="-228920" eaLnBrk="0" fontAlgn="base" hangingPunct="0">
              <a:spcBef>
                <a:spcPct val="0"/>
              </a:spcBef>
              <a:spcAft>
                <a:spcPct val="0"/>
              </a:spcAft>
              <a:defRPr>
                <a:solidFill>
                  <a:schemeClr val="tx1"/>
                </a:solidFill>
                <a:latin typeface="Arial" charset="0"/>
              </a:defRPr>
            </a:lvl7pPr>
            <a:lvl8pPr marL="3433801" indent="-228920" eaLnBrk="0" fontAlgn="base" hangingPunct="0">
              <a:spcBef>
                <a:spcPct val="0"/>
              </a:spcBef>
              <a:spcAft>
                <a:spcPct val="0"/>
              </a:spcAft>
              <a:defRPr>
                <a:solidFill>
                  <a:schemeClr val="tx1"/>
                </a:solidFill>
                <a:latin typeface="Arial" charset="0"/>
              </a:defRPr>
            </a:lvl8pPr>
            <a:lvl9pPr marL="3891641" indent="-228920" eaLnBrk="0" fontAlgn="base" hangingPunct="0">
              <a:spcBef>
                <a:spcPct val="0"/>
              </a:spcBef>
              <a:spcAft>
                <a:spcPct val="0"/>
              </a:spcAft>
              <a:defRPr>
                <a:solidFill>
                  <a:schemeClr val="tx1"/>
                </a:solidFill>
                <a:latin typeface="Arial" charset="0"/>
              </a:defRPr>
            </a:lvl9pPr>
          </a:lstStyle>
          <a:p>
            <a:pPr eaLnBrk="1" hangingPunct="1"/>
            <a:fld id="{A876896E-1489-4016-B2C7-119DA9264F72}" type="slidenum">
              <a:rPr lang="en-GB" smtClean="0"/>
              <a:pPr eaLnBrk="1" hangingPunct="1"/>
              <a:t>9</a:t>
            </a:fld>
            <a:endParaRPr lang="en-GB" dirty="0" smtClean="0"/>
          </a:p>
        </p:txBody>
      </p:sp>
      <p:sp>
        <p:nvSpPr>
          <p:cNvPr id="48131" name="Rectangle 7"/>
          <p:cNvSpPr txBox="1">
            <a:spLocks noGrp="1" noChangeArrowheads="1"/>
          </p:cNvSpPr>
          <p:nvPr/>
        </p:nvSpPr>
        <p:spPr bwMode="auto">
          <a:xfrm>
            <a:off x="3826319" y="10272982"/>
            <a:ext cx="2927308" cy="541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70" tIns="45688" rIns="91370" bIns="45688" anchor="b"/>
          <a:lstStyle>
            <a:lvl1pPr defTabSz="898525" eaLnBrk="0" hangingPunct="0">
              <a:defRPr>
                <a:solidFill>
                  <a:schemeClr val="tx1"/>
                </a:solidFill>
                <a:latin typeface="Arial" charset="0"/>
              </a:defRPr>
            </a:lvl1pPr>
            <a:lvl2pPr marL="742950" indent="-285750" defTabSz="898525" eaLnBrk="0" hangingPunct="0">
              <a:defRPr>
                <a:solidFill>
                  <a:schemeClr val="tx1"/>
                </a:solidFill>
                <a:latin typeface="Arial" charset="0"/>
              </a:defRPr>
            </a:lvl2pPr>
            <a:lvl3pPr marL="1143000" indent="-228600" defTabSz="898525" eaLnBrk="0" hangingPunct="0">
              <a:defRPr>
                <a:solidFill>
                  <a:schemeClr val="tx1"/>
                </a:solidFill>
                <a:latin typeface="Arial" charset="0"/>
              </a:defRPr>
            </a:lvl3pPr>
            <a:lvl4pPr marL="1600200" indent="-228600" defTabSz="898525" eaLnBrk="0" hangingPunct="0">
              <a:defRPr>
                <a:solidFill>
                  <a:schemeClr val="tx1"/>
                </a:solidFill>
                <a:latin typeface="Arial" charset="0"/>
              </a:defRPr>
            </a:lvl4pPr>
            <a:lvl5pPr marL="2057400" indent="-228600" defTabSz="898525" eaLnBrk="0" hangingPunct="0">
              <a:defRPr>
                <a:solidFill>
                  <a:schemeClr val="tx1"/>
                </a:solidFill>
                <a:latin typeface="Arial" charset="0"/>
              </a:defRPr>
            </a:lvl5pPr>
            <a:lvl6pPr marL="2514600" indent="-228600" defTabSz="898525" eaLnBrk="0" fontAlgn="base" hangingPunct="0">
              <a:spcBef>
                <a:spcPct val="0"/>
              </a:spcBef>
              <a:spcAft>
                <a:spcPct val="0"/>
              </a:spcAft>
              <a:defRPr>
                <a:solidFill>
                  <a:schemeClr val="tx1"/>
                </a:solidFill>
                <a:latin typeface="Arial" charset="0"/>
              </a:defRPr>
            </a:lvl6pPr>
            <a:lvl7pPr marL="2971800" indent="-228600" defTabSz="898525" eaLnBrk="0" fontAlgn="base" hangingPunct="0">
              <a:spcBef>
                <a:spcPct val="0"/>
              </a:spcBef>
              <a:spcAft>
                <a:spcPct val="0"/>
              </a:spcAft>
              <a:defRPr>
                <a:solidFill>
                  <a:schemeClr val="tx1"/>
                </a:solidFill>
                <a:latin typeface="Arial" charset="0"/>
              </a:defRPr>
            </a:lvl7pPr>
            <a:lvl8pPr marL="3429000" indent="-228600" defTabSz="898525" eaLnBrk="0" fontAlgn="base" hangingPunct="0">
              <a:spcBef>
                <a:spcPct val="0"/>
              </a:spcBef>
              <a:spcAft>
                <a:spcPct val="0"/>
              </a:spcAft>
              <a:defRPr>
                <a:solidFill>
                  <a:schemeClr val="tx1"/>
                </a:solidFill>
                <a:latin typeface="Arial" charset="0"/>
              </a:defRPr>
            </a:lvl8pPr>
            <a:lvl9pPr marL="3886200" indent="-228600" defTabSz="898525" eaLnBrk="0" fontAlgn="base" hangingPunct="0">
              <a:spcBef>
                <a:spcPct val="0"/>
              </a:spcBef>
              <a:spcAft>
                <a:spcPct val="0"/>
              </a:spcAft>
              <a:defRPr>
                <a:solidFill>
                  <a:schemeClr val="tx1"/>
                </a:solidFill>
                <a:latin typeface="Arial" charset="0"/>
              </a:defRPr>
            </a:lvl9pPr>
          </a:lstStyle>
          <a:p>
            <a:pPr algn="r" eaLnBrk="1" hangingPunct="1"/>
            <a:fld id="{55E122FB-C112-4B6A-B208-10FDDBEBEBCA}" type="slidenum">
              <a:rPr lang="en-GB" sz="1200">
                <a:ea typeface="Geneva" pitchFamily="-96" charset="-128"/>
              </a:rPr>
              <a:pPr algn="r" eaLnBrk="1" hangingPunct="1"/>
              <a:t>9</a:t>
            </a:fld>
            <a:endParaRPr lang="en-GB" sz="1200" dirty="0">
              <a:ea typeface="Geneva" pitchFamily="-96" charset="-128"/>
            </a:endParaRPr>
          </a:p>
        </p:txBody>
      </p:sp>
      <p:sp>
        <p:nvSpPr>
          <p:cNvPr id="48132" name="Rectangle 2"/>
          <p:cNvSpPr>
            <a:spLocks noGrp="1" noRot="1" noChangeAspect="1" noChangeArrowheads="1" noTextEdit="1"/>
          </p:cNvSpPr>
          <p:nvPr>
            <p:ph type="sldImg"/>
          </p:nvPr>
        </p:nvSpPr>
        <p:spPr bwMode="auto">
          <a:xfrm>
            <a:off x="430213" y="273050"/>
            <a:ext cx="5873750" cy="44053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Tree>
    <p:extLst>
      <p:ext uri="{BB962C8B-B14F-4D97-AF65-F5344CB8AC3E}">
        <p14:creationId xmlns:p14="http://schemas.microsoft.com/office/powerpoint/2010/main" val="1523419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17/08/2018</a:t>
            </a:fld>
            <a:endParaRPr lang="en-GB" dirty="0"/>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7227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17/08/2018</a:t>
            </a:fld>
            <a:endParaRPr lang="en-GB" dirty="0"/>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17/08/2018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487876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1727200"/>
            <a:ext cx="6478588" cy="719138"/>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31800" y="2446338"/>
            <a:ext cx="6478588" cy="2879725"/>
          </a:xfrm>
        </p:spPr>
        <p:txBody>
          <a:bodyPr/>
          <a:lstStyle/>
          <a:p>
            <a:pPr lvl="0"/>
            <a:endParaRPr lang="en-GB" noProof="0"/>
          </a:p>
        </p:txBody>
      </p:sp>
      <p:sp>
        <p:nvSpPr>
          <p:cNvPr id="4" name="Footer Placeholder 3"/>
          <p:cNvSpPr>
            <a:spLocks noGrp="1"/>
          </p:cNvSpPr>
          <p:nvPr>
            <p:ph type="ftr" sz="quarter" idx="10"/>
          </p:nvPr>
        </p:nvSpPr>
        <p:spPr>
          <a:xfrm>
            <a:off x="6548438" y="6189663"/>
            <a:ext cx="2159000" cy="360362"/>
          </a:xfrm>
          <a:prstGeom prst="rect">
            <a:avLst/>
          </a:prstGeom>
        </p:spPr>
        <p:txBody>
          <a:bodyPr/>
          <a:lstStyle>
            <a:lvl1pPr>
              <a:defRPr/>
            </a:lvl1pPr>
          </a:lstStyle>
          <a:p>
            <a:pPr>
              <a:defRPr/>
            </a:pPr>
            <a:r>
              <a:rPr lang="en-GB"/>
              <a:t>Championing Young People’s Learning</a:t>
            </a:r>
          </a:p>
        </p:txBody>
      </p:sp>
    </p:spTree>
    <p:extLst>
      <p:ext uri="{BB962C8B-B14F-4D97-AF65-F5344CB8AC3E}">
        <p14:creationId xmlns:p14="http://schemas.microsoft.com/office/powerpoint/2010/main" val="3860581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B5E69749-5551-4F5F-A3EA-C88943F21456}" type="datetimeFigureOut">
              <a:rPr lang="en-GB" smtClean="0"/>
              <a:pPr/>
              <a:t>17/08/2018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1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17/08/2018</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1759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17/08/2018</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032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17/08/2018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17/08/2018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17/08/2018</a:t>
            </a:fld>
            <a:endParaRPr lang="en-GB" dirty="0"/>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17/08/2018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17/08/2018</a:t>
            </a:fld>
            <a:endParaRPr lang="en-GB" dirty="0"/>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17/08/2018</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pic>
        <p:nvPicPr>
          <p:cNvPr id="4" name="Picture 3"/>
          <p:cNvPicPr>
            <a:picLocks noChangeAspect="1"/>
          </p:cNvPicPr>
          <p:nvPr userDrawn="1"/>
        </p:nvPicPr>
        <p:blipFill>
          <a:blip r:embed="rId14"/>
          <a:stretch>
            <a:fillRect/>
          </a:stretch>
        </p:blipFill>
        <p:spPr>
          <a:xfrm>
            <a:off x="467544" y="5684757"/>
            <a:ext cx="1728192" cy="1050469"/>
          </a:xfrm>
          <a:prstGeom prst="rect">
            <a:avLst/>
          </a:prstGeom>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 id="2147483661" r:id="rId12"/>
  </p:sldLayoutIdLst>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www.thedataservice.org.uk/Services/DataCollection/software/"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v.uk/government/publications/ilr-data-check-that-it-meets-standards-and-quality-requirements"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16-to-19-education-funding-guidanc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uidance/how-to-return-ilr-final-funding-claims-to-the-efa"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hyperlink" Target="https://www.gov.uk/guidance/16-to-19-education-funding-guidance"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 Id="rId6" Type="http://schemas.openxmlformats.org/officeDocument/2006/relationships/hyperlink" Target="https://www.gov.uk/government/publications/funding-rates-and-formula" TargetMode="External"/><Relationship Id="rId5" Type="http://schemas.openxmlformats.org/officeDocument/2006/relationships/hyperlink" Target="http://www.gov.uk/government/publications/advice-funding-regulations-for-post-16-provision" TargetMode="External"/><Relationship Id="rId4" Type="http://schemas.openxmlformats.org/officeDocument/2006/relationships/hyperlink" Target="https://www.gov.uk/government/publications/advice-individualised-learner-record-ilr-returns"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81075"/>
            <a:ext cx="7772400" cy="2231901"/>
          </a:xfrm>
        </p:spPr>
        <p:txBody>
          <a:bodyPr/>
          <a:lstStyle/>
          <a:p>
            <a:r>
              <a:rPr lang="en-GB" dirty="0" smtClean="0"/>
              <a:t>ESFA funding guidance for young people </a:t>
            </a:r>
            <a:r>
              <a:rPr lang="en-GB" dirty="0" smtClean="0"/>
              <a:t>2018 </a:t>
            </a:r>
            <a:r>
              <a:rPr lang="en-GB" dirty="0" smtClean="0"/>
              <a:t>to </a:t>
            </a:r>
            <a:r>
              <a:rPr lang="en-GB" dirty="0" smtClean="0"/>
              <a:t>2019 </a:t>
            </a:r>
            <a:endParaRPr lang="en-GB" dirty="0"/>
          </a:p>
        </p:txBody>
      </p:sp>
      <p:sp>
        <p:nvSpPr>
          <p:cNvPr id="5" name="Subtitle 4"/>
          <p:cNvSpPr>
            <a:spLocks noGrp="1"/>
          </p:cNvSpPr>
          <p:nvPr>
            <p:ph type="subTitle" idx="1"/>
          </p:nvPr>
        </p:nvSpPr>
        <p:spPr>
          <a:xfrm>
            <a:off x="1043608" y="3356992"/>
            <a:ext cx="6616824" cy="2448272"/>
          </a:xfrm>
        </p:spPr>
        <p:txBody>
          <a:bodyPr/>
          <a:lstStyle/>
          <a:p>
            <a:r>
              <a:rPr lang="en-GB" dirty="0" smtClean="0"/>
              <a:t>ILR Funding Returns </a:t>
            </a:r>
            <a:r>
              <a:rPr lang="en-GB" dirty="0" smtClean="0"/>
              <a:t>2018 </a:t>
            </a:r>
            <a:r>
              <a:rPr lang="en-GB" dirty="0" smtClean="0"/>
              <a:t>to </a:t>
            </a:r>
            <a:r>
              <a:rPr lang="en-GB" dirty="0" smtClean="0"/>
              <a:t>2019 </a:t>
            </a:r>
            <a:endParaRPr lang="en-GB" dirty="0" smtClean="0"/>
          </a:p>
          <a:p>
            <a:r>
              <a:rPr lang="en-GB" dirty="0" smtClean="0"/>
              <a:t>Funding regulations are explained in separate </a:t>
            </a:r>
            <a:r>
              <a:rPr lang="en-GB" dirty="0" smtClean="0"/>
              <a:t>presentations</a:t>
            </a:r>
            <a:endParaRPr lang="en-GB" dirty="0" smtClean="0"/>
          </a:p>
          <a:p>
            <a:pPr marL="342900" indent="-342900">
              <a:spcBef>
                <a:spcPct val="50000"/>
              </a:spcBef>
              <a:buFontTx/>
              <a:buChar char="-"/>
              <a:defRPr/>
            </a:pPr>
            <a:r>
              <a:rPr lang="en-GB" dirty="0" smtClean="0"/>
              <a:t>ESFA </a:t>
            </a:r>
            <a:r>
              <a:rPr lang="en-GB" dirty="0"/>
              <a:t>Young </a:t>
            </a:r>
            <a:r>
              <a:rPr lang="en-GB" dirty="0" smtClean="0"/>
              <a:t>People’s </a:t>
            </a:r>
            <a:r>
              <a:rPr lang="en-GB" dirty="0"/>
              <a:t>Funding Team</a:t>
            </a:r>
          </a:p>
          <a:p>
            <a:endParaRPr lang="en-GB" dirty="0" smtClean="0"/>
          </a:p>
          <a:p>
            <a:endParaRPr lang="en-GB" dirty="0"/>
          </a:p>
        </p:txBody>
      </p:sp>
    </p:spTree>
    <p:extLst>
      <p:ext uri="{BB962C8B-B14F-4D97-AF65-F5344CB8AC3E}">
        <p14:creationId xmlns:p14="http://schemas.microsoft.com/office/powerpoint/2010/main" val="1138043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685494" cy="935386"/>
          </a:xfrm>
        </p:spPr>
        <p:txBody>
          <a:bodyPr/>
          <a:lstStyle/>
          <a:p>
            <a:r>
              <a:rPr lang="en-GB" dirty="0" smtClean="0">
                <a:latin typeface="Arial" charset="0"/>
              </a:rPr>
              <a:t>Annex D: additional Information  </a:t>
            </a:r>
            <a:r>
              <a:rPr lang="en-GB" sz="2000" dirty="0" smtClean="0"/>
              <a:t>(</a:t>
            </a:r>
            <a:r>
              <a:rPr lang="en-GB" sz="2000" dirty="0"/>
              <a:t>slide </a:t>
            </a:r>
            <a:r>
              <a:rPr lang="en-GB" sz="2000" dirty="0" smtClean="0"/>
              <a:t>1)</a:t>
            </a:r>
            <a:br>
              <a:rPr lang="en-GB" sz="2000" dirty="0" smtClean="0"/>
            </a:br>
            <a:r>
              <a:rPr lang="en-GB" sz="2000" dirty="0"/>
              <a:t>– </a:t>
            </a:r>
            <a:r>
              <a:rPr lang="en-GB" sz="2000" dirty="0" smtClean="0"/>
              <a:t>with reference to the FIS 16-19 funding calculation</a:t>
            </a:r>
            <a:endParaRPr lang="en-GB" sz="2000" dirty="0"/>
          </a:p>
        </p:txBody>
      </p:sp>
      <p:sp>
        <p:nvSpPr>
          <p:cNvPr id="11" name="Content Placeholder 10"/>
          <p:cNvSpPr>
            <a:spLocks noGrp="1"/>
          </p:cNvSpPr>
          <p:nvPr>
            <p:ph idx="1"/>
          </p:nvPr>
        </p:nvSpPr>
        <p:spPr>
          <a:xfrm>
            <a:off x="598538" y="1196752"/>
            <a:ext cx="7775575" cy="4608512"/>
          </a:xfrm>
        </p:spPr>
        <p:txBody>
          <a:bodyPr/>
          <a:lstStyle/>
          <a:p>
            <a:pPr marL="0" indent="0">
              <a:buNone/>
            </a:pPr>
            <a:r>
              <a:rPr lang="en-GB" b="0" dirty="0" smtClean="0"/>
              <a:t>The 16-19 funding claim report takes </a:t>
            </a:r>
            <a:r>
              <a:rPr lang="en-GB" b="0" dirty="0"/>
              <a:t>into </a:t>
            </a:r>
            <a:r>
              <a:rPr lang="en-GB" b="0" dirty="0" smtClean="0"/>
              <a:t>account:</a:t>
            </a:r>
          </a:p>
          <a:p>
            <a:pPr marL="355600" lvl="3" indent="-355600">
              <a:buFontTx/>
              <a:buChar char="•"/>
              <a:defRPr/>
            </a:pPr>
            <a:r>
              <a:rPr lang="en-GB" sz="2000" dirty="0" smtClean="0"/>
              <a:t>the ESFA split funding </a:t>
            </a:r>
            <a:r>
              <a:rPr lang="en-GB" sz="2000" dirty="0"/>
              <a:t>responsibility between </a:t>
            </a:r>
            <a:r>
              <a:rPr lang="en-GB" sz="2000" dirty="0" smtClean="0"/>
              <a:t>16 to19 students and adults</a:t>
            </a:r>
          </a:p>
          <a:p>
            <a:pPr marL="355600" lvl="3" indent="-355600">
              <a:buFontTx/>
              <a:buChar char="•"/>
              <a:defRPr/>
            </a:pPr>
            <a:r>
              <a:rPr lang="en-GB" sz="2000" dirty="0" smtClean="0"/>
              <a:t>that </a:t>
            </a:r>
            <a:r>
              <a:rPr lang="en-GB" sz="2000" dirty="0"/>
              <a:t>the funding responsibility for students aged </a:t>
            </a:r>
            <a:r>
              <a:rPr lang="en-GB" sz="2000" dirty="0" smtClean="0"/>
              <a:t>19 to 24 </a:t>
            </a:r>
            <a:r>
              <a:rPr lang="en-GB" sz="2000" dirty="0"/>
              <a:t>with </a:t>
            </a:r>
            <a:r>
              <a:rPr lang="en-GB" sz="2000" dirty="0" smtClean="0"/>
              <a:t>an Education and Health and Care </a:t>
            </a:r>
            <a:r>
              <a:rPr lang="en-GB" sz="2000" dirty="0"/>
              <a:t>(</a:t>
            </a:r>
            <a:r>
              <a:rPr lang="en-GB" sz="2000" dirty="0" smtClean="0"/>
              <a:t>EHC) </a:t>
            </a:r>
            <a:r>
              <a:rPr lang="en-GB" sz="2000" dirty="0"/>
              <a:t>p</a:t>
            </a:r>
            <a:r>
              <a:rPr lang="en-GB" sz="2000" dirty="0" smtClean="0"/>
              <a:t>lan </a:t>
            </a:r>
            <a:r>
              <a:rPr lang="en-GB" sz="2000" dirty="0"/>
              <a:t>remain </a:t>
            </a:r>
            <a:r>
              <a:rPr lang="en-GB" sz="2000" dirty="0" smtClean="0"/>
              <a:t>under our 16 to 19 funding arrangements</a:t>
            </a:r>
          </a:p>
          <a:p>
            <a:pPr marL="355600" lvl="3" indent="-355600">
              <a:buFontTx/>
              <a:buChar char="•"/>
              <a:defRPr/>
            </a:pPr>
            <a:r>
              <a:rPr lang="en-GB" sz="2000" dirty="0" smtClean="0"/>
              <a:t>students </a:t>
            </a:r>
            <a:r>
              <a:rPr lang="en-GB" sz="2000" dirty="0"/>
              <a:t>who started programmes aged 18 in the first year of their programme but are aged 19 or over on the 31 August </a:t>
            </a:r>
            <a:r>
              <a:rPr lang="en-GB" sz="2000" dirty="0" smtClean="0"/>
              <a:t>2018 </a:t>
            </a:r>
            <a:r>
              <a:rPr lang="en-GB" sz="2000" dirty="0" smtClean="0"/>
              <a:t>(shown as “19+ continuers”) are now funded at all ILR funded institutions under our 16 to 19 funding arrangements</a:t>
            </a:r>
          </a:p>
        </p:txBody>
      </p:sp>
      <p:sp>
        <p:nvSpPr>
          <p:cNvPr id="4" name="Text Box 116"/>
          <p:cNvSpPr txBox="1">
            <a:spLocks noChangeArrowheads="1"/>
          </p:cNvSpPr>
          <p:nvPr/>
        </p:nvSpPr>
        <p:spPr bwMode="auto">
          <a:xfrm>
            <a:off x="8369707" y="41811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10</a:t>
            </a:fld>
            <a:endParaRPr lang="en-GB" sz="1200" dirty="0"/>
          </a:p>
        </p:txBody>
      </p:sp>
    </p:spTree>
    <p:extLst>
      <p:ext uri="{BB962C8B-B14F-4D97-AF65-F5344CB8AC3E}">
        <p14:creationId xmlns:p14="http://schemas.microsoft.com/office/powerpoint/2010/main" val="2334934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685494" cy="935386"/>
          </a:xfrm>
        </p:spPr>
        <p:txBody>
          <a:bodyPr/>
          <a:lstStyle/>
          <a:p>
            <a:r>
              <a:rPr lang="en-GB" dirty="0" smtClean="0">
                <a:latin typeface="Arial" charset="0"/>
              </a:rPr>
              <a:t>Annex D: additional Information  </a:t>
            </a:r>
            <a:r>
              <a:rPr lang="en-GB" sz="2000" dirty="0" smtClean="0"/>
              <a:t>(</a:t>
            </a:r>
            <a:r>
              <a:rPr lang="en-GB" sz="2000" dirty="0"/>
              <a:t>slide </a:t>
            </a:r>
            <a:r>
              <a:rPr lang="en-GB" sz="2000" dirty="0" smtClean="0"/>
              <a:t>2)</a:t>
            </a:r>
            <a:br>
              <a:rPr lang="en-GB" sz="2000" dirty="0" smtClean="0"/>
            </a:br>
            <a:r>
              <a:rPr lang="en-GB" sz="2000" dirty="0"/>
              <a:t>– </a:t>
            </a:r>
            <a:r>
              <a:rPr lang="en-GB" sz="2000" dirty="0" smtClean="0"/>
              <a:t>with reference to the FIS 16-19 funding calculation</a:t>
            </a:r>
            <a:endParaRPr lang="en-GB" sz="2000" dirty="0"/>
          </a:p>
        </p:txBody>
      </p:sp>
      <p:sp>
        <p:nvSpPr>
          <p:cNvPr id="11" name="Content Placeholder 10"/>
          <p:cNvSpPr>
            <a:spLocks noGrp="1"/>
          </p:cNvSpPr>
          <p:nvPr>
            <p:ph idx="1"/>
          </p:nvPr>
        </p:nvSpPr>
        <p:spPr>
          <a:xfrm>
            <a:off x="569758" y="1556792"/>
            <a:ext cx="7775575" cy="3672408"/>
          </a:xfrm>
        </p:spPr>
        <p:txBody>
          <a:bodyPr/>
          <a:lstStyle/>
          <a:p>
            <a:pPr marL="355600" lvl="3" indent="-355600">
              <a:buFontTx/>
              <a:buChar char="•"/>
              <a:defRPr/>
            </a:pPr>
            <a:r>
              <a:rPr lang="en-GB" sz="2000" dirty="0"/>
              <a:t>t</a:t>
            </a:r>
            <a:r>
              <a:rPr lang="en-GB" sz="2000" dirty="0" smtClean="0"/>
              <a:t>he 16 to 19 </a:t>
            </a:r>
            <a:r>
              <a:rPr lang="en-GB" sz="2000" dirty="0"/>
              <a:t>funding claim report also takes into account that 19+ continuing students at ILR-funded institutions are funded under the ESFA 16 to 19 funding </a:t>
            </a:r>
            <a:r>
              <a:rPr lang="en-GB" sz="2000" dirty="0" smtClean="0"/>
              <a:t>model</a:t>
            </a:r>
          </a:p>
          <a:p>
            <a:pPr marL="355600" lvl="3" indent="-355600">
              <a:buFontTx/>
              <a:buChar char="•"/>
              <a:defRPr/>
            </a:pPr>
            <a:r>
              <a:rPr lang="en-GB" sz="2000" dirty="0"/>
              <a:t>t</a:t>
            </a:r>
            <a:r>
              <a:rPr lang="en-GB" sz="2000" dirty="0" smtClean="0"/>
              <a:t>he </a:t>
            </a:r>
            <a:r>
              <a:rPr lang="en-GB" sz="2000" dirty="0"/>
              <a:t>ILR fields used to determine into which part of the </a:t>
            </a:r>
            <a:r>
              <a:rPr lang="en-GB" sz="2000" dirty="0" smtClean="0"/>
              <a:t>16 to 19 funding claim report </a:t>
            </a:r>
            <a:r>
              <a:rPr lang="en-GB" sz="2000" dirty="0"/>
              <a:t>the student and their funded cash appear is </a:t>
            </a:r>
            <a:r>
              <a:rPr lang="en-GB" sz="2000" dirty="0" smtClean="0"/>
              <a:t>summarised on slide 9 and in annex D (table D1)</a:t>
            </a:r>
            <a:endParaRPr lang="en-GB" sz="2000" dirty="0"/>
          </a:p>
        </p:txBody>
      </p:sp>
      <p:sp>
        <p:nvSpPr>
          <p:cNvPr id="4" name="Text Box 116"/>
          <p:cNvSpPr txBox="1">
            <a:spLocks noChangeArrowheads="1"/>
          </p:cNvSpPr>
          <p:nvPr/>
        </p:nvSpPr>
        <p:spPr bwMode="auto">
          <a:xfrm>
            <a:off x="8369707" y="41811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11</a:t>
            </a:fld>
            <a:endParaRPr lang="en-GB" sz="1200" dirty="0"/>
          </a:p>
        </p:txBody>
      </p:sp>
    </p:spTree>
    <p:extLst>
      <p:ext uri="{BB962C8B-B14F-4D97-AF65-F5344CB8AC3E}">
        <p14:creationId xmlns:p14="http://schemas.microsoft.com/office/powerpoint/2010/main" val="162627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560195" cy="935386"/>
          </a:xfrm>
        </p:spPr>
        <p:txBody>
          <a:bodyPr/>
          <a:lstStyle/>
          <a:p>
            <a:r>
              <a:rPr lang="en-GB" dirty="0">
                <a:latin typeface="Arial" charset="0"/>
              </a:rPr>
              <a:t>Annex </a:t>
            </a:r>
            <a:r>
              <a:rPr lang="en-GB" dirty="0" smtClean="0">
                <a:latin typeface="Arial" charset="0"/>
              </a:rPr>
              <a:t>D additional information </a:t>
            </a:r>
            <a:r>
              <a:rPr lang="en-GB" sz="2000" dirty="0" smtClean="0"/>
              <a:t>(</a:t>
            </a:r>
            <a:r>
              <a:rPr lang="en-GB" sz="2000" dirty="0"/>
              <a:t>slide </a:t>
            </a:r>
            <a:r>
              <a:rPr lang="en-GB" sz="2000" dirty="0" smtClean="0"/>
              <a:t>3)</a:t>
            </a:r>
            <a:br>
              <a:rPr lang="en-GB" sz="2000" dirty="0" smtClean="0"/>
            </a:br>
            <a:r>
              <a:rPr lang="en-GB" sz="2000" dirty="0"/>
              <a:t>– </a:t>
            </a:r>
            <a:r>
              <a:rPr lang="en-GB" sz="2000" dirty="0" smtClean="0"/>
              <a:t>with reference to FIS funding calculation</a:t>
            </a:r>
            <a:endParaRPr lang="en-GB" sz="2000" dirty="0"/>
          </a:p>
        </p:txBody>
      </p:sp>
      <p:sp>
        <p:nvSpPr>
          <p:cNvPr id="11" name="Content Placeholder 10"/>
          <p:cNvSpPr>
            <a:spLocks noGrp="1"/>
          </p:cNvSpPr>
          <p:nvPr>
            <p:ph idx="1"/>
          </p:nvPr>
        </p:nvSpPr>
        <p:spPr>
          <a:xfrm>
            <a:off x="562913" y="1556792"/>
            <a:ext cx="7775575" cy="3024336"/>
          </a:xfrm>
        </p:spPr>
        <p:txBody>
          <a:bodyPr/>
          <a:lstStyle/>
          <a:p>
            <a:pPr marL="0" indent="0">
              <a:buNone/>
            </a:pPr>
            <a:r>
              <a:rPr lang="en-GB" dirty="0" smtClean="0"/>
              <a:t>FIS 16 -19 funding reports - notes:</a:t>
            </a:r>
          </a:p>
          <a:p>
            <a:pPr marL="355600" lvl="3" indent="-355600">
              <a:buFontTx/>
              <a:buChar char="•"/>
              <a:tabLst>
                <a:tab pos="355600" algn="l"/>
              </a:tabLst>
              <a:defRPr/>
            </a:pPr>
            <a:r>
              <a:rPr lang="en-GB" sz="2000" dirty="0"/>
              <a:t>t</a:t>
            </a:r>
            <a:r>
              <a:rPr lang="en-GB" sz="2000" dirty="0" smtClean="0"/>
              <a:t>he </a:t>
            </a:r>
            <a:r>
              <a:rPr lang="en-GB" sz="2000" dirty="0"/>
              <a:t>FIS </a:t>
            </a:r>
            <a:r>
              <a:rPr lang="en-GB" sz="2000" dirty="0" smtClean="0"/>
              <a:t>16 to 19 funding claim report </a:t>
            </a:r>
            <a:r>
              <a:rPr lang="en-GB" sz="2000" dirty="0"/>
              <a:t>breaks students down into the full and part time funding bands as shown in the allocation schedule and applies the relevant national rate to each band. In calculating students’ programme funding out-turn figures the report then uses exactly the same funding factors as those used to calculate the institution funding </a:t>
            </a:r>
            <a:r>
              <a:rPr lang="en-GB" sz="2000" dirty="0" smtClean="0"/>
              <a:t>allocation</a:t>
            </a:r>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12</a:t>
            </a:fld>
            <a:endParaRPr lang="en-GB" sz="1200" dirty="0"/>
          </a:p>
        </p:txBody>
      </p:sp>
    </p:spTree>
    <p:extLst>
      <p:ext uri="{BB962C8B-B14F-4D97-AF65-F5344CB8AC3E}">
        <p14:creationId xmlns:p14="http://schemas.microsoft.com/office/powerpoint/2010/main" val="10450614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560195" cy="935386"/>
          </a:xfrm>
        </p:spPr>
        <p:txBody>
          <a:bodyPr/>
          <a:lstStyle/>
          <a:p>
            <a:r>
              <a:rPr lang="en-GB" dirty="0">
                <a:latin typeface="Arial" charset="0"/>
              </a:rPr>
              <a:t>Annex </a:t>
            </a:r>
            <a:r>
              <a:rPr lang="en-GB" dirty="0" smtClean="0">
                <a:latin typeface="Arial" charset="0"/>
              </a:rPr>
              <a:t>D: additional information </a:t>
            </a:r>
            <a:r>
              <a:rPr lang="en-GB" sz="2000" dirty="0" smtClean="0"/>
              <a:t>(</a:t>
            </a:r>
            <a:r>
              <a:rPr lang="en-GB" sz="2000" dirty="0"/>
              <a:t>slide </a:t>
            </a:r>
            <a:r>
              <a:rPr lang="en-GB" sz="2000" dirty="0" smtClean="0"/>
              <a:t>4)</a:t>
            </a:r>
            <a:br>
              <a:rPr lang="en-GB" sz="2000" dirty="0" smtClean="0"/>
            </a:br>
            <a:r>
              <a:rPr lang="en-GB" sz="2000" dirty="0"/>
              <a:t>– </a:t>
            </a:r>
            <a:r>
              <a:rPr lang="en-GB" sz="2000" dirty="0" smtClean="0"/>
              <a:t>with reference to FIS funding calculation</a:t>
            </a:r>
            <a:endParaRPr lang="en-GB" sz="2000" dirty="0"/>
          </a:p>
        </p:txBody>
      </p:sp>
      <p:sp>
        <p:nvSpPr>
          <p:cNvPr id="11" name="Content Placeholder 10"/>
          <p:cNvSpPr>
            <a:spLocks noGrp="1"/>
          </p:cNvSpPr>
          <p:nvPr>
            <p:ph idx="1"/>
          </p:nvPr>
        </p:nvSpPr>
        <p:spPr>
          <a:xfrm>
            <a:off x="577056" y="1484784"/>
            <a:ext cx="7775575" cy="2880320"/>
          </a:xfrm>
        </p:spPr>
        <p:txBody>
          <a:bodyPr/>
          <a:lstStyle/>
          <a:p>
            <a:pPr marL="0" indent="0">
              <a:buNone/>
            </a:pPr>
            <a:r>
              <a:rPr lang="en-GB" dirty="0" smtClean="0"/>
              <a:t>Advice </a:t>
            </a:r>
            <a:r>
              <a:rPr lang="en-GB" dirty="0"/>
              <a:t>on running and using FIS </a:t>
            </a:r>
            <a:r>
              <a:rPr lang="en-GB" dirty="0" smtClean="0"/>
              <a:t>reports:</a:t>
            </a:r>
          </a:p>
          <a:p>
            <a:pPr marL="355600" lvl="3" indent="-355600">
              <a:buFontTx/>
              <a:buChar char="•"/>
              <a:tabLst>
                <a:tab pos="355600" algn="l"/>
              </a:tabLst>
              <a:defRPr/>
            </a:pPr>
            <a:r>
              <a:rPr lang="en-GB" sz="2000" dirty="0"/>
              <a:t>w</a:t>
            </a:r>
            <a:r>
              <a:rPr lang="en-GB" sz="2000" dirty="0" smtClean="0"/>
              <a:t>e have </a:t>
            </a:r>
            <a:r>
              <a:rPr lang="en-GB" sz="2000" dirty="0"/>
              <a:t>issued full guidance on the ILR </a:t>
            </a:r>
            <a:r>
              <a:rPr lang="en-GB" sz="2000" dirty="0" smtClean="0"/>
              <a:t>16 to 19 funding claim report </a:t>
            </a:r>
            <a:r>
              <a:rPr lang="en-GB" sz="2000" dirty="0"/>
              <a:t>within the FIS </a:t>
            </a:r>
            <a:r>
              <a:rPr lang="en-GB" sz="2000" dirty="0" smtClean="0"/>
              <a:t>2018 </a:t>
            </a:r>
            <a:r>
              <a:rPr lang="en-GB" sz="2000" dirty="0" smtClean="0"/>
              <a:t>to </a:t>
            </a:r>
            <a:r>
              <a:rPr lang="en-GB" sz="2000" dirty="0" smtClean="0"/>
              <a:t>2019 </a:t>
            </a:r>
            <a:r>
              <a:rPr lang="en-GB" sz="2000" dirty="0" smtClean="0"/>
              <a:t>report guidance</a:t>
            </a:r>
            <a:r>
              <a:rPr lang="en-GB" sz="2000" dirty="0"/>
              <a:t>, and information on this will be available during the year from: </a:t>
            </a:r>
          </a:p>
          <a:p>
            <a:pPr marL="812800" lvl="2" indent="0">
              <a:spcBef>
                <a:spcPct val="20000"/>
              </a:spcBef>
              <a:buNone/>
            </a:pPr>
            <a:r>
              <a:rPr lang="en-GB" b="0" u="sng" dirty="0" smtClean="0">
                <a:hlinkClick r:id="rId3"/>
              </a:rPr>
              <a:t>www.gov.uk/government/collections/individualised-learner-record-ilr</a:t>
            </a:r>
          </a:p>
          <a:p>
            <a:pPr marL="355600">
              <a:spcBef>
                <a:spcPct val="20000"/>
              </a:spcBef>
            </a:pPr>
            <a:endParaRPr lang="en-GB" u="sng" dirty="0">
              <a:hlinkClick r:id="rId3"/>
            </a:endParaRPr>
          </a:p>
          <a:p>
            <a:pPr marL="0" lvl="2" indent="0">
              <a:buNone/>
              <a:tabLst>
                <a:tab pos="355600" algn="l"/>
              </a:tabLst>
              <a:defRPr/>
            </a:pPr>
            <a:endParaRPr lang="en-GB" dirty="0"/>
          </a:p>
          <a:p>
            <a:pPr marL="355600" lvl="3" indent="-355600">
              <a:buFontTx/>
              <a:buChar char="•"/>
              <a:tabLst>
                <a:tab pos="355600" algn="l"/>
              </a:tabLst>
              <a:defRPr/>
            </a:pPr>
            <a:endParaRPr lang="en-GB" sz="2000" dirty="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13</a:t>
            </a:fld>
            <a:endParaRPr lang="en-GB" sz="1200" dirty="0"/>
          </a:p>
        </p:txBody>
      </p:sp>
    </p:spTree>
    <p:extLst>
      <p:ext uri="{BB962C8B-B14F-4D97-AF65-F5344CB8AC3E}">
        <p14:creationId xmlns:p14="http://schemas.microsoft.com/office/powerpoint/2010/main" val="36834392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560195" cy="935386"/>
          </a:xfrm>
        </p:spPr>
        <p:txBody>
          <a:bodyPr/>
          <a:lstStyle/>
          <a:p>
            <a:r>
              <a:rPr lang="en-GB" dirty="0">
                <a:latin typeface="Arial" charset="0"/>
              </a:rPr>
              <a:t>Annex </a:t>
            </a:r>
            <a:r>
              <a:rPr lang="en-GB" dirty="0" smtClean="0">
                <a:latin typeface="Arial" charset="0"/>
              </a:rPr>
              <a:t>D: additional information </a:t>
            </a:r>
            <a:r>
              <a:rPr lang="en-GB" sz="2000" dirty="0" smtClean="0"/>
              <a:t>(</a:t>
            </a:r>
            <a:r>
              <a:rPr lang="en-GB" sz="2000" dirty="0"/>
              <a:t>slide </a:t>
            </a:r>
            <a:r>
              <a:rPr lang="en-GB" sz="2000" dirty="0" smtClean="0"/>
              <a:t>5)</a:t>
            </a:r>
            <a:br>
              <a:rPr lang="en-GB" sz="2000" dirty="0" smtClean="0"/>
            </a:br>
            <a:r>
              <a:rPr lang="en-GB" sz="2000" dirty="0" smtClean="0"/>
              <a:t>(paragraph numbers referenced from annex D)</a:t>
            </a:r>
            <a:endParaRPr lang="en-GB" sz="2000" dirty="0"/>
          </a:p>
        </p:txBody>
      </p:sp>
      <p:sp>
        <p:nvSpPr>
          <p:cNvPr id="11" name="Content Placeholder 10"/>
          <p:cNvSpPr>
            <a:spLocks noGrp="1"/>
          </p:cNvSpPr>
          <p:nvPr>
            <p:ph idx="1"/>
          </p:nvPr>
        </p:nvSpPr>
        <p:spPr>
          <a:xfrm>
            <a:off x="598538" y="1268760"/>
            <a:ext cx="7775575" cy="4320480"/>
          </a:xfrm>
        </p:spPr>
        <p:txBody>
          <a:bodyPr/>
          <a:lstStyle/>
          <a:p>
            <a:pPr marL="0" indent="0">
              <a:buNone/>
            </a:pPr>
            <a:r>
              <a:rPr lang="en-GB" dirty="0" smtClean="0"/>
              <a:t>ILR data recording issues</a:t>
            </a:r>
          </a:p>
          <a:p>
            <a:pPr marL="457200" lvl="3" indent="-457200">
              <a:buAutoNum type="arabicPlain" startAt="4"/>
              <a:tabLst>
                <a:tab pos="355600" algn="l"/>
              </a:tabLst>
              <a:defRPr/>
            </a:pPr>
            <a:r>
              <a:rPr lang="en-GB" sz="2000" dirty="0" smtClean="0"/>
              <a:t>To </a:t>
            </a:r>
            <a:r>
              <a:rPr lang="en-GB" sz="2000" dirty="0"/>
              <a:t>keep the </a:t>
            </a:r>
            <a:r>
              <a:rPr lang="en-GB" sz="2000" dirty="0" smtClean="0"/>
              <a:t>16 to 19 funding claim report </a:t>
            </a:r>
            <a:r>
              <a:rPr lang="en-GB" sz="2000" dirty="0"/>
              <a:t>as simple as possible the report principally looks at ILR fields “source of funding”, “funding model”, “learner funding and monitoring type” and “learner funding and monitoring code” to determine where each student appears on the report. It also has to reference the individual student’s date of birth to </a:t>
            </a:r>
            <a:r>
              <a:rPr lang="en-GB" sz="2000" dirty="0" smtClean="0"/>
              <a:t>determine to </a:t>
            </a:r>
            <a:r>
              <a:rPr lang="en-GB" sz="2000" dirty="0"/>
              <a:t>which category students </a:t>
            </a:r>
            <a:r>
              <a:rPr lang="en-GB" sz="2000" dirty="0" smtClean="0"/>
              <a:t>belong.</a:t>
            </a:r>
          </a:p>
          <a:p>
            <a:pPr marL="457200" lvl="3" indent="-457200">
              <a:buAutoNum type="arabicPlain" startAt="4"/>
              <a:tabLst>
                <a:tab pos="355600" algn="l"/>
              </a:tabLst>
              <a:defRPr/>
            </a:pPr>
            <a:r>
              <a:rPr lang="en-GB" sz="2000" dirty="0" smtClean="0"/>
              <a:t>To </a:t>
            </a:r>
            <a:r>
              <a:rPr lang="en-GB" sz="2000" dirty="0"/>
              <a:t>be </a:t>
            </a:r>
            <a:r>
              <a:rPr lang="en-GB" sz="2000" dirty="0" smtClean="0"/>
              <a:t>funded </a:t>
            </a:r>
            <a:r>
              <a:rPr lang="en-GB" sz="2000" dirty="0"/>
              <a:t>on the </a:t>
            </a:r>
            <a:r>
              <a:rPr lang="en-GB" sz="2000" dirty="0" smtClean="0"/>
              <a:t>16 to 19 funding claim report </a:t>
            </a:r>
            <a:r>
              <a:rPr lang="en-GB" sz="2000" dirty="0"/>
              <a:t>students must have at least one learning aim coded in the ILR data as set out in </a:t>
            </a:r>
            <a:r>
              <a:rPr lang="en-GB" sz="2000" dirty="0" smtClean="0"/>
              <a:t>table D1</a:t>
            </a:r>
            <a:r>
              <a:rPr lang="en-GB" sz="2000" dirty="0"/>
              <a:t>.</a:t>
            </a:r>
            <a:endParaRPr lang="en-GB" sz="2000" dirty="0" smtClean="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14</a:t>
            </a:fld>
            <a:endParaRPr lang="en-GB" sz="1200" dirty="0"/>
          </a:p>
        </p:txBody>
      </p:sp>
    </p:spTree>
    <p:extLst>
      <p:ext uri="{BB962C8B-B14F-4D97-AF65-F5344CB8AC3E}">
        <p14:creationId xmlns:p14="http://schemas.microsoft.com/office/powerpoint/2010/main" val="1326434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560195" cy="935386"/>
          </a:xfrm>
        </p:spPr>
        <p:txBody>
          <a:bodyPr/>
          <a:lstStyle/>
          <a:p>
            <a:r>
              <a:rPr lang="en-GB" dirty="0">
                <a:latin typeface="Arial" charset="0"/>
              </a:rPr>
              <a:t>Annex </a:t>
            </a:r>
            <a:r>
              <a:rPr lang="en-GB" dirty="0" smtClean="0">
                <a:latin typeface="Arial" charset="0"/>
              </a:rPr>
              <a:t>D: additional information </a:t>
            </a:r>
            <a:r>
              <a:rPr lang="en-GB" sz="2000" dirty="0" smtClean="0"/>
              <a:t>(</a:t>
            </a:r>
            <a:r>
              <a:rPr lang="en-GB" sz="2000" dirty="0"/>
              <a:t>slide </a:t>
            </a:r>
            <a:r>
              <a:rPr lang="en-GB" sz="2000" dirty="0" smtClean="0"/>
              <a:t>6)</a:t>
            </a:r>
            <a:br>
              <a:rPr lang="en-GB" sz="2000" dirty="0" smtClean="0"/>
            </a:br>
            <a:r>
              <a:rPr lang="en-GB" sz="2000" dirty="0" smtClean="0"/>
              <a:t>(paragraph numbers referenced from annex D)</a:t>
            </a:r>
            <a:endParaRPr lang="en-GB" sz="2000" dirty="0"/>
          </a:p>
        </p:txBody>
      </p:sp>
      <p:sp>
        <p:nvSpPr>
          <p:cNvPr id="11" name="Content Placeholder 10"/>
          <p:cNvSpPr>
            <a:spLocks noGrp="1"/>
          </p:cNvSpPr>
          <p:nvPr>
            <p:ph idx="1"/>
          </p:nvPr>
        </p:nvSpPr>
        <p:spPr>
          <a:xfrm>
            <a:off x="598538" y="1268760"/>
            <a:ext cx="7775575" cy="4320480"/>
          </a:xfrm>
        </p:spPr>
        <p:txBody>
          <a:bodyPr/>
          <a:lstStyle/>
          <a:p>
            <a:pPr marL="0" indent="0">
              <a:buNone/>
            </a:pPr>
            <a:r>
              <a:rPr lang="en-GB" dirty="0" smtClean="0"/>
              <a:t>ILR data recording issues  (slide 1 of 2 on paragraph 6):</a:t>
            </a:r>
          </a:p>
          <a:p>
            <a:pPr marL="457200" lvl="3" indent="-457200">
              <a:buFont typeface="Wingdings" panose="05000000000000000000" pitchFamily="2" charset="2"/>
              <a:buAutoNum type="arabicPlain" startAt="6"/>
              <a:tabLst>
                <a:tab pos="355600" algn="l"/>
              </a:tabLst>
              <a:defRPr/>
            </a:pPr>
            <a:r>
              <a:rPr lang="en-GB" sz="2000" dirty="0" smtClean="0"/>
              <a:t>The </a:t>
            </a:r>
            <a:r>
              <a:rPr lang="en-GB" sz="2000" dirty="0"/>
              <a:t>disadvantage element is not a funding factor. It is an additional amount of funding that is then included within the overall funding allocation. This requires a different method to calculate a funding out-turn that includes the disadvantage element that also adjusts the overall out-turn figure to reflect the difference between the allocation student numbers and actual student numbers recruited during the </a:t>
            </a:r>
            <a:r>
              <a:rPr lang="en-GB" sz="2000" dirty="0" smtClean="0"/>
              <a:t>year. </a:t>
            </a:r>
          </a:p>
          <a:p>
            <a:pPr marL="800100" lvl="4" indent="-342900">
              <a:tabLst>
                <a:tab pos="355600" algn="l"/>
              </a:tabLst>
              <a:defRPr/>
            </a:pPr>
            <a:r>
              <a:rPr lang="en-GB" sz="2000" dirty="0"/>
              <a:t>t</a:t>
            </a:r>
            <a:r>
              <a:rPr lang="en-GB" sz="2000" dirty="0" smtClean="0"/>
              <a:t>his </a:t>
            </a:r>
            <a:r>
              <a:rPr lang="en-GB" sz="2000" dirty="0"/>
              <a:t>is explained in more detail </a:t>
            </a:r>
            <a:r>
              <a:rPr lang="en-GB" sz="2000" dirty="0" smtClean="0"/>
              <a:t>on the next slide which has a reduced font size so annex D paragraph C fits on one screen</a:t>
            </a:r>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15</a:t>
            </a:fld>
            <a:endParaRPr lang="en-GB" sz="1200" dirty="0"/>
          </a:p>
        </p:txBody>
      </p:sp>
    </p:spTree>
    <p:extLst>
      <p:ext uri="{BB962C8B-B14F-4D97-AF65-F5344CB8AC3E}">
        <p14:creationId xmlns:p14="http://schemas.microsoft.com/office/powerpoint/2010/main" val="2199985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668418" cy="935386"/>
          </a:xfrm>
        </p:spPr>
        <p:txBody>
          <a:bodyPr/>
          <a:lstStyle/>
          <a:p>
            <a:r>
              <a:rPr lang="en-GB" dirty="0">
                <a:latin typeface="Arial" charset="0"/>
              </a:rPr>
              <a:t>Annex </a:t>
            </a:r>
            <a:r>
              <a:rPr lang="en-GB" dirty="0" smtClean="0">
                <a:latin typeface="Arial" charset="0"/>
              </a:rPr>
              <a:t>D: additional information </a:t>
            </a:r>
            <a:r>
              <a:rPr lang="en-GB" sz="2000" dirty="0" smtClean="0"/>
              <a:t>(</a:t>
            </a:r>
            <a:r>
              <a:rPr lang="en-GB" sz="2000" dirty="0"/>
              <a:t>slide </a:t>
            </a:r>
            <a:r>
              <a:rPr lang="en-GB" sz="2000" dirty="0" smtClean="0"/>
              <a:t>7)</a:t>
            </a:r>
            <a:br>
              <a:rPr lang="en-GB" sz="2000" dirty="0" smtClean="0"/>
            </a:br>
            <a:r>
              <a:rPr lang="en-GB" sz="2000" dirty="0" smtClean="0"/>
              <a:t>(Annex D – paragraph 6)</a:t>
            </a:r>
            <a:endParaRPr lang="en-GB" sz="2000" dirty="0"/>
          </a:p>
        </p:txBody>
      </p:sp>
      <p:sp>
        <p:nvSpPr>
          <p:cNvPr id="11" name="Content Placeholder 10"/>
          <p:cNvSpPr>
            <a:spLocks noGrp="1"/>
          </p:cNvSpPr>
          <p:nvPr>
            <p:ph idx="1"/>
          </p:nvPr>
        </p:nvSpPr>
        <p:spPr>
          <a:xfrm>
            <a:off x="598538" y="1268760"/>
            <a:ext cx="7775575" cy="4320480"/>
          </a:xfrm>
        </p:spPr>
        <p:txBody>
          <a:bodyPr/>
          <a:lstStyle/>
          <a:p>
            <a:pPr lvl="0"/>
            <a:r>
              <a:rPr lang="en-GB" sz="1800" b="0" dirty="0" smtClean="0"/>
              <a:t>the </a:t>
            </a:r>
            <a:r>
              <a:rPr lang="en-GB" sz="1800" b="0" dirty="0"/>
              <a:t>total block 1 and block 2 funding is calculated as a percentage of the programme funding (less disadvantage and before area cost</a:t>
            </a:r>
            <a:r>
              <a:rPr lang="en-GB" sz="1800" b="0" dirty="0" smtClean="0"/>
              <a:t>)</a:t>
            </a:r>
            <a:endParaRPr lang="en-GB" sz="1800" b="0" dirty="0"/>
          </a:p>
          <a:p>
            <a:pPr lvl="0"/>
            <a:r>
              <a:rPr lang="en-GB" sz="1800" b="0" dirty="0"/>
              <a:t>t</a:t>
            </a:r>
            <a:r>
              <a:rPr lang="en-GB" sz="1800" b="0" dirty="0" smtClean="0"/>
              <a:t>his </a:t>
            </a:r>
            <a:r>
              <a:rPr lang="en-GB" sz="1800" b="0" dirty="0"/>
              <a:t>percentage is applied by FIS (at the same standard percentage) to each individual student’s programme funding (before adding disadvantage funding or </a:t>
            </a:r>
            <a:r>
              <a:rPr lang="en-GB" sz="1800" b="0" dirty="0" smtClean="0"/>
              <a:t>using </a:t>
            </a:r>
            <a:r>
              <a:rPr lang="en-GB" sz="1800" b="0" dirty="0"/>
              <a:t>the area cost factor). The standard disadvantage uplift factor for the institution is shown in FIS tables in the column labelled </a:t>
            </a:r>
            <a:r>
              <a:rPr lang="en-GB" sz="1800" b="0" dirty="0" err="1" smtClean="0"/>
              <a:t>PrvDisadvPropnHist</a:t>
            </a:r>
            <a:endParaRPr lang="en-GB" sz="1800" b="0" dirty="0"/>
          </a:p>
          <a:p>
            <a:pPr lvl="0"/>
            <a:r>
              <a:rPr lang="en-GB" sz="1800" b="0" dirty="0"/>
              <a:t>FIS calculates the outturn including both the programme and disadvantage funding. This total is then further uplifted by the area cost factor to produce the </a:t>
            </a:r>
            <a:r>
              <a:rPr lang="en-GB" sz="1800" b="0" dirty="0" smtClean="0"/>
              <a:t>out-turn</a:t>
            </a:r>
            <a:endParaRPr lang="en-GB" sz="1800" b="0" dirty="0"/>
          </a:p>
          <a:p>
            <a:pPr marL="0" lvl="3" indent="0">
              <a:buNone/>
              <a:tabLst>
                <a:tab pos="355600" algn="l"/>
              </a:tabLst>
              <a:defRPr/>
            </a:pPr>
            <a:endParaRPr lang="en-GB" dirty="0" smtClean="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16</a:t>
            </a:fld>
            <a:endParaRPr lang="en-GB" sz="1200" dirty="0"/>
          </a:p>
        </p:txBody>
      </p:sp>
    </p:spTree>
    <p:extLst>
      <p:ext uri="{BB962C8B-B14F-4D97-AF65-F5344CB8AC3E}">
        <p14:creationId xmlns:p14="http://schemas.microsoft.com/office/powerpoint/2010/main" val="2430262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668418" cy="935386"/>
          </a:xfrm>
        </p:spPr>
        <p:txBody>
          <a:bodyPr/>
          <a:lstStyle/>
          <a:p>
            <a:r>
              <a:rPr lang="en-GB" dirty="0">
                <a:latin typeface="Arial" charset="0"/>
              </a:rPr>
              <a:t>Annex </a:t>
            </a:r>
            <a:r>
              <a:rPr lang="en-GB" dirty="0" smtClean="0">
                <a:latin typeface="Arial" charset="0"/>
              </a:rPr>
              <a:t>D: additional information </a:t>
            </a:r>
            <a:r>
              <a:rPr lang="en-GB" sz="2000" dirty="0" smtClean="0"/>
              <a:t>(</a:t>
            </a:r>
            <a:r>
              <a:rPr lang="en-GB" sz="2000" dirty="0"/>
              <a:t>slide </a:t>
            </a:r>
            <a:r>
              <a:rPr lang="en-GB" sz="2000" dirty="0" smtClean="0"/>
              <a:t>8)</a:t>
            </a:r>
            <a:br>
              <a:rPr lang="en-GB" sz="2000" dirty="0" smtClean="0"/>
            </a:br>
            <a:r>
              <a:rPr lang="en-GB" sz="2000" dirty="0"/>
              <a:t>(paragraph numbers referenced from </a:t>
            </a:r>
            <a:r>
              <a:rPr lang="en-GB" sz="2000" dirty="0" smtClean="0"/>
              <a:t>annex D)</a:t>
            </a:r>
            <a:endParaRPr lang="en-GB" sz="2000" dirty="0"/>
          </a:p>
        </p:txBody>
      </p:sp>
      <p:sp>
        <p:nvSpPr>
          <p:cNvPr id="11" name="Content Placeholder 10"/>
          <p:cNvSpPr>
            <a:spLocks noGrp="1"/>
          </p:cNvSpPr>
          <p:nvPr>
            <p:ph idx="1"/>
          </p:nvPr>
        </p:nvSpPr>
        <p:spPr>
          <a:xfrm>
            <a:off x="577056" y="1340768"/>
            <a:ext cx="7775575" cy="4608512"/>
          </a:xfrm>
        </p:spPr>
        <p:txBody>
          <a:bodyPr/>
          <a:lstStyle/>
          <a:p>
            <a:pPr marL="0" indent="0">
              <a:buNone/>
            </a:pPr>
            <a:r>
              <a:rPr lang="en-GB" dirty="0" smtClean="0"/>
              <a:t>Condition of funding reductions in allocations and out-turns </a:t>
            </a:r>
            <a:r>
              <a:rPr lang="en-GB" dirty="0" smtClean="0"/>
              <a:t>2018 </a:t>
            </a:r>
            <a:r>
              <a:rPr lang="en-GB" dirty="0" smtClean="0"/>
              <a:t>to </a:t>
            </a:r>
            <a:r>
              <a:rPr lang="en-GB" dirty="0" smtClean="0"/>
              <a:t>2019</a:t>
            </a:r>
            <a:endParaRPr lang="en-GB" dirty="0" smtClean="0"/>
          </a:p>
          <a:p>
            <a:pPr marL="450850" lvl="3" indent="-450850">
              <a:buNone/>
              <a:tabLst>
                <a:tab pos="450850" algn="l"/>
              </a:tabLst>
              <a:defRPr/>
            </a:pPr>
            <a:r>
              <a:rPr lang="en-GB" sz="2000" dirty="0" smtClean="0">
                <a:solidFill>
                  <a:schemeClr val="accent1"/>
                </a:solidFill>
              </a:rPr>
              <a:t>7</a:t>
            </a:r>
            <a:r>
              <a:rPr lang="en-GB" sz="2000" dirty="0" smtClean="0"/>
              <a:t>	The cash reduction made to </a:t>
            </a:r>
            <a:r>
              <a:rPr lang="en-GB" sz="2000" dirty="0" smtClean="0"/>
              <a:t>2018 </a:t>
            </a:r>
            <a:r>
              <a:rPr lang="en-GB" sz="2000" dirty="0" smtClean="0"/>
              <a:t>to </a:t>
            </a:r>
            <a:r>
              <a:rPr lang="en-GB" sz="2000" dirty="0" smtClean="0"/>
              <a:t>2019 </a:t>
            </a:r>
            <a:r>
              <a:rPr lang="en-GB" sz="2000" dirty="0" smtClean="0"/>
              <a:t>allocations for students who did not meet the condition of funding in </a:t>
            </a:r>
            <a:r>
              <a:rPr lang="en-GB" sz="2000" dirty="0" smtClean="0"/>
              <a:t>2016 </a:t>
            </a:r>
            <a:r>
              <a:rPr lang="en-GB" sz="2000" dirty="0" smtClean="0"/>
              <a:t>to </a:t>
            </a:r>
            <a:r>
              <a:rPr lang="en-GB" sz="2000" dirty="0" smtClean="0"/>
              <a:t>2017 </a:t>
            </a:r>
            <a:r>
              <a:rPr lang="en-GB" sz="2000" dirty="0" smtClean="0"/>
              <a:t>is also being applied to institutions’ funded out-turn in </a:t>
            </a:r>
            <a:r>
              <a:rPr lang="en-GB" sz="2000" dirty="0" smtClean="0"/>
              <a:t>2018 </a:t>
            </a:r>
            <a:r>
              <a:rPr lang="en-GB" sz="2000" dirty="0" smtClean="0"/>
              <a:t>to </a:t>
            </a:r>
            <a:r>
              <a:rPr lang="en-GB" sz="2000" dirty="0" smtClean="0"/>
              <a:t>2019.</a:t>
            </a:r>
            <a:endParaRPr lang="en-GB" sz="2000" dirty="0" smtClean="0"/>
          </a:p>
          <a:p>
            <a:pPr marL="450000" lvl="3" indent="-450000">
              <a:buNone/>
              <a:tabLst>
                <a:tab pos="534988" algn="l"/>
              </a:tabLst>
              <a:defRPr/>
            </a:pPr>
            <a:r>
              <a:rPr lang="en-GB" sz="2000" dirty="0" smtClean="0">
                <a:solidFill>
                  <a:schemeClr val="accent1"/>
                </a:solidFill>
              </a:rPr>
              <a:t>8</a:t>
            </a:r>
            <a:r>
              <a:rPr lang="en-GB" sz="2000" dirty="0" smtClean="0"/>
              <a:t>	This is so the reduction is applied equally to all institution types in </a:t>
            </a:r>
            <a:r>
              <a:rPr lang="en-GB" sz="2000" dirty="0" smtClean="0"/>
              <a:t>2018 </a:t>
            </a:r>
            <a:r>
              <a:rPr lang="en-GB" sz="2000" dirty="0" smtClean="0"/>
              <a:t>to </a:t>
            </a:r>
            <a:r>
              <a:rPr lang="en-GB" sz="2000" dirty="0" smtClean="0"/>
              <a:t>2019. </a:t>
            </a:r>
            <a:r>
              <a:rPr lang="en-GB" sz="2000" dirty="0" smtClean="0"/>
              <a:t>This ensures those institutions that are subject to funding reconciliation are treated equally in respect of the condition of funding as those who are not subject to reconciliation. </a:t>
            </a:r>
            <a:r>
              <a:rPr lang="en-GB" sz="2000" dirty="0"/>
              <a:t>This deduction will not affect the calculation of lagged funding allocation values for </a:t>
            </a:r>
            <a:r>
              <a:rPr lang="en-GB" sz="2000" dirty="0" smtClean="0"/>
              <a:t>2019 </a:t>
            </a:r>
            <a:r>
              <a:rPr lang="en-GB" sz="2000" dirty="0" smtClean="0"/>
              <a:t>to </a:t>
            </a:r>
            <a:r>
              <a:rPr lang="en-GB" sz="2000" dirty="0" smtClean="0"/>
              <a:t>2020.</a:t>
            </a:r>
            <a:endParaRPr lang="en-GB" sz="2000" dirty="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17</a:t>
            </a:fld>
            <a:endParaRPr lang="en-GB" sz="1200" dirty="0"/>
          </a:p>
        </p:txBody>
      </p:sp>
    </p:spTree>
    <p:extLst>
      <p:ext uri="{BB962C8B-B14F-4D97-AF65-F5344CB8AC3E}">
        <p14:creationId xmlns:p14="http://schemas.microsoft.com/office/powerpoint/2010/main" val="1573140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668418" cy="935386"/>
          </a:xfrm>
        </p:spPr>
        <p:txBody>
          <a:bodyPr/>
          <a:lstStyle/>
          <a:p>
            <a:r>
              <a:rPr lang="en-GB" dirty="0">
                <a:latin typeface="Arial" charset="0"/>
              </a:rPr>
              <a:t>Annex </a:t>
            </a:r>
            <a:r>
              <a:rPr lang="en-GB" dirty="0" smtClean="0">
                <a:latin typeface="Arial" charset="0"/>
              </a:rPr>
              <a:t>D: additional information </a:t>
            </a:r>
            <a:r>
              <a:rPr lang="en-GB" sz="2000" dirty="0" smtClean="0"/>
              <a:t>(</a:t>
            </a:r>
            <a:r>
              <a:rPr lang="en-GB" sz="2000" dirty="0"/>
              <a:t>slide </a:t>
            </a:r>
            <a:r>
              <a:rPr lang="en-GB" sz="2000" dirty="0" smtClean="0"/>
              <a:t>9)</a:t>
            </a:r>
            <a:br>
              <a:rPr lang="en-GB" sz="2000" dirty="0" smtClean="0"/>
            </a:br>
            <a:r>
              <a:rPr lang="en-GB" sz="2000" dirty="0"/>
              <a:t>(paragraph numbers referenced from </a:t>
            </a:r>
            <a:r>
              <a:rPr lang="en-GB" sz="2000" dirty="0" smtClean="0"/>
              <a:t>annex D)</a:t>
            </a:r>
            <a:endParaRPr lang="en-GB" sz="2000" dirty="0"/>
          </a:p>
        </p:txBody>
      </p:sp>
      <p:sp>
        <p:nvSpPr>
          <p:cNvPr id="11" name="Content Placeholder 10"/>
          <p:cNvSpPr>
            <a:spLocks noGrp="1"/>
          </p:cNvSpPr>
          <p:nvPr>
            <p:ph idx="1"/>
          </p:nvPr>
        </p:nvSpPr>
        <p:spPr>
          <a:xfrm>
            <a:off x="577056" y="1340768"/>
            <a:ext cx="7775575" cy="4680520"/>
          </a:xfrm>
        </p:spPr>
        <p:txBody>
          <a:bodyPr/>
          <a:lstStyle/>
          <a:p>
            <a:pPr marL="0" indent="0">
              <a:buNone/>
            </a:pPr>
            <a:r>
              <a:rPr lang="en-GB" dirty="0" smtClean="0"/>
              <a:t>Provider Data Self Assessment Tool (PDSAT) reports</a:t>
            </a:r>
          </a:p>
          <a:p>
            <a:pPr marL="450850" lvl="3" indent="-450850">
              <a:buNone/>
              <a:tabLst>
                <a:tab pos="450850" algn="l"/>
              </a:tabLst>
              <a:defRPr/>
            </a:pPr>
            <a:r>
              <a:rPr lang="en-GB" sz="2000" dirty="0" smtClean="0">
                <a:solidFill>
                  <a:schemeClr val="accent1"/>
                </a:solidFill>
              </a:rPr>
              <a:t>14</a:t>
            </a:r>
            <a:r>
              <a:rPr lang="en-GB" sz="2000" dirty="0" smtClean="0"/>
              <a:t>	As </a:t>
            </a:r>
            <a:r>
              <a:rPr lang="en-GB" sz="2000" dirty="0"/>
              <a:t>stated in paragraph </a:t>
            </a:r>
            <a:r>
              <a:rPr lang="en-GB" sz="2000" dirty="0" smtClean="0"/>
              <a:t>17 </a:t>
            </a:r>
            <a:r>
              <a:rPr lang="en-GB" sz="2000" dirty="0"/>
              <a:t>institutions are expected to use PDSAT reports to verify their own ILR data during the </a:t>
            </a:r>
            <a:r>
              <a:rPr lang="en-GB" sz="2000" dirty="0" smtClean="0"/>
              <a:t>year.</a:t>
            </a:r>
          </a:p>
          <a:p>
            <a:pPr marL="450850" lvl="3" indent="-450850">
              <a:buNone/>
              <a:tabLst>
                <a:tab pos="450850" algn="l"/>
              </a:tabLst>
              <a:defRPr/>
            </a:pPr>
            <a:r>
              <a:rPr lang="en-GB" sz="2000" dirty="0" smtClean="0">
                <a:solidFill>
                  <a:schemeClr val="accent1"/>
                </a:solidFill>
              </a:rPr>
              <a:t>15</a:t>
            </a:r>
            <a:r>
              <a:rPr lang="en-GB" sz="2000" dirty="0" smtClean="0"/>
              <a:t>	The </a:t>
            </a:r>
            <a:r>
              <a:rPr lang="en-GB" sz="2000" dirty="0"/>
              <a:t>software is developed and supported by KPMG. Support is via their helpdesk facility is as detailed on the main PDSAT page, where you can also find a PDSAT e-learning </a:t>
            </a:r>
            <a:r>
              <a:rPr lang="en-GB" sz="2000" dirty="0" smtClean="0"/>
              <a:t>guide:</a:t>
            </a:r>
          </a:p>
          <a:p>
            <a:pPr marL="914400" lvl="5" indent="0">
              <a:spcBef>
                <a:spcPts val="300"/>
              </a:spcBef>
              <a:spcAft>
                <a:spcPts val="600"/>
              </a:spcAft>
              <a:buNone/>
              <a:tabLst>
                <a:tab pos="355600" algn="l"/>
              </a:tabLst>
              <a:defRPr/>
            </a:pPr>
            <a:r>
              <a:rPr lang="en-GB" dirty="0" smtClean="0">
                <a:hlinkClick r:id="rId3"/>
              </a:rPr>
              <a:t>www.gov.uk/government/publications/ilr-data-check-that-it-meets-standards-and-quality-requirements</a:t>
            </a:r>
            <a:endParaRPr lang="en-GB" dirty="0" smtClean="0"/>
          </a:p>
          <a:p>
            <a:pPr marL="285750" lvl="3" indent="-285750">
              <a:tabLst>
                <a:tab pos="355600" algn="l"/>
              </a:tabLst>
              <a:defRPr/>
            </a:pPr>
            <a:r>
              <a:rPr lang="en-GB" sz="2000" dirty="0"/>
              <a:t>t</a:t>
            </a:r>
            <a:r>
              <a:rPr lang="en-GB" sz="2000" dirty="0" smtClean="0"/>
              <a:t>he funding impact of how changing ILR data after either institution or funding auditor PDSAT review work is completed is explained in the following slides. The audit evidence needed to support ILR data has similar funding impacts </a:t>
            </a:r>
            <a:endParaRPr lang="en-GB" sz="2000" dirty="0"/>
          </a:p>
          <a:p>
            <a:pPr marL="0" lvl="3" indent="0">
              <a:buNone/>
              <a:tabLst>
                <a:tab pos="355600" algn="l"/>
              </a:tabLst>
              <a:defRPr/>
            </a:pPr>
            <a:endParaRPr lang="en-GB" sz="1800" dirty="0" smtClean="0"/>
          </a:p>
          <a:p>
            <a:pPr marL="457200" lvl="3" indent="-457200">
              <a:buAutoNum type="arabicPlain" startAt="14"/>
              <a:tabLst>
                <a:tab pos="355600" algn="l"/>
              </a:tabLst>
              <a:defRPr/>
            </a:pPr>
            <a:endParaRPr lang="en-GB" sz="2000" dirty="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18</a:t>
            </a:fld>
            <a:endParaRPr lang="en-GB" sz="1200" dirty="0"/>
          </a:p>
        </p:txBody>
      </p:sp>
    </p:spTree>
    <p:extLst>
      <p:ext uri="{BB962C8B-B14F-4D97-AF65-F5344CB8AC3E}">
        <p14:creationId xmlns:p14="http://schemas.microsoft.com/office/powerpoint/2010/main" val="13718011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668418" cy="935386"/>
          </a:xfrm>
        </p:spPr>
        <p:txBody>
          <a:bodyPr/>
          <a:lstStyle/>
          <a:p>
            <a:r>
              <a:rPr lang="en-GB" dirty="0">
                <a:latin typeface="Arial" charset="0"/>
              </a:rPr>
              <a:t>Annex </a:t>
            </a:r>
            <a:r>
              <a:rPr lang="en-GB" dirty="0" smtClean="0">
                <a:latin typeface="Arial" charset="0"/>
              </a:rPr>
              <a:t>D: additional information </a:t>
            </a:r>
            <a:r>
              <a:rPr lang="en-GB" sz="2000" dirty="0" smtClean="0"/>
              <a:t>(</a:t>
            </a:r>
            <a:r>
              <a:rPr lang="en-GB" sz="2000" dirty="0"/>
              <a:t>slide </a:t>
            </a:r>
            <a:r>
              <a:rPr lang="en-GB" sz="2000" dirty="0" smtClean="0"/>
              <a:t>8)</a:t>
            </a:r>
            <a:br>
              <a:rPr lang="en-GB" sz="2000" dirty="0" smtClean="0"/>
            </a:br>
            <a:r>
              <a:rPr lang="en-GB" sz="2000" dirty="0"/>
              <a:t>(paragraph numbers referenced from </a:t>
            </a:r>
            <a:r>
              <a:rPr lang="en-GB" sz="2000" dirty="0" smtClean="0"/>
              <a:t>annex D)</a:t>
            </a:r>
            <a:endParaRPr lang="en-GB" sz="2000" dirty="0"/>
          </a:p>
        </p:txBody>
      </p:sp>
      <p:sp>
        <p:nvSpPr>
          <p:cNvPr id="11" name="Content Placeholder 10"/>
          <p:cNvSpPr>
            <a:spLocks noGrp="1"/>
          </p:cNvSpPr>
          <p:nvPr>
            <p:ph idx="1"/>
          </p:nvPr>
        </p:nvSpPr>
        <p:spPr>
          <a:xfrm>
            <a:off x="577056" y="1340768"/>
            <a:ext cx="7775575" cy="4032448"/>
          </a:xfrm>
        </p:spPr>
        <p:txBody>
          <a:bodyPr/>
          <a:lstStyle/>
          <a:p>
            <a:pPr marL="0" indent="0">
              <a:buNone/>
            </a:pPr>
            <a:r>
              <a:rPr lang="en-GB" dirty="0" smtClean="0"/>
              <a:t>ILR data recording issues:</a:t>
            </a:r>
          </a:p>
          <a:p>
            <a:pPr marL="450850" lvl="3" indent="-450850">
              <a:buNone/>
              <a:tabLst>
                <a:tab pos="450850" algn="l"/>
              </a:tabLst>
              <a:defRPr/>
            </a:pPr>
            <a:r>
              <a:rPr lang="en-GB" sz="2000" dirty="0" smtClean="0">
                <a:solidFill>
                  <a:schemeClr val="accent1"/>
                </a:solidFill>
              </a:rPr>
              <a:t>11</a:t>
            </a:r>
            <a:r>
              <a:rPr lang="en-GB" sz="2000" dirty="0" smtClean="0"/>
              <a:t>	All </a:t>
            </a:r>
            <a:r>
              <a:rPr lang="en-GB" sz="2000" dirty="0"/>
              <a:t>LLDD </a:t>
            </a:r>
            <a:r>
              <a:rPr lang="en-GB" sz="2000" dirty="0" smtClean="0"/>
              <a:t>students (</a:t>
            </a:r>
            <a:r>
              <a:rPr lang="en-GB" sz="2000" dirty="0"/>
              <a:t>those with </a:t>
            </a:r>
            <a:r>
              <a:rPr lang="en-GB" sz="2000" dirty="0" smtClean="0"/>
              <a:t>an EHC plan) </a:t>
            </a:r>
            <a:r>
              <a:rPr lang="en-GB" sz="2000" dirty="0"/>
              <a:t>aged </a:t>
            </a:r>
            <a:r>
              <a:rPr lang="en-GB" sz="2000" dirty="0" smtClean="0"/>
              <a:t>19 to 24 </a:t>
            </a:r>
            <a:r>
              <a:rPr lang="en-GB" sz="2000" dirty="0"/>
              <a:t>on 31 August </a:t>
            </a:r>
            <a:r>
              <a:rPr lang="en-GB" sz="2000" dirty="0" smtClean="0"/>
              <a:t>2018 </a:t>
            </a:r>
            <a:r>
              <a:rPr lang="en-GB" sz="2000" dirty="0"/>
              <a:t>and for whom the </a:t>
            </a:r>
            <a:r>
              <a:rPr lang="en-GB" sz="2000" dirty="0" smtClean="0"/>
              <a:t>ESFA </a:t>
            </a:r>
            <a:r>
              <a:rPr lang="en-GB" sz="2000" dirty="0"/>
              <a:t>has agreed </a:t>
            </a:r>
            <a:r>
              <a:rPr lang="en-GB" sz="2000" dirty="0" smtClean="0"/>
              <a:t>16 to 19 funding </a:t>
            </a:r>
            <a:r>
              <a:rPr lang="en-GB" sz="2000" dirty="0"/>
              <a:t>responsibility should be coded in “source of funding” as </a:t>
            </a:r>
            <a:r>
              <a:rPr lang="en-GB" sz="2000" dirty="0" smtClean="0"/>
              <a:t>107.</a:t>
            </a:r>
          </a:p>
          <a:p>
            <a:pPr marL="450850" lvl="3" indent="-450850">
              <a:buNone/>
              <a:tabLst>
                <a:tab pos="450850" algn="l"/>
              </a:tabLst>
              <a:defRPr/>
            </a:pPr>
            <a:r>
              <a:rPr lang="en-GB" sz="2000" dirty="0" smtClean="0">
                <a:solidFill>
                  <a:schemeClr val="accent1"/>
                </a:solidFill>
              </a:rPr>
              <a:t>12</a:t>
            </a:r>
            <a:r>
              <a:rPr lang="en-GB" sz="2000" dirty="0" smtClean="0"/>
              <a:t>	All continuing students completing programmes started whilst aged 16 to 19 (flagged in ILR as “19+ continuers”)  </a:t>
            </a:r>
            <a:r>
              <a:rPr lang="en-GB" sz="2000" dirty="0"/>
              <a:t>aged 19 or over must be coded in </a:t>
            </a:r>
            <a:r>
              <a:rPr lang="en-GB" sz="2000" dirty="0" smtClean="0"/>
              <a:t>“source </a:t>
            </a:r>
            <a:r>
              <a:rPr lang="en-GB" sz="2000" dirty="0"/>
              <a:t>of </a:t>
            </a:r>
            <a:r>
              <a:rPr lang="en-GB" sz="2000" dirty="0" smtClean="0"/>
              <a:t>funding” </a:t>
            </a:r>
            <a:r>
              <a:rPr lang="en-GB" sz="2000" dirty="0"/>
              <a:t>as </a:t>
            </a:r>
            <a:r>
              <a:rPr lang="en-GB" sz="2000" dirty="0" smtClean="0"/>
              <a:t>107. We </a:t>
            </a:r>
            <a:r>
              <a:rPr lang="en-GB" sz="2000" dirty="0" smtClean="0"/>
              <a:t>fund </a:t>
            </a:r>
            <a:r>
              <a:rPr lang="en-GB" sz="2000" dirty="0" smtClean="0"/>
              <a:t>these </a:t>
            </a:r>
            <a:r>
              <a:rPr lang="en-GB" sz="2000" dirty="0"/>
              <a:t>students </a:t>
            </a:r>
            <a:r>
              <a:rPr lang="en-GB" sz="2000" dirty="0" smtClean="0"/>
              <a:t>through the 16 to 19 funding model.</a:t>
            </a:r>
            <a:endParaRPr lang="en-GB" sz="2000" dirty="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19</a:t>
            </a:fld>
            <a:endParaRPr lang="en-GB" sz="1200" dirty="0"/>
          </a:p>
        </p:txBody>
      </p:sp>
    </p:spTree>
    <p:extLst>
      <p:ext uri="{BB962C8B-B14F-4D97-AF65-F5344CB8AC3E}">
        <p14:creationId xmlns:p14="http://schemas.microsoft.com/office/powerpoint/2010/main" val="2778523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476250"/>
            <a:ext cx="7277455" cy="1253337"/>
          </a:xfrm>
        </p:spPr>
        <p:txBody>
          <a:bodyPr/>
          <a:lstStyle/>
          <a:p>
            <a:r>
              <a:rPr lang="en-GB" dirty="0" smtClean="0"/>
              <a:t>Funding guidance </a:t>
            </a:r>
            <a:r>
              <a:rPr lang="en-GB" dirty="0"/>
              <a:t>for young people: </a:t>
            </a:r>
            <a:r>
              <a:rPr lang="en-GB" dirty="0" smtClean="0"/>
              <a:t>2018 </a:t>
            </a:r>
            <a:r>
              <a:rPr lang="en-GB" dirty="0" smtClean="0"/>
              <a:t>to </a:t>
            </a:r>
            <a:r>
              <a:rPr lang="en-GB" dirty="0" smtClean="0"/>
              <a:t>2019</a:t>
            </a:r>
            <a:r>
              <a:rPr lang="en-GB" dirty="0"/>
              <a:t/>
            </a:r>
            <a:br>
              <a:rPr lang="en-GB" dirty="0"/>
            </a:br>
            <a:endParaRPr lang="en-GB" dirty="0"/>
          </a:p>
        </p:txBody>
      </p:sp>
      <p:sp>
        <p:nvSpPr>
          <p:cNvPr id="5" name="Text Placeholder 4"/>
          <p:cNvSpPr>
            <a:spLocks noGrp="1"/>
          </p:cNvSpPr>
          <p:nvPr>
            <p:ph type="body" idx="1"/>
          </p:nvPr>
        </p:nvSpPr>
        <p:spPr>
          <a:xfrm>
            <a:off x="757238" y="1844824"/>
            <a:ext cx="7775575" cy="3888432"/>
          </a:xfrm>
        </p:spPr>
        <p:txBody>
          <a:bodyPr/>
          <a:lstStyle/>
          <a:p>
            <a:r>
              <a:rPr lang="en-GB" b="0" dirty="0"/>
              <a:t>The format of the funding guidance </a:t>
            </a:r>
            <a:r>
              <a:rPr lang="en-GB" b="0" dirty="0" smtClean="0"/>
              <a:t>is the </a:t>
            </a:r>
            <a:r>
              <a:rPr lang="en-GB" b="0" dirty="0"/>
              <a:t>same as last year. It consists of </a:t>
            </a:r>
            <a:r>
              <a:rPr lang="en-GB" b="0" dirty="0" smtClean="0"/>
              <a:t>four </a:t>
            </a:r>
            <a:r>
              <a:rPr lang="en-GB" b="0" dirty="0"/>
              <a:t>separate books:</a:t>
            </a:r>
          </a:p>
          <a:p>
            <a:pPr marL="534988" indent="-357188">
              <a:buFont typeface="Arial" pitchFamily="34" charset="0"/>
              <a:buChar char="•"/>
            </a:pPr>
            <a:r>
              <a:rPr lang="en-GB" b="0" dirty="0" smtClean="0"/>
              <a:t>‘Funding regulations’ (published April </a:t>
            </a:r>
            <a:r>
              <a:rPr lang="en-GB" b="0" dirty="0" smtClean="0"/>
              <a:t>2018)</a:t>
            </a:r>
            <a:endParaRPr lang="en-GB" b="0" dirty="0" smtClean="0"/>
          </a:p>
          <a:p>
            <a:pPr marL="534988" indent="-357188">
              <a:buFont typeface="Arial" pitchFamily="34" charset="0"/>
              <a:buChar char="•"/>
            </a:pPr>
            <a:r>
              <a:rPr lang="en-GB" b="0" dirty="0" smtClean="0"/>
              <a:t>‘Funding rates </a:t>
            </a:r>
            <a:r>
              <a:rPr lang="en-GB" b="0" dirty="0"/>
              <a:t>and </a:t>
            </a:r>
            <a:r>
              <a:rPr lang="en-GB" b="0" dirty="0" smtClean="0"/>
              <a:t>formula’ (published April </a:t>
            </a:r>
            <a:r>
              <a:rPr lang="en-GB" b="0" dirty="0" smtClean="0"/>
              <a:t>2018)</a:t>
            </a:r>
            <a:endParaRPr lang="en-GB" b="0" dirty="0" smtClean="0"/>
          </a:p>
          <a:p>
            <a:pPr marL="534988" indent="-357188">
              <a:buFont typeface="Arial" pitchFamily="34" charset="0"/>
              <a:buChar char="•"/>
            </a:pPr>
            <a:r>
              <a:rPr lang="en-GB" b="0" dirty="0" smtClean="0"/>
              <a:t>‘ILR funding returns’ (published </a:t>
            </a:r>
            <a:r>
              <a:rPr lang="en-GB" b="0" dirty="0" smtClean="0"/>
              <a:t>June 2018) </a:t>
            </a:r>
            <a:r>
              <a:rPr lang="en-GB" b="0" dirty="0"/>
              <a:t>– </a:t>
            </a:r>
            <a:r>
              <a:rPr lang="en-GB" b="0" dirty="0" smtClean="0"/>
              <a:t>this does </a:t>
            </a:r>
            <a:r>
              <a:rPr lang="en-GB" b="0" dirty="0"/>
              <a:t>not apply to schools or </a:t>
            </a:r>
            <a:r>
              <a:rPr lang="en-GB" b="0" dirty="0" smtClean="0"/>
              <a:t>academies</a:t>
            </a:r>
          </a:p>
          <a:p>
            <a:pPr marL="534988" indent="-357188">
              <a:buFont typeface="Arial" pitchFamily="34" charset="0"/>
              <a:buChar char="•"/>
            </a:pPr>
            <a:r>
              <a:rPr lang="en-GB" b="0" dirty="0" smtClean="0"/>
              <a:t>‘Sub-contracting control regulations’ (published July </a:t>
            </a:r>
            <a:r>
              <a:rPr lang="en-GB" b="0" dirty="0" smtClean="0"/>
              <a:t>2018)</a:t>
            </a:r>
            <a:endParaRPr lang="en-GB" sz="1800" b="0" dirty="0" smtClean="0"/>
          </a:p>
          <a:p>
            <a:pPr marL="177800"/>
            <a:r>
              <a:rPr lang="en-GB" sz="1800" b="0" dirty="0" smtClean="0"/>
              <a:t>All these documents are available </a:t>
            </a:r>
            <a:r>
              <a:rPr lang="en-GB" sz="1800" b="0" dirty="0"/>
              <a:t>at: </a:t>
            </a:r>
            <a:r>
              <a:rPr lang="en-GB" sz="1800" b="0" dirty="0" smtClean="0">
                <a:hlinkClick r:id="rId3"/>
              </a:rPr>
              <a:t>www.gov.uk/16-to-19-education-funding-guidance</a:t>
            </a:r>
            <a:endParaRPr lang="en-GB" sz="1800" b="0" dirty="0" smtClean="0"/>
          </a:p>
          <a:p>
            <a:pPr marL="177800"/>
            <a:endParaRPr lang="en-GB" sz="1800" dirty="0" smtClean="0"/>
          </a:p>
          <a:p>
            <a:pPr marL="177800"/>
            <a:endParaRPr lang="en-GB" sz="1800" dirty="0" smtClean="0"/>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a:t>
            </a:fld>
            <a:endParaRPr lang="en-GB" sz="1200" dirty="0"/>
          </a:p>
        </p:txBody>
      </p:sp>
    </p:spTree>
    <p:extLst>
      <p:ext uri="{BB962C8B-B14F-4D97-AF65-F5344CB8AC3E}">
        <p14:creationId xmlns:p14="http://schemas.microsoft.com/office/powerpoint/2010/main" val="800595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668418" cy="935386"/>
          </a:xfrm>
        </p:spPr>
        <p:txBody>
          <a:bodyPr/>
          <a:lstStyle/>
          <a:p>
            <a:r>
              <a:rPr lang="en-GB" dirty="0" smtClean="0">
                <a:latin typeface="Arial" charset="0"/>
              </a:rPr>
              <a:t>PDSATs - ILR data adjustments 	</a:t>
            </a:r>
            <a:r>
              <a:rPr lang="en-GB" sz="2000" dirty="0" smtClean="0"/>
              <a:t>(</a:t>
            </a:r>
            <a:r>
              <a:rPr lang="en-GB" sz="2000" dirty="0"/>
              <a:t>slide </a:t>
            </a:r>
            <a:r>
              <a:rPr lang="en-GB" sz="2000" dirty="0" smtClean="0"/>
              <a:t>1)</a:t>
            </a:r>
            <a:br>
              <a:rPr lang="en-GB" sz="2000" dirty="0" smtClean="0"/>
            </a:br>
            <a:r>
              <a:rPr lang="en-GB" sz="2000" dirty="0" smtClean="0"/>
              <a:t>(which funding year is impacted by ILR data changes?)</a:t>
            </a:r>
            <a:endParaRPr lang="en-GB" sz="2000" dirty="0"/>
          </a:p>
        </p:txBody>
      </p:sp>
      <p:sp>
        <p:nvSpPr>
          <p:cNvPr id="11" name="Content Placeholder 10"/>
          <p:cNvSpPr>
            <a:spLocks noGrp="1"/>
          </p:cNvSpPr>
          <p:nvPr>
            <p:ph idx="1"/>
          </p:nvPr>
        </p:nvSpPr>
        <p:spPr>
          <a:xfrm>
            <a:off x="577056" y="1340768"/>
            <a:ext cx="7955756" cy="4032448"/>
          </a:xfrm>
        </p:spPr>
        <p:txBody>
          <a:bodyPr/>
          <a:lstStyle/>
          <a:p>
            <a:pPr marL="0" indent="0">
              <a:buNone/>
            </a:pPr>
            <a:r>
              <a:rPr lang="en-GB" dirty="0" smtClean="0"/>
              <a:t>ILR data and funding audit recording issues</a:t>
            </a:r>
          </a:p>
          <a:p>
            <a:pPr marL="0" lvl="3" indent="0">
              <a:buNone/>
              <a:tabLst>
                <a:tab pos="355600" algn="l"/>
              </a:tabLst>
              <a:defRPr/>
            </a:pPr>
            <a:r>
              <a:rPr lang="en-GB" sz="2000" dirty="0" smtClean="0"/>
              <a:t>The ILR data in the current year has 2 different impacts on an institution’s funding from us.</a:t>
            </a:r>
          </a:p>
          <a:p>
            <a:pPr marL="342900" lvl="3" indent="-342900">
              <a:tabLst>
                <a:tab pos="355600" algn="l"/>
              </a:tabLst>
              <a:defRPr/>
            </a:pPr>
            <a:r>
              <a:rPr lang="en-GB" sz="2000" dirty="0"/>
              <a:t>s</a:t>
            </a:r>
            <a:r>
              <a:rPr lang="en-GB" sz="2000" dirty="0" smtClean="0"/>
              <a:t>ome affects the current year funding out-turn figure as shown on the FIS funding reports – particularly the 16 to 19 funding claim report. It also affects forward allocations</a:t>
            </a:r>
          </a:p>
          <a:p>
            <a:pPr marL="342900" lvl="3" indent="-342900">
              <a:tabLst>
                <a:tab pos="355600" algn="l"/>
              </a:tabLst>
              <a:defRPr/>
            </a:pPr>
            <a:r>
              <a:rPr lang="en-GB" sz="2000" dirty="0"/>
              <a:t>s</a:t>
            </a:r>
            <a:r>
              <a:rPr lang="en-GB" sz="2000" dirty="0" smtClean="0"/>
              <a:t>ome only affects the institutions future funding allocation factors, also known as “lagged funding factors”</a:t>
            </a:r>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20</a:t>
            </a:fld>
            <a:endParaRPr lang="en-GB" sz="1200" dirty="0"/>
          </a:p>
        </p:txBody>
      </p:sp>
    </p:spTree>
    <p:extLst>
      <p:ext uri="{BB962C8B-B14F-4D97-AF65-F5344CB8AC3E}">
        <p14:creationId xmlns:p14="http://schemas.microsoft.com/office/powerpoint/2010/main" val="1050793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668418" cy="935386"/>
          </a:xfrm>
        </p:spPr>
        <p:txBody>
          <a:bodyPr/>
          <a:lstStyle/>
          <a:p>
            <a:r>
              <a:rPr lang="en-GB" dirty="0" smtClean="0">
                <a:latin typeface="Arial" charset="0"/>
              </a:rPr>
              <a:t>PDSATs - ILR data adjustments 	</a:t>
            </a:r>
            <a:r>
              <a:rPr lang="en-GB" sz="2000" dirty="0" smtClean="0"/>
              <a:t>(</a:t>
            </a:r>
            <a:r>
              <a:rPr lang="en-GB" sz="2000" dirty="0"/>
              <a:t>slide 2</a:t>
            </a:r>
            <a:r>
              <a:rPr lang="en-GB" sz="2000" dirty="0" smtClean="0"/>
              <a:t>)</a:t>
            </a:r>
            <a:br>
              <a:rPr lang="en-GB" sz="2000" dirty="0" smtClean="0"/>
            </a:br>
            <a:r>
              <a:rPr lang="en-GB" sz="2000" dirty="0" smtClean="0"/>
              <a:t>(which funding year is impacted by ILR data changes?)</a:t>
            </a:r>
            <a:endParaRPr lang="en-GB" sz="2000" dirty="0"/>
          </a:p>
        </p:txBody>
      </p:sp>
      <p:sp>
        <p:nvSpPr>
          <p:cNvPr id="11" name="Content Placeholder 10"/>
          <p:cNvSpPr>
            <a:spLocks noGrp="1"/>
          </p:cNvSpPr>
          <p:nvPr>
            <p:ph idx="1"/>
          </p:nvPr>
        </p:nvSpPr>
        <p:spPr>
          <a:xfrm>
            <a:off x="577056" y="1340768"/>
            <a:ext cx="7775575" cy="4032448"/>
          </a:xfrm>
        </p:spPr>
        <p:txBody>
          <a:bodyPr/>
          <a:lstStyle/>
          <a:p>
            <a:pPr marL="0" indent="0">
              <a:buNone/>
            </a:pPr>
            <a:r>
              <a:rPr lang="en-GB" dirty="0" smtClean="0"/>
              <a:t>Data that impacts on the current year funding out-turn</a:t>
            </a:r>
          </a:p>
          <a:p>
            <a:pPr marL="342900" lvl="3" indent="-342900">
              <a:tabLst>
                <a:tab pos="355600" algn="l"/>
              </a:tabLst>
              <a:defRPr/>
            </a:pPr>
            <a:r>
              <a:rPr lang="en-GB" sz="2000" dirty="0"/>
              <a:t>s</a:t>
            </a:r>
            <a:r>
              <a:rPr lang="en-GB" sz="2000" dirty="0" smtClean="0"/>
              <a:t>tudent start and end dates determine whether the student completes the necessary start period to count as a funded student in the year. The qualifying periods are solely calculated from the dates recorded in the ILR against the individual student learning aims</a:t>
            </a:r>
          </a:p>
          <a:p>
            <a:pPr marL="342900" lvl="3" indent="-342900">
              <a:tabLst>
                <a:tab pos="355600" algn="l"/>
              </a:tabLst>
              <a:defRPr/>
            </a:pPr>
            <a:r>
              <a:rPr lang="en-GB" sz="2000" dirty="0"/>
              <a:t>p</a:t>
            </a:r>
            <a:r>
              <a:rPr lang="en-GB" sz="2000" dirty="0" smtClean="0"/>
              <a:t>lanned study hours for the year determine each student’s funding band. If the overall total is amended so that the student is moved into a different funding band (see Funding rates and formula table 1) then the funding out-turn figure is changed</a:t>
            </a:r>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21</a:t>
            </a:fld>
            <a:endParaRPr lang="en-GB" sz="1200" dirty="0"/>
          </a:p>
        </p:txBody>
      </p:sp>
    </p:spTree>
    <p:extLst>
      <p:ext uri="{BB962C8B-B14F-4D97-AF65-F5344CB8AC3E}">
        <p14:creationId xmlns:p14="http://schemas.microsoft.com/office/powerpoint/2010/main" val="9899356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668418" cy="935386"/>
          </a:xfrm>
        </p:spPr>
        <p:txBody>
          <a:bodyPr/>
          <a:lstStyle/>
          <a:p>
            <a:r>
              <a:rPr lang="en-GB" dirty="0" smtClean="0">
                <a:latin typeface="Arial" charset="0"/>
              </a:rPr>
              <a:t>PDSATs - ILR data adjustments 	</a:t>
            </a:r>
            <a:r>
              <a:rPr lang="en-GB" sz="2000" dirty="0" smtClean="0"/>
              <a:t>(</a:t>
            </a:r>
            <a:r>
              <a:rPr lang="en-GB" sz="2000" dirty="0"/>
              <a:t>slide </a:t>
            </a:r>
            <a:r>
              <a:rPr lang="en-GB" sz="2000" dirty="0" smtClean="0"/>
              <a:t>3)</a:t>
            </a:r>
            <a:br>
              <a:rPr lang="en-GB" sz="2000" dirty="0" smtClean="0"/>
            </a:br>
            <a:r>
              <a:rPr lang="en-GB" sz="2000" dirty="0" smtClean="0"/>
              <a:t>(which funding year is impacted by ILR data changes?)</a:t>
            </a:r>
            <a:endParaRPr lang="en-GB" sz="2000" dirty="0"/>
          </a:p>
        </p:txBody>
      </p:sp>
      <p:sp>
        <p:nvSpPr>
          <p:cNvPr id="11" name="Content Placeholder 10"/>
          <p:cNvSpPr>
            <a:spLocks noGrp="1"/>
          </p:cNvSpPr>
          <p:nvPr>
            <p:ph idx="1"/>
          </p:nvPr>
        </p:nvSpPr>
        <p:spPr>
          <a:xfrm>
            <a:off x="577056" y="1340768"/>
            <a:ext cx="7775575" cy="4608512"/>
          </a:xfrm>
        </p:spPr>
        <p:txBody>
          <a:bodyPr/>
          <a:lstStyle/>
          <a:p>
            <a:pPr marL="0" indent="0">
              <a:buNone/>
            </a:pPr>
            <a:r>
              <a:rPr lang="en-GB" dirty="0" smtClean="0"/>
              <a:t>Data that impacts on the current year funding out-turn</a:t>
            </a:r>
          </a:p>
          <a:p>
            <a:pPr marL="0" lvl="3" indent="0">
              <a:buNone/>
              <a:tabLst>
                <a:tab pos="355600" algn="l"/>
              </a:tabLst>
              <a:defRPr/>
            </a:pPr>
            <a:r>
              <a:rPr lang="en-GB" sz="1800" b="0" dirty="0" smtClean="0"/>
              <a:t>All </a:t>
            </a:r>
            <a:r>
              <a:rPr lang="en-GB" sz="1800" b="0" dirty="0"/>
              <a:t>students in all funding bands must have their planned hours amended if they transfer, withdraw or complete their study programme within their initial 6 week period. </a:t>
            </a:r>
            <a:endParaRPr lang="en-GB" sz="1800" b="0" dirty="0" smtClean="0"/>
          </a:p>
          <a:p>
            <a:pPr marL="0" indent="0">
              <a:buNone/>
            </a:pPr>
            <a:r>
              <a:rPr lang="en-GB" sz="1800" b="0" dirty="0" smtClean="0"/>
              <a:t>PDSAT </a:t>
            </a:r>
            <a:r>
              <a:rPr lang="en-GB" sz="1800" b="0" dirty="0" smtClean="0"/>
              <a:t>17E-210 identifies students in the higher bands with short periods of attendance.</a:t>
            </a:r>
          </a:p>
          <a:p>
            <a:pPr marL="0" indent="0">
              <a:buNone/>
            </a:pPr>
            <a:r>
              <a:rPr lang="en-GB" sz="1800" b="0" dirty="0" smtClean="0"/>
              <a:t>Students </a:t>
            </a:r>
            <a:r>
              <a:rPr lang="en-GB" sz="1800" b="0" dirty="0"/>
              <a:t>who attend for more than 2 weeks but less than 6 weeks on short study programmes (see Funding rates and formula paragraphs </a:t>
            </a:r>
            <a:r>
              <a:rPr lang="en-GB" sz="1800" b="0" dirty="0" smtClean="0"/>
              <a:t>57 </a:t>
            </a:r>
            <a:r>
              <a:rPr lang="en-GB" sz="1800" b="0" dirty="0" smtClean="0"/>
              <a:t>to </a:t>
            </a:r>
            <a:r>
              <a:rPr lang="en-GB" sz="1800" b="0" dirty="0" smtClean="0"/>
              <a:t>60) </a:t>
            </a:r>
            <a:r>
              <a:rPr lang="en-GB" sz="1800" b="0" dirty="0"/>
              <a:t>remain eligible as a funding start but their planned hours are restricted to the period of their actual attendance.</a:t>
            </a:r>
          </a:p>
          <a:p>
            <a:pPr marL="342900" lvl="3" indent="-342900">
              <a:tabLst>
                <a:tab pos="355600" algn="l"/>
              </a:tabLst>
              <a:defRPr/>
            </a:pPr>
            <a:endParaRPr lang="en-GB" sz="2000" dirty="0" smtClean="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22</a:t>
            </a:fld>
            <a:endParaRPr lang="en-GB" sz="1200" dirty="0"/>
          </a:p>
        </p:txBody>
      </p:sp>
    </p:spTree>
    <p:extLst>
      <p:ext uri="{BB962C8B-B14F-4D97-AF65-F5344CB8AC3E}">
        <p14:creationId xmlns:p14="http://schemas.microsoft.com/office/powerpoint/2010/main" val="16281014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668418" cy="935386"/>
          </a:xfrm>
        </p:spPr>
        <p:txBody>
          <a:bodyPr/>
          <a:lstStyle/>
          <a:p>
            <a:r>
              <a:rPr lang="en-GB" dirty="0" smtClean="0">
                <a:latin typeface="Arial" charset="0"/>
              </a:rPr>
              <a:t>PDSATs - ILR data adjustments 	</a:t>
            </a:r>
            <a:r>
              <a:rPr lang="en-GB" sz="2000" dirty="0" smtClean="0"/>
              <a:t>(</a:t>
            </a:r>
            <a:r>
              <a:rPr lang="en-GB" sz="2000" dirty="0"/>
              <a:t>slide </a:t>
            </a:r>
            <a:r>
              <a:rPr lang="en-GB" sz="2000" dirty="0" smtClean="0"/>
              <a:t>4)</a:t>
            </a:r>
            <a:br>
              <a:rPr lang="en-GB" sz="2000" dirty="0" smtClean="0"/>
            </a:br>
            <a:r>
              <a:rPr lang="en-GB" sz="2000" dirty="0" smtClean="0"/>
              <a:t>(which funding year is impacted by ILR data changes?)</a:t>
            </a:r>
            <a:endParaRPr lang="en-GB" sz="2000" dirty="0"/>
          </a:p>
        </p:txBody>
      </p:sp>
      <p:sp>
        <p:nvSpPr>
          <p:cNvPr id="11" name="Content Placeholder 10"/>
          <p:cNvSpPr>
            <a:spLocks noGrp="1"/>
          </p:cNvSpPr>
          <p:nvPr>
            <p:ph idx="1"/>
          </p:nvPr>
        </p:nvSpPr>
        <p:spPr>
          <a:xfrm>
            <a:off x="577056" y="1340768"/>
            <a:ext cx="7775575" cy="4608512"/>
          </a:xfrm>
        </p:spPr>
        <p:txBody>
          <a:bodyPr/>
          <a:lstStyle/>
          <a:p>
            <a:pPr marL="0" indent="0">
              <a:buNone/>
            </a:pPr>
            <a:r>
              <a:rPr lang="en-GB" dirty="0" smtClean="0"/>
              <a:t>Data that impacts on the current year funding out-turn</a:t>
            </a:r>
          </a:p>
          <a:p>
            <a:pPr marL="342900" lvl="3" indent="-342900">
              <a:tabLst>
                <a:tab pos="355600" algn="l"/>
              </a:tabLst>
              <a:defRPr/>
            </a:pPr>
            <a:r>
              <a:rPr lang="en-GB" sz="2000" dirty="0"/>
              <a:t>d</a:t>
            </a:r>
            <a:r>
              <a:rPr lang="en-GB" sz="2000" dirty="0" smtClean="0"/>
              <a:t>isadvantage funding is generated exactly in accordance with the proportion of study programme funding generated against the allocation (see slides 16 to 17). Any changes to the funding out-turn from data changes outlined on the previous slide will also alter the current year disadvantage funding out-turn</a:t>
            </a:r>
          </a:p>
          <a:p>
            <a:pPr marL="342900" lvl="3" indent="-342900">
              <a:tabLst>
                <a:tab pos="355600" algn="l"/>
              </a:tabLst>
              <a:defRPr/>
            </a:pPr>
            <a:r>
              <a:rPr lang="en-GB" sz="2000" dirty="0"/>
              <a:t>t</a:t>
            </a:r>
            <a:r>
              <a:rPr lang="en-GB" sz="2000" dirty="0" smtClean="0"/>
              <a:t>he area cost factor is usually the same for calculating both current and future funding allocations. Area cost is explained in document Funding rates and formula in paragraphs </a:t>
            </a:r>
            <a:r>
              <a:rPr lang="en-GB" sz="2000" dirty="0" smtClean="0"/>
              <a:t>100 </a:t>
            </a:r>
            <a:r>
              <a:rPr lang="en-GB" sz="2000" dirty="0" smtClean="0"/>
              <a:t>to </a:t>
            </a:r>
            <a:r>
              <a:rPr lang="en-GB" sz="2000" dirty="0" smtClean="0"/>
              <a:t>103</a:t>
            </a:r>
            <a:endParaRPr lang="en-GB" sz="2000" dirty="0" smtClean="0"/>
          </a:p>
          <a:p>
            <a:pPr marL="342900" lvl="3" indent="-342900">
              <a:tabLst>
                <a:tab pos="355600" algn="l"/>
              </a:tabLst>
              <a:defRPr/>
            </a:pPr>
            <a:r>
              <a:rPr lang="en-GB" sz="2000" dirty="0"/>
              <a:t>t</a:t>
            </a:r>
            <a:r>
              <a:rPr lang="en-GB" sz="2000" dirty="0" smtClean="0"/>
              <a:t>he large programme uplift </a:t>
            </a:r>
            <a:r>
              <a:rPr lang="en-GB" sz="2000" dirty="0"/>
              <a:t>is generated exactly in accordance with the proportion of study programme funding generated against the allocation </a:t>
            </a:r>
            <a:r>
              <a:rPr lang="en-GB" sz="2000" dirty="0" smtClean="0"/>
              <a:t>(similar to disadvantage funding)</a:t>
            </a:r>
            <a:endParaRPr lang="en-GB" sz="2000" dirty="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23</a:t>
            </a:fld>
            <a:endParaRPr lang="en-GB" sz="1200" dirty="0"/>
          </a:p>
        </p:txBody>
      </p:sp>
    </p:spTree>
    <p:extLst>
      <p:ext uri="{BB962C8B-B14F-4D97-AF65-F5344CB8AC3E}">
        <p14:creationId xmlns:p14="http://schemas.microsoft.com/office/powerpoint/2010/main" val="4910293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668418" cy="935386"/>
          </a:xfrm>
        </p:spPr>
        <p:txBody>
          <a:bodyPr/>
          <a:lstStyle/>
          <a:p>
            <a:r>
              <a:rPr lang="en-GB" dirty="0" smtClean="0">
                <a:latin typeface="Arial" charset="0"/>
              </a:rPr>
              <a:t>PDSATs - ILR data adjustments 	</a:t>
            </a:r>
            <a:r>
              <a:rPr lang="en-GB" sz="2000" dirty="0" smtClean="0"/>
              <a:t>(</a:t>
            </a:r>
            <a:r>
              <a:rPr lang="en-GB" sz="2000" dirty="0"/>
              <a:t>slide </a:t>
            </a:r>
            <a:r>
              <a:rPr lang="en-GB" sz="2000" dirty="0" smtClean="0"/>
              <a:t>5)</a:t>
            </a:r>
            <a:br>
              <a:rPr lang="en-GB" sz="2000" dirty="0" smtClean="0"/>
            </a:br>
            <a:r>
              <a:rPr lang="en-GB" sz="2000" dirty="0" smtClean="0"/>
              <a:t>(which funding year is impacted by ILR data changes?)</a:t>
            </a:r>
            <a:endParaRPr lang="en-GB" sz="2000" dirty="0"/>
          </a:p>
        </p:txBody>
      </p:sp>
      <p:sp>
        <p:nvSpPr>
          <p:cNvPr id="11" name="Content Placeholder 10"/>
          <p:cNvSpPr>
            <a:spLocks noGrp="1"/>
          </p:cNvSpPr>
          <p:nvPr>
            <p:ph idx="1"/>
          </p:nvPr>
        </p:nvSpPr>
        <p:spPr>
          <a:xfrm>
            <a:off x="577056" y="1340768"/>
            <a:ext cx="7775575" cy="4248472"/>
          </a:xfrm>
        </p:spPr>
        <p:txBody>
          <a:bodyPr/>
          <a:lstStyle/>
          <a:p>
            <a:pPr marL="0" indent="0">
              <a:buNone/>
            </a:pPr>
            <a:r>
              <a:rPr lang="en-GB" dirty="0" smtClean="0"/>
              <a:t>Data that impacts only on future “lagged” funding allocations</a:t>
            </a:r>
          </a:p>
          <a:p>
            <a:pPr marL="342900" lvl="3" indent="-342900">
              <a:tabLst>
                <a:tab pos="355600" algn="l"/>
              </a:tabLst>
              <a:defRPr/>
            </a:pPr>
            <a:r>
              <a:rPr lang="en-GB" sz="2000" dirty="0"/>
              <a:t>f</a:t>
            </a:r>
            <a:r>
              <a:rPr lang="en-GB" sz="2000" dirty="0" smtClean="0"/>
              <a:t>uture programme weighting factor is determined by using each individual student’s core learning aim to calculate an overall institution programme weighting factor</a:t>
            </a:r>
          </a:p>
          <a:p>
            <a:pPr marL="342900" lvl="3" indent="-342900">
              <a:tabLst>
                <a:tab pos="355600" algn="l"/>
              </a:tabLst>
              <a:defRPr/>
            </a:pPr>
            <a:r>
              <a:rPr lang="en-GB" sz="2000" dirty="0"/>
              <a:t>f</a:t>
            </a:r>
            <a:r>
              <a:rPr lang="en-GB" sz="2000" dirty="0" smtClean="0"/>
              <a:t>uture retention factor is determined by </a:t>
            </a:r>
            <a:r>
              <a:rPr lang="en-GB" sz="2000" dirty="0"/>
              <a:t>using </a:t>
            </a:r>
            <a:r>
              <a:rPr lang="en-GB" sz="2000" dirty="0" smtClean="0"/>
              <a:t>each individual student’s retention (based on their core aim) in the current year to </a:t>
            </a:r>
            <a:r>
              <a:rPr lang="en-GB" sz="2000" dirty="0"/>
              <a:t>calculate an overall </a:t>
            </a:r>
            <a:r>
              <a:rPr lang="en-GB" sz="2000" dirty="0" smtClean="0"/>
              <a:t>institution retention factor</a:t>
            </a:r>
          </a:p>
          <a:p>
            <a:pPr marL="342900" lvl="3" indent="-342900">
              <a:tabLst>
                <a:tab pos="355600" algn="l"/>
              </a:tabLst>
              <a:defRPr/>
            </a:pPr>
            <a:r>
              <a:rPr lang="en-GB" sz="2000" dirty="0"/>
              <a:t>f</a:t>
            </a:r>
            <a:r>
              <a:rPr lang="en-GB" sz="2000" dirty="0" smtClean="0"/>
              <a:t>uture disadvantage funding is determined </a:t>
            </a:r>
            <a:r>
              <a:rPr lang="en-GB" sz="2000" dirty="0"/>
              <a:t>by using all the individual student </a:t>
            </a:r>
            <a:r>
              <a:rPr lang="en-GB" sz="2000" dirty="0" smtClean="0"/>
              <a:t>home post codes and their prior attainment for GCSE English and maths to </a:t>
            </a:r>
            <a:r>
              <a:rPr lang="en-GB" sz="2000" dirty="0"/>
              <a:t>calculate an overall </a:t>
            </a:r>
            <a:r>
              <a:rPr lang="en-GB" sz="2000" dirty="0" smtClean="0"/>
              <a:t>institution disadvantage funding figure</a:t>
            </a:r>
            <a:endParaRPr lang="en-GB" sz="2000" dirty="0"/>
          </a:p>
          <a:p>
            <a:pPr marL="342900" lvl="3" indent="-342900">
              <a:tabLst>
                <a:tab pos="355600" algn="l"/>
              </a:tabLst>
              <a:defRPr/>
            </a:pPr>
            <a:endParaRPr lang="en-GB" sz="2000" dirty="0" smtClean="0"/>
          </a:p>
          <a:p>
            <a:pPr marL="342900" lvl="3" indent="-342900">
              <a:tabLst>
                <a:tab pos="355600" algn="l"/>
              </a:tabLst>
              <a:defRPr/>
            </a:pPr>
            <a:endParaRPr lang="en-GB" sz="2000" dirty="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24</a:t>
            </a:fld>
            <a:endParaRPr lang="en-GB" sz="1200" dirty="0"/>
          </a:p>
        </p:txBody>
      </p:sp>
    </p:spTree>
    <p:extLst>
      <p:ext uri="{BB962C8B-B14F-4D97-AF65-F5344CB8AC3E}">
        <p14:creationId xmlns:p14="http://schemas.microsoft.com/office/powerpoint/2010/main" val="29351910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980728"/>
            <a:ext cx="7961742" cy="3384029"/>
          </a:xfrm>
        </p:spPr>
        <p:txBody>
          <a:bodyPr/>
          <a:lstStyle/>
          <a:p>
            <a:pPr>
              <a:spcBef>
                <a:spcPct val="50000"/>
              </a:spcBef>
            </a:pPr>
            <a:r>
              <a:rPr lang="en-GB" dirty="0" smtClean="0"/>
              <a:t>EFA </a:t>
            </a:r>
            <a:r>
              <a:rPr lang="en-GB" dirty="0"/>
              <a:t>Contract </a:t>
            </a:r>
            <a:r>
              <a:rPr lang="en-GB" dirty="0" smtClean="0"/>
              <a:t>institution (CCPs) reconciliation only</a:t>
            </a:r>
            <a:br>
              <a:rPr lang="en-GB" dirty="0" smtClean="0"/>
            </a:br>
            <a:r>
              <a:rPr lang="en-GB" dirty="0"/>
              <a:t/>
            </a:r>
            <a:br>
              <a:rPr lang="en-GB" dirty="0"/>
            </a:br>
            <a:r>
              <a:rPr lang="en-GB" dirty="0" smtClean="0"/>
              <a:t>The rules with some worked examples</a:t>
            </a:r>
            <a:r>
              <a:rPr lang="en-GB" dirty="0"/>
              <a:t/>
            </a:r>
            <a:br>
              <a:rPr lang="en-GB" dirty="0"/>
            </a:br>
            <a:r>
              <a:rPr lang="en-GB" dirty="0"/>
              <a:t/>
            </a:r>
            <a:br>
              <a:rPr lang="en-GB" dirty="0"/>
            </a:br>
            <a:r>
              <a:rPr lang="en-GB" sz="2400" dirty="0"/>
              <a:t/>
            </a:r>
            <a:br>
              <a:rPr lang="en-GB" sz="2400" dirty="0"/>
            </a:br>
            <a:r>
              <a:rPr lang="en-GB" sz="2400" dirty="0" smtClean="0"/>
              <a:t/>
            </a:r>
            <a:br>
              <a:rPr lang="en-GB" sz="2400" dirty="0" smtClean="0"/>
            </a:br>
            <a:r>
              <a:rPr lang="en-GB" dirty="0"/>
              <a:t/>
            </a:r>
            <a:br>
              <a:rPr lang="en-GB" dirty="0"/>
            </a:br>
            <a:endParaRPr lang="en-GB" dirty="0"/>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25</a:t>
            </a:fld>
            <a:endParaRPr lang="en-GB" sz="1200" dirty="0"/>
          </a:p>
        </p:txBody>
      </p:sp>
    </p:spTree>
    <p:extLst>
      <p:ext uri="{BB962C8B-B14F-4D97-AF65-F5344CB8AC3E}">
        <p14:creationId xmlns:p14="http://schemas.microsoft.com/office/powerpoint/2010/main" val="2211728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289892"/>
            <a:ext cx="7344171" cy="647354"/>
          </a:xfrm>
        </p:spPr>
        <p:txBody>
          <a:bodyPr/>
          <a:lstStyle/>
          <a:p>
            <a:r>
              <a:rPr lang="en-GB" dirty="0" smtClean="0"/>
              <a:t>Reconciliation rules and examples</a:t>
            </a:r>
            <a:endParaRPr lang="en-GB" dirty="0"/>
          </a:p>
        </p:txBody>
      </p:sp>
      <p:sp>
        <p:nvSpPr>
          <p:cNvPr id="11" name="Content Placeholder 10"/>
          <p:cNvSpPr>
            <a:spLocks noGrp="1"/>
          </p:cNvSpPr>
          <p:nvPr>
            <p:ph idx="1"/>
          </p:nvPr>
        </p:nvSpPr>
        <p:spPr>
          <a:xfrm>
            <a:off x="577056" y="836712"/>
            <a:ext cx="7775575" cy="4680520"/>
          </a:xfrm>
        </p:spPr>
        <p:txBody>
          <a:bodyPr/>
          <a:lstStyle/>
          <a:p>
            <a:pPr marL="0" indent="0">
              <a:buNone/>
            </a:pPr>
            <a:r>
              <a:rPr lang="en-GB" dirty="0" smtClean="0"/>
              <a:t>The </a:t>
            </a:r>
            <a:r>
              <a:rPr lang="en-GB" dirty="0"/>
              <a:t>principles of </a:t>
            </a:r>
            <a:r>
              <a:rPr lang="en-GB" dirty="0" smtClean="0"/>
              <a:t>CCP funding </a:t>
            </a:r>
            <a:r>
              <a:rPr lang="en-GB" dirty="0"/>
              <a:t>adjustment and final </a:t>
            </a:r>
            <a:r>
              <a:rPr lang="en-GB" dirty="0" smtClean="0"/>
              <a:t>reconciliation</a:t>
            </a:r>
          </a:p>
          <a:p>
            <a:pPr marL="355600" lvl="3" indent="-355600">
              <a:buFontTx/>
              <a:buChar char="•"/>
              <a:tabLst>
                <a:tab pos="355600" algn="l"/>
              </a:tabLst>
              <a:defRPr/>
            </a:pPr>
            <a:r>
              <a:rPr lang="en-GB" sz="2000" dirty="0"/>
              <a:t>i</a:t>
            </a:r>
            <a:r>
              <a:rPr lang="en-GB" sz="2000" dirty="0" smtClean="0"/>
              <a:t>n-year </a:t>
            </a:r>
            <a:r>
              <a:rPr lang="en-GB" sz="2000" dirty="0"/>
              <a:t>payments are made on profile as is planned for </a:t>
            </a:r>
            <a:r>
              <a:rPr lang="en-GB" sz="2000" dirty="0" smtClean="0"/>
              <a:t>all ESFA 16 to 19 funding</a:t>
            </a:r>
          </a:p>
          <a:p>
            <a:pPr marL="355600" lvl="3" indent="-355600">
              <a:buFontTx/>
              <a:buChar char="•"/>
              <a:tabLst>
                <a:tab pos="355600" algn="l"/>
              </a:tabLst>
              <a:defRPr/>
            </a:pPr>
            <a:r>
              <a:rPr lang="en-GB" sz="2000" dirty="0" smtClean="0"/>
              <a:t>in-year </a:t>
            </a:r>
            <a:r>
              <a:rPr lang="en-GB" sz="2000" dirty="0"/>
              <a:t>delivery of </a:t>
            </a:r>
            <a:r>
              <a:rPr lang="en-GB" sz="2000" dirty="0" smtClean="0"/>
              <a:t>cash </a:t>
            </a:r>
            <a:r>
              <a:rPr lang="en-GB" sz="2000" dirty="0"/>
              <a:t>is reviewed during the year and where delivery </a:t>
            </a:r>
            <a:r>
              <a:rPr lang="en-GB" sz="2000" dirty="0" smtClean="0"/>
              <a:t>is outside an </a:t>
            </a:r>
            <a:r>
              <a:rPr lang="en-GB" sz="2000" dirty="0"/>
              <a:t>agreed tolerance, action is taken to adjust the </a:t>
            </a:r>
            <a:r>
              <a:rPr lang="en-GB" sz="2000" dirty="0" smtClean="0"/>
              <a:t>profile of payments from April for </a:t>
            </a:r>
            <a:r>
              <a:rPr lang="en-GB" sz="2000" dirty="0"/>
              <a:t>the remainder of the </a:t>
            </a:r>
            <a:r>
              <a:rPr lang="en-GB" sz="2000" dirty="0" smtClean="0"/>
              <a:t>year</a:t>
            </a:r>
          </a:p>
          <a:p>
            <a:pPr marL="355600" lvl="3" indent="-355600">
              <a:buFontTx/>
              <a:buChar char="•"/>
              <a:tabLst>
                <a:tab pos="355600" algn="l"/>
              </a:tabLst>
              <a:defRPr/>
            </a:pPr>
            <a:r>
              <a:rPr lang="en-GB" sz="2000" dirty="0"/>
              <a:t>a</a:t>
            </a:r>
            <a:r>
              <a:rPr lang="en-GB" sz="2000" dirty="0" smtClean="0"/>
              <a:t>ll </a:t>
            </a:r>
            <a:r>
              <a:rPr lang="en-GB" sz="2000" dirty="0"/>
              <a:t>funding variances (both in terms of </a:t>
            </a:r>
            <a:r>
              <a:rPr lang="en-GB" sz="2000" dirty="0" smtClean="0"/>
              <a:t>student numbers </a:t>
            </a:r>
            <a:r>
              <a:rPr lang="en-GB" sz="2000" dirty="0"/>
              <a:t>and cash) are calculated by comparing each </a:t>
            </a:r>
            <a:r>
              <a:rPr lang="en-GB" sz="2000" dirty="0" smtClean="0"/>
              <a:t>whole </a:t>
            </a:r>
            <a:r>
              <a:rPr lang="en-GB" sz="2000" dirty="0"/>
              <a:t>year delivery (either </a:t>
            </a:r>
            <a:r>
              <a:rPr lang="en-GB" sz="2000" dirty="0" smtClean="0"/>
              <a:t>in-year or at the final return) </a:t>
            </a:r>
            <a:r>
              <a:rPr lang="en-GB" sz="2000" dirty="0"/>
              <a:t>with </a:t>
            </a:r>
            <a:r>
              <a:rPr lang="en-GB" sz="2000" dirty="0" smtClean="0"/>
              <a:t>the </a:t>
            </a:r>
            <a:r>
              <a:rPr lang="en-GB" sz="2000" dirty="0"/>
              <a:t>final funding allocation as paid for the </a:t>
            </a:r>
            <a:r>
              <a:rPr lang="en-GB" sz="2000" dirty="0" smtClean="0"/>
              <a:t>year</a:t>
            </a:r>
          </a:p>
          <a:p>
            <a:pPr marL="355600" lvl="3" indent="-355600">
              <a:buFontTx/>
              <a:buChar char="•"/>
              <a:tabLst>
                <a:tab pos="355600" algn="l"/>
              </a:tabLst>
              <a:defRPr/>
            </a:pPr>
            <a:r>
              <a:rPr lang="en-GB" sz="2000" dirty="0"/>
              <a:t>o</a:t>
            </a:r>
            <a:r>
              <a:rPr lang="en-GB" sz="2000" dirty="0" smtClean="0"/>
              <a:t>nly cash is subject to reconciliation (not student numbers)</a:t>
            </a: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26</a:t>
            </a:fld>
            <a:endParaRPr lang="en-GB" sz="1200" dirty="0"/>
          </a:p>
        </p:txBody>
      </p:sp>
    </p:spTree>
    <p:extLst>
      <p:ext uri="{BB962C8B-B14F-4D97-AF65-F5344CB8AC3E}">
        <p14:creationId xmlns:p14="http://schemas.microsoft.com/office/powerpoint/2010/main" val="18490161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344171" cy="935386"/>
          </a:xfrm>
        </p:spPr>
        <p:txBody>
          <a:bodyPr/>
          <a:lstStyle/>
          <a:p>
            <a:r>
              <a:rPr lang="en-GB" dirty="0" smtClean="0"/>
              <a:t>Tolerance principles and </a:t>
            </a:r>
            <a:r>
              <a:rPr lang="en-GB" dirty="0" err="1" smtClean="0"/>
              <a:t>VfM</a:t>
            </a:r>
            <a:endParaRPr lang="en-GB" dirty="0"/>
          </a:p>
        </p:txBody>
      </p:sp>
      <p:sp>
        <p:nvSpPr>
          <p:cNvPr id="11" name="Content Placeholder 10"/>
          <p:cNvSpPr>
            <a:spLocks noGrp="1"/>
          </p:cNvSpPr>
          <p:nvPr>
            <p:ph idx="1"/>
          </p:nvPr>
        </p:nvSpPr>
        <p:spPr>
          <a:xfrm>
            <a:off x="598538" y="1196752"/>
            <a:ext cx="7775575" cy="4320480"/>
          </a:xfrm>
        </p:spPr>
        <p:txBody>
          <a:bodyPr/>
          <a:lstStyle/>
          <a:p>
            <a:pPr marL="0" indent="0">
              <a:buNone/>
            </a:pPr>
            <a:r>
              <a:rPr lang="en-GB" dirty="0" smtClean="0"/>
              <a:t>Contract </a:t>
            </a:r>
            <a:r>
              <a:rPr lang="en-GB" dirty="0"/>
              <a:t>funded institutions (charitable and commercial providers known as CCPs</a:t>
            </a:r>
            <a:r>
              <a:rPr lang="en-GB" dirty="0" smtClean="0"/>
              <a:t>)</a:t>
            </a:r>
          </a:p>
          <a:p>
            <a:pPr marL="355600" lvl="3" indent="-355600">
              <a:buFontTx/>
              <a:buChar char="•"/>
              <a:tabLst>
                <a:tab pos="355600" algn="l"/>
              </a:tabLst>
              <a:defRPr/>
            </a:pPr>
            <a:r>
              <a:rPr lang="en-GB" sz="2000" dirty="0"/>
              <a:t>t</a:t>
            </a:r>
            <a:r>
              <a:rPr lang="en-GB" sz="2000" dirty="0" smtClean="0"/>
              <a:t>he ESFA </a:t>
            </a:r>
            <a:r>
              <a:rPr lang="en-GB" sz="2000" dirty="0"/>
              <a:t>tolerance arrangements for </a:t>
            </a:r>
            <a:r>
              <a:rPr lang="en-GB" sz="2000" dirty="0" smtClean="0"/>
              <a:t>CCPs have </a:t>
            </a:r>
            <a:r>
              <a:rPr lang="en-GB" sz="2000" dirty="0"/>
              <a:t>been agreed to recognise that minor </a:t>
            </a:r>
            <a:r>
              <a:rPr lang="en-GB" sz="2000" dirty="0" smtClean="0"/>
              <a:t>increases or shortfalls </a:t>
            </a:r>
            <a:r>
              <a:rPr lang="en-GB" sz="2000" dirty="0"/>
              <a:t>in </a:t>
            </a:r>
            <a:r>
              <a:rPr lang="en-GB" sz="2000" dirty="0" smtClean="0"/>
              <a:t>student recruitment </a:t>
            </a:r>
            <a:r>
              <a:rPr lang="en-GB" sz="2000" dirty="0"/>
              <a:t>do not </a:t>
            </a:r>
            <a:r>
              <a:rPr lang="en-GB" sz="2000" dirty="0" smtClean="0"/>
              <a:t>result in additional financial costs or savings that </a:t>
            </a:r>
            <a:r>
              <a:rPr lang="en-GB" sz="2000" dirty="0"/>
              <a:t>are disproportionate to </a:t>
            </a:r>
            <a:r>
              <a:rPr lang="en-GB" sz="2000" dirty="0" smtClean="0"/>
              <a:t>the financial impact from small variances between CCP delivery and allocation figures</a:t>
            </a:r>
          </a:p>
          <a:p>
            <a:pPr marL="355600" lvl="3" indent="-355600">
              <a:buFontTx/>
              <a:buChar char="•"/>
              <a:tabLst>
                <a:tab pos="355600" algn="l"/>
              </a:tabLst>
              <a:defRPr/>
            </a:pPr>
            <a:r>
              <a:rPr lang="en-GB" sz="2000" dirty="0"/>
              <a:t>t</a:t>
            </a:r>
            <a:r>
              <a:rPr lang="en-GB" sz="2000" dirty="0" smtClean="0"/>
              <a:t>olerance </a:t>
            </a:r>
            <a:r>
              <a:rPr lang="en-GB" sz="2000" dirty="0"/>
              <a:t>arrangements need to meet </a:t>
            </a:r>
            <a:r>
              <a:rPr lang="en-GB" sz="2000" dirty="0" smtClean="0"/>
              <a:t>the requirement </a:t>
            </a:r>
            <a:r>
              <a:rPr lang="en-GB" sz="2000" dirty="0"/>
              <a:t>to safeguard public funding, especially where it is transferring to the private sector, and obtain as much </a:t>
            </a:r>
            <a:r>
              <a:rPr lang="en-GB" sz="2000" dirty="0" smtClean="0"/>
              <a:t>value </a:t>
            </a:r>
            <a:r>
              <a:rPr lang="en-GB" sz="2000" dirty="0"/>
              <a:t>for </a:t>
            </a:r>
            <a:r>
              <a:rPr lang="en-GB" sz="2000" dirty="0" smtClean="0"/>
              <a:t>money </a:t>
            </a:r>
            <a:r>
              <a:rPr lang="en-GB" sz="2000" dirty="0"/>
              <a:t>(</a:t>
            </a:r>
            <a:r>
              <a:rPr lang="en-GB" sz="2000" dirty="0" err="1"/>
              <a:t>VfM</a:t>
            </a:r>
            <a:r>
              <a:rPr lang="en-GB" sz="2000" dirty="0" smtClean="0"/>
              <a:t>)</a:t>
            </a:r>
          </a:p>
          <a:p>
            <a:pPr marL="355600" lvl="3" indent="-355600">
              <a:buFontTx/>
              <a:buChar char="•"/>
              <a:tabLst>
                <a:tab pos="355600" algn="l"/>
              </a:tabLst>
              <a:defRPr/>
            </a:pPr>
            <a:r>
              <a:rPr lang="en-GB" sz="2000" dirty="0"/>
              <a:t>i</a:t>
            </a:r>
            <a:r>
              <a:rPr lang="en-GB" sz="2000" dirty="0" smtClean="0"/>
              <a:t>nstitutions are </a:t>
            </a:r>
            <a:r>
              <a:rPr lang="en-GB" sz="2000" dirty="0"/>
              <a:t>expected to deliver </a:t>
            </a:r>
            <a:r>
              <a:rPr lang="en-GB" sz="2000" dirty="0" smtClean="0"/>
              <a:t>their full allocation </a:t>
            </a:r>
            <a:r>
              <a:rPr lang="en-GB" sz="2000" dirty="0"/>
              <a:t>each </a:t>
            </a:r>
            <a:r>
              <a:rPr lang="en-GB" sz="2000" dirty="0" smtClean="0"/>
              <a:t>year</a:t>
            </a: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27</a:t>
            </a:fld>
            <a:endParaRPr lang="en-GB" sz="1200" dirty="0"/>
          </a:p>
        </p:txBody>
      </p:sp>
    </p:spTree>
    <p:extLst>
      <p:ext uri="{BB962C8B-B14F-4D97-AF65-F5344CB8AC3E}">
        <p14:creationId xmlns:p14="http://schemas.microsoft.com/office/powerpoint/2010/main" val="21434421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344171" cy="791370"/>
          </a:xfrm>
        </p:spPr>
        <p:txBody>
          <a:bodyPr/>
          <a:lstStyle/>
          <a:p>
            <a:r>
              <a:rPr lang="en-GB" dirty="0" smtClean="0"/>
              <a:t>Reconciliation </a:t>
            </a:r>
            <a:r>
              <a:rPr lang="en-GB" dirty="0"/>
              <a:t>policy for </a:t>
            </a:r>
            <a:r>
              <a:rPr lang="en-GB" dirty="0" smtClean="0"/>
              <a:t>CCPs</a:t>
            </a:r>
            <a:endParaRPr lang="en-GB" dirty="0"/>
          </a:p>
        </p:txBody>
      </p:sp>
      <p:sp>
        <p:nvSpPr>
          <p:cNvPr id="11" name="Content Placeholder 10"/>
          <p:cNvSpPr>
            <a:spLocks noGrp="1"/>
          </p:cNvSpPr>
          <p:nvPr>
            <p:ph idx="1"/>
          </p:nvPr>
        </p:nvSpPr>
        <p:spPr>
          <a:xfrm>
            <a:off x="577056" y="980728"/>
            <a:ext cx="7775575" cy="4896544"/>
          </a:xfrm>
        </p:spPr>
        <p:txBody>
          <a:bodyPr/>
          <a:lstStyle/>
          <a:p>
            <a:pPr marL="0" indent="0">
              <a:buNone/>
            </a:pPr>
            <a:r>
              <a:rPr lang="en-GB" dirty="0" smtClean="0"/>
              <a:t>Contract </a:t>
            </a:r>
            <a:r>
              <a:rPr lang="en-GB" dirty="0"/>
              <a:t>funded institutions (charitable and commercial providers known as CCPs</a:t>
            </a:r>
            <a:r>
              <a:rPr lang="en-GB" dirty="0" smtClean="0"/>
              <a:t>) </a:t>
            </a:r>
            <a:r>
              <a:rPr lang="en-GB" sz="1800" dirty="0">
                <a:solidFill>
                  <a:srgbClr val="104F75"/>
                </a:solidFill>
                <a:latin typeface="+mj-lt"/>
                <a:ea typeface="+mj-ea"/>
                <a:cs typeface="+mj-cs"/>
              </a:rPr>
              <a:t>(rules </a:t>
            </a:r>
            <a:r>
              <a:rPr lang="en-GB" sz="1800" dirty="0" smtClean="0">
                <a:solidFill>
                  <a:srgbClr val="104F75"/>
                </a:solidFill>
                <a:latin typeface="+mj-lt"/>
                <a:ea typeface="+mj-ea"/>
                <a:cs typeface="+mj-cs"/>
              </a:rPr>
              <a:t>detailed in </a:t>
            </a:r>
            <a:r>
              <a:rPr lang="en-GB" sz="1800" dirty="0">
                <a:solidFill>
                  <a:srgbClr val="104F75"/>
                </a:solidFill>
                <a:latin typeface="+mj-lt"/>
                <a:ea typeface="+mj-ea"/>
                <a:cs typeface="+mj-cs"/>
              </a:rPr>
              <a:t>paragraphs </a:t>
            </a:r>
            <a:r>
              <a:rPr lang="en-GB" sz="1800" dirty="0" smtClean="0">
                <a:solidFill>
                  <a:srgbClr val="104F75"/>
                </a:solidFill>
                <a:latin typeface="+mj-lt"/>
                <a:ea typeface="+mj-ea"/>
                <a:cs typeface="+mj-cs"/>
              </a:rPr>
              <a:t>26 </a:t>
            </a:r>
            <a:r>
              <a:rPr lang="en-GB" sz="1800" dirty="0">
                <a:solidFill>
                  <a:srgbClr val="104F75"/>
                </a:solidFill>
                <a:latin typeface="+mj-lt"/>
                <a:ea typeface="+mj-ea"/>
                <a:cs typeface="+mj-cs"/>
              </a:rPr>
              <a:t>– </a:t>
            </a:r>
            <a:r>
              <a:rPr lang="en-GB" sz="1800" dirty="0" smtClean="0">
                <a:solidFill>
                  <a:srgbClr val="104F75"/>
                </a:solidFill>
                <a:latin typeface="+mj-lt"/>
                <a:ea typeface="+mj-ea"/>
                <a:cs typeface="+mj-cs"/>
              </a:rPr>
              <a:t>34)</a:t>
            </a:r>
            <a:endParaRPr lang="en-GB" sz="1800" dirty="0">
              <a:solidFill>
                <a:srgbClr val="104F75"/>
              </a:solidFill>
              <a:latin typeface="+mj-lt"/>
              <a:ea typeface="+mj-ea"/>
              <a:cs typeface="+mj-cs"/>
            </a:endParaRPr>
          </a:p>
          <a:p>
            <a:pPr marL="0" lvl="3" indent="0">
              <a:buNone/>
              <a:defRPr/>
            </a:pPr>
            <a:r>
              <a:rPr lang="en-GB" sz="2000" dirty="0"/>
              <a:t>T</a:t>
            </a:r>
            <a:r>
              <a:rPr lang="en-GB" sz="2000" dirty="0" smtClean="0"/>
              <a:t>he following detailed reconciliation rules apply.</a:t>
            </a:r>
          </a:p>
          <a:p>
            <a:pPr marL="534988" lvl="4" indent="-357188">
              <a:buFontTx/>
              <a:buChar char="•"/>
              <a:tabLst>
                <a:tab pos="534988" algn="l"/>
              </a:tabLst>
              <a:defRPr/>
            </a:pPr>
            <a:r>
              <a:rPr lang="en-GB" sz="2000" dirty="0"/>
              <a:t>r</a:t>
            </a:r>
            <a:r>
              <a:rPr lang="en-GB" sz="2000" dirty="0" smtClean="0"/>
              <a:t>econcilliation includes disadvantage funding within overall study programme funding</a:t>
            </a:r>
          </a:p>
          <a:p>
            <a:pPr marL="534988" lvl="4" indent="-357188">
              <a:buFontTx/>
              <a:buChar char="•"/>
              <a:defRPr/>
            </a:pPr>
            <a:r>
              <a:rPr lang="en-GB" sz="2000" dirty="0"/>
              <a:t>t</a:t>
            </a:r>
            <a:r>
              <a:rPr lang="en-GB" sz="2000" dirty="0" smtClean="0"/>
              <a:t>olerance </a:t>
            </a:r>
            <a:r>
              <a:rPr lang="en-GB" sz="2000" dirty="0"/>
              <a:t>for both under and over performance </a:t>
            </a:r>
            <a:r>
              <a:rPr lang="en-GB" sz="2000" dirty="0" smtClean="0"/>
              <a:t>is reduced to higher of 1.0% of cash allocations or £5,000</a:t>
            </a:r>
          </a:p>
          <a:p>
            <a:pPr marL="534988" lvl="4" indent="-357188">
              <a:buFontTx/>
              <a:buChar char="•"/>
              <a:defRPr/>
            </a:pPr>
            <a:r>
              <a:rPr lang="en-GB" sz="2000" dirty="0" smtClean="0"/>
              <a:t>growth is subject </a:t>
            </a:r>
            <a:r>
              <a:rPr lang="en-GB" sz="2000" dirty="0"/>
              <a:t>to </a:t>
            </a:r>
            <a:r>
              <a:rPr lang="en-GB" sz="2000" dirty="0" smtClean="0"/>
              <a:t>affordability</a:t>
            </a: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28</a:t>
            </a:fld>
            <a:endParaRPr lang="en-GB" sz="1200" dirty="0"/>
          </a:p>
        </p:txBody>
      </p:sp>
    </p:spTree>
    <p:extLst>
      <p:ext uri="{BB962C8B-B14F-4D97-AF65-F5344CB8AC3E}">
        <p14:creationId xmlns:p14="http://schemas.microsoft.com/office/powerpoint/2010/main" val="19015461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283195"/>
            <a:ext cx="7344171" cy="935386"/>
          </a:xfrm>
        </p:spPr>
        <p:txBody>
          <a:bodyPr/>
          <a:lstStyle/>
          <a:p>
            <a:r>
              <a:rPr lang="en-GB" dirty="0" smtClean="0"/>
              <a:t>Reconciliation rules and examples</a:t>
            </a:r>
            <a:endParaRPr lang="en-GB" dirty="0"/>
          </a:p>
        </p:txBody>
      </p:sp>
      <p:sp>
        <p:nvSpPr>
          <p:cNvPr id="11" name="Content Placeholder 10"/>
          <p:cNvSpPr>
            <a:spLocks noGrp="1"/>
          </p:cNvSpPr>
          <p:nvPr>
            <p:ph idx="1"/>
          </p:nvPr>
        </p:nvSpPr>
        <p:spPr>
          <a:xfrm>
            <a:off x="577056" y="1052736"/>
            <a:ext cx="7775575" cy="4680520"/>
          </a:xfrm>
        </p:spPr>
        <p:txBody>
          <a:bodyPr/>
          <a:lstStyle/>
          <a:p>
            <a:pPr marL="0" indent="0">
              <a:buNone/>
            </a:pPr>
            <a:r>
              <a:rPr lang="en-GB" dirty="0" smtClean="0"/>
              <a:t>Over-performance </a:t>
            </a:r>
            <a:r>
              <a:rPr lang="en-GB" dirty="0"/>
              <a:t>- </a:t>
            </a:r>
            <a:r>
              <a:rPr lang="en-GB" dirty="0" smtClean="0"/>
              <a:t>paragraphs 32 - 34</a:t>
            </a:r>
          </a:p>
          <a:p>
            <a:pPr marL="355600">
              <a:spcBef>
                <a:spcPct val="20000"/>
              </a:spcBef>
              <a:buFont typeface="Arial" pitchFamily="34" charset="0"/>
              <a:buChar char="•"/>
              <a:defRPr/>
            </a:pPr>
            <a:r>
              <a:rPr lang="en-GB" b="0" dirty="0" smtClean="0"/>
              <a:t>for CCPs who </a:t>
            </a:r>
            <a:r>
              <a:rPr lang="en-GB" b="0" dirty="0"/>
              <a:t>have </a:t>
            </a:r>
            <a:r>
              <a:rPr lang="en-GB" b="0" dirty="0" smtClean="0"/>
              <a:t>delivered </a:t>
            </a:r>
            <a:r>
              <a:rPr lang="en-GB" b="0" dirty="0"/>
              <a:t>at least </a:t>
            </a:r>
            <a:r>
              <a:rPr lang="en-GB" b="0" dirty="0" smtClean="0"/>
              <a:t>101% </a:t>
            </a:r>
            <a:r>
              <a:rPr lang="en-GB" b="0" dirty="0"/>
              <a:t>of their programme cash allocation a cash tolerance of </a:t>
            </a:r>
            <a:r>
              <a:rPr lang="en-GB" b="0" dirty="0" smtClean="0"/>
              <a:t>1.0% (but with a minimum value £5,000) of </a:t>
            </a:r>
            <a:r>
              <a:rPr lang="en-GB" b="0" dirty="0"/>
              <a:t>the programme allocation will be </a:t>
            </a:r>
            <a:r>
              <a:rPr lang="en-GB" b="0" dirty="0" smtClean="0"/>
              <a:t>used when </a:t>
            </a:r>
            <a:r>
              <a:rPr lang="en-GB" b="0" dirty="0"/>
              <a:t>comparing total programme cash delivered against the </a:t>
            </a:r>
            <a:r>
              <a:rPr lang="en-GB" b="0" dirty="0" smtClean="0"/>
              <a:t>total </a:t>
            </a:r>
            <a:r>
              <a:rPr lang="en-GB" b="0" dirty="0"/>
              <a:t>cash programme allocation. </a:t>
            </a:r>
            <a:r>
              <a:rPr lang="en-GB" b="0" dirty="0" smtClean="0"/>
              <a:t>The </a:t>
            </a:r>
            <a:r>
              <a:rPr lang="en-GB" b="0" dirty="0"/>
              <a:t>cash </a:t>
            </a:r>
            <a:r>
              <a:rPr lang="en-GB" b="0" dirty="0" smtClean="0"/>
              <a:t>delivered above the tolerance of </a:t>
            </a:r>
            <a:r>
              <a:rPr lang="en-GB" b="0" dirty="0"/>
              <a:t>the programme funding allocation </a:t>
            </a:r>
            <a:r>
              <a:rPr lang="en-GB" b="0" dirty="0" smtClean="0"/>
              <a:t>(together with any FPF) will </a:t>
            </a:r>
            <a:r>
              <a:rPr lang="en-GB" b="0" dirty="0"/>
              <a:t>be </a:t>
            </a:r>
            <a:r>
              <a:rPr lang="en-GB" b="0" dirty="0" smtClean="0"/>
              <a:t>paid as responsive growth subject to a growth cap and affordability</a:t>
            </a:r>
          </a:p>
          <a:p>
            <a:pPr marL="355600">
              <a:spcBef>
                <a:spcPct val="20000"/>
              </a:spcBef>
              <a:buFont typeface="Arial" pitchFamily="34" charset="0"/>
              <a:buChar char="•"/>
              <a:defRPr/>
            </a:pPr>
            <a:r>
              <a:rPr lang="en-GB" b="0" dirty="0" smtClean="0"/>
              <a:t>the </a:t>
            </a:r>
            <a:r>
              <a:rPr lang="en-GB" b="0" dirty="0"/>
              <a:t>growth cap for contract institutions is normally 30% of the allocation with a minimum value of £100,000 and a maximum value of £1 </a:t>
            </a:r>
            <a:r>
              <a:rPr lang="en-GB" b="0" dirty="0" smtClean="0"/>
              <a:t>million</a:t>
            </a:r>
            <a:endParaRPr lang="en-GB" b="0" dirty="0"/>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29</a:t>
            </a:fld>
            <a:endParaRPr lang="en-GB" sz="1200" dirty="0"/>
          </a:p>
        </p:txBody>
      </p:sp>
    </p:spTree>
    <p:extLst>
      <p:ext uri="{BB962C8B-B14F-4D97-AF65-F5344CB8AC3E}">
        <p14:creationId xmlns:p14="http://schemas.microsoft.com/office/powerpoint/2010/main" val="2426427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7" y="476250"/>
            <a:ext cx="7560841" cy="1253337"/>
          </a:xfrm>
        </p:spPr>
        <p:txBody>
          <a:bodyPr/>
          <a:lstStyle/>
          <a:p>
            <a:r>
              <a:rPr lang="en-GB" dirty="0" smtClean="0"/>
              <a:t>ILR funding returns:   </a:t>
            </a:r>
            <a:r>
              <a:rPr lang="en-GB" sz="1800" b="0" dirty="0" smtClean="0">
                <a:solidFill>
                  <a:schemeClr val="tx2"/>
                </a:solidFill>
                <a:latin typeface="+mn-lt"/>
                <a:ea typeface="+mn-ea"/>
                <a:cs typeface="+mn-cs"/>
              </a:rPr>
              <a:t>(by slide numbers)</a:t>
            </a:r>
            <a:r>
              <a:rPr lang="en-GB" sz="2000" dirty="0" smtClean="0"/>
              <a:t> </a:t>
            </a:r>
            <a:r>
              <a:rPr lang="en-GB" dirty="0" smtClean="0"/>
              <a:t>contents of this presentation</a:t>
            </a:r>
            <a:endParaRPr lang="en-GB" sz="2000" dirty="0"/>
          </a:p>
        </p:txBody>
      </p:sp>
      <p:sp>
        <p:nvSpPr>
          <p:cNvPr id="5" name="Text Placeholder 4"/>
          <p:cNvSpPr>
            <a:spLocks noGrp="1"/>
          </p:cNvSpPr>
          <p:nvPr>
            <p:ph type="body" idx="1"/>
          </p:nvPr>
        </p:nvSpPr>
        <p:spPr>
          <a:xfrm>
            <a:off x="734242" y="1772816"/>
            <a:ext cx="7775575" cy="3888432"/>
          </a:xfrm>
        </p:spPr>
        <p:txBody>
          <a:bodyPr/>
          <a:lstStyle/>
          <a:p>
            <a:pPr marL="985838" indent="-985838"/>
            <a:r>
              <a:rPr lang="en-GB" dirty="0" smtClean="0"/>
              <a:t> </a:t>
            </a:r>
            <a:r>
              <a:rPr lang="en-GB" sz="1800" b="0" dirty="0">
                <a:solidFill>
                  <a:schemeClr val="tx2"/>
                </a:solidFill>
              </a:rPr>
              <a:t>1 -   3 </a:t>
            </a:r>
            <a:r>
              <a:rPr lang="en-GB" dirty="0" smtClean="0"/>
              <a:t>	Introduction</a:t>
            </a:r>
          </a:p>
          <a:p>
            <a:pPr marL="985838" indent="-985838"/>
            <a:r>
              <a:rPr lang="en-GB" dirty="0" smtClean="0"/>
              <a:t> </a:t>
            </a:r>
            <a:r>
              <a:rPr lang="en-GB" sz="1800" b="0" dirty="0">
                <a:solidFill>
                  <a:schemeClr val="tx2"/>
                </a:solidFill>
              </a:rPr>
              <a:t>4</a:t>
            </a:r>
            <a:r>
              <a:rPr lang="en-GB" dirty="0" smtClean="0"/>
              <a:t>	Funding returns timetable</a:t>
            </a:r>
          </a:p>
          <a:p>
            <a:pPr marL="985838" indent="-985838"/>
            <a:r>
              <a:rPr lang="en-GB" dirty="0" smtClean="0"/>
              <a:t> </a:t>
            </a:r>
            <a:r>
              <a:rPr lang="en-GB" sz="1800" b="0" dirty="0">
                <a:solidFill>
                  <a:schemeClr val="tx2"/>
                </a:solidFill>
              </a:rPr>
              <a:t>5 -   </a:t>
            </a:r>
            <a:r>
              <a:rPr lang="en-GB" sz="1800" b="0" dirty="0" smtClean="0">
                <a:solidFill>
                  <a:schemeClr val="tx2"/>
                </a:solidFill>
              </a:rPr>
              <a:t>6 </a:t>
            </a:r>
            <a:r>
              <a:rPr lang="en-GB" dirty="0" smtClean="0"/>
              <a:t>	Funding reconciliation policy</a:t>
            </a:r>
          </a:p>
          <a:p>
            <a:pPr marL="985838" indent="-985838"/>
            <a:r>
              <a:rPr lang="en-GB" dirty="0" smtClean="0"/>
              <a:t> </a:t>
            </a:r>
            <a:r>
              <a:rPr lang="en-GB" sz="1800" b="0" dirty="0" smtClean="0">
                <a:solidFill>
                  <a:schemeClr val="tx2"/>
                </a:solidFill>
              </a:rPr>
              <a:t>7-    9</a:t>
            </a:r>
            <a:r>
              <a:rPr lang="en-GB" dirty="0" smtClean="0"/>
              <a:t>	How is 16 to 19 funding calculated?</a:t>
            </a:r>
          </a:p>
          <a:p>
            <a:pPr marL="985838" indent="-985838"/>
            <a:r>
              <a:rPr lang="en-GB" sz="1800" b="0" dirty="0" smtClean="0">
                <a:solidFill>
                  <a:schemeClr val="tx2"/>
                </a:solidFill>
              </a:rPr>
              <a:t>10 </a:t>
            </a:r>
            <a:r>
              <a:rPr lang="en-GB" sz="1800" b="0" dirty="0">
                <a:solidFill>
                  <a:schemeClr val="tx2"/>
                </a:solidFill>
              </a:rPr>
              <a:t>- </a:t>
            </a:r>
            <a:r>
              <a:rPr lang="en-GB" sz="1800" b="0" dirty="0" smtClean="0">
                <a:solidFill>
                  <a:schemeClr val="tx2"/>
                </a:solidFill>
              </a:rPr>
              <a:t>22</a:t>
            </a:r>
            <a:r>
              <a:rPr lang="en-GB" dirty="0" smtClean="0"/>
              <a:t>	ILR funding returns annex D</a:t>
            </a:r>
          </a:p>
          <a:p>
            <a:pPr marL="985838" indent="-985838"/>
            <a:r>
              <a:rPr lang="en-GB" dirty="0"/>
              <a:t>	</a:t>
            </a:r>
            <a:r>
              <a:rPr lang="en-GB" dirty="0" smtClean="0"/>
              <a:t> – technical advice on FIS and ILR data recording</a:t>
            </a:r>
          </a:p>
          <a:p>
            <a:pPr marL="985838" indent="-985838"/>
            <a:r>
              <a:rPr lang="en-GB" sz="1800" b="0" dirty="0" smtClean="0">
                <a:solidFill>
                  <a:schemeClr val="tx2"/>
                </a:solidFill>
              </a:rPr>
              <a:t>23 </a:t>
            </a:r>
            <a:r>
              <a:rPr lang="en-GB" sz="1800" b="0" dirty="0">
                <a:solidFill>
                  <a:schemeClr val="tx2"/>
                </a:solidFill>
              </a:rPr>
              <a:t>- </a:t>
            </a:r>
            <a:r>
              <a:rPr lang="en-GB" sz="1800" b="0" dirty="0" smtClean="0">
                <a:solidFill>
                  <a:schemeClr val="tx2"/>
                </a:solidFill>
              </a:rPr>
              <a:t>26</a:t>
            </a:r>
            <a:r>
              <a:rPr lang="en-GB" dirty="0" smtClean="0"/>
              <a:t>	PDSATs – ILR data adjustments – funding impacts</a:t>
            </a:r>
          </a:p>
          <a:p>
            <a:pPr marL="985838" indent="-985838"/>
            <a:r>
              <a:rPr lang="en-GB" sz="1800" b="0" dirty="0" smtClean="0">
                <a:solidFill>
                  <a:schemeClr val="tx2"/>
                </a:solidFill>
              </a:rPr>
              <a:t>27 </a:t>
            </a:r>
            <a:r>
              <a:rPr lang="en-GB" sz="1800" b="0" dirty="0">
                <a:solidFill>
                  <a:schemeClr val="tx2"/>
                </a:solidFill>
              </a:rPr>
              <a:t>– </a:t>
            </a:r>
            <a:r>
              <a:rPr lang="en-GB" sz="1800" b="0" dirty="0" smtClean="0">
                <a:solidFill>
                  <a:schemeClr val="tx2"/>
                </a:solidFill>
              </a:rPr>
              <a:t>43</a:t>
            </a:r>
            <a:r>
              <a:rPr lang="en-GB" dirty="0" smtClean="0"/>
              <a:t>	Contract institution reconciliation examples </a:t>
            </a:r>
          </a:p>
          <a:p>
            <a:endParaRPr lang="en-GB" dirty="0" smtClean="0"/>
          </a:p>
          <a:p>
            <a:endParaRPr lang="en-GB" dirty="0" smtClean="0"/>
          </a:p>
        </p:txBody>
      </p:sp>
      <p:sp>
        <p:nvSpPr>
          <p:cNvPr id="6"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a:t>
            </a:fld>
            <a:endParaRPr lang="en-GB" sz="1200" dirty="0"/>
          </a:p>
        </p:txBody>
      </p:sp>
    </p:spTree>
    <p:extLst>
      <p:ext uri="{BB962C8B-B14F-4D97-AF65-F5344CB8AC3E}">
        <p14:creationId xmlns:p14="http://schemas.microsoft.com/office/powerpoint/2010/main" val="5189120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344171" cy="935386"/>
          </a:xfrm>
        </p:spPr>
        <p:txBody>
          <a:bodyPr/>
          <a:lstStyle/>
          <a:p>
            <a:r>
              <a:rPr lang="en-GB" dirty="0" smtClean="0"/>
              <a:t>Reconciliation rules and examples</a:t>
            </a:r>
            <a:endParaRPr lang="en-GB" dirty="0"/>
          </a:p>
        </p:txBody>
      </p:sp>
      <p:sp>
        <p:nvSpPr>
          <p:cNvPr id="11" name="Content Placeholder 10"/>
          <p:cNvSpPr>
            <a:spLocks noGrp="1"/>
          </p:cNvSpPr>
          <p:nvPr>
            <p:ph idx="1"/>
          </p:nvPr>
        </p:nvSpPr>
        <p:spPr>
          <a:xfrm>
            <a:off x="583730" y="1124744"/>
            <a:ext cx="7804694" cy="4536504"/>
          </a:xfrm>
        </p:spPr>
        <p:txBody>
          <a:bodyPr/>
          <a:lstStyle/>
          <a:p>
            <a:pPr marL="0" indent="0">
              <a:buNone/>
            </a:pPr>
            <a:r>
              <a:rPr lang="en-GB" dirty="0" smtClean="0"/>
              <a:t>Underperformance </a:t>
            </a:r>
            <a:r>
              <a:rPr lang="en-GB" dirty="0"/>
              <a:t>- </a:t>
            </a:r>
            <a:r>
              <a:rPr lang="en-GB" dirty="0" smtClean="0"/>
              <a:t>paragraphs 29 - 31</a:t>
            </a:r>
          </a:p>
          <a:p>
            <a:pPr marL="355600">
              <a:spcBef>
                <a:spcPct val="20000"/>
              </a:spcBef>
              <a:buFont typeface="Arial" pitchFamily="34" charset="0"/>
              <a:buChar char="•"/>
              <a:defRPr/>
            </a:pPr>
            <a:r>
              <a:rPr lang="en-GB" b="0" dirty="0"/>
              <a:t>f</a:t>
            </a:r>
            <a:r>
              <a:rPr lang="en-GB" b="0" dirty="0" smtClean="0"/>
              <a:t>or CCPs who </a:t>
            </a:r>
            <a:r>
              <a:rPr lang="en-GB" b="0" dirty="0"/>
              <a:t>have not delivered at least </a:t>
            </a:r>
            <a:r>
              <a:rPr lang="en-GB" b="0" dirty="0" smtClean="0"/>
              <a:t>99% </a:t>
            </a:r>
            <a:r>
              <a:rPr lang="en-GB" b="0" dirty="0"/>
              <a:t>of their programme cash allocation a cash tolerance of </a:t>
            </a:r>
            <a:r>
              <a:rPr lang="en-GB" b="0" dirty="0" smtClean="0"/>
              <a:t>1.0</a:t>
            </a:r>
            <a:r>
              <a:rPr lang="en-GB" b="0" dirty="0"/>
              <a:t>% (but with a minimum value £5,000) of the programme allocation will be allowed when comparing total programme cash delivered against the total cash programme </a:t>
            </a:r>
            <a:r>
              <a:rPr lang="en-GB" b="0" dirty="0" smtClean="0"/>
              <a:t>allocation </a:t>
            </a:r>
          </a:p>
          <a:p>
            <a:pPr marL="355600">
              <a:spcBef>
                <a:spcPct val="20000"/>
              </a:spcBef>
              <a:buFont typeface="Arial" pitchFamily="34" charset="0"/>
              <a:buChar char="•"/>
              <a:defRPr/>
            </a:pPr>
            <a:r>
              <a:rPr lang="en-GB" b="0" dirty="0"/>
              <a:t>i</a:t>
            </a:r>
            <a:r>
              <a:rPr lang="en-GB" b="0" dirty="0" smtClean="0"/>
              <a:t>n </a:t>
            </a:r>
            <a:r>
              <a:rPr lang="en-GB" b="0" dirty="0"/>
              <a:t>such cases all the cash not delivered below </a:t>
            </a:r>
            <a:r>
              <a:rPr lang="en-GB" b="0" dirty="0" smtClean="0"/>
              <a:t>the tolerance of </a:t>
            </a:r>
            <a:r>
              <a:rPr lang="en-GB" b="0" dirty="0"/>
              <a:t>the programme funding allocation will be recovered as </a:t>
            </a:r>
            <a:r>
              <a:rPr lang="en-GB" b="0" dirty="0" smtClean="0"/>
              <a:t>clawback</a:t>
            </a:r>
          </a:p>
          <a:p>
            <a:pPr marL="355600">
              <a:spcBef>
                <a:spcPct val="20000"/>
              </a:spcBef>
              <a:buFont typeface="Arial" pitchFamily="34" charset="0"/>
              <a:buChar char="•"/>
              <a:defRPr/>
            </a:pPr>
            <a:r>
              <a:rPr lang="en-GB" b="0" dirty="0"/>
              <a:t>t</a:t>
            </a:r>
            <a:r>
              <a:rPr lang="en-GB" b="0" dirty="0" smtClean="0"/>
              <a:t>he following slides include some examples of reconciliation for contract funding underperformance and over performance</a:t>
            </a:r>
            <a:endParaRPr lang="en-GB" b="0" dirty="0"/>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30</a:t>
            </a:fld>
            <a:endParaRPr lang="en-GB" sz="1200" dirty="0"/>
          </a:p>
        </p:txBody>
      </p:sp>
    </p:spTree>
    <p:extLst>
      <p:ext uri="{BB962C8B-B14F-4D97-AF65-F5344CB8AC3E}">
        <p14:creationId xmlns:p14="http://schemas.microsoft.com/office/powerpoint/2010/main" val="20249478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134879"/>
            <a:ext cx="6912123" cy="989865"/>
          </a:xfrm>
        </p:spPr>
        <p:txBody>
          <a:bodyPr/>
          <a:lstStyle/>
          <a:p>
            <a:r>
              <a:rPr lang="en-GB" dirty="0" smtClean="0"/>
              <a:t/>
            </a:r>
            <a:br>
              <a:rPr lang="en-GB" dirty="0" smtClean="0"/>
            </a:br>
            <a:r>
              <a:rPr lang="en-GB" dirty="0" smtClean="0"/>
              <a:t>Calculating reconciliation (CCPs)</a:t>
            </a:r>
            <a:br>
              <a:rPr lang="en-GB" dirty="0" smtClean="0"/>
            </a:br>
            <a:r>
              <a:rPr lang="en-GB" dirty="0" smtClean="0"/>
              <a:t> </a:t>
            </a:r>
            <a:r>
              <a:rPr lang="en-GB" sz="2000" dirty="0" smtClean="0">
                <a:ea typeface="+mn-ea"/>
                <a:cs typeface="+mn-cs"/>
              </a:rPr>
              <a:t>Over performance only</a:t>
            </a:r>
            <a:r>
              <a:rPr lang="en-GB" dirty="0" smtClean="0"/>
              <a:t/>
            </a:r>
            <a:br>
              <a:rPr lang="en-GB" dirty="0" smtClean="0"/>
            </a:br>
            <a:r>
              <a:rPr lang="en-GB" dirty="0" smtClean="0"/>
              <a:t/>
            </a:r>
            <a:br>
              <a:rPr lang="en-GB" dirty="0" smtClean="0"/>
            </a:br>
            <a:endParaRPr lang="en-GB" sz="2000" dirty="0"/>
          </a:p>
        </p:txBody>
      </p:sp>
      <p:sp>
        <p:nvSpPr>
          <p:cNvPr id="11" name="Content Placeholder 10"/>
          <p:cNvSpPr>
            <a:spLocks noGrp="1"/>
          </p:cNvSpPr>
          <p:nvPr>
            <p:ph idx="1"/>
          </p:nvPr>
        </p:nvSpPr>
        <p:spPr>
          <a:xfrm>
            <a:off x="742337" y="1052736"/>
            <a:ext cx="7970657" cy="5616624"/>
          </a:xfrm>
        </p:spPr>
        <p:txBody>
          <a:bodyPr/>
          <a:lstStyle/>
          <a:p>
            <a:pPr marL="914400" lvl="2" indent="-914400" algn="ctr">
              <a:buNone/>
              <a:defRPr/>
            </a:pPr>
            <a:r>
              <a:rPr lang="en-GB" b="1" u="sng" dirty="0" smtClean="0"/>
              <a:t>Reconciliation calculation (</a:t>
            </a:r>
            <a:r>
              <a:rPr lang="en-GB" b="1" u="sng" dirty="0" err="1" smtClean="0"/>
              <a:t>overperformance</a:t>
            </a:r>
            <a:r>
              <a:rPr lang="en-GB" b="1" u="sng" dirty="0" smtClean="0"/>
              <a:t>)</a:t>
            </a:r>
          </a:p>
          <a:p>
            <a:pPr marL="914400" lvl="2" indent="-914400" algn="ctr">
              <a:lnSpc>
                <a:spcPct val="100000"/>
              </a:lnSpc>
              <a:buNone/>
              <a:defRPr/>
            </a:pPr>
            <a:r>
              <a:rPr lang="en-GB" dirty="0" smtClean="0"/>
              <a:t>Programme out-turn (£)</a:t>
            </a:r>
          </a:p>
          <a:p>
            <a:pPr marL="914400" lvl="2" indent="-914400" algn="ctr">
              <a:lnSpc>
                <a:spcPct val="100000"/>
              </a:lnSpc>
              <a:buNone/>
              <a:defRPr/>
            </a:pPr>
            <a:r>
              <a:rPr lang="en-GB" dirty="0" smtClean="0"/>
              <a:t>-</a:t>
            </a:r>
          </a:p>
          <a:p>
            <a:pPr marL="914400" lvl="2" indent="-914400" algn="ctr">
              <a:lnSpc>
                <a:spcPct val="100000"/>
              </a:lnSpc>
              <a:buNone/>
              <a:defRPr/>
            </a:pPr>
            <a:r>
              <a:rPr lang="en-GB" dirty="0" smtClean="0"/>
              <a:t>Allocation (including TP and FPF) (£)</a:t>
            </a:r>
          </a:p>
          <a:p>
            <a:pPr marL="914400" lvl="2" indent="-914400" algn="ctr">
              <a:lnSpc>
                <a:spcPct val="100000"/>
              </a:lnSpc>
              <a:buNone/>
              <a:defRPr/>
            </a:pPr>
            <a:r>
              <a:rPr lang="en-GB" dirty="0" smtClean="0"/>
              <a:t>=</a:t>
            </a:r>
          </a:p>
          <a:p>
            <a:pPr marL="914400" lvl="2" indent="-914400" algn="ctr">
              <a:lnSpc>
                <a:spcPct val="100000"/>
              </a:lnSpc>
              <a:buNone/>
              <a:defRPr/>
            </a:pPr>
            <a:r>
              <a:rPr lang="en-GB" dirty="0" smtClean="0"/>
              <a:t>Variance (£)</a:t>
            </a:r>
          </a:p>
          <a:p>
            <a:pPr marL="914400" lvl="2" indent="-914400" algn="ctr">
              <a:lnSpc>
                <a:spcPct val="100000"/>
              </a:lnSpc>
              <a:buNone/>
              <a:defRPr/>
            </a:pPr>
            <a:r>
              <a:rPr lang="en-GB" b="1" dirty="0" smtClean="0"/>
              <a:t>(If performance outside tolerance range do calculation below)</a:t>
            </a:r>
          </a:p>
          <a:p>
            <a:pPr marL="914400" lvl="2" indent="-914400" algn="ctr">
              <a:lnSpc>
                <a:spcPct val="100000"/>
              </a:lnSpc>
              <a:buNone/>
              <a:defRPr/>
            </a:pPr>
            <a:r>
              <a:rPr lang="en-GB" dirty="0" smtClean="0"/>
              <a:t>- (Tolerance in reverse sign to variance) (£)</a:t>
            </a:r>
          </a:p>
          <a:p>
            <a:pPr marL="914400" lvl="2" indent="-914400" algn="ctr">
              <a:lnSpc>
                <a:spcPct val="100000"/>
              </a:lnSpc>
              <a:buNone/>
              <a:defRPr/>
            </a:pPr>
            <a:r>
              <a:rPr lang="en-GB" dirty="0" smtClean="0"/>
              <a:t>=</a:t>
            </a:r>
          </a:p>
          <a:p>
            <a:pPr marL="914400" lvl="2" indent="-914400" algn="ctr">
              <a:lnSpc>
                <a:spcPct val="100000"/>
              </a:lnSpc>
              <a:buNone/>
              <a:defRPr/>
            </a:pPr>
            <a:r>
              <a:rPr lang="en-GB" dirty="0" smtClean="0"/>
              <a:t>Revised variance (£)</a:t>
            </a:r>
          </a:p>
          <a:p>
            <a:pPr marL="914400" lvl="2" indent="-914400" algn="ctr">
              <a:lnSpc>
                <a:spcPct val="100000"/>
              </a:lnSpc>
              <a:buNone/>
              <a:defRPr/>
            </a:pPr>
            <a:r>
              <a:rPr lang="en-GB" dirty="0" smtClean="0"/>
              <a:t>=</a:t>
            </a:r>
          </a:p>
          <a:p>
            <a:pPr marL="914400" lvl="2" indent="-914400" algn="ctr">
              <a:lnSpc>
                <a:spcPct val="100000"/>
              </a:lnSpc>
              <a:buNone/>
              <a:defRPr/>
            </a:pPr>
            <a:r>
              <a:rPr lang="en-GB" dirty="0" smtClean="0"/>
              <a:t>£ cash (responsive growth payment*)</a:t>
            </a:r>
          </a:p>
          <a:p>
            <a:pPr marL="914400" lvl="2" indent="-914400" algn="ctr">
              <a:lnSpc>
                <a:spcPct val="100000"/>
              </a:lnSpc>
              <a:buNone/>
              <a:defRPr/>
            </a:pPr>
            <a:r>
              <a:rPr lang="en-GB" sz="1800" dirty="0"/>
              <a:t>(* figure above also subject to a growth cap and to affordability)</a:t>
            </a:r>
            <a:endParaRPr lang="en-GB" sz="1800" dirty="0" smtClean="0"/>
          </a:p>
          <a:p>
            <a:pPr marL="914400" lvl="2" indent="-914400" algn="ctr">
              <a:lnSpc>
                <a:spcPct val="100000"/>
              </a:lnSpc>
              <a:buNone/>
              <a:defRPr/>
            </a:pPr>
            <a:endParaRPr lang="en-GB" sz="1800" dirty="0" smtClean="0"/>
          </a:p>
        </p:txBody>
      </p:sp>
      <p:sp>
        <p:nvSpPr>
          <p:cNvPr id="4" name="Text Box 116"/>
          <p:cNvSpPr txBox="1">
            <a:spLocks noChangeArrowheads="1"/>
          </p:cNvSpPr>
          <p:nvPr/>
        </p:nvSpPr>
        <p:spPr bwMode="auto">
          <a:xfrm>
            <a:off x="8352631" y="465612"/>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31</a:t>
            </a:fld>
            <a:endParaRPr lang="en-GB" sz="1200" dirty="0"/>
          </a:p>
        </p:txBody>
      </p:sp>
    </p:spTree>
    <p:extLst>
      <p:ext uri="{BB962C8B-B14F-4D97-AF65-F5344CB8AC3E}">
        <p14:creationId xmlns:p14="http://schemas.microsoft.com/office/powerpoint/2010/main" val="10300465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11188" y="404813"/>
            <a:ext cx="7993062" cy="936625"/>
          </a:xfrm>
        </p:spPr>
        <p:txBody>
          <a:bodyPr/>
          <a:lstStyle/>
          <a:p>
            <a:pPr>
              <a:defRPr/>
            </a:pPr>
            <a:r>
              <a:rPr lang="en-GB" dirty="0"/>
              <a:t>Reconciliation </a:t>
            </a:r>
            <a:r>
              <a:rPr lang="en-GB" sz="2000" dirty="0"/>
              <a:t>- </a:t>
            </a:r>
            <a:r>
              <a:rPr lang="en-GB" sz="2000" dirty="0" smtClean="0"/>
              <a:t>formula protection funding (FPF) – </a:t>
            </a:r>
            <a:r>
              <a:rPr lang="en-GB" sz="2000" dirty="0" err="1" smtClean="0"/>
              <a:t>Overperformance</a:t>
            </a:r>
            <a:r>
              <a:rPr lang="en-GB" sz="2000" dirty="0" smtClean="0"/>
              <a:t> only</a:t>
            </a:r>
            <a:endParaRPr lang="en-GB" sz="2000" dirty="0"/>
          </a:p>
        </p:txBody>
      </p:sp>
      <p:graphicFrame>
        <p:nvGraphicFramePr>
          <p:cNvPr id="342070" name="Group 54"/>
          <p:cNvGraphicFramePr>
            <a:graphicFrameLocks noGrp="1"/>
          </p:cNvGraphicFramePr>
          <p:nvPr>
            <p:ph idx="1"/>
            <p:extLst/>
          </p:nvPr>
        </p:nvGraphicFramePr>
        <p:xfrm>
          <a:off x="827583" y="1628775"/>
          <a:ext cx="7056784" cy="2703512"/>
        </p:xfrm>
        <a:graphic>
          <a:graphicData uri="http://schemas.openxmlformats.org/drawingml/2006/table">
            <a:tbl>
              <a:tblPr/>
              <a:tblGrid>
                <a:gridCol w="461575">
                  <a:extLst>
                    <a:ext uri="{9D8B030D-6E8A-4147-A177-3AD203B41FA5}">
                      <a16:colId xmlns:a16="http://schemas.microsoft.com/office/drawing/2014/main" val="20000"/>
                    </a:ext>
                  </a:extLst>
                </a:gridCol>
                <a:gridCol w="3772268">
                  <a:extLst>
                    <a:ext uri="{9D8B030D-6E8A-4147-A177-3AD203B41FA5}">
                      <a16:colId xmlns:a16="http://schemas.microsoft.com/office/drawing/2014/main" val="20001"/>
                    </a:ext>
                  </a:extLst>
                </a:gridCol>
                <a:gridCol w="1333055">
                  <a:extLst>
                    <a:ext uri="{9D8B030D-6E8A-4147-A177-3AD203B41FA5}">
                      <a16:colId xmlns:a16="http://schemas.microsoft.com/office/drawing/2014/main" val="20002"/>
                    </a:ext>
                  </a:extLst>
                </a:gridCol>
                <a:gridCol w="1489886">
                  <a:extLst>
                    <a:ext uri="{9D8B030D-6E8A-4147-A177-3AD203B41FA5}">
                      <a16:colId xmlns:a16="http://schemas.microsoft.com/office/drawing/2014/main" val="20003"/>
                    </a:ext>
                  </a:extLst>
                </a:gridCol>
              </a:tblGrid>
              <a:tr h="274332">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Table 1: FPF examples</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No FPF</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FPF + </a:t>
                      </a:r>
                      <a:r>
                        <a:rPr kumimoji="0" lang="en-GB" sz="1200" b="1" i="0" u="none" strike="noStrike" cap="none" normalizeH="0" baseline="0" dirty="0" err="1" smtClean="0">
                          <a:ln>
                            <a:noFill/>
                          </a:ln>
                          <a:solidFill>
                            <a:schemeClr val="tx1"/>
                          </a:solidFill>
                          <a:effectLst/>
                          <a:latin typeface="Arial" charset="0"/>
                          <a:ea typeface="Geneva" pitchFamily="-96" charset="-128"/>
                          <a:cs typeface="Arial" charset="0"/>
                        </a:rPr>
                        <a:t>ve</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354">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Geneva" pitchFamily="-96" charset="-128"/>
                          <a:cs typeface="Arial" charset="0"/>
                        </a:rPr>
                        <a:t>1.1</a:t>
                      </a:r>
                      <a:endParaRPr kumimoji="0" lang="en-GB" sz="2400" b="0" i="0" u="none" strike="noStrike" cap="none" normalizeH="0" baseline="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Funding Allocation</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£600,000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£600,000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274354">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Geneva" pitchFamily="-96" charset="-128"/>
                          <a:cs typeface="Arial" charset="0"/>
                        </a:rPr>
                        <a:t>1.2</a:t>
                      </a:r>
                      <a:endParaRPr kumimoji="0" lang="en-GB" sz="2400" b="0" i="0" u="none" strike="noStrike" cap="none" normalizeH="0" baseline="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Formula Protection Funding (FPF)</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£3,000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274354">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Geneva" pitchFamily="-96" charset="-128"/>
                          <a:cs typeface="Arial" charset="0"/>
                        </a:rPr>
                        <a:t>1.3</a:t>
                      </a:r>
                      <a:endParaRPr kumimoji="0" lang="en-GB" sz="2400" b="0" i="0" u="none" strike="noStrike" cap="none" normalizeH="0" baseline="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Net Allocation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£600,000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£603,000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57259">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Geneva" pitchFamily="-96" charset="-128"/>
                          <a:cs typeface="Arial" charset="0"/>
                        </a:rPr>
                        <a:t>1.4</a:t>
                      </a:r>
                      <a:endParaRPr kumimoji="0" lang="en-GB" sz="2400" b="0" i="0" u="none" strike="noStrike" cap="none" normalizeH="0" baseline="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Funding Allocation (that is being used for over performance reconciliation only)</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£600,000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£603,000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274354">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Geneva" pitchFamily="-96" charset="-128"/>
                          <a:cs typeface="Arial" charset="0"/>
                        </a:rPr>
                        <a:t>1.5</a:t>
                      </a:r>
                      <a:endParaRPr kumimoji="0" lang="en-GB" sz="2400" b="0" i="0" u="none" strike="noStrike" cap="none" normalizeH="0" baseline="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Tolerance - standard 1.0%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600151">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1.6</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ctr"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Funding Claim (figures from ILR FIS Funding Claim report).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£625,000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£625,000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274354">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1.7</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Responsive growth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kern="1200" cap="none" normalizeH="0" baseline="0" dirty="0" smtClean="0">
                          <a:ln>
                            <a:noFill/>
                          </a:ln>
                          <a:solidFill>
                            <a:schemeClr val="tx1"/>
                          </a:solidFill>
                          <a:effectLst/>
                          <a:latin typeface="Arial" charset="0"/>
                          <a:ea typeface="Geneva" pitchFamily="-96" charset="-128"/>
                          <a:cs typeface="Arial" charset="0"/>
                        </a:rPr>
                        <a:t>£19,000</a:t>
                      </a:r>
                    </a:p>
                  </a:txBody>
                  <a:tcPr marT="45725" marB="45725"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kern="1200" cap="none" normalizeH="0" baseline="0" dirty="0" smtClean="0">
                          <a:ln>
                            <a:noFill/>
                          </a:ln>
                          <a:solidFill>
                            <a:schemeClr val="tx1"/>
                          </a:solidFill>
                          <a:effectLst/>
                          <a:latin typeface="Arial" charset="0"/>
                          <a:ea typeface="Geneva" pitchFamily="-96" charset="-128"/>
                          <a:cs typeface="Arial" charset="0"/>
                        </a:rPr>
                        <a:t>£16,000</a:t>
                      </a:r>
                    </a:p>
                  </a:txBody>
                  <a:tcPr marT="45725" marB="45725" anchor="b" horzOverflow="overflow">
                    <a:lnL>
                      <a:noFill/>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1784" name="Rectangle 53"/>
          <p:cNvSpPr>
            <a:spLocks noChangeArrowheads="1"/>
          </p:cNvSpPr>
          <p:nvPr/>
        </p:nvSpPr>
        <p:spPr bwMode="auto">
          <a:xfrm>
            <a:off x="677863" y="4652963"/>
            <a:ext cx="6911975" cy="1080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600" dirty="0"/>
              <a:t>This slide shows how </a:t>
            </a:r>
            <a:r>
              <a:rPr lang="en-GB" sz="1600" dirty="0" smtClean="0"/>
              <a:t>FPF is </a:t>
            </a:r>
            <a:r>
              <a:rPr lang="en-GB" sz="1600" dirty="0"/>
              <a:t>used in calculating funding reconciliation for </a:t>
            </a:r>
            <a:r>
              <a:rPr lang="en-GB" sz="1600" dirty="0" smtClean="0"/>
              <a:t>over performance </a:t>
            </a:r>
            <a:r>
              <a:rPr lang="en-GB" sz="1600" dirty="0"/>
              <a:t>for </a:t>
            </a:r>
            <a:r>
              <a:rPr lang="en-GB" sz="1600" dirty="0" smtClean="0"/>
              <a:t>CCPs only.</a:t>
            </a:r>
          </a:p>
          <a:p>
            <a:r>
              <a:rPr lang="en-GB" sz="1600" dirty="0" smtClean="0"/>
              <a:t>* All growth payments are subject to affordability and the maximum in-year payment is 50% of the calculated growth value.</a:t>
            </a:r>
            <a:endParaRPr lang="en-GB" sz="1600" dirty="0"/>
          </a:p>
        </p:txBody>
      </p:sp>
      <p:sp>
        <p:nvSpPr>
          <p:cNvPr id="31785" name="Text Box 55"/>
          <p:cNvSpPr txBox="1">
            <a:spLocks noChangeArrowheads="1"/>
          </p:cNvSpPr>
          <p:nvPr/>
        </p:nvSpPr>
        <p:spPr bwMode="auto">
          <a:xfrm>
            <a:off x="8532813" y="188913"/>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F7B548BD-78D4-4EB8-913E-2D64471947D6}" type="slidenum">
              <a:rPr lang="en-GB" sz="1200"/>
              <a:pPr eaLnBrk="1" hangingPunct="1">
                <a:spcBef>
                  <a:spcPct val="50000"/>
                </a:spcBef>
              </a:pPr>
              <a:t>32</a:t>
            </a:fld>
            <a:endParaRPr lang="en-GB" sz="1200"/>
          </a:p>
        </p:txBody>
      </p:sp>
    </p:spTree>
    <p:extLst>
      <p:ext uri="{BB962C8B-B14F-4D97-AF65-F5344CB8AC3E}">
        <p14:creationId xmlns:p14="http://schemas.microsoft.com/office/powerpoint/2010/main" val="7348921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134879"/>
            <a:ext cx="6912123" cy="989865"/>
          </a:xfrm>
        </p:spPr>
        <p:txBody>
          <a:bodyPr/>
          <a:lstStyle/>
          <a:p>
            <a:r>
              <a:rPr lang="en-GB" dirty="0" smtClean="0"/>
              <a:t/>
            </a:r>
            <a:br>
              <a:rPr lang="en-GB" dirty="0" smtClean="0"/>
            </a:br>
            <a:r>
              <a:rPr lang="en-GB" dirty="0" smtClean="0"/>
              <a:t>Calculating reconciliation (CCPs)</a:t>
            </a:r>
            <a:br>
              <a:rPr lang="en-GB" dirty="0" smtClean="0"/>
            </a:br>
            <a:r>
              <a:rPr lang="en-GB" dirty="0" smtClean="0"/>
              <a:t> </a:t>
            </a:r>
            <a:r>
              <a:rPr lang="en-GB" sz="2000" dirty="0" smtClean="0">
                <a:ea typeface="+mn-ea"/>
                <a:cs typeface="+mn-cs"/>
              </a:rPr>
              <a:t>Under-performance only</a:t>
            </a:r>
            <a:r>
              <a:rPr lang="en-GB" dirty="0" smtClean="0"/>
              <a:t/>
            </a:r>
            <a:br>
              <a:rPr lang="en-GB" dirty="0" smtClean="0"/>
            </a:br>
            <a:r>
              <a:rPr lang="en-GB" dirty="0" smtClean="0"/>
              <a:t/>
            </a:r>
            <a:br>
              <a:rPr lang="en-GB" dirty="0" smtClean="0"/>
            </a:br>
            <a:endParaRPr lang="en-GB" sz="2000" dirty="0"/>
          </a:p>
        </p:txBody>
      </p:sp>
      <p:sp>
        <p:nvSpPr>
          <p:cNvPr id="11" name="Content Placeholder 10"/>
          <p:cNvSpPr>
            <a:spLocks noGrp="1"/>
          </p:cNvSpPr>
          <p:nvPr>
            <p:ph idx="1"/>
          </p:nvPr>
        </p:nvSpPr>
        <p:spPr>
          <a:xfrm>
            <a:off x="742337" y="1196752"/>
            <a:ext cx="7775575" cy="4680520"/>
          </a:xfrm>
        </p:spPr>
        <p:txBody>
          <a:bodyPr/>
          <a:lstStyle/>
          <a:p>
            <a:pPr marL="0" lvl="2" indent="0" algn="ctr">
              <a:buNone/>
              <a:defRPr/>
            </a:pPr>
            <a:r>
              <a:rPr lang="en-GB" b="1" u="sng" dirty="0"/>
              <a:t>Reconciliation calculation (underperformance)</a:t>
            </a:r>
          </a:p>
          <a:p>
            <a:pPr marL="0" lvl="2" indent="0" algn="ctr">
              <a:lnSpc>
                <a:spcPct val="100000"/>
              </a:lnSpc>
              <a:buNone/>
              <a:defRPr/>
            </a:pPr>
            <a:r>
              <a:rPr lang="en-GB" dirty="0" smtClean="0"/>
              <a:t>Programme outturn (£)</a:t>
            </a:r>
          </a:p>
          <a:p>
            <a:pPr marL="0" lvl="2" indent="0" algn="ctr">
              <a:lnSpc>
                <a:spcPct val="100000"/>
              </a:lnSpc>
              <a:buNone/>
              <a:defRPr/>
            </a:pPr>
            <a:r>
              <a:rPr lang="en-GB" dirty="0" smtClean="0"/>
              <a:t>-</a:t>
            </a:r>
            <a:endParaRPr lang="en-GB" dirty="0"/>
          </a:p>
          <a:p>
            <a:pPr marL="0" lvl="2" indent="0" algn="ctr">
              <a:lnSpc>
                <a:spcPct val="100000"/>
              </a:lnSpc>
              <a:buNone/>
              <a:defRPr/>
            </a:pPr>
            <a:r>
              <a:rPr lang="en-GB" dirty="0"/>
              <a:t>Allocation (£)</a:t>
            </a:r>
          </a:p>
          <a:p>
            <a:pPr marL="0" lvl="2" indent="0" algn="ctr">
              <a:lnSpc>
                <a:spcPct val="100000"/>
              </a:lnSpc>
              <a:buNone/>
              <a:defRPr/>
            </a:pPr>
            <a:r>
              <a:rPr lang="en-GB" dirty="0"/>
              <a:t>=</a:t>
            </a:r>
          </a:p>
          <a:p>
            <a:pPr marL="0" lvl="2" indent="0" algn="ctr">
              <a:lnSpc>
                <a:spcPct val="100000"/>
              </a:lnSpc>
              <a:buNone/>
              <a:defRPr/>
            </a:pPr>
            <a:r>
              <a:rPr lang="en-GB" dirty="0"/>
              <a:t>Variance (£)</a:t>
            </a:r>
          </a:p>
          <a:p>
            <a:pPr marL="0" lvl="2" indent="0" algn="ctr">
              <a:lnSpc>
                <a:spcPct val="100000"/>
              </a:lnSpc>
              <a:buNone/>
              <a:defRPr/>
            </a:pPr>
            <a:r>
              <a:rPr lang="en-GB" dirty="0" smtClean="0"/>
              <a:t>(</a:t>
            </a:r>
            <a:r>
              <a:rPr lang="en-GB" b="1" dirty="0" smtClean="0"/>
              <a:t>If </a:t>
            </a:r>
            <a:r>
              <a:rPr lang="en-GB" b="1" dirty="0"/>
              <a:t>performance outside tolerance range do calculation below</a:t>
            </a:r>
            <a:r>
              <a:rPr lang="en-GB" dirty="0"/>
              <a:t>)</a:t>
            </a:r>
          </a:p>
          <a:p>
            <a:pPr marL="0" lvl="2" indent="0" algn="ctr">
              <a:lnSpc>
                <a:spcPct val="100000"/>
              </a:lnSpc>
              <a:buNone/>
              <a:defRPr/>
            </a:pPr>
            <a:r>
              <a:rPr lang="en-GB" dirty="0"/>
              <a:t>+ (Tolerance in reverse sign to variance) (£)</a:t>
            </a:r>
          </a:p>
          <a:p>
            <a:pPr marL="0" lvl="2" indent="0" algn="ctr">
              <a:lnSpc>
                <a:spcPct val="100000"/>
              </a:lnSpc>
              <a:buNone/>
              <a:defRPr/>
            </a:pPr>
            <a:r>
              <a:rPr lang="en-GB" dirty="0"/>
              <a:t>=</a:t>
            </a:r>
          </a:p>
          <a:p>
            <a:pPr marL="0" lvl="2" indent="0" algn="ctr">
              <a:lnSpc>
                <a:spcPct val="100000"/>
              </a:lnSpc>
              <a:buNone/>
              <a:defRPr/>
            </a:pPr>
            <a:r>
              <a:rPr lang="en-GB" dirty="0"/>
              <a:t>Revised </a:t>
            </a:r>
            <a:r>
              <a:rPr lang="en-GB" dirty="0" smtClean="0"/>
              <a:t>variance </a:t>
            </a:r>
            <a:r>
              <a:rPr lang="en-GB" dirty="0"/>
              <a:t>(at Full Rate) (£)</a:t>
            </a:r>
          </a:p>
          <a:p>
            <a:pPr marL="0" lvl="2" indent="0" algn="ctr">
              <a:lnSpc>
                <a:spcPct val="100000"/>
              </a:lnSpc>
              <a:buNone/>
              <a:defRPr/>
            </a:pPr>
            <a:r>
              <a:rPr lang="en-GB" dirty="0"/>
              <a:t>=</a:t>
            </a:r>
          </a:p>
          <a:p>
            <a:pPr marL="0" lvl="2" indent="0" algn="ctr">
              <a:lnSpc>
                <a:spcPct val="100000"/>
              </a:lnSpc>
              <a:buNone/>
              <a:defRPr/>
            </a:pPr>
            <a:r>
              <a:rPr lang="en-GB" dirty="0"/>
              <a:t>£ </a:t>
            </a:r>
            <a:r>
              <a:rPr lang="en-GB" dirty="0" smtClean="0"/>
              <a:t>clawback (a cash </a:t>
            </a:r>
            <a:r>
              <a:rPr lang="en-GB" dirty="0"/>
              <a:t>recovery </a:t>
            </a:r>
            <a:r>
              <a:rPr lang="en-GB" dirty="0" smtClean="0"/>
              <a:t>adjustment)</a:t>
            </a:r>
            <a:endParaRPr lang="en-GB" dirty="0"/>
          </a:p>
          <a:p>
            <a:pPr marL="177800" lvl="3" indent="0">
              <a:buNone/>
              <a:defRPr/>
            </a:pPr>
            <a:endParaRPr lang="en-GB" sz="1800" dirty="0" smtClean="0"/>
          </a:p>
        </p:txBody>
      </p:sp>
      <p:sp>
        <p:nvSpPr>
          <p:cNvPr id="4" name="Text Box 116"/>
          <p:cNvSpPr txBox="1">
            <a:spLocks noChangeArrowheads="1"/>
          </p:cNvSpPr>
          <p:nvPr/>
        </p:nvSpPr>
        <p:spPr bwMode="auto">
          <a:xfrm>
            <a:off x="8352631" y="465612"/>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33</a:t>
            </a:fld>
            <a:endParaRPr lang="en-GB" sz="1200" dirty="0"/>
          </a:p>
        </p:txBody>
      </p:sp>
    </p:spTree>
    <p:extLst>
      <p:ext uri="{BB962C8B-B14F-4D97-AF65-F5344CB8AC3E}">
        <p14:creationId xmlns:p14="http://schemas.microsoft.com/office/powerpoint/2010/main" val="32379147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11188" y="404813"/>
            <a:ext cx="7993062" cy="936625"/>
          </a:xfrm>
        </p:spPr>
        <p:txBody>
          <a:bodyPr/>
          <a:lstStyle/>
          <a:p>
            <a:pPr>
              <a:defRPr/>
            </a:pPr>
            <a:r>
              <a:rPr lang="en-GB" dirty="0"/>
              <a:t>Reconciliation </a:t>
            </a:r>
            <a:r>
              <a:rPr lang="en-GB" sz="2000" dirty="0"/>
              <a:t>- </a:t>
            </a:r>
            <a:r>
              <a:rPr lang="en-GB" sz="2000" dirty="0" smtClean="0"/>
              <a:t>Formula Protection Funding (FPF) – Under-performance only</a:t>
            </a:r>
            <a:endParaRPr lang="en-GB" sz="2000" dirty="0"/>
          </a:p>
        </p:txBody>
      </p:sp>
      <p:graphicFrame>
        <p:nvGraphicFramePr>
          <p:cNvPr id="342070" name="Group 54"/>
          <p:cNvGraphicFramePr>
            <a:graphicFrameLocks noGrp="1"/>
          </p:cNvGraphicFramePr>
          <p:nvPr>
            <p:ph idx="1"/>
            <p:extLst/>
          </p:nvPr>
        </p:nvGraphicFramePr>
        <p:xfrm>
          <a:off x="1050925" y="1628775"/>
          <a:ext cx="6480175" cy="2703512"/>
        </p:xfrm>
        <a:graphic>
          <a:graphicData uri="http://schemas.openxmlformats.org/drawingml/2006/table">
            <a:tbl>
              <a:tblPr/>
              <a:tblGrid>
                <a:gridCol w="423860">
                  <a:extLst>
                    <a:ext uri="{9D8B030D-6E8A-4147-A177-3AD203B41FA5}">
                      <a16:colId xmlns:a16="http://schemas.microsoft.com/office/drawing/2014/main" val="20000"/>
                    </a:ext>
                  </a:extLst>
                </a:gridCol>
                <a:gridCol w="3464037">
                  <a:extLst>
                    <a:ext uri="{9D8B030D-6E8A-4147-A177-3AD203B41FA5}">
                      <a16:colId xmlns:a16="http://schemas.microsoft.com/office/drawing/2014/main" val="20001"/>
                    </a:ext>
                  </a:extLst>
                </a:gridCol>
                <a:gridCol w="1224131">
                  <a:extLst>
                    <a:ext uri="{9D8B030D-6E8A-4147-A177-3AD203B41FA5}">
                      <a16:colId xmlns:a16="http://schemas.microsoft.com/office/drawing/2014/main" val="20002"/>
                    </a:ext>
                  </a:extLst>
                </a:gridCol>
                <a:gridCol w="1368147">
                  <a:extLst>
                    <a:ext uri="{9D8B030D-6E8A-4147-A177-3AD203B41FA5}">
                      <a16:colId xmlns:a16="http://schemas.microsoft.com/office/drawing/2014/main" val="20003"/>
                    </a:ext>
                  </a:extLst>
                </a:gridCol>
              </a:tblGrid>
              <a:tr h="274332">
                <a:tc gridSpan="2">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Table 1: TP examples</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No TP</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Geneva" pitchFamily="-96" charset="-128"/>
                          <a:cs typeface="Arial" charset="0"/>
                        </a:rPr>
                        <a:t>TP + ve</a:t>
                      </a:r>
                      <a:endParaRPr kumimoji="0" lang="en-GB" sz="2400" b="0" i="0" u="none" strike="noStrike" cap="none" normalizeH="0" baseline="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354">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Geneva" pitchFamily="-96" charset="-128"/>
                          <a:cs typeface="Arial" charset="0"/>
                        </a:rPr>
                        <a:t>1.1</a:t>
                      </a:r>
                      <a:endParaRPr kumimoji="0" lang="en-GB" sz="2400" b="0" i="0" u="none" strike="noStrike" cap="none" normalizeH="0" baseline="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Funding Allocation</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£600,000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£600,000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274354">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Geneva" pitchFamily="-96" charset="-128"/>
                          <a:cs typeface="Arial" charset="0"/>
                        </a:rPr>
                        <a:t>1.2</a:t>
                      </a:r>
                      <a:endParaRPr kumimoji="0" lang="en-GB" sz="2400" b="0" i="0" u="none" strike="noStrike" cap="none" normalizeH="0" baseline="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Formula Protection Funding (FPF)</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smtClean="0">
                          <a:ln>
                            <a:noFill/>
                          </a:ln>
                          <a:solidFill>
                            <a:schemeClr val="tx1"/>
                          </a:solidFill>
                          <a:effectLst/>
                          <a:latin typeface="Arial" charset="0"/>
                          <a:ea typeface="Geneva" pitchFamily="-96" charset="-128"/>
                          <a:cs typeface="Arial" charset="0"/>
                        </a:rPr>
                        <a:t>£0</a:t>
                      </a:r>
                      <a:endParaRPr kumimoji="0" lang="en-GB" sz="2400" b="0" i="0" u="none" strike="noStrike" cap="none" normalizeH="0" baseline="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£3,000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274354">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Geneva" pitchFamily="-96" charset="-128"/>
                          <a:cs typeface="Arial" charset="0"/>
                        </a:rPr>
                        <a:t>1.3</a:t>
                      </a:r>
                      <a:endParaRPr kumimoji="0" lang="en-GB" sz="2400" b="0" i="0" u="none" strike="noStrike" cap="none" normalizeH="0" baseline="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Net Allocation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£600,000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£603,000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457259">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Geneva" pitchFamily="-96" charset="-128"/>
                          <a:cs typeface="Arial" charset="0"/>
                        </a:rPr>
                        <a:t>1.4</a:t>
                      </a:r>
                      <a:endParaRPr kumimoji="0" lang="en-GB" sz="2400" b="0" i="0" u="none" strike="noStrike" cap="none" normalizeH="0" baseline="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Funding Allocation (that is being used for under performance reconciliation only)</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£600,000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£600,000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274354">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charset="0"/>
                          <a:ea typeface="Geneva" pitchFamily="-96" charset="-128"/>
                          <a:cs typeface="Arial" charset="0"/>
                        </a:rPr>
                        <a:t>1.5</a:t>
                      </a:r>
                      <a:endParaRPr kumimoji="0" lang="en-GB" sz="2400" b="0" i="0" u="none" strike="noStrike" cap="none" normalizeH="0" baseline="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Tolerance - standard 1.0%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£6,000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600151">
                <a:tc>
                  <a:txBody>
                    <a:bodyPr/>
                    <a:lstStyle/>
                    <a:p>
                      <a:pPr marL="0" marR="0" lvl="0" indent="0" algn="r" defTabSz="914400" rtl="0" eaLnBrk="0" fontAlgn="ctr"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1.6</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ctr" horzOverflow="overflow">
                    <a:lnL w="25400" cap="flat" cmpd="sng" algn="ctr">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Funding Claim (figures from ILR FIS Funding Claim report).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£560,000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£560,000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274354">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1.7</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w="25400" cap="flat" cmpd="sng" algn="ctr">
                      <a:solidFill>
                        <a:srgbClr val="000000"/>
                      </a:solidFill>
                      <a:prstDash val="solid"/>
                      <a:round/>
                      <a:headEnd type="none" w="med" len="med"/>
                      <a:tailEnd type="none" w="med" len="med"/>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Clawback</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Arial" charset="0"/>
                          <a:ea typeface="Geneva" pitchFamily="-96" charset="-128"/>
                          <a:cs typeface="Arial" charset="0"/>
                        </a:rPr>
                        <a:t>-£34,000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Arial" charset="0"/>
                          <a:ea typeface="Geneva" pitchFamily="-96" charset="-128"/>
                          <a:cs typeface="Arial" charset="0"/>
                        </a:rPr>
                        <a:t>-£34,000</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25" marB="45725" anchor="b" horzOverflow="overflow">
                    <a:lnL>
                      <a:noFill/>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31784" name="Rectangle 53"/>
          <p:cNvSpPr>
            <a:spLocks noChangeArrowheads="1"/>
          </p:cNvSpPr>
          <p:nvPr/>
        </p:nvSpPr>
        <p:spPr bwMode="auto">
          <a:xfrm>
            <a:off x="677863" y="4652963"/>
            <a:ext cx="69119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1600" dirty="0">
                <a:solidFill>
                  <a:schemeClr val="tx2"/>
                </a:solidFill>
              </a:rPr>
              <a:t>This slide shows how </a:t>
            </a:r>
            <a:r>
              <a:rPr lang="en-GB" sz="1600" dirty="0" smtClean="0">
                <a:solidFill>
                  <a:schemeClr val="tx2"/>
                </a:solidFill>
              </a:rPr>
              <a:t>FPF is </a:t>
            </a:r>
            <a:r>
              <a:rPr lang="en-GB" sz="1600" dirty="0">
                <a:solidFill>
                  <a:schemeClr val="tx2"/>
                </a:solidFill>
              </a:rPr>
              <a:t>used in calculating funding reconciliation for underperformance for </a:t>
            </a:r>
            <a:r>
              <a:rPr lang="en-GB" sz="1600" dirty="0" smtClean="0">
                <a:solidFill>
                  <a:schemeClr val="tx2"/>
                </a:solidFill>
              </a:rPr>
              <a:t>CCPs only.</a:t>
            </a:r>
            <a:endParaRPr lang="en-GB" sz="1600" dirty="0">
              <a:solidFill>
                <a:schemeClr val="tx2"/>
              </a:solidFill>
            </a:endParaRPr>
          </a:p>
        </p:txBody>
      </p:sp>
      <p:sp>
        <p:nvSpPr>
          <p:cNvPr id="31785" name="Text Box 55"/>
          <p:cNvSpPr txBox="1">
            <a:spLocks noChangeArrowheads="1"/>
          </p:cNvSpPr>
          <p:nvPr/>
        </p:nvSpPr>
        <p:spPr bwMode="auto">
          <a:xfrm>
            <a:off x="8532813" y="188913"/>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F7B548BD-78D4-4EB8-913E-2D64471947D6}" type="slidenum">
              <a:rPr lang="en-GB" sz="1200"/>
              <a:pPr eaLnBrk="1" hangingPunct="1">
                <a:spcBef>
                  <a:spcPct val="50000"/>
                </a:spcBef>
              </a:pPr>
              <a:t>34</a:t>
            </a:fld>
            <a:endParaRPr lang="en-GB" sz="1200"/>
          </a:p>
        </p:txBody>
      </p:sp>
    </p:spTree>
    <p:extLst>
      <p:ext uri="{BB962C8B-B14F-4D97-AF65-F5344CB8AC3E}">
        <p14:creationId xmlns:p14="http://schemas.microsoft.com/office/powerpoint/2010/main" val="30469732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344171" cy="935386"/>
          </a:xfrm>
        </p:spPr>
        <p:txBody>
          <a:bodyPr/>
          <a:lstStyle/>
          <a:p>
            <a:r>
              <a:rPr lang="en-GB" dirty="0" smtClean="0"/>
              <a:t>Reconciliation examples A to E in the </a:t>
            </a:r>
            <a:r>
              <a:rPr lang="en-GB" dirty="0"/>
              <a:t>following slides </a:t>
            </a:r>
            <a:r>
              <a:rPr lang="en-GB" dirty="0" smtClean="0"/>
              <a:t>	</a:t>
            </a:r>
            <a:r>
              <a:rPr lang="en-GB" sz="2000" dirty="0" smtClean="0"/>
              <a:t>(slides 34-39)</a:t>
            </a:r>
            <a:endParaRPr lang="en-GB" sz="2000" dirty="0"/>
          </a:p>
        </p:txBody>
      </p:sp>
      <p:sp>
        <p:nvSpPr>
          <p:cNvPr id="11" name="Content Placeholder 10"/>
          <p:cNvSpPr>
            <a:spLocks noGrp="1"/>
          </p:cNvSpPr>
          <p:nvPr>
            <p:ph idx="1"/>
          </p:nvPr>
        </p:nvSpPr>
        <p:spPr>
          <a:xfrm>
            <a:off x="583730" y="1484784"/>
            <a:ext cx="7775575" cy="4392488"/>
          </a:xfrm>
        </p:spPr>
        <p:txBody>
          <a:bodyPr/>
          <a:lstStyle/>
          <a:p>
            <a:pPr marL="355600">
              <a:spcBef>
                <a:spcPct val="20000"/>
              </a:spcBef>
              <a:buFont typeface="Arial" pitchFamily="34" charset="0"/>
              <a:buChar char="•"/>
              <a:defRPr/>
            </a:pPr>
            <a:r>
              <a:rPr lang="en-GB" b="0" dirty="0"/>
              <a:t>t</a:t>
            </a:r>
            <a:r>
              <a:rPr lang="en-GB" b="0" dirty="0" smtClean="0"/>
              <a:t>he following slides (34 to 39) give some simple examples of CCP reconciliation for </a:t>
            </a:r>
            <a:r>
              <a:rPr lang="en-GB" b="0" dirty="0" smtClean="0"/>
              <a:t>2018 </a:t>
            </a:r>
            <a:r>
              <a:rPr lang="en-GB" b="0" dirty="0" smtClean="0"/>
              <a:t>to </a:t>
            </a:r>
            <a:r>
              <a:rPr lang="en-GB" b="0" dirty="0" smtClean="0"/>
              <a:t>2019</a:t>
            </a:r>
            <a:endParaRPr lang="en-GB" b="0" dirty="0" smtClean="0"/>
          </a:p>
          <a:p>
            <a:pPr marL="355600">
              <a:spcBef>
                <a:spcPct val="20000"/>
              </a:spcBef>
              <a:buFont typeface="Arial" pitchFamily="34" charset="0"/>
              <a:buChar char="•"/>
              <a:defRPr/>
            </a:pPr>
            <a:r>
              <a:rPr lang="en-GB" b="0" dirty="0"/>
              <a:t>f</a:t>
            </a:r>
            <a:r>
              <a:rPr lang="en-GB" b="0" dirty="0" smtClean="0"/>
              <a:t>or all growth examples all growth payments are subject to affordability and these examples are based on all growth being affordable but this may not be accurate for the final out-turn examples</a:t>
            </a:r>
          </a:p>
          <a:p>
            <a:pPr marL="355600">
              <a:spcBef>
                <a:spcPct val="20000"/>
              </a:spcBef>
              <a:buFont typeface="Arial" pitchFamily="34" charset="0"/>
              <a:buChar char="•"/>
              <a:defRPr/>
            </a:pPr>
            <a:r>
              <a:rPr lang="en-GB" b="0" dirty="0"/>
              <a:t>f</a:t>
            </a:r>
            <a:r>
              <a:rPr lang="en-GB" b="0" dirty="0" smtClean="0"/>
              <a:t>or CCPs whose ILR R06 funding out-turn is below 60 % of their programme funding allocation will face in-year clawback based on a proportion of their remaining allocation payments from April to July </a:t>
            </a:r>
            <a:r>
              <a:rPr lang="en-GB" b="0" dirty="0" smtClean="0"/>
              <a:t>2019. </a:t>
            </a:r>
            <a:r>
              <a:rPr lang="en-GB" b="0" dirty="0" smtClean="0"/>
              <a:t>All final year clawback calculations will be based on final out-turn against final allocations for the year</a:t>
            </a:r>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35</a:t>
            </a:fld>
            <a:endParaRPr lang="en-GB" sz="1200" dirty="0"/>
          </a:p>
        </p:txBody>
      </p:sp>
    </p:spTree>
    <p:extLst>
      <p:ext uri="{BB962C8B-B14F-4D97-AF65-F5344CB8AC3E}">
        <p14:creationId xmlns:p14="http://schemas.microsoft.com/office/powerpoint/2010/main" val="42837400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title" idx="4294967295"/>
          </p:nvPr>
        </p:nvSpPr>
        <p:spPr>
          <a:xfrm>
            <a:off x="534988" y="260350"/>
            <a:ext cx="7996237" cy="503238"/>
          </a:xfrm>
        </p:spPr>
        <p:txBody>
          <a:bodyPr/>
          <a:lstStyle/>
          <a:p>
            <a:pPr eaLnBrk="1" hangingPunct="1">
              <a:defRPr/>
            </a:pPr>
            <a:r>
              <a:rPr lang="en-GB" dirty="0"/>
              <a:t>In-year reconciliation example </a:t>
            </a:r>
            <a:r>
              <a:rPr lang="en-GB" dirty="0" smtClean="0"/>
              <a:t>A </a:t>
            </a:r>
            <a:r>
              <a:rPr lang="en-GB" sz="2000" dirty="0" smtClean="0"/>
              <a:t>(all in £,000)</a:t>
            </a:r>
            <a:endParaRPr lang="en-GB" sz="2000" dirty="0"/>
          </a:p>
        </p:txBody>
      </p:sp>
      <p:sp>
        <p:nvSpPr>
          <p:cNvPr id="28675" name="Rectangle 9"/>
          <p:cNvSpPr>
            <a:spLocks noChangeArrowheads="1"/>
          </p:cNvSpPr>
          <p:nvPr/>
        </p:nvSpPr>
        <p:spPr bwMode="auto">
          <a:xfrm>
            <a:off x="323850" y="1484313"/>
            <a:ext cx="84963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spcBef>
                <a:spcPct val="20000"/>
              </a:spcBef>
            </a:pPr>
            <a:endParaRPr lang="en-US" sz="1600" b="1">
              <a:solidFill>
                <a:srgbClr val="000000"/>
              </a:solidFill>
            </a:endParaRPr>
          </a:p>
        </p:txBody>
      </p:sp>
      <p:sp>
        <p:nvSpPr>
          <p:cNvPr id="28676" name="Rectangle 6"/>
          <p:cNvSpPr>
            <a:spLocks noChangeArrowheads="1"/>
          </p:cNvSpPr>
          <p:nvPr/>
        </p:nvSpPr>
        <p:spPr bwMode="auto">
          <a:xfrm>
            <a:off x="628239" y="836613"/>
            <a:ext cx="7921625" cy="5724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000" dirty="0" smtClean="0"/>
              <a:t>In-year out-turn (ILR figure)</a:t>
            </a:r>
            <a:r>
              <a:rPr lang="en-GB" sz="2000" dirty="0"/>
              <a:t>			  </a:t>
            </a:r>
            <a:r>
              <a:rPr lang="en-GB" sz="2000" dirty="0" smtClean="0"/>
              <a:t> 900</a:t>
            </a:r>
            <a:endParaRPr lang="en-GB" sz="2000" dirty="0"/>
          </a:p>
          <a:p>
            <a:r>
              <a:rPr lang="en-GB" sz="2000" dirty="0"/>
              <a:t>Allocation					</a:t>
            </a:r>
            <a:r>
              <a:rPr lang="en-GB" sz="2000" u="sng" dirty="0" smtClean="0"/>
              <a:t>1,000</a:t>
            </a:r>
            <a:endParaRPr lang="en-GB" sz="2000" u="sng" dirty="0"/>
          </a:p>
          <a:p>
            <a:r>
              <a:rPr lang="en-GB" sz="2000" dirty="0"/>
              <a:t>Variance					- </a:t>
            </a:r>
            <a:r>
              <a:rPr lang="en-GB" sz="2000" dirty="0" smtClean="0"/>
              <a:t> 100</a:t>
            </a:r>
            <a:endParaRPr lang="en-GB" sz="2000" dirty="0"/>
          </a:p>
          <a:p>
            <a:r>
              <a:rPr lang="en-GB" sz="2000" dirty="0" smtClean="0"/>
              <a:t>Add in-year </a:t>
            </a:r>
            <a:r>
              <a:rPr lang="en-GB" sz="2000" dirty="0"/>
              <a:t>tolerance </a:t>
            </a:r>
            <a:r>
              <a:rPr lang="en-GB" sz="2000" dirty="0" smtClean="0"/>
              <a:t>(1.0%) 		</a:t>
            </a:r>
            <a:r>
              <a:rPr lang="en-GB" sz="2000" dirty="0"/>
              <a:t>	</a:t>
            </a:r>
            <a:r>
              <a:rPr lang="en-GB" sz="2000" dirty="0" smtClean="0"/>
              <a:t>+   10</a:t>
            </a:r>
            <a:endParaRPr lang="en-GB" sz="2000" dirty="0"/>
          </a:p>
          <a:p>
            <a:pPr>
              <a:spcAft>
                <a:spcPts val="1200"/>
              </a:spcAft>
            </a:pPr>
            <a:r>
              <a:rPr lang="en-GB" sz="2000" u="sng" dirty="0" smtClean="0"/>
              <a:t>In-year adjustment (clawback</a:t>
            </a:r>
            <a:r>
              <a:rPr lang="en-GB" sz="2000" u="sng" dirty="0"/>
              <a:t>)</a:t>
            </a:r>
            <a:r>
              <a:rPr lang="en-GB" sz="2000" dirty="0"/>
              <a:t>		</a:t>
            </a:r>
            <a:r>
              <a:rPr lang="en-GB" sz="2000" dirty="0" smtClean="0"/>
              <a:t>	</a:t>
            </a:r>
            <a:r>
              <a:rPr lang="en-GB" sz="2000" dirty="0"/>
              <a:t>	</a:t>
            </a:r>
            <a:r>
              <a:rPr lang="en-GB" sz="2000" u="sng" dirty="0"/>
              <a:t> -  </a:t>
            </a:r>
            <a:r>
              <a:rPr lang="en-GB" sz="2000" u="sng" dirty="0" smtClean="0"/>
              <a:t> 90</a:t>
            </a:r>
          </a:p>
          <a:p>
            <a:r>
              <a:rPr lang="en-GB" sz="2000" dirty="0" smtClean="0"/>
              <a:t>Funding out-turn (final claim)		  </a:t>
            </a:r>
            <a:r>
              <a:rPr lang="en-GB" sz="2000" dirty="0"/>
              <a:t>	  </a:t>
            </a:r>
            <a:r>
              <a:rPr lang="en-GB" sz="2000" dirty="0" smtClean="0"/>
              <a:t> 870</a:t>
            </a:r>
          </a:p>
          <a:p>
            <a:r>
              <a:rPr lang="en-GB" sz="2000" dirty="0" smtClean="0"/>
              <a:t>Allocation					</a:t>
            </a:r>
            <a:r>
              <a:rPr lang="en-GB" sz="2000" u="sng" dirty="0" smtClean="0"/>
              <a:t>1,000</a:t>
            </a:r>
          </a:p>
          <a:p>
            <a:r>
              <a:rPr lang="en-GB" sz="2000" dirty="0" smtClean="0"/>
              <a:t>Variance</a:t>
            </a:r>
            <a:r>
              <a:rPr lang="en-GB" sz="2000" dirty="0"/>
              <a:t>					-  </a:t>
            </a:r>
            <a:r>
              <a:rPr lang="en-GB" sz="2000" dirty="0" smtClean="0"/>
              <a:t>130</a:t>
            </a:r>
            <a:endParaRPr lang="en-GB" sz="2000" dirty="0"/>
          </a:p>
          <a:p>
            <a:r>
              <a:rPr lang="en-GB" sz="2000" dirty="0" smtClean="0"/>
              <a:t>Add final </a:t>
            </a:r>
            <a:r>
              <a:rPr lang="en-GB" sz="2000" dirty="0"/>
              <a:t>tolerance </a:t>
            </a:r>
            <a:r>
              <a:rPr lang="en-GB" sz="2000" dirty="0" smtClean="0"/>
              <a:t>(1.0%)</a:t>
            </a:r>
            <a:r>
              <a:rPr lang="en-GB" sz="2000" dirty="0"/>
              <a:t>			+  </a:t>
            </a:r>
            <a:r>
              <a:rPr lang="en-GB" sz="2000" dirty="0" smtClean="0"/>
              <a:t> 10</a:t>
            </a:r>
          </a:p>
          <a:p>
            <a:r>
              <a:rPr lang="en-GB" sz="2000" b="1" u="sng" dirty="0" smtClean="0"/>
              <a:t>Final reconciliation value (clawback)</a:t>
            </a:r>
            <a:r>
              <a:rPr lang="en-GB" sz="2000" b="1" dirty="0" smtClean="0"/>
              <a:t>			</a:t>
            </a:r>
            <a:r>
              <a:rPr lang="en-GB" sz="2000" b="1" u="sng" dirty="0" smtClean="0"/>
              <a:t>-  120</a:t>
            </a:r>
            <a:endParaRPr lang="en-GB" sz="2000" b="1" u="sng" dirty="0"/>
          </a:p>
          <a:p>
            <a:endParaRPr lang="en-GB" sz="2000" dirty="0" smtClean="0"/>
          </a:p>
          <a:p>
            <a:r>
              <a:rPr lang="en-GB" sz="2000" dirty="0" smtClean="0"/>
              <a:t>Final reconciliation cash adjustment</a:t>
            </a:r>
            <a:r>
              <a:rPr lang="en-GB" sz="2000" dirty="0"/>
              <a:t>	</a:t>
            </a:r>
            <a:endParaRPr lang="en-GB" sz="2000" u="sng" dirty="0"/>
          </a:p>
          <a:p>
            <a:r>
              <a:rPr lang="en-GB" sz="2000" dirty="0"/>
              <a:t> </a:t>
            </a:r>
            <a:r>
              <a:rPr lang="en-GB" sz="2000" dirty="0" smtClean="0"/>
              <a:t> - 120 (final)  </a:t>
            </a:r>
            <a:r>
              <a:rPr lang="en-GB" sz="2000" b="1" dirty="0" smtClean="0"/>
              <a:t>deduct</a:t>
            </a:r>
            <a:r>
              <a:rPr lang="en-GB" sz="2000" dirty="0" smtClean="0"/>
              <a:t> 	(in-year clawback) - 90	 </a:t>
            </a:r>
          </a:p>
          <a:p>
            <a:r>
              <a:rPr lang="en-GB" sz="2000" u="sng" dirty="0" smtClean="0"/>
              <a:t>Cash final adjustment	(clawback)</a:t>
            </a:r>
            <a:r>
              <a:rPr lang="en-GB" sz="2000" dirty="0" smtClean="0"/>
              <a:t>			</a:t>
            </a:r>
            <a:r>
              <a:rPr lang="en-GB" sz="2000" u="sng" dirty="0" smtClean="0"/>
              <a:t> -  30</a:t>
            </a:r>
            <a:endParaRPr lang="en-GB" sz="2000" u="sng" dirty="0"/>
          </a:p>
          <a:p>
            <a:endParaRPr lang="en-GB" sz="2000" dirty="0"/>
          </a:p>
          <a:p>
            <a:pPr lvl="3"/>
            <a:r>
              <a:rPr lang="en-GB" dirty="0" smtClean="0"/>
              <a:t>* CCPs whose </a:t>
            </a:r>
            <a:r>
              <a:rPr lang="en-GB" dirty="0"/>
              <a:t>final claims are lower than their </a:t>
            </a:r>
            <a:r>
              <a:rPr lang="en-GB" dirty="0" smtClean="0"/>
              <a:t>in-year funding figure will </a:t>
            </a:r>
            <a:r>
              <a:rPr lang="en-GB" dirty="0"/>
              <a:t>see no advantage from the final </a:t>
            </a:r>
            <a:r>
              <a:rPr lang="en-GB" dirty="0" smtClean="0"/>
              <a:t>claim calculations </a:t>
            </a:r>
            <a:r>
              <a:rPr lang="en-GB" dirty="0"/>
              <a:t>from any over statement of their in-year </a:t>
            </a:r>
            <a:r>
              <a:rPr lang="en-GB" dirty="0" smtClean="0"/>
              <a:t>funding.</a:t>
            </a:r>
            <a:endParaRPr lang="en-GB" dirty="0"/>
          </a:p>
        </p:txBody>
      </p:sp>
      <p:sp>
        <p:nvSpPr>
          <p:cNvPr id="28677" name="Text Box 7"/>
          <p:cNvSpPr txBox="1">
            <a:spLocks noChangeArrowheads="1"/>
          </p:cNvSpPr>
          <p:nvPr/>
        </p:nvSpPr>
        <p:spPr bwMode="auto">
          <a:xfrm>
            <a:off x="8532813" y="188913"/>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F419C23A-1E41-4F7E-9A82-382673F0C105}" type="slidenum">
              <a:rPr lang="en-GB" sz="1200"/>
              <a:pPr eaLnBrk="1" hangingPunct="1">
                <a:spcBef>
                  <a:spcPct val="50000"/>
                </a:spcBef>
              </a:pPr>
              <a:t>36</a:t>
            </a:fld>
            <a:endParaRPr lang="en-GB" sz="1200"/>
          </a:p>
        </p:txBody>
      </p:sp>
    </p:spTree>
    <p:extLst>
      <p:ext uri="{BB962C8B-B14F-4D97-AF65-F5344CB8AC3E}">
        <p14:creationId xmlns:p14="http://schemas.microsoft.com/office/powerpoint/2010/main" val="28353101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title" idx="4294967295"/>
          </p:nvPr>
        </p:nvSpPr>
        <p:spPr>
          <a:xfrm>
            <a:off x="534988" y="260350"/>
            <a:ext cx="7996237" cy="503238"/>
          </a:xfrm>
        </p:spPr>
        <p:txBody>
          <a:bodyPr/>
          <a:lstStyle/>
          <a:p>
            <a:pPr eaLnBrk="1" hangingPunct="1">
              <a:defRPr/>
            </a:pPr>
            <a:r>
              <a:rPr lang="en-GB" dirty="0"/>
              <a:t>In-year reconciliation example B</a:t>
            </a:r>
            <a:r>
              <a:rPr lang="en-GB" dirty="0" smtClean="0"/>
              <a:t> </a:t>
            </a:r>
            <a:r>
              <a:rPr lang="en-GB" sz="2000" dirty="0" smtClean="0"/>
              <a:t>(all in £,000)</a:t>
            </a:r>
            <a:endParaRPr lang="en-GB" sz="2000" dirty="0"/>
          </a:p>
        </p:txBody>
      </p:sp>
      <p:sp>
        <p:nvSpPr>
          <p:cNvPr id="28675" name="Rectangle 9"/>
          <p:cNvSpPr>
            <a:spLocks noChangeArrowheads="1"/>
          </p:cNvSpPr>
          <p:nvPr/>
        </p:nvSpPr>
        <p:spPr bwMode="auto">
          <a:xfrm>
            <a:off x="323850" y="1484313"/>
            <a:ext cx="84963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spcBef>
                <a:spcPct val="20000"/>
              </a:spcBef>
            </a:pPr>
            <a:endParaRPr lang="en-US" sz="1600" b="1">
              <a:solidFill>
                <a:srgbClr val="000000"/>
              </a:solidFill>
            </a:endParaRPr>
          </a:p>
        </p:txBody>
      </p:sp>
      <p:sp>
        <p:nvSpPr>
          <p:cNvPr id="28676" name="Rectangle 6"/>
          <p:cNvSpPr>
            <a:spLocks noChangeArrowheads="1"/>
          </p:cNvSpPr>
          <p:nvPr/>
        </p:nvSpPr>
        <p:spPr bwMode="auto">
          <a:xfrm>
            <a:off x="628239" y="836613"/>
            <a:ext cx="7921625" cy="597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000" dirty="0" smtClean="0"/>
              <a:t>In-year out-turn (ILR figure)</a:t>
            </a:r>
            <a:r>
              <a:rPr lang="en-GB" sz="2000" dirty="0"/>
              <a:t>			  </a:t>
            </a:r>
            <a:r>
              <a:rPr lang="en-GB" sz="2000" dirty="0" smtClean="0"/>
              <a:t> 870</a:t>
            </a:r>
            <a:endParaRPr lang="en-GB" sz="2000" dirty="0"/>
          </a:p>
          <a:p>
            <a:r>
              <a:rPr lang="en-GB" sz="2000" dirty="0"/>
              <a:t>Allocation					</a:t>
            </a:r>
            <a:r>
              <a:rPr lang="en-GB" sz="2000" u="sng" dirty="0" smtClean="0"/>
              <a:t>1,000</a:t>
            </a:r>
            <a:endParaRPr lang="en-GB" sz="2000" u="sng" dirty="0"/>
          </a:p>
          <a:p>
            <a:r>
              <a:rPr lang="en-GB" sz="2000" dirty="0"/>
              <a:t>Variance					- </a:t>
            </a:r>
            <a:r>
              <a:rPr lang="en-GB" sz="2000" dirty="0" smtClean="0"/>
              <a:t> 130</a:t>
            </a:r>
            <a:endParaRPr lang="en-GB" sz="2000" dirty="0"/>
          </a:p>
          <a:p>
            <a:r>
              <a:rPr lang="en-GB" sz="2000" dirty="0" smtClean="0"/>
              <a:t>Add in-year </a:t>
            </a:r>
            <a:r>
              <a:rPr lang="en-GB" sz="2000" dirty="0"/>
              <a:t>tolerance </a:t>
            </a:r>
            <a:r>
              <a:rPr lang="en-GB" sz="2000" dirty="0" smtClean="0"/>
              <a:t>(1.0%)</a:t>
            </a:r>
            <a:r>
              <a:rPr lang="en-GB" sz="2000" dirty="0"/>
              <a:t>	</a:t>
            </a:r>
            <a:r>
              <a:rPr lang="en-GB" sz="2000" dirty="0" smtClean="0"/>
              <a:t>	</a:t>
            </a:r>
            <a:r>
              <a:rPr lang="en-GB" sz="2000" dirty="0"/>
              <a:t>	</a:t>
            </a:r>
            <a:r>
              <a:rPr lang="en-GB" sz="2000" dirty="0" smtClean="0"/>
              <a:t>+   10</a:t>
            </a:r>
            <a:endParaRPr lang="en-GB" sz="2000" dirty="0"/>
          </a:p>
          <a:p>
            <a:pPr>
              <a:spcAft>
                <a:spcPts val="1200"/>
              </a:spcAft>
            </a:pPr>
            <a:r>
              <a:rPr lang="en-GB" sz="2000" u="sng" dirty="0" smtClean="0"/>
              <a:t>In-year adjustment (clawback</a:t>
            </a:r>
            <a:r>
              <a:rPr lang="en-GB" sz="2000" u="sng" dirty="0"/>
              <a:t>)</a:t>
            </a:r>
            <a:r>
              <a:rPr lang="en-GB" sz="2000" dirty="0"/>
              <a:t>			</a:t>
            </a:r>
            <a:r>
              <a:rPr lang="en-GB" sz="2000" dirty="0" smtClean="0"/>
              <a:t>	</a:t>
            </a:r>
            <a:r>
              <a:rPr lang="en-GB" sz="2000" u="sng" dirty="0" smtClean="0"/>
              <a:t> - 120</a:t>
            </a:r>
          </a:p>
          <a:p>
            <a:r>
              <a:rPr lang="en-GB" sz="2000" dirty="0" smtClean="0"/>
              <a:t>Funding out-turn (final claim)		  </a:t>
            </a:r>
            <a:r>
              <a:rPr lang="en-GB" sz="2000" dirty="0"/>
              <a:t>	  </a:t>
            </a:r>
            <a:r>
              <a:rPr lang="en-GB" sz="2000" dirty="0" smtClean="0"/>
              <a:t> 900</a:t>
            </a:r>
          </a:p>
          <a:p>
            <a:r>
              <a:rPr lang="en-GB" sz="2000" dirty="0" smtClean="0"/>
              <a:t>Allocation					</a:t>
            </a:r>
            <a:r>
              <a:rPr lang="en-GB" sz="2000" u="sng" dirty="0" smtClean="0"/>
              <a:t>1,000</a:t>
            </a:r>
          </a:p>
          <a:p>
            <a:r>
              <a:rPr lang="en-GB" sz="2000" dirty="0" smtClean="0"/>
              <a:t>Variance</a:t>
            </a:r>
            <a:r>
              <a:rPr lang="en-GB" sz="2000" dirty="0"/>
              <a:t>					-  </a:t>
            </a:r>
            <a:r>
              <a:rPr lang="en-GB" sz="2000" dirty="0" smtClean="0"/>
              <a:t>100</a:t>
            </a:r>
            <a:endParaRPr lang="en-GB" sz="2000" dirty="0"/>
          </a:p>
          <a:p>
            <a:r>
              <a:rPr lang="en-GB" sz="2000" dirty="0" smtClean="0"/>
              <a:t>Add final </a:t>
            </a:r>
            <a:r>
              <a:rPr lang="en-GB" sz="2000" dirty="0"/>
              <a:t>tolerance </a:t>
            </a:r>
            <a:r>
              <a:rPr lang="en-GB" sz="2000" dirty="0" smtClean="0"/>
              <a:t>(1.0%)</a:t>
            </a:r>
            <a:r>
              <a:rPr lang="en-GB" sz="2000" dirty="0"/>
              <a:t>			+  </a:t>
            </a:r>
            <a:r>
              <a:rPr lang="en-GB" sz="2000" dirty="0" smtClean="0"/>
              <a:t> 10</a:t>
            </a:r>
          </a:p>
          <a:p>
            <a:r>
              <a:rPr lang="en-GB" sz="2000" b="1" u="sng" dirty="0" smtClean="0"/>
              <a:t>Final reconciliation value (clawback)</a:t>
            </a:r>
            <a:r>
              <a:rPr lang="en-GB" sz="2000" b="1" dirty="0" smtClean="0"/>
              <a:t>			 </a:t>
            </a:r>
            <a:r>
              <a:rPr lang="en-GB" sz="2000" b="1" u="sng" dirty="0" smtClean="0"/>
              <a:t>-   90</a:t>
            </a:r>
            <a:endParaRPr lang="en-GB" sz="2000" b="1" u="sng" dirty="0"/>
          </a:p>
          <a:p>
            <a:endParaRPr lang="en-GB" sz="2000" dirty="0" smtClean="0"/>
          </a:p>
          <a:p>
            <a:r>
              <a:rPr lang="en-GB" sz="2000" dirty="0" smtClean="0"/>
              <a:t>Final reconciliation </a:t>
            </a:r>
            <a:r>
              <a:rPr lang="en-GB" sz="2000" dirty="0"/>
              <a:t>cash </a:t>
            </a:r>
            <a:r>
              <a:rPr lang="en-GB" sz="2000" dirty="0" smtClean="0"/>
              <a:t>adjustment</a:t>
            </a:r>
            <a:r>
              <a:rPr lang="en-GB" sz="2000" dirty="0"/>
              <a:t>	</a:t>
            </a:r>
            <a:endParaRPr lang="en-GB" sz="2000" u="sng" dirty="0"/>
          </a:p>
          <a:p>
            <a:r>
              <a:rPr lang="en-GB" sz="2000" dirty="0"/>
              <a:t> </a:t>
            </a:r>
            <a:r>
              <a:rPr lang="en-GB" sz="2000" dirty="0" smtClean="0"/>
              <a:t> - 90 (final)  </a:t>
            </a:r>
            <a:r>
              <a:rPr lang="en-GB" sz="2000" b="1" dirty="0" smtClean="0"/>
              <a:t>deduct 	</a:t>
            </a:r>
            <a:r>
              <a:rPr lang="en-GB" sz="2000" dirty="0" smtClean="0"/>
              <a:t>(in-year clawback)  - 120	 </a:t>
            </a:r>
          </a:p>
          <a:p>
            <a:r>
              <a:rPr lang="en-GB" sz="2000" u="sng" dirty="0" smtClean="0"/>
              <a:t>Cash final adjustment     (re-pay clawback)</a:t>
            </a:r>
            <a:r>
              <a:rPr lang="en-GB" sz="2000" dirty="0" smtClean="0"/>
              <a:t>		</a:t>
            </a:r>
            <a:r>
              <a:rPr lang="en-GB" sz="2000" u="sng" dirty="0" smtClean="0"/>
              <a:t> +  30</a:t>
            </a:r>
            <a:endParaRPr lang="en-GB" sz="2000" u="sng" dirty="0"/>
          </a:p>
          <a:p>
            <a:endParaRPr lang="en-GB" sz="2000" dirty="0"/>
          </a:p>
          <a:p>
            <a:pPr lvl="3"/>
            <a:r>
              <a:rPr lang="en-GB" dirty="0" smtClean="0"/>
              <a:t>* </a:t>
            </a:r>
            <a:r>
              <a:rPr lang="en-GB" dirty="0"/>
              <a:t>Any clawback calculated from in-year funding figures that is not </a:t>
            </a:r>
            <a:r>
              <a:rPr lang="en-GB" dirty="0" smtClean="0"/>
              <a:t>then </a:t>
            </a:r>
            <a:r>
              <a:rPr lang="en-GB" dirty="0"/>
              <a:t>calculated from the final claim figures is refunded to </a:t>
            </a:r>
            <a:r>
              <a:rPr lang="en-GB" dirty="0" smtClean="0"/>
              <a:t>CCPs who </a:t>
            </a:r>
            <a:r>
              <a:rPr lang="en-GB" dirty="0"/>
              <a:t>have increased their delivery above the in-year </a:t>
            </a:r>
            <a:r>
              <a:rPr lang="en-GB" dirty="0" smtClean="0"/>
              <a:t>figure.</a:t>
            </a:r>
            <a:endParaRPr lang="en-GB" dirty="0"/>
          </a:p>
        </p:txBody>
      </p:sp>
      <p:sp>
        <p:nvSpPr>
          <p:cNvPr id="28677" name="Text Box 7"/>
          <p:cNvSpPr txBox="1">
            <a:spLocks noChangeArrowheads="1"/>
          </p:cNvSpPr>
          <p:nvPr/>
        </p:nvSpPr>
        <p:spPr bwMode="auto">
          <a:xfrm>
            <a:off x="8532813" y="188913"/>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F419C23A-1E41-4F7E-9A82-382673F0C105}" type="slidenum">
              <a:rPr lang="en-GB" sz="1200"/>
              <a:pPr eaLnBrk="1" hangingPunct="1">
                <a:spcBef>
                  <a:spcPct val="50000"/>
                </a:spcBef>
              </a:pPr>
              <a:t>37</a:t>
            </a:fld>
            <a:endParaRPr lang="en-GB" sz="1200"/>
          </a:p>
        </p:txBody>
      </p:sp>
    </p:spTree>
    <p:extLst>
      <p:ext uri="{BB962C8B-B14F-4D97-AF65-F5344CB8AC3E}">
        <p14:creationId xmlns:p14="http://schemas.microsoft.com/office/powerpoint/2010/main" val="31926466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title" idx="4294967295"/>
          </p:nvPr>
        </p:nvSpPr>
        <p:spPr>
          <a:xfrm>
            <a:off x="534988" y="260350"/>
            <a:ext cx="7996237" cy="503238"/>
          </a:xfrm>
        </p:spPr>
        <p:txBody>
          <a:bodyPr/>
          <a:lstStyle/>
          <a:p>
            <a:pPr eaLnBrk="1" hangingPunct="1">
              <a:defRPr/>
            </a:pPr>
            <a:r>
              <a:rPr lang="en-GB" dirty="0"/>
              <a:t>In-year reconciliation example C</a:t>
            </a:r>
            <a:r>
              <a:rPr lang="en-GB" dirty="0" smtClean="0"/>
              <a:t> </a:t>
            </a:r>
            <a:r>
              <a:rPr lang="en-GB" sz="2000" dirty="0" smtClean="0"/>
              <a:t>(all in £,000)</a:t>
            </a:r>
            <a:endParaRPr lang="en-GB" sz="2000" dirty="0"/>
          </a:p>
        </p:txBody>
      </p:sp>
      <p:sp>
        <p:nvSpPr>
          <p:cNvPr id="28675" name="Rectangle 9"/>
          <p:cNvSpPr>
            <a:spLocks noChangeArrowheads="1"/>
          </p:cNvSpPr>
          <p:nvPr/>
        </p:nvSpPr>
        <p:spPr bwMode="auto">
          <a:xfrm>
            <a:off x="323850" y="1484313"/>
            <a:ext cx="84963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spcBef>
                <a:spcPct val="20000"/>
              </a:spcBef>
            </a:pPr>
            <a:endParaRPr lang="en-US" sz="1600" b="1">
              <a:solidFill>
                <a:srgbClr val="000000"/>
              </a:solidFill>
            </a:endParaRPr>
          </a:p>
        </p:txBody>
      </p:sp>
      <p:sp>
        <p:nvSpPr>
          <p:cNvPr id="28676" name="Rectangle 6"/>
          <p:cNvSpPr>
            <a:spLocks noChangeArrowheads="1"/>
          </p:cNvSpPr>
          <p:nvPr/>
        </p:nvSpPr>
        <p:spPr bwMode="auto">
          <a:xfrm>
            <a:off x="628239" y="836613"/>
            <a:ext cx="7921625" cy="597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000" dirty="0" smtClean="0"/>
              <a:t>In-year out-turn (ILR figure)</a:t>
            </a:r>
            <a:r>
              <a:rPr lang="en-GB" sz="2000" dirty="0"/>
              <a:t>			  </a:t>
            </a:r>
            <a:r>
              <a:rPr lang="en-GB" sz="2000" dirty="0" smtClean="0"/>
              <a:t> 900</a:t>
            </a:r>
            <a:endParaRPr lang="en-GB" sz="2000" dirty="0"/>
          </a:p>
          <a:p>
            <a:r>
              <a:rPr lang="en-GB" sz="2000" dirty="0"/>
              <a:t>Allocation					</a:t>
            </a:r>
            <a:r>
              <a:rPr lang="en-GB" sz="2000" u="sng" dirty="0" smtClean="0"/>
              <a:t>1,000</a:t>
            </a:r>
            <a:endParaRPr lang="en-GB" sz="2000" u="sng" dirty="0"/>
          </a:p>
          <a:p>
            <a:r>
              <a:rPr lang="en-GB" sz="2000" dirty="0"/>
              <a:t>Variance					- </a:t>
            </a:r>
            <a:r>
              <a:rPr lang="en-GB" sz="2000" dirty="0" smtClean="0"/>
              <a:t> 100</a:t>
            </a:r>
            <a:endParaRPr lang="en-GB" sz="2000" dirty="0"/>
          </a:p>
          <a:p>
            <a:r>
              <a:rPr lang="en-GB" sz="2000" dirty="0" smtClean="0"/>
              <a:t>Add in-year </a:t>
            </a:r>
            <a:r>
              <a:rPr lang="en-GB" sz="2000" dirty="0"/>
              <a:t>tolerance </a:t>
            </a:r>
            <a:r>
              <a:rPr lang="en-GB" sz="2000" dirty="0" smtClean="0"/>
              <a:t>(1.0%)</a:t>
            </a:r>
            <a:r>
              <a:rPr lang="en-GB" sz="2000" dirty="0"/>
              <a:t>	</a:t>
            </a:r>
            <a:r>
              <a:rPr lang="en-GB" sz="2000" dirty="0" smtClean="0"/>
              <a:t>	</a:t>
            </a:r>
            <a:r>
              <a:rPr lang="en-GB" sz="2000" dirty="0"/>
              <a:t>	</a:t>
            </a:r>
            <a:r>
              <a:rPr lang="en-GB" sz="2000" dirty="0" smtClean="0"/>
              <a:t>+   10</a:t>
            </a:r>
            <a:endParaRPr lang="en-GB" sz="2000" dirty="0"/>
          </a:p>
          <a:p>
            <a:pPr>
              <a:spcAft>
                <a:spcPts val="1200"/>
              </a:spcAft>
            </a:pPr>
            <a:r>
              <a:rPr lang="en-GB" sz="2000" u="sng" dirty="0" smtClean="0"/>
              <a:t>In-year adjustment (clawback</a:t>
            </a:r>
            <a:r>
              <a:rPr lang="en-GB" sz="2000" u="sng" dirty="0"/>
              <a:t>)</a:t>
            </a:r>
            <a:r>
              <a:rPr lang="en-GB" sz="2000" dirty="0"/>
              <a:t>			</a:t>
            </a:r>
            <a:r>
              <a:rPr lang="en-GB" sz="2000" dirty="0" smtClean="0"/>
              <a:t>	</a:t>
            </a:r>
            <a:r>
              <a:rPr lang="en-GB" sz="2000" u="sng" dirty="0" smtClean="0"/>
              <a:t> -   90</a:t>
            </a:r>
          </a:p>
          <a:p>
            <a:r>
              <a:rPr lang="en-GB" sz="2000" dirty="0" smtClean="0"/>
              <a:t>Funding out-turn (final claim)		  </a:t>
            </a:r>
            <a:r>
              <a:rPr lang="en-GB" sz="2000" dirty="0"/>
              <a:t>	</a:t>
            </a:r>
            <a:r>
              <a:rPr lang="en-GB" sz="2000" dirty="0" smtClean="0"/>
              <a:t>1,150</a:t>
            </a:r>
          </a:p>
          <a:p>
            <a:r>
              <a:rPr lang="en-GB" sz="2000" dirty="0" smtClean="0"/>
              <a:t>Allocation					</a:t>
            </a:r>
            <a:r>
              <a:rPr lang="en-GB" sz="2000" u="sng" dirty="0" smtClean="0"/>
              <a:t>1,000</a:t>
            </a:r>
          </a:p>
          <a:p>
            <a:r>
              <a:rPr lang="en-GB" sz="2000" dirty="0" smtClean="0"/>
              <a:t>Variance</a:t>
            </a:r>
            <a:r>
              <a:rPr lang="en-GB" sz="2000" dirty="0"/>
              <a:t>					</a:t>
            </a:r>
            <a:r>
              <a:rPr lang="en-GB" sz="2000" dirty="0" smtClean="0"/>
              <a:t>+ 150</a:t>
            </a:r>
            <a:endParaRPr lang="en-GB" sz="2000" dirty="0"/>
          </a:p>
          <a:p>
            <a:r>
              <a:rPr lang="en-GB" sz="2000" dirty="0" smtClean="0"/>
              <a:t>Deduct final growth tolerance (1.0)</a:t>
            </a:r>
            <a:r>
              <a:rPr lang="en-GB" sz="2000" dirty="0"/>
              <a:t>		</a:t>
            </a:r>
            <a:r>
              <a:rPr lang="en-GB" sz="2000" dirty="0" smtClean="0"/>
              <a:t> -   10</a:t>
            </a:r>
          </a:p>
          <a:p>
            <a:r>
              <a:rPr lang="en-GB" sz="2000" b="1" u="sng" dirty="0" smtClean="0"/>
              <a:t>Final reconciliation value (growth)</a:t>
            </a:r>
            <a:r>
              <a:rPr lang="en-GB" sz="2000" b="1" dirty="0" smtClean="0"/>
              <a:t>			 +</a:t>
            </a:r>
            <a:r>
              <a:rPr lang="en-GB" sz="2000" b="1" u="sng" dirty="0" smtClean="0"/>
              <a:t> 140</a:t>
            </a:r>
            <a:endParaRPr lang="en-GB" sz="2000" b="1" u="sng" dirty="0"/>
          </a:p>
          <a:p>
            <a:endParaRPr lang="en-GB" sz="2000" dirty="0" smtClean="0"/>
          </a:p>
          <a:p>
            <a:r>
              <a:rPr lang="en-GB" sz="2000" dirty="0" smtClean="0"/>
              <a:t>Final </a:t>
            </a:r>
            <a:r>
              <a:rPr lang="en-GB" sz="2000" dirty="0"/>
              <a:t>reconciliation cash </a:t>
            </a:r>
            <a:r>
              <a:rPr lang="en-GB" sz="2000" dirty="0" smtClean="0"/>
              <a:t>adjustment</a:t>
            </a:r>
            <a:r>
              <a:rPr lang="en-GB" sz="2000" dirty="0"/>
              <a:t>	</a:t>
            </a:r>
            <a:endParaRPr lang="en-GB" sz="2000" u="sng" dirty="0"/>
          </a:p>
          <a:p>
            <a:r>
              <a:rPr lang="en-GB" sz="2000" dirty="0"/>
              <a:t> </a:t>
            </a:r>
            <a:r>
              <a:rPr lang="en-GB" sz="2000" dirty="0" smtClean="0"/>
              <a:t> + 140 (final)  </a:t>
            </a:r>
            <a:r>
              <a:rPr lang="en-GB" sz="2000" b="1" dirty="0" smtClean="0"/>
              <a:t>deduct</a:t>
            </a:r>
            <a:r>
              <a:rPr lang="en-GB" sz="2000" dirty="0" smtClean="0"/>
              <a:t> 	(in-year clawback)  - 90	 </a:t>
            </a:r>
          </a:p>
          <a:p>
            <a:r>
              <a:rPr lang="en-GB" sz="2000" u="sng" dirty="0" smtClean="0"/>
              <a:t>Cash adjustment (growth &amp; re-pay in-year clawback)</a:t>
            </a:r>
            <a:r>
              <a:rPr lang="en-GB" sz="2000" dirty="0" smtClean="0"/>
              <a:t>	</a:t>
            </a:r>
            <a:r>
              <a:rPr lang="en-GB" sz="2000" u="sng" dirty="0" smtClean="0"/>
              <a:t> + 230</a:t>
            </a:r>
            <a:endParaRPr lang="en-GB" sz="2000" u="sng" dirty="0"/>
          </a:p>
          <a:p>
            <a:endParaRPr lang="en-GB" sz="2000" dirty="0"/>
          </a:p>
          <a:p>
            <a:pPr lvl="3"/>
            <a:r>
              <a:rPr lang="en-GB" dirty="0" smtClean="0"/>
              <a:t>* </a:t>
            </a:r>
            <a:r>
              <a:rPr lang="en-GB" dirty="0"/>
              <a:t>Any clawback calculated from in-year funding figures that is not </a:t>
            </a:r>
            <a:r>
              <a:rPr lang="en-GB" dirty="0" smtClean="0"/>
              <a:t>then </a:t>
            </a:r>
            <a:r>
              <a:rPr lang="en-GB" dirty="0"/>
              <a:t>calculated from the final claim figures is refunded to </a:t>
            </a:r>
            <a:r>
              <a:rPr lang="en-GB" dirty="0" smtClean="0"/>
              <a:t>CCPs who </a:t>
            </a:r>
            <a:r>
              <a:rPr lang="en-GB" dirty="0"/>
              <a:t>have increased their delivery above the in-year </a:t>
            </a:r>
            <a:r>
              <a:rPr lang="en-GB" dirty="0" smtClean="0"/>
              <a:t>figure.</a:t>
            </a:r>
            <a:endParaRPr lang="en-GB" dirty="0"/>
          </a:p>
        </p:txBody>
      </p:sp>
      <p:sp>
        <p:nvSpPr>
          <p:cNvPr id="28677" name="Text Box 7"/>
          <p:cNvSpPr txBox="1">
            <a:spLocks noChangeArrowheads="1"/>
          </p:cNvSpPr>
          <p:nvPr/>
        </p:nvSpPr>
        <p:spPr bwMode="auto">
          <a:xfrm>
            <a:off x="8532813" y="188913"/>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F419C23A-1E41-4F7E-9A82-382673F0C105}" type="slidenum">
              <a:rPr lang="en-GB" sz="1200"/>
              <a:pPr eaLnBrk="1" hangingPunct="1">
                <a:spcBef>
                  <a:spcPct val="50000"/>
                </a:spcBef>
              </a:pPr>
              <a:t>38</a:t>
            </a:fld>
            <a:endParaRPr lang="en-GB" sz="1200"/>
          </a:p>
        </p:txBody>
      </p:sp>
    </p:spTree>
    <p:extLst>
      <p:ext uri="{BB962C8B-B14F-4D97-AF65-F5344CB8AC3E}">
        <p14:creationId xmlns:p14="http://schemas.microsoft.com/office/powerpoint/2010/main" val="5952212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title" idx="4294967295"/>
          </p:nvPr>
        </p:nvSpPr>
        <p:spPr>
          <a:xfrm>
            <a:off x="539552" y="260350"/>
            <a:ext cx="7991673" cy="503238"/>
          </a:xfrm>
        </p:spPr>
        <p:txBody>
          <a:bodyPr/>
          <a:lstStyle/>
          <a:p>
            <a:pPr eaLnBrk="1" hangingPunct="1">
              <a:defRPr/>
            </a:pPr>
            <a:r>
              <a:rPr lang="en-GB" dirty="0"/>
              <a:t>In-year reconciliation example </a:t>
            </a:r>
            <a:r>
              <a:rPr lang="en-GB" dirty="0" smtClean="0"/>
              <a:t>D </a:t>
            </a:r>
            <a:r>
              <a:rPr lang="en-GB" sz="2000" dirty="0" smtClean="0"/>
              <a:t>(all in £,000)</a:t>
            </a:r>
            <a:endParaRPr lang="en-GB" sz="2000" dirty="0"/>
          </a:p>
        </p:txBody>
      </p:sp>
      <p:sp>
        <p:nvSpPr>
          <p:cNvPr id="28675" name="Rectangle 9"/>
          <p:cNvSpPr>
            <a:spLocks noChangeArrowheads="1"/>
          </p:cNvSpPr>
          <p:nvPr/>
        </p:nvSpPr>
        <p:spPr bwMode="auto">
          <a:xfrm>
            <a:off x="323850" y="1484313"/>
            <a:ext cx="84963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spcBef>
                <a:spcPct val="20000"/>
              </a:spcBef>
            </a:pPr>
            <a:endParaRPr lang="en-US" sz="1600" b="1">
              <a:solidFill>
                <a:srgbClr val="000000"/>
              </a:solidFill>
            </a:endParaRPr>
          </a:p>
        </p:txBody>
      </p:sp>
      <p:sp>
        <p:nvSpPr>
          <p:cNvPr id="28676" name="Rectangle 6"/>
          <p:cNvSpPr>
            <a:spLocks noChangeArrowheads="1"/>
          </p:cNvSpPr>
          <p:nvPr/>
        </p:nvSpPr>
        <p:spPr bwMode="auto">
          <a:xfrm>
            <a:off x="628239" y="836613"/>
            <a:ext cx="7921625" cy="597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000" dirty="0" smtClean="0"/>
              <a:t>In-year out-turn (ILR figure)</a:t>
            </a:r>
            <a:r>
              <a:rPr lang="en-GB" sz="2000" dirty="0"/>
              <a:t>			</a:t>
            </a:r>
            <a:r>
              <a:rPr lang="en-GB" sz="2000" dirty="0" smtClean="0"/>
              <a:t>1,150</a:t>
            </a:r>
            <a:endParaRPr lang="en-GB" sz="2000" dirty="0"/>
          </a:p>
          <a:p>
            <a:r>
              <a:rPr lang="en-GB" sz="2000" dirty="0"/>
              <a:t>Allocation					</a:t>
            </a:r>
            <a:r>
              <a:rPr lang="en-GB" sz="2000" u="sng" dirty="0" smtClean="0"/>
              <a:t>1,000</a:t>
            </a:r>
            <a:endParaRPr lang="en-GB" sz="2000" u="sng" dirty="0"/>
          </a:p>
          <a:p>
            <a:r>
              <a:rPr lang="en-GB" sz="2000" dirty="0"/>
              <a:t>Variance					</a:t>
            </a:r>
            <a:r>
              <a:rPr lang="en-GB" sz="2000" dirty="0" smtClean="0"/>
              <a:t>+ 150</a:t>
            </a:r>
            <a:endParaRPr lang="en-GB" sz="2000" dirty="0"/>
          </a:p>
          <a:p>
            <a:r>
              <a:rPr lang="en-GB" sz="2000" dirty="0" smtClean="0"/>
              <a:t>Deduct in-year </a:t>
            </a:r>
            <a:r>
              <a:rPr lang="en-GB" sz="2000" dirty="0"/>
              <a:t>tolerance </a:t>
            </a:r>
            <a:r>
              <a:rPr lang="en-GB" sz="2000" dirty="0" smtClean="0"/>
              <a:t>(1.0%)</a:t>
            </a:r>
            <a:r>
              <a:rPr lang="en-GB" sz="2000" dirty="0"/>
              <a:t>	</a:t>
            </a:r>
            <a:r>
              <a:rPr lang="en-GB" sz="2000" dirty="0" smtClean="0"/>
              <a:t>	</a:t>
            </a:r>
            <a:r>
              <a:rPr lang="en-GB" sz="2000" dirty="0"/>
              <a:t>	</a:t>
            </a:r>
            <a:r>
              <a:rPr lang="en-GB" sz="2000" dirty="0" smtClean="0"/>
              <a:t> -   10</a:t>
            </a:r>
            <a:endParaRPr lang="en-GB" sz="2000" dirty="0"/>
          </a:p>
          <a:p>
            <a:pPr>
              <a:spcAft>
                <a:spcPts val="1200"/>
              </a:spcAft>
            </a:pPr>
            <a:r>
              <a:rPr lang="en-GB" sz="2000" u="sng" dirty="0" smtClean="0"/>
              <a:t>In-year adjustment (interim growth)</a:t>
            </a:r>
            <a:r>
              <a:rPr lang="en-GB" sz="2000" dirty="0"/>
              <a:t>		</a:t>
            </a:r>
            <a:r>
              <a:rPr lang="en-GB" sz="2000" dirty="0" smtClean="0"/>
              <a:t>	</a:t>
            </a:r>
            <a:r>
              <a:rPr lang="en-GB" sz="2000" u="sng" dirty="0" smtClean="0"/>
              <a:t> + 140</a:t>
            </a:r>
          </a:p>
          <a:p>
            <a:r>
              <a:rPr lang="en-GB" sz="2000" dirty="0" smtClean="0"/>
              <a:t>Funding out-turn (final claim)		  </a:t>
            </a:r>
            <a:r>
              <a:rPr lang="en-GB" sz="2000" dirty="0"/>
              <a:t>	</a:t>
            </a:r>
            <a:r>
              <a:rPr lang="en-GB" sz="2000" dirty="0" smtClean="0"/>
              <a:t>1,250</a:t>
            </a:r>
          </a:p>
          <a:p>
            <a:r>
              <a:rPr lang="en-GB" sz="2000" dirty="0" smtClean="0"/>
              <a:t>Allocation					</a:t>
            </a:r>
            <a:r>
              <a:rPr lang="en-GB" sz="2000" u="sng" dirty="0" smtClean="0"/>
              <a:t>1,000</a:t>
            </a:r>
          </a:p>
          <a:p>
            <a:r>
              <a:rPr lang="en-GB" sz="2000" dirty="0" smtClean="0"/>
              <a:t>Variance</a:t>
            </a:r>
            <a:r>
              <a:rPr lang="en-GB" sz="2000" dirty="0"/>
              <a:t>					</a:t>
            </a:r>
            <a:r>
              <a:rPr lang="en-GB" sz="2000" dirty="0" smtClean="0"/>
              <a:t>+ 250</a:t>
            </a:r>
            <a:endParaRPr lang="en-GB" sz="2000" dirty="0"/>
          </a:p>
          <a:p>
            <a:r>
              <a:rPr lang="en-GB" sz="2000" dirty="0" smtClean="0"/>
              <a:t>Deduct final growth tolerance (1.0%)</a:t>
            </a:r>
            <a:r>
              <a:rPr lang="en-GB" sz="2000" dirty="0"/>
              <a:t>		</a:t>
            </a:r>
            <a:r>
              <a:rPr lang="en-GB" sz="2000" dirty="0" smtClean="0"/>
              <a:t> -   10</a:t>
            </a:r>
          </a:p>
          <a:p>
            <a:r>
              <a:rPr lang="en-GB" sz="2000" b="1" u="sng" dirty="0" smtClean="0"/>
              <a:t>Final reconciliation value (growth)</a:t>
            </a:r>
            <a:r>
              <a:rPr lang="en-GB" sz="2000" b="1" dirty="0" smtClean="0"/>
              <a:t>			 + 24</a:t>
            </a:r>
            <a:r>
              <a:rPr lang="en-GB" sz="2000" b="1" u="sng" dirty="0" smtClean="0"/>
              <a:t>0</a:t>
            </a:r>
            <a:endParaRPr lang="en-GB" sz="2000" b="1" u="sng" dirty="0"/>
          </a:p>
          <a:p>
            <a:endParaRPr lang="en-GB" sz="2000" dirty="0" smtClean="0"/>
          </a:p>
          <a:p>
            <a:r>
              <a:rPr lang="en-GB" sz="2000" dirty="0" smtClean="0"/>
              <a:t>Final reconciliation </a:t>
            </a:r>
            <a:r>
              <a:rPr lang="en-GB" sz="2000" dirty="0"/>
              <a:t>cash </a:t>
            </a:r>
            <a:r>
              <a:rPr lang="en-GB" sz="2000" dirty="0" smtClean="0"/>
              <a:t>adjustment</a:t>
            </a:r>
            <a:r>
              <a:rPr lang="en-GB" sz="2000" dirty="0"/>
              <a:t>	</a:t>
            </a:r>
            <a:endParaRPr lang="en-GB" sz="2000" u="sng" dirty="0"/>
          </a:p>
          <a:p>
            <a:r>
              <a:rPr lang="en-GB" sz="2000" dirty="0"/>
              <a:t> </a:t>
            </a:r>
            <a:r>
              <a:rPr lang="en-GB" sz="2000" dirty="0" smtClean="0"/>
              <a:t> + 240 (final)  </a:t>
            </a:r>
            <a:r>
              <a:rPr lang="en-GB" sz="2000" b="1" dirty="0" smtClean="0"/>
              <a:t>deduct</a:t>
            </a:r>
            <a:r>
              <a:rPr lang="en-GB" sz="2000" dirty="0" smtClean="0"/>
              <a:t> 	(in-year growth)  + 140	 </a:t>
            </a:r>
          </a:p>
          <a:p>
            <a:r>
              <a:rPr lang="en-GB" sz="2000" u="sng" dirty="0" smtClean="0"/>
              <a:t>Cash final adjustment (additional growth)</a:t>
            </a:r>
            <a:r>
              <a:rPr lang="en-GB" sz="2000" dirty="0" smtClean="0"/>
              <a:t>		</a:t>
            </a:r>
            <a:r>
              <a:rPr lang="en-GB" sz="2000" u="sng" dirty="0" smtClean="0"/>
              <a:t>  + 100</a:t>
            </a:r>
            <a:endParaRPr lang="en-GB" sz="2000" u="sng" dirty="0"/>
          </a:p>
          <a:p>
            <a:endParaRPr lang="en-GB" sz="2000" dirty="0"/>
          </a:p>
          <a:p>
            <a:pPr lvl="3"/>
            <a:r>
              <a:rPr lang="en-GB" dirty="0" smtClean="0"/>
              <a:t>* </a:t>
            </a:r>
            <a:r>
              <a:rPr lang="en-GB" dirty="0"/>
              <a:t>Any clawback calculated from in-year funding figures that is not </a:t>
            </a:r>
            <a:r>
              <a:rPr lang="en-GB" dirty="0" smtClean="0"/>
              <a:t>then </a:t>
            </a:r>
            <a:r>
              <a:rPr lang="en-GB" dirty="0"/>
              <a:t>calculated from the final claim figures is refunded to </a:t>
            </a:r>
            <a:r>
              <a:rPr lang="en-GB" dirty="0" smtClean="0"/>
              <a:t>CCPs who </a:t>
            </a:r>
            <a:r>
              <a:rPr lang="en-GB" dirty="0"/>
              <a:t>have increased their delivery above the </a:t>
            </a:r>
            <a:r>
              <a:rPr lang="en-GB" dirty="0" smtClean="0"/>
              <a:t>in-year figure.</a:t>
            </a:r>
            <a:endParaRPr lang="en-GB" dirty="0"/>
          </a:p>
        </p:txBody>
      </p:sp>
      <p:sp>
        <p:nvSpPr>
          <p:cNvPr id="28677" name="Text Box 7"/>
          <p:cNvSpPr txBox="1">
            <a:spLocks noChangeArrowheads="1"/>
          </p:cNvSpPr>
          <p:nvPr/>
        </p:nvSpPr>
        <p:spPr bwMode="auto">
          <a:xfrm>
            <a:off x="8532813" y="188913"/>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F419C23A-1E41-4F7E-9A82-382673F0C105}" type="slidenum">
              <a:rPr lang="en-GB" sz="1200"/>
              <a:pPr eaLnBrk="1" hangingPunct="1">
                <a:spcBef>
                  <a:spcPct val="50000"/>
                </a:spcBef>
              </a:pPr>
              <a:t>39</a:t>
            </a:fld>
            <a:endParaRPr lang="en-GB" sz="1200"/>
          </a:p>
        </p:txBody>
      </p:sp>
    </p:spTree>
    <p:extLst>
      <p:ext uri="{BB962C8B-B14F-4D97-AF65-F5344CB8AC3E}">
        <p14:creationId xmlns:p14="http://schemas.microsoft.com/office/powerpoint/2010/main" val="2957497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11561" y="333374"/>
            <a:ext cx="6768752" cy="791370"/>
          </a:xfrm>
        </p:spPr>
        <p:txBody>
          <a:bodyPr/>
          <a:lstStyle/>
          <a:p>
            <a:r>
              <a:rPr lang="en-GB" dirty="0"/>
              <a:t>Funding </a:t>
            </a:r>
            <a:r>
              <a:rPr lang="en-GB" dirty="0" smtClean="0"/>
              <a:t>return timetable</a:t>
            </a:r>
            <a:endParaRPr lang="en-GB" dirty="0"/>
          </a:p>
        </p:txBody>
      </p:sp>
      <p:sp>
        <p:nvSpPr>
          <p:cNvPr id="11" name="Content Placeholder 10"/>
          <p:cNvSpPr>
            <a:spLocks noGrp="1"/>
          </p:cNvSpPr>
          <p:nvPr>
            <p:ph idx="1"/>
          </p:nvPr>
        </p:nvSpPr>
        <p:spPr>
          <a:xfrm>
            <a:off x="757237" y="1052736"/>
            <a:ext cx="7847211" cy="4824536"/>
          </a:xfrm>
        </p:spPr>
        <p:txBody>
          <a:bodyPr/>
          <a:lstStyle/>
          <a:p>
            <a:pPr marL="0" indent="0">
              <a:buNone/>
            </a:pPr>
            <a:r>
              <a:rPr lang="en-GB" dirty="0" smtClean="0"/>
              <a:t>Funding return timetable – see table 1 – all institutions </a:t>
            </a:r>
            <a:endParaRPr lang="en-GB" b="0" dirty="0" smtClean="0"/>
          </a:p>
          <a:p>
            <a:pPr>
              <a:buFontTx/>
              <a:buChar char="•"/>
            </a:pPr>
            <a:r>
              <a:rPr lang="en-GB" b="0" dirty="0"/>
              <a:t>t</a:t>
            </a:r>
            <a:r>
              <a:rPr lang="en-GB" b="0" dirty="0" smtClean="0"/>
              <a:t>he ESFA use the ILR data to monitor and reconcile institutions 16 to 19 funding in-year</a:t>
            </a:r>
          </a:p>
          <a:p>
            <a:pPr>
              <a:buFontTx/>
              <a:buChar char="•"/>
            </a:pPr>
            <a:r>
              <a:rPr lang="en-GB" b="0" dirty="0" smtClean="0"/>
              <a:t>we now match the 16 – 19 final ILR R14 data values to the final funding claim values in the </a:t>
            </a:r>
            <a:r>
              <a:rPr lang="en-GB" b="0" dirty="0" smtClean="0"/>
              <a:t>combined </a:t>
            </a:r>
            <a:r>
              <a:rPr lang="en-GB" b="0" dirty="0" smtClean="0"/>
              <a:t>adult and 16 to 19 final claim when this is available on the website</a:t>
            </a:r>
          </a:p>
          <a:p>
            <a:pPr>
              <a:buFontTx/>
              <a:buChar char="•"/>
            </a:pPr>
            <a:r>
              <a:rPr lang="en-GB" b="0" dirty="0" smtClean="0"/>
              <a:t>advice </a:t>
            </a:r>
            <a:r>
              <a:rPr lang="en-GB" b="0" dirty="0" smtClean="0"/>
              <a:t>on the </a:t>
            </a:r>
            <a:r>
              <a:rPr lang="en-GB" b="0" dirty="0" smtClean="0"/>
              <a:t>final claim process for 2018 to 2019 will be made available later in 2019 on </a:t>
            </a:r>
            <a:r>
              <a:rPr lang="en-GB" b="0" dirty="0" smtClean="0"/>
              <a:t>the website at:</a:t>
            </a:r>
          </a:p>
          <a:p>
            <a:pPr marL="800100" lvl="2" indent="0">
              <a:buNone/>
            </a:pPr>
            <a:r>
              <a:rPr lang="en-GB" b="0" dirty="0">
                <a:hlinkClick r:id="rId3"/>
              </a:rPr>
              <a:t>How to return ILR final funding claims to the </a:t>
            </a:r>
            <a:r>
              <a:rPr lang="en-GB" b="0" dirty="0" smtClean="0">
                <a:hlinkClick r:id="rId3"/>
              </a:rPr>
              <a:t>EFA</a:t>
            </a:r>
            <a:endParaRPr lang="en-GB" b="0" dirty="0" smtClean="0"/>
          </a:p>
          <a:p>
            <a:pPr marL="800100" lvl="2" indent="0">
              <a:buNone/>
            </a:pPr>
            <a:endParaRPr lang="en-GB" b="0" dirty="0" smtClean="0"/>
          </a:p>
        </p:txBody>
      </p:sp>
      <p:sp>
        <p:nvSpPr>
          <p:cNvPr id="4" name="Text Box 116"/>
          <p:cNvSpPr txBox="1">
            <a:spLocks noChangeArrowheads="1"/>
          </p:cNvSpPr>
          <p:nvPr/>
        </p:nvSpPr>
        <p:spPr bwMode="auto">
          <a:xfrm>
            <a:off x="8352631" y="41811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4</a:t>
            </a:fld>
            <a:endParaRPr lang="en-GB" sz="1200" dirty="0"/>
          </a:p>
        </p:txBody>
      </p:sp>
    </p:spTree>
    <p:extLst>
      <p:ext uri="{BB962C8B-B14F-4D97-AF65-F5344CB8AC3E}">
        <p14:creationId xmlns:p14="http://schemas.microsoft.com/office/powerpoint/2010/main" val="7393727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8"/>
          <p:cNvSpPr>
            <a:spLocks noGrp="1" noChangeArrowheads="1"/>
          </p:cNvSpPr>
          <p:nvPr>
            <p:ph type="title" idx="4294967295"/>
          </p:nvPr>
        </p:nvSpPr>
        <p:spPr>
          <a:xfrm>
            <a:off x="534988" y="260350"/>
            <a:ext cx="7996237" cy="503238"/>
          </a:xfrm>
        </p:spPr>
        <p:txBody>
          <a:bodyPr/>
          <a:lstStyle/>
          <a:p>
            <a:pPr eaLnBrk="1" hangingPunct="1">
              <a:defRPr/>
            </a:pPr>
            <a:r>
              <a:rPr lang="en-GB" dirty="0"/>
              <a:t>In-year reconciliation example </a:t>
            </a:r>
            <a:r>
              <a:rPr lang="en-GB" dirty="0" smtClean="0"/>
              <a:t>E </a:t>
            </a:r>
            <a:r>
              <a:rPr lang="en-GB" sz="2000" dirty="0" smtClean="0"/>
              <a:t>(all in £,000)</a:t>
            </a:r>
            <a:endParaRPr lang="en-GB" sz="2000" dirty="0"/>
          </a:p>
        </p:txBody>
      </p:sp>
      <p:sp>
        <p:nvSpPr>
          <p:cNvPr id="28675" name="Rectangle 9"/>
          <p:cNvSpPr>
            <a:spLocks noChangeArrowheads="1"/>
          </p:cNvSpPr>
          <p:nvPr/>
        </p:nvSpPr>
        <p:spPr bwMode="auto">
          <a:xfrm>
            <a:off x="323850" y="1484313"/>
            <a:ext cx="84963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a:spcBef>
                <a:spcPct val="20000"/>
              </a:spcBef>
            </a:pPr>
            <a:endParaRPr lang="en-US" sz="1600" b="1">
              <a:solidFill>
                <a:srgbClr val="000000"/>
              </a:solidFill>
            </a:endParaRPr>
          </a:p>
        </p:txBody>
      </p:sp>
      <p:sp>
        <p:nvSpPr>
          <p:cNvPr id="28676" name="Rectangle 6"/>
          <p:cNvSpPr>
            <a:spLocks noChangeArrowheads="1"/>
          </p:cNvSpPr>
          <p:nvPr/>
        </p:nvSpPr>
        <p:spPr bwMode="auto">
          <a:xfrm>
            <a:off x="628239" y="836613"/>
            <a:ext cx="7921625"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sz="2000" dirty="0" smtClean="0"/>
              <a:t>In-year out-turn (ILR figure)	</a:t>
            </a:r>
            <a:r>
              <a:rPr lang="en-GB" sz="2000" dirty="0"/>
              <a:t>		</a:t>
            </a:r>
            <a:r>
              <a:rPr lang="en-GB" sz="2000" dirty="0" smtClean="0"/>
              <a:t>1,150</a:t>
            </a:r>
            <a:endParaRPr lang="en-GB" sz="2000" dirty="0"/>
          </a:p>
          <a:p>
            <a:r>
              <a:rPr lang="en-GB" sz="2000" dirty="0"/>
              <a:t>Allocation					</a:t>
            </a:r>
            <a:r>
              <a:rPr lang="en-GB" sz="2000" u="sng" dirty="0" smtClean="0"/>
              <a:t>1,000</a:t>
            </a:r>
            <a:endParaRPr lang="en-GB" sz="2000" u="sng" dirty="0"/>
          </a:p>
          <a:p>
            <a:r>
              <a:rPr lang="en-GB" sz="2000" dirty="0"/>
              <a:t>Variance					</a:t>
            </a:r>
            <a:r>
              <a:rPr lang="en-GB" sz="2000" dirty="0" smtClean="0"/>
              <a:t>+ 150</a:t>
            </a:r>
            <a:endParaRPr lang="en-GB" sz="2000" dirty="0"/>
          </a:p>
          <a:p>
            <a:r>
              <a:rPr lang="en-GB" sz="2000" dirty="0" smtClean="0"/>
              <a:t>Deduct in-year </a:t>
            </a:r>
            <a:r>
              <a:rPr lang="en-GB" sz="2000" dirty="0"/>
              <a:t>tolerance </a:t>
            </a:r>
            <a:r>
              <a:rPr lang="en-GB" sz="2000" dirty="0" smtClean="0"/>
              <a:t>(1.0%)</a:t>
            </a:r>
            <a:r>
              <a:rPr lang="en-GB" sz="2000" dirty="0"/>
              <a:t>	</a:t>
            </a:r>
            <a:r>
              <a:rPr lang="en-GB" sz="2000" dirty="0" smtClean="0"/>
              <a:t>	</a:t>
            </a:r>
            <a:r>
              <a:rPr lang="en-GB" sz="2000" dirty="0"/>
              <a:t>	</a:t>
            </a:r>
            <a:r>
              <a:rPr lang="en-GB" sz="2000" dirty="0" smtClean="0"/>
              <a:t> -   10</a:t>
            </a:r>
            <a:endParaRPr lang="en-GB" sz="2000" dirty="0"/>
          </a:p>
          <a:p>
            <a:pPr>
              <a:spcAft>
                <a:spcPts val="1200"/>
              </a:spcAft>
            </a:pPr>
            <a:r>
              <a:rPr lang="en-GB" sz="2000" u="sng" dirty="0" smtClean="0"/>
              <a:t>In-year adjustment (interim growth)</a:t>
            </a:r>
            <a:r>
              <a:rPr lang="en-GB" sz="2000" dirty="0"/>
              <a:t>		</a:t>
            </a:r>
            <a:r>
              <a:rPr lang="en-GB" sz="2000" dirty="0" smtClean="0"/>
              <a:t>	</a:t>
            </a:r>
            <a:r>
              <a:rPr lang="en-GB" sz="2000" u="sng" dirty="0" smtClean="0"/>
              <a:t> + 140</a:t>
            </a:r>
          </a:p>
          <a:p>
            <a:r>
              <a:rPr lang="en-GB" sz="2000" dirty="0" smtClean="0"/>
              <a:t>Funding out-turn (final claim)		  </a:t>
            </a:r>
            <a:r>
              <a:rPr lang="en-GB" sz="2000" dirty="0"/>
              <a:t>	</a:t>
            </a:r>
            <a:r>
              <a:rPr lang="en-GB" sz="2000" dirty="0" smtClean="0"/>
              <a:t>   900</a:t>
            </a:r>
          </a:p>
          <a:p>
            <a:r>
              <a:rPr lang="en-GB" sz="2000" dirty="0" smtClean="0"/>
              <a:t>Allocation					</a:t>
            </a:r>
            <a:r>
              <a:rPr lang="en-GB" sz="2000" u="sng" dirty="0" smtClean="0"/>
              <a:t>1,000</a:t>
            </a:r>
          </a:p>
          <a:p>
            <a:r>
              <a:rPr lang="en-GB" sz="2000" dirty="0" smtClean="0"/>
              <a:t>Variance</a:t>
            </a:r>
            <a:r>
              <a:rPr lang="en-GB" sz="2000" dirty="0"/>
              <a:t>					</a:t>
            </a:r>
            <a:r>
              <a:rPr lang="en-GB" sz="2000" dirty="0" smtClean="0"/>
              <a:t>-  100</a:t>
            </a:r>
            <a:endParaRPr lang="en-GB" sz="2000" dirty="0"/>
          </a:p>
          <a:p>
            <a:r>
              <a:rPr lang="en-GB" sz="2000" dirty="0" smtClean="0"/>
              <a:t>Add final tolerance (1.0%)	</a:t>
            </a:r>
            <a:r>
              <a:rPr lang="en-GB" sz="2000" dirty="0"/>
              <a:t>		+  </a:t>
            </a:r>
            <a:r>
              <a:rPr lang="en-GB" sz="2000" dirty="0" smtClean="0"/>
              <a:t> 10</a:t>
            </a:r>
          </a:p>
          <a:p>
            <a:r>
              <a:rPr lang="en-GB" sz="2000" b="1" u="sng" dirty="0" smtClean="0"/>
              <a:t>Final reconciliation value (growth)</a:t>
            </a:r>
            <a:r>
              <a:rPr lang="en-GB" sz="2000" b="1" dirty="0" smtClean="0"/>
              <a:t>			 -    90</a:t>
            </a:r>
            <a:endParaRPr lang="en-GB" sz="2000" b="1" u="sng" dirty="0"/>
          </a:p>
          <a:p>
            <a:endParaRPr lang="en-GB" sz="2000" dirty="0" smtClean="0"/>
          </a:p>
          <a:p>
            <a:r>
              <a:rPr lang="en-GB" sz="2000" dirty="0" smtClean="0"/>
              <a:t>Final </a:t>
            </a:r>
            <a:r>
              <a:rPr lang="en-GB" sz="2000" dirty="0"/>
              <a:t>reconciliation cash </a:t>
            </a:r>
            <a:r>
              <a:rPr lang="en-GB" sz="2000" dirty="0" smtClean="0"/>
              <a:t>adjustment</a:t>
            </a:r>
            <a:r>
              <a:rPr lang="en-GB" sz="2000" dirty="0"/>
              <a:t>	</a:t>
            </a:r>
            <a:endParaRPr lang="en-GB" sz="2000" u="sng" dirty="0"/>
          </a:p>
          <a:p>
            <a:r>
              <a:rPr lang="en-GB" sz="2000" dirty="0"/>
              <a:t> </a:t>
            </a:r>
            <a:r>
              <a:rPr lang="en-GB" sz="2000" dirty="0" smtClean="0"/>
              <a:t> - 90 (final)  </a:t>
            </a:r>
            <a:r>
              <a:rPr lang="en-GB" sz="2000" b="1" dirty="0" smtClean="0"/>
              <a:t>deduct</a:t>
            </a:r>
            <a:r>
              <a:rPr lang="en-GB" sz="2000" dirty="0" smtClean="0"/>
              <a:t> 	(in-year growth)  + 140	 </a:t>
            </a:r>
          </a:p>
          <a:p>
            <a:r>
              <a:rPr lang="en-GB" sz="2000" u="sng" dirty="0" smtClean="0"/>
              <a:t>Cash final adjustment (recover growth and clawback)</a:t>
            </a:r>
            <a:r>
              <a:rPr lang="en-GB" sz="2000" dirty="0" smtClean="0"/>
              <a:t>	</a:t>
            </a:r>
            <a:r>
              <a:rPr lang="en-GB" sz="2000" u="sng" dirty="0" smtClean="0"/>
              <a:t>  -  230</a:t>
            </a:r>
            <a:endParaRPr lang="en-GB" sz="2000" u="sng" dirty="0"/>
          </a:p>
          <a:p>
            <a:endParaRPr lang="en-GB" sz="2000" dirty="0"/>
          </a:p>
          <a:p>
            <a:pPr lvl="3"/>
            <a:r>
              <a:rPr lang="en-GB" dirty="0" smtClean="0"/>
              <a:t>* No </a:t>
            </a:r>
            <a:r>
              <a:rPr lang="en-GB" dirty="0"/>
              <a:t>tolerance is available for in-year growth delivery not </a:t>
            </a:r>
            <a:r>
              <a:rPr lang="en-GB" dirty="0" smtClean="0"/>
              <a:t>included in </a:t>
            </a:r>
            <a:r>
              <a:rPr lang="en-GB" dirty="0"/>
              <a:t>final claim. </a:t>
            </a:r>
          </a:p>
        </p:txBody>
      </p:sp>
      <p:sp>
        <p:nvSpPr>
          <p:cNvPr id="28677" name="Text Box 7"/>
          <p:cNvSpPr txBox="1">
            <a:spLocks noChangeArrowheads="1"/>
          </p:cNvSpPr>
          <p:nvPr/>
        </p:nvSpPr>
        <p:spPr bwMode="auto">
          <a:xfrm>
            <a:off x="8532813" y="188913"/>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F419C23A-1E41-4F7E-9A82-382673F0C105}" type="slidenum">
              <a:rPr lang="en-GB" sz="1200"/>
              <a:pPr eaLnBrk="1" hangingPunct="1">
                <a:spcBef>
                  <a:spcPct val="50000"/>
                </a:spcBef>
              </a:pPr>
              <a:t>40</a:t>
            </a:fld>
            <a:endParaRPr lang="en-GB" sz="1200"/>
          </a:p>
        </p:txBody>
      </p:sp>
    </p:spTree>
    <p:extLst>
      <p:ext uri="{BB962C8B-B14F-4D97-AF65-F5344CB8AC3E}">
        <p14:creationId xmlns:p14="http://schemas.microsoft.com/office/powerpoint/2010/main" val="4555853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4066" name="Group 2"/>
          <p:cNvGraphicFramePr>
            <a:graphicFrameLocks noGrp="1"/>
          </p:cNvGraphicFramePr>
          <p:nvPr>
            <p:ph idx="1"/>
            <p:extLst>
              <p:ext uri="{D42A27DB-BD31-4B8C-83A1-F6EECF244321}">
                <p14:modId xmlns:p14="http://schemas.microsoft.com/office/powerpoint/2010/main" val="2685269498"/>
              </p:ext>
            </p:extLst>
          </p:nvPr>
        </p:nvGraphicFramePr>
        <p:xfrm>
          <a:off x="611188" y="1268413"/>
          <a:ext cx="7705725" cy="4350996"/>
        </p:xfrm>
        <a:graphic>
          <a:graphicData uri="http://schemas.openxmlformats.org/drawingml/2006/table">
            <a:tbl>
              <a:tblPr/>
              <a:tblGrid>
                <a:gridCol w="1062037">
                  <a:extLst>
                    <a:ext uri="{9D8B030D-6E8A-4147-A177-3AD203B41FA5}">
                      <a16:colId xmlns:a16="http://schemas.microsoft.com/office/drawing/2014/main" val="20000"/>
                    </a:ext>
                  </a:extLst>
                </a:gridCol>
                <a:gridCol w="1660525">
                  <a:extLst>
                    <a:ext uri="{9D8B030D-6E8A-4147-A177-3AD203B41FA5}">
                      <a16:colId xmlns:a16="http://schemas.microsoft.com/office/drawing/2014/main" val="20001"/>
                    </a:ext>
                  </a:extLst>
                </a:gridCol>
                <a:gridCol w="1742306">
                  <a:extLst>
                    <a:ext uri="{9D8B030D-6E8A-4147-A177-3AD203B41FA5}">
                      <a16:colId xmlns:a16="http://schemas.microsoft.com/office/drawing/2014/main" val="20002"/>
                    </a:ext>
                  </a:extLst>
                </a:gridCol>
                <a:gridCol w="1580332">
                  <a:extLst>
                    <a:ext uri="{9D8B030D-6E8A-4147-A177-3AD203B41FA5}">
                      <a16:colId xmlns:a16="http://schemas.microsoft.com/office/drawing/2014/main" val="20003"/>
                    </a:ext>
                  </a:extLst>
                </a:gridCol>
                <a:gridCol w="1660525">
                  <a:extLst>
                    <a:ext uri="{9D8B030D-6E8A-4147-A177-3AD203B41FA5}">
                      <a16:colId xmlns:a16="http://schemas.microsoft.com/office/drawing/2014/main" val="20004"/>
                    </a:ext>
                  </a:extLst>
                </a:gridCol>
              </a:tblGrid>
              <a:tr h="5873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rgbClr val="000099"/>
                        </a:solidFill>
                        <a:effectLst/>
                        <a:latin typeface="Arial" charset="0"/>
                        <a:ea typeface="Geneva" pitchFamily="-96" charset="-128"/>
                      </a:endParaRPr>
                    </a:p>
                  </a:txBody>
                  <a:tcPr marL="0" marR="0" marT="0" marB="0" anchor="b" horzOverflow="overflow">
                    <a:lnL cap="flat">
                      <a:noFill/>
                    </a:lnL>
                    <a:lnR w="25400" cap="flat" cmpd="sng" algn="ctr">
                      <a:solidFill>
                        <a:srgbClr val="000000"/>
                      </a:solidFill>
                      <a:prstDash val="solid"/>
                      <a:round/>
                      <a:headEnd type="none" w="med" len="med"/>
                      <a:tailEnd type="none" w="med" len="med"/>
                    </a:lnR>
                    <a:lnT cap="flat">
                      <a:noFill/>
                    </a:lnT>
                    <a:lnB>
                      <a:noFill/>
                    </a:lnB>
                    <a:lnTlToBr>
                      <a:noFill/>
                    </a:lnTlToBr>
                    <a:lnBlToTr>
                      <a:noFill/>
                    </a:lnBlToTr>
                    <a:solidFill>
                      <a:srgbClr val="000099"/>
                    </a:solidFill>
                  </a:tcPr>
                </a:tc>
                <a:tc gridSpan="4">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ea typeface="Geneva" pitchFamily="-96" charset="-128"/>
                        </a:rPr>
                        <a:t>Outturn compared to allocation. Shows the alternatives at Final from In-year position</a:t>
                      </a:r>
                      <a:endParaRPr kumimoji="0" lang="en-GB" sz="1200" b="1" i="0" u="none" strike="noStrike" cap="none" normalizeH="0" baseline="0" dirty="0" smtClean="0">
                        <a:ln>
                          <a:noFill/>
                        </a:ln>
                        <a:solidFill>
                          <a:srgbClr val="000099"/>
                        </a:solidFill>
                        <a:effectLst/>
                        <a:latin typeface="Arial" charset="0"/>
                        <a:ea typeface="Geneva" pitchFamily="-96" charset="-128"/>
                      </a:endParaRPr>
                    </a:p>
                  </a:txBody>
                  <a:tcPr marL="0" marR="0" marT="0" marB="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CCFFFF"/>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58417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000099"/>
                        </a:solidFill>
                        <a:effectLst/>
                        <a:latin typeface="Arial" charset="0"/>
                        <a:ea typeface="Geneva" pitchFamily="-96" charset="-128"/>
                      </a:endParaRPr>
                    </a:p>
                  </a:txBody>
                  <a:tcPr marL="0" marR="0" marT="0" marB="0" anchor="b" horzOverflow="overflow">
                    <a:lnL cap="flat">
                      <a:noFill/>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000099"/>
                    </a:solidFill>
                  </a:tcPr>
                </a:tc>
                <a:tc>
                  <a:txBody>
                    <a:bodyPr/>
                    <a:lstStyle/>
                    <a:p>
                      <a:pPr marL="0" marR="0" lvl="0" indent="0" algn="ctr" defTabSz="914400" rtl="0" eaLnBrk="0" fontAlgn="b" latinLnBrk="0" hangingPunct="0">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ea typeface="Geneva" pitchFamily="-96" charset="-128"/>
                        </a:rPr>
                        <a:t>In-year</a:t>
                      </a:r>
                    </a:p>
                  </a:txBody>
                  <a:tcPr marL="0" marR="0" marT="0" marB="0"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gridSpan="3">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ea typeface="Geneva" pitchFamily="-96" charset="-128"/>
                        </a:rPr>
                        <a:t>FINAL </a:t>
                      </a:r>
                    </a:p>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000" b="0" i="0" u="none" strike="noStrike" cap="none" normalizeH="0" baseline="0" dirty="0" smtClean="0">
                          <a:ln>
                            <a:noFill/>
                          </a:ln>
                          <a:solidFill>
                            <a:srgbClr val="000099"/>
                          </a:solidFill>
                          <a:effectLst/>
                          <a:latin typeface="Arial" charset="0"/>
                          <a:ea typeface="Geneva" pitchFamily="-96" charset="-128"/>
                        </a:rPr>
                        <a:t>(payment adjustment to take account of in-year </a:t>
                      </a:r>
                      <a:r>
                        <a:rPr kumimoji="0" lang="en-GB" sz="1000" b="0" i="0" u="none" strike="noStrike" cap="none" normalizeH="0" baseline="0" dirty="0" err="1" smtClean="0">
                          <a:ln>
                            <a:noFill/>
                          </a:ln>
                          <a:solidFill>
                            <a:srgbClr val="000099"/>
                          </a:solidFill>
                          <a:effectLst/>
                          <a:latin typeface="Arial" charset="0"/>
                          <a:ea typeface="Geneva" pitchFamily="-96" charset="-128"/>
                        </a:rPr>
                        <a:t>clawback</a:t>
                      </a:r>
                      <a:r>
                        <a:rPr kumimoji="0" lang="en-GB" sz="1200" b="0" i="0" u="none" strike="noStrike" cap="none" normalizeH="0" baseline="0" dirty="0" smtClean="0">
                          <a:ln>
                            <a:noFill/>
                          </a:ln>
                          <a:solidFill>
                            <a:srgbClr val="000099"/>
                          </a:solidFill>
                          <a:effectLst/>
                          <a:latin typeface="Arial" charset="0"/>
                          <a:ea typeface="Geneva" pitchFamily="-96" charset="-128"/>
                        </a:rPr>
                        <a:t>)</a:t>
                      </a:r>
                    </a:p>
                  </a:txBody>
                  <a:tcPr marL="0" marR="0" marT="0" marB="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CCFFCC"/>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5825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smtClean="0">
                        <a:ln>
                          <a:noFill/>
                        </a:ln>
                        <a:solidFill>
                          <a:srgbClr val="000099"/>
                        </a:solidFill>
                        <a:effectLst/>
                        <a:latin typeface="Arial" charset="0"/>
                        <a:ea typeface="Geneva" pitchFamily="-96" charset="-128"/>
                      </a:endParaRPr>
                    </a:p>
                  </a:txBody>
                  <a:tcPr marL="0" marR="0" marT="0" marB="0" anchor="b" horzOverflow="overflow">
                    <a:lnL cap="flat">
                      <a:noFill/>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smtClean="0">
                          <a:ln>
                            <a:noFill/>
                          </a:ln>
                          <a:solidFill>
                            <a:srgbClr val="000099"/>
                          </a:solidFill>
                          <a:effectLst/>
                          <a:latin typeface="Arial" charset="0"/>
                          <a:ea typeface="Geneva" pitchFamily="-96" charset="-128"/>
                        </a:rPr>
                        <a:t>Interim clawback adjustments </a:t>
                      </a:r>
                    </a:p>
                  </a:txBody>
                  <a:tcPr marL="0" marR="0" marT="0" marB="0" anchor="ctr" horzOverflow="overflow">
                    <a:lnL w="254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smtClean="0">
                          <a:ln>
                            <a:noFill/>
                          </a:ln>
                          <a:solidFill>
                            <a:srgbClr val="000099"/>
                          </a:solidFill>
                          <a:effectLst/>
                          <a:latin typeface="Arial" charset="0"/>
                          <a:ea typeface="Geneva" pitchFamily="-96" charset="-128"/>
                        </a:rPr>
                        <a:t>Under (below tolerance)</a:t>
                      </a:r>
                    </a:p>
                  </a:txBody>
                  <a:tcPr marL="0" marR="0" marT="0" marB="0" anchor="ctr" horzOverflow="overflow">
                    <a:lnL w="28575" cap="flat" cmpd="sng" algn="ctr">
                      <a:solidFill>
                        <a:srgbClr val="000000"/>
                      </a:solidFill>
                      <a:prstDash val="solid"/>
                      <a:round/>
                      <a:headEnd type="none" w="med" len="med"/>
                      <a:tailEnd type="none" w="med" len="med"/>
                    </a:lnL>
                    <a:lnR w="12700" cap="flat" cmpd="sng" algn="ctr">
                      <a:solidFill>
                        <a:srgbClr val="000099"/>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ea typeface="Geneva" pitchFamily="-96" charset="-128"/>
                        </a:rPr>
                        <a:t>Within tolerance</a:t>
                      </a:r>
                    </a:p>
                  </a:txBody>
                  <a:tcPr marL="0" marR="0" marT="0" marB="0" anchor="ctr" horzOverflow="overflow">
                    <a:lnL w="12700" cap="flat" cmpd="sng" algn="ctr">
                      <a:solidFill>
                        <a:srgbClr val="000099"/>
                      </a:solidFill>
                      <a:prstDash val="solid"/>
                      <a:round/>
                      <a:headEnd type="none" w="med" len="med"/>
                      <a:tailEnd type="none" w="med" len="med"/>
                    </a:lnL>
                    <a:lnR w="12700" cap="flat" cmpd="sng" algn="ctr">
                      <a:solidFill>
                        <a:srgbClr val="000099"/>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smtClean="0">
                          <a:ln>
                            <a:noFill/>
                          </a:ln>
                          <a:solidFill>
                            <a:srgbClr val="000099"/>
                          </a:solidFill>
                          <a:effectLst/>
                          <a:latin typeface="Arial" charset="0"/>
                          <a:ea typeface="Geneva" pitchFamily="-96" charset="-128"/>
                        </a:rPr>
                        <a:t>Over delivery</a:t>
                      </a:r>
                    </a:p>
                  </a:txBody>
                  <a:tcPr marL="0" marR="0" marT="0" marB="0" anchor="ctr" horzOverflow="overflow">
                    <a:lnL w="12700" cap="flat" cmpd="sng" algn="ctr">
                      <a:solidFill>
                        <a:srgbClr val="000099"/>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2"/>
                  </a:ext>
                </a:extLst>
              </a:tr>
              <a:tr h="1207001">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smtClean="0">
                          <a:ln>
                            <a:noFill/>
                          </a:ln>
                          <a:solidFill>
                            <a:srgbClr val="000099"/>
                          </a:solidFill>
                          <a:effectLst/>
                          <a:latin typeface="Arial" charset="0"/>
                          <a:ea typeface="Geneva" pitchFamily="-96" charset="-128"/>
                        </a:rPr>
                        <a:t>Under</a:t>
                      </a:r>
                    </a:p>
                  </a:txBody>
                  <a:tcPr marL="0" marR="0" marT="0" marB="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smtClean="0">
                          <a:ln>
                            <a:noFill/>
                          </a:ln>
                          <a:solidFill>
                            <a:srgbClr val="000099"/>
                          </a:solidFill>
                          <a:effectLst/>
                          <a:latin typeface="Arial" charset="0"/>
                          <a:ea typeface="Geneva" pitchFamily="-96" charset="-128"/>
                        </a:rPr>
                        <a:t>Clawback</a:t>
                      </a:r>
                    </a:p>
                  </a:txBody>
                  <a:tcPr marL="0" marR="0" marT="0" marB="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smtClean="0">
                          <a:ln>
                            <a:noFill/>
                          </a:ln>
                          <a:solidFill>
                            <a:srgbClr val="000099"/>
                          </a:solidFill>
                          <a:effectLst/>
                          <a:latin typeface="Arial" charset="0"/>
                          <a:ea typeface="Geneva" pitchFamily="-96" charset="-128"/>
                        </a:rPr>
                        <a:t>Clawback</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ea typeface="Geneva" pitchFamily="-96" charset="-128"/>
                        </a:rPr>
                        <a:t>No final adjustment other than reversal of in-year </a:t>
                      </a:r>
                      <a:r>
                        <a:rPr kumimoji="0" lang="en-GB" sz="1200" b="0" i="0" u="none" strike="noStrike" cap="none" normalizeH="0" baseline="0" dirty="0" err="1" smtClean="0">
                          <a:ln>
                            <a:noFill/>
                          </a:ln>
                          <a:solidFill>
                            <a:srgbClr val="000099"/>
                          </a:solidFill>
                          <a:effectLst/>
                          <a:latin typeface="Arial" charset="0"/>
                          <a:ea typeface="Geneva" pitchFamily="-96" charset="-128"/>
                        </a:rPr>
                        <a:t>clawback</a:t>
                      </a:r>
                      <a:endParaRPr kumimoji="0" lang="en-GB" sz="1200" b="0" i="0" u="none" strike="noStrike" cap="none" normalizeH="0" baseline="0" dirty="0" smtClean="0">
                        <a:ln>
                          <a:noFill/>
                        </a:ln>
                        <a:solidFill>
                          <a:srgbClr val="000099"/>
                        </a:solidFill>
                        <a:effectLst/>
                        <a:latin typeface="Arial" charset="0"/>
                        <a:ea typeface="Geneva" pitchFamily="-96"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defRPr/>
                      </a:pPr>
                      <a:endParaRPr kumimoji="0" lang="en-GB" sz="1200" b="0" i="0" u="none" strike="noStrike" cap="none" normalizeH="0" baseline="0" dirty="0" smtClean="0">
                        <a:ln>
                          <a:noFill/>
                        </a:ln>
                        <a:solidFill>
                          <a:srgbClr val="000099"/>
                        </a:solidFill>
                        <a:effectLst/>
                        <a:latin typeface="Arial" charset="0"/>
                        <a:ea typeface="Geneva" pitchFamily="-96" charset="-128"/>
                      </a:endParaRPr>
                    </a:p>
                    <a:p>
                      <a:pPr marL="0" marR="0" lvl="0" indent="0" algn="ctr" defTabSz="914400" rtl="0" eaLnBrk="0" fontAlgn="ctr" latinLnBrk="0" hangingPunct="0">
                        <a:lnSpc>
                          <a:spcPct val="100000"/>
                        </a:lnSpc>
                        <a:spcBef>
                          <a:spcPct val="20000"/>
                        </a:spcBef>
                        <a:spcAft>
                          <a:spcPct val="0"/>
                        </a:spcAft>
                        <a:buClrTx/>
                        <a:buSzTx/>
                        <a:buFontTx/>
                        <a:buNone/>
                        <a:tabLst/>
                        <a:defRPr/>
                      </a:pPr>
                      <a:r>
                        <a:rPr kumimoji="0" lang="en-GB" sz="1200" b="0" i="0" u="none" strike="noStrike" cap="none" normalizeH="0" baseline="0" dirty="0" smtClean="0">
                          <a:ln>
                            <a:noFill/>
                          </a:ln>
                          <a:solidFill>
                            <a:srgbClr val="000099"/>
                          </a:solidFill>
                          <a:effectLst/>
                          <a:latin typeface="Arial" charset="0"/>
                          <a:ea typeface="Geneva" pitchFamily="-96" charset="-128"/>
                        </a:rPr>
                        <a:t>Reversal of in-year clawback and growth (subject to affordability)</a:t>
                      </a:r>
                    </a:p>
                    <a:p>
                      <a:pPr marL="0" marR="0" lvl="0" indent="0" algn="ctr" defTabSz="914400" rtl="0" eaLnBrk="0" fontAlgn="ctr" latinLnBrk="0" hangingPunct="0">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rgbClr val="000099"/>
                        </a:solidFill>
                        <a:effectLst/>
                        <a:latin typeface="Arial" charset="0"/>
                        <a:ea typeface="Geneva" pitchFamily="-96"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3"/>
                  </a:ext>
                </a:extLst>
              </a:tr>
              <a:tr h="804667">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ea typeface="Geneva" pitchFamily="-96" charset="-128"/>
                        </a:rPr>
                        <a:t>Within tolerance</a:t>
                      </a:r>
                    </a:p>
                  </a:txBody>
                  <a:tcPr marL="0" marR="0" marT="0" marB="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smtClean="0">
                          <a:ln>
                            <a:noFill/>
                          </a:ln>
                          <a:solidFill>
                            <a:srgbClr val="000099"/>
                          </a:solidFill>
                          <a:effectLst/>
                          <a:latin typeface="Arial" charset="0"/>
                          <a:ea typeface="Geneva" pitchFamily="-96" charset="-128"/>
                        </a:rPr>
                        <a:t>No reconciliation adjustment</a:t>
                      </a:r>
                    </a:p>
                  </a:txBody>
                  <a:tcPr marL="0" marR="0" marT="0" marB="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smtClean="0">
                          <a:ln>
                            <a:noFill/>
                          </a:ln>
                          <a:solidFill>
                            <a:srgbClr val="000099"/>
                          </a:solidFill>
                          <a:effectLst/>
                          <a:latin typeface="Arial" charset="0"/>
                          <a:ea typeface="Geneva" pitchFamily="-96" charset="-128"/>
                        </a:rPr>
                        <a:t>Clawback</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ea typeface="Geneva" pitchFamily="-96" charset="-128"/>
                        </a:rPr>
                        <a:t>No final adjustment</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defRPr/>
                      </a:pPr>
                      <a:endParaRPr kumimoji="0" lang="en-GB" sz="1200" b="0" i="0" u="none" strike="noStrike" cap="none" normalizeH="0" baseline="0" dirty="0" smtClean="0">
                        <a:ln>
                          <a:noFill/>
                        </a:ln>
                        <a:solidFill>
                          <a:srgbClr val="000099"/>
                        </a:solidFill>
                        <a:effectLst/>
                        <a:latin typeface="Arial" charset="0"/>
                        <a:ea typeface="Geneva" pitchFamily="-96" charset="-128"/>
                      </a:endParaRPr>
                    </a:p>
                    <a:p>
                      <a:pPr marL="0" marR="0" lvl="0" indent="0" algn="ctr" defTabSz="914400" rtl="0" eaLnBrk="0" fontAlgn="ctr" latinLnBrk="0" hangingPunct="0">
                        <a:lnSpc>
                          <a:spcPct val="100000"/>
                        </a:lnSpc>
                        <a:spcBef>
                          <a:spcPct val="20000"/>
                        </a:spcBef>
                        <a:spcAft>
                          <a:spcPct val="0"/>
                        </a:spcAft>
                        <a:buClrTx/>
                        <a:buSzTx/>
                        <a:buFontTx/>
                        <a:buNone/>
                        <a:tabLst/>
                        <a:defRPr/>
                      </a:pPr>
                      <a:r>
                        <a:rPr kumimoji="0" lang="en-GB" sz="1200" b="0" i="0" u="none" strike="noStrike" cap="none" normalizeH="0" baseline="0" dirty="0" smtClean="0">
                          <a:ln>
                            <a:noFill/>
                          </a:ln>
                          <a:solidFill>
                            <a:srgbClr val="000099"/>
                          </a:solidFill>
                          <a:effectLst/>
                          <a:latin typeface="Arial" charset="0"/>
                          <a:ea typeface="Geneva" pitchFamily="-96" charset="-128"/>
                        </a:rPr>
                        <a:t>Growth (subject to affordability)</a:t>
                      </a:r>
                    </a:p>
                    <a:p>
                      <a:pPr marL="0" marR="0" lvl="0" indent="0" algn="ctr" defTabSz="914400" rtl="0" eaLnBrk="0" fontAlgn="ctr" latinLnBrk="0" hangingPunct="0">
                        <a:lnSpc>
                          <a:spcPct val="100000"/>
                        </a:lnSpc>
                        <a:spcBef>
                          <a:spcPct val="20000"/>
                        </a:spcBef>
                        <a:spcAft>
                          <a:spcPct val="0"/>
                        </a:spcAft>
                        <a:buClrTx/>
                        <a:buSzTx/>
                        <a:buFontTx/>
                        <a:buNone/>
                        <a:tabLst/>
                      </a:pPr>
                      <a:endParaRPr kumimoji="0" lang="en-GB" sz="1200" b="0" i="0" u="none" strike="noStrike" cap="none" normalizeH="0" baseline="0" dirty="0" smtClean="0">
                        <a:ln>
                          <a:noFill/>
                        </a:ln>
                        <a:solidFill>
                          <a:srgbClr val="000099"/>
                        </a:solidFill>
                        <a:effectLst/>
                        <a:latin typeface="Arial" charset="0"/>
                        <a:ea typeface="Geneva" pitchFamily="-96" charset="-128"/>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4"/>
                  </a:ext>
                </a:extLst>
              </a:tr>
              <a:tr h="576038">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smtClean="0">
                          <a:ln>
                            <a:noFill/>
                          </a:ln>
                          <a:solidFill>
                            <a:srgbClr val="000099"/>
                          </a:solidFill>
                          <a:effectLst/>
                          <a:latin typeface="Arial" charset="0"/>
                          <a:ea typeface="Geneva" pitchFamily="-96" charset="-128"/>
                        </a:rPr>
                        <a:t>Over delivery</a:t>
                      </a:r>
                    </a:p>
                  </a:txBody>
                  <a:tcPr marL="0" marR="0" marT="0" marB="0"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ea typeface="Geneva" pitchFamily="-96" charset="-128"/>
                        </a:rPr>
                        <a:t>Interim growth (subject to affordability)</a:t>
                      </a:r>
                    </a:p>
                  </a:txBody>
                  <a:tcPr marL="0" marR="0" marT="0" marB="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ea typeface="Geneva" pitchFamily="-96" charset="-128"/>
                        </a:rPr>
                        <a:t>Clawback</a:t>
                      </a:r>
                    </a:p>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ea typeface="Geneva" pitchFamily="-96" charset="-128"/>
                        </a:rPr>
                        <a:t>Recovery of all interim growth</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ea typeface="Geneva" pitchFamily="-96" charset="-128"/>
                        </a:rPr>
                        <a:t>No final adjustment other than recovery of interim growth</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0" marR="0" lvl="0" indent="0" algn="ctr" defTabSz="914400" rtl="0" eaLnBrk="0" fontAlgn="ctr" latinLnBrk="0" hangingPunct="0">
                        <a:lnSpc>
                          <a:spcPct val="100000"/>
                        </a:lnSpc>
                        <a:spcBef>
                          <a:spcPct val="20000"/>
                        </a:spcBef>
                        <a:spcAft>
                          <a:spcPct val="0"/>
                        </a:spcAft>
                        <a:buClrTx/>
                        <a:buSzTx/>
                        <a:buFontTx/>
                        <a:buNone/>
                        <a:tabLst/>
                      </a:pPr>
                      <a:r>
                        <a:rPr kumimoji="0" lang="en-GB" sz="1200" b="0" i="0" u="none" strike="noStrike" cap="none" normalizeH="0" baseline="0" dirty="0" smtClean="0">
                          <a:ln>
                            <a:noFill/>
                          </a:ln>
                          <a:solidFill>
                            <a:srgbClr val="000099"/>
                          </a:solidFill>
                          <a:effectLst/>
                          <a:latin typeface="Arial" charset="0"/>
                          <a:ea typeface="Geneva" pitchFamily="-96" charset="-128"/>
                        </a:rPr>
                        <a:t>Growth (subject to affordability)</a:t>
                      </a: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extLst>
                  <a:ext uri="{0D108BD9-81ED-4DB2-BD59-A6C34878D82A}">
                    <a16:rowId xmlns:a16="http://schemas.microsoft.com/office/drawing/2014/main" val="10005"/>
                  </a:ext>
                </a:extLst>
              </a:tr>
            </a:tbl>
          </a:graphicData>
        </a:graphic>
      </p:graphicFrame>
      <p:sp>
        <p:nvSpPr>
          <p:cNvPr id="34866" name="Rectangle 53"/>
          <p:cNvSpPr>
            <a:spLocks noGrp="1" noChangeArrowheads="1"/>
          </p:cNvSpPr>
          <p:nvPr>
            <p:ph type="title"/>
          </p:nvPr>
        </p:nvSpPr>
        <p:spPr>
          <a:xfrm>
            <a:off x="468313" y="404813"/>
            <a:ext cx="8135937" cy="792162"/>
          </a:xfrm>
        </p:spPr>
        <p:txBody>
          <a:bodyPr/>
          <a:lstStyle/>
          <a:p>
            <a:pPr>
              <a:defRPr/>
            </a:pPr>
            <a:r>
              <a:rPr lang="en-GB" sz="2800" kern="1200" dirty="0">
                <a:solidFill>
                  <a:srgbClr val="104F75"/>
                </a:solidFill>
                <a:ea typeface="+mn-ea"/>
                <a:cs typeface="+mn-cs"/>
              </a:rPr>
              <a:t>Adjustments from </a:t>
            </a:r>
            <a:r>
              <a:rPr lang="en-GB" sz="2800" kern="1200" dirty="0" smtClean="0">
                <a:solidFill>
                  <a:srgbClr val="104F75"/>
                </a:solidFill>
                <a:ea typeface="+mn-ea"/>
                <a:cs typeface="+mn-cs"/>
              </a:rPr>
              <a:t>in-year to final claims</a:t>
            </a:r>
            <a:br>
              <a:rPr lang="en-GB" sz="2800" kern="1200" dirty="0" smtClean="0">
                <a:solidFill>
                  <a:srgbClr val="104F75"/>
                </a:solidFill>
                <a:ea typeface="+mn-ea"/>
                <a:cs typeface="+mn-cs"/>
              </a:rPr>
            </a:br>
            <a:r>
              <a:rPr lang="en-GB" sz="2000" kern="1200" dirty="0" smtClean="0">
                <a:solidFill>
                  <a:srgbClr val="104F75"/>
                </a:solidFill>
                <a:ea typeface="+mn-ea"/>
                <a:cs typeface="+mn-cs"/>
              </a:rPr>
              <a:t> (CCPs only)</a:t>
            </a:r>
            <a:endParaRPr lang="en-GB" sz="2000" kern="1200" dirty="0">
              <a:solidFill>
                <a:srgbClr val="104F75"/>
              </a:solidFill>
              <a:ea typeface="+mn-ea"/>
              <a:cs typeface="+mn-cs"/>
            </a:endParaRPr>
          </a:p>
        </p:txBody>
      </p:sp>
      <p:sp>
        <p:nvSpPr>
          <p:cNvPr id="36915" name="Text Box 54"/>
          <p:cNvSpPr txBox="1">
            <a:spLocks noChangeArrowheads="1"/>
          </p:cNvSpPr>
          <p:nvPr/>
        </p:nvSpPr>
        <p:spPr bwMode="auto">
          <a:xfrm>
            <a:off x="8532813" y="188913"/>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97D1FC32-93C5-4BA5-8197-1CB83980E431}" type="slidenum">
              <a:rPr lang="en-GB" sz="1200"/>
              <a:pPr eaLnBrk="1" hangingPunct="1">
                <a:spcBef>
                  <a:spcPct val="50000"/>
                </a:spcBef>
              </a:pPr>
              <a:t>41</a:t>
            </a:fld>
            <a:endParaRPr lang="en-GB" sz="1200"/>
          </a:p>
        </p:txBody>
      </p:sp>
    </p:spTree>
    <p:extLst>
      <p:ext uri="{BB962C8B-B14F-4D97-AF65-F5344CB8AC3E}">
        <p14:creationId xmlns:p14="http://schemas.microsoft.com/office/powerpoint/2010/main" val="11981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For more information</a:t>
            </a:r>
            <a:endParaRPr lang="en-GB" dirty="0"/>
          </a:p>
        </p:txBody>
      </p:sp>
      <p:sp>
        <p:nvSpPr>
          <p:cNvPr id="11" name="Content Placeholder 10"/>
          <p:cNvSpPr>
            <a:spLocks noGrp="1"/>
          </p:cNvSpPr>
          <p:nvPr>
            <p:ph idx="1"/>
          </p:nvPr>
        </p:nvSpPr>
        <p:spPr>
          <a:xfrm>
            <a:off x="684212" y="908720"/>
            <a:ext cx="7775575" cy="4968205"/>
          </a:xfrm>
        </p:spPr>
        <p:txBody>
          <a:bodyPr/>
          <a:lstStyle/>
          <a:p>
            <a:pPr marL="0" indent="0">
              <a:buNone/>
            </a:pPr>
            <a:r>
              <a:rPr lang="en-GB" b="1" dirty="0" smtClean="0"/>
              <a:t>Visit the website to find document publication pages</a:t>
            </a:r>
          </a:p>
          <a:p>
            <a:r>
              <a:rPr lang="en-GB" b="0" dirty="0" smtClean="0"/>
              <a:t>ESFA </a:t>
            </a:r>
            <a:r>
              <a:rPr lang="en-GB" b="0" dirty="0"/>
              <a:t>funding </a:t>
            </a:r>
            <a:r>
              <a:rPr lang="en-GB" b="0" dirty="0" smtClean="0"/>
              <a:t>guidance</a:t>
            </a:r>
          </a:p>
          <a:p>
            <a:pPr marL="457200" lvl="1" indent="0">
              <a:buNone/>
            </a:pPr>
            <a:r>
              <a:rPr lang="en-GB" dirty="0" smtClean="0">
                <a:hlinkClick r:id="rId3"/>
              </a:rPr>
              <a:t>www.gov.uk/guidance/16-to-19-education-funding-guidance</a:t>
            </a:r>
            <a:endParaRPr lang="en-GB" dirty="0"/>
          </a:p>
          <a:p>
            <a:r>
              <a:rPr lang="en-GB" b="0" dirty="0" smtClean="0"/>
              <a:t>ILR funding returns:</a:t>
            </a:r>
          </a:p>
          <a:p>
            <a:pPr marL="457200" lvl="1" indent="0">
              <a:buNone/>
            </a:pPr>
            <a:r>
              <a:rPr lang="en-GB" dirty="0" smtClean="0">
                <a:hlinkClick r:id="rId4"/>
              </a:rPr>
              <a:t>www.gov.uk/government/publications/advice-individualised-learner-record-ilr-returns</a:t>
            </a:r>
            <a:endParaRPr lang="en-GB" dirty="0" smtClean="0"/>
          </a:p>
          <a:p>
            <a:r>
              <a:rPr lang="en-GB" b="0" dirty="0" smtClean="0"/>
              <a:t>Funding regulations</a:t>
            </a:r>
          </a:p>
          <a:p>
            <a:pPr marL="457200" lvl="1" indent="0">
              <a:buNone/>
            </a:pPr>
            <a:r>
              <a:rPr lang="en-GB" dirty="0" smtClean="0">
                <a:hlinkClick r:id="rId5"/>
              </a:rPr>
              <a:t>www.gov.uk/government/publications/advice-funding-regulations-for-post-16-provision</a:t>
            </a:r>
            <a:endParaRPr lang="en-GB" dirty="0" smtClean="0"/>
          </a:p>
          <a:p>
            <a:r>
              <a:rPr lang="en-GB" b="0" dirty="0" smtClean="0"/>
              <a:t>Rates </a:t>
            </a:r>
            <a:r>
              <a:rPr lang="en-GB" b="0" dirty="0"/>
              <a:t>and </a:t>
            </a:r>
            <a:r>
              <a:rPr lang="en-GB" b="0" dirty="0" smtClean="0"/>
              <a:t>formula</a:t>
            </a:r>
          </a:p>
          <a:p>
            <a:pPr marL="457200" lvl="1" indent="0">
              <a:buNone/>
            </a:pPr>
            <a:r>
              <a:rPr lang="en-GB" dirty="0" smtClean="0">
                <a:hlinkClick r:id="rId6"/>
              </a:rPr>
              <a:t>www.gov.uk/government/publications/funding-rates-and-formula</a:t>
            </a:r>
            <a:endParaRPr lang="en-GB" dirty="0" smtClean="0"/>
          </a:p>
          <a:p>
            <a:pPr lvl="1"/>
            <a:endParaRPr lang="en-GB" dirty="0" smtClean="0"/>
          </a:p>
        </p:txBody>
      </p:sp>
      <p:sp>
        <p:nvSpPr>
          <p:cNvPr id="3" name="Slide Number Placeholder 2"/>
          <p:cNvSpPr>
            <a:spLocks noGrp="1"/>
          </p:cNvSpPr>
          <p:nvPr>
            <p:ph type="sldNum" sz="quarter" idx="4"/>
          </p:nvPr>
        </p:nvSpPr>
        <p:spPr>
          <a:xfrm>
            <a:off x="8640000" y="180000"/>
            <a:ext cx="514400" cy="365125"/>
          </a:xfrm>
        </p:spPr>
        <p:txBody>
          <a:bodyPr/>
          <a:lstStyle/>
          <a:p>
            <a:fld id="{5DB98E5A-76C0-453E-B1E0-BC4AB04722D5}" type="slidenum">
              <a:rPr lang="en-GB" smtClean="0"/>
              <a:pPr/>
              <a:t>42</a:t>
            </a:fld>
            <a:endParaRPr lang="en-GB" dirty="0"/>
          </a:p>
        </p:txBody>
      </p:sp>
    </p:spTree>
    <p:extLst>
      <p:ext uri="{BB962C8B-B14F-4D97-AF65-F5344CB8AC3E}">
        <p14:creationId xmlns:p14="http://schemas.microsoft.com/office/powerpoint/2010/main" val="8654644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81075"/>
            <a:ext cx="7772400" cy="2231901"/>
          </a:xfrm>
        </p:spPr>
        <p:txBody>
          <a:bodyPr/>
          <a:lstStyle/>
          <a:p>
            <a:r>
              <a:rPr lang="en-GB" dirty="0" smtClean="0"/>
              <a:t>ESFA Funding guidance for young people </a:t>
            </a:r>
            <a:r>
              <a:rPr lang="en-GB" dirty="0" smtClean="0"/>
              <a:t>2018 </a:t>
            </a:r>
            <a:r>
              <a:rPr lang="en-GB" dirty="0" smtClean="0"/>
              <a:t>to </a:t>
            </a:r>
            <a:r>
              <a:rPr lang="en-GB" dirty="0" smtClean="0"/>
              <a:t>2019 </a:t>
            </a:r>
            <a:endParaRPr lang="en-GB" dirty="0"/>
          </a:p>
        </p:txBody>
      </p:sp>
      <p:sp>
        <p:nvSpPr>
          <p:cNvPr id="5" name="Subtitle 4"/>
          <p:cNvSpPr>
            <a:spLocks noGrp="1"/>
          </p:cNvSpPr>
          <p:nvPr>
            <p:ph type="subTitle" idx="1"/>
          </p:nvPr>
        </p:nvSpPr>
        <p:spPr>
          <a:xfrm>
            <a:off x="1043608" y="3356992"/>
            <a:ext cx="6616824" cy="2448272"/>
          </a:xfrm>
        </p:spPr>
        <p:txBody>
          <a:bodyPr/>
          <a:lstStyle/>
          <a:p>
            <a:r>
              <a:rPr lang="en-GB" dirty="0" smtClean="0"/>
              <a:t>ILR funding returns </a:t>
            </a:r>
            <a:r>
              <a:rPr lang="en-GB" dirty="0" smtClean="0"/>
              <a:t>2018 </a:t>
            </a:r>
            <a:r>
              <a:rPr lang="en-GB" dirty="0" smtClean="0"/>
              <a:t>to </a:t>
            </a:r>
            <a:r>
              <a:rPr lang="en-GB" dirty="0" smtClean="0"/>
              <a:t>2019 </a:t>
            </a:r>
            <a:endParaRPr lang="en-GB" dirty="0" smtClean="0"/>
          </a:p>
          <a:p>
            <a:r>
              <a:rPr lang="en-GB" dirty="0" smtClean="0"/>
              <a:t>Funding regulations are explained in separate </a:t>
            </a:r>
            <a:r>
              <a:rPr lang="en-GB" dirty="0" smtClean="0"/>
              <a:t>presentations</a:t>
            </a:r>
            <a:endParaRPr lang="en-GB" dirty="0" smtClean="0"/>
          </a:p>
          <a:p>
            <a:pPr marL="342900" indent="-342900">
              <a:spcBef>
                <a:spcPct val="50000"/>
              </a:spcBef>
              <a:buFontTx/>
              <a:buChar char="-"/>
              <a:defRPr/>
            </a:pPr>
            <a:r>
              <a:rPr lang="en-GB" dirty="0" smtClean="0"/>
              <a:t>ESFA </a:t>
            </a:r>
            <a:r>
              <a:rPr lang="en-GB" dirty="0"/>
              <a:t>Young </a:t>
            </a:r>
            <a:r>
              <a:rPr lang="en-GB" dirty="0" smtClean="0"/>
              <a:t>People‘s </a:t>
            </a:r>
            <a:r>
              <a:rPr lang="en-GB" dirty="0"/>
              <a:t>Funding Team</a:t>
            </a:r>
          </a:p>
          <a:p>
            <a:endParaRPr lang="en-GB" dirty="0" smtClean="0"/>
          </a:p>
          <a:p>
            <a:endParaRPr lang="en-GB" dirty="0"/>
          </a:p>
        </p:txBody>
      </p:sp>
    </p:spTree>
    <p:extLst>
      <p:ext uri="{BB962C8B-B14F-4D97-AF65-F5344CB8AC3E}">
        <p14:creationId xmlns:p14="http://schemas.microsoft.com/office/powerpoint/2010/main" val="2112935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11561" y="261059"/>
            <a:ext cx="6912768" cy="719669"/>
          </a:xfrm>
        </p:spPr>
        <p:txBody>
          <a:bodyPr/>
          <a:lstStyle/>
          <a:p>
            <a:r>
              <a:rPr lang="en-GB" dirty="0"/>
              <a:t>Funding </a:t>
            </a:r>
            <a:r>
              <a:rPr lang="en-GB" dirty="0" smtClean="0"/>
              <a:t>reconciliation policy</a:t>
            </a:r>
            <a:endParaRPr lang="en-GB" dirty="0"/>
          </a:p>
        </p:txBody>
      </p:sp>
      <p:sp>
        <p:nvSpPr>
          <p:cNvPr id="11" name="Content Placeholder 10"/>
          <p:cNvSpPr>
            <a:spLocks noGrp="1"/>
          </p:cNvSpPr>
          <p:nvPr>
            <p:ph idx="1"/>
          </p:nvPr>
        </p:nvSpPr>
        <p:spPr>
          <a:xfrm>
            <a:off x="791742" y="980728"/>
            <a:ext cx="7921252" cy="5040560"/>
          </a:xfrm>
        </p:spPr>
        <p:txBody>
          <a:bodyPr/>
          <a:lstStyle/>
          <a:p>
            <a:pPr marL="0" indent="0">
              <a:buNone/>
            </a:pPr>
            <a:r>
              <a:rPr lang="en-GB" dirty="0"/>
              <a:t>No significant change to existing </a:t>
            </a:r>
            <a:r>
              <a:rPr lang="en-GB" dirty="0" smtClean="0"/>
              <a:t>policy </a:t>
            </a:r>
            <a:r>
              <a:rPr lang="en-GB" sz="1800" b="0" dirty="0">
                <a:solidFill>
                  <a:schemeClr val="tx2"/>
                </a:solidFill>
              </a:rPr>
              <a:t>(paragraph references)</a:t>
            </a:r>
          </a:p>
          <a:p>
            <a:pPr>
              <a:buFontTx/>
              <a:buChar char="•"/>
            </a:pPr>
            <a:r>
              <a:rPr lang="en-GB" sz="1800" b="0" dirty="0" smtClean="0">
                <a:solidFill>
                  <a:schemeClr val="tx2"/>
                </a:solidFill>
              </a:rPr>
              <a:t>21-25</a:t>
            </a:r>
            <a:r>
              <a:rPr lang="en-GB" b="0" dirty="0" smtClean="0"/>
              <a:t> For non-contract </a:t>
            </a:r>
            <a:r>
              <a:rPr lang="en-GB" b="0" dirty="0"/>
              <a:t>funded institutions (colleges, local authorities and HEI) they are not usually subject to in-year or post-year reconciliation (either up or down) but funding recorded in the current  year will affect future funding </a:t>
            </a:r>
            <a:r>
              <a:rPr lang="en-GB" b="0" dirty="0" smtClean="0"/>
              <a:t>allocations</a:t>
            </a:r>
          </a:p>
          <a:p>
            <a:pPr>
              <a:buFontTx/>
              <a:buChar char="•"/>
            </a:pPr>
            <a:r>
              <a:rPr lang="en-GB" sz="1800" b="0" dirty="0" smtClean="0">
                <a:solidFill>
                  <a:schemeClr val="tx2"/>
                </a:solidFill>
              </a:rPr>
              <a:t>26-28 </a:t>
            </a:r>
            <a:r>
              <a:rPr lang="en-GB" b="0" dirty="0" smtClean="0"/>
              <a:t>For contract funded institutions (private training organisations and charities now known as CCPs) they are subject to in-year and post-year reconciliation, down and up (subject to affordability), and current funding affects future lagged allocations. Reconciliation compares the overall programme funding out-turn against the overall programme funding allocation</a:t>
            </a:r>
            <a:r>
              <a:rPr lang="en-GB" b="0" dirty="0"/>
              <a:t>. The detailed reconciliation policy, together with some worked examples, are explained in the final section of this </a:t>
            </a:r>
            <a:r>
              <a:rPr lang="en-GB" b="0" dirty="0" smtClean="0"/>
              <a:t>presentation </a:t>
            </a:r>
          </a:p>
        </p:txBody>
      </p:sp>
      <p:sp>
        <p:nvSpPr>
          <p:cNvPr id="4" name="Text Box 116"/>
          <p:cNvSpPr txBox="1">
            <a:spLocks noChangeArrowheads="1"/>
          </p:cNvSpPr>
          <p:nvPr/>
        </p:nvSpPr>
        <p:spPr bwMode="auto">
          <a:xfrm>
            <a:off x="8352631" y="41811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5</a:t>
            </a:fld>
            <a:endParaRPr lang="en-GB" sz="1200" dirty="0"/>
          </a:p>
        </p:txBody>
      </p:sp>
    </p:spTree>
    <p:extLst>
      <p:ext uri="{BB962C8B-B14F-4D97-AF65-F5344CB8AC3E}">
        <p14:creationId xmlns:p14="http://schemas.microsoft.com/office/powerpoint/2010/main" val="30144758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344171" cy="935386"/>
          </a:xfrm>
        </p:spPr>
        <p:txBody>
          <a:bodyPr/>
          <a:lstStyle/>
          <a:p>
            <a:r>
              <a:rPr lang="en-GB" dirty="0" smtClean="0">
                <a:latin typeface="Arial" charset="0"/>
              </a:rPr>
              <a:t>How </a:t>
            </a:r>
            <a:r>
              <a:rPr lang="en-GB" dirty="0">
                <a:latin typeface="Arial" charset="0"/>
              </a:rPr>
              <a:t>is </a:t>
            </a:r>
            <a:r>
              <a:rPr lang="en-GB" dirty="0" smtClean="0">
                <a:latin typeface="Arial" charset="0"/>
              </a:rPr>
              <a:t>funding calculated?      </a:t>
            </a:r>
            <a:r>
              <a:rPr lang="en-GB" sz="2000" dirty="0" smtClean="0"/>
              <a:t>(</a:t>
            </a:r>
            <a:r>
              <a:rPr lang="en-GB" sz="2000" dirty="0"/>
              <a:t>slide </a:t>
            </a:r>
            <a:r>
              <a:rPr lang="en-GB" sz="2000" dirty="0" smtClean="0"/>
              <a:t>1)</a:t>
            </a:r>
            <a:endParaRPr lang="en-GB" sz="2000" dirty="0"/>
          </a:p>
        </p:txBody>
      </p:sp>
      <p:sp>
        <p:nvSpPr>
          <p:cNvPr id="11" name="Content Placeholder 10"/>
          <p:cNvSpPr>
            <a:spLocks noGrp="1"/>
          </p:cNvSpPr>
          <p:nvPr>
            <p:ph idx="1"/>
          </p:nvPr>
        </p:nvSpPr>
        <p:spPr>
          <a:xfrm>
            <a:off x="598538" y="1196752"/>
            <a:ext cx="7775575" cy="4320480"/>
          </a:xfrm>
        </p:spPr>
        <p:txBody>
          <a:bodyPr/>
          <a:lstStyle/>
          <a:p>
            <a:pPr marL="0" indent="0">
              <a:buNone/>
            </a:pPr>
            <a:r>
              <a:rPr lang="en-GB" dirty="0" smtClean="0"/>
              <a:t>See </a:t>
            </a:r>
            <a:r>
              <a:rPr lang="en-GB" dirty="0"/>
              <a:t>Funding rates and formula – paragraph </a:t>
            </a:r>
            <a:r>
              <a:rPr lang="en-GB" dirty="0" smtClean="0"/>
              <a:t>2 </a:t>
            </a:r>
            <a:r>
              <a:rPr lang="en-GB" dirty="0"/>
              <a:t>– </a:t>
            </a:r>
            <a:r>
              <a:rPr lang="en-GB" dirty="0" smtClean="0"/>
              <a:t>the formula</a:t>
            </a:r>
          </a:p>
          <a:p>
            <a:pPr marL="355600" lvl="3" indent="-355600">
              <a:buFontTx/>
              <a:buChar char="•"/>
              <a:defRPr/>
            </a:pPr>
            <a:r>
              <a:rPr lang="en-GB" sz="2000" dirty="0"/>
              <a:t>o</a:t>
            </a:r>
            <a:r>
              <a:rPr lang="en-GB" sz="2000" dirty="0" smtClean="0"/>
              <a:t>nly </a:t>
            </a:r>
            <a:r>
              <a:rPr lang="en-GB" sz="2000" dirty="0"/>
              <a:t>the student </a:t>
            </a:r>
            <a:r>
              <a:rPr lang="en-GB" sz="2000" dirty="0" smtClean="0"/>
              <a:t>numbers, by bands, on the funding allocation schedule is </a:t>
            </a:r>
            <a:r>
              <a:rPr lang="en-GB" sz="2000" dirty="0"/>
              <a:t>calculated on an </a:t>
            </a:r>
            <a:r>
              <a:rPr lang="en-GB" sz="2000" dirty="0" smtClean="0"/>
              <a:t>actual basis</a:t>
            </a:r>
          </a:p>
          <a:p>
            <a:pPr marL="355600" lvl="3" indent="-355600">
              <a:buFontTx/>
              <a:buChar char="•"/>
              <a:defRPr/>
            </a:pPr>
            <a:r>
              <a:rPr lang="en-GB" sz="2000" dirty="0"/>
              <a:t>t</a:t>
            </a:r>
            <a:r>
              <a:rPr lang="en-GB" sz="2000" dirty="0" smtClean="0"/>
              <a:t>he </a:t>
            </a:r>
            <a:r>
              <a:rPr lang="en-GB" sz="2000" dirty="0"/>
              <a:t>retention factor and programme weighting use the same </a:t>
            </a:r>
            <a:r>
              <a:rPr lang="en-GB" sz="2000" dirty="0" smtClean="0"/>
              <a:t>lagged factor </a:t>
            </a:r>
            <a:r>
              <a:rPr lang="en-GB" sz="2000" dirty="0"/>
              <a:t>that was used for the purposes of calculating the allocation and these factors are contained within the </a:t>
            </a:r>
            <a:r>
              <a:rPr lang="en-GB" sz="2000" dirty="0" smtClean="0"/>
              <a:t>FIS report</a:t>
            </a:r>
          </a:p>
          <a:p>
            <a:pPr marL="355600" lvl="3" indent="-355600">
              <a:buFontTx/>
              <a:buChar char="•"/>
              <a:defRPr/>
            </a:pPr>
            <a:r>
              <a:rPr lang="en-GB" sz="2000" dirty="0" smtClean="0"/>
              <a:t>the area </a:t>
            </a:r>
            <a:r>
              <a:rPr lang="en-GB" sz="2000" dirty="0"/>
              <a:t>cost will usually be the lagged allocation uplift (although any institution that physically relocates within uplift areas will be considered on an individual basis – this is not expected to be an issue for most institutions</a:t>
            </a:r>
            <a:r>
              <a:rPr lang="en-GB" sz="2000" dirty="0" smtClean="0"/>
              <a:t>)</a:t>
            </a:r>
            <a:endParaRPr lang="en-GB" sz="2000" dirty="0"/>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6</a:t>
            </a:fld>
            <a:endParaRPr lang="en-GB" sz="1200" dirty="0"/>
          </a:p>
        </p:txBody>
      </p:sp>
    </p:spTree>
    <p:extLst>
      <p:ext uri="{BB962C8B-B14F-4D97-AF65-F5344CB8AC3E}">
        <p14:creationId xmlns:p14="http://schemas.microsoft.com/office/powerpoint/2010/main" val="1527340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344171" cy="791370"/>
          </a:xfrm>
        </p:spPr>
        <p:txBody>
          <a:bodyPr/>
          <a:lstStyle/>
          <a:p>
            <a:r>
              <a:rPr lang="en-GB" dirty="0" smtClean="0">
                <a:latin typeface="Arial" charset="0"/>
              </a:rPr>
              <a:t>How </a:t>
            </a:r>
            <a:r>
              <a:rPr lang="en-GB" dirty="0">
                <a:latin typeface="Arial" charset="0"/>
              </a:rPr>
              <a:t>is </a:t>
            </a:r>
            <a:r>
              <a:rPr lang="en-GB" dirty="0" smtClean="0">
                <a:latin typeface="Arial" charset="0"/>
              </a:rPr>
              <a:t>funding calculated?      </a:t>
            </a:r>
            <a:r>
              <a:rPr lang="en-GB" sz="2000" dirty="0" smtClean="0"/>
              <a:t>(</a:t>
            </a:r>
            <a:r>
              <a:rPr lang="en-GB" sz="2000" dirty="0"/>
              <a:t>slide </a:t>
            </a:r>
            <a:r>
              <a:rPr lang="en-GB" sz="2000" dirty="0" smtClean="0"/>
              <a:t>2)</a:t>
            </a:r>
            <a:endParaRPr lang="en-GB" sz="2000" dirty="0"/>
          </a:p>
        </p:txBody>
      </p:sp>
      <p:sp>
        <p:nvSpPr>
          <p:cNvPr id="11" name="Content Placeholder 10"/>
          <p:cNvSpPr>
            <a:spLocks noGrp="1"/>
          </p:cNvSpPr>
          <p:nvPr>
            <p:ph idx="1"/>
          </p:nvPr>
        </p:nvSpPr>
        <p:spPr>
          <a:xfrm>
            <a:off x="598538" y="1196752"/>
            <a:ext cx="7775575" cy="4320480"/>
          </a:xfrm>
        </p:spPr>
        <p:txBody>
          <a:bodyPr/>
          <a:lstStyle/>
          <a:p>
            <a:pPr marL="0" indent="0">
              <a:buNone/>
            </a:pPr>
            <a:r>
              <a:rPr lang="en-GB" dirty="0" smtClean="0"/>
              <a:t>See </a:t>
            </a:r>
            <a:r>
              <a:rPr lang="en-GB" dirty="0"/>
              <a:t>Funding rates and formula – paragraph </a:t>
            </a:r>
            <a:r>
              <a:rPr lang="en-GB" dirty="0" smtClean="0"/>
              <a:t>2 </a:t>
            </a:r>
            <a:r>
              <a:rPr lang="en-GB" dirty="0"/>
              <a:t>– </a:t>
            </a:r>
            <a:r>
              <a:rPr lang="en-GB" dirty="0" smtClean="0"/>
              <a:t>the formula</a:t>
            </a:r>
          </a:p>
          <a:p>
            <a:pPr marL="355600" lvl="3" indent="-355600">
              <a:buFontTx/>
              <a:buChar char="•"/>
              <a:defRPr/>
            </a:pPr>
            <a:r>
              <a:rPr lang="en-GB" sz="2000" dirty="0"/>
              <a:t>d</a:t>
            </a:r>
            <a:r>
              <a:rPr lang="en-GB" sz="2000" dirty="0" smtClean="0"/>
              <a:t>isadvantage </a:t>
            </a:r>
            <a:r>
              <a:rPr lang="en-GB" sz="2000" dirty="0"/>
              <a:t>funding is calculated using a combination of lagged and actual data – the </a:t>
            </a:r>
            <a:r>
              <a:rPr lang="en-GB" sz="2000" dirty="0" smtClean="0"/>
              <a:t>FIS </a:t>
            </a:r>
            <a:r>
              <a:rPr lang="en-GB" sz="2000" dirty="0"/>
              <a:t>report </a:t>
            </a:r>
            <a:r>
              <a:rPr lang="en-GB" sz="2000" dirty="0" smtClean="0"/>
              <a:t>uses:</a:t>
            </a:r>
          </a:p>
          <a:p>
            <a:pPr marL="992188" lvl="5" indent="-357188">
              <a:buFontTx/>
              <a:buChar char="•"/>
              <a:defRPr/>
            </a:pPr>
            <a:r>
              <a:rPr lang="en-GB" dirty="0" smtClean="0"/>
              <a:t>the </a:t>
            </a:r>
            <a:r>
              <a:rPr lang="en-GB" dirty="0"/>
              <a:t>proportion of disadvantage funding as a proportion of whole </a:t>
            </a:r>
            <a:r>
              <a:rPr lang="en-GB" dirty="0" smtClean="0"/>
              <a:t>allocation</a:t>
            </a:r>
          </a:p>
          <a:p>
            <a:pPr marL="992188" lvl="5" indent="-357188">
              <a:buFontTx/>
              <a:buChar char="•"/>
              <a:defRPr/>
            </a:pPr>
            <a:r>
              <a:rPr lang="en-GB" dirty="0" smtClean="0"/>
              <a:t>then simply </a:t>
            </a:r>
            <a:r>
              <a:rPr lang="en-GB" dirty="0"/>
              <a:t>applies this proportion in the same proportion to the out-turn </a:t>
            </a:r>
            <a:r>
              <a:rPr lang="en-GB" dirty="0" smtClean="0"/>
              <a:t>figures</a:t>
            </a:r>
          </a:p>
          <a:p>
            <a:pPr marL="534988" lvl="4" indent="-357188">
              <a:buFontTx/>
              <a:buChar char="•"/>
              <a:defRPr/>
            </a:pPr>
            <a:r>
              <a:rPr lang="en-GB" sz="2000" dirty="0" smtClean="0"/>
              <a:t>for </a:t>
            </a:r>
            <a:r>
              <a:rPr lang="en-GB" sz="2000" dirty="0"/>
              <a:t>example, if an institution delivers 110% of their student number funding they will deliver 110% of their disadvantage </a:t>
            </a:r>
            <a:r>
              <a:rPr lang="en-GB" sz="2000" dirty="0" smtClean="0"/>
              <a:t>funding</a:t>
            </a:r>
          </a:p>
          <a:p>
            <a:pPr marL="534988" lvl="4" indent="-357188">
              <a:buFontTx/>
              <a:buChar char="•"/>
              <a:defRPr/>
            </a:pPr>
            <a:endParaRPr lang="en-GB" sz="2000" dirty="0"/>
          </a:p>
        </p:txBody>
      </p:sp>
      <p:sp>
        <p:nvSpPr>
          <p:cNvPr id="4"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7</a:t>
            </a:fld>
            <a:endParaRPr lang="en-GB" sz="1200" dirty="0"/>
          </a:p>
        </p:txBody>
      </p:sp>
    </p:spTree>
    <p:extLst>
      <p:ext uri="{BB962C8B-B14F-4D97-AF65-F5344CB8AC3E}">
        <p14:creationId xmlns:p14="http://schemas.microsoft.com/office/powerpoint/2010/main" val="3083113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8"/>
          <p:cNvSpPr>
            <a:spLocks noGrp="1" noChangeArrowheads="1"/>
          </p:cNvSpPr>
          <p:nvPr>
            <p:ph type="title" idx="4294967295"/>
          </p:nvPr>
        </p:nvSpPr>
        <p:spPr>
          <a:xfrm>
            <a:off x="827584" y="182563"/>
            <a:ext cx="6478587" cy="444500"/>
          </a:xfrm>
        </p:spPr>
        <p:txBody>
          <a:bodyPr/>
          <a:lstStyle/>
          <a:p>
            <a:pPr eaLnBrk="1" hangingPunct="1">
              <a:defRPr/>
            </a:pPr>
            <a:r>
              <a:rPr lang="en-GB" kern="1200" dirty="0">
                <a:solidFill>
                  <a:srgbClr val="104F75"/>
                </a:solidFill>
                <a:ea typeface="+mn-ea"/>
                <a:cs typeface="+mn-cs"/>
              </a:rPr>
              <a:t>ILR </a:t>
            </a:r>
            <a:r>
              <a:rPr lang="en-GB" kern="1200" dirty="0" smtClean="0">
                <a:solidFill>
                  <a:srgbClr val="104F75"/>
                </a:solidFill>
                <a:ea typeface="+mn-ea"/>
                <a:cs typeface="+mn-cs"/>
              </a:rPr>
              <a:t>16-19 funding claim</a:t>
            </a:r>
            <a:endParaRPr lang="en-GB" kern="1200" dirty="0">
              <a:solidFill>
                <a:srgbClr val="104F75"/>
              </a:solidFill>
              <a:ea typeface="+mn-ea"/>
              <a:cs typeface="+mn-cs"/>
            </a:endParaRPr>
          </a:p>
        </p:txBody>
      </p:sp>
      <p:sp>
        <p:nvSpPr>
          <p:cNvPr id="10243" name="Rectangle 9"/>
          <p:cNvSpPr>
            <a:spLocks noChangeArrowheads="1"/>
          </p:cNvSpPr>
          <p:nvPr/>
        </p:nvSpPr>
        <p:spPr bwMode="auto">
          <a:xfrm>
            <a:off x="323850" y="1484313"/>
            <a:ext cx="84963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901700" indent="-901700">
              <a:spcBef>
                <a:spcPct val="20000"/>
              </a:spcBef>
            </a:pPr>
            <a:r>
              <a:rPr lang="en-GB" sz="1600" dirty="0">
                <a:solidFill>
                  <a:srgbClr val="000000"/>
                </a:solidFill>
              </a:rPr>
              <a:t>	</a:t>
            </a:r>
            <a:endParaRPr lang="en-GB" sz="1400" b="1" dirty="0">
              <a:solidFill>
                <a:srgbClr val="000000"/>
              </a:solidFill>
            </a:endParaRPr>
          </a:p>
        </p:txBody>
      </p:sp>
      <p:graphicFrame>
        <p:nvGraphicFramePr>
          <p:cNvPr id="259817" name="Group 745"/>
          <p:cNvGraphicFramePr>
            <a:graphicFrameLocks noGrp="1"/>
          </p:cNvGraphicFramePr>
          <p:nvPr>
            <p:extLst>
              <p:ext uri="{D42A27DB-BD31-4B8C-83A1-F6EECF244321}">
                <p14:modId xmlns:p14="http://schemas.microsoft.com/office/powerpoint/2010/main" val="1150696084"/>
              </p:ext>
            </p:extLst>
          </p:nvPr>
        </p:nvGraphicFramePr>
        <p:xfrm>
          <a:off x="2193216" y="659185"/>
          <a:ext cx="6477000" cy="6151192"/>
        </p:xfrm>
        <a:graphic>
          <a:graphicData uri="http://schemas.openxmlformats.org/drawingml/2006/table">
            <a:tbl>
              <a:tblPr/>
              <a:tblGrid>
                <a:gridCol w="762000">
                  <a:extLst>
                    <a:ext uri="{9D8B030D-6E8A-4147-A177-3AD203B41FA5}">
                      <a16:colId xmlns:a16="http://schemas.microsoft.com/office/drawing/2014/main" val="20000"/>
                    </a:ext>
                  </a:extLst>
                </a:gridCol>
                <a:gridCol w="2387600">
                  <a:extLst>
                    <a:ext uri="{9D8B030D-6E8A-4147-A177-3AD203B41FA5}">
                      <a16:colId xmlns:a16="http://schemas.microsoft.com/office/drawing/2014/main" val="20001"/>
                    </a:ext>
                  </a:extLst>
                </a:gridCol>
                <a:gridCol w="1739900">
                  <a:extLst>
                    <a:ext uri="{9D8B030D-6E8A-4147-A177-3AD203B41FA5}">
                      <a16:colId xmlns:a16="http://schemas.microsoft.com/office/drawing/2014/main" val="20002"/>
                    </a:ext>
                  </a:extLst>
                </a:gridCol>
                <a:gridCol w="1587500">
                  <a:extLst>
                    <a:ext uri="{9D8B030D-6E8A-4147-A177-3AD203B41FA5}">
                      <a16:colId xmlns:a16="http://schemas.microsoft.com/office/drawing/2014/main" val="20003"/>
                    </a:ext>
                  </a:extLst>
                </a:gridCol>
              </a:tblGrid>
              <a:tr h="39044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Arial" charset="0"/>
                          <a:ea typeface="Geneva" pitchFamily="-96" charset="-128"/>
                          <a:cs typeface="Arial" charset="0"/>
                        </a:rPr>
                        <a:t>16 -19 Funding Claim Report </a:t>
                      </a:r>
                      <a:r>
                        <a:rPr kumimoji="0" lang="en-GB" sz="1400" b="1" i="0" u="none" strike="noStrike" cap="none" normalizeH="0" baseline="0" dirty="0" smtClean="0">
                          <a:ln>
                            <a:noFill/>
                          </a:ln>
                          <a:solidFill>
                            <a:schemeClr val="tx1"/>
                          </a:solidFill>
                          <a:effectLst/>
                          <a:latin typeface="Arial" charset="0"/>
                          <a:ea typeface="Geneva" pitchFamily="-96" charset="-128"/>
                          <a:cs typeface="Arial" charset="0"/>
                        </a:rPr>
                        <a:t>2018/19 </a:t>
                      </a:r>
                      <a:r>
                        <a:rPr kumimoji="0" lang="en-GB" sz="1400" b="1" i="0" u="none" strike="noStrike" cap="none" normalizeH="0" baseline="0" dirty="0" smtClean="0">
                          <a:ln>
                            <a:noFill/>
                          </a:ln>
                          <a:solidFill>
                            <a:schemeClr val="tx1"/>
                          </a:solidFill>
                          <a:effectLst/>
                          <a:latin typeface="Arial" charset="0"/>
                          <a:ea typeface="Geneva" pitchFamily="-96" charset="-128"/>
                          <a:cs typeface="Arial" charset="0"/>
                        </a:rPr>
                        <a:t>– Summary version</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7458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charset="0"/>
                          <a:ea typeface="Geneva" pitchFamily="-96" charset="-128"/>
                          <a:cs typeface="Arial" charset="0"/>
                        </a:rPr>
                        <a:t>Funding Lines</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charset="0"/>
                          <a:ea typeface="Geneva" pitchFamily="-96" charset="-128"/>
                          <a:cs typeface="Arial" charset="0"/>
                        </a:rPr>
                        <a:t>Category</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charset="0"/>
                          <a:ea typeface="Geneva" pitchFamily="-96" charset="-128"/>
                          <a:cs typeface="Arial" charset="0"/>
                        </a:rPr>
                        <a:t>Category</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54862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a:noFill/>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charset="0"/>
                          <a:ea typeface="Geneva" pitchFamily="-96" charset="-128"/>
                          <a:cs typeface="Arial" charset="0"/>
                        </a:rPr>
                        <a:t>Each funding line has all 4 categories</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a:noFill/>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charset="0"/>
                          <a:ea typeface="Geneva" pitchFamily="-96" charset="-128"/>
                          <a:cs typeface="Arial" charset="0"/>
                        </a:rPr>
                        <a:t>Each category below is applied to each Funding Line Type</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58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99"/>
                    </a:solidFill>
                  </a:tcPr>
                </a:tc>
                <a:extLst>
                  <a:ext uri="{0D108BD9-81ED-4DB2-BD59-A6C34878D82A}">
                    <a16:rowId xmlns:a16="http://schemas.microsoft.com/office/drawing/2014/main" val="10003"/>
                  </a:ext>
                </a:extLst>
              </a:tr>
              <a:tr h="34549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A</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charset="0"/>
                          <a:ea typeface="Geneva" pitchFamily="-96" charset="-128"/>
                          <a:cs typeface="Arial" charset="0"/>
                        </a:rPr>
                        <a:t>14-16 Direct funded students</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en-GB" sz="1000" b="1" i="0" u="none" strike="noStrike" cap="none" normalizeH="0" baseline="0" dirty="0" smtClean="0">
                        <a:ln>
                          <a:noFill/>
                        </a:ln>
                        <a:solidFill>
                          <a:schemeClr val="tx1"/>
                        </a:solidFill>
                        <a:effectLst/>
                        <a:latin typeface="Arial" charset="0"/>
                        <a:ea typeface="Geneva" pitchFamily="-96" charset="-128"/>
                        <a:cs typeface="Arial" charset="0"/>
                      </a:endParaRPr>
                    </a:p>
                    <a:p>
                      <a:pPr marL="0" marR="0" lvl="0" indent="0" algn="r" defTabSz="914400" rtl="0" eaLnBrk="0" fontAlgn="t"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charset="0"/>
                          <a:ea typeface="Geneva" pitchFamily="-96" charset="-128"/>
                          <a:cs typeface="Arial" charset="0"/>
                        </a:rPr>
                        <a:t>Funding value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43200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extLst>
                  <a:ext uri="{0D108BD9-81ED-4DB2-BD59-A6C34878D82A}">
                    <a16:rowId xmlns:a16="http://schemas.microsoft.com/office/drawing/2014/main" val="10005"/>
                  </a:ext>
                </a:extLst>
              </a:tr>
              <a:tr h="2743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B</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000" b="1" i="0" u="none" strike="noStrike" kern="1200" cap="none" normalizeH="0" baseline="0" dirty="0" smtClean="0">
                          <a:ln>
                            <a:noFill/>
                          </a:ln>
                          <a:solidFill>
                            <a:schemeClr val="tx1"/>
                          </a:solidFill>
                          <a:effectLst/>
                          <a:latin typeface="Arial" charset="0"/>
                          <a:ea typeface="Geneva" pitchFamily="-96" charset="-128"/>
                          <a:cs typeface="Arial" charset="0"/>
                        </a:rPr>
                        <a:t>16-19 Students (including those with an EHC plan)</a:t>
                      </a: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defRPr/>
                      </a:pPr>
                      <a:r>
                        <a:rPr kumimoji="0" lang="en-GB" sz="1000" b="1" i="0" u="none" strike="noStrike" kern="1200" cap="none" normalizeH="0" baseline="0" dirty="0" smtClean="0">
                          <a:ln>
                            <a:noFill/>
                          </a:ln>
                          <a:solidFill>
                            <a:schemeClr val="tx1"/>
                          </a:solidFill>
                          <a:effectLst/>
                          <a:latin typeface="Arial" charset="0"/>
                          <a:ea typeface="Geneva" pitchFamily="-96" charset="-128"/>
                          <a:cs typeface="Arial" charset="0"/>
                        </a:rPr>
                        <a:t>Funding value (£)</a:t>
                      </a:r>
                    </a:p>
                    <a:p>
                      <a:pPr marL="0" marR="0" lvl="0" indent="0" algn="r" defTabSz="914400" rtl="0" eaLnBrk="0" fontAlgn="t" latinLnBrk="0" hangingPunct="0">
                        <a:lnSpc>
                          <a:spcPct val="100000"/>
                        </a:lnSpc>
                        <a:spcBef>
                          <a:spcPct val="0"/>
                        </a:spcBef>
                        <a:spcAft>
                          <a:spcPct val="0"/>
                        </a:spcAft>
                        <a:buClrTx/>
                        <a:buSzTx/>
                        <a:buFontTx/>
                        <a:buNone/>
                        <a:tabLst/>
                      </a:pPr>
                      <a:endParaRPr kumimoji="0" lang="en-GB" sz="1000" b="1" i="0" u="none" strike="noStrike" kern="1200" cap="none" normalizeH="0" baseline="0" dirty="0" smtClean="0">
                        <a:ln>
                          <a:noFill/>
                        </a:ln>
                        <a:solidFill>
                          <a:schemeClr val="tx1"/>
                        </a:solidFill>
                        <a:effectLst/>
                        <a:latin typeface="Arial" charset="0"/>
                        <a:ea typeface="Geneva" pitchFamily="-96" charset="-128"/>
                        <a:cs typeface="Arial" charset="0"/>
                      </a:endParaRPr>
                    </a:p>
                  </a:txBody>
                  <a:tcPr marT="45711" marB="45711"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27458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extLst>
                  <a:ext uri="{0D108BD9-81ED-4DB2-BD59-A6C34878D82A}">
                    <a16:rowId xmlns:a16="http://schemas.microsoft.com/office/drawing/2014/main" val="10007"/>
                  </a:ext>
                </a:extLst>
              </a:tr>
              <a:tr h="2743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C</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000" b="1" i="0" u="none" strike="noStrike" kern="1200" cap="none" normalizeH="0" baseline="0" dirty="0" smtClean="0">
                          <a:ln>
                            <a:noFill/>
                          </a:ln>
                          <a:solidFill>
                            <a:schemeClr val="tx1"/>
                          </a:solidFill>
                          <a:effectLst/>
                          <a:latin typeface="Arial" charset="0"/>
                          <a:ea typeface="Geneva" pitchFamily="-96" charset="-128"/>
                          <a:cs typeface="Arial" charset="0"/>
                        </a:rPr>
                        <a:t>19-24 with an EHC plan)</a:t>
                      </a: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defRPr/>
                      </a:pPr>
                      <a:r>
                        <a:rPr kumimoji="0" lang="en-GB" sz="1000" b="1" i="0" u="none" strike="noStrike" kern="1200" cap="none" normalizeH="0" baseline="0" dirty="0" smtClean="0">
                          <a:ln>
                            <a:noFill/>
                          </a:ln>
                          <a:solidFill>
                            <a:schemeClr val="tx1"/>
                          </a:solidFill>
                          <a:effectLst/>
                          <a:latin typeface="Arial" charset="0"/>
                          <a:ea typeface="Geneva" pitchFamily="-96" charset="-128"/>
                          <a:cs typeface="Arial" charset="0"/>
                        </a:rPr>
                        <a:t>Funding value (£)</a:t>
                      </a:r>
                    </a:p>
                    <a:p>
                      <a:pPr marL="0" marR="0" lvl="0" indent="0" algn="r" defTabSz="914400" rtl="0" eaLnBrk="0" fontAlgn="t" latinLnBrk="0" hangingPunct="0">
                        <a:lnSpc>
                          <a:spcPct val="100000"/>
                        </a:lnSpc>
                        <a:spcBef>
                          <a:spcPct val="0"/>
                        </a:spcBef>
                        <a:spcAft>
                          <a:spcPct val="0"/>
                        </a:spcAft>
                        <a:buClrTx/>
                        <a:buSzTx/>
                        <a:buFontTx/>
                        <a:buNone/>
                        <a:tabLst/>
                      </a:pPr>
                      <a:endParaRPr kumimoji="0" lang="en-GB" sz="1000" b="1" i="0" u="none" strike="noStrike" kern="1200" cap="none" normalizeH="0" baseline="0" dirty="0" smtClean="0">
                        <a:ln>
                          <a:noFill/>
                        </a:ln>
                        <a:solidFill>
                          <a:schemeClr val="tx1"/>
                        </a:solidFill>
                        <a:effectLst/>
                        <a:latin typeface="Arial" charset="0"/>
                        <a:ea typeface="Geneva" pitchFamily="-96" charset="-128"/>
                        <a:cs typeface="Arial" charset="0"/>
                      </a:endParaRPr>
                    </a:p>
                  </a:txBody>
                  <a:tcPr marT="45711" marB="45711"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8"/>
                  </a:ext>
                </a:extLst>
              </a:tr>
              <a:tr h="27458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99"/>
                    </a:solidFill>
                  </a:tcPr>
                </a:tc>
                <a:extLst>
                  <a:ext uri="{0D108BD9-81ED-4DB2-BD59-A6C34878D82A}">
                    <a16:rowId xmlns:a16="http://schemas.microsoft.com/office/drawing/2014/main" val="10009"/>
                  </a:ext>
                </a:extLst>
              </a:tr>
              <a:tr h="39622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D</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charset="0"/>
                          <a:ea typeface="Geneva" pitchFamily="-96" charset="-128"/>
                          <a:cs typeface="Arial" charset="0"/>
                        </a:rPr>
                        <a:t>19+ Continuing Students (excludes students with an EHC plan)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defRPr/>
                      </a:pPr>
                      <a:r>
                        <a:rPr kumimoji="0" lang="en-GB" sz="1000" b="1" i="0" u="none" strike="noStrike" kern="1200" cap="none" spc="0" normalizeH="0" baseline="0" noProof="0" dirty="0" smtClean="0">
                          <a:ln>
                            <a:noFill/>
                          </a:ln>
                          <a:solidFill>
                            <a:srgbClr val="000000"/>
                          </a:solidFill>
                          <a:effectLst/>
                          <a:uLnTx/>
                          <a:uFillTx/>
                          <a:latin typeface="Arial" charset="0"/>
                          <a:ea typeface="Geneva" pitchFamily="-96" charset="-128"/>
                          <a:cs typeface="Arial" charset="0"/>
                        </a:rPr>
                        <a:t>Funding value (£)</a:t>
                      </a:r>
                    </a:p>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0"/>
                  </a:ext>
                </a:extLst>
              </a:tr>
              <a:tr h="27458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t"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1"/>
                  </a:ext>
                </a:extLst>
              </a:tr>
              <a:tr h="201213">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GB" sz="8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8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8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12"/>
                  </a:ext>
                </a:extLst>
              </a:tr>
              <a:tr h="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13"/>
                  </a:ext>
                </a:extLst>
              </a:tr>
              <a:tr h="27430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Arial" charset="0"/>
                          <a:ea typeface="Geneva" pitchFamily="-96" charset="-128"/>
                          <a:cs typeface="Arial" charset="0"/>
                        </a:rPr>
                        <a:t> </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w="25400" cap="flat" cmpd="sng" algn="ctr">
                      <a:solidFill>
                        <a:srgbClr val="000000"/>
                      </a:solidFill>
                      <a:prstDash val="solid"/>
                      <a:round/>
                      <a:headEnd type="none" w="med" len="med"/>
                      <a:tailEnd type="none" w="med" len="med"/>
                    </a:lnL>
                    <a:lnR>
                      <a:noFill/>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1000" b="1" i="0" u="none" strike="noStrike" cap="none" normalizeH="0" baseline="0" dirty="0" smtClean="0">
                          <a:ln>
                            <a:noFill/>
                          </a:ln>
                          <a:solidFill>
                            <a:schemeClr val="tx1"/>
                          </a:solidFill>
                          <a:effectLst/>
                          <a:latin typeface="Arial" charset="0"/>
                          <a:ea typeface="Geneva" pitchFamily="-96" charset="-128"/>
                          <a:cs typeface="Arial" charset="0"/>
                        </a:rPr>
                        <a:t>Total funding (programme funding only) (A +B + C + D)</a:t>
                      </a:r>
                      <a:endParaRPr kumimoji="0" lang="en-GB" sz="2400" b="0" i="0" u="none" strike="noStrike" cap="none" normalizeH="0" baseline="0" dirty="0" smtClean="0">
                        <a:ln>
                          <a:noFill/>
                        </a:ln>
                        <a:solidFill>
                          <a:schemeClr val="tx1"/>
                        </a:solidFill>
                        <a:effectLst/>
                        <a:latin typeface="Arial" charset="0"/>
                        <a:ea typeface="Geneva" pitchFamily="-96" charset="-128"/>
                      </a:endParaRPr>
                    </a:p>
                  </a:txBody>
                  <a:tcPr marT="45711" marB="45711" anchor="b" horzOverflow="overflow">
                    <a:lnL>
                      <a:noFill/>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14"/>
                  </a:ext>
                </a:extLst>
              </a:tr>
            </a:tbl>
          </a:graphicData>
        </a:graphic>
      </p:graphicFrame>
      <p:sp>
        <p:nvSpPr>
          <p:cNvPr id="10311" name="Text Box 746"/>
          <p:cNvSpPr txBox="1">
            <a:spLocks noChangeArrowheads="1"/>
          </p:cNvSpPr>
          <p:nvPr/>
        </p:nvSpPr>
        <p:spPr bwMode="auto">
          <a:xfrm>
            <a:off x="8316913" y="404813"/>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E9474A64-B1C3-4D95-913E-5368EC8762EC}" type="slidenum">
              <a:rPr lang="en-GB" sz="1200"/>
              <a:pPr eaLnBrk="1" hangingPunct="1">
                <a:spcBef>
                  <a:spcPct val="50000"/>
                </a:spcBef>
              </a:pPr>
              <a:t>8</a:t>
            </a:fld>
            <a:endParaRPr lang="en-GB" sz="1200" dirty="0"/>
          </a:p>
        </p:txBody>
      </p:sp>
    </p:spTree>
    <p:extLst>
      <p:ext uri="{BB962C8B-B14F-4D97-AF65-F5344CB8AC3E}">
        <p14:creationId xmlns:p14="http://schemas.microsoft.com/office/powerpoint/2010/main" val="3656314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8"/>
          <p:cNvSpPr>
            <a:spLocks noGrp="1" noChangeArrowheads="1"/>
          </p:cNvSpPr>
          <p:nvPr>
            <p:ph type="title" idx="4294967295"/>
          </p:nvPr>
        </p:nvSpPr>
        <p:spPr>
          <a:xfrm>
            <a:off x="611187" y="346075"/>
            <a:ext cx="7705725" cy="719138"/>
          </a:xfrm>
        </p:spPr>
        <p:txBody>
          <a:bodyPr/>
          <a:lstStyle/>
          <a:p>
            <a:pPr eaLnBrk="1" hangingPunct="1">
              <a:defRPr/>
            </a:pPr>
            <a:r>
              <a:rPr lang="en-GB" kern="1200" dirty="0">
                <a:solidFill>
                  <a:srgbClr val="104F75"/>
                </a:solidFill>
                <a:ea typeface="+mn-ea"/>
                <a:cs typeface="+mn-cs"/>
              </a:rPr>
              <a:t>Annex </a:t>
            </a:r>
            <a:r>
              <a:rPr lang="en-GB" kern="1200" dirty="0" smtClean="0">
                <a:solidFill>
                  <a:srgbClr val="104F75"/>
                </a:solidFill>
                <a:ea typeface="+mn-ea"/>
                <a:cs typeface="+mn-cs"/>
              </a:rPr>
              <a:t>D: additional </a:t>
            </a:r>
            <a:r>
              <a:rPr lang="en-GB" kern="1200" dirty="0">
                <a:solidFill>
                  <a:srgbClr val="104F75"/>
                </a:solidFill>
                <a:ea typeface="+mn-ea"/>
                <a:cs typeface="+mn-cs"/>
              </a:rPr>
              <a:t>Information</a:t>
            </a:r>
            <a:r>
              <a:rPr lang="en-GB" dirty="0" smtClean="0"/>
              <a:t/>
            </a:r>
            <a:br>
              <a:rPr lang="en-GB" dirty="0" smtClean="0"/>
            </a:br>
            <a:r>
              <a:rPr lang="en-GB" sz="2000" kern="1200" dirty="0" smtClean="0">
                <a:solidFill>
                  <a:srgbClr val="104F75"/>
                </a:solidFill>
                <a:ea typeface="+mn-ea"/>
                <a:cs typeface="+mn-cs"/>
              </a:rPr>
              <a:t>Table D	1 (page 25) in ILR funding returns - summary</a:t>
            </a:r>
            <a:endParaRPr lang="en-GB" sz="2000" kern="1200" dirty="0">
              <a:solidFill>
                <a:srgbClr val="104F75"/>
              </a:solidFill>
              <a:ea typeface="+mn-ea"/>
              <a:cs typeface="+mn-cs"/>
            </a:endParaRPr>
          </a:p>
        </p:txBody>
      </p:sp>
      <p:graphicFrame>
        <p:nvGraphicFramePr>
          <p:cNvPr id="269387" name="Group 75"/>
          <p:cNvGraphicFramePr>
            <a:graphicFrameLocks noGrp="1"/>
          </p:cNvGraphicFramePr>
          <p:nvPr>
            <p:extLst>
              <p:ext uri="{D42A27DB-BD31-4B8C-83A1-F6EECF244321}">
                <p14:modId xmlns:p14="http://schemas.microsoft.com/office/powerpoint/2010/main" val="722642587"/>
              </p:ext>
            </p:extLst>
          </p:nvPr>
        </p:nvGraphicFramePr>
        <p:xfrm>
          <a:off x="1619250" y="1268413"/>
          <a:ext cx="6697663" cy="5158880"/>
        </p:xfrm>
        <a:graphic>
          <a:graphicData uri="http://schemas.openxmlformats.org/drawingml/2006/table">
            <a:tbl>
              <a:tblPr/>
              <a:tblGrid>
                <a:gridCol w="758825">
                  <a:extLst>
                    <a:ext uri="{9D8B030D-6E8A-4147-A177-3AD203B41FA5}">
                      <a16:colId xmlns:a16="http://schemas.microsoft.com/office/drawing/2014/main" val="20000"/>
                    </a:ext>
                  </a:extLst>
                </a:gridCol>
                <a:gridCol w="1979613">
                  <a:extLst>
                    <a:ext uri="{9D8B030D-6E8A-4147-A177-3AD203B41FA5}">
                      <a16:colId xmlns:a16="http://schemas.microsoft.com/office/drawing/2014/main" val="20001"/>
                    </a:ext>
                  </a:extLst>
                </a:gridCol>
                <a:gridCol w="1979612">
                  <a:extLst>
                    <a:ext uri="{9D8B030D-6E8A-4147-A177-3AD203B41FA5}">
                      <a16:colId xmlns:a16="http://schemas.microsoft.com/office/drawing/2014/main" val="20002"/>
                    </a:ext>
                  </a:extLst>
                </a:gridCol>
                <a:gridCol w="1979613">
                  <a:extLst>
                    <a:ext uri="{9D8B030D-6E8A-4147-A177-3AD203B41FA5}">
                      <a16:colId xmlns:a16="http://schemas.microsoft.com/office/drawing/2014/main" val="20003"/>
                    </a:ext>
                  </a:extLst>
                </a:gridCol>
              </a:tblGrid>
              <a:tr h="76351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charset="0"/>
                        <a:ea typeface="Geneva" pitchFamily="-96" charset="-128"/>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charset="0"/>
                          <a:ea typeface="Geneva" pitchFamily="-96" charset="-128"/>
                          <a:cs typeface="Arial" charset="0"/>
                        </a:rPr>
                        <a:t>Source of funding</a:t>
                      </a:r>
                      <a:endParaRPr kumimoji="0" lang="en-GB" sz="2000" b="0" i="0" u="none" strike="noStrike" cap="none" normalizeH="0" baseline="0" dirty="0" smtClean="0">
                        <a:ln>
                          <a:noFill/>
                        </a:ln>
                        <a:solidFill>
                          <a:schemeClr val="tx1"/>
                        </a:solidFill>
                        <a:effectLst/>
                        <a:latin typeface="Arial" charset="0"/>
                        <a:ea typeface="Geneva" pitchFamily="-96" charset="-128"/>
                        <a:cs typeface="Arial"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Arial" charset="0"/>
                          <a:ea typeface="Geneva" pitchFamily="-96" charset="-128"/>
                          <a:cs typeface="Arial" charset="0"/>
                        </a:rPr>
                        <a:t>Funding model</a:t>
                      </a:r>
                      <a:endParaRPr kumimoji="0" lang="en-GB" sz="2000" b="0" i="0" u="none" strike="noStrike" cap="none" normalizeH="0" baseline="0" dirty="0" smtClean="0">
                        <a:ln>
                          <a:noFill/>
                        </a:ln>
                        <a:solidFill>
                          <a:schemeClr val="tx1"/>
                        </a:solidFill>
                        <a:effectLst/>
                        <a:latin typeface="Arial" charset="0"/>
                        <a:ea typeface="Geneva" pitchFamily="-96" charset="-128"/>
                        <a:cs typeface="Arial" charset="0"/>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lang="en-GB" sz="1800" b="1" kern="1200" dirty="0" smtClean="0">
                          <a:solidFill>
                            <a:schemeClr val="tx1"/>
                          </a:solidFill>
                          <a:effectLst/>
                          <a:latin typeface="+mn-lt"/>
                          <a:ea typeface="+mn-ea"/>
                          <a:cs typeface="+mn-cs"/>
                        </a:rPr>
                        <a:t>ILR field “learner funding and monitoring”</a:t>
                      </a:r>
                      <a:endParaRPr kumimoji="0" lang="en-GB" sz="2000" b="0" i="0" u="none" strike="noStrike" cap="none" normalizeH="0" baseline="0" dirty="0" smtClean="0">
                        <a:ln>
                          <a:noFill/>
                        </a:ln>
                        <a:solidFill>
                          <a:schemeClr val="tx1"/>
                        </a:solidFill>
                        <a:effectLst/>
                        <a:latin typeface="Arial" charset="0"/>
                        <a:ea typeface="Geneva" pitchFamily="-96" charset="-128"/>
                        <a:cs typeface="Arial" charset="0"/>
                      </a:endParaRPr>
                    </a:p>
                  </a:txBody>
                  <a:tcPr marT="45716" marB="45716"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61113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charset="0"/>
                        <a:ea typeface="Geneva" pitchFamily="-96" charset="-128"/>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charset="0"/>
                        <a:ea typeface="Geneva" pitchFamily="-96" charset="-128"/>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charset="0"/>
                        <a:ea typeface="Geneva" pitchFamily="-96" charset="-128"/>
                      </a:endParaRP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Arial" charset="0"/>
                        <a:ea typeface="Geneva" pitchFamily="-96" charset="-128"/>
                      </a:endParaRPr>
                    </a:p>
                  </a:txBody>
                  <a:tcPr marT="45716" marB="45716"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460331">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A</a:t>
                      </a: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107</a:t>
                      </a: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25</a:t>
                      </a: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n/a</a:t>
                      </a:r>
                    </a:p>
                  </a:txBody>
                  <a:tcPr marT="45716" marB="45716"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58744">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B</a:t>
                      </a: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107</a:t>
                      </a: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25</a:t>
                      </a: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charset="0"/>
                          <a:ea typeface="Geneva" pitchFamily="-96" charset="-128"/>
                          <a:cs typeface="Arial" charset="0"/>
                        </a:rPr>
                        <a:t>HNS Code = 1 or &lt;&gt; 1</a:t>
                      </a:r>
                    </a:p>
                  </a:txBody>
                  <a:tcPr marT="45716" marB="45716"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460331">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C</a:t>
                      </a: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107</a:t>
                      </a: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25</a:t>
                      </a: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1600" b="1" i="0" u="none" strike="noStrike" kern="1200" cap="none" normalizeH="0" baseline="0" dirty="0" smtClean="0">
                          <a:ln>
                            <a:noFill/>
                          </a:ln>
                          <a:solidFill>
                            <a:schemeClr val="tx1"/>
                          </a:solidFill>
                          <a:effectLst/>
                          <a:latin typeface="Arial" charset="0"/>
                          <a:ea typeface="Geneva" pitchFamily="-96" charset="-128"/>
                          <a:cs typeface="Arial" charset="0"/>
                        </a:rPr>
                        <a:t>Type = EHC</a:t>
                      </a:r>
                    </a:p>
                    <a:p>
                      <a:pPr marL="0" marR="0" lvl="0" indent="0" algn="ctr" defTabSz="914400" rtl="0" eaLnBrk="0" fontAlgn="b" latinLnBrk="0" hangingPunct="0">
                        <a:lnSpc>
                          <a:spcPct val="100000"/>
                        </a:lnSpc>
                        <a:spcBef>
                          <a:spcPct val="0"/>
                        </a:spcBef>
                        <a:spcAft>
                          <a:spcPct val="0"/>
                        </a:spcAft>
                        <a:buClrTx/>
                        <a:buSzTx/>
                        <a:buFontTx/>
                        <a:buNone/>
                        <a:tabLst/>
                      </a:pPr>
                      <a:r>
                        <a:rPr kumimoji="0" lang="en-GB" sz="1600" b="1" i="0" u="none" strike="noStrike" kern="1200" cap="none" normalizeH="0" baseline="0" dirty="0" smtClean="0">
                          <a:ln>
                            <a:noFill/>
                          </a:ln>
                          <a:solidFill>
                            <a:schemeClr val="tx1"/>
                          </a:solidFill>
                          <a:effectLst/>
                          <a:latin typeface="Arial" charset="0"/>
                          <a:ea typeface="Geneva" pitchFamily="-96" charset="-128"/>
                          <a:cs typeface="Arial" charset="0"/>
                        </a:rPr>
                        <a:t>Code = 1</a:t>
                      </a:r>
                    </a:p>
                  </a:txBody>
                  <a:tcPr marT="45716" marB="45716"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460331">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D</a:t>
                      </a: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107</a:t>
                      </a: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25</a:t>
                      </a:r>
                    </a:p>
                  </a:txBody>
                  <a:tcPr marT="45716" marB="45716" anchor="b" horzOverflow="overflow">
                    <a:lnL>
                      <a:noFill/>
                    </a:lnL>
                    <a:lnR>
                      <a:noFill/>
                    </a:lnR>
                    <a:lnT>
                      <a:noFill/>
                    </a:lnT>
                    <a:lnB>
                      <a:noFill/>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charset="0"/>
                        <a:ea typeface="Geneva" pitchFamily="-96" charset="-128"/>
                        <a:cs typeface="Arial" charset="0"/>
                      </a:endParaRPr>
                    </a:p>
                  </a:txBody>
                  <a:tcPr marT="45716" marB="45716" anchor="b"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1554471">
                <a:tc gridSpan="4">
                  <a:txBody>
                    <a:bodyPr/>
                    <a:lstStyle/>
                    <a:p>
                      <a:pPr marL="0" marR="0" lvl="0" indent="0" algn="ctr" defTabSz="914400" rtl="0" eaLnBrk="0" fontAlgn="b"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charset="0"/>
                        <a:ea typeface="Geneva" pitchFamily="-96" charset="-128"/>
                        <a:cs typeface="Arial" charset="0"/>
                      </a:endParaRPr>
                    </a:p>
                    <a:p>
                      <a:pPr marL="0" marR="0" lvl="0" indent="0" algn="ctr" defTabSz="914400" rtl="0" eaLnBrk="0" fontAlgn="b"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Arial" charset="0"/>
                          <a:ea typeface="Geneva" pitchFamily="-96" charset="-128"/>
                          <a:cs typeface="Arial" charset="0"/>
                        </a:rPr>
                        <a:t>Total (programme funding only) = A + B +C +D</a:t>
                      </a:r>
                    </a:p>
                    <a:p>
                      <a:pPr marL="0" marR="0" lvl="0" indent="0" algn="ctr" defTabSz="914400" rtl="0" eaLnBrk="0" fontAlgn="b"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charset="0"/>
                        <a:ea typeface="Geneva" pitchFamily="-96" charset="-128"/>
                        <a:cs typeface="Arial" charset="0"/>
                      </a:endParaRPr>
                    </a:p>
                    <a:p>
                      <a:pPr marL="0" marR="0" lvl="0" indent="0" algn="ctr" defTabSz="914400" rtl="0" eaLnBrk="0" fontAlgn="b"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ea typeface="Geneva" pitchFamily="-96" charset="-128"/>
                          <a:cs typeface="Arial" charset="0"/>
                        </a:rPr>
                        <a:t>(For C students must also be </a:t>
                      </a:r>
                    </a:p>
                    <a:p>
                      <a:pPr marL="0" marR="0" lvl="0" indent="0" algn="ctr" defTabSz="914400" rtl="0" eaLnBrk="0" fontAlgn="b"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Arial" charset="0"/>
                          <a:ea typeface="Geneva" pitchFamily="-96" charset="-128"/>
                          <a:cs typeface="Arial" charset="0"/>
                        </a:rPr>
                        <a:t>aged over 19 and under 24 on 31 August </a:t>
                      </a:r>
                      <a:r>
                        <a:rPr kumimoji="0" lang="en-GB" sz="1800" b="0" i="0" u="none" strike="noStrike" cap="none" normalizeH="0" baseline="0" dirty="0" smtClean="0">
                          <a:ln>
                            <a:noFill/>
                          </a:ln>
                          <a:solidFill>
                            <a:schemeClr val="tx1"/>
                          </a:solidFill>
                          <a:effectLst/>
                          <a:latin typeface="Arial" charset="0"/>
                          <a:ea typeface="Geneva" pitchFamily="-96" charset="-128"/>
                          <a:cs typeface="Arial" charset="0"/>
                        </a:rPr>
                        <a:t>2018)</a:t>
                      </a:r>
                      <a:endParaRPr kumimoji="0" lang="en-GB" sz="1800" b="0" i="0" u="none" strike="noStrike" cap="none" normalizeH="0" baseline="0" dirty="0" smtClean="0">
                        <a:ln>
                          <a:noFill/>
                        </a:ln>
                        <a:solidFill>
                          <a:schemeClr val="tx1"/>
                        </a:solidFill>
                        <a:effectLst/>
                        <a:latin typeface="Arial" charset="0"/>
                        <a:ea typeface="Geneva" pitchFamily="-96" charset="-128"/>
                        <a:cs typeface="Arial" charset="0"/>
                      </a:endParaRPr>
                    </a:p>
                  </a:txBody>
                  <a:tcPr marT="45716" marB="45716" anchor="b" horzOverflow="overflow">
                    <a:lnL>
                      <a:noFill/>
                    </a:lnL>
                    <a:lnR>
                      <a:noFill/>
                    </a:lnR>
                    <a:lnT>
                      <a:noFill/>
                    </a:lnT>
                    <a:lnB>
                      <a:noFill/>
                    </a:lnB>
                    <a:lnTlToBr>
                      <a:noFill/>
                    </a:lnTlToBr>
                    <a:lnBlToTr>
                      <a:noFill/>
                    </a:lnBlTo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bl>
          </a:graphicData>
        </a:graphic>
      </p:graphicFrame>
      <p:sp>
        <p:nvSpPr>
          <p:cNvPr id="12317" name="Text Box 76"/>
          <p:cNvSpPr txBox="1">
            <a:spLocks noChangeArrowheads="1"/>
          </p:cNvSpPr>
          <p:nvPr/>
        </p:nvSpPr>
        <p:spPr bwMode="auto">
          <a:xfrm>
            <a:off x="8316913" y="404813"/>
            <a:ext cx="3603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337F5CCF-170D-48C6-BAC8-290ADBF7FFBF}" type="slidenum">
              <a:rPr lang="en-GB" sz="1200"/>
              <a:pPr eaLnBrk="1" hangingPunct="1">
                <a:spcBef>
                  <a:spcPct val="50000"/>
                </a:spcBef>
              </a:pPr>
              <a:t>9</a:t>
            </a:fld>
            <a:endParaRPr lang="en-GB" sz="1200" dirty="0"/>
          </a:p>
        </p:txBody>
      </p:sp>
    </p:spTree>
    <p:extLst>
      <p:ext uri="{BB962C8B-B14F-4D97-AF65-F5344CB8AC3E}">
        <p14:creationId xmlns:p14="http://schemas.microsoft.com/office/powerpoint/2010/main" val="3114136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ontributor xmlns="ba2294b9-6d6a-4c9b-a125-9e4b98f52ed2">
      <UserInfo>
        <DisplayName/>
        <AccountId xsi:nil="true"/>
        <AccountType/>
      </UserInfo>
    </Contributor>
    <TaxCatchAll xmlns="c7e11583-e7a5-4caa-8021-f60d336932bc">
      <Value>3</Value>
      <Value>2</Value>
      <Value>1</Value>
    </TaxCatchAll>
    <e001803101cc486883c488742a9b195f xmlns="ba2294b9-6d6a-4c9b-a125-9e4b98f52ed2">
      <Terms xmlns="http://schemas.microsoft.com/office/infopath/2007/PartnerControls"/>
    </e001803101cc486883c488742a9b195f>
    <cf01b81f267a4ae7a066de4ca5a45f7c xmlns="ba2294b9-6d6a-4c9b-a125-9e4b98f52ed2">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cf01b81f267a4ae7a066de4ca5a45f7c>
    <pd0bfabaa6cb47f7bff41b54a8405b46 xmlns="ba2294b9-6d6a-4c9b-a125-9e4b98f52ed2">
      <Terms xmlns="http://schemas.microsoft.com/office/infopath/2007/PartnerControls">
        <TermInfo xmlns="http://schemas.microsoft.com/office/infopath/2007/PartnerControls">
          <TermName xmlns="http://schemas.microsoft.com/office/infopath/2007/PartnerControls">ESFA</TermName>
          <TermId xmlns="http://schemas.microsoft.com/office/infopath/2007/PartnerControls">f55057f6-e680-4dd8-a168-9494a8b9b0ae</TermId>
        </TermInfo>
      </Terms>
    </pd0bfabaa6cb47f7bff41b54a8405b46>
    <afedf6f4583d4414b8b49f98bd7a4a38 xmlns="ba2294b9-6d6a-4c9b-a125-9e4b98f52ed2">
      <Terms xmlns="http://schemas.microsoft.com/office/infopath/2007/PartnerControls">
        <TermInfo xmlns="http://schemas.microsoft.com/office/infopath/2007/PartnerControls">
          <TermName xmlns="http://schemas.microsoft.com/office/infopath/2007/PartnerControls">EFA</TermName>
          <TermId xmlns="http://schemas.microsoft.com/office/infopath/2007/PartnerControls">4a323c2c-9aef-47e8-b09b-131faf9bac1c</TermId>
        </TermInfo>
      </Terms>
    </afedf6f4583d4414b8b49f98bd7a4a38>
    <cbd89a3d90af4054933af136d81ae271 xmlns="ba2294b9-6d6a-4c9b-a125-9e4b98f52ed2">
      <Terms xmlns="http://schemas.microsoft.com/office/infopath/2007/PartnerControls"/>
    </cbd89a3d90af4054933af136d81ae271>
    <c0e8f78731f34305bd83ee7a944e5d31 xmlns="ba2294b9-6d6a-4c9b-a125-9e4b98f52ed2">
      <Terms xmlns="http://schemas.microsoft.com/office/infopath/2007/PartnerControls"/>
    </c0e8f78731f34305bd83ee7a944e5d31>
    <_dlc_DocId xmlns="c7e11583-e7a5-4caa-8021-f60d336932bc">TJKJPC5QDMC5-911708886-86</_dlc_DocId>
    <_dlc_DocIdUrl xmlns="c7e11583-e7a5-4caa-8021-f60d336932bc">
      <Url>https://educationgovuk.sharepoint.com/sites/lveefa00001/_layouts/15/DocIdRedir.aspx?ID=TJKJPC5QDMC5-911708886-86</Url>
      <Description>TJKJPC5QDMC5-911708886-86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Communications" ma:contentTypeID="0x01010061B827D2B2699C41B3D164C1E82366EB0400A43930513E818049BD515E9C8B8D419D" ma:contentTypeVersion="8" ma:contentTypeDescription="&#10;Relates to  internal and external communications and Records retained  for 10 years. " ma:contentTypeScope="" ma:versionID="c340089979ead4e6d27899da0fb91970">
  <xsd:schema xmlns:xsd="http://www.w3.org/2001/XMLSchema" xmlns:xs="http://www.w3.org/2001/XMLSchema" xmlns:p="http://schemas.microsoft.com/office/2006/metadata/properties" xmlns:ns2="ba2294b9-6d6a-4c9b-a125-9e4b98f52ed2" xmlns:ns3="c7e11583-e7a5-4caa-8021-f60d336932bc" xmlns:ns4="28fd5391-d675-4394-9ebe-6478328c49f6" targetNamespace="http://schemas.microsoft.com/office/2006/metadata/properties" ma:root="true" ma:fieldsID="06774193ad60e273741d3456966da810" ns2:_="" ns3:_="" ns4:_="">
    <xsd:import namespace="ba2294b9-6d6a-4c9b-a125-9e4b98f52ed2"/>
    <xsd:import namespace="c7e11583-e7a5-4caa-8021-f60d336932bc"/>
    <xsd:import namespace="28fd5391-d675-4394-9ebe-6478328c49f6"/>
    <xsd:element name="properties">
      <xsd:complexType>
        <xsd:sequence>
          <xsd:element name="documentManagement">
            <xsd:complexType>
              <xsd:all>
                <xsd:element ref="ns2:Contributor" minOccurs="0"/>
                <xsd:element ref="ns2:e001803101cc486883c488742a9b195f" minOccurs="0"/>
                <xsd:element ref="ns3:TaxCatchAll" minOccurs="0"/>
                <xsd:element ref="ns3:TaxCatchAllLabel" minOccurs="0"/>
                <xsd:element ref="ns2:afedf6f4583d4414b8b49f98bd7a4a38" minOccurs="0"/>
                <xsd:element ref="ns2:cf01b81f267a4ae7a066de4ca5a45f7c" minOccurs="0"/>
                <xsd:element ref="ns2:c0e8f78731f34305bd83ee7a944e5d31" minOccurs="0"/>
                <xsd:element ref="ns2:cbd89a3d90af4054933af136d81ae271" minOccurs="0"/>
                <xsd:element ref="ns2:pd0bfabaa6cb47f7bff41b54a8405b46" minOccurs="0"/>
                <xsd:element ref="ns3:_dlc_DocId" minOccurs="0"/>
                <xsd:element ref="ns3:_dlc_DocIdUrl" minOccurs="0"/>
                <xsd:element ref="ns3:_dlc_DocIdPersistId" minOccurs="0"/>
                <xsd:element ref="ns4:MediaServiceMetadata" minOccurs="0"/>
                <xsd:element ref="ns4:MediaServiceFastMetadata"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2294b9-6d6a-4c9b-a125-9e4b98f52ed2" elementFormDefault="qualified">
    <xsd:import namespace="http://schemas.microsoft.com/office/2006/documentManagement/types"/>
    <xsd:import namespace="http://schemas.microsoft.com/office/infopath/2007/PartnerControls"/>
    <xsd:element name="Contributor" ma:index="2" nillable="true" ma:displayName="Contributor" ma:hidden="true" ma:internalName="Contribu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001803101cc486883c488742a9b195f" ma:index="8" nillable="true" ma:taxonomy="true" ma:internalName="e001803101cc486883c488742a9b195f" ma:taxonomyFieldName="Function" ma:displayName="Function" ma:readOnly="false" ma:default="" ma:fieldId="{e0018031-01cc-4868-83c4-88742a9b195f}" ma:sspId="ec07c698-60f5-424f-b9af-f4c59398b511" ma:termSetId="d25a8a8b-cc76-477b-9c8b-292b0e01012c" ma:anchorId="00000000-0000-0000-0000-000000000000" ma:open="false" ma:isKeyword="false">
      <xsd:complexType>
        <xsd:sequence>
          <xsd:element ref="pc:Terms" minOccurs="0" maxOccurs="1"/>
        </xsd:sequence>
      </xsd:complexType>
    </xsd:element>
    <xsd:element name="afedf6f4583d4414b8b49f98bd7a4a38" ma:index="12" ma:taxonomy="true" ma:internalName="afedf6f4583d4414b8b49f98bd7a4a38" ma:taxonomyFieldName="Owner" ma:displayName="Owner" ma:readOnly="false" ma:default="2;#EFA|4a323c2c-9aef-47e8-b09b-131faf9bac1c" ma:fieldId="{afedf6f4-583d-4414-b8b4-9f98bd7a4a38}" ma:sspId="ec07c698-60f5-424f-b9af-f4c59398b511" ma:termSetId="12161dbb-b36f-4439-aef1-21e7cc922807" ma:anchorId="00000000-0000-0000-0000-000000000000" ma:open="false" ma:isKeyword="false">
      <xsd:complexType>
        <xsd:sequence>
          <xsd:element ref="pc:Terms" minOccurs="0" maxOccurs="1"/>
        </xsd:sequence>
      </xsd:complexType>
    </xsd:element>
    <xsd:element name="cf01b81f267a4ae7a066de4ca5a45f7c" ma:index="14" ma:taxonomy="true" ma:internalName="cf01b81f267a4ae7a066de4ca5a45f7c" ma:taxonomyFieldName="Rights_x003a_ProtectiveMarking" ma:displayName="Rights: Protective Marking" ma:readOnly="false" ma:default="3;#Official|0884c477-2e62-47ea-b19c-5af6e91124c5" ma:fieldId="{cf01b81f-267a-4ae7-a066-de4ca5a45f7c}" ma:sspId="ec07c698-60f5-424f-b9af-f4c59398b511" ma:termSetId="7870c18b-dc34-46a1-adf5-a571f0cac88b" ma:anchorId="00000000-0000-0000-0000-000000000000" ma:open="false" ma:isKeyword="false">
      <xsd:complexType>
        <xsd:sequence>
          <xsd:element ref="pc:Terms" minOccurs="0" maxOccurs="1"/>
        </xsd:sequence>
      </xsd:complexType>
    </xsd:element>
    <xsd:element name="c0e8f78731f34305bd83ee7a944e5d31" ma:index="16" nillable="true" ma:taxonomy="true" ma:internalName="c0e8f78731f34305bd83ee7a944e5d31" ma:taxonomyFieldName="Subject1" ma:displayName="Subject" ma:readOnly="false" ma:default="" ma:fieldId="{c0e8f787-31f3-4305-bd83-ee7a944e5d31}" ma:sspId="ec07c698-60f5-424f-b9af-f4c59398b511" ma:termSetId="33432453-e88c-4baa-94a6-467fc4fc06f9" ma:anchorId="00000000-0000-0000-0000-000000000000" ma:open="false" ma:isKeyword="false">
      <xsd:complexType>
        <xsd:sequence>
          <xsd:element ref="pc:Terms" minOccurs="0" maxOccurs="1"/>
        </xsd:sequence>
      </xsd:complexType>
    </xsd:element>
    <xsd:element name="cbd89a3d90af4054933af136d81ae271" ma:index="18" nillable="true" ma:taxonomy="true" ma:internalName="cbd89a3d90af4054933af136d81ae271" ma:taxonomyFieldName="SiteType" ma:displayName="Site Type" ma:readOnly="false" ma:default="" ma:fieldId="{cbd89a3d-90af-4054-933a-f136d81ae271}" ma:sspId="ec07c698-60f5-424f-b9af-f4c59398b511" ma:termSetId="68f3bd98-4d9d-4839-831a-d4827606df7e" ma:anchorId="00000000-0000-0000-0000-000000000000" ma:open="false" ma:isKeyword="false">
      <xsd:complexType>
        <xsd:sequence>
          <xsd:element ref="pc:Terms" minOccurs="0" maxOccurs="1"/>
        </xsd:sequence>
      </xsd:complexType>
    </xsd:element>
    <xsd:element name="pd0bfabaa6cb47f7bff41b54a8405b46" ma:index="21" ma:taxonomy="true" ma:internalName="pd0bfabaa6cb47f7bff41b54a8405b46" ma:taxonomyFieldName="OrganisationalUnit" ma:displayName="Organisational Unit" ma:readOnly="false" ma:default="1;#EFA|f55057f6-e680-4dd8-a168-9494a8b9b0ae" ma:fieldId="{9d0bfaba-a6cb-47f7-bff4-1b54a8405b46}" ma:sspId="ec07c698-60f5-424f-b9af-f4c59398b511" ma:termSetId="b3e263f6-0ab6-425a-b3de-0e67f2faf76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7e11583-e7a5-4caa-8021-f60d336932bc" elementFormDefault="qualified">
    <xsd:import namespace="http://schemas.microsoft.com/office/2006/documentManagement/types"/>
    <xsd:import namespace="http://schemas.microsoft.com/office/infopath/2007/PartnerControls"/>
    <xsd:element name="TaxCatchAll" ma:index="9" nillable="true" ma:displayName="Taxonomy Catch All Column" ma:description="" ma:hidden="true" ma:list="{33b8edac-e987-40e5-9b2b-2c9886be6d04}" ma:internalName="TaxCatchAll" ma:showField="CatchAllData" ma:web="c7e11583-e7a5-4caa-8021-f60d336932b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33b8edac-e987-40e5-9b2b-2c9886be6d04}" ma:internalName="TaxCatchAllLabel" ma:readOnly="true" ma:showField="CatchAllDataLabel" ma:web="c7e11583-e7a5-4caa-8021-f60d336932bc">
      <xsd:complexType>
        <xsd:complexContent>
          <xsd:extension base="dms:MultiChoiceLookup">
            <xsd:sequence>
              <xsd:element name="Value" type="dms:Lookup" maxOccurs="unbounded" minOccurs="0" nillable="true"/>
            </xsd:sequence>
          </xsd:extension>
        </xsd:complexContent>
      </xsd:complexType>
    </xsd:element>
    <xsd:element name="_dlc_DocId" ma:index="24" nillable="true" ma:displayName="Document ID Value" ma:description="The value of the document ID assigned to this item." ma:internalName="_dlc_DocId" ma:readOnly="true">
      <xsd:simpleType>
        <xsd:restriction base="dms:Text"/>
      </xsd:simpleType>
    </xsd:element>
    <xsd:element name="_dlc_DocIdUrl" ma:index="2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8fd5391-d675-4394-9ebe-6478328c49f6" elementFormDefault="qualified">
    <xsd:import namespace="http://schemas.microsoft.com/office/2006/documentManagement/types"/>
    <xsd:import namespace="http://schemas.microsoft.com/office/infopath/2007/PartnerControls"/>
    <xsd:element name="MediaServiceMetadata" ma:index="28" nillable="true" ma:displayName="MediaServiceMetadata" ma:description="" ma:hidden="true" ma:internalName="MediaServiceMetadata" ma:readOnly="true">
      <xsd:simpleType>
        <xsd:restriction base="dms:Note"/>
      </xsd:simpleType>
    </xsd:element>
    <xsd:element name="MediaServiceFastMetadata" ma:index="29" nillable="true" ma:displayName="MediaServiceFastMetadata" ma:description="" ma:hidden="true" ma:internalName="MediaServiceFastMetadata" ma:readOnly="true">
      <xsd:simpleType>
        <xsd:restriction base="dms:Note"/>
      </xsd:simpleType>
    </xsd:element>
    <xsd:element name="MediaServiceDateTaken" ma:index="30" nillable="true" ma:displayName="MediaServiceDateTaken" ma:descriptio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3" ma:displayName="Content Type"/>
        <xsd:element ref="dc:title" maxOccurs="1" ma:index="1" ma:displayName="Title"/>
        <xsd:element ref="dc:subject" minOccurs="0" maxOccurs="1"/>
        <xsd:element ref="dc:description" minOccurs="0" maxOccurs="1"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FEE525-A449-418E-81F7-1B49A71F5FF6}">
  <ds:schemaRefs>
    <ds:schemaRef ds:uri="http://purl.org/dc/elements/1.1/"/>
    <ds:schemaRef ds:uri="http://schemas.microsoft.com/office/2006/metadata/properties"/>
    <ds:schemaRef ds:uri="http://purl.org/dc/terms/"/>
    <ds:schemaRef ds:uri="c7e11583-e7a5-4caa-8021-f60d336932bc"/>
    <ds:schemaRef ds:uri="http://schemas.microsoft.com/office/infopath/2007/PartnerControls"/>
    <ds:schemaRef ds:uri="http://schemas.microsoft.com/office/2006/documentManagement/types"/>
    <ds:schemaRef ds:uri="ba2294b9-6d6a-4c9b-a125-9e4b98f52ed2"/>
    <ds:schemaRef ds:uri="http://schemas.openxmlformats.org/package/2006/metadata/core-properties"/>
    <ds:schemaRef ds:uri="28fd5391-d675-4394-9ebe-6478328c49f6"/>
    <ds:schemaRef ds:uri="http://www.w3.org/XML/1998/namespace"/>
    <ds:schemaRef ds:uri="http://purl.org/dc/dcmitype/"/>
  </ds:schemaRefs>
</ds:datastoreItem>
</file>

<file path=customXml/itemProps2.xml><?xml version="1.0" encoding="utf-8"?>
<ds:datastoreItem xmlns:ds="http://schemas.openxmlformats.org/officeDocument/2006/customXml" ds:itemID="{2C45BA61-838C-415F-A209-95EE101564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2294b9-6d6a-4c9b-a125-9e4b98f52ed2"/>
    <ds:schemaRef ds:uri="c7e11583-e7a5-4caa-8021-f60d336932bc"/>
    <ds:schemaRef ds:uri="28fd5391-d675-4394-9ebe-6478328c49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B1610F-7739-45AB-A286-DD8B6A58308E}">
  <ds:schemaRefs>
    <ds:schemaRef ds:uri="http://schemas.microsoft.com/sharepoint/events"/>
  </ds:schemaRefs>
</ds:datastoreItem>
</file>

<file path=customXml/itemProps4.xml><?xml version="1.0" encoding="utf-8"?>
<ds:datastoreItem xmlns:ds="http://schemas.openxmlformats.org/officeDocument/2006/customXml" ds:itemID="{4DD6B9C8-0232-4847-8D14-36159C4B72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611</TotalTime>
  <Words>3251</Words>
  <Application>Microsoft Office PowerPoint</Application>
  <PresentationFormat>On-screen Show (4:3)</PresentationFormat>
  <Paragraphs>519</Paragraphs>
  <Slides>43</Slides>
  <Notes>40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Geneva</vt:lpstr>
      <vt:lpstr>Wingdings</vt:lpstr>
      <vt:lpstr>Office Theme</vt:lpstr>
      <vt:lpstr>ESFA funding guidance for young people 2018 to 2019 </vt:lpstr>
      <vt:lpstr>Funding guidance for young people: 2018 to 2019 </vt:lpstr>
      <vt:lpstr>ILR funding returns:   (by slide numbers) contents of this presentation</vt:lpstr>
      <vt:lpstr>Funding return timetable</vt:lpstr>
      <vt:lpstr>Funding reconciliation policy</vt:lpstr>
      <vt:lpstr>How is funding calculated?      (slide 1)</vt:lpstr>
      <vt:lpstr>How is funding calculated?      (slide 2)</vt:lpstr>
      <vt:lpstr>ILR 16-19 funding claim</vt:lpstr>
      <vt:lpstr>Annex D: additional Information Table D 1 (page 25) in ILR funding returns - summary</vt:lpstr>
      <vt:lpstr>Annex D: additional Information  (slide 1) – with reference to the FIS 16-19 funding calculation</vt:lpstr>
      <vt:lpstr>Annex D: additional Information  (slide 2) – with reference to the FIS 16-19 funding calculation</vt:lpstr>
      <vt:lpstr>Annex D additional information (slide 3) – with reference to FIS funding calculation</vt:lpstr>
      <vt:lpstr>Annex D: additional information (slide 4) – with reference to FIS funding calculation</vt:lpstr>
      <vt:lpstr>Annex D: additional information (slide 5) (paragraph numbers referenced from annex D)</vt:lpstr>
      <vt:lpstr>Annex D: additional information (slide 6) (paragraph numbers referenced from annex D)</vt:lpstr>
      <vt:lpstr>Annex D: additional information (slide 7) (Annex D – paragraph 6)</vt:lpstr>
      <vt:lpstr>Annex D: additional information (slide 8) (paragraph numbers referenced from annex D)</vt:lpstr>
      <vt:lpstr>Annex D: additional information (slide 9) (paragraph numbers referenced from annex D)</vt:lpstr>
      <vt:lpstr>Annex D: additional information (slide 8) (paragraph numbers referenced from annex D)</vt:lpstr>
      <vt:lpstr>PDSATs - ILR data adjustments  (slide 1) (which funding year is impacted by ILR data changes?)</vt:lpstr>
      <vt:lpstr>PDSATs - ILR data adjustments  (slide 2) (which funding year is impacted by ILR data changes?)</vt:lpstr>
      <vt:lpstr>PDSATs - ILR data adjustments  (slide 3) (which funding year is impacted by ILR data changes?)</vt:lpstr>
      <vt:lpstr>PDSATs - ILR data adjustments  (slide 4) (which funding year is impacted by ILR data changes?)</vt:lpstr>
      <vt:lpstr>PDSATs - ILR data adjustments  (slide 5) (which funding year is impacted by ILR data changes?)</vt:lpstr>
      <vt:lpstr>EFA Contract institution (CCPs) reconciliation only  The rules with some worked examples     </vt:lpstr>
      <vt:lpstr>Reconciliation rules and examples</vt:lpstr>
      <vt:lpstr>Tolerance principles and VfM</vt:lpstr>
      <vt:lpstr>Reconciliation policy for CCPs</vt:lpstr>
      <vt:lpstr>Reconciliation rules and examples</vt:lpstr>
      <vt:lpstr>Reconciliation rules and examples</vt:lpstr>
      <vt:lpstr> Calculating reconciliation (CCPs)  Over performance only  </vt:lpstr>
      <vt:lpstr>Reconciliation - formula protection funding (FPF) – Overperformance only</vt:lpstr>
      <vt:lpstr> Calculating reconciliation (CCPs)  Under-performance only  </vt:lpstr>
      <vt:lpstr>Reconciliation - Formula Protection Funding (FPF) – Under-performance only</vt:lpstr>
      <vt:lpstr>Reconciliation examples A to E in the following slides  (slides 34-39)</vt:lpstr>
      <vt:lpstr>In-year reconciliation example A (all in £,000)</vt:lpstr>
      <vt:lpstr>In-year reconciliation example B (all in £,000)</vt:lpstr>
      <vt:lpstr>In-year reconciliation example C (all in £,000)</vt:lpstr>
      <vt:lpstr>In-year reconciliation example D (all in £,000)</vt:lpstr>
      <vt:lpstr>In-year reconciliation example E (all in £,000)</vt:lpstr>
      <vt:lpstr>Adjustments from in-year to final claims  (CCPs only)</vt:lpstr>
      <vt:lpstr>For more information</vt:lpstr>
      <vt:lpstr>ESFA Funding guidance for young people 2018 to 2019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ESFA powerpoint template</dc:title>
  <dc:creator>Publishing.TEAM@education.gsi.gov.uk</dc:creator>
  <cp:lastModifiedBy>STANDING, Keith</cp:lastModifiedBy>
  <cp:revision>53</cp:revision>
  <cp:lastPrinted>2017-08-18T11:18:54Z</cp:lastPrinted>
  <dcterms:created xsi:type="dcterms:W3CDTF">2013-06-06T10:14:36Z</dcterms:created>
  <dcterms:modified xsi:type="dcterms:W3CDTF">2018-08-17T10:58:03Z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0x01010061B827D2B2699C41B3D164C1E82366EB0400A43930513E818049BD515E9C8B8D419D</vt:lpwstr>
  </property>
  <property fmtid="{D5CDD505-2E9C-101B-9397-08002B2CF9AE}" pid="3" name="_dlc_DocIdItemGuid">
    <vt:lpwstr>4bfa60f9-85b3-4c85-827f-59ec924cc728</vt:lpwstr>
  </property>
  <property fmtid="{D5CDD505-2E9C-101B-9397-08002B2CF9AE}" pid="4" name="Rights:ProtectiveMarking">
    <vt:lpwstr>3;#Official|0884c477-2e62-47ea-b19c-5af6e91124c5</vt:lpwstr>
  </property>
  <property fmtid="{D5CDD505-2E9C-101B-9397-08002B2CF9AE}" pid="5" name="Function">
    <vt:lpwstr/>
  </property>
  <property fmtid="{D5CDD505-2E9C-101B-9397-08002B2CF9AE}" pid="6" name="Subject1">
    <vt:lpwstr/>
  </property>
  <property fmtid="{D5CDD505-2E9C-101B-9397-08002B2CF9AE}" pid="7" name="SiteType">
    <vt:lpwstr/>
  </property>
  <property fmtid="{D5CDD505-2E9C-101B-9397-08002B2CF9AE}" pid="8" name="OrganisationalUnit">
    <vt:lpwstr>1;#ESFA|f55057f6-e680-4dd8-a168-9494a8b9b0ae</vt:lpwstr>
  </property>
  <property fmtid="{D5CDD505-2E9C-101B-9397-08002B2CF9AE}" pid="9" name="Owner">
    <vt:lpwstr>2;#EFA|4a323c2c-9aef-47e8-b09b-131faf9bac1c</vt:lpwstr>
  </property>
</Properties>
</file>