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theme/themeOverride11.xml" ContentType="application/vnd.openxmlformats-officedocument.themeOverride+xml"/>
  <Override PartName="/ppt/notesSlides/notesSlide14.xml" ContentType="application/vnd.openxmlformats-officedocument.presentationml.notesSlide+xml"/>
  <Override PartName="/ppt/charts/chart19.xml" ContentType="application/vnd.openxmlformats-officedocument.drawingml.chart+xml"/>
  <Override PartName="/ppt/notesSlides/notesSlide15.xml" ContentType="application/vnd.openxmlformats-officedocument.presentationml.notesSlide+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9.xml" ContentType="application/vnd.openxmlformats-officedocument.presentationml.notesSlide+xml"/>
  <Override PartName="/ppt/charts/chart25.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8.xml" ContentType="application/vnd.openxmlformats-officedocument.drawingml.chart+xml"/>
  <Override PartName="/ppt/notesSlides/notesSlide23.xml" ContentType="application/vnd.openxmlformats-officedocument.presentationml.notesSlide+xml"/>
  <Override PartName="/ppt/charts/chart2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0.xml" ContentType="application/vnd.openxmlformats-officedocument.drawingml.chart+xml"/>
  <Override PartName="/ppt/theme/themeOverride12.xml" ContentType="application/vnd.openxmlformats-officedocument.themeOverride+xml"/>
  <Override PartName="/ppt/notesSlides/notesSlide26.xml" ContentType="application/vnd.openxmlformats-officedocument.presentationml.notesSlide+xml"/>
  <Override PartName="/ppt/charts/chart31.xml" ContentType="application/vnd.openxmlformats-officedocument.drawingml.chart+xml"/>
  <Override PartName="/ppt/theme/themeOverride13.xml" ContentType="application/vnd.openxmlformats-officedocument.themeOverride+xml"/>
  <Override PartName="/ppt/notesSlides/notesSlide2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6.xml" ContentType="application/vnd.openxmlformats-officedocument.drawingml.chart+xml"/>
  <Override PartName="/ppt/theme/themeOverride14.xml" ContentType="application/vnd.openxmlformats-officedocument.themeOverride+xml"/>
  <Override PartName="/ppt/notesSlides/notesSlide3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33.xml" ContentType="application/vnd.openxmlformats-officedocument.presentationml.notesSlide+xml"/>
  <Override PartName="/ppt/charts/chart39.xml" ContentType="application/vnd.openxmlformats-officedocument.drawingml.chart+xml"/>
  <Override PartName="/ppt/notesSlides/notesSlide34.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sldIdLst>
    <p:sldId id="335" r:id="rId5"/>
    <p:sldId id="353" r:id="rId6"/>
    <p:sldId id="354" r:id="rId7"/>
    <p:sldId id="457" r:id="rId8"/>
    <p:sldId id="473" r:id="rId9"/>
    <p:sldId id="474" r:id="rId10"/>
    <p:sldId id="475" r:id="rId11"/>
    <p:sldId id="476" r:id="rId12"/>
    <p:sldId id="459" r:id="rId13"/>
    <p:sldId id="486" r:id="rId14"/>
    <p:sldId id="460" r:id="rId15"/>
    <p:sldId id="461" r:id="rId16"/>
    <p:sldId id="489" r:id="rId17"/>
    <p:sldId id="490" r:id="rId18"/>
    <p:sldId id="491" r:id="rId19"/>
    <p:sldId id="462" r:id="rId20"/>
    <p:sldId id="463" r:id="rId21"/>
    <p:sldId id="464" r:id="rId22"/>
    <p:sldId id="465" r:id="rId23"/>
    <p:sldId id="466" r:id="rId24"/>
    <p:sldId id="467" r:id="rId25"/>
    <p:sldId id="469" r:id="rId26"/>
    <p:sldId id="470" r:id="rId27"/>
    <p:sldId id="471" r:id="rId28"/>
    <p:sldId id="472" r:id="rId29"/>
    <p:sldId id="478" r:id="rId30"/>
    <p:sldId id="479" r:id="rId31"/>
    <p:sldId id="480" r:id="rId32"/>
    <p:sldId id="481" r:id="rId33"/>
    <p:sldId id="477" r:id="rId34"/>
    <p:sldId id="487" r:id="rId35"/>
    <p:sldId id="488" r:id="rId36"/>
    <p:sldId id="361" r:id="rId37"/>
    <p:sldId id="364" r:id="rId38"/>
    <p:sldId id="483" r:id="rId39"/>
    <p:sldId id="485" r:id="rId40"/>
    <p:sldId id="493" r:id="rId41"/>
    <p:sldId id="494" r:id="rId42"/>
    <p:sldId id="495" r:id="rId43"/>
    <p:sldId id="496" r:id="rId44"/>
    <p:sldId id="497" r:id="rId45"/>
    <p:sldId id="403" r:id="rId46"/>
    <p:sldId id="492" r:id="rId47"/>
    <p:sldId id="356" r:id="rId48"/>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p15:clr>
            <a:srgbClr val="A4A3A4"/>
          </p15:clr>
        </p15:guide>
        <p15:guide id="2" orient="horz" pos="2160">
          <p15:clr>
            <a:srgbClr val="A4A3A4"/>
          </p15:clr>
        </p15:guide>
        <p15:guide id="3" orient="horz" pos="269">
          <p15:clr>
            <a:srgbClr val="A4A3A4"/>
          </p15:clr>
        </p15:guide>
        <p15:guide id="4" orient="horz" pos="715">
          <p15:clr>
            <a:srgbClr val="A4A3A4"/>
          </p15:clr>
        </p15:guide>
        <p15:guide id="5" orient="horz" pos="1073">
          <p15:clr>
            <a:srgbClr val="A4A3A4"/>
          </p15:clr>
        </p15:guide>
        <p15:guide id="6" orient="horz" pos="3597">
          <p15:clr>
            <a:srgbClr val="A4A3A4"/>
          </p15:clr>
        </p15:guide>
        <p15:guide id="7" orient="horz" pos="4025">
          <p15:clr>
            <a:srgbClr val="A4A3A4"/>
          </p15:clr>
        </p15:guide>
        <p15:guide id="8" pos="7450">
          <p15:clr>
            <a:srgbClr val="A4A3A4"/>
          </p15:clr>
        </p15:guide>
        <p15:guide id="9" pos="3840">
          <p15:clr>
            <a:srgbClr val="A4A3A4"/>
          </p15:clr>
        </p15:guide>
        <p15:guide id="10" pos="2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house, Ashleigh (KMLGI)" initials="W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E8D"/>
    <a:srgbClr val="717171"/>
    <a:srgbClr val="FF0080"/>
    <a:srgbClr val="14C896"/>
    <a:srgbClr val="3C6BBF"/>
    <a:srgbClr val="CD91C2"/>
    <a:srgbClr val="89A6DA"/>
    <a:srgbClr val="F1E9EF"/>
    <a:srgbClr val="E1D0DD"/>
    <a:srgbClr val="502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6286" autoAdjust="0"/>
  </p:normalViewPr>
  <p:slideViewPr>
    <p:cSldViewPr snapToGrid="0" showGuides="1">
      <p:cViewPr varScale="1">
        <p:scale>
          <a:sx n="108" d="100"/>
          <a:sy n="108" d="100"/>
        </p:scale>
        <p:origin x="822" y="51"/>
      </p:cViewPr>
      <p:guideLst>
        <p:guide orient="horz" pos="4152"/>
        <p:guide orient="horz" pos="2160"/>
        <p:guide orient="horz" pos="269"/>
        <p:guide orient="horz" pos="715"/>
        <p:guide orient="horz" pos="1073"/>
        <p:guide orient="horz" pos="3597"/>
        <p:guide orient="horz" pos="4025"/>
        <p:guide pos="7450"/>
        <p:guide pos="3840"/>
        <p:guide pos="224"/>
      </p:guideLst>
    </p:cSldViewPr>
  </p:slideViewPr>
  <p:notesTextViewPr>
    <p:cViewPr>
      <p:scale>
        <a:sx n="80" d="100"/>
        <a:sy n="80" d="100"/>
      </p:scale>
      <p:origin x="0" y="0"/>
    </p:cViewPr>
  </p:notesTextViewPr>
  <p:sorterViewPr>
    <p:cViewPr>
      <p:scale>
        <a:sx n="150" d="100"/>
        <a:sy n="150" d="100"/>
      </p:scale>
      <p:origin x="0" y="-806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2.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3.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4.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13528799830325E-2"/>
          <c:y val="0.12306925378920151"/>
          <c:w val="0.82508685903586465"/>
          <c:h val="0.75982644785869391"/>
        </c:manualLayout>
      </c:layout>
      <c:lineChart>
        <c:grouping val="standard"/>
        <c:varyColors val="0"/>
        <c:ser>
          <c:idx val="0"/>
          <c:order val="0"/>
          <c:tx>
            <c:strRef>
              <c:f>Sheet1!$A$2</c:f>
              <c:strCache>
                <c:ptCount val="1"/>
                <c:pt idx="0">
                  <c:v>Downloaded</c:v>
                </c:pt>
              </c:strCache>
            </c:strRef>
          </c:tx>
          <c:spPr>
            <a:ln>
              <a:solidFill>
                <a:srgbClr val="3C6BBF"/>
              </a:solidFill>
            </a:ln>
          </c:spPr>
          <c:marker>
            <c:symbol val="none"/>
          </c:marker>
          <c:dLbls>
            <c:spPr>
              <a:noFill/>
              <a:ln>
                <a:noFill/>
              </a:ln>
              <a:effectLst/>
            </c:spPr>
            <c:txPr>
              <a:bodyPr wrap="square" lIns="38100" tIns="19050" rIns="38100" bIns="19050" anchor="ctr">
                <a:spAutoFit/>
              </a:bodyPr>
              <a:lstStyle/>
              <a:p>
                <a:pPr>
                  <a:defRPr sz="1100">
                    <a:solidFill>
                      <a:srgbClr val="3C6BBF"/>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Sheet1!$B$2:$I$2</c:f>
              <c:numCache>
                <c:formatCode>0%</c:formatCode>
                <c:ptCount val="8"/>
                <c:pt idx="0">
                  <c:v>0.39</c:v>
                </c:pt>
                <c:pt idx="1">
                  <c:v>0.39</c:v>
                </c:pt>
                <c:pt idx="2">
                  <c:v>0.43</c:v>
                </c:pt>
                <c:pt idx="3">
                  <c:v>0.39</c:v>
                </c:pt>
                <c:pt idx="4">
                  <c:v>0.39</c:v>
                </c:pt>
                <c:pt idx="5">
                  <c:v>0.39</c:v>
                </c:pt>
                <c:pt idx="6">
                  <c:v>0.38</c:v>
                </c:pt>
                <c:pt idx="7">
                  <c:v>0.38</c:v>
                </c:pt>
              </c:numCache>
            </c:numRef>
          </c:val>
          <c:smooth val="0"/>
          <c:extLst>
            <c:ext xmlns:c16="http://schemas.microsoft.com/office/drawing/2014/chart" uri="{C3380CC4-5D6E-409C-BE32-E72D297353CC}">
              <c16:uniqueId val="{00000001-DCEC-4B45-A966-BED6B890222A}"/>
            </c:ext>
          </c:extLst>
        </c:ser>
        <c:ser>
          <c:idx val="1"/>
          <c:order val="1"/>
          <c:tx>
            <c:strRef>
              <c:f>Sheet1!$A$3</c:f>
              <c:strCache>
                <c:ptCount val="1"/>
                <c:pt idx="0">
                  <c:v>Streamed</c:v>
                </c:pt>
              </c:strCache>
            </c:strRef>
          </c:tx>
          <c:spPr>
            <a:ln>
              <a:solidFill>
                <a:srgbClr val="9C1E8D"/>
              </a:solidFill>
            </a:ln>
          </c:spPr>
          <c:marker>
            <c:symbol val="none"/>
          </c:marker>
          <c:dLbls>
            <c:spPr>
              <a:noFill/>
              <a:ln>
                <a:noFill/>
              </a:ln>
              <a:effectLst/>
            </c:spPr>
            <c:txPr>
              <a:bodyPr wrap="square" lIns="38100" tIns="19050" rIns="38100" bIns="19050" anchor="ctr">
                <a:spAutoFit/>
              </a:bodyPr>
              <a:lstStyle/>
              <a:p>
                <a:pPr>
                  <a:defRPr sz="1100">
                    <a:solidFill>
                      <a:srgbClr val="9C1E8D"/>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Sheet1!$B$3:$I$3</c:f>
              <c:numCache>
                <c:formatCode>0%</c:formatCode>
                <c:ptCount val="8"/>
                <c:pt idx="0">
                  <c:v>0.46</c:v>
                </c:pt>
                <c:pt idx="1">
                  <c:v>0.49</c:v>
                </c:pt>
                <c:pt idx="2">
                  <c:v>0.51</c:v>
                </c:pt>
                <c:pt idx="3">
                  <c:v>0.48</c:v>
                </c:pt>
                <c:pt idx="4">
                  <c:v>0.49</c:v>
                </c:pt>
                <c:pt idx="5">
                  <c:v>0.52</c:v>
                </c:pt>
                <c:pt idx="6">
                  <c:v>0.54</c:v>
                </c:pt>
                <c:pt idx="7">
                  <c:v>0.53</c:v>
                </c:pt>
              </c:numCache>
            </c:numRef>
          </c:val>
          <c:smooth val="0"/>
          <c:extLst>
            <c:ext xmlns:c16="http://schemas.microsoft.com/office/drawing/2014/chart" uri="{C3380CC4-5D6E-409C-BE32-E72D297353CC}">
              <c16:uniqueId val="{00000009-DCEC-4B45-A966-BED6B890222A}"/>
            </c:ext>
          </c:extLst>
        </c:ser>
        <c:ser>
          <c:idx val="2"/>
          <c:order val="2"/>
          <c:tx>
            <c:strRef>
              <c:f>Sheet1!$A$4</c:f>
              <c:strCache>
                <c:ptCount val="1"/>
                <c:pt idx="0">
                  <c:v>Shared</c:v>
                </c:pt>
              </c:strCache>
            </c:strRef>
          </c:tx>
          <c:spPr>
            <a:ln>
              <a:solidFill>
                <a:schemeClr val="accent4"/>
              </a:solidFill>
            </a:ln>
          </c:spPr>
          <c:marker>
            <c:symbol val="none"/>
          </c:marker>
          <c:dLbls>
            <c:spPr>
              <a:noFill/>
              <a:ln>
                <a:noFill/>
              </a:ln>
              <a:effectLst/>
            </c:spPr>
            <c:txPr>
              <a:bodyPr wrap="square" lIns="38100" tIns="19050" rIns="38100" bIns="19050" anchor="ctr">
                <a:spAutoFit/>
              </a:bodyPr>
              <a:lstStyle/>
              <a:p>
                <a:pPr>
                  <a:defRPr sz="1100">
                    <a:solidFill>
                      <a:srgbClr val="50266B"/>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Sheet1!$B$4:$I$4</c:f>
              <c:numCache>
                <c:formatCode>0%</c:formatCode>
                <c:ptCount val="8"/>
                <c:pt idx="0">
                  <c:v>0.08</c:v>
                </c:pt>
                <c:pt idx="1">
                  <c:v>7.0000000000000007E-2</c:v>
                </c:pt>
                <c:pt idx="2">
                  <c:v>0.08</c:v>
                </c:pt>
                <c:pt idx="3">
                  <c:v>7.0000000000000007E-2</c:v>
                </c:pt>
                <c:pt idx="4">
                  <c:v>0.08</c:v>
                </c:pt>
                <c:pt idx="5">
                  <c:v>0.09</c:v>
                </c:pt>
                <c:pt idx="6">
                  <c:v>0.09</c:v>
                </c:pt>
                <c:pt idx="7">
                  <c:v>0.09</c:v>
                </c:pt>
              </c:numCache>
            </c:numRef>
          </c:val>
          <c:smooth val="0"/>
          <c:extLst>
            <c:ext xmlns:c16="http://schemas.microsoft.com/office/drawing/2014/chart" uri="{C3380CC4-5D6E-409C-BE32-E72D297353CC}">
              <c16:uniqueId val="{0000000A-DCEC-4B45-A966-BED6B890222A}"/>
            </c:ext>
          </c:extLst>
        </c:ser>
        <c:ser>
          <c:idx val="3"/>
          <c:order val="3"/>
          <c:tx>
            <c:strRef>
              <c:f>Sheet1!$A$5</c:f>
              <c:strCache>
                <c:ptCount val="1"/>
                <c:pt idx="0">
                  <c:v>Consumed (downloaded or streamed)</c:v>
                </c:pt>
              </c:strCache>
            </c:strRef>
          </c:tx>
          <c:spPr>
            <a:ln>
              <a:solidFill>
                <a:srgbClr val="717171">
                  <a:lumMod val="50000"/>
                </a:srgbClr>
              </a:solidFill>
            </a:ln>
          </c:spPr>
          <c:marker>
            <c:symbol val="none"/>
          </c:marker>
          <c:dLbls>
            <c:spPr>
              <a:noFill/>
              <a:ln>
                <a:noFill/>
              </a:ln>
              <a:effectLst/>
            </c:spPr>
            <c:txPr>
              <a:bodyPr wrap="square" lIns="38100" tIns="19050" rIns="38100" bIns="19050" anchor="ctr">
                <a:spAutoFit/>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Sheet1!$B$5:$I$5</c:f>
              <c:numCache>
                <c:formatCode>0%</c:formatCode>
                <c:ptCount val="8"/>
                <c:pt idx="0">
                  <c:v>0.56000000000000005</c:v>
                </c:pt>
                <c:pt idx="1">
                  <c:v>0.56999999999999995</c:v>
                </c:pt>
                <c:pt idx="2">
                  <c:v>0.6</c:v>
                </c:pt>
                <c:pt idx="3">
                  <c:v>0.56000000000000005</c:v>
                </c:pt>
                <c:pt idx="4">
                  <c:v>0.56000000000000005</c:v>
                </c:pt>
                <c:pt idx="5">
                  <c:v>0.59</c:v>
                </c:pt>
                <c:pt idx="6">
                  <c:v>0.59</c:v>
                </c:pt>
                <c:pt idx="7">
                  <c:v>0.57999999999999996</c:v>
                </c:pt>
              </c:numCache>
            </c:numRef>
          </c:val>
          <c:smooth val="0"/>
          <c:extLst>
            <c:ext xmlns:c16="http://schemas.microsoft.com/office/drawing/2014/chart" uri="{C3380CC4-5D6E-409C-BE32-E72D297353CC}">
              <c16:uniqueId val="{00000012-DCEC-4B45-A966-BED6B890222A}"/>
            </c:ext>
          </c:extLst>
        </c:ser>
        <c:dLbls>
          <c:dLblPos val="t"/>
          <c:showLegendKey val="0"/>
          <c:showVal val="1"/>
          <c:showCatName val="0"/>
          <c:showSerName val="0"/>
          <c:showPercent val="0"/>
          <c:showBubbleSize val="0"/>
        </c:dLbls>
        <c:smooth val="0"/>
        <c:axId val="31886720"/>
        <c:axId val="31896704"/>
      </c:lineChart>
      <c:catAx>
        <c:axId val="31886720"/>
        <c:scaling>
          <c:orientation val="minMax"/>
        </c:scaling>
        <c:delete val="0"/>
        <c:axPos val="b"/>
        <c:numFmt formatCode="General" sourceLinked="0"/>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31896704"/>
        <c:crosses val="autoZero"/>
        <c:auto val="1"/>
        <c:lblAlgn val="ctr"/>
        <c:lblOffset val="100"/>
        <c:noMultiLvlLbl val="0"/>
      </c:catAx>
      <c:valAx>
        <c:axId val="31896704"/>
        <c:scaling>
          <c:orientation val="minMax"/>
          <c:max val="0.8"/>
          <c:min val="0"/>
        </c:scaling>
        <c:delete val="0"/>
        <c:axPos val="l"/>
        <c:numFmt formatCode="0%" sourceLinked="1"/>
        <c:majorTickMark val="out"/>
        <c:minorTickMark val="none"/>
        <c:tickLblPos val="nextTo"/>
        <c:txPr>
          <a:bodyPr/>
          <a:lstStyle/>
          <a:p>
            <a:pPr>
              <a:defRPr lang="en-GB" sz="1200" b="0" i="0" u="none" strike="noStrike" kern="1200" baseline="0">
                <a:solidFill>
                  <a:srgbClr val="717171"/>
                </a:solidFill>
                <a:latin typeface="+mn-lt"/>
                <a:ea typeface="+mn-ea"/>
                <a:cs typeface="+mn-cs"/>
              </a:defRPr>
            </a:pPr>
            <a:endParaRPr lang="en-US"/>
          </a:p>
        </c:txPr>
        <c:crossAx val="31886720"/>
        <c:crosses val="autoZero"/>
        <c:crossBetween val="between"/>
      </c:valAx>
    </c:plotArea>
    <c:legend>
      <c:legendPos val="t"/>
      <c:layout>
        <c:manualLayout>
          <c:xMode val="edge"/>
          <c:yMode val="edge"/>
          <c:x val="0.15355440304612619"/>
          <c:y val="5.8538294184888824E-2"/>
          <c:w val="0.75542212481441451"/>
          <c:h val="9.6882910397095137E-2"/>
        </c:manualLayout>
      </c:layout>
      <c:overlay val="0"/>
      <c:txPr>
        <a:bodyPr/>
        <a:lstStyle/>
        <a:p>
          <a:pPr>
            <a:defRPr sz="1100" b="0">
              <a:solidFill>
                <a:srgbClr val="71717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13528799830325E-2"/>
          <c:y val="0.12306925378920151"/>
          <c:w val="0.82508685903586465"/>
          <c:h val="0.75982644785869391"/>
        </c:manualLayout>
      </c:layout>
      <c:lineChart>
        <c:grouping val="standard"/>
        <c:varyColors val="0"/>
        <c:ser>
          <c:idx val="0"/>
          <c:order val="0"/>
          <c:tx>
            <c:strRef>
              <c:f>Sheet1!$A$2</c:f>
              <c:strCache>
                <c:ptCount val="1"/>
                <c:pt idx="0">
                  <c:v>Total</c:v>
                </c:pt>
              </c:strCache>
            </c:strRef>
          </c:tx>
          <c:spPr>
            <a:ln>
              <a:solidFill>
                <a:srgbClr val="3C6BBF"/>
              </a:solidFill>
            </a:ln>
          </c:spPr>
          <c:marker>
            <c:symbol val="none"/>
          </c:marker>
          <c:dLbls>
            <c:spPr>
              <a:noFill/>
              <a:ln>
                <a:noFill/>
              </a:ln>
              <a:effectLst/>
            </c:spPr>
            <c:txPr>
              <a:bodyPr wrap="square" lIns="38100" tIns="19050" rIns="38100" bIns="19050" anchor="ctr">
                <a:spAutoFit/>
              </a:bodyPr>
              <a:lstStyle/>
              <a:p>
                <a:pPr>
                  <a:defRPr sz="1100">
                    <a:solidFill>
                      <a:srgbClr val="3C6BB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Sheet1!$B$2:$E$2</c:f>
            </c:numRef>
          </c:val>
          <c:smooth val="0"/>
          <c:extLst>
            <c:ext xmlns:c16="http://schemas.microsoft.com/office/drawing/2014/chart" uri="{C3380CC4-5D6E-409C-BE32-E72D297353CC}">
              <c16:uniqueId val="{00000001-DCEC-4B45-A966-BED6B890222A}"/>
            </c:ext>
          </c:extLst>
        </c:ser>
        <c:ser>
          <c:idx val="1"/>
          <c:order val="1"/>
          <c:tx>
            <c:strRef>
              <c:f>Sheet1!$A$3</c:f>
              <c:strCache>
                <c:ptCount val="1"/>
                <c:pt idx="0">
                  <c:v>Male</c:v>
                </c:pt>
              </c:strCache>
            </c:strRef>
          </c:tx>
          <c:spPr>
            <a:ln>
              <a:solidFill>
                <a:srgbClr val="9C1E8D"/>
              </a:solidFill>
            </a:ln>
          </c:spPr>
          <c:marker>
            <c:symbol val="none"/>
          </c:marker>
          <c:dLbls>
            <c:spPr>
              <a:noFill/>
              <a:ln>
                <a:noFill/>
              </a:ln>
              <a:effectLst/>
            </c:spPr>
            <c:txPr>
              <a:bodyPr wrap="square" lIns="38100" tIns="19050" rIns="38100" bIns="19050" anchor="ctr">
                <a:spAutoFit/>
              </a:bodyPr>
              <a:lstStyle/>
              <a:p>
                <a:pPr>
                  <a:defRPr sz="1100">
                    <a:solidFill>
                      <a:srgbClr val="9C1E8D"/>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Sheet1!$B$3:$E$3</c:f>
              <c:numCache>
                <c:formatCode>0%</c:formatCode>
                <c:ptCount val="4"/>
                <c:pt idx="0">
                  <c:v>0.31</c:v>
                </c:pt>
                <c:pt idx="1">
                  <c:v>0.26</c:v>
                </c:pt>
                <c:pt idx="2">
                  <c:v>0.27</c:v>
                </c:pt>
                <c:pt idx="3">
                  <c:v>0.27</c:v>
                </c:pt>
              </c:numCache>
            </c:numRef>
          </c:val>
          <c:smooth val="0"/>
          <c:extLst>
            <c:ext xmlns:c16="http://schemas.microsoft.com/office/drawing/2014/chart" uri="{C3380CC4-5D6E-409C-BE32-E72D297353CC}">
              <c16:uniqueId val="{00000009-DCEC-4B45-A966-BED6B890222A}"/>
            </c:ext>
          </c:extLst>
        </c:ser>
        <c:ser>
          <c:idx val="2"/>
          <c:order val="2"/>
          <c:tx>
            <c:strRef>
              <c:f>Sheet1!$A$4</c:f>
              <c:strCache>
                <c:ptCount val="1"/>
                <c:pt idx="0">
                  <c:v>Female</c:v>
                </c:pt>
              </c:strCache>
            </c:strRef>
          </c:tx>
          <c:spPr>
            <a:ln>
              <a:solidFill>
                <a:schemeClr val="accent4"/>
              </a:solidFill>
            </a:ln>
          </c:spPr>
          <c:marker>
            <c:symbol val="none"/>
          </c:marker>
          <c:dLbls>
            <c:spPr>
              <a:noFill/>
              <a:ln>
                <a:noFill/>
              </a:ln>
              <a:effectLst/>
            </c:spPr>
            <c:txPr>
              <a:bodyPr wrap="square" lIns="38100" tIns="19050" rIns="38100" bIns="19050" anchor="ctr">
                <a:spAutoFit/>
              </a:bodyPr>
              <a:lstStyle/>
              <a:p>
                <a:pPr>
                  <a:defRPr sz="1100">
                    <a:solidFill>
                      <a:srgbClr val="50266B"/>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Sheet1!$B$4:$E$4</c:f>
              <c:numCache>
                <c:formatCode>0%</c:formatCode>
                <c:ptCount val="4"/>
                <c:pt idx="0">
                  <c:v>0.23</c:v>
                </c:pt>
                <c:pt idx="1">
                  <c:v>0.25</c:v>
                </c:pt>
                <c:pt idx="2">
                  <c:v>0.23</c:v>
                </c:pt>
                <c:pt idx="3">
                  <c:v>0.23</c:v>
                </c:pt>
              </c:numCache>
            </c:numRef>
          </c:val>
          <c:smooth val="0"/>
          <c:extLst>
            <c:ext xmlns:c16="http://schemas.microsoft.com/office/drawing/2014/chart" uri="{C3380CC4-5D6E-409C-BE32-E72D297353CC}">
              <c16:uniqueId val="{0000000A-DCEC-4B45-A966-BED6B890222A}"/>
            </c:ext>
          </c:extLst>
        </c:ser>
        <c:ser>
          <c:idx val="3"/>
          <c:order val="3"/>
          <c:tx>
            <c:strRef>
              <c:f>Sheet1!$A$5</c:f>
              <c:strCache>
                <c:ptCount val="1"/>
                <c:pt idx="0">
                  <c:v> 12-15</c:v>
                </c:pt>
              </c:strCache>
            </c:strRef>
          </c:tx>
          <c:spPr>
            <a:ln>
              <a:solidFill>
                <a:srgbClr val="717171">
                  <a:lumMod val="50000"/>
                </a:srgbClr>
              </a:solidFill>
            </a:ln>
          </c:spPr>
          <c:marker>
            <c:symbol val="none"/>
          </c:marker>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Sheet1!$B$5:$E$5</c:f>
            </c:numRef>
          </c:val>
          <c:smooth val="0"/>
          <c:extLst>
            <c:ext xmlns:c16="http://schemas.microsoft.com/office/drawing/2014/chart" uri="{C3380CC4-5D6E-409C-BE32-E72D297353CC}">
              <c16:uniqueId val="{00000012-DCEC-4B45-A966-BED6B890222A}"/>
            </c:ext>
          </c:extLst>
        </c:ser>
        <c:ser>
          <c:idx val="4"/>
          <c:order val="4"/>
          <c:tx>
            <c:strRef>
              <c:f>Sheet1!$A$6</c:f>
              <c:strCache>
                <c:ptCount val="1"/>
                <c:pt idx="0">
                  <c:v>16-24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Sheet1!$B$6:$E$6</c:f>
            </c:numRef>
          </c:val>
          <c:smooth val="0"/>
          <c:extLst>
            <c:ext xmlns:c16="http://schemas.microsoft.com/office/drawing/2014/chart" uri="{C3380CC4-5D6E-409C-BE32-E72D297353CC}">
              <c16:uniqueId val="{00000000-3812-48CD-9F95-2050B28B016A}"/>
            </c:ext>
          </c:extLst>
        </c:ser>
        <c:ser>
          <c:idx val="5"/>
          <c:order val="5"/>
          <c:tx>
            <c:strRef>
              <c:f>Sheet1!$A$7</c:f>
              <c:strCache>
                <c:ptCount val="1"/>
                <c:pt idx="0">
                  <c:v>25-34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Sheet1!$B$7:$E$7</c:f>
            </c:numRef>
          </c:val>
          <c:smooth val="0"/>
          <c:extLst>
            <c:ext xmlns:c16="http://schemas.microsoft.com/office/drawing/2014/chart" uri="{C3380CC4-5D6E-409C-BE32-E72D297353CC}">
              <c16:uniqueId val="{00000001-3812-48CD-9F95-2050B28B016A}"/>
            </c:ext>
          </c:extLst>
        </c:ser>
        <c:ser>
          <c:idx val="6"/>
          <c:order val="6"/>
          <c:tx>
            <c:strRef>
              <c:f>Sheet1!$A$8</c:f>
              <c:strCache>
                <c:ptCount val="1"/>
                <c:pt idx="0">
                  <c:v>35-44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Sheet1!$B$8:$E$8</c:f>
            </c:numRef>
          </c:val>
          <c:smooth val="0"/>
          <c:extLst>
            <c:ext xmlns:c16="http://schemas.microsoft.com/office/drawing/2014/chart" uri="{C3380CC4-5D6E-409C-BE32-E72D297353CC}">
              <c16:uniqueId val="{00000002-3812-48CD-9F95-2050B28B016A}"/>
            </c:ext>
          </c:extLst>
        </c:ser>
        <c:ser>
          <c:idx val="7"/>
          <c:order val="7"/>
          <c:tx>
            <c:strRef>
              <c:f>Sheet1!$A$9</c:f>
              <c:strCache>
                <c:ptCount val="1"/>
                <c:pt idx="0">
                  <c:v>45-54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Sheet1!$B$9:$E$9</c:f>
            </c:numRef>
          </c:val>
          <c:smooth val="0"/>
          <c:extLst>
            <c:ext xmlns:c16="http://schemas.microsoft.com/office/drawing/2014/chart" uri="{C3380CC4-5D6E-409C-BE32-E72D297353CC}">
              <c16:uniqueId val="{00000003-3812-48CD-9F95-2050B28B016A}"/>
            </c:ext>
          </c:extLst>
        </c:ser>
        <c:ser>
          <c:idx val="8"/>
          <c:order val="8"/>
          <c:tx>
            <c:strRef>
              <c:f>Sheet1!$A$10</c:f>
              <c:strCache>
                <c:ptCount val="1"/>
                <c:pt idx="0">
                  <c:v>55+</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Sheet1!$B$10:$E$10</c:f>
            </c:numRef>
          </c:val>
          <c:smooth val="0"/>
          <c:extLst>
            <c:ext xmlns:c16="http://schemas.microsoft.com/office/drawing/2014/chart" uri="{C3380CC4-5D6E-409C-BE32-E72D297353CC}">
              <c16:uniqueId val="{00000004-3812-48CD-9F95-2050B28B016A}"/>
            </c:ext>
          </c:extLst>
        </c:ser>
        <c:ser>
          <c:idx val="9"/>
          <c:order val="9"/>
          <c:tx>
            <c:strRef>
              <c:f>Sheet1!$A$11</c:f>
              <c:strCache>
                <c:ptCount val="1"/>
                <c:pt idx="0">
                  <c:v>ABC1</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Sheet1!$B$11:$E$11</c:f>
            </c:numRef>
          </c:val>
          <c:smooth val="0"/>
          <c:extLst>
            <c:ext xmlns:c16="http://schemas.microsoft.com/office/drawing/2014/chart" uri="{C3380CC4-5D6E-409C-BE32-E72D297353CC}">
              <c16:uniqueId val="{00000005-3812-48CD-9F95-2050B28B016A}"/>
            </c:ext>
          </c:extLst>
        </c:ser>
        <c:ser>
          <c:idx val="10"/>
          <c:order val="10"/>
          <c:tx>
            <c:strRef>
              <c:f>Sheet1!$A$12</c:f>
              <c:strCache>
                <c:ptCount val="1"/>
                <c:pt idx="0">
                  <c:v>C2DE</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Sheet1!$B$12:$E$12</c:f>
            </c:numRef>
          </c:val>
          <c:smooth val="0"/>
          <c:extLst>
            <c:ext xmlns:c16="http://schemas.microsoft.com/office/drawing/2014/chart" uri="{C3380CC4-5D6E-409C-BE32-E72D297353CC}">
              <c16:uniqueId val="{00000006-3812-48CD-9F95-2050B28B016A}"/>
            </c:ext>
          </c:extLst>
        </c:ser>
        <c:dLbls>
          <c:dLblPos val="ctr"/>
          <c:showLegendKey val="0"/>
          <c:showVal val="1"/>
          <c:showCatName val="0"/>
          <c:showSerName val="0"/>
          <c:showPercent val="0"/>
          <c:showBubbleSize val="0"/>
        </c:dLbls>
        <c:smooth val="0"/>
        <c:axId val="166519552"/>
        <c:axId val="166521088"/>
      </c:lineChart>
      <c:catAx>
        <c:axId val="166519552"/>
        <c:scaling>
          <c:orientation val="minMax"/>
        </c:scaling>
        <c:delete val="0"/>
        <c:axPos val="b"/>
        <c:numFmt formatCode="General" sourceLinked="0"/>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66521088"/>
        <c:crosses val="autoZero"/>
        <c:auto val="1"/>
        <c:lblAlgn val="ctr"/>
        <c:lblOffset val="100"/>
        <c:noMultiLvlLbl val="0"/>
      </c:catAx>
      <c:valAx>
        <c:axId val="166521088"/>
        <c:scaling>
          <c:orientation val="minMax"/>
          <c:max val="0.4"/>
          <c:min val="0"/>
        </c:scaling>
        <c:delete val="0"/>
        <c:axPos val="l"/>
        <c:numFmt formatCode="0%" sourceLinked="1"/>
        <c:majorTickMark val="out"/>
        <c:minorTickMark val="none"/>
        <c:tickLblPos val="nextTo"/>
        <c:txPr>
          <a:bodyPr/>
          <a:lstStyle/>
          <a:p>
            <a:pPr>
              <a:defRPr lang="en-GB" sz="1200" b="0" i="0" u="none" strike="noStrike" kern="1200" baseline="0">
                <a:solidFill>
                  <a:srgbClr val="717171"/>
                </a:solidFill>
                <a:latin typeface="+mn-lt"/>
                <a:ea typeface="+mn-ea"/>
                <a:cs typeface="+mn-cs"/>
              </a:defRPr>
            </a:pPr>
            <a:endParaRPr lang="en-US"/>
          </a:p>
        </c:txPr>
        <c:crossAx val="166519552"/>
        <c:crosses val="autoZero"/>
        <c:crossBetween val="between"/>
      </c:valAx>
    </c:plotArea>
    <c:legend>
      <c:legendPos val="r"/>
      <c:overlay val="0"/>
      <c:txPr>
        <a:bodyPr/>
        <a:lstStyle/>
        <a:p>
          <a:pPr>
            <a:defRPr sz="1100" b="0">
              <a:solidFill>
                <a:srgbClr val="71717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13528799830325E-2"/>
          <c:y val="0.12306925378920151"/>
          <c:w val="0.82508685903586465"/>
          <c:h val="0.75982644785869391"/>
        </c:manualLayout>
      </c:layout>
      <c:lineChart>
        <c:grouping val="standard"/>
        <c:varyColors val="0"/>
        <c:ser>
          <c:idx val="0"/>
          <c:order val="0"/>
          <c:tx>
            <c:strRef>
              <c:f>Sheet1!$A$2</c:f>
              <c:strCache>
                <c:ptCount val="1"/>
                <c:pt idx="0">
                  <c:v>Total</c:v>
                </c:pt>
              </c:strCache>
            </c:strRef>
          </c:tx>
          <c:spPr>
            <a:ln>
              <a:solidFill>
                <a:srgbClr val="3C6BBF"/>
              </a:solidFill>
            </a:ln>
          </c:spPr>
          <c:marker>
            <c:symbol val="none"/>
          </c:marker>
          <c:dLbls>
            <c:spPr>
              <a:noFill/>
              <a:ln>
                <a:noFill/>
              </a:ln>
              <a:effectLst/>
            </c:spPr>
            <c:txPr>
              <a:bodyPr wrap="square" lIns="38100" tIns="19050" rIns="38100" bIns="19050" anchor="ctr">
                <a:spAutoFit/>
              </a:bodyPr>
              <a:lstStyle/>
              <a:p>
                <a:pPr>
                  <a:defRPr sz="1100">
                    <a:solidFill>
                      <a:srgbClr val="3C6BB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Sheet1!$B$2:$E$2</c:f>
            </c:numRef>
          </c:val>
          <c:smooth val="0"/>
          <c:extLst>
            <c:ext xmlns:c16="http://schemas.microsoft.com/office/drawing/2014/chart" uri="{C3380CC4-5D6E-409C-BE32-E72D297353CC}">
              <c16:uniqueId val="{00000001-DCEC-4B45-A966-BED6B890222A}"/>
            </c:ext>
          </c:extLst>
        </c:ser>
        <c:ser>
          <c:idx val="1"/>
          <c:order val="1"/>
          <c:tx>
            <c:strRef>
              <c:f>Sheet1!$A$3</c:f>
              <c:strCache>
                <c:ptCount val="1"/>
                <c:pt idx="0">
                  <c:v>Male</c:v>
                </c:pt>
              </c:strCache>
            </c:strRef>
          </c:tx>
          <c:spPr>
            <a:ln>
              <a:solidFill>
                <a:srgbClr val="9C1E8D"/>
              </a:solidFill>
            </a:ln>
          </c:spPr>
          <c:marker>
            <c:symbol val="none"/>
          </c:marker>
          <c:dLbls>
            <c:spPr>
              <a:noFill/>
              <a:ln>
                <a:noFill/>
              </a:ln>
              <a:effectLst/>
            </c:spPr>
            <c:txPr>
              <a:bodyPr wrap="square" lIns="38100" tIns="19050" rIns="38100" bIns="19050" anchor="ctr">
                <a:spAutoFit/>
              </a:bodyPr>
              <a:lstStyle/>
              <a:p>
                <a:pPr>
                  <a:defRPr sz="1100">
                    <a:solidFill>
                      <a:srgbClr val="9C1E8D"/>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Sheet1!$B$3:$E$3</c:f>
            </c:numRef>
          </c:val>
          <c:smooth val="0"/>
          <c:extLst>
            <c:ext xmlns:c16="http://schemas.microsoft.com/office/drawing/2014/chart" uri="{C3380CC4-5D6E-409C-BE32-E72D297353CC}">
              <c16:uniqueId val="{00000009-DCEC-4B45-A966-BED6B890222A}"/>
            </c:ext>
          </c:extLst>
        </c:ser>
        <c:ser>
          <c:idx val="2"/>
          <c:order val="2"/>
          <c:tx>
            <c:strRef>
              <c:f>Sheet1!$A$4</c:f>
              <c:strCache>
                <c:ptCount val="1"/>
                <c:pt idx="0">
                  <c:v>Female</c:v>
                </c:pt>
              </c:strCache>
            </c:strRef>
          </c:tx>
          <c:spPr>
            <a:ln>
              <a:solidFill>
                <a:schemeClr val="accent4"/>
              </a:solidFill>
            </a:ln>
          </c:spPr>
          <c:marker>
            <c:symbol val="none"/>
          </c:marker>
          <c:dLbls>
            <c:spPr>
              <a:noFill/>
              <a:ln>
                <a:noFill/>
              </a:ln>
              <a:effectLst/>
            </c:spPr>
            <c:txPr>
              <a:bodyPr wrap="square" lIns="38100" tIns="19050" rIns="38100" bIns="19050" anchor="ctr">
                <a:spAutoFit/>
              </a:bodyPr>
              <a:lstStyle/>
              <a:p>
                <a:pPr>
                  <a:defRPr sz="1100">
                    <a:solidFill>
                      <a:srgbClr val="50266B"/>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Sheet1!$B$4:$E$4</c:f>
            </c:numRef>
          </c:val>
          <c:smooth val="0"/>
          <c:extLst>
            <c:ext xmlns:c16="http://schemas.microsoft.com/office/drawing/2014/chart" uri="{C3380CC4-5D6E-409C-BE32-E72D297353CC}">
              <c16:uniqueId val="{0000000A-DCEC-4B45-A966-BED6B890222A}"/>
            </c:ext>
          </c:extLst>
        </c:ser>
        <c:ser>
          <c:idx val="3"/>
          <c:order val="3"/>
          <c:tx>
            <c:strRef>
              <c:f>Sheet1!$A$5</c:f>
              <c:strCache>
                <c:ptCount val="1"/>
                <c:pt idx="0">
                  <c:v> 12-15</c:v>
                </c:pt>
              </c:strCache>
            </c:strRef>
          </c:tx>
          <c:spPr>
            <a:ln>
              <a:solidFill>
                <a:srgbClr val="717171">
                  <a:lumMod val="50000"/>
                </a:srgbClr>
              </a:solidFill>
            </a:ln>
          </c:spPr>
          <c:marker>
            <c:symbol val="none"/>
          </c:marker>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Sheet1!$B$5:$E$5</c:f>
            </c:numRef>
          </c:val>
          <c:smooth val="0"/>
          <c:extLst>
            <c:ext xmlns:c16="http://schemas.microsoft.com/office/drawing/2014/chart" uri="{C3380CC4-5D6E-409C-BE32-E72D297353CC}">
              <c16:uniqueId val="{00000012-DCEC-4B45-A966-BED6B890222A}"/>
            </c:ext>
          </c:extLst>
        </c:ser>
        <c:ser>
          <c:idx val="4"/>
          <c:order val="4"/>
          <c:tx>
            <c:strRef>
              <c:f>Sheet1!$A$6</c:f>
              <c:strCache>
                <c:ptCount val="1"/>
                <c:pt idx="0">
                  <c:v>16-24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Sheet1!$B$6:$E$6</c:f>
            </c:numRef>
          </c:val>
          <c:smooth val="0"/>
          <c:extLst>
            <c:ext xmlns:c16="http://schemas.microsoft.com/office/drawing/2014/chart" uri="{C3380CC4-5D6E-409C-BE32-E72D297353CC}">
              <c16:uniqueId val="{00000000-94A4-433A-9626-774693879023}"/>
            </c:ext>
          </c:extLst>
        </c:ser>
        <c:ser>
          <c:idx val="5"/>
          <c:order val="5"/>
          <c:tx>
            <c:strRef>
              <c:f>Sheet1!$A$7</c:f>
              <c:strCache>
                <c:ptCount val="1"/>
                <c:pt idx="0">
                  <c:v>25-34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Sheet1!$B$7:$E$7</c:f>
            </c:numRef>
          </c:val>
          <c:smooth val="0"/>
          <c:extLst>
            <c:ext xmlns:c16="http://schemas.microsoft.com/office/drawing/2014/chart" uri="{C3380CC4-5D6E-409C-BE32-E72D297353CC}">
              <c16:uniqueId val="{00000001-94A4-433A-9626-774693879023}"/>
            </c:ext>
          </c:extLst>
        </c:ser>
        <c:ser>
          <c:idx val="6"/>
          <c:order val="6"/>
          <c:tx>
            <c:strRef>
              <c:f>Sheet1!$A$8</c:f>
              <c:strCache>
                <c:ptCount val="1"/>
                <c:pt idx="0">
                  <c:v>35-44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Sheet1!$B$8:$E$8</c:f>
            </c:numRef>
          </c:val>
          <c:smooth val="0"/>
          <c:extLst>
            <c:ext xmlns:c16="http://schemas.microsoft.com/office/drawing/2014/chart" uri="{C3380CC4-5D6E-409C-BE32-E72D297353CC}">
              <c16:uniqueId val="{00000002-94A4-433A-9626-774693879023}"/>
            </c:ext>
          </c:extLst>
        </c:ser>
        <c:ser>
          <c:idx val="7"/>
          <c:order val="7"/>
          <c:tx>
            <c:strRef>
              <c:f>Sheet1!$A$9</c:f>
              <c:strCache>
                <c:ptCount val="1"/>
                <c:pt idx="0">
                  <c:v>45-54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Sheet1!$B$9:$E$9</c:f>
            </c:numRef>
          </c:val>
          <c:smooth val="0"/>
          <c:extLst>
            <c:ext xmlns:c16="http://schemas.microsoft.com/office/drawing/2014/chart" uri="{C3380CC4-5D6E-409C-BE32-E72D297353CC}">
              <c16:uniqueId val="{00000003-94A4-433A-9626-774693879023}"/>
            </c:ext>
          </c:extLst>
        </c:ser>
        <c:ser>
          <c:idx val="8"/>
          <c:order val="8"/>
          <c:tx>
            <c:strRef>
              <c:f>Sheet1!$A$10</c:f>
              <c:strCache>
                <c:ptCount val="1"/>
                <c:pt idx="0">
                  <c:v>55+</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Sheet1!$B$10:$E$10</c:f>
            </c:numRef>
          </c:val>
          <c:smooth val="0"/>
          <c:extLst>
            <c:ext xmlns:c16="http://schemas.microsoft.com/office/drawing/2014/chart" uri="{C3380CC4-5D6E-409C-BE32-E72D297353CC}">
              <c16:uniqueId val="{00000004-94A4-433A-9626-774693879023}"/>
            </c:ext>
          </c:extLst>
        </c:ser>
        <c:ser>
          <c:idx val="9"/>
          <c:order val="9"/>
          <c:tx>
            <c:strRef>
              <c:f>Sheet1!$A$11</c:f>
              <c:strCache>
                <c:ptCount val="1"/>
                <c:pt idx="0">
                  <c:v>ABC1</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Sheet1!$B$11:$E$11</c:f>
              <c:numCache>
                <c:formatCode>0%</c:formatCode>
                <c:ptCount val="4"/>
                <c:pt idx="0">
                  <c:v>0.22</c:v>
                </c:pt>
                <c:pt idx="1">
                  <c:v>0.22</c:v>
                </c:pt>
                <c:pt idx="2">
                  <c:v>0.23</c:v>
                </c:pt>
                <c:pt idx="3">
                  <c:v>0.24</c:v>
                </c:pt>
              </c:numCache>
            </c:numRef>
          </c:val>
          <c:smooth val="0"/>
          <c:extLst>
            <c:ext xmlns:c16="http://schemas.microsoft.com/office/drawing/2014/chart" uri="{C3380CC4-5D6E-409C-BE32-E72D297353CC}">
              <c16:uniqueId val="{00000005-94A4-433A-9626-774693879023}"/>
            </c:ext>
          </c:extLst>
        </c:ser>
        <c:ser>
          <c:idx val="10"/>
          <c:order val="10"/>
          <c:tx>
            <c:strRef>
              <c:f>Sheet1!$A$12</c:f>
              <c:strCache>
                <c:ptCount val="1"/>
                <c:pt idx="0">
                  <c:v>C2DE</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Sheet1!$B$12:$E$12</c:f>
              <c:numCache>
                <c:formatCode>0%</c:formatCode>
                <c:ptCount val="4"/>
                <c:pt idx="0">
                  <c:v>0.36</c:v>
                </c:pt>
                <c:pt idx="1">
                  <c:v>0.32</c:v>
                </c:pt>
                <c:pt idx="2">
                  <c:v>0.28000000000000003</c:v>
                </c:pt>
                <c:pt idx="3">
                  <c:v>0.27</c:v>
                </c:pt>
              </c:numCache>
            </c:numRef>
          </c:val>
          <c:smooth val="0"/>
          <c:extLst>
            <c:ext xmlns:c16="http://schemas.microsoft.com/office/drawing/2014/chart" uri="{C3380CC4-5D6E-409C-BE32-E72D297353CC}">
              <c16:uniqueId val="{00000006-94A4-433A-9626-774693879023}"/>
            </c:ext>
          </c:extLst>
        </c:ser>
        <c:dLbls>
          <c:dLblPos val="ctr"/>
          <c:showLegendKey val="0"/>
          <c:showVal val="1"/>
          <c:showCatName val="0"/>
          <c:showSerName val="0"/>
          <c:showPercent val="0"/>
          <c:showBubbleSize val="0"/>
        </c:dLbls>
        <c:smooth val="0"/>
        <c:axId val="166711680"/>
        <c:axId val="166713216"/>
      </c:lineChart>
      <c:catAx>
        <c:axId val="166711680"/>
        <c:scaling>
          <c:orientation val="minMax"/>
        </c:scaling>
        <c:delete val="0"/>
        <c:axPos val="b"/>
        <c:numFmt formatCode="General" sourceLinked="0"/>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66713216"/>
        <c:crosses val="autoZero"/>
        <c:auto val="1"/>
        <c:lblAlgn val="ctr"/>
        <c:lblOffset val="100"/>
        <c:noMultiLvlLbl val="0"/>
      </c:catAx>
      <c:valAx>
        <c:axId val="166713216"/>
        <c:scaling>
          <c:orientation val="minMax"/>
          <c:max val="0.4"/>
          <c:min val="0"/>
        </c:scaling>
        <c:delete val="0"/>
        <c:axPos val="l"/>
        <c:numFmt formatCode="0%" sourceLinked="1"/>
        <c:majorTickMark val="out"/>
        <c:minorTickMark val="none"/>
        <c:tickLblPos val="nextTo"/>
        <c:txPr>
          <a:bodyPr/>
          <a:lstStyle/>
          <a:p>
            <a:pPr>
              <a:defRPr lang="en-GB" sz="1200" b="0" i="0" u="none" strike="noStrike" kern="1200" baseline="0">
                <a:solidFill>
                  <a:srgbClr val="717171"/>
                </a:solidFill>
                <a:latin typeface="+mn-lt"/>
                <a:ea typeface="+mn-ea"/>
                <a:cs typeface="+mn-cs"/>
              </a:defRPr>
            </a:pPr>
            <a:endParaRPr lang="en-US"/>
          </a:p>
        </c:txPr>
        <c:crossAx val="166711680"/>
        <c:crosses val="autoZero"/>
        <c:crossBetween val="between"/>
      </c:valAx>
    </c:plotArea>
    <c:legend>
      <c:legendPos val="r"/>
      <c:overlay val="0"/>
      <c:txPr>
        <a:bodyPr/>
        <a:lstStyle/>
        <a:p>
          <a:pPr>
            <a:defRPr sz="1100" b="0">
              <a:solidFill>
                <a:srgbClr val="71717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13528799830325E-2"/>
          <c:y val="0.12306925378920151"/>
          <c:w val="0.82508685903586465"/>
          <c:h val="0.75982644785869391"/>
        </c:manualLayout>
      </c:layout>
      <c:lineChart>
        <c:grouping val="standard"/>
        <c:varyColors val="0"/>
        <c:ser>
          <c:idx val="0"/>
          <c:order val="0"/>
          <c:tx>
            <c:strRef>
              <c:f>Sheet1!$A$2</c:f>
              <c:strCache>
                <c:ptCount val="1"/>
                <c:pt idx="0">
                  <c:v>Total</c:v>
                </c:pt>
              </c:strCache>
            </c:strRef>
          </c:tx>
          <c:spPr>
            <a:ln>
              <a:solidFill>
                <a:srgbClr val="3C6BBF"/>
              </a:solidFill>
            </a:ln>
          </c:spPr>
          <c:marker>
            <c:symbol val="none"/>
          </c:marker>
          <c:dLbls>
            <c:spPr>
              <a:noFill/>
              <a:ln>
                <a:noFill/>
              </a:ln>
              <a:effectLst/>
            </c:spPr>
            <c:txPr>
              <a:bodyPr wrap="square" lIns="38100" tIns="19050" rIns="38100" bIns="19050" anchor="ctr">
                <a:spAutoFit/>
              </a:bodyPr>
              <a:lstStyle/>
              <a:p>
                <a:pPr>
                  <a:defRPr sz="1100">
                    <a:solidFill>
                      <a:srgbClr val="3C6BB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Sheet1!$B$2:$E$2</c:f>
            </c:numRef>
          </c:val>
          <c:smooth val="0"/>
          <c:extLst>
            <c:ext xmlns:c16="http://schemas.microsoft.com/office/drawing/2014/chart" uri="{C3380CC4-5D6E-409C-BE32-E72D297353CC}">
              <c16:uniqueId val="{00000001-DCEC-4B45-A966-BED6B890222A}"/>
            </c:ext>
          </c:extLst>
        </c:ser>
        <c:ser>
          <c:idx val="1"/>
          <c:order val="1"/>
          <c:tx>
            <c:strRef>
              <c:f>Sheet1!$A$3</c:f>
              <c:strCache>
                <c:ptCount val="1"/>
                <c:pt idx="0">
                  <c:v>Male</c:v>
                </c:pt>
              </c:strCache>
            </c:strRef>
          </c:tx>
          <c:spPr>
            <a:ln>
              <a:solidFill>
                <a:srgbClr val="9C1E8D"/>
              </a:solidFill>
            </a:ln>
          </c:spPr>
          <c:marker>
            <c:symbol val="none"/>
          </c:marker>
          <c:dLbls>
            <c:spPr>
              <a:noFill/>
              <a:ln>
                <a:noFill/>
              </a:ln>
              <a:effectLst/>
            </c:spPr>
            <c:txPr>
              <a:bodyPr wrap="square" lIns="38100" tIns="19050" rIns="38100" bIns="19050" anchor="ctr">
                <a:spAutoFit/>
              </a:bodyPr>
              <a:lstStyle/>
              <a:p>
                <a:pPr>
                  <a:defRPr sz="1100">
                    <a:solidFill>
                      <a:srgbClr val="9C1E8D"/>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Sheet1!$B$3:$E$3</c:f>
            </c:numRef>
          </c:val>
          <c:smooth val="0"/>
          <c:extLst>
            <c:ext xmlns:c16="http://schemas.microsoft.com/office/drawing/2014/chart" uri="{C3380CC4-5D6E-409C-BE32-E72D297353CC}">
              <c16:uniqueId val="{00000009-DCEC-4B45-A966-BED6B890222A}"/>
            </c:ext>
          </c:extLst>
        </c:ser>
        <c:ser>
          <c:idx val="2"/>
          <c:order val="2"/>
          <c:tx>
            <c:strRef>
              <c:f>Sheet1!$A$4</c:f>
              <c:strCache>
                <c:ptCount val="1"/>
                <c:pt idx="0">
                  <c:v>Female</c:v>
                </c:pt>
              </c:strCache>
            </c:strRef>
          </c:tx>
          <c:spPr>
            <a:ln>
              <a:solidFill>
                <a:schemeClr val="accent4"/>
              </a:solidFill>
            </a:ln>
          </c:spPr>
          <c:marker>
            <c:symbol val="none"/>
          </c:marker>
          <c:dLbls>
            <c:spPr>
              <a:noFill/>
              <a:ln>
                <a:noFill/>
              </a:ln>
              <a:effectLst/>
            </c:spPr>
            <c:txPr>
              <a:bodyPr wrap="square" lIns="38100" tIns="19050" rIns="38100" bIns="19050" anchor="ctr">
                <a:spAutoFit/>
              </a:bodyPr>
              <a:lstStyle/>
              <a:p>
                <a:pPr>
                  <a:defRPr sz="1100">
                    <a:solidFill>
                      <a:srgbClr val="50266B"/>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Sheet1!$B$4:$E$4</c:f>
            </c:numRef>
          </c:val>
          <c:smooth val="0"/>
          <c:extLst>
            <c:ext xmlns:c16="http://schemas.microsoft.com/office/drawing/2014/chart" uri="{C3380CC4-5D6E-409C-BE32-E72D297353CC}">
              <c16:uniqueId val="{0000000A-DCEC-4B45-A966-BED6B890222A}"/>
            </c:ext>
          </c:extLst>
        </c:ser>
        <c:ser>
          <c:idx val="3"/>
          <c:order val="3"/>
          <c:tx>
            <c:strRef>
              <c:f>Sheet1!$A$5</c:f>
              <c:strCache>
                <c:ptCount val="1"/>
                <c:pt idx="0">
                  <c:v> 12-15</c:v>
                </c:pt>
              </c:strCache>
            </c:strRef>
          </c:tx>
          <c:spPr>
            <a:ln>
              <a:solidFill>
                <a:srgbClr val="717171">
                  <a:lumMod val="50000"/>
                </a:srgbClr>
              </a:solidFill>
            </a:ln>
          </c:spPr>
          <c:marker>
            <c:symbol val="none"/>
          </c:marker>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Sheet1!$B$5:$E$5</c:f>
              <c:numCache>
                <c:formatCode>0%</c:formatCode>
                <c:ptCount val="4"/>
                <c:pt idx="0">
                  <c:v>0.28999999999999998</c:v>
                </c:pt>
                <c:pt idx="1">
                  <c:v>0.28999999999999998</c:v>
                </c:pt>
                <c:pt idx="2">
                  <c:v>0.3</c:v>
                </c:pt>
                <c:pt idx="3">
                  <c:v>0.27</c:v>
                </c:pt>
              </c:numCache>
            </c:numRef>
          </c:val>
          <c:smooth val="0"/>
          <c:extLst>
            <c:ext xmlns:c16="http://schemas.microsoft.com/office/drawing/2014/chart" uri="{C3380CC4-5D6E-409C-BE32-E72D297353CC}">
              <c16:uniqueId val="{00000012-DCEC-4B45-A966-BED6B890222A}"/>
            </c:ext>
          </c:extLst>
        </c:ser>
        <c:ser>
          <c:idx val="4"/>
          <c:order val="4"/>
          <c:tx>
            <c:strRef>
              <c:f>Sheet1!$A$6</c:f>
              <c:strCache>
                <c:ptCount val="1"/>
                <c:pt idx="0">
                  <c:v>16-24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Sheet1!$B$6:$E$6</c:f>
              <c:numCache>
                <c:formatCode>0%</c:formatCode>
                <c:ptCount val="4"/>
                <c:pt idx="0">
                  <c:v>0.38</c:v>
                </c:pt>
                <c:pt idx="1">
                  <c:v>0.37</c:v>
                </c:pt>
                <c:pt idx="2">
                  <c:v>0.33</c:v>
                </c:pt>
                <c:pt idx="3">
                  <c:v>0.31</c:v>
                </c:pt>
              </c:numCache>
            </c:numRef>
          </c:val>
          <c:smooth val="0"/>
          <c:extLst>
            <c:ext xmlns:c16="http://schemas.microsoft.com/office/drawing/2014/chart" uri="{C3380CC4-5D6E-409C-BE32-E72D297353CC}">
              <c16:uniqueId val="{00000000-0B5E-46EE-A841-2AAF52B7BAA1}"/>
            </c:ext>
          </c:extLst>
        </c:ser>
        <c:ser>
          <c:idx val="5"/>
          <c:order val="5"/>
          <c:tx>
            <c:strRef>
              <c:f>Sheet1!$A$7</c:f>
              <c:strCache>
                <c:ptCount val="1"/>
                <c:pt idx="0">
                  <c:v>25-34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Sheet1!$B$7:$E$7</c:f>
              <c:numCache>
                <c:formatCode>0%</c:formatCode>
                <c:ptCount val="4"/>
                <c:pt idx="0">
                  <c:v>0.3</c:v>
                </c:pt>
                <c:pt idx="1">
                  <c:v>0.24</c:v>
                </c:pt>
                <c:pt idx="2">
                  <c:v>0.27</c:v>
                </c:pt>
                <c:pt idx="3">
                  <c:v>0.27</c:v>
                </c:pt>
              </c:numCache>
            </c:numRef>
          </c:val>
          <c:smooth val="0"/>
          <c:extLst>
            <c:ext xmlns:c16="http://schemas.microsoft.com/office/drawing/2014/chart" uri="{C3380CC4-5D6E-409C-BE32-E72D297353CC}">
              <c16:uniqueId val="{00000001-0B5E-46EE-A841-2AAF52B7BAA1}"/>
            </c:ext>
          </c:extLst>
        </c:ser>
        <c:ser>
          <c:idx val="6"/>
          <c:order val="6"/>
          <c:tx>
            <c:strRef>
              <c:f>Sheet1!$A$8</c:f>
              <c:strCache>
                <c:ptCount val="1"/>
                <c:pt idx="0">
                  <c:v>35-44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Sheet1!$B$8:$E$8</c:f>
              <c:numCache>
                <c:formatCode>0%</c:formatCode>
                <c:ptCount val="4"/>
                <c:pt idx="0">
                  <c:v>0.22</c:v>
                </c:pt>
                <c:pt idx="1">
                  <c:v>0.25</c:v>
                </c:pt>
                <c:pt idx="2">
                  <c:v>0.23</c:v>
                </c:pt>
                <c:pt idx="3">
                  <c:v>0.25</c:v>
                </c:pt>
              </c:numCache>
            </c:numRef>
          </c:val>
          <c:smooth val="0"/>
          <c:extLst>
            <c:ext xmlns:c16="http://schemas.microsoft.com/office/drawing/2014/chart" uri="{C3380CC4-5D6E-409C-BE32-E72D297353CC}">
              <c16:uniqueId val="{00000002-0B5E-46EE-A841-2AAF52B7BAA1}"/>
            </c:ext>
          </c:extLst>
        </c:ser>
        <c:ser>
          <c:idx val="7"/>
          <c:order val="7"/>
          <c:tx>
            <c:strRef>
              <c:f>Sheet1!$A$9</c:f>
              <c:strCache>
                <c:ptCount val="1"/>
                <c:pt idx="0">
                  <c:v>45-54</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Sheet1!$B$9:$E$9</c:f>
              <c:numCache>
                <c:formatCode>0%</c:formatCode>
                <c:ptCount val="4"/>
                <c:pt idx="0">
                  <c:v>0.21</c:v>
                </c:pt>
                <c:pt idx="1">
                  <c:v>0.19</c:v>
                </c:pt>
                <c:pt idx="2">
                  <c:v>0.17</c:v>
                </c:pt>
                <c:pt idx="3">
                  <c:v>0.2</c:v>
                </c:pt>
              </c:numCache>
            </c:numRef>
          </c:val>
          <c:smooth val="0"/>
          <c:extLst>
            <c:ext xmlns:c16="http://schemas.microsoft.com/office/drawing/2014/chart" uri="{C3380CC4-5D6E-409C-BE32-E72D297353CC}">
              <c16:uniqueId val="{00000003-0B5E-46EE-A841-2AAF52B7BAA1}"/>
            </c:ext>
          </c:extLst>
        </c:ser>
        <c:ser>
          <c:idx val="8"/>
          <c:order val="8"/>
          <c:tx>
            <c:strRef>
              <c:f>Sheet1!$A$10</c:f>
              <c:strCache>
                <c:ptCount val="1"/>
                <c:pt idx="0">
                  <c:v>55+</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Sheet1!$B$10:$E$10</c:f>
              <c:numCache>
                <c:formatCode>0%</c:formatCode>
                <c:ptCount val="4"/>
                <c:pt idx="0">
                  <c:v>0.18</c:v>
                </c:pt>
                <c:pt idx="1">
                  <c:v>0.17</c:v>
                </c:pt>
                <c:pt idx="2">
                  <c:v>0.15</c:v>
                </c:pt>
                <c:pt idx="3">
                  <c:v>0.17</c:v>
                </c:pt>
              </c:numCache>
            </c:numRef>
          </c:val>
          <c:smooth val="0"/>
          <c:extLst>
            <c:ext xmlns:c16="http://schemas.microsoft.com/office/drawing/2014/chart" uri="{C3380CC4-5D6E-409C-BE32-E72D297353CC}">
              <c16:uniqueId val="{00000004-0B5E-46EE-A841-2AAF52B7BAA1}"/>
            </c:ext>
          </c:extLst>
        </c:ser>
        <c:ser>
          <c:idx val="9"/>
          <c:order val="9"/>
          <c:tx>
            <c:strRef>
              <c:f>Sheet1!$A$11</c:f>
              <c:strCache>
                <c:ptCount val="1"/>
                <c:pt idx="0">
                  <c:v>ABC1</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Sheet1!$B$11:$E$11</c:f>
            </c:numRef>
          </c:val>
          <c:smooth val="0"/>
          <c:extLst>
            <c:ext xmlns:c16="http://schemas.microsoft.com/office/drawing/2014/chart" uri="{C3380CC4-5D6E-409C-BE32-E72D297353CC}">
              <c16:uniqueId val="{00000005-0B5E-46EE-A841-2AAF52B7BAA1}"/>
            </c:ext>
          </c:extLst>
        </c:ser>
        <c:ser>
          <c:idx val="10"/>
          <c:order val="10"/>
          <c:tx>
            <c:strRef>
              <c:f>Sheet1!$A$12</c:f>
              <c:strCache>
                <c:ptCount val="1"/>
                <c:pt idx="0">
                  <c:v>C2DE</c:v>
                </c:pt>
              </c:strCache>
            </c:strRef>
          </c:tx>
          <c:marker>
            <c:symbol val="none"/>
          </c:marker>
          <c:dLbls>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Sheet1!$B$12:$E$12</c:f>
            </c:numRef>
          </c:val>
          <c:smooth val="0"/>
          <c:extLst>
            <c:ext xmlns:c16="http://schemas.microsoft.com/office/drawing/2014/chart" uri="{C3380CC4-5D6E-409C-BE32-E72D297353CC}">
              <c16:uniqueId val="{00000006-0B5E-46EE-A841-2AAF52B7BAA1}"/>
            </c:ext>
          </c:extLst>
        </c:ser>
        <c:dLbls>
          <c:dLblPos val="ctr"/>
          <c:showLegendKey val="0"/>
          <c:showVal val="1"/>
          <c:showCatName val="0"/>
          <c:showSerName val="0"/>
          <c:showPercent val="0"/>
          <c:showBubbleSize val="0"/>
        </c:dLbls>
        <c:smooth val="0"/>
        <c:axId val="166977920"/>
        <c:axId val="166979456"/>
      </c:lineChart>
      <c:catAx>
        <c:axId val="166977920"/>
        <c:scaling>
          <c:orientation val="minMax"/>
        </c:scaling>
        <c:delete val="0"/>
        <c:axPos val="b"/>
        <c:numFmt formatCode="General" sourceLinked="0"/>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66979456"/>
        <c:crosses val="autoZero"/>
        <c:auto val="1"/>
        <c:lblAlgn val="ctr"/>
        <c:lblOffset val="100"/>
        <c:noMultiLvlLbl val="0"/>
      </c:catAx>
      <c:valAx>
        <c:axId val="166979456"/>
        <c:scaling>
          <c:orientation val="minMax"/>
          <c:max val="0.4"/>
          <c:min val="0"/>
        </c:scaling>
        <c:delete val="0"/>
        <c:axPos val="l"/>
        <c:numFmt formatCode="0%" sourceLinked="1"/>
        <c:majorTickMark val="out"/>
        <c:minorTickMark val="none"/>
        <c:tickLblPos val="nextTo"/>
        <c:txPr>
          <a:bodyPr/>
          <a:lstStyle/>
          <a:p>
            <a:pPr>
              <a:defRPr lang="en-GB" sz="1200" b="0" i="0" u="none" strike="noStrike" kern="1200" baseline="0">
                <a:solidFill>
                  <a:srgbClr val="717171"/>
                </a:solidFill>
                <a:latin typeface="+mn-lt"/>
                <a:ea typeface="+mn-ea"/>
                <a:cs typeface="+mn-cs"/>
              </a:defRPr>
            </a:pPr>
            <a:endParaRPr lang="en-US"/>
          </a:p>
        </c:txPr>
        <c:crossAx val="166977920"/>
        <c:crosses val="autoZero"/>
        <c:crossBetween val="between"/>
      </c:valAx>
    </c:plotArea>
    <c:legend>
      <c:legendPos val="r"/>
      <c:overlay val="0"/>
      <c:txPr>
        <a:bodyPr/>
        <a:lstStyle/>
        <a:p>
          <a:pPr>
            <a:defRPr sz="1100" b="0">
              <a:solidFill>
                <a:srgbClr val="71717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100% legal</c:v>
                </c:pt>
              </c:strCache>
            </c:strRef>
          </c:tx>
          <c:spPr>
            <a:solidFill>
              <a:srgbClr val="A84C97"/>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Sheet1!$B$2:$B$3</c:f>
              <c:numCache>
                <c:formatCode>0%</c:formatCode>
                <c:ptCount val="2"/>
                <c:pt idx="0">
                  <c:v>0.82</c:v>
                </c:pt>
                <c:pt idx="1">
                  <c:v>0.81</c:v>
                </c:pt>
              </c:numCache>
            </c:numRef>
          </c:val>
          <c:extLst>
            <c:ext xmlns:c16="http://schemas.microsoft.com/office/drawing/2014/chart" uri="{C3380CC4-5D6E-409C-BE32-E72D297353CC}">
              <c16:uniqueId val="{00000000-D416-4269-B3C1-B5EB1D4CAEE1}"/>
            </c:ext>
          </c:extLst>
        </c:ser>
        <c:ser>
          <c:idx val="1"/>
          <c:order val="1"/>
          <c:tx>
            <c:strRef>
              <c:f>Sheet1!$C$1</c:f>
              <c:strCache>
                <c:ptCount val="1"/>
                <c:pt idx="0">
                  <c:v>Mix of legal and illegal</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Sheet1!$C$2:$C$3</c:f>
              <c:numCache>
                <c:formatCode>0%</c:formatCode>
                <c:ptCount val="2"/>
                <c:pt idx="0">
                  <c:v>7.0000000000000007E-2</c:v>
                </c:pt>
                <c:pt idx="1">
                  <c:v>7.0000000000000007E-2</c:v>
                </c:pt>
              </c:numCache>
            </c:numRef>
          </c:val>
          <c:extLst>
            <c:ext xmlns:c16="http://schemas.microsoft.com/office/drawing/2014/chart" uri="{C3380CC4-5D6E-409C-BE32-E72D297353CC}">
              <c16:uniqueId val="{00000001-D416-4269-B3C1-B5EB1D4CAEE1}"/>
            </c:ext>
          </c:extLst>
        </c:ser>
        <c:ser>
          <c:idx val="2"/>
          <c:order val="2"/>
          <c:tx>
            <c:strRef>
              <c:f>Sheet1!$D$1</c:f>
              <c:strCache>
                <c:ptCount val="1"/>
                <c:pt idx="0">
                  <c:v>100% illegal</c:v>
                </c:pt>
              </c:strCache>
            </c:strRef>
          </c:tx>
          <c:spPr>
            <a:solidFill>
              <a:srgbClr val="FFFFFF">
                <a:lumMod val="50000"/>
              </a:srgbClr>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Sheet1!$D$2:$D$3</c:f>
              <c:numCache>
                <c:formatCode>0%</c:formatCode>
                <c:ptCount val="2"/>
                <c:pt idx="0">
                  <c:v>0.12</c:v>
                </c:pt>
                <c:pt idx="1">
                  <c:v>0.11</c:v>
                </c:pt>
              </c:numCache>
            </c:numRef>
          </c:val>
          <c:extLst>
            <c:ext xmlns:c16="http://schemas.microsoft.com/office/drawing/2014/chart" uri="{C3380CC4-5D6E-409C-BE32-E72D297353CC}">
              <c16:uniqueId val="{00000002-D416-4269-B3C1-B5EB1D4CAEE1}"/>
            </c:ext>
          </c:extLst>
        </c:ser>
        <c:dLbls>
          <c:showLegendKey val="0"/>
          <c:showVal val="0"/>
          <c:showCatName val="0"/>
          <c:showSerName val="0"/>
          <c:showPercent val="0"/>
          <c:showBubbleSize val="0"/>
        </c:dLbls>
        <c:gapWidth val="150"/>
        <c:overlap val="100"/>
        <c:axId val="168119680"/>
        <c:axId val="168137856"/>
      </c:barChart>
      <c:catAx>
        <c:axId val="168119680"/>
        <c:scaling>
          <c:orientation val="minMax"/>
        </c:scaling>
        <c:delete val="0"/>
        <c:axPos val="b"/>
        <c:numFmt formatCode="General" sourceLinked="0"/>
        <c:majorTickMark val="out"/>
        <c:minorTickMark val="none"/>
        <c:tickLblPos val="nextTo"/>
        <c:txPr>
          <a:bodyPr/>
          <a:lstStyle/>
          <a:p>
            <a:pPr algn="ctr">
              <a:defRPr lang="en-GB" sz="1100" b="0" i="0" u="none" strike="noStrike" kern="1200" baseline="0">
                <a:solidFill>
                  <a:srgbClr val="717171"/>
                </a:solidFill>
                <a:latin typeface="+mn-lt"/>
                <a:ea typeface="+mn-ea"/>
                <a:cs typeface="+mn-cs"/>
              </a:defRPr>
            </a:pPr>
            <a:endParaRPr lang="en-US"/>
          </a:p>
        </c:txPr>
        <c:crossAx val="168137856"/>
        <c:crosses val="autoZero"/>
        <c:auto val="1"/>
        <c:lblAlgn val="ctr"/>
        <c:lblOffset val="100"/>
        <c:noMultiLvlLbl val="0"/>
      </c:catAx>
      <c:valAx>
        <c:axId val="168137856"/>
        <c:scaling>
          <c:orientation val="minMax"/>
          <c:max val="1"/>
          <c:min val="0"/>
        </c:scaling>
        <c:delete val="1"/>
        <c:axPos val="l"/>
        <c:numFmt formatCode="0%" sourceLinked="1"/>
        <c:majorTickMark val="out"/>
        <c:minorTickMark val="none"/>
        <c:tickLblPos val="nextTo"/>
        <c:crossAx val="168119680"/>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100% legal</c:v>
                </c:pt>
              </c:strCache>
            </c:strRef>
          </c:tx>
          <c:spPr>
            <a:solidFill>
              <a:srgbClr val="A84C97"/>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Sheet1!$B$2:$B$3</c:f>
              <c:numCache>
                <c:formatCode>0%</c:formatCode>
                <c:ptCount val="2"/>
                <c:pt idx="0">
                  <c:v>0.78</c:v>
                </c:pt>
                <c:pt idx="1">
                  <c:v>0.77</c:v>
                </c:pt>
              </c:numCache>
            </c:numRef>
          </c:val>
          <c:extLst>
            <c:ext xmlns:c16="http://schemas.microsoft.com/office/drawing/2014/chart" uri="{C3380CC4-5D6E-409C-BE32-E72D297353CC}">
              <c16:uniqueId val="{00000000-416F-4B0D-8813-39882405888B}"/>
            </c:ext>
          </c:extLst>
        </c:ser>
        <c:ser>
          <c:idx val="1"/>
          <c:order val="1"/>
          <c:tx>
            <c:strRef>
              <c:f>Sheet1!$C$1</c:f>
              <c:strCache>
                <c:ptCount val="1"/>
                <c:pt idx="0">
                  <c:v>Mix of legal and illegal</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Sheet1!$C$2:$C$3</c:f>
              <c:numCache>
                <c:formatCode>0%</c:formatCode>
                <c:ptCount val="2"/>
                <c:pt idx="0">
                  <c:v>0.09</c:v>
                </c:pt>
                <c:pt idx="1">
                  <c:v>0.09</c:v>
                </c:pt>
              </c:numCache>
            </c:numRef>
          </c:val>
          <c:extLst>
            <c:ext xmlns:c16="http://schemas.microsoft.com/office/drawing/2014/chart" uri="{C3380CC4-5D6E-409C-BE32-E72D297353CC}">
              <c16:uniqueId val="{00000001-416F-4B0D-8813-39882405888B}"/>
            </c:ext>
          </c:extLst>
        </c:ser>
        <c:ser>
          <c:idx val="2"/>
          <c:order val="2"/>
          <c:tx>
            <c:strRef>
              <c:f>Sheet1!$D$1</c:f>
              <c:strCache>
                <c:ptCount val="1"/>
                <c:pt idx="0">
                  <c:v>100% illegal</c:v>
                </c:pt>
              </c:strCache>
            </c:strRef>
          </c:tx>
          <c:spPr>
            <a:solidFill>
              <a:srgbClr val="FFFFFF">
                <a:lumMod val="50000"/>
              </a:srgbClr>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Sheet1!$D$2:$D$3</c:f>
              <c:numCache>
                <c:formatCode>0%</c:formatCode>
                <c:ptCount val="2"/>
                <c:pt idx="0">
                  <c:v>0.13</c:v>
                </c:pt>
                <c:pt idx="1">
                  <c:v>0.14000000000000001</c:v>
                </c:pt>
              </c:numCache>
            </c:numRef>
          </c:val>
          <c:extLst>
            <c:ext xmlns:c16="http://schemas.microsoft.com/office/drawing/2014/chart" uri="{C3380CC4-5D6E-409C-BE32-E72D297353CC}">
              <c16:uniqueId val="{00000002-416F-4B0D-8813-39882405888B}"/>
            </c:ext>
          </c:extLst>
        </c:ser>
        <c:dLbls>
          <c:showLegendKey val="0"/>
          <c:showVal val="0"/>
          <c:showCatName val="0"/>
          <c:showSerName val="0"/>
          <c:showPercent val="0"/>
          <c:showBubbleSize val="0"/>
        </c:dLbls>
        <c:gapWidth val="150"/>
        <c:overlap val="100"/>
        <c:axId val="171209088"/>
        <c:axId val="171210624"/>
      </c:barChart>
      <c:catAx>
        <c:axId val="171209088"/>
        <c:scaling>
          <c:orientation val="minMax"/>
        </c:scaling>
        <c:delete val="0"/>
        <c:axPos val="b"/>
        <c:numFmt formatCode="General" sourceLinked="0"/>
        <c:majorTickMark val="out"/>
        <c:minorTickMark val="none"/>
        <c:tickLblPos val="nextTo"/>
        <c:txPr>
          <a:bodyPr/>
          <a:lstStyle/>
          <a:p>
            <a:pPr algn="ctr">
              <a:defRPr lang="en-GB" sz="1100" b="0" i="0" u="none" strike="noStrike" kern="1200" baseline="0">
                <a:solidFill>
                  <a:srgbClr val="717171"/>
                </a:solidFill>
                <a:latin typeface="+mn-lt"/>
                <a:ea typeface="+mn-ea"/>
                <a:cs typeface="+mn-cs"/>
              </a:defRPr>
            </a:pPr>
            <a:endParaRPr lang="en-US"/>
          </a:p>
        </c:txPr>
        <c:crossAx val="171210624"/>
        <c:crosses val="autoZero"/>
        <c:auto val="1"/>
        <c:lblAlgn val="ctr"/>
        <c:lblOffset val="100"/>
        <c:noMultiLvlLbl val="0"/>
      </c:catAx>
      <c:valAx>
        <c:axId val="171210624"/>
        <c:scaling>
          <c:orientation val="minMax"/>
          <c:max val="1"/>
          <c:min val="0"/>
        </c:scaling>
        <c:delete val="1"/>
        <c:axPos val="l"/>
        <c:numFmt formatCode="0%" sourceLinked="1"/>
        <c:majorTickMark val="out"/>
        <c:minorTickMark val="none"/>
        <c:tickLblPos val="nextTo"/>
        <c:crossAx val="171209088"/>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100% legal</c:v>
                </c:pt>
              </c:strCache>
            </c:strRef>
          </c:tx>
          <c:spPr>
            <a:solidFill>
              <a:srgbClr val="A84C97"/>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Sheet1!$B$2:$B$3</c:f>
              <c:numCache>
                <c:formatCode>0%</c:formatCode>
                <c:ptCount val="2"/>
                <c:pt idx="0">
                  <c:v>0.79</c:v>
                </c:pt>
                <c:pt idx="1">
                  <c:v>0.81</c:v>
                </c:pt>
              </c:numCache>
            </c:numRef>
          </c:val>
          <c:extLst>
            <c:ext xmlns:c16="http://schemas.microsoft.com/office/drawing/2014/chart" uri="{C3380CC4-5D6E-409C-BE32-E72D297353CC}">
              <c16:uniqueId val="{00000000-49F1-4E89-B363-BB54EA808116}"/>
            </c:ext>
          </c:extLst>
        </c:ser>
        <c:ser>
          <c:idx val="1"/>
          <c:order val="1"/>
          <c:tx>
            <c:strRef>
              <c:f>Sheet1!$C$1</c:f>
              <c:strCache>
                <c:ptCount val="1"/>
                <c:pt idx="0">
                  <c:v>Mix of legal and illegal</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Sheet1!$C$2:$C$3</c:f>
              <c:numCache>
                <c:formatCode>0%</c:formatCode>
                <c:ptCount val="2"/>
                <c:pt idx="0">
                  <c:v>0.08</c:v>
                </c:pt>
                <c:pt idx="1">
                  <c:v>7.0000000000000007E-2</c:v>
                </c:pt>
              </c:numCache>
            </c:numRef>
          </c:val>
          <c:extLst>
            <c:ext xmlns:c16="http://schemas.microsoft.com/office/drawing/2014/chart" uri="{C3380CC4-5D6E-409C-BE32-E72D297353CC}">
              <c16:uniqueId val="{00000001-49F1-4E89-B363-BB54EA808116}"/>
            </c:ext>
          </c:extLst>
        </c:ser>
        <c:ser>
          <c:idx val="2"/>
          <c:order val="2"/>
          <c:tx>
            <c:strRef>
              <c:f>Sheet1!$D$1</c:f>
              <c:strCache>
                <c:ptCount val="1"/>
                <c:pt idx="0">
                  <c:v>100% illegal</c:v>
                </c:pt>
              </c:strCache>
            </c:strRef>
          </c:tx>
          <c:spPr>
            <a:solidFill>
              <a:srgbClr val="FFFFFF">
                <a:lumMod val="50000"/>
              </a:srgbClr>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Sheet1!$D$2:$D$3</c:f>
              <c:numCache>
                <c:formatCode>0%</c:formatCode>
                <c:ptCount val="2"/>
                <c:pt idx="0">
                  <c:v>0.13</c:v>
                </c:pt>
                <c:pt idx="1">
                  <c:v>0.12</c:v>
                </c:pt>
              </c:numCache>
            </c:numRef>
          </c:val>
          <c:extLst>
            <c:ext xmlns:c16="http://schemas.microsoft.com/office/drawing/2014/chart" uri="{C3380CC4-5D6E-409C-BE32-E72D297353CC}">
              <c16:uniqueId val="{00000002-49F1-4E89-B363-BB54EA808116}"/>
            </c:ext>
          </c:extLst>
        </c:ser>
        <c:dLbls>
          <c:showLegendKey val="0"/>
          <c:showVal val="0"/>
          <c:showCatName val="0"/>
          <c:showSerName val="0"/>
          <c:showPercent val="0"/>
          <c:showBubbleSize val="0"/>
        </c:dLbls>
        <c:gapWidth val="150"/>
        <c:overlap val="100"/>
        <c:axId val="171246720"/>
        <c:axId val="171248256"/>
      </c:barChart>
      <c:catAx>
        <c:axId val="171246720"/>
        <c:scaling>
          <c:orientation val="minMax"/>
        </c:scaling>
        <c:delete val="0"/>
        <c:axPos val="b"/>
        <c:numFmt formatCode="General" sourceLinked="0"/>
        <c:majorTickMark val="out"/>
        <c:minorTickMark val="none"/>
        <c:tickLblPos val="nextTo"/>
        <c:txPr>
          <a:bodyPr/>
          <a:lstStyle/>
          <a:p>
            <a:pPr algn="ctr">
              <a:defRPr lang="en-GB" sz="1100" b="0" i="0" u="none" strike="noStrike" kern="1200" baseline="0">
                <a:solidFill>
                  <a:srgbClr val="717171"/>
                </a:solidFill>
                <a:latin typeface="+mn-lt"/>
                <a:ea typeface="+mn-ea"/>
                <a:cs typeface="+mn-cs"/>
              </a:defRPr>
            </a:pPr>
            <a:endParaRPr lang="en-US"/>
          </a:p>
        </c:txPr>
        <c:crossAx val="171248256"/>
        <c:crosses val="autoZero"/>
        <c:auto val="1"/>
        <c:lblAlgn val="ctr"/>
        <c:lblOffset val="100"/>
        <c:noMultiLvlLbl val="0"/>
      </c:catAx>
      <c:valAx>
        <c:axId val="171248256"/>
        <c:scaling>
          <c:orientation val="minMax"/>
          <c:max val="1"/>
          <c:min val="0"/>
        </c:scaling>
        <c:delete val="1"/>
        <c:axPos val="l"/>
        <c:numFmt formatCode="0%" sourceLinked="1"/>
        <c:majorTickMark val="out"/>
        <c:minorTickMark val="none"/>
        <c:tickLblPos val="nextTo"/>
        <c:crossAx val="171246720"/>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100% legal</c:v>
                </c:pt>
              </c:strCache>
            </c:strRef>
          </c:tx>
          <c:spPr>
            <a:solidFill>
              <a:srgbClr val="A84C97"/>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Sheet1!$B$2:$B$3</c:f>
              <c:numCache>
                <c:formatCode>0%</c:formatCode>
                <c:ptCount val="2"/>
                <c:pt idx="0">
                  <c:v>0.84</c:v>
                </c:pt>
                <c:pt idx="1">
                  <c:v>0.84</c:v>
                </c:pt>
              </c:numCache>
            </c:numRef>
          </c:val>
          <c:extLst>
            <c:ext xmlns:c16="http://schemas.microsoft.com/office/drawing/2014/chart" uri="{C3380CC4-5D6E-409C-BE32-E72D297353CC}">
              <c16:uniqueId val="{00000000-29ED-444D-8760-13EB8A105932}"/>
            </c:ext>
          </c:extLst>
        </c:ser>
        <c:ser>
          <c:idx val="1"/>
          <c:order val="1"/>
          <c:tx>
            <c:strRef>
              <c:f>Sheet1!$C$1</c:f>
              <c:strCache>
                <c:ptCount val="1"/>
                <c:pt idx="0">
                  <c:v>Mix of legal and illegal</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Sheet1!$C$2:$C$3</c:f>
              <c:numCache>
                <c:formatCode>0%</c:formatCode>
                <c:ptCount val="2"/>
                <c:pt idx="0">
                  <c:v>0.1</c:v>
                </c:pt>
                <c:pt idx="1">
                  <c:v>7.0000000000000007E-2</c:v>
                </c:pt>
              </c:numCache>
            </c:numRef>
          </c:val>
          <c:extLst>
            <c:ext xmlns:c16="http://schemas.microsoft.com/office/drawing/2014/chart" uri="{C3380CC4-5D6E-409C-BE32-E72D297353CC}">
              <c16:uniqueId val="{00000001-29ED-444D-8760-13EB8A105932}"/>
            </c:ext>
          </c:extLst>
        </c:ser>
        <c:ser>
          <c:idx val="2"/>
          <c:order val="2"/>
          <c:tx>
            <c:strRef>
              <c:f>Sheet1!$D$1</c:f>
              <c:strCache>
                <c:ptCount val="1"/>
                <c:pt idx="0">
                  <c:v>100% illegal</c:v>
                </c:pt>
              </c:strCache>
            </c:strRef>
          </c:tx>
          <c:spPr>
            <a:solidFill>
              <a:srgbClr val="FFFFFF">
                <a:lumMod val="50000"/>
              </a:srgbClr>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Sheet1!$D$2:$D$3</c:f>
              <c:numCache>
                <c:formatCode>0%</c:formatCode>
                <c:ptCount val="2"/>
                <c:pt idx="0">
                  <c:v>0.06</c:v>
                </c:pt>
                <c:pt idx="1">
                  <c:v>0.09</c:v>
                </c:pt>
              </c:numCache>
            </c:numRef>
          </c:val>
          <c:extLst>
            <c:ext xmlns:c16="http://schemas.microsoft.com/office/drawing/2014/chart" uri="{C3380CC4-5D6E-409C-BE32-E72D297353CC}">
              <c16:uniqueId val="{00000002-29ED-444D-8760-13EB8A105932}"/>
            </c:ext>
          </c:extLst>
        </c:ser>
        <c:dLbls>
          <c:showLegendKey val="0"/>
          <c:showVal val="0"/>
          <c:showCatName val="0"/>
          <c:showSerName val="0"/>
          <c:showPercent val="0"/>
          <c:showBubbleSize val="0"/>
        </c:dLbls>
        <c:gapWidth val="150"/>
        <c:overlap val="100"/>
        <c:axId val="173086976"/>
        <c:axId val="173109248"/>
      </c:barChart>
      <c:catAx>
        <c:axId val="173086976"/>
        <c:scaling>
          <c:orientation val="minMax"/>
        </c:scaling>
        <c:delete val="0"/>
        <c:axPos val="b"/>
        <c:numFmt formatCode="General" sourceLinked="0"/>
        <c:majorTickMark val="out"/>
        <c:minorTickMark val="none"/>
        <c:tickLblPos val="nextTo"/>
        <c:txPr>
          <a:bodyPr/>
          <a:lstStyle/>
          <a:p>
            <a:pPr algn="ctr">
              <a:defRPr lang="en-GB" sz="1100" b="0" i="0" u="none" strike="noStrike" kern="1200" baseline="0">
                <a:solidFill>
                  <a:srgbClr val="717171"/>
                </a:solidFill>
                <a:latin typeface="+mn-lt"/>
                <a:ea typeface="+mn-ea"/>
                <a:cs typeface="+mn-cs"/>
              </a:defRPr>
            </a:pPr>
            <a:endParaRPr lang="en-US"/>
          </a:p>
        </c:txPr>
        <c:crossAx val="173109248"/>
        <c:crosses val="autoZero"/>
        <c:auto val="1"/>
        <c:lblAlgn val="ctr"/>
        <c:lblOffset val="100"/>
        <c:noMultiLvlLbl val="0"/>
      </c:catAx>
      <c:valAx>
        <c:axId val="173109248"/>
        <c:scaling>
          <c:orientation val="minMax"/>
          <c:max val="1"/>
          <c:min val="0"/>
        </c:scaling>
        <c:delete val="1"/>
        <c:axPos val="l"/>
        <c:numFmt formatCode="0%" sourceLinked="1"/>
        <c:majorTickMark val="out"/>
        <c:minorTickMark val="none"/>
        <c:tickLblPos val="nextTo"/>
        <c:crossAx val="173086976"/>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100% legal</c:v>
                </c:pt>
              </c:strCache>
            </c:strRef>
          </c:tx>
          <c:spPr>
            <a:solidFill>
              <a:srgbClr val="A84C97"/>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Sheet1!$B$2:$B$3</c:f>
              <c:numCache>
                <c:formatCode>0%</c:formatCode>
                <c:ptCount val="2"/>
                <c:pt idx="0">
                  <c:v>0.74</c:v>
                </c:pt>
                <c:pt idx="1">
                  <c:v>0.8</c:v>
                </c:pt>
              </c:numCache>
            </c:numRef>
          </c:val>
          <c:extLst>
            <c:ext xmlns:c16="http://schemas.microsoft.com/office/drawing/2014/chart" uri="{C3380CC4-5D6E-409C-BE32-E72D297353CC}">
              <c16:uniqueId val="{00000000-86A4-4FD2-9535-67C829AD8A60}"/>
            </c:ext>
          </c:extLst>
        </c:ser>
        <c:ser>
          <c:idx val="1"/>
          <c:order val="1"/>
          <c:tx>
            <c:strRef>
              <c:f>Sheet1!$C$1</c:f>
              <c:strCache>
                <c:ptCount val="1"/>
                <c:pt idx="0">
                  <c:v>Mix of legal and illegal</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Sheet1!$C$2:$C$3</c:f>
              <c:numCache>
                <c:formatCode>0%</c:formatCode>
                <c:ptCount val="2"/>
                <c:pt idx="0">
                  <c:v>0.1</c:v>
                </c:pt>
                <c:pt idx="1">
                  <c:v>0.09</c:v>
                </c:pt>
              </c:numCache>
            </c:numRef>
          </c:val>
          <c:extLst>
            <c:ext xmlns:c16="http://schemas.microsoft.com/office/drawing/2014/chart" uri="{C3380CC4-5D6E-409C-BE32-E72D297353CC}">
              <c16:uniqueId val="{00000001-86A4-4FD2-9535-67C829AD8A60}"/>
            </c:ext>
          </c:extLst>
        </c:ser>
        <c:ser>
          <c:idx val="2"/>
          <c:order val="2"/>
          <c:tx>
            <c:strRef>
              <c:f>Sheet1!$D$1</c:f>
              <c:strCache>
                <c:ptCount val="1"/>
                <c:pt idx="0">
                  <c:v>100% illegal</c:v>
                </c:pt>
              </c:strCache>
            </c:strRef>
          </c:tx>
          <c:spPr>
            <a:solidFill>
              <a:srgbClr val="FFFFFF">
                <a:lumMod val="50000"/>
              </a:srgbClr>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Sheet1!$D$2:$D$3</c:f>
              <c:numCache>
                <c:formatCode>0%</c:formatCode>
                <c:ptCount val="2"/>
                <c:pt idx="0">
                  <c:v>0.16</c:v>
                </c:pt>
                <c:pt idx="1">
                  <c:v>0.11</c:v>
                </c:pt>
              </c:numCache>
            </c:numRef>
          </c:val>
          <c:extLst>
            <c:ext xmlns:c16="http://schemas.microsoft.com/office/drawing/2014/chart" uri="{C3380CC4-5D6E-409C-BE32-E72D297353CC}">
              <c16:uniqueId val="{00000002-86A4-4FD2-9535-67C829AD8A60}"/>
            </c:ext>
          </c:extLst>
        </c:ser>
        <c:dLbls>
          <c:showLegendKey val="0"/>
          <c:showVal val="0"/>
          <c:showCatName val="0"/>
          <c:showSerName val="0"/>
          <c:showPercent val="0"/>
          <c:showBubbleSize val="0"/>
        </c:dLbls>
        <c:gapWidth val="150"/>
        <c:overlap val="100"/>
        <c:axId val="173140992"/>
        <c:axId val="173142784"/>
      </c:barChart>
      <c:catAx>
        <c:axId val="173140992"/>
        <c:scaling>
          <c:orientation val="minMax"/>
        </c:scaling>
        <c:delete val="0"/>
        <c:axPos val="b"/>
        <c:numFmt formatCode="General" sourceLinked="0"/>
        <c:majorTickMark val="out"/>
        <c:minorTickMark val="none"/>
        <c:tickLblPos val="nextTo"/>
        <c:txPr>
          <a:bodyPr/>
          <a:lstStyle/>
          <a:p>
            <a:pPr algn="ctr">
              <a:defRPr lang="en-GB" sz="1100" b="0" i="0" u="none" strike="noStrike" kern="1200" baseline="0">
                <a:solidFill>
                  <a:srgbClr val="717171"/>
                </a:solidFill>
                <a:latin typeface="+mn-lt"/>
                <a:ea typeface="+mn-ea"/>
                <a:cs typeface="+mn-cs"/>
              </a:defRPr>
            </a:pPr>
            <a:endParaRPr lang="en-US"/>
          </a:p>
        </c:txPr>
        <c:crossAx val="173142784"/>
        <c:crosses val="autoZero"/>
        <c:auto val="1"/>
        <c:lblAlgn val="ctr"/>
        <c:lblOffset val="100"/>
        <c:noMultiLvlLbl val="0"/>
      </c:catAx>
      <c:valAx>
        <c:axId val="173142784"/>
        <c:scaling>
          <c:orientation val="minMax"/>
          <c:max val="1"/>
          <c:min val="0"/>
        </c:scaling>
        <c:delete val="1"/>
        <c:axPos val="l"/>
        <c:numFmt formatCode="0%" sourceLinked="1"/>
        <c:majorTickMark val="out"/>
        <c:minorTickMark val="none"/>
        <c:tickLblPos val="nextTo"/>
        <c:crossAx val="173140992"/>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100% legal</c:v>
                </c:pt>
              </c:strCache>
            </c:strRef>
          </c:tx>
          <c:spPr>
            <a:solidFill>
              <a:srgbClr val="A84C97"/>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Sheet1!$B$2:$B$3</c:f>
              <c:numCache>
                <c:formatCode>0%</c:formatCode>
                <c:ptCount val="2"/>
                <c:pt idx="0">
                  <c:v>0.89</c:v>
                </c:pt>
                <c:pt idx="1">
                  <c:v>0.87</c:v>
                </c:pt>
              </c:numCache>
            </c:numRef>
          </c:val>
          <c:extLst>
            <c:ext xmlns:c16="http://schemas.microsoft.com/office/drawing/2014/chart" uri="{C3380CC4-5D6E-409C-BE32-E72D297353CC}">
              <c16:uniqueId val="{00000000-B91F-4FBD-B735-EFF54EDDC296}"/>
            </c:ext>
          </c:extLst>
        </c:ser>
        <c:ser>
          <c:idx val="1"/>
          <c:order val="1"/>
          <c:tx>
            <c:strRef>
              <c:f>Sheet1!$C$1</c:f>
              <c:strCache>
                <c:ptCount val="1"/>
                <c:pt idx="0">
                  <c:v>Mix of legal and illegal</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Sheet1!$C$2:$C$3</c:f>
              <c:numCache>
                <c:formatCode>0%</c:formatCode>
                <c:ptCount val="2"/>
                <c:pt idx="0">
                  <c:v>0.06</c:v>
                </c:pt>
                <c:pt idx="1">
                  <c:v>0.06</c:v>
                </c:pt>
              </c:numCache>
            </c:numRef>
          </c:val>
          <c:extLst>
            <c:ext xmlns:c16="http://schemas.microsoft.com/office/drawing/2014/chart" uri="{C3380CC4-5D6E-409C-BE32-E72D297353CC}">
              <c16:uniqueId val="{00000001-B91F-4FBD-B735-EFF54EDDC296}"/>
            </c:ext>
          </c:extLst>
        </c:ser>
        <c:ser>
          <c:idx val="2"/>
          <c:order val="2"/>
          <c:tx>
            <c:strRef>
              <c:f>Sheet1!$D$1</c:f>
              <c:strCache>
                <c:ptCount val="1"/>
                <c:pt idx="0">
                  <c:v>100% illegal</c:v>
                </c:pt>
              </c:strCache>
            </c:strRef>
          </c:tx>
          <c:spPr>
            <a:solidFill>
              <a:srgbClr val="FFFFFF">
                <a:lumMod val="50000"/>
              </a:srgbClr>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March 2017</c:v>
                </c:pt>
                <c:pt idx="1">
                  <c:v>March 2018</c:v>
                </c:pt>
              </c:strCache>
            </c:strRef>
          </c:cat>
          <c:val>
            <c:numRef>
              <c:f>Sheet1!$D$2:$D$3</c:f>
              <c:numCache>
                <c:formatCode>0%</c:formatCode>
                <c:ptCount val="2"/>
                <c:pt idx="0">
                  <c:v>0.05</c:v>
                </c:pt>
                <c:pt idx="1">
                  <c:v>0.06</c:v>
                </c:pt>
              </c:numCache>
            </c:numRef>
          </c:val>
          <c:extLst>
            <c:ext xmlns:c16="http://schemas.microsoft.com/office/drawing/2014/chart" uri="{C3380CC4-5D6E-409C-BE32-E72D297353CC}">
              <c16:uniqueId val="{00000002-B91F-4FBD-B735-EFF54EDDC296}"/>
            </c:ext>
          </c:extLst>
        </c:ser>
        <c:dLbls>
          <c:showLegendKey val="0"/>
          <c:showVal val="0"/>
          <c:showCatName val="0"/>
          <c:showSerName val="0"/>
          <c:showPercent val="0"/>
          <c:showBubbleSize val="0"/>
        </c:dLbls>
        <c:gapWidth val="150"/>
        <c:overlap val="100"/>
        <c:axId val="173154304"/>
        <c:axId val="173155840"/>
      </c:barChart>
      <c:catAx>
        <c:axId val="173154304"/>
        <c:scaling>
          <c:orientation val="minMax"/>
        </c:scaling>
        <c:delete val="0"/>
        <c:axPos val="b"/>
        <c:numFmt formatCode="General" sourceLinked="0"/>
        <c:majorTickMark val="out"/>
        <c:minorTickMark val="none"/>
        <c:tickLblPos val="nextTo"/>
        <c:txPr>
          <a:bodyPr/>
          <a:lstStyle/>
          <a:p>
            <a:pPr algn="ctr">
              <a:defRPr lang="en-GB" sz="1100" b="0" i="0" u="none" strike="noStrike" kern="1200" baseline="0">
                <a:solidFill>
                  <a:srgbClr val="717171"/>
                </a:solidFill>
                <a:latin typeface="+mn-lt"/>
                <a:ea typeface="+mn-ea"/>
                <a:cs typeface="+mn-cs"/>
              </a:defRPr>
            </a:pPr>
            <a:endParaRPr lang="en-US"/>
          </a:p>
        </c:txPr>
        <c:crossAx val="173155840"/>
        <c:crosses val="autoZero"/>
        <c:auto val="1"/>
        <c:lblAlgn val="ctr"/>
        <c:lblOffset val="100"/>
        <c:noMultiLvlLbl val="0"/>
      </c:catAx>
      <c:valAx>
        <c:axId val="173155840"/>
        <c:scaling>
          <c:orientation val="minMax"/>
          <c:max val="1"/>
          <c:min val="0"/>
        </c:scaling>
        <c:delete val="1"/>
        <c:axPos val="l"/>
        <c:numFmt formatCode="0%" sourceLinked="1"/>
        <c:majorTickMark val="out"/>
        <c:minorTickMark val="none"/>
        <c:tickLblPos val="nextTo"/>
        <c:crossAx val="173154304"/>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Canada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Music </c:v>
                </c:pt>
                <c:pt idx="1">
                  <c:v>Movies</c:v>
                </c:pt>
                <c:pt idx="2">
                  <c:v>TV Shows</c:v>
                </c:pt>
                <c:pt idx="3">
                  <c:v>Computer Software</c:v>
                </c:pt>
                <c:pt idx="4">
                  <c:v>e-Books</c:v>
                </c:pt>
                <c:pt idx="5">
                  <c:v>Video Games</c:v>
                </c:pt>
                <c:pt idx="6">
                  <c:v>Any</c:v>
                </c:pt>
              </c:strCache>
            </c:strRef>
          </c:cat>
          <c:val>
            <c:numRef>
              <c:f>Sheet1!$B$2:$H$2</c:f>
              <c:numCache>
                <c:formatCode>0%</c:formatCode>
                <c:ptCount val="7"/>
                <c:pt idx="0">
                  <c:v>0.32</c:v>
                </c:pt>
                <c:pt idx="1">
                  <c:v>0.36</c:v>
                </c:pt>
                <c:pt idx="2">
                  <c:v>0.34</c:v>
                </c:pt>
                <c:pt idx="3">
                  <c:v>0.36</c:v>
                </c:pt>
                <c:pt idx="4">
                  <c:v>0.3</c:v>
                </c:pt>
                <c:pt idx="5">
                  <c:v>0.33</c:v>
                </c:pt>
                <c:pt idx="6">
                  <c:v>0.26</c:v>
                </c:pt>
              </c:numCache>
            </c:numRef>
          </c:val>
          <c:extLst>
            <c:ext xmlns:c16="http://schemas.microsoft.com/office/drawing/2014/chart" uri="{C3380CC4-5D6E-409C-BE32-E72D297353CC}">
              <c16:uniqueId val="{00000000-FC3D-415D-B6EE-4EAA57EC77FC}"/>
            </c:ext>
          </c:extLst>
        </c:ser>
        <c:ser>
          <c:idx val="1"/>
          <c:order val="1"/>
          <c:tx>
            <c:strRef>
              <c:f>Sheet1!$A$3</c:f>
              <c:strCache>
                <c:ptCount val="1"/>
                <c:pt idx="0">
                  <c:v>Australia</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Music </c:v>
                </c:pt>
                <c:pt idx="1">
                  <c:v>Movies</c:v>
                </c:pt>
                <c:pt idx="2">
                  <c:v>TV Shows</c:v>
                </c:pt>
                <c:pt idx="3">
                  <c:v>Computer Software</c:v>
                </c:pt>
                <c:pt idx="4">
                  <c:v>e-Books</c:v>
                </c:pt>
                <c:pt idx="5">
                  <c:v>Video Games</c:v>
                </c:pt>
                <c:pt idx="6">
                  <c:v>Any</c:v>
                </c:pt>
              </c:strCache>
            </c:strRef>
          </c:cat>
          <c:val>
            <c:numRef>
              <c:f>Sheet1!$B$3:$H$3</c:f>
              <c:numCache>
                <c:formatCode>0%</c:formatCode>
                <c:ptCount val="7"/>
                <c:pt idx="0">
                  <c:v>0.32</c:v>
                </c:pt>
                <c:pt idx="1">
                  <c:v>0.38</c:v>
                </c:pt>
                <c:pt idx="2">
                  <c:v>0.25</c:v>
                </c:pt>
                <c:pt idx="5">
                  <c:v>0.24</c:v>
                </c:pt>
                <c:pt idx="6">
                  <c:v>0.38</c:v>
                </c:pt>
              </c:numCache>
            </c:numRef>
          </c:val>
          <c:extLst>
            <c:ext xmlns:c16="http://schemas.microsoft.com/office/drawing/2014/chart" uri="{C3380CC4-5D6E-409C-BE32-E72D297353CC}">
              <c16:uniqueId val="{00000001-FC3D-415D-B6EE-4EAA57EC77FC}"/>
            </c:ext>
          </c:extLst>
        </c:ser>
        <c:ser>
          <c:idx val="2"/>
          <c:order val="2"/>
          <c:tx>
            <c:strRef>
              <c:f>Sheet1!$A$4</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Music </c:v>
                </c:pt>
                <c:pt idx="1">
                  <c:v>Movies</c:v>
                </c:pt>
                <c:pt idx="2">
                  <c:v>TV Shows</c:v>
                </c:pt>
                <c:pt idx="3">
                  <c:v>Computer Software</c:v>
                </c:pt>
                <c:pt idx="4">
                  <c:v>e-Books</c:v>
                </c:pt>
                <c:pt idx="5">
                  <c:v>Video Games</c:v>
                </c:pt>
                <c:pt idx="6">
                  <c:v>Any</c:v>
                </c:pt>
              </c:strCache>
            </c:strRef>
          </c:cat>
          <c:val>
            <c:numRef>
              <c:f>Sheet1!$B$4:$H$4</c:f>
              <c:numCache>
                <c:formatCode>0%</c:formatCode>
                <c:ptCount val="7"/>
                <c:pt idx="0">
                  <c:v>0.18</c:v>
                </c:pt>
                <c:pt idx="1">
                  <c:v>0.21</c:v>
                </c:pt>
                <c:pt idx="2">
                  <c:v>0.22</c:v>
                </c:pt>
                <c:pt idx="3">
                  <c:v>0.26</c:v>
                </c:pt>
                <c:pt idx="4">
                  <c:v>0.11</c:v>
                </c:pt>
                <c:pt idx="5">
                  <c:v>0.16</c:v>
                </c:pt>
                <c:pt idx="6">
                  <c:v>0.25</c:v>
                </c:pt>
              </c:numCache>
            </c:numRef>
          </c:val>
          <c:extLst>
            <c:ext xmlns:c16="http://schemas.microsoft.com/office/drawing/2014/chart" uri="{C3380CC4-5D6E-409C-BE32-E72D297353CC}">
              <c16:uniqueId val="{00000002-FC3D-415D-B6EE-4EAA57EC77FC}"/>
            </c:ext>
          </c:extLst>
        </c:ser>
        <c:dLbls>
          <c:dLblPos val="outEnd"/>
          <c:showLegendKey val="0"/>
          <c:showVal val="1"/>
          <c:showCatName val="0"/>
          <c:showSerName val="0"/>
          <c:showPercent val="0"/>
          <c:showBubbleSize val="0"/>
        </c:dLbls>
        <c:gapWidth val="219"/>
        <c:overlap val="-27"/>
        <c:axId val="172847872"/>
        <c:axId val="172849408"/>
      </c:barChart>
      <c:catAx>
        <c:axId val="17284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849408"/>
        <c:crosses val="autoZero"/>
        <c:auto val="1"/>
        <c:lblAlgn val="ctr"/>
        <c:lblOffset val="100"/>
        <c:noMultiLvlLbl val="0"/>
      </c:catAx>
      <c:valAx>
        <c:axId val="1728494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847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13528799830325E-2"/>
          <c:y val="0.165288823937984"/>
          <c:w val="0.82508685903586465"/>
          <c:h val="0.71760695512492334"/>
        </c:manualLayout>
      </c:layout>
      <c:lineChart>
        <c:grouping val="standard"/>
        <c:varyColors val="0"/>
        <c:ser>
          <c:idx val="0"/>
          <c:order val="0"/>
          <c:tx>
            <c:strRef>
              <c:f>Sheet1!$A$2</c:f>
              <c:strCache>
                <c:ptCount val="1"/>
                <c:pt idx="0">
                  <c:v>Any</c:v>
                </c:pt>
              </c:strCache>
            </c:strRef>
          </c:tx>
          <c:spPr>
            <a:ln>
              <a:solidFill>
                <a:schemeClr val="accent3"/>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Sheet1!$B$2:$I$2</c:f>
            </c:numRef>
          </c:val>
          <c:smooth val="0"/>
          <c:extLst>
            <c:ext xmlns:c16="http://schemas.microsoft.com/office/drawing/2014/chart" uri="{C3380CC4-5D6E-409C-BE32-E72D297353CC}">
              <c16:uniqueId val="{00000001-48C9-4A9B-81E7-206B5FD29183}"/>
            </c:ext>
          </c:extLst>
        </c:ser>
        <c:ser>
          <c:idx val="1"/>
          <c:order val="1"/>
          <c:tx>
            <c:strRef>
              <c:f>Sheet1!$A$3</c:f>
              <c:strCache>
                <c:ptCount val="1"/>
                <c:pt idx="0">
                  <c:v>Music</c:v>
                </c:pt>
              </c:strCache>
            </c:strRef>
          </c:tx>
          <c:spPr>
            <a:ln>
              <a:solidFill>
                <a:srgbClr val="3C6BBF"/>
              </a:solidFill>
            </a:ln>
          </c:spPr>
          <c:marker>
            <c:symbol val="none"/>
          </c:marker>
          <c:dLbls>
            <c:dLbl>
              <c:idx val="6"/>
              <c:layout>
                <c:manualLayout>
                  <c:x val="-1.280158686467044E-2"/>
                  <c:y val="-3.4690298985444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1F-4EF9-91BC-D1F8FBECF59B}"/>
                </c:ext>
              </c:extLst>
            </c:dLbl>
            <c:spPr>
              <a:noFill/>
              <a:ln>
                <a:noFill/>
              </a:ln>
              <a:effectLst/>
            </c:spPr>
            <c:txPr>
              <a:bodyPr wrap="square" lIns="38100" tIns="19050" rIns="38100" bIns="19050" anchor="ctr">
                <a:spAutoFit/>
              </a:bodyPr>
              <a:lstStyle/>
              <a:p>
                <a:pPr>
                  <a:defRPr sz="1100">
                    <a:solidFill>
                      <a:srgbClr val="3C6BBF"/>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Sheet1!$B$3:$I$3</c:f>
              <c:numCache>
                <c:formatCode>0%</c:formatCode>
                <c:ptCount val="8"/>
                <c:pt idx="0">
                  <c:v>0.35</c:v>
                </c:pt>
                <c:pt idx="1">
                  <c:v>0.36</c:v>
                </c:pt>
                <c:pt idx="2">
                  <c:v>0.38</c:v>
                </c:pt>
                <c:pt idx="3">
                  <c:v>0.35</c:v>
                </c:pt>
                <c:pt idx="4">
                  <c:v>0.34</c:v>
                </c:pt>
                <c:pt idx="5">
                  <c:v>0.37</c:v>
                </c:pt>
                <c:pt idx="6">
                  <c:v>0.37</c:v>
                </c:pt>
                <c:pt idx="7">
                  <c:v>0.37</c:v>
                </c:pt>
              </c:numCache>
            </c:numRef>
          </c:val>
          <c:smooth val="0"/>
          <c:extLst>
            <c:ext xmlns:c16="http://schemas.microsoft.com/office/drawing/2014/chart" uri="{C3380CC4-5D6E-409C-BE32-E72D297353CC}">
              <c16:uniqueId val="{00000004-48C9-4A9B-81E7-206B5FD29183}"/>
            </c:ext>
          </c:extLst>
        </c:ser>
        <c:ser>
          <c:idx val="2"/>
          <c:order val="2"/>
          <c:tx>
            <c:strRef>
              <c:f>Sheet1!$A$4</c:f>
              <c:strCache>
                <c:ptCount val="1"/>
                <c:pt idx="0">
                  <c:v>TV Programmes </c:v>
                </c:pt>
              </c:strCache>
            </c:strRef>
          </c:tx>
          <c:spPr>
            <a:ln>
              <a:solidFill>
                <a:srgbClr val="50266B"/>
              </a:solidFill>
            </a:ln>
          </c:spPr>
          <c:marker>
            <c:symbol val="none"/>
          </c:marker>
          <c:dLbls>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1F-4EF9-91BC-D1F8FBECF59B}"/>
                </c:ext>
              </c:extLst>
            </c:dLbl>
            <c:spPr>
              <a:noFill/>
              <a:ln>
                <a:noFill/>
              </a:ln>
              <a:effectLst/>
            </c:spPr>
            <c:txPr>
              <a:bodyPr wrap="square" lIns="38100" tIns="19050" rIns="38100" bIns="19050" anchor="ctr">
                <a:spAutoFit/>
              </a:bodyPr>
              <a:lstStyle/>
              <a:p>
                <a:pPr>
                  <a:defRPr sz="1100">
                    <a:solidFill>
                      <a:srgbClr val="50266B"/>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Sheet1!$B$4:$I$4</c:f>
              <c:numCache>
                <c:formatCode>0%</c:formatCode>
                <c:ptCount val="8"/>
                <c:pt idx="0">
                  <c:v>0.32</c:v>
                </c:pt>
                <c:pt idx="1">
                  <c:v>0.35</c:v>
                </c:pt>
                <c:pt idx="2">
                  <c:v>0.36</c:v>
                </c:pt>
                <c:pt idx="3">
                  <c:v>0.34</c:v>
                </c:pt>
                <c:pt idx="4">
                  <c:v>0.34</c:v>
                </c:pt>
                <c:pt idx="5">
                  <c:v>0.35</c:v>
                </c:pt>
                <c:pt idx="6">
                  <c:v>0.37</c:v>
                </c:pt>
                <c:pt idx="7">
                  <c:v>0.33</c:v>
                </c:pt>
              </c:numCache>
            </c:numRef>
          </c:val>
          <c:smooth val="0"/>
          <c:extLst>
            <c:ext xmlns:c16="http://schemas.microsoft.com/office/drawing/2014/chart" uri="{C3380CC4-5D6E-409C-BE32-E72D297353CC}">
              <c16:uniqueId val="{00000007-48C9-4A9B-81E7-206B5FD29183}"/>
            </c:ext>
          </c:extLst>
        </c:ser>
        <c:ser>
          <c:idx val="3"/>
          <c:order val="3"/>
          <c:tx>
            <c:strRef>
              <c:f>Sheet1!$A$5</c:f>
              <c:strCache>
                <c:ptCount val="1"/>
                <c:pt idx="0">
                  <c:v>Films</c:v>
                </c:pt>
              </c:strCache>
            </c:strRef>
          </c:tx>
          <c:spPr>
            <a:ln>
              <a:solidFill>
                <a:srgbClr val="9C1E8D"/>
              </a:solidFill>
            </a:ln>
          </c:spPr>
          <c:marker>
            <c:symbol val="none"/>
          </c:marker>
          <c:dLbls>
            <c:dLbl>
              <c:idx val="7"/>
              <c:layout>
                <c:manualLayout>
                  <c:x val="-5.4933545917853549E-3"/>
                  <c:y val="1.878781753878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1F-4EF9-91BC-D1F8FBECF59B}"/>
                </c:ext>
              </c:extLst>
            </c:dLbl>
            <c:spPr>
              <a:noFill/>
              <a:ln>
                <a:noFill/>
              </a:ln>
              <a:effectLst/>
            </c:spPr>
            <c:txPr>
              <a:bodyPr wrap="square" lIns="38100" tIns="19050" rIns="38100" bIns="19050" anchor="ctr">
                <a:spAutoFit/>
              </a:bodyPr>
              <a:lstStyle/>
              <a:p>
                <a:pPr>
                  <a:defRPr sz="1100">
                    <a:solidFill>
                      <a:srgbClr val="9C1E8D"/>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Sheet1!$B$5:$I$5</c:f>
              <c:numCache>
                <c:formatCode>0%</c:formatCode>
                <c:ptCount val="8"/>
                <c:pt idx="0">
                  <c:v>0.19</c:v>
                </c:pt>
                <c:pt idx="1">
                  <c:v>0.17</c:v>
                </c:pt>
                <c:pt idx="2">
                  <c:v>0.21</c:v>
                </c:pt>
                <c:pt idx="3">
                  <c:v>0.18</c:v>
                </c:pt>
                <c:pt idx="4">
                  <c:v>0.22</c:v>
                </c:pt>
                <c:pt idx="5">
                  <c:v>0.25</c:v>
                </c:pt>
                <c:pt idx="6">
                  <c:v>0.28000000000000003</c:v>
                </c:pt>
                <c:pt idx="7">
                  <c:v>0.3</c:v>
                </c:pt>
              </c:numCache>
            </c:numRef>
          </c:val>
          <c:smooth val="0"/>
          <c:extLst>
            <c:ext xmlns:c16="http://schemas.microsoft.com/office/drawing/2014/chart" uri="{C3380CC4-5D6E-409C-BE32-E72D297353CC}">
              <c16:uniqueId val="{0000000A-48C9-4A9B-81E7-206B5FD29183}"/>
            </c:ext>
          </c:extLst>
        </c:ser>
        <c:ser>
          <c:idx val="4"/>
          <c:order val="4"/>
          <c:tx>
            <c:strRef>
              <c:f>Sheet1!$A$6</c:f>
              <c:strCache>
                <c:ptCount val="1"/>
                <c:pt idx="0">
                  <c:v>eBooks</c:v>
                </c:pt>
              </c:strCache>
            </c:strRef>
          </c:tx>
          <c:spPr>
            <a:ln>
              <a:solidFill>
                <a:srgbClr val="14C896"/>
              </a:solidFill>
            </a:ln>
          </c:spPr>
          <c:marker>
            <c:symbol val="none"/>
          </c:marker>
          <c:dLbls>
            <c:dLbl>
              <c:idx val="0"/>
              <c:layout>
                <c:manualLayout>
                  <c:x val="-9.1474707282279411E-3"/>
                  <c:y val="-3.4690298985444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09-4EE8-9F07-5562592E0116}"/>
                </c:ext>
              </c:extLst>
            </c:dLbl>
            <c:dLbl>
              <c:idx val="1"/>
              <c:layout>
                <c:manualLayout>
                  <c:x val="-1.2801586864670528E-2"/>
                  <c:y val="-2.6246385850040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09-4EE8-9F07-5562592E0116}"/>
                </c:ext>
              </c:extLst>
            </c:dLbl>
            <c:dLbl>
              <c:idx val="2"/>
              <c:layout>
                <c:manualLayout>
                  <c:x val="-7.9294320160804132E-3"/>
                  <c:y val="-3.1875661273643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09-4EE8-9F07-5562592E0116}"/>
                </c:ext>
              </c:extLst>
            </c:dLbl>
            <c:dLbl>
              <c:idx val="3"/>
              <c:layout>
                <c:manualLayout>
                  <c:x val="-1.0365509440375471E-2"/>
                  <c:y val="-2.3431748138239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09-4EE8-9F07-5562592E0116}"/>
                </c:ext>
              </c:extLst>
            </c:dLbl>
            <c:dLbl>
              <c:idx val="4"/>
              <c:layout>
                <c:manualLayout>
                  <c:x val="-1.2801586864670528E-2"/>
                  <c:y val="-3.4690298985444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09-4EE8-9F07-5562592E0116}"/>
                </c:ext>
              </c:extLst>
            </c:dLbl>
            <c:dLbl>
              <c:idx val="5"/>
              <c:layout>
                <c:manualLayout>
                  <c:x val="-1.1583548152522999E-2"/>
                  <c:y val="-3.187566127364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A09-4EE8-9F07-5562592E0116}"/>
                </c:ext>
              </c:extLst>
            </c:dLbl>
            <c:dLbl>
              <c:idx val="6"/>
              <c:layout>
                <c:manualLayout>
                  <c:x val="-1.280158686467044E-2"/>
                  <c:y val="-4.0319574409047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A09-4EE8-9F07-5562592E0116}"/>
                </c:ext>
              </c:extLst>
            </c:dLbl>
            <c:dLbl>
              <c:idx val="7"/>
              <c:layout>
                <c:manualLayout>
                  <c:x val="-9.1474707282277624E-3"/>
                  <c:y val="2.1602455250584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1F-4EF9-91BC-D1F8FBECF59B}"/>
                </c:ext>
              </c:extLst>
            </c:dLbl>
            <c:spPr>
              <a:noFill/>
              <a:ln>
                <a:noFill/>
              </a:ln>
              <a:effectLst/>
            </c:spPr>
            <c:txPr>
              <a:bodyPr wrap="square" lIns="38100" tIns="19050" rIns="38100" bIns="19050" anchor="ctr">
                <a:spAutoFit/>
              </a:bodyPr>
              <a:lstStyle/>
              <a:p>
                <a:pPr>
                  <a:defRPr sz="1100">
                    <a:solidFill>
                      <a:srgbClr val="14C89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Sheet1!$B$6:$I$6</c:f>
              <c:numCache>
                <c:formatCode>0%</c:formatCode>
                <c:ptCount val="8"/>
                <c:pt idx="0">
                  <c:v>0.12</c:v>
                </c:pt>
                <c:pt idx="1">
                  <c:v>0.12</c:v>
                </c:pt>
                <c:pt idx="2">
                  <c:v>0.14000000000000001</c:v>
                </c:pt>
                <c:pt idx="3">
                  <c:v>0.13</c:v>
                </c:pt>
                <c:pt idx="4">
                  <c:v>0.12</c:v>
                </c:pt>
                <c:pt idx="5">
                  <c:v>0.12</c:v>
                </c:pt>
                <c:pt idx="6">
                  <c:v>0.13</c:v>
                </c:pt>
                <c:pt idx="7">
                  <c:v>0.11</c:v>
                </c:pt>
              </c:numCache>
            </c:numRef>
          </c:val>
          <c:smooth val="0"/>
          <c:extLst>
            <c:ext xmlns:c16="http://schemas.microsoft.com/office/drawing/2014/chart" uri="{C3380CC4-5D6E-409C-BE32-E72D297353CC}">
              <c16:uniqueId val="{0000000D-48C9-4A9B-81E7-206B5FD29183}"/>
            </c:ext>
          </c:extLst>
        </c:ser>
        <c:ser>
          <c:idx val="5"/>
          <c:order val="5"/>
          <c:tx>
            <c:strRef>
              <c:f>Sheet1!$A$7</c:f>
              <c:strCache>
                <c:ptCount val="1"/>
                <c:pt idx="0">
                  <c:v>Video games</c:v>
                </c:pt>
              </c:strCache>
            </c:strRef>
          </c:tx>
          <c:spPr>
            <a:ln>
              <a:solidFill>
                <a:srgbClr val="89A6DA"/>
              </a:solidFill>
            </a:ln>
          </c:spPr>
          <c:marker>
            <c:symbol val="none"/>
          </c:marker>
          <c:dLbls>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A09-4EE8-9F07-5562592E0116}"/>
                </c:ext>
              </c:extLst>
            </c:dLbl>
            <c:spPr>
              <a:noFill/>
              <a:ln>
                <a:noFill/>
              </a:ln>
              <a:effectLst/>
            </c:spPr>
            <c:txPr>
              <a:bodyPr wrap="square" lIns="38100" tIns="19050" rIns="38100" bIns="19050" anchor="ctr">
                <a:spAutoFit/>
              </a:bodyPr>
              <a:lstStyle/>
              <a:p>
                <a:pPr>
                  <a:defRPr sz="1100">
                    <a:solidFill>
                      <a:srgbClr val="89A6DA"/>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Sheet1!$B$7:$I$7</c:f>
              <c:numCache>
                <c:formatCode>0%</c:formatCode>
                <c:ptCount val="8"/>
                <c:pt idx="0">
                  <c:v>0.11</c:v>
                </c:pt>
                <c:pt idx="1">
                  <c:v>0.1</c:v>
                </c:pt>
                <c:pt idx="2">
                  <c:v>0.12</c:v>
                </c:pt>
                <c:pt idx="3">
                  <c:v>0.11</c:v>
                </c:pt>
                <c:pt idx="4">
                  <c:v>0.11</c:v>
                </c:pt>
                <c:pt idx="5">
                  <c:v>0.12</c:v>
                </c:pt>
                <c:pt idx="6">
                  <c:v>0.14000000000000001</c:v>
                </c:pt>
                <c:pt idx="7">
                  <c:v>0.15</c:v>
                </c:pt>
              </c:numCache>
            </c:numRef>
          </c:val>
          <c:smooth val="0"/>
          <c:extLst>
            <c:ext xmlns:c16="http://schemas.microsoft.com/office/drawing/2014/chart" uri="{C3380CC4-5D6E-409C-BE32-E72D297353CC}">
              <c16:uniqueId val="{00000010-48C9-4A9B-81E7-206B5FD29183}"/>
            </c:ext>
          </c:extLst>
        </c:ser>
        <c:ser>
          <c:idx val="6"/>
          <c:order val="6"/>
          <c:tx>
            <c:strRef>
              <c:f>Sheet1!$A$8</c:f>
              <c:strCache>
                <c:ptCount val="1"/>
                <c:pt idx="0">
                  <c:v>Computer software</c:v>
                </c:pt>
              </c:strCache>
            </c:strRef>
          </c:tx>
          <c:spPr>
            <a:ln>
              <a:solidFill>
                <a:srgbClr val="FF0080"/>
              </a:solidFill>
            </a:ln>
          </c:spPr>
          <c:marker>
            <c:symbol val="none"/>
          </c:marker>
          <c:dLbls>
            <c:dLbl>
              <c:idx val="0"/>
              <c:layout>
                <c:manualLayout>
                  <c:x val="-4.081647724406369E-2"/>
                  <c:y val="-3.187566127364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1F-4EF9-91BC-D1F8FBECF59B}"/>
                </c:ext>
              </c:extLst>
            </c:dLbl>
            <c:dLbl>
              <c:idx val="1"/>
              <c:layout>
                <c:manualLayout>
                  <c:x val="-4.4470593380506275E-2"/>
                  <c:y val="-2.90610235618420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09-4EE8-9F07-5562592E0116}"/>
                </c:ext>
              </c:extLst>
            </c:dLbl>
            <c:dLbl>
              <c:idx val="2"/>
              <c:layout>
                <c:manualLayout>
                  <c:x val="-3.2290206259030944E-2"/>
                  <c:y val="-2.343174813823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09-4EE8-9F07-5562592E0116}"/>
                </c:ext>
              </c:extLst>
            </c:dLbl>
            <c:dLbl>
              <c:idx val="3"/>
              <c:layout>
                <c:manualLayout>
                  <c:x val="-4.3252554668358749E-2"/>
                  <c:y val="-3.187566127364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09-4EE8-9F07-5562592E0116}"/>
                </c:ext>
              </c:extLst>
            </c:dLbl>
            <c:dLbl>
              <c:idx val="4"/>
              <c:layout>
                <c:manualLayout>
                  <c:x val="-4.4470593380506275E-2"/>
                  <c:y val="-2.6246385850040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09-4EE8-9F07-5562592E0116}"/>
                </c:ext>
              </c:extLst>
            </c:dLbl>
            <c:dLbl>
              <c:idx val="5"/>
              <c:layout>
                <c:manualLayout>
                  <c:x val="-4.4470593380506275E-2"/>
                  <c:y val="-3.75049366972464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09-4EE8-9F07-5562592E0116}"/>
                </c:ext>
              </c:extLst>
            </c:dLbl>
            <c:dLbl>
              <c:idx val="6"/>
              <c:layout>
                <c:manualLayout>
                  <c:x val="-4.08164772440636E-2"/>
                  <c:y val="-4.0319574409047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A09-4EE8-9F07-5562592E0116}"/>
                </c:ext>
              </c:extLst>
            </c:dLbl>
            <c:dLbl>
              <c:idx val="7"/>
              <c:layout>
                <c:manualLayout>
                  <c:x val="-1.0365509440375471E-2"/>
                  <c:y val="-6.5439218674300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1F-4EF9-91BC-D1F8FBECF59B}"/>
                </c:ext>
              </c:extLst>
            </c:dLbl>
            <c:spPr>
              <a:noFill/>
              <a:ln>
                <a:noFill/>
              </a:ln>
              <a:effectLst/>
            </c:spPr>
            <c:txPr>
              <a:bodyPr wrap="square" lIns="38100" tIns="19050" rIns="38100" bIns="19050" anchor="ctr">
                <a:spAutoFit/>
              </a:bodyPr>
              <a:lstStyle/>
              <a:p>
                <a:pPr>
                  <a:defRPr sz="1100">
                    <a:solidFill>
                      <a:srgbClr val="FF008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Sheet1!$B$8:$I$8</c:f>
              <c:numCache>
                <c:formatCode>0%</c:formatCode>
                <c:ptCount val="8"/>
                <c:pt idx="0">
                  <c:v>0.12</c:v>
                </c:pt>
                <c:pt idx="1">
                  <c:v>0.12</c:v>
                </c:pt>
                <c:pt idx="2">
                  <c:v>0.15</c:v>
                </c:pt>
                <c:pt idx="3">
                  <c:v>0.12</c:v>
                </c:pt>
                <c:pt idx="4">
                  <c:v>0.12</c:v>
                </c:pt>
                <c:pt idx="5">
                  <c:v>0.11</c:v>
                </c:pt>
                <c:pt idx="6">
                  <c:v>0.13</c:v>
                </c:pt>
                <c:pt idx="7">
                  <c:v>0.12</c:v>
                </c:pt>
              </c:numCache>
            </c:numRef>
          </c:val>
          <c:smooth val="0"/>
          <c:extLst>
            <c:ext xmlns:c16="http://schemas.microsoft.com/office/drawing/2014/chart" uri="{C3380CC4-5D6E-409C-BE32-E72D297353CC}">
              <c16:uniqueId val="{00000013-48C9-4A9B-81E7-206B5FD29183}"/>
            </c:ext>
          </c:extLst>
        </c:ser>
        <c:ser>
          <c:idx val="7"/>
          <c:order val="7"/>
          <c:tx>
            <c:strRef>
              <c:f>Sheet1!$A$9</c:f>
              <c:strCache>
                <c:ptCount val="1"/>
                <c:pt idx="0">
                  <c:v>ANY</c:v>
                </c:pt>
              </c:strCache>
            </c:strRef>
          </c:tx>
          <c:spPr>
            <a:ln>
              <a:solidFill>
                <a:srgbClr val="000000"/>
              </a:solidFill>
            </a:ln>
          </c:spPr>
          <c:marker>
            <c:symbol val="none"/>
          </c:marker>
          <c:dLbls>
            <c:spPr>
              <a:noFill/>
              <a:ln>
                <a:noFill/>
              </a:ln>
              <a:effectLst/>
            </c:spPr>
            <c:txPr>
              <a:bodyPr wrap="square" lIns="38100" tIns="19050" rIns="38100" bIns="19050" anchor="ctr">
                <a:spAutoFit/>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Sheet1!$B$9:$I$9</c:f>
              <c:numCache>
                <c:formatCode>0%</c:formatCode>
                <c:ptCount val="8"/>
                <c:pt idx="0">
                  <c:v>0.56000000000000005</c:v>
                </c:pt>
                <c:pt idx="1">
                  <c:v>0.56999999999999995</c:v>
                </c:pt>
                <c:pt idx="2">
                  <c:v>0.6</c:v>
                </c:pt>
                <c:pt idx="3">
                  <c:v>0.56000000000000005</c:v>
                </c:pt>
                <c:pt idx="4">
                  <c:v>0.56000000000000005</c:v>
                </c:pt>
                <c:pt idx="5">
                  <c:v>0.59</c:v>
                </c:pt>
                <c:pt idx="6">
                  <c:v>0.59</c:v>
                </c:pt>
                <c:pt idx="7">
                  <c:v>0.57999999999999996</c:v>
                </c:pt>
              </c:numCache>
            </c:numRef>
          </c:val>
          <c:smooth val="0"/>
          <c:extLst>
            <c:ext xmlns:c16="http://schemas.microsoft.com/office/drawing/2014/chart" uri="{C3380CC4-5D6E-409C-BE32-E72D297353CC}">
              <c16:uniqueId val="{00000016-48C9-4A9B-81E7-206B5FD29183}"/>
            </c:ext>
          </c:extLst>
        </c:ser>
        <c:dLbls>
          <c:dLblPos val="t"/>
          <c:showLegendKey val="0"/>
          <c:showVal val="1"/>
          <c:showCatName val="0"/>
          <c:showSerName val="0"/>
          <c:showPercent val="0"/>
          <c:showBubbleSize val="0"/>
        </c:dLbls>
        <c:smooth val="0"/>
        <c:axId val="158920064"/>
        <c:axId val="145810560"/>
      </c:lineChart>
      <c:catAx>
        <c:axId val="158920064"/>
        <c:scaling>
          <c:orientation val="minMax"/>
        </c:scaling>
        <c:delete val="0"/>
        <c:axPos val="b"/>
        <c:numFmt formatCode="General" sourceLinked="0"/>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45810560"/>
        <c:crosses val="autoZero"/>
        <c:auto val="1"/>
        <c:lblAlgn val="ctr"/>
        <c:lblOffset val="100"/>
        <c:noMultiLvlLbl val="0"/>
      </c:catAx>
      <c:valAx>
        <c:axId val="145810560"/>
        <c:scaling>
          <c:orientation val="minMax"/>
          <c:max val="0.70000000000000007"/>
          <c:min val="0"/>
        </c:scaling>
        <c:delete val="0"/>
        <c:axPos val="l"/>
        <c:numFmt formatCode="0%" sourceLinked="1"/>
        <c:majorTickMark val="out"/>
        <c:minorTickMark val="none"/>
        <c:tickLblPos val="nextTo"/>
        <c:txPr>
          <a:bodyPr/>
          <a:lstStyle/>
          <a:p>
            <a:pPr>
              <a:defRPr lang="en-GB" sz="1200" b="0" i="0" u="none" strike="noStrike" kern="1200" baseline="0">
                <a:solidFill>
                  <a:srgbClr val="717171"/>
                </a:solidFill>
                <a:latin typeface="+mn-lt"/>
                <a:ea typeface="+mn-ea"/>
                <a:cs typeface="+mn-cs"/>
              </a:defRPr>
            </a:pPr>
            <a:endParaRPr lang="en-US"/>
          </a:p>
        </c:txPr>
        <c:crossAx val="158920064"/>
        <c:crosses val="autoZero"/>
        <c:crossBetween val="between"/>
      </c:valAx>
      <c:spPr>
        <a:noFill/>
        <a:ln w="25400">
          <a:noFill/>
        </a:ln>
      </c:spPr>
    </c:plotArea>
    <c:legend>
      <c:legendPos val="t"/>
      <c:layout>
        <c:manualLayout>
          <c:xMode val="edge"/>
          <c:yMode val="edge"/>
          <c:x val="0.15355440304612619"/>
          <c:y val="5.8538294184888824E-2"/>
          <c:w val="0.75542212481441451"/>
          <c:h val="9.6882910397095137E-2"/>
        </c:manualLayout>
      </c:layout>
      <c:overlay val="0"/>
      <c:txPr>
        <a:bodyPr/>
        <a:lstStyle/>
        <a:p>
          <a:pPr>
            <a:defRPr sz="1100" b="0">
              <a:solidFill>
                <a:srgbClr val="71717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30730645712263E-2"/>
          <c:y val="0.14007515982261129"/>
          <c:w val="0.89344252507769129"/>
          <c:h val="0.74707777248380836"/>
        </c:manualLayout>
      </c:layout>
      <c:barChart>
        <c:barDir val="col"/>
        <c:grouping val="percentStacked"/>
        <c:varyColors val="0"/>
        <c:ser>
          <c:idx val="0"/>
          <c:order val="0"/>
          <c:tx>
            <c:strRef>
              <c:f>Sheet1!$B$1</c:f>
              <c:strCache>
                <c:ptCount val="1"/>
                <c:pt idx="0">
                  <c:v>100% paid </c:v>
                </c:pt>
              </c:strCache>
            </c:strRef>
          </c:tx>
          <c:spPr>
            <a:solidFill>
              <a:schemeClr val="accent1">
                <a:lumMod val="40000"/>
                <a:lumOff val="60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221-4310-AD5D-1CFFA049CBAB}"/>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Sheet1!$B$2:$B$9</c:f>
              <c:numCache>
                <c:formatCode>0%</c:formatCode>
                <c:ptCount val="8"/>
                <c:pt idx="0">
                  <c:v>0</c:v>
                </c:pt>
                <c:pt idx="1">
                  <c:v>0.04</c:v>
                </c:pt>
                <c:pt idx="2">
                  <c:v>0.02</c:v>
                </c:pt>
                <c:pt idx="3">
                  <c:v>0.05</c:v>
                </c:pt>
              </c:numCache>
            </c:numRef>
          </c:val>
          <c:extLst>
            <c:ext xmlns:c16="http://schemas.microsoft.com/office/drawing/2014/chart" uri="{C3380CC4-5D6E-409C-BE32-E72D297353CC}">
              <c16:uniqueId val="{00000000-21B2-44C0-9084-5D291624EE69}"/>
            </c:ext>
          </c:extLst>
        </c:ser>
        <c:ser>
          <c:idx val="1"/>
          <c:order val="1"/>
          <c:tx>
            <c:strRef>
              <c:f>Sheet1!$C$1</c:f>
              <c:strCache>
                <c:ptCount val="1"/>
                <c:pt idx="0">
                  <c:v>Mix of paid and free</c:v>
                </c:pt>
              </c:strCache>
            </c:strRef>
          </c:tx>
          <c:spPr>
            <a:solidFill>
              <a:srgbClr val="9C1E8D"/>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Sheet1!$C$2:$C$9</c:f>
              <c:numCache>
                <c:formatCode>0%</c:formatCode>
                <c:ptCount val="8"/>
                <c:pt idx="0">
                  <c:v>0.48</c:v>
                </c:pt>
                <c:pt idx="1">
                  <c:v>0.44</c:v>
                </c:pt>
                <c:pt idx="2">
                  <c:v>0.48</c:v>
                </c:pt>
                <c:pt idx="3">
                  <c:v>0.5</c:v>
                </c:pt>
                <c:pt idx="4">
                  <c:v>0.38</c:v>
                </c:pt>
                <c:pt idx="5">
                  <c:v>0.39</c:v>
                </c:pt>
                <c:pt idx="6">
                  <c:v>0.46</c:v>
                </c:pt>
                <c:pt idx="7">
                  <c:v>0.47</c:v>
                </c:pt>
              </c:numCache>
            </c:numRef>
          </c:val>
          <c:extLst>
            <c:ext xmlns:c16="http://schemas.microsoft.com/office/drawing/2014/chart" uri="{C3380CC4-5D6E-409C-BE32-E72D297353CC}">
              <c16:uniqueId val="{00000001-21B2-44C0-9084-5D291624EE69}"/>
            </c:ext>
          </c:extLst>
        </c:ser>
        <c:ser>
          <c:idx val="2"/>
          <c:order val="2"/>
          <c:tx>
            <c:strRef>
              <c:f>Sheet1!$D$1</c:f>
              <c:strCache>
                <c:ptCount val="1"/>
                <c:pt idx="0">
                  <c:v>100% free </c:v>
                </c:pt>
              </c:strCache>
            </c:strRef>
          </c:tx>
          <c:spPr>
            <a:solidFill>
              <a:schemeClr val="bg1">
                <a:lumMod val="65000"/>
              </a:schemeClr>
            </a:solidFill>
          </c:spPr>
          <c:invertIfNegative val="0"/>
          <c:dLbls>
            <c:dLbl>
              <c:idx val="5"/>
              <c:layout>
                <c:manualLayout>
                  <c:x val="1.1649366898187222E-3"/>
                  <c:y val="-3.71133167795801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B2-44C0-9084-5D291624EE69}"/>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Sheet1!$D$2:$D$9</c:f>
              <c:numCache>
                <c:formatCode>0%</c:formatCode>
                <c:ptCount val="8"/>
                <c:pt idx="0">
                  <c:v>0.52</c:v>
                </c:pt>
                <c:pt idx="1">
                  <c:v>0.52</c:v>
                </c:pt>
                <c:pt idx="2">
                  <c:v>0.5</c:v>
                </c:pt>
                <c:pt idx="3">
                  <c:v>0.45</c:v>
                </c:pt>
                <c:pt idx="4">
                  <c:v>0.62</c:v>
                </c:pt>
                <c:pt idx="5">
                  <c:v>0.61</c:v>
                </c:pt>
                <c:pt idx="6">
                  <c:v>0.54</c:v>
                </c:pt>
                <c:pt idx="7">
                  <c:v>0.53</c:v>
                </c:pt>
              </c:numCache>
            </c:numRef>
          </c:val>
          <c:extLst>
            <c:ext xmlns:c16="http://schemas.microsoft.com/office/drawing/2014/chart" uri="{C3380CC4-5D6E-409C-BE32-E72D297353CC}">
              <c16:uniqueId val="{00000003-21B2-44C0-9084-5D291624EE69}"/>
            </c:ext>
          </c:extLst>
        </c:ser>
        <c:dLbls>
          <c:dLblPos val="ctr"/>
          <c:showLegendKey val="0"/>
          <c:showVal val="1"/>
          <c:showCatName val="0"/>
          <c:showSerName val="0"/>
          <c:showPercent val="0"/>
          <c:showBubbleSize val="0"/>
        </c:dLbls>
        <c:gapWidth val="150"/>
        <c:overlap val="100"/>
        <c:axId val="172947328"/>
        <c:axId val="172948864"/>
      </c:barChart>
      <c:catAx>
        <c:axId val="172947328"/>
        <c:scaling>
          <c:orientation val="minMax"/>
        </c:scaling>
        <c:delete val="0"/>
        <c:axPos val="b"/>
        <c:numFmt formatCode="General" sourceLinked="0"/>
        <c:majorTickMark val="out"/>
        <c:minorTickMark val="none"/>
        <c:tickLblPos val="nextTo"/>
        <c:crossAx val="172948864"/>
        <c:crosses val="autoZero"/>
        <c:auto val="1"/>
        <c:lblAlgn val="ctr"/>
        <c:lblOffset val="100"/>
        <c:noMultiLvlLbl val="0"/>
      </c:catAx>
      <c:valAx>
        <c:axId val="172948864"/>
        <c:scaling>
          <c:orientation val="minMax"/>
        </c:scaling>
        <c:delete val="0"/>
        <c:axPos val="l"/>
        <c:numFmt formatCode="0%" sourceLinked="1"/>
        <c:majorTickMark val="out"/>
        <c:minorTickMark val="none"/>
        <c:tickLblPos val="nextTo"/>
        <c:crossAx val="172947328"/>
        <c:crosses val="autoZero"/>
        <c:crossBetween val="between"/>
      </c:valAx>
    </c:plotArea>
    <c:legend>
      <c:legendPos val="t"/>
      <c:overlay val="0"/>
    </c:legend>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2436286495526871"/>
          <c:y val="2.7191642491992383E-2"/>
          <c:w val="0.35355563518453859"/>
          <c:h val="0.94561671501601519"/>
        </c:manualLayout>
      </c:layout>
      <c:barChart>
        <c:barDir val="bar"/>
        <c:grouping val="clustered"/>
        <c:varyColors val="0"/>
        <c:ser>
          <c:idx val="0"/>
          <c:order val="0"/>
          <c:tx>
            <c:strRef>
              <c:f>Sheet1!$B$1</c:f>
              <c:strCache>
                <c:ptCount val="1"/>
                <c:pt idx="0">
                  <c:v>March 2017</c:v>
                </c:pt>
              </c:strCache>
            </c:strRef>
          </c:tx>
          <c:spPr>
            <a:solidFill>
              <a:schemeClr val="bg1">
                <a:lumMod val="50000"/>
              </a:schemeClr>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Sky Go</c:v>
                </c:pt>
                <c:pt idx="1">
                  <c:v>Curzon Home Cinema </c:v>
                </c:pt>
                <c:pt idx="2">
                  <c:v>Kodi</c:v>
                </c:pt>
                <c:pt idx="3">
                  <c:v>Google Play \ Android Marketplace </c:v>
                </c:pt>
                <c:pt idx="4">
                  <c:v>uTorrent</c:v>
                </c:pt>
                <c:pt idx="5">
                  <c:v>All 4 (previously 4OD)</c:v>
                </c:pt>
                <c:pt idx="6">
                  <c:v>Email </c:v>
                </c:pt>
                <c:pt idx="7">
                  <c:v>ITV Hub / ITV Player</c:v>
                </c:pt>
                <c:pt idx="8">
                  <c:v>iTunes / App Store / iBookstore</c:v>
                </c:pt>
                <c:pt idx="9">
                  <c:v>Google (search engine)</c:v>
                </c:pt>
                <c:pt idx="10">
                  <c:v>Spotify</c:v>
                </c:pt>
                <c:pt idx="11">
                  <c:v>NET: Any Apple</c:v>
                </c:pt>
                <c:pt idx="12">
                  <c:v>Netflix</c:v>
                </c:pt>
                <c:pt idx="13">
                  <c:v>BBC iPlayer</c:v>
                </c:pt>
                <c:pt idx="14">
                  <c:v>Facebook</c:v>
                </c:pt>
                <c:pt idx="15">
                  <c:v>Amazon / Amazon MP3 / Amazon Kindle / Amazon Prime</c:v>
                </c:pt>
                <c:pt idx="16">
                  <c:v>NET: Any Amazon</c:v>
                </c:pt>
                <c:pt idx="17">
                  <c:v>YouTube</c:v>
                </c:pt>
              </c:strCache>
            </c:strRef>
          </c:cat>
          <c:val>
            <c:numRef>
              <c:f>Sheet1!$B$2:$B$19</c:f>
              <c:numCache>
                <c:formatCode>0%</c:formatCode>
                <c:ptCount val="18"/>
                <c:pt idx="0">
                  <c:v>0.12</c:v>
                </c:pt>
                <c:pt idx="1">
                  <c:v>0.09</c:v>
                </c:pt>
                <c:pt idx="2">
                  <c:v>0.13</c:v>
                </c:pt>
                <c:pt idx="3">
                  <c:v>0.11</c:v>
                </c:pt>
                <c:pt idx="4">
                  <c:v>0.17</c:v>
                </c:pt>
                <c:pt idx="5">
                  <c:v>0.19</c:v>
                </c:pt>
                <c:pt idx="6">
                  <c:v>0.19</c:v>
                </c:pt>
                <c:pt idx="7">
                  <c:v>0.22</c:v>
                </c:pt>
                <c:pt idx="8">
                  <c:v>0.23</c:v>
                </c:pt>
                <c:pt idx="9">
                  <c:v>0.25</c:v>
                </c:pt>
                <c:pt idx="10">
                  <c:v>0.27</c:v>
                </c:pt>
                <c:pt idx="11">
                  <c:v>0.28000000000000003</c:v>
                </c:pt>
                <c:pt idx="12">
                  <c:v>0.28999999999999998</c:v>
                </c:pt>
                <c:pt idx="13">
                  <c:v>0.31</c:v>
                </c:pt>
                <c:pt idx="14">
                  <c:v>0.33</c:v>
                </c:pt>
                <c:pt idx="15">
                  <c:v>0.34</c:v>
                </c:pt>
                <c:pt idx="16">
                  <c:v>0.38</c:v>
                </c:pt>
                <c:pt idx="17">
                  <c:v>0.62</c:v>
                </c:pt>
              </c:numCache>
            </c:numRef>
          </c:val>
          <c:extLst>
            <c:ext xmlns:c16="http://schemas.microsoft.com/office/drawing/2014/chart" uri="{C3380CC4-5D6E-409C-BE32-E72D297353CC}">
              <c16:uniqueId val="{00000000-6893-4B9A-BAD2-C84ED693B68F}"/>
            </c:ext>
          </c:extLst>
        </c:ser>
        <c:ser>
          <c:idx val="1"/>
          <c:order val="1"/>
          <c:tx>
            <c:strRef>
              <c:f>Sheet1!$C$1</c:f>
              <c:strCache>
                <c:ptCount val="1"/>
                <c:pt idx="0">
                  <c:v>March 2018</c:v>
                </c:pt>
              </c:strCache>
            </c:strRef>
          </c:tx>
          <c:spPr>
            <a:solidFill>
              <a:schemeClr val="accent1"/>
            </a:solidFill>
          </c:spPr>
          <c:invertIfNegative val="0"/>
          <c:dLbls>
            <c:spPr>
              <a:noFill/>
              <a:ln>
                <a:noFill/>
              </a:ln>
              <a:effectLst/>
            </c:spPr>
            <c:txPr>
              <a:bodyPr/>
              <a:lstStyle/>
              <a:p>
                <a:pPr algn="ctr">
                  <a:defRPr lang="en-GB" sz="900" b="1"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Sky Go</c:v>
                </c:pt>
                <c:pt idx="1">
                  <c:v>Curzon Home Cinema </c:v>
                </c:pt>
                <c:pt idx="2">
                  <c:v>Kodi</c:v>
                </c:pt>
                <c:pt idx="3">
                  <c:v>Google Play \ Android Marketplace </c:v>
                </c:pt>
                <c:pt idx="4">
                  <c:v>uTorrent</c:v>
                </c:pt>
                <c:pt idx="5">
                  <c:v>All 4 (previously 4OD)</c:v>
                </c:pt>
                <c:pt idx="6">
                  <c:v>Email </c:v>
                </c:pt>
                <c:pt idx="7">
                  <c:v>ITV Hub / ITV Player</c:v>
                </c:pt>
                <c:pt idx="8">
                  <c:v>iTunes / App Store / iBookstore</c:v>
                </c:pt>
                <c:pt idx="9">
                  <c:v>Google (search engine)</c:v>
                </c:pt>
                <c:pt idx="10">
                  <c:v>Spotify</c:v>
                </c:pt>
                <c:pt idx="11">
                  <c:v>NET: Any Apple</c:v>
                </c:pt>
                <c:pt idx="12">
                  <c:v>Netflix</c:v>
                </c:pt>
                <c:pt idx="13">
                  <c:v>BBC iPlayer</c:v>
                </c:pt>
                <c:pt idx="14">
                  <c:v>Facebook</c:v>
                </c:pt>
                <c:pt idx="15">
                  <c:v>Amazon / Amazon MP3 / Amazon Kindle / Amazon Prime</c:v>
                </c:pt>
                <c:pt idx="16">
                  <c:v>NET: Any Amazon</c:v>
                </c:pt>
                <c:pt idx="17">
                  <c:v>YouTube</c:v>
                </c:pt>
              </c:strCache>
            </c:strRef>
          </c:cat>
          <c:val>
            <c:numRef>
              <c:f>Sheet1!$C$2:$C$19</c:f>
              <c:numCache>
                <c:formatCode>0%</c:formatCode>
                <c:ptCount val="18"/>
                <c:pt idx="0">
                  <c:v>0.11</c:v>
                </c:pt>
                <c:pt idx="1">
                  <c:v>0.11</c:v>
                </c:pt>
                <c:pt idx="2">
                  <c:v>0.12</c:v>
                </c:pt>
                <c:pt idx="3">
                  <c:v>0.12</c:v>
                </c:pt>
                <c:pt idx="4">
                  <c:v>0.14000000000000001</c:v>
                </c:pt>
                <c:pt idx="5">
                  <c:v>0.16</c:v>
                </c:pt>
                <c:pt idx="6">
                  <c:v>0.18</c:v>
                </c:pt>
                <c:pt idx="7">
                  <c:v>0.13</c:v>
                </c:pt>
                <c:pt idx="8">
                  <c:v>0.17</c:v>
                </c:pt>
                <c:pt idx="9">
                  <c:v>0.28000000000000003</c:v>
                </c:pt>
                <c:pt idx="10">
                  <c:v>0.24</c:v>
                </c:pt>
                <c:pt idx="11">
                  <c:v>0.23</c:v>
                </c:pt>
                <c:pt idx="12">
                  <c:v>0.33</c:v>
                </c:pt>
                <c:pt idx="13">
                  <c:v>0.28999999999999998</c:v>
                </c:pt>
                <c:pt idx="14">
                  <c:v>0.3</c:v>
                </c:pt>
                <c:pt idx="15">
                  <c:v>0.33</c:v>
                </c:pt>
                <c:pt idx="16">
                  <c:v>0.38</c:v>
                </c:pt>
                <c:pt idx="17">
                  <c:v>0.59</c:v>
                </c:pt>
              </c:numCache>
            </c:numRef>
          </c:val>
          <c:extLst>
            <c:ext xmlns:c16="http://schemas.microsoft.com/office/drawing/2014/chart" uri="{C3380CC4-5D6E-409C-BE32-E72D297353CC}">
              <c16:uniqueId val="{00000001-6893-4B9A-BAD2-C84ED693B68F}"/>
            </c:ext>
          </c:extLst>
        </c:ser>
        <c:dLbls>
          <c:showLegendKey val="0"/>
          <c:showVal val="0"/>
          <c:showCatName val="0"/>
          <c:showSerName val="0"/>
          <c:showPercent val="0"/>
          <c:showBubbleSize val="0"/>
        </c:dLbls>
        <c:gapWidth val="150"/>
        <c:axId val="173290624"/>
        <c:axId val="173292160"/>
      </c:barChart>
      <c:catAx>
        <c:axId val="173290624"/>
        <c:scaling>
          <c:orientation val="minMax"/>
        </c:scaling>
        <c:delete val="0"/>
        <c:axPos val="l"/>
        <c:numFmt formatCode="General" sourceLinked="1"/>
        <c:majorTickMark val="out"/>
        <c:minorTickMark val="none"/>
        <c:tickLblPos val="nextTo"/>
        <c:txPr>
          <a:bodyPr/>
          <a:lstStyle/>
          <a:p>
            <a:pPr algn="ctr">
              <a:defRPr lang="en-GB" sz="1050" b="0" i="0" u="none" strike="noStrike" kern="1200" baseline="0">
                <a:solidFill>
                  <a:srgbClr val="717171"/>
                </a:solidFill>
                <a:latin typeface="+mn-lt"/>
                <a:ea typeface="+mn-ea"/>
                <a:cs typeface="+mn-cs"/>
              </a:defRPr>
            </a:pPr>
            <a:endParaRPr lang="en-US"/>
          </a:p>
        </c:txPr>
        <c:crossAx val="173292160"/>
        <c:crosses val="autoZero"/>
        <c:auto val="1"/>
        <c:lblAlgn val="ctr"/>
        <c:lblOffset val="100"/>
        <c:noMultiLvlLbl val="0"/>
      </c:catAx>
      <c:valAx>
        <c:axId val="173292160"/>
        <c:scaling>
          <c:orientation val="minMax"/>
        </c:scaling>
        <c:delete val="1"/>
        <c:axPos val="b"/>
        <c:numFmt formatCode="0%" sourceLinked="1"/>
        <c:majorTickMark val="out"/>
        <c:minorTickMark val="none"/>
        <c:tickLblPos val="nextTo"/>
        <c:crossAx val="173290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March 2017</c:v>
                </c:pt>
              </c:strCache>
            </c:strRef>
          </c:tx>
          <c:spPr>
            <a:solidFill>
              <a:schemeClr val="bg1">
                <a:lumMod val="50000"/>
              </a:schemeClr>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DisneyLife</c:v>
                </c:pt>
                <c:pt idx="1">
                  <c:v>WatchSeries </c:v>
                </c:pt>
                <c:pt idx="2">
                  <c:v>Nintendo eShop*</c:v>
                </c:pt>
                <c:pt idx="3">
                  <c:v>BT Sports app/website*</c:v>
                </c:pt>
                <c:pt idx="4">
                  <c:v>My5 (previously Demand 5) </c:v>
                </c:pt>
                <c:pt idx="5">
                  <c:v>TV Catchup </c:v>
                </c:pt>
                <c:pt idx="6">
                  <c:v>Sony Entertainment Network - Music Unlimited \ Video Unlimited \ Playstation Network*</c:v>
                </c:pt>
                <c:pt idx="7">
                  <c:v>Vevo*</c:v>
                </c:pt>
                <c:pt idx="8">
                  <c:v>BitTorrent software </c:v>
                </c:pt>
                <c:pt idx="9">
                  <c:v>Steam</c:v>
                </c:pt>
                <c:pt idx="10">
                  <c:v>Microsoft</c:v>
                </c:pt>
                <c:pt idx="11">
                  <c:v>Now TV</c:v>
                </c:pt>
                <c:pt idx="12">
                  <c:v>Putlocker </c:v>
                </c:pt>
                <c:pt idx="13">
                  <c:v>Apple Music</c:v>
                </c:pt>
                <c:pt idx="14">
                  <c:v>Xbox Live</c:v>
                </c:pt>
                <c:pt idx="15">
                  <c:v>Direct2Drive </c:v>
                </c:pt>
                <c:pt idx="16">
                  <c:v>Amazon Music</c:v>
                </c:pt>
              </c:strCache>
            </c:strRef>
          </c:cat>
          <c:val>
            <c:numRef>
              <c:f>Sheet1!$B$2:$B$18</c:f>
              <c:numCache>
                <c:formatCode>0%</c:formatCode>
                <c:ptCount val="17"/>
                <c:pt idx="0">
                  <c:v>0.03</c:v>
                </c:pt>
                <c:pt idx="1">
                  <c:v>0.05</c:v>
                </c:pt>
                <c:pt idx="4">
                  <c:v>0.11</c:v>
                </c:pt>
                <c:pt idx="5">
                  <c:v>0.06</c:v>
                </c:pt>
                <c:pt idx="8">
                  <c:v>0.11</c:v>
                </c:pt>
                <c:pt idx="9">
                  <c:v>0.09</c:v>
                </c:pt>
                <c:pt idx="10">
                  <c:v>0.11</c:v>
                </c:pt>
                <c:pt idx="11">
                  <c:v>0.08</c:v>
                </c:pt>
                <c:pt idx="12">
                  <c:v>0.15</c:v>
                </c:pt>
                <c:pt idx="13">
                  <c:v>0.09</c:v>
                </c:pt>
                <c:pt idx="14">
                  <c:v>0.1</c:v>
                </c:pt>
                <c:pt idx="15">
                  <c:v>0.09</c:v>
                </c:pt>
                <c:pt idx="16">
                  <c:v>0.09</c:v>
                </c:pt>
              </c:numCache>
            </c:numRef>
          </c:val>
          <c:extLst>
            <c:ext xmlns:c16="http://schemas.microsoft.com/office/drawing/2014/chart" uri="{C3380CC4-5D6E-409C-BE32-E72D297353CC}">
              <c16:uniqueId val="{00000000-EA6E-4B32-BDEA-62C26B6C5949}"/>
            </c:ext>
          </c:extLst>
        </c:ser>
        <c:ser>
          <c:idx val="1"/>
          <c:order val="1"/>
          <c:tx>
            <c:strRef>
              <c:f>Sheet1!$C$1</c:f>
              <c:strCache>
                <c:ptCount val="1"/>
                <c:pt idx="0">
                  <c:v>March 2018</c:v>
                </c:pt>
              </c:strCache>
            </c:strRef>
          </c:tx>
          <c:spPr>
            <a:solidFill>
              <a:schemeClr val="accent1"/>
            </a:solidFill>
          </c:spPr>
          <c:invertIfNegative val="0"/>
          <c:dLbls>
            <c:spPr>
              <a:noFill/>
              <a:ln>
                <a:noFill/>
              </a:ln>
              <a:effectLst/>
            </c:spPr>
            <c:txPr>
              <a:bodyPr/>
              <a:lstStyle/>
              <a:p>
                <a:pPr algn="ctr">
                  <a:defRPr lang="en-GB" sz="900" b="1"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DisneyLife</c:v>
                </c:pt>
                <c:pt idx="1">
                  <c:v>WatchSeries </c:v>
                </c:pt>
                <c:pt idx="2">
                  <c:v>Nintendo eShop*</c:v>
                </c:pt>
                <c:pt idx="3">
                  <c:v>BT Sports app/website*</c:v>
                </c:pt>
                <c:pt idx="4">
                  <c:v>My5 (previously Demand 5) </c:v>
                </c:pt>
                <c:pt idx="5">
                  <c:v>TV Catchup </c:v>
                </c:pt>
                <c:pt idx="6">
                  <c:v>Sony Entertainment Network - Music Unlimited \ Video Unlimited \ Playstation Network*</c:v>
                </c:pt>
                <c:pt idx="7">
                  <c:v>Vevo*</c:v>
                </c:pt>
                <c:pt idx="8">
                  <c:v>BitTorrent software </c:v>
                </c:pt>
                <c:pt idx="9">
                  <c:v>Steam</c:v>
                </c:pt>
                <c:pt idx="10">
                  <c:v>Microsoft</c:v>
                </c:pt>
                <c:pt idx="11">
                  <c:v>Now TV</c:v>
                </c:pt>
                <c:pt idx="12">
                  <c:v>Putlocker </c:v>
                </c:pt>
                <c:pt idx="13">
                  <c:v>Apple Music</c:v>
                </c:pt>
                <c:pt idx="14">
                  <c:v>Xbox Live</c:v>
                </c:pt>
                <c:pt idx="15">
                  <c:v>Direct2Drive </c:v>
                </c:pt>
                <c:pt idx="16">
                  <c:v>Amazon Music</c:v>
                </c:pt>
              </c:strCache>
            </c:strRef>
          </c:cat>
          <c:val>
            <c:numRef>
              <c:f>Sheet1!$C$2:$C$18</c:f>
              <c:numCache>
                <c:formatCode>0%</c:formatCode>
                <c:ptCount val="17"/>
                <c:pt idx="0">
                  <c:v>0.04</c:v>
                </c:pt>
                <c:pt idx="1">
                  <c:v>0.04</c:v>
                </c:pt>
                <c:pt idx="2">
                  <c:v>0.04</c:v>
                </c:pt>
                <c:pt idx="3">
                  <c:v>0.05</c:v>
                </c:pt>
                <c:pt idx="4">
                  <c:v>0.05</c:v>
                </c:pt>
                <c:pt idx="5">
                  <c:v>0.05</c:v>
                </c:pt>
                <c:pt idx="6">
                  <c:v>0.06</c:v>
                </c:pt>
                <c:pt idx="7">
                  <c:v>0.06</c:v>
                </c:pt>
                <c:pt idx="8">
                  <c:v>7.0000000000000007E-2</c:v>
                </c:pt>
                <c:pt idx="9">
                  <c:v>7.0000000000000007E-2</c:v>
                </c:pt>
                <c:pt idx="10">
                  <c:v>0.08</c:v>
                </c:pt>
                <c:pt idx="11">
                  <c:v>0.08</c:v>
                </c:pt>
                <c:pt idx="12">
                  <c:v>0.09</c:v>
                </c:pt>
                <c:pt idx="13">
                  <c:v>0.1</c:v>
                </c:pt>
                <c:pt idx="14">
                  <c:v>0.11</c:v>
                </c:pt>
                <c:pt idx="15">
                  <c:v>0.1</c:v>
                </c:pt>
                <c:pt idx="16">
                  <c:v>0.11</c:v>
                </c:pt>
              </c:numCache>
            </c:numRef>
          </c:val>
          <c:extLst>
            <c:ext xmlns:c16="http://schemas.microsoft.com/office/drawing/2014/chart" uri="{C3380CC4-5D6E-409C-BE32-E72D297353CC}">
              <c16:uniqueId val="{00000001-EA6E-4B32-BDEA-62C26B6C5949}"/>
            </c:ext>
          </c:extLst>
        </c:ser>
        <c:dLbls>
          <c:showLegendKey val="0"/>
          <c:showVal val="0"/>
          <c:showCatName val="0"/>
          <c:showSerName val="0"/>
          <c:showPercent val="0"/>
          <c:showBubbleSize val="0"/>
        </c:dLbls>
        <c:gapWidth val="150"/>
        <c:axId val="173621632"/>
        <c:axId val="173623168"/>
      </c:barChart>
      <c:catAx>
        <c:axId val="173621632"/>
        <c:scaling>
          <c:orientation val="minMax"/>
        </c:scaling>
        <c:delete val="0"/>
        <c:axPos val="l"/>
        <c:numFmt formatCode="General" sourceLinked="1"/>
        <c:majorTickMark val="out"/>
        <c:minorTickMark val="none"/>
        <c:tickLblPos val="nextTo"/>
        <c:txPr>
          <a:bodyPr/>
          <a:lstStyle/>
          <a:p>
            <a:pPr algn="ctr">
              <a:defRPr lang="en-GB" sz="1050" b="0" i="0" u="none" strike="noStrike" kern="1200" baseline="0">
                <a:solidFill>
                  <a:srgbClr val="717171"/>
                </a:solidFill>
                <a:latin typeface="+mn-lt"/>
                <a:ea typeface="+mn-ea"/>
                <a:cs typeface="+mn-cs"/>
              </a:defRPr>
            </a:pPr>
            <a:endParaRPr lang="en-US"/>
          </a:p>
        </c:txPr>
        <c:crossAx val="173623168"/>
        <c:crosses val="autoZero"/>
        <c:auto val="1"/>
        <c:lblAlgn val="ctr"/>
        <c:lblOffset val="100"/>
        <c:noMultiLvlLbl val="0"/>
      </c:catAx>
      <c:valAx>
        <c:axId val="173623168"/>
        <c:scaling>
          <c:orientation val="minMax"/>
          <c:max val="0.60000000000000009"/>
        </c:scaling>
        <c:delete val="1"/>
        <c:axPos val="b"/>
        <c:numFmt formatCode="0%" sourceLinked="1"/>
        <c:majorTickMark val="out"/>
        <c:minorTickMark val="none"/>
        <c:tickLblPos val="nextTo"/>
        <c:crossAx val="173621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0237246891956E-2"/>
          <c:y val="0.17547232858402767"/>
          <c:w val="0.93761152372611556"/>
          <c:h val="0.6353004332988228"/>
        </c:manualLayout>
      </c:layout>
      <c:barChart>
        <c:barDir val="col"/>
        <c:grouping val="clustered"/>
        <c:varyColors val="0"/>
        <c:ser>
          <c:idx val="0"/>
          <c:order val="0"/>
          <c:tx>
            <c:strRef>
              <c:f>Sheet1!$B$1</c:f>
              <c:strCache>
                <c:ptCount val="1"/>
                <c:pt idx="0">
                  <c:v>Mix of legal and illegal</c:v>
                </c:pt>
              </c:strCache>
            </c:strRef>
          </c:tx>
          <c:spPr>
            <a:solidFill>
              <a:schemeClr val="bg1">
                <a:lumMod val="65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Sheet1!$B$2:$B$9</c:f>
              <c:numCache>
                <c:formatCode>0%</c:formatCode>
                <c:ptCount val="8"/>
                <c:pt idx="0">
                  <c:v>0.03</c:v>
                </c:pt>
                <c:pt idx="1">
                  <c:v>0.06</c:v>
                </c:pt>
                <c:pt idx="2">
                  <c:v>0.05</c:v>
                </c:pt>
                <c:pt idx="3">
                  <c:v>0.04</c:v>
                </c:pt>
                <c:pt idx="4">
                  <c:v>0.08</c:v>
                </c:pt>
                <c:pt idx="5">
                  <c:v>0.1</c:v>
                </c:pt>
                <c:pt idx="6">
                  <c:v>0.11</c:v>
                </c:pt>
                <c:pt idx="7">
                  <c:v>7.0000000000000007E-2</c:v>
                </c:pt>
              </c:numCache>
            </c:numRef>
          </c:val>
          <c:extLst>
            <c:ext xmlns:c16="http://schemas.microsoft.com/office/drawing/2014/chart" uri="{C3380CC4-5D6E-409C-BE32-E72D297353CC}">
              <c16:uniqueId val="{00000000-5A04-4778-A597-6405583486C1}"/>
            </c:ext>
          </c:extLst>
        </c:ser>
        <c:dLbls>
          <c:showLegendKey val="0"/>
          <c:showVal val="0"/>
          <c:showCatName val="0"/>
          <c:showSerName val="0"/>
          <c:showPercent val="0"/>
          <c:showBubbleSize val="0"/>
        </c:dLbls>
        <c:gapWidth val="150"/>
        <c:axId val="172580224"/>
        <c:axId val="172602496"/>
      </c:barChart>
      <c:catAx>
        <c:axId val="172580224"/>
        <c:scaling>
          <c:orientation val="minMax"/>
        </c:scaling>
        <c:delete val="0"/>
        <c:axPos val="b"/>
        <c:numFmt formatCode="General" sourceLinked="0"/>
        <c:majorTickMark val="out"/>
        <c:minorTickMark val="none"/>
        <c:tickLblPos val="nextTo"/>
        <c:txPr>
          <a:bodyPr/>
          <a:lstStyle/>
          <a:p>
            <a:pPr>
              <a:defRPr sz="1100"/>
            </a:pPr>
            <a:endParaRPr lang="en-US"/>
          </a:p>
        </c:txPr>
        <c:crossAx val="172602496"/>
        <c:crosses val="autoZero"/>
        <c:auto val="1"/>
        <c:lblAlgn val="ctr"/>
        <c:lblOffset val="100"/>
        <c:noMultiLvlLbl val="0"/>
      </c:catAx>
      <c:valAx>
        <c:axId val="172602496"/>
        <c:scaling>
          <c:orientation val="minMax"/>
          <c:max val="1"/>
        </c:scaling>
        <c:delete val="0"/>
        <c:axPos val="l"/>
        <c:numFmt formatCode="0%" sourceLinked="1"/>
        <c:majorTickMark val="out"/>
        <c:minorTickMark val="none"/>
        <c:tickLblPos val="nextTo"/>
        <c:txPr>
          <a:bodyPr/>
          <a:lstStyle/>
          <a:p>
            <a:pPr>
              <a:defRPr sz="1100">
                <a:solidFill>
                  <a:schemeClr val="tx1"/>
                </a:solidFill>
              </a:defRPr>
            </a:pPr>
            <a:endParaRPr lang="en-US"/>
          </a:p>
        </c:txPr>
        <c:crossAx val="172580224"/>
        <c:crosses val="autoZero"/>
        <c:crossBetween val="between"/>
      </c:valAx>
    </c:plotArea>
    <c:legend>
      <c:legendPos val="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0237246891956E-2"/>
          <c:y val="0.17547232858402767"/>
          <c:w val="0.93761152372611556"/>
          <c:h val="0.6353004332988228"/>
        </c:manualLayout>
      </c:layout>
      <c:barChart>
        <c:barDir val="col"/>
        <c:grouping val="clustered"/>
        <c:varyColors val="0"/>
        <c:ser>
          <c:idx val="0"/>
          <c:order val="0"/>
          <c:tx>
            <c:strRef>
              <c:f>Sheet1!$B$1</c:f>
              <c:strCache>
                <c:ptCount val="1"/>
                <c:pt idx="0">
                  <c:v>100% illegal</c:v>
                </c:pt>
              </c:strCache>
            </c:strRef>
          </c:tx>
          <c:spPr>
            <a:solidFill>
              <a:schemeClr val="accent1"/>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Sheet1!$B$2:$B$9</c:f>
              <c:numCache>
                <c:formatCode>0%</c:formatCode>
                <c:ptCount val="8"/>
                <c:pt idx="0">
                  <c:v>0</c:v>
                </c:pt>
                <c:pt idx="1">
                  <c:v>0.1</c:v>
                </c:pt>
                <c:pt idx="2">
                  <c:v>0.13</c:v>
                </c:pt>
                <c:pt idx="3">
                  <c:v>0.11</c:v>
                </c:pt>
                <c:pt idx="4">
                  <c:v>0.14000000000000001</c:v>
                </c:pt>
                <c:pt idx="5">
                  <c:v>0.14000000000000001</c:v>
                </c:pt>
                <c:pt idx="6">
                  <c:v>0.15</c:v>
                </c:pt>
                <c:pt idx="7">
                  <c:v>0.17</c:v>
                </c:pt>
              </c:numCache>
            </c:numRef>
          </c:val>
          <c:extLst>
            <c:ext xmlns:c16="http://schemas.microsoft.com/office/drawing/2014/chart" uri="{C3380CC4-5D6E-409C-BE32-E72D297353CC}">
              <c16:uniqueId val="{00000000-2231-4EE4-908D-7680C170EF08}"/>
            </c:ext>
          </c:extLst>
        </c:ser>
        <c:ser>
          <c:idx val="1"/>
          <c:order val="1"/>
          <c:tx>
            <c:strRef>
              <c:f>Sheet1!$C$1</c:f>
              <c:strCache>
                <c:ptCount val="1"/>
                <c:pt idx="0">
                  <c:v>Wave 4</c:v>
                </c:pt>
              </c:strCache>
            </c:strRef>
          </c:tx>
          <c:spPr>
            <a:solidFill>
              <a:srgbClr val="9C1E8D"/>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Sheet1!$C$2:$C$9</c:f>
            </c:numRef>
          </c:val>
          <c:extLst>
            <c:ext xmlns:c16="http://schemas.microsoft.com/office/drawing/2014/chart" uri="{C3380CC4-5D6E-409C-BE32-E72D297353CC}">
              <c16:uniqueId val="{00000001-2231-4EE4-908D-7680C170EF08}"/>
            </c:ext>
          </c:extLst>
        </c:ser>
        <c:dLbls>
          <c:showLegendKey val="0"/>
          <c:showVal val="0"/>
          <c:showCatName val="0"/>
          <c:showSerName val="0"/>
          <c:showPercent val="0"/>
          <c:showBubbleSize val="0"/>
        </c:dLbls>
        <c:gapWidth val="150"/>
        <c:axId val="172731392"/>
        <c:axId val="172741376"/>
      </c:barChart>
      <c:catAx>
        <c:axId val="172731392"/>
        <c:scaling>
          <c:orientation val="minMax"/>
        </c:scaling>
        <c:delete val="0"/>
        <c:axPos val="b"/>
        <c:numFmt formatCode="General" sourceLinked="0"/>
        <c:majorTickMark val="out"/>
        <c:minorTickMark val="none"/>
        <c:tickLblPos val="nextTo"/>
        <c:txPr>
          <a:bodyPr/>
          <a:lstStyle/>
          <a:p>
            <a:pPr>
              <a:defRPr sz="1100"/>
            </a:pPr>
            <a:endParaRPr lang="en-US"/>
          </a:p>
        </c:txPr>
        <c:crossAx val="172741376"/>
        <c:crosses val="autoZero"/>
        <c:auto val="1"/>
        <c:lblAlgn val="ctr"/>
        <c:lblOffset val="100"/>
        <c:noMultiLvlLbl val="0"/>
      </c:catAx>
      <c:valAx>
        <c:axId val="172741376"/>
        <c:scaling>
          <c:orientation val="minMax"/>
          <c:max val="1"/>
        </c:scaling>
        <c:delete val="0"/>
        <c:axPos val="l"/>
        <c:numFmt formatCode="0%" sourceLinked="1"/>
        <c:majorTickMark val="out"/>
        <c:minorTickMark val="none"/>
        <c:tickLblPos val="nextTo"/>
        <c:txPr>
          <a:bodyPr/>
          <a:lstStyle/>
          <a:p>
            <a:pPr>
              <a:defRPr sz="1100">
                <a:solidFill>
                  <a:schemeClr val="tx1"/>
                </a:solidFill>
              </a:defRPr>
            </a:pPr>
            <a:endParaRPr lang="en-US"/>
          </a:p>
        </c:txPr>
        <c:crossAx val="172731392"/>
        <c:crosses val="autoZero"/>
        <c:crossBetween val="between"/>
      </c:valAx>
    </c:plotArea>
    <c:legend>
      <c:legendPos val="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a:solidFill>
                  <a:schemeClr val="tx1"/>
                </a:solidFill>
              </a:defRPr>
            </a:pPr>
            <a:r>
              <a:rPr lang="en-GB" sz="1100" b="1" dirty="0">
                <a:solidFill>
                  <a:schemeClr val="tx1"/>
                </a:solidFill>
              </a:rPr>
              <a:t>% of those</a:t>
            </a:r>
            <a:r>
              <a:rPr lang="en-GB" sz="1100" b="1" baseline="0" dirty="0">
                <a:solidFill>
                  <a:schemeClr val="tx1"/>
                </a:solidFill>
              </a:rPr>
              <a:t> with internet access who are c</a:t>
            </a:r>
            <a:r>
              <a:rPr lang="en-GB" sz="1100" b="1" dirty="0">
                <a:solidFill>
                  <a:schemeClr val="tx1"/>
                </a:solidFill>
              </a:rPr>
              <a:t>onfident they can tell what is legal</a:t>
            </a:r>
            <a:r>
              <a:rPr lang="en-GB" sz="1100" b="1" baseline="0" dirty="0">
                <a:solidFill>
                  <a:schemeClr val="tx1"/>
                </a:solidFill>
              </a:rPr>
              <a:t> / illegal – all internet users</a:t>
            </a:r>
            <a:endParaRPr lang="en-GB" sz="1100" b="1" dirty="0">
              <a:solidFill>
                <a:schemeClr val="tx1"/>
              </a:solidFill>
            </a:endParaRPr>
          </a:p>
        </c:rich>
      </c:tx>
      <c:layout>
        <c:manualLayout>
          <c:xMode val="edge"/>
          <c:yMode val="edge"/>
          <c:x val="0.24039142940917527"/>
          <c:y val="3.5141221625576917E-2"/>
        </c:manualLayout>
      </c:layout>
      <c:overlay val="0"/>
    </c:title>
    <c:autoTitleDeleted val="0"/>
    <c:plotArea>
      <c:layout>
        <c:manualLayout>
          <c:layoutTarget val="inner"/>
          <c:xMode val="edge"/>
          <c:yMode val="edge"/>
          <c:x val="8.9524278215223102E-2"/>
          <c:y val="0.17527607254432784"/>
          <c:w val="0.84851730339263143"/>
          <c:h val="0.6975135792455579"/>
        </c:manualLayout>
      </c:layout>
      <c:barChart>
        <c:barDir val="col"/>
        <c:grouping val="clustered"/>
        <c:varyColors val="0"/>
        <c:ser>
          <c:idx val="0"/>
          <c:order val="0"/>
          <c:tx>
            <c:strRef>
              <c:f>Sheet1!$B$1</c:f>
              <c:strCache>
                <c:ptCount val="1"/>
                <c:pt idx="0">
                  <c:v>Wave 7</c:v>
                </c:pt>
              </c:strCache>
            </c:strRef>
          </c:tx>
          <c:spPr>
            <a:solidFill>
              <a:schemeClr val="bg1">
                <a:lumMod val="50000"/>
              </a:schemeClr>
            </a:solidFill>
          </c:spPr>
          <c:invertIfNegative val="0"/>
          <c:dPt>
            <c:idx val="1"/>
            <c:invertIfNegative val="0"/>
            <c:bubble3D val="0"/>
            <c:extLst>
              <c:ext xmlns:c16="http://schemas.microsoft.com/office/drawing/2014/chart" uri="{C3380CC4-5D6E-409C-BE32-E72D297353CC}">
                <c16:uniqueId val="{00000000-0307-47D5-9AC4-D64784AF8B98}"/>
              </c:ext>
            </c:extLst>
          </c:dPt>
          <c:dPt>
            <c:idx val="2"/>
            <c:invertIfNegative val="0"/>
            <c:bubble3D val="0"/>
            <c:extLst>
              <c:ext xmlns:c16="http://schemas.microsoft.com/office/drawing/2014/chart" uri="{C3380CC4-5D6E-409C-BE32-E72D297353CC}">
                <c16:uniqueId val="{00000001-0307-47D5-9AC4-D64784AF8B98}"/>
              </c:ext>
            </c:extLst>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confident</c:v>
                </c:pt>
                <c:pt idx="1">
                  <c:v>Slightly
confident</c:v>
                </c:pt>
                <c:pt idx="2">
                  <c:v>Not particularly 
confident</c:v>
                </c:pt>
                <c:pt idx="3">
                  <c:v>Not at all
confident</c:v>
                </c:pt>
                <c:pt idx="4">
                  <c:v>Don't know*</c:v>
                </c:pt>
              </c:strCache>
            </c:strRef>
          </c:cat>
          <c:val>
            <c:numRef>
              <c:f>Sheet1!$B$2:$B$6</c:f>
              <c:numCache>
                <c:formatCode>0%</c:formatCode>
                <c:ptCount val="5"/>
                <c:pt idx="0">
                  <c:v>0.22</c:v>
                </c:pt>
                <c:pt idx="1">
                  <c:v>0.34</c:v>
                </c:pt>
                <c:pt idx="2">
                  <c:v>0.21</c:v>
                </c:pt>
                <c:pt idx="3">
                  <c:v>0.12</c:v>
                </c:pt>
                <c:pt idx="4">
                  <c:v>0.1</c:v>
                </c:pt>
              </c:numCache>
            </c:numRef>
          </c:val>
          <c:extLst>
            <c:ext xmlns:c16="http://schemas.microsoft.com/office/drawing/2014/chart" uri="{C3380CC4-5D6E-409C-BE32-E72D297353CC}">
              <c16:uniqueId val="{00000002-0307-47D5-9AC4-D64784AF8B98}"/>
            </c:ext>
          </c:extLst>
        </c:ser>
        <c:ser>
          <c:idx val="1"/>
          <c:order val="1"/>
          <c:tx>
            <c:strRef>
              <c:f>Sheet1!$C$1</c:f>
              <c:strCache>
                <c:ptCount val="1"/>
                <c:pt idx="0">
                  <c:v>Wave 8</c:v>
                </c:pt>
              </c:strCache>
            </c:strRef>
          </c:tx>
          <c:spPr>
            <a:solidFill>
              <a:schemeClr val="accent1"/>
            </a:solidFill>
          </c:spPr>
          <c:invertIfNegative val="0"/>
          <c:dLbls>
            <c:spPr>
              <a:noFill/>
              <a:ln>
                <a:noFill/>
              </a:ln>
              <a:effectLst/>
            </c:spPr>
            <c:txPr>
              <a:bodyPr/>
              <a:lstStyle/>
              <a:p>
                <a:pPr algn="ctr">
                  <a:defRPr lang="en-GB" sz="11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confident</c:v>
                </c:pt>
                <c:pt idx="1">
                  <c:v>Slightly
confident</c:v>
                </c:pt>
                <c:pt idx="2">
                  <c:v>Not particularly 
confident</c:v>
                </c:pt>
                <c:pt idx="3">
                  <c:v>Not at all
confident</c:v>
                </c:pt>
                <c:pt idx="4">
                  <c:v>Don't know*</c:v>
                </c:pt>
              </c:strCache>
            </c:strRef>
          </c:cat>
          <c:val>
            <c:numRef>
              <c:f>Sheet1!$C$2:$C$6</c:f>
              <c:numCache>
                <c:formatCode>0%</c:formatCode>
                <c:ptCount val="5"/>
                <c:pt idx="0">
                  <c:v>0.26</c:v>
                </c:pt>
                <c:pt idx="1">
                  <c:v>0.36</c:v>
                </c:pt>
                <c:pt idx="2">
                  <c:v>0.22</c:v>
                </c:pt>
                <c:pt idx="3">
                  <c:v>0.16</c:v>
                </c:pt>
              </c:numCache>
            </c:numRef>
          </c:val>
          <c:extLst>
            <c:ext xmlns:c16="http://schemas.microsoft.com/office/drawing/2014/chart" uri="{C3380CC4-5D6E-409C-BE32-E72D297353CC}">
              <c16:uniqueId val="{00000003-0307-47D5-9AC4-D64784AF8B98}"/>
            </c:ext>
          </c:extLst>
        </c:ser>
        <c:dLbls>
          <c:showLegendKey val="0"/>
          <c:showVal val="0"/>
          <c:showCatName val="0"/>
          <c:showSerName val="0"/>
          <c:showPercent val="0"/>
          <c:showBubbleSize val="0"/>
        </c:dLbls>
        <c:gapWidth val="150"/>
        <c:axId val="172757760"/>
        <c:axId val="172759296"/>
      </c:barChart>
      <c:catAx>
        <c:axId val="172757760"/>
        <c:scaling>
          <c:orientation val="minMax"/>
        </c:scaling>
        <c:delete val="0"/>
        <c:axPos val="b"/>
        <c:numFmt formatCode="General" sourceLinked="1"/>
        <c:majorTickMark val="out"/>
        <c:minorTickMark val="none"/>
        <c:tickLblPos val="nextTo"/>
        <c:txPr>
          <a:bodyPr/>
          <a:lstStyle/>
          <a:p>
            <a:pPr>
              <a:defRPr sz="1100">
                <a:solidFill>
                  <a:schemeClr val="tx1"/>
                </a:solidFill>
              </a:defRPr>
            </a:pPr>
            <a:endParaRPr lang="en-US"/>
          </a:p>
        </c:txPr>
        <c:crossAx val="172759296"/>
        <c:crosses val="autoZero"/>
        <c:auto val="1"/>
        <c:lblAlgn val="ctr"/>
        <c:lblOffset val="100"/>
        <c:noMultiLvlLbl val="0"/>
      </c:catAx>
      <c:valAx>
        <c:axId val="172759296"/>
        <c:scaling>
          <c:orientation val="minMax"/>
          <c:max val="1"/>
          <c:min val="0"/>
        </c:scaling>
        <c:delete val="0"/>
        <c:axPos val="l"/>
        <c:numFmt formatCode="0%" sourceLinked="1"/>
        <c:majorTickMark val="out"/>
        <c:minorTickMark val="none"/>
        <c:tickLblPos val="nextTo"/>
        <c:txPr>
          <a:bodyPr/>
          <a:lstStyle/>
          <a:p>
            <a:pPr>
              <a:defRPr sz="1100">
                <a:solidFill>
                  <a:schemeClr val="tx1"/>
                </a:solidFill>
              </a:defRPr>
            </a:pPr>
            <a:endParaRPr lang="en-US"/>
          </a:p>
        </c:txPr>
        <c:crossAx val="1727577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24278215223102E-2"/>
          <c:y val="0.17527607254432784"/>
          <c:w val="0.84851730339263143"/>
          <c:h val="0.6975135792455579"/>
        </c:manualLayout>
      </c:layout>
      <c:barChart>
        <c:barDir val="col"/>
        <c:grouping val="clustered"/>
        <c:varyColors val="0"/>
        <c:ser>
          <c:idx val="0"/>
          <c:order val="0"/>
          <c:tx>
            <c:strRef>
              <c:f>Sheet1!$B$1</c:f>
              <c:strCache>
                <c:ptCount val="1"/>
                <c:pt idx="0">
                  <c:v>March 2017</c:v>
                </c:pt>
              </c:strCache>
            </c:strRef>
          </c:tx>
          <c:spPr>
            <a:solidFill>
              <a:schemeClr val="bg1">
                <a:lumMod val="50000"/>
              </a:schemeClr>
            </a:solidFill>
          </c:spPr>
          <c:invertIfNegative val="0"/>
          <c:dLbls>
            <c:dLbl>
              <c:idx val="0"/>
              <c:layout>
                <c:manualLayout>
                  <c:x val="-7.8927530233283676E-3"/>
                  <c:y val="5.709254634330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F8-4D2F-BAF9-ACC6857ABB6D}"/>
                </c:ext>
              </c:extLst>
            </c:dLbl>
            <c:spPr>
              <a:noFill/>
              <a:ln>
                <a:noFill/>
              </a:ln>
              <a:effectLst/>
            </c:spPr>
            <c:txPr>
              <a:bodyPr wrap="square" lIns="38100" tIns="19050" rIns="38100" bIns="19050" anchor="ctr" anchorCtr="0">
                <a:spAutoFit/>
              </a:bodyPr>
              <a:lstStyle/>
              <a:p>
                <a:pPr algn="ctr">
                  <a:defRPr lang="en-GB" sz="10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Very
confident</c:v>
                </c:pt>
                <c:pt idx="1">
                  <c:v>Slightly
confident</c:v>
                </c:pt>
                <c:pt idx="2">
                  <c:v>Not particularly 
confident</c:v>
                </c:pt>
                <c:pt idx="3">
                  <c:v>Not at all
confident</c:v>
                </c:pt>
                <c:pt idx="4">
                  <c:v>Don't know</c:v>
                </c:pt>
              </c:strCache>
            </c:strRef>
          </c:cat>
          <c:val>
            <c:numRef>
              <c:f>Sheet1!$B$2:$B$6</c:f>
              <c:numCache>
                <c:formatCode>0%</c:formatCode>
                <c:ptCount val="5"/>
                <c:pt idx="0">
                  <c:v>0.26</c:v>
                </c:pt>
                <c:pt idx="1">
                  <c:v>0.4</c:v>
                </c:pt>
                <c:pt idx="2">
                  <c:v>0.21</c:v>
                </c:pt>
                <c:pt idx="3">
                  <c:v>0.1</c:v>
                </c:pt>
                <c:pt idx="4">
                  <c:v>0.03</c:v>
                </c:pt>
              </c:numCache>
            </c:numRef>
          </c:val>
          <c:extLst>
            <c:ext xmlns:c16="http://schemas.microsoft.com/office/drawing/2014/chart" uri="{C3380CC4-5D6E-409C-BE32-E72D297353CC}">
              <c16:uniqueId val="{00000002-1248-48C2-BDF7-EEF25715619B}"/>
            </c:ext>
          </c:extLst>
        </c:ser>
        <c:ser>
          <c:idx val="1"/>
          <c:order val="1"/>
          <c:tx>
            <c:strRef>
              <c:f>Sheet1!$C$1</c:f>
              <c:strCache>
                <c:ptCount val="1"/>
                <c:pt idx="0">
                  <c:v>March 2018</c:v>
                </c:pt>
              </c:strCache>
            </c:strRef>
          </c:tx>
          <c:spPr>
            <a:solidFill>
              <a:schemeClr val="accent1"/>
            </a:solidFill>
          </c:spPr>
          <c:invertIfNegative val="0"/>
          <c:dLbls>
            <c:spPr>
              <a:noFill/>
              <a:ln>
                <a:noFill/>
              </a:ln>
              <a:effectLst/>
            </c:spPr>
            <c:txPr>
              <a:bodyPr/>
              <a:lstStyle/>
              <a:p>
                <a:pPr algn="ctr">
                  <a:defRPr lang="en-GB" sz="10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Very
confident</c:v>
                </c:pt>
                <c:pt idx="1">
                  <c:v>Slightly
confident</c:v>
                </c:pt>
                <c:pt idx="2">
                  <c:v>Not particularly 
confident</c:v>
                </c:pt>
                <c:pt idx="3">
                  <c:v>Not at all
confident</c:v>
                </c:pt>
                <c:pt idx="4">
                  <c:v>Don't know</c:v>
                </c:pt>
              </c:strCache>
            </c:strRef>
          </c:cat>
          <c:val>
            <c:numRef>
              <c:f>Sheet1!$C$2:$C$6</c:f>
              <c:numCache>
                <c:formatCode>0%</c:formatCode>
                <c:ptCount val="5"/>
                <c:pt idx="0">
                  <c:v>0.3</c:v>
                </c:pt>
                <c:pt idx="1">
                  <c:v>0.38</c:v>
                </c:pt>
                <c:pt idx="2">
                  <c:v>0.23</c:v>
                </c:pt>
                <c:pt idx="3">
                  <c:v>0.09</c:v>
                </c:pt>
              </c:numCache>
            </c:numRef>
          </c:val>
          <c:extLst>
            <c:ext xmlns:c16="http://schemas.microsoft.com/office/drawing/2014/chart" uri="{C3380CC4-5D6E-409C-BE32-E72D297353CC}">
              <c16:uniqueId val="{00000000-20F8-4D2F-BAF9-ACC6857ABB6D}"/>
            </c:ext>
          </c:extLst>
        </c:ser>
        <c:dLbls>
          <c:showLegendKey val="0"/>
          <c:showVal val="0"/>
          <c:showCatName val="0"/>
          <c:showSerName val="0"/>
          <c:showPercent val="0"/>
          <c:showBubbleSize val="0"/>
        </c:dLbls>
        <c:gapWidth val="150"/>
        <c:axId val="173683840"/>
        <c:axId val="173685376"/>
      </c:barChart>
      <c:catAx>
        <c:axId val="173683840"/>
        <c:scaling>
          <c:orientation val="minMax"/>
        </c:scaling>
        <c:delete val="0"/>
        <c:axPos val="b"/>
        <c:numFmt formatCode="General" sourceLinked="1"/>
        <c:majorTickMark val="out"/>
        <c:minorTickMark val="none"/>
        <c:tickLblPos val="nextTo"/>
        <c:txPr>
          <a:bodyPr/>
          <a:lstStyle/>
          <a:p>
            <a:pPr>
              <a:defRPr sz="1100">
                <a:solidFill>
                  <a:schemeClr val="tx1"/>
                </a:solidFill>
              </a:defRPr>
            </a:pPr>
            <a:endParaRPr lang="en-US"/>
          </a:p>
        </c:txPr>
        <c:crossAx val="173685376"/>
        <c:crosses val="autoZero"/>
        <c:auto val="1"/>
        <c:lblAlgn val="ctr"/>
        <c:lblOffset val="100"/>
        <c:noMultiLvlLbl val="0"/>
      </c:catAx>
      <c:valAx>
        <c:axId val="173685376"/>
        <c:scaling>
          <c:orientation val="minMax"/>
          <c:max val="1"/>
          <c:min val="0"/>
        </c:scaling>
        <c:delete val="0"/>
        <c:axPos val="l"/>
        <c:numFmt formatCode="0%" sourceLinked="1"/>
        <c:majorTickMark val="out"/>
        <c:minorTickMark val="none"/>
        <c:tickLblPos val="nextTo"/>
        <c:txPr>
          <a:bodyPr/>
          <a:lstStyle/>
          <a:p>
            <a:pPr>
              <a:defRPr sz="1100">
                <a:solidFill>
                  <a:schemeClr val="tx1"/>
                </a:solidFill>
              </a:defRPr>
            </a:pPr>
            <a:endParaRPr lang="en-US"/>
          </a:p>
        </c:txPr>
        <c:crossAx val="173683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24278215223102E-2"/>
          <c:y val="0.17527607254432784"/>
          <c:w val="0.84851730339263143"/>
          <c:h val="0.6975135792455579"/>
        </c:manualLayout>
      </c:layout>
      <c:barChart>
        <c:barDir val="col"/>
        <c:grouping val="clustered"/>
        <c:varyColors val="0"/>
        <c:ser>
          <c:idx val="0"/>
          <c:order val="0"/>
          <c:tx>
            <c:strRef>
              <c:f>Sheet1!$B$1</c:f>
              <c:strCache>
                <c:ptCount val="1"/>
                <c:pt idx="0">
                  <c:v>Mar-17</c:v>
                </c:pt>
              </c:strCache>
            </c:strRef>
          </c:tx>
          <c:spPr>
            <a:solidFill>
              <a:schemeClr val="bg1">
                <a:lumMod val="50000"/>
              </a:schemeClr>
            </a:solidFill>
          </c:spPr>
          <c:invertIfNegative val="0"/>
          <c:dLbls>
            <c:spPr>
              <a:noFill/>
              <a:ln>
                <a:noFill/>
              </a:ln>
              <a:effectLst/>
            </c:spPr>
            <c:txPr>
              <a:bodyPr wrap="square" lIns="38100" tIns="19050" rIns="38100" bIns="19050" anchor="ctr" anchorCtr="0">
                <a:spAutoFit/>
              </a:bodyPr>
              <a:lstStyle/>
              <a:p>
                <a:pPr algn="ctr">
                  <a:defRPr lang="en-GB" sz="10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Very
confident</c:v>
                </c:pt>
                <c:pt idx="1">
                  <c:v>Slightly
confident</c:v>
                </c:pt>
                <c:pt idx="2">
                  <c:v>Not particularly 
confident</c:v>
                </c:pt>
                <c:pt idx="3">
                  <c:v>Not at all
confident</c:v>
                </c:pt>
                <c:pt idx="4">
                  <c:v>Don't know</c:v>
                </c:pt>
              </c:strCache>
            </c:strRef>
          </c:cat>
          <c:val>
            <c:numRef>
              <c:f>Sheet1!$B$2:$B$6</c:f>
              <c:numCache>
                <c:formatCode>0%</c:formatCode>
                <c:ptCount val="5"/>
                <c:pt idx="0">
                  <c:v>0.33</c:v>
                </c:pt>
                <c:pt idx="1">
                  <c:v>0.42</c:v>
                </c:pt>
                <c:pt idx="2">
                  <c:v>0.18</c:v>
                </c:pt>
                <c:pt idx="3">
                  <c:v>0.05</c:v>
                </c:pt>
                <c:pt idx="4">
                  <c:v>0.03</c:v>
                </c:pt>
              </c:numCache>
            </c:numRef>
          </c:val>
          <c:extLst>
            <c:ext xmlns:c16="http://schemas.microsoft.com/office/drawing/2014/chart" uri="{C3380CC4-5D6E-409C-BE32-E72D297353CC}">
              <c16:uniqueId val="{00000002-EDAD-480B-85F7-F27415931942}"/>
            </c:ext>
          </c:extLst>
        </c:ser>
        <c:ser>
          <c:idx val="1"/>
          <c:order val="1"/>
          <c:tx>
            <c:strRef>
              <c:f>Sheet1!$C$1</c:f>
              <c:strCache>
                <c:ptCount val="1"/>
                <c:pt idx="0">
                  <c:v>Mar-18</c:v>
                </c:pt>
              </c:strCache>
            </c:strRef>
          </c:tx>
          <c:spPr>
            <a:solidFill>
              <a:schemeClr val="accent1"/>
            </a:solidFill>
          </c:spPr>
          <c:invertIfNegative val="0"/>
          <c:dLbls>
            <c:spPr>
              <a:noFill/>
              <a:ln>
                <a:noFill/>
              </a:ln>
              <a:effectLst/>
            </c:spPr>
            <c:txPr>
              <a:bodyPr anchorCtr="0"/>
              <a:lstStyle/>
              <a:p>
                <a:pPr algn="ctr">
                  <a:defRPr lang="en-GB" sz="10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Very
confident</c:v>
                </c:pt>
                <c:pt idx="1">
                  <c:v>Slightly
confident</c:v>
                </c:pt>
                <c:pt idx="2">
                  <c:v>Not particularly 
confident</c:v>
                </c:pt>
                <c:pt idx="3">
                  <c:v>Not at all
confident</c:v>
                </c:pt>
                <c:pt idx="4">
                  <c:v>Don't know</c:v>
                </c:pt>
              </c:strCache>
            </c:strRef>
          </c:cat>
          <c:val>
            <c:numRef>
              <c:f>Sheet1!$C$2:$C$6</c:f>
              <c:numCache>
                <c:formatCode>0%</c:formatCode>
                <c:ptCount val="5"/>
                <c:pt idx="0">
                  <c:v>0.36</c:v>
                </c:pt>
                <c:pt idx="1">
                  <c:v>0.41</c:v>
                </c:pt>
                <c:pt idx="2">
                  <c:v>0.18</c:v>
                </c:pt>
                <c:pt idx="3">
                  <c:v>0.05</c:v>
                </c:pt>
              </c:numCache>
            </c:numRef>
          </c:val>
          <c:extLst>
            <c:ext xmlns:c16="http://schemas.microsoft.com/office/drawing/2014/chart" uri="{C3380CC4-5D6E-409C-BE32-E72D297353CC}">
              <c16:uniqueId val="{00000000-4CAA-41B4-94A3-ED95108B722A}"/>
            </c:ext>
          </c:extLst>
        </c:ser>
        <c:dLbls>
          <c:showLegendKey val="0"/>
          <c:showVal val="0"/>
          <c:showCatName val="0"/>
          <c:showSerName val="0"/>
          <c:showPercent val="0"/>
          <c:showBubbleSize val="0"/>
        </c:dLbls>
        <c:gapWidth val="150"/>
        <c:axId val="173715840"/>
        <c:axId val="173717376"/>
      </c:barChart>
      <c:catAx>
        <c:axId val="173715840"/>
        <c:scaling>
          <c:orientation val="minMax"/>
        </c:scaling>
        <c:delete val="0"/>
        <c:axPos val="b"/>
        <c:numFmt formatCode="General" sourceLinked="1"/>
        <c:majorTickMark val="out"/>
        <c:minorTickMark val="none"/>
        <c:tickLblPos val="nextTo"/>
        <c:txPr>
          <a:bodyPr/>
          <a:lstStyle/>
          <a:p>
            <a:pPr>
              <a:defRPr sz="1100">
                <a:solidFill>
                  <a:schemeClr val="tx1"/>
                </a:solidFill>
              </a:defRPr>
            </a:pPr>
            <a:endParaRPr lang="en-US"/>
          </a:p>
        </c:txPr>
        <c:crossAx val="173717376"/>
        <c:crosses val="autoZero"/>
        <c:auto val="1"/>
        <c:lblAlgn val="ctr"/>
        <c:lblOffset val="100"/>
        <c:noMultiLvlLbl val="0"/>
      </c:catAx>
      <c:valAx>
        <c:axId val="173717376"/>
        <c:scaling>
          <c:orientation val="minMax"/>
          <c:max val="1"/>
          <c:min val="0"/>
        </c:scaling>
        <c:delete val="0"/>
        <c:axPos val="l"/>
        <c:numFmt formatCode="0%" sourceLinked="1"/>
        <c:majorTickMark val="out"/>
        <c:minorTickMark val="none"/>
        <c:tickLblPos val="nextTo"/>
        <c:txPr>
          <a:bodyPr/>
          <a:lstStyle/>
          <a:p>
            <a:pPr>
              <a:defRPr sz="1100">
                <a:solidFill>
                  <a:schemeClr val="tx1"/>
                </a:solidFill>
              </a:defRPr>
            </a:pPr>
            <a:endParaRPr lang="en-US"/>
          </a:p>
        </c:txPr>
        <c:crossAx val="173715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March 2015</c:v>
                </c:pt>
              </c:strCache>
            </c:strRef>
          </c:tx>
          <c:spPr>
            <a:solidFill>
              <a:schemeClr val="bg1">
                <a:lumMod val="65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Purchases in physical format</c:v>
                </c:pt>
                <c:pt idx="1">
                  <c:v>Individual online purchases</c:v>
                </c:pt>
                <c:pt idx="2">
                  <c:v>Online purchases and subscriptions</c:v>
                </c:pt>
                <c:pt idx="3">
                  <c:v>Other</c:v>
                </c:pt>
                <c:pt idx="4">
                  <c:v>% of adults who have spent any money on content</c:v>
                </c:pt>
              </c:strCache>
            </c:strRef>
          </c:cat>
          <c:val>
            <c:numRef>
              <c:f>Sheet1!$B$2:$B$6</c:f>
              <c:numCache>
                <c:formatCode>0%</c:formatCode>
                <c:ptCount val="5"/>
                <c:pt idx="0">
                  <c:v>0.46</c:v>
                </c:pt>
                <c:pt idx="1">
                  <c:v>0.21</c:v>
                </c:pt>
                <c:pt idx="2">
                  <c:v>0.23</c:v>
                </c:pt>
                <c:pt idx="3">
                  <c:v>0.42</c:v>
                </c:pt>
                <c:pt idx="4">
                  <c:v>0.61</c:v>
                </c:pt>
              </c:numCache>
            </c:numRef>
          </c:val>
          <c:extLst>
            <c:ext xmlns:c16="http://schemas.microsoft.com/office/drawing/2014/chart" uri="{C3380CC4-5D6E-409C-BE32-E72D297353CC}">
              <c16:uniqueId val="{00000000-0771-45BB-B837-5D1E835FDC4B}"/>
            </c:ext>
          </c:extLst>
        </c:ser>
        <c:ser>
          <c:idx val="1"/>
          <c:order val="1"/>
          <c:tx>
            <c:strRef>
              <c:f>Sheet1!$C$1</c:f>
              <c:strCache>
                <c:ptCount val="1"/>
                <c:pt idx="0">
                  <c:v>March 2016</c:v>
                </c:pt>
              </c:strCache>
            </c:strRef>
          </c:tx>
          <c:spPr>
            <a:solidFill>
              <a:srgbClr val="9C1E8D"/>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Purchases in physical format</c:v>
                </c:pt>
                <c:pt idx="1">
                  <c:v>Individual online purchases</c:v>
                </c:pt>
                <c:pt idx="2">
                  <c:v>Online purchases and subscriptions</c:v>
                </c:pt>
                <c:pt idx="3">
                  <c:v>Other</c:v>
                </c:pt>
                <c:pt idx="4">
                  <c:v>% of adults who have spent any money on content</c:v>
                </c:pt>
              </c:strCache>
            </c:strRef>
          </c:cat>
          <c:val>
            <c:numRef>
              <c:f>Sheet1!$C$2:$C$6</c:f>
              <c:numCache>
                <c:formatCode>0%</c:formatCode>
                <c:ptCount val="5"/>
                <c:pt idx="0">
                  <c:v>0.47</c:v>
                </c:pt>
                <c:pt idx="1">
                  <c:v>0.21</c:v>
                </c:pt>
                <c:pt idx="2">
                  <c:v>0.24</c:v>
                </c:pt>
                <c:pt idx="3">
                  <c:v>0.43</c:v>
                </c:pt>
                <c:pt idx="4">
                  <c:v>0.63</c:v>
                </c:pt>
              </c:numCache>
            </c:numRef>
          </c:val>
          <c:extLst>
            <c:ext xmlns:c16="http://schemas.microsoft.com/office/drawing/2014/chart" uri="{C3380CC4-5D6E-409C-BE32-E72D297353CC}">
              <c16:uniqueId val="{00000001-0771-45BB-B837-5D1E835FDC4B}"/>
            </c:ext>
          </c:extLst>
        </c:ser>
        <c:ser>
          <c:idx val="2"/>
          <c:order val="2"/>
          <c:tx>
            <c:strRef>
              <c:f>Sheet1!$D$1</c:f>
              <c:strCache>
                <c:ptCount val="1"/>
                <c:pt idx="0">
                  <c:v>March 2017</c:v>
                </c:pt>
              </c:strCache>
            </c:strRef>
          </c:tx>
          <c:spPr>
            <a:solidFill>
              <a:schemeClr val="accent1"/>
            </a:solidFill>
          </c:spPr>
          <c:invertIfNegative val="0"/>
          <c:dLbls>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Purchases in physical format</c:v>
                </c:pt>
                <c:pt idx="1">
                  <c:v>Individual online purchases</c:v>
                </c:pt>
                <c:pt idx="2">
                  <c:v>Online purchases and subscriptions</c:v>
                </c:pt>
                <c:pt idx="3">
                  <c:v>Other</c:v>
                </c:pt>
                <c:pt idx="4">
                  <c:v>% of adults who have spent any money on content</c:v>
                </c:pt>
              </c:strCache>
            </c:strRef>
          </c:cat>
          <c:val>
            <c:numRef>
              <c:f>Sheet1!$D$2:$D$6</c:f>
              <c:numCache>
                <c:formatCode>0%</c:formatCode>
                <c:ptCount val="5"/>
                <c:pt idx="0">
                  <c:v>0.47</c:v>
                </c:pt>
                <c:pt idx="1">
                  <c:v>0.22</c:v>
                </c:pt>
                <c:pt idx="2">
                  <c:v>0.26</c:v>
                </c:pt>
                <c:pt idx="3">
                  <c:v>0.45</c:v>
                </c:pt>
                <c:pt idx="4">
                  <c:v>0.63</c:v>
                </c:pt>
              </c:numCache>
            </c:numRef>
          </c:val>
          <c:extLst>
            <c:ext xmlns:c16="http://schemas.microsoft.com/office/drawing/2014/chart" uri="{C3380CC4-5D6E-409C-BE32-E72D297353CC}">
              <c16:uniqueId val="{00000002-0771-45BB-B837-5D1E835FDC4B}"/>
            </c:ext>
          </c:extLst>
        </c:ser>
        <c:ser>
          <c:idx val="3"/>
          <c:order val="3"/>
          <c:tx>
            <c:strRef>
              <c:f>Sheet1!$E$1</c:f>
              <c:strCache>
                <c:ptCount val="1"/>
                <c:pt idx="0">
                  <c:v>March 2018</c:v>
                </c:pt>
              </c:strCache>
            </c:strRef>
          </c:tx>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Purchases in physical format</c:v>
                </c:pt>
                <c:pt idx="1">
                  <c:v>Individual online purchases</c:v>
                </c:pt>
                <c:pt idx="2">
                  <c:v>Online purchases and subscriptions</c:v>
                </c:pt>
                <c:pt idx="3">
                  <c:v>Other</c:v>
                </c:pt>
                <c:pt idx="4">
                  <c:v>% of adults who have spent any money on content</c:v>
                </c:pt>
              </c:strCache>
            </c:strRef>
          </c:cat>
          <c:val>
            <c:numRef>
              <c:f>Sheet1!$E$2:$E$6</c:f>
              <c:numCache>
                <c:formatCode>0%</c:formatCode>
                <c:ptCount val="5"/>
                <c:pt idx="0">
                  <c:v>0.47</c:v>
                </c:pt>
                <c:pt idx="1">
                  <c:v>0.23</c:v>
                </c:pt>
                <c:pt idx="2">
                  <c:v>0.28000000000000003</c:v>
                </c:pt>
                <c:pt idx="3">
                  <c:v>0.45</c:v>
                </c:pt>
                <c:pt idx="4">
                  <c:v>0.64</c:v>
                </c:pt>
              </c:numCache>
            </c:numRef>
          </c:val>
          <c:extLst>
            <c:ext xmlns:c16="http://schemas.microsoft.com/office/drawing/2014/chart" uri="{C3380CC4-5D6E-409C-BE32-E72D297353CC}">
              <c16:uniqueId val="{00000003-0771-45BB-B837-5D1E835FDC4B}"/>
            </c:ext>
          </c:extLst>
        </c:ser>
        <c:dLbls>
          <c:showLegendKey val="0"/>
          <c:showVal val="0"/>
          <c:showCatName val="0"/>
          <c:showSerName val="0"/>
          <c:showPercent val="0"/>
          <c:showBubbleSize val="0"/>
        </c:dLbls>
        <c:gapWidth val="150"/>
        <c:axId val="177425024"/>
        <c:axId val="177443200"/>
      </c:barChart>
      <c:catAx>
        <c:axId val="177425024"/>
        <c:scaling>
          <c:orientation val="minMax"/>
        </c:scaling>
        <c:delete val="0"/>
        <c:axPos val="b"/>
        <c:numFmt formatCode="General" sourceLinked="0"/>
        <c:majorTickMark val="out"/>
        <c:minorTickMark val="none"/>
        <c:tickLblPos val="nextTo"/>
        <c:txPr>
          <a:bodyPr/>
          <a:lstStyle/>
          <a:p>
            <a:pPr>
              <a:defRPr sz="1100"/>
            </a:pPr>
            <a:endParaRPr lang="en-US"/>
          </a:p>
        </c:txPr>
        <c:crossAx val="177443200"/>
        <c:crosses val="autoZero"/>
        <c:auto val="1"/>
        <c:lblAlgn val="ctr"/>
        <c:lblOffset val="100"/>
        <c:noMultiLvlLbl val="0"/>
      </c:catAx>
      <c:valAx>
        <c:axId val="177443200"/>
        <c:scaling>
          <c:orientation val="minMax"/>
          <c:max val="1"/>
        </c:scaling>
        <c:delete val="0"/>
        <c:axPos val="l"/>
        <c:numFmt formatCode="0%" sourceLinked="1"/>
        <c:majorTickMark val="out"/>
        <c:minorTickMark val="none"/>
        <c:tickLblPos val="nextTo"/>
        <c:txPr>
          <a:bodyPr/>
          <a:lstStyle/>
          <a:p>
            <a:pPr>
              <a:defRPr sz="1100">
                <a:solidFill>
                  <a:schemeClr val="tx1"/>
                </a:solidFill>
              </a:defRPr>
            </a:pPr>
            <a:endParaRPr lang="en-US"/>
          </a:p>
        </c:txPr>
        <c:crossAx val="177425024"/>
        <c:crosses val="autoZero"/>
        <c:crossBetween val="between"/>
      </c:valAx>
    </c:plotArea>
    <c:legend>
      <c:legendPos val="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30730645712263E-2"/>
          <c:y val="0.14007515982261129"/>
          <c:w val="0.89344252507769129"/>
          <c:h val="0.74707777248380836"/>
        </c:manualLayout>
      </c:layout>
      <c:barChart>
        <c:barDir val="col"/>
        <c:grouping val="percentStacked"/>
        <c:varyColors val="0"/>
        <c:ser>
          <c:idx val="0"/>
          <c:order val="0"/>
          <c:tx>
            <c:strRef>
              <c:f>Sheet1!$B$1</c:f>
              <c:strCache>
                <c:ptCount val="1"/>
                <c:pt idx="0">
                  <c:v>100% Paid activities</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Sheet1!$B$2:$B$9</c:f>
              <c:numCache>
                <c:formatCode>0%</c:formatCode>
                <c:ptCount val="8"/>
                <c:pt idx="0">
                  <c:v>0.13</c:v>
                </c:pt>
                <c:pt idx="1">
                  <c:v>0.13</c:v>
                </c:pt>
                <c:pt idx="2">
                  <c:v>0.13</c:v>
                </c:pt>
                <c:pt idx="3">
                  <c:v>0.15</c:v>
                </c:pt>
                <c:pt idx="4">
                  <c:v>0.13</c:v>
                </c:pt>
                <c:pt idx="5">
                  <c:v>0.13</c:v>
                </c:pt>
                <c:pt idx="6">
                  <c:v>0.14000000000000001</c:v>
                </c:pt>
                <c:pt idx="7">
                  <c:v>0.16</c:v>
                </c:pt>
              </c:numCache>
            </c:numRef>
          </c:val>
          <c:extLst>
            <c:ext xmlns:c16="http://schemas.microsoft.com/office/drawing/2014/chart" uri="{C3380CC4-5D6E-409C-BE32-E72D297353CC}">
              <c16:uniqueId val="{00000000-5162-4C18-A2F0-2F4BFCB858D2}"/>
            </c:ext>
          </c:extLst>
        </c:ser>
        <c:ser>
          <c:idx val="1"/>
          <c:order val="1"/>
          <c:tx>
            <c:strRef>
              <c:f>Sheet1!$C$1</c:f>
              <c:strCache>
                <c:ptCount val="1"/>
                <c:pt idx="0">
                  <c:v>Mix of free and Paid</c:v>
                </c:pt>
              </c:strCache>
            </c:strRef>
          </c:tx>
          <c:spPr>
            <a:solidFill>
              <a:srgbClr val="9C1E8D"/>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Sheet1!$C$2:$C$9</c:f>
              <c:numCache>
                <c:formatCode>0%</c:formatCode>
                <c:ptCount val="8"/>
                <c:pt idx="0">
                  <c:v>0.4</c:v>
                </c:pt>
                <c:pt idx="1">
                  <c:v>0.41</c:v>
                </c:pt>
                <c:pt idx="2">
                  <c:v>0.44</c:v>
                </c:pt>
                <c:pt idx="3">
                  <c:v>0.41</c:v>
                </c:pt>
                <c:pt idx="4">
                  <c:v>0.44</c:v>
                </c:pt>
                <c:pt idx="5">
                  <c:v>0.44</c:v>
                </c:pt>
                <c:pt idx="6">
                  <c:v>0.46</c:v>
                </c:pt>
                <c:pt idx="7">
                  <c:v>0.48</c:v>
                </c:pt>
              </c:numCache>
            </c:numRef>
          </c:val>
          <c:extLst>
            <c:ext xmlns:c16="http://schemas.microsoft.com/office/drawing/2014/chart" uri="{C3380CC4-5D6E-409C-BE32-E72D297353CC}">
              <c16:uniqueId val="{00000001-5162-4C18-A2F0-2F4BFCB858D2}"/>
            </c:ext>
          </c:extLst>
        </c:ser>
        <c:ser>
          <c:idx val="2"/>
          <c:order val="2"/>
          <c:tx>
            <c:strRef>
              <c:f>Sheet1!$D$1</c:f>
              <c:strCache>
                <c:ptCount val="1"/>
                <c:pt idx="0">
                  <c:v>100% Free activities</c:v>
                </c:pt>
              </c:strCache>
            </c:strRef>
          </c:tx>
          <c:spPr>
            <a:solidFill>
              <a:schemeClr val="bg1">
                <a:lumMod val="65000"/>
              </a:schemeClr>
            </a:solidFill>
          </c:spPr>
          <c:invertIfNegative val="0"/>
          <c:dLbls>
            <c:dLbl>
              <c:idx val="5"/>
              <c:layout>
                <c:manualLayout>
                  <c:x val="1.1649366898187222E-3"/>
                  <c:y val="-3.71133167795801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62-4C18-A2F0-2F4BFCB858D2}"/>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Sheet1!$D$2:$D$9</c:f>
              <c:numCache>
                <c:formatCode>0%</c:formatCode>
                <c:ptCount val="8"/>
                <c:pt idx="0">
                  <c:v>0.47</c:v>
                </c:pt>
                <c:pt idx="1">
                  <c:v>0.46</c:v>
                </c:pt>
                <c:pt idx="2">
                  <c:v>0.43</c:v>
                </c:pt>
                <c:pt idx="3">
                  <c:v>0.44</c:v>
                </c:pt>
                <c:pt idx="4">
                  <c:v>0.44</c:v>
                </c:pt>
                <c:pt idx="5">
                  <c:v>0.43</c:v>
                </c:pt>
                <c:pt idx="6">
                  <c:v>0.4</c:v>
                </c:pt>
                <c:pt idx="7">
                  <c:v>0.35</c:v>
                </c:pt>
              </c:numCache>
            </c:numRef>
          </c:val>
          <c:extLst>
            <c:ext xmlns:c16="http://schemas.microsoft.com/office/drawing/2014/chart" uri="{C3380CC4-5D6E-409C-BE32-E72D297353CC}">
              <c16:uniqueId val="{00000003-5162-4C18-A2F0-2F4BFCB858D2}"/>
            </c:ext>
          </c:extLst>
        </c:ser>
        <c:dLbls>
          <c:dLblPos val="ctr"/>
          <c:showLegendKey val="0"/>
          <c:showVal val="1"/>
          <c:showCatName val="0"/>
          <c:showSerName val="0"/>
          <c:showPercent val="0"/>
          <c:showBubbleSize val="0"/>
        </c:dLbls>
        <c:gapWidth val="150"/>
        <c:overlap val="100"/>
        <c:axId val="179111040"/>
        <c:axId val="179112576"/>
      </c:barChart>
      <c:catAx>
        <c:axId val="179111040"/>
        <c:scaling>
          <c:orientation val="minMax"/>
        </c:scaling>
        <c:delete val="0"/>
        <c:axPos val="b"/>
        <c:numFmt formatCode="General" sourceLinked="0"/>
        <c:majorTickMark val="out"/>
        <c:minorTickMark val="none"/>
        <c:tickLblPos val="nextTo"/>
        <c:crossAx val="179112576"/>
        <c:crosses val="autoZero"/>
        <c:auto val="1"/>
        <c:lblAlgn val="ctr"/>
        <c:lblOffset val="100"/>
        <c:noMultiLvlLbl val="0"/>
      </c:catAx>
      <c:valAx>
        <c:axId val="179112576"/>
        <c:scaling>
          <c:orientation val="minMax"/>
        </c:scaling>
        <c:delete val="0"/>
        <c:axPos val="l"/>
        <c:numFmt formatCode="0%" sourceLinked="1"/>
        <c:majorTickMark val="out"/>
        <c:minorTickMark val="none"/>
        <c:tickLblPos val="nextTo"/>
        <c:crossAx val="179111040"/>
        <c:crosses val="autoZero"/>
        <c:crossBetween val="between"/>
      </c:valAx>
    </c:plotArea>
    <c:legend>
      <c:legendPos val="t"/>
      <c:overlay val="0"/>
    </c:legend>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Canada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Music </c:v>
                </c:pt>
                <c:pt idx="1">
                  <c:v>Movies</c:v>
                </c:pt>
                <c:pt idx="2">
                  <c:v>TV Shows</c:v>
                </c:pt>
                <c:pt idx="3">
                  <c:v>Computer Software</c:v>
                </c:pt>
                <c:pt idx="4">
                  <c:v>e-Books</c:v>
                </c:pt>
                <c:pt idx="5">
                  <c:v>Video Games</c:v>
                </c:pt>
                <c:pt idx="6">
                  <c:v>Any</c:v>
                </c:pt>
              </c:strCache>
            </c:strRef>
          </c:cat>
          <c:val>
            <c:numRef>
              <c:f>Sheet1!$B$2:$H$2</c:f>
              <c:numCache>
                <c:formatCode>0%</c:formatCode>
                <c:ptCount val="7"/>
                <c:pt idx="0">
                  <c:v>0.48</c:v>
                </c:pt>
                <c:pt idx="1">
                  <c:v>0.46</c:v>
                </c:pt>
                <c:pt idx="2">
                  <c:v>0.48</c:v>
                </c:pt>
                <c:pt idx="3">
                  <c:v>0.2</c:v>
                </c:pt>
                <c:pt idx="4">
                  <c:v>0.2</c:v>
                </c:pt>
                <c:pt idx="5">
                  <c:v>0.2</c:v>
                </c:pt>
                <c:pt idx="6">
                  <c:v>0.8</c:v>
                </c:pt>
              </c:numCache>
            </c:numRef>
          </c:val>
          <c:extLst>
            <c:ext xmlns:c16="http://schemas.microsoft.com/office/drawing/2014/chart" uri="{C3380CC4-5D6E-409C-BE32-E72D297353CC}">
              <c16:uniqueId val="{00000000-FC3D-415D-B6EE-4EAA57EC77FC}"/>
            </c:ext>
          </c:extLst>
        </c:ser>
        <c:ser>
          <c:idx val="1"/>
          <c:order val="1"/>
          <c:tx>
            <c:strRef>
              <c:f>Sheet1!$A$3</c:f>
              <c:strCache>
                <c:ptCount val="1"/>
                <c:pt idx="0">
                  <c:v>Australia</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Music </c:v>
                </c:pt>
                <c:pt idx="1">
                  <c:v>Movies</c:v>
                </c:pt>
                <c:pt idx="2">
                  <c:v>TV Shows</c:v>
                </c:pt>
                <c:pt idx="3">
                  <c:v>Computer Software</c:v>
                </c:pt>
                <c:pt idx="4">
                  <c:v>e-Books</c:v>
                </c:pt>
                <c:pt idx="5">
                  <c:v>Video Games</c:v>
                </c:pt>
                <c:pt idx="6">
                  <c:v>Any</c:v>
                </c:pt>
              </c:strCache>
            </c:strRef>
          </c:cat>
          <c:val>
            <c:numRef>
              <c:f>Sheet1!$B$3:$H$3</c:f>
              <c:numCache>
                <c:formatCode>0%</c:formatCode>
                <c:ptCount val="7"/>
                <c:pt idx="0">
                  <c:v>0.43</c:v>
                </c:pt>
                <c:pt idx="1">
                  <c:v>0.39</c:v>
                </c:pt>
                <c:pt idx="2">
                  <c:v>0.45</c:v>
                </c:pt>
                <c:pt idx="3">
                  <c:v>0.22</c:v>
                </c:pt>
                <c:pt idx="4">
                  <c:v>0.16</c:v>
                </c:pt>
                <c:pt idx="5">
                  <c:v>0.18</c:v>
                </c:pt>
                <c:pt idx="6">
                  <c:v>0.69</c:v>
                </c:pt>
              </c:numCache>
            </c:numRef>
          </c:val>
          <c:extLst>
            <c:ext xmlns:c16="http://schemas.microsoft.com/office/drawing/2014/chart" uri="{C3380CC4-5D6E-409C-BE32-E72D297353CC}">
              <c16:uniqueId val="{00000001-FC3D-415D-B6EE-4EAA57EC77FC}"/>
            </c:ext>
          </c:extLst>
        </c:ser>
        <c:ser>
          <c:idx val="2"/>
          <c:order val="2"/>
          <c:tx>
            <c:strRef>
              <c:f>Sheet1!$A$4</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Music </c:v>
                </c:pt>
                <c:pt idx="1">
                  <c:v>Movies</c:v>
                </c:pt>
                <c:pt idx="2">
                  <c:v>TV Shows</c:v>
                </c:pt>
                <c:pt idx="3">
                  <c:v>Computer Software</c:v>
                </c:pt>
                <c:pt idx="4">
                  <c:v>e-Books</c:v>
                </c:pt>
                <c:pt idx="5">
                  <c:v>Video Games</c:v>
                </c:pt>
                <c:pt idx="6">
                  <c:v>Any</c:v>
                </c:pt>
              </c:strCache>
            </c:strRef>
          </c:cat>
          <c:val>
            <c:numRef>
              <c:f>Sheet1!$B$4:$H$4</c:f>
              <c:numCache>
                <c:formatCode>0%</c:formatCode>
                <c:ptCount val="7"/>
                <c:pt idx="0">
                  <c:v>0.37</c:v>
                </c:pt>
                <c:pt idx="1">
                  <c:v>0.3</c:v>
                </c:pt>
                <c:pt idx="2">
                  <c:v>0.33</c:v>
                </c:pt>
                <c:pt idx="3">
                  <c:v>0.12</c:v>
                </c:pt>
                <c:pt idx="4">
                  <c:v>0.11</c:v>
                </c:pt>
                <c:pt idx="5">
                  <c:v>0.15</c:v>
                </c:pt>
                <c:pt idx="6">
                  <c:v>0.57999999999999996</c:v>
                </c:pt>
              </c:numCache>
            </c:numRef>
          </c:val>
          <c:extLst>
            <c:ext xmlns:c16="http://schemas.microsoft.com/office/drawing/2014/chart" uri="{C3380CC4-5D6E-409C-BE32-E72D297353CC}">
              <c16:uniqueId val="{00000002-FC3D-415D-B6EE-4EAA57EC77FC}"/>
            </c:ext>
          </c:extLst>
        </c:ser>
        <c:dLbls>
          <c:dLblPos val="outEnd"/>
          <c:showLegendKey val="0"/>
          <c:showVal val="1"/>
          <c:showCatName val="0"/>
          <c:showSerName val="0"/>
          <c:showPercent val="0"/>
          <c:showBubbleSize val="0"/>
        </c:dLbls>
        <c:gapWidth val="219"/>
        <c:overlap val="-27"/>
        <c:axId val="162906880"/>
        <c:axId val="162908416"/>
      </c:barChart>
      <c:catAx>
        <c:axId val="16290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908416"/>
        <c:crosses val="autoZero"/>
        <c:auto val="1"/>
        <c:lblAlgn val="ctr"/>
        <c:lblOffset val="100"/>
        <c:noMultiLvlLbl val="0"/>
      </c:catAx>
      <c:valAx>
        <c:axId val="1629084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906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13528799830325E-2"/>
          <c:y val="0.12306925378920151"/>
          <c:w val="0.82508685903586465"/>
          <c:h val="0.75982644785869391"/>
        </c:manualLayout>
      </c:layout>
      <c:lineChart>
        <c:grouping val="standard"/>
        <c:varyColors val="0"/>
        <c:ser>
          <c:idx val="0"/>
          <c:order val="0"/>
          <c:tx>
            <c:strRef>
              <c:f>Sheet1!$A$2</c:f>
              <c:strCache>
                <c:ptCount val="1"/>
                <c:pt idx="0">
                  <c:v>Any</c:v>
                </c:pt>
              </c:strCache>
            </c:strRef>
          </c:tx>
          <c:spPr>
            <a:ln>
              <a:solidFill>
                <a:schemeClr val="accent3"/>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Sheet1!$B$2:$I$2</c:f>
            </c:numRef>
          </c:val>
          <c:smooth val="0"/>
          <c:extLst>
            <c:ext xmlns:c16="http://schemas.microsoft.com/office/drawing/2014/chart" uri="{C3380CC4-5D6E-409C-BE32-E72D297353CC}">
              <c16:uniqueId val="{00000001-AD1A-4227-86E8-FDEAA509A111}"/>
            </c:ext>
          </c:extLst>
        </c:ser>
        <c:ser>
          <c:idx val="1"/>
          <c:order val="1"/>
          <c:tx>
            <c:strRef>
              <c:f>Sheet1!$A$3</c:f>
              <c:strCache>
                <c:ptCount val="1"/>
                <c:pt idx="0">
                  <c:v>Music</c:v>
                </c:pt>
              </c:strCache>
            </c:strRef>
          </c:tx>
          <c:spPr>
            <a:ln>
              <a:solidFill>
                <a:srgbClr val="3C6BBF"/>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C209-4E04-BCBA-A6B7132F79F8}"/>
                </c:ext>
              </c:extLst>
            </c:dLbl>
            <c:dLbl>
              <c:idx val="1"/>
              <c:delete val="1"/>
              <c:extLst>
                <c:ext xmlns:c15="http://schemas.microsoft.com/office/drawing/2012/chart" uri="{CE6537A1-D6FC-4f65-9D91-7224C49458BB}"/>
                <c:ext xmlns:c16="http://schemas.microsoft.com/office/drawing/2014/chart" uri="{C3380CC4-5D6E-409C-BE32-E72D297353CC}">
                  <c16:uniqueId val="{00000000-C209-4E04-BCBA-A6B7132F79F8}"/>
                </c:ext>
              </c:extLst>
            </c:dLbl>
            <c:dLbl>
              <c:idx val="2"/>
              <c:delete val="1"/>
              <c:extLst>
                <c:ext xmlns:c15="http://schemas.microsoft.com/office/drawing/2012/chart" uri="{CE6537A1-D6FC-4f65-9D91-7224C49458BB}"/>
                <c:ext xmlns:c16="http://schemas.microsoft.com/office/drawing/2014/chart" uri="{C3380CC4-5D6E-409C-BE32-E72D297353CC}">
                  <c16:uniqueId val="{00000006-C209-4E04-BCBA-A6B7132F79F8}"/>
                </c:ext>
              </c:extLst>
            </c:dLbl>
            <c:dLbl>
              <c:idx val="3"/>
              <c:delete val="1"/>
              <c:extLst>
                <c:ext xmlns:c15="http://schemas.microsoft.com/office/drawing/2012/chart" uri="{CE6537A1-D6FC-4f65-9D91-7224C49458BB}"/>
                <c:ext xmlns:c16="http://schemas.microsoft.com/office/drawing/2014/chart" uri="{C3380CC4-5D6E-409C-BE32-E72D297353CC}">
                  <c16:uniqueId val="{00000007-C209-4E04-BCBA-A6B7132F79F8}"/>
                </c:ext>
              </c:extLst>
            </c:dLbl>
            <c:dLbl>
              <c:idx val="4"/>
              <c:delete val="1"/>
              <c:extLst>
                <c:ext xmlns:c15="http://schemas.microsoft.com/office/drawing/2012/chart" uri="{CE6537A1-D6FC-4f65-9D91-7224C49458BB}"/>
                <c:ext xmlns:c16="http://schemas.microsoft.com/office/drawing/2014/chart" uri="{C3380CC4-5D6E-409C-BE32-E72D297353CC}">
                  <c16:uniqueId val="{00000008-C209-4E04-BCBA-A6B7132F79F8}"/>
                </c:ext>
              </c:extLst>
            </c:dLbl>
            <c:spPr>
              <a:noFill/>
              <a:ln>
                <a:noFill/>
              </a:ln>
              <a:effectLst/>
            </c:spPr>
            <c:txPr>
              <a:bodyPr wrap="square" lIns="38100" tIns="19050" rIns="38100" bIns="19050" anchor="ctr">
                <a:spAutoFit/>
              </a:bodyPr>
              <a:lstStyle/>
              <a:p>
                <a:pPr>
                  <a:defRPr sz="1100">
                    <a:solidFill>
                      <a:srgbClr val="3C6BBF"/>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Sheet1!$B$3:$I$3</c:f>
              <c:numCache>
                <c:formatCode>0%</c:formatCode>
                <c:ptCount val="8"/>
                <c:pt idx="0">
                  <c:v>0.25</c:v>
                </c:pt>
                <c:pt idx="1">
                  <c:v>0.26</c:v>
                </c:pt>
                <c:pt idx="2">
                  <c:v>0.28000000000000003</c:v>
                </c:pt>
                <c:pt idx="3">
                  <c:v>0.25</c:v>
                </c:pt>
                <c:pt idx="4">
                  <c:v>0.24</c:v>
                </c:pt>
                <c:pt idx="5">
                  <c:v>0.22</c:v>
                </c:pt>
                <c:pt idx="6">
                  <c:v>0.21</c:v>
                </c:pt>
                <c:pt idx="7">
                  <c:v>0.21</c:v>
                </c:pt>
              </c:numCache>
            </c:numRef>
          </c:val>
          <c:smooth val="0"/>
          <c:extLst>
            <c:ext xmlns:c16="http://schemas.microsoft.com/office/drawing/2014/chart" uri="{C3380CC4-5D6E-409C-BE32-E72D297353CC}">
              <c16:uniqueId val="{00000004-AD1A-4227-86E8-FDEAA509A111}"/>
            </c:ext>
          </c:extLst>
        </c:ser>
        <c:ser>
          <c:idx val="2"/>
          <c:order val="2"/>
          <c:tx>
            <c:strRef>
              <c:f>Sheet1!$A$4</c:f>
              <c:strCache>
                <c:ptCount val="1"/>
                <c:pt idx="0">
                  <c:v>TV Programmes</c:v>
                </c:pt>
              </c:strCache>
            </c:strRef>
          </c:tx>
          <c:spPr>
            <a:ln>
              <a:solidFill>
                <a:srgbClr val="50266B"/>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2559-45E1-9642-29394D950B53}"/>
                </c:ext>
              </c:extLst>
            </c:dLbl>
            <c:dLbl>
              <c:idx val="1"/>
              <c:delete val="1"/>
              <c:extLst>
                <c:ext xmlns:c15="http://schemas.microsoft.com/office/drawing/2012/chart" uri="{CE6537A1-D6FC-4f65-9D91-7224C49458BB}"/>
                <c:ext xmlns:c16="http://schemas.microsoft.com/office/drawing/2014/chart" uri="{C3380CC4-5D6E-409C-BE32-E72D297353CC}">
                  <c16:uniqueId val="{00000008-2559-45E1-9642-29394D950B53}"/>
                </c:ext>
              </c:extLst>
            </c:dLbl>
            <c:dLbl>
              <c:idx val="2"/>
              <c:delete val="1"/>
              <c:extLst>
                <c:ext xmlns:c15="http://schemas.microsoft.com/office/drawing/2012/chart" uri="{CE6537A1-D6FC-4f65-9D91-7224C49458BB}"/>
                <c:ext xmlns:c16="http://schemas.microsoft.com/office/drawing/2014/chart" uri="{C3380CC4-5D6E-409C-BE32-E72D297353CC}">
                  <c16:uniqueId val="{0000000D-2559-45E1-9642-29394D950B53}"/>
                </c:ext>
              </c:extLst>
            </c:dLbl>
            <c:dLbl>
              <c:idx val="3"/>
              <c:delete val="1"/>
              <c:extLst>
                <c:ext xmlns:c15="http://schemas.microsoft.com/office/drawing/2012/chart" uri="{CE6537A1-D6FC-4f65-9D91-7224C49458BB}"/>
                <c:ext xmlns:c16="http://schemas.microsoft.com/office/drawing/2014/chart" uri="{C3380CC4-5D6E-409C-BE32-E72D297353CC}">
                  <c16:uniqueId val="{00000012-2559-45E1-9642-29394D950B53}"/>
                </c:ext>
              </c:extLst>
            </c:dLbl>
            <c:dLbl>
              <c:idx val="4"/>
              <c:delete val="1"/>
              <c:extLst>
                <c:ext xmlns:c15="http://schemas.microsoft.com/office/drawing/2012/chart" uri="{CE6537A1-D6FC-4f65-9D91-7224C49458BB}"/>
                <c:ext xmlns:c16="http://schemas.microsoft.com/office/drawing/2014/chart" uri="{C3380CC4-5D6E-409C-BE32-E72D297353CC}">
                  <c16:uniqueId val="{00000017-2559-45E1-9642-29394D950B53}"/>
                </c:ext>
              </c:extLst>
            </c:dLbl>
            <c:dLbl>
              <c:idx val="5"/>
              <c:layout>
                <c:manualLayout>
                  <c:x val="-2.2323024508235239E-2"/>
                  <c:y val="-3.5641728878800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B0-44CE-A320-D50B52D4A604}"/>
                </c:ext>
              </c:extLst>
            </c:dLbl>
            <c:dLbl>
              <c:idx val="6"/>
              <c:layout>
                <c:manualLayout>
                  <c:x val="-2.9188126868533195E-2"/>
                  <c:y val="-6.5064631396532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B0-44CE-A320-D50B52D4A604}"/>
                </c:ext>
              </c:extLst>
            </c:dLbl>
            <c:dLbl>
              <c:idx val="7"/>
              <c:layout>
                <c:manualLayout>
                  <c:x val="-2.5686924664781195E-2"/>
                  <c:y val="8.2049881192130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B0-44CE-A320-D50B52D4A604}"/>
                </c:ext>
              </c:extLst>
            </c:dLbl>
            <c:spPr>
              <a:noFill/>
              <a:ln>
                <a:noFill/>
              </a:ln>
              <a:effectLst/>
            </c:spPr>
            <c:txPr>
              <a:bodyPr wrap="square" lIns="38100" tIns="19050" rIns="38100" bIns="19050" anchor="ctr">
                <a:spAutoFit/>
              </a:bodyPr>
              <a:lstStyle/>
              <a:p>
                <a:pPr>
                  <a:defRPr sz="1100">
                    <a:solidFill>
                      <a:srgbClr val="50266B"/>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Sheet1!$B$4:$I$4</c:f>
              <c:numCache>
                <c:formatCode>0%</c:formatCode>
                <c:ptCount val="8"/>
                <c:pt idx="0">
                  <c:v>0.08</c:v>
                </c:pt>
                <c:pt idx="1">
                  <c:v>0.09</c:v>
                </c:pt>
                <c:pt idx="2">
                  <c:v>0.1</c:v>
                </c:pt>
                <c:pt idx="3">
                  <c:v>0.08</c:v>
                </c:pt>
                <c:pt idx="4">
                  <c:v>0.09</c:v>
                </c:pt>
                <c:pt idx="5">
                  <c:v>0.1</c:v>
                </c:pt>
                <c:pt idx="6">
                  <c:v>0.11</c:v>
                </c:pt>
                <c:pt idx="7">
                  <c:v>0.09</c:v>
                </c:pt>
              </c:numCache>
            </c:numRef>
          </c:val>
          <c:smooth val="0"/>
          <c:extLst>
            <c:ext xmlns:c16="http://schemas.microsoft.com/office/drawing/2014/chart" uri="{C3380CC4-5D6E-409C-BE32-E72D297353CC}">
              <c16:uniqueId val="{00000007-AD1A-4227-86E8-FDEAA509A111}"/>
            </c:ext>
          </c:extLst>
        </c:ser>
        <c:ser>
          <c:idx val="3"/>
          <c:order val="3"/>
          <c:tx>
            <c:strRef>
              <c:f>Sheet1!$A$5</c:f>
              <c:strCache>
                <c:ptCount val="1"/>
                <c:pt idx="0">
                  <c:v>Films</c:v>
                </c:pt>
              </c:strCache>
            </c:strRef>
          </c:tx>
          <c:spPr>
            <a:ln>
              <a:solidFill>
                <a:srgbClr val="9C1E8D"/>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2559-45E1-9642-29394D950B53}"/>
                </c:ext>
              </c:extLst>
            </c:dLbl>
            <c:dLbl>
              <c:idx val="1"/>
              <c:delete val="1"/>
              <c:extLst>
                <c:ext xmlns:c15="http://schemas.microsoft.com/office/drawing/2012/chart" uri="{CE6537A1-D6FC-4f65-9D91-7224C49458BB}"/>
                <c:ext xmlns:c16="http://schemas.microsoft.com/office/drawing/2014/chart" uri="{C3380CC4-5D6E-409C-BE32-E72D297353CC}">
                  <c16:uniqueId val="{00000007-2559-45E1-9642-29394D950B53}"/>
                </c:ext>
              </c:extLst>
            </c:dLbl>
            <c:dLbl>
              <c:idx val="2"/>
              <c:delete val="1"/>
              <c:extLst>
                <c:ext xmlns:c15="http://schemas.microsoft.com/office/drawing/2012/chart" uri="{CE6537A1-D6FC-4f65-9D91-7224C49458BB}"/>
                <c:ext xmlns:c16="http://schemas.microsoft.com/office/drawing/2014/chart" uri="{C3380CC4-5D6E-409C-BE32-E72D297353CC}">
                  <c16:uniqueId val="{0000000B-2559-45E1-9642-29394D950B53}"/>
                </c:ext>
              </c:extLst>
            </c:dLbl>
            <c:dLbl>
              <c:idx val="3"/>
              <c:delete val="1"/>
              <c:extLst>
                <c:ext xmlns:c15="http://schemas.microsoft.com/office/drawing/2012/chart" uri="{CE6537A1-D6FC-4f65-9D91-7224C49458BB}"/>
                <c:ext xmlns:c16="http://schemas.microsoft.com/office/drawing/2014/chart" uri="{C3380CC4-5D6E-409C-BE32-E72D297353CC}">
                  <c16:uniqueId val="{00000011-2559-45E1-9642-29394D950B53}"/>
                </c:ext>
              </c:extLst>
            </c:dLbl>
            <c:dLbl>
              <c:idx val="4"/>
              <c:delete val="1"/>
              <c:extLst>
                <c:ext xmlns:c15="http://schemas.microsoft.com/office/drawing/2012/chart" uri="{CE6537A1-D6FC-4f65-9D91-7224C49458BB}"/>
                <c:ext xmlns:c16="http://schemas.microsoft.com/office/drawing/2014/chart" uri="{C3380CC4-5D6E-409C-BE32-E72D297353CC}">
                  <c16:uniqueId val="{00000016-2559-45E1-9642-29394D950B53}"/>
                </c:ext>
              </c:extLst>
            </c:dLbl>
            <c:dLbl>
              <c:idx val="5"/>
              <c:layout>
                <c:manualLayout>
                  <c:x val="-2.3467208234951634E-2"/>
                  <c:y val="-0.11321119915282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B0-44CE-A320-D50B52D4A604}"/>
                </c:ext>
              </c:extLst>
            </c:dLbl>
            <c:dLbl>
              <c:idx val="6"/>
              <c:layout>
                <c:manualLayout>
                  <c:x val="-2.9188126868533195E-2"/>
                  <c:y val="-9.4487533914265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B0-44CE-A320-D50B52D4A604}"/>
                </c:ext>
              </c:extLst>
            </c:dLbl>
            <c:dLbl>
              <c:idx val="7"/>
              <c:layout>
                <c:manualLayout>
                  <c:x val="-2.4542740938064883E-2"/>
                  <c:y val="5.5301787994191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B0-44CE-A320-D50B52D4A604}"/>
                </c:ext>
              </c:extLst>
            </c:dLbl>
            <c:spPr>
              <a:noFill/>
              <a:ln>
                <a:noFill/>
              </a:ln>
              <a:effectLst/>
            </c:spPr>
            <c:txPr>
              <a:bodyPr wrap="square" lIns="38100" tIns="19050" rIns="38100" bIns="19050" anchor="ctr">
                <a:spAutoFit/>
              </a:bodyPr>
              <a:lstStyle/>
              <a:p>
                <a:pPr>
                  <a:defRPr sz="1100">
                    <a:solidFill>
                      <a:srgbClr val="9C1E8D"/>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Sheet1!$B$5:$I$5</c:f>
              <c:numCache>
                <c:formatCode>0%</c:formatCode>
                <c:ptCount val="8"/>
                <c:pt idx="0">
                  <c:v>0.09</c:v>
                </c:pt>
                <c:pt idx="1">
                  <c:v>0.08</c:v>
                </c:pt>
                <c:pt idx="2">
                  <c:v>0.1</c:v>
                </c:pt>
                <c:pt idx="3">
                  <c:v>0.08</c:v>
                </c:pt>
                <c:pt idx="4">
                  <c:v>0.09</c:v>
                </c:pt>
                <c:pt idx="5">
                  <c:v>0.1</c:v>
                </c:pt>
                <c:pt idx="6">
                  <c:v>0.11</c:v>
                </c:pt>
                <c:pt idx="7">
                  <c:v>0.09</c:v>
                </c:pt>
              </c:numCache>
            </c:numRef>
          </c:val>
          <c:smooth val="0"/>
          <c:extLst>
            <c:ext xmlns:c16="http://schemas.microsoft.com/office/drawing/2014/chart" uri="{C3380CC4-5D6E-409C-BE32-E72D297353CC}">
              <c16:uniqueId val="{0000000A-AD1A-4227-86E8-FDEAA509A111}"/>
            </c:ext>
          </c:extLst>
        </c:ser>
        <c:ser>
          <c:idx val="4"/>
          <c:order val="4"/>
          <c:tx>
            <c:strRef>
              <c:f>Sheet1!$A$6</c:f>
              <c:strCache>
                <c:ptCount val="1"/>
                <c:pt idx="0">
                  <c:v>eBooks</c:v>
                </c:pt>
              </c:strCache>
            </c:strRef>
          </c:tx>
          <c:spPr>
            <a:ln>
              <a:solidFill>
                <a:srgbClr val="14C89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2559-45E1-9642-29394D950B53}"/>
                </c:ext>
              </c:extLst>
            </c:dLbl>
            <c:dLbl>
              <c:idx val="1"/>
              <c:delete val="1"/>
              <c:extLst>
                <c:ext xmlns:c15="http://schemas.microsoft.com/office/drawing/2012/chart" uri="{CE6537A1-D6FC-4f65-9D91-7224C49458BB}"/>
                <c:ext xmlns:c16="http://schemas.microsoft.com/office/drawing/2014/chart" uri="{C3380CC4-5D6E-409C-BE32-E72D297353CC}">
                  <c16:uniqueId val="{00000004-2559-45E1-9642-29394D950B53}"/>
                </c:ext>
              </c:extLst>
            </c:dLbl>
            <c:dLbl>
              <c:idx val="2"/>
              <c:delete val="1"/>
              <c:extLst>
                <c:ext xmlns:c15="http://schemas.microsoft.com/office/drawing/2012/chart" uri="{CE6537A1-D6FC-4f65-9D91-7224C49458BB}"/>
                <c:ext xmlns:c16="http://schemas.microsoft.com/office/drawing/2014/chart" uri="{C3380CC4-5D6E-409C-BE32-E72D297353CC}">
                  <c16:uniqueId val="{0000000A-2559-45E1-9642-29394D950B53}"/>
                </c:ext>
              </c:extLst>
            </c:dLbl>
            <c:dLbl>
              <c:idx val="3"/>
              <c:delete val="1"/>
              <c:extLst>
                <c:ext xmlns:c15="http://schemas.microsoft.com/office/drawing/2012/chart" uri="{CE6537A1-D6FC-4f65-9D91-7224C49458BB}"/>
                <c:ext xmlns:c16="http://schemas.microsoft.com/office/drawing/2014/chart" uri="{C3380CC4-5D6E-409C-BE32-E72D297353CC}">
                  <c16:uniqueId val="{0000000E-2559-45E1-9642-29394D950B53}"/>
                </c:ext>
              </c:extLst>
            </c:dLbl>
            <c:dLbl>
              <c:idx val="4"/>
              <c:delete val="1"/>
              <c:extLst>
                <c:ext xmlns:c15="http://schemas.microsoft.com/office/drawing/2012/chart" uri="{CE6537A1-D6FC-4f65-9D91-7224C49458BB}"/>
                <c:ext xmlns:c16="http://schemas.microsoft.com/office/drawing/2014/chart" uri="{C3380CC4-5D6E-409C-BE32-E72D297353CC}">
                  <c16:uniqueId val="{00000014-2559-45E1-9642-29394D950B53}"/>
                </c:ext>
              </c:extLst>
            </c:dLbl>
            <c:dLbl>
              <c:idx val="5"/>
              <c:layout>
                <c:manualLayout>
                  <c:x val="-2.2323024508235239E-2"/>
                  <c:y val="-7.5763868675708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B0-44CE-A320-D50B52D4A604}"/>
                </c:ext>
              </c:extLst>
            </c:dLbl>
            <c:dLbl>
              <c:idx val="6"/>
              <c:layout>
                <c:manualLayout>
                  <c:x val="-2.9188126868533195E-2"/>
                  <c:y val="-4.0991347518387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B0-44CE-A320-D50B52D4A604}"/>
                </c:ext>
              </c:extLst>
            </c:dLbl>
            <c:dLbl>
              <c:idx val="7"/>
              <c:layout>
                <c:manualLayout>
                  <c:x val="-2.4542740938064883E-2"/>
                  <c:y val="0.108797974390069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B0-44CE-A320-D50B52D4A604}"/>
                </c:ext>
              </c:extLst>
            </c:dLbl>
            <c:spPr>
              <a:noFill/>
              <a:ln>
                <a:noFill/>
              </a:ln>
              <a:effectLst/>
            </c:spPr>
            <c:txPr>
              <a:bodyPr wrap="square" lIns="38100" tIns="19050" rIns="38100" bIns="19050" anchor="ctr">
                <a:spAutoFit/>
              </a:bodyPr>
              <a:lstStyle/>
              <a:p>
                <a:pPr>
                  <a:defRPr sz="1100">
                    <a:solidFill>
                      <a:srgbClr val="14C89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Sheet1!$B$6:$I$6</c:f>
              <c:numCache>
                <c:formatCode>0%</c:formatCode>
                <c:ptCount val="8"/>
                <c:pt idx="0">
                  <c:v>0.1</c:v>
                </c:pt>
                <c:pt idx="1">
                  <c:v>0.11</c:v>
                </c:pt>
                <c:pt idx="2">
                  <c:v>0.13</c:v>
                </c:pt>
                <c:pt idx="3">
                  <c:v>0.11</c:v>
                </c:pt>
                <c:pt idx="4">
                  <c:v>0.11</c:v>
                </c:pt>
                <c:pt idx="5">
                  <c:v>0.1</c:v>
                </c:pt>
                <c:pt idx="6">
                  <c:v>0.1</c:v>
                </c:pt>
                <c:pt idx="7">
                  <c:v>0.09</c:v>
                </c:pt>
              </c:numCache>
            </c:numRef>
          </c:val>
          <c:smooth val="0"/>
          <c:extLst>
            <c:ext xmlns:c16="http://schemas.microsoft.com/office/drawing/2014/chart" uri="{C3380CC4-5D6E-409C-BE32-E72D297353CC}">
              <c16:uniqueId val="{0000000D-AD1A-4227-86E8-FDEAA509A111}"/>
            </c:ext>
          </c:extLst>
        </c:ser>
        <c:ser>
          <c:idx val="5"/>
          <c:order val="5"/>
          <c:tx>
            <c:strRef>
              <c:f>Sheet1!$A$7</c:f>
              <c:strCache>
                <c:ptCount val="1"/>
                <c:pt idx="0">
                  <c:v>Video games</c:v>
                </c:pt>
              </c:strCache>
            </c:strRef>
          </c:tx>
          <c:spPr>
            <a:ln>
              <a:solidFill>
                <a:srgbClr val="89A6DA"/>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C209-4E04-BCBA-A6B7132F79F8}"/>
                </c:ext>
              </c:extLst>
            </c:dLbl>
            <c:dLbl>
              <c:idx val="1"/>
              <c:delete val="1"/>
              <c:extLst>
                <c:ext xmlns:c15="http://schemas.microsoft.com/office/drawing/2012/chart" uri="{CE6537A1-D6FC-4f65-9D91-7224C49458BB}"/>
                <c:ext xmlns:c16="http://schemas.microsoft.com/office/drawing/2014/chart" uri="{C3380CC4-5D6E-409C-BE32-E72D297353CC}">
                  <c16:uniqueId val="{00000006-2559-45E1-9642-29394D950B53}"/>
                </c:ext>
              </c:extLst>
            </c:dLbl>
            <c:dLbl>
              <c:idx val="2"/>
              <c:delete val="1"/>
              <c:extLst>
                <c:ext xmlns:c15="http://schemas.microsoft.com/office/drawing/2012/chart" uri="{CE6537A1-D6FC-4f65-9D91-7224C49458BB}"/>
                <c:ext xmlns:c16="http://schemas.microsoft.com/office/drawing/2014/chart" uri="{C3380CC4-5D6E-409C-BE32-E72D297353CC}">
                  <c16:uniqueId val="{0000000C-2559-45E1-9642-29394D950B53}"/>
                </c:ext>
              </c:extLst>
            </c:dLbl>
            <c:dLbl>
              <c:idx val="3"/>
              <c:delete val="1"/>
              <c:extLst>
                <c:ext xmlns:c15="http://schemas.microsoft.com/office/drawing/2012/chart" uri="{CE6537A1-D6FC-4f65-9D91-7224C49458BB}"/>
                <c:ext xmlns:c16="http://schemas.microsoft.com/office/drawing/2014/chart" uri="{C3380CC4-5D6E-409C-BE32-E72D297353CC}">
                  <c16:uniqueId val="{0000000F-2559-45E1-9642-29394D950B53}"/>
                </c:ext>
              </c:extLst>
            </c:dLbl>
            <c:dLbl>
              <c:idx val="4"/>
              <c:delete val="1"/>
              <c:extLst>
                <c:ext xmlns:c15="http://schemas.microsoft.com/office/drawing/2012/chart" uri="{CE6537A1-D6FC-4f65-9D91-7224C49458BB}"/>
                <c:ext xmlns:c16="http://schemas.microsoft.com/office/drawing/2014/chart" uri="{C3380CC4-5D6E-409C-BE32-E72D297353CC}">
                  <c16:uniqueId val="{00000015-2559-45E1-9642-29394D950B53}"/>
                </c:ext>
              </c:extLst>
            </c:dLbl>
            <c:dLbl>
              <c:idx val="5"/>
              <c:layout>
                <c:manualLayout>
                  <c:x val="-1.5389271124334475E-2"/>
                  <c:y val="5.797659731398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B0-44CE-A320-D50B52D4A604}"/>
                </c:ext>
              </c:extLst>
            </c:dLbl>
            <c:dLbl>
              <c:idx val="6"/>
              <c:layout>
                <c:manualLayout>
                  <c:x val="-1.6533454851050618E-2"/>
                  <c:y val="6.86758345931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B0-44CE-A320-D50B52D4A604}"/>
                </c:ext>
              </c:extLst>
            </c:dLbl>
            <c:dLbl>
              <c:idx val="7"/>
              <c:layout>
                <c:manualLayout>
                  <c:x val="-1.3169554694504915E-2"/>
                  <c:y val="-4.3666156838181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B0-44CE-A320-D50B52D4A604}"/>
                </c:ext>
              </c:extLst>
            </c:dLbl>
            <c:spPr>
              <a:noFill/>
              <a:ln>
                <a:noFill/>
              </a:ln>
              <a:effectLst/>
            </c:spPr>
            <c:txPr>
              <a:bodyPr wrap="square" lIns="38100" tIns="19050" rIns="38100" bIns="19050" anchor="ctr">
                <a:spAutoFit/>
              </a:bodyPr>
              <a:lstStyle/>
              <a:p>
                <a:pPr>
                  <a:defRPr sz="1100">
                    <a:solidFill>
                      <a:srgbClr val="89A6DA"/>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Sheet1!$B$7:$I$7</c:f>
              <c:numCache>
                <c:formatCode>0%</c:formatCode>
                <c:ptCount val="8"/>
                <c:pt idx="0">
                  <c:v>7.0000000000000007E-2</c:v>
                </c:pt>
                <c:pt idx="1">
                  <c:v>0.06</c:v>
                </c:pt>
                <c:pt idx="2">
                  <c:v>0.08</c:v>
                </c:pt>
                <c:pt idx="3">
                  <c:v>0.08</c:v>
                </c:pt>
                <c:pt idx="4">
                  <c:v>0.08</c:v>
                </c:pt>
                <c:pt idx="5">
                  <c:v>0.08</c:v>
                </c:pt>
                <c:pt idx="6">
                  <c:v>0.09</c:v>
                </c:pt>
                <c:pt idx="7">
                  <c:v>0.1</c:v>
                </c:pt>
              </c:numCache>
            </c:numRef>
          </c:val>
          <c:smooth val="0"/>
          <c:extLst>
            <c:ext xmlns:c16="http://schemas.microsoft.com/office/drawing/2014/chart" uri="{C3380CC4-5D6E-409C-BE32-E72D297353CC}">
              <c16:uniqueId val="{00000010-AD1A-4227-86E8-FDEAA509A111}"/>
            </c:ext>
          </c:extLst>
        </c:ser>
        <c:ser>
          <c:idx val="6"/>
          <c:order val="6"/>
          <c:tx>
            <c:strRef>
              <c:f>Sheet1!$A$8</c:f>
              <c:strCache>
                <c:ptCount val="1"/>
                <c:pt idx="0">
                  <c:v>Computer software</c:v>
                </c:pt>
              </c:strCache>
            </c:strRef>
          </c:tx>
          <c:spPr>
            <a:ln>
              <a:solidFill>
                <a:srgbClr val="FF0080"/>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559-45E1-9642-29394D950B53}"/>
                </c:ext>
              </c:extLst>
            </c:dLbl>
            <c:dLbl>
              <c:idx val="1"/>
              <c:delete val="1"/>
              <c:extLst>
                <c:ext xmlns:c15="http://schemas.microsoft.com/office/drawing/2012/chart" uri="{CE6537A1-D6FC-4f65-9D91-7224C49458BB}"/>
                <c:ext xmlns:c16="http://schemas.microsoft.com/office/drawing/2014/chart" uri="{C3380CC4-5D6E-409C-BE32-E72D297353CC}">
                  <c16:uniqueId val="{00000005-2559-45E1-9642-29394D950B53}"/>
                </c:ext>
              </c:extLst>
            </c:dLbl>
            <c:dLbl>
              <c:idx val="2"/>
              <c:delete val="1"/>
              <c:extLst>
                <c:ext xmlns:c15="http://schemas.microsoft.com/office/drawing/2012/chart" uri="{CE6537A1-D6FC-4f65-9D91-7224C49458BB}"/>
                <c:ext xmlns:c16="http://schemas.microsoft.com/office/drawing/2014/chart" uri="{C3380CC4-5D6E-409C-BE32-E72D297353CC}">
                  <c16:uniqueId val="{00000009-2559-45E1-9642-29394D950B53}"/>
                </c:ext>
              </c:extLst>
            </c:dLbl>
            <c:dLbl>
              <c:idx val="3"/>
              <c:delete val="1"/>
              <c:extLst>
                <c:ext xmlns:c15="http://schemas.microsoft.com/office/drawing/2012/chart" uri="{CE6537A1-D6FC-4f65-9D91-7224C49458BB}"/>
                <c:ext xmlns:c16="http://schemas.microsoft.com/office/drawing/2014/chart" uri="{C3380CC4-5D6E-409C-BE32-E72D297353CC}">
                  <c16:uniqueId val="{00000010-2559-45E1-9642-29394D950B53}"/>
                </c:ext>
              </c:extLst>
            </c:dLbl>
            <c:dLbl>
              <c:idx val="4"/>
              <c:delete val="1"/>
              <c:extLst>
                <c:ext xmlns:c15="http://schemas.microsoft.com/office/drawing/2012/chart" uri="{CE6537A1-D6FC-4f65-9D91-7224C49458BB}"/>
                <c:ext xmlns:c16="http://schemas.microsoft.com/office/drawing/2014/chart" uri="{C3380CC4-5D6E-409C-BE32-E72D297353CC}">
                  <c16:uniqueId val="{00000013-2559-45E1-9642-29394D950B53}"/>
                </c:ext>
              </c:extLst>
            </c:dLbl>
            <c:dLbl>
              <c:idx val="5"/>
              <c:layout>
                <c:manualLayout>
                  <c:x val="-1.6533454851050788E-2"/>
                  <c:y val="2.0529266836871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B0-44CE-A320-D50B52D4A604}"/>
                </c:ext>
              </c:extLst>
            </c:dLbl>
            <c:dLbl>
              <c:idx val="6"/>
              <c:layout>
                <c:manualLayout>
                  <c:x val="-1.6533454851050618E-2"/>
                  <c:y val="2.5878885476459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B0-44CE-A320-D50B52D4A604}"/>
                </c:ext>
              </c:extLst>
            </c:dLbl>
            <c:dLbl>
              <c:idx val="7"/>
              <c:layout>
                <c:manualLayout>
                  <c:x val="-2.4542740938064883E-2"/>
                  <c:y val="2.0529266836871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B0-44CE-A320-D50B52D4A604}"/>
                </c:ext>
              </c:extLst>
            </c:dLbl>
            <c:spPr>
              <a:noFill/>
              <a:ln>
                <a:noFill/>
              </a:ln>
              <a:effectLst/>
            </c:spPr>
            <c:txPr>
              <a:bodyPr wrap="square" lIns="38100" tIns="19050" rIns="38100" bIns="19050" anchor="ctr">
                <a:spAutoFit/>
              </a:bodyPr>
              <a:lstStyle/>
              <a:p>
                <a:pPr>
                  <a:defRPr sz="1100">
                    <a:solidFill>
                      <a:srgbClr val="FF008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Sheet1!$B$8:$I$8</c:f>
              <c:numCache>
                <c:formatCode>0%</c:formatCode>
                <c:ptCount val="8"/>
                <c:pt idx="0">
                  <c:v>0.1</c:v>
                </c:pt>
                <c:pt idx="1">
                  <c:v>0.09</c:v>
                </c:pt>
                <c:pt idx="2">
                  <c:v>0.12</c:v>
                </c:pt>
                <c:pt idx="3">
                  <c:v>0.09</c:v>
                </c:pt>
                <c:pt idx="4">
                  <c:v>0.09</c:v>
                </c:pt>
                <c:pt idx="5">
                  <c:v>0.08</c:v>
                </c:pt>
                <c:pt idx="6">
                  <c:v>0.09</c:v>
                </c:pt>
                <c:pt idx="7">
                  <c:v>0.09</c:v>
                </c:pt>
              </c:numCache>
            </c:numRef>
          </c:val>
          <c:smooth val="0"/>
          <c:extLst>
            <c:ext xmlns:c16="http://schemas.microsoft.com/office/drawing/2014/chart" uri="{C3380CC4-5D6E-409C-BE32-E72D297353CC}">
              <c16:uniqueId val="{00000013-AD1A-4227-86E8-FDEAA509A111}"/>
            </c:ext>
          </c:extLst>
        </c:ser>
        <c:dLbls>
          <c:dLblPos val="t"/>
          <c:showLegendKey val="0"/>
          <c:showVal val="1"/>
          <c:showCatName val="0"/>
          <c:showSerName val="0"/>
          <c:showPercent val="0"/>
          <c:showBubbleSize val="0"/>
        </c:dLbls>
        <c:smooth val="0"/>
        <c:axId val="179582848"/>
        <c:axId val="179584384"/>
      </c:lineChart>
      <c:catAx>
        <c:axId val="179582848"/>
        <c:scaling>
          <c:orientation val="minMax"/>
        </c:scaling>
        <c:delete val="0"/>
        <c:axPos val="b"/>
        <c:numFmt formatCode="General" sourceLinked="0"/>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79584384"/>
        <c:crosses val="autoZero"/>
        <c:auto val="1"/>
        <c:lblAlgn val="ctr"/>
        <c:lblOffset val="100"/>
        <c:noMultiLvlLbl val="0"/>
      </c:catAx>
      <c:valAx>
        <c:axId val="179584384"/>
        <c:scaling>
          <c:orientation val="minMax"/>
          <c:max val="0.5"/>
          <c:min val="0"/>
        </c:scaling>
        <c:delete val="0"/>
        <c:axPos val="l"/>
        <c:numFmt formatCode="0%" sourceLinked="1"/>
        <c:majorTickMark val="out"/>
        <c:minorTickMark val="none"/>
        <c:tickLblPos val="nextTo"/>
        <c:txPr>
          <a:bodyPr/>
          <a:lstStyle/>
          <a:p>
            <a:pPr>
              <a:defRPr lang="en-GB" sz="1200" b="0" i="0" u="none" strike="noStrike" kern="1200" baseline="0">
                <a:solidFill>
                  <a:srgbClr val="717171"/>
                </a:solidFill>
                <a:latin typeface="+mn-lt"/>
                <a:ea typeface="+mn-ea"/>
                <a:cs typeface="+mn-cs"/>
              </a:defRPr>
            </a:pPr>
            <a:endParaRPr lang="en-US"/>
          </a:p>
        </c:txPr>
        <c:crossAx val="179582848"/>
        <c:crosses val="autoZero"/>
        <c:crossBetween val="between"/>
      </c:valAx>
    </c:plotArea>
    <c:legend>
      <c:legendPos val="t"/>
      <c:layout>
        <c:manualLayout>
          <c:xMode val="edge"/>
          <c:yMode val="edge"/>
          <c:x val="0.15355440304612619"/>
          <c:y val="5.8538294184888824E-2"/>
          <c:w val="0.75542212481441451"/>
          <c:h val="9.6882910397095137E-2"/>
        </c:manualLayout>
      </c:layout>
      <c:overlay val="0"/>
      <c:txPr>
        <a:bodyPr/>
        <a:lstStyle/>
        <a:p>
          <a:pPr>
            <a:defRPr sz="1100" b="0">
              <a:solidFill>
                <a:srgbClr val="71717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30185548761326E-2"/>
          <c:y val="0.12841885913274678"/>
          <c:w val="0.82508685903586465"/>
          <c:h val="0.75982644785869391"/>
        </c:manualLayout>
      </c:layout>
      <c:lineChart>
        <c:grouping val="standard"/>
        <c:varyColors val="0"/>
        <c:ser>
          <c:idx val="0"/>
          <c:order val="0"/>
          <c:tx>
            <c:strRef>
              <c:f>Sheet1!$A$2</c:f>
              <c:strCache>
                <c:ptCount val="1"/>
                <c:pt idx="0">
                  <c:v>Any</c:v>
                </c:pt>
              </c:strCache>
            </c:strRef>
          </c:tx>
          <c:spPr>
            <a:ln>
              <a:solidFill>
                <a:schemeClr val="accent3"/>
              </a:solidFill>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Sheet1!$B$2:$I$2</c:f>
            </c:numRef>
          </c:val>
          <c:smooth val="0"/>
          <c:extLst>
            <c:ext xmlns:c16="http://schemas.microsoft.com/office/drawing/2014/chart" uri="{C3380CC4-5D6E-409C-BE32-E72D297353CC}">
              <c16:uniqueId val="{00000001-DC57-4CA4-81B3-4227AF50E26D}"/>
            </c:ext>
          </c:extLst>
        </c:ser>
        <c:ser>
          <c:idx val="1"/>
          <c:order val="1"/>
          <c:tx>
            <c:strRef>
              <c:f>Sheet1!$A$3</c:f>
              <c:strCache>
                <c:ptCount val="1"/>
                <c:pt idx="0">
                  <c:v>Music</c:v>
                </c:pt>
              </c:strCache>
            </c:strRef>
          </c:tx>
          <c:spPr>
            <a:ln>
              <a:solidFill>
                <a:srgbClr val="3C6BBF"/>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13ED-4DAA-9CDB-BFA6EA3CE2C9}"/>
                </c:ext>
              </c:extLst>
            </c:dLbl>
            <c:dLbl>
              <c:idx val="1"/>
              <c:delete val="1"/>
              <c:extLst>
                <c:ext xmlns:c15="http://schemas.microsoft.com/office/drawing/2012/chart" uri="{CE6537A1-D6FC-4f65-9D91-7224C49458BB}"/>
                <c:ext xmlns:c16="http://schemas.microsoft.com/office/drawing/2014/chart" uri="{C3380CC4-5D6E-409C-BE32-E72D297353CC}">
                  <c16:uniqueId val="{00000014-13ED-4DAA-9CDB-BFA6EA3CE2C9}"/>
                </c:ext>
              </c:extLst>
            </c:dLbl>
            <c:dLbl>
              <c:idx val="2"/>
              <c:delete val="1"/>
              <c:extLst>
                <c:ext xmlns:c15="http://schemas.microsoft.com/office/drawing/2012/chart" uri="{CE6537A1-D6FC-4f65-9D91-7224C49458BB}"/>
                <c:ext xmlns:c16="http://schemas.microsoft.com/office/drawing/2014/chart" uri="{C3380CC4-5D6E-409C-BE32-E72D297353CC}">
                  <c16:uniqueId val="{00000015-13ED-4DAA-9CDB-BFA6EA3CE2C9}"/>
                </c:ext>
              </c:extLst>
            </c:dLbl>
            <c:dLbl>
              <c:idx val="3"/>
              <c:delete val="1"/>
              <c:extLst>
                <c:ext xmlns:c15="http://schemas.microsoft.com/office/drawing/2012/chart" uri="{CE6537A1-D6FC-4f65-9D91-7224C49458BB}"/>
                <c:ext xmlns:c16="http://schemas.microsoft.com/office/drawing/2014/chart" uri="{C3380CC4-5D6E-409C-BE32-E72D297353CC}">
                  <c16:uniqueId val="{00000016-13ED-4DAA-9CDB-BFA6EA3CE2C9}"/>
                </c:ext>
              </c:extLst>
            </c:dLbl>
            <c:dLbl>
              <c:idx val="4"/>
              <c:delete val="1"/>
              <c:extLst>
                <c:ext xmlns:c15="http://schemas.microsoft.com/office/drawing/2012/chart" uri="{CE6537A1-D6FC-4f65-9D91-7224C49458BB}"/>
                <c:ext xmlns:c16="http://schemas.microsoft.com/office/drawing/2014/chart" uri="{C3380CC4-5D6E-409C-BE32-E72D297353CC}">
                  <c16:uniqueId val="{00000017-13ED-4DAA-9CDB-BFA6EA3CE2C9}"/>
                </c:ext>
              </c:extLst>
            </c:dLbl>
            <c:spPr>
              <a:noFill/>
              <a:ln>
                <a:noFill/>
              </a:ln>
              <a:effectLst/>
            </c:spPr>
            <c:txPr>
              <a:bodyPr wrap="square" lIns="38100" tIns="19050" rIns="38100" bIns="19050" anchor="ctr">
                <a:spAutoFit/>
              </a:bodyPr>
              <a:lstStyle/>
              <a:p>
                <a:pPr>
                  <a:defRPr sz="1100">
                    <a:solidFill>
                      <a:srgbClr val="3C6BBF"/>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Sheet1!$B$3:$I$3</c:f>
              <c:numCache>
                <c:formatCode>0%</c:formatCode>
                <c:ptCount val="8"/>
                <c:pt idx="0">
                  <c:v>0.25</c:v>
                </c:pt>
                <c:pt idx="1">
                  <c:v>0.26</c:v>
                </c:pt>
                <c:pt idx="2">
                  <c:v>0.27</c:v>
                </c:pt>
                <c:pt idx="3">
                  <c:v>0.26</c:v>
                </c:pt>
                <c:pt idx="4">
                  <c:v>0.27</c:v>
                </c:pt>
                <c:pt idx="5">
                  <c:v>0.31</c:v>
                </c:pt>
                <c:pt idx="6">
                  <c:v>0.32</c:v>
                </c:pt>
                <c:pt idx="7">
                  <c:v>0.33</c:v>
                </c:pt>
              </c:numCache>
            </c:numRef>
          </c:val>
          <c:smooth val="0"/>
          <c:extLst>
            <c:ext xmlns:c16="http://schemas.microsoft.com/office/drawing/2014/chart" uri="{C3380CC4-5D6E-409C-BE32-E72D297353CC}">
              <c16:uniqueId val="{00000004-DC57-4CA4-81B3-4227AF50E26D}"/>
            </c:ext>
          </c:extLst>
        </c:ser>
        <c:ser>
          <c:idx val="2"/>
          <c:order val="2"/>
          <c:tx>
            <c:strRef>
              <c:f>Sheet1!$A$4</c:f>
              <c:strCache>
                <c:ptCount val="1"/>
                <c:pt idx="0">
                  <c:v>TV Programmes</c:v>
                </c:pt>
              </c:strCache>
            </c:strRef>
          </c:tx>
          <c:spPr>
            <a:ln>
              <a:solidFill>
                <a:srgbClr val="50266B"/>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13ED-4DAA-9CDB-BFA6EA3CE2C9}"/>
                </c:ext>
              </c:extLst>
            </c:dLbl>
            <c:dLbl>
              <c:idx val="1"/>
              <c:delete val="1"/>
              <c:extLst>
                <c:ext xmlns:c15="http://schemas.microsoft.com/office/drawing/2012/chart" uri="{CE6537A1-D6FC-4f65-9D91-7224C49458BB}"/>
                <c:ext xmlns:c16="http://schemas.microsoft.com/office/drawing/2014/chart" uri="{C3380CC4-5D6E-409C-BE32-E72D297353CC}">
                  <c16:uniqueId val="{00000011-13ED-4DAA-9CDB-BFA6EA3CE2C9}"/>
                </c:ext>
              </c:extLst>
            </c:dLbl>
            <c:dLbl>
              <c:idx val="2"/>
              <c:delete val="1"/>
              <c:extLst>
                <c:ext xmlns:c15="http://schemas.microsoft.com/office/drawing/2012/chart" uri="{CE6537A1-D6FC-4f65-9D91-7224C49458BB}"/>
                <c:ext xmlns:c16="http://schemas.microsoft.com/office/drawing/2014/chart" uri="{C3380CC4-5D6E-409C-BE32-E72D297353CC}">
                  <c16:uniqueId val="{0000000F-13ED-4DAA-9CDB-BFA6EA3CE2C9}"/>
                </c:ext>
              </c:extLst>
            </c:dLbl>
            <c:dLbl>
              <c:idx val="3"/>
              <c:delete val="1"/>
              <c:extLst>
                <c:ext xmlns:c15="http://schemas.microsoft.com/office/drawing/2012/chart" uri="{CE6537A1-D6FC-4f65-9D91-7224C49458BB}"/>
                <c:ext xmlns:c16="http://schemas.microsoft.com/office/drawing/2014/chart" uri="{C3380CC4-5D6E-409C-BE32-E72D297353CC}">
                  <c16:uniqueId val="{00000010-13ED-4DAA-9CDB-BFA6EA3CE2C9}"/>
                </c:ext>
              </c:extLst>
            </c:dLbl>
            <c:dLbl>
              <c:idx val="4"/>
              <c:delete val="1"/>
              <c:extLst>
                <c:ext xmlns:c15="http://schemas.microsoft.com/office/drawing/2012/chart" uri="{CE6537A1-D6FC-4f65-9D91-7224C49458BB}"/>
                <c:ext xmlns:c16="http://schemas.microsoft.com/office/drawing/2014/chart" uri="{C3380CC4-5D6E-409C-BE32-E72D297353CC}">
                  <c16:uniqueId val="{0000000E-13ED-4DAA-9CDB-BFA6EA3CE2C9}"/>
                </c:ext>
              </c:extLst>
            </c:dLbl>
            <c:spPr>
              <a:noFill/>
              <a:ln>
                <a:noFill/>
              </a:ln>
              <a:effectLst/>
            </c:spPr>
            <c:txPr>
              <a:bodyPr wrap="square" lIns="38100" tIns="19050" rIns="38100" bIns="19050" anchor="ctr">
                <a:spAutoFit/>
              </a:bodyPr>
              <a:lstStyle/>
              <a:p>
                <a:pPr>
                  <a:defRPr sz="1100">
                    <a:solidFill>
                      <a:srgbClr val="50266B"/>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Sheet1!$B$4:$I$4</c:f>
              <c:numCache>
                <c:formatCode>0%</c:formatCode>
                <c:ptCount val="8"/>
                <c:pt idx="0">
                  <c:v>0.3</c:v>
                </c:pt>
                <c:pt idx="1">
                  <c:v>0.33</c:v>
                </c:pt>
                <c:pt idx="2">
                  <c:v>0.35</c:v>
                </c:pt>
                <c:pt idx="3">
                  <c:v>0.32</c:v>
                </c:pt>
                <c:pt idx="4">
                  <c:v>0.32</c:v>
                </c:pt>
                <c:pt idx="5">
                  <c:v>0.33</c:v>
                </c:pt>
                <c:pt idx="6">
                  <c:v>0.35</c:v>
                </c:pt>
                <c:pt idx="7">
                  <c:v>0.31</c:v>
                </c:pt>
              </c:numCache>
            </c:numRef>
          </c:val>
          <c:smooth val="0"/>
          <c:extLst>
            <c:ext xmlns:c16="http://schemas.microsoft.com/office/drawing/2014/chart" uri="{C3380CC4-5D6E-409C-BE32-E72D297353CC}">
              <c16:uniqueId val="{00000007-DC57-4CA4-81B3-4227AF50E26D}"/>
            </c:ext>
          </c:extLst>
        </c:ser>
        <c:ser>
          <c:idx val="3"/>
          <c:order val="3"/>
          <c:tx>
            <c:strRef>
              <c:f>Sheet1!$A$5</c:f>
              <c:strCache>
                <c:ptCount val="1"/>
                <c:pt idx="0">
                  <c:v>Films</c:v>
                </c:pt>
              </c:strCache>
            </c:strRef>
          </c:tx>
          <c:spPr>
            <a:ln>
              <a:solidFill>
                <a:srgbClr val="9C1E8D"/>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C-13ED-4DAA-9CDB-BFA6EA3CE2C9}"/>
                </c:ext>
              </c:extLst>
            </c:dLbl>
            <c:dLbl>
              <c:idx val="1"/>
              <c:delete val="1"/>
              <c:extLst>
                <c:ext xmlns:c15="http://schemas.microsoft.com/office/drawing/2012/chart" uri="{CE6537A1-D6FC-4f65-9D91-7224C49458BB}"/>
                <c:ext xmlns:c16="http://schemas.microsoft.com/office/drawing/2014/chart" uri="{C3380CC4-5D6E-409C-BE32-E72D297353CC}">
                  <c16:uniqueId val="{0000001B-13ED-4DAA-9CDB-BFA6EA3CE2C9}"/>
                </c:ext>
              </c:extLst>
            </c:dLbl>
            <c:dLbl>
              <c:idx val="2"/>
              <c:delete val="1"/>
              <c:extLst>
                <c:ext xmlns:c15="http://schemas.microsoft.com/office/drawing/2012/chart" uri="{CE6537A1-D6FC-4f65-9D91-7224C49458BB}"/>
                <c:ext xmlns:c16="http://schemas.microsoft.com/office/drawing/2014/chart" uri="{C3380CC4-5D6E-409C-BE32-E72D297353CC}">
                  <c16:uniqueId val="{0000001A-13ED-4DAA-9CDB-BFA6EA3CE2C9}"/>
                </c:ext>
              </c:extLst>
            </c:dLbl>
            <c:dLbl>
              <c:idx val="3"/>
              <c:delete val="1"/>
              <c:extLst>
                <c:ext xmlns:c15="http://schemas.microsoft.com/office/drawing/2012/chart" uri="{CE6537A1-D6FC-4f65-9D91-7224C49458BB}"/>
                <c:ext xmlns:c16="http://schemas.microsoft.com/office/drawing/2014/chart" uri="{C3380CC4-5D6E-409C-BE32-E72D297353CC}">
                  <c16:uniqueId val="{00000019-13ED-4DAA-9CDB-BFA6EA3CE2C9}"/>
                </c:ext>
              </c:extLst>
            </c:dLbl>
            <c:dLbl>
              <c:idx val="4"/>
              <c:delete val="1"/>
              <c:extLst>
                <c:ext xmlns:c15="http://schemas.microsoft.com/office/drawing/2012/chart" uri="{CE6537A1-D6FC-4f65-9D91-7224C49458BB}"/>
                <c:ext xmlns:c16="http://schemas.microsoft.com/office/drawing/2014/chart" uri="{C3380CC4-5D6E-409C-BE32-E72D297353CC}">
                  <c16:uniqueId val="{00000018-13ED-4DAA-9CDB-BFA6EA3CE2C9}"/>
                </c:ext>
              </c:extLst>
            </c:dLbl>
            <c:spPr>
              <a:noFill/>
              <a:ln>
                <a:noFill/>
              </a:ln>
              <a:effectLst/>
            </c:spPr>
            <c:txPr>
              <a:bodyPr wrap="square" lIns="38100" tIns="19050" rIns="38100" bIns="19050" anchor="ctr">
                <a:spAutoFit/>
              </a:bodyPr>
              <a:lstStyle/>
              <a:p>
                <a:pPr>
                  <a:defRPr sz="1100">
                    <a:solidFill>
                      <a:srgbClr val="9C1E8D"/>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Sheet1!$B$5:$I$5</c:f>
              <c:numCache>
                <c:formatCode>0%</c:formatCode>
                <c:ptCount val="8"/>
                <c:pt idx="0">
                  <c:v>0.16</c:v>
                </c:pt>
                <c:pt idx="1">
                  <c:v>0.14000000000000001</c:v>
                </c:pt>
                <c:pt idx="2">
                  <c:v>0.17</c:v>
                </c:pt>
                <c:pt idx="3">
                  <c:v>0.16</c:v>
                </c:pt>
                <c:pt idx="4">
                  <c:v>0.2</c:v>
                </c:pt>
                <c:pt idx="5">
                  <c:v>0.22</c:v>
                </c:pt>
                <c:pt idx="6">
                  <c:v>0.26</c:v>
                </c:pt>
                <c:pt idx="7">
                  <c:v>0.28000000000000003</c:v>
                </c:pt>
              </c:numCache>
            </c:numRef>
          </c:val>
          <c:smooth val="0"/>
          <c:extLst>
            <c:ext xmlns:c16="http://schemas.microsoft.com/office/drawing/2014/chart" uri="{C3380CC4-5D6E-409C-BE32-E72D297353CC}">
              <c16:uniqueId val="{0000000A-DC57-4CA4-81B3-4227AF50E26D}"/>
            </c:ext>
          </c:extLst>
        </c:ser>
        <c:ser>
          <c:idx val="4"/>
          <c:order val="4"/>
          <c:tx>
            <c:strRef>
              <c:f>Sheet1!$A$6</c:f>
              <c:strCache>
                <c:ptCount val="1"/>
                <c:pt idx="0">
                  <c:v>eBooks</c:v>
                </c:pt>
              </c:strCache>
            </c:strRef>
          </c:tx>
          <c:spPr>
            <a:ln>
              <a:solidFill>
                <a:srgbClr val="14C89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F-13ED-4DAA-9CDB-BFA6EA3CE2C9}"/>
                </c:ext>
              </c:extLst>
            </c:dLbl>
            <c:dLbl>
              <c:idx val="1"/>
              <c:delete val="1"/>
              <c:extLst>
                <c:ext xmlns:c15="http://schemas.microsoft.com/office/drawing/2012/chart" uri="{CE6537A1-D6FC-4f65-9D91-7224C49458BB}"/>
                <c:ext xmlns:c16="http://schemas.microsoft.com/office/drawing/2014/chart" uri="{C3380CC4-5D6E-409C-BE32-E72D297353CC}">
                  <c16:uniqueId val="{00000021-13ED-4DAA-9CDB-BFA6EA3CE2C9}"/>
                </c:ext>
              </c:extLst>
            </c:dLbl>
            <c:dLbl>
              <c:idx val="2"/>
              <c:delete val="1"/>
              <c:extLst>
                <c:ext xmlns:c15="http://schemas.microsoft.com/office/drawing/2012/chart" uri="{CE6537A1-D6FC-4f65-9D91-7224C49458BB}"/>
                <c:ext xmlns:c16="http://schemas.microsoft.com/office/drawing/2014/chart" uri="{C3380CC4-5D6E-409C-BE32-E72D297353CC}">
                  <c16:uniqueId val="{00000025-13ED-4DAA-9CDB-BFA6EA3CE2C9}"/>
                </c:ext>
              </c:extLst>
            </c:dLbl>
            <c:dLbl>
              <c:idx val="3"/>
              <c:delete val="1"/>
              <c:extLst>
                <c:ext xmlns:c15="http://schemas.microsoft.com/office/drawing/2012/chart" uri="{CE6537A1-D6FC-4f65-9D91-7224C49458BB}"/>
                <c:ext xmlns:c16="http://schemas.microsoft.com/office/drawing/2014/chart" uri="{C3380CC4-5D6E-409C-BE32-E72D297353CC}">
                  <c16:uniqueId val="{00000028-13ED-4DAA-9CDB-BFA6EA3CE2C9}"/>
                </c:ext>
              </c:extLst>
            </c:dLbl>
            <c:dLbl>
              <c:idx val="4"/>
              <c:delete val="1"/>
              <c:extLst>
                <c:ext xmlns:c15="http://schemas.microsoft.com/office/drawing/2012/chart" uri="{CE6537A1-D6FC-4f65-9D91-7224C49458BB}"/>
                <c:ext xmlns:c16="http://schemas.microsoft.com/office/drawing/2014/chart" uri="{C3380CC4-5D6E-409C-BE32-E72D297353CC}">
                  <c16:uniqueId val="{0000002B-13ED-4DAA-9CDB-BFA6EA3CE2C9}"/>
                </c:ext>
              </c:extLst>
            </c:dLbl>
            <c:spPr>
              <a:noFill/>
              <a:ln>
                <a:noFill/>
              </a:ln>
              <a:effectLst/>
            </c:spPr>
            <c:txPr>
              <a:bodyPr wrap="square" lIns="38100" tIns="19050" rIns="38100" bIns="19050" anchor="ctr">
                <a:spAutoFit/>
              </a:bodyPr>
              <a:lstStyle/>
              <a:p>
                <a:pPr>
                  <a:defRPr sz="1100">
                    <a:solidFill>
                      <a:srgbClr val="14C89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Sheet1!$B$6:$I$6</c:f>
              <c:numCache>
                <c:formatCode>0%</c:formatCode>
                <c:ptCount val="8"/>
                <c:pt idx="0">
                  <c:v>0.04</c:v>
                </c:pt>
                <c:pt idx="1">
                  <c:v>0.05</c:v>
                </c:pt>
                <c:pt idx="2">
                  <c:v>7.0000000000000007E-2</c:v>
                </c:pt>
                <c:pt idx="3">
                  <c:v>0.06</c:v>
                </c:pt>
                <c:pt idx="4">
                  <c:v>0.06</c:v>
                </c:pt>
                <c:pt idx="5">
                  <c:v>7.0000000000000007E-2</c:v>
                </c:pt>
                <c:pt idx="6">
                  <c:v>7.0000000000000007E-2</c:v>
                </c:pt>
                <c:pt idx="7">
                  <c:v>0.06</c:v>
                </c:pt>
              </c:numCache>
            </c:numRef>
          </c:val>
          <c:smooth val="0"/>
          <c:extLst>
            <c:ext xmlns:c16="http://schemas.microsoft.com/office/drawing/2014/chart" uri="{C3380CC4-5D6E-409C-BE32-E72D297353CC}">
              <c16:uniqueId val="{0000000D-DC57-4CA4-81B3-4227AF50E26D}"/>
            </c:ext>
          </c:extLst>
        </c:ser>
        <c:ser>
          <c:idx val="5"/>
          <c:order val="5"/>
          <c:tx>
            <c:strRef>
              <c:f>Sheet1!$A$7</c:f>
              <c:strCache>
                <c:ptCount val="1"/>
                <c:pt idx="0">
                  <c:v>Video games</c:v>
                </c:pt>
              </c:strCache>
            </c:strRef>
          </c:tx>
          <c:spPr>
            <a:ln>
              <a:solidFill>
                <a:srgbClr val="89A6DA"/>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D-13ED-4DAA-9CDB-BFA6EA3CE2C9}"/>
                </c:ext>
              </c:extLst>
            </c:dLbl>
            <c:dLbl>
              <c:idx val="1"/>
              <c:delete val="1"/>
              <c:extLst>
                <c:ext xmlns:c15="http://schemas.microsoft.com/office/drawing/2012/chart" uri="{CE6537A1-D6FC-4f65-9D91-7224C49458BB}"/>
                <c:ext xmlns:c16="http://schemas.microsoft.com/office/drawing/2014/chart" uri="{C3380CC4-5D6E-409C-BE32-E72D297353CC}">
                  <c16:uniqueId val="{00000022-13ED-4DAA-9CDB-BFA6EA3CE2C9}"/>
                </c:ext>
              </c:extLst>
            </c:dLbl>
            <c:dLbl>
              <c:idx val="2"/>
              <c:delete val="1"/>
              <c:extLst>
                <c:ext xmlns:c15="http://schemas.microsoft.com/office/drawing/2012/chart" uri="{CE6537A1-D6FC-4f65-9D91-7224C49458BB}"/>
                <c:ext xmlns:c16="http://schemas.microsoft.com/office/drawing/2014/chart" uri="{C3380CC4-5D6E-409C-BE32-E72D297353CC}">
                  <c16:uniqueId val="{00000024-13ED-4DAA-9CDB-BFA6EA3CE2C9}"/>
                </c:ext>
              </c:extLst>
            </c:dLbl>
            <c:dLbl>
              <c:idx val="3"/>
              <c:delete val="1"/>
              <c:extLst>
                <c:ext xmlns:c15="http://schemas.microsoft.com/office/drawing/2012/chart" uri="{CE6537A1-D6FC-4f65-9D91-7224C49458BB}"/>
                <c:ext xmlns:c16="http://schemas.microsoft.com/office/drawing/2014/chart" uri="{C3380CC4-5D6E-409C-BE32-E72D297353CC}">
                  <c16:uniqueId val="{00000027-13ED-4DAA-9CDB-BFA6EA3CE2C9}"/>
                </c:ext>
              </c:extLst>
            </c:dLbl>
            <c:dLbl>
              <c:idx val="4"/>
              <c:delete val="1"/>
              <c:extLst>
                <c:ext xmlns:c15="http://schemas.microsoft.com/office/drawing/2012/chart" uri="{CE6537A1-D6FC-4f65-9D91-7224C49458BB}"/>
                <c:ext xmlns:c16="http://schemas.microsoft.com/office/drawing/2014/chart" uri="{C3380CC4-5D6E-409C-BE32-E72D297353CC}">
                  <c16:uniqueId val="{00000029-13ED-4DAA-9CDB-BFA6EA3CE2C9}"/>
                </c:ext>
              </c:extLst>
            </c:dLbl>
            <c:spPr>
              <a:noFill/>
              <a:ln>
                <a:noFill/>
              </a:ln>
              <a:effectLst/>
            </c:spPr>
            <c:txPr>
              <a:bodyPr wrap="square" lIns="38100" tIns="19050" rIns="38100" bIns="19050" anchor="ctr">
                <a:spAutoFit/>
              </a:bodyPr>
              <a:lstStyle/>
              <a:p>
                <a:pPr>
                  <a:defRPr sz="1100">
                    <a:solidFill>
                      <a:srgbClr val="89A6DA"/>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Sheet1!$B$7:$I$7</c:f>
              <c:numCache>
                <c:formatCode>0%</c:formatCode>
                <c:ptCount val="8"/>
                <c:pt idx="0">
                  <c:v>7.0000000000000007E-2</c:v>
                </c:pt>
                <c:pt idx="1">
                  <c:v>7.0000000000000007E-2</c:v>
                </c:pt>
                <c:pt idx="2">
                  <c:v>0.08</c:v>
                </c:pt>
                <c:pt idx="3">
                  <c:v>7.0000000000000007E-2</c:v>
                </c:pt>
                <c:pt idx="4">
                  <c:v>0.08</c:v>
                </c:pt>
                <c:pt idx="5">
                  <c:v>0.08</c:v>
                </c:pt>
                <c:pt idx="6">
                  <c:v>0.09</c:v>
                </c:pt>
                <c:pt idx="7">
                  <c:v>0.1</c:v>
                </c:pt>
              </c:numCache>
            </c:numRef>
          </c:val>
          <c:smooth val="0"/>
          <c:extLst>
            <c:ext xmlns:c16="http://schemas.microsoft.com/office/drawing/2014/chart" uri="{C3380CC4-5D6E-409C-BE32-E72D297353CC}">
              <c16:uniqueId val="{00000010-DC57-4CA4-81B3-4227AF50E26D}"/>
            </c:ext>
          </c:extLst>
        </c:ser>
        <c:ser>
          <c:idx val="6"/>
          <c:order val="6"/>
          <c:tx>
            <c:strRef>
              <c:f>Sheet1!$A$8</c:f>
              <c:strCache>
                <c:ptCount val="1"/>
                <c:pt idx="0">
                  <c:v>Computer software</c:v>
                </c:pt>
              </c:strCache>
            </c:strRef>
          </c:tx>
          <c:spPr>
            <a:ln>
              <a:solidFill>
                <a:srgbClr val="FF0080"/>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E-13ED-4DAA-9CDB-BFA6EA3CE2C9}"/>
                </c:ext>
              </c:extLst>
            </c:dLbl>
            <c:dLbl>
              <c:idx val="1"/>
              <c:delete val="1"/>
              <c:extLst>
                <c:ext xmlns:c15="http://schemas.microsoft.com/office/drawing/2012/chart" uri="{CE6537A1-D6FC-4f65-9D91-7224C49458BB}"/>
                <c:ext xmlns:c16="http://schemas.microsoft.com/office/drawing/2014/chart" uri="{C3380CC4-5D6E-409C-BE32-E72D297353CC}">
                  <c16:uniqueId val="{00000020-13ED-4DAA-9CDB-BFA6EA3CE2C9}"/>
                </c:ext>
              </c:extLst>
            </c:dLbl>
            <c:dLbl>
              <c:idx val="2"/>
              <c:delete val="1"/>
              <c:extLst>
                <c:ext xmlns:c15="http://schemas.microsoft.com/office/drawing/2012/chart" uri="{CE6537A1-D6FC-4f65-9D91-7224C49458BB}"/>
                <c:ext xmlns:c16="http://schemas.microsoft.com/office/drawing/2014/chart" uri="{C3380CC4-5D6E-409C-BE32-E72D297353CC}">
                  <c16:uniqueId val="{00000023-13ED-4DAA-9CDB-BFA6EA3CE2C9}"/>
                </c:ext>
              </c:extLst>
            </c:dLbl>
            <c:dLbl>
              <c:idx val="3"/>
              <c:delete val="1"/>
              <c:extLst>
                <c:ext xmlns:c15="http://schemas.microsoft.com/office/drawing/2012/chart" uri="{CE6537A1-D6FC-4f65-9D91-7224C49458BB}"/>
                <c:ext xmlns:c16="http://schemas.microsoft.com/office/drawing/2014/chart" uri="{C3380CC4-5D6E-409C-BE32-E72D297353CC}">
                  <c16:uniqueId val="{00000026-13ED-4DAA-9CDB-BFA6EA3CE2C9}"/>
                </c:ext>
              </c:extLst>
            </c:dLbl>
            <c:dLbl>
              <c:idx val="4"/>
              <c:delete val="1"/>
              <c:extLst>
                <c:ext xmlns:c15="http://schemas.microsoft.com/office/drawing/2012/chart" uri="{CE6537A1-D6FC-4f65-9D91-7224C49458BB}"/>
                <c:ext xmlns:c16="http://schemas.microsoft.com/office/drawing/2014/chart" uri="{C3380CC4-5D6E-409C-BE32-E72D297353CC}">
                  <c16:uniqueId val="{0000002A-13ED-4DAA-9CDB-BFA6EA3CE2C9}"/>
                </c:ext>
              </c:extLst>
            </c:dLbl>
            <c:spPr>
              <a:noFill/>
              <a:ln>
                <a:noFill/>
              </a:ln>
              <a:effectLst/>
            </c:spPr>
            <c:txPr>
              <a:bodyPr wrap="square" lIns="38100" tIns="19050" rIns="38100" bIns="19050" anchor="ctr">
                <a:spAutoFit/>
              </a:bodyPr>
              <a:lstStyle/>
              <a:p>
                <a:pPr>
                  <a:defRPr sz="1100">
                    <a:solidFill>
                      <a:srgbClr val="FF008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Sheet1!$B$8:$I$8</c:f>
              <c:numCache>
                <c:formatCode>0%</c:formatCode>
                <c:ptCount val="8"/>
                <c:pt idx="0">
                  <c:v>0.05</c:v>
                </c:pt>
                <c:pt idx="1">
                  <c:v>7.0000000000000007E-2</c:v>
                </c:pt>
                <c:pt idx="2">
                  <c:v>0.08</c:v>
                </c:pt>
                <c:pt idx="3">
                  <c:v>7.0000000000000007E-2</c:v>
                </c:pt>
                <c:pt idx="4">
                  <c:v>0.06</c:v>
                </c:pt>
                <c:pt idx="5">
                  <c:v>0.06</c:v>
                </c:pt>
                <c:pt idx="6">
                  <c:v>0.08</c:v>
                </c:pt>
                <c:pt idx="7">
                  <c:v>0.08</c:v>
                </c:pt>
              </c:numCache>
            </c:numRef>
          </c:val>
          <c:smooth val="0"/>
          <c:extLst>
            <c:ext xmlns:c16="http://schemas.microsoft.com/office/drawing/2014/chart" uri="{C3380CC4-5D6E-409C-BE32-E72D297353CC}">
              <c16:uniqueId val="{00000013-DC57-4CA4-81B3-4227AF50E26D}"/>
            </c:ext>
          </c:extLst>
        </c:ser>
        <c:dLbls>
          <c:dLblPos val="t"/>
          <c:showLegendKey val="0"/>
          <c:showVal val="1"/>
          <c:showCatName val="0"/>
          <c:showSerName val="0"/>
          <c:showPercent val="0"/>
          <c:showBubbleSize val="0"/>
        </c:dLbls>
        <c:smooth val="0"/>
        <c:axId val="179747840"/>
        <c:axId val="179831552"/>
      </c:lineChart>
      <c:catAx>
        <c:axId val="179747840"/>
        <c:scaling>
          <c:orientation val="minMax"/>
        </c:scaling>
        <c:delete val="0"/>
        <c:axPos val="b"/>
        <c:numFmt formatCode="General" sourceLinked="0"/>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79831552"/>
        <c:crosses val="autoZero"/>
        <c:auto val="1"/>
        <c:lblAlgn val="ctr"/>
        <c:lblOffset val="100"/>
        <c:noMultiLvlLbl val="0"/>
      </c:catAx>
      <c:valAx>
        <c:axId val="179831552"/>
        <c:scaling>
          <c:orientation val="minMax"/>
          <c:max val="0.5"/>
          <c:min val="0"/>
        </c:scaling>
        <c:delete val="0"/>
        <c:axPos val="l"/>
        <c:numFmt formatCode="0%" sourceLinked="1"/>
        <c:majorTickMark val="out"/>
        <c:minorTickMark val="none"/>
        <c:tickLblPos val="nextTo"/>
        <c:txPr>
          <a:bodyPr/>
          <a:lstStyle/>
          <a:p>
            <a:pPr>
              <a:defRPr lang="en-GB" sz="1200" b="0" i="0" u="none" strike="noStrike" kern="1200" baseline="0">
                <a:solidFill>
                  <a:srgbClr val="717171"/>
                </a:solidFill>
                <a:latin typeface="+mn-lt"/>
                <a:ea typeface="+mn-ea"/>
                <a:cs typeface="+mn-cs"/>
              </a:defRPr>
            </a:pPr>
            <a:endParaRPr lang="en-US"/>
          </a:p>
        </c:txPr>
        <c:crossAx val="179747840"/>
        <c:crosses val="autoZero"/>
        <c:crossBetween val="between"/>
      </c:valAx>
      <c:spPr>
        <a:noFill/>
        <a:ln w="25400">
          <a:noFill/>
        </a:ln>
      </c:spPr>
    </c:plotArea>
    <c:legend>
      <c:legendPos val="t"/>
      <c:layout>
        <c:manualLayout>
          <c:xMode val="edge"/>
          <c:yMode val="edge"/>
          <c:x val="0.15355440304612619"/>
          <c:y val="5.8538294184888824E-2"/>
          <c:w val="0.64937138365867797"/>
          <c:h val="4.8593281974186185E-2"/>
        </c:manualLayout>
      </c:layout>
      <c:overlay val="0"/>
      <c:txPr>
        <a:bodyPr/>
        <a:lstStyle/>
        <a:p>
          <a:pPr>
            <a:defRPr sz="1100" b="0">
              <a:solidFill>
                <a:srgbClr val="71717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March 2017</c:v>
                </c:pt>
              </c:strCache>
            </c:strRef>
          </c:tx>
          <c:spPr>
            <a:solidFill>
              <a:schemeClr val="bg1">
                <a:lumMod val="65000"/>
              </a:schemeClr>
            </a:solidFill>
          </c:spPr>
          <c:invertIfNegative val="0"/>
          <c:dLbls>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Music</c:v>
                </c:pt>
                <c:pt idx="1">
                  <c:v>TV programmes</c:v>
                </c:pt>
                <c:pt idx="2">
                  <c:v>e-books</c:v>
                </c:pt>
                <c:pt idx="3">
                  <c:v>Films</c:v>
                </c:pt>
                <c:pt idx="4">
                  <c:v>Video games</c:v>
                </c:pt>
                <c:pt idx="5">
                  <c:v>Computer software</c:v>
                </c:pt>
              </c:strCache>
            </c:strRef>
          </c:cat>
          <c:val>
            <c:numRef>
              <c:f>Sheet1!$B$2:$B$7</c:f>
              <c:numCache>
                <c:formatCode>General</c:formatCode>
                <c:ptCount val="6"/>
                <c:pt idx="0">
                  <c:v>10</c:v>
                </c:pt>
                <c:pt idx="1">
                  <c:v>4</c:v>
                </c:pt>
                <c:pt idx="2">
                  <c:v>3</c:v>
                </c:pt>
                <c:pt idx="3">
                  <c:v>3</c:v>
                </c:pt>
                <c:pt idx="4">
                  <c:v>3</c:v>
                </c:pt>
                <c:pt idx="5">
                  <c:v>2</c:v>
                </c:pt>
              </c:numCache>
            </c:numRef>
          </c:val>
          <c:extLst>
            <c:ext xmlns:c16="http://schemas.microsoft.com/office/drawing/2014/chart" uri="{C3380CC4-5D6E-409C-BE32-E72D297353CC}">
              <c16:uniqueId val="{00000000-516D-4C43-A4B8-24C11F37CD04}"/>
            </c:ext>
          </c:extLst>
        </c:ser>
        <c:ser>
          <c:idx val="1"/>
          <c:order val="1"/>
          <c:tx>
            <c:strRef>
              <c:f>Sheet1!$C$1</c:f>
              <c:strCache>
                <c:ptCount val="1"/>
                <c:pt idx="0">
                  <c:v>March 2018</c:v>
                </c:pt>
              </c:strCache>
            </c:strRef>
          </c:tx>
          <c:spPr>
            <a:solidFill>
              <a:schemeClr val="accent1"/>
            </a:solidFill>
          </c:spPr>
          <c:invertIfNegative val="0"/>
          <c:dLbls>
            <c:spPr>
              <a:noFill/>
              <a:ln>
                <a:noFill/>
              </a:ln>
              <a:effectLst/>
            </c:spPr>
            <c:txPr>
              <a:bodyPr/>
              <a:lstStyle/>
              <a:p>
                <a:pPr algn="ctr">
                  <a:defRPr lang="en-GB" sz="11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Music</c:v>
                </c:pt>
                <c:pt idx="1">
                  <c:v>TV programmes</c:v>
                </c:pt>
                <c:pt idx="2">
                  <c:v>e-books</c:v>
                </c:pt>
                <c:pt idx="3">
                  <c:v>Films</c:v>
                </c:pt>
                <c:pt idx="4">
                  <c:v>Video games</c:v>
                </c:pt>
                <c:pt idx="5">
                  <c:v>Computer software</c:v>
                </c:pt>
              </c:strCache>
            </c:strRef>
          </c:cat>
          <c:val>
            <c:numRef>
              <c:f>Sheet1!$C$2:$C$7</c:f>
              <c:numCache>
                <c:formatCode>General</c:formatCode>
                <c:ptCount val="6"/>
                <c:pt idx="0">
                  <c:v>9</c:v>
                </c:pt>
                <c:pt idx="1">
                  <c:v>4</c:v>
                </c:pt>
                <c:pt idx="2">
                  <c:v>3</c:v>
                </c:pt>
                <c:pt idx="3">
                  <c:v>3</c:v>
                </c:pt>
                <c:pt idx="4">
                  <c:v>2</c:v>
                </c:pt>
                <c:pt idx="5">
                  <c:v>2</c:v>
                </c:pt>
              </c:numCache>
            </c:numRef>
          </c:val>
          <c:extLst>
            <c:ext xmlns:c16="http://schemas.microsoft.com/office/drawing/2014/chart" uri="{C3380CC4-5D6E-409C-BE32-E72D297353CC}">
              <c16:uniqueId val="{00000001-516D-4C43-A4B8-24C11F37CD04}"/>
            </c:ext>
          </c:extLst>
        </c:ser>
        <c:dLbls>
          <c:showLegendKey val="0"/>
          <c:showVal val="0"/>
          <c:showCatName val="0"/>
          <c:showSerName val="0"/>
          <c:showPercent val="0"/>
          <c:showBubbleSize val="0"/>
        </c:dLbls>
        <c:gapWidth val="150"/>
        <c:axId val="179986432"/>
        <c:axId val="179987968"/>
      </c:barChart>
      <c:catAx>
        <c:axId val="179986432"/>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79987968"/>
        <c:crosses val="autoZero"/>
        <c:auto val="1"/>
        <c:lblAlgn val="ctr"/>
        <c:lblOffset val="100"/>
        <c:noMultiLvlLbl val="0"/>
      </c:catAx>
      <c:valAx>
        <c:axId val="179987968"/>
        <c:scaling>
          <c:orientation val="minMax"/>
          <c:max val="23"/>
          <c:min val="0"/>
        </c:scaling>
        <c:delete val="1"/>
        <c:axPos val="l"/>
        <c:numFmt formatCode="General" sourceLinked="1"/>
        <c:majorTickMark val="out"/>
        <c:minorTickMark val="none"/>
        <c:tickLblPos val="nextTo"/>
        <c:crossAx val="179986432"/>
        <c:crosses val="autoZero"/>
        <c:crossBetween val="between"/>
      </c:valAx>
    </c:plotArea>
    <c:legend>
      <c:legendPos val="t"/>
      <c:layout>
        <c:manualLayout>
          <c:xMode val="edge"/>
          <c:yMode val="edge"/>
          <c:x val="0.28997168829984338"/>
          <c:y val="7.5296679427217031E-2"/>
          <c:w val="0.45668302666080018"/>
          <c:h val="5.8400201581661461E-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March 2017</c:v>
                </c:pt>
              </c:strCache>
            </c:strRef>
          </c:tx>
          <c:spPr>
            <a:solidFill>
              <a:schemeClr val="bg1">
                <a:lumMod val="65000"/>
              </a:schemeClr>
            </a:solidFill>
          </c:spPr>
          <c:invertIfNegative val="0"/>
          <c:dLbls>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Music</c:v>
                </c:pt>
                <c:pt idx="1">
                  <c:v>TV programmes</c:v>
                </c:pt>
                <c:pt idx="2">
                  <c:v>e-books</c:v>
                </c:pt>
                <c:pt idx="3">
                  <c:v>Films</c:v>
                </c:pt>
                <c:pt idx="4">
                  <c:v>Video games</c:v>
                </c:pt>
                <c:pt idx="5">
                  <c:v>Computer software</c:v>
                </c:pt>
              </c:strCache>
            </c:strRef>
          </c:cat>
          <c:val>
            <c:numRef>
              <c:f>Sheet1!$B$2:$B$7</c:f>
              <c:numCache>
                <c:formatCode>General</c:formatCode>
                <c:ptCount val="6"/>
                <c:pt idx="0">
                  <c:v>20</c:v>
                </c:pt>
                <c:pt idx="1">
                  <c:v>7</c:v>
                </c:pt>
                <c:pt idx="2">
                  <c:v>3</c:v>
                </c:pt>
                <c:pt idx="3">
                  <c:v>5</c:v>
                </c:pt>
                <c:pt idx="4">
                  <c:v>3</c:v>
                </c:pt>
                <c:pt idx="5">
                  <c:v>3</c:v>
                </c:pt>
              </c:numCache>
            </c:numRef>
          </c:val>
          <c:extLst>
            <c:ext xmlns:c16="http://schemas.microsoft.com/office/drawing/2014/chart" uri="{C3380CC4-5D6E-409C-BE32-E72D297353CC}">
              <c16:uniqueId val="{00000000-ACD9-4742-8786-869461070410}"/>
            </c:ext>
          </c:extLst>
        </c:ser>
        <c:ser>
          <c:idx val="1"/>
          <c:order val="1"/>
          <c:tx>
            <c:strRef>
              <c:f>Sheet1!$C$1</c:f>
              <c:strCache>
                <c:ptCount val="1"/>
                <c:pt idx="0">
                  <c:v>March 2018</c:v>
                </c:pt>
              </c:strCache>
            </c:strRef>
          </c:tx>
          <c:spPr>
            <a:solidFill>
              <a:schemeClr val="accent1"/>
            </a:solidFill>
          </c:spPr>
          <c:invertIfNegative val="0"/>
          <c:dLbls>
            <c:spPr>
              <a:noFill/>
              <a:ln>
                <a:noFill/>
              </a:ln>
              <a:effectLst/>
            </c:spPr>
            <c:txPr>
              <a:bodyPr/>
              <a:lstStyle/>
              <a:p>
                <a:pPr algn="ctr">
                  <a:defRPr lang="en-GB" sz="11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Music</c:v>
                </c:pt>
                <c:pt idx="1">
                  <c:v>TV programmes</c:v>
                </c:pt>
                <c:pt idx="2">
                  <c:v>e-books</c:v>
                </c:pt>
                <c:pt idx="3">
                  <c:v>Films</c:v>
                </c:pt>
                <c:pt idx="4">
                  <c:v>Video games</c:v>
                </c:pt>
                <c:pt idx="5">
                  <c:v>Computer software</c:v>
                </c:pt>
              </c:strCache>
            </c:strRef>
          </c:cat>
          <c:val>
            <c:numRef>
              <c:f>Sheet1!$C$2:$C$7</c:f>
              <c:numCache>
                <c:formatCode>General</c:formatCode>
                <c:ptCount val="6"/>
                <c:pt idx="0">
                  <c:v>25</c:v>
                </c:pt>
                <c:pt idx="1">
                  <c:v>10</c:v>
                </c:pt>
                <c:pt idx="2">
                  <c:v>2</c:v>
                </c:pt>
                <c:pt idx="3">
                  <c:v>5</c:v>
                </c:pt>
                <c:pt idx="4">
                  <c:v>3</c:v>
                </c:pt>
                <c:pt idx="5">
                  <c:v>2</c:v>
                </c:pt>
              </c:numCache>
            </c:numRef>
          </c:val>
          <c:extLst>
            <c:ext xmlns:c16="http://schemas.microsoft.com/office/drawing/2014/chart" uri="{C3380CC4-5D6E-409C-BE32-E72D297353CC}">
              <c16:uniqueId val="{00000001-ACD9-4742-8786-869461070410}"/>
            </c:ext>
          </c:extLst>
        </c:ser>
        <c:dLbls>
          <c:showLegendKey val="0"/>
          <c:showVal val="0"/>
          <c:showCatName val="0"/>
          <c:showSerName val="0"/>
          <c:showPercent val="0"/>
          <c:showBubbleSize val="0"/>
        </c:dLbls>
        <c:gapWidth val="150"/>
        <c:axId val="180120960"/>
        <c:axId val="180130944"/>
      </c:barChart>
      <c:catAx>
        <c:axId val="180120960"/>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80130944"/>
        <c:crosses val="autoZero"/>
        <c:auto val="1"/>
        <c:lblAlgn val="ctr"/>
        <c:lblOffset val="100"/>
        <c:noMultiLvlLbl val="0"/>
      </c:catAx>
      <c:valAx>
        <c:axId val="180130944"/>
        <c:scaling>
          <c:orientation val="minMax"/>
          <c:max val="25"/>
          <c:min val="0"/>
        </c:scaling>
        <c:delete val="1"/>
        <c:axPos val="l"/>
        <c:numFmt formatCode="General" sourceLinked="1"/>
        <c:majorTickMark val="out"/>
        <c:minorTickMark val="none"/>
        <c:tickLblPos val="nextTo"/>
        <c:crossAx val="180120960"/>
        <c:crosses val="autoZero"/>
        <c:crossBetween val="between"/>
      </c:valAx>
    </c:plotArea>
    <c:legend>
      <c:legendPos val="t"/>
      <c:layout>
        <c:manualLayout>
          <c:xMode val="edge"/>
          <c:yMode val="edge"/>
          <c:x val="0.34262240209463685"/>
          <c:y val="7.1874103089616254E-2"/>
          <c:w val="0.40403231286600672"/>
          <c:h val="5.8400201581661461E-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Wave 7</c:v>
                </c:pt>
              </c:strCache>
            </c:strRef>
          </c:tx>
          <c:spPr>
            <a:solidFill>
              <a:schemeClr val="bg1">
                <a:lumMod val="50000"/>
              </a:schemeClr>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Sheet1!$A$2:$A$78</c:f>
              <c:strCache>
                <c:ptCount val="20"/>
                <c:pt idx="0">
                  <c:v>NowTV</c:v>
                </c:pt>
                <c:pt idx="1">
                  <c:v>Google Play / Android Marketplace</c:v>
                </c:pt>
                <c:pt idx="2">
                  <c:v>Amazon Music </c:v>
                </c:pt>
                <c:pt idx="3">
                  <c:v>Sky Go</c:v>
                </c:pt>
                <c:pt idx="4">
                  <c:v>Direct2Drive</c:v>
                </c:pt>
                <c:pt idx="5">
                  <c:v>Apple Music </c:v>
                </c:pt>
                <c:pt idx="6">
                  <c:v>A messaging app (e.g. Facebook Messenger, WhatsApp)*</c:v>
                </c:pt>
                <c:pt idx="7">
                  <c:v>ITV Hub</c:v>
                </c:pt>
                <c:pt idx="8">
                  <c:v>Email</c:v>
                </c:pt>
                <c:pt idx="9">
                  <c:v>All 4 (Previously 4OD)</c:v>
                </c:pt>
                <c:pt idx="10">
                  <c:v>iTunes / App Store / iBookstore</c:v>
                </c:pt>
                <c:pt idx="11">
                  <c:v>Facebook</c:v>
                </c:pt>
                <c:pt idx="12">
                  <c:v>Google (search engine)</c:v>
                </c:pt>
                <c:pt idx="13">
                  <c:v>Any Apple</c:v>
                </c:pt>
                <c:pt idx="14">
                  <c:v>Spotify</c:v>
                </c:pt>
                <c:pt idx="15">
                  <c:v>BBC iPlayer</c:v>
                </c:pt>
                <c:pt idx="16">
                  <c:v>Netflix</c:v>
                </c:pt>
                <c:pt idx="17">
                  <c:v>Amazon / Amazon MP3 / Kindle</c:v>
                </c:pt>
                <c:pt idx="18">
                  <c:v>Any Amazon</c:v>
                </c:pt>
                <c:pt idx="19">
                  <c:v>YouTube</c:v>
                </c:pt>
              </c:strCache>
            </c:strRef>
          </c:cat>
          <c:val>
            <c:numRef>
              <c:f>Sheet1!$B$2:$B$78</c:f>
              <c:numCache>
                <c:formatCode>0%</c:formatCode>
                <c:ptCount val="20"/>
                <c:pt idx="0">
                  <c:v>7.0000000000000007E-2</c:v>
                </c:pt>
                <c:pt idx="1">
                  <c:v>0.09</c:v>
                </c:pt>
                <c:pt idx="2">
                  <c:v>0.09</c:v>
                </c:pt>
                <c:pt idx="3">
                  <c:v>0.11</c:v>
                </c:pt>
                <c:pt idx="4">
                  <c:v>0.1</c:v>
                </c:pt>
                <c:pt idx="5">
                  <c:v>0.1</c:v>
                </c:pt>
                <c:pt idx="7">
                  <c:v>0.21</c:v>
                </c:pt>
                <c:pt idx="8">
                  <c:v>0.12</c:v>
                </c:pt>
                <c:pt idx="9">
                  <c:v>0.17</c:v>
                </c:pt>
                <c:pt idx="10">
                  <c:v>0.19</c:v>
                </c:pt>
                <c:pt idx="11">
                  <c:v>0.21</c:v>
                </c:pt>
                <c:pt idx="12">
                  <c:v>0.17</c:v>
                </c:pt>
                <c:pt idx="13">
                  <c:v>0.26</c:v>
                </c:pt>
                <c:pt idx="14">
                  <c:v>0.26</c:v>
                </c:pt>
                <c:pt idx="15">
                  <c:v>0.35</c:v>
                </c:pt>
                <c:pt idx="16">
                  <c:v>0.31</c:v>
                </c:pt>
                <c:pt idx="17">
                  <c:v>0.37</c:v>
                </c:pt>
                <c:pt idx="18">
                  <c:v>0.41</c:v>
                </c:pt>
                <c:pt idx="19">
                  <c:v>0.51</c:v>
                </c:pt>
              </c:numCache>
            </c:numRef>
          </c:val>
          <c:extLst>
            <c:ext xmlns:c16="http://schemas.microsoft.com/office/drawing/2014/chart" uri="{C3380CC4-5D6E-409C-BE32-E72D297353CC}">
              <c16:uniqueId val="{00000000-4FEB-4E8E-BAF4-A9180820D842}"/>
            </c:ext>
          </c:extLst>
        </c:ser>
        <c:ser>
          <c:idx val="1"/>
          <c:order val="1"/>
          <c:tx>
            <c:strRef>
              <c:f>Sheet1!$C$1</c:f>
              <c:strCache>
                <c:ptCount val="1"/>
                <c:pt idx="0">
                  <c:v>Wave 8</c:v>
                </c:pt>
              </c:strCache>
            </c:strRef>
          </c:tx>
          <c:spPr>
            <a:solidFill>
              <a:schemeClr val="accent1"/>
            </a:solidFill>
          </c:spPr>
          <c:invertIfNegative val="0"/>
          <c:dLbls>
            <c:spPr>
              <a:noFill/>
              <a:ln>
                <a:noFill/>
              </a:ln>
              <a:effectLst/>
            </c:spPr>
            <c:txPr>
              <a:bodyPr/>
              <a:lstStyle/>
              <a:p>
                <a:pPr algn="ctr">
                  <a:defRPr lang="en-GB" sz="1000" b="1"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Sheet1!$A$2:$A$78</c:f>
              <c:strCache>
                <c:ptCount val="20"/>
                <c:pt idx="0">
                  <c:v>NowTV</c:v>
                </c:pt>
                <c:pt idx="1">
                  <c:v>Google Play / Android Marketplace</c:v>
                </c:pt>
                <c:pt idx="2">
                  <c:v>Amazon Music </c:v>
                </c:pt>
                <c:pt idx="3">
                  <c:v>Sky Go</c:v>
                </c:pt>
                <c:pt idx="4">
                  <c:v>Direct2Drive</c:v>
                </c:pt>
                <c:pt idx="5">
                  <c:v>Apple Music </c:v>
                </c:pt>
                <c:pt idx="6">
                  <c:v>A messaging app (e.g. Facebook Messenger, WhatsApp)*</c:v>
                </c:pt>
                <c:pt idx="7">
                  <c:v>ITV Hub</c:v>
                </c:pt>
                <c:pt idx="8">
                  <c:v>Email</c:v>
                </c:pt>
                <c:pt idx="9">
                  <c:v>All 4 (Previously 4OD)</c:v>
                </c:pt>
                <c:pt idx="10">
                  <c:v>iTunes / App Store / iBookstore</c:v>
                </c:pt>
                <c:pt idx="11">
                  <c:v>Facebook</c:v>
                </c:pt>
                <c:pt idx="12">
                  <c:v>Google (search engine)</c:v>
                </c:pt>
                <c:pt idx="13">
                  <c:v>Any Apple</c:v>
                </c:pt>
                <c:pt idx="14">
                  <c:v>Spotify</c:v>
                </c:pt>
                <c:pt idx="15">
                  <c:v>BBC iPlayer</c:v>
                </c:pt>
                <c:pt idx="16">
                  <c:v>Netflix</c:v>
                </c:pt>
                <c:pt idx="17">
                  <c:v>Amazon / Amazon MP3 / Kindle</c:v>
                </c:pt>
                <c:pt idx="18">
                  <c:v>Any Amazon</c:v>
                </c:pt>
                <c:pt idx="19">
                  <c:v>YouTube</c:v>
                </c:pt>
              </c:strCache>
            </c:strRef>
          </c:cat>
          <c:val>
            <c:numRef>
              <c:f>Sheet1!$C$2:$C$78</c:f>
              <c:numCache>
                <c:formatCode>0%</c:formatCode>
                <c:ptCount val="20"/>
                <c:pt idx="0">
                  <c:v>0.1</c:v>
                </c:pt>
                <c:pt idx="1">
                  <c:v>0.1</c:v>
                </c:pt>
                <c:pt idx="2">
                  <c:v>0.1</c:v>
                </c:pt>
                <c:pt idx="3">
                  <c:v>0.11</c:v>
                </c:pt>
                <c:pt idx="4">
                  <c:v>0.12</c:v>
                </c:pt>
                <c:pt idx="5">
                  <c:v>0.12</c:v>
                </c:pt>
                <c:pt idx="6">
                  <c:v>0.12</c:v>
                </c:pt>
                <c:pt idx="7">
                  <c:v>0.13</c:v>
                </c:pt>
                <c:pt idx="8">
                  <c:v>0.14000000000000001</c:v>
                </c:pt>
                <c:pt idx="9">
                  <c:v>0.17</c:v>
                </c:pt>
                <c:pt idx="10">
                  <c:v>0.18</c:v>
                </c:pt>
                <c:pt idx="11">
                  <c:v>0.21</c:v>
                </c:pt>
                <c:pt idx="12">
                  <c:v>0.22</c:v>
                </c:pt>
                <c:pt idx="13">
                  <c:v>0.27</c:v>
                </c:pt>
                <c:pt idx="14">
                  <c:v>0.27</c:v>
                </c:pt>
                <c:pt idx="15">
                  <c:v>0.31</c:v>
                </c:pt>
                <c:pt idx="16">
                  <c:v>0.38</c:v>
                </c:pt>
                <c:pt idx="17">
                  <c:v>0.38</c:v>
                </c:pt>
                <c:pt idx="18">
                  <c:v>0.43</c:v>
                </c:pt>
                <c:pt idx="19">
                  <c:v>0.54</c:v>
                </c:pt>
              </c:numCache>
            </c:numRef>
          </c:val>
          <c:extLst>
            <c:ext xmlns:c16="http://schemas.microsoft.com/office/drawing/2014/chart" uri="{C3380CC4-5D6E-409C-BE32-E72D297353CC}">
              <c16:uniqueId val="{00000001-4FEB-4E8E-BAF4-A9180820D842}"/>
            </c:ext>
          </c:extLst>
        </c:ser>
        <c:dLbls>
          <c:showLegendKey val="0"/>
          <c:showVal val="0"/>
          <c:showCatName val="0"/>
          <c:showSerName val="0"/>
          <c:showPercent val="0"/>
          <c:showBubbleSize val="0"/>
        </c:dLbls>
        <c:gapWidth val="150"/>
        <c:axId val="180055424"/>
        <c:axId val="180073600"/>
      </c:barChart>
      <c:catAx>
        <c:axId val="180055424"/>
        <c:scaling>
          <c:orientation val="minMax"/>
        </c:scaling>
        <c:delete val="0"/>
        <c:axPos val="l"/>
        <c:numFmt formatCode="General" sourceLinked="1"/>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80073600"/>
        <c:crosses val="autoZero"/>
        <c:auto val="1"/>
        <c:lblAlgn val="ctr"/>
        <c:lblOffset val="100"/>
        <c:noMultiLvlLbl val="0"/>
      </c:catAx>
      <c:valAx>
        <c:axId val="180073600"/>
        <c:scaling>
          <c:orientation val="minMax"/>
        </c:scaling>
        <c:delete val="1"/>
        <c:axPos val="b"/>
        <c:numFmt formatCode="0%" sourceLinked="1"/>
        <c:majorTickMark val="out"/>
        <c:minorTickMark val="none"/>
        <c:tickLblPos val="nextTo"/>
        <c:crossAx val="180055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748716088921933"/>
          <c:y val="2.8678502524896409E-2"/>
          <c:w val="0.55017735978583471"/>
          <c:h val="0.94011917013828317"/>
        </c:manualLayout>
      </c:layout>
      <c:barChart>
        <c:barDir val="bar"/>
        <c:grouping val="clustered"/>
        <c:varyColors val="0"/>
        <c:ser>
          <c:idx val="0"/>
          <c:order val="0"/>
          <c:tx>
            <c:strRef>
              <c:f>Sheet1!$B$1</c:f>
              <c:strCache>
                <c:ptCount val="1"/>
                <c:pt idx="0">
                  <c:v>Wave 7</c:v>
                </c:pt>
              </c:strCache>
            </c:strRef>
          </c:tx>
          <c:spPr>
            <a:solidFill>
              <a:schemeClr val="bg1">
                <a:lumMod val="50000"/>
              </a:schemeClr>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Sheet1!$A$2:$A$78</c:f>
              <c:strCache>
                <c:ptCount val="20"/>
                <c:pt idx="0">
                  <c:v>DisneyLife</c:v>
                </c:pt>
                <c:pt idx="1">
                  <c:v>Waterstones</c:v>
                </c:pt>
                <c:pt idx="2">
                  <c:v>Tidal</c:v>
                </c:pt>
                <c:pt idx="3">
                  <c:v>Deezer*</c:v>
                </c:pt>
                <c:pt idx="4">
                  <c:v>BitTorrent software</c:v>
                </c:pt>
                <c:pt idx="5">
                  <c:v>Virgin Media</c:v>
                </c:pt>
                <c:pt idx="6">
                  <c:v>Sky Sports app/website*</c:v>
                </c:pt>
                <c:pt idx="7">
                  <c:v>Pirate Bay</c:v>
                </c:pt>
                <c:pt idx="8">
                  <c:v>BT Sports app/website* </c:v>
                </c:pt>
                <c:pt idx="9">
                  <c:v>Putlocker</c:v>
                </c:pt>
                <c:pt idx="10">
                  <c:v>Vevo*</c:v>
                </c:pt>
                <c:pt idx="11">
                  <c:v>Sony Entertainment Network - Music Unlimited \ Video Unlimited \ Playstation Network*</c:v>
                </c:pt>
                <c:pt idx="12">
                  <c:v>Kodi</c:v>
                </c:pt>
                <c:pt idx="13">
                  <c:v>uTorrent</c:v>
                </c:pt>
                <c:pt idx="14">
                  <c:v>TV Catchup</c:v>
                </c:pt>
                <c:pt idx="15">
                  <c:v>Xbox Live</c:v>
                </c:pt>
                <c:pt idx="16">
                  <c:v>Steam</c:v>
                </c:pt>
                <c:pt idx="17">
                  <c:v>My5 (previously Demand 5) </c:v>
                </c:pt>
                <c:pt idx="18">
                  <c:v>Microsoft</c:v>
                </c:pt>
                <c:pt idx="19">
                  <c:v>Curzon Home Cinema</c:v>
                </c:pt>
              </c:strCache>
            </c:strRef>
          </c:cat>
          <c:val>
            <c:numRef>
              <c:f>Sheet1!$B$2:$B$78</c:f>
              <c:numCache>
                <c:formatCode>0%</c:formatCode>
                <c:ptCount val="20"/>
                <c:pt idx="0">
                  <c:v>0.02</c:v>
                </c:pt>
                <c:pt idx="1">
                  <c:v>0.01</c:v>
                </c:pt>
                <c:pt idx="2">
                  <c:v>0.02</c:v>
                </c:pt>
                <c:pt idx="4">
                  <c:v>0.05</c:v>
                </c:pt>
                <c:pt idx="5">
                  <c:v>0.03</c:v>
                </c:pt>
                <c:pt idx="7">
                  <c:v>0.05</c:v>
                </c:pt>
                <c:pt idx="9">
                  <c:v>7.0000000000000007E-2</c:v>
                </c:pt>
                <c:pt idx="12">
                  <c:v>7.0000000000000007E-2</c:v>
                </c:pt>
                <c:pt idx="13">
                  <c:v>7.0000000000000007E-2</c:v>
                </c:pt>
                <c:pt idx="14">
                  <c:v>0.05</c:v>
                </c:pt>
                <c:pt idx="15">
                  <c:v>0.06</c:v>
                </c:pt>
                <c:pt idx="16">
                  <c:v>0.08</c:v>
                </c:pt>
                <c:pt idx="17">
                  <c:v>0.08</c:v>
                </c:pt>
                <c:pt idx="18">
                  <c:v>7.0000000000000007E-2</c:v>
                </c:pt>
                <c:pt idx="19">
                  <c:v>0.09</c:v>
                </c:pt>
              </c:numCache>
            </c:numRef>
          </c:val>
          <c:extLst>
            <c:ext xmlns:c16="http://schemas.microsoft.com/office/drawing/2014/chart" uri="{C3380CC4-5D6E-409C-BE32-E72D297353CC}">
              <c16:uniqueId val="{00000000-CE71-499A-90F4-AAA964E7D62B}"/>
            </c:ext>
          </c:extLst>
        </c:ser>
        <c:ser>
          <c:idx val="1"/>
          <c:order val="1"/>
          <c:tx>
            <c:strRef>
              <c:f>Sheet1!$C$1</c:f>
              <c:strCache>
                <c:ptCount val="1"/>
                <c:pt idx="0">
                  <c:v>Wave 8</c:v>
                </c:pt>
              </c:strCache>
            </c:strRef>
          </c:tx>
          <c:spPr>
            <a:solidFill>
              <a:schemeClr val="accent1"/>
            </a:solidFill>
          </c:spPr>
          <c:invertIfNegative val="0"/>
          <c:dLbls>
            <c:spPr>
              <a:noFill/>
              <a:ln>
                <a:noFill/>
              </a:ln>
              <a:effectLst/>
            </c:spPr>
            <c:txPr>
              <a:bodyPr/>
              <a:lstStyle/>
              <a:p>
                <a:pPr algn="ctr">
                  <a:defRPr lang="en-GB" sz="1000" b="1"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Sheet1!$A$2:$A$78</c:f>
              <c:strCache>
                <c:ptCount val="20"/>
                <c:pt idx="0">
                  <c:v>DisneyLife</c:v>
                </c:pt>
                <c:pt idx="1">
                  <c:v>Waterstones</c:v>
                </c:pt>
                <c:pt idx="2">
                  <c:v>Tidal</c:v>
                </c:pt>
                <c:pt idx="3">
                  <c:v>Deezer*</c:v>
                </c:pt>
                <c:pt idx="4">
                  <c:v>BitTorrent software</c:v>
                </c:pt>
                <c:pt idx="5">
                  <c:v>Virgin Media</c:v>
                </c:pt>
                <c:pt idx="6">
                  <c:v>Sky Sports app/website*</c:v>
                </c:pt>
                <c:pt idx="7">
                  <c:v>Pirate Bay</c:v>
                </c:pt>
                <c:pt idx="8">
                  <c:v>BT Sports app/website* </c:v>
                </c:pt>
                <c:pt idx="9">
                  <c:v>Putlocker</c:v>
                </c:pt>
                <c:pt idx="10">
                  <c:v>Vevo*</c:v>
                </c:pt>
                <c:pt idx="11">
                  <c:v>Sony Entertainment Network - Music Unlimited \ Video Unlimited \ Playstation Network*</c:v>
                </c:pt>
                <c:pt idx="12">
                  <c:v>Kodi</c:v>
                </c:pt>
                <c:pt idx="13">
                  <c:v>uTorrent</c:v>
                </c:pt>
                <c:pt idx="14">
                  <c:v>TV Catchup</c:v>
                </c:pt>
                <c:pt idx="15">
                  <c:v>Xbox Live</c:v>
                </c:pt>
                <c:pt idx="16">
                  <c:v>Steam</c:v>
                </c:pt>
                <c:pt idx="17">
                  <c:v>My5 (previously Demand 5) </c:v>
                </c:pt>
                <c:pt idx="18">
                  <c:v>Microsoft</c:v>
                </c:pt>
                <c:pt idx="19">
                  <c:v>Curzon Home Cinema</c:v>
                </c:pt>
              </c:strCache>
            </c:strRef>
          </c:cat>
          <c:val>
            <c:numRef>
              <c:f>Sheet1!$C$2:$C$78</c:f>
              <c:numCache>
                <c:formatCode>0%</c:formatCode>
                <c:ptCount val="20"/>
                <c:pt idx="0">
                  <c:v>0.03</c:v>
                </c:pt>
                <c:pt idx="1">
                  <c:v>0.03</c:v>
                </c:pt>
                <c:pt idx="2">
                  <c:v>0.03</c:v>
                </c:pt>
                <c:pt idx="3">
                  <c:v>0.03</c:v>
                </c:pt>
                <c:pt idx="4">
                  <c:v>0.03</c:v>
                </c:pt>
                <c:pt idx="5">
                  <c:v>0.04</c:v>
                </c:pt>
                <c:pt idx="6">
                  <c:v>0.04</c:v>
                </c:pt>
                <c:pt idx="7">
                  <c:v>0.04</c:v>
                </c:pt>
                <c:pt idx="8">
                  <c:v>0.04</c:v>
                </c:pt>
                <c:pt idx="9">
                  <c:v>0.05</c:v>
                </c:pt>
                <c:pt idx="10">
                  <c:v>0.05</c:v>
                </c:pt>
                <c:pt idx="11">
                  <c:v>0.05</c:v>
                </c:pt>
                <c:pt idx="12">
                  <c:v>0.06</c:v>
                </c:pt>
                <c:pt idx="13">
                  <c:v>0.06</c:v>
                </c:pt>
                <c:pt idx="14">
                  <c:v>0.06</c:v>
                </c:pt>
                <c:pt idx="15">
                  <c:v>7.0000000000000007E-2</c:v>
                </c:pt>
                <c:pt idx="16">
                  <c:v>7.0000000000000007E-2</c:v>
                </c:pt>
                <c:pt idx="17">
                  <c:v>7.0000000000000007E-2</c:v>
                </c:pt>
                <c:pt idx="18">
                  <c:v>7.0000000000000007E-2</c:v>
                </c:pt>
                <c:pt idx="19">
                  <c:v>0.1</c:v>
                </c:pt>
              </c:numCache>
            </c:numRef>
          </c:val>
          <c:extLst>
            <c:ext xmlns:c16="http://schemas.microsoft.com/office/drawing/2014/chart" uri="{C3380CC4-5D6E-409C-BE32-E72D297353CC}">
              <c16:uniqueId val="{00000001-CE71-499A-90F4-AAA964E7D62B}"/>
            </c:ext>
          </c:extLst>
        </c:ser>
        <c:dLbls>
          <c:showLegendKey val="0"/>
          <c:showVal val="0"/>
          <c:showCatName val="0"/>
          <c:showSerName val="0"/>
          <c:showPercent val="0"/>
          <c:showBubbleSize val="0"/>
        </c:dLbls>
        <c:gapWidth val="150"/>
        <c:axId val="180202112"/>
        <c:axId val="180212096"/>
      </c:barChart>
      <c:catAx>
        <c:axId val="180202112"/>
        <c:scaling>
          <c:orientation val="minMax"/>
        </c:scaling>
        <c:delete val="0"/>
        <c:axPos val="l"/>
        <c:numFmt formatCode="General" sourceLinked="1"/>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80212096"/>
        <c:crosses val="autoZero"/>
        <c:auto val="1"/>
        <c:lblAlgn val="ctr"/>
        <c:lblOffset val="100"/>
        <c:noMultiLvlLbl val="0"/>
      </c:catAx>
      <c:valAx>
        <c:axId val="180212096"/>
        <c:scaling>
          <c:orientation val="minMax"/>
          <c:max val="0.60000000000000009"/>
        </c:scaling>
        <c:delete val="1"/>
        <c:axPos val="b"/>
        <c:numFmt formatCode="0%" sourceLinked="1"/>
        <c:majorTickMark val="out"/>
        <c:minorTickMark val="none"/>
        <c:tickLblPos val="nextTo"/>
        <c:crossAx val="180202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30185548761326E-2"/>
          <c:y val="0.13376847777233453"/>
          <c:w val="0.82508685903586465"/>
          <c:h val="0.75982644785869391"/>
        </c:manualLayout>
      </c:layout>
      <c:lineChart>
        <c:grouping val="standard"/>
        <c:varyColors val="0"/>
        <c:ser>
          <c:idx val="0"/>
          <c:order val="0"/>
          <c:tx>
            <c:strRef>
              <c:f>Sheet1!$A$2</c:f>
              <c:strCache>
                <c:ptCount val="1"/>
                <c:pt idx="0">
                  <c:v>Any</c:v>
                </c:pt>
              </c:strCache>
            </c:strRef>
          </c:tx>
          <c:spPr>
            <a:ln>
              <a:solidFill>
                <a:schemeClr val="accent3"/>
              </a:solidFill>
            </a:ln>
          </c:spPr>
          <c:marker>
            <c:symbol val="none"/>
          </c:marker>
          <c:dLbls>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FD-41C1-ACA8-3C8CB96DFE29}"/>
                </c:ext>
              </c:extLst>
            </c:dLbl>
            <c:spPr>
              <a:noFill/>
              <a:ln>
                <a:noFill/>
              </a:ln>
              <a:effectLst/>
            </c:spPr>
            <c:txPr>
              <a:bodyPr/>
              <a:lstStyle/>
              <a:p>
                <a:pPr algn="ctr">
                  <a:defRPr lang="en-GB" sz="1100" b="0" i="0" u="none" strike="noStrike" kern="1200" baseline="0">
                    <a:solidFill>
                      <a:srgbClr val="71717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Sheet1!$B$2:$I$2</c:f>
            </c:numRef>
          </c:val>
          <c:smooth val="0"/>
          <c:extLst>
            <c:ext xmlns:c16="http://schemas.microsoft.com/office/drawing/2014/chart" uri="{C3380CC4-5D6E-409C-BE32-E72D297353CC}">
              <c16:uniqueId val="{00000001-8BFD-41C1-ACA8-3C8CB96DFE29}"/>
            </c:ext>
          </c:extLst>
        </c:ser>
        <c:ser>
          <c:idx val="1"/>
          <c:order val="1"/>
          <c:tx>
            <c:strRef>
              <c:f>Sheet1!$A$3</c:f>
              <c:strCache>
                <c:ptCount val="1"/>
                <c:pt idx="0">
                  <c:v>Downladed</c:v>
                </c:pt>
              </c:strCache>
            </c:strRef>
          </c:tx>
          <c:spPr>
            <a:ln>
              <a:solidFill>
                <a:srgbClr val="3C6BBF"/>
              </a:solidFill>
            </a:ln>
          </c:spPr>
          <c:marker>
            <c:symbol val="none"/>
          </c:marker>
          <c:dLbls>
            <c:spPr>
              <a:noFill/>
              <a:ln>
                <a:noFill/>
              </a:ln>
              <a:effectLst/>
            </c:spPr>
            <c:txPr>
              <a:bodyPr wrap="square" lIns="38100" tIns="19050" rIns="38100" bIns="19050" anchor="ctr" anchorCtr="0">
                <a:spAutoFit/>
              </a:bodyPr>
              <a:lstStyle/>
              <a:p>
                <a:pPr algn="ctr" rtl="0">
                  <a:defRPr lang="en-GB" sz="1100" b="0" i="0" u="none" strike="noStrike" kern="1200" baseline="0">
                    <a:solidFill>
                      <a:srgbClr val="3C6BBF"/>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Sheet1!$B$3:$I$3</c:f>
              <c:numCache>
                <c:formatCode>0%</c:formatCode>
                <c:ptCount val="8"/>
                <c:pt idx="0">
                  <c:v>0.08</c:v>
                </c:pt>
                <c:pt idx="1">
                  <c:v>0.09</c:v>
                </c:pt>
                <c:pt idx="2">
                  <c:v>0.1</c:v>
                </c:pt>
                <c:pt idx="3">
                  <c:v>0.08</c:v>
                </c:pt>
                <c:pt idx="4">
                  <c:v>0.09</c:v>
                </c:pt>
                <c:pt idx="5">
                  <c:v>0.1</c:v>
                </c:pt>
                <c:pt idx="6">
                  <c:v>0.11</c:v>
                </c:pt>
                <c:pt idx="7">
                  <c:v>0.09</c:v>
                </c:pt>
              </c:numCache>
            </c:numRef>
          </c:val>
          <c:smooth val="0"/>
          <c:extLst>
            <c:ext xmlns:c16="http://schemas.microsoft.com/office/drawing/2014/chart" uri="{C3380CC4-5D6E-409C-BE32-E72D297353CC}">
              <c16:uniqueId val="{00000004-8BFD-41C1-ACA8-3C8CB96DFE29}"/>
            </c:ext>
          </c:extLst>
        </c:ser>
        <c:ser>
          <c:idx val="2"/>
          <c:order val="2"/>
          <c:tx>
            <c:strRef>
              <c:f>Sheet1!$A$4</c:f>
              <c:strCache>
                <c:ptCount val="1"/>
                <c:pt idx="0">
                  <c:v>Streamed</c:v>
                </c:pt>
              </c:strCache>
            </c:strRef>
          </c:tx>
          <c:spPr>
            <a:ln>
              <a:solidFill>
                <a:srgbClr val="50266B"/>
              </a:solidFill>
            </a:ln>
          </c:spPr>
          <c:marker>
            <c:symbol val="none"/>
          </c:marker>
          <c:dLbls>
            <c:dLbl>
              <c:idx val="0"/>
              <c:spPr>
                <a:noFill/>
                <a:ln>
                  <a:noFill/>
                </a:ln>
                <a:effectLst/>
              </c:spPr>
              <c:txPr>
                <a:bodyPr wrap="square" lIns="38100" tIns="19050" rIns="38100" bIns="19050" anchor="ctr" anchorCtr="0">
                  <a:spAutoFit/>
                </a:bodyPr>
                <a:lstStyle/>
                <a:p>
                  <a:pPr algn="ctr" rtl="0">
                    <a:defRPr lang="en-GB" sz="1100" b="0" i="0" u="none" strike="noStrike" kern="1200" baseline="0">
                      <a:solidFill>
                        <a:srgbClr val="50266B"/>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97F-4EEC-8D42-7293364C35D3}"/>
                </c:ext>
              </c:extLst>
            </c:dLbl>
            <c:dLbl>
              <c:idx val="1"/>
              <c:spPr>
                <a:noFill/>
                <a:ln>
                  <a:noFill/>
                </a:ln>
                <a:effectLst/>
              </c:spPr>
              <c:txPr>
                <a:bodyPr wrap="square" lIns="38100" tIns="19050" rIns="38100" bIns="19050" anchor="ctr" anchorCtr="0">
                  <a:spAutoFit/>
                </a:bodyPr>
                <a:lstStyle/>
                <a:p>
                  <a:pPr algn="ctr" rtl="0">
                    <a:defRPr lang="en-GB" sz="1100" b="0" i="0" u="none" strike="noStrike" kern="1200" baseline="0">
                      <a:solidFill>
                        <a:srgbClr val="50266B"/>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E97F-4EEC-8D42-7293364C35D3}"/>
                </c:ext>
              </c:extLst>
            </c:dLbl>
            <c:dLbl>
              <c:idx val="2"/>
              <c:spPr>
                <a:noFill/>
                <a:ln>
                  <a:noFill/>
                </a:ln>
                <a:effectLst/>
              </c:spPr>
              <c:txPr>
                <a:bodyPr wrap="square" lIns="38100" tIns="19050" rIns="38100" bIns="19050" anchor="ctr" anchorCtr="0">
                  <a:spAutoFit/>
                </a:bodyPr>
                <a:lstStyle/>
                <a:p>
                  <a:pPr algn="ctr" rtl="0">
                    <a:defRPr lang="en-GB" sz="1100" b="0" i="0" u="none" strike="noStrike" kern="1200" baseline="0">
                      <a:solidFill>
                        <a:srgbClr val="50266B"/>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E97F-4EEC-8D42-7293364C35D3}"/>
                </c:ext>
              </c:extLst>
            </c:dLbl>
            <c:dLbl>
              <c:idx val="3"/>
              <c:spPr>
                <a:noFill/>
                <a:ln>
                  <a:noFill/>
                </a:ln>
                <a:effectLst/>
              </c:spPr>
              <c:txPr>
                <a:bodyPr wrap="square" lIns="38100" tIns="19050" rIns="38100" bIns="19050" anchor="ctr" anchorCtr="0">
                  <a:spAutoFit/>
                </a:bodyPr>
                <a:lstStyle/>
                <a:p>
                  <a:pPr algn="ctr" rtl="0">
                    <a:defRPr lang="en-GB" sz="1100" b="0" i="0" u="none" strike="noStrike" kern="1200" baseline="0">
                      <a:solidFill>
                        <a:srgbClr val="50266B"/>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E97F-4EEC-8D42-7293364C35D3}"/>
                </c:ext>
              </c:extLst>
            </c:dLbl>
            <c:dLbl>
              <c:idx val="4"/>
              <c:spPr>
                <a:noFill/>
                <a:ln>
                  <a:noFill/>
                </a:ln>
                <a:effectLst/>
              </c:spPr>
              <c:txPr>
                <a:bodyPr wrap="square" lIns="38100" tIns="19050" rIns="38100" bIns="19050" anchor="ctr" anchorCtr="0">
                  <a:spAutoFit/>
                </a:bodyPr>
                <a:lstStyle/>
                <a:p>
                  <a:pPr algn="ctr" rtl="0">
                    <a:defRPr lang="en-GB" sz="1100" b="0" i="0" u="none" strike="noStrike" kern="1200" baseline="0">
                      <a:solidFill>
                        <a:srgbClr val="50266B"/>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E97F-4EEC-8D42-7293364C35D3}"/>
                </c:ext>
              </c:extLst>
            </c:dLbl>
            <c:dLbl>
              <c:idx val="5"/>
              <c:spPr>
                <a:noFill/>
                <a:ln>
                  <a:noFill/>
                </a:ln>
                <a:effectLst/>
              </c:spPr>
              <c:txPr>
                <a:bodyPr wrap="square" lIns="38100" tIns="19050" rIns="38100" bIns="19050" anchor="ctr" anchorCtr="0">
                  <a:spAutoFit/>
                </a:bodyPr>
                <a:lstStyle/>
                <a:p>
                  <a:pPr algn="ctr" rtl="0">
                    <a:defRPr lang="en-GB" sz="1100" b="0" i="0" u="none" strike="noStrike" kern="1200" baseline="0">
                      <a:solidFill>
                        <a:srgbClr val="50266B"/>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E97F-4EEC-8D42-7293364C35D3}"/>
                </c:ext>
              </c:extLst>
            </c:dLbl>
            <c:dLbl>
              <c:idx val="6"/>
              <c:spPr>
                <a:noFill/>
                <a:ln>
                  <a:noFill/>
                </a:ln>
                <a:effectLst/>
              </c:spPr>
              <c:txPr>
                <a:bodyPr wrap="square" lIns="38100" tIns="19050" rIns="38100" bIns="19050" anchor="ctr" anchorCtr="0">
                  <a:spAutoFit/>
                </a:bodyPr>
                <a:lstStyle/>
                <a:p>
                  <a:pPr algn="ctr" rtl="0">
                    <a:defRPr lang="en-GB" sz="1100" b="0" i="0" u="none" strike="noStrike" kern="1200" baseline="0">
                      <a:solidFill>
                        <a:srgbClr val="50266B"/>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E97F-4EEC-8D42-7293364C35D3}"/>
                </c:ext>
              </c:extLst>
            </c:dLbl>
            <c:dLbl>
              <c:idx val="7"/>
              <c:spPr>
                <a:noFill/>
                <a:ln>
                  <a:noFill/>
                </a:ln>
                <a:effectLst/>
              </c:spPr>
              <c:txPr>
                <a:bodyPr wrap="square" lIns="38100" tIns="19050" rIns="38100" bIns="19050" anchor="ctr" anchorCtr="0">
                  <a:spAutoFit/>
                </a:bodyPr>
                <a:lstStyle/>
                <a:p>
                  <a:pPr algn="ctr">
                    <a:defRPr lang="en-GB" sz="1100" b="0" i="0" u="none" strike="noStrike" kern="1200" baseline="0">
                      <a:solidFill>
                        <a:srgbClr val="50266B"/>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E97F-4EEC-8D42-7293364C35D3}"/>
                </c:ext>
              </c:extLst>
            </c:dLbl>
            <c:spPr>
              <a:noFill/>
              <a:ln>
                <a:noFill/>
              </a:ln>
              <a:effectLst/>
            </c:spPr>
            <c:txPr>
              <a:bodyPr wrap="square" lIns="38100" tIns="19050" rIns="38100" bIns="19050" anchor="ctr" anchorCtr="0">
                <a:spAutoFit/>
              </a:bodyPr>
              <a:lstStyle/>
              <a:p>
                <a:pPr algn="ctr">
                  <a:defRPr lang="en-GB"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Sheet1!$B$4:$I$4</c:f>
              <c:numCache>
                <c:formatCode>0%</c:formatCode>
                <c:ptCount val="8"/>
                <c:pt idx="0">
                  <c:v>0.3</c:v>
                </c:pt>
                <c:pt idx="1">
                  <c:v>0.33</c:v>
                </c:pt>
                <c:pt idx="2">
                  <c:v>0.35</c:v>
                </c:pt>
                <c:pt idx="3">
                  <c:v>0.32</c:v>
                </c:pt>
                <c:pt idx="4">
                  <c:v>0.32</c:v>
                </c:pt>
                <c:pt idx="5">
                  <c:v>0.33</c:v>
                </c:pt>
                <c:pt idx="6">
                  <c:v>0.35</c:v>
                </c:pt>
                <c:pt idx="7">
                  <c:v>0.31</c:v>
                </c:pt>
              </c:numCache>
            </c:numRef>
          </c:val>
          <c:smooth val="0"/>
          <c:extLst>
            <c:ext xmlns:c16="http://schemas.microsoft.com/office/drawing/2014/chart" uri="{C3380CC4-5D6E-409C-BE32-E72D297353CC}">
              <c16:uniqueId val="{00000007-8BFD-41C1-ACA8-3C8CB96DFE29}"/>
            </c:ext>
          </c:extLst>
        </c:ser>
        <c:ser>
          <c:idx val="3"/>
          <c:order val="3"/>
          <c:tx>
            <c:strRef>
              <c:f>Sheet1!$A$5</c:f>
              <c:strCache>
                <c:ptCount val="1"/>
                <c:pt idx="0">
                  <c:v>Shared</c:v>
                </c:pt>
              </c:strCache>
            </c:strRef>
          </c:tx>
          <c:spPr>
            <a:ln>
              <a:solidFill>
                <a:srgbClr val="9C1E8D"/>
              </a:solidFill>
            </a:ln>
          </c:spPr>
          <c:marker>
            <c:symbol val="none"/>
          </c:marker>
          <c:dLbls>
            <c:spPr>
              <a:noFill/>
              <a:ln>
                <a:noFill/>
              </a:ln>
              <a:effectLst/>
            </c:spPr>
            <c:txPr>
              <a:bodyPr wrap="square" lIns="38100" tIns="19050" rIns="38100" bIns="19050" anchor="ctr">
                <a:spAutoFit/>
              </a:bodyPr>
              <a:lstStyle/>
              <a:p>
                <a:pPr>
                  <a:defRPr sz="1100">
                    <a:solidFill>
                      <a:srgbClr val="9C1E8D"/>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July 2012</c:v>
                </c:pt>
                <c:pt idx="1">
                  <c:v>October 2012</c:v>
                </c:pt>
                <c:pt idx="2">
                  <c:v>January 2013</c:v>
                </c:pt>
                <c:pt idx="3">
                  <c:v>March 2013</c:v>
                </c:pt>
                <c:pt idx="4">
                  <c:v>March 2015</c:v>
                </c:pt>
                <c:pt idx="5">
                  <c:v>March 2016</c:v>
                </c:pt>
                <c:pt idx="6">
                  <c:v>March 2017</c:v>
                </c:pt>
                <c:pt idx="7">
                  <c:v>March 2018</c:v>
                </c:pt>
              </c:strCache>
            </c:strRef>
          </c:cat>
          <c:val>
            <c:numRef>
              <c:f>Sheet1!$B$5:$I$5</c:f>
              <c:numCache>
                <c:formatCode>0%</c:formatCode>
                <c:ptCount val="8"/>
                <c:pt idx="0">
                  <c:v>0.01</c:v>
                </c:pt>
                <c:pt idx="1">
                  <c:v>0.01</c:v>
                </c:pt>
                <c:pt idx="2">
                  <c:v>0.02</c:v>
                </c:pt>
                <c:pt idx="3">
                  <c:v>0.01</c:v>
                </c:pt>
                <c:pt idx="4">
                  <c:v>0.02</c:v>
                </c:pt>
                <c:pt idx="5">
                  <c:v>0.01</c:v>
                </c:pt>
                <c:pt idx="6">
                  <c:v>0.02</c:v>
                </c:pt>
                <c:pt idx="7">
                  <c:v>0.01</c:v>
                </c:pt>
              </c:numCache>
            </c:numRef>
          </c:val>
          <c:smooth val="0"/>
          <c:extLst>
            <c:ext xmlns:c16="http://schemas.microsoft.com/office/drawing/2014/chart" uri="{C3380CC4-5D6E-409C-BE32-E72D297353CC}">
              <c16:uniqueId val="{0000000A-8BFD-41C1-ACA8-3C8CB96DFE29}"/>
            </c:ext>
          </c:extLst>
        </c:ser>
        <c:dLbls>
          <c:dLblPos val="r"/>
          <c:showLegendKey val="0"/>
          <c:showVal val="1"/>
          <c:showCatName val="0"/>
          <c:showSerName val="0"/>
          <c:showPercent val="0"/>
          <c:showBubbleSize val="0"/>
        </c:dLbls>
        <c:smooth val="0"/>
        <c:axId val="193779200"/>
        <c:axId val="193780736"/>
      </c:lineChart>
      <c:catAx>
        <c:axId val="193779200"/>
        <c:scaling>
          <c:orientation val="minMax"/>
        </c:scaling>
        <c:delete val="0"/>
        <c:axPos val="b"/>
        <c:numFmt formatCode="General" sourceLinked="0"/>
        <c:majorTickMark val="out"/>
        <c:minorTickMark val="none"/>
        <c:tickLblPos val="nextTo"/>
        <c:txPr>
          <a:bodyPr/>
          <a:lstStyle/>
          <a:p>
            <a:pPr algn="ctr">
              <a:defRPr lang="en-GB" sz="1200" b="0" i="0" u="none" strike="noStrike" kern="1200" baseline="0">
                <a:solidFill>
                  <a:srgbClr val="717171"/>
                </a:solidFill>
                <a:latin typeface="+mn-lt"/>
                <a:ea typeface="+mn-ea"/>
                <a:cs typeface="+mn-cs"/>
              </a:defRPr>
            </a:pPr>
            <a:endParaRPr lang="en-US"/>
          </a:p>
        </c:txPr>
        <c:crossAx val="193780736"/>
        <c:crosses val="autoZero"/>
        <c:auto val="1"/>
        <c:lblAlgn val="ctr"/>
        <c:lblOffset val="100"/>
        <c:noMultiLvlLbl val="0"/>
      </c:catAx>
      <c:valAx>
        <c:axId val="193780736"/>
        <c:scaling>
          <c:orientation val="minMax"/>
          <c:max val="0.5"/>
          <c:min val="0"/>
        </c:scaling>
        <c:delete val="0"/>
        <c:axPos val="l"/>
        <c:numFmt formatCode="0%" sourceLinked="1"/>
        <c:majorTickMark val="out"/>
        <c:minorTickMark val="none"/>
        <c:tickLblPos val="nextTo"/>
        <c:txPr>
          <a:bodyPr/>
          <a:lstStyle/>
          <a:p>
            <a:pPr>
              <a:defRPr lang="en-GB" sz="1200" b="0" i="0" u="none" strike="noStrike" kern="1200" baseline="0">
                <a:solidFill>
                  <a:srgbClr val="717171"/>
                </a:solidFill>
                <a:latin typeface="+mn-lt"/>
                <a:ea typeface="+mn-ea"/>
                <a:cs typeface="+mn-cs"/>
              </a:defRPr>
            </a:pPr>
            <a:endParaRPr lang="en-US"/>
          </a:p>
        </c:txPr>
        <c:crossAx val="193779200"/>
        <c:crosses val="autoZero"/>
        <c:crossBetween val="between"/>
      </c:valAx>
      <c:spPr>
        <a:noFill/>
        <a:ln w="25400">
          <a:noFill/>
        </a:ln>
      </c:spPr>
    </c:plotArea>
    <c:legend>
      <c:legendPos val="t"/>
      <c:layout>
        <c:manualLayout>
          <c:xMode val="edge"/>
          <c:yMode val="edge"/>
          <c:x val="0.15355440304612619"/>
          <c:y val="5.8538294184888824E-2"/>
          <c:w val="0.75542212481441451"/>
          <c:h val="9.6882910397095137E-2"/>
        </c:manualLayout>
      </c:layout>
      <c:overlay val="0"/>
      <c:txPr>
        <a:bodyPr/>
        <a:lstStyle/>
        <a:p>
          <a:pPr>
            <a:defRPr sz="1100" b="0">
              <a:solidFill>
                <a:srgbClr val="71717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March 2017</c:v>
                </c:pt>
              </c:strCache>
            </c:strRef>
          </c:tx>
          <c:spPr>
            <a:solidFill>
              <a:schemeClr val="bg1">
                <a:lumMod val="50000"/>
              </a:schemeClr>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Kodi</c:v>
                </c:pt>
                <c:pt idx="1">
                  <c:v>Sky Sports app/website</c:v>
                </c:pt>
                <c:pt idx="2">
                  <c:v>A messaging app (e.g. Facebook Messenger, WhatsApp)</c:v>
                </c:pt>
                <c:pt idx="3">
                  <c:v>BT Sports app/website</c:v>
                </c:pt>
                <c:pt idx="4">
                  <c:v>iTunes \ App Store \ ibookstore \ Apple Store</c:v>
                </c:pt>
                <c:pt idx="5">
                  <c:v>Email</c:v>
                </c:pt>
                <c:pt idx="6">
                  <c:v>Google (Search Engine)</c:v>
                </c:pt>
                <c:pt idx="7">
                  <c:v>TV Catchup</c:v>
                </c:pt>
                <c:pt idx="8">
                  <c:v>Sky Go</c:v>
                </c:pt>
                <c:pt idx="9">
                  <c:v>Now TV</c:v>
                </c:pt>
                <c:pt idx="10">
                  <c:v>Facebook</c:v>
                </c:pt>
                <c:pt idx="11">
                  <c:v>My 5 (previously Demand 5)</c:v>
                </c:pt>
                <c:pt idx="12">
                  <c:v>ITV Hub / ITV Player</c:v>
                </c:pt>
                <c:pt idx="13">
                  <c:v>Amazon / Amazon Prime</c:v>
                </c:pt>
                <c:pt idx="14">
                  <c:v>All 4 (previously 4OD)</c:v>
                </c:pt>
                <c:pt idx="15">
                  <c:v>YouTube</c:v>
                </c:pt>
                <c:pt idx="16">
                  <c:v>Netflix</c:v>
                </c:pt>
                <c:pt idx="17">
                  <c:v>BBC iPlayer</c:v>
                </c:pt>
              </c:strCache>
            </c:strRef>
          </c:cat>
          <c:val>
            <c:numRef>
              <c:f>Sheet1!$B$2:$B$19</c:f>
              <c:numCache>
                <c:formatCode>General</c:formatCode>
                <c:ptCount val="18"/>
                <c:pt idx="0" formatCode="0%">
                  <c:v>7.0000000000000007E-2</c:v>
                </c:pt>
                <c:pt idx="4" formatCode="0%">
                  <c:v>0.04</c:v>
                </c:pt>
                <c:pt idx="5" formatCode="0%">
                  <c:v>0.05</c:v>
                </c:pt>
                <c:pt idx="6" formatCode="0%">
                  <c:v>0.08</c:v>
                </c:pt>
                <c:pt idx="7" formatCode="0%">
                  <c:v>0.08</c:v>
                </c:pt>
                <c:pt idx="8" formatCode="0%">
                  <c:v>0.13</c:v>
                </c:pt>
                <c:pt idx="9" formatCode="0%">
                  <c:v>0.09</c:v>
                </c:pt>
                <c:pt idx="10" formatCode="0%">
                  <c:v>0.1</c:v>
                </c:pt>
                <c:pt idx="11" formatCode="0%">
                  <c:v>0.13</c:v>
                </c:pt>
                <c:pt idx="12" formatCode="0%">
                  <c:v>0.34</c:v>
                </c:pt>
                <c:pt idx="13" formatCode="0%">
                  <c:v>0.22</c:v>
                </c:pt>
                <c:pt idx="14" formatCode="0%">
                  <c:v>0.27</c:v>
                </c:pt>
                <c:pt idx="15" formatCode="0%">
                  <c:v>0.36</c:v>
                </c:pt>
                <c:pt idx="16" formatCode="0%">
                  <c:v>0.38</c:v>
                </c:pt>
                <c:pt idx="17" formatCode="0%">
                  <c:v>0.56999999999999995</c:v>
                </c:pt>
              </c:numCache>
            </c:numRef>
          </c:val>
          <c:extLst>
            <c:ext xmlns:c16="http://schemas.microsoft.com/office/drawing/2014/chart" uri="{C3380CC4-5D6E-409C-BE32-E72D297353CC}">
              <c16:uniqueId val="{00000000-0046-4FC4-B67F-3A272EF2F78B}"/>
            </c:ext>
          </c:extLst>
        </c:ser>
        <c:ser>
          <c:idx val="1"/>
          <c:order val="1"/>
          <c:tx>
            <c:strRef>
              <c:f>Sheet1!$C$1</c:f>
              <c:strCache>
                <c:ptCount val="1"/>
                <c:pt idx="0">
                  <c:v>March 2018</c:v>
                </c:pt>
              </c:strCache>
            </c:strRef>
          </c:tx>
          <c:spPr>
            <a:solidFill>
              <a:schemeClr val="accent1"/>
            </a:solidFill>
          </c:spPr>
          <c:invertIfNegative val="0"/>
          <c:dLbls>
            <c:spPr>
              <a:noFill/>
              <a:ln>
                <a:noFill/>
              </a:ln>
              <a:effectLst/>
            </c:spPr>
            <c:txPr>
              <a:bodyPr/>
              <a:lstStyle/>
              <a:p>
                <a:pPr algn="ctr">
                  <a:defRPr lang="en-GB" sz="9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Kodi</c:v>
                </c:pt>
                <c:pt idx="1">
                  <c:v>Sky Sports app/website</c:v>
                </c:pt>
                <c:pt idx="2">
                  <c:v>A messaging app (e.g. Facebook Messenger, WhatsApp)</c:v>
                </c:pt>
                <c:pt idx="3">
                  <c:v>BT Sports app/website</c:v>
                </c:pt>
                <c:pt idx="4">
                  <c:v>iTunes \ App Store \ ibookstore \ Apple Store</c:v>
                </c:pt>
                <c:pt idx="5">
                  <c:v>Email</c:v>
                </c:pt>
                <c:pt idx="6">
                  <c:v>Google (Search Engine)</c:v>
                </c:pt>
                <c:pt idx="7">
                  <c:v>TV Catchup</c:v>
                </c:pt>
                <c:pt idx="8">
                  <c:v>Sky Go</c:v>
                </c:pt>
                <c:pt idx="9">
                  <c:v>Now TV</c:v>
                </c:pt>
                <c:pt idx="10">
                  <c:v>Facebook</c:v>
                </c:pt>
                <c:pt idx="11">
                  <c:v>My 5 (previously Demand 5)</c:v>
                </c:pt>
                <c:pt idx="12">
                  <c:v>ITV Hub / ITV Player</c:v>
                </c:pt>
                <c:pt idx="13">
                  <c:v>Amazon / Amazon Prime</c:v>
                </c:pt>
                <c:pt idx="14">
                  <c:v>All 4 (previously 4OD)</c:v>
                </c:pt>
                <c:pt idx="15">
                  <c:v>YouTube</c:v>
                </c:pt>
                <c:pt idx="16">
                  <c:v>Netflix</c:v>
                </c:pt>
                <c:pt idx="17">
                  <c:v>BBC iPlayer</c:v>
                </c:pt>
              </c:strCache>
            </c:strRef>
          </c:cat>
          <c:val>
            <c:numRef>
              <c:f>Sheet1!$C$2:$C$19</c:f>
              <c:numCache>
                <c:formatCode>0%</c:formatCode>
                <c:ptCount val="18"/>
                <c:pt idx="0">
                  <c:v>0.05</c:v>
                </c:pt>
                <c:pt idx="1">
                  <c:v>0.06</c:v>
                </c:pt>
                <c:pt idx="2">
                  <c:v>0.06</c:v>
                </c:pt>
                <c:pt idx="3">
                  <c:v>7.0000000000000007E-2</c:v>
                </c:pt>
                <c:pt idx="4">
                  <c:v>7.0000000000000007E-2</c:v>
                </c:pt>
                <c:pt idx="5">
                  <c:v>0.08</c:v>
                </c:pt>
                <c:pt idx="6">
                  <c:v>0.1</c:v>
                </c:pt>
                <c:pt idx="7">
                  <c:v>0.1</c:v>
                </c:pt>
                <c:pt idx="8">
                  <c:v>0.12</c:v>
                </c:pt>
                <c:pt idx="9">
                  <c:v>0.12</c:v>
                </c:pt>
                <c:pt idx="10">
                  <c:v>0.12</c:v>
                </c:pt>
                <c:pt idx="11">
                  <c:v>0.12</c:v>
                </c:pt>
                <c:pt idx="12">
                  <c:v>0.23</c:v>
                </c:pt>
                <c:pt idx="13">
                  <c:v>0.26</c:v>
                </c:pt>
                <c:pt idx="14">
                  <c:v>0.28999999999999998</c:v>
                </c:pt>
                <c:pt idx="15">
                  <c:v>0.39</c:v>
                </c:pt>
                <c:pt idx="16">
                  <c:v>0.44</c:v>
                </c:pt>
                <c:pt idx="17">
                  <c:v>0.55000000000000004</c:v>
                </c:pt>
              </c:numCache>
            </c:numRef>
          </c:val>
          <c:extLst>
            <c:ext xmlns:c16="http://schemas.microsoft.com/office/drawing/2014/chart" uri="{C3380CC4-5D6E-409C-BE32-E72D297353CC}">
              <c16:uniqueId val="{00000001-0046-4FC4-B67F-3A272EF2F78B}"/>
            </c:ext>
          </c:extLst>
        </c:ser>
        <c:dLbls>
          <c:showLegendKey val="0"/>
          <c:showVal val="0"/>
          <c:showCatName val="0"/>
          <c:showSerName val="0"/>
          <c:showPercent val="0"/>
          <c:showBubbleSize val="0"/>
        </c:dLbls>
        <c:gapWidth val="150"/>
        <c:axId val="194305408"/>
        <c:axId val="194307200"/>
      </c:barChart>
      <c:catAx>
        <c:axId val="194305408"/>
        <c:scaling>
          <c:orientation val="minMax"/>
        </c:scaling>
        <c:delete val="0"/>
        <c:axPos val="l"/>
        <c:numFmt formatCode="General" sourceLinked="1"/>
        <c:majorTickMark val="out"/>
        <c:minorTickMark val="none"/>
        <c:tickLblPos val="nextTo"/>
        <c:txPr>
          <a:bodyPr/>
          <a:lstStyle/>
          <a:p>
            <a:pPr algn="ctr">
              <a:defRPr lang="en-GB" sz="1050" b="0" i="0" u="none" strike="noStrike" kern="1200" baseline="0">
                <a:solidFill>
                  <a:srgbClr val="717171"/>
                </a:solidFill>
                <a:latin typeface="+mn-lt"/>
                <a:ea typeface="+mn-ea"/>
                <a:cs typeface="+mn-cs"/>
              </a:defRPr>
            </a:pPr>
            <a:endParaRPr lang="en-US"/>
          </a:p>
        </c:txPr>
        <c:crossAx val="194307200"/>
        <c:crosses val="autoZero"/>
        <c:auto val="1"/>
        <c:lblAlgn val="ctr"/>
        <c:lblOffset val="100"/>
        <c:noMultiLvlLbl val="0"/>
      </c:catAx>
      <c:valAx>
        <c:axId val="194307200"/>
        <c:scaling>
          <c:orientation val="minMax"/>
        </c:scaling>
        <c:delete val="1"/>
        <c:axPos val="b"/>
        <c:numFmt formatCode="0%" sourceLinked="1"/>
        <c:majorTickMark val="out"/>
        <c:minorTickMark val="none"/>
        <c:tickLblPos val="nextTo"/>
        <c:crossAx val="194305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30562247608278"/>
          <c:y val="2.7191642491992383E-2"/>
          <c:w val="0.66491839346173387"/>
          <c:h val="0.94561671501601519"/>
        </c:manualLayout>
      </c:layout>
      <c:barChart>
        <c:barDir val="bar"/>
        <c:grouping val="clustered"/>
        <c:varyColors val="0"/>
        <c:ser>
          <c:idx val="0"/>
          <c:order val="0"/>
          <c:tx>
            <c:strRef>
              <c:f>Sheet1!$B$1</c:f>
              <c:strCache>
                <c:ptCount val="1"/>
                <c:pt idx="0">
                  <c:v>March 2017</c:v>
                </c:pt>
              </c:strCache>
            </c:strRef>
          </c:tx>
          <c:spPr>
            <a:solidFill>
              <a:schemeClr val="bg1">
                <a:lumMod val="50000"/>
              </a:schemeClr>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Other website or service</c:v>
                </c:pt>
                <c:pt idx="1">
                  <c:v>Crackle</c:v>
                </c:pt>
                <c:pt idx="2">
                  <c:v>MUBI</c:v>
                </c:pt>
                <c:pt idx="3">
                  <c:v>PictureBox</c:v>
                </c:pt>
                <c:pt idx="4">
                  <c:v>Pirate Bay</c:v>
                </c:pt>
                <c:pt idx="5">
                  <c:v>PrimeWire.ag</c:v>
                </c:pt>
                <c:pt idx="6">
                  <c:v>Rakuten TV</c:v>
                </c:pt>
                <c:pt idx="7">
                  <c:v>Software or service used to convert an online stream to a file</c:v>
                </c:pt>
                <c:pt idx="8">
                  <c:v>TalkTalk TV Store (previously BlinkBox)</c:v>
                </c:pt>
                <c:pt idx="9">
                  <c:v>VidNow</c:v>
                </c:pt>
                <c:pt idx="10">
                  <c:v>BitTorrent software</c:v>
                </c:pt>
                <c:pt idx="11">
                  <c:v>WatchFree</c:v>
                </c:pt>
                <c:pt idx="12">
                  <c:v>Free sports streaming website such as Wiziwig, First Row Sports etc.</c:v>
                </c:pt>
                <c:pt idx="13">
                  <c:v>DisneyLife</c:v>
                </c:pt>
                <c:pt idx="14">
                  <c:v>uTorrent</c:v>
                </c:pt>
                <c:pt idx="15">
                  <c:v>WatchSeries</c:v>
                </c:pt>
                <c:pt idx="16">
                  <c:v>Sky Sports Mobile TV*</c:v>
                </c:pt>
                <c:pt idx="17">
                  <c:v>BT TV On Demand*</c:v>
                </c:pt>
                <c:pt idx="18">
                  <c:v>Putlocker </c:v>
                </c:pt>
              </c:strCache>
            </c:strRef>
          </c:cat>
          <c:val>
            <c:numRef>
              <c:f>Sheet1!$B$2:$B$20</c:f>
              <c:numCache>
                <c:formatCode>0%</c:formatCode>
                <c:ptCount val="19"/>
                <c:pt idx="0">
                  <c:v>0.05</c:v>
                </c:pt>
                <c:pt idx="1">
                  <c:v>0.01</c:v>
                </c:pt>
                <c:pt idx="2">
                  <c:v>0.02</c:v>
                </c:pt>
                <c:pt idx="3">
                  <c:v>0.02</c:v>
                </c:pt>
                <c:pt idx="4">
                  <c:v>0.03</c:v>
                </c:pt>
                <c:pt idx="5">
                  <c:v>0.01</c:v>
                </c:pt>
                <c:pt idx="7">
                  <c:v>0</c:v>
                </c:pt>
                <c:pt idx="8">
                  <c:v>0.01</c:v>
                </c:pt>
                <c:pt idx="9">
                  <c:v>0.01</c:v>
                </c:pt>
                <c:pt idx="10">
                  <c:v>0.02</c:v>
                </c:pt>
                <c:pt idx="11">
                  <c:v>0.03</c:v>
                </c:pt>
                <c:pt idx="13">
                  <c:v>0.01</c:v>
                </c:pt>
                <c:pt idx="14">
                  <c:v>0.04</c:v>
                </c:pt>
                <c:pt idx="15">
                  <c:v>0.04</c:v>
                </c:pt>
                <c:pt idx="18">
                  <c:v>7.0000000000000007E-2</c:v>
                </c:pt>
              </c:numCache>
            </c:numRef>
          </c:val>
          <c:extLst>
            <c:ext xmlns:c16="http://schemas.microsoft.com/office/drawing/2014/chart" uri="{C3380CC4-5D6E-409C-BE32-E72D297353CC}">
              <c16:uniqueId val="{00000000-350A-488C-9138-0B8513D93906}"/>
            </c:ext>
          </c:extLst>
        </c:ser>
        <c:ser>
          <c:idx val="1"/>
          <c:order val="1"/>
          <c:tx>
            <c:strRef>
              <c:f>Sheet1!$C$1</c:f>
              <c:strCache>
                <c:ptCount val="1"/>
                <c:pt idx="0">
                  <c:v>March 2018</c:v>
                </c:pt>
              </c:strCache>
            </c:strRef>
          </c:tx>
          <c:spPr>
            <a:solidFill>
              <a:schemeClr val="accent1"/>
            </a:solidFill>
          </c:spPr>
          <c:invertIfNegative val="0"/>
          <c:dLbls>
            <c:spPr>
              <a:noFill/>
              <a:ln>
                <a:noFill/>
              </a:ln>
              <a:effectLst/>
            </c:spPr>
            <c:txPr>
              <a:bodyPr/>
              <a:lstStyle/>
              <a:p>
                <a:pPr algn="ctr">
                  <a:defRPr lang="en-GB" sz="9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Other website or service</c:v>
                </c:pt>
                <c:pt idx="1">
                  <c:v>Crackle</c:v>
                </c:pt>
                <c:pt idx="2">
                  <c:v>MUBI</c:v>
                </c:pt>
                <c:pt idx="3">
                  <c:v>PictureBox</c:v>
                </c:pt>
                <c:pt idx="4">
                  <c:v>Pirate Bay</c:v>
                </c:pt>
                <c:pt idx="5">
                  <c:v>PrimeWire.ag</c:v>
                </c:pt>
                <c:pt idx="6">
                  <c:v>Rakuten TV</c:v>
                </c:pt>
                <c:pt idx="7">
                  <c:v>Software or service used to convert an online stream to a file</c:v>
                </c:pt>
                <c:pt idx="8">
                  <c:v>TalkTalk TV Store (previously BlinkBox)</c:v>
                </c:pt>
                <c:pt idx="9">
                  <c:v>VidNow</c:v>
                </c:pt>
                <c:pt idx="10">
                  <c:v>BitTorrent software</c:v>
                </c:pt>
                <c:pt idx="11">
                  <c:v>WatchFree</c:v>
                </c:pt>
                <c:pt idx="12">
                  <c:v>Free sports streaming website such as Wiziwig, First Row Sports etc.</c:v>
                </c:pt>
                <c:pt idx="13">
                  <c:v>DisneyLife</c:v>
                </c:pt>
                <c:pt idx="14">
                  <c:v>uTorrent</c:v>
                </c:pt>
                <c:pt idx="15">
                  <c:v>WatchSeries</c:v>
                </c:pt>
                <c:pt idx="16">
                  <c:v>Sky Sports Mobile TV*</c:v>
                </c:pt>
                <c:pt idx="17">
                  <c:v>BT TV On Demand*</c:v>
                </c:pt>
                <c:pt idx="18">
                  <c:v>Putlocker </c:v>
                </c:pt>
              </c:strCache>
            </c:strRef>
          </c:cat>
          <c:val>
            <c:numRef>
              <c:f>Sheet1!$C$2:$C$20</c:f>
              <c:numCache>
                <c:formatCode>General</c:formatCode>
                <c:ptCount val="19"/>
                <c:pt idx="0" formatCode="0%">
                  <c:v>0.04</c:v>
                </c:pt>
                <c:pt idx="2" formatCode="0%">
                  <c:v>0.01</c:v>
                </c:pt>
                <c:pt idx="3" formatCode="0%">
                  <c:v>0.01</c:v>
                </c:pt>
                <c:pt idx="4" formatCode="0%">
                  <c:v>0.01</c:v>
                </c:pt>
                <c:pt idx="5" formatCode="0%">
                  <c:v>0.01</c:v>
                </c:pt>
                <c:pt idx="6" formatCode="0%">
                  <c:v>0.01</c:v>
                </c:pt>
                <c:pt idx="7" formatCode="0%">
                  <c:v>0.01</c:v>
                </c:pt>
                <c:pt idx="8" formatCode="0%">
                  <c:v>0.01</c:v>
                </c:pt>
                <c:pt idx="9" formatCode="0%">
                  <c:v>0.01</c:v>
                </c:pt>
                <c:pt idx="10" formatCode="0%">
                  <c:v>0.02</c:v>
                </c:pt>
                <c:pt idx="11" formatCode="0%">
                  <c:v>0.02</c:v>
                </c:pt>
                <c:pt idx="12" formatCode="0%">
                  <c:v>0.02</c:v>
                </c:pt>
                <c:pt idx="13" formatCode="0%">
                  <c:v>0.02</c:v>
                </c:pt>
                <c:pt idx="14" formatCode="0%">
                  <c:v>0.03</c:v>
                </c:pt>
                <c:pt idx="15" formatCode="0%">
                  <c:v>0.04</c:v>
                </c:pt>
                <c:pt idx="16" formatCode="0%">
                  <c:v>0.04</c:v>
                </c:pt>
                <c:pt idx="17" formatCode="0%">
                  <c:v>0.04</c:v>
                </c:pt>
                <c:pt idx="18" formatCode="0%">
                  <c:v>0.05</c:v>
                </c:pt>
              </c:numCache>
            </c:numRef>
          </c:val>
          <c:extLst>
            <c:ext xmlns:c16="http://schemas.microsoft.com/office/drawing/2014/chart" uri="{C3380CC4-5D6E-409C-BE32-E72D297353CC}">
              <c16:uniqueId val="{00000001-350A-488C-9138-0B8513D93906}"/>
            </c:ext>
          </c:extLst>
        </c:ser>
        <c:dLbls>
          <c:showLegendKey val="0"/>
          <c:showVal val="0"/>
          <c:showCatName val="0"/>
          <c:showSerName val="0"/>
          <c:showPercent val="0"/>
          <c:showBubbleSize val="0"/>
        </c:dLbls>
        <c:gapWidth val="150"/>
        <c:axId val="194357888"/>
        <c:axId val="194367872"/>
      </c:barChart>
      <c:catAx>
        <c:axId val="194357888"/>
        <c:scaling>
          <c:orientation val="minMax"/>
        </c:scaling>
        <c:delete val="0"/>
        <c:axPos val="l"/>
        <c:numFmt formatCode="General" sourceLinked="1"/>
        <c:majorTickMark val="out"/>
        <c:minorTickMark val="none"/>
        <c:tickLblPos val="nextTo"/>
        <c:txPr>
          <a:bodyPr/>
          <a:lstStyle/>
          <a:p>
            <a:pPr algn="ctr">
              <a:defRPr lang="en-GB" sz="1050" b="0" i="0" u="none" strike="noStrike" kern="1200" baseline="0">
                <a:solidFill>
                  <a:srgbClr val="717171"/>
                </a:solidFill>
                <a:latin typeface="+mn-lt"/>
                <a:ea typeface="+mn-ea"/>
                <a:cs typeface="+mn-cs"/>
              </a:defRPr>
            </a:pPr>
            <a:endParaRPr lang="en-US"/>
          </a:p>
        </c:txPr>
        <c:crossAx val="194367872"/>
        <c:crosses val="autoZero"/>
        <c:auto val="1"/>
        <c:lblAlgn val="ctr"/>
        <c:lblOffset val="100"/>
        <c:noMultiLvlLbl val="0"/>
      </c:catAx>
      <c:valAx>
        <c:axId val="194367872"/>
        <c:scaling>
          <c:orientation val="minMax"/>
          <c:max val="0.60000000000000009"/>
        </c:scaling>
        <c:delete val="1"/>
        <c:axPos val="b"/>
        <c:numFmt formatCode="0%" sourceLinked="1"/>
        <c:majorTickMark val="out"/>
        <c:minorTickMark val="none"/>
        <c:tickLblPos val="nextTo"/>
        <c:crossAx val="194357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How</a:t>
            </a:r>
            <a:r>
              <a:rPr lang="en-GB" sz="1200" baseline="0" dirty="0"/>
              <a:t> many of these do you think were done legally?</a:t>
            </a:r>
            <a:endParaRPr lang="en-GB" sz="1200" dirty="0"/>
          </a:p>
        </c:rich>
      </c:tx>
      <c:overlay val="0"/>
    </c:title>
    <c:autoTitleDeleted val="0"/>
    <c:plotArea>
      <c:layout>
        <c:manualLayout>
          <c:layoutTarget val="inner"/>
          <c:xMode val="edge"/>
          <c:yMode val="edge"/>
          <c:x val="4.9934547785999969E-2"/>
          <c:y val="0.13971911092747233"/>
          <c:w val="0.93761152372611556"/>
          <c:h val="0.73391406487822319"/>
        </c:manualLayout>
      </c:layout>
      <c:barChart>
        <c:barDir val="col"/>
        <c:grouping val="clustered"/>
        <c:varyColors val="0"/>
        <c:ser>
          <c:idx val="0"/>
          <c:order val="0"/>
          <c:tx>
            <c:strRef>
              <c:f>Sheet1!$B$1</c:f>
              <c:strCache>
                <c:ptCount val="1"/>
                <c:pt idx="0">
                  <c:v>March 2015</c:v>
                </c:pt>
              </c:strCache>
            </c:strRef>
          </c:tx>
          <c:spPr>
            <a:solidFill>
              <a:schemeClr val="bg1">
                <a:lumMod val="65000"/>
              </a:schemeClr>
            </a:solidFill>
          </c:spPr>
          <c:invertIfNegative val="0"/>
          <c:dLbls>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 (i.e. all illegal)</c:v>
                </c:pt>
                <c:pt idx="1">
                  <c:v>1-24% illegal</c:v>
                </c:pt>
                <c:pt idx="2">
                  <c:v>25-49% illegal</c:v>
                </c:pt>
                <c:pt idx="3">
                  <c:v>50-74% illegal</c:v>
                </c:pt>
                <c:pt idx="4">
                  <c:v>75-99% illegal</c:v>
                </c:pt>
                <c:pt idx="5">
                  <c:v>100% (i.e. all legal)</c:v>
                </c:pt>
              </c:strCache>
            </c:strRef>
          </c:cat>
          <c:val>
            <c:numRef>
              <c:f>Sheet1!$B$2:$B$7</c:f>
            </c:numRef>
          </c:val>
          <c:extLst>
            <c:ext xmlns:c16="http://schemas.microsoft.com/office/drawing/2014/chart" uri="{C3380CC4-5D6E-409C-BE32-E72D297353CC}">
              <c16:uniqueId val="{00000000-FF13-405D-B9D6-7EF9D6DCF70E}"/>
            </c:ext>
          </c:extLst>
        </c:ser>
        <c:ser>
          <c:idx val="1"/>
          <c:order val="1"/>
          <c:tx>
            <c:strRef>
              <c:f>Sheet1!$C$1</c:f>
              <c:strCache>
                <c:ptCount val="1"/>
                <c:pt idx="0">
                  <c:v>March 2016</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 (i.e. all illegal)</c:v>
                </c:pt>
                <c:pt idx="1">
                  <c:v>1-24% illegal</c:v>
                </c:pt>
                <c:pt idx="2">
                  <c:v>25-49% illegal</c:v>
                </c:pt>
                <c:pt idx="3">
                  <c:v>50-74% illegal</c:v>
                </c:pt>
                <c:pt idx="4">
                  <c:v>75-99% illegal</c:v>
                </c:pt>
                <c:pt idx="5">
                  <c:v>100% (i.e. all legal)</c:v>
                </c:pt>
              </c:strCache>
            </c:strRef>
          </c:cat>
          <c:val>
            <c:numRef>
              <c:f>Sheet1!$C$2:$C$7</c:f>
            </c:numRef>
          </c:val>
          <c:extLst>
            <c:ext xmlns:c16="http://schemas.microsoft.com/office/drawing/2014/chart" uri="{C3380CC4-5D6E-409C-BE32-E72D297353CC}">
              <c16:uniqueId val="{00000001-FF13-405D-B9D6-7EF9D6DCF70E}"/>
            </c:ext>
          </c:extLst>
        </c:ser>
        <c:ser>
          <c:idx val="2"/>
          <c:order val="2"/>
          <c:tx>
            <c:strRef>
              <c:f>Sheet1!$D$1</c:f>
              <c:strCache>
                <c:ptCount val="1"/>
                <c:pt idx="0">
                  <c:v>March 2017</c:v>
                </c:pt>
              </c:strCache>
            </c:strRef>
          </c:tx>
          <c:spPr>
            <a:solidFill>
              <a:schemeClr val="accent1"/>
            </a:solidFill>
          </c:spPr>
          <c:invertIfNegative val="0"/>
          <c:dLbls>
            <c:spPr>
              <a:noFill/>
              <a:ln>
                <a:noFill/>
              </a:ln>
              <a:effectLst/>
            </c:spPr>
            <c:txPr>
              <a:bodyPr/>
              <a:lstStyle/>
              <a:p>
                <a:pPr algn="ctr">
                  <a:defRPr lang="en-GB" sz="11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 (i.e. all illegal)</c:v>
                </c:pt>
                <c:pt idx="1">
                  <c:v>1-24% illegal</c:v>
                </c:pt>
                <c:pt idx="2">
                  <c:v>25-49% illegal</c:v>
                </c:pt>
                <c:pt idx="3">
                  <c:v>50-74% illegal</c:v>
                </c:pt>
                <c:pt idx="4">
                  <c:v>75-99% illegal</c:v>
                </c:pt>
                <c:pt idx="5">
                  <c:v>100% (i.e. all legal)</c:v>
                </c:pt>
              </c:strCache>
            </c:strRef>
          </c:cat>
          <c:val>
            <c:numRef>
              <c:f>Sheet1!$D$2:$D$7</c:f>
            </c:numRef>
          </c:val>
          <c:extLst>
            <c:ext xmlns:c16="http://schemas.microsoft.com/office/drawing/2014/chart" uri="{C3380CC4-5D6E-409C-BE32-E72D297353CC}">
              <c16:uniqueId val="{00000002-FF13-405D-B9D6-7EF9D6DCF70E}"/>
            </c:ext>
          </c:extLst>
        </c:ser>
        <c:ser>
          <c:idx val="3"/>
          <c:order val="3"/>
          <c:tx>
            <c:strRef>
              <c:f>Sheet1!$E$1</c:f>
              <c:strCache>
                <c:ptCount val="1"/>
                <c:pt idx="0">
                  <c:v>March 2018</c:v>
                </c:pt>
              </c:strCache>
            </c:strRef>
          </c:tx>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None (i.e. all illegal)</c:v>
                </c:pt>
                <c:pt idx="1">
                  <c:v>1-24% illegal</c:v>
                </c:pt>
                <c:pt idx="2">
                  <c:v>25-49% illegal</c:v>
                </c:pt>
                <c:pt idx="3">
                  <c:v>50-74% illegal</c:v>
                </c:pt>
                <c:pt idx="4">
                  <c:v>75-99% illegal</c:v>
                </c:pt>
                <c:pt idx="5">
                  <c:v>100% (i.e. all legal)</c:v>
                </c:pt>
              </c:strCache>
            </c:strRef>
          </c:cat>
          <c:val>
            <c:numRef>
              <c:f>Sheet1!$E$2:$E$7</c:f>
              <c:numCache>
                <c:formatCode>0%</c:formatCode>
                <c:ptCount val="6"/>
                <c:pt idx="0">
                  <c:v>0.11</c:v>
                </c:pt>
                <c:pt idx="1">
                  <c:v>0.01</c:v>
                </c:pt>
                <c:pt idx="2">
                  <c:v>0.01</c:v>
                </c:pt>
                <c:pt idx="3">
                  <c:v>0.06</c:v>
                </c:pt>
                <c:pt idx="4">
                  <c:v>0.02</c:v>
                </c:pt>
                <c:pt idx="5">
                  <c:v>0.79</c:v>
                </c:pt>
              </c:numCache>
            </c:numRef>
          </c:val>
          <c:extLst>
            <c:ext xmlns:c16="http://schemas.microsoft.com/office/drawing/2014/chart" uri="{C3380CC4-5D6E-409C-BE32-E72D297353CC}">
              <c16:uniqueId val="{00000000-BCAC-4326-B20D-02E4EDF2E8EC}"/>
            </c:ext>
          </c:extLst>
        </c:ser>
        <c:dLbls>
          <c:dLblPos val="outEnd"/>
          <c:showLegendKey val="0"/>
          <c:showVal val="1"/>
          <c:showCatName val="0"/>
          <c:showSerName val="0"/>
          <c:showPercent val="0"/>
          <c:showBubbleSize val="0"/>
        </c:dLbls>
        <c:gapWidth val="150"/>
        <c:axId val="195000960"/>
        <c:axId val="195031424"/>
      </c:barChart>
      <c:catAx>
        <c:axId val="195000960"/>
        <c:scaling>
          <c:orientation val="minMax"/>
        </c:scaling>
        <c:delete val="0"/>
        <c:axPos val="b"/>
        <c:numFmt formatCode="General" sourceLinked="0"/>
        <c:majorTickMark val="out"/>
        <c:minorTickMark val="none"/>
        <c:tickLblPos val="nextTo"/>
        <c:txPr>
          <a:bodyPr/>
          <a:lstStyle/>
          <a:p>
            <a:pPr>
              <a:defRPr sz="1100"/>
            </a:pPr>
            <a:endParaRPr lang="en-US"/>
          </a:p>
        </c:txPr>
        <c:crossAx val="195031424"/>
        <c:crosses val="autoZero"/>
        <c:auto val="1"/>
        <c:lblAlgn val="ctr"/>
        <c:lblOffset val="100"/>
        <c:noMultiLvlLbl val="0"/>
      </c:catAx>
      <c:valAx>
        <c:axId val="195031424"/>
        <c:scaling>
          <c:orientation val="minMax"/>
          <c:max val="1"/>
        </c:scaling>
        <c:delete val="0"/>
        <c:axPos val="l"/>
        <c:numFmt formatCode="0%" sourceLinked="1"/>
        <c:majorTickMark val="out"/>
        <c:minorTickMark val="none"/>
        <c:tickLblPos val="nextTo"/>
        <c:txPr>
          <a:bodyPr/>
          <a:lstStyle/>
          <a:p>
            <a:pPr>
              <a:defRPr sz="1100">
                <a:solidFill>
                  <a:schemeClr val="tx1"/>
                </a:solidFill>
              </a:defRPr>
            </a:pPr>
            <a:endParaRPr lang="en-US"/>
          </a:p>
        </c:txPr>
        <c:crossAx val="1950009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3013528799830325E-2"/>
          <c:y val="0.12306925378920151"/>
          <c:w val="0.82508685903586465"/>
          <c:h val="0.75982644785869391"/>
        </c:manualLayout>
      </c:layout>
      <c:lineChart>
        <c:grouping val="standard"/>
        <c:varyColors val="0"/>
        <c:ser>
          <c:idx val="0"/>
          <c:order val="0"/>
          <c:tx>
            <c:strRef>
              <c:f>Sheet1!$A$2</c:f>
              <c:strCache>
                <c:ptCount val="1"/>
                <c:pt idx="0">
                  <c:v>All content consumers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March 2015</c:v>
                </c:pt>
                <c:pt idx="1">
                  <c:v>March 2016</c:v>
                </c:pt>
                <c:pt idx="2">
                  <c:v>March 2017</c:v>
                </c:pt>
                <c:pt idx="3">
                  <c:v>March 2018</c:v>
                </c:pt>
              </c:strCache>
            </c:strRef>
          </c:cat>
          <c:val>
            <c:numRef>
              <c:f>Sheet1!$B$2:$E$2</c:f>
              <c:numCache>
                <c:formatCode>0%</c:formatCode>
                <c:ptCount val="4"/>
                <c:pt idx="0">
                  <c:v>0.27</c:v>
                </c:pt>
                <c:pt idx="1">
                  <c:v>0.25</c:v>
                </c:pt>
                <c:pt idx="2">
                  <c:v>0.25</c:v>
                </c:pt>
                <c:pt idx="3">
                  <c:v>0.25</c:v>
                </c:pt>
              </c:numCache>
            </c:numRef>
          </c:val>
          <c:smooth val="0"/>
          <c:extLst>
            <c:ext xmlns:c16="http://schemas.microsoft.com/office/drawing/2014/chart" uri="{C3380CC4-5D6E-409C-BE32-E72D297353CC}">
              <c16:uniqueId val="{00000001-DCEC-4B45-A966-BED6B890222A}"/>
            </c:ext>
          </c:extLst>
        </c:ser>
        <c:ser>
          <c:idx val="1"/>
          <c:order val="1"/>
          <c:tx>
            <c:strRef>
              <c:f>Sheet1!$A$3</c:f>
              <c:strCache>
                <c:ptCount val="1"/>
                <c:pt idx="0">
                  <c:v>Male</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Sheet1!$B$3:$E$3</c:f>
            </c:numRef>
          </c:val>
          <c:smooth val="0"/>
          <c:extLst>
            <c:ext xmlns:c16="http://schemas.microsoft.com/office/drawing/2014/chart" uri="{C3380CC4-5D6E-409C-BE32-E72D297353CC}">
              <c16:uniqueId val="{00000009-DCEC-4B45-A966-BED6B890222A}"/>
            </c:ext>
          </c:extLst>
        </c:ser>
        <c:ser>
          <c:idx val="2"/>
          <c:order val="2"/>
          <c:tx>
            <c:strRef>
              <c:f>Sheet1!$A$4</c:f>
              <c:strCache>
                <c:ptCount val="1"/>
                <c:pt idx="0">
                  <c:v>Female</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Sheet1!$B$4:$E$4</c:f>
            </c:numRef>
          </c:val>
          <c:smooth val="0"/>
          <c:extLst>
            <c:ext xmlns:c16="http://schemas.microsoft.com/office/drawing/2014/chart" uri="{C3380CC4-5D6E-409C-BE32-E72D297353CC}">
              <c16:uniqueId val="{0000000A-DCEC-4B45-A966-BED6B890222A}"/>
            </c:ext>
          </c:extLst>
        </c:ser>
        <c:ser>
          <c:idx val="3"/>
          <c:order val="3"/>
          <c:tx>
            <c:strRef>
              <c:f>Sheet1!$A$5</c:f>
              <c:strCache>
                <c:ptCount val="1"/>
                <c:pt idx="0">
                  <c:v> 12-15</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Sheet1!$B$5:$E$5</c:f>
            </c:numRef>
          </c:val>
          <c:smooth val="0"/>
          <c:extLst>
            <c:ext xmlns:c16="http://schemas.microsoft.com/office/drawing/2014/chart" uri="{C3380CC4-5D6E-409C-BE32-E72D297353CC}">
              <c16:uniqueId val="{00000012-DCEC-4B45-A966-BED6B890222A}"/>
            </c:ext>
          </c:extLst>
        </c:ser>
        <c:ser>
          <c:idx val="4"/>
          <c:order val="4"/>
          <c:tx>
            <c:strRef>
              <c:f>Sheet1!$A$6</c:f>
              <c:strCache>
                <c:ptCount val="1"/>
                <c:pt idx="0">
                  <c:v>16-24</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Sheet1!$B$6:$E$6</c:f>
            </c:numRef>
          </c:val>
          <c:smooth val="0"/>
          <c:extLst>
            <c:ext xmlns:c16="http://schemas.microsoft.com/office/drawing/2014/chart" uri="{C3380CC4-5D6E-409C-BE32-E72D297353CC}">
              <c16:uniqueId val="{00000000-3EE5-4369-B544-ED72F47AA55F}"/>
            </c:ext>
          </c:extLst>
        </c:ser>
        <c:ser>
          <c:idx val="5"/>
          <c:order val="5"/>
          <c:tx>
            <c:strRef>
              <c:f>Sheet1!$A$7</c:f>
              <c:strCache>
                <c:ptCount val="1"/>
                <c:pt idx="0">
                  <c:v>25-34</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Sheet1!$B$7:$E$7</c:f>
            </c:numRef>
          </c:val>
          <c:smooth val="0"/>
          <c:extLst>
            <c:ext xmlns:c16="http://schemas.microsoft.com/office/drawing/2014/chart" uri="{C3380CC4-5D6E-409C-BE32-E72D297353CC}">
              <c16:uniqueId val="{00000001-3EE5-4369-B544-ED72F47AA55F}"/>
            </c:ext>
          </c:extLst>
        </c:ser>
        <c:ser>
          <c:idx val="6"/>
          <c:order val="6"/>
          <c:tx>
            <c:strRef>
              <c:f>Sheet1!$A$8</c:f>
              <c:strCache>
                <c:ptCount val="1"/>
                <c:pt idx="0">
                  <c:v>35-44</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Sheet1!$B$8:$E$8</c:f>
            </c:numRef>
          </c:val>
          <c:smooth val="0"/>
          <c:extLst>
            <c:ext xmlns:c16="http://schemas.microsoft.com/office/drawing/2014/chart" uri="{C3380CC4-5D6E-409C-BE32-E72D297353CC}">
              <c16:uniqueId val="{00000002-3EE5-4369-B544-ED72F47AA55F}"/>
            </c:ext>
          </c:extLst>
        </c:ser>
        <c:ser>
          <c:idx val="7"/>
          <c:order val="7"/>
          <c:tx>
            <c:strRef>
              <c:f>Sheet1!$A$9</c:f>
              <c:strCache>
                <c:ptCount val="1"/>
                <c:pt idx="0">
                  <c:v>45-54</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Sheet1!$B$9:$E$9</c:f>
            </c:numRef>
          </c:val>
          <c:smooth val="0"/>
          <c:extLst>
            <c:ext xmlns:c16="http://schemas.microsoft.com/office/drawing/2014/chart" uri="{C3380CC4-5D6E-409C-BE32-E72D297353CC}">
              <c16:uniqueId val="{00000003-3EE5-4369-B544-ED72F47AA55F}"/>
            </c:ext>
          </c:extLst>
        </c:ser>
        <c:ser>
          <c:idx val="8"/>
          <c:order val="8"/>
          <c:tx>
            <c:strRef>
              <c:f>Sheet1!$A$10</c:f>
              <c:strCache>
                <c:ptCount val="1"/>
                <c:pt idx="0">
                  <c:v>55+</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Sheet1!$B$10:$E$10</c:f>
            </c:numRef>
          </c:val>
          <c:smooth val="0"/>
          <c:extLst>
            <c:ext xmlns:c16="http://schemas.microsoft.com/office/drawing/2014/chart" uri="{C3380CC4-5D6E-409C-BE32-E72D297353CC}">
              <c16:uniqueId val="{00000004-3EE5-4369-B544-ED72F47AA55F}"/>
            </c:ext>
          </c:extLst>
        </c:ser>
        <c:ser>
          <c:idx val="9"/>
          <c:order val="9"/>
          <c:tx>
            <c:strRef>
              <c:f>Sheet1!$A$11</c:f>
              <c:strCache>
                <c:ptCount val="1"/>
                <c:pt idx="0">
                  <c:v>ABC1</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Sheet1!$B$11:$E$11</c:f>
            </c:numRef>
          </c:val>
          <c:smooth val="0"/>
          <c:extLst>
            <c:ext xmlns:c16="http://schemas.microsoft.com/office/drawing/2014/chart" uri="{C3380CC4-5D6E-409C-BE32-E72D297353CC}">
              <c16:uniqueId val="{00000005-3EE5-4369-B544-ED72F47AA55F}"/>
            </c:ext>
          </c:extLst>
        </c:ser>
        <c:ser>
          <c:idx val="10"/>
          <c:order val="10"/>
          <c:tx>
            <c:strRef>
              <c:f>Sheet1!$A$12</c:f>
              <c:strCache>
                <c:ptCount val="1"/>
                <c:pt idx="0">
                  <c:v>C2DE</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March 2015</c:v>
                </c:pt>
                <c:pt idx="1">
                  <c:v>March 2016</c:v>
                </c:pt>
                <c:pt idx="2">
                  <c:v>March 2017</c:v>
                </c:pt>
                <c:pt idx="3">
                  <c:v>March 2018</c:v>
                </c:pt>
              </c:strCache>
            </c:strRef>
          </c:cat>
          <c:val>
            <c:numRef>
              <c:f>Sheet1!$B$12:$E$12</c:f>
            </c:numRef>
          </c:val>
          <c:smooth val="0"/>
          <c:extLst>
            <c:ext xmlns:c16="http://schemas.microsoft.com/office/drawing/2014/chart" uri="{C3380CC4-5D6E-409C-BE32-E72D297353CC}">
              <c16:uniqueId val="{00000006-3EE5-4369-B544-ED72F47AA55F}"/>
            </c:ext>
          </c:extLst>
        </c:ser>
        <c:dLbls>
          <c:dLblPos val="ctr"/>
          <c:showLegendKey val="0"/>
          <c:showVal val="1"/>
          <c:showCatName val="0"/>
          <c:showSerName val="0"/>
          <c:showPercent val="0"/>
          <c:showBubbleSize val="0"/>
        </c:dLbls>
        <c:smooth val="0"/>
        <c:axId val="163020160"/>
        <c:axId val="163030144"/>
      </c:lineChart>
      <c:catAx>
        <c:axId val="163020160"/>
        <c:scaling>
          <c:orientation val="minMax"/>
        </c:scaling>
        <c:delete val="0"/>
        <c:axPos val="b"/>
        <c:numFmt formatCode="General" sourceLinked="0"/>
        <c:majorTickMark val="out"/>
        <c:minorTickMark val="none"/>
        <c:tickLblPos val="nextTo"/>
        <c:crossAx val="163030144"/>
        <c:crosses val="autoZero"/>
        <c:auto val="1"/>
        <c:lblAlgn val="ctr"/>
        <c:lblOffset val="100"/>
        <c:noMultiLvlLbl val="0"/>
      </c:catAx>
      <c:valAx>
        <c:axId val="163030144"/>
        <c:scaling>
          <c:orientation val="minMax"/>
          <c:max val="0.4"/>
          <c:min val="0"/>
        </c:scaling>
        <c:delete val="0"/>
        <c:axPos val="l"/>
        <c:numFmt formatCode="0%" sourceLinked="1"/>
        <c:majorTickMark val="out"/>
        <c:minorTickMark val="none"/>
        <c:tickLblPos val="nextTo"/>
        <c:crossAx val="16302016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Sports Infringers</c:v>
                </c:pt>
              </c:strCache>
            </c:strRef>
          </c:tx>
          <c:spPr>
            <a:solidFill>
              <a:schemeClr val="bg1">
                <a:lumMod val="50000"/>
              </a:schemeClr>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19"/>
                <c:pt idx="0">
                  <c:v>PrimeWire.ag</c:v>
                </c:pt>
                <c:pt idx="1">
                  <c:v>Crackle</c:v>
                </c:pt>
                <c:pt idx="2">
                  <c:v>MUBI</c:v>
                </c:pt>
                <c:pt idx="3">
                  <c:v>PictureBox</c:v>
                </c:pt>
                <c:pt idx="4">
                  <c:v>Pirate Bay</c:v>
                </c:pt>
                <c:pt idx="5">
                  <c:v>TalkTalk TV Store (previously BlinkBox)</c:v>
                </c:pt>
                <c:pt idx="6">
                  <c:v>VidNow</c:v>
                </c:pt>
                <c:pt idx="7">
                  <c:v>Sky Sports</c:v>
                </c:pt>
                <c:pt idx="8">
                  <c:v>BitTorrent software</c:v>
                </c:pt>
                <c:pt idx="9">
                  <c:v>Email</c:v>
                </c:pt>
                <c:pt idx="10">
                  <c:v>iTunes \ App Store \ ibookstore \ Apple Store</c:v>
                </c:pt>
                <c:pt idx="11">
                  <c:v>PutLocker</c:v>
                </c:pt>
                <c:pt idx="12">
                  <c:v>Rakuten TV</c:v>
                </c:pt>
                <c:pt idx="13">
                  <c:v>Software/service - convert an online stream to a file</c:v>
                </c:pt>
                <c:pt idx="14">
                  <c:v>uTorrent</c:v>
                </c:pt>
                <c:pt idx="15">
                  <c:v>WatchFree</c:v>
                </c:pt>
                <c:pt idx="16">
                  <c:v>WatchSeries</c:v>
                </c:pt>
                <c:pt idx="17">
                  <c:v>A messaging app </c:v>
                </c:pt>
                <c:pt idx="18">
                  <c:v>BT TV On Demand</c:v>
                </c:pt>
              </c:strCache>
            </c:strRef>
          </c:cat>
          <c:val>
            <c:numRef>
              <c:f>Sheet1!$B$2:$B$39</c:f>
              <c:numCache>
                <c:formatCode>0%</c:formatCode>
                <c:ptCount val="19"/>
                <c:pt idx="0">
                  <c:v>0</c:v>
                </c:pt>
                <c:pt idx="1">
                  <c:v>0</c:v>
                </c:pt>
                <c:pt idx="2">
                  <c:v>0.02</c:v>
                </c:pt>
                <c:pt idx="3">
                  <c:v>0.01</c:v>
                </c:pt>
                <c:pt idx="4">
                  <c:v>0.01</c:v>
                </c:pt>
                <c:pt idx="5">
                  <c:v>0.01</c:v>
                </c:pt>
                <c:pt idx="6">
                  <c:v>0.02</c:v>
                </c:pt>
                <c:pt idx="7">
                  <c:v>0</c:v>
                </c:pt>
                <c:pt idx="8">
                  <c:v>0.03</c:v>
                </c:pt>
                <c:pt idx="9">
                  <c:v>0.02</c:v>
                </c:pt>
                <c:pt idx="10">
                  <c:v>0.02</c:v>
                </c:pt>
                <c:pt idx="11">
                  <c:v>0.05</c:v>
                </c:pt>
                <c:pt idx="12">
                  <c:v>0.01</c:v>
                </c:pt>
                <c:pt idx="13">
                  <c:v>0.05</c:v>
                </c:pt>
                <c:pt idx="14">
                  <c:v>0.03</c:v>
                </c:pt>
                <c:pt idx="15">
                  <c:v>0.04</c:v>
                </c:pt>
                <c:pt idx="16">
                  <c:v>0.01</c:v>
                </c:pt>
                <c:pt idx="17">
                  <c:v>0.05</c:v>
                </c:pt>
                <c:pt idx="18">
                  <c:v>0.02</c:v>
                </c:pt>
              </c:numCache>
            </c:numRef>
          </c:val>
          <c:extLst>
            <c:ext xmlns:c16="http://schemas.microsoft.com/office/drawing/2014/chart" uri="{C3380CC4-5D6E-409C-BE32-E72D297353CC}">
              <c16:uniqueId val="{00000000-4FEB-4E8E-BAF4-A9180820D842}"/>
            </c:ext>
          </c:extLst>
        </c:ser>
        <c:ser>
          <c:idx val="1"/>
          <c:order val="1"/>
          <c:tx>
            <c:strRef>
              <c:f>Sheet1!$C$1</c:f>
              <c:strCache>
                <c:ptCount val="1"/>
                <c:pt idx="0">
                  <c:v>Sports consumers</c:v>
                </c:pt>
              </c:strCache>
            </c:strRef>
          </c:tx>
          <c:spPr>
            <a:solidFill>
              <a:schemeClr val="accent1"/>
            </a:solidFill>
          </c:spPr>
          <c:invertIfNegative val="0"/>
          <c:dLbls>
            <c:spPr>
              <a:noFill/>
              <a:ln>
                <a:noFill/>
              </a:ln>
              <a:effectLst/>
            </c:spPr>
            <c:txPr>
              <a:bodyPr/>
              <a:lstStyle/>
              <a:p>
                <a:pPr algn="ctr">
                  <a:defRPr lang="en-GB" sz="10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19"/>
                <c:pt idx="0">
                  <c:v>PrimeWire.ag</c:v>
                </c:pt>
                <c:pt idx="1">
                  <c:v>Crackle</c:v>
                </c:pt>
                <c:pt idx="2">
                  <c:v>MUBI</c:v>
                </c:pt>
                <c:pt idx="3">
                  <c:v>PictureBox</c:v>
                </c:pt>
                <c:pt idx="4">
                  <c:v>Pirate Bay</c:v>
                </c:pt>
                <c:pt idx="5">
                  <c:v>TalkTalk TV Store (previously BlinkBox)</c:v>
                </c:pt>
                <c:pt idx="6">
                  <c:v>VidNow</c:v>
                </c:pt>
                <c:pt idx="7">
                  <c:v>Sky Sports</c:v>
                </c:pt>
                <c:pt idx="8">
                  <c:v>BitTorrent software</c:v>
                </c:pt>
                <c:pt idx="9">
                  <c:v>Email</c:v>
                </c:pt>
                <c:pt idx="10">
                  <c:v>iTunes \ App Store \ ibookstore \ Apple Store</c:v>
                </c:pt>
                <c:pt idx="11">
                  <c:v>PutLocker</c:v>
                </c:pt>
                <c:pt idx="12">
                  <c:v>Rakuten TV</c:v>
                </c:pt>
                <c:pt idx="13">
                  <c:v>Software/service - convert an online stream to a file</c:v>
                </c:pt>
                <c:pt idx="14">
                  <c:v>uTorrent</c:v>
                </c:pt>
                <c:pt idx="15">
                  <c:v>WatchFree</c:v>
                </c:pt>
                <c:pt idx="16">
                  <c:v>WatchSeries</c:v>
                </c:pt>
                <c:pt idx="17">
                  <c:v>A messaging app </c:v>
                </c:pt>
                <c:pt idx="18">
                  <c:v>BT TV On Demand</c:v>
                </c:pt>
              </c:strCache>
            </c:strRef>
          </c:cat>
          <c:val>
            <c:numRef>
              <c:f>Sheet1!$C$2:$C$39</c:f>
              <c:numCache>
                <c:formatCode>General</c:formatCode>
                <c:ptCount val="19"/>
                <c:pt idx="0" formatCode="0%">
                  <c:v>0</c:v>
                </c:pt>
                <c:pt idx="8" formatCode="0%">
                  <c:v>0.01</c:v>
                </c:pt>
                <c:pt idx="9" formatCode="0%">
                  <c:v>0.01</c:v>
                </c:pt>
                <c:pt idx="10" formatCode="0%">
                  <c:v>0.01</c:v>
                </c:pt>
                <c:pt idx="11" formatCode="0%">
                  <c:v>0.01</c:v>
                </c:pt>
                <c:pt idx="12" formatCode="0%">
                  <c:v>0.01</c:v>
                </c:pt>
                <c:pt idx="13" formatCode="0%">
                  <c:v>0.01</c:v>
                </c:pt>
                <c:pt idx="14" formatCode="0%">
                  <c:v>0.01</c:v>
                </c:pt>
                <c:pt idx="15" formatCode="0%">
                  <c:v>0.01</c:v>
                </c:pt>
                <c:pt idx="16" formatCode="0%">
                  <c:v>0.01</c:v>
                </c:pt>
                <c:pt idx="17" formatCode="0%">
                  <c:v>0.02</c:v>
                </c:pt>
                <c:pt idx="18" formatCode="0%">
                  <c:v>0.03</c:v>
                </c:pt>
              </c:numCache>
            </c:numRef>
          </c:val>
          <c:extLst>
            <c:ext xmlns:c16="http://schemas.microsoft.com/office/drawing/2014/chart" uri="{C3380CC4-5D6E-409C-BE32-E72D297353CC}">
              <c16:uniqueId val="{00000001-4FEB-4E8E-BAF4-A9180820D842}"/>
            </c:ext>
          </c:extLst>
        </c:ser>
        <c:dLbls>
          <c:showLegendKey val="0"/>
          <c:showVal val="0"/>
          <c:showCatName val="0"/>
          <c:showSerName val="0"/>
          <c:showPercent val="0"/>
          <c:showBubbleSize val="0"/>
        </c:dLbls>
        <c:gapWidth val="150"/>
        <c:axId val="194496384"/>
        <c:axId val="194497920"/>
      </c:barChart>
      <c:catAx>
        <c:axId val="194496384"/>
        <c:scaling>
          <c:orientation val="minMax"/>
        </c:scaling>
        <c:delete val="0"/>
        <c:axPos val="l"/>
        <c:numFmt formatCode="General" sourceLinked="1"/>
        <c:majorTickMark val="out"/>
        <c:minorTickMark val="none"/>
        <c:tickLblPos val="nextTo"/>
        <c:txPr>
          <a:bodyPr/>
          <a:lstStyle/>
          <a:p>
            <a:pPr algn="ctr">
              <a:defRPr lang="en-GB" sz="1000" b="0" i="0" u="none" strike="noStrike" kern="1200" baseline="0">
                <a:solidFill>
                  <a:srgbClr val="717171"/>
                </a:solidFill>
                <a:latin typeface="+mn-lt"/>
                <a:ea typeface="+mn-ea"/>
                <a:cs typeface="+mn-cs"/>
              </a:defRPr>
            </a:pPr>
            <a:endParaRPr lang="en-US"/>
          </a:p>
        </c:txPr>
        <c:crossAx val="194497920"/>
        <c:crosses val="autoZero"/>
        <c:auto val="1"/>
        <c:lblAlgn val="ctr"/>
        <c:lblOffset val="100"/>
        <c:noMultiLvlLbl val="0"/>
      </c:catAx>
      <c:valAx>
        <c:axId val="194497920"/>
        <c:scaling>
          <c:orientation val="minMax"/>
          <c:max val="0.4"/>
        </c:scaling>
        <c:delete val="1"/>
        <c:axPos val="b"/>
        <c:numFmt formatCode="0%" sourceLinked="1"/>
        <c:majorTickMark val="out"/>
        <c:minorTickMark val="none"/>
        <c:tickLblPos val="nextTo"/>
        <c:crossAx val="194496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Sports Infringers</c:v>
                </c:pt>
              </c:strCache>
            </c:strRef>
          </c:tx>
          <c:spPr>
            <a:solidFill>
              <a:schemeClr val="bg1">
                <a:lumMod val="50000"/>
              </a:schemeClr>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19"/>
                <c:pt idx="0">
                  <c:v>My5 (previously Demand 5)</c:v>
                </c:pt>
                <c:pt idx="1">
                  <c:v>DisneyLife</c:v>
                </c:pt>
                <c:pt idx="2">
                  <c:v>TV Catchup</c:v>
                </c:pt>
                <c:pt idx="3">
                  <c:v>Free sports streaming website such as Wiziwig, First Row Sports etc.?</c:v>
                </c:pt>
                <c:pt idx="4">
                  <c:v>Google (Search Engine)</c:v>
                </c:pt>
                <c:pt idx="5">
                  <c:v>Kodi</c:v>
                </c:pt>
                <c:pt idx="6">
                  <c:v>Amazon / Amazon Prime</c:v>
                </c:pt>
                <c:pt idx="7">
                  <c:v>Facebook</c:v>
                </c:pt>
                <c:pt idx="8">
                  <c:v>All 4</c:v>
                </c:pt>
                <c:pt idx="9">
                  <c:v>Sky Sports Mobile TV</c:v>
                </c:pt>
                <c:pt idx="10">
                  <c:v>ITVHub (previously ITV Player)</c:v>
                </c:pt>
                <c:pt idx="11">
                  <c:v>Now TV</c:v>
                </c:pt>
                <c:pt idx="12">
                  <c:v>Netflix</c:v>
                </c:pt>
                <c:pt idx="13">
                  <c:v>Sky Sports app/website</c:v>
                </c:pt>
                <c:pt idx="14">
                  <c:v>Other website or service</c:v>
                </c:pt>
                <c:pt idx="15">
                  <c:v>BT Sports app/website</c:v>
                </c:pt>
                <c:pt idx="16">
                  <c:v>Sky Go</c:v>
                </c:pt>
                <c:pt idx="17">
                  <c:v>YouTube</c:v>
                </c:pt>
                <c:pt idx="18">
                  <c:v>BBC iPlayer</c:v>
                </c:pt>
              </c:strCache>
            </c:strRef>
          </c:cat>
          <c:val>
            <c:numRef>
              <c:f>Sheet1!$B$2:$B$39</c:f>
              <c:numCache>
                <c:formatCode>0%</c:formatCode>
                <c:ptCount val="19"/>
                <c:pt idx="0">
                  <c:v>0.02</c:v>
                </c:pt>
                <c:pt idx="1">
                  <c:v>0.04</c:v>
                </c:pt>
                <c:pt idx="2">
                  <c:v>0.03</c:v>
                </c:pt>
                <c:pt idx="3">
                  <c:v>0.12</c:v>
                </c:pt>
                <c:pt idx="4">
                  <c:v>7.0000000000000007E-2</c:v>
                </c:pt>
                <c:pt idx="5">
                  <c:v>0.12</c:v>
                </c:pt>
                <c:pt idx="6">
                  <c:v>7.0000000000000007E-2</c:v>
                </c:pt>
                <c:pt idx="7">
                  <c:v>0.13</c:v>
                </c:pt>
                <c:pt idx="8">
                  <c:v>0.06</c:v>
                </c:pt>
                <c:pt idx="9">
                  <c:v>0.08</c:v>
                </c:pt>
                <c:pt idx="10">
                  <c:v>0.06</c:v>
                </c:pt>
                <c:pt idx="11">
                  <c:v>0.06</c:v>
                </c:pt>
                <c:pt idx="12">
                  <c:v>0.16</c:v>
                </c:pt>
                <c:pt idx="13">
                  <c:v>0.16</c:v>
                </c:pt>
                <c:pt idx="14">
                  <c:v>0.15</c:v>
                </c:pt>
                <c:pt idx="15">
                  <c:v>0.13</c:v>
                </c:pt>
                <c:pt idx="16">
                  <c:v>0.14000000000000001</c:v>
                </c:pt>
                <c:pt idx="17">
                  <c:v>0.28999999999999998</c:v>
                </c:pt>
                <c:pt idx="18">
                  <c:v>0.26</c:v>
                </c:pt>
              </c:numCache>
            </c:numRef>
          </c:val>
          <c:extLst>
            <c:ext xmlns:c16="http://schemas.microsoft.com/office/drawing/2014/chart" uri="{C3380CC4-5D6E-409C-BE32-E72D297353CC}">
              <c16:uniqueId val="{00000000-4FEB-4E8E-BAF4-A9180820D842}"/>
            </c:ext>
          </c:extLst>
        </c:ser>
        <c:ser>
          <c:idx val="1"/>
          <c:order val="1"/>
          <c:tx>
            <c:strRef>
              <c:f>Sheet1!$C$1</c:f>
              <c:strCache>
                <c:ptCount val="1"/>
                <c:pt idx="0">
                  <c:v>Sports consumers</c:v>
                </c:pt>
              </c:strCache>
            </c:strRef>
          </c:tx>
          <c:spPr>
            <a:solidFill>
              <a:schemeClr val="accent1"/>
            </a:solidFill>
          </c:spPr>
          <c:invertIfNegative val="0"/>
          <c:dLbls>
            <c:spPr>
              <a:noFill/>
              <a:ln>
                <a:noFill/>
              </a:ln>
              <a:effectLst/>
            </c:spPr>
            <c:txPr>
              <a:bodyPr/>
              <a:lstStyle/>
              <a:p>
                <a:pPr algn="ctr">
                  <a:defRPr lang="en-GB" sz="10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19"/>
                <c:pt idx="0">
                  <c:v>My5 (previously Demand 5)</c:v>
                </c:pt>
                <c:pt idx="1">
                  <c:v>DisneyLife</c:v>
                </c:pt>
                <c:pt idx="2">
                  <c:v>TV Catchup</c:v>
                </c:pt>
                <c:pt idx="3">
                  <c:v>Free sports streaming website such as Wiziwig, First Row Sports etc.?</c:v>
                </c:pt>
                <c:pt idx="4">
                  <c:v>Google (Search Engine)</c:v>
                </c:pt>
                <c:pt idx="5">
                  <c:v>Kodi</c:v>
                </c:pt>
                <c:pt idx="6">
                  <c:v>Amazon / Amazon Prime</c:v>
                </c:pt>
                <c:pt idx="7">
                  <c:v>Facebook</c:v>
                </c:pt>
                <c:pt idx="8">
                  <c:v>All 4</c:v>
                </c:pt>
                <c:pt idx="9">
                  <c:v>Sky Sports Mobile TV</c:v>
                </c:pt>
                <c:pt idx="10">
                  <c:v>ITVHub (previously ITV Player)</c:v>
                </c:pt>
                <c:pt idx="11">
                  <c:v>Now TV</c:v>
                </c:pt>
                <c:pt idx="12">
                  <c:v>Netflix</c:v>
                </c:pt>
                <c:pt idx="13">
                  <c:v>Sky Sports app/website</c:v>
                </c:pt>
                <c:pt idx="14">
                  <c:v>Other website or service</c:v>
                </c:pt>
                <c:pt idx="15">
                  <c:v>BT Sports app/website</c:v>
                </c:pt>
                <c:pt idx="16">
                  <c:v>Sky Go</c:v>
                </c:pt>
                <c:pt idx="17">
                  <c:v>YouTube</c:v>
                </c:pt>
                <c:pt idx="18">
                  <c:v>BBC iPlayer</c:v>
                </c:pt>
              </c:strCache>
            </c:strRef>
          </c:cat>
          <c:val>
            <c:numRef>
              <c:f>Sheet1!$C$2:$C$39</c:f>
              <c:numCache>
                <c:formatCode>0%</c:formatCode>
                <c:ptCount val="19"/>
                <c:pt idx="0">
                  <c:v>0.03</c:v>
                </c:pt>
                <c:pt idx="1">
                  <c:v>0.03</c:v>
                </c:pt>
                <c:pt idx="2">
                  <c:v>0.03</c:v>
                </c:pt>
                <c:pt idx="3">
                  <c:v>0.04</c:v>
                </c:pt>
                <c:pt idx="4">
                  <c:v>0.04</c:v>
                </c:pt>
                <c:pt idx="5">
                  <c:v>0.04</c:v>
                </c:pt>
                <c:pt idx="6">
                  <c:v>0.05</c:v>
                </c:pt>
                <c:pt idx="7">
                  <c:v>0.05</c:v>
                </c:pt>
                <c:pt idx="8">
                  <c:v>0.06</c:v>
                </c:pt>
                <c:pt idx="9">
                  <c:v>0.06</c:v>
                </c:pt>
                <c:pt idx="10">
                  <c:v>7.0000000000000007E-2</c:v>
                </c:pt>
                <c:pt idx="11">
                  <c:v>7.0000000000000007E-2</c:v>
                </c:pt>
                <c:pt idx="12">
                  <c:v>0.09</c:v>
                </c:pt>
                <c:pt idx="13">
                  <c:v>0.11</c:v>
                </c:pt>
                <c:pt idx="14">
                  <c:v>0.13</c:v>
                </c:pt>
                <c:pt idx="15">
                  <c:v>0.14000000000000001</c:v>
                </c:pt>
                <c:pt idx="16">
                  <c:v>0.16</c:v>
                </c:pt>
                <c:pt idx="17">
                  <c:v>0.22</c:v>
                </c:pt>
                <c:pt idx="18">
                  <c:v>0.31</c:v>
                </c:pt>
              </c:numCache>
            </c:numRef>
          </c:val>
          <c:extLst>
            <c:ext xmlns:c16="http://schemas.microsoft.com/office/drawing/2014/chart" uri="{C3380CC4-5D6E-409C-BE32-E72D297353CC}">
              <c16:uniqueId val="{00000001-4FEB-4E8E-BAF4-A9180820D842}"/>
            </c:ext>
          </c:extLst>
        </c:ser>
        <c:dLbls>
          <c:showLegendKey val="0"/>
          <c:showVal val="0"/>
          <c:showCatName val="0"/>
          <c:showSerName val="0"/>
          <c:showPercent val="0"/>
          <c:showBubbleSize val="0"/>
        </c:dLbls>
        <c:gapWidth val="150"/>
        <c:axId val="197212800"/>
        <c:axId val="197218688"/>
      </c:barChart>
      <c:catAx>
        <c:axId val="197212800"/>
        <c:scaling>
          <c:orientation val="minMax"/>
        </c:scaling>
        <c:delete val="0"/>
        <c:axPos val="l"/>
        <c:numFmt formatCode="General" sourceLinked="1"/>
        <c:majorTickMark val="out"/>
        <c:minorTickMark val="none"/>
        <c:tickLblPos val="nextTo"/>
        <c:txPr>
          <a:bodyPr/>
          <a:lstStyle/>
          <a:p>
            <a:pPr algn="ctr">
              <a:defRPr lang="en-GB" sz="1000" b="0" i="0" u="none" strike="noStrike" kern="1200" baseline="0">
                <a:solidFill>
                  <a:srgbClr val="717171"/>
                </a:solidFill>
                <a:latin typeface="+mn-lt"/>
                <a:ea typeface="+mn-ea"/>
                <a:cs typeface="+mn-cs"/>
              </a:defRPr>
            </a:pPr>
            <a:endParaRPr lang="en-US"/>
          </a:p>
        </c:txPr>
        <c:crossAx val="197218688"/>
        <c:crosses val="autoZero"/>
        <c:auto val="1"/>
        <c:lblAlgn val="ctr"/>
        <c:lblOffset val="100"/>
        <c:noMultiLvlLbl val="0"/>
      </c:catAx>
      <c:valAx>
        <c:axId val="197218688"/>
        <c:scaling>
          <c:orientation val="minMax"/>
        </c:scaling>
        <c:delete val="1"/>
        <c:axPos val="b"/>
        <c:numFmt formatCode="0%" sourceLinked="1"/>
        <c:majorTickMark val="out"/>
        <c:minorTickMark val="none"/>
        <c:tickLblPos val="nextTo"/>
        <c:crossAx val="197212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How</a:t>
            </a:r>
            <a:r>
              <a:rPr lang="en-GB" sz="1200" baseline="0" dirty="0"/>
              <a:t> many of these do you think were done legally?</a:t>
            </a:r>
            <a:endParaRPr lang="en-GB" sz="1200" dirty="0"/>
          </a:p>
        </c:rich>
      </c:tx>
      <c:overlay val="0"/>
    </c:title>
    <c:autoTitleDeleted val="0"/>
    <c:plotArea>
      <c:layout>
        <c:manualLayout>
          <c:layoutTarget val="inner"/>
          <c:xMode val="edge"/>
          <c:yMode val="edge"/>
          <c:x val="4.9934547785999969E-2"/>
          <c:y val="0.13971911092747233"/>
          <c:w val="0.93761152372611556"/>
          <c:h val="0.73391406487822319"/>
        </c:manualLayout>
      </c:layout>
      <c:barChart>
        <c:barDir val="col"/>
        <c:grouping val="clustered"/>
        <c:varyColors val="0"/>
        <c:ser>
          <c:idx val="0"/>
          <c:order val="0"/>
          <c:tx>
            <c:strRef>
              <c:f>Sheet1!$B$1</c:f>
              <c:strCache>
                <c:ptCount val="1"/>
                <c:pt idx="0">
                  <c:v>March 2015</c:v>
                </c:pt>
              </c:strCache>
            </c:strRef>
          </c:tx>
          <c:spPr>
            <a:solidFill>
              <a:schemeClr val="bg1">
                <a:lumMod val="65000"/>
              </a:schemeClr>
            </a:solidFill>
          </c:spPr>
          <c:invertIfNegative val="0"/>
          <c:dLbls>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 (i.e. all illegal)</c:v>
                </c:pt>
                <c:pt idx="1">
                  <c:v>1-24% illegal</c:v>
                </c:pt>
                <c:pt idx="2">
                  <c:v>25-49% illegal</c:v>
                </c:pt>
                <c:pt idx="3">
                  <c:v>50-74% illegal</c:v>
                </c:pt>
                <c:pt idx="4">
                  <c:v>75-99% illegal</c:v>
                </c:pt>
                <c:pt idx="5">
                  <c:v>100% (i.e. all legal)</c:v>
                </c:pt>
              </c:strCache>
            </c:strRef>
          </c:cat>
          <c:val>
            <c:numRef>
              <c:f>Sheet1!$B$2:$B$7</c:f>
              <c:numCache>
                <c:formatCode>0%</c:formatCode>
                <c:ptCount val="6"/>
                <c:pt idx="0">
                  <c:v>0.1</c:v>
                </c:pt>
                <c:pt idx="1">
                  <c:v>0.04</c:v>
                </c:pt>
                <c:pt idx="2">
                  <c:v>0.03</c:v>
                </c:pt>
                <c:pt idx="3">
                  <c:v>0.05</c:v>
                </c:pt>
                <c:pt idx="4">
                  <c:v>0.06</c:v>
                </c:pt>
                <c:pt idx="5">
                  <c:v>0.73</c:v>
                </c:pt>
              </c:numCache>
            </c:numRef>
          </c:val>
          <c:extLst>
            <c:ext xmlns:c16="http://schemas.microsoft.com/office/drawing/2014/chart" uri="{C3380CC4-5D6E-409C-BE32-E72D297353CC}">
              <c16:uniqueId val="{00000000-FF13-405D-B9D6-7EF9D6DCF70E}"/>
            </c:ext>
          </c:extLst>
        </c:ser>
        <c:ser>
          <c:idx val="1"/>
          <c:order val="1"/>
          <c:tx>
            <c:strRef>
              <c:f>Sheet1!$C$1</c:f>
              <c:strCache>
                <c:ptCount val="1"/>
                <c:pt idx="0">
                  <c:v>March 2016</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 (i.e. all illegal)</c:v>
                </c:pt>
                <c:pt idx="1">
                  <c:v>1-24% illegal</c:v>
                </c:pt>
                <c:pt idx="2">
                  <c:v>25-49% illegal</c:v>
                </c:pt>
                <c:pt idx="3">
                  <c:v>50-74% illegal</c:v>
                </c:pt>
                <c:pt idx="4">
                  <c:v>75-99% illegal</c:v>
                </c:pt>
                <c:pt idx="5">
                  <c:v>100% (i.e. all legal)</c:v>
                </c:pt>
              </c:strCache>
            </c:strRef>
          </c:cat>
          <c:val>
            <c:numRef>
              <c:f>Sheet1!$C$2:$C$7</c:f>
              <c:numCache>
                <c:formatCode>0%</c:formatCode>
                <c:ptCount val="6"/>
                <c:pt idx="0">
                  <c:v>0.08</c:v>
                </c:pt>
                <c:pt idx="1">
                  <c:v>0.03</c:v>
                </c:pt>
                <c:pt idx="2">
                  <c:v>0.03</c:v>
                </c:pt>
                <c:pt idx="3">
                  <c:v>0.05</c:v>
                </c:pt>
                <c:pt idx="4">
                  <c:v>0.06</c:v>
                </c:pt>
                <c:pt idx="5">
                  <c:v>0.75</c:v>
                </c:pt>
              </c:numCache>
            </c:numRef>
          </c:val>
          <c:extLst>
            <c:ext xmlns:c16="http://schemas.microsoft.com/office/drawing/2014/chart" uri="{C3380CC4-5D6E-409C-BE32-E72D297353CC}">
              <c16:uniqueId val="{00000001-FF13-405D-B9D6-7EF9D6DCF70E}"/>
            </c:ext>
          </c:extLst>
        </c:ser>
        <c:ser>
          <c:idx val="2"/>
          <c:order val="2"/>
          <c:tx>
            <c:strRef>
              <c:f>Sheet1!$D$1</c:f>
              <c:strCache>
                <c:ptCount val="1"/>
                <c:pt idx="0">
                  <c:v>March 2017</c:v>
                </c:pt>
              </c:strCache>
            </c:strRef>
          </c:tx>
          <c:spPr>
            <a:solidFill>
              <a:schemeClr val="accent1"/>
            </a:solidFill>
          </c:spPr>
          <c:invertIfNegative val="0"/>
          <c:dLbls>
            <c:spPr>
              <a:noFill/>
              <a:ln>
                <a:noFill/>
              </a:ln>
              <a:effectLst/>
            </c:spPr>
            <c:txPr>
              <a:bodyPr/>
              <a:lstStyle/>
              <a:p>
                <a:pPr algn="ctr">
                  <a:defRPr lang="en-GB" sz="1100" b="0" i="0" u="none" strike="noStrike" kern="1200" baseline="0">
                    <a:solidFill>
                      <a:srgbClr val="71717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 (i.e. all illegal)</c:v>
                </c:pt>
                <c:pt idx="1">
                  <c:v>1-24% illegal</c:v>
                </c:pt>
                <c:pt idx="2">
                  <c:v>25-49% illegal</c:v>
                </c:pt>
                <c:pt idx="3">
                  <c:v>50-74% illegal</c:v>
                </c:pt>
                <c:pt idx="4">
                  <c:v>75-99% illegal</c:v>
                </c:pt>
                <c:pt idx="5">
                  <c:v>100% (i.e. all legal)</c:v>
                </c:pt>
              </c:strCache>
            </c:strRef>
          </c:cat>
          <c:val>
            <c:numRef>
              <c:f>Sheet1!$D$2:$D$7</c:f>
              <c:numCache>
                <c:formatCode>0%</c:formatCode>
                <c:ptCount val="6"/>
                <c:pt idx="0">
                  <c:v>7.0000000000000007E-2</c:v>
                </c:pt>
                <c:pt idx="1">
                  <c:v>0.03</c:v>
                </c:pt>
                <c:pt idx="2">
                  <c:v>0.03</c:v>
                </c:pt>
                <c:pt idx="3">
                  <c:v>0.05</c:v>
                </c:pt>
                <c:pt idx="4">
                  <c:v>7.0000000000000007E-2</c:v>
                </c:pt>
                <c:pt idx="5">
                  <c:v>0.75</c:v>
                </c:pt>
              </c:numCache>
            </c:numRef>
          </c:val>
          <c:extLst>
            <c:ext xmlns:c16="http://schemas.microsoft.com/office/drawing/2014/chart" uri="{C3380CC4-5D6E-409C-BE32-E72D297353CC}">
              <c16:uniqueId val="{00000002-FF13-405D-B9D6-7EF9D6DCF70E}"/>
            </c:ext>
          </c:extLst>
        </c:ser>
        <c:ser>
          <c:idx val="3"/>
          <c:order val="3"/>
          <c:tx>
            <c:strRef>
              <c:f>Sheet1!$E$1</c:f>
              <c:strCache>
                <c:ptCount val="1"/>
                <c:pt idx="0">
                  <c:v>March 2018</c:v>
                </c:pt>
              </c:strCache>
            </c:strRef>
          </c:tx>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None (i.e. all illegal)</c:v>
                </c:pt>
                <c:pt idx="1">
                  <c:v>1-24% illegal</c:v>
                </c:pt>
                <c:pt idx="2">
                  <c:v>25-49% illegal</c:v>
                </c:pt>
                <c:pt idx="3">
                  <c:v>50-74% illegal</c:v>
                </c:pt>
                <c:pt idx="4">
                  <c:v>75-99% illegal</c:v>
                </c:pt>
                <c:pt idx="5">
                  <c:v>100% (i.e. all legal)</c:v>
                </c:pt>
              </c:strCache>
            </c:strRef>
          </c:cat>
          <c:val>
            <c:numRef>
              <c:f>Sheet1!$E$2:$E$7</c:f>
              <c:numCache>
                <c:formatCode>0%</c:formatCode>
                <c:ptCount val="6"/>
                <c:pt idx="0">
                  <c:v>7.0000000000000007E-2</c:v>
                </c:pt>
                <c:pt idx="1">
                  <c:v>0.03</c:v>
                </c:pt>
                <c:pt idx="2">
                  <c:v>0.04</c:v>
                </c:pt>
                <c:pt idx="3">
                  <c:v>0.04</c:v>
                </c:pt>
                <c:pt idx="4">
                  <c:v>7.0000000000000007E-2</c:v>
                </c:pt>
                <c:pt idx="5">
                  <c:v>0.75</c:v>
                </c:pt>
              </c:numCache>
            </c:numRef>
          </c:val>
          <c:extLst>
            <c:ext xmlns:c16="http://schemas.microsoft.com/office/drawing/2014/chart" uri="{C3380CC4-5D6E-409C-BE32-E72D297353CC}">
              <c16:uniqueId val="{00000000-E195-46A7-A2C8-2732F649DC19}"/>
            </c:ext>
          </c:extLst>
        </c:ser>
        <c:dLbls>
          <c:dLblPos val="outEnd"/>
          <c:showLegendKey val="0"/>
          <c:showVal val="1"/>
          <c:showCatName val="0"/>
          <c:showSerName val="0"/>
          <c:showPercent val="0"/>
          <c:showBubbleSize val="0"/>
        </c:dLbls>
        <c:gapWidth val="150"/>
        <c:axId val="152682880"/>
        <c:axId val="152739840"/>
      </c:barChart>
      <c:catAx>
        <c:axId val="152682880"/>
        <c:scaling>
          <c:orientation val="minMax"/>
        </c:scaling>
        <c:delete val="0"/>
        <c:axPos val="b"/>
        <c:numFmt formatCode="General" sourceLinked="0"/>
        <c:majorTickMark val="out"/>
        <c:minorTickMark val="none"/>
        <c:tickLblPos val="nextTo"/>
        <c:txPr>
          <a:bodyPr/>
          <a:lstStyle/>
          <a:p>
            <a:pPr>
              <a:defRPr sz="1100"/>
            </a:pPr>
            <a:endParaRPr lang="en-US"/>
          </a:p>
        </c:txPr>
        <c:crossAx val="152739840"/>
        <c:crosses val="autoZero"/>
        <c:auto val="1"/>
        <c:lblAlgn val="ctr"/>
        <c:lblOffset val="100"/>
        <c:noMultiLvlLbl val="0"/>
      </c:catAx>
      <c:valAx>
        <c:axId val="152739840"/>
        <c:scaling>
          <c:orientation val="minMax"/>
          <c:max val="1"/>
        </c:scaling>
        <c:delete val="0"/>
        <c:axPos val="l"/>
        <c:numFmt formatCode="0%" sourceLinked="1"/>
        <c:majorTickMark val="out"/>
        <c:minorTickMark val="none"/>
        <c:tickLblPos val="nextTo"/>
        <c:txPr>
          <a:bodyPr/>
          <a:lstStyle/>
          <a:p>
            <a:pPr>
              <a:defRPr sz="1100">
                <a:solidFill>
                  <a:schemeClr val="tx1"/>
                </a:solidFill>
              </a:defRPr>
            </a:pPr>
            <a:endParaRPr lang="en-US"/>
          </a:p>
        </c:txPr>
        <c:crossAx val="152682880"/>
        <c:crosses val="autoZero"/>
        <c:crossBetween val="between"/>
      </c:valAx>
    </c:plotArea>
    <c:legend>
      <c:legendPos val="t"/>
      <c:layout>
        <c:manualLayout>
          <c:xMode val="edge"/>
          <c:yMode val="edge"/>
          <c:x val="0.31202814142099955"/>
          <c:y val="0.14907608044943504"/>
          <c:w val="0.3758789068071729"/>
          <c:h val="9.0275544245076375E-2"/>
        </c:manualLayout>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165143458055835E-3"/>
          <c:y val="0.21710132968270487"/>
          <c:w val="0.97649602146474257"/>
          <c:h val="0.7571175457465058"/>
        </c:manualLayout>
      </c:layout>
      <c:barChart>
        <c:barDir val="bar"/>
        <c:grouping val="percentStacked"/>
        <c:varyColors val="0"/>
        <c:ser>
          <c:idx val="0"/>
          <c:order val="0"/>
          <c:tx>
            <c:strRef>
              <c:f>Sheet1!$B$1</c:f>
              <c:strCache>
                <c:ptCount val="1"/>
                <c:pt idx="0">
                  <c:v>Male</c:v>
                </c:pt>
              </c:strCache>
            </c:strRef>
          </c:tx>
          <c:spPr>
            <a:solidFill>
              <a:schemeClr val="bg1">
                <a:lumMod val="50000"/>
              </a:schemeClr>
            </a:solidFill>
          </c:spPr>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Sheet1!$B$2</c:f>
              <c:numCache>
                <c:formatCode>0%</c:formatCode>
                <c:ptCount val="1"/>
                <c:pt idx="0">
                  <c:v>0.57999999999999996</c:v>
                </c:pt>
              </c:numCache>
            </c:numRef>
          </c:val>
          <c:extLst>
            <c:ext xmlns:c16="http://schemas.microsoft.com/office/drawing/2014/chart" uri="{C3380CC4-5D6E-409C-BE32-E72D297353CC}">
              <c16:uniqueId val="{00000000-BDA4-42F1-B828-84DDFDE6E85D}"/>
            </c:ext>
          </c:extLst>
        </c:ser>
        <c:ser>
          <c:idx val="1"/>
          <c:order val="1"/>
          <c:tx>
            <c:strRef>
              <c:f>Sheet1!$C$1</c:f>
              <c:strCache>
                <c:ptCount val="1"/>
                <c:pt idx="0">
                  <c:v>Female</c:v>
                </c:pt>
              </c:strCache>
            </c:strRef>
          </c:tx>
          <c:spPr>
            <a:solidFill>
              <a:schemeClr val="accent1"/>
            </a:solidFill>
          </c:spPr>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Sheet1!$C$2</c:f>
              <c:numCache>
                <c:formatCode>0%</c:formatCode>
                <c:ptCount val="1"/>
                <c:pt idx="0">
                  <c:v>0.42</c:v>
                </c:pt>
              </c:numCache>
            </c:numRef>
          </c:val>
          <c:extLst>
            <c:ext xmlns:c16="http://schemas.microsoft.com/office/drawing/2014/chart" uri="{C3380CC4-5D6E-409C-BE32-E72D297353CC}">
              <c16:uniqueId val="{00000001-BDA4-42F1-B828-84DDFDE6E85D}"/>
            </c:ext>
          </c:extLst>
        </c:ser>
        <c:dLbls>
          <c:showLegendKey val="0"/>
          <c:showVal val="0"/>
          <c:showCatName val="0"/>
          <c:showSerName val="0"/>
          <c:showPercent val="0"/>
          <c:showBubbleSize val="0"/>
        </c:dLbls>
        <c:gapWidth val="150"/>
        <c:overlap val="100"/>
        <c:axId val="152728320"/>
        <c:axId val="152729856"/>
      </c:barChart>
      <c:catAx>
        <c:axId val="152728320"/>
        <c:scaling>
          <c:orientation val="minMax"/>
        </c:scaling>
        <c:delete val="1"/>
        <c:axPos val="l"/>
        <c:numFmt formatCode="General" sourceLinked="0"/>
        <c:majorTickMark val="out"/>
        <c:minorTickMark val="none"/>
        <c:tickLblPos val="nextTo"/>
        <c:crossAx val="152729856"/>
        <c:crosses val="autoZero"/>
        <c:auto val="1"/>
        <c:lblAlgn val="ctr"/>
        <c:lblOffset val="100"/>
        <c:noMultiLvlLbl val="0"/>
      </c:catAx>
      <c:valAx>
        <c:axId val="152729856"/>
        <c:scaling>
          <c:orientation val="minMax"/>
        </c:scaling>
        <c:delete val="1"/>
        <c:axPos val="b"/>
        <c:numFmt formatCode="0%" sourceLinked="1"/>
        <c:majorTickMark val="out"/>
        <c:minorTickMark val="none"/>
        <c:tickLblPos val="nextTo"/>
        <c:crossAx val="152728320"/>
        <c:crosses val="autoZero"/>
        <c:crossBetween val="between"/>
      </c:valAx>
    </c:plotArea>
    <c:legend>
      <c:legendPos val="t"/>
      <c:layout>
        <c:manualLayout>
          <c:xMode val="edge"/>
          <c:yMode val="edge"/>
          <c:x val="0.40458714394086104"/>
          <c:y val="0.26470588235294118"/>
          <c:w val="0.18342882602953745"/>
          <c:h val="0.17810792033348771"/>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165143458055835E-3"/>
          <c:y val="0.21710132968270487"/>
          <c:w val="0.97649602146474257"/>
          <c:h val="0.7571175457465058"/>
        </c:manualLayout>
      </c:layout>
      <c:barChart>
        <c:barDir val="bar"/>
        <c:grouping val="percentStacked"/>
        <c:varyColors val="0"/>
        <c:ser>
          <c:idx val="0"/>
          <c:order val="0"/>
          <c:tx>
            <c:strRef>
              <c:f>Sheet1!$B$1</c:f>
              <c:strCache>
                <c:ptCount val="1"/>
                <c:pt idx="0">
                  <c:v>12-15</c:v>
                </c:pt>
              </c:strCache>
            </c:strRef>
          </c:tx>
          <c:spPr>
            <a:solidFill>
              <a:schemeClr val="tx1"/>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Sheet1!$B$2</c:f>
              <c:numCache>
                <c:formatCode>0%</c:formatCode>
                <c:ptCount val="1"/>
                <c:pt idx="0">
                  <c:v>0.1</c:v>
                </c:pt>
              </c:numCache>
            </c:numRef>
          </c:val>
          <c:extLst>
            <c:ext xmlns:c16="http://schemas.microsoft.com/office/drawing/2014/chart" uri="{C3380CC4-5D6E-409C-BE32-E72D297353CC}">
              <c16:uniqueId val="{00000000-06C5-42C7-AD6D-68B6255E966D}"/>
            </c:ext>
          </c:extLst>
        </c:ser>
        <c:ser>
          <c:idx val="1"/>
          <c:order val="1"/>
          <c:tx>
            <c:strRef>
              <c:f>Sheet1!$C$1</c:f>
              <c:strCache>
                <c:ptCount val="1"/>
                <c:pt idx="0">
                  <c:v>16-24</c:v>
                </c:pt>
              </c:strCache>
            </c:strRef>
          </c:tx>
          <c:spPr>
            <a:solidFill>
              <a:schemeClr val="bg1">
                <a:lumMod val="50000"/>
              </a:schemeClr>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Sheet1!$C$2</c:f>
              <c:numCache>
                <c:formatCode>0%</c:formatCode>
                <c:ptCount val="1"/>
                <c:pt idx="0">
                  <c:v>0.28999999999999998</c:v>
                </c:pt>
              </c:numCache>
            </c:numRef>
          </c:val>
          <c:extLst>
            <c:ext xmlns:c16="http://schemas.microsoft.com/office/drawing/2014/chart" uri="{C3380CC4-5D6E-409C-BE32-E72D297353CC}">
              <c16:uniqueId val="{00000001-06C5-42C7-AD6D-68B6255E966D}"/>
            </c:ext>
          </c:extLst>
        </c:ser>
        <c:ser>
          <c:idx val="2"/>
          <c:order val="2"/>
          <c:tx>
            <c:strRef>
              <c:f>Sheet1!$D$1</c:f>
              <c:strCache>
                <c:ptCount val="1"/>
                <c:pt idx="0">
                  <c:v>25-34</c:v>
                </c:pt>
              </c:strCache>
            </c:strRef>
          </c:tx>
          <c:spPr>
            <a:solidFill>
              <a:schemeClr val="bg1">
                <a:lumMod val="65000"/>
              </a:schemeClr>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Sheet1!$D$2</c:f>
              <c:numCache>
                <c:formatCode>0%</c:formatCode>
                <c:ptCount val="1"/>
                <c:pt idx="0">
                  <c:v>0.27</c:v>
                </c:pt>
              </c:numCache>
            </c:numRef>
          </c:val>
          <c:extLst>
            <c:ext xmlns:c16="http://schemas.microsoft.com/office/drawing/2014/chart" uri="{C3380CC4-5D6E-409C-BE32-E72D297353CC}">
              <c16:uniqueId val="{00000002-06C5-42C7-AD6D-68B6255E966D}"/>
            </c:ext>
          </c:extLst>
        </c:ser>
        <c:ser>
          <c:idx val="3"/>
          <c:order val="3"/>
          <c:tx>
            <c:strRef>
              <c:f>Sheet1!$E$1</c:f>
              <c:strCache>
                <c:ptCount val="1"/>
                <c:pt idx="0">
                  <c:v>35-44</c:v>
                </c:pt>
              </c:strCache>
            </c:strRef>
          </c:tx>
          <c:spPr>
            <a:solidFill>
              <a:srgbClr val="9C1E8D"/>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Sheet1!$E$2</c:f>
              <c:numCache>
                <c:formatCode>0%</c:formatCode>
                <c:ptCount val="1"/>
                <c:pt idx="0">
                  <c:v>0.17</c:v>
                </c:pt>
              </c:numCache>
            </c:numRef>
          </c:val>
          <c:extLst>
            <c:ext xmlns:c16="http://schemas.microsoft.com/office/drawing/2014/chart" uri="{C3380CC4-5D6E-409C-BE32-E72D297353CC}">
              <c16:uniqueId val="{00000003-06C5-42C7-AD6D-68B6255E966D}"/>
            </c:ext>
          </c:extLst>
        </c:ser>
        <c:ser>
          <c:idx val="4"/>
          <c:order val="4"/>
          <c:tx>
            <c:strRef>
              <c:f>Sheet1!$F$1</c:f>
              <c:strCache>
                <c:ptCount val="1"/>
                <c:pt idx="0">
                  <c:v>45-54</c:v>
                </c:pt>
              </c:strCache>
            </c:strRef>
          </c:tx>
          <c:spPr>
            <a:solidFill>
              <a:schemeClr val="accent1"/>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Sheet1!$F$2</c:f>
              <c:numCache>
                <c:formatCode>0%</c:formatCode>
                <c:ptCount val="1"/>
                <c:pt idx="0">
                  <c:v>0.1</c:v>
                </c:pt>
              </c:numCache>
            </c:numRef>
          </c:val>
          <c:extLst>
            <c:ext xmlns:c16="http://schemas.microsoft.com/office/drawing/2014/chart" uri="{C3380CC4-5D6E-409C-BE32-E72D297353CC}">
              <c16:uniqueId val="{00000004-06C5-42C7-AD6D-68B6255E966D}"/>
            </c:ext>
          </c:extLst>
        </c:ser>
        <c:ser>
          <c:idx val="5"/>
          <c:order val="5"/>
          <c:tx>
            <c:strRef>
              <c:f>Sheet1!$G$1</c:f>
              <c:strCache>
                <c:ptCount val="1"/>
                <c:pt idx="0">
                  <c:v>55+</c:v>
                </c:pt>
              </c:strCache>
            </c:strRef>
          </c:tx>
          <c:spPr>
            <a:solidFill>
              <a:schemeClr val="accent1">
                <a:lumMod val="60000"/>
                <a:lumOff val="40000"/>
              </a:schemeClr>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Sheet1!$G$2</c:f>
              <c:numCache>
                <c:formatCode>0%</c:formatCode>
                <c:ptCount val="1"/>
                <c:pt idx="0">
                  <c:v>7.0000000000000007E-2</c:v>
                </c:pt>
              </c:numCache>
            </c:numRef>
          </c:val>
          <c:extLst>
            <c:ext xmlns:c16="http://schemas.microsoft.com/office/drawing/2014/chart" uri="{C3380CC4-5D6E-409C-BE32-E72D297353CC}">
              <c16:uniqueId val="{00000005-06C5-42C7-AD6D-68B6255E966D}"/>
            </c:ext>
          </c:extLst>
        </c:ser>
        <c:dLbls>
          <c:showLegendKey val="0"/>
          <c:showVal val="0"/>
          <c:showCatName val="0"/>
          <c:showSerName val="0"/>
          <c:showPercent val="0"/>
          <c:showBubbleSize val="0"/>
        </c:dLbls>
        <c:gapWidth val="150"/>
        <c:overlap val="100"/>
        <c:axId val="153193088"/>
        <c:axId val="153203072"/>
      </c:barChart>
      <c:catAx>
        <c:axId val="153193088"/>
        <c:scaling>
          <c:orientation val="minMax"/>
        </c:scaling>
        <c:delete val="1"/>
        <c:axPos val="l"/>
        <c:numFmt formatCode="General" sourceLinked="0"/>
        <c:majorTickMark val="out"/>
        <c:minorTickMark val="none"/>
        <c:tickLblPos val="nextTo"/>
        <c:crossAx val="153203072"/>
        <c:crosses val="autoZero"/>
        <c:auto val="1"/>
        <c:lblAlgn val="ctr"/>
        <c:lblOffset val="100"/>
        <c:noMultiLvlLbl val="0"/>
      </c:catAx>
      <c:valAx>
        <c:axId val="153203072"/>
        <c:scaling>
          <c:orientation val="minMax"/>
        </c:scaling>
        <c:delete val="1"/>
        <c:axPos val="b"/>
        <c:numFmt formatCode="0%" sourceLinked="1"/>
        <c:majorTickMark val="out"/>
        <c:minorTickMark val="none"/>
        <c:tickLblPos val="nextTo"/>
        <c:crossAx val="153193088"/>
        <c:crosses val="autoZero"/>
        <c:crossBetween val="between"/>
      </c:valAx>
    </c:plotArea>
    <c:legend>
      <c:legendPos val="t"/>
      <c:layout>
        <c:manualLayout>
          <c:xMode val="edge"/>
          <c:yMode val="edge"/>
          <c:x val="0.24952132314291581"/>
          <c:y val="0.24509803921568626"/>
          <c:w val="0.50095735371416839"/>
          <c:h val="0.17810792033348771"/>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165143458055835E-3"/>
          <c:y val="0.21710132968270487"/>
          <c:w val="0.97649602146474257"/>
          <c:h val="0.7571175457465058"/>
        </c:manualLayout>
      </c:layout>
      <c:barChart>
        <c:barDir val="bar"/>
        <c:grouping val="percentStacked"/>
        <c:varyColors val="0"/>
        <c:ser>
          <c:idx val="0"/>
          <c:order val="0"/>
          <c:tx>
            <c:strRef>
              <c:f>Sheet1!$B$1</c:f>
              <c:strCache>
                <c:ptCount val="1"/>
                <c:pt idx="0">
                  <c:v>ABC1</c:v>
                </c:pt>
              </c:strCache>
            </c:strRef>
          </c:tx>
          <c:spPr>
            <a:solidFill>
              <a:schemeClr val="bg1">
                <a:lumMod val="50000"/>
              </a:schemeClr>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Sheet1!$B$2</c:f>
              <c:numCache>
                <c:formatCode>0%</c:formatCode>
                <c:ptCount val="1"/>
                <c:pt idx="0">
                  <c:v>0.66</c:v>
                </c:pt>
              </c:numCache>
            </c:numRef>
          </c:val>
          <c:extLst>
            <c:ext xmlns:c16="http://schemas.microsoft.com/office/drawing/2014/chart" uri="{C3380CC4-5D6E-409C-BE32-E72D297353CC}">
              <c16:uniqueId val="{00000000-8390-47BA-A385-1903858D4FDD}"/>
            </c:ext>
          </c:extLst>
        </c:ser>
        <c:ser>
          <c:idx val="1"/>
          <c:order val="1"/>
          <c:tx>
            <c:strRef>
              <c:f>Sheet1!$C$1</c:f>
              <c:strCache>
                <c:ptCount val="1"/>
                <c:pt idx="0">
                  <c:v>C2DE</c:v>
                </c:pt>
              </c:strCache>
            </c:strRef>
          </c:tx>
          <c:spPr>
            <a:solidFill>
              <a:schemeClr val="accent1"/>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Sheet1!$C$2</c:f>
              <c:numCache>
                <c:formatCode>0%</c:formatCode>
                <c:ptCount val="1"/>
                <c:pt idx="0">
                  <c:v>0.34</c:v>
                </c:pt>
              </c:numCache>
            </c:numRef>
          </c:val>
          <c:extLst>
            <c:ext xmlns:c16="http://schemas.microsoft.com/office/drawing/2014/chart" uri="{C3380CC4-5D6E-409C-BE32-E72D297353CC}">
              <c16:uniqueId val="{00000001-8390-47BA-A385-1903858D4FDD}"/>
            </c:ext>
          </c:extLst>
        </c:ser>
        <c:dLbls>
          <c:showLegendKey val="0"/>
          <c:showVal val="0"/>
          <c:showCatName val="0"/>
          <c:showSerName val="0"/>
          <c:showPercent val="0"/>
          <c:showBubbleSize val="0"/>
        </c:dLbls>
        <c:gapWidth val="150"/>
        <c:overlap val="100"/>
        <c:axId val="153286912"/>
        <c:axId val="165847040"/>
      </c:barChart>
      <c:catAx>
        <c:axId val="153286912"/>
        <c:scaling>
          <c:orientation val="minMax"/>
        </c:scaling>
        <c:delete val="1"/>
        <c:axPos val="l"/>
        <c:numFmt formatCode="General" sourceLinked="0"/>
        <c:majorTickMark val="out"/>
        <c:minorTickMark val="none"/>
        <c:tickLblPos val="nextTo"/>
        <c:crossAx val="165847040"/>
        <c:crosses val="autoZero"/>
        <c:auto val="1"/>
        <c:lblAlgn val="ctr"/>
        <c:lblOffset val="100"/>
        <c:noMultiLvlLbl val="0"/>
      </c:catAx>
      <c:valAx>
        <c:axId val="165847040"/>
        <c:scaling>
          <c:orientation val="minMax"/>
        </c:scaling>
        <c:delete val="1"/>
        <c:axPos val="b"/>
        <c:numFmt formatCode="0%" sourceLinked="1"/>
        <c:majorTickMark val="out"/>
        <c:minorTickMark val="none"/>
        <c:tickLblPos val="nextTo"/>
        <c:crossAx val="153286912"/>
        <c:crosses val="autoZero"/>
        <c:crossBetween val="between"/>
      </c:valAx>
    </c:plotArea>
    <c:legend>
      <c:legendPos val="t"/>
      <c:layout>
        <c:manualLayout>
          <c:xMode val="edge"/>
          <c:yMode val="edge"/>
          <c:x val="0.41101488230009509"/>
          <c:y val="0.26470588235294118"/>
          <c:w val="0.17797023539980983"/>
          <c:h val="0.17810792033348771"/>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165143458055835E-3"/>
          <c:y val="0.21710132968270487"/>
          <c:w val="0.97649602146474257"/>
          <c:h val="0.7571175457465058"/>
        </c:manualLayout>
      </c:layout>
      <c:barChart>
        <c:barDir val="bar"/>
        <c:grouping val="percentStacked"/>
        <c:varyColors val="0"/>
        <c:ser>
          <c:idx val="0"/>
          <c:order val="0"/>
          <c:tx>
            <c:strRef>
              <c:f>Sheet1!$B$1</c:f>
              <c:strCache>
                <c:ptCount val="1"/>
                <c:pt idx="0">
                  <c:v>Children in home</c:v>
                </c:pt>
              </c:strCache>
            </c:strRef>
          </c:tx>
          <c:spPr>
            <a:solidFill>
              <a:schemeClr val="bg1">
                <a:lumMod val="50000"/>
              </a:schemeClr>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Sheet1!$B$2</c:f>
              <c:numCache>
                <c:formatCode>0%</c:formatCode>
                <c:ptCount val="1"/>
                <c:pt idx="0">
                  <c:v>0.48</c:v>
                </c:pt>
              </c:numCache>
            </c:numRef>
          </c:val>
          <c:extLst>
            <c:ext xmlns:c16="http://schemas.microsoft.com/office/drawing/2014/chart" uri="{C3380CC4-5D6E-409C-BE32-E72D297353CC}">
              <c16:uniqueId val="{00000000-4239-447A-9E44-903556F51863}"/>
            </c:ext>
          </c:extLst>
        </c:ser>
        <c:ser>
          <c:idx val="1"/>
          <c:order val="1"/>
          <c:tx>
            <c:strRef>
              <c:f>Sheet1!$C$1</c:f>
              <c:strCache>
                <c:ptCount val="1"/>
                <c:pt idx="0">
                  <c:v>No children in home</c:v>
                </c:pt>
              </c:strCache>
            </c:strRef>
          </c:tx>
          <c:spPr>
            <a:solidFill>
              <a:schemeClr val="accent1"/>
            </a:solidFill>
          </c:spPr>
          <c:invertIfNegative val="0"/>
          <c:dLbls>
            <c:spPr>
              <a:noFill/>
              <a:ln>
                <a:noFill/>
              </a:ln>
              <a:effectLst/>
            </c:spPr>
            <c:txPr>
              <a:bodyPr/>
              <a:lstStyle/>
              <a:p>
                <a:pPr algn="ctr">
                  <a:defRPr lang="en-GB"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Gender</c:v>
                </c:pt>
              </c:strCache>
            </c:strRef>
          </c:cat>
          <c:val>
            <c:numRef>
              <c:f>Sheet1!$C$2</c:f>
              <c:numCache>
                <c:formatCode>0%</c:formatCode>
                <c:ptCount val="1"/>
                <c:pt idx="0">
                  <c:v>0.52</c:v>
                </c:pt>
              </c:numCache>
            </c:numRef>
          </c:val>
          <c:extLst>
            <c:ext xmlns:c16="http://schemas.microsoft.com/office/drawing/2014/chart" uri="{C3380CC4-5D6E-409C-BE32-E72D297353CC}">
              <c16:uniqueId val="{00000001-4239-447A-9E44-903556F51863}"/>
            </c:ext>
          </c:extLst>
        </c:ser>
        <c:dLbls>
          <c:showLegendKey val="0"/>
          <c:showVal val="0"/>
          <c:showCatName val="0"/>
          <c:showSerName val="0"/>
          <c:showPercent val="0"/>
          <c:showBubbleSize val="0"/>
        </c:dLbls>
        <c:gapWidth val="150"/>
        <c:overlap val="100"/>
        <c:axId val="166074240"/>
        <c:axId val="166075776"/>
      </c:barChart>
      <c:catAx>
        <c:axId val="166074240"/>
        <c:scaling>
          <c:orientation val="minMax"/>
        </c:scaling>
        <c:delete val="1"/>
        <c:axPos val="l"/>
        <c:numFmt formatCode="General" sourceLinked="0"/>
        <c:majorTickMark val="out"/>
        <c:minorTickMark val="none"/>
        <c:tickLblPos val="nextTo"/>
        <c:crossAx val="166075776"/>
        <c:crosses val="autoZero"/>
        <c:auto val="1"/>
        <c:lblAlgn val="ctr"/>
        <c:lblOffset val="100"/>
        <c:noMultiLvlLbl val="0"/>
      </c:catAx>
      <c:valAx>
        <c:axId val="166075776"/>
        <c:scaling>
          <c:orientation val="minMax"/>
        </c:scaling>
        <c:delete val="1"/>
        <c:axPos val="b"/>
        <c:numFmt formatCode="0%" sourceLinked="1"/>
        <c:majorTickMark val="out"/>
        <c:minorTickMark val="none"/>
        <c:tickLblPos val="nextTo"/>
        <c:crossAx val="166074240"/>
        <c:crosses val="autoZero"/>
        <c:crossBetween val="between"/>
      </c:valAx>
    </c:plotArea>
    <c:legend>
      <c:legendPos val="t"/>
      <c:layout>
        <c:manualLayout>
          <c:xMode val="edge"/>
          <c:yMode val="edge"/>
          <c:x val="0.27459438051570423"/>
          <c:y val="0.25490196078431371"/>
          <c:w val="0.45081109336346387"/>
          <c:h val="0.17810792033348771"/>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90078E-3F14-4270-96D8-85D056E028CB}"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GB"/>
        </a:p>
      </dgm:t>
    </dgm:pt>
    <dgm:pt modelId="{3CDB4909-8EB8-4A19-AE56-41C9338ABC52}">
      <dgm:prSet phldrT="[Text]" custT="1"/>
      <dgm:spPr/>
      <dgm:t>
        <a:bodyPr/>
        <a:lstStyle/>
        <a:p>
          <a:r>
            <a:rPr lang="en-GB" sz="1100" b="1" dirty="0"/>
            <a:t>Setup/Review</a:t>
          </a:r>
        </a:p>
        <a:p>
          <a:r>
            <a:rPr lang="en-GB" sz="1100" dirty="0"/>
            <a:t>- Questionnaire development/review*</a:t>
          </a:r>
        </a:p>
      </dgm:t>
    </dgm:pt>
    <dgm:pt modelId="{2979559B-5AB9-4024-9073-152FD116684F}" type="parTrans" cxnId="{A96F866F-D581-4A0C-8FC4-BEFE5CE2BC47}">
      <dgm:prSet/>
      <dgm:spPr/>
      <dgm:t>
        <a:bodyPr/>
        <a:lstStyle/>
        <a:p>
          <a:endParaRPr lang="en-GB"/>
        </a:p>
      </dgm:t>
    </dgm:pt>
    <dgm:pt modelId="{DC7B73E9-876B-44AE-A2BC-7EC447E38A9E}" type="sibTrans" cxnId="{A96F866F-D581-4A0C-8FC4-BEFE5CE2BC47}">
      <dgm:prSet/>
      <dgm:spPr/>
      <dgm:t>
        <a:bodyPr/>
        <a:lstStyle/>
        <a:p>
          <a:endParaRPr lang="en-GB"/>
        </a:p>
      </dgm:t>
    </dgm:pt>
    <dgm:pt modelId="{9770D6CA-185C-48EE-B323-D0F2D8A2EBB7}">
      <dgm:prSet phldrT="[Text]" custT="1"/>
      <dgm:spPr/>
      <dgm:t>
        <a:bodyPr/>
        <a:lstStyle/>
        <a:p>
          <a:pPr>
            <a:lnSpc>
              <a:spcPct val="100000"/>
            </a:lnSpc>
          </a:pPr>
          <a:r>
            <a:rPr lang="en-GB" sz="1100" b="1" dirty="0"/>
            <a:t>Fieldwork</a:t>
          </a:r>
        </a:p>
        <a:p>
          <a:pPr>
            <a:lnSpc>
              <a:spcPct val="100000"/>
            </a:lnSpc>
          </a:pPr>
          <a:r>
            <a:rPr lang="en-GB" sz="1100" dirty="0"/>
            <a:t>- Adults Online ad-hoc Survey </a:t>
          </a:r>
          <a:r>
            <a:rPr lang="en-GB" sz="1100" b="0" dirty="0"/>
            <a:t>(</a:t>
          </a:r>
          <a:r>
            <a:rPr lang="en-GB" sz="1100" b="0" baseline="0" dirty="0">
              <a:solidFill>
                <a:schemeClr val="dk1"/>
              </a:solidFill>
              <a:latin typeface="Arial"/>
              <a:ea typeface="+mn-ea"/>
              <a:cs typeface="Arial"/>
            </a:rPr>
            <a:t>2,818)</a:t>
          </a:r>
          <a:endParaRPr lang="en-GB" sz="1100" b="0" dirty="0"/>
        </a:p>
        <a:p>
          <a:pPr>
            <a:lnSpc>
              <a:spcPct val="100000"/>
            </a:lnSpc>
          </a:pPr>
          <a:r>
            <a:rPr lang="en-GB" sz="1100" dirty="0"/>
            <a:t>- 12-15 Online ad-hoc Survey </a:t>
          </a:r>
          <a:r>
            <a:rPr lang="en-GB" sz="1100" b="0" dirty="0"/>
            <a:t>(</a:t>
          </a:r>
          <a:r>
            <a:rPr lang="en-GB" sz="1100" b="0" dirty="0">
              <a:latin typeface="Arial"/>
              <a:cs typeface="Arial"/>
            </a:rPr>
            <a:t>999)</a:t>
          </a:r>
          <a:endParaRPr lang="en-GB" sz="1100" b="0" dirty="0"/>
        </a:p>
        <a:p>
          <a:pPr>
            <a:lnSpc>
              <a:spcPct val="100000"/>
            </a:lnSpc>
          </a:pPr>
          <a:r>
            <a:rPr lang="en-GB" sz="1100" dirty="0"/>
            <a:t>- Adults F2F Omnibus </a:t>
          </a:r>
          <a:r>
            <a:rPr lang="en-GB" sz="1100" b="0" dirty="0"/>
            <a:t>(</a:t>
          </a:r>
          <a:r>
            <a:rPr lang="en-GB" sz="1100" b="0" baseline="0" dirty="0">
              <a:solidFill>
                <a:schemeClr val="dk1"/>
              </a:solidFill>
              <a:latin typeface="Arial"/>
              <a:ea typeface="+mn-ea"/>
              <a:cs typeface="Arial"/>
            </a:rPr>
            <a:t>1,214)</a:t>
          </a:r>
          <a:endParaRPr lang="en-GB" sz="1100" b="0" dirty="0"/>
        </a:p>
      </dgm:t>
    </dgm:pt>
    <dgm:pt modelId="{10112147-3D08-48C5-82C1-F55D24529A0B}" type="parTrans" cxnId="{5F289F75-2C0A-43F6-B692-A161B76354D4}">
      <dgm:prSet/>
      <dgm:spPr/>
      <dgm:t>
        <a:bodyPr/>
        <a:lstStyle/>
        <a:p>
          <a:endParaRPr lang="en-GB"/>
        </a:p>
      </dgm:t>
    </dgm:pt>
    <dgm:pt modelId="{2BE21522-2411-4D74-84FC-90D01FDEFCCB}" type="sibTrans" cxnId="{5F289F75-2C0A-43F6-B692-A161B76354D4}">
      <dgm:prSet/>
      <dgm:spPr/>
      <dgm:t>
        <a:bodyPr/>
        <a:lstStyle/>
        <a:p>
          <a:endParaRPr lang="en-GB"/>
        </a:p>
      </dgm:t>
    </dgm:pt>
    <dgm:pt modelId="{B881A2A5-8292-4478-BF72-23AD88B2D574}">
      <dgm:prSet phldrT="[Text]" custT="1"/>
      <dgm:spPr/>
      <dgm:t>
        <a:bodyPr/>
        <a:lstStyle/>
        <a:p>
          <a:r>
            <a:rPr lang="en-GB" sz="1100" b="1" dirty="0"/>
            <a:t>Analysis</a:t>
          </a:r>
        </a:p>
        <a:p>
          <a:r>
            <a:rPr lang="en-GB" sz="1100" dirty="0"/>
            <a:t>- Data integration</a:t>
          </a:r>
        </a:p>
        <a:p>
          <a:r>
            <a:rPr lang="en-GB" sz="1100" dirty="0"/>
            <a:t>- Standard analysis</a:t>
          </a:r>
        </a:p>
        <a:p>
          <a:r>
            <a:rPr lang="en-GB" sz="1100" dirty="0"/>
            <a:t>- Benchmarking/tracking</a:t>
          </a:r>
        </a:p>
        <a:p>
          <a:r>
            <a:rPr lang="en-GB" sz="1100" dirty="0"/>
            <a:t>- Statistical insight</a:t>
          </a:r>
        </a:p>
      </dgm:t>
    </dgm:pt>
    <dgm:pt modelId="{881F2E43-B1E1-4890-BEE0-F02E35752FAB}" type="parTrans" cxnId="{3C8D6CEA-529F-4836-9A84-31CBF6BCF773}">
      <dgm:prSet/>
      <dgm:spPr/>
      <dgm:t>
        <a:bodyPr/>
        <a:lstStyle/>
        <a:p>
          <a:endParaRPr lang="en-GB"/>
        </a:p>
      </dgm:t>
    </dgm:pt>
    <dgm:pt modelId="{A0FD5C9A-3974-4987-94E2-B30492F9EDE6}" type="sibTrans" cxnId="{3C8D6CEA-529F-4836-9A84-31CBF6BCF773}">
      <dgm:prSet/>
      <dgm:spPr/>
      <dgm:t>
        <a:bodyPr/>
        <a:lstStyle/>
        <a:p>
          <a:endParaRPr lang="en-GB"/>
        </a:p>
      </dgm:t>
    </dgm:pt>
    <dgm:pt modelId="{737C1095-2798-445C-9DCE-60AA95BE0FEE}">
      <dgm:prSet phldrT="[Text]" custT="1"/>
      <dgm:spPr/>
      <dgm:t>
        <a:bodyPr/>
        <a:lstStyle/>
        <a:p>
          <a:r>
            <a:rPr lang="en-GB" sz="1100" b="1" dirty="0"/>
            <a:t>Reporting</a:t>
          </a:r>
        </a:p>
        <a:p>
          <a:r>
            <a:rPr lang="en-GB" sz="1100" dirty="0"/>
            <a:t>- Presentation</a:t>
          </a:r>
        </a:p>
        <a:p>
          <a:r>
            <a:rPr lang="en-GB" sz="1100" dirty="0"/>
            <a:t>- Written Report</a:t>
          </a:r>
        </a:p>
      </dgm:t>
    </dgm:pt>
    <dgm:pt modelId="{1CF9247D-7A7B-4ABF-9B19-3BFD0B59F541}" type="parTrans" cxnId="{832CE660-6399-4DA9-A0C3-AE0E661473D9}">
      <dgm:prSet/>
      <dgm:spPr/>
      <dgm:t>
        <a:bodyPr/>
        <a:lstStyle/>
        <a:p>
          <a:endParaRPr lang="en-GB"/>
        </a:p>
      </dgm:t>
    </dgm:pt>
    <dgm:pt modelId="{E24F55F3-4201-4670-A509-A2E1460BA781}" type="sibTrans" cxnId="{832CE660-6399-4DA9-A0C3-AE0E661473D9}">
      <dgm:prSet/>
      <dgm:spPr/>
      <dgm:t>
        <a:bodyPr/>
        <a:lstStyle/>
        <a:p>
          <a:endParaRPr lang="en-GB"/>
        </a:p>
      </dgm:t>
    </dgm:pt>
    <dgm:pt modelId="{6248A61F-4C55-4ADE-855A-8E727EDAB030}" type="pres">
      <dgm:prSet presAssocID="{8B90078E-3F14-4270-96D8-85D056E028CB}" presName="Name0" presStyleCnt="0">
        <dgm:presLayoutVars>
          <dgm:dir/>
          <dgm:resizeHandles val="exact"/>
        </dgm:presLayoutVars>
      </dgm:prSet>
      <dgm:spPr/>
    </dgm:pt>
    <dgm:pt modelId="{D3A9E258-684E-45F3-B09B-CC567872785F}" type="pres">
      <dgm:prSet presAssocID="{8B90078E-3F14-4270-96D8-85D056E028CB}" presName="cycle" presStyleCnt="0"/>
      <dgm:spPr/>
    </dgm:pt>
    <dgm:pt modelId="{7FA434CE-B50D-4C46-B671-7C0AF016446B}" type="pres">
      <dgm:prSet presAssocID="{3CDB4909-8EB8-4A19-AE56-41C9338ABC52}" presName="nodeFirstNode" presStyleLbl="node1" presStyleIdx="0" presStyleCnt="4" custScaleX="84972" custScaleY="61841">
        <dgm:presLayoutVars>
          <dgm:bulletEnabled val="1"/>
        </dgm:presLayoutVars>
      </dgm:prSet>
      <dgm:spPr/>
    </dgm:pt>
    <dgm:pt modelId="{FDD867B9-7548-44FB-B087-D8B679E17379}" type="pres">
      <dgm:prSet presAssocID="{DC7B73E9-876B-44AE-A2BC-7EC447E38A9E}" presName="sibTransFirstNode" presStyleLbl="bgShp" presStyleIdx="0" presStyleCnt="1"/>
      <dgm:spPr/>
    </dgm:pt>
    <dgm:pt modelId="{028D6E1B-FB26-42FB-B971-10549BA8FBC2}" type="pres">
      <dgm:prSet presAssocID="{9770D6CA-185C-48EE-B323-D0F2D8A2EBB7}" presName="nodeFollowingNodes" presStyleLbl="node1" presStyleIdx="1" presStyleCnt="4" custScaleX="121535" custScaleY="74334" custRadScaleRad="96223">
        <dgm:presLayoutVars>
          <dgm:bulletEnabled val="1"/>
        </dgm:presLayoutVars>
      </dgm:prSet>
      <dgm:spPr/>
    </dgm:pt>
    <dgm:pt modelId="{4269E59D-5049-4602-B07E-FD4CDB377D63}" type="pres">
      <dgm:prSet presAssocID="{B881A2A5-8292-4478-BF72-23AD88B2D574}" presName="nodeFollowingNodes" presStyleLbl="node1" presStyleIdx="2" presStyleCnt="4" custScaleY="76485">
        <dgm:presLayoutVars>
          <dgm:bulletEnabled val="1"/>
        </dgm:presLayoutVars>
      </dgm:prSet>
      <dgm:spPr/>
    </dgm:pt>
    <dgm:pt modelId="{82076F94-BFF0-44D1-9A49-DC409CF09873}" type="pres">
      <dgm:prSet presAssocID="{737C1095-2798-445C-9DCE-60AA95BE0FEE}" presName="nodeFollowingNodes" presStyleLbl="node1" presStyleIdx="3" presStyleCnt="4" custScaleX="81612" custScaleY="74335">
        <dgm:presLayoutVars>
          <dgm:bulletEnabled val="1"/>
        </dgm:presLayoutVars>
      </dgm:prSet>
      <dgm:spPr/>
    </dgm:pt>
  </dgm:ptLst>
  <dgm:cxnLst>
    <dgm:cxn modelId="{832CE660-6399-4DA9-A0C3-AE0E661473D9}" srcId="{8B90078E-3F14-4270-96D8-85D056E028CB}" destId="{737C1095-2798-445C-9DCE-60AA95BE0FEE}" srcOrd="3" destOrd="0" parTransId="{1CF9247D-7A7B-4ABF-9B19-3BFD0B59F541}" sibTransId="{E24F55F3-4201-4670-A509-A2E1460BA781}"/>
    <dgm:cxn modelId="{51227146-C34E-49E5-B32D-89A5B9432B35}" type="presOf" srcId="{DC7B73E9-876B-44AE-A2BC-7EC447E38A9E}" destId="{FDD867B9-7548-44FB-B087-D8B679E17379}" srcOrd="0" destOrd="0" presId="urn:microsoft.com/office/officeart/2005/8/layout/cycle3"/>
    <dgm:cxn modelId="{A96F866F-D581-4A0C-8FC4-BEFE5CE2BC47}" srcId="{8B90078E-3F14-4270-96D8-85D056E028CB}" destId="{3CDB4909-8EB8-4A19-AE56-41C9338ABC52}" srcOrd="0" destOrd="0" parTransId="{2979559B-5AB9-4024-9073-152FD116684F}" sibTransId="{DC7B73E9-876B-44AE-A2BC-7EC447E38A9E}"/>
    <dgm:cxn modelId="{B2EC3B70-0AAE-4C2D-911A-BCC4124B4093}" type="presOf" srcId="{9770D6CA-185C-48EE-B323-D0F2D8A2EBB7}" destId="{028D6E1B-FB26-42FB-B971-10549BA8FBC2}" srcOrd="0" destOrd="0" presId="urn:microsoft.com/office/officeart/2005/8/layout/cycle3"/>
    <dgm:cxn modelId="{5F289F75-2C0A-43F6-B692-A161B76354D4}" srcId="{8B90078E-3F14-4270-96D8-85D056E028CB}" destId="{9770D6CA-185C-48EE-B323-D0F2D8A2EBB7}" srcOrd="1" destOrd="0" parTransId="{10112147-3D08-48C5-82C1-F55D24529A0B}" sibTransId="{2BE21522-2411-4D74-84FC-90D01FDEFCCB}"/>
    <dgm:cxn modelId="{40BE2C96-563E-44BD-963A-AAD031E3E061}" type="presOf" srcId="{B881A2A5-8292-4478-BF72-23AD88B2D574}" destId="{4269E59D-5049-4602-B07E-FD4CDB377D63}" srcOrd="0" destOrd="0" presId="urn:microsoft.com/office/officeart/2005/8/layout/cycle3"/>
    <dgm:cxn modelId="{AF818F9C-B355-4AD7-BCC2-C3AD3DA3BA0C}" type="presOf" srcId="{8B90078E-3F14-4270-96D8-85D056E028CB}" destId="{6248A61F-4C55-4ADE-855A-8E727EDAB030}" srcOrd="0" destOrd="0" presId="urn:microsoft.com/office/officeart/2005/8/layout/cycle3"/>
    <dgm:cxn modelId="{C30490BC-8432-478B-9453-B46793847997}" type="presOf" srcId="{3CDB4909-8EB8-4A19-AE56-41C9338ABC52}" destId="{7FA434CE-B50D-4C46-B671-7C0AF016446B}" srcOrd="0" destOrd="0" presId="urn:microsoft.com/office/officeart/2005/8/layout/cycle3"/>
    <dgm:cxn modelId="{E8E0D1DE-EC18-4384-839B-A79D94A1DAFC}" type="presOf" srcId="{737C1095-2798-445C-9DCE-60AA95BE0FEE}" destId="{82076F94-BFF0-44D1-9A49-DC409CF09873}" srcOrd="0" destOrd="0" presId="urn:microsoft.com/office/officeart/2005/8/layout/cycle3"/>
    <dgm:cxn modelId="{3C8D6CEA-529F-4836-9A84-31CBF6BCF773}" srcId="{8B90078E-3F14-4270-96D8-85D056E028CB}" destId="{B881A2A5-8292-4478-BF72-23AD88B2D574}" srcOrd="2" destOrd="0" parTransId="{881F2E43-B1E1-4890-BEE0-F02E35752FAB}" sibTransId="{A0FD5C9A-3974-4987-94E2-B30492F9EDE6}"/>
    <dgm:cxn modelId="{C8331688-A0C5-4F90-9FC7-AA85930DAC95}" type="presParOf" srcId="{6248A61F-4C55-4ADE-855A-8E727EDAB030}" destId="{D3A9E258-684E-45F3-B09B-CC567872785F}" srcOrd="0" destOrd="0" presId="urn:microsoft.com/office/officeart/2005/8/layout/cycle3"/>
    <dgm:cxn modelId="{096E571C-0129-4109-972C-54B044E9024B}" type="presParOf" srcId="{D3A9E258-684E-45F3-B09B-CC567872785F}" destId="{7FA434CE-B50D-4C46-B671-7C0AF016446B}" srcOrd="0" destOrd="0" presId="urn:microsoft.com/office/officeart/2005/8/layout/cycle3"/>
    <dgm:cxn modelId="{08F80DAA-F5CE-401A-B606-CBFE865139AE}" type="presParOf" srcId="{D3A9E258-684E-45F3-B09B-CC567872785F}" destId="{FDD867B9-7548-44FB-B087-D8B679E17379}" srcOrd="1" destOrd="0" presId="urn:microsoft.com/office/officeart/2005/8/layout/cycle3"/>
    <dgm:cxn modelId="{EADB42F6-3256-4743-A4B6-699FDE554388}" type="presParOf" srcId="{D3A9E258-684E-45F3-B09B-CC567872785F}" destId="{028D6E1B-FB26-42FB-B971-10549BA8FBC2}" srcOrd="2" destOrd="0" presId="urn:microsoft.com/office/officeart/2005/8/layout/cycle3"/>
    <dgm:cxn modelId="{249F835F-AE5B-44B0-81E3-14F4842D8278}" type="presParOf" srcId="{D3A9E258-684E-45F3-B09B-CC567872785F}" destId="{4269E59D-5049-4602-B07E-FD4CDB377D63}" srcOrd="3" destOrd="0" presId="urn:microsoft.com/office/officeart/2005/8/layout/cycle3"/>
    <dgm:cxn modelId="{F701C6D1-1D93-4CC7-AED4-10375D4D8037}" type="presParOf" srcId="{D3A9E258-684E-45F3-B09B-CC567872785F}" destId="{82076F94-BFF0-44D1-9A49-DC409CF0987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67B9-7548-44FB-B087-D8B679E17379}">
      <dsp:nvSpPr>
        <dsp:cNvPr id="0" name=""/>
        <dsp:cNvSpPr/>
      </dsp:nvSpPr>
      <dsp:spPr>
        <a:xfrm>
          <a:off x="1311158" y="40997"/>
          <a:ext cx="4592629" cy="4592629"/>
        </a:xfrm>
        <a:prstGeom prst="circularArrow">
          <a:avLst>
            <a:gd name="adj1" fmla="val 4668"/>
            <a:gd name="adj2" fmla="val 272909"/>
            <a:gd name="adj3" fmla="val 13443194"/>
            <a:gd name="adj4" fmla="val 1762848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434CE-B50D-4C46-B671-7C0AF016446B}">
      <dsp:nvSpPr>
        <dsp:cNvPr id="0" name=""/>
        <dsp:cNvSpPr/>
      </dsp:nvSpPr>
      <dsp:spPr>
        <a:xfrm>
          <a:off x="2331667" y="233048"/>
          <a:ext cx="2551610" cy="92850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Setup/Review</a:t>
          </a:r>
        </a:p>
        <a:p>
          <a:pPr marL="0" lvl="0" indent="0" algn="ctr" defTabSz="488950">
            <a:lnSpc>
              <a:spcPct val="90000"/>
            </a:lnSpc>
            <a:spcBef>
              <a:spcPct val="0"/>
            </a:spcBef>
            <a:spcAft>
              <a:spcPct val="35000"/>
            </a:spcAft>
            <a:buNone/>
          </a:pPr>
          <a:r>
            <a:rPr lang="en-GB" sz="1100" kern="1200" dirty="0"/>
            <a:t>- Questionnaire development/review*</a:t>
          </a:r>
        </a:p>
      </dsp:txBody>
      <dsp:txXfrm>
        <a:off x="2376993" y="278374"/>
        <a:ext cx="2460958" cy="837854"/>
      </dsp:txXfrm>
    </dsp:sp>
    <dsp:sp modelId="{028D6E1B-FB26-42FB-B971-10549BA8FBC2}">
      <dsp:nvSpPr>
        <dsp:cNvPr id="0" name=""/>
        <dsp:cNvSpPr/>
      </dsp:nvSpPr>
      <dsp:spPr>
        <a:xfrm>
          <a:off x="3369469" y="1788320"/>
          <a:ext cx="3649555" cy="111608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GB" sz="1100" b="1" kern="1200" dirty="0"/>
            <a:t>Fieldwork</a:t>
          </a:r>
        </a:p>
        <a:p>
          <a:pPr marL="0" lvl="0" indent="0" algn="ctr" defTabSz="488950">
            <a:lnSpc>
              <a:spcPct val="100000"/>
            </a:lnSpc>
            <a:spcBef>
              <a:spcPct val="0"/>
            </a:spcBef>
            <a:spcAft>
              <a:spcPct val="35000"/>
            </a:spcAft>
            <a:buNone/>
          </a:pPr>
          <a:r>
            <a:rPr lang="en-GB" sz="1100" kern="1200" dirty="0"/>
            <a:t>- Adults Online ad-hoc Survey </a:t>
          </a:r>
          <a:r>
            <a:rPr lang="en-GB" sz="1100" b="0" kern="1200" dirty="0"/>
            <a:t>(</a:t>
          </a:r>
          <a:r>
            <a:rPr lang="en-GB" sz="1100" b="0" kern="1200" baseline="0" dirty="0">
              <a:solidFill>
                <a:schemeClr val="dk1"/>
              </a:solidFill>
              <a:latin typeface="Arial"/>
              <a:ea typeface="+mn-ea"/>
              <a:cs typeface="Arial"/>
            </a:rPr>
            <a:t>2,818)</a:t>
          </a:r>
          <a:endParaRPr lang="en-GB" sz="1100" b="0" kern="1200" dirty="0"/>
        </a:p>
        <a:p>
          <a:pPr marL="0" lvl="0" indent="0" algn="ctr" defTabSz="488950">
            <a:lnSpc>
              <a:spcPct val="100000"/>
            </a:lnSpc>
            <a:spcBef>
              <a:spcPct val="0"/>
            </a:spcBef>
            <a:spcAft>
              <a:spcPct val="35000"/>
            </a:spcAft>
            <a:buNone/>
          </a:pPr>
          <a:r>
            <a:rPr lang="en-GB" sz="1100" kern="1200" dirty="0"/>
            <a:t>- 12-15 Online ad-hoc Survey </a:t>
          </a:r>
          <a:r>
            <a:rPr lang="en-GB" sz="1100" b="0" kern="1200" dirty="0"/>
            <a:t>(</a:t>
          </a:r>
          <a:r>
            <a:rPr lang="en-GB" sz="1100" b="0" kern="1200" dirty="0">
              <a:latin typeface="Arial"/>
              <a:cs typeface="Arial"/>
            </a:rPr>
            <a:t>999)</a:t>
          </a:r>
          <a:endParaRPr lang="en-GB" sz="1100" b="0" kern="1200" dirty="0"/>
        </a:p>
        <a:p>
          <a:pPr marL="0" lvl="0" indent="0" algn="ctr" defTabSz="488950">
            <a:lnSpc>
              <a:spcPct val="100000"/>
            </a:lnSpc>
            <a:spcBef>
              <a:spcPct val="0"/>
            </a:spcBef>
            <a:spcAft>
              <a:spcPct val="35000"/>
            </a:spcAft>
            <a:buNone/>
          </a:pPr>
          <a:r>
            <a:rPr lang="en-GB" sz="1100" kern="1200" dirty="0"/>
            <a:t>- Adults F2F Omnibus </a:t>
          </a:r>
          <a:r>
            <a:rPr lang="en-GB" sz="1100" b="0" kern="1200" dirty="0"/>
            <a:t>(</a:t>
          </a:r>
          <a:r>
            <a:rPr lang="en-GB" sz="1100" b="0" kern="1200" baseline="0" dirty="0">
              <a:solidFill>
                <a:schemeClr val="dk1"/>
              </a:solidFill>
              <a:latin typeface="Arial"/>
              <a:ea typeface="+mn-ea"/>
              <a:cs typeface="Arial"/>
            </a:rPr>
            <a:t>1,214)</a:t>
          </a:r>
          <a:endParaRPr lang="en-GB" sz="1100" b="0" kern="1200" dirty="0"/>
        </a:p>
      </dsp:txBody>
      <dsp:txXfrm>
        <a:off x="3423952" y="1842803"/>
        <a:ext cx="3540589" cy="1007115"/>
      </dsp:txXfrm>
    </dsp:sp>
    <dsp:sp modelId="{4269E59D-5049-4602-B07E-FD4CDB377D63}">
      <dsp:nvSpPr>
        <dsp:cNvPr id="0" name=""/>
        <dsp:cNvSpPr/>
      </dsp:nvSpPr>
      <dsp:spPr>
        <a:xfrm>
          <a:off x="2106031" y="3421231"/>
          <a:ext cx="3002884" cy="11483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Analysis</a:t>
          </a:r>
        </a:p>
        <a:p>
          <a:pPr marL="0" lvl="0" indent="0" algn="ctr" defTabSz="488950">
            <a:lnSpc>
              <a:spcPct val="90000"/>
            </a:lnSpc>
            <a:spcBef>
              <a:spcPct val="0"/>
            </a:spcBef>
            <a:spcAft>
              <a:spcPct val="35000"/>
            </a:spcAft>
            <a:buNone/>
          </a:pPr>
          <a:r>
            <a:rPr lang="en-GB" sz="1100" kern="1200" dirty="0"/>
            <a:t>- Data integration</a:t>
          </a:r>
        </a:p>
        <a:p>
          <a:pPr marL="0" lvl="0" indent="0" algn="ctr" defTabSz="488950">
            <a:lnSpc>
              <a:spcPct val="90000"/>
            </a:lnSpc>
            <a:spcBef>
              <a:spcPct val="0"/>
            </a:spcBef>
            <a:spcAft>
              <a:spcPct val="35000"/>
            </a:spcAft>
            <a:buNone/>
          </a:pPr>
          <a:r>
            <a:rPr lang="en-GB" sz="1100" kern="1200" dirty="0"/>
            <a:t>- Standard analysis</a:t>
          </a:r>
        </a:p>
        <a:p>
          <a:pPr marL="0" lvl="0" indent="0" algn="ctr" defTabSz="488950">
            <a:lnSpc>
              <a:spcPct val="90000"/>
            </a:lnSpc>
            <a:spcBef>
              <a:spcPct val="0"/>
            </a:spcBef>
            <a:spcAft>
              <a:spcPct val="35000"/>
            </a:spcAft>
            <a:buNone/>
          </a:pPr>
          <a:r>
            <a:rPr lang="en-GB" sz="1100" kern="1200" dirty="0"/>
            <a:t>- Benchmarking/tracking</a:t>
          </a:r>
        </a:p>
        <a:p>
          <a:pPr marL="0" lvl="0" indent="0" algn="ctr" defTabSz="488950">
            <a:lnSpc>
              <a:spcPct val="90000"/>
            </a:lnSpc>
            <a:spcBef>
              <a:spcPct val="0"/>
            </a:spcBef>
            <a:spcAft>
              <a:spcPct val="35000"/>
            </a:spcAft>
            <a:buNone/>
          </a:pPr>
          <a:r>
            <a:rPr lang="en-GB" sz="1100" kern="1200" dirty="0"/>
            <a:t>- Statistical insight</a:t>
          </a:r>
        </a:p>
      </dsp:txBody>
      <dsp:txXfrm>
        <a:off x="2162090" y="3477290"/>
        <a:ext cx="2890766" cy="1036259"/>
      </dsp:txXfrm>
    </dsp:sp>
    <dsp:sp modelId="{82076F94-BFF0-44D1-9A49-DC409CF09873}">
      <dsp:nvSpPr>
        <dsp:cNvPr id="0" name=""/>
        <dsp:cNvSpPr/>
      </dsp:nvSpPr>
      <dsp:spPr>
        <a:xfrm>
          <a:off x="733057" y="1788312"/>
          <a:ext cx="2450713" cy="111609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Reporting</a:t>
          </a:r>
        </a:p>
        <a:p>
          <a:pPr marL="0" lvl="0" indent="0" algn="ctr" defTabSz="488950">
            <a:lnSpc>
              <a:spcPct val="90000"/>
            </a:lnSpc>
            <a:spcBef>
              <a:spcPct val="0"/>
            </a:spcBef>
            <a:spcAft>
              <a:spcPct val="35000"/>
            </a:spcAft>
            <a:buNone/>
          </a:pPr>
          <a:r>
            <a:rPr lang="en-GB" sz="1100" kern="1200" dirty="0"/>
            <a:t>- Presentation</a:t>
          </a:r>
        </a:p>
        <a:p>
          <a:pPr marL="0" lvl="0" indent="0" algn="ctr" defTabSz="488950">
            <a:lnSpc>
              <a:spcPct val="90000"/>
            </a:lnSpc>
            <a:spcBef>
              <a:spcPct val="0"/>
            </a:spcBef>
            <a:spcAft>
              <a:spcPct val="35000"/>
            </a:spcAft>
            <a:buNone/>
          </a:pPr>
          <a:r>
            <a:rPr lang="en-GB" sz="1100" kern="1200" dirty="0"/>
            <a:t>- Written Report</a:t>
          </a:r>
        </a:p>
      </dsp:txBody>
      <dsp:txXfrm>
        <a:off x="787540" y="1842795"/>
        <a:ext cx="2341747" cy="100713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0.1833</cdr:x>
      <cdr:y>0.3691</cdr:y>
    </cdr:from>
    <cdr:to>
      <cdr:x>0.3677</cdr:x>
      <cdr:y>0.4909</cdr:y>
    </cdr:to>
    <cdr:sp macro="" textlink="">
      <cdr:nvSpPr>
        <cdr:cNvPr id="2" name="Right Brace 1"/>
        <cdr:cNvSpPr/>
      </cdr:nvSpPr>
      <cdr:spPr>
        <a:xfrm xmlns:a="http://schemas.openxmlformats.org/drawingml/2006/main" rot="16200000">
          <a:off x="2580872" y="938809"/>
          <a:ext cx="535984" cy="1906837"/>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600669" rtl="0" eaLnBrk="1" latinLnBrk="0" hangingPunct="1">
            <a:defRPr sz="1182" kern="1200">
              <a:solidFill>
                <a:schemeClr val="tx1"/>
              </a:solidFill>
              <a:latin typeface="+mn-lt"/>
              <a:ea typeface="+mn-ea"/>
              <a:cs typeface="+mn-cs"/>
            </a:defRPr>
          </a:lvl1pPr>
          <a:lvl2pPr marL="300335" algn="l" defTabSz="600669" rtl="0" eaLnBrk="1" latinLnBrk="0" hangingPunct="1">
            <a:defRPr sz="1182" kern="1200">
              <a:solidFill>
                <a:schemeClr val="tx1"/>
              </a:solidFill>
              <a:latin typeface="+mn-lt"/>
              <a:ea typeface="+mn-ea"/>
              <a:cs typeface="+mn-cs"/>
            </a:defRPr>
          </a:lvl2pPr>
          <a:lvl3pPr marL="600669" algn="l" defTabSz="600669" rtl="0" eaLnBrk="1" latinLnBrk="0" hangingPunct="1">
            <a:defRPr sz="1182" kern="1200">
              <a:solidFill>
                <a:schemeClr val="tx1"/>
              </a:solidFill>
              <a:latin typeface="+mn-lt"/>
              <a:ea typeface="+mn-ea"/>
              <a:cs typeface="+mn-cs"/>
            </a:defRPr>
          </a:lvl3pPr>
          <a:lvl4pPr marL="901004" algn="l" defTabSz="600669" rtl="0" eaLnBrk="1" latinLnBrk="0" hangingPunct="1">
            <a:defRPr sz="1182" kern="1200">
              <a:solidFill>
                <a:schemeClr val="tx1"/>
              </a:solidFill>
              <a:latin typeface="+mn-lt"/>
              <a:ea typeface="+mn-ea"/>
              <a:cs typeface="+mn-cs"/>
            </a:defRPr>
          </a:lvl4pPr>
          <a:lvl5pPr marL="1201339" algn="l" defTabSz="600669" rtl="0" eaLnBrk="1" latinLnBrk="0" hangingPunct="1">
            <a:defRPr sz="1182" kern="1200">
              <a:solidFill>
                <a:schemeClr val="tx1"/>
              </a:solidFill>
              <a:latin typeface="+mn-lt"/>
              <a:ea typeface="+mn-ea"/>
              <a:cs typeface="+mn-cs"/>
            </a:defRPr>
          </a:lvl5pPr>
          <a:lvl6pPr marL="1501673" algn="l" defTabSz="600669" rtl="0" eaLnBrk="1" latinLnBrk="0" hangingPunct="1">
            <a:defRPr sz="1182" kern="1200">
              <a:solidFill>
                <a:schemeClr val="tx1"/>
              </a:solidFill>
              <a:latin typeface="+mn-lt"/>
              <a:ea typeface="+mn-ea"/>
              <a:cs typeface="+mn-cs"/>
            </a:defRPr>
          </a:lvl6pPr>
          <a:lvl7pPr marL="1802008" algn="l" defTabSz="600669" rtl="0" eaLnBrk="1" latinLnBrk="0" hangingPunct="1">
            <a:defRPr sz="1182" kern="1200">
              <a:solidFill>
                <a:schemeClr val="tx1"/>
              </a:solidFill>
              <a:latin typeface="+mn-lt"/>
              <a:ea typeface="+mn-ea"/>
              <a:cs typeface="+mn-cs"/>
            </a:defRPr>
          </a:lvl7pPr>
          <a:lvl8pPr marL="2102343" algn="l" defTabSz="600669" rtl="0" eaLnBrk="1" latinLnBrk="0" hangingPunct="1">
            <a:defRPr sz="1182" kern="1200">
              <a:solidFill>
                <a:schemeClr val="tx1"/>
              </a:solidFill>
              <a:latin typeface="+mn-lt"/>
              <a:ea typeface="+mn-ea"/>
              <a:cs typeface="+mn-cs"/>
            </a:defRPr>
          </a:lvl8pPr>
          <a:lvl9pPr marL="2402677" algn="l" defTabSz="600669" rtl="0" eaLnBrk="1" latinLnBrk="0" hangingPunct="1">
            <a:defRPr sz="1182" kern="1200">
              <a:solidFill>
                <a:schemeClr val="tx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0.53422</cdr:x>
      <cdr:y>0.50935</cdr:y>
    </cdr:from>
    <cdr:to>
      <cdr:x>0.70702</cdr:x>
      <cdr:y>0.63115</cdr:y>
    </cdr:to>
    <cdr:sp macro="" textlink="">
      <cdr:nvSpPr>
        <cdr:cNvPr id="3" name="Right Brace 2"/>
        <cdr:cNvSpPr/>
      </cdr:nvSpPr>
      <cdr:spPr>
        <a:xfrm xmlns:a="http://schemas.openxmlformats.org/drawingml/2006/main" rot="16200000">
          <a:off x="6149614" y="1615975"/>
          <a:ext cx="535985" cy="1786833"/>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GB"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01/08/2018</a:t>
            </a:fld>
            <a:endParaRPr lang="en-GB" dirty="0"/>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dirty="0"/>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3</a:t>
            </a:fld>
            <a:endParaRPr lang="en-GB" dirty="0"/>
          </a:p>
        </p:txBody>
      </p:sp>
    </p:spTree>
    <p:extLst>
      <p:ext uri="{BB962C8B-B14F-4D97-AF65-F5344CB8AC3E}">
        <p14:creationId xmlns:p14="http://schemas.microsoft.com/office/powerpoint/2010/main" val="75265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14</a:t>
            </a:fld>
            <a:endParaRPr lang="en-GB" dirty="0"/>
          </a:p>
        </p:txBody>
      </p:sp>
    </p:spTree>
    <p:extLst>
      <p:ext uri="{BB962C8B-B14F-4D97-AF65-F5344CB8AC3E}">
        <p14:creationId xmlns:p14="http://schemas.microsoft.com/office/powerpoint/2010/main" val="379227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15</a:t>
            </a:fld>
            <a:endParaRPr lang="en-GB" dirty="0"/>
          </a:p>
        </p:txBody>
      </p:sp>
    </p:spTree>
    <p:extLst>
      <p:ext uri="{BB962C8B-B14F-4D97-AF65-F5344CB8AC3E}">
        <p14:creationId xmlns:p14="http://schemas.microsoft.com/office/powerpoint/2010/main" val="379227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paid illegal.</a:t>
            </a:r>
          </a:p>
        </p:txBody>
      </p:sp>
      <p:sp>
        <p:nvSpPr>
          <p:cNvPr id="4" name="Slide Number Placeholder 3"/>
          <p:cNvSpPr>
            <a:spLocks noGrp="1"/>
          </p:cNvSpPr>
          <p:nvPr>
            <p:ph type="sldNum" sz="quarter" idx="10"/>
          </p:nvPr>
        </p:nvSpPr>
        <p:spPr/>
        <p:txBody>
          <a:bodyPr/>
          <a:lstStyle/>
          <a:p>
            <a:fld id="{65900C33-90AE-4963-9AD8-3B07939F57E9}" type="slidenum">
              <a:rPr lang="en-GB" smtClean="0"/>
              <a:t>16</a:t>
            </a:fld>
            <a:endParaRPr lang="en-GB" dirty="0"/>
          </a:p>
        </p:txBody>
      </p:sp>
    </p:spTree>
    <p:extLst>
      <p:ext uri="{BB962C8B-B14F-4D97-AF65-F5344CB8AC3E}">
        <p14:creationId xmlns:p14="http://schemas.microsoft.com/office/powerpoint/2010/main" val="401004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paid illegal.</a:t>
            </a:r>
          </a:p>
          <a:p>
            <a:endParaRPr lang="en-GB" dirty="0"/>
          </a:p>
          <a:p>
            <a:r>
              <a:rPr lang="en-GB" b="1" dirty="0"/>
              <a:t>Video games</a:t>
            </a:r>
          </a:p>
          <a:p>
            <a:r>
              <a:rPr lang="en-GB" b="0" dirty="0"/>
              <a:t>100% legal: The increase from 6% in March 2017 to 9% in March 2018 is </a:t>
            </a:r>
            <a:r>
              <a:rPr lang="en-GB" b="0" baseline="0" dirty="0"/>
              <a:t>significant at a 95% confidence level.</a:t>
            </a:r>
            <a:endParaRPr lang="en-GB" b="0" dirty="0"/>
          </a:p>
          <a:p>
            <a:r>
              <a:rPr lang="en-GB" b="0" dirty="0"/>
              <a:t>Mix of legal and illegal:</a:t>
            </a:r>
            <a:r>
              <a:rPr lang="en-GB" b="0" baseline="0" dirty="0"/>
              <a:t> The decrease from 10% in March 2017 to 7% in March 2018 is significant at a 95% confidence level.</a:t>
            </a:r>
            <a:endParaRPr lang="en-GB" b="0" dirty="0"/>
          </a:p>
          <a:p>
            <a:endParaRPr lang="en-GB" dirty="0"/>
          </a:p>
          <a:p>
            <a:r>
              <a:rPr lang="en-GB" b="1" dirty="0"/>
              <a:t>Computer software</a:t>
            </a:r>
          </a:p>
          <a:p>
            <a:r>
              <a:rPr lang="en-GB" b="0" baseline="0" dirty="0"/>
              <a:t>100% </a:t>
            </a:r>
            <a:r>
              <a:rPr lang="en-GB" b="0" dirty="0"/>
              <a:t>illegal:</a:t>
            </a:r>
            <a:r>
              <a:rPr lang="en-GB" b="0" baseline="0" dirty="0"/>
              <a:t> </a:t>
            </a:r>
            <a:r>
              <a:rPr lang="en-GB" b="0" dirty="0"/>
              <a:t>The</a:t>
            </a:r>
            <a:r>
              <a:rPr lang="en-GB" b="0" baseline="0" dirty="0"/>
              <a:t> decrease from 16% in March 2017 to 11% in March 2018 is significant at a 95% confidence level.</a:t>
            </a:r>
          </a:p>
          <a:p>
            <a:r>
              <a:rPr lang="en-GB" b="0" baseline="0" dirty="0"/>
              <a:t>100% legal: The increase from 74% in March 2017 to 80% in March 2018 is significant at a 95% confidence level.</a:t>
            </a:r>
          </a:p>
          <a:p>
            <a:endParaRPr lang="en-GB" b="1" dirty="0"/>
          </a:p>
        </p:txBody>
      </p:sp>
      <p:sp>
        <p:nvSpPr>
          <p:cNvPr id="4" name="Slide Number Placeholder 3"/>
          <p:cNvSpPr>
            <a:spLocks noGrp="1"/>
          </p:cNvSpPr>
          <p:nvPr>
            <p:ph type="sldNum" sz="quarter" idx="10"/>
          </p:nvPr>
        </p:nvSpPr>
        <p:spPr/>
        <p:txBody>
          <a:bodyPr/>
          <a:lstStyle/>
          <a:p>
            <a:fld id="{65900C33-90AE-4963-9AD8-3B07939F57E9}" type="slidenum">
              <a:rPr lang="en-GB" smtClean="0"/>
              <a:t>17</a:t>
            </a:fld>
            <a:endParaRPr lang="en-GB" dirty="0"/>
          </a:p>
        </p:txBody>
      </p:sp>
    </p:spTree>
    <p:extLst>
      <p:ext uri="{BB962C8B-B14F-4D97-AF65-F5344CB8AC3E}">
        <p14:creationId xmlns:p14="http://schemas.microsoft.com/office/powerpoint/2010/main" val="334159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the methodology for the Canadian and Australian Tracker are largely based on the UK survey, both countries have made some minor changes to the survey. This includes:</a:t>
            </a:r>
          </a:p>
          <a:p>
            <a:pPr lvl="0"/>
            <a:r>
              <a:rPr lang="en-GB" sz="1200" kern="1200" dirty="0">
                <a:solidFill>
                  <a:schemeClr val="tx1"/>
                </a:solidFill>
                <a:effectLst/>
                <a:latin typeface="+mn-lt"/>
                <a:ea typeface="+mn-ea"/>
                <a:cs typeface="+mn-cs"/>
              </a:rPr>
              <a:t>- The Canadian survey was undertaken in November 2017, while the UK and Australian survey were undertaken in March 2017, as a result there could be some minor seasonal differences and changes in the market between the surveys.</a:t>
            </a:r>
          </a:p>
          <a:p>
            <a:pPr lvl="0"/>
            <a:r>
              <a:rPr lang="en-GB" sz="1200" kern="1200" dirty="0">
                <a:solidFill>
                  <a:schemeClr val="tx1"/>
                </a:solidFill>
                <a:effectLst/>
                <a:latin typeface="+mn-lt"/>
                <a:ea typeface="+mn-ea"/>
                <a:cs typeface="+mn-cs"/>
              </a:rPr>
              <a:t>- In both countries downloading, streaming and sharing questions were only asked about behaviour in the previous three months, rather than for both the previous three months and at any time in the past, since all key metrics were based only on the previous three months. </a:t>
            </a:r>
          </a:p>
          <a:p>
            <a:pPr lvl="0"/>
            <a:r>
              <a:rPr lang="en-GB" sz="1200" kern="1200" dirty="0">
                <a:solidFill>
                  <a:schemeClr val="tx1"/>
                </a:solidFill>
                <a:effectLst/>
                <a:latin typeface="+mn-lt"/>
                <a:ea typeface="+mn-ea"/>
                <a:cs typeface="+mn-cs"/>
              </a:rPr>
              <a:t>- In addition, in the Canadian survey the frequency question, personal ownership questions, price sensitivity questions, and magazines and images were removed. Additional questions were also removed from the Australian survey.</a:t>
            </a:r>
          </a:p>
          <a:p>
            <a:pPr lvl="0"/>
            <a:r>
              <a:rPr lang="en-GB" sz="1200" kern="1200" dirty="0">
                <a:solidFill>
                  <a:schemeClr val="tx1"/>
                </a:solidFill>
                <a:effectLst/>
                <a:latin typeface="+mn-lt"/>
                <a:ea typeface="+mn-ea"/>
                <a:cs typeface="+mn-cs"/>
              </a:rPr>
              <a:t>- Sites and services used for downloading, streaming, or sharing were updated to reflect each countries relevant sites.</a:t>
            </a:r>
          </a:p>
          <a:p>
            <a:pPr lvl="0"/>
            <a:r>
              <a:rPr lang="en-GB" sz="1200" kern="1200" dirty="0">
                <a:solidFill>
                  <a:schemeClr val="tx1"/>
                </a:solidFill>
                <a:effectLst/>
                <a:latin typeface="+mn-lt"/>
                <a:ea typeface="+mn-ea"/>
                <a:cs typeface="+mn-cs"/>
              </a:rPr>
              <a:t>- In the Canadian survey the attitudes section changed significantly, which included removing questions about awareness of online services, attitudes toward online content, and motivations for using illegal services, and replacing them with questions on notices of alleged infringement, use of TV set-top boxes and use of stream-ripping services; and</a:t>
            </a:r>
          </a:p>
        </p:txBody>
      </p:sp>
      <p:sp>
        <p:nvSpPr>
          <p:cNvPr id="4" name="Slide Number Placeholder 3"/>
          <p:cNvSpPr>
            <a:spLocks noGrp="1"/>
          </p:cNvSpPr>
          <p:nvPr>
            <p:ph type="sldNum" sz="quarter" idx="10"/>
          </p:nvPr>
        </p:nvSpPr>
        <p:spPr/>
        <p:txBody>
          <a:bodyPr/>
          <a:lstStyle/>
          <a:p>
            <a:fld id="{65900C33-90AE-4963-9AD8-3B07939F57E9}" type="slidenum">
              <a:rPr lang="en-GB" smtClean="0"/>
              <a:t>18</a:t>
            </a:fld>
            <a:endParaRPr lang="en-GB" dirty="0"/>
          </a:p>
        </p:txBody>
      </p:sp>
    </p:spTree>
    <p:extLst>
      <p:ext uri="{BB962C8B-B14F-4D97-AF65-F5344CB8AC3E}">
        <p14:creationId xmlns:p14="http://schemas.microsoft.com/office/powerpoint/2010/main" val="3033094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19</a:t>
            </a:fld>
            <a:endParaRPr lang="en-GB" dirty="0"/>
          </a:p>
        </p:txBody>
      </p:sp>
    </p:spTree>
    <p:extLst>
      <p:ext uri="{BB962C8B-B14F-4D97-AF65-F5344CB8AC3E}">
        <p14:creationId xmlns:p14="http://schemas.microsoft.com/office/powerpoint/2010/main" val="177251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NET: Any Apple</a:t>
            </a:r>
          </a:p>
          <a:p>
            <a:r>
              <a:rPr lang="en-GB" b="0" dirty="0"/>
              <a:t>The</a:t>
            </a:r>
            <a:r>
              <a:rPr lang="en-GB" b="0" baseline="0" dirty="0"/>
              <a:t> decrease from 28% in March 2017 to 23% in March 2018 is significant at a 95% confidence level.</a:t>
            </a:r>
          </a:p>
          <a:p>
            <a:endParaRPr lang="en-GB" b="1" dirty="0"/>
          </a:p>
          <a:p>
            <a:r>
              <a:rPr lang="en-GB" b="1" dirty="0"/>
              <a:t>ITV Hub / ITV Player</a:t>
            </a:r>
          </a:p>
          <a:p>
            <a:r>
              <a:rPr lang="en-GB" b="0" dirty="0"/>
              <a:t>The</a:t>
            </a:r>
            <a:r>
              <a:rPr lang="en-GB" b="0" baseline="0" dirty="0"/>
              <a:t> decrease from 22% in March 2017 to 13% in March 2018 is significant at a 99% confidence level.</a:t>
            </a:r>
          </a:p>
          <a:p>
            <a:endParaRPr lang="en-GB" b="0" baseline="0" dirty="0"/>
          </a:p>
          <a:p>
            <a:r>
              <a:rPr lang="en-GB" b="1" dirty="0"/>
              <a:t>Putlocker</a:t>
            </a:r>
          </a:p>
          <a:p>
            <a:r>
              <a:rPr lang="en-GB" b="0" dirty="0"/>
              <a:t>The</a:t>
            </a:r>
            <a:r>
              <a:rPr lang="en-GB" b="0" baseline="0" dirty="0"/>
              <a:t> decrease from 15% in March 2017 to 9% in March 2018 is significant at a 99% confidence level.</a:t>
            </a:r>
          </a:p>
          <a:p>
            <a:endParaRPr lang="en-GB" b="0" baseline="0" dirty="0"/>
          </a:p>
          <a:p>
            <a:r>
              <a:rPr lang="en-GB" b="1" dirty="0"/>
              <a:t>Microsoft</a:t>
            </a:r>
          </a:p>
          <a:p>
            <a:r>
              <a:rPr lang="en-GB" b="0" dirty="0"/>
              <a:t>The</a:t>
            </a:r>
            <a:r>
              <a:rPr lang="en-GB" b="0" baseline="0" dirty="0"/>
              <a:t> decrease from 11% in March 2017 to 8% in March 2018 is significant at a 95% confidence level.</a:t>
            </a:r>
          </a:p>
          <a:p>
            <a:endParaRPr lang="en-GB" b="0" baseline="0" dirty="0"/>
          </a:p>
          <a:p>
            <a:r>
              <a:rPr lang="en-GB" b="1" dirty="0"/>
              <a:t>BitTorrent Software</a:t>
            </a:r>
          </a:p>
          <a:p>
            <a:r>
              <a:rPr lang="en-GB" b="0" dirty="0"/>
              <a:t>The</a:t>
            </a:r>
            <a:r>
              <a:rPr lang="en-GB" b="0" baseline="0" dirty="0"/>
              <a:t> decrease from 11% in March 2017 to 7% in March 2018 is significant at a 99% confidence level.</a:t>
            </a:r>
          </a:p>
          <a:p>
            <a:endParaRPr lang="en-GB" b="0" baseline="0" dirty="0"/>
          </a:p>
          <a:p>
            <a:r>
              <a:rPr lang="en-GB" b="1" dirty="0"/>
              <a:t>My5 (previously Demand 5_</a:t>
            </a:r>
          </a:p>
          <a:p>
            <a:r>
              <a:rPr lang="en-GB" b="0" dirty="0"/>
              <a:t>The</a:t>
            </a:r>
            <a:r>
              <a:rPr lang="en-GB" b="0" baseline="0" dirty="0"/>
              <a:t> decrease from 11% in March 2017 to 5% in March 2018 is significant at a 99% confidence level.</a:t>
            </a:r>
          </a:p>
        </p:txBody>
      </p:sp>
      <p:sp>
        <p:nvSpPr>
          <p:cNvPr id="4" name="Slide Number Placeholder 3"/>
          <p:cNvSpPr>
            <a:spLocks noGrp="1"/>
          </p:cNvSpPr>
          <p:nvPr>
            <p:ph type="sldNum" sz="quarter" idx="10"/>
          </p:nvPr>
        </p:nvSpPr>
        <p:spPr/>
        <p:txBody>
          <a:bodyPr/>
          <a:lstStyle/>
          <a:p>
            <a:fld id="{65900C33-90AE-4963-9AD8-3B07939F57E9}" type="slidenum">
              <a:rPr lang="en-GB" smtClean="0"/>
              <a:t>20</a:t>
            </a:fld>
            <a:endParaRPr lang="en-GB" dirty="0"/>
          </a:p>
        </p:txBody>
      </p:sp>
    </p:spTree>
    <p:extLst>
      <p:ext uri="{BB962C8B-B14F-4D97-AF65-F5344CB8AC3E}">
        <p14:creationId xmlns:p14="http://schemas.microsoft.com/office/powerpoint/2010/main" val="18340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‘It means I can try something before I buy it’</a:t>
            </a:r>
            <a:endParaRPr lang="en-GB" b="1" baseline="0" dirty="0"/>
          </a:p>
          <a:p>
            <a:r>
              <a:rPr lang="en-GB" b="0" baseline="0" dirty="0"/>
              <a:t>The decrease from 19% in March 2017 to 37% in March 2018 is significant at a 95% confidence level.</a:t>
            </a:r>
          </a:p>
          <a:p>
            <a:endParaRPr lang="en-GB" b="0" baseline="0" dirty="0"/>
          </a:p>
          <a:p>
            <a:r>
              <a:rPr lang="en-GB" b="1" dirty="0"/>
              <a:t>‘Because I can’</a:t>
            </a:r>
            <a:endParaRPr lang="en-GB" b="1" baseline="0" dirty="0"/>
          </a:p>
          <a:p>
            <a:r>
              <a:rPr lang="en-GB" b="0" baseline="0" dirty="0"/>
              <a:t>The decrease from 18% in March 2017 to 13% in March 2018 is significant at a 99% confidence level.</a:t>
            </a:r>
          </a:p>
          <a:p>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21</a:t>
            </a:fld>
            <a:endParaRPr lang="en-GB" dirty="0"/>
          </a:p>
        </p:txBody>
      </p:sp>
    </p:spTree>
    <p:extLst>
      <p:ext uri="{BB962C8B-B14F-4D97-AF65-F5344CB8AC3E}">
        <p14:creationId xmlns:p14="http://schemas.microsoft.com/office/powerpoint/2010/main" val="111903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Mix of legal and illegal</a:t>
            </a:r>
          </a:p>
          <a:p>
            <a:r>
              <a:rPr lang="en-GB" b="0" dirty="0"/>
              <a:t>The decrease from 11% in March 2017</a:t>
            </a:r>
            <a:r>
              <a:rPr lang="en-GB" b="0" baseline="0" dirty="0"/>
              <a:t> to 7% in March 2018 is significant at a 95% confidence level.</a:t>
            </a:r>
          </a:p>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22</a:t>
            </a:fld>
            <a:endParaRPr lang="en-GB" dirty="0"/>
          </a:p>
        </p:txBody>
      </p:sp>
    </p:spTree>
    <p:extLst>
      <p:ext uri="{BB962C8B-B14F-4D97-AF65-F5344CB8AC3E}">
        <p14:creationId xmlns:p14="http://schemas.microsoft.com/office/powerpoint/2010/main" val="201073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NET Confident</a:t>
            </a:r>
            <a:endParaRPr lang="en-GB" b="1" baseline="0" dirty="0"/>
          </a:p>
          <a:p>
            <a:r>
              <a:rPr lang="en-GB" b="0" baseline="0" dirty="0"/>
              <a:t>The increase from 56% in March 2017 to 62% in March 2018 is significant at a 99% confidence level.</a:t>
            </a:r>
          </a:p>
        </p:txBody>
      </p:sp>
      <p:sp>
        <p:nvSpPr>
          <p:cNvPr id="4" name="Slide Number Placeholder 3"/>
          <p:cNvSpPr>
            <a:spLocks noGrp="1"/>
          </p:cNvSpPr>
          <p:nvPr>
            <p:ph type="sldNum" sz="quarter" idx="10"/>
          </p:nvPr>
        </p:nvSpPr>
        <p:spPr/>
        <p:txBody>
          <a:bodyPr/>
          <a:lstStyle/>
          <a:p>
            <a:fld id="{65900C33-90AE-4963-9AD8-3B07939F57E9}" type="slidenum">
              <a:rPr lang="en-GB" smtClean="0"/>
              <a:t>23</a:t>
            </a:fld>
            <a:endParaRPr lang="en-GB" dirty="0"/>
          </a:p>
        </p:txBody>
      </p:sp>
    </p:spTree>
    <p:extLst>
      <p:ext uri="{BB962C8B-B14F-4D97-AF65-F5344CB8AC3E}">
        <p14:creationId xmlns:p14="http://schemas.microsoft.com/office/powerpoint/2010/main" val="419183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1"/>
              </a:buClr>
              <a:buFont typeface="Courier New" panose="02070309020205020404" pitchFamily="49" charset="0"/>
              <a:buChar char="o"/>
            </a:pPr>
            <a:r>
              <a:rPr lang="en-GB" sz="1300" dirty="0"/>
              <a:t>Digital consumption (downloading and streaming/accessing) remains flat year-on-year at an overall level </a:t>
            </a:r>
          </a:p>
          <a:p>
            <a:pPr marL="466725" lvl="1" indent="-285750">
              <a:buClr>
                <a:schemeClr val="accent1"/>
              </a:buClr>
              <a:buFont typeface="Arial" panose="020B0604020202020204" pitchFamily="34" charset="0"/>
              <a:buChar char="•"/>
            </a:pPr>
            <a:r>
              <a:rPr lang="en-GB" sz="1300" dirty="0"/>
              <a:t>That said, while consumption of films has increased significantly, TV programmes has declined</a:t>
            </a:r>
          </a:p>
          <a:p>
            <a:pPr marL="285750" indent="-285750">
              <a:buClr>
                <a:schemeClr val="accent1"/>
              </a:buClr>
              <a:buFont typeface="Courier New" panose="02070309020205020404" pitchFamily="49" charset="0"/>
              <a:buChar char="o"/>
            </a:pPr>
            <a:r>
              <a:rPr lang="en-GB" sz="1300" dirty="0"/>
              <a:t>Significant increases in use of premium services at an overall level counterbalances declines in free services, leading to the decline overall TV programme consumption</a:t>
            </a:r>
          </a:p>
          <a:p>
            <a:pPr marL="466725" lvl="1" indent="-285750">
              <a:buClr>
                <a:schemeClr val="accent1"/>
              </a:buClr>
              <a:buFont typeface="Arial" panose="020B0604020202020204" pitchFamily="34" charset="0"/>
              <a:buChar char="•"/>
            </a:pPr>
            <a:r>
              <a:rPr lang="en-GB" sz="1300" dirty="0"/>
              <a:t>Although usage of premium services like Netflix and Now TV have increased significantly, free services like BBC iPlayer, ITV Hub and All 4 have all declined, leading to a net reduction</a:t>
            </a:r>
          </a:p>
          <a:p>
            <a:pPr marL="466725" lvl="1" indent="-285750">
              <a:buClr>
                <a:schemeClr val="accent1"/>
              </a:buClr>
              <a:buFont typeface="Arial" panose="020B0604020202020204" pitchFamily="34" charset="0"/>
              <a:buChar char="•"/>
            </a:pPr>
            <a:r>
              <a:rPr lang="en-GB" sz="1300" dirty="0"/>
              <a:t>YouTube continues to see increased usage overall with over half now using the service</a:t>
            </a:r>
          </a:p>
          <a:p>
            <a:pPr marL="285750" indent="-285750">
              <a:buClr>
                <a:schemeClr val="accent1"/>
              </a:buClr>
              <a:buFont typeface="Courier New" panose="02070309020205020404" pitchFamily="49" charset="0"/>
              <a:buChar char="o"/>
            </a:pPr>
            <a:r>
              <a:rPr lang="en-GB" sz="1300" dirty="0"/>
              <a:t>A slight decrease in overall spend from £75 in 2017 to £74 in 2018</a:t>
            </a:r>
          </a:p>
          <a:p>
            <a:pPr marL="466725" lvl="1" indent="-285750">
              <a:buClr>
                <a:schemeClr val="accent1"/>
              </a:buClr>
              <a:buFont typeface="Arial" panose="020B0604020202020204" pitchFamily="34" charset="0"/>
              <a:buChar char="•"/>
            </a:pPr>
            <a:r>
              <a:rPr lang="en-GB" sz="1300" dirty="0"/>
              <a:t>This could be due to bundling of premium services and the flat-rate nature of the subscriptions, as the proportion of those who have spent any money on content remains stable at 64%</a:t>
            </a:r>
          </a:p>
          <a:p>
            <a:pPr marL="466725" lvl="1" indent="-285750">
              <a:buClr>
                <a:schemeClr val="accent1"/>
              </a:buClr>
              <a:buFont typeface="Arial" panose="020B0604020202020204" pitchFamily="34" charset="0"/>
              <a:buChar char="•"/>
            </a:pPr>
            <a:r>
              <a:rPr lang="en-GB" sz="1300" dirty="0"/>
              <a:t>The proportion of people who only consume free content continues to fall as more services move to premium models. This is an indication that people are chasing the best content and pay for ease of access to it</a:t>
            </a:r>
          </a:p>
          <a:p>
            <a:pPr marL="285750" indent="-285750">
              <a:buClr>
                <a:schemeClr val="accent1"/>
              </a:buClr>
              <a:buFont typeface="Courier New" panose="02070309020205020404" pitchFamily="49" charset="0"/>
              <a:buChar char="o"/>
            </a:pPr>
            <a:r>
              <a:rPr lang="en-GB" sz="1300" dirty="0"/>
              <a:t>Stable levels of infringement at an overall level, with 25% having consumed illegal content</a:t>
            </a:r>
          </a:p>
          <a:p>
            <a:pPr marL="466725" lvl="1" indent="-285750">
              <a:buClr>
                <a:schemeClr val="accent1"/>
              </a:buClr>
              <a:buFont typeface="Arial" panose="020B0604020202020204" pitchFamily="34" charset="0"/>
              <a:buChar char="•"/>
            </a:pPr>
            <a:r>
              <a:rPr lang="en-GB" sz="1300" dirty="0"/>
              <a:t>Fear of malware and viruses is increasingly impacting on people as they cite this as a top 5 reason to pay for services</a:t>
            </a:r>
          </a:p>
          <a:p>
            <a:pPr marL="466725" lvl="1" indent="-285750">
              <a:buClr>
                <a:schemeClr val="accent1"/>
              </a:buClr>
              <a:buFont typeface="Arial" panose="020B0604020202020204" pitchFamily="34" charset="0"/>
              <a:buChar char="•"/>
            </a:pPr>
            <a:r>
              <a:rPr lang="en-GB" sz="1300" dirty="0"/>
              <a:t>Clarity, availability and cost are considerations for people when thinking about infringement</a:t>
            </a:r>
          </a:p>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4</a:t>
            </a:fld>
            <a:endParaRPr lang="en-GB" dirty="0"/>
          </a:p>
        </p:txBody>
      </p:sp>
    </p:spTree>
    <p:extLst>
      <p:ext uri="{BB962C8B-B14F-4D97-AF65-F5344CB8AC3E}">
        <p14:creationId xmlns:p14="http://schemas.microsoft.com/office/powerpoint/2010/main" val="85845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24</a:t>
            </a:fld>
            <a:endParaRPr lang="en-GB" dirty="0"/>
          </a:p>
        </p:txBody>
      </p:sp>
    </p:spTree>
    <p:extLst>
      <p:ext uri="{BB962C8B-B14F-4D97-AF65-F5344CB8AC3E}">
        <p14:creationId xmlns:p14="http://schemas.microsoft.com/office/powerpoint/2010/main" val="319582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‘If a subscription service I was interested in became available’ </a:t>
            </a:r>
          </a:p>
          <a:p>
            <a:r>
              <a:rPr lang="en-GB" b="0" dirty="0"/>
              <a:t>The decrease from 16% in March 2017</a:t>
            </a:r>
            <a:r>
              <a:rPr lang="en-GB" b="0" baseline="0" dirty="0"/>
              <a:t> to 11% in March 2018 is significant at a 99% confidence level.</a:t>
            </a:r>
          </a:p>
        </p:txBody>
      </p:sp>
      <p:sp>
        <p:nvSpPr>
          <p:cNvPr id="4" name="Slide Number Placeholder 3"/>
          <p:cNvSpPr>
            <a:spLocks noGrp="1"/>
          </p:cNvSpPr>
          <p:nvPr>
            <p:ph type="sldNum" sz="quarter" idx="10"/>
          </p:nvPr>
        </p:nvSpPr>
        <p:spPr/>
        <p:txBody>
          <a:bodyPr/>
          <a:lstStyle/>
          <a:p>
            <a:fld id="{65900C33-90AE-4963-9AD8-3B07939F57E9}" type="slidenum">
              <a:rPr lang="en-GB" smtClean="0"/>
              <a:t>25</a:t>
            </a:fld>
            <a:endParaRPr lang="en-GB" dirty="0"/>
          </a:p>
        </p:txBody>
      </p:sp>
    </p:spTree>
    <p:extLst>
      <p:ext uri="{BB962C8B-B14F-4D97-AF65-F5344CB8AC3E}">
        <p14:creationId xmlns:p14="http://schemas.microsoft.com/office/powerpoint/2010/main" val="363676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Online purchases and subscriptions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 increase from 26% in March 2017 to 28% in March 2018 is significant at a 99% confidence level.</a:t>
            </a:r>
          </a:p>
          <a:p>
            <a:endParaRPr lang="en-GB" dirty="0"/>
          </a:p>
          <a:p>
            <a:r>
              <a:rPr lang="en-GB" dirty="0"/>
              <a:t>Mean score = including those who spent £0.</a:t>
            </a:r>
          </a:p>
          <a:p>
            <a:endParaRPr lang="en-GB" dirty="0"/>
          </a:p>
          <a:p>
            <a:r>
              <a:rPr lang="en-GB" dirty="0"/>
              <a:t>The</a:t>
            </a:r>
            <a:r>
              <a:rPr lang="en-GB" baseline="0" dirty="0"/>
              <a:t> total spend on content at an overall level is 1.37% lower than last year. Rate of inflation is c.2%.</a:t>
            </a: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27</a:t>
            </a:fld>
            <a:endParaRPr lang="en-GB" dirty="0"/>
          </a:p>
        </p:txBody>
      </p:sp>
    </p:spTree>
    <p:extLst>
      <p:ext uri="{BB962C8B-B14F-4D97-AF65-F5344CB8AC3E}">
        <p14:creationId xmlns:p14="http://schemas.microsoft.com/office/powerpoint/2010/main" val="184277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100% paid activities</a:t>
            </a:r>
          </a:p>
          <a:p>
            <a:r>
              <a:rPr lang="en-GB" b="0" dirty="0"/>
              <a:t>The increase from 14%</a:t>
            </a:r>
            <a:r>
              <a:rPr lang="en-GB" b="0" baseline="0" dirty="0"/>
              <a:t> in March 2017 to 16% in March 2018 is significant at a 95% confidence level.</a:t>
            </a:r>
            <a:endParaRPr lang="en-GB" b="1" dirty="0"/>
          </a:p>
          <a:p>
            <a:endParaRPr lang="en-GB" b="1" dirty="0"/>
          </a:p>
          <a:p>
            <a:r>
              <a:rPr lang="en-GB" b="1" dirty="0"/>
              <a:t>100% free activities</a:t>
            </a:r>
          </a:p>
          <a:p>
            <a:r>
              <a:rPr lang="en-GB" b="0" dirty="0"/>
              <a:t>The decrease from 40%</a:t>
            </a:r>
            <a:r>
              <a:rPr lang="en-GB" b="0" baseline="0" dirty="0"/>
              <a:t> in March 2017 to 35% in March 2018 is significant at a 99% confidence level.</a:t>
            </a:r>
          </a:p>
          <a:p>
            <a:endParaRPr lang="en-GB" b="0" baseline="0" dirty="0"/>
          </a:p>
          <a:p>
            <a:endParaRPr lang="en-GB" b="1" dirty="0"/>
          </a:p>
        </p:txBody>
      </p:sp>
      <p:sp>
        <p:nvSpPr>
          <p:cNvPr id="4" name="Slide Number Placeholder 3"/>
          <p:cNvSpPr>
            <a:spLocks noGrp="1"/>
          </p:cNvSpPr>
          <p:nvPr>
            <p:ph type="sldNum" sz="quarter" idx="10"/>
          </p:nvPr>
        </p:nvSpPr>
        <p:spPr/>
        <p:txBody>
          <a:bodyPr/>
          <a:lstStyle/>
          <a:p>
            <a:fld id="{65900C33-90AE-4963-9AD8-3B07939F57E9}" type="slidenum">
              <a:rPr lang="en-GB" smtClean="0"/>
              <a:t>28</a:t>
            </a:fld>
            <a:endParaRPr lang="en-GB" dirty="0"/>
          </a:p>
        </p:txBody>
      </p:sp>
    </p:spTree>
    <p:extLst>
      <p:ext uri="{BB962C8B-B14F-4D97-AF65-F5344CB8AC3E}">
        <p14:creationId xmlns:p14="http://schemas.microsoft.com/office/powerpoint/2010/main" val="1873789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29</a:t>
            </a:fld>
            <a:endParaRPr lang="en-GB" dirty="0"/>
          </a:p>
        </p:txBody>
      </p:sp>
    </p:spTree>
    <p:extLst>
      <p:ext uri="{BB962C8B-B14F-4D97-AF65-F5344CB8AC3E}">
        <p14:creationId xmlns:p14="http://schemas.microsoft.com/office/powerpoint/2010/main" val="3844246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TV programmes</a:t>
            </a:r>
          </a:p>
          <a:p>
            <a:r>
              <a:rPr lang="en-GB" b="0" baseline="0" dirty="0"/>
              <a:t>The decrease from 11% in March 2017 to 11% in March 2018 is significant at a 99% confidence level.</a:t>
            </a:r>
          </a:p>
          <a:p>
            <a:endParaRPr lang="en-GB" b="0" dirty="0"/>
          </a:p>
          <a:p>
            <a:r>
              <a:rPr lang="en-GB" b="1" dirty="0"/>
              <a:t>Films</a:t>
            </a:r>
          </a:p>
          <a:p>
            <a:r>
              <a:rPr lang="en-GB" b="0" baseline="0" dirty="0"/>
              <a:t>The decrease from 11% in March 2017 to 11% in March 2018 is significant at a 99% confidence level.</a:t>
            </a:r>
          </a:p>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31</a:t>
            </a:fld>
            <a:endParaRPr lang="en-GB" dirty="0"/>
          </a:p>
        </p:txBody>
      </p:sp>
    </p:spTree>
    <p:extLst>
      <p:ext uri="{BB962C8B-B14F-4D97-AF65-F5344CB8AC3E}">
        <p14:creationId xmlns:p14="http://schemas.microsoft.com/office/powerpoint/2010/main" val="1729401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TV programmes</a:t>
            </a:r>
          </a:p>
          <a:p>
            <a:r>
              <a:rPr lang="en-GB" b="0" dirty="0"/>
              <a:t>The decrease from 35% in March 2017 to 31% in March 2018 is significant at a 99% confidence level.</a:t>
            </a:r>
          </a:p>
          <a:p>
            <a:endParaRPr lang="en-GB" b="0" dirty="0"/>
          </a:p>
          <a:p>
            <a:r>
              <a:rPr lang="en-GB" b="1" dirty="0"/>
              <a:t>Films</a:t>
            </a:r>
          </a:p>
          <a:p>
            <a:r>
              <a:rPr lang="en-GB" b="0" dirty="0"/>
              <a:t>The increase</a:t>
            </a:r>
            <a:r>
              <a:rPr lang="en-GB" b="0" baseline="0" dirty="0"/>
              <a:t> from 26% in March 2017 to 28% in March 2018 is significant at a 95% confidence level.</a:t>
            </a:r>
            <a:endParaRPr lang="en-GB" b="0" dirty="0"/>
          </a:p>
          <a:p>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32</a:t>
            </a:fld>
            <a:endParaRPr lang="en-GB" dirty="0"/>
          </a:p>
        </p:txBody>
      </p:sp>
    </p:spTree>
    <p:extLst>
      <p:ext uri="{BB962C8B-B14F-4D97-AF65-F5344CB8AC3E}">
        <p14:creationId xmlns:p14="http://schemas.microsoft.com/office/powerpoint/2010/main" val="171700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Base sizes by</a:t>
            </a:r>
            <a:r>
              <a:rPr lang="en-GB" b="1" baseline="0" dirty="0"/>
              <a:t> content type – downloaded:</a:t>
            </a:r>
          </a:p>
          <a:p>
            <a:pPr marL="171450" indent="-171450">
              <a:buFontTx/>
              <a:buChar char="-"/>
            </a:pPr>
            <a:r>
              <a:rPr lang="en-GB" b="0" baseline="0" dirty="0"/>
              <a:t>ANY content of interest (March 2018 n=1829 / March 2017 n=2010)</a:t>
            </a:r>
          </a:p>
          <a:p>
            <a:pPr marL="171450" indent="-171450">
              <a:buFontTx/>
              <a:buChar char="-"/>
            </a:pPr>
            <a:r>
              <a:rPr lang="en-GB" b="0" baseline="0" dirty="0"/>
              <a:t>Music (March 2018 n=1045 / March 2017 n=1143)</a:t>
            </a:r>
          </a:p>
          <a:p>
            <a:pPr marL="171450" indent="-171450">
              <a:buFontTx/>
              <a:buChar char="-"/>
            </a:pPr>
            <a:r>
              <a:rPr lang="en-GB" b="0" baseline="0" dirty="0"/>
              <a:t>TV programmes (March 2018 n=415 / March 2017 n=528)</a:t>
            </a:r>
          </a:p>
          <a:p>
            <a:pPr marL="171450" indent="-171450">
              <a:buFontTx/>
              <a:buChar char="-"/>
            </a:pPr>
            <a:r>
              <a:rPr lang="en-GB" b="0" baseline="0" dirty="0"/>
              <a:t>e-books (March 2018 n=393 / March 2017 n=488 )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a:t>Films (March 2018 n=468 / March 2017 n=551 )</a:t>
            </a:r>
          </a:p>
          <a:p>
            <a:pPr marL="171450" indent="-171450">
              <a:buFontTx/>
              <a:buChar char="-"/>
            </a:pPr>
            <a:r>
              <a:rPr lang="en-GB" b="0" baseline="0" dirty="0"/>
              <a:t>Video games (March 2018 n=482 / March 2017 n=529 )</a:t>
            </a:r>
          </a:p>
          <a:p>
            <a:pPr marL="171450" indent="-171450">
              <a:buFontTx/>
              <a:buChar char="-"/>
            </a:pPr>
            <a:r>
              <a:rPr lang="en-GB" b="0" baseline="0" dirty="0"/>
              <a:t>Computer software (March 2018 n=407 / March 2017 n=441)</a:t>
            </a:r>
          </a:p>
          <a:p>
            <a:pPr marL="171450" indent="-171450">
              <a:buFontTx/>
              <a:buChar char="-"/>
            </a:pPr>
            <a:endParaRPr lang="en-GB" b="0" baseline="0" dirty="0"/>
          </a:p>
          <a:p>
            <a:r>
              <a:rPr lang="en-GB" b="1" dirty="0"/>
              <a:t>Base sizes by</a:t>
            </a:r>
            <a:r>
              <a:rPr lang="en-GB" b="1" baseline="0" dirty="0"/>
              <a:t> content type – streamed/accessed: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a:t>ANY content of interest (March 2018 n=2668 / March 2017 n=2740)</a:t>
            </a:r>
          </a:p>
          <a:p>
            <a:pPr marL="171450" indent="-171450">
              <a:buFontTx/>
              <a:buChar char="-"/>
            </a:pPr>
            <a:r>
              <a:rPr lang="en-GB" b="0" baseline="0" dirty="0"/>
              <a:t>Music (March 2018 n=1640 / March 2017 n=1686)</a:t>
            </a:r>
          </a:p>
          <a:p>
            <a:pPr marL="171450" indent="-171450">
              <a:buFontTx/>
              <a:buChar char="-"/>
            </a:pPr>
            <a:r>
              <a:rPr lang="en-GB" b="0" baseline="0" dirty="0"/>
              <a:t>TV programmes (March 2018 n=1474 / March 2017 n=1688)</a:t>
            </a:r>
          </a:p>
          <a:p>
            <a:pPr marL="171450" indent="-171450">
              <a:buFontTx/>
              <a:buChar char="-"/>
            </a:pPr>
            <a:r>
              <a:rPr lang="en-GB" b="0" baseline="0" dirty="0"/>
              <a:t>e-books (March 2018 n=293 / March 2017 n=374)</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a:t>Films (March 2018 n=1326 / March 2017 n=1286)</a:t>
            </a:r>
          </a:p>
          <a:p>
            <a:pPr marL="171450" indent="-171450">
              <a:buFontTx/>
              <a:buChar char="-"/>
            </a:pPr>
            <a:r>
              <a:rPr lang="en-GB" b="0" baseline="0" dirty="0"/>
              <a:t>Video games (March 2018 n=559 / March 2017 n=548)</a:t>
            </a:r>
          </a:p>
          <a:p>
            <a:pPr marL="171450" indent="-171450">
              <a:buFontTx/>
              <a:buChar char="-"/>
            </a:pPr>
            <a:r>
              <a:rPr lang="en-GB" b="0" baseline="0" dirty="0"/>
              <a:t>Computer software (March 2018 n=356 / March 2017 n=367)</a:t>
            </a:r>
          </a:p>
        </p:txBody>
      </p:sp>
      <p:sp>
        <p:nvSpPr>
          <p:cNvPr id="4" name="Slide Number Placeholder 3"/>
          <p:cNvSpPr>
            <a:spLocks noGrp="1"/>
          </p:cNvSpPr>
          <p:nvPr>
            <p:ph type="sldNum" sz="quarter" idx="10"/>
          </p:nvPr>
        </p:nvSpPr>
        <p:spPr/>
        <p:txBody>
          <a:bodyPr/>
          <a:lstStyle/>
          <a:p>
            <a:fld id="{65900C33-90AE-4963-9AD8-3B07939F57E9}" type="slidenum">
              <a:rPr lang="en-GB" smtClean="0"/>
              <a:t>33</a:t>
            </a:fld>
            <a:endParaRPr lang="en-GB" dirty="0"/>
          </a:p>
        </p:txBody>
      </p:sp>
    </p:spTree>
    <p:extLst>
      <p:ext uri="{BB962C8B-B14F-4D97-AF65-F5344CB8AC3E}">
        <p14:creationId xmlns:p14="http://schemas.microsoft.com/office/powerpoint/2010/main" val="3435311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Note</a:t>
            </a:r>
            <a:r>
              <a:rPr lang="en-GB" b="0" baseline="0" dirty="0"/>
              <a:t> that many of these services are those which provide streaming services.</a:t>
            </a:r>
            <a:endParaRPr lang="en-GB" b="0" dirty="0"/>
          </a:p>
          <a:p>
            <a:endParaRPr lang="en-GB" b="1" dirty="0"/>
          </a:p>
          <a:p>
            <a:r>
              <a:rPr lang="en-GB" b="1" dirty="0"/>
              <a:t>YouTube</a:t>
            </a:r>
            <a:endParaRPr lang="en-GB" b="1" baseline="0" dirty="0"/>
          </a:p>
          <a:p>
            <a:r>
              <a:rPr lang="en-GB" b="0" baseline="0" dirty="0"/>
              <a:t>The increase from 51% in March 2017 to 54% in March 2018 is significant at a 99% confidence level.</a:t>
            </a:r>
          </a:p>
          <a:p>
            <a:endParaRPr lang="en-GB" b="0" baseline="0" dirty="0"/>
          </a:p>
          <a:p>
            <a:r>
              <a:rPr lang="en-GB" b="1" dirty="0"/>
              <a:t>Netflix</a:t>
            </a:r>
          </a:p>
          <a:p>
            <a:r>
              <a:rPr lang="en-GB" b="0" dirty="0"/>
              <a:t>The</a:t>
            </a:r>
            <a:r>
              <a:rPr lang="en-GB" b="0" baseline="0" dirty="0"/>
              <a:t> increase from 31% in March 2017 to 38% in March 2018 is significant at a 99% confidence level.</a:t>
            </a:r>
          </a:p>
          <a:p>
            <a:endParaRPr lang="en-GB" b="0" baseline="0" dirty="0"/>
          </a:p>
          <a:p>
            <a:r>
              <a:rPr lang="en-GB" b="1" dirty="0"/>
              <a:t>BBC iPlayer</a:t>
            </a:r>
          </a:p>
          <a:p>
            <a:r>
              <a:rPr lang="en-GB" b="0" dirty="0"/>
              <a:t>The</a:t>
            </a:r>
            <a:r>
              <a:rPr lang="en-GB" b="0" baseline="0" dirty="0"/>
              <a:t> decrease from 35% in March 2017 to 31% in March 2018 is significant at a 99% confidence level.</a:t>
            </a:r>
          </a:p>
          <a:p>
            <a:endParaRPr lang="en-GB" b="0" baseline="0" dirty="0"/>
          </a:p>
          <a:p>
            <a:r>
              <a:rPr lang="en-GB" b="1" dirty="0"/>
              <a:t>Google (search engine)</a:t>
            </a:r>
          </a:p>
          <a:p>
            <a:r>
              <a:rPr lang="en-GB" b="0" dirty="0"/>
              <a:t>The</a:t>
            </a:r>
            <a:r>
              <a:rPr lang="en-GB" b="0" baseline="0" dirty="0"/>
              <a:t> increase from 17% in March 2017 to 22% in March 2018 is significant at a 99% confidence level.</a:t>
            </a:r>
          </a:p>
          <a:p>
            <a:endParaRPr lang="en-GB" b="0" baseline="0" dirty="0"/>
          </a:p>
          <a:p>
            <a:r>
              <a:rPr lang="en-GB" b="1" dirty="0"/>
              <a:t>Email</a:t>
            </a:r>
          </a:p>
          <a:p>
            <a:r>
              <a:rPr lang="en-GB" b="0" dirty="0"/>
              <a:t>The</a:t>
            </a:r>
            <a:r>
              <a:rPr lang="en-GB" b="0" baseline="0" dirty="0"/>
              <a:t> increase from 12% in March 2017 to 14% in March 2018 is significant at a 99% confidence level.</a:t>
            </a:r>
          </a:p>
          <a:p>
            <a:endParaRPr lang="en-GB" b="0" baseline="0" dirty="0"/>
          </a:p>
          <a:p>
            <a:r>
              <a:rPr lang="en-GB" b="1" baseline="0" dirty="0"/>
              <a:t>ITV Hub</a:t>
            </a:r>
          </a:p>
          <a:p>
            <a:r>
              <a:rPr lang="en-GB" b="0" baseline="0" dirty="0"/>
              <a:t>The decrease from 21% in March 2017 to 13% in March 2018 is significant at a 99% confidence level.</a:t>
            </a:r>
          </a:p>
          <a:p>
            <a:endParaRPr lang="en-GB" b="0" baseline="0" dirty="0"/>
          </a:p>
          <a:p>
            <a:r>
              <a:rPr lang="en-GB" b="1" dirty="0"/>
              <a:t>Apple Music</a:t>
            </a:r>
          </a:p>
          <a:p>
            <a:r>
              <a:rPr lang="en-GB" b="0" dirty="0"/>
              <a:t>The</a:t>
            </a:r>
            <a:r>
              <a:rPr lang="en-GB" b="0" baseline="0" dirty="0"/>
              <a:t> increase from 10% in March 2017 to 12% in March 2018 is significant at a 99% confidence level.</a:t>
            </a:r>
          </a:p>
          <a:p>
            <a:endParaRPr lang="en-GB" b="0" baseline="0" dirty="0"/>
          </a:p>
          <a:p>
            <a:r>
              <a:rPr lang="en-GB" b="1" dirty="0"/>
              <a:t>Direct2Drive</a:t>
            </a:r>
          </a:p>
          <a:p>
            <a:r>
              <a:rPr lang="en-GB" b="0" dirty="0"/>
              <a:t>The</a:t>
            </a:r>
            <a:r>
              <a:rPr lang="en-GB" b="0" baseline="0" dirty="0"/>
              <a:t> increase from 10% in March 2017 to 12% in March 2018 is significant at a 99% confidence level.</a:t>
            </a:r>
          </a:p>
          <a:p>
            <a:endParaRPr lang="en-GB" b="0" baseline="0" dirty="0"/>
          </a:p>
          <a:p>
            <a:r>
              <a:rPr lang="en-GB" b="1" dirty="0"/>
              <a:t>Now TV</a:t>
            </a:r>
          </a:p>
          <a:p>
            <a:r>
              <a:rPr lang="en-GB" b="0" dirty="0"/>
              <a:t>The</a:t>
            </a:r>
            <a:r>
              <a:rPr lang="en-GB" b="0" baseline="0" dirty="0"/>
              <a:t> increase from 7% in March 2017 to 10% in March 2018 is significant at a 99% confidence level.</a:t>
            </a:r>
          </a:p>
          <a:p>
            <a:endParaRPr lang="en-GB" b="0" baseline="0" dirty="0"/>
          </a:p>
          <a:p>
            <a:r>
              <a:rPr lang="en-GB" b="1" dirty="0"/>
              <a:t>Putlocker</a:t>
            </a:r>
          </a:p>
          <a:p>
            <a:r>
              <a:rPr lang="en-GB" b="0" dirty="0"/>
              <a:t>The</a:t>
            </a:r>
            <a:r>
              <a:rPr lang="en-GB" b="0" baseline="0" dirty="0"/>
              <a:t> decrease from 7% in March 2017 to 5% in March 2018 is significant at a 99% confidence level.</a:t>
            </a:r>
          </a:p>
          <a:p>
            <a:endParaRPr lang="en-GB" b="0" baseline="0" dirty="0"/>
          </a:p>
          <a:p>
            <a:r>
              <a:rPr lang="en-GB" b="1" dirty="0"/>
              <a:t>BitTorrent Software</a:t>
            </a:r>
          </a:p>
          <a:p>
            <a:r>
              <a:rPr lang="en-GB" b="0" dirty="0"/>
              <a:t>The</a:t>
            </a:r>
            <a:r>
              <a:rPr lang="en-GB" b="0" baseline="0" dirty="0"/>
              <a:t> decrease from 5% in March 2017 to 3% in March 2018 is significant at a 99% confidence level.</a:t>
            </a:r>
          </a:p>
          <a:p>
            <a:endParaRPr lang="en-GB" b="0" baseline="0" dirty="0"/>
          </a:p>
          <a:p>
            <a:endParaRPr lang="en-GB" b="0" baseline="0" dirty="0"/>
          </a:p>
          <a:p>
            <a:endParaRPr lang="en-GB" b="0" baseline="0" dirty="0"/>
          </a:p>
          <a:p>
            <a:endParaRPr lang="en-GB" b="0" baseline="0" dirty="0"/>
          </a:p>
          <a:p>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34</a:t>
            </a:fld>
            <a:endParaRPr lang="en-GB" dirty="0"/>
          </a:p>
        </p:txBody>
      </p:sp>
    </p:spTree>
    <p:extLst>
      <p:ext uri="{BB962C8B-B14F-4D97-AF65-F5344CB8AC3E}">
        <p14:creationId xmlns:p14="http://schemas.microsoft.com/office/powerpoint/2010/main" val="373855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 can get them for free’</a:t>
            </a:r>
          </a:p>
          <a:p>
            <a:r>
              <a:rPr lang="en-GB" b="0" dirty="0"/>
              <a:t>The decrease from 29%</a:t>
            </a:r>
            <a:r>
              <a:rPr lang="en-GB" b="0" baseline="0" dirty="0"/>
              <a:t> in March 2017 to 25% in March 2018 is significant at a 99% confidence level.</a:t>
            </a:r>
          </a:p>
          <a:p>
            <a:endParaRPr lang="en-GB" b="0" baseline="0" dirty="0"/>
          </a:p>
          <a:p>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35</a:t>
            </a:fld>
            <a:endParaRPr lang="en-GB" dirty="0"/>
          </a:p>
        </p:txBody>
      </p:sp>
    </p:spTree>
    <p:extLst>
      <p:ext uri="{BB962C8B-B14F-4D97-AF65-F5344CB8AC3E}">
        <p14:creationId xmlns:p14="http://schemas.microsoft.com/office/powerpoint/2010/main" val="226478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6</a:t>
            </a:fld>
            <a:endParaRPr lang="en-GB" dirty="0"/>
          </a:p>
        </p:txBody>
      </p:sp>
    </p:spTree>
    <p:extLst>
      <p:ext uri="{BB962C8B-B14F-4D97-AF65-F5344CB8AC3E}">
        <p14:creationId xmlns:p14="http://schemas.microsoft.com/office/powerpoint/2010/main" val="3792270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‘It is easy / convenient’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 increase from 60% in March 2017 to 63% in March 2018 is significant at a 95% confidence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‘It is free’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 decrease from 39% in March 2017 to 35% in March 2018 is significant at a 99% confidence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endParaRPr lang="en-GB" b="0" dirty="0"/>
          </a:p>
          <a:p>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36</a:t>
            </a:fld>
            <a:endParaRPr lang="en-GB" dirty="0"/>
          </a:p>
        </p:txBody>
      </p:sp>
    </p:spTree>
    <p:extLst>
      <p:ext uri="{BB962C8B-B14F-4D97-AF65-F5344CB8AC3E}">
        <p14:creationId xmlns:p14="http://schemas.microsoft.com/office/powerpoint/2010/main" val="575959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Downloading</a:t>
            </a:r>
          </a:p>
          <a:p>
            <a:r>
              <a:rPr lang="en-GB" b="0" baseline="0" dirty="0"/>
              <a:t>The decrease from 11% in March 2017 to 9% in March 2018 is significant at a 99% confidence level.</a:t>
            </a:r>
          </a:p>
          <a:p>
            <a:endParaRPr lang="en-GB" b="1" dirty="0"/>
          </a:p>
          <a:p>
            <a:r>
              <a:rPr lang="en-GB" b="1" dirty="0"/>
              <a:t>Streaming</a:t>
            </a:r>
          </a:p>
          <a:p>
            <a:r>
              <a:rPr lang="en-GB" b="0" dirty="0"/>
              <a:t>The decrease from 35% in March 2017</a:t>
            </a:r>
            <a:r>
              <a:rPr lang="en-GB" b="0" baseline="0" dirty="0"/>
              <a:t> to 31% in March 2018 is significant at a 99% confidence level.</a:t>
            </a:r>
          </a:p>
          <a:p>
            <a:endParaRPr lang="en-GB" b="0" baseline="0" dirty="0"/>
          </a:p>
          <a:p>
            <a:r>
              <a:rPr lang="en-GB" b="1" baseline="0" dirty="0"/>
              <a:t>Sharing</a:t>
            </a:r>
          </a:p>
          <a:p>
            <a:r>
              <a:rPr lang="en-GB" b="0" baseline="0" dirty="0"/>
              <a:t>The decrease from 2% in March 2017 to 1% in March 2018 is significant at a 99% confidence level.</a:t>
            </a:r>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38</a:t>
            </a:fld>
            <a:endParaRPr lang="en-GB" dirty="0"/>
          </a:p>
        </p:txBody>
      </p:sp>
    </p:spTree>
    <p:extLst>
      <p:ext uri="{BB962C8B-B14F-4D97-AF65-F5344CB8AC3E}">
        <p14:creationId xmlns:p14="http://schemas.microsoft.com/office/powerpoint/2010/main" val="3765510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Netflix</a:t>
            </a:r>
          </a:p>
          <a:p>
            <a:r>
              <a:rPr lang="en-GB" b="0" dirty="0"/>
              <a:t>The</a:t>
            </a:r>
            <a:r>
              <a:rPr lang="en-GB" b="0" baseline="0" dirty="0"/>
              <a:t> increase from 38% in March 2017 to 44% in March 2018 is significant at a 99% confidence level.</a:t>
            </a:r>
          </a:p>
          <a:p>
            <a:endParaRPr lang="en-GB" b="0" baseline="0" dirty="0"/>
          </a:p>
          <a:p>
            <a:r>
              <a:rPr lang="en-GB" b="1" dirty="0"/>
              <a:t>Amazon / Amazon Prime</a:t>
            </a:r>
          </a:p>
          <a:p>
            <a:r>
              <a:rPr lang="en-GB" b="0" dirty="0"/>
              <a:t>The</a:t>
            </a:r>
            <a:r>
              <a:rPr lang="en-GB" b="0" baseline="0" dirty="0"/>
              <a:t> increase from 22% in March 2017 to 26% in March 2018 is significant at a 99% confidence level.</a:t>
            </a:r>
          </a:p>
          <a:p>
            <a:endParaRPr lang="en-GB" b="0" baseline="0" dirty="0"/>
          </a:p>
          <a:p>
            <a:r>
              <a:rPr lang="en-GB" b="1" dirty="0"/>
              <a:t>ITV Hub / ITV Player</a:t>
            </a:r>
          </a:p>
          <a:p>
            <a:r>
              <a:rPr lang="en-GB" b="0" dirty="0"/>
              <a:t>The</a:t>
            </a:r>
            <a:r>
              <a:rPr lang="en-GB" b="0" baseline="0" dirty="0"/>
              <a:t> decrease from 34% in March 2017 to 23% in March 2018 is significant at a 99% confidence level.</a:t>
            </a:r>
          </a:p>
          <a:p>
            <a:endParaRPr lang="en-GB" b="0" baseline="0" dirty="0"/>
          </a:p>
          <a:p>
            <a:r>
              <a:rPr lang="en-GB" b="1" dirty="0"/>
              <a:t>Now TV</a:t>
            </a:r>
          </a:p>
          <a:p>
            <a:r>
              <a:rPr lang="en-GB" b="0" dirty="0"/>
              <a:t>The</a:t>
            </a:r>
            <a:r>
              <a:rPr lang="en-GB" b="0" baseline="0" dirty="0"/>
              <a:t> increase from 9% in March 2017 to 12% in March 2018 is significant at a 99% confidence level.</a:t>
            </a:r>
          </a:p>
          <a:p>
            <a:endParaRPr lang="en-GB" b="0" baseline="0" dirty="0"/>
          </a:p>
          <a:p>
            <a:r>
              <a:rPr lang="en-GB" b="1" dirty="0"/>
              <a:t>TV Catchup</a:t>
            </a:r>
          </a:p>
          <a:p>
            <a:r>
              <a:rPr lang="en-GB" b="0" dirty="0"/>
              <a:t>The</a:t>
            </a:r>
            <a:r>
              <a:rPr lang="en-GB" b="0" baseline="0" dirty="0"/>
              <a:t> increase from 8% in March 2017 to 10% in March 2018 is significant at a 95% confidence level.</a:t>
            </a:r>
          </a:p>
          <a:p>
            <a:endParaRPr lang="en-GB" b="0" baseline="0" dirty="0"/>
          </a:p>
          <a:p>
            <a:r>
              <a:rPr lang="en-GB" b="1" dirty="0"/>
              <a:t>Google (Search Engine)</a:t>
            </a:r>
          </a:p>
          <a:p>
            <a:r>
              <a:rPr lang="en-GB" b="0" dirty="0"/>
              <a:t>The</a:t>
            </a:r>
            <a:r>
              <a:rPr lang="en-GB" b="0" baseline="0" dirty="0"/>
              <a:t> increase from 8% in March 2017 to 10% in March 2018 is significant at a 95% confidence level.</a:t>
            </a:r>
          </a:p>
          <a:p>
            <a:endParaRPr lang="en-GB" b="0" baseline="0" dirty="0"/>
          </a:p>
          <a:p>
            <a:r>
              <a:rPr lang="en-GB" b="1" dirty="0"/>
              <a:t>Email</a:t>
            </a:r>
          </a:p>
          <a:p>
            <a:r>
              <a:rPr lang="en-GB" b="0" dirty="0"/>
              <a:t>The</a:t>
            </a:r>
            <a:r>
              <a:rPr lang="en-GB" b="0" baseline="0" dirty="0"/>
              <a:t> increase from 5% in March 2017 to 8% in March 2018 is significant at a 99% confidence level.</a:t>
            </a:r>
          </a:p>
          <a:p>
            <a:endParaRPr lang="en-GB" b="0" baseline="0" dirty="0"/>
          </a:p>
          <a:p>
            <a:r>
              <a:rPr lang="en-GB" b="1" dirty="0"/>
              <a:t>iTunes \ App Store \ ibookstore \ Apple Store</a:t>
            </a:r>
          </a:p>
          <a:p>
            <a:r>
              <a:rPr lang="en-GB" b="0" dirty="0"/>
              <a:t>The</a:t>
            </a:r>
            <a:r>
              <a:rPr lang="en-GB" b="0" baseline="0" dirty="0"/>
              <a:t> increase from 4% in March 2017 to 7% in March 2018 is significant at a 99% confidence level.</a:t>
            </a:r>
          </a:p>
          <a:p>
            <a:endParaRPr lang="en-GB" b="0" baseline="0" dirty="0"/>
          </a:p>
          <a:p>
            <a:r>
              <a:rPr lang="en-GB" b="1" dirty="0"/>
              <a:t>Kodi</a:t>
            </a:r>
          </a:p>
          <a:p>
            <a:r>
              <a:rPr lang="en-GB" b="0" dirty="0"/>
              <a:t>The</a:t>
            </a:r>
            <a:r>
              <a:rPr lang="en-GB" b="0" baseline="0" dirty="0"/>
              <a:t> decrease from 7% in March 2017 to 5% in March 2018 is significant at a 95% confidence level.</a:t>
            </a:r>
          </a:p>
          <a:p>
            <a:endParaRPr lang="en-GB" b="0" baseline="0" dirty="0"/>
          </a:p>
          <a:p>
            <a:r>
              <a:rPr lang="en-GB" b="1" dirty="0"/>
              <a:t>Putlocker</a:t>
            </a:r>
          </a:p>
          <a:p>
            <a:r>
              <a:rPr lang="en-GB" b="0" dirty="0"/>
              <a:t>The</a:t>
            </a:r>
            <a:r>
              <a:rPr lang="en-GB" b="0" baseline="0" dirty="0"/>
              <a:t> decrease from 7% in March 2017 to 5% in March 2018 is significant at a 95% confidence level.</a:t>
            </a:r>
          </a:p>
          <a:p>
            <a:endParaRPr lang="en-GB" b="0" baseline="0" dirty="0"/>
          </a:p>
          <a:p>
            <a:r>
              <a:rPr lang="en-GB" b="1" dirty="0"/>
              <a:t>Pirate Bay</a:t>
            </a:r>
          </a:p>
          <a:p>
            <a:r>
              <a:rPr lang="en-GB" b="0" dirty="0"/>
              <a:t>The</a:t>
            </a:r>
            <a:r>
              <a:rPr lang="en-GB" b="0" baseline="0" dirty="0"/>
              <a:t> decrease from 3% in March 2017 to 1% in March 2018 is significant at a 99% confidence level.</a:t>
            </a:r>
          </a:p>
          <a:p>
            <a:endParaRPr lang="en-GB" b="0" baseline="0" dirty="0"/>
          </a:p>
          <a:p>
            <a:r>
              <a:rPr lang="en-GB" b="1" dirty="0"/>
              <a:t>MUBI</a:t>
            </a:r>
          </a:p>
          <a:p>
            <a:r>
              <a:rPr lang="en-GB" b="0" dirty="0"/>
              <a:t>The</a:t>
            </a:r>
            <a:r>
              <a:rPr lang="en-GB" b="0" baseline="0" dirty="0"/>
              <a:t> decrease from 2% in March 2017 to 1% in March 2018 is significant at a 95% confidence level.</a:t>
            </a:r>
          </a:p>
          <a:p>
            <a:endParaRPr lang="en-GB" b="0" baseline="0" dirty="0"/>
          </a:p>
          <a:p>
            <a:r>
              <a:rPr lang="en-GB" b="1" dirty="0"/>
              <a:t>Crackle</a:t>
            </a:r>
          </a:p>
          <a:p>
            <a:r>
              <a:rPr lang="en-GB" b="0" dirty="0"/>
              <a:t>The</a:t>
            </a:r>
            <a:r>
              <a:rPr lang="en-GB" b="0" baseline="0" dirty="0"/>
              <a:t> decrease from 1% in March 2017 to 0% in March 2018 is significant at a 99% confidence level.</a:t>
            </a:r>
          </a:p>
          <a:p>
            <a:endParaRPr lang="en-GB" b="0" baseline="0" dirty="0"/>
          </a:p>
          <a:p>
            <a:endParaRPr lang="en-GB" b="0" baseline="0" dirty="0"/>
          </a:p>
          <a:p>
            <a:endParaRPr lang="en-GB" b="0" baseline="0" dirty="0"/>
          </a:p>
          <a:p>
            <a:endParaRPr lang="en-GB" b="0" baseline="0" dirty="0"/>
          </a:p>
          <a:p>
            <a:endParaRPr lang="en-GB" b="0" baseline="0" dirty="0"/>
          </a:p>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39</a:t>
            </a:fld>
            <a:endParaRPr lang="en-GB" dirty="0"/>
          </a:p>
        </p:txBody>
      </p:sp>
    </p:spTree>
    <p:extLst>
      <p:ext uri="{BB962C8B-B14F-4D97-AF65-F5344CB8AC3E}">
        <p14:creationId xmlns:p14="http://schemas.microsoft.com/office/powerpoint/2010/main" val="1750161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Sky homes</a:t>
            </a:r>
            <a:r>
              <a:rPr lang="en-GB" baseline="0" dirty="0"/>
              <a:t> from this sample makes little difference to the picture – None = 13% and 100% legal = 81%</a:t>
            </a: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40</a:t>
            </a:fld>
            <a:endParaRPr lang="en-GB" dirty="0"/>
          </a:p>
        </p:txBody>
      </p:sp>
    </p:spTree>
    <p:extLst>
      <p:ext uri="{BB962C8B-B14F-4D97-AF65-F5344CB8AC3E}">
        <p14:creationId xmlns:p14="http://schemas.microsoft.com/office/powerpoint/2010/main" val="1101113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Note</a:t>
            </a:r>
            <a:r>
              <a:rPr lang="en-GB" b="0" baseline="0" dirty="0"/>
              <a:t> that many of these services are those which provide streaming services.</a:t>
            </a:r>
            <a:endParaRPr lang="en-GB" b="0" dirty="0"/>
          </a:p>
          <a:p>
            <a:endParaRPr lang="en-GB" b="0" baseline="0" dirty="0"/>
          </a:p>
          <a:p>
            <a:r>
              <a:rPr lang="en-GB" b="1" dirty="0"/>
              <a:t>Netflix</a:t>
            </a:r>
          </a:p>
          <a:p>
            <a:r>
              <a:rPr lang="en-GB" b="0" dirty="0"/>
              <a:t>The</a:t>
            </a:r>
            <a:r>
              <a:rPr lang="en-GB" b="0" baseline="0" dirty="0"/>
              <a:t> difference between 16% of sports consumers and 9% of sports infringers is significant at a 95% confidence level.</a:t>
            </a:r>
          </a:p>
          <a:p>
            <a:endParaRPr lang="en-GB" b="0" dirty="0"/>
          </a:p>
          <a:p>
            <a:r>
              <a:rPr lang="en-GB" b="1" dirty="0"/>
              <a:t>Facebook</a:t>
            </a:r>
          </a:p>
          <a:p>
            <a:r>
              <a:rPr lang="en-GB" b="0" dirty="0"/>
              <a:t>The</a:t>
            </a:r>
            <a:r>
              <a:rPr lang="en-GB" b="0" baseline="0" dirty="0"/>
              <a:t> difference between 13% of sports consumers and 5% of sports infringers is significant at a 99% confidence level.</a:t>
            </a:r>
          </a:p>
          <a:p>
            <a:endParaRPr lang="en-GB" b="0" dirty="0"/>
          </a:p>
        </p:txBody>
      </p:sp>
      <p:sp>
        <p:nvSpPr>
          <p:cNvPr id="4" name="Slide Number Placeholder 3"/>
          <p:cNvSpPr>
            <a:spLocks noGrp="1"/>
          </p:cNvSpPr>
          <p:nvPr>
            <p:ph type="sldNum" sz="quarter" idx="10"/>
          </p:nvPr>
        </p:nvSpPr>
        <p:spPr/>
        <p:txBody>
          <a:bodyPr/>
          <a:lstStyle/>
          <a:p>
            <a:fld id="{65900C33-90AE-4963-9AD8-3B07939F57E9}" type="slidenum">
              <a:rPr lang="en-GB" smtClean="0"/>
              <a:t>41</a:t>
            </a:fld>
            <a:endParaRPr lang="en-GB" dirty="0"/>
          </a:p>
        </p:txBody>
      </p:sp>
    </p:spTree>
    <p:extLst>
      <p:ext uri="{BB962C8B-B14F-4D97-AF65-F5344CB8AC3E}">
        <p14:creationId xmlns:p14="http://schemas.microsoft.com/office/powerpoint/2010/main" val="1627499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1"/>
              </a:buClr>
              <a:buFont typeface="Courier New" panose="02070309020205020404" pitchFamily="49" charset="0"/>
              <a:buChar char="o"/>
            </a:pPr>
            <a:r>
              <a:rPr lang="en-GB" sz="1300" dirty="0"/>
              <a:t>Digital consumption (downloading and streaming/accessing) remains flat year-on-year at an overall level </a:t>
            </a:r>
          </a:p>
          <a:p>
            <a:pPr marL="466725" lvl="1" indent="-285750">
              <a:buClr>
                <a:schemeClr val="accent1"/>
              </a:buClr>
              <a:buFont typeface="Arial" panose="020B0604020202020204" pitchFamily="34" charset="0"/>
              <a:buChar char="•"/>
            </a:pPr>
            <a:r>
              <a:rPr lang="en-GB" sz="1300" dirty="0"/>
              <a:t>That said, while consumption of films has increased significantly, TV programmes has declined</a:t>
            </a:r>
          </a:p>
          <a:p>
            <a:pPr marL="285750" indent="-285750">
              <a:buClr>
                <a:schemeClr val="accent1"/>
              </a:buClr>
              <a:buFont typeface="Courier New" panose="02070309020205020404" pitchFamily="49" charset="0"/>
              <a:buChar char="o"/>
            </a:pPr>
            <a:r>
              <a:rPr lang="en-GB" sz="1300" dirty="0"/>
              <a:t>Significant increases in use of premium services at an overall level counterbalances declines in free services, leading to the decline overall TV programme consumption</a:t>
            </a:r>
          </a:p>
          <a:p>
            <a:pPr marL="466725" lvl="1" indent="-285750">
              <a:buClr>
                <a:schemeClr val="accent1"/>
              </a:buClr>
              <a:buFont typeface="Arial" panose="020B0604020202020204" pitchFamily="34" charset="0"/>
              <a:buChar char="•"/>
            </a:pPr>
            <a:r>
              <a:rPr lang="en-GB" sz="1300" dirty="0"/>
              <a:t>Although usage of premium services like Netflix and Now TV have increased significantly, free services like BBC iPlayer, ITV Hub and All 4 have all declined, leading to a net reduction</a:t>
            </a:r>
          </a:p>
          <a:p>
            <a:pPr marL="466725" lvl="1" indent="-285750">
              <a:buClr>
                <a:schemeClr val="accent1"/>
              </a:buClr>
              <a:buFont typeface="Arial" panose="020B0604020202020204" pitchFamily="34" charset="0"/>
              <a:buChar char="•"/>
            </a:pPr>
            <a:r>
              <a:rPr lang="en-GB" sz="1300" dirty="0"/>
              <a:t>YouTube continues to see increased usage overall with over half now using the service</a:t>
            </a:r>
          </a:p>
          <a:p>
            <a:pPr marL="285750" indent="-285750">
              <a:buClr>
                <a:schemeClr val="accent1"/>
              </a:buClr>
              <a:buFont typeface="Courier New" panose="02070309020205020404" pitchFamily="49" charset="0"/>
              <a:buChar char="o"/>
            </a:pPr>
            <a:r>
              <a:rPr lang="en-GB" sz="1300" dirty="0"/>
              <a:t>A slight decrease in overall spend from £75 in 2017 to £74 in 2018</a:t>
            </a:r>
          </a:p>
          <a:p>
            <a:pPr marL="466725" lvl="1" indent="-285750">
              <a:buClr>
                <a:schemeClr val="accent1"/>
              </a:buClr>
              <a:buFont typeface="Arial" panose="020B0604020202020204" pitchFamily="34" charset="0"/>
              <a:buChar char="•"/>
            </a:pPr>
            <a:r>
              <a:rPr lang="en-GB" sz="1300" dirty="0"/>
              <a:t>This could be due to bundling of premium services and the flat-rate nature of the subscriptions, as the proportion of those who have spent any money on content remains stable at 64%</a:t>
            </a:r>
          </a:p>
          <a:p>
            <a:pPr marL="466725" lvl="1" indent="-285750">
              <a:buClr>
                <a:schemeClr val="accent1"/>
              </a:buClr>
              <a:buFont typeface="Arial" panose="020B0604020202020204" pitchFamily="34" charset="0"/>
              <a:buChar char="•"/>
            </a:pPr>
            <a:r>
              <a:rPr lang="en-GB" sz="1300" dirty="0"/>
              <a:t>The proportion of people who only consume free content continues to fall as more services move to premium models. This is an indication that people are chasing the best content and pay for ease of access to it</a:t>
            </a:r>
          </a:p>
          <a:p>
            <a:pPr marL="285750" indent="-285750">
              <a:buClr>
                <a:schemeClr val="accent1"/>
              </a:buClr>
              <a:buFont typeface="Courier New" panose="02070309020205020404" pitchFamily="49" charset="0"/>
              <a:buChar char="o"/>
            </a:pPr>
            <a:r>
              <a:rPr lang="en-GB" sz="1300" dirty="0"/>
              <a:t>Stable levels of infringement at an overall level, with 25% having consumed illegal content</a:t>
            </a:r>
          </a:p>
          <a:p>
            <a:pPr marL="466725" lvl="1" indent="-285750">
              <a:buClr>
                <a:schemeClr val="accent1"/>
              </a:buClr>
              <a:buFont typeface="Arial" panose="020B0604020202020204" pitchFamily="34" charset="0"/>
              <a:buChar char="•"/>
            </a:pPr>
            <a:r>
              <a:rPr lang="en-GB" sz="1300" dirty="0"/>
              <a:t>Fear of malware and viruses is increasingly impacting on people as they cite this as a top 5 reason to pay for services</a:t>
            </a:r>
          </a:p>
          <a:p>
            <a:pPr marL="466725" lvl="1" indent="-285750">
              <a:buClr>
                <a:schemeClr val="accent1"/>
              </a:buClr>
              <a:buFont typeface="Arial" panose="020B0604020202020204" pitchFamily="34" charset="0"/>
              <a:buChar char="•"/>
            </a:pPr>
            <a:r>
              <a:rPr lang="en-GB" sz="1300" dirty="0"/>
              <a:t>Clarity, availability and cost are considerations for people when thinking about infringement</a:t>
            </a:r>
          </a:p>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43</a:t>
            </a:fld>
            <a:endParaRPr lang="en-GB" dirty="0"/>
          </a:p>
        </p:txBody>
      </p:sp>
    </p:spTree>
    <p:extLst>
      <p:ext uri="{BB962C8B-B14F-4D97-AF65-F5344CB8AC3E}">
        <p14:creationId xmlns:p14="http://schemas.microsoft.com/office/powerpoint/2010/main" val="85845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TV Programmes</a:t>
            </a:r>
          </a:p>
          <a:p>
            <a:r>
              <a:rPr lang="en-GB" b="0" dirty="0"/>
              <a:t>The decrease from 37% in March</a:t>
            </a:r>
            <a:r>
              <a:rPr lang="en-GB" b="0" baseline="0" dirty="0"/>
              <a:t> 2017</a:t>
            </a:r>
            <a:r>
              <a:rPr lang="en-GB" b="0" dirty="0"/>
              <a:t> to 33% in</a:t>
            </a:r>
            <a:r>
              <a:rPr lang="en-GB" b="0" baseline="0" dirty="0"/>
              <a:t> March 2018 is significant at a 99% confidence level.</a:t>
            </a:r>
          </a:p>
          <a:p>
            <a:endParaRPr lang="en-GB" b="0" baseline="0" dirty="0"/>
          </a:p>
          <a:p>
            <a:r>
              <a:rPr lang="en-GB" b="1" baseline="0" dirty="0"/>
              <a:t>Films</a:t>
            </a:r>
          </a:p>
          <a:p>
            <a:r>
              <a:rPr lang="en-GB" b="0" baseline="0" dirty="0"/>
              <a:t>The increase from 28% in March 2017 to 30% in March 2018 is significant at a 95% confidence level.</a:t>
            </a:r>
          </a:p>
          <a:p>
            <a:endParaRPr lang="en-GB" b="1" baseline="0" dirty="0"/>
          </a:p>
          <a:p>
            <a:r>
              <a:rPr lang="en-GB" b="1" baseline="0" dirty="0"/>
              <a:t>eBooks</a:t>
            </a:r>
          </a:p>
          <a:p>
            <a:r>
              <a:rPr lang="en-GB" b="0" baseline="0" dirty="0"/>
              <a:t>The decrease from 13% in March 2017 to 11% in March 2018 is significant at a 99% confidence level.</a:t>
            </a:r>
          </a:p>
        </p:txBody>
      </p:sp>
      <p:sp>
        <p:nvSpPr>
          <p:cNvPr id="4" name="Slide Number Placeholder 3"/>
          <p:cNvSpPr>
            <a:spLocks noGrp="1"/>
          </p:cNvSpPr>
          <p:nvPr>
            <p:ph type="sldNum" sz="quarter" idx="10"/>
          </p:nvPr>
        </p:nvSpPr>
        <p:spPr/>
        <p:txBody>
          <a:bodyPr/>
          <a:lstStyle/>
          <a:p>
            <a:fld id="{65900C33-90AE-4963-9AD8-3B07939F57E9}" type="slidenum">
              <a:rPr lang="en-GB" smtClean="0"/>
              <a:t>7</a:t>
            </a:fld>
            <a:endParaRPr lang="en-GB" dirty="0"/>
          </a:p>
        </p:txBody>
      </p:sp>
    </p:spTree>
    <p:extLst>
      <p:ext uri="{BB962C8B-B14F-4D97-AF65-F5344CB8AC3E}">
        <p14:creationId xmlns:p14="http://schemas.microsoft.com/office/powerpoint/2010/main" val="34937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the methodology for the Canadian and Australian Tracker are largely based on the UK survey, both countries have made some minor changes to the survey. This includes:</a:t>
            </a:r>
          </a:p>
          <a:p>
            <a:pPr lvl="0"/>
            <a:r>
              <a:rPr lang="en-GB" sz="1200" kern="1200" dirty="0">
                <a:solidFill>
                  <a:schemeClr val="tx1"/>
                </a:solidFill>
                <a:effectLst/>
                <a:latin typeface="+mn-lt"/>
                <a:ea typeface="+mn-ea"/>
                <a:cs typeface="+mn-cs"/>
              </a:rPr>
              <a:t>- The Canadian survey was undertaken in November 2017, while the UK and Australian survey were undertaken in March 2017, as a result there could be some minor seasonal differences and changes in the market between the surveys.</a:t>
            </a:r>
          </a:p>
          <a:p>
            <a:pPr lvl="0"/>
            <a:r>
              <a:rPr lang="en-GB" sz="1200" kern="1200" dirty="0">
                <a:solidFill>
                  <a:schemeClr val="tx1"/>
                </a:solidFill>
                <a:effectLst/>
                <a:latin typeface="+mn-lt"/>
                <a:ea typeface="+mn-ea"/>
                <a:cs typeface="+mn-cs"/>
              </a:rPr>
              <a:t>- In both countries downloading, streaming and sharing questions were only asked about behaviour in the previous three months, rather than for both the previous three months and at any time in the past, since all key metrics were based only on the previous three months. </a:t>
            </a:r>
          </a:p>
          <a:p>
            <a:pPr lvl="0"/>
            <a:r>
              <a:rPr lang="en-GB" sz="1200" kern="1200" dirty="0">
                <a:solidFill>
                  <a:schemeClr val="tx1"/>
                </a:solidFill>
                <a:effectLst/>
                <a:latin typeface="+mn-lt"/>
                <a:ea typeface="+mn-ea"/>
                <a:cs typeface="+mn-cs"/>
              </a:rPr>
              <a:t>- In addition, in the Canadian survey the frequency question, personal ownership questions, price sensitivity questions, and magazines and images were removed. Additional questions were also removed from the Australian survey.</a:t>
            </a:r>
          </a:p>
          <a:p>
            <a:pPr lvl="0"/>
            <a:r>
              <a:rPr lang="en-GB" sz="1200" kern="1200" dirty="0">
                <a:solidFill>
                  <a:schemeClr val="tx1"/>
                </a:solidFill>
                <a:effectLst/>
                <a:latin typeface="+mn-lt"/>
                <a:ea typeface="+mn-ea"/>
                <a:cs typeface="+mn-cs"/>
              </a:rPr>
              <a:t>- Sites and services used for downloading, streaming, or sharing were updated to reflect each countries relevant sites.</a:t>
            </a:r>
          </a:p>
          <a:p>
            <a:pPr lvl="0"/>
            <a:r>
              <a:rPr lang="en-GB" sz="1200" kern="1200" dirty="0">
                <a:solidFill>
                  <a:schemeClr val="tx1"/>
                </a:solidFill>
                <a:effectLst/>
                <a:latin typeface="+mn-lt"/>
                <a:ea typeface="+mn-ea"/>
                <a:cs typeface="+mn-cs"/>
              </a:rPr>
              <a:t>- In the Canadian survey the attitudes section changed significantly, which included removing questions about awareness of online services, attitudes toward online content, and motivations for using illegal services, and replacing them with questions on notices of alleged infringement, use of TV set-top boxes and use of stream-ripping services; and</a:t>
            </a:r>
          </a:p>
        </p:txBody>
      </p:sp>
      <p:sp>
        <p:nvSpPr>
          <p:cNvPr id="4" name="Slide Number Placeholder 3"/>
          <p:cNvSpPr>
            <a:spLocks noGrp="1"/>
          </p:cNvSpPr>
          <p:nvPr>
            <p:ph type="sldNum" sz="quarter" idx="10"/>
          </p:nvPr>
        </p:nvSpPr>
        <p:spPr/>
        <p:txBody>
          <a:bodyPr/>
          <a:lstStyle/>
          <a:p>
            <a:fld id="{65900C33-90AE-4963-9AD8-3B07939F57E9}" type="slidenum">
              <a:rPr lang="en-GB" smtClean="0"/>
              <a:t>8</a:t>
            </a:fld>
            <a:endParaRPr lang="en-GB" dirty="0"/>
          </a:p>
        </p:txBody>
      </p:sp>
    </p:spTree>
    <p:extLst>
      <p:ext uri="{BB962C8B-B14F-4D97-AF65-F5344CB8AC3E}">
        <p14:creationId xmlns:p14="http://schemas.microsoft.com/office/powerpoint/2010/main" val="282026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Levels of infringement</a:t>
            </a:r>
            <a:r>
              <a:rPr lang="en-GB" baseline="0" dirty="0"/>
              <a:t> are at their lowest.</a:t>
            </a: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10</a:t>
            </a:fld>
            <a:endParaRPr lang="en-GB" dirty="0"/>
          </a:p>
        </p:txBody>
      </p:sp>
    </p:spTree>
    <p:extLst>
      <p:ext uri="{BB962C8B-B14F-4D97-AF65-F5344CB8AC3E}">
        <p14:creationId xmlns:p14="http://schemas.microsoft.com/office/powerpoint/2010/main" val="361771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Levels of infringement</a:t>
            </a:r>
            <a:r>
              <a:rPr lang="en-GB" baseline="0" dirty="0"/>
              <a:t> are at their lowest.</a:t>
            </a: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11</a:t>
            </a:fld>
            <a:endParaRPr lang="en-GB" dirty="0"/>
          </a:p>
        </p:txBody>
      </p:sp>
    </p:spTree>
    <p:extLst>
      <p:ext uri="{BB962C8B-B14F-4D97-AF65-F5344CB8AC3E}">
        <p14:creationId xmlns:p14="http://schemas.microsoft.com/office/powerpoint/2010/main" val="361771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Infringers</a:t>
            </a:r>
          </a:p>
          <a:p>
            <a:endParaRPr lang="en-GB" b="1" u="sng" dirty="0"/>
          </a:p>
          <a:p>
            <a:r>
              <a:rPr lang="en-GB" b="0" u="none" dirty="0"/>
              <a:t>Gender</a:t>
            </a:r>
            <a:r>
              <a:rPr lang="en-GB" b="0" u="none" baseline="0" dirty="0"/>
              <a:t> split – slightly more skewed towards male than last year (W7: 54% male, 46% female)</a:t>
            </a:r>
          </a:p>
          <a:p>
            <a:r>
              <a:rPr lang="en-GB" b="0" u="none" baseline="0" dirty="0"/>
              <a:t>Age split – a drop in the skew towards those aged 12-15 (W7: 12% 12-15, 29% 16-24, 27% 25-34, 16% 35-44, 9% 45-54, 7% 55+)</a:t>
            </a:r>
          </a:p>
          <a:p>
            <a:r>
              <a:rPr lang="en-GB" b="0" u="none" baseline="0" dirty="0"/>
              <a:t>Social grade – slightly more skewed towards ABC1s than last year (W7: 62% ABC1, 38% C2DE)</a:t>
            </a:r>
          </a:p>
          <a:p>
            <a:r>
              <a:rPr lang="en-GB" b="0" u="none" baseline="0" dirty="0"/>
              <a:t>Children in household split – slightly more skewed towards those with no children in the household than last year (W6: 50% children in home, 50% no children in home)</a:t>
            </a:r>
            <a:endParaRPr lang="en-GB" b="0" u="none" dirty="0"/>
          </a:p>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12</a:t>
            </a:fld>
            <a:endParaRPr lang="en-GB" dirty="0"/>
          </a:p>
        </p:txBody>
      </p:sp>
    </p:spTree>
    <p:extLst>
      <p:ext uri="{BB962C8B-B14F-4D97-AF65-F5344CB8AC3E}">
        <p14:creationId xmlns:p14="http://schemas.microsoft.com/office/powerpoint/2010/main" val="616708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13</a:t>
            </a:fld>
            <a:endParaRPr lang="en-GB" dirty="0"/>
          </a:p>
        </p:txBody>
      </p:sp>
    </p:spTree>
    <p:extLst>
      <p:ext uri="{BB962C8B-B14F-4D97-AF65-F5344CB8AC3E}">
        <p14:creationId xmlns:p14="http://schemas.microsoft.com/office/powerpoint/2010/main" val="3792270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kantarmedia.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62799" y="1138238"/>
            <a:ext cx="4665663" cy="1787237"/>
          </a:xfrm>
          <a:prstGeom prst="rect">
            <a:avLst/>
          </a:prstGeom>
        </p:spPr>
        <p:txBody>
          <a:bodyPr anchor="b">
            <a:noAutofit/>
          </a:bodyPr>
          <a:lstStyle>
            <a:lvl1pPr algn="l">
              <a:defRPr sz="2400" b="1">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7162799"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863907" cy="493777"/>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Jade">
    <p:bg>
      <p:bgPr>
        <a:solidFill>
          <a:schemeClr val="accent5"/>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99028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 Amethyst">
    <p:bg>
      <p:bgPr>
        <a:solidFill>
          <a:schemeClr val="accent6"/>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7544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Spring Green">
    <p:bg>
      <p:bgPr>
        <a:solidFill>
          <a:srgbClr val="B8DC00"/>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22356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Crimson">
    <p:bg>
      <p:bgPr>
        <a:solidFill>
          <a:schemeClr val="accent3"/>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60329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 Sunset Orange">
    <p:bg>
      <p:bgPr>
        <a:solidFill>
          <a:srgbClr val="FF8C00"/>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23718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10"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a:prstGeom prst="rect">
            <a:avLst/>
          </a:prstGeom>
        </p:spPr>
        <p:txBody>
          <a:bodyPr anchor="b">
            <a:noAutofit/>
          </a:bodyPr>
          <a:lstStyle>
            <a:lvl1pPr algn="l">
              <a:defRPr sz="2400" b="1">
                <a:solidFill>
                  <a:schemeClr val="bg1"/>
                </a:solidFill>
              </a:defRPr>
            </a:lvl1pPr>
          </a:lstStyle>
          <a:p>
            <a:r>
              <a:rPr lang="en-US"/>
              <a:t>Click to edit Master title style</a:t>
            </a:r>
            <a:endParaRPr lang="en-GB" dirty="0"/>
          </a:p>
        </p:txBody>
      </p:sp>
      <p:sp>
        <p:nvSpPr>
          <p:cNvPr id="8" name="Subtitle 2"/>
          <p:cNvSpPr>
            <a:spLocks noGrp="1"/>
          </p:cNvSpPr>
          <p:nvPr>
            <p:ph type="subTitle" idx="1"/>
          </p:nvPr>
        </p:nvSpPr>
        <p:spPr>
          <a:xfrm>
            <a:off x="7162800" y="3146400"/>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863907" cy="493777"/>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Pr>
        <a:solidFill>
          <a:srgbClr val="000000"/>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US"/>
              <a:t>Click to edit Master title style</a:t>
            </a:r>
            <a:endParaRPr lang="en-GB" dirty="0"/>
          </a:p>
        </p:txBody>
      </p:sp>
      <p:sp>
        <p:nvSpPr>
          <p:cNvPr id="9" name="Subtitle 2"/>
          <p:cNvSpPr>
            <a:spLocks noGrp="1"/>
          </p:cNvSpPr>
          <p:nvPr>
            <p:ph type="subTitle" idx="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Grap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p:spPr>
        <p:txBody>
          <a:bodyPr anchor="b">
            <a:noAutofit/>
          </a:bodyPr>
          <a:lstStyle>
            <a:lvl1pPr algn="l">
              <a:defRPr sz="2400" b="1">
                <a:solidFill>
                  <a:schemeClr val="bg1"/>
                </a:solidFill>
              </a:defRPr>
            </a:lvl1pPr>
          </a:lstStyle>
          <a:p>
            <a:r>
              <a:rPr lang="en-US"/>
              <a:t>Click to edit Master title style</a:t>
            </a:r>
            <a:endParaRPr lang="en-GB" dirty="0"/>
          </a:p>
        </p:txBody>
      </p:sp>
      <p:sp>
        <p:nvSpPr>
          <p:cNvPr id="8" name="Subtitle 2"/>
          <p:cNvSpPr>
            <a:spLocks noGrp="1"/>
          </p:cNvSpPr>
          <p:nvPr>
            <p:ph type="subTitle" idx="1"/>
          </p:nvPr>
        </p:nvSpPr>
        <p:spPr>
          <a:xfrm>
            <a:off x="7162800" y="3146400"/>
            <a:ext cx="4666800" cy="1882800"/>
          </a:xfr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553135"/>
            <a:ext cx="2863907" cy="301910"/>
          </a:xfrm>
          <a:prstGeom prst="rect">
            <a:avLst/>
          </a:prstGeom>
        </p:spPr>
      </p:pic>
    </p:spTree>
    <p:extLst>
      <p:ext uri="{BB962C8B-B14F-4D97-AF65-F5344CB8AC3E}">
        <p14:creationId xmlns:p14="http://schemas.microsoft.com/office/powerpoint/2010/main" val="204364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lide (Grap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4034BEE3-566C-4068-A777-C3A4762E861B}" type="slidenum">
              <a:rPr lang="en-GB" smtClean="0"/>
              <a:pPr/>
              <a:t>‹#›</a:t>
            </a:fld>
            <a:endParaRPr lang="en-GB" dirty="0"/>
          </a:p>
        </p:txBody>
      </p:sp>
      <p:sp>
        <p:nvSpPr>
          <p:cNvPr id="7"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bg1"/>
                </a:solidFill>
              </a:defRPr>
            </a:lvl1pPr>
          </a:lstStyle>
          <a:p>
            <a:pPr lvl="0"/>
            <a:r>
              <a:rPr lang="en-US" dirty="0"/>
              <a:t>Click to add footer text</a:t>
            </a:r>
          </a:p>
        </p:txBody>
      </p:sp>
      <p:sp>
        <p:nvSpPr>
          <p:cNvPr id="8" name="Title 1"/>
          <p:cNvSpPr>
            <a:spLocks noGrp="1"/>
          </p:cNvSpPr>
          <p:nvPr>
            <p:ph type="ctrTitle"/>
          </p:nvPr>
        </p:nvSpPr>
        <p:spPr>
          <a:xfrm>
            <a:off x="360000" y="3846097"/>
            <a:ext cx="11466875" cy="1143000"/>
          </a:xfrm>
        </p:spPr>
        <p:txBody>
          <a:bodyPr anchor="b">
            <a:noAutofit/>
          </a:bodyPr>
          <a:lstStyle>
            <a:lvl1pPr algn="l">
              <a:defRPr sz="2400" b="1">
                <a:solidFill>
                  <a:schemeClr val="bg1"/>
                </a:solidFill>
              </a:defRPr>
            </a:lvl1pPr>
          </a:lstStyle>
          <a:p>
            <a:r>
              <a:rPr lang="en-US"/>
              <a:t>Click to edit Master title style</a:t>
            </a:r>
            <a:endParaRPr lang="en-GB" dirty="0"/>
          </a:p>
        </p:txBody>
      </p:sp>
      <p:sp>
        <p:nvSpPr>
          <p:cNvPr id="9"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553135"/>
            <a:ext cx="2863907" cy="301910"/>
          </a:xfrm>
          <a:prstGeom prst="rect">
            <a:avLst/>
          </a:prstGeom>
        </p:spPr>
      </p:pic>
    </p:spTree>
    <p:extLst>
      <p:ext uri="{BB962C8B-B14F-4D97-AF65-F5344CB8AC3E}">
        <p14:creationId xmlns:p14="http://schemas.microsoft.com/office/powerpoint/2010/main" val="67229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About Kantar Media">
    <p:bg>
      <p:bgPr>
        <a:solidFill>
          <a:schemeClr val="bg1"/>
        </a:solidFill>
        <a:effectLst/>
      </p:bgPr>
    </p:bg>
    <p:spTree>
      <p:nvGrpSpPr>
        <p:cNvPr id="1" name=""/>
        <p:cNvGrpSpPr/>
        <p:nvPr/>
      </p:nvGrpSpPr>
      <p:grpSpPr>
        <a:xfrm>
          <a:off x="0" y="0"/>
          <a:ext cx="0" cy="0"/>
          <a:chOff x="0" y="0"/>
          <a:chExt cx="0" cy="0"/>
        </a:xfrm>
      </p:grpSpPr>
      <p:sp>
        <p:nvSpPr>
          <p:cNvPr id="22" name="object 62"/>
          <p:cNvSpPr txBox="1"/>
          <p:nvPr userDrawn="1"/>
        </p:nvSpPr>
        <p:spPr>
          <a:xfrm>
            <a:off x="448733" y="1319085"/>
            <a:ext cx="4267200" cy="1523687"/>
          </a:xfrm>
          <a:prstGeom prst="rect">
            <a:avLst/>
          </a:prstGeom>
        </p:spPr>
        <p:txBody>
          <a:bodyPr vert="horz" wrap="square" lIns="0" tIns="0" rIns="0" bIns="0" rtlCol="0">
            <a:spAutoFit/>
          </a:bodyPr>
          <a:lstStyle/>
          <a:p>
            <a:pPr marL="8342"/>
            <a:r>
              <a:rPr sz="1067" b="1" spc="3" dirty="0">
                <a:solidFill>
                  <a:srgbClr val="231F20"/>
                </a:solidFill>
                <a:latin typeface="Arial"/>
                <a:cs typeface="Arial"/>
              </a:rPr>
              <a:t>A</a:t>
            </a:r>
            <a:r>
              <a:rPr sz="1067" b="1" spc="-3" dirty="0">
                <a:solidFill>
                  <a:srgbClr val="231F20"/>
                </a:solidFill>
                <a:latin typeface="Arial"/>
                <a:cs typeface="Arial"/>
              </a:rPr>
              <a:t>b</a:t>
            </a:r>
            <a:r>
              <a:rPr sz="1067" b="1" spc="-7" dirty="0">
                <a:solidFill>
                  <a:srgbClr val="231F20"/>
                </a:solidFill>
                <a:latin typeface="Arial"/>
                <a:cs typeface="Arial"/>
              </a:rPr>
              <a:t>o</a:t>
            </a:r>
            <a:r>
              <a:rPr sz="1067" b="1" spc="-3" dirty="0">
                <a:solidFill>
                  <a:srgbClr val="231F20"/>
                </a:solidFill>
                <a:latin typeface="Arial"/>
                <a:cs typeface="Arial"/>
              </a:rPr>
              <a:t>u</a:t>
            </a:r>
            <a:r>
              <a:rPr sz="1067" b="1" dirty="0">
                <a:solidFill>
                  <a:srgbClr val="231F20"/>
                </a:solidFill>
                <a:latin typeface="Arial"/>
                <a:cs typeface="Arial"/>
              </a:rPr>
              <a:t>t </a:t>
            </a:r>
            <a:r>
              <a:rPr sz="1067" b="1" spc="-7" dirty="0">
                <a:solidFill>
                  <a:srgbClr val="231F20"/>
                </a:solidFill>
                <a:latin typeface="Arial"/>
                <a:cs typeface="Arial"/>
              </a:rPr>
              <a:t>K</a:t>
            </a:r>
            <a:r>
              <a:rPr sz="1067" b="1" spc="-3" dirty="0">
                <a:solidFill>
                  <a:srgbClr val="231F20"/>
                </a:solidFill>
                <a:latin typeface="Arial"/>
                <a:cs typeface="Arial"/>
              </a:rPr>
              <a:t>a</a:t>
            </a:r>
            <a:r>
              <a:rPr sz="1067" b="1" spc="-7" dirty="0">
                <a:solidFill>
                  <a:srgbClr val="231F20"/>
                </a:solidFill>
                <a:latin typeface="Arial"/>
                <a:cs typeface="Arial"/>
              </a:rPr>
              <a:t>n</a:t>
            </a:r>
            <a:r>
              <a:rPr sz="1067" b="1" spc="7" dirty="0">
                <a:solidFill>
                  <a:srgbClr val="231F20"/>
                </a:solidFill>
                <a:latin typeface="Arial"/>
                <a:cs typeface="Arial"/>
              </a:rPr>
              <a:t>t</a:t>
            </a:r>
            <a:r>
              <a:rPr sz="1067" b="1" dirty="0">
                <a:solidFill>
                  <a:srgbClr val="231F20"/>
                </a:solidFill>
                <a:latin typeface="Arial"/>
                <a:cs typeface="Arial"/>
              </a:rPr>
              <a:t>ar</a:t>
            </a:r>
            <a:r>
              <a:rPr sz="1067" b="1" spc="-3" dirty="0">
                <a:solidFill>
                  <a:srgbClr val="231F20"/>
                </a:solidFill>
                <a:latin typeface="Arial"/>
                <a:cs typeface="Arial"/>
              </a:rPr>
              <a:t> </a:t>
            </a:r>
            <a:r>
              <a:rPr sz="1067" b="1" spc="7" dirty="0">
                <a:solidFill>
                  <a:srgbClr val="231F20"/>
                </a:solidFill>
                <a:latin typeface="Arial"/>
                <a:cs typeface="Arial"/>
              </a:rPr>
              <a:t>M</a:t>
            </a:r>
            <a:r>
              <a:rPr sz="1067" b="1" spc="-3" dirty="0">
                <a:solidFill>
                  <a:srgbClr val="231F20"/>
                </a:solidFill>
                <a:latin typeface="Arial"/>
                <a:cs typeface="Arial"/>
              </a:rPr>
              <a:t>e</a:t>
            </a:r>
            <a:r>
              <a:rPr sz="1067" b="1" spc="-7" dirty="0">
                <a:solidFill>
                  <a:srgbClr val="231F20"/>
                </a:solidFill>
                <a:latin typeface="Arial"/>
                <a:cs typeface="Arial"/>
              </a:rPr>
              <a:t>d</a:t>
            </a:r>
            <a:r>
              <a:rPr sz="1067" b="1" dirty="0">
                <a:solidFill>
                  <a:srgbClr val="231F20"/>
                </a:solidFill>
                <a:latin typeface="Arial"/>
                <a:cs typeface="Arial"/>
              </a:rPr>
              <a:t>ia</a:t>
            </a:r>
            <a:endParaRPr sz="1067" dirty="0">
              <a:latin typeface="Arial"/>
              <a:cs typeface="Arial"/>
            </a:endParaRPr>
          </a:p>
          <a:p>
            <a:pPr>
              <a:spcBef>
                <a:spcPts val="29"/>
              </a:spcBef>
            </a:pPr>
            <a:endParaRPr sz="1067" dirty="0">
              <a:latin typeface="Times New Roman"/>
              <a:cs typeface="Times New Roman"/>
            </a:endParaRPr>
          </a:p>
          <a:p>
            <a:pPr marL="8342" marR="3337">
              <a:lnSpc>
                <a:spcPct val="104200"/>
              </a:lnSpc>
            </a:pPr>
            <a:r>
              <a:rPr sz="1067" spc="-7" dirty="0">
                <a:solidFill>
                  <a:srgbClr val="231F20"/>
                </a:solidFill>
                <a:latin typeface="Arial"/>
                <a:cs typeface="Arial"/>
              </a:rPr>
              <a:t>K</a:t>
            </a:r>
            <a:r>
              <a:rPr sz="1067" spc="-11" dirty="0">
                <a:solidFill>
                  <a:srgbClr val="231F20"/>
                </a:solidFill>
                <a:latin typeface="Arial"/>
                <a:cs typeface="Arial"/>
              </a:rPr>
              <a:t>a</a:t>
            </a:r>
            <a:r>
              <a:rPr sz="1067" spc="-20" dirty="0">
                <a:solidFill>
                  <a:srgbClr val="231F20"/>
                </a:solidFill>
                <a:latin typeface="Arial"/>
                <a:cs typeface="Arial"/>
              </a:rPr>
              <a:t>n</a:t>
            </a:r>
            <a:r>
              <a:rPr sz="1067" dirty="0">
                <a:solidFill>
                  <a:srgbClr val="231F20"/>
                </a:solidFill>
                <a:latin typeface="Arial"/>
                <a:cs typeface="Arial"/>
              </a:rPr>
              <a:t>t</a:t>
            </a:r>
            <a:r>
              <a:rPr sz="1067" spc="-11" dirty="0">
                <a:solidFill>
                  <a:srgbClr val="231F20"/>
                </a:solidFill>
                <a:latin typeface="Arial"/>
                <a:cs typeface="Arial"/>
              </a:rPr>
              <a:t>a</a:t>
            </a:r>
            <a:r>
              <a:rPr sz="1067" dirty="0">
                <a:solidFill>
                  <a:srgbClr val="231F20"/>
                </a:solidFill>
                <a:latin typeface="Arial"/>
                <a:cs typeface="Arial"/>
              </a:rPr>
              <a:t>r M</a:t>
            </a:r>
            <a:r>
              <a:rPr sz="1067" spc="-7" dirty="0">
                <a:solidFill>
                  <a:srgbClr val="231F20"/>
                </a:solidFill>
                <a:latin typeface="Arial"/>
                <a:cs typeface="Arial"/>
              </a:rPr>
              <a:t>e</a:t>
            </a:r>
            <a:r>
              <a:rPr sz="1067" spc="-13" dirty="0">
                <a:solidFill>
                  <a:srgbClr val="231F20"/>
                </a:solidFill>
                <a:latin typeface="Arial"/>
                <a:cs typeface="Arial"/>
              </a:rPr>
              <a:t>d</a:t>
            </a:r>
            <a:r>
              <a:rPr sz="1067" spc="-11" dirty="0">
                <a:solidFill>
                  <a:srgbClr val="231F20"/>
                </a:solidFill>
                <a:latin typeface="Arial"/>
                <a:cs typeface="Arial"/>
              </a:rPr>
              <a:t>i</a:t>
            </a:r>
            <a:r>
              <a:rPr sz="1067" dirty="0">
                <a:solidFill>
                  <a:srgbClr val="231F20"/>
                </a:solidFill>
                <a:latin typeface="Arial"/>
                <a:cs typeface="Arial"/>
              </a:rPr>
              <a:t>a</a:t>
            </a:r>
            <a:r>
              <a:rPr sz="1067" spc="-3" dirty="0">
                <a:solidFill>
                  <a:srgbClr val="231F20"/>
                </a:solidFill>
                <a:latin typeface="Arial"/>
                <a:cs typeface="Arial"/>
              </a:rPr>
              <a:t> </a:t>
            </a:r>
            <a:r>
              <a:rPr sz="1067" spc="-7" dirty="0">
                <a:solidFill>
                  <a:srgbClr val="231F20"/>
                </a:solidFill>
                <a:latin typeface="Arial"/>
                <a:cs typeface="Arial"/>
              </a:rPr>
              <a:t>i</a:t>
            </a:r>
            <a:r>
              <a:rPr sz="1067" dirty="0">
                <a:solidFill>
                  <a:srgbClr val="231F20"/>
                </a:solidFill>
                <a:latin typeface="Arial"/>
                <a:cs typeface="Arial"/>
              </a:rPr>
              <a:t>s a</a:t>
            </a:r>
            <a:r>
              <a:rPr sz="1067" spc="-3" dirty="0">
                <a:solidFill>
                  <a:srgbClr val="231F20"/>
                </a:solidFill>
                <a:latin typeface="Arial"/>
                <a:cs typeface="Arial"/>
              </a:rPr>
              <a:t> </a:t>
            </a:r>
            <a:r>
              <a:rPr sz="1067" spc="-11" dirty="0">
                <a:solidFill>
                  <a:srgbClr val="231F20"/>
                </a:solidFill>
                <a:latin typeface="Arial"/>
                <a:cs typeface="Arial"/>
              </a:rPr>
              <a:t>g</a:t>
            </a:r>
            <a:r>
              <a:rPr sz="1067" spc="-7" dirty="0">
                <a:solidFill>
                  <a:srgbClr val="231F20"/>
                </a:solidFill>
                <a:latin typeface="Arial"/>
                <a:cs typeface="Arial"/>
              </a:rPr>
              <a:t>lo</a:t>
            </a:r>
            <a:r>
              <a:rPr sz="1067" spc="-13" dirty="0">
                <a:solidFill>
                  <a:srgbClr val="231F20"/>
                </a:solidFill>
                <a:latin typeface="Arial"/>
                <a:cs typeface="Arial"/>
              </a:rPr>
              <a:t>b</a:t>
            </a:r>
            <a:r>
              <a:rPr sz="1067" spc="-11" dirty="0">
                <a:solidFill>
                  <a:srgbClr val="231F20"/>
                </a:solidFill>
                <a:latin typeface="Arial"/>
                <a:cs typeface="Arial"/>
              </a:rPr>
              <a:t>a</a:t>
            </a:r>
            <a:r>
              <a:rPr sz="1067" dirty="0">
                <a:solidFill>
                  <a:srgbClr val="231F20"/>
                </a:solidFill>
                <a:latin typeface="Arial"/>
                <a:cs typeface="Arial"/>
              </a:rPr>
              <a:t>l</a:t>
            </a:r>
            <a:r>
              <a:rPr sz="1067" spc="-3" dirty="0">
                <a:solidFill>
                  <a:srgbClr val="231F20"/>
                </a:solidFill>
                <a:latin typeface="Arial"/>
                <a:cs typeface="Arial"/>
              </a:rPr>
              <a:t> </a:t>
            </a:r>
            <a:r>
              <a:rPr sz="1067" spc="-7" dirty="0">
                <a:solidFill>
                  <a:srgbClr val="231F20"/>
                </a:solidFill>
                <a:latin typeface="Arial"/>
                <a:cs typeface="Arial"/>
              </a:rPr>
              <a:t>l</a:t>
            </a:r>
            <a:r>
              <a:rPr sz="1067" spc="-11" dirty="0">
                <a:solidFill>
                  <a:srgbClr val="231F20"/>
                </a:solidFill>
                <a:latin typeface="Arial"/>
                <a:cs typeface="Arial"/>
              </a:rPr>
              <a:t>e</a:t>
            </a:r>
            <a:r>
              <a:rPr sz="1067" spc="-13" dirty="0">
                <a:solidFill>
                  <a:srgbClr val="231F20"/>
                </a:solidFill>
                <a:latin typeface="Arial"/>
                <a:cs typeface="Arial"/>
              </a:rPr>
              <a:t>a</a:t>
            </a:r>
            <a:r>
              <a:rPr sz="1067" spc="-11" dirty="0">
                <a:solidFill>
                  <a:srgbClr val="231F20"/>
                </a:solidFill>
                <a:latin typeface="Arial"/>
                <a:cs typeface="Arial"/>
              </a:rPr>
              <a:t>de</a:t>
            </a:r>
            <a:r>
              <a:rPr sz="1067" dirty="0">
                <a:solidFill>
                  <a:srgbClr val="231F20"/>
                </a:solidFill>
                <a:latin typeface="Arial"/>
                <a:cs typeface="Arial"/>
              </a:rPr>
              <a:t>r </a:t>
            </a:r>
            <a:r>
              <a:rPr sz="1067" spc="-11" dirty="0">
                <a:solidFill>
                  <a:srgbClr val="231F20"/>
                </a:solidFill>
                <a:latin typeface="Arial"/>
                <a:cs typeface="Arial"/>
              </a:rPr>
              <a:t>i</a:t>
            </a:r>
            <a:r>
              <a:rPr sz="1067" dirty="0">
                <a:solidFill>
                  <a:srgbClr val="231F20"/>
                </a:solidFill>
                <a:latin typeface="Arial"/>
                <a:cs typeface="Arial"/>
              </a:rPr>
              <a:t>n</a:t>
            </a:r>
            <a:r>
              <a:rPr sz="1067" spc="-3" dirty="0">
                <a:solidFill>
                  <a:srgbClr val="231F20"/>
                </a:solidFill>
                <a:latin typeface="Arial"/>
                <a:cs typeface="Arial"/>
              </a:rPr>
              <a:t> </a:t>
            </a:r>
            <a:r>
              <a:rPr sz="1067" spc="-7" dirty="0">
                <a:solidFill>
                  <a:srgbClr val="231F20"/>
                </a:solidFill>
                <a:latin typeface="Arial"/>
                <a:cs typeface="Arial"/>
              </a:rPr>
              <a:t>me</a:t>
            </a:r>
            <a:r>
              <a:rPr sz="1067" spc="-13" dirty="0">
                <a:solidFill>
                  <a:srgbClr val="231F20"/>
                </a:solidFill>
                <a:latin typeface="Arial"/>
                <a:cs typeface="Arial"/>
              </a:rPr>
              <a:t>d</a:t>
            </a:r>
            <a:r>
              <a:rPr sz="1067" spc="-11" dirty="0">
                <a:solidFill>
                  <a:srgbClr val="231F20"/>
                </a:solidFill>
                <a:latin typeface="Arial"/>
                <a:cs typeface="Arial"/>
              </a:rPr>
              <a:t>i</a:t>
            </a:r>
            <a:r>
              <a:rPr sz="1067" dirty="0">
                <a:solidFill>
                  <a:srgbClr val="231F20"/>
                </a:solidFill>
                <a:latin typeface="Arial"/>
                <a:cs typeface="Arial"/>
              </a:rPr>
              <a:t>a</a:t>
            </a:r>
            <a:r>
              <a:rPr sz="1067" spc="-3" dirty="0">
                <a:solidFill>
                  <a:srgbClr val="231F20"/>
                </a:solidFill>
                <a:latin typeface="Arial"/>
                <a:cs typeface="Arial"/>
              </a:rPr>
              <a:t> </a:t>
            </a:r>
            <a:r>
              <a:rPr sz="1067" spc="-11" dirty="0">
                <a:solidFill>
                  <a:srgbClr val="231F20"/>
                </a:solidFill>
                <a:latin typeface="Arial"/>
                <a:cs typeface="Arial"/>
              </a:rPr>
              <a:t>i</a:t>
            </a:r>
            <a:r>
              <a:rPr sz="1067" spc="-20" dirty="0">
                <a:solidFill>
                  <a:srgbClr val="231F20"/>
                </a:solidFill>
                <a:latin typeface="Arial"/>
                <a:cs typeface="Arial"/>
              </a:rPr>
              <a:t>nt</a:t>
            </a:r>
            <a:r>
              <a:rPr sz="1067" spc="-7" dirty="0">
                <a:solidFill>
                  <a:srgbClr val="231F20"/>
                </a:solidFill>
                <a:latin typeface="Arial"/>
                <a:cs typeface="Arial"/>
              </a:rPr>
              <a:t>e</a:t>
            </a:r>
            <a:r>
              <a:rPr sz="1067" spc="-11" dirty="0">
                <a:solidFill>
                  <a:srgbClr val="231F20"/>
                </a:solidFill>
                <a:latin typeface="Arial"/>
                <a:cs typeface="Arial"/>
              </a:rPr>
              <a:t>l</a:t>
            </a:r>
            <a:r>
              <a:rPr sz="1067" spc="-13" dirty="0">
                <a:solidFill>
                  <a:srgbClr val="231F20"/>
                </a:solidFill>
                <a:latin typeface="Arial"/>
                <a:cs typeface="Arial"/>
              </a:rPr>
              <a:t>l</a:t>
            </a:r>
            <a:r>
              <a:rPr sz="1067" spc="-7" dirty="0">
                <a:solidFill>
                  <a:srgbClr val="231F20"/>
                </a:solidFill>
                <a:latin typeface="Arial"/>
                <a:cs typeface="Arial"/>
              </a:rPr>
              <a:t>ig</a:t>
            </a:r>
            <a:r>
              <a:rPr sz="1067" spc="-11" dirty="0">
                <a:solidFill>
                  <a:srgbClr val="231F20"/>
                </a:solidFill>
                <a:latin typeface="Arial"/>
                <a:cs typeface="Arial"/>
              </a:rPr>
              <a:t>en</a:t>
            </a:r>
            <a:r>
              <a:rPr sz="1067" spc="7" dirty="0">
                <a:solidFill>
                  <a:srgbClr val="231F20"/>
                </a:solidFill>
                <a:latin typeface="Arial"/>
                <a:cs typeface="Arial"/>
              </a:rPr>
              <a:t>c</a:t>
            </a:r>
            <a:r>
              <a:rPr sz="1067" spc="-23" dirty="0">
                <a:solidFill>
                  <a:srgbClr val="231F20"/>
                </a:solidFill>
                <a:latin typeface="Arial"/>
                <a:cs typeface="Arial"/>
              </a:rPr>
              <a:t>e</a:t>
            </a:r>
            <a:r>
              <a:rPr sz="1067" spc="-3" dirty="0">
                <a:solidFill>
                  <a:srgbClr val="231F20"/>
                </a:solidFill>
                <a:latin typeface="Arial"/>
                <a:cs typeface="Arial"/>
              </a:rPr>
              <a:t>,</a:t>
            </a:r>
            <a:r>
              <a:rPr sz="1067" dirty="0">
                <a:solidFill>
                  <a:srgbClr val="231F20"/>
                </a:solidFill>
                <a:latin typeface="Arial"/>
                <a:cs typeface="Arial"/>
              </a:rPr>
              <a:t> </a:t>
            </a:r>
            <a:r>
              <a:rPr sz="1067" spc="-7" dirty="0">
                <a:solidFill>
                  <a:srgbClr val="231F20"/>
                </a:solidFill>
                <a:latin typeface="Arial"/>
                <a:cs typeface="Arial"/>
              </a:rPr>
              <a:t>pr</a:t>
            </a:r>
            <a:r>
              <a:rPr sz="1067" spc="-27" dirty="0">
                <a:solidFill>
                  <a:srgbClr val="231F20"/>
                </a:solidFill>
                <a:latin typeface="Arial"/>
                <a:cs typeface="Arial"/>
              </a:rPr>
              <a:t>o</a:t>
            </a:r>
            <a:r>
              <a:rPr sz="1067" spc="-7" dirty="0">
                <a:solidFill>
                  <a:srgbClr val="231F20"/>
                </a:solidFill>
                <a:latin typeface="Arial"/>
                <a:cs typeface="Arial"/>
              </a:rPr>
              <a:t>vi</a:t>
            </a:r>
            <a:r>
              <a:rPr sz="1067" spc="-13" dirty="0">
                <a:solidFill>
                  <a:srgbClr val="231F20"/>
                </a:solidFill>
                <a:latin typeface="Arial"/>
                <a:cs typeface="Arial"/>
              </a:rPr>
              <a:t>d</a:t>
            </a:r>
            <a:r>
              <a:rPr sz="1067" spc="-11" dirty="0">
                <a:solidFill>
                  <a:srgbClr val="231F20"/>
                </a:solidFill>
                <a:latin typeface="Arial"/>
                <a:cs typeface="Arial"/>
              </a:rPr>
              <a:t>in</a:t>
            </a:r>
            <a:r>
              <a:rPr sz="1067" dirty="0">
                <a:solidFill>
                  <a:srgbClr val="231F20"/>
                </a:solidFill>
                <a:latin typeface="Arial"/>
                <a:cs typeface="Arial"/>
              </a:rPr>
              <a:t>g</a:t>
            </a:r>
            <a:r>
              <a:rPr sz="1067" spc="-3" dirty="0">
                <a:solidFill>
                  <a:srgbClr val="231F20"/>
                </a:solidFill>
                <a:latin typeface="Arial"/>
                <a:cs typeface="Arial"/>
              </a:rPr>
              <a:t> </a:t>
            </a:r>
            <a:r>
              <a:rPr sz="1067" spc="3" dirty="0">
                <a:solidFill>
                  <a:srgbClr val="231F20"/>
                </a:solidFill>
                <a:latin typeface="Arial"/>
                <a:cs typeface="Arial"/>
              </a:rPr>
              <a:t>c</a:t>
            </a:r>
            <a:r>
              <a:rPr sz="1067" spc="-13" dirty="0">
                <a:solidFill>
                  <a:srgbClr val="231F20"/>
                </a:solidFill>
                <a:latin typeface="Arial"/>
                <a:cs typeface="Arial"/>
              </a:rPr>
              <a:t>l</a:t>
            </a:r>
            <a:r>
              <a:rPr sz="1067" spc="-7" dirty="0">
                <a:solidFill>
                  <a:srgbClr val="231F20"/>
                </a:solidFill>
                <a:latin typeface="Arial"/>
                <a:cs typeface="Arial"/>
              </a:rPr>
              <a:t>i</a:t>
            </a:r>
            <a:r>
              <a:rPr sz="1067" spc="-11" dirty="0">
                <a:solidFill>
                  <a:srgbClr val="231F20"/>
                </a:solidFill>
                <a:latin typeface="Arial"/>
                <a:cs typeface="Arial"/>
              </a:rPr>
              <a:t>e</a:t>
            </a:r>
            <a:r>
              <a:rPr sz="1067" spc="-20" dirty="0">
                <a:solidFill>
                  <a:srgbClr val="231F20"/>
                </a:solidFill>
                <a:latin typeface="Arial"/>
                <a:cs typeface="Arial"/>
              </a:rPr>
              <a:t>n</a:t>
            </a:r>
            <a:r>
              <a:rPr sz="1067" spc="-7" dirty="0">
                <a:solidFill>
                  <a:srgbClr val="231F20"/>
                </a:solidFill>
                <a:latin typeface="Arial"/>
                <a:cs typeface="Arial"/>
              </a:rPr>
              <a:t>t</a:t>
            </a:r>
            <a:r>
              <a:rPr sz="1067" dirty="0">
                <a:solidFill>
                  <a:srgbClr val="231F20"/>
                </a:solidFill>
                <a:latin typeface="Arial"/>
                <a:cs typeface="Arial"/>
              </a:rPr>
              <a:t>s </a:t>
            </a:r>
            <a:r>
              <a:rPr sz="1067" spc="-7" dirty="0">
                <a:solidFill>
                  <a:srgbClr val="231F20"/>
                </a:solidFill>
                <a:latin typeface="Arial"/>
                <a:cs typeface="Arial"/>
              </a:rPr>
              <a:t>w</a:t>
            </a:r>
            <a:r>
              <a:rPr sz="1067" spc="-11" dirty="0">
                <a:solidFill>
                  <a:srgbClr val="231F20"/>
                </a:solidFill>
                <a:latin typeface="Arial"/>
                <a:cs typeface="Arial"/>
              </a:rPr>
              <a:t>i</a:t>
            </a:r>
            <a:r>
              <a:rPr sz="1067" spc="-7" dirty="0">
                <a:solidFill>
                  <a:srgbClr val="231F20"/>
                </a:solidFill>
                <a:latin typeface="Arial"/>
                <a:cs typeface="Arial"/>
              </a:rPr>
              <a:t>t</a:t>
            </a:r>
            <a:r>
              <a:rPr sz="1067" dirty="0">
                <a:solidFill>
                  <a:srgbClr val="231F20"/>
                </a:solidFill>
                <a:latin typeface="Arial"/>
                <a:cs typeface="Arial"/>
              </a:rPr>
              <a:t>h</a:t>
            </a:r>
            <a:r>
              <a:rPr sz="1067" spc="-3" dirty="0">
                <a:solidFill>
                  <a:srgbClr val="231F20"/>
                </a:solidFill>
                <a:latin typeface="Arial"/>
                <a:cs typeface="Arial"/>
              </a:rPr>
              <a:t> </a:t>
            </a:r>
            <a:r>
              <a:rPr sz="1067" spc="-7" dirty="0">
                <a:solidFill>
                  <a:srgbClr val="231F20"/>
                </a:solidFill>
                <a:latin typeface="Arial"/>
                <a:cs typeface="Arial"/>
              </a:rPr>
              <a:t>t</a:t>
            </a:r>
            <a:r>
              <a:rPr sz="1067" spc="-11" dirty="0">
                <a:solidFill>
                  <a:srgbClr val="231F20"/>
                </a:solidFill>
                <a:latin typeface="Arial"/>
                <a:cs typeface="Arial"/>
              </a:rPr>
              <a:t>h</a:t>
            </a:r>
            <a:r>
              <a:rPr sz="1067" dirty="0">
                <a:solidFill>
                  <a:srgbClr val="231F20"/>
                </a:solidFill>
                <a:latin typeface="Arial"/>
                <a:cs typeface="Arial"/>
              </a:rPr>
              <a:t>e</a:t>
            </a:r>
            <a:r>
              <a:rPr sz="1067" spc="-3" dirty="0">
                <a:solidFill>
                  <a:srgbClr val="231F20"/>
                </a:solidFill>
                <a:latin typeface="Arial"/>
                <a:cs typeface="Arial"/>
              </a:rPr>
              <a:t> </a:t>
            </a:r>
            <a:r>
              <a:rPr sz="1067" spc="-11" dirty="0">
                <a:solidFill>
                  <a:srgbClr val="231F20"/>
                </a:solidFill>
                <a:latin typeface="Arial"/>
                <a:cs typeface="Arial"/>
              </a:rPr>
              <a:t>d</a:t>
            </a:r>
            <a:r>
              <a:rPr sz="1067" spc="-16" dirty="0">
                <a:solidFill>
                  <a:srgbClr val="231F20"/>
                </a:solidFill>
                <a:latin typeface="Arial"/>
                <a:cs typeface="Arial"/>
              </a:rPr>
              <a:t>a</a:t>
            </a:r>
            <a:r>
              <a:rPr sz="1067" dirty="0">
                <a:solidFill>
                  <a:srgbClr val="231F20"/>
                </a:solidFill>
                <a:latin typeface="Arial"/>
                <a:cs typeface="Arial"/>
              </a:rPr>
              <a:t>ta</a:t>
            </a:r>
            <a:r>
              <a:rPr sz="1067" spc="-3" dirty="0">
                <a:solidFill>
                  <a:srgbClr val="231F20"/>
                </a:solidFill>
                <a:latin typeface="Arial"/>
                <a:cs typeface="Arial"/>
              </a:rPr>
              <a:t> </a:t>
            </a:r>
            <a:r>
              <a:rPr sz="1067" spc="-7" dirty="0">
                <a:solidFill>
                  <a:srgbClr val="231F20"/>
                </a:solidFill>
                <a:latin typeface="Arial"/>
                <a:cs typeface="Arial"/>
              </a:rPr>
              <a:t>t</a:t>
            </a:r>
            <a:r>
              <a:rPr sz="1067" spc="-11" dirty="0">
                <a:solidFill>
                  <a:srgbClr val="231F20"/>
                </a:solidFill>
                <a:latin typeface="Arial"/>
                <a:cs typeface="Arial"/>
              </a:rPr>
              <a:t>h</a:t>
            </a:r>
            <a:r>
              <a:rPr sz="1067" spc="-31" dirty="0">
                <a:solidFill>
                  <a:srgbClr val="231F20"/>
                </a:solidFill>
                <a:latin typeface="Arial"/>
                <a:cs typeface="Arial"/>
              </a:rPr>
              <a:t>e</a:t>
            </a:r>
            <a:r>
              <a:rPr sz="1067" dirty="0">
                <a:solidFill>
                  <a:srgbClr val="231F20"/>
                </a:solidFill>
                <a:latin typeface="Arial"/>
                <a:cs typeface="Arial"/>
              </a:rPr>
              <a:t>y </a:t>
            </a:r>
            <a:r>
              <a:rPr sz="1067" spc="-11" dirty="0">
                <a:solidFill>
                  <a:srgbClr val="231F20"/>
                </a:solidFill>
                <a:latin typeface="Arial"/>
                <a:cs typeface="Arial"/>
              </a:rPr>
              <a:t>n</a:t>
            </a:r>
            <a:r>
              <a:rPr sz="1067" spc="-7" dirty="0">
                <a:solidFill>
                  <a:srgbClr val="231F20"/>
                </a:solidFill>
                <a:latin typeface="Arial"/>
                <a:cs typeface="Arial"/>
              </a:rPr>
              <a:t>ee</a:t>
            </a:r>
            <a:r>
              <a:rPr sz="1067" dirty="0">
                <a:solidFill>
                  <a:srgbClr val="231F20"/>
                </a:solidFill>
                <a:latin typeface="Arial"/>
                <a:cs typeface="Arial"/>
              </a:rPr>
              <a:t>d</a:t>
            </a:r>
            <a:r>
              <a:rPr sz="1067" spc="-3" dirty="0">
                <a:solidFill>
                  <a:srgbClr val="231F20"/>
                </a:solidFill>
                <a:latin typeface="Arial"/>
                <a:cs typeface="Arial"/>
              </a:rPr>
              <a:t> </a:t>
            </a:r>
            <a:r>
              <a:rPr sz="1067" spc="-20" dirty="0">
                <a:solidFill>
                  <a:srgbClr val="231F20"/>
                </a:solidFill>
                <a:latin typeface="Arial"/>
                <a:cs typeface="Arial"/>
              </a:rPr>
              <a:t>t</a:t>
            </a:r>
            <a:r>
              <a:rPr sz="1067" dirty="0">
                <a:solidFill>
                  <a:srgbClr val="231F20"/>
                </a:solidFill>
                <a:latin typeface="Arial"/>
                <a:cs typeface="Arial"/>
              </a:rPr>
              <a:t>o</a:t>
            </a:r>
            <a:r>
              <a:rPr sz="1067" spc="-3" dirty="0">
                <a:solidFill>
                  <a:srgbClr val="231F20"/>
                </a:solidFill>
                <a:latin typeface="Arial"/>
                <a:cs typeface="Arial"/>
              </a:rPr>
              <a:t> </a:t>
            </a:r>
            <a:r>
              <a:rPr sz="1067" spc="-11" dirty="0">
                <a:solidFill>
                  <a:srgbClr val="231F20"/>
                </a:solidFill>
                <a:latin typeface="Arial"/>
                <a:cs typeface="Arial"/>
              </a:rPr>
              <a:t>m</a:t>
            </a:r>
            <a:r>
              <a:rPr sz="1067" spc="-13" dirty="0">
                <a:solidFill>
                  <a:srgbClr val="231F20"/>
                </a:solidFill>
                <a:latin typeface="Arial"/>
                <a:cs typeface="Arial"/>
              </a:rPr>
              <a:t>a</a:t>
            </a:r>
            <a:r>
              <a:rPr sz="1067" spc="-33" dirty="0">
                <a:solidFill>
                  <a:srgbClr val="231F20"/>
                </a:solidFill>
                <a:latin typeface="Arial"/>
                <a:cs typeface="Arial"/>
              </a:rPr>
              <a:t>k</a:t>
            </a:r>
            <a:r>
              <a:rPr sz="1067" dirty="0">
                <a:solidFill>
                  <a:srgbClr val="231F20"/>
                </a:solidFill>
                <a:latin typeface="Arial"/>
                <a:cs typeface="Arial"/>
              </a:rPr>
              <a:t>e</a:t>
            </a:r>
            <a:r>
              <a:rPr sz="1067" spc="-3" dirty="0">
                <a:solidFill>
                  <a:srgbClr val="231F20"/>
                </a:solidFill>
                <a:latin typeface="Arial"/>
                <a:cs typeface="Arial"/>
              </a:rPr>
              <a:t> </a:t>
            </a:r>
            <a:r>
              <a:rPr sz="1067" spc="-11" dirty="0">
                <a:solidFill>
                  <a:srgbClr val="231F20"/>
                </a:solidFill>
                <a:latin typeface="Arial"/>
                <a:cs typeface="Arial"/>
              </a:rPr>
              <a:t>i</a:t>
            </a:r>
            <a:r>
              <a:rPr sz="1067" spc="-16" dirty="0">
                <a:solidFill>
                  <a:srgbClr val="231F20"/>
                </a:solidFill>
                <a:latin typeface="Arial"/>
                <a:cs typeface="Arial"/>
              </a:rPr>
              <a:t>n</a:t>
            </a:r>
            <a:r>
              <a:rPr sz="1067" spc="-13" dirty="0">
                <a:solidFill>
                  <a:srgbClr val="231F20"/>
                </a:solidFill>
                <a:latin typeface="Arial"/>
                <a:cs typeface="Arial"/>
              </a:rPr>
              <a:t>f</a:t>
            </a:r>
            <a:r>
              <a:rPr sz="1067" spc="-7" dirty="0">
                <a:solidFill>
                  <a:srgbClr val="231F20"/>
                </a:solidFill>
                <a:latin typeface="Arial"/>
                <a:cs typeface="Arial"/>
              </a:rPr>
              <a:t>o</a:t>
            </a:r>
            <a:r>
              <a:rPr sz="1067" spc="7" dirty="0">
                <a:solidFill>
                  <a:srgbClr val="231F20"/>
                </a:solidFill>
                <a:latin typeface="Arial"/>
                <a:cs typeface="Arial"/>
              </a:rPr>
              <a:t>r</a:t>
            </a:r>
            <a:r>
              <a:rPr sz="1067" spc="-7" dirty="0">
                <a:solidFill>
                  <a:srgbClr val="231F20"/>
                </a:solidFill>
                <a:latin typeface="Arial"/>
                <a:cs typeface="Arial"/>
              </a:rPr>
              <a:t>me</a:t>
            </a:r>
            <a:r>
              <a:rPr sz="1067" dirty="0">
                <a:solidFill>
                  <a:srgbClr val="231F20"/>
                </a:solidFill>
                <a:latin typeface="Arial"/>
                <a:cs typeface="Arial"/>
              </a:rPr>
              <a:t>d</a:t>
            </a:r>
            <a:r>
              <a:rPr sz="1067" spc="-3" dirty="0">
                <a:solidFill>
                  <a:srgbClr val="231F20"/>
                </a:solidFill>
                <a:latin typeface="Arial"/>
                <a:cs typeface="Arial"/>
              </a:rPr>
              <a:t> </a:t>
            </a:r>
            <a:r>
              <a:rPr sz="1067" spc="-11" dirty="0">
                <a:solidFill>
                  <a:srgbClr val="231F20"/>
                </a:solidFill>
                <a:latin typeface="Arial"/>
                <a:cs typeface="Arial"/>
              </a:rPr>
              <a:t>d</a:t>
            </a:r>
            <a:r>
              <a:rPr sz="1067" spc="-7" dirty="0">
                <a:solidFill>
                  <a:srgbClr val="231F20"/>
                </a:solidFill>
                <a:latin typeface="Arial"/>
                <a:cs typeface="Arial"/>
              </a:rPr>
              <a:t>e</a:t>
            </a:r>
            <a:r>
              <a:rPr sz="1067" spc="3" dirty="0">
                <a:solidFill>
                  <a:srgbClr val="231F20"/>
                </a:solidFill>
                <a:latin typeface="Arial"/>
                <a:cs typeface="Arial"/>
              </a:rPr>
              <a:t>c</a:t>
            </a:r>
            <a:r>
              <a:rPr sz="1067" spc="-7" dirty="0">
                <a:solidFill>
                  <a:srgbClr val="231F20"/>
                </a:solidFill>
                <a:latin typeface="Arial"/>
                <a:cs typeface="Arial"/>
              </a:rPr>
              <a:t>i</a:t>
            </a:r>
            <a:r>
              <a:rPr sz="1067" spc="-11" dirty="0">
                <a:solidFill>
                  <a:srgbClr val="231F20"/>
                </a:solidFill>
                <a:latin typeface="Arial"/>
                <a:cs typeface="Arial"/>
              </a:rPr>
              <a:t>s</a:t>
            </a:r>
            <a:r>
              <a:rPr sz="1067" spc="-3" dirty="0">
                <a:solidFill>
                  <a:srgbClr val="231F20"/>
                </a:solidFill>
                <a:latin typeface="Arial"/>
                <a:cs typeface="Arial"/>
              </a:rPr>
              <a:t>i</a:t>
            </a:r>
            <a:r>
              <a:rPr sz="1067" spc="-7" dirty="0">
                <a:solidFill>
                  <a:srgbClr val="231F20"/>
                </a:solidFill>
                <a:latin typeface="Arial"/>
                <a:cs typeface="Arial"/>
              </a:rPr>
              <a:t>o</a:t>
            </a:r>
            <a:r>
              <a:rPr sz="1067" spc="-13" dirty="0">
                <a:solidFill>
                  <a:srgbClr val="231F20"/>
                </a:solidFill>
                <a:latin typeface="Arial"/>
                <a:cs typeface="Arial"/>
              </a:rPr>
              <a:t>n</a:t>
            </a:r>
            <a:r>
              <a:rPr sz="1067" dirty="0">
                <a:solidFill>
                  <a:srgbClr val="231F20"/>
                </a:solidFill>
                <a:latin typeface="Arial"/>
                <a:cs typeface="Arial"/>
              </a:rPr>
              <a:t>s </a:t>
            </a:r>
            <a:r>
              <a:rPr sz="1067" spc="-7" dirty="0">
                <a:solidFill>
                  <a:srgbClr val="231F20"/>
                </a:solidFill>
                <a:latin typeface="Arial"/>
                <a:cs typeface="Arial"/>
              </a:rPr>
              <a:t>o</a:t>
            </a:r>
            <a:r>
              <a:rPr sz="1067" dirty="0">
                <a:solidFill>
                  <a:srgbClr val="231F20"/>
                </a:solidFill>
                <a:latin typeface="Arial"/>
                <a:cs typeface="Arial"/>
              </a:rPr>
              <a:t>n</a:t>
            </a:r>
            <a:r>
              <a:rPr sz="1067" spc="-3" dirty="0">
                <a:solidFill>
                  <a:srgbClr val="231F20"/>
                </a:solidFill>
                <a:latin typeface="Arial"/>
                <a:cs typeface="Arial"/>
              </a:rPr>
              <a:t> </a:t>
            </a:r>
            <a:r>
              <a:rPr sz="1067" spc="-11" dirty="0">
                <a:solidFill>
                  <a:srgbClr val="231F20"/>
                </a:solidFill>
                <a:latin typeface="Arial"/>
                <a:cs typeface="Arial"/>
              </a:rPr>
              <a:t>al</a:t>
            </a:r>
            <a:r>
              <a:rPr sz="1067" dirty="0">
                <a:solidFill>
                  <a:srgbClr val="231F20"/>
                </a:solidFill>
                <a:latin typeface="Arial"/>
                <a:cs typeface="Arial"/>
              </a:rPr>
              <a:t>l</a:t>
            </a:r>
            <a:r>
              <a:rPr sz="1067" spc="-3" dirty="0">
                <a:solidFill>
                  <a:srgbClr val="231F20"/>
                </a:solidFill>
                <a:latin typeface="Arial"/>
                <a:cs typeface="Arial"/>
              </a:rPr>
              <a:t> </a:t>
            </a:r>
            <a:r>
              <a:rPr sz="1067" spc="-13" dirty="0">
                <a:solidFill>
                  <a:srgbClr val="231F20"/>
                </a:solidFill>
                <a:latin typeface="Arial"/>
                <a:cs typeface="Arial"/>
              </a:rPr>
              <a:t>a</a:t>
            </a:r>
            <a:r>
              <a:rPr sz="1067" spc="-11" dirty="0">
                <a:solidFill>
                  <a:srgbClr val="231F20"/>
                </a:solidFill>
                <a:latin typeface="Arial"/>
                <a:cs typeface="Arial"/>
              </a:rPr>
              <a:t>s</a:t>
            </a:r>
            <a:r>
              <a:rPr sz="1067" spc="-7" dirty="0">
                <a:solidFill>
                  <a:srgbClr val="231F20"/>
                </a:solidFill>
                <a:latin typeface="Arial"/>
                <a:cs typeface="Arial"/>
              </a:rPr>
              <a:t>pe</a:t>
            </a:r>
            <a:r>
              <a:rPr sz="1067" dirty="0">
                <a:solidFill>
                  <a:srgbClr val="231F20"/>
                </a:solidFill>
                <a:latin typeface="Arial"/>
                <a:cs typeface="Arial"/>
              </a:rPr>
              <a:t>c</a:t>
            </a:r>
            <a:r>
              <a:rPr sz="1067" spc="-7" dirty="0">
                <a:solidFill>
                  <a:srgbClr val="231F20"/>
                </a:solidFill>
                <a:latin typeface="Arial"/>
                <a:cs typeface="Arial"/>
              </a:rPr>
              <a:t>t</a:t>
            </a:r>
            <a:r>
              <a:rPr sz="1067" dirty="0">
                <a:solidFill>
                  <a:srgbClr val="231F20"/>
                </a:solidFill>
                <a:latin typeface="Arial"/>
                <a:cs typeface="Arial"/>
              </a:rPr>
              <a:t>s</a:t>
            </a:r>
            <a:endParaRPr sz="1067" dirty="0">
              <a:latin typeface="Arial"/>
              <a:cs typeface="Arial"/>
            </a:endParaRPr>
          </a:p>
          <a:p>
            <a:pPr marL="8342" marR="42130">
              <a:lnSpc>
                <a:spcPct val="104200"/>
              </a:lnSpc>
            </a:pPr>
            <a:r>
              <a:rPr sz="1067" spc="-16" dirty="0">
                <a:solidFill>
                  <a:srgbClr val="231F20"/>
                </a:solidFill>
                <a:latin typeface="Arial"/>
                <a:cs typeface="Arial"/>
              </a:rPr>
              <a:t>o</a:t>
            </a:r>
            <a:r>
              <a:rPr sz="1067" spc="-3" dirty="0">
                <a:solidFill>
                  <a:srgbClr val="231F20"/>
                </a:solidFill>
                <a:latin typeface="Arial"/>
                <a:cs typeface="Arial"/>
              </a:rPr>
              <a:t>f</a:t>
            </a:r>
            <a:r>
              <a:rPr sz="1067" dirty="0">
                <a:solidFill>
                  <a:srgbClr val="231F20"/>
                </a:solidFill>
                <a:latin typeface="Arial"/>
                <a:cs typeface="Arial"/>
              </a:rPr>
              <a:t> </a:t>
            </a:r>
            <a:r>
              <a:rPr sz="1067" spc="-7" dirty="0">
                <a:solidFill>
                  <a:srgbClr val="231F20"/>
                </a:solidFill>
                <a:latin typeface="Arial"/>
                <a:cs typeface="Arial"/>
              </a:rPr>
              <a:t>me</a:t>
            </a:r>
            <a:r>
              <a:rPr sz="1067" spc="-13" dirty="0">
                <a:solidFill>
                  <a:srgbClr val="231F20"/>
                </a:solidFill>
                <a:latin typeface="Arial"/>
                <a:cs typeface="Arial"/>
              </a:rPr>
              <a:t>d</a:t>
            </a:r>
            <a:r>
              <a:rPr sz="1067" spc="-11" dirty="0">
                <a:solidFill>
                  <a:srgbClr val="231F20"/>
                </a:solidFill>
                <a:latin typeface="Arial"/>
                <a:cs typeface="Arial"/>
              </a:rPr>
              <a:t>i</a:t>
            </a:r>
            <a:r>
              <a:rPr sz="1067" dirty="0">
                <a:solidFill>
                  <a:srgbClr val="231F20"/>
                </a:solidFill>
                <a:latin typeface="Arial"/>
                <a:cs typeface="Arial"/>
              </a:rPr>
              <a:t>a</a:t>
            </a:r>
            <a:r>
              <a:rPr sz="1067" spc="-3" dirty="0">
                <a:solidFill>
                  <a:srgbClr val="231F20"/>
                </a:solidFill>
                <a:latin typeface="Arial"/>
                <a:cs typeface="Arial"/>
              </a:rPr>
              <a:t> </a:t>
            </a:r>
            <a:r>
              <a:rPr sz="1067" spc="-7" dirty="0">
                <a:solidFill>
                  <a:srgbClr val="231F20"/>
                </a:solidFill>
                <a:latin typeface="Arial"/>
                <a:cs typeface="Arial"/>
              </a:rPr>
              <a:t>m</a:t>
            </a:r>
            <a:r>
              <a:rPr sz="1067" spc="-11" dirty="0">
                <a:solidFill>
                  <a:srgbClr val="231F20"/>
                </a:solidFill>
                <a:latin typeface="Arial"/>
                <a:cs typeface="Arial"/>
              </a:rPr>
              <a:t>e</a:t>
            </a:r>
            <a:r>
              <a:rPr sz="1067" spc="-13" dirty="0">
                <a:solidFill>
                  <a:srgbClr val="231F20"/>
                </a:solidFill>
                <a:latin typeface="Arial"/>
                <a:cs typeface="Arial"/>
              </a:rPr>
              <a:t>asu</a:t>
            </a:r>
            <a:r>
              <a:rPr sz="1067" spc="-11" dirty="0">
                <a:solidFill>
                  <a:srgbClr val="231F20"/>
                </a:solidFill>
                <a:latin typeface="Arial"/>
                <a:cs typeface="Arial"/>
              </a:rPr>
              <a:t>re</a:t>
            </a:r>
            <a:r>
              <a:rPr sz="1067" spc="-7" dirty="0">
                <a:solidFill>
                  <a:srgbClr val="231F20"/>
                </a:solidFill>
                <a:latin typeface="Arial"/>
                <a:cs typeface="Arial"/>
              </a:rPr>
              <a:t>m</a:t>
            </a:r>
            <a:r>
              <a:rPr sz="1067" spc="-11" dirty="0">
                <a:solidFill>
                  <a:srgbClr val="231F20"/>
                </a:solidFill>
                <a:latin typeface="Arial"/>
                <a:cs typeface="Arial"/>
              </a:rPr>
              <a:t>e</a:t>
            </a:r>
            <a:r>
              <a:rPr sz="1067" spc="-20" dirty="0">
                <a:solidFill>
                  <a:srgbClr val="231F20"/>
                </a:solidFill>
                <a:latin typeface="Arial"/>
                <a:cs typeface="Arial"/>
              </a:rPr>
              <a:t>n</a:t>
            </a:r>
            <a:r>
              <a:rPr sz="1067" spc="-11" dirty="0">
                <a:solidFill>
                  <a:srgbClr val="231F20"/>
                </a:solidFill>
                <a:latin typeface="Arial"/>
                <a:cs typeface="Arial"/>
              </a:rPr>
              <a:t>t</a:t>
            </a:r>
            <a:r>
              <a:rPr sz="1067" spc="-3" dirty="0">
                <a:solidFill>
                  <a:srgbClr val="231F20"/>
                </a:solidFill>
                <a:latin typeface="Arial"/>
                <a:cs typeface="Arial"/>
              </a:rPr>
              <a:t>,</a:t>
            </a:r>
            <a:r>
              <a:rPr sz="1067" dirty="0">
                <a:solidFill>
                  <a:srgbClr val="231F20"/>
                </a:solidFill>
                <a:latin typeface="Arial"/>
                <a:cs typeface="Arial"/>
              </a:rPr>
              <a:t> </a:t>
            </a:r>
            <a:r>
              <a:rPr sz="1067" spc="-7" dirty="0">
                <a:solidFill>
                  <a:srgbClr val="231F20"/>
                </a:solidFill>
                <a:latin typeface="Arial"/>
                <a:cs typeface="Arial"/>
              </a:rPr>
              <a:t>mo</a:t>
            </a:r>
            <a:r>
              <a:rPr sz="1067" spc="-13" dirty="0">
                <a:solidFill>
                  <a:srgbClr val="231F20"/>
                </a:solidFill>
                <a:latin typeface="Arial"/>
                <a:cs typeface="Arial"/>
              </a:rPr>
              <a:t>n</a:t>
            </a:r>
            <a:r>
              <a:rPr sz="1067" spc="-11" dirty="0">
                <a:solidFill>
                  <a:srgbClr val="231F20"/>
                </a:solidFill>
                <a:latin typeface="Arial"/>
                <a:cs typeface="Arial"/>
              </a:rPr>
              <a:t>i</a:t>
            </a:r>
            <a:r>
              <a:rPr sz="1067" spc="-20" dirty="0">
                <a:solidFill>
                  <a:srgbClr val="231F20"/>
                </a:solidFill>
                <a:latin typeface="Arial"/>
                <a:cs typeface="Arial"/>
              </a:rPr>
              <a:t>t</a:t>
            </a:r>
            <a:r>
              <a:rPr sz="1067" spc="-7" dirty="0">
                <a:solidFill>
                  <a:srgbClr val="231F20"/>
                </a:solidFill>
                <a:latin typeface="Arial"/>
                <a:cs typeface="Arial"/>
              </a:rPr>
              <a:t>o</a:t>
            </a:r>
            <a:r>
              <a:rPr sz="1067" spc="7" dirty="0">
                <a:solidFill>
                  <a:srgbClr val="231F20"/>
                </a:solidFill>
                <a:latin typeface="Arial"/>
                <a:cs typeface="Arial"/>
              </a:rPr>
              <a:t>r</a:t>
            </a:r>
            <a:r>
              <a:rPr sz="1067" spc="-11" dirty="0">
                <a:solidFill>
                  <a:srgbClr val="231F20"/>
                </a:solidFill>
                <a:latin typeface="Arial"/>
                <a:cs typeface="Arial"/>
              </a:rPr>
              <a:t>in</a:t>
            </a:r>
            <a:r>
              <a:rPr sz="1067" dirty="0">
                <a:solidFill>
                  <a:srgbClr val="231F20"/>
                </a:solidFill>
                <a:latin typeface="Arial"/>
                <a:cs typeface="Arial"/>
              </a:rPr>
              <a:t>g</a:t>
            </a:r>
            <a:r>
              <a:rPr sz="1067" spc="-3" dirty="0">
                <a:solidFill>
                  <a:srgbClr val="231F20"/>
                </a:solidFill>
                <a:latin typeface="Arial"/>
                <a:cs typeface="Arial"/>
              </a:rPr>
              <a:t> </a:t>
            </a:r>
            <a:r>
              <a:rPr sz="1067" spc="-11" dirty="0">
                <a:solidFill>
                  <a:srgbClr val="231F20"/>
                </a:solidFill>
                <a:latin typeface="Arial"/>
                <a:cs typeface="Arial"/>
              </a:rPr>
              <a:t>an</a:t>
            </a:r>
            <a:r>
              <a:rPr sz="1067" dirty="0">
                <a:solidFill>
                  <a:srgbClr val="231F20"/>
                </a:solidFill>
                <a:latin typeface="Arial"/>
                <a:cs typeface="Arial"/>
              </a:rPr>
              <a:t>d</a:t>
            </a:r>
            <a:r>
              <a:rPr sz="1067" spc="-3" dirty="0">
                <a:solidFill>
                  <a:srgbClr val="231F20"/>
                </a:solidFill>
                <a:latin typeface="Arial"/>
                <a:cs typeface="Arial"/>
              </a:rPr>
              <a:t> </a:t>
            </a:r>
            <a:r>
              <a:rPr sz="1067" spc="-11" dirty="0">
                <a:solidFill>
                  <a:srgbClr val="231F20"/>
                </a:solidFill>
                <a:latin typeface="Arial"/>
                <a:cs typeface="Arial"/>
              </a:rPr>
              <a:t>s</a:t>
            </a:r>
            <a:r>
              <a:rPr sz="1067" spc="-7" dirty="0">
                <a:solidFill>
                  <a:srgbClr val="231F20"/>
                </a:solidFill>
                <a:latin typeface="Arial"/>
                <a:cs typeface="Arial"/>
              </a:rPr>
              <a:t>ele</a:t>
            </a:r>
            <a:r>
              <a:rPr sz="1067" dirty="0">
                <a:solidFill>
                  <a:srgbClr val="231F20"/>
                </a:solidFill>
                <a:latin typeface="Arial"/>
                <a:cs typeface="Arial"/>
              </a:rPr>
              <a:t>c</a:t>
            </a:r>
            <a:r>
              <a:rPr sz="1067" spc="-7" dirty="0">
                <a:solidFill>
                  <a:srgbClr val="231F20"/>
                </a:solidFill>
                <a:latin typeface="Arial"/>
                <a:cs typeface="Arial"/>
              </a:rPr>
              <a:t>t</a:t>
            </a:r>
            <a:r>
              <a:rPr sz="1067" spc="-3" dirty="0">
                <a:solidFill>
                  <a:srgbClr val="231F20"/>
                </a:solidFill>
                <a:latin typeface="Arial"/>
                <a:cs typeface="Arial"/>
              </a:rPr>
              <a:t>i</a:t>
            </a:r>
            <a:r>
              <a:rPr sz="1067" spc="-7" dirty="0">
                <a:solidFill>
                  <a:srgbClr val="231F20"/>
                </a:solidFill>
                <a:latin typeface="Arial"/>
                <a:cs typeface="Arial"/>
              </a:rPr>
              <a:t>o</a:t>
            </a:r>
            <a:r>
              <a:rPr sz="1067" spc="-20" dirty="0">
                <a:solidFill>
                  <a:srgbClr val="231F20"/>
                </a:solidFill>
                <a:latin typeface="Arial"/>
                <a:cs typeface="Arial"/>
              </a:rPr>
              <a:t>n</a:t>
            </a:r>
            <a:r>
              <a:rPr sz="1067" spc="-3" dirty="0">
                <a:solidFill>
                  <a:srgbClr val="231F20"/>
                </a:solidFill>
                <a:latin typeface="Arial"/>
                <a:cs typeface="Arial"/>
              </a:rPr>
              <a:t>.</a:t>
            </a:r>
            <a:r>
              <a:rPr sz="1067" dirty="0">
                <a:solidFill>
                  <a:srgbClr val="231F20"/>
                </a:solidFill>
                <a:latin typeface="Arial"/>
                <a:cs typeface="Arial"/>
              </a:rPr>
              <a:t> </a:t>
            </a:r>
            <a:r>
              <a:rPr sz="1067" spc="-23" dirty="0">
                <a:solidFill>
                  <a:srgbClr val="231F20"/>
                </a:solidFill>
                <a:latin typeface="Arial"/>
                <a:cs typeface="Arial"/>
              </a:rPr>
              <a:t>P</a:t>
            </a:r>
            <a:r>
              <a:rPr sz="1067" spc="-11" dirty="0">
                <a:solidFill>
                  <a:srgbClr val="231F20"/>
                </a:solidFill>
                <a:latin typeface="Arial"/>
                <a:cs typeface="Arial"/>
              </a:rPr>
              <a:t>a</a:t>
            </a:r>
            <a:r>
              <a:rPr sz="1067" spc="33" dirty="0">
                <a:solidFill>
                  <a:srgbClr val="231F20"/>
                </a:solidFill>
                <a:latin typeface="Arial"/>
                <a:cs typeface="Arial"/>
              </a:rPr>
              <a:t>r</a:t>
            </a:r>
            <a:r>
              <a:rPr sz="1067" spc="-3" dirty="0">
                <a:solidFill>
                  <a:srgbClr val="231F20"/>
                </a:solidFill>
                <a:latin typeface="Arial"/>
                <a:cs typeface="Arial"/>
              </a:rPr>
              <a:t>t</a:t>
            </a:r>
            <a:r>
              <a:rPr sz="1067" dirty="0">
                <a:solidFill>
                  <a:srgbClr val="231F20"/>
                </a:solidFill>
                <a:latin typeface="Arial"/>
                <a:cs typeface="Arial"/>
              </a:rPr>
              <a:t> </a:t>
            </a:r>
            <a:r>
              <a:rPr sz="1067" spc="-16" dirty="0">
                <a:solidFill>
                  <a:srgbClr val="231F20"/>
                </a:solidFill>
                <a:latin typeface="Arial"/>
                <a:cs typeface="Arial"/>
              </a:rPr>
              <a:t>o</a:t>
            </a:r>
            <a:r>
              <a:rPr sz="1067" spc="-3" dirty="0">
                <a:solidFill>
                  <a:srgbClr val="231F20"/>
                </a:solidFill>
                <a:latin typeface="Arial"/>
                <a:cs typeface="Arial"/>
              </a:rPr>
              <a:t>f</a:t>
            </a:r>
            <a:r>
              <a:rPr sz="1067" dirty="0">
                <a:solidFill>
                  <a:srgbClr val="231F20"/>
                </a:solidFill>
                <a:latin typeface="Arial"/>
                <a:cs typeface="Arial"/>
              </a:rPr>
              <a:t> </a:t>
            </a:r>
            <a:r>
              <a:rPr sz="1067" spc="-16" dirty="0">
                <a:solidFill>
                  <a:srgbClr val="231F20"/>
                </a:solidFill>
                <a:latin typeface="Arial"/>
                <a:cs typeface="Arial"/>
              </a:rPr>
              <a:t>K</a:t>
            </a:r>
            <a:r>
              <a:rPr sz="1067" spc="-23" dirty="0">
                <a:solidFill>
                  <a:srgbClr val="231F20"/>
                </a:solidFill>
                <a:latin typeface="Arial"/>
                <a:cs typeface="Arial"/>
              </a:rPr>
              <a:t>a</a:t>
            </a:r>
            <a:r>
              <a:rPr sz="1067" spc="-31" dirty="0">
                <a:solidFill>
                  <a:srgbClr val="231F20"/>
                </a:solidFill>
                <a:latin typeface="Arial"/>
                <a:cs typeface="Arial"/>
              </a:rPr>
              <a:t>n</a:t>
            </a:r>
            <a:r>
              <a:rPr sz="1067" spc="-13" dirty="0">
                <a:solidFill>
                  <a:srgbClr val="231F20"/>
                </a:solidFill>
                <a:latin typeface="Arial"/>
                <a:cs typeface="Arial"/>
              </a:rPr>
              <a:t>t</a:t>
            </a:r>
            <a:r>
              <a:rPr sz="1067" spc="-20" dirty="0">
                <a:solidFill>
                  <a:srgbClr val="231F20"/>
                </a:solidFill>
                <a:latin typeface="Arial"/>
                <a:cs typeface="Arial"/>
              </a:rPr>
              <a:t>a</a:t>
            </a:r>
            <a:r>
              <a:rPr sz="1067" spc="-92" dirty="0">
                <a:solidFill>
                  <a:srgbClr val="231F20"/>
                </a:solidFill>
                <a:latin typeface="Arial"/>
                <a:cs typeface="Arial"/>
              </a:rPr>
              <a:t>r</a:t>
            </a:r>
            <a:r>
              <a:rPr sz="1067" spc="-3" dirty="0">
                <a:solidFill>
                  <a:srgbClr val="231F20"/>
                </a:solidFill>
                <a:latin typeface="Arial"/>
                <a:cs typeface="Arial"/>
              </a:rPr>
              <a:t>,</a:t>
            </a:r>
            <a:r>
              <a:rPr sz="1067" spc="-23" dirty="0">
                <a:solidFill>
                  <a:srgbClr val="231F20"/>
                </a:solidFill>
                <a:latin typeface="Arial"/>
                <a:cs typeface="Arial"/>
              </a:rPr>
              <a:t> </a:t>
            </a:r>
            <a:r>
              <a:rPr sz="1067" spc="-20" dirty="0">
                <a:solidFill>
                  <a:srgbClr val="231F20"/>
                </a:solidFill>
                <a:latin typeface="Arial"/>
                <a:cs typeface="Arial"/>
              </a:rPr>
              <a:t>th</a:t>
            </a:r>
            <a:r>
              <a:rPr sz="1067" dirty="0">
                <a:solidFill>
                  <a:srgbClr val="231F20"/>
                </a:solidFill>
                <a:latin typeface="Arial"/>
                <a:cs typeface="Arial"/>
              </a:rPr>
              <a:t>e </a:t>
            </a:r>
            <a:r>
              <a:rPr sz="1067" spc="-23" dirty="0">
                <a:solidFill>
                  <a:srgbClr val="231F20"/>
                </a:solidFill>
                <a:latin typeface="Arial"/>
                <a:cs typeface="Arial"/>
              </a:rPr>
              <a:t>d</a:t>
            </a:r>
            <a:r>
              <a:rPr sz="1067" spc="-27" dirty="0">
                <a:solidFill>
                  <a:srgbClr val="231F20"/>
                </a:solidFill>
                <a:latin typeface="Arial"/>
                <a:cs typeface="Arial"/>
              </a:rPr>
              <a:t>a</a:t>
            </a:r>
            <a:r>
              <a:rPr sz="1067" spc="-13" dirty="0">
                <a:solidFill>
                  <a:srgbClr val="231F20"/>
                </a:solidFill>
                <a:latin typeface="Arial"/>
                <a:cs typeface="Arial"/>
              </a:rPr>
              <a:t>t</a:t>
            </a:r>
            <a:r>
              <a:rPr sz="1067" dirty="0">
                <a:solidFill>
                  <a:srgbClr val="231F20"/>
                </a:solidFill>
                <a:latin typeface="Arial"/>
                <a:cs typeface="Arial"/>
              </a:rPr>
              <a:t>a</a:t>
            </a:r>
            <a:r>
              <a:rPr sz="1067" spc="-23" dirty="0">
                <a:solidFill>
                  <a:srgbClr val="231F20"/>
                </a:solidFill>
                <a:latin typeface="Arial"/>
                <a:cs typeface="Arial"/>
              </a:rPr>
              <a:t> i</a:t>
            </a:r>
            <a:r>
              <a:rPr sz="1067" spc="-39" dirty="0">
                <a:solidFill>
                  <a:srgbClr val="231F20"/>
                </a:solidFill>
                <a:latin typeface="Arial"/>
                <a:cs typeface="Arial"/>
              </a:rPr>
              <a:t>n</a:t>
            </a:r>
            <a:r>
              <a:rPr sz="1067" spc="-36" dirty="0">
                <a:solidFill>
                  <a:srgbClr val="231F20"/>
                </a:solidFill>
                <a:latin typeface="Arial"/>
                <a:cs typeface="Arial"/>
              </a:rPr>
              <a:t>v</a:t>
            </a:r>
            <a:r>
              <a:rPr sz="1067" spc="-16" dirty="0">
                <a:solidFill>
                  <a:srgbClr val="231F20"/>
                </a:solidFill>
                <a:latin typeface="Arial"/>
                <a:cs typeface="Arial"/>
              </a:rPr>
              <a:t>e</a:t>
            </a:r>
            <a:r>
              <a:rPr sz="1067" spc="-23" dirty="0">
                <a:solidFill>
                  <a:srgbClr val="231F20"/>
                </a:solidFill>
                <a:latin typeface="Arial"/>
                <a:cs typeface="Arial"/>
              </a:rPr>
              <a:t>s</a:t>
            </a:r>
            <a:r>
              <a:rPr sz="1067" spc="-16" dirty="0">
                <a:solidFill>
                  <a:srgbClr val="231F20"/>
                </a:solidFill>
                <a:latin typeface="Arial"/>
                <a:cs typeface="Arial"/>
              </a:rPr>
              <a:t>tm</a:t>
            </a:r>
            <a:r>
              <a:rPr sz="1067" spc="-20" dirty="0">
                <a:solidFill>
                  <a:srgbClr val="231F20"/>
                </a:solidFill>
                <a:latin typeface="Arial"/>
                <a:cs typeface="Arial"/>
              </a:rPr>
              <a:t>e</a:t>
            </a:r>
            <a:r>
              <a:rPr sz="1067" spc="-31" dirty="0">
                <a:solidFill>
                  <a:srgbClr val="231F20"/>
                </a:solidFill>
                <a:latin typeface="Arial"/>
                <a:cs typeface="Arial"/>
              </a:rPr>
              <a:t>n</a:t>
            </a:r>
            <a:r>
              <a:rPr sz="1067" spc="-3" dirty="0">
                <a:solidFill>
                  <a:srgbClr val="231F20"/>
                </a:solidFill>
                <a:latin typeface="Arial"/>
                <a:cs typeface="Arial"/>
              </a:rPr>
              <a:t>t</a:t>
            </a:r>
            <a:r>
              <a:rPr sz="1067" spc="-23" dirty="0">
                <a:solidFill>
                  <a:srgbClr val="231F20"/>
                </a:solidFill>
                <a:latin typeface="Arial"/>
                <a:cs typeface="Arial"/>
              </a:rPr>
              <a:t> </a:t>
            </a:r>
            <a:r>
              <a:rPr sz="1067" spc="-20" dirty="0">
                <a:solidFill>
                  <a:srgbClr val="231F20"/>
                </a:solidFill>
                <a:latin typeface="Arial"/>
                <a:cs typeface="Arial"/>
              </a:rPr>
              <a:t>m</a:t>
            </a:r>
            <a:r>
              <a:rPr sz="1067" spc="-23" dirty="0">
                <a:solidFill>
                  <a:srgbClr val="231F20"/>
                </a:solidFill>
                <a:latin typeface="Arial"/>
                <a:cs typeface="Arial"/>
              </a:rPr>
              <a:t>an</a:t>
            </a:r>
            <a:r>
              <a:rPr sz="1067" spc="-20" dirty="0">
                <a:solidFill>
                  <a:srgbClr val="231F20"/>
                </a:solidFill>
                <a:latin typeface="Arial"/>
                <a:cs typeface="Arial"/>
              </a:rPr>
              <a:t>a</a:t>
            </a:r>
            <a:r>
              <a:rPr sz="1067" spc="-16" dirty="0">
                <a:solidFill>
                  <a:srgbClr val="231F20"/>
                </a:solidFill>
                <a:latin typeface="Arial"/>
                <a:cs typeface="Arial"/>
              </a:rPr>
              <a:t>g</a:t>
            </a:r>
            <a:r>
              <a:rPr sz="1067" spc="-20" dirty="0">
                <a:solidFill>
                  <a:srgbClr val="231F20"/>
                </a:solidFill>
                <a:latin typeface="Arial"/>
                <a:cs typeface="Arial"/>
              </a:rPr>
              <a:t>e</a:t>
            </a:r>
            <a:r>
              <a:rPr sz="1067" spc="-16" dirty="0">
                <a:solidFill>
                  <a:srgbClr val="231F20"/>
                </a:solidFill>
                <a:latin typeface="Arial"/>
                <a:cs typeface="Arial"/>
              </a:rPr>
              <a:t>m</a:t>
            </a:r>
            <a:r>
              <a:rPr sz="1067" spc="-20" dirty="0">
                <a:solidFill>
                  <a:srgbClr val="231F20"/>
                </a:solidFill>
                <a:latin typeface="Arial"/>
                <a:cs typeface="Arial"/>
              </a:rPr>
              <a:t>e</a:t>
            </a:r>
            <a:r>
              <a:rPr sz="1067" spc="-31" dirty="0">
                <a:solidFill>
                  <a:srgbClr val="231F20"/>
                </a:solidFill>
                <a:latin typeface="Arial"/>
                <a:cs typeface="Arial"/>
              </a:rPr>
              <a:t>n</a:t>
            </a:r>
            <a:r>
              <a:rPr sz="1067" spc="-3" dirty="0">
                <a:solidFill>
                  <a:srgbClr val="231F20"/>
                </a:solidFill>
                <a:latin typeface="Arial"/>
                <a:cs typeface="Arial"/>
              </a:rPr>
              <a:t>t</a:t>
            </a:r>
            <a:r>
              <a:rPr sz="1067" spc="-23" dirty="0">
                <a:solidFill>
                  <a:srgbClr val="231F20"/>
                </a:solidFill>
                <a:latin typeface="Arial"/>
                <a:cs typeface="Arial"/>
              </a:rPr>
              <a:t> </a:t>
            </a:r>
            <a:r>
              <a:rPr sz="1067" spc="-20" dirty="0">
                <a:solidFill>
                  <a:srgbClr val="231F20"/>
                </a:solidFill>
                <a:latin typeface="Arial"/>
                <a:cs typeface="Arial"/>
              </a:rPr>
              <a:t>a</a:t>
            </a:r>
            <a:r>
              <a:rPr sz="1067" spc="-3" dirty="0">
                <a:solidFill>
                  <a:srgbClr val="231F20"/>
                </a:solidFill>
                <a:latin typeface="Arial"/>
                <a:cs typeface="Arial"/>
              </a:rPr>
              <a:t>r</a:t>
            </a:r>
            <a:r>
              <a:rPr sz="1067" dirty="0">
                <a:solidFill>
                  <a:srgbClr val="231F20"/>
                </a:solidFill>
                <a:latin typeface="Arial"/>
                <a:cs typeface="Arial"/>
              </a:rPr>
              <a:t>m</a:t>
            </a:r>
            <a:r>
              <a:rPr sz="1067" spc="-23" dirty="0">
                <a:solidFill>
                  <a:srgbClr val="231F20"/>
                </a:solidFill>
                <a:latin typeface="Arial"/>
                <a:cs typeface="Arial"/>
              </a:rPr>
              <a:t> </a:t>
            </a:r>
            <a:r>
              <a:rPr sz="1067" spc="-27" dirty="0">
                <a:solidFill>
                  <a:srgbClr val="231F20"/>
                </a:solidFill>
                <a:latin typeface="Arial"/>
                <a:cs typeface="Arial"/>
              </a:rPr>
              <a:t>o</a:t>
            </a:r>
            <a:r>
              <a:rPr sz="1067" spc="-3" dirty="0">
                <a:solidFill>
                  <a:srgbClr val="231F20"/>
                </a:solidFill>
                <a:latin typeface="Arial"/>
                <a:cs typeface="Arial"/>
              </a:rPr>
              <a:t>f</a:t>
            </a:r>
            <a:r>
              <a:rPr sz="1067" spc="-23" dirty="0">
                <a:solidFill>
                  <a:srgbClr val="231F20"/>
                </a:solidFill>
                <a:latin typeface="Arial"/>
                <a:cs typeface="Arial"/>
              </a:rPr>
              <a:t> </a:t>
            </a:r>
            <a:r>
              <a:rPr sz="1067" spc="-13" dirty="0">
                <a:solidFill>
                  <a:srgbClr val="231F20"/>
                </a:solidFill>
                <a:latin typeface="Arial"/>
                <a:cs typeface="Arial"/>
              </a:rPr>
              <a:t>W</a:t>
            </a:r>
            <a:r>
              <a:rPr sz="1067" spc="-27" dirty="0">
                <a:solidFill>
                  <a:srgbClr val="231F20"/>
                </a:solidFill>
                <a:latin typeface="Arial"/>
                <a:cs typeface="Arial"/>
              </a:rPr>
              <a:t>P</a:t>
            </a:r>
            <a:r>
              <a:rPr sz="1067" spc="-151" dirty="0">
                <a:solidFill>
                  <a:srgbClr val="231F20"/>
                </a:solidFill>
                <a:latin typeface="Arial"/>
                <a:cs typeface="Arial"/>
              </a:rPr>
              <a:t>P</a:t>
            </a:r>
            <a:r>
              <a:rPr sz="1067" spc="-3" dirty="0">
                <a:solidFill>
                  <a:srgbClr val="231F20"/>
                </a:solidFill>
                <a:latin typeface="Arial"/>
                <a:cs typeface="Arial"/>
              </a:rPr>
              <a:t>,</a:t>
            </a:r>
            <a:r>
              <a:rPr sz="1067" spc="-23" dirty="0">
                <a:solidFill>
                  <a:srgbClr val="231F20"/>
                </a:solidFill>
                <a:latin typeface="Arial"/>
                <a:cs typeface="Arial"/>
              </a:rPr>
              <a:t> </a:t>
            </a:r>
            <a:r>
              <a:rPr sz="1067" spc="-16" dirty="0">
                <a:solidFill>
                  <a:srgbClr val="231F20"/>
                </a:solidFill>
                <a:latin typeface="Arial"/>
                <a:cs typeface="Arial"/>
              </a:rPr>
              <a:t>K</a:t>
            </a:r>
            <a:r>
              <a:rPr sz="1067" spc="-23" dirty="0">
                <a:solidFill>
                  <a:srgbClr val="231F20"/>
                </a:solidFill>
                <a:latin typeface="Arial"/>
                <a:cs typeface="Arial"/>
              </a:rPr>
              <a:t>a</a:t>
            </a:r>
            <a:r>
              <a:rPr sz="1067" spc="-31" dirty="0">
                <a:solidFill>
                  <a:srgbClr val="231F20"/>
                </a:solidFill>
                <a:latin typeface="Arial"/>
                <a:cs typeface="Arial"/>
              </a:rPr>
              <a:t>n</a:t>
            </a:r>
            <a:r>
              <a:rPr sz="1067" spc="-13" dirty="0">
                <a:solidFill>
                  <a:srgbClr val="231F20"/>
                </a:solidFill>
                <a:latin typeface="Arial"/>
                <a:cs typeface="Arial"/>
              </a:rPr>
              <a:t>t</a:t>
            </a:r>
            <a:r>
              <a:rPr sz="1067" spc="-20" dirty="0">
                <a:solidFill>
                  <a:srgbClr val="231F20"/>
                </a:solidFill>
                <a:latin typeface="Arial"/>
                <a:cs typeface="Arial"/>
              </a:rPr>
              <a:t>a</a:t>
            </a:r>
            <a:r>
              <a:rPr sz="1067" dirty="0">
                <a:solidFill>
                  <a:srgbClr val="231F20"/>
                </a:solidFill>
                <a:latin typeface="Arial"/>
                <a:cs typeface="Arial"/>
              </a:rPr>
              <a:t>r</a:t>
            </a:r>
            <a:r>
              <a:rPr sz="1067" spc="-23" dirty="0">
                <a:solidFill>
                  <a:srgbClr val="231F20"/>
                </a:solidFill>
                <a:latin typeface="Arial"/>
                <a:cs typeface="Arial"/>
              </a:rPr>
              <a:t> </a:t>
            </a:r>
            <a:r>
              <a:rPr sz="1067" spc="-11" dirty="0">
                <a:solidFill>
                  <a:srgbClr val="231F20"/>
                </a:solidFill>
                <a:latin typeface="Arial"/>
                <a:cs typeface="Arial"/>
              </a:rPr>
              <a:t>M</a:t>
            </a:r>
            <a:r>
              <a:rPr sz="1067" spc="-16" dirty="0">
                <a:solidFill>
                  <a:srgbClr val="231F20"/>
                </a:solidFill>
                <a:latin typeface="Arial"/>
                <a:cs typeface="Arial"/>
              </a:rPr>
              <a:t>e</a:t>
            </a:r>
            <a:r>
              <a:rPr sz="1067" spc="-27" dirty="0">
                <a:solidFill>
                  <a:srgbClr val="231F20"/>
                </a:solidFill>
                <a:latin typeface="Arial"/>
                <a:cs typeface="Arial"/>
              </a:rPr>
              <a:t>d</a:t>
            </a:r>
            <a:r>
              <a:rPr sz="1067" spc="-20" dirty="0">
                <a:solidFill>
                  <a:srgbClr val="231F20"/>
                </a:solidFill>
                <a:latin typeface="Arial"/>
                <a:cs typeface="Arial"/>
              </a:rPr>
              <a:t>i</a:t>
            </a:r>
            <a:r>
              <a:rPr sz="1067" dirty="0">
                <a:solidFill>
                  <a:srgbClr val="231F20"/>
                </a:solidFill>
                <a:latin typeface="Arial"/>
                <a:cs typeface="Arial"/>
              </a:rPr>
              <a:t>a</a:t>
            </a:r>
            <a:r>
              <a:rPr sz="1067" spc="-23" dirty="0">
                <a:solidFill>
                  <a:srgbClr val="231F20"/>
                </a:solidFill>
                <a:latin typeface="Arial"/>
                <a:cs typeface="Arial"/>
              </a:rPr>
              <a:t> </a:t>
            </a:r>
            <a:r>
              <a:rPr sz="1067" spc="-16" dirty="0">
                <a:solidFill>
                  <a:srgbClr val="231F20"/>
                </a:solidFill>
                <a:latin typeface="Arial"/>
                <a:cs typeface="Arial"/>
              </a:rPr>
              <a:t>pr</a:t>
            </a:r>
            <a:r>
              <a:rPr sz="1067" spc="-36" dirty="0">
                <a:solidFill>
                  <a:srgbClr val="231F20"/>
                </a:solidFill>
                <a:latin typeface="Arial"/>
                <a:cs typeface="Arial"/>
              </a:rPr>
              <a:t>o</a:t>
            </a:r>
            <a:r>
              <a:rPr sz="1067" spc="-16" dirty="0">
                <a:solidFill>
                  <a:srgbClr val="231F20"/>
                </a:solidFill>
                <a:latin typeface="Arial"/>
                <a:cs typeface="Arial"/>
              </a:rPr>
              <a:t>vi</a:t>
            </a:r>
            <a:r>
              <a:rPr sz="1067" spc="-20" dirty="0">
                <a:solidFill>
                  <a:srgbClr val="231F20"/>
                </a:solidFill>
                <a:latin typeface="Arial"/>
                <a:cs typeface="Arial"/>
              </a:rPr>
              <a:t>d</a:t>
            </a:r>
            <a:r>
              <a:rPr sz="1067" spc="-16" dirty="0">
                <a:solidFill>
                  <a:srgbClr val="231F20"/>
                </a:solidFill>
                <a:latin typeface="Arial"/>
                <a:cs typeface="Arial"/>
              </a:rPr>
              <a:t>e</a:t>
            </a:r>
            <a:r>
              <a:rPr sz="1067" dirty="0">
                <a:solidFill>
                  <a:srgbClr val="231F20"/>
                </a:solidFill>
                <a:latin typeface="Arial"/>
                <a:cs typeface="Arial"/>
              </a:rPr>
              <a:t>s</a:t>
            </a:r>
            <a:r>
              <a:rPr sz="1067" spc="-23" dirty="0">
                <a:solidFill>
                  <a:srgbClr val="231F20"/>
                </a:solidFill>
                <a:latin typeface="Arial"/>
                <a:cs typeface="Arial"/>
              </a:rPr>
              <a:t> </a:t>
            </a:r>
            <a:r>
              <a:rPr sz="1067" spc="-16" dirty="0">
                <a:solidFill>
                  <a:srgbClr val="231F20"/>
                </a:solidFill>
                <a:latin typeface="Arial"/>
                <a:cs typeface="Arial"/>
              </a:rPr>
              <a:t>t</a:t>
            </a:r>
            <a:r>
              <a:rPr sz="1067" spc="-20" dirty="0">
                <a:solidFill>
                  <a:srgbClr val="231F20"/>
                </a:solidFill>
                <a:latin typeface="Arial"/>
                <a:cs typeface="Arial"/>
              </a:rPr>
              <a:t>h</a:t>
            </a:r>
            <a:r>
              <a:rPr sz="1067" dirty="0">
                <a:solidFill>
                  <a:srgbClr val="231F20"/>
                </a:solidFill>
                <a:latin typeface="Arial"/>
                <a:cs typeface="Arial"/>
              </a:rPr>
              <a:t>e </a:t>
            </a:r>
            <a:r>
              <a:rPr sz="1067" spc="-16" dirty="0">
                <a:solidFill>
                  <a:srgbClr val="231F20"/>
                </a:solidFill>
                <a:latin typeface="Arial"/>
                <a:cs typeface="Arial"/>
              </a:rPr>
              <a:t>mo</a:t>
            </a:r>
            <a:r>
              <a:rPr sz="1067" spc="-27" dirty="0">
                <a:solidFill>
                  <a:srgbClr val="231F20"/>
                </a:solidFill>
                <a:latin typeface="Arial"/>
                <a:cs typeface="Arial"/>
              </a:rPr>
              <a:t>s</a:t>
            </a:r>
            <a:r>
              <a:rPr sz="1067" spc="-3" dirty="0">
                <a:solidFill>
                  <a:srgbClr val="231F20"/>
                </a:solidFill>
                <a:latin typeface="Arial"/>
                <a:cs typeface="Arial"/>
              </a:rPr>
              <a:t>t</a:t>
            </a:r>
            <a:r>
              <a:rPr sz="1067" spc="-23" dirty="0">
                <a:solidFill>
                  <a:srgbClr val="231F20"/>
                </a:solidFill>
                <a:latin typeface="Arial"/>
                <a:cs typeface="Arial"/>
              </a:rPr>
              <a:t> </a:t>
            </a:r>
            <a:r>
              <a:rPr sz="1067" spc="-3" dirty="0">
                <a:solidFill>
                  <a:srgbClr val="231F20"/>
                </a:solidFill>
                <a:latin typeface="Arial"/>
                <a:cs typeface="Arial"/>
              </a:rPr>
              <a:t>c</a:t>
            </a:r>
            <a:r>
              <a:rPr sz="1067" spc="-16" dirty="0">
                <a:solidFill>
                  <a:srgbClr val="231F20"/>
                </a:solidFill>
                <a:latin typeface="Arial"/>
                <a:cs typeface="Arial"/>
              </a:rPr>
              <a:t>o</a:t>
            </a:r>
            <a:r>
              <a:rPr sz="1067" spc="-20" dirty="0">
                <a:solidFill>
                  <a:srgbClr val="231F20"/>
                </a:solidFill>
                <a:latin typeface="Arial"/>
                <a:cs typeface="Arial"/>
              </a:rPr>
              <a:t>m</a:t>
            </a:r>
            <a:r>
              <a:rPr sz="1067" spc="-16" dirty="0">
                <a:solidFill>
                  <a:srgbClr val="231F20"/>
                </a:solidFill>
                <a:latin typeface="Arial"/>
                <a:cs typeface="Arial"/>
              </a:rPr>
              <a:t>p</a:t>
            </a:r>
            <a:r>
              <a:rPr sz="1067" spc="-20" dirty="0">
                <a:solidFill>
                  <a:srgbClr val="231F20"/>
                </a:solidFill>
                <a:latin typeface="Arial"/>
                <a:cs typeface="Arial"/>
              </a:rPr>
              <a:t>rehe</a:t>
            </a:r>
            <a:r>
              <a:rPr sz="1067" spc="-23" dirty="0">
                <a:solidFill>
                  <a:srgbClr val="231F20"/>
                </a:solidFill>
                <a:latin typeface="Arial"/>
                <a:cs typeface="Arial"/>
              </a:rPr>
              <a:t>n</a:t>
            </a:r>
            <a:r>
              <a:rPr sz="1067" spc="-20" dirty="0">
                <a:solidFill>
                  <a:srgbClr val="231F20"/>
                </a:solidFill>
                <a:latin typeface="Arial"/>
                <a:cs typeface="Arial"/>
              </a:rPr>
              <a:t>si</a:t>
            </a:r>
            <a:r>
              <a:rPr sz="1067" spc="-36" dirty="0">
                <a:solidFill>
                  <a:srgbClr val="231F20"/>
                </a:solidFill>
                <a:latin typeface="Arial"/>
                <a:cs typeface="Arial"/>
              </a:rPr>
              <a:t>v</a:t>
            </a:r>
            <a:r>
              <a:rPr sz="1067" dirty="0">
                <a:solidFill>
                  <a:srgbClr val="231F20"/>
                </a:solidFill>
                <a:latin typeface="Arial"/>
                <a:cs typeface="Arial"/>
              </a:rPr>
              <a:t>e</a:t>
            </a:r>
            <a:r>
              <a:rPr sz="1067" spc="-23" dirty="0">
                <a:solidFill>
                  <a:srgbClr val="231F20"/>
                </a:solidFill>
                <a:latin typeface="Arial"/>
                <a:cs typeface="Arial"/>
              </a:rPr>
              <a:t> a</a:t>
            </a:r>
            <a:r>
              <a:rPr sz="1067" spc="-20" dirty="0">
                <a:solidFill>
                  <a:srgbClr val="231F20"/>
                </a:solidFill>
                <a:latin typeface="Arial"/>
                <a:cs typeface="Arial"/>
              </a:rPr>
              <a:t>n</a:t>
            </a:r>
            <a:r>
              <a:rPr sz="1067" dirty="0">
                <a:solidFill>
                  <a:srgbClr val="231F20"/>
                </a:solidFill>
                <a:latin typeface="Arial"/>
                <a:cs typeface="Arial"/>
              </a:rPr>
              <a:t>d</a:t>
            </a:r>
            <a:r>
              <a:rPr sz="1067" spc="-23" dirty="0">
                <a:solidFill>
                  <a:srgbClr val="231F20"/>
                </a:solidFill>
                <a:latin typeface="Arial"/>
                <a:cs typeface="Arial"/>
              </a:rPr>
              <a:t> </a:t>
            </a:r>
            <a:r>
              <a:rPr sz="1067" spc="-27" dirty="0">
                <a:solidFill>
                  <a:srgbClr val="231F20"/>
                </a:solidFill>
                <a:latin typeface="Arial"/>
                <a:cs typeface="Arial"/>
              </a:rPr>
              <a:t>a</a:t>
            </a:r>
            <a:r>
              <a:rPr sz="1067" spc="-7" dirty="0">
                <a:solidFill>
                  <a:srgbClr val="231F20"/>
                </a:solidFill>
                <a:latin typeface="Arial"/>
                <a:cs typeface="Arial"/>
              </a:rPr>
              <a:t>c</a:t>
            </a:r>
            <a:r>
              <a:rPr sz="1067" spc="-11" dirty="0">
                <a:solidFill>
                  <a:srgbClr val="231F20"/>
                </a:solidFill>
                <a:latin typeface="Arial"/>
                <a:cs typeface="Arial"/>
              </a:rPr>
              <a:t>c</a:t>
            </a:r>
            <a:r>
              <a:rPr sz="1067" spc="-23" dirty="0">
                <a:solidFill>
                  <a:srgbClr val="231F20"/>
                </a:solidFill>
                <a:latin typeface="Arial"/>
                <a:cs typeface="Arial"/>
              </a:rPr>
              <a:t>u</a:t>
            </a:r>
            <a:r>
              <a:rPr sz="1067" spc="-16" dirty="0">
                <a:solidFill>
                  <a:srgbClr val="231F20"/>
                </a:solidFill>
                <a:latin typeface="Arial"/>
                <a:cs typeface="Arial"/>
              </a:rPr>
              <a:t>r</a:t>
            </a:r>
            <a:r>
              <a:rPr sz="1067" spc="-27" dirty="0">
                <a:solidFill>
                  <a:srgbClr val="231F20"/>
                </a:solidFill>
                <a:latin typeface="Arial"/>
                <a:cs typeface="Arial"/>
              </a:rPr>
              <a:t>a</a:t>
            </a:r>
            <a:r>
              <a:rPr sz="1067" spc="-31" dirty="0">
                <a:solidFill>
                  <a:srgbClr val="231F20"/>
                </a:solidFill>
                <a:latin typeface="Arial"/>
                <a:cs typeface="Arial"/>
              </a:rPr>
              <a:t>t</a:t>
            </a:r>
            <a:r>
              <a:rPr sz="1067" dirty="0">
                <a:solidFill>
                  <a:srgbClr val="231F20"/>
                </a:solidFill>
                <a:latin typeface="Arial"/>
                <a:cs typeface="Arial"/>
              </a:rPr>
              <a:t>e</a:t>
            </a:r>
            <a:r>
              <a:rPr sz="1067" spc="-23" dirty="0">
                <a:solidFill>
                  <a:srgbClr val="231F20"/>
                </a:solidFill>
                <a:latin typeface="Arial"/>
                <a:cs typeface="Arial"/>
              </a:rPr>
              <a:t> i</a:t>
            </a:r>
            <a:r>
              <a:rPr sz="1067" spc="-31" dirty="0">
                <a:solidFill>
                  <a:srgbClr val="231F20"/>
                </a:solidFill>
                <a:latin typeface="Arial"/>
                <a:cs typeface="Arial"/>
              </a:rPr>
              <a:t>nt</a:t>
            </a:r>
            <a:r>
              <a:rPr sz="1067" spc="-16" dirty="0">
                <a:solidFill>
                  <a:srgbClr val="231F20"/>
                </a:solidFill>
                <a:latin typeface="Arial"/>
                <a:cs typeface="Arial"/>
              </a:rPr>
              <a:t>e</a:t>
            </a:r>
            <a:r>
              <a:rPr sz="1067" spc="-23" dirty="0">
                <a:solidFill>
                  <a:srgbClr val="231F20"/>
                </a:solidFill>
                <a:latin typeface="Arial"/>
                <a:cs typeface="Arial"/>
              </a:rPr>
              <a:t>ll</a:t>
            </a:r>
            <a:r>
              <a:rPr sz="1067" spc="-16" dirty="0">
                <a:solidFill>
                  <a:srgbClr val="231F20"/>
                </a:solidFill>
                <a:latin typeface="Arial"/>
                <a:cs typeface="Arial"/>
              </a:rPr>
              <a:t>ig</a:t>
            </a:r>
            <a:r>
              <a:rPr sz="1067" spc="-20" dirty="0">
                <a:solidFill>
                  <a:srgbClr val="231F20"/>
                </a:solidFill>
                <a:latin typeface="Arial"/>
                <a:cs typeface="Arial"/>
              </a:rPr>
              <a:t>e</a:t>
            </a:r>
            <a:r>
              <a:rPr sz="1067" spc="-23" dirty="0">
                <a:solidFill>
                  <a:srgbClr val="231F20"/>
                </a:solidFill>
                <a:latin typeface="Arial"/>
                <a:cs typeface="Arial"/>
              </a:rPr>
              <a:t>n</a:t>
            </a:r>
            <a:r>
              <a:rPr sz="1067" spc="-3" dirty="0">
                <a:solidFill>
                  <a:srgbClr val="231F20"/>
                </a:solidFill>
                <a:latin typeface="Arial"/>
                <a:cs typeface="Arial"/>
              </a:rPr>
              <a:t>c</a:t>
            </a:r>
            <a:r>
              <a:rPr sz="1067" dirty="0">
                <a:solidFill>
                  <a:srgbClr val="231F20"/>
                </a:solidFill>
                <a:latin typeface="Arial"/>
                <a:cs typeface="Arial"/>
              </a:rPr>
              <a:t>e</a:t>
            </a:r>
            <a:r>
              <a:rPr sz="1067" spc="-23" dirty="0">
                <a:solidFill>
                  <a:srgbClr val="231F20"/>
                </a:solidFill>
                <a:latin typeface="Arial"/>
                <a:cs typeface="Arial"/>
              </a:rPr>
              <a:t> </a:t>
            </a:r>
            <a:r>
              <a:rPr sz="1067" spc="-16" dirty="0">
                <a:solidFill>
                  <a:srgbClr val="231F20"/>
                </a:solidFill>
                <a:latin typeface="Arial"/>
                <a:cs typeface="Arial"/>
              </a:rPr>
              <a:t>o</a:t>
            </a:r>
            <a:r>
              <a:rPr sz="1067" dirty="0">
                <a:solidFill>
                  <a:srgbClr val="231F20"/>
                </a:solidFill>
                <a:latin typeface="Arial"/>
                <a:cs typeface="Arial"/>
              </a:rPr>
              <a:t>n</a:t>
            </a:r>
            <a:r>
              <a:rPr sz="1067" spc="-23" dirty="0">
                <a:solidFill>
                  <a:srgbClr val="231F20"/>
                </a:solidFill>
                <a:latin typeface="Arial"/>
                <a:cs typeface="Arial"/>
              </a:rPr>
              <a:t> </a:t>
            </a:r>
            <a:r>
              <a:rPr sz="1067" spc="-16" dirty="0">
                <a:solidFill>
                  <a:srgbClr val="231F20"/>
                </a:solidFill>
                <a:latin typeface="Arial"/>
                <a:cs typeface="Arial"/>
              </a:rPr>
              <a:t>me</a:t>
            </a:r>
            <a:r>
              <a:rPr sz="1067" spc="-23" dirty="0">
                <a:solidFill>
                  <a:srgbClr val="231F20"/>
                </a:solidFill>
                <a:latin typeface="Arial"/>
                <a:cs typeface="Arial"/>
              </a:rPr>
              <a:t>d</a:t>
            </a:r>
            <a:r>
              <a:rPr sz="1067" spc="-20" dirty="0">
                <a:solidFill>
                  <a:srgbClr val="231F20"/>
                </a:solidFill>
                <a:latin typeface="Arial"/>
                <a:cs typeface="Arial"/>
              </a:rPr>
              <a:t>i</a:t>
            </a:r>
            <a:r>
              <a:rPr sz="1067" dirty="0">
                <a:solidFill>
                  <a:srgbClr val="231F20"/>
                </a:solidFill>
                <a:latin typeface="Arial"/>
                <a:cs typeface="Arial"/>
              </a:rPr>
              <a:t>a</a:t>
            </a:r>
            <a:r>
              <a:rPr sz="1067" spc="-23" dirty="0">
                <a:solidFill>
                  <a:srgbClr val="231F20"/>
                </a:solidFill>
                <a:latin typeface="Arial"/>
                <a:cs typeface="Arial"/>
              </a:rPr>
              <a:t> </a:t>
            </a:r>
            <a:r>
              <a:rPr sz="1067" spc="-3" dirty="0">
                <a:solidFill>
                  <a:srgbClr val="231F20"/>
                </a:solidFill>
                <a:latin typeface="Arial"/>
                <a:cs typeface="Arial"/>
              </a:rPr>
              <a:t>c</a:t>
            </a:r>
            <a:r>
              <a:rPr sz="1067" spc="-16" dirty="0">
                <a:solidFill>
                  <a:srgbClr val="231F20"/>
                </a:solidFill>
                <a:latin typeface="Arial"/>
                <a:cs typeface="Arial"/>
              </a:rPr>
              <a:t>o</a:t>
            </a:r>
            <a:r>
              <a:rPr sz="1067" spc="-23" dirty="0">
                <a:solidFill>
                  <a:srgbClr val="231F20"/>
                </a:solidFill>
                <a:latin typeface="Arial"/>
                <a:cs typeface="Arial"/>
              </a:rPr>
              <a:t>nsu</a:t>
            </a:r>
            <a:r>
              <a:rPr sz="1067" spc="-20" dirty="0">
                <a:solidFill>
                  <a:srgbClr val="231F20"/>
                </a:solidFill>
                <a:latin typeface="Arial"/>
                <a:cs typeface="Arial"/>
              </a:rPr>
              <a:t>m</a:t>
            </a:r>
            <a:r>
              <a:rPr sz="1067" spc="-31" dirty="0">
                <a:solidFill>
                  <a:srgbClr val="231F20"/>
                </a:solidFill>
                <a:latin typeface="Arial"/>
                <a:cs typeface="Arial"/>
              </a:rPr>
              <a:t>p</a:t>
            </a:r>
            <a:r>
              <a:rPr sz="1067" spc="-20" dirty="0">
                <a:solidFill>
                  <a:srgbClr val="231F20"/>
                </a:solidFill>
                <a:latin typeface="Arial"/>
                <a:cs typeface="Arial"/>
              </a:rPr>
              <a:t>t</a:t>
            </a:r>
            <a:r>
              <a:rPr sz="1067" spc="-16" dirty="0">
                <a:solidFill>
                  <a:srgbClr val="231F20"/>
                </a:solidFill>
                <a:latin typeface="Arial"/>
                <a:cs typeface="Arial"/>
              </a:rPr>
              <a:t>io</a:t>
            </a:r>
            <a:r>
              <a:rPr sz="1067" spc="-31" dirty="0">
                <a:solidFill>
                  <a:srgbClr val="231F20"/>
                </a:solidFill>
                <a:latin typeface="Arial"/>
                <a:cs typeface="Arial"/>
              </a:rPr>
              <a:t>n</a:t>
            </a:r>
            <a:r>
              <a:rPr sz="1067" spc="-3" dirty="0">
                <a:solidFill>
                  <a:srgbClr val="231F20"/>
                </a:solidFill>
                <a:latin typeface="Arial"/>
                <a:cs typeface="Arial"/>
              </a:rPr>
              <a:t>, </a:t>
            </a:r>
            <a:r>
              <a:rPr sz="1067" spc="-16" dirty="0">
                <a:solidFill>
                  <a:srgbClr val="231F20"/>
                </a:solidFill>
                <a:latin typeface="Arial"/>
                <a:cs typeface="Arial"/>
              </a:rPr>
              <a:t>p</a:t>
            </a:r>
            <a:r>
              <a:rPr sz="1067" spc="-20" dirty="0">
                <a:solidFill>
                  <a:srgbClr val="231F20"/>
                </a:solidFill>
                <a:latin typeface="Arial"/>
                <a:cs typeface="Arial"/>
              </a:rPr>
              <a:t>e</a:t>
            </a:r>
            <a:r>
              <a:rPr sz="1067" spc="27" dirty="0">
                <a:solidFill>
                  <a:srgbClr val="231F20"/>
                </a:solidFill>
                <a:latin typeface="Arial"/>
                <a:cs typeface="Arial"/>
              </a:rPr>
              <a:t>r</a:t>
            </a:r>
            <a:r>
              <a:rPr sz="1067" spc="-23" dirty="0">
                <a:solidFill>
                  <a:srgbClr val="231F20"/>
                </a:solidFill>
                <a:latin typeface="Arial"/>
                <a:cs typeface="Arial"/>
              </a:rPr>
              <a:t>f</a:t>
            </a:r>
            <a:r>
              <a:rPr sz="1067" spc="-16" dirty="0">
                <a:solidFill>
                  <a:srgbClr val="231F20"/>
                </a:solidFill>
                <a:latin typeface="Arial"/>
                <a:cs typeface="Arial"/>
              </a:rPr>
              <a:t>o</a:t>
            </a:r>
            <a:r>
              <a:rPr sz="1067" spc="-3" dirty="0">
                <a:solidFill>
                  <a:srgbClr val="231F20"/>
                </a:solidFill>
                <a:latin typeface="Arial"/>
                <a:cs typeface="Arial"/>
              </a:rPr>
              <a:t>r</a:t>
            </a:r>
            <a:r>
              <a:rPr sz="1067" spc="-20" dirty="0">
                <a:solidFill>
                  <a:srgbClr val="231F20"/>
                </a:solidFill>
                <a:latin typeface="Arial"/>
                <a:cs typeface="Arial"/>
              </a:rPr>
              <a:t>m</a:t>
            </a:r>
            <a:r>
              <a:rPr sz="1067" spc="-23" dirty="0">
                <a:solidFill>
                  <a:srgbClr val="231F20"/>
                </a:solidFill>
                <a:latin typeface="Arial"/>
                <a:cs typeface="Arial"/>
              </a:rPr>
              <a:t>an</a:t>
            </a:r>
            <a:r>
              <a:rPr sz="1067" spc="-3" dirty="0">
                <a:solidFill>
                  <a:srgbClr val="231F20"/>
                </a:solidFill>
                <a:latin typeface="Arial"/>
                <a:cs typeface="Arial"/>
              </a:rPr>
              <a:t>c</a:t>
            </a:r>
            <a:r>
              <a:rPr sz="1067" dirty="0">
                <a:solidFill>
                  <a:srgbClr val="231F20"/>
                </a:solidFill>
                <a:latin typeface="Arial"/>
                <a:cs typeface="Arial"/>
              </a:rPr>
              <a:t>e</a:t>
            </a:r>
            <a:r>
              <a:rPr sz="1067" spc="-23" dirty="0">
                <a:solidFill>
                  <a:srgbClr val="231F20"/>
                </a:solidFill>
                <a:latin typeface="Arial"/>
                <a:cs typeface="Arial"/>
              </a:rPr>
              <a:t> a</a:t>
            </a:r>
            <a:r>
              <a:rPr sz="1067" spc="-20" dirty="0">
                <a:solidFill>
                  <a:srgbClr val="231F20"/>
                </a:solidFill>
                <a:latin typeface="Arial"/>
                <a:cs typeface="Arial"/>
              </a:rPr>
              <a:t>n</a:t>
            </a:r>
            <a:r>
              <a:rPr sz="1067" dirty="0">
                <a:solidFill>
                  <a:srgbClr val="231F20"/>
                </a:solidFill>
                <a:latin typeface="Arial"/>
                <a:cs typeface="Arial"/>
              </a:rPr>
              <a:t>d</a:t>
            </a:r>
            <a:r>
              <a:rPr sz="1067" spc="-23" dirty="0">
                <a:solidFill>
                  <a:srgbClr val="231F20"/>
                </a:solidFill>
                <a:latin typeface="Arial"/>
                <a:cs typeface="Arial"/>
              </a:rPr>
              <a:t> </a:t>
            </a:r>
            <a:r>
              <a:rPr sz="1067" spc="-33" dirty="0">
                <a:solidFill>
                  <a:srgbClr val="231F20"/>
                </a:solidFill>
                <a:latin typeface="Arial"/>
                <a:cs typeface="Arial"/>
              </a:rPr>
              <a:t>v</a:t>
            </a:r>
            <a:r>
              <a:rPr sz="1067" spc="-20" dirty="0">
                <a:solidFill>
                  <a:srgbClr val="231F20"/>
                </a:solidFill>
                <a:latin typeface="Arial"/>
                <a:cs typeface="Arial"/>
              </a:rPr>
              <a:t>a</a:t>
            </a:r>
            <a:r>
              <a:rPr sz="1067" spc="-23" dirty="0">
                <a:solidFill>
                  <a:srgbClr val="231F20"/>
                </a:solidFill>
                <a:latin typeface="Arial"/>
                <a:cs typeface="Arial"/>
              </a:rPr>
              <a:t>l</a:t>
            </a:r>
            <a:r>
              <a:rPr sz="1067" spc="-20" dirty="0">
                <a:solidFill>
                  <a:srgbClr val="231F20"/>
                </a:solidFill>
                <a:latin typeface="Arial"/>
                <a:cs typeface="Arial"/>
              </a:rPr>
              <a:t>u</a:t>
            </a:r>
            <a:r>
              <a:rPr sz="1067" spc="-33" dirty="0">
                <a:solidFill>
                  <a:srgbClr val="231F20"/>
                </a:solidFill>
                <a:latin typeface="Arial"/>
                <a:cs typeface="Arial"/>
              </a:rPr>
              <a:t>e</a:t>
            </a:r>
            <a:r>
              <a:rPr sz="1067" spc="-3" dirty="0">
                <a:solidFill>
                  <a:srgbClr val="231F20"/>
                </a:solidFill>
                <a:latin typeface="Arial"/>
                <a:cs typeface="Arial"/>
              </a:rPr>
              <a:t>.</a:t>
            </a:r>
            <a:r>
              <a:rPr sz="1067" spc="-23" dirty="0">
                <a:solidFill>
                  <a:srgbClr val="231F20"/>
                </a:solidFill>
                <a:latin typeface="Arial"/>
                <a:cs typeface="Arial"/>
              </a:rPr>
              <a:t> </a:t>
            </a:r>
            <a:r>
              <a:rPr sz="1067" spc="-43" dirty="0">
                <a:solidFill>
                  <a:srgbClr val="231F20"/>
                </a:solidFill>
                <a:latin typeface="Arial"/>
                <a:cs typeface="Arial"/>
              </a:rPr>
              <a:t>F</a:t>
            </a:r>
            <a:r>
              <a:rPr sz="1067" spc="-16" dirty="0">
                <a:solidFill>
                  <a:srgbClr val="231F20"/>
                </a:solidFill>
                <a:latin typeface="Arial"/>
                <a:cs typeface="Arial"/>
              </a:rPr>
              <a:t>o</a:t>
            </a:r>
            <a:r>
              <a:rPr sz="1067" dirty="0">
                <a:solidFill>
                  <a:srgbClr val="231F20"/>
                </a:solidFill>
                <a:latin typeface="Arial"/>
                <a:cs typeface="Arial"/>
              </a:rPr>
              <a:t>r</a:t>
            </a:r>
            <a:r>
              <a:rPr sz="1067" spc="-23" dirty="0">
                <a:solidFill>
                  <a:srgbClr val="231F20"/>
                </a:solidFill>
                <a:latin typeface="Arial"/>
                <a:cs typeface="Arial"/>
              </a:rPr>
              <a:t> </a:t>
            </a:r>
            <a:r>
              <a:rPr sz="1067" spc="-13" dirty="0">
                <a:solidFill>
                  <a:srgbClr val="231F20"/>
                </a:solidFill>
                <a:latin typeface="Arial"/>
                <a:cs typeface="Arial"/>
              </a:rPr>
              <a:t>f</a:t>
            </a:r>
            <a:r>
              <a:rPr sz="1067" spc="-23" dirty="0">
                <a:solidFill>
                  <a:srgbClr val="231F20"/>
                </a:solidFill>
                <a:latin typeface="Arial"/>
                <a:cs typeface="Arial"/>
              </a:rPr>
              <a:t>u</a:t>
            </a:r>
            <a:r>
              <a:rPr sz="1067" spc="23" dirty="0">
                <a:solidFill>
                  <a:srgbClr val="231F20"/>
                </a:solidFill>
                <a:latin typeface="Arial"/>
                <a:cs typeface="Arial"/>
              </a:rPr>
              <a:t>r</a:t>
            </a:r>
            <a:r>
              <a:rPr sz="1067" spc="-16" dirty="0">
                <a:solidFill>
                  <a:srgbClr val="231F20"/>
                </a:solidFill>
                <a:latin typeface="Arial"/>
                <a:cs typeface="Arial"/>
              </a:rPr>
              <a:t>t</a:t>
            </a:r>
            <a:r>
              <a:rPr sz="1067" spc="-20" dirty="0">
                <a:solidFill>
                  <a:srgbClr val="231F20"/>
                </a:solidFill>
                <a:latin typeface="Arial"/>
                <a:cs typeface="Arial"/>
              </a:rPr>
              <a:t>he</a:t>
            </a:r>
            <a:r>
              <a:rPr sz="1067" dirty="0">
                <a:solidFill>
                  <a:srgbClr val="231F20"/>
                </a:solidFill>
                <a:latin typeface="Arial"/>
                <a:cs typeface="Arial"/>
              </a:rPr>
              <a:t>r</a:t>
            </a:r>
            <a:r>
              <a:rPr sz="1067" spc="-23" dirty="0">
                <a:solidFill>
                  <a:srgbClr val="231F20"/>
                </a:solidFill>
                <a:latin typeface="Arial"/>
                <a:cs typeface="Arial"/>
              </a:rPr>
              <a:t> i</a:t>
            </a:r>
            <a:r>
              <a:rPr sz="1067" spc="-27" dirty="0">
                <a:solidFill>
                  <a:srgbClr val="231F20"/>
                </a:solidFill>
                <a:latin typeface="Arial"/>
                <a:cs typeface="Arial"/>
              </a:rPr>
              <a:t>n</a:t>
            </a:r>
            <a:r>
              <a:rPr sz="1067" spc="-23" dirty="0">
                <a:solidFill>
                  <a:srgbClr val="231F20"/>
                </a:solidFill>
                <a:latin typeface="Arial"/>
                <a:cs typeface="Arial"/>
              </a:rPr>
              <a:t>f</a:t>
            </a:r>
            <a:r>
              <a:rPr sz="1067" spc="-16" dirty="0">
                <a:solidFill>
                  <a:srgbClr val="231F20"/>
                </a:solidFill>
                <a:latin typeface="Arial"/>
                <a:cs typeface="Arial"/>
              </a:rPr>
              <a:t>o</a:t>
            </a:r>
            <a:r>
              <a:rPr sz="1067" spc="-3" dirty="0">
                <a:solidFill>
                  <a:srgbClr val="231F20"/>
                </a:solidFill>
                <a:latin typeface="Arial"/>
                <a:cs typeface="Arial"/>
              </a:rPr>
              <a:t>r</a:t>
            </a:r>
            <a:r>
              <a:rPr sz="1067" spc="-20" dirty="0">
                <a:solidFill>
                  <a:srgbClr val="231F20"/>
                </a:solidFill>
                <a:latin typeface="Arial"/>
                <a:cs typeface="Arial"/>
              </a:rPr>
              <a:t>m</a:t>
            </a:r>
            <a:r>
              <a:rPr sz="1067" spc="-27" dirty="0">
                <a:solidFill>
                  <a:srgbClr val="231F20"/>
                </a:solidFill>
                <a:latin typeface="Arial"/>
                <a:cs typeface="Arial"/>
              </a:rPr>
              <a:t>a</a:t>
            </a:r>
            <a:r>
              <a:rPr sz="1067" spc="-20" dirty="0">
                <a:solidFill>
                  <a:srgbClr val="231F20"/>
                </a:solidFill>
                <a:latin typeface="Arial"/>
                <a:cs typeface="Arial"/>
              </a:rPr>
              <a:t>t</a:t>
            </a:r>
            <a:r>
              <a:rPr sz="1067" spc="-16" dirty="0">
                <a:solidFill>
                  <a:srgbClr val="231F20"/>
                </a:solidFill>
                <a:latin typeface="Arial"/>
                <a:cs typeface="Arial"/>
              </a:rPr>
              <a:t>io</a:t>
            </a:r>
            <a:r>
              <a:rPr sz="1067" spc="-31" dirty="0">
                <a:solidFill>
                  <a:srgbClr val="231F20"/>
                </a:solidFill>
                <a:latin typeface="Arial"/>
                <a:cs typeface="Arial"/>
              </a:rPr>
              <a:t>n</a:t>
            </a:r>
            <a:r>
              <a:rPr sz="1067" spc="-3" dirty="0">
                <a:solidFill>
                  <a:srgbClr val="231F20"/>
                </a:solidFill>
                <a:latin typeface="Arial"/>
                <a:cs typeface="Arial"/>
              </a:rPr>
              <a:t>,</a:t>
            </a:r>
            <a:r>
              <a:rPr sz="1067" spc="-23" dirty="0">
                <a:solidFill>
                  <a:srgbClr val="231F20"/>
                </a:solidFill>
                <a:latin typeface="Arial"/>
                <a:cs typeface="Arial"/>
              </a:rPr>
              <a:t> </a:t>
            </a:r>
            <a:r>
              <a:rPr sz="1067" spc="-16" dirty="0">
                <a:solidFill>
                  <a:srgbClr val="231F20"/>
                </a:solidFill>
                <a:latin typeface="Arial"/>
                <a:cs typeface="Arial"/>
              </a:rPr>
              <a:t>p</a:t>
            </a:r>
            <a:r>
              <a:rPr sz="1067" spc="-20" dirty="0">
                <a:solidFill>
                  <a:srgbClr val="231F20"/>
                </a:solidFill>
                <a:latin typeface="Arial"/>
                <a:cs typeface="Arial"/>
              </a:rPr>
              <a:t>le</a:t>
            </a:r>
            <a:r>
              <a:rPr sz="1067" spc="-23" dirty="0">
                <a:solidFill>
                  <a:srgbClr val="231F20"/>
                </a:solidFill>
                <a:latin typeface="Arial"/>
                <a:cs typeface="Arial"/>
              </a:rPr>
              <a:t>a</a:t>
            </a:r>
            <a:r>
              <a:rPr sz="1067" spc="-20" dirty="0">
                <a:solidFill>
                  <a:srgbClr val="231F20"/>
                </a:solidFill>
                <a:latin typeface="Arial"/>
                <a:cs typeface="Arial"/>
              </a:rPr>
              <a:t>s</a:t>
            </a:r>
            <a:r>
              <a:rPr sz="1067" dirty="0">
                <a:solidFill>
                  <a:srgbClr val="231F20"/>
                </a:solidFill>
                <a:latin typeface="Arial"/>
                <a:cs typeface="Arial"/>
              </a:rPr>
              <a:t>e</a:t>
            </a:r>
            <a:r>
              <a:rPr sz="1067" spc="-23" dirty="0">
                <a:solidFill>
                  <a:srgbClr val="231F20"/>
                </a:solidFill>
                <a:latin typeface="Arial"/>
                <a:cs typeface="Arial"/>
              </a:rPr>
              <a:t> </a:t>
            </a:r>
            <a:r>
              <a:rPr sz="1067" spc="-7" dirty="0">
                <a:solidFill>
                  <a:srgbClr val="231F20"/>
                </a:solidFill>
                <a:latin typeface="Arial"/>
                <a:cs typeface="Arial"/>
              </a:rPr>
              <a:t>vi</a:t>
            </a:r>
            <a:r>
              <a:rPr sz="1067" spc="-11" dirty="0">
                <a:solidFill>
                  <a:srgbClr val="231F20"/>
                </a:solidFill>
                <a:latin typeface="Arial"/>
                <a:cs typeface="Arial"/>
              </a:rPr>
              <a:t>si</a:t>
            </a:r>
            <a:r>
              <a:rPr sz="1067" spc="-3" dirty="0">
                <a:solidFill>
                  <a:srgbClr val="231F20"/>
                </a:solidFill>
                <a:latin typeface="Arial"/>
                <a:cs typeface="Arial"/>
              </a:rPr>
              <a:t>t</a:t>
            </a:r>
            <a:r>
              <a:rPr sz="1067" dirty="0">
                <a:solidFill>
                  <a:srgbClr val="231F20"/>
                </a:solidFill>
                <a:latin typeface="Arial"/>
                <a:cs typeface="Arial"/>
              </a:rPr>
              <a:t> </a:t>
            </a:r>
            <a:r>
              <a:rPr sz="1067" spc="-13" dirty="0">
                <a:solidFill>
                  <a:srgbClr val="231F20"/>
                </a:solidFill>
                <a:latin typeface="Arial"/>
                <a:cs typeface="Arial"/>
              </a:rPr>
              <a:t>u</a:t>
            </a:r>
            <a:r>
              <a:rPr sz="1067" dirty="0">
                <a:solidFill>
                  <a:srgbClr val="231F20"/>
                </a:solidFill>
                <a:latin typeface="Arial"/>
                <a:cs typeface="Arial"/>
              </a:rPr>
              <a:t>s </a:t>
            </a:r>
            <a:r>
              <a:rPr sz="1067" spc="-16" dirty="0">
                <a:solidFill>
                  <a:srgbClr val="231F20"/>
                </a:solidFill>
                <a:latin typeface="Arial"/>
                <a:cs typeface="Arial"/>
              </a:rPr>
              <a:t>a</a:t>
            </a:r>
            <a:r>
              <a:rPr sz="1067" spc="-3" dirty="0">
                <a:solidFill>
                  <a:srgbClr val="231F20"/>
                </a:solidFill>
                <a:latin typeface="Arial"/>
                <a:cs typeface="Arial"/>
              </a:rPr>
              <a:t>t </a:t>
            </a:r>
            <a:r>
              <a:rPr sz="1067" spc="31" dirty="0">
                <a:solidFill>
                  <a:srgbClr val="5BC1A3"/>
                </a:solidFill>
                <a:latin typeface="Arial"/>
                <a:cs typeface="Arial"/>
                <a:hlinkClick r:id="rId2"/>
              </a:rPr>
              <a:t>ww</a:t>
            </a:r>
            <a:r>
              <a:rPr sz="1067" spc="-59" dirty="0">
                <a:solidFill>
                  <a:srgbClr val="5BC1A3"/>
                </a:solidFill>
                <a:latin typeface="Arial"/>
                <a:cs typeface="Arial"/>
                <a:hlinkClick r:id="rId2"/>
              </a:rPr>
              <a:t>w</a:t>
            </a:r>
            <a:r>
              <a:rPr sz="1067" spc="-20" dirty="0">
                <a:solidFill>
                  <a:srgbClr val="5BC1A3"/>
                </a:solidFill>
                <a:latin typeface="Arial"/>
                <a:cs typeface="Arial"/>
                <a:hlinkClick r:id="rId2"/>
              </a:rPr>
              <a:t>.</a:t>
            </a:r>
            <a:r>
              <a:rPr sz="1067" spc="-13" dirty="0">
                <a:solidFill>
                  <a:srgbClr val="5BC1A3"/>
                </a:solidFill>
                <a:latin typeface="Arial"/>
                <a:cs typeface="Arial"/>
                <a:hlinkClick r:id="rId2"/>
              </a:rPr>
              <a:t>k</a:t>
            </a:r>
            <a:r>
              <a:rPr sz="1067" spc="-11" dirty="0">
                <a:solidFill>
                  <a:srgbClr val="5BC1A3"/>
                </a:solidFill>
                <a:latin typeface="Arial"/>
                <a:cs typeface="Arial"/>
                <a:hlinkClick r:id="rId2"/>
              </a:rPr>
              <a:t>a</a:t>
            </a:r>
            <a:r>
              <a:rPr sz="1067" spc="-20" dirty="0">
                <a:solidFill>
                  <a:srgbClr val="5BC1A3"/>
                </a:solidFill>
                <a:latin typeface="Arial"/>
                <a:cs typeface="Arial"/>
                <a:hlinkClick r:id="rId2"/>
              </a:rPr>
              <a:t>n</a:t>
            </a:r>
            <a:r>
              <a:rPr sz="1067" dirty="0">
                <a:solidFill>
                  <a:srgbClr val="5BC1A3"/>
                </a:solidFill>
                <a:latin typeface="Arial"/>
                <a:cs typeface="Arial"/>
                <a:hlinkClick r:id="rId2"/>
              </a:rPr>
              <a:t>t</a:t>
            </a:r>
            <a:r>
              <a:rPr sz="1067" spc="-11" dirty="0">
                <a:solidFill>
                  <a:srgbClr val="5BC1A3"/>
                </a:solidFill>
                <a:latin typeface="Arial"/>
                <a:cs typeface="Arial"/>
                <a:hlinkClick r:id="rId2"/>
              </a:rPr>
              <a:t>a</a:t>
            </a:r>
            <a:r>
              <a:rPr sz="1067" spc="7" dirty="0">
                <a:solidFill>
                  <a:srgbClr val="5BC1A3"/>
                </a:solidFill>
                <a:latin typeface="Arial"/>
                <a:cs typeface="Arial"/>
                <a:hlinkClick r:id="rId2"/>
              </a:rPr>
              <a:t>r</a:t>
            </a:r>
            <a:r>
              <a:rPr sz="1067" spc="-7" dirty="0">
                <a:solidFill>
                  <a:srgbClr val="5BC1A3"/>
                </a:solidFill>
                <a:latin typeface="Arial"/>
                <a:cs typeface="Arial"/>
                <a:hlinkClick r:id="rId2"/>
              </a:rPr>
              <a:t>me</a:t>
            </a:r>
            <a:r>
              <a:rPr sz="1067" spc="-13" dirty="0">
                <a:solidFill>
                  <a:srgbClr val="5BC1A3"/>
                </a:solidFill>
                <a:latin typeface="Arial"/>
                <a:cs typeface="Arial"/>
                <a:hlinkClick r:id="rId2"/>
              </a:rPr>
              <a:t>d</a:t>
            </a:r>
            <a:r>
              <a:rPr sz="1067" spc="-11" dirty="0">
                <a:solidFill>
                  <a:srgbClr val="5BC1A3"/>
                </a:solidFill>
                <a:latin typeface="Arial"/>
                <a:cs typeface="Arial"/>
                <a:hlinkClick r:id="rId2"/>
              </a:rPr>
              <a:t>i</a:t>
            </a:r>
            <a:r>
              <a:rPr sz="1067" spc="-16" dirty="0">
                <a:solidFill>
                  <a:srgbClr val="5BC1A3"/>
                </a:solidFill>
                <a:latin typeface="Arial"/>
                <a:cs typeface="Arial"/>
                <a:hlinkClick r:id="rId2"/>
              </a:rPr>
              <a:t>a</a:t>
            </a:r>
            <a:r>
              <a:rPr sz="1067" spc="-31" dirty="0">
                <a:solidFill>
                  <a:srgbClr val="5BC1A3"/>
                </a:solidFill>
                <a:latin typeface="Arial"/>
                <a:cs typeface="Arial"/>
                <a:hlinkClick r:id="rId2"/>
              </a:rPr>
              <a:t>.</a:t>
            </a:r>
            <a:r>
              <a:rPr sz="1067" spc="11" dirty="0">
                <a:solidFill>
                  <a:srgbClr val="5BC1A3"/>
                </a:solidFill>
                <a:latin typeface="Arial"/>
                <a:cs typeface="Arial"/>
                <a:hlinkClick r:id="rId2"/>
              </a:rPr>
              <a:t>c</a:t>
            </a:r>
            <a:r>
              <a:rPr sz="1067" spc="-7" dirty="0">
                <a:solidFill>
                  <a:srgbClr val="5BC1A3"/>
                </a:solidFill>
                <a:latin typeface="Arial"/>
                <a:cs typeface="Arial"/>
                <a:hlinkClick r:id="rId2"/>
              </a:rPr>
              <a:t>om</a:t>
            </a:r>
            <a:endParaRPr sz="1067" dirty="0">
              <a:latin typeface="Arial"/>
              <a:cs typeface="Arial"/>
            </a:endParaRPr>
          </a:p>
        </p:txBody>
      </p:sp>
      <p:sp>
        <p:nvSpPr>
          <p:cNvPr id="27" name="TextBox 26"/>
          <p:cNvSpPr txBox="1"/>
          <p:nvPr userDrawn="1"/>
        </p:nvSpPr>
        <p:spPr>
          <a:xfrm>
            <a:off x="11221456" y="6528464"/>
            <a:ext cx="902811" cy="215444"/>
          </a:xfrm>
          <a:prstGeom prst="rect">
            <a:avLst/>
          </a:prstGeom>
          <a:noFill/>
        </p:spPr>
        <p:txBody>
          <a:bodyPr wrap="none" rtlCol="0">
            <a:spAutoFit/>
          </a:bodyPr>
          <a:lstStyle/>
          <a:p>
            <a:r>
              <a:rPr lang="en-GB" sz="800" dirty="0"/>
              <a:t>© Kantar Media</a:t>
            </a:r>
          </a:p>
        </p:txBody>
      </p:sp>
      <p:grpSp>
        <p:nvGrpSpPr>
          <p:cNvPr id="52" name="Group 51"/>
          <p:cNvGrpSpPr/>
          <p:nvPr userDrawn="1"/>
        </p:nvGrpSpPr>
        <p:grpSpPr>
          <a:xfrm>
            <a:off x="9067401" y="3839364"/>
            <a:ext cx="3124599" cy="2239614"/>
            <a:chOff x="9373103" y="3839364"/>
            <a:chExt cx="3124599" cy="2239614"/>
          </a:xfrm>
        </p:grpSpPr>
        <p:grpSp>
          <p:nvGrpSpPr>
            <p:cNvPr id="53" name="Group 52"/>
            <p:cNvGrpSpPr/>
            <p:nvPr userDrawn="1"/>
          </p:nvGrpSpPr>
          <p:grpSpPr>
            <a:xfrm>
              <a:off x="9397829" y="4562057"/>
              <a:ext cx="3099873" cy="371961"/>
              <a:chOff x="440095" y="5012840"/>
              <a:chExt cx="3099873" cy="371961"/>
            </a:xfrm>
          </p:grpSpPr>
          <p:sp>
            <p:nvSpPr>
              <p:cNvPr id="71" name="object 61"/>
              <p:cNvSpPr txBox="1"/>
              <p:nvPr userDrawn="1"/>
            </p:nvSpPr>
            <p:spPr>
              <a:xfrm>
                <a:off x="831883" y="5012840"/>
                <a:ext cx="2708085" cy="371961"/>
              </a:xfrm>
              <a:prstGeom prst="rect">
                <a:avLst/>
              </a:prstGeom>
            </p:spPr>
            <p:txBody>
              <a:bodyPr vert="horz" wrap="square" lIns="0" tIns="0" rIns="0" bIns="0" rtlCol="0">
                <a:noAutofit/>
              </a:bodyPr>
              <a:lstStyle/>
              <a:p>
                <a:pPr marL="8342" marR="3337">
                  <a:lnSpc>
                    <a:spcPct val="138900"/>
                  </a:lnSpc>
                </a:pPr>
                <a:r>
                  <a:rPr sz="1379" spc="11" dirty="0">
                    <a:solidFill>
                      <a:schemeClr val="tx1"/>
                    </a:solidFill>
                    <a:latin typeface="Arial"/>
                    <a:cs typeface="Arial"/>
                  </a:rPr>
                  <a:t>c</a:t>
                </a:r>
                <a:r>
                  <a:rPr sz="1379" spc="-11" dirty="0">
                    <a:solidFill>
                      <a:schemeClr val="tx1"/>
                    </a:solidFill>
                    <a:latin typeface="Arial"/>
                    <a:cs typeface="Arial"/>
                  </a:rPr>
                  <a:t>o</a:t>
                </a:r>
                <a:r>
                  <a:rPr sz="1379" spc="-13" dirty="0">
                    <a:solidFill>
                      <a:schemeClr val="tx1"/>
                    </a:solidFill>
                    <a:latin typeface="Arial"/>
                    <a:cs typeface="Arial"/>
                  </a:rPr>
                  <a:t>m</a:t>
                </a:r>
                <a:r>
                  <a:rPr sz="1379" spc="-16" dirty="0">
                    <a:solidFill>
                      <a:schemeClr val="tx1"/>
                    </a:solidFill>
                    <a:latin typeface="Arial"/>
                    <a:cs typeface="Arial"/>
                  </a:rPr>
                  <a:t>pa</a:t>
                </a:r>
                <a:r>
                  <a:rPr sz="1379" spc="-43" dirty="0">
                    <a:solidFill>
                      <a:schemeClr val="tx1"/>
                    </a:solidFill>
                    <a:latin typeface="Arial"/>
                    <a:cs typeface="Arial"/>
                  </a:rPr>
                  <a:t>n</a:t>
                </a:r>
                <a:r>
                  <a:rPr sz="1379" spc="-39" dirty="0">
                    <a:solidFill>
                      <a:schemeClr val="tx1"/>
                    </a:solidFill>
                    <a:latin typeface="Arial"/>
                    <a:cs typeface="Arial"/>
                  </a:rPr>
                  <a:t>y</a:t>
                </a:r>
                <a:r>
                  <a:rPr sz="1379" dirty="0">
                    <a:solidFill>
                      <a:schemeClr val="tx1"/>
                    </a:solidFill>
                    <a:latin typeface="Arial"/>
                    <a:cs typeface="Arial"/>
                  </a:rPr>
                  <a:t>/</a:t>
                </a:r>
                <a:r>
                  <a:rPr lang="en-GB" sz="1379" spc="-16" dirty="0">
                    <a:solidFill>
                      <a:schemeClr val="tx1"/>
                    </a:solidFill>
                    <a:latin typeface="Arial"/>
                    <a:cs typeface="Arial"/>
                  </a:rPr>
                  <a:t>Kantar-Media</a:t>
                </a:r>
                <a:endParaRPr lang="en-GB" sz="1379" dirty="0">
                  <a:solidFill>
                    <a:schemeClr val="tx1"/>
                  </a:solidFill>
                  <a:latin typeface="Arial"/>
                  <a:cs typeface="Arial"/>
                </a:endParaRPr>
              </a:p>
            </p:txBody>
          </p:sp>
          <p:sp>
            <p:nvSpPr>
              <p:cNvPr id="72" name="Freeform 7"/>
              <p:cNvSpPr>
                <a:spLocks noEditPoints="1"/>
              </p:cNvSpPr>
              <p:nvPr userDrawn="1"/>
            </p:nvSpPr>
            <p:spPr bwMode="auto">
              <a:xfrm>
                <a:off x="440095" y="5059869"/>
                <a:ext cx="213703" cy="210170"/>
              </a:xfrm>
              <a:custGeom>
                <a:avLst/>
                <a:gdLst>
                  <a:gd name="T0" fmla="*/ 92 w 100"/>
                  <a:gd name="T1" fmla="*/ 0 h 100"/>
                  <a:gd name="T2" fmla="*/ 7 w 100"/>
                  <a:gd name="T3" fmla="*/ 0 h 100"/>
                  <a:gd name="T4" fmla="*/ 0 w 100"/>
                  <a:gd name="T5" fmla="*/ 7 h 100"/>
                  <a:gd name="T6" fmla="*/ 0 w 100"/>
                  <a:gd name="T7" fmla="*/ 93 h 100"/>
                  <a:gd name="T8" fmla="*/ 7 w 100"/>
                  <a:gd name="T9" fmla="*/ 100 h 100"/>
                  <a:gd name="T10" fmla="*/ 92 w 100"/>
                  <a:gd name="T11" fmla="*/ 100 h 100"/>
                  <a:gd name="T12" fmla="*/ 100 w 100"/>
                  <a:gd name="T13" fmla="*/ 93 h 100"/>
                  <a:gd name="T14" fmla="*/ 100 w 100"/>
                  <a:gd name="T15" fmla="*/ 7 h 100"/>
                  <a:gd name="T16" fmla="*/ 92 w 100"/>
                  <a:gd name="T17" fmla="*/ 0 h 100"/>
                  <a:gd name="T18" fmla="*/ 29 w 100"/>
                  <a:gd name="T19" fmla="*/ 85 h 100"/>
                  <a:gd name="T20" fmla="*/ 14 w 100"/>
                  <a:gd name="T21" fmla="*/ 85 h 100"/>
                  <a:gd name="T22" fmla="*/ 14 w 100"/>
                  <a:gd name="T23" fmla="*/ 38 h 100"/>
                  <a:gd name="T24" fmla="*/ 29 w 100"/>
                  <a:gd name="T25" fmla="*/ 38 h 100"/>
                  <a:gd name="T26" fmla="*/ 29 w 100"/>
                  <a:gd name="T27" fmla="*/ 85 h 100"/>
                  <a:gd name="T28" fmla="*/ 22 w 100"/>
                  <a:gd name="T29" fmla="*/ 31 h 100"/>
                  <a:gd name="T30" fmla="*/ 13 w 100"/>
                  <a:gd name="T31" fmla="*/ 23 h 100"/>
                  <a:gd name="T32" fmla="*/ 22 w 100"/>
                  <a:gd name="T33" fmla="*/ 14 h 100"/>
                  <a:gd name="T34" fmla="*/ 30 w 100"/>
                  <a:gd name="T35" fmla="*/ 23 h 100"/>
                  <a:gd name="T36" fmla="*/ 22 w 100"/>
                  <a:gd name="T37" fmla="*/ 31 h 100"/>
                  <a:gd name="T38" fmla="*/ 85 w 100"/>
                  <a:gd name="T39" fmla="*/ 85 h 100"/>
                  <a:gd name="T40" fmla="*/ 70 w 100"/>
                  <a:gd name="T41" fmla="*/ 85 h 100"/>
                  <a:gd name="T42" fmla="*/ 70 w 100"/>
                  <a:gd name="T43" fmla="*/ 62 h 100"/>
                  <a:gd name="T44" fmla="*/ 62 w 100"/>
                  <a:gd name="T45" fmla="*/ 50 h 100"/>
                  <a:gd name="T46" fmla="*/ 53 w 100"/>
                  <a:gd name="T47" fmla="*/ 62 h 100"/>
                  <a:gd name="T48" fmla="*/ 53 w 100"/>
                  <a:gd name="T49" fmla="*/ 85 h 100"/>
                  <a:gd name="T50" fmla="*/ 38 w 100"/>
                  <a:gd name="T51" fmla="*/ 85 h 100"/>
                  <a:gd name="T52" fmla="*/ 38 w 100"/>
                  <a:gd name="T53" fmla="*/ 38 h 100"/>
                  <a:gd name="T54" fmla="*/ 53 w 100"/>
                  <a:gd name="T55" fmla="*/ 38 h 100"/>
                  <a:gd name="T56" fmla="*/ 53 w 100"/>
                  <a:gd name="T57" fmla="*/ 44 h 100"/>
                  <a:gd name="T58" fmla="*/ 53 w 100"/>
                  <a:gd name="T59" fmla="*/ 44 h 100"/>
                  <a:gd name="T60" fmla="*/ 67 w 100"/>
                  <a:gd name="T61" fmla="*/ 37 h 100"/>
                  <a:gd name="T62" fmla="*/ 85 w 100"/>
                  <a:gd name="T63" fmla="*/ 59 h 100"/>
                  <a:gd name="T64" fmla="*/ 85 w 100"/>
                  <a:gd name="T6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92" y="0"/>
                    </a:moveTo>
                    <a:cubicBezTo>
                      <a:pt x="7" y="0"/>
                      <a:pt x="7" y="0"/>
                      <a:pt x="7" y="0"/>
                    </a:cubicBezTo>
                    <a:cubicBezTo>
                      <a:pt x="3" y="0"/>
                      <a:pt x="0" y="3"/>
                      <a:pt x="0" y="7"/>
                    </a:cubicBezTo>
                    <a:cubicBezTo>
                      <a:pt x="0" y="93"/>
                      <a:pt x="0" y="93"/>
                      <a:pt x="0" y="93"/>
                    </a:cubicBezTo>
                    <a:cubicBezTo>
                      <a:pt x="0" y="97"/>
                      <a:pt x="3" y="100"/>
                      <a:pt x="7" y="100"/>
                    </a:cubicBezTo>
                    <a:cubicBezTo>
                      <a:pt x="92" y="100"/>
                      <a:pt x="92" y="100"/>
                      <a:pt x="92" y="100"/>
                    </a:cubicBezTo>
                    <a:cubicBezTo>
                      <a:pt x="96" y="100"/>
                      <a:pt x="100" y="97"/>
                      <a:pt x="100" y="93"/>
                    </a:cubicBezTo>
                    <a:cubicBezTo>
                      <a:pt x="100" y="7"/>
                      <a:pt x="100" y="7"/>
                      <a:pt x="100" y="7"/>
                    </a:cubicBezTo>
                    <a:cubicBezTo>
                      <a:pt x="100" y="3"/>
                      <a:pt x="96" y="0"/>
                      <a:pt x="92" y="0"/>
                    </a:cubicBezTo>
                    <a:moveTo>
                      <a:pt x="29" y="85"/>
                    </a:moveTo>
                    <a:cubicBezTo>
                      <a:pt x="14" y="85"/>
                      <a:pt x="14" y="85"/>
                      <a:pt x="14" y="85"/>
                    </a:cubicBezTo>
                    <a:cubicBezTo>
                      <a:pt x="14" y="38"/>
                      <a:pt x="14" y="38"/>
                      <a:pt x="14" y="38"/>
                    </a:cubicBezTo>
                    <a:cubicBezTo>
                      <a:pt x="29" y="38"/>
                      <a:pt x="29" y="38"/>
                      <a:pt x="29" y="38"/>
                    </a:cubicBezTo>
                    <a:lnTo>
                      <a:pt x="29" y="85"/>
                    </a:lnTo>
                    <a:close/>
                    <a:moveTo>
                      <a:pt x="22" y="31"/>
                    </a:moveTo>
                    <a:cubicBezTo>
                      <a:pt x="17" y="31"/>
                      <a:pt x="13" y="27"/>
                      <a:pt x="13" y="23"/>
                    </a:cubicBezTo>
                    <a:cubicBezTo>
                      <a:pt x="13" y="18"/>
                      <a:pt x="17" y="14"/>
                      <a:pt x="22" y="14"/>
                    </a:cubicBezTo>
                    <a:cubicBezTo>
                      <a:pt x="27" y="14"/>
                      <a:pt x="30" y="18"/>
                      <a:pt x="30" y="23"/>
                    </a:cubicBezTo>
                    <a:cubicBezTo>
                      <a:pt x="30" y="27"/>
                      <a:pt x="27" y="31"/>
                      <a:pt x="22" y="31"/>
                    </a:cubicBezTo>
                    <a:moveTo>
                      <a:pt x="85" y="85"/>
                    </a:moveTo>
                    <a:cubicBezTo>
                      <a:pt x="70" y="85"/>
                      <a:pt x="70" y="85"/>
                      <a:pt x="70" y="85"/>
                    </a:cubicBezTo>
                    <a:cubicBezTo>
                      <a:pt x="70" y="62"/>
                      <a:pt x="70" y="62"/>
                      <a:pt x="70" y="62"/>
                    </a:cubicBezTo>
                    <a:cubicBezTo>
                      <a:pt x="70" y="57"/>
                      <a:pt x="70" y="50"/>
                      <a:pt x="62" y="50"/>
                    </a:cubicBezTo>
                    <a:cubicBezTo>
                      <a:pt x="54" y="50"/>
                      <a:pt x="53" y="56"/>
                      <a:pt x="53" y="62"/>
                    </a:cubicBezTo>
                    <a:cubicBezTo>
                      <a:pt x="53" y="85"/>
                      <a:pt x="53" y="85"/>
                      <a:pt x="53" y="85"/>
                    </a:cubicBezTo>
                    <a:cubicBezTo>
                      <a:pt x="38" y="85"/>
                      <a:pt x="38" y="85"/>
                      <a:pt x="38" y="85"/>
                    </a:cubicBezTo>
                    <a:cubicBezTo>
                      <a:pt x="38" y="38"/>
                      <a:pt x="38" y="38"/>
                      <a:pt x="38" y="38"/>
                    </a:cubicBezTo>
                    <a:cubicBezTo>
                      <a:pt x="53" y="38"/>
                      <a:pt x="53" y="38"/>
                      <a:pt x="53" y="38"/>
                    </a:cubicBezTo>
                    <a:cubicBezTo>
                      <a:pt x="53" y="44"/>
                      <a:pt x="53" y="44"/>
                      <a:pt x="53" y="44"/>
                    </a:cubicBezTo>
                    <a:cubicBezTo>
                      <a:pt x="53" y="44"/>
                      <a:pt x="53" y="44"/>
                      <a:pt x="53" y="44"/>
                    </a:cubicBezTo>
                    <a:cubicBezTo>
                      <a:pt x="55" y="41"/>
                      <a:pt x="60" y="37"/>
                      <a:pt x="67" y="37"/>
                    </a:cubicBezTo>
                    <a:cubicBezTo>
                      <a:pt x="82" y="37"/>
                      <a:pt x="85" y="46"/>
                      <a:pt x="85" y="59"/>
                    </a:cubicBezTo>
                    <a:lnTo>
                      <a:pt x="85" y="8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grpSp>
        <p:grpSp>
          <p:nvGrpSpPr>
            <p:cNvPr id="54" name="Group 53"/>
            <p:cNvGrpSpPr/>
            <p:nvPr userDrawn="1"/>
          </p:nvGrpSpPr>
          <p:grpSpPr>
            <a:xfrm>
              <a:off x="9373103" y="3839364"/>
              <a:ext cx="2523990" cy="2239614"/>
              <a:chOff x="9373103" y="3839364"/>
              <a:chExt cx="2523990" cy="2239614"/>
            </a:xfrm>
          </p:grpSpPr>
          <p:grpSp>
            <p:nvGrpSpPr>
              <p:cNvPr id="55" name="Group 54"/>
              <p:cNvGrpSpPr/>
              <p:nvPr userDrawn="1"/>
            </p:nvGrpSpPr>
            <p:grpSpPr>
              <a:xfrm>
                <a:off x="9391360" y="5344020"/>
                <a:ext cx="2447713" cy="380428"/>
                <a:chOff x="433626" y="5656306"/>
                <a:chExt cx="2447713" cy="380428"/>
              </a:xfrm>
            </p:grpSpPr>
            <p:sp>
              <p:nvSpPr>
                <p:cNvPr id="67" name="object 61"/>
                <p:cNvSpPr txBox="1"/>
                <p:nvPr userDrawn="1"/>
              </p:nvSpPr>
              <p:spPr>
                <a:xfrm>
                  <a:off x="831882" y="5656306"/>
                  <a:ext cx="2049457" cy="380428"/>
                </a:xfrm>
                <a:prstGeom prst="rect">
                  <a:avLst/>
                </a:prstGeom>
              </p:spPr>
              <p:txBody>
                <a:bodyPr vert="horz" wrap="square" lIns="0" tIns="0" rIns="0" bIns="0" rtlCol="0">
                  <a:noAutofit/>
                </a:bodyPr>
                <a:lstStyle/>
                <a:p>
                  <a:pPr marL="8342" marR="3337">
                    <a:lnSpc>
                      <a:spcPct val="138900"/>
                    </a:lnSpc>
                  </a:pPr>
                  <a:r>
                    <a:rPr lang="en-GB" sz="1379" spc="-11" dirty="0">
                      <a:solidFill>
                        <a:schemeClr val="tx1"/>
                      </a:solidFill>
                      <a:latin typeface="Arial"/>
                      <a:cs typeface="Arial"/>
                    </a:rPr>
                    <a:t>+</a:t>
                  </a:r>
                  <a:r>
                    <a:rPr sz="1379" spc="-11" dirty="0">
                      <a:solidFill>
                        <a:schemeClr val="tx1"/>
                      </a:solidFill>
                      <a:latin typeface="Arial"/>
                      <a:cs typeface="Arial"/>
                    </a:rPr>
                    <a:t>K</a:t>
                  </a:r>
                  <a:r>
                    <a:rPr sz="1379" spc="-16" dirty="0">
                      <a:solidFill>
                        <a:schemeClr val="tx1"/>
                      </a:solidFill>
                      <a:latin typeface="Arial"/>
                      <a:cs typeface="Arial"/>
                    </a:rPr>
                    <a:t>a</a:t>
                  </a:r>
                  <a:r>
                    <a:rPr sz="1379" spc="-27" dirty="0">
                      <a:solidFill>
                        <a:schemeClr val="tx1"/>
                      </a:solidFill>
                      <a:latin typeface="Arial"/>
                      <a:cs typeface="Arial"/>
                    </a:rPr>
                    <a:t>n</a:t>
                  </a:r>
                  <a:r>
                    <a:rPr sz="1379" spc="-3" dirty="0">
                      <a:solidFill>
                        <a:schemeClr val="tx1"/>
                      </a:solidFill>
                      <a:latin typeface="Arial"/>
                      <a:cs typeface="Arial"/>
                    </a:rPr>
                    <a:t>t</a:t>
                  </a:r>
                  <a:r>
                    <a:rPr sz="1379" spc="-16" dirty="0">
                      <a:solidFill>
                        <a:schemeClr val="tx1"/>
                      </a:solidFill>
                      <a:latin typeface="Arial"/>
                      <a:cs typeface="Arial"/>
                    </a:rPr>
                    <a:t>a</a:t>
                  </a:r>
                  <a:r>
                    <a:rPr sz="1379" spc="11" dirty="0">
                      <a:solidFill>
                        <a:schemeClr val="tx1"/>
                      </a:solidFill>
                      <a:latin typeface="Arial"/>
                      <a:cs typeface="Arial"/>
                    </a:rPr>
                    <a:t>r</a:t>
                  </a:r>
                  <a:r>
                    <a:rPr lang="en-GB" sz="1379" spc="11" dirty="0">
                      <a:solidFill>
                        <a:schemeClr val="tx1"/>
                      </a:solidFill>
                      <a:latin typeface="Arial"/>
                      <a:cs typeface="Arial"/>
                    </a:rPr>
                    <a:t>MediaGlobal</a:t>
                  </a:r>
                  <a:endParaRPr lang="en-GB" sz="1379" dirty="0">
                    <a:solidFill>
                      <a:schemeClr val="tx1"/>
                    </a:solidFill>
                    <a:latin typeface="Arial"/>
                    <a:cs typeface="Arial"/>
                  </a:endParaRPr>
                </a:p>
              </p:txBody>
            </p:sp>
            <p:grpSp>
              <p:nvGrpSpPr>
                <p:cNvPr id="68" name="Group 67"/>
                <p:cNvGrpSpPr/>
                <p:nvPr/>
              </p:nvGrpSpPr>
              <p:grpSpPr>
                <a:xfrm>
                  <a:off x="433626" y="5730086"/>
                  <a:ext cx="260506" cy="165134"/>
                  <a:chOff x="-491847" y="7193993"/>
                  <a:chExt cx="468312" cy="296863"/>
                </a:xfrm>
                <a:solidFill>
                  <a:schemeClr val="tx1"/>
                </a:solidFill>
              </p:grpSpPr>
              <p:sp>
                <p:nvSpPr>
                  <p:cNvPr id="69" name="Freeform 9"/>
                  <p:cNvSpPr>
                    <a:spLocks/>
                  </p:cNvSpPr>
                  <p:nvPr/>
                </p:nvSpPr>
                <p:spPr bwMode="auto">
                  <a:xfrm>
                    <a:off x="-491847" y="7193993"/>
                    <a:ext cx="300038" cy="296863"/>
                  </a:xfrm>
                  <a:custGeom>
                    <a:avLst/>
                    <a:gdLst>
                      <a:gd name="T0" fmla="*/ 40 w 78"/>
                      <a:gd name="T1" fmla="*/ 32 h 79"/>
                      <a:gd name="T2" fmla="*/ 40 w 78"/>
                      <a:gd name="T3" fmla="*/ 47 h 79"/>
                      <a:gd name="T4" fmla="*/ 61 w 78"/>
                      <a:gd name="T5" fmla="*/ 47 h 79"/>
                      <a:gd name="T6" fmla="*/ 53 w 78"/>
                      <a:gd name="T7" fmla="*/ 59 h 79"/>
                      <a:gd name="T8" fmla="*/ 45 w 78"/>
                      <a:gd name="T9" fmla="*/ 63 h 79"/>
                      <a:gd name="T10" fmla="*/ 35 w 78"/>
                      <a:gd name="T11" fmla="*/ 63 h 79"/>
                      <a:gd name="T12" fmla="*/ 27 w 78"/>
                      <a:gd name="T13" fmla="*/ 59 h 79"/>
                      <a:gd name="T14" fmla="*/ 18 w 78"/>
                      <a:gd name="T15" fmla="*/ 47 h 79"/>
                      <a:gd name="T16" fmla="*/ 18 w 78"/>
                      <a:gd name="T17" fmla="*/ 32 h 79"/>
                      <a:gd name="T18" fmla="*/ 24 w 78"/>
                      <a:gd name="T19" fmla="*/ 23 h 79"/>
                      <a:gd name="T20" fmla="*/ 35 w 78"/>
                      <a:gd name="T21" fmla="*/ 16 h 79"/>
                      <a:gd name="T22" fmla="*/ 47 w 78"/>
                      <a:gd name="T23" fmla="*/ 17 h 79"/>
                      <a:gd name="T24" fmla="*/ 55 w 78"/>
                      <a:gd name="T25" fmla="*/ 22 h 79"/>
                      <a:gd name="T26" fmla="*/ 62 w 78"/>
                      <a:gd name="T27" fmla="*/ 15 h 79"/>
                      <a:gd name="T28" fmla="*/ 66 w 78"/>
                      <a:gd name="T29" fmla="*/ 11 h 79"/>
                      <a:gd name="T30" fmla="*/ 53 w 78"/>
                      <a:gd name="T31" fmla="*/ 3 h 79"/>
                      <a:gd name="T32" fmla="*/ 27 w 78"/>
                      <a:gd name="T33" fmla="*/ 3 h 79"/>
                      <a:gd name="T34" fmla="*/ 5 w 78"/>
                      <a:gd name="T35" fmla="*/ 22 h 79"/>
                      <a:gd name="T36" fmla="*/ 2 w 78"/>
                      <a:gd name="T37" fmla="*/ 32 h 79"/>
                      <a:gd name="T38" fmla="*/ 5 w 78"/>
                      <a:gd name="T39" fmla="*/ 57 h 79"/>
                      <a:gd name="T40" fmla="*/ 16 w 78"/>
                      <a:gd name="T41" fmla="*/ 70 h 79"/>
                      <a:gd name="T42" fmla="*/ 30 w 78"/>
                      <a:gd name="T43" fmla="*/ 77 h 79"/>
                      <a:gd name="T44" fmla="*/ 50 w 78"/>
                      <a:gd name="T45" fmla="*/ 77 h 79"/>
                      <a:gd name="T46" fmla="*/ 66 w 78"/>
                      <a:gd name="T47" fmla="*/ 69 h 79"/>
                      <a:gd name="T48" fmla="*/ 76 w 78"/>
                      <a:gd name="T49" fmla="*/ 53 h 79"/>
                      <a:gd name="T50" fmla="*/ 77 w 78"/>
                      <a:gd name="T51" fmla="*/ 32 h 79"/>
                      <a:gd name="T52" fmla="*/ 40 w 78"/>
                      <a:gd name="T53" fmla="*/ 3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79">
                        <a:moveTo>
                          <a:pt x="40" y="32"/>
                        </a:moveTo>
                        <a:cubicBezTo>
                          <a:pt x="40" y="37"/>
                          <a:pt x="40" y="42"/>
                          <a:pt x="40" y="47"/>
                        </a:cubicBezTo>
                        <a:cubicBezTo>
                          <a:pt x="47" y="47"/>
                          <a:pt x="54" y="47"/>
                          <a:pt x="61" y="47"/>
                        </a:cubicBezTo>
                        <a:cubicBezTo>
                          <a:pt x="60" y="52"/>
                          <a:pt x="57" y="57"/>
                          <a:pt x="53" y="59"/>
                        </a:cubicBezTo>
                        <a:cubicBezTo>
                          <a:pt x="51" y="61"/>
                          <a:pt x="48" y="62"/>
                          <a:pt x="45" y="63"/>
                        </a:cubicBezTo>
                        <a:cubicBezTo>
                          <a:pt x="42" y="63"/>
                          <a:pt x="39" y="63"/>
                          <a:pt x="35" y="63"/>
                        </a:cubicBezTo>
                        <a:cubicBezTo>
                          <a:pt x="32" y="62"/>
                          <a:pt x="29" y="61"/>
                          <a:pt x="27" y="59"/>
                        </a:cubicBezTo>
                        <a:cubicBezTo>
                          <a:pt x="23" y="56"/>
                          <a:pt x="20" y="52"/>
                          <a:pt x="18" y="47"/>
                        </a:cubicBezTo>
                        <a:cubicBezTo>
                          <a:pt x="16" y="42"/>
                          <a:pt x="16" y="37"/>
                          <a:pt x="18" y="32"/>
                        </a:cubicBezTo>
                        <a:cubicBezTo>
                          <a:pt x="19" y="28"/>
                          <a:pt x="21" y="25"/>
                          <a:pt x="24" y="23"/>
                        </a:cubicBezTo>
                        <a:cubicBezTo>
                          <a:pt x="27" y="20"/>
                          <a:pt x="31" y="17"/>
                          <a:pt x="35" y="16"/>
                        </a:cubicBezTo>
                        <a:cubicBezTo>
                          <a:pt x="39" y="15"/>
                          <a:pt x="43" y="16"/>
                          <a:pt x="47" y="17"/>
                        </a:cubicBezTo>
                        <a:cubicBezTo>
                          <a:pt x="50" y="18"/>
                          <a:pt x="53" y="19"/>
                          <a:pt x="55" y="22"/>
                        </a:cubicBezTo>
                        <a:cubicBezTo>
                          <a:pt x="57" y="19"/>
                          <a:pt x="60" y="17"/>
                          <a:pt x="62" y="15"/>
                        </a:cubicBezTo>
                        <a:cubicBezTo>
                          <a:pt x="63" y="13"/>
                          <a:pt x="65" y="12"/>
                          <a:pt x="66" y="11"/>
                        </a:cubicBezTo>
                        <a:cubicBezTo>
                          <a:pt x="62" y="7"/>
                          <a:pt x="58" y="5"/>
                          <a:pt x="53" y="3"/>
                        </a:cubicBezTo>
                        <a:cubicBezTo>
                          <a:pt x="45" y="0"/>
                          <a:pt x="36" y="0"/>
                          <a:pt x="27" y="3"/>
                        </a:cubicBezTo>
                        <a:cubicBezTo>
                          <a:pt x="18" y="6"/>
                          <a:pt x="10" y="13"/>
                          <a:pt x="5" y="22"/>
                        </a:cubicBezTo>
                        <a:cubicBezTo>
                          <a:pt x="4" y="25"/>
                          <a:pt x="2" y="28"/>
                          <a:pt x="2" y="32"/>
                        </a:cubicBezTo>
                        <a:cubicBezTo>
                          <a:pt x="0" y="40"/>
                          <a:pt x="1" y="49"/>
                          <a:pt x="5" y="57"/>
                        </a:cubicBezTo>
                        <a:cubicBezTo>
                          <a:pt x="8" y="62"/>
                          <a:pt x="11" y="67"/>
                          <a:pt x="16" y="70"/>
                        </a:cubicBezTo>
                        <a:cubicBezTo>
                          <a:pt x="20" y="73"/>
                          <a:pt x="25" y="76"/>
                          <a:pt x="30" y="77"/>
                        </a:cubicBezTo>
                        <a:cubicBezTo>
                          <a:pt x="36" y="79"/>
                          <a:pt x="43" y="79"/>
                          <a:pt x="50" y="77"/>
                        </a:cubicBezTo>
                        <a:cubicBezTo>
                          <a:pt x="56" y="76"/>
                          <a:pt x="61" y="73"/>
                          <a:pt x="66" y="69"/>
                        </a:cubicBezTo>
                        <a:cubicBezTo>
                          <a:pt x="70" y="65"/>
                          <a:pt x="74" y="59"/>
                          <a:pt x="76" y="53"/>
                        </a:cubicBezTo>
                        <a:cubicBezTo>
                          <a:pt x="78" y="46"/>
                          <a:pt x="78" y="39"/>
                          <a:pt x="77" y="32"/>
                        </a:cubicBezTo>
                        <a:cubicBezTo>
                          <a:pt x="64" y="32"/>
                          <a:pt x="52" y="32"/>
                          <a:pt x="40" y="32"/>
                        </a:cubicBezTo>
                      </a:path>
                    </a:pathLst>
                  </a:custGeom>
                  <a:grp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70" name="Freeform 10"/>
                  <p:cNvSpPr>
                    <a:spLocks/>
                  </p:cNvSpPr>
                  <p:nvPr/>
                </p:nvSpPr>
                <p:spPr bwMode="auto">
                  <a:xfrm>
                    <a:off x="-166411" y="7280652"/>
                    <a:ext cx="142876" cy="139700"/>
                  </a:xfrm>
                  <a:custGeom>
                    <a:avLst/>
                    <a:gdLst>
                      <a:gd name="T0" fmla="*/ 90 w 90"/>
                      <a:gd name="T1" fmla="*/ 33 h 88"/>
                      <a:gd name="T2" fmla="*/ 56 w 90"/>
                      <a:gd name="T3" fmla="*/ 33 h 88"/>
                      <a:gd name="T4" fmla="*/ 56 w 90"/>
                      <a:gd name="T5" fmla="*/ 0 h 88"/>
                      <a:gd name="T6" fmla="*/ 32 w 90"/>
                      <a:gd name="T7" fmla="*/ 0 h 88"/>
                      <a:gd name="T8" fmla="*/ 32 w 90"/>
                      <a:gd name="T9" fmla="*/ 33 h 88"/>
                      <a:gd name="T10" fmla="*/ 0 w 90"/>
                      <a:gd name="T11" fmla="*/ 33 h 88"/>
                      <a:gd name="T12" fmla="*/ 0 w 90"/>
                      <a:gd name="T13" fmla="*/ 57 h 88"/>
                      <a:gd name="T14" fmla="*/ 32 w 90"/>
                      <a:gd name="T15" fmla="*/ 57 h 88"/>
                      <a:gd name="T16" fmla="*/ 32 w 90"/>
                      <a:gd name="T17" fmla="*/ 88 h 88"/>
                      <a:gd name="T18" fmla="*/ 56 w 90"/>
                      <a:gd name="T19" fmla="*/ 88 h 88"/>
                      <a:gd name="T20" fmla="*/ 56 w 90"/>
                      <a:gd name="T21" fmla="*/ 57 h 88"/>
                      <a:gd name="T22" fmla="*/ 90 w 90"/>
                      <a:gd name="T23" fmla="*/ 57 h 88"/>
                      <a:gd name="T24" fmla="*/ 90 w 90"/>
                      <a:gd name="T25"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8">
                        <a:moveTo>
                          <a:pt x="90" y="33"/>
                        </a:moveTo>
                        <a:lnTo>
                          <a:pt x="56" y="33"/>
                        </a:lnTo>
                        <a:lnTo>
                          <a:pt x="56" y="0"/>
                        </a:lnTo>
                        <a:lnTo>
                          <a:pt x="32" y="0"/>
                        </a:lnTo>
                        <a:lnTo>
                          <a:pt x="32" y="33"/>
                        </a:lnTo>
                        <a:lnTo>
                          <a:pt x="0" y="33"/>
                        </a:lnTo>
                        <a:lnTo>
                          <a:pt x="0" y="57"/>
                        </a:lnTo>
                        <a:lnTo>
                          <a:pt x="32" y="57"/>
                        </a:lnTo>
                        <a:lnTo>
                          <a:pt x="32" y="88"/>
                        </a:lnTo>
                        <a:lnTo>
                          <a:pt x="56" y="88"/>
                        </a:lnTo>
                        <a:lnTo>
                          <a:pt x="56" y="57"/>
                        </a:lnTo>
                        <a:lnTo>
                          <a:pt x="90" y="57"/>
                        </a:lnTo>
                        <a:lnTo>
                          <a:pt x="90" y="33"/>
                        </a:lnTo>
                        <a:close/>
                      </a:path>
                    </a:pathLst>
                  </a:custGeom>
                  <a:grpFill/>
                  <a:ln>
                    <a:noFill/>
                  </a:ln>
                </p:spPr>
                <p:txBody>
                  <a:bodyPr vert="horz" wrap="square" lIns="91440" tIns="45720" rIns="91440" bIns="45720" numCol="1" anchor="t" anchorCtr="0" compatLnSpc="1">
                    <a:prstTxWarp prst="textNoShape">
                      <a:avLst/>
                    </a:prstTxWarp>
                  </a:bodyPr>
                  <a:lstStyle/>
                  <a:p>
                    <a:endParaRPr lang="en-GB" sz="2400" dirty="0"/>
                  </a:p>
                </p:txBody>
              </p:sp>
            </p:grpSp>
          </p:grpSp>
          <p:grpSp>
            <p:nvGrpSpPr>
              <p:cNvPr id="56" name="Group 55"/>
              <p:cNvGrpSpPr/>
              <p:nvPr userDrawn="1"/>
            </p:nvGrpSpPr>
            <p:grpSpPr>
              <a:xfrm>
                <a:off x="9373103" y="3839364"/>
                <a:ext cx="1845232" cy="338094"/>
                <a:chOff x="415369" y="4278650"/>
                <a:chExt cx="1845232" cy="338094"/>
              </a:xfrm>
            </p:grpSpPr>
            <p:sp>
              <p:nvSpPr>
                <p:cNvPr id="65" name="object 61"/>
                <p:cNvSpPr txBox="1"/>
                <p:nvPr userDrawn="1"/>
              </p:nvSpPr>
              <p:spPr>
                <a:xfrm>
                  <a:off x="831883" y="4278650"/>
                  <a:ext cx="1428718" cy="338094"/>
                </a:xfrm>
                <a:prstGeom prst="rect">
                  <a:avLst/>
                </a:prstGeom>
              </p:spPr>
              <p:txBody>
                <a:bodyPr vert="horz" wrap="square" lIns="0" tIns="0" rIns="0" bIns="0" rtlCol="0">
                  <a:noAutofit/>
                </a:bodyPr>
                <a:lstStyle/>
                <a:p>
                  <a:pPr marL="8342" marR="3337">
                    <a:lnSpc>
                      <a:spcPct val="138900"/>
                    </a:lnSpc>
                  </a:pPr>
                  <a:r>
                    <a:rPr sz="1379" spc="-7" dirty="0">
                      <a:solidFill>
                        <a:schemeClr val="tx1"/>
                      </a:solidFill>
                      <a:latin typeface="Arial"/>
                      <a:cs typeface="Arial"/>
                    </a:rPr>
                    <a:t>@</a:t>
                  </a:r>
                  <a:r>
                    <a:rPr sz="1379" spc="-11" dirty="0">
                      <a:solidFill>
                        <a:schemeClr val="tx1"/>
                      </a:solidFill>
                      <a:latin typeface="Arial"/>
                      <a:cs typeface="Arial"/>
                    </a:rPr>
                    <a:t>K</a:t>
                  </a:r>
                  <a:r>
                    <a:rPr lang="en-GB" sz="1379" spc="-16" dirty="0">
                      <a:solidFill>
                        <a:schemeClr val="tx1"/>
                      </a:solidFill>
                      <a:latin typeface="Arial"/>
                      <a:cs typeface="Arial"/>
                    </a:rPr>
                    <a:t>antar_Media</a:t>
                  </a:r>
                  <a:endParaRPr lang="en-GB" sz="1379" dirty="0">
                    <a:solidFill>
                      <a:schemeClr val="tx1"/>
                    </a:solidFill>
                    <a:cs typeface="Arial"/>
                  </a:endParaRPr>
                </a:p>
              </p:txBody>
            </p:sp>
            <p:sp>
              <p:nvSpPr>
                <p:cNvPr id="66" name="Freeform 5"/>
                <p:cNvSpPr>
                  <a:spLocks/>
                </p:cNvSpPr>
                <p:nvPr userDrawn="1"/>
              </p:nvSpPr>
              <p:spPr bwMode="auto">
                <a:xfrm>
                  <a:off x="415369" y="4343054"/>
                  <a:ext cx="263155" cy="209287"/>
                </a:xfrm>
                <a:custGeom>
                  <a:avLst/>
                  <a:gdLst>
                    <a:gd name="T0" fmla="*/ 85 w 123"/>
                    <a:gd name="T1" fmla="*/ 0 h 100"/>
                    <a:gd name="T2" fmla="*/ 60 w 123"/>
                    <a:gd name="T3" fmla="*/ 25 h 100"/>
                    <a:gd name="T4" fmla="*/ 61 w 123"/>
                    <a:gd name="T5" fmla="*/ 31 h 100"/>
                    <a:gd name="T6" fmla="*/ 9 w 123"/>
                    <a:gd name="T7" fmla="*/ 4 h 100"/>
                    <a:gd name="T8" fmla="*/ 5 w 123"/>
                    <a:gd name="T9" fmla="*/ 17 h 100"/>
                    <a:gd name="T10" fmla="*/ 16 w 123"/>
                    <a:gd name="T11" fmla="*/ 38 h 100"/>
                    <a:gd name="T12" fmla="*/ 5 w 123"/>
                    <a:gd name="T13" fmla="*/ 35 h 100"/>
                    <a:gd name="T14" fmla="*/ 5 w 123"/>
                    <a:gd name="T15" fmla="*/ 35 h 100"/>
                    <a:gd name="T16" fmla="*/ 25 w 123"/>
                    <a:gd name="T17" fmla="*/ 60 h 100"/>
                    <a:gd name="T18" fmla="*/ 19 w 123"/>
                    <a:gd name="T19" fmla="*/ 61 h 100"/>
                    <a:gd name="T20" fmla="*/ 14 w 123"/>
                    <a:gd name="T21" fmla="*/ 60 h 100"/>
                    <a:gd name="T22" fmla="*/ 37 w 123"/>
                    <a:gd name="T23" fmla="*/ 78 h 100"/>
                    <a:gd name="T24" fmla="*/ 6 w 123"/>
                    <a:gd name="T25" fmla="*/ 89 h 100"/>
                    <a:gd name="T26" fmla="*/ 0 w 123"/>
                    <a:gd name="T27" fmla="*/ 88 h 100"/>
                    <a:gd name="T28" fmla="*/ 39 w 123"/>
                    <a:gd name="T29" fmla="*/ 100 h 100"/>
                    <a:gd name="T30" fmla="*/ 111 w 123"/>
                    <a:gd name="T31" fmla="*/ 28 h 100"/>
                    <a:gd name="T32" fmla="*/ 110 w 123"/>
                    <a:gd name="T33" fmla="*/ 25 h 100"/>
                    <a:gd name="T34" fmla="*/ 123 w 123"/>
                    <a:gd name="T35" fmla="*/ 12 h 100"/>
                    <a:gd name="T36" fmla="*/ 109 w 123"/>
                    <a:gd name="T37" fmla="*/ 16 h 100"/>
                    <a:gd name="T38" fmla="*/ 120 w 123"/>
                    <a:gd name="T39" fmla="*/ 2 h 100"/>
                    <a:gd name="T40" fmla="*/ 104 w 123"/>
                    <a:gd name="T41" fmla="*/ 8 h 100"/>
                    <a:gd name="T42" fmla="*/ 85 w 123"/>
                    <a:gd name="T4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100">
                      <a:moveTo>
                        <a:pt x="85" y="0"/>
                      </a:moveTo>
                      <a:cubicBezTo>
                        <a:pt x="71" y="0"/>
                        <a:pt x="60" y="11"/>
                        <a:pt x="60" y="25"/>
                      </a:cubicBezTo>
                      <a:cubicBezTo>
                        <a:pt x="60" y="27"/>
                        <a:pt x="60" y="29"/>
                        <a:pt x="61" y="31"/>
                      </a:cubicBezTo>
                      <a:cubicBezTo>
                        <a:pt x="40" y="30"/>
                        <a:pt x="21" y="20"/>
                        <a:pt x="9" y="4"/>
                      </a:cubicBezTo>
                      <a:cubicBezTo>
                        <a:pt x="6" y="8"/>
                        <a:pt x="5" y="12"/>
                        <a:pt x="5" y="17"/>
                      </a:cubicBezTo>
                      <a:cubicBezTo>
                        <a:pt x="5" y="26"/>
                        <a:pt x="10" y="34"/>
                        <a:pt x="16" y="38"/>
                      </a:cubicBezTo>
                      <a:cubicBezTo>
                        <a:pt x="12" y="38"/>
                        <a:pt x="8" y="37"/>
                        <a:pt x="5" y="35"/>
                      </a:cubicBezTo>
                      <a:cubicBezTo>
                        <a:pt x="5" y="35"/>
                        <a:pt x="5" y="35"/>
                        <a:pt x="5" y="35"/>
                      </a:cubicBezTo>
                      <a:cubicBezTo>
                        <a:pt x="5" y="47"/>
                        <a:pt x="14" y="58"/>
                        <a:pt x="25" y="60"/>
                      </a:cubicBezTo>
                      <a:cubicBezTo>
                        <a:pt x="23" y="61"/>
                        <a:pt x="21" y="61"/>
                        <a:pt x="19" y="61"/>
                      </a:cubicBezTo>
                      <a:cubicBezTo>
                        <a:pt x="17" y="61"/>
                        <a:pt x="15" y="61"/>
                        <a:pt x="14" y="60"/>
                      </a:cubicBezTo>
                      <a:cubicBezTo>
                        <a:pt x="17" y="70"/>
                        <a:pt x="26" y="78"/>
                        <a:pt x="37" y="78"/>
                      </a:cubicBezTo>
                      <a:cubicBezTo>
                        <a:pt x="29" y="85"/>
                        <a:pt x="18" y="89"/>
                        <a:pt x="6" y="89"/>
                      </a:cubicBezTo>
                      <a:cubicBezTo>
                        <a:pt x="4" y="89"/>
                        <a:pt x="2" y="89"/>
                        <a:pt x="0" y="88"/>
                      </a:cubicBezTo>
                      <a:cubicBezTo>
                        <a:pt x="11" y="96"/>
                        <a:pt x="24" y="100"/>
                        <a:pt x="39" y="100"/>
                      </a:cubicBezTo>
                      <a:cubicBezTo>
                        <a:pt x="85" y="100"/>
                        <a:pt x="111" y="61"/>
                        <a:pt x="111" y="28"/>
                      </a:cubicBezTo>
                      <a:cubicBezTo>
                        <a:pt x="111" y="27"/>
                        <a:pt x="111" y="26"/>
                        <a:pt x="110" y="25"/>
                      </a:cubicBezTo>
                      <a:cubicBezTo>
                        <a:pt x="115" y="21"/>
                        <a:pt x="120" y="17"/>
                        <a:pt x="123" y="12"/>
                      </a:cubicBezTo>
                      <a:cubicBezTo>
                        <a:pt x="119" y="14"/>
                        <a:pt x="114" y="15"/>
                        <a:pt x="109" y="16"/>
                      </a:cubicBezTo>
                      <a:cubicBezTo>
                        <a:pt x="114" y="12"/>
                        <a:pt x="118" y="7"/>
                        <a:pt x="120" y="2"/>
                      </a:cubicBezTo>
                      <a:cubicBezTo>
                        <a:pt x="115" y="4"/>
                        <a:pt x="109" y="7"/>
                        <a:pt x="104" y="8"/>
                      </a:cubicBezTo>
                      <a:cubicBezTo>
                        <a:pt x="99" y="3"/>
                        <a:pt x="92" y="0"/>
                        <a:pt x="8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grpSp>
          <p:grpSp>
            <p:nvGrpSpPr>
              <p:cNvPr id="57" name="Group 56"/>
              <p:cNvGrpSpPr/>
              <p:nvPr userDrawn="1"/>
            </p:nvGrpSpPr>
            <p:grpSpPr>
              <a:xfrm>
                <a:off x="9454787" y="4204944"/>
                <a:ext cx="2042948" cy="295761"/>
                <a:chOff x="497053" y="4707970"/>
                <a:chExt cx="2042948" cy="295761"/>
              </a:xfrm>
            </p:grpSpPr>
            <p:sp>
              <p:nvSpPr>
                <p:cNvPr id="63" name="object 61"/>
                <p:cNvSpPr txBox="1"/>
                <p:nvPr userDrawn="1"/>
              </p:nvSpPr>
              <p:spPr>
                <a:xfrm>
                  <a:off x="831883" y="4707970"/>
                  <a:ext cx="1708118" cy="295761"/>
                </a:xfrm>
                <a:prstGeom prst="rect">
                  <a:avLst/>
                </a:prstGeom>
              </p:spPr>
              <p:txBody>
                <a:bodyPr vert="horz" wrap="square" lIns="0" tIns="0" rIns="0" bIns="0" rtlCol="0">
                  <a:noAutofit/>
                </a:bodyPr>
                <a:lstStyle/>
                <a:p>
                  <a:pPr marL="8342" marR="3337">
                    <a:lnSpc>
                      <a:spcPct val="138900"/>
                    </a:lnSpc>
                  </a:pPr>
                  <a:r>
                    <a:rPr lang="en-GB" sz="1379" spc="-11" dirty="0">
                      <a:solidFill>
                        <a:schemeClr val="tx1"/>
                      </a:solidFill>
                      <a:latin typeface="Arial"/>
                      <a:cs typeface="Arial"/>
                    </a:rPr>
                    <a:t>KantarMediaGlobal</a:t>
                  </a:r>
                  <a:endParaRPr lang="en-GB" sz="1379" dirty="0">
                    <a:solidFill>
                      <a:schemeClr val="tx1"/>
                    </a:solidFill>
                    <a:cs typeface="Arial"/>
                  </a:endParaRPr>
                </a:p>
              </p:txBody>
            </p:sp>
            <p:sp>
              <p:nvSpPr>
                <p:cNvPr id="64" name="Freeform 6"/>
                <p:cNvSpPr>
                  <a:spLocks/>
                </p:cNvSpPr>
                <p:nvPr userDrawn="1"/>
              </p:nvSpPr>
              <p:spPr bwMode="auto">
                <a:xfrm>
                  <a:off x="497053" y="4750765"/>
                  <a:ext cx="99787" cy="210170"/>
                </a:xfrm>
                <a:custGeom>
                  <a:avLst/>
                  <a:gdLst>
                    <a:gd name="T0" fmla="*/ 31 w 47"/>
                    <a:gd name="T1" fmla="*/ 100 h 100"/>
                    <a:gd name="T2" fmla="*/ 31 w 47"/>
                    <a:gd name="T3" fmla="*/ 50 h 100"/>
                    <a:gd name="T4" fmla="*/ 45 w 47"/>
                    <a:gd name="T5" fmla="*/ 50 h 100"/>
                    <a:gd name="T6" fmla="*/ 47 w 47"/>
                    <a:gd name="T7" fmla="*/ 32 h 100"/>
                    <a:gd name="T8" fmla="*/ 31 w 47"/>
                    <a:gd name="T9" fmla="*/ 32 h 100"/>
                    <a:gd name="T10" fmla="*/ 31 w 47"/>
                    <a:gd name="T11" fmla="*/ 22 h 100"/>
                    <a:gd name="T12" fmla="*/ 35 w 47"/>
                    <a:gd name="T13" fmla="*/ 17 h 100"/>
                    <a:gd name="T14" fmla="*/ 46 w 47"/>
                    <a:gd name="T15" fmla="*/ 17 h 100"/>
                    <a:gd name="T16" fmla="*/ 46 w 47"/>
                    <a:gd name="T17" fmla="*/ 0 h 100"/>
                    <a:gd name="T18" fmla="*/ 31 w 47"/>
                    <a:gd name="T19" fmla="*/ 0 h 100"/>
                    <a:gd name="T20" fmla="*/ 10 w 47"/>
                    <a:gd name="T21" fmla="*/ 21 h 100"/>
                    <a:gd name="T22" fmla="*/ 10 w 47"/>
                    <a:gd name="T23" fmla="*/ 32 h 100"/>
                    <a:gd name="T24" fmla="*/ 0 w 47"/>
                    <a:gd name="T25" fmla="*/ 32 h 100"/>
                    <a:gd name="T26" fmla="*/ 0 w 47"/>
                    <a:gd name="T27" fmla="*/ 50 h 100"/>
                    <a:gd name="T28" fmla="*/ 10 w 47"/>
                    <a:gd name="T29" fmla="*/ 50 h 100"/>
                    <a:gd name="T30" fmla="*/ 10 w 47"/>
                    <a:gd name="T31" fmla="*/ 100 h 100"/>
                    <a:gd name="T32" fmla="*/ 31 w 47"/>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00">
                      <a:moveTo>
                        <a:pt x="31" y="100"/>
                      </a:moveTo>
                      <a:cubicBezTo>
                        <a:pt x="31" y="50"/>
                        <a:pt x="31" y="50"/>
                        <a:pt x="31" y="50"/>
                      </a:cubicBezTo>
                      <a:cubicBezTo>
                        <a:pt x="45" y="50"/>
                        <a:pt x="45" y="50"/>
                        <a:pt x="45" y="50"/>
                      </a:cubicBezTo>
                      <a:cubicBezTo>
                        <a:pt x="47" y="32"/>
                        <a:pt x="47" y="32"/>
                        <a:pt x="47" y="32"/>
                      </a:cubicBezTo>
                      <a:cubicBezTo>
                        <a:pt x="31" y="32"/>
                        <a:pt x="31" y="32"/>
                        <a:pt x="31" y="32"/>
                      </a:cubicBezTo>
                      <a:cubicBezTo>
                        <a:pt x="31" y="22"/>
                        <a:pt x="31" y="22"/>
                        <a:pt x="31" y="22"/>
                      </a:cubicBezTo>
                      <a:cubicBezTo>
                        <a:pt x="31" y="18"/>
                        <a:pt x="34" y="17"/>
                        <a:pt x="35" y="17"/>
                      </a:cubicBezTo>
                      <a:cubicBezTo>
                        <a:pt x="46" y="17"/>
                        <a:pt x="46" y="17"/>
                        <a:pt x="46" y="17"/>
                      </a:cubicBezTo>
                      <a:cubicBezTo>
                        <a:pt x="46" y="0"/>
                        <a:pt x="46" y="0"/>
                        <a:pt x="46" y="0"/>
                      </a:cubicBezTo>
                      <a:cubicBezTo>
                        <a:pt x="31" y="0"/>
                        <a:pt x="31" y="0"/>
                        <a:pt x="31" y="0"/>
                      </a:cubicBezTo>
                      <a:cubicBezTo>
                        <a:pt x="14" y="0"/>
                        <a:pt x="10" y="13"/>
                        <a:pt x="10" y="21"/>
                      </a:cubicBezTo>
                      <a:cubicBezTo>
                        <a:pt x="10" y="32"/>
                        <a:pt x="10" y="32"/>
                        <a:pt x="10" y="32"/>
                      </a:cubicBezTo>
                      <a:cubicBezTo>
                        <a:pt x="0" y="32"/>
                        <a:pt x="0" y="32"/>
                        <a:pt x="0" y="32"/>
                      </a:cubicBezTo>
                      <a:cubicBezTo>
                        <a:pt x="0" y="50"/>
                        <a:pt x="0" y="50"/>
                        <a:pt x="0" y="50"/>
                      </a:cubicBezTo>
                      <a:cubicBezTo>
                        <a:pt x="10" y="50"/>
                        <a:pt x="10" y="50"/>
                        <a:pt x="10" y="50"/>
                      </a:cubicBezTo>
                      <a:cubicBezTo>
                        <a:pt x="10" y="100"/>
                        <a:pt x="10" y="100"/>
                        <a:pt x="10" y="100"/>
                      </a:cubicBezTo>
                      <a:lnTo>
                        <a:pt x="31" y="1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grpSp>
          <p:grpSp>
            <p:nvGrpSpPr>
              <p:cNvPr id="58" name="Group 57"/>
              <p:cNvGrpSpPr/>
              <p:nvPr userDrawn="1"/>
            </p:nvGrpSpPr>
            <p:grpSpPr>
              <a:xfrm>
                <a:off x="9397829" y="4927638"/>
                <a:ext cx="1879774" cy="388894"/>
                <a:chOff x="440095" y="5309174"/>
                <a:chExt cx="1879774" cy="388894"/>
              </a:xfrm>
            </p:grpSpPr>
            <p:sp>
              <p:nvSpPr>
                <p:cNvPr id="61" name="object 61"/>
                <p:cNvSpPr txBox="1"/>
                <p:nvPr userDrawn="1"/>
              </p:nvSpPr>
              <p:spPr>
                <a:xfrm>
                  <a:off x="831883" y="5309174"/>
                  <a:ext cx="1487986" cy="388894"/>
                </a:xfrm>
                <a:prstGeom prst="rect">
                  <a:avLst/>
                </a:prstGeom>
              </p:spPr>
              <p:txBody>
                <a:bodyPr vert="horz" wrap="square" lIns="0" tIns="0" rIns="0" bIns="0" rtlCol="0">
                  <a:noAutofit/>
                </a:bodyPr>
                <a:lstStyle/>
                <a:p>
                  <a:pPr marL="8342" marR="3337">
                    <a:lnSpc>
                      <a:spcPct val="138900"/>
                    </a:lnSpc>
                  </a:pPr>
                  <a:r>
                    <a:rPr sz="1379" spc="-7" dirty="0">
                      <a:solidFill>
                        <a:schemeClr val="tx1"/>
                      </a:solidFill>
                      <a:latin typeface="Arial"/>
                      <a:cs typeface="Arial"/>
                    </a:rPr>
                    <a:t>@</a:t>
                  </a:r>
                  <a:r>
                    <a:rPr sz="1379" spc="-11" dirty="0">
                      <a:solidFill>
                        <a:schemeClr val="tx1"/>
                      </a:solidFill>
                      <a:latin typeface="Arial"/>
                      <a:cs typeface="Arial"/>
                    </a:rPr>
                    <a:t>K</a:t>
                  </a:r>
                  <a:r>
                    <a:rPr sz="1379" spc="-16" dirty="0">
                      <a:solidFill>
                        <a:schemeClr val="tx1"/>
                      </a:solidFill>
                      <a:latin typeface="Arial"/>
                      <a:cs typeface="Arial"/>
                    </a:rPr>
                    <a:t>a</a:t>
                  </a:r>
                  <a:r>
                    <a:rPr sz="1379" spc="-27" dirty="0">
                      <a:solidFill>
                        <a:schemeClr val="tx1"/>
                      </a:solidFill>
                      <a:latin typeface="Arial"/>
                      <a:cs typeface="Arial"/>
                    </a:rPr>
                    <a:t>n</a:t>
                  </a:r>
                  <a:r>
                    <a:rPr sz="1379" spc="-3" dirty="0">
                      <a:solidFill>
                        <a:schemeClr val="tx1"/>
                      </a:solidFill>
                      <a:latin typeface="Arial"/>
                      <a:cs typeface="Arial"/>
                    </a:rPr>
                    <a:t>t</a:t>
                  </a:r>
                  <a:r>
                    <a:rPr sz="1379" spc="-16" dirty="0">
                      <a:solidFill>
                        <a:schemeClr val="tx1"/>
                      </a:solidFill>
                      <a:latin typeface="Arial"/>
                      <a:cs typeface="Arial"/>
                    </a:rPr>
                    <a:t>a</a:t>
                  </a:r>
                  <a:r>
                    <a:rPr sz="1379" spc="11" dirty="0">
                      <a:solidFill>
                        <a:schemeClr val="tx1"/>
                      </a:solidFill>
                      <a:latin typeface="Arial"/>
                      <a:cs typeface="Arial"/>
                    </a:rPr>
                    <a:t>r</a:t>
                  </a:r>
                  <a:r>
                    <a:rPr sz="1379" dirty="0">
                      <a:solidFill>
                        <a:schemeClr val="tx1"/>
                      </a:solidFill>
                      <a:latin typeface="Arial"/>
                      <a:cs typeface="Arial"/>
                    </a:rPr>
                    <a:t>M</a:t>
                  </a:r>
                  <a:r>
                    <a:rPr sz="1379" spc="-11" dirty="0">
                      <a:solidFill>
                        <a:schemeClr val="tx1"/>
                      </a:solidFill>
                      <a:latin typeface="Arial"/>
                      <a:cs typeface="Arial"/>
                    </a:rPr>
                    <a:t>e</a:t>
                  </a:r>
                  <a:r>
                    <a:rPr sz="1379" spc="-20" dirty="0">
                      <a:solidFill>
                        <a:schemeClr val="tx1"/>
                      </a:solidFill>
                      <a:latin typeface="Arial"/>
                      <a:cs typeface="Arial"/>
                    </a:rPr>
                    <a:t>d</a:t>
                  </a:r>
                  <a:r>
                    <a:rPr sz="1379" spc="-13" dirty="0">
                      <a:solidFill>
                        <a:schemeClr val="tx1"/>
                      </a:solidFill>
                      <a:latin typeface="Arial"/>
                      <a:cs typeface="Arial"/>
                    </a:rPr>
                    <a:t>i</a:t>
                  </a:r>
                  <a:r>
                    <a:rPr sz="1379" dirty="0">
                      <a:solidFill>
                        <a:schemeClr val="tx1"/>
                      </a:solidFill>
                      <a:latin typeface="Arial"/>
                      <a:cs typeface="Arial"/>
                    </a:rPr>
                    <a:t>a</a:t>
                  </a:r>
                  <a:endParaRPr lang="en-GB" sz="1379" dirty="0">
                    <a:solidFill>
                      <a:schemeClr val="tx1"/>
                    </a:solidFill>
                    <a:latin typeface="Arial"/>
                    <a:cs typeface="Arial"/>
                  </a:endParaRPr>
                </a:p>
              </p:txBody>
            </p:sp>
            <p:sp>
              <p:nvSpPr>
                <p:cNvPr id="62" name="Freeform 8"/>
                <p:cNvSpPr>
                  <a:spLocks noEditPoints="1"/>
                </p:cNvSpPr>
                <p:nvPr userDrawn="1"/>
              </p:nvSpPr>
              <p:spPr bwMode="auto">
                <a:xfrm>
                  <a:off x="440095" y="5398978"/>
                  <a:ext cx="213703" cy="209287"/>
                </a:xfrm>
                <a:custGeom>
                  <a:avLst/>
                  <a:gdLst>
                    <a:gd name="T0" fmla="*/ 90 w 100"/>
                    <a:gd name="T1" fmla="*/ 81 h 100"/>
                    <a:gd name="T2" fmla="*/ 80 w 100"/>
                    <a:gd name="T3" fmla="*/ 91 h 100"/>
                    <a:gd name="T4" fmla="*/ 19 w 100"/>
                    <a:gd name="T5" fmla="*/ 91 h 100"/>
                    <a:gd name="T6" fmla="*/ 9 w 100"/>
                    <a:gd name="T7" fmla="*/ 81 h 100"/>
                    <a:gd name="T8" fmla="*/ 9 w 100"/>
                    <a:gd name="T9" fmla="*/ 40 h 100"/>
                    <a:gd name="T10" fmla="*/ 24 w 100"/>
                    <a:gd name="T11" fmla="*/ 40 h 100"/>
                    <a:gd name="T12" fmla="*/ 22 w 100"/>
                    <a:gd name="T13" fmla="*/ 50 h 100"/>
                    <a:gd name="T14" fmla="*/ 50 w 100"/>
                    <a:gd name="T15" fmla="*/ 78 h 100"/>
                    <a:gd name="T16" fmla="*/ 77 w 100"/>
                    <a:gd name="T17" fmla="*/ 50 h 100"/>
                    <a:gd name="T18" fmla="*/ 75 w 100"/>
                    <a:gd name="T19" fmla="*/ 40 h 100"/>
                    <a:gd name="T20" fmla="*/ 90 w 100"/>
                    <a:gd name="T21" fmla="*/ 40 h 100"/>
                    <a:gd name="T22" fmla="*/ 90 w 100"/>
                    <a:gd name="T23" fmla="*/ 81 h 100"/>
                    <a:gd name="T24" fmla="*/ 88 w 100"/>
                    <a:gd name="T25" fmla="*/ 29 h 100"/>
                    <a:gd name="T26" fmla="*/ 71 w 100"/>
                    <a:gd name="T27" fmla="*/ 29 h 100"/>
                    <a:gd name="T28" fmla="*/ 71 w 100"/>
                    <a:gd name="T29" fmla="*/ 12 h 100"/>
                    <a:gd name="T30" fmla="*/ 86 w 100"/>
                    <a:gd name="T31" fmla="*/ 12 h 100"/>
                    <a:gd name="T32" fmla="*/ 88 w 100"/>
                    <a:gd name="T33" fmla="*/ 12 h 100"/>
                    <a:gd name="T34" fmla="*/ 88 w 100"/>
                    <a:gd name="T35" fmla="*/ 14 h 100"/>
                    <a:gd name="T36" fmla="*/ 88 w 100"/>
                    <a:gd name="T37" fmla="*/ 29 h 100"/>
                    <a:gd name="T38" fmla="*/ 67 w 100"/>
                    <a:gd name="T39" fmla="*/ 50 h 100"/>
                    <a:gd name="T40" fmla="*/ 50 w 100"/>
                    <a:gd name="T41" fmla="*/ 68 h 100"/>
                    <a:gd name="T42" fmla="*/ 32 w 100"/>
                    <a:gd name="T43" fmla="*/ 50 h 100"/>
                    <a:gd name="T44" fmla="*/ 35 w 100"/>
                    <a:gd name="T45" fmla="*/ 40 h 100"/>
                    <a:gd name="T46" fmla="*/ 50 w 100"/>
                    <a:gd name="T47" fmla="*/ 33 h 100"/>
                    <a:gd name="T48" fmla="*/ 64 w 100"/>
                    <a:gd name="T49" fmla="*/ 40 h 100"/>
                    <a:gd name="T50" fmla="*/ 67 w 100"/>
                    <a:gd name="T51" fmla="*/ 50 h 100"/>
                    <a:gd name="T52" fmla="*/ 100 w 100"/>
                    <a:gd name="T53" fmla="*/ 81 h 100"/>
                    <a:gd name="T54" fmla="*/ 100 w 100"/>
                    <a:gd name="T55" fmla="*/ 40 h 100"/>
                    <a:gd name="T56" fmla="*/ 100 w 100"/>
                    <a:gd name="T57" fmla="*/ 20 h 100"/>
                    <a:gd name="T58" fmla="*/ 80 w 100"/>
                    <a:gd name="T59" fmla="*/ 0 h 100"/>
                    <a:gd name="T60" fmla="*/ 19 w 100"/>
                    <a:gd name="T61" fmla="*/ 0 h 100"/>
                    <a:gd name="T62" fmla="*/ 0 w 100"/>
                    <a:gd name="T63" fmla="*/ 20 h 100"/>
                    <a:gd name="T64" fmla="*/ 0 w 100"/>
                    <a:gd name="T65" fmla="*/ 40 h 100"/>
                    <a:gd name="T66" fmla="*/ 0 w 100"/>
                    <a:gd name="T67" fmla="*/ 81 h 100"/>
                    <a:gd name="T68" fmla="*/ 19 w 100"/>
                    <a:gd name="T69" fmla="*/ 100 h 100"/>
                    <a:gd name="T70" fmla="*/ 80 w 100"/>
                    <a:gd name="T71" fmla="*/ 100 h 100"/>
                    <a:gd name="T72" fmla="*/ 100 w 100"/>
                    <a:gd name="T73"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90" y="81"/>
                      </a:moveTo>
                      <a:cubicBezTo>
                        <a:pt x="90" y="86"/>
                        <a:pt x="85" y="91"/>
                        <a:pt x="80" y="91"/>
                      </a:cubicBezTo>
                      <a:cubicBezTo>
                        <a:pt x="19" y="91"/>
                        <a:pt x="19" y="91"/>
                        <a:pt x="19" y="91"/>
                      </a:cubicBezTo>
                      <a:cubicBezTo>
                        <a:pt x="14" y="91"/>
                        <a:pt x="9" y="86"/>
                        <a:pt x="9" y="81"/>
                      </a:cubicBezTo>
                      <a:cubicBezTo>
                        <a:pt x="9" y="40"/>
                        <a:pt x="9" y="40"/>
                        <a:pt x="9" y="40"/>
                      </a:cubicBezTo>
                      <a:cubicBezTo>
                        <a:pt x="24" y="40"/>
                        <a:pt x="24" y="40"/>
                        <a:pt x="24" y="40"/>
                      </a:cubicBezTo>
                      <a:cubicBezTo>
                        <a:pt x="23" y="43"/>
                        <a:pt x="22" y="47"/>
                        <a:pt x="22" y="50"/>
                      </a:cubicBezTo>
                      <a:cubicBezTo>
                        <a:pt x="22" y="66"/>
                        <a:pt x="34" y="78"/>
                        <a:pt x="50" y="78"/>
                      </a:cubicBezTo>
                      <a:cubicBezTo>
                        <a:pt x="65" y="78"/>
                        <a:pt x="77" y="66"/>
                        <a:pt x="77" y="50"/>
                      </a:cubicBezTo>
                      <a:cubicBezTo>
                        <a:pt x="77" y="47"/>
                        <a:pt x="76" y="43"/>
                        <a:pt x="75" y="40"/>
                      </a:cubicBezTo>
                      <a:cubicBezTo>
                        <a:pt x="90" y="40"/>
                        <a:pt x="90" y="40"/>
                        <a:pt x="90" y="40"/>
                      </a:cubicBezTo>
                      <a:lnTo>
                        <a:pt x="90" y="81"/>
                      </a:lnTo>
                      <a:close/>
                      <a:moveTo>
                        <a:pt x="88" y="29"/>
                      </a:moveTo>
                      <a:cubicBezTo>
                        <a:pt x="71" y="29"/>
                        <a:pt x="71" y="29"/>
                        <a:pt x="71" y="29"/>
                      </a:cubicBezTo>
                      <a:cubicBezTo>
                        <a:pt x="71" y="12"/>
                        <a:pt x="71" y="12"/>
                        <a:pt x="71" y="12"/>
                      </a:cubicBezTo>
                      <a:cubicBezTo>
                        <a:pt x="86" y="12"/>
                        <a:pt x="86" y="12"/>
                        <a:pt x="86" y="12"/>
                      </a:cubicBezTo>
                      <a:cubicBezTo>
                        <a:pt x="88" y="12"/>
                        <a:pt x="88" y="12"/>
                        <a:pt x="88" y="12"/>
                      </a:cubicBezTo>
                      <a:cubicBezTo>
                        <a:pt x="88" y="14"/>
                        <a:pt x="88" y="14"/>
                        <a:pt x="88" y="14"/>
                      </a:cubicBezTo>
                      <a:lnTo>
                        <a:pt x="88" y="29"/>
                      </a:lnTo>
                      <a:close/>
                      <a:moveTo>
                        <a:pt x="67" y="50"/>
                      </a:moveTo>
                      <a:cubicBezTo>
                        <a:pt x="67" y="60"/>
                        <a:pt x="59" y="68"/>
                        <a:pt x="50" y="68"/>
                      </a:cubicBezTo>
                      <a:cubicBezTo>
                        <a:pt x="40" y="68"/>
                        <a:pt x="32" y="60"/>
                        <a:pt x="32" y="50"/>
                      </a:cubicBezTo>
                      <a:cubicBezTo>
                        <a:pt x="32" y="47"/>
                        <a:pt x="33" y="43"/>
                        <a:pt x="35" y="40"/>
                      </a:cubicBezTo>
                      <a:cubicBezTo>
                        <a:pt x="38" y="36"/>
                        <a:pt x="44" y="33"/>
                        <a:pt x="50" y="33"/>
                      </a:cubicBezTo>
                      <a:cubicBezTo>
                        <a:pt x="55" y="33"/>
                        <a:pt x="61" y="36"/>
                        <a:pt x="64" y="40"/>
                      </a:cubicBezTo>
                      <a:cubicBezTo>
                        <a:pt x="66" y="43"/>
                        <a:pt x="67" y="47"/>
                        <a:pt x="67" y="50"/>
                      </a:cubicBezTo>
                      <a:moveTo>
                        <a:pt x="100" y="81"/>
                      </a:moveTo>
                      <a:cubicBezTo>
                        <a:pt x="100" y="40"/>
                        <a:pt x="100" y="40"/>
                        <a:pt x="100" y="40"/>
                      </a:cubicBezTo>
                      <a:cubicBezTo>
                        <a:pt x="100" y="20"/>
                        <a:pt x="100" y="20"/>
                        <a:pt x="100" y="20"/>
                      </a:cubicBezTo>
                      <a:cubicBezTo>
                        <a:pt x="100" y="9"/>
                        <a:pt x="91" y="0"/>
                        <a:pt x="80" y="0"/>
                      </a:cubicBezTo>
                      <a:cubicBezTo>
                        <a:pt x="19" y="0"/>
                        <a:pt x="19" y="0"/>
                        <a:pt x="19" y="0"/>
                      </a:cubicBezTo>
                      <a:cubicBezTo>
                        <a:pt x="8" y="0"/>
                        <a:pt x="0" y="9"/>
                        <a:pt x="0" y="20"/>
                      </a:cubicBezTo>
                      <a:cubicBezTo>
                        <a:pt x="0" y="40"/>
                        <a:pt x="0" y="40"/>
                        <a:pt x="0" y="40"/>
                      </a:cubicBezTo>
                      <a:cubicBezTo>
                        <a:pt x="0" y="81"/>
                        <a:pt x="0" y="81"/>
                        <a:pt x="0" y="81"/>
                      </a:cubicBezTo>
                      <a:cubicBezTo>
                        <a:pt x="0" y="92"/>
                        <a:pt x="8" y="100"/>
                        <a:pt x="19" y="100"/>
                      </a:cubicBezTo>
                      <a:cubicBezTo>
                        <a:pt x="80" y="100"/>
                        <a:pt x="80" y="100"/>
                        <a:pt x="80" y="100"/>
                      </a:cubicBezTo>
                      <a:cubicBezTo>
                        <a:pt x="91" y="100"/>
                        <a:pt x="100" y="92"/>
                        <a:pt x="100" y="81"/>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grpSp>
          <p:pic>
            <p:nvPicPr>
              <p:cNvPr id="59" name="Picture 5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3214" y="5725186"/>
                <a:ext cx="232050" cy="232050"/>
              </a:xfrm>
              <a:prstGeom prst="rect">
                <a:avLst/>
              </a:prstGeom>
            </p:spPr>
          </p:pic>
          <p:sp>
            <p:nvSpPr>
              <p:cNvPr id="60" name="object 61"/>
              <p:cNvSpPr txBox="1"/>
              <p:nvPr userDrawn="1"/>
            </p:nvSpPr>
            <p:spPr>
              <a:xfrm>
                <a:off x="9847636" y="5698550"/>
                <a:ext cx="2049457" cy="380428"/>
              </a:xfrm>
              <a:prstGeom prst="rect">
                <a:avLst/>
              </a:prstGeom>
            </p:spPr>
            <p:txBody>
              <a:bodyPr vert="horz" wrap="square" lIns="0" tIns="0" rIns="0" bIns="0" rtlCol="0">
                <a:noAutofit/>
              </a:bodyPr>
              <a:lstStyle/>
              <a:p>
                <a:pPr marL="8342" marR="3337">
                  <a:lnSpc>
                    <a:spcPct val="138900"/>
                  </a:lnSpc>
                </a:pPr>
                <a:r>
                  <a:rPr lang="en-GB" sz="1379" kern="1200" spc="-11" dirty="0">
                    <a:solidFill>
                      <a:schemeClr val="tx1"/>
                    </a:solidFill>
                    <a:latin typeface="Arial"/>
                    <a:ea typeface="+mn-ea"/>
                    <a:cs typeface="Arial"/>
                  </a:rPr>
                  <a:t>KantarMediaGlobal</a:t>
                </a:r>
              </a:p>
            </p:txBody>
          </p:sp>
        </p:grpSp>
      </p:grpSp>
    </p:spTree>
    <p:extLst>
      <p:ext uri="{BB962C8B-B14F-4D97-AF65-F5344CB8AC3E}">
        <p14:creationId xmlns:p14="http://schemas.microsoft.com/office/powerpoint/2010/main" val="11828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5"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7328"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7" name="Text Placeholder 2"/>
          <p:cNvSpPr>
            <a:spLocks noGrp="1"/>
          </p:cNvSpPr>
          <p:nvPr>
            <p:ph type="body" sz="quarter" idx="17"/>
          </p:nvPr>
        </p:nvSpPr>
        <p:spPr>
          <a:xfrm>
            <a:off x="357188" y="909635"/>
            <a:ext cx="11477331" cy="396875"/>
          </a:xfrm>
        </p:spPr>
        <p:txBody>
          <a:bodyPr/>
          <a:lstStyle>
            <a:lvl1pPr>
              <a:defRPr sz="1800"/>
            </a:lvl1pPr>
          </a:lstStyle>
          <a:p>
            <a:pPr lvl="0"/>
            <a:r>
              <a:rPr lang="en-US"/>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4"/>
          </p:nvPr>
        </p:nvSpPr>
        <p:spPr>
          <a:xfrm>
            <a:off x="3279775"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5"/>
          </p:nvPr>
        </p:nvSpPr>
        <p:spPr>
          <a:xfrm>
            <a:off x="6199553"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16"/>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20" name="Text Placeholder 2"/>
          <p:cNvSpPr>
            <a:spLocks noGrp="1"/>
          </p:cNvSpPr>
          <p:nvPr>
            <p:ph type="body" sz="quarter" idx="18"/>
          </p:nvPr>
        </p:nvSpPr>
        <p:spPr>
          <a:xfrm>
            <a:off x="357188" y="909635"/>
            <a:ext cx="11477331" cy="396875"/>
          </a:xfrm>
        </p:spPr>
        <p:txBody>
          <a:bodyPr/>
          <a:lstStyle>
            <a:lvl1pPr>
              <a:defRPr sz="1800"/>
            </a:lvl1pPr>
          </a:lstStyle>
          <a:p>
            <a:pPr lvl="0"/>
            <a:r>
              <a:rPr lang="en-US"/>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8"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0" name="Text Placeholder 17"/>
          <p:cNvSpPr>
            <a:spLocks noGrp="1"/>
          </p:cNvSpPr>
          <p:nvPr>
            <p:ph type="body" sz="quarter" idx="15" hasCustomPrompt="1"/>
          </p:nvPr>
        </p:nvSpPr>
        <p:spPr>
          <a:xfrm>
            <a:off x="2572011" y="6257146"/>
            <a:ext cx="7739308" cy="474393"/>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Grape">
    <p:bg>
      <p:bgPr>
        <a:solidFill>
          <a:schemeClr val="accent1"/>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73148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744832"/>
            <a:chOff x="-1143000" y="-438330"/>
            <a:chExt cx="13716000" cy="6744832"/>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0"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5" name="Picture 94" descr="logo-06.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97773" y="6334125"/>
            <a:ext cx="4329415" cy="324431"/>
          </a:xfrm>
          <a:prstGeom prst="rect">
            <a:avLst/>
          </a:prstGeom>
        </p:spPr>
      </p:pic>
      <p:pic>
        <p:nvPicPr>
          <p:cNvPr id="91" name="Picture 4" descr="Image result for intellectual property office">
            <a:extLst>
              <a:ext uri="{FF2B5EF4-FFF2-40B4-BE49-F238E27FC236}">
                <a16:creationId xmlns:a16="http://schemas.microsoft.com/office/drawing/2014/main" id="{1E4BC7DE-660D-4946-9723-23C541D326FB}"/>
              </a:ext>
            </a:extLst>
          </p:cNvPr>
          <p:cNvPicPr>
            <a:picLocks noChangeAspect="1" noChangeArrowheads="1"/>
          </p:cNvPicPr>
          <p:nvPr userDrawn="1"/>
        </p:nvPicPr>
        <p:blipFill rotWithShape="1">
          <a:blip r:embed="rId24">
            <a:extLst>
              <a:ext uri="{28A0092B-C50C-407E-A947-70E740481C1C}">
                <a14:useLocalDpi xmlns:a14="http://schemas.microsoft.com/office/drawing/2010/main" val="0"/>
              </a:ext>
            </a:extLst>
          </a:blip>
          <a:srcRect t="37124" b="31438"/>
          <a:stretch/>
        </p:blipFill>
        <p:spPr bwMode="auto">
          <a:xfrm>
            <a:off x="10373415" y="6407281"/>
            <a:ext cx="1226580" cy="21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668" r:id="rId3"/>
    <p:sldLayoutId id="2147483659" r:id="rId4"/>
    <p:sldLayoutId id="2147483721" r:id="rId5"/>
    <p:sldLayoutId id="2147483722" r:id="rId6"/>
    <p:sldLayoutId id="2147483726" r:id="rId7"/>
    <p:sldLayoutId id="2147483725" r:id="rId8"/>
    <p:sldLayoutId id="2147483731" r:id="rId9"/>
    <p:sldLayoutId id="2147483732" r:id="rId10"/>
    <p:sldLayoutId id="2147483733" r:id="rId11"/>
    <p:sldLayoutId id="2147483734" r:id="rId12"/>
    <p:sldLayoutId id="2147483735" r:id="rId13"/>
    <p:sldLayoutId id="2147483736" r:id="rId14"/>
    <p:sldLayoutId id="2147483696" r:id="rId15"/>
    <p:sldLayoutId id="2147483697" r:id="rId16"/>
    <p:sldLayoutId id="2147483649" r:id="rId17"/>
    <p:sldLayoutId id="2147483728" r:id="rId18"/>
    <p:sldLayoutId id="2147483729" r:id="rId19"/>
    <p:sldLayoutId id="2147483730" r:id="rId20"/>
    <p:sldLayoutId id="214748373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3.xm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6.xm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hart" Target="../charts/chart18.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32.xml"/><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chart" Target="../charts/chart33.xml"/><Relationship Id="rId4" Type="http://schemas.openxmlformats.org/officeDocument/2006/relationships/image" Target="../media/image12.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hyperlink" Target="http://www.kantarmedia.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0000" y="3846097"/>
            <a:ext cx="11466875" cy="1143000"/>
          </a:xfrm>
        </p:spPr>
        <p:txBody>
          <a:bodyPr/>
          <a:lstStyle/>
          <a:p>
            <a:r>
              <a:rPr lang="en-GB" dirty="0"/>
              <a:t>Online Copyright Infringement Tracker 2018 results</a:t>
            </a:r>
          </a:p>
        </p:txBody>
      </p:sp>
      <p:sp>
        <p:nvSpPr>
          <p:cNvPr id="5" name="Subtitle 4"/>
          <p:cNvSpPr>
            <a:spLocks noGrp="1"/>
          </p:cNvSpPr>
          <p:nvPr>
            <p:ph type="subTitle" idx="1"/>
          </p:nvPr>
        </p:nvSpPr>
        <p:spPr/>
        <p:txBody>
          <a:bodyPr/>
          <a:lstStyle/>
          <a:p>
            <a:r>
              <a:rPr lang="en-GB" dirty="0"/>
              <a:t>Research for the Intellectual </a:t>
            </a:r>
            <a:r>
              <a:rPr lang="en-GB"/>
              <a:t>Property Office</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00" y="457201"/>
            <a:ext cx="2863907" cy="493777"/>
          </a:xfrm>
          <a:prstGeom prst="rect">
            <a:avLst/>
          </a:prstGeom>
        </p:spPr>
      </p:pic>
      <p:pic>
        <p:nvPicPr>
          <p:cNvPr id="6" name="Picture 4" descr="Image result for intellectual property office"/>
          <p:cNvPicPr>
            <a:picLocks noChangeAspect="1" noChangeArrowheads="1"/>
          </p:cNvPicPr>
          <p:nvPr/>
        </p:nvPicPr>
        <p:blipFill rotWithShape="1">
          <a:blip r:embed="rId3">
            <a:extLst>
              <a:ext uri="{28A0092B-C50C-407E-A947-70E740481C1C}">
                <a14:useLocalDpi xmlns:a14="http://schemas.microsoft.com/office/drawing/2010/main" val="0"/>
              </a:ext>
            </a:extLst>
          </a:blip>
          <a:srcRect t="37124" b="31438"/>
          <a:stretch/>
        </p:blipFill>
        <p:spPr bwMode="auto">
          <a:xfrm>
            <a:off x="149213" y="986603"/>
            <a:ext cx="3771852" cy="65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7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infringement among content consumers</a:t>
            </a:r>
          </a:p>
        </p:txBody>
      </p:sp>
      <p:sp>
        <p:nvSpPr>
          <p:cNvPr id="9" name="Text Placeholder 2"/>
          <p:cNvSpPr>
            <a:spLocks noGrp="1"/>
          </p:cNvSpPr>
          <p:nvPr>
            <p:ph type="body" sz="quarter" idx="16"/>
          </p:nvPr>
        </p:nvSpPr>
        <p:spPr/>
        <p:txBody>
          <a:bodyPr/>
          <a:lstStyle/>
          <a:p>
            <a:r>
              <a:rPr lang="en-GB" sz="1600" dirty="0"/>
              <a:t>Little change at this overall level with 1 in 4 consumers infringing over past 3 waves</a:t>
            </a:r>
          </a:p>
        </p:txBody>
      </p:sp>
      <p:sp>
        <p:nvSpPr>
          <p:cNvPr id="4" name="Text Placeholder 3"/>
          <p:cNvSpPr>
            <a:spLocks noGrp="1"/>
          </p:cNvSpPr>
          <p:nvPr>
            <p:ph type="body" sz="quarter" idx="15"/>
          </p:nvPr>
        </p:nvSpPr>
        <p:spPr/>
        <p:txBody>
          <a:bodyPr vert="horz" lIns="0" tIns="0" rIns="0" bIns="0" rtlCol="0" anchor="ctr">
            <a:noAutofit/>
          </a:bodyPr>
          <a:lstStyle/>
          <a:p>
            <a:pPr algn="just"/>
            <a:r>
              <a:rPr lang="en-GB" kern="0" dirty="0"/>
              <a:t>Q.Bx_7: How many of these do you think were done so legally? Base: All aged 12+ who have downloaded or streamed/accessed any of the six content types in the last 3 months (including paid illegal) (March 2018 n=2869 / March 2017 n=3014 / March 2016 n=3040 / March 2015 2864)</a:t>
            </a:r>
          </a:p>
        </p:txBody>
      </p:sp>
      <p:sp>
        <p:nvSpPr>
          <p:cNvPr id="5" name="Slide Number Placeholder 4"/>
          <p:cNvSpPr>
            <a:spLocks noGrp="1"/>
          </p:cNvSpPr>
          <p:nvPr>
            <p:ph type="sldNum" sz="quarter" idx="4"/>
          </p:nvPr>
        </p:nvSpPr>
        <p:spPr/>
        <p:txBody>
          <a:bodyPr/>
          <a:lstStyle/>
          <a:p>
            <a:fld id="{4034BEE3-566C-4068-A777-C3A4762E861B}" type="slidenum">
              <a:rPr lang="en-GB" smtClean="0"/>
              <a:pPr/>
              <a:t>10</a:t>
            </a:fld>
            <a:endParaRPr lang="en-GB" dirty="0"/>
          </a:p>
        </p:txBody>
      </p:sp>
      <p:sp>
        <p:nvSpPr>
          <p:cNvPr id="11" name="Text Placeholder 3"/>
          <p:cNvSpPr txBox="1">
            <a:spLocks/>
          </p:cNvSpPr>
          <p:nvPr/>
        </p:nvSpPr>
        <p:spPr>
          <a:xfrm>
            <a:off x="9654639" y="228599"/>
            <a:ext cx="2232561" cy="2021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00B050"/>
                </a:solidFill>
              </a:rPr>
              <a:t>Significant increase since March 2017</a:t>
            </a:r>
          </a:p>
          <a:p>
            <a:r>
              <a:rPr lang="en-GB" kern="0" dirty="0">
                <a:solidFill>
                  <a:srgbClr val="FF0000"/>
                </a:solidFill>
              </a:rPr>
              <a:t>Significant decrease since March 2017</a:t>
            </a:r>
          </a:p>
        </p:txBody>
      </p:sp>
      <p:graphicFrame>
        <p:nvGraphicFramePr>
          <p:cNvPr id="12" name="Chart 11"/>
          <p:cNvGraphicFramePr/>
          <p:nvPr>
            <p:extLst>
              <p:ext uri="{D42A27DB-BD31-4B8C-83A1-F6EECF244321}">
                <p14:modId xmlns:p14="http://schemas.microsoft.com/office/powerpoint/2010/main" val="1433371584"/>
              </p:ext>
            </p:extLst>
          </p:nvPr>
        </p:nvGraphicFramePr>
        <p:xfrm>
          <a:off x="723208" y="1370080"/>
          <a:ext cx="10740043" cy="4447309"/>
        </p:xfrm>
        <a:graphic>
          <a:graphicData uri="http://schemas.openxmlformats.org/drawingml/2006/chart">
            <c:chart xmlns:c="http://schemas.openxmlformats.org/drawingml/2006/chart" xmlns:r="http://schemas.openxmlformats.org/officeDocument/2006/relationships" r:id="rId3"/>
          </a:graphicData>
        </a:graphic>
      </p:graphicFrame>
      <p:sp>
        <p:nvSpPr>
          <p:cNvPr id="13" name="Isosceles Triangle 12">
            <a:extLst>
              <a:ext uri="{FF2B5EF4-FFF2-40B4-BE49-F238E27FC236}">
                <a16:creationId xmlns:a16="http://schemas.microsoft.com/office/drawing/2014/main" id="{44ACCFB7-1C67-4822-90EF-4A44C13B98F4}"/>
              </a:ext>
            </a:extLst>
          </p:cNvPr>
          <p:cNvSpPr/>
          <p:nvPr/>
        </p:nvSpPr>
        <p:spPr>
          <a:xfrm rot="10800000">
            <a:off x="11503735"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4" name="Isosceles Triangle 13">
            <a:extLst>
              <a:ext uri="{FF2B5EF4-FFF2-40B4-BE49-F238E27FC236}">
                <a16:creationId xmlns:a16="http://schemas.microsoft.com/office/drawing/2014/main" id="{58DEEB78-E2A9-4993-897F-21664CC542CC}"/>
              </a:ext>
            </a:extLst>
          </p:cNvPr>
          <p:cNvSpPr/>
          <p:nvPr/>
        </p:nvSpPr>
        <p:spPr>
          <a:xfrm>
            <a:off x="11502890"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12785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infringement</a:t>
            </a:r>
          </a:p>
        </p:txBody>
      </p:sp>
      <p:sp>
        <p:nvSpPr>
          <p:cNvPr id="9" name="Text Placeholder 2"/>
          <p:cNvSpPr>
            <a:spLocks noGrp="1"/>
          </p:cNvSpPr>
          <p:nvPr>
            <p:ph type="body" sz="quarter" idx="16"/>
          </p:nvPr>
        </p:nvSpPr>
        <p:spPr/>
        <p:txBody>
          <a:bodyPr/>
          <a:lstStyle/>
          <a:p>
            <a:r>
              <a:rPr lang="en-GB" sz="1600" dirty="0"/>
              <a:t>Digging deeper we still see relative stability for 100% and mixed infringement levels</a:t>
            </a:r>
          </a:p>
        </p:txBody>
      </p:sp>
      <p:sp>
        <p:nvSpPr>
          <p:cNvPr id="4" name="Text Placeholder 3"/>
          <p:cNvSpPr>
            <a:spLocks noGrp="1"/>
          </p:cNvSpPr>
          <p:nvPr>
            <p:ph type="body" sz="quarter" idx="15"/>
          </p:nvPr>
        </p:nvSpPr>
        <p:spPr/>
        <p:txBody>
          <a:bodyPr vert="horz" lIns="0" tIns="0" rIns="0" bIns="0" rtlCol="0" anchor="ctr">
            <a:noAutofit/>
          </a:bodyPr>
          <a:lstStyle/>
          <a:p>
            <a:pPr algn="just"/>
            <a:r>
              <a:rPr lang="en-GB" kern="0" dirty="0"/>
              <a:t>Q.Bx_7: How many of these do you think were done so legally? Base: All aged 12+ who have downloaded or streamed/accessed any of the six content types in the last 3 months (including paid illegal) </a:t>
            </a:r>
          </a:p>
        </p:txBody>
      </p:sp>
      <p:sp>
        <p:nvSpPr>
          <p:cNvPr id="5" name="Slide Number Placeholder 4"/>
          <p:cNvSpPr>
            <a:spLocks noGrp="1"/>
          </p:cNvSpPr>
          <p:nvPr>
            <p:ph type="sldNum" sz="quarter" idx="4"/>
          </p:nvPr>
        </p:nvSpPr>
        <p:spPr/>
        <p:txBody>
          <a:bodyPr/>
          <a:lstStyle/>
          <a:p>
            <a:fld id="{4034BEE3-566C-4068-A777-C3A4762E861B}" type="slidenum">
              <a:rPr lang="en-GB" smtClean="0"/>
              <a:pPr/>
              <a:t>11</a:t>
            </a:fld>
            <a:endParaRPr lang="en-GB" dirty="0"/>
          </a:p>
        </p:txBody>
      </p:sp>
      <p:graphicFrame>
        <p:nvGraphicFramePr>
          <p:cNvPr id="6" name="Chart 5"/>
          <p:cNvGraphicFramePr/>
          <p:nvPr>
            <p:extLst/>
          </p:nvPr>
        </p:nvGraphicFramePr>
        <p:xfrm>
          <a:off x="450400" y="1545336"/>
          <a:ext cx="11217344" cy="25557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Placeholder 37"/>
          <p:cNvGraphicFramePr>
            <a:graphicFrameLocks/>
          </p:cNvGraphicFramePr>
          <p:nvPr>
            <p:extLst>
              <p:ext uri="{D42A27DB-BD31-4B8C-83A1-F6EECF244321}">
                <p14:modId xmlns:p14="http://schemas.microsoft.com/office/powerpoint/2010/main" val="2936978406"/>
              </p:ext>
            </p:extLst>
          </p:nvPr>
        </p:nvGraphicFramePr>
        <p:xfrm>
          <a:off x="205281" y="4246239"/>
          <a:ext cx="11235625" cy="1843728"/>
        </p:xfrm>
        <a:graphic>
          <a:graphicData uri="http://schemas.openxmlformats.org/drawingml/2006/table">
            <a:tbl>
              <a:tblPr firstRow="1" bandRow="1">
                <a:tableStyleId>{93296810-A885-4BE3-A3E7-6D5BEEA58F35}</a:tableStyleId>
              </a:tblPr>
              <a:tblGrid>
                <a:gridCol w="3370689">
                  <a:extLst>
                    <a:ext uri="{9D8B030D-6E8A-4147-A177-3AD203B41FA5}">
                      <a16:colId xmlns:a16="http://schemas.microsoft.com/office/drawing/2014/main" val="20000"/>
                    </a:ext>
                  </a:extLst>
                </a:gridCol>
                <a:gridCol w="983117">
                  <a:extLst>
                    <a:ext uri="{9D8B030D-6E8A-4147-A177-3AD203B41FA5}">
                      <a16:colId xmlns:a16="http://schemas.microsoft.com/office/drawing/2014/main" val="20001"/>
                    </a:ext>
                  </a:extLst>
                </a:gridCol>
                <a:gridCol w="983117">
                  <a:extLst>
                    <a:ext uri="{9D8B030D-6E8A-4147-A177-3AD203B41FA5}">
                      <a16:colId xmlns:a16="http://schemas.microsoft.com/office/drawing/2014/main" val="20003"/>
                    </a:ext>
                  </a:extLst>
                </a:gridCol>
                <a:gridCol w="983117">
                  <a:extLst>
                    <a:ext uri="{9D8B030D-6E8A-4147-A177-3AD203B41FA5}">
                      <a16:colId xmlns:a16="http://schemas.microsoft.com/office/drawing/2014/main" val="20002"/>
                    </a:ext>
                  </a:extLst>
                </a:gridCol>
                <a:gridCol w="983117">
                  <a:extLst>
                    <a:ext uri="{9D8B030D-6E8A-4147-A177-3AD203B41FA5}">
                      <a16:colId xmlns:a16="http://schemas.microsoft.com/office/drawing/2014/main" val="20004"/>
                    </a:ext>
                  </a:extLst>
                </a:gridCol>
                <a:gridCol w="983117">
                  <a:extLst>
                    <a:ext uri="{9D8B030D-6E8A-4147-A177-3AD203B41FA5}">
                      <a16:colId xmlns:a16="http://schemas.microsoft.com/office/drawing/2014/main" val="20005"/>
                    </a:ext>
                  </a:extLst>
                </a:gridCol>
                <a:gridCol w="983117">
                  <a:extLst>
                    <a:ext uri="{9D8B030D-6E8A-4147-A177-3AD203B41FA5}">
                      <a16:colId xmlns:a16="http://schemas.microsoft.com/office/drawing/2014/main" val="20006"/>
                    </a:ext>
                  </a:extLst>
                </a:gridCol>
                <a:gridCol w="983117">
                  <a:extLst>
                    <a:ext uri="{9D8B030D-6E8A-4147-A177-3AD203B41FA5}">
                      <a16:colId xmlns:a16="http://schemas.microsoft.com/office/drawing/2014/main" val="20007"/>
                    </a:ext>
                  </a:extLst>
                </a:gridCol>
                <a:gridCol w="983117">
                  <a:extLst>
                    <a:ext uri="{9D8B030D-6E8A-4147-A177-3AD203B41FA5}">
                      <a16:colId xmlns:a16="http://schemas.microsoft.com/office/drawing/2014/main" val="4183927535"/>
                    </a:ext>
                  </a:extLst>
                </a:gridCol>
              </a:tblGrid>
              <a:tr h="219091">
                <a:tc>
                  <a:txBody>
                    <a:bodyPr/>
                    <a:lstStyle/>
                    <a:p>
                      <a:pPr marL="73025" algn="l">
                        <a:lnSpc>
                          <a:spcPct val="100000"/>
                        </a:lnSpc>
                      </a:pPr>
                      <a:endParaRPr lang="en-GB" sz="1050" b="0" dirty="0">
                        <a:solidFill>
                          <a:schemeClr val="tx1"/>
                        </a:solidFill>
                        <a:latin typeface="+mn-lt"/>
                        <a:cs typeface="Arial"/>
                      </a:endParaRP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July</a:t>
                      </a:r>
                      <a:endParaRPr lang="en-GB" sz="1050" b="1" baseline="0" dirty="0">
                        <a:solidFill>
                          <a:schemeClr val="bg1"/>
                        </a:solidFill>
                        <a:latin typeface="Arial"/>
                        <a:cs typeface="Arial"/>
                      </a:endParaRPr>
                    </a:p>
                    <a:p>
                      <a:pPr marL="73025" algn="ctr">
                        <a:lnSpc>
                          <a:spcPct val="100000"/>
                        </a:lnSpc>
                      </a:pPr>
                      <a:r>
                        <a:rPr lang="en-GB" sz="1050" b="1" baseline="0" dirty="0">
                          <a:solidFill>
                            <a:schemeClr val="bg1"/>
                          </a:solidFill>
                          <a:latin typeface="Arial"/>
                          <a:cs typeface="Arial"/>
                        </a:rPr>
                        <a:t>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October</a:t>
                      </a:r>
                      <a:br>
                        <a:rPr lang="en-GB" sz="1050" b="1" baseline="0" dirty="0">
                          <a:solidFill>
                            <a:schemeClr val="bg1"/>
                          </a:solidFill>
                          <a:latin typeface="Arial"/>
                          <a:cs typeface="Arial"/>
                        </a:rPr>
                      </a:br>
                      <a:r>
                        <a:rPr lang="en-GB" sz="1050" b="1" baseline="0" dirty="0">
                          <a:solidFill>
                            <a:schemeClr val="bg1"/>
                          </a:solidFill>
                          <a:latin typeface="Arial"/>
                          <a:cs typeface="Arial"/>
                        </a:rPr>
                        <a:t>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January</a:t>
                      </a:r>
                      <a:br>
                        <a:rPr lang="en-GB" sz="1050" b="1" dirty="0">
                          <a:solidFill>
                            <a:schemeClr val="bg1"/>
                          </a:solidFill>
                          <a:latin typeface="Arial"/>
                          <a:cs typeface="Arial"/>
                        </a:rPr>
                      </a:br>
                      <a:r>
                        <a:rPr lang="en-GB" sz="1050" b="1" baseline="0" dirty="0">
                          <a:solidFill>
                            <a:schemeClr val="bg1"/>
                          </a:solidFill>
                          <a:latin typeface="Arial"/>
                          <a:cs typeface="Arial"/>
                        </a:rPr>
                        <a:t>20</a:t>
                      </a:r>
                      <a:r>
                        <a:rPr lang="en-GB" sz="1050" b="1" dirty="0">
                          <a:solidFill>
                            <a:schemeClr val="bg1"/>
                          </a:solidFill>
                          <a:latin typeface="Arial"/>
                          <a:cs typeface="Arial"/>
                        </a:rPr>
                        <a:t>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2015</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2016</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2017</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2018</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0907">
                <a:tc>
                  <a:txBody>
                    <a:bodyPr/>
                    <a:lstStyle/>
                    <a:p>
                      <a:pPr algn="r"/>
                      <a:r>
                        <a:rPr lang="en-GB" sz="1050" b="0" kern="1200" dirty="0">
                          <a:solidFill>
                            <a:schemeClr val="dk1"/>
                          </a:solidFill>
                          <a:latin typeface="+mj-lt"/>
                          <a:ea typeface="+mn-ea"/>
                          <a:cs typeface="+mn-cs"/>
                        </a:rPr>
                        <a:t>Base: All who have streamed/downloaded content in the last 3 months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0" kern="1200" dirty="0">
                          <a:solidFill>
                            <a:schemeClr val="dk1"/>
                          </a:solidFill>
                          <a:latin typeface="+mj-lt"/>
                          <a:ea typeface="+mn-ea"/>
                          <a:cs typeface="+mn-cs"/>
                        </a:rPr>
                        <a:t>2599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0" kern="1200" dirty="0">
                          <a:solidFill>
                            <a:schemeClr val="dk1"/>
                          </a:solidFill>
                          <a:latin typeface="+mj-lt"/>
                          <a:ea typeface="+mn-ea"/>
                          <a:cs typeface="+mn-cs"/>
                        </a:rPr>
                        <a:t>2922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0" kern="1200" dirty="0">
                          <a:solidFill>
                            <a:schemeClr val="dk1"/>
                          </a:solidFill>
                          <a:latin typeface="+mj-lt"/>
                          <a:ea typeface="+mn-ea"/>
                          <a:cs typeface="+mn-cs"/>
                        </a:rPr>
                        <a:t>3118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0" kern="1200" dirty="0">
                          <a:solidFill>
                            <a:schemeClr val="dk1"/>
                          </a:solidFill>
                          <a:latin typeface="+mj-lt"/>
                          <a:ea typeface="+mn-ea"/>
                          <a:cs typeface="+mn-cs"/>
                        </a:rPr>
                        <a:t>2921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0" kern="1200" dirty="0">
                          <a:solidFill>
                            <a:schemeClr val="dk1"/>
                          </a:solidFill>
                          <a:latin typeface="+mj-lt"/>
                          <a:ea typeface="+mn-ea"/>
                          <a:cs typeface="+mn-cs"/>
                        </a:rPr>
                        <a:t>2830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0" kern="1200" dirty="0">
                          <a:solidFill>
                            <a:schemeClr val="dk1"/>
                          </a:solidFill>
                          <a:latin typeface="+mj-lt"/>
                          <a:ea typeface="+mn-ea"/>
                          <a:cs typeface="+mn-cs"/>
                        </a:rPr>
                        <a:t>3040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0" kern="1200" dirty="0">
                          <a:solidFill>
                            <a:schemeClr val="dk1"/>
                          </a:solidFill>
                          <a:latin typeface="+mj-lt"/>
                          <a:ea typeface="+mn-ea"/>
                          <a:cs typeface="+mn-cs"/>
                        </a:rPr>
                        <a:t>3001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0" kern="1200" dirty="0">
                          <a:solidFill>
                            <a:schemeClr val="dk1"/>
                          </a:solidFill>
                          <a:latin typeface="+mj-lt"/>
                          <a:ea typeface="+mn-ea"/>
                          <a:cs typeface="+mn-cs"/>
                        </a:rPr>
                        <a:t>2869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0907">
                <a:tc>
                  <a:txBody>
                    <a:bodyPr/>
                    <a:lstStyle/>
                    <a:p>
                      <a:pPr algn="r"/>
                      <a:r>
                        <a:rPr lang="en-GB" sz="1050" b="1" kern="1200" dirty="0">
                          <a:solidFill>
                            <a:schemeClr val="dk1"/>
                          </a:solidFill>
                          <a:latin typeface="+mj-lt"/>
                          <a:ea typeface="+mn-ea"/>
                          <a:cs typeface="+mn-cs"/>
                        </a:rPr>
                        <a:t>All legal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73%</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0907">
                <a:tc>
                  <a:txBody>
                    <a:bodyPr/>
                    <a:lstStyle/>
                    <a:p>
                      <a:pPr algn="r"/>
                      <a:r>
                        <a:rPr lang="en-GB" sz="1050" b="1" kern="1200" dirty="0">
                          <a:solidFill>
                            <a:schemeClr val="dk1"/>
                          </a:solidFill>
                          <a:latin typeface="+mj-lt"/>
                          <a:ea typeface="+mn-ea"/>
                          <a:cs typeface="+mn-cs"/>
                        </a:rPr>
                        <a:t>Mix of legal and illegal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19%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17%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17%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18%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18%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0907">
                <a:tc>
                  <a:txBody>
                    <a:bodyPr/>
                    <a:lstStyle/>
                    <a:p>
                      <a:pPr algn="r"/>
                      <a:r>
                        <a:rPr lang="en-GB" sz="1050" b="1" kern="1200" dirty="0">
                          <a:solidFill>
                            <a:schemeClr val="dk1"/>
                          </a:solidFill>
                          <a:latin typeface="+mj-lt"/>
                          <a:ea typeface="+mn-ea"/>
                          <a:cs typeface="+mn-cs"/>
                        </a:rPr>
                        <a:t>All illegal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10%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0907">
                <a:tc>
                  <a:txBody>
                    <a:bodyPr/>
                    <a:lstStyle/>
                    <a:p>
                      <a:pPr algn="r"/>
                      <a:r>
                        <a:rPr lang="en-GB" sz="1050" b="1" i="1" kern="1200" dirty="0">
                          <a:solidFill>
                            <a:schemeClr val="dk1"/>
                          </a:solidFill>
                          <a:latin typeface="+mj-lt"/>
                          <a:ea typeface="+mn-ea"/>
                          <a:cs typeface="+mn-cs"/>
                        </a:rPr>
                        <a:t> NET: Any illegal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i="1" kern="1200" dirty="0">
                          <a:solidFill>
                            <a:schemeClr val="dk1"/>
                          </a:solidFill>
                          <a:latin typeface="+mj-lt"/>
                          <a:ea typeface="+mn-ea"/>
                          <a:cs typeface="+mn-cs"/>
                        </a:rPr>
                        <a:t>29%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i="1" kern="1200" dirty="0">
                          <a:solidFill>
                            <a:schemeClr val="dk1"/>
                          </a:solidFill>
                          <a:latin typeface="+mj-lt"/>
                          <a:ea typeface="+mn-ea"/>
                          <a:cs typeface="+mn-cs"/>
                        </a:rPr>
                        <a:t>29%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i="1" kern="1200" dirty="0">
                          <a:solidFill>
                            <a:schemeClr val="dk1"/>
                          </a:solidFill>
                          <a:latin typeface="+mj-lt"/>
                          <a:ea typeface="+mn-ea"/>
                          <a:cs typeface="+mn-cs"/>
                        </a:rPr>
                        <a:t>30%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i="1" kern="1200" dirty="0">
                          <a:solidFill>
                            <a:schemeClr val="dk1"/>
                          </a:solidFill>
                          <a:latin typeface="+mj-lt"/>
                          <a:ea typeface="+mn-ea"/>
                          <a:cs typeface="+mn-cs"/>
                        </a:rPr>
                        <a:t>30%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i="1" kern="1200" dirty="0">
                          <a:solidFill>
                            <a:schemeClr val="dk1"/>
                          </a:solidFill>
                          <a:latin typeface="+mj-lt"/>
                          <a:ea typeface="+mn-ea"/>
                          <a:cs typeface="+mn-cs"/>
                        </a:rPr>
                        <a:t>27%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i="1" kern="1200" dirty="0">
                          <a:solidFill>
                            <a:schemeClr val="dk1"/>
                          </a:solidFill>
                          <a:latin typeface="+mj-lt"/>
                          <a:ea typeface="+mn-ea"/>
                          <a:cs typeface="+mn-cs"/>
                        </a:rPr>
                        <a:t>25%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i="1" kern="1200" dirty="0">
                          <a:solidFill>
                            <a:schemeClr val="dk1"/>
                          </a:solidFill>
                          <a:latin typeface="+mj-lt"/>
                          <a:ea typeface="+mn-ea"/>
                          <a:cs typeface="+mn-cs"/>
                        </a:rPr>
                        <a:t>25%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i="1" kern="1200" dirty="0">
                          <a:solidFill>
                            <a:schemeClr val="dk1"/>
                          </a:solidFill>
                          <a:latin typeface="+mj-lt"/>
                          <a:ea typeface="+mn-ea"/>
                          <a:cs typeface="+mn-cs"/>
                        </a:rPr>
                        <a:t>25%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Text Placeholder 3"/>
          <p:cNvSpPr txBox="1">
            <a:spLocks/>
          </p:cNvSpPr>
          <p:nvPr/>
        </p:nvSpPr>
        <p:spPr>
          <a:xfrm>
            <a:off x="9654639" y="228599"/>
            <a:ext cx="2232561" cy="2021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00B050"/>
                </a:solidFill>
              </a:rPr>
              <a:t>Significant increase since March 2017</a:t>
            </a:r>
          </a:p>
          <a:p>
            <a:r>
              <a:rPr lang="en-GB" kern="0" dirty="0">
                <a:solidFill>
                  <a:srgbClr val="FF0000"/>
                </a:solidFill>
              </a:rPr>
              <a:t>Significant decrease since March 2017</a:t>
            </a:r>
          </a:p>
        </p:txBody>
      </p:sp>
      <p:cxnSp>
        <p:nvCxnSpPr>
          <p:cNvPr id="8" name="Straight Connector 7"/>
          <p:cNvCxnSpPr/>
          <p:nvPr/>
        </p:nvCxnSpPr>
        <p:spPr>
          <a:xfrm flipV="1">
            <a:off x="11203858" y="5823155"/>
            <a:ext cx="324465" cy="122904"/>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572568" y="5317989"/>
            <a:ext cx="619432" cy="769441"/>
          </a:xfrm>
          <a:prstGeom prst="rect">
            <a:avLst/>
          </a:prstGeom>
          <a:noFill/>
        </p:spPr>
        <p:txBody>
          <a:bodyPr wrap="square" lIns="0" tIns="0" rIns="0" bIns="0" rtlCol="0">
            <a:spAutoFit/>
          </a:bodyPr>
          <a:lstStyle/>
          <a:p>
            <a:r>
              <a:rPr lang="en-GB" sz="1000" dirty="0">
                <a:solidFill>
                  <a:schemeClr val="accent1"/>
                </a:solidFill>
              </a:rPr>
              <a:t>Rising to </a:t>
            </a:r>
            <a:r>
              <a:rPr lang="en-GB" sz="1000" b="1" dirty="0">
                <a:solidFill>
                  <a:schemeClr val="accent1"/>
                </a:solidFill>
              </a:rPr>
              <a:t>27% </a:t>
            </a:r>
            <a:r>
              <a:rPr lang="en-GB" sz="1000" dirty="0">
                <a:solidFill>
                  <a:schemeClr val="accent1"/>
                </a:solidFill>
              </a:rPr>
              <a:t>including sports infringers</a:t>
            </a:r>
          </a:p>
        </p:txBody>
      </p:sp>
    </p:spTree>
    <p:extLst>
      <p:ext uri="{BB962C8B-B14F-4D97-AF65-F5344CB8AC3E}">
        <p14:creationId xmlns:p14="http://schemas.microsoft.com/office/powerpoint/2010/main" val="45627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Profile of infringers</a:t>
            </a:r>
          </a:p>
        </p:txBody>
      </p:sp>
      <p:sp>
        <p:nvSpPr>
          <p:cNvPr id="3" name="Text Placeholder 2"/>
          <p:cNvSpPr>
            <a:spLocks noGrp="1"/>
          </p:cNvSpPr>
          <p:nvPr>
            <p:ph type="body" sz="quarter" idx="16"/>
          </p:nvPr>
        </p:nvSpPr>
        <p:spPr/>
        <p:txBody>
          <a:bodyPr/>
          <a:lstStyle/>
          <a:p>
            <a:r>
              <a:rPr lang="en-GB" sz="1600" dirty="0"/>
              <a:t>Infringers skew towards male, under 35, and ABC1</a:t>
            </a:r>
          </a:p>
        </p:txBody>
      </p:sp>
      <p:sp>
        <p:nvSpPr>
          <p:cNvPr id="4" name="Text Placeholder 3"/>
          <p:cNvSpPr>
            <a:spLocks noGrp="1"/>
          </p:cNvSpPr>
          <p:nvPr>
            <p:ph type="body" sz="quarter" idx="15"/>
          </p:nvPr>
        </p:nvSpPr>
        <p:spPr/>
        <p:txBody>
          <a:bodyPr/>
          <a:lstStyle/>
          <a:p>
            <a:r>
              <a:rPr lang="en-GB" kern="0" dirty="0"/>
              <a:t>Q.Bx_7. You indicated that you have downloaded or streamed/accessed [content] in the past 3 months. How many of these do you think were done so </a:t>
            </a:r>
            <a:r>
              <a:rPr lang="en-GB" u="sng" kern="0" dirty="0"/>
              <a:t>legally</a:t>
            </a:r>
            <a:r>
              <a:rPr lang="en-GB" kern="0" dirty="0"/>
              <a:t>? (Including paid illegal)</a:t>
            </a:r>
            <a:br>
              <a:rPr lang="en-GB" kern="0" dirty="0"/>
            </a:br>
            <a:r>
              <a:rPr lang="en-GB" kern="0" dirty="0"/>
              <a:t> Base: All aged 12+ who have downloaded or streamed/accessed any of the six content types illegally in the last three months (March 2018 n=497)</a:t>
            </a:r>
          </a:p>
        </p:txBody>
      </p:sp>
      <p:sp>
        <p:nvSpPr>
          <p:cNvPr id="5" name="Slide Number Placeholder 4"/>
          <p:cNvSpPr>
            <a:spLocks noGrp="1"/>
          </p:cNvSpPr>
          <p:nvPr>
            <p:ph type="sldNum" sz="quarter" idx="4"/>
          </p:nvPr>
        </p:nvSpPr>
        <p:spPr/>
        <p:txBody>
          <a:bodyPr/>
          <a:lstStyle/>
          <a:p>
            <a:fld id="{4034BEE3-566C-4068-A777-C3A4762E861B}" type="slidenum">
              <a:rPr lang="en-GB" smtClean="0"/>
              <a:pPr/>
              <a:t>12</a:t>
            </a:fld>
            <a:endParaRPr lang="en-GB" dirty="0"/>
          </a:p>
        </p:txBody>
      </p:sp>
      <p:graphicFrame>
        <p:nvGraphicFramePr>
          <p:cNvPr id="7" name="Chart 6"/>
          <p:cNvGraphicFramePr/>
          <p:nvPr>
            <p:extLst/>
          </p:nvPr>
        </p:nvGraphicFramePr>
        <p:xfrm>
          <a:off x="2161810" y="1323975"/>
          <a:ext cx="6867890" cy="129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2180860" y="2438400"/>
          <a:ext cx="6867890" cy="129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nvPr>
        </p:nvGraphicFramePr>
        <p:xfrm>
          <a:off x="2180860" y="3524250"/>
          <a:ext cx="6867890" cy="129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nvPr>
        </p:nvGraphicFramePr>
        <p:xfrm>
          <a:off x="2209435" y="4524375"/>
          <a:ext cx="6867890" cy="129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2947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vert="horz" lIns="0" tIns="0" rIns="0" bIns="0" rtlCol="0" anchor="ctr">
            <a:noAutofit/>
          </a:bodyPr>
          <a:lstStyle/>
          <a:p>
            <a:r>
              <a:rPr lang="en-GB" kern="0" dirty="0"/>
              <a:t>Q2.A.B.C Have you downloaded / streamed / shared any of the following in the last 3 months? Base: all internet users aged 12+ (March 2018 n=4526 / March 2017 n=4573 ) (2018 Male = 1427, Female = 1442)</a:t>
            </a:r>
          </a:p>
        </p:txBody>
      </p:sp>
      <p:sp>
        <p:nvSpPr>
          <p:cNvPr id="5" name="Slide Number Placeholder 4"/>
          <p:cNvSpPr>
            <a:spLocks noGrp="1"/>
          </p:cNvSpPr>
          <p:nvPr>
            <p:ph type="sldNum" sz="quarter" idx="4"/>
          </p:nvPr>
        </p:nvSpPr>
        <p:spPr/>
        <p:txBody>
          <a:bodyPr/>
          <a:lstStyle/>
          <a:p>
            <a:fld id="{4034BEE3-566C-4068-A777-C3A4762E861B}" type="slidenum">
              <a:rPr lang="en-GB" smtClean="0"/>
              <a:pPr/>
              <a:t>13</a:t>
            </a:fld>
            <a:endParaRPr lang="en-GB" dirty="0"/>
          </a:p>
        </p:txBody>
      </p:sp>
      <p:graphicFrame>
        <p:nvGraphicFramePr>
          <p:cNvPr id="8" name="Chart 7"/>
          <p:cNvGraphicFramePr/>
          <p:nvPr>
            <p:extLst>
              <p:ext uri="{D42A27DB-BD31-4B8C-83A1-F6EECF244321}">
                <p14:modId xmlns:p14="http://schemas.microsoft.com/office/powerpoint/2010/main" val="503351001"/>
              </p:ext>
            </p:extLst>
          </p:nvPr>
        </p:nvGraphicFramePr>
        <p:xfrm>
          <a:off x="723208" y="1379912"/>
          <a:ext cx="10740043" cy="44473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3">
            <a:extLst>
              <a:ext uri="{FF2B5EF4-FFF2-40B4-BE49-F238E27FC236}">
                <a16:creationId xmlns:a16="http://schemas.microsoft.com/office/drawing/2014/main" id="{C12F997C-BB53-4C69-9B8C-C278B68A5291}"/>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4" name="Isosceles Triangle 13">
            <a:extLst>
              <a:ext uri="{FF2B5EF4-FFF2-40B4-BE49-F238E27FC236}">
                <a16:creationId xmlns:a16="http://schemas.microsoft.com/office/drawing/2014/main" id="{44ACCFB7-1C67-4822-90EF-4A44C13B98F4}"/>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5" name="Isosceles Triangle 14">
            <a:extLst>
              <a:ext uri="{FF2B5EF4-FFF2-40B4-BE49-F238E27FC236}">
                <a16:creationId xmlns:a16="http://schemas.microsoft.com/office/drawing/2014/main" id="{58DEEB78-E2A9-4993-897F-21664CC542CC}"/>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1" name="Title 1"/>
          <p:cNvSpPr>
            <a:spLocks noGrp="1"/>
          </p:cNvSpPr>
          <p:nvPr>
            <p:ph type="title"/>
          </p:nvPr>
        </p:nvSpPr>
        <p:spPr>
          <a:xfrm>
            <a:off x="359999" y="430717"/>
            <a:ext cx="11466875" cy="404119"/>
          </a:xfrm>
        </p:spPr>
        <p:txBody>
          <a:bodyPr/>
          <a:lstStyle/>
          <a:p>
            <a:r>
              <a:rPr lang="en-GB" dirty="0"/>
              <a:t>Levels of infringement by gender</a:t>
            </a:r>
          </a:p>
        </p:txBody>
      </p:sp>
      <p:sp>
        <p:nvSpPr>
          <p:cNvPr id="12" name="Text Placeholder 2"/>
          <p:cNvSpPr>
            <a:spLocks noGrp="1"/>
          </p:cNvSpPr>
          <p:nvPr>
            <p:ph type="body" sz="quarter" idx="16"/>
          </p:nvPr>
        </p:nvSpPr>
        <p:spPr>
          <a:xfrm>
            <a:off x="357188" y="909635"/>
            <a:ext cx="11477331" cy="396875"/>
          </a:xfrm>
        </p:spPr>
        <p:txBody>
          <a:bodyPr/>
          <a:lstStyle/>
          <a:p>
            <a:r>
              <a:rPr lang="en-GB" sz="1600" dirty="0"/>
              <a:t>While women have remained relatively stable men have reduced infringement over the last 4 years</a:t>
            </a:r>
          </a:p>
        </p:txBody>
      </p:sp>
    </p:spTree>
    <p:extLst>
      <p:ext uri="{BB962C8B-B14F-4D97-AF65-F5344CB8AC3E}">
        <p14:creationId xmlns:p14="http://schemas.microsoft.com/office/powerpoint/2010/main" val="5551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vert="horz" lIns="0" tIns="0" rIns="0" bIns="0" rtlCol="0" anchor="ctr">
            <a:noAutofit/>
          </a:bodyPr>
          <a:lstStyle/>
          <a:p>
            <a:r>
              <a:rPr lang="en-GB" kern="0" dirty="0"/>
              <a:t>Q2.A.B.C Have you downloaded / streamed / shared any of the following in the last 3 months? Base: all internet users aged 12+ (March 2018 n=4526 / March 2017 n=4573 ) (2018 ABC1 = 1183, C2DE 895)</a:t>
            </a:r>
          </a:p>
        </p:txBody>
      </p:sp>
      <p:sp>
        <p:nvSpPr>
          <p:cNvPr id="5" name="Slide Number Placeholder 4"/>
          <p:cNvSpPr>
            <a:spLocks noGrp="1"/>
          </p:cNvSpPr>
          <p:nvPr>
            <p:ph type="sldNum" sz="quarter" idx="4"/>
          </p:nvPr>
        </p:nvSpPr>
        <p:spPr/>
        <p:txBody>
          <a:bodyPr/>
          <a:lstStyle/>
          <a:p>
            <a:fld id="{4034BEE3-566C-4068-A777-C3A4762E861B}" type="slidenum">
              <a:rPr lang="en-GB" smtClean="0"/>
              <a:pPr/>
              <a:t>14</a:t>
            </a:fld>
            <a:endParaRPr lang="en-GB" dirty="0"/>
          </a:p>
        </p:txBody>
      </p:sp>
      <p:graphicFrame>
        <p:nvGraphicFramePr>
          <p:cNvPr id="8" name="Chart 7"/>
          <p:cNvGraphicFramePr/>
          <p:nvPr>
            <p:extLst>
              <p:ext uri="{D42A27DB-BD31-4B8C-83A1-F6EECF244321}">
                <p14:modId xmlns:p14="http://schemas.microsoft.com/office/powerpoint/2010/main" val="131556274"/>
              </p:ext>
            </p:extLst>
          </p:nvPr>
        </p:nvGraphicFramePr>
        <p:xfrm>
          <a:off x="723208" y="1379912"/>
          <a:ext cx="10740043" cy="44473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3">
            <a:extLst>
              <a:ext uri="{FF2B5EF4-FFF2-40B4-BE49-F238E27FC236}">
                <a16:creationId xmlns:a16="http://schemas.microsoft.com/office/drawing/2014/main" id="{C12F997C-BB53-4C69-9B8C-C278B68A5291}"/>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4" name="Isosceles Triangle 13">
            <a:extLst>
              <a:ext uri="{FF2B5EF4-FFF2-40B4-BE49-F238E27FC236}">
                <a16:creationId xmlns:a16="http://schemas.microsoft.com/office/drawing/2014/main" id="{44ACCFB7-1C67-4822-90EF-4A44C13B98F4}"/>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5" name="Isosceles Triangle 14">
            <a:extLst>
              <a:ext uri="{FF2B5EF4-FFF2-40B4-BE49-F238E27FC236}">
                <a16:creationId xmlns:a16="http://schemas.microsoft.com/office/drawing/2014/main" id="{58DEEB78-E2A9-4993-897F-21664CC542CC}"/>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9" name="Title 1"/>
          <p:cNvSpPr>
            <a:spLocks noGrp="1"/>
          </p:cNvSpPr>
          <p:nvPr>
            <p:ph type="title"/>
          </p:nvPr>
        </p:nvSpPr>
        <p:spPr>
          <a:xfrm>
            <a:off x="359999" y="430717"/>
            <a:ext cx="11466875" cy="404119"/>
          </a:xfrm>
        </p:spPr>
        <p:txBody>
          <a:bodyPr/>
          <a:lstStyle/>
          <a:p>
            <a:r>
              <a:rPr lang="en-GB" dirty="0"/>
              <a:t>Levels of infringement by social grade group (excludes 12-25 </a:t>
            </a:r>
            <a:r>
              <a:rPr lang="en-GB" dirty="0" err="1"/>
              <a:t>yrs</a:t>
            </a:r>
            <a:r>
              <a:rPr lang="en-GB" dirty="0"/>
              <a:t>)</a:t>
            </a:r>
          </a:p>
        </p:txBody>
      </p:sp>
      <p:sp>
        <p:nvSpPr>
          <p:cNvPr id="10" name="Text Placeholder 2"/>
          <p:cNvSpPr>
            <a:spLocks noGrp="1"/>
          </p:cNvSpPr>
          <p:nvPr>
            <p:ph type="body" sz="quarter" idx="16"/>
          </p:nvPr>
        </p:nvSpPr>
        <p:spPr>
          <a:xfrm>
            <a:off x="357188" y="909635"/>
            <a:ext cx="11477331" cy="396875"/>
          </a:xfrm>
        </p:spPr>
        <p:txBody>
          <a:bodyPr/>
          <a:lstStyle/>
          <a:p>
            <a:r>
              <a:rPr lang="en-GB" sz="1600" dirty="0"/>
              <a:t>C2DE content consumers infringement has reduced by 9% points since 2015 </a:t>
            </a:r>
          </a:p>
        </p:txBody>
      </p:sp>
    </p:spTree>
    <p:extLst>
      <p:ext uri="{BB962C8B-B14F-4D97-AF65-F5344CB8AC3E}">
        <p14:creationId xmlns:p14="http://schemas.microsoft.com/office/powerpoint/2010/main" val="286005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vert="horz" lIns="0" tIns="0" rIns="0" bIns="0" rtlCol="0" anchor="ctr">
            <a:noAutofit/>
          </a:bodyPr>
          <a:lstStyle/>
          <a:p>
            <a:r>
              <a:rPr lang="en-GB" kern="0" dirty="0"/>
              <a:t>Q2.A.B.C Have you downloaded / streamed / shared any of the following in the last 3 months? Base: all internet users aged 12+ (March 2018 n=4526 / March 2017 n=4573 ) (2018 12-15 = 791, 16-24 = 353, 25-34 = 443, 35-44 = 399, 45-54 = 399, 55+ = 484)</a:t>
            </a:r>
          </a:p>
        </p:txBody>
      </p:sp>
      <p:sp>
        <p:nvSpPr>
          <p:cNvPr id="5" name="Slide Number Placeholder 4"/>
          <p:cNvSpPr>
            <a:spLocks noGrp="1"/>
          </p:cNvSpPr>
          <p:nvPr>
            <p:ph type="sldNum" sz="quarter" idx="4"/>
          </p:nvPr>
        </p:nvSpPr>
        <p:spPr/>
        <p:txBody>
          <a:bodyPr/>
          <a:lstStyle/>
          <a:p>
            <a:fld id="{4034BEE3-566C-4068-A777-C3A4762E861B}" type="slidenum">
              <a:rPr lang="en-GB" smtClean="0"/>
              <a:pPr/>
              <a:t>15</a:t>
            </a:fld>
            <a:endParaRPr lang="en-GB" dirty="0"/>
          </a:p>
        </p:txBody>
      </p:sp>
      <p:graphicFrame>
        <p:nvGraphicFramePr>
          <p:cNvPr id="8" name="Chart 7"/>
          <p:cNvGraphicFramePr/>
          <p:nvPr>
            <p:extLst>
              <p:ext uri="{D42A27DB-BD31-4B8C-83A1-F6EECF244321}">
                <p14:modId xmlns:p14="http://schemas.microsoft.com/office/powerpoint/2010/main" val="1452877127"/>
              </p:ext>
            </p:extLst>
          </p:nvPr>
        </p:nvGraphicFramePr>
        <p:xfrm>
          <a:off x="723208" y="1379912"/>
          <a:ext cx="10740043" cy="44473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3">
            <a:extLst>
              <a:ext uri="{FF2B5EF4-FFF2-40B4-BE49-F238E27FC236}">
                <a16:creationId xmlns:a16="http://schemas.microsoft.com/office/drawing/2014/main" id="{C12F997C-BB53-4C69-9B8C-C278B68A5291}"/>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4" name="Isosceles Triangle 13">
            <a:extLst>
              <a:ext uri="{FF2B5EF4-FFF2-40B4-BE49-F238E27FC236}">
                <a16:creationId xmlns:a16="http://schemas.microsoft.com/office/drawing/2014/main" id="{44ACCFB7-1C67-4822-90EF-4A44C13B98F4}"/>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5" name="Isosceles Triangle 14">
            <a:extLst>
              <a:ext uri="{FF2B5EF4-FFF2-40B4-BE49-F238E27FC236}">
                <a16:creationId xmlns:a16="http://schemas.microsoft.com/office/drawing/2014/main" id="{58DEEB78-E2A9-4993-897F-21664CC542CC}"/>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0" name="Title 1"/>
          <p:cNvSpPr>
            <a:spLocks noGrp="1"/>
          </p:cNvSpPr>
          <p:nvPr>
            <p:ph type="title"/>
          </p:nvPr>
        </p:nvSpPr>
        <p:spPr>
          <a:xfrm>
            <a:off x="359999" y="430717"/>
            <a:ext cx="11466875" cy="404119"/>
          </a:xfrm>
        </p:spPr>
        <p:txBody>
          <a:bodyPr/>
          <a:lstStyle/>
          <a:p>
            <a:r>
              <a:rPr lang="en-GB" dirty="0"/>
              <a:t>Levels of infringement by age group</a:t>
            </a:r>
          </a:p>
        </p:txBody>
      </p:sp>
      <p:sp>
        <p:nvSpPr>
          <p:cNvPr id="11" name="Text Placeholder 2"/>
          <p:cNvSpPr>
            <a:spLocks noGrp="1"/>
          </p:cNvSpPr>
          <p:nvPr>
            <p:ph type="body" sz="quarter" idx="16"/>
          </p:nvPr>
        </p:nvSpPr>
        <p:spPr>
          <a:xfrm>
            <a:off x="357188" y="909635"/>
            <a:ext cx="11477331" cy="396875"/>
          </a:xfrm>
        </p:spPr>
        <p:txBody>
          <a:bodyPr/>
          <a:lstStyle/>
          <a:p>
            <a:r>
              <a:rPr lang="en-GB" sz="1600" dirty="0"/>
              <a:t>16-24 content consumers are still the most likely group to infringe but have also shown the greatest decline since 2015</a:t>
            </a:r>
          </a:p>
        </p:txBody>
      </p:sp>
    </p:spTree>
    <p:extLst>
      <p:ext uri="{BB962C8B-B14F-4D97-AF65-F5344CB8AC3E}">
        <p14:creationId xmlns:p14="http://schemas.microsoft.com/office/powerpoint/2010/main" val="110256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Legal and illegal content accessed across categories</a:t>
            </a:r>
          </a:p>
        </p:txBody>
      </p:sp>
      <p:sp>
        <p:nvSpPr>
          <p:cNvPr id="24" name="Text Placeholder 2"/>
          <p:cNvSpPr>
            <a:spLocks noGrp="1"/>
          </p:cNvSpPr>
          <p:nvPr>
            <p:ph type="body" sz="quarter" idx="16"/>
          </p:nvPr>
        </p:nvSpPr>
        <p:spPr/>
        <p:txBody>
          <a:bodyPr/>
          <a:lstStyle/>
          <a:p>
            <a:r>
              <a:rPr lang="en-GB" sz="1600" dirty="0"/>
              <a:t>When looking at music, TV programmes and films, there have been no significant movements in the proportions of consumers of each content type who consume it illegally since March 2017</a:t>
            </a:r>
          </a:p>
        </p:txBody>
      </p:sp>
      <p:sp>
        <p:nvSpPr>
          <p:cNvPr id="4" name="Text Placeholder 3"/>
          <p:cNvSpPr>
            <a:spLocks noGrp="1"/>
          </p:cNvSpPr>
          <p:nvPr>
            <p:ph type="body" sz="quarter" idx="15"/>
          </p:nvPr>
        </p:nvSpPr>
        <p:spPr/>
        <p:txBody>
          <a:bodyPr/>
          <a:lstStyle/>
          <a:p>
            <a:r>
              <a:rPr lang="en-GB" dirty="0">
                <a:solidFill>
                  <a:srgbClr val="000000">
                    <a:lumMod val="50000"/>
                    <a:lumOff val="50000"/>
                  </a:srgbClr>
                </a:solidFill>
              </a:rPr>
              <a:t>Q.Bx_7 You indicated that you have downloaded or streamed/accessed [content type] in the past 3 months. How many of these do you think were done so </a:t>
            </a:r>
            <a:r>
              <a:rPr lang="en-GB" u="sng" dirty="0">
                <a:solidFill>
                  <a:srgbClr val="000000">
                    <a:lumMod val="50000"/>
                    <a:lumOff val="50000"/>
                  </a:srgbClr>
                </a:solidFill>
              </a:rPr>
              <a:t>legally</a:t>
            </a:r>
            <a:r>
              <a:rPr lang="en-GB" dirty="0">
                <a:solidFill>
                  <a:srgbClr val="000000">
                    <a:lumMod val="50000"/>
                    <a:lumOff val="50000"/>
                  </a:srgbClr>
                </a:solidFill>
              </a:rPr>
              <a:t>? (Including paid illegal) </a:t>
            </a:r>
            <a:br>
              <a:rPr lang="en-GB" dirty="0">
                <a:solidFill>
                  <a:srgbClr val="000000">
                    <a:lumMod val="50000"/>
                    <a:lumOff val="50000"/>
                  </a:srgbClr>
                </a:solidFill>
              </a:rPr>
            </a:br>
            <a:r>
              <a:rPr lang="en-GB" dirty="0">
                <a:solidFill>
                  <a:srgbClr val="000000">
                    <a:lumMod val="50000"/>
                    <a:lumOff val="50000"/>
                  </a:srgbClr>
                </a:solidFill>
              </a:rPr>
              <a:t>Base: Music (March 2018 n=1840 / March 2017 n=1925), TV programmes (March 2018 n=1576 / March 2017 n=1792), Films (March 2018 n=1430, March 2017 n=1416)</a:t>
            </a:r>
            <a:endParaRPr lang="en-GB" kern="0" dirty="0"/>
          </a:p>
        </p:txBody>
      </p:sp>
      <p:sp>
        <p:nvSpPr>
          <p:cNvPr id="5" name="Slide Number Placeholder 4"/>
          <p:cNvSpPr>
            <a:spLocks noGrp="1"/>
          </p:cNvSpPr>
          <p:nvPr>
            <p:ph type="sldNum" sz="quarter" idx="4"/>
          </p:nvPr>
        </p:nvSpPr>
        <p:spPr/>
        <p:txBody>
          <a:bodyPr/>
          <a:lstStyle/>
          <a:p>
            <a:fld id="{4034BEE3-566C-4068-A777-C3A4762E861B}" type="slidenum">
              <a:rPr lang="en-GB" smtClean="0"/>
              <a:pPr/>
              <a:t>16</a:t>
            </a:fld>
            <a:endParaRPr lang="en-GB" dirty="0"/>
          </a:p>
        </p:txBody>
      </p:sp>
      <p:sp>
        <p:nvSpPr>
          <p:cNvPr id="32" name="TextBox 31"/>
          <p:cNvSpPr txBox="1"/>
          <p:nvPr/>
        </p:nvSpPr>
        <p:spPr>
          <a:xfrm>
            <a:off x="9720018" y="7975772"/>
            <a:ext cx="169218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100% illegal</a:t>
            </a:r>
          </a:p>
        </p:txBody>
      </p:sp>
      <p:graphicFrame>
        <p:nvGraphicFramePr>
          <p:cNvPr id="25" name="Content Placeholder 6"/>
          <p:cNvGraphicFramePr>
            <a:graphicFrameLocks/>
          </p:cNvGraphicFramePr>
          <p:nvPr>
            <p:extLst/>
          </p:nvPr>
        </p:nvGraphicFramePr>
        <p:xfrm>
          <a:off x="134387" y="2050353"/>
          <a:ext cx="3770015" cy="3156099"/>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43" y="5390820"/>
            <a:ext cx="656870" cy="656870"/>
          </a:xfrm>
          <a:prstGeom prst="rect">
            <a:avLst/>
          </a:prstGeom>
          <a:noFill/>
          <a:ln w="19050">
            <a:solidFill>
              <a:schemeClr val="bg1">
                <a:lumMod val="50000"/>
              </a:schemeClr>
            </a:solidFill>
          </a:ln>
          <a:effectLst/>
          <a:extLst/>
        </p:spPr>
      </p:pic>
      <p:graphicFrame>
        <p:nvGraphicFramePr>
          <p:cNvPr id="28" name="Content Placeholder 6"/>
          <p:cNvGraphicFramePr>
            <a:graphicFrameLocks/>
          </p:cNvGraphicFramePr>
          <p:nvPr>
            <p:extLst/>
          </p:nvPr>
        </p:nvGraphicFramePr>
        <p:xfrm>
          <a:off x="4178465" y="2053891"/>
          <a:ext cx="3770015" cy="31560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ontent Placeholder 6"/>
          <p:cNvGraphicFramePr>
            <a:graphicFrameLocks/>
          </p:cNvGraphicFramePr>
          <p:nvPr>
            <p:extLst/>
          </p:nvPr>
        </p:nvGraphicFramePr>
        <p:xfrm>
          <a:off x="8275708" y="2046796"/>
          <a:ext cx="3770015" cy="3156099"/>
        </p:xfrm>
        <a:graphic>
          <a:graphicData uri="http://schemas.openxmlformats.org/drawingml/2006/chart">
            <c:chart xmlns:c="http://schemas.openxmlformats.org/drawingml/2006/chart" xmlns:r="http://schemas.openxmlformats.org/officeDocument/2006/relationships" r:id="rId6"/>
          </a:graphicData>
        </a:graphic>
      </p:graphicFrame>
      <p:pic>
        <p:nvPicPr>
          <p:cNvPr id="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4082" y="5387262"/>
            <a:ext cx="660427" cy="660427"/>
          </a:xfrm>
          <a:prstGeom prst="rect">
            <a:avLst/>
          </a:prstGeom>
          <a:noFill/>
          <a:ln w="19050">
            <a:solidFill>
              <a:schemeClr val="bg1">
                <a:lumMod val="50000"/>
              </a:schemeClr>
            </a:solidFill>
          </a:ln>
          <a:effectLst/>
          <a:extLst/>
        </p:spPr>
      </p:pic>
      <p:pic>
        <p:nvPicPr>
          <p:cNvPr id="3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7154" y="5387262"/>
            <a:ext cx="681269" cy="660428"/>
          </a:xfrm>
          <a:prstGeom prst="rect">
            <a:avLst/>
          </a:prstGeom>
          <a:noFill/>
          <a:ln w="19050">
            <a:solidFill>
              <a:schemeClr val="bg1">
                <a:lumMod val="50000"/>
              </a:schemeClr>
            </a:solidFill>
          </a:ln>
          <a:effectLst/>
          <a:extLst/>
        </p:spPr>
      </p:pic>
      <p:sp>
        <p:nvSpPr>
          <p:cNvPr id="37" name="TextBox 36"/>
          <p:cNvSpPr txBox="1"/>
          <p:nvPr/>
        </p:nvSpPr>
        <p:spPr>
          <a:xfrm>
            <a:off x="9756608" y="1535064"/>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Mix of legal and illegal</a:t>
            </a:r>
          </a:p>
        </p:txBody>
      </p:sp>
      <p:sp>
        <p:nvSpPr>
          <p:cNvPr id="38" name="Rectangle 37"/>
          <p:cNvSpPr/>
          <p:nvPr/>
        </p:nvSpPr>
        <p:spPr bwMode="auto">
          <a:xfrm>
            <a:off x="9540584" y="1339253"/>
            <a:ext cx="144016" cy="144016"/>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39" name="Rectangle 38"/>
          <p:cNvSpPr/>
          <p:nvPr/>
        </p:nvSpPr>
        <p:spPr bwMode="auto">
          <a:xfrm>
            <a:off x="9540584" y="1555389"/>
            <a:ext cx="144016" cy="144016"/>
          </a:xfrm>
          <a:prstGeom prst="rect">
            <a:avLst/>
          </a:prstGeom>
          <a:solidFill>
            <a:srgbClr val="9C1E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40" name="TextBox 39"/>
          <p:cNvSpPr txBox="1"/>
          <p:nvPr/>
        </p:nvSpPr>
        <p:spPr>
          <a:xfrm>
            <a:off x="9750407" y="1324625"/>
            <a:ext cx="169218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100% illegal</a:t>
            </a:r>
          </a:p>
        </p:txBody>
      </p:sp>
      <p:sp>
        <p:nvSpPr>
          <p:cNvPr id="41" name="TextBox 40"/>
          <p:cNvSpPr txBox="1"/>
          <p:nvPr/>
        </p:nvSpPr>
        <p:spPr>
          <a:xfrm>
            <a:off x="9760146" y="1740629"/>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100% legal</a:t>
            </a:r>
          </a:p>
        </p:txBody>
      </p:sp>
      <p:sp>
        <p:nvSpPr>
          <p:cNvPr id="42" name="Rectangle 41"/>
          <p:cNvSpPr/>
          <p:nvPr/>
        </p:nvSpPr>
        <p:spPr bwMode="auto">
          <a:xfrm>
            <a:off x="9544122" y="1760954"/>
            <a:ext cx="144016"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27" name="Text Placeholder 3">
            <a:extLst>
              <a:ext uri="{FF2B5EF4-FFF2-40B4-BE49-F238E27FC236}">
                <a16:creationId xmlns:a16="http://schemas.microsoft.com/office/drawing/2014/main" id="{B56F078E-BB5E-4F8D-9215-8840DBEBB924}"/>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29" name="Isosceles Triangle 28">
            <a:extLst>
              <a:ext uri="{FF2B5EF4-FFF2-40B4-BE49-F238E27FC236}">
                <a16:creationId xmlns:a16="http://schemas.microsoft.com/office/drawing/2014/main" id="{58C837F3-F5A2-4DC3-9D9F-2A0C28CE1E05}"/>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0" name="Isosceles Triangle 29">
            <a:extLst>
              <a:ext uri="{FF2B5EF4-FFF2-40B4-BE49-F238E27FC236}">
                <a16:creationId xmlns:a16="http://schemas.microsoft.com/office/drawing/2014/main" id="{3B465169-3103-4D68-8AD6-175F3678ADA9}"/>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139859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Legal and illegal content accessed across categories</a:t>
            </a:r>
          </a:p>
        </p:txBody>
      </p:sp>
      <p:sp>
        <p:nvSpPr>
          <p:cNvPr id="34" name="Text Placeholder 2"/>
          <p:cNvSpPr>
            <a:spLocks noGrp="1"/>
          </p:cNvSpPr>
          <p:nvPr>
            <p:ph type="body" sz="quarter" idx="16"/>
          </p:nvPr>
        </p:nvSpPr>
        <p:spPr/>
        <p:txBody>
          <a:bodyPr/>
          <a:lstStyle/>
          <a:p>
            <a:r>
              <a:rPr lang="en-GB" sz="1600" dirty="0"/>
              <a:t>A significant increase in the proportion of people consuming computer software 100% legally, and a drop in those consuming it 100% illegally</a:t>
            </a:r>
          </a:p>
        </p:txBody>
      </p:sp>
      <p:sp>
        <p:nvSpPr>
          <p:cNvPr id="4" name="Text Placeholder 3"/>
          <p:cNvSpPr>
            <a:spLocks noGrp="1"/>
          </p:cNvSpPr>
          <p:nvPr>
            <p:ph type="body" sz="quarter" idx="15"/>
          </p:nvPr>
        </p:nvSpPr>
        <p:spPr/>
        <p:txBody>
          <a:bodyPr vert="horz" lIns="0" tIns="0" rIns="0" bIns="0" rtlCol="0" anchor="ctr">
            <a:noAutofit/>
          </a:bodyPr>
          <a:lstStyle/>
          <a:p>
            <a:r>
              <a:rPr lang="en-GB" dirty="0">
                <a:solidFill>
                  <a:srgbClr val="000000">
                    <a:lumMod val="50000"/>
                    <a:lumOff val="50000"/>
                  </a:srgbClr>
                </a:solidFill>
              </a:rPr>
              <a:t>Q.Bx_7 You indicated that you have downloaded or streamed/accessed [content type] in the past 3 months. How many of these do you think were done so legally? (Including paid illegal) </a:t>
            </a:r>
            <a:br>
              <a:rPr lang="en-GB" dirty="0">
                <a:solidFill>
                  <a:srgbClr val="000000">
                    <a:lumMod val="50000"/>
                    <a:lumOff val="50000"/>
                  </a:srgbClr>
                </a:solidFill>
              </a:rPr>
            </a:br>
            <a:r>
              <a:rPr lang="en-GB" dirty="0">
                <a:solidFill>
                  <a:srgbClr val="000000">
                    <a:lumMod val="50000"/>
                    <a:lumOff val="50000"/>
                  </a:srgbClr>
                </a:solidFill>
              </a:rPr>
              <a:t>Base: Video games (March 2018 n=761, March 2017 n=782), Computer Software (March 2018 n=572 / March 2017 n=615), eBooks (March 2018 n=507 / March 2017 n=627)</a:t>
            </a:r>
          </a:p>
        </p:txBody>
      </p:sp>
      <p:sp>
        <p:nvSpPr>
          <p:cNvPr id="5" name="Slide Number Placeholder 4"/>
          <p:cNvSpPr>
            <a:spLocks noGrp="1"/>
          </p:cNvSpPr>
          <p:nvPr>
            <p:ph type="sldNum" sz="quarter" idx="4"/>
          </p:nvPr>
        </p:nvSpPr>
        <p:spPr/>
        <p:txBody>
          <a:bodyPr/>
          <a:lstStyle/>
          <a:p>
            <a:fld id="{4034BEE3-566C-4068-A777-C3A4762E861B}" type="slidenum">
              <a:rPr lang="en-GB" smtClean="0"/>
              <a:pPr/>
              <a:t>17</a:t>
            </a:fld>
            <a:endParaRPr lang="en-GB" dirty="0"/>
          </a:p>
        </p:txBody>
      </p:sp>
      <p:sp>
        <p:nvSpPr>
          <p:cNvPr id="32" name="TextBox 31"/>
          <p:cNvSpPr txBox="1"/>
          <p:nvPr/>
        </p:nvSpPr>
        <p:spPr>
          <a:xfrm>
            <a:off x="9720018" y="7975772"/>
            <a:ext cx="169218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100% illegal</a:t>
            </a:r>
          </a:p>
        </p:txBody>
      </p:sp>
      <p:graphicFrame>
        <p:nvGraphicFramePr>
          <p:cNvPr id="25" name="Content Placeholder 6"/>
          <p:cNvGraphicFramePr>
            <a:graphicFrameLocks/>
          </p:cNvGraphicFramePr>
          <p:nvPr>
            <p:extLst/>
          </p:nvPr>
        </p:nvGraphicFramePr>
        <p:xfrm>
          <a:off x="134387" y="2050353"/>
          <a:ext cx="3770015" cy="3156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ontent Placeholder 6"/>
          <p:cNvGraphicFramePr>
            <a:graphicFrameLocks/>
          </p:cNvGraphicFramePr>
          <p:nvPr>
            <p:extLst/>
          </p:nvPr>
        </p:nvGraphicFramePr>
        <p:xfrm>
          <a:off x="4178465" y="2053891"/>
          <a:ext cx="3770015" cy="3156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ontent Placeholder 6"/>
          <p:cNvGraphicFramePr>
            <a:graphicFrameLocks/>
          </p:cNvGraphicFramePr>
          <p:nvPr>
            <p:extLst/>
          </p:nvPr>
        </p:nvGraphicFramePr>
        <p:xfrm>
          <a:off x="8275708" y="2046796"/>
          <a:ext cx="3770015" cy="3156099"/>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5315" y="5386959"/>
            <a:ext cx="675107" cy="675107"/>
          </a:xfrm>
          <a:prstGeom prst="rect">
            <a:avLst/>
          </a:prstGeom>
          <a:noFill/>
          <a:ln w="19050">
            <a:solidFill>
              <a:schemeClr val="bg1">
                <a:lumMod val="50000"/>
              </a:schemeClr>
            </a:solidFill>
          </a:ln>
          <a:effectLst/>
          <a:extLst/>
        </p:spPr>
      </p:pic>
      <p:pic>
        <p:nvPicPr>
          <p:cNvPr id="1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6353" y="5386959"/>
            <a:ext cx="674060" cy="674060"/>
          </a:xfrm>
          <a:prstGeom prst="rect">
            <a:avLst/>
          </a:prstGeom>
          <a:noFill/>
          <a:ln w="19050">
            <a:solidFill>
              <a:schemeClr val="bg1">
                <a:lumMod val="50000"/>
              </a:schemeClr>
            </a:solidFill>
          </a:ln>
          <a:effectLst/>
          <a:extLst/>
        </p:spPr>
      </p:pic>
      <p:pic>
        <p:nvPicPr>
          <p:cNvPr id="2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18387" y="5386959"/>
            <a:ext cx="675107" cy="675107"/>
          </a:xfrm>
          <a:prstGeom prst="rect">
            <a:avLst/>
          </a:prstGeom>
          <a:noFill/>
          <a:ln w="19050">
            <a:solidFill>
              <a:schemeClr val="bg1">
                <a:lumMod val="50000"/>
              </a:schemeClr>
            </a:solidFill>
          </a:ln>
          <a:effectLst/>
          <a:extLst/>
        </p:spPr>
      </p:pic>
      <p:sp>
        <p:nvSpPr>
          <p:cNvPr id="31" name="TextBox 30"/>
          <p:cNvSpPr txBox="1"/>
          <p:nvPr/>
        </p:nvSpPr>
        <p:spPr>
          <a:xfrm>
            <a:off x="9756608" y="1535064"/>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Mix of legal and illegal</a:t>
            </a:r>
          </a:p>
        </p:txBody>
      </p:sp>
      <p:sp>
        <p:nvSpPr>
          <p:cNvPr id="35" name="Rectangle 34"/>
          <p:cNvSpPr/>
          <p:nvPr/>
        </p:nvSpPr>
        <p:spPr bwMode="auto">
          <a:xfrm>
            <a:off x="9540584" y="1339253"/>
            <a:ext cx="144016" cy="144016"/>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36" name="Rectangle 35"/>
          <p:cNvSpPr/>
          <p:nvPr/>
        </p:nvSpPr>
        <p:spPr bwMode="auto">
          <a:xfrm>
            <a:off x="9540584" y="1555389"/>
            <a:ext cx="144016" cy="144016"/>
          </a:xfrm>
          <a:prstGeom prst="rect">
            <a:avLst/>
          </a:prstGeom>
          <a:solidFill>
            <a:srgbClr val="9C1E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38" name="TextBox 37"/>
          <p:cNvSpPr txBox="1"/>
          <p:nvPr/>
        </p:nvSpPr>
        <p:spPr>
          <a:xfrm>
            <a:off x="9750407" y="1324625"/>
            <a:ext cx="169218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100% illegal</a:t>
            </a:r>
          </a:p>
        </p:txBody>
      </p:sp>
      <p:sp>
        <p:nvSpPr>
          <p:cNvPr id="39" name="TextBox 38"/>
          <p:cNvSpPr txBox="1"/>
          <p:nvPr/>
        </p:nvSpPr>
        <p:spPr>
          <a:xfrm>
            <a:off x="9760146" y="1740629"/>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100% legal</a:t>
            </a:r>
          </a:p>
        </p:txBody>
      </p:sp>
      <p:sp>
        <p:nvSpPr>
          <p:cNvPr id="40" name="Rectangle 39"/>
          <p:cNvSpPr/>
          <p:nvPr/>
        </p:nvSpPr>
        <p:spPr bwMode="auto">
          <a:xfrm>
            <a:off x="9544122" y="1760954"/>
            <a:ext cx="144016"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47" name="Isosceles Triangle 46">
            <a:extLst>
              <a:ext uri="{FF2B5EF4-FFF2-40B4-BE49-F238E27FC236}">
                <a16:creationId xmlns:a16="http://schemas.microsoft.com/office/drawing/2014/main" id="{0CD2CEDE-E8A2-4F00-B572-057C124D4BBF}"/>
              </a:ext>
            </a:extLst>
          </p:cNvPr>
          <p:cNvSpPr/>
          <p:nvPr/>
        </p:nvSpPr>
        <p:spPr>
          <a:xfrm rot="10800000">
            <a:off x="3271030" y="2477438"/>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8" name="Isosceles Triangle 47">
            <a:extLst>
              <a:ext uri="{FF2B5EF4-FFF2-40B4-BE49-F238E27FC236}">
                <a16:creationId xmlns:a16="http://schemas.microsoft.com/office/drawing/2014/main" id="{5AD489FA-48DD-46FC-8B6F-4F906ED0BC68}"/>
              </a:ext>
            </a:extLst>
          </p:cNvPr>
          <p:cNvSpPr/>
          <p:nvPr/>
        </p:nvSpPr>
        <p:spPr>
          <a:xfrm rot="10800000">
            <a:off x="7321662" y="22744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0" name="Isosceles Triangle 49">
            <a:extLst>
              <a:ext uri="{FF2B5EF4-FFF2-40B4-BE49-F238E27FC236}">
                <a16:creationId xmlns:a16="http://schemas.microsoft.com/office/drawing/2014/main" id="{6064DDB3-8CC3-4BC3-A970-700D01ABDE22}"/>
              </a:ext>
            </a:extLst>
          </p:cNvPr>
          <p:cNvSpPr/>
          <p:nvPr/>
        </p:nvSpPr>
        <p:spPr>
          <a:xfrm>
            <a:off x="7321662" y="3742240"/>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1" name="Isosceles Triangle 50">
            <a:extLst>
              <a:ext uri="{FF2B5EF4-FFF2-40B4-BE49-F238E27FC236}">
                <a16:creationId xmlns:a16="http://schemas.microsoft.com/office/drawing/2014/main" id="{1EA2E9E9-0227-4510-BEA6-C27EF8E17A38}"/>
              </a:ext>
            </a:extLst>
          </p:cNvPr>
          <p:cNvSpPr/>
          <p:nvPr/>
        </p:nvSpPr>
        <p:spPr>
          <a:xfrm>
            <a:off x="3271030" y="223222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7" name="Text Placeholder 3">
            <a:extLst>
              <a:ext uri="{FF2B5EF4-FFF2-40B4-BE49-F238E27FC236}">
                <a16:creationId xmlns:a16="http://schemas.microsoft.com/office/drawing/2014/main" id="{ACE0222E-74EF-4253-9E1B-539137890F5C}"/>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41" name="Isosceles Triangle 40">
            <a:extLst>
              <a:ext uri="{FF2B5EF4-FFF2-40B4-BE49-F238E27FC236}">
                <a16:creationId xmlns:a16="http://schemas.microsoft.com/office/drawing/2014/main" id="{6BF91358-9AE6-48ED-B94C-7CDE5EA62A5A}"/>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2" name="Isosceles Triangle 41">
            <a:extLst>
              <a:ext uri="{FF2B5EF4-FFF2-40B4-BE49-F238E27FC236}">
                <a16:creationId xmlns:a16="http://schemas.microsoft.com/office/drawing/2014/main" id="{09DEEB9F-62E3-473A-A34F-E9591D0D6DD1}"/>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64664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en-GB" dirty="0"/>
              <a:t>Legal and illegal content accessed across categories internationally</a:t>
            </a:r>
          </a:p>
        </p:txBody>
      </p:sp>
      <p:sp>
        <p:nvSpPr>
          <p:cNvPr id="19" name="Text Placeholder 2"/>
          <p:cNvSpPr>
            <a:spLocks noGrp="1"/>
          </p:cNvSpPr>
          <p:nvPr>
            <p:ph type="body" sz="quarter" idx="16"/>
          </p:nvPr>
        </p:nvSpPr>
        <p:spPr/>
        <p:txBody>
          <a:bodyPr/>
          <a:lstStyle/>
          <a:p>
            <a:r>
              <a:rPr lang="en-GB" sz="1600" dirty="0"/>
              <a:t>Much higher propensity for Canada and Australia to infringe</a:t>
            </a:r>
          </a:p>
        </p:txBody>
      </p:sp>
      <p:sp>
        <p:nvSpPr>
          <p:cNvPr id="4" name="Text Placeholder 3"/>
          <p:cNvSpPr>
            <a:spLocks noGrp="1"/>
          </p:cNvSpPr>
          <p:nvPr>
            <p:ph type="body" sz="quarter" idx="15"/>
          </p:nvPr>
        </p:nvSpPr>
        <p:spPr/>
        <p:txBody>
          <a:bodyPr vert="horz" lIns="0" tIns="0" rIns="0" bIns="0" rtlCol="0" anchor="ctr">
            <a:noAutofit/>
          </a:bodyPr>
          <a:lstStyle/>
          <a:p>
            <a:r>
              <a:rPr lang="en-GB" dirty="0"/>
              <a:t>While the methodology for the Canadian and Australian Tracker are largely based on the UK survey, both countries have made some minor changes to the survey. This includes:</a:t>
            </a:r>
          </a:p>
        </p:txBody>
      </p:sp>
      <p:sp>
        <p:nvSpPr>
          <p:cNvPr id="5" name="Slide Number Placeholder 4"/>
          <p:cNvSpPr>
            <a:spLocks noGrp="1"/>
          </p:cNvSpPr>
          <p:nvPr>
            <p:ph type="sldNum" sz="quarter" idx="4"/>
          </p:nvPr>
        </p:nvSpPr>
        <p:spPr/>
        <p:txBody>
          <a:bodyPr/>
          <a:lstStyle/>
          <a:p>
            <a:fld id="{4034BEE3-566C-4068-A777-C3A4762E861B}" type="slidenum">
              <a:rPr lang="en-GB" smtClean="0"/>
              <a:pPr/>
              <a:t>18</a:t>
            </a:fld>
            <a:endParaRPr lang="en-GB" dirty="0"/>
          </a:p>
        </p:txBody>
      </p:sp>
      <p:graphicFrame>
        <p:nvGraphicFramePr>
          <p:cNvPr id="7" name="Chart 6">
            <a:extLst>
              <a:ext uri="{FF2B5EF4-FFF2-40B4-BE49-F238E27FC236}">
                <a16:creationId xmlns:a16="http://schemas.microsoft.com/office/drawing/2014/main" id="{B31D4FFB-0CC8-462E-AC3F-CA28921F5A4B}"/>
              </a:ext>
            </a:extLst>
          </p:cNvPr>
          <p:cNvGraphicFramePr/>
          <p:nvPr>
            <p:extLst>
              <p:ext uri="{D42A27DB-BD31-4B8C-83A1-F6EECF244321}">
                <p14:modId xmlns:p14="http://schemas.microsoft.com/office/powerpoint/2010/main" val="1102315236"/>
              </p:ext>
            </p:extLst>
          </p:nvPr>
        </p:nvGraphicFramePr>
        <p:xfrm>
          <a:off x="357188" y="1306511"/>
          <a:ext cx="11469686" cy="4478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content (legal and illegal) paid for by infringers</a:t>
            </a:r>
          </a:p>
        </p:txBody>
      </p:sp>
      <p:sp>
        <p:nvSpPr>
          <p:cNvPr id="9" name="Text Placeholder 2">
            <a:extLst>
              <a:ext uri="{FF2B5EF4-FFF2-40B4-BE49-F238E27FC236}">
                <a16:creationId xmlns:a16="http://schemas.microsoft.com/office/drawing/2014/main" id="{07CF7839-9274-4E15-88F0-6EB75E9922A3}"/>
              </a:ext>
            </a:extLst>
          </p:cNvPr>
          <p:cNvSpPr>
            <a:spLocks noGrp="1"/>
          </p:cNvSpPr>
          <p:nvPr>
            <p:ph type="body" sz="quarter" idx="16"/>
          </p:nvPr>
        </p:nvSpPr>
        <p:spPr/>
        <p:txBody>
          <a:bodyPr/>
          <a:lstStyle/>
          <a:p>
            <a:r>
              <a:rPr lang="en-GB" sz="1600" dirty="0"/>
              <a:t>Proportion of paid content remains stable </a:t>
            </a:r>
          </a:p>
        </p:txBody>
      </p:sp>
      <p:sp>
        <p:nvSpPr>
          <p:cNvPr id="10" name="Text Placeholder 3"/>
          <p:cNvSpPr>
            <a:spLocks noGrp="1"/>
          </p:cNvSpPr>
          <p:nvPr>
            <p:ph type="body" sz="quarter" idx="15"/>
          </p:nvPr>
        </p:nvSpPr>
        <p:spPr/>
        <p:txBody>
          <a:bodyPr/>
          <a:lstStyle/>
          <a:p>
            <a:pPr algn="just"/>
            <a:r>
              <a:rPr lang="en-GB" kern="0" dirty="0"/>
              <a:t>Q.Bx_5a. How many did you personally pay for, either as a one off or as part of a subscription? Base: All aged 12+ who have downloaded or streamed/accessed any of the six content types illegally in the last three months (March 2018 n=726 / March 2017 n=747)</a:t>
            </a:r>
          </a:p>
          <a:p>
            <a:pPr algn="just"/>
            <a:r>
              <a:rPr lang="en-GB" kern="0" dirty="0"/>
              <a:t>*This does not reflect illegal content, but all content that they consume</a:t>
            </a:r>
          </a:p>
        </p:txBody>
      </p:sp>
      <p:sp>
        <p:nvSpPr>
          <p:cNvPr id="5" name="Slide Number Placeholder 4"/>
          <p:cNvSpPr>
            <a:spLocks noGrp="1"/>
          </p:cNvSpPr>
          <p:nvPr>
            <p:ph type="sldNum" sz="quarter" idx="4"/>
          </p:nvPr>
        </p:nvSpPr>
        <p:spPr/>
        <p:txBody>
          <a:bodyPr/>
          <a:lstStyle/>
          <a:p>
            <a:fld id="{4034BEE3-566C-4068-A777-C3A4762E861B}" type="slidenum">
              <a:rPr lang="en-GB" smtClean="0"/>
              <a:pPr/>
              <a:t>19</a:t>
            </a:fld>
            <a:endParaRPr lang="en-GB" dirty="0"/>
          </a:p>
        </p:txBody>
      </p:sp>
      <p:graphicFrame>
        <p:nvGraphicFramePr>
          <p:cNvPr id="7" name="Chart 6"/>
          <p:cNvGraphicFramePr/>
          <p:nvPr>
            <p:extLst>
              <p:ext uri="{D42A27DB-BD31-4B8C-83A1-F6EECF244321}">
                <p14:modId xmlns:p14="http://schemas.microsoft.com/office/powerpoint/2010/main" val="736293204"/>
              </p:ext>
            </p:extLst>
          </p:nvPr>
        </p:nvGraphicFramePr>
        <p:xfrm>
          <a:off x="683568" y="1275606"/>
          <a:ext cx="10901880" cy="44485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2"/>
          <p:cNvSpPr txBox="1">
            <a:spLocks/>
          </p:cNvSpPr>
          <p:nvPr/>
        </p:nvSpPr>
        <p:spPr>
          <a:xfrm>
            <a:off x="357188" y="758805"/>
            <a:ext cx="11477331" cy="39687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p>
        </p:txBody>
      </p:sp>
    </p:spTree>
    <p:extLst>
      <p:ext uri="{BB962C8B-B14F-4D97-AF65-F5344CB8AC3E}">
        <p14:creationId xmlns:p14="http://schemas.microsoft.com/office/powerpoint/2010/main" val="428993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objectives</a:t>
            </a:r>
          </a:p>
        </p:txBody>
      </p:sp>
      <p:sp>
        <p:nvSpPr>
          <p:cNvPr id="3" name="Text Placeholder 2"/>
          <p:cNvSpPr>
            <a:spLocks noGrp="1"/>
          </p:cNvSpPr>
          <p:nvPr>
            <p:ph type="body" sz="quarter" idx="16"/>
          </p:nvPr>
        </p:nvSpPr>
        <p:spPr/>
        <p:txBody>
          <a:bodyPr/>
          <a:lstStyle/>
          <a:p>
            <a:r>
              <a:rPr lang="en-GB" dirty="0"/>
              <a:t>What the research set out to achieve</a:t>
            </a:r>
          </a:p>
        </p:txBody>
      </p:sp>
      <p:sp>
        <p:nvSpPr>
          <p:cNvPr id="5" name="Slide Number Placeholder 4"/>
          <p:cNvSpPr>
            <a:spLocks noGrp="1"/>
          </p:cNvSpPr>
          <p:nvPr>
            <p:ph type="sldNum" sz="quarter" idx="4"/>
          </p:nvPr>
        </p:nvSpPr>
        <p:spPr/>
        <p:txBody>
          <a:bodyPr/>
          <a:lstStyle/>
          <a:p>
            <a:fld id="{4034BEE3-566C-4068-A777-C3A4762E861B}" type="slidenum">
              <a:rPr lang="en-GB" smtClean="0"/>
              <a:pPr/>
              <a:t>2</a:t>
            </a:fld>
            <a:endParaRPr lang="en-GB" dirty="0"/>
          </a:p>
        </p:txBody>
      </p:sp>
      <p:sp>
        <p:nvSpPr>
          <p:cNvPr id="15" name="Rectangle 14"/>
          <p:cNvSpPr/>
          <p:nvPr/>
        </p:nvSpPr>
        <p:spPr>
          <a:xfrm>
            <a:off x="1197031" y="1870346"/>
            <a:ext cx="2867890" cy="30757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solidFill>
              </a:rPr>
              <a:t>To measure online copyright infringement levels (alongside lawful activity) amongst UK consumers and monitor changes over time</a:t>
            </a:r>
          </a:p>
        </p:txBody>
      </p:sp>
      <p:sp>
        <p:nvSpPr>
          <p:cNvPr id="16" name="Rectangle 15"/>
          <p:cNvSpPr/>
          <p:nvPr/>
        </p:nvSpPr>
        <p:spPr>
          <a:xfrm>
            <a:off x="4633066" y="1870346"/>
            <a:ext cx="2867890" cy="30784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solidFill>
              </a:rPr>
              <a:t>To gain a deeper understanding of attitudes towards copyright infringement</a:t>
            </a:r>
          </a:p>
          <a:p>
            <a:pPr algn="ctr"/>
            <a:endParaRPr lang="en-GB" sz="1400" dirty="0">
              <a:solidFill>
                <a:schemeClr val="tx1"/>
              </a:solidFill>
            </a:endParaRPr>
          </a:p>
          <a:p>
            <a:pPr algn="ctr"/>
            <a:r>
              <a:rPr lang="en-GB" sz="1400" dirty="0">
                <a:solidFill>
                  <a:schemeClr val="tx1"/>
                </a:solidFill>
              </a:rPr>
              <a:t>To monitor awareness and effectiveness of educational campaigns</a:t>
            </a:r>
          </a:p>
          <a:p>
            <a:pPr algn="ctr"/>
            <a:endParaRPr lang="en-GB" sz="1400" dirty="0">
              <a:solidFill>
                <a:schemeClr val="tx1"/>
              </a:solidFill>
            </a:endParaRPr>
          </a:p>
          <a:p>
            <a:pPr algn="ctr"/>
            <a:r>
              <a:rPr lang="en-GB" sz="1400" dirty="0">
                <a:solidFill>
                  <a:schemeClr val="tx1"/>
                </a:solidFill>
              </a:rPr>
              <a:t>To assess awareness and attitudes towards availability of lawful alternatives</a:t>
            </a:r>
          </a:p>
        </p:txBody>
      </p:sp>
      <p:sp>
        <p:nvSpPr>
          <p:cNvPr id="17" name="Rectangle 16"/>
          <p:cNvSpPr/>
          <p:nvPr/>
        </p:nvSpPr>
        <p:spPr>
          <a:xfrm>
            <a:off x="8102353" y="1870345"/>
            <a:ext cx="2867890" cy="30729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solidFill>
              </a:rPr>
              <a:t>To measure spend on recorded and digital media to analyse potential impact of illegal file-sharing on purchase of related content</a:t>
            </a:r>
          </a:p>
          <a:p>
            <a:pPr algn="ctr"/>
            <a:endParaRPr lang="en-GB" sz="1400" dirty="0">
              <a:solidFill>
                <a:schemeClr val="tx1"/>
              </a:solidFill>
            </a:endParaRPr>
          </a:p>
        </p:txBody>
      </p:sp>
    </p:spTree>
    <p:extLst>
      <p:ext uri="{BB962C8B-B14F-4D97-AF65-F5344CB8AC3E}">
        <p14:creationId xmlns:p14="http://schemas.microsoft.com/office/powerpoint/2010/main" val="189209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(legal and illegal) used by infringers</a:t>
            </a:r>
          </a:p>
        </p:txBody>
      </p:sp>
      <p:sp>
        <p:nvSpPr>
          <p:cNvPr id="3" name="Text Placeholder 2">
            <a:extLst>
              <a:ext uri="{FF2B5EF4-FFF2-40B4-BE49-F238E27FC236}">
                <a16:creationId xmlns:a16="http://schemas.microsoft.com/office/drawing/2014/main" id="{EC8CC704-96E5-4B7D-89A0-9E3A9B4047C6}"/>
              </a:ext>
            </a:extLst>
          </p:cNvPr>
          <p:cNvSpPr>
            <a:spLocks noGrp="1"/>
          </p:cNvSpPr>
          <p:nvPr>
            <p:ph type="body" sz="quarter" idx="16"/>
          </p:nvPr>
        </p:nvSpPr>
        <p:spPr/>
        <p:txBody>
          <a:bodyPr/>
          <a:lstStyle/>
          <a:p>
            <a:r>
              <a:rPr lang="en-GB" sz="1600" dirty="0"/>
              <a:t>YouTube also remains the most used platform amongst infringers , however, we see it decreased year on year and also many of the free streaming services</a:t>
            </a:r>
          </a:p>
        </p:txBody>
      </p:sp>
      <p:sp>
        <p:nvSpPr>
          <p:cNvPr id="9" name="Text Placeholder 3"/>
          <p:cNvSpPr>
            <a:spLocks noGrp="1"/>
          </p:cNvSpPr>
          <p:nvPr>
            <p:ph type="body" sz="quarter" idx="15"/>
          </p:nvPr>
        </p:nvSpPr>
        <p:spPr/>
        <p:txBody>
          <a:bodyPr/>
          <a:lstStyle/>
          <a:p>
            <a:r>
              <a:rPr lang="en-GB" dirty="0"/>
              <a:t>Q.bx_4:Sources used to download, stream or share content. Base: : All aged 12+ who have downloaded or streamed/accessed any of the six content types illegally in the last three months (March 2018 n=727 / March 2017 n=747)</a:t>
            </a:r>
          </a:p>
          <a:p>
            <a:r>
              <a:rPr lang="en-GB" dirty="0"/>
              <a:t>Please note, these are not necessarily the sources used to infringe. These are sources used by infringers.</a:t>
            </a:r>
          </a:p>
          <a:p>
            <a:r>
              <a:rPr lang="en-GB" dirty="0"/>
              <a:t>*Not included in March 2017.</a:t>
            </a:r>
          </a:p>
        </p:txBody>
      </p:sp>
      <p:sp>
        <p:nvSpPr>
          <p:cNvPr id="5" name="Slide Number Placeholder 4"/>
          <p:cNvSpPr>
            <a:spLocks noGrp="1"/>
          </p:cNvSpPr>
          <p:nvPr>
            <p:ph type="sldNum" sz="quarter" idx="4"/>
          </p:nvPr>
        </p:nvSpPr>
        <p:spPr/>
        <p:txBody>
          <a:bodyPr/>
          <a:lstStyle/>
          <a:p>
            <a:fld id="{4034BEE3-566C-4068-A777-C3A4762E861B}" type="slidenum">
              <a:rPr lang="en-GB" smtClean="0"/>
              <a:pPr/>
              <a:t>20</a:t>
            </a:fld>
            <a:endParaRPr lang="en-GB" dirty="0"/>
          </a:p>
        </p:txBody>
      </p:sp>
      <p:grpSp>
        <p:nvGrpSpPr>
          <p:cNvPr id="10" name="Group 9"/>
          <p:cNvGrpSpPr/>
          <p:nvPr/>
        </p:nvGrpSpPr>
        <p:grpSpPr>
          <a:xfrm>
            <a:off x="11143368" y="5560335"/>
            <a:ext cx="2451810" cy="374842"/>
            <a:chOff x="9540584" y="1535064"/>
            <a:chExt cx="2451810" cy="374842"/>
          </a:xfrm>
        </p:grpSpPr>
        <p:sp>
          <p:nvSpPr>
            <p:cNvPr id="11" name="TextBox 10"/>
            <p:cNvSpPr txBox="1"/>
            <p:nvPr/>
          </p:nvSpPr>
          <p:spPr>
            <a:xfrm>
              <a:off x="9756608" y="1535064"/>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March 2018</a:t>
              </a:r>
            </a:p>
          </p:txBody>
        </p:sp>
        <p:sp>
          <p:nvSpPr>
            <p:cNvPr id="12" name="Rectangle 11"/>
            <p:cNvSpPr/>
            <p:nvPr/>
          </p:nvSpPr>
          <p:spPr bwMode="auto">
            <a:xfrm>
              <a:off x="9540584" y="1555389"/>
              <a:ext cx="144016"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13" name="TextBox 12"/>
            <p:cNvSpPr txBox="1"/>
            <p:nvPr/>
          </p:nvSpPr>
          <p:spPr>
            <a:xfrm>
              <a:off x="9760146" y="1740629"/>
              <a:ext cx="2232248" cy="169277"/>
            </a:xfrm>
            <a:prstGeom prst="rect">
              <a:avLst/>
            </a:prstGeom>
          </p:spPr>
          <p:txBody>
            <a:bodyPr wrap="square" lIns="0" tIns="0" rIns="0" bIns="0" rtlCol="0">
              <a:spAutoFit/>
            </a:bodyPr>
            <a:lstStyle/>
            <a:p>
              <a:r>
                <a:rPr lang="en-GB" sz="1100" dirty="0">
                  <a:latin typeface="Arial" panose="020B0604020202020204" pitchFamily="34" charset="0"/>
                  <a:cs typeface="Arial" panose="020B0604020202020204" pitchFamily="34" charset="0"/>
                </a:rPr>
                <a:t>March 2017</a:t>
              </a:r>
              <a:endParaRPr lang="en-GB" sz="1100" u="none"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bwMode="auto">
            <a:xfrm>
              <a:off x="9545504" y="1756949"/>
              <a:ext cx="144016" cy="14401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grpSp>
      <p:graphicFrame>
        <p:nvGraphicFramePr>
          <p:cNvPr id="6" name="Chart 5"/>
          <p:cNvGraphicFramePr/>
          <p:nvPr>
            <p:extLst>
              <p:ext uri="{D42A27DB-BD31-4B8C-83A1-F6EECF244321}">
                <p14:modId xmlns:p14="http://schemas.microsoft.com/office/powerpoint/2010/main" val="3553527720"/>
              </p:ext>
            </p:extLst>
          </p:nvPr>
        </p:nvGraphicFramePr>
        <p:xfrm>
          <a:off x="-916351" y="1499499"/>
          <a:ext cx="7802937" cy="4664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066133837"/>
              </p:ext>
            </p:extLst>
          </p:nvPr>
        </p:nvGraphicFramePr>
        <p:xfrm>
          <a:off x="6686562" y="1517951"/>
          <a:ext cx="5296083" cy="4664643"/>
        </p:xfrm>
        <a:graphic>
          <a:graphicData uri="http://schemas.openxmlformats.org/drawingml/2006/chart">
            <c:chart xmlns:c="http://schemas.openxmlformats.org/drawingml/2006/chart" xmlns:r="http://schemas.openxmlformats.org/officeDocument/2006/relationships" r:id="rId4"/>
          </a:graphicData>
        </a:graphic>
      </p:graphicFrame>
      <p:sp>
        <p:nvSpPr>
          <p:cNvPr id="46" name="Isosceles Triangle 45">
            <a:extLst>
              <a:ext uri="{FF2B5EF4-FFF2-40B4-BE49-F238E27FC236}">
                <a16:creationId xmlns:a16="http://schemas.microsoft.com/office/drawing/2014/main" id="{F5A6309A-7293-42B0-BFC7-F8FBF35290C5}"/>
              </a:ext>
            </a:extLst>
          </p:cNvPr>
          <p:cNvSpPr/>
          <p:nvPr/>
        </p:nvSpPr>
        <p:spPr>
          <a:xfrm rot="10800000">
            <a:off x="5037933" y="3163709"/>
            <a:ext cx="150125" cy="1175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7" name="Isosceles Triangle 46">
            <a:extLst>
              <a:ext uri="{FF2B5EF4-FFF2-40B4-BE49-F238E27FC236}">
                <a16:creationId xmlns:a16="http://schemas.microsoft.com/office/drawing/2014/main" id="{DC41E4F8-347F-48CB-B0D5-1B699067A4B5}"/>
              </a:ext>
            </a:extLst>
          </p:cNvPr>
          <p:cNvSpPr/>
          <p:nvPr/>
        </p:nvSpPr>
        <p:spPr>
          <a:xfrm rot="10800000">
            <a:off x="4857032" y="4143223"/>
            <a:ext cx="150125" cy="1175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8" name="Isosceles Triangle 47">
            <a:extLst>
              <a:ext uri="{FF2B5EF4-FFF2-40B4-BE49-F238E27FC236}">
                <a16:creationId xmlns:a16="http://schemas.microsoft.com/office/drawing/2014/main" id="{87978674-07FA-4C75-8A57-9E2E7E0D2592}"/>
              </a:ext>
            </a:extLst>
          </p:cNvPr>
          <p:cNvSpPr/>
          <p:nvPr/>
        </p:nvSpPr>
        <p:spPr>
          <a:xfrm rot="10800000">
            <a:off x="10040509" y="2771865"/>
            <a:ext cx="150125" cy="1175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9" name="Isosceles Triangle 48">
            <a:extLst>
              <a:ext uri="{FF2B5EF4-FFF2-40B4-BE49-F238E27FC236}">
                <a16:creationId xmlns:a16="http://schemas.microsoft.com/office/drawing/2014/main" id="{9A771D32-65E1-4051-8190-84AFCFE7AC87}"/>
              </a:ext>
            </a:extLst>
          </p:cNvPr>
          <p:cNvSpPr/>
          <p:nvPr/>
        </p:nvSpPr>
        <p:spPr>
          <a:xfrm rot="10800000">
            <a:off x="9866746" y="3293571"/>
            <a:ext cx="150125" cy="1175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0" name="Isosceles Triangle 49">
            <a:extLst>
              <a:ext uri="{FF2B5EF4-FFF2-40B4-BE49-F238E27FC236}">
                <a16:creationId xmlns:a16="http://schemas.microsoft.com/office/drawing/2014/main" id="{A842B0DB-E4BD-4E9A-A2C8-DF0E4177B650}"/>
              </a:ext>
            </a:extLst>
          </p:cNvPr>
          <p:cNvSpPr/>
          <p:nvPr/>
        </p:nvSpPr>
        <p:spPr>
          <a:xfrm rot="10800000">
            <a:off x="9866746" y="3804574"/>
            <a:ext cx="150125" cy="1175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1" name="Isosceles Triangle 50">
            <a:extLst>
              <a:ext uri="{FF2B5EF4-FFF2-40B4-BE49-F238E27FC236}">
                <a16:creationId xmlns:a16="http://schemas.microsoft.com/office/drawing/2014/main" id="{0B4AB568-F145-452A-93A0-D482B47FEBA4}"/>
              </a:ext>
            </a:extLst>
          </p:cNvPr>
          <p:cNvSpPr/>
          <p:nvPr/>
        </p:nvSpPr>
        <p:spPr>
          <a:xfrm rot="10800000">
            <a:off x="9867385" y="4846114"/>
            <a:ext cx="150125" cy="1175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5" name="Text Placeholder 3">
            <a:extLst>
              <a:ext uri="{FF2B5EF4-FFF2-40B4-BE49-F238E27FC236}">
                <a16:creationId xmlns:a16="http://schemas.microsoft.com/office/drawing/2014/main" id="{06774E4D-35EE-4C57-AB6C-B932C9A9BA3B}"/>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26" name="Isosceles Triangle 25">
            <a:extLst>
              <a:ext uri="{FF2B5EF4-FFF2-40B4-BE49-F238E27FC236}">
                <a16:creationId xmlns:a16="http://schemas.microsoft.com/office/drawing/2014/main" id="{3EC9EAC2-447B-484F-8BD9-06C354FF40F5}"/>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7" name="Isosceles Triangle 26">
            <a:extLst>
              <a:ext uri="{FF2B5EF4-FFF2-40B4-BE49-F238E27FC236}">
                <a16:creationId xmlns:a16="http://schemas.microsoft.com/office/drawing/2014/main" id="{1B50BDB6-00E8-4F64-9D24-026A2F116A33}"/>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829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Top five reasons for using illegal services</a:t>
            </a:r>
          </a:p>
        </p:txBody>
      </p:sp>
      <p:sp>
        <p:nvSpPr>
          <p:cNvPr id="2" name="Text Placeholder 1">
            <a:extLst>
              <a:ext uri="{FF2B5EF4-FFF2-40B4-BE49-F238E27FC236}">
                <a16:creationId xmlns:a16="http://schemas.microsoft.com/office/drawing/2014/main" id="{DAE3FE34-48C9-4393-A6B1-DC53BE156C15}"/>
              </a:ext>
            </a:extLst>
          </p:cNvPr>
          <p:cNvSpPr>
            <a:spLocks noGrp="1"/>
          </p:cNvSpPr>
          <p:nvPr>
            <p:ph type="body" sz="quarter" idx="16"/>
          </p:nvPr>
        </p:nvSpPr>
        <p:spPr/>
        <p:txBody>
          <a:bodyPr/>
          <a:lstStyle/>
          <a:p>
            <a:r>
              <a:rPr lang="en-GB" sz="1600" dirty="0"/>
              <a:t>‘It is free’ is now the top reason for why people use illegal services, due to a drop in ‘Convenience’ from last year. There is a significant drop in the number of people who do so because ‘it means I can try before I buy it,’ and ‘because I can’</a:t>
            </a:r>
          </a:p>
        </p:txBody>
      </p:sp>
      <p:sp>
        <p:nvSpPr>
          <p:cNvPr id="3" name="Text Placeholder 2"/>
          <p:cNvSpPr>
            <a:spLocks noGrp="1"/>
          </p:cNvSpPr>
          <p:nvPr>
            <p:ph type="body" sz="quarter" idx="15"/>
          </p:nvPr>
        </p:nvSpPr>
        <p:spPr/>
        <p:txBody>
          <a:bodyPr/>
          <a:lstStyle/>
          <a:p>
            <a:r>
              <a:rPr lang="en-GB" dirty="0"/>
              <a:t>Q.10a: Reasons for using illegal services. Base: </a:t>
            </a:r>
            <a:r>
              <a:rPr lang="en-GB" kern="0" dirty="0"/>
              <a:t>: All aged 12+ who have downloaded or streamed/accessed any of the six content types illegally in the last three months</a:t>
            </a:r>
            <a:endParaRPr lang="en-GB" dirty="0"/>
          </a:p>
        </p:txBody>
      </p:sp>
      <p:sp>
        <p:nvSpPr>
          <p:cNvPr id="6" name="Slide Number Placeholder 5"/>
          <p:cNvSpPr>
            <a:spLocks noGrp="1"/>
          </p:cNvSpPr>
          <p:nvPr>
            <p:ph type="sldNum" sz="quarter" idx="4"/>
          </p:nvPr>
        </p:nvSpPr>
        <p:spPr/>
        <p:txBody>
          <a:bodyPr/>
          <a:lstStyle/>
          <a:p>
            <a:fld id="{4034BEE3-566C-4068-A777-C3A4762E861B}" type="slidenum">
              <a:rPr lang="en-GB" smtClean="0"/>
              <a:pPr/>
              <a:t>21</a:t>
            </a:fld>
            <a:endParaRPr lang="en-GB" dirty="0"/>
          </a:p>
        </p:txBody>
      </p:sp>
      <p:graphicFrame>
        <p:nvGraphicFramePr>
          <p:cNvPr id="9" name="Table Placeholder 37"/>
          <p:cNvGraphicFramePr>
            <a:graphicFrameLocks/>
          </p:cNvGraphicFramePr>
          <p:nvPr>
            <p:extLst>
              <p:ext uri="{D42A27DB-BD31-4B8C-83A1-F6EECF244321}">
                <p14:modId xmlns:p14="http://schemas.microsoft.com/office/powerpoint/2010/main" val="2643827758"/>
              </p:ext>
            </p:extLst>
          </p:nvPr>
        </p:nvGraphicFramePr>
        <p:xfrm>
          <a:off x="552477" y="1679746"/>
          <a:ext cx="11089328" cy="2427055"/>
        </p:xfrm>
        <a:graphic>
          <a:graphicData uri="http://schemas.openxmlformats.org/drawingml/2006/table">
            <a:tbl>
              <a:tblPr firstRow="1" bandRow="1">
                <a:tableStyleId>{93296810-A885-4BE3-A3E7-6D5BEEA58F35}</a:tableStyleId>
              </a:tblPr>
              <a:tblGrid>
                <a:gridCol w="4381640">
                  <a:extLst>
                    <a:ext uri="{9D8B030D-6E8A-4147-A177-3AD203B41FA5}">
                      <a16:colId xmlns:a16="http://schemas.microsoft.com/office/drawing/2014/main" val="20000"/>
                    </a:ext>
                  </a:extLst>
                </a:gridCol>
                <a:gridCol w="838461">
                  <a:extLst>
                    <a:ext uri="{9D8B030D-6E8A-4147-A177-3AD203B41FA5}">
                      <a16:colId xmlns:a16="http://schemas.microsoft.com/office/drawing/2014/main" val="20001"/>
                    </a:ext>
                  </a:extLst>
                </a:gridCol>
                <a:gridCol w="838461">
                  <a:extLst>
                    <a:ext uri="{9D8B030D-6E8A-4147-A177-3AD203B41FA5}">
                      <a16:colId xmlns:a16="http://schemas.microsoft.com/office/drawing/2014/main" val="20002"/>
                    </a:ext>
                  </a:extLst>
                </a:gridCol>
                <a:gridCol w="838461">
                  <a:extLst>
                    <a:ext uri="{9D8B030D-6E8A-4147-A177-3AD203B41FA5}">
                      <a16:colId xmlns:a16="http://schemas.microsoft.com/office/drawing/2014/main" val="20003"/>
                    </a:ext>
                  </a:extLst>
                </a:gridCol>
                <a:gridCol w="838461">
                  <a:extLst>
                    <a:ext uri="{9D8B030D-6E8A-4147-A177-3AD203B41FA5}">
                      <a16:colId xmlns:a16="http://schemas.microsoft.com/office/drawing/2014/main" val="20004"/>
                    </a:ext>
                  </a:extLst>
                </a:gridCol>
                <a:gridCol w="838461">
                  <a:extLst>
                    <a:ext uri="{9D8B030D-6E8A-4147-A177-3AD203B41FA5}">
                      <a16:colId xmlns:a16="http://schemas.microsoft.com/office/drawing/2014/main" val="20005"/>
                    </a:ext>
                  </a:extLst>
                </a:gridCol>
                <a:gridCol w="838461">
                  <a:extLst>
                    <a:ext uri="{9D8B030D-6E8A-4147-A177-3AD203B41FA5}">
                      <a16:colId xmlns:a16="http://schemas.microsoft.com/office/drawing/2014/main" val="20006"/>
                    </a:ext>
                  </a:extLst>
                </a:gridCol>
                <a:gridCol w="838461">
                  <a:extLst>
                    <a:ext uri="{9D8B030D-6E8A-4147-A177-3AD203B41FA5}">
                      <a16:colId xmlns:a16="http://schemas.microsoft.com/office/drawing/2014/main" val="20007"/>
                    </a:ext>
                  </a:extLst>
                </a:gridCol>
                <a:gridCol w="838461">
                  <a:extLst>
                    <a:ext uri="{9D8B030D-6E8A-4147-A177-3AD203B41FA5}">
                      <a16:colId xmlns:a16="http://schemas.microsoft.com/office/drawing/2014/main" val="1703971695"/>
                    </a:ext>
                  </a:extLst>
                </a:gridCol>
              </a:tblGrid>
              <a:tr h="292852">
                <a:tc>
                  <a:txBody>
                    <a:bodyPr/>
                    <a:lstStyle/>
                    <a:p>
                      <a:pPr marL="73025" algn="l">
                        <a:lnSpc>
                          <a:spcPct val="100000"/>
                        </a:lnSpc>
                      </a:pPr>
                      <a:endParaRPr lang="en-GB" sz="1000" b="0" dirty="0">
                        <a:solidFill>
                          <a:schemeClr val="tx1"/>
                        </a:solidFill>
                        <a:latin typeface="+mn-lt"/>
                        <a:cs typeface="Arial"/>
                      </a:endParaRP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July</a:t>
                      </a:r>
                      <a:endParaRPr lang="en-GB" sz="1050" b="1" baseline="0" dirty="0">
                        <a:solidFill>
                          <a:schemeClr val="bg1"/>
                        </a:solidFill>
                        <a:latin typeface="Arial"/>
                        <a:cs typeface="Arial"/>
                      </a:endParaRPr>
                    </a:p>
                    <a:p>
                      <a:pPr marL="73025" algn="ctr">
                        <a:lnSpc>
                          <a:spcPct val="100000"/>
                        </a:lnSpc>
                      </a:pPr>
                      <a:r>
                        <a:rPr lang="en-GB" sz="1050" b="1" baseline="0" dirty="0">
                          <a:solidFill>
                            <a:schemeClr val="bg1"/>
                          </a:solidFill>
                          <a:latin typeface="Arial"/>
                          <a:cs typeface="Arial"/>
                        </a:rPr>
                        <a:t>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October</a:t>
                      </a:r>
                      <a:r>
                        <a:rPr lang="en-GB" sz="1050" b="1" baseline="0" dirty="0">
                          <a:solidFill>
                            <a:schemeClr val="bg1"/>
                          </a:solidFill>
                          <a:latin typeface="Arial"/>
                          <a:cs typeface="Arial"/>
                        </a:rPr>
                        <a:t> 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January</a:t>
                      </a:r>
                      <a:r>
                        <a:rPr lang="en-GB" sz="1050" b="1" baseline="0" dirty="0">
                          <a:solidFill>
                            <a:schemeClr val="bg1"/>
                          </a:solidFill>
                          <a:latin typeface="Arial"/>
                          <a:cs typeface="Arial"/>
                        </a:rPr>
                        <a:t> 20</a:t>
                      </a:r>
                      <a:r>
                        <a:rPr lang="en-GB" sz="1050" b="1" dirty="0">
                          <a:solidFill>
                            <a:schemeClr val="bg1"/>
                          </a:solidFill>
                          <a:latin typeface="Arial"/>
                          <a:cs typeface="Arial"/>
                        </a:rPr>
                        <a:t>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2015</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2016</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2017</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mn-lt"/>
                          <a:cs typeface="Arial"/>
                        </a:rPr>
                        <a:t>March</a:t>
                      </a:r>
                    </a:p>
                    <a:p>
                      <a:pPr marL="73025" algn="ctr">
                        <a:lnSpc>
                          <a:spcPct val="100000"/>
                        </a:lnSpc>
                      </a:pPr>
                      <a:r>
                        <a:rPr lang="en-GB" sz="1050" b="1" dirty="0">
                          <a:solidFill>
                            <a:schemeClr val="bg1"/>
                          </a:solidFill>
                          <a:latin typeface="+mn-lt"/>
                          <a:cs typeface="Arial"/>
                        </a:rPr>
                        <a:t>2018</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5391">
                <a:tc>
                  <a:txBody>
                    <a:bodyPr/>
                    <a:lstStyle/>
                    <a:p>
                      <a:pPr algn="r"/>
                      <a:r>
                        <a:rPr lang="en-GB" sz="1050" i="0" baseline="0" dirty="0">
                          <a:latin typeface="+mj-lt"/>
                        </a:rPr>
                        <a:t>Base: all w</a:t>
                      </a:r>
                      <a:r>
                        <a:rPr lang="en-GB" sz="1050" i="0" baseline="0" dirty="0">
                          <a:solidFill>
                            <a:schemeClr val="dk1"/>
                          </a:solidFill>
                          <a:latin typeface="+mj-lt"/>
                          <a:ea typeface="+mn-ea"/>
                          <a:cs typeface="+mn-cs"/>
                        </a:rPr>
                        <a:t>ho have downloaded or streamed/accessed files through an illegal service in the last 3 months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i="0" kern="1200" baseline="0" dirty="0">
                          <a:solidFill>
                            <a:schemeClr val="dk1"/>
                          </a:solidFill>
                          <a:latin typeface="+mj-lt"/>
                          <a:ea typeface="+mn-ea"/>
                          <a:cs typeface="+mn-cs"/>
                        </a:rPr>
                        <a:t>746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i="0" kern="1200" baseline="0" dirty="0">
                          <a:solidFill>
                            <a:schemeClr val="dk1"/>
                          </a:solidFill>
                          <a:latin typeface="+mj-lt"/>
                          <a:ea typeface="+mn-ea"/>
                          <a:cs typeface="+mn-cs"/>
                        </a:rPr>
                        <a:t>860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50" i="0" kern="1200" baseline="0" dirty="0">
                          <a:solidFill>
                            <a:schemeClr val="dk1"/>
                          </a:solidFill>
                          <a:latin typeface="+mj-lt"/>
                          <a:ea typeface="+mn-ea"/>
                          <a:cs typeface="+mn-cs"/>
                        </a:rPr>
                        <a:t>917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50" i="0" kern="1200" baseline="0" dirty="0">
                          <a:solidFill>
                            <a:schemeClr val="dk1"/>
                          </a:solidFill>
                          <a:latin typeface="+mj-lt"/>
                          <a:ea typeface="+mn-ea"/>
                          <a:cs typeface="+mn-cs"/>
                        </a:rPr>
                        <a:t>882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50" i="0" kern="1200" baseline="0" dirty="0">
                          <a:solidFill>
                            <a:schemeClr val="dk1"/>
                          </a:solidFill>
                          <a:latin typeface="+mj-lt"/>
                          <a:ea typeface="+mn-ea"/>
                          <a:cs typeface="+mn-cs"/>
                        </a:rPr>
                        <a:t>754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50" i="0" kern="1200" baseline="0" dirty="0">
                          <a:solidFill>
                            <a:schemeClr val="dk1"/>
                          </a:solidFill>
                          <a:latin typeface="+mj-lt"/>
                          <a:ea typeface="+mn-ea"/>
                          <a:cs typeface="+mn-cs"/>
                        </a:rPr>
                        <a:t>746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50" i="0" kern="1200" baseline="0" dirty="0">
                          <a:solidFill>
                            <a:schemeClr val="dk1"/>
                          </a:solidFill>
                          <a:latin typeface="+mj-lt"/>
                          <a:ea typeface="+mn-ea"/>
                          <a:cs typeface="+mn-cs"/>
                        </a:rPr>
                        <a:t>747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50" i="0" kern="1200" baseline="0" dirty="0">
                          <a:solidFill>
                            <a:schemeClr val="dk1"/>
                          </a:solidFill>
                          <a:latin typeface="+mj-lt"/>
                          <a:ea typeface="+mn-ea"/>
                          <a:cs typeface="+mn-cs"/>
                        </a:rPr>
                        <a:t>727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25391">
                <a:tc>
                  <a:txBody>
                    <a:bodyPr/>
                    <a:lstStyle/>
                    <a:p>
                      <a:pPr algn="r" fontAlgn="b"/>
                      <a:r>
                        <a:rPr lang="en-GB" sz="1050" b="1" i="0" kern="1200" baseline="0" dirty="0">
                          <a:solidFill>
                            <a:schemeClr val="dk1"/>
                          </a:solidFill>
                          <a:latin typeface="+mj-lt"/>
                          <a:ea typeface="+mn-ea"/>
                          <a:cs typeface="+mn-cs"/>
                        </a:rPr>
                        <a:t>It is free</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54%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50%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48%</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49%</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50%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23290206"/>
                  </a:ext>
                </a:extLst>
              </a:tr>
              <a:tr h="325391">
                <a:tc>
                  <a:txBody>
                    <a:bodyPr/>
                    <a:lstStyle/>
                    <a:p>
                      <a:pPr algn="r" fontAlgn="b"/>
                      <a:r>
                        <a:rPr lang="en-GB" sz="1050" b="1" i="0" kern="1200" baseline="0" dirty="0">
                          <a:solidFill>
                            <a:schemeClr val="dk1"/>
                          </a:solidFill>
                          <a:latin typeface="+mj-lt"/>
                          <a:ea typeface="+mn-ea"/>
                          <a:cs typeface="+mn-cs"/>
                        </a:rPr>
                        <a:t>It is easy / more convenient</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48%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46%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40%</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45%</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43%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25391">
                <a:tc>
                  <a:txBody>
                    <a:bodyPr/>
                    <a:lstStyle/>
                    <a:p>
                      <a:pPr algn="r" fontAlgn="b"/>
                      <a:r>
                        <a:rPr lang="en-GB" sz="1050" b="1" i="0" kern="1200" baseline="0" dirty="0">
                          <a:solidFill>
                            <a:schemeClr val="dk1"/>
                          </a:solidFill>
                          <a:latin typeface="+mj-lt"/>
                          <a:ea typeface="+mn-ea"/>
                          <a:cs typeface="+mn-cs"/>
                        </a:rPr>
                        <a:t>It is quick</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44%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43%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36%</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36%</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37%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42%</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37%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38%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25391">
                <a:tc>
                  <a:txBody>
                    <a:bodyPr/>
                    <a:lstStyle/>
                    <a:p>
                      <a:pPr algn="r" fontAlgn="b"/>
                      <a:r>
                        <a:rPr lang="en-GB" sz="1050" b="1" i="0" kern="1200" baseline="0" dirty="0">
                          <a:solidFill>
                            <a:schemeClr val="dk1"/>
                          </a:solidFill>
                          <a:latin typeface="+mj-lt"/>
                          <a:ea typeface="+mn-ea"/>
                          <a:cs typeface="+mn-cs"/>
                        </a:rPr>
                        <a:t>It means I can try something before I buy it</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25%</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27%</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17%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18%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19%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rgbClr val="FF0000"/>
                          </a:solidFill>
                          <a:latin typeface="+mj-lt"/>
                          <a:ea typeface="+mn-ea"/>
                          <a:cs typeface="+mn-cs"/>
                        </a:rPr>
                        <a:t>15%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325391">
                <a:tc>
                  <a:txBody>
                    <a:bodyPr/>
                    <a:lstStyle/>
                    <a:p>
                      <a:pPr algn="r" fontAlgn="b"/>
                      <a:r>
                        <a:rPr lang="en-GB" sz="1050" b="1" i="0" kern="1200" baseline="0" dirty="0">
                          <a:solidFill>
                            <a:schemeClr val="dk1"/>
                          </a:solidFill>
                          <a:latin typeface="+mj-lt"/>
                          <a:ea typeface="+mn-ea"/>
                          <a:cs typeface="+mn-cs"/>
                        </a:rPr>
                        <a:t>Because I can</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19%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50" b="1" kern="1200" dirty="0">
                          <a:solidFill>
                            <a:schemeClr val="tx1"/>
                          </a:solidFill>
                          <a:latin typeface="+mj-lt"/>
                          <a:ea typeface="+mn-ea"/>
                          <a:cs typeface="+mn-cs"/>
                        </a:rPr>
                        <a:t>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15%</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18%</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50" b="1" kern="1200" dirty="0">
                          <a:solidFill>
                            <a:schemeClr val="tx1"/>
                          </a:solidFill>
                          <a:latin typeface="+mj-lt"/>
                          <a:ea typeface="+mn-ea"/>
                          <a:cs typeface="+mn-cs"/>
                        </a:rPr>
                        <a:t>16%</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15%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chemeClr val="tx1"/>
                          </a:solidFill>
                          <a:latin typeface="+mj-lt"/>
                          <a:ea typeface="+mn-ea"/>
                          <a:cs typeface="+mn-cs"/>
                        </a:rPr>
                        <a:t>18%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50" b="1" kern="1200" dirty="0">
                          <a:solidFill>
                            <a:srgbClr val="FF0000"/>
                          </a:solidFill>
                          <a:latin typeface="+mj-lt"/>
                          <a:ea typeface="+mn-ea"/>
                          <a:cs typeface="+mn-cs"/>
                        </a:rPr>
                        <a:t>13%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0" name="Text Placeholder 3"/>
          <p:cNvSpPr txBox="1">
            <a:spLocks/>
          </p:cNvSpPr>
          <p:nvPr/>
        </p:nvSpPr>
        <p:spPr>
          <a:xfrm>
            <a:off x="9654639" y="228599"/>
            <a:ext cx="2232561" cy="2021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00B050"/>
                </a:solidFill>
              </a:rPr>
              <a:t>Significant increase since March 2017</a:t>
            </a:r>
          </a:p>
          <a:p>
            <a:r>
              <a:rPr lang="en-GB" kern="0" dirty="0">
                <a:solidFill>
                  <a:srgbClr val="FF0000"/>
                </a:solidFill>
              </a:rPr>
              <a:t>Significant decrease since March 2017</a:t>
            </a:r>
          </a:p>
        </p:txBody>
      </p:sp>
    </p:spTree>
    <p:extLst>
      <p:ext uri="{BB962C8B-B14F-4D97-AF65-F5344CB8AC3E}">
        <p14:creationId xmlns:p14="http://schemas.microsoft.com/office/powerpoint/2010/main" val="86137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Proportion of different infringer groups who claim nothing would make them stop</a:t>
            </a:r>
          </a:p>
        </p:txBody>
      </p:sp>
      <p:sp>
        <p:nvSpPr>
          <p:cNvPr id="11" name="Text Placeholder 10">
            <a:extLst>
              <a:ext uri="{FF2B5EF4-FFF2-40B4-BE49-F238E27FC236}">
                <a16:creationId xmlns:a16="http://schemas.microsoft.com/office/drawing/2014/main" id="{FCE81FF6-1A06-4925-9963-1B6034C12925}"/>
              </a:ext>
            </a:extLst>
          </p:cNvPr>
          <p:cNvSpPr>
            <a:spLocks noGrp="1"/>
          </p:cNvSpPr>
          <p:nvPr>
            <p:ph type="body" sz="quarter" idx="16"/>
          </p:nvPr>
        </p:nvSpPr>
        <p:spPr/>
        <p:txBody>
          <a:bodyPr/>
          <a:lstStyle/>
          <a:p>
            <a:r>
              <a:rPr lang="en-GB" sz="1600" dirty="0"/>
              <a:t>Those who infringe 100% of their content are more likely to state that nothing would make them stop. There is a significant decrease in the proportion of those who consume legal and illegal content who claim this</a:t>
            </a:r>
          </a:p>
        </p:txBody>
      </p:sp>
      <p:sp>
        <p:nvSpPr>
          <p:cNvPr id="16" name="Text Placeholder 2"/>
          <p:cNvSpPr>
            <a:spLocks noGrp="1"/>
          </p:cNvSpPr>
          <p:nvPr>
            <p:ph type="body" sz="quarter" idx="15"/>
          </p:nvPr>
        </p:nvSpPr>
        <p:spPr/>
        <p:txBody>
          <a:bodyPr/>
          <a:lstStyle/>
          <a:p>
            <a:r>
              <a:rPr lang="en-GB" dirty="0"/>
              <a:t>Q10b: Things that would stop people from infringement activities</a:t>
            </a:r>
            <a:br>
              <a:rPr lang="en-GB" dirty="0"/>
            </a:br>
            <a:r>
              <a:rPr lang="en-GB" dirty="0"/>
              <a:t>Base: All those who have used illegal services in the last 3 months</a:t>
            </a:r>
          </a:p>
        </p:txBody>
      </p:sp>
      <p:sp>
        <p:nvSpPr>
          <p:cNvPr id="6" name="Slide Number Placeholder 5"/>
          <p:cNvSpPr>
            <a:spLocks noGrp="1"/>
          </p:cNvSpPr>
          <p:nvPr>
            <p:ph type="sldNum" sz="quarter" idx="4"/>
          </p:nvPr>
        </p:nvSpPr>
        <p:spPr/>
        <p:txBody>
          <a:bodyPr/>
          <a:lstStyle/>
          <a:p>
            <a:fld id="{4034BEE3-566C-4068-A777-C3A4762E861B}" type="slidenum">
              <a:rPr lang="en-GB" smtClean="0"/>
              <a:pPr/>
              <a:t>22</a:t>
            </a:fld>
            <a:endParaRPr lang="en-GB" dirty="0"/>
          </a:p>
        </p:txBody>
      </p:sp>
      <p:graphicFrame>
        <p:nvGraphicFramePr>
          <p:cNvPr id="18" name="Chart 17"/>
          <p:cNvGraphicFramePr/>
          <p:nvPr>
            <p:extLst/>
          </p:nvPr>
        </p:nvGraphicFramePr>
        <p:xfrm>
          <a:off x="484764" y="1679740"/>
          <a:ext cx="5168784" cy="3944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6287810" y="1684655"/>
          <a:ext cx="5168784" cy="3944312"/>
        </p:xfrm>
        <a:graphic>
          <a:graphicData uri="http://schemas.openxmlformats.org/drawingml/2006/chart">
            <c:chart xmlns:c="http://schemas.openxmlformats.org/drawingml/2006/chart" xmlns:r="http://schemas.openxmlformats.org/officeDocument/2006/relationships" r:id="rId4"/>
          </a:graphicData>
        </a:graphic>
      </p:graphicFrame>
      <p:sp>
        <p:nvSpPr>
          <p:cNvPr id="21" name="Isosceles Triangle 20">
            <a:extLst>
              <a:ext uri="{FF2B5EF4-FFF2-40B4-BE49-F238E27FC236}">
                <a16:creationId xmlns:a16="http://schemas.microsoft.com/office/drawing/2014/main" id="{328597C5-E716-4318-9BEB-6127FD2583C0}"/>
              </a:ext>
            </a:extLst>
          </p:cNvPr>
          <p:cNvSpPr/>
          <p:nvPr/>
        </p:nvSpPr>
        <p:spPr>
          <a:xfrm rot="10800000">
            <a:off x="5268271" y="4330301"/>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2" name="Text Placeholder 3">
            <a:extLst>
              <a:ext uri="{FF2B5EF4-FFF2-40B4-BE49-F238E27FC236}">
                <a16:creationId xmlns:a16="http://schemas.microsoft.com/office/drawing/2014/main" id="{957D78FD-5614-4040-864F-1258DAB84E27}"/>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23" name="Isosceles Triangle 22">
            <a:extLst>
              <a:ext uri="{FF2B5EF4-FFF2-40B4-BE49-F238E27FC236}">
                <a16:creationId xmlns:a16="http://schemas.microsoft.com/office/drawing/2014/main" id="{8182C5B3-E3D4-4F59-8CB5-16433EFB11AA}"/>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5" name="Isosceles Triangle 24">
            <a:extLst>
              <a:ext uri="{FF2B5EF4-FFF2-40B4-BE49-F238E27FC236}">
                <a16:creationId xmlns:a16="http://schemas.microsoft.com/office/drawing/2014/main" id="{1F033BEC-A582-448C-B526-DB314E55757F}"/>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34910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Confidence in identifying legal content</a:t>
            </a:r>
          </a:p>
        </p:txBody>
      </p:sp>
      <p:sp>
        <p:nvSpPr>
          <p:cNvPr id="3" name="Text Placeholder 2"/>
          <p:cNvSpPr>
            <a:spLocks noGrp="1"/>
          </p:cNvSpPr>
          <p:nvPr>
            <p:ph type="body" sz="quarter" idx="16"/>
          </p:nvPr>
        </p:nvSpPr>
        <p:spPr/>
        <p:txBody>
          <a:bodyPr/>
          <a:lstStyle/>
          <a:p>
            <a:r>
              <a:rPr lang="en-GB" sz="1600" dirty="0"/>
              <a:t>Significant increase in people who are confident in identifying legal/illegal content</a:t>
            </a:r>
          </a:p>
        </p:txBody>
      </p:sp>
      <p:sp>
        <p:nvSpPr>
          <p:cNvPr id="4" name="Text Placeholder 3"/>
          <p:cNvSpPr>
            <a:spLocks noGrp="1"/>
          </p:cNvSpPr>
          <p:nvPr>
            <p:ph type="body" sz="quarter" idx="15"/>
          </p:nvPr>
        </p:nvSpPr>
        <p:spPr/>
        <p:txBody>
          <a:bodyPr vert="horz" lIns="0" tIns="0" rIns="0" bIns="0" rtlCol="0" anchor="ctr">
            <a:noAutofit/>
          </a:bodyPr>
          <a:lstStyle/>
          <a:p>
            <a:r>
              <a:rPr lang="en-GB" dirty="0"/>
              <a:t>Q.11A How confident are you that you know what is legal and what is not in terms of downloading, streaming/accessing and sharing content through the internet?</a:t>
            </a:r>
            <a:br>
              <a:rPr lang="en-GB" dirty="0"/>
            </a:br>
            <a:r>
              <a:rPr lang="en-GB" dirty="0"/>
              <a:t>Base: All aged 12+ with internet access (March 2018 n=4526 / March 2017 n=4573)</a:t>
            </a:r>
          </a:p>
          <a:p>
            <a:r>
              <a:rPr lang="en-GB" dirty="0"/>
              <a:t>* Don’t know was not included as an option in 2018; due to this we have only NET Confident has been sig tested</a:t>
            </a:r>
          </a:p>
        </p:txBody>
      </p:sp>
      <p:sp>
        <p:nvSpPr>
          <p:cNvPr id="5" name="Slide Number Placeholder 4"/>
          <p:cNvSpPr>
            <a:spLocks noGrp="1"/>
          </p:cNvSpPr>
          <p:nvPr>
            <p:ph type="sldNum" sz="quarter" idx="4"/>
          </p:nvPr>
        </p:nvSpPr>
        <p:spPr/>
        <p:txBody>
          <a:bodyPr/>
          <a:lstStyle/>
          <a:p>
            <a:fld id="{4034BEE3-566C-4068-A777-C3A4762E861B}" type="slidenum">
              <a:rPr lang="en-GB" smtClean="0"/>
              <a:pPr/>
              <a:t>23</a:t>
            </a:fld>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3570441111"/>
              </p:ext>
            </p:extLst>
          </p:nvPr>
        </p:nvGraphicFramePr>
        <p:xfrm>
          <a:off x="897312" y="1332758"/>
          <a:ext cx="10340664" cy="44005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09918" y="2333153"/>
            <a:ext cx="2081031" cy="553998"/>
          </a:xfrm>
          <a:prstGeom prst="rect">
            <a:avLst/>
          </a:prstGeom>
          <a:noFill/>
        </p:spPr>
        <p:txBody>
          <a:bodyPr wrap="square" rtlCol="0">
            <a:spAutoFit/>
          </a:bodyPr>
          <a:lstStyle/>
          <a:p>
            <a:pPr algn="ctr"/>
            <a:r>
              <a:rPr lang="en-GB" sz="1000" b="1" dirty="0"/>
              <a:t>NET Confident:</a:t>
            </a:r>
          </a:p>
          <a:p>
            <a:pPr algn="ctr"/>
            <a:r>
              <a:rPr lang="en-GB" sz="1000" dirty="0"/>
              <a:t>March 2018: 62% </a:t>
            </a:r>
          </a:p>
          <a:p>
            <a:pPr algn="ctr"/>
            <a:r>
              <a:rPr lang="en-GB" sz="1000" dirty="0"/>
              <a:t>March 2017: 56% </a:t>
            </a:r>
          </a:p>
        </p:txBody>
      </p:sp>
      <p:sp>
        <p:nvSpPr>
          <p:cNvPr id="8" name="TextBox 7"/>
          <p:cNvSpPr txBox="1"/>
          <p:nvPr/>
        </p:nvSpPr>
        <p:spPr>
          <a:xfrm>
            <a:off x="6289650" y="2935036"/>
            <a:ext cx="2081031" cy="553998"/>
          </a:xfrm>
          <a:prstGeom prst="rect">
            <a:avLst/>
          </a:prstGeom>
          <a:noFill/>
        </p:spPr>
        <p:txBody>
          <a:bodyPr wrap="square" rtlCol="0">
            <a:spAutoFit/>
          </a:bodyPr>
          <a:lstStyle/>
          <a:p>
            <a:pPr algn="ctr"/>
            <a:r>
              <a:rPr lang="en-GB" sz="1000" b="1" dirty="0"/>
              <a:t>NET Unconfident:</a:t>
            </a:r>
          </a:p>
          <a:p>
            <a:pPr algn="ctr"/>
            <a:r>
              <a:rPr lang="en-GB" sz="1000" dirty="0"/>
              <a:t>March 2018: 38%</a:t>
            </a:r>
          </a:p>
          <a:p>
            <a:pPr algn="ctr"/>
            <a:r>
              <a:rPr lang="en-GB" sz="1000" dirty="0"/>
              <a:t>March 2017: 33%</a:t>
            </a:r>
          </a:p>
        </p:txBody>
      </p:sp>
      <p:sp>
        <p:nvSpPr>
          <p:cNvPr id="28" name="Text Placeholder 3">
            <a:extLst>
              <a:ext uri="{FF2B5EF4-FFF2-40B4-BE49-F238E27FC236}">
                <a16:creationId xmlns:a16="http://schemas.microsoft.com/office/drawing/2014/main" id="{B1A5B914-00EE-4D52-8289-E2565FB669C5}"/>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29" name="Isosceles Triangle 28">
            <a:extLst>
              <a:ext uri="{FF2B5EF4-FFF2-40B4-BE49-F238E27FC236}">
                <a16:creationId xmlns:a16="http://schemas.microsoft.com/office/drawing/2014/main" id="{98A629AA-C84A-4FF7-9CC5-0E8F57E4AFE3}"/>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0" name="Isosceles Triangle 29">
            <a:extLst>
              <a:ext uri="{FF2B5EF4-FFF2-40B4-BE49-F238E27FC236}">
                <a16:creationId xmlns:a16="http://schemas.microsoft.com/office/drawing/2014/main" id="{8CE7A3B4-470B-45C6-97F8-10ADDD8AE4D7}"/>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grpSp>
        <p:nvGrpSpPr>
          <p:cNvPr id="31" name="Group 30">
            <a:extLst>
              <a:ext uri="{FF2B5EF4-FFF2-40B4-BE49-F238E27FC236}">
                <a16:creationId xmlns:a16="http://schemas.microsoft.com/office/drawing/2014/main" id="{BD12D9F7-C820-490D-9C20-A05C1A19FA0D}"/>
              </a:ext>
            </a:extLst>
          </p:cNvPr>
          <p:cNvGrpSpPr/>
          <p:nvPr/>
        </p:nvGrpSpPr>
        <p:grpSpPr>
          <a:xfrm>
            <a:off x="11136256" y="5560335"/>
            <a:ext cx="2458922" cy="374842"/>
            <a:chOff x="9533472" y="1535064"/>
            <a:chExt cx="2458922" cy="374842"/>
          </a:xfrm>
        </p:grpSpPr>
        <p:sp>
          <p:nvSpPr>
            <p:cNvPr id="32" name="TextBox 31">
              <a:extLst>
                <a:ext uri="{FF2B5EF4-FFF2-40B4-BE49-F238E27FC236}">
                  <a16:creationId xmlns:a16="http://schemas.microsoft.com/office/drawing/2014/main" id="{F2A41F13-35C7-4FE1-9158-593FA4BC4290}"/>
                </a:ext>
              </a:extLst>
            </p:cNvPr>
            <p:cNvSpPr txBox="1"/>
            <p:nvPr/>
          </p:nvSpPr>
          <p:spPr>
            <a:xfrm>
              <a:off x="9756608" y="1535064"/>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March 2018</a:t>
              </a:r>
            </a:p>
          </p:txBody>
        </p:sp>
        <p:sp>
          <p:nvSpPr>
            <p:cNvPr id="33" name="Rectangle 32">
              <a:extLst>
                <a:ext uri="{FF2B5EF4-FFF2-40B4-BE49-F238E27FC236}">
                  <a16:creationId xmlns:a16="http://schemas.microsoft.com/office/drawing/2014/main" id="{19FF229D-3429-4603-9DD7-DB5FED293D65}"/>
                </a:ext>
              </a:extLst>
            </p:cNvPr>
            <p:cNvSpPr/>
            <p:nvPr/>
          </p:nvSpPr>
          <p:spPr bwMode="auto">
            <a:xfrm>
              <a:off x="9540584" y="1555389"/>
              <a:ext cx="144016"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34" name="TextBox 33">
              <a:extLst>
                <a:ext uri="{FF2B5EF4-FFF2-40B4-BE49-F238E27FC236}">
                  <a16:creationId xmlns:a16="http://schemas.microsoft.com/office/drawing/2014/main" id="{F50E4A27-ED2A-4BE1-A1B6-E6AA83E2C234}"/>
                </a:ext>
              </a:extLst>
            </p:cNvPr>
            <p:cNvSpPr txBox="1"/>
            <p:nvPr/>
          </p:nvSpPr>
          <p:spPr>
            <a:xfrm>
              <a:off x="9760146" y="1740629"/>
              <a:ext cx="2232248" cy="169277"/>
            </a:xfrm>
            <a:prstGeom prst="rect">
              <a:avLst/>
            </a:prstGeom>
          </p:spPr>
          <p:txBody>
            <a:bodyPr wrap="square" lIns="0" tIns="0" rIns="0" bIns="0" rtlCol="0">
              <a:spAutoFit/>
            </a:bodyPr>
            <a:lstStyle/>
            <a:p>
              <a:r>
                <a:rPr lang="en-GB" sz="1100" dirty="0">
                  <a:latin typeface="Arial" panose="020B0604020202020204" pitchFamily="34" charset="0"/>
                  <a:cs typeface="Arial" panose="020B0604020202020204" pitchFamily="34" charset="0"/>
                </a:rPr>
                <a:t>March 2017</a:t>
              </a:r>
              <a:endParaRPr lang="en-GB" sz="1100" u="none" dirty="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4183D20-E6B8-4A1C-BB29-16BD0F34CEC2}"/>
                </a:ext>
              </a:extLst>
            </p:cNvPr>
            <p:cNvSpPr/>
            <p:nvPr/>
          </p:nvSpPr>
          <p:spPr bwMode="auto">
            <a:xfrm>
              <a:off x="9533472" y="1756949"/>
              <a:ext cx="144016" cy="14401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grpSp>
      <p:sp>
        <p:nvSpPr>
          <p:cNvPr id="37" name="Isosceles Triangle 36">
            <a:extLst>
              <a:ext uri="{FF2B5EF4-FFF2-40B4-BE49-F238E27FC236}">
                <a16:creationId xmlns:a16="http://schemas.microsoft.com/office/drawing/2014/main" id="{8E9A7EBE-462A-445B-9038-490C5523E1B7}"/>
              </a:ext>
            </a:extLst>
          </p:cNvPr>
          <p:cNvSpPr/>
          <p:nvPr/>
        </p:nvSpPr>
        <p:spPr>
          <a:xfrm>
            <a:off x="4268806" y="2545443"/>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349093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Confidence by infringer group</a:t>
            </a:r>
          </a:p>
        </p:txBody>
      </p:sp>
      <p:sp>
        <p:nvSpPr>
          <p:cNvPr id="13" name="Text Placeholder 12">
            <a:extLst>
              <a:ext uri="{FF2B5EF4-FFF2-40B4-BE49-F238E27FC236}">
                <a16:creationId xmlns:a16="http://schemas.microsoft.com/office/drawing/2014/main" id="{B86D03D0-D77D-4FE6-8CFA-27CA1DC51D03}"/>
              </a:ext>
            </a:extLst>
          </p:cNvPr>
          <p:cNvSpPr>
            <a:spLocks noGrp="1"/>
          </p:cNvSpPr>
          <p:nvPr>
            <p:ph type="body" sz="quarter" idx="16"/>
          </p:nvPr>
        </p:nvSpPr>
        <p:spPr/>
        <p:txBody>
          <a:bodyPr/>
          <a:lstStyle/>
          <a:p>
            <a:r>
              <a:rPr lang="en-GB" sz="1600" dirty="0"/>
              <a:t>Those who do not infringe any content claim to be more confident in identifying illegal content than those who infringe at least some of the content they consume</a:t>
            </a:r>
          </a:p>
        </p:txBody>
      </p:sp>
      <p:sp>
        <p:nvSpPr>
          <p:cNvPr id="12" name="Text Placeholder 3"/>
          <p:cNvSpPr>
            <a:spLocks noGrp="1"/>
          </p:cNvSpPr>
          <p:nvPr>
            <p:ph type="body" sz="quarter" idx="15"/>
          </p:nvPr>
        </p:nvSpPr>
        <p:spPr/>
        <p:txBody>
          <a:bodyPr/>
          <a:lstStyle/>
          <a:p>
            <a:r>
              <a:rPr lang="en-GB" dirty="0"/>
              <a:t>Q.11A How confident are you that you know what is legal and what is not in terms of downloading, streaming/accessing and sharing content through the internet?</a:t>
            </a:r>
            <a:br>
              <a:rPr lang="en-GB" dirty="0"/>
            </a:br>
            <a:r>
              <a:rPr lang="en-GB" dirty="0"/>
              <a:t>Base: All who have downloaded or streamed/accessed any of the six content types illegally in the last three months (March 2018 n=727, March 2017 n=747), All those who have downloaded or streamed all their content legally in the last three months (March 2018 n=2142, March 2017 n=2254)</a:t>
            </a:r>
          </a:p>
          <a:p>
            <a:r>
              <a:rPr lang="en-GB" dirty="0"/>
              <a:t>* Don’t know was not included as an option in 2018; due to this we have only NET Confident has been sig tested</a:t>
            </a:r>
          </a:p>
        </p:txBody>
      </p:sp>
      <p:sp>
        <p:nvSpPr>
          <p:cNvPr id="6" name="Slide Number Placeholder 5"/>
          <p:cNvSpPr>
            <a:spLocks noGrp="1"/>
          </p:cNvSpPr>
          <p:nvPr>
            <p:ph type="sldNum" sz="quarter" idx="4"/>
          </p:nvPr>
        </p:nvSpPr>
        <p:spPr/>
        <p:txBody>
          <a:bodyPr/>
          <a:lstStyle/>
          <a:p>
            <a:fld id="{4034BEE3-566C-4068-A777-C3A4762E861B}" type="slidenum">
              <a:rPr lang="en-GB" smtClean="0"/>
              <a:pPr/>
              <a:t>24</a:t>
            </a:fld>
            <a:endParaRPr lang="en-GB" dirty="0"/>
          </a:p>
        </p:txBody>
      </p:sp>
      <p:graphicFrame>
        <p:nvGraphicFramePr>
          <p:cNvPr id="7" name="Content Placeholder 4"/>
          <p:cNvGraphicFramePr>
            <a:graphicFrameLocks/>
          </p:cNvGraphicFramePr>
          <p:nvPr>
            <p:extLst/>
          </p:nvPr>
        </p:nvGraphicFramePr>
        <p:xfrm>
          <a:off x="985838" y="1381309"/>
          <a:ext cx="4827213" cy="4448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4"/>
          <p:cNvGraphicFramePr>
            <a:graphicFrameLocks/>
          </p:cNvGraphicFramePr>
          <p:nvPr>
            <p:extLst/>
          </p:nvPr>
        </p:nvGraphicFramePr>
        <p:xfrm>
          <a:off x="6443663" y="1381309"/>
          <a:ext cx="4827213" cy="444891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500368" y="1885478"/>
            <a:ext cx="2081031" cy="253916"/>
          </a:xfrm>
          <a:prstGeom prst="rect">
            <a:avLst/>
          </a:prstGeom>
          <a:noFill/>
        </p:spPr>
        <p:txBody>
          <a:bodyPr wrap="square" rtlCol="0">
            <a:spAutoFit/>
          </a:bodyPr>
          <a:lstStyle/>
          <a:p>
            <a:pPr algn="ctr"/>
            <a:r>
              <a:rPr lang="en-GB" sz="1050" b="1" dirty="0"/>
              <a:t>All infringers</a:t>
            </a:r>
            <a:endParaRPr lang="en-GB" sz="1050" dirty="0"/>
          </a:p>
        </p:txBody>
      </p:sp>
      <p:sp>
        <p:nvSpPr>
          <p:cNvPr id="11" name="TextBox 10"/>
          <p:cNvSpPr txBox="1"/>
          <p:nvPr/>
        </p:nvSpPr>
        <p:spPr>
          <a:xfrm>
            <a:off x="8053443" y="1885478"/>
            <a:ext cx="2081031" cy="253916"/>
          </a:xfrm>
          <a:prstGeom prst="rect">
            <a:avLst/>
          </a:prstGeom>
          <a:noFill/>
        </p:spPr>
        <p:txBody>
          <a:bodyPr wrap="square" rtlCol="0">
            <a:spAutoFit/>
          </a:bodyPr>
          <a:lstStyle/>
          <a:p>
            <a:pPr algn="ctr"/>
            <a:r>
              <a:rPr lang="en-GB" sz="1050" b="1" dirty="0"/>
              <a:t>All non-infringers</a:t>
            </a:r>
            <a:endParaRPr lang="en-GB" sz="1050" dirty="0"/>
          </a:p>
        </p:txBody>
      </p:sp>
      <p:sp>
        <p:nvSpPr>
          <p:cNvPr id="22" name="Right Brace 21"/>
          <p:cNvSpPr/>
          <p:nvPr/>
        </p:nvSpPr>
        <p:spPr>
          <a:xfrm rot="16200000">
            <a:off x="1924050" y="2702247"/>
            <a:ext cx="638175" cy="1019175"/>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Right Brace 23"/>
          <p:cNvSpPr/>
          <p:nvPr/>
        </p:nvSpPr>
        <p:spPr>
          <a:xfrm rot="16200000">
            <a:off x="3657600" y="3349947"/>
            <a:ext cx="638175" cy="1019175"/>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5" name="Right Brace 24"/>
          <p:cNvSpPr/>
          <p:nvPr/>
        </p:nvSpPr>
        <p:spPr>
          <a:xfrm rot="16200000">
            <a:off x="7315200" y="2702248"/>
            <a:ext cx="638175" cy="1019175"/>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Right Brace 25"/>
          <p:cNvSpPr/>
          <p:nvPr/>
        </p:nvSpPr>
        <p:spPr>
          <a:xfrm rot="16200000">
            <a:off x="9048750" y="3349948"/>
            <a:ext cx="638175" cy="1019175"/>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7" name="TextBox 26"/>
          <p:cNvSpPr txBox="1"/>
          <p:nvPr/>
        </p:nvSpPr>
        <p:spPr>
          <a:xfrm>
            <a:off x="1202621" y="2320427"/>
            <a:ext cx="2081031" cy="553998"/>
          </a:xfrm>
          <a:prstGeom prst="rect">
            <a:avLst/>
          </a:prstGeom>
          <a:noFill/>
        </p:spPr>
        <p:txBody>
          <a:bodyPr wrap="square" rtlCol="0">
            <a:spAutoFit/>
          </a:bodyPr>
          <a:lstStyle/>
          <a:p>
            <a:pPr algn="ctr"/>
            <a:r>
              <a:rPr lang="en-GB" sz="1000" b="1" dirty="0"/>
              <a:t>NET Confident:</a:t>
            </a:r>
          </a:p>
          <a:p>
            <a:pPr algn="ctr"/>
            <a:r>
              <a:rPr lang="en-GB" sz="1000" dirty="0"/>
              <a:t>March 2018: 68%</a:t>
            </a:r>
          </a:p>
          <a:p>
            <a:pPr algn="ctr"/>
            <a:r>
              <a:rPr lang="en-GB" sz="1000" dirty="0"/>
              <a:t>March 2017: 66%</a:t>
            </a:r>
          </a:p>
        </p:txBody>
      </p:sp>
      <p:sp>
        <p:nvSpPr>
          <p:cNvPr id="28" name="TextBox 27"/>
          <p:cNvSpPr txBox="1"/>
          <p:nvPr/>
        </p:nvSpPr>
        <p:spPr>
          <a:xfrm>
            <a:off x="6593771" y="2296751"/>
            <a:ext cx="2081031" cy="553998"/>
          </a:xfrm>
          <a:prstGeom prst="rect">
            <a:avLst/>
          </a:prstGeom>
          <a:noFill/>
        </p:spPr>
        <p:txBody>
          <a:bodyPr wrap="square" rtlCol="0">
            <a:spAutoFit/>
          </a:bodyPr>
          <a:lstStyle/>
          <a:p>
            <a:pPr algn="ctr"/>
            <a:r>
              <a:rPr lang="en-GB" sz="1000" b="1" dirty="0"/>
              <a:t>NET Confident:</a:t>
            </a:r>
          </a:p>
          <a:p>
            <a:pPr algn="ctr"/>
            <a:r>
              <a:rPr lang="en-GB" sz="1000" dirty="0"/>
              <a:t>March 2018: 78%</a:t>
            </a:r>
          </a:p>
          <a:p>
            <a:pPr algn="ctr"/>
            <a:r>
              <a:rPr lang="en-GB" sz="1000" dirty="0"/>
              <a:t>March 2017: 75%</a:t>
            </a:r>
          </a:p>
        </p:txBody>
      </p:sp>
      <p:sp>
        <p:nvSpPr>
          <p:cNvPr id="17" name="TextBox 16"/>
          <p:cNvSpPr txBox="1"/>
          <p:nvPr/>
        </p:nvSpPr>
        <p:spPr>
          <a:xfrm>
            <a:off x="2945696" y="2978225"/>
            <a:ext cx="2081031" cy="553998"/>
          </a:xfrm>
          <a:prstGeom prst="rect">
            <a:avLst/>
          </a:prstGeom>
          <a:noFill/>
        </p:spPr>
        <p:txBody>
          <a:bodyPr wrap="square" rtlCol="0">
            <a:spAutoFit/>
          </a:bodyPr>
          <a:lstStyle/>
          <a:p>
            <a:pPr algn="ctr"/>
            <a:r>
              <a:rPr lang="en-GB" sz="1000" b="1" dirty="0"/>
              <a:t>NET Unconfident:</a:t>
            </a:r>
          </a:p>
          <a:p>
            <a:pPr algn="ctr"/>
            <a:r>
              <a:rPr lang="en-GB" sz="1000" dirty="0"/>
              <a:t>March 2018: 32%</a:t>
            </a:r>
          </a:p>
          <a:p>
            <a:pPr algn="ctr"/>
            <a:r>
              <a:rPr lang="en-GB" sz="1000" dirty="0"/>
              <a:t>March 2017: 31%</a:t>
            </a:r>
          </a:p>
        </p:txBody>
      </p:sp>
      <p:sp>
        <p:nvSpPr>
          <p:cNvPr id="18" name="TextBox 17"/>
          <p:cNvSpPr txBox="1"/>
          <p:nvPr/>
        </p:nvSpPr>
        <p:spPr>
          <a:xfrm>
            <a:off x="8327321" y="2925402"/>
            <a:ext cx="2081031" cy="553998"/>
          </a:xfrm>
          <a:prstGeom prst="rect">
            <a:avLst/>
          </a:prstGeom>
          <a:noFill/>
        </p:spPr>
        <p:txBody>
          <a:bodyPr wrap="square" rtlCol="0">
            <a:spAutoFit/>
          </a:bodyPr>
          <a:lstStyle/>
          <a:p>
            <a:pPr algn="ctr"/>
            <a:r>
              <a:rPr lang="en-GB" sz="1000" b="1" dirty="0"/>
              <a:t>NET Unconfident:</a:t>
            </a:r>
          </a:p>
          <a:p>
            <a:pPr algn="ctr"/>
            <a:r>
              <a:rPr lang="en-GB" sz="1000" dirty="0"/>
              <a:t>March 2018: 23%</a:t>
            </a:r>
          </a:p>
          <a:p>
            <a:pPr algn="ctr"/>
            <a:r>
              <a:rPr lang="en-GB" sz="1000" dirty="0"/>
              <a:t>March 2017: 23%</a:t>
            </a:r>
          </a:p>
        </p:txBody>
      </p:sp>
      <p:grpSp>
        <p:nvGrpSpPr>
          <p:cNvPr id="19" name="Group 18"/>
          <p:cNvGrpSpPr/>
          <p:nvPr/>
        </p:nvGrpSpPr>
        <p:grpSpPr>
          <a:xfrm>
            <a:off x="11136256" y="5560335"/>
            <a:ext cx="2458922" cy="374842"/>
            <a:chOff x="9533472" y="1535064"/>
            <a:chExt cx="2458922" cy="374842"/>
          </a:xfrm>
        </p:grpSpPr>
        <p:sp>
          <p:nvSpPr>
            <p:cNvPr id="20" name="TextBox 19"/>
            <p:cNvSpPr txBox="1"/>
            <p:nvPr/>
          </p:nvSpPr>
          <p:spPr>
            <a:xfrm>
              <a:off x="9756608" y="1535064"/>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March 2018</a:t>
              </a:r>
            </a:p>
          </p:txBody>
        </p:sp>
        <p:sp>
          <p:nvSpPr>
            <p:cNvPr id="21" name="Rectangle 20"/>
            <p:cNvSpPr/>
            <p:nvPr/>
          </p:nvSpPr>
          <p:spPr bwMode="auto">
            <a:xfrm>
              <a:off x="9540584" y="1555389"/>
              <a:ext cx="144016"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23" name="TextBox 22"/>
            <p:cNvSpPr txBox="1"/>
            <p:nvPr/>
          </p:nvSpPr>
          <p:spPr>
            <a:xfrm>
              <a:off x="9760146" y="1740629"/>
              <a:ext cx="2232248" cy="169277"/>
            </a:xfrm>
            <a:prstGeom prst="rect">
              <a:avLst/>
            </a:prstGeom>
          </p:spPr>
          <p:txBody>
            <a:bodyPr wrap="square" lIns="0" tIns="0" rIns="0" bIns="0" rtlCol="0">
              <a:spAutoFit/>
            </a:bodyPr>
            <a:lstStyle/>
            <a:p>
              <a:r>
                <a:rPr lang="en-GB" sz="1100" dirty="0">
                  <a:latin typeface="Arial" panose="020B0604020202020204" pitchFamily="34" charset="0"/>
                  <a:cs typeface="Arial" panose="020B0604020202020204" pitchFamily="34" charset="0"/>
                </a:rPr>
                <a:t>March 2017</a:t>
              </a:r>
              <a:endParaRPr lang="en-GB" sz="1100" u="none"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bwMode="auto">
            <a:xfrm>
              <a:off x="9533472" y="1756949"/>
              <a:ext cx="144016" cy="14401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grpSp>
      <p:grpSp>
        <p:nvGrpSpPr>
          <p:cNvPr id="30" name="Group 29">
            <a:extLst>
              <a:ext uri="{FF2B5EF4-FFF2-40B4-BE49-F238E27FC236}">
                <a16:creationId xmlns:a16="http://schemas.microsoft.com/office/drawing/2014/main" id="{25FB71E0-8CDE-443D-B247-60E6DA5ED78A}"/>
              </a:ext>
            </a:extLst>
          </p:cNvPr>
          <p:cNvGrpSpPr/>
          <p:nvPr/>
        </p:nvGrpSpPr>
        <p:grpSpPr>
          <a:xfrm>
            <a:off x="9831406" y="151862"/>
            <a:ext cx="2055794" cy="341446"/>
            <a:chOff x="9831406" y="151862"/>
            <a:chExt cx="2055794" cy="341446"/>
          </a:xfrm>
        </p:grpSpPr>
        <p:sp>
          <p:nvSpPr>
            <p:cNvPr id="31" name="Text Placeholder 3">
              <a:extLst>
                <a:ext uri="{FF2B5EF4-FFF2-40B4-BE49-F238E27FC236}">
                  <a16:creationId xmlns:a16="http://schemas.microsoft.com/office/drawing/2014/main" id="{59C94789-42B9-4A80-B70C-F2D625109011}"/>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32" name="Isosceles Triangle 31">
              <a:extLst>
                <a:ext uri="{FF2B5EF4-FFF2-40B4-BE49-F238E27FC236}">
                  <a16:creationId xmlns:a16="http://schemas.microsoft.com/office/drawing/2014/main" id="{AAA6DED4-FED6-4733-AA28-0EA9AB2B22B2}"/>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3" name="Isosceles Triangle 32">
              <a:extLst>
                <a:ext uri="{FF2B5EF4-FFF2-40B4-BE49-F238E27FC236}">
                  <a16:creationId xmlns:a16="http://schemas.microsoft.com/office/drawing/2014/main" id="{E87D48B0-CEFD-4ED1-9AE1-24DA0560691E}"/>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grpSp>
    </p:spTree>
    <p:extLst>
      <p:ext uri="{BB962C8B-B14F-4D97-AF65-F5344CB8AC3E}">
        <p14:creationId xmlns:p14="http://schemas.microsoft.com/office/powerpoint/2010/main" val="355192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Top five reasons that would discourage the use of illegal services</a:t>
            </a:r>
          </a:p>
        </p:txBody>
      </p:sp>
      <p:sp>
        <p:nvSpPr>
          <p:cNvPr id="14" name="Text Placeholder 13">
            <a:extLst>
              <a:ext uri="{FF2B5EF4-FFF2-40B4-BE49-F238E27FC236}">
                <a16:creationId xmlns:a16="http://schemas.microsoft.com/office/drawing/2014/main" id="{5E5FD403-5EBF-40B9-B143-41D1DC3AC5B0}"/>
              </a:ext>
            </a:extLst>
          </p:cNvPr>
          <p:cNvSpPr>
            <a:spLocks noGrp="1"/>
          </p:cNvSpPr>
          <p:nvPr>
            <p:ph type="body" sz="quarter" idx="16"/>
          </p:nvPr>
        </p:nvSpPr>
        <p:spPr/>
        <p:txBody>
          <a:bodyPr/>
          <a:lstStyle/>
          <a:p>
            <a:r>
              <a:rPr lang="en-GB" sz="1600" dirty="0"/>
              <a:t>Lack of availability of content is the top reason that would discourage infringement, this is supported by the decrease in those saying availability of subscription services would stop them – people want the content to be easily accessible</a:t>
            </a:r>
          </a:p>
        </p:txBody>
      </p:sp>
      <p:sp>
        <p:nvSpPr>
          <p:cNvPr id="11" name="Text Placeholder 2"/>
          <p:cNvSpPr>
            <a:spLocks noGrp="1"/>
          </p:cNvSpPr>
          <p:nvPr>
            <p:ph type="body" sz="quarter" idx="15"/>
          </p:nvPr>
        </p:nvSpPr>
        <p:spPr/>
        <p:txBody>
          <a:bodyPr/>
          <a:lstStyle/>
          <a:p>
            <a:r>
              <a:rPr lang="en-GB" dirty="0"/>
              <a:t>Q.10a: Reasons for using illegal services. Base: </a:t>
            </a:r>
            <a:r>
              <a:rPr lang="en-GB" kern="0" dirty="0"/>
              <a:t>: All aged 12+ who have downloaded or streamed/accessed any of the six content types illegally in the last three months</a:t>
            </a:r>
          </a:p>
          <a:p>
            <a:r>
              <a:rPr lang="en-GB" kern="0" dirty="0"/>
              <a:t>* Top 5 in March 2017, but not in March 2018</a:t>
            </a:r>
            <a:endParaRPr lang="en-GB" dirty="0"/>
          </a:p>
        </p:txBody>
      </p:sp>
      <p:sp>
        <p:nvSpPr>
          <p:cNvPr id="6" name="Slide Number Placeholder 5"/>
          <p:cNvSpPr>
            <a:spLocks noGrp="1"/>
          </p:cNvSpPr>
          <p:nvPr>
            <p:ph type="sldNum" sz="quarter" idx="4"/>
          </p:nvPr>
        </p:nvSpPr>
        <p:spPr/>
        <p:txBody>
          <a:bodyPr/>
          <a:lstStyle/>
          <a:p>
            <a:fld id="{4034BEE3-566C-4068-A777-C3A4762E861B}" type="slidenum">
              <a:rPr lang="en-GB" smtClean="0"/>
              <a:pPr/>
              <a:t>25</a:t>
            </a:fld>
            <a:endParaRPr lang="en-GB" dirty="0"/>
          </a:p>
        </p:txBody>
      </p:sp>
      <p:graphicFrame>
        <p:nvGraphicFramePr>
          <p:cNvPr id="9" name="Table Placeholder 37"/>
          <p:cNvGraphicFramePr>
            <a:graphicFrameLocks/>
          </p:cNvGraphicFramePr>
          <p:nvPr>
            <p:extLst>
              <p:ext uri="{D42A27DB-BD31-4B8C-83A1-F6EECF244321}">
                <p14:modId xmlns:p14="http://schemas.microsoft.com/office/powerpoint/2010/main" val="1383925615"/>
              </p:ext>
            </p:extLst>
          </p:nvPr>
        </p:nvGraphicFramePr>
        <p:xfrm>
          <a:off x="552477" y="1679746"/>
          <a:ext cx="11089328" cy="3197770"/>
        </p:xfrm>
        <a:graphic>
          <a:graphicData uri="http://schemas.openxmlformats.org/drawingml/2006/table">
            <a:tbl>
              <a:tblPr firstRow="1" bandRow="1">
                <a:tableStyleId>{93296810-A885-4BE3-A3E7-6D5BEEA58F35}</a:tableStyleId>
              </a:tblPr>
              <a:tblGrid>
                <a:gridCol w="4381640">
                  <a:extLst>
                    <a:ext uri="{9D8B030D-6E8A-4147-A177-3AD203B41FA5}">
                      <a16:colId xmlns:a16="http://schemas.microsoft.com/office/drawing/2014/main" val="20000"/>
                    </a:ext>
                  </a:extLst>
                </a:gridCol>
                <a:gridCol w="838461">
                  <a:extLst>
                    <a:ext uri="{9D8B030D-6E8A-4147-A177-3AD203B41FA5}">
                      <a16:colId xmlns:a16="http://schemas.microsoft.com/office/drawing/2014/main" val="20001"/>
                    </a:ext>
                  </a:extLst>
                </a:gridCol>
                <a:gridCol w="838461">
                  <a:extLst>
                    <a:ext uri="{9D8B030D-6E8A-4147-A177-3AD203B41FA5}">
                      <a16:colId xmlns:a16="http://schemas.microsoft.com/office/drawing/2014/main" val="20002"/>
                    </a:ext>
                  </a:extLst>
                </a:gridCol>
                <a:gridCol w="838461">
                  <a:extLst>
                    <a:ext uri="{9D8B030D-6E8A-4147-A177-3AD203B41FA5}">
                      <a16:colId xmlns:a16="http://schemas.microsoft.com/office/drawing/2014/main" val="20003"/>
                    </a:ext>
                  </a:extLst>
                </a:gridCol>
                <a:gridCol w="838461">
                  <a:extLst>
                    <a:ext uri="{9D8B030D-6E8A-4147-A177-3AD203B41FA5}">
                      <a16:colId xmlns:a16="http://schemas.microsoft.com/office/drawing/2014/main" val="20004"/>
                    </a:ext>
                  </a:extLst>
                </a:gridCol>
                <a:gridCol w="838461">
                  <a:extLst>
                    <a:ext uri="{9D8B030D-6E8A-4147-A177-3AD203B41FA5}">
                      <a16:colId xmlns:a16="http://schemas.microsoft.com/office/drawing/2014/main" val="20005"/>
                    </a:ext>
                  </a:extLst>
                </a:gridCol>
                <a:gridCol w="838461">
                  <a:extLst>
                    <a:ext uri="{9D8B030D-6E8A-4147-A177-3AD203B41FA5}">
                      <a16:colId xmlns:a16="http://schemas.microsoft.com/office/drawing/2014/main" val="20006"/>
                    </a:ext>
                  </a:extLst>
                </a:gridCol>
                <a:gridCol w="838461">
                  <a:extLst>
                    <a:ext uri="{9D8B030D-6E8A-4147-A177-3AD203B41FA5}">
                      <a16:colId xmlns:a16="http://schemas.microsoft.com/office/drawing/2014/main" val="20007"/>
                    </a:ext>
                  </a:extLst>
                </a:gridCol>
                <a:gridCol w="838461">
                  <a:extLst>
                    <a:ext uri="{9D8B030D-6E8A-4147-A177-3AD203B41FA5}">
                      <a16:colId xmlns:a16="http://schemas.microsoft.com/office/drawing/2014/main" val="1052793596"/>
                    </a:ext>
                  </a:extLst>
                </a:gridCol>
              </a:tblGrid>
              <a:tr h="292852">
                <a:tc rowSpan="2">
                  <a:txBody>
                    <a:bodyPr/>
                    <a:lstStyle/>
                    <a:p>
                      <a:pPr algn="l" fontAlgn="ctr"/>
                      <a:r>
                        <a:rPr lang="en-GB" sz="18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July</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rowSpan="2">
                  <a:txBody>
                    <a:bodyPr/>
                    <a:lstStyle/>
                    <a:p>
                      <a:pPr algn="ctr" rtl="0" fontAlgn="ctr"/>
                      <a:r>
                        <a:rPr lang="en-GB" sz="1050" b="1" i="0" u="none" strike="noStrike" dirty="0">
                          <a:solidFill>
                            <a:srgbClr val="FFFFFF"/>
                          </a:solidFill>
                          <a:effectLst/>
                          <a:latin typeface="Arial" panose="020B0604020202020204" pitchFamily="34" charset="0"/>
                        </a:rPr>
                        <a:t>Oct-12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rowSpan="2">
                  <a:txBody>
                    <a:bodyPr/>
                    <a:lstStyle/>
                    <a:p>
                      <a:pPr algn="ctr" rtl="0" fontAlgn="ctr"/>
                      <a:r>
                        <a:rPr lang="en-GB" sz="1050" b="1" i="0" u="none" strike="noStrike" dirty="0">
                          <a:solidFill>
                            <a:srgbClr val="FFFFFF"/>
                          </a:solidFill>
                          <a:effectLst/>
                          <a:latin typeface="Arial" panose="020B0604020202020204" pitchFamily="34" charset="0"/>
                        </a:rPr>
                        <a:t>Jan-13</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March</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March</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March</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March</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March</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92852">
                <a:tc vMerge="1">
                  <a:txBody>
                    <a:bodyPr/>
                    <a:lstStyle/>
                    <a:p>
                      <a:endParaRPr lang="en-GB"/>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2012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vMerge="1">
                  <a:txBody>
                    <a:bodyPr/>
                    <a:lstStyle/>
                    <a:p>
                      <a:endParaRPr lang="en-GB"/>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vMerge="1">
                  <a:txBody>
                    <a:bodyPr/>
                    <a:lstStyle/>
                    <a:p>
                      <a:endParaRPr lang="en-GB"/>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2013</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2015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2016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2017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GB" sz="1050" b="1" i="0" u="none" strike="noStrike" dirty="0">
                          <a:solidFill>
                            <a:srgbClr val="FFFFFF"/>
                          </a:solidFill>
                          <a:effectLst/>
                          <a:latin typeface="Arial" panose="020B0604020202020204" pitchFamily="34" charset="0"/>
                        </a:rPr>
                        <a:t>2018</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2455371"/>
                  </a:ext>
                </a:extLst>
              </a:tr>
              <a:tr h="325391">
                <a:tc>
                  <a:txBody>
                    <a:bodyPr/>
                    <a:lstStyle/>
                    <a:p>
                      <a:pPr algn="r" rtl="0" fontAlgn="ctr"/>
                      <a:r>
                        <a:rPr lang="en-GB" sz="1050" b="0" i="0" u="none" strike="noStrike" dirty="0">
                          <a:solidFill>
                            <a:srgbClr val="717171"/>
                          </a:solidFill>
                          <a:effectLst/>
                          <a:latin typeface="Arial" panose="020B0604020202020204" pitchFamily="34" charset="0"/>
                        </a:rPr>
                        <a:t>Base: all who have downloaded or streamed/accessed files through an illegal service in the last 3 months </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0" i="0" u="none" strike="noStrike" dirty="0">
                          <a:solidFill>
                            <a:srgbClr val="717171"/>
                          </a:solidFill>
                          <a:effectLst/>
                          <a:latin typeface="Arial" panose="020B0604020202020204" pitchFamily="34" charset="0"/>
                        </a:rPr>
                        <a:t>746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0" i="0" u="none" strike="noStrike" dirty="0">
                          <a:solidFill>
                            <a:srgbClr val="717171"/>
                          </a:solidFill>
                          <a:effectLst/>
                          <a:latin typeface="Arial" panose="020B0604020202020204" pitchFamily="34" charset="0"/>
                        </a:rPr>
                        <a:t>860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0" i="0" u="none" strike="noStrike" dirty="0">
                          <a:solidFill>
                            <a:srgbClr val="717171"/>
                          </a:solidFill>
                          <a:effectLst/>
                          <a:latin typeface="Arial" panose="020B0604020202020204" pitchFamily="34" charset="0"/>
                        </a:rPr>
                        <a:t>917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0" i="0" u="none" strike="noStrike" dirty="0">
                          <a:solidFill>
                            <a:srgbClr val="717171"/>
                          </a:solidFill>
                          <a:effectLst/>
                          <a:latin typeface="Arial" panose="020B0604020202020204" pitchFamily="34" charset="0"/>
                        </a:rPr>
                        <a:t>882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0" i="0" u="none" strike="noStrike" dirty="0">
                          <a:solidFill>
                            <a:srgbClr val="717171"/>
                          </a:solidFill>
                          <a:effectLst/>
                          <a:latin typeface="Arial" panose="020B0604020202020204" pitchFamily="34" charset="0"/>
                        </a:rPr>
                        <a:t>754</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0" i="0" u="none" strike="noStrike" dirty="0">
                          <a:solidFill>
                            <a:srgbClr val="717171"/>
                          </a:solidFill>
                          <a:effectLst/>
                          <a:latin typeface="Arial" panose="020B0604020202020204" pitchFamily="34" charset="0"/>
                        </a:rPr>
                        <a:t>746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0" i="0" u="none" strike="noStrike" dirty="0">
                          <a:solidFill>
                            <a:srgbClr val="717171"/>
                          </a:solidFill>
                          <a:effectLst/>
                          <a:latin typeface="Arial" panose="020B0604020202020204" pitchFamily="34" charset="0"/>
                        </a:rPr>
                        <a:t>747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0" i="0" u="none" strike="noStrike" dirty="0">
                          <a:solidFill>
                            <a:srgbClr val="717171"/>
                          </a:solidFill>
                          <a:effectLst/>
                          <a:latin typeface="Arial" panose="020B0604020202020204" pitchFamily="34" charset="0"/>
                        </a:rPr>
                        <a:t>727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25391">
                <a:tc>
                  <a:txBody>
                    <a:bodyPr/>
                    <a:lstStyle/>
                    <a:p>
                      <a:pPr algn="r" rtl="0" fontAlgn="ctr"/>
                      <a:r>
                        <a:rPr lang="en-GB" sz="1050" b="1" i="0" u="none" strike="noStrike" dirty="0">
                          <a:solidFill>
                            <a:srgbClr val="717171"/>
                          </a:solidFill>
                          <a:effectLst/>
                          <a:latin typeface="Arial" panose="020B0604020202020204" pitchFamily="34" charset="0"/>
                        </a:rPr>
                        <a:t>If legal services were cheaper</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39%</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30%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28%</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32%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24%</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25391">
                <a:tc>
                  <a:txBody>
                    <a:bodyPr/>
                    <a:lstStyle/>
                    <a:p>
                      <a:pPr algn="r" rtl="0" fontAlgn="ctr"/>
                      <a:r>
                        <a:rPr lang="en-GB" sz="1050" b="1" i="0" u="none" strike="noStrike" dirty="0">
                          <a:solidFill>
                            <a:srgbClr val="717171"/>
                          </a:solidFill>
                          <a:effectLst/>
                          <a:latin typeface="Arial" panose="020B0604020202020204" pitchFamily="34" charset="0"/>
                        </a:rPr>
                        <a:t>If it was clearer what is legal and what isn’t</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24%</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24%</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25391">
                <a:tc>
                  <a:txBody>
                    <a:bodyPr/>
                    <a:lstStyle/>
                    <a:p>
                      <a:pPr algn="r" rtl="0" fontAlgn="ctr"/>
                      <a:r>
                        <a:rPr lang="en-GB" sz="1050" b="1" i="0" u="none" strike="noStrike" dirty="0">
                          <a:solidFill>
                            <a:srgbClr val="717171"/>
                          </a:solidFill>
                          <a:effectLst/>
                          <a:latin typeface="Arial" panose="020B0604020202020204" pitchFamily="34" charset="0"/>
                        </a:rPr>
                        <a:t>If everything I wanted was available legally</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32%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22%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18%</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32060">
                <a:tc>
                  <a:txBody>
                    <a:bodyPr/>
                    <a:lstStyle/>
                    <a:p>
                      <a:pPr algn="r" rtl="0" fontAlgn="ctr"/>
                      <a:r>
                        <a:rPr lang="en-GB" sz="1050" b="1" i="0" u="none" strike="noStrike" dirty="0">
                          <a:solidFill>
                            <a:srgbClr val="717171"/>
                          </a:solidFill>
                          <a:effectLst/>
                          <a:latin typeface="Arial" panose="020B0604020202020204" pitchFamily="34" charset="0"/>
                        </a:rPr>
                        <a:t>If everything I wanted was available legally online as soon as it was released elsewhere</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18%</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21%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325391">
                <a:tc>
                  <a:txBody>
                    <a:bodyPr/>
                    <a:lstStyle/>
                    <a:p>
                      <a:pPr algn="r" rtl="0" fontAlgn="ctr"/>
                      <a:r>
                        <a:rPr lang="en-GB" sz="1050" b="1" i="0" u="none" strike="noStrike" dirty="0">
                          <a:solidFill>
                            <a:srgbClr val="717171"/>
                          </a:solidFill>
                          <a:effectLst/>
                          <a:latin typeface="Arial" panose="020B0604020202020204" pitchFamily="34" charset="0"/>
                        </a:rPr>
                        <a:t>If I thought I might be caught</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15%</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13%</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14%</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35400866"/>
                  </a:ext>
                </a:extLst>
              </a:tr>
              <a:tr h="325391">
                <a:tc>
                  <a:txBody>
                    <a:bodyPr/>
                    <a:lstStyle/>
                    <a:p>
                      <a:pPr algn="r" rtl="0" fontAlgn="ctr"/>
                      <a:r>
                        <a:rPr lang="en-GB" sz="1050" b="1" i="0" u="none" strike="noStrike" dirty="0">
                          <a:solidFill>
                            <a:srgbClr val="717171"/>
                          </a:solidFill>
                          <a:effectLst/>
                          <a:latin typeface="Arial" panose="020B0604020202020204" pitchFamily="34" charset="0"/>
                        </a:rPr>
                        <a:t>If a subscription service I was interested in became available*</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18%</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14%</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9%</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FF0000"/>
                          </a:solidFill>
                          <a:effectLst/>
                          <a:latin typeface="Arial" panose="020B0604020202020204" pitchFamily="34" charset="0"/>
                        </a:rPr>
                        <a:t>11%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325391">
                <a:tc>
                  <a:txBody>
                    <a:bodyPr/>
                    <a:lstStyle/>
                    <a:p>
                      <a:pPr algn="r" rtl="0" fontAlgn="ctr"/>
                      <a:r>
                        <a:rPr lang="en-GB" sz="1050" b="1" i="0" u="none" strike="noStrike" dirty="0">
                          <a:solidFill>
                            <a:srgbClr val="717171"/>
                          </a:solidFill>
                          <a:effectLst/>
                          <a:latin typeface="Arial" panose="020B0604020202020204" pitchFamily="34" charset="0"/>
                        </a:rPr>
                        <a:t>Nothing would make me stop</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3%</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7%</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9%</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6%</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GB" sz="1050" b="1" i="0" u="none" strike="noStrike" dirty="0">
                          <a:solidFill>
                            <a:srgbClr val="717171"/>
                          </a:solidFill>
                          <a:effectLst/>
                          <a:latin typeface="Arial" panose="020B0604020202020204" pitchFamily="34" charset="0"/>
                        </a:rPr>
                        <a:t>10%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b"/>
                      <a:r>
                        <a:rPr lang="en-GB" sz="1050" b="1" i="0" u="none" strike="noStrike" dirty="0">
                          <a:solidFill>
                            <a:srgbClr val="717171"/>
                          </a:solidFill>
                          <a:effectLst/>
                          <a:latin typeface="Arial" panose="020B0604020202020204" pitchFamily="34" charset="0"/>
                        </a:rPr>
                        <a:t>10%</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49197708"/>
                  </a:ext>
                </a:extLst>
              </a:tr>
            </a:tbl>
          </a:graphicData>
        </a:graphic>
      </p:graphicFrame>
      <p:sp>
        <p:nvSpPr>
          <p:cNvPr id="12" name="Text Placeholder 3"/>
          <p:cNvSpPr txBox="1">
            <a:spLocks/>
          </p:cNvSpPr>
          <p:nvPr/>
        </p:nvSpPr>
        <p:spPr>
          <a:xfrm>
            <a:off x="9654639" y="228599"/>
            <a:ext cx="2232561" cy="2021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00B050"/>
                </a:solidFill>
              </a:rPr>
              <a:t>Significant increase since March 2017</a:t>
            </a:r>
          </a:p>
          <a:p>
            <a:r>
              <a:rPr lang="en-GB" kern="0" dirty="0">
                <a:solidFill>
                  <a:srgbClr val="FF0000"/>
                </a:solidFill>
              </a:rPr>
              <a:t>Significant decrease since March 2017</a:t>
            </a:r>
          </a:p>
        </p:txBody>
      </p:sp>
    </p:spTree>
    <p:extLst>
      <p:ext uri="{BB962C8B-B14F-4D97-AF65-F5344CB8AC3E}">
        <p14:creationId xmlns:p14="http://schemas.microsoft.com/office/powerpoint/2010/main" val="66694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Spending</a:t>
            </a:r>
          </a:p>
        </p:txBody>
      </p:sp>
      <p:sp>
        <p:nvSpPr>
          <p:cNvPr id="6" name="Text Placeholder 5"/>
          <p:cNvSpPr>
            <a:spLocks noGrp="1"/>
          </p:cNvSpPr>
          <p:nvPr>
            <p:ph type="body" sz="quarter" idx="16"/>
          </p:nvPr>
        </p:nvSpPr>
        <p:spPr/>
        <p:txBody>
          <a:bodyPr/>
          <a:lstStyle/>
          <a:p>
            <a:endParaRPr lang="en-GB"/>
          </a:p>
        </p:txBody>
      </p:sp>
      <p:sp>
        <p:nvSpPr>
          <p:cNvPr id="4" name="Slide Number Placeholder 3"/>
          <p:cNvSpPr>
            <a:spLocks noGrp="1"/>
          </p:cNvSpPr>
          <p:nvPr>
            <p:ph type="sldNum" sz="quarter" idx="4294967295"/>
          </p:nvPr>
        </p:nvSpPr>
        <p:spPr>
          <a:xfrm>
            <a:off x="11222038" y="6394450"/>
            <a:ext cx="969962" cy="196850"/>
          </a:xfrm>
        </p:spPr>
        <p:txBody>
          <a:bodyPr/>
          <a:lstStyle/>
          <a:p>
            <a:fld id="{4034BEE3-566C-4068-A777-C3A4762E861B}" type="slidenum">
              <a:rPr lang="en-GB" smtClean="0"/>
              <a:pPr/>
              <a:t>26</a:t>
            </a:fld>
            <a:endParaRPr lang="en-GB" dirty="0"/>
          </a:p>
        </p:txBody>
      </p:sp>
    </p:spTree>
    <p:extLst>
      <p:ext uri="{BB962C8B-B14F-4D97-AF65-F5344CB8AC3E}">
        <p14:creationId xmlns:p14="http://schemas.microsoft.com/office/powerpoint/2010/main" val="22607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Spending on different types of content</a:t>
            </a:r>
          </a:p>
        </p:txBody>
      </p:sp>
      <p:sp>
        <p:nvSpPr>
          <p:cNvPr id="8" name="Text Placeholder 2"/>
          <p:cNvSpPr>
            <a:spLocks noGrp="1"/>
          </p:cNvSpPr>
          <p:nvPr>
            <p:ph type="body" sz="quarter" idx="16"/>
          </p:nvPr>
        </p:nvSpPr>
        <p:spPr/>
        <p:txBody>
          <a:bodyPr/>
          <a:lstStyle/>
          <a:p>
            <a:r>
              <a:rPr lang="en-GB" sz="1600" dirty="0"/>
              <a:t>Significant increase in the proportion of people doing online purchases or subscriptions. The total average spend across all consumers is now 1.37% lower than last year (now at £74.03)</a:t>
            </a:r>
          </a:p>
        </p:txBody>
      </p:sp>
      <p:sp>
        <p:nvSpPr>
          <p:cNvPr id="4" name="Text Placeholder 3"/>
          <p:cNvSpPr>
            <a:spLocks noGrp="1"/>
          </p:cNvSpPr>
          <p:nvPr>
            <p:ph type="body" sz="quarter" idx="15"/>
          </p:nvPr>
        </p:nvSpPr>
        <p:spPr/>
        <p:txBody>
          <a:bodyPr vert="horz" lIns="0" tIns="0" rIns="0" bIns="0" rtlCol="0" anchor="ctr">
            <a:noAutofit/>
          </a:bodyPr>
          <a:lstStyle/>
          <a:p>
            <a:r>
              <a:rPr lang="en-GB" kern="0" dirty="0"/>
              <a:t>Q.BX_1SUM. Approximately how much have you personally spent on the following in the past three months? Base: All aged 12+ (March 2018 n=5034 / March 2017 n=5,267 / March 2016 n=5,310 / March 2015 n=5,192)</a:t>
            </a:r>
          </a:p>
        </p:txBody>
      </p:sp>
      <p:sp>
        <p:nvSpPr>
          <p:cNvPr id="5" name="Slide Number Placeholder 4"/>
          <p:cNvSpPr>
            <a:spLocks noGrp="1"/>
          </p:cNvSpPr>
          <p:nvPr>
            <p:ph type="sldNum" sz="quarter" idx="4"/>
          </p:nvPr>
        </p:nvSpPr>
        <p:spPr/>
        <p:txBody>
          <a:bodyPr/>
          <a:lstStyle/>
          <a:p>
            <a:fld id="{4034BEE3-566C-4068-A777-C3A4762E861B}" type="slidenum">
              <a:rPr lang="en-GB" smtClean="0"/>
              <a:pPr/>
              <a:t>27</a:t>
            </a:fld>
            <a:endParaRPr lang="en-GB" dirty="0"/>
          </a:p>
        </p:txBody>
      </p:sp>
      <p:graphicFrame>
        <p:nvGraphicFramePr>
          <p:cNvPr id="6" name="Chart 5"/>
          <p:cNvGraphicFramePr/>
          <p:nvPr>
            <p:extLst>
              <p:ext uri="{D42A27DB-BD31-4B8C-83A1-F6EECF244321}">
                <p14:modId xmlns:p14="http://schemas.microsoft.com/office/powerpoint/2010/main" val="3762886803"/>
              </p:ext>
            </p:extLst>
          </p:nvPr>
        </p:nvGraphicFramePr>
        <p:xfrm>
          <a:off x="450400" y="1545336"/>
          <a:ext cx="11217344" cy="25557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Placeholder 37"/>
          <p:cNvGraphicFramePr>
            <a:graphicFrameLocks/>
          </p:cNvGraphicFramePr>
          <p:nvPr>
            <p:extLst/>
          </p:nvPr>
        </p:nvGraphicFramePr>
        <p:xfrm>
          <a:off x="441256" y="4246239"/>
          <a:ext cx="11235625" cy="1693155"/>
        </p:xfrm>
        <a:graphic>
          <a:graphicData uri="http://schemas.openxmlformats.org/drawingml/2006/table">
            <a:tbl>
              <a:tblPr firstRow="1" bandRow="1">
                <a:tableStyleId>{93296810-A885-4BE3-A3E7-6D5BEEA58F35}</a:tableStyleId>
              </a:tblPr>
              <a:tblGrid>
                <a:gridCol w="3370689">
                  <a:extLst>
                    <a:ext uri="{9D8B030D-6E8A-4147-A177-3AD203B41FA5}">
                      <a16:colId xmlns:a16="http://schemas.microsoft.com/office/drawing/2014/main" val="20000"/>
                    </a:ext>
                  </a:extLst>
                </a:gridCol>
                <a:gridCol w="983117">
                  <a:extLst>
                    <a:ext uri="{9D8B030D-6E8A-4147-A177-3AD203B41FA5}">
                      <a16:colId xmlns:a16="http://schemas.microsoft.com/office/drawing/2014/main" val="20001"/>
                    </a:ext>
                  </a:extLst>
                </a:gridCol>
                <a:gridCol w="983117">
                  <a:extLst>
                    <a:ext uri="{9D8B030D-6E8A-4147-A177-3AD203B41FA5}">
                      <a16:colId xmlns:a16="http://schemas.microsoft.com/office/drawing/2014/main" val="20003"/>
                    </a:ext>
                  </a:extLst>
                </a:gridCol>
                <a:gridCol w="983117">
                  <a:extLst>
                    <a:ext uri="{9D8B030D-6E8A-4147-A177-3AD203B41FA5}">
                      <a16:colId xmlns:a16="http://schemas.microsoft.com/office/drawing/2014/main" val="20002"/>
                    </a:ext>
                  </a:extLst>
                </a:gridCol>
                <a:gridCol w="983117">
                  <a:extLst>
                    <a:ext uri="{9D8B030D-6E8A-4147-A177-3AD203B41FA5}">
                      <a16:colId xmlns:a16="http://schemas.microsoft.com/office/drawing/2014/main" val="20004"/>
                    </a:ext>
                  </a:extLst>
                </a:gridCol>
                <a:gridCol w="983117">
                  <a:extLst>
                    <a:ext uri="{9D8B030D-6E8A-4147-A177-3AD203B41FA5}">
                      <a16:colId xmlns:a16="http://schemas.microsoft.com/office/drawing/2014/main" val="20005"/>
                    </a:ext>
                  </a:extLst>
                </a:gridCol>
                <a:gridCol w="983117">
                  <a:extLst>
                    <a:ext uri="{9D8B030D-6E8A-4147-A177-3AD203B41FA5}">
                      <a16:colId xmlns:a16="http://schemas.microsoft.com/office/drawing/2014/main" val="20006"/>
                    </a:ext>
                  </a:extLst>
                </a:gridCol>
                <a:gridCol w="983117">
                  <a:extLst>
                    <a:ext uri="{9D8B030D-6E8A-4147-A177-3AD203B41FA5}">
                      <a16:colId xmlns:a16="http://schemas.microsoft.com/office/drawing/2014/main" val="20007"/>
                    </a:ext>
                  </a:extLst>
                </a:gridCol>
                <a:gridCol w="983117">
                  <a:extLst>
                    <a:ext uri="{9D8B030D-6E8A-4147-A177-3AD203B41FA5}">
                      <a16:colId xmlns:a16="http://schemas.microsoft.com/office/drawing/2014/main" val="885797130"/>
                    </a:ext>
                  </a:extLst>
                </a:gridCol>
              </a:tblGrid>
              <a:tr h="219091">
                <a:tc>
                  <a:txBody>
                    <a:bodyPr/>
                    <a:lstStyle/>
                    <a:p>
                      <a:pPr marL="73025" algn="l">
                        <a:lnSpc>
                          <a:spcPct val="100000"/>
                        </a:lnSpc>
                      </a:pPr>
                      <a:endParaRPr lang="en-GB" sz="1050" b="0" dirty="0">
                        <a:solidFill>
                          <a:schemeClr val="tx1"/>
                        </a:solidFill>
                        <a:latin typeface="+mn-lt"/>
                        <a:cs typeface="Arial"/>
                      </a:endParaRP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July</a:t>
                      </a:r>
                      <a:endParaRPr lang="en-GB" sz="1050" b="1" baseline="0" dirty="0">
                        <a:solidFill>
                          <a:schemeClr val="bg1"/>
                        </a:solidFill>
                        <a:latin typeface="Arial"/>
                        <a:cs typeface="Arial"/>
                      </a:endParaRPr>
                    </a:p>
                    <a:p>
                      <a:pPr marL="73025" algn="ctr">
                        <a:lnSpc>
                          <a:spcPct val="100000"/>
                        </a:lnSpc>
                      </a:pPr>
                      <a:r>
                        <a:rPr lang="en-GB" sz="1050" b="1" baseline="0" dirty="0">
                          <a:solidFill>
                            <a:schemeClr val="bg1"/>
                          </a:solidFill>
                          <a:latin typeface="Arial"/>
                          <a:cs typeface="Arial"/>
                        </a:rPr>
                        <a:t>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October</a:t>
                      </a:r>
                      <a:br>
                        <a:rPr lang="en-GB" sz="1050" b="1" baseline="0" dirty="0">
                          <a:solidFill>
                            <a:schemeClr val="bg1"/>
                          </a:solidFill>
                          <a:latin typeface="Arial"/>
                          <a:cs typeface="Arial"/>
                        </a:rPr>
                      </a:br>
                      <a:r>
                        <a:rPr lang="en-GB" sz="1050" b="1" baseline="0" dirty="0">
                          <a:solidFill>
                            <a:schemeClr val="bg1"/>
                          </a:solidFill>
                          <a:latin typeface="Arial"/>
                          <a:cs typeface="Arial"/>
                        </a:rPr>
                        <a:t>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January</a:t>
                      </a:r>
                      <a:br>
                        <a:rPr lang="en-GB" sz="1050" b="1" dirty="0">
                          <a:solidFill>
                            <a:schemeClr val="bg1"/>
                          </a:solidFill>
                          <a:latin typeface="Arial"/>
                          <a:cs typeface="Arial"/>
                        </a:rPr>
                      </a:br>
                      <a:r>
                        <a:rPr lang="en-GB" sz="1050" b="1" baseline="0" dirty="0">
                          <a:solidFill>
                            <a:schemeClr val="bg1"/>
                          </a:solidFill>
                          <a:latin typeface="Arial"/>
                          <a:cs typeface="Arial"/>
                        </a:rPr>
                        <a:t>20</a:t>
                      </a:r>
                      <a:r>
                        <a:rPr lang="en-GB" sz="1050" b="1" dirty="0">
                          <a:solidFill>
                            <a:schemeClr val="bg1"/>
                          </a:solidFill>
                          <a:latin typeface="Arial"/>
                          <a:cs typeface="Arial"/>
                        </a:rPr>
                        <a:t>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2015</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2016</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2017</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2018</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0907">
                <a:tc>
                  <a:txBody>
                    <a:bodyPr/>
                    <a:lstStyle/>
                    <a:p>
                      <a:pPr algn="r"/>
                      <a:r>
                        <a:rPr lang="en-GB" sz="1050" dirty="0">
                          <a:latin typeface="+mj-lt"/>
                        </a:rPr>
                        <a:t>Purchases</a:t>
                      </a:r>
                      <a:r>
                        <a:rPr lang="en-GB" sz="1050" baseline="0" dirty="0">
                          <a:latin typeface="+mj-lt"/>
                        </a:rPr>
                        <a:t> in physical format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£29.98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£34.58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£42.48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£28.80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£23.65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£22.30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£23.72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£22.19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0907">
                <a:tc>
                  <a:txBody>
                    <a:bodyPr/>
                    <a:lstStyle/>
                    <a:p>
                      <a:pPr algn="r"/>
                      <a:r>
                        <a:rPr lang="en-GB" sz="1050" dirty="0">
                          <a:latin typeface="+mj-lt"/>
                        </a:rPr>
                        <a:t>Individual online</a:t>
                      </a:r>
                      <a:r>
                        <a:rPr lang="en-GB" sz="1050" baseline="0" dirty="0">
                          <a:latin typeface="+mj-lt"/>
                        </a:rPr>
                        <a:t> purchases</a:t>
                      </a:r>
                      <a:endParaRPr lang="en-GB" sz="105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£5.45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£6.03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£7.38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£6.88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£6.68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£7.57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£7.94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£8.39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0907">
                <a:tc>
                  <a:txBody>
                    <a:bodyPr/>
                    <a:lstStyle/>
                    <a:p>
                      <a:pPr algn="r"/>
                      <a:r>
                        <a:rPr lang="en-GB" sz="1050" dirty="0">
                          <a:latin typeface="+mj-lt"/>
                        </a:rPr>
                        <a:t>Online</a:t>
                      </a:r>
                      <a:r>
                        <a:rPr lang="en-GB" sz="1050" baseline="0" dirty="0">
                          <a:latin typeface="+mj-lt"/>
                        </a:rPr>
                        <a:t> purchases and subscriptions</a:t>
                      </a:r>
                      <a:endParaRPr lang="en-GB" sz="105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£1.26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£1.60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£9.54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£9.61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£9.75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£12.12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£13.10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£14.81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0907">
                <a:tc>
                  <a:txBody>
                    <a:bodyPr/>
                    <a:lstStyle/>
                    <a:p>
                      <a:pPr algn="r"/>
                      <a:r>
                        <a:rPr lang="en-GB" sz="1050" dirty="0">
                          <a:latin typeface="+mj-lt"/>
                        </a:rPr>
                        <a:t>Other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£20.73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£20.76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£29.51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£26.49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£24.38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£24.17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£28.84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dirty="0">
                          <a:latin typeface="+mj-lt"/>
                        </a:rPr>
                        <a:t>£27.17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0907">
                <a:tc>
                  <a:txBody>
                    <a:bodyPr/>
                    <a:lstStyle/>
                    <a:p>
                      <a:pPr algn="r"/>
                      <a:r>
                        <a:rPr lang="en-GB" sz="1050" b="1" dirty="0">
                          <a:latin typeface="+mj-lt"/>
                        </a:rPr>
                        <a:t>Total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mj-lt"/>
                        </a:rPr>
                        <a:t>£57.44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mj-lt"/>
                        </a:rPr>
                        <a:t>£62.97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mj-lt"/>
                        </a:rPr>
                        <a:t>£81.52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mj-lt"/>
                        </a:rPr>
                        <a:t>£73.74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mj-lt"/>
                        </a:rPr>
                        <a:t>£67.37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mj-lt"/>
                        </a:rPr>
                        <a:t>£68.18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mj-lt"/>
                        </a:rPr>
                        <a:t>£75.04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dirty="0">
                          <a:latin typeface="+mj-lt"/>
                        </a:rPr>
                        <a:t>£74.03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9" name="Text Placeholder 3">
            <a:extLst>
              <a:ext uri="{FF2B5EF4-FFF2-40B4-BE49-F238E27FC236}">
                <a16:creationId xmlns:a16="http://schemas.microsoft.com/office/drawing/2014/main" id="{AC6B42E5-6E71-44F6-8DA7-422D1C372A90}"/>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0" name="Isosceles Triangle 9">
            <a:extLst>
              <a:ext uri="{FF2B5EF4-FFF2-40B4-BE49-F238E27FC236}">
                <a16:creationId xmlns:a16="http://schemas.microsoft.com/office/drawing/2014/main" id="{529EDF56-4D79-4B4F-AFF0-CCFBC529BC09}"/>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1" name="Isosceles Triangle 10">
            <a:extLst>
              <a:ext uri="{FF2B5EF4-FFF2-40B4-BE49-F238E27FC236}">
                <a16:creationId xmlns:a16="http://schemas.microsoft.com/office/drawing/2014/main" id="{7A905329-8B10-4E89-92A7-100CE068CA9A}"/>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2" name="Isosceles Triangle 11">
            <a:extLst>
              <a:ext uri="{FF2B5EF4-FFF2-40B4-BE49-F238E27FC236}">
                <a16:creationId xmlns:a16="http://schemas.microsoft.com/office/drawing/2014/main" id="{479DBD0D-4CF3-4C53-A2E3-820B8E788A85}"/>
              </a:ext>
            </a:extLst>
          </p:cNvPr>
          <p:cNvSpPr/>
          <p:nvPr/>
        </p:nvSpPr>
        <p:spPr>
          <a:xfrm>
            <a:off x="6759343" y="2782558"/>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234357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of content paid for</a:t>
            </a:r>
          </a:p>
        </p:txBody>
      </p:sp>
      <p:sp>
        <p:nvSpPr>
          <p:cNvPr id="13" name="Text Placeholder 2"/>
          <p:cNvSpPr>
            <a:spLocks noGrp="1"/>
          </p:cNvSpPr>
          <p:nvPr>
            <p:ph type="body" sz="quarter" idx="16"/>
          </p:nvPr>
        </p:nvSpPr>
        <p:spPr/>
        <p:txBody>
          <a:bodyPr/>
          <a:lstStyle/>
          <a:p>
            <a:r>
              <a:rPr lang="en-GB" sz="1600" dirty="0"/>
              <a:t>At the same time, the proportion of people who only consume free content fell significantly in 2018, now at 35%, and the proportion of people who only consume paid content rose significantly to 16%</a:t>
            </a:r>
          </a:p>
        </p:txBody>
      </p:sp>
      <p:sp>
        <p:nvSpPr>
          <p:cNvPr id="4" name="Text Placeholder 3"/>
          <p:cNvSpPr>
            <a:spLocks noGrp="1"/>
          </p:cNvSpPr>
          <p:nvPr>
            <p:ph type="body" sz="quarter" idx="15"/>
          </p:nvPr>
        </p:nvSpPr>
        <p:spPr/>
        <p:txBody>
          <a:bodyPr/>
          <a:lstStyle/>
          <a:p>
            <a:pPr algn="just"/>
            <a:r>
              <a:rPr lang="en-GB" kern="0" dirty="0"/>
              <a:t>Q.Bx_5a. How many did you personally pay for, either as a one off or as part of a subscription? | Base: all who have downloaded or streamed any of the six content types in the last 3 months (March 2018 n=2868, March 2017 n=3001)</a:t>
            </a:r>
          </a:p>
        </p:txBody>
      </p:sp>
      <p:sp>
        <p:nvSpPr>
          <p:cNvPr id="5" name="Slide Number Placeholder 4"/>
          <p:cNvSpPr>
            <a:spLocks noGrp="1"/>
          </p:cNvSpPr>
          <p:nvPr>
            <p:ph type="sldNum" sz="quarter" idx="4"/>
          </p:nvPr>
        </p:nvSpPr>
        <p:spPr/>
        <p:txBody>
          <a:bodyPr/>
          <a:lstStyle/>
          <a:p>
            <a:fld id="{4034BEE3-566C-4068-A777-C3A4762E861B}" type="slidenum">
              <a:rPr lang="en-GB" smtClean="0"/>
              <a:pPr/>
              <a:t>28</a:t>
            </a:fld>
            <a:endParaRPr lang="en-GB" dirty="0"/>
          </a:p>
        </p:txBody>
      </p:sp>
      <p:graphicFrame>
        <p:nvGraphicFramePr>
          <p:cNvPr id="6" name="Chart 5"/>
          <p:cNvGraphicFramePr/>
          <p:nvPr>
            <p:extLst>
              <p:ext uri="{D42A27DB-BD31-4B8C-83A1-F6EECF244321}">
                <p14:modId xmlns:p14="http://schemas.microsoft.com/office/powerpoint/2010/main" val="3323120130"/>
              </p:ext>
            </p:extLst>
          </p:nvPr>
        </p:nvGraphicFramePr>
        <p:xfrm>
          <a:off x="703232" y="1413258"/>
          <a:ext cx="10901880" cy="444853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3">
            <a:extLst>
              <a:ext uri="{FF2B5EF4-FFF2-40B4-BE49-F238E27FC236}">
                <a16:creationId xmlns:a16="http://schemas.microsoft.com/office/drawing/2014/main" id="{08EB0452-39F8-4E64-82D3-596BA3EC82ED}"/>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9" name="Isosceles Triangle 18">
            <a:extLst>
              <a:ext uri="{FF2B5EF4-FFF2-40B4-BE49-F238E27FC236}">
                <a16:creationId xmlns:a16="http://schemas.microsoft.com/office/drawing/2014/main" id="{C514DE75-511A-4916-87EA-48C24632B1B9}"/>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0" name="Isosceles Triangle 19">
            <a:extLst>
              <a:ext uri="{FF2B5EF4-FFF2-40B4-BE49-F238E27FC236}">
                <a16:creationId xmlns:a16="http://schemas.microsoft.com/office/drawing/2014/main" id="{6B20D9FC-FFAA-4542-A144-C7006C6D2BB8}"/>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2" name="Isosceles Triangle 21">
            <a:extLst>
              <a:ext uri="{FF2B5EF4-FFF2-40B4-BE49-F238E27FC236}">
                <a16:creationId xmlns:a16="http://schemas.microsoft.com/office/drawing/2014/main" id="{F27DF5A8-4100-4A46-9262-740521DD46FF}"/>
              </a:ext>
            </a:extLst>
          </p:cNvPr>
          <p:cNvSpPr/>
          <p:nvPr/>
        </p:nvSpPr>
        <p:spPr>
          <a:xfrm>
            <a:off x="10940585" y="487225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2" name="Isosceles Triangle 11">
            <a:extLst>
              <a:ext uri="{FF2B5EF4-FFF2-40B4-BE49-F238E27FC236}">
                <a16:creationId xmlns:a16="http://schemas.microsoft.com/office/drawing/2014/main" id="{83A8BE2E-6EA4-4F4F-AC09-6450E0EC9CF5}"/>
              </a:ext>
            </a:extLst>
          </p:cNvPr>
          <p:cNvSpPr/>
          <p:nvPr/>
        </p:nvSpPr>
        <p:spPr>
          <a:xfrm rot="10800000">
            <a:off x="10940585" y="2422521"/>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29404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five reasons for using paid services to access content</a:t>
            </a:r>
          </a:p>
        </p:txBody>
      </p:sp>
      <p:sp>
        <p:nvSpPr>
          <p:cNvPr id="10" name="Text Placeholder 2"/>
          <p:cNvSpPr>
            <a:spLocks noGrp="1"/>
          </p:cNvSpPr>
          <p:nvPr>
            <p:ph type="body" sz="quarter" idx="16"/>
          </p:nvPr>
        </p:nvSpPr>
        <p:spPr/>
        <p:txBody>
          <a:bodyPr/>
          <a:lstStyle/>
          <a:p>
            <a:r>
              <a:rPr lang="en-GB" sz="1600" dirty="0"/>
              <a:t>‘Convenience’ remains the top reason for paying to access content. ‘I fear they may have viruses/malware/spyware’ is new to the top 5</a:t>
            </a:r>
          </a:p>
        </p:txBody>
      </p:sp>
      <p:sp>
        <p:nvSpPr>
          <p:cNvPr id="4" name="Text Placeholder 3"/>
          <p:cNvSpPr>
            <a:spLocks noGrp="1"/>
          </p:cNvSpPr>
          <p:nvPr>
            <p:ph type="body" sz="quarter" idx="15"/>
          </p:nvPr>
        </p:nvSpPr>
        <p:spPr/>
        <p:txBody>
          <a:bodyPr vert="horz" lIns="0" tIns="0" rIns="0" bIns="0" rtlCol="0" anchor="ctr">
            <a:noAutofit/>
          </a:bodyPr>
          <a:lstStyle/>
          <a:p>
            <a:pPr algn="just"/>
            <a:r>
              <a:rPr lang="en-GB" kern="0" dirty="0"/>
              <a:t>Q.7 What were your personal reasons for doing this rather than using services where you could have got them for free? | Base: All aged 12+ who have paid to download or stream/access any of the six content types in the last 3 months</a:t>
            </a:r>
          </a:p>
          <a:p>
            <a:pPr algn="just"/>
            <a:r>
              <a:rPr lang="en-GB" kern="0" dirty="0"/>
              <a:t>* Was in top 5 reasons in 2017 but not 2018</a:t>
            </a:r>
          </a:p>
        </p:txBody>
      </p:sp>
      <p:sp>
        <p:nvSpPr>
          <p:cNvPr id="5" name="Slide Number Placeholder 4"/>
          <p:cNvSpPr>
            <a:spLocks noGrp="1"/>
          </p:cNvSpPr>
          <p:nvPr>
            <p:ph type="sldNum" sz="quarter" idx="4"/>
          </p:nvPr>
        </p:nvSpPr>
        <p:spPr/>
        <p:txBody>
          <a:bodyPr/>
          <a:lstStyle/>
          <a:p>
            <a:fld id="{4034BEE3-566C-4068-A777-C3A4762E861B}" type="slidenum">
              <a:rPr lang="en-GB" smtClean="0"/>
              <a:pPr/>
              <a:t>29</a:t>
            </a:fld>
            <a:endParaRPr lang="en-GB" dirty="0"/>
          </a:p>
        </p:txBody>
      </p:sp>
      <p:graphicFrame>
        <p:nvGraphicFramePr>
          <p:cNvPr id="6" name="Table Placeholder 37"/>
          <p:cNvGraphicFramePr>
            <a:graphicFrameLocks/>
          </p:cNvGraphicFramePr>
          <p:nvPr>
            <p:extLst>
              <p:ext uri="{D42A27DB-BD31-4B8C-83A1-F6EECF244321}">
                <p14:modId xmlns:p14="http://schemas.microsoft.com/office/powerpoint/2010/main" val="1812237393"/>
              </p:ext>
            </p:extLst>
          </p:nvPr>
        </p:nvGraphicFramePr>
        <p:xfrm>
          <a:off x="541840" y="1626504"/>
          <a:ext cx="11089328" cy="2752446"/>
        </p:xfrm>
        <a:graphic>
          <a:graphicData uri="http://schemas.openxmlformats.org/drawingml/2006/table">
            <a:tbl>
              <a:tblPr firstRow="1" bandRow="1">
                <a:tableStyleId>{93296810-A885-4BE3-A3E7-6D5BEEA58F35}</a:tableStyleId>
              </a:tblPr>
              <a:tblGrid>
                <a:gridCol w="4381640">
                  <a:extLst>
                    <a:ext uri="{9D8B030D-6E8A-4147-A177-3AD203B41FA5}">
                      <a16:colId xmlns:a16="http://schemas.microsoft.com/office/drawing/2014/main" val="20000"/>
                    </a:ext>
                  </a:extLst>
                </a:gridCol>
                <a:gridCol w="838461">
                  <a:extLst>
                    <a:ext uri="{9D8B030D-6E8A-4147-A177-3AD203B41FA5}">
                      <a16:colId xmlns:a16="http://schemas.microsoft.com/office/drawing/2014/main" val="20001"/>
                    </a:ext>
                  </a:extLst>
                </a:gridCol>
                <a:gridCol w="838461">
                  <a:extLst>
                    <a:ext uri="{9D8B030D-6E8A-4147-A177-3AD203B41FA5}">
                      <a16:colId xmlns:a16="http://schemas.microsoft.com/office/drawing/2014/main" val="20002"/>
                    </a:ext>
                  </a:extLst>
                </a:gridCol>
                <a:gridCol w="838461">
                  <a:extLst>
                    <a:ext uri="{9D8B030D-6E8A-4147-A177-3AD203B41FA5}">
                      <a16:colId xmlns:a16="http://schemas.microsoft.com/office/drawing/2014/main" val="20003"/>
                    </a:ext>
                  </a:extLst>
                </a:gridCol>
                <a:gridCol w="838461">
                  <a:extLst>
                    <a:ext uri="{9D8B030D-6E8A-4147-A177-3AD203B41FA5}">
                      <a16:colId xmlns:a16="http://schemas.microsoft.com/office/drawing/2014/main" val="20004"/>
                    </a:ext>
                  </a:extLst>
                </a:gridCol>
                <a:gridCol w="838461">
                  <a:extLst>
                    <a:ext uri="{9D8B030D-6E8A-4147-A177-3AD203B41FA5}">
                      <a16:colId xmlns:a16="http://schemas.microsoft.com/office/drawing/2014/main" val="20005"/>
                    </a:ext>
                  </a:extLst>
                </a:gridCol>
                <a:gridCol w="838461">
                  <a:extLst>
                    <a:ext uri="{9D8B030D-6E8A-4147-A177-3AD203B41FA5}">
                      <a16:colId xmlns:a16="http://schemas.microsoft.com/office/drawing/2014/main" val="20006"/>
                    </a:ext>
                  </a:extLst>
                </a:gridCol>
                <a:gridCol w="838461">
                  <a:extLst>
                    <a:ext uri="{9D8B030D-6E8A-4147-A177-3AD203B41FA5}">
                      <a16:colId xmlns:a16="http://schemas.microsoft.com/office/drawing/2014/main" val="20007"/>
                    </a:ext>
                  </a:extLst>
                </a:gridCol>
                <a:gridCol w="838461">
                  <a:extLst>
                    <a:ext uri="{9D8B030D-6E8A-4147-A177-3AD203B41FA5}">
                      <a16:colId xmlns:a16="http://schemas.microsoft.com/office/drawing/2014/main" val="1854452444"/>
                    </a:ext>
                  </a:extLst>
                </a:gridCol>
              </a:tblGrid>
              <a:tr h="292852">
                <a:tc>
                  <a:txBody>
                    <a:bodyPr/>
                    <a:lstStyle/>
                    <a:p>
                      <a:pPr marL="73025" algn="l">
                        <a:lnSpc>
                          <a:spcPct val="100000"/>
                        </a:lnSpc>
                      </a:pPr>
                      <a:endParaRPr lang="en-GB" sz="1000" b="0" dirty="0">
                        <a:solidFill>
                          <a:schemeClr val="tx1"/>
                        </a:solidFill>
                        <a:latin typeface="+mn-lt"/>
                        <a:cs typeface="Arial"/>
                      </a:endParaRP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July</a:t>
                      </a:r>
                      <a:endParaRPr lang="en-GB" sz="1050" b="1" baseline="0" dirty="0">
                        <a:solidFill>
                          <a:schemeClr val="bg1"/>
                        </a:solidFill>
                        <a:latin typeface="Arial"/>
                        <a:cs typeface="Arial"/>
                      </a:endParaRPr>
                    </a:p>
                    <a:p>
                      <a:pPr marL="73025" algn="ctr">
                        <a:lnSpc>
                          <a:spcPct val="100000"/>
                        </a:lnSpc>
                      </a:pPr>
                      <a:r>
                        <a:rPr lang="en-GB" sz="1050" b="1" baseline="0" dirty="0">
                          <a:solidFill>
                            <a:schemeClr val="bg1"/>
                          </a:solidFill>
                          <a:latin typeface="Arial"/>
                          <a:cs typeface="Arial"/>
                        </a:rPr>
                        <a:t>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October</a:t>
                      </a:r>
                      <a:r>
                        <a:rPr lang="en-GB" sz="1050" b="1" baseline="0" dirty="0">
                          <a:solidFill>
                            <a:schemeClr val="bg1"/>
                          </a:solidFill>
                          <a:latin typeface="Arial"/>
                          <a:cs typeface="Arial"/>
                        </a:rPr>
                        <a:t> 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January</a:t>
                      </a:r>
                      <a:r>
                        <a:rPr lang="en-GB" sz="1050" b="1" baseline="0" dirty="0">
                          <a:solidFill>
                            <a:schemeClr val="bg1"/>
                          </a:solidFill>
                          <a:latin typeface="Arial"/>
                          <a:cs typeface="Arial"/>
                        </a:rPr>
                        <a:t> 20</a:t>
                      </a:r>
                      <a:r>
                        <a:rPr lang="en-GB" sz="1050" b="1" dirty="0">
                          <a:solidFill>
                            <a:schemeClr val="bg1"/>
                          </a:solidFill>
                          <a:latin typeface="Arial"/>
                          <a:cs typeface="Arial"/>
                        </a:rPr>
                        <a:t>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2015</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2016</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2017</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2018</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5391">
                <a:tc>
                  <a:txBody>
                    <a:bodyPr/>
                    <a:lstStyle/>
                    <a:p>
                      <a:pPr algn="r"/>
                      <a:r>
                        <a:rPr lang="en-GB" sz="1050" kern="1200" dirty="0">
                          <a:solidFill>
                            <a:schemeClr val="dk1"/>
                          </a:solidFill>
                          <a:latin typeface="+mj-lt"/>
                          <a:ea typeface="+mn-ea"/>
                          <a:cs typeface="+mn-cs"/>
                        </a:rPr>
                        <a:t>Base: all who have paid to download or stream/access any content in the last 3 months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kern="1200" dirty="0">
                          <a:solidFill>
                            <a:schemeClr val="dk1"/>
                          </a:solidFill>
                          <a:latin typeface="+mj-lt"/>
                          <a:ea typeface="+mn-ea"/>
                          <a:cs typeface="+mn-cs"/>
                        </a:rPr>
                        <a:t>1351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kern="1200" dirty="0">
                          <a:solidFill>
                            <a:schemeClr val="dk1"/>
                          </a:solidFill>
                          <a:latin typeface="+mj-lt"/>
                          <a:ea typeface="+mn-ea"/>
                          <a:cs typeface="+mn-cs"/>
                        </a:rPr>
                        <a:t>1578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kern="1200" dirty="0">
                          <a:solidFill>
                            <a:schemeClr val="dk1"/>
                          </a:solidFill>
                          <a:latin typeface="+mj-lt"/>
                          <a:ea typeface="+mn-ea"/>
                          <a:cs typeface="+mn-cs"/>
                        </a:rPr>
                        <a:t>1776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r>
                        <a:rPr lang="en-GB" sz="1050" kern="1200" dirty="0">
                          <a:solidFill>
                            <a:schemeClr val="dk1"/>
                          </a:solidFill>
                          <a:latin typeface="+mj-lt"/>
                          <a:ea typeface="+mn-ea"/>
                          <a:cs typeface="+mn-cs"/>
                        </a:rPr>
                        <a:t>1615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r>
                        <a:rPr lang="en-GB" sz="1050" kern="1200" dirty="0">
                          <a:solidFill>
                            <a:schemeClr val="dk1"/>
                          </a:solidFill>
                          <a:latin typeface="+mj-lt"/>
                          <a:ea typeface="+mn-ea"/>
                          <a:cs typeface="+mn-cs"/>
                        </a:rPr>
                        <a:t>1817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r>
                        <a:rPr lang="en-GB" sz="1050" kern="1200" dirty="0">
                          <a:solidFill>
                            <a:schemeClr val="dk1"/>
                          </a:solidFill>
                          <a:latin typeface="+mj-lt"/>
                          <a:ea typeface="+mn-ea"/>
                          <a:cs typeface="+mn-cs"/>
                        </a:rPr>
                        <a:t>1708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r>
                        <a:rPr lang="en-GB" sz="1050" kern="1200" dirty="0">
                          <a:solidFill>
                            <a:schemeClr val="dk1"/>
                          </a:solidFill>
                          <a:latin typeface="+mj-lt"/>
                          <a:ea typeface="+mn-ea"/>
                          <a:cs typeface="+mn-cs"/>
                        </a:rPr>
                        <a:t>1749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r>
                        <a:rPr lang="en-GB" sz="1050" kern="1200" dirty="0">
                          <a:solidFill>
                            <a:schemeClr val="dk1"/>
                          </a:solidFill>
                          <a:latin typeface="+mj-lt"/>
                          <a:ea typeface="+mn-ea"/>
                          <a:cs typeface="+mn-cs"/>
                        </a:rPr>
                        <a:t>1707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5391">
                <a:tc>
                  <a:txBody>
                    <a:bodyPr/>
                    <a:lstStyle/>
                    <a:p>
                      <a:pPr algn="r" fontAlgn="b"/>
                      <a:r>
                        <a:rPr lang="en-GB" sz="1050" b="1" kern="1200" dirty="0">
                          <a:solidFill>
                            <a:schemeClr val="dk1"/>
                          </a:solidFill>
                          <a:latin typeface="+mj-lt"/>
                          <a:ea typeface="+mn-ea"/>
                          <a:cs typeface="+mn-cs"/>
                        </a:rPr>
                        <a:t>It is easier / more convenient</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45%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45%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46%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lnSpc>
                          <a:spcPct val="110000"/>
                        </a:lnSpc>
                        <a:spcBef>
                          <a:spcPts val="600"/>
                        </a:spcBef>
                        <a:spcAft>
                          <a:spcPts val="0"/>
                        </a:spcAft>
                      </a:pPr>
                      <a:r>
                        <a:rPr lang="en-GB" sz="1050" b="1" kern="1200" dirty="0">
                          <a:solidFill>
                            <a:schemeClr val="dk1"/>
                          </a:solidFill>
                          <a:latin typeface="+mj-lt"/>
                          <a:ea typeface="+mn-ea"/>
                          <a:cs typeface="+mn-cs"/>
                        </a:rPr>
                        <a:t>47%</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GB" sz="1050" b="1" kern="1200" dirty="0">
                          <a:solidFill>
                            <a:schemeClr val="dk1"/>
                          </a:solidFill>
                          <a:latin typeface="+mj-lt"/>
                          <a:ea typeface="+mn-ea"/>
                          <a:cs typeface="+mn-cs"/>
                        </a:rPr>
                        <a:t>46%</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48%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48%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50%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5391">
                <a:tc>
                  <a:txBody>
                    <a:bodyPr/>
                    <a:lstStyle/>
                    <a:p>
                      <a:pPr algn="r" fontAlgn="b"/>
                      <a:r>
                        <a:rPr lang="en-GB" sz="1050" b="1" kern="1200" dirty="0">
                          <a:solidFill>
                            <a:schemeClr val="dk1"/>
                          </a:solidFill>
                          <a:latin typeface="+mj-lt"/>
                          <a:ea typeface="+mn-ea"/>
                          <a:cs typeface="+mn-cs"/>
                        </a:rPr>
                        <a:t>It’s quicker</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39%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40%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39%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lnSpc>
                          <a:spcPct val="110000"/>
                        </a:lnSpc>
                        <a:spcBef>
                          <a:spcPts val="600"/>
                        </a:spcBef>
                        <a:spcAft>
                          <a:spcPts val="0"/>
                        </a:spcAft>
                      </a:pPr>
                      <a:r>
                        <a:rPr lang="en-GB" sz="1050" b="1" kern="1200" dirty="0">
                          <a:solidFill>
                            <a:schemeClr val="dk1"/>
                          </a:solidFill>
                          <a:latin typeface="+mj-lt"/>
                          <a:ea typeface="+mn-ea"/>
                          <a:cs typeface="+mn-cs"/>
                        </a:rPr>
                        <a:t>40%</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GB" sz="1050" b="1" kern="1200" dirty="0">
                          <a:solidFill>
                            <a:schemeClr val="dk1"/>
                          </a:solidFill>
                          <a:latin typeface="+mj-lt"/>
                          <a:ea typeface="+mn-ea"/>
                          <a:cs typeface="+mn-cs"/>
                        </a:rPr>
                        <a:t>42%</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43%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41%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39%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5391">
                <a:tc>
                  <a:txBody>
                    <a:bodyPr/>
                    <a:lstStyle/>
                    <a:p>
                      <a:pPr algn="r" fontAlgn="b"/>
                      <a:r>
                        <a:rPr lang="en-GB" sz="1050" b="1" kern="1200" dirty="0">
                          <a:solidFill>
                            <a:schemeClr val="dk1"/>
                          </a:solidFill>
                          <a:latin typeface="+mj-lt"/>
                          <a:ea typeface="+mn-ea"/>
                          <a:cs typeface="+mn-cs"/>
                        </a:rPr>
                        <a:t>I don’t want to use illegal sites</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38%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42%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41%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lnSpc>
                          <a:spcPct val="110000"/>
                        </a:lnSpc>
                        <a:spcBef>
                          <a:spcPts val="600"/>
                        </a:spcBef>
                        <a:spcAft>
                          <a:spcPts val="0"/>
                        </a:spcAft>
                      </a:pPr>
                      <a:r>
                        <a:rPr lang="en-GB" sz="1050" b="1" kern="1200" dirty="0">
                          <a:solidFill>
                            <a:schemeClr val="dk1"/>
                          </a:solidFill>
                          <a:latin typeface="+mj-lt"/>
                          <a:ea typeface="+mn-ea"/>
                          <a:cs typeface="+mn-cs"/>
                        </a:rPr>
                        <a:t>38%</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GB" sz="1050" b="1" kern="1200" dirty="0">
                          <a:solidFill>
                            <a:schemeClr val="dk1"/>
                          </a:solidFill>
                          <a:latin typeface="+mj-lt"/>
                          <a:ea typeface="+mn-ea"/>
                          <a:cs typeface="+mn-cs"/>
                        </a:rPr>
                        <a:t>37%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050" b="1" kern="1200" dirty="0">
                          <a:solidFill>
                            <a:schemeClr val="dk1"/>
                          </a:solidFill>
                          <a:latin typeface="+mj-lt"/>
                          <a:ea typeface="+mn-ea"/>
                          <a:cs typeface="+mn-cs"/>
                        </a:rPr>
                        <a:t>31%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050" b="1" kern="1200" dirty="0">
                          <a:solidFill>
                            <a:schemeClr val="dk1"/>
                          </a:solidFill>
                          <a:latin typeface="+mj-lt"/>
                          <a:ea typeface="+mn-ea"/>
                          <a:cs typeface="+mn-cs"/>
                        </a:rPr>
                        <a:t>34%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050" b="1" kern="1200" dirty="0">
                          <a:solidFill>
                            <a:schemeClr val="dk1"/>
                          </a:solidFill>
                          <a:latin typeface="+mj-lt"/>
                          <a:ea typeface="+mn-ea"/>
                          <a:cs typeface="+mn-cs"/>
                        </a:rPr>
                        <a:t>35%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5391">
                <a:tc>
                  <a:txBody>
                    <a:bodyPr/>
                    <a:lstStyle/>
                    <a:p>
                      <a:pPr algn="r" fontAlgn="b"/>
                      <a:r>
                        <a:rPr lang="en-GB" sz="1050" b="1" kern="1200" dirty="0">
                          <a:solidFill>
                            <a:schemeClr val="dk1"/>
                          </a:solidFill>
                          <a:latin typeface="+mj-lt"/>
                          <a:ea typeface="+mn-ea"/>
                          <a:cs typeface="+mn-cs"/>
                        </a:rPr>
                        <a:t>They are better quality</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lnSpc>
                          <a:spcPct val="110000"/>
                        </a:lnSpc>
                        <a:spcBef>
                          <a:spcPts val="600"/>
                        </a:spcBef>
                        <a:spcAft>
                          <a:spcPts val="0"/>
                        </a:spcAft>
                      </a:pPr>
                      <a:r>
                        <a:rPr lang="en-GB" sz="1050" b="1" kern="1200" dirty="0">
                          <a:solidFill>
                            <a:schemeClr val="dk1"/>
                          </a:solidFill>
                          <a:latin typeface="+mj-lt"/>
                          <a:ea typeface="+mn-ea"/>
                          <a:cs typeface="+mn-cs"/>
                        </a:rPr>
                        <a:t>22%</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GB" sz="1050" b="1" kern="1200" dirty="0">
                          <a:solidFill>
                            <a:schemeClr val="dk1"/>
                          </a:solidFill>
                          <a:latin typeface="+mj-lt"/>
                          <a:ea typeface="+mn-ea"/>
                          <a:cs typeface="+mn-cs"/>
                        </a:rPr>
                        <a:t>24%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tx1"/>
                          </a:solidFill>
                          <a:latin typeface="+mj-lt"/>
                          <a:ea typeface="+mn-ea"/>
                          <a:cs typeface="+mn-cs"/>
                        </a:rPr>
                        <a:t>23%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tx1"/>
                          </a:solidFill>
                          <a:latin typeface="+mj-lt"/>
                          <a:ea typeface="+mn-ea"/>
                          <a:cs typeface="+mn-cs"/>
                        </a:rPr>
                        <a:t>27%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tx1"/>
                          </a:solidFill>
                          <a:latin typeface="+mj-lt"/>
                          <a:ea typeface="+mn-ea"/>
                          <a:cs typeface="+mn-cs"/>
                        </a:rPr>
                        <a:t>28%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5391">
                <a:tc>
                  <a:txBody>
                    <a:bodyPr/>
                    <a:lstStyle/>
                    <a:p>
                      <a:pPr algn="r" fontAlgn="b"/>
                      <a:r>
                        <a:rPr lang="en-GB" sz="1050" b="1" kern="1200" dirty="0">
                          <a:solidFill>
                            <a:schemeClr val="dk1"/>
                          </a:solidFill>
                          <a:latin typeface="+mj-lt"/>
                          <a:ea typeface="+mn-ea"/>
                          <a:cs typeface="+mn-cs"/>
                        </a:rPr>
                        <a:t>I fear they may have viruses \ malware \ spyware</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lnSpc>
                          <a:spcPct val="110000"/>
                        </a:lnSpc>
                        <a:spcBef>
                          <a:spcPts val="600"/>
                        </a:spcBef>
                        <a:spcAft>
                          <a:spcPts val="0"/>
                        </a:spcAft>
                      </a:pPr>
                      <a:r>
                        <a:rPr lang="en-GB" sz="1050" b="1" kern="1200" dirty="0">
                          <a:solidFill>
                            <a:schemeClr val="dk1"/>
                          </a:solidFill>
                          <a:latin typeface="+mj-lt"/>
                          <a:ea typeface="+mn-ea"/>
                          <a:cs typeface="+mn-cs"/>
                        </a:rPr>
                        <a:t>23%</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GB" sz="1050" b="1" kern="1200" dirty="0">
                          <a:solidFill>
                            <a:schemeClr val="dk1"/>
                          </a:solidFill>
                          <a:latin typeface="+mj-lt"/>
                          <a:ea typeface="+mn-ea"/>
                          <a:cs typeface="+mn-cs"/>
                        </a:rPr>
                        <a:t>21%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tx1"/>
                          </a:solidFill>
                          <a:latin typeface="+mj-lt"/>
                          <a:ea typeface="+mn-ea"/>
                          <a:cs typeface="+mn-cs"/>
                        </a:rPr>
                        <a:t>21%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tx1"/>
                          </a:solidFill>
                          <a:latin typeface="+mj-lt"/>
                          <a:ea typeface="+mn-ea"/>
                          <a:cs typeface="+mn-cs"/>
                        </a:rPr>
                        <a:t>21%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tx1"/>
                          </a:solidFill>
                          <a:latin typeface="+mj-lt"/>
                          <a:ea typeface="+mn-ea"/>
                          <a:cs typeface="+mn-cs"/>
                        </a:rPr>
                        <a:t>23%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90744249"/>
                  </a:ext>
                </a:extLst>
              </a:tr>
              <a:tr h="325391">
                <a:tc>
                  <a:txBody>
                    <a:bodyPr/>
                    <a:lstStyle/>
                    <a:p>
                      <a:pPr algn="r" fontAlgn="b"/>
                      <a:r>
                        <a:rPr lang="en-GB" sz="1050" b="1" kern="1200" dirty="0">
                          <a:solidFill>
                            <a:schemeClr val="dk1"/>
                          </a:solidFill>
                          <a:latin typeface="+mj-lt"/>
                          <a:ea typeface="+mn-ea"/>
                          <a:cs typeface="+mn-cs"/>
                        </a:rPr>
                        <a:t>I think it is morally wrong to use illegal sites*</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50" b="1" kern="1200" dirty="0">
                          <a:solidFill>
                            <a:schemeClr val="dk1"/>
                          </a:solidFill>
                          <a:latin typeface="+mj-lt"/>
                          <a:ea typeface="+mn-ea"/>
                          <a:cs typeface="+mn-cs"/>
                        </a:rPr>
                        <a:t>28%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ctr" hangingPunct="1">
                        <a:lnSpc>
                          <a:spcPct val="110000"/>
                        </a:lnSpc>
                        <a:spcBef>
                          <a:spcPts val="600"/>
                        </a:spcBef>
                        <a:spcAft>
                          <a:spcPts val="0"/>
                        </a:spcAft>
                      </a:pPr>
                      <a:r>
                        <a:rPr lang="en-GB" sz="1050" b="1" kern="1200" dirty="0">
                          <a:solidFill>
                            <a:schemeClr val="dk1"/>
                          </a:solidFill>
                          <a:latin typeface="+mj-lt"/>
                          <a:ea typeface="+mn-ea"/>
                          <a:cs typeface="+mn-cs"/>
                        </a:rPr>
                        <a:t>24%</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GB" sz="1050" b="1" kern="1200" dirty="0">
                          <a:solidFill>
                            <a:schemeClr val="dk1"/>
                          </a:solidFill>
                          <a:latin typeface="+mj-lt"/>
                          <a:ea typeface="+mn-ea"/>
                          <a:cs typeface="+mn-cs"/>
                        </a:rPr>
                        <a:t>23%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23%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23%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algn="ctr" eaLnBrk="1" fontAlgn="b" hangingPunct="1"/>
                      <a:r>
                        <a:rPr lang="en-GB" sz="1050" b="1" kern="1200" dirty="0">
                          <a:solidFill>
                            <a:schemeClr val="dk1"/>
                          </a:solidFill>
                          <a:latin typeface="+mj-lt"/>
                          <a:ea typeface="+mn-ea"/>
                          <a:cs typeface="+mn-cs"/>
                        </a:rPr>
                        <a:t>22%</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8" name="Text Placeholder 3"/>
          <p:cNvSpPr txBox="1">
            <a:spLocks/>
          </p:cNvSpPr>
          <p:nvPr/>
        </p:nvSpPr>
        <p:spPr>
          <a:xfrm>
            <a:off x="9654639" y="228599"/>
            <a:ext cx="2232561" cy="2021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00B050"/>
                </a:solidFill>
              </a:rPr>
              <a:t>Significant increase since March 2017</a:t>
            </a:r>
          </a:p>
          <a:p>
            <a:r>
              <a:rPr lang="en-GB" kern="0" dirty="0">
                <a:solidFill>
                  <a:srgbClr val="FF0000"/>
                </a:solidFill>
              </a:rPr>
              <a:t>Significant decrease since March 2017</a:t>
            </a:r>
          </a:p>
        </p:txBody>
      </p:sp>
    </p:spTree>
    <p:extLst>
      <p:ext uri="{BB962C8B-B14F-4D97-AF65-F5344CB8AC3E}">
        <p14:creationId xmlns:p14="http://schemas.microsoft.com/office/powerpoint/2010/main" val="125187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used</a:t>
            </a:r>
          </a:p>
        </p:txBody>
      </p:sp>
      <p:sp>
        <p:nvSpPr>
          <p:cNvPr id="4" name="Text Placeholder 3"/>
          <p:cNvSpPr>
            <a:spLocks noGrp="1"/>
          </p:cNvSpPr>
          <p:nvPr>
            <p:ph type="body" sz="quarter" idx="15"/>
          </p:nvPr>
        </p:nvSpPr>
        <p:spPr/>
        <p:txBody>
          <a:bodyPr/>
          <a:lstStyle/>
          <a:p>
            <a:r>
              <a:rPr lang="en-GB" dirty="0"/>
              <a:t>*Please see slide 6 for full list of updates to 2018 questionnaire</a:t>
            </a:r>
          </a:p>
        </p:txBody>
      </p:sp>
      <p:sp>
        <p:nvSpPr>
          <p:cNvPr id="5" name="Slide Number Placeholder 4"/>
          <p:cNvSpPr>
            <a:spLocks noGrp="1"/>
          </p:cNvSpPr>
          <p:nvPr>
            <p:ph type="sldNum" sz="quarter" idx="4"/>
          </p:nvPr>
        </p:nvSpPr>
        <p:spPr/>
        <p:txBody>
          <a:bodyPr/>
          <a:lstStyle/>
          <a:p>
            <a:fld id="{4034BEE3-566C-4068-A777-C3A4762E861B}" type="slidenum">
              <a:rPr lang="en-GB" smtClean="0"/>
              <a:pPr/>
              <a:t>3</a:t>
            </a:fld>
            <a:endParaRPr lang="en-GB" dirty="0"/>
          </a:p>
        </p:txBody>
      </p:sp>
      <p:graphicFrame>
        <p:nvGraphicFramePr>
          <p:cNvPr id="9" name="Diagram 8"/>
          <p:cNvGraphicFramePr/>
          <p:nvPr>
            <p:extLst>
              <p:ext uri="{D42A27DB-BD31-4B8C-83A1-F6EECF244321}">
                <p14:modId xmlns:p14="http://schemas.microsoft.com/office/powerpoint/2010/main" val="208852235"/>
              </p:ext>
            </p:extLst>
          </p:nvPr>
        </p:nvGraphicFramePr>
        <p:xfrm>
          <a:off x="2434532" y="914400"/>
          <a:ext cx="7814367" cy="4802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750710" y="5762116"/>
            <a:ext cx="3038168" cy="184666"/>
          </a:xfrm>
          <a:prstGeom prst="rect">
            <a:avLst/>
          </a:prstGeom>
          <a:noFill/>
        </p:spPr>
        <p:txBody>
          <a:bodyPr wrap="square" lIns="0" tIns="0" rIns="0" bIns="0" rtlCol="0">
            <a:spAutoFit/>
          </a:bodyPr>
          <a:lstStyle/>
          <a:p>
            <a:pPr algn="ctr"/>
            <a:r>
              <a:rPr lang="en-GB" sz="1200" dirty="0"/>
              <a:t>(total number of interviews 5,034)</a:t>
            </a:r>
          </a:p>
        </p:txBody>
      </p:sp>
    </p:spTree>
    <p:extLst>
      <p:ext uri="{BB962C8B-B14F-4D97-AF65-F5344CB8AC3E}">
        <p14:creationId xmlns:p14="http://schemas.microsoft.com/office/powerpoint/2010/main" val="190818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GB" dirty="0"/>
              <a:t>Downloading &amp; Streaming activity</a:t>
            </a:r>
          </a:p>
        </p:txBody>
      </p:sp>
      <p:sp>
        <p:nvSpPr>
          <p:cNvPr id="7" name="Text Placeholder 6"/>
          <p:cNvSpPr>
            <a:spLocks noGrp="1"/>
          </p:cNvSpPr>
          <p:nvPr>
            <p:ph type="body" sz="quarter" idx="16"/>
          </p:nvPr>
        </p:nvSpPr>
        <p:spPr/>
        <p:txBody>
          <a:bodyPr/>
          <a:lstStyle/>
          <a:p>
            <a:endParaRPr lang="en-GB"/>
          </a:p>
        </p:txBody>
      </p:sp>
      <p:sp>
        <p:nvSpPr>
          <p:cNvPr id="5" name="Slide Number Placeholder 4"/>
          <p:cNvSpPr>
            <a:spLocks noGrp="1"/>
          </p:cNvSpPr>
          <p:nvPr>
            <p:ph type="sldNum" sz="quarter" idx="4294967295"/>
          </p:nvPr>
        </p:nvSpPr>
        <p:spPr>
          <a:xfrm>
            <a:off x="11222038" y="6394450"/>
            <a:ext cx="969962" cy="196850"/>
          </a:xfrm>
        </p:spPr>
        <p:txBody>
          <a:bodyPr/>
          <a:lstStyle/>
          <a:p>
            <a:fld id="{4034BEE3-566C-4068-A777-C3A4762E861B}" type="slidenum">
              <a:rPr lang="en-GB" smtClean="0"/>
              <a:pPr/>
              <a:t>30</a:t>
            </a:fld>
            <a:endParaRPr lang="en-GB" dirty="0"/>
          </a:p>
        </p:txBody>
      </p:sp>
    </p:spTree>
    <p:extLst>
      <p:ext uri="{BB962C8B-B14F-4D97-AF65-F5344CB8AC3E}">
        <p14:creationId xmlns:p14="http://schemas.microsoft.com/office/powerpoint/2010/main" val="2332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Downloading of each content type over time</a:t>
            </a:r>
          </a:p>
        </p:txBody>
      </p:sp>
      <p:sp>
        <p:nvSpPr>
          <p:cNvPr id="12" name="Text Placeholder 2"/>
          <p:cNvSpPr>
            <a:spLocks noGrp="1"/>
          </p:cNvSpPr>
          <p:nvPr>
            <p:ph type="body" sz="quarter" idx="16"/>
          </p:nvPr>
        </p:nvSpPr>
        <p:spPr/>
        <p:txBody>
          <a:bodyPr/>
          <a:lstStyle/>
          <a:p>
            <a:r>
              <a:rPr lang="en-GB" sz="1600" dirty="0"/>
              <a:t>Significant drop in TV programmes and films since 2017</a:t>
            </a:r>
          </a:p>
        </p:txBody>
      </p:sp>
      <p:sp>
        <p:nvSpPr>
          <p:cNvPr id="4" name="Text Placeholder 3"/>
          <p:cNvSpPr>
            <a:spLocks noGrp="1"/>
          </p:cNvSpPr>
          <p:nvPr>
            <p:ph type="body" sz="quarter" idx="15"/>
          </p:nvPr>
        </p:nvSpPr>
        <p:spPr/>
        <p:txBody>
          <a:bodyPr vert="horz" lIns="0" tIns="0" rIns="0" bIns="0" rtlCol="0" anchor="ctr">
            <a:noAutofit/>
          </a:bodyPr>
          <a:lstStyle/>
          <a:p>
            <a:r>
              <a:rPr lang="en-GB" kern="0" dirty="0"/>
              <a:t>Q2.A Have you downloaded any of the following through the internet in the past three months? Base: all internet users aged 12+ (March 2018 n=4526 / March 2017 n=4573)</a:t>
            </a:r>
          </a:p>
        </p:txBody>
      </p:sp>
      <p:sp>
        <p:nvSpPr>
          <p:cNvPr id="5" name="Slide Number Placeholder 4"/>
          <p:cNvSpPr>
            <a:spLocks noGrp="1"/>
          </p:cNvSpPr>
          <p:nvPr>
            <p:ph type="sldNum" sz="quarter" idx="4"/>
          </p:nvPr>
        </p:nvSpPr>
        <p:spPr/>
        <p:txBody>
          <a:bodyPr/>
          <a:lstStyle/>
          <a:p>
            <a:fld id="{4034BEE3-566C-4068-A777-C3A4762E861B}" type="slidenum">
              <a:rPr lang="en-GB" smtClean="0"/>
              <a:pPr/>
              <a:t>31</a:t>
            </a:fld>
            <a:endParaRPr lang="en-GB" dirty="0"/>
          </a:p>
        </p:txBody>
      </p:sp>
      <p:graphicFrame>
        <p:nvGraphicFramePr>
          <p:cNvPr id="6" name="Chart 5"/>
          <p:cNvGraphicFramePr/>
          <p:nvPr>
            <p:extLst/>
          </p:nvPr>
        </p:nvGraphicFramePr>
        <p:xfrm>
          <a:off x="496420" y="1141215"/>
          <a:ext cx="11099616" cy="474800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3">
            <a:extLst>
              <a:ext uri="{FF2B5EF4-FFF2-40B4-BE49-F238E27FC236}">
                <a16:creationId xmlns:a16="http://schemas.microsoft.com/office/drawing/2014/main" id="{33A411EB-0EBC-487C-B4EB-D4095E895043}"/>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20" name="Isosceles Triangle 19">
            <a:extLst>
              <a:ext uri="{FF2B5EF4-FFF2-40B4-BE49-F238E27FC236}">
                <a16:creationId xmlns:a16="http://schemas.microsoft.com/office/drawing/2014/main" id="{BB26943A-281D-4150-82D7-CA4C94C6456D}"/>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1" name="Isosceles Triangle 20">
            <a:extLst>
              <a:ext uri="{FF2B5EF4-FFF2-40B4-BE49-F238E27FC236}">
                <a16:creationId xmlns:a16="http://schemas.microsoft.com/office/drawing/2014/main" id="{8D11DB3A-0AAE-46C3-B7E3-F673EFF8E493}"/>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0" name="Isosceles Triangle 9">
            <a:extLst>
              <a:ext uri="{FF2B5EF4-FFF2-40B4-BE49-F238E27FC236}">
                <a16:creationId xmlns:a16="http://schemas.microsoft.com/office/drawing/2014/main" id="{92AB23FB-3984-4EBB-B8F8-641F4B00B334}"/>
              </a:ext>
            </a:extLst>
          </p:cNvPr>
          <p:cNvSpPr/>
          <p:nvPr/>
        </p:nvSpPr>
        <p:spPr>
          <a:xfrm rot="10800000">
            <a:off x="10153094" y="4871722"/>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1" name="Isosceles Triangle 10">
            <a:extLst>
              <a:ext uri="{FF2B5EF4-FFF2-40B4-BE49-F238E27FC236}">
                <a16:creationId xmlns:a16="http://schemas.microsoft.com/office/drawing/2014/main" id="{9AF5E4E9-5A65-405A-AD61-3983F90A4CDE}"/>
              </a:ext>
            </a:extLst>
          </p:cNvPr>
          <p:cNvSpPr/>
          <p:nvPr/>
        </p:nvSpPr>
        <p:spPr>
          <a:xfrm rot="10800000">
            <a:off x="10149082" y="5000058"/>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147032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Streaming/accessing of each content type over time</a:t>
            </a:r>
          </a:p>
        </p:txBody>
      </p:sp>
      <p:sp>
        <p:nvSpPr>
          <p:cNvPr id="11" name="Text Placeholder 2"/>
          <p:cNvSpPr>
            <a:spLocks noGrp="1"/>
          </p:cNvSpPr>
          <p:nvPr>
            <p:ph type="body" sz="quarter" idx="16"/>
          </p:nvPr>
        </p:nvSpPr>
        <p:spPr/>
        <p:txBody>
          <a:bodyPr/>
          <a:lstStyle/>
          <a:p>
            <a:r>
              <a:rPr lang="en-GB" sz="1600" dirty="0"/>
              <a:t>Significant decrease in streaming of TV programmes amongst the online population since March 2017, and a significant increase in streaming of films</a:t>
            </a:r>
          </a:p>
        </p:txBody>
      </p:sp>
      <p:sp>
        <p:nvSpPr>
          <p:cNvPr id="7" name="Text Placeholder 3"/>
          <p:cNvSpPr>
            <a:spLocks noGrp="1"/>
          </p:cNvSpPr>
          <p:nvPr>
            <p:ph type="body" sz="quarter" idx="15"/>
          </p:nvPr>
        </p:nvSpPr>
        <p:spPr/>
        <p:txBody>
          <a:bodyPr/>
          <a:lstStyle/>
          <a:p>
            <a:r>
              <a:rPr lang="en-GB" kern="0" dirty="0"/>
              <a:t>Q2.A Have you streamed/accessed any of the following through the internet in the past three months? Base: all internet users aged 12+ (March 2018 n=4526 / March 2017 n=4573)</a:t>
            </a:r>
          </a:p>
        </p:txBody>
      </p:sp>
      <p:sp>
        <p:nvSpPr>
          <p:cNvPr id="5" name="Slide Number Placeholder 4"/>
          <p:cNvSpPr>
            <a:spLocks noGrp="1"/>
          </p:cNvSpPr>
          <p:nvPr>
            <p:ph type="sldNum" sz="quarter" idx="4"/>
          </p:nvPr>
        </p:nvSpPr>
        <p:spPr/>
        <p:txBody>
          <a:bodyPr/>
          <a:lstStyle/>
          <a:p>
            <a:fld id="{4034BEE3-566C-4068-A777-C3A4762E861B}" type="slidenum">
              <a:rPr lang="en-GB" smtClean="0"/>
              <a:pPr/>
              <a:t>32</a:t>
            </a:fld>
            <a:endParaRPr lang="en-GB" dirty="0"/>
          </a:p>
        </p:txBody>
      </p:sp>
      <p:graphicFrame>
        <p:nvGraphicFramePr>
          <p:cNvPr id="6" name="Chart 5"/>
          <p:cNvGraphicFramePr/>
          <p:nvPr>
            <p:extLst/>
          </p:nvPr>
        </p:nvGraphicFramePr>
        <p:xfrm>
          <a:off x="467544" y="1131590"/>
          <a:ext cx="11099616" cy="474800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5B397B2E-C553-47DE-A0F2-60E487D03D9B}"/>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7" name="Isosceles Triangle 16">
            <a:extLst>
              <a:ext uri="{FF2B5EF4-FFF2-40B4-BE49-F238E27FC236}">
                <a16:creationId xmlns:a16="http://schemas.microsoft.com/office/drawing/2014/main" id="{5CEC51C9-1E19-4FF4-80BD-6FF3F6D4A129}"/>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8" name="Isosceles Triangle 17">
            <a:extLst>
              <a:ext uri="{FF2B5EF4-FFF2-40B4-BE49-F238E27FC236}">
                <a16:creationId xmlns:a16="http://schemas.microsoft.com/office/drawing/2014/main" id="{6D09709D-B60D-4BD6-B1FB-C2E1C55BDAC0}"/>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9" name="Isosceles Triangle 18">
            <a:extLst>
              <a:ext uri="{FF2B5EF4-FFF2-40B4-BE49-F238E27FC236}">
                <a16:creationId xmlns:a16="http://schemas.microsoft.com/office/drawing/2014/main" id="{4731B5E7-CE4E-4CA7-8977-8E06D0A2A1F7}"/>
              </a:ext>
            </a:extLst>
          </p:cNvPr>
          <p:cNvSpPr/>
          <p:nvPr/>
        </p:nvSpPr>
        <p:spPr>
          <a:xfrm rot="10800000">
            <a:off x="10174282" y="3029075"/>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0" name="Isosceles Triangle 19">
            <a:extLst>
              <a:ext uri="{FF2B5EF4-FFF2-40B4-BE49-F238E27FC236}">
                <a16:creationId xmlns:a16="http://schemas.microsoft.com/office/drawing/2014/main" id="{A3BC69D0-29F8-4BB7-95DA-1C4B0580EE02}"/>
              </a:ext>
            </a:extLst>
          </p:cNvPr>
          <p:cNvSpPr/>
          <p:nvPr/>
        </p:nvSpPr>
        <p:spPr>
          <a:xfrm>
            <a:off x="10174282" y="3197440"/>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13668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990341" y="1760754"/>
            <a:ext cx="4248472" cy="369332"/>
          </a:xfrm>
          <a:prstGeom prst="rect">
            <a:avLst/>
          </a:prstGeom>
        </p:spPr>
        <p:txBody>
          <a:bodyPr wrap="square" lIns="0" tIns="0" rIns="0" bIns="0" rtlCol="0">
            <a:spAutoFit/>
          </a:bodyPr>
          <a:lstStyle/>
          <a:p>
            <a:pPr algn="ctr"/>
            <a:r>
              <a:rPr lang="en-GB" sz="1200" dirty="0">
                <a:solidFill>
                  <a:srgbClr val="717171"/>
                </a:solidFill>
              </a:rPr>
              <a:t># of items streamed/accessed amongst all category users in the past three months (median score)</a:t>
            </a:r>
          </a:p>
        </p:txBody>
      </p:sp>
      <p:sp>
        <p:nvSpPr>
          <p:cNvPr id="14" name="TextBox 13"/>
          <p:cNvSpPr txBox="1"/>
          <p:nvPr/>
        </p:nvSpPr>
        <p:spPr>
          <a:xfrm>
            <a:off x="1077221" y="1763802"/>
            <a:ext cx="4248472" cy="369332"/>
          </a:xfrm>
          <a:prstGeom prst="rect">
            <a:avLst/>
          </a:prstGeom>
        </p:spPr>
        <p:txBody>
          <a:bodyPr wrap="square" lIns="0" tIns="0" rIns="0" bIns="0" rtlCol="0">
            <a:spAutoFit/>
          </a:bodyPr>
          <a:lstStyle/>
          <a:p>
            <a:pPr algn="ctr"/>
            <a:r>
              <a:rPr lang="en-GB" sz="1200" dirty="0">
                <a:solidFill>
                  <a:srgbClr val="717171"/>
                </a:solidFill>
              </a:rPr>
              <a:t># of items downloaded amongst all category users in the past three months (median score)</a:t>
            </a:r>
          </a:p>
        </p:txBody>
      </p:sp>
      <p:sp>
        <p:nvSpPr>
          <p:cNvPr id="30" name="Title 1"/>
          <p:cNvSpPr>
            <a:spLocks noGrp="1"/>
          </p:cNvSpPr>
          <p:nvPr>
            <p:ph type="title"/>
          </p:nvPr>
        </p:nvSpPr>
        <p:spPr/>
        <p:txBody>
          <a:bodyPr/>
          <a:lstStyle/>
          <a:p>
            <a:r>
              <a:rPr lang="en-GB" dirty="0"/>
              <a:t>Median number of items downloaded and streamed by content type</a:t>
            </a:r>
          </a:p>
        </p:txBody>
      </p:sp>
      <p:sp>
        <p:nvSpPr>
          <p:cNvPr id="31" name="Text Placeholder 2"/>
          <p:cNvSpPr>
            <a:spLocks noGrp="1"/>
          </p:cNvSpPr>
          <p:nvPr>
            <p:ph type="body" sz="quarter" idx="16"/>
          </p:nvPr>
        </p:nvSpPr>
        <p:spPr/>
        <p:txBody>
          <a:bodyPr/>
          <a:lstStyle/>
          <a:p>
            <a:r>
              <a:rPr lang="en-GB" sz="1600" dirty="0"/>
              <a:t>Streamed/accessed for music and TV have seen median increases since last year.</a:t>
            </a:r>
          </a:p>
        </p:txBody>
      </p:sp>
      <p:sp>
        <p:nvSpPr>
          <p:cNvPr id="4" name="Text Placeholder 3"/>
          <p:cNvSpPr>
            <a:spLocks noGrp="1"/>
          </p:cNvSpPr>
          <p:nvPr>
            <p:ph type="body" sz="quarter" idx="15"/>
          </p:nvPr>
        </p:nvSpPr>
        <p:spPr/>
        <p:txBody>
          <a:bodyPr vert="horz" lIns="0" tIns="0" rIns="0" bIns="0" rtlCol="0" anchor="ctr">
            <a:noAutofit/>
          </a:bodyPr>
          <a:lstStyle/>
          <a:p>
            <a:r>
              <a:rPr lang="en-GB" kern="0" dirty="0"/>
              <a:t>Q.B1_3A/B: How many [type of content] do you think you have [downloaded / streamed online] in the past 3 months? Base: All aged 12+ who have downloaded [content type] in the last three months / all aged 12+ who have streamed [content type] in the last three months (see notes for individual base sizes)</a:t>
            </a:r>
          </a:p>
        </p:txBody>
      </p:sp>
      <p:sp>
        <p:nvSpPr>
          <p:cNvPr id="5" name="Slide Number Placeholder 4"/>
          <p:cNvSpPr>
            <a:spLocks noGrp="1"/>
          </p:cNvSpPr>
          <p:nvPr>
            <p:ph type="sldNum" sz="quarter" idx="4"/>
          </p:nvPr>
        </p:nvSpPr>
        <p:spPr/>
        <p:txBody>
          <a:bodyPr/>
          <a:lstStyle/>
          <a:p>
            <a:fld id="{4034BEE3-566C-4068-A777-C3A4762E861B}" type="slidenum">
              <a:rPr lang="en-GB" smtClean="0"/>
              <a:pPr/>
              <a:t>33</a:t>
            </a:fld>
            <a:endParaRPr lang="en-GB" dirty="0"/>
          </a:p>
        </p:txBody>
      </p:sp>
      <p:graphicFrame>
        <p:nvGraphicFramePr>
          <p:cNvPr id="7" name="Chart 6"/>
          <p:cNvGraphicFramePr/>
          <p:nvPr>
            <p:extLst/>
          </p:nvPr>
        </p:nvGraphicFramePr>
        <p:xfrm>
          <a:off x="323527" y="1852746"/>
          <a:ext cx="5547883" cy="371065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9428" y="5182318"/>
            <a:ext cx="384380" cy="384380"/>
          </a:xfrm>
          <a:prstGeom prst="rect">
            <a:avLst/>
          </a:prstGeom>
          <a:noFill/>
          <a:ln w="19050">
            <a:solidFill>
              <a:schemeClr val="tx1"/>
            </a:solidFill>
          </a:ln>
          <a:effectLs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798" y="5182275"/>
            <a:ext cx="384423" cy="384423"/>
          </a:xfrm>
          <a:prstGeom prst="rect">
            <a:avLst/>
          </a:prstGeom>
          <a:noFill/>
          <a:ln w="19050">
            <a:solidFill>
              <a:schemeClr val="tx1"/>
            </a:solidFill>
          </a:ln>
          <a:effectLs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1254" y="5166451"/>
            <a:ext cx="384380" cy="384380"/>
          </a:xfrm>
          <a:prstGeom prst="rect">
            <a:avLst/>
          </a:prstGeom>
          <a:noFill/>
          <a:ln w="19050">
            <a:solidFill>
              <a:schemeClr val="tx1"/>
            </a:solidFill>
          </a:ln>
          <a:effectLs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6486" y="5176076"/>
            <a:ext cx="384380" cy="384380"/>
          </a:xfrm>
          <a:prstGeom prst="rect">
            <a:avLst/>
          </a:prstGeom>
          <a:noFill/>
          <a:ln w="19050">
            <a:solidFill>
              <a:schemeClr val="tx1"/>
            </a:solidFill>
          </a:ln>
          <a:effectLst/>
          <a:extLst/>
        </p:spPr>
      </p:pic>
      <p:pic>
        <p:nvPicPr>
          <p:cNvPr id="1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5166" y="5176076"/>
            <a:ext cx="384380" cy="384380"/>
          </a:xfrm>
          <a:prstGeom prst="rect">
            <a:avLst/>
          </a:prstGeom>
          <a:noFill/>
          <a:ln w="19050">
            <a:solidFill>
              <a:schemeClr val="tx1"/>
            </a:solidFill>
          </a:ln>
          <a:effectLst/>
          <a:extLst/>
        </p:spPr>
      </p:pic>
      <p:pic>
        <p:nvPicPr>
          <p:cNvPr id="13"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2990" y="5170801"/>
            <a:ext cx="384977" cy="384977"/>
          </a:xfrm>
          <a:prstGeom prst="rect">
            <a:avLst/>
          </a:prstGeom>
          <a:noFill/>
          <a:ln w="19050">
            <a:solidFill>
              <a:schemeClr val="tx1"/>
            </a:solidFill>
          </a:ln>
          <a:effectLst/>
          <a:extLst/>
        </p:spPr>
      </p:pic>
      <p:graphicFrame>
        <p:nvGraphicFramePr>
          <p:cNvPr id="22" name="Chart 21"/>
          <p:cNvGraphicFramePr/>
          <p:nvPr>
            <p:extLst/>
          </p:nvPr>
        </p:nvGraphicFramePr>
        <p:xfrm>
          <a:off x="6209215" y="1858842"/>
          <a:ext cx="5547883" cy="3710655"/>
        </p:xfrm>
        <a:graphic>
          <a:graphicData uri="http://schemas.openxmlformats.org/drawingml/2006/chart">
            <c:chart xmlns:c="http://schemas.openxmlformats.org/drawingml/2006/chart" xmlns:r="http://schemas.openxmlformats.org/officeDocument/2006/relationships" r:id="rId10"/>
          </a:graphicData>
        </a:graphic>
      </p:graphicFrame>
      <p:pic>
        <p:nvPicPr>
          <p:cNvPr id="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5116" y="5188414"/>
            <a:ext cx="384380" cy="384380"/>
          </a:xfrm>
          <a:prstGeom prst="rect">
            <a:avLst/>
          </a:prstGeom>
          <a:noFill/>
          <a:ln w="19050">
            <a:solidFill>
              <a:schemeClr val="tx1"/>
            </a:solidFill>
          </a:ln>
          <a:effectLs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8486" y="5188371"/>
            <a:ext cx="384423" cy="384423"/>
          </a:xfrm>
          <a:prstGeom prst="rect">
            <a:avLst/>
          </a:prstGeom>
          <a:noFill/>
          <a:ln w="19050">
            <a:solidFill>
              <a:schemeClr val="tx1"/>
            </a:solidFill>
          </a:ln>
          <a:effectLs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6942" y="5172547"/>
            <a:ext cx="384380" cy="384380"/>
          </a:xfrm>
          <a:prstGeom prst="rect">
            <a:avLst/>
          </a:prstGeom>
          <a:noFill/>
          <a:ln w="19050">
            <a:solidFill>
              <a:schemeClr val="tx1"/>
            </a:solidFill>
          </a:ln>
          <a:effectLs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32174" y="5182172"/>
            <a:ext cx="384380" cy="384380"/>
          </a:xfrm>
          <a:prstGeom prst="rect">
            <a:avLst/>
          </a:prstGeom>
          <a:noFill/>
          <a:ln w="19050">
            <a:solidFill>
              <a:schemeClr val="tx1"/>
            </a:solidFill>
          </a:ln>
          <a:effectLst/>
          <a:extLst/>
        </p:spPr>
      </p:pic>
      <p:pic>
        <p:nvPicPr>
          <p:cNvPr id="2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00854" y="5182172"/>
            <a:ext cx="384380" cy="384380"/>
          </a:xfrm>
          <a:prstGeom prst="rect">
            <a:avLst/>
          </a:prstGeom>
          <a:noFill/>
          <a:ln w="19050">
            <a:solidFill>
              <a:schemeClr val="tx1"/>
            </a:solidFill>
          </a:ln>
          <a:effectLst/>
          <a:extLst/>
        </p:spPr>
      </p:pic>
      <p:pic>
        <p:nvPicPr>
          <p:cNvPr id="28"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78678" y="5176897"/>
            <a:ext cx="384977" cy="384977"/>
          </a:xfrm>
          <a:prstGeom prst="rect">
            <a:avLst/>
          </a:prstGeom>
          <a:noFill/>
          <a:ln w="19050">
            <a:solidFill>
              <a:schemeClr val="tx1"/>
            </a:solidFill>
          </a:ln>
          <a:effectLst/>
          <a:extLst/>
        </p:spPr>
      </p:pic>
    </p:spTree>
    <p:extLst>
      <p:ext uri="{BB962C8B-B14F-4D97-AF65-F5344CB8AC3E}">
        <p14:creationId xmlns:p14="http://schemas.microsoft.com/office/powerpoint/2010/main" val="388284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p:txBody>
          <a:bodyPr/>
          <a:lstStyle/>
          <a:p>
            <a:r>
              <a:rPr lang="en-GB" dirty="0"/>
              <a:t>Sources used to download, stream or share content</a:t>
            </a:r>
          </a:p>
        </p:txBody>
      </p:sp>
      <p:sp>
        <p:nvSpPr>
          <p:cNvPr id="38" name="Text Placeholder 2"/>
          <p:cNvSpPr>
            <a:spLocks noGrp="1"/>
          </p:cNvSpPr>
          <p:nvPr>
            <p:ph type="body" sz="quarter" idx="16"/>
          </p:nvPr>
        </p:nvSpPr>
        <p:spPr/>
        <p:txBody>
          <a:bodyPr/>
          <a:lstStyle/>
          <a:p>
            <a:r>
              <a:rPr lang="en-GB" sz="1600" dirty="0"/>
              <a:t>YouTube maintains dominance. Significant increases are recorded for a range of Paid services since 2017 (e.g. Netflix and Now TV), however significant decreases for free services (e.g. BBC iPlayer and ITV Hub) account for TV programme decreases. </a:t>
            </a:r>
          </a:p>
        </p:txBody>
      </p:sp>
      <p:sp>
        <p:nvSpPr>
          <p:cNvPr id="4" name="Text Placeholder 3"/>
          <p:cNvSpPr>
            <a:spLocks noGrp="1"/>
          </p:cNvSpPr>
          <p:nvPr>
            <p:ph type="body" sz="quarter" idx="15"/>
          </p:nvPr>
        </p:nvSpPr>
        <p:spPr/>
        <p:txBody>
          <a:bodyPr vert="horz" lIns="0" tIns="0" rIns="0" bIns="0" rtlCol="0" anchor="ctr">
            <a:noAutofit/>
          </a:bodyPr>
          <a:lstStyle/>
          <a:p>
            <a:r>
              <a:rPr lang="en-GB" kern="0" dirty="0"/>
              <a:t>Q.bx_4:Sources used to download, stream/access or share content. Base: All those who have downloaded, streamed or shared content in the last three months (March 2017 n=3014 / March 2016 n=3040)</a:t>
            </a:r>
          </a:p>
          <a:p>
            <a:r>
              <a:rPr lang="en-GB" kern="0" dirty="0"/>
              <a:t>* Not included in March 2017</a:t>
            </a:r>
          </a:p>
        </p:txBody>
      </p:sp>
      <p:sp>
        <p:nvSpPr>
          <p:cNvPr id="5" name="Slide Number Placeholder 4"/>
          <p:cNvSpPr>
            <a:spLocks noGrp="1"/>
          </p:cNvSpPr>
          <p:nvPr>
            <p:ph type="sldNum" sz="quarter" idx="4"/>
          </p:nvPr>
        </p:nvSpPr>
        <p:spPr/>
        <p:txBody>
          <a:bodyPr/>
          <a:lstStyle/>
          <a:p>
            <a:fld id="{4034BEE3-566C-4068-A777-C3A4762E861B}" type="slidenum">
              <a:rPr lang="en-GB" smtClean="0"/>
              <a:pPr/>
              <a:t>34</a:t>
            </a:fld>
            <a:endParaRPr lang="en-GB" dirty="0"/>
          </a:p>
        </p:txBody>
      </p:sp>
      <p:graphicFrame>
        <p:nvGraphicFramePr>
          <p:cNvPr id="6" name="Chart 5"/>
          <p:cNvGraphicFramePr/>
          <p:nvPr>
            <p:extLst>
              <p:ext uri="{D42A27DB-BD31-4B8C-83A1-F6EECF244321}">
                <p14:modId xmlns:p14="http://schemas.microsoft.com/office/powerpoint/2010/main" val="2568692499"/>
              </p:ext>
            </p:extLst>
          </p:nvPr>
        </p:nvGraphicFramePr>
        <p:xfrm>
          <a:off x="66673" y="1481796"/>
          <a:ext cx="6284119" cy="4665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extLst/>
          </p:nvPr>
        </p:nvGraphicFramePr>
        <p:xfrm>
          <a:off x="6753223" y="1481796"/>
          <a:ext cx="6284119" cy="4665934"/>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p:cNvGrpSpPr/>
          <p:nvPr/>
        </p:nvGrpSpPr>
        <p:grpSpPr>
          <a:xfrm>
            <a:off x="11143368" y="5560335"/>
            <a:ext cx="2451810" cy="374842"/>
            <a:chOff x="9540584" y="1535064"/>
            <a:chExt cx="2451810" cy="374842"/>
          </a:xfrm>
        </p:grpSpPr>
        <p:sp>
          <p:nvSpPr>
            <p:cNvPr id="22" name="TextBox 21"/>
            <p:cNvSpPr txBox="1"/>
            <p:nvPr/>
          </p:nvSpPr>
          <p:spPr>
            <a:xfrm>
              <a:off x="9756608" y="1535064"/>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March 2018</a:t>
              </a:r>
            </a:p>
          </p:txBody>
        </p:sp>
        <p:sp>
          <p:nvSpPr>
            <p:cNvPr id="23" name="Rectangle 22"/>
            <p:cNvSpPr/>
            <p:nvPr/>
          </p:nvSpPr>
          <p:spPr bwMode="auto">
            <a:xfrm>
              <a:off x="9540584" y="1555389"/>
              <a:ext cx="144016"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32" name="TextBox 31"/>
            <p:cNvSpPr txBox="1"/>
            <p:nvPr/>
          </p:nvSpPr>
          <p:spPr>
            <a:xfrm>
              <a:off x="9760146" y="1740629"/>
              <a:ext cx="2232248" cy="169277"/>
            </a:xfrm>
            <a:prstGeom prst="rect">
              <a:avLst/>
            </a:prstGeom>
          </p:spPr>
          <p:txBody>
            <a:bodyPr wrap="square" lIns="0" tIns="0" rIns="0" bIns="0" rtlCol="0">
              <a:spAutoFit/>
            </a:bodyPr>
            <a:lstStyle/>
            <a:p>
              <a:r>
                <a:rPr lang="en-GB" sz="1100" dirty="0">
                  <a:latin typeface="Arial" panose="020B0604020202020204" pitchFamily="34" charset="0"/>
                  <a:cs typeface="Arial" panose="020B0604020202020204" pitchFamily="34" charset="0"/>
                </a:rPr>
                <a:t>March 2017</a:t>
              </a:r>
              <a:endParaRPr lang="en-GB" sz="1100" u="none"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bwMode="auto">
            <a:xfrm>
              <a:off x="9545504" y="1756949"/>
              <a:ext cx="144016" cy="14401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grpSp>
      <p:sp>
        <p:nvSpPr>
          <p:cNvPr id="9" name="Isosceles Triangle 8">
            <a:extLst>
              <a:ext uri="{FF2B5EF4-FFF2-40B4-BE49-F238E27FC236}">
                <a16:creationId xmlns:a16="http://schemas.microsoft.com/office/drawing/2014/main" id="{0E677F00-E0BA-4BDD-BCC9-FDBE106C2009}"/>
              </a:ext>
            </a:extLst>
          </p:cNvPr>
          <p:cNvSpPr/>
          <p:nvPr/>
        </p:nvSpPr>
        <p:spPr>
          <a:xfrm>
            <a:off x="6182439" y="1665027"/>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5" name="Isosceles Triangle 24">
            <a:extLst>
              <a:ext uri="{FF2B5EF4-FFF2-40B4-BE49-F238E27FC236}">
                <a16:creationId xmlns:a16="http://schemas.microsoft.com/office/drawing/2014/main" id="{8ABAC00D-8A4C-41F1-A09D-BF2A0C41E9C7}"/>
              </a:ext>
            </a:extLst>
          </p:cNvPr>
          <p:cNvSpPr/>
          <p:nvPr/>
        </p:nvSpPr>
        <p:spPr>
          <a:xfrm rot="10800000">
            <a:off x="5079245" y="2568173"/>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6" name="Isosceles Triangle 25">
            <a:extLst>
              <a:ext uri="{FF2B5EF4-FFF2-40B4-BE49-F238E27FC236}">
                <a16:creationId xmlns:a16="http://schemas.microsoft.com/office/drawing/2014/main" id="{29D57F34-9C89-45A8-A807-46DD5836AF17}"/>
              </a:ext>
            </a:extLst>
          </p:cNvPr>
          <p:cNvSpPr/>
          <p:nvPr/>
        </p:nvSpPr>
        <p:spPr>
          <a:xfrm>
            <a:off x="5229370" y="2322394"/>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7" name="Isosceles Triangle 26">
            <a:extLst>
              <a:ext uri="{FF2B5EF4-FFF2-40B4-BE49-F238E27FC236}">
                <a16:creationId xmlns:a16="http://schemas.microsoft.com/office/drawing/2014/main" id="{8BC487CD-34A2-4227-A941-FB2A30EF1B1C}"/>
              </a:ext>
            </a:extLst>
          </p:cNvPr>
          <p:cNvSpPr/>
          <p:nvPr/>
        </p:nvSpPr>
        <p:spPr>
          <a:xfrm>
            <a:off x="4303598" y="3211774"/>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8" name="Isosceles Triangle 27">
            <a:extLst>
              <a:ext uri="{FF2B5EF4-FFF2-40B4-BE49-F238E27FC236}">
                <a16:creationId xmlns:a16="http://schemas.microsoft.com/office/drawing/2014/main" id="{0C8BEB22-6301-47FD-9157-B9B1038F0B32}"/>
              </a:ext>
            </a:extLst>
          </p:cNvPr>
          <p:cNvSpPr/>
          <p:nvPr/>
        </p:nvSpPr>
        <p:spPr>
          <a:xfrm>
            <a:off x="3800905" y="4087505"/>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9" name="Isosceles Triangle 28">
            <a:extLst>
              <a:ext uri="{FF2B5EF4-FFF2-40B4-BE49-F238E27FC236}">
                <a16:creationId xmlns:a16="http://schemas.microsoft.com/office/drawing/2014/main" id="{86E21CFB-19EA-44FB-ADD3-2DF12C05315E}"/>
              </a:ext>
            </a:extLst>
          </p:cNvPr>
          <p:cNvSpPr/>
          <p:nvPr/>
        </p:nvSpPr>
        <p:spPr>
          <a:xfrm rot="10800000">
            <a:off x="4210340" y="4300966"/>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0" name="Isosceles Triangle 29">
            <a:extLst>
              <a:ext uri="{FF2B5EF4-FFF2-40B4-BE49-F238E27FC236}">
                <a16:creationId xmlns:a16="http://schemas.microsoft.com/office/drawing/2014/main" id="{5847755C-46D0-41EC-92B3-7660667B375A}"/>
              </a:ext>
            </a:extLst>
          </p:cNvPr>
          <p:cNvSpPr/>
          <p:nvPr/>
        </p:nvSpPr>
        <p:spPr>
          <a:xfrm>
            <a:off x="3678078" y="4734465"/>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1" name="Isosceles Triangle 30">
            <a:extLst>
              <a:ext uri="{FF2B5EF4-FFF2-40B4-BE49-F238E27FC236}">
                <a16:creationId xmlns:a16="http://schemas.microsoft.com/office/drawing/2014/main" id="{883D8BD8-1583-4522-B364-A9D74CEB6C30}"/>
              </a:ext>
            </a:extLst>
          </p:cNvPr>
          <p:cNvSpPr/>
          <p:nvPr/>
        </p:nvSpPr>
        <p:spPr>
          <a:xfrm>
            <a:off x="3678078" y="4958644"/>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3" name="Isosceles Triangle 32">
            <a:extLst>
              <a:ext uri="{FF2B5EF4-FFF2-40B4-BE49-F238E27FC236}">
                <a16:creationId xmlns:a16="http://schemas.microsoft.com/office/drawing/2014/main" id="{1319B4DF-894A-49F1-A755-C349F8671E6C}"/>
              </a:ext>
            </a:extLst>
          </p:cNvPr>
          <p:cNvSpPr/>
          <p:nvPr/>
        </p:nvSpPr>
        <p:spPr>
          <a:xfrm>
            <a:off x="3603015" y="5832459"/>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4" name="Isosceles Triangle 33">
            <a:extLst>
              <a:ext uri="{FF2B5EF4-FFF2-40B4-BE49-F238E27FC236}">
                <a16:creationId xmlns:a16="http://schemas.microsoft.com/office/drawing/2014/main" id="{A6C8FDF8-99BB-426C-A28A-28E325716E6F}"/>
              </a:ext>
            </a:extLst>
          </p:cNvPr>
          <p:cNvSpPr/>
          <p:nvPr/>
        </p:nvSpPr>
        <p:spPr>
          <a:xfrm rot="10800000">
            <a:off x="10114364" y="38695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5" name="Isosceles Triangle 34">
            <a:extLst>
              <a:ext uri="{FF2B5EF4-FFF2-40B4-BE49-F238E27FC236}">
                <a16:creationId xmlns:a16="http://schemas.microsoft.com/office/drawing/2014/main" id="{168D3CA3-73EB-4D47-B8E9-1227B9290531}"/>
              </a:ext>
            </a:extLst>
          </p:cNvPr>
          <p:cNvSpPr/>
          <p:nvPr/>
        </p:nvSpPr>
        <p:spPr>
          <a:xfrm rot="10800000">
            <a:off x="9967883" y="5003984"/>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0" name="Text Placeholder 3">
            <a:extLst>
              <a:ext uri="{FF2B5EF4-FFF2-40B4-BE49-F238E27FC236}">
                <a16:creationId xmlns:a16="http://schemas.microsoft.com/office/drawing/2014/main" id="{B48E08C5-05DB-4525-AE4E-480E59C8780B}"/>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41" name="Isosceles Triangle 40">
            <a:extLst>
              <a:ext uri="{FF2B5EF4-FFF2-40B4-BE49-F238E27FC236}">
                <a16:creationId xmlns:a16="http://schemas.microsoft.com/office/drawing/2014/main" id="{4CEEE118-AAB3-4A93-A23B-7D4C37A2A9A9}"/>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2" name="Isosceles Triangle 41">
            <a:extLst>
              <a:ext uri="{FF2B5EF4-FFF2-40B4-BE49-F238E27FC236}">
                <a16:creationId xmlns:a16="http://schemas.microsoft.com/office/drawing/2014/main" id="{D7537F4A-47C1-48D2-9B15-A1968271E1B9}"/>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120102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five reasons for downloading content rather than buying a physical version</a:t>
            </a:r>
          </a:p>
        </p:txBody>
      </p:sp>
      <p:sp>
        <p:nvSpPr>
          <p:cNvPr id="13" name="Text Placeholder 2"/>
          <p:cNvSpPr>
            <a:spLocks noGrp="1"/>
          </p:cNvSpPr>
          <p:nvPr>
            <p:ph type="body" sz="quarter" idx="16"/>
          </p:nvPr>
        </p:nvSpPr>
        <p:spPr/>
        <p:txBody>
          <a:bodyPr/>
          <a:lstStyle/>
          <a:p>
            <a:r>
              <a:rPr lang="en-GB" sz="1600" dirty="0"/>
              <a:t>Convenience remains the top reason for downloading content. ‘I can get them for free’ has seen a significant decrease since 2017</a:t>
            </a:r>
          </a:p>
        </p:txBody>
      </p:sp>
      <p:sp>
        <p:nvSpPr>
          <p:cNvPr id="4" name="Text Placeholder 3"/>
          <p:cNvSpPr>
            <a:spLocks noGrp="1"/>
          </p:cNvSpPr>
          <p:nvPr>
            <p:ph type="body" sz="quarter" idx="15"/>
          </p:nvPr>
        </p:nvSpPr>
        <p:spPr/>
        <p:txBody>
          <a:bodyPr vert="horz" lIns="0" tIns="0" rIns="0" bIns="0" rtlCol="0" anchor="ctr">
            <a:noAutofit/>
          </a:bodyPr>
          <a:lstStyle/>
          <a:p>
            <a:r>
              <a:rPr lang="en-GB" kern="0" dirty="0"/>
              <a:t>Q.5: Reasons for downloading rather than buying a physical version. Base: All aged 12+ in the UK who have downloaded any of the six content types in the last three months </a:t>
            </a:r>
          </a:p>
        </p:txBody>
      </p:sp>
      <p:sp>
        <p:nvSpPr>
          <p:cNvPr id="5" name="Slide Number Placeholder 4"/>
          <p:cNvSpPr>
            <a:spLocks noGrp="1"/>
          </p:cNvSpPr>
          <p:nvPr>
            <p:ph type="sldNum" sz="quarter" idx="4"/>
          </p:nvPr>
        </p:nvSpPr>
        <p:spPr/>
        <p:txBody>
          <a:bodyPr/>
          <a:lstStyle/>
          <a:p>
            <a:fld id="{4034BEE3-566C-4068-A777-C3A4762E861B}" type="slidenum">
              <a:rPr lang="en-GB" smtClean="0"/>
              <a:pPr/>
              <a:t>35</a:t>
            </a:fld>
            <a:endParaRPr lang="en-GB" dirty="0"/>
          </a:p>
        </p:txBody>
      </p:sp>
      <p:graphicFrame>
        <p:nvGraphicFramePr>
          <p:cNvPr id="6" name="Table Placeholder 37"/>
          <p:cNvGraphicFramePr>
            <a:graphicFrameLocks/>
          </p:cNvGraphicFramePr>
          <p:nvPr>
            <p:extLst/>
          </p:nvPr>
        </p:nvGraphicFramePr>
        <p:xfrm>
          <a:off x="541840" y="1732834"/>
          <a:ext cx="11089328" cy="2340966"/>
        </p:xfrm>
        <a:graphic>
          <a:graphicData uri="http://schemas.openxmlformats.org/drawingml/2006/table">
            <a:tbl>
              <a:tblPr firstRow="1" bandRow="1">
                <a:tableStyleId>{93296810-A885-4BE3-A3E7-6D5BEEA58F35}</a:tableStyleId>
              </a:tblPr>
              <a:tblGrid>
                <a:gridCol w="4381640">
                  <a:extLst>
                    <a:ext uri="{9D8B030D-6E8A-4147-A177-3AD203B41FA5}">
                      <a16:colId xmlns:a16="http://schemas.microsoft.com/office/drawing/2014/main" val="20000"/>
                    </a:ext>
                  </a:extLst>
                </a:gridCol>
                <a:gridCol w="838461">
                  <a:extLst>
                    <a:ext uri="{9D8B030D-6E8A-4147-A177-3AD203B41FA5}">
                      <a16:colId xmlns:a16="http://schemas.microsoft.com/office/drawing/2014/main" val="20001"/>
                    </a:ext>
                  </a:extLst>
                </a:gridCol>
                <a:gridCol w="838461">
                  <a:extLst>
                    <a:ext uri="{9D8B030D-6E8A-4147-A177-3AD203B41FA5}">
                      <a16:colId xmlns:a16="http://schemas.microsoft.com/office/drawing/2014/main" val="20002"/>
                    </a:ext>
                  </a:extLst>
                </a:gridCol>
                <a:gridCol w="838461">
                  <a:extLst>
                    <a:ext uri="{9D8B030D-6E8A-4147-A177-3AD203B41FA5}">
                      <a16:colId xmlns:a16="http://schemas.microsoft.com/office/drawing/2014/main" val="20003"/>
                    </a:ext>
                  </a:extLst>
                </a:gridCol>
                <a:gridCol w="838461">
                  <a:extLst>
                    <a:ext uri="{9D8B030D-6E8A-4147-A177-3AD203B41FA5}">
                      <a16:colId xmlns:a16="http://schemas.microsoft.com/office/drawing/2014/main" val="20004"/>
                    </a:ext>
                  </a:extLst>
                </a:gridCol>
                <a:gridCol w="838461">
                  <a:extLst>
                    <a:ext uri="{9D8B030D-6E8A-4147-A177-3AD203B41FA5}">
                      <a16:colId xmlns:a16="http://schemas.microsoft.com/office/drawing/2014/main" val="20005"/>
                    </a:ext>
                  </a:extLst>
                </a:gridCol>
                <a:gridCol w="838461">
                  <a:extLst>
                    <a:ext uri="{9D8B030D-6E8A-4147-A177-3AD203B41FA5}">
                      <a16:colId xmlns:a16="http://schemas.microsoft.com/office/drawing/2014/main" val="20006"/>
                    </a:ext>
                  </a:extLst>
                </a:gridCol>
                <a:gridCol w="838461">
                  <a:extLst>
                    <a:ext uri="{9D8B030D-6E8A-4147-A177-3AD203B41FA5}">
                      <a16:colId xmlns:a16="http://schemas.microsoft.com/office/drawing/2014/main" val="20007"/>
                    </a:ext>
                  </a:extLst>
                </a:gridCol>
                <a:gridCol w="838461">
                  <a:extLst>
                    <a:ext uri="{9D8B030D-6E8A-4147-A177-3AD203B41FA5}">
                      <a16:colId xmlns:a16="http://schemas.microsoft.com/office/drawing/2014/main" val="1427624125"/>
                    </a:ext>
                  </a:extLst>
                </a:gridCol>
              </a:tblGrid>
              <a:tr h="292852">
                <a:tc>
                  <a:txBody>
                    <a:bodyPr/>
                    <a:lstStyle/>
                    <a:p>
                      <a:pPr marL="73025" algn="l">
                        <a:lnSpc>
                          <a:spcPct val="100000"/>
                        </a:lnSpc>
                      </a:pPr>
                      <a:endParaRPr lang="en-GB" sz="1000" b="0" dirty="0">
                        <a:solidFill>
                          <a:schemeClr val="tx1"/>
                        </a:solidFill>
                        <a:latin typeface="+mn-lt"/>
                        <a:cs typeface="Arial"/>
                      </a:endParaRP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July</a:t>
                      </a:r>
                      <a:endParaRPr lang="en-GB" sz="1050" b="1" baseline="0" dirty="0">
                        <a:solidFill>
                          <a:schemeClr val="bg1"/>
                        </a:solidFill>
                        <a:latin typeface="Arial"/>
                        <a:cs typeface="Arial"/>
                      </a:endParaRPr>
                    </a:p>
                    <a:p>
                      <a:pPr marL="73025" algn="ctr">
                        <a:lnSpc>
                          <a:spcPct val="100000"/>
                        </a:lnSpc>
                      </a:pPr>
                      <a:r>
                        <a:rPr lang="en-GB" sz="1050" b="1" baseline="0" dirty="0">
                          <a:solidFill>
                            <a:schemeClr val="bg1"/>
                          </a:solidFill>
                          <a:latin typeface="Arial"/>
                          <a:cs typeface="Arial"/>
                        </a:rPr>
                        <a:t>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October</a:t>
                      </a:r>
                      <a:r>
                        <a:rPr lang="en-GB" sz="1050" b="1" baseline="0" dirty="0">
                          <a:solidFill>
                            <a:schemeClr val="bg1"/>
                          </a:solidFill>
                          <a:latin typeface="Arial"/>
                          <a:cs typeface="Arial"/>
                        </a:rPr>
                        <a:t> 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January</a:t>
                      </a:r>
                      <a:r>
                        <a:rPr lang="en-GB" sz="1050" b="1" baseline="0" dirty="0">
                          <a:solidFill>
                            <a:schemeClr val="bg1"/>
                          </a:solidFill>
                          <a:latin typeface="Arial"/>
                          <a:cs typeface="Arial"/>
                        </a:rPr>
                        <a:t> 20</a:t>
                      </a:r>
                      <a:r>
                        <a:rPr lang="en-GB" sz="1050" b="1" dirty="0">
                          <a:solidFill>
                            <a:schemeClr val="bg1"/>
                          </a:solidFill>
                          <a:latin typeface="Arial"/>
                          <a:cs typeface="Arial"/>
                        </a:rPr>
                        <a:t>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2015</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2016</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2017</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mn-lt"/>
                          <a:cs typeface="Arial"/>
                        </a:rPr>
                        <a:t>March</a:t>
                      </a:r>
                    </a:p>
                    <a:p>
                      <a:pPr marL="73025" algn="ctr">
                        <a:lnSpc>
                          <a:spcPct val="100000"/>
                        </a:lnSpc>
                      </a:pPr>
                      <a:r>
                        <a:rPr lang="en-GB" sz="1050" b="1" dirty="0">
                          <a:solidFill>
                            <a:schemeClr val="bg1"/>
                          </a:solidFill>
                          <a:latin typeface="+mn-lt"/>
                          <a:cs typeface="Arial"/>
                        </a:rPr>
                        <a:t>2018</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5391">
                <a:tc>
                  <a:txBody>
                    <a:bodyPr/>
                    <a:lstStyle/>
                    <a:p>
                      <a:pPr algn="r"/>
                      <a:r>
                        <a:rPr lang="en-GB" sz="1000" i="0" baseline="0" dirty="0"/>
                        <a:t>Base: all who have downloaded any content in the last 3 months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dirty="0"/>
                        <a:t>1813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kern="1200" dirty="0">
                          <a:solidFill>
                            <a:schemeClr val="dk1"/>
                          </a:solidFill>
                          <a:latin typeface="+mn-lt"/>
                          <a:ea typeface="+mn-ea"/>
                          <a:cs typeface="+mn-cs"/>
                        </a:rPr>
                        <a:t>2051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kern="1200" dirty="0">
                          <a:solidFill>
                            <a:schemeClr val="dk1"/>
                          </a:solidFill>
                          <a:latin typeface="+mn-lt"/>
                          <a:ea typeface="+mn-ea"/>
                          <a:cs typeface="+mn-cs"/>
                        </a:rPr>
                        <a:t>2266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kern="1200" dirty="0">
                          <a:solidFill>
                            <a:schemeClr val="dk1"/>
                          </a:solidFill>
                          <a:latin typeface="+mn-lt"/>
                          <a:ea typeface="+mn-ea"/>
                          <a:cs typeface="+mn-cs"/>
                        </a:rPr>
                        <a:t>2084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kern="1200" dirty="0">
                          <a:solidFill>
                            <a:schemeClr val="dk1"/>
                          </a:solidFill>
                          <a:latin typeface="+mn-lt"/>
                          <a:ea typeface="+mn-ea"/>
                          <a:cs typeface="+mn-cs"/>
                        </a:rPr>
                        <a:t>2005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kern="1200" dirty="0">
                          <a:solidFill>
                            <a:schemeClr val="dk1"/>
                          </a:solidFill>
                          <a:latin typeface="+mn-lt"/>
                          <a:ea typeface="+mn-ea"/>
                          <a:cs typeface="+mn-cs"/>
                        </a:rPr>
                        <a:t>2065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kern="1200" dirty="0">
                          <a:solidFill>
                            <a:schemeClr val="dk1"/>
                          </a:solidFill>
                          <a:latin typeface="+mn-lt"/>
                          <a:ea typeface="+mn-ea"/>
                          <a:cs typeface="+mn-cs"/>
                        </a:rPr>
                        <a:t>2010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kern="1200" dirty="0">
                          <a:solidFill>
                            <a:schemeClr val="dk1"/>
                          </a:solidFill>
                          <a:latin typeface="+mn-lt"/>
                          <a:ea typeface="+mn-ea"/>
                          <a:cs typeface="+mn-cs"/>
                        </a:rPr>
                        <a:t>1829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25391">
                <a:tc>
                  <a:txBody>
                    <a:bodyPr/>
                    <a:lstStyle/>
                    <a:p>
                      <a:pPr algn="r"/>
                      <a:r>
                        <a:rPr lang="en-GB" sz="1000" b="1" dirty="0"/>
                        <a:t>It</a:t>
                      </a:r>
                      <a:r>
                        <a:rPr lang="en-GB" sz="1000" b="1" baseline="0" dirty="0"/>
                        <a:t> is easier/more convenient</a:t>
                      </a:r>
                      <a:endParaRPr lang="en-GB" sz="10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67%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68%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66%</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68%</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64%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59%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64%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66%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25391">
                <a:tc>
                  <a:txBody>
                    <a:bodyPr/>
                    <a:lstStyle/>
                    <a:p>
                      <a:pPr algn="r"/>
                      <a:r>
                        <a:rPr lang="en-GB" sz="1000" b="1" dirty="0"/>
                        <a:t>It is quicker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56%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57%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57%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56%</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55%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52%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54%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54%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25391">
                <a:tc>
                  <a:txBody>
                    <a:bodyPr/>
                    <a:lstStyle/>
                    <a:p>
                      <a:pPr algn="r"/>
                      <a:r>
                        <a:rPr lang="en-GB" sz="1000" b="1" dirty="0">
                          <a:solidFill>
                            <a:schemeClr val="dk1"/>
                          </a:solidFill>
                          <a:latin typeface="+mn-lt"/>
                          <a:ea typeface="+mn-ea"/>
                          <a:cs typeface="+mn-cs"/>
                        </a:rPr>
                        <a:t>It is cheaper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46%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47%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45%</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48%</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42%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41%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41%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41%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325391">
                <a:tc>
                  <a:txBody>
                    <a:bodyPr/>
                    <a:lstStyle/>
                    <a:p>
                      <a:pPr algn="r"/>
                      <a:r>
                        <a:rPr lang="en-GB" sz="1000" b="1" dirty="0">
                          <a:solidFill>
                            <a:schemeClr val="dk1"/>
                          </a:solidFill>
                          <a:latin typeface="+mn-lt"/>
                          <a:ea typeface="+mn-ea"/>
                          <a:cs typeface="+mn-cs"/>
                        </a:rPr>
                        <a:t>I can access them more easily on the devices I have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35%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37%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34%</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34%</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34%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34%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33%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35%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25391">
                <a:tc>
                  <a:txBody>
                    <a:bodyPr/>
                    <a:lstStyle/>
                    <a:p>
                      <a:pPr algn="r"/>
                      <a:r>
                        <a:rPr lang="en-GB" sz="1000" b="1" dirty="0">
                          <a:solidFill>
                            <a:schemeClr val="dk1"/>
                          </a:solidFill>
                          <a:latin typeface="+mn-lt"/>
                          <a:ea typeface="+mn-ea"/>
                          <a:cs typeface="+mn-cs"/>
                        </a:rPr>
                        <a:t>I can get them for free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34%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32%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33%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32%</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31%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31%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tx1"/>
                          </a:solidFill>
                          <a:latin typeface="+mn-lt"/>
                          <a:ea typeface="+mn-ea"/>
                          <a:cs typeface="+mn-cs"/>
                        </a:rPr>
                        <a:t>29%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rgbClr val="FF0000"/>
                          </a:solidFill>
                          <a:latin typeface="+mn-lt"/>
                          <a:ea typeface="+mn-ea"/>
                          <a:cs typeface="+mn-cs"/>
                        </a:rPr>
                        <a:t>25%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Text Placeholder 3"/>
          <p:cNvSpPr txBox="1">
            <a:spLocks/>
          </p:cNvSpPr>
          <p:nvPr/>
        </p:nvSpPr>
        <p:spPr>
          <a:xfrm>
            <a:off x="9654639" y="228599"/>
            <a:ext cx="2232561" cy="2021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00B050"/>
                </a:solidFill>
              </a:rPr>
              <a:t>Significant increase since March 2017</a:t>
            </a:r>
          </a:p>
          <a:p>
            <a:r>
              <a:rPr lang="en-GB" kern="0" dirty="0">
                <a:solidFill>
                  <a:srgbClr val="FF0000"/>
                </a:solidFill>
              </a:rPr>
              <a:t>Significant decrease since March 2017</a:t>
            </a:r>
          </a:p>
        </p:txBody>
      </p:sp>
    </p:spTree>
    <p:extLst>
      <p:ext uri="{BB962C8B-B14F-4D97-AF65-F5344CB8AC3E}">
        <p14:creationId xmlns:p14="http://schemas.microsoft.com/office/powerpoint/2010/main" val="419955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five reasons for streaming or accessing content</a:t>
            </a:r>
          </a:p>
        </p:txBody>
      </p:sp>
      <p:sp>
        <p:nvSpPr>
          <p:cNvPr id="3" name="Text Placeholder 2">
            <a:extLst>
              <a:ext uri="{FF2B5EF4-FFF2-40B4-BE49-F238E27FC236}">
                <a16:creationId xmlns:a16="http://schemas.microsoft.com/office/drawing/2014/main" id="{E2F08B48-7B4C-4660-B647-B035633F9277}"/>
              </a:ext>
            </a:extLst>
          </p:cNvPr>
          <p:cNvSpPr>
            <a:spLocks noGrp="1"/>
          </p:cNvSpPr>
          <p:nvPr>
            <p:ph type="body" sz="quarter" idx="16"/>
          </p:nvPr>
        </p:nvSpPr>
        <p:spPr/>
        <p:txBody>
          <a:bodyPr/>
          <a:lstStyle/>
          <a:p>
            <a:r>
              <a:rPr lang="en-GB" sz="1600" dirty="0"/>
              <a:t>‘It is free’ falls significantly in the latest wave of research, coinciding with the aforementioned increases seen in paid streaming services. ‘Convenience’ remains the number one reason, and sees a significant uplift</a:t>
            </a:r>
          </a:p>
        </p:txBody>
      </p:sp>
      <p:sp>
        <p:nvSpPr>
          <p:cNvPr id="5" name="Slide Number Placeholder 4"/>
          <p:cNvSpPr>
            <a:spLocks noGrp="1"/>
          </p:cNvSpPr>
          <p:nvPr>
            <p:ph type="sldNum" sz="quarter" idx="4"/>
          </p:nvPr>
        </p:nvSpPr>
        <p:spPr/>
        <p:txBody>
          <a:bodyPr/>
          <a:lstStyle/>
          <a:p>
            <a:fld id="{4034BEE3-566C-4068-A777-C3A4762E861B}" type="slidenum">
              <a:rPr lang="en-GB" smtClean="0"/>
              <a:pPr/>
              <a:t>36</a:t>
            </a:fld>
            <a:endParaRPr lang="en-GB" dirty="0"/>
          </a:p>
        </p:txBody>
      </p:sp>
      <p:graphicFrame>
        <p:nvGraphicFramePr>
          <p:cNvPr id="6" name="Table Placeholder 37"/>
          <p:cNvGraphicFramePr>
            <a:graphicFrameLocks/>
          </p:cNvGraphicFramePr>
          <p:nvPr>
            <p:extLst>
              <p:ext uri="{D42A27DB-BD31-4B8C-83A1-F6EECF244321}">
                <p14:modId xmlns:p14="http://schemas.microsoft.com/office/powerpoint/2010/main" val="3359264395"/>
              </p:ext>
            </p:extLst>
          </p:nvPr>
        </p:nvGraphicFramePr>
        <p:xfrm>
          <a:off x="357188" y="2207852"/>
          <a:ext cx="11089328" cy="2340966"/>
        </p:xfrm>
        <a:graphic>
          <a:graphicData uri="http://schemas.openxmlformats.org/drawingml/2006/table">
            <a:tbl>
              <a:tblPr firstRow="1" bandRow="1">
                <a:tableStyleId>{93296810-A885-4BE3-A3E7-6D5BEEA58F35}</a:tableStyleId>
              </a:tblPr>
              <a:tblGrid>
                <a:gridCol w="4381640">
                  <a:extLst>
                    <a:ext uri="{9D8B030D-6E8A-4147-A177-3AD203B41FA5}">
                      <a16:colId xmlns:a16="http://schemas.microsoft.com/office/drawing/2014/main" val="20000"/>
                    </a:ext>
                  </a:extLst>
                </a:gridCol>
                <a:gridCol w="838461">
                  <a:extLst>
                    <a:ext uri="{9D8B030D-6E8A-4147-A177-3AD203B41FA5}">
                      <a16:colId xmlns:a16="http://schemas.microsoft.com/office/drawing/2014/main" val="20001"/>
                    </a:ext>
                  </a:extLst>
                </a:gridCol>
                <a:gridCol w="838461">
                  <a:extLst>
                    <a:ext uri="{9D8B030D-6E8A-4147-A177-3AD203B41FA5}">
                      <a16:colId xmlns:a16="http://schemas.microsoft.com/office/drawing/2014/main" val="20002"/>
                    </a:ext>
                  </a:extLst>
                </a:gridCol>
                <a:gridCol w="838461">
                  <a:extLst>
                    <a:ext uri="{9D8B030D-6E8A-4147-A177-3AD203B41FA5}">
                      <a16:colId xmlns:a16="http://schemas.microsoft.com/office/drawing/2014/main" val="20003"/>
                    </a:ext>
                  </a:extLst>
                </a:gridCol>
                <a:gridCol w="838461">
                  <a:extLst>
                    <a:ext uri="{9D8B030D-6E8A-4147-A177-3AD203B41FA5}">
                      <a16:colId xmlns:a16="http://schemas.microsoft.com/office/drawing/2014/main" val="20004"/>
                    </a:ext>
                  </a:extLst>
                </a:gridCol>
                <a:gridCol w="838461">
                  <a:extLst>
                    <a:ext uri="{9D8B030D-6E8A-4147-A177-3AD203B41FA5}">
                      <a16:colId xmlns:a16="http://schemas.microsoft.com/office/drawing/2014/main" val="20005"/>
                    </a:ext>
                  </a:extLst>
                </a:gridCol>
                <a:gridCol w="838461">
                  <a:extLst>
                    <a:ext uri="{9D8B030D-6E8A-4147-A177-3AD203B41FA5}">
                      <a16:colId xmlns:a16="http://schemas.microsoft.com/office/drawing/2014/main" val="20006"/>
                    </a:ext>
                  </a:extLst>
                </a:gridCol>
                <a:gridCol w="838461">
                  <a:extLst>
                    <a:ext uri="{9D8B030D-6E8A-4147-A177-3AD203B41FA5}">
                      <a16:colId xmlns:a16="http://schemas.microsoft.com/office/drawing/2014/main" val="20007"/>
                    </a:ext>
                  </a:extLst>
                </a:gridCol>
                <a:gridCol w="838461">
                  <a:extLst>
                    <a:ext uri="{9D8B030D-6E8A-4147-A177-3AD203B41FA5}">
                      <a16:colId xmlns:a16="http://schemas.microsoft.com/office/drawing/2014/main" val="2938630620"/>
                    </a:ext>
                  </a:extLst>
                </a:gridCol>
              </a:tblGrid>
              <a:tr h="292852">
                <a:tc>
                  <a:txBody>
                    <a:bodyPr/>
                    <a:lstStyle/>
                    <a:p>
                      <a:pPr marL="73025" algn="l">
                        <a:lnSpc>
                          <a:spcPct val="100000"/>
                        </a:lnSpc>
                      </a:pPr>
                      <a:endParaRPr lang="en-GB" sz="1000" b="0" dirty="0">
                        <a:solidFill>
                          <a:schemeClr val="tx1"/>
                        </a:solidFill>
                        <a:latin typeface="+mn-lt"/>
                        <a:cs typeface="Arial"/>
                      </a:endParaRP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July</a:t>
                      </a:r>
                      <a:endParaRPr lang="en-GB" sz="1050" b="1" baseline="0" dirty="0">
                        <a:solidFill>
                          <a:schemeClr val="bg1"/>
                        </a:solidFill>
                        <a:latin typeface="Arial"/>
                        <a:cs typeface="Arial"/>
                      </a:endParaRPr>
                    </a:p>
                    <a:p>
                      <a:pPr marL="73025" algn="ctr">
                        <a:lnSpc>
                          <a:spcPct val="100000"/>
                        </a:lnSpc>
                      </a:pPr>
                      <a:r>
                        <a:rPr lang="en-GB" sz="1050" b="1" baseline="0" dirty="0">
                          <a:solidFill>
                            <a:schemeClr val="bg1"/>
                          </a:solidFill>
                          <a:latin typeface="Arial"/>
                          <a:cs typeface="Arial"/>
                        </a:rPr>
                        <a:t>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October</a:t>
                      </a:r>
                      <a:r>
                        <a:rPr lang="en-GB" sz="1050" b="1" baseline="0" dirty="0">
                          <a:solidFill>
                            <a:schemeClr val="bg1"/>
                          </a:solidFill>
                          <a:latin typeface="Arial"/>
                          <a:cs typeface="Arial"/>
                        </a:rPr>
                        <a:t> 20</a:t>
                      </a:r>
                      <a:r>
                        <a:rPr lang="en-GB" sz="1050" b="1" dirty="0">
                          <a:solidFill>
                            <a:schemeClr val="bg1"/>
                          </a:solidFill>
                          <a:latin typeface="Arial"/>
                          <a:cs typeface="Arial"/>
                        </a:rPr>
                        <a:t>12</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January</a:t>
                      </a:r>
                      <a:r>
                        <a:rPr lang="en-GB" sz="1050" b="1" baseline="0" dirty="0">
                          <a:solidFill>
                            <a:schemeClr val="bg1"/>
                          </a:solidFill>
                          <a:latin typeface="Arial"/>
                          <a:cs typeface="Arial"/>
                        </a:rPr>
                        <a:t> 20</a:t>
                      </a:r>
                      <a:r>
                        <a:rPr lang="en-GB" sz="1050" b="1" dirty="0">
                          <a:solidFill>
                            <a:schemeClr val="bg1"/>
                          </a:solidFill>
                          <a:latin typeface="Arial"/>
                          <a:cs typeface="Arial"/>
                        </a:rPr>
                        <a:t>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2013</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2015</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2016</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2017</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73025" algn="ctr">
                        <a:lnSpc>
                          <a:spcPct val="100000"/>
                        </a:lnSpc>
                      </a:pPr>
                      <a:r>
                        <a:rPr lang="en-GB" sz="1050" b="1" dirty="0">
                          <a:solidFill>
                            <a:schemeClr val="bg1"/>
                          </a:solidFill>
                          <a:latin typeface="Arial"/>
                          <a:cs typeface="Arial"/>
                        </a:rPr>
                        <a:t>March</a:t>
                      </a:r>
                    </a:p>
                    <a:p>
                      <a:pPr marL="73025" algn="ctr">
                        <a:lnSpc>
                          <a:spcPct val="100000"/>
                        </a:lnSpc>
                      </a:pPr>
                      <a:r>
                        <a:rPr lang="en-GB" sz="1050" b="1" dirty="0">
                          <a:solidFill>
                            <a:schemeClr val="bg1"/>
                          </a:solidFill>
                          <a:latin typeface="Arial"/>
                          <a:cs typeface="Arial"/>
                        </a:rPr>
                        <a:t>2018</a:t>
                      </a:r>
                    </a:p>
                  </a:txBody>
                  <a:tcPr marL="27000" marR="27000" marT="34290" marB="3429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5391">
                <a:tc>
                  <a:txBody>
                    <a:bodyPr/>
                    <a:lstStyle/>
                    <a:p>
                      <a:pPr algn="r"/>
                      <a:r>
                        <a:rPr lang="en-GB" sz="1000" b="0" kern="1200" dirty="0">
                          <a:solidFill>
                            <a:schemeClr val="dk1"/>
                          </a:solidFill>
                          <a:latin typeface="+mn-lt"/>
                          <a:ea typeface="+mn-ea"/>
                          <a:cs typeface="+mn-cs"/>
                        </a:rPr>
                        <a:t>Base: all who have streamed/accessed any content in the last 3 months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b="0" kern="1200" dirty="0">
                          <a:solidFill>
                            <a:schemeClr val="dk1"/>
                          </a:solidFill>
                          <a:latin typeface="+mn-lt"/>
                          <a:ea typeface="+mn-ea"/>
                          <a:cs typeface="+mn-cs"/>
                        </a:rPr>
                        <a:t>2164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b="0" kern="1200" dirty="0">
                          <a:solidFill>
                            <a:schemeClr val="dk1"/>
                          </a:solidFill>
                          <a:latin typeface="+mn-lt"/>
                          <a:ea typeface="+mn-ea"/>
                          <a:cs typeface="+mn-cs"/>
                        </a:rPr>
                        <a:t>2525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b="0" kern="1200" dirty="0">
                          <a:solidFill>
                            <a:schemeClr val="dk1"/>
                          </a:solidFill>
                          <a:latin typeface="+mn-lt"/>
                          <a:ea typeface="+mn-ea"/>
                          <a:cs typeface="+mn-cs"/>
                        </a:rPr>
                        <a:t>2675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b="0" kern="1200" dirty="0">
                          <a:solidFill>
                            <a:schemeClr val="dk1"/>
                          </a:solidFill>
                          <a:latin typeface="+mn-lt"/>
                          <a:ea typeface="+mn-ea"/>
                          <a:cs typeface="+mn-cs"/>
                        </a:rPr>
                        <a:t>2511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b="0" kern="1200" dirty="0">
                          <a:solidFill>
                            <a:schemeClr val="dk1"/>
                          </a:solidFill>
                          <a:latin typeface="+mn-lt"/>
                          <a:ea typeface="+mn-ea"/>
                          <a:cs typeface="+mn-cs"/>
                        </a:rPr>
                        <a:t>2482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b="0" kern="1200" dirty="0">
                          <a:solidFill>
                            <a:schemeClr val="dk1"/>
                          </a:solidFill>
                          <a:latin typeface="+mn-lt"/>
                          <a:ea typeface="+mn-ea"/>
                          <a:cs typeface="+mn-cs"/>
                        </a:rPr>
                        <a:t>2693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b="0" kern="1200" dirty="0">
                          <a:solidFill>
                            <a:schemeClr val="dk1"/>
                          </a:solidFill>
                          <a:latin typeface="+mn-lt"/>
                          <a:ea typeface="+mn-ea"/>
                          <a:cs typeface="+mn-cs"/>
                        </a:rPr>
                        <a:t>2740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r>
                        <a:rPr lang="en-GB" sz="1000" b="0" kern="1200" dirty="0">
                          <a:solidFill>
                            <a:schemeClr val="dk1"/>
                          </a:solidFill>
                          <a:latin typeface="+mn-lt"/>
                          <a:ea typeface="+mn-ea"/>
                          <a:cs typeface="+mn-cs"/>
                        </a:rPr>
                        <a:t>2624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25391">
                <a:tc>
                  <a:txBody>
                    <a:bodyPr/>
                    <a:lstStyle/>
                    <a:p>
                      <a:pPr algn="r"/>
                      <a:r>
                        <a:rPr lang="en-GB" sz="1000" b="1" kern="1200" dirty="0">
                          <a:solidFill>
                            <a:schemeClr val="dk1"/>
                          </a:solidFill>
                          <a:latin typeface="+mn-lt"/>
                          <a:ea typeface="+mn-ea"/>
                          <a:cs typeface="+mn-cs"/>
                        </a:rPr>
                        <a:t>It is easy / convenient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60%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60%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59%</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58%</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hangingPunct="1"/>
                      <a:r>
                        <a:rPr lang="en-GB" sz="1000" b="1" kern="1200" dirty="0">
                          <a:solidFill>
                            <a:schemeClr val="dk1"/>
                          </a:solidFill>
                          <a:latin typeface="+mn-lt"/>
                          <a:ea typeface="+mn-ea"/>
                          <a:cs typeface="+mn-cs"/>
                        </a:rPr>
                        <a:t>61%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58%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60%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rgbClr val="00B050"/>
                          </a:solidFill>
                          <a:latin typeface="+mn-lt"/>
                          <a:ea typeface="+mn-ea"/>
                          <a:cs typeface="+mn-cs"/>
                        </a:rPr>
                        <a:t>63%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25391">
                <a:tc>
                  <a:txBody>
                    <a:bodyPr/>
                    <a:lstStyle/>
                    <a:p>
                      <a:pPr algn="r"/>
                      <a:r>
                        <a:rPr lang="en-GB" sz="1000" b="1" kern="1200" dirty="0">
                          <a:solidFill>
                            <a:schemeClr val="dk1"/>
                          </a:solidFill>
                          <a:latin typeface="+mn-lt"/>
                          <a:ea typeface="+mn-ea"/>
                          <a:cs typeface="+mn-cs"/>
                        </a:rPr>
                        <a:t>It is quick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49%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49%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47%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46%</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hangingPunct="1"/>
                      <a:r>
                        <a:rPr lang="en-GB" sz="1000" b="1" kern="1200" dirty="0">
                          <a:solidFill>
                            <a:schemeClr val="dk1"/>
                          </a:solidFill>
                          <a:latin typeface="+mn-lt"/>
                          <a:ea typeface="+mn-ea"/>
                          <a:cs typeface="+mn-cs"/>
                        </a:rPr>
                        <a:t>48%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47%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47%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49%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25391">
                <a:tc>
                  <a:txBody>
                    <a:bodyPr/>
                    <a:lstStyle/>
                    <a:p>
                      <a:pPr algn="r"/>
                      <a:r>
                        <a:rPr lang="en-GB" sz="1000" b="1" kern="1200" dirty="0">
                          <a:solidFill>
                            <a:schemeClr val="dk1"/>
                          </a:solidFill>
                          <a:latin typeface="+mn-lt"/>
                          <a:ea typeface="+mn-ea"/>
                          <a:cs typeface="+mn-cs"/>
                        </a:rPr>
                        <a:t>It is easy to do</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43%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41%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40%</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40%</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hangingPunct="1"/>
                      <a:r>
                        <a:rPr lang="en-GB" sz="1000" b="1" kern="1200" dirty="0">
                          <a:solidFill>
                            <a:schemeClr val="dk1"/>
                          </a:solidFill>
                          <a:latin typeface="+mn-lt"/>
                          <a:ea typeface="+mn-ea"/>
                          <a:cs typeface="+mn-cs"/>
                        </a:rPr>
                        <a:t>40%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39%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40%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39%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325391">
                <a:tc>
                  <a:txBody>
                    <a:bodyPr/>
                    <a:lstStyle/>
                    <a:p>
                      <a:pPr algn="r"/>
                      <a:r>
                        <a:rPr lang="en-GB" sz="1000" b="1" kern="1200" dirty="0">
                          <a:solidFill>
                            <a:schemeClr val="dk1"/>
                          </a:solidFill>
                          <a:latin typeface="+mn-lt"/>
                          <a:ea typeface="+mn-ea"/>
                          <a:cs typeface="+mn-cs"/>
                        </a:rPr>
                        <a:t>It is free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51%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48%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44%</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46%</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hangingPunct="1"/>
                      <a:r>
                        <a:rPr lang="en-GB" sz="1000" b="1" kern="1200" dirty="0">
                          <a:solidFill>
                            <a:schemeClr val="dk1"/>
                          </a:solidFill>
                          <a:latin typeface="+mn-lt"/>
                          <a:ea typeface="+mn-ea"/>
                          <a:cs typeface="+mn-cs"/>
                        </a:rPr>
                        <a:t>44%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42%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tx1"/>
                          </a:solidFill>
                          <a:latin typeface="+mn-lt"/>
                          <a:ea typeface="+mn-ea"/>
                          <a:cs typeface="+mn-cs"/>
                        </a:rPr>
                        <a:t>39%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rgbClr val="FF0000"/>
                          </a:solidFill>
                          <a:latin typeface="+mn-lt"/>
                          <a:ea typeface="+mn-ea"/>
                          <a:cs typeface="+mn-cs"/>
                        </a:rPr>
                        <a:t>35%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25391">
                <a:tc>
                  <a:txBody>
                    <a:bodyPr/>
                    <a:lstStyle/>
                    <a:p>
                      <a:pPr algn="r"/>
                      <a:r>
                        <a:rPr lang="en-GB" sz="1000" b="1" kern="1200" dirty="0">
                          <a:solidFill>
                            <a:schemeClr val="dk1"/>
                          </a:solidFill>
                          <a:latin typeface="+mn-lt"/>
                          <a:ea typeface="+mn-ea"/>
                          <a:cs typeface="+mn-cs"/>
                        </a:rPr>
                        <a:t>For entertainment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31%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b" hangingPunct="1"/>
                      <a:r>
                        <a:rPr lang="en-GB" sz="1000" b="1" kern="1200" dirty="0">
                          <a:solidFill>
                            <a:schemeClr val="dk1"/>
                          </a:solidFill>
                          <a:latin typeface="+mn-lt"/>
                          <a:ea typeface="+mn-ea"/>
                          <a:cs typeface="+mn-cs"/>
                        </a:rPr>
                        <a:t>31%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en-GB" sz="1000" b="1" kern="1200" dirty="0">
                          <a:solidFill>
                            <a:schemeClr val="dk1"/>
                          </a:solidFill>
                          <a:latin typeface="+mn-lt"/>
                          <a:ea typeface="+mn-ea"/>
                          <a:cs typeface="+mn-cs"/>
                        </a:rPr>
                        <a:t>31%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fontAlgn="ctr" hangingPunct="1">
                        <a:lnSpc>
                          <a:spcPct val="110000"/>
                        </a:lnSpc>
                        <a:spcBef>
                          <a:spcPts val="600"/>
                        </a:spcBef>
                        <a:spcAft>
                          <a:spcPts val="0"/>
                        </a:spcAft>
                      </a:pPr>
                      <a:r>
                        <a:rPr lang="en-GB" sz="1000" b="1" kern="1200" dirty="0">
                          <a:solidFill>
                            <a:schemeClr val="dk1"/>
                          </a:solidFill>
                          <a:latin typeface="+mn-lt"/>
                          <a:ea typeface="+mn-ea"/>
                          <a:cs typeface="+mn-cs"/>
                        </a:rPr>
                        <a:t>29%</a:t>
                      </a:r>
                    </a:p>
                  </a:txBody>
                  <a:tcPr marL="15331" marR="1533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eaLnBrk="1" hangingPunct="1"/>
                      <a:r>
                        <a:rPr lang="en-GB" sz="1000" b="1" kern="1200" dirty="0">
                          <a:solidFill>
                            <a:schemeClr val="dk1"/>
                          </a:solidFill>
                          <a:latin typeface="+mn-lt"/>
                          <a:ea typeface="+mn-ea"/>
                          <a:cs typeface="+mn-cs"/>
                        </a:rPr>
                        <a:t>30%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30%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30%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000" b="1" kern="1200" dirty="0">
                          <a:solidFill>
                            <a:schemeClr val="dk1"/>
                          </a:solidFill>
                          <a:latin typeface="+mn-lt"/>
                          <a:ea typeface="+mn-ea"/>
                          <a:cs typeface="+mn-cs"/>
                        </a:rPr>
                        <a:t>29%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1" name="Text Placeholder 3"/>
          <p:cNvSpPr txBox="1">
            <a:spLocks/>
          </p:cNvSpPr>
          <p:nvPr/>
        </p:nvSpPr>
        <p:spPr>
          <a:xfrm>
            <a:off x="2399071" y="6393509"/>
            <a:ext cx="8367707" cy="19761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t>Q.8: Reasons for streaming/accessing content online. Base: All aged12+ who have streamed/accessed any of the six content types in the last three months </a:t>
            </a:r>
          </a:p>
        </p:txBody>
      </p:sp>
      <p:sp>
        <p:nvSpPr>
          <p:cNvPr id="10" name="Text Placeholder 3"/>
          <p:cNvSpPr txBox="1">
            <a:spLocks/>
          </p:cNvSpPr>
          <p:nvPr/>
        </p:nvSpPr>
        <p:spPr>
          <a:xfrm>
            <a:off x="9654639" y="228599"/>
            <a:ext cx="2232561" cy="2021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00B050"/>
                </a:solidFill>
              </a:rPr>
              <a:t>Significant increase since March 2017</a:t>
            </a:r>
          </a:p>
          <a:p>
            <a:r>
              <a:rPr lang="en-GB" kern="0" dirty="0">
                <a:solidFill>
                  <a:srgbClr val="FF0000"/>
                </a:solidFill>
              </a:rPr>
              <a:t>Significant decrease since March 2017</a:t>
            </a:r>
          </a:p>
        </p:txBody>
      </p:sp>
    </p:spTree>
    <p:extLst>
      <p:ext uri="{BB962C8B-B14F-4D97-AF65-F5344CB8AC3E}">
        <p14:creationId xmlns:p14="http://schemas.microsoft.com/office/powerpoint/2010/main" val="81081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TV Programmes &amp; Sport focus</a:t>
            </a:r>
          </a:p>
        </p:txBody>
      </p:sp>
      <p:sp>
        <p:nvSpPr>
          <p:cNvPr id="6" name="Text Placeholder 5"/>
          <p:cNvSpPr>
            <a:spLocks noGrp="1"/>
          </p:cNvSpPr>
          <p:nvPr>
            <p:ph type="body" sz="quarter" idx="16"/>
          </p:nvPr>
        </p:nvSpPr>
        <p:spPr/>
        <p:txBody>
          <a:bodyPr/>
          <a:lstStyle/>
          <a:p>
            <a:endParaRPr lang="en-GB"/>
          </a:p>
        </p:txBody>
      </p:sp>
      <p:sp>
        <p:nvSpPr>
          <p:cNvPr id="4" name="Slide Number Placeholder 3"/>
          <p:cNvSpPr>
            <a:spLocks noGrp="1"/>
          </p:cNvSpPr>
          <p:nvPr>
            <p:ph type="sldNum" sz="quarter" idx="4294967295"/>
          </p:nvPr>
        </p:nvSpPr>
        <p:spPr>
          <a:xfrm>
            <a:off x="11222038" y="6394450"/>
            <a:ext cx="969962" cy="196850"/>
          </a:xfrm>
        </p:spPr>
        <p:txBody>
          <a:bodyPr/>
          <a:lstStyle/>
          <a:p>
            <a:fld id="{4034BEE3-566C-4068-A777-C3A4762E861B}" type="slidenum">
              <a:rPr lang="en-GB" smtClean="0"/>
              <a:pPr/>
              <a:t>37</a:t>
            </a:fld>
            <a:endParaRPr lang="en-GB" dirty="0"/>
          </a:p>
        </p:txBody>
      </p:sp>
    </p:spTree>
    <p:extLst>
      <p:ext uri="{BB962C8B-B14F-4D97-AF65-F5344CB8AC3E}">
        <p14:creationId xmlns:p14="http://schemas.microsoft.com/office/powerpoint/2010/main" val="169198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activity – TV programmes </a:t>
            </a:r>
          </a:p>
        </p:txBody>
      </p:sp>
      <p:sp>
        <p:nvSpPr>
          <p:cNvPr id="4" name="Text Placeholder 3">
            <a:extLst>
              <a:ext uri="{FF2B5EF4-FFF2-40B4-BE49-F238E27FC236}">
                <a16:creationId xmlns:a16="http://schemas.microsoft.com/office/drawing/2014/main" id="{E577A958-3C3E-4843-9605-A31BC26F402F}"/>
              </a:ext>
            </a:extLst>
          </p:cNvPr>
          <p:cNvSpPr>
            <a:spLocks noGrp="1"/>
          </p:cNvSpPr>
          <p:nvPr>
            <p:ph type="body" sz="quarter" idx="16"/>
          </p:nvPr>
        </p:nvSpPr>
        <p:spPr/>
        <p:txBody>
          <a:bodyPr/>
          <a:lstStyle/>
          <a:p>
            <a:r>
              <a:rPr lang="en-GB" dirty="0"/>
              <a:t>Decline in TV programme activity since 2017</a:t>
            </a:r>
          </a:p>
        </p:txBody>
      </p:sp>
      <p:sp>
        <p:nvSpPr>
          <p:cNvPr id="8" name="Text Placeholder 3"/>
          <p:cNvSpPr>
            <a:spLocks noGrp="1"/>
          </p:cNvSpPr>
          <p:nvPr>
            <p:ph type="body" sz="quarter" idx="15"/>
          </p:nvPr>
        </p:nvSpPr>
        <p:spPr/>
        <p:txBody>
          <a:bodyPr/>
          <a:lstStyle/>
          <a:p>
            <a:r>
              <a:rPr lang="en-GB" dirty="0"/>
              <a:t>Q2.A.B.C Have you downloaded / streamed / shared any of the following in the last 3 months?</a:t>
            </a:r>
            <a:br>
              <a:rPr lang="en-GB" dirty="0"/>
            </a:br>
            <a:r>
              <a:rPr lang="en-GB" dirty="0"/>
              <a:t>Base: All aged 12+ with internet access (March 2018 n=4526 / March 2017) n=4573)</a:t>
            </a:r>
          </a:p>
        </p:txBody>
      </p:sp>
      <p:sp>
        <p:nvSpPr>
          <p:cNvPr id="5" name="Slide Number Placeholder 4"/>
          <p:cNvSpPr>
            <a:spLocks noGrp="1"/>
          </p:cNvSpPr>
          <p:nvPr>
            <p:ph type="sldNum" sz="quarter" idx="4"/>
          </p:nvPr>
        </p:nvSpPr>
        <p:spPr/>
        <p:txBody>
          <a:bodyPr/>
          <a:lstStyle/>
          <a:p>
            <a:fld id="{4034BEE3-566C-4068-A777-C3A4762E861B}" type="slidenum">
              <a:rPr lang="en-GB" smtClean="0"/>
              <a:pPr/>
              <a:t>38</a:t>
            </a:fld>
            <a:endParaRPr lang="en-GB" dirty="0"/>
          </a:p>
        </p:txBody>
      </p:sp>
      <p:graphicFrame>
        <p:nvGraphicFramePr>
          <p:cNvPr id="6" name="Chart 5"/>
          <p:cNvGraphicFramePr/>
          <p:nvPr>
            <p:extLst/>
          </p:nvPr>
        </p:nvGraphicFramePr>
        <p:xfrm>
          <a:off x="467544" y="1131590"/>
          <a:ext cx="11099616" cy="474800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3FA7A2FB-8ECC-48C1-B5D9-B74BE364AECF}"/>
              </a:ext>
            </a:extLst>
          </p:cNvPr>
          <p:cNvGrpSpPr/>
          <p:nvPr/>
        </p:nvGrpSpPr>
        <p:grpSpPr>
          <a:xfrm>
            <a:off x="9831406" y="151862"/>
            <a:ext cx="2055794" cy="341446"/>
            <a:chOff x="9831406" y="151862"/>
            <a:chExt cx="2055794" cy="341446"/>
          </a:xfrm>
        </p:grpSpPr>
        <p:sp>
          <p:nvSpPr>
            <p:cNvPr id="16" name="Text Placeholder 3">
              <a:extLst>
                <a:ext uri="{FF2B5EF4-FFF2-40B4-BE49-F238E27FC236}">
                  <a16:creationId xmlns:a16="http://schemas.microsoft.com/office/drawing/2014/main" id="{ED1F62DC-F3E7-4E04-9A71-31396DDED66B}"/>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7" name="Isosceles Triangle 16">
              <a:extLst>
                <a:ext uri="{FF2B5EF4-FFF2-40B4-BE49-F238E27FC236}">
                  <a16:creationId xmlns:a16="http://schemas.microsoft.com/office/drawing/2014/main" id="{30D3BC5B-BAB0-4760-9CCB-AC9C98C3C3DA}"/>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8" name="Isosceles Triangle 17">
              <a:extLst>
                <a:ext uri="{FF2B5EF4-FFF2-40B4-BE49-F238E27FC236}">
                  <a16:creationId xmlns:a16="http://schemas.microsoft.com/office/drawing/2014/main" id="{943154AB-419E-4819-858F-7E86656C7867}"/>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grpSp>
      <p:sp>
        <p:nvSpPr>
          <p:cNvPr id="13" name="Isosceles Triangle 12">
            <a:extLst>
              <a:ext uri="{FF2B5EF4-FFF2-40B4-BE49-F238E27FC236}">
                <a16:creationId xmlns:a16="http://schemas.microsoft.com/office/drawing/2014/main" id="{DD510B24-0AB0-475B-A791-5D131020399E}"/>
              </a:ext>
            </a:extLst>
          </p:cNvPr>
          <p:cNvSpPr/>
          <p:nvPr/>
        </p:nvSpPr>
        <p:spPr>
          <a:xfrm rot="10800000">
            <a:off x="10306874" y="2934316"/>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4" name="Isosceles Triangle 13">
            <a:extLst>
              <a:ext uri="{FF2B5EF4-FFF2-40B4-BE49-F238E27FC236}">
                <a16:creationId xmlns:a16="http://schemas.microsoft.com/office/drawing/2014/main" id="{F628A84D-9C06-484F-8939-FAA5BE66DD50}"/>
              </a:ext>
            </a:extLst>
          </p:cNvPr>
          <p:cNvSpPr/>
          <p:nvPr/>
        </p:nvSpPr>
        <p:spPr>
          <a:xfrm rot="10800000">
            <a:off x="10306874" y="4549623"/>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0" name="Isosceles Triangle 19">
            <a:extLst>
              <a:ext uri="{FF2B5EF4-FFF2-40B4-BE49-F238E27FC236}">
                <a16:creationId xmlns:a16="http://schemas.microsoft.com/office/drawing/2014/main" id="{C6D9E8B4-745B-41E7-9E6E-BB574F5B2F9B}"/>
              </a:ext>
            </a:extLst>
          </p:cNvPr>
          <p:cNvSpPr/>
          <p:nvPr/>
        </p:nvSpPr>
        <p:spPr>
          <a:xfrm rot="10800000">
            <a:off x="10306874" y="5149898"/>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38288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67" y="95002"/>
            <a:ext cx="11466875" cy="404119"/>
          </a:xfrm>
        </p:spPr>
        <p:txBody>
          <a:bodyPr/>
          <a:lstStyle/>
          <a:p>
            <a:r>
              <a:rPr lang="en-GB" dirty="0"/>
              <a:t>Services used to download, stream or share TV programmes</a:t>
            </a:r>
          </a:p>
        </p:txBody>
      </p:sp>
      <p:sp>
        <p:nvSpPr>
          <p:cNvPr id="13" name="Text Placeholder 3"/>
          <p:cNvSpPr>
            <a:spLocks noGrp="1"/>
          </p:cNvSpPr>
          <p:nvPr>
            <p:ph type="body" sz="quarter" idx="15"/>
          </p:nvPr>
        </p:nvSpPr>
        <p:spPr/>
        <p:txBody>
          <a:bodyPr/>
          <a:lstStyle/>
          <a:p>
            <a:r>
              <a:rPr lang="en-GB" dirty="0"/>
              <a:t>Q.b5_4:Sources used to download, stream or share TV programmes. Base: All those who have downloaded, streamed or shared TV programmes in the last 3 months (March 2018 n=1576 / </a:t>
            </a:r>
            <a:r>
              <a:rPr lang="pt-BR" dirty="0"/>
              <a:t>March 2017 n=1806)</a:t>
            </a:r>
          </a:p>
          <a:p>
            <a:r>
              <a:rPr lang="pt-BR" dirty="0"/>
              <a:t>*Not included in March 2017	** &lt;0.5%</a:t>
            </a:r>
            <a:endParaRPr lang="en-GB" dirty="0"/>
          </a:p>
        </p:txBody>
      </p:sp>
      <p:sp>
        <p:nvSpPr>
          <p:cNvPr id="5" name="Slide Number Placeholder 4"/>
          <p:cNvSpPr>
            <a:spLocks noGrp="1"/>
          </p:cNvSpPr>
          <p:nvPr>
            <p:ph type="sldNum" sz="quarter" idx="4"/>
          </p:nvPr>
        </p:nvSpPr>
        <p:spPr/>
        <p:txBody>
          <a:bodyPr/>
          <a:lstStyle/>
          <a:p>
            <a:fld id="{4034BEE3-566C-4068-A777-C3A4762E861B}" type="slidenum">
              <a:rPr lang="en-GB" smtClean="0"/>
              <a:pPr/>
              <a:t>39</a:t>
            </a:fld>
            <a:endParaRPr lang="en-GB" dirty="0"/>
          </a:p>
        </p:txBody>
      </p:sp>
      <p:graphicFrame>
        <p:nvGraphicFramePr>
          <p:cNvPr id="16" name="Chart 15"/>
          <p:cNvGraphicFramePr/>
          <p:nvPr>
            <p:extLst>
              <p:ext uri="{D42A27DB-BD31-4B8C-83A1-F6EECF244321}">
                <p14:modId xmlns:p14="http://schemas.microsoft.com/office/powerpoint/2010/main" val="2941993305"/>
              </p:ext>
            </p:extLst>
          </p:nvPr>
        </p:nvGraphicFramePr>
        <p:xfrm>
          <a:off x="359999" y="1045368"/>
          <a:ext cx="5296083" cy="5137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613566008"/>
              </p:ext>
            </p:extLst>
          </p:nvPr>
        </p:nvGraphicFramePr>
        <p:xfrm>
          <a:off x="5847285" y="1105342"/>
          <a:ext cx="5296083" cy="4970605"/>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a:extLst>
              <a:ext uri="{FF2B5EF4-FFF2-40B4-BE49-F238E27FC236}">
                <a16:creationId xmlns:a16="http://schemas.microsoft.com/office/drawing/2014/main" id="{06BC2212-C291-4FCF-914E-CA10A7E6490B}"/>
              </a:ext>
            </a:extLst>
          </p:cNvPr>
          <p:cNvGrpSpPr/>
          <p:nvPr/>
        </p:nvGrpSpPr>
        <p:grpSpPr>
          <a:xfrm>
            <a:off x="9831406" y="151862"/>
            <a:ext cx="2055794" cy="341446"/>
            <a:chOff x="9831406" y="151862"/>
            <a:chExt cx="2055794" cy="341446"/>
          </a:xfrm>
        </p:grpSpPr>
        <p:sp>
          <p:nvSpPr>
            <p:cNvPr id="27" name="Text Placeholder 3">
              <a:extLst>
                <a:ext uri="{FF2B5EF4-FFF2-40B4-BE49-F238E27FC236}">
                  <a16:creationId xmlns:a16="http://schemas.microsoft.com/office/drawing/2014/main" id="{59CF587C-EB8E-4D4D-B879-DB9ABC93519D}"/>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28" name="Isosceles Triangle 27">
              <a:extLst>
                <a:ext uri="{FF2B5EF4-FFF2-40B4-BE49-F238E27FC236}">
                  <a16:creationId xmlns:a16="http://schemas.microsoft.com/office/drawing/2014/main" id="{2D711915-4632-4A6E-A1D2-B9C6EDDB0F59}"/>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9" name="Isosceles Triangle 28">
              <a:extLst>
                <a:ext uri="{FF2B5EF4-FFF2-40B4-BE49-F238E27FC236}">
                  <a16:creationId xmlns:a16="http://schemas.microsoft.com/office/drawing/2014/main" id="{5E95D3DC-10B2-4F06-8A25-C70F8A51846D}"/>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grpSp>
      <p:grpSp>
        <p:nvGrpSpPr>
          <p:cNvPr id="30" name="Group 29">
            <a:extLst>
              <a:ext uri="{FF2B5EF4-FFF2-40B4-BE49-F238E27FC236}">
                <a16:creationId xmlns:a16="http://schemas.microsoft.com/office/drawing/2014/main" id="{BBDDC858-32CB-48DE-8109-A13280F25546}"/>
              </a:ext>
            </a:extLst>
          </p:cNvPr>
          <p:cNvGrpSpPr/>
          <p:nvPr/>
        </p:nvGrpSpPr>
        <p:grpSpPr>
          <a:xfrm>
            <a:off x="11136256" y="5560335"/>
            <a:ext cx="2458922" cy="374842"/>
            <a:chOff x="9533472" y="1535064"/>
            <a:chExt cx="2458922" cy="374842"/>
          </a:xfrm>
        </p:grpSpPr>
        <p:sp>
          <p:nvSpPr>
            <p:cNvPr id="36" name="TextBox 35">
              <a:extLst>
                <a:ext uri="{FF2B5EF4-FFF2-40B4-BE49-F238E27FC236}">
                  <a16:creationId xmlns:a16="http://schemas.microsoft.com/office/drawing/2014/main" id="{27D343F9-C1AC-4DC5-9C9C-EECA8EC6F3F3}"/>
                </a:ext>
              </a:extLst>
            </p:cNvPr>
            <p:cNvSpPr txBox="1"/>
            <p:nvPr/>
          </p:nvSpPr>
          <p:spPr>
            <a:xfrm>
              <a:off x="9756608" y="1535064"/>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March 2018</a:t>
              </a:r>
            </a:p>
          </p:txBody>
        </p:sp>
        <p:sp>
          <p:nvSpPr>
            <p:cNvPr id="37" name="Rectangle 36">
              <a:extLst>
                <a:ext uri="{FF2B5EF4-FFF2-40B4-BE49-F238E27FC236}">
                  <a16:creationId xmlns:a16="http://schemas.microsoft.com/office/drawing/2014/main" id="{D45DFCC4-EA90-485F-8EE0-C515317C79F9}"/>
                </a:ext>
              </a:extLst>
            </p:cNvPr>
            <p:cNvSpPr/>
            <p:nvPr/>
          </p:nvSpPr>
          <p:spPr bwMode="auto">
            <a:xfrm>
              <a:off x="9540584" y="1555389"/>
              <a:ext cx="144016"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38" name="TextBox 37">
              <a:extLst>
                <a:ext uri="{FF2B5EF4-FFF2-40B4-BE49-F238E27FC236}">
                  <a16:creationId xmlns:a16="http://schemas.microsoft.com/office/drawing/2014/main" id="{7AB5F264-AD86-4BB9-AF90-D4AF79FC3DD5}"/>
                </a:ext>
              </a:extLst>
            </p:cNvPr>
            <p:cNvSpPr txBox="1"/>
            <p:nvPr/>
          </p:nvSpPr>
          <p:spPr>
            <a:xfrm>
              <a:off x="9760146" y="1740629"/>
              <a:ext cx="2232248" cy="169277"/>
            </a:xfrm>
            <a:prstGeom prst="rect">
              <a:avLst/>
            </a:prstGeom>
          </p:spPr>
          <p:txBody>
            <a:bodyPr wrap="square" lIns="0" tIns="0" rIns="0" bIns="0" rtlCol="0">
              <a:spAutoFit/>
            </a:bodyPr>
            <a:lstStyle/>
            <a:p>
              <a:r>
                <a:rPr lang="en-GB" sz="1100" dirty="0">
                  <a:latin typeface="Arial" panose="020B0604020202020204" pitchFamily="34" charset="0"/>
                  <a:cs typeface="Arial" panose="020B0604020202020204" pitchFamily="34" charset="0"/>
                </a:rPr>
                <a:t>March 2017</a:t>
              </a:r>
              <a:endParaRPr lang="en-GB" sz="1100" u="none" dirty="0">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20C6A490-8129-4C1D-8369-936899A5811F}"/>
                </a:ext>
              </a:extLst>
            </p:cNvPr>
            <p:cNvSpPr/>
            <p:nvPr/>
          </p:nvSpPr>
          <p:spPr bwMode="auto">
            <a:xfrm>
              <a:off x="9533472" y="1756949"/>
              <a:ext cx="144016" cy="14401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grpSp>
      <p:sp>
        <p:nvSpPr>
          <p:cNvPr id="40" name="Isosceles Triangle 39">
            <a:extLst>
              <a:ext uri="{FF2B5EF4-FFF2-40B4-BE49-F238E27FC236}">
                <a16:creationId xmlns:a16="http://schemas.microsoft.com/office/drawing/2014/main" id="{5046C8D4-9603-4E08-B8CE-4E25F6CDAB73}"/>
              </a:ext>
            </a:extLst>
          </p:cNvPr>
          <p:cNvSpPr/>
          <p:nvPr/>
        </p:nvSpPr>
        <p:spPr>
          <a:xfrm>
            <a:off x="5086951" y="1517408"/>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1" name="Isosceles Triangle 40">
            <a:extLst>
              <a:ext uri="{FF2B5EF4-FFF2-40B4-BE49-F238E27FC236}">
                <a16:creationId xmlns:a16="http://schemas.microsoft.com/office/drawing/2014/main" id="{DFCA39D7-924F-4CBD-ADDA-86070738B738}"/>
              </a:ext>
            </a:extLst>
          </p:cNvPr>
          <p:cNvSpPr/>
          <p:nvPr/>
        </p:nvSpPr>
        <p:spPr>
          <a:xfrm>
            <a:off x="4300888" y="2331544"/>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3" name="Isosceles Triangle 42">
            <a:extLst>
              <a:ext uri="{FF2B5EF4-FFF2-40B4-BE49-F238E27FC236}">
                <a16:creationId xmlns:a16="http://schemas.microsoft.com/office/drawing/2014/main" id="{4C4B3176-A4B6-46F3-92F9-0409833755D6}"/>
              </a:ext>
            </a:extLst>
          </p:cNvPr>
          <p:cNvSpPr/>
          <p:nvPr/>
        </p:nvSpPr>
        <p:spPr>
          <a:xfrm rot="10800000">
            <a:off x="4618566" y="2609785"/>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4" name="Isosceles Triangle 43">
            <a:extLst>
              <a:ext uri="{FF2B5EF4-FFF2-40B4-BE49-F238E27FC236}">
                <a16:creationId xmlns:a16="http://schemas.microsoft.com/office/drawing/2014/main" id="{4F8B25F6-67F1-4B1E-BFAE-53E2A8A8CA12}"/>
              </a:ext>
            </a:extLst>
          </p:cNvPr>
          <p:cNvSpPr/>
          <p:nvPr/>
        </p:nvSpPr>
        <p:spPr>
          <a:xfrm>
            <a:off x="3675246" y="3403426"/>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5" name="Isosceles Triangle 44">
            <a:extLst>
              <a:ext uri="{FF2B5EF4-FFF2-40B4-BE49-F238E27FC236}">
                <a16:creationId xmlns:a16="http://schemas.microsoft.com/office/drawing/2014/main" id="{61E65231-3B05-462A-BFC7-52E7D89FC7D0}"/>
              </a:ext>
            </a:extLst>
          </p:cNvPr>
          <p:cNvSpPr/>
          <p:nvPr/>
        </p:nvSpPr>
        <p:spPr>
          <a:xfrm>
            <a:off x="3573249" y="3955027"/>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6" name="Isosceles Triangle 45">
            <a:extLst>
              <a:ext uri="{FF2B5EF4-FFF2-40B4-BE49-F238E27FC236}">
                <a16:creationId xmlns:a16="http://schemas.microsoft.com/office/drawing/2014/main" id="{C8A9B27B-3BF5-4A7B-B383-D2E7F82F56DF}"/>
              </a:ext>
            </a:extLst>
          </p:cNvPr>
          <p:cNvSpPr/>
          <p:nvPr/>
        </p:nvSpPr>
        <p:spPr>
          <a:xfrm>
            <a:off x="3573248" y="4230268"/>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7" name="Isosceles Triangle 46">
            <a:extLst>
              <a:ext uri="{FF2B5EF4-FFF2-40B4-BE49-F238E27FC236}">
                <a16:creationId xmlns:a16="http://schemas.microsoft.com/office/drawing/2014/main" id="{9C37BB9D-5B8B-419F-990A-63022D6D48D4}"/>
              </a:ext>
            </a:extLst>
          </p:cNvPr>
          <p:cNvSpPr/>
          <p:nvPr/>
        </p:nvSpPr>
        <p:spPr>
          <a:xfrm>
            <a:off x="3422452" y="4494019"/>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8" name="Isosceles Triangle 47">
            <a:extLst>
              <a:ext uri="{FF2B5EF4-FFF2-40B4-BE49-F238E27FC236}">
                <a16:creationId xmlns:a16="http://schemas.microsoft.com/office/drawing/2014/main" id="{5512A617-24FB-4D67-BA17-E0150A3FD046}"/>
              </a:ext>
            </a:extLst>
          </p:cNvPr>
          <p:cNvSpPr/>
          <p:nvPr/>
        </p:nvSpPr>
        <p:spPr>
          <a:xfrm>
            <a:off x="3386355" y="4764167"/>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9" name="Isosceles Triangle 48">
            <a:extLst>
              <a:ext uri="{FF2B5EF4-FFF2-40B4-BE49-F238E27FC236}">
                <a16:creationId xmlns:a16="http://schemas.microsoft.com/office/drawing/2014/main" id="{C92FA717-06B2-4708-B5DE-9FD266391104}"/>
              </a:ext>
            </a:extLst>
          </p:cNvPr>
          <p:cNvSpPr/>
          <p:nvPr/>
        </p:nvSpPr>
        <p:spPr>
          <a:xfrm rot="10800000">
            <a:off x="3359421" y="5838506"/>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0" name="Isosceles Triangle 49">
            <a:extLst>
              <a:ext uri="{FF2B5EF4-FFF2-40B4-BE49-F238E27FC236}">
                <a16:creationId xmlns:a16="http://schemas.microsoft.com/office/drawing/2014/main" id="{0962940F-1E60-4AF3-B277-23CDD10631EE}"/>
              </a:ext>
            </a:extLst>
          </p:cNvPr>
          <p:cNvSpPr/>
          <p:nvPr/>
        </p:nvSpPr>
        <p:spPr>
          <a:xfrm rot="10800000">
            <a:off x="8853841" y="124771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1" name="Isosceles Triangle 50">
            <a:extLst>
              <a:ext uri="{FF2B5EF4-FFF2-40B4-BE49-F238E27FC236}">
                <a16:creationId xmlns:a16="http://schemas.microsoft.com/office/drawing/2014/main" id="{583ABD31-A86A-4A07-9BCB-68127AB59765}"/>
              </a:ext>
            </a:extLst>
          </p:cNvPr>
          <p:cNvSpPr/>
          <p:nvPr/>
        </p:nvSpPr>
        <p:spPr>
          <a:xfrm rot="10800000">
            <a:off x="8671965" y="4793012"/>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2" name="Isosceles Triangle 51">
            <a:extLst>
              <a:ext uri="{FF2B5EF4-FFF2-40B4-BE49-F238E27FC236}">
                <a16:creationId xmlns:a16="http://schemas.microsoft.com/office/drawing/2014/main" id="{DF910A0E-6C09-4EED-B39E-9FD42EFECC48}"/>
              </a:ext>
            </a:extLst>
          </p:cNvPr>
          <p:cNvSpPr/>
          <p:nvPr/>
        </p:nvSpPr>
        <p:spPr>
          <a:xfrm rot="10800000">
            <a:off x="8634469" y="528262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1" name="Isosceles Triangle 30">
            <a:extLst>
              <a:ext uri="{FF2B5EF4-FFF2-40B4-BE49-F238E27FC236}">
                <a16:creationId xmlns:a16="http://schemas.microsoft.com/office/drawing/2014/main" id="{50538E0E-A7AB-4D29-AE15-951CF087E869}"/>
              </a:ext>
            </a:extLst>
          </p:cNvPr>
          <p:cNvSpPr/>
          <p:nvPr/>
        </p:nvSpPr>
        <p:spPr>
          <a:xfrm rot="10800000">
            <a:off x="8643889" y="5029632"/>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 name="TextBox 2">
            <a:extLst>
              <a:ext uri="{FF2B5EF4-FFF2-40B4-BE49-F238E27FC236}">
                <a16:creationId xmlns:a16="http://schemas.microsoft.com/office/drawing/2014/main" id="{398B4C69-8A64-49C1-ACCF-B47A6D6C587D}"/>
              </a:ext>
            </a:extLst>
          </p:cNvPr>
          <p:cNvSpPr txBox="1"/>
          <p:nvPr/>
        </p:nvSpPr>
        <p:spPr>
          <a:xfrm>
            <a:off x="8350947" y="5478455"/>
            <a:ext cx="96253" cy="246221"/>
          </a:xfrm>
          <a:prstGeom prst="rect">
            <a:avLst/>
          </a:prstGeom>
          <a:noFill/>
        </p:spPr>
        <p:txBody>
          <a:bodyPr wrap="square" lIns="0" tIns="0" rIns="0" bIns="0" rtlCol="0">
            <a:spAutoFit/>
          </a:bodyPr>
          <a:lstStyle/>
          <a:p>
            <a:r>
              <a:rPr lang="en-GB" sz="1600" dirty="0"/>
              <a:t>*</a:t>
            </a:r>
          </a:p>
        </p:txBody>
      </p:sp>
      <p:sp>
        <p:nvSpPr>
          <p:cNvPr id="33" name="Text Placeholder 2"/>
          <p:cNvSpPr>
            <a:spLocks noGrp="1"/>
          </p:cNvSpPr>
          <p:nvPr>
            <p:ph type="body" sz="quarter" idx="16"/>
          </p:nvPr>
        </p:nvSpPr>
        <p:spPr>
          <a:xfrm>
            <a:off x="317859" y="493309"/>
            <a:ext cx="11477331" cy="396875"/>
          </a:xfrm>
        </p:spPr>
        <p:txBody>
          <a:bodyPr/>
          <a:lstStyle/>
          <a:p>
            <a:r>
              <a:rPr lang="en-GB" sz="1600" dirty="0"/>
              <a:t>Declines for free-to-air services ITV player and BBC iPlayer and growth for paid for services like Netflix &amp; Amazon</a:t>
            </a:r>
          </a:p>
        </p:txBody>
      </p:sp>
      <p:sp>
        <p:nvSpPr>
          <p:cNvPr id="32" name="TextBox 31">
            <a:extLst>
              <a:ext uri="{FF2B5EF4-FFF2-40B4-BE49-F238E27FC236}">
                <a16:creationId xmlns:a16="http://schemas.microsoft.com/office/drawing/2014/main" id="{EFDC456E-C87C-48D4-968C-54EF10071341}"/>
              </a:ext>
            </a:extLst>
          </p:cNvPr>
          <p:cNvSpPr txBox="1"/>
          <p:nvPr/>
        </p:nvSpPr>
        <p:spPr>
          <a:xfrm>
            <a:off x="8430899" y="5469581"/>
            <a:ext cx="96253" cy="246221"/>
          </a:xfrm>
          <a:prstGeom prst="rect">
            <a:avLst/>
          </a:prstGeom>
          <a:noFill/>
        </p:spPr>
        <p:txBody>
          <a:bodyPr wrap="square" lIns="0" tIns="0" rIns="0" bIns="0" rtlCol="0">
            <a:spAutoFit/>
          </a:bodyPr>
          <a:lstStyle/>
          <a:p>
            <a:r>
              <a:rPr lang="en-GB" sz="1600" dirty="0"/>
              <a:t>*</a:t>
            </a:r>
          </a:p>
        </p:txBody>
      </p:sp>
    </p:spTree>
    <p:extLst>
      <p:ext uri="{BB962C8B-B14F-4D97-AF65-F5344CB8AC3E}">
        <p14:creationId xmlns:p14="http://schemas.microsoft.com/office/powerpoint/2010/main" val="376691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285750" indent="-285750">
              <a:buClr>
                <a:schemeClr val="accent1"/>
              </a:buClr>
              <a:buFont typeface="Courier New" panose="02070309020205020404" pitchFamily="49" charset="0"/>
              <a:buChar char="o"/>
            </a:pPr>
            <a:r>
              <a:rPr lang="en-GB" dirty="0"/>
              <a:t>Digital consumption (downloading and streaming/accessing) remains flat year-on-year at an overall level </a:t>
            </a:r>
          </a:p>
          <a:p>
            <a:pPr marL="285750" indent="-285750">
              <a:buClr>
                <a:schemeClr val="accent1"/>
              </a:buClr>
              <a:buFont typeface="Courier New" panose="02070309020205020404" pitchFamily="49" charset="0"/>
              <a:buChar char="o"/>
            </a:pPr>
            <a:endParaRPr lang="en-GB" dirty="0"/>
          </a:p>
          <a:p>
            <a:pPr marL="285750" indent="-285750">
              <a:buClr>
                <a:schemeClr val="accent1"/>
              </a:buClr>
              <a:buFont typeface="Courier New" panose="02070309020205020404" pitchFamily="49" charset="0"/>
              <a:buChar char="o"/>
            </a:pPr>
            <a:r>
              <a:rPr lang="en-GB" dirty="0"/>
              <a:t>Stable levels of infringement at an overall level, with 25% of content consumers again having consumed illegal content in 2018</a:t>
            </a:r>
          </a:p>
          <a:p>
            <a:pPr>
              <a:buClr>
                <a:schemeClr val="accent1"/>
              </a:buClr>
            </a:pPr>
            <a:endParaRPr lang="en-GB" dirty="0"/>
          </a:p>
          <a:p>
            <a:pPr marL="285750" indent="-285750">
              <a:buClr>
                <a:schemeClr val="accent1"/>
              </a:buClr>
              <a:buFont typeface="Courier New" panose="02070309020205020404" pitchFamily="49" charset="0"/>
              <a:buChar char="o"/>
            </a:pPr>
            <a:r>
              <a:rPr lang="en-GB" dirty="0"/>
              <a:t>A slight decrease in overall spend from £75 in 2017 to £74 in 2018, appears to be driven by a switch from physical and growth of subscription services</a:t>
            </a:r>
          </a:p>
          <a:p>
            <a:pPr marL="285750" indent="-285750">
              <a:buClr>
                <a:schemeClr val="accent1"/>
              </a:buClr>
              <a:buFont typeface="Courier New" panose="02070309020205020404" pitchFamily="49" charset="0"/>
              <a:buChar char="o"/>
            </a:pPr>
            <a:endParaRPr lang="en-GB" dirty="0"/>
          </a:p>
          <a:p>
            <a:pPr marL="285750" indent="-285750">
              <a:buClr>
                <a:schemeClr val="accent1"/>
              </a:buClr>
              <a:buFont typeface="Courier New" panose="02070309020205020404" pitchFamily="49" charset="0"/>
              <a:buChar char="o"/>
            </a:pPr>
            <a:r>
              <a:rPr lang="en-GB" dirty="0"/>
              <a:t>Significant increases in use of premium services at an overall level counterbalances declines in free services, potentially driving the decline overall of TV programme consumption</a:t>
            </a:r>
          </a:p>
          <a:p>
            <a:pPr marL="285750" indent="-285750">
              <a:buClr>
                <a:schemeClr val="accent1"/>
              </a:buClr>
              <a:buFont typeface="Courier New" panose="02070309020205020404" pitchFamily="49" charset="0"/>
              <a:buChar char="o"/>
            </a:pPr>
            <a:endParaRPr lang="en-GB" dirty="0"/>
          </a:p>
          <a:p>
            <a:pPr marL="285750" indent="-285750">
              <a:buClr>
                <a:schemeClr val="accent1"/>
              </a:buClr>
              <a:buFont typeface="Courier New" panose="02070309020205020404" pitchFamily="49" charset="0"/>
              <a:buChar char="o"/>
            </a:pPr>
            <a:endParaRPr lang="en-GB" dirty="0"/>
          </a:p>
        </p:txBody>
      </p:sp>
      <p:sp>
        <p:nvSpPr>
          <p:cNvPr id="4" name="Title 3"/>
          <p:cNvSpPr>
            <a:spLocks noGrp="1"/>
          </p:cNvSpPr>
          <p:nvPr>
            <p:ph type="title"/>
          </p:nvPr>
        </p:nvSpPr>
        <p:spPr/>
        <p:txBody>
          <a:bodyPr/>
          <a:lstStyle/>
          <a:p>
            <a:r>
              <a:rPr lang="en-GB" dirty="0"/>
              <a:t>Have things changed?</a:t>
            </a:r>
          </a:p>
        </p:txBody>
      </p:sp>
      <p:sp>
        <p:nvSpPr>
          <p:cNvPr id="5" name="Text Placeholder 4"/>
          <p:cNvSpPr>
            <a:spLocks noGrp="1"/>
          </p:cNvSpPr>
          <p:nvPr>
            <p:ph type="body" sz="quarter" idx="16"/>
          </p:nvPr>
        </p:nvSpPr>
        <p:spPr/>
        <p:txBody>
          <a:bodyPr/>
          <a:lstStyle/>
          <a:p>
            <a:endParaRPr lang="en-GB" dirty="0"/>
          </a:p>
        </p:txBody>
      </p:sp>
      <p:sp>
        <p:nvSpPr>
          <p:cNvPr id="6" name="Slide Number Placeholder 5"/>
          <p:cNvSpPr>
            <a:spLocks noGrp="1"/>
          </p:cNvSpPr>
          <p:nvPr>
            <p:ph type="sldNum" sz="quarter" idx="4"/>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329501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TV viewing - sports</a:t>
            </a:r>
          </a:p>
        </p:txBody>
      </p:sp>
      <p:sp>
        <p:nvSpPr>
          <p:cNvPr id="8" name="Text Placeholder 3"/>
          <p:cNvSpPr>
            <a:spLocks noGrp="1"/>
          </p:cNvSpPr>
          <p:nvPr>
            <p:ph type="body" sz="quarter" idx="16"/>
          </p:nvPr>
        </p:nvSpPr>
        <p:spPr>
          <a:xfrm>
            <a:off x="357188" y="909635"/>
            <a:ext cx="11477331" cy="396875"/>
          </a:xfrm>
        </p:spPr>
        <p:txBody>
          <a:bodyPr/>
          <a:lstStyle/>
          <a:p>
            <a:r>
              <a:rPr lang="en-GB" dirty="0"/>
              <a:t>For 2018 we included additional questions looking at sports specific content on TV</a:t>
            </a:r>
          </a:p>
        </p:txBody>
      </p:sp>
      <p:sp>
        <p:nvSpPr>
          <p:cNvPr id="2" name="Text Placeholder 1"/>
          <p:cNvSpPr>
            <a:spLocks noGrp="1"/>
          </p:cNvSpPr>
          <p:nvPr>
            <p:ph type="body" sz="quarter" idx="15"/>
          </p:nvPr>
        </p:nvSpPr>
        <p:spPr/>
        <p:txBody>
          <a:bodyPr/>
          <a:lstStyle/>
          <a:p>
            <a:r>
              <a:rPr lang="en-GB" dirty="0"/>
              <a:t>Base: All those who have downloaded, or streamed TV programmes in the last 3 months (March 2018 n=1576, All those who have downloaded or streamed sports programmes (March 2018 n=496)</a:t>
            </a:r>
            <a:endParaRPr lang="pt-BR" dirty="0"/>
          </a:p>
          <a:p>
            <a:r>
              <a:rPr lang="pt-BR" dirty="0"/>
              <a:t>*Not included in March 2017</a:t>
            </a:r>
            <a:endParaRPr lang="en-GB" dirty="0"/>
          </a:p>
        </p:txBody>
      </p:sp>
      <p:sp>
        <p:nvSpPr>
          <p:cNvPr id="6" name="Slide Number Placeholder 5"/>
          <p:cNvSpPr>
            <a:spLocks noGrp="1"/>
          </p:cNvSpPr>
          <p:nvPr>
            <p:ph type="sldNum" sz="quarter" idx="4"/>
          </p:nvPr>
        </p:nvSpPr>
        <p:spPr/>
        <p:txBody>
          <a:bodyPr/>
          <a:lstStyle/>
          <a:p>
            <a:fld id="{4034BEE3-566C-4068-A777-C3A4762E861B}" type="slidenum">
              <a:rPr lang="en-GB" smtClean="0"/>
              <a:pPr/>
              <a:t>40</a:t>
            </a:fld>
            <a:endParaRPr lang="en-GB" dirty="0"/>
          </a:p>
        </p:txBody>
      </p:sp>
      <p:graphicFrame>
        <p:nvGraphicFramePr>
          <p:cNvPr id="7" name="Chart 6"/>
          <p:cNvGraphicFramePr/>
          <p:nvPr>
            <p:extLst/>
          </p:nvPr>
        </p:nvGraphicFramePr>
        <p:xfrm>
          <a:off x="296492" y="3102532"/>
          <a:ext cx="11217344" cy="255574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7A2FD9D1-6A82-441E-BDFF-8A07EF960AEE}"/>
              </a:ext>
            </a:extLst>
          </p:cNvPr>
          <p:cNvSpPr/>
          <p:nvPr/>
        </p:nvSpPr>
        <p:spPr>
          <a:xfrm>
            <a:off x="357188" y="1349498"/>
            <a:ext cx="10920412" cy="1169551"/>
          </a:xfrm>
          <a:prstGeom prst="rect">
            <a:avLst/>
          </a:prstGeom>
        </p:spPr>
        <p:txBody>
          <a:bodyPr wrap="square">
            <a:spAutoFit/>
          </a:bodyPr>
          <a:lstStyle/>
          <a:p>
            <a:r>
              <a:rPr lang="en-GB" sz="1400" dirty="0"/>
              <a:t>Among the third of internet users that download, stream or share TV content in the last 3 months we found that a third (33%) of this group then said that at least some of that TV content was sports programmes.</a:t>
            </a:r>
          </a:p>
          <a:p>
            <a:endParaRPr lang="en-GB" sz="1400" dirty="0"/>
          </a:p>
          <a:p>
            <a:r>
              <a:rPr lang="en-GB" sz="1400" dirty="0"/>
              <a:t>Among sports programme viewers 10.09 was the average number of sports programmes downloaded or streamed in the last 3 months </a:t>
            </a:r>
          </a:p>
          <a:p>
            <a:endParaRPr lang="en-GB" sz="1400" dirty="0"/>
          </a:p>
        </p:txBody>
      </p:sp>
    </p:spTree>
    <p:extLst>
      <p:ext uri="{BB962C8B-B14F-4D97-AF65-F5344CB8AC3E}">
        <p14:creationId xmlns:p14="http://schemas.microsoft.com/office/powerpoint/2010/main" val="39100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p:cNvGraphicFramePr/>
          <p:nvPr>
            <p:extLst>
              <p:ext uri="{D42A27DB-BD31-4B8C-83A1-F6EECF244321}">
                <p14:modId xmlns:p14="http://schemas.microsoft.com/office/powerpoint/2010/main" val="3280025116"/>
              </p:ext>
            </p:extLst>
          </p:nvPr>
        </p:nvGraphicFramePr>
        <p:xfrm>
          <a:off x="5884752" y="1489340"/>
          <a:ext cx="6113894" cy="4665934"/>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1"/>
          <p:cNvSpPr>
            <a:spLocks noGrp="1"/>
          </p:cNvSpPr>
          <p:nvPr>
            <p:ph type="title"/>
          </p:nvPr>
        </p:nvSpPr>
        <p:spPr/>
        <p:txBody>
          <a:bodyPr/>
          <a:lstStyle/>
          <a:p>
            <a:r>
              <a:rPr lang="en-GB" dirty="0"/>
              <a:t>Sources used to download or stream sports content</a:t>
            </a:r>
          </a:p>
        </p:txBody>
      </p:sp>
      <p:sp>
        <p:nvSpPr>
          <p:cNvPr id="38" name="Text Placeholder 2"/>
          <p:cNvSpPr>
            <a:spLocks noGrp="1"/>
          </p:cNvSpPr>
          <p:nvPr>
            <p:ph type="body" sz="quarter" idx="16"/>
          </p:nvPr>
        </p:nvSpPr>
        <p:spPr/>
        <p:txBody>
          <a:bodyPr/>
          <a:lstStyle/>
          <a:p>
            <a:r>
              <a:rPr lang="en-GB" sz="1600" dirty="0"/>
              <a:t>Although BBC iPlayer was the biggest platform overall, YouTube comes out on top for those that infringe </a:t>
            </a:r>
          </a:p>
        </p:txBody>
      </p:sp>
      <p:sp>
        <p:nvSpPr>
          <p:cNvPr id="4" name="Text Placeholder 3"/>
          <p:cNvSpPr>
            <a:spLocks noGrp="1"/>
          </p:cNvSpPr>
          <p:nvPr>
            <p:ph type="body" sz="quarter" idx="15"/>
          </p:nvPr>
        </p:nvSpPr>
        <p:spPr>
          <a:xfrm>
            <a:off x="2572011" y="6257146"/>
            <a:ext cx="7739308" cy="474393"/>
          </a:xfrm>
        </p:spPr>
        <p:txBody>
          <a:bodyPr vert="horz" lIns="0" tIns="0" rIns="0" bIns="0" rtlCol="0" anchor="ctr">
            <a:noAutofit/>
          </a:bodyPr>
          <a:lstStyle/>
          <a:p>
            <a:r>
              <a:rPr lang="en-US" dirty="0"/>
              <a:t>Q.B5_11. Sites, services or apps used to watch live sports programmes</a:t>
            </a:r>
            <a:r>
              <a:rPr lang="en-GB" kern="0" dirty="0"/>
              <a:t> Base: All those who have downloaded or streamed sports content in the last three months n=496, All those that have infringed sports content last 3 months n=115.</a:t>
            </a:r>
          </a:p>
          <a:p>
            <a:r>
              <a:rPr lang="en-GB" kern="0" dirty="0"/>
              <a:t>** &lt;0.5%</a:t>
            </a:r>
          </a:p>
          <a:p>
            <a:r>
              <a:rPr lang="en-GB" kern="0" dirty="0">
                <a:solidFill>
                  <a:srgbClr val="FF0000"/>
                </a:solidFill>
              </a:rPr>
              <a:t>From </a:t>
            </a:r>
            <a:r>
              <a:rPr lang="en-GB" kern="0" dirty="0" err="1">
                <a:solidFill>
                  <a:srgbClr val="FF0000"/>
                </a:solidFill>
              </a:rPr>
              <a:t>Kodi</a:t>
            </a:r>
            <a:r>
              <a:rPr lang="en-GB" kern="0" dirty="0">
                <a:solidFill>
                  <a:srgbClr val="FF0000"/>
                </a:solidFill>
              </a:rPr>
              <a:t> down, sample size is too small to test for significance</a:t>
            </a:r>
          </a:p>
        </p:txBody>
      </p:sp>
      <p:sp>
        <p:nvSpPr>
          <p:cNvPr id="5" name="Slide Number Placeholder 4"/>
          <p:cNvSpPr>
            <a:spLocks noGrp="1"/>
          </p:cNvSpPr>
          <p:nvPr>
            <p:ph type="sldNum" sz="quarter" idx="4"/>
          </p:nvPr>
        </p:nvSpPr>
        <p:spPr/>
        <p:txBody>
          <a:bodyPr/>
          <a:lstStyle/>
          <a:p>
            <a:fld id="{4034BEE3-566C-4068-A777-C3A4762E861B}" type="slidenum">
              <a:rPr lang="en-GB" smtClean="0"/>
              <a:pPr/>
              <a:t>41</a:t>
            </a:fld>
            <a:endParaRPr lang="en-GB" dirty="0"/>
          </a:p>
        </p:txBody>
      </p:sp>
      <p:graphicFrame>
        <p:nvGraphicFramePr>
          <p:cNvPr id="6" name="Chart 5"/>
          <p:cNvGraphicFramePr/>
          <p:nvPr>
            <p:extLst>
              <p:ext uri="{D42A27DB-BD31-4B8C-83A1-F6EECF244321}">
                <p14:modId xmlns:p14="http://schemas.microsoft.com/office/powerpoint/2010/main" val="907912431"/>
              </p:ext>
            </p:extLst>
          </p:nvPr>
        </p:nvGraphicFramePr>
        <p:xfrm>
          <a:off x="66673" y="1481796"/>
          <a:ext cx="6284119" cy="4665934"/>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p:cNvGrpSpPr/>
          <p:nvPr/>
        </p:nvGrpSpPr>
        <p:grpSpPr>
          <a:xfrm>
            <a:off x="10742827" y="5565676"/>
            <a:ext cx="2102692" cy="374842"/>
            <a:chOff x="9540584" y="1535064"/>
            <a:chExt cx="2451810" cy="374842"/>
          </a:xfrm>
        </p:grpSpPr>
        <p:sp>
          <p:nvSpPr>
            <p:cNvPr id="22" name="TextBox 21"/>
            <p:cNvSpPr txBox="1"/>
            <p:nvPr/>
          </p:nvSpPr>
          <p:spPr>
            <a:xfrm>
              <a:off x="9756608" y="1535064"/>
              <a:ext cx="2232248" cy="169277"/>
            </a:xfrm>
            <a:prstGeom prst="rect">
              <a:avLst/>
            </a:prstGeom>
          </p:spPr>
          <p:txBody>
            <a:bodyPr wrap="square" lIns="0" tIns="0" rIns="0" bIns="0" rtlCol="0">
              <a:spAutoFit/>
            </a:bodyPr>
            <a:lstStyle/>
            <a:p>
              <a:r>
                <a:rPr lang="en-GB" sz="1100" u="none" dirty="0">
                  <a:solidFill>
                    <a:schemeClr val="tx1"/>
                  </a:solidFill>
                  <a:latin typeface="Arial" panose="020B0604020202020204" pitchFamily="34" charset="0"/>
                  <a:cs typeface="Arial" panose="020B0604020202020204" pitchFamily="34" charset="0"/>
                </a:rPr>
                <a:t>Sports consumers</a:t>
              </a:r>
            </a:p>
          </p:txBody>
        </p:sp>
        <p:sp>
          <p:nvSpPr>
            <p:cNvPr id="23" name="Rectangle 22"/>
            <p:cNvSpPr/>
            <p:nvPr/>
          </p:nvSpPr>
          <p:spPr bwMode="auto">
            <a:xfrm>
              <a:off x="9540584" y="1555389"/>
              <a:ext cx="144016"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sp>
          <p:nvSpPr>
            <p:cNvPr id="32" name="TextBox 31"/>
            <p:cNvSpPr txBox="1"/>
            <p:nvPr/>
          </p:nvSpPr>
          <p:spPr>
            <a:xfrm>
              <a:off x="9760146" y="1740629"/>
              <a:ext cx="2232248" cy="169277"/>
            </a:xfrm>
            <a:prstGeom prst="rect">
              <a:avLst/>
            </a:prstGeom>
          </p:spPr>
          <p:txBody>
            <a:bodyPr wrap="square" lIns="0" tIns="0" rIns="0" bIns="0" rtlCol="0">
              <a:spAutoFit/>
            </a:bodyPr>
            <a:lstStyle/>
            <a:p>
              <a:r>
                <a:rPr lang="en-GB" sz="1100" dirty="0">
                  <a:latin typeface="Arial" panose="020B0604020202020204" pitchFamily="34" charset="0"/>
                  <a:cs typeface="Arial" panose="020B0604020202020204" pitchFamily="34" charset="0"/>
                </a:rPr>
                <a:t>Sports infringers</a:t>
              </a:r>
              <a:endParaRPr lang="en-GB" sz="1100" u="none"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bwMode="auto">
            <a:xfrm>
              <a:off x="9545504" y="1756949"/>
              <a:ext cx="144016" cy="14401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600" u="none" dirty="0">
                <a:latin typeface="+mn-lt"/>
              </a:endParaRPr>
            </a:p>
          </p:txBody>
        </p:sp>
      </p:grpSp>
      <p:sp>
        <p:nvSpPr>
          <p:cNvPr id="14" name="Text Placeholder 3">
            <a:extLst>
              <a:ext uri="{FF2B5EF4-FFF2-40B4-BE49-F238E27FC236}">
                <a16:creationId xmlns:a16="http://schemas.microsoft.com/office/drawing/2014/main" id="{BADB271E-6BFD-44E9-9042-51F6C2C4F897}"/>
              </a:ext>
            </a:extLst>
          </p:cNvPr>
          <p:cNvSpPr txBox="1">
            <a:spLocks/>
          </p:cNvSpPr>
          <p:nvPr/>
        </p:nvSpPr>
        <p:spPr>
          <a:xfrm>
            <a:off x="11064868" y="154063"/>
            <a:ext cx="1048120" cy="17820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difference</a:t>
            </a:r>
          </a:p>
        </p:txBody>
      </p:sp>
      <p:sp>
        <p:nvSpPr>
          <p:cNvPr id="24" name="Flowchart: Decision 23">
            <a:extLst>
              <a:ext uri="{FF2B5EF4-FFF2-40B4-BE49-F238E27FC236}">
                <a16:creationId xmlns:a16="http://schemas.microsoft.com/office/drawing/2014/main" id="{8656E665-DF10-411C-8550-39F4A081C5FC}"/>
              </a:ext>
            </a:extLst>
          </p:cNvPr>
          <p:cNvSpPr/>
          <p:nvPr/>
        </p:nvSpPr>
        <p:spPr>
          <a:xfrm>
            <a:off x="10857234" y="179859"/>
            <a:ext cx="189845" cy="127196"/>
          </a:xfrm>
          <a:prstGeom prst="flowChartDecisi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5" name="Flowchart: Decision 24">
            <a:extLst>
              <a:ext uri="{FF2B5EF4-FFF2-40B4-BE49-F238E27FC236}">
                <a16:creationId xmlns:a16="http://schemas.microsoft.com/office/drawing/2014/main" id="{57A53423-064D-4AAB-B92C-0856BF8A2876}"/>
              </a:ext>
            </a:extLst>
          </p:cNvPr>
          <p:cNvSpPr/>
          <p:nvPr/>
        </p:nvSpPr>
        <p:spPr>
          <a:xfrm>
            <a:off x="4584771" y="3063429"/>
            <a:ext cx="189845" cy="127196"/>
          </a:xfrm>
          <a:prstGeom prst="flowChartDecisi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6" name="Flowchart: Decision 25">
            <a:extLst>
              <a:ext uri="{FF2B5EF4-FFF2-40B4-BE49-F238E27FC236}">
                <a16:creationId xmlns:a16="http://schemas.microsoft.com/office/drawing/2014/main" id="{4424A564-CB2A-4B42-B2BD-958E1A58EA29}"/>
              </a:ext>
            </a:extLst>
          </p:cNvPr>
          <p:cNvSpPr/>
          <p:nvPr/>
        </p:nvSpPr>
        <p:spPr>
          <a:xfrm>
            <a:off x="4346798" y="4214449"/>
            <a:ext cx="189845" cy="127196"/>
          </a:xfrm>
          <a:prstGeom prst="flowChartDecisi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7" name="TextBox 26">
            <a:extLst>
              <a:ext uri="{FF2B5EF4-FFF2-40B4-BE49-F238E27FC236}">
                <a16:creationId xmlns:a16="http://schemas.microsoft.com/office/drawing/2014/main" id="{1BFEF1BE-7328-49CC-B2EB-AF37BF690830}"/>
              </a:ext>
            </a:extLst>
          </p:cNvPr>
          <p:cNvSpPr txBox="1"/>
          <p:nvPr/>
        </p:nvSpPr>
        <p:spPr>
          <a:xfrm>
            <a:off x="8975360" y="4202700"/>
            <a:ext cx="96253" cy="246221"/>
          </a:xfrm>
          <a:prstGeom prst="rect">
            <a:avLst/>
          </a:prstGeom>
          <a:noFill/>
        </p:spPr>
        <p:txBody>
          <a:bodyPr wrap="square" lIns="0" tIns="0" rIns="0" bIns="0" rtlCol="0">
            <a:spAutoFit/>
          </a:bodyPr>
          <a:lstStyle/>
          <a:p>
            <a:r>
              <a:rPr lang="en-GB" sz="1600" dirty="0"/>
              <a:t>*</a:t>
            </a:r>
          </a:p>
        </p:txBody>
      </p:sp>
      <p:sp>
        <p:nvSpPr>
          <p:cNvPr id="28" name="TextBox 27">
            <a:extLst>
              <a:ext uri="{FF2B5EF4-FFF2-40B4-BE49-F238E27FC236}">
                <a16:creationId xmlns:a16="http://schemas.microsoft.com/office/drawing/2014/main" id="{59C90A1C-3E25-49FE-9BA3-5E5998B6CEB3}"/>
              </a:ext>
            </a:extLst>
          </p:cNvPr>
          <p:cNvSpPr txBox="1"/>
          <p:nvPr/>
        </p:nvSpPr>
        <p:spPr>
          <a:xfrm>
            <a:off x="9055312" y="4193826"/>
            <a:ext cx="96253" cy="246221"/>
          </a:xfrm>
          <a:prstGeom prst="rect">
            <a:avLst/>
          </a:prstGeom>
          <a:noFill/>
        </p:spPr>
        <p:txBody>
          <a:bodyPr wrap="square" lIns="0" tIns="0" rIns="0" bIns="0" rtlCol="0">
            <a:spAutoFit/>
          </a:bodyPr>
          <a:lstStyle/>
          <a:p>
            <a:r>
              <a:rPr lang="en-GB" sz="1600" dirty="0"/>
              <a:t>*</a:t>
            </a:r>
          </a:p>
        </p:txBody>
      </p:sp>
      <p:sp>
        <p:nvSpPr>
          <p:cNvPr id="33" name="TextBox 32">
            <a:extLst>
              <a:ext uri="{FF2B5EF4-FFF2-40B4-BE49-F238E27FC236}">
                <a16:creationId xmlns:a16="http://schemas.microsoft.com/office/drawing/2014/main" id="{4BD4C61D-5A23-4383-B9D0-B78D91E0D0DD}"/>
              </a:ext>
            </a:extLst>
          </p:cNvPr>
          <p:cNvSpPr txBox="1"/>
          <p:nvPr/>
        </p:nvSpPr>
        <p:spPr>
          <a:xfrm>
            <a:off x="8983384" y="4379164"/>
            <a:ext cx="96253" cy="246221"/>
          </a:xfrm>
          <a:prstGeom prst="rect">
            <a:avLst/>
          </a:prstGeom>
          <a:noFill/>
        </p:spPr>
        <p:txBody>
          <a:bodyPr wrap="square" lIns="0" tIns="0" rIns="0" bIns="0" rtlCol="0">
            <a:spAutoFit/>
          </a:bodyPr>
          <a:lstStyle/>
          <a:p>
            <a:r>
              <a:rPr lang="en-GB" sz="1600" dirty="0"/>
              <a:t>*</a:t>
            </a:r>
          </a:p>
        </p:txBody>
      </p:sp>
      <p:sp>
        <p:nvSpPr>
          <p:cNvPr id="34" name="TextBox 33">
            <a:extLst>
              <a:ext uri="{FF2B5EF4-FFF2-40B4-BE49-F238E27FC236}">
                <a16:creationId xmlns:a16="http://schemas.microsoft.com/office/drawing/2014/main" id="{AB84A17C-E3A5-48F6-B8E5-D4286F70560F}"/>
              </a:ext>
            </a:extLst>
          </p:cNvPr>
          <p:cNvSpPr txBox="1"/>
          <p:nvPr/>
        </p:nvSpPr>
        <p:spPr>
          <a:xfrm>
            <a:off x="9063336" y="4382322"/>
            <a:ext cx="96253" cy="246221"/>
          </a:xfrm>
          <a:prstGeom prst="rect">
            <a:avLst/>
          </a:prstGeom>
          <a:noFill/>
        </p:spPr>
        <p:txBody>
          <a:bodyPr wrap="square" lIns="0" tIns="0" rIns="0" bIns="0" rtlCol="0">
            <a:spAutoFit/>
          </a:bodyPr>
          <a:lstStyle/>
          <a:p>
            <a:r>
              <a:rPr lang="en-GB" sz="1600" dirty="0"/>
              <a:t>*</a:t>
            </a:r>
          </a:p>
        </p:txBody>
      </p:sp>
      <p:sp>
        <p:nvSpPr>
          <p:cNvPr id="35" name="TextBox 34">
            <a:extLst>
              <a:ext uri="{FF2B5EF4-FFF2-40B4-BE49-F238E27FC236}">
                <a16:creationId xmlns:a16="http://schemas.microsoft.com/office/drawing/2014/main" id="{D073F032-57DB-4870-BC4C-B7547700280F}"/>
              </a:ext>
            </a:extLst>
          </p:cNvPr>
          <p:cNvSpPr txBox="1"/>
          <p:nvPr/>
        </p:nvSpPr>
        <p:spPr>
          <a:xfrm>
            <a:off x="8979371" y="4591725"/>
            <a:ext cx="96253" cy="246221"/>
          </a:xfrm>
          <a:prstGeom prst="rect">
            <a:avLst/>
          </a:prstGeom>
          <a:noFill/>
        </p:spPr>
        <p:txBody>
          <a:bodyPr wrap="square" lIns="0" tIns="0" rIns="0" bIns="0" rtlCol="0">
            <a:spAutoFit/>
          </a:bodyPr>
          <a:lstStyle/>
          <a:p>
            <a:r>
              <a:rPr lang="en-GB" sz="1600" dirty="0"/>
              <a:t>*</a:t>
            </a:r>
          </a:p>
        </p:txBody>
      </p:sp>
      <p:sp>
        <p:nvSpPr>
          <p:cNvPr id="39" name="TextBox 38">
            <a:extLst>
              <a:ext uri="{FF2B5EF4-FFF2-40B4-BE49-F238E27FC236}">
                <a16:creationId xmlns:a16="http://schemas.microsoft.com/office/drawing/2014/main" id="{EDE91FCC-7B5A-449E-AB25-0BEFEAAF5512}"/>
              </a:ext>
            </a:extLst>
          </p:cNvPr>
          <p:cNvSpPr txBox="1"/>
          <p:nvPr/>
        </p:nvSpPr>
        <p:spPr>
          <a:xfrm>
            <a:off x="9059323" y="4594883"/>
            <a:ext cx="96253" cy="246221"/>
          </a:xfrm>
          <a:prstGeom prst="rect">
            <a:avLst/>
          </a:prstGeom>
          <a:noFill/>
        </p:spPr>
        <p:txBody>
          <a:bodyPr wrap="square" lIns="0" tIns="0" rIns="0" bIns="0" rtlCol="0">
            <a:spAutoFit/>
          </a:bodyPr>
          <a:lstStyle/>
          <a:p>
            <a:r>
              <a:rPr lang="en-GB" sz="1600" dirty="0"/>
              <a:t>*</a:t>
            </a:r>
          </a:p>
        </p:txBody>
      </p:sp>
      <p:sp>
        <p:nvSpPr>
          <p:cNvPr id="40" name="TextBox 39">
            <a:extLst>
              <a:ext uri="{FF2B5EF4-FFF2-40B4-BE49-F238E27FC236}">
                <a16:creationId xmlns:a16="http://schemas.microsoft.com/office/drawing/2014/main" id="{0F84C4F2-1637-40EA-96B8-9D2EF1898DE7}"/>
              </a:ext>
            </a:extLst>
          </p:cNvPr>
          <p:cNvSpPr txBox="1"/>
          <p:nvPr/>
        </p:nvSpPr>
        <p:spPr>
          <a:xfrm>
            <a:off x="8987391" y="4852416"/>
            <a:ext cx="96253" cy="246221"/>
          </a:xfrm>
          <a:prstGeom prst="rect">
            <a:avLst/>
          </a:prstGeom>
          <a:noFill/>
        </p:spPr>
        <p:txBody>
          <a:bodyPr wrap="square" lIns="0" tIns="0" rIns="0" bIns="0" rtlCol="0">
            <a:spAutoFit/>
          </a:bodyPr>
          <a:lstStyle/>
          <a:p>
            <a:r>
              <a:rPr lang="en-GB" sz="1600" dirty="0"/>
              <a:t>*</a:t>
            </a:r>
          </a:p>
        </p:txBody>
      </p:sp>
      <p:sp>
        <p:nvSpPr>
          <p:cNvPr id="41" name="TextBox 40">
            <a:extLst>
              <a:ext uri="{FF2B5EF4-FFF2-40B4-BE49-F238E27FC236}">
                <a16:creationId xmlns:a16="http://schemas.microsoft.com/office/drawing/2014/main" id="{3293B905-98D9-4A28-809C-55AC9F002D21}"/>
              </a:ext>
            </a:extLst>
          </p:cNvPr>
          <p:cNvSpPr txBox="1"/>
          <p:nvPr/>
        </p:nvSpPr>
        <p:spPr>
          <a:xfrm>
            <a:off x="9067343" y="4843542"/>
            <a:ext cx="96253" cy="246221"/>
          </a:xfrm>
          <a:prstGeom prst="rect">
            <a:avLst/>
          </a:prstGeom>
          <a:noFill/>
        </p:spPr>
        <p:txBody>
          <a:bodyPr wrap="square" lIns="0" tIns="0" rIns="0" bIns="0" rtlCol="0">
            <a:spAutoFit/>
          </a:bodyPr>
          <a:lstStyle/>
          <a:p>
            <a:r>
              <a:rPr lang="en-GB" sz="1600" dirty="0"/>
              <a:t>*</a:t>
            </a:r>
          </a:p>
        </p:txBody>
      </p:sp>
      <p:sp>
        <p:nvSpPr>
          <p:cNvPr id="42" name="TextBox 41">
            <a:extLst>
              <a:ext uri="{FF2B5EF4-FFF2-40B4-BE49-F238E27FC236}">
                <a16:creationId xmlns:a16="http://schemas.microsoft.com/office/drawing/2014/main" id="{CBDC8B2F-3EF3-4CDF-9A7D-0BA52CA261CA}"/>
              </a:ext>
            </a:extLst>
          </p:cNvPr>
          <p:cNvSpPr txBox="1"/>
          <p:nvPr/>
        </p:nvSpPr>
        <p:spPr>
          <a:xfrm>
            <a:off x="8983379" y="5077004"/>
            <a:ext cx="96253" cy="246221"/>
          </a:xfrm>
          <a:prstGeom prst="rect">
            <a:avLst/>
          </a:prstGeom>
          <a:noFill/>
        </p:spPr>
        <p:txBody>
          <a:bodyPr wrap="square" lIns="0" tIns="0" rIns="0" bIns="0" rtlCol="0">
            <a:spAutoFit/>
          </a:bodyPr>
          <a:lstStyle/>
          <a:p>
            <a:r>
              <a:rPr lang="en-GB" sz="1600" dirty="0"/>
              <a:t>*</a:t>
            </a:r>
          </a:p>
        </p:txBody>
      </p:sp>
      <p:sp>
        <p:nvSpPr>
          <p:cNvPr id="44" name="TextBox 43">
            <a:extLst>
              <a:ext uri="{FF2B5EF4-FFF2-40B4-BE49-F238E27FC236}">
                <a16:creationId xmlns:a16="http://schemas.microsoft.com/office/drawing/2014/main" id="{CACF07F6-21F2-4064-A485-903A8DC0EF68}"/>
              </a:ext>
            </a:extLst>
          </p:cNvPr>
          <p:cNvSpPr txBox="1"/>
          <p:nvPr/>
        </p:nvSpPr>
        <p:spPr>
          <a:xfrm>
            <a:off x="9063331" y="5080162"/>
            <a:ext cx="96253" cy="246221"/>
          </a:xfrm>
          <a:prstGeom prst="rect">
            <a:avLst/>
          </a:prstGeom>
          <a:noFill/>
        </p:spPr>
        <p:txBody>
          <a:bodyPr wrap="square" lIns="0" tIns="0" rIns="0" bIns="0" rtlCol="0">
            <a:spAutoFit/>
          </a:bodyPr>
          <a:lstStyle/>
          <a:p>
            <a:r>
              <a:rPr lang="en-GB" sz="1600" dirty="0"/>
              <a:t>*</a:t>
            </a:r>
          </a:p>
        </p:txBody>
      </p:sp>
      <p:sp>
        <p:nvSpPr>
          <p:cNvPr id="45" name="TextBox 44">
            <a:extLst>
              <a:ext uri="{FF2B5EF4-FFF2-40B4-BE49-F238E27FC236}">
                <a16:creationId xmlns:a16="http://schemas.microsoft.com/office/drawing/2014/main" id="{D722EE2D-D05A-468A-A9F1-7A81781B4F92}"/>
              </a:ext>
            </a:extLst>
          </p:cNvPr>
          <p:cNvSpPr txBox="1"/>
          <p:nvPr/>
        </p:nvSpPr>
        <p:spPr>
          <a:xfrm>
            <a:off x="8979366" y="5301595"/>
            <a:ext cx="96253" cy="246221"/>
          </a:xfrm>
          <a:prstGeom prst="rect">
            <a:avLst/>
          </a:prstGeom>
          <a:noFill/>
        </p:spPr>
        <p:txBody>
          <a:bodyPr wrap="square" lIns="0" tIns="0" rIns="0" bIns="0" rtlCol="0">
            <a:spAutoFit/>
          </a:bodyPr>
          <a:lstStyle/>
          <a:p>
            <a:r>
              <a:rPr lang="en-GB" sz="1600" dirty="0"/>
              <a:t>*</a:t>
            </a:r>
          </a:p>
        </p:txBody>
      </p:sp>
      <p:sp>
        <p:nvSpPr>
          <p:cNvPr id="46" name="TextBox 45">
            <a:extLst>
              <a:ext uri="{FF2B5EF4-FFF2-40B4-BE49-F238E27FC236}">
                <a16:creationId xmlns:a16="http://schemas.microsoft.com/office/drawing/2014/main" id="{E8CBD89E-9D76-4F99-ACE7-E074CF0965F9}"/>
              </a:ext>
            </a:extLst>
          </p:cNvPr>
          <p:cNvSpPr txBox="1"/>
          <p:nvPr/>
        </p:nvSpPr>
        <p:spPr>
          <a:xfrm>
            <a:off x="9059318" y="5304753"/>
            <a:ext cx="96253" cy="246221"/>
          </a:xfrm>
          <a:prstGeom prst="rect">
            <a:avLst/>
          </a:prstGeom>
          <a:noFill/>
        </p:spPr>
        <p:txBody>
          <a:bodyPr wrap="square" lIns="0" tIns="0" rIns="0" bIns="0" rtlCol="0">
            <a:spAutoFit/>
          </a:bodyPr>
          <a:lstStyle/>
          <a:p>
            <a:r>
              <a:rPr lang="en-GB" sz="1600" dirty="0"/>
              <a:t>*</a:t>
            </a:r>
          </a:p>
        </p:txBody>
      </p:sp>
      <p:sp>
        <p:nvSpPr>
          <p:cNvPr id="47" name="TextBox 46">
            <a:extLst>
              <a:ext uri="{FF2B5EF4-FFF2-40B4-BE49-F238E27FC236}">
                <a16:creationId xmlns:a16="http://schemas.microsoft.com/office/drawing/2014/main" id="{AD7FE60E-14D5-422B-BC7C-45574956CA51}"/>
              </a:ext>
            </a:extLst>
          </p:cNvPr>
          <p:cNvSpPr txBox="1"/>
          <p:nvPr/>
        </p:nvSpPr>
        <p:spPr>
          <a:xfrm>
            <a:off x="8975354" y="5574310"/>
            <a:ext cx="96253" cy="246221"/>
          </a:xfrm>
          <a:prstGeom prst="rect">
            <a:avLst/>
          </a:prstGeom>
          <a:noFill/>
        </p:spPr>
        <p:txBody>
          <a:bodyPr wrap="square" lIns="0" tIns="0" rIns="0" bIns="0" rtlCol="0">
            <a:spAutoFit/>
          </a:bodyPr>
          <a:lstStyle/>
          <a:p>
            <a:r>
              <a:rPr lang="en-GB" sz="1600" dirty="0"/>
              <a:t>*</a:t>
            </a:r>
          </a:p>
        </p:txBody>
      </p:sp>
      <p:sp>
        <p:nvSpPr>
          <p:cNvPr id="48" name="TextBox 47">
            <a:extLst>
              <a:ext uri="{FF2B5EF4-FFF2-40B4-BE49-F238E27FC236}">
                <a16:creationId xmlns:a16="http://schemas.microsoft.com/office/drawing/2014/main" id="{1FF1E05E-8E5B-4055-8725-7F1C8C133800}"/>
              </a:ext>
            </a:extLst>
          </p:cNvPr>
          <p:cNvSpPr txBox="1"/>
          <p:nvPr/>
        </p:nvSpPr>
        <p:spPr>
          <a:xfrm>
            <a:off x="9055306" y="5565436"/>
            <a:ext cx="96253" cy="246221"/>
          </a:xfrm>
          <a:prstGeom prst="rect">
            <a:avLst/>
          </a:prstGeom>
          <a:noFill/>
        </p:spPr>
        <p:txBody>
          <a:bodyPr wrap="square" lIns="0" tIns="0" rIns="0" bIns="0" rtlCol="0">
            <a:spAutoFit/>
          </a:bodyPr>
          <a:lstStyle/>
          <a:p>
            <a:r>
              <a:rPr lang="en-GB" sz="1600" dirty="0"/>
              <a:t>*</a:t>
            </a:r>
          </a:p>
        </p:txBody>
      </p:sp>
    </p:spTree>
    <p:extLst>
      <p:ext uri="{BB962C8B-B14F-4D97-AF65-F5344CB8AC3E}">
        <p14:creationId xmlns:p14="http://schemas.microsoft.com/office/powerpoint/2010/main" val="8967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Summary</a:t>
            </a:r>
          </a:p>
        </p:txBody>
      </p:sp>
      <p:sp>
        <p:nvSpPr>
          <p:cNvPr id="6" name="Text Placeholder 5"/>
          <p:cNvSpPr>
            <a:spLocks noGrp="1"/>
          </p:cNvSpPr>
          <p:nvPr>
            <p:ph type="body" sz="quarter" idx="16"/>
          </p:nvPr>
        </p:nvSpPr>
        <p:spPr/>
        <p:txBody>
          <a:bodyPr/>
          <a:lstStyle/>
          <a:p>
            <a:endParaRPr lang="en-GB"/>
          </a:p>
        </p:txBody>
      </p:sp>
      <p:sp>
        <p:nvSpPr>
          <p:cNvPr id="4" name="Slide Number Placeholder 3"/>
          <p:cNvSpPr>
            <a:spLocks noGrp="1"/>
          </p:cNvSpPr>
          <p:nvPr>
            <p:ph type="sldNum" sz="quarter" idx="4294967295"/>
          </p:nvPr>
        </p:nvSpPr>
        <p:spPr>
          <a:xfrm>
            <a:off x="11222038" y="6394450"/>
            <a:ext cx="969962" cy="196850"/>
          </a:xfrm>
        </p:spPr>
        <p:txBody>
          <a:bodyPr/>
          <a:lstStyle/>
          <a:p>
            <a:fld id="{4034BEE3-566C-4068-A777-C3A4762E861B}" type="slidenum">
              <a:rPr lang="en-GB" smtClean="0"/>
              <a:pPr/>
              <a:t>42</a:t>
            </a:fld>
            <a:endParaRPr lang="en-GB" dirty="0"/>
          </a:p>
        </p:txBody>
      </p:sp>
    </p:spTree>
    <p:extLst>
      <p:ext uri="{BB962C8B-B14F-4D97-AF65-F5344CB8AC3E}">
        <p14:creationId xmlns:p14="http://schemas.microsoft.com/office/powerpoint/2010/main" val="8632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9859" y="1541001"/>
            <a:ext cx="11466511" cy="4018119"/>
          </a:xfrm>
        </p:spPr>
        <p:txBody>
          <a:bodyPr/>
          <a:lstStyle/>
          <a:p>
            <a:pPr marL="285750" indent="-285750">
              <a:buClr>
                <a:schemeClr val="accent1"/>
              </a:buClr>
              <a:buFont typeface="Courier New" panose="02070309020205020404" pitchFamily="49" charset="0"/>
              <a:buChar char="o"/>
            </a:pPr>
            <a:r>
              <a:rPr lang="en-GB" dirty="0"/>
              <a:t>Digital consumption (downloading and streaming/accessing) remains flat year-on-year at an overall level </a:t>
            </a:r>
          </a:p>
          <a:p>
            <a:pPr marL="466725" lvl="1" indent="-285750">
              <a:buClr>
                <a:schemeClr val="accent1"/>
              </a:buClr>
              <a:buFont typeface="Arial" panose="020B0604020202020204" pitchFamily="34" charset="0"/>
              <a:buChar char="•"/>
            </a:pPr>
            <a:r>
              <a:rPr lang="en-GB" sz="1200" dirty="0"/>
              <a:t>That said, while consumption of films has increased significantly, TV programmes has declined</a:t>
            </a:r>
          </a:p>
          <a:p>
            <a:pPr marL="285750" indent="-285750">
              <a:buClr>
                <a:schemeClr val="accent1"/>
              </a:buClr>
              <a:buFont typeface="Courier New" panose="02070309020205020404" pitchFamily="49" charset="0"/>
              <a:buChar char="o"/>
            </a:pPr>
            <a:endParaRPr lang="en-GB" sz="1100" dirty="0"/>
          </a:p>
          <a:p>
            <a:pPr marL="285750" indent="-285750">
              <a:buClr>
                <a:schemeClr val="accent1"/>
              </a:buClr>
              <a:buFont typeface="Courier New" panose="02070309020205020404" pitchFamily="49" charset="0"/>
              <a:buChar char="o"/>
            </a:pPr>
            <a:r>
              <a:rPr lang="en-GB" dirty="0"/>
              <a:t>Stable levels of infringement at an overall level, with 25% of content consumers again having consumed illegal content in 2018</a:t>
            </a:r>
          </a:p>
          <a:p>
            <a:pPr marL="466725" lvl="1" indent="-285750">
              <a:buClr>
                <a:schemeClr val="accent1"/>
              </a:buClr>
              <a:buFont typeface="Arial" panose="020B0604020202020204" pitchFamily="34" charset="0"/>
              <a:buChar char="•"/>
            </a:pPr>
            <a:r>
              <a:rPr lang="en-GB" sz="1200" dirty="0"/>
              <a:t>Fear of malware and viruses is impacting on some consumers as they cite this as a top 5 reason to pay for services</a:t>
            </a:r>
          </a:p>
          <a:p>
            <a:pPr marL="466725" lvl="1" indent="-285750">
              <a:buClr>
                <a:schemeClr val="accent1"/>
              </a:buClr>
              <a:buFont typeface="Arial" panose="020B0604020202020204" pitchFamily="34" charset="0"/>
              <a:buChar char="•"/>
            </a:pPr>
            <a:r>
              <a:rPr lang="en-GB" sz="1200" dirty="0"/>
              <a:t>Clarity, availability and cost are considerations for people when thinking about infringement</a:t>
            </a:r>
          </a:p>
          <a:p>
            <a:pPr>
              <a:buClr>
                <a:schemeClr val="accent1"/>
              </a:buClr>
            </a:pPr>
            <a:endParaRPr lang="en-GB" sz="1100" dirty="0"/>
          </a:p>
          <a:p>
            <a:pPr marL="285750" indent="-285750">
              <a:buClr>
                <a:schemeClr val="accent1"/>
              </a:buClr>
              <a:buFont typeface="Courier New" panose="02070309020205020404" pitchFamily="49" charset="0"/>
              <a:buChar char="o"/>
            </a:pPr>
            <a:r>
              <a:rPr lang="en-GB" dirty="0"/>
              <a:t>A slight decrease in overall spend from £75 in 2017 to £74 in 2018, appears to be driven by a switch from physical and growth of subscription services</a:t>
            </a:r>
          </a:p>
          <a:p>
            <a:pPr marL="466725" lvl="1" indent="-285750">
              <a:buClr>
                <a:schemeClr val="accent1"/>
              </a:buClr>
              <a:buFont typeface="Arial" panose="020B0604020202020204" pitchFamily="34" charset="0"/>
              <a:buChar char="•"/>
            </a:pPr>
            <a:r>
              <a:rPr lang="en-GB" sz="1200" dirty="0"/>
              <a:t>The proportion of people who only consume free content continues to fall as more services move to premium models. This is an indication that people are chasing the best content and pay for ease of access to it</a:t>
            </a:r>
          </a:p>
          <a:p>
            <a:pPr lvl="1" indent="0">
              <a:buClr>
                <a:schemeClr val="accent1"/>
              </a:buClr>
              <a:buNone/>
            </a:pPr>
            <a:endParaRPr lang="en-GB" sz="1100" dirty="0"/>
          </a:p>
          <a:p>
            <a:pPr marL="285750" indent="-285750">
              <a:buClr>
                <a:schemeClr val="accent1"/>
              </a:buClr>
              <a:buFont typeface="Courier New" panose="02070309020205020404" pitchFamily="49" charset="0"/>
              <a:buChar char="o"/>
            </a:pPr>
            <a:r>
              <a:rPr lang="en-GB" dirty="0"/>
              <a:t>Significant increases in use of premium services at an overall level counterbalances declines in free services, potentially driving the decline overall of TV programme consumption</a:t>
            </a:r>
          </a:p>
          <a:p>
            <a:pPr marL="466725" lvl="1" indent="-285750">
              <a:buClr>
                <a:schemeClr val="accent1"/>
              </a:buClr>
              <a:buFont typeface="Arial" panose="020B0604020202020204" pitchFamily="34" charset="0"/>
              <a:buChar char="•"/>
            </a:pPr>
            <a:r>
              <a:rPr lang="en-GB" sz="1200" dirty="0"/>
              <a:t>Although usage of premium services like Netflix and Now TV have increased significantly, free services like BBC iPlayer, ITV Hub and All 4 have all declined</a:t>
            </a:r>
          </a:p>
          <a:p>
            <a:pPr marL="466725" lvl="1" indent="-285750">
              <a:buClr>
                <a:schemeClr val="accent1"/>
              </a:buClr>
              <a:buFont typeface="Arial" panose="020B0604020202020204" pitchFamily="34" charset="0"/>
              <a:buChar char="•"/>
            </a:pPr>
            <a:r>
              <a:rPr lang="en-GB" sz="1200" dirty="0"/>
              <a:t>YouTube continues to see increased usage overall with over half now using the service</a:t>
            </a:r>
          </a:p>
          <a:p>
            <a:pPr marL="466725" lvl="1" indent="-285750">
              <a:buClr>
                <a:schemeClr val="accent1"/>
              </a:buClr>
              <a:buFont typeface="Courier New" panose="02070309020205020404" pitchFamily="49" charset="0"/>
              <a:buChar char="o"/>
            </a:pPr>
            <a:endParaRPr lang="en-GB" dirty="0"/>
          </a:p>
          <a:p>
            <a:pPr marL="285750" indent="-285750">
              <a:buClr>
                <a:schemeClr val="accent1"/>
              </a:buClr>
              <a:buFont typeface="Courier New" panose="02070309020205020404" pitchFamily="49" charset="0"/>
              <a:buChar char="o"/>
            </a:pPr>
            <a:endParaRPr lang="en-GB" dirty="0"/>
          </a:p>
          <a:p>
            <a:pPr marL="285750" indent="-285750">
              <a:buClr>
                <a:schemeClr val="accent1"/>
              </a:buClr>
              <a:buFont typeface="Courier New" panose="02070309020205020404" pitchFamily="49" charset="0"/>
              <a:buChar char="o"/>
            </a:pPr>
            <a:endParaRPr lang="en-GB" dirty="0"/>
          </a:p>
        </p:txBody>
      </p:sp>
      <p:sp>
        <p:nvSpPr>
          <p:cNvPr id="4" name="Title 3"/>
          <p:cNvSpPr>
            <a:spLocks noGrp="1"/>
          </p:cNvSpPr>
          <p:nvPr>
            <p:ph type="title"/>
          </p:nvPr>
        </p:nvSpPr>
        <p:spPr/>
        <p:txBody>
          <a:bodyPr/>
          <a:lstStyle/>
          <a:p>
            <a:r>
              <a:rPr lang="en-GB" dirty="0"/>
              <a:t>How things have changed</a:t>
            </a:r>
          </a:p>
        </p:txBody>
      </p:sp>
      <p:sp>
        <p:nvSpPr>
          <p:cNvPr id="6" name="Slide Number Placeholder 5"/>
          <p:cNvSpPr>
            <a:spLocks noGrp="1"/>
          </p:cNvSpPr>
          <p:nvPr>
            <p:ph type="sldNum" sz="quarter" idx="4"/>
          </p:nvPr>
        </p:nvSpPr>
        <p:spPr/>
        <p:txBody>
          <a:bodyPr/>
          <a:lstStyle/>
          <a:p>
            <a:fld id="{4034BEE3-566C-4068-A777-C3A4762E861B}" type="slidenum">
              <a:rPr lang="en-GB" smtClean="0"/>
              <a:pPr/>
              <a:t>43</a:t>
            </a:fld>
            <a:endParaRPr lang="en-GB" dirty="0"/>
          </a:p>
        </p:txBody>
      </p:sp>
    </p:spTree>
    <p:extLst>
      <p:ext uri="{BB962C8B-B14F-4D97-AF65-F5344CB8AC3E}">
        <p14:creationId xmlns:p14="http://schemas.microsoft.com/office/powerpoint/2010/main" val="16088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7"/>
          <p:cNvSpPr>
            <a:spLocks noChangeAspect="1" noEditPoints="1"/>
          </p:cNvSpPr>
          <p:nvPr/>
        </p:nvSpPr>
        <p:spPr bwMode="auto">
          <a:xfrm>
            <a:off x="10739765" y="6670861"/>
            <a:ext cx="166689" cy="163926"/>
          </a:xfrm>
          <a:custGeom>
            <a:avLst/>
            <a:gdLst>
              <a:gd name="T0" fmla="*/ 92 w 100"/>
              <a:gd name="T1" fmla="*/ 0 h 100"/>
              <a:gd name="T2" fmla="*/ 7 w 100"/>
              <a:gd name="T3" fmla="*/ 0 h 100"/>
              <a:gd name="T4" fmla="*/ 0 w 100"/>
              <a:gd name="T5" fmla="*/ 7 h 100"/>
              <a:gd name="T6" fmla="*/ 0 w 100"/>
              <a:gd name="T7" fmla="*/ 93 h 100"/>
              <a:gd name="T8" fmla="*/ 7 w 100"/>
              <a:gd name="T9" fmla="*/ 100 h 100"/>
              <a:gd name="T10" fmla="*/ 92 w 100"/>
              <a:gd name="T11" fmla="*/ 100 h 100"/>
              <a:gd name="T12" fmla="*/ 100 w 100"/>
              <a:gd name="T13" fmla="*/ 93 h 100"/>
              <a:gd name="T14" fmla="*/ 100 w 100"/>
              <a:gd name="T15" fmla="*/ 7 h 100"/>
              <a:gd name="T16" fmla="*/ 92 w 100"/>
              <a:gd name="T17" fmla="*/ 0 h 100"/>
              <a:gd name="T18" fmla="*/ 29 w 100"/>
              <a:gd name="T19" fmla="*/ 85 h 100"/>
              <a:gd name="T20" fmla="*/ 14 w 100"/>
              <a:gd name="T21" fmla="*/ 85 h 100"/>
              <a:gd name="T22" fmla="*/ 14 w 100"/>
              <a:gd name="T23" fmla="*/ 38 h 100"/>
              <a:gd name="T24" fmla="*/ 29 w 100"/>
              <a:gd name="T25" fmla="*/ 38 h 100"/>
              <a:gd name="T26" fmla="*/ 29 w 100"/>
              <a:gd name="T27" fmla="*/ 85 h 100"/>
              <a:gd name="T28" fmla="*/ 22 w 100"/>
              <a:gd name="T29" fmla="*/ 31 h 100"/>
              <a:gd name="T30" fmla="*/ 13 w 100"/>
              <a:gd name="T31" fmla="*/ 23 h 100"/>
              <a:gd name="T32" fmla="*/ 22 w 100"/>
              <a:gd name="T33" fmla="*/ 14 h 100"/>
              <a:gd name="T34" fmla="*/ 30 w 100"/>
              <a:gd name="T35" fmla="*/ 23 h 100"/>
              <a:gd name="T36" fmla="*/ 22 w 100"/>
              <a:gd name="T37" fmla="*/ 31 h 100"/>
              <a:gd name="T38" fmla="*/ 85 w 100"/>
              <a:gd name="T39" fmla="*/ 85 h 100"/>
              <a:gd name="T40" fmla="*/ 70 w 100"/>
              <a:gd name="T41" fmla="*/ 85 h 100"/>
              <a:gd name="T42" fmla="*/ 70 w 100"/>
              <a:gd name="T43" fmla="*/ 62 h 100"/>
              <a:gd name="T44" fmla="*/ 62 w 100"/>
              <a:gd name="T45" fmla="*/ 50 h 100"/>
              <a:gd name="T46" fmla="*/ 53 w 100"/>
              <a:gd name="T47" fmla="*/ 62 h 100"/>
              <a:gd name="T48" fmla="*/ 53 w 100"/>
              <a:gd name="T49" fmla="*/ 85 h 100"/>
              <a:gd name="T50" fmla="*/ 38 w 100"/>
              <a:gd name="T51" fmla="*/ 85 h 100"/>
              <a:gd name="T52" fmla="*/ 38 w 100"/>
              <a:gd name="T53" fmla="*/ 38 h 100"/>
              <a:gd name="T54" fmla="*/ 53 w 100"/>
              <a:gd name="T55" fmla="*/ 38 h 100"/>
              <a:gd name="T56" fmla="*/ 53 w 100"/>
              <a:gd name="T57" fmla="*/ 44 h 100"/>
              <a:gd name="T58" fmla="*/ 53 w 100"/>
              <a:gd name="T59" fmla="*/ 44 h 100"/>
              <a:gd name="T60" fmla="*/ 67 w 100"/>
              <a:gd name="T61" fmla="*/ 37 h 100"/>
              <a:gd name="T62" fmla="*/ 85 w 100"/>
              <a:gd name="T63" fmla="*/ 59 h 100"/>
              <a:gd name="T64" fmla="*/ 85 w 100"/>
              <a:gd name="T6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92" y="0"/>
                </a:moveTo>
                <a:cubicBezTo>
                  <a:pt x="7" y="0"/>
                  <a:pt x="7" y="0"/>
                  <a:pt x="7" y="0"/>
                </a:cubicBezTo>
                <a:cubicBezTo>
                  <a:pt x="3" y="0"/>
                  <a:pt x="0" y="3"/>
                  <a:pt x="0" y="7"/>
                </a:cubicBezTo>
                <a:cubicBezTo>
                  <a:pt x="0" y="93"/>
                  <a:pt x="0" y="93"/>
                  <a:pt x="0" y="93"/>
                </a:cubicBezTo>
                <a:cubicBezTo>
                  <a:pt x="0" y="97"/>
                  <a:pt x="3" y="100"/>
                  <a:pt x="7" y="100"/>
                </a:cubicBezTo>
                <a:cubicBezTo>
                  <a:pt x="92" y="100"/>
                  <a:pt x="92" y="100"/>
                  <a:pt x="92" y="100"/>
                </a:cubicBezTo>
                <a:cubicBezTo>
                  <a:pt x="96" y="100"/>
                  <a:pt x="100" y="97"/>
                  <a:pt x="100" y="93"/>
                </a:cubicBezTo>
                <a:cubicBezTo>
                  <a:pt x="100" y="7"/>
                  <a:pt x="100" y="7"/>
                  <a:pt x="100" y="7"/>
                </a:cubicBezTo>
                <a:cubicBezTo>
                  <a:pt x="100" y="3"/>
                  <a:pt x="96" y="0"/>
                  <a:pt x="92" y="0"/>
                </a:cubicBezTo>
                <a:moveTo>
                  <a:pt x="29" y="85"/>
                </a:moveTo>
                <a:cubicBezTo>
                  <a:pt x="14" y="85"/>
                  <a:pt x="14" y="85"/>
                  <a:pt x="14" y="85"/>
                </a:cubicBezTo>
                <a:cubicBezTo>
                  <a:pt x="14" y="38"/>
                  <a:pt x="14" y="38"/>
                  <a:pt x="14" y="38"/>
                </a:cubicBezTo>
                <a:cubicBezTo>
                  <a:pt x="29" y="38"/>
                  <a:pt x="29" y="38"/>
                  <a:pt x="29" y="38"/>
                </a:cubicBezTo>
                <a:lnTo>
                  <a:pt x="29" y="85"/>
                </a:lnTo>
                <a:close/>
                <a:moveTo>
                  <a:pt x="22" y="31"/>
                </a:moveTo>
                <a:cubicBezTo>
                  <a:pt x="17" y="31"/>
                  <a:pt x="13" y="27"/>
                  <a:pt x="13" y="23"/>
                </a:cubicBezTo>
                <a:cubicBezTo>
                  <a:pt x="13" y="18"/>
                  <a:pt x="17" y="14"/>
                  <a:pt x="22" y="14"/>
                </a:cubicBezTo>
                <a:cubicBezTo>
                  <a:pt x="27" y="14"/>
                  <a:pt x="30" y="18"/>
                  <a:pt x="30" y="23"/>
                </a:cubicBezTo>
                <a:cubicBezTo>
                  <a:pt x="30" y="27"/>
                  <a:pt x="27" y="31"/>
                  <a:pt x="22" y="31"/>
                </a:cubicBezTo>
                <a:moveTo>
                  <a:pt x="85" y="85"/>
                </a:moveTo>
                <a:cubicBezTo>
                  <a:pt x="70" y="85"/>
                  <a:pt x="70" y="85"/>
                  <a:pt x="70" y="85"/>
                </a:cubicBezTo>
                <a:cubicBezTo>
                  <a:pt x="70" y="62"/>
                  <a:pt x="70" y="62"/>
                  <a:pt x="70" y="62"/>
                </a:cubicBezTo>
                <a:cubicBezTo>
                  <a:pt x="70" y="57"/>
                  <a:pt x="70" y="50"/>
                  <a:pt x="62" y="50"/>
                </a:cubicBezTo>
                <a:cubicBezTo>
                  <a:pt x="54" y="50"/>
                  <a:pt x="53" y="56"/>
                  <a:pt x="53" y="62"/>
                </a:cubicBezTo>
                <a:cubicBezTo>
                  <a:pt x="53" y="85"/>
                  <a:pt x="53" y="85"/>
                  <a:pt x="53" y="85"/>
                </a:cubicBezTo>
                <a:cubicBezTo>
                  <a:pt x="38" y="85"/>
                  <a:pt x="38" y="85"/>
                  <a:pt x="38" y="85"/>
                </a:cubicBezTo>
                <a:cubicBezTo>
                  <a:pt x="38" y="38"/>
                  <a:pt x="38" y="38"/>
                  <a:pt x="38" y="38"/>
                </a:cubicBezTo>
                <a:cubicBezTo>
                  <a:pt x="53" y="38"/>
                  <a:pt x="53" y="38"/>
                  <a:pt x="53" y="38"/>
                </a:cubicBezTo>
                <a:cubicBezTo>
                  <a:pt x="53" y="44"/>
                  <a:pt x="53" y="44"/>
                  <a:pt x="53" y="44"/>
                </a:cubicBezTo>
                <a:cubicBezTo>
                  <a:pt x="53" y="44"/>
                  <a:pt x="53" y="44"/>
                  <a:pt x="53" y="44"/>
                </a:cubicBezTo>
                <a:cubicBezTo>
                  <a:pt x="55" y="41"/>
                  <a:pt x="60" y="37"/>
                  <a:pt x="67" y="37"/>
                </a:cubicBezTo>
                <a:cubicBezTo>
                  <a:pt x="82" y="37"/>
                  <a:pt x="85" y="46"/>
                  <a:pt x="85" y="59"/>
                </a:cubicBezTo>
                <a:lnTo>
                  <a:pt x="85" y="8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45" name="Freeform 9"/>
          <p:cNvSpPr>
            <a:spLocks noChangeAspect="1"/>
          </p:cNvSpPr>
          <p:nvPr/>
        </p:nvSpPr>
        <p:spPr bwMode="auto">
          <a:xfrm>
            <a:off x="11372237" y="6693385"/>
            <a:ext cx="130183" cy="128801"/>
          </a:xfrm>
          <a:custGeom>
            <a:avLst/>
            <a:gdLst>
              <a:gd name="T0" fmla="*/ 40 w 78"/>
              <a:gd name="T1" fmla="*/ 32 h 79"/>
              <a:gd name="T2" fmla="*/ 40 w 78"/>
              <a:gd name="T3" fmla="*/ 47 h 79"/>
              <a:gd name="T4" fmla="*/ 61 w 78"/>
              <a:gd name="T5" fmla="*/ 47 h 79"/>
              <a:gd name="T6" fmla="*/ 53 w 78"/>
              <a:gd name="T7" fmla="*/ 59 h 79"/>
              <a:gd name="T8" fmla="*/ 45 w 78"/>
              <a:gd name="T9" fmla="*/ 63 h 79"/>
              <a:gd name="T10" fmla="*/ 35 w 78"/>
              <a:gd name="T11" fmla="*/ 63 h 79"/>
              <a:gd name="T12" fmla="*/ 27 w 78"/>
              <a:gd name="T13" fmla="*/ 59 h 79"/>
              <a:gd name="T14" fmla="*/ 18 w 78"/>
              <a:gd name="T15" fmla="*/ 47 h 79"/>
              <a:gd name="T16" fmla="*/ 18 w 78"/>
              <a:gd name="T17" fmla="*/ 32 h 79"/>
              <a:gd name="T18" fmla="*/ 24 w 78"/>
              <a:gd name="T19" fmla="*/ 23 h 79"/>
              <a:gd name="T20" fmla="*/ 35 w 78"/>
              <a:gd name="T21" fmla="*/ 16 h 79"/>
              <a:gd name="T22" fmla="*/ 47 w 78"/>
              <a:gd name="T23" fmla="*/ 17 h 79"/>
              <a:gd name="T24" fmla="*/ 55 w 78"/>
              <a:gd name="T25" fmla="*/ 22 h 79"/>
              <a:gd name="T26" fmla="*/ 62 w 78"/>
              <a:gd name="T27" fmla="*/ 15 h 79"/>
              <a:gd name="T28" fmla="*/ 66 w 78"/>
              <a:gd name="T29" fmla="*/ 11 h 79"/>
              <a:gd name="T30" fmla="*/ 53 w 78"/>
              <a:gd name="T31" fmla="*/ 3 h 79"/>
              <a:gd name="T32" fmla="*/ 27 w 78"/>
              <a:gd name="T33" fmla="*/ 3 h 79"/>
              <a:gd name="T34" fmla="*/ 5 w 78"/>
              <a:gd name="T35" fmla="*/ 22 h 79"/>
              <a:gd name="T36" fmla="*/ 2 w 78"/>
              <a:gd name="T37" fmla="*/ 32 h 79"/>
              <a:gd name="T38" fmla="*/ 5 w 78"/>
              <a:gd name="T39" fmla="*/ 57 h 79"/>
              <a:gd name="T40" fmla="*/ 16 w 78"/>
              <a:gd name="T41" fmla="*/ 70 h 79"/>
              <a:gd name="T42" fmla="*/ 30 w 78"/>
              <a:gd name="T43" fmla="*/ 77 h 79"/>
              <a:gd name="T44" fmla="*/ 50 w 78"/>
              <a:gd name="T45" fmla="*/ 77 h 79"/>
              <a:gd name="T46" fmla="*/ 66 w 78"/>
              <a:gd name="T47" fmla="*/ 69 h 79"/>
              <a:gd name="T48" fmla="*/ 76 w 78"/>
              <a:gd name="T49" fmla="*/ 53 h 79"/>
              <a:gd name="T50" fmla="*/ 77 w 78"/>
              <a:gd name="T51" fmla="*/ 32 h 79"/>
              <a:gd name="T52" fmla="*/ 40 w 78"/>
              <a:gd name="T53" fmla="*/ 3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79">
                <a:moveTo>
                  <a:pt x="40" y="32"/>
                </a:moveTo>
                <a:cubicBezTo>
                  <a:pt x="40" y="37"/>
                  <a:pt x="40" y="42"/>
                  <a:pt x="40" y="47"/>
                </a:cubicBezTo>
                <a:cubicBezTo>
                  <a:pt x="47" y="47"/>
                  <a:pt x="54" y="47"/>
                  <a:pt x="61" y="47"/>
                </a:cubicBezTo>
                <a:cubicBezTo>
                  <a:pt x="60" y="52"/>
                  <a:pt x="57" y="57"/>
                  <a:pt x="53" y="59"/>
                </a:cubicBezTo>
                <a:cubicBezTo>
                  <a:pt x="51" y="61"/>
                  <a:pt x="48" y="62"/>
                  <a:pt x="45" y="63"/>
                </a:cubicBezTo>
                <a:cubicBezTo>
                  <a:pt x="42" y="63"/>
                  <a:pt x="39" y="63"/>
                  <a:pt x="35" y="63"/>
                </a:cubicBezTo>
                <a:cubicBezTo>
                  <a:pt x="32" y="62"/>
                  <a:pt x="29" y="61"/>
                  <a:pt x="27" y="59"/>
                </a:cubicBezTo>
                <a:cubicBezTo>
                  <a:pt x="23" y="56"/>
                  <a:pt x="20" y="52"/>
                  <a:pt x="18" y="47"/>
                </a:cubicBezTo>
                <a:cubicBezTo>
                  <a:pt x="16" y="42"/>
                  <a:pt x="16" y="37"/>
                  <a:pt x="18" y="32"/>
                </a:cubicBezTo>
                <a:cubicBezTo>
                  <a:pt x="19" y="28"/>
                  <a:pt x="21" y="25"/>
                  <a:pt x="24" y="23"/>
                </a:cubicBezTo>
                <a:cubicBezTo>
                  <a:pt x="27" y="20"/>
                  <a:pt x="31" y="17"/>
                  <a:pt x="35" y="16"/>
                </a:cubicBezTo>
                <a:cubicBezTo>
                  <a:pt x="39" y="15"/>
                  <a:pt x="43" y="16"/>
                  <a:pt x="47" y="17"/>
                </a:cubicBezTo>
                <a:cubicBezTo>
                  <a:pt x="50" y="18"/>
                  <a:pt x="53" y="19"/>
                  <a:pt x="55" y="22"/>
                </a:cubicBezTo>
                <a:cubicBezTo>
                  <a:pt x="57" y="19"/>
                  <a:pt x="60" y="17"/>
                  <a:pt x="62" y="15"/>
                </a:cubicBezTo>
                <a:cubicBezTo>
                  <a:pt x="63" y="13"/>
                  <a:pt x="65" y="12"/>
                  <a:pt x="66" y="11"/>
                </a:cubicBezTo>
                <a:cubicBezTo>
                  <a:pt x="62" y="7"/>
                  <a:pt x="58" y="5"/>
                  <a:pt x="53" y="3"/>
                </a:cubicBezTo>
                <a:cubicBezTo>
                  <a:pt x="45" y="0"/>
                  <a:pt x="36" y="0"/>
                  <a:pt x="27" y="3"/>
                </a:cubicBezTo>
                <a:cubicBezTo>
                  <a:pt x="18" y="6"/>
                  <a:pt x="10" y="13"/>
                  <a:pt x="5" y="22"/>
                </a:cubicBezTo>
                <a:cubicBezTo>
                  <a:pt x="4" y="25"/>
                  <a:pt x="2" y="28"/>
                  <a:pt x="2" y="32"/>
                </a:cubicBezTo>
                <a:cubicBezTo>
                  <a:pt x="0" y="40"/>
                  <a:pt x="1" y="49"/>
                  <a:pt x="5" y="57"/>
                </a:cubicBezTo>
                <a:cubicBezTo>
                  <a:pt x="8" y="62"/>
                  <a:pt x="11" y="67"/>
                  <a:pt x="16" y="70"/>
                </a:cubicBezTo>
                <a:cubicBezTo>
                  <a:pt x="20" y="73"/>
                  <a:pt x="25" y="76"/>
                  <a:pt x="30" y="77"/>
                </a:cubicBezTo>
                <a:cubicBezTo>
                  <a:pt x="36" y="79"/>
                  <a:pt x="43" y="79"/>
                  <a:pt x="50" y="77"/>
                </a:cubicBezTo>
                <a:cubicBezTo>
                  <a:pt x="56" y="76"/>
                  <a:pt x="61" y="73"/>
                  <a:pt x="66" y="69"/>
                </a:cubicBezTo>
                <a:cubicBezTo>
                  <a:pt x="70" y="65"/>
                  <a:pt x="74" y="59"/>
                  <a:pt x="76" y="53"/>
                </a:cubicBezTo>
                <a:cubicBezTo>
                  <a:pt x="78" y="46"/>
                  <a:pt x="78" y="39"/>
                  <a:pt x="77" y="32"/>
                </a:cubicBezTo>
                <a:cubicBezTo>
                  <a:pt x="64" y="32"/>
                  <a:pt x="52" y="32"/>
                  <a:pt x="40" y="32"/>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47" name="Freeform 5"/>
          <p:cNvSpPr>
            <a:spLocks noChangeAspect="1"/>
          </p:cNvSpPr>
          <p:nvPr/>
        </p:nvSpPr>
        <p:spPr bwMode="auto">
          <a:xfrm>
            <a:off x="10082733" y="6671314"/>
            <a:ext cx="205257" cy="163241"/>
          </a:xfrm>
          <a:custGeom>
            <a:avLst/>
            <a:gdLst>
              <a:gd name="T0" fmla="*/ 85 w 123"/>
              <a:gd name="T1" fmla="*/ 0 h 100"/>
              <a:gd name="T2" fmla="*/ 60 w 123"/>
              <a:gd name="T3" fmla="*/ 25 h 100"/>
              <a:gd name="T4" fmla="*/ 61 w 123"/>
              <a:gd name="T5" fmla="*/ 31 h 100"/>
              <a:gd name="T6" fmla="*/ 9 w 123"/>
              <a:gd name="T7" fmla="*/ 4 h 100"/>
              <a:gd name="T8" fmla="*/ 5 w 123"/>
              <a:gd name="T9" fmla="*/ 17 h 100"/>
              <a:gd name="T10" fmla="*/ 16 w 123"/>
              <a:gd name="T11" fmla="*/ 38 h 100"/>
              <a:gd name="T12" fmla="*/ 5 w 123"/>
              <a:gd name="T13" fmla="*/ 35 h 100"/>
              <a:gd name="T14" fmla="*/ 5 w 123"/>
              <a:gd name="T15" fmla="*/ 35 h 100"/>
              <a:gd name="T16" fmla="*/ 25 w 123"/>
              <a:gd name="T17" fmla="*/ 60 h 100"/>
              <a:gd name="T18" fmla="*/ 19 w 123"/>
              <a:gd name="T19" fmla="*/ 61 h 100"/>
              <a:gd name="T20" fmla="*/ 14 w 123"/>
              <a:gd name="T21" fmla="*/ 60 h 100"/>
              <a:gd name="T22" fmla="*/ 37 w 123"/>
              <a:gd name="T23" fmla="*/ 78 h 100"/>
              <a:gd name="T24" fmla="*/ 6 w 123"/>
              <a:gd name="T25" fmla="*/ 89 h 100"/>
              <a:gd name="T26" fmla="*/ 0 w 123"/>
              <a:gd name="T27" fmla="*/ 88 h 100"/>
              <a:gd name="T28" fmla="*/ 39 w 123"/>
              <a:gd name="T29" fmla="*/ 100 h 100"/>
              <a:gd name="T30" fmla="*/ 111 w 123"/>
              <a:gd name="T31" fmla="*/ 28 h 100"/>
              <a:gd name="T32" fmla="*/ 110 w 123"/>
              <a:gd name="T33" fmla="*/ 25 h 100"/>
              <a:gd name="T34" fmla="*/ 123 w 123"/>
              <a:gd name="T35" fmla="*/ 12 h 100"/>
              <a:gd name="T36" fmla="*/ 109 w 123"/>
              <a:gd name="T37" fmla="*/ 16 h 100"/>
              <a:gd name="T38" fmla="*/ 120 w 123"/>
              <a:gd name="T39" fmla="*/ 2 h 100"/>
              <a:gd name="T40" fmla="*/ 104 w 123"/>
              <a:gd name="T41" fmla="*/ 8 h 100"/>
              <a:gd name="T42" fmla="*/ 85 w 123"/>
              <a:gd name="T4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100">
                <a:moveTo>
                  <a:pt x="85" y="0"/>
                </a:moveTo>
                <a:cubicBezTo>
                  <a:pt x="71" y="0"/>
                  <a:pt x="60" y="11"/>
                  <a:pt x="60" y="25"/>
                </a:cubicBezTo>
                <a:cubicBezTo>
                  <a:pt x="60" y="27"/>
                  <a:pt x="60" y="29"/>
                  <a:pt x="61" y="31"/>
                </a:cubicBezTo>
                <a:cubicBezTo>
                  <a:pt x="40" y="30"/>
                  <a:pt x="21" y="20"/>
                  <a:pt x="9" y="4"/>
                </a:cubicBezTo>
                <a:cubicBezTo>
                  <a:pt x="6" y="8"/>
                  <a:pt x="5" y="12"/>
                  <a:pt x="5" y="17"/>
                </a:cubicBezTo>
                <a:cubicBezTo>
                  <a:pt x="5" y="26"/>
                  <a:pt x="10" y="34"/>
                  <a:pt x="16" y="38"/>
                </a:cubicBezTo>
                <a:cubicBezTo>
                  <a:pt x="12" y="38"/>
                  <a:pt x="8" y="37"/>
                  <a:pt x="5" y="35"/>
                </a:cubicBezTo>
                <a:cubicBezTo>
                  <a:pt x="5" y="35"/>
                  <a:pt x="5" y="35"/>
                  <a:pt x="5" y="35"/>
                </a:cubicBezTo>
                <a:cubicBezTo>
                  <a:pt x="5" y="47"/>
                  <a:pt x="14" y="58"/>
                  <a:pt x="25" y="60"/>
                </a:cubicBezTo>
                <a:cubicBezTo>
                  <a:pt x="23" y="61"/>
                  <a:pt x="21" y="61"/>
                  <a:pt x="19" y="61"/>
                </a:cubicBezTo>
                <a:cubicBezTo>
                  <a:pt x="17" y="61"/>
                  <a:pt x="15" y="61"/>
                  <a:pt x="14" y="60"/>
                </a:cubicBezTo>
                <a:cubicBezTo>
                  <a:pt x="17" y="70"/>
                  <a:pt x="26" y="78"/>
                  <a:pt x="37" y="78"/>
                </a:cubicBezTo>
                <a:cubicBezTo>
                  <a:pt x="29" y="85"/>
                  <a:pt x="18" y="89"/>
                  <a:pt x="6" y="89"/>
                </a:cubicBezTo>
                <a:cubicBezTo>
                  <a:pt x="4" y="89"/>
                  <a:pt x="2" y="89"/>
                  <a:pt x="0" y="88"/>
                </a:cubicBezTo>
                <a:cubicBezTo>
                  <a:pt x="11" y="96"/>
                  <a:pt x="24" y="100"/>
                  <a:pt x="39" y="100"/>
                </a:cubicBezTo>
                <a:cubicBezTo>
                  <a:pt x="85" y="100"/>
                  <a:pt x="111" y="61"/>
                  <a:pt x="111" y="28"/>
                </a:cubicBezTo>
                <a:cubicBezTo>
                  <a:pt x="111" y="27"/>
                  <a:pt x="111" y="26"/>
                  <a:pt x="110" y="25"/>
                </a:cubicBezTo>
                <a:cubicBezTo>
                  <a:pt x="115" y="21"/>
                  <a:pt x="120" y="17"/>
                  <a:pt x="123" y="12"/>
                </a:cubicBezTo>
                <a:cubicBezTo>
                  <a:pt x="119" y="14"/>
                  <a:pt x="114" y="15"/>
                  <a:pt x="109" y="16"/>
                </a:cubicBezTo>
                <a:cubicBezTo>
                  <a:pt x="114" y="12"/>
                  <a:pt x="118" y="7"/>
                  <a:pt x="120" y="2"/>
                </a:cubicBezTo>
                <a:cubicBezTo>
                  <a:pt x="115" y="4"/>
                  <a:pt x="109" y="7"/>
                  <a:pt x="104" y="8"/>
                </a:cubicBezTo>
                <a:cubicBezTo>
                  <a:pt x="99" y="3"/>
                  <a:pt x="92" y="0"/>
                  <a:pt x="8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48" name="Freeform 6"/>
          <p:cNvSpPr>
            <a:spLocks noChangeAspect="1"/>
          </p:cNvSpPr>
          <p:nvPr/>
        </p:nvSpPr>
        <p:spPr bwMode="auto">
          <a:xfrm>
            <a:off x="10514610" y="6670861"/>
            <a:ext cx="77831" cy="163926"/>
          </a:xfrm>
          <a:custGeom>
            <a:avLst/>
            <a:gdLst>
              <a:gd name="T0" fmla="*/ 31 w 47"/>
              <a:gd name="T1" fmla="*/ 100 h 100"/>
              <a:gd name="T2" fmla="*/ 31 w 47"/>
              <a:gd name="T3" fmla="*/ 50 h 100"/>
              <a:gd name="T4" fmla="*/ 45 w 47"/>
              <a:gd name="T5" fmla="*/ 50 h 100"/>
              <a:gd name="T6" fmla="*/ 47 w 47"/>
              <a:gd name="T7" fmla="*/ 32 h 100"/>
              <a:gd name="T8" fmla="*/ 31 w 47"/>
              <a:gd name="T9" fmla="*/ 32 h 100"/>
              <a:gd name="T10" fmla="*/ 31 w 47"/>
              <a:gd name="T11" fmla="*/ 22 h 100"/>
              <a:gd name="T12" fmla="*/ 35 w 47"/>
              <a:gd name="T13" fmla="*/ 17 h 100"/>
              <a:gd name="T14" fmla="*/ 46 w 47"/>
              <a:gd name="T15" fmla="*/ 17 h 100"/>
              <a:gd name="T16" fmla="*/ 46 w 47"/>
              <a:gd name="T17" fmla="*/ 0 h 100"/>
              <a:gd name="T18" fmla="*/ 31 w 47"/>
              <a:gd name="T19" fmla="*/ 0 h 100"/>
              <a:gd name="T20" fmla="*/ 10 w 47"/>
              <a:gd name="T21" fmla="*/ 21 h 100"/>
              <a:gd name="T22" fmla="*/ 10 w 47"/>
              <a:gd name="T23" fmla="*/ 32 h 100"/>
              <a:gd name="T24" fmla="*/ 0 w 47"/>
              <a:gd name="T25" fmla="*/ 32 h 100"/>
              <a:gd name="T26" fmla="*/ 0 w 47"/>
              <a:gd name="T27" fmla="*/ 50 h 100"/>
              <a:gd name="T28" fmla="*/ 10 w 47"/>
              <a:gd name="T29" fmla="*/ 50 h 100"/>
              <a:gd name="T30" fmla="*/ 10 w 47"/>
              <a:gd name="T31" fmla="*/ 100 h 100"/>
              <a:gd name="T32" fmla="*/ 31 w 47"/>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00">
                <a:moveTo>
                  <a:pt x="31" y="100"/>
                </a:moveTo>
                <a:cubicBezTo>
                  <a:pt x="31" y="50"/>
                  <a:pt x="31" y="50"/>
                  <a:pt x="31" y="50"/>
                </a:cubicBezTo>
                <a:cubicBezTo>
                  <a:pt x="45" y="50"/>
                  <a:pt x="45" y="50"/>
                  <a:pt x="45" y="50"/>
                </a:cubicBezTo>
                <a:cubicBezTo>
                  <a:pt x="47" y="32"/>
                  <a:pt x="47" y="32"/>
                  <a:pt x="47" y="32"/>
                </a:cubicBezTo>
                <a:cubicBezTo>
                  <a:pt x="31" y="32"/>
                  <a:pt x="31" y="32"/>
                  <a:pt x="31" y="32"/>
                </a:cubicBezTo>
                <a:cubicBezTo>
                  <a:pt x="31" y="22"/>
                  <a:pt x="31" y="22"/>
                  <a:pt x="31" y="22"/>
                </a:cubicBezTo>
                <a:cubicBezTo>
                  <a:pt x="31" y="18"/>
                  <a:pt x="34" y="17"/>
                  <a:pt x="35" y="17"/>
                </a:cubicBezTo>
                <a:cubicBezTo>
                  <a:pt x="46" y="17"/>
                  <a:pt x="46" y="17"/>
                  <a:pt x="46" y="17"/>
                </a:cubicBezTo>
                <a:cubicBezTo>
                  <a:pt x="46" y="0"/>
                  <a:pt x="46" y="0"/>
                  <a:pt x="46" y="0"/>
                </a:cubicBezTo>
                <a:cubicBezTo>
                  <a:pt x="31" y="0"/>
                  <a:pt x="31" y="0"/>
                  <a:pt x="31" y="0"/>
                </a:cubicBezTo>
                <a:cubicBezTo>
                  <a:pt x="14" y="0"/>
                  <a:pt x="10" y="13"/>
                  <a:pt x="10" y="21"/>
                </a:cubicBezTo>
                <a:cubicBezTo>
                  <a:pt x="10" y="32"/>
                  <a:pt x="10" y="32"/>
                  <a:pt x="10" y="32"/>
                </a:cubicBezTo>
                <a:cubicBezTo>
                  <a:pt x="0" y="32"/>
                  <a:pt x="0" y="32"/>
                  <a:pt x="0" y="32"/>
                </a:cubicBezTo>
                <a:cubicBezTo>
                  <a:pt x="0" y="50"/>
                  <a:pt x="0" y="50"/>
                  <a:pt x="0" y="50"/>
                </a:cubicBezTo>
                <a:cubicBezTo>
                  <a:pt x="10" y="50"/>
                  <a:pt x="10" y="50"/>
                  <a:pt x="10" y="50"/>
                </a:cubicBezTo>
                <a:cubicBezTo>
                  <a:pt x="10" y="100"/>
                  <a:pt x="10" y="100"/>
                  <a:pt x="10" y="100"/>
                </a:cubicBezTo>
                <a:lnTo>
                  <a:pt x="31" y="1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49" name="Freeform 8"/>
          <p:cNvSpPr>
            <a:spLocks noChangeAspect="1" noEditPoints="1"/>
          </p:cNvSpPr>
          <p:nvPr/>
        </p:nvSpPr>
        <p:spPr bwMode="auto">
          <a:xfrm>
            <a:off x="11070506" y="6671314"/>
            <a:ext cx="166689" cy="163241"/>
          </a:xfrm>
          <a:custGeom>
            <a:avLst/>
            <a:gdLst>
              <a:gd name="T0" fmla="*/ 90 w 100"/>
              <a:gd name="T1" fmla="*/ 81 h 100"/>
              <a:gd name="T2" fmla="*/ 80 w 100"/>
              <a:gd name="T3" fmla="*/ 91 h 100"/>
              <a:gd name="T4" fmla="*/ 19 w 100"/>
              <a:gd name="T5" fmla="*/ 91 h 100"/>
              <a:gd name="T6" fmla="*/ 9 w 100"/>
              <a:gd name="T7" fmla="*/ 81 h 100"/>
              <a:gd name="T8" fmla="*/ 9 w 100"/>
              <a:gd name="T9" fmla="*/ 40 h 100"/>
              <a:gd name="T10" fmla="*/ 24 w 100"/>
              <a:gd name="T11" fmla="*/ 40 h 100"/>
              <a:gd name="T12" fmla="*/ 22 w 100"/>
              <a:gd name="T13" fmla="*/ 50 h 100"/>
              <a:gd name="T14" fmla="*/ 50 w 100"/>
              <a:gd name="T15" fmla="*/ 78 h 100"/>
              <a:gd name="T16" fmla="*/ 77 w 100"/>
              <a:gd name="T17" fmla="*/ 50 h 100"/>
              <a:gd name="T18" fmla="*/ 75 w 100"/>
              <a:gd name="T19" fmla="*/ 40 h 100"/>
              <a:gd name="T20" fmla="*/ 90 w 100"/>
              <a:gd name="T21" fmla="*/ 40 h 100"/>
              <a:gd name="T22" fmla="*/ 90 w 100"/>
              <a:gd name="T23" fmla="*/ 81 h 100"/>
              <a:gd name="T24" fmla="*/ 88 w 100"/>
              <a:gd name="T25" fmla="*/ 29 h 100"/>
              <a:gd name="T26" fmla="*/ 71 w 100"/>
              <a:gd name="T27" fmla="*/ 29 h 100"/>
              <a:gd name="T28" fmla="*/ 71 w 100"/>
              <a:gd name="T29" fmla="*/ 12 h 100"/>
              <a:gd name="T30" fmla="*/ 86 w 100"/>
              <a:gd name="T31" fmla="*/ 12 h 100"/>
              <a:gd name="T32" fmla="*/ 88 w 100"/>
              <a:gd name="T33" fmla="*/ 12 h 100"/>
              <a:gd name="T34" fmla="*/ 88 w 100"/>
              <a:gd name="T35" fmla="*/ 14 h 100"/>
              <a:gd name="T36" fmla="*/ 88 w 100"/>
              <a:gd name="T37" fmla="*/ 29 h 100"/>
              <a:gd name="T38" fmla="*/ 67 w 100"/>
              <a:gd name="T39" fmla="*/ 50 h 100"/>
              <a:gd name="T40" fmla="*/ 50 w 100"/>
              <a:gd name="T41" fmla="*/ 68 h 100"/>
              <a:gd name="T42" fmla="*/ 32 w 100"/>
              <a:gd name="T43" fmla="*/ 50 h 100"/>
              <a:gd name="T44" fmla="*/ 35 w 100"/>
              <a:gd name="T45" fmla="*/ 40 h 100"/>
              <a:gd name="T46" fmla="*/ 50 w 100"/>
              <a:gd name="T47" fmla="*/ 33 h 100"/>
              <a:gd name="T48" fmla="*/ 64 w 100"/>
              <a:gd name="T49" fmla="*/ 40 h 100"/>
              <a:gd name="T50" fmla="*/ 67 w 100"/>
              <a:gd name="T51" fmla="*/ 50 h 100"/>
              <a:gd name="T52" fmla="*/ 100 w 100"/>
              <a:gd name="T53" fmla="*/ 81 h 100"/>
              <a:gd name="T54" fmla="*/ 100 w 100"/>
              <a:gd name="T55" fmla="*/ 40 h 100"/>
              <a:gd name="T56" fmla="*/ 100 w 100"/>
              <a:gd name="T57" fmla="*/ 20 h 100"/>
              <a:gd name="T58" fmla="*/ 80 w 100"/>
              <a:gd name="T59" fmla="*/ 0 h 100"/>
              <a:gd name="T60" fmla="*/ 19 w 100"/>
              <a:gd name="T61" fmla="*/ 0 h 100"/>
              <a:gd name="T62" fmla="*/ 0 w 100"/>
              <a:gd name="T63" fmla="*/ 20 h 100"/>
              <a:gd name="T64" fmla="*/ 0 w 100"/>
              <a:gd name="T65" fmla="*/ 40 h 100"/>
              <a:gd name="T66" fmla="*/ 0 w 100"/>
              <a:gd name="T67" fmla="*/ 81 h 100"/>
              <a:gd name="T68" fmla="*/ 19 w 100"/>
              <a:gd name="T69" fmla="*/ 100 h 100"/>
              <a:gd name="T70" fmla="*/ 80 w 100"/>
              <a:gd name="T71" fmla="*/ 100 h 100"/>
              <a:gd name="T72" fmla="*/ 100 w 100"/>
              <a:gd name="T73"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90" y="81"/>
                </a:moveTo>
                <a:cubicBezTo>
                  <a:pt x="90" y="86"/>
                  <a:pt x="85" y="91"/>
                  <a:pt x="80" y="91"/>
                </a:cubicBezTo>
                <a:cubicBezTo>
                  <a:pt x="19" y="91"/>
                  <a:pt x="19" y="91"/>
                  <a:pt x="19" y="91"/>
                </a:cubicBezTo>
                <a:cubicBezTo>
                  <a:pt x="14" y="91"/>
                  <a:pt x="9" y="86"/>
                  <a:pt x="9" y="81"/>
                </a:cubicBezTo>
                <a:cubicBezTo>
                  <a:pt x="9" y="40"/>
                  <a:pt x="9" y="40"/>
                  <a:pt x="9" y="40"/>
                </a:cubicBezTo>
                <a:cubicBezTo>
                  <a:pt x="24" y="40"/>
                  <a:pt x="24" y="40"/>
                  <a:pt x="24" y="40"/>
                </a:cubicBezTo>
                <a:cubicBezTo>
                  <a:pt x="23" y="43"/>
                  <a:pt x="22" y="47"/>
                  <a:pt x="22" y="50"/>
                </a:cubicBezTo>
                <a:cubicBezTo>
                  <a:pt x="22" y="66"/>
                  <a:pt x="34" y="78"/>
                  <a:pt x="50" y="78"/>
                </a:cubicBezTo>
                <a:cubicBezTo>
                  <a:pt x="65" y="78"/>
                  <a:pt x="77" y="66"/>
                  <a:pt x="77" y="50"/>
                </a:cubicBezTo>
                <a:cubicBezTo>
                  <a:pt x="77" y="47"/>
                  <a:pt x="76" y="43"/>
                  <a:pt x="75" y="40"/>
                </a:cubicBezTo>
                <a:cubicBezTo>
                  <a:pt x="90" y="40"/>
                  <a:pt x="90" y="40"/>
                  <a:pt x="90" y="40"/>
                </a:cubicBezTo>
                <a:lnTo>
                  <a:pt x="90" y="81"/>
                </a:lnTo>
                <a:close/>
                <a:moveTo>
                  <a:pt x="88" y="29"/>
                </a:moveTo>
                <a:cubicBezTo>
                  <a:pt x="71" y="29"/>
                  <a:pt x="71" y="29"/>
                  <a:pt x="71" y="29"/>
                </a:cubicBezTo>
                <a:cubicBezTo>
                  <a:pt x="71" y="12"/>
                  <a:pt x="71" y="12"/>
                  <a:pt x="71" y="12"/>
                </a:cubicBezTo>
                <a:cubicBezTo>
                  <a:pt x="86" y="12"/>
                  <a:pt x="86" y="12"/>
                  <a:pt x="86" y="12"/>
                </a:cubicBezTo>
                <a:cubicBezTo>
                  <a:pt x="88" y="12"/>
                  <a:pt x="88" y="12"/>
                  <a:pt x="88" y="12"/>
                </a:cubicBezTo>
                <a:cubicBezTo>
                  <a:pt x="88" y="14"/>
                  <a:pt x="88" y="14"/>
                  <a:pt x="88" y="14"/>
                </a:cubicBezTo>
                <a:lnTo>
                  <a:pt x="88" y="29"/>
                </a:lnTo>
                <a:close/>
                <a:moveTo>
                  <a:pt x="67" y="50"/>
                </a:moveTo>
                <a:cubicBezTo>
                  <a:pt x="67" y="60"/>
                  <a:pt x="59" y="68"/>
                  <a:pt x="50" y="68"/>
                </a:cubicBezTo>
                <a:cubicBezTo>
                  <a:pt x="40" y="68"/>
                  <a:pt x="32" y="60"/>
                  <a:pt x="32" y="50"/>
                </a:cubicBezTo>
                <a:cubicBezTo>
                  <a:pt x="32" y="47"/>
                  <a:pt x="33" y="43"/>
                  <a:pt x="35" y="40"/>
                </a:cubicBezTo>
                <a:cubicBezTo>
                  <a:pt x="38" y="36"/>
                  <a:pt x="44" y="33"/>
                  <a:pt x="50" y="33"/>
                </a:cubicBezTo>
                <a:cubicBezTo>
                  <a:pt x="55" y="33"/>
                  <a:pt x="61" y="36"/>
                  <a:pt x="64" y="40"/>
                </a:cubicBezTo>
                <a:cubicBezTo>
                  <a:pt x="66" y="43"/>
                  <a:pt x="67" y="47"/>
                  <a:pt x="67" y="50"/>
                </a:cubicBezTo>
                <a:moveTo>
                  <a:pt x="100" y="81"/>
                </a:moveTo>
                <a:cubicBezTo>
                  <a:pt x="100" y="40"/>
                  <a:pt x="100" y="40"/>
                  <a:pt x="100" y="40"/>
                </a:cubicBezTo>
                <a:cubicBezTo>
                  <a:pt x="100" y="20"/>
                  <a:pt x="100" y="20"/>
                  <a:pt x="100" y="20"/>
                </a:cubicBezTo>
                <a:cubicBezTo>
                  <a:pt x="100" y="9"/>
                  <a:pt x="91" y="0"/>
                  <a:pt x="80" y="0"/>
                </a:cubicBezTo>
                <a:cubicBezTo>
                  <a:pt x="19" y="0"/>
                  <a:pt x="19" y="0"/>
                  <a:pt x="19" y="0"/>
                </a:cubicBezTo>
                <a:cubicBezTo>
                  <a:pt x="8" y="0"/>
                  <a:pt x="0" y="9"/>
                  <a:pt x="0" y="20"/>
                </a:cubicBezTo>
                <a:cubicBezTo>
                  <a:pt x="0" y="40"/>
                  <a:pt x="0" y="40"/>
                  <a:pt x="0" y="40"/>
                </a:cubicBezTo>
                <a:cubicBezTo>
                  <a:pt x="0" y="81"/>
                  <a:pt x="0" y="81"/>
                  <a:pt x="0" y="81"/>
                </a:cubicBezTo>
                <a:cubicBezTo>
                  <a:pt x="0" y="92"/>
                  <a:pt x="8" y="100"/>
                  <a:pt x="19" y="100"/>
                </a:cubicBezTo>
                <a:cubicBezTo>
                  <a:pt x="80" y="100"/>
                  <a:pt x="80" y="100"/>
                  <a:pt x="80" y="100"/>
                </a:cubicBezTo>
                <a:cubicBezTo>
                  <a:pt x="91" y="100"/>
                  <a:pt x="100" y="92"/>
                  <a:pt x="100" y="81"/>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8622" y="6659927"/>
            <a:ext cx="180999" cy="180999"/>
          </a:xfrm>
          <a:prstGeom prst="rect">
            <a:avLst/>
          </a:prstGeom>
        </p:spPr>
      </p:pic>
      <p:sp>
        <p:nvSpPr>
          <p:cNvPr id="2" name="object 2"/>
          <p:cNvSpPr/>
          <p:nvPr/>
        </p:nvSpPr>
        <p:spPr>
          <a:xfrm>
            <a:off x="0" y="0"/>
            <a:ext cx="12192000" cy="6092190"/>
          </a:xfrm>
          <a:prstGeom prst="rect">
            <a:avLst/>
          </a:prstGeom>
          <a:blipFill>
            <a:blip r:embed="rId3" cstate="print"/>
            <a:stretch>
              <a:fillRect/>
            </a:stretch>
          </a:blipFill>
        </p:spPr>
        <p:txBody>
          <a:bodyPr wrap="square" lIns="0" tIns="0" rIns="0" bIns="0" rtlCol="0"/>
          <a:lstStyle/>
          <a:p>
            <a:r>
              <a:rPr lang="zh-TW" altLang="en-US" sz="1632" dirty="0"/>
              <a:t> </a:t>
            </a:r>
            <a:endParaRPr sz="1632" dirty="0"/>
          </a:p>
        </p:txBody>
      </p:sp>
      <p:sp>
        <p:nvSpPr>
          <p:cNvPr id="42" name="object 42"/>
          <p:cNvSpPr txBox="1"/>
          <p:nvPr/>
        </p:nvSpPr>
        <p:spPr>
          <a:xfrm>
            <a:off x="6387172" y="4260464"/>
            <a:ext cx="5804828" cy="1618200"/>
          </a:xfrm>
          <a:prstGeom prst="rect">
            <a:avLst/>
          </a:prstGeom>
        </p:spPr>
        <p:txBody>
          <a:bodyPr vert="horz" wrap="square" lIns="0" tIns="0" rIns="0" bIns="0" rtlCol="0">
            <a:spAutoFit/>
          </a:bodyPr>
          <a:lstStyle/>
          <a:p>
            <a:pPr marL="11516"/>
            <a:r>
              <a:rPr sz="1100" b="1" dirty="0">
                <a:solidFill>
                  <a:schemeClr val="bg1"/>
                </a:solidFill>
                <a:latin typeface="Arial" charset="0"/>
                <a:ea typeface="Arial" charset="0"/>
                <a:cs typeface="Arial" charset="0"/>
              </a:rPr>
              <a:t>About Kantar</a:t>
            </a:r>
            <a:r>
              <a:rPr sz="1100" b="1" spc="-73" dirty="0">
                <a:solidFill>
                  <a:schemeClr val="bg1"/>
                </a:solidFill>
                <a:latin typeface="Arial" charset="0"/>
                <a:ea typeface="Arial" charset="0"/>
                <a:cs typeface="Arial" charset="0"/>
              </a:rPr>
              <a:t> </a:t>
            </a:r>
            <a:r>
              <a:rPr sz="1100" b="1" spc="-5" dirty="0">
                <a:solidFill>
                  <a:schemeClr val="bg1"/>
                </a:solidFill>
                <a:latin typeface="Arial" charset="0"/>
                <a:ea typeface="Arial" charset="0"/>
                <a:cs typeface="Arial" charset="0"/>
              </a:rPr>
              <a:t>Media</a:t>
            </a:r>
            <a:endParaRPr sz="1100" b="1" dirty="0">
              <a:solidFill>
                <a:schemeClr val="bg1"/>
              </a:solidFill>
              <a:latin typeface="Arial" charset="0"/>
              <a:ea typeface="Arial" charset="0"/>
              <a:cs typeface="Arial" charset="0"/>
            </a:endParaRPr>
          </a:p>
          <a:p>
            <a:pPr>
              <a:spcBef>
                <a:spcPts val="14"/>
              </a:spcBef>
            </a:pPr>
            <a:endParaRPr sz="1100" dirty="0">
              <a:solidFill>
                <a:schemeClr val="bg1"/>
              </a:solidFill>
              <a:latin typeface="Times New Roman"/>
              <a:cs typeface="Times New Roman"/>
            </a:endParaRPr>
          </a:p>
          <a:p>
            <a:pPr marL="11516" marR="4607">
              <a:lnSpc>
                <a:spcPct val="108300"/>
              </a:lnSpc>
            </a:pPr>
            <a:r>
              <a:rPr sz="1100" spc="5" dirty="0">
                <a:solidFill>
                  <a:schemeClr val="bg1"/>
                </a:solidFill>
                <a:latin typeface="Arial" charset="0"/>
                <a:ea typeface="Arial" charset="0"/>
                <a:cs typeface="Arial" charset="0"/>
              </a:rPr>
              <a:t>Kantar </a:t>
            </a:r>
            <a:r>
              <a:rPr sz="1100" dirty="0">
                <a:solidFill>
                  <a:schemeClr val="bg1"/>
                </a:solidFill>
                <a:latin typeface="Arial" charset="0"/>
                <a:ea typeface="Arial" charset="0"/>
                <a:cs typeface="Arial" charset="0"/>
              </a:rPr>
              <a:t>Media is a global leader in media intelligence, </a:t>
            </a:r>
            <a:r>
              <a:rPr sz="1100" spc="5" dirty="0">
                <a:solidFill>
                  <a:schemeClr val="bg1"/>
                </a:solidFill>
                <a:latin typeface="Arial" charset="0"/>
                <a:ea typeface="Arial" charset="0"/>
                <a:cs typeface="Arial" charset="0"/>
              </a:rPr>
              <a:t>providing </a:t>
            </a:r>
            <a:r>
              <a:rPr sz="1100" dirty="0">
                <a:solidFill>
                  <a:schemeClr val="bg1"/>
                </a:solidFill>
                <a:latin typeface="Arial" charset="0"/>
                <a:ea typeface="Arial" charset="0"/>
                <a:cs typeface="Arial" charset="0"/>
              </a:rPr>
              <a:t>clients </a:t>
            </a:r>
            <a:r>
              <a:rPr sz="1100" spc="5" dirty="0">
                <a:solidFill>
                  <a:schemeClr val="bg1"/>
                </a:solidFill>
                <a:latin typeface="Arial" charset="0"/>
                <a:ea typeface="Arial" charset="0"/>
                <a:cs typeface="Arial" charset="0"/>
              </a:rPr>
              <a:t>with </a:t>
            </a:r>
            <a:r>
              <a:rPr sz="1100" dirty="0">
                <a:solidFill>
                  <a:schemeClr val="bg1"/>
                </a:solidFill>
                <a:latin typeface="Arial" charset="0"/>
                <a:ea typeface="Arial" charset="0"/>
                <a:cs typeface="Arial" charset="0"/>
              </a:rPr>
              <a:t>the </a:t>
            </a:r>
            <a:r>
              <a:rPr sz="1100" spc="5" dirty="0">
                <a:solidFill>
                  <a:schemeClr val="bg1"/>
                </a:solidFill>
                <a:latin typeface="Arial" charset="0"/>
                <a:ea typeface="Arial" charset="0"/>
                <a:cs typeface="Arial" charset="0"/>
              </a:rPr>
              <a:t>data </a:t>
            </a:r>
            <a:r>
              <a:rPr sz="1100" dirty="0">
                <a:solidFill>
                  <a:schemeClr val="bg1"/>
                </a:solidFill>
                <a:latin typeface="Arial" charset="0"/>
                <a:ea typeface="Arial" charset="0"/>
                <a:cs typeface="Arial" charset="0"/>
              </a:rPr>
              <a:t>they </a:t>
            </a:r>
            <a:r>
              <a:rPr sz="1100" spc="5" dirty="0">
                <a:solidFill>
                  <a:schemeClr val="bg1"/>
                </a:solidFill>
                <a:latin typeface="Arial" charset="0"/>
                <a:ea typeface="Arial" charset="0"/>
                <a:cs typeface="Arial" charset="0"/>
              </a:rPr>
              <a:t>need </a:t>
            </a:r>
            <a:r>
              <a:rPr sz="1100" spc="-5" dirty="0">
                <a:solidFill>
                  <a:schemeClr val="bg1"/>
                </a:solidFill>
                <a:latin typeface="Arial" charset="0"/>
                <a:ea typeface="Arial" charset="0"/>
                <a:cs typeface="Arial" charset="0"/>
              </a:rPr>
              <a:t>to make </a:t>
            </a:r>
            <a:r>
              <a:rPr sz="1100" spc="5" dirty="0">
                <a:solidFill>
                  <a:schemeClr val="bg1"/>
                </a:solidFill>
                <a:latin typeface="Arial" charset="0"/>
                <a:ea typeface="Arial" charset="0"/>
                <a:cs typeface="Arial" charset="0"/>
              </a:rPr>
              <a:t>informed</a:t>
            </a:r>
            <a:r>
              <a:rPr lang="en-GB" sz="1100" spc="5" dirty="0">
                <a:solidFill>
                  <a:schemeClr val="bg1"/>
                </a:solidFill>
                <a:latin typeface="Arial" charset="0"/>
                <a:ea typeface="Arial" charset="0"/>
                <a:cs typeface="Arial" charset="0"/>
              </a:rPr>
              <a:t> </a:t>
            </a:r>
            <a:r>
              <a:rPr sz="1100" dirty="0">
                <a:solidFill>
                  <a:schemeClr val="bg1"/>
                </a:solidFill>
                <a:latin typeface="Arial" charset="0"/>
                <a:ea typeface="Arial" charset="0"/>
                <a:cs typeface="Arial" charset="0"/>
              </a:rPr>
              <a:t>decisions on all </a:t>
            </a:r>
            <a:r>
              <a:rPr sz="1100" spc="9" dirty="0">
                <a:solidFill>
                  <a:schemeClr val="bg1"/>
                </a:solidFill>
                <a:latin typeface="Arial" charset="0"/>
                <a:ea typeface="Arial" charset="0"/>
                <a:cs typeface="Arial" charset="0"/>
              </a:rPr>
              <a:t>aspects </a:t>
            </a:r>
            <a:r>
              <a:rPr sz="1100" dirty="0">
                <a:solidFill>
                  <a:schemeClr val="bg1"/>
                </a:solidFill>
                <a:latin typeface="Arial" charset="0"/>
                <a:ea typeface="Arial" charset="0"/>
                <a:cs typeface="Arial" charset="0"/>
              </a:rPr>
              <a:t>of media measurement, monitoring and </a:t>
            </a:r>
            <a:r>
              <a:rPr sz="1100" spc="5" dirty="0">
                <a:solidFill>
                  <a:schemeClr val="bg1"/>
                </a:solidFill>
                <a:latin typeface="Arial" charset="0"/>
                <a:ea typeface="Arial" charset="0"/>
                <a:cs typeface="Arial" charset="0"/>
              </a:rPr>
              <a:t>selection. </a:t>
            </a:r>
            <a:r>
              <a:rPr sz="1100" spc="14" dirty="0">
                <a:solidFill>
                  <a:schemeClr val="bg1"/>
                </a:solidFill>
                <a:latin typeface="Arial" charset="0"/>
                <a:ea typeface="Arial" charset="0"/>
                <a:cs typeface="Arial" charset="0"/>
              </a:rPr>
              <a:t>Part </a:t>
            </a:r>
            <a:r>
              <a:rPr sz="1100" spc="-5" dirty="0">
                <a:solidFill>
                  <a:schemeClr val="bg1"/>
                </a:solidFill>
                <a:latin typeface="Arial" charset="0"/>
                <a:ea typeface="Arial" charset="0"/>
                <a:cs typeface="Arial" charset="0"/>
              </a:rPr>
              <a:t>of </a:t>
            </a:r>
            <a:r>
              <a:rPr sz="1100" spc="-9" dirty="0">
                <a:solidFill>
                  <a:schemeClr val="bg1"/>
                </a:solidFill>
                <a:latin typeface="Arial" charset="0"/>
                <a:ea typeface="Arial" charset="0"/>
                <a:cs typeface="Arial" charset="0"/>
              </a:rPr>
              <a:t>Kantar, </a:t>
            </a:r>
            <a:r>
              <a:rPr sz="1100" dirty="0">
                <a:solidFill>
                  <a:schemeClr val="bg1"/>
                </a:solidFill>
                <a:latin typeface="Arial" charset="0"/>
                <a:ea typeface="Arial" charset="0"/>
                <a:cs typeface="Arial" charset="0"/>
              </a:rPr>
              <a:t>the </a:t>
            </a:r>
            <a:r>
              <a:rPr sz="1100" spc="5" dirty="0">
                <a:solidFill>
                  <a:schemeClr val="bg1"/>
                </a:solidFill>
                <a:latin typeface="Arial" charset="0"/>
                <a:ea typeface="Arial" charset="0"/>
                <a:cs typeface="Arial" charset="0"/>
              </a:rPr>
              <a:t>data </a:t>
            </a:r>
            <a:r>
              <a:rPr sz="1100" dirty="0">
                <a:solidFill>
                  <a:schemeClr val="bg1"/>
                </a:solidFill>
                <a:latin typeface="Arial" charset="0"/>
                <a:ea typeface="Arial" charset="0"/>
                <a:cs typeface="Arial" charset="0"/>
              </a:rPr>
              <a:t>investment</a:t>
            </a:r>
            <a:r>
              <a:rPr lang="en-GB" sz="1100" dirty="0">
                <a:solidFill>
                  <a:schemeClr val="bg1"/>
                </a:solidFill>
                <a:latin typeface="Arial" charset="0"/>
                <a:ea typeface="Arial" charset="0"/>
                <a:cs typeface="Arial" charset="0"/>
              </a:rPr>
              <a:t> </a:t>
            </a:r>
            <a:r>
              <a:rPr sz="1100" dirty="0">
                <a:solidFill>
                  <a:schemeClr val="bg1"/>
                </a:solidFill>
                <a:latin typeface="Arial" charset="0"/>
                <a:ea typeface="Arial" charset="0"/>
                <a:cs typeface="Arial" charset="0"/>
              </a:rPr>
              <a:t>management </a:t>
            </a:r>
            <a:r>
              <a:rPr sz="1100" spc="5" dirty="0">
                <a:solidFill>
                  <a:schemeClr val="bg1"/>
                </a:solidFill>
                <a:latin typeface="Arial" charset="0"/>
                <a:ea typeface="Arial" charset="0"/>
                <a:cs typeface="Arial" charset="0"/>
              </a:rPr>
              <a:t>arm </a:t>
            </a:r>
            <a:r>
              <a:rPr sz="1100" dirty="0">
                <a:solidFill>
                  <a:schemeClr val="bg1"/>
                </a:solidFill>
                <a:latin typeface="Arial" charset="0"/>
                <a:ea typeface="Arial" charset="0"/>
                <a:cs typeface="Arial" charset="0"/>
              </a:rPr>
              <a:t>of </a:t>
            </a:r>
            <a:r>
              <a:rPr sz="1100" spc="-14" dirty="0">
                <a:solidFill>
                  <a:schemeClr val="bg1"/>
                </a:solidFill>
                <a:latin typeface="Arial" charset="0"/>
                <a:ea typeface="Arial" charset="0"/>
                <a:cs typeface="Arial" charset="0"/>
              </a:rPr>
              <a:t>WPP, </a:t>
            </a:r>
            <a:r>
              <a:rPr sz="1100" spc="5" dirty="0">
                <a:solidFill>
                  <a:schemeClr val="bg1"/>
                </a:solidFill>
                <a:latin typeface="Arial" charset="0"/>
                <a:ea typeface="Arial" charset="0"/>
                <a:cs typeface="Arial" charset="0"/>
              </a:rPr>
              <a:t>Kantar </a:t>
            </a:r>
            <a:r>
              <a:rPr sz="1100" dirty="0">
                <a:solidFill>
                  <a:schemeClr val="bg1"/>
                </a:solidFill>
                <a:latin typeface="Arial" charset="0"/>
                <a:ea typeface="Arial" charset="0"/>
                <a:cs typeface="Arial" charset="0"/>
              </a:rPr>
              <a:t>Media </a:t>
            </a:r>
            <a:r>
              <a:rPr sz="1100" spc="5" dirty="0">
                <a:solidFill>
                  <a:schemeClr val="bg1"/>
                </a:solidFill>
                <a:latin typeface="Arial" charset="0"/>
                <a:ea typeface="Arial" charset="0"/>
                <a:cs typeface="Arial" charset="0"/>
              </a:rPr>
              <a:t>provides </a:t>
            </a:r>
            <a:r>
              <a:rPr sz="1100" dirty="0">
                <a:solidFill>
                  <a:schemeClr val="bg1"/>
                </a:solidFill>
                <a:latin typeface="Arial" charset="0"/>
                <a:ea typeface="Arial" charset="0"/>
                <a:cs typeface="Arial" charset="0"/>
              </a:rPr>
              <a:t>the </a:t>
            </a:r>
            <a:r>
              <a:rPr sz="1100" spc="5" dirty="0">
                <a:solidFill>
                  <a:schemeClr val="bg1"/>
                </a:solidFill>
                <a:latin typeface="Arial" charset="0"/>
                <a:ea typeface="Arial" charset="0"/>
                <a:cs typeface="Arial" charset="0"/>
              </a:rPr>
              <a:t>most </a:t>
            </a:r>
            <a:r>
              <a:rPr sz="1100" dirty="0">
                <a:solidFill>
                  <a:schemeClr val="bg1"/>
                </a:solidFill>
                <a:latin typeface="Arial" charset="0"/>
                <a:ea typeface="Arial" charset="0"/>
                <a:cs typeface="Arial" charset="0"/>
              </a:rPr>
              <a:t>comprehensive and accurate intelligence on media</a:t>
            </a:r>
            <a:r>
              <a:rPr lang="en-GB" sz="1100" dirty="0">
                <a:solidFill>
                  <a:schemeClr val="bg1"/>
                </a:solidFill>
                <a:latin typeface="Arial" charset="0"/>
                <a:ea typeface="Arial" charset="0"/>
                <a:cs typeface="Arial" charset="0"/>
              </a:rPr>
              <a:t> </a:t>
            </a:r>
            <a:r>
              <a:rPr sz="1100" dirty="0">
                <a:solidFill>
                  <a:schemeClr val="bg1"/>
                </a:solidFill>
                <a:latin typeface="Arial" charset="0"/>
                <a:ea typeface="Arial" charset="0"/>
                <a:cs typeface="Arial" charset="0"/>
              </a:rPr>
              <a:t>consumption, </a:t>
            </a:r>
            <a:r>
              <a:rPr sz="1100" spc="5" dirty="0">
                <a:solidFill>
                  <a:schemeClr val="bg1"/>
                </a:solidFill>
                <a:latin typeface="Arial" charset="0"/>
                <a:ea typeface="Arial" charset="0"/>
                <a:cs typeface="Arial" charset="0"/>
              </a:rPr>
              <a:t>performance </a:t>
            </a:r>
            <a:r>
              <a:rPr sz="1100" dirty="0">
                <a:solidFill>
                  <a:schemeClr val="bg1"/>
                </a:solidFill>
                <a:latin typeface="Arial" charset="0"/>
                <a:ea typeface="Arial" charset="0"/>
                <a:cs typeface="Arial" charset="0"/>
              </a:rPr>
              <a:t>and value. </a:t>
            </a:r>
            <a:endParaRPr lang="en-GB" sz="1100" dirty="0">
              <a:solidFill>
                <a:schemeClr val="bg1"/>
              </a:solidFill>
              <a:latin typeface="Arial" charset="0"/>
              <a:ea typeface="Arial" charset="0"/>
              <a:cs typeface="Arial" charset="0"/>
            </a:endParaRPr>
          </a:p>
          <a:p>
            <a:pPr marL="11516" marR="4607">
              <a:lnSpc>
                <a:spcPct val="108300"/>
              </a:lnSpc>
            </a:pPr>
            <a:endParaRPr lang="en-GB" sz="1100" dirty="0">
              <a:solidFill>
                <a:schemeClr val="bg1"/>
              </a:solidFill>
              <a:latin typeface="Arial" charset="0"/>
              <a:ea typeface="Arial" charset="0"/>
              <a:cs typeface="Arial" charset="0"/>
            </a:endParaRPr>
          </a:p>
          <a:p>
            <a:pPr marL="11516" marR="4607">
              <a:lnSpc>
                <a:spcPct val="108300"/>
              </a:lnSpc>
            </a:pPr>
            <a:r>
              <a:rPr sz="1100" dirty="0">
                <a:solidFill>
                  <a:schemeClr val="bg1"/>
                </a:solidFill>
                <a:latin typeface="Arial" charset="0"/>
                <a:ea typeface="Arial" charset="0"/>
                <a:cs typeface="Arial" charset="0"/>
              </a:rPr>
              <a:t>For </a:t>
            </a:r>
            <a:r>
              <a:rPr sz="1100" spc="9" dirty="0">
                <a:solidFill>
                  <a:schemeClr val="bg1"/>
                </a:solidFill>
                <a:latin typeface="Arial" charset="0"/>
                <a:ea typeface="Arial" charset="0"/>
                <a:cs typeface="Arial" charset="0"/>
              </a:rPr>
              <a:t>further </a:t>
            </a:r>
            <a:r>
              <a:rPr sz="1100" dirty="0">
                <a:solidFill>
                  <a:schemeClr val="bg1"/>
                </a:solidFill>
                <a:latin typeface="Arial" charset="0"/>
                <a:ea typeface="Arial" charset="0"/>
                <a:cs typeface="Arial" charset="0"/>
              </a:rPr>
              <a:t>information, </a:t>
            </a:r>
            <a:r>
              <a:rPr sz="1100" spc="5" dirty="0">
                <a:solidFill>
                  <a:schemeClr val="bg1"/>
                </a:solidFill>
                <a:latin typeface="Arial" charset="0"/>
                <a:ea typeface="Arial" charset="0"/>
                <a:cs typeface="Arial" charset="0"/>
              </a:rPr>
              <a:t>please visit </a:t>
            </a:r>
            <a:r>
              <a:rPr sz="1100" dirty="0">
                <a:solidFill>
                  <a:schemeClr val="bg1"/>
                </a:solidFill>
                <a:latin typeface="Arial" charset="0"/>
                <a:ea typeface="Arial" charset="0"/>
                <a:cs typeface="Arial" charset="0"/>
              </a:rPr>
              <a:t>us at</a:t>
            </a:r>
            <a:r>
              <a:rPr sz="1100" spc="103" dirty="0">
                <a:solidFill>
                  <a:schemeClr val="bg1"/>
                </a:solidFill>
                <a:latin typeface="Arial" charset="0"/>
                <a:ea typeface="Arial" charset="0"/>
                <a:cs typeface="Arial" charset="0"/>
              </a:rPr>
              <a:t> </a:t>
            </a:r>
            <a:r>
              <a:rPr sz="1100" spc="5" dirty="0">
                <a:solidFill>
                  <a:schemeClr val="bg1"/>
                </a:solidFill>
                <a:latin typeface="Arial" charset="0"/>
                <a:ea typeface="Arial" charset="0"/>
                <a:cs typeface="Arial" charset="0"/>
                <a:hlinkClick r:id="rId4"/>
              </a:rPr>
              <a:t>www.kantarmedia.com</a:t>
            </a:r>
            <a:endParaRPr sz="1100" dirty="0">
              <a:solidFill>
                <a:schemeClr val="bg1"/>
              </a:solidFill>
              <a:latin typeface="Arial" charset="0"/>
              <a:ea typeface="Arial" charset="0"/>
              <a:cs typeface="Arial" charset="0"/>
            </a:endParaRPr>
          </a:p>
        </p:txBody>
      </p:sp>
      <p:sp>
        <p:nvSpPr>
          <p:cNvPr id="46" name="Freeform 10"/>
          <p:cNvSpPr>
            <a:spLocks/>
          </p:cNvSpPr>
          <p:nvPr/>
        </p:nvSpPr>
        <p:spPr bwMode="auto">
          <a:xfrm>
            <a:off x="11418161" y="6412125"/>
            <a:ext cx="79477" cy="77710"/>
          </a:xfrm>
          <a:custGeom>
            <a:avLst/>
            <a:gdLst>
              <a:gd name="T0" fmla="*/ 90 w 90"/>
              <a:gd name="T1" fmla="*/ 33 h 88"/>
              <a:gd name="T2" fmla="*/ 56 w 90"/>
              <a:gd name="T3" fmla="*/ 33 h 88"/>
              <a:gd name="T4" fmla="*/ 56 w 90"/>
              <a:gd name="T5" fmla="*/ 0 h 88"/>
              <a:gd name="T6" fmla="*/ 32 w 90"/>
              <a:gd name="T7" fmla="*/ 0 h 88"/>
              <a:gd name="T8" fmla="*/ 32 w 90"/>
              <a:gd name="T9" fmla="*/ 33 h 88"/>
              <a:gd name="T10" fmla="*/ 0 w 90"/>
              <a:gd name="T11" fmla="*/ 33 h 88"/>
              <a:gd name="T12" fmla="*/ 0 w 90"/>
              <a:gd name="T13" fmla="*/ 57 h 88"/>
              <a:gd name="T14" fmla="*/ 32 w 90"/>
              <a:gd name="T15" fmla="*/ 57 h 88"/>
              <a:gd name="T16" fmla="*/ 32 w 90"/>
              <a:gd name="T17" fmla="*/ 88 h 88"/>
              <a:gd name="T18" fmla="*/ 56 w 90"/>
              <a:gd name="T19" fmla="*/ 88 h 88"/>
              <a:gd name="T20" fmla="*/ 56 w 90"/>
              <a:gd name="T21" fmla="*/ 57 h 88"/>
              <a:gd name="T22" fmla="*/ 90 w 90"/>
              <a:gd name="T23" fmla="*/ 57 h 88"/>
              <a:gd name="T24" fmla="*/ 90 w 90"/>
              <a:gd name="T25"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8">
                <a:moveTo>
                  <a:pt x="90" y="33"/>
                </a:moveTo>
                <a:lnTo>
                  <a:pt x="56" y="33"/>
                </a:lnTo>
                <a:lnTo>
                  <a:pt x="56" y="0"/>
                </a:lnTo>
                <a:lnTo>
                  <a:pt x="32" y="0"/>
                </a:lnTo>
                <a:lnTo>
                  <a:pt x="32" y="33"/>
                </a:lnTo>
                <a:lnTo>
                  <a:pt x="0" y="33"/>
                </a:lnTo>
                <a:lnTo>
                  <a:pt x="0" y="57"/>
                </a:lnTo>
                <a:lnTo>
                  <a:pt x="32" y="57"/>
                </a:lnTo>
                <a:lnTo>
                  <a:pt x="32" y="88"/>
                </a:lnTo>
                <a:lnTo>
                  <a:pt x="56" y="88"/>
                </a:lnTo>
                <a:lnTo>
                  <a:pt x="56" y="57"/>
                </a:lnTo>
                <a:lnTo>
                  <a:pt x="90" y="57"/>
                </a:lnTo>
                <a:lnTo>
                  <a:pt x="90"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spTree>
    <p:extLst>
      <p:ext uri="{BB962C8B-B14F-4D97-AF65-F5344CB8AC3E}">
        <p14:creationId xmlns:p14="http://schemas.microsoft.com/office/powerpoint/2010/main" val="24383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The overall picture</a:t>
            </a:r>
          </a:p>
        </p:txBody>
      </p:sp>
      <p:sp>
        <p:nvSpPr>
          <p:cNvPr id="3" name="Text Placeholder 2"/>
          <p:cNvSpPr>
            <a:spLocks noGrp="1"/>
          </p:cNvSpPr>
          <p:nvPr>
            <p:ph type="body" sz="quarter" idx="16"/>
          </p:nvPr>
        </p:nvSpPr>
        <p:spPr/>
        <p:txBody>
          <a:bodyPr/>
          <a:lstStyle/>
          <a:p>
            <a:endParaRPr lang="en-GB" dirty="0"/>
          </a:p>
        </p:txBody>
      </p:sp>
    </p:spTree>
    <p:extLst>
      <p:ext uri="{BB962C8B-B14F-4D97-AF65-F5344CB8AC3E}">
        <p14:creationId xmlns:p14="http://schemas.microsoft.com/office/powerpoint/2010/main" val="334456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activity in the last three months</a:t>
            </a:r>
          </a:p>
        </p:txBody>
      </p:sp>
      <p:sp>
        <p:nvSpPr>
          <p:cNvPr id="3" name="Text Placeholder 2"/>
          <p:cNvSpPr>
            <a:spLocks noGrp="1"/>
          </p:cNvSpPr>
          <p:nvPr>
            <p:ph type="body" sz="quarter" idx="16"/>
          </p:nvPr>
        </p:nvSpPr>
        <p:spPr/>
        <p:txBody>
          <a:bodyPr/>
          <a:lstStyle/>
          <a:p>
            <a:r>
              <a:rPr lang="en-GB" sz="1600" dirty="0"/>
              <a:t>Overall consumption levels remain stable in 2018, despite slight decrease in streaming</a:t>
            </a:r>
          </a:p>
        </p:txBody>
      </p:sp>
      <p:sp>
        <p:nvSpPr>
          <p:cNvPr id="4" name="Text Placeholder 3"/>
          <p:cNvSpPr>
            <a:spLocks noGrp="1"/>
          </p:cNvSpPr>
          <p:nvPr>
            <p:ph type="body" sz="quarter" idx="15"/>
          </p:nvPr>
        </p:nvSpPr>
        <p:spPr/>
        <p:txBody>
          <a:bodyPr vert="horz" lIns="0" tIns="0" rIns="0" bIns="0" rtlCol="0" anchor="ctr">
            <a:noAutofit/>
          </a:bodyPr>
          <a:lstStyle/>
          <a:p>
            <a:r>
              <a:rPr lang="en-GB" kern="0" dirty="0"/>
              <a:t>Q2.A.B.C Have you downloaded / streamed / shared any of the following in the last 3 months? Base: all internet users aged 12+ (March 2018 n=4526 / March 2017 n=4573 )</a:t>
            </a:r>
          </a:p>
        </p:txBody>
      </p:sp>
      <p:sp>
        <p:nvSpPr>
          <p:cNvPr id="5" name="Slide Number Placeholder 4"/>
          <p:cNvSpPr>
            <a:spLocks noGrp="1"/>
          </p:cNvSpPr>
          <p:nvPr>
            <p:ph type="sldNum" sz="quarter" idx="4"/>
          </p:nvPr>
        </p:nvSpPr>
        <p:spPr/>
        <p:txBody>
          <a:bodyPr/>
          <a:lstStyle/>
          <a:p>
            <a:fld id="{4034BEE3-566C-4068-A777-C3A4762E861B}" type="slidenum">
              <a:rPr lang="en-GB" smtClean="0"/>
              <a:pPr/>
              <a:t>6</a:t>
            </a:fld>
            <a:endParaRPr lang="en-GB" dirty="0"/>
          </a:p>
        </p:txBody>
      </p:sp>
      <p:graphicFrame>
        <p:nvGraphicFramePr>
          <p:cNvPr id="8" name="Chart 7"/>
          <p:cNvGraphicFramePr/>
          <p:nvPr>
            <p:extLst/>
          </p:nvPr>
        </p:nvGraphicFramePr>
        <p:xfrm>
          <a:off x="723208" y="1379912"/>
          <a:ext cx="10740043" cy="44473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3">
            <a:extLst>
              <a:ext uri="{FF2B5EF4-FFF2-40B4-BE49-F238E27FC236}">
                <a16:creationId xmlns:a16="http://schemas.microsoft.com/office/drawing/2014/main" id="{C12F997C-BB53-4C69-9B8C-C278B68A5291}"/>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4" name="Isosceles Triangle 13">
            <a:extLst>
              <a:ext uri="{FF2B5EF4-FFF2-40B4-BE49-F238E27FC236}">
                <a16:creationId xmlns:a16="http://schemas.microsoft.com/office/drawing/2014/main" id="{44ACCFB7-1C67-4822-90EF-4A44C13B98F4}"/>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5" name="Isosceles Triangle 14">
            <a:extLst>
              <a:ext uri="{FF2B5EF4-FFF2-40B4-BE49-F238E27FC236}">
                <a16:creationId xmlns:a16="http://schemas.microsoft.com/office/drawing/2014/main" id="{58DEEB78-E2A9-4993-897F-21664CC542CC}"/>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5511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en-GB" dirty="0"/>
              <a:t>Consumption by content type</a:t>
            </a:r>
          </a:p>
        </p:txBody>
      </p:sp>
      <p:sp>
        <p:nvSpPr>
          <p:cNvPr id="19" name="Text Placeholder 2"/>
          <p:cNvSpPr>
            <a:spLocks noGrp="1"/>
          </p:cNvSpPr>
          <p:nvPr>
            <p:ph type="body" sz="quarter" idx="16"/>
          </p:nvPr>
        </p:nvSpPr>
        <p:spPr/>
        <p:txBody>
          <a:bodyPr/>
          <a:lstStyle/>
          <a:p>
            <a:r>
              <a:rPr lang="en-GB" sz="1600" dirty="0"/>
              <a:t>Significant increase in proportion downloading/streaming films online, while TV programmes decreases in 2018</a:t>
            </a:r>
          </a:p>
        </p:txBody>
      </p:sp>
      <p:sp>
        <p:nvSpPr>
          <p:cNvPr id="4" name="Text Placeholder 3"/>
          <p:cNvSpPr>
            <a:spLocks noGrp="1"/>
          </p:cNvSpPr>
          <p:nvPr>
            <p:ph type="body" sz="quarter" idx="15"/>
          </p:nvPr>
        </p:nvSpPr>
        <p:spPr/>
        <p:txBody>
          <a:bodyPr vert="horz" lIns="0" tIns="0" rIns="0" bIns="0" rtlCol="0" anchor="ctr">
            <a:noAutofit/>
          </a:bodyPr>
          <a:lstStyle/>
          <a:p>
            <a:r>
              <a:rPr lang="en-GB" kern="0" dirty="0"/>
              <a:t>Q2.A.B.C Have you downloaded / streamed any of the following through the internet in the past three months? Base: all internet users aged 12+ (March 2018 n=4526 / March 2017 n=4573 </a:t>
            </a:r>
          </a:p>
        </p:txBody>
      </p:sp>
      <p:sp>
        <p:nvSpPr>
          <p:cNvPr id="5" name="Slide Number Placeholder 4"/>
          <p:cNvSpPr>
            <a:spLocks noGrp="1"/>
          </p:cNvSpPr>
          <p:nvPr>
            <p:ph type="sldNum" sz="quarter" idx="4"/>
          </p:nvPr>
        </p:nvSpPr>
        <p:spPr/>
        <p:txBody>
          <a:bodyPr/>
          <a:lstStyle/>
          <a:p>
            <a:fld id="{4034BEE3-566C-4068-A777-C3A4762E861B}" type="slidenum">
              <a:rPr lang="en-GB" smtClean="0"/>
              <a:pPr/>
              <a:t>7</a:t>
            </a:fld>
            <a:endParaRPr lang="en-GB" dirty="0"/>
          </a:p>
        </p:txBody>
      </p:sp>
      <p:graphicFrame>
        <p:nvGraphicFramePr>
          <p:cNvPr id="6" name="Chart 5"/>
          <p:cNvGraphicFramePr/>
          <p:nvPr>
            <p:extLst>
              <p:ext uri="{D42A27DB-BD31-4B8C-83A1-F6EECF244321}">
                <p14:modId xmlns:p14="http://schemas.microsoft.com/office/powerpoint/2010/main" val="1159282309"/>
              </p:ext>
            </p:extLst>
          </p:nvPr>
        </p:nvGraphicFramePr>
        <p:xfrm>
          <a:off x="683854" y="1416726"/>
          <a:ext cx="10426598" cy="451212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28E9B34E-D1C3-473D-8531-13C36C174859}"/>
              </a:ext>
            </a:extLst>
          </p:cNvPr>
          <p:cNvSpPr txBox="1">
            <a:spLocks/>
          </p:cNvSpPr>
          <p:nvPr/>
        </p:nvSpPr>
        <p:spPr>
          <a:xfrm>
            <a:off x="10028903" y="228600"/>
            <a:ext cx="1858297" cy="1809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0" dirty="0">
                <a:solidFill>
                  <a:srgbClr val="FFFFFF">
                    <a:lumMod val="65000"/>
                  </a:srgbClr>
                </a:solidFill>
              </a:rPr>
              <a:t>Significant increase since March 2017</a:t>
            </a:r>
          </a:p>
          <a:p>
            <a:r>
              <a:rPr lang="en-GB" kern="0" dirty="0">
                <a:solidFill>
                  <a:srgbClr val="FFFFFF">
                    <a:lumMod val="65000"/>
                  </a:srgbClr>
                </a:solidFill>
              </a:rPr>
              <a:t>Significant decrease since March 2017</a:t>
            </a:r>
          </a:p>
        </p:txBody>
      </p:sp>
      <p:sp>
        <p:nvSpPr>
          <p:cNvPr id="18" name="Isosceles Triangle 17">
            <a:extLst>
              <a:ext uri="{FF2B5EF4-FFF2-40B4-BE49-F238E27FC236}">
                <a16:creationId xmlns:a16="http://schemas.microsoft.com/office/drawing/2014/main" id="{0881524C-3293-4AD6-AC15-19E79899F54E}"/>
              </a:ext>
            </a:extLst>
          </p:cNvPr>
          <p:cNvSpPr/>
          <p:nvPr/>
        </p:nvSpPr>
        <p:spPr>
          <a:xfrm rot="10800000">
            <a:off x="9832251" y="363890"/>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1" name="Isosceles Triangle 20">
            <a:extLst>
              <a:ext uri="{FF2B5EF4-FFF2-40B4-BE49-F238E27FC236}">
                <a16:creationId xmlns:a16="http://schemas.microsoft.com/office/drawing/2014/main" id="{2E71473A-678F-4F87-BE80-906508C3B48E}"/>
              </a:ext>
            </a:extLst>
          </p:cNvPr>
          <p:cNvSpPr/>
          <p:nvPr/>
        </p:nvSpPr>
        <p:spPr>
          <a:xfrm>
            <a:off x="9831406" y="15186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7" name="Isosceles Triangle 26">
            <a:extLst>
              <a:ext uri="{FF2B5EF4-FFF2-40B4-BE49-F238E27FC236}">
                <a16:creationId xmlns:a16="http://schemas.microsoft.com/office/drawing/2014/main" id="{3E43B294-6EB7-4C97-9B67-B2F683A8B94C}"/>
              </a:ext>
            </a:extLst>
          </p:cNvPr>
          <p:cNvSpPr/>
          <p:nvPr/>
        </p:nvSpPr>
        <p:spPr>
          <a:xfrm rot="10800000">
            <a:off x="10104185" y="3802394"/>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0" name="Isosceles Triangle 29">
            <a:extLst>
              <a:ext uri="{FF2B5EF4-FFF2-40B4-BE49-F238E27FC236}">
                <a16:creationId xmlns:a16="http://schemas.microsoft.com/office/drawing/2014/main" id="{F4C336A5-2C18-4DB6-A2CF-9822804B208C}"/>
              </a:ext>
            </a:extLst>
          </p:cNvPr>
          <p:cNvSpPr/>
          <p:nvPr/>
        </p:nvSpPr>
        <p:spPr>
          <a:xfrm>
            <a:off x="10045802" y="4034722"/>
            <a:ext cx="150125" cy="1294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1" name="Isosceles Triangle 30">
            <a:extLst>
              <a:ext uri="{FF2B5EF4-FFF2-40B4-BE49-F238E27FC236}">
                <a16:creationId xmlns:a16="http://schemas.microsoft.com/office/drawing/2014/main" id="{57BB4CEC-7377-485B-BCAF-F4B55CACFAAE}"/>
              </a:ext>
            </a:extLst>
          </p:cNvPr>
          <p:cNvSpPr/>
          <p:nvPr/>
        </p:nvSpPr>
        <p:spPr>
          <a:xfrm rot="10800000">
            <a:off x="10002776" y="5055938"/>
            <a:ext cx="150125" cy="1294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86877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en-GB" dirty="0"/>
              <a:t>Consumption by content type internationally</a:t>
            </a:r>
          </a:p>
        </p:txBody>
      </p:sp>
      <p:sp>
        <p:nvSpPr>
          <p:cNvPr id="19" name="Text Placeholder 2"/>
          <p:cNvSpPr>
            <a:spLocks noGrp="1"/>
          </p:cNvSpPr>
          <p:nvPr>
            <p:ph type="body" sz="quarter" idx="16"/>
          </p:nvPr>
        </p:nvSpPr>
        <p:spPr/>
        <p:txBody>
          <a:bodyPr/>
          <a:lstStyle/>
          <a:p>
            <a:r>
              <a:rPr lang="en-GB" sz="1600" dirty="0"/>
              <a:t>Canada leads the way in consuming content online</a:t>
            </a:r>
          </a:p>
        </p:txBody>
      </p:sp>
      <p:sp>
        <p:nvSpPr>
          <p:cNvPr id="4" name="Text Placeholder 3"/>
          <p:cNvSpPr>
            <a:spLocks noGrp="1"/>
          </p:cNvSpPr>
          <p:nvPr>
            <p:ph type="body" sz="quarter" idx="15"/>
          </p:nvPr>
        </p:nvSpPr>
        <p:spPr/>
        <p:txBody>
          <a:bodyPr vert="horz" lIns="0" tIns="0" rIns="0" bIns="0" rtlCol="0" anchor="ctr">
            <a:noAutofit/>
          </a:bodyPr>
          <a:lstStyle/>
          <a:p>
            <a:r>
              <a:rPr lang="en-GB" dirty="0"/>
              <a:t>While the methodology for the Canadian and Australian Tracker are largely based on the UK survey, both countries have made some minor changes to the survey. This includes:</a:t>
            </a:r>
          </a:p>
        </p:txBody>
      </p:sp>
      <p:sp>
        <p:nvSpPr>
          <p:cNvPr id="5" name="Slide Number Placeholder 4"/>
          <p:cNvSpPr>
            <a:spLocks noGrp="1"/>
          </p:cNvSpPr>
          <p:nvPr>
            <p:ph type="sldNum" sz="quarter" idx="4"/>
          </p:nvPr>
        </p:nvSpPr>
        <p:spPr/>
        <p:txBody>
          <a:bodyPr/>
          <a:lstStyle/>
          <a:p>
            <a:fld id="{4034BEE3-566C-4068-A777-C3A4762E861B}" type="slidenum">
              <a:rPr lang="en-GB" smtClean="0"/>
              <a:pPr/>
              <a:t>8</a:t>
            </a:fld>
            <a:endParaRPr lang="en-GB" dirty="0"/>
          </a:p>
        </p:txBody>
      </p:sp>
      <p:graphicFrame>
        <p:nvGraphicFramePr>
          <p:cNvPr id="7" name="Chart 6">
            <a:extLst>
              <a:ext uri="{FF2B5EF4-FFF2-40B4-BE49-F238E27FC236}">
                <a16:creationId xmlns:a16="http://schemas.microsoft.com/office/drawing/2014/main" id="{B31D4FFB-0CC8-462E-AC3F-CA28921F5A4B}"/>
              </a:ext>
            </a:extLst>
          </p:cNvPr>
          <p:cNvGraphicFramePr/>
          <p:nvPr>
            <p:extLst>
              <p:ext uri="{D42A27DB-BD31-4B8C-83A1-F6EECF244321}">
                <p14:modId xmlns:p14="http://schemas.microsoft.com/office/powerpoint/2010/main" val="4287414741"/>
              </p:ext>
            </p:extLst>
          </p:nvPr>
        </p:nvGraphicFramePr>
        <p:xfrm>
          <a:off x="357188" y="1306511"/>
          <a:ext cx="11469686" cy="4478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155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Infringing</a:t>
            </a:r>
          </a:p>
        </p:txBody>
      </p:sp>
      <p:sp>
        <p:nvSpPr>
          <p:cNvPr id="6" name="Text Placeholder 5"/>
          <p:cNvSpPr>
            <a:spLocks noGrp="1"/>
          </p:cNvSpPr>
          <p:nvPr>
            <p:ph type="body" sz="quarter" idx="16"/>
          </p:nvPr>
        </p:nvSpPr>
        <p:spPr/>
        <p:txBody>
          <a:bodyPr/>
          <a:lstStyle/>
          <a:p>
            <a:endParaRPr lang="en-GB"/>
          </a:p>
        </p:txBody>
      </p:sp>
      <p:sp>
        <p:nvSpPr>
          <p:cNvPr id="4" name="Slide Number Placeholder 3"/>
          <p:cNvSpPr>
            <a:spLocks noGrp="1"/>
          </p:cNvSpPr>
          <p:nvPr>
            <p:ph type="sldNum" sz="quarter" idx="4294967295"/>
          </p:nvPr>
        </p:nvSpPr>
        <p:spPr>
          <a:xfrm>
            <a:off x="11222038" y="6394450"/>
            <a:ext cx="969962" cy="196850"/>
          </a:xfrm>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342288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Custom 455">
      <a:dk1>
        <a:srgbClr val="717171"/>
      </a:dk1>
      <a:lt1>
        <a:srgbClr val="FFFFFF"/>
      </a:lt1>
      <a:dk2>
        <a:srgbClr val="FFFF00"/>
      </a:dk2>
      <a:lt2>
        <a:srgbClr val="B8DC00"/>
      </a:lt2>
      <a:accent1>
        <a:srgbClr val="A84C97"/>
      </a:accent1>
      <a:accent2>
        <a:srgbClr val="14C896"/>
      </a:accent2>
      <a:accent3>
        <a:srgbClr val="B8292F"/>
      </a:accent3>
      <a:accent4>
        <a:srgbClr val="2D2B62"/>
      </a:accent4>
      <a:accent5>
        <a:srgbClr val="2B6077"/>
      </a:accent5>
      <a:accent6>
        <a:srgbClr val="51266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blank.potx" id="{7FF7D281-4A49-4BD5-8225-5042D79ED39B}" vid="{5924C436-AC71-4645-BF9C-0CF66E641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Kantar Media 1">
    <a:dk1>
      <a:srgbClr val="000000"/>
    </a:dk1>
    <a:lt1>
      <a:srgbClr val="FFFFFF"/>
    </a:lt1>
    <a:dk2>
      <a:srgbClr val="FFFF00"/>
    </a:dk2>
    <a:lt2>
      <a:srgbClr val="FF8C00"/>
    </a:lt2>
    <a:accent1>
      <a:srgbClr val="B8292F"/>
    </a:accent1>
    <a:accent2>
      <a:srgbClr val="FF0080"/>
    </a:accent2>
    <a:accent3>
      <a:srgbClr val="9C1E8D"/>
    </a:accent3>
    <a:accent4>
      <a:srgbClr val="51266B"/>
    </a:accent4>
    <a:accent5>
      <a:srgbClr val="14C896"/>
    </a:accent5>
    <a:accent6>
      <a:srgbClr val="3C6BBF"/>
    </a:accent6>
    <a:hlink>
      <a:srgbClr val="2D2B62"/>
    </a:hlink>
    <a:folHlink>
      <a:srgbClr val="B8DC00"/>
    </a:folHlink>
  </a:clrScheme>
  <a:fontScheme name="Kantar Me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2416FABF26824CB633A3F5FCE21E05" ma:contentTypeVersion="2" ma:contentTypeDescription="Create a new document." ma:contentTypeScope="" ma:versionID="c21185d74df9a3a2794949f24f81b79e">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48C25D-BACB-4679-8A31-5C58AF87F129}">
  <ds:schemaRefs>
    <ds:schemaRef ds:uri="http://schemas.microsoft.com/sharepoint/v3/contenttype/forms"/>
  </ds:schemaRefs>
</ds:datastoreItem>
</file>

<file path=customXml/itemProps2.xml><?xml version="1.0" encoding="utf-8"?>
<ds:datastoreItem xmlns:ds="http://schemas.openxmlformats.org/officeDocument/2006/customXml" ds:itemID="{C5465801-FC4C-4127-9875-D29207C9C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FE589-C764-4EEE-ACD6-82389108286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0b437f98-23ae-4433-b13b-76c2068079a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6857</TotalTime>
  <Words>7703</Words>
  <Application>Microsoft Office PowerPoint</Application>
  <PresentationFormat>Widescreen</PresentationFormat>
  <Paragraphs>1123</Paragraphs>
  <Slides>44</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微軟正黑體</vt:lpstr>
      <vt:lpstr>Arial</vt:lpstr>
      <vt:lpstr>Calibri</vt:lpstr>
      <vt:lpstr>Courier New</vt:lpstr>
      <vt:lpstr>Times New Roman</vt:lpstr>
      <vt:lpstr>Wingdings</vt:lpstr>
      <vt:lpstr>blank</vt:lpstr>
      <vt:lpstr>Online Copyright Infringement Tracker 2018 results</vt:lpstr>
      <vt:lpstr>Research objectives</vt:lpstr>
      <vt:lpstr>Approach used</vt:lpstr>
      <vt:lpstr>Have things changed?</vt:lpstr>
      <vt:lpstr>PowerPoint Presentation</vt:lpstr>
      <vt:lpstr>Online activity in the last three months</vt:lpstr>
      <vt:lpstr>Consumption by content type</vt:lpstr>
      <vt:lpstr>Consumption by content type internationally</vt:lpstr>
      <vt:lpstr>PowerPoint Presentation</vt:lpstr>
      <vt:lpstr>Levels of infringement among content consumers</vt:lpstr>
      <vt:lpstr>Levels of infringement</vt:lpstr>
      <vt:lpstr>Profile of infringers</vt:lpstr>
      <vt:lpstr>Levels of infringement by gender</vt:lpstr>
      <vt:lpstr>Levels of infringement by social grade group (excludes 12-25 yrs)</vt:lpstr>
      <vt:lpstr>Levels of infringement by age group</vt:lpstr>
      <vt:lpstr>Legal and illegal content accessed across categories</vt:lpstr>
      <vt:lpstr>Legal and illegal content accessed across categories</vt:lpstr>
      <vt:lpstr>Legal and illegal content accessed across categories internationally</vt:lpstr>
      <vt:lpstr>Proportion of content (legal and illegal) paid for by infringers</vt:lpstr>
      <vt:lpstr>Sources (legal and illegal) used by infringers</vt:lpstr>
      <vt:lpstr>Top five reasons for using illegal services</vt:lpstr>
      <vt:lpstr>Proportion of different infringer groups who claim nothing would make them stop</vt:lpstr>
      <vt:lpstr>Confidence in identifying legal content</vt:lpstr>
      <vt:lpstr>Confidence by infringer group</vt:lpstr>
      <vt:lpstr>Top five reasons that would discourage the use of illegal services</vt:lpstr>
      <vt:lpstr>PowerPoint Presentation</vt:lpstr>
      <vt:lpstr>Spending on different types of content</vt:lpstr>
      <vt:lpstr>% of content paid for</vt:lpstr>
      <vt:lpstr>Top five reasons for using paid services to access content</vt:lpstr>
      <vt:lpstr>PowerPoint Presentation</vt:lpstr>
      <vt:lpstr>Downloading of each content type over time</vt:lpstr>
      <vt:lpstr>Streaming/accessing of each content type over time</vt:lpstr>
      <vt:lpstr>Median number of items downloaded and streamed by content type</vt:lpstr>
      <vt:lpstr>Sources used to download, stream or share content</vt:lpstr>
      <vt:lpstr>Top five reasons for downloading content rather than buying a physical version</vt:lpstr>
      <vt:lpstr>Top five reasons for streaming or accessing content</vt:lpstr>
      <vt:lpstr>PowerPoint Presentation</vt:lpstr>
      <vt:lpstr>Online activity – TV programmes </vt:lpstr>
      <vt:lpstr>Services used to download, stream or share TV programmes</vt:lpstr>
      <vt:lpstr>TV viewing - sports</vt:lpstr>
      <vt:lpstr>Sources used to download or stream sports content</vt:lpstr>
      <vt:lpstr>PowerPoint Presentation</vt:lpstr>
      <vt:lpstr>How things have changed</vt:lpstr>
      <vt:lpstr>PowerPoint Presentation</vt:lpstr>
    </vt:vector>
  </TitlesOfParts>
  <Company>Kantar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and can run to two lines 24pt</dc:title>
  <dc:creator>Whitehouse, Ashleigh (KMLGI)</dc:creator>
  <cp:lastModifiedBy>Sam Turnock</cp:lastModifiedBy>
  <cp:revision>1072</cp:revision>
  <cp:lastPrinted>2017-06-09T10:30:01Z</cp:lastPrinted>
  <dcterms:created xsi:type="dcterms:W3CDTF">2017-03-28T13:31:25Z</dcterms:created>
  <dcterms:modified xsi:type="dcterms:W3CDTF">2018-08-01T12:16:20Z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0x0101004D2416FABF26824CB633A3F5FCE21E05</vt:lpwstr>
  </property>
</Properties>
</file>