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410" r:id="rId3"/>
    <p:sldId id="412" r:id="rId4"/>
    <p:sldId id="411" r:id="rId5"/>
    <p:sldId id="427" r:id="rId6"/>
    <p:sldId id="434" r:id="rId7"/>
    <p:sldId id="395" r:id="rId8"/>
    <p:sldId id="416" r:id="rId9"/>
    <p:sldId id="418" r:id="rId10"/>
    <p:sldId id="419" r:id="rId11"/>
    <p:sldId id="417" r:id="rId12"/>
    <p:sldId id="431" r:id="rId13"/>
    <p:sldId id="420" r:id="rId14"/>
    <p:sldId id="422" r:id="rId15"/>
    <p:sldId id="426" r:id="rId16"/>
    <p:sldId id="425" r:id="rId17"/>
    <p:sldId id="424" r:id="rId18"/>
    <p:sldId id="445" r:id="rId19"/>
    <p:sldId id="437" r:id="rId20"/>
    <p:sldId id="438" r:id="rId21"/>
    <p:sldId id="436"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B9FF"/>
    <a:srgbClr val="896AD8"/>
    <a:srgbClr val="7955D3"/>
    <a:srgbClr val="A22E91"/>
    <a:srgbClr val="0054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8" autoAdjust="0"/>
    <p:restoredTop sz="90844" autoAdjust="0"/>
  </p:normalViewPr>
  <p:slideViewPr>
    <p:cSldViewPr>
      <p:cViewPr>
        <p:scale>
          <a:sx n="94" d="100"/>
          <a:sy n="94" d="100"/>
        </p:scale>
        <p:origin x="-11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186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7A6E06B-5E38-464B-8ADB-D05324827271}" type="datetimeFigureOut">
              <a:rPr lang="en-GB" smtClean="0"/>
              <a:pPr/>
              <a:t>09/04/18</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r>
              <a:rPr lang="en-GB" dirty="0" smtClean="0"/>
              <a:t>LIC online safety awareness</a:t>
            </a:r>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3A5083C-A370-4774-91B2-8BC565C98DB9}" type="slidenum">
              <a:rPr lang="en-GB" smtClean="0"/>
              <a:pPr/>
              <a:t>‹#›</a:t>
            </a:fld>
            <a:endParaRPr lang="en-GB" dirty="0"/>
          </a:p>
        </p:txBody>
      </p:sp>
    </p:spTree>
    <p:extLst>
      <p:ext uri="{BB962C8B-B14F-4D97-AF65-F5344CB8AC3E}">
        <p14:creationId xmlns:p14="http://schemas.microsoft.com/office/powerpoint/2010/main" val="9782430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88D35D2-422F-437C-B270-D339BB578D5F}" type="datetimeFigureOut">
              <a:rPr lang="en-GB" smtClean="0"/>
              <a:pPr/>
              <a:t>09/04/18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en-GB" dirty="0" smtClean="0"/>
              <a:t>LIC online safety awareness</a:t>
            </a:r>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E744FD7-65B9-4269-8614-B3EB39693554}" type="slidenum">
              <a:rPr lang="en-GB" smtClean="0"/>
              <a:pPr/>
              <a:t>‹#›</a:t>
            </a:fld>
            <a:endParaRPr lang="en-GB" dirty="0"/>
          </a:p>
        </p:txBody>
      </p:sp>
    </p:spTree>
    <p:extLst>
      <p:ext uri="{BB962C8B-B14F-4D97-AF65-F5344CB8AC3E}">
        <p14:creationId xmlns:p14="http://schemas.microsoft.com/office/powerpoint/2010/main" val="24615834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pcisecuritystandards.org/security_standards/index.php"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youtube.com/watch?v=hK5OeGeudB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ceop.police.uk/safety-centr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tinderfoundation.org/sites/default/files/digitalnation-2015-webb.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youtube.com/watch?v=PbvqKaVZxUw"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bbc.co.uk/webwise/0/21259413"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getsafeonline.org/quiz/"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actionfraud.police.uk/report_frau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a:t>
            </a:fld>
            <a:endParaRPr lang="en-GB" dirty="0"/>
          </a:p>
        </p:txBody>
      </p:sp>
    </p:spTree>
    <p:extLst>
      <p:ext uri="{BB962C8B-B14F-4D97-AF65-F5344CB8AC3E}">
        <p14:creationId xmlns:p14="http://schemas.microsoft.com/office/powerpoint/2010/main" val="181936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hlinkClick r:id="rId3"/>
            </a:endParaRPr>
          </a:p>
          <a:p>
            <a:r>
              <a:rPr lang="en-GB" dirty="0" smtClean="0">
                <a:hlinkClick r:id="rId3"/>
              </a:rPr>
              <a:t>https://www.pcisecuritystandards.org/security_standards/index.php</a:t>
            </a:r>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11</a:t>
            </a:fld>
            <a:endParaRPr lang="en-GB" dirty="0"/>
          </a:p>
        </p:txBody>
      </p:sp>
    </p:spTree>
    <p:extLst>
      <p:ext uri="{BB962C8B-B14F-4D97-AF65-F5344CB8AC3E}">
        <p14:creationId xmlns:p14="http://schemas.microsoft.com/office/powerpoint/2010/main" val="110428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hlinkClick r:id="rId3"/>
              </a:rPr>
              <a:t>https://www.youtube.com/watch?v=hK5OeGeudBM</a:t>
            </a:r>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12</a:t>
            </a:fld>
            <a:endParaRPr lang="en-GB" dirty="0"/>
          </a:p>
        </p:txBody>
      </p:sp>
    </p:spTree>
    <p:extLst>
      <p:ext uri="{BB962C8B-B14F-4D97-AF65-F5344CB8AC3E}">
        <p14:creationId xmlns:p14="http://schemas.microsoft.com/office/powerpoint/2010/main" val="194269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hlinkClick r:id="rId3"/>
              </a:rPr>
              <a:t>http://www.ceop.police.uk/safety-centre/</a:t>
            </a:r>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13</a:t>
            </a:fld>
            <a:endParaRPr lang="en-GB" dirty="0"/>
          </a:p>
        </p:txBody>
      </p:sp>
    </p:spTree>
    <p:extLst>
      <p:ext uri="{BB962C8B-B14F-4D97-AF65-F5344CB8AC3E}">
        <p14:creationId xmlns:p14="http://schemas.microsoft.com/office/powerpoint/2010/main" val="489014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14</a:t>
            </a:fld>
            <a:endParaRPr lang="en-GB" dirty="0"/>
          </a:p>
        </p:txBody>
      </p:sp>
    </p:spTree>
    <p:extLst>
      <p:ext uri="{BB962C8B-B14F-4D97-AF65-F5344CB8AC3E}">
        <p14:creationId xmlns:p14="http://schemas.microsoft.com/office/powerpoint/2010/main" val="1038960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What’s the problem?</a:t>
            </a:r>
          </a:p>
          <a:p>
            <a:r>
              <a:rPr lang="en-GB" sz="1200" kern="1200" dirty="0" smtClean="0">
                <a:solidFill>
                  <a:schemeClr val="tx1"/>
                </a:solidFill>
                <a:effectLst/>
                <a:latin typeface="+mn-lt"/>
                <a:ea typeface="+mn-ea"/>
                <a:cs typeface="+mn-cs"/>
              </a:rPr>
              <a:t>2. How would you deal with the situation?</a:t>
            </a:r>
          </a:p>
          <a:p>
            <a:r>
              <a:rPr lang="en-GB" sz="1200" kern="1200" dirty="0" smtClean="0">
                <a:solidFill>
                  <a:schemeClr val="tx1"/>
                </a:solidFill>
                <a:effectLst/>
                <a:latin typeface="+mn-lt"/>
                <a:ea typeface="+mn-ea"/>
                <a:cs typeface="+mn-cs"/>
              </a:rPr>
              <a:t>3. What might we have done </a:t>
            </a:r>
            <a:r>
              <a:rPr lang="en-GB" sz="1200" dirty="0" smtClean="0"/>
              <a:t>to help our customers keep themselves safe online? </a:t>
            </a:r>
            <a:endParaRPr lang="en-GB" sz="1200" kern="1200" dirty="0" smtClean="0">
              <a:solidFill>
                <a:schemeClr val="tx1"/>
              </a:solidFill>
              <a:effectLst/>
              <a:latin typeface="+mn-lt"/>
              <a:ea typeface="+mn-ea"/>
              <a:cs typeface="+mn-cs"/>
            </a:endParaRPr>
          </a:p>
          <a:p>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16</a:t>
            </a:fld>
            <a:endParaRPr lang="en-GB" dirty="0"/>
          </a:p>
        </p:txBody>
      </p:sp>
    </p:spTree>
    <p:extLst>
      <p:ext uri="{BB962C8B-B14F-4D97-AF65-F5344CB8AC3E}">
        <p14:creationId xmlns:p14="http://schemas.microsoft.com/office/powerpoint/2010/main" val="69285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17</a:t>
            </a:fld>
            <a:endParaRPr lang="en-GB" dirty="0"/>
          </a:p>
        </p:txBody>
      </p:sp>
    </p:spTree>
    <p:extLst>
      <p:ext uri="{BB962C8B-B14F-4D97-AF65-F5344CB8AC3E}">
        <p14:creationId xmlns:p14="http://schemas.microsoft.com/office/powerpoint/2010/main" val="251716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18</a:t>
            </a:fld>
            <a:endParaRPr lang="en-GB" dirty="0"/>
          </a:p>
        </p:txBody>
      </p:sp>
    </p:spTree>
    <p:extLst>
      <p:ext uri="{BB962C8B-B14F-4D97-AF65-F5344CB8AC3E}">
        <p14:creationId xmlns:p14="http://schemas.microsoft.com/office/powerpoint/2010/main" val="2517166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19</a:t>
            </a:fld>
            <a:endParaRPr lang="en-GB" dirty="0"/>
          </a:p>
        </p:txBody>
      </p:sp>
    </p:spTree>
    <p:extLst>
      <p:ext uri="{BB962C8B-B14F-4D97-AF65-F5344CB8AC3E}">
        <p14:creationId xmlns:p14="http://schemas.microsoft.com/office/powerpoint/2010/main" val="251716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20</a:t>
            </a:fld>
            <a:endParaRPr lang="en-GB" dirty="0"/>
          </a:p>
        </p:txBody>
      </p:sp>
    </p:spTree>
    <p:extLst>
      <p:ext uri="{BB962C8B-B14F-4D97-AF65-F5344CB8AC3E}">
        <p14:creationId xmlns:p14="http://schemas.microsoft.com/office/powerpoint/2010/main" val="251716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2</a:t>
            </a:fld>
            <a:endParaRPr lang="en-GB" dirty="0"/>
          </a:p>
        </p:txBody>
      </p:sp>
    </p:spTree>
    <p:extLst>
      <p:ext uri="{BB962C8B-B14F-4D97-AF65-F5344CB8AC3E}">
        <p14:creationId xmlns:p14="http://schemas.microsoft.com/office/powerpoint/2010/main" val="198577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3</a:t>
            </a:fld>
            <a:endParaRPr lang="en-GB" dirty="0"/>
          </a:p>
        </p:txBody>
      </p:sp>
    </p:spTree>
    <p:extLst>
      <p:ext uri="{BB962C8B-B14F-4D97-AF65-F5344CB8AC3E}">
        <p14:creationId xmlns:p14="http://schemas.microsoft.com/office/powerpoint/2010/main" val="52144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hlinkClick r:id="rId3"/>
              </a:rPr>
              <a:t>http://www.tinderfoundation.org/sites/default/files/digitalnation-2015-webb.pdf</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5</a:t>
            </a:fld>
            <a:endParaRPr lang="en-GB" dirty="0"/>
          </a:p>
        </p:txBody>
      </p:sp>
    </p:spTree>
    <p:extLst>
      <p:ext uri="{BB962C8B-B14F-4D97-AF65-F5344CB8AC3E}">
        <p14:creationId xmlns:p14="http://schemas.microsoft.com/office/powerpoint/2010/main" val="45629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hlinkClick r:id="rId3"/>
              </a:rPr>
              <a:t>http://www.youtube.com/watch?v=PbvqKaVZxUw</a:t>
            </a:r>
            <a:endParaRPr lang="en-GB" dirty="0" smtClean="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6</a:t>
            </a:fld>
            <a:endParaRPr lang="en-GB" dirty="0"/>
          </a:p>
        </p:txBody>
      </p:sp>
    </p:spTree>
    <p:extLst>
      <p:ext uri="{BB962C8B-B14F-4D97-AF65-F5344CB8AC3E}">
        <p14:creationId xmlns:p14="http://schemas.microsoft.com/office/powerpoint/2010/main" val="404662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http://www.philb.com/fakesites.htm</a:t>
            </a:r>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7</a:t>
            </a:fld>
            <a:endParaRPr lang="en-GB" dirty="0"/>
          </a:p>
        </p:txBody>
      </p:sp>
    </p:spTree>
    <p:extLst>
      <p:ext uri="{BB962C8B-B14F-4D97-AF65-F5344CB8AC3E}">
        <p14:creationId xmlns:p14="http://schemas.microsoft.com/office/powerpoint/2010/main" val="122972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hlinkClick r:id="rId3"/>
              </a:rPr>
              <a:t>http://www.bbc.co.uk/webwise/0/21259413</a:t>
            </a:r>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8</a:t>
            </a:fld>
            <a:endParaRPr lang="en-GB" dirty="0"/>
          </a:p>
        </p:txBody>
      </p:sp>
    </p:spTree>
    <p:extLst>
      <p:ext uri="{BB962C8B-B14F-4D97-AF65-F5344CB8AC3E}">
        <p14:creationId xmlns:p14="http://schemas.microsoft.com/office/powerpoint/2010/main" val="407434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hlinkClick r:id="rId3"/>
              </a:rPr>
              <a:t>https://www.getsafeonline.org/quiz/</a:t>
            </a:r>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9</a:t>
            </a:fld>
            <a:endParaRPr lang="en-GB" dirty="0"/>
          </a:p>
        </p:txBody>
      </p:sp>
    </p:spTree>
    <p:extLst>
      <p:ext uri="{BB962C8B-B14F-4D97-AF65-F5344CB8AC3E}">
        <p14:creationId xmlns:p14="http://schemas.microsoft.com/office/powerpoint/2010/main" val="409125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hlinkClick r:id="rId3"/>
            </a:endParaRPr>
          </a:p>
          <a:p>
            <a:r>
              <a:rPr lang="en-GB" dirty="0" smtClean="0">
                <a:hlinkClick r:id="rId3"/>
              </a:rPr>
              <a:t>http://www.actionfraud.police.uk/report_fraud</a:t>
            </a:r>
            <a:endParaRPr lang="en-GB" dirty="0"/>
          </a:p>
        </p:txBody>
      </p:sp>
      <p:sp>
        <p:nvSpPr>
          <p:cNvPr id="4" name="Footer Placeholder 3"/>
          <p:cNvSpPr>
            <a:spLocks noGrp="1"/>
          </p:cNvSpPr>
          <p:nvPr>
            <p:ph type="ftr" sz="quarter" idx="10"/>
          </p:nvPr>
        </p:nvSpPr>
        <p:spPr/>
        <p:txBody>
          <a:bodyPr/>
          <a:lstStyle/>
          <a:p>
            <a:r>
              <a:rPr lang="en-GB" dirty="0" smtClean="0"/>
              <a:t>LIC online safety awareness</a:t>
            </a:r>
            <a:endParaRPr lang="en-GB" dirty="0"/>
          </a:p>
        </p:txBody>
      </p:sp>
      <p:sp>
        <p:nvSpPr>
          <p:cNvPr id="5" name="Slide Number Placeholder 4"/>
          <p:cNvSpPr>
            <a:spLocks noGrp="1"/>
          </p:cNvSpPr>
          <p:nvPr>
            <p:ph type="sldNum" sz="quarter" idx="11"/>
          </p:nvPr>
        </p:nvSpPr>
        <p:spPr/>
        <p:txBody>
          <a:bodyPr/>
          <a:lstStyle/>
          <a:p>
            <a:fld id="{3E744FD7-65B9-4269-8614-B3EB39693554}" type="slidenum">
              <a:rPr lang="en-GB" smtClean="0"/>
              <a:pPr/>
              <a:t>10</a:t>
            </a:fld>
            <a:endParaRPr lang="en-GB" dirty="0"/>
          </a:p>
        </p:txBody>
      </p:sp>
    </p:spTree>
    <p:extLst>
      <p:ext uri="{BB962C8B-B14F-4D97-AF65-F5344CB8AC3E}">
        <p14:creationId xmlns:p14="http://schemas.microsoft.com/office/powerpoint/2010/main" val="418405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2016</a:t>
            </a:r>
            <a:endParaRPr lang="en-GB" dirty="0"/>
          </a:p>
        </p:txBody>
      </p:sp>
      <p:sp>
        <p:nvSpPr>
          <p:cNvPr id="5" name="Footer Placeholder 4"/>
          <p:cNvSpPr>
            <a:spLocks noGrp="1"/>
          </p:cNvSpPr>
          <p:nvPr>
            <p:ph type="ftr" sz="quarter" idx="11"/>
          </p:nvPr>
        </p:nvSpPr>
        <p:spPr/>
        <p:txBody>
          <a:bodyPr/>
          <a:lstStyle/>
          <a:p>
            <a:r>
              <a:rPr lang="en-GB" dirty="0" smtClean="0"/>
              <a:t>[X] Libraries - Online Safety Training</a:t>
            </a:r>
            <a:endParaRPr lang="en-GB" dirty="0"/>
          </a:p>
        </p:txBody>
      </p:sp>
      <p:sp>
        <p:nvSpPr>
          <p:cNvPr id="6" name="Slide Number Placeholder 5"/>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2016</a:t>
            </a:r>
            <a:endParaRPr lang="en-GB" dirty="0"/>
          </a:p>
        </p:txBody>
      </p:sp>
      <p:sp>
        <p:nvSpPr>
          <p:cNvPr id="5" name="Footer Placeholder 4"/>
          <p:cNvSpPr>
            <a:spLocks noGrp="1"/>
          </p:cNvSpPr>
          <p:nvPr>
            <p:ph type="ftr" sz="quarter" idx="11"/>
          </p:nvPr>
        </p:nvSpPr>
        <p:spPr/>
        <p:txBody>
          <a:bodyPr/>
          <a:lstStyle/>
          <a:p>
            <a:r>
              <a:rPr lang="en-GB" dirty="0" smtClean="0"/>
              <a:t>[X] Libraries - Online Safety Training</a:t>
            </a:r>
            <a:endParaRPr lang="en-GB" dirty="0"/>
          </a:p>
        </p:txBody>
      </p:sp>
      <p:sp>
        <p:nvSpPr>
          <p:cNvPr id="6" name="Slide Number Placeholder 5"/>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2016</a:t>
            </a:r>
            <a:endParaRPr lang="en-GB" dirty="0"/>
          </a:p>
        </p:txBody>
      </p:sp>
      <p:sp>
        <p:nvSpPr>
          <p:cNvPr id="5" name="Footer Placeholder 4"/>
          <p:cNvSpPr>
            <a:spLocks noGrp="1"/>
          </p:cNvSpPr>
          <p:nvPr>
            <p:ph type="ftr" sz="quarter" idx="11"/>
          </p:nvPr>
        </p:nvSpPr>
        <p:spPr/>
        <p:txBody>
          <a:bodyPr/>
          <a:lstStyle/>
          <a:p>
            <a:r>
              <a:rPr lang="en-GB" dirty="0" smtClean="0"/>
              <a:t>[X] Libraries - Online Safety Training</a:t>
            </a:r>
            <a:endParaRPr lang="en-GB" dirty="0"/>
          </a:p>
        </p:txBody>
      </p:sp>
      <p:sp>
        <p:nvSpPr>
          <p:cNvPr id="6" name="Slide Number Placeholder 5"/>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FFB700F-C3D0-447B-9830-0FE1779529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0682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2016</a:t>
            </a:r>
            <a:endParaRPr lang="en-GB" dirty="0"/>
          </a:p>
        </p:txBody>
      </p:sp>
      <p:sp>
        <p:nvSpPr>
          <p:cNvPr id="5" name="Footer Placeholder 4"/>
          <p:cNvSpPr>
            <a:spLocks noGrp="1"/>
          </p:cNvSpPr>
          <p:nvPr>
            <p:ph type="ftr" sz="quarter" idx="11"/>
          </p:nvPr>
        </p:nvSpPr>
        <p:spPr/>
        <p:txBody>
          <a:bodyPr/>
          <a:lstStyle/>
          <a:p>
            <a:r>
              <a:rPr lang="en-GB" dirty="0" smtClean="0"/>
              <a:t>[X] Libraries - Online Safety Training</a:t>
            </a:r>
            <a:endParaRPr lang="en-GB" dirty="0"/>
          </a:p>
        </p:txBody>
      </p:sp>
      <p:sp>
        <p:nvSpPr>
          <p:cNvPr id="6" name="Slide Number Placeholder 5"/>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2016</a:t>
            </a:r>
            <a:endParaRPr lang="en-GB" dirty="0"/>
          </a:p>
        </p:txBody>
      </p:sp>
      <p:sp>
        <p:nvSpPr>
          <p:cNvPr id="5" name="Footer Placeholder 4"/>
          <p:cNvSpPr>
            <a:spLocks noGrp="1"/>
          </p:cNvSpPr>
          <p:nvPr>
            <p:ph type="ftr" sz="quarter" idx="11"/>
          </p:nvPr>
        </p:nvSpPr>
        <p:spPr/>
        <p:txBody>
          <a:bodyPr/>
          <a:lstStyle/>
          <a:p>
            <a:r>
              <a:rPr lang="en-GB" dirty="0" smtClean="0"/>
              <a:t>[X] Libraries - Online Safety Training</a:t>
            </a:r>
            <a:endParaRPr lang="en-GB" dirty="0"/>
          </a:p>
        </p:txBody>
      </p:sp>
      <p:sp>
        <p:nvSpPr>
          <p:cNvPr id="6" name="Slide Number Placeholder 5"/>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2016</a:t>
            </a:r>
            <a:endParaRPr lang="en-GB" dirty="0"/>
          </a:p>
        </p:txBody>
      </p:sp>
      <p:sp>
        <p:nvSpPr>
          <p:cNvPr id="6" name="Footer Placeholder 5"/>
          <p:cNvSpPr>
            <a:spLocks noGrp="1"/>
          </p:cNvSpPr>
          <p:nvPr>
            <p:ph type="ftr" sz="quarter" idx="11"/>
          </p:nvPr>
        </p:nvSpPr>
        <p:spPr/>
        <p:txBody>
          <a:bodyPr/>
          <a:lstStyle/>
          <a:p>
            <a:r>
              <a:rPr lang="en-GB" dirty="0" smtClean="0"/>
              <a:t>[X] Libraries - Online Safety Training</a:t>
            </a:r>
            <a:endParaRPr lang="en-GB" dirty="0"/>
          </a:p>
        </p:txBody>
      </p:sp>
      <p:sp>
        <p:nvSpPr>
          <p:cNvPr id="7" name="Slide Number Placeholder 6"/>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2016</a:t>
            </a:r>
            <a:endParaRPr lang="en-GB" dirty="0"/>
          </a:p>
        </p:txBody>
      </p:sp>
      <p:sp>
        <p:nvSpPr>
          <p:cNvPr id="8" name="Footer Placeholder 7"/>
          <p:cNvSpPr>
            <a:spLocks noGrp="1"/>
          </p:cNvSpPr>
          <p:nvPr>
            <p:ph type="ftr" sz="quarter" idx="11"/>
          </p:nvPr>
        </p:nvSpPr>
        <p:spPr/>
        <p:txBody>
          <a:bodyPr/>
          <a:lstStyle/>
          <a:p>
            <a:r>
              <a:rPr lang="en-GB" dirty="0" smtClean="0"/>
              <a:t>[X] Libraries - Online Safety Training</a:t>
            </a:r>
            <a:endParaRPr lang="en-GB" dirty="0"/>
          </a:p>
        </p:txBody>
      </p:sp>
      <p:sp>
        <p:nvSpPr>
          <p:cNvPr id="9" name="Slide Number Placeholder 8"/>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2016</a:t>
            </a:r>
            <a:endParaRPr lang="en-GB" dirty="0"/>
          </a:p>
        </p:txBody>
      </p:sp>
      <p:sp>
        <p:nvSpPr>
          <p:cNvPr id="4" name="Footer Placeholder 3"/>
          <p:cNvSpPr>
            <a:spLocks noGrp="1"/>
          </p:cNvSpPr>
          <p:nvPr>
            <p:ph type="ftr" sz="quarter" idx="11"/>
          </p:nvPr>
        </p:nvSpPr>
        <p:spPr/>
        <p:txBody>
          <a:bodyPr/>
          <a:lstStyle/>
          <a:p>
            <a:r>
              <a:rPr lang="en-GB" dirty="0" smtClean="0"/>
              <a:t>[X] Libraries - Online Safety Training</a:t>
            </a:r>
            <a:endParaRPr lang="en-GB" dirty="0"/>
          </a:p>
        </p:txBody>
      </p:sp>
      <p:sp>
        <p:nvSpPr>
          <p:cNvPr id="5" name="Slide Number Placeholder 4"/>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2016</a:t>
            </a:r>
            <a:endParaRPr lang="en-GB" dirty="0"/>
          </a:p>
        </p:txBody>
      </p:sp>
      <p:sp>
        <p:nvSpPr>
          <p:cNvPr id="3" name="Footer Placeholder 2"/>
          <p:cNvSpPr>
            <a:spLocks noGrp="1"/>
          </p:cNvSpPr>
          <p:nvPr>
            <p:ph type="ftr" sz="quarter" idx="11"/>
          </p:nvPr>
        </p:nvSpPr>
        <p:spPr/>
        <p:txBody>
          <a:bodyPr/>
          <a:lstStyle/>
          <a:p>
            <a:r>
              <a:rPr lang="en-GB" dirty="0" smtClean="0"/>
              <a:t>[X] Libraries - Online Safety Training</a:t>
            </a:r>
            <a:endParaRPr lang="en-GB" dirty="0"/>
          </a:p>
        </p:txBody>
      </p:sp>
      <p:sp>
        <p:nvSpPr>
          <p:cNvPr id="4" name="Slide Number Placeholder 3"/>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2016</a:t>
            </a:r>
            <a:endParaRPr lang="en-GB" dirty="0"/>
          </a:p>
        </p:txBody>
      </p:sp>
      <p:sp>
        <p:nvSpPr>
          <p:cNvPr id="6" name="Footer Placeholder 5"/>
          <p:cNvSpPr>
            <a:spLocks noGrp="1"/>
          </p:cNvSpPr>
          <p:nvPr>
            <p:ph type="ftr" sz="quarter" idx="11"/>
          </p:nvPr>
        </p:nvSpPr>
        <p:spPr/>
        <p:txBody>
          <a:bodyPr/>
          <a:lstStyle/>
          <a:p>
            <a:r>
              <a:rPr lang="en-GB" dirty="0" smtClean="0"/>
              <a:t>[X] Libraries - Online Safety Training</a:t>
            </a:r>
            <a:endParaRPr lang="en-GB" dirty="0"/>
          </a:p>
        </p:txBody>
      </p:sp>
      <p:sp>
        <p:nvSpPr>
          <p:cNvPr id="7" name="Slide Number Placeholder 6"/>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2016</a:t>
            </a:r>
            <a:endParaRPr lang="en-GB" dirty="0"/>
          </a:p>
        </p:txBody>
      </p:sp>
      <p:sp>
        <p:nvSpPr>
          <p:cNvPr id="6" name="Footer Placeholder 5"/>
          <p:cNvSpPr>
            <a:spLocks noGrp="1"/>
          </p:cNvSpPr>
          <p:nvPr>
            <p:ph type="ftr" sz="quarter" idx="11"/>
          </p:nvPr>
        </p:nvSpPr>
        <p:spPr/>
        <p:txBody>
          <a:bodyPr/>
          <a:lstStyle/>
          <a:p>
            <a:r>
              <a:rPr lang="en-GB" dirty="0" smtClean="0"/>
              <a:t>[X] Libraries - Online Safety Training</a:t>
            </a:r>
            <a:endParaRPr lang="en-GB" dirty="0"/>
          </a:p>
        </p:txBody>
      </p:sp>
      <p:sp>
        <p:nvSpPr>
          <p:cNvPr id="7" name="Slide Number Placeholder 6"/>
          <p:cNvSpPr>
            <a:spLocks noGrp="1"/>
          </p:cNvSpPr>
          <p:nvPr>
            <p:ph type="sldNum" sz="quarter" idx="12"/>
          </p:nvPr>
        </p:nvSpPr>
        <p:spPr/>
        <p:txBody>
          <a:bodyPr/>
          <a:lstStyle/>
          <a:p>
            <a:fld id="{DFFB700F-C3D0-447B-9830-0FE177952941}"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2016</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[X] Libraries - Online Safety Training</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B700F-C3D0-447B-9830-0FE17795294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2016</a:t>
            </a:r>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B700F-C3D0-447B-9830-0FE1779529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6298402"/>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actionfraud.police.uk/report_fraud" TargetMode="External"/><Relationship Id="rId6"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s://www.pcisecuritystandards.org/security_standards/index.php" TargetMode="External"/><Relationship Id="rId6"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s://www.youtube.com/watch?v=hK5OeGeudBM" TargetMode="External"/><Relationship Id="rId6"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ceop.police.uk/safety-centre/" TargetMode="External"/><Relationship Id="rId6"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hyperlink" Target="https://www.pcisecuritystandards.org/security_standards/index.php" TargetMode="External"/><Relationship Id="rId12" Type="http://schemas.openxmlformats.org/officeDocument/2006/relationships/hyperlink" Target="https://www.youtube.com/watch?v=hK5OeGeudBM" TargetMode="External"/><Relationship Id="rId13" Type="http://schemas.openxmlformats.org/officeDocument/2006/relationships/hyperlink" Target="http://www.ceop.police.uk/safety-centre/" TargetMode="External"/><Relationship Id="rId14" Type="http://schemas.openxmlformats.org/officeDocument/2006/relationships/hyperlink" Target="http://www.actionfraud.police.uk/" TargetMode="External"/><Relationship Id="rId15" Type="http://schemas.openxmlformats.org/officeDocument/2006/relationships/hyperlink" Target="http://www.ceop.police.uk/" TargetMode="External"/><Relationship Id="rId16" Type="http://schemas.openxmlformats.org/officeDocument/2006/relationships/hyperlink" Target="http://digitalunite.com/" TargetMode="External"/><Relationship Id="rId17" Type="http://schemas.openxmlformats.org/officeDocument/2006/relationships/hyperlink" Target="https://www.getsafeonline.org/" TargetMode="External"/><Relationship Id="rId18" Type="http://schemas.openxmlformats.org/officeDocument/2006/relationships/hyperlink" Target="http://www.thinkuknow.co.uk/"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tinderfoundation.org/sites/default/files/digitalnation-2015-webb.pdf" TargetMode="External"/><Relationship Id="rId6" Type="http://schemas.openxmlformats.org/officeDocument/2006/relationships/hyperlink" Target="http://www.youtube.com/watch?v=PbvqKaVZxUw" TargetMode="External"/><Relationship Id="rId7" Type="http://schemas.openxmlformats.org/officeDocument/2006/relationships/hyperlink" Target="http://www.philb.com/fakesites.htm" TargetMode="External"/><Relationship Id="rId8" Type="http://schemas.openxmlformats.org/officeDocument/2006/relationships/hyperlink" Target="http://www.bbc.co.uk/webwise/0/21259413" TargetMode="External"/><Relationship Id="rId9" Type="http://schemas.openxmlformats.org/officeDocument/2006/relationships/hyperlink" Target="https://www.getsafeonline.org/quiz/" TargetMode="External"/><Relationship Id="rId10" Type="http://schemas.openxmlformats.org/officeDocument/2006/relationships/hyperlink" Target="http://www.actionfraud.police.uk/report_frau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tinderfoundation.org/sites/default/files/digitalnation-2015-webb.pdf" TargetMode="External"/><Relationship Id="rId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youtube.com/watch?v=PbvqKaVZxUw" TargetMode="External"/><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s://www.book-theory-test-online.co.uk/" TargetMode="External"/><Relationship Id="rId6" Type="http://schemas.openxmlformats.org/officeDocument/2006/relationships/hyperlink" Target="http://www.bookyourtheorytestonline.co.uk/" TargetMode="External"/><Relationship Id="rId7" Type="http://schemas.openxmlformats.org/officeDocument/2006/relationships/hyperlink" Target="http://www.passportdirect.org.uk/" TargetMode="External"/><Relationship Id="rId8" Type="http://schemas.openxmlformats.org/officeDocument/2006/relationships/hyperlink" Target="http://www.petroldirect.com/" TargetMode="External"/><Relationship Id="rId9" Type="http://schemas.openxmlformats.org/officeDocument/2006/relationships/hyperlink" Target="http://zapatopi.net/treeoctopus/"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www.bbc.co.uk/webwise/0/21259413" TargetMode="External"/><Relationship Id="rId6"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hyperlink" Target="https://www.getsafeonline.org/quiz/" TargetMode="External"/><Relationship Id="rId6" Type="http://schemas.openxmlformats.org/officeDocument/2006/relationships/image" Target="../media/image6.jpeg"/><Relationship Id="rId7"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0"/>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a:t>
            </a:fld>
            <a:endParaRPr lang="en-GB" sz="1400" dirty="0">
              <a:solidFill>
                <a:prstClr val="white"/>
              </a:solidFill>
            </a:endParaRPr>
          </a:p>
        </p:txBody>
      </p:sp>
      <p:sp>
        <p:nvSpPr>
          <p:cNvPr id="5" name="Rectangle 4"/>
          <p:cNvSpPr/>
          <p:nvPr/>
        </p:nvSpPr>
        <p:spPr>
          <a:xfrm>
            <a:off x="431540" y="1130119"/>
            <a:ext cx="8280920" cy="4185761"/>
          </a:xfrm>
          <a:prstGeom prst="rect">
            <a:avLst/>
          </a:prstGeom>
        </p:spPr>
        <p:txBody>
          <a:bodyPr wrap="square">
            <a:spAutoFit/>
          </a:bodyPr>
          <a:lstStyle/>
          <a:p>
            <a:pPr algn="ctr">
              <a:spcBef>
                <a:spcPct val="20000"/>
              </a:spcBef>
            </a:pPr>
            <a:r>
              <a:rPr lang="en-GB" sz="3800" b="1" dirty="0" smtClean="0">
                <a:solidFill>
                  <a:prstClr val="black"/>
                </a:solidFill>
              </a:rPr>
              <a:t>Welcome </a:t>
            </a:r>
            <a:r>
              <a:rPr lang="en-GB" sz="3800" b="1" dirty="0">
                <a:solidFill>
                  <a:prstClr val="black"/>
                </a:solidFill>
              </a:rPr>
              <a:t>to </a:t>
            </a:r>
          </a:p>
          <a:p>
            <a:pPr algn="ctr">
              <a:spcBef>
                <a:spcPct val="20000"/>
              </a:spcBef>
            </a:pPr>
            <a:r>
              <a:rPr lang="en-GB" sz="3800" b="1" dirty="0" smtClean="0">
                <a:solidFill>
                  <a:prstClr val="black"/>
                </a:solidFill>
              </a:rPr>
              <a:t>[X] Libraries</a:t>
            </a:r>
          </a:p>
          <a:p>
            <a:pPr algn="ctr">
              <a:spcBef>
                <a:spcPct val="20000"/>
              </a:spcBef>
            </a:pPr>
            <a:endParaRPr lang="en-GB" sz="3800" b="1" dirty="0" smtClean="0">
              <a:solidFill>
                <a:prstClr val="black"/>
              </a:solidFill>
            </a:endParaRPr>
          </a:p>
          <a:p>
            <a:pPr algn="ctr">
              <a:spcBef>
                <a:spcPct val="20000"/>
              </a:spcBef>
            </a:pPr>
            <a:r>
              <a:rPr lang="en-GB" sz="3800" b="1" dirty="0">
                <a:solidFill>
                  <a:prstClr val="black"/>
                </a:solidFill>
              </a:rPr>
              <a:t>Staying </a:t>
            </a:r>
            <a:r>
              <a:rPr lang="en-GB" sz="3800" b="1" dirty="0" smtClean="0">
                <a:solidFill>
                  <a:prstClr val="black"/>
                </a:solidFill>
              </a:rPr>
              <a:t>Safe </a:t>
            </a:r>
            <a:r>
              <a:rPr lang="en-GB" sz="3800" b="1" dirty="0">
                <a:solidFill>
                  <a:prstClr val="black"/>
                </a:solidFill>
              </a:rPr>
              <a:t>O</a:t>
            </a:r>
            <a:r>
              <a:rPr lang="en-GB" sz="3800" b="1" dirty="0" smtClean="0">
                <a:solidFill>
                  <a:prstClr val="black"/>
                </a:solidFill>
              </a:rPr>
              <a:t>nline</a:t>
            </a:r>
            <a:endParaRPr lang="en-GB" sz="3800" b="1" dirty="0">
              <a:solidFill>
                <a:prstClr val="black"/>
              </a:solidFill>
            </a:endParaRPr>
          </a:p>
          <a:p>
            <a:pPr algn="ctr">
              <a:spcBef>
                <a:spcPct val="20000"/>
              </a:spcBef>
            </a:pPr>
            <a:endParaRPr lang="en-GB" sz="3800" b="1" dirty="0">
              <a:solidFill>
                <a:prstClr val="black"/>
              </a:solidFill>
            </a:endParaRPr>
          </a:p>
          <a:p>
            <a:pPr algn="ctr">
              <a:spcBef>
                <a:spcPct val="20000"/>
              </a:spcBef>
            </a:pPr>
            <a:endParaRPr lang="en-GB" sz="3800" b="1" dirty="0">
              <a:solidFill>
                <a:prstClr val="black"/>
              </a:solidFill>
            </a:endParaRPr>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1379381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10</a:t>
            </a:fld>
            <a:endParaRPr lang="en-GB" sz="1400" dirty="0">
              <a:solidFill>
                <a:prstClr val="white"/>
              </a:solidFill>
            </a:endParaRPr>
          </a:p>
        </p:txBody>
      </p:sp>
      <p:sp>
        <p:nvSpPr>
          <p:cNvPr id="10" name="TextBox 9"/>
          <p:cNvSpPr txBox="1"/>
          <p:nvPr/>
        </p:nvSpPr>
        <p:spPr>
          <a:xfrm>
            <a:off x="899592" y="764704"/>
            <a:ext cx="6984776" cy="338554"/>
          </a:xfrm>
          <a:prstGeom prst="rect">
            <a:avLst/>
          </a:prstGeom>
          <a:noFill/>
        </p:spPr>
        <p:txBody>
          <a:bodyPr wrap="square" rtlCol="0">
            <a:spAutoFit/>
          </a:bodyPr>
          <a:lstStyle/>
          <a:p>
            <a:r>
              <a:rPr lang="en-GB" sz="1600" b="1" dirty="0" smtClean="0"/>
              <a:t>Use Action Fraud to report online scams and hoaxes</a:t>
            </a:r>
            <a:endParaRPr lang="en-GB" sz="1600" b="1" dirty="0"/>
          </a:p>
        </p:txBody>
      </p:sp>
      <p:pic>
        <p:nvPicPr>
          <p:cNvPr id="3074"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975" y="1124744"/>
            <a:ext cx="6666009" cy="5309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27254950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11</a:t>
            </a:fld>
            <a:endParaRPr lang="en-GB" sz="1400" dirty="0">
              <a:solidFill>
                <a:prstClr val="white"/>
              </a:solidFill>
            </a:endParaRPr>
          </a:p>
        </p:txBody>
      </p:sp>
      <p:pic>
        <p:nvPicPr>
          <p:cNvPr id="11" name="Picture 2">
            <a:hlinkClick r:id="rId5"/>
          </p:cNvPr>
          <p:cNvPicPr>
            <a:picLocks noChangeAspect="1" noChangeArrowheads="1"/>
          </p:cNvPicPr>
          <p:nvPr/>
        </p:nvPicPr>
        <p:blipFill>
          <a:blip r:embed="rId6" cstate="print"/>
          <a:srcRect/>
          <a:stretch>
            <a:fillRect/>
          </a:stretch>
        </p:blipFill>
        <p:spPr bwMode="auto">
          <a:xfrm>
            <a:off x="648417" y="908719"/>
            <a:ext cx="7847165" cy="538561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8706896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12</a:t>
            </a:fld>
            <a:endParaRPr lang="en-GB" sz="1400" dirty="0">
              <a:solidFill>
                <a:prstClr val="white"/>
              </a:solidFill>
            </a:endParaRPr>
          </a:p>
        </p:txBody>
      </p:sp>
      <p:pic>
        <p:nvPicPr>
          <p:cNvPr id="11" name="Picture 10" descr="consequences.jpg">
            <a:hlinkClick r:id="rId5"/>
          </p:cNvPr>
          <p:cNvPicPr>
            <a:picLocks noChangeAspect="1"/>
          </p:cNvPicPr>
          <p:nvPr/>
        </p:nvPicPr>
        <p:blipFill>
          <a:blip r:embed="rId6" cstate="print"/>
          <a:stretch>
            <a:fillRect/>
          </a:stretch>
        </p:blipFill>
        <p:spPr>
          <a:xfrm>
            <a:off x="1015792" y="1838899"/>
            <a:ext cx="7112416" cy="3896572"/>
          </a:xfrm>
          <a:prstGeom prst="rect">
            <a:avLst/>
          </a:prstGeom>
        </p:spPr>
      </p:pic>
      <p:sp>
        <p:nvSpPr>
          <p:cNvPr id="9" name="TextBox 8"/>
          <p:cNvSpPr txBox="1"/>
          <p:nvPr/>
        </p:nvSpPr>
        <p:spPr>
          <a:xfrm>
            <a:off x="1036297" y="1435333"/>
            <a:ext cx="3312368" cy="369332"/>
          </a:xfrm>
          <a:prstGeom prst="rect">
            <a:avLst/>
          </a:prstGeom>
          <a:noFill/>
        </p:spPr>
        <p:txBody>
          <a:bodyPr wrap="square" rtlCol="0">
            <a:spAutoFit/>
          </a:bodyPr>
          <a:lstStyle/>
          <a:p>
            <a:pPr marL="342900" indent="-342900"/>
            <a:r>
              <a:rPr lang="en-GB" b="1" dirty="0" smtClean="0"/>
              <a:t>Click the image to play the video</a:t>
            </a:r>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8728304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13</a:t>
            </a:fld>
            <a:endParaRPr lang="en-GB" sz="1400" dirty="0">
              <a:solidFill>
                <a:prstClr val="white"/>
              </a:solidFill>
            </a:endParaRPr>
          </a:p>
        </p:txBody>
      </p:sp>
      <p:pic>
        <p:nvPicPr>
          <p:cNvPr id="2051"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606" y="1027873"/>
            <a:ext cx="6858762" cy="549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99592" y="692696"/>
            <a:ext cx="6984776" cy="338554"/>
          </a:xfrm>
          <a:prstGeom prst="rect">
            <a:avLst/>
          </a:prstGeom>
          <a:noFill/>
        </p:spPr>
        <p:txBody>
          <a:bodyPr wrap="square" rtlCol="0">
            <a:spAutoFit/>
          </a:bodyPr>
          <a:lstStyle/>
          <a:p>
            <a:r>
              <a:rPr lang="en-GB" sz="1600" b="1" dirty="0" smtClean="0"/>
              <a:t>Use CEOP to report online safety concerns</a:t>
            </a:r>
            <a:endParaRPr lang="en-GB" sz="1600" b="1" dirty="0"/>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15906045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14</a:t>
            </a:fld>
            <a:endParaRPr lang="en-GB" sz="1400" dirty="0">
              <a:solidFill>
                <a:prstClr val="white"/>
              </a:solidFill>
            </a:endParaRPr>
          </a:p>
        </p:txBody>
      </p:sp>
      <p:sp>
        <p:nvSpPr>
          <p:cNvPr id="9" name="Rectangle 8"/>
          <p:cNvSpPr/>
          <p:nvPr/>
        </p:nvSpPr>
        <p:spPr>
          <a:xfrm>
            <a:off x="683568" y="740165"/>
            <a:ext cx="7473227" cy="5078313"/>
          </a:xfrm>
          <a:prstGeom prst="rect">
            <a:avLst/>
          </a:prstGeom>
        </p:spPr>
        <p:txBody>
          <a:bodyPr wrap="square">
            <a:spAutoFit/>
          </a:bodyPr>
          <a:lstStyle/>
          <a:p>
            <a:endParaRPr lang="en-GB" b="1" dirty="0" smtClean="0"/>
          </a:p>
          <a:p>
            <a:endParaRPr lang="en-GB" b="1" dirty="0"/>
          </a:p>
          <a:p>
            <a:endParaRPr lang="en-GB" b="1" dirty="0" smtClean="0"/>
          </a:p>
          <a:p>
            <a:endParaRPr lang="en-GB" b="1" dirty="0"/>
          </a:p>
          <a:p>
            <a:r>
              <a:rPr lang="en-GB" b="1" dirty="0" smtClean="0"/>
              <a:t>Childline </a:t>
            </a:r>
            <a:r>
              <a:rPr lang="en-GB" b="1" dirty="0"/>
              <a:t>/ NSPCC (2014</a:t>
            </a:r>
            <a:r>
              <a:rPr lang="en-GB" b="1" dirty="0" smtClean="0"/>
              <a:t>)</a:t>
            </a:r>
          </a:p>
          <a:p>
            <a:endParaRPr lang="en-GB" b="1" dirty="0" smtClean="0"/>
          </a:p>
          <a:p>
            <a:endParaRPr lang="en-GB" b="1" dirty="0" smtClean="0"/>
          </a:p>
          <a:p>
            <a:endParaRPr lang="en-GB" b="1" dirty="0" smtClean="0"/>
          </a:p>
          <a:p>
            <a:endParaRPr lang="en-GB" b="1" dirty="0"/>
          </a:p>
          <a:p>
            <a:pPr marL="285750" indent="-285750">
              <a:buFont typeface="Arial" panose="020B0604020202020204" pitchFamily="34" charset="0"/>
              <a:buChar char="•"/>
            </a:pPr>
            <a:r>
              <a:rPr lang="en-GB" dirty="0"/>
              <a:t>over last 3 years there has been a 73% increase in the number of counselling sessions about online bullying and </a:t>
            </a:r>
            <a:r>
              <a:rPr lang="en-GB" dirty="0" smtClean="0"/>
              <a:t>safety</a:t>
            </a:r>
          </a:p>
          <a:p>
            <a:pPr marL="171450" indent="-171450">
              <a:buFontTx/>
              <a:buChar char="-"/>
            </a:pPr>
            <a:endParaRPr lang="en-GB" dirty="0"/>
          </a:p>
          <a:p>
            <a:pPr marL="285750" indent="-285750">
              <a:buFont typeface="Arial" panose="020B0604020202020204" pitchFamily="34" charset="0"/>
              <a:buChar char="•"/>
            </a:pPr>
            <a:r>
              <a:rPr lang="en-GB" dirty="0"/>
              <a:t>over half of these have been with girls and 75% of those were </a:t>
            </a:r>
            <a:r>
              <a:rPr lang="en-GB" dirty="0" smtClean="0"/>
              <a:t>between</a:t>
            </a:r>
          </a:p>
          <a:p>
            <a:r>
              <a:rPr lang="en-GB" dirty="0"/>
              <a:t> </a:t>
            </a:r>
            <a:r>
              <a:rPr lang="en-GB" dirty="0" smtClean="0"/>
              <a:t>    </a:t>
            </a:r>
            <a:r>
              <a:rPr lang="en-GB" dirty="0"/>
              <a:t>12 to 15 year </a:t>
            </a:r>
            <a:r>
              <a:rPr lang="en-GB" dirty="0" smtClean="0"/>
              <a:t>olds</a:t>
            </a:r>
          </a:p>
          <a:p>
            <a:pPr marL="171450" indent="-171450">
              <a:buFontTx/>
              <a:buChar char="-"/>
            </a:pPr>
            <a:endParaRPr lang="en-GB" dirty="0"/>
          </a:p>
          <a:p>
            <a:pPr marL="285750" indent="-285750">
              <a:buFont typeface="Arial" panose="020B0604020202020204" pitchFamily="34" charset="0"/>
              <a:buChar char="•"/>
            </a:pPr>
            <a:r>
              <a:rPr lang="en-GB" dirty="0"/>
              <a:t>60% of 13 to 18 year olds had been asked for a sexual image or video of </a:t>
            </a:r>
            <a:r>
              <a:rPr lang="en-GB" dirty="0" smtClean="0"/>
              <a:t>themselves</a:t>
            </a:r>
          </a:p>
          <a:p>
            <a:endParaRPr lang="en-GB"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0181" y="736918"/>
            <a:ext cx="3231381" cy="228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24851545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15</a:t>
            </a:fld>
            <a:endParaRPr lang="en-GB" sz="1400" dirty="0">
              <a:solidFill>
                <a:prstClr val="white"/>
              </a:solidFill>
            </a:endParaRPr>
          </a:p>
        </p:txBody>
      </p:sp>
      <p:sp>
        <p:nvSpPr>
          <p:cNvPr id="9" name="TextBox 8"/>
          <p:cNvSpPr txBox="1"/>
          <p:nvPr/>
        </p:nvSpPr>
        <p:spPr>
          <a:xfrm>
            <a:off x="163100" y="764704"/>
            <a:ext cx="8568952" cy="5786199"/>
          </a:xfrm>
          <a:prstGeom prst="rect">
            <a:avLst/>
          </a:prstGeom>
          <a:noFill/>
        </p:spPr>
        <p:txBody>
          <a:bodyPr wrap="square" rtlCol="0">
            <a:spAutoFit/>
          </a:bodyPr>
          <a:lstStyle/>
          <a:p>
            <a:r>
              <a:rPr lang="en-GB" b="1" dirty="0"/>
              <a:t>Social networking sites</a:t>
            </a:r>
            <a:endParaRPr lang="en-GB" dirty="0"/>
          </a:p>
          <a:p>
            <a:endParaRPr lang="en-GB" dirty="0" smtClean="0"/>
          </a:p>
          <a:p>
            <a:endParaRPr lang="en-GB" b="1" dirty="0" smtClean="0"/>
          </a:p>
          <a:p>
            <a:r>
              <a:rPr lang="en-GB" b="1" dirty="0" smtClean="0"/>
              <a:t>Facebook (minimum age requirement - 13) </a:t>
            </a:r>
          </a:p>
          <a:p>
            <a:r>
              <a:rPr lang="en-GB" dirty="0" smtClean="0"/>
              <a:t>Probably the largest social networking site with approximately 750 million active users. </a:t>
            </a:r>
          </a:p>
          <a:p>
            <a:endParaRPr lang="en-GB" dirty="0" smtClean="0"/>
          </a:p>
          <a:p>
            <a:endParaRPr lang="en-GB" b="1" dirty="0" smtClean="0"/>
          </a:p>
          <a:p>
            <a:r>
              <a:rPr lang="en-GB" b="1" dirty="0" smtClean="0"/>
              <a:t>Tumblr (minimum age requirement - 13)</a:t>
            </a:r>
          </a:p>
          <a:p>
            <a:r>
              <a:rPr lang="en-GB" dirty="0" smtClean="0"/>
              <a:t>This is a blogging platform where users can upload posts, text, images, videos and other media from the internet. </a:t>
            </a:r>
          </a:p>
          <a:p>
            <a:endParaRPr lang="en-GB" dirty="0"/>
          </a:p>
          <a:p>
            <a:endParaRPr lang="en-GB" b="1" dirty="0" smtClean="0"/>
          </a:p>
          <a:p>
            <a:r>
              <a:rPr lang="en-GB" b="1" dirty="0" smtClean="0"/>
              <a:t>Instagram </a:t>
            </a:r>
            <a:r>
              <a:rPr lang="en-GB" b="1" dirty="0"/>
              <a:t>(minimum age = 13)</a:t>
            </a:r>
          </a:p>
          <a:p>
            <a:r>
              <a:rPr lang="en-GB" dirty="0"/>
              <a:t>Enables its users to take pictures and videos, and share them on a variety of other social networking platforms, such as Facebook and Tumblr. </a:t>
            </a:r>
          </a:p>
          <a:p>
            <a:endParaRPr lang="en-GB" dirty="0" smtClean="0"/>
          </a:p>
          <a:p>
            <a:endParaRPr lang="en-GB" b="1" dirty="0" smtClean="0"/>
          </a:p>
          <a:p>
            <a:r>
              <a:rPr lang="en-GB" b="1" dirty="0" smtClean="0"/>
              <a:t>Tinder </a:t>
            </a:r>
            <a:r>
              <a:rPr lang="en-GB" b="1" dirty="0"/>
              <a:t>(minimum age = 13)</a:t>
            </a:r>
          </a:p>
          <a:p>
            <a:r>
              <a:rPr lang="en-GB" dirty="0"/>
              <a:t>Is a dating app, using messages and previously uploaded photos, for browsing photos of potential ‘matches’ within a certain mile radius of the user's location.</a:t>
            </a:r>
            <a:endParaRPr lang="en-GB" dirty="0" smtClean="0"/>
          </a:p>
        </p:txBody>
      </p:sp>
      <p:pic>
        <p:nvPicPr>
          <p:cNvPr id="10" name="Picture 2" descr="http://profile.ak.fbcdn.net/hprofile-ak-prn1/s160x160/68051_10151509108346729_1731694342_a.png"/>
          <p:cNvPicPr>
            <a:picLocks noChangeAspect="1" noChangeArrowheads="1"/>
          </p:cNvPicPr>
          <p:nvPr/>
        </p:nvPicPr>
        <p:blipFill>
          <a:blip r:embed="rId4" cstate="print"/>
          <a:srcRect/>
          <a:stretch>
            <a:fillRect/>
          </a:stretch>
        </p:blipFill>
        <p:spPr bwMode="auto">
          <a:xfrm>
            <a:off x="7536693" y="1133795"/>
            <a:ext cx="738182" cy="738182"/>
          </a:xfrm>
          <a:prstGeom prst="rect">
            <a:avLst/>
          </a:prstGeom>
          <a:noFill/>
        </p:spPr>
      </p:pic>
      <p:pic>
        <p:nvPicPr>
          <p:cNvPr id="11" name="Picture 4" descr="https://twimg0-a.akamaihd.net/profile_images/2020829304/t.png"/>
          <p:cNvPicPr>
            <a:picLocks noChangeAspect="1" noChangeArrowheads="1"/>
          </p:cNvPicPr>
          <p:nvPr/>
        </p:nvPicPr>
        <p:blipFill>
          <a:blip r:embed="rId5" cstate="print"/>
          <a:srcRect/>
          <a:stretch>
            <a:fillRect/>
          </a:stretch>
        </p:blipFill>
        <p:spPr bwMode="auto">
          <a:xfrm>
            <a:off x="7563451" y="2276872"/>
            <a:ext cx="714340" cy="714340"/>
          </a:xfrm>
          <a:prstGeom prst="rect">
            <a:avLst/>
          </a:prstGeom>
          <a:noFill/>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3451" y="3573016"/>
            <a:ext cx="736476" cy="73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7001" y="4960109"/>
            <a:ext cx="736476" cy="73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5939494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16</a:t>
            </a:fld>
            <a:endParaRPr lang="en-GB" sz="1400" dirty="0">
              <a:solidFill>
                <a:prstClr val="white"/>
              </a:solidFill>
            </a:endParaRPr>
          </a:p>
        </p:txBody>
      </p:sp>
      <p:sp>
        <p:nvSpPr>
          <p:cNvPr id="9" name="TextBox 8"/>
          <p:cNvSpPr txBox="1"/>
          <p:nvPr/>
        </p:nvSpPr>
        <p:spPr>
          <a:xfrm>
            <a:off x="180458" y="836712"/>
            <a:ext cx="8496944" cy="4062651"/>
          </a:xfrm>
          <a:prstGeom prst="rect">
            <a:avLst/>
          </a:prstGeom>
          <a:noFill/>
        </p:spPr>
        <p:txBody>
          <a:bodyPr wrap="square" rtlCol="0">
            <a:spAutoFit/>
          </a:bodyPr>
          <a:lstStyle/>
          <a:p>
            <a:r>
              <a:rPr lang="en-GB" sz="2400" b="1" dirty="0" smtClean="0"/>
              <a:t>Scenarios</a:t>
            </a:r>
            <a:endParaRPr lang="en-GB" dirty="0" smtClean="0"/>
          </a:p>
          <a:p>
            <a:endParaRPr lang="en-GB" dirty="0" smtClean="0"/>
          </a:p>
          <a:p>
            <a:r>
              <a:rPr lang="en-GB" dirty="0" smtClean="0"/>
              <a:t>A. A </a:t>
            </a:r>
            <a:r>
              <a:rPr lang="en-GB" dirty="0"/>
              <a:t>member of the public advises you that another customer is viewing inappropriate material.  The customer who has been reported is still on the computer in the library.  You look at the screen and see a dating website with images of scantily clad people</a:t>
            </a:r>
            <a:r>
              <a:rPr lang="en-GB" dirty="0" smtClean="0"/>
              <a:t>.</a:t>
            </a:r>
          </a:p>
          <a:p>
            <a:endParaRPr lang="en-GB" dirty="0"/>
          </a:p>
          <a:p>
            <a:r>
              <a:rPr lang="en-GB" dirty="0" smtClean="0"/>
              <a:t>B. A </a:t>
            </a:r>
            <a:r>
              <a:rPr lang="en-GB" dirty="0"/>
              <a:t>12 year old girl, that you consider vulnerable, comes every evening without her parents to </a:t>
            </a:r>
            <a:r>
              <a:rPr lang="en-GB" dirty="0" smtClean="0"/>
              <a:t>access Facebook</a:t>
            </a:r>
            <a:endParaRPr lang="en-GB" dirty="0"/>
          </a:p>
          <a:p>
            <a:endParaRPr lang="en-GB" dirty="0" smtClean="0"/>
          </a:p>
          <a:p>
            <a:r>
              <a:rPr lang="en-GB" dirty="0" smtClean="0"/>
              <a:t>C. A </a:t>
            </a:r>
            <a:r>
              <a:rPr lang="en-GB" dirty="0"/>
              <a:t>customer asks you to help them make an online purchase and hands over their credit card. </a:t>
            </a:r>
          </a:p>
          <a:p>
            <a:endParaRPr lang="en-GB" dirty="0"/>
          </a:p>
          <a:p>
            <a:r>
              <a:rPr lang="en-GB" dirty="0" smtClean="0"/>
              <a:t>D. A computer user asks you for help in setting up a Paypal account after receiving an email informing them that they have just won a lottery.</a:t>
            </a:r>
            <a:endParaRPr lang="en-GB" dirty="0"/>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8850020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17</a:t>
            </a:fld>
            <a:endParaRPr lang="en-GB" sz="1400" dirty="0">
              <a:solidFill>
                <a:prstClr val="white"/>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pic>
        <p:nvPicPr>
          <p:cNvPr id="2" name="Picture 1" descr="Stay safe on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57795">
            <a:off x="0" y="295333"/>
            <a:ext cx="9144000" cy="6780666"/>
          </a:xfrm>
          <a:prstGeom prst="rect">
            <a:avLst/>
          </a:prstGeom>
        </p:spPr>
      </p:pic>
    </p:spTree>
    <p:extLst>
      <p:ext uri="{BB962C8B-B14F-4D97-AF65-F5344CB8AC3E}">
        <p14:creationId xmlns:p14="http://schemas.microsoft.com/office/powerpoint/2010/main" val="2898428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18</a:t>
            </a:fld>
            <a:endParaRPr lang="en-GB" sz="1400" dirty="0">
              <a:solidFill>
                <a:prstClr val="white"/>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852"/>
            <a:ext cx="9144000" cy="627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0247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19</a:t>
            </a:fld>
            <a:endParaRPr lang="en-GB" sz="1400" dirty="0">
              <a:solidFill>
                <a:prstClr val="white"/>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pic>
        <p:nvPicPr>
          <p:cNvPr id="2" name="Picture 1" descr="Online safety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9120"/>
            <a:ext cx="9144000" cy="6278880"/>
          </a:xfrm>
          <a:prstGeom prst="rect">
            <a:avLst/>
          </a:prstGeom>
        </p:spPr>
      </p:pic>
    </p:spTree>
    <p:extLst>
      <p:ext uri="{BB962C8B-B14F-4D97-AF65-F5344CB8AC3E}">
        <p14:creationId xmlns:p14="http://schemas.microsoft.com/office/powerpoint/2010/main" val="39789668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2</a:t>
            </a:fld>
            <a:endParaRPr lang="en-GB" sz="1400" dirty="0">
              <a:solidFill>
                <a:prstClr val="white"/>
              </a:solidFill>
            </a:endParaRPr>
          </a:p>
        </p:txBody>
      </p:sp>
      <p:sp>
        <p:nvSpPr>
          <p:cNvPr id="9" name="TextBox 8"/>
          <p:cNvSpPr txBox="1"/>
          <p:nvPr/>
        </p:nvSpPr>
        <p:spPr>
          <a:xfrm>
            <a:off x="323528" y="908720"/>
            <a:ext cx="8460000" cy="5262979"/>
          </a:xfrm>
          <a:prstGeom prst="rect">
            <a:avLst/>
          </a:prstGeom>
          <a:noFill/>
        </p:spPr>
        <p:txBody>
          <a:bodyPr wrap="square" rtlCol="0">
            <a:spAutoFit/>
          </a:bodyPr>
          <a:lstStyle/>
          <a:p>
            <a:r>
              <a:rPr lang="en-GB" sz="2400" b="1" dirty="0" smtClean="0"/>
              <a:t>Aim</a:t>
            </a:r>
          </a:p>
          <a:p>
            <a:pPr>
              <a:buFont typeface="Wingdings" pitchFamily="2" charset="2"/>
              <a:buChar char=""/>
            </a:pPr>
            <a:r>
              <a:rPr lang="en-GB" sz="2400" dirty="0" smtClean="0"/>
              <a:t>To raise staff awareness of online safety issues</a:t>
            </a:r>
          </a:p>
          <a:p>
            <a:pPr>
              <a:buFont typeface="Wingdings" pitchFamily="2" charset="2"/>
              <a:buChar char=""/>
            </a:pPr>
            <a:endParaRPr lang="en-GB" sz="2400" dirty="0" smtClean="0"/>
          </a:p>
          <a:p>
            <a:r>
              <a:rPr lang="en-GB" sz="2400" b="1" dirty="0" smtClean="0"/>
              <a:t>Objectives</a:t>
            </a:r>
          </a:p>
          <a:p>
            <a:pPr>
              <a:buFont typeface="Wingdings" pitchFamily="2" charset="2"/>
              <a:buChar char=""/>
            </a:pPr>
            <a:endParaRPr lang="en-GB" sz="2400" dirty="0" smtClean="0"/>
          </a:p>
          <a:p>
            <a:pPr>
              <a:buFont typeface="Wingdings" pitchFamily="2" charset="2"/>
              <a:buChar char=""/>
            </a:pPr>
            <a:r>
              <a:rPr lang="en-GB" sz="2400" dirty="0" smtClean="0"/>
              <a:t>Increase awareness of the implications of online safety issues as an individual, as a member of staff and as a library volunteer</a:t>
            </a:r>
          </a:p>
          <a:p>
            <a:pPr>
              <a:buFont typeface="Wingdings" pitchFamily="2" charset="2"/>
              <a:buChar char=""/>
            </a:pPr>
            <a:endParaRPr lang="en-GB" sz="2400" dirty="0"/>
          </a:p>
          <a:p>
            <a:pPr>
              <a:buFont typeface="Wingdings" pitchFamily="2" charset="2"/>
              <a:buChar char=""/>
            </a:pPr>
            <a:r>
              <a:rPr lang="en-GB" sz="2400" dirty="0"/>
              <a:t>Understand the role of CEOP (Child Exploitation and Online </a:t>
            </a:r>
            <a:r>
              <a:rPr lang="en-GB" sz="2400" dirty="0" smtClean="0"/>
              <a:t>Protection)</a:t>
            </a:r>
            <a:r>
              <a:rPr lang="en-GB" sz="2400" dirty="0" smtClean="0">
                <a:solidFill>
                  <a:schemeClr val="bg1"/>
                </a:solidFill>
              </a:rPr>
              <a:t>)</a:t>
            </a:r>
            <a:endParaRPr lang="en-GB" sz="2400" dirty="0">
              <a:solidFill>
                <a:schemeClr val="bg1"/>
              </a:solidFill>
            </a:endParaRPr>
          </a:p>
          <a:p>
            <a:endParaRPr lang="en-GB" sz="2400" dirty="0" smtClean="0"/>
          </a:p>
          <a:p>
            <a:pPr>
              <a:buFont typeface="Wingdings" pitchFamily="2" charset="2"/>
              <a:buChar char=""/>
            </a:pPr>
            <a:r>
              <a:rPr lang="en-GB" sz="2400" dirty="0" smtClean="0"/>
              <a:t>Consider how to respond to online safety incidents</a:t>
            </a:r>
          </a:p>
          <a:p>
            <a:pPr>
              <a:buFont typeface="Wingdings" pitchFamily="2" charset="2"/>
              <a:buChar char=""/>
            </a:pPr>
            <a:endParaRPr lang="en-GB" sz="2400" dirty="0" smtClean="0"/>
          </a:p>
          <a:p>
            <a:pPr>
              <a:buFont typeface="Wingdings" pitchFamily="2" charset="2"/>
              <a:buChar char=""/>
            </a:pPr>
            <a:r>
              <a:rPr lang="en-GB" sz="2400" dirty="0" smtClean="0"/>
              <a:t>Be aware of service-wide online safety procedures and policies</a:t>
            </a:r>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28623289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20</a:t>
            </a:fld>
            <a:endParaRPr lang="en-GB" sz="1400" dirty="0">
              <a:solidFill>
                <a:prstClr val="white"/>
              </a:solidFill>
            </a:endParaRPr>
          </a:p>
        </p:txBody>
      </p:sp>
      <p:sp>
        <p:nvSpPr>
          <p:cNvPr id="3" name="TextBox 2"/>
          <p:cNvSpPr txBox="1"/>
          <p:nvPr/>
        </p:nvSpPr>
        <p:spPr>
          <a:xfrm>
            <a:off x="611560" y="627066"/>
            <a:ext cx="8136904" cy="6186310"/>
          </a:xfrm>
          <a:prstGeom prst="rect">
            <a:avLst/>
          </a:prstGeom>
          <a:noFill/>
        </p:spPr>
        <p:txBody>
          <a:bodyPr wrap="square" rtlCol="0">
            <a:spAutoFit/>
          </a:bodyPr>
          <a:lstStyle/>
          <a:p>
            <a:r>
              <a:rPr lang="en-GB" b="1" dirty="0" smtClean="0"/>
              <a:t>References</a:t>
            </a:r>
          </a:p>
          <a:p>
            <a:r>
              <a:rPr lang="en-GB" dirty="0" smtClean="0"/>
              <a:t>Slide 5 - </a:t>
            </a:r>
            <a:r>
              <a:rPr lang="en-GB" dirty="0">
                <a:hlinkClick r:id="rId5"/>
              </a:rPr>
              <a:t>http://www.tinderfoundation.org/sites/default/files/digitalnation-2015-webb.pdf</a:t>
            </a:r>
            <a:endParaRPr lang="en-GB" dirty="0"/>
          </a:p>
          <a:p>
            <a:r>
              <a:rPr lang="en-GB" dirty="0" smtClean="0"/>
              <a:t>Slide 6 - </a:t>
            </a:r>
            <a:r>
              <a:rPr lang="en-GB" dirty="0">
                <a:hlinkClick r:id="rId6"/>
              </a:rPr>
              <a:t>http://</a:t>
            </a:r>
            <a:r>
              <a:rPr lang="en-GB" dirty="0" smtClean="0">
                <a:hlinkClick r:id="rId6"/>
              </a:rPr>
              <a:t>www.youtube.com/watch?v=PbvqKaVZxUw</a:t>
            </a:r>
            <a:endParaRPr lang="en-GB" dirty="0"/>
          </a:p>
          <a:p>
            <a:r>
              <a:rPr lang="en-GB" dirty="0"/>
              <a:t>Slide 7 - </a:t>
            </a:r>
            <a:r>
              <a:rPr lang="en-GB" dirty="0">
                <a:hlinkClick r:id="rId7"/>
              </a:rPr>
              <a:t>http://</a:t>
            </a:r>
            <a:r>
              <a:rPr lang="en-GB" dirty="0" smtClean="0">
                <a:hlinkClick r:id="rId7"/>
              </a:rPr>
              <a:t>www.philb.com/fakesites.htm</a:t>
            </a:r>
            <a:endParaRPr lang="en-GB" dirty="0" smtClean="0"/>
          </a:p>
          <a:p>
            <a:r>
              <a:rPr lang="en-GB" dirty="0" smtClean="0"/>
              <a:t>Slide 8 - </a:t>
            </a:r>
            <a:r>
              <a:rPr lang="en-GB" dirty="0">
                <a:hlinkClick r:id="rId8"/>
              </a:rPr>
              <a:t>http://www.bbc.co.uk/webwise/0/21259413</a:t>
            </a:r>
            <a:endParaRPr lang="en-GB" dirty="0"/>
          </a:p>
          <a:p>
            <a:r>
              <a:rPr lang="en-GB" dirty="0" smtClean="0"/>
              <a:t>Slide 9 - </a:t>
            </a:r>
            <a:r>
              <a:rPr lang="en-GB" dirty="0">
                <a:hlinkClick r:id="rId9"/>
              </a:rPr>
              <a:t>https://www.getsafeonline.org/quiz/</a:t>
            </a:r>
            <a:endParaRPr lang="en-GB" dirty="0" smtClean="0"/>
          </a:p>
          <a:p>
            <a:r>
              <a:rPr lang="en-GB" dirty="0" smtClean="0"/>
              <a:t>Slide 10 - </a:t>
            </a:r>
            <a:r>
              <a:rPr lang="en-GB" dirty="0">
                <a:hlinkClick r:id="rId10"/>
              </a:rPr>
              <a:t>http://www.actionfraud.police.uk/report_fraud</a:t>
            </a:r>
            <a:endParaRPr lang="en-GB" dirty="0" smtClean="0"/>
          </a:p>
          <a:p>
            <a:r>
              <a:rPr lang="en-GB" dirty="0" smtClean="0"/>
              <a:t>Slide 11 - </a:t>
            </a:r>
            <a:r>
              <a:rPr lang="en-GB" dirty="0">
                <a:hlinkClick r:id="rId11"/>
              </a:rPr>
              <a:t>https://www.pcisecuritystandards.org/security_standards/index.php</a:t>
            </a:r>
            <a:endParaRPr lang="en-GB" dirty="0" smtClean="0"/>
          </a:p>
          <a:p>
            <a:r>
              <a:rPr lang="en-GB" dirty="0" smtClean="0"/>
              <a:t>Slide 12 - </a:t>
            </a:r>
            <a:r>
              <a:rPr lang="en-GB" dirty="0">
                <a:hlinkClick r:id="rId12"/>
              </a:rPr>
              <a:t>https://www.youtube.com/watch?v=hK5OeGeudBM</a:t>
            </a:r>
            <a:endParaRPr lang="en-GB" dirty="0" smtClean="0"/>
          </a:p>
          <a:p>
            <a:r>
              <a:rPr lang="en-GB" dirty="0" smtClean="0"/>
              <a:t>Slide 13 - </a:t>
            </a:r>
            <a:r>
              <a:rPr lang="en-GB" dirty="0">
                <a:hlinkClick r:id="rId13"/>
              </a:rPr>
              <a:t>http://www.ceop.police.uk/safety-centre/</a:t>
            </a:r>
            <a:endParaRPr lang="en-GB" dirty="0" smtClean="0"/>
          </a:p>
          <a:p>
            <a:endParaRPr lang="en-GB" dirty="0" smtClean="0"/>
          </a:p>
          <a:p>
            <a:r>
              <a:rPr lang="en-GB" b="1" dirty="0" smtClean="0"/>
              <a:t>Useful websites</a:t>
            </a:r>
            <a:endParaRPr lang="en-GB" dirty="0" smtClean="0"/>
          </a:p>
          <a:p>
            <a:r>
              <a:rPr lang="en-GB" dirty="0" smtClean="0"/>
              <a:t>Action Fraud: </a:t>
            </a:r>
            <a:r>
              <a:rPr lang="en-GB" dirty="0" smtClean="0">
                <a:hlinkClick r:id="rId14"/>
              </a:rPr>
              <a:t>http://www.actionfraud.police.uk/</a:t>
            </a:r>
            <a:r>
              <a:rPr lang="en-GB" dirty="0" smtClean="0"/>
              <a:t> </a:t>
            </a:r>
          </a:p>
          <a:p>
            <a:r>
              <a:rPr lang="en-GB" dirty="0" smtClean="0"/>
              <a:t>CEOP: </a:t>
            </a:r>
            <a:r>
              <a:rPr lang="en-GB" dirty="0" smtClean="0">
                <a:hlinkClick r:id="rId15"/>
              </a:rPr>
              <a:t>http://www.ceop.police.uk/</a:t>
            </a:r>
            <a:endParaRPr lang="en-GB" dirty="0" smtClean="0"/>
          </a:p>
          <a:p>
            <a:r>
              <a:rPr lang="en-GB" dirty="0" smtClean="0"/>
              <a:t>Digital Unite: </a:t>
            </a:r>
            <a:r>
              <a:rPr lang="en-GB" dirty="0" smtClean="0">
                <a:hlinkClick r:id="rId16"/>
              </a:rPr>
              <a:t>http://digitalunite.com/</a:t>
            </a:r>
            <a:endParaRPr lang="en-GB" dirty="0" smtClean="0"/>
          </a:p>
          <a:p>
            <a:r>
              <a:rPr lang="en-GB" dirty="0" smtClean="0"/>
              <a:t>Get </a:t>
            </a:r>
            <a:r>
              <a:rPr lang="en-GB" dirty="0"/>
              <a:t>S</a:t>
            </a:r>
            <a:r>
              <a:rPr lang="en-GB" dirty="0" smtClean="0"/>
              <a:t>afe Online: </a:t>
            </a:r>
            <a:r>
              <a:rPr lang="en-GB" dirty="0" smtClean="0">
                <a:hlinkClick r:id="rId17"/>
              </a:rPr>
              <a:t>https://www.getsafeonline.org/</a:t>
            </a:r>
            <a:endParaRPr lang="en-GB" dirty="0" smtClean="0"/>
          </a:p>
          <a:p>
            <a:r>
              <a:rPr lang="en-GB" dirty="0" smtClean="0"/>
              <a:t>Thinkuknow: </a:t>
            </a:r>
            <a:r>
              <a:rPr lang="en-GB" dirty="0" smtClean="0">
                <a:hlinkClick r:id="rId18"/>
              </a:rPr>
              <a:t>http://www.thinkuknow.co.uk/</a:t>
            </a:r>
            <a:endParaRPr lang="en-GB" dirty="0" smtClean="0"/>
          </a:p>
          <a:p>
            <a:endParaRPr lang="en-GB" dirty="0" smtClean="0"/>
          </a:p>
          <a:p>
            <a:r>
              <a:rPr lang="en-GB" b="1" dirty="0" smtClean="0"/>
              <a:t>Contacts</a:t>
            </a:r>
          </a:p>
          <a:p>
            <a:r>
              <a:rPr lang="en-GB" dirty="0"/>
              <a:t>e</a:t>
            </a:r>
            <a:r>
              <a:rPr lang="en-GB" dirty="0" smtClean="0"/>
              <a:t>mail: [insert email address]</a:t>
            </a:r>
          </a:p>
          <a:p>
            <a:r>
              <a:rPr lang="en-GB" dirty="0" smtClean="0"/>
              <a:t>twitter: [insert Twitter handle</a:t>
            </a:r>
            <a:endParaRPr lang="en-GB" dirty="0"/>
          </a:p>
        </p:txBody>
      </p:sp>
    </p:spTree>
    <p:extLst>
      <p:ext uri="{BB962C8B-B14F-4D97-AF65-F5344CB8AC3E}">
        <p14:creationId xmlns:p14="http://schemas.microsoft.com/office/powerpoint/2010/main" val="30657750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3</a:t>
            </a:fld>
            <a:endParaRPr lang="en-GB" sz="1400" dirty="0">
              <a:solidFill>
                <a:prstClr val="white"/>
              </a:solidFill>
            </a:endParaRPr>
          </a:p>
        </p:txBody>
      </p:sp>
      <p:sp>
        <p:nvSpPr>
          <p:cNvPr id="9" name="TextBox 8"/>
          <p:cNvSpPr txBox="1"/>
          <p:nvPr/>
        </p:nvSpPr>
        <p:spPr>
          <a:xfrm>
            <a:off x="342000" y="1052736"/>
            <a:ext cx="8460000" cy="5262979"/>
          </a:xfrm>
          <a:prstGeom prst="rect">
            <a:avLst/>
          </a:prstGeom>
          <a:noFill/>
        </p:spPr>
        <p:txBody>
          <a:bodyPr wrap="square" rtlCol="0">
            <a:spAutoFit/>
          </a:bodyPr>
          <a:lstStyle/>
          <a:p>
            <a:r>
              <a:rPr lang="en-GB" sz="2400" b="1" dirty="0" smtClean="0"/>
              <a:t>Online safety</a:t>
            </a:r>
          </a:p>
          <a:p>
            <a:pPr lvl="0">
              <a:buFont typeface="Wingdings" pitchFamily="2" charset="2"/>
              <a:buChar char=""/>
            </a:pPr>
            <a:r>
              <a:rPr lang="en-GB" sz="2400" dirty="0" smtClean="0"/>
              <a:t> is </a:t>
            </a:r>
            <a:r>
              <a:rPr lang="en-GB" sz="2400" dirty="0"/>
              <a:t>about being safe from risks to personal safety, security and privacy when using devices that allow access to the Internet</a:t>
            </a:r>
          </a:p>
          <a:p>
            <a:endParaRPr lang="en-GB" sz="2400" dirty="0" smtClean="0"/>
          </a:p>
          <a:p>
            <a:pPr>
              <a:buFont typeface="Wingdings" pitchFamily="2" charset="2"/>
              <a:buChar char=""/>
            </a:pPr>
            <a:r>
              <a:rPr lang="en-GB" sz="2400" dirty="0" smtClean="0"/>
              <a:t> encompasses not only internet technologies but also electronic communications via mobile phones, games consoles and wireless technology</a:t>
            </a:r>
          </a:p>
          <a:p>
            <a:pPr>
              <a:buFont typeface="Wingdings" pitchFamily="2" charset="2"/>
              <a:buChar char=""/>
            </a:pPr>
            <a:endParaRPr lang="en-GB" sz="2400" dirty="0" smtClean="0"/>
          </a:p>
          <a:p>
            <a:pPr>
              <a:buFont typeface="Wingdings" pitchFamily="2" charset="2"/>
              <a:buChar char=""/>
            </a:pPr>
            <a:r>
              <a:rPr lang="en-GB" sz="2400" dirty="0" smtClean="0"/>
              <a:t> emphasises learning to understand and use new technologies in a positive way</a:t>
            </a:r>
          </a:p>
          <a:p>
            <a:pPr>
              <a:buFont typeface="Wingdings" pitchFamily="2" charset="2"/>
              <a:buChar char=""/>
            </a:pPr>
            <a:endParaRPr lang="en-GB" sz="2400" dirty="0" smtClean="0"/>
          </a:p>
          <a:p>
            <a:pPr>
              <a:buFont typeface="Wingdings" pitchFamily="2" charset="2"/>
              <a:buChar char=""/>
            </a:pPr>
            <a:r>
              <a:rPr lang="en-GB" sz="2400" dirty="0" smtClean="0"/>
              <a:t> is less about restriction and more about education, about the benefits as well as the risks so that we can feel confident when online</a:t>
            </a:r>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2010431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4</a:t>
            </a:fld>
            <a:endParaRPr lang="en-GB" sz="1400" dirty="0">
              <a:solidFill>
                <a:prstClr val="white"/>
              </a:solidFill>
            </a:endParaRPr>
          </a:p>
        </p:txBody>
      </p:sp>
      <p:sp>
        <p:nvSpPr>
          <p:cNvPr id="9" name="TextBox 8"/>
          <p:cNvSpPr txBox="1"/>
          <p:nvPr/>
        </p:nvSpPr>
        <p:spPr>
          <a:xfrm>
            <a:off x="571472" y="1285860"/>
            <a:ext cx="7848872" cy="2308324"/>
          </a:xfrm>
          <a:prstGeom prst="rect">
            <a:avLst/>
          </a:prstGeom>
          <a:noFill/>
        </p:spPr>
        <p:txBody>
          <a:bodyPr wrap="square" rtlCol="0">
            <a:spAutoFit/>
          </a:bodyPr>
          <a:lstStyle/>
          <a:p>
            <a:endParaRPr lang="en-GB" sz="3600" dirty="0" smtClean="0"/>
          </a:p>
          <a:p>
            <a:r>
              <a:rPr lang="en-GB" sz="3600" dirty="0" smtClean="0"/>
              <a:t>Why should a 21</a:t>
            </a:r>
            <a:r>
              <a:rPr lang="en-GB" sz="3600" baseline="30000" dirty="0" smtClean="0"/>
              <a:t>st</a:t>
            </a:r>
            <a:r>
              <a:rPr lang="en-GB" sz="3600" dirty="0" smtClean="0"/>
              <a:t> </a:t>
            </a:r>
            <a:r>
              <a:rPr lang="en-GB" sz="3600" dirty="0"/>
              <a:t>c</a:t>
            </a:r>
            <a:r>
              <a:rPr lang="en-GB" sz="3600" dirty="0" smtClean="0"/>
              <a:t>entury library </a:t>
            </a:r>
            <a:r>
              <a:rPr lang="en-GB" sz="3600" dirty="0"/>
              <a:t>s</a:t>
            </a:r>
            <a:r>
              <a:rPr lang="en-GB" sz="3600" dirty="0" smtClean="0"/>
              <a:t>ervice offer free IT access to their community?</a:t>
            </a:r>
            <a:r>
              <a:rPr lang="en-GB" sz="3600" dirty="0" smtClean="0">
                <a:solidFill>
                  <a:schemeClr val="bg1"/>
                </a:solidFill>
              </a:rPr>
              <a:t>?</a:t>
            </a:r>
          </a:p>
          <a:p>
            <a:endParaRPr lang="en-GB" sz="3600" dirty="0" smtClean="0">
              <a:solidFill>
                <a:schemeClr val="bg1"/>
              </a:solidFill>
            </a:endParaRPr>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28270872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5</a:t>
            </a:fld>
            <a:endParaRPr lang="en-GB" sz="1400" dirty="0">
              <a:solidFill>
                <a:prstClr val="white"/>
              </a:solidFill>
            </a:endParaRPr>
          </a:p>
        </p:txBody>
      </p:sp>
      <p:pic>
        <p:nvPicPr>
          <p:cNvPr id="102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431" y="1068493"/>
            <a:ext cx="7800709" cy="560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ChangeArrowheads="1"/>
          </p:cNvSpPr>
          <p:nvPr/>
        </p:nvSpPr>
        <p:spPr bwMode="auto">
          <a:xfrm>
            <a:off x="342208" y="582468"/>
            <a:ext cx="8208516" cy="400110"/>
          </a:xfrm>
          <a:prstGeom prst="rect">
            <a:avLst/>
          </a:prstGeom>
          <a:noFill/>
          <a:ln w="9525">
            <a:noFill/>
            <a:miter lim="800000"/>
            <a:headEnd/>
            <a:tailEnd/>
          </a:ln>
        </p:spPr>
        <p:txBody>
          <a:bodyPr wrap="square">
            <a:spAutoFit/>
          </a:bodyPr>
          <a:lstStyle/>
          <a:p>
            <a:pPr algn="ctr"/>
            <a:r>
              <a:rPr lang="en-GB" sz="2000" b="1" dirty="0" smtClean="0">
                <a:latin typeface="Calibri" pitchFamily="34" charset="0"/>
              </a:rPr>
              <a:t>The internet has changed many of the ways in which we live, work and play</a:t>
            </a:r>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8319256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DFFB700F-C3D0-447B-9830-0FE177952941}" type="slidenum">
              <a:rPr lang="en-GB" sz="1400" smtClean="0">
                <a:solidFill>
                  <a:schemeClr val="bg1"/>
                </a:solidFill>
              </a:rPr>
              <a:pPr/>
              <a:t>6</a:t>
            </a:fld>
            <a:endParaRPr lang="en-GB" sz="1400" dirty="0">
              <a:solidFill>
                <a:schemeClr val="bg1"/>
              </a:solidFill>
            </a:endParaRPr>
          </a:p>
        </p:txBody>
      </p:sp>
      <p:pic>
        <p:nvPicPr>
          <p:cNvPr id="2050"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569" y="1556792"/>
            <a:ext cx="740662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5620" y="-9500"/>
            <a:ext cx="9159619"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C.R.A.A.P.</a:t>
            </a:r>
            <a:endParaRPr lang="en-GB" sz="2400" b="1" dirty="0">
              <a:solidFill>
                <a:srgbClr val="C00000"/>
              </a:solidFill>
            </a:endParaRPr>
          </a:p>
        </p:txBody>
      </p:sp>
      <p:sp>
        <p:nvSpPr>
          <p:cNvPr id="8" name="Rectangle 2"/>
          <p:cNvSpPr>
            <a:spLocks noChangeArrowheads="1"/>
          </p:cNvSpPr>
          <p:nvPr/>
        </p:nvSpPr>
        <p:spPr bwMode="auto">
          <a:xfrm>
            <a:off x="323528" y="548680"/>
            <a:ext cx="8208516" cy="707886"/>
          </a:xfrm>
          <a:prstGeom prst="rect">
            <a:avLst/>
          </a:prstGeom>
          <a:noFill/>
          <a:ln w="9525">
            <a:noFill/>
            <a:miter lim="800000"/>
            <a:headEnd/>
            <a:tailEnd/>
          </a:ln>
        </p:spPr>
        <p:txBody>
          <a:bodyPr wrap="square">
            <a:spAutoFit/>
          </a:bodyPr>
          <a:lstStyle/>
          <a:p>
            <a:pPr algn="ctr"/>
            <a:endParaRPr lang="en-GB" sz="2000" b="1" dirty="0" smtClean="0">
              <a:latin typeface="Calibri" pitchFamily="34" charset="0"/>
            </a:endParaRPr>
          </a:p>
          <a:p>
            <a:pPr algn="ctr"/>
            <a:r>
              <a:rPr lang="en-GB" sz="2000" b="1" dirty="0" smtClean="0">
                <a:latin typeface="Calibri" pitchFamily="34" charset="0"/>
              </a:rPr>
              <a:t>But not all the information on the internet can be trusted</a:t>
            </a:r>
          </a:p>
        </p:txBody>
      </p:sp>
      <p:sp>
        <p:nvSpPr>
          <p:cNvPr id="2" name="Footer Placeholder 1"/>
          <p:cNvSpPr>
            <a:spLocks noGrp="1"/>
          </p:cNvSpPr>
          <p:nvPr>
            <p:ph type="ftr" sz="quarter" idx="11"/>
          </p:nvPr>
        </p:nvSpPr>
        <p:spPr/>
        <p:txBody>
          <a:bodyPr/>
          <a:lstStyle/>
          <a:p>
            <a:r>
              <a:rPr lang="en-GB" dirty="0" smtClean="0"/>
              <a:t>[X] Libraries - Online Safety Training</a:t>
            </a:r>
            <a:endParaRPr lang="en-GB" dirty="0"/>
          </a:p>
        </p:txBody>
      </p:sp>
      <p:sp>
        <p:nvSpPr>
          <p:cNvPr id="3" name="Date Placeholder 2"/>
          <p:cNvSpPr>
            <a:spLocks noGrp="1"/>
          </p:cNvSpPr>
          <p:nvPr>
            <p:ph type="dt" sz="half" idx="10"/>
          </p:nvPr>
        </p:nvSpPr>
        <p:spPr/>
        <p:txBody>
          <a:bodyPr/>
          <a:lstStyle/>
          <a:p>
            <a:r>
              <a:rPr lang="en-US" smtClean="0"/>
              <a:t>2016</a:t>
            </a:r>
            <a:endParaRPr lang="en-GB" dirty="0"/>
          </a:p>
        </p:txBody>
      </p:sp>
    </p:spTree>
    <p:extLst>
      <p:ext uri="{BB962C8B-B14F-4D97-AF65-F5344CB8AC3E}">
        <p14:creationId xmlns:p14="http://schemas.microsoft.com/office/powerpoint/2010/main" val="26147792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7</a:t>
            </a:fld>
            <a:endParaRPr lang="en-GB" sz="1400" dirty="0">
              <a:solidFill>
                <a:prstClr val="white"/>
              </a:solidFill>
            </a:endParaRPr>
          </a:p>
        </p:txBody>
      </p:sp>
      <p:sp>
        <p:nvSpPr>
          <p:cNvPr id="9" name="TextBox 8"/>
          <p:cNvSpPr txBox="1"/>
          <p:nvPr/>
        </p:nvSpPr>
        <p:spPr>
          <a:xfrm>
            <a:off x="323528" y="980728"/>
            <a:ext cx="8460000" cy="5078313"/>
          </a:xfrm>
          <a:prstGeom prst="rect">
            <a:avLst/>
          </a:prstGeom>
          <a:noFill/>
        </p:spPr>
        <p:txBody>
          <a:bodyPr wrap="square" rtlCol="0">
            <a:spAutoFit/>
          </a:bodyPr>
          <a:lstStyle/>
          <a:p>
            <a:pPr>
              <a:lnSpc>
                <a:spcPct val="150000"/>
              </a:lnSpc>
            </a:pPr>
            <a:r>
              <a:rPr lang="en-GB" sz="2400" b="1" dirty="0"/>
              <a:t>Reliable, not reliable or just plain bizarre?</a:t>
            </a:r>
          </a:p>
          <a:p>
            <a:pPr>
              <a:lnSpc>
                <a:spcPct val="150000"/>
              </a:lnSpc>
            </a:pPr>
            <a:endParaRPr lang="en-GB" sz="2400" b="1" u="sng" dirty="0" smtClean="0">
              <a:hlinkClick r:id="rId5"/>
            </a:endParaRPr>
          </a:p>
          <a:p>
            <a:pPr>
              <a:lnSpc>
                <a:spcPct val="150000"/>
              </a:lnSpc>
            </a:pPr>
            <a:r>
              <a:rPr lang="en-GB" sz="2400" b="1" u="sng" dirty="0" smtClean="0">
                <a:hlinkClick r:id="rId6"/>
              </a:rPr>
              <a:t>www.bookyourtheorytestonline.co.uk</a:t>
            </a:r>
            <a:endParaRPr lang="en-GB" sz="2400" b="1" u="sng" dirty="0" smtClean="0"/>
          </a:p>
          <a:p>
            <a:pPr>
              <a:lnSpc>
                <a:spcPct val="150000"/>
              </a:lnSpc>
            </a:pPr>
            <a:endParaRPr lang="en-GB" sz="2400" b="1" u="sng" dirty="0" smtClean="0"/>
          </a:p>
          <a:p>
            <a:pPr>
              <a:lnSpc>
                <a:spcPct val="150000"/>
              </a:lnSpc>
            </a:pPr>
            <a:r>
              <a:rPr lang="en-GB" sz="2400" b="1" dirty="0" smtClean="0">
                <a:hlinkClick r:id="rId7"/>
              </a:rPr>
              <a:t>www.passportdirect.org.uk</a:t>
            </a:r>
            <a:endParaRPr lang="en-GB" sz="2400" b="1" dirty="0" smtClean="0"/>
          </a:p>
          <a:p>
            <a:pPr>
              <a:lnSpc>
                <a:spcPct val="150000"/>
              </a:lnSpc>
            </a:pPr>
            <a:endParaRPr lang="en-GB" sz="2400" b="1" dirty="0" smtClean="0"/>
          </a:p>
          <a:p>
            <a:pPr>
              <a:lnSpc>
                <a:spcPct val="150000"/>
              </a:lnSpc>
            </a:pPr>
            <a:r>
              <a:rPr lang="en-GB" sz="2400" b="1" u="sng" dirty="0" smtClean="0">
                <a:hlinkClick r:id="rId8"/>
              </a:rPr>
              <a:t>petroldirect.com</a:t>
            </a:r>
            <a:endParaRPr lang="en-GB" sz="2400" b="1" u="sng" dirty="0" smtClean="0"/>
          </a:p>
          <a:p>
            <a:pPr>
              <a:lnSpc>
                <a:spcPct val="150000"/>
              </a:lnSpc>
            </a:pPr>
            <a:endParaRPr lang="en-GB" sz="2400" b="1" dirty="0" smtClean="0"/>
          </a:p>
          <a:p>
            <a:pPr>
              <a:lnSpc>
                <a:spcPct val="150000"/>
              </a:lnSpc>
            </a:pPr>
            <a:r>
              <a:rPr lang="en-GB" sz="2400" b="1" u="sng" dirty="0" smtClean="0">
                <a:hlinkClick r:id="rId9"/>
              </a:rPr>
              <a:t>zapatopi.net</a:t>
            </a:r>
            <a:endParaRPr lang="en-GB" sz="2400" dirty="0" smtClean="0"/>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35142167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8</a:t>
            </a:fld>
            <a:endParaRPr lang="en-GB" sz="1400" dirty="0">
              <a:solidFill>
                <a:prstClr val="white"/>
              </a:solidFill>
            </a:endParaRPr>
          </a:p>
        </p:txBody>
      </p:sp>
      <p:pic>
        <p:nvPicPr>
          <p:cNvPr id="9" name="Picture 2">
            <a:hlinkClick r:id="rId5"/>
          </p:cNvPr>
          <p:cNvPicPr>
            <a:picLocks noChangeAspect="1" noChangeArrowheads="1"/>
          </p:cNvPicPr>
          <p:nvPr/>
        </p:nvPicPr>
        <p:blipFill>
          <a:blip r:embed="rId6" cstate="print"/>
          <a:srcRect b="1459"/>
          <a:stretch>
            <a:fillRect/>
          </a:stretch>
        </p:blipFill>
        <p:spPr bwMode="auto">
          <a:xfrm>
            <a:off x="1259632" y="1556792"/>
            <a:ext cx="6578028" cy="3689775"/>
          </a:xfrm>
          <a:prstGeom prst="rect">
            <a:avLst/>
          </a:prstGeom>
          <a:noFill/>
          <a:ln w="9525">
            <a:noFill/>
            <a:miter lim="800000"/>
            <a:headEnd/>
            <a:tailEnd/>
          </a:ln>
        </p:spPr>
      </p:pic>
      <p:sp>
        <p:nvSpPr>
          <p:cNvPr id="10" name="TextBox 9"/>
          <p:cNvSpPr txBox="1"/>
          <p:nvPr/>
        </p:nvSpPr>
        <p:spPr>
          <a:xfrm>
            <a:off x="1259632" y="1250667"/>
            <a:ext cx="3312368" cy="369332"/>
          </a:xfrm>
          <a:prstGeom prst="rect">
            <a:avLst/>
          </a:prstGeom>
          <a:noFill/>
        </p:spPr>
        <p:txBody>
          <a:bodyPr wrap="square" rtlCol="0">
            <a:spAutoFit/>
          </a:bodyPr>
          <a:lstStyle/>
          <a:p>
            <a:pPr marL="342900" indent="-342900"/>
            <a:r>
              <a:rPr lang="en-GB" b="1" dirty="0" smtClean="0"/>
              <a:t>Click the image to play the video</a:t>
            </a:r>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23407774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E6F6"/>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973"/>
            <a:ext cx="9144000" cy="587441"/>
          </a:xfrm>
          <a:prstGeom prst="rect">
            <a:avLst/>
          </a:prstGeom>
          <a:solidFill>
            <a:schemeClr val="bg1">
              <a:lumMod val="75000"/>
            </a:schemeClr>
          </a:solidFill>
          <a:ln>
            <a:noFill/>
          </a:ln>
        </p:spPr>
        <p:txBody>
          <a:bodyPr wrap="square" tIns="108000" bIns="108000" rtlCol="0" anchor="ctr" anchorCtr="0">
            <a:spAutoFit/>
          </a:bodyPr>
          <a:lstStyle/>
          <a:p>
            <a:pPr algn="ctr"/>
            <a:r>
              <a:rPr lang="en-GB" sz="2400" b="1" dirty="0" smtClean="0">
                <a:solidFill>
                  <a:srgbClr val="C00000"/>
                </a:solidFill>
              </a:rPr>
              <a:t>Awareness </a:t>
            </a:r>
            <a:r>
              <a:rPr lang="en-GB" sz="2400" b="1" dirty="0" smtClean="0">
                <a:solidFill>
                  <a:prstClr val="white">
                    <a:lumMod val="85000"/>
                  </a:prstClr>
                </a:solidFill>
              </a:rPr>
              <a:t>of</a:t>
            </a:r>
            <a:r>
              <a:rPr lang="en-GB" sz="2400" b="1" dirty="0" smtClean="0">
                <a:solidFill>
                  <a:srgbClr val="C00000"/>
                </a:solidFill>
              </a:rPr>
              <a:t> </a:t>
            </a:r>
            <a:r>
              <a:rPr lang="en-GB" sz="2400" b="1" dirty="0" smtClean="0">
                <a:solidFill>
                  <a:prstClr val="black"/>
                </a:solidFill>
              </a:rPr>
              <a:t>Online </a:t>
            </a:r>
            <a:r>
              <a:rPr lang="en-GB" sz="2400" b="1" dirty="0" smtClean="0">
                <a:solidFill>
                  <a:srgbClr val="C00000"/>
                </a:solidFill>
              </a:rPr>
              <a:t>Safety</a:t>
            </a:r>
            <a:endParaRPr lang="en-GB" sz="2400" b="1" dirty="0">
              <a:solidFill>
                <a:srgbClr val="C00000"/>
              </a:solidFill>
            </a:endParaRPr>
          </a:p>
        </p:txBody>
      </p:sp>
      <p:sp>
        <p:nvSpPr>
          <p:cNvPr id="6" name="Slide Number Placeholder 5"/>
          <p:cNvSpPr>
            <a:spLocks noGrp="1"/>
          </p:cNvSpPr>
          <p:nvPr>
            <p:ph type="sldNum" sz="quarter" idx="12"/>
          </p:nvPr>
        </p:nvSpPr>
        <p:spPr/>
        <p:txBody>
          <a:bodyPr/>
          <a:lstStyle/>
          <a:p>
            <a:fld id="{DFFB700F-C3D0-447B-9830-0FE177952941}" type="slidenum">
              <a:rPr lang="en-GB" sz="1400" smtClean="0">
                <a:solidFill>
                  <a:prstClr val="white"/>
                </a:solidFill>
              </a:rPr>
              <a:pPr/>
              <a:t>9</a:t>
            </a:fld>
            <a:endParaRPr lang="en-GB" sz="1400" dirty="0">
              <a:solidFill>
                <a:prstClr val="white"/>
              </a:solidFill>
            </a:endParaRPr>
          </a:p>
        </p:txBody>
      </p:sp>
      <p:pic>
        <p:nvPicPr>
          <p:cNvPr id="9" name="Picture 8">
            <a:hlinkClick r:id="rId5"/>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66787" y="1128712"/>
            <a:ext cx="7210425" cy="4600575"/>
          </a:xfrm>
          <a:prstGeom prst="rect">
            <a:avLst/>
          </a:prstGeom>
        </p:spPr>
      </p:pic>
      <p:sp>
        <p:nvSpPr>
          <p:cNvPr id="10" name="TextBox 9"/>
          <p:cNvSpPr txBox="1"/>
          <p:nvPr/>
        </p:nvSpPr>
        <p:spPr>
          <a:xfrm>
            <a:off x="996678" y="759380"/>
            <a:ext cx="3312368" cy="369332"/>
          </a:xfrm>
          <a:prstGeom prst="rect">
            <a:avLst/>
          </a:prstGeom>
          <a:noFill/>
        </p:spPr>
        <p:txBody>
          <a:bodyPr wrap="square" rtlCol="0">
            <a:spAutoFit/>
          </a:bodyPr>
          <a:lstStyle/>
          <a:p>
            <a:pPr marL="342900" indent="-342900"/>
            <a:r>
              <a:rPr lang="en-GB" b="1" dirty="0" smtClean="0"/>
              <a:t>Click the image to take the test</a:t>
            </a:r>
          </a:p>
        </p:txBody>
      </p:sp>
      <p:sp>
        <p:nvSpPr>
          <p:cNvPr id="2" name="Footer Placeholder 1"/>
          <p:cNvSpPr>
            <a:spLocks noGrp="1"/>
          </p:cNvSpPr>
          <p:nvPr>
            <p:ph type="ftr" sz="quarter" idx="11"/>
          </p:nvPr>
        </p:nvSpPr>
        <p:spPr/>
        <p:txBody>
          <a:bodyPr/>
          <a:lstStyle/>
          <a:p>
            <a:r>
              <a:rPr lang="en-GB" dirty="0" smtClean="0">
                <a:solidFill>
                  <a:prstClr val="black">
                    <a:tint val="75000"/>
                  </a:prstClr>
                </a:solidFill>
              </a:rPr>
              <a:t>[X] Libraries - Online Safety Training</a:t>
            </a:r>
            <a:endParaRPr lang="en-GB"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2016</a:t>
            </a:r>
            <a:endParaRPr lang="en-GB" dirty="0">
              <a:solidFill>
                <a:prstClr val="black">
                  <a:tint val="75000"/>
                </a:prstClr>
              </a:solidFill>
            </a:endParaRPr>
          </a:p>
        </p:txBody>
      </p:sp>
    </p:spTree>
    <p:extLst>
      <p:ext uri="{BB962C8B-B14F-4D97-AF65-F5344CB8AC3E}">
        <p14:creationId xmlns:p14="http://schemas.microsoft.com/office/powerpoint/2010/main" val="40980103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7133</TotalTime>
  <Words>1222</Words>
  <Application>Microsoft Macintosh PowerPoint</Application>
  <PresentationFormat>On-screen Show (4:3)</PresentationFormat>
  <Paragraphs>239</Paragraphs>
  <Slides>20</Slides>
  <Notes>18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OFFICE</cp:lastModifiedBy>
  <cp:revision>304</cp:revision>
  <dcterms:created xsi:type="dcterms:W3CDTF">2013-04-11T12:26:44Z</dcterms:created>
  <dcterms:modified xsi:type="dcterms:W3CDTF">2018-04-09T15:44:54Z</dcterms:modified>
  <cp:category/>
</cp:coreProperties>
</file>