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61" r:id="rId4"/>
    <p:sldId id="258" r:id="rId5"/>
    <p:sldId id="260" r:id="rId6"/>
    <p:sldId id="266" r:id="rId7"/>
    <p:sldId id="274" r:id="rId8"/>
    <p:sldId id="273" r:id="rId9"/>
    <p:sldId id="262" r:id="rId10"/>
    <p:sldId id="267" r:id="rId11"/>
    <p:sldId id="268" r:id="rId12"/>
    <p:sldId id="269" r:id="rId13"/>
    <p:sldId id="270" r:id="rId14"/>
    <p:sldId id="271" r:id="rId15"/>
    <p:sldId id="263" r:id="rId1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27" autoAdjust="0"/>
  </p:normalViewPr>
  <p:slideViewPr>
    <p:cSldViewPr>
      <p:cViewPr varScale="1">
        <p:scale>
          <a:sx n="77" d="100"/>
          <a:sy n="77" d="100"/>
        </p:scale>
        <p:origin x="-18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47EE526-0704-4623-8563-FD0FE5B5E653}" type="datetimeFigureOut">
              <a:rPr lang="en-GB" smtClean="0"/>
              <a:t>04/06/18</a:t>
            </a:fld>
            <a:endParaRPr lang="en-GB"/>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A572376-EB33-4A00-83BA-6E958AF48396}" type="slidenum">
              <a:rPr lang="en-GB" smtClean="0"/>
              <a:t>‹#›</a:t>
            </a:fld>
            <a:endParaRPr lang="en-GB"/>
          </a:p>
        </p:txBody>
      </p:sp>
    </p:spTree>
    <p:extLst>
      <p:ext uri="{BB962C8B-B14F-4D97-AF65-F5344CB8AC3E}">
        <p14:creationId xmlns:p14="http://schemas.microsoft.com/office/powerpoint/2010/main" val="275406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F4C3FF2-ED41-494D-ACD8-66ADE7FE98F4}" type="datetimeFigureOut">
              <a:rPr lang="en-GB" smtClean="0"/>
              <a:t>04/06/18</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984715D6-5C70-49FC-8D37-629CE308FE46}" type="slidenum">
              <a:rPr lang="en-GB" smtClean="0"/>
              <a:t>‹#›</a:t>
            </a:fld>
            <a:endParaRPr lang="en-GB"/>
          </a:p>
        </p:txBody>
      </p:sp>
    </p:spTree>
    <p:extLst>
      <p:ext uri="{BB962C8B-B14F-4D97-AF65-F5344CB8AC3E}">
        <p14:creationId xmlns:p14="http://schemas.microsoft.com/office/powerpoint/2010/main" val="3372893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most important thing to get from today is a sense</a:t>
            </a:r>
            <a:r>
              <a:rPr lang="en-GB" baseline="0" dirty="0" smtClean="0"/>
              <a:t> of what is expected of you in the context of the location you are going to work in.</a:t>
            </a:r>
          </a:p>
          <a:p>
            <a:endParaRPr lang="en-GB" baseline="0" dirty="0" smtClean="0"/>
          </a:p>
          <a:p>
            <a:r>
              <a:rPr lang="en-GB" baseline="0" dirty="0" smtClean="0"/>
              <a:t>Acknowledge that the information we’re giving is at a low level, possibly lower than training they may have had in the past. We’re not here to patronise but to ensure there is enough understanding of what awareness is required of them. Also mention that the information will help them </a:t>
            </a:r>
            <a:r>
              <a:rPr lang="en-GB" baseline="0" smtClean="0"/>
              <a:t>to sign the form. </a:t>
            </a:r>
            <a:endParaRPr lang="en-GB"/>
          </a:p>
        </p:txBody>
      </p:sp>
      <p:sp>
        <p:nvSpPr>
          <p:cNvPr id="4" name="Slide Number Placeholder 3"/>
          <p:cNvSpPr>
            <a:spLocks noGrp="1"/>
          </p:cNvSpPr>
          <p:nvPr>
            <p:ph type="sldNum" sz="quarter" idx="10"/>
          </p:nvPr>
        </p:nvSpPr>
        <p:spPr/>
        <p:txBody>
          <a:bodyPr/>
          <a:lstStyle/>
          <a:p>
            <a:fld id="{984715D6-5C70-49FC-8D37-629CE308FE46}" type="slidenum">
              <a:rPr lang="en-GB" smtClean="0"/>
              <a:t>2</a:t>
            </a:fld>
            <a:endParaRPr lang="en-GB"/>
          </a:p>
        </p:txBody>
      </p:sp>
    </p:spTree>
    <p:extLst>
      <p:ext uri="{BB962C8B-B14F-4D97-AF65-F5344CB8AC3E}">
        <p14:creationId xmlns:p14="http://schemas.microsoft.com/office/powerpoint/2010/main" val="4223045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13</a:t>
            </a:fld>
            <a:endParaRPr lang="en-GB"/>
          </a:p>
        </p:txBody>
      </p:sp>
    </p:spTree>
    <p:extLst>
      <p:ext uri="{BB962C8B-B14F-4D97-AF65-F5344CB8AC3E}">
        <p14:creationId xmlns:p14="http://schemas.microsoft.com/office/powerpoint/2010/main" val="2897047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14</a:t>
            </a:fld>
            <a:endParaRPr lang="en-GB"/>
          </a:p>
        </p:txBody>
      </p:sp>
    </p:spTree>
    <p:extLst>
      <p:ext uri="{BB962C8B-B14F-4D97-AF65-F5344CB8AC3E}">
        <p14:creationId xmlns:p14="http://schemas.microsoft.com/office/powerpoint/2010/main" val="1499205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Legal</a:t>
            </a:r>
            <a:r>
              <a:rPr lang="en-GB" baseline="0" dirty="0" smtClean="0"/>
              <a:t> document but the purpose is to safeguard both you and us as you will come into contact with lots of confidential and sensitive information about customers, staff and the </a:t>
            </a:r>
            <a:r>
              <a:rPr lang="en-GB" baseline="0" dirty="0" smtClean="0"/>
              <a:t>council</a:t>
            </a:r>
            <a:r>
              <a:rPr lang="en-GB" baseline="0" dirty="0" smtClean="0"/>
              <a:t>. Access to the library management system. If scheduled to attend that training, they must have signed it beforehand. You can hand it in at the library you volunteer at</a:t>
            </a:r>
          </a:p>
          <a:p>
            <a:endParaRPr lang="en-GB" baseline="0" dirty="0" smtClean="0"/>
          </a:p>
          <a:p>
            <a:r>
              <a:rPr lang="en-GB" baseline="0" dirty="0" smtClean="0"/>
              <a:t>If you have any questions, contact me. </a:t>
            </a:r>
          </a:p>
          <a:p>
            <a:endParaRPr lang="en-GB" baseline="0" dirty="0" smtClean="0"/>
          </a:p>
          <a:p>
            <a:r>
              <a:rPr lang="en-GB" baseline="0" dirty="0" smtClean="0"/>
              <a:t>Outline what is covered in LMS training and what tasks volunteers will be able to perform</a:t>
            </a:r>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15</a:t>
            </a:fld>
            <a:endParaRPr lang="en-GB"/>
          </a:p>
        </p:txBody>
      </p:sp>
    </p:spTree>
    <p:extLst>
      <p:ext uri="{BB962C8B-B14F-4D97-AF65-F5344CB8AC3E}">
        <p14:creationId xmlns:p14="http://schemas.microsoft.com/office/powerpoint/2010/main" val="55457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Ones</a:t>
            </a:r>
            <a:r>
              <a:rPr lang="en-GB" baseline="0" dirty="0" smtClean="0"/>
              <a:t> in bold are most relevant to volunteer role. Others require awareness</a:t>
            </a:r>
          </a:p>
          <a:p>
            <a:endParaRPr lang="en-GB" baseline="0" dirty="0" smtClean="0"/>
          </a:p>
          <a:p>
            <a:r>
              <a:rPr lang="en-GB" dirty="0" smtClean="0"/>
              <a:t>Freedom of Information – Go through the basic </a:t>
            </a:r>
            <a:r>
              <a:rPr lang="en-GB" dirty="0" smtClean="0"/>
              <a:t>principles</a:t>
            </a:r>
            <a:endParaRPr lang="en-GB" dirty="0" smtClean="0"/>
          </a:p>
          <a:p>
            <a:endParaRPr lang="en-GB" dirty="0" smtClean="0"/>
          </a:p>
          <a:p>
            <a:r>
              <a:rPr lang="en-GB" dirty="0" smtClean="0"/>
              <a:t>Use of Electronic Communications in the workplace – check policy for relevant</a:t>
            </a:r>
            <a:r>
              <a:rPr lang="en-GB" baseline="0" dirty="0" smtClean="0"/>
              <a:t> parts. Mobile phones, personal email, use of internet. Mention </a:t>
            </a:r>
            <a:r>
              <a:rPr lang="en-GB" baseline="0" dirty="0" err="1" smtClean="0"/>
              <a:t>Fortigate</a:t>
            </a:r>
            <a:r>
              <a:rPr lang="en-GB" baseline="0" dirty="0" smtClean="0"/>
              <a:t> – gambling, adult website etc. all blocked</a:t>
            </a:r>
          </a:p>
          <a:p>
            <a:endParaRPr lang="en-GB" baseline="0" dirty="0" smtClean="0"/>
          </a:p>
          <a:p>
            <a:r>
              <a:rPr lang="en-GB" baseline="0" dirty="0" smtClean="0"/>
              <a:t>Social media guidelines – Nothing that could send council into disrepute, e.g. having volunteer status in Kirklees within their profile then criticising council policies and procedures or other members of staff in any posts. Remember that what goes on social media is seen as being published so isn’t the same as saying it verbally to your friends and family. </a:t>
            </a:r>
            <a:endParaRPr lang="en-GB" dirty="0" smtClean="0"/>
          </a:p>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3</a:t>
            </a:fld>
            <a:endParaRPr lang="en-GB"/>
          </a:p>
        </p:txBody>
      </p:sp>
    </p:spTree>
    <p:extLst>
      <p:ext uri="{BB962C8B-B14F-4D97-AF65-F5344CB8AC3E}">
        <p14:creationId xmlns:p14="http://schemas.microsoft.com/office/powerpoint/2010/main" val="1266546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a:t>
            </a:r>
            <a:r>
              <a:rPr lang="en-GB" baseline="0" dirty="0" smtClean="0"/>
              <a:t> through the systems we use and the purposes of those systems</a:t>
            </a:r>
          </a:p>
          <a:p>
            <a:endParaRPr lang="en-GB"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4</a:t>
            </a:fld>
            <a:endParaRPr lang="en-GB"/>
          </a:p>
        </p:txBody>
      </p:sp>
    </p:spTree>
    <p:extLst>
      <p:ext uri="{BB962C8B-B14F-4D97-AF65-F5344CB8AC3E}">
        <p14:creationId xmlns:p14="http://schemas.microsoft.com/office/powerpoint/2010/main" val="17283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5</a:t>
            </a:fld>
            <a:endParaRPr lang="en-GB"/>
          </a:p>
        </p:txBody>
      </p:sp>
    </p:spTree>
    <p:extLst>
      <p:ext uri="{BB962C8B-B14F-4D97-AF65-F5344CB8AC3E}">
        <p14:creationId xmlns:p14="http://schemas.microsoft.com/office/powerpoint/2010/main" val="1020065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6</a:t>
            </a:fld>
            <a:endParaRPr lang="en-GB"/>
          </a:p>
        </p:txBody>
      </p:sp>
    </p:spTree>
    <p:extLst>
      <p:ext uri="{BB962C8B-B14F-4D97-AF65-F5344CB8AC3E}">
        <p14:creationId xmlns:p14="http://schemas.microsoft.com/office/powerpoint/2010/main" val="410967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7</a:t>
            </a:fld>
            <a:endParaRPr lang="en-GB"/>
          </a:p>
        </p:txBody>
      </p:sp>
    </p:spTree>
    <p:extLst>
      <p:ext uri="{BB962C8B-B14F-4D97-AF65-F5344CB8AC3E}">
        <p14:creationId xmlns:p14="http://schemas.microsoft.com/office/powerpoint/2010/main" val="410967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8</a:t>
            </a:fld>
            <a:endParaRPr lang="en-GB"/>
          </a:p>
        </p:txBody>
      </p:sp>
    </p:spTree>
    <p:extLst>
      <p:ext uri="{BB962C8B-B14F-4D97-AF65-F5344CB8AC3E}">
        <p14:creationId xmlns:p14="http://schemas.microsoft.com/office/powerpoint/2010/main" val="410967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Photocopying</a:t>
            </a:r>
          </a:p>
          <a:p>
            <a:r>
              <a:rPr lang="en-GB" dirty="0" smtClean="0"/>
              <a:t>Scanning</a:t>
            </a:r>
          </a:p>
          <a:p>
            <a:r>
              <a:rPr lang="en-GB" dirty="0" smtClean="0"/>
              <a:t>All the materials</a:t>
            </a:r>
            <a:r>
              <a:rPr lang="en-GB" baseline="0" dirty="0" smtClean="0"/>
              <a:t> we keep that people might want to copy – books, maps, music scores, textbooks</a:t>
            </a:r>
          </a:p>
          <a:p>
            <a:r>
              <a:rPr lang="en-GB" baseline="0" dirty="0" smtClean="0"/>
              <a:t>We will need to advise customers of the limits and thresholds</a:t>
            </a:r>
          </a:p>
          <a:p>
            <a:r>
              <a:rPr lang="en-GB" baseline="0" dirty="0" smtClean="0"/>
              <a:t>We need to record certain details from customers when they copy certain materials</a:t>
            </a:r>
          </a:p>
          <a:p>
            <a:endParaRPr lang="en-GB" dirty="0" smtClean="0"/>
          </a:p>
          <a:p>
            <a:r>
              <a:rPr lang="en-GB" dirty="0" smtClean="0"/>
              <a:t>Do quiz</a:t>
            </a:r>
          </a:p>
          <a:p>
            <a:endParaRPr lang="en-GB" dirty="0" smtClean="0"/>
          </a:p>
          <a:p>
            <a:r>
              <a:rPr lang="en-GB" dirty="0" smtClean="0"/>
              <a:t>Forms</a:t>
            </a:r>
            <a:r>
              <a:rPr lang="en-GB" baseline="0" dirty="0" smtClean="0"/>
              <a:t> – must be kept for 6 years</a:t>
            </a:r>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9</a:t>
            </a:fld>
            <a:endParaRPr lang="en-GB"/>
          </a:p>
        </p:txBody>
      </p:sp>
    </p:spTree>
    <p:extLst>
      <p:ext uri="{BB962C8B-B14F-4D97-AF65-F5344CB8AC3E}">
        <p14:creationId xmlns:p14="http://schemas.microsoft.com/office/powerpoint/2010/main" val="1292719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4715D6-5C70-49FC-8D37-629CE308FE46}" type="slidenum">
              <a:rPr lang="en-GB" smtClean="0"/>
              <a:t>10</a:t>
            </a:fld>
            <a:endParaRPr lang="en-GB"/>
          </a:p>
        </p:txBody>
      </p:sp>
    </p:spTree>
    <p:extLst>
      <p:ext uri="{BB962C8B-B14F-4D97-AF65-F5344CB8AC3E}">
        <p14:creationId xmlns:p14="http://schemas.microsoft.com/office/powerpoint/2010/main" val="2585613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F4BB237-1AA8-4C58-B401-75B639CEFFB3}" type="datetimeFigureOut">
              <a:rPr lang="en-GB" smtClean="0"/>
              <a:t>04/06/18</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7768DEF-B760-4AF0-9CC7-54B5BDDB14E5}"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BB237-1AA8-4C58-B401-75B639CEFFB3}" type="datetimeFigureOut">
              <a:rPr lang="en-GB" smtClean="0"/>
              <a:t>04/06/18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BB237-1AA8-4C58-B401-75B639CEFFB3}" type="datetimeFigureOut">
              <a:rPr lang="en-GB" smtClean="0"/>
              <a:t>04/06/18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BB237-1AA8-4C58-B401-75B639CEFFB3}" type="datetimeFigureOut">
              <a:rPr lang="en-GB" smtClean="0"/>
              <a:t>04/06/18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BB237-1AA8-4C58-B401-75B639CEFFB3}" type="datetimeFigureOut">
              <a:rPr lang="en-GB" smtClean="0"/>
              <a:t>04/06/18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F4BB237-1AA8-4C58-B401-75B639CEFFB3}" type="datetimeFigureOut">
              <a:rPr lang="en-GB" smtClean="0"/>
              <a:t>04/06/18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768DEF-B760-4AF0-9CC7-54B5BDDB14E5}"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4BB237-1AA8-4C58-B401-75B639CEFFB3}" type="datetimeFigureOut">
              <a:rPr lang="en-GB" smtClean="0"/>
              <a:t>04/06/18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4BB237-1AA8-4C58-B401-75B639CEFFB3}" type="datetimeFigureOut">
              <a:rPr lang="en-GB" smtClean="0"/>
              <a:t>04/06/18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BB237-1AA8-4C58-B401-75B639CEFFB3}" type="datetimeFigureOut">
              <a:rPr lang="en-GB" smtClean="0"/>
              <a:t>04/06/18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4BB237-1AA8-4C58-B401-75B639CEFFB3}" type="datetimeFigureOut">
              <a:rPr lang="en-GB" smtClean="0"/>
              <a:t>04/06/18</a:t>
            </a:fld>
            <a:endParaRPr lang="en-GB"/>
          </a:p>
        </p:txBody>
      </p:sp>
      <p:sp>
        <p:nvSpPr>
          <p:cNvPr id="7" name="Slide Number Placeholder 6"/>
          <p:cNvSpPr>
            <a:spLocks noGrp="1"/>
          </p:cNvSpPr>
          <p:nvPr>
            <p:ph type="sldNum" sz="quarter" idx="12"/>
          </p:nvPr>
        </p:nvSpPr>
        <p:spPr/>
        <p:txBody>
          <a:bodyPr/>
          <a:lstStyle/>
          <a:p>
            <a:fld id="{A7768DEF-B760-4AF0-9CC7-54B5BDDB14E5}"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BB237-1AA8-4C58-B401-75B639CEFFB3}" type="datetimeFigureOut">
              <a:rPr lang="en-GB" smtClean="0"/>
              <a:t>04/06/18</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A7768DEF-B760-4AF0-9CC7-54B5BDDB14E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F4BB237-1AA8-4C58-B401-75B639CEFFB3}" type="datetimeFigureOut">
              <a:rPr lang="en-GB" smtClean="0"/>
              <a:t>04/06/18</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7768DEF-B760-4AF0-9CC7-54B5BDDB14E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Information Security in Libraries</a:t>
            </a:r>
            <a:endParaRPr lang="en-GB" dirty="0"/>
          </a:p>
        </p:txBody>
      </p:sp>
      <p:sp>
        <p:nvSpPr>
          <p:cNvPr id="3" name="Subtitle 2"/>
          <p:cNvSpPr>
            <a:spLocks noGrp="1"/>
          </p:cNvSpPr>
          <p:nvPr>
            <p:ph type="subTitle" idx="1"/>
          </p:nvPr>
        </p:nvSpPr>
        <p:spPr/>
        <p:txBody>
          <a:bodyPr/>
          <a:lstStyle/>
          <a:p>
            <a:r>
              <a:rPr lang="en-GB" dirty="0" smtClean="0"/>
              <a:t>Making sure we record, copy and store information appropriately</a:t>
            </a:r>
            <a:endParaRPr lang="en-GB" dirty="0"/>
          </a:p>
        </p:txBody>
      </p:sp>
    </p:spTree>
    <p:extLst>
      <p:ext uri="{BB962C8B-B14F-4D97-AF65-F5344CB8AC3E}">
        <p14:creationId xmlns:p14="http://schemas.microsoft.com/office/powerpoint/2010/main" val="31272998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Q. How long does copyright last for literary, dramatic, musical or artistic works?</a:t>
            </a:r>
          </a:p>
        </p:txBody>
      </p:sp>
      <p:sp>
        <p:nvSpPr>
          <p:cNvPr id="3" name="Content Placeholder 2"/>
          <p:cNvSpPr>
            <a:spLocks noGrp="1"/>
          </p:cNvSpPr>
          <p:nvPr>
            <p:ph idx="1"/>
          </p:nvPr>
        </p:nvSpPr>
        <p:spPr/>
        <p:txBody>
          <a:bodyPr>
            <a:normAutofit fontScale="92500" lnSpcReduction="20000"/>
          </a:bodyPr>
          <a:lstStyle/>
          <a:p>
            <a:pPr lvl="0"/>
            <a:r>
              <a:rPr lang="en-GB" dirty="0"/>
              <a:t>70 years from the end of the calendar year in which the last remaining author of the work died.</a:t>
            </a:r>
          </a:p>
          <a:p>
            <a:pPr lvl="0"/>
            <a:r>
              <a:rPr lang="en-GB" dirty="0"/>
              <a:t>If the author is unknown, copyright will last for 70 years from end of the calendar year in which the work was created, although if it is made available to the public during that time, (by publication, authorised performance, broadcast, exhibition, etc.), copyright will run for 70 years from the end of the year that the work was first made available.</a:t>
            </a:r>
          </a:p>
          <a:p>
            <a:endParaRPr lang="en-GB" dirty="0"/>
          </a:p>
        </p:txBody>
      </p:sp>
    </p:spTree>
    <p:extLst>
      <p:ext uri="{BB962C8B-B14F-4D97-AF65-F5344CB8AC3E}">
        <p14:creationId xmlns:p14="http://schemas.microsoft.com/office/powerpoint/2010/main" val="2568891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Q. Do you need permission to copy an 'out of copyright' work?</a:t>
            </a:r>
          </a:p>
        </p:txBody>
      </p:sp>
      <p:sp>
        <p:nvSpPr>
          <p:cNvPr id="3" name="Content Placeholder 2"/>
          <p:cNvSpPr>
            <a:spLocks noGrp="1"/>
          </p:cNvSpPr>
          <p:nvPr>
            <p:ph idx="1"/>
          </p:nvPr>
        </p:nvSpPr>
        <p:spPr>
          <a:xfrm>
            <a:off x="1043492" y="2924944"/>
            <a:ext cx="6777317" cy="2907685"/>
          </a:xfrm>
        </p:spPr>
        <p:txBody>
          <a:bodyPr/>
          <a:lstStyle/>
          <a:p>
            <a:r>
              <a:rPr lang="en-GB" dirty="0"/>
              <a:t>No. Anyone wishing to copy something only needs permission from the copyright owner if the work is in copyright. Once the copyright has expired the work is in the public domain.</a:t>
            </a:r>
          </a:p>
          <a:p>
            <a:endParaRPr lang="en-GB" dirty="0"/>
          </a:p>
        </p:txBody>
      </p:sp>
    </p:spTree>
    <p:extLst>
      <p:ext uri="{BB962C8B-B14F-4D97-AF65-F5344CB8AC3E}">
        <p14:creationId xmlns:p14="http://schemas.microsoft.com/office/powerpoint/2010/main" val="3062653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smtClean="0"/>
              <a:t/>
            </a:r>
            <a:br>
              <a:rPr lang="en-GB" sz="3100" dirty="0" smtClean="0"/>
            </a:br>
            <a:r>
              <a:rPr lang="en-GB" sz="3100" dirty="0"/>
              <a:t/>
            </a:r>
            <a:br>
              <a:rPr lang="en-GB" sz="3100" dirty="0"/>
            </a:br>
            <a:r>
              <a:rPr lang="en-GB" sz="3100" dirty="0" smtClean="0"/>
              <a:t>Q</a:t>
            </a:r>
            <a:r>
              <a:rPr lang="en-GB" sz="3100" dirty="0"/>
              <a:t>. Can I photocopy a bank note?</a:t>
            </a:r>
            <a:r>
              <a:rPr lang="en-GB" dirty="0"/>
              <a:t/>
            </a:r>
            <a:br>
              <a:rPr lang="en-GB" dirty="0"/>
            </a:br>
            <a:endParaRPr lang="en-GB" dirty="0"/>
          </a:p>
        </p:txBody>
      </p:sp>
      <p:sp>
        <p:nvSpPr>
          <p:cNvPr id="3" name="Content Placeholder 2"/>
          <p:cNvSpPr>
            <a:spLocks noGrp="1"/>
          </p:cNvSpPr>
          <p:nvPr>
            <p:ph idx="1"/>
          </p:nvPr>
        </p:nvSpPr>
        <p:spPr>
          <a:xfrm>
            <a:off x="1043492" y="1988840"/>
            <a:ext cx="6777317" cy="3843789"/>
          </a:xfrm>
        </p:spPr>
        <p:txBody>
          <a:bodyPr>
            <a:normAutofit lnSpcReduction="10000"/>
          </a:bodyPr>
          <a:lstStyle/>
          <a:p>
            <a:r>
              <a:rPr lang="en-GB" dirty="0"/>
              <a:t>No. Nor any other kind of legal tender. </a:t>
            </a:r>
            <a:br>
              <a:rPr lang="en-GB" dirty="0"/>
            </a:br>
            <a:r>
              <a:rPr lang="en-GB" dirty="0"/>
              <a:t>"Under section 18(1) of the Forgery and Counterfeiting Act 1981 it is a criminal offence for any person, without the prior consent in writing of the Bank of England, to reproduce on any substance whatsoever, and whether or not on the correct scale, any Bank of England banknote or any part of a Bank of England banknote. The Bank of England also owns the copyright in its banknotes."</a:t>
            </a:r>
          </a:p>
          <a:p>
            <a:endParaRPr lang="en-GB" dirty="0"/>
          </a:p>
        </p:txBody>
      </p:sp>
    </p:spTree>
    <p:extLst>
      <p:ext uri="{BB962C8B-B14F-4D97-AF65-F5344CB8AC3E}">
        <p14:creationId xmlns:p14="http://schemas.microsoft.com/office/powerpoint/2010/main" val="3553978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t>Q. Can I copy the Electoral Roll?</a:t>
            </a:r>
            <a:r>
              <a:rPr lang="en-GB" dirty="0"/>
              <a:t/>
            </a:r>
            <a:br>
              <a:rPr lang="en-GB" dirty="0"/>
            </a:br>
            <a:endParaRPr lang="en-GB" dirty="0"/>
          </a:p>
        </p:txBody>
      </p:sp>
      <p:sp>
        <p:nvSpPr>
          <p:cNvPr id="3" name="Content Placeholder 2"/>
          <p:cNvSpPr>
            <a:spLocks noGrp="1"/>
          </p:cNvSpPr>
          <p:nvPr>
            <p:ph idx="1"/>
          </p:nvPr>
        </p:nvSpPr>
        <p:spPr>
          <a:xfrm>
            <a:off x="1043492" y="1916832"/>
            <a:ext cx="6777317" cy="4104456"/>
          </a:xfrm>
        </p:spPr>
        <p:txBody>
          <a:bodyPr>
            <a:normAutofit fontScale="92500" lnSpcReduction="20000"/>
          </a:bodyPr>
          <a:lstStyle/>
          <a:p>
            <a:r>
              <a:rPr lang="en-GB" dirty="0"/>
              <a:t>The Electoral Roll is available to view and to purchase but is not to be copied. This includes photocopying, scanning, photographing, etc.</a:t>
            </a:r>
            <a:br>
              <a:rPr lang="en-GB" dirty="0"/>
            </a:br>
            <a:r>
              <a:rPr lang="en-GB" dirty="0"/>
              <a:t/>
            </a:r>
            <a:br>
              <a:rPr lang="en-GB" dirty="0"/>
            </a:br>
            <a:r>
              <a:rPr lang="en-GB" dirty="0"/>
              <a:t>There are two version of the Electoral Roll - Full and Edited.</a:t>
            </a:r>
            <a:br>
              <a:rPr lang="en-GB" dirty="0"/>
            </a:br>
            <a:r>
              <a:rPr lang="en-GB" dirty="0"/>
              <a:t/>
            </a:r>
            <a:br>
              <a:rPr lang="en-GB" dirty="0"/>
            </a:br>
            <a:r>
              <a:rPr lang="en-GB" dirty="0"/>
              <a:t>The Full Electoral Roll may be viewed in person but is not available for public sale</a:t>
            </a:r>
            <a:br>
              <a:rPr lang="en-GB" dirty="0"/>
            </a:br>
            <a:r>
              <a:rPr lang="en-GB" dirty="0"/>
              <a:t/>
            </a:r>
            <a:br>
              <a:rPr lang="en-GB" dirty="0"/>
            </a:br>
            <a:r>
              <a:rPr lang="en-GB" dirty="0"/>
              <a:t>The Edited version of the Electoral Roll is available for public sale and the costs depend on which ward/polling district is required and which format (data/paper). </a:t>
            </a:r>
          </a:p>
        </p:txBody>
      </p:sp>
    </p:spTree>
    <p:extLst>
      <p:ext uri="{BB962C8B-B14F-4D97-AF65-F5344CB8AC3E}">
        <p14:creationId xmlns:p14="http://schemas.microsoft.com/office/powerpoint/2010/main" val="11441358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Q. Can </a:t>
            </a:r>
            <a:r>
              <a:rPr lang="en-GB" sz="2800" dirty="0"/>
              <a:t>staff be held liable for copyright infringement by the public? </a:t>
            </a:r>
          </a:p>
        </p:txBody>
      </p:sp>
      <p:sp>
        <p:nvSpPr>
          <p:cNvPr id="3" name="Content Placeholder 2"/>
          <p:cNvSpPr>
            <a:spLocks noGrp="1"/>
          </p:cNvSpPr>
          <p:nvPr>
            <p:ph idx="1"/>
          </p:nvPr>
        </p:nvSpPr>
        <p:spPr>
          <a:xfrm>
            <a:off x="1043492" y="2323652"/>
            <a:ext cx="6777317" cy="3841652"/>
          </a:xfrm>
        </p:spPr>
        <p:txBody>
          <a:bodyPr>
            <a:normAutofit lnSpcReduction="10000"/>
          </a:bodyPr>
          <a:lstStyle/>
          <a:p>
            <a:r>
              <a:rPr lang="en-GB" dirty="0"/>
              <a:t>No, as long as the rules are followed staff cannot be held personally liable for copyright infringement by the public as long as:</a:t>
            </a:r>
            <a:br>
              <a:rPr lang="en-GB" dirty="0"/>
            </a:br>
            <a:r>
              <a:rPr lang="en-GB" dirty="0"/>
              <a:t/>
            </a:r>
            <a:br>
              <a:rPr lang="en-GB" dirty="0"/>
            </a:br>
            <a:r>
              <a:rPr lang="en-GB" dirty="0"/>
              <a:t>1. When asked by the public for advice about copyright law the advice given is correct.</a:t>
            </a:r>
            <a:br>
              <a:rPr lang="en-GB" dirty="0"/>
            </a:br>
            <a:r>
              <a:rPr lang="en-GB" dirty="0"/>
              <a:t>2. If photocopying something on behalf of a member of the public the customer fills in a copyright form</a:t>
            </a:r>
          </a:p>
          <a:p>
            <a:pPr marL="68580" indent="0">
              <a:buNone/>
            </a:pPr>
            <a:endParaRPr lang="en-GB" dirty="0"/>
          </a:p>
        </p:txBody>
      </p:sp>
    </p:spTree>
    <p:extLst>
      <p:ext uri="{BB962C8B-B14F-4D97-AF65-F5344CB8AC3E}">
        <p14:creationId xmlns:p14="http://schemas.microsoft.com/office/powerpoint/2010/main" val="1978006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t>
            </a:r>
            <a:endParaRPr lang="en-GB" dirty="0"/>
          </a:p>
        </p:txBody>
      </p:sp>
      <p:sp>
        <p:nvSpPr>
          <p:cNvPr id="3" name="Content Placeholder 2"/>
          <p:cNvSpPr>
            <a:spLocks noGrp="1"/>
          </p:cNvSpPr>
          <p:nvPr>
            <p:ph idx="1"/>
          </p:nvPr>
        </p:nvSpPr>
        <p:spPr/>
        <p:txBody>
          <a:bodyPr>
            <a:normAutofit fontScale="92500"/>
          </a:bodyPr>
          <a:lstStyle/>
          <a:p>
            <a:r>
              <a:rPr lang="en-GB" dirty="0" smtClean="0"/>
              <a:t>Confidentiality and data processing agreement to be signed. Once this has been signed volunteers will have training and be given access to the Library Management System</a:t>
            </a:r>
          </a:p>
          <a:p>
            <a:endParaRPr lang="en-GB" dirty="0" smtClean="0"/>
          </a:p>
          <a:p>
            <a:r>
              <a:rPr lang="en-GB" dirty="0" smtClean="0"/>
              <a:t>Library Management System training. This will give low level access to allow volunteers to deliver services to our customers</a:t>
            </a:r>
          </a:p>
          <a:p>
            <a:endParaRPr lang="en-GB" dirty="0" smtClean="0"/>
          </a:p>
          <a:p>
            <a:endParaRPr lang="en-GB" dirty="0"/>
          </a:p>
        </p:txBody>
      </p:sp>
    </p:spTree>
    <p:extLst>
      <p:ext uri="{BB962C8B-B14F-4D97-AF65-F5344CB8AC3E}">
        <p14:creationId xmlns:p14="http://schemas.microsoft.com/office/powerpoint/2010/main" val="580114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a:xfrm>
            <a:off x="1043492" y="2636912"/>
            <a:ext cx="6777317" cy="3195717"/>
          </a:xfrm>
        </p:spPr>
        <p:txBody>
          <a:bodyPr/>
          <a:lstStyle/>
          <a:p>
            <a:pPr lvl="0"/>
            <a:r>
              <a:rPr lang="en-GB" dirty="0"/>
              <a:t>An introduction to key policies and legislation affecting the recording and storing of </a:t>
            </a:r>
            <a:r>
              <a:rPr lang="en-GB" dirty="0" smtClean="0"/>
              <a:t>information</a:t>
            </a:r>
          </a:p>
          <a:p>
            <a:pPr marL="68580" lvl="0" indent="0">
              <a:buNone/>
            </a:pPr>
            <a:endParaRPr lang="en-GB" dirty="0"/>
          </a:p>
          <a:p>
            <a:pPr lvl="0"/>
            <a:r>
              <a:rPr lang="en-GB" dirty="0"/>
              <a:t>An overview of copyright law and how it affects people working in </a:t>
            </a:r>
            <a:r>
              <a:rPr lang="en-GB" dirty="0" smtClean="0"/>
              <a:t>libraries</a:t>
            </a:r>
            <a:endParaRPr lang="en-GB" dirty="0"/>
          </a:p>
          <a:p>
            <a:pPr marL="68580" indent="0">
              <a:buNone/>
            </a:pPr>
            <a:endParaRPr lang="en-GB" dirty="0"/>
          </a:p>
        </p:txBody>
      </p:sp>
    </p:spTree>
    <p:extLst>
      <p:ext uri="{BB962C8B-B14F-4D97-AF65-F5344CB8AC3E}">
        <p14:creationId xmlns:p14="http://schemas.microsoft.com/office/powerpoint/2010/main" val="8662044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Key policies</a:t>
            </a:r>
            <a:endParaRPr lang="en-GB" dirty="0"/>
          </a:p>
        </p:txBody>
      </p:sp>
      <p:sp>
        <p:nvSpPr>
          <p:cNvPr id="6" name="Content Placeholder 5"/>
          <p:cNvSpPr>
            <a:spLocks noGrp="1"/>
          </p:cNvSpPr>
          <p:nvPr>
            <p:ph idx="1"/>
          </p:nvPr>
        </p:nvSpPr>
        <p:spPr/>
        <p:txBody>
          <a:bodyPr>
            <a:normAutofit fontScale="77500" lnSpcReduction="20000"/>
          </a:bodyPr>
          <a:lstStyle/>
          <a:p>
            <a:r>
              <a:rPr lang="en-GB" dirty="0" smtClean="0"/>
              <a:t>The main policies everyone needs to be aware of are:</a:t>
            </a:r>
            <a:endParaRPr lang="en-GB" dirty="0"/>
          </a:p>
          <a:p>
            <a:pPr lvl="1"/>
            <a:r>
              <a:rPr lang="en-GB" b="1" dirty="0" smtClean="0"/>
              <a:t>GDPR</a:t>
            </a:r>
            <a:endParaRPr lang="en-GB" b="1" dirty="0" smtClean="0"/>
          </a:p>
          <a:p>
            <a:pPr lvl="1"/>
            <a:r>
              <a:rPr lang="en-GB" b="1" dirty="0" smtClean="0"/>
              <a:t>Information Security</a:t>
            </a:r>
          </a:p>
          <a:p>
            <a:pPr lvl="1"/>
            <a:r>
              <a:rPr lang="en-GB" dirty="0" smtClean="0"/>
              <a:t>Freedom of Information</a:t>
            </a:r>
          </a:p>
          <a:p>
            <a:pPr lvl="1"/>
            <a:r>
              <a:rPr lang="en-GB" dirty="0" smtClean="0"/>
              <a:t>Use of Electronic Communications in the workplace</a:t>
            </a:r>
          </a:p>
          <a:p>
            <a:pPr lvl="1"/>
            <a:r>
              <a:rPr lang="en-GB" dirty="0" smtClean="0"/>
              <a:t>Social media guidelines</a:t>
            </a:r>
          </a:p>
          <a:p>
            <a:pPr lvl="1"/>
            <a:endParaRPr lang="en-GB" dirty="0"/>
          </a:p>
          <a:p>
            <a:r>
              <a:rPr lang="en-GB" dirty="0" smtClean="0"/>
              <a:t>Copies of these policies will be given to you by your supervisor and hard copies will be available at your location. Should any changes be made you will be made aware					</a:t>
            </a:r>
          </a:p>
        </p:txBody>
      </p:sp>
    </p:spTree>
    <p:extLst>
      <p:ext uri="{BB962C8B-B14F-4D97-AF65-F5344CB8AC3E}">
        <p14:creationId xmlns:p14="http://schemas.microsoft.com/office/powerpoint/2010/main" val="35329696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additive="base">
                                        <p:cTn id="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Security &amp; Data Protection</a:t>
            </a:r>
            <a:endParaRPr lang="en-GB" dirty="0"/>
          </a:p>
        </p:txBody>
      </p:sp>
      <p:sp>
        <p:nvSpPr>
          <p:cNvPr id="3" name="Content Placeholder 2"/>
          <p:cNvSpPr>
            <a:spLocks noGrp="1"/>
          </p:cNvSpPr>
          <p:nvPr>
            <p:ph idx="1"/>
          </p:nvPr>
        </p:nvSpPr>
        <p:spPr/>
        <p:txBody>
          <a:bodyPr>
            <a:normAutofit lnSpcReduction="10000"/>
          </a:bodyPr>
          <a:lstStyle/>
          <a:p>
            <a:r>
              <a:rPr lang="en-GB" dirty="0" smtClean="0"/>
              <a:t>Library staff use lots of different systems to access customer information and manage day-to-day activities in their locations. These include a Library Management System, PC bookings system</a:t>
            </a:r>
          </a:p>
          <a:p>
            <a:pPr marL="68580" indent="0">
              <a:buNone/>
            </a:pPr>
            <a:endParaRPr lang="en-GB" dirty="0" smtClean="0"/>
          </a:p>
          <a:p>
            <a:r>
              <a:rPr lang="en-GB" b="1" i="1" dirty="0" smtClean="0"/>
              <a:t>What </a:t>
            </a:r>
            <a:r>
              <a:rPr lang="en-GB" b="1" i="1" dirty="0"/>
              <a:t>information do you think we have in LICs that might be sensitive or data protected?</a:t>
            </a:r>
          </a:p>
        </p:txBody>
      </p:sp>
    </p:spTree>
    <p:extLst>
      <p:ext uri="{BB962C8B-B14F-4D97-AF65-F5344CB8AC3E}">
        <p14:creationId xmlns:p14="http://schemas.microsoft.com/office/powerpoint/2010/main" val="4118635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42416" y="980728"/>
            <a:ext cx="3419856" cy="4825712"/>
          </a:xfrm>
        </p:spPr>
        <p:txBody>
          <a:bodyPr>
            <a:normAutofit/>
          </a:bodyPr>
          <a:lstStyle/>
          <a:p>
            <a:r>
              <a:rPr lang="en-GB" dirty="0" smtClean="0"/>
              <a:t>Names</a:t>
            </a:r>
          </a:p>
          <a:p>
            <a:r>
              <a:rPr lang="en-GB" dirty="0" smtClean="0"/>
              <a:t>Addresses</a:t>
            </a:r>
          </a:p>
          <a:p>
            <a:r>
              <a:rPr lang="en-GB" dirty="0" smtClean="0"/>
              <a:t>Dates of birth</a:t>
            </a:r>
          </a:p>
          <a:p>
            <a:r>
              <a:rPr lang="en-GB" dirty="0" smtClean="0"/>
              <a:t>Ages</a:t>
            </a:r>
          </a:p>
          <a:p>
            <a:r>
              <a:rPr lang="en-GB" dirty="0" smtClean="0"/>
              <a:t>Email addresses</a:t>
            </a:r>
          </a:p>
          <a:p>
            <a:r>
              <a:rPr lang="en-GB" dirty="0" smtClean="0"/>
              <a:t>Ethnic origins</a:t>
            </a:r>
          </a:p>
          <a:p>
            <a:r>
              <a:rPr lang="en-GB" dirty="0" smtClean="0"/>
              <a:t>Guardian details</a:t>
            </a:r>
          </a:p>
          <a:p>
            <a:r>
              <a:rPr lang="en-GB" dirty="0" smtClean="0"/>
              <a:t>Carer details</a:t>
            </a:r>
          </a:p>
          <a:p>
            <a:r>
              <a:rPr lang="en-GB" dirty="0" smtClean="0"/>
              <a:t>Some disabilities</a:t>
            </a:r>
          </a:p>
          <a:p>
            <a:r>
              <a:rPr lang="en-GB" dirty="0" smtClean="0"/>
              <a:t>Borrowing history</a:t>
            </a:r>
          </a:p>
          <a:p>
            <a:endParaRPr lang="en-GB" dirty="0" smtClean="0"/>
          </a:p>
          <a:p>
            <a:endParaRPr lang="en-GB" dirty="0"/>
          </a:p>
        </p:txBody>
      </p:sp>
      <p:sp>
        <p:nvSpPr>
          <p:cNvPr id="6" name="Content Placeholder 5"/>
          <p:cNvSpPr>
            <a:spLocks noGrp="1"/>
          </p:cNvSpPr>
          <p:nvPr>
            <p:ph sz="quarter" idx="14"/>
          </p:nvPr>
        </p:nvSpPr>
        <p:spPr>
          <a:xfrm>
            <a:off x="4645152" y="908720"/>
            <a:ext cx="3419856" cy="4897719"/>
          </a:xfrm>
        </p:spPr>
        <p:txBody>
          <a:bodyPr/>
          <a:lstStyle/>
          <a:p>
            <a:r>
              <a:rPr lang="en-GB" dirty="0" smtClean="0"/>
              <a:t>Benefits status</a:t>
            </a:r>
          </a:p>
          <a:p>
            <a:r>
              <a:rPr lang="en-GB" dirty="0" smtClean="0"/>
              <a:t>Gender</a:t>
            </a:r>
          </a:p>
          <a:p>
            <a:r>
              <a:rPr lang="en-GB" dirty="0" smtClean="0"/>
              <a:t>Library fines</a:t>
            </a:r>
          </a:p>
          <a:p>
            <a:r>
              <a:rPr lang="en-GB" dirty="0" smtClean="0"/>
              <a:t>Public access PC use</a:t>
            </a:r>
          </a:p>
          <a:p>
            <a:r>
              <a:rPr lang="en-GB" dirty="0" smtClean="0"/>
              <a:t>Library PIN number</a:t>
            </a:r>
          </a:p>
          <a:p>
            <a:r>
              <a:rPr lang="en-GB" dirty="0" smtClean="0"/>
              <a:t>Holds</a:t>
            </a:r>
          </a:p>
          <a:p>
            <a:r>
              <a:rPr lang="en-GB" dirty="0" smtClean="0"/>
              <a:t>Libraries visited</a:t>
            </a:r>
          </a:p>
          <a:p>
            <a:r>
              <a:rPr lang="en-GB" dirty="0" smtClean="0"/>
              <a:t>Notes kept on accounts</a:t>
            </a:r>
          </a:p>
          <a:p>
            <a:endParaRPr lang="en-GB" dirty="0"/>
          </a:p>
        </p:txBody>
      </p:sp>
    </p:spTree>
    <p:extLst>
      <p:ext uri="{BB962C8B-B14F-4D97-AF65-F5344CB8AC3E}">
        <p14:creationId xmlns:p14="http://schemas.microsoft.com/office/powerpoint/2010/main" val="1071549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0" end="0"/>
                                            </p:txEl>
                                          </p:spTgt>
                                        </p:tgtEl>
                                        <p:attrNameLst>
                                          <p:attrName>style.visibility</p:attrName>
                                        </p:attrNameLst>
                                      </p:cBhvr>
                                      <p:to>
                                        <p:strVal val="visible"/>
                                      </p:to>
                                    </p:set>
                                    <p:animEffect transition="in" filter="fade">
                                      <p:cBhvr>
                                        <p:cTn id="77" dur="1000"/>
                                        <p:tgtEl>
                                          <p:spTgt spid="6">
                                            <p:txEl>
                                              <p:pRg st="0" end="0"/>
                                            </p:txEl>
                                          </p:spTgt>
                                        </p:tgtEl>
                                      </p:cBhvr>
                                    </p:animEffect>
                                    <p:anim calcmode="lin" valueType="num">
                                      <p:cBhvr>
                                        <p:cTn id="7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1" end="1"/>
                                            </p:txEl>
                                          </p:spTgt>
                                        </p:tgtEl>
                                        <p:attrNameLst>
                                          <p:attrName>style.visibility</p:attrName>
                                        </p:attrNameLst>
                                      </p:cBhvr>
                                      <p:to>
                                        <p:strVal val="visible"/>
                                      </p:to>
                                    </p:set>
                                    <p:animEffect transition="in" filter="fade">
                                      <p:cBhvr>
                                        <p:cTn id="84" dur="1000"/>
                                        <p:tgtEl>
                                          <p:spTgt spid="6">
                                            <p:txEl>
                                              <p:pRg st="1" end="1"/>
                                            </p:txEl>
                                          </p:spTgt>
                                        </p:tgtEl>
                                      </p:cBhvr>
                                    </p:animEffect>
                                    <p:anim calcmode="lin" valueType="num">
                                      <p:cBhvr>
                                        <p:cTn id="8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
                                            <p:txEl>
                                              <p:pRg st="2" end="2"/>
                                            </p:txEl>
                                          </p:spTgt>
                                        </p:tgtEl>
                                        <p:attrNameLst>
                                          <p:attrName>style.visibility</p:attrName>
                                        </p:attrNameLst>
                                      </p:cBhvr>
                                      <p:to>
                                        <p:strVal val="visible"/>
                                      </p:to>
                                    </p:set>
                                    <p:animEffect transition="in" filter="fade">
                                      <p:cBhvr>
                                        <p:cTn id="91" dur="1000"/>
                                        <p:tgtEl>
                                          <p:spTgt spid="6">
                                            <p:txEl>
                                              <p:pRg st="2" end="2"/>
                                            </p:txEl>
                                          </p:spTgt>
                                        </p:tgtEl>
                                      </p:cBhvr>
                                    </p:animEffect>
                                    <p:anim calcmode="lin" valueType="num">
                                      <p:cBhvr>
                                        <p:cTn id="9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6">
                                            <p:txEl>
                                              <p:pRg st="3" end="3"/>
                                            </p:txEl>
                                          </p:spTgt>
                                        </p:tgtEl>
                                        <p:attrNameLst>
                                          <p:attrName>style.visibility</p:attrName>
                                        </p:attrNameLst>
                                      </p:cBhvr>
                                      <p:to>
                                        <p:strVal val="visible"/>
                                      </p:to>
                                    </p:set>
                                    <p:animEffect transition="in" filter="fade">
                                      <p:cBhvr>
                                        <p:cTn id="98" dur="1000"/>
                                        <p:tgtEl>
                                          <p:spTgt spid="6">
                                            <p:txEl>
                                              <p:pRg st="3" end="3"/>
                                            </p:txEl>
                                          </p:spTgt>
                                        </p:tgtEl>
                                      </p:cBhvr>
                                    </p:animEffect>
                                    <p:anim calcmode="lin" valueType="num">
                                      <p:cBhvr>
                                        <p:cTn id="9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6">
                                            <p:txEl>
                                              <p:pRg st="4" end="4"/>
                                            </p:txEl>
                                          </p:spTgt>
                                        </p:tgtEl>
                                        <p:attrNameLst>
                                          <p:attrName>style.visibility</p:attrName>
                                        </p:attrNameLst>
                                      </p:cBhvr>
                                      <p:to>
                                        <p:strVal val="visible"/>
                                      </p:to>
                                    </p:set>
                                    <p:animEffect transition="in" filter="fade">
                                      <p:cBhvr>
                                        <p:cTn id="105" dur="1000"/>
                                        <p:tgtEl>
                                          <p:spTgt spid="6">
                                            <p:txEl>
                                              <p:pRg st="4" end="4"/>
                                            </p:txEl>
                                          </p:spTgt>
                                        </p:tgtEl>
                                      </p:cBhvr>
                                    </p:animEffect>
                                    <p:anim calcmode="lin" valueType="num">
                                      <p:cBhvr>
                                        <p:cTn id="10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
                                            <p:txEl>
                                              <p:pRg st="5" end="5"/>
                                            </p:txEl>
                                          </p:spTgt>
                                        </p:tgtEl>
                                        <p:attrNameLst>
                                          <p:attrName>style.visibility</p:attrName>
                                        </p:attrNameLst>
                                      </p:cBhvr>
                                      <p:to>
                                        <p:strVal val="visible"/>
                                      </p:to>
                                    </p:set>
                                    <p:animEffect transition="in" filter="fade">
                                      <p:cBhvr>
                                        <p:cTn id="112" dur="1000"/>
                                        <p:tgtEl>
                                          <p:spTgt spid="6">
                                            <p:txEl>
                                              <p:pRg st="5" end="5"/>
                                            </p:txEl>
                                          </p:spTgt>
                                        </p:tgtEl>
                                      </p:cBhvr>
                                    </p:animEffect>
                                    <p:anim calcmode="lin" valueType="num">
                                      <p:cBhvr>
                                        <p:cTn id="11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6">
                                            <p:txEl>
                                              <p:pRg st="6" end="6"/>
                                            </p:txEl>
                                          </p:spTgt>
                                        </p:tgtEl>
                                        <p:attrNameLst>
                                          <p:attrName>style.visibility</p:attrName>
                                        </p:attrNameLst>
                                      </p:cBhvr>
                                      <p:to>
                                        <p:strVal val="visible"/>
                                      </p:to>
                                    </p:set>
                                    <p:animEffect transition="in" filter="fade">
                                      <p:cBhvr>
                                        <p:cTn id="119" dur="1000"/>
                                        <p:tgtEl>
                                          <p:spTgt spid="6">
                                            <p:txEl>
                                              <p:pRg st="6" end="6"/>
                                            </p:txEl>
                                          </p:spTgt>
                                        </p:tgtEl>
                                      </p:cBhvr>
                                    </p:animEffect>
                                    <p:anim calcmode="lin" valueType="num">
                                      <p:cBhvr>
                                        <p:cTn id="12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2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6">
                                            <p:txEl>
                                              <p:pRg st="7" end="7"/>
                                            </p:txEl>
                                          </p:spTgt>
                                        </p:tgtEl>
                                        <p:attrNameLst>
                                          <p:attrName>style.visibility</p:attrName>
                                        </p:attrNameLst>
                                      </p:cBhvr>
                                      <p:to>
                                        <p:strVal val="visible"/>
                                      </p:to>
                                    </p:set>
                                    <p:animEffect transition="in" filter="fade">
                                      <p:cBhvr>
                                        <p:cTn id="126" dur="1000"/>
                                        <p:tgtEl>
                                          <p:spTgt spid="6">
                                            <p:txEl>
                                              <p:pRg st="7" end="7"/>
                                            </p:txEl>
                                          </p:spTgt>
                                        </p:tgtEl>
                                      </p:cBhvr>
                                    </p:animEffect>
                                    <p:anim calcmode="lin" valueType="num">
                                      <p:cBhvr>
                                        <p:cTn id="12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2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80728"/>
            <a:ext cx="7560840" cy="9017853"/>
          </a:xfrm>
          <a:prstGeom prst="rect">
            <a:avLst/>
          </a:prstGeom>
          <a:noFill/>
        </p:spPr>
        <p:txBody>
          <a:bodyPr wrap="square" rtlCol="0">
            <a:spAutoFit/>
          </a:bodyPr>
          <a:lstStyle/>
          <a:p>
            <a:endParaRPr lang="en-GB" sz="2000" b="1" dirty="0" smtClean="0"/>
          </a:p>
          <a:p>
            <a:pPr marL="285750" indent="-285750">
              <a:buFont typeface="Courier New" panose="02070309020205020404" pitchFamily="49" charset="0"/>
              <a:buChar char="o"/>
            </a:pPr>
            <a:r>
              <a:rPr lang="en-GB" sz="4400" b="1" dirty="0" smtClean="0"/>
              <a:t>Q</a:t>
            </a:r>
            <a:r>
              <a:rPr lang="en-GB" sz="4400" b="1" dirty="0"/>
              <a:t>. </a:t>
            </a:r>
            <a:r>
              <a:rPr lang="en-GB" sz="4400" dirty="0"/>
              <a:t>A police officer phones to ask if a person is a library member, what should you </a:t>
            </a:r>
            <a:r>
              <a:rPr lang="en-GB" sz="4400" dirty="0" smtClean="0"/>
              <a:t>do?</a:t>
            </a:r>
          </a:p>
          <a:p>
            <a:endParaRPr lang="en-GB" sz="2000" dirty="0" smtClean="0"/>
          </a:p>
          <a:p>
            <a:endParaRPr lang="en-GB" sz="2000" dirty="0"/>
          </a:p>
          <a:p>
            <a:pPr marL="285750" indent="-285750">
              <a:buFont typeface="Courier New" panose="02070309020205020404" pitchFamily="49" charset="0"/>
              <a:buChar char="o"/>
            </a:pPr>
            <a:r>
              <a:rPr lang="en-GB" sz="3600" b="1" dirty="0"/>
              <a:t>A. </a:t>
            </a:r>
            <a:r>
              <a:rPr lang="en-GB" sz="3600" dirty="0"/>
              <a:t>R</a:t>
            </a:r>
            <a:r>
              <a:rPr lang="en-GB" sz="3600" dirty="0" smtClean="0"/>
              <a:t>efer </a:t>
            </a:r>
            <a:r>
              <a:rPr lang="en-GB" sz="3600" dirty="0"/>
              <a:t>call to member of staff on duty.</a:t>
            </a:r>
          </a:p>
          <a:p>
            <a:pPr marL="285750" indent="-285750">
              <a:buFont typeface="Courier New" panose="02070309020205020404" pitchFamily="49" charset="0"/>
              <a:buChar char="o"/>
            </a:pPr>
            <a:endParaRPr lang="en-GB" sz="2000"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p:txBody>
      </p:sp>
      <p:sp>
        <p:nvSpPr>
          <p:cNvPr id="3" name="TextBox 2"/>
          <p:cNvSpPr txBox="1"/>
          <p:nvPr/>
        </p:nvSpPr>
        <p:spPr>
          <a:xfrm>
            <a:off x="683568" y="332656"/>
            <a:ext cx="3672408" cy="584775"/>
          </a:xfrm>
          <a:prstGeom prst="rect">
            <a:avLst/>
          </a:prstGeom>
          <a:noFill/>
        </p:spPr>
        <p:txBody>
          <a:bodyPr wrap="square" rtlCol="0">
            <a:spAutoFit/>
          </a:bodyPr>
          <a:lstStyle/>
          <a:p>
            <a:r>
              <a:rPr lang="en-GB" sz="3200" b="1" dirty="0" smtClean="0">
                <a:solidFill>
                  <a:schemeClr val="bg2">
                    <a:lumMod val="75000"/>
                  </a:schemeClr>
                </a:solidFill>
              </a:rPr>
              <a:t>Examples</a:t>
            </a:r>
            <a:endParaRPr lang="en-GB" sz="3200" b="1" dirty="0">
              <a:solidFill>
                <a:schemeClr val="bg2">
                  <a:lumMod val="75000"/>
                </a:schemeClr>
              </a:solidFill>
            </a:endParaRPr>
          </a:p>
        </p:txBody>
      </p:sp>
    </p:spTree>
    <p:extLst>
      <p:ext uri="{BB962C8B-B14F-4D97-AF65-F5344CB8AC3E}">
        <p14:creationId xmlns:p14="http://schemas.microsoft.com/office/powerpoint/2010/main" val="2824375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80728"/>
            <a:ext cx="7560840" cy="5570756"/>
          </a:xfrm>
          <a:prstGeom prst="rect">
            <a:avLst/>
          </a:prstGeom>
          <a:noFill/>
        </p:spPr>
        <p:txBody>
          <a:bodyPr wrap="square" rtlCol="0">
            <a:spAutoFit/>
          </a:bodyPr>
          <a:lstStyle/>
          <a:p>
            <a:pPr marL="285750" indent="-285750">
              <a:buFont typeface="Courier New" panose="02070309020205020404" pitchFamily="49" charset="0"/>
              <a:buChar char="o"/>
            </a:pPr>
            <a:endParaRPr lang="en-GB" sz="2000" b="1" dirty="0" smtClean="0"/>
          </a:p>
          <a:p>
            <a:pPr marL="285750" indent="-285750">
              <a:buFont typeface="Courier New" panose="02070309020205020404" pitchFamily="49" charset="0"/>
              <a:buChar char="o"/>
            </a:pPr>
            <a:r>
              <a:rPr lang="en-GB" sz="2000" b="1" dirty="0" smtClean="0"/>
              <a:t>Q</a:t>
            </a:r>
            <a:r>
              <a:rPr lang="en-GB" sz="2000" b="1" dirty="0"/>
              <a:t>. </a:t>
            </a:r>
            <a:r>
              <a:rPr lang="en-GB" sz="2800" dirty="0"/>
              <a:t>Mrs Smith asks you which books her husband currently has out on loan and offers you his membership card to check</a:t>
            </a:r>
            <a:r>
              <a:rPr lang="en-GB" sz="2800" dirty="0" smtClean="0"/>
              <a:t>.</a:t>
            </a:r>
          </a:p>
          <a:p>
            <a:endParaRPr lang="en-GB" sz="2800" dirty="0"/>
          </a:p>
          <a:p>
            <a:pPr marL="285750" indent="-285750">
              <a:buFont typeface="Courier New" panose="02070309020205020404" pitchFamily="49" charset="0"/>
              <a:buChar char="o"/>
            </a:pPr>
            <a:r>
              <a:rPr lang="en-GB" sz="2800" b="1" dirty="0"/>
              <a:t>A. </a:t>
            </a:r>
            <a:r>
              <a:rPr lang="en-GB" sz="2800" dirty="0"/>
              <a:t>You must not reveal this information to anyone except the customer concerned, assuming that person is an adult. You can offer to renew the husband’s loans if necessary without revealing what they are. </a:t>
            </a:r>
            <a:endParaRPr lang="en-GB" sz="2800" dirty="0" smtClean="0"/>
          </a:p>
          <a:p>
            <a:endParaRPr lang="en-GB" sz="2800" dirty="0" smtClean="0"/>
          </a:p>
        </p:txBody>
      </p:sp>
      <p:sp>
        <p:nvSpPr>
          <p:cNvPr id="3" name="TextBox 2"/>
          <p:cNvSpPr txBox="1"/>
          <p:nvPr/>
        </p:nvSpPr>
        <p:spPr>
          <a:xfrm>
            <a:off x="683568" y="332656"/>
            <a:ext cx="3672408" cy="584775"/>
          </a:xfrm>
          <a:prstGeom prst="rect">
            <a:avLst/>
          </a:prstGeom>
          <a:noFill/>
        </p:spPr>
        <p:txBody>
          <a:bodyPr wrap="square" rtlCol="0">
            <a:spAutoFit/>
          </a:bodyPr>
          <a:lstStyle/>
          <a:p>
            <a:r>
              <a:rPr lang="en-GB" sz="3200" b="1" dirty="0" smtClean="0">
                <a:solidFill>
                  <a:schemeClr val="bg2">
                    <a:lumMod val="75000"/>
                  </a:schemeClr>
                </a:solidFill>
              </a:rPr>
              <a:t>Examples</a:t>
            </a:r>
            <a:endParaRPr lang="en-GB" sz="3200" b="1" dirty="0">
              <a:solidFill>
                <a:schemeClr val="bg2">
                  <a:lumMod val="75000"/>
                </a:schemeClr>
              </a:solidFill>
            </a:endParaRPr>
          </a:p>
        </p:txBody>
      </p:sp>
    </p:spTree>
    <p:extLst>
      <p:ext uri="{BB962C8B-B14F-4D97-AF65-F5344CB8AC3E}">
        <p14:creationId xmlns:p14="http://schemas.microsoft.com/office/powerpoint/2010/main" val="2338233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80728"/>
            <a:ext cx="7560840" cy="5078313"/>
          </a:xfrm>
          <a:prstGeom prst="rect">
            <a:avLst/>
          </a:prstGeom>
          <a:noFill/>
        </p:spPr>
        <p:txBody>
          <a:bodyPr wrap="square" rtlCol="0">
            <a:spAutoFit/>
          </a:bodyPr>
          <a:lstStyle/>
          <a:p>
            <a:pPr marL="285750" indent="-285750">
              <a:buFont typeface="Courier New" panose="02070309020205020404" pitchFamily="49" charset="0"/>
              <a:buChar char="o"/>
            </a:pPr>
            <a:r>
              <a:rPr lang="en-GB" sz="2000" b="1" dirty="0" smtClean="0"/>
              <a:t>Q</a:t>
            </a:r>
            <a:r>
              <a:rPr lang="en-GB" sz="2000" b="1" dirty="0"/>
              <a:t>. </a:t>
            </a:r>
            <a:r>
              <a:rPr lang="en-GB" sz="3600" dirty="0"/>
              <a:t>Can I look up the address of a library member to send them a birthday card</a:t>
            </a:r>
            <a:r>
              <a:rPr lang="en-GB" sz="3600" dirty="0" smtClean="0"/>
              <a:t>?</a:t>
            </a:r>
          </a:p>
          <a:p>
            <a:pPr marL="285750" indent="-285750">
              <a:buFont typeface="Courier New" panose="02070309020205020404" pitchFamily="49" charset="0"/>
              <a:buChar char="o"/>
            </a:pPr>
            <a:endParaRPr lang="en-GB" sz="3600" dirty="0"/>
          </a:p>
          <a:p>
            <a:pPr marL="285750" indent="-285750">
              <a:buFont typeface="Courier New" panose="02070309020205020404" pitchFamily="49" charset="0"/>
              <a:buChar char="o"/>
            </a:pPr>
            <a:r>
              <a:rPr lang="en-GB" sz="3600" b="1" dirty="0"/>
              <a:t>A. </a:t>
            </a:r>
            <a:r>
              <a:rPr lang="en-GB" sz="3600" dirty="0"/>
              <a:t>No, the data was collected for the purpose of using the library service so this would be a breach of </a:t>
            </a:r>
            <a:r>
              <a:rPr lang="en-GB" sz="3600" dirty="0" smtClean="0"/>
              <a:t>data protection</a:t>
            </a:r>
            <a:endParaRPr lang="en-GB" sz="3600" dirty="0"/>
          </a:p>
          <a:p>
            <a:pPr marL="285750" indent="-285750">
              <a:buFont typeface="Arial" panose="020B0604020202020204" pitchFamily="34" charset="0"/>
              <a:buChar char="•"/>
            </a:pPr>
            <a:endParaRPr lang="en-GB" dirty="0"/>
          </a:p>
          <a:p>
            <a:endParaRPr lang="en-GB" dirty="0"/>
          </a:p>
        </p:txBody>
      </p:sp>
      <p:sp>
        <p:nvSpPr>
          <p:cNvPr id="3" name="TextBox 2"/>
          <p:cNvSpPr txBox="1"/>
          <p:nvPr/>
        </p:nvSpPr>
        <p:spPr>
          <a:xfrm>
            <a:off x="683568" y="332656"/>
            <a:ext cx="3672408" cy="584775"/>
          </a:xfrm>
          <a:prstGeom prst="rect">
            <a:avLst/>
          </a:prstGeom>
          <a:noFill/>
        </p:spPr>
        <p:txBody>
          <a:bodyPr wrap="square" rtlCol="0">
            <a:spAutoFit/>
          </a:bodyPr>
          <a:lstStyle/>
          <a:p>
            <a:r>
              <a:rPr lang="en-GB" sz="3200" b="1" dirty="0" smtClean="0">
                <a:solidFill>
                  <a:schemeClr val="bg2">
                    <a:lumMod val="75000"/>
                  </a:schemeClr>
                </a:solidFill>
              </a:rPr>
              <a:t>Examples</a:t>
            </a:r>
            <a:endParaRPr lang="en-GB" sz="3200" b="1" dirty="0">
              <a:solidFill>
                <a:schemeClr val="bg2">
                  <a:lumMod val="75000"/>
                </a:schemeClr>
              </a:solidFill>
            </a:endParaRPr>
          </a:p>
        </p:txBody>
      </p:sp>
    </p:spTree>
    <p:extLst>
      <p:ext uri="{BB962C8B-B14F-4D97-AF65-F5344CB8AC3E}">
        <p14:creationId xmlns:p14="http://schemas.microsoft.com/office/powerpoint/2010/main" val="2338233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a:t>
            </a:r>
            <a:endParaRPr lang="en-GB" dirty="0"/>
          </a:p>
        </p:txBody>
      </p:sp>
      <p:sp>
        <p:nvSpPr>
          <p:cNvPr id="3" name="Content Placeholder 2"/>
          <p:cNvSpPr>
            <a:spLocks noGrp="1"/>
          </p:cNvSpPr>
          <p:nvPr>
            <p:ph idx="1"/>
          </p:nvPr>
        </p:nvSpPr>
        <p:spPr/>
        <p:txBody>
          <a:bodyPr/>
          <a:lstStyle/>
          <a:p>
            <a:r>
              <a:rPr lang="en-GB" sz="2800" b="1" i="1" dirty="0" smtClean="0"/>
              <a:t>“</a:t>
            </a:r>
            <a:r>
              <a:rPr lang="en-GB" i="1" dirty="0" smtClean="0"/>
              <a:t>The </a:t>
            </a:r>
            <a:r>
              <a:rPr lang="en-GB" i="1" dirty="0"/>
              <a:t>exclusive and assignable legal right, given to the originator for a fixed number of years, to print, publish, perform, film, or record literary, artistic, or musical </a:t>
            </a:r>
            <a:r>
              <a:rPr lang="en-GB" i="1" dirty="0" smtClean="0"/>
              <a:t>material”</a:t>
            </a:r>
          </a:p>
          <a:p>
            <a:endParaRPr lang="en-GB" dirty="0" smtClean="0"/>
          </a:p>
          <a:p>
            <a:r>
              <a:rPr lang="en-GB" b="1" i="1" dirty="0" smtClean="0"/>
              <a:t>How might copyright law affect us in Libraries?</a:t>
            </a:r>
            <a:endParaRPr lang="en-GB" b="1" i="1" dirty="0"/>
          </a:p>
          <a:p>
            <a:endParaRPr lang="en-GB" dirty="0"/>
          </a:p>
        </p:txBody>
      </p:sp>
    </p:spTree>
    <p:extLst>
      <p:ext uri="{BB962C8B-B14F-4D97-AF65-F5344CB8AC3E}">
        <p14:creationId xmlns:p14="http://schemas.microsoft.com/office/powerpoint/2010/main" val="18213428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468</TotalTime>
  <Words>1056</Words>
  <Application>Microsoft Macintosh PowerPoint</Application>
  <PresentationFormat>On-screen Show (4:3)</PresentationFormat>
  <Paragraphs>122</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Information Security in Libraries</vt:lpstr>
      <vt:lpstr>Learning Outcomes</vt:lpstr>
      <vt:lpstr>Key policies</vt:lpstr>
      <vt:lpstr>Information Security &amp; Data Protection</vt:lpstr>
      <vt:lpstr>PowerPoint Presentation</vt:lpstr>
      <vt:lpstr>PowerPoint Presentation</vt:lpstr>
      <vt:lpstr>PowerPoint Presentation</vt:lpstr>
      <vt:lpstr>PowerPoint Presentation</vt:lpstr>
      <vt:lpstr>Copyright </vt:lpstr>
      <vt:lpstr>Q. How long does copyright last for literary, dramatic, musical or artistic works?</vt:lpstr>
      <vt:lpstr>Q. Do you need permission to copy an 'out of copyright' work?</vt:lpstr>
      <vt:lpstr>  Q. Can I photocopy a bank note? </vt:lpstr>
      <vt:lpstr>Q. Can I copy the Electoral Roll? </vt:lpstr>
      <vt:lpstr>Q. Can staff be held liable for copyright infringement by the public? </vt:lpstr>
      <vt:lpstr>Next steps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in Libraries</dc:title>
  <dc:subject/>
  <dc:creator/>
  <cp:keywords/>
  <dc:description/>
  <cp:lastModifiedBy>OFFICE</cp:lastModifiedBy>
  <cp:revision>27</cp:revision>
  <dcterms:created xsi:type="dcterms:W3CDTF">2014-08-20T09:46:48Z</dcterms:created>
  <dcterms:modified xsi:type="dcterms:W3CDTF">2018-06-04T12:46:30Z</dcterms:modified>
  <cp:category/>
</cp:coreProperties>
</file>