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8" r:id="rId2"/>
    <p:sldId id="273" r:id="rId3"/>
    <p:sldId id="277" r:id="rId4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3">
          <p15:clr>
            <a:srgbClr val="A4A3A4"/>
          </p15:clr>
        </p15:guide>
        <p15:guide id="2" pos="1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5ED7D"/>
    <a:srgbClr val="FFFFCC"/>
    <a:srgbClr val="FFFF66"/>
    <a:srgbClr val="FF99FF"/>
    <a:srgbClr val="33CCFF"/>
    <a:srgbClr val="CC99FF"/>
    <a:srgbClr val="A64BB5"/>
    <a:srgbClr val="C0C0C0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83" autoAdjust="0"/>
    <p:restoredTop sz="99886" autoAdjust="0"/>
  </p:normalViewPr>
  <p:slideViewPr>
    <p:cSldViewPr snapToGrid="0">
      <p:cViewPr varScale="1">
        <p:scale>
          <a:sx n="74" d="100"/>
          <a:sy n="74" d="100"/>
        </p:scale>
        <p:origin x="1716" y="78"/>
      </p:cViewPr>
      <p:guideLst>
        <p:guide orient="horz" pos="2113"/>
        <p:guide pos="12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A502A-F572-451E-8645-36C8D0A39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03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766B-AB7D-48F4-9794-C89D551E88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30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3B84-CCE3-4F13-B728-7C4FFA08AD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65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E259D-7A88-493C-B855-A1A0289DA6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40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6B52-BD4B-4FE5-8613-F1977F06A4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92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264AF-074B-4FED-8A71-45F8217DE8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50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2C42-DC4B-4A35-B7DE-1EBACBDE9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2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195F-2295-4A1B-8387-05A8ED55EC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11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1A93-557D-4118-A79D-CBB715F813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231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66C5D-147E-4749-91F9-5119F74F06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6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B27D1-C937-4943-9B43-C626EBB593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3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7BF5128-9CA2-4213-88B3-F54E6BDCB9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70094"/>
          </a:xfrm>
        </p:spPr>
        <p:txBody>
          <a:bodyPr/>
          <a:lstStyle/>
          <a:p>
            <a:r>
              <a:rPr lang="en-GB" dirty="0"/>
              <a:t>Department for Work and </a:t>
            </a:r>
            <a:r>
              <a:rPr lang="en-GB" dirty="0" smtClean="0"/>
              <a:t>Pensions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This publication is withdrawn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This </a:t>
            </a:r>
            <a:r>
              <a:rPr lang="en-GB" dirty="0"/>
              <a:t>publication is no longer current.</a:t>
            </a:r>
          </a:p>
        </p:txBody>
      </p:sp>
    </p:spTree>
    <p:extLst>
      <p:ext uri="{BB962C8B-B14F-4D97-AF65-F5344CB8AC3E}">
        <p14:creationId xmlns:p14="http://schemas.microsoft.com/office/powerpoint/2010/main" val="335434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780074" y="307782"/>
            <a:ext cx="2127162" cy="455413"/>
            <a:chOff x="112530" y="3388175"/>
            <a:chExt cx="1689463" cy="455413"/>
          </a:xfrm>
          <a:solidFill>
            <a:schemeClr val="bg1"/>
          </a:solidFill>
        </p:grpSpPr>
        <p:sp>
          <p:nvSpPr>
            <p:cNvPr id="87" name="TextBox 4"/>
            <p:cNvSpPr txBox="1">
              <a:spLocks noChangeArrowheads="1"/>
            </p:cNvSpPr>
            <p:nvPr/>
          </p:nvSpPr>
          <p:spPr bwMode="auto">
            <a:xfrm>
              <a:off x="414154" y="3412701"/>
              <a:ext cx="1387839" cy="43088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7 </a:t>
              </a:r>
              <a:r>
                <a:rPr lang="en-GB" altLang="en-US" sz="1100" dirty="0" err="1" smtClean="0">
                  <a:cs typeface="Arial" charset="0"/>
                </a:rPr>
                <a:t>wd</a:t>
              </a:r>
              <a:r>
                <a:rPr lang="en-GB" altLang="en-US" sz="1100" dirty="0" smtClean="0">
                  <a:cs typeface="Arial" charset="0"/>
                </a:rPr>
                <a:t> of referral</a:t>
              </a:r>
              <a:endParaRPr lang="en-GB" altLang="en-US" sz="1100" dirty="0">
                <a:cs typeface="Arial" charset="0"/>
              </a:endParaRPr>
            </a:p>
          </p:txBody>
        </p:sp>
        <p:grpSp>
          <p:nvGrpSpPr>
            <p:cNvPr id="88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265527" cy="239969"/>
              <a:chOff x="6375660" y="3341874"/>
              <a:chExt cx="1356326" cy="1312890"/>
            </a:xfrm>
            <a:grpFill/>
          </p:grpSpPr>
          <p:sp>
            <p:nvSpPr>
              <p:cNvPr id="89" name="Oval 88"/>
              <p:cNvSpPr/>
              <p:nvPr/>
            </p:nvSpPr>
            <p:spPr>
              <a:xfrm>
                <a:off x="6375660" y="3341874"/>
                <a:ext cx="1356326" cy="131289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90" name="Straight Arrow Connector 89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9" name="Group 298"/>
          <p:cNvGrpSpPr/>
          <p:nvPr/>
        </p:nvGrpSpPr>
        <p:grpSpPr>
          <a:xfrm>
            <a:off x="3728633" y="850530"/>
            <a:ext cx="1832155" cy="624690"/>
            <a:chOff x="112530" y="3388175"/>
            <a:chExt cx="1689463" cy="624690"/>
          </a:xfrm>
        </p:grpSpPr>
        <p:sp>
          <p:nvSpPr>
            <p:cNvPr id="300" name="TextBox 4"/>
            <p:cNvSpPr txBox="1">
              <a:spLocks noChangeArrowheads="1"/>
            </p:cNvSpPr>
            <p:nvPr/>
          </p:nvSpPr>
          <p:spPr bwMode="auto">
            <a:xfrm>
              <a:off x="414154" y="3412701"/>
              <a:ext cx="1387839" cy="6001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5</a:t>
              </a:r>
              <a:r>
                <a:rPr lang="en-GB" altLang="en-US" sz="1100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working days (</a:t>
              </a:r>
              <a:r>
                <a:rPr lang="en-GB" altLang="en-US" sz="1100" dirty="0" err="1" smtClean="0">
                  <a:solidFill>
                    <a:srgbClr val="414141"/>
                  </a:solidFill>
                  <a:cs typeface="Arial" charset="0"/>
                </a:rPr>
                <a:t>wd</a:t>
              </a: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) of referral</a:t>
              </a:r>
              <a:endParaRPr lang="en-GB" altLang="en-US" sz="1100" b="1" dirty="0">
                <a:solidFill>
                  <a:srgbClr val="FF0000"/>
                </a:solidFill>
                <a:cs typeface="Arial" charset="0"/>
              </a:endParaRPr>
            </a:p>
          </p:txBody>
        </p:sp>
        <p:grpSp>
          <p:nvGrpSpPr>
            <p:cNvPr id="301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301625" cy="282575"/>
              <a:chOff x="6375660" y="3341874"/>
              <a:chExt cx="1540716" cy="1545991"/>
            </a:xfrm>
            <a:solidFill>
              <a:srgbClr val="00B0F0"/>
            </a:solidFill>
          </p:grpSpPr>
          <p:sp>
            <p:nvSpPr>
              <p:cNvPr id="302" name="Oval 301"/>
              <p:cNvSpPr/>
              <p:nvPr/>
            </p:nvSpPr>
            <p:spPr>
              <a:xfrm>
                <a:off x="6375660" y="3341874"/>
                <a:ext cx="1540716" cy="154599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303" name="Straight Arrow Connector 302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Arrow Connector 303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0" name="Straight Arrow Connector 119"/>
          <p:cNvCxnSpPr/>
          <p:nvPr/>
        </p:nvCxnSpPr>
        <p:spPr>
          <a:xfrm>
            <a:off x="1032056" y="3469508"/>
            <a:ext cx="1825753" cy="0"/>
          </a:xfrm>
          <a:prstGeom prst="straightConnector1">
            <a:avLst/>
          </a:prstGeom>
          <a:ln w="25400">
            <a:solidFill>
              <a:schemeClr val="accent6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6780074" y="4445991"/>
            <a:ext cx="2363924" cy="455413"/>
            <a:chOff x="112530" y="3388175"/>
            <a:chExt cx="2132743" cy="455413"/>
          </a:xfrm>
        </p:grpSpPr>
        <p:sp>
          <p:nvSpPr>
            <p:cNvPr id="115" name="TextBox 4"/>
            <p:cNvSpPr txBox="1">
              <a:spLocks noChangeArrowheads="1"/>
            </p:cNvSpPr>
            <p:nvPr/>
          </p:nvSpPr>
          <p:spPr bwMode="auto">
            <a:xfrm>
              <a:off x="414151" y="3412701"/>
              <a:ext cx="1831122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GB" altLang="en-US" sz="1100" dirty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17 </a:t>
              </a:r>
              <a:r>
                <a:rPr lang="en-GB" altLang="en-US" sz="1100" dirty="0" err="1" smtClean="0">
                  <a:cs typeface="Arial" charset="0"/>
                </a:rPr>
                <a:t>wd</a:t>
              </a:r>
              <a:r>
                <a:rPr lang="en-GB" altLang="en-US" sz="1100" dirty="0" smtClean="0">
                  <a:cs typeface="Arial" charset="0"/>
                </a:rPr>
                <a:t> of referral (CD1)</a:t>
              </a:r>
              <a:endParaRPr lang="en-GB" altLang="en-US" sz="1100" dirty="0" smtClean="0">
                <a:solidFill>
                  <a:srgbClr val="414141"/>
                </a:solidFill>
                <a:cs typeface="Arial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2 </a:t>
              </a:r>
              <a:r>
                <a:rPr lang="en-GB" altLang="en-US" sz="1100" dirty="0" err="1" smtClean="0">
                  <a:cs typeface="Arial" charset="0"/>
                </a:rPr>
                <a:t>wd</a:t>
              </a:r>
              <a:r>
                <a:rPr lang="en-GB" altLang="en-US" sz="1100" dirty="0" smtClean="0">
                  <a:cs typeface="Arial" charset="0"/>
                </a:rPr>
                <a:t> of CD2-5</a:t>
              </a:r>
              <a:endParaRPr lang="en-GB" altLang="en-US" sz="1100" dirty="0">
                <a:cs typeface="Arial" charset="0"/>
              </a:endParaRPr>
            </a:p>
          </p:txBody>
        </p:sp>
        <p:grpSp>
          <p:nvGrpSpPr>
            <p:cNvPr id="116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301625" cy="282575"/>
              <a:chOff x="6375660" y="3341874"/>
              <a:chExt cx="1540716" cy="1545991"/>
            </a:xfrm>
            <a:solidFill>
              <a:srgbClr val="00B0F0"/>
            </a:solidFill>
          </p:grpSpPr>
          <p:sp>
            <p:nvSpPr>
              <p:cNvPr id="117" name="Oval 116"/>
              <p:cNvSpPr/>
              <p:nvPr/>
            </p:nvSpPr>
            <p:spPr>
              <a:xfrm>
                <a:off x="6375660" y="3341874"/>
                <a:ext cx="1540716" cy="154599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18" name="Straight Arrow Connector 117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4" name="TextBox 4"/>
          <p:cNvSpPr txBox="1">
            <a:spLocks noChangeArrowheads="1"/>
          </p:cNvSpPr>
          <p:nvPr/>
        </p:nvSpPr>
        <p:spPr bwMode="auto">
          <a:xfrm>
            <a:off x="6941275" y="5021036"/>
            <a:ext cx="1711393" cy="1626334"/>
          </a:xfrm>
          <a:prstGeom prst="rect">
            <a:avLst/>
          </a:prstGeom>
          <a:solidFill>
            <a:srgbClr val="FFFF99">
              <a:alpha val="49804"/>
            </a:srgbClr>
          </a:solidFill>
          <a:extLst/>
        </p:spPr>
        <p:txBody>
          <a:bodyPr wrap="square" anchor="ctr">
            <a:noAutofit/>
          </a:bodyPr>
          <a:lstStyle>
            <a:defPPr>
              <a:defRPr lang="en-GB"/>
            </a:defPPr>
            <a:lvl1pPr algn="r">
              <a:defRPr sz="1200">
                <a:solidFill>
                  <a:srgbClr val="414141"/>
                </a:solidFill>
                <a:latin typeface="+mn-lt"/>
                <a:cs typeface="Arial" charset="0"/>
              </a:defRPr>
            </a:lvl1pPr>
          </a:lstStyle>
          <a:p>
            <a:pPr algn="l"/>
            <a:r>
              <a:rPr lang="en-GB" altLang="en-US" dirty="0" smtClean="0"/>
              <a:t>Ends recorded for all participants, capturing completers as well as drop-outs from CD1 to CD5 using combination of submitted end date and end reason.</a:t>
            </a:r>
            <a:endParaRPr lang="en-GB" altLang="en-US" dirty="0"/>
          </a:p>
        </p:txBody>
      </p:sp>
      <p:sp>
        <p:nvSpPr>
          <p:cNvPr id="137" name="TextBox 4"/>
          <p:cNvSpPr txBox="1">
            <a:spLocks noChangeArrowheads="1"/>
          </p:cNvSpPr>
          <p:nvPr/>
        </p:nvSpPr>
        <p:spPr bwMode="auto">
          <a:xfrm>
            <a:off x="1753758" y="6021780"/>
            <a:ext cx="2265158" cy="625591"/>
          </a:xfrm>
          <a:prstGeom prst="rect">
            <a:avLst/>
          </a:prstGeom>
          <a:solidFill>
            <a:srgbClr val="FFFF66">
              <a:alpha val="50000"/>
            </a:srgbClr>
          </a:solidFill>
          <a:ln>
            <a:noFill/>
          </a:ln>
          <a:extLst/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100" dirty="0"/>
              <a:t>Capture assessments, opt-outs and non-completers </a:t>
            </a:r>
          </a:p>
        </p:txBody>
      </p:sp>
      <p:sp>
        <p:nvSpPr>
          <p:cNvPr id="292" name="TextBox 4"/>
          <p:cNvSpPr txBox="1">
            <a:spLocks noChangeArrowheads="1"/>
          </p:cNvSpPr>
          <p:nvPr/>
        </p:nvSpPr>
        <p:spPr bwMode="auto">
          <a:xfrm>
            <a:off x="1724029" y="4890023"/>
            <a:ext cx="2267561" cy="727965"/>
          </a:xfrm>
          <a:prstGeom prst="rect">
            <a:avLst/>
          </a:prstGeom>
          <a:solidFill>
            <a:srgbClr val="FFFF66">
              <a:alpha val="50000"/>
            </a:srgbClr>
          </a:solidFill>
          <a:ln>
            <a:noFill/>
          </a:ln>
          <a:extLst/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 smtClean="0">
                <a:solidFill>
                  <a:srgbClr val="414141"/>
                </a:solidFill>
                <a:cs typeface="Arial" charset="0"/>
              </a:rPr>
              <a:t>If the participant </a:t>
            </a:r>
            <a:r>
              <a:rPr lang="en-GB" altLang="en-US" sz="1100" dirty="0">
                <a:solidFill>
                  <a:srgbClr val="414141"/>
                </a:solidFill>
                <a:cs typeface="Arial" charset="0"/>
              </a:rPr>
              <a:t>attends </a:t>
            </a:r>
            <a:r>
              <a:rPr lang="en-GB" altLang="en-US" sz="1100" dirty="0" smtClean="0">
                <a:solidFill>
                  <a:srgbClr val="414141"/>
                </a:solidFill>
                <a:cs typeface="Arial" charset="0"/>
              </a:rPr>
              <a:t>and participates in course day 1/5 then the provider records an outcome on </a:t>
            </a:r>
            <a:r>
              <a:rPr lang="en-GB" altLang="en-US" sz="1100" dirty="0" err="1" smtClean="0">
                <a:solidFill>
                  <a:srgbClr val="414141"/>
                </a:solidFill>
                <a:cs typeface="Arial" charset="0"/>
              </a:rPr>
              <a:t>PRaP</a:t>
            </a:r>
            <a:endParaRPr lang="en-GB" altLang="en-US" sz="1100" dirty="0">
              <a:solidFill>
                <a:srgbClr val="414141"/>
              </a:solidFill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29468" y="745677"/>
            <a:ext cx="360363" cy="3603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224392" y="713778"/>
            <a:ext cx="2090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414141"/>
                </a:solidFill>
                <a:cs typeface="Arial" charset="0"/>
              </a:rPr>
              <a:t>DWP Work Coach identifies an eligible </a:t>
            </a:r>
            <a:r>
              <a:rPr lang="en-GB" altLang="en-US" sz="1200" dirty="0" smtClean="0">
                <a:solidFill>
                  <a:srgbClr val="414141"/>
                </a:solidFill>
                <a:cs typeface="Arial" charset="0"/>
              </a:rPr>
              <a:t>claimant</a:t>
            </a:r>
            <a:endParaRPr lang="en-GB" altLang="en-US" sz="1200" dirty="0">
              <a:solidFill>
                <a:srgbClr val="414141"/>
              </a:solidFill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9650" y="1453125"/>
            <a:ext cx="1440000" cy="720000"/>
          </a:xfrm>
          <a:prstGeom prst="roundRect">
            <a:avLst/>
          </a:prstGeom>
          <a:solidFill>
            <a:srgbClr val="6485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1.1</a:t>
            </a:r>
            <a:r>
              <a:rPr lang="en-GB" sz="1200" dirty="0" smtClean="0">
                <a:solidFill>
                  <a:prstClr val="white"/>
                </a:solidFill>
              </a:rPr>
              <a:t> Work </a:t>
            </a:r>
            <a:r>
              <a:rPr lang="en-GB" sz="1200" dirty="0">
                <a:solidFill>
                  <a:prstClr val="white"/>
                </a:solidFill>
              </a:rPr>
              <a:t>Coach makes referral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44151" y="1453125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1.2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acknowledges referral in PRaP </a:t>
            </a:r>
          </a:p>
        </p:txBody>
      </p:sp>
      <p:cxnSp>
        <p:nvCxnSpPr>
          <p:cNvPr id="22" name="Straight Arrow Connector 21"/>
          <p:cNvCxnSpPr>
            <a:stCxn id="19" idx="3"/>
            <a:endCxn id="54" idx="1"/>
          </p:cNvCxnSpPr>
          <p:nvPr/>
        </p:nvCxnSpPr>
        <p:spPr>
          <a:xfrm>
            <a:off x="3584151" y="1813125"/>
            <a:ext cx="413708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3"/>
            <a:endCxn id="19" idx="1"/>
          </p:cNvCxnSpPr>
          <p:nvPr/>
        </p:nvCxnSpPr>
        <p:spPr>
          <a:xfrm>
            <a:off x="1729650" y="1813125"/>
            <a:ext cx="414501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itle 2"/>
          <p:cNvSpPr txBox="1">
            <a:spLocks/>
          </p:cNvSpPr>
          <p:nvPr/>
        </p:nvSpPr>
        <p:spPr bwMode="auto">
          <a:xfrm>
            <a:off x="112713" y="76200"/>
            <a:ext cx="76644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 Rounded MT Bold" pitchFamily="34" charset="0"/>
                <a:cs typeface="Arial" charset="0"/>
              </a:rPr>
              <a:t> Group </a:t>
            </a:r>
            <a:r>
              <a:rPr lang="en-GB" altLang="en-US" sz="1800" dirty="0" smtClean="0">
                <a:latin typeface="Arial Rounded MT Bold" pitchFamily="34" charset="0"/>
                <a:cs typeface="Arial" charset="0"/>
              </a:rPr>
              <a:t>Work </a:t>
            </a:r>
            <a:r>
              <a:rPr lang="en-GB" altLang="en-US" sz="1800" dirty="0" err="1" smtClean="0">
                <a:latin typeface="Arial Rounded MT Bold" pitchFamily="34" charset="0"/>
                <a:cs typeface="Arial" charset="0"/>
              </a:rPr>
              <a:t>PRaP</a:t>
            </a:r>
            <a:r>
              <a:rPr lang="en-GB" altLang="en-US" sz="1800" dirty="0" smtClean="0">
                <a:latin typeface="Arial Rounded MT Bold" pitchFamily="34" charset="0"/>
                <a:cs typeface="Arial" charset="0"/>
              </a:rPr>
              <a:t> Process </a:t>
            </a:r>
            <a:endParaRPr lang="en-GB" altLang="en-US" sz="180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997859" y="1453125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1.3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delivers </a:t>
            </a:r>
            <a:r>
              <a:rPr lang="en-GB" sz="1200" b="1" dirty="0">
                <a:solidFill>
                  <a:prstClr val="white"/>
                </a:solidFill>
              </a:rPr>
              <a:t>face to face </a:t>
            </a:r>
            <a:r>
              <a:rPr lang="en-GB" sz="1200" b="1" dirty="0" smtClean="0">
                <a:solidFill>
                  <a:prstClr val="white"/>
                </a:solidFill>
              </a:rPr>
              <a:t>Reception Interview (RI)</a:t>
            </a: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939688" y="1453125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1.3b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</a:t>
            </a:r>
            <a:r>
              <a:rPr lang="en-GB" sz="1200" dirty="0" smtClean="0">
                <a:solidFill>
                  <a:prstClr val="white"/>
                </a:solidFill>
              </a:rPr>
              <a:t>records Did Not Start (DNS) in </a:t>
            </a:r>
            <a:r>
              <a:rPr lang="en-GB" sz="1200" dirty="0" err="1" smtClean="0">
                <a:solidFill>
                  <a:prstClr val="white"/>
                </a:solidFill>
              </a:rPr>
              <a:t>PRaP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6939688" y="2244139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1.3c</a:t>
            </a:r>
            <a:r>
              <a:rPr lang="en-GB" sz="1200" dirty="0" smtClean="0">
                <a:solidFill>
                  <a:prstClr val="white"/>
                </a:solidFill>
              </a:rPr>
              <a:t> Provider records </a:t>
            </a:r>
            <a:r>
              <a:rPr lang="en-GB" sz="1200" dirty="0">
                <a:solidFill>
                  <a:prstClr val="white"/>
                </a:solidFill>
              </a:rPr>
              <a:t>Start </a:t>
            </a:r>
            <a:r>
              <a:rPr lang="en-GB" sz="1200" dirty="0" smtClean="0">
                <a:solidFill>
                  <a:prstClr val="white"/>
                </a:solidFill>
              </a:rPr>
              <a:t>in </a:t>
            </a:r>
            <a:r>
              <a:rPr lang="en-GB" sz="1200" dirty="0" err="1" smtClean="0">
                <a:solidFill>
                  <a:prstClr val="white"/>
                </a:solidFill>
              </a:rPr>
              <a:t>PRaP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89648" y="3697489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bg1"/>
                </a:solidFill>
              </a:rPr>
              <a:t>1.4 </a:t>
            </a:r>
            <a:r>
              <a:rPr lang="en-GB" sz="1200" dirty="0" smtClean="0">
                <a:solidFill>
                  <a:schemeClr val="bg1"/>
                </a:solidFill>
              </a:rPr>
              <a:t>Provider delivers </a:t>
            </a:r>
            <a:r>
              <a:rPr lang="en-GB" sz="1200" b="1" dirty="0" smtClean="0">
                <a:solidFill>
                  <a:schemeClr val="bg1"/>
                </a:solidFill>
              </a:rPr>
              <a:t>JOBS </a:t>
            </a:r>
            <a:r>
              <a:rPr lang="en-GB" sz="1200" b="1" dirty="0">
                <a:solidFill>
                  <a:schemeClr val="bg1"/>
                </a:solidFill>
              </a:rPr>
              <a:t>II Course </a:t>
            </a:r>
            <a:r>
              <a:rPr lang="en-GB" sz="1200" b="1" dirty="0" smtClean="0">
                <a:solidFill>
                  <a:schemeClr val="bg1"/>
                </a:solidFill>
              </a:rPr>
              <a:t>Day 1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24"/>
          <p:cNvCxnSpPr>
            <a:stCxn id="75" idx="2"/>
            <a:endCxn id="77" idx="0"/>
          </p:cNvCxnSpPr>
          <p:nvPr/>
        </p:nvCxnSpPr>
        <p:spPr>
          <a:xfrm rot="5400000">
            <a:off x="3967993" y="5794"/>
            <a:ext cx="733350" cy="6650040"/>
          </a:xfrm>
          <a:prstGeom prst="bentConnector3">
            <a:avLst>
              <a:gd name="adj1" fmla="val 35713"/>
            </a:avLst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283039" y="489400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1.4a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records </a:t>
            </a:r>
            <a:r>
              <a:rPr lang="en-GB" sz="1200" dirty="0" smtClean="0">
                <a:solidFill>
                  <a:prstClr val="white"/>
                </a:solidFill>
              </a:rPr>
              <a:t>Outcome </a:t>
            </a:r>
            <a:r>
              <a:rPr lang="en-GB" sz="1200" dirty="0">
                <a:solidFill>
                  <a:prstClr val="white"/>
                </a:solidFill>
              </a:rPr>
              <a:t>on PRaP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998652" y="3697490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bg1"/>
                </a:solidFill>
              </a:rPr>
              <a:t>1.6 </a:t>
            </a:r>
            <a:r>
              <a:rPr lang="en-GB" sz="1200" dirty="0" smtClean="0">
                <a:solidFill>
                  <a:schemeClr val="bg1"/>
                </a:solidFill>
              </a:rPr>
              <a:t>Provider delivers</a:t>
            </a:r>
            <a:r>
              <a:rPr lang="en-GB" sz="1200" b="1" dirty="0" smtClean="0">
                <a:solidFill>
                  <a:schemeClr val="bg1"/>
                </a:solidFill>
              </a:rPr>
              <a:t> JOBS </a:t>
            </a:r>
            <a:r>
              <a:rPr lang="en-GB" sz="1200" b="1" dirty="0">
                <a:solidFill>
                  <a:schemeClr val="bg1"/>
                </a:solidFill>
              </a:rPr>
              <a:t>II Course Day </a:t>
            </a:r>
            <a:r>
              <a:rPr lang="en-GB" sz="1200" b="1" dirty="0" smtClean="0">
                <a:solidFill>
                  <a:schemeClr val="bg1"/>
                </a:solidFill>
              </a:rPr>
              <a:t>5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70" name="Straight Arrow Connector 87"/>
          <p:cNvCxnSpPr>
            <a:stCxn id="109" idx="3"/>
            <a:endCxn id="61" idx="1"/>
          </p:cNvCxnSpPr>
          <p:nvPr/>
        </p:nvCxnSpPr>
        <p:spPr>
          <a:xfrm flipV="1">
            <a:off x="3584151" y="4057490"/>
            <a:ext cx="414501" cy="66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652669" y="1633737"/>
            <a:ext cx="360362" cy="358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cxnSp>
        <p:nvCxnSpPr>
          <p:cNvPr id="64" name="Straight Arrow Connector 63"/>
          <p:cNvCxnSpPr>
            <a:stCxn id="71" idx="3"/>
            <a:endCxn id="63" idx="2"/>
          </p:cNvCxnSpPr>
          <p:nvPr/>
        </p:nvCxnSpPr>
        <p:spPr>
          <a:xfrm>
            <a:off x="8379688" y="1813125"/>
            <a:ext cx="272981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6939687" y="67217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1.3a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</a:t>
            </a:r>
            <a:r>
              <a:rPr lang="en-GB" sz="1200" dirty="0" smtClean="0">
                <a:solidFill>
                  <a:prstClr val="white"/>
                </a:solidFill>
              </a:rPr>
              <a:t>records Did Not Attend (DNA) in </a:t>
            </a:r>
            <a:r>
              <a:rPr lang="en-GB" sz="1200" dirty="0" err="1" smtClean="0">
                <a:solidFill>
                  <a:prstClr val="white"/>
                </a:solidFill>
              </a:rPr>
              <a:t>PRaP</a:t>
            </a:r>
            <a:endParaRPr lang="en-GB" sz="1200" dirty="0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>
            <a:stCxn id="54" idx="3"/>
            <a:endCxn id="68" idx="1"/>
          </p:cNvCxnSpPr>
          <p:nvPr/>
        </p:nvCxnSpPr>
        <p:spPr>
          <a:xfrm flipV="1">
            <a:off x="5437859" y="1032176"/>
            <a:ext cx="1501828" cy="780949"/>
          </a:xfrm>
          <a:prstGeom prst="line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8652667" y="852788"/>
            <a:ext cx="360363" cy="358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cxnSp>
        <p:nvCxnSpPr>
          <p:cNvPr id="86" name="Straight Arrow Connector 85"/>
          <p:cNvCxnSpPr>
            <a:stCxn id="68" idx="3"/>
            <a:endCxn id="85" idx="2"/>
          </p:cNvCxnSpPr>
          <p:nvPr/>
        </p:nvCxnSpPr>
        <p:spPr>
          <a:xfrm>
            <a:off x="8379687" y="1032176"/>
            <a:ext cx="272980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1" idx="4"/>
            <a:endCxn id="17" idx="0"/>
          </p:cNvCxnSpPr>
          <p:nvPr/>
        </p:nvCxnSpPr>
        <p:spPr>
          <a:xfrm>
            <a:off x="1009650" y="1106040"/>
            <a:ext cx="0" cy="347085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54" idx="3"/>
            <a:endCxn id="71" idx="1"/>
          </p:cNvCxnSpPr>
          <p:nvPr/>
        </p:nvCxnSpPr>
        <p:spPr>
          <a:xfrm>
            <a:off x="5437859" y="1813125"/>
            <a:ext cx="1501829" cy="0"/>
          </a:xfrm>
          <a:prstGeom prst="line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54" idx="3"/>
            <a:endCxn id="75" idx="1"/>
          </p:cNvCxnSpPr>
          <p:nvPr/>
        </p:nvCxnSpPr>
        <p:spPr>
          <a:xfrm>
            <a:off x="5437859" y="1813125"/>
            <a:ext cx="1501829" cy="791014"/>
          </a:xfrm>
          <a:prstGeom prst="line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77" idx="2"/>
            <a:endCxn id="95" idx="0"/>
          </p:cNvCxnSpPr>
          <p:nvPr/>
        </p:nvCxnSpPr>
        <p:spPr>
          <a:xfrm flipH="1">
            <a:off x="1003039" y="4417489"/>
            <a:ext cx="6609" cy="476517"/>
          </a:xfrm>
          <a:prstGeom prst="line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61" idx="2"/>
            <a:endCxn id="148" idx="0"/>
          </p:cNvCxnSpPr>
          <p:nvPr/>
        </p:nvCxnSpPr>
        <p:spPr>
          <a:xfrm flipH="1">
            <a:off x="4717859" y="4417490"/>
            <a:ext cx="793" cy="476516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61" idx="3"/>
            <a:endCxn id="213" idx="1"/>
          </p:cNvCxnSpPr>
          <p:nvPr/>
        </p:nvCxnSpPr>
        <p:spPr>
          <a:xfrm>
            <a:off x="5438652" y="4057490"/>
            <a:ext cx="1501035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ounded Rectangle 210"/>
          <p:cNvSpPr/>
          <p:nvPr/>
        </p:nvSpPr>
        <p:spPr>
          <a:xfrm>
            <a:off x="289650" y="597457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1.4b </a:t>
            </a:r>
            <a:r>
              <a:rPr lang="en-GB" sz="1200" dirty="0" smtClean="0">
                <a:solidFill>
                  <a:prstClr val="white"/>
                </a:solidFill>
              </a:rPr>
              <a:t>Provider completes Job Details Screen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>
            <a:stCxn id="211" idx="0"/>
            <a:endCxn id="95" idx="2"/>
          </p:cNvCxnSpPr>
          <p:nvPr/>
        </p:nvCxnSpPr>
        <p:spPr>
          <a:xfrm flipH="1" flipV="1">
            <a:off x="1003039" y="5614006"/>
            <a:ext cx="6611" cy="36057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3997859" y="489400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1.6a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>
                <a:solidFill>
                  <a:prstClr val="white"/>
                </a:solidFill>
              </a:rPr>
              <a:t>Provider records </a:t>
            </a:r>
            <a:r>
              <a:rPr lang="en-GB" sz="1200" dirty="0" smtClean="0">
                <a:solidFill>
                  <a:prstClr val="white"/>
                </a:solidFill>
              </a:rPr>
              <a:t>Outcome </a:t>
            </a:r>
            <a:r>
              <a:rPr lang="en-GB" sz="1200" dirty="0">
                <a:solidFill>
                  <a:prstClr val="white"/>
                </a:solidFill>
              </a:rPr>
              <a:t>on PRaP</a:t>
            </a:r>
          </a:p>
        </p:txBody>
      </p:sp>
      <p:grpSp>
        <p:nvGrpSpPr>
          <p:cNvPr id="193" name="Group 128"/>
          <p:cNvGrpSpPr>
            <a:grpSpLocks/>
          </p:cNvGrpSpPr>
          <p:nvPr/>
        </p:nvGrpSpPr>
        <p:grpSpPr bwMode="auto">
          <a:xfrm>
            <a:off x="112531" y="2219613"/>
            <a:ext cx="301625" cy="282575"/>
            <a:chOff x="6375660" y="3341874"/>
            <a:chExt cx="1540716" cy="1545991"/>
          </a:xfrm>
          <a:solidFill>
            <a:srgbClr val="92D050"/>
          </a:solidFill>
        </p:grpSpPr>
        <p:sp>
          <p:nvSpPr>
            <p:cNvPr id="194" name="Oval 193"/>
            <p:cNvSpPr/>
            <p:nvPr/>
          </p:nvSpPr>
          <p:spPr>
            <a:xfrm>
              <a:off x="6375660" y="3341874"/>
              <a:ext cx="1540716" cy="154599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95" name="Straight Arrow Connector 194"/>
            <p:cNvCxnSpPr/>
            <p:nvPr/>
          </p:nvCxnSpPr>
          <p:spPr>
            <a:xfrm flipV="1">
              <a:off x="7146015" y="3437410"/>
              <a:ext cx="0" cy="712198"/>
            </a:xfrm>
            <a:prstGeom prst="straightConnector1">
              <a:avLst/>
            </a:prstGeom>
            <a:grpFill/>
            <a:ln w="6350">
              <a:solidFill>
                <a:schemeClr val="accent6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 flipH="1">
              <a:off x="6683803" y="4149608"/>
              <a:ext cx="470324" cy="0"/>
            </a:xfrm>
            <a:prstGeom prst="straightConnector1">
              <a:avLst/>
            </a:prstGeom>
            <a:grpFill/>
            <a:ln w="6350">
              <a:solidFill>
                <a:schemeClr val="accent6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TextBox 4"/>
          <p:cNvSpPr txBox="1">
            <a:spLocks noChangeArrowheads="1"/>
          </p:cNvSpPr>
          <p:nvPr/>
        </p:nvSpPr>
        <p:spPr bwMode="auto">
          <a:xfrm>
            <a:off x="414156" y="2244139"/>
            <a:ext cx="10250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 dirty="0" smtClean="0">
                <a:solidFill>
                  <a:srgbClr val="414141"/>
                </a:solidFill>
                <a:cs typeface="Arial" charset="0"/>
              </a:rPr>
              <a:t>working day 1</a:t>
            </a:r>
            <a:endParaRPr lang="en-GB" altLang="en-US" sz="1000" i="1" dirty="0">
              <a:solidFill>
                <a:srgbClr val="414141"/>
              </a:solidFill>
              <a:cs typeface="Arial" charset="0"/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6939687" y="3697490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1.7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 smtClean="0">
                <a:solidFill>
                  <a:schemeClr val="bg1"/>
                </a:solidFill>
              </a:rPr>
              <a:t>Provider records End in </a:t>
            </a:r>
            <a:r>
              <a:rPr lang="en-GB" sz="1200" dirty="0" err="1" smtClean="0">
                <a:solidFill>
                  <a:schemeClr val="bg1"/>
                </a:solidFill>
              </a:rPr>
              <a:t>PRaP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8652668" y="3878102"/>
            <a:ext cx="360362" cy="358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cxnSp>
        <p:nvCxnSpPr>
          <p:cNvPr id="218" name="Straight Arrow Connector 217"/>
          <p:cNvCxnSpPr>
            <a:stCxn id="213" idx="3"/>
            <a:endCxn id="217" idx="2"/>
          </p:cNvCxnSpPr>
          <p:nvPr/>
        </p:nvCxnSpPr>
        <p:spPr>
          <a:xfrm>
            <a:off x="8379687" y="4057490"/>
            <a:ext cx="272981" cy="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8" name="Group 2087"/>
          <p:cNvGrpSpPr/>
          <p:nvPr/>
        </p:nvGrpSpPr>
        <p:grpSpPr>
          <a:xfrm>
            <a:off x="103188" y="3314177"/>
            <a:ext cx="1962376" cy="286136"/>
            <a:chOff x="112530" y="3388175"/>
            <a:chExt cx="1962376" cy="286136"/>
          </a:xfrm>
          <a:solidFill>
            <a:schemeClr val="bg1">
              <a:alpha val="78000"/>
            </a:schemeClr>
          </a:solidFill>
        </p:grpSpPr>
        <p:sp>
          <p:nvSpPr>
            <p:cNvPr id="157" name="TextBox 4"/>
            <p:cNvSpPr txBox="1">
              <a:spLocks noChangeArrowheads="1"/>
            </p:cNvSpPr>
            <p:nvPr/>
          </p:nvSpPr>
          <p:spPr bwMode="auto">
            <a:xfrm>
              <a:off x="414154" y="3412701"/>
              <a:ext cx="1660752" cy="2616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 smtClean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15 </a:t>
              </a:r>
              <a:r>
                <a:rPr lang="en-GB" altLang="en-US" sz="1100" dirty="0" err="1" smtClean="0">
                  <a:cs typeface="Arial" charset="0"/>
                </a:rPr>
                <a:t>wd</a:t>
              </a:r>
              <a:r>
                <a:rPr lang="en-GB" altLang="en-US" sz="1100" dirty="0" smtClean="0">
                  <a:cs typeface="Arial" charset="0"/>
                </a:rPr>
                <a:t> of referral</a:t>
              </a:r>
              <a:endParaRPr lang="en-GB" altLang="en-US" sz="1100" dirty="0">
                <a:cs typeface="Arial" charset="0"/>
              </a:endParaRPr>
            </a:p>
          </p:txBody>
        </p:sp>
        <p:grpSp>
          <p:nvGrpSpPr>
            <p:cNvPr id="152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301625" cy="282575"/>
              <a:chOff x="6375660" y="3341874"/>
              <a:chExt cx="1540716" cy="1545991"/>
            </a:xfrm>
            <a:grpFill/>
          </p:grpSpPr>
          <p:sp>
            <p:nvSpPr>
              <p:cNvPr id="154" name="Oval 153"/>
              <p:cNvSpPr/>
              <p:nvPr/>
            </p:nvSpPr>
            <p:spPr>
              <a:xfrm>
                <a:off x="6375660" y="3341874"/>
                <a:ext cx="1540716" cy="154599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55" name="Straight Arrow Connector 154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1" name="Rounded Rectangle 310"/>
          <p:cNvSpPr/>
          <p:nvPr/>
        </p:nvSpPr>
        <p:spPr>
          <a:xfrm>
            <a:off x="3997859" y="597457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prstClr val="white"/>
                </a:solidFill>
              </a:rPr>
              <a:t>1.6b </a:t>
            </a:r>
            <a:r>
              <a:rPr lang="en-GB" sz="1200" dirty="0" smtClean="0">
                <a:solidFill>
                  <a:prstClr val="white"/>
                </a:solidFill>
              </a:rPr>
              <a:t>Provider completes Job Details Screen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12" name="Straight Connector 311"/>
          <p:cNvCxnSpPr>
            <a:stCxn id="311" idx="0"/>
          </p:cNvCxnSpPr>
          <p:nvPr/>
        </p:nvCxnSpPr>
        <p:spPr>
          <a:xfrm flipH="1" flipV="1">
            <a:off x="4711248" y="5614006"/>
            <a:ext cx="6611" cy="36057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Box 4"/>
          <p:cNvSpPr txBox="1">
            <a:spLocks noChangeArrowheads="1"/>
          </p:cNvSpPr>
          <p:nvPr/>
        </p:nvSpPr>
        <p:spPr bwMode="auto">
          <a:xfrm>
            <a:off x="5501276" y="1449847"/>
            <a:ext cx="1440000" cy="723278"/>
          </a:xfrm>
          <a:prstGeom prst="rect">
            <a:avLst/>
          </a:prstGeom>
          <a:solidFill>
            <a:srgbClr val="FFFF99">
              <a:alpha val="49804"/>
            </a:srgbClr>
          </a:solidFill>
          <a:extLst/>
        </p:spPr>
        <p:txBody>
          <a:bodyPr wrap="square" anchor="ctr">
            <a:noAutofit/>
          </a:bodyPr>
          <a:lstStyle>
            <a:defPPr>
              <a:defRPr lang="en-GB"/>
            </a:defPPr>
            <a:lvl1pPr algn="r">
              <a:defRPr sz="1200">
                <a:solidFill>
                  <a:srgbClr val="414141"/>
                </a:solidFill>
                <a:latin typeface="+mn-lt"/>
                <a:cs typeface="Arial" charset="0"/>
              </a:defRPr>
            </a:lvl1pPr>
          </a:lstStyle>
          <a:p>
            <a:r>
              <a:rPr lang="en-GB" altLang="en-US" dirty="0" smtClean="0"/>
              <a:t>Participant attends but chooses not </a:t>
            </a:r>
            <a:r>
              <a:rPr lang="en-GB" altLang="en-US" dirty="0"/>
              <a:t>to </a:t>
            </a:r>
            <a:r>
              <a:rPr lang="en-GB" altLang="en-US" dirty="0" smtClean="0"/>
              <a:t>join provision</a:t>
            </a:r>
            <a:endParaRPr lang="en-GB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26643" y="719326"/>
            <a:ext cx="1513044" cy="672334"/>
          </a:xfrm>
          <a:prstGeom prst="rect">
            <a:avLst/>
          </a:prstGeom>
          <a:solidFill>
            <a:srgbClr val="FFFF99">
              <a:alpha val="49804"/>
            </a:srgbClr>
          </a:solidFill>
        </p:spPr>
        <p:txBody>
          <a:bodyPr wrap="square" anchor="ctr">
            <a:noAutofit/>
          </a:bodyPr>
          <a:lstStyle/>
          <a:p>
            <a:pPr algn="r">
              <a:defRPr/>
            </a:pPr>
            <a:r>
              <a:rPr lang="en-GB" altLang="en-US" sz="1200" dirty="0" smtClean="0">
                <a:solidFill>
                  <a:srgbClr val="414141"/>
                </a:solidFill>
                <a:latin typeface="+mn-lt"/>
                <a:cs typeface="Arial" charset="0"/>
              </a:rPr>
              <a:t>Participant fails </a:t>
            </a:r>
            <a:r>
              <a:rPr lang="en-GB" altLang="en-US" sz="1200" dirty="0">
                <a:solidFill>
                  <a:srgbClr val="414141"/>
                </a:solidFill>
                <a:latin typeface="+mn-lt"/>
                <a:cs typeface="Arial" charset="0"/>
              </a:rPr>
              <a:t>to attend interview</a:t>
            </a:r>
          </a:p>
        </p:txBody>
      </p:sp>
      <p:sp>
        <p:nvSpPr>
          <p:cNvPr id="108" name="TextBox 4"/>
          <p:cNvSpPr txBox="1">
            <a:spLocks noChangeArrowheads="1"/>
          </p:cNvSpPr>
          <p:nvPr/>
        </p:nvSpPr>
        <p:spPr bwMode="auto">
          <a:xfrm>
            <a:off x="5501276" y="2280971"/>
            <a:ext cx="1440000" cy="683168"/>
          </a:xfrm>
          <a:prstGeom prst="rect">
            <a:avLst/>
          </a:prstGeom>
          <a:solidFill>
            <a:srgbClr val="FFFF99">
              <a:alpha val="49804"/>
            </a:srgbClr>
          </a:solidFill>
          <a:extLst/>
        </p:spPr>
        <p:txBody>
          <a:bodyPr wrap="square" anchor="ctr">
            <a:noAutofit/>
          </a:bodyPr>
          <a:lstStyle>
            <a:defPPr>
              <a:defRPr lang="en-GB"/>
            </a:defPPr>
            <a:lvl1pPr algn="r">
              <a:defRPr sz="1200">
                <a:solidFill>
                  <a:srgbClr val="414141"/>
                </a:solidFill>
                <a:latin typeface="+mn-lt"/>
                <a:cs typeface="Arial" charset="0"/>
              </a:defRPr>
            </a:lvl1pPr>
          </a:lstStyle>
          <a:p>
            <a:r>
              <a:rPr lang="en-GB" altLang="en-US" dirty="0" smtClean="0"/>
              <a:t>Participant joins provision and receives induction pack</a:t>
            </a:r>
            <a:endParaRPr lang="en-GB" alt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36513" y="4632746"/>
            <a:ext cx="2029051" cy="286136"/>
            <a:chOff x="112530" y="3388175"/>
            <a:chExt cx="2029051" cy="286136"/>
          </a:xfrm>
        </p:grpSpPr>
        <p:sp>
          <p:nvSpPr>
            <p:cNvPr id="94" name="TextBox 4"/>
            <p:cNvSpPr txBox="1">
              <a:spLocks noChangeArrowheads="1"/>
            </p:cNvSpPr>
            <p:nvPr/>
          </p:nvSpPr>
          <p:spPr bwMode="auto">
            <a:xfrm>
              <a:off x="414154" y="3412701"/>
              <a:ext cx="1727427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17 </a:t>
              </a:r>
              <a:r>
                <a:rPr lang="en-GB" altLang="en-US" sz="1100" dirty="0" err="1">
                  <a:cs typeface="Arial" charset="0"/>
                </a:rPr>
                <a:t>wd</a:t>
              </a:r>
              <a:r>
                <a:rPr lang="en-GB" altLang="en-US" sz="1100" dirty="0">
                  <a:cs typeface="Arial" charset="0"/>
                </a:rPr>
                <a:t> of </a:t>
              </a:r>
              <a:r>
                <a:rPr lang="en-GB" altLang="en-US" sz="1100" dirty="0" smtClean="0">
                  <a:cs typeface="Arial" charset="0"/>
                </a:rPr>
                <a:t>referral</a:t>
              </a:r>
              <a:endParaRPr lang="en-GB" altLang="en-US" sz="1100" dirty="0">
                <a:cs typeface="Arial" charset="0"/>
              </a:endParaRPr>
            </a:p>
          </p:txBody>
        </p:sp>
        <p:grpSp>
          <p:nvGrpSpPr>
            <p:cNvPr id="96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301625" cy="282575"/>
              <a:chOff x="6375660" y="3341874"/>
              <a:chExt cx="1540716" cy="1545991"/>
            </a:xfrm>
            <a:solidFill>
              <a:srgbClr val="00B0F0"/>
            </a:solidFill>
          </p:grpSpPr>
          <p:sp>
            <p:nvSpPr>
              <p:cNvPr id="97" name="Oval 96"/>
              <p:cNvSpPr/>
              <p:nvPr/>
            </p:nvSpPr>
            <p:spPr>
              <a:xfrm>
                <a:off x="6375660" y="3341874"/>
                <a:ext cx="1540716" cy="154599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3866516" y="4572227"/>
            <a:ext cx="1689463" cy="286136"/>
            <a:chOff x="112530" y="3388175"/>
            <a:chExt cx="1689463" cy="286136"/>
          </a:xfrm>
        </p:grpSpPr>
        <p:sp>
          <p:nvSpPr>
            <p:cNvPr id="101" name="TextBox 4"/>
            <p:cNvSpPr txBox="1">
              <a:spLocks noChangeArrowheads="1"/>
            </p:cNvSpPr>
            <p:nvPr/>
          </p:nvSpPr>
          <p:spPr bwMode="auto">
            <a:xfrm>
              <a:off x="414154" y="3412701"/>
              <a:ext cx="1387839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dirty="0">
                  <a:solidFill>
                    <a:srgbClr val="414141"/>
                  </a:solidFill>
                  <a:cs typeface="Arial" charset="0"/>
                </a:rPr>
                <a:t>Within </a:t>
              </a:r>
              <a:r>
                <a:rPr lang="en-GB" altLang="en-US" sz="1100" b="1" dirty="0" smtClean="0">
                  <a:solidFill>
                    <a:srgbClr val="FF0000"/>
                  </a:solidFill>
                  <a:cs typeface="Arial" charset="0"/>
                </a:rPr>
                <a:t>2 </a:t>
              </a:r>
              <a:r>
                <a:rPr lang="en-GB" altLang="en-US" sz="1100" dirty="0" err="1" smtClean="0">
                  <a:cs typeface="Arial" charset="0"/>
                </a:rPr>
                <a:t>wd</a:t>
              </a:r>
              <a:r>
                <a:rPr lang="en-GB" altLang="en-US" sz="1100" dirty="0" smtClean="0">
                  <a:cs typeface="Arial" charset="0"/>
                </a:rPr>
                <a:t> </a:t>
              </a:r>
              <a:r>
                <a:rPr lang="en-GB" altLang="en-US" sz="1100" dirty="0">
                  <a:cs typeface="Arial" charset="0"/>
                </a:rPr>
                <a:t>of </a:t>
              </a:r>
              <a:r>
                <a:rPr lang="en-GB" altLang="en-US" sz="1100" dirty="0" smtClean="0">
                  <a:cs typeface="Arial" charset="0"/>
                </a:rPr>
                <a:t>CD5</a:t>
              </a:r>
              <a:endParaRPr lang="en-GB" altLang="en-US" sz="1100" dirty="0">
                <a:cs typeface="Arial" charset="0"/>
              </a:endParaRPr>
            </a:p>
          </p:txBody>
        </p:sp>
        <p:grpSp>
          <p:nvGrpSpPr>
            <p:cNvPr id="102" name="Group 128"/>
            <p:cNvGrpSpPr>
              <a:grpSpLocks/>
            </p:cNvGrpSpPr>
            <p:nvPr/>
          </p:nvGrpSpPr>
          <p:grpSpPr bwMode="auto">
            <a:xfrm>
              <a:off x="112530" y="3388175"/>
              <a:ext cx="301625" cy="282575"/>
              <a:chOff x="6375660" y="3341874"/>
              <a:chExt cx="1540716" cy="1545991"/>
            </a:xfrm>
            <a:solidFill>
              <a:srgbClr val="00B0F0"/>
            </a:solidFill>
          </p:grpSpPr>
          <p:sp>
            <p:nvSpPr>
              <p:cNvPr id="103" name="Oval 102"/>
              <p:cNvSpPr/>
              <p:nvPr/>
            </p:nvSpPr>
            <p:spPr>
              <a:xfrm>
                <a:off x="6375660" y="3341874"/>
                <a:ext cx="1540716" cy="154599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 flipV="1">
                <a:off x="7146015" y="3437410"/>
                <a:ext cx="0" cy="712198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flipH="1">
                <a:off x="6683803" y="4149608"/>
                <a:ext cx="470324" cy="0"/>
              </a:xfrm>
              <a:prstGeom prst="straightConnector1">
                <a:avLst/>
              </a:prstGeom>
              <a:grpFill/>
              <a:ln w="6350">
                <a:solidFill>
                  <a:schemeClr val="accent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Rounded Rectangle 108"/>
          <p:cNvSpPr/>
          <p:nvPr/>
        </p:nvSpPr>
        <p:spPr>
          <a:xfrm>
            <a:off x="2144151" y="3697556"/>
            <a:ext cx="1440000" cy="7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bg1"/>
                </a:solidFill>
              </a:rPr>
              <a:t>1.5 </a:t>
            </a:r>
            <a:r>
              <a:rPr lang="en-GB" sz="1200" dirty="0" smtClean="0">
                <a:solidFill>
                  <a:schemeClr val="bg1"/>
                </a:solidFill>
              </a:rPr>
              <a:t>Provider delivers</a:t>
            </a:r>
            <a:r>
              <a:rPr lang="en-GB" sz="1200" b="1" dirty="0" smtClean="0">
                <a:solidFill>
                  <a:schemeClr val="bg1"/>
                </a:solidFill>
              </a:rPr>
              <a:t> JOBS </a:t>
            </a:r>
            <a:r>
              <a:rPr lang="en-GB" sz="1200" b="1" dirty="0">
                <a:solidFill>
                  <a:schemeClr val="bg1"/>
                </a:solidFill>
              </a:rPr>
              <a:t>II Course Day </a:t>
            </a:r>
            <a:r>
              <a:rPr lang="en-GB" sz="1200" b="1" dirty="0" smtClean="0">
                <a:solidFill>
                  <a:schemeClr val="bg1"/>
                </a:solidFill>
              </a:rPr>
              <a:t>2-4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110" name="Straight Arrow Connector 87"/>
          <p:cNvCxnSpPr>
            <a:stCxn id="77" idx="3"/>
            <a:endCxn id="109" idx="1"/>
          </p:cNvCxnSpPr>
          <p:nvPr/>
        </p:nvCxnSpPr>
        <p:spPr>
          <a:xfrm>
            <a:off x="1729648" y="4057489"/>
            <a:ext cx="414503" cy="67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24"/>
          <p:cNvCxnSpPr>
            <a:stCxn id="213" idx="0"/>
            <a:endCxn id="109" idx="0"/>
          </p:cNvCxnSpPr>
          <p:nvPr/>
        </p:nvCxnSpPr>
        <p:spPr>
          <a:xfrm rot="16200000" flipH="1" flipV="1">
            <a:off x="5261886" y="1299755"/>
            <a:ext cx="66" cy="4795536"/>
          </a:xfrm>
          <a:prstGeom prst="bentConnector3">
            <a:avLst>
              <a:gd name="adj1" fmla="val -346363636"/>
            </a:avLst>
          </a:prstGeom>
          <a:ln w="25400">
            <a:solidFill>
              <a:schemeClr val="accent6"/>
            </a:solidFill>
            <a:prstDash val="lg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112713" y="76200"/>
            <a:ext cx="76644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 Rounded MT Bold" pitchFamily="34" charset="0"/>
                <a:cs typeface="Arial" charset="0"/>
              </a:rPr>
              <a:t> Group </a:t>
            </a:r>
            <a:r>
              <a:rPr lang="en-GB" altLang="en-US" sz="1800" dirty="0" smtClean="0">
                <a:latin typeface="Arial Rounded MT Bold" pitchFamily="34" charset="0"/>
                <a:cs typeface="Arial" charset="0"/>
              </a:rPr>
              <a:t>Work </a:t>
            </a:r>
            <a:r>
              <a:rPr lang="en-GB" altLang="en-US" sz="1800" dirty="0" err="1" smtClean="0">
                <a:latin typeface="Arial Rounded MT Bold" pitchFamily="34" charset="0"/>
                <a:cs typeface="Arial" charset="0"/>
              </a:rPr>
              <a:t>PRaP</a:t>
            </a:r>
            <a:r>
              <a:rPr lang="en-GB" altLang="en-US" sz="1800" dirty="0" smtClean="0">
                <a:latin typeface="Arial Rounded MT Bold" pitchFamily="34" charset="0"/>
                <a:cs typeface="Arial" charset="0"/>
              </a:rPr>
              <a:t> Process - detail </a:t>
            </a:r>
            <a:endParaRPr lang="en-GB" altLang="en-US" sz="1800" dirty="0">
              <a:latin typeface="Arial Rounded MT Bold" pitchFamily="34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58870"/>
              </p:ext>
            </p:extLst>
          </p:nvPr>
        </p:nvGraphicFramePr>
        <p:xfrm>
          <a:off x="112713" y="450850"/>
          <a:ext cx="8941479" cy="6303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029"/>
                <a:gridCol w="907029"/>
                <a:gridCol w="2375807"/>
                <a:gridCol w="2947308"/>
                <a:gridCol w="1804306"/>
              </a:tblGrid>
              <a:tr h="2892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Journey Stage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Description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Conditions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Provider </a:t>
                      </a:r>
                      <a:r>
                        <a:rPr lang="en-GB" sz="1200" b="1" u="none" strike="noStrike" dirty="0" err="1">
                          <a:effectLst/>
                        </a:rPr>
                        <a:t>PRaP</a:t>
                      </a:r>
                      <a:r>
                        <a:rPr lang="en-GB" sz="1200" b="1" u="none" strike="noStrike" dirty="0">
                          <a:effectLst/>
                        </a:rPr>
                        <a:t> Action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MPLs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Work Coach Referral (1.2)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Referral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Provider accepts participant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1) Provider accepts referral on PRaP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Reception Interview (1.3)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Fail to attend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does not attend arranged reception interview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1) Provider records Did Not Attend (DNA) on PRaP. [No further action]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smtClean="0">
                          <a:effectLst/>
                        </a:rPr>
                        <a:t>DNA recorded </a:t>
                      </a:r>
                      <a:r>
                        <a:rPr lang="en-GB" sz="800" u="none" strike="noStrike" dirty="0">
                          <a:effectLst/>
                        </a:rPr>
                        <a:t>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7 working days of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referral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2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Reception Interview (1.3)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Start on provision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attends reception interview,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b) participant decides not to join provision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1) Provider records Did Not Start (DNS) on PRaP. [No further action]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smtClean="0">
                          <a:effectLst/>
                        </a:rPr>
                        <a:t>DNS recorded </a:t>
                      </a:r>
                      <a:r>
                        <a:rPr lang="en-GB" sz="800" u="none" strike="noStrike" dirty="0">
                          <a:effectLst/>
                        </a:rPr>
                        <a:t>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7 working days of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referral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Reception Interview (1.3)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Start on provision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attends reception interview,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b) participant elects to join provision,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c) provider issues induction pack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1) Provider records Start (Start)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</a:t>
                      </a:r>
                      <a:r>
                        <a:rPr lang="en-GB" sz="900" u="none" strike="noStrike" dirty="0" smtClean="0">
                          <a:effectLst/>
                        </a:rPr>
                        <a:t>RI attendance </a:t>
                      </a:r>
                      <a:r>
                        <a:rPr lang="en-GB" sz="900" u="none" strike="noStrike" dirty="0">
                          <a:effectLst/>
                        </a:rPr>
                        <a:t>date for both 'date 1' and 'date 2'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Reception Interview attendance date within 5 working days of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referral date, and recorded 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7 </a:t>
                      </a:r>
                      <a:r>
                        <a:rPr lang="en-GB" sz="800" u="none" strike="noStrike" dirty="0" err="1">
                          <a:effectLst/>
                        </a:rPr>
                        <a:t>wd</a:t>
                      </a:r>
                      <a:r>
                        <a:rPr lang="en-GB" sz="800" u="none" strike="noStrike" dirty="0">
                          <a:effectLst/>
                        </a:rPr>
                        <a:t> of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referral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0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Course Day 1 (CD1) </a:t>
                      </a:r>
                      <a:r>
                        <a:rPr lang="en-GB" sz="900" u="none" strike="noStrike" dirty="0" smtClean="0">
                          <a:effectLst/>
                        </a:rPr>
                        <a:t>(1.4 / 1.7)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Drop out / fail to attend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does not attend course day 1 (CD1)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1) Provider records End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CD1 date for both 'date 1' and 'date 2' and 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2) Provider selects the appropriate end reason ('No longer engaged with provider'). [No further action]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End date within </a:t>
                      </a:r>
                      <a:r>
                        <a:rPr lang="en-GB" sz="800" u="none" strike="noStrike" dirty="0" smtClean="0">
                          <a:effectLst/>
                        </a:rPr>
                        <a:t>15 working </a:t>
                      </a:r>
                      <a:r>
                        <a:rPr lang="en-GB" sz="800" u="none" strike="noStrike" dirty="0">
                          <a:effectLst/>
                        </a:rPr>
                        <a:t>days </a:t>
                      </a:r>
                      <a:r>
                        <a:rPr lang="en-GB" sz="800" u="none" strike="noStrike" dirty="0" smtClean="0">
                          <a:effectLst/>
                        </a:rPr>
                        <a:t>of </a:t>
                      </a:r>
                      <a:r>
                        <a:rPr lang="en-GB" sz="800" u="none" strike="noStrike" dirty="0" err="1" smtClean="0">
                          <a:effectLst/>
                        </a:rPr>
                        <a:t>PRaP</a:t>
                      </a:r>
                      <a:r>
                        <a:rPr lang="en-GB" sz="800" u="none" strike="noStrike" dirty="0" smtClean="0">
                          <a:effectLst/>
                        </a:rPr>
                        <a:t> referral date, </a:t>
                      </a:r>
                      <a:r>
                        <a:rPr lang="en-GB" sz="800" u="none" strike="noStrike" dirty="0">
                          <a:effectLst/>
                        </a:rPr>
                        <a:t>and recorded 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</a:t>
                      </a:r>
                      <a:r>
                        <a:rPr lang="en-GB" sz="800" u="none" strike="noStrike" dirty="0" smtClean="0">
                          <a:effectLst/>
                        </a:rPr>
                        <a:t>17 </a:t>
                      </a:r>
                      <a:r>
                        <a:rPr lang="en-GB" sz="800" u="none" strike="noStrike" dirty="0" err="1">
                          <a:effectLst/>
                        </a:rPr>
                        <a:t>wd</a:t>
                      </a:r>
                      <a:r>
                        <a:rPr lang="en-GB" sz="800" u="none" strike="noStrike" dirty="0">
                          <a:effectLst/>
                        </a:rPr>
                        <a:t> of </a:t>
                      </a:r>
                      <a:r>
                        <a:rPr lang="en-GB" sz="800" u="none" strike="noStrike" dirty="0" smtClean="0">
                          <a:effectLst/>
                        </a:rPr>
                        <a:t>referral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Course Day 1 (CD1) (1.4)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Attends and participates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signs attendance register on course day 1 (CD1),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b) participant completes the six wellbeing / </a:t>
                      </a:r>
                      <a:r>
                        <a:rPr lang="en-GB" sz="900" u="none" strike="noStrike" dirty="0" err="1">
                          <a:effectLst/>
                        </a:rPr>
                        <a:t>jobsearch</a:t>
                      </a:r>
                      <a:r>
                        <a:rPr lang="en-GB" sz="900" u="none" strike="noStrike" dirty="0">
                          <a:effectLst/>
                        </a:rPr>
                        <a:t> measures (except where consent is withheld at Jobcentre referral point)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1) Provider records Outcome (OUT1)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CD1 attendance date for both 'date 1' and 'date 2',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2) Provider completes a 'Job Details' screen recording either the six measures completed or consent </a:t>
                      </a:r>
                      <a:r>
                        <a:rPr lang="en-GB" sz="900" u="none" strike="noStrike" dirty="0" err="1">
                          <a:effectLst/>
                        </a:rPr>
                        <a:t>witheld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CD1 attendance date </a:t>
                      </a:r>
                      <a:r>
                        <a:rPr lang="en-GB" sz="800" u="none" strike="noStrike" dirty="0" smtClean="0">
                          <a:effectLst/>
                        </a:rPr>
                        <a:t>within 15 working days of </a:t>
                      </a:r>
                      <a:r>
                        <a:rPr lang="en-GB" sz="800" u="none" strike="noStrike" dirty="0" err="1" smtClean="0">
                          <a:effectLst/>
                        </a:rPr>
                        <a:t>PRaP</a:t>
                      </a:r>
                      <a:r>
                        <a:rPr lang="en-GB" sz="800" u="none" strike="noStrike" dirty="0" smtClean="0">
                          <a:effectLst/>
                        </a:rPr>
                        <a:t> referral date, and recorded on </a:t>
                      </a:r>
                      <a:r>
                        <a:rPr lang="en-GB" sz="800" u="none" strike="noStrike" dirty="0" err="1" smtClean="0">
                          <a:effectLst/>
                        </a:rPr>
                        <a:t>PRaP</a:t>
                      </a:r>
                      <a:r>
                        <a:rPr lang="en-GB" sz="800" u="none" strike="noStrike" dirty="0" smtClean="0">
                          <a:effectLst/>
                        </a:rPr>
                        <a:t> within 17 </a:t>
                      </a:r>
                      <a:r>
                        <a:rPr lang="en-GB" sz="800" u="none" strike="noStrike" dirty="0" err="1" smtClean="0">
                          <a:effectLst/>
                        </a:rPr>
                        <a:t>wd</a:t>
                      </a:r>
                      <a:r>
                        <a:rPr lang="en-GB" sz="800" u="none" strike="noStrike" dirty="0" smtClean="0">
                          <a:effectLst/>
                        </a:rPr>
                        <a:t> of referral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0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Course Day 2-5 (CD2-CD5</a:t>
                      </a:r>
                      <a:r>
                        <a:rPr lang="en-GB" sz="900" u="none" strike="noStrike" dirty="0" smtClean="0">
                          <a:effectLst/>
                        </a:rPr>
                        <a:t>) (1.7)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Drop out / fail to attend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a) Participant does not attend course day CD2/3/4/5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1) Provider records End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</a:t>
                      </a:r>
                      <a:r>
                        <a:rPr lang="en-GB" sz="900" u="none" strike="noStrike" dirty="0" smtClean="0">
                          <a:effectLst/>
                        </a:rPr>
                        <a:t>CD2/3/4/5 </a:t>
                      </a:r>
                      <a:r>
                        <a:rPr lang="en-GB" sz="900" u="none" strike="noStrike" dirty="0">
                          <a:effectLst/>
                        </a:rPr>
                        <a:t>date for both 'date 1' and 'date 2' and 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2) Provider selects the appropriate end reason ('No longer engaged with provider'). [No further action]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End date recorded 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2 </a:t>
                      </a:r>
                      <a:r>
                        <a:rPr lang="en-GB" sz="800" u="none" strike="noStrike" dirty="0" err="1">
                          <a:effectLst/>
                        </a:rPr>
                        <a:t>wd</a:t>
                      </a:r>
                      <a:r>
                        <a:rPr lang="en-GB" sz="800" u="none" strike="noStrike" dirty="0">
                          <a:effectLst/>
                        </a:rPr>
                        <a:t> of </a:t>
                      </a:r>
                      <a:r>
                        <a:rPr lang="en-GB" sz="800" u="none" strike="noStrike" dirty="0" smtClean="0">
                          <a:effectLst/>
                        </a:rPr>
                        <a:t>CD2/3/4/5 </a:t>
                      </a:r>
                      <a:r>
                        <a:rPr lang="en-GB" sz="800" u="none" strike="noStrike" dirty="0">
                          <a:effectLst/>
                        </a:rPr>
                        <a:t>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7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Course Day 5 (CD5) (</a:t>
                      </a:r>
                      <a:r>
                        <a:rPr lang="en-GB" sz="900" u="none" strike="noStrike" dirty="0" smtClean="0">
                          <a:effectLst/>
                        </a:rPr>
                        <a:t>1.5 / 1.7)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Attends and participates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a) participant signs attendance register on course day 5 (CD5),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b) participant completes the six wellbeing / </a:t>
                      </a:r>
                      <a:r>
                        <a:rPr lang="en-GB" sz="900" u="none" strike="noStrike" dirty="0" err="1">
                          <a:effectLst/>
                        </a:rPr>
                        <a:t>jobsearch</a:t>
                      </a:r>
                      <a:r>
                        <a:rPr lang="en-GB" sz="900" u="none" strike="noStrike" dirty="0">
                          <a:effectLst/>
                        </a:rPr>
                        <a:t> measures (except where consent is withheld at Jobcentre referral point)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1) Provider records Outcome (OUT2)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CD5 attendance date for both 'date 1' and 'date 2',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2) Provider completes a 'Job Details' screen recording either the six measures completed or consent </a:t>
                      </a:r>
                      <a:r>
                        <a:rPr lang="en-GB" sz="900" u="none" strike="noStrike" dirty="0" err="1">
                          <a:effectLst/>
                        </a:rPr>
                        <a:t>witheld</a:t>
                      </a:r>
                      <a:r>
                        <a:rPr lang="en-GB" sz="900" u="none" strike="noStrike" dirty="0">
                          <a:effectLst/>
                        </a:rPr>
                        <a:t> [new Job Details screen needed not amend previous], and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3) Provider records End on </a:t>
                      </a:r>
                      <a:r>
                        <a:rPr lang="en-GB" sz="900" u="none" strike="noStrike" dirty="0" err="1">
                          <a:effectLst/>
                        </a:rPr>
                        <a:t>PRaP</a:t>
                      </a:r>
                      <a:r>
                        <a:rPr lang="en-GB" sz="900" u="none" strike="noStrike" dirty="0">
                          <a:effectLst/>
                        </a:rPr>
                        <a:t>, entering the CD5 date for both 'date 1' and 'date 2' and 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4) Provider selects the appropriate end reason ('Completed Provision'). [No further action]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Both CD5 attendance date and end date recorded on </a:t>
                      </a:r>
                      <a:r>
                        <a:rPr lang="en-GB" sz="800" u="none" strike="noStrike" dirty="0" err="1">
                          <a:effectLst/>
                        </a:rPr>
                        <a:t>PRaP</a:t>
                      </a:r>
                      <a:r>
                        <a:rPr lang="en-GB" sz="800" u="none" strike="noStrike" dirty="0">
                          <a:effectLst/>
                        </a:rPr>
                        <a:t> within 2 </a:t>
                      </a:r>
                      <a:r>
                        <a:rPr lang="en-GB" sz="800" u="none" strike="noStrike" dirty="0" err="1">
                          <a:effectLst/>
                        </a:rPr>
                        <a:t>wd</a:t>
                      </a:r>
                      <a:r>
                        <a:rPr lang="en-GB" sz="800" u="none" strike="noStrike" dirty="0">
                          <a:effectLst/>
                        </a:rPr>
                        <a:t> of CD5 attendance date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8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S model - draft 2013-04-15">
  <a:themeElements>
    <a:clrScheme name="SARS model - draft 2013-04-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RS model - draft 2013-04-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RS model - draft 2013-04-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S model - draft 2013-04-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S model - draft 2013-04-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S model - draft 2013-04-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S model - draft 2013-04-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S model - draft 2013-04-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S model - draft 2013-04-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SARS model - draft 2013-04-15</Template>
  <TotalTime>0</TotalTime>
  <Words>702</Words>
  <Application>Microsoft Office PowerPoint</Application>
  <PresentationFormat>On-screen Show (4:3)</PresentationFormat>
  <Paragraphs>77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Rounded MT Bold</vt:lpstr>
      <vt:lpstr>Calibri</vt:lpstr>
      <vt:lpstr>SARS model - draft 2013-04-15</vt:lpstr>
      <vt:lpstr>Department for Work and Pensions  This publication is withdrawn.   This publication is no longer current.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3: Provider Referral and Payment System process map</dc:title>
  <dc:creator/>
  <cp:lastModifiedBy/>
  <cp:revision>1</cp:revision>
  <dcterms:created xsi:type="dcterms:W3CDTF">2017-01-11T09:18:32Z</dcterms:created>
  <dcterms:modified xsi:type="dcterms:W3CDTF">2018-05-23T11:23:34Z</dcterms:modified>
</cp:coreProperties>
</file>