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handoutMasterIdLst>
    <p:handoutMasterId r:id="rId16"/>
  </p:handoutMasterIdLst>
  <p:sldIdLst>
    <p:sldId id="397" r:id="rId3"/>
    <p:sldId id="400" r:id="rId4"/>
    <p:sldId id="334" r:id="rId5"/>
    <p:sldId id="408" r:id="rId6"/>
    <p:sldId id="425" r:id="rId7"/>
    <p:sldId id="413" r:id="rId8"/>
    <p:sldId id="466" r:id="rId9"/>
    <p:sldId id="330" r:id="rId10"/>
    <p:sldId id="433" r:id="rId11"/>
    <p:sldId id="470" r:id="rId12"/>
    <p:sldId id="472" r:id="rId13"/>
    <p:sldId id="471" r:id="rId14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A0"/>
    <a:srgbClr val="00A0B0"/>
    <a:srgbClr val="87004E"/>
    <a:srgbClr val="AF006E"/>
    <a:srgbClr val="64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77" autoAdjust="0"/>
    <p:restoredTop sz="67014" autoAdjust="0"/>
  </p:normalViewPr>
  <p:slideViewPr>
    <p:cSldViewPr>
      <p:cViewPr varScale="1">
        <p:scale>
          <a:sx n="56" d="100"/>
          <a:sy n="56" d="100"/>
        </p:scale>
        <p:origin x="17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82" cy="497047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300" y="0"/>
            <a:ext cx="2943582" cy="497047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060262A-F61F-4E5C-949D-FED88EAA80B9}" type="datetimeFigureOut">
              <a:rPr lang="en-GB"/>
              <a:pPr>
                <a:defRPr/>
              </a:pPr>
              <a:t>10/05/2018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43582" cy="497047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300" y="9432766"/>
            <a:ext cx="2943582" cy="497047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CD5BB392-3306-4FEF-9E40-22F2F1F14F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054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82" cy="497047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300" y="0"/>
            <a:ext cx="2943582" cy="497047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C08E3C8-DBDD-4718-BB73-02B4109D240F}" type="datetimeFigureOut">
              <a:rPr lang="en-GB"/>
              <a:pPr>
                <a:defRPr/>
              </a:pPr>
              <a:t>10/05/2018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4" tIns="46072" rIns="92144" bIns="46072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88" y="4716383"/>
            <a:ext cx="5435924" cy="4470242"/>
          </a:xfrm>
          <a:prstGeom prst="rect">
            <a:avLst/>
          </a:prstGeom>
        </p:spPr>
        <p:txBody>
          <a:bodyPr vert="horz" lIns="92144" tIns="46072" rIns="92144" bIns="4607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766"/>
            <a:ext cx="2943582" cy="497047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300" y="9432766"/>
            <a:ext cx="2943582" cy="497047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5ED6831-5683-4CAC-BB73-BB6654CACA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972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D76403-5D52-420A-A767-6446F7200F7C}" type="slidenum">
              <a:rPr lang="en-GB" altLang="en-US" smtClean="0">
                <a:latin typeface="Arial" charset="0"/>
              </a:rPr>
              <a:pPr/>
              <a:t>1</a:t>
            </a:fld>
            <a:endParaRPr lang="en-GB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12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AF5A8D-3B08-4123-BDFC-D85075FCE54C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62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13169F9-F4E6-4A25-A9EC-E25689D6259F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55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D5BBE-3EFB-41B2-B318-5206749302ED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79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13169F9-F4E6-4A25-A9EC-E25689D6259F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061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D6831-5683-4CAC-BB73-BB6654CACA6A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320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1620672-B511-4364-A897-C04AC9D02D61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738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13169F9-F4E6-4A25-A9EC-E25689D6259F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254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13169F9-F4E6-4A25-A9EC-E25689D6259F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130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1441" eaLnBrk="1" hangingPunct="1">
              <a:spcBef>
                <a:spcPct val="0"/>
              </a:spcBef>
              <a:defRPr/>
            </a:pPr>
            <a:endParaRPr lang="en-GB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516BAEB-E4AA-4679-B2C1-A36B0F368C2F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235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13169F9-F4E6-4A25-A9EC-E25689D6259F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55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gi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561263" cy="1152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8D3E-F6B7-4078-87BA-35A965FABB09}" type="datetimeFigureOut">
              <a:rPr lang="en-GB"/>
              <a:pPr>
                <a:defRPr/>
              </a:pPr>
              <a:t>10/05/2018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7EC4B-621C-4D84-91F3-FC27077ACA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17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タイトル_ ロゴ入り_Proposal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オブジェクト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7037607"/>
              </p:ext>
            </p:extLst>
          </p:nvPr>
        </p:nvGraphicFramePr>
        <p:xfrm>
          <a:off x="1469" y="1595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" y="1595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8" y="354214"/>
            <a:ext cx="1930541" cy="662401"/>
          </a:xfrm>
          <a:prstGeom prst="rect">
            <a:avLst/>
          </a:prstGeom>
        </p:spPr>
      </p:pic>
      <p:sp>
        <p:nvSpPr>
          <p:cNvPr id="12" name="Text Box 9"/>
          <p:cNvSpPr txBox="1">
            <a:spLocks noChangeArrowheads="1"/>
          </p:cNvSpPr>
          <p:nvPr userDrawn="1"/>
        </p:nvSpPr>
        <p:spPr bwMode="gray">
          <a:xfrm>
            <a:off x="892179" y="4756197"/>
            <a:ext cx="3274935" cy="236988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ja-JP" sz="1400" dirty="0">
                <a:solidFill>
                  <a:srgbClr val="000000"/>
                </a:solidFill>
                <a:ea typeface="ＭＳ Ｐゴシック"/>
              </a:rPr>
              <a:t>デロイト トーマツ コンサルティング</a:t>
            </a:r>
            <a:r>
              <a:rPr lang="ja-JP" altLang="en-US" sz="1400" dirty="0">
                <a:solidFill>
                  <a:srgbClr val="000000"/>
                </a:solidFill>
                <a:ea typeface="ＭＳ Ｐゴシック"/>
              </a:rPr>
              <a:t>合同</a:t>
            </a:r>
            <a:r>
              <a:rPr lang="ja-JP" altLang="ja-JP" sz="1400" dirty="0">
                <a:solidFill>
                  <a:srgbClr val="000000"/>
                </a:solidFill>
                <a:ea typeface="ＭＳ Ｐゴシック"/>
              </a:rPr>
              <a:t>会社</a:t>
            </a:r>
            <a:endParaRPr lang="en-US" altLang="ja-JP" sz="1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700739" name="Rectangle 3"/>
          <p:cNvSpPr>
            <a:spLocks noGrp="1" noChangeArrowheads="1"/>
          </p:cNvSpPr>
          <p:nvPr>
            <p:ph type="ctrTitle" sz="quarter" hasCustomPrompt="1"/>
          </p:nvPr>
        </p:nvSpPr>
        <p:spPr bwMode="gray">
          <a:xfrm>
            <a:off x="892182" y="2581328"/>
            <a:ext cx="4320000" cy="564257"/>
          </a:xfrm>
          <a:prstGeom prst="rect">
            <a:avLst/>
          </a:prstGeom>
        </p:spPr>
        <p:txBody>
          <a:bodyPr wrap="none" anchor="b" anchorCtr="0"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2400" baseline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kumimoji="1" lang="ja-JP" altLang="en-US" dirty="0"/>
              <a:t>表紙タイトル</a:t>
            </a:r>
            <a:endParaRPr lang="en-US" altLang="ja-JP" dirty="0"/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92420" y="3402000"/>
            <a:ext cx="4320000" cy="439200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ja-JP" altLang="en-US" dirty="0"/>
              <a:t>表紙サブタイトル</a:t>
            </a:r>
          </a:p>
        </p:txBody>
      </p:sp>
    </p:spTree>
    <p:extLst>
      <p:ext uri="{BB962C8B-B14F-4D97-AF65-F5344CB8AC3E}">
        <p14:creationId xmlns:p14="http://schemas.microsoft.com/office/powerpoint/2010/main" val="9794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タイトル ロゴ無_Proposal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7626026"/>
              </p:ext>
            </p:extLst>
          </p:nvPr>
        </p:nvGraphicFramePr>
        <p:xfrm>
          <a:off x="1469" y="1595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" y="1595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0739" name="Rectangle 3"/>
          <p:cNvSpPr>
            <a:spLocks noGrp="1" noChangeArrowheads="1"/>
          </p:cNvSpPr>
          <p:nvPr>
            <p:ph type="ctrTitle" sz="quarter" hasCustomPrompt="1"/>
          </p:nvPr>
        </p:nvSpPr>
        <p:spPr bwMode="gray">
          <a:xfrm>
            <a:off x="892182" y="2581328"/>
            <a:ext cx="4320000" cy="564257"/>
          </a:xfrm>
          <a:prstGeom prst="rect">
            <a:avLst/>
          </a:prstGeom>
        </p:spPr>
        <p:txBody>
          <a:bodyPr wrap="none" anchor="b" anchorCtr="0"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2400" baseline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ja-JP" altLang="en-US" dirty="0"/>
              <a:t>表紙タイトル</a:t>
            </a:r>
            <a:endParaRPr lang="en-US" altLang="ja-JP" dirty="0"/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92420" y="3402000"/>
            <a:ext cx="4320000" cy="439200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ja-JP" altLang="en-US" dirty="0"/>
              <a:t>表紙サブタイトル</a:t>
            </a:r>
          </a:p>
        </p:txBody>
      </p:sp>
    </p:spTree>
    <p:extLst>
      <p:ext uri="{BB962C8B-B14F-4D97-AF65-F5344CB8AC3E}">
        <p14:creationId xmlns:p14="http://schemas.microsoft.com/office/powerpoint/2010/main" val="1834917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目次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オブジェクト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2277532"/>
              </p:ext>
            </p:extLst>
          </p:nvPr>
        </p:nvGraphicFramePr>
        <p:xfrm>
          <a:off x="1469" y="1595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" y="1595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 bwMode="gray">
          <a:xfrm>
            <a:off x="384458" y="136800"/>
            <a:ext cx="8374154" cy="6516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マスター タイトルの書式設定</a:t>
            </a:r>
          </a:p>
        </p:txBody>
      </p:sp>
      <p:sp>
        <p:nvSpPr>
          <p:cNvPr id="13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384458" y="1479600"/>
            <a:ext cx="3987692" cy="481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1pPr>
            <a:lvl2pPr marL="169200" indent="-169200">
              <a:lnSpc>
                <a:spcPct val="106000"/>
              </a:lnSpc>
              <a:spcBef>
                <a:spcPts val="1056"/>
              </a:spcBef>
              <a:buFont typeface="Wingdings" pitchFamily="2" charset="2"/>
              <a:buChar char="n"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2pPr>
            <a:lvl3pPr marL="345600" indent="-172800">
              <a:lnSpc>
                <a:spcPct val="106000"/>
              </a:lnSpc>
              <a:spcBef>
                <a:spcPts val="480"/>
              </a:spcBef>
              <a:buFont typeface="Wingdings" pitchFamily="2" charset="2"/>
              <a:buChar char="Ø"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3pPr>
            <a:lvl4pPr marL="518400" marR="0" indent="-172800" algn="l" defTabSz="914400" rtl="0" eaLnBrk="1" fontAlgn="auto" latinLnBrk="0" hangingPunct="1">
              <a:lnSpc>
                <a:spcPct val="106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4" name="コンテンツ プレースホルダ 2"/>
          <p:cNvSpPr>
            <a:spLocks noGrp="1"/>
          </p:cNvSpPr>
          <p:nvPr>
            <p:ph idx="10"/>
          </p:nvPr>
        </p:nvSpPr>
        <p:spPr bwMode="gray">
          <a:xfrm>
            <a:off x="4737589" y="1479600"/>
            <a:ext cx="3987692" cy="4816800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1pPr>
            <a:lvl2pPr marL="169200" indent="-169200">
              <a:lnSpc>
                <a:spcPct val="106000"/>
              </a:lnSpc>
              <a:spcBef>
                <a:spcPts val="1056"/>
              </a:spcBef>
              <a:buFont typeface="Wingdings" pitchFamily="2" charset="2"/>
              <a:buChar char="n"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2pPr>
            <a:lvl3pPr marL="345600" indent="-172800">
              <a:lnSpc>
                <a:spcPct val="106000"/>
              </a:lnSpc>
              <a:spcBef>
                <a:spcPts val="480"/>
              </a:spcBef>
              <a:buFont typeface="Wingdings" pitchFamily="2" charset="2"/>
              <a:buChar char="Ø"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3pPr>
            <a:lvl4pPr marL="518400" indent="-172800">
              <a:lnSpc>
                <a:spcPct val="106000"/>
              </a:lnSpc>
              <a:spcBef>
                <a:spcPts val="240"/>
              </a:spcBef>
              <a:buFont typeface="Arial" pitchFamily="34" charset="0"/>
              <a:buChar char="•"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48916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4959676"/>
              </p:ext>
            </p:extLst>
          </p:nvPr>
        </p:nvGraphicFramePr>
        <p:xfrm>
          <a:off x="1469" y="1595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" y="1595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754585" y="2368296"/>
            <a:ext cx="5632704" cy="2487168"/>
          </a:xfrm>
          <a:prstGeom prst="rect">
            <a:avLst/>
          </a:prstGeom>
        </p:spPr>
        <p:txBody>
          <a:bodyPr tIns="0" bIns="0"/>
          <a:lstStyle>
            <a:lvl1pPr marL="0" indent="0" eaLnBrk="1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200" baseline="0">
                <a:latin typeface="+mn-ea"/>
                <a:ea typeface="+mn-ea"/>
              </a:defRPr>
            </a:lvl1pPr>
            <a:lvl5pPr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CFE5-FE56-4EF1-80A8-07776887C2A1}" type="slidenum">
              <a:rPr lang="ja-JP" altLang="en-US" smtClean="0">
                <a:solidFill>
                  <a:srgbClr val="313131"/>
                </a:solidFill>
              </a:rPr>
              <a:pPr/>
              <a:t>‹#›</a:t>
            </a:fld>
            <a:endParaRPr lang="ja-JP" altLang="en-US" dirty="0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37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中表紙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オブジェクト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5710187"/>
              </p:ext>
            </p:extLst>
          </p:nvPr>
        </p:nvGraphicFramePr>
        <p:xfrm>
          <a:off x="1469" y="1595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" y="1595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93908" y="2124007"/>
            <a:ext cx="4778578" cy="667409"/>
          </a:xfrm>
          <a:prstGeom prst="rect">
            <a:avLst/>
          </a:prstGeom>
          <a:noFill/>
        </p:spPr>
        <p:txBody>
          <a:bodyPr wrap="none" lIns="72000" rIns="73152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dirty="0"/>
              <a:t>中表紙タイトル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CFE5-FE56-4EF1-80A8-07776887C2A1}" type="slidenum">
              <a:rPr lang="ja-JP" altLang="en-US" smtClean="0">
                <a:solidFill>
                  <a:srgbClr val="313131"/>
                </a:solidFill>
              </a:rPr>
              <a:pPr/>
              <a:t>‹#›</a:t>
            </a:fld>
            <a:endParaRPr lang="ja-JP" altLang="en-US" dirty="0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7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両サイド_レベル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オブジェクト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0841743"/>
              </p:ext>
            </p:extLst>
          </p:nvPr>
        </p:nvGraphicFramePr>
        <p:xfrm>
          <a:off x="1469" y="1595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" y="1595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 bwMode="gray">
          <a:xfrm>
            <a:off x="384458" y="136800"/>
            <a:ext cx="8374154" cy="65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キーメッセージを入力（本スライドで一番伝えたいこと＜名詞止め・体言止め不可＞）</a:t>
            </a: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384458" y="1479600"/>
            <a:ext cx="3987692" cy="4816800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1pPr>
            <a:lvl2pPr marL="169200" indent="-169200">
              <a:lnSpc>
                <a:spcPct val="106000"/>
              </a:lnSpc>
              <a:spcBef>
                <a:spcPts val="1056"/>
              </a:spcBef>
              <a:buFont typeface="Wingdings" pitchFamily="2" charset="2"/>
              <a:buChar char="n"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2pPr>
            <a:lvl3pPr marL="345600" indent="-172800">
              <a:lnSpc>
                <a:spcPct val="106000"/>
              </a:lnSpc>
              <a:spcBef>
                <a:spcPts val="480"/>
              </a:spcBef>
              <a:buFont typeface="Wingdings" pitchFamily="2" charset="2"/>
              <a:buChar char="Ø"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3pPr>
            <a:lvl4pPr marL="518400" marR="0" indent="-172800" algn="l" defTabSz="914400" rtl="0" eaLnBrk="1" fontAlgn="auto" latinLnBrk="0" hangingPunct="1">
              <a:lnSpc>
                <a:spcPct val="106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2"/>
          </p:nvPr>
        </p:nvSpPr>
        <p:spPr bwMode="gray">
          <a:xfrm>
            <a:off x="4737589" y="1479600"/>
            <a:ext cx="3987692" cy="4816800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1pPr>
            <a:lvl2pPr marL="169200" indent="-169200">
              <a:lnSpc>
                <a:spcPct val="106000"/>
              </a:lnSpc>
              <a:spcBef>
                <a:spcPts val="1056"/>
              </a:spcBef>
              <a:buFont typeface="Wingdings" pitchFamily="2" charset="2"/>
              <a:buChar char="n"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2pPr>
            <a:lvl3pPr marL="345600" indent="-172800">
              <a:lnSpc>
                <a:spcPct val="106000"/>
              </a:lnSpc>
              <a:spcBef>
                <a:spcPts val="480"/>
              </a:spcBef>
              <a:buFont typeface="Wingdings" pitchFamily="2" charset="2"/>
              <a:buChar char="Ø"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3pPr>
            <a:lvl4pPr marL="518400" indent="-172800">
              <a:lnSpc>
                <a:spcPct val="106000"/>
              </a:lnSpc>
              <a:spcBef>
                <a:spcPts val="240"/>
              </a:spcBef>
              <a:buFont typeface="Arial" pitchFamily="34" charset="0"/>
              <a:buChar char="•"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EB1B23-9AF8-425B-BAD7-B9FA00F18833}" type="slidenum">
              <a:rPr lang="ja-JP" altLang="en-US" smtClean="0">
                <a:solidFill>
                  <a:srgbClr val="313131"/>
                </a:solidFill>
              </a:rPr>
              <a:pPr/>
              <a:t>‹#›</a:t>
            </a:fld>
            <a:endParaRPr lang="ja-JP" altLang="en-US" dirty="0">
              <a:solidFill>
                <a:srgbClr val="313131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>
          <a:xfrm>
            <a:off x="384458" y="1016000"/>
            <a:ext cx="3987692" cy="432000"/>
          </a:xfrm>
        </p:spPr>
        <p:txBody>
          <a:bodyPr wrap="none" anchor="ctr">
            <a:noAutofit/>
          </a:bodyPr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3" name="テキスト プレースホルダー 2"/>
          <p:cNvSpPr>
            <a:spLocks noGrp="1"/>
          </p:cNvSpPr>
          <p:nvPr>
            <p:ph type="body" sz="quarter" idx="16" hasCustomPrompt="1"/>
          </p:nvPr>
        </p:nvSpPr>
        <p:spPr>
          <a:xfrm>
            <a:off x="4737589" y="1016000"/>
            <a:ext cx="3987692" cy="432000"/>
          </a:xfrm>
        </p:spPr>
        <p:txBody>
          <a:bodyPr wrap="none" anchor="ctr">
            <a:noAutofit/>
          </a:bodyPr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</p:spTree>
    <p:extLst>
      <p:ext uri="{BB962C8B-B14F-4D97-AF65-F5344CB8AC3E}">
        <p14:creationId xmlns:p14="http://schemas.microsoft.com/office/powerpoint/2010/main" val="3729743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全面_レベル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5205329"/>
              </p:ext>
            </p:extLst>
          </p:nvPr>
        </p:nvGraphicFramePr>
        <p:xfrm>
          <a:off x="1469" y="1595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" y="1595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>
          <a:xfrm>
            <a:off x="384923" y="136800"/>
            <a:ext cx="8374154" cy="6516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384922" y="1479600"/>
            <a:ext cx="8374154" cy="48168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1pPr>
            <a:lvl2pPr marL="169200" indent="-169200">
              <a:lnSpc>
                <a:spcPct val="106000"/>
              </a:lnSpc>
              <a:spcBef>
                <a:spcPts val="1056"/>
              </a:spcBef>
              <a:buFont typeface="Wingdings" pitchFamily="2" charset="2"/>
              <a:buChar char="n"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2pPr>
            <a:lvl3pPr marL="345600" indent="-172800">
              <a:lnSpc>
                <a:spcPct val="106000"/>
              </a:lnSpc>
              <a:spcBef>
                <a:spcPts val="480"/>
              </a:spcBef>
              <a:buFont typeface="Wingdings" pitchFamily="2" charset="2"/>
              <a:buChar char="Ø"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3pPr>
            <a:lvl4pPr marL="518400" indent="-172800">
              <a:lnSpc>
                <a:spcPct val="106000"/>
              </a:lnSpc>
              <a:spcBef>
                <a:spcPts val="240"/>
              </a:spcBef>
              <a:buFont typeface="Arial" pitchFamily="34" charset="0"/>
              <a:buChar char="•"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A0986-838B-4D2A-A95C-8CB1738263FE}" type="slidenum">
              <a:rPr lang="ja-JP" altLang="en-US" smtClean="0">
                <a:solidFill>
                  <a:srgbClr val="313131"/>
                </a:solidFill>
              </a:rPr>
              <a:pPr/>
              <a:t>‹#›</a:t>
            </a:fld>
            <a:endParaRPr lang="ja-JP" altLang="en-US" dirty="0">
              <a:solidFill>
                <a:srgbClr val="313131"/>
              </a:solidFill>
            </a:endParaRPr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>
          <a:xfrm>
            <a:off x="384458" y="1016000"/>
            <a:ext cx="3987692" cy="432000"/>
          </a:xfrm>
        </p:spPr>
        <p:txBody>
          <a:bodyPr wrap="none" anchor="ctr">
            <a:noAutofit/>
          </a:bodyPr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</p:spTree>
    <p:extLst>
      <p:ext uri="{BB962C8B-B14F-4D97-AF65-F5344CB8AC3E}">
        <p14:creationId xmlns:p14="http://schemas.microsoft.com/office/powerpoint/2010/main" val="269014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（基本版） タイトルのみ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9233598"/>
              </p:ext>
            </p:extLst>
          </p:nvPr>
        </p:nvGraphicFramePr>
        <p:xfrm>
          <a:off x="1469" y="1595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" y="1595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>
          <a:xfrm>
            <a:off x="384923" y="136800"/>
            <a:ext cx="8374154" cy="6516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キーメッセージを入力（本スライドで一番伝えたいこと＜名詞止め・体言止め不可＞）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 bwMode="gray">
          <a:xfrm>
            <a:off x="631386" y="6588000"/>
            <a:ext cx="3755077" cy="16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altLang="en-GB" sz="1900" dirty="0">
                <a:solidFill>
                  <a:srgbClr val="313131"/>
                </a:solidFill>
                <a:ea typeface="ＭＳ Ｐゴシック"/>
              </a:rPr>
              <a:t>Proposal Template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CFE5-FE56-4EF1-80A8-07776887C2A1}" type="slidenum">
              <a:rPr lang="ja-JP" altLang="en-US" smtClean="0">
                <a:solidFill>
                  <a:srgbClr val="313131"/>
                </a:solidFill>
              </a:rPr>
              <a:pPr/>
              <a:t>‹#›</a:t>
            </a:fld>
            <a:endParaRPr lang="ja-JP" altLang="en-US" dirty="0">
              <a:solidFill>
                <a:srgbClr val="313131"/>
              </a:solidFill>
            </a:endParaRPr>
          </a:p>
        </p:txBody>
      </p:sp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>
          <a:xfrm>
            <a:off x="384458" y="1016000"/>
            <a:ext cx="3987692" cy="432000"/>
          </a:xfrm>
        </p:spPr>
        <p:txBody>
          <a:bodyPr wrap="none" anchor="ctr">
            <a:noAutofit/>
          </a:bodyPr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</p:spTree>
    <p:extLst>
      <p:ext uri="{BB962C8B-B14F-4D97-AF65-F5344CB8AC3E}">
        <p14:creationId xmlns:p14="http://schemas.microsoft.com/office/powerpoint/2010/main" val="294291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17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nside_splash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4006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40062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40062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40062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40062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640062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640062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640062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64006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オブジェクト 10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46908326"/>
              </p:ext>
            </p:extLst>
          </p:nvPr>
        </p:nvGraphicFramePr>
        <p:xfrm>
          <a:off x="1469" y="1595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" y="1595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タイトル プレースホルダ 6"/>
          <p:cNvSpPr>
            <a:spLocks noGrp="1"/>
          </p:cNvSpPr>
          <p:nvPr>
            <p:ph type="title"/>
          </p:nvPr>
        </p:nvSpPr>
        <p:spPr>
          <a:xfrm>
            <a:off x="384923" y="136800"/>
            <a:ext cx="8374154" cy="651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>
          <a:xfrm>
            <a:off x="384923" y="1479600"/>
            <a:ext cx="3987692" cy="4816800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4"/>
          </p:nvPr>
        </p:nvSpPr>
        <p:spPr>
          <a:xfrm>
            <a:off x="378831" y="6588000"/>
            <a:ext cx="166154" cy="1692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5FCFE5-FE56-4EF1-80A8-07776887C2A1}" type="slidenum">
              <a:rPr kumimoji="1" lang="ja-JP" altLang="en-US" smtClean="0">
                <a:solidFill>
                  <a:srgbClr val="313131"/>
                </a:solidFill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1" lang="ja-JP" altLang="en-US" dirty="0">
              <a:solidFill>
                <a:srgbClr val="313131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7997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ftr="0" dt="0"/>
  <p:txStyles>
    <p:titleStyle>
      <a:lvl1pPr algn="l" eaLnBrk="1" hangingPunct="1">
        <a:defRPr kumimoji="1" sz="2000" b="1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0" indent="0" eaLnBrk="1" hangingPunct="1">
        <a:lnSpc>
          <a:spcPct val="106000"/>
        </a:lnSpc>
        <a:spcBef>
          <a:spcPts val="1056"/>
        </a:spcBef>
        <a:defRPr kumimoji="1" sz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69200" indent="-169200" algn="l" eaLnBrk="1" hangingPunct="1">
        <a:lnSpc>
          <a:spcPct val="106000"/>
        </a:lnSpc>
        <a:spcBef>
          <a:spcPts val="1056"/>
        </a:spcBef>
        <a:buFont typeface="Wingdings" pitchFamily="2" charset="2"/>
        <a:buChar char="n"/>
        <a:defRPr kumimoji="1" sz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45600" indent="-172800" algn="l" eaLnBrk="1" hangingPunct="1">
        <a:lnSpc>
          <a:spcPct val="106000"/>
        </a:lnSpc>
        <a:spcBef>
          <a:spcPts val="480"/>
        </a:spcBef>
        <a:buFont typeface="Wingdings" pitchFamily="2" charset="2"/>
        <a:buChar char="Ø"/>
        <a:defRPr kumimoji="1" sz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18400" indent="-172800" algn="l" eaLnBrk="1" hangingPunct="1">
        <a:lnSpc>
          <a:spcPct val="106000"/>
        </a:lnSpc>
        <a:spcBef>
          <a:spcPts val="240"/>
        </a:spcBef>
        <a:buFont typeface="Arial" pitchFamily="34" charset="0"/>
        <a:buChar char="•"/>
        <a:defRPr kumimoji="1" sz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6.jpeg"/><Relationship Id="rId4" Type="http://schemas.openxmlformats.org/officeDocument/2006/relationships/hyperlink" Target="http://www.competefor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competefor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19" Type="http://schemas.openxmlformats.org/officeDocument/2006/relationships/image" Target="../media/image27.jp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in_spla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609600" y="561449"/>
            <a:ext cx="626665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4400" dirty="0">
              <a:solidFill>
                <a:srgbClr val="FFFFFF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4400" dirty="0">
                <a:solidFill>
                  <a:srgbClr val="FFFFFF"/>
                </a:solidFill>
              </a:rPr>
              <a:t>CompeteFor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en-US" sz="2400" dirty="0">
                <a:solidFill>
                  <a:srgbClr val="FFFFFF"/>
                </a:solidFill>
              </a:rPr>
              <a:t>UK’s national supply chain portal</a:t>
            </a:r>
            <a:r>
              <a:rPr lang="en-GB" altLang="en-US" sz="2400" b="1" dirty="0">
                <a:solidFill>
                  <a:srgbClr val="FFFFFF"/>
                </a:solidFill>
              </a:rPr>
              <a:t/>
            </a:r>
            <a:br>
              <a:rPr lang="en-GB" altLang="en-US" sz="2400" b="1" dirty="0">
                <a:solidFill>
                  <a:srgbClr val="FFFFFF"/>
                </a:solidFill>
              </a:rPr>
            </a:br>
            <a:r>
              <a:rPr lang="en-GB" altLang="en-US" sz="2400" b="1" dirty="0">
                <a:solidFill>
                  <a:srgbClr val="FFFFFF"/>
                </a:solidFill>
              </a:rPr>
              <a:t/>
            </a:r>
            <a:br>
              <a:rPr lang="en-GB" altLang="en-US" sz="2400" b="1" dirty="0">
                <a:solidFill>
                  <a:srgbClr val="FFFFFF"/>
                </a:solidFill>
              </a:rPr>
            </a:br>
            <a:r>
              <a:rPr lang="en-GB" altLang="en-US" sz="2400" b="1" dirty="0">
                <a:solidFill>
                  <a:srgbClr val="FFFFFF"/>
                </a:solidFill>
              </a:rPr>
              <a:t>Phil Kinnell 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en-US" sz="2400" b="1" dirty="0">
                <a:solidFill>
                  <a:srgbClr val="FFFFFF"/>
                </a:solidFill>
              </a:rPr>
              <a:t>Duncan Reid</a:t>
            </a:r>
          </a:p>
          <a:p>
            <a:pPr eaLnBrk="0" hangingPunct="0">
              <a:spcBef>
                <a:spcPct val="50000"/>
              </a:spcBef>
            </a:pPr>
            <a:endParaRPr lang="en-GB" altLang="en-US" sz="2400" b="1" dirty="0">
              <a:solidFill>
                <a:srgbClr val="FFFFFF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2400" dirty="0">
              <a:solidFill>
                <a:srgbClr val="FFFFFF"/>
              </a:solidFill>
            </a:endParaRPr>
          </a:p>
          <a:p>
            <a:pPr eaLnBrk="0" hangingPunct="0">
              <a:spcBef>
                <a:spcPct val="100000"/>
              </a:spcBef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inside_splash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782" y="0"/>
            <a:ext cx="918778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4_logo.JPG">
            <a:extLst>
              <a:ext uri="{FF2B5EF4-FFF2-40B4-BE49-F238E27FC236}">
                <a16:creationId xmlns="" xmlns:a16="http://schemas.microsoft.com/office/drawing/2014/main" id="{D61338AC-463B-4311-A8C6-9DED15521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877272"/>
            <a:ext cx="2627784" cy="6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5E0EC43-2103-43C4-BA8E-C7A1C02CB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806" y="57175"/>
            <a:ext cx="2914650" cy="1571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94C9752-41B4-4D1C-AFF2-A28AC9F0B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310184"/>
            <a:ext cx="3384376" cy="8865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BC609B0-1906-486A-8937-5659E4E4065B}"/>
              </a:ext>
            </a:extLst>
          </p:cNvPr>
          <p:cNvSpPr txBox="1"/>
          <p:nvPr/>
        </p:nvSpPr>
        <p:spPr>
          <a:xfrm>
            <a:off x="323528" y="2039357"/>
            <a:ext cx="87130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Cabinet Office announced in April 2018 that suppliers will shortly need to advertise subcontracting opportunities via the Contracts Finder website.  </a:t>
            </a:r>
          </a:p>
          <a:p>
            <a:endParaRPr lang="en-GB" sz="2000" dirty="0"/>
          </a:p>
          <a:p>
            <a:r>
              <a:rPr lang="en-GB" sz="2000" dirty="0"/>
              <a:t>This is in line with CompeteFor’s stated aim of ensuring that more small businesses benefit from public sector supply chain opportunities.</a:t>
            </a:r>
          </a:p>
          <a:p>
            <a:endParaRPr lang="en-GB" sz="2000" dirty="0"/>
          </a:p>
          <a:p>
            <a:r>
              <a:rPr lang="en-GB" sz="2000" b="1" dirty="0"/>
              <a:t>We’re working with Crown Commercial Service (CCS) to ensure CompeteFor supply chain opportunities link to Contracts Finder.</a:t>
            </a:r>
          </a:p>
          <a:p>
            <a:endParaRPr lang="en-GB" sz="2000" b="1" dirty="0"/>
          </a:p>
          <a:p>
            <a:r>
              <a:rPr lang="en-GB" sz="2000" dirty="0"/>
              <a:t>Users of CompeteFor will meet the above requirements as well as benefitting from the additional CompeteFor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379239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inside_splash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 bwMode="auto">
          <a:xfrm>
            <a:off x="1636287" y="580299"/>
            <a:ext cx="7397500" cy="58024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200" b="1" dirty="0">
                <a:solidFill>
                  <a:srgbClr val="87004E"/>
                </a:solidFill>
              </a:rPr>
              <a:t>Next Steps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 bwMode="auto">
          <a:xfrm>
            <a:off x="1475656" y="871898"/>
            <a:ext cx="7293496" cy="512270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GB" sz="2200" dirty="0">
              <a:solidFill>
                <a:srgbClr val="747575"/>
              </a:solidFill>
            </a:endParaRPr>
          </a:p>
          <a:p>
            <a:pPr>
              <a:buFontTx/>
              <a:buNone/>
            </a:pPr>
            <a:endParaRPr lang="en-GB" sz="2200" dirty="0"/>
          </a:p>
          <a:p>
            <a:r>
              <a:rPr lang="en-GB" sz="2200" b="1" dirty="0"/>
              <a:t>Register</a:t>
            </a:r>
            <a:r>
              <a:rPr lang="en-GB" sz="2200" dirty="0"/>
              <a:t> on </a:t>
            </a:r>
            <a:r>
              <a:rPr lang="en-GB" sz="2200" dirty="0">
                <a:hlinkClick r:id="rId4"/>
              </a:rPr>
              <a:t>www.competefor.com</a:t>
            </a:r>
            <a:r>
              <a:rPr lang="en-GB" sz="2200" dirty="0"/>
              <a:t> for free</a:t>
            </a:r>
          </a:p>
          <a:p>
            <a:endParaRPr lang="en-GB" sz="2200" dirty="0"/>
          </a:p>
          <a:p>
            <a:r>
              <a:rPr lang="en-GB" sz="2200" b="1" dirty="0"/>
              <a:t>Create</a:t>
            </a:r>
            <a:r>
              <a:rPr lang="en-GB" sz="2200" dirty="0"/>
              <a:t> and </a:t>
            </a:r>
            <a:r>
              <a:rPr lang="en-GB" sz="2200" b="1" dirty="0"/>
              <a:t>Publish</a:t>
            </a:r>
            <a:r>
              <a:rPr lang="en-GB" sz="2200" dirty="0"/>
              <a:t> your Business Profile</a:t>
            </a:r>
          </a:p>
          <a:p>
            <a:endParaRPr lang="en-GB" sz="2200" dirty="0"/>
          </a:p>
          <a:p>
            <a:r>
              <a:rPr lang="en-GB" sz="2200" b="1" dirty="0"/>
              <a:t>Search</a:t>
            </a:r>
            <a:r>
              <a:rPr lang="en-GB" sz="2200" dirty="0"/>
              <a:t> for opportunities</a:t>
            </a:r>
          </a:p>
          <a:p>
            <a:endParaRPr lang="en-GB" sz="2200" dirty="0"/>
          </a:p>
          <a:p>
            <a:r>
              <a:rPr lang="en-GB" sz="2200" b="1" dirty="0"/>
              <a:t>Create</a:t>
            </a:r>
            <a:r>
              <a:rPr lang="en-GB" sz="2200" dirty="0"/>
              <a:t> an Alert Profile to automate your searches</a:t>
            </a:r>
          </a:p>
          <a:p>
            <a:endParaRPr lang="en-GB" sz="2200" dirty="0"/>
          </a:p>
          <a:p>
            <a:r>
              <a:rPr lang="en-GB" sz="2200" b="1" dirty="0"/>
              <a:t>Respond</a:t>
            </a:r>
            <a:r>
              <a:rPr lang="en-GB" sz="2200" dirty="0"/>
              <a:t> to Opportunities</a:t>
            </a:r>
          </a:p>
        </p:txBody>
      </p:sp>
      <p:pic>
        <p:nvPicPr>
          <p:cNvPr id="6149" name="Picture 4" descr="C4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803165"/>
            <a:ext cx="2329125" cy="56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Image result for check boxes">
            <a:extLst>
              <a:ext uri="{FF2B5EF4-FFF2-40B4-BE49-F238E27FC236}">
                <a16:creationId xmlns="" xmlns:a16="http://schemas.microsoft.com/office/drawing/2014/main" id="{CBA6BB59-4D4A-4BC8-B252-122D242D30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44145" y="327450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C6CCBA-FF19-4D77-9E51-34B35279A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841" y="1666518"/>
            <a:ext cx="521630" cy="492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B21CDDB-436B-4196-8256-94449CDF82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805" y="2451897"/>
            <a:ext cx="521630" cy="492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4DDE879-AEEA-4129-A806-BF0426622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805" y="4059880"/>
            <a:ext cx="521630" cy="492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BA64A91-5F05-42BE-86A7-1AF32F0E9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805" y="3274501"/>
            <a:ext cx="521630" cy="492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1E1795F-C054-40B0-9271-034D95125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841" y="4888526"/>
            <a:ext cx="521630" cy="4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24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in_spla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FD6FE5B-E50D-44D1-8724-5E696E40EB4C}"/>
              </a:ext>
            </a:extLst>
          </p:cNvPr>
          <p:cNvSpPr txBox="1"/>
          <p:nvPr/>
        </p:nvSpPr>
        <p:spPr>
          <a:xfrm>
            <a:off x="539552" y="1772816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For further information </a:t>
            </a:r>
          </a:p>
          <a:p>
            <a:r>
              <a:rPr lang="en-GB" sz="3000" dirty="0">
                <a:solidFill>
                  <a:schemeClr val="bg1"/>
                </a:solidFill>
              </a:rPr>
              <a:t>and to register today </a:t>
            </a:r>
          </a:p>
          <a:p>
            <a:r>
              <a:rPr lang="en-GB" sz="3000" dirty="0">
                <a:solidFill>
                  <a:schemeClr val="bg1"/>
                </a:solidFill>
              </a:rPr>
              <a:t>please come and </a:t>
            </a:r>
          </a:p>
          <a:p>
            <a:r>
              <a:rPr lang="en-GB" sz="3000" dirty="0">
                <a:solidFill>
                  <a:schemeClr val="bg1"/>
                </a:solidFill>
              </a:rPr>
              <a:t>visit us at our stand.</a:t>
            </a:r>
          </a:p>
        </p:txBody>
      </p:sp>
    </p:spTree>
    <p:extLst>
      <p:ext uri="{BB962C8B-B14F-4D97-AF65-F5344CB8AC3E}">
        <p14:creationId xmlns:p14="http://schemas.microsoft.com/office/powerpoint/2010/main" val="309905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inside_splash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945" y="-27760"/>
            <a:ext cx="9180945" cy="689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 bwMode="auto">
          <a:xfrm>
            <a:off x="1691680" y="548680"/>
            <a:ext cx="7309444" cy="58454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200" b="1" dirty="0">
                <a:solidFill>
                  <a:srgbClr val="87004E"/>
                </a:solidFill>
              </a:rPr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310" y="1268760"/>
            <a:ext cx="7704138" cy="4467601"/>
          </a:xfrm>
        </p:spPr>
        <p:txBody>
          <a:bodyPr/>
          <a:lstStyle/>
          <a:p>
            <a:pPr>
              <a:buNone/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CompeteFor is an online portal designed to </a:t>
            </a:r>
            <a:r>
              <a:rPr lang="en-GB" sz="2000" b="1" dirty="0"/>
              <a:t>engage</a:t>
            </a:r>
            <a:r>
              <a:rPr lang="en-GB" sz="2000" dirty="0"/>
              <a:t> and </a:t>
            </a:r>
            <a:r>
              <a:rPr lang="en-GB" sz="2000" b="1" dirty="0"/>
              <a:t>develop </a:t>
            </a:r>
            <a:r>
              <a:rPr lang="en-GB" sz="2000" dirty="0"/>
              <a:t>the</a:t>
            </a:r>
            <a:r>
              <a:rPr lang="en-GB" sz="2000" b="1" dirty="0"/>
              <a:t> supply chains </a:t>
            </a:r>
            <a:r>
              <a:rPr lang="en-GB" sz="2000" dirty="0"/>
              <a:t>of</a:t>
            </a:r>
            <a:r>
              <a:rPr lang="en-GB" sz="2000" b="1" dirty="0"/>
              <a:t> </a:t>
            </a:r>
            <a:r>
              <a:rPr lang="en-GB" sz="2000" dirty="0"/>
              <a:t>major infrastructure buying programmes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A living legacy – created for the London 2012 Olympic and Paralympic Games to </a:t>
            </a:r>
            <a:r>
              <a:rPr lang="en-GB" sz="2000" b="1" dirty="0"/>
              <a:t>connect</a:t>
            </a:r>
            <a:r>
              <a:rPr lang="en-GB" sz="2000" dirty="0"/>
              <a:t> buyers and suppliers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Encourages </a:t>
            </a:r>
            <a:r>
              <a:rPr lang="en-GB" sz="2000" b="1" dirty="0"/>
              <a:t>equality</a:t>
            </a:r>
            <a:r>
              <a:rPr lang="en-GB" sz="2000" dirty="0"/>
              <a:t> and </a:t>
            </a:r>
            <a:r>
              <a:rPr lang="en-GB" sz="2000" b="1" dirty="0"/>
              <a:t>transparency </a:t>
            </a:r>
            <a:r>
              <a:rPr lang="en-GB" sz="2000" dirty="0"/>
              <a:t>in the buying process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Promotes</a:t>
            </a:r>
            <a:r>
              <a:rPr lang="en-GB" sz="2000" b="1" dirty="0"/>
              <a:t> visibility </a:t>
            </a:r>
            <a:r>
              <a:rPr lang="en-GB" sz="2000" dirty="0"/>
              <a:t>of local opportunities for local suppliers and SME businesses, supporting </a:t>
            </a:r>
            <a:r>
              <a:rPr lang="en-GB" sz="2000" b="1" dirty="0"/>
              <a:t>economic development </a:t>
            </a:r>
            <a:r>
              <a:rPr lang="en-GB" sz="2000" dirty="0"/>
              <a:t>and</a:t>
            </a:r>
            <a:r>
              <a:rPr lang="en-GB" sz="2000" b="1" dirty="0"/>
              <a:t> job creation</a:t>
            </a:r>
            <a:endParaRPr lang="en-GB" sz="2000" dirty="0">
              <a:solidFill>
                <a:srgbClr val="747575"/>
              </a:solidFill>
              <a:ea typeface="+mn-ea"/>
            </a:endParaRPr>
          </a:p>
        </p:txBody>
      </p:sp>
      <p:pic>
        <p:nvPicPr>
          <p:cNvPr id="5" name="Picture 4" descr="C4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871574"/>
            <a:ext cx="2412900" cy="5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mayor of london.jpg">
            <a:extLst>
              <a:ext uri="{FF2B5EF4-FFF2-40B4-BE49-F238E27FC236}">
                <a16:creationId xmlns="" xmlns:a16="http://schemas.microsoft.com/office/drawing/2014/main" id="{5317A043-3607-4632-9CFE-282B692B12A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943827"/>
            <a:ext cx="2537274" cy="49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Transport-for-London1.png">
            <a:extLst>
              <a:ext uri="{FF2B5EF4-FFF2-40B4-BE49-F238E27FC236}">
                <a16:creationId xmlns="" xmlns:a16="http://schemas.microsoft.com/office/drawing/2014/main" id="{28EB5E03-F3FF-4E9C-B792-EA09CCB757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198" y="5871897"/>
            <a:ext cx="1836786" cy="63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inside_splash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 bwMode="auto">
          <a:xfrm>
            <a:off x="1691680" y="557808"/>
            <a:ext cx="7452320" cy="63894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200" b="1" dirty="0">
                <a:solidFill>
                  <a:srgbClr val="87004E"/>
                </a:solidFill>
              </a:rPr>
              <a:t>Key Objectives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 bwMode="auto">
          <a:xfrm>
            <a:off x="1043608" y="770731"/>
            <a:ext cx="7643192" cy="503453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GB" sz="2000" dirty="0">
              <a:solidFill>
                <a:srgbClr val="747575"/>
              </a:solidFill>
            </a:endParaRPr>
          </a:p>
          <a:p>
            <a:pPr>
              <a:buFontTx/>
              <a:buNone/>
            </a:pP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Promote</a:t>
            </a:r>
            <a:r>
              <a:rPr lang="en-GB" sz="2000" b="1" dirty="0"/>
              <a:t> transparency </a:t>
            </a:r>
            <a:r>
              <a:rPr lang="en-GB" sz="2000" dirty="0"/>
              <a:t>and </a:t>
            </a:r>
            <a:r>
              <a:rPr lang="en-GB" sz="2000" b="1" dirty="0"/>
              <a:t>competition</a:t>
            </a:r>
            <a:r>
              <a:rPr lang="en-GB" sz="2000" dirty="0"/>
              <a:t> in supply chains</a:t>
            </a:r>
          </a:p>
          <a:p>
            <a:endParaRPr lang="en-GB" sz="2000" dirty="0"/>
          </a:p>
          <a:p>
            <a:pPr>
              <a:defRPr/>
            </a:pPr>
            <a:r>
              <a:rPr lang="en-GB" sz="2000" dirty="0"/>
              <a:t>Help </a:t>
            </a:r>
            <a:r>
              <a:rPr lang="en-GB" sz="2000" b="1" dirty="0"/>
              <a:t>SMEs </a:t>
            </a:r>
            <a:r>
              <a:rPr lang="en-GB" sz="2000" dirty="0"/>
              <a:t>benefit from supply chain opportunities</a:t>
            </a:r>
          </a:p>
          <a:p>
            <a:endParaRPr lang="en-GB" sz="2000" dirty="0"/>
          </a:p>
          <a:p>
            <a:r>
              <a:rPr lang="en-GB" sz="2000" b="1" dirty="0"/>
              <a:t>Drive innovation </a:t>
            </a:r>
            <a:r>
              <a:rPr lang="en-GB" sz="2000" dirty="0"/>
              <a:t>and </a:t>
            </a:r>
            <a:r>
              <a:rPr lang="en-GB" sz="2000" b="1" dirty="0"/>
              <a:t>value</a:t>
            </a:r>
            <a:r>
              <a:rPr lang="en-GB" sz="2000" dirty="0"/>
              <a:t> for buying organisations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Ensure </a:t>
            </a:r>
            <a:r>
              <a:rPr lang="en-GB" sz="2000" b="1" dirty="0"/>
              <a:t>supplier diversity</a:t>
            </a:r>
            <a:r>
              <a:rPr lang="en-GB" sz="2000" dirty="0"/>
              <a:t>,</a:t>
            </a:r>
            <a:r>
              <a:rPr lang="en-GB" sz="2000" b="1" dirty="0"/>
              <a:t> </a:t>
            </a:r>
            <a:r>
              <a:rPr lang="en-GB" sz="2000" dirty="0"/>
              <a:t>positive economic impact and measurable community benefits</a:t>
            </a:r>
          </a:p>
          <a:p>
            <a:endParaRPr lang="en-GB" sz="2000" dirty="0"/>
          </a:p>
          <a:p>
            <a:r>
              <a:rPr lang="en-GB" sz="2000" dirty="0"/>
              <a:t>Provide effective </a:t>
            </a:r>
            <a:r>
              <a:rPr lang="en-GB" sz="2000" b="1" dirty="0"/>
              <a:t>supply chain visibility</a:t>
            </a:r>
            <a:r>
              <a:rPr lang="en-GB" sz="2000" dirty="0"/>
              <a:t>,</a:t>
            </a:r>
            <a:r>
              <a:rPr lang="en-GB" sz="2000" b="1" dirty="0"/>
              <a:t> </a:t>
            </a:r>
            <a:r>
              <a:rPr lang="en-GB" sz="2000" dirty="0"/>
              <a:t>reporting and monitoring</a:t>
            </a:r>
          </a:p>
        </p:txBody>
      </p:sp>
      <p:pic>
        <p:nvPicPr>
          <p:cNvPr id="6149" name="Picture 4" descr="C4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889862"/>
            <a:ext cx="2339752" cy="5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inside_splash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Supply chain image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2132856"/>
            <a:ext cx="9289032" cy="4725144"/>
          </a:xfrm>
          <a:noFill/>
          <a:ln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475656" y="621407"/>
            <a:ext cx="7668344" cy="5753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noProof="0" dirty="0">
                <a:solidFill>
                  <a:srgbClr val="87004E"/>
                </a:solidFill>
                <a:latin typeface="+mj-lt"/>
                <a:cs typeface="+mj-cs"/>
              </a:rPr>
              <a:t>Supply Chain &amp; SME Development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87004E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inside_splash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 bwMode="auto">
          <a:xfrm>
            <a:off x="1731297" y="539542"/>
            <a:ext cx="7405212" cy="62909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200" b="1" dirty="0">
                <a:solidFill>
                  <a:srgbClr val="87004E"/>
                </a:solidFill>
              </a:rPr>
              <a:t>Supplier Features    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 bwMode="auto">
          <a:xfrm>
            <a:off x="4283968" y="1292599"/>
            <a:ext cx="4852541" cy="46805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 dirty="0">
              <a:solidFill>
                <a:srgbClr val="747575"/>
              </a:solidFill>
            </a:endParaRPr>
          </a:p>
          <a:p>
            <a:r>
              <a:rPr lang="en-GB" sz="2000" b="1" dirty="0"/>
              <a:t>FREE</a:t>
            </a:r>
            <a:r>
              <a:rPr lang="en-GB" sz="2000" dirty="0"/>
              <a:t> to register and respond to CompeteFor opportunities</a:t>
            </a:r>
          </a:p>
          <a:p>
            <a:pPr>
              <a:buFontTx/>
              <a:buNone/>
            </a:pPr>
            <a:endParaRPr lang="en-GB" sz="1500" dirty="0"/>
          </a:p>
          <a:p>
            <a:r>
              <a:rPr lang="en-GB" sz="2000" dirty="0"/>
              <a:t>Build and publish a Business Profile to</a:t>
            </a:r>
            <a:r>
              <a:rPr lang="en-GB" sz="2000" b="1" dirty="0"/>
              <a:t> promote </a:t>
            </a:r>
            <a:r>
              <a:rPr lang="en-GB" sz="2000" dirty="0"/>
              <a:t>your business</a:t>
            </a:r>
          </a:p>
          <a:p>
            <a:pPr>
              <a:buNone/>
            </a:pPr>
            <a:endParaRPr lang="en-GB" sz="1500" dirty="0"/>
          </a:p>
          <a:p>
            <a:r>
              <a:rPr lang="en-GB" sz="2000" dirty="0"/>
              <a:t>Create an Alert Profile to </a:t>
            </a:r>
            <a:r>
              <a:rPr lang="en-GB" sz="2000" b="1" dirty="0"/>
              <a:t>find relevant business </a:t>
            </a:r>
            <a:r>
              <a:rPr lang="en-GB" sz="2000" dirty="0"/>
              <a:t>opportunities</a:t>
            </a:r>
          </a:p>
          <a:p>
            <a:endParaRPr lang="en-GB" sz="1500" dirty="0"/>
          </a:p>
          <a:p>
            <a:r>
              <a:rPr lang="en-GB" sz="2000" dirty="0"/>
              <a:t>Respond to opportunities to </a:t>
            </a:r>
            <a:r>
              <a:rPr lang="en-GB" sz="2000" b="1" dirty="0"/>
              <a:t>win business</a:t>
            </a:r>
          </a:p>
          <a:p>
            <a:endParaRPr lang="en-GB" sz="1500" b="1" dirty="0"/>
          </a:p>
          <a:p>
            <a:r>
              <a:rPr lang="en-GB" sz="2000" b="1" dirty="0"/>
              <a:t>FREE</a:t>
            </a:r>
            <a:r>
              <a:rPr lang="en-GB" sz="2000" dirty="0"/>
              <a:t> researched, relevant supply chain opportunities in local area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7AD08CF-0067-4C57-AA62-A7459F7125E1}"/>
              </a:ext>
            </a:extLst>
          </p:cNvPr>
          <p:cNvGrpSpPr/>
          <p:nvPr/>
        </p:nvGrpSpPr>
        <p:grpSpPr>
          <a:xfrm>
            <a:off x="683568" y="1772816"/>
            <a:ext cx="3660307" cy="4324263"/>
            <a:chOff x="467544" y="1769033"/>
            <a:chExt cx="3660307" cy="4324263"/>
          </a:xfrm>
        </p:grpSpPr>
        <p:pic>
          <p:nvPicPr>
            <p:cNvPr id="17" name="Picture 10" descr="C4co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769033"/>
              <a:ext cx="3660307" cy="4324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6"/>
            <p:cNvSpPr txBox="1">
              <a:spLocks noChangeArrowheads="1"/>
            </p:cNvSpPr>
            <p:nvPr/>
          </p:nvSpPr>
          <p:spPr bwMode="auto">
            <a:xfrm>
              <a:off x="1725511" y="1959934"/>
              <a:ext cx="1407843" cy="458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2400" dirty="0">
                  <a:solidFill>
                    <a:srgbClr val="FFFFFF"/>
                  </a:solidFill>
                </a:rPr>
                <a:t>Register</a:t>
              </a:r>
            </a:p>
          </p:txBody>
        </p:sp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1081505" y="2679072"/>
              <a:ext cx="2578125" cy="458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2400" dirty="0">
                  <a:solidFill>
                    <a:srgbClr val="FFFFFF"/>
                  </a:solidFill>
                </a:rPr>
                <a:t>Business Profile</a:t>
              </a:r>
            </a:p>
          </p:txBody>
        </p:sp>
        <p:sp>
          <p:nvSpPr>
            <p:cNvPr id="20" name="TextBox 8"/>
            <p:cNvSpPr txBox="1">
              <a:spLocks noChangeArrowheads="1"/>
            </p:cNvSpPr>
            <p:nvPr/>
          </p:nvSpPr>
          <p:spPr bwMode="auto">
            <a:xfrm>
              <a:off x="1597092" y="3399796"/>
              <a:ext cx="1406250" cy="458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GB" sz="2400" dirty="0">
                  <a:solidFill>
                    <a:srgbClr val="FFFFFF"/>
                  </a:solidFill>
                </a:rPr>
                <a:t>ALERTS</a:t>
              </a:r>
            </a:p>
          </p:txBody>
        </p:sp>
        <p:sp>
          <p:nvSpPr>
            <p:cNvPr id="21" name="TextBox 9"/>
            <p:cNvSpPr txBox="1">
              <a:spLocks noChangeArrowheads="1"/>
            </p:cNvSpPr>
            <p:nvPr/>
          </p:nvSpPr>
          <p:spPr bwMode="auto">
            <a:xfrm>
              <a:off x="1708160" y="4118519"/>
              <a:ext cx="1275688" cy="397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2000" dirty="0">
                  <a:solidFill>
                    <a:srgbClr val="FFFFFF"/>
                  </a:solidFill>
                </a:rPr>
                <a:t>Respond</a:t>
              </a:r>
            </a:p>
          </p:txBody>
        </p:sp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1525021" y="5017112"/>
              <a:ext cx="1608333" cy="640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dirty="0">
                  <a:solidFill>
                    <a:srgbClr val="FFFFFF"/>
                  </a:solidFill>
                </a:rPr>
                <a:t>Supply Chain Opportunities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inside_splash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 bwMode="auto">
          <a:xfrm>
            <a:off x="1763688" y="557808"/>
            <a:ext cx="7380312" cy="5669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200" b="1" dirty="0">
                <a:solidFill>
                  <a:srgbClr val="87004E"/>
                </a:solidFill>
              </a:rPr>
              <a:t>Accessing Opportunities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 bwMode="auto">
          <a:xfrm>
            <a:off x="1151111" y="873997"/>
            <a:ext cx="7920880" cy="512270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r>
              <a:rPr lang="en-GB" sz="2000" dirty="0"/>
              <a:t>Suppliers </a:t>
            </a:r>
            <a:r>
              <a:rPr lang="en-GB" sz="2000" b="1" dirty="0"/>
              <a:t>register</a:t>
            </a:r>
            <a:r>
              <a:rPr lang="en-GB" sz="2000" dirty="0"/>
              <a:t> on </a:t>
            </a:r>
            <a:r>
              <a:rPr lang="en-GB" sz="2000" dirty="0">
                <a:hlinkClick r:id="rId4"/>
              </a:rPr>
              <a:t>www.competefor.com</a:t>
            </a:r>
            <a:r>
              <a:rPr lang="en-GB" sz="2000" dirty="0"/>
              <a:t> for free</a:t>
            </a:r>
          </a:p>
          <a:p>
            <a:endParaRPr lang="en-GB" sz="2000" dirty="0"/>
          </a:p>
          <a:p>
            <a:r>
              <a:rPr lang="en-GB" sz="2000" dirty="0"/>
              <a:t>Buyers e.g. HS2, Tideway, Horizon Nuclear Power, Balfour Beatty and National Grid, </a:t>
            </a:r>
            <a:r>
              <a:rPr lang="en-GB" sz="2000" b="1" dirty="0"/>
              <a:t>publish</a:t>
            </a:r>
            <a:r>
              <a:rPr lang="en-GB" sz="2000" dirty="0"/>
              <a:t> their contract opportunities on CompeteFor</a:t>
            </a:r>
          </a:p>
          <a:p>
            <a:endParaRPr lang="en-GB" sz="2000" dirty="0"/>
          </a:p>
          <a:p>
            <a:r>
              <a:rPr lang="en-GB" sz="2000" dirty="0"/>
              <a:t>Suppliers </a:t>
            </a:r>
            <a:r>
              <a:rPr lang="en-GB" sz="2000" b="1" dirty="0"/>
              <a:t>respond</a:t>
            </a:r>
            <a:r>
              <a:rPr lang="en-GB" sz="2000" dirty="0"/>
              <a:t> to relevant opportunities</a:t>
            </a:r>
          </a:p>
          <a:p>
            <a:endParaRPr lang="en-GB" sz="2000" dirty="0"/>
          </a:p>
          <a:p>
            <a:r>
              <a:rPr lang="en-GB" sz="2000" dirty="0"/>
              <a:t>Successful suppliers are </a:t>
            </a:r>
            <a:r>
              <a:rPr lang="en-GB" sz="2000" b="1" dirty="0"/>
              <a:t>shortlisted</a:t>
            </a:r>
            <a:r>
              <a:rPr lang="en-GB" sz="2000" dirty="0"/>
              <a:t> into a tender process</a:t>
            </a:r>
          </a:p>
          <a:p>
            <a:endParaRPr lang="en-GB" sz="2000" dirty="0"/>
          </a:p>
          <a:p>
            <a:r>
              <a:rPr lang="en-GB" sz="2000" dirty="0"/>
              <a:t>Buyers </a:t>
            </a:r>
            <a:r>
              <a:rPr lang="en-GB" sz="2000" b="1" dirty="0"/>
              <a:t>award </a:t>
            </a:r>
            <a:r>
              <a:rPr lang="en-GB" sz="2000" dirty="0"/>
              <a:t>the contract to suppliers</a:t>
            </a:r>
          </a:p>
        </p:txBody>
      </p:sp>
      <p:pic>
        <p:nvPicPr>
          <p:cNvPr id="6149" name="Picture 4" descr="C4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2866" y="5949280"/>
            <a:ext cx="2329125" cy="56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inside_splash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15883"/>
            <a:ext cx="9180512" cy="689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 bwMode="auto">
          <a:xfrm>
            <a:off x="1691679" y="620688"/>
            <a:ext cx="7423247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200" b="1" dirty="0">
                <a:solidFill>
                  <a:srgbClr val="87004E"/>
                </a:solidFill>
              </a:rPr>
              <a:t>CompeteFor Opportunities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10473BD-2158-424D-BA35-7DBAD3967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" y="2107365"/>
            <a:ext cx="9036496" cy="35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9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inside_splash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 bwMode="auto">
          <a:xfrm>
            <a:off x="1763688" y="194559"/>
            <a:ext cx="7352541" cy="5724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200" b="1" dirty="0">
                <a:solidFill>
                  <a:srgbClr val="87004E"/>
                </a:solidFill>
              </a:rPr>
              <a:t>CompeteFor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90" y="765175"/>
            <a:ext cx="8291512" cy="5543550"/>
          </a:xfrm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rgbClr val="747575"/>
              </a:solidFill>
              <a:ea typeface="+mn-ea"/>
            </a:endParaRPr>
          </a:p>
          <a:p>
            <a:pPr>
              <a:defRPr/>
            </a:pPr>
            <a:endParaRPr lang="en-GB" sz="1800" dirty="0"/>
          </a:p>
          <a:p>
            <a:pPr>
              <a:buFontTx/>
              <a:buNone/>
              <a:defRPr/>
            </a:pPr>
            <a:r>
              <a:rPr lang="en-GB" sz="1800" dirty="0"/>
              <a:t>	</a:t>
            </a:r>
          </a:p>
          <a:p>
            <a:pPr>
              <a:buFontTx/>
              <a:buNone/>
              <a:defRPr/>
            </a:pPr>
            <a:r>
              <a:rPr lang="en-GB" sz="1800" dirty="0"/>
              <a:t>			</a:t>
            </a:r>
            <a:endParaRPr lang="en-GB" sz="2400" dirty="0"/>
          </a:p>
          <a:p>
            <a:pPr lvl="1">
              <a:buFont typeface="Arial" pitchFamily="34" charset="0"/>
              <a:buChar char="•"/>
              <a:defRPr/>
            </a:pPr>
            <a:endParaRPr lang="en-GB" sz="2400" dirty="0"/>
          </a:p>
          <a:p>
            <a:pPr lvl="1">
              <a:buFont typeface="Arial" pitchFamily="34" charset="0"/>
              <a:buChar char="•"/>
              <a:defRPr/>
            </a:pPr>
            <a:endParaRPr lang="en-GB" sz="2400" dirty="0"/>
          </a:p>
          <a:p>
            <a:pPr lvl="1">
              <a:buFont typeface="Arial" pitchFamily="34" charset="0"/>
              <a:buChar char="•"/>
              <a:defRPr/>
            </a:pPr>
            <a:endParaRPr lang="en-GB" sz="2400" dirty="0"/>
          </a:p>
          <a:p>
            <a:pPr lvl="1">
              <a:buFont typeface="Arial" pitchFamily="34" charset="0"/>
              <a:buChar char="•"/>
              <a:defRPr/>
            </a:pPr>
            <a:endParaRPr lang="en-GB" sz="2400" dirty="0"/>
          </a:p>
          <a:p>
            <a:pPr lvl="1">
              <a:buFontTx/>
              <a:buNone/>
              <a:defRPr/>
            </a:pPr>
            <a:r>
              <a:rPr lang="en-GB" sz="2400" dirty="0"/>
              <a:t>				</a:t>
            </a:r>
          </a:p>
          <a:p>
            <a:pPr>
              <a:buFontTx/>
              <a:buNone/>
              <a:defRPr/>
            </a:pPr>
            <a:endParaRPr lang="en-GB" sz="1800" dirty="0"/>
          </a:p>
          <a:p>
            <a:pPr>
              <a:buFontTx/>
              <a:buNone/>
              <a:defRPr/>
            </a:pPr>
            <a:r>
              <a:rPr lang="en-GB" sz="1800" dirty="0">
                <a:solidFill>
                  <a:schemeClr val="accent2"/>
                </a:solidFill>
              </a:rPr>
              <a:t>	</a:t>
            </a:r>
            <a:endParaRPr lang="en-GB" sz="1800" dirty="0"/>
          </a:p>
          <a:p>
            <a:pPr>
              <a:buFontTx/>
              <a:buNone/>
              <a:defRPr/>
            </a:pPr>
            <a:endParaRPr lang="en-GB" sz="1800" dirty="0"/>
          </a:p>
          <a:p>
            <a:pPr marL="354013" indent="-354013" eaLnBrk="1" hangingPunct="1">
              <a:lnSpc>
                <a:spcPct val="80000"/>
              </a:lnSpc>
              <a:spcAft>
                <a:spcPct val="20000"/>
              </a:spcAft>
              <a:buClr>
                <a:srgbClr val="960062"/>
              </a:buClr>
              <a:buFontTx/>
              <a:buNone/>
              <a:defRPr/>
            </a:pPr>
            <a:endParaRPr lang="en-GB" sz="1800" dirty="0">
              <a:solidFill>
                <a:srgbClr val="747575"/>
              </a:solidFill>
              <a:ea typeface="+mn-ea"/>
            </a:endParaRPr>
          </a:p>
          <a:p>
            <a:pPr eaLnBrk="1" hangingPunct="1">
              <a:defRPr/>
            </a:pPr>
            <a:endParaRPr lang="en-GB" sz="1800" dirty="0">
              <a:solidFill>
                <a:srgbClr val="747575"/>
              </a:solidFill>
              <a:ea typeface="+mn-ea"/>
            </a:endParaRPr>
          </a:p>
        </p:txBody>
      </p:sp>
      <p:pic>
        <p:nvPicPr>
          <p:cNvPr id="20485" name="Picture 4" descr="crossr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2889" y="3081866"/>
            <a:ext cx="2120439" cy="143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tf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924" y="4601293"/>
            <a:ext cx="1943174" cy="69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Image result for costain log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1275" y="1766128"/>
            <a:ext cx="1796249" cy="103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9370" y="2967984"/>
            <a:ext cx="1542948" cy="8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A9BBAAB-5D68-4A3F-B7A6-7F600B4720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30" y="1153441"/>
            <a:ext cx="2079345" cy="769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129F7E9-AFFF-472F-A7A2-7FCF417578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61" y="1956962"/>
            <a:ext cx="1895281" cy="1140823"/>
          </a:xfrm>
          <a:prstGeom prst="rect">
            <a:avLst/>
          </a:prstGeom>
        </p:spPr>
      </p:pic>
      <p:pic>
        <p:nvPicPr>
          <p:cNvPr id="22" name="Picture 2" descr="logo-strip-intro">
            <a:extLst>
              <a:ext uri="{FF2B5EF4-FFF2-40B4-BE49-F238E27FC236}">
                <a16:creationId xmlns="" xmlns:a16="http://schemas.microsoft.com/office/drawing/2014/main" id="{8A14B14D-86D2-424D-ABCA-91E31BFD7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66" y="914324"/>
            <a:ext cx="3974335" cy="65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http://construction.morgansindall.com/sites/default/files/styles/news_details/public/BBMV-20RGB20-20A5%5B1%5D.jpg?itok=g17QOJS3">
            <a:extLst>
              <a:ext uri="{FF2B5EF4-FFF2-40B4-BE49-F238E27FC236}">
                <a16:creationId xmlns="" xmlns:a16="http://schemas.microsoft.com/office/drawing/2014/main" id="{18D865A3-A9EA-4F47-A17B-9DEC5AEB1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43369" y="4899165"/>
            <a:ext cx="1471373" cy="1251766"/>
          </a:xfrm>
          <a:prstGeom prst="rect">
            <a:avLst/>
          </a:prstGeom>
          <a:noFill/>
        </p:spPr>
      </p:pic>
      <p:pic>
        <p:nvPicPr>
          <p:cNvPr id="24" name="Picture 11" descr="http://www.mosselectrical.co.uk/assets/content/images/what_we_do/supply_chain/Morgan_Sindall_Logo.jpg">
            <a:extLst>
              <a:ext uri="{FF2B5EF4-FFF2-40B4-BE49-F238E27FC236}">
                <a16:creationId xmlns="" xmlns:a16="http://schemas.microsoft.com/office/drawing/2014/main" id="{BDD772A4-6C85-43C2-BCAE-8D339BA20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31380" y="5343552"/>
            <a:ext cx="1893518" cy="777956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747F949-F8E5-4B32-ABD9-DAF2821C7F2B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8024" y="5463940"/>
            <a:ext cx="1859509" cy="883641"/>
          </a:xfrm>
          <a:prstGeom prst="rect">
            <a:avLst/>
          </a:prstGeom>
        </p:spPr>
      </p:pic>
      <p:pic>
        <p:nvPicPr>
          <p:cNvPr id="26" name="Picture 10" descr="bfk.jpg">
            <a:extLst>
              <a:ext uri="{FF2B5EF4-FFF2-40B4-BE49-F238E27FC236}">
                <a16:creationId xmlns="" xmlns:a16="http://schemas.microsoft.com/office/drawing/2014/main" id="{B91CB9B5-C635-4D37-9AF4-5165769822B6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9925" y="4053731"/>
            <a:ext cx="2736304" cy="11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4" descr="vinci.jpg">
            <a:extLst>
              <a:ext uri="{FF2B5EF4-FFF2-40B4-BE49-F238E27FC236}">
                <a16:creationId xmlns="" xmlns:a16="http://schemas.microsoft.com/office/drawing/2014/main" id="{194C8822-20B0-4629-881F-77D7F816F255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65523" y="5193481"/>
            <a:ext cx="2085892" cy="113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 descr="balfour beatty.jpg">
            <a:extLst>
              <a:ext uri="{FF2B5EF4-FFF2-40B4-BE49-F238E27FC236}">
                <a16:creationId xmlns="" xmlns:a16="http://schemas.microsoft.com/office/drawing/2014/main" id="{8353D5DB-7A61-4AC0-A0F6-D810BBD1DBDC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8024" y="2031944"/>
            <a:ext cx="3141321" cy="10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https://encrypted-tbn2.gstatic.com/images?q=tbn:ANd9GcT2GaP3YMwVhoafGo4jhwWHD0209rqZ9dkVi9UQvk0or9U0fvQI">
            <a:extLst>
              <a:ext uri="{FF2B5EF4-FFF2-40B4-BE49-F238E27FC236}">
                <a16:creationId xmlns="" xmlns:a16="http://schemas.microsoft.com/office/drawing/2014/main" id="{115AFF35-E684-4D13-BAD5-AA990DCAF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8024" y="3015582"/>
            <a:ext cx="1332305" cy="1236614"/>
          </a:xfrm>
          <a:prstGeom prst="rect">
            <a:avLst/>
          </a:prstGeom>
          <a:noFill/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8E0A681-970F-4D4B-B709-DF2332ED3CE5}"/>
              </a:ext>
            </a:extLst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0" y="4101240"/>
            <a:ext cx="2001604" cy="91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A4E69287-A362-4AB9-9EDE-4CC2EEF351B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31" y="3207817"/>
            <a:ext cx="2789675" cy="6881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inside_splash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047" y="-64655"/>
            <a:ext cx="9230047" cy="693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 bwMode="auto">
          <a:xfrm>
            <a:off x="1259632" y="510756"/>
            <a:ext cx="7884368" cy="571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200" b="1" dirty="0">
                <a:solidFill>
                  <a:srgbClr val="87004E"/>
                </a:solidFill>
              </a:rPr>
              <a:t>Buyer Features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ABDECBD-88E7-4952-9A99-B298FE1D4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617" y="1715644"/>
            <a:ext cx="3401863" cy="401761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B31B8051-9B4C-4E43-B4F1-AFAB0B5D483E}"/>
              </a:ext>
            </a:extLst>
          </p:cNvPr>
          <p:cNvSpPr txBox="1">
            <a:spLocks/>
          </p:cNvSpPr>
          <p:nvPr/>
        </p:nvSpPr>
        <p:spPr bwMode="auto">
          <a:xfrm>
            <a:off x="714089" y="844836"/>
            <a:ext cx="5082047" cy="53924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</a:pPr>
            <a:endParaRPr lang="en-GB" sz="2000" kern="0" dirty="0">
              <a:solidFill>
                <a:srgbClr val="747575"/>
              </a:solidFill>
            </a:endParaRPr>
          </a:p>
          <a:p>
            <a:pPr>
              <a:buFontTx/>
              <a:buNone/>
            </a:pPr>
            <a:endParaRPr lang="en-GB" sz="2000" kern="0" dirty="0"/>
          </a:p>
          <a:p>
            <a:pPr marL="0" indent="0">
              <a:spcBef>
                <a:spcPts val="0"/>
              </a:spcBef>
              <a:buFontTx/>
              <a:buNone/>
            </a:pPr>
            <a:endParaRPr lang="en-GB" sz="2000" b="1" kern="0" dirty="0"/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 large database of new potential suppliers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can demonstrate success in meeting key targets and objectives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GB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giving buyers’ a better deal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buyers’ corporate </a:t>
            </a:r>
            <a:r>
              <a:rPr lang="en-GB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responsibility 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practise of sustainable procurement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16078811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hmatsu Proposal Template_J（DTC）_20150401">
  <a:themeElements>
    <a:clrScheme name="ユーザー定義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BDD203"/>
      </a:accent6>
      <a:hlink>
        <a:srgbClr val="00A1DE"/>
      </a:hlink>
      <a:folHlink>
        <a:srgbClr val="72C7E7"/>
      </a:folHlink>
    </a:clrScheme>
    <a:fontScheme name="DTCテンプレート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4B4B4"/>
        </a:solidFill>
        <a:ln w="12700">
          <a:solidFill>
            <a:srgbClr val="B4B4B4"/>
          </a:solidFill>
        </a:ln>
      </a:spPr>
      <a:bodyPr lIns="72000" tIns="72000" rIns="72000" bIns="72000" rtlCol="0" anchor="ctr" anchorCtr="0"/>
      <a:lstStyle>
        <a:defPPr algn="ctr">
          <a:defRPr kumimoji="1"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 anchor="ctr" anchorCtr="0">
        <a:spAutoFit/>
      </a:bodyPr>
      <a:lstStyle>
        <a:defPPr>
          <a:defRPr kumimoji="1" sz="1200" dirty="0" smtClean="0">
            <a:latin typeface="+mn-lt"/>
            <a:ea typeface="+mn-e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18180</TotalTime>
  <Words>362</Words>
  <Application>Microsoft Office PowerPoint</Application>
  <PresentationFormat>On-screen Show (4:3)</PresentationFormat>
  <Paragraphs>114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Wingdings</vt:lpstr>
      <vt:lpstr>Blank Presentation</vt:lpstr>
      <vt:lpstr>Tohmatsu Proposal Template_J（DTC）_20150401</vt:lpstr>
      <vt:lpstr>think-cell Slide</vt:lpstr>
      <vt:lpstr>PowerPoint Presentation</vt:lpstr>
      <vt:lpstr>Introduction </vt:lpstr>
      <vt:lpstr>Key Objectives</vt:lpstr>
      <vt:lpstr>PowerPoint Presentation</vt:lpstr>
      <vt:lpstr>Supplier Features    </vt:lpstr>
      <vt:lpstr>Accessing Opportunities</vt:lpstr>
      <vt:lpstr>CompeteFor Opportunities</vt:lpstr>
      <vt:lpstr>CompeteFor Partners</vt:lpstr>
      <vt:lpstr>Buyer Features</vt:lpstr>
      <vt:lpstr>PowerPoint Presentation</vt:lpstr>
      <vt:lpstr>Next Steps</vt:lpstr>
      <vt:lpstr>PowerPoint Presentation</vt:lpstr>
    </vt:vector>
  </TitlesOfParts>
  <Company>Canary Wharf Group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philip.kinnell@bipsolutions.com</dc:creator>
  <cp:lastModifiedBy>Nick Jones2</cp:lastModifiedBy>
  <cp:revision>577</cp:revision>
  <cp:lastPrinted>2018-05-01T10:02:40Z</cp:lastPrinted>
  <dcterms:created xsi:type="dcterms:W3CDTF">2013-09-09T06:54:39Z</dcterms:created>
  <dcterms:modified xsi:type="dcterms:W3CDTF">2018-05-10T08:00:36Z</dcterms:modified>
</cp:coreProperties>
</file>